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8" r:id="rId2"/>
    <p:sldId id="286" r:id="rId3"/>
    <p:sldId id="375" r:id="rId4"/>
    <p:sldId id="485" r:id="rId5"/>
    <p:sldId id="486" r:id="rId6"/>
    <p:sldId id="480" r:id="rId7"/>
    <p:sldId id="489" r:id="rId8"/>
    <p:sldId id="484" r:id="rId9"/>
    <p:sldId id="487" r:id="rId10"/>
    <p:sldId id="488" r:id="rId11"/>
    <p:sldId id="502" r:id="rId12"/>
    <p:sldId id="494" r:id="rId13"/>
    <p:sldId id="500" r:id="rId14"/>
    <p:sldId id="501" r:id="rId15"/>
    <p:sldId id="495" r:id="rId16"/>
    <p:sldId id="497" r:id="rId17"/>
    <p:sldId id="498" r:id="rId18"/>
    <p:sldId id="482" r:id="rId19"/>
    <p:sldId id="504" r:id="rId20"/>
    <p:sldId id="503" r:id="rId21"/>
    <p:sldId id="499" r:id="rId22"/>
    <p:sldId id="349" r:id="rId23"/>
    <p:sldId id="268" r:id="rId24"/>
    <p:sldId id="266" r:id="rId25"/>
    <p:sldId id="352" r:id="rId26"/>
    <p:sldId id="353" r:id="rId27"/>
    <p:sldId id="304" r:id="rId28"/>
    <p:sldId id="314" r:id="rId29"/>
    <p:sldId id="363" r:id="rId30"/>
    <p:sldId id="496" r:id="rId31"/>
    <p:sldId id="483" r:id="rId32"/>
    <p:sldId id="467" r:id="rId33"/>
    <p:sldId id="469" r:id="rId34"/>
    <p:sldId id="389" r:id="rId35"/>
    <p:sldId id="390" r:id="rId36"/>
  </p:sldIdLst>
  <p:sldSz cx="12192000" cy="6858000"/>
  <p:notesSz cx="6797675" cy="9926638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55" userDrawn="1">
          <p15:clr>
            <a:srgbClr val="A4A3A4"/>
          </p15:clr>
        </p15:guide>
        <p15:guide id="2" pos="512" userDrawn="1">
          <p15:clr>
            <a:srgbClr val="A4A3A4"/>
          </p15:clr>
        </p15:guide>
        <p15:guide id="3" pos="718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ombos Andrea" initials="GA" lastIdx="2" clrIdx="0"/>
  <p:cmAuthor id="1" name="Azambuja Evandro" initials="AE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4D4D"/>
    <a:srgbClr val="F01EA0"/>
    <a:srgbClr val="FFAA00"/>
    <a:srgbClr val="FF7800"/>
    <a:srgbClr val="FF7300"/>
    <a:srgbClr val="FF6E00"/>
    <a:srgbClr val="FA6E00"/>
    <a:srgbClr val="FA6E14"/>
    <a:srgbClr val="FF6E14"/>
    <a:srgbClr val="F06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215" autoAdjust="0"/>
    <p:restoredTop sz="96341" autoAdjust="0"/>
  </p:normalViewPr>
  <p:slideViewPr>
    <p:cSldViewPr snapToGrid="0" snapToObjects="1" showGuides="1">
      <p:cViewPr varScale="1">
        <p:scale>
          <a:sx n="86" d="100"/>
          <a:sy n="86" d="100"/>
        </p:scale>
        <p:origin x="232" y="496"/>
      </p:cViewPr>
      <p:guideLst>
        <p:guide orient="horz" pos="4155"/>
        <p:guide pos="512"/>
        <p:guide pos="718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6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345263289960677"/>
          <c:y val="3.3111661909943232E-2"/>
          <c:w val="1"/>
          <c:h val="0.9648395127718725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bubble3D val="0"/>
            <c:spPr>
              <a:solidFill>
                <a:schemeClr val="bg1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F5A9-42C5-9BF8-C87A5ED04AA7}"/>
              </c:ext>
            </c:extLst>
          </c:dPt>
          <c:dPt>
            <c:idx val="1"/>
            <c:bubble3D val="0"/>
            <c:spPr>
              <a:solidFill>
                <a:schemeClr val="tx2"/>
              </a:solidFill>
            </c:spPr>
            <c:extLst>
              <c:ext xmlns:c16="http://schemas.microsoft.com/office/drawing/2014/chart" uri="{C3380CC4-5D6E-409C-BE32-E72D297353CC}">
                <c16:uniqueId val="{00000003-F5A9-42C5-9BF8-C87A5ED04AA7}"/>
              </c:ext>
            </c:extLst>
          </c:dPt>
          <c:dPt>
            <c:idx val="2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F5A9-42C5-9BF8-C87A5ED04AA7}"/>
              </c:ext>
            </c:extLst>
          </c:dPt>
          <c:cat>
            <c:strRef>
              <c:f>Sheet1!$A$2:$A$4</c:f>
              <c:strCache>
                <c:ptCount val="3"/>
                <c:pt idx="0">
                  <c:v>colored</c:v>
                </c:pt>
                <c:pt idx="1">
                  <c:v>blank</c:v>
                </c:pt>
                <c:pt idx="2">
                  <c:v>Overig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52.9</c:v>
                </c:pt>
                <c:pt idx="1">
                  <c:v>45.9</c:v>
                </c:pt>
                <c:pt idx="2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5A9-42C5-9BF8-C87A5ED04A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65A4EB-D470-1748-A29C-0521BF14D385}" type="datetimeFigureOut">
              <a:rPr lang="fr-FR" smtClean="0"/>
              <a:t>18/03/2025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451021-C9DA-7344-967D-15E6D55B2D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43151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B87CCF-B6A1-CD41-9CE9-1E9DFB36774E}" type="datetimeFigureOut">
              <a:rPr lang="fr-FR" smtClean="0"/>
              <a:t>18/03/2025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D53096-11FF-E543-853C-5615C84352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985945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53096-11FF-E543-853C-5615C84352A2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4452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53096-11FF-E543-853C-5615C84352A2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0848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53096-11FF-E543-853C-5615C84352A2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66222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Particularly</a:t>
            </a:r>
            <a:r>
              <a:rPr lang="fr-FR" dirty="0"/>
              <a:t> </a:t>
            </a:r>
            <a:r>
              <a:rPr lang="fr-FR" dirty="0" err="1"/>
              <a:t>concerning</a:t>
            </a:r>
            <a:r>
              <a:rPr lang="fr-FR" dirty="0"/>
              <a:t> for </a:t>
            </a:r>
            <a:r>
              <a:rPr lang="fr-FR" dirty="0" err="1"/>
              <a:t>young</a:t>
            </a:r>
            <a:r>
              <a:rPr lang="fr-FR" dirty="0"/>
              <a:t> </a:t>
            </a:r>
            <a:r>
              <a:rPr lang="fr-FR" dirty="0" err="1"/>
              <a:t>women</a:t>
            </a:r>
            <a:r>
              <a:rPr lang="fr-FR" dirty="0"/>
              <a:t> </a:t>
            </a:r>
            <a:r>
              <a:rPr lang="fr-FR" dirty="0" err="1"/>
              <a:t>who</a:t>
            </a:r>
            <a:r>
              <a:rPr lang="fr-FR" dirty="0"/>
              <a:t> </a:t>
            </a:r>
            <a:r>
              <a:rPr lang="fr-FR" dirty="0" err="1"/>
              <a:t>may</a:t>
            </a:r>
            <a:r>
              <a:rPr lang="fr-FR" dirty="0"/>
              <a:t> </a:t>
            </a:r>
            <a:r>
              <a:rPr lang="fr-FR" dirty="0" err="1"/>
              <a:t>wish</a:t>
            </a:r>
            <a:r>
              <a:rPr lang="fr-FR" dirty="0"/>
              <a:t> </a:t>
            </a:r>
            <a:r>
              <a:rPr lang="fr-FR" dirty="0" err="1"/>
              <a:t>preserve</a:t>
            </a:r>
            <a:r>
              <a:rPr lang="fr-FR" dirty="0"/>
              <a:t> </a:t>
            </a:r>
            <a:r>
              <a:rPr lang="fr-FR" dirty="0" err="1"/>
              <a:t>fertility</a:t>
            </a:r>
            <a:r>
              <a:rPr lang="fr-FR" dirty="0"/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D53096-11FF-E543-853C-5615C84352A2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3426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Poster Template using Individual Text Boxes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6C2670-3342-473C-969D-FDFF399F205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1335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386EF-B86D-42D7-A7B8-D911E9D2C335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7183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53096-11FF-E543-853C-5615C84352A2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239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53096-11FF-E543-853C-5615C84352A2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2704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079305" y="2416176"/>
            <a:ext cx="9362919" cy="1470025"/>
          </a:xfrm>
        </p:spPr>
        <p:txBody>
          <a:bodyPr/>
          <a:lstStyle>
            <a:lvl1pPr algn="l">
              <a:defRPr sz="2800">
                <a:solidFill>
                  <a:srgbClr val="555555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79306" y="3886200"/>
            <a:ext cx="9362917" cy="1752600"/>
          </a:xfrm>
        </p:spPr>
        <p:txBody>
          <a:bodyPr/>
          <a:lstStyle>
            <a:lvl1pPr marL="0" indent="0" algn="l">
              <a:spcBef>
                <a:spcPts val="200"/>
              </a:spcBef>
              <a:buNone/>
              <a:defRPr sz="1800">
                <a:solidFill>
                  <a:srgbClr val="8B8B8B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Cliquez pour modifier le style des sous-titres du masque</a:t>
            </a:r>
          </a:p>
        </p:txBody>
      </p:sp>
      <p:pic>
        <p:nvPicPr>
          <p:cNvPr id="11" name="Image 10" descr="BORDET_LOGO_FRNL_Q.eps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5103" y="330198"/>
            <a:ext cx="3089773" cy="1244602"/>
          </a:xfrm>
          <a:prstGeom prst="rect">
            <a:avLst/>
          </a:prstGeom>
        </p:spPr>
      </p:pic>
      <p:grpSp>
        <p:nvGrpSpPr>
          <p:cNvPr id="13" name="Grouper 12"/>
          <p:cNvGrpSpPr>
            <a:grpSpLocks noChangeAspect="1"/>
          </p:cNvGrpSpPr>
          <p:nvPr userDrawn="1"/>
        </p:nvGrpSpPr>
        <p:grpSpPr>
          <a:xfrm>
            <a:off x="10949322" y="6155266"/>
            <a:ext cx="858396" cy="540000"/>
            <a:chOff x="2179638" y="4689270"/>
            <a:chExt cx="774337" cy="649493"/>
          </a:xfrm>
        </p:grpSpPr>
        <p:pic>
          <p:nvPicPr>
            <p:cNvPr id="14" name="Image 13" descr="logo_ULB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2179638" y="4852988"/>
              <a:ext cx="360000" cy="360000"/>
            </a:xfrm>
            <a:prstGeom prst="rect">
              <a:avLst/>
            </a:prstGeom>
          </p:spPr>
        </p:pic>
        <p:pic>
          <p:nvPicPr>
            <p:cNvPr id="15" name="Image 14" descr="iris 2.jpg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593975" y="4689270"/>
              <a:ext cx="360000" cy="649493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 userDrawn="1"/>
        </p:nvSpPr>
        <p:spPr>
          <a:xfrm>
            <a:off x="-1" y="0"/>
            <a:ext cx="12192000" cy="108000"/>
          </a:xfrm>
          <a:prstGeom prst="rect">
            <a:avLst/>
          </a:prstGeom>
          <a:solidFill>
            <a:srgbClr val="FFAA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20" name="Rectangle 19"/>
          <p:cNvSpPr/>
          <p:nvPr userDrawn="1"/>
        </p:nvSpPr>
        <p:spPr>
          <a:xfrm>
            <a:off x="0" y="6757814"/>
            <a:ext cx="12192000" cy="108000"/>
          </a:xfrm>
          <a:prstGeom prst="rect">
            <a:avLst/>
          </a:prstGeom>
          <a:solidFill>
            <a:srgbClr val="F01E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1 colonne +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0EE7F05D-DE1F-4BB9-BDE6-7E46DD2BD8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4688" y="2447925"/>
            <a:ext cx="5011737" cy="378410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1600" i="1">
                <a:solidFill>
                  <a:srgbClr val="A2A4C2"/>
                </a:solidFill>
                <a:latin typeface="Georgia" panose="02040502050405020303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>
                <a:solidFill>
                  <a:srgbClr val="595959"/>
                </a:solidFill>
              </a:defRPr>
            </a:lvl2pPr>
          </a:lstStyle>
          <a:p>
            <a:pPr lvl="0"/>
            <a:r>
              <a:rPr lang="fr-FR" dirty="0"/>
              <a:t>Introdution.</a:t>
            </a:r>
          </a:p>
          <a:p>
            <a:pPr lvl="0"/>
            <a:r>
              <a:rPr lang="fr-FR" dirty="0"/>
              <a:t>Nam </a:t>
            </a:r>
            <a:r>
              <a:rPr lang="fr-FR" dirty="0" err="1"/>
              <a:t>quam</a:t>
            </a:r>
            <a:r>
              <a:rPr lang="fr-FR" dirty="0"/>
              <a:t>, </a:t>
            </a:r>
            <a:r>
              <a:rPr lang="fr-FR" dirty="0" err="1"/>
              <a:t>sum</a:t>
            </a:r>
            <a:r>
              <a:rPr lang="fr-FR" dirty="0"/>
              <a:t> </a:t>
            </a:r>
            <a:r>
              <a:rPr lang="fr-FR" dirty="0" err="1"/>
              <a:t>nim</a:t>
            </a:r>
            <a:r>
              <a:rPr lang="fr-FR" dirty="0"/>
              <a:t> </a:t>
            </a:r>
            <a:r>
              <a:rPr lang="fr-FR" dirty="0" err="1"/>
              <a:t>volorpo</a:t>
            </a:r>
            <a:r>
              <a:rPr lang="fr-FR" dirty="0"/>
              <a:t> </a:t>
            </a:r>
            <a:r>
              <a:rPr lang="fr-FR" dirty="0" err="1"/>
              <a:t>rporem</a:t>
            </a:r>
            <a:r>
              <a:rPr lang="fr-FR" dirty="0"/>
              <a:t>. </a:t>
            </a:r>
            <a:r>
              <a:rPr lang="fr-FR" dirty="0" err="1"/>
              <a:t>Hilitatior</a:t>
            </a:r>
            <a:r>
              <a:rPr lang="fr-FR" dirty="0"/>
              <a:t> </a:t>
            </a:r>
            <a:r>
              <a:rPr lang="fr-FR" dirty="0" err="1"/>
              <a:t>minimus</a:t>
            </a:r>
            <a:r>
              <a:rPr lang="fr-FR" dirty="0"/>
              <a:t> </a:t>
            </a:r>
            <a:r>
              <a:rPr lang="fr-FR" dirty="0" err="1"/>
              <a:t>pratia</a:t>
            </a:r>
            <a:r>
              <a:rPr lang="fr-FR" dirty="0"/>
              <a:t> </a:t>
            </a:r>
            <a:r>
              <a:rPr lang="fr-FR" dirty="0" err="1"/>
              <a:t>sollis</a:t>
            </a:r>
            <a:r>
              <a:rPr lang="fr-FR" dirty="0"/>
              <a:t> </a:t>
            </a:r>
            <a:r>
              <a:rPr lang="fr-FR" dirty="0" err="1"/>
              <a:t>res</a:t>
            </a:r>
            <a:r>
              <a:rPr lang="fr-FR" dirty="0"/>
              <a:t> </a:t>
            </a:r>
            <a:r>
              <a:rPr lang="fr-FR" dirty="0" err="1"/>
              <a:t>moluptat</a:t>
            </a:r>
            <a:r>
              <a:rPr lang="fr-FR" dirty="0"/>
              <a:t> </a:t>
            </a:r>
            <a:r>
              <a:rPr lang="fr-FR" dirty="0" err="1"/>
              <a:t>quas</a:t>
            </a:r>
            <a:r>
              <a:rPr lang="fr-FR" dirty="0"/>
              <a:t> magnat </a:t>
            </a:r>
            <a:r>
              <a:rPr lang="fr-FR" dirty="0" err="1"/>
              <a:t>enestem</a:t>
            </a:r>
            <a:r>
              <a:rPr lang="fr-FR" dirty="0"/>
              <a:t> </a:t>
            </a:r>
            <a:r>
              <a:rPr lang="fr-FR" dirty="0" err="1"/>
              <a:t>venis</a:t>
            </a:r>
            <a:r>
              <a:rPr lang="fr-FR" dirty="0"/>
              <a:t> sin </a:t>
            </a:r>
            <a:r>
              <a:rPr lang="fr-FR" dirty="0" err="1"/>
              <a:t>nonsecusae</a:t>
            </a:r>
            <a:r>
              <a:rPr lang="fr-FR" dirty="0"/>
              <a:t> </a:t>
            </a:r>
            <a:r>
              <a:rPr lang="fr-FR" dirty="0" err="1"/>
              <a:t>necepta</a:t>
            </a:r>
            <a:r>
              <a:rPr lang="fr-FR" dirty="0"/>
              <a:t> cum </a:t>
            </a:r>
            <a:r>
              <a:rPr lang="fr-FR" dirty="0" err="1"/>
              <a:t>aut</a:t>
            </a:r>
            <a:r>
              <a:rPr lang="fr-FR" dirty="0"/>
              <a:t> </a:t>
            </a:r>
            <a:r>
              <a:rPr lang="fr-FR" dirty="0" err="1"/>
              <a:t>porro</a:t>
            </a:r>
            <a:r>
              <a:rPr lang="fr-FR" dirty="0"/>
              <a:t> </a:t>
            </a:r>
            <a:r>
              <a:rPr lang="fr-FR" dirty="0" err="1"/>
              <a:t>cus</a:t>
            </a:r>
            <a:endParaRPr lang="fr-FR" dirty="0"/>
          </a:p>
          <a:p>
            <a:pPr lvl="0"/>
            <a:endParaRPr lang="fr-FR" dirty="0"/>
          </a:p>
        </p:txBody>
      </p:sp>
      <p:sp>
        <p:nvSpPr>
          <p:cNvPr id="29" name="Espace réservé du texte 28">
            <a:extLst>
              <a:ext uri="{FF2B5EF4-FFF2-40B4-BE49-F238E27FC236}">
                <a16:creationId xmlns:a16="http://schemas.microsoft.com/office/drawing/2014/main" id="{7D8BCF78-AA0C-4143-8E72-BDCE5F6BEF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845301" y="2447924"/>
            <a:ext cx="5011737" cy="3784105"/>
          </a:xfrm>
          <a:prstGeom prst="rect">
            <a:avLst/>
          </a:prstGeom>
        </p:spPr>
        <p:txBody>
          <a:bodyPr/>
          <a:lstStyle>
            <a:lvl2pPr>
              <a:defRPr>
                <a:solidFill>
                  <a:srgbClr val="595959"/>
                </a:solidFill>
              </a:defRPr>
            </a:lvl2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B84D2D0A-C5D4-496B-8A17-E0D3EC9A8F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4687" y="6599816"/>
            <a:ext cx="5011737" cy="228031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fr-BE" dirty="0"/>
              <a:t>01  -  Titre chapitre</a:t>
            </a:r>
          </a:p>
        </p:txBody>
      </p:sp>
      <p:sp>
        <p:nvSpPr>
          <p:cNvPr id="19" name="Espace réservé du texte 3">
            <a:extLst>
              <a:ext uri="{FF2B5EF4-FFF2-40B4-BE49-F238E27FC236}">
                <a16:creationId xmlns:a16="http://schemas.microsoft.com/office/drawing/2014/main" id="{6508805F-AA48-41B9-ABB6-62378CB147B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3875" y="357547"/>
            <a:ext cx="7342166" cy="382012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3200" b="1" cap="all" spc="0" baseline="0">
                <a:solidFill>
                  <a:srgbClr val="A2A4C2"/>
                </a:solidFill>
                <a:latin typeface="+mn-lt"/>
              </a:defRPr>
            </a:lvl1pPr>
          </a:lstStyle>
          <a:p>
            <a:pPr lvl="0"/>
            <a:r>
              <a:rPr lang="fr-BE" dirty="0"/>
              <a:t>TITRE principal</a:t>
            </a:r>
          </a:p>
        </p:txBody>
      </p:sp>
      <p:sp>
        <p:nvSpPr>
          <p:cNvPr id="13" name="Espace réservé du texte 3">
            <a:extLst>
              <a:ext uri="{FF2B5EF4-FFF2-40B4-BE49-F238E27FC236}">
                <a16:creationId xmlns:a16="http://schemas.microsoft.com/office/drawing/2014/main" id="{9B699BE5-B8B5-4916-857B-450697EDF28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4752" y="1144765"/>
            <a:ext cx="11339646" cy="285009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rgbClr val="153E74"/>
                </a:solidFill>
                <a:latin typeface="+mn-lt"/>
              </a:defRPr>
            </a:lvl1pPr>
          </a:lstStyle>
          <a:p>
            <a:pPr lvl="0"/>
            <a:r>
              <a:rPr lang="fr-BE" dirty="0"/>
              <a:t>Page 1 colonne + introduction</a:t>
            </a:r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CEC06C99-AD6C-44BD-B4A5-DBBCE6A9EB6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4686" y="1485822"/>
            <a:ext cx="11189711" cy="302503"/>
          </a:xfrm>
          <a:prstGeom prst="rect">
            <a:avLst/>
          </a:prstGeom>
        </p:spPr>
        <p:txBody>
          <a:bodyPr/>
          <a:lstStyle>
            <a:lvl1pPr>
              <a:defRPr sz="1600" i="1">
                <a:solidFill>
                  <a:srgbClr val="A2A4C2"/>
                </a:solidFill>
                <a:latin typeface="Georgia" panose="02040502050405020303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fr-BE" dirty="0"/>
              <a:t>// Sous-titre 2</a:t>
            </a:r>
          </a:p>
        </p:txBody>
      </p:sp>
    </p:spTree>
    <p:extLst>
      <p:ext uri="{BB962C8B-B14F-4D97-AF65-F5344CB8AC3E}">
        <p14:creationId xmlns:p14="http://schemas.microsoft.com/office/powerpoint/2010/main" val="7693051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age 1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0EE7F05D-DE1F-4BB9-BDE6-7E46DD2BD8C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4688" y="2447925"/>
            <a:ext cx="11182350" cy="3784106"/>
          </a:xfrm>
        </p:spPr>
        <p:txBody>
          <a:bodyPr lIns="0" tIns="0" rIns="0" bIns="0">
            <a:noAutofit/>
          </a:bodyPr>
          <a:lstStyle>
            <a:lvl1pPr marL="0" indent="0">
              <a:buFont typeface="Arial" panose="020B0604020202020204" pitchFamily="34" charset="0"/>
              <a:buNone/>
              <a:defRPr/>
            </a:lvl1pPr>
            <a:lvl2pPr>
              <a:defRPr>
                <a:solidFill>
                  <a:srgbClr val="595959"/>
                </a:solidFill>
              </a:defRPr>
            </a:lvl2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0B90A14F-EB19-4E27-8B3E-431229E743F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4687" y="6599816"/>
            <a:ext cx="5011737" cy="228031"/>
          </a:xfr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fr-BE" dirty="0"/>
              <a:t>01  -  Titre chapitre</a:t>
            </a:r>
          </a:p>
        </p:txBody>
      </p:sp>
      <p:sp>
        <p:nvSpPr>
          <p:cNvPr id="7" name="Espace réservé du texte 3">
            <a:extLst>
              <a:ext uri="{FF2B5EF4-FFF2-40B4-BE49-F238E27FC236}">
                <a16:creationId xmlns:a16="http://schemas.microsoft.com/office/drawing/2014/main" id="{D7E924A9-1105-4FA0-A5DA-4320FC728F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4752" y="1144765"/>
            <a:ext cx="11339646" cy="285009"/>
          </a:xfrm>
        </p:spPr>
        <p:txBody>
          <a:bodyPr/>
          <a:lstStyle>
            <a:lvl1pPr>
              <a:defRPr sz="2400" b="1">
                <a:solidFill>
                  <a:srgbClr val="153E74"/>
                </a:solidFill>
                <a:latin typeface="+mj-lt"/>
              </a:defRPr>
            </a:lvl1pPr>
          </a:lstStyle>
          <a:p>
            <a:pPr lvl="0"/>
            <a:r>
              <a:rPr lang="fr-BE" dirty="0"/>
              <a:t>Page 1 colonne</a:t>
            </a:r>
          </a:p>
        </p:txBody>
      </p:sp>
      <p:sp>
        <p:nvSpPr>
          <p:cNvPr id="8" name="Espace réservé du texte 5">
            <a:extLst>
              <a:ext uri="{FF2B5EF4-FFF2-40B4-BE49-F238E27FC236}">
                <a16:creationId xmlns:a16="http://schemas.microsoft.com/office/drawing/2014/main" id="{B9A45FD0-CBD6-46B1-B725-5891A19677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4686" y="1485822"/>
            <a:ext cx="11189711" cy="302503"/>
          </a:xfrm>
        </p:spPr>
        <p:txBody>
          <a:bodyPr/>
          <a:lstStyle>
            <a:lvl1pPr>
              <a:defRPr sz="1600" i="1">
                <a:solidFill>
                  <a:srgbClr val="A2A4C2"/>
                </a:solidFill>
                <a:latin typeface="Georgia" panose="02040502050405020303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fr-BE" dirty="0"/>
              <a:t>// Sous-titre 2</a:t>
            </a:r>
          </a:p>
        </p:txBody>
      </p:sp>
    </p:spTree>
    <p:extLst>
      <p:ext uri="{BB962C8B-B14F-4D97-AF65-F5344CB8AC3E}">
        <p14:creationId xmlns:p14="http://schemas.microsoft.com/office/powerpoint/2010/main" val="3677389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1442" y="1422394"/>
            <a:ext cx="10738801" cy="4377273"/>
          </a:xfrm>
        </p:spPr>
        <p:txBody>
          <a:bodyPr/>
          <a:lstStyle>
            <a:lvl1pPr>
              <a:defRPr>
                <a:solidFill>
                  <a:srgbClr val="555555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3" name="ZoneTexte 12"/>
          <p:cNvSpPr txBox="1"/>
          <p:nvPr userDrawn="1"/>
        </p:nvSpPr>
        <p:spPr>
          <a:xfrm>
            <a:off x="2283824" y="6282052"/>
            <a:ext cx="8160000" cy="369332"/>
          </a:xfrm>
          <a:prstGeom prst="rect">
            <a:avLst/>
          </a:prstGeom>
          <a:noFill/>
        </p:spPr>
        <p:txBody>
          <a:bodyPr wrap="square" rtlCol="0" anchor="b" anchorCtr="0">
            <a:noAutofit/>
          </a:bodyPr>
          <a:lstStyle/>
          <a:p>
            <a:endParaRPr lang="fr-FR" sz="1400" dirty="0">
              <a:latin typeface="Arial"/>
              <a:cs typeface="Arial"/>
            </a:endParaRPr>
          </a:p>
        </p:txBody>
      </p:sp>
      <p:sp>
        <p:nvSpPr>
          <p:cNvPr id="14" name="Espace réservé du pied de page 4"/>
          <p:cNvSpPr>
            <a:spLocks noGrp="1"/>
          </p:cNvSpPr>
          <p:nvPr userDrawn="1">
            <p:ph type="ftr" sz="quarter" idx="11"/>
          </p:nvPr>
        </p:nvSpPr>
        <p:spPr>
          <a:xfrm>
            <a:off x="2295037" y="6299796"/>
            <a:ext cx="8357895" cy="365125"/>
          </a:xfrm>
          <a:prstGeom prst="rect">
            <a:avLst/>
          </a:prstGeom>
        </p:spPr>
        <p:txBody>
          <a:bodyPr anchor="b"/>
          <a:lstStyle>
            <a:lvl1pPr algn="ctr">
              <a:defRPr sz="1100">
                <a:solidFill>
                  <a:srgbClr val="555555"/>
                </a:solidFill>
                <a:latin typeface="Arial"/>
                <a:cs typeface="Arial"/>
              </a:defRPr>
            </a:lvl1pPr>
          </a:lstStyle>
          <a:p>
            <a:r>
              <a:rPr lang="fr-FR"/>
              <a:t>Pied de page à compléter</a:t>
            </a:r>
            <a:endParaRPr lang="fr-FR" dirty="0"/>
          </a:p>
        </p:txBody>
      </p:sp>
      <p:grpSp>
        <p:nvGrpSpPr>
          <p:cNvPr id="5" name="Groupe 4"/>
          <p:cNvGrpSpPr/>
          <p:nvPr userDrawn="1"/>
        </p:nvGrpSpPr>
        <p:grpSpPr>
          <a:xfrm>
            <a:off x="-1" y="0"/>
            <a:ext cx="12192001" cy="6865814"/>
            <a:chOff x="-1" y="0"/>
            <a:chExt cx="9144001" cy="6865814"/>
          </a:xfrm>
        </p:grpSpPr>
        <p:pic>
          <p:nvPicPr>
            <p:cNvPr id="10" name="Image 9" descr="BORDET_LOGO_FRNL_Q.eps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96327" y="5935131"/>
              <a:ext cx="1236208" cy="663948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 userDrawn="1"/>
          </p:nvSpPr>
          <p:spPr>
            <a:xfrm>
              <a:off x="-1" y="0"/>
              <a:ext cx="9144000" cy="108000"/>
            </a:xfrm>
            <a:prstGeom prst="rect">
              <a:avLst/>
            </a:prstGeom>
            <a:solidFill>
              <a:srgbClr val="FFAA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00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0" y="6757814"/>
              <a:ext cx="9144000" cy="108000"/>
            </a:xfrm>
            <a:prstGeom prst="rect">
              <a:avLst/>
            </a:prstGeom>
            <a:solidFill>
              <a:srgbClr val="F01E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00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295037" y="6299796"/>
            <a:ext cx="8357895" cy="365125"/>
          </a:xfrm>
          <a:prstGeom prst="rect">
            <a:avLst/>
          </a:prstGeom>
        </p:spPr>
        <p:txBody>
          <a:bodyPr anchor="b"/>
          <a:lstStyle>
            <a:lvl1pPr algn="ctr">
              <a:defRPr sz="1100">
                <a:solidFill>
                  <a:srgbClr val="555555"/>
                </a:solidFill>
                <a:latin typeface="Arial"/>
                <a:cs typeface="Arial"/>
              </a:defRPr>
            </a:lvl1pPr>
          </a:lstStyle>
          <a:p>
            <a:r>
              <a:rPr lang="fr-FR"/>
              <a:t>Pied de page à compléter</a:t>
            </a:r>
            <a:endParaRPr lang="fr-FR" dirty="0"/>
          </a:p>
        </p:txBody>
      </p:sp>
      <p:grpSp>
        <p:nvGrpSpPr>
          <p:cNvPr id="20" name="Groupe 19"/>
          <p:cNvGrpSpPr/>
          <p:nvPr userDrawn="1"/>
        </p:nvGrpSpPr>
        <p:grpSpPr>
          <a:xfrm>
            <a:off x="-1" y="0"/>
            <a:ext cx="12192001" cy="6865814"/>
            <a:chOff x="-1" y="0"/>
            <a:chExt cx="9144001" cy="6865814"/>
          </a:xfrm>
        </p:grpSpPr>
        <p:pic>
          <p:nvPicPr>
            <p:cNvPr id="22" name="Image 21" descr="BORDET_LOGO_FRNL_Q.eps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96327" y="5935131"/>
              <a:ext cx="1236208" cy="663948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 userDrawn="1"/>
          </p:nvSpPr>
          <p:spPr>
            <a:xfrm>
              <a:off x="-1" y="0"/>
              <a:ext cx="9144000" cy="108000"/>
            </a:xfrm>
            <a:prstGeom prst="rect">
              <a:avLst/>
            </a:prstGeom>
            <a:solidFill>
              <a:srgbClr val="FFAA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00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0" y="6757814"/>
              <a:ext cx="9144000" cy="108000"/>
            </a:xfrm>
            <a:prstGeom prst="rect">
              <a:avLst/>
            </a:prstGeom>
            <a:solidFill>
              <a:srgbClr val="F01E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00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6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295037" y="6299796"/>
            <a:ext cx="8357895" cy="365125"/>
          </a:xfrm>
          <a:prstGeom prst="rect">
            <a:avLst/>
          </a:prstGeom>
        </p:spPr>
        <p:txBody>
          <a:bodyPr anchor="b"/>
          <a:lstStyle>
            <a:lvl1pPr algn="ctr">
              <a:defRPr sz="1100">
                <a:solidFill>
                  <a:srgbClr val="555555"/>
                </a:solidFill>
                <a:latin typeface="Arial"/>
                <a:cs typeface="Arial"/>
              </a:defRPr>
            </a:lvl1pPr>
          </a:lstStyle>
          <a:p>
            <a:r>
              <a:rPr lang="fr-FR"/>
              <a:t>Pied de page à compléter</a:t>
            </a:r>
            <a:endParaRPr lang="fr-FR" dirty="0"/>
          </a:p>
        </p:txBody>
      </p:sp>
      <p:grpSp>
        <p:nvGrpSpPr>
          <p:cNvPr id="19" name="Groupe 18"/>
          <p:cNvGrpSpPr/>
          <p:nvPr userDrawn="1"/>
        </p:nvGrpSpPr>
        <p:grpSpPr>
          <a:xfrm>
            <a:off x="-1" y="0"/>
            <a:ext cx="12192001" cy="6865814"/>
            <a:chOff x="-1" y="0"/>
            <a:chExt cx="9144001" cy="6865814"/>
          </a:xfrm>
        </p:grpSpPr>
        <p:pic>
          <p:nvPicPr>
            <p:cNvPr id="21" name="Image 20" descr="BORDET_LOGO_FRNL_Q.eps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96327" y="5935131"/>
              <a:ext cx="1236208" cy="663948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 userDrawn="1"/>
          </p:nvSpPr>
          <p:spPr>
            <a:xfrm>
              <a:off x="-1" y="0"/>
              <a:ext cx="9144000" cy="108000"/>
            </a:xfrm>
            <a:prstGeom prst="rect">
              <a:avLst/>
            </a:prstGeom>
            <a:solidFill>
              <a:srgbClr val="FFAA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00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0" y="6757814"/>
              <a:ext cx="9144000" cy="108000"/>
            </a:xfrm>
            <a:prstGeom prst="rect">
              <a:avLst/>
            </a:prstGeom>
            <a:solidFill>
              <a:srgbClr val="F01E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00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295037" y="6299796"/>
            <a:ext cx="8357895" cy="365125"/>
          </a:xfrm>
          <a:prstGeom prst="rect">
            <a:avLst/>
          </a:prstGeom>
        </p:spPr>
        <p:txBody>
          <a:bodyPr anchor="b"/>
          <a:lstStyle>
            <a:lvl1pPr algn="ctr">
              <a:defRPr sz="1100">
                <a:solidFill>
                  <a:srgbClr val="555555"/>
                </a:solidFill>
                <a:latin typeface="Arial"/>
                <a:cs typeface="Arial"/>
              </a:defRPr>
            </a:lvl1pPr>
          </a:lstStyle>
          <a:p>
            <a:r>
              <a:rPr lang="fr-FR"/>
              <a:t>Pied de page à compléter</a:t>
            </a:r>
            <a:endParaRPr lang="fr-FR" dirty="0"/>
          </a:p>
        </p:txBody>
      </p:sp>
      <p:grpSp>
        <p:nvGrpSpPr>
          <p:cNvPr id="21" name="Groupe 20"/>
          <p:cNvGrpSpPr/>
          <p:nvPr userDrawn="1"/>
        </p:nvGrpSpPr>
        <p:grpSpPr>
          <a:xfrm>
            <a:off x="-1" y="0"/>
            <a:ext cx="12192001" cy="6865814"/>
            <a:chOff x="-1" y="0"/>
            <a:chExt cx="9144001" cy="6865814"/>
          </a:xfrm>
        </p:grpSpPr>
        <p:pic>
          <p:nvPicPr>
            <p:cNvPr id="23" name="Image 22" descr="BORDET_LOGO_FRNL_Q.eps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96327" y="5935131"/>
              <a:ext cx="1236208" cy="663948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 userDrawn="1"/>
          </p:nvSpPr>
          <p:spPr>
            <a:xfrm>
              <a:off x="-1" y="0"/>
              <a:ext cx="9144000" cy="108000"/>
            </a:xfrm>
            <a:prstGeom prst="rect">
              <a:avLst/>
            </a:prstGeom>
            <a:solidFill>
              <a:srgbClr val="FFAA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00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0" y="6757814"/>
              <a:ext cx="9144000" cy="108000"/>
            </a:xfrm>
            <a:prstGeom prst="rect">
              <a:avLst/>
            </a:prstGeom>
            <a:solidFill>
              <a:srgbClr val="F01E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00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295037" y="6299796"/>
            <a:ext cx="8357895" cy="365125"/>
          </a:xfrm>
          <a:prstGeom prst="rect">
            <a:avLst/>
          </a:prstGeom>
        </p:spPr>
        <p:txBody>
          <a:bodyPr anchor="b"/>
          <a:lstStyle>
            <a:lvl1pPr algn="ctr">
              <a:defRPr sz="1100">
                <a:solidFill>
                  <a:srgbClr val="555555"/>
                </a:solidFill>
                <a:latin typeface="Arial"/>
                <a:cs typeface="Arial"/>
              </a:defRPr>
            </a:lvl1pPr>
          </a:lstStyle>
          <a:p>
            <a:r>
              <a:rPr lang="fr-FR" dirty="0"/>
              <a:t>Pied de page à compléter</a:t>
            </a:r>
          </a:p>
        </p:txBody>
      </p:sp>
      <p:grpSp>
        <p:nvGrpSpPr>
          <p:cNvPr id="17" name="Groupe 16"/>
          <p:cNvGrpSpPr/>
          <p:nvPr userDrawn="1"/>
        </p:nvGrpSpPr>
        <p:grpSpPr>
          <a:xfrm>
            <a:off x="-1" y="0"/>
            <a:ext cx="12192001" cy="6865814"/>
            <a:chOff x="-1" y="0"/>
            <a:chExt cx="9144001" cy="6865814"/>
          </a:xfrm>
        </p:grpSpPr>
        <p:pic>
          <p:nvPicPr>
            <p:cNvPr id="19" name="Image 18" descr="BORDET_LOGO_FRNL_Q.eps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96327" y="5935131"/>
              <a:ext cx="1236208" cy="663948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 userDrawn="1"/>
          </p:nvSpPr>
          <p:spPr>
            <a:xfrm>
              <a:off x="-1" y="0"/>
              <a:ext cx="9144000" cy="108000"/>
            </a:xfrm>
            <a:prstGeom prst="rect">
              <a:avLst/>
            </a:prstGeom>
            <a:solidFill>
              <a:srgbClr val="FFAA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0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0" y="6757814"/>
              <a:ext cx="9144000" cy="108000"/>
            </a:xfrm>
            <a:prstGeom prst="rect">
              <a:avLst/>
            </a:prstGeom>
            <a:solidFill>
              <a:srgbClr val="F01E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00"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C9CC9-4D60-F349-95CC-0A43071E3134}" type="datetimeFigureOut">
              <a:rPr lang="fr-FR" smtClean="0"/>
              <a:t>20/03/2025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5232D-D0EB-C64F-BF89-C59EA1D84D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2850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8" name="Rechthoek 7"/>
          <p:cNvSpPr/>
          <p:nvPr/>
        </p:nvSpPr>
        <p:spPr>
          <a:xfrm>
            <a:off x="695333" y="624000"/>
            <a:ext cx="10800000" cy="3873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28000" y="1256035"/>
            <a:ext cx="9936000" cy="711200"/>
          </a:xfrm>
        </p:spPr>
        <p:txBody>
          <a:bodyPr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127387" y="1902781"/>
            <a:ext cx="9936000" cy="711200"/>
          </a:xfrm>
        </p:spPr>
        <p:txBody>
          <a:bodyPr>
            <a:noAutofit/>
          </a:bodyPr>
          <a:lstStyle>
            <a:lvl1pPr marL="0" indent="0" algn="l">
              <a:lnSpc>
                <a:spcPts val="5600"/>
              </a:lnSpc>
              <a:buNone/>
              <a:defRPr sz="5333">
                <a:solidFill>
                  <a:schemeClr val="bg2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11" name="Rechthoek 10"/>
          <p:cNvSpPr/>
          <p:nvPr/>
        </p:nvSpPr>
        <p:spPr>
          <a:xfrm>
            <a:off x="695333" y="4944000"/>
            <a:ext cx="10800000" cy="14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0"/>
          </p:nvPr>
        </p:nvSpPr>
        <p:spPr>
          <a:xfrm>
            <a:off x="1128001" y="3543437"/>
            <a:ext cx="7128209" cy="846667"/>
          </a:xfrm>
        </p:spPr>
        <p:txBody>
          <a:bodyPr>
            <a:noAutofit/>
          </a:bodyPr>
          <a:lstStyle>
            <a:lvl1pPr marL="0" indent="0" algn="l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000" y="5844595"/>
            <a:ext cx="3253800" cy="40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86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/>
          <p:cNvSpPr>
            <a:spLocks noGrp="1"/>
          </p:cNvSpPr>
          <p:nvPr>
            <p:ph type="pic" sz="quarter" idx="15"/>
          </p:nvPr>
        </p:nvSpPr>
        <p:spPr>
          <a:xfrm>
            <a:off x="0" y="2"/>
            <a:ext cx="12192000" cy="6857999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grpSp>
        <p:nvGrpSpPr>
          <p:cNvPr id="25" name="Groep 24"/>
          <p:cNvGrpSpPr/>
          <p:nvPr/>
        </p:nvGrpSpPr>
        <p:grpSpPr>
          <a:xfrm>
            <a:off x="7823200" y="6264275"/>
            <a:ext cx="3236384" cy="301627"/>
            <a:chOff x="5867400" y="6264275"/>
            <a:chExt cx="2427288" cy="301626"/>
          </a:xfrm>
        </p:grpSpPr>
        <p:sp>
          <p:nvSpPr>
            <p:cNvPr id="15" name="Freeform 10"/>
            <p:cNvSpPr>
              <a:spLocks noEditPoints="1"/>
            </p:cNvSpPr>
            <p:nvPr/>
          </p:nvSpPr>
          <p:spPr bwMode="auto">
            <a:xfrm>
              <a:off x="5867400" y="6264275"/>
              <a:ext cx="258763" cy="295275"/>
            </a:xfrm>
            <a:custGeom>
              <a:avLst/>
              <a:gdLst>
                <a:gd name="T0" fmla="*/ 389 w 407"/>
                <a:gd name="T1" fmla="*/ 424 h 463"/>
                <a:gd name="T2" fmla="*/ 352 w 407"/>
                <a:gd name="T3" fmla="*/ 397 h 463"/>
                <a:gd name="T4" fmla="*/ 248 w 407"/>
                <a:gd name="T5" fmla="*/ 229 h 463"/>
                <a:gd name="T6" fmla="*/ 346 w 407"/>
                <a:gd name="T7" fmla="*/ 108 h 463"/>
                <a:gd name="T8" fmla="*/ 185 w 407"/>
                <a:gd name="T9" fmla="*/ 0 h 463"/>
                <a:gd name="T10" fmla="*/ 8 w 407"/>
                <a:gd name="T11" fmla="*/ 0 h 463"/>
                <a:gd name="T12" fmla="*/ 0 w 407"/>
                <a:gd name="T13" fmla="*/ 11 h 463"/>
                <a:gd name="T14" fmla="*/ 0 w 407"/>
                <a:gd name="T15" fmla="*/ 24 h 463"/>
                <a:gd name="T16" fmla="*/ 17 w 407"/>
                <a:gd name="T17" fmla="*/ 39 h 463"/>
                <a:gd name="T18" fmla="*/ 46 w 407"/>
                <a:gd name="T19" fmla="*/ 47 h 463"/>
                <a:gd name="T20" fmla="*/ 46 w 407"/>
                <a:gd name="T21" fmla="*/ 417 h 463"/>
                <a:gd name="T22" fmla="*/ 17 w 407"/>
                <a:gd name="T23" fmla="*/ 424 h 463"/>
                <a:gd name="T24" fmla="*/ 0 w 407"/>
                <a:gd name="T25" fmla="*/ 440 h 463"/>
                <a:gd name="T26" fmla="*/ 0 w 407"/>
                <a:gd name="T27" fmla="*/ 453 h 463"/>
                <a:gd name="T28" fmla="*/ 8 w 407"/>
                <a:gd name="T29" fmla="*/ 463 h 463"/>
                <a:gd name="T30" fmla="*/ 167 w 407"/>
                <a:gd name="T31" fmla="*/ 463 h 463"/>
                <a:gd name="T32" fmla="*/ 176 w 407"/>
                <a:gd name="T33" fmla="*/ 453 h 463"/>
                <a:gd name="T34" fmla="*/ 176 w 407"/>
                <a:gd name="T35" fmla="*/ 440 h 463"/>
                <a:gd name="T36" fmla="*/ 158 w 407"/>
                <a:gd name="T37" fmla="*/ 424 h 463"/>
                <a:gd name="T38" fmla="*/ 129 w 407"/>
                <a:gd name="T39" fmla="*/ 417 h 463"/>
                <a:gd name="T40" fmla="*/ 129 w 407"/>
                <a:gd name="T41" fmla="*/ 242 h 463"/>
                <a:gd name="T42" fmla="*/ 171 w 407"/>
                <a:gd name="T43" fmla="*/ 242 h 463"/>
                <a:gd name="T44" fmla="*/ 287 w 407"/>
                <a:gd name="T45" fmla="*/ 452 h 463"/>
                <a:gd name="T46" fmla="*/ 309 w 407"/>
                <a:gd name="T47" fmla="*/ 463 h 463"/>
                <a:gd name="T48" fmla="*/ 398 w 407"/>
                <a:gd name="T49" fmla="*/ 463 h 463"/>
                <a:gd name="T50" fmla="*/ 407 w 407"/>
                <a:gd name="T51" fmla="*/ 453 h 463"/>
                <a:gd name="T52" fmla="*/ 407 w 407"/>
                <a:gd name="T53" fmla="*/ 440 h 463"/>
                <a:gd name="T54" fmla="*/ 389 w 407"/>
                <a:gd name="T55" fmla="*/ 424 h 463"/>
                <a:gd name="T56" fmla="*/ 145 w 407"/>
                <a:gd name="T57" fmla="*/ 203 h 463"/>
                <a:gd name="T58" fmla="*/ 130 w 407"/>
                <a:gd name="T59" fmla="*/ 203 h 463"/>
                <a:gd name="T60" fmla="*/ 130 w 407"/>
                <a:gd name="T61" fmla="*/ 43 h 463"/>
                <a:gd name="T62" fmla="*/ 162 w 407"/>
                <a:gd name="T63" fmla="*/ 43 h 463"/>
                <a:gd name="T64" fmla="*/ 257 w 407"/>
                <a:gd name="T65" fmla="*/ 121 h 463"/>
                <a:gd name="T66" fmla="*/ 145 w 407"/>
                <a:gd name="T67" fmla="*/ 203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7" h="463">
                  <a:moveTo>
                    <a:pt x="389" y="424"/>
                  </a:moveTo>
                  <a:cubicBezTo>
                    <a:pt x="371" y="420"/>
                    <a:pt x="367" y="417"/>
                    <a:pt x="352" y="397"/>
                  </a:cubicBezTo>
                  <a:cubicBezTo>
                    <a:pt x="330" y="367"/>
                    <a:pt x="278" y="292"/>
                    <a:pt x="248" y="229"/>
                  </a:cubicBezTo>
                  <a:cubicBezTo>
                    <a:pt x="304" y="209"/>
                    <a:pt x="346" y="170"/>
                    <a:pt x="346" y="108"/>
                  </a:cubicBezTo>
                  <a:cubicBezTo>
                    <a:pt x="346" y="20"/>
                    <a:pt x="261" y="0"/>
                    <a:pt x="18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" y="0"/>
                    <a:pt x="0" y="4"/>
                    <a:pt x="0" y="1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35"/>
                    <a:pt x="4" y="35"/>
                    <a:pt x="17" y="39"/>
                  </a:cubicBezTo>
                  <a:cubicBezTo>
                    <a:pt x="46" y="47"/>
                    <a:pt x="46" y="47"/>
                    <a:pt x="46" y="47"/>
                  </a:cubicBezTo>
                  <a:cubicBezTo>
                    <a:pt x="46" y="417"/>
                    <a:pt x="46" y="417"/>
                    <a:pt x="46" y="417"/>
                  </a:cubicBezTo>
                  <a:cubicBezTo>
                    <a:pt x="17" y="424"/>
                    <a:pt x="17" y="424"/>
                    <a:pt x="17" y="424"/>
                  </a:cubicBezTo>
                  <a:cubicBezTo>
                    <a:pt x="4" y="428"/>
                    <a:pt x="0" y="429"/>
                    <a:pt x="0" y="440"/>
                  </a:cubicBezTo>
                  <a:cubicBezTo>
                    <a:pt x="0" y="453"/>
                    <a:pt x="0" y="453"/>
                    <a:pt x="0" y="453"/>
                  </a:cubicBezTo>
                  <a:cubicBezTo>
                    <a:pt x="0" y="459"/>
                    <a:pt x="1" y="463"/>
                    <a:pt x="8" y="463"/>
                  </a:cubicBezTo>
                  <a:cubicBezTo>
                    <a:pt x="167" y="463"/>
                    <a:pt x="167" y="463"/>
                    <a:pt x="167" y="463"/>
                  </a:cubicBezTo>
                  <a:cubicBezTo>
                    <a:pt x="175" y="463"/>
                    <a:pt x="176" y="459"/>
                    <a:pt x="176" y="453"/>
                  </a:cubicBezTo>
                  <a:cubicBezTo>
                    <a:pt x="176" y="440"/>
                    <a:pt x="176" y="440"/>
                    <a:pt x="176" y="440"/>
                  </a:cubicBezTo>
                  <a:cubicBezTo>
                    <a:pt x="176" y="429"/>
                    <a:pt x="172" y="428"/>
                    <a:pt x="158" y="424"/>
                  </a:cubicBezTo>
                  <a:cubicBezTo>
                    <a:pt x="129" y="417"/>
                    <a:pt x="129" y="417"/>
                    <a:pt x="129" y="417"/>
                  </a:cubicBezTo>
                  <a:cubicBezTo>
                    <a:pt x="129" y="242"/>
                    <a:pt x="129" y="242"/>
                    <a:pt x="129" y="242"/>
                  </a:cubicBezTo>
                  <a:cubicBezTo>
                    <a:pt x="171" y="242"/>
                    <a:pt x="171" y="242"/>
                    <a:pt x="171" y="242"/>
                  </a:cubicBezTo>
                  <a:cubicBezTo>
                    <a:pt x="201" y="311"/>
                    <a:pt x="266" y="424"/>
                    <a:pt x="287" y="452"/>
                  </a:cubicBezTo>
                  <a:cubicBezTo>
                    <a:pt x="295" y="463"/>
                    <a:pt x="298" y="463"/>
                    <a:pt x="309" y="463"/>
                  </a:cubicBezTo>
                  <a:cubicBezTo>
                    <a:pt x="398" y="463"/>
                    <a:pt x="398" y="463"/>
                    <a:pt x="398" y="463"/>
                  </a:cubicBezTo>
                  <a:cubicBezTo>
                    <a:pt x="406" y="463"/>
                    <a:pt x="407" y="459"/>
                    <a:pt x="407" y="453"/>
                  </a:cubicBezTo>
                  <a:cubicBezTo>
                    <a:pt x="407" y="440"/>
                    <a:pt x="407" y="440"/>
                    <a:pt x="407" y="440"/>
                  </a:cubicBezTo>
                  <a:cubicBezTo>
                    <a:pt x="407" y="427"/>
                    <a:pt x="400" y="428"/>
                    <a:pt x="389" y="424"/>
                  </a:cubicBezTo>
                  <a:close/>
                  <a:moveTo>
                    <a:pt x="145" y="203"/>
                  </a:moveTo>
                  <a:cubicBezTo>
                    <a:pt x="130" y="203"/>
                    <a:pt x="130" y="203"/>
                    <a:pt x="130" y="203"/>
                  </a:cubicBezTo>
                  <a:cubicBezTo>
                    <a:pt x="130" y="43"/>
                    <a:pt x="130" y="43"/>
                    <a:pt x="130" y="43"/>
                  </a:cubicBezTo>
                  <a:cubicBezTo>
                    <a:pt x="162" y="43"/>
                    <a:pt x="162" y="43"/>
                    <a:pt x="162" y="43"/>
                  </a:cubicBezTo>
                  <a:cubicBezTo>
                    <a:pt x="222" y="43"/>
                    <a:pt x="257" y="66"/>
                    <a:pt x="257" y="121"/>
                  </a:cubicBezTo>
                  <a:cubicBezTo>
                    <a:pt x="257" y="189"/>
                    <a:pt x="205" y="203"/>
                    <a:pt x="145" y="2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2400"/>
            </a:p>
          </p:txBody>
        </p:sp>
        <p:sp>
          <p:nvSpPr>
            <p:cNvPr id="16" name="Freeform 11"/>
            <p:cNvSpPr>
              <a:spLocks noEditPoints="1"/>
            </p:cNvSpPr>
            <p:nvPr/>
          </p:nvSpPr>
          <p:spPr bwMode="auto">
            <a:xfrm>
              <a:off x="6350000" y="6264275"/>
              <a:ext cx="220663" cy="301625"/>
            </a:xfrm>
            <a:custGeom>
              <a:avLst/>
              <a:gdLst>
                <a:gd name="T0" fmla="*/ 331 w 348"/>
                <a:gd name="T1" fmla="*/ 428 h 473"/>
                <a:gd name="T2" fmla="*/ 299 w 348"/>
                <a:gd name="T3" fmla="*/ 418 h 473"/>
                <a:gd name="T4" fmla="*/ 299 w 348"/>
                <a:gd name="T5" fmla="*/ 16 h 473"/>
                <a:gd name="T6" fmla="*/ 284 w 348"/>
                <a:gd name="T7" fmla="*/ 0 h 473"/>
                <a:gd name="T8" fmla="*/ 186 w 348"/>
                <a:gd name="T9" fmla="*/ 0 h 473"/>
                <a:gd name="T10" fmla="*/ 178 w 348"/>
                <a:gd name="T11" fmla="*/ 11 h 473"/>
                <a:gd name="T12" fmla="*/ 178 w 348"/>
                <a:gd name="T13" fmla="*/ 19 h 473"/>
                <a:gd name="T14" fmla="*/ 196 w 348"/>
                <a:gd name="T15" fmla="*/ 36 h 473"/>
                <a:gd name="T16" fmla="*/ 227 w 348"/>
                <a:gd name="T17" fmla="*/ 45 h 473"/>
                <a:gd name="T18" fmla="*/ 227 w 348"/>
                <a:gd name="T19" fmla="*/ 158 h 473"/>
                <a:gd name="T20" fmla="*/ 153 w 348"/>
                <a:gd name="T21" fmla="*/ 133 h 473"/>
                <a:gd name="T22" fmla="*/ 0 w 348"/>
                <a:gd name="T23" fmla="*/ 313 h 473"/>
                <a:gd name="T24" fmla="*/ 123 w 348"/>
                <a:gd name="T25" fmla="*/ 473 h 473"/>
                <a:gd name="T26" fmla="*/ 227 w 348"/>
                <a:gd name="T27" fmla="*/ 420 h 473"/>
                <a:gd name="T28" fmla="*/ 227 w 348"/>
                <a:gd name="T29" fmla="*/ 447 h 473"/>
                <a:gd name="T30" fmla="*/ 242 w 348"/>
                <a:gd name="T31" fmla="*/ 463 h 473"/>
                <a:gd name="T32" fmla="*/ 340 w 348"/>
                <a:gd name="T33" fmla="*/ 463 h 473"/>
                <a:gd name="T34" fmla="*/ 348 w 348"/>
                <a:gd name="T35" fmla="*/ 453 h 473"/>
                <a:gd name="T36" fmla="*/ 348 w 348"/>
                <a:gd name="T37" fmla="*/ 444 h 473"/>
                <a:gd name="T38" fmla="*/ 331 w 348"/>
                <a:gd name="T39" fmla="*/ 428 h 473"/>
                <a:gd name="T40" fmla="*/ 227 w 348"/>
                <a:gd name="T41" fmla="*/ 379 h 473"/>
                <a:gd name="T42" fmla="*/ 153 w 348"/>
                <a:gd name="T43" fmla="*/ 418 h 473"/>
                <a:gd name="T44" fmla="*/ 77 w 348"/>
                <a:gd name="T45" fmla="*/ 299 h 473"/>
                <a:gd name="T46" fmla="*/ 158 w 348"/>
                <a:gd name="T47" fmla="*/ 179 h 473"/>
                <a:gd name="T48" fmla="*/ 227 w 348"/>
                <a:gd name="T49" fmla="*/ 299 h 473"/>
                <a:gd name="T50" fmla="*/ 227 w 348"/>
                <a:gd name="T51" fmla="*/ 379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48" h="473">
                  <a:moveTo>
                    <a:pt x="331" y="428"/>
                  </a:moveTo>
                  <a:cubicBezTo>
                    <a:pt x="299" y="418"/>
                    <a:pt x="299" y="418"/>
                    <a:pt x="299" y="418"/>
                  </a:cubicBezTo>
                  <a:cubicBezTo>
                    <a:pt x="299" y="16"/>
                    <a:pt x="299" y="16"/>
                    <a:pt x="299" y="16"/>
                  </a:cubicBezTo>
                  <a:cubicBezTo>
                    <a:pt x="299" y="6"/>
                    <a:pt x="296" y="0"/>
                    <a:pt x="284" y="0"/>
                  </a:cubicBezTo>
                  <a:cubicBezTo>
                    <a:pt x="186" y="0"/>
                    <a:pt x="186" y="0"/>
                    <a:pt x="186" y="0"/>
                  </a:cubicBezTo>
                  <a:cubicBezTo>
                    <a:pt x="179" y="0"/>
                    <a:pt x="178" y="4"/>
                    <a:pt x="178" y="11"/>
                  </a:cubicBezTo>
                  <a:cubicBezTo>
                    <a:pt x="178" y="19"/>
                    <a:pt x="178" y="19"/>
                    <a:pt x="178" y="19"/>
                  </a:cubicBezTo>
                  <a:cubicBezTo>
                    <a:pt x="178" y="31"/>
                    <a:pt x="182" y="32"/>
                    <a:pt x="196" y="36"/>
                  </a:cubicBezTo>
                  <a:cubicBezTo>
                    <a:pt x="227" y="45"/>
                    <a:pt x="227" y="45"/>
                    <a:pt x="227" y="45"/>
                  </a:cubicBezTo>
                  <a:cubicBezTo>
                    <a:pt x="227" y="158"/>
                    <a:pt x="227" y="158"/>
                    <a:pt x="227" y="158"/>
                  </a:cubicBezTo>
                  <a:cubicBezTo>
                    <a:pt x="215" y="148"/>
                    <a:pt x="190" y="133"/>
                    <a:pt x="153" y="133"/>
                  </a:cubicBezTo>
                  <a:cubicBezTo>
                    <a:pt x="81" y="133"/>
                    <a:pt x="0" y="185"/>
                    <a:pt x="0" y="313"/>
                  </a:cubicBezTo>
                  <a:cubicBezTo>
                    <a:pt x="0" y="425"/>
                    <a:pt x="62" y="473"/>
                    <a:pt x="123" y="473"/>
                  </a:cubicBezTo>
                  <a:cubicBezTo>
                    <a:pt x="162" y="473"/>
                    <a:pt x="195" y="453"/>
                    <a:pt x="227" y="420"/>
                  </a:cubicBezTo>
                  <a:cubicBezTo>
                    <a:pt x="227" y="447"/>
                    <a:pt x="227" y="447"/>
                    <a:pt x="227" y="447"/>
                  </a:cubicBezTo>
                  <a:cubicBezTo>
                    <a:pt x="227" y="457"/>
                    <a:pt x="230" y="463"/>
                    <a:pt x="242" y="463"/>
                  </a:cubicBezTo>
                  <a:cubicBezTo>
                    <a:pt x="340" y="463"/>
                    <a:pt x="340" y="463"/>
                    <a:pt x="340" y="463"/>
                  </a:cubicBezTo>
                  <a:cubicBezTo>
                    <a:pt x="347" y="463"/>
                    <a:pt x="348" y="459"/>
                    <a:pt x="348" y="453"/>
                  </a:cubicBezTo>
                  <a:cubicBezTo>
                    <a:pt x="348" y="444"/>
                    <a:pt x="348" y="444"/>
                    <a:pt x="348" y="444"/>
                  </a:cubicBezTo>
                  <a:cubicBezTo>
                    <a:pt x="348" y="432"/>
                    <a:pt x="344" y="432"/>
                    <a:pt x="331" y="428"/>
                  </a:cubicBezTo>
                  <a:close/>
                  <a:moveTo>
                    <a:pt x="227" y="379"/>
                  </a:moveTo>
                  <a:cubicBezTo>
                    <a:pt x="205" y="401"/>
                    <a:pt x="181" y="418"/>
                    <a:pt x="153" y="418"/>
                  </a:cubicBezTo>
                  <a:cubicBezTo>
                    <a:pt x="100" y="418"/>
                    <a:pt x="77" y="362"/>
                    <a:pt x="77" y="299"/>
                  </a:cubicBezTo>
                  <a:cubicBezTo>
                    <a:pt x="77" y="225"/>
                    <a:pt x="109" y="179"/>
                    <a:pt x="158" y="179"/>
                  </a:cubicBezTo>
                  <a:cubicBezTo>
                    <a:pt x="209" y="179"/>
                    <a:pt x="227" y="229"/>
                    <a:pt x="227" y="299"/>
                  </a:cubicBezTo>
                  <a:lnTo>
                    <a:pt x="227" y="3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2400"/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auto">
            <a:xfrm>
              <a:off x="7032625" y="6354763"/>
              <a:ext cx="234950" cy="211138"/>
            </a:xfrm>
            <a:custGeom>
              <a:avLst/>
              <a:gdLst>
                <a:gd name="T0" fmla="*/ 323 w 372"/>
                <a:gd name="T1" fmla="*/ 15 h 330"/>
                <a:gd name="T2" fmla="*/ 308 w 372"/>
                <a:gd name="T3" fmla="*/ 0 h 330"/>
                <a:gd name="T4" fmla="*/ 210 w 372"/>
                <a:gd name="T5" fmla="*/ 0 h 330"/>
                <a:gd name="T6" fmla="*/ 202 w 372"/>
                <a:gd name="T7" fmla="*/ 10 h 330"/>
                <a:gd name="T8" fmla="*/ 202 w 372"/>
                <a:gd name="T9" fmla="*/ 19 h 330"/>
                <a:gd name="T10" fmla="*/ 219 w 372"/>
                <a:gd name="T11" fmla="*/ 35 h 330"/>
                <a:gd name="T12" fmla="*/ 251 w 372"/>
                <a:gd name="T13" fmla="*/ 44 h 330"/>
                <a:gd name="T14" fmla="*/ 251 w 372"/>
                <a:gd name="T15" fmla="*/ 236 h 330"/>
                <a:gd name="T16" fmla="*/ 176 w 372"/>
                <a:gd name="T17" fmla="*/ 275 h 330"/>
                <a:gd name="T18" fmla="*/ 121 w 372"/>
                <a:gd name="T19" fmla="*/ 169 h 330"/>
                <a:gd name="T20" fmla="*/ 121 w 372"/>
                <a:gd name="T21" fmla="*/ 15 h 330"/>
                <a:gd name="T22" fmla="*/ 106 w 372"/>
                <a:gd name="T23" fmla="*/ 0 h 330"/>
                <a:gd name="T24" fmla="*/ 8 w 372"/>
                <a:gd name="T25" fmla="*/ 0 h 330"/>
                <a:gd name="T26" fmla="*/ 0 w 372"/>
                <a:gd name="T27" fmla="*/ 10 h 330"/>
                <a:gd name="T28" fmla="*/ 0 w 372"/>
                <a:gd name="T29" fmla="*/ 19 h 330"/>
                <a:gd name="T30" fmla="*/ 18 w 372"/>
                <a:gd name="T31" fmla="*/ 35 h 330"/>
                <a:gd name="T32" fmla="*/ 49 w 372"/>
                <a:gd name="T33" fmla="*/ 44 h 330"/>
                <a:gd name="T34" fmla="*/ 49 w 372"/>
                <a:gd name="T35" fmla="*/ 207 h 330"/>
                <a:gd name="T36" fmla="*/ 145 w 372"/>
                <a:gd name="T37" fmla="*/ 330 h 330"/>
                <a:gd name="T38" fmla="*/ 251 w 372"/>
                <a:gd name="T39" fmla="*/ 277 h 330"/>
                <a:gd name="T40" fmla="*/ 251 w 372"/>
                <a:gd name="T41" fmla="*/ 304 h 330"/>
                <a:gd name="T42" fmla="*/ 266 w 372"/>
                <a:gd name="T43" fmla="*/ 320 h 330"/>
                <a:gd name="T44" fmla="*/ 364 w 372"/>
                <a:gd name="T45" fmla="*/ 320 h 330"/>
                <a:gd name="T46" fmla="*/ 372 w 372"/>
                <a:gd name="T47" fmla="*/ 310 h 330"/>
                <a:gd name="T48" fmla="*/ 372 w 372"/>
                <a:gd name="T49" fmla="*/ 301 h 330"/>
                <a:gd name="T50" fmla="*/ 354 w 372"/>
                <a:gd name="T51" fmla="*/ 285 h 330"/>
                <a:gd name="T52" fmla="*/ 323 w 372"/>
                <a:gd name="T53" fmla="*/ 275 h 330"/>
                <a:gd name="T54" fmla="*/ 323 w 372"/>
                <a:gd name="T55" fmla="*/ 15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72" h="330">
                  <a:moveTo>
                    <a:pt x="323" y="15"/>
                  </a:moveTo>
                  <a:cubicBezTo>
                    <a:pt x="323" y="6"/>
                    <a:pt x="320" y="0"/>
                    <a:pt x="308" y="0"/>
                  </a:cubicBezTo>
                  <a:cubicBezTo>
                    <a:pt x="210" y="0"/>
                    <a:pt x="210" y="0"/>
                    <a:pt x="210" y="0"/>
                  </a:cubicBezTo>
                  <a:cubicBezTo>
                    <a:pt x="202" y="0"/>
                    <a:pt x="202" y="4"/>
                    <a:pt x="202" y="10"/>
                  </a:cubicBezTo>
                  <a:cubicBezTo>
                    <a:pt x="202" y="19"/>
                    <a:pt x="202" y="19"/>
                    <a:pt x="202" y="19"/>
                  </a:cubicBezTo>
                  <a:cubicBezTo>
                    <a:pt x="202" y="31"/>
                    <a:pt x="206" y="31"/>
                    <a:pt x="219" y="35"/>
                  </a:cubicBezTo>
                  <a:cubicBezTo>
                    <a:pt x="251" y="44"/>
                    <a:pt x="251" y="44"/>
                    <a:pt x="251" y="44"/>
                  </a:cubicBezTo>
                  <a:cubicBezTo>
                    <a:pt x="251" y="236"/>
                    <a:pt x="251" y="236"/>
                    <a:pt x="251" y="236"/>
                  </a:cubicBezTo>
                  <a:cubicBezTo>
                    <a:pt x="224" y="264"/>
                    <a:pt x="204" y="275"/>
                    <a:pt x="176" y="275"/>
                  </a:cubicBezTo>
                  <a:cubicBezTo>
                    <a:pt x="125" y="275"/>
                    <a:pt x="121" y="236"/>
                    <a:pt x="121" y="169"/>
                  </a:cubicBezTo>
                  <a:cubicBezTo>
                    <a:pt x="121" y="15"/>
                    <a:pt x="121" y="15"/>
                    <a:pt x="121" y="15"/>
                  </a:cubicBezTo>
                  <a:cubicBezTo>
                    <a:pt x="121" y="6"/>
                    <a:pt x="118" y="0"/>
                    <a:pt x="106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" y="0"/>
                    <a:pt x="0" y="4"/>
                    <a:pt x="0" y="1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31"/>
                    <a:pt x="4" y="31"/>
                    <a:pt x="18" y="35"/>
                  </a:cubicBezTo>
                  <a:cubicBezTo>
                    <a:pt x="49" y="44"/>
                    <a:pt x="49" y="44"/>
                    <a:pt x="49" y="44"/>
                  </a:cubicBezTo>
                  <a:cubicBezTo>
                    <a:pt x="49" y="207"/>
                    <a:pt x="49" y="207"/>
                    <a:pt x="49" y="207"/>
                  </a:cubicBezTo>
                  <a:cubicBezTo>
                    <a:pt x="49" y="309"/>
                    <a:pt x="96" y="330"/>
                    <a:pt x="145" y="330"/>
                  </a:cubicBezTo>
                  <a:cubicBezTo>
                    <a:pt x="188" y="330"/>
                    <a:pt x="220" y="312"/>
                    <a:pt x="251" y="277"/>
                  </a:cubicBezTo>
                  <a:cubicBezTo>
                    <a:pt x="251" y="304"/>
                    <a:pt x="251" y="304"/>
                    <a:pt x="251" y="304"/>
                  </a:cubicBezTo>
                  <a:cubicBezTo>
                    <a:pt x="251" y="314"/>
                    <a:pt x="254" y="320"/>
                    <a:pt x="266" y="320"/>
                  </a:cubicBezTo>
                  <a:cubicBezTo>
                    <a:pt x="364" y="320"/>
                    <a:pt x="364" y="320"/>
                    <a:pt x="364" y="320"/>
                  </a:cubicBezTo>
                  <a:cubicBezTo>
                    <a:pt x="371" y="320"/>
                    <a:pt x="372" y="316"/>
                    <a:pt x="372" y="310"/>
                  </a:cubicBezTo>
                  <a:cubicBezTo>
                    <a:pt x="372" y="301"/>
                    <a:pt x="372" y="301"/>
                    <a:pt x="372" y="301"/>
                  </a:cubicBezTo>
                  <a:cubicBezTo>
                    <a:pt x="372" y="289"/>
                    <a:pt x="368" y="289"/>
                    <a:pt x="354" y="285"/>
                  </a:cubicBezTo>
                  <a:cubicBezTo>
                    <a:pt x="323" y="275"/>
                    <a:pt x="323" y="275"/>
                    <a:pt x="323" y="275"/>
                  </a:cubicBezTo>
                  <a:lnTo>
                    <a:pt x="323" y="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2400"/>
            </a:p>
          </p:txBody>
        </p:sp>
        <p:sp>
          <p:nvSpPr>
            <p:cNvPr id="18" name="Freeform 13"/>
            <p:cNvSpPr>
              <a:spLocks noEditPoints="1"/>
            </p:cNvSpPr>
            <p:nvPr/>
          </p:nvSpPr>
          <p:spPr bwMode="auto">
            <a:xfrm>
              <a:off x="6140450" y="6348413"/>
              <a:ext cx="195263" cy="217488"/>
            </a:xfrm>
            <a:custGeom>
              <a:avLst/>
              <a:gdLst>
                <a:gd name="T0" fmla="*/ 289 w 307"/>
                <a:gd name="T1" fmla="*/ 295 h 340"/>
                <a:gd name="T2" fmla="*/ 258 w 307"/>
                <a:gd name="T3" fmla="*/ 285 h 340"/>
                <a:gd name="T4" fmla="*/ 258 w 307"/>
                <a:gd name="T5" fmla="*/ 106 h 340"/>
                <a:gd name="T6" fmla="*/ 130 w 307"/>
                <a:gd name="T7" fmla="*/ 0 h 340"/>
                <a:gd name="T8" fmla="*/ 45 w 307"/>
                <a:gd name="T9" fmla="*/ 12 h 340"/>
                <a:gd name="T10" fmla="*/ 22 w 307"/>
                <a:gd name="T11" fmla="*/ 39 h 340"/>
                <a:gd name="T12" fmla="*/ 18 w 307"/>
                <a:gd name="T13" fmla="*/ 74 h 340"/>
                <a:gd name="T14" fmla="*/ 24 w 307"/>
                <a:gd name="T15" fmla="*/ 84 h 340"/>
                <a:gd name="T16" fmla="*/ 43 w 307"/>
                <a:gd name="T17" fmla="*/ 76 h 340"/>
                <a:gd name="T18" fmla="*/ 125 w 307"/>
                <a:gd name="T19" fmla="*/ 54 h 340"/>
                <a:gd name="T20" fmla="*/ 185 w 307"/>
                <a:gd name="T21" fmla="*/ 118 h 340"/>
                <a:gd name="T22" fmla="*/ 185 w 307"/>
                <a:gd name="T23" fmla="*/ 151 h 340"/>
                <a:gd name="T24" fmla="*/ 63 w 307"/>
                <a:gd name="T25" fmla="*/ 176 h 340"/>
                <a:gd name="T26" fmla="*/ 0 w 307"/>
                <a:gd name="T27" fmla="*/ 250 h 340"/>
                <a:gd name="T28" fmla="*/ 83 w 307"/>
                <a:gd name="T29" fmla="*/ 340 h 340"/>
                <a:gd name="T30" fmla="*/ 185 w 307"/>
                <a:gd name="T31" fmla="*/ 290 h 340"/>
                <a:gd name="T32" fmla="*/ 185 w 307"/>
                <a:gd name="T33" fmla="*/ 314 h 340"/>
                <a:gd name="T34" fmla="*/ 200 w 307"/>
                <a:gd name="T35" fmla="*/ 330 h 340"/>
                <a:gd name="T36" fmla="*/ 298 w 307"/>
                <a:gd name="T37" fmla="*/ 330 h 340"/>
                <a:gd name="T38" fmla="*/ 307 w 307"/>
                <a:gd name="T39" fmla="*/ 320 h 340"/>
                <a:gd name="T40" fmla="*/ 307 w 307"/>
                <a:gd name="T41" fmla="*/ 311 h 340"/>
                <a:gd name="T42" fmla="*/ 289 w 307"/>
                <a:gd name="T43" fmla="*/ 295 h 340"/>
                <a:gd name="T44" fmla="*/ 185 w 307"/>
                <a:gd name="T45" fmla="*/ 254 h 340"/>
                <a:gd name="T46" fmla="*/ 116 w 307"/>
                <a:gd name="T47" fmla="*/ 285 h 340"/>
                <a:gd name="T48" fmla="*/ 78 w 307"/>
                <a:gd name="T49" fmla="*/ 244 h 340"/>
                <a:gd name="T50" fmla="*/ 114 w 307"/>
                <a:gd name="T51" fmla="*/ 201 h 340"/>
                <a:gd name="T52" fmla="*/ 185 w 307"/>
                <a:gd name="T53" fmla="*/ 184 h 340"/>
                <a:gd name="T54" fmla="*/ 185 w 307"/>
                <a:gd name="T55" fmla="*/ 254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07" h="340">
                  <a:moveTo>
                    <a:pt x="289" y="295"/>
                  </a:moveTo>
                  <a:cubicBezTo>
                    <a:pt x="258" y="285"/>
                    <a:pt x="258" y="285"/>
                    <a:pt x="258" y="285"/>
                  </a:cubicBezTo>
                  <a:cubicBezTo>
                    <a:pt x="258" y="106"/>
                    <a:pt x="258" y="106"/>
                    <a:pt x="258" y="106"/>
                  </a:cubicBezTo>
                  <a:cubicBezTo>
                    <a:pt x="258" y="27"/>
                    <a:pt x="202" y="0"/>
                    <a:pt x="130" y="0"/>
                  </a:cubicBezTo>
                  <a:cubicBezTo>
                    <a:pt x="87" y="0"/>
                    <a:pt x="52" y="10"/>
                    <a:pt x="45" y="12"/>
                  </a:cubicBezTo>
                  <a:cubicBezTo>
                    <a:pt x="27" y="17"/>
                    <a:pt x="24" y="21"/>
                    <a:pt x="22" y="39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18" y="81"/>
                    <a:pt x="20" y="84"/>
                    <a:pt x="24" y="84"/>
                  </a:cubicBezTo>
                  <a:cubicBezTo>
                    <a:pt x="30" y="84"/>
                    <a:pt x="38" y="79"/>
                    <a:pt x="43" y="76"/>
                  </a:cubicBezTo>
                  <a:cubicBezTo>
                    <a:pt x="65" y="64"/>
                    <a:pt x="98" y="54"/>
                    <a:pt x="125" y="54"/>
                  </a:cubicBezTo>
                  <a:cubicBezTo>
                    <a:pt x="182" y="54"/>
                    <a:pt x="185" y="92"/>
                    <a:pt x="185" y="118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63" y="176"/>
                    <a:pt x="63" y="176"/>
                    <a:pt x="63" y="176"/>
                  </a:cubicBezTo>
                  <a:cubicBezTo>
                    <a:pt x="22" y="184"/>
                    <a:pt x="0" y="203"/>
                    <a:pt x="0" y="250"/>
                  </a:cubicBezTo>
                  <a:cubicBezTo>
                    <a:pt x="0" y="302"/>
                    <a:pt x="27" y="340"/>
                    <a:pt x="83" y="340"/>
                  </a:cubicBezTo>
                  <a:cubicBezTo>
                    <a:pt x="119" y="340"/>
                    <a:pt x="145" y="328"/>
                    <a:pt x="185" y="290"/>
                  </a:cubicBezTo>
                  <a:cubicBezTo>
                    <a:pt x="185" y="314"/>
                    <a:pt x="185" y="314"/>
                    <a:pt x="185" y="314"/>
                  </a:cubicBezTo>
                  <a:cubicBezTo>
                    <a:pt x="185" y="324"/>
                    <a:pt x="188" y="330"/>
                    <a:pt x="200" y="330"/>
                  </a:cubicBezTo>
                  <a:cubicBezTo>
                    <a:pt x="298" y="330"/>
                    <a:pt x="298" y="330"/>
                    <a:pt x="298" y="330"/>
                  </a:cubicBezTo>
                  <a:cubicBezTo>
                    <a:pt x="305" y="330"/>
                    <a:pt x="307" y="326"/>
                    <a:pt x="307" y="320"/>
                  </a:cubicBezTo>
                  <a:cubicBezTo>
                    <a:pt x="307" y="311"/>
                    <a:pt x="307" y="311"/>
                    <a:pt x="307" y="311"/>
                  </a:cubicBezTo>
                  <a:cubicBezTo>
                    <a:pt x="307" y="299"/>
                    <a:pt x="303" y="299"/>
                    <a:pt x="289" y="295"/>
                  </a:cubicBezTo>
                  <a:close/>
                  <a:moveTo>
                    <a:pt x="185" y="254"/>
                  </a:moveTo>
                  <a:cubicBezTo>
                    <a:pt x="160" y="276"/>
                    <a:pt x="135" y="285"/>
                    <a:pt x="116" y="285"/>
                  </a:cubicBezTo>
                  <a:cubicBezTo>
                    <a:pt x="99" y="285"/>
                    <a:pt x="78" y="278"/>
                    <a:pt x="78" y="244"/>
                  </a:cubicBezTo>
                  <a:cubicBezTo>
                    <a:pt x="78" y="211"/>
                    <a:pt x="97" y="205"/>
                    <a:pt x="114" y="201"/>
                  </a:cubicBezTo>
                  <a:cubicBezTo>
                    <a:pt x="185" y="184"/>
                    <a:pt x="185" y="184"/>
                    <a:pt x="185" y="184"/>
                  </a:cubicBezTo>
                  <a:cubicBezTo>
                    <a:pt x="185" y="254"/>
                    <a:pt x="185" y="254"/>
                    <a:pt x="185" y="2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2400"/>
            </a:p>
          </p:txBody>
        </p:sp>
        <p:sp>
          <p:nvSpPr>
            <p:cNvPr id="19" name="Freeform 14"/>
            <p:cNvSpPr>
              <a:spLocks noEditPoints="1"/>
            </p:cNvSpPr>
            <p:nvPr/>
          </p:nvSpPr>
          <p:spPr bwMode="auto">
            <a:xfrm>
              <a:off x="6565900" y="6264275"/>
              <a:ext cx="222250" cy="301625"/>
            </a:xfrm>
            <a:custGeom>
              <a:avLst/>
              <a:gdLst>
                <a:gd name="T0" fmla="*/ 226 w 349"/>
                <a:gd name="T1" fmla="*/ 133 h 473"/>
                <a:gd name="T2" fmla="*/ 122 w 349"/>
                <a:gd name="T3" fmla="*/ 185 h 473"/>
                <a:gd name="T4" fmla="*/ 122 w 349"/>
                <a:gd name="T5" fmla="*/ 16 h 473"/>
                <a:gd name="T6" fmla="*/ 107 w 349"/>
                <a:gd name="T7" fmla="*/ 0 h 473"/>
                <a:gd name="T8" fmla="*/ 9 w 349"/>
                <a:gd name="T9" fmla="*/ 0 h 473"/>
                <a:gd name="T10" fmla="*/ 0 w 349"/>
                <a:gd name="T11" fmla="*/ 11 h 473"/>
                <a:gd name="T12" fmla="*/ 0 w 349"/>
                <a:gd name="T13" fmla="*/ 19 h 473"/>
                <a:gd name="T14" fmla="*/ 18 w 349"/>
                <a:gd name="T15" fmla="*/ 36 h 473"/>
                <a:gd name="T16" fmla="*/ 49 w 349"/>
                <a:gd name="T17" fmla="*/ 45 h 473"/>
                <a:gd name="T18" fmla="*/ 49 w 349"/>
                <a:gd name="T19" fmla="*/ 422 h 473"/>
                <a:gd name="T20" fmla="*/ 62 w 349"/>
                <a:gd name="T21" fmla="*/ 445 h 473"/>
                <a:gd name="T22" fmla="*/ 182 w 349"/>
                <a:gd name="T23" fmla="*/ 473 h 473"/>
                <a:gd name="T24" fmla="*/ 349 w 349"/>
                <a:gd name="T25" fmla="*/ 291 h 473"/>
                <a:gd name="T26" fmla="*/ 226 w 349"/>
                <a:gd name="T27" fmla="*/ 133 h 473"/>
                <a:gd name="T28" fmla="*/ 181 w 349"/>
                <a:gd name="T29" fmla="*/ 430 h 473"/>
                <a:gd name="T30" fmla="*/ 122 w 349"/>
                <a:gd name="T31" fmla="*/ 337 h 473"/>
                <a:gd name="T32" fmla="*/ 122 w 349"/>
                <a:gd name="T33" fmla="*/ 227 h 473"/>
                <a:gd name="T34" fmla="*/ 196 w 349"/>
                <a:gd name="T35" fmla="*/ 188 h 473"/>
                <a:gd name="T36" fmla="*/ 271 w 349"/>
                <a:gd name="T37" fmla="*/ 305 h 473"/>
                <a:gd name="T38" fmla="*/ 181 w 349"/>
                <a:gd name="T39" fmla="*/ 43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9" h="473">
                  <a:moveTo>
                    <a:pt x="226" y="133"/>
                  </a:moveTo>
                  <a:cubicBezTo>
                    <a:pt x="188" y="133"/>
                    <a:pt x="154" y="153"/>
                    <a:pt x="122" y="185"/>
                  </a:cubicBezTo>
                  <a:cubicBezTo>
                    <a:pt x="122" y="16"/>
                    <a:pt x="122" y="16"/>
                    <a:pt x="122" y="16"/>
                  </a:cubicBezTo>
                  <a:cubicBezTo>
                    <a:pt x="122" y="6"/>
                    <a:pt x="119" y="0"/>
                    <a:pt x="107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2" y="0"/>
                    <a:pt x="0" y="4"/>
                    <a:pt x="0" y="1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31"/>
                    <a:pt x="4" y="32"/>
                    <a:pt x="18" y="36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22"/>
                    <a:pt x="49" y="422"/>
                    <a:pt x="49" y="422"/>
                  </a:cubicBezTo>
                  <a:cubicBezTo>
                    <a:pt x="49" y="431"/>
                    <a:pt x="50" y="438"/>
                    <a:pt x="62" y="445"/>
                  </a:cubicBezTo>
                  <a:cubicBezTo>
                    <a:pt x="83" y="458"/>
                    <a:pt x="135" y="473"/>
                    <a:pt x="182" y="473"/>
                  </a:cubicBezTo>
                  <a:cubicBezTo>
                    <a:pt x="287" y="473"/>
                    <a:pt x="349" y="399"/>
                    <a:pt x="349" y="291"/>
                  </a:cubicBezTo>
                  <a:cubicBezTo>
                    <a:pt x="349" y="182"/>
                    <a:pt x="287" y="133"/>
                    <a:pt x="226" y="133"/>
                  </a:cubicBezTo>
                  <a:close/>
                  <a:moveTo>
                    <a:pt x="181" y="430"/>
                  </a:moveTo>
                  <a:cubicBezTo>
                    <a:pt x="131" y="430"/>
                    <a:pt x="122" y="385"/>
                    <a:pt x="122" y="337"/>
                  </a:cubicBezTo>
                  <a:cubicBezTo>
                    <a:pt x="122" y="227"/>
                    <a:pt x="122" y="227"/>
                    <a:pt x="122" y="227"/>
                  </a:cubicBezTo>
                  <a:cubicBezTo>
                    <a:pt x="143" y="205"/>
                    <a:pt x="168" y="188"/>
                    <a:pt x="196" y="188"/>
                  </a:cubicBezTo>
                  <a:cubicBezTo>
                    <a:pt x="249" y="188"/>
                    <a:pt x="271" y="244"/>
                    <a:pt x="271" y="305"/>
                  </a:cubicBezTo>
                  <a:cubicBezTo>
                    <a:pt x="271" y="390"/>
                    <a:pt x="229" y="430"/>
                    <a:pt x="181" y="4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2400"/>
            </a:p>
          </p:txBody>
        </p:sp>
        <p:sp>
          <p:nvSpPr>
            <p:cNvPr id="20" name="Freeform 15"/>
            <p:cNvSpPr>
              <a:spLocks noEditPoints="1"/>
            </p:cNvSpPr>
            <p:nvPr/>
          </p:nvSpPr>
          <p:spPr bwMode="auto">
            <a:xfrm>
              <a:off x="7283450" y="6264275"/>
              <a:ext cx="222250" cy="301625"/>
            </a:xfrm>
            <a:custGeom>
              <a:avLst/>
              <a:gdLst>
                <a:gd name="T0" fmla="*/ 331 w 349"/>
                <a:gd name="T1" fmla="*/ 428 h 473"/>
                <a:gd name="T2" fmla="*/ 300 w 349"/>
                <a:gd name="T3" fmla="*/ 418 h 473"/>
                <a:gd name="T4" fmla="*/ 300 w 349"/>
                <a:gd name="T5" fmla="*/ 16 h 473"/>
                <a:gd name="T6" fmla="*/ 285 w 349"/>
                <a:gd name="T7" fmla="*/ 0 h 473"/>
                <a:gd name="T8" fmla="*/ 187 w 349"/>
                <a:gd name="T9" fmla="*/ 0 h 473"/>
                <a:gd name="T10" fmla="*/ 178 w 349"/>
                <a:gd name="T11" fmla="*/ 11 h 473"/>
                <a:gd name="T12" fmla="*/ 178 w 349"/>
                <a:gd name="T13" fmla="*/ 19 h 473"/>
                <a:gd name="T14" fmla="*/ 196 w 349"/>
                <a:gd name="T15" fmla="*/ 36 h 473"/>
                <a:gd name="T16" fmla="*/ 227 w 349"/>
                <a:gd name="T17" fmla="*/ 45 h 473"/>
                <a:gd name="T18" fmla="*/ 227 w 349"/>
                <a:gd name="T19" fmla="*/ 158 h 473"/>
                <a:gd name="T20" fmla="*/ 153 w 349"/>
                <a:gd name="T21" fmla="*/ 133 h 473"/>
                <a:gd name="T22" fmla="*/ 0 w 349"/>
                <a:gd name="T23" fmla="*/ 313 h 473"/>
                <a:gd name="T24" fmla="*/ 123 w 349"/>
                <a:gd name="T25" fmla="*/ 473 h 473"/>
                <a:gd name="T26" fmla="*/ 227 w 349"/>
                <a:gd name="T27" fmla="*/ 420 h 473"/>
                <a:gd name="T28" fmla="*/ 227 w 349"/>
                <a:gd name="T29" fmla="*/ 447 h 473"/>
                <a:gd name="T30" fmla="*/ 242 w 349"/>
                <a:gd name="T31" fmla="*/ 463 h 473"/>
                <a:gd name="T32" fmla="*/ 340 w 349"/>
                <a:gd name="T33" fmla="*/ 463 h 473"/>
                <a:gd name="T34" fmla="*/ 349 w 349"/>
                <a:gd name="T35" fmla="*/ 453 h 473"/>
                <a:gd name="T36" fmla="*/ 349 w 349"/>
                <a:gd name="T37" fmla="*/ 444 h 473"/>
                <a:gd name="T38" fmla="*/ 331 w 349"/>
                <a:gd name="T39" fmla="*/ 428 h 473"/>
                <a:gd name="T40" fmla="*/ 227 w 349"/>
                <a:gd name="T41" fmla="*/ 379 h 473"/>
                <a:gd name="T42" fmla="*/ 153 w 349"/>
                <a:gd name="T43" fmla="*/ 418 h 473"/>
                <a:gd name="T44" fmla="*/ 78 w 349"/>
                <a:gd name="T45" fmla="*/ 299 h 473"/>
                <a:gd name="T46" fmla="*/ 158 w 349"/>
                <a:gd name="T47" fmla="*/ 179 h 473"/>
                <a:gd name="T48" fmla="*/ 227 w 349"/>
                <a:gd name="T49" fmla="*/ 299 h 473"/>
                <a:gd name="T50" fmla="*/ 227 w 349"/>
                <a:gd name="T51" fmla="*/ 379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49" h="473">
                  <a:moveTo>
                    <a:pt x="331" y="428"/>
                  </a:moveTo>
                  <a:cubicBezTo>
                    <a:pt x="300" y="418"/>
                    <a:pt x="300" y="418"/>
                    <a:pt x="300" y="418"/>
                  </a:cubicBezTo>
                  <a:cubicBezTo>
                    <a:pt x="300" y="16"/>
                    <a:pt x="300" y="16"/>
                    <a:pt x="300" y="16"/>
                  </a:cubicBezTo>
                  <a:cubicBezTo>
                    <a:pt x="300" y="6"/>
                    <a:pt x="297" y="0"/>
                    <a:pt x="285" y="0"/>
                  </a:cubicBezTo>
                  <a:cubicBezTo>
                    <a:pt x="187" y="0"/>
                    <a:pt x="187" y="0"/>
                    <a:pt x="187" y="0"/>
                  </a:cubicBezTo>
                  <a:cubicBezTo>
                    <a:pt x="179" y="0"/>
                    <a:pt x="178" y="4"/>
                    <a:pt x="178" y="11"/>
                  </a:cubicBezTo>
                  <a:cubicBezTo>
                    <a:pt x="178" y="19"/>
                    <a:pt x="178" y="19"/>
                    <a:pt x="178" y="19"/>
                  </a:cubicBezTo>
                  <a:cubicBezTo>
                    <a:pt x="178" y="31"/>
                    <a:pt x="182" y="32"/>
                    <a:pt x="196" y="36"/>
                  </a:cubicBezTo>
                  <a:cubicBezTo>
                    <a:pt x="227" y="45"/>
                    <a:pt x="227" y="45"/>
                    <a:pt x="227" y="45"/>
                  </a:cubicBezTo>
                  <a:cubicBezTo>
                    <a:pt x="227" y="158"/>
                    <a:pt x="227" y="158"/>
                    <a:pt x="227" y="158"/>
                  </a:cubicBezTo>
                  <a:cubicBezTo>
                    <a:pt x="216" y="148"/>
                    <a:pt x="191" y="133"/>
                    <a:pt x="153" y="133"/>
                  </a:cubicBezTo>
                  <a:cubicBezTo>
                    <a:pt x="82" y="133"/>
                    <a:pt x="0" y="185"/>
                    <a:pt x="0" y="313"/>
                  </a:cubicBezTo>
                  <a:cubicBezTo>
                    <a:pt x="0" y="425"/>
                    <a:pt x="62" y="473"/>
                    <a:pt x="123" y="473"/>
                  </a:cubicBezTo>
                  <a:cubicBezTo>
                    <a:pt x="162" y="473"/>
                    <a:pt x="195" y="453"/>
                    <a:pt x="227" y="420"/>
                  </a:cubicBezTo>
                  <a:cubicBezTo>
                    <a:pt x="227" y="447"/>
                    <a:pt x="227" y="447"/>
                    <a:pt x="227" y="447"/>
                  </a:cubicBezTo>
                  <a:cubicBezTo>
                    <a:pt x="227" y="457"/>
                    <a:pt x="230" y="463"/>
                    <a:pt x="242" y="463"/>
                  </a:cubicBezTo>
                  <a:cubicBezTo>
                    <a:pt x="340" y="463"/>
                    <a:pt x="340" y="463"/>
                    <a:pt x="340" y="463"/>
                  </a:cubicBezTo>
                  <a:cubicBezTo>
                    <a:pt x="347" y="463"/>
                    <a:pt x="349" y="459"/>
                    <a:pt x="349" y="453"/>
                  </a:cubicBezTo>
                  <a:cubicBezTo>
                    <a:pt x="349" y="444"/>
                    <a:pt x="349" y="444"/>
                    <a:pt x="349" y="444"/>
                  </a:cubicBezTo>
                  <a:cubicBezTo>
                    <a:pt x="349" y="432"/>
                    <a:pt x="345" y="432"/>
                    <a:pt x="331" y="428"/>
                  </a:cubicBezTo>
                  <a:close/>
                  <a:moveTo>
                    <a:pt x="227" y="379"/>
                  </a:moveTo>
                  <a:cubicBezTo>
                    <a:pt x="206" y="401"/>
                    <a:pt x="182" y="418"/>
                    <a:pt x="153" y="418"/>
                  </a:cubicBezTo>
                  <a:cubicBezTo>
                    <a:pt x="100" y="418"/>
                    <a:pt x="78" y="362"/>
                    <a:pt x="78" y="299"/>
                  </a:cubicBezTo>
                  <a:cubicBezTo>
                    <a:pt x="78" y="225"/>
                    <a:pt x="110" y="179"/>
                    <a:pt x="158" y="179"/>
                  </a:cubicBezTo>
                  <a:cubicBezTo>
                    <a:pt x="209" y="179"/>
                    <a:pt x="227" y="229"/>
                    <a:pt x="227" y="299"/>
                  </a:cubicBezTo>
                  <a:lnTo>
                    <a:pt x="227" y="3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2400"/>
            </a:p>
          </p:txBody>
        </p:sp>
        <p:sp>
          <p:nvSpPr>
            <p:cNvPr id="21" name="Freeform 16"/>
            <p:cNvSpPr>
              <a:spLocks noEditPoints="1"/>
            </p:cNvSpPr>
            <p:nvPr/>
          </p:nvSpPr>
          <p:spPr bwMode="auto">
            <a:xfrm>
              <a:off x="6816725" y="6348413"/>
              <a:ext cx="204788" cy="217488"/>
            </a:xfrm>
            <a:custGeom>
              <a:avLst/>
              <a:gdLst>
                <a:gd name="T0" fmla="*/ 168 w 322"/>
                <a:gd name="T1" fmla="*/ 0 h 340"/>
                <a:gd name="T2" fmla="*/ 0 w 322"/>
                <a:gd name="T3" fmla="*/ 178 h 340"/>
                <a:gd name="T4" fmla="*/ 154 w 322"/>
                <a:gd name="T5" fmla="*/ 340 h 340"/>
                <a:gd name="T6" fmla="*/ 322 w 322"/>
                <a:gd name="T7" fmla="*/ 162 h 340"/>
                <a:gd name="T8" fmla="*/ 168 w 322"/>
                <a:gd name="T9" fmla="*/ 0 h 340"/>
                <a:gd name="T10" fmla="*/ 162 w 322"/>
                <a:gd name="T11" fmla="*/ 294 h 340"/>
                <a:gd name="T12" fmla="*/ 76 w 322"/>
                <a:gd name="T13" fmla="*/ 170 h 340"/>
                <a:gd name="T14" fmla="*/ 162 w 322"/>
                <a:gd name="T15" fmla="*/ 46 h 340"/>
                <a:gd name="T16" fmla="*/ 248 w 322"/>
                <a:gd name="T17" fmla="*/ 170 h 340"/>
                <a:gd name="T18" fmla="*/ 162 w 322"/>
                <a:gd name="T19" fmla="*/ 294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2" h="340">
                  <a:moveTo>
                    <a:pt x="168" y="0"/>
                  </a:moveTo>
                  <a:cubicBezTo>
                    <a:pt x="56" y="0"/>
                    <a:pt x="0" y="86"/>
                    <a:pt x="0" y="178"/>
                  </a:cubicBezTo>
                  <a:cubicBezTo>
                    <a:pt x="0" y="264"/>
                    <a:pt x="48" y="340"/>
                    <a:pt x="154" y="340"/>
                  </a:cubicBezTo>
                  <a:cubicBezTo>
                    <a:pt x="266" y="340"/>
                    <a:pt x="322" y="254"/>
                    <a:pt x="322" y="162"/>
                  </a:cubicBezTo>
                  <a:cubicBezTo>
                    <a:pt x="322" y="76"/>
                    <a:pt x="273" y="0"/>
                    <a:pt x="168" y="0"/>
                  </a:cubicBezTo>
                  <a:close/>
                  <a:moveTo>
                    <a:pt x="162" y="294"/>
                  </a:moveTo>
                  <a:cubicBezTo>
                    <a:pt x="108" y="294"/>
                    <a:pt x="76" y="241"/>
                    <a:pt x="76" y="170"/>
                  </a:cubicBezTo>
                  <a:cubicBezTo>
                    <a:pt x="76" y="100"/>
                    <a:pt x="107" y="46"/>
                    <a:pt x="162" y="46"/>
                  </a:cubicBezTo>
                  <a:cubicBezTo>
                    <a:pt x="215" y="46"/>
                    <a:pt x="248" y="98"/>
                    <a:pt x="248" y="170"/>
                  </a:cubicBezTo>
                  <a:cubicBezTo>
                    <a:pt x="248" y="240"/>
                    <a:pt x="216" y="294"/>
                    <a:pt x="162" y="2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2400"/>
            </a:p>
          </p:txBody>
        </p:sp>
        <p:sp>
          <p:nvSpPr>
            <p:cNvPr id="22" name="Freeform 17"/>
            <p:cNvSpPr>
              <a:spLocks/>
            </p:cNvSpPr>
            <p:nvPr/>
          </p:nvSpPr>
          <p:spPr bwMode="auto">
            <a:xfrm>
              <a:off x="8139113" y="6348413"/>
              <a:ext cx="155575" cy="217488"/>
            </a:xfrm>
            <a:custGeom>
              <a:avLst/>
              <a:gdLst>
                <a:gd name="T0" fmla="*/ 247 w 247"/>
                <a:gd name="T1" fmla="*/ 22 h 340"/>
                <a:gd name="T2" fmla="*/ 238 w 247"/>
                <a:gd name="T3" fmla="*/ 11 h 340"/>
                <a:gd name="T4" fmla="*/ 165 w 247"/>
                <a:gd name="T5" fmla="*/ 0 h 340"/>
                <a:gd name="T6" fmla="*/ 0 w 247"/>
                <a:gd name="T7" fmla="*/ 170 h 340"/>
                <a:gd name="T8" fmla="*/ 165 w 247"/>
                <a:gd name="T9" fmla="*/ 340 h 340"/>
                <a:gd name="T10" fmla="*/ 238 w 247"/>
                <a:gd name="T11" fmla="*/ 329 h 340"/>
                <a:gd name="T12" fmla="*/ 247 w 247"/>
                <a:gd name="T13" fmla="*/ 318 h 340"/>
                <a:gd name="T14" fmla="*/ 247 w 247"/>
                <a:gd name="T15" fmla="*/ 269 h 340"/>
                <a:gd name="T16" fmla="*/ 243 w 247"/>
                <a:gd name="T17" fmla="*/ 262 h 340"/>
                <a:gd name="T18" fmla="*/ 231 w 247"/>
                <a:gd name="T19" fmla="*/ 266 h 340"/>
                <a:gd name="T20" fmla="*/ 169 w 247"/>
                <a:gd name="T21" fmla="*/ 281 h 340"/>
                <a:gd name="T22" fmla="*/ 71 w 247"/>
                <a:gd name="T23" fmla="*/ 170 h 340"/>
                <a:gd name="T24" fmla="*/ 169 w 247"/>
                <a:gd name="T25" fmla="*/ 59 h 340"/>
                <a:gd name="T26" fmla="*/ 231 w 247"/>
                <a:gd name="T27" fmla="*/ 74 h 340"/>
                <a:gd name="T28" fmla="*/ 243 w 247"/>
                <a:gd name="T29" fmla="*/ 78 h 340"/>
                <a:gd name="T30" fmla="*/ 247 w 247"/>
                <a:gd name="T31" fmla="*/ 71 h 340"/>
                <a:gd name="T32" fmla="*/ 247 w 247"/>
                <a:gd name="T33" fmla="*/ 22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7" h="340">
                  <a:moveTo>
                    <a:pt x="247" y="22"/>
                  </a:moveTo>
                  <a:cubicBezTo>
                    <a:pt x="247" y="14"/>
                    <a:pt x="245" y="14"/>
                    <a:pt x="238" y="11"/>
                  </a:cubicBezTo>
                  <a:cubicBezTo>
                    <a:pt x="222" y="5"/>
                    <a:pt x="194" y="0"/>
                    <a:pt x="165" y="0"/>
                  </a:cubicBezTo>
                  <a:cubicBezTo>
                    <a:pt x="34" y="0"/>
                    <a:pt x="0" y="92"/>
                    <a:pt x="0" y="170"/>
                  </a:cubicBezTo>
                  <a:cubicBezTo>
                    <a:pt x="0" y="249"/>
                    <a:pt x="33" y="340"/>
                    <a:pt x="165" y="340"/>
                  </a:cubicBezTo>
                  <a:cubicBezTo>
                    <a:pt x="194" y="340"/>
                    <a:pt x="222" y="335"/>
                    <a:pt x="238" y="329"/>
                  </a:cubicBezTo>
                  <a:cubicBezTo>
                    <a:pt x="245" y="326"/>
                    <a:pt x="247" y="326"/>
                    <a:pt x="247" y="318"/>
                  </a:cubicBezTo>
                  <a:cubicBezTo>
                    <a:pt x="247" y="269"/>
                    <a:pt x="247" y="269"/>
                    <a:pt x="247" y="269"/>
                  </a:cubicBezTo>
                  <a:cubicBezTo>
                    <a:pt x="247" y="264"/>
                    <a:pt x="246" y="262"/>
                    <a:pt x="243" y="262"/>
                  </a:cubicBezTo>
                  <a:cubicBezTo>
                    <a:pt x="241" y="262"/>
                    <a:pt x="237" y="264"/>
                    <a:pt x="231" y="266"/>
                  </a:cubicBezTo>
                  <a:cubicBezTo>
                    <a:pt x="221" y="271"/>
                    <a:pt x="199" y="281"/>
                    <a:pt x="169" y="281"/>
                  </a:cubicBezTo>
                  <a:cubicBezTo>
                    <a:pt x="108" y="281"/>
                    <a:pt x="71" y="244"/>
                    <a:pt x="71" y="170"/>
                  </a:cubicBezTo>
                  <a:cubicBezTo>
                    <a:pt x="71" y="95"/>
                    <a:pt x="108" y="59"/>
                    <a:pt x="169" y="59"/>
                  </a:cubicBezTo>
                  <a:cubicBezTo>
                    <a:pt x="199" y="59"/>
                    <a:pt x="221" y="69"/>
                    <a:pt x="231" y="74"/>
                  </a:cubicBezTo>
                  <a:cubicBezTo>
                    <a:pt x="237" y="76"/>
                    <a:pt x="241" y="78"/>
                    <a:pt x="243" y="78"/>
                  </a:cubicBezTo>
                  <a:cubicBezTo>
                    <a:pt x="246" y="78"/>
                    <a:pt x="247" y="76"/>
                    <a:pt x="247" y="71"/>
                  </a:cubicBezTo>
                  <a:lnTo>
                    <a:pt x="247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2400"/>
            </a:p>
          </p:txBody>
        </p:sp>
        <p:sp>
          <p:nvSpPr>
            <p:cNvPr id="23" name="Freeform 18"/>
            <p:cNvSpPr>
              <a:spLocks/>
            </p:cNvSpPr>
            <p:nvPr/>
          </p:nvSpPr>
          <p:spPr bwMode="auto">
            <a:xfrm>
              <a:off x="7542213" y="6354763"/>
              <a:ext cx="200025" cy="211138"/>
            </a:xfrm>
            <a:custGeom>
              <a:avLst/>
              <a:gdLst>
                <a:gd name="T0" fmla="*/ 9 w 317"/>
                <a:gd name="T1" fmla="*/ 0 h 330"/>
                <a:gd name="T2" fmla="*/ 0 w 317"/>
                <a:gd name="T3" fmla="*/ 10 h 330"/>
                <a:gd name="T4" fmla="*/ 0 w 317"/>
                <a:gd name="T5" fmla="*/ 19 h 330"/>
                <a:gd name="T6" fmla="*/ 18 w 317"/>
                <a:gd name="T7" fmla="*/ 35 h 330"/>
                <a:gd name="T8" fmla="*/ 49 w 317"/>
                <a:gd name="T9" fmla="*/ 44 h 330"/>
                <a:gd name="T10" fmla="*/ 49 w 317"/>
                <a:gd name="T11" fmla="*/ 193 h 330"/>
                <a:gd name="T12" fmla="*/ 152 w 317"/>
                <a:gd name="T13" fmla="*/ 330 h 330"/>
                <a:gd name="T14" fmla="*/ 247 w 317"/>
                <a:gd name="T15" fmla="*/ 280 h 330"/>
                <a:gd name="T16" fmla="*/ 249 w 317"/>
                <a:gd name="T17" fmla="*/ 280 h 330"/>
                <a:gd name="T18" fmla="*/ 249 w 317"/>
                <a:gd name="T19" fmla="*/ 312 h 330"/>
                <a:gd name="T20" fmla="*/ 257 w 317"/>
                <a:gd name="T21" fmla="*/ 320 h 330"/>
                <a:gd name="T22" fmla="*/ 309 w 317"/>
                <a:gd name="T23" fmla="*/ 320 h 330"/>
                <a:gd name="T24" fmla="*/ 317 w 317"/>
                <a:gd name="T25" fmla="*/ 312 h 330"/>
                <a:gd name="T26" fmla="*/ 317 w 317"/>
                <a:gd name="T27" fmla="*/ 8 h 330"/>
                <a:gd name="T28" fmla="*/ 309 w 317"/>
                <a:gd name="T29" fmla="*/ 0 h 330"/>
                <a:gd name="T30" fmla="*/ 255 w 317"/>
                <a:gd name="T31" fmla="*/ 0 h 330"/>
                <a:gd name="T32" fmla="*/ 247 w 317"/>
                <a:gd name="T33" fmla="*/ 8 h 330"/>
                <a:gd name="T34" fmla="*/ 247 w 317"/>
                <a:gd name="T35" fmla="*/ 226 h 330"/>
                <a:gd name="T36" fmla="*/ 173 w 317"/>
                <a:gd name="T37" fmla="*/ 268 h 330"/>
                <a:gd name="T38" fmla="*/ 119 w 317"/>
                <a:gd name="T39" fmla="*/ 173 h 330"/>
                <a:gd name="T40" fmla="*/ 119 w 317"/>
                <a:gd name="T41" fmla="*/ 8 h 330"/>
                <a:gd name="T42" fmla="*/ 111 w 317"/>
                <a:gd name="T43" fmla="*/ 0 h 330"/>
                <a:gd name="T44" fmla="*/ 9 w 317"/>
                <a:gd name="T45" fmla="*/ 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7" h="330">
                  <a:moveTo>
                    <a:pt x="9" y="0"/>
                  </a:moveTo>
                  <a:cubicBezTo>
                    <a:pt x="1" y="0"/>
                    <a:pt x="0" y="4"/>
                    <a:pt x="0" y="1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31"/>
                    <a:pt x="4" y="31"/>
                    <a:pt x="18" y="35"/>
                  </a:cubicBezTo>
                  <a:cubicBezTo>
                    <a:pt x="49" y="44"/>
                    <a:pt x="49" y="44"/>
                    <a:pt x="49" y="44"/>
                  </a:cubicBezTo>
                  <a:cubicBezTo>
                    <a:pt x="49" y="193"/>
                    <a:pt x="49" y="193"/>
                    <a:pt x="49" y="193"/>
                  </a:cubicBezTo>
                  <a:cubicBezTo>
                    <a:pt x="49" y="306"/>
                    <a:pt x="99" y="330"/>
                    <a:pt x="152" y="330"/>
                  </a:cubicBezTo>
                  <a:cubicBezTo>
                    <a:pt x="194" y="330"/>
                    <a:pt x="221" y="314"/>
                    <a:pt x="247" y="280"/>
                  </a:cubicBezTo>
                  <a:cubicBezTo>
                    <a:pt x="249" y="280"/>
                    <a:pt x="249" y="280"/>
                    <a:pt x="249" y="280"/>
                  </a:cubicBezTo>
                  <a:cubicBezTo>
                    <a:pt x="249" y="312"/>
                    <a:pt x="249" y="312"/>
                    <a:pt x="249" y="312"/>
                  </a:cubicBezTo>
                  <a:cubicBezTo>
                    <a:pt x="249" y="318"/>
                    <a:pt x="251" y="320"/>
                    <a:pt x="257" y="320"/>
                  </a:cubicBezTo>
                  <a:cubicBezTo>
                    <a:pt x="309" y="320"/>
                    <a:pt x="309" y="320"/>
                    <a:pt x="309" y="320"/>
                  </a:cubicBezTo>
                  <a:cubicBezTo>
                    <a:pt x="315" y="320"/>
                    <a:pt x="317" y="318"/>
                    <a:pt x="317" y="312"/>
                  </a:cubicBezTo>
                  <a:cubicBezTo>
                    <a:pt x="317" y="8"/>
                    <a:pt x="317" y="8"/>
                    <a:pt x="317" y="8"/>
                  </a:cubicBezTo>
                  <a:cubicBezTo>
                    <a:pt x="317" y="2"/>
                    <a:pt x="315" y="0"/>
                    <a:pt x="309" y="0"/>
                  </a:cubicBezTo>
                  <a:cubicBezTo>
                    <a:pt x="255" y="0"/>
                    <a:pt x="255" y="0"/>
                    <a:pt x="255" y="0"/>
                  </a:cubicBezTo>
                  <a:cubicBezTo>
                    <a:pt x="249" y="0"/>
                    <a:pt x="247" y="2"/>
                    <a:pt x="247" y="8"/>
                  </a:cubicBezTo>
                  <a:cubicBezTo>
                    <a:pt x="247" y="226"/>
                    <a:pt x="247" y="226"/>
                    <a:pt x="247" y="226"/>
                  </a:cubicBezTo>
                  <a:cubicBezTo>
                    <a:pt x="227" y="255"/>
                    <a:pt x="202" y="268"/>
                    <a:pt x="173" y="268"/>
                  </a:cubicBezTo>
                  <a:cubicBezTo>
                    <a:pt x="122" y="268"/>
                    <a:pt x="119" y="231"/>
                    <a:pt x="119" y="173"/>
                  </a:cubicBezTo>
                  <a:cubicBezTo>
                    <a:pt x="119" y="8"/>
                    <a:pt x="119" y="8"/>
                    <a:pt x="119" y="8"/>
                  </a:cubicBezTo>
                  <a:cubicBezTo>
                    <a:pt x="119" y="2"/>
                    <a:pt x="116" y="0"/>
                    <a:pt x="111" y="0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2400"/>
            </a:p>
          </p:txBody>
        </p:sp>
        <p:sp>
          <p:nvSpPr>
            <p:cNvPr id="24" name="Freeform 19"/>
            <p:cNvSpPr>
              <a:spLocks/>
            </p:cNvSpPr>
            <p:nvPr/>
          </p:nvSpPr>
          <p:spPr bwMode="auto">
            <a:xfrm>
              <a:off x="7799388" y="6348413"/>
              <a:ext cx="295275" cy="211138"/>
            </a:xfrm>
            <a:custGeom>
              <a:avLst/>
              <a:gdLst>
                <a:gd name="T0" fmla="*/ 0 w 467"/>
                <a:gd name="T1" fmla="*/ 322 h 330"/>
                <a:gd name="T2" fmla="*/ 8 w 467"/>
                <a:gd name="T3" fmla="*/ 330 h 330"/>
                <a:gd name="T4" fmla="*/ 62 w 467"/>
                <a:gd name="T5" fmla="*/ 330 h 330"/>
                <a:gd name="T6" fmla="*/ 70 w 467"/>
                <a:gd name="T7" fmla="*/ 322 h 330"/>
                <a:gd name="T8" fmla="*/ 70 w 467"/>
                <a:gd name="T9" fmla="*/ 104 h 330"/>
                <a:gd name="T10" fmla="*/ 145 w 467"/>
                <a:gd name="T11" fmla="*/ 62 h 330"/>
                <a:gd name="T12" fmla="*/ 198 w 467"/>
                <a:gd name="T13" fmla="*/ 157 h 330"/>
                <a:gd name="T14" fmla="*/ 198 w 467"/>
                <a:gd name="T15" fmla="*/ 322 h 330"/>
                <a:gd name="T16" fmla="*/ 206 w 467"/>
                <a:gd name="T17" fmla="*/ 330 h 330"/>
                <a:gd name="T18" fmla="*/ 261 w 467"/>
                <a:gd name="T19" fmla="*/ 330 h 330"/>
                <a:gd name="T20" fmla="*/ 268 w 467"/>
                <a:gd name="T21" fmla="*/ 322 h 330"/>
                <a:gd name="T22" fmla="*/ 268 w 467"/>
                <a:gd name="T23" fmla="*/ 104 h 330"/>
                <a:gd name="T24" fmla="*/ 343 w 467"/>
                <a:gd name="T25" fmla="*/ 62 h 330"/>
                <a:gd name="T26" fmla="*/ 397 w 467"/>
                <a:gd name="T27" fmla="*/ 157 h 330"/>
                <a:gd name="T28" fmla="*/ 397 w 467"/>
                <a:gd name="T29" fmla="*/ 322 h 330"/>
                <a:gd name="T30" fmla="*/ 405 w 467"/>
                <a:gd name="T31" fmla="*/ 330 h 330"/>
                <a:gd name="T32" fmla="*/ 459 w 467"/>
                <a:gd name="T33" fmla="*/ 330 h 330"/>
                <a:gd name="T34" fmla="*/ 467 w 467"/>
                <a:gd name="T35" fmla="*/ 322 h 330"/>
                <a:gd name="T36" fmla="*/ 467 w 467"/>
                <a:gd name="T37" fmla="*/ 137 h 330"/>
                <a:gd name="T38" fmla="*/ 363 w 467"/>
                <a:gd name="T39" fmla="*/ 0 h 330"/>
                <a:gd name="T40" fmla="*/ 253 w 467"/>
                <a:gd name="T41" fmla="*/ 54 h 330"/>
                <a:gd name="T42" fmla="*/ 165 w 467"/>
                <a:gd name="T43" fmla="*/ 0 h 330"/>
                <a:gd name="T44" fmla="*/ 70 w 467"/>
                <a:gd name="T45" fmla="*/ 50 h 330"/>
                <a:gd name="T46" fmla="*/ 68 w 467"/>
                <a:gd name="T47" fmla="*/ 50 h 330"/>
                <a:gd name="T48" fmla="*/ 68 w 467"/>
                <a:gd name="T49" fmla="*/ 18 h 330"/>
                <a:gd name="T50" fmla="*/ 60 w 467"/>
                <a:gd name="T51" fmla="*/ 10 h 330"/>
                <a:gd name="T52" fmla="*/ 8 w 467"/>
                <a:gd name="T53" fmla="*/ 10 h 330"/>
                <a:gd name="T54" fmla="*/ 0 w 467"/>
                <a:gd name="T55" fmla="*/ 18 h 330"/>
                <a:gd name="T56" fmla="*/ 0 w 467"/>
                <a:gd name="T57" fmla="*/ 322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67" h="330">
                  <a:moveTo>
                    <a:pt x="0" y="322"/>
                  </a:moveTo>
                  <a:cubicBezTo>
                    <a:pt x="0" y="328"/>
                    <a:pt x="2" y="330"/>
                    <a:pt x="8" y="330"/>
                  </a:cubicBezTo>
                  <a:cubicBezTo>
                    <a:pt x="62" y="330"/>
                    <a:pt x="62" y="330"/>
                    <a:pt x="62" y="330"/>
                  </a:cubicBezTo>
                  <a:cubicBezTo>
                    <a:pt x="68" y="330"/>
                    <a:pt x="70" y="328"/>
                    <a:pt x="70" y="322"/>
                  </a:cubicBezTo>
                  <a:cubicBezTo>
                    <a:pt x="70" y="104"/>
                    <a:pt x="70" y="104"/>
                    <a:pt x="70" y="104"/>
                  </a:cubicBezTo>
                  <a:cubicBezTo>
                    <a:pt x="91" y="75"/>
                    <a:pt x="115" y="62"/>
                    <a:pt x="145" y="62"/>
                  </a:cubicBezTo>
                  <a:cubicBezTo>
                    <a:pt x="196" y="62"/>
                    <a:pt x="198" y="99"/>
                    <a:pt x="198" y="157"/>
                  </a:cubicBezTo>
                  <a:cubicBezTo>
                    <a:pt x="198" y="322"/>
                    <a:pt x="198" y="322"/>
                    <a:pt x="198" y="322"/>
                  </a:cubicBezTo>
                  <a:cubicBezTo>
                    <a:pt x="198" y="328"/>
                    <a:pt x="200" y="330"/>
                    <a:pt x="206" y="330"/>
                  </a:cubicBezTo>
                  <a:cubicBezTo>
                    <a:pt x="261" y="330"/>
                    <a:pt x="261" y="330"/>
                    <a:pt x="261" y="330"/>
                  </a:cubicBezTo>
                  <a:cubicBezTo>
                    <a:pt x="267" y="330"/>
                    <a:pt x="268" y="328"/>
                    <a:pt x="268" y="322"/>
                  </a:cubicBezTo>
                  <a:cubicBezTo>
                    <a:pt x="268" y="104"/>
                    <a:pt x="268" y="104"/>
                    <a:pt x="268" y="104"/>
                  </a:cubicBezTo>
                  <a:cubicBezTo>
                    <a:pt x="289" y="75"/>
                    <a:pt x="313" y="62"/>
                    <a:pt x="343" y="62"/>
                  </a:cubicBezTo>
                  <a:cubicBezTo>
                    <a:pt x="394" y="62"/>
                    <a:pt x="397" y="99"/>
                    <a:pt x="397" y="157"/>
                  </a:cubicBezTo>
                  <a:cubicBezTo>
                    <a:pt x="397" y="322"/>
                    <a:pt x="397" y="322"/>
                    <a:pt x="397" y="322"/>
                  </a:cubicBezTo>
                  <a:cubicBezTo>
                    <a:pt x="397" y="328"/>
                    <a:pt x="399" y="330"/>
                    <a:pt x="405" y="330"/>
                  </a:cubicBezTo>
                  <a:cubicBezTo>
                    <a:pt x="459" y="330"/>
                    <a:pt x="459" y="330"/>
                    <a:pt x="459" y="330"/>
                  </a:cubicBezTo>
                  <a:cubicBezTo>
                    <a:pt x="465" y="330"/>
                    <a:pt x="467" y="328"/>
                    <a:pt x="467" y="322"/>
                  </a:cubicBezTo>
                  <a:cubicBezTo>
                    <a:pt x="467" y="137"/>
                    <a:pt x="467" y="137"/>
                    <a:pt x="467" y="137"/>
                  </a:cubicBezTo>
                  <a:cubicBezTo>
                    <a:pt x="467" y="23"/>
                    <a:pt x="417" y="0"/>
                    <a:pt x="363" y="0"/>
                  </a:cubicBezTo>
                  <a:cubicBezTo>
                    <a:pt x="316" y="0"/>
                    <a:pt x="283" y="18"/>
                    <a:pt x="253" y="54"/>
                  </a:cubicBezTo>
                  <a:cubicBezTo>
                    <a:pt x="235" y="12"/>
                    <a:pt x="201" y="0"/>
                    <a:pt x="165" y="0"/>
                  </a:cubicBezTo>
                  <a:cubicBezTo>
                    <a:pt x="124" y="0"/>
                    <a:pt x="97" y="16"/>
                    <a:pt x="70" y="50"/>
                  </a:cubicBezTo>
                  <a:cubicBezTo>
                    <a:pt x="68" y="50"/>
                    <a:pt x="68" y="50"/>
                    <a:pt x="68" y="50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68" y="12"/>
                    <a:pt x="65" y="10"/>
                    <a:pt x="60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2" y="10"/>
                    <a:pt x="0" y="12"/>
                    <a:pt x="0" y="18"/>
                  </a:cubicBezTo>
                  <a:lnTo>
                    <a:pt x="0" y="3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2400"/>
            </a:p>
          </p:txBody>
        </p:sp>
      </p:grpSp>
    </p:spTree>
    <p:extLst>
      <p:ext uri="{BB962C8B-B14F-4D97-AF65-F5344CB8AC3E}">
        <p14:creationId xmlns:p14="http://schemas.microsoft.com/office/powerpoint/2010/main" val="4135459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81442" y="274638"/>
            <a:ext cx="10738801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81442" y="1600201"/>
            <a:ext cx="10738801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9" r:id="rId8"/>
    <p:sldLayoutId id="2147483660" r:id="rId9"/>
    <p:sldLayoutId id="2147483661" r:id="rId10"/>
    <p:sldLayoutId id="2147483662" r:id="rId11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rgbClr val="555555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EBB928"/>
        </a:buClr>
        <a:buSzPct val="35000"/>
        <a:buFont typeface="Wingdings" charset="2"/>
        <a:buChar char="u"/>
        <a:defRPr sz="2800" kern="1200">
          <a:solidFill>
            <a:srgbClr val="555555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C85A23"/>
        </a:buClr>
        <a:buSzPct val="25000"/>
        <a:buFont typeface="Wingdings" charset="2"/>
        <a:buChar char="u"/>
        <a:defRPr sz="2400" kern="1200">
          <a:solidFill>
            <a:srgbClr val="555555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C85A23"/>
        </a:buClr>
        <a:buSzPct val="25000"/>
        <a:buFont typeface="Wingdings" charset="2"/>
        <a:buChar char="u"/>
        <a:defRPr sz="2000" kern="1200">
          <a:solidFill>
            <a:srgbClr val="555555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C85A23"/>
        </a:buClr>
        <a:buSzPct val="25000"/>
        <a:buFont typeface="Wingdings" charset="2"/>
        <a:buChar char="u"/>
        <a:defRPr sz="2000" kern="1200">
          <a:solidFill>
            <a:srgbClr val="555555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C85A23"/>
        </a:buClr>
        <a:buSzPct val="25000"/>
        <a:buFont typeface="Wingdings" charset="2"/>
        <a:buChar char="u"/>
        <a:defRPr sz="2000" kern="1200">
          <a:solidFill>
            <a:srgbClr val="555555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hyperlink" Target="mailto:e-leblanc@o-lambret.fr" TargetMode="External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25.svg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26" Type="http://schemas.openxmlformats.org/officeDocument/2006/relationships/image" Target="../media/image50.jpg"/><Relationship Id="rId39" Type="http://schemas.openxmlformats.org/officeDocument/2006/relationships/image" Target="../media/image62.png"/><Relationship Id="rId21" Type="http://schemas.openxmlformats.org/officeDocument/2006/relationships/image" Target="../media/image45.jpg"/><Relationship Id="rId34" Type="http://schemas.openxmlformats.org/officeDocument/2006/relationships/image" Target="../media/image58.jpg"/><Relationship Id="rId42" Type="http://schemas.openxmlformats.org/officeDocument/2006/relationships/image" Target="../media/image65.png"/><Relationship Id="rId47" Type="http://schemas.openxmlformats.org/officeDocument/2006/relationships/image" Target="../media/image70.png"/><Relationship Id="rId50" Type="http://schemas.openxmlformats.org/officeDocument/2006/relationships/image" Target="../media/image73.jpe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6" Type="http://schemas.openxmlformats.org/officeDocument/2006/relationships/image" Target="../media/image40.png"/><Relationship Id="rId29" Type="http://schemas.openxmlformats.org/officeDocument/2006/relationships/image" Target="../media/image53.png"/><Relationship Id="rId11" Type="http://schemas.openxmlformats.org/officeDocument/2006/relationships/image" Target="../media/image35.png"/><Relationship Id="rId24" Type="http://schemas.openxmlformats.org/officeDocument/2006/relationships/image" Target="../media/image48.png"/><Relationship Id="rId32" Type="http://schemas.openxmlformats.org/officeDocument/2006/relationships/image" Target="../media/image56.png"/><Relationship Id="rId37" Type="http://schemas.openxmlformats.org/officeDocument/2006/relationships/image" Target="../media/image60.png"/><Relationship Id="rId40" Type="http://schemas.openxmlformats.org/officeDocument/2006/relationships/image" Target="../media/image63.png"/><Relationship Id="rId45" Type="http://schemas.openxmlformats.org/officeDocument/2006/relationships/image" Target="../media/image68.png"/><Relationship Id="rId53" Type="http://schemas.openxmlformats.org/officeDocument/2006/relationships/image" Target="../media/image76.png"/><Relationship Id="rId5" Type="http://schemas.openxmlformats.org/officeDocument/2006/relationships/image" Target="../media/image29.jpeg"/><Relationship Id="rId10" Type="http://schemas.openxmlformats.org/officeDocument/2006/relationships/image" Target="../media/image34.jfif"/><Relationship Id="rId19" Type="http://schemas.openxmlformats.org/officeDocument/2006/relationships/image" Target="../media/image43.PNG"/><Relationship Id="rId31" Type="http://schemas.openxmlformats.org/officeDocument/2006/relationships/image" Target="../media/image55.png"/><Relationship Id="rId44" Type="http://schemas.openxmlformats.org/officeDocument/2006/relationships/image" Target="../media/image67.png"/><Relationship Id="rId52" Type="http://schemas.openxmlformats.org/officeDocument/2006/relationships/image" Target="../media/image75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Relationship Id="rId14" Type="http://schemas.openxmlformats.org/officeDocument/2006/relationships/image" Target="../media/image38.PNG"/><Relationship Id="rId22" Type="http://schemas.openxmlformats.org/officeDocument/2006/relationships/image" Target="../media/image46.png"/><Relationship Id="rId27" Type="http://schemas.openxmlformats.org/officeDocument/2006/relationships/image" Target="../media/image51.jpg"/><Relationship Id="rId30" Type="http://schemas.openxmlformats.org/officeDocument/2006/relationships/image" Target="../media/image54.png"/><Relationship Id="rId35" Type="http://schemas.openxmlformats.org/officeDocument/2006/relationships/image" Target="../media/image23.png"/><Relationship Id="rId43" Type="http://schemas.openxmlformats.org/officeDocument/2006/relationships/image" Target="../media/image66.jpeg"/><Relationship Id="rId48" Type="http://schemas.openxmlformats.org/officeDocument/2006/relationships/image" Target="../media/image71.jfif"/><Relationship Id="rId8" Type="http://schemas.openxmlformats.org/officeDocument/2006/relationships/image" Target="../media/image32.jpg"/><Relationship Id="rId51" Type="http://schemas.openxmlformats.org/officeDocument/2006/relationships/image" Target="../media/image74.png"/><Relationship Id="rId3" Type="http://schemas.openxmlformats.org/officeDocument/2006/relationships/image" Target="../media/image27.png"/><Relationship Id="rId12" Type="http://schemas.openxmlformats.org/officeDocument/2006/relationships/image" Target="../media/image36.jpg"/><Relationship Id="rId17" Type="http://schemas.openxmlformats.org/officeDocument/2006/relationships/image" Target="../media/image41.jpg"/><Relationship Id="rId25" Type="http://schemas.openxmlformats.org/officeDocument/2006/relationships/image" Target="../media/image49.png"/><Relationship Id="rId33" Type="http://schemas.openxmlformats.org/officeDocument/2006/relationships/image" Target="../media/image57.png"/><Relationship Id="rId38" Type="http://schemas.openxmlformats.org/officeDocument/2006/relationships/image" Target="../media/image61.png"/><Relationship Id="rId46" Type="http://schemas.openxmlformats.org/officeDocument/2006/relationships/image" Target="../media/image69.png"/><Relationship Id="rId20" Type="http://schemas.openxmlformats.org/officeDocument/2006/relationships/image" Target="../media/image44.jpg"/><Relationship Id="rId41" Type="http://schemas.openxmlformats.org/officeDocument/2006/relationships/image" Target="../media/image64.png"/><Relationship Id="rId54" Type="http://schemas.openxmlformats.org/officeDocument/2006/relationships/image" Target="../media/image7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jpg"/><Relationship Id="rId15" Type="http://schemas.openxmlformats.org/officeDocument/2006/relationships/image" Target="../media/image39.png"/><Relationship Id="rId23" Type="http://schemas.openxmlformats.org/officeDocument/2006/relationships/image" Target="../media/image47.png"/><Relationship Id="rId28" Type="http://schemas.openxmlformats.org/officeDocument/2006/relationships/image" Target="../media/image52.png"/><Relationship Id="rId36" Type="http://schemas.openxmlformats.org/officeDocument/2006/relationships/image" Target="../media/image59.jpg"/><Relationship Id="rId49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F633347-72D5-40BB-AEE0-C9A3FE7B835A}"/>
              </a:ext>
            </a:extLst>
          </p:cNvPr>
          <p:cNvSpPr txBox="1">
            <a:spLocks/>
          </p:cNvSpPr>
          <p:nvPr/>
        </p:nvSpPr>
        <p:spPr>
          <a:xfrm>
            <a:off x="3881438" y="4238625"/>
            <a:ext cx="4418012" cy="984250"/>
          </a:xfrm>
          <a:prstGeom prst="rect">
            <a:avLst/>
          </a:prstGeom>
        </p:spPr>
        <p:txBody>
          <a:bodyPr lIns="0" tIns="0" rIns="0" bIns="0" anchor="ctr">
            <a:normAutofit fontScale="92500" lnSpcReduction="20000"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50" kern="1200" baseline="0">
                <a:solidFill>
                  <a:srgbClr val="00ABC7"/>
                </a:solidFill>
                <a:latin typeface="+mn-lt"/>
                <a:ea typeface="+mn-ea"/>
                <a:cs typeface="DINOT-Light" panose="020B0504020101010102" pitchFamily="34" charset="0"/>
              </a:defRPr>
            </a:lvl1pPr>
            <a:lvl2pPr marL="152400" indent="-152400" algn="l" defTabSz="6858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225"/>
              </a:spcAft>
              <a:buClr>
                <a:srgbClr val="00AECB"/>
              </a:buClr>
              <a:buFont typeface="Arial" panose="020B0604020202020204" pitchFamily="34" charset="0"/>
              <a:buChar char="»"/>
              <a:defRPr sz="1350" kern="1200">
                <a:solidFill>
                  <a:srgbClr val="2F1A45"/>
                </a:solidFill>
                <a:latin typeface="+mn-lt"/>
                <a:ea typeface="+mn-ea"/>
                <a:cs typeface="DINOT-Light" panose="020B0504020101010102" pitchFamily="34" charset="0"/>
              </a:defRPr>
            </a:lvl2pPr>
            <a:lvl3pPr marL="342900" indent="-127397" algn="l" defTabSz="685800" rtl="0" eaLnBrk="1" latinLnBrk="0" hangingPunct="1">
              <a:lnSpc>
                <a:spcPct val="100000"/>
              </a:lnSpc>
              <a:spcBef>
                <a:spcPts val="525"/>
              </a:spcBef>
              <a:spcAft>
                <a:spcPts val="150"/>
              </a:spcAft>
              <a:buClr>
                <a:srgbClr val="00AECB"/>
              </a:buClr>
              <a:buFont typeface="Calibri" panose="020F0502020204030204" pitchFamily="34" charset="0"/>
              <a:buChar char="‒"/>
              <a:defRPr sz="1350" kern="1200">
                <a:solidFill>
                  <a:srgbClr val="2F1A45"/>
                </a:solidFill>
                <a:latin typeface="+mn-lt"/>
                <a:ea typeface="+mn-ea"/>
                <a:cs typeface="DINOT-Light" panose="020B0504020101010102" pitchFamily="34" charset="0"/>
              </a:defRPr>
            </a:lvl3pPr>
            <a:lvl4pPr marL="514350" indent="-167879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75"/>
              </a:spcAft>
              <a:buClr>
                <a:srgbClr val="00AECB"/>
              </a:buClr>
              <a:buSzPct val="80000"/>
              <a:buFont typeface="Arial" panose="020B0604020202020204" pitchFamily="34" charset="0"/>
              <a:buChar char="●"/>
              <a:defRPr sz="1200" kern="1200" baseline="0">
                <a:solidFill>
                  <a:srgbClr val="2F1A45"/>
                </a:solidFill>
                <a:latin typeface="+mn-lt"/>
                <a:ea typeface="+mn-ea"/>
                <a:cs typeface="DINOT-Light" panose="020B0504020101010102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83" fontAlgn="auto">
              <a:spcAft>
                <a:spcPts val="0"/>
              </a:spcAft>
              <a:defRPr/>
            </a:pPr>
            <a:r>
              <a:rPr lang="en-US" sz="1700" b="1" dirty="0">
                <a:solidFill>
                  <a:srgbClr val="1F497D"/>
                </a:solidFill>
              </a:rPr>
              <a:t>Daphné t’Kint de Roodenbeke MD</a:t>
            </a:r>
          </a:p>
          <a:p>
            <a:pPr defTabSz="6857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00" b="1" dirty="0">
                <a:solidFill>
                  <a:srgbClr val="1F497D"/>
                </a:solidFill>
              </a:rPr>
              <a:t>Medical Oncologist</a:t>
            </a:r>
          </a:p>
          <a:p>
            <a:pPr defTabSz="6857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00" b="1" dirty="0">
                <a:solidFill>
                  <a:srgbClr val="1F497D"/>
                </a:solidFill>
              </a:rPr>
              <a:t>Head of </a:t>
            </a:r>
            <a:r>
              <a:rPr lang="en-US" sz="1700" b="1" dirty="0" err="1">
                <a:solidFill>
                  <a:srgbClr val="1F497D"/>
                </a:solidFill>
              </a:rPr>
              <a:t>Oncogenetic</a:t>
            </a:r>
            <a:r>
              <a:rPr lang="en-US" sz="1700" b="1" dirty="0">
                <a:solidFill>
                  <a:srgbClr val="1F497D"/>
                </a:solidFill>
              </a:rPr>
              <a:t> Clinic </a:t>
            </a:r>
          </a:p>
          <a:p>
            <a:pPr defTabSz="6857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00" b="1" dirty="0">
                <a:solidFill>
                  <a:srgbClr val="1F497D"/>
                </a:solidFill>
              </a:rPr>
              <a:t>Institut Jules Bordet - </a:t>
            </a:r>
            <a:r>
              <a:rPr lang="en-US" sz="1700" b="1" dirty="0" err="1">
                <a:solidFill>
                  <a:srgbClr val="1F497D"/>
                </a:solidFill>
              </a:rPr>
              <a:t>Université</a:t>
            </a:r>
            <a:r>
              <a:rPr lang="en-US" sz="1700" b="1" dirty="0">
                <a:solidFill>
                  <a:srgbClr val="1F497D"/>
                </a:solidFill>
              </a:rPr>
              <a:t> </a:t>
            </a:r>
            <a:r>
              <a:rPr lang="en-US" sz="1700" b="1" dirty="0" err="1">
                <a:solidFill>
                  <a:srgbClr val="1F497D"/>
                </a:solidFill>
              </a:rPr>
              <a:t>Libre</a:t>
            </a:r>
            <a:r>
              <a:rPr lang="en-US" sz="1700" b="1" dirty="0">
                <a:solidFill>
                  <a:srgbClr val="1F497D"/>
                </a:solidFill>
              </a:rPr>
              <a:t> de </a:t>
            </a:r>
            <a:r>
              <a:rPr lang="en-US" sz="1700" b="1" dirty="0" err="1">
                <a:solidFill>
                  <a:srgbClr val="1F497D"/>
                </a:solidFill>
              </a:rPr>
              <a:t>Bruxelles</a:t>
            </a:r>
            <a:endParaRPr lang="en-US" sz="1700" b="1" dirty="0">
              <a:solidFill>
                <a:srgbClr val="1F497D"/>
              </a:solidFill>
            </a:endParaRPr>
          </a:p>
          <a:p>
            <a:pPr defTabSz="6857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00" b="1" dirty="0">
                <a:solidFill>
                  <a:srgbClr val="1F497D"/>
                </a:solidFill>
              </a:rPr>
              <a:t>Brussels - Belgium</a:t>
            </a:r>
          </a:p>
          <a:p>
            <a:pPr defTabSz="685783" fontAlgn="auto">
              <a:spcAft>
                <a:spcPts val="0"/>
              </a:spcAft>
              <a:defRPr/>
            </a:pPr>
            <a:endParaRPr lang="en-US" sz="1600" b="1" dirty="0">
              <a:solidFill>
                <a:srgbClr val="1F497D"/>
              </a:solidFill>
            </a:endParaRPr>
          </a:p>
        </p:txBody>
      </p:sp>
      <p:sp>
        <p:nvSpPr>
          <p:cNvPr id="12" name="Line 4">
            <a:extLst>
              <a:ext uri="{FF2B5EF4-FFF2-40B4-BE49-F238E27FC236}">
                <a16:creationId xmlns:a16="http://schemas.microsoft.com/office/drawing/2014/main" id="{18FA3DB5-5208-4DD4-87B2-2F8532EE7F81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1754188"/>
            <a:ext cx="9144000" cy="25400"/>
          </a:xfrm>
          <a:prstGeom prst="line">
            <a:avLst/>
          </a:prstGeom>
          <a:noFill/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ctr"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600" b="1" ker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Microsoft YaHei" panose="020B0503020204020204" pitchFamily="34" charset="-122"/>
              <a:cs typeface="Arial" pitchFamily="34" charset="0"/>
            </a:endParaRPr>
          </a:p>
        </p:txBody>
      </p:sp>
      <p:sp>
        <p:nvSpPr>
          <p:cNvPr id="5126" name="Text Placeholder 2">
            <a:extLst>
              <a:ext uri="{FF2B5EF4-FFF2-40B4-BE49-F238E27FC236}">
                <a16:creationId xmlns:a16="http://schemas.microsoft.com/office/drawing/2014/main" id="{3C610C43-ABC2-471E-85D2-3CF34CDC4D9D}"/>
              </a:ext>
            </a:extLst>
          </p:cNvPr>
          <p:cNvSpPr txBox="1">
            <a:spLocks/>
          </p:cNvSpPr>
          <p:nvPr/>
        </p:nvSpPr>
        <p:spPr bwMode="auto">
          <a:xfrm>
            <a:off x="7221538" y="5297488"/>
            <a:ext cx="2406650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6842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52400" indent="-152400" defTabSz="6842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342900" indent="-127000" defTabSz="6842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514350" indent="-166688" defTabSz="6842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42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42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42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42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42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 altLang="fr-FR" sz="1400" b="1" dirty="0">
                <a:solidFill>
                  <a:srgbClr val="1F497D"/>
                </a:solidFill>
                <a:ea typeface="DINOT-Light"/>
                <a:cs typeface="DINOT-Light"/>
              </a:rPr>
              <a:t>Workshop March 2025</a:t>
            </a:r>
          </a:p>
        </p:txBody>
      </p:sp>
      <p:sp>
        <p:nvSpPr>
          <p:cNvPr id="5127" name="ZoneTexte 12">
            <a:extLst>
              <a:ext uri="{FF2B5EF4-FFF2-40B4-BE49-F238E27FC236}">
                <a16:creationId xmlns:a16="http://schemas.microsoft.com/office/drawing/2014/main" id="{CFE3FCDF-C738-4E65-9679-8D2648E4E2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7144" y="2455621"/>
            <a:ext cx="9886599" cy="1106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42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2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2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2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2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2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2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2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2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fr-BE" sz="3200" b="1" dirty="0">
                <a:solidFill>
                  <a:srgbClr val="1F497D"/>
                </a:solidFill>
                <a:latin typeface="+mn-lt"/>
              </a:rPr>
              <a:t>Natural vs </a:t>
            </a:r>
            <a:r>
              <a:rPr lang="fr-BE" sz="3200" b="1" dirty="0" err="1">
                <a:solidFill>
                  <a:srgbClr val="1F497D"/>
                </a:solidFill>
                <a:latin typeface="+mn-lt"/>
              </a:rPr>
              <a:t>Induced</a:t>
            </a:r>
            <a:r>
              <a:rPr lang="fr-BE" sz="3200" b="1" dirty="0">
                <a:solidFill>
                  <a:srgbClr val="1F497D"/>
                </a:solidFill>
                <a:latin typeface="+mn-lt"/>
              </a:rPr>
              <a:t> </a:t>
            </a:r>
            <a:r>
              <a:rPr lang="fr-BE" sz="3200" b="1" dirty="0" err="1">
                <a:solidFill>
                  <a:srgbClr val="1F497D"/>
                </a:solidFill>
                <a:latin typeface="+mn-lt"/>
              </a:rPr>
              <a:t>Menopause</a:t>
            </a:r>
            <a:r>
              <a:rPr lang="fr-BE" sz="3200" b="1" dirty="0">
                <a:solidFill>
                  <a:srgbClr val="1F497D"/>
                </a:solidFill>
                <a:latin typeface="+mn-lt"/>
              </a:rPr>
              <a:t> </a:t>
            </a:r>
          </a:p>
          <a:p>
            <a:pPr algn="ctr">
              <a:buFont typeface="Arial" panose="020B0604020202020204" pitchFamily="34" charset="0"/>
              <a:buNone/>
              <a:defRPr/>
            </a:pPr>
            <a:r>
              <a:rPr lang="fr-BE" sz="3200" b="1" dirty="0">
                <a:solidFill>
                  <a:srgbClr val="1F497D"/>
                </a:solidFill>
                <a:latin typeface="+mn-lt"/>
              </a:rPr>
              <a:t>    (</a:t>
            </a:r>
            <a:r>
              <a:rPr lang="fr-BE" sz="3200" b="1" dirty="0" err="1">
                <a:solidFill>
                  <a:srgbClr val="1F497D"/>
                </a:solidFill>
                <a:latin typeface="+mn-lt"/>
              </a:rPr>
              <a:t>Surgical</a:t>
            </a:r>
            <a:r>
              <a:rPr lang="fr-BE" sz="3200" b="1" dirty="0">
                <a:solidFill>
                  <a:srgbClr val="1F497D"/>
                </a:solidFill>
                <a:latin typeface="+mn-lt"/>
              </a:rPr>
              <a:t> versus </a:t>
            </a:r>
            <a:r>
              <a:rPr lang="fr-BE" sz="3200" b="1" dirty="0" err="1">
                <a:solidFill>
                  <a:srgbClr val="1F497D"/>
                </a:solidFill>
                <a:latin typeface="+mn-lt"/>
              </a:rPr>
              <a:t>Chemotherapy</a:t>
            </a:r>
            <a:r>
              <a:rPr lang="fr-BE" sz="3200" b="1" dirty="0">
                <a:solidFill>
                  <a:srgbClr val="1F497D"/>
                </a:solidFill>
                <a:latin typeface="+mn-lt"/>
              </a:rPr>
              <a:t> </a:t>
            </a:r>
            <a:r>
              <a:rPr lang="fr-BE" sz="3200" b="1" dirty="0" err="1">
                <a:solidFill>
                  <a:srgbClr val="1F497D"/>
                </a:solidFill>
                <a:latin typeface="+mn-lt"/>
              </a:rPr>
              <a:t>related</a:t>
            </a:r>
            <a:r>
              <a:rPr lang="fr-BE" sz="3200" b="1" dirty="0">
                <a:solidFill>
                  <a:srgbClr val="1F497D"/>
                </a:solidFill>
                <a:latin typeface="+mn-lt"/>
              </a:rPr>
              <a:t>)</a:t>
            </a:r>
          </a:p>
        </p:txBody>
      </p:sp>
      <p:sp>
        <p:nvSpPr>
          <p:cNvPr id="14" name="Line 4">
            <a:extLst>
              <a:ext uri="{FF2B5EF4-FFF2-40B4-BE49-F238E27FC236}">
                <a16:creationId xmlns:a16="http://schemas.microsoft.com/office/drawing/2014/main" id="{18FA3DB5-5208-4DD4-87B2-2F8532EE7F8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16063" y="5313363"/>
            <a:ext cx="9148762" cy="31750"/>
          </a:xfrm>
          <a:prstGeom prst="line">
            <a:avLst/>
          </a:prstGeom>
          <a:noFill/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ctr"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600" b="1" ker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Microsoft YaHei" panose="020B0503020204020204" pitchFamily="34" charset="-122"/>
              <a:cs typeface="Arial" pitchFamily="34" charset="0"/>
            </a:endParaRPr>
          </a:p>
        </p:txBody>
      </p:sp>
      <p:pic>
        <p:nvPicPr>
          <p:cNvPr id="5129" name="Image 1">
            <a:extLst>
              <a:ext uri="{FF2B5EF4-FFF2-40B4-BE49-F238E27FC236}">
                <a16:creationId xmlns:a16="http://schemas.microsoft.com/office/drawing/2014/main" id="{7BD9B03F-0FF4-408A-AC0F-0A02E8A277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322263"/>
            <a:ext cx="316865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E2F5F7-EFDE-AA4C-AFC5-EC1AC5D0E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chemeClr val="tx2">
                    <a:lumMod val="75000"/>
                  </a:schemeClr>
                </a:solidFill>
              </a:rPr>
              <a:t>SURGICAL CAUSES &lt; </a:t>
            </a:r>
            <a:r>
              <a:rPr lang="fr-FR" b="1" dirty="0" err="1">
                <a:solidFill>
                  <a:schemeClr val="tx2">
                    <a:lumMod val="75000"/>
                  </a:schemeClr>
                </a:solidFill>
              </a:rPr>
              <a:t>others</a:t>
            </a:r>
            <a:r>
              <a:rPr lang="fr-FR" b="1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6E2C273-4BBE-7E41-9432-85E80BC696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fr-FR" sz="3200" dirty="0" err="1"/>
              <a:t>Severe</a:t>
            </a:r>
            <a:r>
              <a:rPr lang="fr-FR" sz="3200" dirty="0"/>
              <a:t> </a:t>
            </a:r>
            <a:r>
              <a:rPr lang="fr-FR" sz="3200" dirty="0" err="1"/>
              <a:t>gynecological</a:t>
            </a:r>
            <a:r>
              <a:rPr lang="fr-FR" sz="3200" dirty="0"/>
              <a:t> conditions: </a:t>
            </a:r>
            <a:r>
              <a:rPr lang="fr-FR" sz="3200" dirty="0" err="1"/>
              <a:t>ovarian</a:t>
            </a:r>
            <a:r>
              <a:rPr lang="fr-FR" sz="3200" dirty="0"/>
              <a:t> torsion, large </a:t>
            </a:r>
            <a:r>
              <a:rPr lang="fr-FR" sz="3200" dirty="0" err="1"/>
              <a:t>cyst</a:t>
            </a:r>
            <a:r>
              <a:rPr lang="fr-FR" sz="3200" dirty="0"/>
              <a:t>, </a:t>
            </a:r>
            <a:r>
              <a:rPr lang="fr-FR" sz="3200" dirty="0" err="1"/>
              <a:t>severe</a:t>
            </a:r>
            <a:r>
              <a:rPr lang="fr-FR" sz="3200" dirty="0"/>
              <a:t> </a:t>
            </a:r>
            <a:r>
              <a:rPr lang="fr-FR" sz="3200" dirty="0" err="1"/>
              <a:t>endometriosis</a:t>
            </a:r>
            <a:r>
              <a:rPr lang="fr-FR" sz="3200" dirty="0"/>
              <a:t>, etc…</a:t>
            </a:r>
          </a:p>
          <a:p>
            <a:pPr>
              <a:buFont typeface="Wingdings" pitchFamily="2" charset="2"/>
              <a:buChar char="ü"/>
            </a:pPr>
            <a:endParaRPr lang="fr-FR" sz="3200" dirty="0"/>
          </a:p>
          <a:p>
            <a:pPr>
              <a:buFont typeface="Wingdings" pitchFamily="2" charset="2"/>
              <a:buChar char="ü"/>
            </a:pPr>
            <a:r>
              <a:rPr lang="fr-FR" sz="3200" dirty="0"/>
              <a:t>Pelvis infections (PID, etc…)</a:t>
            </a:r>
          </a:p>
          <a:p>
            <a:pPr>
              <a:buFont typeface="Wingdings" pitchFamily="2" charset="2"/>
              <a:buChar char="ü"/>
            </a:pPr>
            <a:endParaRPr lang="fr-FR" sz="3200" dirty="0"/>
          </a:p>
          <a:p>
            <a:pPr>
              <a:buFont typeface="Wingdings" pitchFamily="2" charset="2"/>
              <a:buChar char="ü"/>
            </a:pPr>
            <a:r>
              <a:rPr lang="fr-FR" sz="3200" dirty="0"/>
              <a:t>Trauma or </a:t>
            </a:r>
            <a:r>
              <a:rPr lang="fr-FR" sz="3200" dirty="0" err="1"/>
              <a:t>vascular</a:t>
            </a:r>
            <a:r>
              <a:rPr lang="fr-FR" sz="3200" dirty="0"/>
              <a:t> compromise &lt; </a:t>
            </a:r>
            <a:r>
              <a:rPr lang="fr-FR" sz="3200" dirty="0" err="1"/>
              <a:t>ischemia</a:t>
            </a:r>
            <a:endParaRPr lang="fr-FR" sz="3200" dirty="0"/>
          </a:p>
          <a:p>
            <a:pPr marL="0" indent="0">
              <a:buNone/>
            </a:pPr>
            <a:endParaRPr lang="fr-FR" sz="3200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9DD0D5D-A55B-BC40-BD6F-982CBCF1D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Pied de page à compléter</a:t>
            </a:r>
            <a:endParaRPr lang="fr-FR" dirty="0"/>
          </a:p>
        </p:txBody>
      </p:sp>
      <p:sp>
        <p:nvSpPr>
          <p:cNvPr id="5" name="Line 3">
            <a:extLst>
              <a:ext uri="{FF2B5EF4-FFF2-40B4-BE49-F238E27FC236}">
                <a16:creationId xmlns:a16="http://schemas.microsoft.com/office/drawing/2014/main" id="{6ABF7BBD-13AA-F340-B3A6-72F6A35CCAE1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1249520"/>
            <a:ext cx="9144000" cy="0"/>
          </a:xfrm>
          <a:prstGeom prst="line">
            <a:avLst/>
          </a:prstGeom>
          <a:noFill/>
          <a:ln w="36513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607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E2F5F7-EFDE-AA4C-AFC5-EC1AC5D0E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chemeClr val="tx2">
                    <a:lumMod val="75000"/>
                  </a:schemeClr>
                </a:solidFill>
              </a:rPr>
              <a:t>HOW TO MANAGE!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6E2C273-4BBE-7E41-9432-85E80BC696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443" y="1607730"/>
            <a:ext cx="10948850" cy="4377273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fr-FR" sz="3200" b="1" dirty="0"/>
              <a:t>SURGERY approches</a:t>
            </a:r>
          </a:p>
          <a:p>
            <a:pPr marL="0" indent="0">
              <a:buNone/>
            </a:pPr>
            <a:r>
              <a:rPr lang="fr-FR" sz="3200" b="1" dirty="0"/>
              <a:t>                                          &lt; by </a:t>
            </a:r>
            <a:r>
              <a:rPr lang="fr-FR" sz="3200" b="1" dirty="0" err="1"/>
              <a:t>avoid</a:t>
            </a:r>
            <a:r>
              <a:rPr lang="fr-FR" sz="3200" b="1" dirty="0"/>
              <a:t> or </a:t>
            </a:r>
            <a:r>
              <a:rPr lang="fr-FR" sz="3200" b="1" dirty="0" err="1"/>
              <a:t>delay</a:t>
            </a:r>
            <a:r>
              <a:rPr lang="fr-FR" sz="3200" b="1" dirty="0"/>
              <a:t>?</a:t>
            </a:r>
            <a:endParaRPr lang="fr-FR" sz="3200" dirty="0"/>
          </a:p>
          <a:p>
            <a:pPr marL="0" indent="0">
              <a:buNone/>
            </a:pPr>
            <a:endParaRPr lang="fr-FR" sz="3200" dirty="0"/>
          </a:p>
          <a:p>
            <a:pPr>
              <a:buFont typeface="Wingdings" pitchFamily="2" charset="2"/>
              <a:buChar char="ü"/>
            </a:pPr>
            <a:r>
              <a:rPr lang="fr-FR" sz="3200" b="1" dirty="0" err="1"/>
              <a:t>Chemothery-induced</a:t>
            </a:r>
            <a:endParaRPr lang="fr-FR" sz="3200" b="1" dirty="0"/>
          </a:p>
          <a:p>
            <a:pPr marL="0" indent="0">
              <a:buNone/>
            </a:pPr>
            <a:r>
              <a:rPr lang="fr-FR" sz="3200" b="1" dirty="0"/>
              <a:t>                                          &lt; by </a:t>
            </a:r>
            <a:r>
              <a:rPr lang="fr-FR" sz="3200" b="1" dirty="0" err="1"/>
              <a:t>protect</a:t>
            </a:r>
            <a:r>
              <a:rPr lang="fr-FR" sz="3200" b="1" dirty="0"/>
              <a:t> </a:t>
            </a:r>
            <a:r>
              <a:rPr lang="fr-FR" sz="3200" b="1" dirty="0" err="1"/>
              <a:t>ovaries</a:t>
            </a:r>
            <a:r>
              <a:rPr lang="fr-FR" sz="3200" b="1" dirty="0"/>
              <a:t> </a:t>
            </a:r>
            <a:endParaRPr lang="fr-FR" sz="3200" dirty="0"/>
          </a:p>
          <a:p>
            <a:pPr>
              <a:buFont typeface="Wingdings" pitchFamily="2" charset="2"/>
              <a:buChar char="ü"/>
            </a:pPr>
            <a:endParaRPr lang="fr-FR" sz="3200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5" name="Line 3">
            <a:extLst>
              <a:ext uri="{FF2B5EF4-FFF2-40B4-BE49-F238E27FC236}">
                <a16:creationId xmlns:a16="http://schemas.microsoft.com/office/drawing/2014/main" id="{90700DE7-5FBB-7541-B1B5-8F94F50F011E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1249520"/>
            <a:ext cx="9144000" cy="0"/>
          </a:xfrm>
          <a:prstGeom prst="line">
            <a:avLst/>
          </a:prstGeom>
          <a:noFill/>
          <a:ln w="36513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50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E2F5F7-EFDE-AA4C-AFC5-EC1AC5D0E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chemeClr val="tx2">
                    <a:lumMod val="75000"/>
                  </a:schemeClr>
                </a:solidFill>
              </a:rPr>
              <a:t>HOW TO MANAGE!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6E2C273-4BBE-7E41-9432-85E80BC696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6275" y="1532779"/>
            <a:ext cx="10948850" cy="4377273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fr-FR" sz="3200" b="1" dirty="0" err="1"/>
              <a:t>Gynecological</a:t>
            </a:r>
            <a:r>
              <a:rPr lang="fr-FR" sz="3200" b="1" dirty="0"/>
              <a:t> cancers</a:t>
            </a:r>
            <a:r>
              <a:rPr lang="fr-FR" sz="3200" dirty="0"/>
              <a:t>: </a:t>
            </a:r>
          </a:p>
          <a:p>
            <a:pPr marL="0" indent="0">
              <a:buNone/>
            </a:pPr>
            <a:r>
              <a:rPr lang="fr-FR" sz="3200" dirty="0" err="1"/>
              <a:t>Discuss</a:t>
            </a:r>
            <a:r>
              <a:rPr lang="fr-FR" sz="3200" dirty="0"/>
              <a:t> to </a:t>
            </a:r>
            <a:r>
              <a:rPr lang="fr-FR" sz="3200" u="sng" dirty="0" err="1"/>
              <a:t>avoid</a:t>
            </a:r>
            <a:r>
              <a:rPr lang="fr-FR" sz="3200" u="sng" dirty="0"/>
              <a:t> </a:t>
            </a:r>
            <a:r>
              <a:rPr lang="fr-FR" sz="3200" u="sng" dirty="0" err="1"/>
              <a:t>bilateral</a:t>
            </a:r>
            <a:r>
              <a:rPr lang="fr-FR" sz="3200" u="sng" dirty="0"/>
              <a:t> </a:t>
            </a:r>
            <a:r>
              <a:rPr lang="fr-FR" sz="3200" u="sng" dirty="0" err="1"/>
              <a:t>oopharectomy</a:t>
            </a:r>
            <a:endParaRPr lang="fr-FR" sz="3200" u="sng" dirty="0"/>
          </a:p>
          <a:p>
            <a:pPr>
              <a:buFont typeface="Wingdings" pitchFamily="2" charset="2"/>
              <a:buChar char="à"/>
            </a:pPr>
            <a:r>
              <a:rPr lang="fr-FR" sz="3200" dirty="0" err="1"/>
              <a:t>low</a:t>
            </a:r>
            <a:r>
              <a:rPr lang="fr-FR" sz="3200" dirty="0"/>
              <a:t> </a:t>
            </a:r>
            <a:r>
              <a:rPr lang="fr-FR" sz="3200" dirty="0" err="1"/>
              <a:t>risk</a:t>
            </a:r>
            <a:r>
              <a:rPr lang="fr-FR" sz="3200" dirty="0"/>
              <a:t> / </a:t>
            </a:r>
            <a:r>
              <a:rPr lang="fr-FR" sz="3200" dirty="0" err="1"/>
              <a:t>low</a:t>
            </a:r>
            <a:r>
              <a:rPr lang="fr-FR" sz="3200" dirty="0"/>
              <a:t> stage</a:t>
            </a:r>
          </a:p>
          <a:p>
            <a:pPr>
              <a:buFont typeface="Wingdings" pitchFamily="2" charset="2"/>
              <a:buChar char="à"/>
            </a:pPr>
            <a:r>
              <a:rPr lang="fr-FR" sz="3200" dirty="0"/>
              <a:t>in </a:t>
            </a:r>
            <a:r>
              <a:rPr lang="fr-FR" sz="3200" dirty="0" err="1"/>
              <a:t>young</a:t>
            </a:r>
            <a:r>
              <a:rPr lang="fr-FR" sz="3200" dirty="0"/>
              <a:t> patients (&lt; 45y) </a:t>
            </a:r>
          </a:p>
          <a:p>
            <a:pPr marL="0" indent="0">
              <a:buNone/>
            </a:pPr>
            <a:endParaRPr lang="fr-FR" sz="3200" dirty="0"/>
          </a:p>
          <a:p>
            <a:pPr>
              <a:buFont typeface="Wingdings" pitchFamily="2" charset="2"/>
              <a:buChar char="ü"/>
            </a:pPr>
            <a:r>
              <a:rPr lang="fr-FR" sz="3200" b="1" dirty="0" err="1"/>
              <a:t>Therapeutic</a:t>
            </a:r>
            <a:r>
              <a:rPr lang="fr-FR" sz="3200" b="1" dirty="0"/>
              <a:t> </a:t>
            </a:r>
            <a:r>
              <a:rPr lang="fr-FR" sz="3200" b="1" dirty="0" err="1"/>
              <a:t>reasons</a:t>
            </a:r>
            <a:r>
              <a:rPr lang="fr-FR" sz="3200" b="1" dirty="0"/>
              <a:t> </a:t>
            </a:r>
            <a:r>
              <a:rPr lang="fr-FR" sz="3200" dirty="0"/>
              <a:t>&lt; hormone-sensitive </a:t>
            </a:r>
            <a:r>
              <a:rPr lang="fr-FR" sz="3200" dirty="0" err="1"/>
              <a:t>breast</a:t>
            </a:r>
            <a:r>
              <a:rPr lang="fr-FR" sz="3200" dirty="0"/>
              <a:t> cancer</a:t>
            </a:r>
          </a:p>
          <a:p>
            <a:pPr marL="0" indent="0">
              <a:buNone/>
            </a:pPr>
            <a:r>
              <a:rPr lang="fr-FR" sz="3200" dirty="0">
                <a:sym typeface="Wingdings" pitchFamily="2" charset="2"/>
              </a:rPr>
              <a:t> Balance </a:t>
            </a:r>
            <a:r>
              <a:rPr lang="fr-FR" sz="3200" dirty="0" err="1">
                <a:sym typeface="Wingdings" pitchFamily="2" charset="2"/>
              </a:rPr>
              <a:t>between</a:t>
            </a:r>
            <a:r>
              <a:rPr lang="fr-FR" sz="3200" dirty="0">
                <a:sym typeface="Wingdings" pitchFamily="2" charset="2"/>
              </a:rPr>
              <a:t> </a:t>
            </a:r>
            <a:r>
              <a:rPr lang="fr-FR" sz="3200" dirty="0" err="1">
                <a:sym typeface="Wingdings" pitchFamily="2" charset="2"/>
              </a:rPr>
              <a:t>risk</a:t>
            </a:r>
            <a:r>
              <a:rPr lang="fr-FR" sz="3200" dirty="0">
                <a:sym typeface="Wingdings" pitchFamily="2" charset="2"/>
              </a:rPr>
              <a:t> </a:t>
            </a:r>
            <a:r>
              <a:rPr lang="fr-FR" sz="3200" dirty="0" err="1">
                <a:sym typeface="Wingdings" pitchFamily="2" charset="2"/>
              </a:rPr>
              <a:t>factors</a:t>
            </a:r>
            <a:r>
              <a:rPr lang="fr-FR" sz="3200" dirty="0">
                <a:sym typeface="Wingdings" pitchFamily="2" charset="2"/>
              </a:rPr>
              <a:t> / duration of </a:t>
            </a:r>
            <a:r>
              <a:rPr lang="fr-FR" sz="3200" dirty="0" err="1">
                <a:sym typeface="Wingdings" pitchFamily="2" charset="2"/>
              </a:rPr>
              <a:t>treatment</a:t>
            </a:r>
            <a:r>
              <a:rPr lang="fr-FR" sz="3200" dirty="0">
                <a:sym typeface="Wingdings" pitchFamily="2" charset="2"/>
              </a:rPr>
              <a:t> / </a:t>
            </a:r>
            <a:r>
              <a:rPr lang="fr-FR" sz="3200" dirty="0" err="1">
                <a:sym typeface="Wingdings" pitchFamily="2" charset="2"/>
              </a:rPr>
              <a:t>prevention</a:t>
            </a:r>
            <a:r>
              <a:rPr lang="fr-FR" sz="3200" dirty="0">
                <a:sym typeface="Wingdings" pitchFamily="2" charset="2"/>
              </a:rPr>
              <a:t> / </a:t>
            </a:r>
            <a:r>
              <a:rPr lang="fr-FR" sz="3200" dirty="0" err="1">
                <a:sym typeface="Wingdings" pitchFamily="2" charset="2"/>
              </a:rPr>
              <a:t>menopausal</a:t>
            </a:r>
            <a:r>
              <a:rPr lang="fr-FR" sz="3200" dirty="0">
                <a:sym typeface="Wingdings" pitchFamily="2" charset="2"/>
              </a:rPr>
              <a:t> </a:t>
            </a:r>
            <a:r>
              <a:rPr lang="fr-FR" sz="3200" dirty="0" err="1">
                <a:sym typeface="Wingdings" pitchFamily="2" charset="2"/>
              </a:rPr>
              <a:t>status</a:t>
            </a:r>
            <a:r>
              <a:rPr lang="fr-FR" sz="3200" dirty="0">
                <a:sym typeface="Wingdings" pitchFamily="2" charset="2"/>
              </a:rPr>
              <a:t> / …</a:t>
            </a:r>
            <a:endParaRPr lang="fr-FR" sz="3200" dirty="0"/>
          </a:p>
          <a:p>
            <a:pPr>
              <a:buFont typeface="Wingdings" pitchFamily="2" charset="2"/>
              <a:buChar char="ü"/>
            </a:pPr>
            <a:endParaRPr lang="fr-FR" sz="3200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5" name="Line 3">
            <a:extLst>
              <a:ext uri="{FF2B5EF4-FFF2-40B4-BE49-F238E27FC236}">
                <a16:creationId xmlns:a16="http://schemas.microsoft.com/office/drawing/2014/main" id="{90700DE7-5FBB-7541-B1B5-8F94F50F011E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1249520"/>
            <a:ext cx="9144000" cy="0"/>
          </a:xfrm>
          <a:prstGeom prst="line">
            <a:avLst/>
          </a:prstGeom>
          <a:noFill/>
          <a:ln w="36513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2AEBCE5-3917-444E-BA92-1C2A4484E990}"/>
              </a:ext>
            </a:extLst>
          </p:cNvPr>
          <p:cNvSpPr txBox="1"/>
          <p:nvPr/>
        </p:nvSpPr>
        <p:spPr>
          <a:xfrm>
            <a:off x="6096000" y="2659559"/>
            <a:ext cx="60514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>
                <a:solidFill>
                  <a:srgbClr val="C00000"/>
                </a:solidFill>
              </a:rPr>
              <a:t>SAFETY CANCER FIRST!!!!</a:t>
            </a:r>
          </a:p>
        </p:txBody>
      </p:sp>
    </p:spTree>
    <p:extLst>
      <p:ext uri="{BB962C8B-B14F-4D97-AF65-F5344CB8AC3E}">
        <p14:creationId xmlns:p14="http://schemas.microsoft.com/office/powerpoint/2010/main" val="341115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00E388-5611-C940-AFB9-549D5F649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chemeClr val="tx2">
                    <a:lumMod val="75000"/>
                  </a:schemeClr>
                </a:solidFill>
              </a:rPr>
              <a:t>Using</a:t>
            </a:r>
            <a:r>
              <a:rPr lang="fr-FR" b="1" dirty="0">
                <a:solidFill>
                  <a:schemeClr val="tx2">
                    <a:lumMod val="75000"/>
                  </a:schemeClr>
                </a:solidFill>
              </a:rPr>
              <a:t> of GnRH </a:t>
            </a:r>
            <a:r>
              <a:rPr lang="fr-FR" b="1" dirty="0" err="1">
                <a:solidFill>
                  <a:schemeClr val="tx2">
                    <a:lumMod val="75000"/>
                  </a:schemeClr>
                </a:solidFill>
              </a:rPr>
              <a:t>Agonist</a:t>
            </a:r>
            <a:r>
              <a:rPr lang="fr-FR" b="1" dirty="0">
                <a:solidFill>
                  <a:schemeClr val="tx2">
                    <a:lumMod val="75000"/>
                  </a:schemeClr>
                </a:solidFill>
              </a:rPr>
              <a:t> - </a:t>
            </a:r>
            <a:r>
              <a:rPr lang="fr-FR" b="1" i="1" dirty="0">
                <a:solidFill>
                  <a:schemeClr val="tx2">
                    <a:lumMod val="75000"/>
                  </a:schemeClr>
                </a:solidFill>
              </a:rPr>
              <a:t>@</a:t>
            </a:r>
            <a:r>
              <a:rPr lang="fr-FR" b="1" i="1" dirty="0" err="1">
                <a:solidFill>
                  <a:schemeClr val="tx2">
                    <a:lumMod val="75000"/>
                  </a:schemeClr>
                </a:solidFill>
              </a:rPr>
              <a:t>Zoladex</a:t>
            </a:r>
            <a:endParaRPr lang="fr-FR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072108A-54AA-7A4C-B3A8-421AA75252C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653" y="1422400"/>
            <a:ext cx="10298207" cy="437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ine 3">
            <a:extLst>
              <a:ext uri="{FF2B5EF4-FFF2-40B4-BE49-F238E27FC236}">
                <a16:creationId xmlns:a16="http://schemas.microsoft.com/office/drawing/2014/main" id="{04E5028F-C7F6-9C46-ADA9-47B61A9D0727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1249520"/>
            <a:ext cx="9144000" cy="0"/>
          </a:xfrm>
          <a:prstGeom prst="line">
            <a:avLst/>
          </a:prstGeom>
          <a:noFill/>
          <a:ln w="36513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0134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00E388-5611-C940-AFB9-549D5F649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chemeClr val="tx2">
                    <a:lumMod val="75000"/>
                  </a:schemeClr>
                </a:solidFill>
              </a:rPr>
              <a:t>GnRH </a:t>
            </a:r>
            <a:r>
              <a:rPr lang="fr-FR" b="1" dirty="0" err="1">
                <a:solidFill>
                  <a:schemeClr val="tx2">
                    <a:lumMod val="75000"/>
                  </a:schemeClr>
                </a:solidFill>
              </a:rPr>
              <a:t>Agonist</a:t>
            </a:r>
            <a:r>
              <a:rPr lang="fr-FR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br>
              <a:rPr lang="fr-FR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fr-FR" sz="3200" b="1" dirty="0">
                <a:solidFill>
                  <a:schemeClr val="tx2">
                    <a:lumMod val="75000"/>
                  </a:schemeClr>
                </a:solidFill>
              </a:rPr>
              <a:t>= Chemical </a:t>
            </a:r>
            <a:r>
              <a:rPr lang="fr-FR" sz="3200" b="1" dirty="0" err="1">
                <a:solidFill>
                  <a:schemeClr val="tx2">
                    <a:lumMod val="75000"/>
                  </a:schemeClr>
                </a:solidFill>
              </a:rPr>
              <a:t>induced</a:t>
            </a:r>
            <a:r>
              <a:rPr lang="fr-FR" sz="3200" b="1" dirty="0">
                <a:solidFill>
                  <a:schemeClr val="tx2">
                    <a:lumMod val="75000"/>
                  </a:schemeClr>
                </a:solidFill>
              </a:rPr>
              <a:t> REVERSIBLE </a:t>
            </a:r>
            <a:r>
              <a:rPr lang="fr-FR" sz="3200" b="1" dirty="0" err="1">
                <a:solidFill>
                  <a:schemeClr val="tx2">
                    <a:lumMod val="75000"/>
                  </a:schemeClr>
                </a:solidFill>
              </a:rPr>
              <a:t>menopause</a:t>
            </a:r>
            <a:br>
              <a:rPr lang="fr-FR" sz="3200" dirty="0">
                <a:solidFill>
                  <a:schemeClr val="tx2">
                    <a:lumMod val="75000"/>
                  </a:schemeClr>
                </a:solidFill>
              </a:rPr>
            </a:br>
            <a:endParaRPr lang="fr-FR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072108A-54AA-7A4C-B3A8-421AA75252C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65" t="-109" r="2059" b="-1"/>
          <a:stretch/>
        </p:blipFill>
        <p:spPr bwMode="auto">
          <a:xfrm>
            <a:off x="6265886" y="1417638"/>
            <a:ext cx="5486400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ine 3">
            <a:extLst>
              <a:ext uri="{FF2B5EF4-FFF2-40B4-BE49-F238E27FC236}">
                <a16:creationId xmlns:a16="http://schemas.microsoft.com/office/drawing/2014/main" id="{04E5028F-C7F6-9C46-ADA9-47B61A9D0727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1249520"/>
            <a:ext cx="9144000" cy="0"/>
          </a:xfrm>
          <a:prstGeom prst="line">
            <a:avLst/>
          </a:prstGeom>
          <a:noFill/>
          <a:ln w="36513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38461EF7-C879-2549-A47B-932F3964F7B5}"/>
              </a:ext>
            </a:extLst>
          </p:cNvPr>
          <p:cNvSpPr txBox="1">
            <a:spLocks/>
          </p:cNvSpPr>
          <p:nvPr/>
        </p:nvSpPr>
        <p:spPr>
          <a:xfrm>
            <a:off x="7070" y="1519367"/>
            <a:ext cx="6258816" cy="43772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EBB928"/>
              </a:buClr>
              <a:buSzPct val="35000"/>
              <a:buFont typeface="Wingdings" charset="2"/>
              <a:buChar char="u"/>
              <a:defRPr sz="2800" kern="1200">
                <a:solidFill>
                  <a:srgbClr val="555555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C85A23"/>
              </a:buClr>
              <a:buSzPct val="25000"/>
              <a:buFont typeface="Wingdings" charset="2"/>
              <a:buChar char="u"/>
              <a:defRPr sz="2400" kern="1200">
                <a:solidFill>
                  <a:srgbClr val="555555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C85A23"/>
              </a:buClr>
              <a:buSzPct val="25000"/>
              <a:buFont typeface="Wingdings" charset="2"/>
              <a:buChar char="u"/>
              <a:defRPr sz="2000" kern="1200">
                <a:solidFill>
                  <a:srgbClr val="555555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C85A23"/>
              </a:buClr>
              <a:buSzPct val="25000"/>
              <a:buFont typeface="Wingdings" charset="2"/>
              <a:buChar char="u"/>
              <a:defRPr sz="2000" kern="1200">
                <a:solidFill>
                  <a:srgbClr val="555555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C85A23"/>
              </a:buClr>
              <a:buSzPct val="25000"/>
              <a:buFont typeface="Wingdings" charset="2"/>
              <a:buChar char="u"/>
              <a:defRPr sz="2000" kern="1200">
                <a:solidFill>
                  <a:srgbClr val="555555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3200" dirty="0">
                <a:sym typeface="Wingdings" pitchFamily="2" charset="2"/>
              </a:rPr>
              <a:t> </a:t>
            </a:r>
            <a:r>
              <a:rPr lang="fr-FR" sz="3200" dirty="0"/>
              <a:t>SC, </a:t>
            </a:r>
            <a:r>
              <a:rPr lang="fr-FR" sz="3200" dirty="0" err="1"/>
              <a:t>every</a:t>
            </a:r>
            <a:r>
              <a:rPr lang="fr-FR" sz="3200" dirty="0"/>
              <a:t> 28days (</a:t>
            </a:r>
            <a:r>
              <a:rPr lang="fr-FR" sz="2000" dirty="0"/>
              <a:t>or </a:t>
            </a:r>
            <a:r>
              <a:rPr lang="fr-FR" sz="2000" dirty="0" err="1"/>
              <a:t>every</a:t>
            </a:r>
            <a:r>
              <a:rPr lang="fr-FR" sz="2000" dirty="0"/>
              <a:t> 3months</a:t>
            </a:r>
            <a:r>
              <a:rPr lang="fr-FR" sz="3200" dirty="0"/>
              <a:t>)</a:t>
            </a:r>
          </a:p>
          <a:p>
            <a:pPr marL="0" indent="0">
              <a:buNone/>
            </a:pPr>
            <a:endParaRPr lang="fr-FR" sz="3200" dirty="0"/>
          </a:p>
          <a:p>
            <a:pPr>
              <a:buFont typeface="Wingdings" pitchFamily="2" charset="2"/>
              <a:buChar char="Ø"/>
            </a:pPr>
            <a:r>
              <a:rPr lang="fr-FR" sz="3200" dirty="0"/>
              <a:t>to </a:t>
            </a:r>
            <a:r>
              <a:rPr lang="fr-FR" sz="3200" dirty="0" err="1"/>
              <a:t>preserve</a:t>
            </a:r>
            <a:r>
              <a:rPr lang="fr-FR" sz="3200" dirty="0"/>
              <a:t> </a:t>
            </a:r>
            <a:r>
              <a:rPr lang="fr-FR" sz="3200" dirty="0" err="1"/>
              <a:t>ovarian</a:t>
            </a:r>
            <a:r>
              <a:rPr lang="fr-FR" sz="3200" dirty="0"/>
              <a:t> </a:t>
            </a:r>
            <a:r>
              <a:rPr lang="fr-FR" sz="3200" dirty="0" err="1"/>
              <a:t>function</a:t>
            </a:r>
            <a:r>
              <a:rPr lang="fr-FR" sz="3200" dirty="0"/>
              <a:t> (</a:t>
            </a:r>
            <a:r>
              <a:rPr lang="fr-FR" sz="3200" dirty="0" err="1"/>
              <a:t>fertility</a:t>
            </a:r>
            <a:r>
              <a:rPr lang="fr-FR" sz="3200" dirty="0"/>
              <a:t> </a:t>
            </a:r>
            <a:r>
              <a:rPr lang="fr-FR" sz="3200" dirty="0" err="1"/>
              <a:t>concern</a:t>
            </a:r>
            <a:r>
              <a:rPr lang="fr-FR" sz="3200" dirty="0"/>
              <a:t> vs </a:t>
            </a:r>
            <a:r>
              <a:rPr lang="fr-FR" sz="3200" dirty="0" err="1"/>
              <a:t>early</a:t>
            </a:r>
            <a:r>
              <a:rPr lang="fr-FR" sz="3200" dirty="0"/>
              <a:t> </a:t>
            </a:r>
            <a:r>
              <a:rPr lang="fr-FR" sz="3200" dirty="0" err="1"/>
              <a:t>menopause</a:t>
            </a:r>
            <a:r>
              <a:rPr lang="fr-FR" sz="3200" dirty="0"/>
              <a:t>) </a:t>
            </a:r>
          </a:p>
          <a:p>
            <a:pPr>
              <a:buFont typeface="Wingdings" pitchFamily="2" charset="2"/>
              <a:buChar char="Ø"/>
            </a:pPr>
            <a:r>
              <a:rPr lang="fr-FR" sz="3200" dirty="0"/>
              <a:t>As a </a:t>
            </a:r>
            <a:r>
              <a:rPr lang="fr-FR" sz="3200" dirty="0" err="1"/>
              <a:t>complement</a:t>
            </a:r>
            <a:r>
              <a:rPr lang="fr-FR" sz="3200" dirty="0"/>
              <a:t> for hormonal </a:t>
            </a:r>
            <a:r>
              <a:rPr lang="fr-FR" sz="3200" dirty="0" err="1"/>
              <a:t>treatment</a:t>
            </a:r>
            <a:r>
              <a:rPr lang="fr-FR" sz="3200" dirty="0"/>
              <a:t> (</a:t>
            </a:r>
            <a:r>
              <a:rPr lang="fr-FR" sz="3200" dirty="0" err="1"/>
              <a:t>breast</a:t>
            </a:r>
            <a:r>
              <a:rPr lang="fr-FR" sz="3200" dirty="0"/>
              <a:t> cancer)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905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8870B0-D3C3-FE40-89A6-175CED3B9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chemeClr val="tx2">
                    <a:lumMod val="75000"/>
                  </a:schemeClr>
                </a:solidFill>
              </a:rPr>
              <a:t>CASE 1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ED70735-C470-A34B-BC6E-A5F504255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442" y="1017660"/>
            <a:ext cx="11190768" cy="4377273"/>
          </a:xfrm>
        </p:spPr>
        <p:txBody>
          <a:bodyPr/>
          <a:lstStyle/>
          <a:p>
            <a:r>
              <a:rPr lang="fr-FR" dirty="0"/>
              <a:t>47 </a:t>
            </a:r>
            <a:r>
              <a:rPr lang="fr-FR" dirty="0" err="1"/>
              <a:t>years</a:t>
            </a:r>
            <a:r>
              <a:rPr lang="fr-FR" dirty="0"/>
              <a:t> </a:t>
            </a:r>
            <a:r>
              <a:rPr lang="fr-FR" dirty="0" err="1"/>
              <a:t>old</a:t>
            </a:r>
            <a:r>
              <a:rPr lang="fr-FR" dirty="0"/>
              <a:t> </a:t>
            </a:r>
            <a:r>
              <a:rPr lang="fr-FR" dirty="0" err="1"/>
              <a:t>women</a:t>
            </a:r>
            <a:r>
              <a:rPr lang="fr-FR" dirty="0"/>
              <a:t> </a:t>
            </a:r>
          </a:p>
          <a:p>
            <a:r>
              <a:rPr lang="fr-FR" b="1" dirty="0" err="1"/>
              <a:t>Peri-menopause</a:t>
            </a:r>
            <a:endParaRPr lang="fr-FR" b="1" dirty="0"/>
          </a:p>
          <a:p>
            <a:r>
              <a:rPr lang="fr-FR" dirty="0" err="1"/>
              <a:t>Breast</a:t>
            </a:r>
            <a:r>
              <a:rPr lang="fr-FR" dirty="0"/>
              <a:t> Cancer: </a:t>
            </a:r>
            <a:r>
              <a:rPr lang="fr-FR" dirty="0" err="1"/>
              <a:t>lobular</a:t>
            </a:r>
            <a:r>
              <a:rPr lang="fr-FR" dirty="0"/>
              <a:t> 38mm - Grade 1 </a:t>
            </a:r>
          </a:p>
          <a:p>
            <a:r>
              <a:rPr lang="fr-FR" dirty="0" err="1"/>
              <a:t>Oestrogen</a:t>
            </a:r>
            <a:r>
              <a:rPr lang="fr-FR" dirty="0"/>
              <a:t> and </a:t>
            </a:r>
            <a:r>
              <a:rPr lang="fr-FR" dirty="0" err="1"/>
              <a:t>Progesterone</a:t>
            </a:r>
            <a:r>
              <a:rPr lang="fr-FR" dirty="0"/>
              <a:t> </a:t>
            </a:r>
            <a:r>
              <a:rPr lang="fr-FR" dirty="0" err="1"/>
              <a:t>Receptor</a:t>
            </a:r>
            <a:r>
              <a:rPr lang="fr-FR" dirty="0"/>
              <a:t> (RO – RP): 100%</a:t>
            </a:r>
          </a:p>
          <a:p>
            <a:r>
              <a:rPr lang="fr-FR" dirty="0"/>
              <a:t>No </a:t>
            </a:r>
            <a:r>
              <a:rPr lang="fr-FR" dirty="0" err="1"/>
              <a:t>axillary</a:t>
            </a:r>
            <a:r>
              <a:rPr lang="fr-FR" dirty="0"/>
              <a:t> </a:t>
            </a:r>
            <a:r>
              <a:rPr lang="fr-FR" dirty="0" err="1"/>
              <a:t>lymph</a:t>
            </a:r>
            <a:r>
              <a:rPr lang="fr-FR" dirty="0"/>
              <a:t> </a:t>
            </a:r>
            <a:r>
              <a:rPr lang="fr-FR" dirty="0" err="1"/>
              <a:t>node</a:t>
            </a:r>
            <a:endParaRPr lang="fr-FR" dirty="0"/>
          </a:p>
          <a:p>
            <a:endParaRPr lang="fr-FR" dirty="0"/>
          </a:p>
          <a:p>
            <a:pPr>
              <a:buFont typeface="Wingdings" pitchFamily="2" charset="2"/>
              <a:buChar char="à"/>
            </a:pPr>
            <a:r>
              <a:rPr lang="fr-FR" dirty="0">
                <a:sym typeface="Wingdings" pitchFamily="2" charset="2"/>
              </a:rPr>
              <a:t>No </a:t>
            </a:r>
            <a:r>
              <a:rPr lang="fr-FR" dirty="0" err="1">
                <a:sym typeface="Wingdings" pitchFamily="2" charset="2"/>
              </a:rPr>
              <a:t>chemotherapy</a:t>
            </a:r>
            <a:endParaRPr lang="fr-FR" dirty="0">
              <a:sym typeface="Wingdings" pitchFamily="2" charset="2"/>
            </a:endParaRPr>
          </a:p>
          <a:p>
            <a:pPr>
              <a:buFont typeface="Wingdings" pitchFamily="2" charset="2"/>
              <a:buChar char="à"/>
            </a:pPr>
            <a:r>
              <a:rPr lang="fr-FR" dirty="0" err="1">
                <a:sym typeface="Wingdings" pitchFamily="2" charset="2"/>
              </a:rPr>
              <a:t>Hormonotherapy</a:t>
            </a:r>
            <a:r>
              <a:rPr lang="fr-FR" dirty="0">
                <a:sym typeface="Wingdings" pitchFamily="2" charset="2"/>
              </a:rPr>
              <a:t> by Aromatase Inhibiteur AND </a:t>
            </a:r>
            <a:r>
              <a:rPr lang="fr-FR" dirty="0" err="1">
                <a:sym typeface="Wingdings" pitchFamily="2" charset="2"/>
              </a:rPr>
              <a:t>monthly</a:t>
            </a:r>
            <a:r>
              <a:rPr lang="fr-FR" dirty="0">
                <a:sym typeface="Wingdings" pitchFamily="2" charset="2"/>
              </a:rPr>
              <a:t> GnRH </a:t>
            </a:r>
            <a:r>
              <a:rPr lang="fr-FR" dirty="0" err="1">
                <a:sym typeface="Wingdings" pitchFamily="2" charset="2"/>
              </a:rPr>
              <a:t>Agonist</a:t>
            </a:r>
            <a:endParaRPr lang="fr-FR" dirty="0">
              <a:sym typeface="Wingdings" pitchFamily="2" charset="2"/>
            </a:endParaRPr>
          </a:p>
          <a:p>
            <a:pPr>
              <a:buFont typeface="Wingdings" pitchFamily="2" charset="2"/>
              <a:buChar char="à"/>
            </a:pPr>
            <a:r>
              <a:rPr lang="fr-FR" b="1" dirty="0">
                <a:solidFill>
                  <a:srgbClr val="FF0000"/>
                </a:solidFill>
                <a:sym typeface="Wingdings" pitchFamily="2" charset="2"/>
              </a:rPr>
              <a:t>Discussion SURGICAL MENOPAUSE by </a:t>
            </a:r>
            <a:r>
              <a:rPr lang="fr-FR" b="1" dirty="0" err="1">
                <a:solidFill>
                  <a:srgbClr val="FF0000"/>
                </a:solidFill>
                <a:sym typeface="Wingdings" pitchFamily="2" charset="2"/>
              </a:rPr>
              <a:t>bilateral</a:t>
            </a:r>
            <a:r>
              <a:rPr lang="fr-FR" b="1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fr-FR" b="1" dirty="0" err="1">
                <a:solidFill>
                  <a:srgbClr val="FF0000"/>
                </a:solidFill>
                <a:sym typeface="Wingdings" pitchFamily="2" charset="2"/>
              </a:rPr>
              <a:t>annexectomy</a:t>
            </a:r>
            <a:endParaRPr lang="fr-FR" b="1" dirty="0">
              <a:solidFill>
                <a:srgbClr val="FF0000"/>
              </a:solidFill>
              <a:sym typeface="Wingdings" pitchFamily="2" charset="2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85B3EDC-86C4-0848-A140-72B857643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Pied de page à compléter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56920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8870B0-D3C3-FE40-89A6-175CED3B9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chemeClr val="tx2">
                    <a:lumMod val="75000"/>
                  </a:schemeClr>
                </a:solidFill>
              </a:rPr>
              <a:t>CASE 2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ED70735-C470-A34B-BC6E-A5F504255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530" y="972690"/>
            <a:ext cx="10738801" cy="4377273"/>
          </a:xfrm>
        </p:spPr>
        <p:txBody>
          <a:bodyPr/>
          <a:lstStyle/>
          <a:p>
            <a:r>
              <a:rPr lang="fr-FR" dirty="0"/>
              <a:t>36 </a:t>
            </a:r>
            <a:r>
              <a:rPr lang="fr-FR" dirty="0" err="1"/>
              <a:t>years</a:t>
            </a:r>
            <a:r>
              <a:rPr lang="fr-FR" dirty="0"/>
              <a:t> </a:t>
            </a:r>
            <a:r>
              <a:rPr lang="fr-FR" dirty="0" err="1"/>
              <a:t>old</a:t>
            </a:r>
            <a:r>
              <a:rPr lang="fr-FR" dirty="0"/>
              <a:t> </a:t>
            </a:r>
            <a:r>
              <a:rPr lang="fr-FR" dirty="0" err="1"/>
              <a:t>women</a:t>
            </a:r>
            <a:r>
              <a:rPr lang="fr-FR" dirty="0"/>
              <a:t> </a:t>
            </a:r>
          </a:p>
          <a:p>
            <a:r>
              <a:rPr lang="fr-FR" b="1" dirty="0" err="1"/>
              <a:t>Pre-menopause</a:t>
            </a:r>
            <a:endParaRPr lang="fr-FR" b="1" dirty="0"/>
          </a:p>
          <a:p>
            <a:r>
              <a:rPr lang="fr-FR" dirty="0" err="1"/>
              <a:t>Breast</a:t>
            </a:r>
            <a:r>
              <a:rPr lang="fr-FR" dirty="0"/>
              <a:t> Cancer: NST 20mm - Grade 2 </a:t>
            </a:r>
          </a:p>
          <a:p>
            <a:r>
              <a:rPr lang="fr-FR" dirty="0" err="1"/>
              <a:t>Oestrogen</a:t>
            </a:r>
            <a:r>
              <a:rPr lang="fr-FR" dirty="0"/>
              <a:t> and </a:t>
            </a:r>
            <a:r>
              <a:rPr lang="fr-FR" dirty="0" err="1"/>
              <a:t>Progesterone</a:t>
            </a:r>
            <a:r>
              <a:rPr lang="fr-FR" dirty="0"/>
              <a:t> </a:t>
            </a:r>
            <a:r>
              <a:rPr lang="fr-FR" dirty="0" err="1"/>
              <a:t>Receptor</a:t>
            </a:r>
            <a:r>
              <a:rPr lang="fr-FR" dirty="0"/>
              <a:t> (RO – RP): 100%</a:t>
            </a:r>
          </a:p>
          <a:p>
            <a:r>
              <a:rPr lang="fr-FR" dirty="0"/>
              <a:t>No </a:t>
            </a:r>
            <a:r>
              <a:rPr lang="fr-FR" dirty="0" err="1"/>
              <a:t>axillary</a:t>
            </a:r>
            <a:r>
              <a:rPr lang="fr-FR" dirty="0"/>
              <a:t> </a:t>
            </a:r>
            <a:r>
              <a:rPr lang="fr-FR" dirty="0" err="1"/>
              <a:t>lymph</a:t>
            </a:r>
            <a:r>
              <a:rPr lang="fr-FR" dirty="0"/>
              <a:t> </a:t>
            </a:r>
            <a:r>
              <a:rPr lang="fr-FR" dirty="0" err="1"/>
              <a:t>node</a:t>
            </a:r>
            <a:endParaRPr lang="fr-FR" dirty="0"/>
          </a:p>
          <a:p>
            <a:endParaRPr lang="fr-FR" dirty="0"/>
          </a:p>
          <a:p>
            <a:pPr>
              <a:buFont typeface="Wingdings" pitchFamily="2" charset="2"/>
              <a:buChar char="à"/>
            </a:pPr>
            <a:r>
              <a:rPr lang="fr-FR" dirty="0" err="1">
                <a:sym typeface="Wingdings" pitchFamily="2" charset="2"/>
              </a:rPr>
              <a:t>Chemotherapy</a:t>
            </a:r>
            <a:r>
              <a:rPr lang="fr-FR" dirty="0">
                <a:sym typeface="Wingdings" pitchFamily="2" charset="2"/>
              </a:rPr>
              <a:t> (short </a:t>
            </a:r>
            <a:r>
              <a:rPr lang="fr-FR" dirty="0" err="1">
                <a:sym typeface="Wingdings" pitchFamily="2" charset="2"/>
              </a:rPr>
              <a:t>scheddule</a:t>
            </a:r>
            <a:r>
              <a:rPr lang="fr-FR" dirty="0">
                <a:sym typeface="Wingdings" pitchFamily="2" charset="2"/>
              </a:rPr>
              <a:t> - 4months)</a:t>
            </a:r>
          </a:p>
          <a:p>
            <a:pPr>
              <a:buFont typeface="Wingdings" pitchFamily="2" charset="2"/>
              <a:buChar char="à"/>
            </a:pPr>
            <a:r>
              <a:rPr lang="fr-FR" dirty="0" err="1">
                <a:sym typeface="Wingdings" pitchFamily="2" charset="2"/>
              </a:rPr>
              <a:t>Hormonotherapy</a:t>
            </a:r>
            <a:r>
              <a:rPr lang="fr-FR" dirty="0">
                <a:sym typeface="Wingdings" pitchFamily="2" charset="2"/>
              </a:rPr>
              <a:t> by Aromatase Inhibiteur AND GnRH </a:t>
            </a:r>
            <a:r>
              <a:rPr lang="fr-FR" dirty="0" err="1">
                <a:sym typeface="Wingdings" pitchFamily="2" charset="2"/>
              </a:rPr>
              <a:t>Agonist</a:t>
            </a:r>
            <a:endParaRPr lang="fr-FR" dirty="0">
              <a:sym typeface="Wingdings" pitchFamily="2" charset="2"/>
            </a:endParaRPr>
          </a:p>
          <a:p>
            <a:pPr>
              <a:buFont typeface="Wingdings" pitchFamily="2" charset="2"/>
              <a:buChar char="à"/>
            </a:pPr>
            <a:r>
              <a:rPr lang="fr-FR" b="1" dirty="0">
                <a:solidFill>
                  <a:srgbClr val="FF0000"/>
                </a:solidFill>
                <a:sym typeface="Wingdings" pitchFamily="2" charset="2"/>
              </a:rPr>
              <a:t>                  </a:t>
            </a:r>
            <a:r>
              <a:rPr lang="fr-FR" b="1" i="1" dirty="0">
                <a:solidFill>
                  <a:srgbClr val="FF0000"/>
                </a:solidFill>
                <a:sym typeface="Wingdings" pitchFamily="2" charset="2"/>
              </a:rPr>
              <a:t>@</a:t>
            </a:r>
            <a:r>
              <a:rPr lang="fr-FR" b="1" i="1" dirty="0" err="1">
                <a:solidFill>
                  <a:srgbClr val="FF0000"/>
                </a:solidFill>
                <a:sym typeface="Wingdings" pitchFamily="2" charset="2"/>
              </a:rPr>
              <a:t>Zoladex</a:t>
            </a:r>
            <a:r>
              <a:rPr lang="fr-FR" b="1" i="1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fr-FR" b="1" dirty="0">
                <a:solidFill>
                  <a:srgbClr val="FF0000"/>
                </a:solidFill>
                <a:sym typeface="Wingdings" pitchFamily="2" charset="2"/>
              </a:rPr>
              <a:t>START </a:t>
            </a:r>
            <a:r>
              <a:rPr lang="fr-FR" b="1" dirty="0" err="1">
                <a:solidFill>
                  <a:srgbClr val="FF0000"/>
                </a:solidFill>
                <a:sym typeface="Wingdings" pitchFamily="2" charset="2"/>
              </a:rPr>
              <a:t>before</a:t>
            </a:r>
            <a:r>
              <a:rPr lang="fr-FR" b="1" dirty="0">
                <a:solidFill>
                  <a:srgbClr val="FF0000"/>
                </a:solidFill>
                <a:sym typeface="Wingdings" pitchFamily="2" charset="2"/>
              </a:rPr>
              <a:t> CT </a:t>
            </a:r>
          </a:p>
          <a:p>
            <a:pPr>
              <a:buFont typeface="Wingdings" pitchFamily="2" charset="2"/>
              <a:buChar char="à"/>
            </a:pPr>
            <a:r>
              <a:rPr lang="fr-FR" b="1" dirty="0">
                <a:solidFill>
                  <a:srgbClr val="FF0000"/>
                </a:solidFill>
                <a:sym typeface="Wingdings" pitchFamily="2" charset="2"/>
              </a:rPr>
              <a:t>                   </a:t>
            </a:r>
            <a:r>
              <a:rPr lang="fr-FR" b="1" dirty="0" err="1">
                <a:solidFill>
                  <a:srgbClr val="FF0000"/>
                </a:solidFill>
                <a:sym typeface="Wingdings" pitchFamily="2" charset="2"/>
              </a:rPr>
              <a:t>ovarian</a:t>
            </a:r>
            <a:r>
              <a:rPr lang="fr-FR" b="1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fr-FR" b="1" dirty="0" err="1">
                <a:solidFill>
                  <a:srgbClr val="FF0000"/>
                </a:solidFill>
                <a:sym typeface="Wingdings" pitchFamily="2" charset="2"/>
              </a:rPr>
              <a:t>function</a:t>
            </a:r>
            <a:r>
              <a:rPr lang="fr-FR" b="1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fr-FR" b="1" dirty="0" err="1">
                <a:solidFill>
                  <a:srgbClr val="FF0000"/>
                </a:solidFill>
                <a:sym typeface="Wingdings" pitchFamily="2" charset="2"/>
              </a:rPr>
              <a:t>preservation</a:t>
            </a:r>
            <a:r>
              <a:rPr lang="fr-FR" b="1" dirty="0">
                <a:solidFill>
                  <a:srgbClr val="FF0000"/>
                </a:solidFill>
                <a:sym typeface="Wingdings" pitchFamily="2" charset="2"/>
              </a:rPr>
              <a:t>! AND </a:t>
            </a:r>
            <a:r>
              <a:rPr lang="fr-FR" b="1" dirty="0" err="1">
                <a:solidFill>
                  <a:srgbClr val="FF0000"/>
                </a:solidFill>
                <a:sym typeface="Wingdings" pitchFamily="2" charset="2"/>
              </a:rPr>
              <a:t>treatment</a:t>
            </a:r>
            <a:r>
              <a:rPr lang="fr-FR" b="1" dirty="0">
                <a:solidFill>
                  <a:srgbClr val="FF0000"/>
                </a:solidFill>
                <a:sym typeface="Wingdings" pitchFamily="2" charset="2"/>
              </a:rPr>
              <a:t>!</a:t>
            </a:r>
          </a:p>
          <a:p>
            <a:pPr>
              <a:buFont typeface="Wingdings" pitchFamily="2" charset="2"/>
              <a:buChar char="à"/>
            </a:pPr>
            <a:endParaRPr lang="fr-FR" dirty="0">
              <a:sym typeface="Wingdings" pitchFamily="2" charset="2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85B3EDC-86C4-0848-A140-72B857643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Pied de page à compléter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89573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E2F5F7-EFDE-AA4C-AFC5-EC1AC5D0E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chemeClr val="tx2">
                    <a:lumMod val="75000"/>
                  </a:schemeClr>
                </a:solidFill>
              </a:rPr>
              <a:t>HOW TO MANAGE!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6E2C273-4BBE-7E41-9432-85E80BC696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668" y="1047640"/>
            <a:ext cx="10738801" cy="4377273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fr-FR" sz="3200" b="1" dirty="0" err="1"/>
              <a:t>Gynecological</a:t>
            </a:r>
            <a:r>
              <a:rPr lang="fr-FR" sz="3200" b="1" dirty="0"/>
              <a:t> cancers</a:t>
            </a:r>
            <a:r>
              <a:rPr lang="fr-FR" sz="3200" dirty="0"/>
              <a:t>: </a:t>
            </a:r>
          </a:p>
          <a:p>
            <a:pPr marL="0" indent="0">
              <a:buNone/>
            </a:pPr>
            <a:r>
              <a:rPr lang="fr-FR" sz="3200" dirty="0" err="1"/>
              <a:t>Preservation</a:t>
            </a:r>
            <a:r>
              <a:rPr lang="fr-FR" sz="3200" dirty="0"/>
              <a:t> of </a:t>
            </a:r>
            <a:r>
              <a:rPr lang="fr-FR" sz="3200" dirty="0" err="1"/>
              <a:t>ovarian</a:t>
            </a:r>
            <a:r>
              <a:rPr lang="fr-FR" sz="3200" dirty="0"/>
              <a:t> </a:t>
            </a:r>
            <a:r>
              <a:rPr lang="fr-FR" sz="3200" dirty="0" err="1"/>
              <a:t>function</a:t>
            </a:r>
            <a:r>
              <a:rPr lang="fr-FR" sz="3200" dirty="0"/>
              <a:t>  </a:t>
            </a:r>
          </a:p>
          <a:p>
            <a:pPr marL="0" indent="0">
              <a:buNone/>
            </a:pPr>
            <a:r>
              <a:rPr lang="fr-FR" sz="3200" dirty="0">
                <a:sym typeface="Wingdings" pitchFamily="2" charset="2"/>
              </a:rPr>
              <a:t> </a:t>
            </a:r>
            <a:r>
              <a:rPr lang="fr-FR" sz="3200" dirty="0" err="1"/>
              <a:t>early</a:t>
            </a:r>
            <a:r>
              <a:rPr lang="fr-FR" sz="3200" dirty="0"/>
              <a:t> diagnostic (&lt; 45y) AND </a:t>
            </a:r>
            <a:r>
              <a:rPr lang="fr-FR" sz="3200" dirty="0" err="1"/>
              <a:t>low</a:t>
            </a:r>
            <a:r>
              <a:rPr lang="fr-FR" sz="3200" dirty="0"/>
              <a:t> </a:t>
            </a:r>
            <a:r>
              <a:rPr lang="fr-FR" sz="3200" dirty="0" err="1"/>
              <a:t>risk</a:t>
            </a:r>
            <a:r>
              <a:rPr lang="fr-FR" sz="3200" dirty="0"/>
              <a:t> / </a:t>
            </a:r>
            <a:r>
              <a:rPr lang="fr-FR" sz="3200" dirty="0" err="1"/>
              <a:t>low</a:t>
            </a:r>
            <a:r>
              <a:rPr lang="fr-FR" sz="3200" dirty="0"/>
              <a:t> stage</a:t>
            </a:r>
          </a:p>
          <a:p>
            <a:pPr marL="0" indent="0">
              <a:buNone/>
            </a:pPr>
            <a:endParaRPr lang="fr-FR" sz="3200" dirty="0"/>
          </a:p>
          <a:p>
            <a:pPr>
              <a:buFont typeface="Wingdings" pitchFamily="2" charset="2"/>
              <a:buChar char="ü"/>
            </a:pPr>
            <a:r>
              <a:rPr lang="fr-FR" sz="3200" b="1" dirty="0" err="1"/>
              <a:t>Therapeutic</a:t>
            </a:r>
            <a:r>
              <a:rPr lang="fr-FR" sz="3200" b="1" dirty="0"/>
              <a:t> </a:t>
            </a:r>
            <a:r>
              <a:rPr lang="fr-FR" sz="3200" b="1" dirty="0" err="1"/>
              <a:t>reason</a:t>
            </a:r>
            <a:r>
              <a:rPr lang="fr-FR" sz="3200" b="1" dirty="0"/>
              <a:t> </a:t>
            </a:r>
            <a:r>
              <a:rPr lang="fr-FR" sz="3200" dirty="0"/>
              <a:t>&lt; hormone-sensitive </a:t>
            </a:r>
            <a:r>
              <a:rPr lang="fr-FR" sz="3200" dirty="0" err="1"/>
              <a:t>breast</a:t>
            </a:r>
            <a:r>
              <a:rPr lang="fr-FR" sz="3200" dirty="0"/>
              <a:t> cancer</a:t>
            </a:r>
          </a:p>
          <a:p>
            <a:pPr marL="0" indent="0">
              <a:buNone/>
            </a:pPr>
            <a:r>
              <a:rPr lang="fr-FR" sz="3200" dirty="0">
                <a:sym typeface="Wingdings" pitchFamily="2" charset="2"/>
              </a:rPr>
              <a:t> Balance </a:t>
            </a:r>
            <a:r>
              <a:rPr lang="fr-FR" sz="3200" dirty="0" err="1">
                <a:sym typeface="Wingdings" pitchFamily="2" charset="2"/>
              </a:rPr>
              <a:t>between</a:t>
            </a:r>
            <a:r>
              <a:rPr lang="fr-FR" sz="3200" dirty="0">
                <a:sym typeface="Wingdings" pitchFamily="2" charset="2"/>
              </a:rPr>
              <a:t> </a:t>
            </a:r>
            <a:r>
              <a:rPr lang="fr-FR" sz="3200" dirty="0" err="1">
                <a:sym typeface="Wingdings" pitchFamily="2" charset="2"/>
              </a:rPr>
              <a:t>risk</a:t>
            </a:r>
            <a:r>
              <a:rPr lang="fr-FR" sz="3200" dirty="0">
                <a:sym typeface="Wingdings" pitchFamily="2" charset="2"/>
              </a:rPr>
              <a:t> </a:t>
            </a:r>
            <a:r>
              <a:rPr lang="fr-FR" sz="3200" dirty="0" err="1">
                <a:sym typeface="Wingdings" pitchFamily="2" charset="2"/>
              </a:rPr>
              <a:t>factors</a:t>
            </a:r>
            <a:r>
              <a:rPr lang="fr-FR" sz="3200" dirty="0">
                <a:sym typeface="Wingdings" pitchFamily="2" charset="2"/>
              </a:rPr>
              <a:t> / duration of </a:t>
            </a:r>
            <a:r>
              <a:rPr lang="fr-FR" sz="3200" dirty="0" err="1">
                <a:sym typeface="Wingdings" pitchFamily="2" charset="2"/>
              </a:rPr>
              <a:t>treatment</a:t>
            </a:r>
            <a:r>
              <a:rPr lang="fr-FR" sz="3200" dirty="0">
                <a:sym typeface="Wingdings" pitchFamily="2" charset="2"/>
              </a:rPr>
              <a:t> / </a:t>
            </a:r>
            <a:r>
              <a:rPr lang="fr-FR" sz="3200" dirty="0" err="1">
                <a:sym typeface="Wingdings" pitchFamily="2" charset="2"/>
              </a:rPr>
              <a:t>prevention</a:t>
            </a:r>
            <a:r>
              <a:rPr lang="fr-FR" sz="3200" dirty="0">
                <a:sym typeface="Wingdings" pitchFamily="2" charset="2"/>
              </a:rPr>
              <a:t> / </a:t>
            </a:r>
            <a:r>
              <a:rPr lang="fr-FR" sz="3200" dirty="0" err="1">
                <a:sym typeface="Wingdings" pitchFamily="2" charset="2"/>
              </a:rPr>
              <a:t>menopausal</a:t>
            </a:r>
            <a:r>
              <a:rPr lang="fr-FR" sz="3200" dirty="0">
                <a:sym typeface="Wingdings" pitchFamily="2" charset="2"/>
              </a:rPr>
              <a:t> </a:t>
            </a:r>
            <a:r>
              <a:rPr lang="fr-FR" sz="3200" dirty="0" err="1">
                <a:sym typeface="Wingdings" pitchFamily="2" charset="2"/>
              </a:rPr>
              <a:t>status</a:t>
            </a:r>
            <a:r>
              <a:rPr lang="fr-FR" sz="3200" dirty="0">
                <a:sym typeface="Wingdings" pitchFamily="2" charset="2"/>
              </a:rPr>
              <a:t> / …</a:t>
            </a:r>
            <a:endParaRPr lang="fr-FR" sz="3200" dirty="0"/>
          </a:p>
          <a:p>
            <a:pPr>
              <a:buFont typeface="Wingdings" pitchFamily="2" charset="2"/>
              <a:buChar char="ü"/>
            </a:pPr>
            <a:endParaRPr lang="fr-FR" sz="3200" dirty="0"/>
          </a:p>
          <a:p>
            <a:pPr>
              <a:buFont typeface="Wingdings" pitchFamily="2" charset="2"/>
              <a:buChar char="ü"/>
            </a:pPr>
            <a:r>
              <a:rPr lang="fr-FR" sz="3200" b="1" dirty="0" err="1"/>
              <a:t>Genetic</a:t>
            </a:r>
            <a:r>
              <a:rPr lang="fr-FR" sz="3200" b="1" dirty="0"/>
              <a:t> </a:t>
            </a:r>
            <a:r>
              <a:rPr lang="fr-FR" sz="3200" b="1" dirty="0" err="1"/>
              <a:t>Risk</a:t>
            </a:r>
            <a:r>
              <a:rPr lang="fr-FR" sz="3200" b="1" dirty="0"/>
              <a:t> </a:t>
            </a:r>
            <a:r>
              <a:rPr lang="fr-FR" sz="3200" b="1" dirty="0" err="1"/>
              <a:t>Factors</a:t>
            </a:r>
            <a:r>
              <a:rPr lang="fr-FR" sz="3200" b="1" dirty="0"/>
              <a:t> </a:t>
            </a:r>
            <a:r>
              <a:rPr lang="fr-FR" sz="3200" dirty="0"/>
              <a:t>and </a:t>
            </a:r>
            <a:r>
              <a:rPr lang="fr-FR" sz="3200" dirty="0" err="1"/>
              <a:t>Prophylactic</a:t>
            </a:r>
            <a:r>
              <a:rPr lang="fr-FR" sz="3200" dirty="0"/>
              <a:t> </a:t>
            </a:r>
            <a:r>
              <a:rPr lang="fr-FR" sz="3200" dirty="0" err="1"/>
              <a:t>approaches</a:t>
            </a:r>
            <a:endParaRPr lang="fr-FR" sz="3200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9DD0D5D-A55B-BC40-BD6F-982CBCF1D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Pied de page à compléter</a:t>
            </a:r>
            <a:endParaRPr lang="fr-FR" dirty="0"/>
          </a:p>
        </p:txBody>
      </p:sp>
      <p:sp>
        <p:nvSpPr>
          <p:cNvPr id="5" name="Line 3">
            <a:extLst>
              <a:ext uri="{FF2B5EF4-FFF2-40B4-BE49-F238E27FC236}">
                <a16:creationId xmlns:a16="http://schemas.microsoft.com/office/drawing/2014/main" id="{B98AFE86-47FA-A94B-A9FE-8B4064D9F1A2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949720"/>
            <a:ext cx="9144000" cy="0"/>
          </a:xfrm>
          <a:prstGeom prst="line">
            <a:avLst/>
          </a:prstGeom>
          <a:noFill/>
          <a:ln w="36513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964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F1A21F-D171-DE46-9A12-3FF20805A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793" y="124736"/>
            <a:ext cx="11332564" cy="1143000"/>
          </a:xfrm>
        </p:spPr>
        <p:txBody>
          <a:bodyPr/>
          <a:lstStyle/>
          <a:p>
            <a:pPr algn="ctr"/>
            <a:r>
              <a:rPr lang="fr-FR" b="1" dirty="0">
                <a:solidFill>
                  <a:schemeClr val="tx2">
                    <a:lumMod val="75000"/>
                  </a:schemeClr>
                </a:solidFill>
              </a:rPr>
              <a:t>PROPHYLACTIC SURGERY </a:t>
            </a:r>
            <a:br>
              <a:rPr lang="fr-FR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fr-FR" b="1" dirty="0">
                <a:solidFill>
                  <a:schemeClr val="tx2">
                    <a:lumMod val="75000"/>
                  </a:schemeClr>
                </a:solidFill>
              </a:rPr>
              <a:t>for High </a:t>
            </a:r>
            <a:r>
              <a:rPr lang="fr-FR" b="1" dirty="0" err="1">
                <a:solidFill>
                  <a:schemeClr val="tx2">
                    <a:lumMod val="75000"/>
                  </a:schemeClr>
                </a:solidFill>
              </a:rPr>
              <a:t>Risk</a:t>
            </a:r>
            <a:r>
              <a:rPr lang="fr-FR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b="1" dirty="0" err="1">
                <a:solidFill>
                  <a:schemeClr val="tx2">
                    <a:lumMod val="75000"/>
                  </a:schemeClr>
                </a:solidFill>
              </a:rPr>
              <a:t>Hereditary</a:t>
            </a:r>
            <a:r>
              <a:rPr lang="fr-FR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b="1" dirty="0" err="1">
                <a:solidFill>
                  <a:schemeClr val="tx2">
                    <a:lumMod val="75000"/>
                  </a:schemeClr>
                </a:solidFill>
              </a:rPr>
              <a:t>Predisposition</a:t>
            </a:r>
            <a:r>
              <a:rPr lang="fr-FR" b="1" dirty="0">
                <a:solidFill>
                  <a:schemeClr val="tx2">
                    <a:lumMod val="75000"/>
                  </a:schemeClr>
                </a:solidFill>
              </a:rPr>
              <a:t> = </a:t>
            </a:r>
            <a:r>
              <a:rPr lang="fr-FR" b="1" dirty="0" err="1">
                <a:solidFill>
                  <a:schemeClr val="tx2">
                    <a:lumMod val="75000"/>
                  </a:schemeClr>
                </a:solidFill>
              </a:rPr>
              <a:t>Risk</a:t>
            </a:r>
            <a:r>
              <a:rPr lang="fr-FR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b="1" dirty="0" err="1">
                <a:solidFill>
                  <a:schemeClr val="tx2">
                    <a:lumMod val="75000"/>
                  </a:schemeClr>
                </a:solidFill>
              </a:rPr>
              <a:t>Reducing</a:t>
            </a:r>
            <a:r>
              <a:rPr lang="fr-FR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b="1" dirty="0" err="1">
                <a:solidFill>
                  <a:schemeClr val="tx2">
                    <a:lumMod val="75000"/>
                  </a:schemeClr>
                </a:solidFill>
              </a:rPr>
              <a:t>Salpingo-Oopharectomy</a:t>
            </a:r>
            <a:r>
              <a:rPr lang="fr-FR" b="1" dirty="0">
                <a:solidFill>
                  <a:schemeClr val="tx2">
                    <a:lumMod val="75000"/>
                  </a:schemeClr>
                </a:solidFill>
              </a:rPr>
              <a:t> (RRSO)</a:t>
            </a:r>
          </a:p>
        </p:txBody>
      </p:sp>
      <p:pic>
        <p:nvPicPr>
          <p:cNvPr id="9" name="Picture 6" descr="BRCA mutation - Wikipedia">
            <a:extLst>
              <a:ext uri="{FF2B5EF4-FFF2-40B4-BE49-F238E27FC236}">
                <a16:creationId xmlns:a16="http://schemas.microsoft.com/office/drawing/2014/main" id="{AE87A3FB-F053-2048-BC9B-BB71A037F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4793" y="1688489"/>
            <a:ext cx="8487358" cy="5289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928AFCF-D220-1240-979E-5B22FC9894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49" r="13373" b="10204"/>
          <a:stretch/>
        </p:blipFill>
        <p:spPr>
          <a:xfrm>
            <a:off x="9473171" y="1267736"/>
            <a:ext cx="2718829" cy="230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9485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F1A21F-D171-DE46-9A12-3FF20805A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656" y="274638"/>
            <a:ext cx="11332564" cy="1143000"/>
          </a:xfrm>
        </p:spPr>
        <p:txBody>
          <a:bodyPr/>
          <a:lstStyle/>
          <a:p>
            <a:pPr algn="ctr"/>
            <a:r>
              <a:rPr lang="fr-FR" b="1" dirty="0">
                <a:solidFill>
                  <a:schemeClr val="tx2">
                    <a:lumMod val="75000"/>
                  </a:schemeClr>
                </a:solidFill>
              </a:rPr>
              <a:t>PROPHYLACTIC SURGERY </a:t>
            </a:r>
            <a:br>
              <a:rPr lang="fr-FR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fr-FR" b="1" dirty="0">
                <a:solidFill>
                  <a:schemeClr val="tx2">
                    <a:lumMod val="75000"/>
                  </a:schemeClr>
                </a:solidFill>
              </a:rPr>
              <a:t>for High </a:t>
            </a:r>
            <a:r>
              <a:rPr lang="fr-FR" b="1" dirty="0" err="1">
                <a:solidFill>
                  <a:schemeClr val="tx2">
                    <a:lumMod val="75000"/>
                  </a:schemeClr>
                </a:solidFill>
              </a:rPr>
              <a:t>Risk</a:t>
            </a:r>
            <a:r>
              <a:rPr lang="fr-FR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b="1" dirty="0" err="1">
                <a:solidFill>
                  <a:schemeClr val="tx2">
                    <a:lumMod val="75000"/>
                  </a:schemeClr>
                </a:solidFill>
              </a:rPr>
              <a:t>Hereditary</a:t>
            </a:r>
            <a:r>
              <a:rPr lang="fr-FR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b="1" dirty="0" err="1">
                <a:solidFill>
                  <a:schemeClr val="tx2">
                    <a:lumMod val="75000"/>
                  </a:schemeClr>
                </a:solidFill>
              </a:rPr>
              <a:t>Predisposition</a:t>
            </a:r>
            <a:r>
              <a:rPr lang="fr-FR" b="1" dirty="0">
                <a:solidFill>
                  <a:schemeClr val="tx2">
                    <a:lumMod val="75000"/>
                  </a:schemeClr>
                </a:solidFill>
              </a:rPr>
              <a:t> = </a:t>
            </a:r>
            <a:r>
              <a:rPr lang="fr-FR" b="1" dirty="0" err="1">
                <a:solidFill>
                  <a:schemeClr val="tx2">
                    <a:lumMod val="75000"/>
                  </a:schemeClr>
                </a:solidFill>
              </a:rPr>
              <a:t>Risk</a:t>
            </a:r>
            <a:r>
              <a:rPr lang="fr-FR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b="1" dirty="0" err="1">
                <a:solidFill>
                  <a:schemeClr val="tx2">
                    <a:lumMod val="75000"/>
                  </a:schemeClr>
                </a:solidFill>
              </a:rPr>
              <a:t>Reducing</a:t>
            </a:r>
            <a:r>
              <a:rPr lang="fr-FR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b="1" dirty="0" err="1">
                <a:solidFill>
                  <a:schemeClr val="tx2">
                    <a:lumMod val="75000"/>
                  </a:schemeClr>
                </a:solidFill>
              </a:rPr>
              <a:t>Salpingo-Oopharectomy</a:t>
            </a:r>
            <a:r>
              <a:rPr lang="fr-FR" b="1" dirty="0">
                <a:solidFill>
                  <a:schemeClr val="tx2">
                    <a:lumMod val="75000"/>
                  </a:schemeClr>
                </a:solidFill>
              </a:rPr>
              <a:t> (RRSO)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14B01A6-A12A-A04A-867D-30B51A4A7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537" y="2287648"/>
            <a:ext cx="10738801" cy="4377273"/>
          </a:xfrm>
        </p:spPr>
        <p:txBody>
          <a:bodyPr/>
          <a:lstStyle/>
          <a:p>
            <a:r>
              <a:rPr lang="fr-FR" b="1" dirty="0"/>
              <a:t>BRCA1</a:t>
            </a:r>
            <a:r>
              <a:rPr lang="fr-FR" dirty="0"/>
              <a:t>: </a:t>
            </a:r>
            <a:r>
              <a:rPr lang="fr-FR" dirty="0" err="1"/>
              <a:t>early</a:t>
            </a:r>
            <a:r>
              <a:rPr lang="fr-FR" dirty="0"/>
              <a:t> </a:t>
            </a:r>
            <a:r>
              <a:rPr lang="fr-FR" dirty="0" err="1"/>
              <a:t>risk</a:t>
            </a:r>
            <a:r>
              <a:rPr lang="fr-FR" dirty="0"/>
              <a:t> OC</a:t>
            </a:r>
          </a:p>
          <a:p>
            <a:pPr marL="0" indent="0">
              <a:buNone/>
            </a:pPr>
            <a:r>
              <a:rPr lang="fr-FR" dirty="0">
                <a:sym typeface="Wingdings" pitchFamily="2" charset="2"/>
              </a:rPr>
              <a:t>  RRSO </a:t>
            </a:r>
            <a:r>
              <a:rPr lang="fr-FR" dirty="0" err="1">
                <a:sym typeface="Wingdings" pitchFamily="2" charset="2"/>
              </a:rPr>
              <a:t>recommended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b="1" dirty="0">
                <a:sym typeface="Wingdings" pitchFamily="2" charset="2"/>
              </a:rPr>
              <a:t>&lt; 40y</a:t>
            </a:r>
          </a:p>
          <a:p>
            <a:endParaRPr lang="fr-FR" dirty="0"/>
          </a:p>
          <a:p>
            <a:r>
              <a:rPr lang="fr-FR" b="1" dirty="0"/>
              <a:t>BRCA2</a:t>
            </a:r>
            <a:r>
              <a:rPr lang="fr-FR" dirty="0"/>
              <a:t>: OC </a:t>
            </a:r>
            <a:r>
              <a:rPr lang="fr-FR" dirty="0" err="1"/>
              <a:t>risk</a:t>
            </a:r>
            <a:r>
              <a:rPr lang="fr-FR" dirty="0"/>
              <a:t> </a:t>
            </a:r>
            <a:r>
              <a:rPr lang="fr-FR" dirty="0" err="1"/>
              <a:t>little</a:t>
            </a:r>
            <a:r>
              <a:rPr lang="fr-FR" dirty="0"/>
              <a:t> bit </a:t>
            </a:r>
            <a:r>
              <a:rPr lang="fr-FR" dirty="0" err="1"/>
              <a:t>later</a:t>
            </a:r>
            <a:endParaRPr lang="fr-FR" dirty="0"/>
          </a:p>
          <a:p>
            <a:pPr marL="0" indent="0">
              <a:buNone/>
            </a:pPr>
            <a:r>
              <a:rPr lang="fr-FR" dirty="0">
                <a:sym typeface="Wingdings" pitchFamily="2" charset="2"/>
              </a:rPr>
              <a:t>  RRSO </a:t>
            </a:r>
            <a:r>
              <a:rPr lang="fr-FR" dirty="0" err="1">
                <a:sym typeface="Wingdings" pitchFamily="2" charset="2"/>
              </a:rPr>
              <a:t>recommended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b="1" dirty="0">
                <a:sym typeface="Wingdings" pitchFamily="2" charset="2"/>
              </a:rPr>
              <a:t>&lt; 45y</a:t>
            </a:r>
          </a:p>
          <a:p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BE1CB2A-97F2-0246-8450-A4107127F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7563" y="1898990"/>
            <a:ext cx="6144358" cy="418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889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2">
            <a:extLst>
              <a:ext uri="{FF2B5EF4-FFF2-40B4-BE49-F238E27FC236}">
                <a16:creationId xmlns:a16="http://schemas.microsoft.com/office/drawing/2014/main" id="{C905D1D8-698D-45FD-A056-37E34C5C3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0225" y="579438"/>
            <a:ext cx="6040438" cy="525462"/>
          </a:xfrm>
        </p:spPr>
        <p:txBody>
          <a:bodyPr/>
          <a:lstStyle/>
          <a:p>
            <a:pPr algn="ctr" eaLnBrk="1" hangingPunct="1"/>
            <a:r>
              <a:rPr lang="en-GB" altLang="fr-FR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Disclosures</a:t>
            </a:r>
          </a:p>
        </p:txBody>
      </p:sp>
      <p:sp>
        <p:nvSpPr>
          <p:cNvPr id="6" name="Line 4">
            <a:extLst>
              <a:ext uri="{FF2B5EF4-FFF2-40B4-BE49-F238E27FC236}">
                <a16:creationId xmlns:a16="http://schemas.microsoft.com/office/drawing/2014/main" id="{18FA3DB5-5208-4DD4-87B2-2F8532EE7F8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24000" y="5713413"/>
            <a:ext cx="9148763" cy="30162"/>
          </a:xfrm>
          <a:prstGeom prst="line">
            <a:avLst/>
          </a:prstGeom>
          <a:noFill/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ctr"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600" b="1" ker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Microsoft YaHei" panose="020B0503020204020204" pitchFamily="34" charset="-122"/>
              <a:cs typeface="Arial" pitchFamily="34" charset="0"/>
            </a:endParaRPr>
          </a:p>
        </p:txBody>
      </p:sp>
      <p:sp>
        <p:nvSpPr>
          <p:cNvPr id="9" name="Line 4">
            <a:extLst>
              <a:ext uri="{FF2B5EF4-FFF2-40B4-BE49-F238E27FC236}">
                <a16:creationId xmlns:a16="http://schemas.microsoft.com/office/drawing/2014/main" id="{18FA3DB5-5208-4DD4-87B2-2F8532EE7F8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24000" y="1268413"/>
            <a:ext cx="9148763" cy="31750"/>
          </a:xfrm>
          <a:prstGeom prst="line">
            <a:avLst/>
          </a:prstGeom>
          <a:noFill/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ctr"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600" b="1" ker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Microsoft YaHei" panose="020B0503020204020204" pitchFamily="34" charset="-122"/>
              <a:cs typeface="Arial" pitchFamily="34" charset="0"/>
            </a:endParaRP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F1A21F-D171-DE46-9A12-3FF20805A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656" y="274638"/>
            <a:ext cx="11332564" cy="1143000"/>
          </a:xfrm>
        </p:spPr>
        <p:txBody>
          <a:bodyPr/>
          <a:lstStyle/>
          <a:p>
            <a:pPr algn="ctr"/>
            <a:r>
              <a:rPr lang="fr-FR" b="1" dirty="0">
                <a:solidFill>
                  <a:schemeClr val="tx2">
                    <a:lumMod val="75000"/>
                  </a:schemeClr>
                </a:solidFill>
              </a:rPr>
              <a:t>PROPHYLACTIC SURGERY </a:t>
            </a:r>
            <a:br>
              <a:rPr lang="fr-FR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fr-FR" b="1" dirty="0">
                <a:solidFill>
                  <a:schemeClr val="tx2">
                    <a:lumMod val="75000"/>
                  </a:schemeClr>
                </a:solidFill>
              </a:rPr>
              <a:t>for High </a:t>
            </a:r>
            <a:r>
              <a:rPr lang="fr-FR" b="1" dirty="0" err="1">
                <a:solidFill>
                  <a:schemeClr val="tx2">
                    <a:lumMod val="75000"/>
                  </a:schemeClr>
                </a:solidFill>
              </a:rPr>
              <a:t>Risk</a:t>
            </a:r>
            <a:r>
              <a:rPr lang="fr-FR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b="1" dirty="0" err="1">
                <a:solidFill>
                  <a:schemeClr val="tx2">
                    <a:lumMod val="75000"/>
                  </a:schemeClr>
                </a:solidFill>
              </a:rPr>
              <a:t>Hereditary</a:t>
            </a:r>
            <a:r>
              <a:rPr lang="fr-FR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b="1" dirty="0" err="1">
                <a:solidFill>
                  <a:schemeClr val="tx2">
                    <a:lumMod val="75000"/>
                  </a:schemeClr>
                </a:solidFill>
              </a:rPr>
              <a:t>Predisposition</a:t>
            </a:r>
            <a:r>
              <a:rPr lang="fr-FR" b="1" dirty="0">
                <a:solidFill>
                  <a:schemeClr val="tx2">
                    <a:lumMod val="75000"/>
                  </a:schemeClr>
                </a:solidFill>
              </a:rPr>
              <a:t> = </a:t>
            </a:r>
            <a:r>
              <a:rPr lang="fr-FR" b="1" dirty="0" err="1">
                <a:solidFill>
                  <a:schemeClr val="tx2">
                    <a:lumMod val="75000"/>
                  </a:schemeClr>
                </a:solidFill>
              </a:rPr>
              <a:t>Risk</a:t>
            </a:r>
            <a:r>
              <a:rPr lang="fr-FR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b="1" dirty="0" err="1">
                <a:solidFill>
                  <a:schemeClr val="tx2">
                    <a:lumMod val="75000"/>
                  </a:schemeClr>
                </a:solidFill>
              </a:rPr>
              <a:t>Reducing</a:t>
            </a:r>
            <a:r>
              <a:rPr lang="fr-FR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b="1" dirty="0" err="1">
                <a:solidFill>
                  <a:schemeClr val="tx2">
                    <a:lumMod val="75000"/>
                  </a:schemeClr>
                </a:solidFill>
              </a:rPr>
              <a:t>Salpingo-Oopharectomy</a:t>
            </a:r>
            <a:r>
              <a:rPr lang="fr-FR" b="1" dirty="0">
                <a:solidFill>
                  <a:schemeClr val="tx2">
                    <a:lumMod val="75000"/>
                  </a:schemeClr>
                </a:solidFill>
              </a:rPr>
              <a:t> (RRSO)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14B01A6-A12A-A04A-867D-30B51A4A7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599" y="2019558"/>
            <a:ext cx="10738801" cy="4377273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  <a:p>
            <a:r>
              <a:rPr lang="fr-FR" b="1" dirty="0" err="1"/>
              <a:t>Moderate</a:t>
            </a:r>
            <a:r>
              <a:rPr lang="fr-FR" b="1" dirty="0"/>
              <a:t> </a:t>
            </a:r>
            <a:r>
              <a:rPr lang="fr-FR" b="1" dirty="0" err="1"/>
              <a:t>risk</a:t>
            </a:r>
            <a:r>
              <a:rPr lang="fr-FR" b="1" dirty="0"/>
              <a:t> </a:t>
            </a:r>
            <a:r>
              <a:rPr lang="fr-FR" b="1" dirty="0" err="1"/>
              <a:t>genes</a:t>
            </a:r>
            <a:r>
              <a:rPr lang="fr-FR" b="1" dirty="0"/>
              <a:t> </a:t>
            </a:r>
          </a:p>
          <a:p>
            <a:pPr marL="0" indent="0">
              <a:buNone/>
            </a:pPr>
            <a:r>
              <a:rPr lang="fr-FR" b="1" dirty="0"/>
              <a:t>(PALB2, RAD51C/D, BRIP1)</a:t>
            </a:r>
            <a:r>
              <a:rPr lang="fr-FR" dirty="0"/>
              <a:t>:                </a:t>
            </a:r>
          </a:p>
          <a:p>
            <a:pPr marL="0" indent="0">
              <a:buNone/>
            </a:pPr>
            <a:r>
              <a:rPr lang="fr-FR" dirty="0">
                <a:sym typeface="Wingdings" pitchFamily="2" charset="2"/>
              </a:rPr>
              <a:t>      RRSO </a:t>
            </a:r>
            <a:r>
              <a:rPr lang="fr-FR" b="1" dirty="0">
                <a:sym typeface="Wingdings" pitchFamily="2" charset="2"/>
              </a:rPr>
              <a:t>&lt; 50y</a:t>
            </a:r>
          </a:p>
          <a:p>
            <a:pPr marL="0" indent="0">
              <a:buNone/>
            </a:pPr>
            <a:endParaRPr lang="fr-FR" b="1" dirty="0">
              <a:sym typeface="Wingdings" pitchFamily="2" charset="2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5224C0C-242C-9C47-82CF-823A286BA7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515" y="1774284"/>
            <a:ext cx="5356485" cy="508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7343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9D4414-C572-C34F-92E2-03CA96169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chemeClr val="tx2">
                    <a:lumMod val="75000"/>
                  </a:schemeClr>
                </a:solidFill>
              </a:rPr>
              <a:t>RRSO – </a:t>
            </a:r>
            <a:r>
              <a:rPr lang="fr-FR" b="1" dirty="0" err="1">
                <a:solidFill>
                  <a:schemeClr val="tx2">
                    <a:lumMod val="75000"/>
                  </a:schemeClr>
                </a:solidFill>
              </a:rPr>
              <a:t>inconvenients</a:t>
            </a:r>
            <a:r>
              <a:rPr lang="fr-FR" b="1" dirty="0">
                <a:solidFill>
                  <a:schemeClr val="tx2">
                    <a:lumMod val="75000"/>
                  </a:schemeClr>
                </a:solidFill>
              </a:rPr>
              <a:t>!!!!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9B21D10-16D3-EB4A-AE56-A6AE7AB2F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82" y="1765019"/>
            <a:ext cx="9384386" cy="4377273"/>
          </a:xfrm>
        </p:spPr>
        <p:txBody>
          <a:bodyPr/>
          <a:lstStyle/>
          <a:p>
            <a:r>
              <a:rPr lang="fr-FR" dirty="0"/>
              <a:t>! </a:t>
            </a:r>
            <a:r>
              <a:rPr lang="fr-FR" dirty="0" err="1"/>
              <a:t>Early</a:t>
            </a:r>
            <a:r>
              <a:rPr lang="fr-FR" dirty="0"/>
              <a:t> </a:t>
            </a:r>
            <a:r>
              <a:rPr lang="fr-FR" dirty="0" err="1"/>
              <a:t>menopause</a:t>
            </a:r>
            <a:endParaRPr lang="fr-FR" dirty="0"/>
          </a:p>
          <a:p>
            <a:r>
              <a:rPr lang="fr-FR" dirty="0"/>
              <a:t>! STOP </a:t>
            </a:r>
            <a:r>
              <a:rPr lang="fr-FR" dirty="0" err="1"/>
              <a:t>fertility</a:t>
            </a:r>
            <a:endParaRPr lang="fr-FR" dirty="0"/>
          </a:p>
          <a:p>
            <a:r>
              <a:rPr lang="fr-FR" dirty="0"/>
              <a:t>! Hormonal </a:t>
            </a:r>
            <a:r>
              <a:rPr lang="fr-FR" dirty="0" err="1"/>
              <a:t>Therapy</a:t>
            </a:r>
            <a:r>
              <a:rPr lang="fr-FR" dirty="0"/>
              <a:t> of substitution </a:t>
            </a:r>
            <a:r>
              <a:rPr lang="fr-FR" dirty="0" err="1"/>
              <a:t>admitted</a:t>
            </a:r>
            <a:r>
              <a:rPr lang="fr-FR" dirty="0"/>
              <a:t> </a:t>
            </a:r>
            <a:r>
              <a:rPr lang="fr-FR" dirty="0" err="1"/>
              <a:t>only</a:t>
            </a:r>
            <a:r>
              <a:rPr lang="fr-FR" dirty="0"/>
              <a:t> if no </a:t>
            </a:r>
            <a:r>
              <a:rPr lang="fr-FR" dirty="0" err="1"/>
              <a:t>breast</a:t>
            </a:r>
            <a:r>
              <a:rPr lang="fr-FR" dirty="0"/>
              <a:t> cancer </a:t>
            </a:r>
            <a:r>
              <a:rPr lang="fr-FR" dirty="0" err="1"/>
              <a:t>personnal</a:t>
            </a:r>
            <a:r>
              <a:rPr lang="fr-FR" dirty="0"/>
              <a:t> </a:t>
            </a:r>
            <a:r>
              <a:rPr lang="fr-FR" dirty="0" err="1"/>
              <a:t>history</a:t>
            </a:r>
            <a:r>
              <a:rPr lang="fr-FR" dirty="0"/>
              <a:t> but </a:t>
            </a:r>
            <a:r>
              <a:rPr lang="fr-FR" dirty="0" err="1"/>
              <a:t>less</a:t>
            </a:r>
            <a:r>
              <a:rPr lang="fr-FR" dirty="0"/>
              <a:t> </a:t>
            </a:r>
            <a:r>
              <a:rPr lang="fr-FR" dirty="0" err="1"/>
              <a:t>comfortable</a:t>
            </a:r>
            <a:r>
              <a:rPr lang="fr-FR" dirty="0"/>
              <a:t>!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B0CCD4A-6951-6E43-A447-B61F919EA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5544" y="2034887"/>
            <a:ext cx="2523971" cy="4107405"/>
          </a:xfrm>
          <a:prstGeom prst="rect">
            <a:avLst/>
          </a:prstGeom>
        </p:spPr>
      </p:pic>
      <p:sp>
        <p:nvSpPr>
          <p:cNvPr id="7" name="Line 3">
            <a:extLst>
              <a:ext uri="{FF2B5EF4-FFF2-40B4-BE49-F238E27FC236}">
                <a16:creationId xmlns:a16="http://schemas.microsoft.com/office/drawing/2014/main" id="{4EA57822-FDC0-8C4A-B8E4-A35BB2853EBE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1249520"/>
            <a:ext cx="9144000" cy="0"/>
          </a:xfrm>
          <a:prstGeom prst="line">
            <a:avLst/>
          </a:prstGeom>
          <a:noFill/>
          <a:ln w="36513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2260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2657022B-71AF-4148-936E-156EAD8A3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460" y="284813"/>
            <a:ext cx="10618870" cy="6445771"/>
          </a:xfrm>
          <a:prstGeom prst="rect">
            <a:avLst/>
          </a:prstGeom>
        </p:spPr>
      </p:pic>
      <p:pic>
        <p:nvPicPr>
          <p:cNvPr id="6" name="Espace réservé du contenu 3">
            <a:extLst>
              <a:ext uri="{FF2B5EF4-FFF2-40B4-BE49-F238E27FC236}">
                <a16:creationId xmlns:a16="http://schemas.microsoft.com/office/drawing/2014/main" id="{4DB11320-B8F6-5E43-A1BF-3E041FA48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0629" y="-113732"/>
            <a:ext cx="4655911" cy="354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592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8479F9-3685-A344-9594-3B1629777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037" y="607234"/>
            <a:ext cx="10738801" cy="1143000"/>
          </a:xfrm>
        </p:spPr>
        <p:txBody>
          <a:bodyPr/>
          <a:lstStyle/>
          <a:p>
            <a:pPr algn="ctr"/>
            <a:r>
              <a:rPr lang="fr-FR" b="1" dirty="0" err="1">
                <a:solidFill>
                  <a:schemeClr val="tx2">
                    <a:lumMod val="75000"/>
                  </a:schemeClr>
                </a:solidFill>
              </a:rPr>
              <a:t>Actual</a:t>
            </a:r>
            <a:r>
              <a:rPr lang="fr-FR" b="1" dirty="0">
                <a:solidFill>
                  <a:schemeClr val="tx2">
                    <a:lumMod val="75000"/>
                  </a:schemeClr>
                </a:solidFill>
              </a:rPr>
              <a:t> and </a:t>
            </a:r>
            <a:r>
              <a:rPr lang="fr-FR" b="1" dirty="0" err="1">
                <a:solidFill>
                  <a:schemeClr val="tx2">
                    <a:lumMod val="75000"/>
                  </a:schemeClr>
                </a:solidFill>
              </a:rPr>
              <a:t>promising</a:t>
            </a:r>
            <a:r>
              <a:rPr lang="fr-FR" b="1" dirty="0">
                <a:solidFill>
                  <a:schemeClr val="tx2">
                    <a:lumMod val="75000"/>
                  </a:schemeClr>
                </a:solidFill>
              </a:rPr>
              <a:t> question: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08C5357-93FF-1148-9F54-2CF5CB07DE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50234"/>
            <a:ext cx="11183838" cy="3904674"/>
          </a:xfrm>
        </p:spPr>
        <p:txBody>
          <a:bodyPr/>
          <a:lstStyle/>
          <a:p>
            <a:pPr marL="0" indent="0">
              <a:buNone/>
            </a:pPr>
            <a:r>
              <a:rPr lang="fr-FR" sz="2800" dirty="0"/>
              <a:t>Can </a:t>
            </a:r>
            <a:r>
              <a:rPr lang="fr-FR" sz="2800" dirty="0" err="1"/>
              <a:t>we</a:t>
            </a:r>
            <a:r>
              <a:rPr lang="fr-FR" sz="2800" dirty="0"/>
              <a:t> use a « 2 </a:t>
            </a:r>
            <a:r>
              <a:rPr lang="fr-FR" sz="2800" dirty="0" err="1"/>
              <a:t>surgical</a:t>
            </a:r>
            <a:r>
              <a:rPr lang="fr-FR" sz="2800" dirty="0"/>
              <a:t> times </a:t>
            </a:r>
            <a:r>
              <a:rPr lang="fr-FR" sz="2800" dirty="0" err="1"/>
              <a:t>strategy</a:t>
            </a:r>
            <a:r>
              <a:rPr lang="fr-FR" sz="2800" dirty="0"/>
              <a:t> » in high </a:t>
            </a:r>
            <a:r>
              <a:rPr lang="fr-FR" sz="2800" dirty="0" err="1"/>
              <a:t>risk</a:t>
            </a:r>
            <a:r>
              <a:rPr lang="fr-FR" sz="2800" dirty="0"/>
              <a:t> patients? </a:t>
            </a:r>
          </a:p>
          <a:p>
            <a:pPr marL="0" indent="0">
              <a:buNone/>
            </a:pPr>
            <a:r>
              <a:rPr lang="fr-FR" sz="2800" dirty="0"/>
              <a:t>(</a:t>
            </a:r>
            <a:r>
              <a:rPr lang="fr-FR" sz="2800" b="1" u="sng" dirty="0" err="1"/>
              <a:t>E</a:t>
            </a:r>
            <a:r>
              <a:rPr lang="fr-FR" sz="2800" b="1" dirty="0" err="1"/>
              <a:t>arly</a:t>
            </a:r>
            <a:r>
              <a:rPr lang="fr-FR" sz="2800" b="1" dirty="0"/>
              <a:t> </a:t>
            </a:r>
            <a:r>
              <a:rPr lang="fr-FR" sz="2800" b="1" u="sng" dirty="0" err="1"/>
              <a:t>S</a:t>
            </a:r>
            <a:r>
              <a:rPr lang="fr-FR" sz="2800" b="1" dirty="0" err="1"/>
              <a:t>alpingectomy</a:t>
            </a:r>
            <a:r>
              <a:rPr lang="fr-FR" sz="2800" b="1" dirty="0"/>
              <a:t> + </a:t>
            </a:r>
            <a:r>
              <a:rPr lang="fr-FR" sz="2800" b="1" u="sng" dirty="0" err="1"/>
              <a:t>D</a:t>
            </a:r>
            <a:r>
              <a:rPr lang="fr-FR" sz="2800" b="1" dirty="0" err="1"/>
              <a:t>elayed</a:t>
            </a:r>
            <a:r>
              <a:rPr lang="fr-FR" sz="2800" b="1" dirty="0"/>
              <a:t> </a:t>
            </a:r>
            <a:r>
              <a:rPr lang="fr-FR" sz="2800" b="1" u="sng" dirty="0" err="1"/>
              <a:t>O</a:t>
            </a:r>
            <a:r>
              <a:rPr lang="fr-FR" sz="2800" b="1" dirty="0" err="1"/>
              <a:t>ophorectomy</a:t>
            </a:r>
            <a:r>
              <a:rPr lang="fr-FR" sz="2800" dirty="0"/>
              <a:t>)?</a:t>
            </a:r>
          </a:p>
          <a:p>
            <a:pPr marL="0" indent="0">
              <a:buNone/>
            </a:pPr>
            <a:endParaRPr lang="fr-FR" sz="2800" dirty="0"/>
          </a:p>
          <a:p>
            <a:pPr lvl="1"/>
            <a:r>
              <a:rPr lang="fr-FR" sz="2800" dirty="0"/>
              <a:t>Target = 80 - 90% </a:t>
            </a:r>
            <a:r>
              <a:rPr lang="fr-FR" sz="2800" dirty="0" err="1"/>
              <a:t>risk</a:t>
            </a:r>
            <a:r>
              <a:rPr lang="fr-FR" sz="2800" dirty="0"/>
              <a:t> </a:t>
            </a:r>
            <a:r>
              <a:rPr lang="fr-FR" sz="2800" dirty="0" err="1"/>
              <a:t>reduction</a:t>
            </a:r>
            <a:r>
              <a:rPr lang="fr-FR" sz="2800" dirty="0"/>
              <a:t> </a:t>
            </a:r>
          </a:p>
          <a:p>
            <a:pPr marL="457200" lvl="1" indent="0">
              <a:buNone/>
            </a:pPr>
            <a:r>
              <a:rPr lang="fr-FR" sz="2800" dirty="0"/>
              <a:t>                   (idem post RRSO)</a:t>
            </a:r>
          </a:p>
          <a:p>
            <a:pPr lvl="1"/>
            <a:r>
              <a:rPr lang="fr-FR" sz="2800" dirty="0" err="1"/>
              <a:t>Endpoint</a:t>
            </a:r>
            <a:r>
              <a:rPr lang="fr-FR" sz="2800" dirty="0"/>
              <a:t> 2aires	</a:t>
            </a:r>
          </a:p>
          <a:p>
            <a:pPr lvl="2"/>
            <a:r>
              <a:rPr lang="fr-FR" sz="2400" dirty="0" err="1"/>
              <a:t>QoL</a:t>
            </a:r>
            <a:endParaRPr lang="fr-FR" sz="2400" dirty="0"/>
          </a:p>
          <a:p>
            <a:pPr lvl="2"/>
            <a:r>
              <a:rPr lang="fr-FR" sz="2400" dirty="0"/>
              <a:t>BC </a:t>
            </a:r>
            <a:r>
              <a:rPr lang="fr-FR" sz="2400" dirty="0" err="1"/>
              <a:t>risk</a:t>
            </a:r>
            <a:r>
              <a:rPr lang="fr-FR" sz="2400" dirty="0"/>
              <a:t>?</a:t>
            </a:r>
          </a:p>
          <a:p>
            <a:pPr lvl="1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5B651F1-B902-8B49-AD43-24A286E47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2793" y="2866887"/>
            <a:ext cx="3583893" cy="3718289"/>
          </a:xfrm>
          <a:prstGeom prst="rect">
            <a:avLst/>
          </a:prstGeom>
        </p:spPr>
      </p:pic>
      <p:sp>
        <p:nvSpPr>
          <p:cNvPr id="6" name="Line 3">
            <a:extLst>
              <a:ext uri="{FF2B5EF4-FFF2-40B4-BE49-F238E27FC236}">
                <a16:creationId xmlns:a16="http://schemas.microsoft.com/office/drawing/2014/main" id="{E7D9395C-0197-6E42-AC51-A2E0AF283844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1264510"/>
            <a:ext cx="9144000" cy="0"/>
          </a:xfrm>
          <a:prstGeom prst="line">
            <a:avLst/>
          </a:prstGeom>
          <a:noFill/>
          <a:ln w="36513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5995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58229B-DD25-F348-8ACB-7D4E0B1AA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599" y="573300"/>
            <a:ext cx="10738801" cy="1143000"/>
          </a:xfrm>
        </p:spPr>
        <p:txBody>
          <a:bodyPr/>
          <a:lstStyle/>
          <a:p>
            <a:pPr algn="ctr"/>
            <a:r>
              <a:rPr lang="fr-FR" b="1" dirty="0" err="1">
                <a:solidFill>
                  <a:schemeClr val="tx2">
                    <a:lumMod val="75000"/>
                  </a:schemeClr>
                </a:solidFill>
              </a:rPr>
              <a:t>Changing</a:t>
            </a:r>
            <a:r>
              <a:rPr lang="fr-FR" b="1" dirty="0">
                <a:solidFill>
                  <a:schemeClr val="tx2">
                    <a:lumMod val="75000"/>
                  </a:schemeClr>
                </a:solidFill>
              </a:rPr>
              <a:t> of </a:t>
            </a:r>
            <a:r>
              <a:rPr lang="fr-FR" b="1" dirty="0" err="1">
                <a:solidFill>
                  <a:schemeClr val="tx2">
                    <a:lumMod val="75000"/>
                  </a:schemeClr>
                </a:solidFill>
              </a:rPr>
              <a:t>strategy</a:t>
            </a:r>
            <a:endParaRPr lang="fr-FR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B5C15F6-413D-6D48-ACAA-3F402FDA6B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400" y="1808526"/>
            <a:ext cx="11183838" cy="3904674"/>
          </a:xfrm>
        </p:spPr>
        <p:txBody>
          <a:bodyPr/>
          <a:lstStyle/>
          <a:p>
            <a:r>
              <a:rPr lang="fr-FR" sz="3200" dirty="0">
                <a:sym typeface="Wingdings" pitchFamily="2" charset="2"/>
              </a:rPr>
              <a:t> </a:t>
            </a:r>
            <a:r>
              <a:rPr lang="fr-FR" sz="3200" dirty="0" err="1">
                <a:sym typeface="Wingdings" pitchFamily="2" charset="2"/>
              </a:rPr>
              <a:t>Bilateral</a:t>
            </a:r>
            <a:r>
              <a:rPr lang="fr-FR" sz="3200" dirty="0">
                <a:sym typeface="Wingdings" pitchFamily="2" charset="2"/>
              </a:rPr>
              <a:t> </a:t>
            </a:r>
            <a:r>
              <a:rPr lang="fr-FR" sz="3200" dirty="0" err="1"/>
              <a:t>Salpingectomy</a:t>
            </a:r>
            <a:r>
              <a:rPr lang="fr-FR" sz="3200" dirty="0"/>
              <a:t> &lt; </a:t>
            </a:r>
            <a:r>
              <a:rPr lang="fr-FR" sz="3200" dirty="0" err="1"/>
              <a:t>When</a:t>
            </a:r>
            <a:r>
              <a:rPr lang="fr-FR" sz="3200" dirty="0"/>
              <a:t> patient </a:t>
            </a:r>
            <a:r>
              <a:rPr lang="fr-FR" sz="3200" dirty="0" err="1"/>
              <a:t>wishes</a:t>
            </a:r>
            <a:r>
              <a:rPr lang="fr-FR" sz="3200" dirty="0"/>
              <a:t>!</a:t>
            </a:r>
          </a:p>
          <a:p>
            <a:pPr marL="0" indent="0">
              <a:buNone/>
            </a:pPr>
            <a:r>
              <a:rPr lang="fr-FR" sz="3200" dirty="0"/>
              <a:t>(</a:t>
            </a:r>
            <a:r>
              <a:rPr lang="fr-FR" sz="3200" dirty="0" err="1"/>
              <a:t>even</a:t>
            </a:r>
            <a:r>
              <a:rPr lang="fr-FR" sz="3200" dirty="0"/>
              <a:t> </a:t>
            </a:r>
            <a:r>
              <a:rPr lang="fr-FR" sz="3200" dirty="0" err="1"/>
              <a:t>without</a:t>
            </a:r>
            <a:r>
              <a:rPr lang="fr-FR" sz="3200" dirty="0"/>
              <a:t> </a:t>
            </a:r>
            <a:r>
              <a:rPr lang="fr-FR" sz="3200" dirty="0" err="1"/>
              <a:t>child</a:t>
            </a:r>
            <a:r>
              <a:rPr lang="fr-FR" sz="3200" dirty="0"/>
              <a:t> </a:t>
            </a:r>
            <a:r>
              <a:rPr lang="fr-FR" sz="3200" dirty="0" err="1"/>
              <a:t>because</a:t>
            </a:r>
            <a:r>
              <a:rPr lang="fr-FR" sz="3200" dirty="0"/>
              <a:t> PMA </a:t>
            </a:r>
            <a:r>
              <a:rPr lang="fr-FR" sz="3200" dirty="0" err="1"/>
              <a:t>frequent</a:t>
            </a:r>
            <a:r>
              <a:rPr lang="fr-FR" sz="3200" dirty="0"/>
              <a:t>)</a:t>
            </a:r>
          </a:p>
          <a:p>
            <a:pPr marL="0" indent="0">
              <a:buNone/>
            </a:pPr>
            <a:r>
              <a:rPr lang="fr-FR" sz="3200" dirty="0"/>
              <a:t>AVOID EARLY MENOPAUSE</a:t>
            </a:r>
          </a:p>
          <a:p>
            <a:endParaRPr lang="fr-FR" sz="3200" dirty="0"/>
          </a:p>
          <a:p>
            <a:r>
              <a:rPr lang="fr-FR" sz="3200" dirty="0">
                <a:sym typeface="Wingdings" pitchFamily="2" charset="2"/>
              </a:rPr>
              <a:t> </a:t>
            </a:r>
            <a:r>
              <a:rPr lang="fr-FR" sz="3200" dirty="0" err="1">
                <a:sym typeface="Wingdings" pitchFamily="2" charset="2"/>
              </a:rPr>
              <a:t>delayed</a:t>
            </a:r>
            <a:r>
              <a:rPr lang="fr-FR" sz="3200" dirty="0">
                <a:sym typeface="Wingdings" pitchFamily="2" charset="2"/>
              </a:rPr>
              <a:t> </a:t>
            </a:r>
            <a:r>
              <a:rPr lang="fr-FR" sz="3200" dirty="0" err="1"/>
              <a:t>Oopharectomy</a:t>
            </a:r>
            <a:endParaRPr lang="fr-FR" sz="3200" dirty="0"/>
          </a:p>
          <a:p>
            <a:pPr lvl="1"/>
            <a:r>
              <a:rPr lang="fr-FR" sz="3200" dirty="0"/>
              <a:t> </a:t>
            </a:r>
            <a:r>
              <a:rPr lang="fr-FR" sz="3200" dirty="0" err="1"/>
              <a:t>When</a:t>
            </a:r>
            <a:r>
              <a:rPr lang="fr-FR" sz="3200" dirty="0"/>
              <a:t>?</a:t>
            </a:r>
          </a:p>
        </p:txBody>
      </p:sp>
      <p:sp>
        <p:nvSpPr>
          <p:cNvPr id="4" name="Line 3">
            <a:extLst>
              <a:ext uri="{FF2B5EF4-FFF2-40B4-BE49-F238E27FC236}">
                <a16:creationId xmlns:a16="http://schemas.microsoft.com/office/drawing/2014/main" id="{BAB34A58-4332-C44B-B1A7-00E1879A23CB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1249520"/>
            <a:ext cx="9144000" cy="0"/>
          </a:xfrm>
          <a:prstGeom prst="line">
            <a:avLst/>
          </a:prstGeom>
          <a:noFill/>
          <a:ln w="36513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762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>
            <a:extLst>
              <a:ext uri="{FF2B5EF4-FFF2-40B4-BE49-F238E27FC236}">
                <a16:creationId xmlns:a16="http://schemas.microsoft.com/office/drawing/2014/main" id="{ABF3D4E8-14A7-194A-98B5-978F6715B7D4}"/>
              </a:ext>
            </a:extLst>
          </p:cNvPr>
          <p:cNvGrpSpPr/>
          <p:nvPr/>
        </p:nvGrpSpPr>
        <p:grpSpPr>
          <a:xfrm>
            <a:off x="9403356" y="4077754"/>
            <a:ext cx="1909927" cy="1373191"/>
            <a:chOff x="666750" y="1792652"/>
            <a:chExt cx="12146466" cy="9813072"/>
          </a:xfrm>
        </p:grpSpPr>
        <p:pic>
          <p:nvPicPr>
            <p:cNvPr id="13" name="IMG_2831.JPG" descr="IMG_2831.JPG">
              <a:extLst>
                <a:ext uri="{FF2B5EF4-FFF2-40B4-BE49-F238E27FC236}">
                  <a16:creationId xmlns:a16="http://schemas.microsoft.com/office/drawing/2014/main" id="{65D86436-1B39-4943-B998-FA010B7CC117}"/>
                </a:ext>
              </a:extLst>
            </p:cNvPr>
            <p:cNvPicPr>
              <a:picLocks/>
            </p:cNvPicPr>
            <p:nvPr/>
          </p:nvPicPr>
          <p:blipFill>
            <a:blip r:embed="rId3"/>
            <a:srcRect l="22164" t="42157" r="23014" b="17166"/>
            <a:stretch>
              <a:fillRect/>
            </a:stretch>
          </p:blipFill>
          <p:spPr>
            <a:xfrm flipH="1">
              <a:off x="2108200" y="1885950"/>
              <a:ext cx="9607550" cy="51625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1E75D31-4FB1-D044-9CE6-CA6A57B892E4}"/>
                </a:ext>
              </a:extLst>
            </p:cNvPr>
            <p:cNvSpPr txBox="1"/>
            <p:nvPr/>
          </p:nvSpPr>
          <p:spPr>
            <a:xfrm>
              <a:off x="6193781" y="2820666"/>
              <a:ext cx="2285620" cy="10470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52" b="1" dirty="0">
                  <a:solidFill>
                    <a:schemeClr val="bg1"/>
                  </a:solidFill>
                </a:rPr>
                <a:t>ISTHMUS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53DF0D6B-06CE-664C-90D4-0A437292B0C2}"/>
                </a:ext>
              </a:extLst>
            </p:cNvPr>
            <p:cNvSpPr txBox="1"/>
            <p:nvPr/>
          </p:nvSpPr>
          <p:spPr>
            <a:xfrm>
              <a:off x="9696447" y="4105278"/>
              <a:ext cx="2224453" cy="10470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52" b="1" dirty="0">
                  <a:solidFill>
                    <a:schemeClr val="bg1"/>
                  </a:solidFill>
                </a:rPr>
                <a:t>FIMBRIA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10B37B1F-B1A8-3146-8760-E0F0365D7A08}"/>
                </a:ext>
              </a:extLst>
            </p:cNvPr>
            <p:cNvSpPr txBox="1"/>
            <p:nvPr/>
          </p:nvSpPr>
          <p:spPr>
            <a:xfrm>
              <a:off x="9017669" y="3075999"/>
              <a:ext cx="2356975" cy="10470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52" b="1" dirty="0">
                  <a:solidFill>
                    <a:schemeClr val="bg1"/>
                  </a:solidFill>
                </a:rPr>
                <a:t>AMPULLA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2FDDA321-40A1-3749-AC48-58D0DCB0392E}"/>
                </a:ext>
              </a:extLst>
            </p:cNvPr>
            <p:cNvSpPr txBox="1"/>
            <p:nvPr/>
          </p:nvSpPr>
          <p:spPr>
            <a:xfrm>
              <a:off x="7375430" y="6024692"/>
              <a:ext cx="2520087" cy="1434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352" dirty="0">
                  <a:solidFill>
                    <a:schemeClr val="bg1"/>
                  </a:solidFill>
                </a:rPr>
                <a:t>OVARIAN</a:t>
              </a:r>
            </a:p>
            <a:p>
              <a:pPr algn="ctr"/>
              <a:r>
                <a:rPr lang="fr-FR" sz="352" dirty="0">
                  <a:solidFill>
                    <a:schemeClr val="bg1"/>
                  </a:solidFill>
                </a:rPr>
                <a:t>FRAGMENT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3FBF33D5-731D-784F-8253-05F74847F07D}"/>
                </a:ext>
              </a:extLst>
            </p:cNvPr>
            <p:cNvSpPr txBox="1"/>
            <p:nvPr/>
          </p:nvSpPr>
          <p:spPr>
            <a:xfrm>
              <a:off x="2108203" y="1792652"/>
              <a:ext cx="7588251" cy="169172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469" dirty="0" err="1"/>
                <a:t>Fallopian</a:t>
              </a:r>
              <a:r>
                <a:rPr lang="fr-FR" sz="469" dirty="0"/>
                <a:t> tube: invasive and </a:t>
              </a:r>
              <a:r>
                <a:rPr lang="fr-FR" sz="469" dirty="0" err="1"/>
                <a:t>preinvasive</a:t>
              </a:r>
              <a:r>
                <a:rPr lang="fr-FR" sz="469" dirty="0"/>
                <a:t> </a:t>
              </a:r>
              <a:r>
                <a:rPr lang="fr-FR" sz="469" dirty="0" err="1"/>
                <a:t>lesions</a:t>
              </a:r>
              <a:endParaRPr lang="fr-FR" sz="469" dirty="0"/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CEBA3F35-B71D-574E-8446-9B8ED5024355}"/>
                </a:ext>
              </a:extLst>
            </p:cNvPr>
            <p:cNvSpPr txBox="1"/>
            <p:nvPr/>
          </p:nvSpPr>
          <p:spPr>
            <a:xfrm>
              <a:off x="666750" y="7334251"/>
              <a:ext cx="6426025" cy="4271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69" b="1" dirty="0" err="1"/>
                <a:t>Fallopian</a:t>
              </a:r>
              <a:r>
                <a:rPr lang="fr-FR" sz="469" b="1" dirty="0"/>
                <a:t> tube: </a:t>
              </a:r>
              <a:r>
                <a:rPr lang="fr-FR" sz="469" b="1" dirty="0" err="1"/>
                <a:t>others</a:t>
              </a:r>
              <a:endParaRPr lang="fr-FR" sz="469" b="1" dirty="0"/>
            </a:p>
            <a:p>
              <a:r>
                <a:rPr lang="fr-FR" sz="469" dirty="0"/>
                <a:t>P53 signature: 21 (17.4%)</a:t>
              </a:r>
            </a:p>
            <a:p>
              <a:r>
                <a:rPr lang="fr-FR" sz="469" dirty="0"/>
                <a:t>{</a:t>
              </a:r>
              <a:r>
                <a:rPr lang="fr-FR" sz="469" dirty="0" err="1"/>
                <a:t>loc</a:t>
              </a:r>
              <a:r>
                <a:rPr lang="fr-FR" sz="469" dirty="0"/>
                <a:t>: </a:t>
              </a:r>
              <a:r>
                <a:rPr lang="fr-FR" sz="469" dirty="0" err="1"/>
                <a:t>isthmus</a:t>
              </a:r>
              <a:r>
                <a:rPr lang="fr-FR" sz="469" dirty="0"/>
                <a:t> ; fimbria: }</a:t>
              </a:r>
            </a:p>
            <a:p>
              <a:endParaRPr lang="fr-FR" sz="469" dirty="0"/>
            </a:p>
            <a:p>
              <a:r>
                <a:rPr lang="fr-FR" sz="469" dirty="0"/>
                <a:t>Ki67 &gt; 10%: 10 (8,3%) (inflammation)</a:t>
              </a:r>
            </a:p>
            <a:p>
              <a:r>
                <a:rPr lang="fr-FR" sz="469" dirty="0"/>
                <a:t>{</a:t>
              </a:r>
              <a:r>
                <a:rPr lang="fr-FR" sz="469" dirty="0" err="1"/>
                <a:t>loc</a:t>
              </a:r>
              <a:r>
                <a:rPr lang="fr-FR" sz="469" dirty="0"/>
                <a:t>: </a:t>
              </a:r>
              <a:r>
                <a:rPr lang="fr-FR" sz="469" dirty="0" err="1"/>
                <a:t>isthmus</a:t>
              </a:r>
              <a:r>
                <a:rPr lang="fr-FR" sz="469" dirty="0"/>
                <a:t> :  fimbria: }  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15E280B0-A4F9-004F-ACC1-7AC3943951CB}"/>
                </a:ext>
              </a:extLst>
            </p:cNvPr>
            <p:cNvSpPr txBox="1"/>
            <p:nvPr/>
          </p:nvSpPr>
          <p:spPr>
            <a:xfrm>
              <a:off x="7234767" y="7124125"/>
              <a:ext cx="5578449" cy="22076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469" b="1" dirty="0" err="1"/>
                <a:t>Ovarian</a:t>
              </a:r>
              <a:r>
                <a:rPr lang="fr-FR" sz="469" b="1" dirty="0"/>
                <a:t> fragment </a:t>
              </a:r>
            </a:p>
            <a:p>
              <a:r>
                <a:rPr lang="fr-FR" sz="469" dirty="0"/>
                <a:t>P53 signature : 0</a:t>
              </a:r>
            </a:p>
            <a:p>
              <a:r>
                <a:rPr lang="fr-FR" sz="469" dirty="0"/>
                <a:t>Ki67&gt; 10%: 1 (inflammation)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38E981C8-61A6-C34F-878A-3858D2CF9427}"/>
                </a:ext>
              </a:extLst>
            </p:cNvPr>
            <p:cNvSpPr txBox="1"/>
            <p:nvPr/>
          </p:nvSpPr>
          <p:spPr>
            <a:xfrm>
              <a:off x="5012966" y="3298252"/>
              <a:ext cx="3223515" cy="10896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91" dirty="0">
                  <a:solidFill>
                    <a:srgbClr val="FFFF00"/>
                  </a:solidFill>
                </a:rPr>
                <a:t>1 invasive HGSC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14BD0BC5-5497-4642-902C-1A20C90C6568}"/>
                </a:ext>
              </a:extLst>
            </p:cNvPr>
            <p:cNvSpPr txBox="1"/>
            <p:nvPr/>
          </p:nvSpPr>
          <p:spPr>
            <a:xfrm>
              <a:off x="10553703" y="3359574"/>
              <a:ext cx="1918617" cy="10896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91" dirty="0">
                  <a:solidFill>
                    <a:srgbClr val="FFFF00"/>
                  </a:solidFill>
                </a:rPr>
                <a:t>1 STIL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EEB5D9D7-6DF6-BF4A-A157-DCAB796F1BC8}"/>
                </a:ext>
              </a:extLst>
            </p:cNvPr>
            <p:cNvSpPr txBox="1"/>
            <p:nvPr/>
          </p:nvSpPr>
          <p:spPr>
            <a:xfrm>
              <a:off x="10078071" y="4666310"/>
              <a:ext cx="1959395" cy="10896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91" dirty="0">
                  <a:solidFill>
                    <a:srgbClr val="FFFF00"/>
                  </a:solidFill>
                </a:rPr>
                <a:t>2 STIC</a:t>
              </a:r>
            </a:p>
          </p:txBody>
        </p:sp>
        <p:pic>
          <p:nvPicPr>
            <p:cNvPr id="24" name="Image" descr="Image">
              <a:extLst>
                <a:ext uri="{FF2B5EF4-FFF2-40B4-BE49-F238E27FC236}">
                  <a16:creationId xmlns:a16="http://schemas.microsoft.com/office/drawing/2014/main" id="{CEF1C3E8-D904-AD4F-A5A7-09E0E7E319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4782" t="21693" r="4359" b="66056"/>
            <a:stretch/>
          </p:blipFill>
          <p:spPr>
            <a:xfrm>
              <a:off x="10281334" y="2000731"/>
              <a:ext cx="1285929" cy="88671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5" name="Image" descr="Image">
              <a:extLst>
                <a:ext uri="{FF2B5EF4-FFF2-40B4-BE49-F238E27FC236}">
                  <a16:creationId xmlns:a16="http://schemas.microsoft.com/office/drawing/2014/main" id="{CABC548B-53CD-7D40-989C-1AA3AA0B5C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9473" t="8076" r="28868" b="79674"/>
            <a:stretch/>
          </p:blipFill>
          <p:spPr>
            <a:xfrm>
              <a:off x="5904585" y="3852668"/>
              <a:ext cx="1516281" cy="97375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6" name="Image" descr="Image">
              <a:extLst>
                <a:ext uri="{FF2B5EF4-FFF2-40B4-BE49-F238E27FC236}">
                  <a16:creationId xmlns:a16="http://schemas.microsoft.com/office/drawing/2014/main" id="{C15DAC1B-0060-9441-91DA-7479248D25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8547" t="65836" r="54004" b="19350"/>
            <a:stretch/>
          </p:blipFill>
          <p:spPr>
            <a:xfrm>
              <a:off x="4668127" y="8381684"/>
              <a:ext cx="1647600" cy="117757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7" name="Image" descr="Image">
              <a:extLst>
                <a:ext uri="{FF2B5EF4-FFF2-40B4-BE49-F238E27FC236}">
                  <a16:creationId xmlns:a16="http://schemas.microsoft.com/office/drawing/2014/main" id="{5B0CF48D-925A-A444-8A41-FE0AA80035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0230" t="46037" r="56226" b="37804"/>
            <a:stretch/>
          </p:blipFill>
          <p:spPr>
            <a:xfrm>
              <a:off x="4566910" y="7014883"/>
              <a:ext cx="1761427" cy="1264680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92AD944-7D57-4665-971F-668A33F598C8}"/>
              </a:ext>
            </a:extLst>
          </p:cNvPr>
          <p:cNvSpPr txBox="1"/>
          <p:nvPr/>
        </p:nvSpPr>
        <p:spPr>
          <a:xfrm>
            <a:off x="1596177" y="846685"/>
            <a:ext cx="9144000" cy="62247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#1594</a:t>
            </a:r>
          </a:p>
          <a:p>
            <a:pPr algn="ctr"/>
            <a:r>
              <a:rPr lang="en-US" sz="889" dirty="0">
                <a:solidFill>
                  <a:schemeClr val="bg1"/>
                </a:solidFill>
              </a:rPr>
              <a:t>Prophylactic radical fimbriectomy in women with a documented high risk of breast/ovarian cancer. Final pathological results and outcomes of a prospective phase II national study (NTC : </a:t>
            </a:r>
            <a:r>
              <a:rPr lang="fr-FR" sz="889" dirty="0">
                <a:solidFill>
                  <a:schemeClr val="bg1"/>
                </a:solidFill>
              </a:rPr>
              <a:t>1608074)</a:t>
            </a:r>
            <a:endParaRPr lang="en-US" sz="889" dirty="0">
              <a:solidFill>
                <a:schemeClr val="bg1"/>
              </a:solidFill>
            </a:endParaRPr>
          </a:p>
          <a:p>
            <a:pPr algn="ctr"/>
            <a:endParaRPr lang="en-US" sz="1000" dirty="0">
              <a:solidFill>
                <a:schemeClr val="bg1"/>
              </a:solidFill>
            </a:endParaRPr>
          </a:p>
          <a:p>
            <a:pPr algn="ctr"/>
            <a:endParaRPr lang="en-US" sz="278" dirty="0">
              <a:solidFill>
                <a:schemeClr val="bg1"/>
              </a:solidFill>
            </a:endParaRPr>
          </a:p>
          <a:p>
            <a:pPr algn="ctr"/>
            <a:r>
              <a:rPr lang="en-US" sz="278" dirty="0">
                <a:solidFill>
                  <a:schemeClr val="bg1"/>
                </a:solidFill>
              </a:rPr>
              <a:t>Authors: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DEC3DA-1C54-4FCA-8123-728A6D0DC052}"/>
              </a:ext>
            </a:extLst>
          </p:cNvPr>
          <p:cNvSpPr txBox="1"/>
          <p:nvPr/>
        </p:nvSpPr>
        <p:spPr>
          <a:xfrm>
            <a:off x="4710359" y="1494416"/>
            <a:ext cx="3048478" cy="429784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22" dirty="0">
                <a:solidFill>
                  <a:schemeClr val="bg1"/>
                </a:solidFill>
              </a:rPr>
              <a:t>Conclusions</a:t>
            </a:r>
          </a:p>
          <a:p>
            <a:pPr marL="254020" indent="-254020" algn="ctr">
              <a:buAutoNum type="arabicPeriod"/>
            </a:pPr>
            <a:r>
              <a:rPr lang="en-US" sz="1333" i="1" dirty="0">
                <a:solidFill>
                  <a:schemeClr val="bg1"/>
                </a:solidFill>
              </a:rPr>
              <a:t>Risk-reducing radical fimbriectomy with delayed oophorectomy is a safe  and efficient alternative to RRSO for the detection of adnexal occult neoplasia</a:t>
            </a:r>
          </a:p>
          <a:p>
            <a:pPr algn="ctr"/>
            <a:endParaRPr lang="en-US" sz="1333" i="1" dirty="0">
              <a:solidFill>
                <a:schemeClr val="bg1"/>
              </a:solidFill>
            </a:endParaRPr>
          </a:p>
          <a:p>
            <a:pPr algn="ctr"/>
            <a:r>
              <a:rPr lang="en-US" sz="1333" i="1" dirty="0">
                <a:solidFill>
                  <a:schemeClr val="bg1"/>
                </a:solidFill>
              </a:rPr>
              <a:t>2. It preserves both femininity and possibly fertility</a:t>
            </a:r>
          </a:p>
          <a:p>
            <a:pPr algn="ctr"/>
            <a:endParaRPr lang="en-US" sz="1333" i="1" dirty="0">
              <a:solidFill>
                <a:schemeClr val="bg1"/>
              </a:solidFill>
            </a:endParaRPr>
          </a:p>
          <a:p>
            <a:pPr algn="ctr"/>
            <a:r>
              <a:rPr lang="en-US" sz="1333" i="1" dirty="0">
                <a:solidFill>
                  <a:schemeClr val="bg1"/>
                </a:solidFill>
              </a:rPr>
              <a:t>3. Although promising, a bigger cohort with longer follow-up is necessary to confirm its efficacy in terms of ovarian cancer prophylaxis.</a:t>
            </a:r>
            <a:endParaRPr lang="fr-FR" sz="1333" i="1" dirty="0">
              <a:solidFill>
                <a:schemeClr val="bg1"/>
              </a:solidFill>
            </a:endParaRPr>
          </a:p>
          <a:p>
            <a:pPr algn="ctr"/>
            <a:endParaRPr lang="en-US" sz="1333" i="1" dirty="0">
              <a:solidFill>
                <a:schemeClr val="bg1"/>
              </a:solidFill>
            </a:endParaRPr>
          </a:p>
          <a:p>
            <a:pPr algn="ctr"/>
            <a:r>
              <a:rPr lang="en-US" sz="1333" i="1" dirty="0">
                <a:solidFill>
                  <a:schemeClr val="bg1"/>
                </a:solidFill>
              </a:rPr>
              <a:t>4. Surveillance of breast is to be maintained</a:t>
            </a:r>
            <a:endParaRPr lang="en-US" sz="2000" dirty="0">
              <a:solidFill>
                <a:schemeClr val="bg1"/>
              </a:solidFill>
            </a:endParaRPr>
          </a:p>
          <a:p>
            <a:endParaRPr lang="en-US" sz="889" dirty="0">
              <a:solidFill>
                <a:schemeClr val="bg1"/>
              </a:solidFill>
            </a:endParaRPr>
          </a:p>
          <a:p>
            <a:r>
              <a:rPr lang="en-US" sz="556" dirty="0">
                <a:solidFill>
                  <a:schemeClr val="bg1"/>
                </a:solidFill>
              </a:rPr>
              <a:t>Acknowledgements to all French onco-</a:t>
            </a:r>
            <a:r>
              <a:rPr lang="en-US" sz="556" dirty="0" err="1">
                <a:solidFill>
                  <a:schemeClr val="bg1"/>
                </a:solidFill>
              </a:rPr>
              <a:t>geneticians</a:t>
            </a:r>
            <a:r>
              <a:rPr lang="en-US" sz="556" dirty="0">
                <a:solidFill>
                  <a:schemeClr val="bg1"/>
                </a:solidFill>
              </a:rPr>
              <a:t> and pathologists involved in this study</a:t>
            </a:r>
          </a:p>
          <a:p>
            <a:r>
              <a:rPr lang="en-US" sz="556" dirty="0">
                <a:solidFill>
                  <a:schemeClr val="bg1"/>
                </a:solidFill>
              </a:rPr>
              <a:t>Statisticians : MC Le </a:t>
            </a:r>
            <a:r>
              <a:rPr lang="en-US" sz="556" dirty="0" err="1">
                <a:solidFill>
                  <a:schemeClr val="bg1"/>
                </a:solidFill>
              </a:rPr>
              <a:t>Deley</a:t>
            </a:r>
            <a:r>
              <a:rPr lang="en-US" sz="556" dirty="0">
                <a:solidFill>
                  <a:schemeClr val="bg1"/>
                </a:solidFill>
              </a:rPr>
              <a:t> and E </a:t>
            </a:r>
            <a:r>
              <a:rPr lang="en-US" sz="556" dirty="0" err="1">
                <a:solidFill>
                  <a:schemeClr val="bg1"/>
                </a:solidFill>
              </a:rPr>
              <a:t>Tresh</a:t>
            </a:r>
            <a:r>
              <a:rPr lang="en-US" sz="556" dirty="0">
                <a:solidFill>
                  <a:schemeClr val="bg1"/>
                </a:solidFill>
              </a:rPr>
              <a:t> dept of Biostatistics Centre O Lambret Lille France</a:t>
            </a:r>
          </a:p>
          <a:p>
            <a:r>
              <a:rPr lang="en-US" sz="556" dirty="0">
                <a:solidFill>
                  <a:schemeClr val="bg1"/>
                </a:solidFill>
              </a:rPr>
              <a:t>and Philippe </a:t>
            </a:r>
            <a:r>
              <a:rPr lang="en-US" sz="556" dirty="0" err="1">
                <a:solidFill>
                  <a:schemeClr val="bg1"/>
                </a:solidFill>
              </a:rPr>
              <a:t>Vennin</a:t>
            </a:r>
            <a:r>
              <a:rPr lang="en-US" sz="556" dirty="0">
                <a:solidFill>
                  <a:schemeClr val="bg1"/>
                </a:solidFill>
              </a:rPr>
              <a:t> MD ☨: </a:t>
            </a:r>
            <a:r>
              <a:rPr lang="en-US" sz="556" dirty="0" err="1">
                <a:solidFill>
                  <a:schemeClr val="bg1"/>
                </a:solidFill>
              </a:rPr>
              <a:t>oncogenetician</a:t>
            </a:r>
            <a:r>
              <a:rPr lang="en-US" sz="556" dirty="0">
                <a:solidFill>
                  <a:schemeClr val="bg1"/>
                </a:solidFill>
              </a:rPr>
              <a:t> at the origin of the discussion. </a:t>
            </a:r>
          </a:p>
          <a:p>
            <a:endParaRPr lang="en-US" sz="556" dirty="0">
              <a:solidFill>
                <a:schemeClr val="bg1"/>
              </a:solidFill>
            </a:endParaRPr>
          </a:p>
          <a:p>
            <a:r>
              <a:rPr lang="en-US" sz="667" dirty="0">
                <a:solidFill>
                  <a:schemeClr val="bg1"/>
                </a:solidFill>
              </a:rPr>
              <a:t>Contact: Leblanc Eric, MD:  </a:t>
            </a:r>
            <a:r>
              <a:rPr lang="en-US" sz="667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e-leblanc@o-lambret.fr</a:t>
            </a:r>
            <a:r>
              <a:rPr lang="en-US" sz="667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7E0184-1599-4CA6-A246-A096FD37DD48}"/>
              </a:ext>
            </a:extLst>
          </p:cNvPr>
          <p:cNvSpPr txBox="1"/>
          <p:nvPr/>
        </p:nvSpPr>
        <p:spPr>
          <a:xfrm>
            <a:off x="1524000" y="1472785"/>
            <a:ext cx="3219880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8" b="1" u="sng" dirty="0"/>
              <a:t>Background</a:t>
            </a:r>
            <a:r>
              <a:rPr lang="en-US" sz="667" u="sng" dirty="0"/>
              <a:t>: </a:t>
            </a:r>
          </a:p>
          <a:p>
            <a:pPr marL="127010" indent="-127010">
              <a:buFont typeface="Arial" panose="020B0604020202020204" pitchFamily="34" charset="0"/>
              <a:buChar char="•"/>
            </a:pPr>
            <a:r>
              <a:rPr lang="en-US" sz="667" dirty="0"/>
              <a:t>Risk-reducing salpingo-oophorectomy (RRSO) is the gold standard to prevent the development of a pelvic high-grade serous carcinoma (HGSC) in women carrying a high risk of breast/ovarian cancer (NCCN Guidelines ovarian cancer v 2019). </a:t>
            </a:r>
          </a:p>
          <a:p>
            <a:pPr marL="127010" indent="-127010">
              <a:buFont typeface="Arial" panose="020B0604020202020204" pitchFamily="34" charset="0"/>
              <a:buChar char="•"/>
            </a:pPr>
            <a:r>
              <a:rPr lang="en-US" sz="667" dirty="0"/>
              <a:t>Due to adverse effects, a significant number are reluctant to perform this procedure  (Meserve et al 2019). </a:t>
            </a:r>
          </a:p>
          <a:p>
            <a:pPr marL="127010" indent="-127010">
              <a:buFont typeface="Arial" panose="020B0604020202020204" pitchFamily="34" charset="0"/>
              <a:buChar char="•"/>
            </a:pPr>
            <a:r>
              <a:rPr lang="en-US" sz="667" dirty="0"/>
              <a:t>Given the information that most of HGSC arise from the fimbrial end of fallopian tubes (</a:t>
            </a:r>
            <a:r>
              <a:rPr lang="en-US" sz="667" dirty="0" err="1"/>
              <a:t>Kurman</a:t>
            </a:r>
            <a:r>
              <a:rPr lang="en-US" sz="667" dirty="0"/>
              <a:t> et al 2010), precisely at </a:t>
            </a:r>
            <a:r>
              <a:rPr lang="en-US" sz="667" dirty="0" err="1"/>
              <a:t>mesothelo</a:t>
            </a:r>
            <a:r>
              <a:rPr lang="en-US" sz="667" dirty="0"/>
              <a:t> </a:t>
            </a:r>
            <a:r>
              <a:rPr lang="en-US" sz="667" dirty="0" err="1"/>
              <a:t>mullerian</a:t>
            </a:r>
            <a:r>
              <a:rPr lang="en-US" sz="667" dirty="0"/>
              <a:t> junctions (Seidman 2011) , we suggest a new 2-step prophylactic procedure called radical fimbriectomy with delayed oophorectomy (RF/DO) (Leblanc et al 2011) </a:t>
            </a:r>
          </a:p>
          <a:p>
            <a:pPr marL="127010" indent="-127010">
              <a:buFont typeface="Arial" panose="020B0604020202020204" pitchFamily="34" charset="0"/>
              <a:buChar char="•"/>
            </a:pPr>
            <a:r>
              <a:rPr lang="en-US" sz="667" dirty="0"/>
              <a:t>We present the final results of a national phase 2 study </a:t>
            </a:r>
            <a:r>
              <a:rPr lang="en-US" sz="667" b="1" dirty="0"/>
              <a:t>(NCT 1608074), </a:t>
            </a:r>
            <a:r>
              <a:rPr lang="en-US" sz="667" dirty="0"/>
              <a:t>testing this procedure offered to women, more 35 years old with completed pregnancy project, carrying a hereditary (BRCA1/2 mutation) or a documented familial risk of developing a pelvic HGSC,  who refused the standard RRSO.</a:t>
            </a:r>
            <a:endParaRPr lang="en-US" sz="5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19C1F6-3D38-4E5E-A734-7BC16958D47A}"/>
              </a:ext>
            </a:extLst>
          </p:cNvPr>
          <p:cNvSpPr txBox="1"/>
          <p:nvPr/>
        </p:nvSpPr>
        <p:spPr>
          <a:xfrm>
            <a:off x="1540003" y="2954146"/>
            <a:ext cx="3235613" cy="2983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8" b="1" u="sng" dirty="0"/>
              <a:t>Methods</a:t>
            </a:r>
            <a:r>
              <a:rPr lang="en-US" sz="667" u="sng" dirty="0"/>
              <a:t>: </a:t>
            </a:r>
          </a:p>
          <a:p>
            <a:pPr marL="158763" indent="-158763">
              <a:buFont typeface="Arial" panose="020B0604020202020204" pitchFamily="34" charset="0"/>
              <a:buChar char="•"/>
            </a:pPr>
            <a:r>
              <a:rPr lang="en-US" sz="667" dirty="0"/>
              <a:t>This study was approved by our national scientific committee and by our local ethic committee. All surgeons and pathologists were aware of the surgical technique (video) and pathological requirements. </a:t>
            </a:r>
          </a:p>
          <a:p>
            <a:pPr marL="158763" indent="-158763">
              <a:buFont typeface="Arial" panose="020B0604020202020204" pitchFamily="34" charset="0"/>
              <a:buChar char="•"/>
            </a:pPr>
            <a:r>
              <a:rPr lang="en-US" sz="667" b="1" dirty="0"/>
              <a:t>Technically RF/DO </a:t>
            </a:r>
            <a:r>
              <a:rPr lang="en-US" sz="667" dirty="0"/>
              <a:t>consists of the resection (ideally by laparoscopy) of both tubes along with the </a:t>
            </a:r>
            <a:r>
              <a:rPr lang="en-US" sz="667" dirty="0" err="1"/>
              <a:t>fimbrio</a:t>
            </a:r>
            <a:r>
              <a:rPr lang="en-US" sz="667" dirty="0"/>
              <a:t>-ovarian junction (tethered ovarian fragment), completed at 50 years-old or at menopause, by a delayed oophorectomy (RF/DO). All specimens are analyzed using the Serial Extended Examination of </a:t>
            </a:r>
            <a:r>
              <a:rPr lang="en-US" sz="667" dirty="0" err="1"/>
              <a:t>FIMbria</a:t>
            </a:r>
            <a:r>
              <a:rPr lang="en-US" sz="667" dirty="0"/>
              <a:t> (SEE-FIM) protocol (Medeiros 2006). </a:t>
            </a:r>
          </a:p>
          <a:p>
            <a:pPr marL="158763" indent="-158763">
              <a:buFont typeface="Arial" panose="020B0604020202020204" pitchFamily="34" charset="0"/>
              <a:buChar char="•"/>
            </a:pPr>
            <a:r>
              <a:rPr lang="en-US" sz="667" dirty="0"/>
              <a:t> Regular follow-up of patients consisted in an annual clinical examination, along with the assessment of tumor markers, hormone levels and ovarian reserve. If complaint or blood test abnormality further explorations were defined</a:t>
            </a:r>
          </a:p>
          <a:p>
            <a:pPr marL="158763" indent="-158763">
              <a:buFont typeface="Arial" panose="020B0604020202020204" pitchFamily="34" charset="0"/>
              <a:buChar char="•"/>
            </a:pPr>
            <a:r>
              <a:rPr lang="en-US" sz="667" dirty="0"/>
              <a:t>All data were reported on CRFs and stored in a unique place before processing by statisticians</a:t>
            </a:r>
          </a:p>
          <a:p>
            <a:pPr marL="158763" indent="-158763">
              <a:buFont typeface="Arial" panose="020B0604020202020204" pitchFamily="34" charset="0"/>
              <a:buChar char="•"/>
            </a:pPr>
            <a:r>
              <a:rPr lang="en-US" sz="667" b="1" dirty="0"/>
              <a:t>Primary study objective </a:t>
            </a:r>
            <a:r>
              <a:rPr lang="en-US" sz="667" dirty="0"/>
              <a:t>: rate of pelvic HGSC which should be less than 10% until 50 years old or less than 3% each 3 years, to declare the method effective. </a:t>
            </a:r>
            <a:r>
              <a:rPr lang="en-US" sz="667" i="1" dirty="0"/>
              <a:t>Strict stopping rules had been predefined</a:t>
            </a:r>
            <a:r>
              <a:rPr lang="en-US" sz="667" dirty="0"/>
              <a:t>. </a:t>
            </a:r>
          </a:p>
          <a:p>
            <a:pPr marL="158763" indent="-158763">
              <a:buFont typeface="Arial" panose="020B0604020202020204" pitchFamily="34" charset="0"/>
              <a:buChar char="•"/>
            </a:pPr>
            <a:r>
              <a:rPr lang="en-US" sz="667" b="1" dirty="0"/>
              <a:t>Secondary study objectives </a:t>
            </a:r>
            <a:r>
              <a:rPr lang="en-US" sz="667" dirty="0"/>
              <a:t>: morbidity of the procedures (RF and DO), rate and pathology of DO and breast cancers (de novo or recurrent)</a:t>
            </a:r>
          </a:p>
          <a:p>
            <a:pPr marL="158763" indent="-158763">
              <a:buFont typeface="Arial" panose="020B0604020202020204" pitchFamily="34" charset="0"/>
              <a:buChar char="•"/>
            </a:pPr>
            <a:r>
              <a:rPr lang="en-US" sz="667" dirty="0"/>
              <a:t>A population of 120 women with a follow up of at least 5 years was expected</a:t>
            </a:r>
          </a:p>
          <a:p>
            <a:pPr marL="158763" indent="-158763">
              <a:buFont typeface="Arial" panose="020B0604020202020204" pitchFamily="34" charset="0"/>
              <a:buChar char="•"/>
            </a:pPr>
            <a:endParaRPr lang="en-US" sz="667" dirty="0"/>
          </a:p>
          <a:p>
            <a:r>
              <a:rPr lang="en-US" sz="667" b="1" dirty="0"/>
              <a:t>     Intraoperative aspect of radical </a:t>
            </a:r>
            <a:r>
              <a:rPr lang="en-US" sz="667" b="1" dirty="0" err="1"/>
              <a:t>fimbriectomies</a:t>
            </a:r>
            <a:r>
              <a:rPr lang="en-US" sz="667" b="1" dirty="0"/>
              <a:t> and process of SEEFIM examination</a:t>
            </a:r>
          </a:p>
          <a:p>
            <a:pPr marL="158763" indent="-158763">
              <a:buFont typeface="Arial" panose="020B0604020202020204" pitchFamily="34" charset="0"/>
              <a:buChar char="•"/>
            </a:pPr>
            <a:endParaRPr lang="en-US" sz="667" dirty="0"/>
          </a:p>
          <a:p>
            <a:pPr marL="158763" indent="-158763">
              <a:buFont typeface="Arial" panose="020B0604020202020204" pitchFamily="34" charset="0"/>
              <a:buChar char="•"/>
            </a:pPr>
            <a:endParaRPr lang="en-US" sz="667" dirty="0"/>
          </a:p>
          <a:p>
            <a:pPr marL="158763" indent="-158763">
              <a:buFont typeface="Arial" panose="020B0604020202020204" pitchFamily="34" charset="0"/>
              <a:buChar char="•"/>
            </a:pPr>
            <a:endParaRPr lang="en-US" sz="667" dirty="0"/>
          </a:p>
          <a:p>
            <a:pPr marL="158763" indent="-158763">
              <a:buFont typeface="Arial" panose="020B0604020202020204" pitchFamily="34" charset="0"/>
              <a:buChar char="•"/>
            </a:pPr>
            <a:endParaRPr lang="en-US" sz="667" dirty="0"/>
          </a:p>
          <a:p>
            <a:pPr marL="158763" indent="-158763">
              <a:buFont typeface="Arial" panose="020B0604020202020204" pitchFamily="34" charset="0"/>
              <a:buChar char="•"/>
            </a:pPr>
            <a:endParaRPr lang="en-US" sz="667" dirty="0"/>
          </a:p>
          <a:p>
            <a:pPr marL="158763" indent="-158763">
              <a:buFont typeface="Arial" panose="020B0604020202020204" pitchFamily="34" charset="0"/>
              <a:buChar char="•"/>
            </a:pPr>
            <a:endParaRPr lang="en-US" sz="667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A34632-24C8-466A-83D9-E07601553C0D}"/>
              </a:ext>
            </a:extLst>
          </p:cNvPr>
          <p:cNvSpPr txBox="1"/>
          <p:nvPr/>
        </p:nvSpPr>
        <p:spPr>
          <a:xfrm>
            <a:off x="7765143" y="1468867"/>
            <a:ext cx="2902857" cy="5145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8" b="1" u="sng" dirty="0"/>
              <a:t>Results</a:t>
            </a:r>
            <a:r>
              <a:rPr lang="en-US" sz="778" u="sng" dirty="0"/>
              <a:t>: </a:t>
            </a:r>
            <a:r>
              <a:rPr lang="en-US" sz="611" u="sng" dirty="0"/>
              <a:t>from 2012-2014: 121 women from 11 French institutions underwent RF/DO</a:t>
            </a:r>
          </a:p>
          <a:p>
            <a:endParaRPr lang="en-US" sz="778" dirty="0"/>
          </a:p>
          <a:p>
            <a:r>
              <a:rPr lang="en-US" sz="778" dirty="0">
                <a:highlight>
                  <a:srgbClr val="FFFF00"/>
                </a:highlight>
              </a:rPr>
              <a:t>1. Population characteristics</a:t>
            </a:r>
          </a:p>
          <a:p>
            <a:r>
              <a:rPr lang="en-US" sz="611" dirty="0"/>
              <a:t>Age: 39.2 years old (28-48) BMI 22.7 kg/m2 (17.6-38.6)</a:t>
            </a:r>
          </a:p>
          <a:p>
            <a:r>
              <a:rPr lang="en-US" sz="611" dirty="0"/>
              <a:t>77 BRCA1m/ 31 BRCA2m // 9 negative // 5 unknown</a:t>
            </a:r>
          </a:p>
          <a:p>
            <a:r>
              <a:rPr lang="en-US" sz="611" dirty="0"/>
              <a:t>History of breast cancer : 69</a:t>
            </a:r>
          </a:p>
          <a:p>
            <a:r>
              <a:rPr lang="en-US" sz="611" dirty="0"/>
              <a:t>Previous prophylactic bilateral mastectomy 30</a:t>
            </a:r>
          </a:p>
          <a:p>
            <a:endParaRPr lang="en-US" sz="778" dirty="0"/>
          </a:p>
          <a:p>
            <a:r>
              <a:rPr lang="en-US" sz="778" dirty="0">
                <a:highlight>
                  <a:srgbClr val="FFFF00"/>
                </a:highlight>
              </a:rPr>
              <a:t>2. Primary objective </a:t>
            </a:r>
          </a:p>
          <a:p>
            <a:r>
              <a:rPr lang="en-US" sz="778" dirty="0"/>
              <a:t>	</a:t>
            </a:r>
            <a:r>
              <a:rPr lang="en-US" sz="611" b="1" dirty="0"/>
              <a:t>After 63 months median follow-up </a:t>
            </a:r>
            <a:r>
              <a:rPr lang="en-US" sz="611" dirty="0"/>
              <a:t>(3-86): </a:t>
            </a:r>
            <a:r>
              <a:rPr lang="en-US" sz="611" b="1" dirty="0"/>
              <a:t>0 pelvic HGSC was observed</a:t>
            </a:r>
          </a:p>
          <a:p>
            <a:r>
              <a:rPr lang="en-US" sz="611" dirty="0"/>
              <a:t>       The only pelvic ”malignancy” was 1 CIN3 managed by total hysterectomy</a:t>
            </a:r>
          </a:p>
          <a:p>
            <a:endParaRPr lang="en-US" sz="778" dirty="0"/>
          </a:p>
          <a:p>
            <a:r>
              <a:rPr lang="en-US" sz="778" dirty="0">
                <a:highlight>
                  <a:srgbClr val="FFFF00"/>
                </a:highlight>
              </a:rPr>
              <a:t>3. Secondary objectives </a:t>
            </a:r>
          </a:p>
          <a:p>
            <a:r>
              <a:rPr lang="en-US" sz="778" dirty="0"/>
              <a:t>      </a:t>
            </a:r>
            <a:r>
              <a:rPr lang="en-US" sz="778" dirty="0">
                <a:highlight>
                  <a:srgbClr val="00FFFF"/>
                </a:highlight>
              </a:rPr>
              <a:t>a) Morbidity </a:t>
            </a:r>
          </a:p>
          <a:p>
            <a:r>
              <a:rPr lang="en-US" sz="778" dirty="0"/>
              <a:t>	</a:t>
            </a:r>
            <a:r>
              <a:rPr lang="en-US" sz="611" b="1" dirty="0"/>
              <a:t>intraoperative </a:t>
            </a:r>
            <a:r>
              <a:rPr lang="en-US" sz="611" i="1" dirty="0"/>
              <a:t>(laparoscopy 120, laparotomy 1)</a:t>
            </a:r>
            <a:r>
              <a:rPr lang="en-US" sz="611" dirty="0"/>
              <a:t>:  121 FR: 0 / 29 DO: </a:t>
            </a:r>
            <a:r>
              <a:rPr lang="en-US" sz="611" b="1" dirty="0"/>
              <a:t>0 </a:t>
            </a:r>
          </a:p>
          <a:p>
            <a:r>
              <a:rPr lang="en-US" sz="611" dirty="0"/>
              <a:t>	</a:t>
            </a:r>
            <a:r>
              <a:rPr lang="en-US" sz="611" b="1" dirty="0"/>
              <a:t>post operative: </a:t>
            </a:r>
          </a:p>
          <a:p>
            <a:r>
              <a:rPr lang="en-US" sz="611" dirty="0"/>
              <a:t>		FR: 36 </a:t>
            </a:r>
            <a:r>
              <a:rPr lang="en-US" sz="611" dirty="0" err="1"/>
              <a:t>Clavien</a:t>
            </a:r>
            <a:r>
              <a:rPr lang="en-US" sz="611" dirty="0"/>
              <a:t> grade 1 (post-operative pain) and 2 grade 2 (</a:t>
            </a:r>
            <a:r>
              <a:rPr lang="en-US" sz="611" dirty="0" err="1"/>
              <a:t>dysmenorrhéas</a:t>
            </a:r>
            <a:r>
              <a:rPr lang="en-US" sz="611" dirty="0"/>
              <a:t>)</a:t>
            </a:r>
          </a:p>
          <a:p>
            <a:r>
              <a:rPr lang="en-US" sz="611" dirty="0"/>
              <a:t>		DO:  1 </a:t>
            </a:r>
            <a:r>
              <a:rPr lang="en-US" sz="611" dirty="0" err="1"/>
              <a:t>Clavien</a:t>
            </a:r>
            <a:r>
              <a:rPr lang="en-US" sz="611" dirty="0"/>
              <a:t> 3b (at J0: hemoperitoneum)</a:t>
            </a:r>
          </a:p>
          <a:p>
            <a:r>
              <a:rPr lang="en-US" sz="611" dirty="0"/>
              <a:t>         </a:t>
            </a:r>
            <a:r>
              <a:rPr lang="en-US" sz="611" b="1" dirty="0"/>
              <a:t>distant (&gt; 30 days)</a:t>
            </a:r>
            <a:r>
              <a:rPr lang="en-US" sz="611" dirty="0"/>
              <a:t>: 0</a:t>
            </a:r>
          </a:p>
          <a:p>
            <a:endParaRPr lang="en-US" sz="778" dirty="0"/>
          </a:p>
          <a:p>
            <a:r>
              <a:rPr lang="en-US" sz="778" dirty="0"/>
              <a:t>      </a:t>
            </a:r>
            <a:r>
              <a:rPr lang="en-US" sz="778" dirty="0">
                <a:highlight>
                  <a:srgbClr val="00FFFF"/>
                </a:highlight>
              </a:rPr>
              <a:t>b) Pathological results (SEE FIM)</a:t>
            </a:r>
          </a:p>
          <a:p>
            <a:r>
              <a:rPr lang="en-US" sz="667" i="1" dirty="0"/>
              <a:t>           a) </a:t>
            </a:r>
            <a:r>
              <a:rPr lang="en-US" sz="667" i="1" dirty="0" err="1"/>
              <a:t>Fimbriectomies</a:t>
            </a:r>
            <a:r>
              <a:rPr lang="en-US" sz="667" dirty="0"/>
              <a:t>: </a:t>
            </a:r>
          </a:p>
          <a:p>
            <a:r>
              <a:rPr lang="en-US" sz="556" b="1" dirty="0"/>
              <a:t>      1 HGSC + </a:t>
            </a:r>
            <a:r>
              <a:rPr lang="en-US" sz="556" b="1" dirty="0" err="1"/>
              <a:t>controlat</a:t>
            </a:r>
            <a:r>
              <a:rPr lang="en-US" sz="556" b="1" dirty="0"/>
              <a:t> STIC </a:t>
            </a:r>
          </a:p>
          <a:p>
            <a:r>
              <a:rPr lang="en-US" sz="556" dirty="0"/>
              <a:t>  </a:t>
            </a:r>
            <a:r>
              <a:rPr lang="en-US" sz="444" dirty="0"/>
              <a:t>reop (THBO peritoneal and retroperitoneal staging ) </a:t>
            </a:r>
          </a:p>
          <a:p>
            <a:r>
              <a:rPr lang="en-US" sz="444" dirty="0"/>
              <a:t>	-&gt; St IIIA – chemo: alive NED at 64 M </a:t>
            </a:r>
            <a:endParaRPr lang="en-US" sz="556" dirty="0"/>
          </a:p>
          <a:p>
            <a:r>
              <a:rPr lang="en-US" sz="556" b="1" dirty="0"/>
              <a:t>      1 STIC </a:t>
            </a:r>
            <a:r>
              <a:rPr lang="en-US" sz="444" dirty="0"/>
              <a:t>(serous tubal intraepithelial carcinoma)</a:t>
            </a:r>
          </a:p>
          <a:p>
            <a:r>
              <a:rPr lang="en-US" sz="444" dirty="0"/>
              <a:t>  reop: bilat oophorectomy+ peritoneal staging: no lesion</a:t>
            </a:r>
            <a:endParaRPr lang="en-US" sz="556" dirty="0"/>
          </a:p>
          <a:p>
            <a:r>
              <a:rPr lang="en-US" sz="556" b="1" dirty="0"/>
              <a:t>      1 STIL </a:t>
            </a:r>
            <a:r>
              <a:rPr lang="en-US" sz="444" dirty="0"/>
              <a:t>(serous tubal intraepithelial lesion): surveilled</a:t>
            </a:r>
            <a:endParaRPr lang="en-US" sz="556" dirty="0"/>
          </a:p>
          <a:p>
            <a:r>
              <a:rPr lang="en-US" sz="500" b="1" dirty="0"/>
              <a:t> </a:t>
            </a:r>
          </a:p>
          <a:p>
            <a:r>
              <a:rPr lang="en-US" sz="500" b="1" dirty="0" err="1"/>
              <a:t>tubo</a:t>
            </a:r>
            <a:r>
              <a:rPr lang="en-US" sz="500" b="1" dirty="0"/>
              <a:t>-ovarian or peritoneal junctions: no disease  </a:t>
            </a:r>
            <a:endParaRPr lang="en-US" sz="667" b="1" dirty="0"/>
          </a:p>
          <a:p>
            <a:r>
              <a:rPr lang="en-US" sz="778" dirty="0"/>
              <a:t>	</a:t>
            </a:r>
          </a:p>
          <a:p>
            <a:endParaRPr lang="en-US" sz="778" dirty="0"/>
          </a:p>
          <a:p>
            <a:endParaRPr lang="en-US" sz="778" dirty="0"/>
          </a:p>
          <a:p>
            <a:endParaRPr lang="en-US" sz="778" dirty="0"/>
          </a:p>
          <a:p>
            <a:endParaRPr lang="en-US" sz="667" i="1" dirty="0"/>
          </a:p>
          <a:p>
            <a:r>
              <a:rPr lang="en-US" sz="667" i="1" dirty="0"/>
              <a:t>            b) Delayed (median 3.9 years) oophorectomy</a:t>
            </a:r>
            <a:r>
              <a:rPr lang="en-US" sz="778" dirty="0"/>
              <a:t>: </a:t>
            </a:r>
            <a:r>
              <a:rPr lang="en-US" sz="611" dirty="0"/>
              <a:t>n= 29 (21%) </a:t>
            </a:r>
            <a:r>
              <a:rPr lang="en-US" sz="556" dirty="0"/>
              <a:t>(17 menopause, 12 personal choice)</a:t>
            </a:r>
            <a:r>
              <a:rPr lang="en-US" sz="778" dirty="0"/>
              <a:t>: </a:t>
            </a:r>
            <a:r>
              <a:rPr lang="en-US" sz="611" b="1" dirty="0"/>
              <a:t>No malignant lesion </a:t>
            </a:r>
          </a:p>
          <a:p>
            <a:endParaRPr lang="en-US" sz="778" dirty="0"/>
          </a:p>
          <a:p>
            <a:r>
              <a:rPr lang="en-US" sz="778" dirty="0"/>
              <a:t>       </a:t>
            </a:r>
            <a:r>
              <a:rPr lang="en-US" sz="778" dirty="0">
                <a:highlight>
                  <a:srgbClr val="00FFFF"/>
                </a:highlight>
              </a:rPr>
              <a:t>c) Secondary breast cancers: </a:t>
            </a:r>
            <a:endParaRPr lang="en-US" sz="556" dirty="0">
              <a:highlight>
                <a:srgbClr val="00FFFF"/>
              </a:highlight>
            </a:endParaRPr>
          </a:p>
          <a:p>
            <a:r>
              <a:rPr lang="en-US" sz="556" dirty="0"/>
              <a:t>		</a:t>
            </a:r>
            <a:r>
              <a:rPr lang="en-US" sz="611" b="1" dirty="0"/>
              <a:t>21 (17%) </a:t>
            </a:r>
            <a:r>
              <a:rPr lang="en-US" sz="667" dirty="0"/>
              <a:t>(3 de novo/18 recurrences); delay from FR : 3.2 years (0.7-7.3)</a:t>
            </a:r>
            <a:endParaRPr lang="en-US" sz="611" dirty="0"/>
          </a:p>
          <a:p>
            <a:r>
              <a:rPr lang="en-US" sz="667" dirty="0"/>
              <a:t>		 </a:t>
            </a:r>
            <a:r>
              <a:rPr lang="en-US" sz="556" dirty="0"/>
              <a:t>16/77 BRCA1 and 5/31 BRCA2 (p=0.8) </a:t>
            </a:r>
          </a:p>
          <a:p>
            <a:endParaRPr lang="en-US" sz="556" dirty="0"/>
          </a:p>
          <a:p>
            <a:r>
              <a:rPr lang="en-US" sz="778" dirty="0"/>
              <a:t>       </a:t>
            </a:r>
            <a:r>
              <a:rPr lang="en-US" sz="778" dirty="0">
                <a:highlight>
                  <a:srgbClr val="00FFFF"/>
                </a:highlight>
              </a:rPr>
              <a:t>d) Other</a:t>
            </a:r>
            <a:r>
              <a:rPr lang="en-US" sz="778" dirty="0"/>
              <a:t>: </a:t>
            </a:r>
            <a:r>
              <a:rPr lang="en-US" sz="667" b="1" dirty="0"/>
              <a:t>1 post-RF twin uneventful pregnancy thanks to ART </a:t>
            </a:r>
            <a:endParaRPr lang="en-US" sz="778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A0672C-393D-4C8C-BD57-83F777616BF2}"/>
              </a:ext>
            </a:extLst>
          </p:cNvPr>
          <p:cNvSpPr txBox="1"/>
          <p:nvPr/>
        </p:nvSpPr>
        <p:spPr>
          <a:xfrm>
            <a:off x="4611501" y="5782412"/>
            <a:ext cx="3120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u="sng" dirty="0"/>
              <a:t>A future direction could be to promote a large  international  prospective study giving the choice to women between RRSO or RRS/RRFR/DO and follow them for ≥10 years to validate or not a 2-step alternative</a:t>
            </a:r>
          </a:p>
        </p:txBody>
      </p:sp>
      <p:sp>
        <p:nvSpPr>
          <p:cNvPr id="8" name="Text Placeholder 53">
            <a:extLst>
              <a:ext uri="{FF2B5EF4-FFF2-40B4-BE49-F238E27FC236}">
                <a16:creationId xmlns:a16="http://schemas.microsoft.com/office/drawing/2014/main" id="{59DA0C19-4732-E941-95BC-9A8537001BC8}"/>
              </a:ext>
            </a:extLst>
          </p:cNvPr>
          <p:cNvSpPr txBox="1">
            <a:spLocks/>
          </p:cNvSpPr>
          <p:nvPr/>
        </p:nvSpPr>
        <p:spPr>
          <a:xfrm>
            <a:off x="1671964" y="1164966"/>
            <a:ext cx="8992426" cy="126679"/>
          </a:xfrm>
          <a:prstGeom prst="rect">
            <a:avLst/>
          </a:prstGeom>
        </p:spPr>
        <p:txBody>
          <a:bodyPr>
            <a:noAutofit/>
          </a:bodyPr>
          <a:lstStyle>
            <a:lvl1pPr marL="617220" indent="-617220" algn="l" defTabSz="2468880" rtl="0" eaLnBrk="1" latinLnBrk="0" hangingPunct="1">
              <a:lnSpc>
                <a:spcPct val="90000"/>
              </a:lnSpc>
              <a:spcBef>
                <a:spcPts val="2700"/>
              </a:spcBef>
              <a:buFont typeface="Arial" panose="020B0604020202020204" pitchFamily="34" charset="0"/>
              <a:buChar char="•"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5166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8610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54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55498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8942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02386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5830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49274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67" dirty="0">
                <a:solidFill>
                  <a:schemeClr val="bg1"/>
                </a:solidFill>
              </a:rPr>
              <a:t>Leblanc E1, </a:t>
            </a:r>
            <a:r>
              <a:rPr lang="en-US" sz="667" dirty="0" err="1">
                <a:solidFill>
                  <a:schemeClr val="bg1"/>
                </a:solidFill>
              </a:rPr>
              <a:t>Narducci</a:t>
            </a:r>
            <a:r>
              <a:rPr lang="en-US" sz="667" dirty="0">
                <a:solidFill>
                  <a:schemeClr val="bg1"/>
                </a:solidFill>
              </a:rPr>
              <a:t> F 1, </a:t>
            </a:r>
            <a:r>
              <a:rPr lang="en-US" sz="667" dirty="0" err="1">
                <a:solidFill>
                  <a:schemeClr val="bg1"/>
                </a:solidFill>
              </a:rPr>
              <a:t>Hudry</a:t>
            </a:r>
            <a:r>
              <a:rPr lang="en-US" sz="667" dirty="0">
                <a:solidFill>
                  <a:schemeClr val="bg1"/>
                </a:solidFill>
              </a:rPr>
              <a:t> D1, Bresson L1, </a:t>
            </a:r>
            <a:r>
              <a:rPr lang="en-US" sz="667" dirty="0" err="1">
                <a:solidFill>
                  <a:schemeClr val="bg1"/>
                </a:solidFill>
              </a:rPr>
              <a:t>Charvolin</a:t>
            </a:r>
            <a:r>
              <a:rPr lang="en-US" sz="667" dirty="0">
                <a:solidFill>
                  <a:schemeClr val="bg1"/>
                </a:solidFill>
              </a:rPr>
              <a:t> JY2, Ferron G3, Guyon F 4, </a:t>
            </a:r>
            <a:r>
              <a:rPr lang="en-US" sz="667" dirty="0" err="1">
                <a:solidFill>
                  <a:schemeClr val="bg1"/>
                </a:solidFill>
              </a:rPr>
              <a:t>Fourchotte</a:t>
            </a:r>
            <a:r>
              <a:rPr lang="en-US" sz="667" dirty="0">
                <a:solidFill>
                  <a:schemeClr val="bg1"/>
                </a:solidFill>
              </a:rPr>
              <a:t> V 5, </a:t>
            </a:r>
            <a:r>
              <a:rPr lang="en-US" sz="667" dirty="0" err="1">
                <a:solidFill>
                  <a:schemeClr val="bg1"/>
                </a:solidFill>
              </a:rPr>
              <a:t>Lambaudie</a:t>
            </a:r>
            <a:r>
              <a:rPr lang="en-US" sz="667" dirty="0">
                <a:solidFill>
                  <a:schemeClr val="bg1"/>
                </a:solidFill>
              </a:rPr>
              <a:t> E6, Baron M7, Fouche Y8, </a:t>
            </a:r>
            <a:r>
              <a:rPr lang="en-US" sz="667" dirty="0" err="1">
                <a:solidFill>
                  <a:schemeClr val="bg1"/>
                </a:solidFill>
              </a:rPr>
              <a:t>Gouy</a:t>
            </a:r>
            <a:r>
              <a:rPr lang="en-US" sz="667" dirty="0">
                <a:solidFill>
                  <a:schemeClr val="bg1"/>
                </a:solidFill>
              </a:rPr>
              <a:t> S9, </a:t>
            </a:r>
            <a:r>
              <a:rPr lang="en-US" sz="667" dirty="0" err="1">
                <a:solidFill>
                  <a:schemeClr val="bg1"/>
                </a:solidFill>
              </a:rPr>
              <a:t>Collinet</a:t>
            </a:r>
            <a:r>
              <a:rPr lang="en-US" sz="667" dirty="0">
                <a:solidFill>
                  <a:schemeClr val="bg1"/>
                </a:solidFill>
              </a:rPr>
              <a:t> P10, </a:t>
            </a:r>
            <a:r>
              <a:rPr lang="en-US" sz="667" dirty="0" err="1">
                <a:solidFill>
                  <a:schemeClr val="bg1"/>
                </a:solidFill>
              </a:rPr>
              <a:t>Caquant</a:t>
            </a:r>
            <a:r>
              <a:rPr lang="en-US" sz="667" dirty="0">
                <a:solidFill>
                  <a:schemeClr val="bg1"/>
                </a:solidFill>
              </a:rPr>
              <a:t> F 11,  </a:t>
            </a:r>
            <a:r>
              <a:rPr lang="en-US" sz="667" dirty="0" err="1">
                <a:solidFill>
                  <a:schemeClr val="bg1"/>
                </a:solidFill>
              </a:rPr>
              <a:t>Pomel</a:t>
            </a:r>
            <a:r>
              <a:rPr lang="en-US" sz="667" dirty="0">
                <a:solidFill>
                  <a:schemeClr val="bg1"/>
                </a:solidFill>
              </a:rPr>
              <a:t> C 12, </a:t>
            </a:r>
            <a:r>
              <a:rPr lang="en-US" sz="667" dirty="0" err="1">
                <a:solidFill>
                  <a:schemeClr val="bg1"/>
                </a:solidFill>
              </a:rPr>
              <a:t>Golfier</a:t>
            </a:r>
            <a:r>
              <a:rPr lang="en-US" sz="667" dirty="0">
                <a:solidFill>
                  <a:schemeClr val="bg1"/>
                </a:solidFill>
              </a:rPr>
              <a:t> F13, </a:t>
            </a:r>
            <a:r>
              <a:rPr lang="en-US" sz="667" dirty="0" err="1">
                <a:solidFill>
                  <a:schemeClr val="bg1"/>
                </a:solidFill>
              </a:rPr>
              <a:t>Vaini</a:t>
            </a:r>
            <a:r>
              <a:rPr lang="en-US" sz="667" dirty="0">
                <a:solidFill>
                  <a:schemeClr val="bg1"/>
                </a:solidFill>
              </a:rPr>
              <a:t>-Cowen V14, Lemaire AS 1, </a:t>
            </a:r>
            <a:r>
              <a:rPr lang="en-US" sz="667" dirty="0" err="1">
                <a:solidFill>
                  <a:schemeClr val="bg1"/>
                </a:solidFill>
              </a:rPr>
              <a:t>Vuagnat</a:t>
            </a:r>
            <a:r>
              <a:rPr lang="en-US" sz="667" dirty="0">
                <a:solidFill>
                  <a:schemeClr val="bg1"/>
                </a:solidFill>
              </a:rPr>
              <a:t> P 1, </a:t>
            </a:r>
            <a:r>
              <a:rPr lang="en-US" sz="667" dirty="0" err="1">
                <a:solidFill>
                  <a:schemeClr val="bg1"/>
                </a:solidFill>
              </a:rPr>
              <a:t>Salzet</a:t>
            </a:r>
            <a:r>
              <a:rPr lang="en-US" sz="667" dirty="0">
                <a:solidFill>
                  <a:schemeClr val="bg1"/>
                </a:solidFill>
              </a:rPr>
              <a:t> M 15</a:t>
            </a:r>
          </a:p>
        </p:txBody>
      </p:sp>
      <p:sp>
        <p:nvSpPr>
          <p:cNvPr id="9" name="Text Placeholder 54">
            <a:extLst>
              <a:ext uri="{FF2B5EF4-FFF2-40B4-BE49-F238E27FC236}">
                <a16:creationId xmlns:a16="http://schemas.microsoft.com/office/drawing/2014/main" id="{545E205C-CCC4-5048-B00D-9C2A4C746804}"/>
              </a:ext>
            </a:extLst>
          </p:cNvPr>
          <p:cNvSpPr txBox="1">
            <a:spLocks/>
          </p:cNvSpPr>
          <p:nvPr/>
        </p:nvSpPr>
        <p:spPr>
          <a:xfrm>
            <a:off x="1833680" y="1293720"/>
            <a:ext cx="8524640" cy="176265"/>
          </a:xfrm>
          <a:prstGeom prst="rect">
            <a:avLst/>
          </a:prstGeom>
        </p:spPr>
        <p:txBody>
          <a:bodyPr>
            <a:noAutofit/>
          </a:bodyPr>
          <a:lstStyle>
            <a:lvl1pPr marL="617220" indent="-617220" algn="l" defTabSz="2468880" rtl="0" eaLnBrk="1" latinLnBrk="0" hangingPunct="1">
              <a:lnSpc>
                <a:spcPct val="90000"/>
              </a:lnSpc>
              <a:spcBef>
                <a:spcPts val="2700"/>
              </a:spcBef>
              <a:buFont typeface="Arial" panose="020B0604020202020204" pitchFamily="34" charset="0"/>
              <a:buChar char="•"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5166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8610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54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55498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8942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02386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5830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49274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4" dirty="0">
                <a:solidFill>
                  <a:schemeClr val="bg1"/>
                </a:solidFill>
              </a:rPr>
              <a:t>1. Centre Oscar Lambret Lille France; 2. Clinique Du </a:t>
            </a:r>
            <a:r>
              <a:rPr lang="en-US" sz="444" dirty="0" err="1">
                <a:solidFill>
                  <a:schemeClr val="bg1"/>
                </a:solidFill>
              </a:rPr>
              <a:t>Bois</a:t>
            </a:r>
            <a:r>
              <a:rPr lang="en-US" sz="444" dirty="0">
                <a:solidFill>
                  <a:schemeClr val="bg1"/>
                </a:solidFill>
              </a:rPr>
              <a:t> Lille France, 3. </a:t>
            </a:r>
            <a:r>
              <a:rPr lang="en-US" sz="444" dirty="0" err="1">
                <a:solidFill>
                  <a:schemeClr val="bg1"/>
                </a:solidFill>
              </a:rPr>
              <a:t>Institut</a:t>
            </a:r>
            <a:r>
              <a:rPr lang="en-US" sz="444" dirty="0">
                <a:solidFill>
                  <a:schemeClr val="bg1"/>
                </a:solidFill>
              </a:rPr>
              <a:t> Claudius </a:t>
            </a:r>
            <a:r>
              <a:rPr lang="en-US" sz="444" dirty="0" err="1">
                <a:solidFill>
                  <a:schemeClr val="bg1"/>
                </a:solidFill>
              </a:rPr>
              <a:t>Regaud</a:t>
            </a:r>
            <a:r>
              <a:rPr lang="en-US" sz="444" dirty="0">
                <a:solidFill>
                  <a:schemeClr val="bg1"/>
                </a:solidFill>
              </a:rPr>
              <a:t> Toulouse France, 4. </a:t>
            </a:r>
            <a:r>
              <a:rPr lang="en-US" sz="444" dirty="0" err="1">
                <a:solidFill>
                  <a:schemeClr val="bg1"/>
                </a:solidFill>
              </a:rPr>
              <a:t>Institut</a:t>
            </a:r>
            <a:r>
              <a:rPr lang="en-US" sz="444" dirty="0">
                <a:solidFill>
                  <a:schemeClr val="bg1"/>
                </a:solidFill>
              </a:rPr>
              <a:t> </a:t>
            </a:r>
            <a:r>
              <a:rPr lang="en-US" sz="444" dirty="0" err="1">
                <a:solidFill>
                  <a:schemeClr val="bg1"/>
                </a:solidFill>
              </a:rPr>
              <a:t>Bergonié</a:t>
            </a:r>
            <a:r>
              <a:rPr lang="en-US" sz="444" dirty="0">
                <a:solidFill>
                  <a:schemeClr val="bg1"/>
                </a:solidFill>
              </a:rPr>
              <a:t> Bordeaux France, 5. </a:t>
            </a:r>
            <a:r>
              <a:rPr lang="en-US" sz="444" dirty="0" err="1">
                <a:solidFill>
                  <a:schemeClr val="bg1"/>
                </a:solidFill>
              </a:rPr>
              <a:t>Institut</a:t>
            </a:r>
            <a:r>
              <a:rPr lang="en-US" sz="444" dirty="0">
                <a:solidFill>
                  <a:schemeClr val="bg1"/>
                </a:solidFill>
              </a:rPr>
              <a:t> Curie Paris France, 6. </a:t>
            </a:r>
            <a:r>
              <a:rPr lang="en-US" sz="444" dirty="0" err="1">
                <a:solidFill>
                  <a:schemeClr val="bg1"/>
                </a:solidFill>
              </a:rPr>
              <a:t>Institut</a:t>
            </a:r>
            <a:r>
              <a:rPr lang="en-US" sz="444" dirty="0">
                <a:solidFill>
                  <a:schemeClr val="bg1"/>
                </a:solidFill>
              </a:rPr>
              <a:t> Paoli </a:t>
            </a:r>
            <a:r>
              <a:rPr lang="en-US" sz="444" dirty="0" err="1">
                <a:solidFill>
                  <a:schemeClr val="bg1"/>
                </a:solidFill>
              </a:rPr>
              <a:t>Calmettes</a:t>
            </a:r>
            <a:r>
              <a:rPr lang="en-US" sz="444" dirty="0">
                <a:solidFill>
                  <a:schemeClr val="bg1"/>
                </a:solidFill>
              </a:rPr>
              <a:t> Marseille France, 7. Centre Becquerel Rouen France, 8. Centre A </a:t>
            </a:r>
            <a:r>
              <a:rPr lang="en-US" sz="444" dirty="0" err="1">
                <a:solidFill>
                  <a:schemeClr val="bg1"/>
                </a:solidFill>
              </a:rPr>
              <a:t>Lacassagne</a:t>
            </a:r>
            <a:r>
              <a:rPr lang="en-US" sz="444" dirty="0">
                <a:solidFill>
                  <a:schemeClr val="bg1"/>
                </a:solidFill>
              </a:rPr>
              <a:t> Nice France, 9. </a:t>
            </a:r>
            <a:r>
              <a:rPr lang="en-US" sz="444" dirty="0" err="1">
                <a:solidFill>
                  <a:schemeClr val="bg1"/>
                </a:solidFill>
              </a:rPr>
              <a:t>Institut</a:t>
            </a:r>
            <a:r>
              <a:rPr lang="en-US" sz="444" dirty="0">
                <a:solidFill>
                  <a:schemeClr val="bg1"/>
                </a:solidFill>
              </a:rPr>
              <a:t> G </a:t>
            </a:r>
            <a:r>
              <a:rPr lang="en-US" sz="444" dirty="0" err="1">
                <a:solidFill>
                  <a:schemeClr val="bg1"/>
                </a:solidFill>
              </a:rPr>
              <a:t>Roussy</a:t>
            </a:r>
            <a:r>
              <a:rPr lang="en-US" sz="444" dirty="0">
                <a:solidFill>
                  <a:schemeClr val="bg1"/>
                </a:solidFill>
              </a:rPr>
              <a:t> </a:t>
            </a:r>
            <a:r>
              <a:rPr lang="en-US" sz="444" dirty="0" err="1">
                <a:solidFill>
                  <a:schemeClr val="bg1"/>
                </a:solidFill>
              </a:rPr>
              <a:t>Vilejuif</a:t>
            </a:r>
            <a:r>
              <a:rPr lang="en-US" sz="444" dirty="0">
                <a:solidFill>
                  <a:schemeClr val="bg1"/>
                </a:solidFill>
              </a:rPr>
              <a:t> France, 10. CHRU Lille France, 11. Clinique du Parc Croix France, 12. Centre J Perrin Clermont Ferrand France, 13. Hospices civils Lyon France, 14. </a:t>
            </a:r>
            <a:r>
              <a:rPr lang="en-US" sz="444" dirty="0" err="1">
                <a:solidFill>
                  <a:schemeClr val="bg1"/>
                </a:solidFill>
              </a:rPr>
              <a:t>Polyclinique</a:t>
            </a:r>
            <a:r>
              <a:rPr lang="en-US" sz="444" dirty="0">
                <a:solidFill>
                  <a:schemeClr val="bg1"/>
                </a:solidFill>
              </a:rPr>
              <a:t> Parc </a:t>
            </a:r>
            <a:r>
              <a:rPr lang="en-US" sz="444" dirty="0" err="1">
                <a:solidFill>
                  <a:schemeClr val="bg1"/>
                </a:solidFill>
              </a:rPr>
              <a:t>Rambot</a:t>
            </a:r>
            <a:r>
              <a:rPr lang="en-US" sz="444" dirty="0">
                <a:solidFill>
                  <a:schemeClr val="bg1"/>
                </a:solidFill>
              </a:rPr>
              <a:t> Aix </a:t>
            </a:r>
            <a:r>
              <a:rPr lang="en-US" sz="444" dirty="0" err="1">
                <a:solidFill>
                  <a:schemeClr val="bg1"/>
                </a:solidFill>
              </a:rPr>
              <a:t>en</a:t>
            </a:r>
            <a:r>
              <a:rPr lang="en-US" sz="444" dirty="0">
                <a:solidFill>
                  <a:schemeClr val="bg1"/>
                </a:solidFill>
              </a:rPr>
              <a:t> Provence, France, 15. INSERM U1192, </a:t>
            </a:r>
            <a:r>
              <a:rPr lang="en-US" sz="444" dirty="0" err="1">
                <a:solidFill>
                  <a:schemeClr val="bg1"/>
                </a:solidFill>
              </a:rPr>
              <a:t>Université</a:t>
            </a:r>
            <a:r>
              <a:rPr lang="en-US" sz="444" dirty="0">
                <a:solidFill>
                  <a:schemeClr val="bg1"/>
                </a:solidFill>
              </a:rPr>
              <a:t> Lille France</a:t>
            </a:r>
          </a:p>
        </p:txBody>
      </p:sp>
      <p:pic>
        <p:nvPicPr>
          <p:cNvPr id="11" name="Espace réservé de l’image 84">
            <a:extLst>
              <a:ext uri="{FF2B5EF4-FFF2-40B4-BE49-F238E27FC236}">
                <a16:creationId xmlns:a16="http://schemas.microsoft.com/office/drawing/2014/main" id="{90927580-B411-5F43-9F81-89B7BC79A00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53" b="153"/>
          <a:stretch>
            <a:fillRect/>
          </a:stretch>
        </p:blipFill>
        <p:spPr>
          <a:xfrm>
            <a:off x="3198007" y="5296385"/>
            <a:ext cx="1346858" cy="1148282"/>
          </a:xfrm>
          <a:prstGeom prst="rect">
            <a:avLst/>
          </a:prstGeom>
        </p:spPr>
      </p:pic>
      <p:grpSp>
        <p:nvGrpSpPr>
          <p:cNvPr id="37" name="Groupe 36">
            <a:extLst>
              <a:ext uri="{FF2B5EF4-FFF2-40B4-BE49-F238E27FC236}">
                <a16:creationId xmlns:a16="http://schemas.microsoft.com/office/drawing/2014/main" id="{822BD2B7-7D98-4440-A0FD-2CE2CADC92F4}"/>
              </a:ext>
            </a:extLst>
          </p:cNvPr>
          <p:cNvGrpSpPr/>
          <p:nvPr/>
        </p:nvGrpSpPr>
        <p:grpSpPr>
          <a:xfrm>
            <a:off x="1716509" y="5311104"/>
            <a:ext cx="1317546" cy="1133563"/>
            <a:chOff x="705095" y="15001956"/>
            <a:chExt cx="4743164" cy="4080826"/>
          </a:xfrm>
        </p:grpSpPr>
        <p:pic>
          <p:nvPicPr>
            <p:cNvPr id="10" name="Espace réservé de l’image 93">
              <a:extLst>
                <a:ext uri="{FF2B5EF4-FFF2-40B4-BE49-F238E27FC236}">
                  <a16:creationId xmlns:a16="http://schemas.microsoft.com/office/drawing/2014/main" id="{18893B4A-9A98-EB49-A19D-70A10E46A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t="3349" b="3349"/>
            <a:stretch>
              <a:fillRect/>
            </a:stretch>
          </p:blipFill>
          <p:spPr>
            <a:xfrm>
              <a:off x="705096" y="15001956"/>
              <a:ext cx="4190005" cy="4080826"/>
            </a:xfrm>
            <a:prstGeom prst="rect">
              <a:avLst/>
            </a:prstGeom>
          </p:spPr>
        </p:pic>
        <p:grpSp>
          <p:nvGrpSpPr>
            <p:cNvPr id="36" name="Groupe 35">
              <a:extLst>
                <a:ext uri="{FF2B5EF4-FFF2-40B4-BE49-F238E27FC236}">
                  <a16:creationId xmlns:a16="http://schemas.microsoft.com/office/drawing/2014/main" id="{DEDBA95F-395A-E348-8D77-3BE8097FB88F}"/>
                </a:ext>
              </a:extLst>
            </p:cNvPr>
            <p:cNvGrpSpPr/>
            <p:nvPr/>
          </p:nvGrpSpPr>
          <p:grpSpPr>
            <a:xfrm>
              <a:off x="705095" y="15229083"/>
              <a:ext cx="4743164" cy="3778811"/>
              <a:chOff x="705095" y="15250348"/>
              <a:chExt cx="4743164" cy="3778811"/>
            </a:xfrm>
          </p:grpSpPr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A5A9949F-9B7F-154C-8730-041F2C2FA2E5}"/>
                  </a:ext>
                </a:extLst>
              </p:cNvPr>
              <p:cNvSpPr txBox="1"/>
              <p:nvPr/>
            </p:nvSpPr>
            <p:spPr>
              <a:xfrm>
                <a:off x="2020185" y="17650047"/>
                <a:ext cx="1299585" cy="6093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500" dirty="0" err="1">
                    <a:solidFill>
                      <a:schemeClr val="bg1"/>
                    </a:solidFill>
                  </a:rPr>
                  <a:t>Uterus</a:t>
                </a:r>
                <a:endParaRPr lang="fr-FR" sz="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38E58BEB-A4B7-5041-A734-2CAF4377C6E1}"/>
                  </a:ext>
                </a:extLst>
              </p:cNvPr>
              <p:cNvSpPr txBox="1"/>
              <p:nvPr/>
            </p:nvSpPr>
            <p:spPr>
              <a:xfrm>
                <a:off x="4081354" y="17756999"/>
                <a:ext cx="1213027" cy="6093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500" dirty="0" err="1">
                    <a:solidFill>
                      <a:schemeClr val="bg1"/>
                    </a:solidFill>
                  </a:rPr>
                  <a:t>Ovary</a:t>
                </a:r>
                <a:endParaRPr lang="fr-FR" sz="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6CE7858F-3F8C-9F4D-B126-AF04766C9337}"/>
                  </a:ext>
                </a:extLst>
              </p:cNvPr>
              <p:cNvSpPr txBox="1"/>
              <p:nvPr/>
            </p:nvSpPr>
            <p:spPr>
              <a:xfrm>
                <a:off x="2642694" y="15947668"/>
                <a:ext cx="1847815" cy="6093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500" dirty="0">
                    <a:solidFill>
                      <a:schemeClr val="bg1"/>
                    </a:solidFill>
                  </a:rPr>
                  <a:t>RF </a:t>
                </a:r>
                <a:r>
                  <a:rPr lang="fr-FR" sz="500" dirty="0" err="1">
                    <a:solidFill>
                      <a:schemeClr val="bg1"/>
                    </a:solidFill>
                  </a:rPr>
                  <a:t>specimen</a:t>
                </a:r>
                <a:endParaRPr lang="fr-FR" sz="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5A2BC2BB-32B6-B049-B9BA-0BF6D484B6AD}"/>
                  </a:ext>
                </a:extLst>
              </p:cNvPr>
              <p:cNvSpPr txBox="1"/>
              <p:nvPr/>
            </p:nvSpPr>
            <p:spPr>
              <a:xfrm>
                <a:off x="705095" y="18419762"/>
                <a:ext cx="1213027" cy="6093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500" dirty="0" err="1">
                    <a:solidFill>
                      <a:schemeClr val="bg1"/>
                    </a:solidFill>
                  </a:rPr>
                  <a:t>Ovary</a:t>
                </a:r>
                <a:endParaRPr lang="fr-FR" sz="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A69DF029-E090-954B-A9D2-4C0ABFCEEC29}"/>
                  </a:ext>
                </a:extLst>
              </p:cNvPr>
              <p:cNvSpPr txBox="1"/>
              <p:nvPr/>
            </p:nvSpPr>
            <p:spPr>
              <a:xfrm>
                <a:off x="3089029" y="15250348"/>
                <a:ext cx="1553500" cy="5168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333" dirty="0" err="1">
                    <a:solidFill>
                      <a:schemeClr val="bg1"/>
                    </a:solidFill>
                  </a:rPr>
                  <a:t>Fallopian</a:t>
                </a:r>
                <a:r>
                  <a:rPr lang="fr-FR" sz="333" dirty="0">
                    <a:solidFill>
                      <a:schemeClr val="bg1"/>
                    </a:solidFill>
                  </a:rPr>
                  <a:t> tube</a:t>
                </a:r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E4C1F57F-2DCB-054F-ACA7-AEB0B4BAAD22}"/>
                  </a:ext>
                </a:extLst>
              </p:cNvPr>
              <p:cNvSpPr txBox="1"/>
              <p:nvPr/>
            </p:nvSpPr>
            <p:spPr>
              <a:xfrm>
                <a:off x="3825509" y="15913140"/>
                <a:ext cx="1622750" cy="4942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92" dirty="0" err="1">
                    <a:solidFill>
                      <a:schemeClr val="bg1"/>
                    </a:solidFill>
                  </a:rPr>
                  <a:t>Ovarian</a:t>
                </a:r>
                <a:r>
                  <a:rPr lang="fr-FR" sz="292" dirty="0">
                    <a:solidFill>
                      <a:schemeClr val="bg1"/>
                    </a:solidFill>
                  </a:rPr>
                  <a:t> fragment</a:t>
                </a:r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B3464460-5C09-594B-B5D4-71ED2B431D28}"/>
                  </a:ext>
                </a:extLst>
              </p:cNvPr>
              <p:cNvSpPr txBox="1"/>
              <p:nvPr/>
            </p:nvSpPr>
            <p:spPr>
              <a:xfrm>
                <a:off x="4159258" y="15649332"/>
                <a:ext cx="1132236" cy="5168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333" dirty="0">
                    <a:solidFill>
                      <a:schemeClr val="bg1"/>
                    </a:solidFill>
                  </a:rPr>
                  <a:t>Fimbria</a:t>
                </a:r>
              </a:p>
            </p:txBody>
          </p: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19FCA696-0C21-7F43-969D-BBFCC578E4AB}"/>
                  </a:ext>
                </a:extLst>
              </p:cNvPr>
              <p:cNvSpPr txBox="1"/>
              <p:nvPr/>
            </p:nvSpPr>
            <p:spPr>
              <a:xfrm>
                <a:off x="924871" y="16501722"/>
                <a:ext cx="3844514" cy="6093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500" dirty="0" err="1">
                    <a:solidFill>
                      <a:schemeClr val="bg1"/>
                    </a:solidFill>
                  </a:rPr>
                  <a:t>Laparoscopic</a:t>
                </a:r>
                <a:r>
                  <a:rPr lang="fr-FR" sz="500" dirty="0">
                    <a:solidFill>
                      <a:schemeClr val="bg1"/>
                    </a:solidFill>
                  </a:rPr>
                  <a:t>  final aspect </a:t>
                </a:r>
                <a:r>
                  <a:rPr lang="fr-FR" sz="500" dirty="0" err="1">
                    <a:solidFill>
                      <a:schemeClr val="bg1"/>
                    </a:solidFill>
                  </a:rPr>
                  <a:t>after</a:t>
                </a:r>
                <a:r>
                  <a:rPr lang="fr-FR" sz="500" dirty="0">
                    <a:solidFill>
                      <a:schemeClr val="bg1"/>
                    </a:solidFill>
                  </a:rPr>
                  <a:t> RF</a:t>
                </a:r>
              </a:p>
            </p:txBody>
          </p:sp>
        </p:grpSp>
      </p:grpSp>
      <p:pic>
        <p:nvPicPr>
          <p:cNvPr id="38" name="Espace réservé de l’image 100">
            <a:extLst>
              <a:ext uri="{FF2B5EF4-FFF2-40B4-BE49-F238E27FC236}">
                <a16:creationId xmlns:a16="http://schemas.microsoft.com/office/drawing/2014/main" id="{42812463-2B8C-5342-8371-97FBB280FE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6" b="4786"/>
          <a:stretch>
            <a:fillRect/>
          </a:stretch>
        </p:blipFill>
        <p:spPr>
          <a:xfrm>
            <a:off x="1667591" y="872808"/>
            <a:ext cx="515402" cy="146804"/>
          </a:xfrm>
          <a:prstGeom prst="rect">
            <a:avLst/>
          </a:prstGeom>
        </p:spPr>
      </p:pic>
      <p:pic>
        <p:nvPicPr>
          <p:cNvPr id="40" name="Image 39" descr="Une image contenant dessin&#10;&#10;Description générée automatiquement">
            <a:extLst>
              <a:ext uri="{FF2B5EF4-FFF2-40B4-BE49-F238E27FC236}">
                <a16:creationId xmlns:a16="http://schemas.microsoft.com/office/drawing/2014/main" id="{5AA2379D-66D8-7D44-AF88-7285E04205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171" y="863126"/>
            <a:ext cx="401968" cy="167735"/>
          </a:xfrm>
          <a:prstGeom prst="rect">
            <a:avLst/>
          </a:prstGeom>
        </p:spPr>
      </p:pic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4CFA4CE7-F02C-5344-BD11-91F72A6B1EF2}"/>
              </a:ext>
            </a:extLst>
          </p:cNvPr>
          <p:cNvCxnSpPr>
            <a:cxnSpLocks/>
          </p:cNvCxnSpPr>
          <p:nvPr/>
        </p:nvCxnSpPr>
        <p:spPr>
          <a:xfrm>
            <a:off x="3198006" y="269823"/>
            <a:ext cx="1577610" cy="1708879"/>
          </a:xfrm>
          <a:prstGeom prst="straightConnector1">
            <a:avLst/>
          </a:prstGeom>
          <a:ln w="1524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78172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176F6E-220D-D54C-8240-C68CACA74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930" y="575980"/>
            <a:ext cx="9818632" cy="1325563"/>
          </a:xfrm>
        </p:spPr>
        <p:txBody>
          <a:bodyPr>
            <a:normAutofit fontScale="90000"/>
          </a:bodyPr>
          <a:lstStyle/>
          <a:p>
            <a:r>
              <a:rPr lang="fr-FR" i="1" dirty="0" err="1"/>
              <a:t>Early</a:t>
            </a:r>
            <a:r>
              <a:rPr lang="fr-FR" i="1" dirty="0"/>
              <a:t> </a:t>
            </a:r>
            <a:r>
              <a:rPr lang="fr-FR" i="1" dirty="0" err="1"/>
              <a:t>salpingectomy</a:t>
            </a:r>
            <a:r>
              <a:rPr lang="fr-FR" i="1" dirty="0"/>
              <a:t> (</a:t>
            </a:r>
            <a:r>
              <a:rPr lang="fr-FR" b="1" i="1" dirty="0" err="1"/>
              <a:t>TU</a:t>
            </a:r>
            <a:r>
              <a:rPr lang="fr-FR" i="1" dirty="0" err="1"/>
              <a:t>bectomy</a:t>
            </a:r>
            <a:r>
              <a:rPr lang="fr-FR" i="1" dirty="0"/>
              <a:t>) </a:t>
            </a:r>
            <a:r>
              <a:rPr lang="fr-FR" i="1" dirty="0" err="1"/>
              <a:t>with</a:t>
            </a:r>
            <a:r>
              <a:rPr lang="fr-FR" i="1" dirty="0"/>
              <a:t> </a:t>
            </a:r>
            <a:r>
              <a:rPr lang="fr-FR" i="1" dirty="0" err="1"/>
              <a:t>delayed</a:t>
            </a:r>
            <a:r>
              <a:rPr lang="fr-FR" i="1" dirty="0"/>
              <a:t> </a:t>
            </a:r>
            <a:r>
              <a:rPr lang="fr-FR" i="1" dirty="0" err="1"/>
              <a:t>oophorectomy</a:t>
            </a:r>
            <a:r>
              <a:rPr lang="fr-FR" i="1" dirty="0"/>
              <a:t> as alternative for BSO to </a:t>
            </a:r>
            <a:r>
              <a:rPr lang="fr-FR" i="1" dirty="0" err="1"/>
              <a:t>improve</a:t>
            </a:r>
            <a:r>
              <a:rPr lang="fr-FR" i="1" dirty="0"/>
              <a:t> </a:t>
            </a:r>
            <a:r>
              <a:rPr lang="fr-FR" i="1" dirty="0" err="1"/>
              <a:t>menopause-related</a:t>
            </a:r>
            <a:r>
              <a:rPr lang="fr-FR" i="1" dirty="0"/>
              <a:t> </a:t>
            </a:r>
            <a:r>
              <a:rPr lang="fr-FR" i="1" dirty="0" err="1"/>
              <a:t>QoL</a:t>
            </a:r>
            <a:r>
              <a:rPr lang="fr-FR" i="1" dirty="0"/>
              <a:t> in </a:t>
            </a:r>
            <a:r>
              <a:rPr lang="fr-FR" i="1" dirty="0" err="1"/>
              <a:t>women</a:t>
            </a:r>
            <a:r>
              <a:rPr lang="fr-FR" i="1" dirty="0"/>
              <a:t> </a:t>
            </a:r>
            <a:r>
              <a:rPr lang="fr-FR" i="1" dirty="0" err="1"/>
              <a:t>with</a:t>
            </a:r>
            <a:r>
              <a:rPr lang="fr-FR" i="1" dirty="0"/>
              <a:t> a </a:t>
            </a:r>
            <a:r>
              <a:rPr lang="fr-FR" b="1" i="1" dirty="0"/>
              <a:t>B</a:t>
            </a:r>
            <a:r>
              <a:rPr lang="fr-FR" i="1" dirty="0"/>
              <a:t>R</a:t>
            </a:r>
            <a:r>
              <a:rPr lang="fr-FR" b="1" i="1" dirty="0"/>
              <a:t>C</a:t>
            </a:r>
            <a:r>
              <a:rPr lang="fr-FR" i="1" dirty="0"/>
              <a:t>A1/2 </a:t>
            </a:r>
            <a:r>
              <a:rPr lang="fr-FR" i="1" dirty="0" err="1"/>
              <a:t>pathogenic</a:t>
            </a:r>
            <a:r>
              <a:rPr lang="fr-FR" i="1" dirty="0"/>
              <a:t> variant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D1EB613-A120-6342-8920-3D0C3C87B6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930" y="1416348"/>
            <a:ext cx="1096426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fr-FR" sz="2400" dirty="0"/>
          </a:p>
          <a:p>
            <a:pPr marL="0" indent="0" algn="ctr">
              <a:buNone/>
            </a:pPr>
            <a:endParaRPr lang="fr-FR" sz="2400" dirty="0"/>
          </a:p>
          <a:p>
            <a:pPr marL="0" indent="0">
              <a:buNone/>
            </a:pPr>
            <a:endParaRPr lang="fr-FR" sz="2400" dirty="0"/>
          </a:p>
          <a:p>
            <a:pPr marL="0" indent="0">
              <a:buNone/>
            </a:pPr>
            <a:r>
              <a:rPr lang="fr-FR" sz="2400" dirty="0">
                <a:sym typeface="Wingdings" pitchFamily="2" charset="2"/>
              </a:rPr>
              <a:t> </a:t>
            </a:r>
            <a:r>
              <a:rPr lang="fr-FR" sz="2400" dirty="0"/>
              <a:t>577 patients</a:t>
            </a:r>
          </a:p>
          <a:p>
            <a:pPr>
              <a:buFont typeface="Wingdings" pitchFamily="2" charset="2"/>
              <a:buChar char="à"/>
            </a:pPr>
            <a:r>
              <a:rPr lang="fr-FR" sz="2400" dirty="0">
                <a:sym typeface="Wingdings" pitchFamily="2" charset="2"/>
              </a:rPr>
              <a:t>164 BSO 35-40 BRCA1/40-45 BRCA2</a:t>
            </a:r>
            <a:endParaRPr lang="fr-FR" sz="2400" dirty="0"/>
          </a:p>
          <a:p>
            <a:pPr>
              <a:buFont typeface="Wingdings" pitchFamily="2" charset="2"/>
              <a:buChar char="à"/>
            </a:pPr>
            <a:r>
              <a:rPr lang="fr-FR" sz="2400" dirty="0">
                <a:sym typeface="Wingdings" pitchFamily="2" charset="2"/>
              </a:rPr>
              <a:t>413 (72%) </a:t>
            </a:r>
            <a:r>
              <a:rPr lang="fr-FR" sz="2400" dirty="0" err="1">
                <a:sym typeface="Wingdings" pitchFamily="2" charset="2"/>
              </a:rPr>
              <a:t>salpingectomy</a:t>
            </a:r>
            <a:r>
              <a:rPr lang="fr-FR" sz="2400" dirty="0">
                <a:sym typeface="Wingdings" pitchFamily="2" charset="2"/>
              </a:rPr>
              <a:t> + </a:t>
            </a:r>
            <a:r>
              <a:rPr lang="fr-FR" sz="2400" dirty="0" err="1">
                <a:sym typeface="Wingdings" pitchFamily="2" charset="2"/>
              </a:rPr>
              <a:t>oopharectomy</a:t>
            </a:r>
            <a:r>
              <a:rPr lang="fr-FR" sz="2400" dirty="0">
                <a:sym typeface="Wingdings" pitchFamily="2" charset="2"/>
              </a:rPr>
              <a:t> (maximum 5y more </a:t>
            </a:r>
            <a:r>
              <a:rPr lang="fr-FR" sz="2400" dirty="0" err="1">
                <a:sym typeface="Wingdings" pitchFamily="2" charset="2"/>
              </a:rPr>
              <a:t>than</a:t>
            </a:r>
            <a:r>
              <a:rPr lang="fr-FR" sz="2400" dirty="0">
                <a:sym typeface="Wingdings" pitchFamily="2" charset="2"/>
              </a:rPr>
              <a:t> the </a:t>
            </a:r>
            <a:r>
              <a:rPr lang="fr-FR" sz="2400" dirty="0" err="1">
                <a:sym typeface="Wingdings" pitchFamily="2" charset="2"/>
              </a:rPr>
              <a:t>recommended</a:t>
            </a:r>
            <a:r>
              <a:rPr lang="fr-FR" sz="2400" dirty="0">
                <a:sym typeface="Wingdings" pitchFamily="2" charset="2"/>
              </a:rPr>
              <a:t> </a:t>
            </a:r>
            <a:r>
              <a:rPr lang="fr-FR" sz="2400" dirty="0" err="1">
                <a:sym typeface="Wingdings" pitchFamily="2" charset="2"/>
              </a:rPr>
              <a:t>age</a:t>
            </a:r>
            <a:r>
              <a:rPr lang="fr-FR" sz="2400" dirty="0">
                <a:sym typeface="Wingdings" pitchFamily="2" charset="2"/>
              </a:rPr>
              <a:t> (45y for BRCA1 / 50y for BRCA2)</a:t>
            </a:r>
          </a:p>
          <a:p>
            <a:pPr>
              <a:buFont typeface="Wingdings" pitchFamily="2" charset="2"/>
              <a:buChar char="à"/>
            </a:pPr>
            <a:endParaRPr lang="fr-FR" sz="2400" dirty="0">
              <a:sym typeface="Wingdings" pitchFamily="2" charset="2"/>
            </a:endParaRPr>
          </a:p>
          <a:p>
            <a:pPr marL="0" indent="0" algn="ctr">
              <a:buNone/>
            </a:pPr>
            <a:r>
              <a:rPr lang="fr-FR" sz="2400" dirty="0">
                <a:sym typeface="Wingdings" pitchFamily="2" charset="2"/>
              </a:rPr>
              <a:t> </a:t>
            </a:r>
            <a:r>
              <a:rPr lang="fr-FR" sz="2400" dirty="0" err="1">
                <a:sym typeface="Wingdings" pitchFamily="2" charset="2"/>
              </a:rPr>
              <a:t>beter</a:t>
            </a:r>
            <a:r>
              <a:rPr lang="fr-FR" sz="2400" dirty="0">
                <a:sym typeface="Wingdings" pitchFamily="2" charset="2"/>
              </a:rPr>
              <a:t> </a:t>
            </a:r>
            <a:r>
              <a:rPr lang="fr-FR" sz="2400" dirty="0" err="1">
                <a:sym typeface="Wingdings" pitchFamily="2" charset="2"/>
              </a:rPr>
              <a:t>QoL</a:t>
            </a:r>
            <a:r>
              <a:rPr lang="fr-FR" sz="2400" dirty="0">
                <a:sym typeface="Wingdings" pitchFamily="2" charset="2"/>
              </a:rPr>
              <a:t> and </a:t>
            </a:r>
            <a:r>
              <a:rPr lang="fr-FR" sz="2400" dirty="0" err="1">
                <a:sym typeface="Wingdings" pitchFamily="2" charset="2"/>
              </a:rPr>
              <a:t>beter</a:t>
            </a:r>
            <a:r>
              <a:rPr lang="fr-FR" sz="2400" dirty="0">
                <a:sym typeface="Wingdings" pitchFamily="2" charset="2"/>
              </a:rPr>
              <a:t> </a:t>
            </a:r>
            <a:r>
              <a:rPr lang="fr-FR" sz="2400" dirty="0" err="1">
                <a:sym typeface="Wingdings" pitchFamily="2" charset="2"/>
              </a:rPr>
              <a:t>sexual</a:t>
            </a:r>
            <a:r>
              <a:rPr lang="fr-FR" sz="2400" dirty="0">
                <a:sym typeface="Wingdings" pitchFamily="2" charset="2"/>
              </a:rPr>
              <a:t> </a:t>
            </a:r>
            <a:r>
              <a:rPr lang="fr-FR" sz="2400" dirty="0" err="1">
                <a:sym typeface="Wingdings" pitchFamily="2" charset="2"/>
              </a:rPr>
              <a:t>function</a:t>
            </a:r>
            <a:r>
              <a:rPr lang="fr-FR" sz="2400" dirty="0">
                <a:sym typeface="Wingdings" pitchFamily="2" charset="2"/>
              </a:rPr>
              <a:t> in the second arm…</a:t>
            </a:r>
            <a:r>
              <a:rPr lang="fr-FR" sz="2400" dirty="0" err="1">
                <a:sym typeface="Wingdings" pitchFamily="2" charset="2"/>
              </a:rPr>
              <a:t>even</a:t>
            </a:r>
            <a:r>
              <a:rPr lang="fr-FR" sz="2400" dirty="0">
                <a:sym typeface="Wingdings" pitchFamily="2" charset="2"/>
              </a:rPr>
              <a:t> </a:t>
            </a:r>
            <a:r>
              <a:rPr lang="fr-FR" sz="2400" dirty="0" err="1">
                <a:sym typeface="Wingdings" pitchFamily="2" charset="2"/>
              </a:rPr>
              <a:t>compared</a:t>
            </a:r>
            <a:r>
              <a:rPr lang="fr-FR" sz="2400" dirty="0">
                <a:sym typeface="Wingdings" pitchFamily="2" charset="2"/>
              </a:rPr>
              <a:t> </a:t>
            </a:r>
            <a:r>
              <a:rPr lang="fr-FR" sz="2400" dirty="0" err="1">
                <a:sym typeface="Wingdings" pitchFamily="2" charset="2"/>
              </a:rPr>
              <a:t>with</a:t>
            </a:r>
            <a:r>
              <a:rPr lang="fr-FR" sz="2400" dirty="0">
                <a:sym typeface="Wingdings" pitchFamily="2" charset="2"/>
              </a:rPr>
              <a:t> the </a:t>
            </a:r>
            <a:r>
              <a:rPr lang="fr-FR" sz="2400" dirty="0" err="1">
                <a:sym typeface="Wingdings" pitchFamily="2" charset="2"/>
              </a:rPr>
              <a:t>women</a:t>
            </a:r>
            <a:r>
              <a:rPr lang="fr-FR" sz="2400" dirty="0">
                <a:sym typeface="Wingdings" pitchFamily="2" charset="2"/>
              </a:rPr>
              <a:t> </a:t>
            </a:r>
            <a:r>
              <a:rPr lang="fr-FR" sz="2400" dirty="0" err="1">
                <a:sym typeface="Wingdings" pitchFamily="2" charset="2"/>
              </a:rPr>
              <a:t>who</a:t>
            </a:r>
            <a:r>
              <a:rPr lang="fr-FR" sz="2400" dirty="0">
                <a:sym typeface="Wingdings" pitchFamily="2" charset="2"/>
              </a:rPr>
              <a:t> </a:t>
            </a:r>
            <a:r>
              <a:rPr lang="fr-FR" sz="2400" dirty="0" err="1">
                <a:sym typeface="Wingdings" pitchFamily="2" charset="2"/>
              </a:rPr>
              <a:t>take</a:t>
            </a:r>
            <a:r>
              <a:rPr lang="fr-FR" sz="2400" dirty="0">
                <a:sym typeface="Wingdings" pitchFamily="2" charset="2"/>
              </a:rPr>
              <a:t> THS (2/3) in the BSO arm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66F6111-F629-1741-A16D-069B1BFEA336}"/>
              </a:ext>
            </a:extLst>
          </p:cNvPr>
          <p:cNvSpPr txBox="1"/>
          <p:nvPr/>
        </p:nvSpPr>
        <p:spPr>
          <a:xfrm>
            <a:off x="6820525" y="6282020"/>
            <a:ext cx="68804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i="1" dirty="0" err="1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Steenbeek</a:t>
            </a:r>
            <a:r>
              <a:rPr lang="fr-FR" sz="2000" i="1" dirty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, </a:t>
            </a:r>
            <a:r>
              <a:rPr lang="fr-FR" sz="2000" i="1" dirty="0" err="1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Harmsen</a:t>
            </a:r>
            <a:r>
              <a:rPr lang="fr-FR" sz="2000" i="1" dirty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et al. JAMA </a:t>
            </a:r>
            <a:r>
              <a:rPr lang="fr-FR" sz="2000" i="1" dirty="0" err="1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Oncology</a:t>
            </a:r>
            <a:r>
              <a:rPr lang="fr-FR" sz="2000" i="1" dirty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2021</a:t>
            </a:r>
          </a:p>
          <a:p>
            <a:endParaRPr lang="fr-FR" sz="3600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9514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3D0B0C-11BA-475D-2496-BB71DEBC9B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A035FA3-DAC7-A2EF-A3B4-F57E67C6C0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F5945B1-2710-356E-856D-EE5ECE0747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21B9ECA8-5506-1F9D-7944-A8A21CB0FBB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F504E9D6-782F-EDF7-3DDC-19A06F28879F}"/>
              </a:ext>
            </a:extLst>
          </p:cNvPr>
          <p:cNvSpPr/>
          <p:nvPr/>
        </p:nvSpPr>
        <p:spPr>
          <a:xfrm>
            <a:off x="1606900" y="1894368"/>
            <a:ext cx="8976973" cy="268318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733" b="1" i="1" dirty="0">
              <a:solidFill>
                <a:schemeClr val="tx1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7BE0D374-B513-BA59-EDCE-CDD5E4997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9698" y="81334"/>
            <a:ext cx="3188351" cy="763113"/>
          </a:xfrm>
          <a:prstGeom prst="rect">
            <a:avLst/>
          </a:prstGeom>
        </p:spPr>
      </p:pic>
      <p:pic>
        <p:nvPicPr>
          <p:cNvPr id="9" name="Afbeelding 8" descr="Afbeelding met Graphics, Lettertype, grafische vormgeving, tekst&#10;&#10;Automatisch gegenereerde beschrijving">
            <a:extLst>
              <a:ext uri="{FF2B5EF4-FFF2-40B4-BE49-F238E27FC236}">
                <a16:creationId xmlns:a16="http://schemas.microsoft.com/office/drawing/2014/main" id="{003F426D-6D8A-1E31-B910-E5225882DB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673" y="2160819"/>
            <a:ext cx="7729991" cy="221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8203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raphic 53" descr="DNA met effen opvulling">
            <a:extLst>
              <a:ext uri="{FF2B5EF4-FFF2-40B4-BE49-F238E27FC236}">
                <a16:creationId xmlns:a16="http://schemas.microsoft.com/office/drawing/2014/main" id="{2B0AE62E-45AA-0E5B-E17A-8251CACDA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3164098">
            <a:off x="10721151" y="3398754"/>
            <a:ext cx="541484" cy="541484"/>
          </a:xfrm>
          <a:prstGeom prst="rect">
            <a:avLst/>
          </a:prstGeom>
        </p:spPr>
      </p:pic>
      <p:graphicFrame>
        <p:nvGraphicFramePr>
          <p:cNvPr id="55" name="Chart 7">
            <a:extLst>
              <a:ext uri="{FF2B5EF4-FFF2-40B4-BE49-F238E27FC236}">
                <a16:creationId xmlns:a16="http://schemas.microsoft.com/office/drawing/2014/main" id="{91BD3BD2-F7C4-2859-B39A-2CB80D46D4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21594829"/>
              </p:ext>
            </p:extLst>
          </p:nvPr>
        </p:nvGraphicFramePr>
        <p:xfrm>
          <a:off x="10003630" y="2840029"/>
          <a:ext cx="2019193" cy="15342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6" name="Tekstvak 55">
            <a:extLst>
              <a:ext uri="{FF2B5EF4-FFF2-40B4-BE49-F238E27FC236}">
                <a16:creationId xmlns:a16="http://schemas.microsoft.com/office/drawing/2014/main" id="{5690D9A0-30E1-DD00-BC5C-B9F1F85EBEA4}"/>
              </a:ext>
            </a:extLst>
          </p:cNvPr>
          <p:cNvSpPr txBox="1"/>
          <p:nvPr/>
        </p:nvSpPr>
        <p:spPr>
          <a:xfrm flipH="1">
            <a:off x="9742414" y="4075232"/>
            <a:ext cx="13979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BRCA1</a:t>
            </a:r>
            <a:endParaRPr lang="nl-NL" sz="1867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7" name="Tekstvak 56">
            <a:extLst>
              <a:ext uri="{FF2B5EF4-FFF2-40B4-BE49-F238E27FC236}">
                <a16:creationId xmlns:a16="http://schemas.microsoft.com/office/drawing/2014/main" id="{AAB69477-8EC3-08C5-C0B3-193B110528ED}"/>
              </a:ext>
            </a:extLst>
          </p:cNvPr>
          <p:cNvSpPr txBox="1"/>
          <p:nvPr/>
        </p:nvSpPr>
        <p:spPr>
          <a:xfrm>
            <a:off x="11483566" y="4173216"/>
            <a:ext cx="10785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BRCA2</a:t>
            </a:r>
          </a:p>
        </p:txBody>
      </p:sp>
      <p:sp>
        <p:nvSpPr>
          <p:cNvPr id="59" name="Tekstvak 58">
            <a:extLst>
              <a:ext uri="{FF2B5EF4-FFF2-40B4-BE49-F238E27FC236}">
                <a16:creationId xmlns:a16="http://schemas.microsoft.com/office/drawing/2014/main" id="{206A0B30-E9C4-636C-3432-7464F36075A0}"/>
              </a:ext>
            </a:extLst>
          </p:cNvPr>
          <p:cNvSpPr txBox="1"/>
          <p:nvPr/>
        </p:nvSpPr>
        <p:spPr>
          <a:xfrm>
            <a:off x="10054890" y="2230695"/>
            <a:ext cx="1916671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333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RAD51C, RAD51D, BRIP1, PALB2</a:t>
            </a: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3646DD6D-15F6-C54B-AA93-CB8622513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Essai en cours: </a:t>
            </a:r>
            <a:r>
              <a:rPr lang="fr-FR" b="1" dirty="0" err="1"/>
              <a:t>TUB</a:t>
            </a:r>
            <a:r>
              <a:rPr lang="fr-FR" dirty="0" err="1"/>
              <a:t>ectomy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delayed</a:t>
            </a:r>
            <a:r>
              <a:rPr lang="fr-FR" dirty="0"/>
              <a:t> </a:t>
            </a:r>
            <a:r>
              <a:rPr lang="fr-FR" dirty="0" err="1"/>
              <a:t>oophorectomy</a:t>
            </a:r>
            <a:r>
              <a:rPr lang="fr-FR" dirty="0"/>
              <a:t> as </a:t>
            </a:r>
            <a:r>
              <a:rPr lang="fr-FR" b="1" dirty="0"/>
              <a:t>A</a:t>
            </a:r>
            <a:r>
              <a:rPr lang="fr-FR" dirty="0"/>
              <a:t>lternative for RRSO in high-</a:t>
            </a:r>
            <a:r>
              <a:rPr lang="fr-FR" dirty="0" err="1"/>
              <a:t>risk</a:t>
            </a:r>
            <a:r>
              <a:rPr lang="fr-FR" dirty="0"/>
              <a:t> </a:t>
            </a:r>
            <a:r>
              <a:rPr lang="fr-FR" b="1" dirty="0" err="1"/>
              <a:t>W</a:t>
            </a:r>
            <a:r>
              <a:rPr lang="fr-FR" dirty="0" err="1"/>
              <a:t>omen</a:t>
            </a:r>
            <a:r>
              <a:rPr lang="fr-FR" dirty="0"/>
              <a:t> to </a:t>
            </a:r>
            <a:r>
              <a:rPr lang="fr-FR" dirty="0" err="1"/>
              <a:t>assess</a:t>
            </a:r>
            <a:r>
              <a:rPr lang="fr-FR" dirty="0"/>
              <a:t> the </a:t>
            </a:r>
            <a:r>
              <a:rPr lang="fr-FR" b="1" dirty="0" err="1"/>
              <a:t>S</a:t>
            </a:r>
            <a:r>
              <a:rPr lang="fr-FR" dirty="0" err="1"/>
              <a:t>afety</a:t>
            </a:r>
            <a:r>
              <a:rPr lang="fr-FR" dirty="0"/>
              <a:t> of </a:t>
            </a:r>
            <a:r>
              <a:rPr lang="fr-FR" b="1" dirty="0" err="1"/>
              <a:t>P</a:t>
            </a:r>
            <a:r>
              <a:rPr lang="fr-FR" dirty="0" err="1"/>
              <a:t>revention</a:t>
            </a:r>
            <a:br>
              <a:rPr lang="fr-FR" dirty="0"/>
            </a:br>
            <a:r>
              <a:rPr lang="fr-FR" dirty="0"/>
              <a:t>TUBA-WISP II</a:t>
            </a: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672D5BD7-BF95-BC4E-A72E-068CDA9C42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4188" y="2543530"/>
            <a:ext cx="7886700" cy="4351338"/>
          </a:xfrm>
        </p:spPr>
        <p:txBody>
          <a:bodyPr/>
          <a:lstStyle/>
          <a:p>
            <a:r>
              <a:rPr lang="fr-FR" sz="2800" dirty="0"/>
              <a:t>BRCA1, BRCA2, BRIP1, RAD51C, RAD51D</a:t>
            </a:r>
          </a:p>
          <a:p>
            <a:r>
              <a:rPr lang="fr-FR" sz="2800" dirty="0"/>
              <a:t>25-40 (BRCA1) or 45 (BRCA2) or 50 (BRIP1, RAD51C/D)</a:t>
            </a:r>
          </a:p>
          <a:p>
            <a:r>
              <a:rPr lang="fr-FR" sz="2800" dirty="0"/>
              <a:t>RRS versus RRS </a:t>
            </a:r>
            <a:r>
              <a:rPr lang="fr-FR" sz="2800" dirty="0" err="1"/>
              <a:t>with</a:t>
            </a:r>
            <a:r>
              <a:rPr lang="fr-FR" sz="2800" dirty="0"/>
              <a:t> DO</a:t>
            </a:r>
          </a:p>
          <a:p>
            <a:r>
              <a:rPr lang="fr-FR" sz="2800" dirty="0"/>
              <a:t>End point: incidence of </a:t>
            </a:r>
            <a:r>
              <a:rPr lang="fr-FR" sz="2800" dirty="0" err="1"/>
              <a:t>tubal</a:t>
            </a:r>
            <a:r>
              <a:rPr lang="fr-FR" sz="2800" dirty="0"/>
              <a:t>/</a:t>
            </a:r>
            <a:r>
              <a:rPr lang="fr-FR" sz="2800" dirty="0" err="1"/>
              <a:t>ovarian</a:t>
            </a:r>
            <a:r>
              <a:rPr lang="fr-FR" sz="2800" dirty="0"/>
              <a:t> cancer (non </a:t>
            </a:r>
            <a:r>
              <a:rPr lang="fr-FR" sz="2800" dirty="0" err="1"/>
              <a:t>inferiority</a:t>
            </a:r>
            <a:r>
              <a:rPr lang="fr-FR" sz="2800" dirty="0"/>
              <a:t> trial)</a:t>
            </a:r>
          </a:p>
          <a:p>
            <a:r>
              <a:rPr lang="fr-FR" sz="2800" dirty="0"/>
              <a:t>3000 patients</a:t>
            </a:r>
          </a:p>
        </p:txBody>
      </p:sp>
    </p:spTree>
    <p:extLst>
      <p:ext uri="{BB962C8B-B14F-4D97-AF65-F5344CB8AC3E}">
        <p14:creationId xmlns:p14="http://schemas.microsoft.com/office/powerpoint/2010/main" val="403289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5" grpId="0">
        <p:bldAsOne/>
      </p:bldGraphic>
      <p:bldP spid="56" grpId="0"/>
      <p:bldP spid="57" grpId="0"/>
      <p:bldP spid="5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">
            <a:extLst>
              <a:ext uri="{FF2B5EF4-FFF2-40B4-BE49-F238E27FC236}">
                <a16:creationId xmlns:a16="http://schemas.microsoft.com/office/drawing/2014/main" id="{32F7552A-C076-B315-0C80-DCEE2CF3D67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3" name="Afbeelding 2" descr="Afbeelding met kaart, atlas, tekst&#10;&#10;Automatisch gegenereerde beschrijving">
            <a:extLst>
              <a:ext uri="{FF2B5EF4-FFF2-40B4-BE49-F238E27FC236}">
                <a16:creationId xmlns:a16="http://schemas.microsoft.com/office/drawing/2014/main" id="{74E429E7-F980-4867-07DD-242C829ED9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497" y="1176493"/>
            <a:ext cx="9403257" cy="566376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14F23D0F-AC55-5099-3481-CB44EB3E1C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61" t="19350" r="361" b="24633"/>
          <a:stretch/>
        </p:blipFill>
        <p:spPr>
          <a:xfrm>
            <a:off x="10810441" y="2954546"/>
            <a:ext cx="1191155" cy="667249"/>
          </a:xfrm>
          <a:prstGeom prst="rect">
            <a:avLst/>
          </a:prstGeom>
        </p:spPr>
      </p:pic>
      <p:pic>
        <p:nvPicPr>
          <p:cNvPr id="5" name="Afbeelding 4" descr="Afbeelding met tekst, Lettertype, logo, Graphics&#10;&#10;Automatisch gegenereerde beschrijving">
            <a:extLst>
              <a:ext uri="{FF2B5EF4-FFF2-40B4-BE49-F238E27FC236}">
                <a16:creationId xmlns:a16="http://schemas.microsoft.com/office/drawing/2014/main" id="{509E9D73-152F-2729-CE63-B6ABB5C95C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969" y="3842151"/>
            <a:ext cx="693023" cy="686344"/>
          </a:xfrm>
          <a:prstGeom prst="rect">
            <a:avLst/>
          </a:prstGeom>
        </p:spPr>
      </p:pic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08A0BE5D-9126-1584-F429-20B239B3272D}"/>
              </a:ext>
            </a:extLst>
          </p:cNvPr>
          <p:cNvCxnSpPr>
            <a:cxnSpLocks/>
          </p:cNvCxnSpPr>
          <p:nvPr/>
        </p:nvCxnSpPr>
        <p:spPr>
          <a:xfrm>
            <a:off x="2371705" y="3643269"/>
            <a:ext cx="1184297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98AFE099-ACB3-4F3D-E049-A0CA1FB1AB49}"/>
              </a:ext>
            </a:extLst>
          </p:cNvPr>
          <p:cNvCxnSpPr>
            <a:cxnSpLocks/>
          </p:cNvCxnSpPr>
          <p:nvPr/>
        </p:nvCxnSpPr>
        <p:spPr>
          <a:xfrm flipV="1">
            <a:off x="2891139" y="4540890"/>
            <a:ext cx="389015" cy="256119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2882C4D1-D207-181A-C9CD-E91AD13BC034}"/>
              </a:ext>
            </a:extLst>
          </p:cNvPr>
          <p:cNvCxnSpPr>
            <a:cxnSpLocks/>
          </p:cNvCxnSpPr>
          <p:nvPr/>
        </p:nvCxnSpPr>
        <p:spPr>
          <a:xfrm flipV="1">
            <a:off x="3870369" y="5946749"/>
            <a:ext cx="696369" cy="409256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C482B1E8-1A70-7B0E-40EA-7AA555F55634}"/>
              </a:ext>
            </a:extLst>
          </p:cNvPr>
          <p:cNvCxnSpPr>
            <a:cxnSpLocks/>
          </p:cNvCxnSpPr>
          <p:nvPr/>
        </p:nvCxnSpPr>
        <p:spPr>
          <a:xfrm flipV="1">
            <a:off x="5816600" y="3738606"/>
            <a:ext cx="351477" cy="1470999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7F14829D-56FF-E4B0-49F3-3AADA037FFB3}"/>
              </a:ext>
            </a:extLst>
          </p:cNvPr>
          <p:cNvCxnSpPr>
            <a:cxnSpLocks/>
          </p:cNvCxnSpPr>
          <p:nvPr/>
        </p:nvCxnSpPr>
        <p:spPr>
          <a:xfrm flipV="1">
            <a:off x="6434499" y="3361778"/>
            <a:ext cx="3493095" cy="165783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0CBC7483-A4DF-42BA-7E5C-B492D7380368}"/>
              </a:ext>
            </a:extLst>
          </p:cNvPr>
          <p:cNvCxnSpPr>
            <a:cxnSpLocks/>
          </p:cNvCxnSpPr>
          <p:nvPr/>
        </p:nvCxnSpPr>
        <p:spPr>
          <a:xfrm flipV="1">
            <a:off x="5486401" y="3592468"/>
            <a:ext cx="575731" cy="211669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E512486E-0828-8F07-CD18-6854BFB2E211}"/>
              </a:ext>
            </a:extLst>
          </p:cNvPr>
          <p:cNvCxnSpPr>
            <a:cxnSpLocks/>
          </p:cNvCxnSpPr>
          <p:nvPr/>
        </p:nvCxnSpPr>
        <p:spPr>
          <a:xfrm>
            <a:off x="3200531" y="1423410"/>
            <a:ext cx="2519491" cy="2005591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D11C8652-E46E-0543-60ED-3C856F54AC26}"/>
              </a:ext>
            </a:extLst>
          </p:cNvPr>
          <p:cNvCxnSpPr>
            <a:cxnSpLocks/>
          </p:cNvCxnSpPr>
          <p:nvPr/>
        </p:nvCxnSpPr>
        <p:spPr>
          <a:xfrm flipH="1">
            <a:off x="6091764" y="1051705"/>
            <a:ext cx="3905813" cy="2143755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3525AD6D-F890-0CFC-74D3-FB0CC5852A2F}"/>
              </a:ext>
            </a:extLst>
          </p:cNvPr>
          <p:cNvCxnSpPr>
            <a:cxnSpLocks/>
          </p:cNvCxnSpPr>
          <p:nvPr/>
        </p:nvCxnSpPr>
        <p:spPr>
          <a:xfrm flipH="1">
            <a:off x="6273799" y="1929499"/>
            <a:ext cx="3867099" cy="1133275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E3AE515C-1B58-21C5-0948-61B84A16EF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100" y="345154"/>
            <a:ext cx="2332565" cy="228759"/>
          </a:xfrm>
          <a:prstGeom prst="rect">
            <a:avLst/>
          </a:prstGeom>
        </p:spPr>
      </p:pic>
      <p:pic>
        <p:nvPicPr>
          <p:cNvPr id="16" name="Afbeelding 15" descr="Afbeelding met Lettertype, tekst, Graphics, logo&#10;&#10;Automatisch gegenereerde beschrijving">
            <a:extLst>
              <a:ext uri="{FF2B5EF4-FFF2-40B4-BE49-F238E27FC236}">
                <a16:creationId xmlns:a16="http://schemas.microsoft.com/office/drawing/2014/main" id="{CA9E4C55-A107-D1DF-028F-81CA0E4A95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41" b="22076"/>
          <a:stretch/>
        </p:blipFill>
        <p:spPr>
          <a:xfrm>
            <a:off x="6474427" y="1509863"/>
            <a:ext cx="890957" cy="367984"/>
          </a:xfrm>
          <a:prstGeom prst="rect">
            <a:avLst/>
          </a:prstGeom>
        </p:spPr>
      </p:pic>
      <p:pic>
        <p:nvPicPr>
          <p:cNvPr id="17" name="Afbeelding 16" descr="Afbeelding met Lettertype, Graphics, tekst, grafische vormgeving&#10;&#10;Automatisch gegenereerde beschrijving">
            <a:extLst>
              <a:ext uri="{FF2B5EF4-FFF2-40B4-BE49-F238E27FC236}">
                <a16:creationId xmlns:a16="http://schemas.microsoft.com/office/drawing/2014/main" id="{B0F8E7FC-8F27-5249-47C0-55D1C6FE97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236" y="404212"/>
            <a:ext cx="1338096" cy="242179"/>
          </a:xfrm>
          <a:prstGeom prst="rect">
            <a:avLst/>
          </a:prstGeom>
        </p:spPr>
      </p:pic>
      <p:pic>
        <p:nvPicPr>
          <p:cNvPr id="18" name="Afbeelding 17" descr="Afbeelding met tekst, schets, Lettertype, wit&#10;&#10;Automatisch gegenereerde beschrijving">
            <a:extLst>
              <a:ext uri="{FF2B5EF4-FFF2-40B4-BE49-F238E27FC236}">
                <a16:creationId xmlns:a16="http://schemas.microsoft.com/office/drawing/2014/main" id="{97F9279B-5F44-F08E-ABE0-6BAAE289E4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950" y="1030062"/>
            <a:ext cx="993191" cy="509839"/>
          </a:xfrm>
          <a:prstGeom prst="rect">
            <a:avLst/>
          </a:prstGeom>
        </p:spPr>
      </p:pic>
      <p:pic>
        <p:nvPicPr>
          <p:cNvPr id="19" name="Afbeelding 18" descr="Afbeelding met tekst, symbool, cirkel, logo&#10;&#10;Automatisch gegenereerde beschrijving">
            <a:extLst>
              <a:ext uri="{FF2B5EF4-FFF2-40B4-BE49-F238E27FC236}">
                <a16:creationId xmlns:a16="http://schemas.microsoft.com/office/drawing/2014/main" id="{EDC346C4-FE43-9E40-19EF-ECBFCE28C2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801" y="2932286"/>
            <a:ext cx="605449" cy="605449"/>
          </a:xfrm>
          <a:prstGeom prst="rect">
            <a:avLst/>
          </a:prstGeom>
        </p:spPr>
      </p:pic>
      <p:pic>
        <p:nvPicPr>
          <p:cNvPr id="20" name="Afbeelding 19" descr="Afbeelding met symbool, cirkel, Lettertype, logo&#10;&#10;Automatisch gegenereerde beschrijving">
            <a:extLst>
              <a:ext uri="{FF2B5EF4-FFF2-40B4-BE49-F238E27FC236}">
                <a16:creationId xmlns:a16="http://schemas.microsoft.com/office/drawing/2014/main" id="{36AE4C2A-D890-CDC4-DD19-0D5EEBD7DA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991" y="4690271"/>
            <a:ext cx="733248" cy="733248"/>
          </a:xfrm>
          <a:prstGeom prst="rect">
            <a:avLst/>
          </a:prstGeom>
        </p:spPr>
      </p:pic>
      <p:pic>
        <p:nvPicPr>
          <p:cNvPr id="21" name="Afbeelding 20" descr="Afbeelding met tekst, Lettertype, logo, symbool&#10;&#10;Automatisch gegenereerde beschrijving">
            <a:extLst>
              <a:ext uri="{FF2B5EF4-FFF2-40B4-BE49-F238E27FC236}">
                <a16:creationId xmlns:a16="http://schemas.microsoft.com/office/drawing/2014/main" id="{72009693-B4EF-2415-0027-E47A2C91D52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597" y="5450811"/>
            <a:ext cx="1004059" cy="349747"/>
          </a:xfrm>
          <a:prstGeom prst="rect">
            <a:avLst/>
          </a:prstGeom>
        </p:spPr>
      </p:pic>
      <p:pic>
        <p:nvPicPr>
          <p:cNvPr id="22" name="Afbeelding 21" descr="Afbeelding met tekst, Lettertype, logo, Graphics&#10;&#10;Automatisch gegenereerde beschrijving">
            <a:extLst>
              <a:ext uri="{FF2B5EF4-FFF2-40B4-BE49-F238E27FC236}">
                <a16:creationId xmlns:a16="http://schemas.microsoft.com/office/drawing/2014/main" id="{B2B0F586-D64A-AE3A-5E5E-B8104BCB460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521" y="1476957"/>
            <a:ext cx="791663" cy="316665"/>
          </a:xfrm>
          <a:prstGeom prst="rect">
            <a:avLst/>
          </a:prstGeom>
        </p:spPr>
      </p:pic>
      <p:pic>
        <p:nvPicPr>
          <p:cNvPr id="23" name="Afbeelding 22" descr="Afbeelding met symbool, logo, Graphics, Lettertype&#10;&#10;Automatisch gegenereerde beschrijving">
            <a:extLst>
              <a:ext uri="{FF2B5EF4-FFF2-40B4-BE49-F238E27FC236}">
                <a16:creationId xmlns:a16="http://schemas.microsoft.com/office/drawing/2014/main" id="{E1F7F93D-DBBA-4908-6CD9-91E1B7FA4EC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021" y="1352655"/>
            <a:ext cx="720352" cy="509912"/>
          </a:xfrm>
          <a:prstGeom prst="rect">
            <a:avLst/>
          </a:prstGeom>
        </p:spPr>
      </p:pic>
      <p:pic>
        <p:nvPicPr>
          <p:cNvPr id="24" name="Afbeelding 23" descr="Afbeelding met tekst, Lettertype, Graphics, logo&#10;&#10;Automatisch gegenereerde beschrijving">
            <a:extLst>
              <a:ext uri="{FF2B5EF4-FFF2-40B4-BE49-F238E27FC236}">
                <a16:creationId xmlns:a16="http://schemas.microsoft.com/office/drawing/2014/main" id="{29501C23-5796-146F-B845-0A20D2CA514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793" y="3692224"/>
            <a:ext cx="1011559" cy="327867"/>
          </a:xfrm>
          <a:prstGeom prst="rect">
            <a:avLst/>
          </a:prstGeom>
        </p:spPr>
      </p:pic>
      <p:pic>
        <p:nvPicPr>
          <p:cNvPr id="25" name="Afbeelding 24" descr="Afbeelding met Lettertype, tekst, logo, Graphics&#10;&#10;Automatisch gegenereerde beschrijving">
            <a:extLst>
              <a:ext uri="{FF2B5EF4-FFF2-40B4-BE49-F238E27FC236}">
                <a16:creationId xmlns:a16="http://schemas.microsoft.com/office/drawing/2014/main" id="{7E6FE8A6-7668-82B7-8786-76FCA05900C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164" y="6368147"/>
            <a:ext cx="1182649" cy="349747"/>
          </a:xfrm>
          <a:prstGeom prst="rect">
            <a:avLst/>
          </a:prstGeom>
        </p:spPr>
      </p:pic>
      <p:pic>
        <p:nvPicPr>
          <p:cNvPr id="26" name="Afbeelding 25" descr="Afbeelding met Graphics, Lettertype, symbool, typografie&#10;&#10;Automatisch gegenereerde beschrijving">
            <a:extLst>
              <a:ext uri="{FF2B5EF4-FFF2-40B4-BE49-F238E27FC236}">
                <a16:creationId xmlns:a16="http://schemas.microsoft.com/office/drawing/2014/main" id="{C36E3AEA-9F9D-952D-F518-64201C4EF05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890" y="650570"/>
            <a:ext cx="874751" cy="351271"/>
          </a:xfrm>
          <a:prstGeom prst="rect">
            <a:avLst/>
          </a:prstGeom>
        </p:spPr>
      </p:pic>
      <p:pic>
        <p:nvPicPr>
          <p:cNvPr id="27" name="Afbeelding 26" descr="Afbeelding met tekst, Lettertype, Graphics, logo&#10;&#10;Automatisch gegenereerde beschrijving">
            <a:extLst>
              <a:ext uri="{FF2B5EF4-FFF2-40B4-BE49-F238E27FC236}">
                <a16:creationId xmlns:a16="http://schemas.microsoft.com/office/drawing/2014/main" id="{19207D5C-8423-F360-9216-2DBCD8B7F8B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961" y="1865977"/>
            <a:ext cx="1058849" cy="529425"/>
          </a:xfrm>
          <a:prstGeom prst="rect">
            <a:avLst/>
          </a:prstGeom>
        </p:spPr>
      </p:pic>
      <p:pic>
        <p:nvPicPr>
          <p:cNvPr id="28" name="Afbeelding 27" descr="Afbeelding met tekst, Lettertype, Graphics, schermopname&#10;&#10;Automatisch gegenereerde beschrijving">
            <a:extLst>
              <a:ext uri="{FF2B5EF4-FFF2-40B4-BE49-F238E27FC236}">
                <a16:creationId xmlns:a16="http://schemas.microsoft.com/office/drawing/2014/main" id="{35B5A6E6-7DBB-D791-5A70-8A237CC60B0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936" y="1095881"/>
            <a:ext cx="760449" cy="288115"/>
          </a:xfrm>
          <a:prstGeom prst="rect">
            <a:avLst/>
          </a:prstGeom>
        </p:spPr>
      </p:pic>
      <p:pic>
        <p:nvPicPr>
          <p:cNvPr id="29" name="Afbeelding 28" descr="Afbeelding met tekst, Dans, Lettertype, schoeisel&#10;&#10;Automatisch gegenereerde beschrijving">
            <a:extLst>
              <a:ext uri="{FF2B5EF4-FFF2-40B4-BE49-F238E27FC236}">
                <a16:creationId xmlns:a16="http://schemas.microsoft.com/office/drawing/2014/main" id="{41D795E3-C84D-CC58-1F91-4FDAE1DE21F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447" y="3543410"/>
            <a:ext cx="1200053" cy="511551"/>
          </a:xfrm>
          <a:prstGeom prst="rect">
            <a:avLst/>
          </a:prstGeom>
        </p:spPr>
      </p:pic>
      <p:pic>
        <p:nvPicPr>
          <p:cNvPr id="30" name="Afbeelding 29" descr="Afbeelding met tekst, Lettertype, Graphics, typografie&#10;&#10;Automatisch gegenereerde beschrijving">
            <a:extLst>
              <a:ext uri="{FF2B5EF4-FFF2-40B4-BE49-F238E27FC236}">
                <a16:creationId xmlns:a16="http://schemas.microsoft.com/office/drawing/2014/main" id="{66B667C5-DDDD-DCA1-CE02-CCF5A6FF35B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2" y="3196267"/>
            <a:ext cx="1238869" cy="435975"/>
          </a:xfrm>
          <a:prstGeom prst="rect">
            <a:avLst/>
          </a:prstGeom>
        </p:spPr>
      </p:pic>
      <p:pic>
        <p:nvPicPr>
          <p:cNvPr id="31" name="Afbeelding 30" descr="Afbeelding met tekst, Lettertype, Graphics, ontwerp&#10;&#10;Automatisch gegenereerde beschrijving">
            <a:extLst>
              <a:ext uri="{FF2B5EF4-FFF2-40B4-BE49-F238E27FC236}">
                <a16:creationId xmlns:a16="http://schemas.microsoft.com/office/drawing/2014/main" id="{4B17460E-7875-B714-708D-F004B52ABDC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932" y="284140"/>
            <a:ext cx="810489" cy="255304"/>
          </a:xfrm>
          <a:prstGeom prst="rect">
            <a:avLst/>
          </a:prstGeom>
        </p:spPr>
      </p:pic>
      <p:pic>
        <p:nvPicPr>
          <p:cNvPr id="32" name="Afbeelding 31" descr="Afbeelding met Lettertype, Graphics, schermopname, logo&#10;&#10;Automatisch gegenereerde beschrijving">
            <a:extLst>
              <a:ext uri="{FF2B5EF4-FFF2-40B4-BE49-F238E27FC236}">
                <a16:creationId xmlns:a16="http://schemas.microsoft.com/office/drawing/2014/main" id="{3A010465-4FB0-28B1-9008-71E4290CAA9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039" y="555867"/>
            <a:ext cx="939612" cy="464437"/>
          </a:xfrm>
          <a:prstGeom prst="rect">
            <a:avLst/>
          </a:prstGeom>
        </p:spPr>
      </p:pic>
      <p:pic>
        <p:nvPicPr>
          <p:cNvPr id="33" name="Afbeelding 32" descr="Afbeelding met Lettertype, logo, Graphics, tekst&#10;&#10;Automatisch gegenereerde beschrijving">
            <a:extLst>
              <a:ext uri="{FF2B5EF4-FFF2-40B4-BE49-F238E27FC236}">
                <a16:creationId xmlns:a16="http://schemas.microsoft.com/office/drawing/2014/main" id="{583B10ED-C7B6-E4ED-BC1F-26D990EA16F0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04" b="31392"/>
          <a:stretch/>
        </p:blipFill>
        <p:spPr>
          <a:xfrm>
            <a:off x="5345992" y="671742"/>
            <a:ext cx="1290008" cy="337711"/>
          </a:xfrm>
          <a:prstGeom prst="rect">
            <a:avLst/>
          </a:prstGeom>
        </p:spPr>
      </p:pic>
      <p:pic>
        <p:nvPicPr>
          <p:cNvPr id="34" name="Afbeelding 33" descr="Afbeelding met symbool, Lettertype, Graphics, logo&#10;&#10;Automatisch gegenereerde beschrijving">
            <a:extLst>
              <a:ext uri="{FF2B5EF4-FFF2-40B4-BE49-F238E27FC236}">
                <a16:creationId xmlns:a16="http://schemas.microsoft.com/office/drawing/2014/main" id="{D7EEB97F-820A-152A-4D18-158754FB88F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969" y="532046"/>
            <a:ext cx="2462747" cy="724337"/>
          </a:xfrm>
          <a:prstGeom prst="rect">
            <a:avLst/>
          </a:prstGeom>
        </p:spPr>
      </p:pic>
      <p:pic>
        <p:nvPicPr>
          <p:cNvPr id="35" name="Afbeelding 34" descr="Afbeelding met tekst, schermopname, Lettertype, ontwerp&#10;&#10;Automatisch gegenereerde beschrijving">
            <a:extLst>
              <a:ext uri="{FF2B5EF4-FFF2-40B4-BE49-F238E27FC236}">
                <a16:creationId xmlns:a16="http://schemas.microsoft.com/office/drawing/2014/main" id="{37D881E7-BB7C-EDBF-CA21-60F2DCFAF0D8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04" b="32130"/>
          <a:stretch/>
        </p:blipFill>
        <p:spPr>
          <a:xfrm>
            <a:off x="10218171" y="1075306"/>
            <a:ext cx="1652500" cy="545439"/>
          </a:xfrm>
          <a:prstGeom prst="rect">
            <a:avLst/>
          </a:prstGeom>
        </p:spPr>
      </p:pic>
      <p:pic>
        <p:nvPicPr>
          <p:cNvPr id="36" name="Afbeelding 35" descr="Afbeelding met tekst, schermopname, Lettertype, lijn&#10;&#10;Automatisch gegenereerde beschrijving">
            <a:extLst>
              <a:ext uri="{FF2B5EF4-FFF2-40B4-BE49-F238E27FC236}">
                <a16:creationId xmlns:a16="http://schemas.microsoft.com/office/drawing/2014/main" id="{EE49EAFE-22EA-8BDB-A7A0-746BEEC5DDF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379" y="998280"/>
            <a:ext cx="1388675" cy="416603"/>
          </a:xfrm>
          <a:prstGeom prst="rect">
            <a:avLst/>
          </a:prstGeom>
        </p:spPr>
      </p:pic>
      <p:pic>
        <p:nvPicPr>
          <p:cNvPr id="37" name="Afbeelding 36" descr="Afbeelding met tekst, Lettertype, schermopname, Graphics&#10;&#10;Automatisch gegenereerde beschrijving">
            <a:extLst>
              <a:ext uri="{FF2B5EF4-FFF2-40B4-BE49-F238E27FC236}">
                <a16:creationId xmlns:a16="http://schemas.microsoft.com/office/drawing/2014/main" id="{75474DF0-58E4-658B-0061-66F9C389806A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50"/>
          <a:stretch/>
        </p:blipFill>
        <p:spPr>
          <a:xfrm>
            <a:off x="4525014" y="3864346"/>
            <a:ext cx="1073351" cy="354701"/>
          </a:xfrm>
          <a:prstGeom prst="rect">
            <a:avLst/>
          </a:prstGeom>
        </p:spPr>
      </p:pic>
      <p:pic>
        <p:nvPicPr>
          <p:cNvPr id="38" name="Afbeelding 37">
            <a:extLst>
              <a:ext uri="{FF2B5EF4-FFF2-40B4-BE49-F238E27FC236}">
                <a16:creationId xmlns:a16="http://schemas.microsoft.com/office/drawing/2014/main" id="{7EAA76DE-561B-3BCB-D1F6-2EB901274A7C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728251" y="318081"/>
            <a:ext cx="849112" cy="301435"/>
          </a:xfrm>
          <a:prstGeom prst="rect">
            <a:avLst/>
          </a:prstGeom>
        </p:spPr>
      </p:pic>
      <p:pic>
        <p:nvPicPr>
          <p:cNvPr id="39" name="Afbeelding 38">
            <a:extLst>
              <a:ext uri="{FF2B5EF4-FFF2-40B4-BE49-F238E27FC236}">
                <a16:creationId xmlns:a16="http://schemas.microsoft.com/office/drawing/2014/main" id="{5D10D103-E393-1150-FE3D-93F87D53E895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964332" y="911253"/>
            <a:ext cx="1399648" cy="654439"/>
          </a:xfrm>
          <a:prstGeom prst="rect">
            <a:avLst/>
          </a:prstGeom>
        </p:spPr>
      </p:pic>
      <p:sp>
        <p:nvSpPr>
          <p:cNvPr id="40" name="Tekstvak 39">
            <a:extLst>
              <a:ext uri="{FF2B5EF4-FFF2-40B4-BE49-F238E27FC236}">
                <a16:creationId xmlns:a16="http://schemas.microsoft.com/office/drawing/2014/main" id="{65FD6D66-B0CB-FD6D-A9A4-8E2CBF16BF6F}"/>
              </a:ext>
            </a:extLst>
          </p:cNvPr>
          <p:cNvSpPr txBox="1"/>
          <p:nvPr/>
        </p:nvSpPr>
        <p:spPr>
          <a:xfrm>
            <a:off x="10649193" y="65856"/>
            <a:ext cx="1717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>
                <a:latin typeface="Arial" panose="020B0604020202020204" pitchFamily="34" charset="0"/>
                <a:cs typeface="Arial" panose="020B0604020202020204" pitchFamily="34" charset="0"/>
              </a:rPr>
              <a:t>Norway</a:t>
            </a:r>
          </a:p>
        </p:txBody>
      </p:sp>
      <p:sp>
        <p:nvSpPr>
          <p:cNvPr id="41" name="Tekstvak 40">
            <a:extLst>
              <a:ext uri="{FF2B5EF4-FFF2-40B4-BE49-F238E27FC236}">
                <a16:creationId xmlns:a16="http://schemas.microsoft.com/office/drawing/2014/main" id="{A140C647-D5F7-3327-CE62-C089B581D4E9}"/>
              </a:ext>
            </a:extLst>
          </p:cNvPr>
          <p:cNvSpPr txBox="1"/>
          <p:nvPr/>
        </p:nvSpPr>
        <p:spPr>
          <a:xfrm>
            <a:off x="10489790" y="1544508"/>
            <a:ext cx="1717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>
                <a:latin typeface="Arial" panose="020B0604020202020204" pitchFamily="34" charset="0"/>
                <a:cs typeface="Arial" panose="020B0604020202020204" pitchFamily="34" charset="0"/>
              </a:rPr>
              <a:t>Sweden</a:t>
            </a:r>
          </a:p>
        </p:txBody>
      </p:sp>
      <p:sp>
        <p:nvSpPr>
          <p:cNvPr id="42" name="Tekstvak 41">
            <a:extLst>
              <a:ext uri="{FF2B5EF4-FFF2-40B4-BE49-F238E27FC236}">
                <a16:creationId xmlns:a16="http://schemas.microsoft.com/office/drawing/2014/main" id="{58694823-5E44-1301-B2D1-294D0C00B4B1}"/>
              </a:ext>
            </a:extLst>
          </p:cNvPr>
          <p:cNvSpPr txBox="1"/>
          <p:nvPr/>
        </p:nvSpPr>
        <p:spPr>
          <a:xfrm>
            <a:off x="10474976" y="2546088"/>
            <a:ext cx="1717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>
                <a:latin typeface="Arial" panose="020B0604020202020204" pitchFamily="34" charset="0"/>
                <a:cs typeface="Arial" panose="020B0604020202020204" pitchFamily="34" charset="0"/>
              </a:rPr>
              <a:t>Poland</a:t>
            </a:r>
          </a:p>
        </p:txBody>
      </p:sp>
      <p:sp>
        <p:nvSpPr>
          <p:cNvPr id="43" name="Tekstvak 42">
            <a:extLst>
              <a:ext uri="{FF2B5EF4-FFF2-40B4-BE49-F238E27FC236}">
                <a16:creationId xmlns:a16="http://schemas.microsoft.com/office/drawing/2014/main" id="{D20E3CB3-2769-AC9B-6F6A-8564E392FAEF}"/>
              </a:ext>
            </a:extLst>
          </p:cNvPr>
          <p:cNvSpPr txBox="1"/>
          <p:nvPr/>
        </p:nvSpPr>
        <p:spPr>
          <a:xfrm>
            <a:off x="4630960" y="3580916"/>
            <a:ext cx="1717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>
                <a:latin typeface="Arial" panose="020B0604020202020204" pitchFamily="34" charset="0"/>
                <a:cs typeface="Arial" panose="020B0604020202020204" pitchFamily="34" charset="0"/>
              </a:rPr>
              <a:t>Belgium</a:t>
            </a:r>
          </a:p>
        </p:txBody>
      </p:sp>
      <p:sp>
        <p:nvSpPr>
          <p:cNvPr id="44" name="Tekstvak 43">
            <a:extLst>
              <a:ext uri="{FF2B5EF4-FFF2-40B4-BE49-F238E27FC236}">
                <a16:creationId xmlns:a16="http://schemas.microsoft.com/office/drawing/2014/main" id="{67995229-977B-1DEC-8926-0979C0059888}"/>
              </a:ext>
            </a:extLst>
          </p:cNvPr>
          <p:cNvSpPr txBox="1"/>
          <p:nvPr/>
        </p:nvSpPr>
        <p:spPr>
          <a:xfrm>
            <a:off x="827128" y="2503088"/>
            <a:ext cx="1717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>
                <a:latin typeface="Arial" panose="020B0604020202020204" pitchFamily="34" charset="0"/>
                <a:cs typeface="Arial" panose="020B0604020202020204" pitchFamily="34" charset="0"/>
              </a:rPr>
              <a:t>USA</a:t>
            </a:r>
          </a:p>
        </p:txBody>
      </p:sp>
      <p:sp>
        <p:nvSpPr>
          <p:cNvPr id="45" name="Tekstvak 44">
            <a:extLst>
              <a:ext uri="{FF2B5EF4-FFF2-40B4-BE49-F238E27FC236}">
                <a16:creationId xmlns:a16="http://schemas.microsoft.com/office/drawing/2014/main" id="{9F7174B0-5999-9E23-8CD0-CC38D39A21AE}"/>
              </a:ext>
            </a:extLst>
          </p:cNvPr>
          <p:cNvSpPr txBox="1"/>
          <p:nvPr/>
        </p:nvSpPr>
        <p:spPr>
          <a:xfrm>
            <a:off x="2271269" y="4361620"/>
            <a:ext cx="1717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>
                <a:latin typeface="Arial" panose="020B0604020202020204" pitchFamily="34" charset="0"/>
                <a:cs typeface="Arial" panose="020B0604020202020204" pitchFamily="34" charset="0"/>
              </a:rPr>
              <a:t>Mexico</a:t>
            </a:r>
          </a:p>
        </p:txBody>
      </p:sp>
      <p:sp>
        <p:nvSpPr>
          <p:cNvPr id="46" name="Tekstvak 45">
            <a:extLst>
              <a:ext uri="{FF2B5EF4-FFF2-40B4-BE49-F238E27FC236}">
                <a16:creationId xmlns:a16="http://schemas.microsoft.com/office/drawing/2014/main" id="{67A6509A-E13D-1165-5D86-BAB2E2C13845}"/>
              </a:ext>
            </a:extLst>
          </p:cNvPr>
          <p:cNvSpPr txBox="1"/>
          <p:nvPr/>
        </p:nvSpPr>
        <p:spPr>
          <a:xfrm>
            <a:off x="2891141" y="6040570"/>
            <a:ext cx="1717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>
                <a:latin typeface="Arial" panose="020B0604020202020204" pitchFamily="34" charset="0"/>
                <a:cs typeface="Arial" panose="020B0604020202020204" pitchFamily="34" charset="0"/>
              </a:rPr>
              <a:t>Uruguay</a:t>
            </a:r>
          </a:p>
        </p:txBody>
      </p:sp>
      <p:sp>
        <p:nvSpPr>
          <p:cNvPr id="47" name="Tekstvak 46">
            <a:extLst>
              <a:ext uri="{FF2B5EF4-FFF2-40B4-BE49-F238E27FC236}">
                <a16:creationId xmlns:a16="http://schemas.microsoft.com/office/drawing/2014/main" id="{D722F8FB-7F49-C7F7-2EEB-5CB055D2B716}"/>
              </a:ext>
            </a:extLst>
          </p:cNvPr>
          <p:cNvSpPr txBox="1"/>
          <p:nvPr/>
        </p:nvSpPr>
        <p:spPr>
          <a:xfrm>
            <a:off x="5270734" y="5142270"/>
            <a:ext cx="1717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>
                <a:latin typeface="Arial" panose="020B0604020202020204" pitchFamily="34" charset="0"/>
                <a:cs typeface="Arial" panose="020B0604020202020204" pitchFamily="34" charset="0"/>
              </a:rPr>
              <a:t>Italy</a:t>
            </a:r>
          </a:p>
        </p:txBody>
      </p:sp>
      <p:sp>
        <p:nvSpPr>
          <p:cNvPr id="48" name="Tekstvak 47">
            <a:extLst>
              <a:ext uri="{FF2B5EF4-FFF2-40B4-BE49-F238E27FC236}">
                <a16:creationId xmlns:a16="http://schemas.microsoft.com/office/drawing/2014/main" id="{9446D241-EC14-8ACC-3C1C-4422D9BC5819}"/>
              </a:ext>
            </a:extLst>
          </p:cNvPr>
          <p:cNvSpPr txBox="1"/>
          <p:nvPr/>
        </p:nvSpPr>
        <p:spPr>
          <a:xfrm>
            <a:off x="5469280" y="-2822"/>
            <a:ext cx="1717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>
                <a:latin typeface="Arial" panose="020B0604020202020204" pitchFamily="34" charset="0"/>
                <a:cs typeface="Arial" panose="020B0604020202020204" pitchFamily="34" charset="0"/>
              </a:rPr>
              <a:t>The Netherlands</a:t>
            </a:r>
          </a:p>
        </p:txBody>
      </p:sp>
      <p:cxnSp>
        <p:nvCxnSpPr>
          <p:cNvPr id="49" name="Rechte verbindingslijn 48">
            <a:extLst>
              <a:ext uri="{FF2B5EF4-FFF2-40B4-BE49-F238E27FC236}">
                <a16:creationId xmlns:a16="http://schemas.microsoft.com/office/drawing/2014/main" id="{1195AC58-A0C9-00FB-C313-B67BAA43C019}"/>
              </a:ext>
            </a:extLst>
          </p:cNvPr>
          <p:cNvCxnSpPr>
            <a:cxnSpLocks/>
          </p:cNvCxnSpPr>
          <p:nvPr/>
        </p:nvCxnSpPr>
        <p:spPr>
          <a:xfrm flipV="1">
            <a:off x="3025240" y="5163631"/>
            <a:ext cx="1529053" cy="442904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kstvak 49">
            <a:extLst>
              <a:ext uri="{FF2B5EF4-FFF2-40B4-BE49-F238E27FC236}">
                <a16:creationId xmlns:a16="http://schemas.microsoft.com/office/drawing/2014/main" id="{B34B54A0-E9E1-315F-6451-EECD8CBFE7BA}"/>
              </a:ext>
            </a:extLst>
          </p:cNvPr>
          <p:cNvSpPr txBox="1"/>
          <p:nvPr/>
        </p:nvSpPr>
        <p:spPr>
          <a:xfrm>
            <a:off x="2173477" y="5432048"/>
            <a:ext cx="1717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>
                <a:latin typeface="Arial" panose="020B0604020202020204" pitchFamily="34" charset="0"/>
                <a:cs typeface="Arial" panose="020B0604020202020204" pitchFamily="34" charset="0"/>
              </a:rPr>
              <a:t>Brazil</a:t>
            </a:r>
          </a:p>
        </p:txBody>
      </p:sp>
      <p:sp>
        <p:nvSpPr>
          <p:cNvPr id="51" name="Tekstvak 50">
            <a:extLst>
              <a:ext uri="{FF2B5EF4-FFF2-40B4-BE49-F238E27FC236}">
                <a16:creationId xmlns:a16="http://schemas.microsoft.com/office/drawing/2014/main" id="{1772185C-BE05-AFED-5162-94ABFD64A2B2}"/>
              </a:ext>
            </a:extLst>
          </p:cNvPr>
          <p:cNvSpPr txBox="1"/>
          <p:nvPr/>
        </p:nvSpPr>
        <p:spPr>
          <a:xfrm>
            <a:off x="10485034" y="4142377"/>
            <a:ext cx="1717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>
                <a:latin typeface="Arial" panose="020B0604020202020204" pitchFamily="34" charset="0"/>
                <a:cs typeface="Arial" panose="020B0604020202020204" pitchFamily="34" charset="0"/>
              </a:rPr>
              <a:t>Australia</a:t>
            </a:r>
          </a:p>
        </p:txBody>
      </p:sp>
      <p:pic>
        <p:nvPicPr>
          <p:cNvPr id="52" name="Afbeelding 51" descr="Afbeelding met Graphics&#10;&#10;Automatisch gegenereerde beschrijving">
            <a:extLst>
              <a:ext uri="{FF2B5EF4-FFF2-40B4-BE49-F238E27FC236}">
                <a16:creationId xmlns:a16="http://schemas.microsoft.com/office/drawing/2014/main" id="{87871AA2-9229-7208-E7C9-2488FA585C8E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897" y="5587927"/>
            <a:ext cx="1160195" cy="611037"/>
          </a:xfrm>
          <a:prstGeom prst="rect">
            <a:avLst/>
          </a:prstGeom>
        </p:spPr>
      </p:pic>
      <p:pic>
        <p:nvPicPr>
          <p:cNvPr id="53" name="Afbeelding 52" descr="Afbeelding met tekst, Lettertype, Graphics, wit&#10;&#10;Automatisch gegenereerde beschrijving">
            <a:extLst>
              <a:ext uri="{FF2B5EF4-FFF2-40B4-BE49-F238E27FC236}">
                <a16:creationId xmlns:a16="http://schemas.microsoft.com/office/drawing/2014/main" id="{B4598FDE-B021-79F7-686A-AE24A2491BB1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78" y="4467216"/>
            <a:ext cx="804455" cy="434601"/>
          </a:xfrm>
          <a:prstGeom prst="rect">
            <a:avLst/>
          </a:prstGeom>
        </p:spPr>
      </p:pic>
      <p:pic>
        <p:nvPicPr>
          <p:cNvPr id="54" name="Afbeelding 53" descr="Afbeelding met Lettertype, Graphics, schermopname, grafische vormgeving&#10;&#10;Automatisch gegenereerde beschrijving">
            <a:extLst>
              <a:ext uri="{FF2B5EF4-FFF2-40B4-BE49-F238E27FC236}">
                <a16:creationId xmlns:a16="http://schemas.microsoft.com/office/drawing/2014/main" id="{0971FF14-69BF-A526-F3C5-614519645FF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793" y="4508313"/>
            <a:ext cx="1043131" cy="317267"/>
          </a:xfrm>
          <a:prstGeom prst="rect">
            <a:avLst/>
          </a:prstGeom>
        </p:spPr>
      </p:pic>
      <p:pic>
        <p:nvPicPr>
          <p:cNvPr id="55" name="Afbeelding 54" descr="Afbeelding met tekst, Lettertype, schermopname, lijn&#10;&#10;Automatisch gegenereerde beschrijving">
            <a:extLst>
              <a:ext uri="{FF2B5EF4-FFF2-40B4-BE49-F238E27FC236}">
                <a16:creationId xmlns:a16="http://schemas.microsoft.com/office/drawing/2014/main" id="{85601FC0-31D8-9188-C2E6-81620EB612E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910" y="5821577"/>
            <a:ext cx="1567716" cy="363515"/>
          </a:xfrm>
          <a:prstGeom prst="rect">
            <a:avLst/>
          </a:prstGeom>
        </p:spPr>
      </p:pic>
      <p:pic>
        <p:nvPicPr>
          <p:cNvPr id="56" name="Afbeelding 55" descr="Afbeelding met tekst, Graphics, Lettertype, grafische vormgeving&#10;&#10;Automatisch gegenereerde beschrijving">
            <a:extLst>
              <a:ext uri="{FF2B5EF4-FFF2-40B4-BE49-F238E27FC236}">
                <a16:creationId xmlns:a16="http://schemas.microsoft.com/office/drawing/2014/main" id="{01B93E4E-2463-8850-A52A-4B1165CD6D7E}"/>
              </a:ext>
            </a:extLst>
          </p:cNvPr>
          <p:cNvPicPr>
            <a:picLocks noChangeAspect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2" b="20854"/>
          <a:stretch/>
        </p:blipFill>
        <p:spPr>
          <a:xfrm>
            <a:off x="10167842" y="5474664"/>
            <a:ext cx="1250801" cy="411697"/>
          </a:xfrm>
          <a:prstGeom prst="rect">
            <a:avLst/>
          </a:prstGeom>
        </p:spPr>
      </p:pic>
      <p:pic>
        <p:nvPicPr>
          <p:cNvPr id="57" name="Afbeelding 56" descr="Afbeelding met Graphics, Lettertype, grafische vormgeving, tekst&#10;&#10;Automatisch gegenereerde beschrijving">
            <a:extLst>
              <a:ext uri="{FF2B5EF4-FFF2-40B4-BE49-F238E27FC236}">
                <a16:creationId xmlns:a16="http://schemas.microsoft.com/office/drawing/2014/main" id="{681B5472-DF74-83BA-0C32-8A253CE9794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0" y="6113035"/>
            <a:ext cx="2527833" cy="722960"/>
          </a:xfrm>
          <a:prstGeom prst="rect">
            <a:avLst/>
          </a:prstGeom>
        </p:spPr>
      </p:pic>
      <p:pic>
        <p:nvPicPr>
          <p:cNvPr id="58" name="Afbeelding 57" descr="Afbeelding met tekst, Lettertype, logo, Graphics&#10;&#10;Automatisch gegenereerde beschrijving">
            <a:extLst>
              <a:ext uri="{FF2B5EF4-FFF2-40B4-BE49-F238E27FC236}">
                <a16:creationId xmlns:a16="http://schemas.microsoft.com/office/drawing/2014/main" id="{2B0C2C12-1C1C-458B-F2CC-557D522B37EF}"/>
              </a:ext>
            </a:extLst>
          </p:cNvPr>
          <p:cNvPicPr>
            <a:picLocks noChangeAspect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8" t="27585" r="3432" b="29330"/>
          <a:stretch/>
        </p:blipFill>
        <p:spPr>
          <a:xfrm>
            <a:off x="60372" y="2828027"/>
            <a:ext cx="1214208" cy="313844"/>
          </a:xfrm>
          <a:prstGeom prst="rect">
            <a:avLst/>
          </a:prstGeom>
        </p:spPr>
      </p:pic>
      <p:pic>
        <p:nvPicPr>
          <p:cNvPr id="59" name="Afbeelding 58" descr="Afbeelding met Lettertype, symbool, logo, tekst&#10;&#10;Automatisch gegenereerde beschrijving">
            <a:extLst>
              <a:ext uri="{FF2B5EF4-FFF2-40B4-BE49-F238E27FC236}">
                <a16:creationId xmlns:a16="http://schemas.microsoft.com/office/drawing/2014/main" id="{4C1956AC-247D-2A20-7704-C87F0BAA8AB2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279" y="3010313"/>
            <a:ext cx="553044" cy="609899"/>
          </a:xfrm>
          <a:prstGeom prst="rect">
            <a:avLst/>
          </a:prstGeom>
        </p:spPr>
      </p:pic>
      <p:pic>
        <p:nvPicPr>
          <p:cNvPr id="60" name="Afbeelding 59" descr="Afbeelding met Lettertype, Graphics, logo, schermopname&#10;&#10;Automatisch gegenereerde beschrijving">
            <a:extLst>
              <a:ext uri="{FF2B5EF4-FFF2-40B4-BE49-F238E27FC236}">
                <a16:creationId xmlns:a16="http://schemas.microsoft.com/office/drawing/2014/main" id="{4A7D3A28-43CA-D96B-847C-7ED5F06485C7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7" y="3673280"/>
            <a:ext cx="1939741" cy="379689"/>
          </a:xfrm>
          <a:prstGeom prst="rect">
            <a:avLst/>
          </a:prstGeom>
        </p:spPr>
      </p:pic>
      <p:pic>
        <p:nvPicPr>
          <p:cNvPr id="61" name="Afbeelding 60" descr="Afbeelding met Lettertype, tekst, Graphics, logo&#10;&#10;Automatisch gegenereerde beschrijving">
            <a:extLst>
              <a:ext uri="{FF2B5EF4-FFF2-40B4-BE49-F238E27FC236}">
                <a16:creationId xmlns:a16="http://schemas.microsoft.com/office/drawing/2014/main" id="{A789BC7A-5900-E93B-5A46-99ACBA53E5D8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758" y="629246"/>
            <a:ext cx="1349599" cy="435727"/>
          </a:xfrm>
          <a:prstGeom prst="rect">
            <a:avLst/>
          </a:prstGeom>
        </p:spPr>
      </p:pic>
      <p:pic>
        <p:nvPicPr>
          <p:cNvPr id="62" name="Afbeelding 61" descr="Afbeelding met tekst, logo, Graphics, grafische vormgeving&#10;&#10;Automatisch gegenereerde beschrijving">
            <a:extLst>
              <a:ext uri="{FF2B5EF4-FFF2-40B4-BE49-F238E27FC236}">
                <a16:creationId xmlns:a16="http://schemas.microsoft.com/office/drawing/2014/main" id="{6024D438-A69B-0DF3-9F4D-4D46D5C89654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22" y="4185323"/>
            <a:ext cx="973399" cy="553887"/>
          </a:xfrm>
          <a:prstGeom prst="rect">
            <a:avLst/>
          </a:prstGeom>
        </p:spPr>
      </p:pic>
      <p:pic>
        <p:nvPicPr>
          <p:cNvPr id="63" name="Afbeelding 62">
            <a:extLst>
              <a:ext uri="{FF2B5EF4-FFF2-40B4-BE49-F238E27FC236}">
                <a16:creationId xmlns:a16="http://schemas.microsoft.com/office/drawing/2014/main" id="{0CA57D5A-6802-7BF6-4ECF-9638A3855995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5006406" y="6198806"/>
            <a:ext cx="1155103" cy="475844"/>
          </a:xfrm>
          <a:prstGeom prst="rect">
            <a:avLst/>
          </a:prstGeom>
        </p:spPr>
      </p:pic>
      <p:pic>
        <p:nvPicPr>
          <p:cNvPr id="64" name="Afbeelding 63">
            <a:extLst>
              <a:ext uri="{FF2B5EF4-FFF2-40B4-BE49-F238E27FC236}">
                <a16:creationId xmlns:a16="http://schemas.microsoft.com/office/drawing/2014/main" id="{7239250B-AE70-A5DA-2F20-1ECA81B52C2A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10595801" y="5111100"/>
            <a:ext cx="1271935" cy="385149"/>
          </a:xfrm>
          <a:prstGeom prst="rect">
            <a:avLst/>
          </a:prstGeom>
        </p:spPr>
      </p:pic>
      <p:pic>
        <p:nvPicPr>
          <p:cNvPr id="65" name="Picture 4" descr="Western Health">
            <a:extLst>
              <a:ext uri="{FF2B5EF4-FFF2-40B4-BE49-F238E27FC236}">
                <a16:creationId xmlns:a16="http://schemas.microsoft.com/office/drawing/2014/main" id="{5265F0CB-5F5C-D603-8380-1B17C83F92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" t="23222" r="4647" b="29746"/>
          <a:stretch/>
        </p:blipFill>
        <p:spPr bwMode="auto">
          <a:xfrm>
            <a:off x="10048694" y="4479733"/>
            <a:ext cx="777393" cy="396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6" name="Rechte verbindingslijn 65">
            <a:extLst>
              <a:ext uri="{FF2B5EF4-FFF2-40B4-BE49-F238E27FC236}">
                <a16:creationId xmlns:a16="http://schemas.microsoft.com/office/drawing/2014/main" id="{F2423196-3EC0-C52E-5464-64C311C1CB34}"/>
              </a:ext>
            </a:extLst>
          </p:cNvPr>
          <p:cNvCxnSpPr>
            <a:cxnSpLocks/>
          </p:cNvCxnSpPr>
          <p:nvPr/>
        </p:nvCxnSpPr>
        <p:spPr>
          <a:xfrm flipH="1" flipV="1">
            <a:off x="6284327" y="3670079"/>
            <a:ext cx="1162151" cy="1915856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kstvak 66">
            <a:extLst>
              <a:ext uri="{FF2B5EF4-FFF2-40B4-BE49-F238E27FC236}">
                <a16:creationId xmlns:a16="http://schemas.microsoft.com/office/drawing/2014/main" id="{2F661F02-4BFE-8F35-CD56-238CFD23F237}"/>
              </a:ext>
            </a:extLst>
          </p:cNvPr>
          <p:cNvSpPr txBox="1"/>
          <p:nvPr/>
        </p:nvSpPr>
        <p:spPr>
          <a:xfrm>
            <a:off x="6883729" y="5680512"/>
            <a:ext cx="1717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>
                <a:latin typeface="Arial" panose="020B0604020202020204" pitchFamily="34" charset="0"/>
                <a:cs typeface="Arial" panose="020B0604020202020204" pitchFamily="34" charset="0"/>
              </a:rPr>
              <a:t>Austria</a:t>
            </a:r>
          </a:p>
        </p:txBody>
      </p:sp>
      <p:pic>
        <p:nvPicPr>
          <p:cNvPr id="68" name="Afbeelding 67" descr="Afbeelding met tekst, Lettertype, logo, Graphics&#10;&#10;Automatisch gegenereerde beschrijving">
            <a:extLst>
              <a:ext uri="{FF2B5EF4-FFF2-40B4-BE49-F238E27FC236}">
                <a16:creationId xmlns:a16="http://schemas.microsoft.com/office/drawing/2014/main" id="{C0FD8285-E717-A676-94CF-D7C9742236BA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4" t="23363" r="23312" b="22457"/>
          <a:stretch/>
        </p:blipFill>
        <p:spPr>
          <a:xfrm>
            <a:off x="7063650" y="5988289"/>
            <a:ext cx="636999" cy="531791"/>
          </a:xfrm>
          <a:prstGeom prst="rect">
            <a:avLst/>
          </a:prstGeom>
        </p:spPr>
      </p:pic>
      <p:pic>
        <p:nvPicPr>
          <p:cNvPr id="69" name="Afbeelding 68" descr="Afbeelding met tekst, symbool, Lettertype, Graphics&#10;&#10;Automatisch gegenereerde beschrijving">
            <a:extLst>
              <a:ext uri="{FF2B5EF4-FFF2-40B4-BE49-F238E27FC236}">
                <a16:creationId xmlns:a16="http://schemas.microsoft.com/office/drawing/2014/main" id="{F1541029-6100-F772-EE8A-0AF01AF64A44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8" y="4382593"/>
            <a:ext cx="1084265" cy="609899"/>
          </a:xfrm>
          <a:prstGeom prst="rect">
            <a:avLst/>
          </a:prstGeom>
        </p:spPr>
      </p:pic>
      <p:pic>
        <p:nvPicPr>
          <p:cNvPr id="70" name="Afbeelding 69" descr="Afbeelding met schermopname, Graphics, grafische vormgeving, Kleurrijkheid&#10;&#10;Automatisch gegenereerde beschrijving">
            <a:extLst>
              <a:ext uri="{FF2B5EF4-FFF2-40B4-BE49-F238E27FC236}">
                <a16:creationId xmlns:a16="http://schemas.microsoft.com/office/drawing/2014/main" id="{4AB1ECCD-564A-28DA-BCCA-E3DBF14E806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985" y="2919077"/>
            <a:ext cx="494943" cy="732943"/>
          </a:xfrm>
          <a:prstGeom prst="rect">
            <a:avLst/>
          </a:prstGeom>
        </p:spPr>
      </p:pic>
      <p:pic>
        <p:nvPicPr>
          <p:cNvPr id="71" name="Afbeelding 70" descr="Afbeelding met Lettertype, schermopname, Graphics, grafische vormgeving&#10;&#10;Automatisch gegenereerde beschrijving">
            <a:extLst>
              <a:ext uri="{FF2B5EF4-FFF2-40B4-BE49-F238E27FC236}">
                <a16:creationId xmlns:a16="http://schemas.microsoft.com/office/drawing/2014/main" id="{149B593E-015A-2BF8-C765-51AFF3A7972E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99" y="4123290"/>
            <a:ext cx="1135579" cy="361079"/>
          </a:xfrm>
          <a:prstGeom prst="rect">
            <a:avLst/>
          </a:prstGeom>
        </p:spPr>
      </p:pic>
      <p:pic>
        <p:nvPicPr>
          <p:cNvPr id="72" name="Afbeelding 71" descr="Afbeelding met Lettertype, tekst, symbool, logo&#10;&#10;Automatisch gegenereerde beschrijving">
            <a:extLst>
              <a:ext uri="{FF2B5EF4-FFF2-40B4-BE49-F238E27FC236}">
                <a16:creationId xmlns:a16="http://schemas.microsoft.com/office/drawing/2014/main" id="{B5346EB7-6616-F531-1557-98969AC13E70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755" y="5432047"/>
            <a:ext cx="541839" cy="520543"/>
          </a:xfrm>
          <a:prstGeom prst="rect">
            <a:avLst/>
          </a:prstGeom>
        </p:spPr>
      </p:pic>
      <p:cxnSp>
        <p:nvCxnSpPr>
          <p:cNvPr id="73" name="Rechte verbindingslijn 72">
            <a:extLst>
              <a:ext uri="{FF2B5EF4-FFF2-40B4-BE49-F238E27FC236}">
                <a16:creationId xmlns:a16="http://schemas.microsoft.com/office/drawing/2014/main" id="{DE64F5B2-5547-4EBE-5E0B-DB31EC023043}"/>
              </a:ext>
            </a:extLst>
          </p:cNvPr>
          <p:cNvCxnSpPr>
            <a:cxnSpLocks/>
          </p:cNvCxnSpPr>
          <p:nvPr/>
        </p:nvCxnSpPr>
        <p:spPr>
          <a:xfrm>
            <a:off x="9395671" y="5658755"/>
            <a:ext cx="738995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Afbeelding 73">
            <a:extLst>
              <a:ext uri="{FF2B5EF4-FFF2-40B4-BE49-F238E27FC236}">
                <a16:creationId xmlns:a16="http://schemas.microsoft.com/office/drawing/2014/main" id="{47FAB9A4-819C-9D0B-A366-38F3737869E8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9978501" y="4884738"/>
            <a:ext cx="2213499" cy="237161"/>
          </a:xfrm>
          <a:prstGeom prst="rect">
            <a:avLst/>
          </a:prstGeom>
        </p:spPr>
      </p:pic>
      <p:pic>
        <p:nvPicPr>
          <p:cNvPr id="75" name="Picture 2" descr="Private Maternity Hospital | Melbourne (@frances_perry_house) • Instagram  profile">
            <a:extLst>
              <a:ext uri="{FF2B5EF4-FFF2-40B4-BE49-F238E27FC236}">
                <a16:creationId xmlns:a16="http://schemas.microsoft.com/office/drawing/2014/main" id="{46227CF2-21A5-E7F3-B9D8-8DA36E735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8377" y="5988290"/>
            <a:ext cx="614175" cy="61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Afbeelding 75">
            <a:extLst>
              <a:ext uri="{FF2B5EF4-FFF2-40B4-BE49-F238E27FC236}">
                <a16:creationId xmlns:a16="http://schemas.microsoft.com/office/drawing/2014/main" id="{8C8915F7-A0DE-E5A9-0B3B-1E527B777007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10583440" y="5921290"/>
            <a:ext cx="722485" cy="722485"/>
          </a:xfrm>
          <a:prstGeom prst="rect">
            <a:avLst/>
          </a:prstGeom>
        </p:spPr>
      </p:pic>
      <p:pic>
        <p:nvPicPr>
          <p:cNvPr id="77" name="Afbeelding 76" descr="Afbeelding met logo, Graphics, Lettertype, schermopname&#10;&#10;Automatisch gegenereerde beschrijving">
            <a:extLst>
              <a:ext uri="{FF2B5EF4-FFF2-40B4-BE49-F238E27FC236}">
                <a16:creationId xmlns:a16="http://schemas.microsoft.com/office/drawing/2014/main" id="{C42537F5-F576-A519-A800-7F32EDC762C8}"/>
              </a:ext>
            </a:extLst>
          </p:cNvPr>
          <p:cNvPicPr>
            <a:picLocks noChangeAspect="1"/>
          </p:cNvPicPr>
          <p:nvPr/>
        </p:nvPicPr>
        <p:blipFill rotWithShape="1"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89" b="28858"/>
          <a:stretch/>
        </p:blipFill>
        <p:spPr>
          <a:xfrm>
            <a:off x="3940206" y="165147"/>
            <a:ext cx="1321129" cy="519903"/>
          </a:xfrm>
          <a:prstGeom prst="rect">
            <a:avLst/>
          </a:prstGeom>
        </p:spPr>
      </p:pic>
      <p:sp>
        <p:nvSpPr>
          <p:cNvPr id="78" name="Tekstvak 77">
            <a:extLst>
              <a:ext uri="{FF2B5EF4-FFF2-40B4-BE49-F238E27FC236}">
                <a16:creationId xmlns:a16="http://schemas.microsoft.com/office/drawing/2014/main" id="{5C17B307-E9DD-90FF-62DC-06BC3C970FD1}"/>
              </a:ext>
            </a:extLst>
          </p:cNvPr>
          <p:cNvSpPr txBox="1"/>
          <p:nvPr/>
        </p:nvSpPr>
        <p:spPr>
          <a:xfrm>
            <a:off x="2781249" y="362841"/>
            <a:ext cx="1717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>
                <a:latin typeface="Arial" panose="020B0604020202020204" pitchFamily="34" charset="0"/>
                <a:cs typeface="Arial" panose="020B0604020202020204" pitchFamily="34" charset="0"/>
              </a:rPr>
              <a:t>Ireland</a:t>
            </a:r>
          </a:p>
        </p:txBody>
      </p:sp>
      <p:pic>
        <p:nvPicPr>
          <p:cNvPr id="79" name="Afbeelding 78">
            <a:extLst>
              <a:ext uri="{FF2B5EF4-FFF2-40B4-BE49-F238E27FC236}">
                <a16:creationId xmlns:a16="http://schemas.microsoft.com/office/drawing/2014/main" id="{1FAEC9F1-6F83-20B4-58D8-950EFE8D1490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2865897" y="705623"/>
            <a:ext cx="669267" cy="669267"/>
          </a:xfrm>
          <a:prstGeom prst="rect">
            <a:avLst/>
          </a:prstGeom>
        </p:spPr>
      </p:pic>
      <p:cxnSp>
        <p:nvCxnSpPr>
          <p:cNvPr id="80" name="Rechte verbindingslijn 79">
            <a:extLst>
              <a:ext uri="{FF2B5EF4-FFF2-40B4-BE49-F238E27FC236}">
                <a16:creationId xmlns:a16="http://schemas.microsoft.com/office/drawing/2014/main" id="{500DDF23-1B64-1D41-9741-48D34E9FDFCC}"/>
              </a:ext>
            </a:extLst>
          </p:cNvPr>
          <p:cNvCxnSpPr>
            <a:cxnSpLocks/>
          </p:cNvCxnSpPr>
          <p:nvPr/>
        </p:nvCxnSpPr>
        <p:spPr>
          <a:xfrm>
            <a:off x="6054097" y="2030682"/>
            <a:ext cx="19339" cy="1474847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kstvak 80">
            <a:extLst>
              <a:ext uri="{FF2B5EF4-FFF2-40B4-BE49-F238E27FC236}">
                <a16:creationId xmlns:a16="http://schemas.microsoft.com/office/drawing/2014/main" id="{B9866293-0306-7775-B73D-09EAA07C6965}"/>
              </a:ext>
            </a:extLst>
          </p:cNvPr>
          <p:cNvSpPr txBox="1"/>
          <p:nvPr/>
        </p:nvSpPr>
        <p:spPr>
          <a:xfrm>
            <a:off x="1279602" y="1020414"/>
            <a:ext cx="1717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>
                <a:latin typeface="Arial" panose="020B0604020202020204" pitchFamily="34" charset="0"/>
                <a:cs typeface="Arial" panose="020B0604020202020204" pitchFamily="34" charset="0"/>
              </a:rPr>
              <a:t>Canada</a:t>
            </a:r>
          </a:p>
        </p:txBody>
      </p:sp>
      <p:pic>
        <p:nvPicPr>
          <p:cNvPr id="82" name="Afbeelding 81">
            <a:extLst>
              <a:ext uri="{FF2B5EF4-FFF2-40B4-BE49-F238E27FC236}">
                <a16:creationId xmlns:a16="http://schemas.microsoft.com/office/drawing/2014/main" id="{D2A71CB1-13CA-1CA8-87B1-F83BB90AA910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1025837" y="1256381"/>
            <a:ext cx="1572017" cy="410747"/>
          </a:xfrm>
          <a:prstGeom prst="rect">
            <a:avLst/>
          </a:prstGeom>
        </p:spPr>
      </p:pic>
      <p:cxnSp>
        <p:nvCxnSpPr>
          <p:cNvPr id="83" name="Rechte verbindingslijn 82">
            <a:extLst>
              <a:ext uri="{FF2B5EF4-FFF2-40B4-BE49-F238E27FC236}">
                <a16:creationId xmlns:a16="http://schemas.microsoft.com/office/drawing/2014/main" id="{D63F4674-4A3C-84D3-45B2-DE790843DE62}"/>
              </a:ext>
            </a:extLst>
          </p:cNvPr>
          <p:cNvCxnSpPr>
            <a:cxnSpLocks/>
          </p:cNvCxnSpPr>
          <p:nvPr/>
        </p:nvCxnSpPr>
        <p:spPr>
          <a:xfrm>
            <a:off x="1866898" y="1793622"/>
            <a:ext cx="1599391" cy="1125455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Ovaal 83">
            <a:extLst>
              <a:ext uri="{FF2B5EF4-FFF2-40B4-BE49-F238E27FC236}">
                <a16:creationId xmlns:a16="http://schemas.microsoft.com/office/drawing/2014/main" id="{118BDD67-E8A8-EF6E-7B9D-2C72B3A3B117}"/>
              </a:ext>
            </a:extLst>
          </p:cNvPr>
          <p:cNvSpPr/>
          <p:nvPr/>
        </p:nvSpPr>
        <p:spPr>
          <a:xfrm>
            <a:off x="113660" y="74383"/>
            <a:ext cx="2559912" cy="99589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i="1" dirty="0"/>
              <a:t>54 participating centers in 14 countries</a:t>
            </a:r>
          </a:p>
        </p:txBody>
      </p:sp>
    </p:spTree>
    <p:extLst>
      <p:ext uri="{BB962C8B-B14F-4D97-AF65-F5344CB8AC3E}">
        <p14:creationId xmlns:p14="http://schemas.microsoft.com/office/powerpoint/2010/main" val="369213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184651" y="493801"/>
            <a:ext cx="314509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b="1" dirty="0">
                <a:solidFill>
                  <a:srgbClr val="002060"/>
                </a:solidFill>
              </a:rPr>
              <a:t>INTRODUCTION</a:t>
            </a:r>
            <a:endParaRPr lang="en-US" altLang="fr-FR" sz="1800" b="1" dirty="0">
              <a:solidFill>
                <a:srgbClr val="002060"/>
              </a:solidFill>
            </a:endParaRPr>
          </a:p>
        </p:txBody>
      </p:sp>
      <p:sp>
        <p:nvSpPr>
          <p:cNvPr id="3" name="Line 3"/>
          <p:cNvSpPr>
            <a:spLocks noChangeShapeType="1"/>
          </p:cNvSpPr>
          <p:nvPr/>
        </p:nvSpPr>
        <p:spPr bwMode="auto">
          <a:xfrm>
            <a:off x="1524000" y="1249520"/>
            <a:ext cx="9144000" cy="0"/>
          </a:xfrm>
          <a:prstGeom prst="line">
            <a:avLst/>
          </a:prstGeom>
          <a:noFill/>
          <a:ln w="36513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Espace réservé du contenu 2"/>
          <p:cNvSpPr>
            <a:spLocks noGrp="1"/>
          </p:cNvSpPr>
          <p:nvPr>
            <p:ph idx="1"/>
          </p:nvPr>
        </p:nvSpPr>
        <p:spPr>
          <a:xfrm>
            <a:off x="681442" y="1422394"/>
            <a:ext cx="10738801" cy="4377273"/>
          </a:xfrm>
        </p:spPr>
        <p:txBody>
          <a:bodyPr/>
          <a:lstStyle/>
          <a:p>
            <a:r>
              <a:rPr lang="fr-BE" b="1" dirty="0" err="1"/>
              <a:t>What</a:t>
            </a:r>
            <a:r>
              <a:rPr lang="fr-BE" b="1" dirty="0"/>
              <a:t> </a:t>
            </a:r>
            <a:r>
              <a:rPr lang="fr-BE" b="1" dirty="0" err="1"/>
              <a:t>is</a:t>
            </a:r>
            <a:r>
              <a:rPr lang="fr-BE" b="1" dirty="0"/>
              <a:t> </a:t>
            </a:r>
            <a:r>
              <a:rPr lang="fr-BE" b="1" dirty="0" err="1"/>
              <a:t>Menopause</a:t>
            </a:r>
            <a:r>
              <a:rPr lang="fr-BE" b="1" dirty="0"/>
              <a:t>:</a:t>
            </a:r>
          </a:p>
          <a:p>
            <a:pPr>
              <a:buFont typeface="Wingdings" pitchFamily="2" charset="2"/>
              <a:buChar char="Ø"/>
            </a:pPr>
            <a:r>
              <a:rPr lang="fr-BE" dirty="0"/>
              <a:t>Permanent cessation of menstruation (and </a:t>
            </a:r>
            <a:r>
              <a:rPr lang="fr-BE" dirty="0" err="1"/>
              <a:t>loss</a:t>
            </a:r>
            <a:r>
              <a:rPr lang="fr-BE" dirty="0"/>
              <a:t> of </a:t>
            </a:r>
            <a:r>
              <a:rPr lang="fr-BE" dirty="0" err="1"/>
              <a:t>fertility</a:t>
            </a:r>
            <a:r>
              <a:rPr lang="fr-BE" dirty="0"/>
              <a:t>) due to </a:t>
            </a:r>
            <a:r>
              <a:rPr lang="fr-BE" dirty="0" err="1"/>
              <a:t>ovarian</a:t>
            </a:r>
            <a:r>
              <a:rPr lang="fr-BE" dirty="0"/>
              <a:t> </a:t>
            </a:r>
            <a:r>
              <a:rPr lang="fr-BE" dirty="0" err="1"/>
              <a:t>failure</a:t>
            </a:r>
            <a:endParaRPr lang="fr-BE" dirty="0"/>
          </a:p>
          <a:p>
            <a:pPr>
              <a:buFont typeface="Wingdings" pitchFamily="2" charset="2"/>
              <a:buChar char="Ø"/>
            </a:pPr>
            <a:r>
              <a:rPr lang="fr-BE" dirty="0" err="1"/>
              <a:t>Occurs</a:t>
            </a:r>
            <a:r>
              <a:rPr lang="fr-BE" dirty="0"/>
              <a:t> </a:t>
            </a:r>
            <a:r>
              <a:rPr lang="fr-BE" dirty="0" err="1"/>
              <a:t>naturally</a:t>
            </a:r>
            <a:r>
              <a:rPr lang="fr-BE" dirty="0"/>
              <a:t> </a:t>
            </a:r>
            <a:r>
              <a:rPr lang="fr-BE" dirty="0" err="1"/>
              <a:t>around</a:t>
            </a:r>
            <a:r>
              <a:rPr lang="fr-BE" dirty="0"/>
              <a:t> </a:t>
            </a:r>
            <a:r>
              <a:rPr lang="fr-BE" dirty="0" err="1"/>
              <a:t>age</a:t>
            </a:r>
            <a:r>
              <a:rPr lang="fr-BE" dirty="0"/>
              <a:t> 50 or </a:t>
            </a:r>
            <a:r>
              <a:rPr lang="fr-BE" dirty="0" err="1"/>
              <a:t>can</a:t>
            </a:r>
            <a:r>
              <a:rPr lang="fr-BE" dirty="0"/>
              <a:t> </a:t>
            </a:r>
            <a:r>
              <a:rPr lang="fr-BE" dirty="0" err="1"/>
              <a:t>be</a:t>
            </a:r>
            <a:r>
              <a:rPr lang="fr-BE" dirty="0"/>
              <a:t> </a:t>
            </a:r>
            <a:r>
              <a:rPr lang="fr-BE" b="1" dirty="0" err="1"/>
              <a:t>induced</a:t>
            </a:r>
            <a:endParaRPr lang="fr-BE" b="1" dirty="0"/>
          </a:p>
          <a:p>
            <a:pPr>
              <a:buFont typeface="Wingdings" pitchFamily="2" charset="2"/>
              <a:buChar char="Ø"/>
            </a:pPr>
            <a:endParaRPr lang="fr-BE" dirty="0"/>
          </a:p>
          <a:p>
            <a:r>
              <a:rPr lang="fr-BE" b="1" dirty="0" err="1"/>
              <a:t>Why</a:t>
            </a:r>
            <a:r>
              <a:rPr lang="fr-BE" b="1" dirty="0"/>
              <a:t> </a:t>
            </a:r>
            <a:r>
              <a:rPr lang="fr-BE" b="1" dirty="0" err="1"/>
              <a:t>is</a:t>
            </a:r>
            <a:r>
              <a:rPr lang="fr-BE" b="1" dirty="0"/>
              <a:t> important</a:t>
            </a:r>
            <a:endParaRPr lang="fr-BE" dirty="0"/>
          </a:p>
          <a:p>
            <a:pPr>
              <a:buFont typeface="Wingdings" pitchFamily="2" charset="2"/>
              <a:buChar char="Ø"/>
            </a:pPr>
            <a:r>
              <a:rPr lang="fr-BE" dirty="0"/>
              <a:t>Impact on </a:t>
            </a:r>
            <a:r>
              <a:rPr lang="fr-BE" dirty="0" err="1"/>
              <a:t>quality</a:t>
            </a:r>
            <a:r>
              <a:rPr lang="fr-BE" dirty="0"/>
              <a:t> of life, </a:t>
            </a:r>
            <a:r>
              <a:rPr lang="fr-BE" dirty="0" err="1"/>
              <a:t>bone</a:t>
            </a:r>
            <a:r>
              <a:rPr lang="fr-BE" dirty="0"/>
              <a:t> </a:t>
            </a:r>
            <a:r>
              <a:rPr lang="fr-BE" dirty="0" err="1"/>
              <a:t>health</a:t>
            </a:r>
            <a:r>
              <a:rPr lang="fr-BE" dirty="0"/>
              <a:t>, </a:t>
            </a:r>
            <a:r>
              <a:rPr lang="fr-BE" dirty="0" err="1"/>
              <a:t>cardiovascular</a:t>
            </a:r>
            <a:r>
              <a:rPr lang="fr-BE" dirty="0"/>
              <a:t> </a:t>
            </a:r>
            <a:r>
              <a:rPr lang="fr-BE" dirty="0" err="1"/>
              <a:t>risk</a:t>
            </a:r>
            <a:r>
              <a:rPr lang="fr-BE" dirty="0"/>
              <a:t> and </a:t>
            </a:r>
            <a:r>
              <a:rPr lang="fr-BE" dirty="0" err="1"/>
              <a:t>psychological</a:t>
            </a:r>
            <a:r>
              <a:rPr lang="fr-BE" dirty="0"/>
              <a:t> </a:t>
            </a:r>
            <a:r>
              <a:rPr lang="fr-BE" dirty="0" err="1"/>
              <a:t>well-being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4406353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8870B0-D3C3-FE40-89A6-175CED3B9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chemeClr val="tx2">
                    <a:lumMod val="75000"/>
                  </a:schemeClr>
                </a:solidFill>
              </a:rPr>
              <a:t>CASE 3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ED70735-C470-A34B-BC6E-A5F504255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442" y="1017660"/>
            <a:ext cx="10738801" cy="4377273"/>
          </a:xfrm>
        </p:spPr>
        <p:txBody>
          <a:bodyPr/>
          <a:lstStyle/>
          <a:p>
            <a:r>
              <a:rPr lang="fr-FR" dirty="0"/>
              <a:t>30 </a:t>
            </a:r>
            <a:r>
              <a:rPr lang="fr-FR" dirty="0" err="1"/>
              <a:t>years</a:t>
            </a:r>
            <a:r>
              <a:rPr lang="fr-FR" dirty="0"/>
              <a:t> </a:t>
            </a:r>
            <a:r>
              <a:rPr lang="fr-FR" dirty="0" err="1"/>
              <a:t>old</a:t>
            </a:r>
            <a:r>
              <a:rPr lang="fr-FR" dirty="0"/>
              <a:t> </a:t>
            </a:r>
            <a:r>
              <a:rPr lang="fr-FR" dirty="0" err="1"/>
              <a:t>women</a:t>
            </a:r>
            <a:r>
              <a:rPr lang="fr-FR" dirty="0"/>
              <a:t> </a:t>
            </a:r>
          </a:p>
          <a:p>
            <a:r>
              <a:rPr lang="fr-FR" b="1" dirty="0" err="1"/>
              <a:t>Pre-menopausis</a:t>
            </a:r>
            <a:endParaRPr lang="fr-FR" b="1" dirty="0"/>
          </a:p>
          <a:p>
            <a:r>
              <a:rPr lang="fr-FR" dirty="0" err="1"/>
              <a:t>Breast</a:t>
            </a:r>
            <a:r>
              <a:rPr lang="fr-FR" dirty="0"/>
              <a:t> Cancer: </a:t>
            </a:r>
            <a:r>
              <a:rPr lang="fr-FR" u="sng" dirty="0"/>
              <a:t>triple </a:t>
            </a:r>
            <a:r>
              <a:rPr lang="fr-FR" u="sng" dirty="0" err="1"/>
              <a:t>negatif</a:t>
            </a:r>
            <a:r>
              <a:rPr lang="fr-FR" u="sng" dirty="0"/>
              <a:t> </a:t>
            </a:r>
            <a:r>
              <a:rPr lang="fr-FR" dirty="0"/>
              <a:t>18mm - Grade 3 </a:t>
            </a:r>
          </a:p>
          <a:p>
            <a:r>
              <a:rPr lang="fr-FR" dirty="0" err="1"/>
              <a:t>Oestrogen</a:t>
            </a:r>
            <a:r>
              <a:rPr lang="fr-FR" dirty="0"/>
              <a:t> and </a:t>
            </a:r>
            <a:r>
              <a:rPr lang="fr-FR" dirty="0" err="1"/>
              <a:t>Progesterone</a:t>
            </a:r>
            <a:r>
              <a:rPr lang="fr-FR" dirty="0"/>
              <a:t> </a:t>
            </a:r>
            <a:r>
              <a:rPr lang="fr-FR" dirty="0" err="1"/>
              <a:t>Receptor</a:t>
            </a:r>
            <a:r>
              <a:rPr lang="fr-FR" dirty="0"/>
              <a:t> (RO – RP): 0%</a:t>
            </a:r>
          </a:p>
          <a:p>
            <a:r>
              <a:rPr lang="fr-FR" dirty="0"/>
              <a:t>No </a:t>
            </a:r>
            <a:r>
              <a:rPr lang="fr-FR" dirty="0" err="1"/>
              <a:t>axillary</a:t>
            </a:r>
            <a:r>
              <a:rPr lang="fr-FR" dirty="0"/>
              <a:t> </a:t>
            </a:r>
            <a:r>
              <a:rPr lang="fr-FR" dirty="0" err="1"/>
              <a:t>lymph</a:t>
            </a:r>
            <a:r>
              <a:rPr lang="fr-FR" dirty="0"/>
              <a:t> </a:t>
            </a:r>
            <a:r>
              <a:rPr lang="fr-FR" dirty="0" err="1"/>
              <a:t>node</a:t>
            </a:r>
            <a:endParaRPr lang="fr-FR" dirty="0"/>
          </a:p>
          <a:p>
            <a:r>
              <a:rPr lang="fr-FR" b="1" dirty="0"/>
              <a:t>BRCA1</a:t>
            </a:r>
          </a:p>
          <a:p>
            <a:endParaRPr lang="fr-FR" dirty="0"/>
          </a:p>
          <a:p>
            <a:pPr>
              <a:buFont typeface="Wingdings" pitchFamily="2" charset="2"/>
              <a:buChar char="à"/>
            </a:pPr>
            <a:r>
              <a:rPr lang="fr-FR" dirty="0" err="1">
                <a:sym typeface="Wingdings" pitchFamily="2" charset="2"/>
              </a:rPr>
              <a:t>Chemotherapy</a:t>
            </a:r>
            <a:r>
              <a:rPr lang="fr-FR" dirty="0">
                <a:sym typeface="Wingdings" pitchFamily="2" charset="2"/>
              </a:rPr>
              <a:t> (long </a:t>
            </a:r>
            <a:r>
              <a:rPr lang="fr-FR" dirty="0" err="1">
                <a:sym typeface="Wingdings" pitchFamily="2" charset="2"/>
              </a:rPr>
              <a:t>scheddules</a:t>
            </a:r>
            <a:r>
              <a:rPr lang="fr-FR" dirty="0">
                <a:sym typeface="Wingdings" pitchFamily="2" charset="2"/>
              </a:rPr>
              <a:t> – 6months) + </a:t>
            </a:r>
            <a:r>
              <a:rPr lang="fr-FR" dirty="0" err="1">
                <a:sym typeface="Wingdings" pitchFamily="2" charset="2"/>
              </a:rPr>
              <a:t>Immunotherapy</a:t>
            </a:r>
            <a:endParaRPr lang="fr-FR" dirty="0">
              <a:sym typeface="Wingdings" pitchFamily="2" charset="2"/>
            </a:endParaRPr>
          </a:p>
          <a:p>
            <a:pPr>
              <a:buFont typeface="Wingdings" pitchFamily="2" charset="2"/>
              <a:buChar char="à"/>
            </a:pPr>
            <a:r>
              <a:rPr lang="fr-FR" b="1" dirty="0">
                <a:solidFill>
                  <a:srgbClr val="FF0000"/>
                </a:solidFill>
                <a:sym typeface="Wingdings" pitchFamily="2" charset="2"/>
              </a:rPr>
              <a:t>GnRH </a:t>
            </a:r>
            <a:r>
              <a:rPr lang="fr-FR" b="1" dirty="0" err="1">
                <a:solidFill>
                  <a:srgbClr val="FF0000"/>
                </a:solidFill>
                <a:sym typeface="Wingdings" pitchFamily="2" charset="2"/>
              </a:rPr>
              <a:t>Agonist</a:t>
            </a:r>
            <a:r>
              <a:rPr lang="fr-FR" b="1" dirty="0">
                <a:solidFill>
                  <a:srgbClr val="FF0000"/>
                </a:solidFill>
                <a:sym typeface="Wingdings" pitchFamily="2" charset="2"/>
              </a:rPr>
              <a:t>  </a:t>
            </a:r>
            <a:r>
              <a:rPr lang="fr-FR" b="1" dirty="0" err="1">
                <a:solidFill>
                  <a:srgbClr val="FF0000"/>
                </a:solidFill>
                <a:sym typeface="Wingdings" pitchFamily="2" charset="2"/>
              </a:rPr>
              <a:t>ovarian</a:t>
            </a:r>
            <a:r>
              <a:rPr lang="fr-FR" b="1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fr-FR" b="1" dirty="0" err="1">
                <a:solidFill>
                  <a:srgbClr val="FF0000"/>
                </a:solidFill>
                <a:sym typeface="Wingdings" pitchFamily="2" charset="2"/>
              </a:rPr>
              <a:t>function</a:t>
            </a:r>
            <a:r>
              <a:rPr lang="fr-FR" b="1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fr-FR" b="1" dirty="0" err="1">
                <a:solidFill>
                  <a:srgbClr val="FF0000"/>
                </a:solidFill>
                <a:sym typeface="Wingdings" pitchFamily="2" charset="2"/>
              </a:rPr>
              <a:t>preservation</a:t>
            </a:r>
            <a:r>
              <a:rPr lang="fr-FR" b="1" dirty="0">
                <a:solidFill>
                  <a:srgbClr val="FF0000"/>
                </a:solidFill>
                <a:sym typeface="Wingdings" pitchFamily="2" charset="2"/>
              </a:rPr>
              <a:t>!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85B3EDC-86C4-0848-A140-72B857643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Pied de page à compléter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2082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997298-15D8-9F47-A653-FED70E35D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531" y="364579"/>
            <a:ext cx="10738801" cy="1143000"/>
          </a:xfrm>
        </p:spPr>
        <p:txBody>
          <a:bodyPr/>
          <a:lstStyle/>
          <a:p>
            <a:pPr algn="ctr"/>
            <a:r>
              <a:rPr lang="fr-FR" b="1" dirty="0" err="1">
                <a:solidFill>
                  <a:schemeClr val="tx2"/>
                </a:solidFill>
              </a:rPr>
              <a:t>Some</a:t>
            </a:r>
            <a:r>
              <a:rPr lang="fr-FR" b="1" dirty="0">
                <a:solidFill>
                  <a:schemeClr val="tx2"/>
                </a:solidFill>
              </a:rPr>
              <a:t> </a:t>
            </a:r>
            <a:r>
              <a:rPr lang="fr-FR" b="1" dirty="0" err="1">
                <a:solidFill>
                  <a:schemeClr val="tx2"/>
                </a:solidFill>
              </a:rPr>
              <a:t>paradigms</a:t>
            </a:r>
            <a:r>
              <a:rPr lang="fr-FR" b="1" dirty="0">
                <a:solidFill>
                  <a:schemeClr val="tx2"/>
                </a:solidFill>
              </a:rPr>
              <a:t> of </a:t>
            </a:r>
            <a:r>
              <a:rPr lang="fr-FR" b="1" dirty="0" err="1">
                <a:solidFill>
                  <a:schemeClr val="tx2"/>
                </a:solidFill>
              </a:rPr>
              <a:t>evolution</a:t>
            </a:r>
            <a:endParaRPr lang="fr-FR" b="1" dirty="0">
              <a:solidFill>
                <a:schemeClr val="tx2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509382A-6C92-6748-81DE-1B88C87FE5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599" y="2287648"/>
            <a:ext cx="10738801" cy="4377273"/>
          </a:xfrm>
        </p:spPr>
        <p:txBody>
          <a:bodyPr/>
          <a:lstStyle/>
          <a:p>
            <a:r>
              <a:rPr lang="fr-FR" dirty="0"/>
              <a:t>In high </a:t>
            </a:r>
            <a:r>
              <a:rPr lang="fr-FR" dirty="0" err="1"/>
              <a:t>risk</a:t>
            </a:r>
            <a:r>
              <a:rPr lang="fr-FR" dirty="0"/>
              <a:t> </a:t>
            </a:r>
            <a:r>
              <a:rPr lang="fr-FR" dirty="0" err="1"/>
              <a:t>hereditary</a:t>
            </a:r>
            <a:r>
              <a:rPr lang="fr-FR" dirty="0"/>
              <a:t> </a:t>
            </a:r>
            <a:r>
              <a:rPr lang="fr-FR" dirty="0" err="1"/>
              <a:t>predisposition</a:t>
            </a:r>
            <a:r>
              <a:rPr lang="fr-FR" dirty="0"/>
              <a:t> </a:t>
            </a:r>
            <a:r>
              <a:rPr lang="fr-FR" dirty="0">
                <a:sym typeface="Wingdings" pitchFamily="2" charset="2"/>
              </a:rPr>
              <a:t> </a:t>
            </a:r>
            <a:r>
              <a:rPr lang="fr-FR" dirty="0" err="1">
                <a:sym typeface="Wingdings" pitchFamily="2" charset="2"/>
              </a:rPr>
              <a:t>delay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safety</a:t>
            </a:r>
            <a:r>
              <a:rPr lang="fr-FR" dirty="0">
                <a:sym typeface="Wingdings" pitchFamily="2" charset="2"/>
              </a:rPr>
              <a:t> the </a:t>
            </a:r>
            <a:r>
              <a:rPr lang="fr-FR" dirty="0" err="1">
                <a:sym typeface="Wingdings" pitchFamily="2" charset="2"/>
              </a:rPr>
              <a:t>Oopharectomy</a:t>
            </a:r>
            <a:r>
              <a:rPr lang="fr-FR" dirty="0">
                <a:sym typeface="Wingdings" pitchFamily="2" charset="2"/>
              </a:rPr>
              <a:t> and the </a:t>
            </a:r>
            <a:r>
              <a:rPr lang="fr-FR" dirty="0" err="1">
                <a:sym typeface="Wingdings" pitchFamily="2" charset="2"/>
              </a:rPr>
              <a:t>menopause</a:t>
            </a:r>
            <a:endParaRPr lang="fr-FR" dirty="0">
              <a:sym typeface="Wingdings" pitchFamily="2" charset="2"/>
            </a:endParaRPr>
          </a:p>
          <a:p>
            <a:endParaRPr lang="fr-FR" dirty="0">
              <a:sym typeface="Wingdings" pitchFamily="2" charset="2"/>
            </a:endParaRPr>
          </a:p>
          <a:p>
            <a:r>
              <a:rPr lang="fr-FR" dirty="0" err="1">
                <a:sym typeface="Wingdings" pitchFamily="2" charset="2"/>
              </a:rPr>
              <a:t>Early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oopharectomy</a:t>
            </a:r>
            <a:r>
              <a:rPr lang="fr-FR" dirty="0">
                <a:sym typeface="Wingdings" pitchFamily="2" charset="2"/>
              </a:rPr>
              <a:t>  NO</a:t>
            </a:r>
            <a:r>
              <a:rPr lang="fr-FR" dirty="0"/>
              <a:t> incidence on </a:t>
            </a:r>
            <a:r>
              <a:rPr lang="fr-FR" dirty="0" err="1"/>
              <a:t>breast</a:t>
            </a:r>
            <a:r>
              <a:rPr lang="fr-FR" dirty="0"/>
              <a:t> cancer </a:t>
            </a:r>
            <a:r>
              <a:rPr lang="fr-FR" dirty="0" err="1"/>
              <a:t>risk</a:t>
            </a:r>
            <a:endParaRPr lang="fr-FR" dirty="0"/>
          </a:p>
          <a:p>
            <a:endParaRPr lang="fr-FR" dirty="0"/>
          </a:p>
          <a:p>
            <a:r>
              <a:rPr lang="fr-FR" dirty="0" err="1"/>
              <a:t>Discuss</a:t>
            </a:r>
            <a:r>
              <a:rPr lang="fr-FR" dirty="0"/>
              <a:t> THS </a:t>
            </a:r>
            <a:r>
              <a:rPr lang="fr-FR" dirty="0" err="1"/>
              <a:t>cautiously</a:t>
            </a:r>
            <a:r>
              <a:rPr lang="fr-FR" dirty="0"/>
              <a:t> </a:t>
            </a:r>
            <a:r>
              <a:rPr lang="fr-FR" dirty="0" err="1"/>
              <a:t>even</a:t>
            </a:r>
            <a:r>
              <a:rPr lang="fr-FR" dirty="0"/>
              <a:t> in POST-BC patient</a:t>
            </a:r>
          </a:p>
          <a:p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C2DE069-DEAA-A74F-8997-79598904D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Pied de page à compléter</a:t>
            </a:r>
            <a:endParaRPr lang="fr-FR" dirty="0"/>
          </a:p>
        </p:txBody>
      </p:sp>
      <p:sp>
        <p:nvSpPr>
          <p:cNvPr id="5" name="Line 3">
            <a:extLst>
              <a:ext uri="{FF2B5EF4-FFF2-40B4-BE49-F238E27FC236}">
                <a16:creationId xmlns:a16="http://schemas.microsoft.com/office/drawing/2014/main" id="{2E05DB2A-8CED-0A4F-AB8D-A04B6EC3CD4A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1249520"/>
            <a:ext cx="9144000" cy="0"/>
          </a:xfrm>
          <a:prstGeom prst="line">
            <a:avLst/>
          </a:prstGeom>
          <a:noFill/>
          <a:ln w="36513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4687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167C727E-F77A-45DF-A80B-B9E54FC14021}"/>
              </a:ext>
            </a:extLst>
          </p:cNvPr>
          <p:cNvSpPr txBox="1">
            <a:spLocks/>
          </p:cNvSpPr>
          <p:nvPr/>
        </p:nvSpPr>
        <p:spPr bwMode="auto">
          <a:xfrm>
            <a:off x="3048719" y="656029"/>
            <a:ext cx="6094562" cy="319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51433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fr-FR" sz="3000" b="1" dirty="0">
                <a:solidFill>
                  <a:srgbClr val="1F4E7D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Summary and Perspectives </a:t>
            </a:r>
          </a:p>
        </p:txBody>
      </p:sp>
      <p:sp>
        <p:nvSpPr>
          <p:cNvPr id="81923" name="Content Placeholder 6">
            <a:extLst>
              <a:ext uri="{FF2B5EF4-FFF2-40B4-BE49-F238E27FC236}">
                <a16:creationId xmlns:a16="http://schemas.microsoft.com/office/drawing/2014/main" id="{D3AA4264-0DB5-4D58-9F43-5A2EBFA8209B}"/>
              </a:ext>
            </a:extLst>
          </p:cNvPr>
          <p:cNvSpPr txBox="1">
            <a:spLocks/>
          </p:cNvSpPr>
          <p:nvPr/>
        </p:nvSpPr>
        <p:spPr bwMode="auto">
          <a:xfrm>
            <a:off x="1277006" y="1315191"/>
            <a:ext cx="9144000" cy="3585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spcBef>
                <a:spcPct val="20000"/>
              </a:spcBef>
              <a:buClr>
                <a:srgbClr val="EBB928"/>
              </a:buClr>
              <a:buSzPct val="35000"/>
              <a:buFont typeface="Wingdings" panose="05000000000000000000" pitchFamily="2" charset="2"/>
              <a:buChar char="u"/>
              <a:defRPr sz="280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spcBef>
                <a:spcPct val="20000"/>
              </a:spcBef>
              <a:buClr>
                <a:srgbClr val="C85A23"/>
              </a:buClr>
              <a:buSzPct val="25000"/>
              <a:buFont typeface="Wingdings" panose="05000000000000000000" pitchFamily="2" charset="2"/>
              <a:buChar char="u"/>
              <a:defRPr sz="240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rgbClr val="C85A23"/>
              </a:buClr>
              <a:buSzPct val="25000"/>
              <a:buFont typeface="Wingdings" panose="05000000000000000000" pitchFamily="2" charset="2"/>
              <a:buChar char="u"/>
              <a:defRPr sz="200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rgbClr val="C85A23"/>
              </a:buClr>
              <a:buSzPct val="25000"/>
              <a:buFont typeface="Wingdings" panose="05000000000000000000" pitchFamily="2" charset="2"/>
              <a:buChar char="u"/>
              <a:defRPr sz="200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ct val="20000"/>
              </a:spcBef>
              <a:buClr>
                <a:srgbClr val="C85A23"/>
              </a:buClr>
              <a:buSzPct val="25000"/>
              <a:buFont typeface="Wingdings" panose="05000000000000000000" pitchFamily="2" charset="2"/>
              <a:buChar char="u"/>
              <a:defRPr sz="200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5A23"/>
              </a:buClr>
              <a:buSzPct val="25000"/>
              <a:buFont typeface="Wingdings" panose="05000000000000000000" pitchFamily="2" charset="2"/>
              <a:buChar char="u"/>
              <a:defRPr sz="200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5A23"/>
              </a:buClr>
              <a:buSzPct val="25000"/>
              <a:buFont typeface="Wingdings" panose="05000000000000000000" pitchFamily="2" charset="2"/>
              <a:buChar char="u"/>
              <a:defRPr sz="200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5A23"/>
              </a:buClr>
              <a:buSzPct val="25000"/>
              <a:buFont typeface="Wingdings" panose="05000000000000000000" pitchFamily="2" charset="2"/>
              <a:buChar char="u"/>
              <a:defRPr sz="200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5A23"/>
              </a:buClr>
              <a:buSzPct val="25000"/>
              <a:buFont typeface="Wingdings" panose="05000000000000000000" pitchFamily="2" charset="2"/>
              <a:buChar char="u"/>
              <a:defRPr sz="200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defTabSz="514337" fontAlgn="base">
              <a:lnSpc>
                <a:spcPct val="150000"/>
              </a:lnSpc>
              <a:spcBef>
                <a:spcPts val="1013"/>
              </a:spcBef>
              <a:spcAft>
                <a:spcPct val="0"/>
              </a:spcAft>
              <a:buClrTx/>
              <a:buSzTx/>
              <a:buNone/>
            </a:pPr>
            <a:r>
              <a:rPr lang="en-US" altLang="fr-FR" sz="3200" b="1" dirty="0">
                <a:solidFill>
                  <a:srgbClr val="1F4E7D"/>
                </a:solidFill>
                <a:latin typeface="+mn-lt"/>
                <a:ea typeface="Microsoft YaHei" panose="020B0503020204020204" pitchFamily="34" charset="-122"/>
              </a:rPr>
              <a:t>Early induced menopause is a real concern</a:t>
            </a:r>
          </a:p>
          <a:p>
            <a:pPr defTabSz="514337" fontAlgn="base">
              <a:lnSpc>
                <a:spcPct val="150000"/>
              </a:lnSpc>
              <a:spcBef>
                <a:spcPts val="1013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</a:pPr>
            <a:r>
              <a:rPr lang="en-US" altLang="fr-FR" sz="3200" dirty="0">
                <a:solidFill>
                  <a:srgbClr val="1F4E7D"/>
                </a:solidFill>
                <a:latin typeface="+mn-lt"/>
                <a:ea typeface="Microsoft YaHei" panose="020B0503020204020204" pitchFamily="34" charset="-122"/>
              </a:rPr>
              <a:t>For oncologic decisions: importance to balance medical risk, psychological aspect of aging, reproductive health and quality of life</a:t>
            </a:r>
          </a:p>
          <a:p>
            <a:pPr defTabSz="514337" fontAlgn="base">
              <a:lnSpc>
                <a:spcPct val="150000"/>
              </a:lnSpc>
              <a:spcBef>
                <a:spcPts val="1013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</a:pPr>
            <a:r>
              <a:rPr lang="en-US" altLang="fr-FR" sz="3200" dirty="0">
                <a:solidFill>
                  <a:srgbClr val="1F4E7D"/>
                </a:solidFill>
                <a:latin typeface="+mn-lt"/>
                <a:ea typeface="Microsoft YaHei" panose="020B0503020204020204" pitchFamily="34" charset="-122"/>
              </a:rPr>
              <a:t>Evolution of prophylactic approaches in High Risk Ovarian Cancer population</a:t>
            </a:r>
          </a:p>
        </p:txBody>
      </p:sp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1515686" y="1315191"/>
            <a:ext cx="91440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2892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1500" b="1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>
            <a:off x="1456888" y="5969427"/>
            <a:ext cx="91440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2892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1500" b="1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3128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ZoneTexte 4">
            <a:extLst>
              <a:ext uri="{FF2B5EF4-FFF2-40B4-BE49-F238E27FC236}">
                <a16:creationId xmlns:a16="http://schemas.microsoft.com/office/drawing/2014/main" id="{6B38C3E3-7094-46AD-B252-C5BE9D22A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2708275"/>
            <a:ext cx="286385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BE" altLang="fr-FR" sz="4200" b="1">
                <a:solidFill>
                  <a:schemeClr val="tx2"/>
                </a:solidFill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6" name="Line 4">
            <a:extLst>
              <a:ext uri="{FF2B5EF4-FFF2-40B4-BE49-F238E27FC236}">
                <a16:creationId xmlns:a16="http://schemas.microsoft.com/office/drawing/2014/main" id="{7B879CBD-1339-426C-9B83-D8C4D232B2F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24000" y="1700213"/>
            <a:ext cx="91440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20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7" name="Line 4">
            <a:extLst>
              <a:ext uri="{FF2B5EF4-FFF2-40B4-BE49-F238E27FC236}">
                <a16:creationId xmlns:a16="http://schemas.microsoft.com/office/drawing/2014/main" id="{8EC645C7-C9AF-482E-B306-42F92E3D7E4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31950" y="4508500"/>
            <a:ext cx="91440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20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837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9AEA2775-86E6-AEE6-C446-63A819849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93" y="2169152"/>
            <a:ext cx="6864295" cy="3542862"/>
          </a:xfrm>
          <a:prstGeom prst="rect">
            <a:avLst/>
          </a:prstGeom>
        </p:spPr>
      </p:pic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B4687F77-5D1D-D273-FAED-A8670836020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65470" y="1927909"/>
            <a:ext cx="5011737" cy="3784105"/>
          </a:xfrm>
        </p:spPr>
        <p:txBody>
          <a:bodyPr/>
          <a:lstStyle/>
          <a:p>
            <a:r>
              <a:rPr lang="fr-FR" dirty="0"/>
              <a:t>5 étapes de l’annexectomie prophylactique</a:t>
            </a:r>
          </a:p>
          <a:p>
            <a:pPr marL="457200" indent="-457200">
              <a:buAutoNum type="arabicParenR"/>
            </a:pPr>
            <a:r>
              <a:rPr lang="fr-FR" dirty="0"/>
              <a:t>Inspection de la cavité abdominale </a:t>
            </a:r>
          </a:p>
          <a:p>
            <a:pPr marL="457200" indent="-457200">
              <a:buAutoNum type="arabicParenR"/>
            </a:pPr>
            <a:r>
              <a:rPr lang="fr-FR" dirty="0"/>
              <a:t>Rinçage péritonéal </a:t>
            </a:r>
            <a:r>
              <a:rPr lang="fr-FR" dirty="0">
                <a:sym typeface="Wingdings" pitchFamily="2" charset="2"/>
              </a:rPr>
              <a:t> cytologie</a:t>
            </a:r>
          </a:p>
          <a:p>
            <a:pPr marL="457200" indent="-457200">
              <a:buAutoNum type="arabicParenR"/>
            </a:pPr>
            <a:r>
              <a:rPr lang="fr-FR" dirty="0">
                <a:sym typeface="Wingdings" pitchFamily="2" charset="2"/>
              </a:rPr>
              <a:t>Dissection rétropéritonéale du pédicule lombo-ovarien sectionné à 2 cm de l’ovaire</a:t>
            </a:r>
          </a:p>
          <a:p>
            <a:pPr marL="457200" indent="-457200">
              <a:buAutoNum type="arabicParenR"/>
            </a:pPr>
            <a:r>
              <a:rPr lang="fr-FR" dirty="0">
                <a:sym typeface="Wingdings" pitchFamily="2" charset="2"/>
              </a:rPr>
              <a:t>Section de la trompe et du ligament utéro-ovarien à ras de l’utérus</a:t>
            </a:r>
          </a:p>
          <a:p>
            <a:pPr marL="457200" indent="-457200">
              <a:buAutoNum type="arabicParenR"/>
            </a:pPr>
            <a:r>
              <a:rPr lang="fr-FR" dirty="0">
                <a:sym typeface="Wingdings" pitchFamily="2" charset="2"/>
              </a:rPr>
              <a:t>Extraction des pièces dans un sac</a:t>
            </a:r>
          </a:p>
          <a:p>
            <a:pPr marL="457200" indent="-457200">
              <a:buAutoNum type="arabicParenR"/>
            </a:pPr>
            <a:r>
              <a:rPr lang="fr-FR" b="1" dirty="0">
                <a:sym typeface="Wingdings" pitchFamily="2" charset="2"/>
              </a:rPr>
              <a:t>Examen anatomopathologique des </a:t>
            </a:r>
            <a:r>
              <a:rPr lang="fr-FR" b="1" dirty="0" err="1">
                <a:sym typeface="Wingdings" pitchFamily="2" charset="2"/>
              </a:rPr>
              <a:t>specimens</a:t>
            </a:r>
            <a:r>
              <a:rPr lang="fr-FR" b="1" dirty="0">
                <a:sym typeface="Wingdings" pitchFamily="2" charset="2"/>
              </a:rPr>
              <a:t> selon protocole SEE FIM (coupes longitudinales de la </a:t>
            </a:r>
            <a:r>
              <a:rPr lang="fr-FR" b="1" dirty="0" err="1">
                <a:sym typeface="Wingdings" pitchFamily="2" charset="2"/>
              </a:rPr>
              <a:t>fimbria</a:t>
            </a:r>
            <a:r>
              <a:rPr lang="fr-FR" b="1" dirty="0">
                <a:sym typeface="Wingdings" pitchFamily="2" charset="2"/>
              </a:rPr>
              <a:t> + coupes de la section du reste de la trompe/2mm)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A2575F16-0589-7A7D-0B55-12AE271A9B4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2ECB400-CA49-7EBE-0C82-4B6DDD0986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90" y="30153"/>
            <a:ext cx="7210111" cy="159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3725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3B55232-4F85-6A48-AD8F-52CE69AA03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4825" y="1796283"/>
            <a:ext cx="11182350" cy="4551965"/>
          </a:xfrm>
        </p:spPr>
        <p:txBody>
          <a:bodyPr/>
          <a:lstStyle/>
          <a:p>
            <a:r>
              <a:rPr lang="fr-FR" sz="2400" dirty="0"/>
              <a:t>- Chirurgie de réduction du risque de cancer ovarien: annexectomie bilatérale prophylactique (</a:t>
            </a:r>
            <a:r>
              <a:rPr lang="fr-FR" sz="2400" u="sng" dirty="0"/>
              <a:t>R</a:t>
            </a:r>
            <a:r>
              <a:rPr lang="fr-FR" sz="2400" dirty="0"/>
              <a:t>isk </a:t>
            </a:r>
            <a:r>
              <a:rPr lang="fr-FR" sz="2400" u="sng" dirty="0"/>
              <a:t>R</a:t>
            </a:r>
            <a:r>
              <a:rPr lang="fr-FR" sz="2400" dirty="0"/>
              <a:t>eduction </a:t>
            </a:r>
            <a:r>
              <a:rPr lang="fr-FR" sz="2400" u="sng" dirty="0" err="1"/>
              <a:t>S</a:t>
            </a:r>
            <a:r>
              <a:rPr lang="fr-FR" sz="2400" dirty="0" err="1"/>
              <a:t>alpingo</a:t>
            </a:r>
            <a:r>
              <a:rPr lang="fr-FR" sz="2400" dirty="0"/>
              <a:t> </a:t>
            </a:r>
            <a:r>
              <a:rPr lang="fr-FR" sz="2400" u="sng" dirty="0" err="1"/>
              <a:t>O</a:t>
            </a:r>
            <a:r>
              <a:rPr lang="fr-FR" sz="2400" dirty="0" err="1"/>
              <a:t>ophorectomy</a:t>
            </a:r>
            <a:r>
              <a:rPr lang="fr-FR" sz="2400" dirty="0"/>
              <a:t>) chez les patientes sans souhait de conception ultérieur</a:t>
            </a:r>
          </a:p>
          <a:p>
            <a:pPr lvl="1"/>
            <a:r>
              <a:rPr lang="fr-FR" sz="2400" dirty="0"/>
              <a:t>À l’âge de 40 ans (BRCA1)</a:t>
            </a:r>
          </a:p>
          <a:p>
            <a:pPr lvl="1"/>
            <a:r>
              <a:rPr lang="fr-FR" sz="2400" dirty="0"/>
              <a:t>À l’âge de 45 ans (BRCA2)</a:t>
            </a:r>
          </a:p>
          <a:p>
            <a:pPr lvl="1"/>
            <a:r>
              <a:rPr lang="fr-FR" sz="2400" dirty="0"/>
              <a:t>5 ans avant l’âge du diagnostic de cancer ovarien familial le plus précoce</a:t>
            </a:r>
          </a:p>
          <a:p>
            <a:pPr lvl="1"/>
            <a:endParaRPr lang="fr-FR" sz="2400" dirty="0"/>
          </a:p>
          <a:p>
            <a:r>
              <a:rPr lang="fr-FR" sz="2400" dirty="0"/>
              <a:t>- Cette chirurgie a un impact négatif sur la qualité de vie des patientes</a:t>
            </a:r>
          </a:p>
          <a:p>
            <a:r>
              <a:rPr lang="fr-FR" sz="2400" dirty="0"/>
              <a:t>- Une approche en 2 temps (salpingectomie de RR et ovariectomie reportée) est en cours d’évaluation au sein de l’essai TUBA WISP II</a:t>
            </a:r>
          </a:p>
          <a:p>
            <a:r>
              <a:rPr lang="fr-FR" sz="2400" dirty="0"/>
              <a:t>- Attention à la qualité de cette chirurgie et à la recherche systématique des STIC</a:t>
            </a:r>
          </a:p>
          <a:p>
            <a:endParaRPr lang="fr-FR" sz="2800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B6FEE3F-8CB3-D24C-D10C-E83CC82DDB7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B4043CE-B2ED-3D7E-FE8A-91782F15E52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sz="2800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3907476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66565C-36D2-014C-A6DB-422F1C77F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940" y="486833"/>
            <a:ext cx="10738801" cy="1143000"/>
          </a:xfrm>
        </p:spPr>
        <p:txBody>
          <a:bodyPr/>
          <a:lstStyle/>
          <a:p>
            <a:r>
              <a:rPr lang="fr-FR" b="1" dirty="0">
                <a:solidFill>
                  <a:schemeClr val="tx2">
                    <a:lumMod val="75000"/>
                  </a:schemeClr>
                </a:solidFill>
              </a:rPr>
              <a:t>NATURAL MENOPAUSE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C4512F2-8680-484F-9427-25845A3023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 err="1"/>
              <a:t>Physiological</a:t>
            </a:r>
            <a:r>
              <a:rPr lang="fr-FR" b="1" dirty="0"/>
              <a:t> </a:t>
            </a:r>
            <a:r>
              <a:rPr lang="fr-FR" b="1" dirty="0" err="1"/>
              <a:t>process</a:t>
            </a:r>
            <a:r>
              <a:rPr lang="fr-FR" dirty="0"/>
              <a:t>: </a:t>
            </a:r>
            <a:r>
              <a:rPr lang="fr-FR" dirty="0" err="1"/>
              <a:t>gradual</a:t>
            </a:r>
            <a:r>
              <a:rPr lang="fr-FR" dirty="0"/>
              <a:t> </a:t>
            </a:r>
            <a:r>
              <a:rPr lang="fr-FR" dirty="0" err="1"/>
              <a:t>decline</a:t>
            </a:r>
            <a:r>
              <a:rPr lang="fr-FR" dirty="0"/>
              <a:t> of </a:t>
            </a:r>
            <a:r>
              <a:rPr lang="fr-FR" dirty="0" err="1"/>
              <a:t>ovarina</a:t>
            </a:r>
            <a:r>
              <a:rPr lang="fr-FR" dirty="0"/>
              <a:t> </a:t>
            </a:r>
            <a:r>
              <a:rPr lang="fr-FR" dirty="0" err="1"/>
              <a:t>function</a:t>
            </a:r>
            <a:r>
              <a:rPr lang="fr-FR" dirty="0"/>
              <a:t> over the </a:t>
            </a:r>
            <a:r>
              <a:rPr lang="fr-FR" dirty="0" err="1"/>
              <a:t>years</a:t>
            </a:r>
            <a:endParaRPr lang="fr-FR" dirty="0"/>
          </a:p>
          <a:p>
            <a:r>
              <a:rPr lang="fr-FR" dirty="0" err="1"/>
              <a:t>Symptoms</a:t>
            </a:r>
            <a:r>
              <a:rPr lang="fr-FR" dirty="0"/>
              <a:t>: hot flashes, night sweats, </a:t>
            </a:r>
            <a:r>
              <a:rPr lang="fr-FR" dirty="0" err="1"/>
              <a:t>mood</a:t>
            </a:r>
            <a:r>
              <a:rPr lang="fr-FR" dirty="0"/>
              <a:t> changes, vaginal </a:t>
            </a:r>
            <a:r>
              <a:rPr lang="fr-FR" dirty="0" err="1"/>
              <a:t>dryness</a:t>
            </a:r>
            <a:endParaRPr lang="fr-FR" dirty="0"/>
          </a:p>
          <a:p>
            <a:r>
              <a:rPr lang="fr-FR" dirty="0"/>
              <a:t>Hormonal changes: progressive </a:t>
            </a:r>
            <a:r>
              <a:rPr lang="fr-FR" dirty="0" err="1"/>
              <a:t>decrease</a:t>
            </a:r>
            <a:r>
              <a:rPr lang="fr-FR" dirty="0"/>
              <a:t> in </a:t>
            </a:r>
            <a:r>
              <a:rPr lang="fr-FR" dirty="0" err="1"/>
              <a:t>oestrogen</a:t>
            </a:r>
            <a:r>
              <a:rPr lang="fr-FR" dirty="0"/>
              <a:t> and </a:t>
            </a:r>
            <a:r>
              <a:rPr lang="fr-FR" dirty="0" err="1"/>
              <a:t>progesterone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4C03EB-2D68-1942-9CE0-346D54BFB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Pied de page à compléter</a:t>
            </a:r>
            <a:endParaRPr lang="fr-FR" dirty="0"/>
          </a:p>
        </p:txBody>
      </p:sp>
      <p:sp>
        <p:nvSpPr>
          <p:cNvPr id="5" name="Line 3">
            <a:extLst>
              <a:ext uri="{FF2B5EF4-FFF2-40B4-BE49-F238E27FC236}">
                <a16:creationId xmlns:a16="http://schemas.microsoft.com/office/drawing/2014/main" id="{BF15E536-8ADB-D143-94BA-0F0A1C59A407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1249520"/>
            <a:ext cx="9144000" cy="0"/>
          </a:xfrm>
          <a:prstGeom prst="line">
            <a:avLst/>
          </a:prstGeom>
          <a:noFill/>
          <a:ln w="36513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377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5CBE92-CC5B-614B-99F6-CC99BDBF6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chemeClr val="tx2">
                    <a:lumMod val="75000"/>
                  </a:schemeClr>
                </a:solidFill>
              </a:rPr>
              <a:t>INDUCED MENOPAUSE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DB5C4B6-FA72-E64C-938E-B819041170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 err="1"/>
              <a:t>Surgical</a:t>
            </a:r>
            <a:r>
              <a:rPr lang="fr-FR" b="1" dirty="0"/>
              <a:t> </a:t>
            </a:r>
            <a:r>
              <a:rPr lang="fr-FR" b="1" dirty="0" err="1"/>
              <a:t>Menopause</a:t>
            </a:r>
            <a:r>
              <a:rPr lang="fr-FR" b="1" dirty="0"/>
              <a:t> </a:t>
            </a:r>
            <a:r>
              <a:rPr lang="fr-FR" dirty="0"/>
              <a:t>&lt; </a:t>
            </a:r>
            <a:r>
              <a:rPr lang="fr-FR" dirty="0" err="1"/>
              <a:t>bilateral</a:t>
            </a:r>
            <a:r>
              <a:rPr lang="fr-FR" dirty="0"/>
              <a:t> </a:t>
            </a:r>
            <a:r>
              <a:rPr lang="fr-FR" dirty="0" err="1"/>
              <a:t>Oopharectomy</a:t>
            </a:r>
            <a:endParaRPr lang="fr-FR" dirty="0"/>
          </a:p>
          <a:p>
            <a:pPr marL="0" indent="0">
              <a:buNone/>
            </a:pPr>
            <a:r>
              <a:rPr lang="fr-FR" u="sng" dirty="0" err="1"/>
              <a:t>Immediate</a:t>
            </a:r>
            <a:r>
              <a:rPr lang="fr-FR" u="sng" dirty="0"/>
              <a:t> </a:t>
            </a:r>
            <a:r>
              <a:rPr lang="fr-FR" u="sng" dirty="0" err="1"/>
              <a:t>symptoms</a:t>
            </a:r>
            <a:r>
              <a:rPr lang="fr-FR" dirty="0"/>
              <a:t> due to </a:t>
            </a:r>
            <a:r>
              <a:rPr lang="fr-FR" dirty="0" err="1"/>
              <a:t>sudden</a:t>
            </a:r>
            <a:r>
              <a:rPr lang="fr-FR" dirty="0"/>
              <a:t> </a:t>
            </a:r>
            <a:r>
              <a:rPr lang="fr-FR" dirty="0" err="1"/>
              <a:t>eostrogen</a:t>
            </a:r>
            <a:r>
              <a:rPr lang="fr-FR" dirty="0"/>
              <a:t> </a:t>
            </a:r>
            <a:r>
              <a:rPr lang="fr-FR" dirty="0" err="1"/>
              <a:t>loss</a:t>
            </a:r>
            <a:endParaRPr lang="fr-FR" dirty="0"/>
          </a:p>
          <a:p>
            <a:pPr marL="0" indent="0">
              <a:buNone/>
            </a:pPr>
            <a:r>
              <a:rPr lang="fr-FR" u="sng" dirty="0" err="1"/>
              <a:t>Increased</a:t>
            </a:r>
            <a:r>
              <a:rPr lang="fr-FR" u="sng" dirty="0"/>
              <a:t> </a:t>
            </a:r>
            <a:r>
              <a:rPr lang="fr-FR" u="sng" dirty="0" err="1"/>
              <a:t>risks</a:t>
            </a:r>
            <a:r>
              <a:rPr lang="fr-FR" dirty="0"/>
              <a:t> </a:t>
            </a:r>
            <a:r>
              <a:rPr lang="fr-FR" dirty="0">
                <a:sym typeface="Wingdings" pitchFamily="2" charset="2"/>
              </a:rPr>
              <a:t> </a:t>
            </a:r>
            <a:r>
              <a:rPr lang="fr-FR" dirty="0" err="1">
                <a:sym typeface="Wingdings" pitchFamily="2" charset="2"/>
              </a:rPr>
              <a:t>osteoporosis</a:t>
            </a:r>
            <a:r>
              <a:rPr lang="fr-FR" dirty="0">
                <a:sym typeface="Wingdings" pitchFamily="2" charset="2"/>
              </a:rPr>
              <a:t>, </a:t>
            </a:r>
            <a:r>
              <a:rPr lang="fr-FR" dirty="0" err="1">
                <a:sym typeface="Wingdings" pitchFamily="2" charset="2"/>
              </a:rPr>
              <a:t>cardiovascular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disease</a:t>
            </a:r>
            <a:r>
              <a:rPr lang="fr-FR" dirty="0">
                <a:sym typeface="Wingdings" pitchFamily="2" charset="2"/>
              </a:rPr>
              <a:t>, </a:t>
            </a:r>
            <a:r>
              <a:rPr lang="fr-FR" dirty="0" err="1">
                <a:sym typeface="Wingdings" pitchFamily="2" charset="2"/>
              </a:rPr>
              <a:t>severe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vasomotor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symptoms</a:t>
            </a:r>
            <a:endParaRPr lang="fr-FR" dirty="0">
              <a:sym typeface="Wingdings" pitchFamily="2" charset="2"/>
            </a:endParaRPr>
          </a:p>
          <a:p>
            <a:pPr marL="0" indent="0">
              <a:buNone/>
            </a:pPr>
            <a:endParaRPr lang="fr-FR" dirty="0"/>
          </a:p>
          <a:p>
            <a:r>
              <a:rPr lang="fr-FR" b="1" dirty="0" err="1"/>
              <a:t>Chemotherapy-Induced</a:t>
            </a:r>
            <a:r>
              <a:rPr lang="fr-FR" b="1" dirty="0"/>
              <a:t> </a:t>
            </a:r>
            <a:r>
              <a:rPr lang="fr-FR" b="1" dirty="0" err="1"/>
              <a:t>Menopause</a:t>
            </a:r>
            <a:r>
              <a:rPr lang="fr-FR" b="1" dirty="0"/>
              <a:t> </a:t>
            </a:r>
          </a:p>
          <a:p>
            <a:pPr marL="0" indent="0">
              <a:buNone/>
            </a:pPr>
            <a:r>
              <a:rPr lang="fr-FR" dirty="0" err="1"/>
              <a:t>Temporary</a:t>
            </a:r>
            <a:r>
              <a:rPr lang="fr-FR" dirty="0"/>
              <a:t> or permanent (</a:t>
            </a:r>
            <a:r>
              <a:rPr lang="fr-FR" dirty="0" err="1"/>
              <a:t>depending</a:t>
            </a:r>
            <a:r>
              <a:rPr lang="fr-FR" dirty="0"/>
              <a:t> type and dose of CT)</a:t>
            </a:r>
          </a:p>
          <a:p>
            <a:pPr marL="0" indent="0">
              <a:buNone/>
            </a:pPr>
            <a:r>
              <a:rPr lang="fr-FR" dirty="0"/>
              <a:t>More </a:t>
            </a:r>
            <a:r>
              <a:rPr lang="fr-FR" dirty="0" err="1"/>
              <a:t>unpredictable</a:t>
            </a:r>
            <a:endParaRPr lang="fr-FR" dirty="0"/>
          </a:p>
          <a:p>
            <a:pPr marL="0" indent="0">
              <a:buNone/>
            </a:pPr>
            <a:r>
              <a:rPr lang="fr-FR" dirty="0"/>
              <a:t>! </a:t>
            </a:r>
            <a:r>
              <a:rPr lang="fr-FR" dirty="0" err="1"/>
              <a:t>Fertility</a:t>
            </a:r>
            <a:r>
              <a:rPr lang="fr-FR" dirty="0"/>
              <a:t> </a:t>
            </a:r>
            <a:r>
              <a:rPr lang="fr-FR" dirty="0" err="1"/>
              <a:t>concern</a:t>
            </a:r>
            <a:r>
              <a:rPr lang="fr-FR" dirty="0"/>
              <a:t> for </a:t>
            </a:r>
            <a:r>
              <a:rPr lang="fr-FR" dirty="0" err="1"/>
              <a:t>young</a:t>
            </a:r>
            <a:r>
              <a:rPr lang="fr-FR" dirty="0"/>
              <a:t> </a:t>
            </a:r>
            <a:r>
              <a:rPr lang="fr-FR" dirty="0" err="1"/>
              <a:t>women</a:t>
            </a:r>
            <a:endParaRPr lang="fr-FR" dirty="0"/>
          </a:p>
          <a:p>
            <a:endParaRPr lang="fr-FR" dirty="0"/>
          </a:p>
        </p:txBody>
      </p:sp>
      <p:sp>
        <p:nvSpPr>
          <p:cNvPr id="5" name="Line 3">
            <a:extLst>
              <a:ext uri="{FF2B5EF4-FFF2-40B4-BE49-F238E27FC236}">
                <a16:creationId xmlns:a16="http://schemas.microsoft.com/office/drawing/2014/main" id="{526441FD-05B4-D746-AEAE-9C255A0235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1249520"/>
            <a:ext cx="9144000" cy="0"/>
          </a:xfrm>
          <a:prstGeom prst="line">
            <a:avLst/>
          </a:prstGeom>
          <a:noFill/>
          <a:ln w="36513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11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0B2B312-94A1-6E4E-B9E3-6E7CA8FC2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1451" y="3905109"/>
            <a:ext cx="10738801" cy="4377273"/>
          </a:xfrm>
        </p:spPr>
        <p:txBody>
          <a:bodyPr/>
          <a:lstStyle/>
          <a:p>
            <a:pPr marL="0" indent="0">
              <a:buNone/>
            </a:pPr>
            <a:r>
              <a:rPr lang="fr-BE" b="0" u="none" strike="noStrike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« The abrupt discontinuation of </a:t>
            </a:r>
            <a:r>
              <a:rPr lang="fr-BE" b="0" u="none" strike="noStrike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ovarian</a:t>
            </a:r>
            <a:r>
              <a:rPr lang="fr-BE" b="0" u="none" strike="noStrike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fr-BE" b="0" u="none" strike="noStrike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function</a:t>
            </a:r>
            <a:r>
              <a:rPr lang="fr-BE" b="0" u="none" strike="noStrike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(by </a:t>
            </a:r>
            <a:r>
              <a:rPr lang="fr-BE" b="0" u="none" strike="noStrike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oophorectomy</a:t>
            </a:r>
            <a:r>
              <a:rPr lang="fr-BE" b="0" u="none" strike="noStrike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) in </a:t>
            </a:r>
            <a:r>
              <a:rPr lang="fr-BE" b="0" u="none" strike="noStrike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pre-menopausal</a:t>
            </a:r>
            <a:r>
              <a:rPr lang="fr-BE" b="0" u="none" strike="noStrike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fr-BE" b="0" u="none" strike="noStrike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women</a:t>
            </a:r>
            <a:r>
              <a:rPr lang="fr-BE" b="0" u="none" strike="noStrike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fr-BE" b="0" u="none" strike="noStrike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is</a:t>
            </a:r>
            <a:r>
              <a:rPr lang="fr-BE" b="0" u="none" strike="noStrike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fr-BE" b="0" u="none" strike="noStrike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associated</a:t>
            </a:r>
            <a:r>
              <a:rPr lang="fr-BE" b="0" u="none" strike="noStrike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fr-BE" b="0" u="none" strike="noStrike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with</a:t>
            </a:r>
            <a:r>
              <a:rPr lang="fr-BE" b="0" u="none" strike="noStrike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fr-BE" b="1" u="none" strike="noStrike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more </a:t>
            </a:r>
            <a:r>
              <a:rPr lang="fr-BE" b="1" u="none" strike="noStrike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severe</a:t>
            </a:r>
            <a:r>
              <a:rPr lang="fr-BE" b="1" u="none" strike="noStrike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fr-BE" b="1" u="none" strike="noStrike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consequences</a:t>
            </a:r>
            <a:r>
              <a:rPr lang="fr-BE" b="1" u="none" strike="noStrike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fr-BE" b="1" u="none" strike="noStrike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than</a:t>
            </a:r>
            <a:r>
              <a:rPr lang="fr-BE" b="1" u="none" strike="noStrike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fr-BE" b="1" u="none" strike="noStrike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natural</a:t>
            </a:r>
            <a:r>
              <a:rPr lang="fr-BE" b="1" u="none" strike="noStrike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fr-BE" b="1" u="none" strike="noStrike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menopause</a:t>
            </a:r>
            <a:r>
              <a:rPr lang="fr-BE" b="0" u="none" strike="noStrike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fr-BE" b="0" u="none" strike="noStrike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such</a:t>
            </a:r>
            <a:r>
              <a:rPr lang="fr-BE" b="0" u="none" strike="noStrike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as </a:t>
            </a:r>
            <a:r>
              <a:rPr lang="fr-BE" b="0" u="none" strike="noStrike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increased</a:t>
            </a:r>
            <a:r>
              <a:rPr lang="fr-BE" b="0" u="none" strike="noStrike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fr-BE" b="0" u="none" strike="noStrike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overall</a:t>
            </a:r>
            <a:r>
              <a:rPr lang="fr-BE" b="0" u="none" strike="noStrike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fr-BE" b="0" u="none" strike="noStrike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mortality</a:t>
            </a:r>
            <a:r>
              <a:rPr lang="fr-BE" b="0" u="none" strike="noStrike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rate, and </a:t>
            </a:r>
            <a:r>
              <a:rPr lang="fr-BE" b="0" u="none" strike="noStrike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increased</a:t>
            </a:r>
            <a:r>
              <a:rPr lang="fr-BE" b="0" u="none" strike="noStrike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rates of </a:t>
            </a:r>
            <a:r>
              <a:rPr lang="fr-BE" b="0" u="sng" strike="noStrike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coronary</a:t>
            </a:r>
            <a:r>
              <a:rPr lang="fr-BE" b="0" u="sng" strike="noStrike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fr-BE" b="0" u="sng" strike="noStrike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disease</a:t>
            </a:r>
            <a:r>
              <a:rPr lang="fr-BE" b="0" u="none" strike="noStrike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fr-BE" b="0" u="sng" strike="noStrike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stroke</a:t>
            </a:r>
            <a:r>
              <a:rPr lang="fr-BE" b="0" u="none" strike="noStrike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fr-BE" b="0" u="sng" strike="noStrike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cognitive </a:t>
            </a:r>
            <a:r>
              <a:rPr lang="fr-BE" b="0" u="sng" strike="noStrike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impairment</a:t>
            </a:r>
            <a:r>
              <a:rPr lang="fr-BE" b="0" u="none" strike="noStrike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fr-BE" b="0" u="none" strike="noStrike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Parkinson’s</a:t>
            </a:r>
            <a:r>
              <a:rPr lang="fr-BE" b="0" u="none" strike="noStrike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fr-BE" b="0" u="none" strike="noStrike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disease</a:t>
            </a:r>
            <a:r>
              <a:rPr lang="fr-BE" b="0" u="none" strike="noStrike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fr-BE" b="0" u="sng" strike="noStrike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psychiatric</a:t>
            </a:r>
            <a:r>
              <a:rPr lang="fr-BE" b="0" u="sng" strike="noStrike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fr-BE" b="0" u="sng" strike="noStrike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disorders</a:t>
            </a:r>
            <a:r>
              <a:rPr lang="fr-BE" b="0" u="none" strike="noStrike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fr-BE" b="0" u="sng" strike="noStrike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osteoporosis</a:t>
            </a:r>
            <a:r>
              <a:rPr lang="fr-BE" b="0" u="none" strike="noStrike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and </a:t>
            </a:r>
            <a:r>
              <a:rPr lang="fr-BE" b="0" u="sng" strike="noStrike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sexual</a:t>
            </a:r>
            <a:r>
              <a:rPr lang="fr-BE" b="0" u="sng" strike="noStrike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fr-BE" b="0" u="sng" strike="noStrike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dysfunction</a:t>
            </a:r>
            <a:r>
              <a:rPr lang="fr-BE" b="0" u="none" strike="noStrike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  »</a:t>
            </a:r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16F7B9E-117A-2A48-BC33-FFCD4253B759}"/>
              </a:ext>
            </a:extLst>
          </p:cNvPr>
          <p:cNvSpPr txBox="1"/>
          <p:nvPr/>
        </p:nvSpPr>
        <p:spPr>
          <a:xfrm>
            <a:off x="124918" y="255380"/>
            <a:ext cx="1206708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fr-FR" sz="2400" b="1" i="1" dirty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Association of Age at </a:t>
            </a:r>
            <a:r>
              <a:rPr lang="fr-FR" sz="2400" b="1" i="1" dirty="0" err="1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Onset</a:t>
            </a:r>
            <a:r>
              <a:rPr lang="fr-FR" sz="2400" b="1" i="1" dirty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of </a:t>
            </a:r>
            <a:r>
              <a:rPr lang="fr-FR" sz="2400" b="1" i="1" dirty="0" err="1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Menopause</a:t>
            </a:r>
            <a:r>
              <a:rPr lang="fr-FR" sz="2400" b="1" i="1" dirty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and Time </a:t>
            </a:r>
            <a:r>
              <a:rPr lang="fr-FR" sz="2400" b="1" i="1" dirty="0" err="1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Since</a:t>
            </a:r>
            <a:r>
              <a:rPr lang="fr-FR" sz="2400" b="1" i="1" dirty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fr-FR" sz="2400" b="1" i="1" dirty="0" err="1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Onset</a:t>
            </a:r>
            <a:r>
              <a:rPr lang="fr-FR" sz="2400" b="1" i="1" dirty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of </a:t>
            </a:r>
            <a:r>
              <a:rPr lang="fr-FR" sz="2400" b="1" i="1" dirty="0" err="1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Menopause</a:t>
            </a:r>
            <a:r>
              <a:rPr lang="fr-FR" sz="2400" b="1" i="1" dirty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fr-FR" sz="2400" b="1" i="1" dirty="0" err="1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With</a:t>
            </a:r>
            <a:r>
              <a:rPr lang="fr-FR" sz="2400" b="1" i="1" dirty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fr-FR" sz="2400" b="1" i="1" dirty="0" err="1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Cardiovascular</a:t>
            </a:r>
            <a:r>
              <a:rPr lang="fr-FR" sz="2400" b="1" i="1" dirty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fr-FR" sz="2400" b="1" i="1" dirty="0" err="1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Outcomes</a:t>
            </a:r>
            <a:r>
              <a:rPr lang="fr-FR" sz="2400" b="1" i="1" dirty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, </a:t>
            </a:r>
            <a:r>
              <a:rPr lang="fr-FR" sz="2400" b="1" i="1" dirty="0" err="1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Intermediate</a:t>
            </a:r>
            <a:r>
              <a:rPr lang="fr-FR" sz="2400" b="1" i="1" dirty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fr-FR" sz="2400" b="1" i="1" dirty="0" err="1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Vascular</a:t>
            </a:r>
            <a:r>
              <a:rPr lang="fr-FR" sz="2400" b="1" i="1" dirty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Traits, and All-Cause </a:t>
            </a:r>
            <a:r>
              <a:rPr lang="fr-FR" sz="2400" b="1" i="1" dirty="0" err="1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Mortality</a:t>
            </a:r>
            <a:r>
              <a:rPr lang="fr-FR" sz="2400" b="1" i="1" dirty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: A </a:t>
            </a:r>
            <a:r>
              <a:rPr lang="fr-FR" sz="2400" b="1" i="1" dirty="0" err="1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Systematic</a:t>
            </a:r>
            <a:r>
              <a:rPr lang="fr-FR" sz="2400" b="1" i="1" dirty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fr-FR" sz="2400" b="1" i="1" dirty="0" err="1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Review</a:t>
            </a:r>
            <a:r>
              <a:rPr lang="fr-FR" sz="2400" b="1" i="1" dirty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and Meta-</a:t>
            </a:r>
            <a:r>
              <a:rPr lang="fr-FR" sz="2400" b="1" i="1" dirty="0" err="1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analysis</a:t>
            </a:r>
            <a:r>
              <a:rPr lang="fr-FR" sz="2400" b="1" i="1" dirty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. </a:t>
            </a:r>
            <a:r>
              <a:rPr lang="fr-FR" sz="2400" i="1" dirty="0" err="1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Mielke</a:t>
            </a:r>
            <a:r>
              <a:rPr lang="fr-FR" sz="2400" i="1" dirty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et al. JAMA </a:t>
            </a:r>
            <a:r>
              <a:rPr lang="fr-FR" sz="2400" i="1" dirty="0" err="1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Oncology</a:t>
            </a:r>
            <a:r>
              <a:rPr lang="fr-FR" sz="2400" i="1" dirty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2016</a:t>
            </a:r>
            <a:endParaRPr lang="fr-FR" sz="2400" b="1" i="1" dirty="0">
              <a:solidFill>
                <a:schemeClr val="accent1">
                  <a:lumMod val="75000"/>
                </a:schemeClr>
              </a:solidFill>
              <a:sym typeface="Wingdings" pitchFamily="2" charset="2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fr-FR" sz="2400" b="1" i="1" dirty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Association of </a:t>
            </a:r>
            <a:r>
              <a:rPr lang="fr-FR" sz="2400" b="1" i="1" dirty="0" err="1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Premenopausal</a:t>
            </a:r>
            <a:r>
              <a:rPr lang="fr-FR" sz="2400" b="1" i="1" dirty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fr-FR" sz="2400" b="1" i="1" dirty="0" err="1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Bilateral</a:t>
            </a:r>
            <a:r>
              <a:rPr lang="fr-FR" sz="2400" b="1" i="1" dirty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fr-FR" sz="2400" b="1" i="1" dirty="0" err="1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Oophorectomy</a:t>
            </a:r>
            <a:r>
              <a:rPr lang="fr-FR" sz="2400" b="1" i="1" dirty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fr-FR" sz="2400" b="1" i="1" dirty="0" err="1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With</a:t>
            </a:r>
            <a:r>
              <a:rPr lang="fr-FR" sz="2400" b="1" i="1" dirty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Cognitive Performance and </a:t>
            </a:r>
            <a:r>
              <a:rPr lang="fr-FR" sz="2400" b="1" i="1" dirty="0" err="1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Risk</a:t>
            </a:r>
            <a:r>
              <a:rPr lang="fr-FR" sz="2400" b="1" i="1" dirty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of </a:t>
            </a:r>
            <a:r>
              <a:rPr lang="fr-FR" sz="2400" b="1" i="1" dirty="0" err="1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Mild</a:t>
            </a:r>
            <a:r>
              <a:rPr lang="fr-FR" sz="2400" b="1" i="1" dirty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Cognitive </a:t>
            </a:r>
            <a:r>
              <a:rPr lang="fr-FR" sz="2400" b="1" i="1" dirty="0" err="1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Impairment</a:t>
            </a:r>
            <a:r>
              <a:rPr lang="fr-FR" sz="2400" b="1" i="1" dirty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. </a:t>
            </a:r>
            <a:r>
              <a:rPr lang="fr-FR" sz="2400" i="1" dirty="0" err="1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Mielke</a:t>
            </a:r>
            <a:r>
              <a:rPr lang="fr-FR" sz="2400" i="1" dirty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et al. JAMA </a:t>
            </a:r>
            <a:r>
              <a:rPr lang="fr-FR" sz="2400" i="1" dirty="0" err="1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Oncology</a:t>
            </a:r>
            <a:r>
              <a:rPr lang="fr-FR" sz="2400" i="1" dirty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2021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fr-FR" sz="2400" b="1" i="1" dirty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Association of </a:t>
            </a:r>
            <a:r>
              <a:rPr lang="fr-FR" sz="2400" b="1" i="1" dirty="0" err="1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Premenopausal</a:t>
            </a:r>
            <a:r>
              <a:rPr lang="fr-FR" sz="2400" b="1" i="1" dirty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fr-FR" sz="2400" b="1" i="1" dirty="0" err="1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Bilateral</a:t>
            </a:r>
            <a:r>
              <a:rPr lang="fr-FR" sz="2400" b="1" i="1" dirty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fr-FR" sz="2400" b="1" i="1" dirty="0" err="1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Oophorectomy</a:t>
            </a:r>
            <a:r>
              <a:rPr lang="fr-FR" sz="2400" b="1" i="1" dirty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fr-FR" sz="2400" b="1" i="1" dirty="0" err="1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With</a:t>
            </a:r>
            <a:r>
              <a:rPr lang="fr-FR" sz="2400" b="1" i="1" dirty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fr-FR" sz="2400" b="1" i="1" dirty="0" err="1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Parkinsonism</a:t>
            </a:r>
            <a:r>
              <a:rPr lang="fr-FR" sz="2400" b="1" i="1" dirty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and Parkinson </a:t>
            </a:r>
            <a:r>
              <a:rPr lang="fr-FR" sz="2400" b="1" i="1" dirty="0" err="1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Disease</a:t>
            </a:r>
            <a:r>
              <a:rPr lang="fr-FR" sz="2400" b="1" i="1" dirty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. </a:t>
            </a:r>
            <a:r>
              <a:rPr lang="fr-FR" sz="2400" i="1" dirty="0" err="1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Mielke</a:t>
            </a:r>
            <a:r>
              <a:rPr lang="fr-FR" sz="2400" i="1" dirty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et al. JAMA </a:t>
            </a:r>
            <a:r>
              <a:rPr lang="fr-FR" sz="2400" i="1" dirty="0" err="1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Oncology</a:t>
            </a:r>
            <a:r>
              <a:rPr lang="fr-FR" sz="2400" i="1" dirty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2022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fr-FR" sz="2400" i="1" dirty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…</a:t>
            </a:r>
          </a:p>
          <a:p>
            <a:endParaRPr lang="fr-FR" sz="2400" b="1" i="1" dirty="0">
              <a:solidFill>
                <a:schemeClr val="accent1">
                  <a:lumMod val="75000"/>
                </a:schemeClr>
              </a:solidFill>
              <a:sym typeface="Wingdings" pitchFamily="2" charset="2"/>
            </a:endParaRPr>
          </a:p>
          <a:p>
            <a:endParaRPr lang="fr-FR" sz="2400" b="1" i="1" dirty="0">
              <a:solidFill>
                <a:schemeClr val="accent1">
                  <a:lumMod val="75000"/>
                </a:schemeClr>
              </a:solidFill>
              <a:sym typeface="Wingdings" pitchFamily="2" charset="2"/>
            </a:endParaRPr>
          </a:p>
          <a:p>
            <a:r>
              <a:rPr lang="fr-FR" sz="4000" i="1" dirty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</a:t>
            </a:r>
            <a:endParaRPr lang="fr-FR" sz="4000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6434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7BA7F6-1EA3-D040-8CAA-CAEE1E3DD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72" y="304618"/>
            <a:ext cx="11312084" cy="1143000"/>
          </a:xfrm>
        </p:spPr>
        <p:txBody>
          <a:bodyPr/>
          <a:lstStyle/>
          <a:p>
            <a:pPr algn="ctr"/>
            <a:r>
              <a:rPr lang="fr-BE" sz="3600" b="1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NATURAL vs. INDUCED </a:t>
            </a:r>
            <a:r>
              <a:rPr lang="fr-BE" sz="3600" b="1" dirty="0" err="1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Menopause</a:t>
            </a:r>
            <a:r>
              <a:rPr lang="fr-BE" sz="3600" b="1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sz="36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C398D156-368D-9F49-A6FC-B73BBBBFC6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3646120"/>
              </p:ext>
            </p:extLst>
          </p:nvPr>
        </p:nvGraphicFramePr>
        <p:xfrm>
          <a:off x="191386" y="1875159"/>
          <a:ext cx="12000615" cy="45034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00205">
                  <a:extLst>
                    <a:ext uri="{9D8B030D-6E8A-4147-A177-3AD203B41FA5}">
                      <a16:colId xmlns:a16="http://schemas.microsoft.com/office/drawing/2014/main" val="1718140117"/>
                    </a:ext>
                  </a:extLst>
                </a:gridCol>
                <a:gridCol w="4000205">
                  <a:extLst>
                    <a:ext uri="{9D8B030D-6E8A-4147-A177-3AD203B41FA5}">
                      <a16:colId xmlns:a16="http://schemas.microsoft.com/office/drawing/2014/main" val="4155043860"/>
                    </a:ext>
                  </a:extLst>
                </a:gridCol>
                <a:gridCol w="4000205">
                  <a:extLst>
                    <a:ext uri="{9D8B030D-6E8A-4147-A177-3AD203B41FA5}">
                      <a16:colId xmlns:a16="http://schemas.microsoft.com/office/drawing/2014/main" val="4084075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BE" sz="3200">
                          <a:effectLst/>
                        </a:rPr>
                        <a:t>Feature</a:t>
                      </a:r>
                      <a:endParaRPr lang="fr-BE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3200">
                          <a:effectLst/>
                        </a:rPr>
                        <a:t>Natural Menopause</a:t>
                      </a:r>
                      <a:endParaRPr lang="fr-BE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3200">
                          <a:effectLst/>
                        </a:rPr>
                        <a:t>Induced Menopause</a:t>
                      </a:r>
                      <a:endParaRPr lang="fr-BE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54021421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r-BE" sz="3200">
                          <a:effectLst/>
                        </a:rPr>
                        <a:t>Onset</a:t>
                      </a:r>
                      <a:endParaRPr lang="fr-BE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fr-BE" sz="3200">
                          <a:effectLst/>
                        </a:rPr>
                        <a:t>Gradual</a:t>
                      </a:r>
                      <a:endParaRPr lang="fr-BE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fr-BE" sz="3200">
                          <a:effectLst/>
                        </a:rPr>
                        <a:t>Sudden</a:t>
                      </a:r>
                      <a:endParaRPr lang="fr-BE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11780446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r-BE" sz="3200">
                          <a:effectLst/>
                        </a:rPr>
                        <a:t>Symptoms</a:t>
                      </a:r>
                      <a:endParaRPr lang="fr-BE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fr-BE" sz="3200">
                          <a:effectLst/>
                        </a:rPr>
                        <a:t>Moderate</a:t>
                      </a:r>
                      <a:endParaRPr lang="fr-BE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fr-BE" sz="3200">
                          <a:effectLst/>
                        </a:rPr>
                        <a:t>More severe</a:t>
                      </a:r>
                      <a:endParaRPr lang="fr-BE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24889596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r-BE" sz="3200">
                          <a:effectLst/>
                        </a:rPr>
                        <a:t>Hormonal decline</a:t>
                      </a:r>
                      <a:endParaRPr lang="fr-BE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fr-BE" sz="3200">
                          <a:effectLst/>
                        </a:rPr>
                        <a:t>Progressive</a:t>
                      </a:r>
                      <a:endParaRPr lang="fr-BE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fr-BE" sz="3200">
                          <a:effectLst/>
                        </a:rPr>
                        <a:t>Immediate</a:t>
                      </a:r>
                      <a:endParaRPr lang="fr-BE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19086732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r-BE" sz="3200">
                          <a:effectLst/>
                        </a:rPr>
                        <a:t>Long-term risks</a:t>
                      </a:r>
                      <a:endParaRPr lang="fr-BE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fr-BE" sz="3200">
                          <a:effectLst/>
                        </a:rPr>
                        <a:t>Osteoporosis, cardiovascular disease</a:t>
                      </a:r>
                      <a:endParaRPr lang="fr-BE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3200">
                          <a:effectLst/>
                        </a:rPr>
                        <a:t>Increased risks due to abrupt estrogen loss</a:t>
                      </a:r>
                      <a:endParaRPr lang="fr-BE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73270122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r-BE" sz="3200">
                          <a:effectLst/>
                        </a:rPr>
                        <a:t>Psychological impact</a:t>
                      </a:r>
                      <a:endParaRPr lang="fr-BE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fr-BE" sz="3200">
                          <a:effectLst/>
                        </a:rPr>
                        <a:t>Anticipated</a:t>
                      </a:r>
                      <a:endParaRPr lang="fr-BE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effectLst/>
                        </a:rPr>
                        <a:t>Often distressing, especially in younger women</a:t>
                      </a:r>
                      <a:endParaRPr lang="fr-BE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339151617"/>
                  </a:ext>
                </a:extLst>
              </a:tr>
            </a:tbl>
          </a:graphicData>
        </a:graphic>
      </p:graphicFrame>
      <p:sp>
        <p:nvSpPr>
          <p:cNvPr id="10" name="Line 3">
            <a:extLst>
              <a:ext uri="{FF2B5EF4-FFF2-40B4-BE49-F238E27FC236}">
                <a16:creationId xmlns:a16="http://schemas.microsoft.com/office/drawing/2014/main" id="{B2063720-E97F-E747-B6CD-15D454BB82C8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1249520"/>
            <a:ext cx="9144000" cy="0"/>
          </a:xfrm>
          <a:prstGeom prst="line">
            <a:avLst/>
          </a:prstGeom>
          <a:noFill/>
          <a:ln w="36513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851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72C3589-49D6-7249-B7B0-2A34CD29EA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86" t="21772" r="38303" b="29415"/>
          <a:stretch/>
        </p:blipFill>
        <p:spPr>
          <a:xfrm>
            <a:off x="1049521" y="193079"/>
            <a:ext cx="9744860" cy="601534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AF864BA-5938-5A45-9595-B23DC8AB0F34}"/>
              </a:ext>
            </a:extLst>
          </p:cNvPr>
          <p:cNvSpPr txBox="1"/>
          <p:nvPr/>
        </p:nvSpPr>
        <p:spPr>
          <a:xfrm>
            <a:off x="211873" y="4482790"/>
            <a:ext cx="2163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Surgical</a:t>
            </a:r>
            <a:r>
              <a:rPr lang="fr-FR" dirty="0"/>
              <a:t> </a:t>
            </a:r>
            <a:r>
              <a:rPr lang="fr-FR" dirty="0" err="1"/>
              <a:t>oopharectomy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88696C8-A16B-204A-A436-6014B910D358}"/>
              </a:ext>
            </a:extLst>
          </p:cNvPr>
          <p:cNvSpPr txBox="1"/>
          <p:nvPr/>
        </p:nvSpPr>
        <p:spPr>
          <a:xfrm>
            <a:off x="330267" y="1103972"/>
            <a:ext cx="1438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Chemical </a:t>
            </a:r>
            <a:r>
              <a:rPr lang="fr-FR" dirty="0" err="1"/>
              <a:t>induced</a:t>
            </a: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B0AE742-A3AD-EB4A-BEFA-0250044D4F70}"/>
              </a:ext>
            </a:extLst>
          </p:cNvPr>
          <p:cNvSpPr txBox="1"/>
          <p:nvPr/>
        </p:nvSpPr>
        <p:spPr>
          <a:xfrm>
            <a:off x="3957406" y="5411451"/>
            <a:ext cx="9743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/>
              <a:t>level</a:t>
            </a:r>
            <a:endParaRPr lang="fr-FR" sz="16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0F89545-D8E2-C040-B6EF-7406CAB92470}"/>
              </a:ext>
            </a:extLst>
          </p:cNvPr>
          <p:cNvSpPr txBox="1"/>
          <p:nvPr/>
        </p:nvSpPr>
        <p:spPr>
          <a:xfrm>
            <a:off x="3935339" y="5670641"/>
            <a:ext cx="2022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(of hormonal production)</a:t>
            </a:r>
          </a:p>
        </p:txBody>
      </p:sp>
    </p:spTree>
    <p:extLst>
      <p:ext uri="{BB962C8B-B14F-4D97-AF65-F5344CB8AC3E}">
        <p14:creationId xmlns:p14="http://schemas.microsoft.com/office/powerpoint/2010/main" val="335985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E2F5F7-EFDE-AA4C-AFC5-EC1AC5D0E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chemeClr val="tx2">
                    <a:lumMod val="75000"/>
                  </a:schemeClr>
                </a:solidFill>
              </a:rPr>
              <a:t>SURGICAL CAUSES &lt; </a:t>
            </a:r>
            <a:r>
              <a:rPr lang="fr-FR" b="1" dirty="0" err="1">
                <a:solidFill>
                  <a:schemeClr val="tx2">
                    <a:lumMod val="75000"/>
                  </a:schemeClr>
                </a:solidFill>
              </a:rPr>
              <a:t>Oncological</a:t>
            </a:r>
            <a:r>
              <a:rPr lang="fr-FR" b="1" dirty="0">
                <a:solidFill>
                  <a:schemeClr val="tx2">
                    <a:lumMod val="75000"/>
                  </a:schemeClr>
                </a:solidFill>
              </a:rPr>
              <a:t> Field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6E2C273-4BBE-7E41-9432-85E80BC696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442" y="1422394"/>
            <a:ext cx="11295699" cy="4377273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fr-FR" sz="3200" b="1" dirty="0" err="1"/>
              <a:t>Gynecological</a:t>
            </a:r>
            <a:r>
              <a:rPr lang="fr-FR" sz="3200" b="1" dirty="0"/>
              <a:t> Cancers</a:t>
            </a:r>
          </a:p>
          <a:p>
            <a:pPr marL="0" indent="0">
              <a:buNone/>
            </a:pPr>
            <a:r>
              <a:rPr lang="fr-FR" sz="3200" dirty="0"/>
              <a:t>(Cervical, </a:t>
            </a:r>
            <a:r>
              <a:rPr lang="fr-FR" sz="3200" dirty="0" err="1"/>
              <a:t>Endometrial</a:t>
            </a:r>
            <a:r>
              <a:rPr lang="fr-FR" sz="3200" dirty="0"/>
              <a:t>, </a:t>
            </a:r>
            <a:r>
              <a:rPr lang="fr-FR" sz="3200" dirty="0" err="1"/>
              <a:t>Ovarian</a:t>
            </a:r>
            <a:r>
              <a:rPr lang="fr-FR" sz="3200" dirty="0"/>
              <a:t>)</a:t>
            </a:r>
          </a:p>
          <a:p>
            <a:pPr marL="0" indent="0">
              <a:buNone/>
            </a:pPr>
            <a:endParaRPr lang="fr-FR" sz="3200" dirty="0"/>
          </a:p>
          <a:p>
            <a:pPr>
              <a:buFont typeface="Wingdings" pitchFamily="2" charset="2"/>
              <a:buChar char="ü"/>
            </a:pPr>
            <a:r>
              <a:rPr lang="fr-FR" sz="3200" b="1" dirty="0" err="1"/>
              <a:t>Therapeutic</a:t>
            </a:r>
            <a:r>
              <a:rPr lang="fr-FR" sz="3200" b="1" dirty="0"/>
              <a:t> </a:t>
            </a:r>
            <a:r>
              <a:rPr lang="fr-FR" sz="3200" b="1" dirty="0" err="1"/>
              <a:t>reason</a:t>
            </a:r>
            <a:r>
              <a:rPr lang="fr-FR" sz="3200" b="1" dirty="0"/>
              <a:t> </a:t>
            </a:r>
            <a:r>
              <a:rPr lang="fr-FR" sz="3200" dirty="0"/>
              <a:t>&lt; hormone-sensitive </a:t>
            </a:r>
            <a:r>
              <a:rPr lang="fr-FR" sz="3200" dirty="0" err="1"/>
              <a:t>Breast</a:t>
            </a:r>
            <a:r>
              <a:rPr lang="fr-FR" sz="3200" dirty="0"/>
              <a:t> Cancer</a:t>
            </a:r>
          </a:p>
          <a:p>
            <a:pPr>
              <a:buFont typeface="Wingdings" pitchFamily="2" charset="2"/>
              <a:buChar char="ü"/>
            </a:pPr>
            <a:endParaRPr lang="fr-FR" sz="3200" dirty="0"/>
          </a:p>
          <a:p>
            <a:pPr>
              <a:buFont typeface="Wingdings" pitchFamily="2" charset="2"/>
              <a:buChar char="ü"/>
            </a:pPr>
            <a:r>
              <a:rPr lang="fr-FR" sz="3200" b="1" dirty="0" err="1"/>
              <a:t>Genetic</a:t>
            </a:r>
            <a:r>
              <a:rPr lang="fr-FR" sz="3200" b="1" dirty="0"/>
              <a:t> </a:t>
            </a:r>
            <a:r>
              <a:rPr lang="fr-FR" sz="3200" b="1" dirty="0" err="1"/>
              <a:t>Risk</a:t>
            </a:r>
            <a:r>
              <a:rPr lang="fr-FR" sz="3200" b="1" dirty="0"/>
              <a:t> </a:t>
            </a:r>
            <a:r>
              <a:rPr lang="fr-FR" sz="3200" b="1" dirty="0" err="1"/>
              <a:t>Factors</a:t>
            </a:r>
            <a:r>
              <a:rPr lang="fr-FR" sz="3200" b="1" dirty="0"/>
              <a:t> </a:t>
            </a:r>
            <a:r>
              <a:rPr lang="fr-FR" sz="3200" dirty="0"/>
              <a:t>and </a:t>
            </a:r>
            <a:r>
              <a:rPr lang="fr-FR" sz="3200" dirty="0" err="1"/>
              <a:t>Prophylactic</a:t>
            </a:r>
            <a:r>
              <a:rPr lang="fr-FR" sz="3200" dirty="0"/>
              <a:t> </a:t>
            </a:r>
            <a:r>
              <a:rPr lang="fr-FR" sz="3200" dirty="0" err="1"/>
              <a:t>approaches</a:t>
            </a:r>
            <a:endParaRPr lang="fr-FR" sz="3200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5" name="Line 3">
            <a:extLst>
              <a:ext uri="{FF2B5EF4-FFF2-40B4-BE49-F238E27FC236}">
                <a16:creationId xmlns:a16="http://schemas.microsoft.com/office/drawing/2014/main" id="{7B23EBD1-3641-6B4C-B62C-45C9DD065197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1249520"/>
            <a:ext cx="9144000" cy="0"/>
          </a:xfrm>
          <a:prstGeom prst="line">
            <a:avLst/>
          </a:prstGeom>
          <a:noFill/>
          <a:ln w="36513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73225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9745</TotalTime>
  <Words>2630</Words>
  <Application>Microsoft Macintosh PowerPoint</Application>
  <PresentationFormat>Grand écran</PresentationFormat>
  <Paragraphs>354</Paragraphs>
  <Slides>35</Slides>
  <Notes>8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42" baseType="lpstr">
      <vt:lpstr>Arial</vt:lpstr>
      <vt:lpstr>Calibri</vt:lpstr>
      <vt:lpstr>Cambria</vt:lpstr>
      <vt:lpstr>Georgia</vt:lpstr>
      <vt:lpstr>Times New Roman</vt:lpstr>
      <vt:lpstr>Wingdings</vt:lpstr>
      <vt:lpstr>Thème Office</vt:lpstr>
      <vt:lpstr>Présentation PowerPoint</vt:lpstr>
      <vt:lpstr>No Disclosures</vt:lpstr>
      <vt:lpstr>Présentation PowerPoint</vt:lpstr>
      <vt:lpstr>NATURAL MENOPAUSE</vt:lpstr>
      <vt:lpstr>INDUCED MENOPAUSE</vt:lpstr>
      <vt:lpstr>Présentation PowerPoint</vt:lpstr>
      <vt:lpstr>NATURAL vs. INDUCED Menopause </vt:lpstr>
      <vt:lpstr>Présentation PowerPoint</vt:lpstr>
      <vt:lpstr>SURGICAL CAUSES &lt; Oncological Field</vt:lpstr>
      <vt:lpstr>SURGICAL CAUSES &lt; others </vt:lpstr>
      <vt:lpstr>HOW TO MANAGE!</vt:lpstr>
      <vt:lpstr>HOW TO MANAGE!</vt:lpstr>
      <vt:lpstr>Using of GnRH Agonist - @Zoladex</vt:lpstr>
      <vt:lpstr>GnRH Agonist  = Chemical induced REVERSIBLE menopause </vt:lpstr>
      <vt:lpstr>CASE 1</vt:lpstr>
      <vt:lpstr>CASE 2</vt:lpstr>
      <vt:lpstr>HOW TO MANAGE!</vt:lpstr>
      <vt:lpstr>PROPHYLACTIC SURGERY  for High Risk Hereditary Predisposition = Risk Reducing Salpingo-Oopharectomy (RRSO)</vt:lpstr>
      <vt:lpstr>PROPHYLACTIC SURGERY  for High Risk Hereditary Predisposition = Risk Reducing Salpingo-Oopharectomy (RRSO)</vt:lpstr>
      <vt:lpstr>PROPHYLACTIC SURGERY  for High Risk Hereditary Predisposition = Risk Reducing Salpingo-Oopharectomy (RRSO)</vt:lpstr>
      <vt:lpstr>RRSO – inconvenients!!!!</vt:lpstr>
      <vt:lpstr>Présentation PowerPoint</vt:lpstr>
      <vt:lpstr>Actual and promising question: </vt:lpstr>
      <vt:lpstr>Changing of strategy</vt:lpstr>
      <vt:lpstr>Présentation PowerPoint</vt:lpstr>
      <vt:lpstr>Early salpingectomy (TUbectomy) with delayed oophorectomy as alternative for BSO to improve menopause-related QoL in women with a BRCA1/2 pathogenic variant</vt:lpstr>
      <vt:lpstr>Présentation PowerPoint</vt:lpstr>
      <vt:lpstr>Essai en cours: TUBectomy with delayed oophorectomy as Alternative for RRSO in high-risk Women to assess the Safety of Prevention TUBA-WISP II</vt:lpstr>
      <vt:lpstr>Présentation PowerPoint</vt:lpstr>
      <vt:lpstr>CASE 3</vt:lpstr>
      <vt:lpstr>Some paradigms of evolution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Emerging Therapeutic Strategies in Colorectal Cancers in The Genomic Era</dc:title>
  <dc:creator>Steffen Fredholm</dc:creator>
  <cp:lastModifiedBy>Daphné tkint</cp:lastModifiedBy>
  <cp:revision>205</cp:revision>
  <cp:lastPrinted>2023-11-03T14:27:46Z</cp:lastPrinted>
  <dcterms:created xsi:type="dcterms:W3CDTF">2015-11-17T11:18:42Z</dcterms:created>
  <dcterms:modified xsi:type="dcterms:W3CDTF">2025-03-22T13:43:29Z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c9bec58-8084-492e-8360-0e1cfe36408c_Enabled">
    <vt:lpwstr>true</vt:lpwstr>
  </property>
  <property fmtid="{D5CDD505-2E9C-101B-9397-08002B2CF9AE}" pid="3" name="MSIP_Label_3c9bec58-8084-492e-8360-0e1cfe36408c_SetDate">
    <vt:lpwstr>2023-09-14T16:27:06Z</vt:lpwstr>
  </property>
  <property fmtid="{D5CDD505-2E9C-101B-9397-08002B2CF9AE}" pid="4" name="MSIP_Label_3c9bec58-8084-492e-8360-0e1cfe36408c_Method">
    <vt:lpwstr>Standard</vt:lpwstr>
  </property>
  <property fmtid="{D5CDD505-2E9C-101B-9397-08002B2CF9AE}" pid="5" name="MSIP_Label_3c9bec58-8084-492e-8360-0e1cfe36408c_Name">
    <vt:lpwstr>Not Protected -Pilot</vt:lpwstr>
  </property>
  <property fmtid="{D5CDD505-2E9C-101B-9397-08002B2CF9AE}" pid="6" name="MSIP_Label_3c9bec58-8084-492e-8360-0e1cfe36408c_SiteId">
    <vt:lpwstr>f35a6974-607f-47d4-82d7-ff31d7dc53a5</vt:lpwstr>
  </property>
  <property fmtid="{D5CDD505-2E9C-101B-9397-08002B2CF9AE}" pid="7" name="MSIP_Label_3c9bec58-8084-492e-8360-0e1cfe36408c_ActionId">
    <vt:lpwstr>e8ac812f-4e9f-4c31-8d21-6a657e529262</vt:lpwstr>
  </property>
  <property fmtid="{D5CDD505-2E9C-101B-9397-08002B2CF9AE}" pid="8" name="MSIP_Label_3c9bec58-8084-492e-8360-0e1cfe36408c_ContentBits">
    <vt:lpwstr>0</vt:lpwstr>
  </property>
</Properties>
</file>