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90" r:id="rId3"/>
    <p:sldId id="715808380" r:id="rId4"/>
    <p:sldId id="715808381" r:id="rId5"/>
    <p:sldId id="715808382" r:id="rId6"/>
    <p:sldId id="715808383" r:id="rId7"/>
    <p:sldId id="257" r:id="rId8"/>
    <p:sldId id="715808384" r:id="rId9"/>
    <p:sldId id="277" r:id="rId10"/>
    <p:sldId id="2145707006" r:id="rId11"/>
    <p:sldId id="258" r:id="rId12"/>
    <p:sldId id="259" r:id="rId13"/>
    <p:sldId id="260" r:id="rId14"/>
    <p:sldId id="261" r:id="rId15"/>
    <p:sldId id="2145707005" r:id="rId16"/>
    <p:sldId id="262" r:id="rId17"/>
    <p:sldId id="263" r:id="rId18"/>
    <p:sldId id="264" r:id="rId19"/>
    <p:sldId id="265" r:id="rId20"/>
    <p:sldId id="2145707007" r:id="rId21"/>
    <p:sldId id="278" r:id="rId22"/>
    <p:sldId id="266" r:id="rId23"/>
    <p:sldId id="267" r:id="rId24"/>
    <p:sldId id="268" r:id="rId25"/>
    <p:sldId id="269" r:id="rId26"/>
    <p:sldId id="874" r:id="rId27"/>
    <p:sldId id="270" r:id="rId28"/>
    <p:sldId id="271" r:id="rId29"/>
    <p:sldId id="272" r:id="rId30"/>
    <p:sldId id="273" r:id="rId31"/>
    <p:sldId id="274" r:id="rId32"/>
    <p:sldId id="275" r:id="rId33"/>
    <p:sldId id="715808390" r:id="rId3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82"/>
    <p:restoredTop sz="94694"/>
  </p:normalViewPr>
  <p:slideViewPr>
    <p:cSldViewPr snapToGrid="0">
      <p:cViewPr varScale="1">
        <p:scale>
          <a:sx n="121" d="100"/>
          <a:sy n="121" d="100"/>
        </p:scale>
        <p:origin x="31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A25431-C94C-B246-B75A-FB8886FFBB36}" type="datetimeFigureOut">
              <a:rPr lang="fr-FR" smtClean="0"/>
              <a:t>19/03/2025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5654CE-0934-C847-9CBD-F6CD36BC3F46}" type="slidenum">
              <a:rPr lang="fr-FR" smtClean="0"/>
              <a:t>‹N°›</a:t>
            </a:fld>
            <a:endParaRPr lang="fr-FR"/>
          </a:p>
        </p:txBody>
      </p:sp>
    </p:spTree>
    <p:extLst>
      <p:ext uri="{BB962C8B-B14F-4D97-AF65-F5344CB8AC3E}">
        <p14:creationId xmlns:p14="http://schemas.microsoft.com/office/powerpoint/2010/main" val="3422110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tandfonline.com/doi/full/10.1080/13697137.2023.2258783"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Exclude</a:t>
            </a:r>
            <a:r>
              <a:rPr lang="fr-FR" dirty="0"/>
              <a:t> </a:t>
            </a:r>
            <a:r>
              <a:rPr lang="fr-FR" dirty="0" err="1"/>
              <a:t>other</a:t>
            </a:r>
            <a:r>
              <a:rPr lang="fr-FR" dirty="0"/>
              <a:t> causes of the </a:t>
            </a:r>
            <a:r>
              <a:rPr lang="fr-FR" dirty="0" err="1"/>
              <a:t>symptoms</a:t>
            </a:r>
            <a:r>
              <a:rPr lang="fr-FR" dirty="0"/>
              <a:t> : </a:t>
            </a:r>
            <a:r>
              <a:rPr lang="fr-FR" dirty="0" err="1"/>
              <a:t>thyroid</a:t>
            </a:r>
            <a:r>
              <a:rPr lang="fr-FR" dirty="0"/>
              <a:t> </a:t>
            </a:r>
            <a:r>
              <a:rPr lang="fr-FR" dirty="0" err="1"/>
              <a:t>function</a:t>
            </a:r>
            <a:r>
              <a:rPr lang="fr-FR" dirty="0"/>
              <a:t>, </a:t>
            </a:r>
            <a:r>
              <a:rPr lang="fr-FR" dirty="0" err="1"/>
              <a:t>iron</a:t>
            </a:r>
            <a:r>
              <a:rPr lang="fr-FR" dirty="0"/>
              <a:t> </a:t>
            </a:r>
            <a:r>
              <a:rPr lang="fr-FR" dirty="0" err="1"/>
              <a:t>deficiency</a:t>
            </a:r>
            <a:r>
              <a:rPr lang="fr-FR" dirty="0"/>
              <a:t>, </a:t>
            </a:r>
            <a:r>
              <a:rPr lang="fr-FR" dirty="0" err="1"/>
              <a:t>diabetis</a:t>
            </a:r>
            <a:r>
              <a:rPr lang="fr-FR" dirty="0"/>
              <a:t>, </a:t>
            </a:r>
            <a:r>
              <a:rPr lang="fr-FR" dirty="0" err="1"/>
              <a:t>etc</a:t>
            </a:r>
            <a:endParaRPr lang="fr-FR" dirty="0"/>
          </a:p>
          <a:p>
            <a:r>
              <a:rPr lang="fr-BE" b="0" i="0" dirty="0" err="1">
                <a:solidFill>
                  <a:srgbClr val="333333"/>
                </a:solidFill>
                <a:effectLst/>
                <a:latin typeface="Open Sans" panose="020B0606030504020204" pitchFamily="34" charset="0"/>
              </a:rPr>
              <a:t>However</a:t>
            </a:r>
            <a:r>
              <a:rPr lang="fr-BE" b="0" i="0" dirty="0">
                <a:solidFill>
                  <a:srgbClr val="333333"/>
                </a:solidFill>
                <a:effectLst/>
                <a:latin typeface="Open Sans" panose="020B0606030504020204" pitchFamily="34" charset="0"/>
              </a:rPr>
              <a:t>, in </a:t>
            </a:r>
            <a:r>
              <a:rPr lang="fr-BE" b="0" i="0" dirty="0" err="1">
                <a:solidFill>
                  <a:srgbClr val="333333"/>
                </a:solidFill>
                <a:effectLst/>
                <a:latin typeface="Open Sans" panose="020B0606030504020204" pitchFamily="34" charset="0"/>
              </a:rPr>
              <a:t>many</a:t>
            </a:r>
            <a:r>
              <a:rPr lang="fr-BE" b="0" i="0" dirty="0">
                <a:solidFill>
                  <a:srgbClr val="333333"/>
                </a:solidFill>
                <a:effectLst/>
                <a:latin typeface="Open Sans" panose="020B0606030504020204" pitchFamily="34" charset="0"/>
              </a:rPr>
              <a:t> countries </a:t>
            </a:r>
            <a:r>
              <a:rPr lang="fr-BE" b="0" i="0" dirty="0" err="1">
                <a:solidFill>
                  <a:srgbClr val="333333"/>
                </a:solidFill>
                <a:effectLst/>
                <a:latin typeface="Open Sans" panose="020B0606030504020204" pitchFamily="34" charset="0"/>
              </a:rPr>
              <a:t>menopause-associated</a:t>
            </a:r>
            <a:r>
              <a:rPr lang="fr-BE" b="0" i="0" dirty="0">
                <a:solidFill>
                  <a:srgbClr val="333333"/>
                </a:solidFill>
                <a:effectLst/>
                <a:latin typeface="Open Sans" panose="020B0606030504020204" pitchFamily="34" charset="0"/>
              </a:rPr>
              <a:t> </a:t>
            </a:r>
            <a:r>
              <a:rPr lang="fr-BE" b="0" i="0" dirty="0" err="1">
                <a:solidFill>
                  <a:srgbClr val="333333"/>
                </a:solidFill>
                <a:effectLst/>
                <a:latin typeface="Open Sans" panose="020B0606030504020204" pitchFamily="34" charset="0"/>
              </a:rPr>
              <a:t>musculoskeletal</a:t>
            </a:r>
            <a:r>
              <a:rPr lang="fr-BE" b="0" i="0" dirty="0">
                <a:solidFill>
                  <a:srgbClr val="333333"/>
                </a:solidFill>
                <a:effectLst/>
                <a:latin typeface="Open Sans" panose="020B0606030504020204" pitchFamily="34" charset="0"/>
              </a:rPr>
              <a:t> pain </a:t>
            </a:r>
            <a:r>
              <a:rPr lang="fr-BE" b="0" i="0" dirty="0" err="1">
                <a:solidFill>
                  <a:srgbClr val="333333"/>
                </a:solidFill>
                <a:effectLst/>
                <a:latin typeface="Open Sans" panose="020B0606030504020204" pitchFamily="34" charset="0"/>
              </a:rPr>
              <a:t>is</a:t>
            </a:r>
            <a:r>
              <a:rPr lang="fr-BE" b="0" i="0" dirty="0">
                <a:solidFill>
                  <a:srgbClr val="333333"/>
                </a:solidFill>
                <a:effectLst/>
                <a:latin typeface="Open Sans" panose="020B0606030504020204" pitchFamily="34" charset="0"/>
              </a:rPr>
              <a:t> more </a:t>
            </a:r>
            <a:r>
              <a:rPr lang="fr-BE" b="0" i="0" dirty="0" err="1">
                <a:solidFill>
                  <a:srgbClr val="333333"/>
                </a:solidFill>
                <a:effectLst/>
                <a:latin typeface="Open Sans" panose="020B0606030504020204" pitchFamily="34" charset="0"/>
              </a:rPr>
              <a:t>problematic</a:t>
            </a:r>
            <a:r>
              <a:rPr lang="fr-BE" b="0" i="0" dirty="0">
                <a:solidFill>
                  <a:srgbClr val="333333"/>
                </a:solidFill>
                <a:effectLst/>
                <a:latin typeface="Open Sans" panose="020B0606030504020204" pitchFamily="34" charset="0"/>
              </a:rPr>
              <a:t> </a:t>
            </a:r>
            <a:r>
              <a:rPr lang="fr-BE" b="0" i="0" dirty="0" err="1">
                <a:solidFill>
                  <a:srgbClr val="333333"/>
                </a:solidFill>
                <a:effectLst/>
                <a:latin typeface="Open Sans" panose="020B0606030504020204" pitchFamily="34" charset="0"/>
              </a:rPr>
              <a:t>than</a:t>
            </a:r>
            <a:r>
              <a:rPr lang="fr-BE" b="0" i="0" dirty="0">
                <a:solidFill>
                  <a:srgbClr val="333333"/>
                </a:solidFill>
                <a:effectLst/>
                <a:latin typeface="Open Sans" panose="020B0606030504020204" pitchFamily="34" charset="0"/>
              </a:rPr>
              <a:t> VMS</a:t>
            </a:r>
            <a:endParaRPr lang="fr-FR" dirty="0"/>
          </a:p>
        </p:txBody>
      </p:sp>
      <p:sp>
        <p:nvSpPr>
          <p:cNvPr id="4" name="Espace réservé du numéro de diapositive 3"/>
          <p:cNvSpPr>
            <a:spLocks noGrp="1"/>
          </p:cNvSpPr>
          <p:nvPr>
            <p:ph type="sldNum" sz="quarter" idx="5"/>
          </p:nvPr>
        </p:nvSpPr>
        <p:spPr/>
        <p:txBody>
          <a:bodyPr/>
          <a:lstStyle/>
          <a:p>
            <a:fld id="{ACBCAFD4-60E9-DA4A-B53B-BCCF13A52B6F}" type="slidenum">
              <a:rPr lang="fr-FR" smtClean="0"/>
              <a:t>2</a:t>
            </a:fld>
            <a:endParaRPr lang="fr-FR"/>
          </a:p>
        </p:txBody>
      </p:sp>
    </p:spTree>
    <p:extLst>
      <p:ext uri="{BB962C8B-B14F-4D97-AF65-F5344CB8AC3E}">
        <p14:creationId xmlns:p14="http://schemas.microsoft.com/office/powerpoint/2010/main" val="1166531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B2516871-C65A-4AD6-8425-758CF86B07F3}" type="slidenum">
              <a:rPr lang="cs-CZ" smtClean="0"/>
              <a:t>3</a:t>
            </a:fld>
            <a:endParaRPr lang="cs-CZ"/>
          </a:p>
        </p:txBody>
      </p:sp>
    </p:spTree>
    <p:extLst>
      <p:ext uri="{BB962C8B-B14F-4D97-AF65-F5344CB8AC3E}">
        <p14:creationId xmlns:p14="http://schemas.microsoft.com/office/powerpoint/2010/main" val="3290234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516871-C65A-4AD6-8425-758CF86B07F3}"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6056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516871-C65A-4AD6-8425-758CF86B07F3}"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8340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516871-C65A-4AD6-8425-758CF86B07F3}"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0163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15654CE-0934-C847-9CBD-F6CD36BC3F46}" type="slidenum">
              <a:rPr lang="fr-FR" smtClean="0"/>
              <a:t>7</a:t>
            </a:fld>
            <a:endParaRPr lang="fr-FR"/>
          </a:p>
        </p:txBody>
      </p:sp>
    </p:spTree>
    <p:extLst>
      <p:ext uri="{BB962C8B-B14F-4D97-AF65-F5344CB8AC3E}">
        <p14:creationId xmlns:p14="http://schemas.microsoft.com/office/powerpoint/2010/main" val="1624505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BE" b="0" i="0" dirty="0" err="1">
                <a:solidFill>
                  <a:srgbClr val="333333"/>
                </a:solidFill>
                <a:effectLst/>
                <a:latin typeface="Open Sans" panose="020B0606030504020204" pitchFamily="34" charset="0"/>
              </a:rPr>
              <a:t>Breakthrough</a:t>
            </a:r>
            <a:r>
              <a:rPr lang="fr-BE" b="0" i="0" dirty="0">
                <a:solidFill>
                  <a:srgbClr val="333333"/>
                </a:solidFill>
                <a:effectLst/>
                <a:latin typeface="Open Sans" panose="020B0606030504020204" pitchFamily="34" charset="0"/>
              </a:rPr>
              <a:t> </a:t>
            </a:r>
            <a:r>
              <a:rPr lang="fr-BE" b="0" i="0" dirty="0" err="1">
                <a:solidFill>
                  <a:srgbClr val="333333"/>
                </a:solidFill>
                <a:effectLst/>
                <a:latin typeface="Open Sans" panose="020B0606030504020204" pitchFamily="34" charset="0"/>
              </a:rPr>
              <a:t>bleeding</a:t>
            </a:r>
            <a:r>
              <a:rPr lang="fr-BE" b="0" i="0" dirty="0">
                <a:solidFill>
                  <a:srgbClr val="333333"/>
                </a:solidFill>
                <a:effectLst/>
                <a:latin typeface="Open Sans" panose="020B0606030504020204" pitchFamily="34" charset="0"/>
              </a:rPr>
              <a:t> </a:t>
            </a:r>
            <a:r>
              <a:rPr lang="fr-BE" b="0" i="0" dirty="0" err="1">
                <a:solidFill>
                  <a:srgbClr val="333333"/>
                </a:solidFill>
                <a:effectLst/>
                <a:latin typeface="Open Sans" panose="020B0606030504020204" pitchFamily="34" charset="0"/>
              </a:rPr>
              <a:t>is</a:t>
            </a:r>
            <a:r>
              <a:rPr lang="fr-BE" b="0" i="0" dirty="0">
                <a:solidFill>
                  <a:srgbClr val="333333"/>
                </a:solidFill>
                <a:effectLst/>
                <a:latin typeface="Open Sans" panose="020B0606030504020204" pitchFamily="34" charset="0"/>
              </a:rPr>
              <a:t> not </a:t>
            </a:r>
            <a:r>
              <a:rPr lang="fr-BE" b="0" i="0" dirty="0" err="1">
                <a:solidFill>
                  <a:srgbClr val="333333"/>
                </a:solidFill>
                <a:effectLst/>
                <a:latin typeface="Open Sans" panose="020B0606030504020204" pitchFamily="34" charset="0"/>
              </a:rPr>
              <a:t>unexpected</a:t>
            </a:r>
            <a:r>
              <a:rPr lang="fr-BE" b="0" i="0" dirty="0">
                <a:solidFill>
                  <a:srgbClr val="333333"/>
                </a:solidFill>
                <a:effectLst/>
                <a:latin typeface="Open Sans" panose="020B0606030504020204" pitchFamily="34" charset="0"/>
              </a:rPr>
              <a:t> in the first 3 </a:t>
            </a:r>
            <a:r>
              <a:rPr lang="fr-BE" b="0" i="0" dirty="0" err="1">
                <a:solidFill>
                  <a:srgbClr val="333333"/>
                </a:solidFill>
                <a:effectLst/>
                <a:latin typeface="Open Sans" panose="020B0606030504020204" pitchFamily="34" charset="0"/>
              </a:rPr>
              <a:t>months</a:t>
            </a:r>
            <a:r>
              <a:rPr lang="fr-BE" b="0" i="0" dirty="0">
                <a:solidFill>
                  <a:srgbClr val="333333"/>
                </a:solidFill>
                <a:effectLst/>
                <a:latin typeface="Open Sans" panose="020B0606030504020204" pitchFamily="34" charset="0"/>
              </a:rPr>
              <a:t> of </a:t>
            </a:r>
            <a:r>
              <a:rPr lang="fr-BE" b="0" i="0" dirty="0" err="1">
                <a:solidFill>
                  <a:srgbClr val="333333"/>
                </a:solidFill>
                <a:effectLst/>
                <a:latin typeface="Open Sans" panose="020B0606030504020204" pitchFamily="34" charset="0"/>
              </a:rPr>
              <a:t>continuous-combined</a:t>
            </a:r>
            <a:r>
              <a:rPr lang="fr-BE" b="0" i="0" dirty="0">
                <a:solidFill>
                  <a:srgbClr val="333333"/>
                </a:solidFill>
                <a:effectLst/>
                <a:latin typeface="Open Sans" panose="020B0606030504020204" pitchFamily="34" charset="0"/>
              </a:rPr>
              <a:t> </a:t>
            </a:r>
            <a:r>
              <a:rPr lang="fr-BE" b="0" i="0" dirty="0" err="1">
                <a:solidFill>
                  <a:srgbClr val="333333"/>
                </a:solidFill>
                <a:effectLst/>
                <a:latin typeface="Open Sans" panose="020B0606030504020204" pitchFamily="34" charset="0"/>
              </a:rPr>
              <a:t>estrogen</a:t>
            </a:r>
            <a:r>
              <a:rPr lang="fr-BE" b="0" i="0" dirty="0">
                <a:solidFill>
                  <a:srgbClr val="333333"/>
                </a:solidFill>
                <a:effectLst/>
                <a:latin typeface="Open Sans" panose="020B0606030504020204" pitchFamily="34" charset="0"/>
              </a:rPr>
              <a:t>–</a:t>
            </a:r>
            <a:r>
              <a:rPr lang="fr-BE" b="0" i="0" dirty="0" err="1">
                <a:solidFill>
                  <a:srgbClr val="333333"/>
                </a:solidFill>
                <a:effectLst/>
                <a:latin typeface="Open Sans" panose="020B0606030504020204" pitchFamily="34" charset="0"/>
              </a:rPr>
              <a:t>progestogen</a:t>
            </a:r>
            <a:r>
              <a:rPr lang="fr-BE" b="0" i="0" dirty="0">
                <a:solidFill>
                  <a:srgbClr val="333333"/>
                </a:solidFill>
                <a:effectLst/>
                <a:latin typeface="Open Sans" panose="020B0606030504020204" pitchFamily="34" charset="0"/>
              </a:rPr>
              <a:t> </a:t>
            </a:r>
            <a:r>
              <a:rPr lang="fr-BE" b="0" i="0" dirty="0" err="1">
                <a:solidFill>
                  <a:srgbClr val="333333"/>
                </a:solidFill>
                <a:effectLst/>
                <a:latin typeface="Open Sans" panose="020B0606030504020204" pitchFamily="34" charset="0"/>
              </a:rPr>
              <a:t>therapy</a:t>
            </a:r>
            <a:r>
              <a:rPr lang="fr-BE" b="0" i="0" dirty="0">
                <a:solidFill>
                  <a:srgbClr val="333333"/>
                </a:solidFill>
                <a:effectLst/>
                <a:latin typeface="Open Sans" panose="020B0606030504020204" pitchFamily="34" charset="0"/>
              </a:rPr>
              <a:t>, and </a:t>
            </a:r>
            <a:r>
              <a:rPr lang="fr-BE" b="0" i="0" dirty="0" err="1">
                <a:solidFill>
                  <a:srgbClr val="333333"/>
                </a:solidFill>
                <a:effectLst/>
                <a:latin typeface="Open Sans" panose="020B0606030504020204" pitchFamily="34" charset="0"/>
              </a:rPr>
              <a:t>occasionally</a:t>
            </a:r>
            <a:r>
              <a:rPr lang="fr-BE" b="0" i="0" dirty="0">
                <a:solidFill>
                  <a:srgbClr val="333333"/>
                </a:solidFill>
                <a:effectLst/>
                <a:latin typeface="Open Sans" panose="020B0606030504020204" pitchFamily="34" charset="0"/>
              </a:rPr>
              <a:t> </a:t>
            </a:r>
            <a:r>
              <a:rPr lang="fr-BE" b="0" i="0" dirty="0" err="1">
                <a:solidFill>
                  <a:srgbClr val="333333"/>
                </a:solidFill>
                <a:effectLst/>
                <a:latin typeface="Open Sans" panose="020B0606030504020204" pitchFamily="34" charset="0"/>
              </a:rPr>
              <a:t>heavy</a:t>
            </a:r>
            <a:r>
              <a:rPr lang="fr-BE" b="0" i="0" dirty="0">
                <a:solidFill>
                  <a:srgbClr val="333333"/>
                </a:solidFill>
                <a:effectLst/>
                <a:latin typeface="Open Sans" panose="020B0606030504020204" pitchFamily="34" charset="0"/>
              </a:rPr>
              <a:t> </a:t>
            </a:r>
            <a:r>
              <a:rPr lang="fr-BE" b="0" i="0" dirty="0" err="1">
                <a:solidFill>
                  <a:srgbClr val="333333"/>
                </a:solidFill>
                <a:effectLst/>
                <a:latin typeface="Open Sans" panose="020B0606030504020204" pitchFamily="34" charset="0"/>
              </a:rPr>
              <a:t>bleeding</a:t>
            </a:r>
            <a:r>
              <a:rPr lang="fr-BE" b="0" i="0" dirty="0">
                <a:solidFill>
                  <a:srgbClr val="333333"/>
                </a:solidFill>
                <a:effectLst/>
                <a:latin typeface="Open Sans" panose="020B0606030504020204" pitchFamily="34" charset="0"/>
              </a:rPr>
              <a:t> can </a:t>
            </a:r>
            <a:r>
              <a:rPr lang="fr-BE" b="0" i="0" dirty="0" err="1">
                <a:solidFill>
                  <a:srgbClr val="333333"/>
                </a:solidFill>
                <a:effectLst/>
                <a:latin typeface="Open Sans" panose="020B0606030504020204" pitchFamily="34" charset="0"/>
              </a:rPr>
              <a:t>occur</a:t>
            </a:r>
            <a:r>
              <a:rPr lang="fr-BE" b="0" i="0" dirty="0">
                <a:solidFill>
                  <a:srgbClr val="333333"/>
                </a:solidFill>
                <a:effectLst/>
                <a:latin typeface="Open Sans" panose="020B0606030504020204" pitchFamily="34" charset="0"/>
              </a:rPr>
              <a:t>. </a:t>
            </a:r>
            <a:r>
              <a:rPr lang="fr-BE" b="0" i="0" dirty="0" err="1">
                <a:solidFill>
                  <a:srgbClr val="333333"/>
                </a:solidFill>
                <a:effectLst/>
                <a:latin typeface="Open Sans" panose="020B0606030504020204" pitchFamily="34" charset="0"/>
              </a:rPr>
              <a:t>Progestogen</a:t>
            </a:r>
            <a:r>
              <a:rPr lang="fr-BE" b="0" i="0" dirty="0">
                <a:solidFill>
                  <a:srgbClr val="333333"/>
                </a:solidFill>
                <a:effectLst/>
                <a:latin typeface="Open Sans" panose="020B0606030504020204" pitchFamily="34" charset="0"/>
              </a:rPr>
              <a:t> </a:t>
            </a:r>
            <a:r>
              <a:rPr lang="fr-BE" b="0" i="0" dirty="0" err="1">
                <a:solidFill>
                  <a:srgbClr val="333333"/>
                </a:solidFill>
                <a:effectLst/>
                <a:latin typeface="Open Sans" panose="020B0606030504020204" pitchFamily="34" charset="0"/>
              </a:rPr>
              <a:t>therapy</a:t>
            </a:r>
            <a:r>
              <a:rPr lang="fr-BE" b="0" i="0" dirty="0">
                <a:solidFill>
                  <a:srgbClr val="333333"/>
                </a:solidFill>
                <a:effectLst/>
                <a:latin typeface="Open Sans" panose="020B0606030504020204" pitchFamily="34" charset="0"/>
              </a:rPr>
              <a:t> </a:t>
            </a:r>
            <a:r>
              <a:rPr lang="fr-BE" b="0" i="0" dirty="0" err="1">
                <a:solidFill>
                  <a:srgbClr val="333333"/>
                </a:solidFill>
                <a:effectLst/>
                <a:latin typeface="Open Sans" panose="020B0606030504020204" pitchFamily="34" charset="0"/>
              </a:rPr>
              <a:t>may</a:t>
            </a:r>
            <a:r>
              <a:rPr lang="fr-BE" b="0" i="0" dirty="0">
                <a:solidFill>
                  <a:srgbClr val="333333"/>
                </a:solidFill>
                <a:effectLst/>
                <a:latin typeface="Open Sans" panose="020B0606030504020204" pitchFamily="34" charset="0"/>
              </a:rPr>
              <a:t> cause </a:t>
            </a:r>
            <a:r>
              <a:rPr lang="fr-BE" b="0" i="0" dirty="0" err="1">
                <a:solidFill>
                  <a:srgbClr val="333333"/>
                </a:solidFill>
                <a:effectLst/>
                <a:latin typeface="Open Sans" panose="020B0606030504020204" pitchFamily="34" charset="0"/>
              </a:rPr>
              <a:t>low</a:t>
            </a:r>
            <a:r>
              <a:rPr lang="fr-BE" b="0" i="0" dirty="0">
                <a:solidFill>
                  <a:srgbClr val="333333"/>
                </a:solidFill>
                <a:effectLst/>
                <a:latin typeface="Open Sans" panose="020B0606030504020204" pitchFamily="34" charset="0"/>
              </a:rPr>
              <a:t> </a:t>
            </a:r>
            <a:r>
              <a:rPr lang="fr-BE" b="0" i="0" dirty="0" err="1">
                <a:solidFill>
                  <a:srgbClr val="333333"/>
                </a:solidFill>
                <a:effectLst/>
                <a:latin typeface="Open Sans" panose="020B0606030504020204" pitchFamily="34" charset="0"/>
              </a:rPr>
              <a:t>mood</a:t>
            </a:r>
            <a:r>
              <a:rPr lang="fr-BE" b="0" i="0" dirty="0">
                <a:solidFill>
                  <a:srgbClr val="333333"/>
                </a:solidFill>
                <a:effectLst/>
                <a:latin typeface="Open Sans" panose="020B0606030504020204" pitchFamily="34" charset="0"/>
              </a:rPr>
              <a:t> or </a:t>
            </a:r>
            <a:r>
              <a:rPr lang="fr-BE" b="0" i="0" dirty="0" err="1">
                <a:solidFill>
                  <a:srgbClr val="333333"/>
                </a:solidFill>
                <a:effectLst/>
                <a:latin typeface="Open Sans" panose="020B0606030504020204" pitchFamily="34" charset="0"/>
              </a:rPr>
              <a:t>irritability</a:t>
            </a:r>
            <a:r>
              <a:rPr lang="fr-BE" b="0" i="0" dirty="0">
                <a:solidFill>
                  <a:srgbClr val="333333"/>
                </a:solidFill>
                <a:effectLst/>
                <a:latin typeface="Open Sans" panose="020B0606030504020204" pitchFamily="34" charset="0"/>
              </a:rPr>
              <a:t>. </a:t>
            </a:r>
            <a:r>
              <a:rPr lang="fr-BE" b="0" i="0" dirty="0" err="1">
                <a:solidFill>
                  <a:srgbClr val="333333"/>
                </a:solidFill>
                <a:effectLst/>
                <a:latin typeface="Open Sans" panose="020B0606030504020204" pitchFamily="34" charset="0"/>
              </a:rPr>
              <a:t>When</a:t>
            </a:r>
            <a:r>
              <a:rPr lang="fr-BE" b="0" i="0" dirty="0">
                <a:solidFill>
                  <a:srgbClr val="333333"/>
                </a:solidFill>
                <a:effectLst/>
                <a:latin typeface="Open Sans" panose="020B0606030504020204" pitchFamily="34" charset="0"/>
              </a:rPr>
              <a:t> </a:t>
            </a:r>
            <a:r>
              <a:rPr lang="fr-BE" b="0" i="0" dirty="0" err="1">
                <a:solidFill>
                  <a:srgbClr val="333333"/>
                </a:solidFill>
                <a:effectLst/>
                <a:latin typeface="Open Sans" panose="020B0606030504020204" pitchFamily="34" charset="0"/>
              </a:rPr>
              <a:t>this</a:t>
            </a:r>
            <a:r>
              <a:rPr lang="fr-BE" b="0" i="0" dirty="0">
                <a:solidFill>
                  <a:srgbClr val="333333"/>
                </a:solidFill>
                <a:effectLst/>
                <a:latin typeface="Open Sans" panose="020B0606030504020204" pitchFamily="34" charset="0"/>
              </a:rPr>
              <a:t> </a:t>
            </a:r>
            <a:r>
              <a:rPr lang="fr-BE" b="0" i="0" dirty="0" err="1">
                <a:solidFill>
                  <a:srgbClr val="333333"/>
                </a:solidFill>
                <a:effectLst/>
                <a:latin typeface="Open Sans" panose="020B0606030504020204" pitchFamily="34" charset="0"/>
              </a:rPr>
              <a:t>occurs</a:t>
            </a:r>
            <a:r>
              <a:rPr lang="fr-BE" b="0" i="0" dirty="0">
                <a:solidFill>
                  <a:srgbClr val="333333"/>
                </a:solidFill>
                <a:effectLst/>
                <a:latin typeface="Open Sans" panose="020B0606030504020204" pitchFamily="34" charset="0"/>
              </a:rPr>
              <a:t> </a:t>
            </a:r>
            <a:r>
              <a:rPr lang="fr-BE" b="0" i="0" dirty="0" err="1">
                <a:solidFill>
                  <a:srgbClr val="333333"/>
                </a:solidFill>
                <a:effectLst/>
                <a:latin typeface="Open Sans" panose="020B0606030504020204" pitchFamily="34" charset="0"/>
              </a:rPr>
              <a:t>either</a:t>
            </a:r>
            <a:r>
              <a:rPr lang="fr-BE" b="0" i="0" dirty="0">
                <a:solidFill>
                  <a:srgbClr val="333333"/>
                </a:solidFill>
                <a:effectLst/>
                <a:latin typeface="Open Sans" panose="020B0606030504020204" pitchFamily="34" charset="0"/>
              </a:rPr>
              <a:t> the dose </a:t>
            </a:r>
            <a:r>
              <a:rPr lang="fr-BE" b="0" i="0" dirty="0" err="1">
                <a:solidFill>
                  <a:srgbClr val="333333"/>
                </a:solidFill>
                <a:effectLst/>
                <a:latin typeface="Open Sans" panose="020B0606030504020204" pitchFamily="34" charset="0"/>
              </a:rPr>
              <a:t>needs</a:t>
            </a:r>
            <a:r>
              <a:rPr lang="fr-BE" b="0" i="0" dirty="0">
                <a:solidFill>
                  <a:srgbClr val="333333"/>
                </a:solidFill>
                <a:effectLst/>
                <a:latin typeface="Open Sans" panose="020B0606030504020204" pitchFamily="34" charset="0"/>
              </a:rPr>
              <a:t> to </a:t>
            </a:r>
            <a:r>
              <a:rPr lang="fr-BE" b="0" i="0" dirty="0" err="1">
                <a:solidFill>
                  <a:srgbClr val="333333"/>
                </a:solidFill>
                <a:effectLst/>
                <a:latin typeface="Open Sans" panose="020B0606030504020204" pitchFamily="34" charset="0"/>
              </a:rPr>
              <a:t>be</a:t>
            </a:r>
            <a:r>
              <a:rPr lang="fr-BE" b="0" i="0" dirty="0">
                <a:solidFill>
                  <a:srgbClr val="333333"/>
                </a:solidFill>
                <a:effectLst/>
                <a:latin typeface="Open Sans" panose="020B0606030504020204" pitchFamily="34" charset="0"/>
              </a:rPr>
              <a:t> </a:t>
            </a:r>
            <a:r>
              <a:rPr lang="fr-BE" b="0" i="0" dirty="0" err="1">
                <a:solidFill>
                  <a:srgbClr val="333333"/>
                </a:solidFill>
                <a:effectLst/>
                <a:latin typeface="Open Sans" panose="020B0606030504020204" pitchFamily="34" charset="0"/>
              </a:rPr>
              <a:t>reduced</a:t>
            </a:r>
            <a:r>
              <a:rPr lang="fr-BE" b="0" i="0" dirty="0">
                <a:solidFill>
                  <a:srgbClr val="333333"/>
                </a:solidFill>
                <a:effectLst/>
                <a:latin typeface="Open Sans" panose="020B0606030504020204" pitchFamily="34" charset="0"/>
              </a:rPr>
              <a:t> or </a:t>
            </a:r>
            <a:r>
              <a:rPr lang="fr-BE" b="0" i="0" dirty="0" err="1">
                <a:solidFill>
                  <a:srgbClr val="333333"/>
                </a:solidFill>
                <a:effectLst/>
                <a:latin typeface="Open Sans" panose="020B0606030504020204" pitchFamily="34" charset="0"/>
              </a:rPr>
              <a:t>another</a:t>
            </a:r>
            <a:r>
              <a:rPr lang="fr-BE" b="0" i="0" dirty="0">
                <a:solidFill>
                  <a:srgbClr val="333333"/>
                </a:solidFill>
                <a:effectLst/>
                <a:latin typeface="Open Sans" panose="020B0606030504020204" pitchFamily="34" charset="0"/>
              </a:rPr>
              <a:t> </a:t>
            </a:r>
            <a:r>
              <a:rPr lang="fr-BE" b="0" i="0" dirty="0" err="1">
                <a:solidFill>
                  <a:srgbClr val="333333"/>
                </a:solidFill>
                <a:effectLst/>
                <a:latin typeface="Open Sans" panose="020B0606030504020204" pitchFamily="34" charset="0"/>
              </a:rPr>
              <a:t>progestogen</a:t>
            </a:r>
            <a:r>
              <a:rPr lang="fr-BE" b="0" i="0" dirty="0">
                <a:solidFill>
                  <a:srgbClr val="333333"/>
                </a:solidFill>
                <a:effectLst/>
                <a:latin typeface="Open Sans" panose="020B0606030504020204" pitchFamily="34" charset="0"/>
              </a:rPr>
              <a:t> </a:t>
            </a:r>
            <a:r>
              <a:rPr lang="fr-BE" b="0" i="0" dirty="0" err="1">
                <a:solidFill>
                  <a:srgbClr val="333333"/>
                </a:solidFill>
                <a:effectLst/>
                <a:latin typeface="Open Sans" panose="020B0606030504020204" pitchFamily="34" charset="0"/>
              </a:rPr>
              <a:t>tried</a:t>
            </a:r>
            <a:r>
              <a:rPr lang="fr-BE" b="0" i="0" dirty="0">
                <a:solidFill>
                  <a:srgbClr val="333333"/>
                </a:solidFill>
                <a:effectLst/>
                <a:latin typeface="Open Sans" panose="020B0606030504020204" pitchFamily="34" charset="0"/>
              </a:rPr>
              <a:t>. </a:t>
            </a:r>
            <a:r>
              <a:rPr lang="fr-BE" b="0" i="0" dirty="0" err="1">
                <a:solidFill>
                  <a:srgbClr val="333333"/>
                </a:solidFill>
                <a:effectLst/>
                <a:latin typeface="Open Sans" panose="020B0606030504020204" pitchFamily="34" charset="0"/>
              </a:rPr>
              <a:t>Micronized</a:t>
            </a:r>
            <a:r>
              <a:rPr lang="fr-BE" b="0" i="0" dirty="0">
                <a:solidFill>
                  <a:srgbClr val="333333"/>
                </a:solidFill>
                <a:effectLst/>
                <a:latin typeface="Open Sans" panose="020B0606030504020204" pitchFamily="34" charset="0"/>
              </a:rPr>
              <a:t> </a:t>
            </a:r>
            <a:r>
              <a:rPr lang="fr-BE" b="0" i="0" dirty="0" err="1">
                <a:solidFill>
                  <a:srgbClr val="333333"/>
                </a:solidFill>
                <a:effectLst/>
                <a:latin typeface="Open Sans" panose="020B0606030504020204" pitchFamily="34" charset="0"/>
              </a:rPr>
              <a:t>progesterone</a:t>
            </a:r>
            <a:r>
              <a:rPr lang="fr-BE" b="0" i="0" dirty="0">
                <a:solidFill>
                  <a:srgbClr val="333333"/>
                </a:solidFill>
                <a:effectLst/>
                <a:latin typeface="Open Sans" panose="020B0606030504020204" pitchFamily="34" charset="0"/>
              </a:rPr>
              <a:t> </a:t>
            </a:r>
            <a:r>
              <a:rPr lang="fr-BE" b="0" i="0" dirty="0" err="1">
                <a:solidFill>
                  <a:srgbClr val="333333"/>
                </a:solidFill>
                <a:effectLst/>
                <a:latin typeface="Open Sans" panose="020B0606030504020204" pitchFamily="34" charset="0"/>
              </a:rPr>
              <a:t>may</a:t>
            </a:r>
            <a:r>
              <a:rPr lang="fr-BE" b="0" i="0" dirty="0">
                <a:solidFill>
                  <a:srgbClr val="333333"/>
                </a:solidFill>
                <a:effectLst/>
                <a:latin typeface="Open Sans" panose="020B0606030504020204" pitchFamily="34" charset="0"/>
              </a:rPr>
              <a:t> </a:t>
            </a:r>
            <a:r>
              <a:rPr lang="fr-BE" b="0" i="0" dirty="0" err="1">
                <a:solidFill>
                  <a:srgbClr val="333333"/>
                </a:solidFill>
                <a:effectLst/>
                <a:latin typeface="Open Sans" panose="020B0606030504020204" pitchFamily="34" charset="0"/>
              </a:rPr>
              <a:t>improve</a:t>
            </a:r>
            <a:r>
              <a:rPr lang="fr-BE" b="0" i="0" dirty="0">
                <a:solidFill>
                  <a:srgbClr val="333333"/>
                </a:solidFill>
                <a:effectLst/>
                <a:latin typeface="Open Sans" panose="020B0606030504020204" pitchFamily="34" charset="0"/>
              </a:rPr>
              <a:t> </a:t>
            </a:r>
            <a:r>
              <a:rPr lang="fr-BE" b="0" i="0" dirty="0" err="1">
                <a:solidFill>
                  <a:srgbClr val="333333"/>
                </a:solidFill>
                <a:effectLst/>
                <a:latin typeface="Open Sans" panose="020B0606030504020204" pitchFamily="34" charset="0"/>
              </a:rPr>
              <a:t>sleep</a:t>
            </a:r>
            <a:r>
              <a:rPr lang="fr-BE" b="0" i="0" dirty="0">
                <a:solidFill>
                  <a:srgbClr val="333333"/>
                </a:solidFill>
                <a:effectLst/>
                <a:latin typeface="Open Sans" panose="020B0606030504020204" pitchFamily="34" charset="0"/>
              </a:rPr>
              <a:t> and </a:t>
            </a:r>
            <a:r>
              <a:rPr lang="fr-BE" b="0" i="0" dirty="0" err="1">
                <a:solidFill>
                  <a:srgbClr val="333333"/>
                </a:solidFill>
                <a:effectLst/>
                <a:latin typeface="Open Sans" panose="020B0606030504020204" pitchFamily="34" charset="0"/>
              </a:rPr>
              <a:t>sometimes</a:t>
            </a:r>
            <a:r>
              <a:rPr lang="fr-BE" b="0" i="0" dirty="0">
                <a:solidFill>
                  <a:srgbClr val="333333"/>
                </a:solidFill>
                <a:effectLst/>
                <a:latin typeface="Open Sans" panose="020B0606030504020204" pitchFamily="34" charset="0"/>
              </a:rPr>
              <a:t> causes somnolence, and </a:t>
            </a:r>
            <a:r>
              <a:rPr lang="fr-BE" b="0" i="0" dirty="0" err="1">
                <a:solidFill>
                  <a:srgbClr val="333333"/>
                </a:solidFill>
                <a:effectLst/>
                <a:latin typeface="Open Sans" panose="020B0606030504020204" pitchFamily="34" charset="0"/>
              </a:rPr>
              <a:t>so</a:t>
            </a:r>
            <a:r>
              <a:rPr lang="fr-BE" b="0" i="0" dirty="0">
                <a:solidFill>
                  <a:srgbClr val="333333"/>
                </a:solidFill>
                <a:effectLst/>
                <a:latin typeface="Open Sans" panose="020B0606030504020204" pitchFamily="34" charset="0"/>
              </a:rPr>
              <a:t> </a:t>
            </a:r>
            <a:r>
              <a:rPr lang="fr-BE" b="0" i="0" dirty="0" err="1">
                <a:solidFill>
                  <a:srgbClr val="333333"/>
                </a:solidFill>
                <a:effectLst/>
                <a:latin typeface="Open Sans" panose="020B0606030504020204" pitchFamily="34" charset="0"/>
              </a:rPr>
              <a:t>should</a:t>
            </a:r>
            <a:r>
              <a:rPr lang="fr-BE" b="0" i="0" dirty="0">
                <a:solidFill>
                  <a:srgbClr val="333333"/>
                </a:solidFill>
                <a:effectLst/>
                <a:latin typeface="Open Sans" panose="020B0606030504020204" pitchFamily="34" charset="0"/>
              </a:rPr>
              <a:t> </a:t>
            </a:r>
            <a:r>
              <a:rPr lang="fr-BE" b="0" i="0" dirty="0" err="1">
                <a:solidFill>
                  <a:srgbClr val="333333"/>
                </a:solidFill>
                <a:effectLst/>
                <a:latin typeface="Open Sans" panose="020B0606030504020204" pitchFamily="34" charset="0"/>
              </a:rPr>
              <a:t>be</a:t>
            </a:r>
            <a:r>
              <a:rPr lang="fr-BE" b="0" i="0" dirty="0">
                <a:solidFill>
                  <a:srgbClr val="333333"/>
                </a:solidFill>
                <a:effectLst/>
                <a:latin typeface="Open Sans" panose="020B0606030504020204" pitchFamily="34" charset="0"/>
              </a:rPr>
              <a:t> </a:t>
            </a:r>
            <a:r>
              <a:rPr lang="fr-BE" b="0" i="0" dirty="0" err="1">
                <a:solidFill>
                  <a:srgbClr val="333333"/>
                </a:solidFill>
                <a:effectLst/>
                <a:latin typeface="Open Sans" panose="020B0606030504020204" pitchFamily="34" charset="0"/>
              </a:rPr>
              <a:t>taken</a:t>
            </a:r>
            <a:r>
              <a:rPr lang="fr-BE" b="0" i="0" dirty="0">
                <a:solidFill>
                  <a:srgbClr val="333333"/>
                </a:solidFill>
                <a:effectLst/>
                <a:latin typeface="Open Sans" panose="020B0606030504020204" pitchFamily="34" charset="0"/>
              </a:rPr>
              <a:t> at </a:t>
            </a:r>
            <a:r>
              <a:rPr lang="fr-BE" b="0" i="0" dirty="0" err="1">
                <a:solidFill>
                  <a:srgbClr val="333333"/>
                </a:solidFill>
                <a:effectLst/>
                <a:latin typeface="Open Sans" panose="020B0606030504020204" pitchFamily="34" charset="0"/>
              </a:rPr>
              <a:t>bedtime</a:t>
            </a:r>
            <a:r>
              <a:rPr lang="fr-BE" b="0" i="0" dirty="0">
                <a:solidFill>
                  <a:srgbClr val="333333"/>
                </a:solidFill>
                <a:effectLst/>
                <a:latin typeface="Open Sans" panose="020B0606030504020204" pitchFamily="34" charset="0"/>
              </a:rPr>
              <a:t> [</a:t>
            </a:r>
            <a:r>
              <a:rPr lang="fr-BE" b="0" i="0" u="sng" dirty="0">
                <a:solidFill>
                  <a:srgbClr val="10147E"/>
                </a:solidFill>
                <a:effectLst/>
                <a:latin typeface="Open Sans" panose="020B0606030504020204" pitchFamily="34" charset="0"/>
                <a:hlinkClick r:id="rId3"/>
              </a:rPr>
              <a:t>Citation66</a:t>
            </a:r>
            <a:r>
              <a:rPr lang="fr-BE" b="0" i="0" dirty="0">
                <a:solidFill>
                  <a:srgbClr val="333333"/>
                </a:solidFill>
                <a:effectLst/>
                <a:latin typeface="Open Sans" panose="020B0606030504020204" pitchFamily="34" charset="0"/>
              </a:rPr>
              <a:t>]. </a:t>
            </a:r>
            <a:r>
              <a:rPr lang="fr-BE" b="0" i="0" dirty="0" err="1">
                <a:solidFill>
                  <a:srgbClr val="333333"/>
                </a:solidFill>
                <a:effectLst/>
                <a:latin typeface="Open Sans" panose="020B0606030504020204" pitchFamily="34" charset="0"/>
              </a:rPr>
              <a:t>Changing</a:t>
            </a:r>
            <a:r>
              <a:rPr lang="fr-BE" b="0" i="0" dirty="0">
                <a:solidFill>
                  <a:srgbClr val="333333"/>
                </a:solidFill>
                <a:effectLst/>
                <a:latin typeface="Open Sans" panose="020B0606030504020204" pitchFamily="34" charset="0"/>
              </a:rPr>
              <a:t> </a:t>
            </a:r>
            <a:r>
              <a:rPr lang="fr-BE" b="0" i="0" dirty="0" err="1">
                <a:solidFill>
                  <a:srgbClr val="333333"/>
                </a:solidFill>
                <a:effectLst/>
                <a:latin typeface="Open Sans" panose="020B0606030504020204" pitchFamily="34" charset="0"/>
              </a:rPr>
              <a:t>from</a:t>
            </a:r>
            <a:r>
              <a:rPr lang="fr-BE" b="0" i="0" dirty="0">
                <a:solidFill>
                  <a:srgbClr val="333333"/>
                </a:solidFill>
                <a:effectLst/>
                <a:latin typeface="Open Sans" panose="020B0606030504020204" pitchFamily="34" charset="0"/>
              </a:rPr>
              <a:t> one </a:t>
            </a:r>
            <a:r>
              <a:rPr lang="fr-BE" b="0" i="0" dirty="0" err="1">
                <a:solidFill>
                  <a:srgbClr val="333333"/>
                </a:solidFill>
                <a:effectLst/>
                <a:latin typeface="Open Sans" panose="020B0606030504020204" pitchFamily="34" charset="0"/>
              </a:rPr>
              <a:t>regimen</a:t>
            </a:r>
            <a:r>
              <a:rPr lang="fr-BE" b="0" i="0" dirty="0">
                <a:solidFill>
                  <a:srgbClr val="333333"/>
                </a:solidFill>
                <a:effectLst/>
                <a:latin typeface="Open Sans" panose="020B0606030504020204" pitchFamily="34" charset="0"/>
              </a:rPr>
              <a:t> to </a:t>
            </a:r>
            <a:r>
              <a:rPr lang="fr-BE" b="0" i="0" dirty="0" err="1">
                <a:solidFill>
                  <a:srgbClr val="333333"/>
                </a:solidFill>
                <a:effectLst/>
                <a:latin typeface="Open Sans" panose="020B0606030504020204" pitchFamily="34" charset="0"/>
              </a:rPr>
              <a:t>another</a:t>
            </a:r>
            <a:r>
              <a:rPr lang="fr-BE" b="0" i="0" dirty="0">
                <a:solidFill>
                  <a:srgbClr val="333333"/>
                </a:solidFill>
                <a:effectLst/>
                <a:latin typeface="Open Sans" panose="020B0606030504020204" pitchFamily="34" charset="0"/>
              </a:rPr>
              <a:t> in </a:t>
            </a:r>
            <a:r>
              <a:rPr lang="fr-BE" b="0" i="0" dirty="0" err="1">
                <a:solidFill>
                  <a:srgbClr val="333333"/>
                </a:solidFill>
                <a:effectLst/>
                <a:latin typeface="Open Sans" panose="020B0606030504020204" pitchFamily="34" charset="0"/>
              </a:rPr>
              <a:t>many</a:t>
            </a:r>
            <a:r>
              <a:rPr lang="fr-BE" b="0" i="0" dirty="0">
                <a:solidFill>
                  <a:srgbClr val="333333"/>
                </a:solidFill>
                <a:effectLst/>
                <a:latin typeface="Open Sans" panose="020B0606030504020204" pitchFamily="34" charset="0"/>
              </a:rPr>
              <a:t> cases </a:t>
            </a:r>
            <a:r>
              <a:rPr lang="fr-BE" b="0" i="0" dirty="0" err="1">
                <a:solidFill>
                  <a:srgbClr val="333333"/>
                </a:solidFill>
                <a:effectLst/>
                <a:latin typeface="Open Sans" panose="020B0606030504020204" pitchFamily="34" charset="0"/>
              </a:rPr>
              <a:t>will</a:t>
            </a:r>
            <a:r>
              <a:rPr lang="fr-BE" b="0" i="0" dirty="0">
                <a:solidFill>
                  <a:srgbClr val="333333"/>
                </a:solidFill>
                <a:effectLst/>
                <a:latin typeface="Open Sans" panose="020B0606030504020204" pitchFamily="34" charset="0"/>
              </a:rPr>
              <a:t> </a:t>
            </a:r>
            <a:r>
              <a:rPr lang="fr-BE" b="0" i="0" dirty="0" err="1">
                <a:solidFill>
                  <a:srgbClr val="333333"/>
                </a:solidFill>
                <a:effectLst/>
                <a:latin typeface="Open Sans" panose="020B0606030504020204" pitchFamily="34" charset="0"/>
              </a:rPr>
              <a:t>alleviate</a:t>
            </a:r>
            <a:r>
              <a:rPr lang="fr-BE" b="0" i="0" dirty="0">
                <a:solidFill>
                  <a:srgbClr val="333333"/>
                </a:solidFill>
                <a:effectLst/>
                <a:latin typeface="Open Sans" panose="020B0606030504020204" pitchFamily="34" charset="0"/>
              </a:rPr>
              <a:t> adverse </a:t>
            </a:r>
            <a:r>
              <a:rPr lang="fr-BE" b="0" i="0" dirty="0" err="1">
                <a:solidFill>
                  <a:srgbClr val="333333"/>
                </a:solidFill>
                <a:effectLst/>
                <a:latin typeface="Open Sans" panose="020B0606030504020204" pitchFamily="34" charset="0"/>
              </a:rPr>
              <a:t>effects</a:t>
            </a:r>
            <a:r>
              <a:rPr lang="fr-BE" b="0" i="0" dirty="0">
                <a:solidFill>
                  <a:srgbClr val="333333"/>
                </a:solidFill>
                <a:effectLst/>
                <a:latin typeface="Open Sans" panose="020B0606030504020204" pitchFamily="34" charset="0"/>
              </a:rPr>
              <a:t>.</a:t>
            </a:r>
          </a:p>
          <a:p>
            <a:pPr algn="l"/>
            <a:r>
              <a:rPr lang="fr-BE" b="0" i="0" dirty="0" err="1">
                <a:solidFill>
                  <a:srgbClr val="333333"/>
                </a:solidFill>
                <a:effectLst/>
                <a:latin typeface="Open Sans" panose="020B0606030504020204" pitchFamily="34" charset="0"/>
              </a:rPr>
              <a:t>Potential</a:t>
            </a:r>
            <a:r>
              <a:rPr lang="fr-BE" b="0" i="0" dirty="0">
                <a:solidFill>
                  <a:srgbClr val="333333"/>
                </a:solidFill>
                <a:effectLst/>
                <a:latin typeface="Open Sans" panose="020B0606030504020204" pitchFamily="34" charset="0"/>
              </a:rPr>
              <a:t> adverse </a:t>
            </a:r>
            <a:r>
              <a:rPr lang="fr-BE" b="0" i="0" dirty="0" err="1">
                <a:solidFill>
                  <a:srgbClr val="333333"/>
                </a:solidFill>
                <a:effectLst/>
                <a:latin typeface="Open Sans" panose="020B0606030504020204" pitchFamily="34" charset="0"/>
              </a:rPr>
              <a:t>effects</a:t>
            </a:r>
            <a:r>
              <a:rPr lang="fr-BE" b="0" i="0" dirty="0">
                <a:solidFill>
                  <a:srgbClr val="333333"/>
                </a:solidFill>
                <a:effectLst/>
                <a:latin typeface="Open Sans" panose="020B0606030504020204" pitchFamily="34" charset="0"/>
              </a:rPr>
              <a:t> of </a:t>
            </a:r>
            <a:r>
              <a:rPr lang="fr-BE" b="0" i="0" dirty="0" err="1">
                <a:solidFill>
                  <a:srgbClr val="333333"/>
                </a:solidFill>
                <a:effectLst/>
                <a:latin typeface="Open Sans" panose="020B0606030504020204" pitchFamily="34" charset="0"/>
              </a:rPr>
              <a:t>tibolone</a:t>
            </a:r>
            <a:r>
              <a:rPr lang="fr-BE" b="0" i="0" dirty="0">
                <a:solidFill>
                  <a:srgbClr val="333333"/>
                </a:solidFill>
                <a:effectLst/>
                <a:latin typeface="Open Sans" panose="020B0606030504020204" pitchFamily="34" charset="0"/>
              </a:rPr>
              <a:t> </a:t>
            </a:r>
            <a:r>
              <a:rPr lang="fr-BE" b="0" i="0" dirty="0" err="1">
                <a:solidFill>
                  <a:srgbClr val="333333"/>
                </a:solidFill>
                <a:effectLst/>
                <a:latin typeface="Open Sans" panose="020B0606030504020204" pitchFamily="34" charset="0"/>
              </a:rPr>
              <a:t>include</a:t>
            </a:r>
            <a:r>
              <a:rPr lang="fr-BE" b="0" i="0" dirty="0">
                <a:solidFill>
                  <a:srgbClr val="333333"/>
                </a:solidFill>
                <a:effectLst/>
                <a:latin typeface="Open Sans" panose="020B0606030504020204" pitchFamily="34" charset="0"/>
              </a:rPr>
              <a:t> </a:t>
            </a:r>
            <a:r>
              <a:rPr lang="fr-BE" b="0" i="0" dirty="0" err="1">
                <a:solidFill>
                  <a:srgbClr val="333333"/>
                </a:solidFill>
                <a:effectLst/>
                <a:latin typeface="Open Sans" panose="020B0606030504020204" pitchFamily="34" charset="0"/>
              </a:rPr>
              <a:t>fluid</a:t>
            </a:r>
            <a:r>
              <a:rPr lang="fr-BE" b="0" i="0" dirty="0">
                <a:solidFill>
                  <a:srgbClr val="333333"/>
                </a:solidFill>
                <a:effectLst/>
                <a:latin typeface="Open Sans" panose="020B0606030504020204" pitchFamily="34" charset="0"/>
              </a:rPr>
              <a:t> </a:t>
            </a:r>
            <a:r>
              <a:rPr lang="fr-BE" b="0" i="0" dirty="0" err="1">
                <a:solidFill>
                  <a:srgbClr val="333333"/>
                </a:solidFill>
                <a:effectLst/>
                <a:latin typeface="Open Sans" panose="020B0606030504020204" pitchFamily="34" charset="0"/>
              </a:rPr>
              <a:t>retention</a:t>
            </a:r>
            <a:r>
              <a:rPr lang="fr-BE" b="0" i="0" dirty="0">
                <a:solidFill>
                  <a:srgbClr val="333333"/>
                </a:solidFill>
                <a:effectLst/>
                <a:latin typeface="Open Sans" panose="020B0606030504020204" pitchFamily="34" charset="0"/>
              </a:rPr>
              <a:t>, </a:t>
            </a:r>
            <a:r>
              <a:rPr lang="fr-BE" b="0" i="0" dirty="0" err="1">
                <a:solidFill>
                  <a:srgbClr val="333333"/>
                </a:solidFill>
                <a:effectLst/>
                <a:latin typeface="Open Sans" panose="020B0606030504020204" pitchFamily="34" charset="0"/>
              </a:rPr>
              <a:t>mild</a:t>
            </a:r>
            <a:r>
              <a:rPr lang="fr-BE" b="0" i="0" dirty="0">
                <a:solidFill>
                  <a:srgbClr val="333333"/>
                </a:solidFill>
                <a:effectLst/>
                <a:latin typeface="Open Sans" panose="020B0606030504020204" pitchFamily="34" charset="0"/>
              </a:rPr>
              <a:t> </a:t>
            </a:r>
            <a:r>
              <a:rPr lang="fr-BE" b="0" i="0" dirty="0" err="1">
                <a:solidFill>
                  <a:srgbClr val="333333"/>
                </a:solidFill>
                <a:effectLst/>
                <a:latin typeface="Open Sans" panose="020B0606030504020204" pitchFamily="34" charset="0"/>
              </a:rPr>
              <a:t>weight</a:t>
            </a:r>
            <a:r>
              <a:rPr lang="fr-BE" b="0" i="0" dirty="0">
                <a:solidFill>
                  <a:srgbClr val="333333"/>
                </a:solidFill>
                <a:effectLst/>
                <a:latin typeface="Open Sans" panose="020B0606030504020204" pitchFamily="34" charset="0"/>
              </a:rPr>
              <a:t> gain and initial vaginal </a:t>
            </a:r>
            <a:r>
              <a:rPr lang="fr-BE" b="0" i="0" dirty="0" err="1">
                <a:solidFill>
                  <a:srgbClr val="333333"/>
                </a:solidFill>
                <a:effectLst/>
                <a:latin typeface="Open Sans" panose="020B0606030504020204" pitchFamily="34" charset="0"/>
              </a:rPr>
              <a:t>bleeding</a:t>
            </a:r>
            <a:r>
              <a:rPr lang="fr-BE" b="0" i="0" dirty="0">
                <a:solidFill>
                  <a:srgbClr val="333333"/>
                </a:solidFill>
                <a:effectLst/>
                <a:latin typeface="Open Sans" panose="020B0606030504020204" pitchFamily="34" charset="0"/>
              </a:rPr>
              <a:t> or spotting.</a:t>
            </a:r>
          </a:p>
          <a:p>
            <a:endParaRPr lang="fr-FR" dirty="0"/>
          </a:p>
        </p:txBody>
      </p:sp>
      <p:sp>
        <p:nvSpPr>
          <p:cNvPr id="4" name="Espace réservé du numéro de diapositive 3"/>
          <p:cNvSpPr>
            <a:spLocks noGrp="1"/>
          </p:cNvSpPr>
          <p:nvPr>
            <p:ph type="sldNum" sz="quarter" idx="5"/>
          </p:nvPr>
        </p:nvSpPr>
        <p:spPr/>
        <p:txBody>
          <a:bodyPr/>
          <a:lstStyle/>
          <a:p>
            <a:fld id="{615654CE-0934-C847-9CBD-F6CD36BC3F46}" type="slidenum">
              <a:rPr lang="fr-FR" smtClean="0"/>
              <a:t>33</a:t>
            </a:fld>
            <a:endParaRPr lang="fr-FR"/>
          </a:p>
        </p:txBody>
      </p:sp>
    </p:spTree>
    <p:extLst>
      <p:ext uri="{BB962C8B-B14F-4D97-AF65-F5344CB8AC3E}">
        <p14:creationId xmlns:p14="http://schemas.microsoft.com/office/powerpoint/2010/main" val="4064939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FD6645-648A-AF6E-4924-44DCFFE6E35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C59435A-B212-2A2C-2689-23B86F6CDB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E8AAEC6-4C49-8126-FFC2-1A08C09D551B}"/>
              </a:ext>
            </a:extLst>
          </p:cNvPr>
          <p:cNvSpPr>
            <a:spLocks noGrp="1"/>
          </p:cNvSpPr>
          <p:nvPr>
            <p:ph type="dt" sz="half" idx="10"/>
          </p:nvPr>
        </p:nvSpPr>
        <p:spPr/>
        <p:txBody>
          <a:bodyPr/>
          <a:lstStyle/>
          <a:p>
            <a:fld id="{6F953C01-0B84-BB40-B73E-4B4CC7963430}" type="datetime1">
              <a:rPr lang="fr-BE" smtClean="0"/>
              <a:t>19/03/25</a:t>
            </a:fld>
            <a:endParaRPr lang="fr-FR"/>
          </a:p>
        </p:txBody>
      </p:sp>
      <p:sp>
        <p:nvSpPr>
          <p:cNvPr id="5" name="Espace réservé du pied de page 4">
            <a:extLst>
              <a:ext uri="{FF2B5EF4-FFF2-40B4-BE49-F238E27FC236}">
                <a16:creationId xmlns:a16="http://schemas.microsoft.com/office/drawing/2014/main" id="{7ABDD17F-0948-BE1B-DA99-740BDD2B06F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97580DE-6D6B-40D9-E21A-3E1DA207CE01}"/>
              </a:ext>
            </a:extLst>
          </p:cNvPr>
          <p:cNvSpPr>
            <a:spLocks noGrp="1"/>
          </p:cNvSpPr>
          <p:nvPr>
            <p:ph type="sldNum" sz="quarter" idx="12"/>
          </p:nvPr>
        </p:nvSpPr>
        <p:spPr/>
        <p:txBody>
          <a:bodyPr/>
          <a:lstStyle/>
          <a:p>
            <a:fld id="{E04C9C5E-3232-5347-89A7-9FEA7F80A965}" type="slidenum">
              <a:rPr lang="fr-FR" smtClean="0"/>
              <a:t>‹N°›</a:t>
            </a:fld>
            <a:endParaRPr lang="fr-FR"/>
          </a:p>
        </p:txBody>
      </p:sp>
    </p:spTree>
    <p:extLst>
      <p:ext uri="{BB962C8B-B14F-4D97-AF65-F5344CB8AC3E}">
        <p14:creationId xmlns:p14="http://schemas.microsoft.com/office/powerpoint/2010/main" val="1700892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2B8BDA-98F6-F0DD-8056-522B31530F7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3CE9738-F9AF-DE8C-87A9-8E88D258BDB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77C4E0F-D80D-1E06-6EB9-C49CF2E9F384}"/>
              </a:ext>
            </a:extLst>
          </p:cNvPr>
          <p:cNvSpPr>
            <a:spLocks noGrp="1"/>
          </p:cNvSpPr>
          <p:nvPr>
            <p:ph type="dt" sz="half" idx="10"/>
          </p:nvPr>
        </p:nvSpPr>
        <p:spPr/>
        <p:txBody>
          <a:bodyPr/>
          <a:lstStyle/>
          <a:p>
            <a:fld id="{A258644E-9295-B84E-B73D-2DC0A5FC9315}" type="datetime1">
              <a:rPr lang="fr-BE" smtClean="0"/>
              <a:t>19/03/25</a:t>
            </a:fld>
            <a:endParaRPr lang="fr-FR"/>
          </a:p>
        </p:txBody>
      </p:sp>
      <p:sp>
        <p:nvSpPr>
          <p:cNvPr id="5" name="Espace réservé du pied de page 4">
            <a:extLst>
              <a:ext uri="{FF2B5EF4-FFF2-40B4-BE49-F238E27FC236}">
                <a16:creationId xmlns:a16="http://schemas.microsoft.com/office/drawing/2014/main" id="{E6A1B2B1-12AE-1863-6034-4E4768B4204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ABE51DC-4FCE-09E6-8334-6420D562D35B}"/>
              </a:ext>
            </a:extLst>
          </p:cNvPr>
          <p:cNvSpPr>
            <a:spLocks noGrp="1"/>
          </p:cNvSpPr>
          <p:nvPr>
            <p:ph type="sldNum" sz="quarter" idx="12"/>
          </p:nvPr>
        </p:nvSpPr>
        <p:spPr/>
        <p:txBody>
          <a:bodyPr/>
          <a:lstStyle/>
          <a:p>
            <a:fld id="{E04C9C5E-3232-5347-89A7-9FEA7F80A965}" type="slidenum">
              <a:rPr lang="fr-FR" smtClean="0"/>
              <a:t>‹N°›</a:t>
            </a:fld>
            <a:endParaRPr lang="fr-FR"/>
          </a:p>
        </p:txBody>
      </p:sp>
    </p:spTree>
    <p:extLst>
      <p:ext uri="{BB962C8B-B14F-4D97-AF65-F5344CB8AC3E}">
        <p14:creationId xmlns:p14="http://schemas.microsoft.com/office/powerpoint/2010/main" val="3399800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8AC787A-1B0E-F398-8CFF-ABB4226B454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F67B746-23CA-3682-5DCC-1A73FD4623D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E82B7BE-C71B-775C-C3F4-461198FFD4C8}"/>
              </a:ext>
            </a:extLst>
          </p:cNvPr>
          <p:cNvSpPr>
            <a:spLocks noGrp="1"/>
          </p:cNvSpPr>
          <p:nvPr>
            <p:ph type="dt" sz="half" idx="10"/>
          </p:nvPr>
        </p:nvSpPr>
        <p:spPr/>
        <p:txBody>
          <a:bodyPr/>
          <a:lstStyle/>
          <a:p>
            <a:fld id="{481AFBF9-611C-7A4F-BFFE-930628EC888D}" type="datetime1">
              <a:rPr lang="fr-BE" smtClean="0"/>
              <a:t>19/03/25</a:t>
            </a:fld>
            <a:endParaRPr lang="fr-FR"/>
          </a:p>
        </p:txBody>
      </p:sp>
      <p:sp>
        <p:nvSpPr>
          <p:cNvPr id="5" name="Espace réservé du pied de page 4">
            <a:extLst>
              <a:ext uri="{FF2B5EF4-FFF2-40B4-BE49-F238E27FC236}">
                <a16:creationId xmlns:a16="http://schemas.microsoft.com/office/drawing/2014/main" id="{A1DE3F3D-41AF-DF4C-D6C1-E43A1AA48BC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BA42212-70B5-45F9-4D96-3780CD57E1D8}"/>
              </a:ext>
            </a:extLst>
          </p:cNvPr>
          <p:cNvSpPr>
            <a:spLocks noGrp="1"/>
          </p:cNvSpPr>
          <p:nvPr>
            <p:ph type="sldNum" sz="quarter" idx="12"/>
          </p:nvPr>
        </p:nvSpPr>
        <p:spPr/>
        <p:txBody>
          <a:bodyPr/>
          <a:lstStyle/>
          <a:p>
            <a:fld id="{E04C9C5E-3232-5347-89A7-9FEA7F80A965}" type="slidenum">
              <a:rPr lang="fr-FR" smtClean="0"/>
              <a:t>‹N°›</a:t>
            </a:fld>
            <a:endParaRPr lang="fr-FR"/>
          </a:p>
        </p:txBody>
      </p:sp>
    </p:spTree>
    <p:extLst>
      <p:ext uri="{BB962C8B-B14F-4D97-AF65-F5344CB8AC3E}">
        <p14:creationId xmlns:p14="http://schemas.microsoft.com/office/powerpoint/2010/main" val="381967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4ED4D-B921-A7E8-B16B-B00C2A61EE3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8F503CF-AF4E-8A8C-769B-9847C4B7355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99465E3-2BF6-F2EB-F400-F477CAD48A42}"/>
              </a:ext>
            </a:extLst>
          </p:cNvPr>
          <p:cNvSpPr>
            <a:spLocks noGrp="1"/>
          </p:cNvSpPr>
          <p:nvPr>
            <p:ph type="dt" sz="half" idx="10"/>
          </p:nvPr>
        </p:nvSpPr>
        <p:spPr/>
        <p:txBody>
          <a:bodyPr/>
          <a:lstStyle/>
          <a:p>
            <a:fld id="{583C1A71-02A1-8449-ADB8-8F6CC4FDF886}" type="datetime1">
              <a:rPr lang="fr-BE" smtClean="0"/>
              <a:t>19/03/25</a:t>
            </a:fld>
            <a:endParaRPr lang="fr-FR"/>
          </a:p>
        </p:txBody>
      </p:sp>
      <p:sp>
        <p:nvSpPr>
          <p:cNvPr id="5" name="Espace réservé du pied de page 4">
            <a:extLst>
              <a:ext uri="{FF2B5EF4-FFF2-40B4-BE49-F238E27FC236}">
                <a16:creationId xmlns:a16="http://schemas.microsoft.com/office/drawing/2014/main" id="{862DE333-D43D-B04F-FFEB-CB696AD918C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CD104F4-C05C-CD51-D900-24836FC12B4A}"/>
              </a:ext>
            </a:extLst>
          </p:cNvPr>
          <p:cNvSpPr>
            <a:spLocks noGrp="1"/>
          </p:cNvSpPr>
          <p:nvPr>
            <p:ph type="sldNum" sz="quarter" idx="12"/>
          </p:nvPr>
        </p:nvSpPr>
        <p:spPr/>
        <p:txBody>
          <a:bodyPr/>
          <a:lstStyle/>
          <a:p>
            <a:fld id="{E04C9C5E-3232-5347-89A7-9FEA7F80A965}" type="slidenum">
              <a:rPr lang="fr-FR" smtClean="0"/>
              <a:t>‹N°›</a:t>
            </a:fld>
            <a:endParaRPr lang="fr-FR"/>
          </a:p>
        </p:txBody>
      </p:sp>
    </p:spTree>
    <p:extLst>
      <p:ext uri="{BB962C8B-B14F-4D97-AF65-F5344CB8AC3E}">
        <p14:creationId xmlns:p14="http://schemas.microsoft.com/office/powerpoint/2010/main" val="3573130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D4C6D5-7D20-4C3A-E9B0-25C436475D8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555B6EE-3368-CEC3-CC43-FE5BFC0A76A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D65D424-6743-B0F2-0474-5566FB859FFC}"/>
              </a:ext>
            </a:extLst>
          </p:cNvPr>
          <p:cNvSpPr>
            <a:spLocks noGrp="1"/>
          </p:cNvSpPr>
          <p:nvPr>
            <p:ph type="dt" sz="half" idx="10"/>
          </p:nvPr>
        </p:nvSpPr>
        <p:spPr/>
        <p:txBody>
          <a:bodyPr/>
          <a:lstStyle/>
          <a:p>
            <a:fld id="{AE6D035F-A327-D840-A96A-F70E7B9860EE}" type="datetime1">
              <a:rPr lang="fr-BE" smtClean="0"/>
              <a:t>19/03/25</a:t>
            </a:fld>
            <a:endParaRPr lang="fr-FR"/>
          </a:p>
        </p:txBody>
      </p:sp>
      <p:sp>
        <p:nvSpPr>
          <p:cNvPr id="5" name="Espace réservé du pied de page 4">
            <a:extLst>
              <a:ext uri="{FF2B5EF4-FFF2-40B4-BE49-F238E27FC236}">
                <a16:creationId xmlns:a16="http://schemas.microsoft.com/office/drawing/2014/main" id="{700B3AB8-155E-239F-622B-B2D71E9B673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BCEB94D-96B8-E848-69D7-EB5227888A48}"/>
              </a:ext>
            </a:extLst>
          </p:cNvPr>
          <p:cNvSpPr>
            <a:spLocks noGrp="1"/>
          </p:cNvSpPr>
          <p:nvPr>
            <p:ph type="sldNum" sz="quarter" idx="12"/>
          </p:nvPr>
        </p:nvSpPr>
        <p:spPr/>
        <p:txBody>
          <a:bodyPr/>
          <a:lstStyle/>
          <a:p>
            <a:fld id="{E04C9C5E-3232-5347-89A7-9FEA7F80A965}" type="slidenum">
              <a:rPr lang="fr-FR" smtClean="0"/>
              <a:t>‹N°›</a:t>
            </a:fld>
            <a:endParaRPr lang="fr-FR"/>
          </a:p>
        </p:txBody>
      </p:sp>
    </p:spTree>
    <p:extLst>
      <p:ext uri="{BB962C8B-B14F-4D97-AF65-F5344CB8AC3E}">
        <p14:creationId xmlns:p14="http://schemas.microsoft.com/office/powerpoint/2010/main" val="2156489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2316F1-AB0E-68CA-717B-29F8ABC5D31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C992A2B-E8AB-5AB4-661A-7A17573515C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36D7AA6-31FF-9D23-C9B6-372A4573BC1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BC7032A-A00F-3024-6421-ACE0C9E1FEE8}"/>
              </a:ext>
            </a:extLst>
          </p:cNvPr>
          <p:cNvSpPr>
            <a:spLocks noGrp="1"/>
          </p:cNvSpPr>
          <p:nvPr>
            <p:ph type="dt" sz="half" idx="10"/>
          </p:nvPr>
        </p:nvSpPr>
        <p:spPr/>
        <p:txBody>
          <a:bodyPr/>
          <a:lstStyle/>
          <a:p>
            <a:fld id="{75B2BCF7-A972-C64D-95A8-ABE6C0891AC1}" type="datetime1">
              <a:rPr lang="fr-BE" smtClean="0"/>
              <a:t>19/03/25</a:t>
            </a:fld>
            <a:endParaRPr lang="fr-FR"/>
          </a:p>
        </p:txBody>
      </p:sp>
      <p:sp>
        <p:nvSpPr>
          <p:cNvPr id="6" name="Espace réservé du pied de page 5">
            <a:extLst>
              <a:ext uri="{FF2B5EF4-FFF2-40B4-BE49-F238E27FC236}">
                <a16:creationId xmlns:a16="http://schemas.microsoft.com/office/drawing/2014/main" id="{E5CCC486-00F7-F46C-3381-F1F5FD0C9CD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168439C-FAAB-F7CC-5D66-2EB5E24D830D}"/>
              </a:ext>
            </a:extLst>
          </p:cNvPr>
          <p:cNvSpPr>
            <a:spLocks noGrp="1"/>
          </p:cNvSpPr>
          <p:nvPr>
            <p:ph type="sldNum" sz="quarter" idx="12"/>
          </p:nvPr>
        </p:nvSpPr>
        <p:spPr/>
        <p:txBody>
          <a:bodyPr/>
          <a:lstStyle/>
          <a:p>
            <a:fld id="{E04C9C5E-3232-5347-89A7-9FEA7F80A965}" type="slidenum">
              <a:rPr lang="fr-FR" smtClean="0"/>
              <a:t>‹N°›</a:t>
            </a:fld>
            <a:endParaRPr lang="fr-FR"/>
          </a:p>
        </p:txBody>
      </p:sp>
    </p:spTree>
    <p:extLst>
      <p:ext uri="{BB962C8B-B14F-4D97-AF65-F5344CB8AC3E}">
        <p14:creationId xmlns:p14="http://schemas.microsoft.com/office/powerpoint/2010/main" val="1720645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3E88A9-5D69-4069-5A16-6FC928110C3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9B54D0F-813C-4C8F-D68E-D321012A40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76540D3-E078-01C7-E911-80FF7BEE416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1E66C51-7D9C-AB2E-3D33-F4A66226A5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9B58A9F-DDEA-E917-1362-25D65086399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6789191-0627-3B06-E8DF-2B79BAF32DA1}"/>
              </a:ext>
            </a:extLst>
          </p:cNvPr>
          <p:cNvSpPr>
            <a:spLocks noGrp="1"/>
          </p:cNvSpPr>
          <p:nvPr>
            <p:ph type="dt" sz="half" idx="10"/>
          </p:nvPr>
        </p:nvSpPr>
        <p:spPr/>
        <p:txBody>
          <a:bodyPr/>
          <a:lstStyle/>
          <a:p>
            <a:fld id="{9AA1F1E5-ADC4-654E-B7FB-55721DA7B11B}" type="datetime1">
              <a:rPr lang="fr-BE" smtClean="0"/>
              <a:t>19/03/25</a:t>
            </a:fld>
            <a:endParaRPr lang="fr-FR"/>
          </a:p>
        </p:txBody>
      </p:sp>
      <p:sp>
        <p:nvSpPr>
          <p:cNvPr id="8" name="Espace réservé du pied de page 7">
            <a:extLst>
              <a:ext uri="{FF2B5EF4-FFF2-40B4-BE49-F238E27FC236}">
                <a16:creationId xmlns:a16="http://schemas.microsoft.com/office/drawing/2014/main" id="{4A1C0152-AB95-789A-7275-93ED83AA55E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D175C2D-0291-8AD8-40A4-43178CB7B81D}"/>
              </a:ext>
            </a:extLst>
          </p:cNvPr>
          <p:cNvSpPr>
            <a:spLocks noGrp="1"/>
          </p:cNvSpPr>
          <p:nvPr>
            <p:ph type="sldNum" sz="quarter" idx="12"/>
          </p:nvPr>
        </p:nvSpPr>
        <p:spPr/>
        <p:txBody>
          <a:bodyPr/>
          <a:lstStyle/>
          <a:p>
            <a:fld id="{E04C9C5E-3232-5347-89A7-9FEA7F80A965}" type="slidenum">
              <a:rPr lang="fr-FR" smtClean="0"/>
              <a:t>‹N°›</a:t>
            </a:fld>
            <a:endParaRPr lang="fr-FR"/>
          </a:p>
        </p:txBody>
      </p:sp>
    </p:spTree>
    <p:extLst>
      <p:ext uri="{BB962C8B-B14F-4D97-AF65-F5344CB8AC3E}">
        <p14:creationId xmlns:p14="http://schemas.microsoft.com/office/powerpoint/2010/main" val="3610997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F811C0-84B8-550F-6211-A839BDD2EBE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77FE4DE-4C81-67CF-E2E9-1E39FD343AE7}"/>
              </a:ext>
            </a:extLst>
          </p:cNvPr>
          <p:cNvSpPr>
            <a:spLocks noGrp="1"/>
          </p:cNvSpPr>
          <p:nvPr>
            <p:ph type="dt" sz="half" idx="10"/>
          </p:nvPr>
        </p:nvSpPr>
        <p:spPr/>
        <p:txBody>
          <a:bodyPr/>
          <a:lstStyle/>
          <a:p>
            <a:fld id="{F2C1206E-10F1-2940-8048-E9C3A9507610}" type="datetime1">
              <a:rPr lang="fr-BE" smtClean="0"/>
              <a:t>19/03/25</a:t>
            </a:fld>
            <a:endParaRPr lang="fr-FR"/>
          </a:p>
        </p:txBody>
      </p:sp>
      <p:sp>
        <p:nvSpPr>
          <p:cNvPr id="4" name="Espace réservé du pied de page 3">
            <a:extLst>
              <a:ext uri="{FF2B5EF4-FFF2-40B4-BE49-F238E27FC236}">
                <a16:creationId xmlns:a16="http://schemas.microsoft.com/office/drawing/2014/main" id="{BC304B84-CA99-2680-6C5E-445C3E18FA3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C7BB18A-6EF7-9809-BAF7-0B3D066E3178}"/>
              </a:ext>
            </a:extLst>
          </p:cNvPr>
          <p:cNvSpPr>
            <a:spLocks noGrp="1"/>
          </p:cNvSpPr>
          <p:nvPr>
            <p:ph type="sldNum" sz="quarter" idx="12"/>
          </p:nvPr>
        </p:nvSpPr>
        <p:spPr/>
        <p:txBody>
          <a:bodyPr/>
          <a:lstStyle/>
          <a:p>
            <a:fld id="{E04C9C5E-3232-5347-89A7-9FEA7F80A965}" type="slidenum">
              <a:rPr lang="fr-FR" smtClean="0"/>
              <a:t>‹N°›</a:t>
            </a:fld>
            <a:endParaRPr lang="fr-FR"/>
          </a:p>
        </p:txBody>
      </p:sp>
    </p:spTree>
    <p:extLst>
      <p:ext uri="{BB962C8B-B14F-4D97-AF65-F5344CB8AC3E}">
        <p14:creationId xmlns:p14="http://schemas.microsoft.com/office/powerpoint/2010/main" val="2363891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9DE98C8-A086-FA74-2ED9-40DBFC4C7BF5}"/>
              </a:ext>
            </a:extLst>
          </p:cNvPr>
          <p:cNvSpPr>
            <a:spLocks noGrp="1"/>
          </p:cNvSpPr>
          <p:nvPr>
            <p:ph type="dt" sz="half" idx="10"/>
          </p:nvPr>
        </p:nvSpPr>
        <p:spPr/>
        <p:txBody>
          <a:bodyPr/>
          <a:lstStyle/>
          <a:p>
            <a:fld id="{E797DDD3-5609-3C4F-BD29-AC21799675F8}" type="datetime1">
              <a:rPr lang="fr-BE" smtClean="0"/>
              <a:t>19/03/25</a:t>
            </a:fld>
            <a:endParaRPr lang="fr-FR"/>
          </a:p>
        </p:txBody>
      </p:sp>
      <p:sp>
        <p:nvSpPr>
          <p:cNvPr id="3" name="Espace réservé du pied de page 2">
            <a:extLst>
              <a:ext uri="{FF2B5EF4-FFF2-40B4-BE49-F238E27FC236}">
                <a16:creationId xmlns:a16="http://schemas.microsoft.com/office/drawing/2014/main" id="{DDC9053A-7853-A3BC-E412-862D9A30885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F7AF324-3B9B-AED8-ECD9-1DDD7152BE91}"/>
              </a:ext>
            </a:extLst>
          </p:cNvPr>
          <p:cNvSpPr>
            <a:spLocks noGrp="1"/>
          </p:cNvSpPr>
          <p:nvPr>
            <p:ph type="sldNum" sz="quarter" idx="12"/>
          </p:nvPr>
        </p:nvSpPr>
        <p:spPr/>
        <p:txBody>
          <a:bodyPr/>
          <a:lstStyle/>
          <a:p>
            <a:fld id="{E04C9C5E-3232-5347-89A7-9FEA7F80A965}" type="slidenum">
              <a:rPr lang="fr-FR" smtClean="0"/>
              <a:t>‹N°›</a:t>
            </a:fld>
            <a:endParaRPr lang="fr-FR"/>
          </a:p>
        </p:txBody>
      </p:sp>
    </p:spTree>
    <p:extLst>
      <p:ext uri="{BB962C8B-B14F-4D97-AF65-F5344CB8AC3E}">
        <p14:creationId xmlns:p14="http://schemas.microsoft.com/office/powerpoint/2010/main" val="1527112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8A4754-E3D8-F4BB-A2AD-EC0BE13EB22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43A390B-1524-E121-1718-5E1FDF2120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C150F7D-56E0-A0D7-05B8-402EEDD900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2E64BE6-28CE-55F9-8197-2FC5AE7873E5}"/>
              </a:ext>
            </a:extLst>
          </p:cNvPr>
          <p:cNvSpPr>
            <a:spLocks noGrp="1"/>
          </p:cNvSpPr>
          <p:nvPr>
            <p:ph type="dt" sz="half" idx="10"/>
          </p:nvPr>
        </p:nvSpPr>
        <p:spPr/>
        <p:txBody>
          <a:bodyPr/>
          <a:lstStyle/>
          <a:p>
            <a:fld id="{190A8852-6FA7-144F-987A-601961C5E11D}" type="datetime1">
              <a:rPr lang="fr-BE" smtClean="0"/>
              <a:t>19/03/25</a:t>
            </a:fld>
            <a:endParaRPr lang="fr-FR"/>
          </a:p>
        </p:txBody>
      </p:sp>
      <p:sp>
        <p:nvSpPr>
          <p:cNvPr id="6" name="Espace réservé du pied de page 5">
            <a:extLst>
              <a:ext uri="{FF2B5EF4-FFF2-40B4-BE49-F238E27FC236}">
                <a16:creationId xmlns:a16="http://schemas.microsoft.com/office/drawing/2014/main" id="{95E8B7B6-D6F8-DD45-361F-863F083D64E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F10CDD1-1E0C-0919-C8B5-5C90699612ED}"/>
              </a:ext>
            </a:extLst>
          </p:cNvPr>
          <p:cNvSpPr>
            <a:spLocks noGrp="1"/>
          </p:cNvSpPr>
          <p:nvPr>
            <p:ph type="sldNum" sz="quarter" idx="12"/>
          </p:nvPr>
        </p:nvSpPr>
        <p:spPr/>
        <p:txBody>
          <a:bodyPr/>
          <a:lstStyle/>
          <a:p>
            <a:fld id="{E04C9C5E-3232-5347-89A7-9FEA7F80A965}" type="slidenum">
              <a:rPr lang="fr-FR" smtClean="0"/>
              <a:t>‹N°›</a:t>
            </a:fld>
            <a:endParaRPr lang="fr-FR"/>
          </a:p>
        </p:txBody>
      </p:sp>
    </p:spTree>
    <p:extLst>
      <p:ext uri="{BB962C8B-B14F-4D97-AF65-F5344CB8AC3E}">
        <p14:creationId xmlns:p14="http://schemas.microsoft.com/office/powerpoint/2010/main" val="1180950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5FE6B2-62FB-D3D9-352A-D7A2BC8374C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CE7A0B8-FCDA-76A0-4C05-F9FA9553AC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1A420BD-4797-22AA-2286-EB77B28194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81F4DA0-E451-5AE1-1A05-F608D491A481}"/>
              </a:ext>
            </a:extLst>
          </p:cNvPr>
          <p:cNvSpPr>
            <a:spLocks noGrp="1"/>
          </p:cNvSpPr>
          <p:nvPr>
            <p:ph type="dt" sz="half" idx="10"/>
          </p:nvPr>
        </p:nvSpPr>
        <p:spPr/>
        <p:txBody>
          <a:bodyPr/>
          <a:lstStyle/>
          <a:p>
            <a:fld id="{4F0B288A-1E19-DE4A-B509-6FD6A50C8FE6}" type="datetime1">
              <a:rPr lang="fr-BE" smtClean="0"/>
              <a:t>19/03/25</a:t>
            </a:fld>
            <a:endParaRPr lang="fr-FR"/>
          </a:p>
        </p:txBody>
      </p:sp>
      <p:sp>
        <p:nvSpPr>
          <p:cNvPr id="6" name="Espace réservé du pied de page 5">
            <a:extLst>
              <a:ext uri="{FF2B5EF4-FFF2-40B4-BE49-F238E27FC236}">
                <a16:creationId xmlns:a16="http://schemas.microsoft.com/office/drawing/2014/main" id="{52CE71B9-5776-08BB-0908-C2296F2C118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F26D5A7-DC06-4E14-E9F5-C6CAF1E922BC}"/>
              </a:ext>
            </a:extLst>
          </p:cNvPr>
          <p:cNvSpPr>
            <a:spLocks noGrp="1"/>
          </p:cNvSpPr>
          <p:nvPr>
            <p:ph type="sldNum" sz="quarter" idx="12"/>
          </p:nvPr>
        </p:nvSpPr>
        <p:spPr/>
        <p:txBody>
          <a:bodyPr/>
          <a:lstStyle/>
          <a:p>
            <a:fld id="{E04C9C5E-3232-5347-89A7-9FEA7F80A965}" type="slidenum">
              <a:rPr lang="fr-FR" smtClean="0"/>
              <a:t>‹N°›</a:t>
            </a:fld>
            <a:endParaRPr lang="fr-FR"/>
          </a:p>
        </p:txBody>
      </p:sp>
    </p:spTree>
    <p:extLst>
      <p:ext uri="{BB962C8B-B14F-4D97-AF65-F5344CB8AC3E}">
        <p14:creationId xmlns:p14="http://schemas.microsoft.com/office/powerpoint/2010/main" val="2577059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C292639-D4BE-BD04-119A-843BDAEC6B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8F10003-F7A8-8026-DB3D-330C9281A0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986EB8B-DA0C-8C94-50DE-A8BD17E835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138091E-22EF-F54A-BA12-4A89D8C1AF36}" type="datetime1">
              <a:rPr lang="fr-BE" smtClean="0"/>
              <a:t>19/03/25</a:t>
            </a:fld>
            <a:endParaRPr lang="fr-FR"/>
          </a:p>
        </p:txBody>
      </p:sp>
      <p:sp>
        <p:nvSpPr>
          <p:cNvPr id="5" name="Espace réservé du pied de page 4">
            <a:extLst>
              <a:ext uri="{FF2B5EF4-FFF2-40B4-BE49-F238E27FC236}">
                <a16:creationId xmlns:a16="http://schemas.microsoft.com/office/drawing/2014/main" id="{1098543A-EB78-B5DF-17DE-A09061C23B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5FD03D0-3B28-46E4-E1D4-DF426104E9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04C9C5E-3232-5347-89A7-9FEA7F80A965}" type="slidenum">
              <a:rPr lang="fr-FR" smtClean="0"/>
              <a:t>‹N°›</a:t>
            </a:fld>
            <a:endParaRPr lang="fr-FR"/>
          </a:p>
        </p:txBody>
      </p:sp>
    </p:spTree>
    <p:extLst>
      <p:ext uri="{BB962C8B-B14F-4D97-AF65-F5344CB8AC3E}">
        <p14:creationId xmlns:p14="http://schemas.microsoft.com/office/powerpoint/2010/main" val="324569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tandfonline.com/author/Islam%2C+R+M" TargetMode="External"/><Relationship Id="rId3" Type="http://schemas.openxmlformats.org/officeDocument/2006/relationships/hyperlink" Target="https://www.tandfonline.com/author/Taylor%2C+S" TargetMode="External"/><Relationship Id="rId7" Type="http://schemas.openxmlformats.org/officeDocument/2006/relationships/hyperlink" Target="https://www.tandfonline.com/author/Jane%2C+F" TargetMode="External"/><Relationship Id="rId2" Type="http://schemas.openxmlformats.org/officeDocument/2006/relationships/hyperlink" Target="https://www.tandfonline.com/author/Davis%2C+S+R" TargetMode="External"/><Relationship Id="rId1" Type="http://schemas.openxmlformats.org/officeDocument/2006/relationships/slideLayout" Target="../slideLayouts/slideLayout2.xml"/><Relationship Id="rId6" Type="http://schemas.openxmlformats.org/officeDocument/2006/relationships/hyperlink" Target="https://www.tandfonline.com/author/Ebeling%2C+P+R" TargetMode="External"/><Relationship Id="rId5" Type="http://schemas.openxmlformats.org/officeDocument/2006/relationships/hyperlink" Target="https://www.tandfonline.com/author/Magraith%2C+K" TargetMode="External"/><Relationship Id="rId4" Type="http://schemas.openxmlformats.org/officeDocument/2006/relationships/hyperlink" Target="https://www.tandfonline.com/author/Hemachandra%2C+C" TargetMode="External"/><Relationship Id="rId9" Type="http://schemas.openxmlformats.org/officeDocument/2006/relationships/hyperlink" Target="https://orcid.org/0000-0002-2955-0415"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D5A69F-CFBA-953D-C9FF-C644AF1CF844}"/>
              </a:ext>
            </a:extLst>
          </p:cNvPr>
          <p:cNvSpPr>
            <a:spLocks noGrp="1"/>
          </p:cNvSpPr>
          <p:nvPr>
            <p:ph type="ctrTitle"/>
          </p:nvPr>
        </p:nvSpPr>
        <p:spPr>
          <a:xfrm>
            <a:off x="1524000" y="345849"/>
            <a:ext cx="9144000" cy="2387600"/>
          </a:xfrm>
        </p:spPr>
        <p:txBody>
          <a:bodyPr/>
          <a:lstStyle/>
          <a:p>
            <a:r>
              <a:rPr lang="fr-FR" dirty="0" err="1"/>
              <a:t>Menopause</a:t>
            </a:r>
            <a:r>
              <a:rPr lang="fr-FR" dirty="0"/>
              <a:t> Care</a:t>
            </a:r>
          </a:p>
        </p:txBody>
      </p:sp>
      <p:sp>
        <p:nvSpPr>
          <p:cNvPr id="3" name="Sous-titre 2">
            <a:extLst>
              <a:ext uri="{FF2B5EF4-FFF2-40B4-BE49-F238E27FC236}">
                <a16:creationId xmlns:a16="http://schemas.microsoft.com/office/drawing/2014/main" id="{DE505D6D-EB82-4F3B-7358-906FAF1936A9}"/>
              </a:ext>
            </a:extLst>
          </p:cNvPr>
          <p:cNvSpPr>
            <a:spLocks noGrp="1"/>
          </p:cNvSpPr>
          <p:nvPr>
            <p:ph type="subTitle" idx="1"/>
          </p:nvPr>
        </p:nvSpPr>
        <p:spPr>
          <a:xfrm>
            <a:off x="1524000" y="3168586"/>
            <a:ext cx="9144000" cy="2290105"/>
          </a:xfrm>
        </p:spPr>
        <p:txBody>
          <a:bodyPr>
            <a:noAutofit/>
          </a:bodyPr>
          <a:lstStyle/>
          <a:p>
            <a:r>
              <a:rPr lang="fr-FR" sz="2800" dirty="0"/>
              <a:t>Indications </a:t>
            </a:r>
          </a:p>
          <a:p>
            <a:r>
              <a:rPr lang="fr-FR" sz="2800" dirty="0" err="1"/>
              <a:t>Benefits</a:t>
            </a:r>
            <a:endParaRPr lang="fr-FR" sz="2800" dirty="0"/>
          </a:p>
          <a:p>
            <a:r>
              <a:rPr lang="fr-FR" sz="2800" dirty="0"/>
              <a:t>Complications </a:t>
            </a:r>
          </a:p>
          <a:p>
            <a:r>
              <a:rPr lang="fr-FR" sz="2800" dirty="0" err="1"/>
              <a:t>Side</a:t>
            </a:r>
            <a:r>
              <a:rPr lang="fr-FR" sz="2800" dirty="0"/>
              <a:t> </a:t>
            </a:r>
            <a:r>
              <a:rPr lang="fr-FR" sz="2800" dirty="0" err="1"/>
              <a:t>effects</a:t>
            </a:r>
            <a:endParaRPr lang="fr-FR" sz="2800" dirty="0"/>
          </a:p>
          <a:p>
            <a:endParaRPr lang="fr-FR" sz="2800" dirty="0"/>
          </a:p>
        </p:txBody>
      </p:sp>
      <p:sp>
        <p:nvSpPr>
          <p:cNvPr id="4" name="Espace réservé du numéro de diapositive 3">
            <a:extLst>
              <a:ext uri="{FF2B5EF4-FFF2-40B4-BE49-F238E27FC236}">
                <a16:creationId xmlns:a16="http://schemas.microsoft.com/office/drawing/2014/main" id="{65E3411F-F809-1EC7-5CDC-5413CEA9CDA4}"/>
              </a:ext>
            </a:extLst>
          </p:cNvPr>
          <p:cNvSpPr>
            <a:spLocks noGrp="1"/>
          </p:cNvSpPr>
          <p:nvPr>
            <p:ph type="sldNum" sz="quarter" idx="12"/>
          </p:nvPr>
        </p:nvSpPr>
        <p:spPr>
          <a:xfrm>
            <a:off x="10667999" y="6329588"/>
            <a:ext cx="959069" cy="365125"/>
          </a:xfrm>
        </p:spPr>
        <p:txBody>
          <a:bodyPr/>
          <a:lstStyle/>
          <a:p>
            <a:fld id="{E04C9C5E-3232-5347-89A7-9FEA7F80A965}" type="slidenum">
              <a:rPr lang="fr-FR" smtClean="0"/>
              <a:t>1</a:t>
            </a:fld>
            <a:endParaRPr lang="fr-FR"/>
          </a:p>
        </p:txBody>
      </p:sp>
      <p:sp>
        <p:nvSpPr>
          <p:cNvPr id="5" name="ZoneTexte 4">
            <a:extLst>
              <a:ext uri="{FF2B5EF4-FFF2-40B4-BE49-F238E27FC236}">
                <a16:creationId xmlns:a16="http://schemas.microsoft.com/office/drawing/2014/main" id="{11E77E66-BA99-56DE-F67A-A01E37240077}"/>
              </a:ext>
            </a:extLst>
          </p:cNvPr>
          <p:cNvSpPr txBox="1"/>
          <p:nvPr/>
        </p:nvSpPr>
        <p:spPr>
          <a:xfrm>
            <a:off x="798786" y="6369269"/>
            <a:ext cx="10586231" cy="369332"/>
          </a:xfrm>
          <a:prstGeom prst="rect">
            <a:avLst/>
          </a:prstGeom>
          <a:noFill/>
        </p:spPr>
        <p:txBody>
          <a:bodyPr wrap="none" rtlCol="0">
            <a:spAutoFit/>
          </a:bodyPr>
          <a:lstStyle/>
          <a:p>
            <a:r>
              <a:rPr lang="fr-FR" dirty="0" err="1"/>
              <a:t>Dr.Eveline</a:t>
            </a:r>
            <a:r>
              <a:rPr lang="fr-FR" dirty="0"/>
              <a:t> </a:t>
            </a:r>
            <a:r>
              <a:rPr lang="fr-FR" dirty="0" err="1"/>
              <a:t>Markowicz</a:t>
            </a:r>
            <a:r>
              <a:rPr lang="fr-FR" dirty="0"/>
              <a:t>				</a:t>
            </a:r>
            <a:r>
              <a:rPr lang="fr-FR" dirty="0" err="1"/>
              <a:t>Menopause</a:t>
            </a:r>
            <a:r>
              <a:rPr lang="fr-FR" dirty="0"/>
              <a:t> Care, Brussels, March 21 &amp; 22 March</a:t>
            </a:r>
          </a:p>
        </p:txBody>
      </p:sp>
      <p:sp>
        <p:nvSpPr>
          <p:cNvPr id="6" name="ZoneTexte 5">
            <a:extLst>
              <a:ext uri="{FF2B5EF4-FFF2-40B4-BE49-F238E27FC236}">
                <a16:creationId xmlns:a16="http://schemas.microsoft.com/office/drawing/2014/main" id="{E450E776-76F0-3C1F-1D6F-BBBB60C44BC3}"/>
              </a:ext>
            </a:extLst>
          </p:cNvPr>
          <p:cNvSpPr txBox="1"/>
          <p:nvPr/>
        </p:nvSpPr>
        <p:spPr>
          <a:xfrm>
            <a:off x="7514897" y="6369269"/>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109259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C8F0DA-1780-F62C-8914-E15784C0E757}"/>
              </a:ext>
            </a:extLst>
          </p:cNvPr>
          <p:cNvSpPr>
            <a:spLocks noGrp="1"/>
          </p:cNvSpPr>
          <p:nvPr>
            <p:ph type="title"/>
          </p:nvPr>
        </p:nvSpPr>
        <p:spPr/>
        <p:txBody>
          <a:bodyPr>
            <a:noAutofit/>
          </a:bodyPr>
          <a:lstStyle/>
          <a:p>
            <a:pPr algn="ctr"/>
            <a:br>
              <a:rPr lang="en-US" sz="3600" kern="100" dirty="0">
                <a:effectLst/>
                <a:latin typeface="Aptos" panose="020B0004020202020204" pitchFamily="34" charset="0"/>
                <a:ea typeface="Aptos" panose="020B0004020202020204" pitchFamily="34" charset="0"/>
                <a:cs typeface="Times New Roman" panose="02020603050405020304" pitchFamily="18" charset="0"/>
              </a:rPr>
            </a:br>
            <a:r>
              <a:rPr lang="en-US" sz="3600" kern="100" dirty="0">
                <a:effectLst/>
                <a:latin typeface="Aptos" panose="020B0004020202020204" pitchFamily="34" charset="0"/>
                <a:ea typeface="Aptos" panose="020B0004020202020204" pitchFamily="34" charset="0"/>
                <a:cs typeface="Times New Roman" panose="02020603050405020304" pitchFamily="18" charset="0"/>
              </a:rPr>
              <a:t>Vasomotor symptoms (hot flashes and sweats)</a:t>
            </a:r>
            <a:br>
              <a:rPr lang="fr-BE" sz="3600" kern="100" dirty="0">
                <a:effectLst/>
                <a:latin typeface="Aptos" panose="020B0004020202020204" pitchFamily="34" charset="0"/>
                <a:ea typeface="Aptos" panose="020B0004020202020204" pitchFamily="34" charset="0"/>
                <a:cs typeface="Times New Roman" panose="02020603050405020304" pitchFamily="18" charset="0"/>
              </a:rPr>
            </a:br>
            <a:endParaRPr lang="fr-FR" sz="3600" dirty="0"/>
          </a:p>
        </p:txBody>
      </p:sp>
      <p:sp>
        <p:nvSpPr>
          <p:cNvPr id="3" name="Espace réservé du contenu 2">
            <a:extLst>
              <a:ext uri="{FF2B5EF4-FFF2-40B4-BE49-F238E27FC236}">
                <a16:creationId xmlns:a16="http://schemas.microsoft.com/office/drawing/2014/main" id="{638AAA12-4D3C-B9CF-2372-F3B65E54BEB4}"/>
              </a:ext>
            </a:extLst>
          </p:cNvPr>
          <p:cNvSpPr>
            <a:spLocks noGrp="1"/>
          </p:cNvSpPr>
          <p:nvPr>
            <p:ph idx="1"/>
          </p:nvPr>
        </p:nvSpPr>
        <p:spPr/>
        <p:txBody>
          <a:bodyPr>
            <a:normAutofit/>
          </a:bodyPr>
          <a:lstStyle/>
          <a:p>
            <a:r>
              <a:rPr lang="en-US" sz="1800" kern="100" dirty="0">
                <a:effectLst/>
                <a:latin typeface="Aptos" panose="020B0004020202020204" pitchFamily="34" charset="0"/>
                <a:ea typeface="Aptos" panose="020B0004020202020204" pitchFamily="34" charset="0"/>
                <a:cs typeface="Times New Roman" panose="02020603050405020304" pitchFamily="18" charset="0"/>
              </a:rPr>
              <a:t>Affect 60 to 80 %of menopausal women </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A Cochrane review reported</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75 %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reduction in the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frequency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85%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reduction in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severity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of hot flashes in HRT users </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As these symptoms can be debilitating in a significant proportion of women ,managing them effectively should have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an important positive impact on their quality of life </a:t>
            </a:r>
            <a:endParaRPr lang="fr-BE"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The addition of a </a:t>
            </a:r>
            <a:r>
              <a:rPr lang="en-US" sz="1800" kern="100" dirty="0" err="1">
                <a:solidFill>
                  <a:srgbClr val="C00000"/>
                </a:solidFill>
                <a:effectLst/>
                <a:latin typeface="Aptos" panose="020B0004020202020204" pitchFamily="34" charset="0"/>
                <a:ea typeface="Aptos" panose="020B0004020202020204" pitchFamily="34" charset="0"/>
                <a:cs typeface="Times New Roman" panose="02020603050405020304" pitchFamily="18" charset="0"/>
              </a:rPr>
              <a:t>progestegen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to estrogen as part of HRT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did not show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any change in results </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The lowest effective estrogen dose should be used, and increasingly lower and lower doses have been proven to be effective</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fr-FR" dirty="0"/>
          </a:p>
        </p:txBody>
      </p:sp>
      <p:sp>
        <p:nvSpPr>
          <p:cNvPr id="4" name="Espace réservé du numéro de diapositive 3">
            <a:extLst>
              <a:ext uri="{FF2B5EF4-FFF2-40B4-BE49-F238E27FC236}">
                <a16:creationId xmlns:a16="http://schemas.microsoft.com/office/drawing/2014/main" id="{85A25DD8-C12A-7180-5DBC-DB1B232F57BE}"/>
              </a:ext>
            </a:extLst>
          </p:cNvPr>
          <p:cNvSpPr>
            <a:spLocks noGrp="1"/>
          </p:cNvSpPr>
          <p:nvPr>
            <p:ph type="sldNum" sz="quarter" idx="12"/>
          </p:nvPr>
        </p:nvSpPr>
        <p:spPr/>
        <p:txBody>
          <a:bodyPr/>
          <a:lstStyle/>
          <a:p>
            <a:fld id="{E04C9C5E-3232-5347-89A7-9FEA7F80A965}" type="slidenum">
              <a:rPr lang="fr-FR" smtClean="0"/>
              <a:t>10</a:t>
            </a:fld>
            <a:endParaRPr lang="fr-FR"/>
          </a:p>
        </p:txBody>
      </p:sp>
    </p:spTree>
    <p:extLst>
      <p:ext uri="{BB962C8B-B14F-4D97-AF65-F5344CB8AC3E}">
        <p14:creationId xmlns:p14="http://schemas.microsoft.com/office/powerpoint/2010/main" val="2282566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7A2BBE-4B15-50BC-A391-C97782EF83FE}"/>
              </a:ext>
            </a:extLst>
          </p:cNvPr>
          <p:cNvSpPr>
            <a:spLocks noGrp="1"/>
          </p:cNvSpPr>
          <p:nvPr>
            <p:ph type="title"/>
          </p:nvPr>
        </p:nvSpPr>
        <p:spPr>
          <a:xfrm>
            <a:off x="838200" y="365126"/>
            <a:ext cx="10515600" cy="986982"/>
          </a:xfrm>
        </p:spPr>
        <p:txBody>
          <a:bodyPr>
            <a:normAutofit fontScale="90000"/>
          </a:bodyPr>
          <a:lstStyle/>
          <a:p>
            <a:pPr algn="ctr"/>
            <a:br>
              <a:rPr lang="en-US" sz="3600" kern="100" dirty="0">
                <a:effectLst/>
                <a:latin typeface="Aptos" panose="020B0004020202020204" pitchFamily="34" charset="0"/>
                <a:ea typeface="Aptos" panose="020B0004020202020204" pitchFamily="34" charset="0"/>
                <a:cs typeface="Times New Roman" panose="02020603050405020304" pitchFamily="18" charset="0"/>
              </a:rPr>
            </a:br>
            <a:r>
              <a:rPr lang="en-US" sz="4000" kern="100" dirty="0">
                <a:effectLst/>
                <a:latin typeface="Aptos" panose="020B0004020202020204" pitchFamily="34" charset="0"/>
                <a:ea typeface="Aptos" panose="020B0004020202020204" pitchFamily="34" charset="0"/>
                <a:cs typeface="Times New Roman" panose="02020603050405020304" pitchFamily="18" charset="0"/>
              </a:rPr>
              <a:t>Urogenital symptoms</a:t>
            </a:r>
            <a:br>
              <a:rPr lang="fr-BE" sz="1800" kern="100" dirty="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8F0763EC-604F-4C83-DB13-98F0034DBFD5}"/>
              </a:ext>
            </a:extLst>
          </p:cNvPr>
          <p:cNvSpPr>
            <a:spLocks noGrp="1"/>
          </p:cNvSpPr>
          <p:nvPr>
            <p:ph idx="1"/>
          </p:nvPr>
        </p:nvSpPr>
        <p:spPr>
          <a:xfrm>
            <a:off x="207579" y="1352107"/>
            <a:ext cx="5257800" cy="4351338"/>
          </a:xfrm>
        </p:spPr>
        <p:txBody>
          <a:bodyPr/>
          <a:lstStyle/>
          <a:p>
            <a:r>
              <a:rPr lang="fr-BE"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Prevalence of VVA is around 27% </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Topical vaginal estrogen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therapy provides effective symptoms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relief </a:t>
            </a:r>
            <a:endParaRPr lang="fr-BE"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latin typeface="Aptos" panose="020B0004020202020204" pitchFamily="34" charset="0"/>
                <a:ea typeface="Aptos" panose="020B0004020202020204" pitchFamily="34" charset="0"/>
                <a:cs typeface="Times New Roman" panose="02020603050405020304" pitchFamily="18" charset="0"/>
              </a:rPr>
              <a:t>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hey are also effective in reducing the number of episodes of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recurrent urinary tract infections </a:t>
            </a:r>
            <a:endParaRPr lang="fr-BE"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Topical vaginal estrogen have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minimal systemic absorption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and they are considered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safe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they are not associated with the risk associated with HRT discuss later</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Systemic HRT preparation offer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no therapeutic advantage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over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low dose local estrogen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in the management of atrophic vaginitis in the menopause</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0521D801-F9BF-538E-B24C-EEC7431E260D}"/>
              </a:ext>
            </a:extLst>
          </p:cNvPr>
          <p:cNvSpPr>
            <a:spLocks noGrp="1"/>
          </p:cNvSpPr>
          <p:nvPr>
            <p:ph type="sldNum" sz="quarter" idx="12"/>
          </p:nvPr>
        </p:nvSpPr>
        <p:spPr/>
        <p:txBody>
          <a:bodyPr/>
          <a:lstStyle/>
          <a:p>
            <a:fld id="{E04C9C5E-3232-5347-89A7-9FEA7F80A965}" type="slidenum">
              <a:rPr lang="fr-FR" smtClean="0"/>
              <a:t>11</a:t>
            </a:fld>
            <a:endParaRPr lang="fr-FR"/>
          </a:p>
        </p:txBody>
      </p:sp>
      <p:pic>
        <p:nvPicPr>
          <p:cNvPr id="5" name="Image 4">
            <a:extLst>
              <a:ext uri="{FF2B5EF4-FFF2-40B4-BE49-F238E27FC236}">
                <a16:creationId xmlns:a16="http://schemas.microsoft.com/office/drawing/2014/main" id="{C3479826-94C5-3BB8-BDCB-18FF8EEC6881}"/>
              </a:ext>
            </a:extLst>
          </p:cNvPr>
          <p:cNvPicPr>
            <a:picLocks noChangeAspect="1"/>
          </p:cNvPicPr>
          <p:nvPr/>
        </p:nvPicPr>
        <p:blipFill>
          <a:blip r:embed="rId2"/>
          <a:stretch>
            <a:fillRect/>
          </a:stretch>
        </p:blipFill>
        <p:spPr>
          <a:xfrm>
            <a:off x="5465379" y="1352107"/>
            <a:ext cx="6555828" cy="4351338"/>
          </a:xfrm>
          <a:prstGeom prst="rect">
            <a:avLst/>
          </a:prstGeom>
        </p:spPr>
      </p:pic>
    </p:spTree>
    <p:extLst>
      <p:ext uri="{BB962C8B-B14F-4D97-AF65-F5344CB8AC3E}">
        <p14:creationId xmlns:p14="http://schemas.microsoft.com/office/powerpoint/2010/main" val="1278109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DDC65F-9AE2-9BB3-B0BF-B5ACC8B4C3D1}"/>
              </a:ext>
            </a:extLst>
          </p:cNvPr>
          <p:cNvSpPr>
            <a:spLocks noGrp="1"/>
          </p:cNvSpPr>
          <p:nvPr>
            <p:ph type="title"/>
          </p:nvPr>
        </p:nvSpPr>
        <p:spPr/>
        <p:txBody>
          <a:bodyPr/>
          <a:lstStyle/>
          <a:p>
            <a:pPr algn="ctr"/>
            <a:r>
              <a:rPr lang="en-US" sz="3600" kern="100" dirty="0">
                <a:effectLst/>
                <a:latin typeface="Aptos" panose="020B0004020202020204" pitchFamily="34" charset="0"/>
                <a:ea typeface="Aptos" panose="020B0004020202020204" pitchFamily="34" charset="0"/>
                <a:cs typeface="Times New Roman" panose="02020603050405020304" pitchFamily="18" charset="0"/>
              </a:rPr>
              <a:t>Female sexual function</a:t>
            </a:r>
            <a:br>
              <a:rPr lang="fr-BE" sz="1800" kern="100" dirty="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5E8132C9-03FE-9996-AEA3-02AD6DF96078}"/>
              </a:ext>
            </a:extLst>
          </p:cNvPr>
          <p:cNvSpPr>
            <a:spLocks noGrp="1"/>
          </p:cNvSpPr>
          <p:nvPr>
            <p:ph idx="1"/>
          </p:nvPr>
        </p:nvSpPr>
        <p:spPr/>
        <p:txBody>
          <a:bodyPr>
            <a:normAutofit/>
          </a:bodyPr>
          <a:lstStyle/>
          <a:p>
            <a:r>
              <a:rPr lang="en-US" sz="1800" kern="100" dirty="0">
                <a:effectLst/>
                <a:latin typeface="Aptos" panose="020B0004020202020204" pitchFamily="34" charset="0"/>
                <a:ea typeface="Aptos" panose="020B0004020202020204" pitchFamily="34" charset="0"/>
                <a:cs typeface="Times New Roman" panose="02020603050405020304" pitchFamily="18" charset="0"/>
              </a:rPr>
              <a:t>Sexual dysfunction is common among postmenopausal women and its correction can lead to improved quality of life for women and their partners </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Systemic and topical HRT improve the superficial and sometimes deep dyspareunia associated with vulvovaginal atrophy in postmenopausal women </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Restoring libido is altogether a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more complex challenge </a:t>
            </a:r>
            <a:endParaRPr lang="fr-BE"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For some women correction of underlying menopause symptoms and improvement in sleep and mood can all have a positive impact  </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The addition of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testosterone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therapy has been shown to improve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sexual desire and satisfaction </a:t>
            </a:r>
            <a:endParaRPr lang="fr-BE"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endParaRPr lang="fr-FR" dirty="0"/>
          </a:p>
        </p:txBody>
      </p:sp>
      <p:sp>
        <p:nvSpPr>
          <p:cNvPr id="4" name="Espace réservé du numéro de diapositive 3">
            <a:extLst>
              <a:ext uri="{FF2B5EF4-FFF2-40B4-BE49-F238E27FC236}">
                <a16:creationId xmlns:a16="http://schemas.microsoft.com/office/drawing/2014/main" id="{16025445-1FE5-477A-F462-557E4567D01A}"/>
              </a:ext>
            </a:extLst>
          </p:cNvPr>
          <p:cNvSpPr>
            <a:spLocks noGrp="1"/>
          </p:cNvSpPr>
          <p:nvPr>
            <p:ph type="sldNum" sz="quarter" idx="12"/>
          </p:nvPr>
        </p:nvSpPr>
        <p:spPr/>
        <p:txBody>
          <a:bodyPr/>
          <a:lstStyle/>
          <a:p>
            <a:fld id="{E04C9C5E-3232-5347-89A7-9FEA7F80A965}" type="slidenum">
              <a:rPr lang="fr-FR" smtClean="0"/>
              <a:t>12</a:t>
            </a:fld>
            <a:endParaRPr lang="fr-FR"/>
          </a:p>
        </p:txBody>
      </p:sp>
    </p:spTree>
    <p:extLst>
      <p:ext uri="{BB962C8B-B14F-4D97-AF65-F5344CB8AC3E}">
        <p14:creationId xmlns:p14="http://schemas.microsoft.com/office/powerpoint/2010/main" val="1503455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2ED94E-17DD-2335-6BE8-D84E04F04A4E}"/>
              </a:ext>
            </a:extLst>
          </p:cNvPr>
          <p:cNvSpPr>
            <a:spLocks noGrp="1"/>
          </p:cNvSpPr>
          <p:nvPr>
            <p:ph type="title"/>
          </p:nvPr>
        </p:nvSpPr>
        <p:spPr/>
        <p:txBody>
          <a:bodyPr>
            <a:normAutofit fontScale="90000"/>
          </a:bodyPr>
          <a:lstStyle/>
          <a:p>
            <a:pPr algn="ctr"/>
            <a:br>
              <a:rPr lang="en-US" sz="3600" kern="100" dirty="0">
                <a:effectLst/>
                <a:latin typeface="Aptos" panose="020B0004020202020204" pitchFamily="34" charset="0"/>
                <a:ea typeface="Aptos" panose="020B0004020202020204" pitchFamily="34" charset="0"/>
                <a:cs typeface="Times New Roman" panose="02020603050405020304" pitchFamily="18" charset="0"/>
              </a:rPr>
            </a:br>
            <a:r>
              <a:rPr lang="en-US" sz="3600" kern="100" dirty="0">
                <a:effectLst/>
                <a:latin typeface="Aptos" panose="020B0004020202020204" pitchFamily="34" charset="0"/>
                <a:ea typeface="Aptos" panose="020B0004020202020204" pitchFamily="34" charset="0"/>
                <a:cs typeface="Times New Roman" panose="02020603050405020304" pitchFamily="18" charset="0"/>
              </a:rPr>
              <a:t>Mood and depression</a:t>
            </a:r>
            <a:br>
              <a:rPr lang="fr-BE" sz="1800" kern="100" dirty="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BCE58187-F735-76E4-4FA4-00E96ECE2792}"/>
              </a:ext>
            </a:extLst>
          </p:cNvPr>
          <p:cNvSpPr>
            <a:spLocks noGrp="1"/>
          </p:cNvSpPr>
          <p:nvPr>
            <p:ph idx="1"/>
          </p:nvPr>
        </p:nvSpPr>
        <p:spPr/>
        <p:txBody>
          <a:bodyPr>
            <a:normAutofit/>
          </a:bodyPr>
          <a:lstStyle/>
          <a:p>
            <a:r>
              <a:rPr lang="en-US" sz="1800" kern="100" dirty="0">
                <a:effectLst/>
                <a:latin typeface="Aptos" panose="020B0004020202020204" pitchFamily="34" charset="0"/>
                <a:ea typeface="Aptos" panose="020B0004020202020204" pitchFamily="34" charset="0"/>
                <a:cs typeface="Times New Roman" panose="02020603050405020304" pitchFamily="18" charset="0"/>
              </a:rPr>
              <a:t>Peri and postmenopausal are associated with an increase in mood and depressive disorders </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 Estrogen interacts with mood -regulating brain mechanisms through a number of neurotransmitters and serotonin system  </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60  to 80% of women using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estrogen only HRT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reported decreased mood symptoms compared with only 20 to 22% of women using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placebo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Both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estrogen only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combined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preparation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improved depressive symptoms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in menopause when compared with placebo </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Use of HRT has also been associated with a significant improvement in sleep quality </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For some women the additional progestogen can have a negative impact on this symptom </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dirty="0">
                <a:effectLst/>
                <a:latin typeface="Aptos" panose="020B0004020202020204" pitchFamily="34" charset="0"/>
                <a:ea typeface="Aptos" panose="020B0004020202020204" pitchFamily="34" charset="0"/>
                <a:cs typeface="Times New Roman" panose="02020603050405020304" pitchFamily="18" charset="0"/>
              </a:rPr>
              <a:t>This may vary with the type dose and the route  of progestogen so carefully selection of combination therapy is required</a:t>
            </a:r>
            <a:r>
              <a:rPr lang="fr-BE" dirty="0">
                <a:effectLst/>
              </a:rPr>
              <a:t> </a:t>
            </a:r>
            <a:endParaRPr lang="fr-FR" dirty="0"/>
          </a:p>
        </p:txBody>
      </p:sp>
      <p:sp>
        <p:nvSpPr>
          <p:cNvPr id="4" name="Espace réservé du numéro de diapositive 3">
            <a:extLst>
              <a:ext uri="{FF2B5EF4-FFF2-40B4-BE49-F238E27FC236}">
                <a16:creationId xmlns:a16="http://schemas.microsoft.com/office/drawing/2014/main" id="{76D273D5-6C99-6147-D856-2044C23E7A00}"/>
              </a:ext>
            </a:extLst>
          </p:cNvPr>
          <p:cNvSpPr>
            <a:spLocks noGrp="1"/>
          </p:cNvSpPr>
          <p:nvPr>
            <p:ph type="sldNum" sz="quarter" idx="12"/>
          </p:nvPr>
        </p:nvSpPr>
        <p:spPr/>
        <p:txBody>
          <a:bodyPr/>
          <a:lstStyle/>
          <a:p>
            <a:fld id="{E04C9C5E-3232-5347-89A7-9FEA7F80A965}" type="slidenum">
              <a:rPr lang="fr-FR" smtClean="0"/>
              <a:t>13</a:t>
            </a:fld>
            <a:endParaRPr lang="fr-FR"/>
          </a:p>
        </p:txBody>
      </p:sp>
    </p:spTree>
    <p:extLst>
      <p:ext uri="{BB962C8B-B14F-4D97-AF65-F5344CB8AC3E}">
        <p14:creationId xmlns:p14="http://schemas.microsoft.com/office/powerpoint/2010/main" val="1637424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B7B433-19B2-C066-1E47-6614348D5286}"/>
              </a:ext>
            </a:extLst>
          </p:cNvPr>
          <p:cNvSpPr>
            <a:spLocks noGrp="1"/>
          </p:cNvSpPr>
          <p:nvPr>
            <p:ph type="title"/>
          </p:nvPr>
        </p:nvSpPr>
        <p:spPr/>
        <p:txBody>
          <a:bodyPr>
            <a:normAutofit fontScale="90000"/>
          </a:bodyPr>
          <a:lstStyle/>
          <a:p>
            <a:pPr algn="ctr"/>
            <a:br>
              <a:rPr lang="en-US" sz="3600" kern="100" dirty="0">
                <a:effectLst/>
                <a:latin typeface="Aptos" panose="020B0004020202020204" pitchFamily="34" charset="0"/>
                <a:ea typeface="Aptos" panose="020B0004020202020204" pitchFamily="34" charset="0"/>
                <a:cs typeface="Times New Roman" panose="02020603050405020304" pitchFamily="18" charset="0"/>
              </a:rPr>
            </a:br>
            <a:r>
              <a:rPr lang="en-US" sz="4000" kern="100" dirty="0">
                <a:effectLst/>
                <a:latin typeface="Aptos" panose="020B0004020202020204" pitchFamily="34" charset="0"/>
                <a:ea typeface="Aptos" panose="020B0004020202020204" pitchFamily="34" charset="0"/>
                <a:cs typeface="Times New Roman" panose="02020603050405020304" pitchFamily="18" charset="0"/>
              </a:rPr>
              <a:t>Osteoporosis and fractures</a:t>
            </a:r>
            <a:br>
              <a:rPr lang="fr-BE" sz="1800" kern="100" dirty="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4A59709A-CDB2-DC77-D8FD-30A18A4234FF}"/>
              </a:ext>
            </a:extLst>
          </p:cNvPr>
          <p:cNvSpPr>
            <a:spLocks noGrp="1"/>
          </p:cNvSpPr>
          <p:nvPr>
            <p:ph idx="1"/>
          </p:nvPr>
        </p:nvSpPr>
        <p:spPr/>
        <p:txBody>
          <a:bodyPr>
            <a:normAutofit/>
          </a:bodyPr>
          <a:lstStyle/>
          <a:p>
            <a:r>
              <a:rPr lang="en-US" sz="1800" kern="100" dirty="0">
                <a:effectLst/>
                <a:latin typeface="Aptos" panose="020B0004020202020204" pitchFamily="34" charset="0"/>
                <a:ea typeface="Aptos" panose="020B0004020202020204" pitchFamily="34" charset="0"/>
                <a:cs typeface="Times New Roman" panose="02020603050405020304" pitchFamily="18" charset="0"/>
              </a:rPr>
              <a:t>Declining estrogen levels in the menopause are strongly associated with bone density loss and osteoporotic fractures</a:t>
            </a: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There is a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30% reduction in osteoporotic fracture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(hip ,vertebrae and overall )among women taking estrogen-only or combined HRT compared with placebo </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HRT should be considered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one of the first line choices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of therapy in postmenopausal women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below the age of 60</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with a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significant fracture risk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for those women with POI </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These  particular groups of women are also the most likely to suffer from menopausal symptoms </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Initiating HRT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after the age of 60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for the sole purpose of osteoporosis prevention is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not recommended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as a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first line therapy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although it may still be effective  </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The protective effect of HRT on bone mineral density may remain for a variable length of time after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cessation of therapy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before an inevitable gradual decline in bone density occurs emphasizing the importance of ongoing bone conservation strategy</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FR" dirty="0"/>
          </a:p>
        </p:txBody>
      </p:sp>
      <p:sp>
        <p:nvSpPr>
          <p:cNvPr id="4" name="Espace réservé du numéro de diapositive 3">
            <a:extLst>
              <a:ext uri="{FF2B5EF4-FFF2-40B4-BE49-F238E27FC236}">
                <a16:creationId xmlns:a16="http://schemas.microsoft.com/office/drawing/2014/main" id="{32ED30CA-EBB7-B30A-220F-B44B49812C18}"/>
              </a:ext>
            </a:extLst>
          </p:cNvPr>
          <p:cNvSpPr>
            <a:spLocks noGrp="1"/>
          </p:cNvSpPr>
          <p:nvPr>
            <p:ph type="sldNum" sz="quarter" idx="12"/>
          </p:nvPr>
        </p:nvSpPr>
        <p:spPr/>
        <p:txBody>
          <a:bodyPr/>
          <a:lstStyle/>
          <a:p>
            <a:fld id="{E04C9C5E-3232-5347-89A7-9FEA7F80A965}" type="slidenum">
              <a:rPr lang="fr-FR" smtClean="0"/>
              <a:t>14</a:t>
            </a:fld>
            <a:endParaRPr lang="fr-FR"/>
          </a:p>
        </p:txBody>
      </p:sp>
    </p:spTree>
    <p:extLst>
      <p:ext uri="{BB962C8B-B14F-4D97-AF65-F5344CB8AC3E}">
        <p14:creationId xmlns:p14="http://schemas.microsoft.com/office/powerpoint/2010/main" val="3612814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9ADEB-70D5-07EE-9413-6867ABE400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503066-A403-4E5B-8471-1CFF6ADD545F}"/>
              </a:ext>
            </a:extLst>
          </p:cNvPr>
          <p:cNvSpPr>
            <a:spLocks noGrp="1"/>
          </p:cNvSpPr>
          <p:nvPr>
            <p:ph type="title"/>
          </p:nvPr>
        </p:nvSpPr>
        <p:spPr>
          <a:xfrm>
            <a:off x="810691" y="238759"/>
            <a:ext cx="10414357" cy="574994"/>
          </a:xfrm>
        </p:spPr>
        <p:txBody>
          <a:bodyPr>
            <a:noAutofit/>
          </a:bodyPr>
          <a:lstStyle/>
          <a:p>
            <a:r>
              <a:rPr lang="en-US" sz="3600" kern="100" dirty="0">
                <a:latin typeface="Aptos" panose="020B0004020202020204" pitchFamily="34" charset="0"/>
                <a:cs typeface="Times New Roman" panose="02020603050405020304" pitchFamily="18" charset="0"/>
              </a:rPr>
              <a:t>Transdermal estradiol gel improves BMD vs baseline</a:t>
            </a:r>
            <a:endParaRPr lang="cs-CZ" sz="3600" kern="100" dirty="0">
              <a:latin typeface="Aptos" panose="020B00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2BF6DE28-B181-D9A5-48EE-D8EC05437A13}"/>
              </a:ext>
            </a:extLst>
          </p:cNvPr>
          <p:cNvSpPr txBox="1"/>
          <p:nvPr/>
        </p:nvSpPr>
        <p:spPr>
          <a:xfrm>
            <a:off x="3255129" y="6581001"/>
            <a:ext cx="6160654" cy="276999"/>
          </a:xfrm>
          <a:prstGeom prst="rect">
            <a:avLst/>
          </a:prstGeom>
          <a:noFill/>
        </p:spPr>
        <p:txBody>
          <a:bodyPr wrap="square">
            <a:spAutoFit/>
          </a:bodyPr>
          <a:lstStyle/>
          <a:p>
            <a:pPr algn="ctr"/>
            <a:r>
              <a:rPr lang="fr-FR" sz="1200" dirty="0" err="1"/>
              <a:t>Adapted</a:t>
            </a:r>
            <a:r>
              <a:rPr lang="fr-FR" sz="1200" dirty="0"/>
              <a:t> </a:t>
            </a:r>
            <a:r>
              <a:rPr lang="fr-FR" sz="1200" dirty="0" err="1"/>
              <a:t>from</a:t>
            </a:r>
            <a:r>
              <a:rPr lang="fr-FR" sz="1200" b="1" dirty="0"/>
              <a:t> </a:t>
            </a:r>
            <a:r>
              <a:rPr lang="fr-FR" sz="1200" b="1" dirty="0" err="1"/>
              <a:t>Palacios</a:t>
            </a:r>
            <a:r>
              <a:rPr lang="fr-FR" sz="1200" b="1" dirty="0"/>
              <a:t> S,</a:t>
            </a:r>
            <a:r>
              <a:rPr lang="fr-FR" sz="1200" dirty="0"/>
              <a:t> et al</a:t>
            </a:r>
            <a:r>
              <a:rPr lang="fr-FR" sz="1200" i="1" dirty="0"/>
              <a:t>. Maturitas </a:t>
            </a:r>
            <a:r>
              <a:rPr lang="fr-FR" sz="1200" dirty="0"/>
              <a:t>1995; </a:t>
            </a:r>
            <a:r>
              <a:rPr lang="fr-FR" sz="1200" b="1" dirty="0"/>
              <a:t>20(2-3)</a:t>
            </a:r>
            <a:r>
              <a:rPr lang="fr-FR" sz="1200" dirty="0"/>
              <a:t>: 209–213.</a:t>
            </a:r>
          </a:p>
        </p:txBody>
      </p:sp>
      <p:sp>
        <p:nvSpPr>
          <p:cNvPr id="12" name="TextBox 11">
            <a:extLst>
              <a:ext uri="{FF2B5EF4-FFF2-40B4-BE49-F238E27FC236}">
                <a16:creationId xmlns:a16="http://schemas.microsoft.com/office/drawing/2014/main" id="{450A9192-4984-F25C-9708-540B34294DB1}"/>
              </a:ext>
            </a:extLst>
          </p:cNvPr>
          <p:cNvSpPr txBox="1"/>
          <p:nvPr/>
        </p:nvSpPr>
        <p:spPr>
          <a:xfrm>
            <a:off x="842223" y="5577632"/>
            <a:ext cx="9790331" cy="646331"/>
          </a:xfrm>
          <a:prstGeom prst="rect">
            <a:avLst/>
          </a:prstGeom>
          <a:noFill/>
        </p:spPr>
        <p:txBody>
          <a:bodyPr wrap="square">
            <a:spAutoFit/>
          </a:bodyPr>
          <a:lstStyle/>
          <a:p>
            <a:r>
              <a:rPr lang="en-US" sz="1200" i="1" dirty="0"/>
              <a:t>Study design: Randomized trial comparing transdermal OESTROGEL® 1.5 mg/day (n=20), Oral CEE 0.625 mg/day (n=17), and no treatment (n=24) on BMD in 65 hysterectomized women (15 dropped out). BMD was measured by dual </a:t>
            </a:r>
            <a:r>
              <a:rPr lang="en-US" sz="1200" i="1" dirty="0" err="1"/>
              <a:t>gammagraphic</a:t>
            </a:r>
            <a:r>
              <a:rPr lang="en-US" sz="1200" i="1" dirty="0"/>
              <a:t> densitometry in the lumbar spine (L2– L4). Primary endpoint: Differences in BMD at 12, 24, and 36 months, with BMD expressed in grams of hydroxyapatite/cm2 as a parameter (coefficient of variance 2.3%)</a:t>
            </a:r>
            <a:endParaRPr lang="fr-FR" sz="1200" i="1" dirty="0"/>
          </a:p>
        </p:txBody>
      </p:sp>
      <p:pic>
        <p:nvPicPr>
          <p:cNvPr id="16" name="Picture 15">
            <a:extLst>
              <a:ext uri="{FF2B5EF4-FFF2-40B4-BE49-F238E27FC236}">
                <a16:creationId xmlns:a16="http://schemas.microsoft.com/office/drawing/2014/main" id="{1C13C00F-9E71-2E04-65B3-7F901CDAAF09}"/>
              </a:ext>
            </a:extLst>
          </p:cNvPr>
          <p:cNvPicPr>
            <a:picLocks noChangeAspect="1"/>
          </p:cNvPicPr>
          <p:nvPr/>
        </p:nvPicPr>
        <p:blipFill>
          <a:blip r:embed="rId2"/>
          <a:stretch>
            <a:fillRect/>
          </a:stretch>
        </p:blipFill>
        <p:spPr>
          <a:xfrm>
            <a:off x="883301" y="1279769"/>
            <a:ext cx="11010391" cy="4372294"/>
          </a:xfrm>
          <a:prstGeom prst="rect">
            <a:avLst/>
          </a:prstGeom>
        </p:spPr>
      </p:pic>
      <p:sp>
        <p:nvSpPr>
          <p:cNvPr id="3" name="Espace réservé du numéro de diapositive 2">
            <a:extLst>
              <a:ext uri="{FF2B5EF4-FFF2-40B4-BE49-F238E27FC236}">
                <a16:creationId xmlns:a16="http://schemas.microsoft.com/office/drawing/2014/main" id="{F3775B5B-F032-F43A-4A7C-49944A451DCF}"/>
              </a:ext>
            </a:extLst>
          </p:cNvPr>
          <p:cNvSpPr>
            <a:spLocks noGrp="1"/>
          </p:cNvSpPr>
          <p:nvPr>
            <p:ph type="sldNum" sz="quarter" idx="12"/>
          </p:nvPr>
        </p:nvSpPr>
        <p:spPr/>
        <p:txBody>
          <a:bodyPr/>
          <a:lstStyle/>
          <a:p>
            <a:fld id="{E04C9C5E-3232-5347-89A7-9FEA7F80A965}" type="slidenum">
              <a:rPr lang="fr-FR" smtClean="0"/>
              <a:t>15</a:t>
            </a:fld>
            <a:endParaRPr lang="fr-FR"/>
          </a:p>
        </p:txBody>
      </p:sp>
    </p:spTree>
    <p:extLst>
      <p:ext uri="{BB962C8B-B14F-4D97-AF65-F5344CB8AC3E}">
        <p14:creationId xmlns:p14="http://schemas.microsoft.com/office/powerpoint/2010/main" val="2824041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F4B1AF-44A6-89DE-A6C1-7BD8D09573EB}"/>
              </a:ext>
            </a:extLst>
          </p:cNvPr>
          <p:cNvSpPr>
            <a:spLocks noGrp="1"/>
          </p:cNvSpPr>
          <p:nvPr>
            <p:ph type="title"/>
          </p:nvPr>
        </p:nvSpPr>
        <p:spPr/>
        <p:txBody>
          <a:bodyPr>
            <a:normAutofit fontScale="90000"/>
          </a:bodyPr>
          <a:lstStyle/>
          <a:p>
            <a:pPr algn="ctr"/>
            <a:br>
              <a:rPr lang="en-US" sz="3600" kern="100" dirty="0">
                <a:effectLst/>
                <a:latin typeface="Aptos" panose="020B0004020202020204" pitchFamily="34" charset="0"/>
                <a:ea typeface="Aptos" panose="020B0004020202020204" pitchFamily="34" charset="0"/>
                <a:cs typeface="Times New Roman" panose="02020603050405020304" pitchFamily="18" charset="0"/>
              </a:rPr>
            </a:br>
            <a:r>
              <a:rPr lang="en-US" sz="4000" kern="100" dirty="0">
                <a:effectLst/>
                <a:latin typeface="Aptos" panose="020B0004020202020204" pitchFamily="34" charset="0"/>
                <a:ea typeface="Aptos" panose="020B0004020202020204" pitchFamily="34" charset="0"/>
                <a:cs typeface="Times New Roman" panose="02020603050405020304" pitchFamily="18" charset="0"/>
              </a:rPr>
              <a:t>Degenerative arthritis</a:t>
            </a:r>
            <a:br>
              <a:rPr lang="fr-BE" sz="3600" kern="100" dirty="0">
                <a:effectLst/>
                <a:latin typeface="Aptos" panose="020B0004020202020204" pitchFamily="34" charset="0"/>
                <a:ea typeface="Aptos" panose="020B0004020202020204" pitchFamily="34" charset="0"/>
                <a:cs typeface="Times New Roman" panose="02020603050405020304" pitchFamily="18" charset="0"/>
              </a:rPr>
            </a:br>
            <a:endParaRPr lang="fr-FR" sz="3600" dirty="0"/>
          </a:p>
        </p:txBody>
      </p:sp>
      <p:sp>
        <p:nvSpPr>
          <p:cNvPr id="3" name="Espace réservé du contenu 2">
            <a:extLst>
              <a:ext uri="{FF2B5EF4-FFF2-40B4-BE49-F238E27FC236}">
                <a16:creationId xmlns:a16="http://schemas.microsoft.com/office/drawing/2014/main" id="{770F3687-ED38-6392-8E7C-47D7685BDEB3}"/>
              </a:ext>
            </a:extLst>
          </p:cNvPr>
          <p:cNvSpPr>
            <a:spLocks noGrp="1"/>
          </p:cNvSpPr>
          <p:nvPr>
            <p:ph idx="1"/>
          </p:nvPr>
        </p:nvSpPr>
        <p:spPr/>
        <p:txBody>
          <a:bodyPr/>
          <a:lstStyle/>
          <a:p>
            <a:r>
              <a:rPr lang="en-US" sz="1800" kern="100" dirty="0">
                <a:effectLst/>
                <a:latin typeface="Aptos" panose="020B0004020202020204" pitchFamily="34" charset="0"/>
                <a:ea typeface="Aptos" panose="020B0004020202020204" pitchFamily="34" charset="0"/>
                <a:cs typeface="Times New Roman" panose="02020603050405020304" pitchFamily="18" charset="0"/>
              </a:rPr>
              <a:t>Estrogen has a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regulatory role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in the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metabolism of cartilage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in menopause </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The decrease of estrogen levels is associated with</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pPr lvl="1"/>
            <a:r>
              <a:rPr lang="en-US" sz="1800" kern="100" dirty="0">
                <a:solidFill>
                  <a:srgbClr val="C00000"/>
                </a:solidFill>
                <a:latin typeface="Aptos" panose="020B0004020202020204" pitchFamily="34" charset="0"/>
                <a:ea typeface="Aptos" panose="020B0004020202020204" pitchFamily="34" charset="0"/>
                <a:cs typeface="Times New Roman" panose="02020603050405020304" pitchFamily="18" charset="0"/>
              </a:rPr>
              <a:t>t</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hinning of intervertebral discs </a:t>
            </a:r>
            <a:endParaRPr lang="fr-BE"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pPr lvl="1"/>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osteoarthritic joint changes</a:t>
            </a:r>
            <a:endParaRPr lang="fr-BE"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 Most of these changes occur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in the first five years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after the menopause </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HRT can have a protective effect on intervertebral discs and articulate joint cartilage </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FR" dirty="0"/>
          </a:p>
        </p:txBody>
      </p:sp>
      <p:sp>
        <p:nvSpPr>
          <p:cNvPr id="4" name="Espace réservé du numéro de diapositive 3">
            <a:extLst>
              <a:ext uri="{FF2B5EF4-FFF2-40B4-BE49-F238E27FC236}">
                <a16:creationId xmlns:a16="http://schemas.microsoft.com/office/drawing/2014/main" id="{A77A4881-F497-7381-E9B3-DA9D74559EAA}"/>
              </a:ext>
            </a:extLst>
          </p:cNvPr>
          <p:cNvSpPr>
            <a:spLocks noGrp="1"/>
          </p:cNvSpPr>
          <p:nvPr>
            <p:ph type="sldNum" sz="quarter" idx="12"/>
          </p:nvPr>
        </p:nvSpPr>
        <p:spPr/>
        <p:txBody>
          <a:bodyPr/>
          <a:lstStyle/>
          <a:p>
            <a:fld id="{E04C9C5E-3232-5347-89A7-9FEA7F80A965}" type="slidenum">
              <a:rPr lang="fr-FR" smtClean="0"/>
              <a:t>16</a:t>
            </a:fld>
            <a:endParaRPr lang="fr-FR"/>
          </a:p>
        </p:txBody>
      </p:sp>
    </p:spTree>
    <p:extLst>
      <p:ext uri="{BB962C8B-B14F-4D97-AF65-F5344CB8AC3E}">
        <p14:creationId xmlns:p14="http://schemas.microsoft.com/office/powerpoint/2010/main" val="3352651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BFFB34-EF6E-82A1-1A85-01CB031951BB}"/>
              </a:ext>
            </a:extLst>
          </p:cNvPr>
          <p:cNvSpPr>
            <a:spLocks noGrp="1"/>
          </p:cNvSpPr>
          <p:nvPr>
            <p:ph type="title"/>
          </p:nvPr>
        </p:nvSpPr>
        <p:spPr>
          <a:xfrm>
            <a:off x="417787" y="320675"/>
            <a:ext cx="10515600" cy="1325563"/>
          </a:xfrm>
        </p:spPr>
        <p:txBody>
          <a:bodyPr/>
          <a:lstStyle/>
          <a:p>
            <a:pPr algn="ctr"/>
            <a:r>
              <a:rPr lang="en-US" sz="3600" kern="100" dirty="0">
                <a:effectLst/>
                <a:latin typeface="Aptos" panose="020B0004020202020204" pitchFamily="34" charset="0"/>
                <a:ea typeface="Aptos" panose="020B0004020202020204" pitchFamily="34" charset="0"/>
                <a:cs typeface="Times New Roman" panose="02020603050405020304" pitchFamily="18" charset="0"/>
              </a:rPr>
              <a:t>Skin</a:t>
            </a:r>
            <a:br>
              <a:rPr lang="fr-BE" sz="1800" kern="100" dirty="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73946E2B-56FC-566A-8BB4-5C61FFB009D6}"/>
              </a:ext>
            </a:extLst>
          </p:cNvPr>
          <p:cNvSpPr>
            <a:spLocks noGrp="1"/>
          </p:cNvSpPr>
          <p:nvPr>
            <p:ph idx="1"/>
          </p:nvPr>
        </p:nvSpPr>
        <p:spPr/>
        <p:txBody>
          <a:bodyPr/>
          <a:lstStyle/>
          <a:p>
            <a:r>
              <a:rPr lang="en-US" sz="1800" kern="100" dirty="0">
                <a:effectLst/>
                <a:latin typeface="Aptos" panose="020B0004020202020204" pitchFamily="34" charset="0"/>
                <a:ea typeface="Aptos" panose="020B0004020202020204" pitchFamily="34" charset="0"/>
                <a:cs typeface="Times New Roman" panose="02020603050405020304" pitchFamily="18" charset="0"/>
              </a:rPr>
              <a:t>The hypoestrogenic state of the menopause accelerates age-related skin changes  </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pPr lvl="1"/>
            <a:r>
              <a:rPr lang="en-US" sz="1800" kern="100" dirty="0">
                <a:solidFill>
                  <a:srgbClr val="C00000"/>
                </a:solidFill>
                <a:latin typeface="Aptos" panose="020B0004020202020204" pitchFamily="34" charset="0"/>
                <a:ea typeface="Aptos" panose="020B0004020202020204" pitchFamily="34" charset="0"/>
                <a:cs typeface="Times New Roman" panose="02020603050405020304" pitchFamily="18" charset="0"/>
              </a:rPr>
              <a:t>t</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hinning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and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dryness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of the skin </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pPr lvl="1"/>
            <a:r>
              <a:rPr lang="en-US" sz="1800" kern="100" dirty="0">
                <a:effectLst/>
                <a:latin typeface="Aptos" panose="020B0004020202020204" pitchFamily="34" charset="0"/>
                <a:ea typeface="Aptos" panose="020B0004020202020204" pitchFamily="34" charset="0"/>
                <a:cs typeface="Times New Roman" panose="02020603050405020304" pitchFamily="18" charset="0"/>
              </a:rPr>
              <a:t> increasing the number and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depth of wrinkles</a:t>
            </a:r>
            <a:endParaRPr lang="fr-BE"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pPr lvl="1"/>
            <a:r>
              <a:rPr lang="en-US" sz="1800" kern="100" dirty="0">
                <a:effectLst/>
                <a:latin typeface="Aptos" panose="020B0004020202020204" pitchFamily="34" charset="0"/>
                <a:ea typeface="Aptos" panose="020B0004020202020204" pitchFamily="34" charset="0"/>
                <a:cs typeface="Times New Roman" panose="02020603050405020304" pitchFamily="18" charset="0"/>
              </a:rPr>
              <a:t> decrease in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skin elasticity </a:t>
            </a:r>
            <a:endParaRPr lang="fr-BE"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Several randomized double-blind placebo-controlled trials have shown a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30 % increase in dermal thickness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in postmenopausal women after 12 months of estrogen therapy as well as an overall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increase in collagen content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decrease in facial wrinkling</a:t>
            </a:r>
            <a:endParaRPr lang="fr-BE"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endParaRPr lang="fr-FR" dirty="0"/>
          </a:p>
        </p:txBody>
      </p:sp>
      <p:sp>
        <p:nvSpPr>
          <p:cNvPr id="4" name="Espace réservé du numéro de diapositive 3">
            <a:extLst>
              <a:ext uri="{FF2B5EF4-FFF2-40B4-BE49-F238E27FC236}">
                <a16:creationId xmlns:a16="http://schemas.microsoft.com/office/drawing/2014/main" id="{1355F050-F55C-E5D9-48F1-0041D9D5DBB0}"/>
              </a:ext>
            </a:extLst>
          </p:cNvPr>
          <p:cNvSpPr>
            <a:spLocks noGrp="1"/>
          </p:cNvSpPr>
          <p:nvPr>
            <p:ph type="sldNum" sz="quarter" idx="12"/>
          </p:nvPr>
        </p:nvSpPr>
        <p:spPr/>
        <p:txBody>
          <a:bodyPr/>
          <a:lstStyle/>
          <a:p>
            <a:fld id="{E04C9C5E-3232-5347-89A7-9FEA7F80A965}" type="slidenum">
              <a:rPr lang="fr-FR" smtClean="0"/>
              <a:t>17</a:t>
            </a:fld>
            <a:endParaRPr lang="fr-FR"/>
          </a:p>
        </p:txBody>
      </p:sp>
    </p:spTree>
    <p:extLst>
      <p:ext uri="{BB962C8B-B14F-4D97-AF65-F5344CB8AC3E}">
        <p14:creationId xmlns:p14="http://schemas.microsoft.com/office/powerpoint/2010/main" val="3352170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A43B55-8D51-A6DE-926A-5189DAE2F029}"/>
              </a:ext>
            </a:extLst>
          </p:cNvPr>
          <p:cNvSpPr>
            <a:spLocks noGrp="1"/>
          </p:cNvSpPr>
          <p:nvPr>
            <p:ph type="title"/>
          </p:nvPr>
        </p:nvSpPr>
        <p:spPr>
          <a:xfrm>
            <a:off x="564931" y="320675"/>
            <a:ext cx="10515600" cy="1325563"/>
          </a:xfrm>
        </p:spPr>
        <p:txBody>
          <a:bodyPr>
            <a:normAutofit/>
          </a:bodyPr>
          <a:lstStyle/>
          <a:p>
            <a:pPr algn="ctr"/>
            <a:r>
              <a:rPr lang="en-US" sz="3600" kern="100" dirty="0">
                <a:effectLst/>
                <a:latin typeface="Aptos" panose="020B0004020202020204" pitchFamily="34" charset="0"/>
                <a:ea typeface="Aptos" panose="020B0004020202020204" pitchFamily="34" charset="0"/>
                <a:cs typeface="Times New Roman" panose="02020603050405020304" pitchFamily="18" charset="0"/>
              </a:rPr>
              <a:t>Cognition </a:t>
            </a:r>
            <a:br>
              <a:rPr lang="fr-BE" sz="3600" kern="100" dirty="0">
                <a:effectLst/>
                <a:latin typeface="Aptos" panose="020B0004020202020204" pitchFamily="34" charset="0"/>
                <a:ea typeface="Aptos" panose="020B0004020202020204" pitchFamily="34" charset="0"/>
                <a:cs typeface="Times New Roman" panose="02020603050405020304" pitchFamily="18" charset="0"/>
              </a:rPr>
            </a:br>
            <a:endParaRPr lang="fr-FR" sz="3600" dirty="0"/>
          </a:p>
        </p:txBody>
      </p:sp>
      <p:sp>
        <p:nvSpPr>
          <p:cNvPr id="3" name="Espace réservé du contenu 2">
            <a:extLst>
              <a:ext uri="{FF2B5EF4-FFF2-40B4-BE49-F238E27FC236}">
                <a16:creationId xmlns:a16="http://schemas.microsoft.com/office/drawing/2014/main" id="{B4C5C59C-0862-FBCB-C125-D384CE5E9D54}"/>
              </a:ext>
            </a:extLst>
          </p:cNvPr>
          <p:cNvSpPr>
            <a:spLocks noGrp="1"/>
          </p:cNvSpPr>
          <p:nvPr>
            <p:ph idx="1"/>
          </p:nvPr>
        </p:nvSpPr>
        <p:spPr/>
        <p:txBody>
          <a:bodyPr/>
          <a:lstStyle/>
          <a:p>
            <a:r>
              <a:rPr lang="en-US" sz="1800" kern="100" dirty="0">
                <a:effectLst/>
                <a:latin typeface="Aptos" panose="020B0004020202020204" pitchFamily="34" charset="0"/>
                <a:ea typeface="Aptos" panose="020B0004020202020204" pitchFamily="34" charset="0"/>
                <a:cs typeface="Times New Roman" panose="02020603050405020304" pitchFamily="18" charset="0"/>
              </a:rPr>
              <a:t>The impact HRT on cognitive function depends on the woman's age and timing of HRT initiation  </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Several studies have revealed cognitive benefits of HRT if commenced around the time of menopause </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latin typeface="Aptos" panose="020B0004020202020204" pitchFamily="34" charset="0"/>
                <a:ea typeface="Aptos" panose="020B0004020202020204" pitchFamily="34" charset="0"/>
                <a:cs typeface="Times New Roman" panose="02020603050405020304" pitchFamily="18" charset="0"/>
              </a:rPr>
              <a:t>I</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 improves memory ,stronger global cognition and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executive function  </a:t>
            </a:r>
            <a:endParaRPr lang="fr-BE"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Recent observational study has shown a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30% reduction of Alzheimer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disease risk in women who initiate HRT within five years of menopause and use it for more than 10 years</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FR" dirty="0"/>
          </a:p>
        </p:txBody>
      </p:sp>
      <p:sp>
        <p:nvSpPr>
          <p:cNvPr id="4" name="Espace réservé du numéro de diapositive 3">
            <a:extLst>
              <a:ext uri="{FF2B5EF4-FFF2-40B4-BE49-F238E27FC236}">
                <a16:creationId xmlns:a16="http://schemas.microsoft.com/office/drawing/2014/main" id="{56F6ABBE-5813-4E7A-BBEA-D89083101E42}"/>
              </a:ext>
            </a:extLst>
          </p:cNvPr>
          <p:cNvSpPr>
            <a:spLocks noGrp="1"/>
          </p:cNvSpPr>
          <p:nvPr>
            <p:ph type="sldNum" sz="quarter" idx="12"/>
          </p:nvPr>
        </p:nvSpPr>
        <p:spPr/>
        <p:txBody>
          <a:bodyPr/>
          <a:lstStyle/>
          <a:p>
            <a:fld id="{E04C9C5E-3232-5347-89A7-9FEA7F80A965}" type="slidenum">
              <a:rPr lang="fr-FR" smtClean="0"/>
              <a:t>18</a:t>
            </a:fld>
            <a:endParaRPr lang="fr-FR"/>
          </a:p>
        </p:txBody>
      </p:sp>
    </p:spTree>
    <p:extLst>
      <p:ext uri="{BB962C8B-B14F-4D97-AF65-F5344CB8AC3E}">
        <p14:creationId xmlns:p14="http://schemas.microsoft.com/office/powerpoint/2010/main" val="603564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501F74-2AA2-F7AD-B2C7-7DC752A71370}"/>
              </a:ext>
            </a:extLst>
          </p:cNvPr>
          <p:cNvSpPr>
            <a:spLocks noGrp="1"/>
          </p:cNvSpPr>
          <p:nvPr>
            <p:ph type="title"/>
          </p:nvPr>
        </p:nvSpPr>
        <p:spPr/>
        <p:txBody>
          <a:bodyPr>
            <a:normAutofit fontScale="90000"/>
          </a:bodyPr>
          <a:lstStyle/>
          <a:p>
            <a:pPr algn="ctr"/>
            <a:br>
              <a:rPr lang="en-US" sz="3600" kern="100" dirty="0">
                <a:effectLst/>
                <a:latin typeface="Aptos" panose="020B0004020202020204" pitchFamily="34" charset="0"/>
                <a:ea typeface="Aptos" panose="020B0004020202020204" pitchFamily="34" charset="0"/>
                <a:cs typeface="Times New Roman" panose="02020603050405020304" pitchFamily="18" charset="0"/>
              </a:rPr>
            </a:br>
            <a:r>
              <a:rPr lang="en-US" sz="4000" kern="100" dirty="0">
                <a:effectLst/>
                <a:latin typeface="Aptos" panose="020B0004020202020204" pitchFamily="34" charset="0"/>
                <a:ea typeface="Aptos" panose="020B0004020202020204" pitchFamily="34" charset="0"/>
                <a:cs typeface="Times New Roman" panose="02020603050405020304" pitchFamily="18" charset="0"/>
              </a:rPr>
              <a:t>Cardiovascular disease   (I)</a:t>
            </a:r>
            <a:br>
              <a:rPr lang="fr-BE" sz="1800" kern="100" dirty="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CCB41EE7-2E3E-3DDD-B54E-B17FA9D28B2B}"/>
              </a:ext>
            </a:extLst>
          </p:cNvPr>
          <p:cNvSpPr>
            <a:spLocks noGrp="1"/>
          </p:cNvSpPr>
          <p:nvPr>
            <p:ph idx="1"/>
          </p:nvPr>
        </p:nvSpPr>
        <p:spPr/>
        <p:txBody>
          <a:bodyPr>
            <a:normAutofit/>
          </a:bodyPr>
          <a:lstStyle/>
          <a:p>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Leading cause of death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in women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over 50 years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of age worldwide </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 Considerable evidence suggests that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atherosclerotic changes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are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delayed by estrogen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whether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endogenous in the pre menopause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or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exogenous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in the form of HRT after the onset of menopause</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Estrogen are associated with </a:t>
            </a:r>
            <a:endParaRPr lang="fr-BE" sz="1800"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endParaRPr>
          </a:p>
          <a:p>
            <a:pPr lvl="1">
              <a:spcBef>
                <a:spcPts val="800"/>
              </a:spcBef>
              <a:spcAft>
                <a:spcPts val="400"/>
              </a:spcAft>
            </a:pPr>
            <a:r>
              <a:rPr lang="en-US" sz="1800" kern="100" dirty="0">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reduction in </a:t>
            </a:r>
            <a:r>
              <a:rPr lang="en-US" sz="1800" kern="100" dirty="0">
                <a:solidFill>
                  <a:srgbClr val="C00000"/>
                </a:solidFill>
                <a:effectLst/>
                <a:latin typeface="Aptos Display" panose="020B0004020202020204" pitchFamily="34" charset="0"/>
                <a:ea typeface="Times New Roman" panose="02020603050405020304" pitchFamily="18" charset="0"/>
                <a:cs typeface="Times New Roman" panose="02020603050405020304" pitchFamily="18" charset="0"/>
              </a:rPr>
              <a:t>endothelial injury </a:t>
            </a:r>
            <a:r>
              <a:rPr lang="en-US" sz="1800" kern="100" dirty="0">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as well as </a:t>
            </a:r>
          </a:p>
          <a:p>
            <a:pPr lvl="1">
              <a:lnSpc>
                <a:spcPct val="100000"/>
              </a:lnSpc>
              <a:spcBef>
                <a:spcPts val="0"/>
              </a:spcBef>
            </a:pPr>
            <a:r>
              <a:rPr lang="en-US" sz="1800" kern="100" dirty="0">
                <a:solidFill>
                  <a:srgbClr val="C00000"/>
                </a:solidFill>
                <a:effectLst/>
                <a:latin typeface="Aptos Display" panose="020B0004020202020204" pitchFamily="34" charset="0"/>
                <a:ea typeface="Times New Roman" panose="02020603050405020304" pitchFamily="18" charset="0"/>
                <a:cs typeface="Times New Roman" panose="02020603050405020304" pitchFamily="18" charset="0"/>
              </a:rPr>
              <a:t>plaque formation </a:t>
            </a:r>
          </a:p>
          <a:p>
            <a:pPr marL="457200" lvl="1" indent="0">
              <a:lnSpc>
                <a:spcPct val="100000"/>
              </a:lnSpc>
              <a:spcBef>
                <a:spcPts val="0"/>
              </a:spcBef>
              <a:buNone/>
            </a:pPr>
            <a:r>
              <a:rPr lang="en-US" sz="1800" kern="100" dirty="0">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     through lowering total and LDL cholesterol and raising HDL cholesterol levels</a:t>
            </a:r>
            <a:endParaRPr lang="fr-BE" sz="1800"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endParaRP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 Observational studies have shown a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40% decrease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in cardiovascular disease rates as well as cardiovascular disease related and all cause mortality rates in women who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commeced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HRT in early menopause vs. nonusers</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Critical therapeutic window </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theory can be applied here as the cardioprotective effect was not observed in women starting HRT after the age of 60 ( WHI) </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FR" dirty="0"/>
          </a:p>
        </p:txBody>
      </p:sp>
      <p:sp>
        <p:nvSpPr>
          <p:cNvPr id="4" name="Espace réservé du numéro de diapositive 3">
            <a:extLst>
              <a:ext uri="{FF2B5EF4-FFF2-40B4-BE49-F238E27FC236}">
                <a16:creationId xmlns:a16="http://schemas.microsoft.com/office/drawing/2014/main" id="{1CC79F20-F880-AE8D-3267-A294D8045B6C}"/>
              </a:ext>
            </a:extLst>
          </p:cNvPr>
          <p:cNvSpPr>
            <a:spLocks noGrp="1"/>
          </p:cNvSpPr>
          <p:nvPr>
            <p:ph type="sldNum" sz="quarter" idx="12"/>
          </p:nvPr>
        </p:nvSpPr>
        <p:spPr/>
        <p:txBody>
          <a:bodyPr/>
          <a:lstStyle/>
          <a:p>
            <a:fld id="{E04C9C5E-3232-5347-89A7-9FEA7F80A965}" type="slidenum">
              <a:rPr lang="fr-FR" smtClean="0"/>
              <a:t>19</a:t>
            </a:fld>
            <a:endParaRPr lang="fr-FR"/>
          </a:p>
        </p:txBody>
      </p:sp>
    </p:spTree>
    <p:extLst>
      <p:ext uri="{BB962C8B-B14F-4D97-AF65-F5344CB8AC3E}">
        <p14:creationId xmlns:p14="http://schemas.microsoft.com/office/powerpoint/2010/main" val="869873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4AD9E4-1DEF-FFE7-851C-4CABECEDB8D9}"/>
              </a:ext>
            </a:extLst>
          </p:cNvPr>
          <p:cNvSpPr>
            <a:spLocks noGrp="1"/>
          </p:cNvSpPr>
          <p:nvPr>
            <p:ph type="title"/>
          </p:nvPr>
        </p:nvSpPr>
        <p:spPr>
          <a:xfrm>
            <a:off x="838200" y="365125"/>
            <a:ext cx="10515600" cy="784053"/>
          </a:xfrm>
        </p:spPr>
        <p:txBody>
          <a:bodyPr>
            <a:normAutofit fontScale="90000"/>
          </a:bodyPr>
          <a:lstStyle/>
          <a:p>
            <a:pPr algn="ctr"/>
            <a:br>
              <a:rPr lang="fr-FR" dirty="0"/>
            </a:br>
            <a:r>
              <a:rPr lang="fr-FR" sz="4000" dirty="0" err="1"/>
              <a:t>Symptoms</a:t>
            </a:r>
            <a:r>
              <a:rPr lang="fr-FR" sz="4000" dirty="0"/>
              <a:t>  of the </a:t>
            </a:r>
            <a:r>
              <a:rPr lang="fr-FR" sz="4000" dirty="0" err="1"/>
              <a:t>perimenopause</a:t>
            </a:r>
            <a:r>
              <a:rPr lang="fr-FR" sz="4000" dirty="0"/>
              <a:t> and the </a:t>
            </a:r>
            <a:r>
              <a:rPr lang="fr-FR" sz="4000" dirty="0" err="1"/>
              <a:t>menopause</a:t>
            </a:r>
            <a:br>
              <a:rPr lang="fr-FR" dirty="0"/>
            </a:br>
            <a:endParaRPr lang="fr-FR" sz="3600" dirty="0"/>
          </a:p>
        </p:txBody>
      </p:sp>
      <p:sp>
        <p:nvSpPr>
          <p:cNvPr id="5" name="ZoneTexte 4">
            <a:extLst>
              <a:ext uri="{FF2B5EF4-FFF2-40B4-BE49-F238E27FC236}">
                <a16:creationId xmlns:a16="http://schemas.microsoft.com/office/drawing/2014/main" id="{01B45CCC-AB0A-F8D4-6228-51AACF0FB347}"/>
              </a:ext>
            </a:extLst>
          </p:cNvPr>
          <p:cNvSpPr txBox="1"/>
          <p:nvPr/>
        </p:nvSpPr>
        <p:spPr>
          <a:xfrm>
            <a:off x="997527" y="1483926"/>
            <a:ext cx="3028208" cy="1446550"/>
          </a:xfrm>
          <a:prstGeom prst="rect">
            <a:avLst/>
          </a:prstGeom>
          <a:noFill/>
        </p:spPr>
        <p:txBody>
          <a:bodyPr wrap="square" rtlCol="0">
            <a:spAutoFit/>
          </a:bodyPr>
          <a:lstStyle/>
          <a:p>
            <a:r>
              <a:rPr lang="fr-FR" u="sng" dirty="0"/>
              <a:t>General </a:t>
            </a:r>
            <a:r>
              <a:rPr lang="fr-FR" u="sng" dirty="0" err="1"/>
              <a:t>Appearance</a:t>
            </a:r>
            <a:endParaRPr lang="fr-FR" u="sng" dirty="0"/>
          </a:p>
          <a:p>
            <a:pPr marL="285750" indent="-285750">
              <a:buFont typeface="Arial" panose="020B0604020202020204" pitchFamily="34" charset="0"/>
              <a:buChar char="•"/>
            </a:pPr>
            <a:r>
              <a:rPr lang="fr-FR" sz="1400" dirty="0"/>
              <a:t>Dry, </a:t>
            </a:r>
            <a:r>
              <a:rPr lang="fr-FR" sz="1400" dirty="0" err="1"/>
              <a:t>itchy</a:t>
            </a:r>
            <a:r>
              <a:rPr lang="fr-FR" sz="1400" dirty="0"/>
              <a:t> skin</a:t>
            </a:r>
          </a:p>
          <a:p>
            <a:pPr marL="285750" indent="-285750">
              <a:buFont typeface="Arial" panose="020B0604020202020204" pitchFamily="34" charset="0"/>
              <a:buChar char="•"/>
            </a:pPr>
            <a:r>
              <a:rPr lang="fr-FR" sz="1400" dirty="0" err="1"/>
              <a:t>Weigth</a:t>
            </a:r>
            <a:r>
              <a:rPr lang="fr-FR" sz="1400" dirty="0"/>
              <a:t> gain</a:t>
            </a:r>
          </a:p>
          <a:p>
            <a:pPr marL="285750" indent="-285750">
              <a:buFont typeface="Arial" panose="020B0604020202020204" pitchFamily="34" charset="0"/>
              <a:buChar char="•"/>
            </a:pPr>
            <a:r>
              <a:rPr lang="fr-FR" sz="1400" dirty="0" err="1"/>
              <a:t>Thinning</a:t>
            </a:r>
            <a:r>
              <a:rPr lang="fr-FR" sz="1400" dirty="0"/>
              <a:t> of </a:t>
            </a:r>
            <a:r>
              <a:rPr lang="fr-FR" sz="1400" dirty="0" err="1"/>
              <a:t>hair</a:t>
            </a:r>
            <a:endParaRPr lang="fr-FR" sz="1400" dirty="0"/>
          </a:p>
          <a:p>
            <a:pPr marL="285750" indent="-285750">
              <a:buFont typeface="Arial" panose="020B0604020202020204" pitchFamily="34" charset="0"/>
              <a:buChar char="•"/>
            </a:pPr>
            <a:r>
              <a:rPr lang="fr-FR" sz="1400" dirty="0" err="1"/>
              <a:t>Breast</a:t>
            </a:r>
            <a:r>
              <a:rPr lang="fr-FR" sz="1400" dirty="0"/>
              <a:t> drop, </a:t>
            </a:r>
            <a:r>
              <a:rPr lang="fr-FR" sz="1400" dirty="0" err="1"/>
              <a:t>flatten</a:t>
            </a:r>
            <a:endParaRPr lang="fr-FR" sz="1400" dirty="0"/>
          </a:p>
          <a:p>
            <a:pPr marL="285750" indent="-285750">
              <a:buFont typeface="Arial" panose="020B0604020202020204" pitchFamily="34" charset="0"/>
              <a:buChar char="•"/>
            </a:pPr>
            <a:r>
              <a:rPr lang="fr-FR" sz="1400" dirty="0" err="1"/>
              <a:t>Teeth</a:t>
            </a:r>
            <a:r>
              <a:rPr lang="fr-FR" sz="1400" dirty="0"/>
              <a:t> loose, </a:t>
            </a:r>
            <a:r>
              <a:rPr lang="fr-FR" sz="1400" dirty="0" err="1"/>
              <a:t>gums</a:t>
            </a:r>
            <a:r>
              <a:rPr lang="fr-FR" sz="1400" dirty="0"/>
              <a:t> </a:t>
            </a:r>
            <a:r>
              <a:rPr lang="fr-FR" sz="1400" dirty="0" err="1"/>
              <a:t>recede</a:t>
            </a:r>
            <a:endParaRPr lang="fr-FR" sz="1400" dirty="0"/>
          </a:p>
        </p:txBody>
      </p:sp>
      <p:sp>
        <p:nvSpPr>
          <p:cNvPr id="6" name="ZoneTexte 5">
            <a:extLst>
              <a:ext uri="{FF2B5EF4-FFF2-40B4-BE49-F238E27FC236}">
                <a16:creationId xmlns:a16="http://schemas.microsoft.com/office/drawing/2014/main" id="{17916C3E-2D71-AC92-2547-09AC6EB04316}"/>
              </a:ext>
            </a:extLst>
          </p:cNvPr>
          <p:cNvSpPr txBox="1"/>
          <p:nvPr/>
        </p:nvSpPr>
        <p:spPr>
          <a:xfrm>
            <a:off x="997527" y="3044379"/>
            <a:ext cx="2454070" cy="1661993"/>
          </a:xfrm>
          <a:prstGeom prst="rect">
            <a:avLst/>
          </a:prstGeom>
          <a:noFill/>
        </p:spPr>
        <p:txBody>
          <a:bodyPr wrap="none" rtlCol="0">
            <a:spAutoFit/>
          </a:bodyPr>
          <a:lstStyle/>
          <a:p>
            <a:r>
              <a:rPr lang="fr-FR" u="sng" dirty="0" err="1"/>
              <a:t>Somatic</a:t>
            </a:r>
            <a:r>
              <a:rPr lang="fr-FR" u="sng" dirty="0"/>
              <a:t> </a:t>
            </a:r>
            <a:r>
              <a:rPr lang="fr-FR" u="sng" dirty="0" err="1"/>
              <a:t>Symptoms</a:t>
            </a:r>
            <a:endParaRPr lang="fr-FR" u="sng" dirty="0"/>
          </a:p>
          <a:p>
            <a:pPr marL="285750" indent="-285750">
              <a:buFont typeface="Arial" panose="020B0604020202020204" pitchFamily="34" charset="0"/>
              <a:buChar char="•"/>
            </a:pPr>
            <a:r>
              <a:rPr lang="fr-FR" sz="1400" dirty="0" err="1"/>
              <a:t>Headache</a:t>
            </a:r>
            <a:endParaRPr lang="fr-FR" sz="1400" dirty="0"/>
          </a:p>
          <a:p>
            <a:pPr marL="285750" indent="-285750">
              <a:buFont typeface="Arial" panose="020B0604020202020204" pitchFamily="34" charset="0"/>
              <a:buChar char="•"/>
            </a:pPr>
            <a:r>
              <a:rPr lang="fr-FR" sz="1400" dirty="0" err="1"/>
              <a:t>Dizziness</a:t>
            </a:r>
            <a:endParaRPr lang="fr-FR" sz="1400" dirty="0"/>
          </a:p>
          <a:p>
            <a:pPr marL="285750" indent="-285750">
              <a:buFont typeface="Arial" panose="020B0604020202020204" pitchFamily="34" charset="0"/>
              <a:buChar char="•"/>
            </a:pPr>
            <a:r>
              <a:rPr lang="fr-FR" sz="1400" dirty="0"/>
              <a:t>Palpitations</a:t>
            </a:r>
          </a:p>
          <a:p>
            <a:pPr marL="285750" indent="-285750">
              <a:buFont typeface="Arial" panose="020B0604020202020204" pitchFamily="34" charset="0"/>
              <a:buChar char="•"/>
            </a:pPr>
            <a:r>
              <a:rPr lang="fr-FR" sz="1400" dirty="0" err="1"/>
              <a:t>Breastpain</a:t>
            </a:r>
            <a:r>
              <a:rPr lang="fr-FR" sz="1400" dirty="0"/>
              <a:t> and </a:t>
            </a:r>
            <a:r>
              <a:rPr lang="fr-FR" sz="1400" dirty="0" err="1"/>
              <a:t>enlargment</a:t>
            </a:r>
            <a:endParaRPr lang="fr-FR" sz="1400" dirty="0"/>
          </a:p>
          <a:p>
            <a:pPr marL="285750" indent="-285750">
              <a:buFont typeface="Arial" panose="020B0604020202020204" pitchFamily="34" charset="0"/>
              <a:buChar char="•"/>
            </a:pPr>
            <a:r>
              <a:rPr lang="fr-FR" sz="1400" dirty="0"/>
              <a:t>Joint aches and </a:t>
            </a:r>
            <a:r>
              <a:rPr lang="fr-FR" sz="1400" dirty="0" err="1"/>
              <a:t>backpain</a:t>
            </a:r>
            <a:endParaRPr lang="fr-FR" sz="1400" dirty="0"/>
          </a:p>
          <a:p>
            <a:endParaRPr lang="fr-FR" sz="1400" dirty="0"/>
          </a:p>
        </p:txBody>
      </p:sp>
      <p:sp>
        <p:nvSpPr>
          <p:cNvPr id="7" name="ZoneTexte 6">
            <a:extLst>
              <a:ext uri="{FF2B5EF4-FFF2-40B4-BE49-F238E27FC236}">
                <a16:creationId xmlns:a16="http://schemas.microsoft.com/office/drawing/2014/main" id="{2CFF27AD-4A48-FB70-D21D-11CB14BEE8C5}"/>
              </a:ext>
            </a:extLst>
          </p:cNvPr>
          <p:cNvSpPr txBox="1"/>
          <p:nvPr/>
        </p:nvSpPr>
        <p:spPr>
          <a:xfrm>
            <a:off x="1567544" y="4622600"/>
            <a:ext cx="2853153" cy="1077218"/>
          </a:xfrm>
          <a:prstGeom prst="rect">
            <a:avLst/>
          </a:prstGeom>
          <a:noFill/>
        </p:spPr>
        <p:txBody>
          <a:bodyPr wrap="none" rtlCol="0">
            <a:spAutoFit/>
          </a:bodyPr>
          <a:lstStyle/>
          <a:p>
            <a:endParaRPr lang="fr-FR" u="sng" dirty="0"/>
          </a:p>
          <a:p>
            <a:r>
              <a:rPr lang="fr-FR" u="sng" dirty="0" err="1"/>
              <a:t>Urogenital</a:t>
            </a:r>
            <a:r>
              <a:rPr lang="fr-FR" u="sng" dirty="0"/>
              <a:t> </a:t>
            </a:r>
            <a:r>
              <a:rPr lang="fr-FR" u="sng" dirty="0" err="1"/>
              <a:t>Problems</a:t>
            </a:r>
            <a:endParaRPr lang="fr-FR" u="sng" dirty="0"/>
          </a:p>
          <a:p>
            <a:pPr marL="285750" indent="-285750">
              <a:buFont typeface="Arial" panose="020B0604020202020204" pitchFamily="34" charset="0"/>
              <a:buChar char="•"/>
            </a:pPr>
            <a:r>
              <a:rPr lang="fr-FR" sz="1400" dirty="0"/>
              <a:t>Stress and mixed incontinence</a:t>
            </a:r>
          </a:p>
          <a:p>
            <a:pPr marL="285750" indent="-285750">
              <a:buFont typeface="Arial" panose="020B0604020202020204" pitchFamily="34" charset="0"/>
              <a:buChar char="•"/>
            </a:pPr>
            <a:r>
              <a:rPr lang="fr-FR" sz="1400" dirty="0" err="1"/>
              <a:t>Urinary</a:t>
            </a:r>
            <a:r>
              <a:rPr lang="fr-FR" sz="1400" dirty="0"/>
              <a:t> tract infection</a:t>
            </a:r>
          </a:p>
        </p:txBody>
      </p:sp>
      <p:sp>
        <p:nvSpPr>
          <p:cNvPr id="8" name="ZoneTexte 7">
            <a:extLst>
              <a:ext uri="{FF2B5EF4-FFF2-40B4-BE49-F238E27FC236}">
                <a16:creationId xmlns:a16="http://schemas.microsoft.com/office/drawing/2014/main" id="{359FD166-EA8B-3318-DA3F-50D3447517CB}"/>
              </a:ext>
            </a:extLst>
          </p:cNvPr>
          <p:cNvSpPr txBox="1"/>
          <p:nvPr/>
        </p:nvSpPr>
        <p:spPr>
          <a:xfrm>
            <a:off x="4162302" y="1114594"/>
            <a:ext cx="4132734" cy="1015663"/>
          </a:xfrm>
          <a:prstGeom prst="rect">
            <a:avLst/>
          </a:prstGeom>
          <a:noFill/>
        </p:spPr>
        <p:txBody>
          <a:bodyPr wrap="none" rtlCol="0">
            <a:spAutoFit/>
          </a:bodyPr>
          <a:lstStyle/>
          <a:p>
            <a:r>
              <a:rPr lang="fr-FR" u="sng" dirty="0"/>
              <a:t>Change in </a:t>
            </a:r>
            <a:r>
              <a:rPr lang="fr-FR" u="sng" dirty="0" err="1"/>
              <a:t>menstrual</a:t>
            </a:r>
            <a:r>
              <a:rPr lang="fr-FR" u="sng" dirty="0"/>
              <a:t> patterns</a:t>
            </a:r>
          </a:p>
          <a:p>
            <a:pPr marL="285750" indent="-285750">
              <a:buFont typeface="Arial" panose="020B0604020202020204" pitchFamily="34" charset="0"/>
              <a:buChar char="•"/>
            </a:pPr>
            <a:r>
              <a:rPr lang="fr-FR" sz="1400" dirty="0"/>
              <a:t>Shorter cycles are </a:t>
            </a:r>
            <a:r>
              <a:rPr lang="fr-FR" sz="1400" dirty="0" err="1"/>
              <a:t>typical</a:t>
            </a:r>
            <a:endParaRPr lang="fr-FR" sz="1400" dirty="0"/>
          </a:p>
          <a:p>
            <a:pPr marL="285750" indent="-285750">
              <a:buFont typeface="Arial" panose="020B0604020202020204" pitchFamily="34" charset="0"/>
              <a:buChar char="•"/>
            </a:pPr>
            <a:r>
              <a:rPr lang="fr-FR" sz="1400" dirty="0" err="1"/>
              <a:t>Irregular</a:t>
            </a:r>
            <a:r>
              <a:rPr lang="fr-FR" sz="1400" dirty="0"/>
              <a:t> </a:t>
            </a:r>
            <a:r>
              <a:rPr lang="fr-FR" sz="1400" dirty="0" err="1"/>
              <a:t>bleeding</a:t>
            </a:r>
            <a:r>
              <a:rPr lang="fr-FR" sz="1400" dirty="0"/>
              <a:t> (</a:t>
            </a:r>
            <a:r>
              <a:rPr lang="fr-FR" sz="1400" dirty="0" err="1"/>
              <a:t>heavier</a:t>
            </a:r>
            <a:r>
              <a:rPr lang="fr-FR" sz="1400" dirty="0"/>
              <a:t>, </a:t>
            </a:r>
            <a:r>
              <a:rPr lang="fr-FR" sz="1400" dirty="0" err="1"/>
              <a:t>lighter</a:t>
            </a:r>
            <a:r>
              <a:rPr lang="fr-FR" sz="1400" dirty="0"/>
              <a:t> </a:t>
            </a:r>
            <a:r>
              <a:rPr lang="fr-FR" sz="1400" dirty="0" err="1"/>
              <a:t>with</a:t>
            </a:r>
            <a:r>
              <a:rPr lang="fr-FR" sz="1400" dirty="0"/>
              <a:t> spotting)</a:t>
            </a:r>
          </a:p>
          <a:p>
            <a:r>
              <a:rPr lang="fr-FR" sz="1400" dirty="0"/>
              <a:t> </a:t>
            </a:r>
          </a:p>
        </p:txBody>
      </p:sp>
      <p:sp>
        <p:nvSpPr>
          <p:cNvPr id="9" name="ZoneTexte 8">
            <a:extLst>
              <a:ext uri="{FF2B5EF4-FFF2-40B4-BE49-F238E27FC236}">
                <a16:creationId xmlns:a16="http://schemas.microsoft.com/office/drawing/2014/main" id="{DC7F1C72-585A-824D-645F-40C634A4951A}"/>
              </a:ext>
            </a:extLst>
          </p:cNvPr>
          <p:cNvSpPr txBox="1"/>
          <p:nvPr/>
        </p:nvSpPr>
        <p:spPr>
          <a:xfrm>
            <a:off x="4588510" y="5022709"/>
            <a:ext cx="3346429" cy="1446550"/>
          </a:xfrm>
          <a:prstGeom prst="rect">
            <a:avLst/>
          </a:prstGeom>
          <a:noFill/>
        </p:spPr>
        <p:txBody>
          <a:bodyPr wrap="none" rtlCol="0">
            <a:spAutoFit/>
          </a:bodyPr>
          <a:lstStyle/>
          <a:p>
            <a:r>
              <a:rPr lang="fr-FR" u="sng" dirty="0" err="1"/>
              <a:t>Increasing</a:t>
            </a:r>
            <a:r>
              <a:rPr lang="fr-FR" u="sng" dirty="0"/>
              <a:t> </a:t>
            </a:r>
            <a:r>
              <a:rPr lang="fr-FR" u="sng" dirty="0" err="1"/>
              <a:t>risks</a:t>
            </a:r>
            <a:endParaRPr lang="fr-FR" u="sng" dirty="0"/>
          </a:p>
          <a:p>
            <a:pPr marL="285750" indent="-285750">
              <a:buFont typeface="Arial" panose="020B0604020202020204" pitchFamily="34" charset="0"/>
              <a:buChar char="•"/>
            </a:pPr>
            <a:r>
              <a:rPr lang="fr-FR" sz="1400" dirty="0"/>
              <a:t>Cancer</a:t>
            </a:r>
          </a:p>
          <a:p>
            <a:pPr marL="285750" indent="-285750">
              <a:buFont typeface="Arial" panose="020B0604020202020204" pitchFamily="34" charset="0"/>
              <a:buChar char="•"/>
            </a:pPr>
            <a:r>
              <a:rPr lang="fr-FR" sz="1400" dirty="0" err="1"/>
              <a:t>Osteoporosis</a:t>
            </a:r>
            <a:endParaRPr lang="fr-FR" sz="1400" dirty="0"/>
          </a:p>
          <a:p>
            <a:pPr marL="285750" indent="-285750">
              <a:buFont typeface="Arial" panose="020B0604020202020204" pitchFamily="34" charset="0"/>
              <a:buChar char="•"/>
            </a:pPr>
            <a:r>
              <a:rPr lang="fr-FR" sz="1400" dirty="0" err="1"/>
              <a:t>Cardiovascular</a:t>
            </a:r>
            <a:r>
              <a:rPr lang="fr-FR" sz="1400" dirty="0"/>
              <a:t> </a:t>
            </a:r>
            <a:r>
              <a:rPr lang="fr-FR" sz="1400" dirty="0" err="1"/>
              <a:t>dideases</a:t>
            </a:r>
            <a:endParaRPr lang="fr-FR" sz="1400" dirty="0"/>
          </a:p>
          <a:p>
            <a:pPr marL="285750" indent="-285750">
              <a:buFont typeface="Arial" panose="020B0604020202020204" pitchFamily="34" charset="0"/>
              <a:buChar char="•"/>
            </a:pPr>
            <a:r>
              <a:rPr lang="fr-FR" sz="1400" dirty="0" err="1"/>
              <a:t>Dementia,Cognitive</a:t>
            </a:r>
            <a:r>
              <a:rPr lang="fr-FR" sz="1400" dirty="0"/>
              <a:t> </a:t>
            </a:r>
            <a:r>
              <a:rPr lang="fr-FR" sz="1400" dirty="0" err="1"/>
              <a:t>decline,Depression</a:t>
            </a:r>
            <a:endParaRPr lang="fr-FR" sz="1400" dirty="0"/>
          </a:p>
          <a:p>
            <a:pPr marL="285750" indent="-285750">
              <a:buFont typeface="Arial" panose="020B0604020202020204" pitchFamily="34" charset="0"/>
              <a:buChar char="•"/>
            </a:pPr>
            <a:r>
              <a:rPr lang="fr-FR" sz="1400" dirty="0" err="1"/>
              <a:t>Obesity</a:t>
            </a:r>
            <a:r>
              <a:rPr lang="fr-FR" sz="1400" dirty="0"/>
              <a:t>, </a:t>
            </a:r>
            <a:r>
              <a:rPr lang="fr-FR" sz="1400" dirty="0" err="1"/>
              <a:t>Diabetis</a:t>
            </a:r>
            <a:endParaRPr lang="fr-FR" sz="1400" dirty="0"/>
          </a:p>
        </p:txBody>
      </p:sp>
      <p:sp>
        <p:nvSpPr>
          <p:cNvPr id="10" name="ZoneTexte 9">
            <a:extLst>
              <a:ext uri="{FF2B5EF4-FFF2-40B4-BE49-F238E27FC236}">
                <a16:creationId xmlns:a16="http://schemas.microsoft.com/office/drawing/2014/main" id="{F7DAF5A4-1986-4B0E-1173-ACE23CA35C35}"/>
              </a:ext>
            </a:extLst>
          </p:cNvPr>
          <p:cNvSpPr txBox="1"/>
          <p:nvPr/>
        </p:nvSpPr>
        <p:spPr>
          <a:xfrm>
            <a:off x="8603673" y="1588947"/>
            <a:ext cx="3701847" cy="1015663"/>
          </a:xfrm>
          <a:prstGeom prst="rect">
            <a:avLst/>
          </a:prstGeom>
          <a:noFill/>
        </p:spPr>
        <p:txBody>
          <a:bodyPr wrap="none" rtlCol="0">
            <a:spAutoFit/>
          </a:bodyPr>
          <a:lstStyle/>
          <a:p>
            <a:r>
              <a:rPr lang="fr-FR" u="sng" dirty="0" err="1"/>
              <a:t>Vasomotor</a:t>
            </a:r>
            <a:r>
              <a:rPr lang="fr-FR" u="sng" dirty="0"/>
              <a:t> </a:t>
            </a:r>
            <a:r>
              <a:rPr lang="fr-FR" u="sng" dirty="0" err="1"/>
              <a:t>symptoms</a:t>
            </a:r>
            <a:endParaRPr lang="fr-FR" u="sng" dirty="0"/>
          </a:p>
          <a:p>
            <a:pPr marL="285750" indent="-285750">
              <a:buFont typeface="Arial" panose="020B0604020202020204" pitchFamily="34" charset="0"/>
              <a:buChar char="•"/>
            </a:pPr>
            <a:r>
              <a:rPr lang="fr-FR" sz="1400" dirty="0"/>
              <a:t>Hot flushes</a:t>
            </a:r>
          </a:p>
          <a:p>
            <a:pPr marL="285750" indent="-285750">
              <a:buFont typeface="Arial" panose="020B0604020202020204" pitchFamily="34" charset="0"/>
              <a:buChar char="•"/>
            </a:pPr>
            <a:r>
              <a:rPr lang="fr-FR" sz="1400" dirty="0"/>
              <a:t>Night sweats</a:t>
            </a:r>
          </a:p>
          <a:p>
            <a:pPr marL="285750" indent="-285750">
              <a:buFont typeface="Arial" panose="020B0604020202020204" pitchFamily="34" charset="0"/>
              <a:buChar char="•"/>
            </a:pPr>
            <a:r>
              <a:rPr lang="fr-FR" sz="1400" dirty="0" err="1"/>
              <a:t>Sleep</a:t>
            </a:r>
            <a:r>
              <a:rPr lang="fr-FR" sz="1400" dirty="0"/>
              <a:t> </a:t>
            </a:r>
            <a:r>
              <a:rPr lang="fr-FR" sz="1400" dirty="0" err="1"/>
              <a:t>disturbances</a:t>
            </a:r>
            <a:r>
              <a:rPr lang="fr-FR" sz="1400" dirty="0"/>
              <a:t>, </a:t>
            </a:r>
            <a:r>
              <a:rPr lang="fr-FR" sz="1400" dirty="0" err="1"/>
              <a:t>frequent</a:t>
            </a:r>
            <a:r>
              <a:rPr lang="fr-FR" sz="1400" dirty="0"/>
              <a:t> </a:t>
            </a:r>
            <a:r>
              <a:rPr lang="fr-FR" sz="1400" dirty="0" err="1"/>
              <a:t>awakenings</a:t>
            </a:r>
            <a:endParaRPr lang="fr-FR" sz="1400" dirty="0"/>
          </a:p>
        </p:txBody>
      </p:sp>
      <p:sp>
        <p:nvSpPr>
          <p:cNvPr id="11" name="ZoneTexte 10">
            <a:extLst>
              <a:ext uri="{FF2B5EF4-FFF2-40B4-BE49-F238E27FC236}">
                <a16:creationId xmlns:a16="http://schemas.microsoft.com/office/drawing/2014/main" id="{08BF5C1F-EB04-398A-E7AE-599F9333A658}"/>
              </a:ext>
            </a:extLst>
          </p:cNvPr>
          <p:cNvSpPr txBox="1"/>
          <p:nvPr/>
        </p:nvSpPr>
        <p:spPr>
          <a:xfrm>
            <a:off x="8603673" y="2930476"/>
            <a:ext cx="3074944" cy="2215991"/>
          </a:xfrm>
          <a:prstGeom prst="rect">
            <a:avLst/>
          </a:prstGeom>
          <a:noFill/>
        </p:spPr>
        <p:txBody>
          <a:bodyPr wrap="none" rtlCol="0">
            <a:spAutoFit/>
          </a:bodyPr>
          <a:lstStyle/>
          <a:p>
            <a:r>
              <a:rPr lang="fr-FR" u="sng" dirty="0" err="1"/>
              <a:t>Psychological</a:t>
            </a:r>
            <a:r>
              <a:rPr lang="fr-FR" u="sng" dirty="0"/>
              <a:t> and Mental </a:t>
            </a:r>
          </a:p>
          <a:p>
            <a:r>
              <a:rPr lang="fr-FR" u="sng" dirty="0" err="1"/>
              <a:t>disturbances</a:t>
            </a:r>
            <a:endParaRPr lang="fr-FR" u="sng" dirty="0"/>
          </a:p>
          <a:p>
            <a:pPr marL="285750" indent="-285750">
              <a:buFont typeface="Arial" panose="020B0604020202020204" pitchFamily="34" charset="0"/>
              <a:buChar char="•"/>
            </a:pPr>
            <a:r>
              <a:rPr lang="fr-FR" sz="1400" dirty="0" err="1"/>
              <a:t>Worsening</a:t>
            </a:r>
            <a:r>
              <a:rPr lang="fr-FR" sz="1400" dirty="0"/>
              <a:t> of PMS</a:t>
            </a:r>
          </a:p>
          <a:p>
            <a:pPr marL="285750" indent="-285750">
              <a:buFont typeface="Arial" panose="020B0604020202020204" pitchFamily="34" charset="0"/>
              <a:buChar char="•"/>
            </a:pPr>
            <a:r>
              <a:rPr lang="fr-FR" sz="1400" dirty="0"/>
              <a:t>Low </a:t>
            </a:r>
            <a:r>
              <a:rPr lang="fr-FR" sz="1400" dirty="0" err="1"/>
              <a:t>mood</a:t>
            </a:r>
            <a:r>
              <a:rPr lang="fr-FR" sz="1400" dirty="0"/>
              <a:t> not </a:t>
            </a:r>
            <a:r>
              <a:rPr lang="fr-FR" sz="1400" dirty="0" err="1"/>
              <a:t>clinical</a:t>
            </a:r>
            <a:r>
              <a:rPr lang="fr-FR" sz="1400" dirty="0"/>
              <a:t> </a:t>
            </a:r>
            <a:r>
              <a:rPr lang="fr-FR" sz="1400" dirty="0" err="1"/>
              <a:t>depression</a:t>
            </a:r>
            <a:endParaRPr lang="fr-FR" sz="1400" dirty="0"/>
          </a:p>
          <a:p>
            <a:pPr marL="285750" indent="-285750">
              <a:buFont typeface="Arial" panose="020B0604020202020204" pitchFamily="34" charset="0"/>
              <a:buChar char="•"/>
            </a:pPr>
            <a:r>
              <a:rPr lang="fr-FR" sz="1400" dirty="0" err="1"/>
              <a:t>Irritability</a:t>
            </a:r>
            <a:r>
              <a:rPr lang="fr-FR" sz="1400" dirty="0"/>
              <a:t>, </a:t>
            </a:r>
            <a:r>
              <a:rPr lang="fr-FR" sz="1400" dirty="0" err="1"/>
              <a:t>anxiety</a:t>
            </a:r>
            <a:endParaRPr lang="fr-FR" sz="1400" dirty="0"/>
          </a:p>
          <a:p>
            <a:pPr marL="285750" indent="-285750">
              <a:buFont typeface="Arial" panose="020B0604020202020204" pitchFamily="34" charset="0"/>
              <a:buChar char="•"/>
            </a:pPr>
            <a:r>
              <a:rPr lang="fr-FR" sz="1400" dirty="0" err="1"/>
              <a:t>Mood</a:t>
            </a:r>
            <a:r>
              <a:rPr lang="fr-FR" sz="1400" dirty="0"/>
              <a:t> swings</a:t>
            </a:r>
          </a:p>
          <a:p>
            <a:pPr marL="285750" indent="-285750">
              <a:buFont typeface="Arial" panose="020B0604020202020204" pitchFamily="34" charset="0"/>
              <a:buChar char="•"/>
            </a:pPr>
            <a:r>
              <a:rPr lang="fr-FR" sz="1400" dirty="0" err="1"/>
              <a:t>Loss</a:t>
            </a:r>
            <a:r>
              <a:rPr lang="fr-FR" sz="1400" dirty="0"/>
              <a:t> of concentration, Brain </a:t>
            </a:r>
            <a:r>
              <a:rPr lang="fr-FR" sz="1400" dirty="0" err="1"/>
              <a:t>fog</a:t>
            </a:r>
            <a:endParaRPr lang="fr-FR" sz="1400" dirty="0"/>
          </a:p>
          <a:p>
            <a:pPr marL="285750" indent="-285750">
              <a:buFont typeface="Arial" panose="020B0604020202020204" pitchFamily="34" charset="0"/>
              <a:buChar char="•"/>
            </a:pPr>
            <a:r>
              <a:rPr lang="fr-FR" sz="1400" dirty="0"/>
              <a:t>Fatigue</a:t>
            </a:r>
          </a:p>
          <a:p>
            <a:pPr marL="285750" indent="-285750">
              <a:buFont typeface="Arial" panose="020B0604020202020204" pitchFamily="34" charset="0"/>
              <a:buChar char="•"/>
            </a:pPr>
            <a:endParaRPr lang="fr-FR" u="sng" dirty="0"/>
          </a:p>
        </p:txBody>
      </p:sp>
      <p:sp>
        <p:nvSpPr>
          <p:cNvPr id="12" name="ZoneTexte 11">
            <a:extLst>
              <a:ext uri="{FF2B5EF4-FFF2-40B4-BE49-F238E27FC236}">
                <a16:creationId xmlns:a16="http://schemas.microsoft.com/office/drawing/2014/main" id="{402F5AD1-7A15-37C3-F1A7-30C4D01A5333}"/>
              </a:ext>
            </a:extLst>
          </p:cNvPr>
          <p:cNvSpPr txBox="1"/>
          <p:nvPr/>
        </p:nvSpPr>
        <p:spPr>
          <a:xfrm>
            <a:off x="8014944" y="4689924"/>
            <a:ext cx="2082943" cy="1292662"/>
          </a:xfrm>
          <a:prstGeom prst="rect">
            <a:avLst/>
          </a:prstGeom>
          <a:noFill/>
        </p:spPr>
        <p:txBody>
          <a:bodyPr wrap="none" rtlCol="0">
            <a:spAutoFit/>
          </a:bodyPr>
          <a:lstStyle/>
          <a:p>
            <a:endParaRPr lang="fr-FR" u="sng" dirty="0"/>
          </a:p>
          <a:p>
            <a:r>
              <a:rPr lang="fr-FR" u="sng" dirty="0" err="1"/>
              <a:t>Sexual</a:t>
            </a:r>
            <a:r>
              <a:rPr lang="fr-FR" u="sng" dirty="0"/>
              <a:t> dysfonction</a:t>
            </a:r>
          </a:p>
          <a:p>
            <a:pPr marL="285750" indent="-285750">
              <a:buFont typeface="Arial" panose="020B0604020202020204" pitchFamily="34" charset="0"/>
              <a:buChar char="•"/>
            </a:pPr>
            <a:r>
              <a:rPr lang="fr-FR" sz="1400" dirty="0" err="1"/>
              <a:t>Decreased</a:t>
            </a:r>
            <a:r>
              <a:rPr lang="fr-FR" sz="1400" dirty="0"/>
              <a:t> libido</a:t>
            </a:r>
          </a:p>
          <a:p>
            <a:pPr marL="285750" indent="-285750">
              <a:buFont typeface="Arial" panose="020B0604020202020204" pitchFamily="34" charset="0"/>
              <a:buChar char="•"/>
            </a:pPr>
            <a:r>
              <a:rPr lang="fr-FR" sz="1400" dirty="0" err="1"/>
              <a:t>Painful</a:t>
            </a:r>
            <a:r>
              <a:rPr lang="fr-FR" sz="1400" dirty="0"/>
              <a:t> intercourse</a:t>
            </a:r>
          </a:p>
          <a:p>
            <a:pPr marL="285750" indent="-285750">
              <a:buFont typeface="Arial" panose="020B0604020202020204" pitchFamily="34" charset="0"/>
              <a:buChar char="•"/>
            </a:pPr>
            <a:r>
              <a:rPr lang="fr-FR" sz="1400" dirty="0"/>
              <a:t>Vaginal </a:t>
            </a:r>
            <a:r>
              <a:rPr lang="fr-FR" sz="1400" dirty="0" err="1"/>
              <a:t>dryness</a:t>
            </a:r>
            <a:r>
              <a:rPr lang="fr-FR" sz="1400" dirty="0"/>
              <a:t>, VVA</a:t>
            </a:r>
          </a:p>
        </p:txBody>
      </p:sp>
      <p:sp>
        <p:nvSpPr>
          <p:cNvPr id="13" name="ZoneTexte 12">
            <a:extLst>
              <a:ext uri="{FF2B5EF4-FFF2-40B4-BE49-F238E27FC236}">
                <a16:creationId xmlns:a16="http://schemas.microsoft.com/office/drawing/2014/main" id="{27CD3D3D-10F7-FC49-5F70-58C7341D5570}"/>
              </a:ext>
            </a:extLst>
          </p:cNvPr>
          <p:cNvSpPr txBox="1"/>
          <p:nvPr/>
        </p:nvSpPr>
        <p:spPr>
          <a:xfrm>
            <a:off x="6909129" y="6542057"/>
            <a:ext cx="3188758" cy="276999"/>
          </a:xfrm>
          <a:prstGeom prst="rect">
            <a:avLst/>
          </a:prstGeom>
          <a:noFill/>
        </p:spPr>
        <p:txBody>
          <a:bodyPr wrap="none" rtlCol="0">
            <a:spAutoFit/>
          </a:bodyPr>
          <a:lstStyle/>
          <a:p>
            <a:r>
              <a:rPr lang="fr-FR" sz="1200" dirty="0"/>
              <a:t>Prof. Johannes </a:t>
            </a:r>
            <a:r>
              <a:rPr lang="fr-FR" sz="1200" dirty="0" err="1"/>
              <a:t>Bitzer</a:t>
            </a:r>
            <a:r>
              <a:rPr lang="fr-FR" sz="1200" dirty="0"/>
              <a:t>, </a:t>
            </a:r>
            <a:r>
              <a:rPr lang="fr-FR" sz="1200" dirty="0" err="1"/>
              <a:t>Universitätsspital</a:t>
            </a:r>
            <a:r>
              <a:rPr lang="fr-FR" sz="1200" dirty="0"/>
              <a:t> Basel</a:t>
            </a:r>
          </a:p>
        </p:txBody>
      </p:sp>
      <p:pic>
        <p:nvPicPr>
          <p:cNvPr id="15" name="Image 14" descr="Une image contenant cercle, Caractère coloré, balle, art&#10;&#10;Description générée automatiquement">
            <a:extLst>
              <a:ext uri="{FF2B5EF4-FFF2-40B4-BE49-F238E27FC236}">
                <a16:creationId xmlns:a16="http://schemas.microsoft.com/office/drawing/2014/main" id="{FE5317AB-C7F4-5B27-DD16-432B8FBFFF69}"/>
              </a:ext>
            </a:extLst>
          </p:cNvPr>
          <p:cNvPicPr>
            <a:picLocks noChangeAspect="1"/>
          </p:cNvPicPr>
          <p:nvPr/>
        </p:nvPicPr>
        <p:blipFill>
          <a:blip r:embed="rId3"/>
          <a:stretch>
            <a:fillRect/>
          </a:stretch>
        </p:blipFill>
        <p:spPr>
          <a:xfrm>
            <a:off x="4187347" y="1936817"/>
            <a:ext cx="3842188" cy="3005642"/>
          </a:xfrm>
          <a:prstGeom prst="rect">
            <a:avLst/>
          </a:prstGeom>
        </p:spPr>
      </p:pic>
      <p:sp>
        <p:nvSpPr>
          <p:cNvPr id="3" name="Espace réservé du numéro de diapositive 2">
            <a:extLst>
              <a:ext uri="{FF2B5EF4-FFF2-40B4-BE49-F238E27FC236}">
                <a16:creationId xmlns:a16="http://schemas.microsoft.com/office/drawing/2014/main" id="{69B7BE0F-173F-7A27-3F80-0126249F1985}"/>
              </a:ext>
            </a:extLst>
          </p:cNvPr>
          <p:cNvSpPr>
            <a:spLocks noGrp="1"/>
          </p:cNvSpPr>
          <p:nvPr>
            <p:ph type="sldNum" sz="quarter" idx="12"/>
          </p:nvPr>
        </p:nvSpPr>
        <p:spPr/>
        <p:txBody>
          <a:bodyPr/>
          <a:lstStyle/>
          <a:p>
            <a:fld id="{99BF1F26-CCF3-404D-A605-B20DAD6B127A}" type="slidenum">
              <a:rPr lang="fr-FR" smtClean="0"/>
              <a:t>2</a:t>
            </a:fld>
            <a:endParaRPr lang="fr-FR" dirty="0"/>
          </a:p>
        </p:txBody>
      </p:sp>
    </p:spTree>
    <p:extLst>
      <p:ext uri="{BB962C8B-B14F-4D97-AF65-F5344CB8AC3E}">
        <p14:creationId xmlns:p14="http://schemas.microsoft.com/office/powerpoint/2010/main" val="565205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5328FA2-79AB-8109-0555-007E3EE50D41}"/>
              </a:ext>
            </a:extLst>
          </p:cNvPr>
          <p:cNvSpPr>
            <a:spLocks noGrp="1"/>
          </p:cNvSpPr>
          <p:nvPr>
            <p:ph idx="1"/>
          </p:nvPr>
        </p:nvSpPr>
        <p:spPr>
          <a:xfrm>
            <a:off x="838200" y="1825625"/>
            <a:ext cx="10515600" cy="3929716"/>
          </a:xfrm>
        </p:spPr>
        <p:txBody>
          <a:bodyPr>
            <a:normAutofit/>
          </a:bodyPr>
          <a:lstStyle/>
          <a:p>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A more recent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10- year randomized trial </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of women receiving HRT started early after menopause showed that the HRT group had a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significantly reduced risk of mortality</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heart failure </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and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stroke</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compared with the untreated group</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Current evidence suggests that </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pPr lvl="1"/>
            <a:r>
              <a:rPr lang="en-US" sz="16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estrogen only regimens may offer greater cardio protection than combined regimen </a:t>
            </a:r>
            <a:endParaRPr lang="fr-BE" sz="1600" kern="100" dirty="0">
              <a:effectLst/>
              <a:latin typeface="Aptos" panose="020B0004020202020204" pitchFamily="34" charset="0"/>
              <a:ea typeface="Aptos" panose="020B0004020202020204" pitchFamily="34" charset="0"/>
              <a:cs typeface="Times New Roman" panose="02020603050405020304" pitchFamily="18" charset="0"/>
            </a:endParaRPr>
          </a:p>
          <a:p>
            <a:pPr lvl="1"/>
            <a:r>
              <a:rPr lang="en-US" sz="16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a transdermal route </a:t>
            </a:r>
            <a:r>
              <a:rPr lang="en-US" sz="16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of administration may provide </a:t>
            </a:r>
            <a:r>
              <a:rPr lang="en-US" sz="16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further additional benefit </a:t>
            </a:r>
            <a:r>
              <a:rPr lang="en-US" sz="16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of lowering the </a:t>
            </a:r>
            <a:r>
              <a:rPr lang="en-US" sz="16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blood pressure</a:t>
            </a:r>
            <a:r>
              <a:rPr lang="en-US" sz="16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and preventing </a:t>
            </a:r>
            <a:r>
              <a:rPr lang="en-US" sz="16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atherosclerotic plaque rupture </a:t>
            </a:r>
            <a:r>
              <a:rPr lang="en-US" sz="16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and </a:t>
            </a:r>
            <a:r>
              <a:rPr lang="en-US" sz="16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thrombosis</a:t>
            </a:r>
            <a:r>
              <a:rPr lang="en-US" sz="16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as compared with oral estrogen preparation </a:t>
            </a:r>
            <a:endParaRPr lang="fr-BE" sz="1600" kern="100" dirty="0">
              <a:effectLst/>
              <a:latin typeface="Aptos" panose="020B0004020202020204" pitchFamily="34" charset="0"/>
              <a:ea typeface="Aptos" panose="020B0004020202020204" pitchFamily="34" charset="0"/>
              <a:cs typeface="Times New Roman" panose="02020603050405020304" pitchFamily="18" charset="0"/>
            </a:endParaRPr>
          </a:p>
          <a:p>
            <a:pPr lvl="1"/>
            <a:r>
              <a:rPr lang="en-US" sz="16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treatment seems to be </a:t>
            </a:r>
            <a:r>
              <a:rPr lang="en-US" sz="16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duration dependent </a:t>
            </a:r>
            <a:r>
              <a:rPr lang="en-US" sz="16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and becomes effective after at least </a:t>
            </a:r>
            <a:r>
              <a:rPr lang="en-US" sz="16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6 years of use </a:t>
            </a:r>
            <a:endParaRPr lang="fr-BE" sz="16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More research is needed on the role of cardiovascular effect of progesterone in combined HRT</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FR" dirty="0"/>
          </a:p>
        </p:txBody>
      </p:sp>
      <p:sp>
        <p:nvSpPr>
          <p:cNvPr id="4" name="Titre 1">
            <a:extLst>
              <a:ext uri="{FF2B5EF4-FFF2-40B4-BE49-F238E27FC236}">
                <a16:creationId xmlns:a16="http://schemas.microsoft.com/office/drawing/2014/main" id="{3140E4A2-A370-2929-4685-1DC59BB7382B}"/>
              </a:ext>
            </a:extLst>
          </p:cNvPr>
          <p:cNvSpPr>
            <a:spLocks noGrp="1"/>
          </p:cNvSpPr>
          <p:nvPr>
            <p:ph type="title"/>
          </p:nvPr>
        </p:nvSpPr>
        <p:spPr/>
        <p:txBody>
          <a:bodyPr>
            <a:normAutofit fontScale="90000"/>
          </a:bodyPr>
          <a:lstStyle/>
          <a:p>
            <a:pPr algn="ctr"/>
            <a:br>
              <a:rPr lang="en-US" sz="3600" kern="100" dirty="0">
                <a:effectLst/>
                <a:latin typeface="Aptos" panose="020B0004020202020204" pitchFamily="34" charset="0"/>
                <a:ea typeface="Aptos" panose="020B0004020202020204" pitchFamily="34" charset="0"/>
                <a:cs typeface="Times New Roman" panose="02020603050405020304" pitchFamily="18" charset="0"/>
              </a:rPr>
            </a:br>
            <a:r>
              <a:rPr lang="en-US" sz="4000" kern="100" dirty="0">
                <a:effectLst/>
                <a:latin typeface="Aptos" panose="020B0004020202020204" pitchFamily="34" charset="0"/>
                <a:ea typeface="Aptos" panose="020B0004020202020204" pitchFamily="34" charset="0"/>
                <a:cs typeface="Times New Roman" panose="02020603050405020304" pitchFamily="18" charset="0"/>
              </a:rPr>
              <a:t>Cardiovascular disease  (II)</a:t>
            </a:r>
            <a:br>
              <a:rPr lang="fr-BE" sz="1800" kern="100" dirty="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sp>
        <p:nvSpPr>
          <p:cNvPr id="2" name="Espace réservé du numéro de diapositive 1">
            <a:extLst>
              <a:ext uri="{FF2B5EF4-FFF2-40B4-BE49-F238E27FC236}">
                <a16:creationId xmlns:a16="http://schemas.microsoft.com/office/drawing/2014/main" id="{71C20034-7B10-954A-EC2D-A3DD7844CB20}"/>
              </a:ext>
            </a:extLst>
          </p:cNvPr>
          <p:cNvSpPr>
            <a:spLocks noGrp="1"/>
          </p:cNvSpPr>
          <p:nvPr>
            <p:ph type="sldNum" sz="quarter" idx="12"/>
          </p:nvPr>
        </p:nvSpPr>
        <p:spPr/>
        <p:txBody>
          <a:bodyPr/>
          <a:lstStyle/>
          <a:p>
            <a:fld id="{E04C9C5E-3232-5347-89A7-9FEA7F80A965}" type="slidenum">
              <a:rPr lang="fr-FR" smtClean="0"/>
              <a:t>20</a:t>
            </a:fld>
            <a:endParaRPr lang="fr-FR"/>
          </a:p>
        </p:txBody>
      </p:sp>
    </p:spTree>
    <p:extLst>
      <p:ext uri="{BB962C8B-B14F-4D97-AF65-F5344CB8AC3E}">
        <p14:creationId xmlns:p14="http://schemas.microsoft.com/office/powerpoint/2010/main" val="1500608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FF867E-07E2-1353-A46C-0F16B91BCEDC}"/>
              </a:ext>
            </a:extLst>
          </p:cNvPr>
          <p:cNvSpPr>
            <a:spLocks noGrp="1"/>
          </p:cNvSpPr>
          <p:nvPr>
            <p:ph type="title"/>
          </p:nvPr>
        </p:nvSpPr>
        <p:spPr/>
        <p:txBody>
          <a:bodyPr>
            <a:normAutofit/>
          </a:bodyPr>
          <a:lstStyle/>
          <a:p>
            <a:pPr algn="ctr"/>
            <a:r>
              <a:rPr lang="en-US" sz="3600" kern="100" dirty="0">
                <a:effectLst/>
                <a:latin typeface="Aptos" panose="020B0004020202020204" pitchFamily="34" charset="0"/>
                <a:ea typeface="Aptos" panose="020B0004020202020204" pitchFamily="34" charset="0"/>
                <a:cs typeface="Times New Roman" panose="02020603050405020304" pitchFamily="18" charset="0"/>
              </a:rPr>
              <a:t>Cardiovascular disease (III)</a:t>
            </a:r>
            <a:endParaRPr lang="fr-FR" sz="3600" dirty="0"/>
          </a:p>
        </p:txBody>
      </p:sp>
      <p:pic>
        <p:nvPicPr>
          <p:cNvPr id="5" name="Espace réservé du contenu 4" descr="Une image contenant texte, capture d’écran, Police, document&#10;&#10;Le contenu généré par l’IA peut être incorrect.">
            <a:extLst>
              <a:ext uri="{FF2B5EF4-FFF2-40B4-BE49-F238E27FC236}">
                <a16:creationId xmlns:a16="http://schemas.microsoft.com/office/drawing/2014/main" id="{17657489-A544-428F-BBD0-492F9B6786FE}"/>
              </a:ext>
            </a:extLst>
          </p:cNvPr>
          <p:cNvPicPr>
            <a:picLocks noGrp="1" noChangeAspect="1"/>
          </p:cNvPicPr>
          <p:nvPr>
            <p:ph idx="1"/>
          </p:nvPr>
        </p:nvPicPr>
        <p:blipFill>
          <a:blip r:embed="rId2"/>
          <a:stretch>
            <a:fillRect/>
          </a:stretch>
        </p:blipFill>
        <p:spPr>
          <a:xfrm>
            <a:off x="587064" y="1833482"/>
            <a:ext cx="5132915" cy="2988243"/>
          </a:xfrm>
        </p:spPr>
      </p:pic>
      <p:pic>
        <p:nvPicPr>
          <p:cNvPr id="7" name="Image 6" descr="Une image contenant texte, capture d’écran, Police, document&#10;&#10;Le contenu généré par l’IA peut être incorrect.">
            <a:extLst>
              <a:ext uri="{FF2B5EF4-FFF2-40B4-BE49-F238E27FC236}">
                <a16:creationId xmlns:a16="http://schemas.microsoft.com/office/drawing/2014/main" id="{7EC1243F-B4A1-CFA0-2FEB-4ECA2320FCA1}"/>
              </a:ext>
            </a:extLst>
          </p:cNvPr>
          <p:cNvPicPr>
            <a:picLocks noChangeAspect="1"/>
          </p:cNvPicPr>
          <p:nvPr/>
        </p:nvPicPr>
        <p:blipFill>
          <a:blip r:embed="rId3"/>
          <a:stretch>
            <a:fillRect/>
          </a:stretch>
        </p:blipFill>
        <p:spPr>
          <a:xfrm>
            <a:off x="6096000" y="3327604"/>
            <a:ext cx="5508936" cy="2988242"/>
          </a:xfrm>
          <a:prstGeom prst="rect">
            <a:avLst/>
          </a:prstGeom>
        </p:spPr>
      </p:pic>
      <p:sp>
        <p:nvSpPr>
          <p:cNvPr id="3" name="Espace réservé du numéro de diapositive 2">
            <a:extLst>
              <a:ext uri="{FF2B5EF4-FFF2-40B4-BE49-F238E27FC236}">
                <a16:creationId xmlns:a16="http://schemas.microsoft.com/office/drawing/2014/main" id="{31A7B195-2786-2D37-BB95-A9B3FF4EACCF}"/>
              </a:ext>
            </a:extLst>
          </p:cNvPr>
          <p:cNvSpPr>
            <a:spLocks noGrp="1"/>
          </p:cNvSpPr>
          <p:nvPr>
            <p:ph type="sldNum" sz="quarter" idx="12"/>
          </p:nvPr>
        </p:nvSpPr>
        <p:spPr/>
        <p:txBody>
          <a:bodyPr/>
          <a:lstStyle/>
          <a:p>
            <a:fld id="{E04C9C5E-3232-5347-89A7-9FEA7F80A965}" type="slidenum">
              <a:rPr lang="fr-FR" smtClean="0"/>
              <a:t>21</a:t>
            </a:fld>
            <a:endParaRPr lang="fr-FR"/>
          </a:p>
        </p:txBody>
      </p:sp>
    </p:spTree>
    <p:extLst>
      <p:ext uri="{BB962C8B-B14F-4D97-AF65-F5344CB8AC3E}">
        <p14:creationId xmlns:p14="http://schemas.microsoft.com/office/powerpoint/2010/main" val="1482284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DA474F-DF77-EDA9-7654-C0FA625DA87B}"/>
              </a:ext>
            </a:extLst>
          </p:cNvPr>
          <p:cNvSpPr>
            <a:spLocks noGrp="1"/>
          </p:cNvSpPr>
          <p:nvPr>
            <p:ph type="title"/>
          </p:nvPr>
        </p:nvSpPr>
        <p:spPr/>
        <p:txBody>
          <a:bodyPr/>
          <a:lstStyle/>
          <a:p>
            <a:pPr algn="ctr"/>
            <a:r>
              <a:rPr lang="en-US" sz="36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Type II diabetes</a:t>
            </a:r>
            <a:br>
              <a:rPr lang="fr-BE" sz="1800" kern="100" dirty="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CB157DC2-F585-5997-BDD0-12F13123990D}"/>
              </a:ext>
            </a:extLst>
          </p:cNvPr>
          <p:cNvSpPr>
            <a:spLocks noGrp="1"/>
          </p:cNvSpPr>
          <p:nvPr>
            <p:ph idx="1"/>
          </p:nvPr>
        </p:nvSpPr>
        <p:spPr/>
        <p:txBody>
          <a:bodyPr/>
          <a:lstStyle/>
          <a:p>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Multifactorial condition with increasing incidence in the midlife </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Decline  in estrogen levels may play a role in insulin sensitivity </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A large RCT indicate a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lower incidence </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of type 2 diabetes among  women using combined HRT in comparison with the placebo group ( by 7.5 </a:t>
            </a:r>
            <a:r>
              <a:rPr lang="en-US" sz="1800" kern="100" dirty="0" err="1">
                <a:solidFill>
                  <a:srgbClr val="000000"/>
                </a:solidFill>
                <a:effectLst/>
                <a:latin typeface="Aptos" panose="020B0004020202020204" pitchFamily="34" charset="0"/>
                <a:ea typeface="Aptos" panose="020B0004020202020204" pitchFamily="34" charset="0"/>
                <a:cs typeface="Times New Roman" panose="02020603050405020304" pitchFamily="18" charset="0"/>
              </a:rPr>
              <a:t>cas</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r>
              <a:rPr lang="en-US" sz="18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per 1000 women per 5 years of use ) </a:t>
            </a:r>
            <a:endParaRPr lang="fr-FR" dirty="0"/>
          </a:p>
        </p:txBody>
      </p:sp>
      <p:sp>
        <p:nvSpPr>
          <p:cNvPr id="4" name="Espace réservé du numéro de diapositive 3">
            <a:extLst>
              <a:ext uri="{FF2B5EF4-FFF2-40B4-BE49-F238E27FC236}">
                <a16:creationId xmlns:a16="http://schemas.microsoft.com/office/drawing/2014/main" id="{FA34C30C-0596-682E-D317-3175E67DF467}"/>
              </a:ext>
            </a:extLst>
          </p:cNvPr>
          <p:cNvSpPr>
            <a:spLocks noGrp="1"/>
          </p:cNvSpPr>
          <p:nvPr>
            <p:ph type="sldNum" sz="quarter" idx="12"/>
          </p:nvPr>
        </p:nvSpPr>
        <p:spPr/>
        <p:txBody>
          <a:bodyPr/>
          <a:lstStyle/>
          <a:p>
            <a:fld id="{E04C9C5E-3232-5347-89A7-9FEA7F80A965}" type="slidenum">
              <a:rPr lang="fr-FR" smtClean="0"/>
              <a:t>22</a:t>
            </a:fld>
            <a:endParaRPr lang="fr-FR"/>
          </a:p>
        </p:txBody>
      </p:sp>
    </p:spTree>
    <p:extLst>
      <p:ext uri="{BB962C8B-B14F-4D97-AF65-F5344CB8AC3E}">
        <p14:creationId xmlns:p14="http://schemas.microsoft.com/office/powerpoint/2010/main" val="1833051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F810A6-B406-96B2-152F-BA91C1C8C717}"/>
              </a:ext>
            </a:extLst>
          </p:cNvPr>
          <p:cNvSpPr>
            <a:spLocks noGrp="1"/>
          </p:cNvSpPr>
          <p:nvPr>
            <p:ph type="title"/>
          </p:nvPr>
        </p:nvSpPr>
        <p:spPr/>
        <p:txBody>
          <a:bodyPr>
            <a:normAutofit/>
          </a:bodyPr>
          <a:lstStyle/>
          <a:p>
            <a:pPr algn="ctr"/>
            <a:r>
              <a:rPr lang="en-US" sz="36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Colorectal cancer</a:t>
            </a:r>
            <a:endParaRPr lang="fr-BE"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2C291531-A257-E247-F87C-8B71FB78C66F}"/>
              </a:ext>
            </a:extLst>
          </p:cNvPr>
          <p:cNvSpPr>
            <a:spLocks noGrp="1"/>
          </p:cNvSpPr>
          <p:nvPr>
            <p:ph idx="1"/>
          </p:nvPr>
        </p:nvSpPr>
        <p:spPr/>
        <p:txBody>
          <a:bodyPr/>
          <a:lstStyle/>
          <a:p>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Epidemiologic studies have shown up to a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20% reduction </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in colon cancer incidents in ever-users  of HRT compared  with never-users </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FR" dirty="0"/>
          </a:p>
        </p:txBody>
      </p:sp>
      <p:sp>
        <p:nvSpPr>
          <p:cNvPr id="4" name="Espace réservé du numéro de diapositive 3">
            <a:extLst>
              <a:ext uri="{FF2B5EF4-FFF2-40B4-BE49-F238E27FC236}">
                <a16:creationId xmlns:a16="http://schemas.microsoft.com/office/drawing/2014/main" id="{7FE2A297-E54A-0D70-9A9E-006113F00F49}"/>
              </a:ext>
            </a:extLst>
          </p:cNvPr>
          <p:cNvSpPr>
            <a:spLocks noGrp="1"/>
          </p:cNvSpPr>
          <p:nvPr>
            <p:ph type="sldNum" sz="quarter" idx="12"/>
          </p:nvPr>
        </p:nvSpPr>
        <p:spPr/>
        <p:txBody>
          <a:bodyPr/>
          <a:lstStyle/>
          <a:p>
            <a:fld id="{E04C9C5E-3232-5347-89A7-9FEA7F80A965}" type="slidenum">
              <a:rPr lang="fr-FR" smtClean="0"/>
              <a:t>23</a:t>
            </a:fld>
            <a:endParaRPr lang="fr-FR"/>
          </a:p>
        </p:txBody>
      </p:sp>
    </p:spTree>
    <p:extLst>
      <p:ext uri="{BB962C8B-B14F-4D97-AF65-F5344CB8AC3E}">
        <p14:creationId xmlns:p14="http://schemas.microsoft.com/office/powerpoint/2010/main" val="2171342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EC2ED7-378F-B073-AEBB-8674D8387E9B}"/>
              </a:ext>
            </a:extLst>
          </p:cNvPr>
          <p:cNvSpPr>
            <a:spLocks noGrp="1"/>
          </p:cNvSpPr>
          <p:nvPr>
            <p:ph type="title"/>
          </p:nvPr>
        </p:nvSpPr>
        <p:spPr>
          <a:xfrm>
            <a:off x="519545" y="365125"/>
            <a:ext cx="10515600" cy="1325563"/>
          </a:xfrm>
        </p:spPr>
        <p:txBody>
          <a:bodyPr/>
          <a:lstStyle/>
          <a:p>
            <a:pPr algn="ctr"/>
            <a:r>
              <a:rPr lang="fr-BE"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r>
              <a:rPr lang="en-US" sz="36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Risks of HRT</a:t>
            </a:r>
            <a:br>
              <a:rPr lang="fr-BE" sz="3600" kern="100" dirty="0">
                <a:effectLst/>
                <a:latin typeface="Aptos" panose="020B0004020202020204" pitchFamily="34" charset="0"/>
                <a:ea typeface="Aptos" panose="020B0004020202020204" pitchFamily="34" charset="0"/>
                <a:cs typeface="Times New Roman" panose="02020603050405020304" pitchFamily="18" charset="0"/>
              </a:rPr>
            </a:br>
            <a:endParaRPr lang="fr-FR" sz="3600" dirty="0"/>
          </a:p>
        </p:txBody>
      </p:sp>
      <p:sp>
        <p:nvSpPr>
          <p:cNvPr id="3" name="Espace réservé du contenu 2">
            <a:extLst>
              <a:ext uri="{FF2B5EF4-FFF2-40B4-BE49-F238E27FC236}">
                <a16:creationId xmlns:a16="http://schemas.microsoft.com/office/drawing/2014/main" id="{1CD3F576-BDC5-0DF2-D0F3-4AC9224F77D8}"/>
              </a:ext>
            </a:extLst>
          </p:cNvPr>
          <p:cNvSpPr>
            <a:spLocks noGrp="1"/>
          </p:cNvSpPr>
          <p:nvPr>
            <p:ph idx="1"/>
          </p:nvPr>
        </p:nvSpPr>
        <p:spPr>
          <a:xfrm>
            <a:off x="1974273" y="1690688"/>
            <a:ext cx="10515600" cy="4351338"/>
          </a:xfrm>
        </p:spPr>
        <p:txBody>
          <a:bodyPr/>
          <a:lstStyle/>
          <a:p>
            <a:pPr lvl="2"/>
            <a:r>
              <a:rPr lang="en-US" kern="100" dirty="0">
                <a:latin typeface="Aptos" panose="020B0004020202020204" pitchFamily="34" charset="0"/>
                <a:ea typeface="Aptos" panose="020B0004020202020204" pitchFamily="34" charset="0"/>
                <a:cs typeface="Times New Roman" panose="02020603050405020304" pitchFamily="18" charset="0"/>
              </a:rPr>
              <a:t>B</a:t>
            </a:r>
            <a:r>
              <a:rPr lang="en-US" kern="100" dirty="0">
                <a:effectLst/>
                <a:latin typeface="Aptos" panose="020B0004020202020204" pitchFamily="34" charset="0"/>
                <a:ea typeface="Aptos" panose="020B0004020202020204" pitchFamily="34" charset="0"/>
                <a:cs typeface="Times New Roman" panose="02020603050405020304" pitchFamily="18" charset="0"/>
              </a:rPr>
              <a:t>reast cancer </a:t>
            </a:r>
            <a:endParaRPr lang="fr-BE" kern="100" dirty="0">
              <a:effectLst/>
              <a:latin typeface="Aptos" panose="020B0004020202020204" pitchFamily="34" charset="0"/>
              <a:ea typeface="Aptos" panose="020B0004020202020204" pitchFamily="34" charset="0"/>
              <a:cs typeface="Times New Roman" panose="02020603050405020304" pitchFamily="18" charset="0"/>
            </a:endParaRPr>
          </a:p>
          <a:p>
            <a:pPr lvl="2"/>
            <a:r>
              <a:rPr lang="en-US" kern="100" dirty="0">
                <a:effectLst/>
                <a:latin typeface="Aptos" panose="020B0004020202020204" pitchFamily="34" charset="0"/>
                <a:ea typeface="Aptos" panose="020B0004020202020204" pitchFamily="34" charset="0"/>
                <a:cs typeface="Times New Roman" panose="02020603050405020304" pitchFamily="18" charset="0"/>
              </a:rPr>
              <a:t>Cardiovascular disease </a:t>
            </a:r>
            <a:endParaRPr lang="fr-BE" kern="100" dirty="0">
              <a:effectLst/>
              <a:latin typeface="Aptos" panose="020B0004020202020204" pitchFamily="34" charset="0"/>
              <a:ea typeface="Aptos" panose="020B0004020202020204" pitchFamily="34" charset="0"/>
              <a:cs typeface="Times New Roman" panose="02020603050405020304" pitchFamily="18" charset="0"/>
            </a:endParaRPr>
          </a:p>
          <a:p>
            <a:pPr lvl="2"/>
            <a:r>
              <a:rPr lang="en-US" kern="100" dirty="0">
                <a:latin typeface="Aptos" panose="020B0004020202020204" pitchFamily="34" charset="0"/>
                <a:ea typeface="Aptos" panose="020B0004020202020204" pitchFamily="34" charset="0"/>
                <a:cs typeface="Times New Roman" panose="02020603050405020304" pitchFamily="18" charset="0"/>
              </a:rPr>
              <a:t>S</a:t>
            </a:r>
            <a:r>
              <a:rPr lang="en-US" kern="100" dirty="0">
                <a:effectLst/>
                <a:latin typeface="Aptos" panose="020B0004020202020204" pitchFamily="34" charset="0"/>
                <a:ea typeface="Aptos" panose="020B0004020202020204" pitchFamily="34" charset="0"/>
                <a:cs typeface="Times New Roman" panose="02020603050405020304" pitchFamily="18" charset="0"/>
              </a:rPr>
              <a:t>troke </a:t>
            </a:r>
            <a:endParaRPr lang="fr-BE" kern="100" dirty="0">
              <a:effectLst/>
              <a:latin typeface="Aptos" panose="020B0004020202020204" pitchFamily="34" charset="0"/>
              <a:ea typeface="Aptos" panose="020B0004020202020204" pitchFamily="34" charset="0"/>
              <a:cs typeface="Times New Roman" panose="02020603050405020304" pitchFamily="18" charset="0"/>
            </a:endParaRPr>
          </a:p>
          <a:p>
            <a:pPr lvl="2"/>
            <a:r>
              <a:rPr lang="en-US" kern="100" dirty="0">
                <a:latin typeface="Aptos" panose="020B0004020202020204" pitchFamily="34" charset="0"/>
                <a:ea typeface="Aptos" panose="020B0004020202020204" pitchFamily="34" charset="0"/>
                <a:cs typeface="Times New Roman" panose="02020603050405020304" pitchFamily="18" charset="0"/>
              </a:rPr>
              <a:t>V</a:t>
            </a:r>
            <a:r>
              <a:rPr lang="en-US" kern="100" dirty="0">
                <a:effectLst/>
                <a:latin typeface="Aptos" panose="020B0004020202020204" pitchFamily="34" charset="0"/>
                <a:ea typeface="Aptos" panose="020B0004020202020204" pitchFamily="34" charset="0"/>
                <a:cs typeface="Times New Roman" panose="02020603050405020304" pitchFamily="18" charset="0"/>
              </a:rPr>
              <a:t>enous thromboembolism </a:t>
            </a:r>
            <a:endParaRPr lang="fr-BE" kern="100" dirty="0">
              <a:effectLst/>
              <a:latin typeface="Aptos" panose="020B0004020202020204" pitchFamily="34" charset="0"/>
              <a:ea typeface="Aptos" panose="020B0004020202020204" pitchFamily="34" charset="0"/>
              <a:cs typeface="Times New Roman" panose="02020603050405020304" pitchFamily="18" charset="0"/>
            </a:endParaRPr>
          </a:p>
          <a:p>
            <a:pPr lvl="2"/>
            <a:r>
              <a:rPr lang="en-US" kern="100" dirty="0">
                <a:latin typeface="Aptos" panose="020B0004020202020204" pitchFamily="34" charset="0"/>
                <a:ea typeface="Aptos" panose="020B0004020202020204" pitchFamily="34" charset="0"/>
                <a:cs typeface="Times New Roman" panose="02020603050405020304" pitchFamily="18" charset="0"/>
              </a:rPr>
              <a:t>O</a:t>
            </a:r>
            <a:r>
              <a:rPr lang="en-US" kern="100" dirty="0">
                <a:effectLst/>
                <a:latin typeface="Aptos" panose="020B0004020202020204" pitchFamily="34" charset="0"/>
                <a:ea typeface="Aptos" panose="020B0004020202020204" pitchFamily="34" charset="0"/>
                <a:cs typeface="Times New Roman" panose="02020603050405020304" pitchFamily="18" charset="0"/>
              </a:rPr>
              <a:t>varian cancer </a:t>
            </a:r>
            <a:endParaRPr lang="fr-BE" kern="100" dirty="0">
              <a:effectLst/>
              <a:latin typeface="Aptos" panose="020B0004020202020204" pitchFamily="34" charset="0"/>
              <a:ea typeface="Aptos" panose="020B0004020202020204" pitchFamily="34" charset="0"/>
              <a:cs typeface="Times New Roman" panose="02020603050405020304" pitchFamily="18" charset="0"/>
            </a:endParaRPr>
          </a:p>
          <a:p>
            <a:pPr lvl="2"/>
            <a:r>
              <a:rPr lang="en-US" kern="100" dirty="0">
                <a:latin typeface="Aptos" panose="020B0004020202020204" pitchFamily="34" charset="0"/>
                <a:ea typeface="Aptos" panose="020B0004020202020204" pitchFamily="34" charset="0"/>
                <a:cs typeface="Times New Roman" panose="02020603050405020304" pitchFamily="18" charset="0"/>
              </a:rPr>
              <a:t>E</a:t>
            </a:r>
            <a:r>
              <a:rPr lang="en-US" kern="100" dirty="0">
                <a:effectLst/>
                <a:latin typeface="Aptos" panose="020B0004020202020204" pitchFamily="34" charset="0"/>
                <a:ea typeface="Aptos" panose="020B0004020202020204" pitchFamily="34" charset="0"/>
                <a:cs typeface="Times New Roman" panose="02020603050405020304" pitchFamily="18" charset="0"/>
              </a:rPr>
              <a:t>ndometrial cancer </a:t>
            </a:r>
            <a:endParaRPr lang="fr-BE" kern="100" dirty="0">
              <a:effectLst/>
              <a:latin typeface="Aptos" panose="020B0004020202020204" pitchFamily="34" charset="0"/>
              <a:ea typeface="Aptos" panose="020B0004020202020204" pitchFamily="34" charset="0"/>
              <a:cs typeface="Times New Roman" panose="02020603050405020304" pitchFamily="18" charset="0"/>
            </a:endParaRPr>
          </a:p>
          <a:p>
            <a:pPr lvl="2"/>
            <a:r>
              <a:rPr lang="en-US" kern="100" dirty="0">
                <a:latin typeface="Aptos" panose="020B0004020202020204" pitchFamily="34" charset="0"/>
                <a:ea typeface="Aptos" panose="020B0004020202020204" pitchFamily="34" charset="0"/>
                <a:cs typeface="Times New Roman" panose="02020603050405020304" pitchFamily="18" charset="0"/>
              </a:rPr>
              <a:t>G</a:t>
            </a:r>
            <a:r>
              <a:rPr lang="en-US" kern="100" dirty="0">
                <a:effectLst/>
                <a:latin typeface="Aptos" panose="020B0004020202020204" pitchFamily="34" charset="0"/>
                <a:ea typeface="Aptos" panose="020B0004020202020204" pitchFamily="34" charset="0"/>
                <a:cs typeface="Times New Roman" panose="02020603050405020304" pitchFamily="18" charset="0"/>
              </a:rPr>
              <a:t>allbladder disease</a:t>
            </a:r>
            <a:endParaRPr lang="fr-BE"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FR" dirty="0"/>
          </a:p>
        </p:txBody>
      </p:sp>
      <p:sp>
        <p:nvSpPr>
          <p:cNvPr id="4" name="Espace réservé du numéro de diapositive 3">
            <a:extLst>
              <a:ext uri="{FF2B5EF4-FFF2-40B4-BE49-F238E27FC236}">
                <a16:creationId xmlns:a16="http://schemas.microsoft.com/office/drawing/2014/main" id="{FE3E5F2B-2B33-6498-138F-8DEBA4CBDEAB}"/>
              </a:ext>
            </a:extLst>
          </p:cNvPr>
          <p:cNvSpPr>
            <a:spLocks noGrp="1"/>
          </p:cNvSpPr>
          <p:nvPr>
            <p:ph type="sldNum" sz="quarter" idx="12"/>
          </p:nvPr>
        </p:nvSpPr>
        <p:spPr/>
        <p:txBody>
          <a:bodyPr/>
          <a:lstStyle/>
          <a:p>
            <a:fld id="{E04C9C5E-3232-5347-89A7-9FEA7F80A965}" type="slidenum">
              <a:rPr lang="fr-FR" smtClean="0"/>
              <a:t>24</a:t>
            </a:fld>
            <a:endParaRPr lang="fr-FR"/>
          </a:p>
        </p:txBody>
      </p:sp>
    </p:spTree>
    <p:extLst>
      <p:ext uri="{BB962C8B-B14F-4D97-AF65-F5344CB8AC3E}">
        <p14:creationId xmlns:p14="http://schemas.microsoft.com/office/powerpoint/2010/main" val="4167807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629C77-9CF3-0A67-40E3-DF8022531E8C}"/>
              </a:ext>
            </a:extLst>
          </p:cNvPr>
          <p:cNvSpPr>
            <a:spLocks noGrp="1"/>
          </p:cNvSpPr>
          <p:nvPr>
            <p:ph type="title"/>
          </p:nvPr>
        </p:nvSpPr>
        <p:spPr/>
        <p:txBody>
          <a:bodyPr/>
          <a:lstStyle/>
          <a:p>
            <a:pPr algn="ctr"/>
            <a:r>
              <a:rPr lang="en-US" sz="36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Breast cancer</a:t>
            </a:r>
            <a:br>
              <a:rPr lang="fr-BE" sz="1800" kern="100" dirty="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96C7C7F7-BDAF-2429-E157-7A3AC9BC3719}"/>
              </a:ext>
            </a:extLst>
          </p:cNvPr>
          <p:cNvSpPr>
            <a:spLocks noGrp="1"/>
          </p:cNvSpPr>
          <p:nvPr>
            <p:ph idx="1"/>
          </p:nvPr>
        </p:nvSpPr>
        <p:spPr/>
        <p:txBody>
          <a:bodyPr>
            <a:normAutofit/>
          </a:bodyPr>
          <a:lstStyle/>
          <a:p>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The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potential risk </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of breast cancer associated with HRT remains one of the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principal reason for anxiety </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among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patients</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and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healthcare professional </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about prescribing HRT </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Woman should be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reassured</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that the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absolute increase in breast cancer risk </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associated with HRT use is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small</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and is overall less than the increase in risk associated with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obesity</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nulliparity </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or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consumption</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of three alcohol drinks per day </a:t>
            </a:r>
            <a:endParaRPr lang="fr-BE"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Whether breast cancer risk differs between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oral and non oral HRT  </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has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not been established </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in randomized  clinical trial</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Observational studies implicate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progesterone</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as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safer</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than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synthetic progestogens </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progestins) with regards to breast cancer risk</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There are few long term observational data ( &gt; 5 years) and no evidence from randomized controlled trials to inform whether progesterone is safer than progestins </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However expert opinion is that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progesterone may confirm less breast cancer risk</a:t>
            </a:r>
            <a:endParaRPr lang="fr-BE"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endParaRPr lang="fr-FR" dirty="0"/>
          </a:p>
        </p:txBody>
      </p:sp>
      <p:sp>
        <p:nvSpPr>
          <p:cNvPr id="4" name="Espace réservé du numéro de diapositive 3">
            <a:extLst>
              <a:ext uri="{FF2B5EF4-FFF2-40B4-BE49-F238E27FC236}">
                <a16:creationId xmlns:a16="http://schemas.microsoft.com/office/drawing/2014/main" id="{D02BDDC7-2FFE-F202-0571-437878371FD6}"/>
              </a:ext>
            </a:extLst>
          </p:cNvPr>
          <p:cNvSpPr>
            <a:spLocks noGrp="1"/>
          </p:cNvSpPr>
          <p:nvPr>
            <p:ph type="sldNum" sz="quarter" idx="12"/>
          </p:nvPr>
        </p:nvSpPr>
        <p:spPr/>
        <p:txBody>
          <a:bodyPr/>
          <a:lstStyle/>
          <a:p>
            <a:fld id="{E04C9C5E-3232-5347-89A7-9FEA7F80A965}" type="slidenum">
              <a:rPr lang="fr-FR" smtClean="0"/>
              <a:t>25</a:t>
            </a:fld>
            <a:endParaRPr lang="fr-FR"/>
          </a:p>
        </p:txBody>
      </p:sp>
    </p:spTree>
    <p:extLst>
      <p:ext uri="{BB962C8B-B14F-4D97-AF65-F5344CB8AC3E}">
        <p14:creationId xmlns:p14="http://schemas.microsoft.com/office/powerpoint/2010/main" val="3264360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e 29">
            <a:extLst>
              <a:ext uri="{FF2B5EF4-FFF2-40B4-BE49-F238E27FC236}">
                <a16:creationId xmlns:a16="http://schemas.microsoft.com/office/drawing/2014/main" id="{42116008-AA47-4B91-8CD5-D8D006B06CB1}"/>
              </a:ext>
            </a:extLst>
          </p:cNvPr>
          <p:cNvGrpSpPr/>
          <p:nvPr/>
        </p:nvGrpSpPr>
        <p:grpSpPr>
          <a:xfrm>
            <a:off x="6880201" y="772119"/>
            <a:ext cx="5344129" cy="5809851"/>
            <a:chOff x="6257321" y="85604"/>
            <a:chExt cx="5344129" cy="5809851"/>
          </a:xfrm>
        </p:grpSpPr>
        <p:pic>
          <p:nvPicPr>
            <p:cNvPr id="7" name="Image 6">
              <a:extLst>
                <a:ext uri="{FF2B5EF4-FFF2-40B4-BE49-F238E27FC236}">
                  <a16:creationId xmlns:a16="http://schemas.microsoft.com/office/drawing/2014/main" id="{E586C8E0-EB63-43D8-9393-0757C5334DAD}"/>
                </a:ext>
              </a:extLst>
            </p:cNvPr>
            <p:cNvPicPr>
              <a:picLocks noChangeAspect="1"/>
            </p:cNvPicPr>
            <p:nvPr/>
          </p:nvPicPr>
          <p:blipFill>
            <a:blip r:embed="rId2"/>
            <a:stretch>
              <a:fillRect/>
            </a:stretch>
          </p:blipFill>
          <p:spPr>
            <a:xfrm>
              <a:off x="6454247" y="203335"/>
              <a:ext cx="4443254" cy="5692120"/>
            </a:xfrm>
            <a:prstGeom prst="rect">
              <a:avLst/>
            </a:prstGeom>
          </p:spPr>
        </p:pic>
        <p:sp>
          <p:nvSpPr>
            <p:cNvPr id="10" name="ZoneTexte 9">
              <a:extLst>
                <a:ext uri="{FF2B5EF4-FFF2-40B4-BE49-F238E27FC236}">
                  <a16:creationId xmlns:a16="http://schemas.microsoft.com/office/drawing/2014/main" id="{2ABAEB57-08F1-4BBD-8CFA-582C392CB94B}"/>
                </a:ext>
              </a:extLst>
            </p:cNvPr>
            <p:cNvSpPr txBox="1"/>
            <p:nvPr/>
          </p:nvSpPr>
          <p:spPr>
            <a:xfrm>
              <a:off x="8696023" y="5551534"/>
              <a:ext cx="533401" cy="276999"/>
            </a:xfrm>
            <a:prstGeom prst="rect">
              <a:avLst/>
            </a:prstGeom>
            <a:solidFill>
              <a:schemeClr val="bg1"/>
            </a:solidFill>
          </p:spPr>
          <p:txBody>
            <a:bodyPr wrap="square" rtlCol="0">
              <a:spAutoFit/>
            </a:bodyPr>
            <a:lstStyle/>
            <a:p>
              <a:pPr algn="ctr"/>
              <a:r>
                <a:rPr lang="fr-BE" sz="1200" dirty="0">
                  <a:solidFill>
                    <a:schemeClr val="tx1">
                      <a:lumMod val="50000"/>
                      <a:lumOff val="50000"/>
                    </a:schemeClr>
                  </a:solidFill>
                </a:rPr>
                <a:t>Age</a:t>
              </a:r>
              <a:endParaRPr lang="en-GB" sz="1200" dirty="0">
                <a:solidFill>
                  <a:schemeClr val="tx1">
                    <a:lumMod val="50000"/>
                    <a:lumOff val="50000"/>
                  </a:schemeClr>
                </a:solidFill>
              </a:endParaRPr>
            </a:p>
          </p:txBody>
        </p:sp>
        <p:sp>
          <p:nvSpPr>
            <p:cNvPr id="11" name="ZoneTexte 10">
              <a:extLst>
                <a:ext uri="{FF2B5EF4-FFF2-40B4-BE49-F238E27FC236}">
                  <a16:creationId xmlns:a16="http://schemas.microsoft.com/office/drawing/2014/main" id="{7589FBB3-CEFA-4C17-848D-1D94AD425C4F}"/>
                </a:ext>
              </a:extLst>
            </p:cNvPr>
            <p:cNvSpPr txBox="1"/>
            <p:nvPr/>
          </p:nvSpPr>
          <p:spPr>
            <a:xfrm>
              <a:off x="8886221" y="4657725"/>
              <a:ext cx="2324704" cy="584775"/>
            </a:xfrm>
            <a:prstGeom prst="rect">
              <a:avLst/>
            </a:prstGeom>
            <a:solidFill>
              <a:schemeClr val="bg1"/>
            </a:solidFill>
          </p:spPr>
          <p:txBody>
            <a:bodyPr wrap="square" rtlCol="0">
              <a:spAutoFit/>
            </a:bodyPr>
            <a:lstStyle/>
            <a:p>
              <a:r>
                <a:rPr lang="fr-BE" sz="800" b="1" dirty="0">
                  <a:solidFill>
                    <a:schemeClr val="tx1">
                      <a:lumMod val="50000"/>
                      <a:lumOff val="50000"/>
                    </a:schemeClr>
                  </a:solidFill>
                </a:rPr>
                <a:t>No Hormone Replacement or </a:t>
              </a:r>
              <a:r>
                <a:rPr lang="fr-BE" sz="800" dirty="0">
                  <a:solidFill>
                    <a:srgbClr val="C00000"/>
                  </a:solidFill>
                </a:rPr>
                <a:t>MHT </a:t>
              </a:r>
              <a:r>
                <a:rPr lang="fr-BE" sz="800" dirty="0" err="1">
                  <a:solidFill>
                    <a:srgbClr val="C00000"/>
                  </a:solidFill>
                </a:rPr>
                <a:t>with</a:t>
              </a:r>
              <a:r>
                <a:rPr lang="fr-BE" sz="800" dirty="0">
                  <a:solidFill>
                    <a:srgbClr val="C00000"/>
                  </a:solidFill>
                </a:rPr>
                <a:t> E2</a:t>
              </a:r>
              <a:r>
                <a:rPr lang="en-US" sz="800" dirty="0">
                  <a:solidFill>
                    <a:srgbClr val="C00000"/>
                  </a:solidFill>
                </a:rPr>
                <a:t> ± P4</a:t>
              </a:r>
              <a:r>
                <a:rPr lang="en-US" sz="800" baseline="30000" dirty="0">
                  <a:solidFill>
                    <a:srgbClr val="C00000"/>
                  </a:solidFill>
                </a:rPr>
                <a:t>2</a:t>
              </a:r>
              <a:r>
                <a:rPr lang="fr-BE" sz="800" dirty="0">
                  <a:solidFill>
                    <a:srgbClr val="C00000"/>
                  </a:solidFill>
                </a:rPr>
                <a:t> </a:t>
              </a:r>
            </a:p>
            <a:p>
              <a:r>
                <a:rPr lang="fr-BE" sz="800" b="1" dirty="0">
                  <a:solidFill>
                    <a:schemeClr val="tx1">
                      <a:lumMod val="50000"/>
                      <a:lumOff val="50000"/>
                    </a:schemeClr>
                  </a:solidFill>
                </a:rPr>
                <a:t>Alcohol</a:t>
              </a:r>
              <a:r>
                <a:rPr lang="fr-BE" sz="800" b="1" baseline="30000" dirty="0">
                  <a:solidFill>
                    <a:schemeClr val="tx1">
                      <a:lumMod val="50000"/>
                      <a:lumOff val="50000"/>
                    </a:schemeClr>
                  </a:solidFill>
                </a:rPr>
                <a:t>9</a:t>
              </a:r>
            </a:p>
            <a:p>
              <a:r>
                <a:rPr lang="fr-BE" sz="800" b="1" dirty="0">
                  <a:solidFill>
                    <a:schemeClr val="tx1">
                      <a:lumMod val="50000"/>
                      <a:lumOff val="50000"/>
                    </a:schemeClr>
                  </a:solidFill>
                </a:rPr>
                <a:t>Obesity</a:t>
              </a:r>
              <a:r>
                <a:rPr lang="fr-BE" sz="800" b="1" baseline="30000" dirty="0">
                  <a:solidFill>
                    <a:schemeClr val="tx1">
                      <a:lumMod val="50000"/>
                      <a:lumOff val="50000"/>
                    </a:schemeClr>
                  </a:solidFill>
                </a:rPr>
                <a:t>10</a:t>
              </a:r>
            </a:p>
            <a:p>
              <a:r>
                <a:rPr lang="fr-BE" sz="800" b="1" dirty="0">
                  <a:solidFill>
                    <a:schemeClr val="tx1">
                      <a:lumMod val="50000"/>
                      <a:lumOff val="50000"/>
                    </a:schemeClr>
                  </a:solidFill>
                </a:rPr>
                <a:t>Exercise</a:t>
              </a:r>
              <a:r>
                <a:rPr lang="fr-BE" sz="800" b="1" baseline="30000" dirty="0">
                  <a:solidFill>
                    <a:schemeClr val="tx1">
                      <a:lumMod val="50000"/>
                      <a:lumOff val="50000"/>
                    </a:schemeClr>
                  </a:solidFill>
                </a:rPr>
                <a:t>3</a:t>
              </a:r>
              <a:endParaRPr lang="en-GB" sz="800" b="1" baseline="30000" dirty="0">
                <a:solidFill>
                  <a:schemeClr val="tx1">
                    <a:lumMod val="50000"/>
                    <a:lumOff val="50000"/>
                  </a:schemeClr>
                </a:solidFill>
              </a:endParaRPr>
            </a:p>
          </p:txBody>
        </p:sp>
        <p:pic>
          <p:nvPicPr>
            <p:cNvPr id="13" name="Image 12">
              <a:extLst>
                <a:ext uri="{FF2B5EF4-FFF2-40B4-BE49-F238E27FC236}">
                  <a16:creationId xmlns:a16="http://schemas.microsoft.com/office/drawing/2014/main" id="{ACFCBA79-99DE-4FFC-B312-829069588D97}"/>
                </a:ext>
              </a:extLst>
            </p:cNvPr>
            <p:cNvPicPr>
              <a:picLocks noChangeAspect="1"/>
            </p:cNvPicPr>
            <p:nvPr/>
          </p:nvPicPr>
          <p:blipFill>
            <a:blip r:embed="rId3"/>
            <a:stretch>
              <a:fillRect/>
            </a:stretch>
          </p:blipFill>
          <p:spPr>
            <a:xfrm>
              <a:off x="7389729" y="1576848"/>
              <a:ext cx="2912122" cy="3014912"/>
            </a:xfrm>
            <a:prstGeom prst="rect">
              <a:avLst/>
            </a:prstGeom>
          </p:spPr>
        </p:pic>
        <p:sp>
          <p:nvSpPr>
            <p:cNvPr id="14" name="ZoneTexte 13">
              <a:extLst>
                <a:ext uri="{FF2B5EF4-FFF2-40B4-BE49-F238E27FC236}">
                  <a16:creationId xmlns:a16="http://schemas.microsoft.com/office/drawing/2014/main" id="{D93AEBF2-4351-40DA-862A-E443BBA8CC72}"/>
                </a:ext>
              </a:extLst>
            </p:cNvPr>
            <p:cNvSpPr txBox="1"/>
            <p:nvPr/>
          </p:nvSpPr>
          <p:spPr>
            <a:xfrm>
              <a:off x="6422377" y="1895475"/>
              <a:ext cx="338554" cy="2667589"/>
            </a:xfrm>
            <a:prstGeom prst="rect">
              <a:avLst/>
            </a:prstGeom>
            <a:solidFill>
              <a:schemeClr val="bg1"/>
            </a:solidFill>
          </p:spPr>
          <p:txBody>
            <a:bodyPr vert="vert270" wrap="square" rtlCol="0">
              <a:spAutoFit/>
            </a:bodyPr>
            <a:lstStyle/>
            <a:p>
              <a:r>
                <a:rPr lang="en-US" sz="1000" dirty="0"/>
                <a:t>Cumulative risk of breast cancer per 1000 women</a:t>
              </a:r>
            </a:p>
          </p:txBody>
        </p:sp>
        <p:sp>
          <p:nvSpPr>
            <p:cNvPr id="19" name="ZoneTexte 18">
              <a:extLst>
                <a:ext uri="{FF2B5EF4-FFF2-40B4-BE49-F238E27FC236}">
                  <a16:creationId xmlns:a16="http://schemas.microsoft.com/office/drawing/2014/main" id="{2B5A1931-8EDD-4C60-ACE6-F0DC3C33D4BF}"/>
                </a:ext>
              </a:extLst>
            </p:cNvPr>
            <p:cNvSpPr txBox="1"/>
            <p:nvPr/>
          </p:nvSpPr>
          <p:spPr>
            <a:xfrm>
              <a:off x="6385606" y="85604"/>
              <a:ext cx="5001229" cy="646331"/>
            </a:xfrm>
            <a:prstGeom prst="rect">
              <a:avLst/>
            </a:prstGeom>
            <a:solidFill>
              <a:schemeClr val="bg1"/>
            </a:solidFill>
          </p:spPr>
          <p:txBody>
            <a:bodyPr wrap="square" rtlCol="0">
              <a:spAutoFit/>
            </a:bodyPr>
            <a:lstStyle/>
            <a:p>
              <a:pPr algn="ctr"/>
              <a:r>
                <a:rPr lang="en-US" b="1" dirty="0">
                  <a:solidFill>
                    <a:srgbClr val="6E3193"/>
                  </a:solidFill>
                </a:rPr>
                <a:t>Cumulative risk of breast cancer by age  in function of several factors</a:t>
              </a:r>
            </a:p>
          </p:txBody>
        </p:sp>
        <p:sp>
          <p:nvSpPr>
            <p:cNvPr id="21" name="ZoneTexte 20">
              <a:extLst>
                <a:ext uri="{FF2B5EF4-FFF2-40B4-BE49-F238E27FC236}">
                  <a16:creationId xmlns:a16="http://schemas.microsoft.com/office/drawing/2014/main" id="{ADA5332E-D61B-45E9-819E-1E0829FB7CFB}"/>
                </a:ext>
              </a:extLst>
            </p:cNvPr>
            <p:cNvSpPr txBox="1"/>
            <p:nvPr/>
          </p:nvSpPr>
          <p:spPr>
            <a:xfrm>
              <a:off x="6257321" y="679887"/>
              <a:ext cx="5344129" cy="830997"/>
            </a:xfrm>
            <a:prstGeom prst="rect">
              <a:avLst/>
            </a:prstGeom>
            <a:solidFill>
              <a:schemeClr val="bg1"/>
            </a:solidFill>
          </p:spPr>
          <p:txBody>
            <a:bodyPr wrap="square" rtlCol="0">
              <a:spAutoFit/>
            </a:bodyPr>
            <a:lstStyle/>
            <a:p>
              <a:pPr algn="ctr"/>
              <a:r>
                <a:rPr lang="en-US" sz="1600" b="1" dirty="0">
                  <a:solidFill>
                    <a:schemeClr val="tx1">
                      <a:lumMod val="50000"/>
                      <a:lumOff val="50000"/>
                    </a:schemeClr>
                  </a:solidFill>
                </a:rPr>
                <a:t>[5 years MHT with </a:t>
              </a:r>
              <a:r>
                <a:rPr lang="en-US" sz="1600" b="1" dirty="0">
                  <a:solidFill>
                    <a:srgbClr val="C00000"/>
                  </a:solidFill>
                </a:rPr>
                <a:t>Estradiol (E2) ± Micronised progesterone </a:t>
              </a:r>
              <a:r>
                <a:rPr lang="en-US" sz="1600" b="1" dirty="0">
                  <a:solidFill>
                    <a:schemeClr val="tx1">
                      <a:lumMod val="50000"/>
                      <a:lumOff val="50000"/>
                    </a:schemeClr>
                  </a:solidFill>
                </a:rPr>
                <a:t>(P4) versus exercise, obesity or alcohol]</a:t>
              </a:r>
            </a:p>
            <a:p>
              <a:pPr algn="ctr"/>
              <a:endParaRPr lang="en-US" sz="1600" b="1" dirty="0">
                <a:solidFill>
                  <a:schemeClr val="tx1">
                    <a:lumMod val="50000"/>
                    <a:lumOff val="50000"/>
                  </a:schemeClr>
                </a:solidFill>
              </a:endParaRPr>
            </a:p>
          </p:txBody>
        </p:sp>
      </p:grpSp>
      <p:grpSp>
        <p:nvGrpSpPr>
          <p:cNvPr id="29" name="Groupe 28">
            <a:extLst>
              <a:ext uri="{FF2B5EF4-FFF2-40B4-BE49-F238E27FC236}">
                <a16:creationId xmlns:a16="http://schemas.microsoft.com/office/drawing/2014/main" id="{C396B2EA-8E4D-49F7-BDEE-E2A0B8EB6EDF}"/>
              </a:ext>
            </a:extLst>
          </p:cNvPr>
          <p:cNvGrpSpPr/>
          <p:nvPr/>
        </p:nvGrpSpPr>
        <p:grpSpPr>
          <a:xfrm>
            <a:off x="358195" y="777477"/>
            <a:ext cx="5088623" cy="5737571"/>
            <a:chOff x="515413" y="65781"/>
            <a:chExt cx="5088623" cy="5737571"/>
          </a:xfrm>
        </p:grpSpPr>
        <p:pic>
          <p:nvPicPr>
            <p:cNvPr id="5" name="Image 4">
              <a:extLst>
                <a:ext uri="{FF2B5EF4-FFF2-40B4-BE49-F238E27FC236}">
                  <a16:creationId xmlns:a16="http://schemas.microsoft.com/office/drawing/2014/main" id="{3ABCCE3B-CD8F-49B2-868F-4B03102834F6}"/>
                </a:ext>
              </a:extLst>
            </p:cNvPr>
            <p:cNvPicPr>
              <a:picLocks noChangeAspect="1"/>
            </p:cNvPicPr>
            <p:nvPr/>
          </p:nvPicPr>
          <p:blipFill>
            <a:blip r:embed="rId4"/>
            <a:stretch>
              <a:fillRect/>
            </a:stretch>
          </p:blipFill>
          <p:spPr>
            <a:xfrm>
              <a:off x="1258185" y="65781"/>
              <a:ext cx="4345851" cy="5692120"/>
            </a:xfrm>
            <a:prstGeom prst="rect">
              <a:avLst/>
            </a:prstGeom>
          </p:spPr>
        </p:pic>
        <p:sp>
          <p:nvSpPr>
            <p:cNvPr id="8" name="ZoneTexte 7">
              <a:extLst>
                <a:ext uri="{FF2B5EF4-FFF2-40B4-BE49-F238E27FC236}">
                  <a16:creationId xmlns:a16="http://schemas.microsoft.com/office/drawing/2014/main" id="{58502906-0407-42CF-902D-011A7A5EEF4D}"/>
                </a:ext>
              </a:extLst>
            </p:cNvPr>
            <p:cNvSpPr txBox="1"/>
            <p:nvPr/>
          </p:nvSpPr>
          <p:spPr>
            <a:xfrm>
              <a:off x="3133724" y="5551534"/>
              <a:ext cx="1362075" cy="251818"/>
            </a:xfrm>
            <a:prstGeom prst="rect">
              <a:avLst/>
            </a:prstGeom>
            <a:solidFill>
              <a:schemeClr val="bg1"/>
            </a:solidFill>
          </p:spPr>
          <p:txBody>
            <a:bodyPr wrap="square" rtlCol="0">
              <a:spAutoFit/>
            </a:bodyPr>
            <a:lstStyle/>
            <a:p>
              <a:pPr algn="ctr"/>
              <a:r>
                <a:rPr lang="fr-BE" sz="1200" dirty="0">
                  <a:solidFill>
                    <a:schemeClr val="tx1">
                      <a:lumMod val="50000"/>
                      <a:lumOff val="50000"/>
                    </a:schemeClr>
                  </a:solidFill>
                </a:rPr>
                <a:t>Relative Risk</a:t>
              </a:r>
              <a:endParaRPr lang="en-GB" sz="1200" dirty="0">
                <a:solidFill>
                  <a:schemeClr val="tx1">
                    <a:lumMod val="50000"/>
                    <a:lumOff val="50000"/>
                  </a:schemeClr>
                </a:solidFill>
              </a:endParaRPr>
            </a:p>
          </p:txBody>
        </p:sp>
        <p:sp>
          <p:nvSpPr>
            <p:cNvPr id="17" name="ZoneTexte 16">
              <a:extLst>
                <a:ext uri="{FF2B5EF4-FFF2-40B4-BE49-F238E27FC236}">
                  <a16:creationId xmlns:a16="http://schemas.microsoft.com/office/drawing/2014/main" id="{1E5F1CD8-9C5F-465B-BA00-D70069EAB487}"/>
                </a:ext>
              </a:extLst>
            </p:cNvPr>
            <p:cNvSpPr txBox="1"/>
            <p:nvPr/>
          </p:nvSpPr>
          <p:spPr>
            <a:xfrm>
              <a:off x="602808" y="132028"/>
              <a:ext cx="4792716" cy="369332"/>
            </a:xfrm>
            <a:prstGeom prst="rect">
              <a:avLst/>
            </a:prstGeom>
            <a:solidFill>
              <a:schemeClr val="bg1"/>
            </a:solidFill>
          </p:spPr>
          <p:txBody>
            <a:bodyPr wrap="square" rtlCol="0">
              <a:spAutoFit/>
            </a:bodyPr>
            <a:lstStyle/>
            <a:p>
              <a:pPr algn="ctr"/>
              <a:r>
                <a:rPr lang="fr-BE" b="1" dirty="0" err="1">
                  <a:solidFill>
                    <a:srgbClr val="6E3193"/>
                  </a:solidFill>
                </a:rPr>
                <a:t>Breast</a:t>
              </a:r>
              <a:r>
                <a:rPr lang="fr-BE" b="1" dirty="0">
                  <a:solidFill>
                    <a:srgbClr val="6E3193"/>
                  </a:solidFill>
                </a:rPr>
                <a:t> cancer </a:t>
              </a:r>
              <a:r>
                <a:rPr lang="fr-BE" b="1" dirty="0" err="1">
                  <a:solidFill>
                    <a:srgbClr val="6E3193"/>
                  </a:solidFill>
                </a:rPr>
                <a:t>risk</a:t>
              </a:r>
              <a:r>
                <a:rPr lang="fr-BE" b="1" dirty="0">
                  <a:solidFill>
                    <a:srgbClr val="6E3193"/>
                  </a:solidFill>
                </a:rPr>
                <a:t> </a:t>
              </a:r>
              <a:r>
                <a:rPr lang="fr-BE" b="1" dirty="0" err="1">
                  <a:solidFill>
                    <a:srgbClr val="6E3193"/>
                  </a:solidFill>
                </a:rPr>
                <a:t>factors</a:t>
              </a:r>
              <a:endParaRPr lang="en-GB" b="1" dirty="0">
                <a:solidFill>
                  <a:srgbClr val="6E3193"/>
                </a:solidFill>
              </a:endParaRPr>
            </a:p>
          </p:txBody>
        </p:sp>
        <p:sp>
          <p:nvSpPr>
            <p:cNvPr id="23" name="ZoneTexte 22">
              <a:extLst>
                <a:ext uri="{FF2B5EF4-FFF2-40B4-BE49-F238E27FC236}">
                  <a16:creationId xmlns:a16="http://schemas.microsoft.com/office/drawing/2014/main" id="{E38DAD3E-F58D-4D5F-A2C0-DA0D08456FE5}"/>
                </a:ext>
              </a:extLst>
            </p:cNvPr>
            <p:cNvSpPr txBox="1"/>
            <p:nvPr/>
          </p:nvSpPr>
          <p:spPr>
            <a:xfrm>
              <a:off x="515413" y="841295"/>
              <a:ext cx="1485545" cy="4516621"/>
            </a:xfrm>
            <a:prstGeom prst="rect">
              <a:avLst/>
            </a:prstGeom>
            <a:solidFill>
              <a:schemeClr val="bg1"/>
            </a:solidFill>
          </p:spPr>
          <p:txBody>
            <a:bodyPr wrap="square" rtlCol="0">
              <a:spAutoFit/>
            </a:bodyPr>
            <a:lstStyle/>
            <a:p>
              <a:pPr algn="r">
                <a:spcAft>
                  <a:spcPts val="900"/>
                </a:spcAft>
              </a:pPr>
              <a:r>
                <a:rPr lang="en-US" sz="1000" b="1" dirty="0">
                  <a:solidFill>
                    <a:schemeClr val="tx1">
                      <a:lumMod val="50000"/>
                      <a:lumOff val="50000"/>
                    </a:schemeClr>
                  </a:solidFill>
                </a:rPr>
                <a:t>Regular physical exercise</a:t>
              </a:r>
              <a:r>
                <a:rPr lang="en-US" sz="1000" b="1" baseline="30000" dirty="0">
                  <a:solidFill>
                    <a:schemeClr val="tx1">
                      <a:lumMod val="50000"/>
                      <a:lumOff val="50000"/>
                    </a:schemeClr>
                  </a:solidFill>
                </a:rPr>
                <a:t>3                                    </a:t>
              </a:r>
              <a:r>
                <a:rPr lang="en-US" sz="1000" b="1" dirty="0">
                  <a:solidFill>
                    <a:schemeClr val="tx1">
                      <a:lumMod val="50000"/>
                      <a:lumOff val="50000"/>
                    </a:schemeClr>
                  </a:solidFill>
                </a:rPr>
                <a:t>(min. 4 H/week)</a:t>
              </a:r>
            </a:p>
            <a:p>
              <a:pPr algn="r">
                <a:spcAft>
                  <a:spcPts val="2500"/>
                </a:spcAft>
              </a:pPr>
              <a:r>
                <a:rPr lang="en-US" sz="1000" b="1" dirty="0">
                  <a:solidFill>
                    <a:schemeClr val="tx1">
                      <a:lumMod val="50000"/>
                      <a:lumOff val="50000"/>
                    </a:schemeClr>
                  </a:solidFill>
                </a:rPr>
                <a:t>No MHT</a:t>
              </a:r>
            </a:p>
            <a:p>
              <a:pPr algn="r">
                <a:spcAft>
                  <a:spcPts val="2500"/>
                </a:spcAft>
              </a:pPr>
              <a:r>
                <a:rPr lang="en-US" sz="1000" b="1" dirty="0">
                  <a:solidFill>
                    <a:schemeClr val="tx1">
                      <a:lumMod val="50000"/>
                      <a:lumOff val="50000"/>
                    </a:schemeClr>
                  </a:solidFill>
                </a:rPr>
                <a:t>MHT with E2 ±P4 </a:t>
              </a:r>
              <a:r>
                <a:rPr lang="en-US" sz="1000" b="1" baseline="30000" dirty="0">
                  <a:solidFill>
                    <a:schemeClr val="tx1">
                      <a:lumMod val="50000"/>
                      <a:lumOff val="50000"/>
                    </a:schemeClr>
                  </a:solidFill>
                </a:rPr>
                <a:t>2</a:t>
              </a:r>
            </a:p>
            <a:p>
              <a:pPr algn="r">
                <a:spcAft>
                  <a:spcPts val="2500"/>
                </a:spcAft>
              </a:pPr>
              <a:r>
                <a:rPr lang="en-US" sz="1000" b="1" baseline="30000" dirty="0">
                  <a:solidFill>
                    <a:schemeClr val="tx1">
                      <a:lumMod val="50000"/>
                      <a:lumOff val="50000"/>
                    </a:schemeClr>
                  </a:solidFill>
                </a:rPr>
                <a:t> </a:t>
              </a:r>
              <a:r>
                <a:rPr lang="en-US" sz="1000" b="1" dirty="0">
                  <a:solidFill>
                    <a:schemeClr val="tx1">
                      <a:lumMod val="50000"/>
                      <a:lumOff val="50000"/>
                    </a:schemeClr>
                  </a:solidFill>
                </a:rPr>
                <a:t>Obesity</a:t>
              </a:r>
              <a:r>
                <a:rPr lang="en-US" sz="1000" b="1" baseline="30000" dirty="0">
                  <a:solidFill>
                    <a:schemeClr val="tx1">
                      <a:lumMod val="50000"/>
                      <a:lumOff val="50000"/>
                    </a:schemeClr>
                  </a:solidFill>
                </a:rPr>
                <a:t>4</a:t>
              </a:r>
            </a:p>
            <a:p>
              <a:pPr algn="r">
                <a:spcAft>
                  <a:spcPts val="2000"/>
                </a:spcAft>
              </a:pPr>
              <a:r>
                <a:rPr lang="en-US" sz="1000" b="1" dirty="0">
                  <a:solidFill>
                    <a:schemeClr val="tx1">
                      <a:lumMod val="50000"/>
                      <a:lumOff val="50000"/>
                    </a:schemeClr>
                  </a:solidFill>
                </a:rPr>
                <a:t>Alcohol</a:t>
              </a:r>
              <a:r>
                <a:rPr lang="en-US" sz="1000" b="1" baseline="30000" dirty="0">
                  <a:solidFill>
                    <a:schemeClr val="tx1">
                      <a:lumMod val="50000"/>
                      <a:lumOff val="50000"/>
                    </a:schemeClr>
                  </a:solidFill>
                </a:rPr>
                <a:t>5                                                       </a:t>
              </a:r>
              <a:r>
                <a:rPr lang="en-US" sz="1000" b="1" dirty="0">
                  <a:solidFill>
                    <a:schemeClr val="tx1">
                      <a:lumMod val="50000"/>
                      <a:lumOff val="50000"/>
                    </a:schemeClr>
                  </a:solidFill>
                </a:rPr>
                <a:t>(2 units per day)</a:t>
              </a:r>
            </a:p>
            <a:p>
              <a:pPr algn="r">
                <a:spcAft>
                  <a:spcPts val="2500"/>
                </a:spcAft>
              </a:pPr>
              <a:r>
                <a:rPr lang="en-US" sz="1000" b="1" dirty="0">
                  <a:solidFill>
                    <a:schemeClr val="tx1">
                      <a:lumMod val="50000"/>
                      <a:lumOff val="50000"/>
                    </a:schemeClr>
                  </a:solidFill>
                </a:rPr>
                <a:t>Tabacco</a:t>
              </a:r>
              <a:r>
                <a:rPr lang="en-US" sz="1000" b="1" baseline="30000" dirty="0">
                  <a:solidFill>
                    <a:schemeClr val="tx1">
                      <a:lumMod val="50000"/>
                      <a:lumOff val="50000"/>
                    </a:schemeClr>
                  </a:solidFill>
                </a:rPr>
                <a:t>6</a:t>
              </a:r>
            </a:p>
            <a:p>
              <a:pPr algn="r">
                <a:spcAft>
                  <a:spcPts val="900"/>
                </a:spcAft>
              </a:pPr>
              <a:r>
                <a:rPr lang="en-US" sz="1000" b="1" dirty="0">
                  <a:solidFill>
                    <a:schemeClr val="tx1">
                      <a:lumMod val="50000"/>
                      <a:lumOff val="50000"/>
                    </a:schemeClr>
                  </a:solidFill>
                </a:rPr>
                <a:t>Nulliparity or                  1</a:t>
              </a:r>
              <a:r>
                <a:rPr lang="en-US" sz="1000" b="1" baseline="30000" dirty="0">
                  <a:solidFill>
                    <a:schemeClr val="tx1">
                      <a:lumMod val="50000"/>
                      <a:lumOff val="50000"/>
                    </a:schemeClr>
                  </a:solidFill>
                </a:rPr>
                <a:t>st</a:t>
              </a:r>
              <a:r>
                <a:rPr lang="en-US" sz="1000" b="1" dirty="0">
                  <a:solidFill>
                    <a:schemeClr val="tx1">
                      <a:lumMod val="50000"/>
                      <a:lumOff val="50000"/>
                    </a:schemeClr>
                  </a:solidFill>
                </a:rPr>
                <a:t> baby born late</a:t>
              </a:r>
              <a:r>
                <a:rPr lang="en-US" sz="1000" b="1" baseline="30000" dirty="0">
                  <a:solidFill>
                    <a:schemeClr val="tx1">
                      <a:lumMod val="50000"/>
                      <a:lumOff val="50000"/>
                    </a:schemeClr>
                  </a:solidFill>
                </a:rPr>
                <a:t>7</a:t>
              </a:r>
            </a:p>
            <a:p>
              <a:pPr algn="r">
                <a:spcAft>
                  <a:spcPts val="600"/>
                </a:spcAft>
              </a:pPr>
              <a:r>
                <a:rPr lang="en-US" sz="1000" b="1" dirty="0">
                  <a:solidFill>
                    <a:schemeClr val="tx1">
                      <a:lumMod val="50000"/>
                      <a:lumOff val="50000"/>
                    </a:schemeClr>
                  </a:solidFill>
                </a:rPr>
                <a:t>Family history (first degree) of breast cancer after the age of 50</a:t>
              </a:r>
              <a:r>
                <a:rPr lang="en-US" sz="1000" b="1" baseline="30000" dirty="0">
                  <a:solidFill>
                    <a:schemeClr val="tx1">
                      <a:lumMod val="50000"/>
                      <a:lumOff val="50000"/>
                    </a:schemeClr>
                  </a:solidFill>
                </a:rPr>
                <a:t>7</a:t>
              </a:r>
            </a:p>
            <a:p>
              <a:pPr algn="r">
                <a:spcAft>
                  <a:spcPts val="600"/>
                </a:spcAft>
              </a:pPr>
              <a:r>
                <a:rPr lang="en-US" sz="1000" b="1" dirty="0">
                  <a:solidFill>
                    <a:schemeClr val="tx1">
                      <a:lumMod val="50000"/>
                      <a:lumOff val="50000"/>
                    </a:schemeClr>
                  </a:solidFill>
                </a:rPr>
                <a:t>BRCA1 gene mutation and postmenopause</a:t>
              </a:r>
              <a:r>
                <a:rPr lang="en-US" sz="1000" b="1" baseline="30000" dirty="0">
                  <a:solidFill>
                    <a:schemeClr val="tx1">
                      <a:lumMod val="50000"/>
                      <a:lumOff val="50000"/>
                    </a:schemeClr>
                  </a:solidFill>
                </a:rPr>
                <a:t>8</a:t>
              </a:r>
            </a:p>
          </p:txBody>
        </p:sp>
        <p:sp>
          <p:nvSpPr>
            <p:cNvPr id="24" name="ZoneTexte 23">
              <a:extLst>
                <a:ext uri="{FF2B5EF4-FFF2-40B4-BE49-F238E27FC236}">
                  <a16:creationId xmlns:a16="http://schemas.microsoft.com/office/drawing/2014/main" id="{0DE48364-2EEE-450E-99E6-EFB7A99FE6BB}"/>
                </a:ext>
              </a:extLst>
            </p:cNvPr>
            <p:cNvSpPr txBox="1"/>
            <p:nvPr/>
          </p:nvSpPr>
          <p:spPr>
            <a:xfrm>
              <a:off x="1546889" y="427802"/>
              <a:ext cx="1167736" cy="246221"/>
            </a:xfrm>
            <a:prstGeom prst="rect">
              <a:avLst/>
            </a:prstGeom>
            <a:solidFill>
              <a:schemeClr val="bg1"/>
            </a:solidFill>
          </p:spPr>
          <p:txBody>
            <a:bodyPr wrap="square" rtlCol="0">
              <a:spAutoFit/>
            </a:bodyPr>
            <a:lstStyle/>
            <a:p>
              <a:r>
                <a:rPr lang="en-US" sz="1000" b="1" dirty="0">
                  <a:solidFill>
                    <a:srgbClr val="00965E"/>
                  </a:solidFill>
                </a:rPr>
                <a:t>&lt; 1: Decreased risk</a:t>
              </a:r>
            </a:p>
          </p:txBody>
        </p:sp>
        <p:sp>
          <p:nvSpPr>
            <p:cNvPr id="26" name="ZoneTexte 25">
              <a:extLst>
                <a:ext uri="{FF2B5EF4-FFF2-40B4-BE49-F238E27FC236}">
                  <a16:creationId xmlns:a16="http://schemas.microsoft.com/office/drawing/2014/main" id="{8C36B436-B04E-4821-9D9C-27F3271DE39D}"/>
                </a:ext>
              </a:extLst>
            </p:cNvPr>
            <p:cNvSpPr txBox="1"/>
            <p:nvPr/>
          </p:nvSpPr>
          <p:spPr>
            <a:xfrm>
              <a:off x="2764873" y="427802"/>
              <a:ext cx="1158814" cy="246221"/>
            </a:xfrm>
            <a:prstGeom prst="rect">
              <a:avLst/>
            </a:prstGeom>
            <a:solidFill>
              <a:schemeClr val="bg1"/>
            </a:solidFill>
          </p:spPr>
          <p:txBody>
            <a:bodyPr wrap="square" rtlCol="0">
              <a:spAutoFit/>
            </a:bodyPr>
            <a:lstStyle/>
            <a:p>
              <a:r>
                <a:rPr lang="en-US" sz="1000" b="1" dirty="0">
                  <a:solidFill>
                    <a:srgbClr val="DD4F67"/>
                  </a:solidFill>
                </a:rPr>
                <a:t>&gt; 1 : Increased risk</a:t>
              </a:r>
            </a:p>
          </p:txBody>
        </p:sp>
      </p:grpSp>
      <p:sp>
        <p:nvSpPr>
          <p:cNvPr id="16" name="ZoneTexte 15">
            <a:extLst>
              <a:ext uri="{FF2B5EF4-FFF2-40B4-BE49-F238E27FC236}">
                <a16:creationId xmlns:a16="http://schemas.microsoft.com/office/drawing/2014/main" id="{2FCD829D-AE4B-4C42-BA69-B56B97B311E6}"/>
              </a:ext>
            </a:extLst>
          </p:cNvPr>
          <p:cNvSpPr txBox="1"/>
          <p:nvPr/>
        </p:nvSpPr>
        <p:spPr>
          <a:xfrm>
            <a:off x="1440960" y="6403424"/>
            <a:ext cx="9310080" cy="461665"/>
          </a:xfrm>
          <a:prstGeom prst="rect">
            <a:avLst/>
          </a:prstGeom>
          <a:noFill/>
        </p:spPr>
        <p:txBody>
          <a:bodyPr wrap="square">
            <a:spAutoFit/>
          </a:bodyPr>
          <a:lstStyle/>
          <a:p>
            <a:r>
              <a:rPr lang="en-GB" sz="800" dirty="0"/>
              <a:t>2. </a:t>
            </a:r>
            <a:r>
              <a:rPr lang="en-GB" sz="800" b="1" dirty="0"/>
              <a:t>Yang,</a:t>
            </a:r>
            <a:r>
              <a:rPr lang="en-GB" sz="800" dirty="0"/>
              <a:t> et al.  </a:t>
            </a:r>
            <a:r>
              <a:rPr lang="en-GB" sz="800" i="1" dirty="0"/>
              <a:t>Gynecol Endocrinol </a:t>
            </a:r>
            <a:r>
              <a:rPr lang="en-GB" sz="800" dirty="0"/>
              <a:t>2017; </a:t>
            </a:r>
            <a:r>
              <a:rPr lang="en-GB" sz="800" b="1" dirty="0"/>
              <a:t>33(2</a:t>
            </a:r>
            <a:r>
              <a:rPr lang="en-GB" sz="800" dirty="0"/>
              <a:t>): 87–92; 3. </a:t>
            </a:r>
            <a:r>
              <a:rPr lang="en-GB" sz="800" b="1" dirty="0"/>
              <a:t>Thune,</a:t>
            </a:r>
            <a:r>
              <a:rPr lang="en-GB" sz="800" dirty="0"/>
              <a:t> et al. </a:t>
            </a:r>
            <a:r>
              <a:rPr lang="en-GB" sz="800" i="1" dirty="0"/>
              <a:t>N Engl J Med </a:t>
            </a:r>
            <a:r>
              <a:rPr lang="en-GB" sz="800" dirty="0"/>
              <a:t>1997; </a:t>
            </a:r>
            <a:r>
              <a:rPr lang="en-GB" sz="800" b="1" dirty="0"/>
              <a:t>336(18)</a:t>
            </a:r>
            <a:r>
              <a:rPr lang="en-GB" sz="800" dirty="0"/>
              <a:t>: 1269-75; 4. </a:t>
            </a:r>
            <a:r>
              <a:rPr lang="en-GB" sz="800" b="1" dirty="0"/>
              <a:t>van den Brandt</a:t>
            </a:r>
            <a:r>
              <a:rPr lang="en-GB" sz="800" dirty="0"/>
              <a:t>, et al. </a:t>
            </a:r>
            <a:r>
              <a:rPr lang="en-GB" sz="800" i="1" dirty="0"/>
              <a:t>Am J </a:t>
            </a:r>
            <a:r>
              <a:rPr lang="en-GB" sz="800" i="1" dirty="0" err="1"/>
              <a:t>Epidemiol</a:t>
            </a:r>
            <a:r>
              <a:rPr lang="en-GB" sz="800" i="1" dirty="0"/>
              <a:t> </a:t>
            </a:r>
            <a:r>
              <a:rPr lang="en-GB" sz="800" dirty="0"/>
              <a:t>2000; </a:t>
            </a:r>
            <a:r>
              <a:rPr lang="en-GB" sz="800" b="1" dirty="0"/>
              <a:t>152(6)</a:t>
            </a:r>
            <a:r>
              <a:rPr lang="en-GB" sz="800" dirty="0"/>
              <a:t>: 514-27. 5. Collaborative Group on Hormonal Factors in Breast Cancer. </a:t>
            </a:r>
            <a:r>
              <a:rPr lang="en-GB" sz="800" i="1" dirty="0"/>
              <a:t>Br J Cancer </a:t>
            </a:r>
            <a:r>
              <a:rPr lang="en-GB" sz="800" dirty="0"/>
              <a:t>2002; </a:t>
            </a:r>
            <a:r>
              <a:rPr lang="en-GB" sz="800" b="1" dirty="0"/>
              <a:t>87</a:t>
            </a:r>
            <a:r>
              <a:rPr lang="en-GB" sz="800" dirty="0"/>
              <a:t>: 1234–1245. 6.</a:t>
            </a:r>
            <a:r>
              <a:rPr lang="en-GB" sz="800" b="1" dirty="0"/>
              <a:t> Reynolds, </a:t>
            </a:r>
            <a:r>
              <a:rPr lang="en-GB" sz="800" dirty="0"/>
              <a:t>et al. </a:t>
            </a:r>
            <a:r>
              <a:rPr lang="en-GB" sz="800" i="1" dirty="0"/>
              <a:t>J Nat C Inst </a:t>
            </a:r>
            <a:r>
              <a:rPr lang="en-GB" sz="800" dirty="0"/>
              <a:t>2004; </a:t>
            </a:r>
            <a:r>
              <a:rPr lang="en-GB" sz="800" b="1" dirty="0"/>
              <a:t>96(1)</a:t>
            </a:r>
            <a:r>
              <a:rPr lang="en-GB" sz="800" dirty="0"/>
              <a:t>: 29–37. 7. </a:t>
            </a:r>
            <a:r>
              <a:rPr lang="en-GB" sz="800" b="1" dirty="0"/>
              <a:t>Singletary S</a:t>
            </a:r>
            <a:r>
              <a:rPr lang="en-GB" sz="800" dirty="0"/>
              <a:t>. </a:t>
            </a:r>
            <a:r>
              <a:rPr lang="en-GB" sz="800" i="1" dirty="0"/>
              <a:t>Ann Surg </a:t>
            </a:r>
            <a:r>
              <a:rPr lang="en-GB" sz="800" dirty="0"/>
              <a:t>2003; </a:t>
            </a:r>
            <a:r>
              <a:rPr lang="en-GB" sz="800" b="1" dirty="0"/>
              <a:t>237(4)</a:t>
            </a:r>
            <a:r>
              <a:rPr lang="en-GB" sz="800" dirty="0"/>
              <a:t>: 474–482. 8. </a:t>
            </a:r>
            <a:r>
              <a:rPr lang="en-GB" sz="800" b="1" dirty="0"/>
              <a:t>Easton, </a:t>
            </a:r>
            <a:r>
              <a:rPr lang="en-GB" sz="800" dirty="0"/>
              <a:t>et al</a:t>
            </a:r>
            <a:r>
              <a:rPr lang="en-GB" sz="800" i="1" dirty="0"/>
              <a:t>. Am. J. Hum Genet </a:t>
            </a:r>
            <a:r>
              <a:rPr lang="en-GB" sz="800" dirty="0"/>
              <a:t>1995; </a:t>
            </a:r>
            <a:r>
              <a:rPr lang="en-GB" sz="800" b="1" dirty="0"/>
              <a:t>56:</a:t>
            </a:r>
            <a:r>
              <a:rPr lang="en-GB" sz="800" dirty="0"/>
              <a:t> 265-271. 9. </a:t>
            </a:r>
            <a:r>
              <a:rPr lang="en-GB" sz="800" b="1" dirty="0"/>
              <a:t>Smith-Warner</a:t>
            </a:r>
            <a:r>
              <a:rPr lang="en-GB" sz="800" dirty="0"/>
              <a:t> et al. </a:t>
            </a:r>
            <a:r>
              <a:rPr lang="en-GB" sz="800" i="1" dirty="0"/>
              <a:t>JAMA </a:t>
            </a:r>
            <a:r>
              <a:rPr lang="en-GB" sz="800" dirty="0"/>
              <a:t>1998; </a:t>
            </a:r>
            <a:r>
              <a:rPr lang="en-GB" sz="800" b="1" dirty="0"/>
              <a:t>279(7)</a:t>
            </a:r>
            <a:r>
              <a:rPr lang="en-GB" sz="800" dirty="0"/>
              <a:t>:535-40; 10. </a:t>
            </a:r>
            <a:r>
              <a:rPr lang="en-GB" sz="800" b="1" dirty="0"/>
              <a:t>Kelsey, </a:t>
            </a:r>
            <a:r>
              <a:rPr lang="en-GB" sz="800" dirty="0"/>
              <a:t>et al. </a:t>
            </a:r>
            <a:r>
              <a:rPr lang="en-GB" sz="800" i="1" dirty="0"/>
              <a:t>JAMA</a:t>
            </a:r>
            <a:r>
              <a:rPr lang="en-GB" sz="800" dirty="0"/>
              <a:t> 1997</a:t>
            </a:r>
            <a:r>
              <a:rPr lang="en-GB" sz="800" b="1" dirty="0"/>
              <a:t>; 278(17):</a:t>
            </a:r>
            <a:r>
              <a:rPr lang="en-GB" sz="800" dirty="0"/>
              <a:t>1448-1449</a:t>
            </a:r>
          </a:p>
        </p:txBody>
      </p:sp>
      <p:sp>
        <p:nvSpPr>
          <p:cNvPr id="3" name="Titre 5">
            <a:extLst>
              <a:ext uri="{FF2B5EF4-FFF2-40B4-BE49-F238E27FC236}">
                <a16:creationId xmlns:a16="http://schemas.microsoft.com/office/drawing/2014/main" id="{0E9241BF-D22E-1D49-43F2-3F445C4FB86F}"/>
              </a:ext>
            </a:extLst>
          </p:cNvPr>
          <p:cNvSpPr txBox="1">
            <a:spLocks/>
          </p:cNvSpPr>
          <p:nvPr/>
        </p:nvSpPr>
        <p:spPr>
          <a:xfrm>
            <a:off x="934927" y="218036"/>
            <a:ext cx="10515600" cy="594137"/>
          </a:xfrm>
          <a:prstGeom prst="rect">
            <a:avLst/>
          </a:prstGeom>
          <a:noFill/>
        </p:spPr>
        <p:txBody>
          <a:bodyPr wrap="squar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dirty="0" err="1"/>
              <a:t>Breast</a:t>
            </a:r>
            <a:r>
              <a:rPr lang="fr-FR" sz="3600" dirty="0"/>
              <a:t> Cancer </a:t>
            </a:r>
          </a:p>
        </p:txBody>
      </p:sp>
      <p:sp>
        <p:nvSpPr>
          <p:cNvPr id="2" name="Espace réservé du numéro de diapositive 1">
            <a:extLst>
              <a:ext uri="{FF2B5EF4-FFF2-40B4-BE49-F238E27FC236}">
                <a16:creationId xmlns:a16="http://schemas.microsoft.com/office/drawing/2014/main" id="{2C1657E7-441B-8D0D-E4EF-2A7A01DE273A}"/>
              </a:ext>
            </a:extLst>
          </p:cNvPr>
          <p:cNvSpPr>
            <a:spLocks noGrp="1"/>
          </p:cNvSpPr>
          <p:nvPr>
            <p:ph type="sldNum" sz="quarter" idx="12"/>
          </p:nvPr>
        </p:nvSpPr>
        <p:spPr/>
        <p:txBody>
          <a:bodyPr/>
          <a:lstStyle/>
          <a:p>
            <a:fld id="{E04C9C5E-3232-5347-89A7-9FEA7F80A965}" type="slidenum">
              <a:rPr lang="fr-FR" smtClean="0"/>
              <a:t>26</a:t>
            </a:fld>
            <a:endParaRPr lang="fr-FR"/>
          </a:p>
        </p:txBody>
      </p:sp>
    </p:spTree>
    <p:extLst>
      <p:ext uri="{BB962C8B-B14F-4D97-AF65-F5344CB8AC3E}">
        <p14:creationId xmlns:p14="http://schemas.microsoft.com/office/powerpoint/2010/main" val="58646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00EE5C-4DB0-1D53-1817-0138B94EBF66}"/>
              </a:ext>
            </a:extLst>
          </p:cNvPr>
          <p:cNvSpPr>
            <a:spLocks noGrp="1"/>
          </p:cNvSpPr>
          <p:nvPr>
            <p:ph type="title"/>
          </p:nvPr>
        </p:nvSpPr>
        <p:spPr>
          <a:xfrm>
            <a:off x="838200" y="500062"/>
            <a:ext cx="10515600" cy="1325563"/>
          </a:xfrm>
        </p:spPr>
        <p:txBody>
          <a:bodyPr/>
          <a:lstStyle/>
          <a:p>
            <a:pPr algn="ctr"/>
            <a:r>
              <a:rPr lang="en-US" sz="36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Cardiovascular disease</a:t>
            </a:r>
            <a:br>
              <a:rPr lang="fr-BE" sz="1800" kern="100" dirty="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231C54C5-BE99-F3D9-1487-0AB8115E4C69}"/>
              </a:ext>
            </a:extLst>
          </p:cNvPr>
          <p:cNvSpPr>
            <a:spLocks noGrp="1"/>
          </p:cNvSpPr>
          <p:nvPr>
            <p:ph idx="1"/>
          </p:nvPr>
        </p:nvSpPr>
        <p:spPr/>
        <p:txBody>
          <a:bodyPr/>
          <a:lstStyle/>
          <a:p>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The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beneficial cardioprotective </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effect of HRT in women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under the age of 60 </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are discussed above </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For women starting HRT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after the age of 60 </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there appears to be an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increased risk of cardiac events </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during the first five years of use however other data suggests that cardiac morbidity declines in a population of older healthy women after taking HRT for two years  </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estrogen is a potent vasodilator, and it's hypothesized that when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HRT is initiating </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women with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established coronary disease estrogen </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may promote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atherosclerotic plaque rupture and thrombosis </a:t>
            </a:r>
            <a:endParaRPr lang="fr-BE"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this effect seems to to be dose dependent they may not be seen with lower dose</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FR" dirty="0"/>
          </a:p>
        </p:txBody>
      </p:sp>
      <p:sp>
        <p:nvSpPr>
          <p:cNvPr id="4" name="Espace réservé du numéro de diapositive 3">
            <a:extLst>
              <a:ext uri="{FF2B5EF4-FFF2-40B4-BE49-F238E27FC236}">
                <a16:creationId xmlns:a16="http://schemas.microsoft.com/office/drawing/2014/main" id="{D81271F0-C026-DF93-CC3F-8743120ACBDE}"/>
              </a:ext>
            </a:extLst>
          </p:cNvPr>
          <p:cNvSpPr>
            <a:spLocks noGrp="1"/>
          </p:cNvSpPr>
          <p:nvPr>
            <p:ph type="sldNum" sz="quarter" idx="12"/>
          </p:nvPr>
        </p:nvSpPr>
        <p:spPr/>
        <p:txBody>
          <a:bodyPr/>
          <a:lstStyle/>
          <a:p>
            <a:fld id="{E04C9C5E-3232-5347-89A7-9FEA7F80A965}" type="slidenum">
              <a:rPr lang="fr-FR" smtClean="0"/>
              <a:t>27</a:t>
            </a:fld>
            <a:endParaRPr lang="fr-FR"/>
          </a:p>
        </p:txBody>
      </p:sp>
    </p:spTree>
    <p:extLst>
      <p:ext uri="{BB962C8B-B14F-4D97-AF65-F5344CB8AC3E}">
        <p14:creationId xmlns:p14="http://schemas.microsoft.com/office/powerpoint/2010/main" val="1411690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8AA551-FB64-07CA-0F36-1F9299A6DD8C}"/>
              </a:ext>
            </a:extLst>
          </p:cNvPr>
          <p:cNvSpPr>
            <a:spLocks noGrp="1"/>
          </p:cNvSpPr>
          <p:nvPr>
            <p:ph type="title"/>
          </p:nvPr>
        </p:nvSpPr>
        <p:spPr>
          <a:xfrm>
            <a:off x="417786" y="410368"/>
            <a:ext cx="10515600" cy="1325563"/>
          </a:xfrm>
        </p:spPr>
        <p:txBody>
          <a:bodyPr>
            <a:normAutofit/>
          </a:bodyPr>
          <a:lstStyle/>
          <a:p>
            <a:pPr algn="ctr"/>
            <a:r>
              <a:rPr lang="en-US" sz="36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Stroke</a:t>
            </a:r>
            <a:r>
              <a:rPr lang="fr-BE" sz="3600" dirty="0">
                <a:effectLst/>
              </a:rPr>
              <a:t> </a:t>
            </a:r>
            <a:endParaRPr lang="fr-FR" sz="3600" dirty="0"/>
          </a:p>
        </p:txBody>
      </p:sp>
      <p:sp>
        <p:nvSpPr>
          <p:cNvPr id="3" name="Espace réservé du contenu 2">
            <a:extLst>
              <a:ext uri="{FF2B5EF4-FFF2-40B4-BE49-F238E27FC236}">
                <a16:creationId xmlns:a16="http://schemas.microsoft.com/office/drawing/2014/main" id="{A51E5B75-1384-70BA-8F32-3B3D9C329AD3}"/>
              </a:ext>
            </a:extLst>
          </p:cNvPr>
          <p:cNvSpPr>
            <a:spLocks noGrp="1"/>
          </p:cNvSpPr>
          <p:nvPr>
            <p:ph idx="1"/>
          </p:nvPr>
        </p:nvSpPr>
        <p:spPr/>
        <p:txBody>
          <a:bodyPr>
            <a:normAutofit/>
          </a:bodyPr>
          <a:lstStyle/>
          <a:p>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Second leading cause of mortality </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among female associated with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hypertension obesity</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and other factors </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Stroke  incidence increase with age but remains constant  </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the absolute risk also appears to increase with age  </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among women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&lt; 60 years of age the excess risk</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relate to HRT use approximates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1 case per 1000 women </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per 5 years of use </a:t>
            </a:r>
          </a:p>
          <a:p>
            <a:pPr marL="0" indent="0">
              <a:buNone/>
            </a:pPr>
            <a:r>
              <a:rPr lang="en-US" sz="1400" kern="100" dirty="0">
                <a:solidFill>
                  <a:srgbClr val="000000"/>
                </a:solidFill>
                <a:latin typeface="Aptos" panose="020B0004020202020204" pitchFamily="34" charset="0"/>
                <a:ea typeface="Aptos" panose="020B0004020202020204" pitchFamily="34" charset="0"/>
                <a:cs typeface="Times New Roman" panose="02020603050405020304" pitchFamily="18" charset="0"/>
              </a:rPr>
              <a:t>     </a:t>
            </a:r>
            <a:r>
              <a:rPr lang="en-US" sz="1800" kern="100" dirty="0">
                <a:solidFill>
                  <a:srgbClr val="000000"/>
                </a:solidFill>
                <a:latin typeface="Aptos" panose="020B0004020202020204" pitchFamily="34" charset="0"/>
                <a:cs typeface="Times New Roman" panose="02020603050405020304" pitchFamily="18" charset="0"/>
              </a:rPr>
              <a:t>whereas</a:t>
            </a:r>
          </a:p>
          <a:p>
            <a:pPr marL="0" indent="0">
              <a:buNone/>
            </a:pPr>
            <a:r>
              <a:rPr lang="en-US" sz="1800" kern="100" dirty="0">
                <a:solidFill>
                  <a:srgbClr val="000000"/>
                </a:solidFill>
                <a:latin typeface="Aptos" panose="020B0004020202020204" pitchFamily="34" charset="0"/>
                <a:cs typeface="Times New Roman" panose="02020603050405020304" pitchFamily="18" charset="0"/>
              </a:rPr>
              <a:t>    in women </a:t>
            </a:r>
            <a:r>
              <a:rPr lang="en-US" sz="1800" kern="100" dirty="0">
                <a:solidFill>
                  <a:srgbClr val="C00000"/>
                </a:solidFill>
                <a:latin typeface="Aptos" panose="020B0004020202020204" pitchFamily="34" charset="0"/>
                <a:cs typeface="Times New Roman" panose="02020603050405020304" pitchFamily="18" charset="0"/>
              </a:rPr>
              <a:t>60 &gt;years of age the risk is 4.5 cases per 1000 </a:t>
            </a:r>
            <a:r>
              <a:rPr lang="en-US" sz="1800" kern="100" dirty="0">
                <a:solidFill>
                  <a:srgbClr val="000000"/>
                </a:solidFill>
                <a:latin typeface="Aptos" panose="020B0004020202020204" pitchFamily="34" charset="0"/>
                <a:cs typeface="Times New Roman" panose="02020603050405020304" pitchFamily="18" charset="0"/>
              </a:rPr>
              <a:t>women </a:t>
            </a:r>
            <a:r>
              <a:rPr lang="en-US" sz="1800" kern="100" dirty="0">
                <a:solidFill>
                  <a:srgbClr val="C00000"/>
                </a:solidFill>
                <a:latin typeface="Aptos" panose="020B0004020202020204" pitchFamily="34" charset="0"/>
                <a:cs typeface="Times New Roman" panose="02020603050405020304" pitchFamily="18" charset="0"/>
              </a:rPr>
              <a:t>per 5 years of use </a:t>
            </a:r>
            <a:endParaRPr lang="fr-BE" sz="1800" kern="100" dirty="0">
              <a:solidFill>
                <a:srgbClr val="C00000"/>
              </a:solidFill>
              <a:latin typeface="Aptos" panose="020B0004020202020204" pitchFamily="34" charset="0"/>
              <a:cs typeface="Times New Roman" panose="02020603050405020304" pitchFamily="18" charset="0"/>
            </a:endParaRPr>
          </a:p>
          <a:p>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This small increase in risk may be route  dependent possibly mediated by an increased thrombotic tendency as observational studies suggest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no increase in stroke risk with low dose transdermal preparation</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FR" dirty="0"/>
          </a:p>
        </p:txBody>
      </p:sp>
      <p:sp>
        <p:nvSpPr>
          <p:cNvPr id="4" name="Espace réservé du numéro de diapositive 3">
            <a:extLst>
              <a:ext uri="{FF2B5EF4-FFF2-40B4-BE49-F238E27FC236}">
                <a16:creationId xmlns:a16="http://schemas.microsoft.com/office/drawing/2014/main" id="{8F485475-9CCE-A919-2747-59D9A91ECB27}"/>
              </a:ext>
            </a:extLst>
          </p:cNvPr>
          <p:cNvSpPr>
            <a:spLocks noGrp="1"/>
          </p:cNvSpPr>
          <p:nvPr>
            <p:ph type="sldNum" sz="quarter" idx="12"/>
          </p:nvPr>
        </p:nvSpPr>
        <p:spPr/>
        <p:txBody>
          <a:bodyPr/>
          <a:lstStyle/>
          <a:p>
            <a:fld id="{E04C9C5E-3232-5347-89A7-9FEA7F80A965}" type="slidenum">
              <a:rPr lang="fr-FR" smtClean="0"/>
              <a:t>28</a:t>
            </a:fld>
            <a:endParaRPr lang="fr-FR"/>
          </a:p>
        </p:txBody>
      </p:sp>
    </p:spTree>
    <p:extLst>
      <p:ext uri="{BB962C8B-B14F-4D97-AF65-F5344CB8AC3E}">
        <p14:creationId xmlns:p14="http://schemas.microsoft.com/office/powerpoint/2010/main" val="2075968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9BF45F-3B63-A67A-C871-C2BF566C896D}"/>
              </a:ext>
            </a:extLst>
          </p:cNvPr>
          <p:cNvSpPr>
            <a:spLocks noGrp="1"/>
          </p:cNvSpPr>
          <p:nvPr>
            <p:ph type="title"/>
          </p:nvPr>
        </p:nvSpPr>
        <p:spPr>
          <a:xfrm>
            <a:off x="407276" y="320675"/>
            <a:ext cx="10515600" cy="1325563"/>
          </a:xfrm>
        </p:spPr>
        <p:txBody>
          <a:bodyPr/>
          <a:lstStyle/>
          <a:p>
            <a:pPr algn="ctr"/>
            <a:r>
              <a:rPr lang="en-US" sz="36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Venous thromboembolism</a:t>
            </a:r>
            <a:br>
              <a:rPr lang="fr-BE" sz="1800" kern="100" dirty="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3B5C9482-51A9-0B0A-8A4E-B95D4262CE07}"/>
              </a:ext>
            </a:extLst>
          </p:cNvPr>
          <p:cNvSpPr>
            <a:spLocks noGrp="1"/>
          </p:cNvSpPr>
          <p:nvPr>
            <p:ph idx="1"/>
          </p:nvPr>
        </p:nvSpPr>
        <p:spPr/>
        <p:txBody>
          <a:bodyPr>
            <a:normAutofit fontScale="92500" lnSpcReduction="10000"/>
          </a:bodyPr>
          <a:lstStyle/>
          <a:p>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Because of its background prevalence and potentially serious consequence the risk of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VTE is one of the most important factors</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in the risk to benefit equation of HRT </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Absolute risk depends on coexistent risk factors such as age obesity immobility and presence of thrombophilia </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The estimate HRT- related thromboembolic events in women aged 50 to 59 years approximate to </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pPr lvl="1"/>
            <a:r>
              <a:rPr lang="en-US" sz="14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2 per 1000 per 5 years of use of unopposed estrogen or</a:t>
            </a:r>
            <a:endParaRPr lang="fr-BE" sz="1400" kern="100" dirty="0">
              <a:effectLst/>
              <a:latin typeface="Aptos" panose="020B0004020202020204" pitchFamily="34" charset="0"/>
              <a:ea typeface="Aptos" panose="020B0004020202020204" pitchFamily="34" charset="0"/>
              <a:cs typeface="Times New Roman" panose="02020603050405020304" pitchFamily="18" charset="0"/>
            </a:endParaRPr>
          </a:p>
          <a:p>
            <a:pPr lvl="1"/>
            <a:r>
              <a:rPr lang="en-US" sz="14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5 per 1000 per 5 years  of use of combined HRT</a:t>
            </a:r>
            <a:endParaRPr lang="fr-BE" sz="14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Oral estrogens increase the risk of VTE </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but there is a general agreement that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non-oral estrogen </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is associated with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little/no increase in VTE risk</a:t>
            </a:r>
            <a:endParaRPr lang="fr-BE"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However, as the absolute risk of is low in healthy women at the average age of menopause the route  of administration is best determined by the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patient's preference</a:t>
            </a:r>
            <a:endParaRPr lang="fr-BE"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For those with a very high-risk factor V Leiden even transdermal estrogen are associated with a significantly increased risk </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in such women with very severe symptoms HRT may be prescribed in conjunction with thromboprophylaxis</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FR" dirty="0"/>
          </a:p>
        </p:txBody>
      </p:sp>
      <p:sp>
        <p:nvSpPr>
          <p:cNvPr id="4" name="Espace réservé du numéro de diapositive 3">
            <a:extLst>
              <a:ext uri="{FF2B5EF4-FFF2-40B4-BE49-F238E27FC236}">
                <a16:creationId xmlns:a16="http://schemas.microsoft.com/office/drawing/2014/main" id="{A795C3F4-BEFE-CAF3-4847-5F8224B0E0FE}"/>
              </a:ext>
            </a:extLst>
          </p:cNvPr>
          <p:cNvSpPr>
            <a:spLocks noGrp="1"/>
          </p:cNvSpPr>
          <p:nvPr>
            <p:ph type="sldNum" sz="quarter" idx="12"/>
          </p:nvPr>
        </p:nvSpPr>
        <p:spPr/>
        <p:txBody>
          <a:bodyPr/>
          <a:lstStyle/>
          <a:p>
            <a:fld id="{E04C9C5E-3232-5347-89A7-9FEA7F80A965}" type="slidenum">
              <a:rPr lang="fr-FR" smtClean="0"/>
              <a:t>29</a:t>
            </a:fld>
            <a:endParaRPr lang="fr-FR"/>
          </a:p>
        </p:txBody>
      </p:sp>
    </p:spTree>
    <p:extLst>
      <p:ext uri="{BB962C8B-B14F-4D97-AF65-F5344CB8AC3E}">
        <p14:creationId xmlns:p14="http://schemas.microsoft.com/office/powerpoint/2010/main" val="3279218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906FB1C-BB86-0FE9-65C7-CDFAF6101105}"/>
              </a:ext>
            </a:extLst>
          </p:cNvPr>
          <p:cNvSpPr txBox="1"/>
          <p:nvPr/>
        </p:nvSpPr>
        <p:spPr>
          <a:xfrm>
            <a:off x="2742618" y="6158796"/>
            <a:ext cx="7689351" cy="600164"/>
          </a:xfrm>
          <a:prstGeom prst="rect">
            <a:avLst/>
          </a:prstGeom>
          <a:noFill/>
        </p:spPr>
        <p:txBody>
          <a:bodyPr wrap="square">
            <a:spAutoFit/>
          </a:bodyPr>
          <a:lstStyle/>
          <a:p>
            <a:pPr marL="228600" indent="-228600">
              <a:buAutoNum type="arabicPeriod"/>
            </a:pPr>
            <a:r>
              <a:rPr lang="cs-CZ" sz="1100" b="1" dirty="0"/>
              <a:t>El Khoudarry SR</a:t>
            </a:r>
            <a:r>
              <a:rPr lang="fr-FR" sz="1100" b="1" dirty="0"/>
              <a:t>, </a:t>
            </a:r>
            <a:r>
              <a:rPr lang="cs-CZ" sz="1100" dirty="0"/>
              <a:t>et al. </a:t>
            </a:r>
            <a:r>
              <a:rPr lang="cs-CZ" sz="1100" i="1" dirty="0"/>
              <a:t>Menopause: The Journal of The North American Menopause Society</a:t>
            </a:r>
            <a:r>
              <a:rPr lang="fr-FR" sz="1100" i="1" dirty="0"/>
              <a:t> </a:t>
            </a:r>
            <a:r>
              <a:rPr lang="cs-CZ" sz="1100" dirty="0"/>
              <a:t>2019;</a:t>
            </a:r>
            <a:r>
              <a:rPr lang="fr-FR" sz="1100" dirty="0"/>
              <a:t> </a:t>
            </a:r>
            <a:r>
              <a:rPr lang="cs-CZ" sz="1100" b="1" dirty="0"/>
              <a:t>26(10)</a:t>
            </a:r>
            <a:r>
              <a:rPr lang="cs-CZ" sz="1100" dirty="0"/>
              <a:t>:</a:t>
            </a:r>
            <a:r>
              <a:rPr lang="fr-FR" sz="1100" dirty="0"/>
              <a:t> </a:t>
            </a:r>
            <a:r>
              <a:rPr lang="cs-CZ" sz="1100" dirty="0"/>
              <a:t>1213–1227. </a:t>
            </a:r>
            <a:endParaRPr lang="fr-FR" sz="1100" dirty="0"/>
          </a:p>
          <a:p>
            <a:pPr marL="228600" indent="-228600">
              <a:buAutoNum type="arabicPeriod"/>
            </a:pPr>
            <a:r>
              <a:rPr lang="cs-CZ" sz="1100" b="1" dirty="0"/>
              <a:t>Makara-Studzińśka</a:t>
            </a:r>
            <a:r>
              <a:rPr lang="cs-CZ" sz="1100" dirty="0"/>
              <a:t> </a:t>
            </a:r>
            <a:r>
              <a:rPr lang="cs-CZ" sz="1100" b="1" dirty="0"/>
              <a:t>MT</a:t>
            </a:r>
            <a:r>
              <a:rPr lang="fr-FR" sz="1100" b="1" dirty="0"/>
              <a:t>,</a:t>
            </a:r>
            <a:r>
              <a:rPr lang="fr-FR" sz="1100" dirty="0"/>
              <a:t> </a:t>
            </a:r>
            <a:r>
              <a:rPr lang="cs-CZ" sz="1100" dirty="0"/>
              <a:t>et al. </a:t>
            </a:r>
            <a:r>
              <a:rPr lang="cs-CZ" sz="1100" i="1" dirty="0"/>
              <a:t>Prz Menopauzalny </a:t>
            </a:r>
            <a:r>
              <a:rPr lang="cs-CZ" sz="1100" dirty="0"/>
              <a:t>2014; </a:t>
            </a:r>
            <a:r>
              <a:rPr lang="cs-CZ" sz="1100" b="1" dirty="0"/>
              <a:t>13(3)</a:t>
            </a:r>
            <a:r>
              <a:rPr lang="cs-CZ" sz="1100" dirty="0"/>
              <a:t>: 203–211. </a:t>
            </a:r>
            <a:endParaRPr lang="fr-FR" sz="1100" dirty="0"/>
          </a:p>
          <a:p>
            <a:pPr marL="228600" indent="-228600">
              <a:buAutoNum type="arabicPeriod"/>
            </a:pPr>
            <a:r>
              <a:rPr lang="cs-CZ" sz="1100" b="1" dirty="0"/>
              <a:t>Tremollieres FA,</a:t>
            </a:r>
            <a:r>
              <a:rPr lang="cs-CZ" sz="1100" dirty="0"/>
              <a:t> et al. </a:t>
            </a:r>
            <a:r>
              <a:rPr lang="cs-CZ" sz="1100" i="1" dirty="0"/>
              <a:t>Maturitas</a:t>
            </a:r>
            <a:r>
              <a:rPr lang="fr-FR" sz="1100" i="1" dirty="0"/>
              <a:t> </a:t>
            </a:r>
            <a:r>
              <a:rPr lang="cs-CZ" sz="1100" dirty="0"/>
              <a:t>2022;</a:t>
            </a:r>
            <a:r>
              <a:rPr lang="fr-FR" sz="1100" dirty="0"/>
              <a:t> </a:t>
            </a:r>
            <a:r>
              <a:rPr lang="cs-CZ" sz="1100" b="1" dirty="0"/>
              <a:t>166</a:t>
            </a:r>
            <a:r>
              <a:rPr lang="cs-CZ" sz="1100" dirty="0"/>
              <a:t>:</a:t>
            </a:r>
            <a:r>
              <a:rPr lang="fr-FR" sz="1100" dirty="0"/>
              <a:t> </a:t>
            </a:r>
            <a:r>
              <a:rPr lang="cs-CZ" sz="1100" dirty="0"/>
              <a:t>58–64</a:t>
            </a:r>
            <a:r>
              <a:rPr lang="cs-CZ" sz="1100" dirty="0">
                <a:ea typeface="Verdana" panose="020B0604030504040204" pitchFamily="34" charset="0"/>
              </a:rPr>
              <a:t>. </a:t>
            </a:r>
          </a:p>
        </p:txBody>
      </p:sp>
      <p:grpSp>
        <p:nvGrpSpPr>
          <p:cNvPr id="6" name="Group 5">
            <a:extLst>
              <a:ext uri="{FF2B5EF4-FFF2-40B4-BE49-F238E27FC236}">
                <a16:creationId xmlns:a16="http://schemas.microsoft.com/office/drawing/2014/main" id="{5B8785C4-EF1E-5FD2-1F87-E7397B4D89DF}"/>
              </a:ext>
            </a:extLst>
          </p:cNvPr>
          <p:cNvGrpSpPr/>
          <p:nvPr/>
        </p:nvGrpSpPr>
        <p:grpSpPr>
          <a:xfrm>
            <a:off x="-135468" y="1109612"/>
            <a:ext cx="11282929" cy="5085945"/>
            <a:chOff x="799474" y="1109612"/>
            <a:chExt cx="10758953" cy="5085945"/>
          </a:xfrm>
        </p:grpSpPr>
        <p:pic>
          <p:nvPicPr>
            <p:cNvPr id="5" name="Picture 4">
              <a:extLst>
                <a:ext uri="{FF2B5EF4-FFF2-40B4-BE49-F238E27FC236}">
                  <a16:creationId xmlns:a16="http://schemas.microsoft.com/office/drawing/2014/main" id="{3EA1B996-CCAE-7611-E72A-34914DDAF499}"/>
                </a:ext>
              </a:extLst>
            </p:cNvPr>
            <p:cNvPicPr>
              <a:picLocks noChangeAspect="1"/>
            </p:cNvPicPr>
            <p:nvPr/>
          </p:nvPicPr>
          <p:blipFill>
            <a:blip r:embed="rId3"/>
            <a:stretch>
              <a:fillRect/>
            </a:stretch>
          </p:blipFill>
          <p:spPr>
            <a:xfrm>
              <a:off x="931524" y="1114569"/>
              <a:ext cx="10626903" cy="5080988"/>
            </a:xfrm>
            <a:prstGeom prst="rect">
              <a:avLst/>
            </a:prstGeom>
          </p:spPr>
        </p:pic>
        <p:sp>
          <p:nvSpPr>
            <p:cNvPr id="4" name="Rectangle 3">
              <a:extLst>
                <a:ext uri="{FF2B5EF4-FFF2-40B4-BE49-F238E27FC236}">
                  <a16:creationId xmlns:a16="http://schemas.microsoft.com/office/drawing/2014/main" id="{75DFEE75-320B-0953-99E0-3C2060AE0D89}"/>
                </a:ext>
              </a:extLst>
            </p:cNvPr>
            <p:cNvSpPr/>
            <p:nvPr/>
          </p:nvSpPr>
          <p:spPr>
            <a:xfrm>
              <a:off x="799474" y="1109612"/>
              <a:ext cx="10553470" cy="8116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Title 84">
            <a:extLst>
              <a:ext uri="{FF2B5EF4-FFF2-40B4-BE49-F238E27FC236}">
                <a16:creationId xmlns:a16="http://schemas.microsoft.com/office/drawing/2014/main" id="{4887FB4D-C27B-1396-F924-8294A0A6E2C9}"/>
              </a:ext>
            </a:extLst>
          </p:cNvPr>
          <p:cNvSpPr>
            <a:spLocks/>
          </p:cNvSpPr>
          <p:nvPr/>
        </p:nvSpPr>
        <p:spPr bwMode="auto">
          <a:xfrm>
            <a:off x="1597573" y="431782"/>
            <a:ext cx="8612226" cy="96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fontAlgn="base">
              <a:spcBef>
                <a:spcPct val="0"/>
              </a:spcBef>
              <a:spcAft>
                <a:spcPct val="0"/>
              </a:spcAft>
              <a:buFontTx/>
              <a:buNone/>
            </a:pPr>
            <a:r>
              <a:rPr lang="en-GB" altLang="fr-FR" sz="3600" b="1" dirty="0">
                <a:latin typeface="+mn-lt"/>
              </a:rPr>
              <a:t>Menopausal symptoms negatively impact women’s health and well-being </a:t>
            </a:r>
            <a:endParaRPr lang="en-GB" altLang="fr-FR" sz="3600" b="1" baseline="30000" dirty="0">
              <a:latin typeface="+mn-lt"/>
            </a:endParaRPr>
          </a:p>
        </p:txBody>
      </p:sp>
      <p:sp>
        <p:nvSpPr>
          <p:cNvPr id="8" name="Rectangle 7">
            <a:extLst>
              <a:ext uri="{FF2B5EF4-FFF2-40B4-BE49-F238E27FC236}">
                <a16:creationId xmlns:a16="http://schemas.microsoft.com/office/drawing/2014/main" id="{F1B61EE0-31BA-B14B-3C3E-82FF27728BB3}"/>
              </a:ext>
            </a:extLst>
          </p:cNvPr>
          <p:cNvSpPr/>
          <p:nvPr/>
        </p:nvSpPr>
        <p:spPr>
          <a:xfrm>
            <a:off x="6328881" y="2137025"/>
            <a:ext cx="4818580" cy="137673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9" name="Rectangle 8">
            <a:extLst>
              <a:ext uri="{FF2B5EF4-FFF2-40B4-BE49-F238E27FC236}">
                <a16:creationId xmlns:a16="http://schemas.microsoft.com/office/drawing/2014/main" id="{945ED8B7-CF36-48DB-1E3F-FCCEA6121F69}"/>
              </a:ext>
            </a:extLst>
          </p:cNvPr>
          <p:cNvSpPr/>
          <p:nvPr/>
        </p:nvSpPr>
        <p:spPr>
          <a:xfrm>
            <a:off x="4361381" y="3475354"/>
            <a:ext cx="5255230" cy="116856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0" name="Rectangle 9">
            <a:extLst>
              <a:ext uri="{FF2B5EF4-FFF2-40B4-BE49-F238E27FC236}">
                <a16:creationId xmlns:a16="http://schemas.microsoft.com/office/drawing/2014/main" id="{10BE8153-5CA4-9F07-2F83-25D187DAA16D}"/>
              </a:ext>
            </a:extLst>
          </p:cNvPr>
          <p:cNvSpPr/>
          <p:nvPr/>
        </p:nvSpPr>
        <p:spPr>
          <a:xfrm>
            <a:off x="3482941" y="4774058"/>
            <a:ext cx="7582326" cy="116856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2" name="Espace réservé du numéro de diapositive 1">
            <a:extLst>
              <a:ext uri="{FF2B5EF4-FFF2-40B4-BE49-F238E27FC236}">
                <a16:creationId xmlns:a16="http://schemas.microsoft.com/office/drawing/2014/main" id="{CAA41567-7B59-9889-0B61-E67579B4499E}"/>
              </a:ext>
            </a:extLst>
          </p:cNvPr>
          <p:cNvSpPr>
            <a:spLocks noGrp="1"/>
          </p:cNvSpPr>
          <p:nvPr>
            <p:ph type="sldNum" sz="quarter" idx="12"/>
          </p:nvPr>
        </p:nvSpPr>
        <p:spPr/>
        <p:txBody>
          <a:bodyPr/>
          <a:lstStyle/>
          <a:p>
            <a:fld id="{E04C9C5E-3232-5347-89A7-9FEA7F80A965}" type="slidenum">
              <a:rPr lang="fr-FR" smtClean="0"/>
              <a:t>3</a:t>
            </a:fld>
            <a:endParaRPr lang="fr-FR"/>
          </a:p>
        </p:txBody>
      </p:sp>
    </p:spTree>
    <p:extLst>
      <p:ext uri="{BB962C8B-B14F-4D97-AF65-F5344CB8AC3E}">
        <p14:creationId xmlns:p14="http://schemas.microsoft.com/office/powerpoint/2010/main" val="33276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9C587F-525B-8855-447F-6884C8D1B648}"/>
              </a:ext>
            </a:extLst>
          </p:cNvPr>
          <p:cNvSpPr>
            <a:spLocks noGrp="1"/>
          </p:cNvSpPr>
          <p:nvPr>
            <p:ph type="title"/>
          </p:nvPr>
        </p:nvSpPr>
        <p:spPr>
          <a:xfrm>
            <a:off x="723064" y="410368"/>
            <a:ext cx="10515600" cy="1325563"/>
          </a:xfrm>
        </p:spPr>
        <p:txBody>
          <a:bodyPr>
            <a:normAutofit/>
          </a:bodyPr>
          <a:lstStyle/>
          <a:p>
            <a:pPr algn="ctr"/>
            <a:r>
              <a:rPr lang="en-US" sz="36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Ovarian cancer</a:t>
            </a:r>
            <a:r>
              <a:rPr lang="fr-BE" sz="3600" dirty="0">
                <a:effectLst/>
              </a:rPr>
              <a:t> </a:t>
            </a:r>
            <a:endParaRPr lang="fr-FR" sz="3600" dirty="0"/>
          </a:p>
        </p:txBody>
      </p:sp>
      <p:sp>
        <p:nvSpPr>
          <p:cNvPr id="3" name="Espace réservé du contenu 2">
            <a:extLst>
              <a:ext uri="{FF2B5EF4-FFF2-40B4-BE49-F238E27FC236}">
                <a16:creationId xmlns:a16="http://schemas.microsoft.com/office/drawing/2014/main" id="{03E6C1E1-53EB-A4A4-26DA-C975DE717335}"/>
              </a:ext>
            </a:extLst>
          </p:cNvPr>
          <p:cNvSpPr>
            <a:spLocks noGrp="1"/>
          </p:cNvSpPr>
          <p:nvPr>
            <p:ph idx="1"/>
          </p:nvPr>
        </p:nvSpPr>
        <p:spPr/>
        <p:txBody>
          <a:bodyPr/>
          <a:lstStyle/>
          <a:p>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Observational studies report a RR of 1.6 with estrogen only HRT with a 7% increase in risk per year of use </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Risk declining to average population risk 2-4  years after cessation of therapy </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However, these results have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not been consistently reproduced </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and the WHI trial observe a nonsignificant RR of 1.5 for continuous combined HRT versus placebo </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In women with epithelial ovarian cancer studies have either shown no difference or an improvement in survival rate with the use of HRT </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FR" dirty="0"/>
          </a:p>
        </p:txBody>
      </p:sp>
      <p:sp>
        <p:nvSpPr>
          <p:cNvPr id="4" name="Espace réservé du numéro de diapositive 3">
            <a:extLst>
              <a:ext uri="{FF2B5EF4-FFF2-40B4-BE49-F238E27FC236}">
                <a16:creationId xmlns:a16="http://schemas.microsoft.com/office/drawing/2014/main" id="{7F43A8D3-4166-3CA7-B4A3-B94A963D244B}"/>
              </a:ext>
            </a:extLst>
          </p:cNvPr>
          <p:cNvSpPr>
            <a:spLocks noGrp="1"/>
          </p:cNvSpPr>
          <p:nvPr>
            <p:ph type="sldNum" sz="quarter" idx="12"/>
          </p:nvPr>
        </p:nvSpPr>
        <p:spPr/>
        <p:txBody>
          <a:bodyPr/>
          <a:lstStyle/>
          <a:p>
            <a:fld id="{E04C9C5E-3232-5347-89A7-9FEA7F80A965}" type="slidenum">
              <a:rPr lang="fr-FR" smtClean="0"/>
              <a:t>30</a:t>
            </a:fld>
            <a:endParaRPr lang="fr-FR"/>
          </a:p>
        </p:txBody>
      </p:sp>
    </p:spTree>
    <p:extLst>
      <p:ext uri="{BB962C8B-B14F-4D97-AF65-F5344CB8AC3E}">
        <p14:creationId xmlns:p14="http://schemas.microsoft.com/office/powerpoint/2010/main" val="917403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24D895-8A55-D21F-E417-EC34FBA6DBFE}"/>
              </a:ext>
            </a:extLst>
          </p:cNvPr>
          <p:cNvSpPr>
            <a:spLocks noGrp="1"/>
          </p:cNvSpPr>
          <p:nvPr>
            <p:ph type="title"/>
          </p:nvPr>
        </p:nvSpPr>
        <p:spPr/>
        <p:txBody>
          <a:bodyPr>
            <a:normAutofit/>
          </a:bodyPr>
          <a:lstStyle/>
          <a:p>
            <a:pPr algn="ctr"/>
            <a:r>
              <a:rPr lang="en-US" sz="36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Endometrial cancer</a:t>
            </a:r>
            <a:br>
              <a:rPr lang="fr-BE" sz="3600" kern="100" dirty="0">
                <a:effectLst/>
                <a:latin typeface="Aptos" panose="020B0004020202020204" pitchFamily="34" charset="0"/>
                <a:ea typeface="Aptos" panose="020B0004020202020204" pitchFamily="34" charset="0"/>
                <a:cs typeface="Times New Roman" panose="02020603050405020304" pitchFamily="18" charset="0"/>
              </a:rPr>
            </a:br>
            <a:endParaRPr lang="fr-FR" sz="3600" dirty="0"/>
          </a:p>
        </p:txBody>
      </p:sp>
      <p:sp>
        <p:nvSpPr>
          <p:cNvPr id="3" name="Espace réservé du contenu 2">
            <a:extLst>
              <a:ext uri="{FF2B5EF4-FFF2-40B4-BE49-F238E27FC236}">
                <a16:creationId xmlns:a16="http://schemas.microsoft.com/office/drawing/2014/main" id="{029B5772-5DE7-8089-7005-23174803A271}"/>
              </a:ext>
            </a:extLst>
          </p:cNvPr>
          <p:cNvSpPr>
            <a:spLocks noGrp="1"/>
          </p:cNvSpPr>
          <p:nvPr>
            <p:ph idx="1"/>
          </p:nvPr>
        </p:nvSpPr>
        <p:spPr>
          <a:xfrm>
            <a:off x="838200" y="2104880"/>
            <a:ext cx="10515600" cy="4351338"/>
          </a:xfrm>
        </p:spPr>
        <p:txBody>
          <a:bodyPr/>
          <a:lstStyle/>
          <a:p>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90% develop after the age of 50 </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Estrogen only HRT </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used for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10 years </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increased risk of endometrial cancer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by 9.5 times </a:t>
            </a:r>
            <a:endParaRPr lang="fr-BE"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The risk tends to persist for many years after cessation of therapy (RR  of 1.9 12 years after stopping estrogen)   </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The addition of cyclical or continuous progestogen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eliminates the increased risk</a:t>
            </a:r>
            <a:endParaRPr lang="fr-BE"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Continuous progestogen  </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regimens are associated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with lower risk than sequential ones</a:t>
            </a:r>
            <a:endParaRPr lang="fr-BE"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endParaRPr lang="fr-FR" dirty="0"/>
          </a:p>
        </p:txBody>
      </p:sp>
      <p:sp>
        <p:nvSpPr>
          <p:cNvPr id="4" name="Espace réservé du numéro de diapositive 3">
            <a:extLst>
              <a:ext uri="{FF2B5EF4-FFF2-40B4-BE49-F238E27FC236}">
                <a16:creationId xmlns:a16="http://schemas.microsoft.com/office/drawing/2014/main" id="{F167AE09-A597-FD9D-9CA1-9FC7E524BBC0}"/>
              </a:ext>
            </a:extLst>
          </p:cNvPr>
          <p:cNvSpPr>
            <a:spLocks noGrp="1"/>
          </p:cNvSpPr>
          <p:nvPr>
            <p:ph type="sldNum" sz="quarter" idx="12"/>
          </p:nvPr>
        </p:nvSpPr>
        <p:spPr/>
        <p:txBody>
          <a:bodyPr/>
          <a:lstStyle/>
          <a:p>
            <a:fld id="{E04C9C5E-3232-5347-89A7-9FEA7F80A965}" type="slidenum">
              <a:rPr lang="fr-FR" smtClean="0"/>
              <a:t>31</a:t>
            </a:fld>
            <a:endParaRPr lang="fr-FR"/>
          </a:p>
        </p:txBody>
      </p:sp>
    </p:spTree>
    <p:extLst>
      <p:ext uri="{BB962C8B-B14F-4D97-AF65-F5344CB8AC3E}">
        <p14:creationId xmlns:p14="http://schemas.microsoft.com/office/powerpoint/2010/main" val="3758449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AD01A9-7279-0C06-2B26-0C52FDED3605}"/>
              </a:ext>
            </a:extLst>
          </p:cNvPr>
          <p:cNvSpPr>
            <a:spLocks noGrp="1"/>
          </p:cNvSpPr>
          <p:nvPr>
            <p:ph type="title"/>
          </p:nvPr>
        </p:nvSpPr>
        <p:spPr/>
        <p:txBody>
          <a:bodyPr/>
          <a:lstStyle/>
          <a:p>
            <a:pPr algn="ctr"/>
            <a:r>
              <a:rPr lang="en-US" sz="36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Gallbladder disease</a:t>
            </a:r>
            <a:br>
              <a:rPr lang="fr-BE" sz="1800" kern="100" dirty="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FCC67AD4-11EA-CD94-BE1E-64F32DC9BEBF}"/>
              </a:ext>
            </a:extLst>
          </p:cNvPr>
          <p:cNvSpPr>
            <a:spLocks noGrp="1"/>
          </p:cNvSpPr>
          <p:nvPr>
            <p:ph idx="1"/>
          </p:nvPr>
        </p:nvSpPr>
        <p:spPr>
          <a:xfrm>
            <a:off x="838200" y="2187574"/>
            <a:ext cx="10515600" cy="4168776"/>
          </a:xfrm>
        </p:spPr>
        <p:txBody>
          <a:bodyPr/>
          <a:lstStyle/>
          <a:p>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Both estrogen only and combined HRT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increased risk of gallbladder disease </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(Cholecystitis and cholelithiasis )and cholecystectomy</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The risk tends to </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persist for many years </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after HRT cessation and depends on the type and dose of estrogen as well as the route  of administration  </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Transdermal estrogen </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preparation are associated with a significantly lower gallbladder disease risk  </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Shorter duration of HRT </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also minimize this risk</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FR" dirty="0"/>
          </a:p>
        </p:txBody>
      </p:sp>
      <p:sp>
        <p:nvSpPr>
          <p:cNvPr id="4" name="Espace réservé du numéro de diapositive 3">
            <a:extLst>
              <a:ext uri="{FF2B5EF4-FFF2-40B4-BE49-F238E27FC236}">
                <a16:creationId xmlns:a16="http://schemas.microsoft.com/office/drawing/2014/main" id="{B55C2C35-662F-EF39-E980-748BDDE8DF8A}"/>
              </a:ext>
            </a:extLst>
          </p:cNvPr>
          <p:cNvSpPr>
            <a:spLocks noGrp="1"/>
          </p:cNvSpPr>
          <p:nvPr>
            <p:ph type="sldNum" sz="quarter" idx="12"/>
          </p:nvPr>
        </p:nvSpPr>
        <p:spPr/>
        <p:txBody>
          <a:bodyPr/>
          <a:lstStyle/>
          <a:p>
            <a:fld id="{E04C9C5E-3232-5347-89A7-9FEA7F80A965}" type="slidenum">
              <a:rPr lang="fr-FR" smtClean="0"/>
              <a:t>32</a:t>
            </a:fld>
            <a:endParaRPr lang="fr-FR"/>
          </a:p>
        </p:txBody>
      </p:sp>
    </p:spTree>
    <p:extLst>
      <p:ext uri="{BB962C8B-B14F-4D97-AF65-F5344CB8AC3E}">
        <p14:creationId xmlns:p14="http://schemas.microsoft.com/office/powerpoint/2010/main" val="269986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1C20EB-46F4-80DD-A327-9426CC46D83A}"/>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184"/>
              </a:lnSpc>
              <a:spcAft>
                <a:spcPts val="1800"/>
              </a:spcAft>
            </a:pPr>
            <a:endParaRPr lang="fr-BE" dirty="0">
              <a:solidFill>
                <a:srgbClr val="333333"/>
              </a:solidFill>
              <a:latin typeface="PT Serif" panose="020A0603040505020204" pitchFamily="18" charset="77"/>
            </a:endParaRPr>
          </a:p>
          <a:p>
            <a:pPr>
              <a:lnSpc>
                <a:spcPts val="2184"/>
              </a:lnSpc>
              <a:spcAft>
                <a:spcPts val="1800"/>
              </a:spcAft>
            </a:pPr>
            <a:r>
              <a:rPr lang="fr-BE" dirty="0" err="1">
                <a:solidFill>
                  <a:srgbClr val="333333"/>
                </a:solidFill>
                <a:latin typeface="PT Serif" panose="020A0603040505020204" pitchFamily="18" charset="77"/>
              </a:rPr>
              <a:t>Side</a:t>
            </a:r>
            <a:r>
              <a:rPr lang="fr-BE" dirty="0">
                <a:solidFill>
                  <a:srgbClr val="333333"/>
                </a:solidFill>
                <a:latin typeface="PT Serif" panose="020A0603040505020204" pitchFamily="18" charset="77"/>
              </a:rPr>
              <a:t> </a:t>
            </a:r>
            <a:r>
              <a:rPr lang="fr-BE" dirty="0" err="1">
                <a:solidFill>
                  <a:srgbClr val="333333"/>
                </a:solidFill>
                <a:latin typeface="PT Serif" panose="020A0603040505020204" pitchFamily="18" charset="77"/>
              </a:rPr>
              <a:t>effects</a:t>
            </a:r>
            <a:r>
              <a:rPr lang="fr-BE" dirty="0">
                <a:solidFill>
                  <a:srgbClr val="333333"/>
                </a:solidFill>
                <a:latin typeface="PT Serif" panose="020A0603040505020204" pitchFamily="18" charset="77"/>
              </a:rPr>
              <a:t> of HRT</a:t>
            </a:r>
          </a:p>
        </p:txBody>
      </p:sp>
      <p:sp>
        <p:nvSpPr>
          <p:cNvPr id="3" name="Espace réservé du contenu 3">
            <a:extLst>
              <a:ext uri="{FF2B5EF4-FFF2-40B4-BE49-F238E27FC236}">
                <a16:creationId xmlns:a16="http://schemas.microsoft.com/office/drawing/2014/main" id="{A6C2CD8C-90F1-EBC7-5513-EBC0A136D751}"/>
              </a:ext>
            </a:extLst>
          </p:cNvPr>
          <p:cNvSpPr txBox="1">
            <a:spLocks/>
          </p:cNvSpPr>
          <p:nvPr/>
        </p:nvSpPr>
        <p:spPr>
          <a:xfrm>
            <a:off x="838200" y="1825625"/>
            <a:ext cx="9899822" cy="5154616"/>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BE" sz="1800" b="0" i="0" dirty="0" err="1">
                <a:solidFill>
                  <a:srgbClr val="333333"/>
                </a:solidFill>
                <a:effectLst/>
                <a:latin typeface="Open Sans" panose="020B0606030504020204" pitchFamily="34" charset="0"/>
              </a:rPr>
              <a:t>Initiating</a:t>
            </a:r>
            <a:r>
              <a:rPr lang="fr-BE" sz="1800" b="0" i="0" dirty="0">
                <a:solidFill>
                  <a:srgbClr val="333333"/>
                </a:solidFill>
                <a:effectLst/>
                <a:latin typeface="Open Sans" panose="020B0606030504020204" pitchFamily="34" charset="0"/>
              </a:rPr>
              <a:t> </a:t>
            </a:r>
            <a:r>
              <a:rPr lang="fr-BE" sz="1800" b="0" i="0" dirty="0" err="1">
                <a:solidFill>
                  <a:srgbClr val="333333"/>
                </a:solidFill>
                <a:effectLst/>
                <a:latin typeface="Open Sans" panose="020B0606030504020204" pitchFamily="34" charset="0"/>
              </a:rPr>
              <a:t>treatment</a:t>
            </a:r>
            <a:r>
              <a:rPr lang="fr-BE" sz="1800" b="0" i="0" dirty="0">
                <a:solidFill>
                  <a:srgbClr val="333333"/>
                </a:solidFill>
                <a:effectLst/>
                <a:latin typeface="Open Sans" panose="020B0606030504020204" pitchFamily="34" charset="0"/>
              </a:rPr>
              <a:t> </a:t>
            </a:r>
            <a:r>
              <a:rPr lang="fr-BE" sz="1800" b="0" i="0" dirty="0" err="1">
                <a:solidFill>
                  <a:srgbClr val="333333"/>
                </a:solidFill>
                <a:effectLst/>
                <a:latin typeface="Open Sans" panose="020B0606030504020204" pitchFamily="34" charset="0"/>
              </a:rPr>
              <a:t>with</a:t>
            </a:r>
            <a:r>
              <a:rPr lang="fr-BE" sz="1800" b="0" i="0" dirty="0">
                <a:solidFill>
                  <a:srgbClr val="333333"/>
                </a:solidFill>
                <a:effectLst/>
                <a:latin typeface="Open Sans" panose="020B0606030504020204" pitchFamily="34" charset="0"/>
              </a:rPr>
              <a:t> </a:t>
            </a:r>
            <a:r>
              <a:rPr lang="fr-BE" sz="1800" b="0" i="0" dirty="0" err="1">
                <a:solidFill>
                  <a:srgbClr val="333333"/>
                </a:solidFill>
                <a:effectLst/>
                <a:latin typeface="Open Sans" panose="020B0606030504020204" pitchFamily="34" charset="0"/>
              </a:rPr>
              <a:t>low</a:t>
            </a:r>
            <a:r>
              <a:rPr lang="fr-BE" sz="1800" b="0" i="0" dirty="0">
                <a:solidFill>
                  <a:srgbClr val="333333"/>
                </a:solidFill>
                <a:effectLst/>
                <a:latin typeface="Open Sans" panose="020B0606030504020204" pitchFamily="34" charset="0"/>
              </a:rPr>
              <a:t>-dose MHT </a:t>
            </a:r>
            <a:r>
              <a:rPr lang="fr-BE" sz="1800" b="0" i="0" dirty="0" err="1">
                <a:solidFill>
                  <a:srgbClr val="333333"/>
                </a:solidFill>
                <a:effectLst/>
                <a:latin typeface="Open Sans" panose="020B0606030504020204" pitchFamily="34" charset="0"/>
              </a:rPr>
              <a:t>will</a:t>
            </a:r>
            <a:r>
              <a:rPr lang="fr-BE" sz="1800" b="0" i="0" dirty="0">
                <a:solidFill>
                  <a:srgbClr val="333333"/>
                </a:solidFill>
                <a:effectLst/>
                <a:latin typeface="Open Sans" panose="020B0606030504020204" pitchFamily="34" charset="0"/>
              </a:rPr>
              <a:t> </a:t>
            </a:r>
            <a:r>
              <a:rPr lang="fr-BE" sz="1800" b="0" i="0" dirty="0" err="1">
                <a:solidFill>
                  <a:srgbClr val="333333"/>
                </a:solidFill>
                <a:effectLst/>
                <a:latin typeface="Open Sans" panose="020B0606030504020204" pitchFamily="34" charset="0"/>
              </a:rPr>
              <a:t>minimize</a:t>
            </a:r>
            <a:r>
              <a:rPr lang="fr-BE" sz="1800" b="0" i="0" dirty="0">
                <a:solidFill>
                  <a:srgbClr val="333333"/>
                </a:solidFill>
                <a:effectLst/>
                <a:latin typeface="Open Sans" panose="020B0606030504020204" pitchFamily="34" charset="0"/>
              </a:rPr>
              <a:t> the </a:t>
            </a:r>
            <a:r>
              <a:rPr lang="fr-BE" sz="1800" b="0" i="0" dirty="0" err="1">
                <a:solidFill>
                  <a:srgbClr val="333333"/>
                </a:solidFill>
                <a:effectLst/>
                <a:latin typeface="Open Sans" panose="020B0606030504020204" pitchFamily="34" charset="0"/>
              </a:rPr>
              <a:t>likelihood</a:t>
            </a:r>
            <a:r>
              <a:rPr lang="fr-BE" sz="1800" b="0" i="0" dirty="0">
                <a:solidFill>
                  <a:srgbClr val="333333"/>
                </a:solidFill>
                <a:effectLst/>
                <a:latin typeface="Open Sans" panose="020B0606030504020204" pitchFamily="34" charset="0"/>
              </a:rPr>
              <a:t> of adverse </a:t>
            </a:r>
            <a:r>
              <a:rPr lang="fr-BE" sz="1800" b="0" i="0" dirty="0" err="1">
                <a:solidFill>
                  <a:srgbClr val="333333"/>
                </a:solidFill>
                <a:effectLst/>
                <a:latin typeface="Open Sans" panose="020B0606030504020204" pitchFamily="34" charset="0"/>
              </a:rPr>
              <a:t>effects</a:t>
            </a:r>
            <a:r>
              <a:rPr lang="fr-BE" sz="1800" b="0" i="0" dirty="0">
                <a:solidFill>
                  <a:srgbClr val="333333"/>
                </a:solidFill>
                <a:effectLst/>
                <a:latin typeface="Open Sans" panose="020B0606030504020204" pitchFamily="34" charset="0"/>
              </a:rPr>
              <a:t>. </a:t>
            </a:r>
          </a:p>
          <a:p>
            <a:pPr algn="l"/>
            <a:r>
              <a:rPr lang="fr-BE" sz="1800" b="0" i="0" dirty="0">
                <a:solidFill>
                  <a:srgbClr val="333333"/>
                </a:solidFill>
                <a:effectLst/>
                <a:latin typeface="Open Sans" panose="020B0606030504020204" pitchFamily="34" charset="0"/>
              </a:rPr>
              <a:t>Common adverse </a:t>
            </a:r>
            <a:r>
              <a:rPr lang="fr-BE" sz="1800" b="0" i="0" dirty="0" err="1">
                <a:solidFill>
                  <a:srgbClr val="333333"/>
                </a:solidFill>
                <a:effectLst/>
                <a:latin typeface="Open Sans" panose="020B0606030504020204" pitchFamily="34" charset="0"/>
              </a:rPr>
              <a:t>effects</a:t>
            </a:r>
            <a:r>
              <a:rPr lang="fr-BE" sz="1800" b="0" i="0" dirty="0">
                <a:solidFill>
                  <a:srgbClr val="333333"/>
                </a:solidFill>
                <a:effectLst/>
                <a:latin typeface="Open Sans" panose="020B0606030504020204" pitchFamily="34" charset="0"/>
              </a:rPr>
              <a:t> of </a:t>
            </a:r>
            <a:r>
              <a:rPr lang="fr-BE" sz="1800" b="0" i="0" dirty="0" err="1">
                <a:solidFill>
                  <a:srgbClr val="333333"/>
                </a:solidFill>
                <a:effectLst/>
                <a:latin typeface="Open Sans" panose="020B0606030504020204" pitchFamily="34" charset="0"/>
              </a:rPr>
              <a:t>estrogen</a:t>
            </a:r>
            <a:r>
              <a:rPr lang="fr-BE" sz="1800" b="0" i="0" dirty="0">
                <a:solidFill>
                  <a:srgbClr val="333333"/>
                </a:solidFill>
                <a:effectLst/>
                <a:latin typeface="Open Sans" panose="020B0606030504020204" pitchFamily="34" charset="0"/>
              </a:rPr>
              <a:t> </a:t>
            </a:r>
            <a:r>
              <a:rPr lang="fr-BE" sz="1800" b="0" i="0" dirty="0" err="1">
                <a:solidFill>
                  <a:srgbClr val="333333"/>
                </a:solidFill>
                <a:effectLst/>
                <a:latin typeface="Open Sans" panose="020B0606030504020204" pitchFamily="34" charset="0"/>
              </a:rPr>
              <a:t>include</a:t>
            </a:r>
            <a:r>
              <a:rPr lang="fr-BE" sz="1800" b="0" i="0" dirty="0">
                <a:solidFill>
                  <a:srgbClr val="333333"/>
                </a:solidFill>
                <a:effectLst/>
                <a:latin typeface="Open Sans" panose="020B0606030504020204" pitchFamily="34" charset="0"/>
              </a:rPr>
              <a:t>: </a:t>
            </a:r>
          </a:p>
          <a:p>
            <a:pPr marL="0" indent="0" algn="l">
              <a:buNone/>
            </a:pPr>
            <a:endParaRPr lang="fr-BE" sz="1800" b="0" i="0" dirty="0">
              <a:solidFill>
                <a:srgbClr val="333333"/>
              </a:solidFill>
              <a:effectLst/>
              <a:latin typeface="Open Sans" panose="020B0606030504020204" pitchFamily="34" charset="0"/>
            </a:endParaRPr>
          </a:p>
          <a:p>
            <a:pPr lvl="2"/>
            <a:r>
              <a:rPr lang="fr-BE" sz="1800" dirty="0" err="1">
                <a:solidFill>
                  <a:srgbClr val="333333"/>
                </a:solidFill>
                <a:latin typeface="Open Sans" panose="020B0606030504020204" pitchFamily="34" charset="0"/>
              </a:rPr>
              <a:t>N</a:t>
            </a:r>
            <a:r>
              <a:rPr lang="fr-BE" sz="1800" b="0" i="0" dirty="0" err="1">
                <a:solidFill>
                  <a:srgbClr val="333333"/>
                </a:solidFill>
                <a:effectLst/>
                <a:latin typeface="Open Sans" panose="020B0606030504020204" pitchFamily="34" charset="0"/>
              </a:rPr>
              <a:t>ausea</a:t>
            </a:r>
            <a:r>
              <a:rPr lang="fr-BE" sz="1800" b="0" i="0" dirty="0">
                <a:solidFill>
                  <a:srgbClr val="333333"/>
                </a:solidFill>
                <a:effectLst/>
                <a:latin typeface="Open Sans" panose="020B0606030504020204" pitchFamily="34" charset="0"/>
              </a:rPr>
              <a:t> (</a:t>
            </a:r>
            <a:r>
              <a:rPr lang="fr-BE" sz="1800" b="0" i="0" dirty="0" err="1">
                <a:solidFill>
                  <a:srgbClr val="333333"/>
                </a:solidFill>
                <a:effectLst/>
                <a:latin typeface="Open Sans" panose="020B0606030504020204" pitchFamily="34" charset="0"/>
              </a:rPr>
              <a:t>mostly</a:t>
            </a:r>
            <a:r>
              <a:rPr lang="fr-BE" sz="1800" b="0" i="0" dirty="0">
                <a:solidFill>
                  <a:srgbClr val="333333"/>
                </a:solidFill>
                <a:effectLst/>
                <a:latin typeface="Open Sans" panose="020B0606030504020204" pitchFamily="34" charset="0"/>
              </a:rPr>
              <a:t> </a:t>
            </a:r>
            <a:r>
              <a:rPr lang="fr-BE" sz="1800" b="0" i="0" dirty="0" err="1">
                <a:solidFill>
                  <a:srgbClr val="333333"/>
                </a:solidFill>
                <a:effectLst/>
                <a:latin typeface="Open Sans" panose="020B0606030504020204" pitchFamily="34" charset="0"/>
              </a:rPr>
              <a:t>limited</a:t>
            </a:r>
            <a:r>
              <a:rPr lang="fr-BE" sz="1800" b="0" i="0" dirty="0">
                <a:solidFill>
                  <a:srgbClr val="333333"/>
                </a:solidFill>
                <a:effectLst/>
                <a:latin typeface="Open Sans" panose="020B0606030504020204" pitchFamily="34" charset="0"/>
              </a:rPr>
              <a:t> to oral </a:t>
            </a:r>
            <a:r>
              <a:rPr lang="fr-BE" sz="1800" b="0" i="0" dirty="0" err="1">
                <a:solidFill>
                  <a:srgbClr val="333333"/>
                </a:solidFill>
                <a:effectLst/>
                <a:latin typeface="Open Sans" panose="020B0606030504020204" pitchFamily="34" charset="0"/>
              </a:rPr>
              <a:t>therapy</a:t>
            </a:r>
            <a:r>
              <a:rPr lang="fr-BE" sz="1800" b="0" i="0">
                <a:solidFill>
                  <a:srgbClr val="333333"/>
                </a:solidFill>
                <a:effectLst/>
                <a:latin typeface="Open Sans" panose="020B0606030504020204" pitchFamily="34" charset="0"/>
              </a:rPr>
              <a:t>)</a:t>
            </a:r>
            <a:endParaRPr lang="fr-BE" sz="1800" b="0" i="0" dirty="0">
              <a:solidFill>
                <a:srgbClr val="333333"/>
              </a:solidFill>
              <a:effectLst/>
              <a:latin typeface="Open Sans" panose="020B0606030504020204" pitchFamily="34" charset="0"/>
            </a:endParaRPr>
          </a:p>
          <a:p>
            <a:pPr lvl="2"/>
            <a:r>
              <a:rPr lang="fr-BE" sz="1800" b="0" i="0" dirty="0" err="1">
                <a:solidFill>
                  <a:srgbClr val="333333"/>
                </a:solidFill>
                <a:effectLst/>
                <a:latin typeface="Open Sans" panose="020B0606030504020204" pitchFamily="34" charset="0"/>
              </a:rPr>
              <a:t>Breast</a:t>
            </a:r>
            <a:r>
              <a:rPr lang="fr-BE" sz="1800" b="0" i="0" dirty="0">
                <a:solidFill>
                  <a:srgbClr val="333333"/>
                </a:solidFill>
                <a:effectLst/>
                <a:latin typeface="Open Sans" panose="020B0606030504020204" pitchFamily="34" charset="0"/>
              </a:rPr>
              <a:t> </a:t>
            </a:r>
            <a:r>
              <a:rPr lang="fr-BE" sz="1800" b="0" i="0" dirty="0" err="1">
                <a:solidFill>
                  <a:srgbClr val="333333"/>
                </a:solidFill>
                <a:effectLst/>
                <a:latin typeface="Open Sans" panose="020B0606030504020204" pitchFamily="34" charset="0"/>
              </a:rPr>
              <a:t>tenderness</a:t>
            </a:r>
            <a:endParaRPr lang="fr-BE" sz="1800" b="0" i="0" dirty="0">
              <a:solidFill>
                <a:srgbClr val="333333"/>
              </a:solidFill>
              <a:effectLst/>
              <a:latin typeface="Open Sans" panose="020B0606030504020204" pitchFamily="34" charset="0"/>
            </a:endParaRPr>
          </a:p>
          <a:p>
            <a:pPr lvl="2"/>
            <a:r>
              <a:rPr lang="fr-BE" sz="1800" dirty="0" err="1">
                <a:solidFill>
                  <a:srgbClr val="333333"/>
                </a:solidFill>
                <a:latin typeface="Open Sans" panose="020B0606030504020204" pitchFamily="34" charset="0"/>
              </a:rPr>
              <a:t>Bloating</a:t>
            </a:r>
            <a:endParaRPr lang="fr-BE" sz="1800" dirty="0">
              <a:solidFill>
                <a:srgbClr val="333333"/>
              </a:solidFill>
              <a:latin typeface="Open Sans" panose="020B0606030504020204" pitchFamily="34" charset="0"/>
            </a:endParaRPr>
          </a:p>
          <a:p>
            <a:pPr lvl="2"/>
            <a:r>
              <a:rPr lang="fr-BE" sz="1800" b="0" i="0" dirty="0" err="1">
                <a:solidFill>
                  <a:srgbClr val="333333"/>
                </a:solidFill>
                <a:effectLst/>
                <a:latin typeface="Open Sans" panose="020B0606030504020204" pitchFamily="34" charset="0"/>
              </a:rPr>
              <a:t>Headaches</a:t>
            </a:r>
            <a:endParaRPr lang="fr-BE" sz="1800" b="0" i="0" dirty="0">
              <a:solidFill>
                <a:srgbClr val="333333"/>
              </a:solidFill>
              <a:effectLst/>
              <a:latin typeface="Open Sans" panose="020B0606030504020204" pitchFamily="34" charset="0"/>
            </a:endParaRPr>
          </a:p>
          <a:p>
            <a:pPr lvl="2"/>
            <a:r>
              <a:rPr lang="fr-BE" sz="1800" dirty="0" err="1">
                <a:solidFill>
                  <a:srgbClr val="333333"/>
                </a:solidFill>
                <a:latin typeface="Open Sans" panose="020B0606030504020204" pitchFamily="34" charset="0"/>
              </a:rPr>
              <a:t>Mood</a:t>
            </a:r>
            <a:r>
              <a:rPr lang="fr-BE" sz="1800" dirty="0">
                <a:solidFill>
                  <a:srgbClr val="333333"/>
                </a:solidFill>
                <a:latin typeface="Open Sans" panose="020B0606030504020204" pitchFamily="34" charset="0"/>
              </a:rPr>
              <a:t>  changes (</a:t>
            </a:r>
            <a:r>
              <a:rPr lang="fr-BE" sz="1800" dirty="0" err="1">
                <a:solidFill>
                  <a:srgbClr val="333333"/>
                </a:solidFill>
                <a:latin typeface="Open Sans" panose="020B0606030504020204" pitchFamily="34" charset="0"/>
              </a:rPr>
              <a:t>irritability</a:t>
            </a:r>
            <a:r>
              <a:rPr lang="fr-BE" sz="1800" dirty="0">
                <a:solidFill>
                  <a:srgbClr val="333333"/>
                </a:solidFill>
                <a:latin typeface="Open Sans" panose="020B0606030504020204" pitchFamily="34" charset="0"/>
              </a:rPr>
              <a:t>, </a:t>
            </a:r>
            <a:r>
              <a:rPr lang="fr-BE" sz="1800" dirty="0" err="1">
                <a:solidFill>
                  <a:srgbClr val="333333"/>
                </a:solidFill>
                <a:latin typeface="Open Sans" panose="020B0606030504020204" pitchFamily="34" charset="0"/>
              </a:rPr>
              <a:t>anxiety</a:t>
            </a:r>
            <a:r>
              <a:rPr lang="fr-BE" sz="1800" dirty="0">
                <a:solidFill>
                  <a:srgbClr val="333333"/>
                </a:solidFill>
                <a:latin typeface="Open Sans" panose="020B0606030504020204" pitchFamily="34" charset="0"/>
              </a:rPr>
              <a:t>)</a:t>
            </a:r>
          </a:p>
          <a:p>
            <a:pPr lvl="2"/>
            <a:r>
              <a:rPr lang="fr-BE" sz="1800" b="0" i="0" dirty="0" err="1">
                <a:solidFill>
                  <a:srgbClr val="333333"/>
                </a:solidFill>
                <a:effectLst/>
                <a:latin typeface="Open Sans" panose="020B0606030504020204" pitchFamily="34" charset="0"/>
              </a:rPr>
              <a:t>Weight</a:t>
            </a:r>
            <a:r>
              <a:rPr lang="fr-BE" sz="1800" b="0" i="0" dirty="0">
                <a:solidFill>
                  <a:srgbClr val="333333"/>
                </a:solidFill>
                <a:effectLst/>
                <a:latin typeface="Open Sans" panose="020B0606030504020204" pitchFamily="34" charset="0"/>
              </a:rPr>
              <a:t> gain or </a:t>
            </a:r>
            <a:r>
              <a:rPr lang="fr-BE" sz="1800" b="0" i="0" dirty="0" err="1">
                <a:solidFill>
                  <a:srgbClr val="333333"/>
                </a:solidFill>
                <a:effectLst/>
                <a:latin typeface="Open Sans" panose="020B0606030504020204" pitchFamily="34" charset="0"/>
              </a:rPr>
              <a:t>fluid</a:t>
            </a:r>
            <a:r>
              <a:rPr lang="fr-BE" sz="1800" b="0" i="0" dirty="0">
                <a:solidFill>
                  <a:srgbClr val="333333"/>
                </a:solidFill>
                <a:effectLst/>
                <a:latin typeface="Open Sans" panose="020B0606030504020204" pitchFamily="34" charset="0"/>
              </a:rPr>
              <a:t> </a:t>
            </a:r>
            <a:r>
              <a:rPr lang="fr-BE" sz="1800" b="0" i="0" dirty="0" err="1">
                <a:solidFill>
                  <a:srgbClr val="333333"/>
                </a:solidFill>
                <a:effectLst/>
                <a:latin typeface="Open Sans" panose="020B0606030504020204" pitchFamily="34" charset="0"/>
              </a:rPr>
              <a:t>retention</a:t>
            </a:r>
            <a:r>
              <a:rPr lang="fr-BE" sz="1800" b="0" i="0" dirty="0">
                <a:solidFill>
                  <a:srgbClr val="333333"/>
                </a:solidFill>
                <a:effectLst/>
                <a:latin typeface="Open Sans" panose="020B0606030504020204" pitchFamily="34" charset="0"/>
              </a:rPr>
              <a:t> </a:t>
            </a:r>
          </a:p>
          <a:p>
            <a:pPr lvl="2"/>
            <a:r>
              <a:rPr lang="fr-BE" sz="1800" b="0" i="0" dirty="0" err="1">
                <a:solidFill>
                  <a:srgbClr val="333333"/>
                </a:solidFill>
                <a:effectLst/>
                <a:latin typeface="Open Sans" panose="020B0606030504020204" pitchFamily="34" charset="0"/>
              </a:rPr>
              <a:t>Breakthrough</a:t>
            </a:r>
            <a:r>
              <a:rPr lang="fr-BE" sz="1800" b="0" i="0" dirty="0">
                <a:solidFill>
                  <a:srgbClr val="333333"/>
                </a:solidFill>
                <a:effectLst/>
                <a:latin typeface="Open Sans" panose="020B0606030504020204" pitchFamily="34" charset="0"/>
              </a:rPr>
              <a:t> </a:t>
            </a:r>
            <a:r>
              <a:rPr lang="fr-BE" sz="1800" b="0" i="0" dirty="0" err="1">
                <a:solidFill>
                  <a:srgbClr val="333333"/>
                </a:solidFill>
                <a:effectLst/>
                <a:latin typeface="Open Sans" panose="020B0606030504020204" pitchFamily="34" charset="0"/>
              </a:rPr>
              <a:t>bleeding</a:t>
            </a:r>
            <a:r>
              <a:rPr lang="fr-BE" sz="1800" b="0" i="0" dirty="0">
                <a:solidFill>
                  <a:srgbClr val="333333"/>
                </a:solidFill>
                <a:effectLst/>
                <a:latin typeface="Open Sans" panose="020B0606030504020204" pitchFamily="34" charset="0"/>
              </a:rPr>
              <a:t>  </a:t>
            </a:r>
          </a:p>
          <a:p>
            <a:pPr lvl="2"/>
            <a:r>
              <a:rPr lang="fr-BE" sz="1800" dirty="0">
                <a:solidFill>
                  <a:srgbClr val="333333"/>
                </a:solidFill>
                <a:latin typeface="Open Sans" panose="020B0606030504020204" pitchFamily="34" charset="0"/>
              </a:rPr>
              <a:t>Somnolence</a:t>
            </a:r>
          </a:p>
          <a:p>
            <a:pPr lvl="2"/>
            <a:r>
              <a:rPr lang="fr-BE" sz="1800" dirty="0">
                <a:solidFill>
                  <a:srgbClr val="333333"/>
                </a:solidFill>
                <a:latin typeface="Open Sans" panose="020B0606030504020204" pitchFamily="34" charset="0"/>
              </a:rPr>
              <a:t>Change in </a:t>
            </a:r>
            <a:r>
              <a:rPr lang="fr-BE" sz="1800" dirty="0" err="1">
                <a:solidFill>
                  <a:srgbClr val="333333"/>
                </a:solidFill>
                <a:latin typeface="Open Sans" panose="020B0606030504020204" pitchFamily="34" charset="0"/>
              </a:rPr>
              <a:t>cholesterol</a:t>
            </a:r>
            <a:r>
              <a:rPr lang="fr-BE" sz="1800" dirty="0">
                <a:solidFill>
                  <a:srgbClr val="333333"/>
                </a:solidFill>
                <a:latin typeface="Open Sans" panose="020B0606030504020204" pitchFamily="34" charset="0"/>
              </a:rPr>
              <a:t> </a:t>
            </a:r>
            <a:r>
              <a:rPr lang="fr-BE" sz="1800" dirty="0" err="1">
                <a:solidFill>
                  <a:srgbClr val="333333"/>
                </a:solidFill>
                <a:latin typeface="Open Sans" panose="020B0606030504020204" pitchFamily="34" charset="0"/>
              </a:rPr>
              <a:t>level</a:t>
            </a:r>
            <a:endParaRPr lang="fr-BE" sz="1800" dirty="0">
              <a:solidFill>
                <a:srgbClr val="333333"/>
              </a:solidFill>
              <a:latin typeface="Open Sans" panose="020B0606030504020204" pitchFamily="34" charset="0"/>
            </a:endParaRPr>
          </a:p>
          <a:p>
            <a:pPr lvl="2"/>
            <a:r>
              <a:rPr lang="fr-BE" sz="1800" dirty="0" err="1">
                <a:solidFill>
                  <a:srgbClr val="333333"/>
                </a:solidFill>
                <a:latin typeface="Open Sans" panose="020B0606030504020204" pitchFamily="34" charset="0"/>
              </a:rPr>
              <a:t>Increased</a:t>
            </a:r>
            <a:r>
              <a:rPr lang="fr-BE" sz="1800" dirty="0">
                <a:solidFill>
                  <a:srgbClr val="333333"/>
                </a:solidFill>
                <a:latin typeface="Open Sans" panose="020B0606030504020204" pitchFamily="34" charset="0"/>
              </a:rPr>
              <a:t> </a:t>
            </a:r>
            <a:r>
              <a:rPr lang="fr-BE" sz="1800" dirty="0" err="1">
                <a:solidFill>
                  <a:srgbClr val="333333"/>
                </a:solidFill>
                <a:latin typeface="Open Sans" panose="020B0606030504020204" pitchFamily="34" charset="0"/>
              </a:rPr>
              <a:t>insulin</a:t>
            </a:r>
            <a:r>
              <a:rPr lang="fr-BE" sz="1800" dirty="0">
                <a:solidFill>
                  <a:srgbClr val="333333"/>
                </a:solidFill>
                <a:latin typeface="Open Sans" panose="020B0606030504020204" pitchFamily="34" charset="0"/>
              </a:rPr>
              <a:t> </a:t>
            </a:r>
            <a:r>
              <a:rPr lang="fr-BE" sz="1800" dirty="0" err="1">
                <a:solidFill>
                  <a:srgbClr val="333333"/>
                </a:solidFill>
                <a:latin typeface="Open Sans" panose="020B0606030504020204" pitchFamily="34" charset="0"/>
              </a:rPr>
              <a:t>resistance</a:t>
            </a:r>
            <a:endParaRPr lang="fr-BE" sz="1800" dirty="0">
              <a:solidFill>
                <a:srgbClr val="333333"/>
              </a:solidFill>
              <a:latin typeface="Open Sans" panose="020B0606030504020204" pitchFamily="34" charset="0"/>
            </a:endParaRPr>
          </a:p>
          <a:p>
            <a:pPr lvl="1"/>
            <a:endParaRPr lang="fr-BE" sz="1000" dirty="0">
              <a:solidFill>
                <a:srgbClr val="333333"/>
              </a:solidFill>
              <a:latin typeface="Open Sans" panose="020B0606030504020204" pitchFamily="34" charset="0"/>
            </a:endParaRPr>
          </a:p>
          <a:p>
            <a:pPr marL="457200" lvl="1" indent="0">
              <a:buNone/>
            </a:pPr>
            <a:endParaRPr lang="fr-BE" sz="1000" b="0" i="0" dirty="0">
              <a:solidFill>
                <a:srgbClr val="333333"/>
              </a:solidFill>
              <a:effectLst/>
              <a:latin typeface="Open Sans" panose="020B0606030504020204" pitchFamily="34" charset="0"/>
            </a:endParaRPr>
          </a:p>
          <a:p>
            <a:pPr marL="457200" indent="-457200"/>
            <a:endParaRPr lang="fr-FR" dirty="0">
              <a:solidFill>
                <a:srgbClr val="000000"/>
              </a:solidFill>
            </a:endParaRPr>
          </a:p>
        </p:txBody>
      </p:sp>
      <p:sp>
        <p:nvSpPr>
          <p:cNvPr id="4" name="Espace réservé du numéro de diapositive 3">
            <a:extLst>
              <a:ext uri="{FF2B5EF4-FFF2-40B4-BE49-F238E27FC236}">
                <a16:creationId xmlns:a16="http://schemas.microsoft.com/office/drawing/2014/main" id="{F98D989B-A5DE-07D6-8617-FAD8D58EC1E0}"/>
              </a:ext>
            </a:extLst>
          </p:cNvPr>
          <p:cNvSpPr>
            <a:spLocks noGrp="1"/>
          </p:cNvSpPr>
          <p:nvPr>
            <p:ph type="sldNum" sz="quarter" idx="12"/>
          </p:nvPr>
        </p:nvSpPr>
        <p:spPr/>
        <p:txBody>
          <a:bodyPr/>
          <a:lstStyle/>
          <a:p>
            <a:fld id="{E04C9C5E-3232-5347-89A7-9FEA7F80A965}" type="slidenum">
              <a:rPr lang="fr-FR" smtClean="0"/>
              <a:t>33</a:t>
            </a:fld>
            <a:endParaRPr lang="fr-FR"/>
          </a:p>
        </p:txBody>
      </p:sp>
    </p:spTree>
    <p:extLst>
      <p:ext uri="{BB962C8B-B14F-4D97-AF65-F5344CB8AC3E}">
        <p14:creationId xmlns:p14="http://schemas.microsoft.com/office/powerpoint/2010/main" val="244758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B8785C4-EF1E-5FD2-1F87-E7397B4D89DF}"/>
              </a:ext>
            </a:extLst>
          </p:cNvPr>
          <p:cNvGrpSpPr/>
          <p:nvPr/>
        </p:nvGrpSpPr>
        <p:grpSpPr>
          <a:xfrm>
            <a:off x="-135468" y="1109612"/>
            <a:ext cx="11282929" cy="5085945"/>
            <a:chOff x="799474" y="1109612"/>
            <a:chExt cx="10758953" cy="5085945"/>
          </a:xfrm>
        </p:grpSpPr>
        <p:pic>
          <p:nvPicPr>
            <p:cNvPr id="5" name="Picture 4">
              <a:extLst>
                <a:ext uri="{FF2B5EF4-FFF2-40B4-BE49-F238E27FC236}">
                  <a16:creationId xmlns:a16="http://schemas.microsoft.com/office/drawing/2014/main" id="{3EA1B996-CCAE-7611-E72A-34914DDAF499}"/>
                </a:ext>
              </a:extLst>
            </p:cNvPr>
            <p:cNvPicPr>
              <a:picLocks noChangeAspect="1"/>
            </p:cNvPicPr>
            <p:nvPr/>
          </p:nvPicPr>
          <p:blipFill>
            <a:blip r:embed="rId3"/>
            <a:stretch>
              <a:fillRect/>
            </a:stretch>
          </p:blipFill>
          <p:spPr>
            <a:xfrm>
              <a:off x="931524" y="1114569"/>
              <a:ext cx="10626903" cy="5080988"/>
            </a:xfrm>
            <a:prstGeom prst="rect">
              <a:avLst/>
            </a:prstGeom>
          </p:spPr>
        </p:pic>
        <p:sp>
          <p:nvSpPr>
            <p:cNvPr id="4" name="Rectangle 3">
              <a:extLst>
                <a:ext uri="{FF2B5EF4-FFF2-40B4-BE49-F238E27FC236}">
                  <a16:creationId xmlns:a16="http://schemas.microsoft.com/office/drawing/2014/main" id="{75DFEE75-320B-0953-99E0-3C2060AE0D89}"/>
                </a:ext>
              </a:extLst>
            </p:cNvPr>
            <p:cNvSpPr/>
            <p:nvPr/>
          </p:nvSpPr>
          <p:spPr>
            <a:xfrm>
              <a:off x="799474" y="1109612"/>
              <a:ext cx="10553470" cy="8116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9" name="Rectangle 8">
            <a:extLst>
              <a:ext uri="{FF2B5EF4-FFF2-40B4-BE49-F238E27FC236}">
                <a16:creationId xmlns:a16="http://schemas.microsoft.com/office/drawing/2014/main" id="{945ED8B7-CF36-48DB-1E3F-FCCEA6121F69}"/>
              </a:ext>
            </a:extLst>
          </p:cNvPr>
          <p:cNvSpPr/>
          <p:nvPr/>
        </p:nvSpPr>
        <p:spPr>
          <a:xfrm>
            <a:off x="4361381" y="3475354"/>
            <a:ext cx="5255230" cy="116856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10BE8153-5CA4-9F07-2F83-25D187DAA16D}"/>
              </a:ext>
            </a:extLst>
          </p:cNvPr>
          <p:cNvSpPr/>
          <p:nvPr/>
        </p:nvSpPr>
        <p:spPr>
          <a:xfrm>
            <a:off x="3482941" y="4774058"/>
            <a:ext cx="7582326" cy="116856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DCD638F9-299D-F31F-322B-FABC91A466B1}"/>
              </a:ext>
            </a:extLst>
          </p:cNvPr>
          <p:cNvSpPr txBox="1"/>
          <p:nvPr/>
        </p:nvSpPr>
        <p:spPr>
          <a:xfrm>
            <a:off x="2742618" y="6158796"/>
            <a:ext cx="7689351" cy="600164"/>
          </a:xfrm>
          <a:prstGeom prst="rect">
            <a:avLst/>
          </a:prstGeom>
          <a:noFill/>
        </p:spPr>
        <p:txBody>
          <a:bodyPr wrap="square">
            <a:spAutoFit/>
          </a:bodyPr>
          <a:lstStyle/>
          <a:p>
            <a:pPr marL="228600" indent="-228600">
              <a:buAutoNum type="arabicPeriod"/>
            </a:pPr>
            <a:r>
              <a:rPr lang="cs-CZ" sz="1100" b="1" dirty="0"/>
              <a:t>El Khoudarry SR</a:t>
            </a:r>
            <a:r>
              <a:rPr lang="fr-FR" sz="1100" b="1" dirty="0"/>
              <a:t>, </a:t>
            </a:r>
            <a:r>
              <a:rPr lang="cs-CZ" sz="1100" dirty="0"/>
              <a:t>et al. </a:t>
            </a:r>
            <a:r>
              <a:rPr lang="cs-CZ" sz="1100" i="1" dirty="0"/>
              <a:t>Menopause: The Journal of The North American Menopause Society</a:t>
            </a:r>
            <a:r>
              <a:rPr lang="fr-FR" sz="1100" i="1" dirty="0"/>
              <a:t> </a:t>
            </a:r>
            <a:r>
              <a:rPr lang="cs-CZ" sz="1100" dirty="0"/>
              <a:t>2019;</a:t>
            </a:r>
            <a:r>
              <a:rPr lang="fr-FR" sz="1100" dirty="0"/>
              <a:t> </a:t>
            </a:r>
            <a:r>
              <a:rPr lang="cs-CZ" sz="1100" b="1" dirty="0"/>
              <a:t>26(10)</a:t>
            </a:r>
            <a:r>
              <a:rPr lang="cs-CZ" sz="1100" dirty="0"/>
              <a:t>:</a:t>
            </a:r>
            <a:r>
              <a:rPr lang="fr-FR" sz="1100" dirty="0"/>
              <a:t> </a:t>
            </a:r>
            <a:r>
              <a:rPr lang="cs-CZ" sz="1100" dirty="0"/>
              <a:t>1213–1227. </a:t>
            </a:r>
            <a:endParaRPr lang="fr-FR" sz="1100" dirty="0"/>
          </a:p>
          <a:p>
            <a:pPr marL="228600" indent="-228600">
              <a:buAutoNum type="arabicPeriod"/>
            </a:pPr>
            <a:r>
              <a:rPr lang="cs-CZ" sz="1100" b="1" dirty="0"/>
              <a:t>Makara-Studzińśka</a:t>
            </a:r>
            <a:r>
              <a:rPr lang="cs-CZ" sz="1100" dirty="0"/>
              <a:t> </a:t>
            </a:r>
            <a:r>
              <a:rPr lang="cs-CZ" sz="1100" b="1" dirty="0"/>
              <a:t>MT</a:t>
            </a:r>
            <a:r>
              <a:rPr lang="fr-FR" sz="1100" b="1" dirty="0"/>
              <a:t>,</a:t>
            </a:r>
            <a:r>
              <a:rPr lang="fr-FR" sz="1100" dirty="0"/>
              <a:t> </a:t>
            </a:r>
            <a:r>
              <a:rPr lang="cs-CZ" sz="1100" dirty="0"/>
              <a:t>et al. </a:t>
            </a:r>
            <a:r>
              <a:rPr lang="cs-CZ" sz="1100" i="1" dirty="0"/>
              <a:t>Prz Menopauzalny </a:t>
            </a:r>
            <a:r>
              <a:rPr lang="cs-CZ" sz="1100" dirty="0"/>
              <a:t>2014; </a:t>
            </a:r>
            <a:r>
              <a:rPr lang="cs-CZ" sz="1100" b="1" dirty="0"/>
              <a:t>13(3)</a:t>
            </a:r>
            <a:r>
              <a:rPr lang="cs-CZ" sz="1100" dirty="0"/>
              <a:t>: 203–211. </a:t>
            </a:r>
            <a:endParaRPr lang="fr-FR" sz="1100" dirty="0"/>
          </a:p>
          <a:p>
            <a:pPr marL="228600" indent="-228600">
              <a:buAutoNum type="arabicPeriod"/>
            </a:pPr>
            <a:r>
              <a:rPr lang="cs-CZ" sz="1100" b="1" dirty="0"/>
              <a:t>Tremollieres FA,</a:t>
            </a:r>
            <a:r>
              <a:rPr lang="cs-CZ" sz="1100" dirty="0"/>
              <a:t> et al. </a:t>
            </a:r>
            <a:r>
              <a:rPr lang="cs-CZ" sz="1100" i="1" dirty="0"/>
              <a:t>Maturitas</a:t>
            </a:r>
            <a:r>
              <a:rPr lang="fr-FR" sz="1100" i="1" dirty="0"/>
              <a:t> </a:t>
            </a:r>
            <a:r>
              <a:rPr lang="cs-CZ" sz="1100" dirty="0"/>
              <a:t>2022;</a:t>
            </a:r>
            <a:r>
              <a:rPr lang="fr-FR" sz="1100" dirty="0"/>
              <a:t> </a:t>
            </a:r>
            <a:r>
              <a:rPr lang="cs-CZ" sz="1100" b="1" dirty="0"/>
              <a:t>166</a:t>
            </a:r>
            <a:r>
              <a:rPr lang="cs-CZ" sz="1100" dirty="0"/>
              <a:t>:</a:t>
            </a:r>
            <a:r>
              <a:rPr lang="fr-FR" sz="1100" dirty="0"/>
              <a:t> </a:t>
            </a:r>
            <a:r>
              <a:rPr lang="cs-CZ" sz="1100" dirty="0"/>
              <a:t>58–64</a:t>
            </a:r>
            <a:r>
              <a:rPr lang="cs-CZ" sz="1100" dirty="0">
                <a:ea typeface="Verdana" panose="020B0604030504040204" pitchFamily="34" charset="0"/>
              </a:rPr>
              <a:t>. </a:t>
            </a:r>
          </a:p>
        </p:txBody>
      </p:sp>
      <p:sp>
        <p:nvSpPr>
          <p:cNvPr id="2" name="Espace réservé du numéro de diapositive 1">
            <a:extLst>
              <a:ext uri="{FF2B5EF4-FFF2-40B4-BE49-F238E27FC236}">
                <a16:creationId xmlns:a16="http://schemas.microsoft.com/office/drawing/2014/main" id="{BC876D0B-8A8A-D20D-EF54-C16A0333C4DA}"/>
              </a:ext>
            </a:extLst>
          </p:cNvPr>
          <p:cNvSpPr>
            <a:spLocks noGrp="1"/>
          </p:cNvSpPr>
          <p:nvPr>
            <p:ph type="sldNum" sz="quarter" idx="12"/>
          </p:nvPr>
        </p:nvSpPr>
        <p:spPr/>
        <p:txBody>
          <a:bodyPr/>
          <a:lstStyle/>
          <a:p>
            <a:fld id="{E04C9C5E-3232-5347-89A7-9FEA7F80A965}" type="slidenum">
              <a:rPr lang="fr-FR" smtClean="0"/>
              <a:t>4</a:t>
            </a:fld>
            <a:endParaRPr lang="fr-FR"/>
          </a:p>
        </p:txBody>
      </p:sp>
      <p:sp>
        <p:nvSpPr>
          <p:cNvPr id="8" name="Title 84">
            <a:extLst>
              <a:ext uri="{FF2B5EF4-FFF2-40B4-BE49-F238E27FC236}">
                <a16:creationId xmlns:a16="http://schemas.microsoft.com/office/drawing/2014/main" id="{DD5199FC-28DF-6A68-26C6-7B2D9DDD2D5A}"/>
              </a:ext>
            </a:extLst>
          </p:cNvPr>
          <p:cNvSpPr>
            <a:spLocks/>
          </p:cNvSpPr>
          <p:nvPr/>
        </p:nvSpPr>
        <p:spPr bwMode="auto">
          <a:xfrm>
            <a:off x="1587062" y="502310"/>
            <a:ext cx="8612226" cy="96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fontAlgn="base">
              <a:spcBef>
                <a:spcPct val="0"/>
              </a:spcBef>
              <a:spcAft>
                <a:spcPct val="0"/>
              </a:spcAft>
              <a:buFontTx/>
              <a:buNone/>
            </a:pPr>
            <a:r>
              <a:rPr lang="en-GB" altLang="fr-FR" sz="3600" b="1" dirty="0">
                <a:latin typeface="+mn-lt"/>
              </a:rPr>
              <a:t>Menopausal symptoms negatively impact women’s health and well-being </a:t>
            </a:r>
            <a:endParaRPr lang="en-GB" altLang="fr-FR" sz="3600" b="1" baseline="30000" dirty="0">
              <a:latin typeface="+mn-lt"/>
            </a:endParaRPr>
          </a:p>
        </p:txBody>
      </p:sp>
    </p:spTree>
    <p:extLst>
      <p:ext uri="{BB962C8B-B14F-4D97-AF65-F5344CB8AC3E}">
        <p14:creationId xmlns:p14="http://schemas.microsoft.com/office/powerpoint/2010/main" val="287098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B8785C4-EF1E-5FD2-1F87-E7397B4D89DF}"/>
              </a:ext>
            </a:extLst>
          </p:cNvPr>
          <p:cNvGrpSpPr/>
          <p:nvPr/>
        </p:nvGrpSpPr>
        <p:grpSpPr>
          <a:xfrm>
            <a:off x="-135468" y="1109612"/>
            <a:ext cx="11282929" cy="5085945"/>
            <a:chOff x="799474" y="1109612"/>
            <a:chExt cx="10758953" cy="5085945"/>
          </a:xfrm>
        </p:grpSpPr>
        <p:pic>
          <p:nvPicPr>
            <p:cNvPr id="5" name="Picture 4">
              <a:extLst>
                <a:ext uri="{FF2B5EF4-FFF2-40B4-BE49-F238E27FC236}">
                  <a16:creationId xmlns:a16="http://schemas.microsoft.com/office/drawing/2014/main" id="{3EA1B996-CCAE-7611-E72A-34914DDAF499}"/>
                </a:ext>
              </a:extLst>
            </p:cNvPr>
            <p:cNvPicPr>
              <a:picLocks noChangeAspect="1"/>
            </p:cNvPicPr>
            <p:nvPr/>
          </p:nvPicPr>
          <p:blipFill>
            <a:blip r:embed="rId3"/>
            <a:stretch>
              <a:fillRect/>
            </a:stretch>
          </p:blipFill>
          <p:spPr>
            <a:xfrm>
              <a:off x="931524" y="1114569"/>
              <a:ext cx="10626903" cy="5080988"/>
            </a:xfrm>
            <a:prstGeom prst="rect">
              <a:avLst/>
            </a:prstGeom>
          </p:spPr>
        </p:pic>
        <p:sp>
          <p:nvSpPr>
            <p:cNvPr id="4" name="Rectangle 3">
              <a:extLst>
                <a:ext uri="{FF2B5EF4-FFF2-40B4-BE49-F238E27FC236}">
                  <a16:creationId xmlns:a16="http://schemas.microsoft.com/office/drawing/2014/main" id="{75DFEE75-320B-0953-99E0-3C2060AE0D89}"/>
                </a:ext>
              </a:extLst>
            </p:cNvPr>
            <p:cNvSpPr/>
            <p:nvPr/>
          </p:nvSpPr>
          <p:spPr>
            <a:xfrm>
              <a:off x="799474" y="1109612"/>
              <a:ext cx="10553470" cy="8116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0" name="Rectangle 9">
            <a:extLst>
              <a:ext uri="{FF2B5EF4-FFF2-40B4-BE49-F238E27FC236}">
                <a16:creationId xmlns:a16="http://schemas.microsoft.com/office/drawing/2014/main" id="{10BE8153-5CA4-9F07-2F83-25D187DAA16D}"/>
              </a:ext>
            </a:extLst>
          </p:cNvPr>
          <p:cNvSpPr/>
          <p:nvPr/>
        </p:nvSpPr>
        <p:spPr>
          <a:xfrm>
            <a:off x="3482941" y="4774058"/>
            <a:ext cx="7582326" cy="116856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10A563D2-7BA8-20CF-7608-E0F8C264CB51}"/>
              </a:ext>
            </a:extLst>
          </p:cNvPr>
          <p:cNvSpPr txBox="1"/>
          <p:nvPr/>
        </p:nvSpPr>
        <p:spPr>
          <a:xfrm>
            <a:off x="2742618" y="6158796"/>
            <a:ext cx="7689351" cy="600164"/>
          </a:xfrm>
          <a:prstGeom prst="rect">
            <a:avLst/>
          </a:prstGeom>
          <a:noFill/>
        </p:spPr>
        <p:txBody>
          <a:bodyPr wrap="square">
            <a:spAutoFit/>
          </a:bodyPr>
          <a:lstStyle/>
          <a:p>
            <a:pPr marL="228600" indent="-228600">
              <a:buAutoNum type="arabicPeriod"/>
            </a:pPr>
            <a:r>
              <a:rPr lang="cs-CZ" sz="1100" b="1" dirty="0"/>
              <a:t>El Khoudarry SR</a:t>
            </a:r>
            <a:r>
              <a:rPr lang="fr-FR" sz="1100" b="1" dirty="0"/>
              <a:t>, </a:t>
            </a:r>
            <a:r>
              <a:rPr lang="cs-CZ" sz="1100" dirty="0"/>
              <a:t>et al. </a:t>
            </a:r>
            <a:r>
              <a:rPr lang="cs-CZ" sz="1100" i="1" dirty="0"/>
              <a:t>Menopause: The Journal of The North American Menopause Society</a:t>
            </a:r>
            <a:r>
              <a:rPr lang="fr-FR" sz="1100" i="1" dirty="0"/>
              <a:t> </a:t>
            </a:r>
            <a:r>
              <a:rPr lang="cs-CZ" sz="1100" dirty="0"/>
              <a:t>2019;</a:t>
            </a:r>
            <a:r>
              <a:rPr lang="fr-FR" sz="1100" dirty="0"/>
              <a:t> </a:t>
            </a:r>
            <a:r>
              <a:rPr lang="cs-CZ" sz="1100" b="1" dirty="0"/>
              <a:t>26(10)</a:t>
            </a:r>
            <a:r>
              <a:rPr lang="cs-CZ" sz="1100" dirty="0"/>
              <a:t>:</a:t>
            </a:r>
            <a:r>
              <a:rPr lang="fr-FR" sz="1100" dirty="0"/>
              <a:t> </a:t>
            </a:r>
            <a:r>
              <a:rPr lang="cs-CZ" sz="1100" dirty="0"/>
              <a:t>1213–1227. </a:t>
            </a:r>
            <a:endParaRPr lang="fr-FR" sz="1100" dirty="0"/>
          </a:p>
          <a:p>
            <a:pPr marL="228600" indent="-228600">
              <a:buAutoNum type="arabicPeriod"/>
            </a:pPr>
            <a:r>
              <a:rPr lang="cs-CZ" sz="1100" b="1" dirty="0"/>
              <a:t>Makara-Studzińśka</a:t>
            </a:r>
            <a:r>
              <a:rPr lang="cs-CZ" sz="1100" dirty="0"/>
              <a:t> </a:t>
            </a:r>
            <a:r>
              <a:rPr lang="cs-CZ" sz="1100" b="1" dirty="0"/>
              <a:t>MT</a:t>
            </a:r>
            <a:r>
              <a:rPr lang="fr-FR" sz="1100" b="1" dirty="0"/>
              <a:t>,</a:t>
            </a:r>
            <a:r>
              <a:rPr lang="fr-FR" sz="1100" dirty="0"/>
              <a:t> </a:t>
            </a:r>
            <a:r>
              <a:rPr lang="cs-CZ" sz="1100" dirty="0"/>
              <a:t>et al. </a:t>
            </a:r>
            <a:r>
              <a:rPr lang="cs-CZ" sz="1100" i="1" dirty="0"/>
              <a:t>Prz Menopauzalny </a:t>
            </a:r>
            <a:r>
              <a:rPr lang="cs-CZ" sz="1100" dirty="0"/>
              <a:t>2014; </a:t>
            </a:r>
            <a:r>
              <a:rPr lang="cs-CZ" sz="1100" b="1" dirty="0"/>
              <a:t>13(3)</a:t>
            </a:r>
            <a:r>
              <a:rPr lang="cs-CZ" sz="1100" dirty="0"/>
              <a:t>: 203–211. </a:t>
            </a:r>
            <a:endParaRPr lang="fr-FR" sz="1100" dirty="0"/>
          </a:p>
          <a:p>
            <a:pPr marL="228600" indent="-228600">
              <a:buAutoNum type="arabicPeriod"/>
            </a:pPr>
            <a:r>
              <a:rPr lang="cs-CZ" sz="1100" b="1" dirty="0"/>
              <a:t>Tremollieres FA,</a:t>
            </a:r>
            <a:r>
              <a:rPr lang="cs-CZ" sz="1100" dirty="0"/>
              <a:t> et al. </a:t>
            </a:r>
            <a:r>
              <a:rPr lang="cs-CZ" sz="1100" i="1" dirty="0"/>
              <a:t>Maturitas</a:t>
            </a:r>
            <a:r>
              <a:rPr lang="fr-FR" sz="1100" i="1" dirty="0"/>
              <a:t> </a:t>
            </a:r>
            <a:r>
              <a:rPr lang="cs-CZ" sz="1100" dirty="0"/>
              <a:t>2022;</a:t>
            </a:r>
            <a:r>
              <a:rPr lang="fr-FR" sz="1100" dirty="0"/>
              <a:t> </a:t>
            </a:r>
            <a:r>
              <a:rPr lang="cs-CZ" sz="1100" b="1" dirty="0"/>
              <a:t>166</a:t>
            </a:r>
            <a:r>
              <a:rPr lang="cs-CZ" sz="1100" dirty="0"/>
              <a:t>:</a:t>
            </a:r>
            <a:r>
              <a:rPr lang="fr-FR" sz="1100" dirty="0"/>
              <a:t> </a:t>
            </a:r>
            <a:r>
              <a:rPr lang="cs-CZ" sz="1100" dirty="0"/>
              <a:t>58–64</a:t>
            </a:r>
            <a:r>
              <a:rPr lang="cs-CZ" sz="1100" dirty="0">
                <a:ea typeface="Verdana" panose="020B0604030504040204" pitchFamily="34" charset="0"/>
              </a:rPr>
              <a:t>. </a:t>
            </a:r>
          </a:p>
        </p:txBody>
      </p:sp>
      <p:sp>
        <p:nvSpPr>
          <p:cNvPr id="2" name="Espace réservé du numéro de diapositive 1">
            <a:extLst>
              <a:ext uri="{FF2B5EF4-FFF2-40B4-BE49-F238E27FC236}">
                <a16:creationId xmlns:a16="http://schemas.microsoft.com/office/drawing/2014/main" id="{2FE98A1D-6DFA-BD88-436F-CC4B65292DC7}"/>
              </a:ext>
            </a:extLst>
          </p:cNvPr>
          <p:cNvSpPr>
            <a:spLocks noGrp="1"/>
          </p:cNvSpPr>
          <p:nvPr>
            <p:ph type="sldNum" sz="quarter" idx="12"/>
          </p:nvPr>
        </p:nvSpPr>
        <p:spPr/>
        <p:txBody>
          <a:bodyPr/>
          <a:lstStyle/>
          <a:p>
            <a:fld id="{E04C9C5E-3232-5347-89A7-9FEA7F80A965}" type="slidenum">
              <a:rPr lang="fr-FR" smtClean="0"/>
              <a:t>5</a:t>
            </a:fld>
            <a:endParaRPr lang="fr-FR"/>
          </a:p>
        </p:txBody>
      </p:sp>
      <p:sp>
        <p:nvSpPr>
          <p:cNvPr id="8" name="Title 84">
            <a:extLst>
              <a:ext uri="{FF2B5EF4-FFF2-40B4-BE49-F238E27FC236}">
                <a16:creationId xmlns:a16="http://schemas.microsoft.com/office/drawing/2014/main" id="{9E8F814C-6F02-5582-3E3F-D440853B1A4B}"/>
              </a:ext>
            </a:extLst>
          </p:cNvPr>
          <p:cNvSpPr>
            <a:spLocks/>
          </p:cNvSpPr>
          <p:nvPr/>
        </p:nvSpPr>
        <p:spPr bwMode="auto">
          <a:xfrm>
            <a:off x="1597573" y="431782"/>
            <a:ext cx="8612226" cy="96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fontAlgn="base">
              <a:spcBef>
                <a:spcPct val="0"/>
              </a:spcBef>
              <a:spcAft>
                <a:spcPct val="0"/>
              </a:spcAft>
              <a:buFontTx/>
              <a:buNone/>
            </a:pPr>
            <a:r>
              <a:rPr lang="en-GB" altLang="fr-FR" sz="3600" b="1" dirty="0">
                <a:latin typeface="+mn-lt"/>
              </a:rPr>
              <a:t>Menopausal symptoms negatively impact women’s health and well-being </a:t>
            </a:r>
            <a:endParaRPr lang="en-GB" altLang="fr-FR" sz="3600" b="1" baseline="30000" dirty="0">
              <a:latin typeface="+mn-lt"/>
            </a:endParaRPr>
          </a:p>
        </p:txBody>
      </p:sp>
    </p:spTree>
    <p:extLst>
      <p:ext uri="{BB962C8B-B14F-4D97-AF65-F5344CB8AC3E}">
        <p14:creationId xmlns:p14="http://schemas.microsoft.com/office/powerpoint/2010/main" val="7259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7F9EAA9-E9C6-8DFE-EAFE-CE8F40276858}"/>
              </a:ext>
            </a:extLst>
          </p:cNvPr>
          <p:cNvGrpSpPr/>
          <p:nvPr/>
        </p:nvGrpSpPr>
        <p:grpSpPr>
          <a:xfrm>
            <a:off x="-135468" y="1072851"/>
            <a:ext cx="11282929" cy="5085945"/>
            <a:chOff x="799474" y="1109612"/>
            <a:chExt cx="10758953" cy="5085945"/>
          </a:xfrm>
        </p:grpSpPr>
        <p:pic>
          <p:nvPicPr>
            <p:cNvPr id="8" name="Picture 7">
              <a:extLst>
                <a:ext uri="{FF2B5EF4-FFF2-40B4-BE49-F238E27FC236}">
                  <a16:creationId xmlns:a16="http://schemas.microsoft.com/office/drawing/2014/main" id="{A8340C42-0851-A8C0-5FAA-62B2FA072F28}"/>
                </a:ext>
              </a:extLst>
            </p:cNvPr>
            <p:cNvPicPr>
              <a:picLocks noChangeAspect="1"/>
            </p:cNvPicPr>
            <p:nvPr/>
          </p:nvPicPr>
          <p:blipFill>
            <a:blip r:embed="rId3"/>
            <a:stretch>
              <a:fillRect/>
            </a:stretch>
          </p:blipFill>
          <p:spPr>
            <a:xfrm>
              <a:off x="931524" y="1114569"/>
              <a:ext cx="10626903" cy="5080988"/>
            </a:xfrm>
            <a:prstGeom prst="rect">
              <a:avLst/>
            </a:prstGeom>
          </p:spPr>
        </p:pic>
        <p:sp>
          <p:nvSpPr>
            <p:cNvPr id="9" name="Rectangle 8">
              <a:extLst>
                <a:ext uri="{FF2B5EF4-FFF2-40B4-BE49-F238E27FC236}">
                  <a16:creationId xmlns:a16="http://schemas.microsoft.com/office/drawing/2014/main" id="{0AECDA26-E5D3-1529-EE75-EB89089D58F6}"/>
                </a:ext>
              </a:extLst>
            </p:cNvPr>
            <p:cNvSpPr/>
            <p:nvPr/>
          </p:nvSpPr>
          <p:spPr>
            <a:xfrm>
              <a:off x="799474" y="1109612"/>
              <a:ext cx="10553470" cy="8116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5" name="TextBox 4">
            <a:extLst>
              <a:ext uri="{FF2B5EF4-FFF2-40B4-BE49-F238E27FC236}">
                <a16:creationId xmlns:a16="http://schemas.microsoft.com/office/drawing/2014/main" id="{31020D39-840B-BE1C-BC13-0BC6AC42829B}"/>
              </a:ext>
            </a:extLst>
          </p:cNvPr>
          <p:cNvSpPr txBox="1"/>
          <p:nvPr/>
        </p:nvSpPr>
        <p:spPr>
          <a:xfrm>
            <a:off x="2742618" y="6099421"/>
            <a:ext cx="7689351" cy="600164"/>
          </a:xfrm>
          <a:prstGeom prst="rect">
            <a:avLst/>
          </a:prstGeom>
          <a:noFill/>
        </p:spPr>
        <p:txBody>
          <a:bodyPr wrap="square">
            <a:spAutoFit/>
          </a:bodyPr>
          <a:lstStyle/>
          <a:p>
            <a:pPr marL="228600" indent="-228600">
              <a:buAutoNum type="arabicPeriod"/>
            </a:pPr>
            <a:r>
              <a:rPr lang="cs-CZ" sz="1100" b="1" dirty="0"/>
              <a:t>El Khoudarry SR</a:t>
            </a:r>
            <a:r>
              <a:rPr lang="fr-FR" sz="1100" b="1" dirty="0"/>
              <a:t>, </a:t>
            </a:r>
            <a:r>
              <a:rPr lang="cs-CZ" sz="1100" dirty="0"/>
              <a:t>et al. </a:t>
            </a:r>
            <a:r>
              <a:rPr lang="cs-CZ" sz="1100" i="1" dirty="0"/>
              <a:t>Menopause: The Journal of The North American Menopause Society</a:t>
            </a:r>
            <a:r>
              <a:rPr lang="fr-FR" sz="1100" i="1" dirty="0"/>
              <a:t> </a:t>
            </a:r>
            <a:r>
              <a:rPr lang="cs-CZ" sz="1100" dirty="0"/>
              <a:t>2019;</a:t>
            </a:r>
            <a:r>
              <a:rPr lang="fr-FR" sz="1100" dirty="0"/>
              <a:t> </a:t>
            </a:r>
            <a:r>
              <a:rPr lang="cs-CZ" sz="1100" b="1" dirty="0"/>
              <a:t>26(10)</a:t>
            </a:r>
            <a:r>
              <a:rPr lang="cs-CZ" sz="1100" dirty="0"/>
              <a:t>:</a:t>
            </a:r>
            <a:r>
              <a:rPr lang="fr-FR" sz="1100" dirty="0"/>
              <a:t> </a:t>
            </a:r>
            <a:r>
              <a:rPr lang="cs-CZ" sz="1100" dirty="0"/>
              <a:t>1213–1227. </a:t>
            </a:r>
            <a:endParaRPr lang="fr-FR" sz="1100" dirty="0"/>
          </a:p>
          <a:p>
            <a:pPr marL="228600" indent="-228600">
              <a:buAutoNum type="arabicPeriod"/>
            </a:pPr>
            <a:r>
              <a:rPr lang="cs-CZ" sz="1100" b="1" dirty="0"/>
              <a:t>Makara-Studzińśka</a:t>
            </a:r>
            <a:r>
              <a:rPr lang="cs-CZ" sz="1100" dirty="0"/>
              <a:t> </a:t>
            </a:r>
            <a:r>
              <a:rPr lang="cs-CZ" sz="1100" b="1" dirty="0"/>
              <a:t>MT</a:t>
            </a:r>
            <a:r>
              <a:rPr lang="fr-FR" sz="1100" b="1" dirty="0"/>
              <a:t>,</a:t>
            </a:r>
            <a:r>
              <a:rPr lang="fr-FR" sz="1100" dirty="0"/>
              <a:t> </a:t>
            </a:r>
            <a:r>
              <a:rPr lang="cs-CZ" sz="1100" dirty="0"/>
              <a:t>et al. </a:t>
            </a:r>
            <a:r>
              <a:rPr lang="cs-CZ" sz="1100" i="1" dirty="0"/>
              <a:t>Prz Menopauzalny </a:t>
            </a:r>
            <a:r>
              <a:rPr lang="cs-CZ" sz="1100" dirty="0"/>
              <a:t>2014; </a:t>
            </a:r>
            <a:r>
              <a:rPr lang="cs-CZ" sz="1100" b="1" dirty="0"/>
              <a:t>13(3)</a:t>
            </a:r>
            <a:r>
              <a:rPr lang="cs-CZ" sz="1100" dirty="0"/>
              <a:t>: 203–211. </a:t>
            </a:r>
            <a:endParaRPr lang="fr-FR" sz="1100" dirty="0"/>
          </a:p>
          <a:p>
            <a:pPr marL="228600" indent="-228600">
              <a:buAutoNum type="arabicPeriod"/>
            </a:pPr>
            <a:r>
              <a:rPr lang="cs-CZ" sz="1100" b="1" dirty="0"/>
              <a:t>Tremollieres FA,</a:t>
            </a:r>
            <a:r>
              <a:rPr lang="cs-CZ" sz="1100" dirty="0"/>
              <a:t> et al. </a:t>
            </a:r>
            <a:r>
              <a:rPr lang="cs-CZ" sz="1100" i="1" dirty="0"/>
              <a:t>Maturitas</a:t>
            </a:r>
            <a:r>
              <a:rPr lang="fr-FR" sz="1100" i="1" dirty="0"/>
              <a:t> </a:t>
            </a:r>
            <a:r>
              <a:rPr lang="cs-CZ" sz="1100" dirty="0"/>
              <a:t>2022;</a:t>
            </a:r>
            <a:r>
              <a:rPr lang="fr-FR" sz="1100" dirty="0"/>
              <a:t> </a:t>
            </a:r>
            <a:r>
              <a:rPr lang="cs-CZ" sz="1100" b="1" dirty="0"/>
              <a:t>166</a:t>
            </a:r>
            <a:r>
              <a:rPr lang="cs-CZ" sz="1100" dirty="0"/>
              <a:t>:</a:t>
            </a:r>
            <a:r>
              <a:rPr lang="fr-FR" sz="1100" dirty="0"/>
              <a:t> </a:t>
            </a:r>
            <a:r>
              <a:rPr lang="cs-CZ" sz="1100" dirty="0"/>
              <a:t>58–64</a:t>
            </a:r>
            <a:r>
              <a:rPr lang="cs-CZ" sz="1100" dirty="0">
                <a:ea typeface="Verdana" panose="020B0604030504040204" pitchFamily="34" charset="0"/>
              </a:rPr>
              <a:t>. </a:t>
            </a:r>
          </a:p>
        </p:txBody>
      </p:sp>
      <p:sp>
        <p:nvSpPr>
          <p:cNvPr id="4" name="Espace réservé du numéro de diapositive 3">
            <a:extLst>
              <a:ext uri="{FF2B5EF4-FFF2-40B4-BE49-F238E27FC236}">
                <a16:creationId xmlns:a16="http://schemas.microsoft.com/office/drawing/2014/main" id="{D620CB29-DC8F-BD79-CCF3-2BF4A1C356F9}"/>
              </a:ext>
            </a:extLst>
          </p:cNvPr>
          <p:cNvSpPr>
            <a:spLocks noGrp="1"/>
          </p:cNvSpPr>
          <p:nvPr>
            <p:ph type="sldNum" sz="quarter" idx="12"/>
          </p:nvPr>
        </p:nvSpPr>
        <p:spPr/>
        <p:txBody>
          <a:bodyPr/>
          <a:lstStyle/>
          <a:p>
            <a:fld id="{E04C9C5E-3232-5347-89A7-9FEA7F80A965}" type="slidenum">
              <a:rPr lang="fr-FR" smtClean="0"/>
              <a:t>6</a:t>
            </a:fld>
            <a:endParaRPr lang="fr-FR"/>
          </a:p>
        </p:txBody>
      </p:sp>
      <p:sp>
        <p:nvSpPr>
          <p:cNvPr id="6" name="Title 84">
            <a:extLst>
              <a:ext uri="{FF2B5EF4-FFF2-40B4-BE49-F238E27FC236}">
                <a16:creationId xmlns:a16="http://schemas.microsoft.com/office/drawing/2014/main" id="{1407998C-4D94-65D4-88FF-820BBFB1D49A}"/>
              </a:ext>
            </a:extLst>
          </p:cNvPr>
          <p:cNvSpPr>
            <a:spLocks/>
          </p:cNvSpPr>
          <p:nvPr/>
        </p:nvSpPr>
        <p:spPr bwMode="auto">
          <a:xfrm>
            <a:off x="1597573" y="431782"/>
            <a:ext cx="8612226" cy="96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fontAlgn="base">
              <a:spcBef>
                <a:spcPct val="0"/>
              </a:spcBef>
              <a:spcAft>
                <a:spcPct val="0"/>
              </a:spcAft>
              <a:buFontTx/>
              <a:buNone/>
            </a:pPr>
            <a:r>
              <a:rPr lang="en-GB" altLang="fr-FR" sz="3600" b="1" dirty="0">
                <a:latin typeface="+mn-lt"/>
              </a:rPr>
              <a:t>Menopausal symptoms negatively impact women’s health and well-being </a:t>
            </a:r>
            <a:endParaRPr lang="en-GB" altLang="fr-FR" sz="3600" b="1" baseline="30000" dirty="0">
              <a:latin typeface="+mn-lt"/>
            </a:endParaRPr>
          </a:p>
        </p:txBody>
      </p:sp>
    </p:spTree>
    <p:extLst>
      <p:ext uri="{BB962C8B-B14F-4D97-AF65-F5344CB8AC3E}">
        <p14:creationId xmlns:p14="http://schemas.microsoft.com/office/powerpoint/2010/main" val="275901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744413F-F381-208D-0C8F-72929358E603}"/>
              </a:ext>
            </a:extLst>
          </p:cNvPr>
          <p:cNvSpPr>
            <a:spLocks noGrp="1"/>
          </p:cNvSpPr>
          <p:nvPr>
            <p:ph idx="1"/>
          </p:nvPr>
        </p:nvSpPr>
        <p:spPr>
          <a:xfrm>
            <a:off x="607928" y="1324576"/>
            <a:ext cx="10515600" cy="3277590"/>
          </a:xfrm>
        </p:spPr>
        <p:txBody>
          <a:bodyPr/>
          <a:lstStyle/>
          <a:p>
            <a:pPr marL="0" indent="0" algn="ctr">
              <a:buNone/>
            </a:pPr>
            <a:r>
              <a:rPr lang="fr-FR" sz="3200" dirty="0" err="1"/>
              <a:t>Menopause</a:t>
            </a:r>
            <a:r>
              <a:rPr lang="fr-FR" sz="3200" dirty="0"/>
              <a:t> </a:t>
            </a:r>
            <a:r>
              <a:rPr lang="fr-FR" sz="3200" dirty="0" err="1"/>
              <a:t>is</a:t>
            </a:r>
            <a:r>
              <a:rPr lang="fr-FR" sz="3200" dirty="0"/>
              <a:t> </a:t>
            </a:r>
            <a:r>
              <a:rPr lang="fr-FR" sz="3200" dirty="0" err="1"/>
              <a:t>inevitable</a:t>
            </a:r>
            <a:r>
              <a:rPr lang="fr-FR" sz="3200" dirty="0"/>
              <a:t>, </a:t>
            </a:r>
            <a:r>
              <a:rPr lang="fr-FR" sz="3200" dirty="0" err="1"/>
              <a:t>suffering</a:t>
            </a:r>
            <a:r>
              <a:rPr lang="fr-FR" sz="3200" dirty="0"/>
              <a:t> </a:t>
            </a:r>
            <a:r>
              <a:rPr lang="fr-FR" sz="3200" dirty="0" err="1"/>
              <a:t>is</a:t>
            </a:r>
            <a:r>
              <a:rPr lang="fr-FR" sz="3200" dirty="0"/>
              <a:t> not</a:t>
            </a:r>
          </a:p>
          <a:p>
            <a:pPr marL="0" indent="0">
              <a:buNone/>
            </a:pPr>
            <a:endParaRPr lang="fr-FR" sz="3200" dirty="0"/>
          </a:p>
          <a:p>
            <a:pPr marL="0" indent="0">
              <a:buNone/>
            </a:pPr>
            <a:endParaRPr lang="fr-FR" sz="3200" dirty="0"/>
          </a:p>
          <a:p>
            <a:pPr marL="0" indent="0" algn="ctr">
              <a:buNone/>
            </a:pPr>
            <a:r>
              <a:rPr lang="fr-FR" sz="3200" dirty="0"/>
              <a:t>A </a:t>
            </a:r>
            <a:r>
              <a:rPr lang="fr-FR" sz="3200" dirty="0" err="1"/>
              <a:t>postmenopausal</a:t>
            </a:r>
            <a:r>
              <a:rPr lang="fr-FR" sz="3200" dirty="0"/>
              <a:t> </a:t>
            </a:r>
            <a:r>
              <a:rPr lang="fr-FR" sz="3200" dirty="0" err="1"/>
              <a:t>woman</a:t>
            </a:r>
            <a:r>
              <a:rPr lang="fr-FR" sz="3200" dirty="0"/>
              <a:t> </a:t>
            </a:r>
            <a:r>
              <a:rPr lang="fr-FR" sz="3200" dirty="0" err="1"/>
              <a:t>is</a:t>
            </a:r>
            <a:r>
              <a:rPr lang="fr-FR" sz="3200" dirty="0"/>
              <a:t> more </a:t>
            </a:r>
            <a:r>
              <a:rPr lang="fr-FR" sz="3200" dirty="0" err="1"/>
              <a:t>likely</a:t>
            </a:r>
            <a:r>
              <a:rPr lang="fr-FR" sz="3200" dirty="0"/>
              <a:t> to </a:t>
            </a:r>
            <a:r>
              <a:rPr lang="fr-FR" sz="3200" dirty="0" err="1"/>
              <a:t>be</a:t>
            </a:r>
            <a:r>
              <a:rPr lang="fr-FR" sz="3200" dirty="0"/>
              <a:t> </a:t>
            </a:r>
            <a:r>
              <a:rPr lang="fr-FR" sz="3200" dirty="0" err="1"/>
              <a:t>prescribed</a:t>
            </a:r>
            <a:r>
              <a:rPr lang="fr-FR" sz="3200" dirty="0"/>
              <a:t> an </a:t>
            </a:r>
            <a:r>
              <a:rPr lang="fr-FR" sz="3200" dirty="0" err="1"/>
              <a:t>antidepressant</a:t>
            </a:r>
            <a:r>
              <a:rPr lang="fr-FR" sz="3200" dirty="0"/>
              <a:t> </a:t>
            </a:r>
            <a:r>
              <a:rPr lang="fr-FR" sz="3200" dirty="0" err="1"/>
              <a:t>than</a:t>
            </a:r>
            <a:r>
              <a:rPr lang="fr-FR" sz="3200" dirty="0"/>
              <a:t> hormone </a:t>
            </a:r>
            <a:r>
              <a:rPr lang="fr-FR" sz="3200" dirty="0" err="1"/>
              <a:t>therapy</a:t>
            </a:r>
            <a:endParaRPr lang="fr-FR" sz="3200" dirty="0"/>
          </a:p>
          <a:p>
            <a:endParaRPr lang="fr-FR" dirty="0"/>
          </a:p>
        </p:txBody>
      </p:sp>
      <p:sp>
        <p:nvSpPr>
          <p:cNvPr id="4" name="ZoneTexte 3">
            <a:extLst>
              <a:ext uri="{FF2B5EF4-FFF2-40B4-BE49-F238E27FC236}">
                <a16:creationId xmlns:a16="http://schemas.microsoft.com/office/drawing/2014/main" id="{E2F3D6F1-363D-5317-91B1-F45D7EA4F329}"/>
              </a:ext>
            </a:extLst>
          </p:cNvPr>
          <p:cNvSpPr txBox="1"/>
          <p:nvPr/>
        </p:nvSpPr>
        <p:spPr>
          <a:xfrm>
            <a:off x="4003119" y="6377049"/>
            <a:ext cx="4185761" cy="369332"/>
          </a:xfrm>
          <a:prstGeom prst="rect">
            <a:avLst/>
          </a:prstGeom>
          <a:noFill/>
        </p:spPr>
        <p:txBody>
          <a:bodyPr wrap="none" rtlCol="0">
            <a:spAutoFit/>
          </a:bodyPr>
          <a:lstStyle/>
          <a:p>
            <a:r>
              <a:rPr lang="fr-FR" dirty="0"/>
              <a:t>Dr. Mary Claire Haver – Podcast/</a:t>
            </a:r>
            <a:r>
              <a:rPr lang="fr-FR" dirty="0" err="1"/>
              <a:t>Youtube</a:t>
            </a:r>
            <a:endParaRPr lang="fr-FR" dirty="0"/>
          </a:p>
        </p:txBody>
      </p:sp>
      <p:sp>
        <p:nvSpPr>
          <p:cNvPr id="2" name="Espace réservé du numéro de diapositive 1">
            <a:extLst>
              <a:ext uri="{FF2B5EF4-FFF2-40B4-BE49-F238E27FC236}">
                <a16:creationId xmlns:a16="http://schemas.microsoft.com/office/drawing/2014/main" id="{DBC57A07-515B-70C8-6E12-8A592A336B93}"/>
              </a:ext>
            </a:extLst>
          </p:cNvPr>
          <p:cNvSpPr>
            <a:spLocks noGrp="1"/>
          </p:cNvSpPr>
          <p:nvPr>
            <p:ph type="sldNum" sz="quarter" idx="12"/>
          </p:nvPr>
        </p:nvSpPr>
        <p:spPr/>
        <p:txBody>
          <a:bodyPr/>
          <a:lstStyle/>
          <a:p>
            <a:fld id="{E04C9C5E-3232-5347-89A7-9FEA7F80A965}" type="slidenum">
              <a:rPr lang="fr-FR" smtClean="0"/>
              <a:t>7</a:t>
            </a:fld>
            <a:endParaRPr lang="fr-FR"/>
          </a:p>
        </p:txBody>
      </p:sp>
    </p:spTree>
    <p:extLst>
      <p:ext uri="{BB962C8B-B14F-4D97-AF65-F5344CB8AC3E}">
        <p14:creationId xmlns:p14="http://schemas.microsoft.com/office/powerpoint/2010/main" val="2087856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59207C-A8C2-31DC-C56D-6C644FD298A0}"/>
              </a:ext>
            </a:extLst>
          </p:cNvPr>
          <p:cNvSpPr>
            <a:spLocks noGrp="1"/>
          </p:cNvSpPr>
          <p:nvPr>
            <p:ph type="title"/>
          </p:nvPr>
        </p:nvSpPr>
        <p:spPr>
          <a:xfrm>
            <a:off x="838200" y="365125"/>
            <a:ext cx="10515600" cy="728889"/>
          </a:xfrm>
        </p:spPr>
        <p:txBody>
          <a:bodyPr/>
          <a:lstStyle/>
          <a:p>
            <a:pPr algn="ctr"/>
            <a:r>
              <a:rPr lang="fr-FR" dirty="0" err="1"/>
              <a:t>Why</a:t>
            </a:r>
            <a:r>
              <a:rPr lang="fr-FR" dirty="0"/>
              <a:t> </a:t>
            </a:r>
            <a:r>
              <a:rPr lang="fr-FR" dirty="0" err="1"/>
              <a:t>prescribe</a:t>
            </a:r>
            <a:r>
              <a:rPr lang="fr-FR" dirty="0"/>
              <a:t> HRT</a:t>
            </a:r>
          </a:p>
        </p:txBody>
      </p:sp>
      <p:sp>
        <p:nvSpPr>
          <p:cNvPr id="3" name="Espace réservé du contenu 2">
            <a:extLst>
              <a:ext uri="{FF2B5EF4-FFF2-40B4-BE49-F238E27FC236}">
                <a16:creationId xmlns:a16="http://schemas.microsoft.com/office/drawing/2014/main" id="{2E4055C8-DA2A-A149-6688-70716089BF8E}"/>
              </a:ext>
            </a:extLst>
          </p:cNvPr>
          <p:cNvSpPr>
            <a:spLocks noGrp="1"/>
          </p:cNvSpPr>
          <p:nvPr>
            <p:ph idx="1"/>
          </p:nvPr>
        </p:nvSpPr>
        <p:spPr>
          <a:xfrm>
            <a:off x="838200" y="2047136"/>
            <a:ext cx="10515600" cy="1726074"/>
          </a:xfrm>
        </p:spPr>
        <p:txBody>
          <a:bodyPr>
            <a:normAutofit/>
          </a:bodyPr>
          <a:lstStyle/>
          <a:p>
            <a:r>
              <a:rPr lang="fr-BE" sz="1800" b="0" i="0" dirty="0">
                <a:solidFill>
                  <a:srgbClr val="333333"/>
                </a:solidFill>
                <a:effectLst/>
                <a:latin typeface="+mj-lt"/>
              </a:rPr>
              <a:t>The cardinal </a:t>
            </a:r>
            <a:r>
              <a:rPr lang="fr-BE" sz="1800" b="0" i="0" dirty="0" err="1">
                <a:solidFill>
                  <a:srgbClr val="333333"/>
                </a:solidFill>
                <a:effectLst/>
                <a:latin typeface="+mj-lt"/>
              </a:rPr>
              <a:t>symptoms</a:t>
            </a:r>
            <a:r>
              <a:rPr lang="fr-BE" sz="1800" b="0" i="0" dirty="0">
                <a:solidFill>
                  <a:srgbClr val="333333"/>
                </a:solidFill>
                <a:effectLst/>
                <a:latin typeface="+mj-lt"/>
              </a:rPr>
              <a:t> are </a:t>
            </a:r>
            <a:r>
              <a:rPr lang="fr-BE" sz="1800" b="0" i="0" dirty="0" err="1">
                <a:solidFill>
                  <a:srgbClr val="333333"/>
                </a:solidFill>
                <a:effectLst/>
                <a:latin typeface="+mj-lt"/>
              </a:rPr>
              <a:t>recognized</a:t>
            </a:r>
            <a:r>
              <a:rPr lang="fr-BE" sz="1800" b="0" i="0" dirty="0">
                <a:solidFill>
                  <a:srgbClr val="333333"/>
                </a:solidFill>
                <a:effectLst/>
                <a:latin typeface="+mj-lt"/>
              </a:rPr>
              <a:t> as </a:t>
            </a:r>
            <a:r>
              <a:rPr lang="fr-BE" sz="1800" b="0" i="0" dirty="0" err="1">
                <a:solidFill>
                  <a:srgbClr val="333333"/>
                </a:solidFill>
                <a:effectLst/>
                <a:latin typeface="+mj-lt"/>
              </a:rPr>
              <a:t>occurring</a:t>
            </a:r>
            <a:r>
              <a:rPr lang="fr-BE" sz="1800" b="0" i="0" dirty="0">
                <a:solidFill>
                  <a:srgbClr val="333333"/>
                </a:solidFill>
                <a:effectLst/>
                <a:latin typeface="+mj-lt"/>
              </a:rPr>
              <a:t> as a </a:t>
            </a:r>
            <a:r>
              <a:rPr lang="fr-BE" sz="1800" b="0" i="0" dirty="0" err="1">
                <a:solidFill>
                  <a:srgbClr val="333333"/>
                </a:solidFill>
                <a:effectLst/>
                <a:latin typeface="+mj-lt"/>
              </a:rPr>
              <a:t>result</a:t>
            </a:r>
            <a:r>
              <a:rPr lang="fr-BE" sz="1800" b="0" i="0" dirty="0">
                <a:solidFill>
                  <a:srgbClr val="333333"/>
                </a:solidFill>
                <a:effectLst/>
                <a:latin typeface="+mj-lt"/>
              </a:rPr>
              <a:t> of </a:t>
            </a:r>
            <a:r>
              <a:rPr lang="fr-BE" sz="1800" b="0" i="0" dirty="0" err="1">
                <a:solidFill>
                  <a:srgbClr val="C00000"/>
                </a:solidFill>
                <a:effectLst/>
                <a:latin typeface="+mj-lt"/>
              </a:rPr>
              <a:t>systemic</a:t>
            </a:r>
            <a:r>
              <a:rPr lang="fr-BE" sz="1800" b="0" i="0" dirty="0">
                <a:solidFill>
                  <a:srgbClr val="C00000"/>
                </a:solidFill>
                <a:effectLst/>
                <a:latin typeface="+mj-lt"/>
              </a:rPr>
              <a:t> </a:t>
            </a:r>
            <a:r>
              <a:rPr lang="fr-BE" sz="1800" b="0" i="0" dirty="0" err="1">
                <a:solidFill>
                  <a:srgbClr val="C00000"/>
                </a:solidFill>
                <a:effectLst/>
                <a:latin typeface="+mj-lt"/>
              </a:rPr>
              <a:t>estrogen</a:t>
            </a:r>
            <a:r>
              <a:rPr lang="fr-BE" sz="1800" b="0" i="0" dirty="0">
                <a:solidFill>
                  <a:srgbClr val="C00000"/>
                </a:solidFill>
                <a:effectLst/>
                <a:latin typeface="+mj-lt"/>
              </a:rPr>
              <a:t> </a:t>
            </a:r>
            <a:r>
              <a:rPr lang="fr-BE" sz="1800" b="0" i="0" dirty="0" err="1">
                <a:solidFill>
                  <a:srgbClr val="C00000"/>
                </a:solidFill>
                <a:effectLst/>
                <a:latin typeface="+mj-lt"/>
              </a:rPr>
              <a:t>insufficiency</a:t>
            </a:r>
            <a:r>
              <a:rPr lang="fr-BE" sz="1800" dirty="0">
                <a:solidFill>
                  <a:srgbClr val="333333"/>
                </a:solidFill>
                <a:latin typeface="+mj-lt"/>
              </a:rPr>
              <a:t>.</a:t>
            </a:r>
          </a:p>
          <a:p>
            <a:r>
              <a:rPr lang="fr-BE" sz="1800" b="0" i="0" dirty="0">
                <a:solidFill>
                  <a:srgbClr val="333333"/>
                </a:solidFill>
                <a:effectLst/>
                <a:latin typeface="+mj-lt"/>
              </a:rPr>
              <a:t>The </a:t>
            </a:r>
            <a:r>
              <a:rPr lang="fr-BE" sz="1800" b="0" i="0" dirty="0" err="1">
                <a:solidFill>
                  <a:srgbClr val="333333"/>
                </a:solidFill>
                <a:effectLst/>
                <a:latin typeface="+mj-lt"/>
              </a:rPr>
              <a:t>most</a:t>
            </a:r>
            <a:r>
              <a:rPr lang="fr-BE" sz="1800" b="0" i="0" dirty="0">
                <a:solidFill>
                  <a:srgbClr val="333333"/>
                </a:solidFill>
                <a:effectLst/>
                <a:latin typeface="+mj-lt"/>
              </a:rPr>
              <a:t> </a:t>
            </a:r>
            <a:r>
              <a:rPr lang="fr-BE" sz="1800" b="0" i="0" dirty="0" err="1">
                <a:solidFill>
                  <a:srgbClr val="333333"/>
                </a:solidFill>
                <a:effectLst/>
                <a:latin typeface="+mj-lt"/>
              </a:rPr>
              <a:t>robust</a:t>
            </a:r>
            <a:r>
              <a:rPr lang="fr-BE" sz="1800" b="0" i="0" dirty="0">
                <a:solidFill>
                  <a:srgbClr val="333333"/>
                </a:solidFill>
                <a:effectLst/>
                <a:latin typeface="+mj-lt"/>
              </a:rPr>
              <a:t> </a:t>
            </a:r>
            <a:r>
              <a:rPr lang="fr-BE" sz="1800" b="0" i="0" dirty="0" err="1">
                <a:solidFill>
                  <a:srgbClr val="333333"/>
                </a:solidFill>
                <a:effectLst/>
                <a:latin typeface="+mj-lt"/>
              </a:rPr>
              <a:t>menopause</a:t>
            </a:r>
            <a:r>
              <a:rPr lang="fr-BE" sz="1800" b="0" i="0" dirty="0">
                <a:solidFill>
                  <a:srgbClr val="333333"/>
                </a:solidFill>
                <a:effectLst/>
                <a:latin typeface="+mj-lt"/>
              </a:rPr>
              <a:t> </a:t>
            </a:r>
            <a:r>
              <a:rPr lang="fr-BE" sz="1800" b="0" i="0" dirty="0" err="1">
                <a:solidFill>
                  <a:srgbClr val="333333"/>
                </a:solidFill>
                <a:effectLst/>
                <a:latin typeface="+mj-lt"/>
              </a:rPr>
              <a:t>Clinical</a:t>
            </a:r>
            <a:r>
              <a:rPr lang="fr-BE" sz="1800" b="0" i="0" dirty="0">
                <a:solidFill>
                  <a:srgbClr val="333333"/>
                </a:solidFill>
                <a:effectLst/>
                <a:latin typeface="+mj-lt"/>
              </a:rPr>
              <a:t> Practice Guidelines (</a:t>
            </a:r>
            <a:r>
              <a:rPr lang="fr-BE" sz="1800" b="0" i="0" dirty="0" err="1">
                <a:solidFill>
                  <a:srgbClr val="333333"/>
                </a:solidFill>
                <a:effectLst/>
                <a:latin typeface="+mj-lt"/>
              </a:rPr>
              <a:t>CPGs</a:t>
            </a:r>
            <a:r>
              <a:rPr lang="fr-BE" sz="1800" b="0" i="0" dirty="0">
                <a:solidFill>
                  <a:srgbClr val="333333"/>
                </a:solidFill>
                <a:effectLst/>
                <a:latin typeface="+mj-lt"/>
              </a:rPr>
              <a:t>) support </a:t>
            </a:r>
            <a:r>
              <a:rPr lang="fr-BE" sz="1800" dirty="0">
                <a:solidFill>
                  <a:srgbClr val="333333"/>
                </a:solidFill>
                <a:latin typeface="+mj-lt"/>
              </a:rPr>
              <a:t>H</a:t>
            </a:r>
            <a:r>
              <a:rPr lang="fr-BE" sz="1800" b="0" i="0" dirty="0">
                <a:solidFill>
                  <a:srgbClr val="333333"/>
                </a:solidFill>
                <a:effectLst/>
                <a:latin typeface="+mj-lt"/>
              </a:rPr>
              <a:t>RT as the </a:t>
            </a:r>
            <a:r>
              <a:rPr lang="fr-BE" sz="1800" b="0" i="0" dirty="0" err="1">
                <a:solidFill>
                  <a:srgbClr val="333333"/>
                </a:solidFill>
                <a:effectLst/>
                <a:latin typeface="+mj-lt"/>
              </a:rPr>
              <a:t>most</a:t>
            </a:r>
            <a:r>
              <a:rPr lang="fr-BE" sz="1800" b="0" i="0" dirty="0">
                <a:solidFill>
                  <a:srgbClr val="333333"/>
                </a:solidFill>
                <a:effectLst/>
                <a:latin typeface="+mj-lt"/>
              </a:rPr>
              <a:t> effective </a:t>
            </a:r>
            <a:r>
              <a:rPr lang="fr-BE" sz="1800" b="0" i="0" dirty="0" err="1">
                <a:solidFill>
                  <a:srgbClr val="C00000"/>
                </a:solidFill>
                <a:effectLst/>
                <a:latin typeface="+mj-lt"/>
              </a:rPr>
              <a:t>treatment</a:t>
            </a:r>
            <a:r>
              <a:rPr lang="fr-BE" sz="1800" b="0" i="0" dirty="0">
                <a:solidFill>
                  <a:srgbClr val="333333"/>
                </a:solidFill>
                <a:effectLst/>
                <a:latin typeface="+mj-lt"/>
              </a:rPr>
              <a:t> to </a:t>
            </a:r>
            <a:r>
              <a:rPr lang="fr-BE" sz="1800" b="0" i="0" dirty="0" err="1">
                <a:solidFill>
                  <a:srgbClr val="333333"/>
                </a:solidFill>
                <a:effectLst/>
                <a:latin typeface="+mj-lt"/>
              </a:rPr>
              <a:t>alleviate</a:t>
            </a:r>
            <a:r>
              <a:rPr lang="fr-BE" sz="1800" b="0" i="0" dirty="0">
                <a:solidFill>
                  <a:srgbClr val="333333"/>
                </a:solidFill>
                <a:effectLst/>
                <a:latin typeface="+mj-lt"/>
              </a:rPr>
              <a:t> </a:t>
            </a:r>
            <a:r>
              <a:rPr lang="fr-BE" sz="1800" b="0" i="0" dirty="0" err="1">
                <a:solidFill>
                  <a:srgbClr val="333333"/>
                </a:solidFill>
                <a:effectLst/>
                <a:latin typeface="+mj-lt"/>
              </a:rPr>
              <a:t>most</a:t>
            </a:r>
            <a:r>
              <a:rPr lang="fr-BE" sz="1800" b="0" i="0" dirty="0">
                <a:solidFill>
                  <a:srgbClr val="333333"/>
                </a:solidFill>
                <a:effectLst/>
                <a:latin typeface="+mj-lt"/>
              </a:rPr>
              <a:t> of the </a:t>
            </a:r>
            <a:r>
              <a:rPr lang="fr-BE" sz="1800" b="0" i="0" dirty="0" err="1">
                <a:solidFill>
                  <a:srgbClr val="333333"/>
                </a:solidFill>
                <a:effectLst/>
                <a:latin typeface="+mj-lt"/>
              </a:rPr>
              <a:t>symptoms</a:t>
            </a:r>
            <a:r>
              <a:rPr lang="fr-BE" sz="1800" b="0" i="0" dirty="0">
                <a:solidFill>
                  <a:srgbClr val="333333"/>
                </a:solidFill>
                <a:effectLst/>
                <a:latin typeface="+mj-lt"/>
              </a:rPr>
              <a:t> . </a:t>
            </a:r>
          </a:p>
          <a:p>
            <a:endParaRPr lang="fr-BE" sz="1800" dirty="0">
              <a:solidFill>
                <a:srgbClr val="333333"/>
              </a:solidFill>
              <a:latin typeface="+mj-lt"/>
            </a:endParaRPr>
          </a:p>
          <a:p>
            <a:pPr marL="0" indent="0">
              <a:buNone/>
            </a:pPr>
            <a:endParaRPr lang="fr-FR" sz="2000" dirty="0"/>
          </a:p>
        </p:txBody>
      </p:sp>
      <p:sp>
        <p:nvSpPr>
          <p:cNvPr id="4" name="Rectangle 1">
            <a:extLst>
              <a:ext uri="{FF2B5EF4-FFF2-40B4-BE49-F238E27FC236}">
                <a16:creationId xmlns:a16="http://schemas.microsoft.com/office/drawing/2014/main" id="{C22292F4-821D-2B4D-22EE-63483D64EB51}"/>
              </a:ext>
            </a:extLst>
          </p:cNvPr>
          <p:cNvSpPr>
            <a:spLocks noChangeArrowheads="1"/>
          </p:cNvSpPr>
          <p:nvPr/>
        </p:nvSpPr>
        <p:spPr bwMode="auto">
          <a:xfrm>
            <a:off x="517962" y="6300570"/>
            <a:ext cx="1147729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35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dirty="0">
                <a:ln>
                  <a:noFill/>
                </a:ln>
                <a:solidFill>
                  <a:srgbClr val="333333"/>
                </a:solidFill>
                <a:effectLst/>
                <a:latin typeface="PT Serif" panose="020A0603040505020204" pitchFamily="18" charset="77"/>
              </a:rPr>
              <a:t>The 2023 </a:t>
            </a:r>
            <a:r>
              <a:rPr kumimoji="0" lang="fr-FR" altLang="fr-FR" sz="1000" b="1" i="0" u="none" strike="noStrike" cap="none" normalizeH="0" baseline="0" dirty="0" err="1">
                <a:ln>
                  <a:noFill/>
                </a:ln>
                <a:solidFill>
                  <a:srgbClr val="333333"/>
                </a:solidFill>
                <a:effectLst/>
                <a:latin typeface="PT Serif" panose="020A0603040505020204" pitchFamily="18" charset="77"/>
              </a:rPr>
              <a:t>Practitioner’s</a:t>
            </a:r>
            <a:r>
              <a:rPr kumimoji="0" lang="fr-FR" altLang="fr-FR" sz="1000" b="1" i="0" u="none" strike="noStrike" cap="none" normalizeH="0" baseline="0" dirty="0">
                <a:ln>
                  <a:noFill/>
                </a:ln>
                <a:solidFill>
                  <a:srgbClr val="333333"/>
                </a:solidFill>
                <a:effectLst/>
                <a:latin typeface="PT Serif" panose="020A0603040505020204" pitchFamily="18" charset="77"/>
              </a:rPr>
              <a:t> Toolkit for </a:t>
            </a:r>
            <a:r>
              <a:rPr kumimoji="0" lang="fr-FR" altLang="fr-FR" sz="1000" b="1" i="0" u="none" strike="noStrike" cap="none" normalizeH="0" baseline="0" dirty="0" err="1">
                <a:ln>
                  <a:noFill/>
                </a:ln>
                <a:solidFill>
                  <a:srgbClr val="333333"/>
                </a:solidFill>
                <a:effectLst/>
                <a:latin typeface="PT Serif" panose="020A0603040505020204" pitchFamily="18" charset="77"/>
              </a:rPr>
              <a:t>Managing</a:t>
            </a:r>
            <a:r>
              <a:rPr kumimoji="0" lang="fr-FR" altLang="fr-FR" sz="1000" b="1" i="0" u="none" strike="noStrike" cap="none" normalizeH="0" baseline="0" dirty="0">
                <a:ln>
                  <a:noFill/>
                </a:ln>
                <a:solidFill>
                  <a:srgbClr val="333333"/>
                </a:solidFill>
                <a:effectLst/>
                <a:latin typeface="PT Serif" panose="020A0603040505020204" pitchFamily="18" charset="77"/>
              </a:rPr>
              <a:t> </a:t>
            </a:r>
            <a:r>
              <a:rPr kumimoji="0" lang="fr-FR" altLang="fr-FR" sz="1000" b="1" i="0" u="none" strike="noStrike" cap="none" normalizeH="0" baseline="0" dirty="0" err="1">
                <a:ln>
                  <a:noFill/>
                </a:ln>
                <a:solidFill>
                  <a:srgbClr val="333333"/>
                </a:solidFill>
                <a:effectLst/>
                <a:latin typeface="PT Serif" panose="020A0603040505020204" pitchFamily="18" charset="77"/>
              </a:rPr>
              <a:t>Menopause</a:t>
            </a:r>
            <a:r>
              <a:rPr kumimoji="0" lang="fr-FR" altLang="fr-FR" sz="1000" b="1" i="0" u="none" strike="noStrike" cap="none" normalizeH="0" baseline="0" dirty="0">
                <a:ln>
                  <a:noFill/>
                </a:ln>
                <a:solidFill>
                  <a:srgbClr val="333333"/>
                </a:solidFill>
                <a:effectLst/>
                <a:latin typeface="PT Serif" panose="020A0603040505020204" pitchFamily="18" charset="77"/>
              </a:rPr>
              <a:t>; </a:t>
            </a:r>
            <a:r>
              <a:rPr kumimoji="0" lang="fr-FR" altLang="fr-FR" sz="1000" b="1" i="0" u="none" strike="noStrike" cap="none" normalizeH="0" baseline="0" dirty="0">
                <a:ln>
                  <a:noFill/>
                </a:ln>
                <a:solidFill>
                  <a:srgbClr val="10147E"/>
                </a:solidFill>
                <a:effectLst/>
                <a:latin typeface="Open Sans" panose="020B0606030504020204" pitchFamily="34" charset="0"/>
                <a:hlinkClick r:id="rId2"/>
              </a:rPr>
              <a:t>S. R. Davis</a:t>
            </a:r>
            <a:r>
              <a:rPr kumimoji="0" lang="fr-FR" altLang="fr-FR" sz="1000" b="1" i="0" u="none" strike="noStrike" cap="none" normalizeH="0" baseline="0" dirty="0">
                <a:ln>
                  <a:noFill/>
                </a:ln>
                <a:solidFill>
                  <a:srgbClr val="10147E"/>
                </a:solidFill>
                <a:effectLst/>
                <a:latin typeface="Open Sans" panose="020B0606030504020204" pitchFamily="34" charset="0"/>
              </a:rPr>
              <a:t> , </a:t>
            </a:r>
            <a:r>
              <a:rPr kumimoji="0" lang="fr-FR" altLang="fr-FR" sz="1000" b="0" i="0" u="none" strike="noStrike" cap="none" normalizeH="0" baseline="0" dirty="0">
                <a:ln>
                  <a:noFill/>
                </a:ln>
                <a:solidFill>
                  <a:srgbClr val="10147E"/>
                </a:solidFill>
                <a:effectLst/>
                <a:latin typeface="Open Sans" panose="020B0606030504020204" pitchFamily="34" charset="0"/>
                <a:hlinkClick r:id="rId3"/>
              </a:rPr>
              <a:t>S. </a:t>
            </a:r>
            <a:r>
              <a:rPr kumimoji="0" lang="fr-FR" altLang="fr-FR" sz="1000" b="0" i="0" u="none" strike="noStrike" cap="none" normalizeH="0" baseline="0" dirty="0" err="1">
                <a:ln>
                  <a:noFill/>
                </a:ln>
                <a:solidFill>
                  <a:srgbClr val="10147E"/>
                </a:solidFill>
                <a:effectLst/>
                <a:latin typeface="Open Sans" panose="020B0606030504020204" pitchFamily="34" charset="0"/>
                <a:hlinkClick r:id="rId3"/>
              </a:rPr>
              <a:t>Taylor</a:t>
            </a:r>
            <a:r>
              <a:rPr kumimoji="0" lang="fr-FR" altLang="fr-FR" sz="1000" b="0" i="0" u="none" strike="noStrike" cap="none" normalizeH="0" baseline="0" dirty="0" err="1">
                <a:ln>
                  <a:noFill/>
                </a:ln>
                <a:solidFill>
                  <a:srgbClr val="333333"/>
                </a:solidFill>
                <a:effectLst/>
                <a:latin typeface="Open Sans" panose="020B0606030504020204" pitchFamily="34" charset="0"/>
              </a:rPr>
              <a:t>,</a:t>
            </a:r>
            <a:r>
              <a:rPr kumimoji="0" lang="fr-FR" altLang="fr-FR" sz="1000" b="0" i="0" u="none" strike="noStrike" cap="none" normalizeH="0" baseline="0" dirty="0" err="1">
                <a:ln>
                  <a:noFill/>
                </a:ln>
                <a:solidFill>
                  <a:srgbClr val="10147E"/>
                </a:solidFill>
                <a:effectLst/>
                <a:latin typeface="Open Sans" panose="020B0606030504020204" pitchFamily="34" charset="0"/>
                <a:hlinkClick r:id="rId4"/>
              </a:rPr>
              <a:t>C</a:t>
            </a:r>
            <a:r>
              <a:rPr kumimoji="0" lang="fr-FR" altLang="fr-FR" sz="1000" b="0" i="0" u="none" strike="noStrike" cap="none" normalizeH="0" baseline="0" dirty="0">
                <a:ln>
                  <a:noFill/>
                </a:ln>
                <a:solidFill>
                  <a:srgbClr val="10147E"/>
                </a:solidFill>
                <a:effectLst/>
                <a:latin typeface="Open Sans" panose="020B0606030504020204" pitchFamily="34" charset="0"/>
                <a:hlinkClick r:id="rId4"/>
              </a:rPr>
              <a:t>. </a:t>
            </a:r>
            <a:r>
              <a:rPr kumimoji="0" lang="fr-FR" altLang="fr-FR" sz="1000" b="0" i="0" u="none" strike="noStrike" cap="none" normalizeH="0" baseline="0" dirty="0" err="1">
                <a:ln>
                  <a:noFill/>
                </a:ln>
                <a:solidFill>
                  <a:srgbClr val="10147E"/>
                </a:solidFill>
                <a:effectLst/>
                <a:latin typeface="Open Sans" panose="020B0606030504020204" pitchFamily="34" charset="0"/>
                <a:hlinkClick r:id="rId4"/>
              </a:rPr>
              <a:t>Hemachandra</a:t>
            </a:r>
            <a:r>
              <a:rPr kumimoji="0" lang="fr-FR" altLang="fr-FR" sz="1000" b="0" i="0" u="none" strike="noStrike" cap="none" normalizeH="0" baseline="0" dirty="0" err="1">
                <a:ln>
                  <a:noFill/>
                </a:ln>
                <a:solidFill>
                  <a:srgbClr val="333333"/>
                </a:solidFill>
                <a:effectLst/>
                <a:latin typeface="Open Sans" panose="020B0606030504020204" pitchFamily="34" charset="0"/>
              </a:rPr>
              <a:t>,</a:t>
            </a:r>
            <a:r>
              <a:rPr kumimoji="0" lang="fr-FR" altLang="fr-FR" sz="1000" b="0" i="0" u="none" strike="noStrike" cap="none" normalizeH="0" baseline="0" dirty="0" err="1">
                <a:ln>
                  <a:noFill/>
                </a:ln>
                <a:solidFill>
                  <a:srgbClr val="10147E"/>
                </a:solidFill>
                <a:effectLst/>
                <a:latin typeface="Open Sans" panose="020B0606030504020204" pitchFamily="34" charset="0"/>
                <a:hlinkClick r:id="rId5"/>
              </a:rPr>
              <a:t>K</a:t>
            </a:r>
            <a:r>
              <a:rPr kumimoji="0" lang="fr-FR" altLang="fr-FR" sz="1000" b="0" i="0" u="none" strike="noStrike" cap="none" normalizeH="0" baseline="0" dirty="0">
                <a:ln>
                  <a:noFill/>
                </a:ln>
                <a:solidFill>
                  <a:srgbClr val="10147E"/>
                </a:solidFill>
                <a:effectLst/>
                <a:latin typeface="Open Sans" panose="020B0606030504020204" pitchFamily="34" charset="0"/>
                <a:hlinkClick r:id="rId5"/>
              </a:rPr>
              <a:t>. </a:t>
            </a:r>
            <a:r>
              <a:rPr kumimoji="0" lang="fr-FR" altLang="fr-FR" sz="1000" b="0" i="0" u="none" strike="noStrike" cap="none" normalizeH="0" baseline="0" dirty="0" err="1">
                <a:ln>
                  <a:noFill/>
                </a:ln>
                <a:solidFill>
                  <a:srgbClr val="10147E"/>
                </a:solidFill>
                <a:effectLst/>
                <a:latin typeface="Open Sans" panose="020B0606030504020204" pitchFamily="34" charset="0"/>
                <a:hlinkClick r:id="rId5"/>
              </a:rPr>
              <a:t>Magraith</a:t>
            </a:r>
            <a:r>
              <a:rPr kumimoji="0" lang="fr-FR" altLang="fr-FR" sz="1000" b="0" i="0" u="none" strike="noStrike" cap="none" normalizeH="0" baseline="0" dirty="0" err="1">
                <a:ln>
                  <a:noFill/>
                </a:ln>
                <a:solidFill>
                  <a:srgbClr val="333333"/>
                </a:solidFill>
                <a:effectLst/>
                <a:latin typeface="Open Sans" panose="020B0606030504020204" pitchFamily="34" charset="0"/>
              </a:rPr>
              <a:t>,</a:t>
            </a:r>
            <a:r>
              <a:rPr kumimoji="0" lang="fr-FR" altLang="fr-FR" sz="1000" b="0" i="0" u="none" strike="noStrike" cap="none" normalizeH="0" baseline="0" dirty="0" err="1">
                <a:ln>
                  <a:noFill/>
                </a:ln>
                <a:solidFill>
                  <a:srgbClr val="10147E"/>
                </a:solidFill>
                <a:effectLst/>
                <a:latin typeface="Open Sans" panose="020B0606030504020204" pitchFamily="34" charset="0"/>
                <a:hlinkClick r:id="rId6"/>
              </a:rPr>
              <a:t>P</a:t>
            </a:r>
            <a:r>
              <a:rPr kumimoji="0" lang="fr-FR" altLang="fr-FR" sz="1000" b="0" i="0" u="none" strike="noStrike" cap="none" normalizeH="0" baseline="0" dirty="0">
                <a:ln>
                  <a:noFill/>
                </a:ln>
                <a:solidFill>
                  <a:srgbClr val="10147E"/>
                </a:solidFill>
                <a:effectLst/>
                <a:latin typeface="Open Sans" panose="020B0606030504020204" pitchFamily="34" charset="0"/>
                <a:hlinkClick r:id="rId6"/>
              </a:rPr>
              <a:t>. R. </a:t>
            </a:r>
            <a:r>
              <a:rPr kumimoji="0" lang="fr-FR" altLang="fr-FR" sz="1000" b="0" i="0" u="none" strike="noStrike" cap="none" normalizeH="0" baseline="0" dirty="0" err="1">
                <a:ln>
                  <a:noFill/>
                </a:ln>
                <a:solidFill>
                  <a:srgbClr val="10147E"/>
                </a:solidFill>
                <a:effectLst/>
                <a:latin typeface="Open Sans" panose="020B0606030504020204" pitchFamily="34" charset="0"/>
                <a:hlinkClick r:id="rId6"/>
              </a:rPr>
              <a:t>Ebeling</a:t>
            </a:r>
            <a:r>
              <a:rPr kumimoji="0" lang="fr-FR" altLang="fr-FR" sz="1000" b="0" i="0" u="none" strike="noStrike" cap="none" normalizeH="0" baseline="0" dirty="0" err="1">
                <a:ln>
                  <a:noFill/>
                </a:ln>
                <a:solidFill>
                  <a:srgbClr val="333333"/>
                </a:solidFill>
                <a:effectLst/>
                <a:latin typeface="Open Sans" panose="020B0606030504020204" pitchFamily="34" charset="0"/>
              </a:rPr>
              <a:t>,</a:t>
            </a:r>
            <a:r>
              <a:rPr kumimoji="0" lang="fr-FR" altLang="fr-FR" sz="1000" b="0" i="0" u="none" strike="noStrike" cap="none" normalizeH="0" baseline="0" dirty="0" err="1">
                <a:ln>
                  <a:noFill/>
                </a:ln>
                <a:solidFill>
                  <a:srgbClr val="10147E"/>
                </a:solidFill>
                <a:effectLst/>
                <a:latin typeface="Open Sans" panose="020B0606030504020204" pitchFamily="34" charset="0"/>
                <a:hlinkClick r:id="rId7"/>
              </a:rPr>
              <a:t>F</a:t>
            </a:r>
            <a:r>
              <a:rPr kumimoji="0" lang="fr-FR" altLang="fr-FR" sz="1000" b="0" i="0" u="none" strike="noStrike" cap="none" normalizeH="0" baseline="0" dirty="0">
                <a:ln>
                  <a:noFill/>
                </a:ln>
                <a:solidFill>
                  <a:srgbClr val="10147E"/>
                </a:solidFill>
                <a:effectLst/>
                <a:latin typeface="Open Sans" panose="020B0606030504020204" pitchFamily="34" charset="0"/>
                <a:hlinkClick r:id="rId7"/>
              </a:rPr>
              <a:t>. Jane</a:t>
            </a:r>
            <a:r>
              <a:rPr kumimoji="0" lang="fr-FR" altLang="fr-FR" sz="1000" b="0" i="0" u="none" strike="noStrike" cap="none" normalizeH="0" baseline="0" dirty="0">
                <a:ln>
                  <a:noFill/>
                </a:ln>
                <a:solidFill>
                  <a:srgbClr val="333333"/>
                </a:solidFill>
                <a:effectLst/>
                <a:latin typeface="Open Sans" panose="020B0606030504020204" pitchFamily="34" charset="0"/>
              </a:rPr>
              <a:t> &amp;</a:t>
            </a:r>
            <a:r>
              <a:rPr kumimoji="0" lang="fr-FR" altLang="fr-FR" sz="1000" b="0" i="0" u="none" strike="noStrike" cap="none" normalizeH="0" baseline="0" dirty="0">
                <a:ln>
                  <a:noFill/>
                </a:ln>
                <a:solidFill>
                  <a:srgbClr val="10147E"/>
                </a:solidFill>
                <a:effectLst/>
                <a:latin typeface="Open Sans" panose="020B0606030504020204" pitchFamily="34" charset="0"/>
                <a:hlinkClick r:id="rId8"/>
              </a:rPr>
              <a:t>R. M. Islam</a:t>
            </a:r>
            <a:endParaRPr kumimoji="0" lang="fr-FR" altLang="fr-FR" sz="1000" b="0" i="0" u="none" strike="noStrike" cap="none" normalizeH="0" baseline="0" dirty="0">
              <a:ln>
                <a:noFill/>
              </a:ln>
              <a:solidFill>
                <a:schemeClr val="tx1"/>
              </a:solidFill>
              <a:effectLst/>
              <a:latin typeface="Arial" panose="020B0604020202020204" pitchFamily="34" charset="0"/>
            </a:endParaRPr>
          </a:p>
        </p:txBody>
      </p:sp>
      <p:sp>
        <p:nvSpPr>
          <p:cNvPr id="5" name="AutoShape 2">
            <a:hlinkClick r:id="rId9"/>
            <a:extLst>
              <a:ext uri="{FF2B5EF4-FFF2-40B4-BE49-F238E27FC236}">
                <a16:creationId xmlns:a16="http://schemas.microsoft.com/office/drawing/2014/main" id="{8A6BC446-1681-5406-82E3-1301C1E6C92B}"/>
              </a:ext>
            </a:extLst>
          </p:cNvPr>
          <p:cNvSpPr>
            <a:spLocks noChangeAspect="1" noChangeArrowheads="1"/>
          </p:cNvSpPr>
          <p:nvPr/>
        </p:nvSpPr>
        <p:spPr bwMode="auto">
          <a:xfrm>
            <a:off x="314762" y="520919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Espace réservé du numéro de diapositive 5">
            <a:extLst>
              <a:ext uri="{FF2B5EF4-FFF2-40B4-BE49-F238E27FC236}">
                <a16:creationId xmlns:a16="http://schemas.microsoft.com/office/drawing/2014/main" id="{3AB890D1-18EA-8E98-644D-DD25836420B7}"/>
              </a:ext>
            </a:extLst>
          </p:cNvPr>
          <p:cNvSpPr>
            <a:spLocks noGrp="1"/>
          </p:cNvSpPr>
          <p:nvPr>
            <p:ph type="sldNum" sz="quarter" idx="12"/>
          </p:nvPr>
        </p:nvSpPr>
        <p:spPr/>
        <p:txBody>
          <a:bodyPr/>
          <a:lstStyle/>
          <a:p>
            <a:fld id="{E04C9C5E-3232-5347-89A7-9FEA7F80A965}" type="slidenum">
              <a:rPr lang="fr-FR" smtClean="0"/>
              <a:t>8</a:t>
            </a:fld>
            <a:endParaRPr lang="fr-FR"/>
          </a:p>
        </p:txBody>
      </p:sp>
      <p:sp>
        <p:nvSpPr>
          <p:cNvPr id="7" name="Espace réservé du contenu 2">
            <a:extLst>
              <a:ext uri="{FF2B5EF4-FFF2-40B4-BE49-F238E27FC236}">
                <a16:creationId xmlns:a16="http://schemas.microsoft.com/office/drawing/2014/main" id="{860AA919-B2F8-C5CD-EC47-07E99ECEC389}"/>
              </a:ext>
            </a:extLst>
          </p:cNvPr>
          <p:cNvSpPr txBox="1">
            <a:spLocks/>
          </p:cNvSpPr>
          <p:nvPr/>
        </p:nvSpPr>
        <p:spPr>
          <a:xfrm>
            <a:off x="838199" y="3813279"/>
            <a:ext cx="10515599" cy="24824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Despite HRT has been shown to remain the most effective treatment for vasomotor symptoms (VMS), the genitourinary syndrome of menopause and to prevent bone loss and fracture, by the end of 2010, the HRT uptake was lower than 10% . </a:t>
            </a:r>
          </a:p>
          <a:p>
            <a:r>
              <a:rPr lang="en-US" sz="1800" dirty="0"/>
              <a:t>HRT use also declined overall among women who were within 10 years of the mean age of menopause. </a:t>
            </a:r>
          </a:p>
          <a:p>
            <a:r>
              <a:rPr lang="en-US" sz="1800" dirty="0"/>
              <a:t>The greatest decline in HRT use was among women aged 50 to 59 years, falling from 7.3% in 2007 to 3.8% in 2023.</a:t>
            </a:r>
          </a:p>
          <a:p>
            <a:pPr marL="285750" indent="-285750">
              <a:buFont typeface="Wingdings" panose="05000000000000000000" pitchFamily="2" charset="2"/>
              <a:buChar char="ü"/>
            </a:pPr>
            <a:r>
              <a:rPr lang="en-US" sz="1800" dirty="0">
                <a:solidFill>
                  <a:schemeClr val="bg1"/>
                </a:solidFill>
              </a:rPr>
              <a:t>mean age of menopause. </a:t>
            </a:r>
          </a:p>
          <a:p>
            <a:pPr lvl="1"/>
            <a:endParaRPr lang="en-US" sz="2800" dirty="0"/>
          </a:p>
          <a:p>
            <a:pPr lvl="1"/>
            <a:endParaRPr lang="fr-BE" sz="2800" dirty="0">
              <a:solidFill>
                <a:srgbClr val="333333"/>
              </a:solidFill>
              <a:latin typeface="Open Sans" panose="020B0606030504020204" pitchFamily="34" charset="0"/>
            </a:endParaRPr>
          </a:p>
          <a:p>
            <a:endParaRPr lang="fr-FR" dirty="0"/>
          </a:p>
        </p:txBody>
      </p:sp>
    </p:spTree>
    <p:extLst>
      <p:ext uri="{BB962C8B-B14F-4D97-AF65-F5344CB8AC3E}">
        <p14:creationId xmlns:p14="http://schemas.microsoft.com/office/powerpoint/2010/main" val="2572098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B0F91B-0BB4-7E3B-C058-5FE0DBC9AB21}"/>
              </a:ext>
            </a:extLst>
          </p:cNvPr>
          <p:cNvSpPr>
            <a:spLocks noGrp="1"/>
          </p:cNvSpPr>
          <p:nvPr>
            <p:ph type="title"/>
          </p:nvPr>
        </p:nvSpPr>
        <p:spPr>
          <a:xfrm>
            <a:off x="838200" y="365126"/>
            <a:ext cx="10515600" cy="818696"/>
          </a:xfrm>
        </p:spPr>
        <p:txBody>
          <a:bodyPr>
            <a:normAutofit fontScale="90000"/>
          </a:bodyPr>
          <a:lstStyle/>
          <a:p>
            <a:pPr algn="ctr"/>
            <a:br>
              <a:rPr lang="en-US" sz="3600" kern="100" dirty="0">
                <a:solidFill>
                  <a:srgbClr val="000000"/>
                </a:solidFill>
                <a:latin typeface="Aptos" panose="020B0004020202020204" pitchFamily="34" charset="0"/>
                <a:ea typeface="Aptos" panose="020B0004020202020204" pitchFamily="34" charset="0"/>
                <a:cs typeface="Times New Roman" panose="02020603050405020304" pitchFamily="18" charset="0"/>
              </a:rPr>
            </a:br>
            <a:r>
              <a:rPr lang="en-US" sz="4000" kern="100" dirty="0">
                <a:solidFill>
                  <a:srgbClr val="000000"/>
                </a:solidFill>
                <a:latin typeface="Aptos" panose="020B0004020202020204" pitchFamily="34" charset="0"/>
                <a:ea typeface="Aptos" panose="020B0004020202020204" pitchFamily="34" charset="0"/>
                <a:cs typeface="Times New Roman" panose="02020603050405020304" pitchFamily="18" charset="0"/>
              </a:rPr>
              <a:t>B</a:t>
            </a:r>
            <a:r>
              <a:rPr lang="en-US" sz="40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enefits of hormone HRT</a:t>
            </a:r>
            <a:br>
              <a:rPr lang="fr-BE" sz="1800" kern="100" dirty="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A794C248-730B-3858-CF86-A1E84163606D}"/>
              </a:ext>
            </a:extLst>
          </p:cNvPr>
          <p:cNvSpPr>
            <a:spLocks noGrp="1"/>
          </p:cNvSpPr>
          <p:nvPr>
            <p:ph idx="1"/>
          </p:nvPr>
        </p:nvSpPr>
        <p:spPr>
          <a:xfrm>
            <a:off x="1751870" y="1845410"/>
            <a:ext cx="3877491" cy="4351338"/>
          </a:xfrm>
        </p:spPr>
        <p:txBody>
          <a:bodyPr/>
          <a:lstStyle/>
          <a:p>
            <a:r>
              <a:rPr lang="en-US" sz="24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Vasomotor symptoms</a:t>
            </a:r>
            <a:endParaRPr lang="fr-BE" sz="24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24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Urogenital  symptoms</a:t>
            </a:r>
            <a:endParaRPr lang="fr-BE" sz="24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2400" kern="100" dirty="0">
                <a:solidFill>
                  <a:srgbClr val="000000"/>
                </a:solidFill>
                <a:latin typeface="Aptos" panose="020B0004020202020204" pitchFamily="34" charset="0"/>
                <a:ea typeface="Aptos" panose="020B0004020202020204" pitchFamily="34" charset="0"/>
                <a:cs typeface="Times New Roman" panose="02020603050405020304" pitchFamily="18" charset="0"/>
              </a:rPr>
              <a:t>F</a:t>
            </a:r>
            <a:r>
              <a:rPr lang="en-US" sz="24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emale sexual function</a:t>
            </a:r>
            <a:endParaRPr lang="fr-BE" sz="24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24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Mood and depression</a:t>
            </a:r>
            <a:endParaRPr lang="fr-BE" sz="24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24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Osteoporosis and fracture</a:t>
            </a:r>
            <a:endParaRPr lang="fr-BE" sz="24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2400" kern="100" dirty="0">
                <a:solidFill>
                  <a:srgbClr val="000000"/>
                </a:solidFill>
                <a:latin typeface="Aptos" panose="020B0004020202020204" pitchFamily="34" charset="0"/>
                <a:ea typeface="Aptos" panose="020B0004020202020204" pitchFamily="34" charset="0"/>
                <a:cs typeface="Times New Roman" panose="02020603050405020304" pitchFamily="18" charset="0"/>
              </a:rPr>
              <a:t>D</a:t>
            </a:r>
            <a:r>
              <a:rPr lang="en-US" sz="24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egenerative arthritis</a:t>
            </a:r>
            <a:endParaRPr lang="fr-BE"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FR" dirty="0"/>
          </a:p>
        </p:txBody>
      </p:sp>
      <p:sp>
        <p:nvSpPr>
          <p:cNvPr id="4" name="ZoneTexte 3">
            <a:extLst>
              <a:ext uri="{FF2B5EF4-FFF2-40B4-BE49-F238E27FC236}">
                <a16:creationId xmlns:a16="http://schemas.microsoft.com/office/drawing/2014/main" id="{8D14F1D9-7041-24F2-3ECA-463A57F9E29C}"/>
              </a:ext>
            </a:extLst>
          </p:cNvPr>
          <p:cNvSpPr txBox="1"/>
          <p:nvPr/>
        </p:nvSpPr>
        <p:spPr>
          <a:xfrm>
            <a:off x="6562641" y="1975650"/>
            <a:ext cx="3529877" cy="2269404"/>
          </a:xfrm>
          <a:prstGeom prst="rect">
            <a:avLst/>
          </a:prstGeom>
          <a:noFill/>
        </p:spPr>
        <p:txBody>
          <a:bodyPr wrap="none" rtlCol="0">
            <a:spAutoFit/>
          </a:bodyPr>
          <a:lstStyle/>
          <a:p>
            <a:pPr marL="228600" indent="-228600">
              <a:lnSpc>
                <a:spcPct val="90000"/>
              </a:lnSpc>
              <a:spcBef>
                <a:spcPts val="1000"/>
              </a:spcBef>
              <a:buFont typeface="Arial" panose="020B0604020202020204" pitchFamily="34" charset="0"/>
              <a:buChar char="•"/>
            </a:pPr>
            <a:r>
              <a:rPr lang="en-US" sz="2400" kern="100" dirty="0">
                <a:solidFill>
                  <a:srgbClr val="000000"/>
                </a:solidFill>
                <a:latin typeface="Aptos" panose="020B0004020202020204" pitchFamily="34" charset="0"/>
                <a:cs typeface="Times New Roman" panose="02020603050405020304" pitchFamily="18" charset="0"/>
              </a:rPr>
              <a:t>Skin</a:t>
            </a:r>
            <a:endParaRPr lang="fr-BE" sz="2400" kern="100" dirty="0">
              <a:solidFill>
                <a:srgbClr val="000000"/>
              </a:solidFill>
              <a:latin typeface="Aptos" panose="020B0004020202020204" pitchFamily="34" charset="0"/>
              <a:cs typeface="Times New Roman" panose="02020603050405020304" pitchFamily="18" charset="0"/>
            </a:endParaRPr>
          </a:p>
          <a:p>
            <a:pPr marL="228600" indent="-228600">
              <a:lnSpc>
                <a:spcPct val="90000"/>
              </a:lnSpc>
              <a:spcBef>
                <a:spcPts val="1000"/>
              </a:spcBef>
              <a:buFont typeface="Arial" panose="020B0604020202020204" pitchFamily="34" charset="0"/>
              <a:buChar char="•"/>
            </a:pPr>
            <a:r>
              <a:rPr lang="en-US" sz="2400" kern="100" dirty="0">
                <a:solidFill>
                  <a:srgbClr val="000000"/>
                </a:solidFill>
                <a:latin typeface="Aptos" panose="020B0004020202020204" pitchFamily="34" charset="0"/>
                <a:cs typeface="Times New Roman" panose="02020603050405020304" pitchFamily="18" charset="0"/>
              </a:rPr>
              <a:t>Cognition </a:t>
            </a:r>
            <a:endParaRPr lang="fr-BE" sz="2400" kern="100" dirty="0">
              <a:solidFill>
                <a:srgbClr val="000000"/>
              </a:solidFill>
              <a:latin typeface="Aptos" panose="020B0004020202020204" pitchFamily="34" charset="0"/>
              <a:cs typeface="Times New Roman" panose="02020603050405020304" pitchFamily="18" charset="0"/>
            </a:endParaRPr>
          </a:p>
          <a:p>
            <a:pPr marL="228600" indent="-228600">
              <a:lnSpc>
                <a:spcPct val="90000"/>
              </a:lnSpc>
              <a:spcBef>
                <a:spcPts val="1000"/>
              </a:spcBef>
              <a:buFont typeface="Arial" panose="020B0604020202020204" pitchFamily="34" charset="0"/>
              <a:buChar char="•"/>
            </a:pPr>
            <a:r>
              <a:rPr lang="en-US" sz="2400" kern="100" dirty="0">
                <a:solidFill>
                  <a:srgbClr val="000000"/>
                </a:solidFill>
                <a:latin typeface="Aptos" panose="020B0004020202020204" pitchFamily="34" charset="0"/>
                <a:cs typeface="Times New Roman" panose="02020603050405020304" pitchFamily="18" charset="0"/>
              </a:rPr>
              <a:t>Cardiovascular disease</a:t>
            </a:r>
            <a:endParaRPr lang="fr-BE" sz="2400" kern="100" dirty="0">
              <a:solidFill>
                <a:srgbClr val="000000"/>
              </a:solidFill>
              <a:latin typeface="Aptos" panose="020B0004020202020204" pitchFamily="34" charset="0"/>
              <a:cs typeface="Times New Roman" panose="02020603050405020304" pitchFamily="18" charset="0"/>
            </a:endParaRPr>
          </a:p>
          <a:p>
            <a:pPr marL="228600" indent="-228600">
              <a:lnSpc>
                <a:spcPct val="90000"/>
              </a:lnSpc>
              <a:spcBef>
                <a:spcPts val="1000"/>
              </a:spcBef>
              <a:buFont typeface="Arial" panose="020B0604020202020204" pitchFamily="34" charset="0"/>
              <a:buChar char="•"/>
            </a:pPr>
            <a:r>
              <a:rPr lang="en-US" sz="2400" kern="100" dirty="0">
                <a:solidFill>
                  <a:srgbClr val="000000"/>
                </a:solidFill>
                <a:latin typeface="Aptos" panose="020B0004020202020204" pitchFamily="34" charset="0"/>
                <a:cs typeface="Times New Roman" panose="02020603050405020304" pitchFamily="18" charset="0"/>
              </a:rPr>
              <a:t>Type 2 diabetes</a:t>
            </a:r>
            <a:endParaRPr lang="fr-BE" sz="2400" kern="100" dirty="0">
              <a:solidFill>
                <a:srgbClr val="000000"/>
              </a:solidFill>
              <a:latin typeface="Aptos" panose="020B0004020202020204" pitchFamily="34" charset="0"/>
              <a:cs typeface="Times New Roman" panose="02020603050405020304" pitchFamily="18" charset="0"/>
            </a:endParaRPr>
          </a:p>
          <a:p>
            <a:pPr marL="228600" indent="-228600">
              <a:lnSpc>
                <a:spcPct val="90000"/>
              </a:lnSpc>
              <a:spcBef>
                <a:spcPts val="1000"/>
              </a:spcBef>
              <a:buFont typeface="Arial" panose="020B0604020202020204" pitchFamily="34" charset="0"/>
              <a:buChar char="•"/>
            </a:pPr>
            <a:r>
              <a:rPr lang="en-US" sz="2400" kern="100" dirty="0">
                <a:solidFill>
                  <a:srgbClr val="000000"/>
                </a:solidFill>
                <a:latin typeface="Aptos" panose="020B0004020202020204" pitchFamily="34" charset="0"/>
                <a:cs typeface="Times New Roman" panose="02020603050405020304" pitchFamily="18" charset="0"/>
              </a:rPr>
              <a:t>Colorectal cancer</a:t>
            </a:r>
            <a:endParaRPr lang="fr-BE" sz="2400" kern="100" dirty="0">
              <a:solidFill>
                <a:srgbClr val="000000"/>
              </a:solidFill>
              <a:latin typeface="Aptos" panose="020B0004020202020204" pitchFamily="34" charset="0"/>
              <a:cs typeface="Times New Roman" panose="02020603050405020304" pitchFamily="18" charset="0"/>
            </a:endParaRPr>
          </a:p>
        </p:txBody>
      </p:sp>
      <p:sp>
        <p:nvSpPr>
          <p:cNvPr id="5" name="Espace réservé du numéro de diapositive 4">
            <a:extLst>
              <a:ext uri="{FF2B5EF4-FFF2-40B4-BE49-F238E27FC236}">
                <a16:creationId xmlns:a16="http://schemas.microsoft.com/office/drawing/2014/main" id="{046D47CB-C1FC-499F-FF8B-C0C84E0D733F}"/>
              </a:ext>
            </a:extLst>
          </p:cNvPr>
          <p:cNvSpPr>
            <a:spLocks noGrp="1"/>
          </p:cNvSpPr>
          <p:nvPr>
            <p:ph type="sldNum" sz="quarter" idx="12"/>
          </p:nvPr>
        </p:nvSpPr>
        <p:spPr/>
        <p:txBody>
          <a:bodyPr/>
          <a:lstStyle/>
          <a:p>
            <a:fld id="{E04C9C5E-3232-5347-89A7-9FEA7F80A965}" type="slidenum">
              <a:rPr lang="fr-FR" smtClean="0"/>
              <a:t>9</a:t>
            </a:fld>
            <a:endParaRPr lang="fr-FR"/>
          </a:p>
        </p:txBody>
      </p:sp>
    </p:spTree>
    <p:extLst>
      <p:ext uri="{BB962C8B-B14F-4D97-AF65-F5344CB8AC3E}">
        <p14:creationId xmlns:p14="http://schemas.microsoft.com/office/powerpoint/2010/main" val="125479017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2411</TotalTime>
  <Words>3129</Words>
  <Application>Microsoft Macintosh PowerPoint</Application>
  <PresentationFormat>Grand écran</PresentationFormat>
  <Paragraphs>310</Paragraphs>
  <Slides>33</Slides>
  <Notes>7</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33</vt:i4>
      </vt:variant>
    </vt:vector>
  </HeadingPairs>
  <TitlesOfParts>
    <vt:vector size="42" baseType="lpstr">
      <vt:lpstr>Aptos</vt:lpstr>
      <vt:lpstr>Aptos Display</vt:lpstr>
      <vt:lpstr>Arial</vt:lpstr>
      <vt:lpstr>Calibri</vt:lpstr>
      <vt:lpstr>Open Sans</vt:lpstr>
      <vt:lpstr>PT Serif</vt:lpstr>
      <vt:lpstr>Verdana</vt:lpstr>
      <vt:lpstr>Wingdings</vt:lpstr>
      <vt:lpstr>Thème Office</vt:lpstr>
      <vt:lpstr>Menopause Care</vt:lpstr>
      <vt:lpstr> Symptoms  of the perimenopause and the menopause </vt:lpstr>
      <vt:lpstr>Présentation PowerPoint</vt:lpstr>
      <vt:lpstr>Présentation PowerPoint</vt:lpstr>
      <vt:lpstr>Présentation PowerPoint</vt:lpstr>
      <vt:lpstr>Présentation PowerPoint</vt:lpstr>
      <vt:lpstr>Présentation PowerPoint</vt:lpstr>
      <vt:lpstr>Why prescribe HRT</vt:lpstr>
      <vt:lpstr> Benefits of hormone HRT </vt:lpstr>
      <vt:lpstr> Vasomotor symptoms (hot flashes and sweats) </vt:lpstr>
      <vt:lpstr> Urogenital symptoms </vt:lpstr>
      <vt:lpstr>Female sexual function </vt:lpstr>
      <vt:lpstr> Mood and depression </vt:lpstr>
      <vt:lpstr> Osteoporosis and fractures </vt:lpstr>
      <vt:lpstr>Transdermal estradiol gel improves BMD vs baseline</vt:lpstr>
      <vt:lpstr> Degenerative arthritis </vt:lpstr>
      <vt:lpstr>Skin </vt:lpstr>
      <vt:lpstr>Cognition  </vt:lpstr>
      <vt:lpstr> Cardiovascular disease   (I) </vt:lpstr>
      <vt:lpstr> Cardiovascular disease  (II) </vt:lpstr>
      <vt:lpstr>Cardiovascular disease (III)</vt:lpstr>
      <vt:lpstr>Type II diabetes </vt:lpstr>
      <vt:lpstr>Colorectal cancer</vt:lpstr>
      <vt:lpstr> Risks of HRT </vt:lpstr>
      <vt:lpstr>Breast cancer </vt:lpstr>
      <vt:lpstr>Présentation PowerPoint</vt:lpstr>
      <vt:lpstr>Cardiovascular disease </vt:lpstr>
      <vt:lpstr>Stroke </vt:lpstr>
      <vt:lpstr>Venous thromboembolism </vt:lpstr>
      <vt:lpstr>Ovarian cancer </vt:lpstr>
      <vt:lpstr>Endometrial cancer </vt:lpstr>
      <vt:lpstr>Gallbladder disease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thierry desgain</dc:creator>
  <cp:lastModifiedBy>thierry desgain</cp:lastModifiedBy>
  <cp:revision>19</cp:revision>
  <cp:lastPrinted>2025-03-18T09:09:24Z</cp:lastPrinted>
  <dcterms:created xsi:type="dcterms:W3CDTF">2025-03-13T10:48:13Z</dcterms:created>
  <dcterms:modified xsi:type="dcterms:W3CDTF">2025-03-19T12:33:24Z</dcterms:modified>
</cp:coreProperties>
</file>