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3" r:id="rId3"/>
    <p:sldId id="280" r:id="rId4"/>
    <p:sldId id="314" r:id="rId5"/>
    <p:sldId id="274" r:id="rId6"/>
    <p:sldId id="308" r:id="rId7"/>
    <p:sldId id="276" r:id="rId8"/>
    <p:sldId id="298" r:id="rId9"/>
    <p:sldId id="284" r:id="rId10"/>
    <p:sldId id="278" r:id="rId11"/>
    <p:sldId id="294" r:id="rId12"/>
    <p:sldId id="295" r:id="rId13"/>
    <p:sldId id="310" r:id="rId14"/>
    <p:sldId id="300" r:id="rId15"/>
    <p:sldId id="311" r:id="rId16"/>
    <p:sldId id="297" r:id="rId17"/>
    <p:sldId id="309" r:id="rId18"/>
    <p:sldId id="286" r:id="rId19"/>
    <p:sldId id="302" r:id="rId20"/>
    <p:sldId id="312" r:id="rId21"/>
    <p:sldId id="292" r:id="rId22"/>
    <p:sldId id="282" r:id="rId23"/>
    <p:sldId id="279" r:id="rId24"/>
    <p:sldId id="303" r:id="rId25"/>
    <p:sldId id="264" r:id="rId26"/>
    <p:sldId id="313" r:id="rId27"/>
    <p:sldId id="305" r:id="rId28"/>
    <p:sldId id="301" r:id="rId29"/>
    <p:sldId id="315" r:id="rId30"/>
    <p:sldId id="30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CDAEA-37B6-4849-A442-4166E99F220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84A1-8DFC-4E15-85A4-DC57930D50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4A1-8DFC-4E15-85A4-DC57930D50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0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4A1-8DFC-4E15-85A4-DC57930D50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4A1-8DFC-4E15-85A4-DC57930D50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84A1-8DFC-4E15-85A4-DC57930D50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2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9909-F4D3-42B9-8EEF-F94D33B20350}" type="datetimeFigureOut">
              <a:rPr lang="fr-BE" smtClean="0"/>
              <a:pPr/>
              <a:t>24-03-25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188D-2FFE-4315-81D6-6CCAEA53000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2018" y="2348880"/>
            <a:ext cx="82962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2800" b="1" dirty="0"/>
              <a:t>Menopause Care : A Comprehensive 2-Day Workshop  </a:t>
            </a:r>
            <a:endParaRPr lang="en-US" sz="2800" dirty="0"/>
          </a:p>
          <a:p>
            <a:pPr algn="ctr" fontAlgn="base"/>
            <a:r>
              <a:rPr lang="en-US" sz="2800" b="1" dirty="0"/>
              <a:t>March </a:t>
            </a:r>
            <a:r>
              <a:rPr lang="en-US" sz="2800" b="1" dirty="0" smtClean="0"/>
              <a:t>21/22 </a:t>
            </a:r>
            <a:r>
              <a:rPr lang="en-US" sz="2800" b="1" dirty="0"/>
              <a:t>2025 </a:t>
            </a:r>
            <a:endParaRPr lang="en-US" sz="2800" dirty="0"/>
          </a:p>
          <a:p>
            <a:pPr algn="ctr" fontAlgn="base"/>
            <a:r>
              <a:rPr lang="en-US" sz="2800" dirty="0" smtClean="0"/>
              <a:t>Forum </a:t>
            </a:r>
            <a:r>
              <a:rPr lang="en-US" sz="2800" dirty="0"/>
              <a:t>CHU </a:t>
            </a:r>
            <a:r>
              <a:rPr lang="en-US" sz="2800" dirty="0" smtClean="0"/>
              <a:t>St Pierre </a:t>
            </a:r>
            <a:r>
              <a:rPr lang="en-US" sz="2800" dirty="0" err="1" smtClean="0"/>
              <a:t>Bruxelles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806681-97CE-4113-9AF3-D8EE5D0A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68773"/>
            <a:ext cx="4572000" cy="23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E1A22B3A-C0DD-4EF2-A70A-26CFC9CC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7312347"/>
            <a:ext cx="2133600" cy="365125"/>
          </a:xfrm>
        </p:spPr>
        <p:txBody>
          <a:bodyPr/>
          <a:lstStyle/>
          <a:p>
            <a:fld id="{6A229859-F0C6-4B59-897D-80134644B7A2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057FEA-DE1D-45BA-9C36-3BF936A6694A}"/>
              </a:ext>
            </a:extLst>
          </p:cNvPr>
          <p:cNvSpPr txBox="1"/>
          <p:nvPr/>
        </p:nvSpPr>
        <p:spPr>
          <a:xfrm>
            <a:off x="1043608" y="1511103"/>
            <a:ext cx="65819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Which</a:t>
            </a:r>
            <a:r>
              <a:rPr lang="fr-BE" sz="2400" b="1" dirty="0" smtClean="0"/>
              <a:t> are the </a:t>
            </a:r>
            <a:r>
              <a:rPr lang="fr-BE" sz="2400" b="1" dirty="0" err="1" smtClean="0"/>
              <a:t>most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frequent</a:t>
            </a:r>
            <a:r>
              <a:rPr lang="fr-BE" sz="2400" b="1" dirty="0" smtClean="0"/>
              <a:t> causes of </a:t>
            </a:r>
            <a:r>
              <a:rPr lang="fr-BE" sz="2400" b="1" dirty="0" err="1" smtClean="0"/>
              <a:t>Dementia</a:t>
            </a:r>
            <a:r>
              <a:rPr lang="fr-BE" sz="2400" b="1" dirty="0" smtClean="0"/>
              <a:t>?</a:t>
            </a:r>
            <a:endParaRPr lang="fr-BE" sz="24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BB0902-41A5-4D04-B2E1-1DECF26222DC}"/>
              </a:ext>
            </a:extLst>
          </p:cNvPr>
          <p:cNvSpPr txBox="1"/>
          <p:nvPr/>
        </p:nvSpPr>
        <p:spPr>
          <a:xfrm>
            <a:off x="4716016" y="2656805"/>
            <a:ext cx="19862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Alzheimer</a:t>
            </a:r>
            <a:endParaRPr lang="fr-BE" dirty="0"/>
          </a:p>
          <a:p>
            <a:r>
              <a:rPr lang="fr-BE" dirty="0" err="1" smtClean="0"/>
              <a:t>Vascular</a:t>
            </a:r>
            <a:endParaRPr lang="fr-BE" dirty="0"/>
          </a:p>
          <a:p>
            <a:r>
              <a:rPr lang="fr-BE" dirty="0" smtClean="0"/>
              <a:t>Alzheimer/</a:t>
            </a:r>
            <a:r>
              <a:rPr lang="fr-BE" dirty="0" err="1" smtClean="0"/>
              <a:t>vascular</a:t>
            </a:r>
            <a:endParaRPr lang="fr-BE" dirty="0"/>
          </a:p>
          <a:p>
            <a:r>
              <a:rPr lang="fr-BE" dirty="0" err="1" smtClean="0"/>
              <a:t>Lewy</a:t>
            </a:r>
            <a:r>
              <a:rPr lang="fr-BE" dirty="0" smtClean="0"/>
              <a:t> Body</a:t>
            </a:r>
            <a:endParaRPr lang="fr-BE" dirty="0"/>
          </a:p>
          <a:p>
            <a:r>
              <a:rPr lang="fr-BE" dirty="0" err="1" smtClean="0"/>
              <a:t>Frontotemporal</a:t>
            </a:r>
            <a:endParaRPr lang="fr-BE" dirty="0"/>
          </a:p>
          <a:p>
            <a:r>
              <a:rPr lang="fr-BE" dirty="0" err="1" smtClean="0"/>
              <a:t>Other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05E97-2532-436A-B136-4BB14C17AC7B}"/>
              </a:ext>
            </a:extLst>
          </p:cNvPr>
          <p:cNvSpPr/>
          <p:nvPr/>
        </p:nvSpPr>
        <p:spPr>
          <a:xfrm>
            <a:off x="4572000" y="2800821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5110B-32CC-4803-8B34-52836058EEC0}"/>
              </a:ext>
            </a:extLst>
          </p:cNvPr>
          <p:cNvSpPr/>
          <p:nvPr/>
        </p:nvSpPr>
        <p:spPr>
          <a:xfrm>
            <a:off x="4572000" y="3088853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39ADC-8BE2-4CFE-93AB-F5407796431E}"/>
              </a:ext>
            </a:extLst>
          </p:cNvPr>
          <p:cNvSpPr/>
          <p:nvPr/>
        </p:nvSpPr>
        <p:spPr>
          <a:xfrm>
            <a:off x="4572000" y="3880941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73436-0A03-4DC9-8598-E4A50705A9AE}"/>
              </a:ext>
            </a:extLst>
          </p:cNvPr>
          <p:cNvSpPr/>
          <p:nvPr/>
        </p:nvSpPr>
        <p:spPr>
          <a:xfrm>
            <a:off x="4572000" y="3304877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E71DC-ACC9-4DFC-A3E0-F0E2C08D6DF7}"/>
              </a:ext>
            </a:extLst>
          </p:cNvPr>
          <p:cNvSpPr/>
          <p:nvPr/>
        </p:nvSpPr>
        <p:spPr>
          <a:xfrm>
            <a:off x="4572000" y="3592909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35B71-379A-4F92-ACAA-2EB47CD04940}"/>
              </a:ext>
            </a:extLst>
          </p:cNvPr>
          <p:cNvSpPr/>
          <p:nvPr/>
        </p:nvSpPr>
        <p:spPr>
          <a:xfrm>
            <a:off x="4572000" y="4168973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2411760" y="2348880"/>
            <a:ext cx="36724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260900" cy="31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3"/>
          <p:cNvSpPr txBox="1"/>
          <p:nvPr/>
        </p:nvSpPr>
        <p:spPr>
          <a:xfrm>
            <a:off x="2123728" y="980728"/>
            <a:ext cx="4285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Alzheimer </a:t>
            </a:r>
            <a:r>
              <a:rPr lang="de-DE" sz="2800" b="1" dirty="0" err="1" smtClean="0"/>
              <a:t>Neuropathology</a:t>
            </a:r>
            <a:endParaRPr lang="de-DE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05A890-519C-453D-8BA0-2DD1C6EE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" y="2143083"/>
            <a:ext cx="4474084" cy="29421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52320" y="6491789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Alzheimer 1905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5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200" y="1772816"/>
            <a:ext cx="7647232" cy="265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812593" y="6477988"/>
            <a:ext cx="233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Hardy and </a:t>
            </a:r>
            <a:r>
              <a:rPr lang="en-US" dirty="0" err="1" smtClean="0"/>
              <a:t>Selkoe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907704" y="908720"/>
            <a:ext cx="5276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Alzheimer‘s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Disease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Pathogenesis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50808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556792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Alzheimer’s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Dementia diagnosis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 possible or probable clinical diagnosis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Dementia with gradual onset and slow progression, usually beginning with memory problems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Requires exclusion of other dementia etiologies by medical history, clinical assessment, cognitive testing, neuroimaging and lab tests</a:t>
            </a: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249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3192645" cy="21366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3717032"/>
            <a:ext cx="3217204" cy="21857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84783"/>
            <a:ext cx="3254042" cy="22102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83" y="3774157"/>
            <a:ext cx="3217204" cy="22471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4351" y="581071"/>
            <a:ext cx="815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Alzheimer’s disease begins years before first clinical symptoms</a:t>
            </a:r>
            <a:endParaRPr lang="en-US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702776" y="6470866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Jia</a:t>
            </a:r>
            <a:r>
              <a:rPr lang="en-US" dirty="0" smtClean="0"/>
              <a:t> </a:t>
            </a:r>
            <a:r>
              <a:rPr lang="en-US" i="1" dirty="0" smtClean="0"/>
              <a:t>et al.  </a:t>
            </a:r>
            <a:r>
              <a:rPr lang="en-US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980728"/>
            <a:ext cx="3112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Alzheimer’s disease</a:t>
            </a:r>
            <a:endParaRPr lang="en-US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916832"/>
            <a:ext cx="80668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-Biological </a:t>
            </a:r>
            <a:r>
              <a:rPr lang="en-US" dirty="0"/>
              <a:t>process that begins with the appearance of AD </a:t>
            </a:r>
            <a:r>
              <a:rPr lang="en-US" dirty="0" smtClean="0"/>
              <a:t>neuropathological change</a:t>
            </a:r>
          </a:p>
          <a:p>
            <a:r>
              <a:rPr lang="en-US" dirty="0" smtClean="0"/>
              <a:t> while </a:t>
            </a:r>
            <a:r>
              <a:rPr lang="en-US" dirty="0"/>
              <a:t>people are </a:t>
            </a:r>
            <a:r>
              <a:rPr lang="en-US" dirty="0" smtClean="0"/>
              <a:t>asymptomatic</a:t>
            </a:r>
          </a:p>
          <a:p>
            <a:r>
              <a:rPr lang="en-US" dirty="0" smtClean="0"/>
              <a:t>-Progression </a:t>
            </a:r>
            <a:r>
              <a:rPr lang="en-US" dirty="0"/>
              <a:t>of the </a:t>
            </a:r>
            <a:r>
              <a:rPr lang="en-US" dirty="0" smtClean="0"/>
              <a:t>neuropathological </a:t>
            </a:r>
            <a:r>
              <a:rPr lang="en-US" dirty="0"/>
              <a:t>burden </a:t>
            </a:r>
            <a:r>
              <a:rPr lang="en-US" dirty="0" smtClean="0"/>
              <a:t>(beta-</a:t>
            </a:r>
            <a:r>
              <a:rPr lang="en-US" dirty="0" err="1"/>
              <a:t>a</a:t>
            </a:r>
            <a:r>
              <a:rPr lang="en-US" dirty="0" err="1" smtClean="0"/>
              <a:t>myoid</a:t>
            </a:r>
            <a:r>
              <a:rPr lang="en-US" dirty="0" smtClean="0"/>
              <a:t> plaques and tangles)</a:t>
            </a:r>
          </a:p>
          <a:p>
            <a:r>
              <a:rPr lang="en-US" dirty="0" smtClean="0"/>
              <a:t> </a:t>
            </a:r>
            <a:r>
              <a:rPr lang="en-US" dirty="0"/>
              <a:t>leads </a:t>
            </a:r>
            <a:r>
              <a:rPr lang="en-US" dirty="0" smtClean="0"/>
              <a:t>to </a:t>
            </a:r>
            <a:r>
              <a:rPr lang="en-US" dirty="0"/>
              <a:t>the later </a:t>
            </a:r>
            <a:r>
              <a:rPr lang="en-US" dirty="0" smtClean="0"/>
              <a:t>appearance and </a:t>
            </a:r>
            <a:r>
              <a:rPr lang="en-US" dirty="0"/>
              <a:t>progression of clinical </a:t>
            </a:r>
            <a:r>
              <a:rPr lang="en-US" dirty="0" smtClean="0"/>
              <a:t>symptoms</a:t>
            </a:r>
          </a:p>
          <a:p>
            <a:r>
              <a:rPr lang="en-US" dirty="0" smtClean="0"/>
              <a:t>-Abnormal biomarkers are </a:t>
            </a:r>
            <a:r>
              <a:rPr lang="en-US" dirty="0"/>
              <a:t>sufficient to establish a diagnosis of </a:t>
            </a:r>
            <a:r>
              <a:rPr lang="en-US" dirty="0" smtClean="0"/>
              <a:t>AD:</a:t>
            </a:r>
          </a:p>
          <a:p>
            <a:r>
              <a:rPr lang="en-US" dirty="0" smtClean="0"/>
              <a:t>  Amyloid PET</a:t>
            </a:r>
          </a:p>
          <a:p>
            <a:r>
              <a:rPr lang="en-US" dirty="0" smtClean="0"/>
              <a:t>  Cerebrospinal </a:t>
            </a:r>
            <a:r>
              <a:rPr lang="en-US" dirty="0"/>
              <a:t>fluid </a:t>
            </a:r>
            <a:r>
              <a:rPr lang="en-US" dirty="0" smtClean="0"/>
              <a:t>biomarkers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Plasma biomarkers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52320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 et al.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95536" y="155679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Prevention</a:t>
            </a:r>
            <a:br>
              <a:rPr lang="en-US" b="1" dirty="0" smtClean="0"/>
            </a:br>
            <a:r>
              <a:rPr lang="en-US" b="1" dirty="0" smtClean="0"/>
              <a:t>of Neurocognitive disorders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262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412776"/>
            <a:ext cx="7269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Dementia prevention, intervention, and care: </a:t>
            </a:r>
            <a:endParaRPr lang="en-US" sz="2400" b="1" dirty="0" smtClean="0"/>
          </a:p>
          <a:p>
            <a:r>
              <a:rPr lang="en-US" sz="2400" b="1" dirty="0" smtClean="0"/>
              <a:t>2024 </a:t>
            </a:r>
            <a:r>
              <a:rPr lang="en-US" sz="2400" b="1" dirty="0"/>
              <a:t>report of the Lancet standing </a:t>
            </a:r>
            <a:r>
              <a:rPr lang="en-US" sz="2400" b="1" dirty="0" smtClean="0"/>
              <a:t>Commission</a:t>
            </a:r>
          </a:p>
          <a:p>
            <a:endParaRPr lang="en-US" sz="2400" b="1" dirty="0"/>
          </a:p>
          <a:p>
            <a:r>
              <a:rPr lang="en-US" dirty="0" smtClean="0"/>
              <a:t>-Interdisciplinary</a:t>
            </a:r>
            <a:r>
              <a:rPr lang="en-US" dirty="0"/>
              <a:t>, international, multicultural group of experts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F</a:t>
            </a:r>
            <a:r>
              <a:rPr lang="en-US" dirty="0" smtClean="0"/>
              <a:t>ramework prioritizing </a:t>
            </a:r>
            <a:r>
              <a:rPr lang="en-US" dirty="0"/>
              <a:t>systematic reviews and meta-analyses </a:t>
            </a:r>
            <a:endParaRPr lang="en-US" dirty="0" smtClean="0"/>
          </a:p>
          <a:p>
            <a:r>
              <a:rPr lang="en-US" dirty="0" smtClean="0"/>
              <a:t>-Each commissioner </a:t>
            </a:r>
            <a:r>
              <a:rPr lang="en-US" dirty="0"/>
              <a:t>chosen from a wide geographical and cultural range </a:t>
            </a:r>
            <a:endParaRPr lang="en-US" dirty="0" smtClean="0"/>
          </a:p>
          <a:p>
            <a:r>
              <a:rPr lang="en-US" dirty="0" smtClean="0"/>
              <a:t>-Unanimously agreement </a:t>
            </a:r>
            <a:r>
              <a:rPr lang="en-US" dirty="0"/>
              <a:t>on the best available evidence and its </a:t>
            </a:r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945656" y="6488668"/>
            <a:ext cx="216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Livingston et al.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1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543925" cy="56483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76034" y="6479658"/>
            <a:ext cx="216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Livingston </a:t>
            </a:r>
            <a:r>
              <a:rPr lang="en-US" i="1" dirty="0" smtClean="0"/>
              <a:t>et al. </a:t>
            </a:r>
            <a:r>
              <a:rPr lang="en-US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80962"/>
            <a:ext cx="4400550" cy="6696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76034" y="6479658"/>
            <a:ext cx="216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Livingston et al.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" y="2348880"/>
            <a:ext cx="903555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2332" y="116632"/>
            <a:ext cx="6716327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Evaluation, Prevention and Treatment </a:t>
            </a:r>
            <a:b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Neurocognitive Disorders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/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</a:rPr>
              <a:t/>
            </a:r>
            <a:br>
              <a:rPr lang="en-US" altLang="en-US" sz="1800" dirty="0" smtClean="0"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Joachim Schulz MD PhD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 de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Neurologie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CHU Saint Pierre</a:t>
            </a:r>
            <a:r>
              <a:rPr lang="en-US" altLang="en-US" sz="1800" dirty="0">
                <a:latin typeface="Arial" panose="020B0604020202020204" pitchFamily="34" charset="0"/>
              </a:rPr>
              <a:t/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ULB</a:t>
            </a:r>
          </a:p>
        </p:txBody>
      </p:sp>
    </p:spTree>
    <p:extLst>
      <p:ext uri="{BB962C8B-B14F-4D97-AF65-F5344CB8AC3E}">
        <p14:creationId xmlns:p14="http://schemas.microsoft.com/office/powerpoint/2010/main" val="241263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1772816"/>
            <a:ext cx="79668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Menopause, Hormone replacement and dementia risk</a:t>
            </a:r>
          </a:p>
          <a:p>
            <a:endParaRPr lang="en-US" sz="2400" b="1" dirty="0" smtClean="0"/>
          </a:p>
          <a:p>
            <a:r>
              <a:rPr lang="en-US" dirty="0" smtClean="0"/>
              <a:t>RR 0.87 for AD when menopause occurs after age 44  (case-control, &gt;80.000)</a:t>
            </a:r>
          </a:p>
          <a:p>
            <a:endParaRPr lang="en-US" dirty="0" smtClean="0"/>
          </a:p>
          <a:p>
            <a:r>
              <a:rPr lang="en-US" dirty="0" smtClean="0"/>
              <a:t>RR 1.24  for dementia </a:t>
            </a:r>
            <a:r>
              <a:rPr lang="en-US" dirty="0"/>
              <a:t>and </a:t>
            </a:r>
            <a:r>
              <a:rPr lang="en-US" dirty="0" smtClean="0"/>
              <a:t>Alzheimer’s </a:t>
            </a:r>
            <a:r>
              <a:rPr lang="en-US" dirty="0"/>
              <a:t>with </a:t>
            </a:r>
            <a:r>
              <a:rPr lang="en-US" dirty="0" err="1"/>
              <a:t>oestrogen</a:t>
            </a:r>
            <a:r>
              <a:rPr lang="en-US" dirty="0"/>
              <a:t>–progestogen </a:t>
            </a:r>
            <a:r>
              <a:rPr lang="en-US" dirty="0" smtClean="0"/>
              <a:t>at age 50–60 </a:t>
            </a:r>
          </a:p>
          <a:p>
            <a:r>
              <a:rPr lang="en-US" dirty="0" smtClean="0"/>
              <a:t>RR 1.11 for AD with </a:t>
            </a:r>
            <a:r>
              <a:rPr lang="en-US" dirty="0" err="1" smtClean="0"/>
              <a:t>oestrogen</a:t>
            </a:r>
            <a:r>
              <a:rPr lang="en-US" dirty="0"/>
              <a:t>– progestogen therapy for 5–9 years </a:t>
            </a:r>
            <a:endParaRPr lang="en-US" dirty="0" smtClean="0"/>
          </a:p>
          <a:p>
            <a:r>
              <a:rPr lang="en-US" dirty="0" smtClean="0"/>
              <a:t>RR 1.19 for AD with </a:t>
            </a:r>
            <a:r>
              <a:rPr lang="en-US" dirty="0" err="1"/>
              <a:t>oestrogen</a:t>
            </a:r>
            <a:r>
              <a:rPr lang="en-US" dirty="0"/>
              <a:t>– progestogen therapy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&gt;10 years</a:t>
            </a:r>
          </a:p>
          <a:p>
            <a:endParaRPr lang="en-US" dirty="0" smtClean="0"/>
          </a:p>
          <a:p>
            <a:r>
              <a:rPr lang="en-US" dirty="0" smtClean="0"/>
              <a:t>RR 0.85 for dementia with </a:t>
            </a:r>
            <a:r>
              <a:rPr lang="en-US" dirty="0" err="1" smtClean="0"/>
              <a:t>oestrogen</a:t>
            </a:r>
            <a:r>
              <a:rPr lang="en-US" dirty="0" smtClean="0"/>
              <a:t>-only  at age &lt;80 </a:t>
            </a:r>
            <a:r>
              <a:rPr lang="en-US" dirty="0"/>
              <a:t>years </a:t>
            </a:r>
            <a:r>
              <a:rPr lang="en-US" dirty="0" smtClean="0"/>
              <a:t>for &gt;9 </a:t>
            </a:r>
            <a:r>
              <a:rPr lang="en-US" dirty="0"/>
              <a:t>years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Conclusion:</a:t>
            </a:r>
          </a:p>
          <a:p>
            <a:r>
              <a:rPr lang="en-US" dirty="0" smtClean="0"/>
              <a:t>It is unclear </a:t>
            </a:r>
            <a:r>
              <a:rPr lang="en-US" dirty="0"/>
              <a:t>whether menopause and HRT are causally related to dementia risk</a:t>
            </a:r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631038" y="6488668"/>
            <a:ext cx="352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Livingston et al.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8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2175"/>
            <a:ext cx="8726539" cy="41359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1600" y="221248"/>
            <a:ext cx="75838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COCHRANE 2017 </a:t>
            </a:r>
            <a:r>
              <a:rPr lang="en-US" dirty="0"/>
              <a:t>(22 studies involving 43,637 </a:t>
            </a:r>
            <a:r>
              <a:rPr lang="en-US" dirty="0" smtClean="0"/>
              <a:t>women)</a:t>
            </a:r>
          </a:p>
          <a:p>
            <a:r>
              <a:rPr lang="en-US" dirty="0" smtClean="0"/>
              <a:t>Long-term </a:t>
            </a:r>
            <a:r>
              <a:rPr lang="en-US" dirty="0"/>
              <a:t>hormone therapy for </a:t>
            </a:r>
            <a:r>
              <a:rPr lang="en-US" dirty="0" err="1"/>
              <a:t>perimenopausal</a:t>
            </a:r>
            <a:r>
              <a:rPr lang="en-US" dirty="0"/>
              <a:t> and postmenopausal women </a:t>
            </a:r>
            <a:endParaRPr lang="en-US" dirty="0" smtClean="0"/>
          </a:p>
          <a:p>
            <a:r>
              <a:rPr lang="en-US" sz="1200" dirty="0" err="1" smtClean="0"/>
              <a:t>Marjoribanks</a:t>
            </a:r>
            <a:r>
              <a:rPr lang="en-US" sz="1200" dirty="0" smtClean="0"/>
              <a:t> </a:t>
            </a:r>
            <a:r>
              <a:rPr lang="en-US" sz="1200" dirty="0"/>
              <a:t>J, Farquhar C, Roberts H, </a:t>
            </a:r>
            <a:r>
              <a:rPr lang="en-US" sz="1200" dirty="0" err="1"/>
              <a:t>Lethaby</a:t>
            </a:r>
            <a:r>
              <a:rPr lang="en-US" sz="1200" dirty="0"/>
              <a:t> A, Lee J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095" y="551723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Oestrogen</a:t>
            </a:r>
            <a:r>
              <a:rPr lang="en-US" dirty="0" smtClean="0"/>
              <a:t>-only: no </a:t>
            </a:r>
            <a:r>
              <a:rPr lang="en-US" dirty="0"/>
              <a:t>statistically significant </a:t>
            </a:r>
            <a:r>
              <a:rPr lang="en-US" dirty="0" smtClean="0"/>
              <a:t>difference</a:t>
            </a:r>
          </a:p>
          <a:p>
            <a:endParaRPr lang="en-US" dirty="0" smtClean="0"/>
          </a:p>
          <a:p>
            <a:r>
              <a:rPr lang="en-US" dirty="0" smtClean="0"/>
              <a:t>Combined HT: incidence </a:t>
            </a:r>
            <a:r>
              <a:rPr lang="en-US" dirty="0"/>
              <a:t>of probable dementia was significantly higher in the group taking combined continuous HT than in the placebo group (RR </a:t>
            </a:r>
            <a:r>
              <a:rPr lang="en-US" dirty="0" smtClean="0"/>
              <a:t>1.97)</a:t>
            </a:r>
          </a:p>
        </p:txBody>
      </p:sp>
    </p:spTree>
    <p:extLst>
      <p:ext uri="{BB962C8B-B14F-4D97-AF65-F5344CB8AC3E}">
        <p14:creationId xmlns:p14="http://schemas.microsoft.com/office/powerpoint/2010/main" val="329335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95536" y="155679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Treatment </a:t>
            </a:r>
          </a:p>
          <a:p>
            <a:r>
              <a:rPr lang="en-US" b="1" dirty="0" smtClean="0"/>
              <a:t>of Neurocognitive disorder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890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52B302-F4E5-4506-939D-833230CA4212}"/>
              </a:ext>
            </a:extLst>
          </p:cNvPr>
          <p:cNvSpPr txBox="1"/>
          <p:nvPr/>
        </p:nvSpPr>
        <p:spPr>
          <a:xfrm>
            <a:off x="1475656" y="260648"/>
            <a:ext cx="631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err="1" smtClean="0"/>
              <a:t>Treatable</a:t>
            </a:r>
            <a:r>
              <a:rPr lang="fr-BE" sz="3200" b="1" dirty="0" smtClean="0"/>
              <a:t> Neurocognitive </a:t>
            </a:r>
            <a:r>
              <a:rPr lang="fr-BE" sz="3200" b="1" dirty="0" err="1" smtClean="0"/>
              <a:t>disorders</a:t>
            </a:r>
            <a:endParaRPr lang="fr-BE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DBA0A5-0F76-4342-BF01-A68C80C7C190}"/>
              </a:ext>
            </a:extLst>
          </p:cNvPr>
          <p:cNvSpPr/>
          <p:nvPr/>
        </p:nvSpPr>
        <p:spPr>
          <a:xfrm>
            <a:off x="107504" y="1061447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Metabolic		Vitamin deficiency (B1, B3, B6, B9, B12)</a:t>
            </a:r>
          </a:p>
          <a:p>
            <a:r>
              <a:rPr lang="en-US" dirty="0" smtClean="0"/>
              <a:t>			Electrolytes (Na, K, Ca, Mg), osmolality</a:t>
            </a:r>
          </a:p>
          <a:p>
            <a:r>
              <a:rPr lang="en-US" dirty="0" smtClean="0"/>
              <a:t>			Kidney/liver insufficiency							Hyper-/hypoglycemia, hyper-/hypothyroidism, hypopituitarism</a:t>
            </a:r>
          </a:p>
          <a:p>
            <a:r>
              <a:rPr lang="en-US" dirty="0" smtClean="0"/>
              <a:t>			Anemia, polycythemia </a:t>
            </a:r>
          </a:p>
          <a:p>
            <a:r>
              <a:rPr lang="en-US" dirty="0"/>
              <a:t>	</a:t>
            </a:r>
            <a:r>
              <a:rPr lang="en-US" dirty="0" smtClean="0"/>
              <a:t>		Sleep apnea, chronic hypoxia</a:t>
            </a:r>
          </a:p>
          <a:p>
            <a:r>
              <a:rPr lang="en-US" dirty="0" smtClean="0"/>
              <a:t>Genetic</a:t>
            </a:r>
            <a:r>
              <a:rPr lang="en-US" dirty="0"/>
              <a:t>	</a:t>
            </a:r>
            <a:r>
              <a:rPr lang="en-US" dirty="0" smtClean="0"/>
              <a:t>		Disorders of carbohydrate, lipid or metal metabolism</a:t>
            </a:r>
          </a:p>
          <a:p>
            <a:r>
              <a:rPr lang="en-US" dirty="0"/>
              <a:t>	</a:t>
            </a:r>
            <a:r>
              <a:rPr lang="en-US" dirty="0" smtClean="0"/>
              <a:t>		(Wilson, </a:t>
            </a:r>
            <a:r>
              <a:rPr lang="en-US" dirty="0" err="1" smtClean="0"/>
              <a:t>Fabry</a:t>
            </a:r>
            <a:r>
              <a:rPr lang="en-US" dirty="0" smtClean="0"/>
              <a:t>, </a:t>
            </a:r>
            <a:r>
              <a:rPr lang="en-US" dirty="0" err="1" smtClean="0"/>
              <a:t>leucodystrophies</a:t>
            </a:r>
            <a:r>
              <a:rPr lang="en-US" dirty="0" smtClean="0"/>
              <a:t>, porphyria, …) </a:t>
            </a:r>
          </a:p>
          <a:p>
            <a:r>
              <a:rPr lang="en-US" dirty="0" smtClean="0"/>
              <a:t>Toxic			Heavy metals (Hg, </a:t>
            </a:r>
            <a:r>
              <a:rPr lang="en-US" dirty="0" err="1" smtClean="0"/>
              <a:t>Pb</a:t>
            </a:r>
            <a:r>
              <a:rPr lang="en-US" dirty="0" smtClean="0"/>
              <a:t>), CO, alcohol, drugs </a:t>
            </a:r>
          </a:p>
          <a:p>
            <a:r>
              <a:rPr lang="en-US" dirty="0" smtClean="0"/>
              <a:t>Vascular			Stroke, vasculitis, hypotension, hypoxic</a:t>
            </a:r>
          </a:p>
          <a:p>
            <a:r>
              <a:rPr lang="en-US" dirty="0" smtClean="0"/>
              <a:t>Cerebral mass		Hydrocephalus, neoplasm, hemorrhage, abscess, </a:t>
            </a:r>
          </a:p>
          <a:p>
            <a:r>
              <a:rPr lang="en-US" dirty="0" smtClean="0"/>
              <a:t>Traumatic		TBI</a:t>
            </a:r>
          </a:p>
          <a:p>
            <a:r>
              <a:rPr lang="en-US" dirty="0" smtClean="0"/>
              <a:t>Infectious			Viral (HIV), bacterial (syphilis, Whipple), parasites, fungi</a:t>
            </a:r>
          </a:p>
          <a:p>
            <a:r>
              <a:rPr lang="en-US" dirty="0" smtClean="0"/>
              <a:t>Auto-immune		</a:t>
            </a:r>
            <a:r>
              <a:rPr lang="en-US" dirty="0" err="1" smtClean="0"/>
              <a:t>Paraneoplasia</a:t>
            </a:r>
            <a:r>
              <a:rPr lang="en-US" dirty="0" smtClean="0"/>
              <a:t>, vasculitis, sarcoidosis, MS, Hashimoto</a:t>
            </a:r>
          </a:p>
          <a:p>
            <a:r>
              <a:rPr lang="en-US" dirty="0" smtClean="0"/>
              <a:t>Iatrogenic		Psychoactive, anticholinergic medication</a:t>
            </a:r>
          </a:p>
          <a:p>
            <a:r>
              <a:rPr lang="en-US" dirty="0" smtClean="0"/>
              <a:t>Epileptic			Non convulsive status epilepticus</a:t>
            </a:r>
          </a:p>
          <a:p>
            <a:r>
              <a:rPr lang="en-US" dirty="0" smtClean="0"/>
              <a:t>Psychiatric		Depression, schizophrenia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22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052736"/>
            <a:ext cx="615751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/>
              <a:t>Treatment</a:t>
            </a:r>
            <a:r>
              <a:rPr lang="fr-BE" sz="2400" b="1" dirty="0"/>
              <a:t> of </a:t>
            </a:r>
            <a:r>
              <a:rPr lang="fr-BE" sz="2400" b="1" dirty="0" err="1"/>
              <a:t>Alzheimer’s</a:t>
            </a:r>
            <a:r>
              <a:rPr lang="fr-BE" sz="2400" b="1" dirty="0"/>
              <a:t> </a:t>
            </a:r>
            <a:r>
              <a:rPr lang="fr-BE" sz="2400" b="1" dirty="0" err="1"/>
              <a:t>Disease</a:t>
            </a:r>
            <a:endParaRPr lang="fr-BE" sz="2400" b="1" dirty="0"/>
          </a:p>
          <a:p>
            <a:endParaRPr lang="en-US" b="1" dirty="0" smtClean="0"/>
          </a:p>
          <a:p>
            <a:r>
              <a:rPr lang="en-US" b="1" dirty="0" smtClean="0"/>
              <a:t>Symptomatic treatment</a:t>
            </a:r>
          </a:p>
          <a:p>
            <a:r>
              <a:rPr lang="en-US" dirty="0" smtClean="0"/>
              <a:t>-Multicomponent </a:t>
            </a:r>
            <a:r>
              <a:rPr lang="en-US" dirty="0"/>
              <a:t>coping interventions for family </a:t>
            </a:r>
            <a:r>
              <a:rPr lang="en-US" dirty="0" err="1"/>
              <a:t>carers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-Treatment of neuropsychiatric symptoms</a:t>
            </a:r>
          </a:p>
          <a:p>
            <a:r>
              <a:rPr lang="en-US" dirty="0" smtClean="0"/>
              <a:t>-Cholinesterase </a:t>
            </a:r>
            <a:r>
              <a:rPr lang="en-US" dirty="0"/>
              <a:t>inhibitors and </a:t>
            </a:r>
            <a:r>
              <a:rPr lang="en-US" dirty="0" err="1" smtClean="0"/>
              <a:t>Memantine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Relatively </a:t>
            </a:r>
            <a:r>
              <a:rPr lang="en-US" dirty="0"/>
              <a:t>few </a:t>
            </a:r>
            <a:r>
              <a:rPr lang="en-US" dirty="0" smtClean="0"/>
              <a:t>side-effects</a:t>
            </a:r>
          </a:p>
          <a:p>
            <a:r>
              <a:rPr lang="en-US" dirty="0" smtClean="0"/>
              <a:t>  Attenuate cognitive </a:t>
            </a:r>
            <a:r>
              <a:rPr lang="en-US" dirty="0"/>
              <a:t>deterioration to a modest </a:t>
            </a:r>
            <a:r>
              <a:rPr lang="en-US" dirty="0" smtClean="0"/>
              <a:t>extent</a:t>
            </a:r>
          </a:p>
          <a:p>
            <a:r>
              <a:rPr lang="en-US" dirty="0" smtClean="0"/>
              <a:t>  Good </a:t>
            </a:r>
            <a:r>
              <a:rPr lang="en-US" dirty="0"/>
              <a:t>evidence of a long-term effect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Disease-modifying treatment </a:t>
            </a:r>
          </a:p>
          <a:p>
            <a:r>
              <a:rPr lang="en-US" dirty="0" smtClean="0"/>
              <a:t>-Amyloid-β-targeting antibodies: </a:t>
            </a:r>
          </a:p>
          <a:p>
            <a:r>
              <a:rPr lang="en-US" dirty="0" smtClean="0"/>
              <a:t>  ARIA </a:t>
            </a:r>
            <a:r>
              <a:rPr lang="en-US" dirty="0"/>
              <a:t>side effects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Reduced cognitive deterioration </a:t>
            </a:r>
            <a:r>
              <a:rPr lang="en-US" dirty="0"/>
              <a:t>after 18 months of </a:t>
            </a:r>
            <a:r>
              <a:rPr lang="en-US" dirty="0" smtClean="0"/>
              <a:t>treatment </a:t>
            </a:r>
          </a:p>
          <a:p>
            <a:r>
              <a:rPr lang="en-US" dirty="0" smtClean="0"/>
              <a:t>  Few </a:t>
            </a:r>
            <a:r>
              <a:rPr lang="en-US" dirty="0"/>
              <a:t>data about long-term </a:t>
            </a:r>
            <a:r>
              <a:rPr lang="en-US" dirty="0" smtClean="0"/>
              <a:t>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49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83" y="620688"/>
            <a:ext cx="4315208" cy="21940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64663" y="1336402"/>
            <a:ext cx="1695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Van </a:t>
            </a:r>
            <a:r>
              <a:rPr lang="en-US" sz="1400" dirty="0" err="1" smtClean="0"/>
              <a:t>Dyck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 2023</a:t>
            </a:r>
            <a:endParaRPr lang="en-US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14" y="2780928"/>
            <a:ext cx="3151573" cy="20162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44396" y="3433321"/>
            <a:ext cx="15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Mintun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 2021</a:t>
            </a:r>
            <a:endParaRPr lang="en-US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002" y="4836491"/>
            <a:ext cx="2985097" cy="19768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74345" y="5473918"/>
            <a:ext cx="1690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Bateman </a:t>
            </a:r>
            <a:r>
              <a:rPr lang="en-US" sz="1400" i="1" dirty="0" smtClean="0"/>
              <a:t>et al</a:t>
            </a:r>
            <a:r>
              <a:rPr lang="en-US" sz="1400" dirty="0" smtClean="0"/>
              <a:t>.  2023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457" y="1555913"/>
            <a:ext cx="3080191" cy="375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203531" y="474716"/>
            <a:ext cx="180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Amyloid-PET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915816" y="320027"/>
            <a:ext cx="919951" cy="601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101787" y="389855"/>
            <a:ext cx="18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Clinical Score</a:t>
            </a:r>
            <a:endParaRPr 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Lecanemab</a:t>
            </a:r>
            <a:endParaRPr lang="en-US" sz="2400" b="1" dirty="0" smtClean="0"/>
          </a:p>
          <a:p>
            <a:endParaRPr lang="en-US" dirty="0"/>
          </a:p>
          <a:p>
            <a:r>
              <a:rPr lang="en-US" dirty="0" smtClean="0"/>
              <a:t>- MMSE &gt;21/30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I.v.</a:t>
            </a:r>
            <a:r>
              <a:rPr lang="en-US" dirty="0" smtClean="0"/>
              <a:t> every 2 weeks</a:t>
            </a:r>
          </a:p>
          <a:p>
            <a:r>
              <a:rPr lang="en-US" dirty="0" smtClean="0"/>
              <a:t>- 27% reduction of cognitive degradation in 18 months</a:t>
            </a:r>
          </a:p>
          <a:p>
            <a:r>
              <a:rPr lang="en-US" dirty="0" smtClean="0"/>
              <a:t>- 3.5</a:t>
            </a:r>
            <a:r>
              <a:rPr lang="en-US" dirty="0"/>
              <a:t>% symptomatic ARIA side-effects particularly for APOE ε4 genotype carriers </a:t>
            </a:r>
          </a:p>
          <a:p>
            <a:r>
              <a:rPr lang="en-US" dirty="0" smtClean="0"/>
              <a:t>- EMA </a:t>
            </a:r>
            <a:r>
              <a:rPr lang="en-US" dirty="0"/>
              <a:t>has recommended approving the marketing authorization </a:t>
            </a:r>
          </a:p>
          <a:p>
            <a:r>
              <a:rPr lang="en-US" dirty="0" smtClean="0"/>
              <a:t>- EC </a:t>
            </a:r>
            <a:r>
              <a:rPr lang="en-US" dirty="0"/>
              <a:t>which in the decision-making process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48151" y="6550223"/>
            <a:ext cx="1695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Van </a:t>
            </a:r>
            <a:r>
              <a:rPr lang="en-US" sz="1400" dirty="0" err="1" smtClean="0"/>
              <a:t>Dyck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 2023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097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836712"/>
            <a:ext cx="69847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Specific </a:t>
            </a:r>
            <a:r>
              <a:rPr lang="en-US" sz="2000" b="1" dirty="0"/>
              <a:t>actions to reduce dementia risk across the life course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dirty="0" smtClean="0"/>
              <a:t>Have good </a:t>
            </a:r>
            <a:r>
              <a:rPr lang="en-US" sz="1400" dirty="0"/>
              <a:t>quality education </a:t>
            </a:r>
            <a:r>
              <a:rPr lang="en-US" sz="1400" dirty="0" smtClean="0"/>
              <a:t>and cognitively </a:t>
            </a:r>
            <a:r>
              <a:rPr lang="en-US" sz="1400" dirty="0"/>
              <a:t>stimulating activities </a:t>
            </a:r>
            <a:endParaRPr lang="en-US" sz="1400" dirty="0" smtClean="0"/>
          </a:p>
          <a:p>
            <a:r>
              <a:rPr lang="en-US" sz="1400" dirty="0"/>
              <a:t>• Reduce social </a:t>
            </a:r>
            <a:r>
              <a:rPr lang="en-US" sz="1400" dirty="0" smtClean="0"/>
              <a:t>isolation, hearing loss and vision loss</a:t>
            </a:r>
            <a:endParaRPr lang="en-US" sz="1400" dirty="0"/>
          </a:p>
          <a:p>
            <a:r>
              <a:rPr lang="en-US" sz="1400" dirty="0"/>
              <a:t>• Treat depression effectively</a:t>
            </a:r>
          </a:p>
          <a:p>
            <a:r>
              <a:rPr lang="en-US" sz="1400" dirty="0"/>
              <a:t>• A</a:t>
            </a:r>
            <a:r>
              <a:rPr lang="en-US" sz="1400" dirty="0" smtClean="0"/>
              <a:t>void brain trauma</a:t>
            </a:r>
          </a:p>
          <a:p>
            <a:r>
              <a:rPr lang="en-US" sz="1400" dirty="0" smtClean="0"/>
              <a:t>• Be physically active 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Reduce </a:t>
            </a:r>
            <a:r>
              <a:rPr lang="en-US" sz="1400" dirty="0" smtClean="0"/>
              <a:t>cigarette and alcohol consumption</a:t>
            </a:r>
          </a:p>
          <a:p>
            <a:r>
              <a:rPr lang="en-US" sz="1400" dirty="0" smtClean="0"/>
              <a:t>• Maintain </a:t>
            </a:r>
            <a:r>
              <a:rPr lang="en-US" sz="1400" dirty="0"/>
              <a:t>systolic blood </a:t>
            </a:r>
            <a:r>
              <a:rPr lang="en-US" sz="1400" dirty="0" smtClean="0"/>
              <a:t>pressure </a:t>
            </a:r>
            <a:r>
              <a:rPr lang="en-US" sz="1400" dirty="0"/>
              <a:t>of 130 mm Hg or less </a:t>
            </a:r>
            <a:endParaRPr lang="en-US" sz="1400" dirty="0" smtClean="0"/>
          </a:p>
          <a:p>
            <a:r>
              <a:rPr lang="en-US" sz="1400" dirty="0" smtClean="0"/>
              <a:t>• </a:t>
            </a:r>
            <a:r>
              <a:rPr lang="en-US" sz="1400" dirty="0"/>
              <a:t>Detect and treat high LDL cholesterol from midlife</a:t>
            </a:r>
          </a:p>
          <a:p>
            <a:r>
              <a:rPr lang="en-US" sz="1400" dirty="0"/>
              <a:t>• Maintain a healthy weight and treat obesity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Reduce exposure to air </a:t>
            </a:r>
            <a:r>
              <a:rPr lang="en-US" sz="1400" dirty="0" smtClean="0"/>
              <a:t>pollution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2000" b="1" dirty="0" smtClean="0"/>
              <a:t>Not </a:t>
            </a:r>
            <a:r>
              <a:rPr lang="en-US" sz="2000" b="1" dirty="0"/>
              <a:t>enough consistent evidence </a:t>
            </a:r>
            <a:r>
              <a:rPr lang="en-US" sz="2000" b="1" dirty="0" smtClean="0"/>
              <a:t>for</a:t>
            </a:r>
            <a:endParaRPr lang="en-US" sz="2000" b="1" dirty="0"/>
          </a:p>
          <a:p>
            <a:r>
              <a:rPr lang="en-US" sz="1400" dirty="0"/>
              <a:t>S</a:t>
            </a:r>
            <a:r>
              <a:rPr lang="en-US" sz="1400" dirty="0" smtClean="0"/>
              <a:t>leep</a:t>
            </a:r>
            <a:r>
              <a:rPr lang="en-US" sz="1400" dirty="0"/>
              <a:t>, </a:t>
            </a:r>
            <a:r>
              <a:rPr lang="en-US" sz="1400" dirty="0" smtClean="0"/>
              <a:t>diet</a:t>
            </a:r>
            <a:r>
              <a:rPr lang="en-US" sz="1400" dirty="0"/>
              <a:t>, infections, </a:t>
            </a:r>
            <a:r>
              <a:rPr lang="en-US" sz="1400" dirty="0" smtClean="0"/>
              <a:t>mental </a:t>
            </a:r>
            <a:r>
              <a:rPr lang="en-US" sz="1400" dirty="0"/>
              <a:t>health </a:t>
            </a:r>
            <a:r>
              <a:rPr lang="en-US" sz="1400" dirty="0" smtClean="0"/>
              <a:t>conditions, menopausal hormone replacement therapy</a:t>
            </a:r>
            <a:endParaRPr lang="en-US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5631038" y="6488668"/>
            <a:ext cx="352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Livingston et al.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37A9855-2154-4820-A3C4-DCC61EAEDA60}"/>
              </a:ext>
            </a:extLst>
          </p:cNvPr>
          <p:cNvSpPr txBox="1"/>
          <p:nvPr/>
        </p:nvSpPr>
        <p:spPr>
          <a:xfrm>
            <a:off x="1835696" y="980728"/>
            <a:ext cx="5202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dirty="0"/>
              <a:t>Clinique de la mémoire CHU Saint Pierre</a:t>
            </a:r>
          </a:p>
          <a:p>
            <a:pPr algn="ctr"/>
            <a:r>
              <a:rPr lang="fr-BE" sz="2400" dirty="0"/>
              <a:t>Tel. 02-535-3774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0AF10-1C97-4B74-B9C6-FA40E591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4457201" cy="28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04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35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Evaluation</a:t>
            </a:r>
            <a:br>
              <a:rPr lang="en-US" b="1" dirty="0" smtClean="0"/>
            </a:br>
            <a:r>
              <a:rPr lang="en-US" b="1" dirty="0" smtClean="0"/>
              <a:t>of Neurocognitive Disorders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092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30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1680" y="1556792"/>
            <a:ext cx="506382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is not a Neurocognitive Disorder</a:t>
            </a:r>
          </a:p>
          <a:p>
            <a:endParaRPr lang="en-US" b="1" dirty="0"/>
          </a:p>
          <a:p>
            <a:r>
              <a:rPr lang="en-US" dirty="0" smtClean="0"/>
              <a:t>Forget the PIN code once</a:t>
            </a:r>
          </a:p>
          <a:p>
            <a:r>
              <a:rPr lang="en-US" dirty="0" smtClean="0"/>
              <a:t>Unable to read or write</a:t>
            </a:r>
          </a:p>
          <a:p>
            <a:r>
              <a:rPr lang="en-US" dirty="0" smtClean="0"/>
              <a:t>Being depressed</a:t>
            </a:r>
          </a:p>
          <a:p>
            <a:r>
              <a:rPr lang="en-US" dirty="0" smtClean="0"/>
              <a:t>Low IQ</a:t>
            </a:r>
          </a:p>
          <a:p>
            <a:r>
              <a:rPr lang="en-US" dirty="0" smtClean="0"/>
              <a:t>Old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5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20688"/>
            <a:ext cx="873540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Neurocognitive Disorders (NCD) </a:t>
            </a:r>
            <a:r>
              <a:rPr lang="en-US" sz="2400" dirty="0" smtClean="0"/>
              <a:t> </a:t>
            </a:r>
          </a:p>
          <a:p>
            <a:r>
              <a:rPr lang="en-US" sz="1400" dirty="0" smtClean="0"/>
              <a:t>(</a:t>
            </a:r>
            <a:r>
              <a:rPr lang="en-US" sz="1400" i="1" dirty="0" smtClean="0"/>
              <a:t>Diagnostic </a:t>
            </a:r>
            <a:r>
              <a:rPr lang="en-US" sz="1400" i="1" dirty="0"/>
              <a:t>and Statistical Manual of Mental </a:t>
            </a:r>
            <a:r>
              <a:rPr lang="en-US" sz="1400" i="1" dirty="0" smtClean="0"/>
              <a:t>Disorders IV, ICD11</a:t>
            </a:r>
            <a:r>
              <a:rPr lang="en-US" sz="1400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-Significant impairment of cognition in at least one cognitive </a:t>
            </a:r>
            <a:r>
              <a:rPr lang="en-US" dirty="0" smtClean="0"/>
              <a:t>domain</a:t>
            </a:r>
            <a:endParaRPr lang="en-US" dirty="0"/>
          </a:p>
          <a:p>
            <a:r>
              <a:rPr lang="en-US" dirty="0"/>
              <a:t>  Deterioration from a previous level of function (acquired as opposed to developmental)</a:t>
            </a:r>
          </a:p>
          <a:p>
            <a:r>
              <a:rPr lang="en-US" dirty="0" smtClean="0"/>
              <a:t>  Cave</a:t>
            </a:r>
            <a:r>
              <a:rPr lang="en-US" dirty="0"/>
              <a:t>: premorbid level, age, cultural and linguistic </a:t>
            </a:r>
            <a:r>
              <a:rPr lang="en-US" dirty="0" smtClean="0"/>
              <a:t>factors</a:t>
            </a:r>
          </a:p>
          <a:p>
            <a:endParaRPr lang="en-US" dirty="0"/>
          </a:p>
          <a:p>
            <a:r>
              <a:rPr lang="en-US" dirty="0" smtClean="0"/>
              <a:t>-Mental </a:t>
            </a:r>
            <a:r>
              <a:rPr lang="en-US" dirty="0"/>
              <a:t>health disorders that primarily affect cognitive </a:t>
            </a:r>
            <a:r>
              <a:rPr lang="en-US" dirty="0" smtClean="0"/>
              <a:t>abilities:</a:t>
            </a:r>
          </a:p>
          <a:p>
            <a:r>
              <a:rPr lang="en-US" dirty="0"/>
              <a:t> </a:t>
            </a:r>
            <a:r>
              <a:rPr lang="en-US" dirty="0" smtClean="0"/>
              <a:t>Not a </a:t>
            </a:r>
            <a:r>
              <a:rPr lang="en-US" dirty="0"/>
              <a:t>mood or other psychiatric condition </a:t>
            </a:r>
            <a:r>
              <a:rPr lang="en-US" dirty="0" smtClean="0"/>
              <a:t>such </a:t>
            </a:r>
            <a:r>
              <a:rPr lang="en-US" dirty="0"/>
              <a:t>as Attention Deficit Hyperactivity Disorder, </a:t>
            </a:r>
            <a:endParaRPr lang="en-US" dirty="0" smtClean="0"/>
          </a:p>
          <a:p>
            <a:r>
              <a:rPr lang="en-US" dirty="0" smtClean="0"/>
              <a:t> schizophrenia </a:t>
            </a:r>
            <a:r>
              <a:rPr lang="en-US" dirty="0"/>
              <a:t>or </a:t>
            </a:r>
            <a:r>
              <a:rPr lang="en-US" dirty="0" smtClean="0"/>
              <a:t>other primary psychotic disorders</a:t>
            </a:r>
            <a:r>
              <a:rPr lang="en-US" dirty="0"/>
              <a:t>, Mood </a:t>
            </a:r>
            <a:r>
              <a:rPr lang="en-US" dirty="0" smtClean="0"/>
              <a:t>disorders</a:t>
            </a:r>
            <a:r>
              <a:rPr lang="en-US" dirty="0"/>
              <a:t>, </a:t>
            </a:r>
            <a:r>
              <a:rPr lang="en-US" dirty="0" smtClean="0"/>
              <a:t>anxiety, </a:t>
            </a:r>
          </a:p>
          <a:p>
            <a:r>
              <a:rPr lang="en-US" dirty="0" smtClean="0"/>
              <a:t> post-traumatic stress disorder, dissociative disorders</a:t>
            </a:r>
          </a:p>
          <a:p>
            <a:r>
              <a:rPr lang="en-US" dirty="0" smtClean="0"/>
              <a:t>		</a:t>
            </a:r>
          </a:p>
          <a:p>
            <a:r>
              <a:rPr lang="en-US" dirty="0"/>
              <a:t>-Neurobehavioral changes may be present and in some forms the presenting symptom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-May </a:t>
            </a:r>
            <a:r>
              <a:rPr lang="en-US" dirty="0"/>
              <a:t>have different </a:t>
            </a:r>
            <a:r>
              <a:rPr lang="en-US" dirty="0" smtClean="0"/>
              <a:t>etiologies</a:t>
            </a:r>
          </a:p>
          <a:p>
            <a:endParaRPr lang="en-US" dirty="0" smtClean="0"/>
          </a:p>
          <a:p>
            <a:r>
              <a:rPr lang="en-US" dirty="0" smtClean="0"/>
              <a:t>-May </a:t>
            </a:r>
            <a:r>
              <a:rPr lang="en-US" dirty="0"/>
              <a:t>be static, progressive, </a:t>
            </a:r>
            <a:r>
              <a:rPr lang="en-US" dirty="0" smtClean="0"/>
              <a:t>or </a:t>
            </a:r>
            <a:r>
              <a:rPr lang="en-US" dirty="0"/>
              <a:t>may </a:t>
            </a:r>
            <a:r>
              <a:rPr lang="en-US" dirty="0" smtClean="0"/>
              <a:t>improve </a:t>
            </a:r>
            <a:r>
              <a:rPr lang="en-US" dirty="0"/>
              <a:t>depending on underlying cause or </a:t>
            </a:r>
            <a:r>
              <a:rPr lang="en-US" dirty="0" smtClean="0"/>
              <a:t>treatment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916832"/>
            <a:ext cx="69127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Forms of Neurocognitive Disorders (NCD)</a:t>
            </a:r>
          </a:p>
          <a:p>
            <a:endParaRPr lang="en-US" sz="2400" b="1" dirty="0"/>
          </a:p>
          <a:p>
            <a:r>
              <a:rPr lang="en-US" dirty="0"/>
              <a:t>1. Delirium</a:t>
            </a:r>
          </a:p>
          <a:p>
            <a:r>
              <a:rPr lang="en-US" dirty="0"/>
              <a:t>2. Minor NCD</a:t>
            </a:r>
          </a:p>
          <a:p>
            <a:r>
              <a:rPr lang="en-US" dirty="0"/>
              <a:t>3. Major NCD</a:t>
            </a:r>
          </a:p>
        </p:txBody>
      </p:sp>
    </p:spTree>
    <p:extLst>
      <p:ext uri="{BB962C8B-B14F-4D97-AF65-F5344CB8AC3E}">
        <p14:creationId xmlns:p14="http://schemas.microsoft.com/office/powerpoint/2010/main" val="23031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1484784"/>
            <a:ext cx="9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Delirium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- Characterized by fluctuating changes </a:t>
            </a:r>
            <a:r>
              <a:rPr lang="en-US" dirty="0"/>
              <a:t>in </a:t>
            </a:r>
            <a:r>
              <a:rPr lang="en-US" dirty="0" smtClean="0"/>
              <a:t>global cognition</a:t>
            </a:r>
            <a:r>
              <a:rPr lang="en-US" dirty="0"/>
              <a:t>, </a:t>
            </a:r>
            <a:r>
              <a:rPr lang="en-US" dirty="0" smtClean="0"/>
              <a:t>attention </a:t>
            </a:r>
            <a:r>
              <a:rPr lang="en-US" dirty="0"/>
              <a:t>and level of </a:t>
            </a:r>
            <a:r>
              <a:rPr lang="en-US" dirty="0" smtClean="0"/>
              <a:t>consciousness</a:t>
            </a:r>
          </a:p>
          <a:p>
            <a:r>
              <a:rPr lang="en-US" dirty="0" smtClean="0"/>
              <a:t>- Accompanied by </a:t>
            </a:r>
            <a:r>
              <a:rPr lang="en-US" dirty="0"/>
              <a:t>mood swings, violent or unordinary behaviors, and </a:t>
            </a:r>
            <a:r>
              <a:rPr lang="en-US" dirty="0" smtClean="0"/>
              <a:t>hallucinations</a:t>
            </a:r>
            <a:endParaRPr lang="en-US" dirty="0"/>
          </a:p>
          <a:p>
            <a:r>
              <a:rPr lang="en-US" dirty="0" smtClean="0"/>
              <a:t>- Develops </a:t>
            </a:r>
            <a:r>
              <a:rPr lang="en-US" dirty="0"/>
              <a:t>within a short period of time from minutes to hours and sometimes </a:t>
            </a:r>
            <a:r>
              <a:rPr lang="en-US" dirty="0" smtClean="0"/>
              <a:t>days and </a:t>
            </a:r>
          </a:p>
          <a:p>
            <a:r>
              <a:rPr lang="en-US" dirty="0"/>
              <a:t> </a:t>
            </a:r>
            <a:r>
              <a:rPr lang="en-US" dirty="0" smtClean="0"/>
              <a:t> lasts </a:t>
            </a:r>
            <a:r>
              <a:rPr lang="en-US" dirty="0"/>
              <a:t>from a few hours to weeks (reversible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- Includes effects </a:t>
            </a:r>
            <a:r>
              <a:rPr lang="en-US" dirty="0"/>
              <a:t>of </a:t>
            </a:r>
            <a:r>
              <a:rPr lang="en-US" dirty="0" smtClean="0"/>
              <a:t>substance abuse or medication</a:t>
            </a:r>
          </a:p>
        </p:txBody>
      </p:sp>
    </p:spTree>
    <p:extLst>
      <p:ext uri="{BB962C8B-B14F-4D97-AF65-F5344CB8AC3E}">
        <p14:creationId xmlns:p14="http://schemas.microsoft.com/office/powerpoint/2010/main" val="150678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Mild </a:t>
            </a:r>
            <a:r>
              <a:rPr lang="en-US" sz="2400" b="1" dirty="0"/>
              <a:t>Neurocognitive </a:t>
            </a:r>
            <a:r>
              <a:rPr lang="en-US" sz="2400" b="1" dirty="0" smtClean="0"/>
              <a:t>Disorder (Mild </a:t>
            </a:r>
            <a:r>
              <a:rPr lang="en-US" sz="2400" b="1" dirty="0"/>
              <a:t>cognitive impairment</a:t>
            </a:r>
            <a:r>
              <a:rPr lang="en-US" sz="2400" b="1" dirty="0" smtClean="0"/>
              <a:t>)</a:t>
            </a:r>
          </a:p>
          <a:p>
            <a:endParaRPr lang="en-US" sz="2400" dirty="0"/>
          </a:p>
          <a:p>
            <a:r>
              <a:rPr lang="en-US" dirty="0"/>
              <a:t>- Modest and documented cognitive </a:t>
            </a:r>
            <a:r>
              <a:rPr lang="en-US" dirty="0" smtClean="0"/>
              <a:t>impairment </a:t>
            </a:r>
            <a:r>
              <a:rPr lang="en-US" dirty="0"/>
              <a:t>in at least one domain (not necessarily memory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- Based </a:t>
            </a:r>
            <a:r>
              <a:rPr lang="en-US" dirty="0"/>
              <a:t>on concern by the individual, informant or clinician </a:t>
            </a:r>
            <a:endParaRPr lang="en-US" dirty="0" smtClean="0"/>
          </a:p>
          <a:p>
            <a:r>
              <a:rPr lang="en-US" dirty="0" smtClean="0"/>
              <a:t>- Does </a:t>
            </a:r>
            <a:r>
              <a:rPr lang="en-US" dirty="0"/>
              <a:t>not interfere with </a:t>
            </a:r>
            <a:r>
              <a:rPr lang="en-US" dirty="0" smtClean="0"/>
              <a:t>independence in daily activities (greater </a:t>
            </a:r>
            <a:r>
              <a:rPr lang="en-US" dirty="0"/>
              <a:t>effort, compensatory 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strategies </a:t>
            </a:r>
            <a:r>
              <a:rPr lang="en-US" dirty="0"/>
              <a:t>or accommodation may be required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- Higher </a:t>
            </a:r>
            <a:r>
              <a:rPr lang="en-US" dirty="0"/>
              <a:t>rate of progression to major neurocognitive disorder than age-matched </a:t>
            </a:r>
            <a:r>
              <a:rPr lang="en-US" dirty="0" smtClean="0"/>
              <a:t>controls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1" dirty="0"/>
              <a:t>Major </a:t>
            </a:r>
            <a:r>
              <a:rPr lang="en-US" sz="2400" b="1" dirty="0" smtClean="0"/>
              <a:t>Neurocognitive </a:t>
            </a:r>
            <a:r>
              <a:rPr lang="en-US" sz="2400" b="1" dirty="0"/>
              <a:t>D</a:t>
            </a:r>
            <a:r>
              <a:rPr lang="en-US" sz="2400" b="1" dirty="0" smtClean="0"/>
              <a:t>isorder </a:t>
            </a:r>
            <a:r>
              <a:rPr lang="en-US" sz="2400" b="1" dirty="0"/>
              <a:t>(Dementia)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dirty="0" smtClean="0"/>
              <a:t>- Significant </a:t>
            </a:r>
            <a:r>
              <a:rPr lang="en-US" dirty="0"/>
              <a:t>cognitive decline in at least one domain (not necessarily memory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Interfering </a:t>
            </a:r>
            <a:r>
              <a:rPr lang="en-US" dirty="0"/>
              <a:t>with independence in daily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3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484784"/>
            <a:ext cx="6084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Initial Evaluation of Neurocognitive disorders: </a:t>
            </a:r>
          </a:p>
          <a:p>
            <a:r>
              <a:rPr lang="en-US" sz="2400" b="1" dirty="0" smtClean="0"/>
              <a:t>Cognitive Screening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 Mini Mental State Examination (</a:t>
            </a:r>
            <a:r>
              <a:rPr lang="en-US" dirty="0" err="1" smtClean="0"/>
              <a:t>Folstein</a:t>
            </a:r>
            <a:r>
              <a:rPr lang="en-US" dirty="0" smtClean="0"/>
              <a:t> et al.  1975)</a:t>
            </a:r>
            <a:endParaRPr lang="en-US" dirty="0"/>
          </a:p>
          <a:p>
            <a:r>
              <a:rPr lang="en-US" dirty="0" smtClean="0"/>
              <a:t>- Montreal Cognitive Assessment (</a:t>
            </a:r>
            <a:r>
              <a:rPr lang="en-US" dirty="0" err="1" smtClean="0"/>
              <a:t>Nasreddine</a:t>
            </a:r>
            <a:r>
              <a:rPr lang="en-US" dirty="0" smtClean="0"/>
              <a:t> et al. 1996)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31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1256</Words>
  <Application>Microsoft Office PowerPoint</Application>
  <PresentationFormat>Affichage à l'écran (4:3)</PresentationFormat>
  <Paragraphs>195</Paragraphs>
  <Slides>30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 Neue</vt:lpstr>
      <vt:lpstr>Thème Office</vt:lpstr>
      <vt:lpstr>Présentation PowerPoint</vt:lpstr>
      <vt:lpstr>Evaluation, Prevention and Treatment  of Neurocognitive Disorders     Joachim Schulz MD PhD Service de Neurologie CHU Saint Pierre ULB</vt:lpstr>
      <vt:lpstr>Evaluation of Neurocognitive Disorders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Menopause society</dc:title>
  <dc:creator>schulzj</dc:creator>
  <cp:lastModifiedBy>SCHULZ, Joachim (CHU Saint-Pierre)</cp:lastModifiedBy>
  <cp:revision>216</cp:revision>
  <dcterms:created xsi:type="dcterms:W3CDTF">2018-11-06T11:28:17Z</dcterms:created>
  <dcterms:modified xsi:type="dcterms:W3CDTF">2025-03-24T13:46:33Z</dcterms:modified>
</cp:coreProperties>
</file>