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sldIdLst>
    <p:sldId id="256" r:id="rId2"/>
    <p:sldId id="290" r:id="rId3"/>
    <p:sldId id="258" r:id="rId4"/>
    <p:sldId id="259" r:id="rId5"/>
    <p:sldId id="260" r:id="rId6"/>
    <p:sldId id="261" r:id="rId7"/>
    <p:sldId id="262" r:id="rId8"/>
    <p:sldId id="263" r:id="rId9"/>
    <p:sldId id="265" r:id="rId10"/>
    <p:sldId id="264" r:id="rId11"/>
    <p:sldId id="339" r:id="rId12"/>
    <p:sldId id="342" r:id="rId13"/>
    <p:sldId id="345" r:id="rId14"/>
    <p:sldId id="353" r:id="rId15"/>
    <p:sldId id="346" r:id="rId16"/>
    <p:sldId id="347" r:id="rId17"/>
    <p:sldId id="354" r:id="rId18"/>
    <p:sldId id="348" r:id="rId19"/>
    <p:sldId id="361" r:id="rId20"/>
    <p:sldId id="380" r:id="rId21"/>
    <p:sldId id="3977" r:id="rId22"/>
    <p:sldId id="349" r:id="rId23"/>
    <p:sldId id="482" r:id="rId24"/>
    <p:sldId id="306" r:id="rId25"/>
    <p:sldId id="525" r:id="rId26"/>
    <p:sldId id="3978" r:id="rId27"/>
    <p:sldId id="388" r:id="rId28"/>
    <p:sldId id="362" r:id="rId29"/>
    <p:sldId id="363" r:id="rId30"/>
    <p:sldId id="378" r:id="rId31"/>
    <p:sldId id="379" r:id="rId32"/>
    <p:sldId id="350" r:id="rId33"/>
    <p:sldId id="366" r:id="rId34"/>
    <p:sldId id="365" r:id="rId35"/>
    <p:sldId id="355" r:id="rId36"/>
    <p:sldId id="341" r:id="rId37"/>
    <p:sldId id="367" r:id="rId38"/>
    <p:sldId id="3979" r:id="rId39"/>
    <p:sldId id="368" r:id="rId40"/>
    <p:sldId id="3980" r:id="rId41"/>
    <p:sldId id="280" r:id="rId42"/>
    <p:sldId id="374" r:id="rId43"/>
    <p:sldId id="286" r:id="rId44"/>
    <p:sldId id="398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012F1-3628-465C-B967-0571C2C7AD13}" v="32" dt="2025-03-18T14:45:01.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E:\Cooper%20relative%20risk.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143907525258"/>
          <c:y val="2.8761618803790402E-2"/>
          <c:w val="0.80034444324596399"/>
          <c:h val="0.78768785718841605"/>
        </c:manualLayout>
      </c:layout>
      <c:barChart>
        <c:barDir val="col"/>
        <c:grouping val="clustered"/>
        <c:varyColors val="0"/>
        <c:ser>
          <c:idx val="0"/>
          <c:order val="0"/>
          <c:tx>
            <c:strRef>
              <c:f>cooper3!$B$1</c:f>
              <c:strCache>
                <c:ptCount val="1"/>
                <c:pt idx="0">
                  <c:v>Cholesterol</c:v>
                </c:pt>
              </c:strCache>
            </c:strRef>
          </c:tx>
          <c:spPr>
            <a:solidFill>
              <a:srgbClr val="558ED5"/>
            </a:solidFill>
          </c:spPr>
          <c:invertIfNegative val="0"/>
          <c:cat>
            <c:numRef>
              <c:f>cooper3!$A$2:$A$5</c:f>
              <c:numCache>
                <c:formatCode>General</c:formatCode>
                <c:ptCount val="4"/>
                <c:pt idx="0">
                  <c:v>1</c:v>
                </c:pt>
                <c:pt idx="1">
                  <c:v>2</c:v>
                </c:pt>
                <c:pt idx="2">
                  <c:v>3</c:v>
                </c:pt>
                <c:pt idx="3">
                  <c:v>4</c:v>
                </c:pt>
              </c:numCache>
            </c:numRef>
          </c:cat>
          <c:val>
            <c:numRef>
              <c:f>cooper3!$B$2:$B$5</c:f>
              <c:numCache>
                <c:formatCode>General</c:formatCode>
                <c:ptCount val="4"/>
                <c:pt idx="0">
                  <c:v>1.0263</c:v>
                </c:pt>
                <c:pt idx="1">
                  <c:v>1.6052999999999999</c:v>
                </c:pt>
                <c:pt idx="2">
                  <c:v>2.1579000000000002</c:v>
                </c:pt>
                <c:pt idx="3">
                  <c:v>2.8946999999999981</c:v>
                </c:pt>
              </c:numCache>
            </c:numRef>
          </c:val>
          <c:extLst>
            <c:ext xmlns:c16="http://schemas.microsoft.com/office/drawing/2014/chart" uri="{C3380CC4-5D6E-409C-BE32-E72D297353CC}">
              <c16:uniqueId val="{00000000-9028-4EAE-89D7-36CC96B6766B}"/>
            </c:ext>
          </c:extLst>
        </c:ser>
        <c:ser>
          <c:idx val="1"/>
          <c:order val="1"/>
          <c:tx>
            <c:strRef>
              <c:f>cooper3!$C$1</c:f>
              <c:strCache>
                <c:ptCount val="1"/>
                <c:pt idx="0">
                  <c:v>Blood Pressure</c:v>
                </c:pt>
              </c:strCache>
            </c:strRef>
          </c:tx>
          <c:spPr>
            <a:solidFill>
              <a:srgbClr val="FEC354"/>
            </a:solidFill>
          </c:spPr>
          <c:invertIfNegative val="0"/>
          <c:cat>
            <c:numRef>
              <c:f>cooper3!$A$2:$A$5</c:f>
              <c:numCache>
                <c:formatCode>General</c:formatCode>
                <c:ptCount val="4"/>
                <c:pt idx="0">
                  <c:v>1</c:v>
                </c:pt>
                <c:pt idx="1">
                  <c:v>2</c:v>
                </c:pt>
                <c:pt idx="2">
                  <c:v>3</c:v>
                </c:pt>
                <c:pt idx="3">
                  <c:v>4</c:v>
                </c:pt>
              </c:numCache>
            </c:numRef>
          </c:cat>
          <c:val>
            <c:numRef>
              <c:f>cooper3!$C$2:$C$5</c:f>
              <c:numCache>
                <c:formatCode>General</c:formatCode>
                <c:ptCount val="4"/>
                <c:pt idx="0">
                  <c:v>1.0263</c:v>
                </c:pt>
                <c:pt idx="1">
                  <c:v>2.1053000000000002</c:v>
                </c:pt>
                <c:pt idx="2">
                  <c:v>3.5789</c:v>
                </c:pt>
                <c:pt idx="3">
                  <c:v>11.5</c:v>
                </c:pt>
              </c:numCache>
            </c:numRef>
          </c:val>
          <c:extLst>
            <c:ext xmlns:c16="http://schemas.microsoft.com/office/drawing/2014/chart" uri="{C3380CC4-5D6E-409C-BE32-E72D297353CC}">
              <c16:uniqueId val="{00000001-9028-4EAE-89D7-36CC96B6766B}"/>
            </c:ext>
          </c:extLst>
        </c:ser>
        <c:ser>
          <c:idx val="2"/>
          <c:order val="2"/>
          <c:tx>
            <c:strRef>
              <c:f>cooper3!$D$1</c:f>
              <c:strCache>
                <c:ptCount val="1"/>
                <c:pt idx="0">
                  <c:v>BMD</c:v>
                </c:pt>
              </c:strCache>
            </c:strRef>
          </c:tx>
          <c:spPr>
            <a:solidFill>
              <a:srgbClr val="A50021"/>
            </a:solidFill>
          </c:spPr>
          <c:invertIfNegative val="0"/>
          <c:cat>
            <c:numRef>
              <c:f>cooper3!$A$2:$A$5</c:f>
              <c:numCache>
                <c:formatCode>General</c:formatCode>
                <c:ptCount val="4"/>
                <c:pt idx="0">
                  <c:v>1</c:v>
                </c:pt>
                <c:pt idx="1">
                  <c:v>2</c:v>
                </c:pt>
                <c:pt idx="2">
                  <c:v>3</c:v>
                </c:pt>
                <c:pt idx="3">
                  <c:v>4</c:v>
                </c:pt>
              </c:numCache>
            </c:numRef>
          </c:cat>
          <c:val>
            <c:numRef>
              <c:f>cooper3!$D$2:$D$5</c:f>
              <c:numCache>
                <c:formatCode>General</c:formatCode>
                <c:ptCount val="4"/>
                <c:pt idx="0">
                  <c:v>1.0263</c:v>
                </c:pt>
                <c:pt idx="1">
                  <c:v>2.4211</c:v>
                </c:pt>
                <c:pt idx="2">
                  <c:v>5.1841999999999846</c:v>
                </c:pt>
                <c:pt idx="3">
                  <c:v>11.684200000000001</c:v>
                </c:pt>
              </c:numCache>
            </c:numRef>
          </c:val>
          <c:extLst>
            <c:ext xmlns:c16="http://schemas.microsoft.com/office/drawing/2014/chart" uri="{C3380CC4-5D6E-409C-BE32-E72D297353CC}">
              <c16:uniqueId val="{00000002-9028-4EAE-89D7-36CC96B6766B}"/>
            </c:ext>
          </c:extLst>
        </c:ser>
        <c:dLbls>
          <c:showLegendKey val="0"/>
          <c:showVal val="0"/>
          <c:showCatName val="0"/>
          <c:showSerName val="0"/>
          <c:showPercent val="0"/>
          <c:showBubbleSize val="0"/>
        </c:dLbls>
        <c:gapWidth val="150"/>
        <c:axId val="1390847912"/>
        <c:axId val="1390853800"/>
      </c:barChart>
      <c:catAx>
        <c:axId val="1390847912"/>
        <c:scaling>
          <c:orientation val="minMax"/>
        </c:scaling>
        <c:delete val="0"/>
        <c:axPos val="b"/>
        <c:title>
          <c:tx>
            <c:rich>
              <a:bodyPr/>
              <a:lstStyle/>
              <a:p>
                <a:pPr>
                  <a:defRPr/>
                </a:pPr>
                <a:r>
                  <a:rPr lang="en-US"/>
                  <a:t>Quartile</a:t>
                </a:r>
              </a:p>
            </c:rich>
          </c:tx>
          <c:layout>
            <c:manualLayout>
              <c:xMode val="edge"/>
              <c:yMode val="edge"/>
              <c:x val="0.52029298584328398"/>
              <c:y val="0.91878814721401902"/>
            </c:manualLayout>
          </c:layout>
          <c:overlay val="0"/>
          <c:spPr>
            <a:noFill/>
          </c:spPr>
        </c:title>
        <c:numFmt formatCode="General" sourceLinked="1"/>
        <c:majorTickMark val="out"/>
        <c:minorTickMark val="none"/>
        <c:tickLblPos val="nextTo"/>
        <c:spPr>
          <a:ln>
            <a:solidFill>
              <a:srgbClr val="5B5C5F"/>
            </a:solidFill>
          </a:ln>
        </c:spPr>
        <c:txPr>
          <a:bodyPr/>
          <a:lstStyle/>
          <a:p>
            <a:pPr>
              <a:defRPr>
                <a:solidFill>
                  <a:srgbClr val="000000"/>
                </a:solidFill>
              </a:defRPr>
            </a:pPr>
            <a:endParaRPr lang="en-US"/>
          </a:p>
        </c:txPr>
        <c:crossAx val="1390853800"/>
        <c:crosses val="autoZero"/>
        <c:auto val="1"/>
        <c:lblAlgn val="ctr"/>
        <c:lblOffset val="100"/>
        <c:noMultiLvlLbl val="0"/>
      </c:catAx>
      <c:valAx>
        <c:axId val="1390853800"/>
        <c:scaling>
          <c:orientation val="minMax"/>
          <c:max val="12"/>
          <c:min val="0"/>
        </c:scaling>
        <c:delete val="0"/>
        <c:axPos val="l"/>
        <c:majorGridlines>
          <c:spPr>
            <a:ln w="9525" cap="flat" cmpd="sng" algn="ctr">
              <a:solidFill>
                <a:srgbClr val="5B5C5F"/>
              </a:solidFill>
              <a:prstDash val="dot"/>
              <a:round/>
              <a:headEnd type="none" w="med" len="med"/>
              <a:tailEnd type="none" w="med" len="med"/>
            </a:ln>
          </c:spPr>
        </c:majorGridlines>
        <c:title>
          <c:tx>
            <c:rich>
              <a:bodyPr rot="-5400000" vert="horz"/>
              <a:lstStyle/>
              <a:p>
                <a:pPr>
                  <a:defRPr/>
                </a:pPr>
                <a:r>
                  <a:rPr lang="en-US"/>
                  <a:t>Relative Risk</a:t>
                </a:r>
              </a:p>
            </c:rich>
          </c:tx>
          <c:layout>
            <c:manualLayout>
              <c:xMode val="edge"/>
              <c:yMode val="edge"/>
              <c:x val="3.4140790980109803E-2"/>
              <c:y val="0.35693956117681302"/>
            </c:manualLayout>
          </c:layout>
          <c:overlay val="0"/>
        </c:title>
        <c:numFmt formatCode="General" sourceLinked="1"/>
        <c:majorTickMark val="out"/>
        <c:minorTickMark val="none"/>
        <c:tickLblPos val="nextTo"/>
        <c:spPr>
          <a:ln>
            <a:solidFill>
              <a:srgbClr val="5B5C5F"/>
            </a:solidFill>
          </a:ln>
        </c:spPr>
        <c:crossAx val="1390847912"/>
        <c:crosses val="autoZero"/>
        <c:crossBetween val="between"/>
        <c:majorUnit val="2"/>
      </c:valAx>
      <c:spPr>
        <a:noFill/>
        <a:ln w="28575">
          <a:noFill/>
        </a:ln>
      </c:spPr>
    </c:plotArea>
    <c:legend>
      <c:legendPos val="r"/>
      <c:layout>
        <c:manualLayout>
          <c:xMode val="edge"/>
          <c:yMode val="edge"/>
          <c:x val="0.46766676077840902"/>
          <c:y val="0.17736357434125499"/>
          <c:w val="0.29201827859167001"/>
          <c:h val="0.21461313856155201"/>
        </c:manualLayout>
      </c:layout>
      <c:overlay val="0"/>
      <c:spPr>
        <a:noFill/>
      </c:spPr>
    </c:legend>
    <c:plotVisOnly val="1"/>
    <c:dispBlanksAs val="gap"/>
    <c:showDLblsOverMax val="0"/>
  </c:chart>
  <c:spPr>
    <a:noFill/>
    <a:ln>
      <a:noFill/>
    </a:ln>
  </c:spPr>
  <c:txPr>
    <a:bodyPr/>
    <a:lstStyle/>
    <a:p>
      <a:pPr>
        <a:defRPr sz="1600" b="0" i="0">
          <a:ln>
            <a:noFill/>
          </a:ln>
          <a:solidFill>
            <a:srgbClr val="5B5C5F"/>
          </a:solidFill>
          <a:latin typeface="Calibri"/>
          <a:cs typeface="Calibri"/>
        </a:defRPr>
      </a:pPr>
      <a:endParaRPr lang="en-US"/>
    </a:p>
  </c:txPr>
  <c:externalData r:id="rId2">
    <c:autoUpdate val="0"/>
  </c:externalData>
</c:chartSpace>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20E1CB3-9619-4417-A78A-9AE50FA1BAFB}"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CEADBBCF-28EB-4DD7-892C-B066CCE22BAB}">
      <dgm:prSet/>
      <dgm:spPr/>
      <dgm:t>
        <a:bodyPr/>
        <a:lstStyle/>
        <a:p>
          <a:r>
            <a:rPr lang="en-US"/>
            <a:t>Not for the present talk </a:t>
          </a:r>
        </a:p>
      </dgm:t>
    </dgm:pt>
    <dgm:pt modelId="{9C70AE72-7C6E-4EF3-8C90-38612C8030F6}" type="parTrans" cxnId="{32CCE847-F2F7-4751-9BA7-372A353DEC93}">
      <dgm:prSet/>
      <dgm:spPr/>
      <dgm:t>
        <a:bodyPr/>
        <a:lstStyle/>
        <a:p>
          <a:endParaRPr lang="en-US"/>
        </a:p>
      </dgm:t>
    </dgm:pt>
    <dgm:pt modelId="{641BA04F-82AB-4CCF-AFCF-A6B20AF370FD}" type="sibTrans" cxnId="{32CCE847-F2F7-4751-9BA7-372A353DEC93}">
      <dgm:prSet/>
      <dgm:spPr/>
      <dgm:t>
        <a:bodyPr/>
        <a:lstStyle/>
        <a:p>
          <a:endParaRPr lang="en-US"/>
        </a:p>
      </dgm:t>
    </dgm:pt>
    <dgm:pt modelId="{010F033B-A843-4EF6-99E3-4B9894D5B164}">
      <dgm:prSet/>
      <dgm:spPr/>
      <dgm:t>
        <a:bodyPr/>
        <a:lstStyle/>
        <a:p>
          <a:r>
            <a:rPr lang="en-US"/>
            <a:t>General competing interests</a:t>
          </a:r>
        </a:p>
      </dgm:t>
    </dgm:pt>
    <dgm:pt modelId="{7FE065FE-4CE5-45AB-8259-7DAD31FA4EB7}" type="parTrans" cxnId="{93ACD581-C60E-4405-9156-A559576CFB72}">
      <dgm:prSet/>
      <dgm:spPr/>
      <dgm:t>
        <a:bodyPr/>
        <a:lstStyle/>
        <a:p>
          <a:endParaRPr lang="en-US"/>
        </a:p>
      </dgm:t>
    </dgm:pt>
    <dgm:pt modelId="{B4C3D2BD-DBEC-4E7E-A83B-F311860DE642}" type="sibTrans" cxnId="{93ACD581-C60E-4405-9156-A559576CFB72}">
      <dgm:prSet/>
      <dgm:spPr/>
      <dgm:t>
        <a:bodyPr/>
        <a:lstStyle/>
        <a:p>
          <a:endParaRPr lang="en-US"/>
        </a:p>
      </dgm:t>
    </dgm:pt>
    <dgm:pt modelId="{1F7A555A-064F-4A9A-953A-31CDF1AB6F37}">
      <dgm:prSet/>
      <dgm:spPr/>
      <dgm:t>
        <a:bodyPr/>
        <a:lstStyle/>
        <a:p>
          <a:r>
            <a:rPr lang="en-US"/>
            <a:t>Grant research (in the last 5 years): Biophytis, IBSA, Mylan.</a:t>
          </a:r>
        </a:p>
      </dgm:t>
    </dgm:pt>
    <dgm:pt modelId="{B5384FCF-505B-4C52-9857-197807D813FC}" type="parTrans" cxnId="{CD70AAE2-EDCD-40A8-960C-047AF056AD8B}">
      <dgm:prSet/>
      <dgm:spPr/>
      <dgm:t>
        <a:bodyPr/>
        <a:lstStyle/>
        <a:p>
          <a:endParaRPr lang="en-US"/>
        </a:p>
      </dgm:t>
    </dgm:pt>
    <dgm:pt modelId="{606E883D-DE58-4232-81BE-5264951F864D}" type="sibTrans" cxnId="{CD70AAE2-EDCD-40A8-960C-047AF056AD8B}">
      <dgm:prSet/>
      <dgm:spPr/>
      <dgm:t>
        <a:bodyPr/>
        <a:lstStyle/>
        <a:p>
          <a:endParaRPr lang="en-US"/>
        </a:p>
      </dgm:t>
    </dgm:pt>
    <dgm:pt modelId="{1C0D37EA-0D2B-4C35-BB65-902291C77DC3}">
      <dgm:prSet/>
      <dgm:spPr/>
      <dgm:t>
        <a:bodyPr/>
        <a:lstStyle/>
        <a:p>
          <a:r>
            <a:rPr lang="en-US"/>
            <a:t>Consulting or lecture fees (in the last 5 years): Amgen, Aptissen, Biophytis, IBSA, Mylan, Novartis, Sanofi, UCB and Viatris.</a:t>
          </a:r>
        </a:p>
      </dgm:t>
    </dgm:pt>
    <dgm:pt modelId="{18E1BACB-BB5F-4313-A033-1EC0FF7687F5}" type="parTrans" cxnId="{0B47E5FC-B21D-4683-9427-7662C43E7347}">
      <dgm:prSet/>
      <dgm:spPr/>
      <dgm:t>
        <a:bodyPr/>
        <a:lstStyle/>
        <a:p>
          <a:endParaRPr lang="en-US"/>
        </a:p>
      </dgm:t>
    </dgm:pt>
    <dgm:pt modelId="{CFFC99BC-28D8-4AD0-A0B4-F5BBB433462A}" type="sibTrans" cxnId="{0B47E5FC-B21D-4683-9427-7662C43E7347}">
      <dgm:prSet/>
      <dgm:spPr/>
      <dgm:t>
        <a:bodyPr/>
        <a:lstStyle/>
        <a:p>
          <a:endParaRPr lang="en-US"/>
        </a:p>
      </dgm:t>
    </dgm:pt>
    <dgm:pt modelId="{1AD6030E-0ABD-4395-9E26-B3A4378A6CD1}">
      <dgm:prSet/>
      <dgm:spPr/>
      <dgm:t>
        <a:bodyPr/>
        <a:lstStyle/>
        <a:p>
          <a:r>
            <a:rPr lang="en-US"/>
            <a:t>Board member of the BBC and the ESCEO</a:t>
          </a:r>
        </a:p>
      </dgm:t>
    </dgm:pt>
    <dgm:pt modelId="{EC72209F-4266-4036-A745-96BDBC3CCABC}" type="parTrans" cxnId="{6CF2FECA-A1B9-42F6-B2A8-DBC8A80F1BA9}">
      <dgm:prSet/>
      <dgm:spPr/>
      <dgm:t>
        <a:bodyPr/>
        <a:lstStyle/>
        <a:p>
          <a:endParaRPr lang="en-US"/>
        </a:p>
      </dgm:t>
    </dgm:pt>
    <dgm:pt modelId="{946D8010-3301-4482-B56D-5F19C7C0ECD4}" type="sibTrans" cxnId="{6CF2FECA-A1B9-42F6-B2A8-DBC8A80F1BA9}">
      <dgm:prSet/>
      <dgm:spPr/>
      <dgm:t>
        <a:bodyPr/>
        <a:lstStyle/>
        <a:p>
          <a:endParaRPr lang="en-US"/>
        </a:p>
      </dgm:t>
    </dgm:pt>
    <dgm:pt modelId="{391BA9B1-44FD-4CF4-96E0-9EF8F1B43CDB}" type="pres">
      <dgm:prSet presAssocID="{F20E1CB3-9619-4417-A78A-9AE50FA1BAFB}" presName="linear" presStyleCnt="0">
        <dgm:presLayoutVars>
          <dgm:dir/>
          <dgm:animLvl val="lvl"/>
          <dgm:resizeHandles val="exact"/>
        </dgm:presLayoutVars>
      </dgm:prSet>
      <dgm:spPr/>
    </dgm:pt>
    <dgm:pt modelId="{917F4F69-48D1-4873-85FD-1FAD3523A2EB}" type="pres">
      <dgm:prSet presAssocID="{CEADBBCF-28EB-4DD7-892C-B066CCE22BAB}" presName="parentLin" presStyleCnt="0"/>
      <dgm:spPr/>
    </dgm:pt>
    <dgm:pt modelId="{595EBD93-F427-4849-90E9-148FCA33E35F}" type="pres">
      <dgm:prSet presAssocID="{CEADBBCF-28EB-4DD7-892C-B066CCE22BAB}" presName="parentLeftMargin" presStyleLbl="node1" presStyleIdx="0" presStyleCnt="2"/>
      <dgm:spPr/>
    </dgm:pt>
    <dgm:pt modelId="{26C627D7-AEDC-4CF8-AEF8-A1F322BC0D39}" type="pres">
      <dgm:prSet presAssocID="{CEADBBCF-28EB-4DD7-892C-B066CCE22BAB}" presName="parentText" presStyleLbl="node1" presStyleIdx="0" presStyleCnt="2">
        <dgm:presLayoutVars>
          <dgm:chMax val="0"/>
          <dgm:bulletEnabled val="1"/>
        </dgm:presLayoutVars>
      </dgm:prSet>
      <dgm:spPr/>
    </dgm:pt>
    <dgm:pt modelId="{CB46E987-63B9-44C3-A09F-1AF54AF37715}" type="pres">
      <dgm:prSet presAssocID="{CEADBBCF-28EB-4DD7-892C-B066CCE22BAB}" presName="negativeSpace" presStyleCnt="0"/>
      <dgm:spPr/>
    </dgm:pt>
    <dgm:pt modelId="{E50C2C45-5092-452D-A24A-70BF5BF50300}" type="pres">
      <dgm:prSet presAssocID="{CEADBBCF-28EB-4DD7-892C-B066CCE22BAB}" presName="childText" presStyleLbl="conFgAcc1" presStyleIdx="0" presStyleCnt="2">
        <dgm:presLayoutVars>
          <dgm:bulletEnabled val="1"/>
        </dgm:presLayoutVars>
      </dgm:prSet>
      <dgm:spPr/>
    </dgm:pt>
    <dgm:pt modelId="{3580DAB0-2911-4F8F-8546-5014E777CB7F}" type="pres">
      <dgm:prSet presAssocID="{641BA04F-82AB-4CCF-AFCF-A6B20AF370FD}" presName="spaceBetweenRectangles" presStyleCnt="0"/>
      <dgm:spPr/>
    </dgm:pt>
    <dgm:pt modelId="{52578B5C-A9E4-4938-A829-9ABD6256C9C2}" type="pres">
      <dgm:prSet presAssocID="{010F033B-A843-4EF6-99E3-4B9894D5B164}" presName="parentLin" presStyleCnt="0"/>
      <dgm:spPr/>
    </dgm:pt>
    <dgm:pt modelId="{C616070D-D1C3-41D2-BA2D-28571553D0ED}" type="pres">
      <dgm:prSet presAssocID="{010F033B-A843-4EF6-99E3-4B9894D5B164}" presName="parentLeftMargin" presStyleLbl="node1" presStyleIdx="0" presStyleCnt="2"/>
      <dgm:spPr/>
    </dgm:pt>
    <dgm:pt modelId="{422CC7F9-7F48-4301-B91E-E338079A93DB}" type="pres">
      <dgm:prSet presAssocID="{010F033B-A843-4EF6-99E3-4B9894D5B164}" presName="parentText" presStyleLbl="node1" presStyleIdx="1" presStyleCnt="2">
        <dgm:presLayoutVars>
          <dgm:chMax val="0"/>
          <dgm:bulletEnabled val="1"/>
        </dgm:presLayoutVars>
      </dgm:prSet>
      <dgm:spPr/>
    </dgm:pt>
    <dgm:pt modelId="{C60074FF-85E7-4E1F-B0F4-33E9F86D883A}" type="pres">
      <dgm:prSet presAssocID="{010F033B-A843-4EF6-99E3-4B9894D5B164}" presName="negativeSpace" presStyleCnt="0"/>
      <dgm:spPr/>
    </dgm:pt>
    <dgm:pt modelId="{F8D94B04-DEC8-465F-B32E-CC6AD262AC78}" type="pres">
      <dgm:prSet presAssocID="{010F033B-A843-4EF6-99E3-4B9894D5B164}" presName="childText" presStyleLbl="conFgAcc1" presStyleIdx="1" presStyleCnt="2">
        <dgm:presLayoutVars>
          <dgm:bulletEnabled val="1"/>
        </dgm:presLayoutVars>
      </dgm:prSet>
      <dgm:spPr/>
    </dgm:pt>
  </dgm:ptLst>
  <dgm:cxnLst>
    <dgm:cxn modelId="{1AB5040D-EAF1-4F05-80B5-5FC8F30B0B74}" type="presOf" srcId="{CEADBBCF-28EB-4DD7-892C-B066CCE22BAB}" destId="{595EBD93-F427-4849-90E9-148FCA33E35F}" srcOrd="0" destOrd="0" presId="urn:microsoft.com/office/officeart/2005/8/layout/list1"/>
    <dgm:cxn modelId="{0D8FC444-91D7-477A-AD9B-7C32FD380EA1}" type="presOf" srcId="{CEADBBCF-28EB-4DD7-892C-B066CCE22BAB}" destId="{26C627D7-AEDC-4CF8-AEF8-A1F322BC0D39}" srcOrd="1" destOrd="0" presId="urn:microsoft.com/office/officeart/2005/8/layout/list1"/>
    <dgm:cxn modelId="{32CCE847-F2F7-4751-9BA7-372A353DEC93}" srcId="{F20E1CB3-9619-4417-A78A-9AE50FA1BAFB}" destId="{CEADBBCF-28EB-4DD7-892C-B066CCE22BAB}" srcOrd="0" destOrd="0" parTransId="{9C70AE72-7C6E-4EF3-8C90-38612C8030F6}" sibTransId="{641BA04F-82AB-4CCF-AFCF-A6B20AF370FD}"/>
    <dgm:cxn modelId="{8303D651-AE48-4335-8101-517FE24A405E}" type="presOf" srcId="{010F033B-A843-4EF6-99E3-4B9894D5B164}" destId="{422CC7F9-7F48-4301-B91E-E338079A93DB}" srcOrd="1" destOrd="0" presId="urn:microsoft.com/office/officeart/2005/8/layout/list1"/>
    <dgm:cxn modelId="{93ACD581-C60E-4405-9156-A559576CFB72}" srcId="{F20E1CB3-9619-4417-A78A-9AE50FA1BAFB}" destId="{010F033B-A843-4EF6-99E3-4B9894D5B164}" srcOrd="1" destOrd="0" parTransId="{7FE065FE-4CE5-45AB-8259-7DAD31FA4EB7}" sibTransId="{B4C3D2BD-DBEC-4E7E-A83B-F311860DE642}"/>
    <dgm:cxn modelId="{B0858688-9316-49FD-B924-EC967291FC25}" type="presOf" srcId="{F20E1CB3-9619-4417-A78A-9AE50FA1BAFB}" destId="{391BA9B1-44FD-4CF4-96E0-9EF8F1B43CDB}" srcOrd="0" destOrd="0" presId="urn:microsoft.com/office/officeart/2005/8/layout/list1"/>
    <dgm:cxn modelId="{315B15BD-8271-4108-ADB5-236146910023}" type="presOf" srcId="{1C0D37EA-0D2B-4C35-BB65-902291C77DC3}" destId="{F8D94B04-DEC8-465F-B32E-CC6AD262AC78}" srcOrd="0" destOrd="1" presId="urn:microsoft.com/office/officeart/2005/8/layout/list1"/>
    <dgm:cxn modelId="{2F59C2C9-EEB3-4D20-A1F3-C57FAD4A5645}" type="presOf" srcId="{1AD6030E-0ABD-4395-9E26-B3A4378A6CD1}" destId="{F8D94B04-DEC8-465F-B32E-CC6AD262AC78}" srcOrd="0" destOrd="2" presId="urn:microsoft.com/office/officeart/2005/8/layout/list1"/>
    <dgm:cxn modelId="{6CF2FECA-A1B9-42F6-B2A8-DBC8A80F1BA9}" srcId="{010F033B-A843-4EF6-99E3-4B9894D5B164}" destId="{1AD6030E-0ABD-4395-9E26-B3A4378A6CD1}" srcOrd="2" destOrd="0" parTransId="{EC72209F-4266-4036-A745-96BDBC3CCABC}" sibTransId="{946D8010-3301-4482-B56D-5F19C7C0ECD4}"/>
    <dgm:cxn modelId="{CD70AAE2-EDCD-40A8-960C-047AF056AD8B}" srcId="{010F033B-A843-4EF6-99E3-4B9894D5B164}" destId="{1F7A555A-064F-4A9A-953A-31CDF1AB6F37}" srcOrd="0" destOrd="0" parTransId="{B5384FCF-505B-4C52-9857-197807D813FC}" sibTransId="{606E883D-DE58-4232-81BE-5264951F864D}"/>
    <dgm:cxn modelId="{1FD5E3F4-0434-4915-A1E7-30B5A4651421}" type="presOf" srcId="{010F033B-A843-4EF6-99E3-4B9894D5B164}" destId="{C616070D-D1C3-41D2-BA2D-28571553D0ED}" srcOrd="0" destOrd="0" presId="urn:microsoft.com/office/officeart/2005/8/layout/list1"/>
    <dgm:cxn modelId="{DF31DFF9-2319-493F-85BD-E3D94765511C}" type="presOf" srcId="{1F7A555A-064F-4A9A-953A-31CDF1AB6F37}" destId="{F8D94B04-DEC8-465F-B32E-CC6AD262AC78}" srcOrd="0" destOrd="0" presId="urn:microsoft.com/office/officeart/2005/8/layout/list1"/>
    <dgm:cxn modelId="{0B47E5FC-B21D-4683-9427-7662C43E7347}" srcId="{010F033B-A843-4EF6-99E3-4B9894D5B164}" destId="{1C0D37EA-0D2B-4C35-BB65-902291C77DC3}" srcOrd="1" destOrd="0" parTransId="{18E1BACB-BB5F-4313-A033-1EC0FF7687F5}" sibTransId="{CFFC99BC-28D8-4AD0-A0B4-F5BBB433462A}"/>
    <dgm:cxn modelId="{1FC7211F-96BE-43C3-9C5D-12FE63528936}" type="presParOf" srcId="{391BA9B1-44FD-4CF4-96E0-9EF8F1B43CDB}" destId="{917F4F69-48D1-4873-85FD-1FAD3523A2EB}" srcOrd="0" destOrd="0" presId="urn:microsoft.com/office/officeart/2005/8/layout/list1"/>
    <dgm:cxn modelId="{3FCAD924-ACD5-4F1D-94E4-4E7B08CCE9C2}" type="presParOf" srcId="{917F4F69-48D1-4873-85FD-1FAD3523A2EB}" destId="{595EBD93-F427-4849-90E9-148FCA33E35F}" srcOrd="0" destOrd="0" presId="urn:microsoft.com/office/officeart/2005/8/layout/list1"/>
    <dgm:cxn modelId="{E9A45A1A-00B3-4369-BC97-BC39E8FF5035}" type="presParOf" srcId="{917F4F69-48D1-4873-85FD-1FAD3523A2EB}" destId="{26C627D7-AEDC-4CF8-AEF8-A1F322BC0D39}" srcOrd="1" destOrd="0" presId="urn:microsoft.com/office/officeart/2005/8/layout/list1"/>
    <dgm:cxn modelId="{C66EF09D-A8AF-405C-9C8C-7DE69AAF66B7}" type="presParOf" srcId="{391BA9B1-44FD-4CF4-96E0-9EF8F1B43CDB}" destId="{CB46E987-63B9-44C3-A09F-1AF54AF37715}" srcOrd="1" destOrd="0" presId="urn:microsoft.com/office/officeart/2005/8/layout/list1"/>
    <dgm:cxn modelId="{E85991D2-B669-49AF-9C8C-C2BFB977A43D}" type="presParOf" srcId="{391BA9B1-44FD-4CF4-96E0-9EF8F1B43CDB}" destId="{E50C2C45-5092-452D-A24A-70BF5BF50300}" srcOrd="2" destOrd="0" presId="urn:microsoft.com/office/officeart/2005/8/layout/list1"/>
    <dgm:cxn modelId="{E05799F2-44B5-4238-8CE2-D5441635CCB8}" type="presParOf" srcId="{391BA9B1-44FD-4CF4-96E0-9EF8F1B43CDB}" destId="{3580DAB0-2911-4F8F-8546-5014E777CB7F}" srcOrd="3" destOrd="0" presId="urn:microsoft.com/office/officeart/2005/8/layout/list1"/>
    <dgm:cxn modelId="{FAE18747-CDE9-4FC0-947E-818F66257DA2}" type="presParOf" srcId="{391BA9B1-44FD-4CF4-96E0-9EF8F1B43CDB}" destId="{52578B5C-A9E4-4938-A829-9ABD6256C9C2}" srcOrd="4" destOrd="0" presId="urn:microsoft.com/office/officeart/2005/8/layout/list1"/>
    <dgm:cxn modelId="{AB1EC1E0-F9B2-4EC2-A812-E760D71CA727}" type="presParOf" srcId="{52578B5C-A9E4-4938-A829-9ABD6256C9C2}" destId="{C616070D-D1C3-41D2-BA2D-28571553D0ED}" srcOrd="0" destOrd="0" presId="urn:microsoft.com/office/officeart/2005/8/layout/list1"/>
    <dgm:cxn modelId="{CDA378CF-700F-4828-BD4D-04257ED961FE}" type="presParOf" srcId="{52578B5C-A9E4-4938-A829-9ABD6256C9C2}" destId="{422CC7F9-7F48-4301-B91E-E338079A93DB}" srcOrd="1" destOrd="0" presId="urn:microsoft.com/office/officeart/2005/8/layout/list1"/>
    <dgm:cxn modelId="{1CEE4F57-A029-45F6-A858-B20DF38940FC}" type="presParOf" srcId="{391BA9B1-44FD-4CF4-96E0-9EF8F1B43CDB}" destId="{C60074FF-85E7-4E1F-B0F4-33E9F86D883A}" srcOrd="5" destOrd="0" presId="urn:microsoft.com/office/officeart/2005/8/layout/list1"/>
    <dgm:cxn modelId="{5B63B21C-F03E-41EF-9DAE-219329C89F6D}" type="presParOf" srcId="{391BA9B1-44FD-4CF4-96E0-9EF8F1B43CDB}" destId="{F8D94B04-DEC8-465F-B32E-CC6AD262AC7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819ADC-42B3-4344-BBDF-99F3BD9064AC}"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6E55E759-644F-4CDD-9CD6-A692CEDE11F9}">
      <dgm:prSet/>
      <dgm:spPr/>
      <dgm:t>
        <a:bodyPr/>
        <a:lstStyle/>
        <a:p>
          <a:r>
            <a:rPr lang="en-US"/>
            <a:t>Existing tools for the identification of previous fragility fractures</a:t>
          </a:r>
        </a:p>
      </dgm:t>
    </dgm:pt>
    <dgm:pt modelId="{32C650E9-ECA3-40E2-89AE-03443111E8D0}" type="parTrans" cxnId="{9DBA6B57-FACF-4ECD-91CE-FC9B44A951E5}">
      <dgm:prSet/>
      <dgm:spPr/>
      <dgm:t>
        <a:bodyPr/>
        <a:lstStyle/>
        <a:p>
          <a:endParaRPr lang="en-US"/>
        </a:p>
      </dgm:t>
    </dgm:pt>
    <dgm:pt modelId="{E678349F-2E53-4DE2-8BE1-2D2B59B2AC65}" type="sibTrans" cxnId="{9DBA6B57-FACF-4ECD-91CE-FC9B44A951E5}">
      <dgm:prSet/>
      <dgm:spPr/>
      <dgm:t>
        <a:bodyPr/>
        <a:lstStyle/>
        <a:p>
          <a:endParaRPr lang="en-US"/>
        </a:p>
      </dgm:t>
    </dgm:pt>
    <dgm:pt modelId="{1D9C1DA7-C69E-4F81-850B-23E9EAEAEF4E}">
      <dgm:prSet/>
      <dgm:spPr/>
      <dgm:t>
        <a:bodyPr/>
        <a:lstStyle/>
        <a:p>
          <a:r>
            <a:rPr lang="en-US"/>
            <a:t>Existing tools for BMD assessment</a:t>
          </a:r>
        </a:p>
      </dgm:t>
    </dgm:pt>
    <dgm:pt modelId="{B7863262-D7B1-4A30-A8E7-5FF73D654F6A}" type="parTrans" cxnId="{16F407B6-4D83-447C-B60B-EB2A533C2883}">
      <dgm:prSet/>
      <dgm:spPr/>
      <dgm:t>
        <a:bodyPr/>
        <a:lstStyle/>
        <a:p>
          <a:endParaRPr lang="en-US"/>
        </a:p>
      </dgm:t>
    </dgm:pt>
    <dgm:pt modelId="{C7697B83-AE6A-4006-905E-CA3D8016051C}" type="sibTrans" cxnId="{16F407B6-4D83-447C-B60B-EB2A533C2883}">
      <dgm:prSet/>
      <dgm:spPr/>
      <dgm:t>
        <a:bodyPr/>
        <a:lstStyle/>
        <a:p>
          <a:endParaRPr lang="en-US"/>
        </a:p>
      </dgm:t>
    </dgm:pt>
    <dgm:pt modelId="{4CB943DD-DD85-4DD7-8239-335A0EBFBA86}">
      <dgm:prSet/>
      <dgm:spPr/>
      <dgm:t>
        <a:bodyPr/>
        <a:lstStyle/>
        <a:p>
          <a:r>
            <a:rPr lang="en-US"/>
            <a:t>Existing fracture risk assessment tools</a:t>
          </a:r>
        </a:p>
      </dgm:t>
    </dgm:pt>
    <dgm:pt modelId="{D089C804-D67F-4DFC-9FA0-CF2D159860C6}" type="parTrans" cxnId="{F834F957-9F48-4D6C-A054-4F0F34ADBC80}">
      <dgm:prSet/>
      <dgm:spPr/>
      <dgm:t>
        <a:bodyPr/>
        <a:lstStyle/>
        <a:p>
          <a:endParaRPr lang="en-US"/>
        </a:p>
      </dgm:t>
    </dgm:pt>
    <dgm:pt modelId="{68318AAE-BEF0-4E2C-820B-21A966A7416E}" type="sibTrans" cxnId="{F834F957-9F48-4D6C-A054-4F0F34ADBC80}">
      <dgm:prSet/>
      <dgm:spPr/>
      <dgm:t>
        <a:bodyPr/>
        <a:lstStyle/>
        <a:p>
          <a:endParaRPr lang="en-US"/>
        </a:p>
      </dgm:t>
    </dgm:pt>
    <dgm:pt modelId="{52D33E25-A533-4DF9-8D18-D03EE83C66E6}" type="pres">
      <dgm:prSet presAssocID="{4B819ADC-42B3-4344-BBDF-99F3BD9064AC}" presName="vert0" presStyleCnt="0">
        <dgm:presLayoutVars>
          <dgm:dir/>
          <dgm:animOne val="branch"/>
          <dgm:animLvl val="lvl"/>
        </dgm:presLayoutVars>
      </dgm:prSet>
      <dgm:spPr/>
    </dgm:pt>
    <dgm:pt modelId="{3E5D3E6C-33CF-472E-9EE4-12D08BF0DB51}" type="pres">
      <dgm:prSet presAssocID="{6E55E759-644F-4CDD-9CD6-A692CEDE11F9}" presName="thickLine" presStyleLbl="alignNode1" presStyleIdx="0" presStyleCnt="3"/>
      <dgm:spPr/>
    </dgm:pt>
    <dgm:pt modelId="{BA7895E5-F97B-49BC-AC67-FDAA5CF35524}" type="pres">
      <dgm:prSet presAssocID="{6E55E759-644F-4CDD-9CD6-A692CEDE11F9}" presName="horz1" presStyleCnt="0"/>
      <dgm:spPr/>
    </dgm:pt>
    <dgm:pt modelId="{8E6962EC-1933-4ADD-BA65-0BCA9A7CD601}" type="pres">
      <dgm:prSet presAssocID="{6E55E759-644F-4CDD-9CD6-A692CEDE11F9}" presName="tx1" presStyleLbl="revTx" presStyleIdx="0" presStyleCnt="3"/>
      <dgm:spPr/>
    </dgm:pt>
    <dgm:pt modelId="{C413748C-29BA-4AEE-A9F4-20FCB5FB1D5D}" type="pres">
      <dgm:prSet presAssocID="{6E55E759-644F-4CDD-9CD6-A692CEDE11F9}" presName="vert1" presStyleCnt="0"/>
      <dgm:spPr/>
    </dgm:pt>
    <dgm:pt modelId="{A443731A-996D-447E-9A54-33001BF4EF88}" type="pres">
      <dgm:prSet presAssocID="{1D9C1DA7-C69E-4F81-850B-23E9EAEAEF4E}" presName="thickLine" presStyleLbl="alignNode1" presStyleIdx="1" presStyleCnt="3"/>
      <dgm:spPr/>
    </dgm:pt>
    <dgm:pt modelId="{58597F05-E35F-46B8-8DFF-B9DF4BB0B81B}" type="pres">
      <dgm:prSet presAssocID="{1D9C1DA7-C69E-4F81-850B-23E9EAEAEF4E}" presName="horz1" presStyleCnt="0"/>
      <dgm:spPr/>
    </dgm:pt>
    <dgm:pt modelId="{0F8F9E53-721C-4C3E-81F3-A09FE0E77096}" type="pres">
      <dgm:prSet presAssocID="{1D9C1DA7-C69E-4F81-850B-23E9EAEAEF4E}" presName="tx1" presStyleLbl="revTx" presStyleIdx="1" presStyleCnt="3"/>
      <dgm:spPr/>
    </dgm:pt>
    <dgm:pt modelId="{DD994FB5-0FB0-4C0D-A979-56E533AB543E}" type="pres">
      <dgm:prSet presAssocID="{1D9C1DA7-C69E-4F81-850B-23E9EAEAEF4E}" presName="vert1" presStyleCnt="0"/>
      <dgm:spPr/>
    </dgm:pt>
    <dgm:pt modelId="{B724F8CC-BF50-4975-A5E5-4D1E467A9E1B}" type="pres">
      <dgm:prSet presAssocID="{4CB943DD-DD85-4DD7-8239-335A0EBFBA86}" presName="thickLine" presStyleLbl="alignNode1" presStyleIdx="2" presStyleCnt="3"/>
      <dgm:spPr/>
    </dgm:pt>
    <dgm:pt modelId="{5EC65AF2-BD17-49F6-9BA5-408456220412}" type="pres">
      <dgm:prSet presAssocID="{4CB943DD-DD85-4DD7-8239-335A0EBFBA86}" presName="horz1" presStyleCnt="0"/>
      <dgm:spPr/>
    </dgm:pt>
    <dgm:pt modelId="{6940A672-8D68-420F-9123-D7B1F95A652D}" type="pres">
      <dgm:prSet presAssocID="{4CB943DD-DD85-4DD7-8239-335A0EBFBA86}" presName="tx1" presStyleLbl="revTx" presStyleIdx="2" presStyleCnt="3"/>
      <dgm:spPr/>
    </dgm:pt>
    <dgm:pt modelId="{C1E87E43-643B-4A39-B842-A13B0CF2B106}" type="pres">
      <dgm:prSet presAssocID="{4CB943DD-DD85-4DD7-8239-335A0EBFBA86}" presName="vert1" presStyleCnt="0"/>
      <dgm:spPr/>
    </dgm:pt>
  </dgm:ptLst>
  <dgm:cxnLst>
    <dgm:cxn modelId="{9DBA6B57-FACF-4ECD-91CE-FC9B44A951E5}" srcId="{4B819ADC-42B3-4344-BBDF-99F3BD9064AC}" destId="{6E55E759-644F-4CDD-9CD6-A692CEDE11F9}" srcOrd="0" destOrd="0" parTransId="{32C650E9-ECA3-40E2-89AE-03443111E8D0}" sibTransId="{E678349F-2E53-4DE2-8BE1-2D2B59B2AC65}"/>
    <dgm:cxn modelId="{F834F957-9F48-4D6C-A054-4F0F34ADBC80}" srcId="{4B819ADC-42B3-4344-BBDF-99F3BD9064AC}" destId="{4CB943DD-DD85-4DD7-8239-335A0EBFBA86}" srcOrd="2" destOrd="0" parTransId="{D089C804-D67F-4DFC-9FA0-CF2D159860C6}" sibTransId="{68318AAE-BEF0-4E2C-820B-21A966A7416E}"/>
    <dgm:cxn modelId="{6FEBEB8F-8589-4E69-9A94-C362E4710512}" type="presOf" srcId="{4CB943DD-DD85-4DD7-8239-335A0EBFBA86}" destId="{6940A672-8D68-420F-9123-D7B1F95A652D}" srcOrd="0" destOrd="0" presId="urn:microsoft.com/office/officeart/2008/layout/LinedList"/>
    <dgm:cxn modelId="{581E12A7-D099-4033-9602-3E013E7B313F}" type="presOf" srcId="{1D9C1DA7-C69E-4F81-850B-23E9EAEAEF4E}" destId="{0F8F9E53-721C-4C3E-81F3-A09FE0E77096}" srcOrd="0" destOrd="0" presId="urn:microsoft.com/office/officeart/2008/layout/LinedList"/>
    <dgm:cxn modelId="{BC04B8A9-941A-4AFF-9099-ABF323243848}" type="presOf" srcId="{6E55E759-644F-4CDD-9CD6-A692CEDE11F9}" destId="{8E6962EC-1933-4ADD-BA65-0BCA9A7CD601}" srcOrd="0" destOrd="0" presId="urn:microsoft.com/office/officeart/2008/layout/LinedList"/>
    <dgm:cxn modelId="{16F407B6-4D83-447C-B60B-EB2A533C2883}" srcId="{4B819ADC-42B3-4344-BBDF-99F3BD9064AC}" destId="{1D9C1DA7-C69E-4F81-850B-23E9EAEAEF4E}" srcOrd="1" destOrd="0" parTransId="{B7863262-D7B1-4A30-A8E7-5FF73D654F6A}" sibTransId="{C7697B83-AE6A-4006-905E-CA3D8016051C}"/>
    <dgm:cxn modelId="{F53013E6-5ED5-4DA6-A6B5-F314BDEB4757}" type="presOf" srcId="{4B819ADC-42B3-4344-BBDF-99F3BD9064AC}" destId="{52D33E25-A533-4DF9-8D18-D03EE83C66E6}" srcOrd="0" destOrd="0" presId="urn:microsoft.com/office/officeart/2008/layout/LinedList"/>
    <dgm:cxn modelId="{1B666647-AA71-42D3-A1FC-667BCCA7ACC0}" type="presParOf" srcId="{52D33E25-A533-4DF9-8D18-D03EE83C66E6}" destId="{3E5D3E6C-33CF-472E-9EE4-12D08BF0DB51}" srcOrd="0" destOrd="0" presId="urn:microsoft.com/office/officeart/2008/layout/LinedList"/>
    <dgm:cxn modelId="{9CCC1BB6-C858-4BA2-B01C-058815D830B2}" type="presParOf" srcId="{52D33E25-A533-4DF9-8D18-D03EE83C66E6}" destId="{BA7895E5-F97B-49BC-AC67-FDAA5CF35524}" srcOrd="1" destOrd="0" presId="urn:microsoft.com/office/officeart/2008/layout/LinedList"/>
    <dgm:cxn modelId="{78F70ACA-EA64-4D64-B575-56E23211E14C}" type="presParOf" srcId="{BA7895E5-F97B-49BC-AC67-FDAA5CF35524}" destId="{8E6962EC-1933-4ADD-BA65-0BCA9A7CD601}" srcOrd="0" destOrd="0" presId="urn:microsoft.com/office/officeart/2008/layout/LinedList"/>
    <dgm:cxn modelId="{A5A98E59-54EC-40DC-B5F3-0CB02D184AA9}" type="presParOf" srcId="{BA7895E5-F97B-49BC-AC67-FDAA5CF35524}" destId="{C413748C-29BA-4AEE-A9F4-20FCB5FB1D5D}" srcOrd="1" destOrd="0" presId="urn:microsoft.com/office/officeart/2008/layout/LinedList"/>
    <dgm:cxn modelId="{8F508416-9180-4344-BB01-8B2B9708E719}" type="presParOf" srcId="{52D33E25-A533-4DF9-8D18-D03EE83C66E6}" destId="{A443731A-996D-447E-9A54-33001BF4EF88}" srcOrd="2" destOrd="0" presId="urn:microsoft.com/office/officeart/2008/layout/LinedList"/>
    <dgm:cxn modelId="{117E48BA-D12D-43A5-B771-367A67CECEF4}" type="presParOf" srcId="{52D33E25-A533-4DF9-8D18-D03EE83C66E6}" destId="{58597F05-E35F-46B8-8DFF-B9DF4BB0B81B}" srcOrd="3" destOrd="0" presId="urn:microsoft.com/office/officeart/2008/layout/LinedList"/>
    <dgm:cxn modelId="{E1834D82-2F36-4045-A781-3BB57A2DF32C}" type="presParOf" srcId="{58597F05-E35F-46B8-8DFF-B9DF4BB0B81B}" destId="{0F8F9E53-721C-4C3E-81F3-A09FE0E77096}" srcOrd="0" destOrd="0" presId="urn:microsoft.com/office/officeart/2008/layout/LinedList"/>
    <dgm:cxn modelId="{9BB84F96-435C-405E-8393-FD55A5AEC4EC}" type="presParOf" srcId="{58597F05-E35F-46B8-8DFF-B9DF4BB0B81B}" destId="{DD994FB5-0FB0-4C0D-A979-56E533AB543E}" srcOrd="1" destOrd="0" presId="urn:microsoft.com/office/officeart/2008/layout/LinedList"/>
    <dgm:cxn modelId="{DD60E850-EAE6-4034-B02E-BEAF36660C5F}" type="presParOf" srcId="{52D33E25-A533-4DF9-8D18-D03EE83C66E6}" destId="{B724F8CC-BF50-4975-A5E5-4D1E467A9E1B}" srcOrd="4" destOrd="0" presId="urn:microsoft.com/office/officeart/2008/layout/LinedList"/>
    <dgm:cxn modelId="{72C4E64C-EA1B-47F0-9F89-750DCF27B728}" type="presParOf" srcId="{52D33E25-A533-4DF9-8D18-D03EE83C66E6}" destId="{5EC65AF2-BD17-49F6-9BA5-408456220412}" srcOrd="5" destOrd="0" presId="urn:microsoft.com/office/officeart/2008/layout/LinedList"/>
    <dgm:cxn modelId="{A6AB17B2-AE03-41A9-981F-65A4DD301FC6}" type="presParOf" srcId="{5EC65AF2-BD17-49F6-9BA5-408456220412}" destId="{6940A672-8D68-420F-9123-D7B1F95A652D}" srcOrd="0" destOrd="0" presId="urn:microsoft.com/office/officeart/2008/layout/LinedList"/>
    <dgm:cxn modelId="{F881B288-E1F5-4520-8110-544064D02574}" type="presParOf" srcId="{5EC65AF2-BD17-49F6-9BA5-408456220412}" destId="{C1E87E43-643B-4A39-B842-A13B0CF2B1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F243541-5B12-47ED-B364-2E5B1F59FF8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4CD1F24-45A6-497A-A1D1-E8109F571F02}">
      <dgm:prSet/>
      <dgm:spPr/>
      <dgm:t>
        <a:bodyPr/>
        <a:lstStyle/>
        <a:p>
          <a:r>
            <a:rPr lang="en-US"/>
            <a:t>Q-fracture is validated only in the UK and recommended only in the UK and Scottish guidelines </a:t>
          </a:r>
        </a:p>
      </dgm:t>
    </dgm:pt>
    <dgm:pt modelId="{9CB45688-7059-4B65-B762-5AA61EFFE652}" type="parTrans" cxnId="{2AA07A51-A4B9-48C5-88D4-8DCCE0837E3A}">
      <dgm:prSet/>
      <dgm:spPr/>
      <dgm:t>
        <a:bodyPr/>
        <a:lstStyle/>
        <a:p>
          <a:endParaRPr lang="en-US"/>
        </a:p>
      </dgm:t>
    </dgm:pt>
    <dgm:pt modelId="{D8E318A8-1A58-4264-ACDF-CFBD320D2CB5}" type="sibTrans" cxnId="{2AA07A51-A4B9-48C5-88D4-8DCCE0837E3A}">
      <dgm:prSet/>
      <dgm:spPr/>
      <dgm:t>
        <a:bodyPr/>
        <a:lstStyle/>
        <a:p>
          <a:endParaRPr lang="en-US"/>
        </a:p>
      </dgm:t>
    </dgm:pt>
    <dgm:pt modelId="{F72C666D-8D2C-4818-B8C9-1D8111441916}">
      <dgm:prSet/>
      <dgm:spPr/>
      <dgm:t>
        <a:bodyPr/>
        <a:lstStyle/>
        <a:p>
          <a:r>
            <a:rPr lang="en-US"/>
            <a:t>FRAX® and Garvan could be considered in Belgium. </a:t>
          </a:r>
        </a:p>
      </dgm:t>
    </dgm:pt>
    <dgm:pt modelId="{693CC3B2-30E0-4471-97ED-AA69C55FEE76}" type="parTrans" cxnId="{1D6F373D-BD77-4C2F-A2ED-71C16FC39E9A}">
      <dgm:prSet/>
      <dgm:spPr/>
      <dgm:t>
        <a:bodyPr/>
        <a:lstStyle/>
        <a:p>
          <a:endParaRPr lang="en-US"/>
        </a:p>
      </dgm:t>
    </dgm:pt>
    <dgm:pt modelId="{4060BF81-3DC2-4BCC-8EC8-EBBAF4FBA29B}" type="sibTrans" cxnId="{1D6F373D-BD77-4C2F-A2ED-71C16FC39E9A}">
      <dgm:prSet/>
      <dgm:spPr/>
      <dgm:t>
        <a:bodyPr/>
        <a:lstStyle/>
        <a:p>
          <a:endParaRPr lang="en-US"/>
        </a:p>
      </dgm:t>
    </dgm:pt>
    <dgm:pt modelId="{C58F4E65-2F39-4C19-AD21-4889EEE39DE8}" type="pres">
      <dgm:prSet presAssocID="{3F243541-5B12-47ED-B364-2E5B1F59FF8C}" presName="hierChild1" presStyleCnt="0">
        <dgm:presLayoutVars>
          <dgm:chPref val="1"/>
          <dgm:dir/>
          <dgm:animOne val="branch"/>
          <dgm:animLvl val="lvl"/>
          <dgm:resizeHandles/>
        </dgm:presLayoutVars>
      </dgm:prSet>
      <dgm:spPr/>
    </dgm:pt>
    <dgm:pt modelId="{FE3125AF-8C50-4A8B-B8BA-C4045CE1B47B}" type="pres">
      <dgm:prSet presAssocID="{84CD1F24-45A6-497A-A1D1-E8109F571F02}" presName="hierRoot1" presStyleCnt="0"/>
      <dgm:spPr/>
    </dgm:pt>
    <dgm:pt modelId="{D6D7D5FE-C7B1-449B-B9C3-884C96E6F8E8}" type="pres">
      <dgm:prSet presAssocID="{84CD1F24-45A6-497A-A1D1-E8109F571F02}" presName="composite" presStyleCnt="0"/>
      <dgm:spPr/>
    </dgm:pt>
    <dgm:pt modelId="{487F7A0E-A053-4072-9C87-C0F80754A494}" type="pres">
      <dgm:prSet presAssocID="{84CD1F24-45A6-497A-A1D1-E8109F571F02}" presName="background" presStyleLbl="node0" presStyleIdx="0" presStyleCnt="2"/>
      <dgm:spPr/>
    </dgm:pt>
    <dgm:pt modelId="{7DF5BBC1-BDDB-4E8B-8D13-5B5F81714B25}" type="pres">
      <dgm:prSet presAssocID="{84CD1F24-45A6-497A-A1D1-E8109F571F02}" presName="text" presStyleLbl="fgAcc0" presStyleIdx="0" presStyleCnt="2">
        <dgm:presLayoutVars>
          <dgm:chPref val="3"/>
        </dgm:presLayoutVars>
      </dgm:prSet>
      <dgm:spPr/>
    </dgm:pt>
    <dgm:pt modelId="{DD8F0503-D64C-47DC-A17C-89E946E69175}" type="pres">
      <dgm:prSet presAssocID="{84CD1F24-45A6-497A-A1D1-E8109F571F02}" presName="hierChild2" presStyleCnt="0"/>
      <dgm:spPr/>
    </dgm:pt>
    <dgm:pt modelId="{4B73B165-2CFF-4F99-9468-864508AC3B9D}" type="pres">
      <dgm:prSet presAssocID="{F72C666D-8D2C-4818-B8C9-1D8111441916}" presName="hierRoot1" presStyleCnt="0"/>
      <dgm:spPr/>
    </dgm:pt>
    <dgm:pt modelId="{9A78EEDE-0749-4011-B910-9B2EF7C77FEF}" type="pres">
      <dgm:prSet presAssocID="{F72C666D-8D2C-4818-B8C9-1D8111441916}" presName="composite" presStyleCnt="0"/>
      <dgm:spPr/>
    </dgm:pt>
    <dgm:pt modelId="{F7C6AAB1-75BB-4AE3-A978-0B62CEAAE0D3}" type="pres">
      <dgm:prSet presAssocID="{F72C666D-8D2C-4818-B8C9-1D8111441916}" presName="background" presStyleLbl="node0" presStyleIdx="1" presStyleCnt="2"/>
      <dgm:spPr/>
    </dgm:pt>
    <dgm:pt modelId="{BE9EEDF6-0B27-4318-8D0B-9A06DB602763}" type="pres">
      <dgm:prSet presAssocID="{F72C666D-8D2C-4818-B8C9-1D8111441916}" presName="text" presStyleLbl="fgAcc0" presStyleIdx="1" presStyleCnt="2">
        <dgm:presLayoutVars>
          <dgm:chPref val="3"/>
        </dgm:presLayoutVars>
      </dgm:prSet>
      <dgm:spPr/>
    </dgm:pt>
    <dgm:pt modelId="{A885AAAC-0198-4531-B2E8-AE87F81EA333}" type="pres">
      <dgm:prSet presAssocID="{F72C666D-8D2C-4818-B8C9-1D8111441916}" presName="hierChild2" presStyleCnt="0"/>
      <dgm:spPr/>
    </dgm:pt>
  </dgm:ptLst>
  <dgm:cxnLst>
    <dgm:cxn modelId="{1D6F373D-BD77-4C2F-A2ED-71C16FC39E9A}" srcId="{3F243541-5B12-47ED-B364-2E5B1F59FF8C}" destId="{F72C666D-8D2C-4818-B8C9-1D8111441916}" srcOrd="1" destOrd="0" parTransId="{693CC3B2-30E0-4471-97ED-AA69C55FEE76}" sibTransId="{4060BF81-3DC2-4BCC-8EC8-EBBAF4FBA29B}"/>
    <dgm:cxn modelId="{2AA07A51-A4B9-48C5-88D4-8DCCE0837E3A}" srcId="{3F243541-5B12-47ED-B364-2E5B1F59FF8C}" destId="{84CD1F24-45A6-497A-A1D1-E8109F571F02}" srcOrd="0" destOrd="0" parTransId="{9CB45688-7059-4B65-B762-5AA61EFFE652}" sibTransId="{D8E318A8-1A58-4264-ACDF-CFBD320D2CB5}"/>
    <dgm:cxn modelId="{65418C75-54E5-4D7F-AE09-1F0FF5B1D759}" type="presOf" srcId="{84CD1F24-45A6-497A-A1D1-E8109F571F02}" destId="{7DF5BBC1-BDDB-4E8B-8D13-5B5F81714B25}" srcOrd="0" destOrd="0" presId="urn:microsoft.com/office/officeart/2005/8/layout/hierarchy1"/>
    <dgm:cxn modelId="{27487AA8-F79F-45C2-8459-A4A63F5D0191}" type="presOf" srcId="{F72C666D-8D2C-4818-B8C9-1D8111441916}" destId="{BE9EEDF6-0B27-4318-8D0B-9A06DB602763}" srcOrd="0" destOrd="0" presId="urn:microsoft.com/office/officeart/2005/8/layout/hierarchy1"/>
    <dgm:cxn modelId="{9DDA6DD5-DB97-4323-B421-FB98AFDE5ADA}" type="presOf" srcId="{3F243541-5B12-47ED-B364-2E5B1F59FF8C}" destId="{C58F4E65-2F39-4C19-AD21-4889EEE39DE8}" srcOrd="0" destOrd="0" presId="urn:microsoft.com/office/officeart/2005/8/layout/hierarchy1"/>
    <dgm:cxn modelId="{A2402BE4-D104-42AE-A980-07F28F3B2EF6}" type="presParOf" srcId="{C58F4E65-2F39-4C19-AD21-4889EEE39DE8}" destId="{FE3125AF-8C50-4A8B-B8BA-C4045CE1B47B}" srcOrd="0" destOrd="0" presId="urn:microsoft.com/office/officeart/2005/8/layout/hierarchy1"/>
    <dgm:cxn modelId="{53E8B42A-17FD-445F-A720-2D2CBD917380}" type="presParOf" srcId="{FE3125AF-8C50-4A8B-B8BA-C4045CE1B47B}" destId="{D6D7D5FE-C7B1-449B-B9C3-884C96E6F8E8}" srcOrd="0" destOrd="0" presId="urn:microsoft.com/office/officeart/2005/8/layout/hierarchy1"/>
    <dgm:cxn modelId="{7454D62B-E2A6-4133-B947-7E03D8E794AC}" type="presParOf" srcId="{D6D7D5FE-C7B1-449B-B9C3-884C96E6F8E8}" destId="{487F7A0E-A053-4072-9C87-C0F80754A494}" srcOrd="0" destOrd="0" presId="urn:microsoft.com/office/officeart/2005/8/layout/hierarchy1"/>
    <dgm:cxn modelId="{D50CB750-1247-44C8-AF75-8B4157E2877B}" type="presParOf" srcId="{D6D7D5FE-C7B1-449B-B9C3-884C96E6F8E8}" destId="{7DF5BBC1-BDDB-4E8B-8D13-5B5F81714B25}" srcOrd="1" destOrd="0" presId="urn:microsoft.com/office/officeart/2005/8/layout/hierarchy1"/>
    <dgm:cxn modelId="{48158775-F27E-4283-997E-DA52DF5AB13E}" type="presParOf" srcId="{FE3125AF-8C50-4A8B-B8BA-C4045CE1B47B}" destId="{DD8F0503-D64C-47DC-A17C-89E946E69175}" srcOrd="1" destOrd="0" presId="urn:microsoft.com/office/officeart/2005/8/layout/hierarchy1"/>
    <dgm:cxn modelId="{18B8AE6B-9296-44A7-877E-7072B7BA9AE6}" type="presParOf" srcId="{C58F4E65-2F39-4C19-AD21-4889EEE39DE8}" destId="{4B73B165-2CFF-4F99-9468-864508AC3B9D}" srcOrd="1" destOrd="0" presId="urn:microsoft.com/office/officeart/2005/8/layout/hierarchy1"/>
    <dgm:cxn modelId="{20C65208-13A6-4E51-B4D0-DC74701B7B36}" type="presParOf" srcId="{4B73B165-2CFF-4F99-9468-864508AC3B9D}" destId="{9A78EEDE-0749-4011-B910-9B2EF7C77FEF}" srcOrd="0" destOrd="0" presId="urn:microsoft.com/office/officeart/2005/8/layout/hierarchy1"/>
    <dgm:cxn modelId="{E68F1332-CF9F-4D9C-BCBB-17C15B131F82}" type="presParOf" srcId="{9A78EEDE-0749-4011-B910-9B2EF7C77FEF}" destId="{F7C6AAB1-75BB-4AE3-A978-0B62CEAAE0D3}" srcOrd="0" destOrd="0" presId="urn:microsoft.com/office/officeart/2005/8/layout/hierarchy1"/>
    <dgm:cxn modelId="{697270E6-2AF3-49A5-945A-F228E4244391}" type="presParOf" srcId="{9A78EEDE-0749-4011-B910-9B2EF7C77FEF}" destId="{BE9EEDF6-0B27-4318-8D0B-9A06DB602763}" srcOrd="1" destOrd="0" presId="urn:microsoft.com/office/officeart/2005/8/layout/hierarchy1"/>
    <dgm:cxn modelId="{2CFED556-2151-4E91-B603-AB3274844265}" type="presParOf" srcId="{4B73B165-2CFF-4F99-9468-864508AC3B9D}" destId="{A885AAAC-0198-4531-B2E8-AE87F81EA33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9A3A71-423C-4311-A9CA-E51356F0A9D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902C95D-3235-4A29-BAAE-CF3ADB2F3F7A}">
      <dgm:prSet/>
      <dgm:spPr/>
      <dgm:t>
        <a:bodyPr/>
        <a:lstStyle/>
        <a:p>
          <a:r>
            <a:rPr lang="en-US"/>
            <a:t>Q1. HOW should osteoporosis be screened in postmenopausal women?</a:t>
          </a:r>
        </a:p>
      </dgm:t>
    </dgm:pt>
    <dgm:pt modelId="{C61F9BE9-6CA7-4571-B3BD-6E40A8FCDA70}" type="parTrans" cxnId="{1D67F761-80DD-4688-9A5D-822B109743EA}">
      <dgm:prSet/>
      <dgm:spPr/>
      <dgm:t>
        <a:bodyPr/>
        <a:lstStyle/>
        <a:p>
          <a:endParaRPr lang="en-US"/>
        </a:p>
      </dgm:t>
    </dgm:pt>
    <dgm:pt modelId="{4D1B1DA4-910D-4DD3-903C-061776201FCB}" type="sibTrans" cxnId="{1D67F761-80DD-4688-9A5D-822B109743EA}">
      <dgm:prSet/>
      <dgm:spPr/>
      <dgm:t>
        <a:bodyPr/>
        <a:lstStyle/>
        <a:p>
          <a:endParaRPr lang="en-US"/>
        </a:p>
      </dgm:t>
    </dgm:pt>
    <dgm:pt modelId="{5B53AEB2-1730-4866-B871-F7DF195E53BB}">
      <dgm:prSet/>
      <dgm:spPr/>
      <dgm:t>
        <a:bodyPr/>
        <a:lstStyle/>
        <a:p>
          <a:r>
            <a:rPr lang="en-US"/>
            <a:t>Q2. WHEN and HOW OFTEN should postmenopausal women be screened for osteoporosis?</a:t>
          </a:r>
        </a:p>
      </dgm:t>
    </dgm:pt>
    <dgm:pt modelId="{48C0358A-CEE3-4665-AE79-9B36B474157B}" type="parTrans" cxnId="{39AB20C2-8719-476F-BCCF-3EC06A6ED3B1}">
      <dgm:prSet/>
      <dgm:spPr/>
      <dgm:t>
        <a:bodyPr/>
        <a:lstStyle/>
        <a:p>
          <a:endParaRPr lang="en-US"/>
        </a:p>
      </dgm:t>
    </dgm:pt>
    <dgm:pt modelId="{4CED3EDE-6102-4412-A049-C85E086B4BC1}" type="sibTrans" cxnId="{39AB20C2-8719-476F-BCCF-3EC06A6ED3B1}">
      <dgm:prSet/>
      <dgm:spPr/>
      <dgm:t>
        <a:bodyPr/>
        <a:lstStyle/>
        <a:p>
          <a:endParaRPr lang="en-US"/>
        </a:p>
      </dgm:t>
    </dgm:pt>
    <dgm:pt modelId="{6FD95F1A-EC09-4FBF-9D04-6958E22F440A}">
      <dgm:prSet/>
      <dgm:spPr/>
      <dgm:t>
        <a:bodyPr/>
        <a:lstStyle/>
        <a:p>
          <a:r>
            <a:rPr lang="en-US"/>
            <a:t>Q3: WHICH TOOLS should be used to diagnose osteoporosis and assess fracture risk in postmenopausal women?</a:t>
          </a:r>
        </a:p>
      </dgm:t>
    </dgm:pt>
    <dgm:pt modelId="{42F04D99-6EA3-4AD0-A919-6D9F81AE710B}" type="parTrans" cxnId="{5DBB7C3C-2EDF-4883-BC0B-4F400BEB0120}">
      <dgm:prSet/>
      <dgm:spPr/>
      <dgm:t>
        <a:bodyPr/>
        <a:lstStyle/>
        <a:p>
          <a:endParaRPr lang="en-US"/>
        </a:p>
      </dgm:t>
    </dgm:pt>
    <dgm:pt modelId="{F5BB082A-6FD8-4271-AC6F-CE29DD4C07F8}" type="sibTrans" cxnId="{5DBB7C3C-2EDF-4883-BC0B-4F400BEB0120}">
      <dgm:prSet/>
      <dgm:spPr/>
      <dgm:t>
        <a:bodyPr/>
        <a:lstStyle/>
        <a:p>
          <a:endParaRPr lang="en-US"/>
        </a:p>
      </dgm:t>
    </dgm:pt>
    <dgm:pt modelId="{875929E3-5126-4354-BDB0-D24979CA8A25}">
      <dgm:prSet/>
      <dgm:spPr/>
      <dgm:t>
        <a:bodyPr/>
        <a:lstStyle/>
        <a:p>
          <a:r>
            <a:rPr lang="en-US"/>
            <a:t>Q4. WHICH THRESHOLDS should be used to diagnose and assess the severity of osteoporosis in postmenopausal women?</a:t>
          </a:r>
        </a:p>
      </dgm:t>
    </dgm:pt>
    <dgm:pt modelId="{CF6B59A1-6402-4658-801A-64DE1E8373E0}" type="parTrans" cxnId="{7EF68252-45ED-4AD5-A377-62E59CAEF004}">
      <dgm:prSet/>
      <dgm:spPr/>
      <dgm:t>
        <a:bodyPr/>
        <a:lstStyle/>
        <a:p>
          <a:endParaRPr lang="en-US"/>
        </a:p>
      </dgm:t>
    </dgm:pt>
    <dgm:pt modelId="{DB5D6985-3683-438A-BDB9-369A3CE23144}" type="sibTrans" cxnId="{7EF68252-45ED-4AD5-A377-62E59CAEF004}">
      <dgm:prSet/>
      <dgm:spPr/>
      <dgm:t>
        <a:bodyPr/>
        <a:lstStyle/>
        <a:p>
          <a:endParaRPr lang="en-US"/>
        </a:p>
      </dgm:t>
    </dgm:pt>
    <dgm:pt modelId="{A0D68249-F7C0-49FA-A6D8-A852025A8A1B}" type="pres">
      <dgm:prSet presAssocID="{8F9A3A71-423C-4311-A9CA-E51356F0A9D5}" presName="linear" presStyleCnt="0">
        <dgm:presLayoutVars>
          <dgm:animLvl val="lvl"/>
          <dgm:resizeHandles val="exact"/>
        </dgm:presLayoutVars>
      </dgm:prSet>
      <dgm:spPr/>
    </dgm:pt>
    <dgm:pt modelId="{29B72410-11DD-4C01-A9C8-E32707C7E2BD}" type="pres">
      <dgm:prSet presAssocID="{E902C95D-3235-4A29-BAAE-CF3ADB2F3F7A}" presName="parentText" presStyleLbl="node1" presStyleIdx="0" presStyleCnt="4">
        <dgm:presLayoutVars>
          <dgm:chMax val="0"/>
          <dgm:bulletEnabled val="1"/>
        </dgm:presLayoutVars>
      </dgm:prSet>
      <dgm:spPr/>
    </dgm:pt>
    <dgm:pt modelId="{DC00C22D-F0CC-4BC7-AAC8-6509B0F291D2}" type="pres">
      <dgm:prSet presAssocID="{4D1B1DA4-910D-4DD3-903C-061776201FCB}" presName="spacer" presStyleCnt="0"/>
      <dgm:spPr/>
    </dgm:pt>
    <dgm:pt modelId="{3F3B0E68-3BB3-468A-BC2A-4CF1FBFF770E}" type="pres">
      <dgm:prSet presAssocID="{5B53AEB2-1730-4866-B871-F7DF195E53BB}" presName="parentText" presStyleLbl="node1" presStyleIdx="1" presStyleCnt="4">
        <dgm:presLayoutVars>
          <dgm:chMax val="0"/>
          <dgm:bulletEnabled val="1"/>
        </dgm:presLayoutVars>
      </dgm:prSet>
      <dgm:spPr/>
    </dgm:pt>
    <dgm:pt modelId="{20A084B8-1072-460D-8E52-BE6EBB275F98}" type="pres">
      <dgm:prSet presAssocID="{4CED3EDE-6102-4412-A049-C85E086B4BC1}" presName="spacer" presStyleCnt="0"/>
      <dgm:spPr/>
    </dgm:pt>
    <dgm:pt modelId="{CF5BE77A-9F04-49E6-A798-E757CC808586}" type="pres">
      <dgm:prSet presAssocID="{6FD95F1A-EC09-4FBF-9D04-6958E22F440A}" presName="parentText" presStyleLbl="node1" presStyleIdx="2" presStyleCnt="4">
        <dgm:presLayoutVars>
          <dgm:chMax val="0"/>
          <dgm:bulletEnabled val="1"/>
        </dgm:presLayoutVars>
      </dgm:prSet>
      <dgm:spPr/>
    </dgm:pt>
    <dgm:pt modelId="{90CF5DDE-EF9E-428A-A11A-AD1B1ECFD844}" type="pres">
      <dgm:prSet presAssocID="{F5BB082A-6FD8-4271-AC6F-CE29DD4C07F8}" presName="spacer" presStyleCnt="0"/>
      <dgm:spPr/>
    </dgm:pt>
    <dgm:pt modelId="{34815200-4E23-41E0-A897-236F00F41F11}" type="pres">
      <dgm:prSet presAssocID="{875929E3-5126-4354-BDB0-D24979CA8A25}" presName="parentText" presStyleLbl="node1" presStyleIdx="3" presStyleCnt="4">
        <dgm:presLayoutVars>
          <dgm:chMax val="0"/>
          <dgm:bulletEnabled val="1"/>
        </dgm:presLayoutVars>
      </dgm:prSet>
      <dgm:spPr/>
    </dgm:pt>
  </dgm:ptLst>
  <dgm:cxnLst>
    <dgm:cxn modelId="{47B23E32-0886-4857-9057-56B93544036B}" type="presOf" srcId="{E902C95D-3235-4A29-BAAE-CF3ADB2F3F7A}" destId="{29B72410-11DD-4C01-A9C8-E32707C7E2BD}" srcOrd="0" destOrd="0" presId="urn:microsoft.com/office/officeart/2005/8/layout/vList2"/>
    <dgm:cxn modelId="{5DBB7C3C-2EDF-4883-BC0B-4F400BEB0120}" srcId="{8F9A3A71-423C-4311-A9CA-E51356F0A9D5}" destId="{6FD95F1A-EC09-4FBF-9D04-6958E22F440A}" srcOrd="2" destOrd="0" parTransId="{42F04D99-6EA3-4AD0-A919-6D9F81AE710B}" sibTransId="{F5BB082A-6FD8-4271-AC6F-CE29DD4C07F8}"/>
    <dgm:cxn modelId="{1D67F761-80DD-4688-9A5D-822B109743EA}" srcId="{8F9A3A71-423C-4311-A9CA-E51356F0A9D5}" destId="{E902C95D-3235-4A29-BAAE-CF3ADB2F3F7A}" srcOrd="0" destOrd="0" parTransId="{C61F9BE9-6CA7-4571-B3BD-6E40A8FCDA70}" sibTransId="{4D1B1DA4-910D-4DD3-903C-061776201FCB}"/>
    <dgm:cxn modelId="{59B79749-95F6-49FD-A3F9-C0FF10247750}" type="presOf" srcId="{5B53AEB2-1730-4866-B871-F7DF195E53BB}" destId="{3F3B0E68-3BB3-468A-BC2A-4CF1FBFF770E}" srcOrd="0" destOrd="0" presId="urn:microsoft.com/office/officeart/2005/8/layout/vList2"/>
    <dgm:cxn modelId="{7EF68252-45ED-4AD5-A377-62E59CAEF004}" srcId="{8F9A3A71-423C-4311-A9CA-E51356F0A9D5}" destId="{875929E3-5126-4354-BDB0-D24979CA8A25}" srcOrd="3" destOrd="0" parTransId="{CF6B59A1-6402-4658-801A-64DE1E8373E0}" sibTransId="{DB5D6985-3683-438A-BDB9-369A3CE23144}"/>
    <dgm:cxn modelId="{DDA09E53-9EFC-4FA0-A22D-01B7534C8CAD}" type="presOf" srcId="{6FD95F1A-EC09-4FBF-9D04-6958E22F440A}" destId="{CF5BE77A-9F04-49E6-A798-E757CC808586}" srcOrd="0" destOrd="0" presId="urn:microsoft.com/office/officeart/2005/8/layout/vList2"/>
    <dgm:cxn modelId="{35B67FB4-AC86-491D-8C6A-59ACC3D046E0}" type="presOf" srcId="{875929E3-5126-4354-BDB0-D24979CA8A25}" destId="{34815200-4E23-41E0-A897-236F00F41F11}" srcOrd="0" destOrd="0" presId="urn:microsoft.com/office/officeart/2005/8/layout/vList2"/>
    <dgm:cxn modelId="{39AB20C2-8719-476F-BCCF-3EC06A6ED3B1}" srcId="{8F9A3A71-423C-4311-A9CA-E51356F0A9D5}" destId="{5B53AEB2-1730-4866-B871-F7DF195E53BB}" srcOrd="1" destOrd="0" parTransId="{48C0358A-CEE3-4665-AE79-9B36B474157B}" sibTransId="{4CED3EDE-6102-4412-A049-C85E086B4BC1}"/>
    <dgm:cxn modelId="{AEA429CC-686D-45C6-8536-A9766077F302}" type="presOf" srcId="{8F9A3A71-423C-4311-A9CA-E51356F0A9D5}" destId="{A0D68249-F7C0-49FA-A6D8-A852025A8A1B}" srcOrd="0" destOrd="0" presId="urn:microsoft.com/office/officeart/2005/8/layout/vList2"/>
    <dgm:cxn modelId="{E8C6A679-AF90-460A-A3FA-5101900F9DCB}" type="presParOf" srcId="{A0D68249-F7C0-49FA-A6D8-A852025A8A1B}" destId="{29B72410-11DD-4C01-A9C8-E32707C7E2BD}" srcOrd="0" destOrd="0" presId="urn:microsoft.com/office/officeart/2005/8/layout/vList2"/>
    <dgm:cxn modelId="{6A5464E3-EF11-4CB3-A600-46C5EFC57728}" type="presParOf" srcId="{A0D68249-F7C0-49FA-A6D8-A852025A8A1B}" destId="{DC00C22D-F0CC-4BC7-AAC8-6509B0F291D2}" srcOrd="1" destOrd="0" presId="urn:microsoft.com/office/officeart/2005/8/layout/vList2"/>
    <dgm:cxn modelId="{02605E12-2E4A-4F6C-842A-5293DE533421}" type="presParOf" srcId="{A0D68249-F7C0-49FA-A6D8-A852025A8A1B}" destId="{3F3B0E68-3BB3-468A-BC2A-4CF1FBFF770E}" srcOrd="2" destOrd="0" presId="urn:microsoft.com/office/officeart/2005/8/layout/vList2"/>
    <dgm:cxn modelId="{0D8064BD-E0C5-4C8A-A182-627E7F540B01}" type="presParOf" srcId="{A0D68249-F7C0-49FA-A6D8-A852025A8A1B}" destId="{20A084B8-1072-460D-8E52-BE6EBB275F98}" srcOrd="3" destOrd="0" presId="urn:microsoft.com/office/officeart/2005/8/layout/vList2"/>
    <dgm:cxn modelId="{EB96E37E-A077-4FC3-B0DC-D2B4CE61126C}" type="presParOf" srcId="{A0D68249-F7C0-49FA-A6D8-A852025A8A1B}" destId="{CF5BE77A-9F04-49E6-A798-E757CC808586}" srcOrd="4" destOrd="0" presId="urn:microsoft.com/office/officeart/2005/8/layout/vList2"/>
    <dgm:cxn modelId="{FAEE0498-5BFD-488E-B615-F2F36B9C8FE0}" type="presParOf" srcId="{A0D68249-F7C0-49FA-A6D8-A852025A8A1B}" destId="{90CF5DDE-EF9E-428A-A11A-AD1B1ECFD844}" srcOrd="5" destOrd="0" presId="urn:microsoft.com/office/officeart/2005/8/layout/vList2"/>
    <dgm:cxn modelId="{0010BA83-99A1-4B8C-AF06-A2F3E3E7C700}" type="presParOf" srcId="{A0D68249-F7C0-49FA-A6D8-A852025A8A1B}" destId="{34815200-4E23-41E0-A897-236F00F41F1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78CDEB-8505-4B6D-85B0-1FF7365F44DD}"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2E541012-0B5C-4ACB-8C9D-54AEE84AE064}">
      <dgm:prSet/>
      <dgm:spPr/>
      <dgm:t>
        <a:bodyPr/>
        <a:lstStyle/>
        <a:p>
          <a:r>
            <a:rPr lang="fr-BE"/>
            <a:t>Identification of fragility fracture</a:t>
          </a:r>
          <a:endParaRPr lang="en-US"/>
        </a:p>
      </dgm:t>
    </dgm:pt>
    <dgm:pt modelId="{D2ED6A5B-B733-4C3D-89D6-64C060388D02}" type="parTrans" cxnId="{33A74B01-A702-45E9-91E1-54BD39191EDD}">
      <dgm:prSet/>
      <dgm:spPr/>
      <dgm:t>
        <a:bodyPr/>
        <a:lstStyle/>
        <a:p>
          <a:endParaRPr lang="en-US"/>
        </a:p>
      </dgm:t>
    </dgm:pt>
    <dgm:pt modelId="{06831D7D-F000-46A0-9B63-1302F19EF2E6}" type="sibTrans" cxnId="{33A74B01-A702-45E9-91E1-54BD39191EDD}">
      <dgm:prSet/>
      <dgm:spPr/>
      <dgm:t>
        <a:bodyPr/>
        <a:lstStyle/>
        <a:p>
          <a:endParaRPr lang="en-US"/>
        </a:p>
      </dgm:t>
    </dgm:pt>
    <dgm:pt modelId="{13D38E37-C24A-4A4F-9413-43BC885DFB88}">
      <dgm:prSet/>
      <dgm:spPr/>
      <dgm:t>
        <a:bodyPr/>
        <a:lstStyle/>
        <a:p>
          <a:r>
            <a:rPr lang="fr-BE"/>
            <a:t>BMD</a:t>
          </a:r>
          <a:endParaRPr lang="en-US"/>
        </a:p>
      </dgm:t>
    </dgm:pt>
    <dgm:pt modelId="{8D02BE27-BD03-491D-B7D0-C790F33AB0EA}" type="parTrans" cxnId="{44CAC1DF-C552-4818-BBFE-F708EC3532BE}">
      <dgm:prSet/>
      <dgm:spPr/>
      <dgm:t>
        <a:bodyPr/>
        <a:lstStyle/>
        <a:p>
          <a:endParaRPr lang="en-US"/>
        </a:p>
      </dgm:t>
    </dgm:pt>
    <dgm:pt modelId="{9B71FF0B-FCF1-48AE-A181-5C67C08E48DB}" type="sibTrans" cxnId="{44CAC1DF-C552-4818-BBFE-F708EC3532BE}">
      <dgm:prSet/>
      <dgm:spPr/>
      <dgm:t>
        <a:bodyPr/>
        <a:lstStyle/>
        <a:p>
          <a:endParaRPr lang="en-US"/>
        </a:p>
      </dgm:t>
    </dgm:pt>
    <dgm:pt modelId="{C8600ADF-F687-4532-BB9F-552B49C48EE5}">
      <dgm:prSet/>
      <dgm:spPr/>
      <dgm:t>
        <a:bodyPr/>
        <a:lstStyle/>
        <a:p>
          <a:r>
            <a:rPr lang="fr-BE"/>
            <a:t>Fracture risk assessment tools</a:t>
          </a:r>
          <a:endParaRPr lang="en-US"/>
        </a:p>
      </dgm:t>
    </dgm:pt>
    <dgm:pt modelId="{C4D2075F-1D03-4FA4-8282-339F2852AA3D}" type="parTrans" cxnId="{A04A572B-13C9-4F9F-A09D-31130624C42A}">
      <dgm:prSet/>
      <dgm:spPr/>
      <dgm:t>
        <a:bodyPr/>
        <a:lstStyle/>
        <a:p>
          <a:endParaRPr lang="en-US"/>
        </a:p>
      </dgm:t>
    </dgm:pt>
    <dgm:pt modelId="{7C143944-4B83-4BCD-B485-3A1DC954470A}" type="sibTrans" cxnId="{A04A572B-13C9-4F9F-A09D-31130624C42A}">
      <dgm:prSet/>
      <dgm:spPr/>
      <dgm:t>
        <a:bodyPr/>
        <a:lstStyle/>
        <a:p>
          <a:endParaRPr lang="en-US"/>
        </a:p>
      </dgm:t>
    </dgm:pt>
    <dgm:pt modelId="{49B7CF1D-C24B-408B-A53C-6D3176D04F39}" type="pres">
      <dgm:prSet presAssocID="{E678CDEB-8505-4B6D-85B0-1FF7365F44DD}" presName="vert0" presStyleCnt="0">
        <dgm:presLayoutVars>
          <dgm:dir/>
          <dgm:animOne val="branch"/>
          <dgm:animLvl val="lvl"/>
        </dgm:presLayoutVars>
      </dgm:prSet>
      <dgm:spPr/>
    </dgm:pt>
    <dgm:pt modelId="{40EB10C6-894F-4339-8014-5F2AA73C7E04}" type="pres">
      <dgm:prSet presAssocID="{2E541012-0B5C-4ACB-8C9D-54AEE84AE064}" presName="thickLine" presStyleLbl="alignNode1" presStyleIdx="0" presStyleCnt="3"/>
      <dgm:spPr/>
    </dgm:pt>
    <dgm:pt modelId="{48011EA9-B036-4616-AE28-D51B44F271EB}" type="pres">
      <dgm:prSet presAssocID="{2E541012-0B5C-4ACB-8C9D-54AEE84AE064}" presName="horz1" presStyleCnt="0"/>
      <dgm:spPr/>
    </dgm:pt>
    <dgm:pt modelId="{2B2AD038-DA9B-492B-B98C-4275E65A5801}" type="pres">
      <dgm:prSet presAssocID="{2E541012-0B5C-4ACB-8C9D-54AEE84AE064}" presName="tx1" presStyleLbl="revTx" presStyleIdx="0" presStyleCnt="3"/>
      <dgm:spPr/>
    </dgm:pt>
    <dgm:pt modelId="{92A0F1D7-0E58-46F0-BED5-B84FB280FB81}" type="pres">
      <dgm:prSet presAssocID="{2E541012-0B5C-4ACB-8C9D-54AEE84AE064}" presName="vert1" presStyleCnt="0"/>
      <dgm:spPr/>
    </dgm:pt>
    <dgm:pt modelId="{673EA0A3-8143-4D68-8CEC-BD497048130E}" type="pres">
      <dgm:prSet presAssocID="{13D38E37-C24A-4A4F-9413-43BC885DFB88}" presName="thickLine" presStyleLbl="alignNode1" presStyleIdx="1" presStyleCnt="3"/>
      <dgm:spPr/>
    </dgm:pt>
    <dgm:pt modelId="{E0E10424-F369-46BE-A2C9-6A07C43B6D08}" type="pres">
      <dgm:prSet presAssocID="{13D38E37-C24A-4A4F-9413-43BC885DFB88}" presName="horz1" presStyleCnt="0"/>
      <dgm:spPr/>
    </dgm:pt>
    <dgm:pt modelId="{7DBE3EE7-D067-4B50-83BC-A80CF361A1AA}" type="pres">
      <dgm:prSet presAssocID="{13D38E37-C24A-4A4F-9413-43BC885DFB88}" presName="tx1" presStyleLbl="revTx" presStyleIdx="1" presStyleCnt="3"/>
      <dgm:spPr/>
    </dgm:pt>
    <dgm:pt modelId="{67C6AD57-697B-414A-86CE-546AB695BE7D}" type="pres">
      <dgm:prSet presAssocID="{13D38E37-C24A-4A4F-9413-43BC885DFB88}" presName="vert1" presStyleCnt="0"/>
      <dgm:spPr/>
    </dgm:pt>
    <dgm:pt modelId="{00EF1A81-2C7E-4E56-AABA-6F78E02A2B58}" type="pres">
      <dgm:prSet presAssocID="{C8600ADF-F687-4532-BB9F-552B49C48EE5}" presName="thickLine" presStyleLbl="alignNode1" presStyleIdx="2" presStyleCnt="3"/>
      <dgm:spPr/>
    </dgm:pt>
    <dgm:pt modelId="{0067BA29-846B-4A9F-AFF1-CD898E912167}" type="pres">
      <dgm:prSet presAssocID="{C8600ADF-F687-4532-BB9F-552B49C48EE5}" presName="horz1" presStyleCnt="0"/>
      <dgm:spPr/>
    </dgm:pt>
    <dgm:pt modelId="{8F4CAEF3-0E9D-46B1-A3A9-644F9503DDBA}" type="pres">
      <dgm:prSet presAssocID="{C8600ADF-F687-4532-BB9F-552B49C48EE5}" presName="tx1" presStyleLbl="revTx" presStyleIdx="2" presStyleCnt="3"/>
      <dgm:spPr/>
    </dgm:pt>
    <dgm:pt modelId="{E0EC8747-7A13-4442-B192-0540EE3B5F20}" type="pres">
      <dgm:prSet presAssocID="{C8600ADF-F687-4532-BB9F-552B49C48EE5}" presName="vert1" presStyleCnt="0"/>
      <dgm:spPr/>
    </dgm:pt>
  </dgm:ptLst>
  <dgm:cxnLst>
    <dgm:cxn modelId="{33A74B01-A702-45E9-91E1-54BD39191EDD}" srcId="{E678CDEB-8505-4B6D-85B0-1FF7365F44DD}" destId="{2E541012-0B5C-4ACB-8C9D-54AEE84AE064}" srcOrd="0" destOrd="0" parTransId="{D2ED6A5B-B733-4C3D-89D6-64C060388D02}" sibTransId="{06831D7D-F000-46A0-9B63-1302F19EF2E6}"/>
    <dgm:cxn modelId="{A04A572B-13C9-4F9F-A09D-31130624C42A}" srcId="{E678CDEB-8505-4B6D-85B0-1FF7365F44DD}" destId="{C8600ADF-F687-4532-BB9F-552B49C48EE5}" srcOrd="2" destOrd="0" parTransId="{C4D2075F-1D03-4FA4-8282-339F2852AA3D}" sibTransId="{7C143944-4B83-4BCD-B485-3A1DC954470A}"/>
    <dgm:cxn modelId="{6351A07E-E35F-4439-9D30-D7625DCE0AD8}" type="presOf" srcId="{13D38E37-C24A-4A4F-9413-43BC885DFB88}" destId="{7DBE3EE7-D067-4B50-83BC-A80CF361A1AA}" srcOrd="0" destOrd="0" presId="urn:microsoft.com/office/officeart/2008/layout/LinedList"/>
    <dgm:cxn modelId="{C49538AC-DEEC-4046-AB07-B44F72382EE7}" type="presOf" srcId="{C8600ADF-F687-4532-BB9F-552B49C48EE5}" destId="{8F4CAEF3-0E9D-46B1-A3A9-644F9503DDBA}" srcOrd="0" destOrd="0" presId="urn:microsoft.com/office/officeart/2008/layout/LinedList"/>
    <dgm:cxn modelId="{1A0A2BB0-1F09-49BC-AB66-02F19557C19E}" type="presOf" srcId="{2E541012-0B5C-4ACB-8C9D-54AEE84AE064}" destId="{2B2AD038-DA9B-492B-B98C-4275E65A5801}" srcOrd="0" destOrd="0" presId="urn:microsoft.com/office/officeart/2008/layout/LinedList"/>
    <dgm:cxn modelId="{CF69A9C0-7A24-440E-8ACB-DB9BCC6F23F7}" type="presOf" srcId="{E678CDEB-8505-4B6D-85B0-1FF7365F44DD}" destId="{49B7CF1D-C24B-408B-A53C-6D3176D04F39}" srcOrd="0" destOrd="0" presId="urn:microsoft.com/office/officeart/2008/layout/LinedList"/>
    <dgm:cxn modelId="{44CAC1DF-C552-4818-BBFE-F708EC3532BE}" srcId="{E678CDEB-8505-4B6D-85B0-1FF7365F44DD}" destId="{13D38E37-C24A-4A4F-9413-43BC885DFB88}" srcOrd="1" destOrd="0" parTransId="{8D02BE27-BD03-491D-B7D0-C790F33AB0EA}" sibTransId="{9B71FF0B-FCF1-48AE-A181-5C67C08E48DB}"/>
    <dgm:cxn modelId="{38C9DBDA-1CE2-4CD5-B193-A0EA1FC3C5A9}" type="presParOf" srcId="{49B7CF1D-C24B-408B-A53C-6D3176D04F39}" destId="{40EB10C6-894F-4339-8014-5F2AA73C7E04}" srcOrd="0" destOrd="0" presId="urn:microsoft.com/office/officeart/2008/layout/LinedList"/>
    <dgm:cxn modelId="{59C584D8-78DF-4841-A227-AD9F9A852E8F}" type="presParOf" srcId="{49B7CF1D-C24B-408B-A53C-6D3176D04F39}" destId="{48011EA9-B036-4616-AE28-D51B44F271EB}" srcOrd="1" destOrd="0" presId="urn:microsoft.com/office/officeart/2008/layout/LinedList"/>
    <dgm:cxn modelId="{2084B0B8-1A9B-4112-B52D-4C2F96A1FF5A}" type="presParOf" srcId="{48011EA9-B036-4616-AE28-D51B44F271EB}" destId="{2B2AD038-DA9B-492B-B98C-4275E65A5801}" srcOrd="0" destOrd="0" presId="urn:microsoft.com/office/officeart/2008/layout/LinedList"/>
    <dgm:cxn modelId="{8D466ACD-E8B5-4B0A-B94B-D98E8BF64D8C}" type="presParOf" srcId="{48011EA9-B036-4616-AE28-D51B44F271EB}" destId="{92A0F1D7-0E58-46F0-BED5-B84FB280FB81}" srcOrd="1" destOrd="0" presId="urn:microsoft.com/office/officeart/2008/layout/LinedList"/>
    <dgm:cxn modelId="{095390EA-57B6-4636-8608-B558901314E8}" type="presParOf" srcId="{49B7CF1D-C24B-408B-A53C-6D3176D04F39}" destId="{673EA0A3-8143-4D68-8CEC-BD497048130E}" srcOrd="2" destOrd="0" presId="urn:microsoft.com/office/officeart/2008/layout/LinedList"/>
    <dgm:cxn modelId="{B1ACE548-2F44-4F97-B2A2-5A61AE508904}" type="presParOf" srcId="{49B7CF1D-C24B-408B-A53C-6D3176D04F39}" destId="{E0E10424-F369-46BE-A2C9-6A07C43B6D08}" srcOrd="3" destOrd="0" presId="urn:microsoft.com/office/officeart/2008/layout/LinedList"/>
    <dgm:cxn modelId="{07CA30C5-1E3A-41CA-AB1E-FC455C0DDEF2}" type="presParOf" srcId="{E0E10424-F369-46BE-A2C9-6A07C43B6D08}" destId="{7DBE3EE7-D067-4B50-83BC-A80CF361A1AA}" srcOrd="0" destOrd="0" presId="urn:microsoft.com/office/officeart/2008/layout/LinedList"/>
    <dgm:cxn modelId="{074A124C-6940-4BE9-8334-887A1BA722F1}" type="presParOf" srcId="{E0E10424-F369-46BE-A2C9-6A07C43B6D08}" destId="{67C6AD57-697B-414A-86CE-546AB695BE7D}" srcOrd="1" destOrd="0" presId="urn:microsoft.com/office/officeart/2008/layout/LinedList"/>
    <dgm:cxn modelId="{B7AF6360-41F1-40D1-ABBD-F3E2A5ABE5A4}" type="presParOf" srcId="{49B7CF1D-C24B-408B-A53C-6D3176D04F39}" destId="{00EF1A81-2C7E-4E56-AABA-6F78E02A2B58}" srcOrd="4" destOrd="0" presId="urn:microsoft.com/office/officeart/2008/layout/LinedList"/>
    <dgm:cxn modelId="{9EC18A43-65C1-4D1C-B3B2-084D05CC3430}" type="presParOf" srcId="{49B7CF1D-C24B-408B-A53C-6D3176D04F39}" destId="{0067BA29-846B-4A9F-AFF1-CD898E912167}" srcOrd="5" destOrd="0" presId="urn:microsoft.com/office/officeart/2008/layout/LinedList"/>
    <dgm:cxn modelId="{A3A2CE7E-00E7-411B-88BD-2787847687AB}" type="presParOf" srcId="{0067BA29-846B-4A9F-AFF1-CD898E912167}" destId="{8F4CAEF3-0E9D-46B1-A3A9-644F9503DDBA}" srcOrd="0" destOrd="0" presId="urn:microsoft.com/office/officeart/2008/layout/LinedList"/>
    <dgm:cxn modelId="{E138B302-8FDB-48EB-B828-57870EEE1185}" type="presParOf" srcId="{0067BA29-846B-4A9F-AFF1-CD898E912167}" destId="{E0EC8747-7A13-4442-B192-0540EE3B5F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78CDEB-8505-4B6D-85B0-1FF7365F44DD}"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2E541012-0B5C-4ACB-8C9D-54AEE84AE064}">
      <dgm:prSet/>
      <dgm:spPr/>
      <dgm:t>
        <a:bodyPr/>
        <a:lstStyle/>
        <a:p>
          <a:r>
            <a:rPr lang="fr-BE"/>
            <a:t>Identification of fragility fracture</a:t>
          </a:r>
          <a:endParaRPr lang="en-US"/>
        </a:p>
      </dgm:t>
    </dgm:pt>
    <dgm:pt modelId="{D2ED6A5B-B733-4C3D-89D6-64C060388D02}" type="parTrans" cxnId="{33A74B01-A702-45E9-91E1-54BD39191EDD}">
      <dgm:prSet/>
      <dgm:spPr/>
      <dgm:t>
        <a:bodyPr/>
        <a:lstStyle/>
        <a:p>
          <a:endParaRPr lang="en-US"/>
        </a:p>
      </dgm:t>
    </dgm:pt>
    <dgm:pt modelId="{06831D7D-F000-46A0-9B63-1302F19EF2E6}" type="sibTrans" cxnId="{33A74B01-A702-45E9-91E1-54BD39191EDD}">
      <dgm:prSet/>
      <dgm:spPr/>
      <dgm:t>
        <a:bodyPr/>
        <a:lstStyle/>
        <a:p>
          <a:endParaRPr lang="en-US"/>
        </a:p>
      </dgm:t>
    </dgm:pt>
    <dgm:pt modelId="{13D38E37-C24A-4A4F-9413-43BC885DFB88}">
      <dgm:prSet/>
      <dgm:spPr/>
      <dgm:t>
        <a:bodyPr/>
        <a:lstStyle/>
        <a:p>
          <a:r>
            <a:rPr lang="fr-BE"/>
            <a:t>BMD</a:t>
          </a:r>
          <a:endParaRPr lang="en-US"/>
        </a:p>
      </dgm:t>
    </dgm:pt>
    <dgm:pt modelId="{8D02BE27-BD03-491D-B7D0-C790F33AB0EA}" type="parTrans" cxnId="{44CAC1DF-C552-4818-BBFE-F708EC3532BE}">
      <dgm:prSet/>
      <dgm:spPr/>
      <dgm:t>
        <a:bodyPr/>
        <a:lstStyle/>
        <a:p>
          <a:endParaRPr lang="en-US"/>
        </a:p>
      </dgm:t>
    </dgm:pt>
    <dgm:pt modelId="{9B71FF0B-FCF1-48AE-A181-5C67C08E48DB}" type="sibTrans" cxnId="{44CAC1DF-C552-4818-BBFE-F708EC3532BE}">
      <dgm:prSet/>
      <dgm:spPr/>
      <dgm:t>
        <a:bodyPr/>
        <a:lstStyle/>
        <a:p>
          <a:endParaRPr lang="en-US"/>
        </a:p>
      </dgm:t>
    </dgm:pt>
    <dgm:pt modelId="{C8600ADF-F687-4532-BB9F-552B49C48EE5}">
      <dgm:prSet/>
      <dgm:spPr/>
      <dgm:t>
        <a:bodyPr/>
        <a:lstStyle/>
        <a:p>
          <a:r>
            <a:rPr lang="fr-BE"/>
            <a:t>Fracture risk assessment tools</a:t>
          </a:r>
          <a:endParaRPr lang="en-US"/>
        </a:p>
      </dgm:t>
    </dgm:pt>
    <dgm:pt modelId="{C4D2075F-1D03-4FA4-8282-339F2852AA3D}" type="parTrans" cxnId="{A04A572B-13C9-4F9F-A09D-31130624C42A}">
      <dgm:prSet/>
      <dgm:spPr/>
      <dgm:t>
        <a:bodyPr/>
        <a:lstStyle/>
        <a:p>
          <a:endParaRPr lang="en-US"/>
        </a:p>
      </dgm:t>
    </dgm:pt>
    <dgm:pt modelId="{7C143944-4B83-4BCD-B485-3A1DC954470A}" type="sibTrans" cxnId="{A04A572B-13C9-4F9F-A09D-31130624C42A}">
      <dgm:prSet/>
      <dgm:spPr/>
      <dgm:t>
        <a:bodyPr/>
        <a:lstStyle/>
        <a:p>
          <a:endParaRPr lang="en-US"/>
        </a:p>
      </dgm:t>
    </dgm:pt>
    <dgm:pt modelId="{49B7CF1D-C24B-408B-A53C-6D3176D04F39}" type="pres">
      <dgm:prSet presAssocID="{E678CDEB-8505-4B6D-85B0-1FF7365F44DD}" presName="vert0" presStyleCnt="0">
        <dgm:presLayoutVars>
          <dgm:dir/>
          <dgm:animOne val="branch"/>
          <dgm:animLvl val="lvl"/>
        </dgm:presLayoutVars>
      </dgm:prSet>
      <dgm:spPr/>
    </dgm:pt>
    <dgm:pt modelId="{40EB10C6-894F-4339-8014-5F2AA73C7E04}" type="pres">
      <dgm:prSet presAssocID="{2E541012-0B5C-4ACB-8C9D-54AEE84AE064}" presName="thickLine" presStyleLbl="alignNode1" presStyleIdx="0" presStyleCnt="3"/>
      <dgm:spPr/>
    </dgm:pt>
    <dgm:pt modelId="{48011EA9-B036-4616-AE28-D51B44F271EB}" type="pres">
      <dgm:prSet presAssocID="{2E541012-0B5C-4ACB-8C9D-54AEE84AE064}" presName="horz1" presStyleCnt="0"/>
      <dgm:spPr/>
    </dgm:pt>
    <dgm:pt modelId="{2B2AD038-DA9B-492B-B98C-4275E65A5801}" type="pres">
      <dgm:prSet presAssocID="{2E541012-0B5C-4ACB-8C9D-54AEE84AE064}" presName="tx1" presStyleLbl="revTx" presStyleIdx="0" presStyleCnt="3"/>
      <dgm:spPr/>
    </dgm:pt>
    <dgm:pt modelId="{92A0F1D7-0E58-46F0-BED5-B84FB280FB81}" type="pres">
      <dgm:prSet presAssocID="{2E541012-0B5C-4ACB-8C9D-54AEE84AE064}" presName="vert1" presStyleCnt="0"/>
      <dgm:spPr/>
    </dgm:pt>
    <dgm:pt modelId="{673EA0A3-8143-4D68-8CEC-BD497048130E}" type="pres">
      <dgm:prSet presAssocID="{13D38E37-C24A-4A4F-9413-43BC885DFB88}" presName="thickLine" presStyleLbl="alignNode1" presStyleIdx="1" presStyleCnt="3"/>
      <dgm:spPr/>
    </dgm:pt>
    <dgm:pt modelId="{E0E10424-F369-46BE-A2C9-6A07C43B6D08}" type="pres">
      <dgm:prSet presAssocID="{13D38E37-C24A-4A4F-9413-43BC885DFB88}" presName="horz1" presStyleCnt="0"/>
      <dgm:spPr/>
    </dgm:pt>
    <dgm:pt modelId="{7DBE3EE7-D067-4B50-83BC-A80CF361A1AA}" type="pres">
      <dgm:prSet presAssocID="{13D38E37-C24A-4A4F-9413-43BC885DFB88}" presName="tx1" presStyleLbl="revTx" presStyleIdx="1" presStyleCnt="3"/>
      <dgm:spPr/>
    </dgm:pt>
    <dgm:pt modelId="{67C6AD57-697B-414A-86CE-546AB695BE7D}" type="pres">
      <dgm:prSet presAssocID="{13D38E37-C24A-4A4F-9413-43BC885DFB88}" presName="vert1" presStyleCnt="0"/>
      <dgm:spPr/>
    </dgm:pt>
    <dgm:pt modelId="{00EF1A81-2C7E-4E56-AABA-6F78E02A2B58}" type="pres">
      <dgm:prSet presAssocID="{C8600ADF-F687-4532-BB9F-552B49C48EE5}" presName="thickLine" presStyleLbl="alignNode1" presStyleIdx="2" presStyleCnt="3"/>
      <dgm:spPr/>
    </dgm:pt>
    <dgm:pt modelId="{0067BA29-846B-4A9F-AFF1-CD898E912167}" type="pres">
      <dgm:prSet presAssocID="{C8600ADF-F687-4532-BB9F-552B49C48EE5}" presName="horz1" presStyleCnt="0"/>
      <dgm:spPr/>
    </dgm:pt>
    <dgm:pt modelId="{8F4CAEF3-0E9D-46B1-A3A9-644F9503DDBA}" type="pres">
      <dgm:prSet presAssocID="{C8600ADF-F687-4532-BB9F-552B49C48EE5}" presName="tx1" presStyleLbl="revTx" presStyleIdx="2" presStyleCnt="3"/>
      <dgm:spPr/>
    </dgm:pt>
    <dgm:pt modelId="{E0EC8747-7A13-4442-B192-0540EE3B5F20}" type="pres">
      <dgm:prSet presAssocID="{C8600ADF-F687-4532-BB9F-552B49C48EE5}" presName="vert1" presStyleCnt="0"/>
      <dgm:spPr/>
    </dgm:pt>
  </dgm:ptLst>
  <dgm:cxnLst>
    <dgm:cxn modelId="{33A74B01-A702-45E9-91E1-54BD39191EDD}" srcId="{E678CDEB-8505-4B6D-85B0-1FF7365F44DD}" destId="{2E541012-0B5C-4ACB-8C9D-54AEE84AE064}" srcOrd="0" destOrd="0" parTransId="{D2ED6A5B-B733-4C3D-89D6-64C060388D02}" sibTransId="{06831D7D-F000-46A0-9B63-1302F19EF2E6}"/>
    <dgm:cxn modelId="{A04A572B-13C9-4F9F-A09D-31130624C42A}" srcId="{E678CDEB-8505-4B6D-85B0-1FF7365F44DD}" destId="{C8600ADF-F687-4532-BB9F-552B49C48EE5}" srcOrd="2" destOrd="0" parTransId="{C4D2075F-1D03-4FA4-8282-339F2852AA3D}" sibTransId="{7C143944-4B83-4BCD-B485-3A1DC954470A}"/>
    <dgm:cxn modelId="{6351A07E-E35F-4439-9D30-D7625DCE0AD8}" type="presOf" srcId="{13D38E37-C24A-4A4F-9413-43BC885DFB88}" destId="{7DBE3EE7-D067-4B50-83BC-A80CF361A1AA}" srcOrd="0" destOrd="0" presId="urn:microsoft.com/office/officeart/2008/layout/LinedList"/>
    <dgm:cxn modelId="{C49538AC-DEEC-4046-AB07-B44F72382EE7}" type="presOf" srcId="{C8600ADF-F687-4532-BB9F-552B49C48EE5}" destId="{8F4CAEF3-0E9D-46B1-A3A9-644F9503DDBA}" srcOrd="0" destOrd="0" presId="urn:microsoft.com/office/officeart/2008/layout/LinedList"/>
    <dgm:cxn modelId="{1A0A2BB0-1F09-49BC-AB66-02F19557C19E}" type="presOf" srcId="{2E541012-0B5C-4ACB-8C9D-54AEE84AE064}" destId="{2B2AD038-DA9B-492B-B98C-4275E65A5801}" srcOrd="0" destOrd="0" presId="urn:microsoft.com/office/officeart/2008/layout/LinedList"/>
    <dgm:cxn modelId="{CF69A9C0-7A24-440E-8ACB-DB9BCC6F23F7}" type="presOf" srcId="{E678CDEB-8505-4B6D-85B0-1FF7365F44DD}" destId="{49B7CF1D-C24B-408B-A53C-6D3176D04F39}" srcOrd="0" destOrd="0" presId="urn:microsoft.com/office/officeart/2008/layout/LinedList"/>
    <dgm:cxn modelId="{44CAC1DF-C552-4818-BBFE-F708EC3532BE}" srcId="{E678CDEB-8505-4B6D-85B0-1FF7365F44DD}" destId="{13D38E37-C24A-4A4F-9413-43BC885DFB88}" srcOrd="1" destOrd="0" parTransId="{8D02BE27-BD03-491D-B7D0-C790F33AB0EA}" sibTransId="{9B71FF0B-FCF1-48AE-A181-5C67C08E48DB}"/>
    <dgm:cxn modelId="{38C9DBDA-1CE2-4CD5-B193-A0EA1FC3C5A9}" type="presParOf" srcId="{49B7CF1D-C24B-408B-A53C-6D3176D04F39}" destId="{40EB10C6-894F-4339-8014-5F2AA73C7E04}" srcOrd="0" destOrd="0" presId="urn:microsoft.com/office/officeart/2008/layout/LinedList"/>
    <dgm:cxn modelId="{59C584D8-78DF-4841-A227-AD9F9A852E8F}" type="presParOf" srcId="{49B7CF1D-C24B-408B-A53C-6D3176D04F39}" destId="{48011EA9-B036-4616-AE28-D51B44F271EB}" srcOrd="1" destOrd="0" presId="urn:microsoft.com/office/officeart/2008/layout/LinedList"/>
    <dgm:cxn modelId="{2084B0B8-1A9B-4112-B52D-4C2F96A1FF5A}" type="presParOf" srcId="{48011EA9-B036-4616-AE28-D51B44F271EB}" destId="{2B2AD038-DA9B-492B-B98C-4275E65A5801}" srcOrd="0" destOrd="0" presId="urn:microsoft.com/office/officeart/2008/layout/LinedList"/>
    <dgm:cxn modelId="{8D466ACD-E8B5-4B0A-B94B-D98E8BF64D8C}" type="presParOf" srcId="{48011EA9-B036-4616-AE28-D51B44F271EB}" destId="{92A0F1D7-0E58-46F0-BED5-B84FB280FB81}" srcOrd="1" destOrd="0" presId="urn:microsoft.com/office/officeart/2008/layout/LinedList"/>
    <dgm:cxn modelId="{095390EA-57B6-4636-8608-B558901314E8}" type="presParOf" srcId="{49B7CF1D-C24B-408B-A53C-6D3176D04F39}" destId="{673EA0A3-8143-4D68-8CEC-BD497048130E}" srcOrd="2" destOrd="0" presId="urn:microsoft.com/office/officeart/2008/layout/LinedList"/>
    <dgm:cxn modelId="{B1ACE548-2F44-4F97-B2A2-5A61AE508904}" type="presParOf" srcId="{49B7CF1D-C24B-408B-A53C-6D3176D04F39}" destId="{E0E10424-F369-46BE-A2C9-6A07C43B6D08}" srcOrd="3" destOrd="0" presId="urn:microsoft.com/office/officeart/2008/layout/LinedList"/>
    <dgm:cxn modelId="{07CA30C5-1E3A-41CA-AB1E-FC455C0DDEF2}" type="presParOf" srcId="{E0E10424-F369-46BE-A2C9-6A07C43B6D08}" destId="{7DBE3EE7-D067-4B50-83BC-A80CF361A1AA}" srcOrd="0" destOrd="0" presId="urn:microsoft.com/office/officeart/2008/layout/LinedList"/>
    <dgm:cxn modelId="{074A124C-6940-4BE9-8334-887A1BA722F1}" type="presParOf" srcId="{E0E10424-F369-46BE-A2C9-6A07C43B6D08}" destId="{67C6AD57-697B-414A-86CE-546AB695BE7D}" srcOrd="1" destOrd="0" presId="urn:microsoft.com/office/officeart/2008/layout/LinedList"/>
    <dgm:cxn modelId="{B7AF6360-41F1-40D1-ABBD-F3E2A5ABE5A4}" type="presParOf" srcId="{49B7CF1D-C24B-408B-A53C-6D3176D04F39}" destId="{00EF1A81-2C7E-4E56-AABA-6F78E02A2B58}" srcOrd="4" destOrd="0" presId="urn:microsoft.com/office/officeart/2008/layout/LinedList"/>
    <dgm:cxn modelId="{9EC18A43-65C1-4D1C-B3B2-084D05CC3430}" type="presParOf" srcId="{49B7CF1D-C24B-408B-A53C-6D3176D04F39}" destId="{0067BA29-846B-4A9F-AFF1-CD898E912167}" srcOrd="5" destOrd="0" presId="urn:microsoft.com/office/officeart/2008/layout/LinedList"/>
    <dgm:cxn modelId="{A3A2CE7E-00E7-411B-88BD-2787847687AB}" type="presParOf" srcId="{0067BA29-846B-4A9F-AFF1-CD898E912167}" destId="{8F4CAEF3-0E9D-46B1-A3A9-644F9503DDBA}" srcOrd="0" destOrd="0" presId="urn:microsoft.com/office/officeart/2008/layout/LinedList"/>
    <dgm:cxn modelId="{E138B302-8FDB-48EB-B828-57870EEE1185}" type="presParOf" srcId="{0067BA29-846B-4A9F-AFF1-CD898E912167}" destId="{E0EC8747-7A13-4442-B192-0540EE3B5F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D323E1-161C-4CB4-B8E3-97E368276F85}"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7F31105A-87A3-4E36-86CB-4F3ECE0EDF7C}">
      <dgm:prSet/>
      <dgm:spPr/>
      <dgm:t>
        <a:bodyPr/>
        <a:lstStyle/>
        <a:p>
          <a:r>
            <a:rPr lang="en-US"/>
            <a:t>The threshold considered in the majority of references is a BMD (assessed by DXA) of at least 2.5 SDs (i.e., T score ≤−2.5) below the reference population</a:t>
          </a:r>
        </a:p>
      </dgm:t>
    </dgm:pt>
    <dgm:pt modelId="{435828A4-D9F3-4C8F-9C34-DDC9AC6720CB}" type="parTrans" cxnId="{8B0BA487-EE71-49C3-AC9B-937B82078318}">
      <dgm:prSet/>
      <dgm:spPr/>
      <dgm:t>
        <a:bodyPr/>
        <a:lstStyle/>
        <a:p>
          <a:endParaRPr lang="en-US"/>
        </a:p>
      </dgm:t>
    </dgm:pt>
    <dgm:pt modelId="{2292DA36-DABA-4763-9F29-D8A01CB08A1B}" type="sibTrans" cxnId="{8B0BA487-EE71-49C3-AC9B-937B82078318}">
      <dgm:prSet/>
      <dgm:spPr/>
      <dgm:t>
        <a:bodyPr/>
        <a:lstStyle/>
        <a:p>
          <a:endParaRPr lang="en-US"/>
        </a:p>
      </dgm:t>
    </dgm:pt>
    <dgm:pt modelId="{80C17B0D-983D-4088-832C-A67717670B56}">
      <dgm:prSet/>
      <dgm:spPr/>
      <dgm:t>
        <a:bodyPr/>
        <a:lstStyle/>
        <a:p>
          <a:r>
            <a:rPr lang="en-US"/>
            <a:t>Patients with a T-score ≤-3.5 should be considered at “very high risk”.</a:t>
          </a:r>
        </a:p>
      </dgm:t>
    </dgm:pt>
    <dgm:pt modelId="{02268202-52F8-4C55-9278-D110828FF578}" type="parTrans" cxnId="{90B4EE81-A298-4AA1-A0ED-584956383328}">
      <dgm:prSet/>
      <dgm:spPr/>
      <dgm:t>
        <a:bodyPr/>
        <a:lstStyle/>
        <a:p>
          <a:endParaRPr lang="en-US"/>
        </a:p>
      </dgm:t>
    </dgm:pt>
    <dgm:pt modelId="{550E8295-556B-4B5C-B02F-BFD571EA9A27}" type="sibTrans" cxnId="{90B4EE81-A298-4AA1-A0ED-584956383328}">
      <dgm:prSet/>
      <dgm:spPr/>
      <dgm:t>
        <a:bodyPr/>
        <a:lstStyle/>
        <a:p>
          <a:endParaRPr lang="en-US"/>
        </a:p>
      </dgm:t>
    </dgm:pt>
    <dgm:pt modelId="{D988B522-FC44-4DEA-B35B-45FA26A88F08}" type="pres">
      <dgm:prSet presAssocID="{98D323E1-161C-4CB4-B8E3-97E368276F85}" presName="hierChild1" presStyleCnt="0">
        <dgm:presLayoutVars>
          <dgm:chPref val="1"/>
          <dgm:dir/>
          <dgm:animOne val="branch"/>
          <dgm:animLvl val="lvl"/>
          <dgm:resizeHandles/>
        </dgm:presLayoutVars>
      </dgm:prSet>
      <dgm:spPr/>
    </dgm:pt>
    <dgm:pt modelId="{4065D10C-0441-423E-972F-6B518E554051}" type="pres">
      <dgm:prSet presAssocID="{7F31105A-87A3-4E36-86CB-4F3ECE0EDF7C}" presName="hierRoot1" presStyleCnt="0"/>
      <dgm:spPr/>
    </dgm:pt>
    <dgm:pt modelId="{A78590A4-7D3A-4EE2-AC8B-B0C38181B7BE}" type="pres">
      <dgm:prSet presAssocID="{7F31105A-87A3-4E36-86CB-4F3ECE0EDF7C}" presName="composite" presStyleCnt="0"/>
      <dgm:spPr/>
    </dgm:pt>
    <dgm:pt modelId="{46A510A0-26B6-4D81-B0A9-838AB348CB20}" type="pres">
      <dgm:prSet presAssocID="{7F31105A-87A3-4E36-86CB-4F3ECE0EDF7C}" presName="background" presStyleLbl="node0" presStyleIdx="0" presStyleCnt="2"/>
      <dgm:spPr/>
    </dgm:pt>
    <dgm:pt modelId="{F59791A8-0553-4D66-A5A0-0611D7EB7F6A}" type="pres">
      <dgm:prSet presAssocID="{7F31105A-87A3-4E36-86CB-4F3ECE0EDF7C}" presName="text" presStyleLbl="fgAcc0" presStyleIdx="0" presStyleCnt="2">
        <dgm:presLayoutVars>
          <dgm:chPref val="3"/>
        </dgm:presLayoutVars>
      </dgm:prSet>
      <dgm:spPr/>
    </dgm:pt>
    <dgm:pt modelId="{96D70965-740E-422F-BD5E-85CA14994834}" type="pres">
      <dgm:prSet presAssocID="{7F31105A-87A3-4E36-86CB-4F3ECE0EDF7C}" presName="hierChild2" presStyleCnt="0"/>
      <dgm:spPr/>
    </dgm:pt>
    <dgm:pt modelId="{A2F64FCB-6EC4-45E7-B350-87FCDCCDE9C1}" type="pres">
      <dgm:prSet presAssocID="{80C17B0D-983D-4088-832C-A67717670B56}" presName="hierRoot1" presStyleCnt="0"/>
      <dgm:spPr/>
    </dgm:pt>
    <dgm:pt modelId="{7B0A43DD-0FDD-4300-B99F-1315FE90279D}" type="pres">
      <dgm:prSet presAssocID="{80C17B0D-983D-4088-832C-A67717670B56}" presName="composite" presStyleCnt="0"/>
      <dgm:spPr/>
    </dgm:pt>
    <dgm:pt modelId="{F51D5060-81BF-40BB-8917-EC68836BD19C}" type="pres">
      <dgm:prSet presAssocID="{80C17B0D-983D-4088-832C-A67717670B56}" presName="background" presStyleLbl="node0" presStyleIdx="1" presStyleCnt="2"/>
      <dgm:spPr/>
    </dgm:pt>
    <dgm:pt modelId="{522EF55D-7E87-4ED4-8330-A28DC0EDBCCD}" type="pres">
      <dgm:prSet presAssocID="{80C17B0D-983D-4088-832C-A67717670B56}" presName="text" presStyleLbl="fgAcc0" presStyleIdx="1" presStyleCnt="2">
        <dgm:presLayoutVars>
          <dgm:chPref val="3"/>
        </dgm:presLayoutVars>
      </dgm:prSet>
      <dgm:spPr/>
    </dgm:pt>
    <dgm:pt modelId="{C5C72134-D08D-4ACD-A1A1-45691BA607F3}" type="pres">
      <dgm:prSet presAssocID="{80C17B0D-983D-4088-832C-A67717670B56}" presName="hierChild2" presStyleCnt="0"/>
      <dgm:spPr/>
    </dgm:pt>
  </dgm:ptLst>
  <dgm:cxnLst>
    <dgm:cxn modelId="{0A1CE24C-C8D8-4CEC-8E08-ED124F5F7EEF}" type="presOf" srcId="{7F31105A-87A3-4E36-86CB-4F3ECE0EDF7C}" destId="{F59791A8-0553-4D66-A5A0-0611D7EB7F6A}" srcOrd="0" destOrd="0" presId="urn:microsoft.com/office/officeart/2005/8/layout/hierarchy1"/>
    <dgm:cxn modelId="{90B4EE81-A298-4AA1-A0ED-584956383328}" srcId="{98D323E1-161C-4CB4-B8E3-97E368276F85}" destId="{80C17B0D-983D-4088-832C-A67717670B56}" srcOrd="1" destOrd="0" parTransId="{02268202-52F8-4C55-9278-D110828FF578}" sibTransId="{550E8295-556B-4B5C-B02F-BFD571EA9A27}"/>
    <dgm:cxn modelId="{52C14283-FB3F-42B1-AEA0-911884CB78A8}" type="presOf" srcId="{98D323E1-161C-4CB4-B8E3-97E368276F85}" destId="{D988B522-FC44-4DEA-B35B-45FA26A88F08}" srcOrd="0" destOrd="0" presId="urn:microsoft.com/office/officeart/2005/8/layout/hierarchy1"/>
    <dgm:cxn modelId="{8B0BA487-EE71-49C3-AC9B-937B82078318}" srcId="{98D323E1-161C-4CB4-B8E3-97E368276F85}" destId="{7F31105A-87A3-4E36-86CB-4F3ECE0EDF7C}" srcOrd="0" destOrd="0" parTransId="{435828A4-D9F3-4C8F-9C34-DDC9AC6720CB}" sibTransId="{2292DA36-DABA-4763-9F29-D8A01CB08A1B}"/>
    <dgm:cxn modelId="{2622D8D5-DA0F-436F-9690-672CD0C3D2D8}" type="presOf" srcId="{80C17B0D-983D-4088-832C-A67717670B56}" destId="{522EF55D-7E87-4ED4-8330-A28DC0EDBCCD}" srcOrd="0" destOrd="0" presId="urn:microsoft.com/office/officeart/2005/8/layout/hierarchy1"/>
    <dgm:cxn modelId="{4560B801-DB33-48B0-9F94-ADF515C3969C}" type="presParOf" srcId="{D988B522-FC44-4DEA-B35B-45FA26A88F08}" destId="{4065D10C-0441-423E-972F-6B518E554051}" srcOrd="0" destOrd="0" presId="urn:microsoft.com/office/officeart/2005/8/layout/hierarchy1"/>
    <dgm:cxn modelId="{00A213CC-6AE9-44BB-94AA-F3F743A1113B}" type="presParOf" srcId="{4065D10C-0441-423E-972F-6B518E554051}" destId="{A78590A4-7D3A-4EE2-AC8B-B0C38181B7BE}" srcOrd="0" destOrd="0" presId="urn:microsoft.com/office/officeart/2005/8/layout/hierarchy1"/>
    <dgm:cxn modelId="{5681C1F2-AB2A-4B30-86B7-8DA2E5F2A71C}" type="presParOf" srcId="{A78590A4-7D3A-4EE2-AC8B-B0C38181B7BE}" destId="{46A510A0-26B6-4D81-B0A9-838AB348CB20}" srcOrd="0" destOrd="0" presId="urn:microsoft.com/office/officeart/2005/8/layout/hierarchy1"/>
    <dgm:cxn modelId="{8AA335CF-29AF-4DA5-8F69-84E2FB802A10}" type="presParOf" srcId="{A78590A4-7D3A-4EE2-AC8B-B0C38181B7BE}" destId="{F59791A8-0553-4D66-A5A0-0611D7EB7F6A}" srcOrd="1" destOrd="0" presId="urn:microsoft.com/office/officeart/2005/8/layout/hierarchy1"/>
    <dgm:cxn modelId="{C173D880-5CA3-48BC-ADF6-9DF2599A5FBC}" type="presParOf" srcId="{4065D10C-0441-423E-972F-6B518E554051}" destId="{96D70965-740E-422F-BD5E-85CA14994834}" srcOrd="1" destOrd="0" presId="urn:microsoft.com/office/officeart/2005/8/layout/hierarchy1"/>
    <dgm:cxn modelId="{C371FFB5-7A5F-4237-8536-E10B92E5D114}" type="presParOf" srcId="{D988B522-FC44-4DEA-B35B-45FA26A88F08}" destId="{A2F64FCB-6EC4-45E7-B350-87FCDCCDE9C1}" srcOrd="1" destOrd="0" presId="urn:microsoft.com/office/officeart/2005/8/layout/hierarchy1"/>
    <dgm:cxn modelId="{50CD8F3E-A497-4351-AC5A-A08C25E21FED}" type="presParOf" srcId="{A2F64FCB-6EC4-45E7-B350-87FCDCCDE9C1}" destId="{7B0A43DD-0FDD-4300-B99F-1315FE90279D}" srcOrd="0" destOrd="0" presId="urn:microsoft.com/office/officeart/2005/8/layout/hierarchy1"/>
    <dgm:cxn modelId="{943C9FB9-617A-476A-A549-1B2E84AE5EE6}" type="presParOf" srcId="{7B0A43DD-0FDD-4300-B99F-1315FE90279D}" destId="{F51D5060-81BF-40BB-8917-EC68836BD19C}" srcOrd="0" destOrd="0" presId="urn:microsoft.com/office/officeart/2005/8/layout/hierarchy1"/>
    <dgm:cxn modelId="{EA147750-4EFF-4D75-88AF-3C4CC5C78FA2}" type="presParOf" srcId="{7B0A43DD-0FDD-4300-B99F-1315FE90279D}" destId="{522EF55D-7E87-4ED4-8330-A28DC0EDBCCD}" srcOrd="1" destOrd="0" presId="urn:microsoft.com/office/officeart/2005/8/layout/hierarchy1"/>
    <dgm:cxn modelId="{DC1B8C74-2832-4CA9-8905-8FCB15AB7636}" type="presParOf" srcId="{A2F64FCB-6EC4-45E7-B350-87FCDCCDE9C1}" destId="{C5C72134-D08D-4ACD-A1A1-45691BA607F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678CDEB-8505-4B6D-85B0-1FF7365F44DD}"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2E541012-0B5C-4ACB-8C9D-54AEE84AE064}">
      <dgm:prSet/>
      <dgm:spPr/>
      <dgm:t>
        <a:bodyPr/>
        <a:lstStyle/>
        <a:p>
          <a:r>
            <a:rPr lang="fr-BE"/>
            <a:t>Identification of fragility fracture</a:t>
          </a:r>
          <a:endParaRPr lang="en-US"/>
        </a:p>
      </dgm:t>
    </dgm:pt>
    <dgm:pt modelId="{D2ED6A5B-B733-4C3D-89D6-64C060388D02}" type="parTrans" cxnId="{33A74B01-A702-45E9-91E1-54BD39191EDD}">
      <dgm:prSet/>
      <dgm:spPr/>
      <dgm:t>
        <a:bodyPr/>
        <a:lstStyle/>
        <a:p>
          <a:endParaRPr lang="en-US"/>
        </a:p>
      </dgm:t>
    </dgm:pt>
    <dgm:pt modelId="{06831D7D-F000-46A0-9B63-1302F19EF2E6}" type="sibTrans" cxnId="{33A74B01-A702-45E9-91E1-54BD39191EDD}">
      <dgm:prSet/>
      <dgm:spPr/>
      <dgm:t>
        <a:bodyPr/>
        <a:lstStyle/>
        <a:p>
          <a:endParaRPr lang="en-US"/>
        </a:p>
      </dgm:t>
    </dgm:pt>
    <dgm:pt modelId="{13D38E37-C24A-4A4F-9413-43BC885DFB88}">
      <dgm:prSet/>
      <dgm:spPr/>
      <dgm:t>
        <a:bodyPr/>
        <a:lstStyle/>
        <a:p>
          <a:r>
            <a:rPr lang="fr-BE"/>
            <a:t>BMD</a:t>
          </a:r>
          <a:endParaRPr lang="en-US"/>
        </a:p>
      </dgm:t>
    </dgm:pt>
    <dgm:pt modelId="{8D02BE27-BD03-491D-B7D0-C790F33AB0EA}" type="parTrans" cxnId="{44CAC1DF-C552-4818-BBFE-F708EC3532BE}">
      <dgm:prSet/>
      <dgm:spPr/>
      <dgm:t>
        <a:bodyPr/>
        <a:lstStyle/>
        <a:p>
          <a:endParaRPr lang="en-US"/>
        </a:p>
      </dgm:t>
    </dgm:pt>
    <dgm:pt modelId="{9B71FF0B-FCF1-48AE-A181-5C67C08E48DB}" type="sibTrans" cxnId="{44CAC1DF-C552-4818-BBFE-F708EC3532BE}">
      <dgm:prSet/>
      <dgm:spPr/>
      <dgm:t>
        <a:bodyPr/>
        <a:lstStyle/>
        <a:p>
          <a:endParaRPr lang="en-US"/>
        </a:p>
      </dgm:t>
    </dgm:pt>
    <dgm:pt modelId="{C8600ADF-F687-4532-BB9F-552B49C48EE5}">
      <dgm:prSet/>
      <dgm:spPr/>
      <dgm:t>
        <a:bodyPr/>
        <a:lstStyle/>
        <a:p>
          <a:r>
            <a:rPr lang="fr-BE"/>
            <a:t>Fracture risk assessment tools</a:t>
          </a:r>
          <a:endParaRPr lang="en-US"/>
        </a:p>
      </dgm:t>
    </dgm:pt>
    <dgm:pt modelId="{C4D2075F-1D03-4FA4-8282-339F2852AA3D}" type="parTrans" cxnId="{A04A572B-13C9-4F9F-A09D-31130624C42A}">
      <dgm:prSet/>
      <dgm:spPr/>
      <dgm:t>
        <a:bodyPr/>
        <a:lstStyle/>
        <a:p>
          <a:endParaRPr lang="en-US"/>
        </a:p>
      </dgm:t>
    </dgm:pt>
    <dgm:pt modelId="{7C143944-4B83-4BCD-B485-3A1DC954470A}" type="sibTrans" cxnId="{A04A572B-13C9-4F9F-A09D-31130624C42A}">
      <dgm:prSet/>
      <dgm:spPr/>
      <dgm:t>
        <a:bodyPr/>
        <a:lstStyle/>
        <a:p>
          <a:endParaRPr lang="en-US"/>
        </a:p>
      </dgm:t>
    </dgm:pt>
    <dgm:pt modelId="{49B7CF1D-C24B-408B-A53C-6D3176D04F39}" type="pres">
      <dgm:prSet presAssocID="{E678CDEB-8505-4B6D-85B0-1FF7365F44DD}" presName="vert0" presStyleCnt="0">
        <dgm:presLayoutVars>
          <dgm:dir/>
          <dgm:animOne val="branch"/>
          <dgm:animLvl val="lvl"/>
        </dgm:presLayoutVars>
      </dgm:prSet>
      <dgm:spPr/>
    </dgm:pt>
    <dgm:pt modelId="{40EB10C6-894F-4339-8014-5F2AA73C7E04}" type="pres">
      <dgm:prSet presAssocID="{2E541012-0B5C-4ACB-8C9D-54AEE84AE064}" presName="thickLine" presStyleLbl="alignNode1" presStyleIdx="0" presStyleCnt="3"/>
      <dgm:spPr/>
    </dgm:pt>
    <dgm:pt modelId="{48011EA9-B036-4616-AE28-D51B44F271EB}" type="pres">
      <dgm:prSet presAssocID="{2E541012-0B5C-4ACB-8C9D-54AEE84AE064}" presName="horz1" presStyleCnt="0"/>
      <dgm:spPr/>
    </dgm:pt>
    <dgm:pt modelId="{2B2AD038-DA9B-492B-B98C-4275E65A5801}" type="pres">
      <dgm:prSet presAssocID="{2E541012-0B5C-4ACB-8C9D-54AEE84AE064}" presName="tx1" presStyleLbl="revTx" presStyleIdx="0" presStyleCnt="3"/>
      <dgm:spPr/>
    </dgm:pt>
    <dgm:pt modelId="{92A0F1D7-0E58-46F0-BED5-B84FB280FB81}" type="pres">
      <dgm:prSet presAssocID="{2E541012-0B5C-4ACB-8C9D-54AEE84AE064}" presName="vert1" presStyleCnt="0"/>
      <dgm:spPr/>
    </dgm:pt>
    <dgm:pt modelId="{673EA0A3-8143-4D68-8CEC-BD497048130E}" type="pres">
      <dgm:prSet presAssocID="{13D38E37-C24A-4A4F-9413-43BC885DFB88}" presName="thickLine" presStyleLbl="alignNode1" presStyleIdx="1" presStyleCnt="3"/>
      <dgm:spPr/>
    </dgm:pt>
    <dgm:pt modelId="{E0E10424-F369-46BE-A2C9-6A07C43B6D08}" type="pres">
      <dgm:prSet presAssocID="{13D38E37-C24A-4A4F-9413-43BC885DFB88}" presName="horz1" presStyleCnt="0"/>
      <dgm:spPr/>
    </dgm:pt>
    <dgm:pt modelId="{7DBE3EE7-D067-4B50-83BC-A80CF361A1AA}" type="pres">
      <dgm:prSet presAssocID="{13D38E37-C24A-4A4F-9413-43BC885DFB88}" presName="tx1" presStyleLbl="revTx" presStyleIdx="1" presStyleCnt="3"/>
      <dgm:spPr/>
    </dgm:pt>
    <dgm:pt modelId="{67C6AD57-697B-414A-86CE-546AB695BE7D}" type="pres">
      <dgm:prSet presAssocID="{13D38E37-C24A-4A4F-9413-43BC885DFB88}" presName="vert1" presStyleCnt="0"/>
      <dgm:spPr/>
    </dgm:pt>
    <dgm:pt modelId="{00EF1A81-2C7E-4E56-AABA-6F78E02A2B58}" type="pres">
      <dgm:prSet presAssocID="{C8600ADF-F687-4532-BB9F-552B49C48EE5}" presName="thickLine" presStyleLbl="alignNode1" presStyleIdx="2" presStyleCnt="3"/>
      <dgm:spPr/>
    </dgm:pt>
    <dgm:pt modelId="{0067BA29-846B-4A9F-AFF1-CD898E912167}" type="pres">
      <dgm:prSet presAssocID="{C8600ADF-F687-4532-BB9F-552B49C48EE5}" presName="horz1" presStyleCnt="0"/>
      <dgm:spPr/>
    </dgm:pt>
    <dgm:pt modelId="{8F4CAEF3-0E9D-46B1-A3A9-644F9503DDBA}" type="pres">
      <dgm:prSet presAssocID="{C8600ADF-F687-4532-BB9F-552B49C48EE5}" presName="tx1" presStyleLbl="revTx" presStyleIdx="2" presStyleCnt="3"/>
      <dgm:spPr/>
    </dgm:pt>
    <dgm:pt modelId="{E0EC8747-7A13-4442-B192-0540EE3B5F20}" type="pres">
      <dgm:prSet presAssocID="{C8600ADF-F687-4532-BB9F-552B49C48EE5}" presName="vert1" presStyleCnt="0"/>
      <dgm:spPr/>
    </dgm:pt>
  </dgm:ptLst>
  <dgm:cxnLst>
    <dgm:cxn modelId="{33A74B01-A702-45E9-91E1-54BD39191EDD}" srcId="{E678CDEB-8505-4B6D-85B0-1FF7365F44DD}" destId="{2E541012-0B5C-4ACB-8C9D-54AEE84AE064}" srcOrd="0" destOrd="0" parTransId="{D2ED6A5B-B733-4C3D-89D6-64C060388D02}" sibTransId="{06831D7D-F000-46A0-9B63-1302F19EF2E6}"/>
    <dgm:cxn modelId="{A04A572B-13C9-4F9F-A09D-31130624C42A}" srcId="{E678CDEB-8505-4B6D-85B0-1FF7365F44DD}" destId="{C8600ADF-F687-4532-BB9F-552B49C48EE5}" srcOrd="2" destOrd="0" parTransId="{C4D2075F-1D03-4FA4-8282-339F2852AA3D}" sibTransId="{7C143944-4B83-4BCD-B485-3A1DC954470A}"/>
    <dgm:cxn modelId="{6351A07E-E35F-4439-9D30-D7625DCE0AD8}" type="presOf" srcId="{13D38E37-C24A-4A4F-9413-43BC885DFB88}" destId="{7DBE3EE7-D067-4B50-83BC-A80CF361A1AA}" srcOrd="0" destOrd="0" presId="urn:microsoft.com/office/officeart/2008/layout/LinedList"/>
    <dgm:cxn modelId="{C49538AC-DEEC-4046-AB07-B44F72382EE7}" type="presOf" srcId="{C8600ADF-F687-4532-BB9F-552B49C48EE5}" destId="{8F4CAEF3-0E9D-46B1-A3A9-644F9503DDBA}" srcOrd="0" destOrd="0" presId="urn:microsoft.com/office/officeart/2008/layout/LinedList"/>
    <dgm:cxn modelId="{1A0A2BB0-1F09-49BC-AB66-02F19557C19E}" type="presOf" srcId="{2E541012-0B5C-4ACB-8C9D-54AEE84AE064}" destId="{2B2AD038-DA9B-492B-B98C-4275E65A5801}" srcOrd="0" destOrd="0" presId="urn:microsoft.com/office/officeart/2008/layout/LinedList"/>
    <dgm:cxn modelId="{CF69A9C0-7A24-440E-8ACB-DB9BCC6F23F7}" type="presOf" srcId="{E678CDEB-8505-4B6D-85B0-1FF7365F44DD}" destId="{49B7CF1D-C24B-408B-A53C-6D3176D04F39}" srcOrd="0" destOrd="0" presId="urn:microsoft.com/office/officeart/2008/layout/LinedList"/>
    <dgm:cxn modelId="{44CAC1DF-C552-4818-BBFE-F708EC3532BE}" srcId="{E678CDEB-8505-4B6D-85B0-1FF7365F44DD}" destId="{13D38E37-C24A-4A4F-9413-43BC885DFB88}" srcOrd="1" destOrd="0" parTransId="{8D02BE27-BD03-491D-B7D0-C790F33AB0EA}" sibTransId="{9B71FF0B-FCF1-48AE-A181-5C67C08E48DB}"/>
    <dgm:cxn modelId="{38C9DBDA-1CE2-4CD5-B193-A0EA1FC3C5A9}" type="presParOf" srcId="{49B7CF1D-C24B-408B-A53C-6D3176D04F39}" destId="{40EB10C6-894F-4339-8014-5F2AA73C7E04}" srcOrd="0" destOrd="0" presId="urn:microsoft.com/office/officeart/2008/layout/LinedList"/>
    <dgm:cxn modelId="{59C584D8-78DF-4841-A227-AD9F9A852E8F}" type="presParOf" srcId="{49B7CF1D-C24B-408B-A53C-6D3176D04F39}" destId="{48011EA9-B036-4616-AE28-D51B44F271EB}" srcOrd="1" destOrd="0" presId="urn:microsoft.com/office/officeart/2008/layout/LinedList"/>
    <dgm:cxn modelId="{2084B0B8-1A9B-4112-B52D-4C2F96A1FF5A}" type="presParOf" srcId="{48011EA9-B036-4616-AE28-D51B44F271EB}" destId="{2B2AD038-DA9B-492B-B98C-4275E65A5801}" srcOrd="0" destOrd="0" presId="urn:microsoft.com/office/officeart/2008/layout/LinedList"/>
    <dgm:cxn modelId="{8D466ACD-E8B5-4B0A-B94B-D98E8BF64D8C}" type="presParOf" srcId="{48011EA9-B036-4616-AE28-D51B44F271EB}" destId="{92A0F1D7-0E58-46F0-BED5-B84FB280FB81}" srcOrd="1" destOrd="0" presId="urn:microsoft.com/office/officeart/2008/layout/LinedList"/>
    <dgm:cxn modelId="{095390EA-57B6-4636-8608-B558901314E8}" type="presParOf" srcId="{49B7CF1D-C24B-408B-A53C-6D3176D04F39}" destId="{673EA0A3-8143-4D68-8CEC-BD497048130E}" srcOrd="2" destOrd="0" presId="urn:microsoft.com/office/officeart/2008/layout/LinedList"/>
    <dgm:cxn modelId="{B1ACE548-2F44-4F97-B2A2-5A61AE508904}" type="presParOf" srcId="{49B7CF1D-C24B-408B-A53C-6D3176D04F39}" destId="{E0E10424-F369-46BE-A2C9-6A07C43B6D08}" srcOrd="3" destOrd="0" presId="urn:microsoft.com/office/officeart/2008/layout/LinedList"/>
    <dgm:cxn modelId="{07CA30C5-1E3A-41CA-AB1E-FC455C0DDEF2}" type="presParOf" srcId="{E0E10424-F369-46BE-A2C9-6A07C43B6D08}" destId="{7DBE3EE7-D067-4B50-83BC-A80CF361A1AA}" srcOrd="0" destOrd="0" presId="urn:microsoft.com/office/officeart/2008/layout/LinedList"/>
    <dgm:cxn modelId="{074A124C-6940-4BE9-8334-887A1BA722F1}" type="presParOf" srcId="{E0E10424-F369-46BE-A2C9-6A07C43B6D08}" destId="{67C6AD57-697B-414A-86CE-546AB695BE7D}" srcOrd="1" destOrd="0" presId="urn:microsoft.com/office/officeart/2008/layout/LinedList"/>
    <dgm:cxn modelId="{B7AF6360-41F1-40D1-ABBD-F3E2A5ABE5A4}" type="presParOf" srcId="{49B7CF1D-C24B-408B-A53C-6D3176D04F39}" destId="{00EF1A81-2C7E-4E56-AABA-6F78E02A2B58}" srcOrd="4" destOrd="0" presId="urn:microsoft.com/office/officeart/2008/layout/LinedList"/>
    <dgm:cxn modelId="{9EC18A43-65C1-4D1C-B3B2-084D05CC3430}" type="presParOf" srcId="{49B7CF1D-C24B-408B-A53C-6D3176D04F39}" destId="{0067BA29-846B-4A9F-AFF1-CD898E912167}" srcOrd="5" destOrd="0" presId="urn:microsoft.com/office/officeart/2008/layout/LinedList"/>
    <dgm:cxn modelId="{A3A2CE7E-00E7-411B-88BD-2787847687AB}" type="presParOf" srcId="{0067BA29-846B-4A9F-AFF1-CD898E912167}" destId="{8F4CAEF3-0E9D-46B1-A3A9-644F9503DDBA}" srcOrd="0" destOrd="0" presId="urn:microsoft.com/office/officeart/2008/layout/LinedList"/>
    <dgm:cxn modelId="{E138B302-8FDB-48EB-B828-57870EEE1185}" type="presParOf" srcId="{0067BA29-846B-4A9F-AFF1-CD898E912167}" destId="{E0EC8747-7A13-4442-B192-0540EE3B5F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40CB9-99FF-4EBC-87A4-465DB0AA882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33BED87-4E58-4541-ACB0-BF9AE7F02429}">
      <dgm:prSet/>
      <dgm:spPr/>
      <dgm:t>
        <a:bodyPr/>
        <a:lstStyle/>
        <a:p>
          <a:r>
            <a:rPr lang="en-US" dirty="0"/>
            <a:t>Q1. HOW should osteoporosis be screened in postmenopausal women?</a:t>
          </a:r>
        </a:p>
      </dgm:t>
    </dgm:pt>
    <dgm:pt modelId="{339802F8-FEA4-4E1C-838A-A6E15EA4CD7C}" type="parTrans" cxnId="{8738640E-C30E-4E7C-B11B-975B4302349C}">
      <dgm:prSet/>
      <dgm:spPr/>
      <dgm:t>
        <a:bodyPr/>
        <a:lstStyle/>
        <a:p>
          <a:endParaRPr lang="en-US"/>
        </a:p>
      </dgm:t>
    </dgm:pt>
    <dgm:pt modelId="{361D748E-9F06-437E-9883-BE41C1587680}" type="sibTrans" cxnId="{8738640E-C30E-4E7C-B11B-975B4302349C}">
      <dgm:prSet/>
      <dgm:spPr/>
      <dgm:t>
        <a:bodyPr/>
        <a:lstStyle/>
        <a:p>
          <a:endParaRPr lang="en-US"/>
        </a:p>
      </dgm:t>
    </dgm:pt>
    <dgm:pt modelId="{36F237E5-9F2F-4968-A123-D36B56A97700}">
      <dgm:prSet/>
      <dgm:spPr/>
      <dgm:t>
        <a:bodyPr/>
        <a:lstStyle/>
        <a:p>
          <a:r>
            <a:rPr lang="en-US"/>
            <a:t>Q2. WHEN and HOW OFTEN should postmenopausal women be screened for osteoporosis?</a:t>
          </a:r>
        </a:p>
      </dgm:t>
    </dgm:pt>
    <dgm:pt modelId="{E06001F7-D3C5-42F1-ABEF-D1F1DC63901E}" type="parTrans" cxnId="{7FF7DBD1-09DE-4996-8501-C4B8A69BDBFE}">
      <dgm:prSet/>
      <dgm:spPr/>
      <dgm:t>
        <a:bodyPr/>
        <a:lstStyle/>
        <a:p>
          <a:endParaRPr lang="en-US"/>
        </a:p>
      </dgm:t>
    </dgm:pt>
    <dgm:pt modelId="{A3A91D67-B526-478B-9D9E-41CAA44A22B7}" type="sibTrans" cxnId="{7FF7DBD1-09DE-4996-8501-C4B8A69BDBFE}">
      <dgm:prSet/>
      <dgm:spPr/>
      <dgm:t>
        <a:bodyPr/>
        <a:lstStyle/>
        <a:p>
          <a:endParaRPr lang="en-US"/>
        </a:p>
      </dgm:t>
    </dgm:pt>
    <dgm:pt modelId="{8C348D77-E425-41D2-8B98-A7D06151549B}">
      <dgm:prSet/>
      <dgm:spPr/>
      <dgm:t>
        <a:bodyPr/>
        <a:lstStyle/>
        <a:p>
          <a:r>
            <a:rPr lang="en-US"/>
            <a:t>Q3: WHICH TOOLS should be used to diagnose osteoporosis and assess fracture risk in postmenopausal women?</a:t>
          </a:r>
        </a:p>
      </dgm:t>
    </dgm:pt>
    <dgm:pt modelId="{153B8A78-ABE3-444C-BB9E-9C041AF3C279}" type="parTrans" cxnId="{32A96FF9-C6FB-4FD5-911F-5A08959B4652}">
      <dgm:prSet/>
      <dgm:spPr/>
      <dgm:t>
        <a:bodyPr/>
        <a:lstStyle/>
        <a:p>
          <a:endParaRPr lang="en-US"/>
        </a:p>
      </dgm:t>
    </dgm:pt>
    <dgm:pt modelId="{09619AC6-93E7-4895-BC6D-6C60D01F7A0D}" type="sibTrans" cxnId="{32A96FF9-C6FB-4FD5-911F-5A08959B4652}">
      <dgm:prSet/>
      <dgm:spPr/>
      <dgm:t>
        <a:bodyPr/>
        <a:lstStyle/>
        <a:p>
          <a:endParaRPr lang="en-US"/>
        </a:p>
      </dgm:t>
    </dgm:pt>
    <dgm:pt modelId="{265C69AD-06E9-4BA9-8B21-3CF424363CFA}">
      <dgm:prSet/>
      <dgm:spPr/>
      <dgm:t>
        <a:bodyPr/>
        <a:lstStyle/>
        <a:p>
          <a:r>
            <a:rPr lang="en-US"/>
            <a:t>Q4. WHICH THRESHOLDS should be used to diagnose and assess the severity of osteoporosis in postmenopausal women?</a:t>
          </a:r>
        </a:p>
      </dgm:t>
    </dgm:pt>
    <dgm:pt modelId="{566BE100-C460-4D5C-9386-1E3295588D4D}" type="parTrans" cxnId="{B300425C-DDF2-412E-A149-032487B5DCF5}">
      <dgm:prSet/>
      <dgm:spPr/>
      <dgm:t>
        <a:bodyPr/>
        <a:lstStyle/>
        <a:p>
          <a:endParaRPr lang="en-US"/>
        </a:p>
      </dgm:t>
    </dgm:pt>
    <dgm:pt modelId="{AE2CF5D4-7D18-42E4-8BD5-0CF3EC89A182}" type="sibTrans" cxnId="{B300425C-DDF2-412E-A149-032487B5DCF5}">
      <dgm:prSet/>
      <dgm:spPr/>
      <dgm:t>
        <a:bodyPr/>
        <a:lstStyle/>
        <a:p>
          <a:endParaRPr lang="en-US"/>
        </a:p>
      </dgm:t>
    </dgm:pt>
    <dgm:pt modelId="{81FD079B-0DD0-4592-A062-91E734A0C006}" type="pres">
      <dgm:prSet presAssocID="{3F340CB9-99FF-4EBC-87A4-465DB0AA882C}" presName="linear" presStyleCnt="0">
        <dgm:presLayoutVars>
          <dgm:animLvl val="lvl"/>
          <dgm:resizeHandles val="exact"/>
        </dgm:presLayoutVars>
      </dgm:prSet>
      <dgm:spPr/>
    </dgm:pt>
    <dgm:pt modelId="{085E91B9-DDCF-4870-80A5-35D6CFD750C5}" type="pres">
      <dgm:prSet presAssocID="{233BED87-4E58-4541-ACB0-BF9AE7F02429}" presName="parentText" presStyleLbl="node1" presStyleIdx="0" presStyleCnt="4">
        <dgm:presLayoutVars>
          <dgm:chMax val="0"/>
          <dgm:bulletEnabled val="1"/>
        </dgm:presLayoutVars>
      </dgm:prSet>
      <dgm:spPr/>
    </dgm:pt>
    <dgm:pt modelId="{775EA70C-35EE-46E8-9BCD-650716DC7FFF}" type="pres">
      <dgm:prSet presAssocID="{361D748E-9F06-437E-9883-BE41C1587680}" presName="spacer" presStyleCnt="0"/>
      <dgm:spPr/>
    </dgm:pt>
    <dgm:pt modelId="{BA42F06A-CAEB-4382-89C5-57C971850A6E}" type="pres">
      <dgm:prSet presAssocID="{36F237E5-9F2F-4968-A123-D36B56A97700}" presName="parentText" presStyleLbl="node1" presStyleIdx="1" presStyleCnt="4">
        <dgm:presLayoutVars>
          <dgm:chMax val="0"/>
          <dgm:bulletEnabled val="1"/>
        </dgm:presLayoutVars>
      </dgm:prSet>
      <dgm:spPr/>
    </dgm:pt>
    <dgm:pt modelId="{BDDACAC8-9458-4A54-AF01-A3819D9BCF51}" type="pres">
      <dgm:prSet presAssocID="{A3A91D67-B526-478B-9D9E-41CAA44A22B7}" presName="spacer" presStyleCnt="0"/>
      <dgm:spPr/>
    </dgm:pt>
    <dgm:pt modelId="{63482A73-E9E8-4023-8F80-299DB6D1C26E}" type="pres">
      <dgm:prSet presAssocID="{8C348D77-E425-41D2-8B98-A7D06151549B}" presName="parentText" presStyleLbl="node1" presStyleIdx="2" presStyleCnt="4">
        <dgm:presLayoutVars>
          <dgm:chMax val="0"/>
          <dgm:bulletEnabled val="1"/>
        </dgm:presLayoutVars>
      </dgm:prSet>
      <dgm:spPr/>
    </dgm:pt>
    <dgm:pt modelId="{EB66C710-BAE0-4F1C-8737-274368CAA126}" type="pres">
      <dgm:prSet presAssocID="{09619AC6-93E7-4895-BC6D-6C60D01F7A0D}" presName="spacer" presStyleCnt="0"/>
      <dgm:spPr/>
    </dgm:pt>
    <dgm:pt modelId="{D84D6BC8-03A7-49FE-8447-3F0F2F5F9C89}" type="pres">
      <dgm:prSet presAssocID="{265C69AD-06E9-4BA9-8B21-3CF424363CFA}" presName="parentText" presStyleLbl="node1" presStyleIdx="3" presStyleCnt="4">
        <dgm:presLayoutVars>
          <dgm:chMax val="0"/>
          <dgm:bulletEnabled val="1"/>
        </dgm:presLayoutVars>
      </dgm:prSet>
      <dgm:spPr/>
    </dgm:pt>
  </dgm:ptLst>
  <dgm:cxnLst>
    <dgm:cxn modelId="{8738640E-C30E-4E7C-B11B-975B4302349C}" srcId="{3F340CB9-99FF-4EBC-87A4-465DB0AA882C}" destId="{233BED87-4E58-4541-ACB0-BF9AE7F02429}" srcOrd="0" destOrd="0" parTransId="{339802F8-FEA4-4E1C-838A-A6E15EA4CD7C}" sibTransId="{361D748E-9F06-437E-9883-BE41C1587680}"/>
    <dgm:cxn modelId="{B300425C-DDF2-412E-A149-032487B5DCF5}" srcId="{3F340CB9-99FF-4EBC-87A4-465DB0AA882C}" destId="{265C69AD-06E9-4BA9-8B21-3CF424363CFA}" srcOrd="3" destOrd="0" parTransId="{566BE100-C460-4D5C-9386-1E3295588D4D}" sibTransId="{AE2CF5D4-7D18-42E4-8BD5-0CF3EC89A182}"/>
    <dgm:cxn modelId="{15A6F25C-8873-4FAF-B9AE-7B7689D37328}" type="presOf" srcId="{233BED87-4E58-4541-ACB0-BF9AE7F02429}" destId="{085E91B9-DDCF-4870-80A5-35D6CFD750C5}" srcOrd="0" destOrd="0" presId="urn:microsoft.com/office/officeart/2005/8/layout/vList2"/>
    <dgm:cxn modelId="{CA8E9B46-7C43-4A96-AB1B-A8AF69ADDBEF}" type="presOf" srcId="{265C69AD-06E9-4BA9-8B21-3CF424363CFA}" destId="{D84D6BC8-03A7-49FE-8447-3F0F2F5F9C89}" srcOrd="0" destOrd="0" presId="urn:microsoft.com/office/officeart/2005/8/layout/vList2"/>
    <dgm:cxn modelId="{17250E6D-2E06-42DE-B2A6-CC4325D45768}" type="presOf" srcId="{8C348D77-E425-41D2-8B98-A7D06151549B}" destId="{63482A73-E9E8-4023-8F80-299DB6D1C26E}" srcOrd="0" destOrd="0" presId="urn:microsoft.com/office/officeart/2005/8/layout/vList2"/>
    <dgm:cxn modelId="{A58B4D7E-2D43-40AC-9C79-9A75407D5535}" type="presOf" srcId="{3F340CB9-99FF-4EBC-87A4-465DB0AA882C}" destId="{81FD079B-0DD0-4592-A062-91E734A0C006}" srcOrd="0" destOrd="0" presId="urn:microsoft.com/office/officeart/2005/8/layout/vList2"/>
    <dgm:cxn modelId="{ECF508B0-6B19-4D29-84FC-96979053C07D}" type="presOf" srcId="{36F237E5-9F2F-4968-A123-D36B56A97700}" destId="{BA42F06A-CAEB-4382-89C5-57C971850A6E}" srcOrd="0" destOrd="0" presId="urn:microsoft.com/office/officeart/2005/8/layout/vList2"/>
    <dgm:cxn modelId="{7FF7DBD1-09DE-4996-8501-C4B8A69BDBFE}" srcId="{3F340CB9-99FF-4EBC-87A4-465DB0AA882C}" destId="{36F237E5-9F2F-4968-A123-D36B56A97700}" srcOrd="1" destOrd="0" parTransId="{E06001F7-D3C5-42F1-ABEF-D1F1DC63901E}" sibTransId="{A3A91D67-B526-478B-9D9E-41CAA44A22B7}"/>
    <dgm:cxn modelId="{32A96FF9-C6FB-4FD5-911F-5A08959B4652}" srcId="{3F340CB9-99FF-4EBC-87A4-465DB0AA882C}" destId="{8C348D77-E425-41D2-8B98-A7D06151549B}" srcOrd="2" destOrd="0" parTransId="{153B8A78-ABE3-444C-BB9E-9C041AF3C279}" sibTransId="{09619AC6-93E7-4895-BC6D-6C60D01F7A0D}"/>
    <dgm:cxn modelId="{653A56B4-FAE2-494C-B5F6-EDA57E6FBCCA}" type="presParOf" srcId="{81FD079B-0DD0-4592-A062-91E734A0C006}" destId="{085E91B9-DDCF-4870-80A5-35D6CFD750C5}" srcOrd="0" destOrd="0" presId="urn:microsoft.com/office/officeart/2005/8/layout/vList2"/>
    <dgm:cxn modelId="{2FB33907-F079-40E7-B599-D4B60EA7DD31}" type="presParOf" srcId="{81FD079B-0DD0-4592-A062-91E734A0C006}" destId="{775EA70C-35EE-46E8-9BCD-650716DC7FFF}" srcOrd="1" destOrd="0" presId="urn:microsoft.com/office/officeart/2005/8/layout/vList2"/>
    <dgm:cxn modelId="{60EB81CB-DEA6-4FFE-9D95-D33541FBD397}" type="presParOf" srcId="{81FD079B-0DD0-4592-A062-91E734A0C006}" destId="{BA42F06A-CAEB-4382-89C5-57C971850A6E}" srcOrd="2" destOrd="0" presId="urn:microsoft.com/office/officeart/2005/8/layout/vList2"/>
    <dgm:cxn modelId="{5CC89CEF-E0B5-450F-8857-6F6BEE91F3F4}" type="presParOf" srcId="{81FD079B-0DD0-4592-A062-91E734A0C006}" destId="{BDDACAC8-9458-4A54-AF01-A3819D9BCF51}" srcOrd="3" destOrd="0" presId="urn:microsoft.com/office/officeart/2005/8/layout/vList2"/>
    <dgm:cxn modelId="{33017646-70B7-4FA3-88A8-90719204AB11}" type="presParOf" srcId="{81FD079B-0DD0-4592-A062-91E734A0C006}" destId="{63482A73-E9E8-4023-8F80-299DB6D1C26E}" srcOrd="4" destOrd="0" presId="urn:microsoft.com/office/officeart/2005/8/layout/vList2"/>
    <dgm:cxn modelId="{CE87E633-22CA-4B20-86A0-8DFD87B99320}" type="presParOf" srcId="{81FD079B-0DD0-4592-A062-91E734A0C006}" destId="{EB66C710-BAE0-4F1C-8737-274368CAA126}" srcOrd="5" destOrd="0" presId="urn:microsoft.com/office/officeart/2005/8/layout/vList2"/>
    <dgm:cxn modelId="{FD13247B-A7EB-4F18-9CFB-1EC6AF1E7C0E}" type="presParOf" srcId="{81FD079B-0DD0-4592-A062-91E734A0C006}" destId="{D84D6BC8-03A7-49FE-8447-3F0F2F5F9C8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D727FF-A4DA-4B51-8E78-0676339FCA18}"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9B0EA3C0-BC83-4CF4-A714-01C23EFFF7CD}">
      <dgm:prSet/>
      <dgm:spPr/>
      <dgm:t>
        <a:bodyPr/>
        <a:lstStyle/>
        <a:p>
          <a:r>
            <a:rPr lang="en-US"/>
            <a:t>15 screening questionnaires composed of a varying number of clinical risk factors have been published.</a:t>
          </a:r>
        </a:p>
      </dgm:t>
    </dgm:pt>
    <dgm:pt modelId="{5CEAA641-94D1-4EF7-92A0-4F5061C262FB}" type="parTrans" cxnId="{F95EA945-E3F4-42FD-BE2B-11CB4C1B452A}">
      <dgm:prSet/>
      <dgm:spPr/>
      <dgm:t>
        <a:bodyPr/>
        <a:lstStyle/>
        <a:p>
          <a:endParaRPr lang="en-US"/>
        </a:p>
      </dgm:t>
    </dgm:pt>
    <dgm:pt modelId="{E366DDE5-C6D4-49F7-9153-E7967D32AB5B}" type="sibTrans" cxnId="{F95EA945-E3F4-42FD-BE2B-11CB4C1B452A}">
      <dgm:prSet/>
      <dgm:spPr/>
      <dgm:t>
        <a:bodyPr/>
        <a:lstStyle/>
        <a:p>
          <a:endParaRPr lang="en-US"/>
        </a:p>
      </dgm:t>
    </dgm:pt>
    <dgm:pt modelId="{8C5A4FA4-6AE5-41CA-884F-E19C8D1235C0}">
      <dgm:prSet/>
      <dgm:spPr/>
      <dgm:t>
        <a:bodyPr/>
        <a:lstStyle/>
        <a:p>
          <a:r>
            <a:rPr lang="en-US"/>
            <a:t>The diagnostic accuracy (i.e., sensitivity and specificity) of the screening tools for osteoporosis varied depending on the target populations assessed. </a:t>
          </a:r>
        </a:p>
      </dgm:t>
    </dgm:pt>
    <dgm:pt modelId="{66E28A4B-DB17-4475-8016-03FED9F65A12}" type="parTrans" cxnId="{82E9E39E-1787-4899-B5DE-47315FFCC3F1}">
      <dgm:prSet/>
      <dgm:spPr/>
      <dgm:t>
        <a:bodyPr/>
        <a:lstStyle/>
        <a:p>
          <a:endParaRPr lang="en-US"/>
        </a:p>
      </dgm:t>
    </dgm:pt>
    <dgm:pt modelId="{3B27D4BD-9312-41F6-AA2D-1B205C8D0A75}" type="sibTrans" cxnId="{82E9E39E-1787-4899-B5DE-47315FFCC3F1}">
      <dgm:prSet/>
      <dgm:spPr/>
      <dgm:t>
        <a:bodyPr/>
        <a:lstStyle/>
        <a:p>
          <a:endParaRPr lang="en-US"/>
        </a:p>
      </dgm:t>
    </dgm:pt>
    <dgm:pt modelId="{93DF2C10-8A12-4E6B-8C30-ED86BDA93715}">
      <dgm:prSet/>
      <dgm:spPr/>
      <dgm:t>
        <a:bodyPr/>
        <a:lstStyle/>
        <a:p>
          <a:r>
            <a:rPr lang="en-US"/>
            <a:t>However, none of the tools performed consistently better than the other</a:t>
          </a:r>
        </a:p>
      </dgm:t>
    </dgm:pt>
    <dgm:pt modelId="{B3B6D461-60E6-4D5E-8BB7-9A308E58D9EB}" type="parTrans" cxnId="{92308E7E-5C99-4046-9C35-C209E78E2D7F}">
      <dgm:prSet/>
      <dgm:spPr/>
      <dgm:t>
        <a:bodyPr/>
        <a:lstStyle/>
        <a:p>
          <a:endParaRPr lang="en-US"/>
        </a:p>
      </dgm:t>
    </dgm:pt>
    <dgm:pt modelId="{EBEE9F74-2A36-46D5-B6A9-15277F5878F5}" type="sibTrans" cxnId="{92308E7E-5C99-4046-9C35-C209E78E2D7F}">
      <dgm:prSet/>
      <dgm:spPr/>
      <dgm:t>
        <a:bodyPr/>
        <a:lstStyle/>
        <a:p>
          <a:endParaRPr lang="en-US"/>
        </a:p>
      </dgm:t>
    </dgm:pt>
    <dgm:pt modelId="{2B6EF7EE-9DDA-4564-AA53-2544CF6382D8}" type="pres">
      <dgm:prSet presAssocID="{83D727FF-A4DA-4B51-8E78-0676339FCA18}" presName="linear" presStyleCnt="0">
        <dgm:presLayoutVars>
          <dgm:animLvl val="lvl"/>
          <dgm:resizeHandles val="exact"/>
        </dgm:presLayoutVars>
      </dgm:prSet>
      <dgm:spPr/>
    </dgm:pt>
    <dgm:pt modelId="{EEAFA6B5-179E-4A6D-8C0F-286757541513}" type="pres">
      <dgm:prSet presAssocID="{9B0EA3C0-BC83-4CF4-A714-01C23EFFF7CD}" presName="parentText" presStyleLbl="node1" presStyleIdx="0" presStyleCnt="3">
        <dgm:presLayoutVars>
          <dgm:chMax val="0"/>
          <dgm:bulletEnabled val="1"/>
        </dgm:presLayoutVars>
      </dgm:prSet>
      <dgm:spPr/>
    </dgm:pt>
    <dgm:pt modelId="{E7A71842-86D3-4362-9EF6-969C578FFDBF}" type="pres">
      <dgm:prSet presAssocID="{E366DDE5-C6D4-49F7-9153-E7967D32AB5B}" presName="spacer" presStyleCnt="0"/>
      <dgm:spPr/>
    </dgm:pt>
    <dgm:pt modelId="{C452D36C-4184-4997-857A-5CD2BB834B86}" type="pres">
      <dgm:prSet presAssocID="{8C5A4FA4-6AE5-41CA-884F-E19C8D1235C0}" presName="parentText" presStyleLbl="node1" presStyleIdx="1" presStyleCnt="3">
        <dgm:presLayoutVars>
          <dgm:chMax val="0"/>
          <dgm:bulletEnabled val="1"/>
        </dgm:presLayoutVars>
      </dgm:prSet>
      <dgm:spPr/>
    </dgm:pt>
    <dgm:pt modelId="{AD77605D-CD52-4A42-8CE3-FD60DB69D0F8}" type="pres">
      <dgm:prSet presAssocID="{3B27D4BD-9312-41F6-AA2D-1B205C8D0A75}" presName="spacer" presStyleCnt="0"/>
      <dgm:spPr/>
    </dgm:pt>
    <dgm:pt modelId="{2B340B03-68CB-447C-B37D-8D4D49BE0F35}" type="pres">
      <dgm:prSet presAssocID="{93DF2C10-8A12-4E6B-8C30-ED86BDA93715}" presName="parentText" presStyleLbl="node1" presStyleIdx="2" presStyleCnt="3">
        <dgm:presLayoutVars>
          <dgm:chMax val="0"/>
          <dgm:bulletEnabled val="1"/>
        </dgm:presLayoutVars>
      </dgm:prSet>
      <dgm:spPr/>
    </dgm:pt>
  </dgm:ptLst>
  <dgm:cxnLst>
    <dgm:cxn modelId="{9930D75C-95A7-48A3-8D8D-087E1FA00DD6}" type="presOf" srcId="{93DF2C10-8A12-4E6B-8C30-ED86BDA93715}" destId="{2B340B03-68CB-447C-B37D-8D4D49BE0F35}" srcOrd="0" destOrd="0" presId="urn:microsoft.com/office/officeart/2005/8/layout/vList2"/>
    <dgm:cxn modelId="{F95EA945-E3F4-42FD-BE2B-11CB4C1B452A}" srcId="{83D727FF-A4DA-4B51-8E78-0676339FCA18}" destId="{9B0EA3C0-BC83-4CF4-A714-01C23EFFF7CD}" srcOrd="0" destOrd="0" parTransId="{5CEAA641-94D1-4EF7-92A0-4F5061C262FB}" sibTransId="{E366DDE5-C6D4-49F7-9153-E7967D32AB5B}"/>
    <dgm:cxn modelId="{92308E7E-5C99-4046-9C35-C209E78E2D7F}" srcId="{83D727FF-A4DA-4B51-8E78-0676339FCA18}" destId="{93DF2C10-8A12-4E6B-8C30-ED86BDA93715}" srcOrd="2" destOrd="0" parTransId="{B3B6D461-60E6-4D5E-8BB7-9A308E58D9EB}" sibTransId="{EBEE9F74-2A36-46D5-B6A9-15277F5878F5}"/>
    <dgm:cxn modelId="{64B6188D-3452-42E1-8586-60D3B7129A7F}" type="presOf" srcId="{8C5A4FA4-6AE5-41CA-884F-E19C8D1235C0}" destId="{C452D36C-4184-4997-857A-5CD2BB834B86}" srcOrd="0" destOrd="0" presId="urn:microsoft.com/office/officeart/2005/8/layout/vList2"/>
    <dgm:cxn modelId="{E44DD991-234C-45B1-9DD1-4749A711482D}" type="presOf" srcId="{9B0EA3C0-BC83-4CF4-A714-01C23EFFF7CD}" destId="{EEAFA6B5-179E-4A6D-8C0F-286757541513}" srcOrd="0" destOrd="0" presId="urn:microsoft.com/office/officeart/2005/8/layout/vList2"/>
    <dgm:cxn modelId="{82E9E39E-1787-4899-B5DE-47315FFCC3F1}" srcId="{83D727FF-A4DA-4B51-8E78-0676339FCA18}" destId="{8C5A4FA4-6AE5-41CA-884F-E19C8D1235C0}" srcOrd="1" destOrd="0" parTransId="{66E28A4B-DB17-4475-8016-03FED9F65A12}" sibTransId="{3B27D4BD-9312-41F6-AA2D-1B205C8D0A75}"/>
    <dgm:cxn modelId="{CFBB20B8-1FAA-47ED-94E8-8A4B540BFF26}" type="presOf" srcId="{83D727FF-A4DA-4B51-8E78-0676339FCA18}" destId="{2B6EF7EE-9DDA-4564-AA53-2544CF6382D8}" srcOrd="0" destOrd="0" presId="urn:microsoft.com/office/officeart/2005/8/layout/vList2"/>
    <dgm:cxn modelId="{95B2A5CE-5253-46F2-B574-9C4B4BC9A87E}" type="presParOf" srcId="{2B6EF7EE-9DDA-4564-AA53-2544CF6382D8}" destId="{EEAFA6B5-179E-4A6D-8C0F-286757541513}" srcOrd="0" destOrd="0" presId="urn:microsoft.com/office/officeart/2005/8/layout/vList2"/>
    <dgm:cxn modelId="{24D83911-DA20-422E-8BE2-5117BC15414A}" type="presParOf" srcId="{2B6EF7EE-9DDA-4564-AA53-2544CF6382D8}" destId="{E7A71842-86D3-4362-9EF6-969C578FFDBF}" srcOrd="1" destOrd="0" presId="urn:microsoft.com/office/officeart/2005/8/layout/vList2"/>
    <dgm:cxn modelId="{7D72B856-14FD-4E0C-B78B-2ABA1824B00B}" type="presParOf" srcId="{2B6EF7EE-9DDA-4564-AA53-2544CF6382D8}" destId="{C452D36C-4184-4997-857A-5CD2BB834B86}" srcOrd="2" destOrd="0" presId="urn:microsoft.com/office/officeart/2005/8/layout/vList2"/>
    <dgm:cxn modelId="{72903D9F-24D6-48D7-B7B5-959A359ADEE4}" type="presParOf" srcId="{2B6EF7EE-9DDA-4564-AA53-2544CF6382D8}" destId="{AD77605D-CD52-4A42-8CE3-FD60DB69D0F8}" srcOrd="3" destOrd="0" presId="urn:microsoft.com/office/officeart/2005/8/layout/vList2"/>
    <dgm:cxn modelId="{117524A0-0F2B-4093-BA6F-A110D68B23A6}" type="presParOf" srcId="{2B6EF7EE-9DDA-4564-AA53-2544CF6382D8}" destId="{2B340B03-68CB-447C-B37D-8D4D49BE0F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E8C0B2-A82C-4C96-AD4F-8DF18E67D07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A78B48F-C9DA-4FE2-9917-107BCE6E8ACC}">
      <dgm:prSet/>
      <dgm:spPr/>
      <dgm:t>
        <a:bodyPr/>
        <a:lstStyle/>
        <a:p>
          <a:r>
            <a:rPr lang="en-US"/>
            <a:t>Q1. HOW should osteoporosis be screened in postmenopausal women?</a:t>
          </a:r>
        </a:p>
      </dgm:t>
    </dgm:pt>
    <dgm:pt modelId="{BE244FFE-981C-4ACA-93B9-782CC12ADD47}" type="parTrans" cxnId="{B1D8EDEC-0AA0-41F8-9134-E5B817ED4F59}">
      <dgm:prSet/>
      <dgm:spPr/>
      <dgm:t>
        <a:bodyPr/>
        <a:lstStyle/>
        <a:p>
          <a:endParaRPr lang="en-US"/>
        </a:p>
      </dgm:t>
    </dgm:pt>
    <dgm:pt modelId="{39211628-A10E-4C68-8596-2331C7A3018A}" type="sibTrans" cxnId="{B1D8EDEC-0AA0-41F8-9134-E5B817ED4F59}">
      <dgm:prSet/>
      <dgm:spPr/>
      <dgm:t>
        <a:bodyPr/>
        <a:lstStyle/>
        <a:p>
          <a:endParaRPr lang="en-US"/>
        </a:p>
      </dgm:t>
    </dgm:pt>
    <dgm:pt modelId="{3C46FE80-4F63-4108-B5F8-B550EAFAC857}">
      <dgm:prSet/>
      <dgm:spPr/>
      <dgm:t>
        <a:bodyPr/>
        <a:lstStyle/>
        <a:p>
          <a:r>
            <a:rPr lang="en-US"/>
            <a:t>Q2. WHEN and HOW OFTEN should postmenopausal women be screened for osteoporosis?</a:t>
          </a:r>
        </a:p>
      </dgm:t>
    </dgm:pt>
    <dgm:pt modelId="{5A702C73-BBFF-47DC-AAF2-760BE955B5DD}" type="parTrans" cxnId="{7043B6C1-7817-409A-8F20-697D5193B5DD}">
      <dgm:prSet/>
      <dgm:spPr/>
      <dgm:t>
        <a:bodyPr/>
        <a:lstStyle/>
        <a:p>
          <a:endParaRPr lang="en-US"/>
        </a:p>
      </dgm:t>
    </dgm:pt>
    <dgm:pt modelId="{FD78BF38-1882-49FE-885C-01A288F47AF2}" type="sibTrans" cxnId="{7043B6C1-7817-409A-8F20-697D5193B5DD}">
      <dgm:prSet/>
      <dgm:spPr/>
      <dgm:t>
        <a:bodyPr/>
        <a:lstStyle/>
        <a:p>
          <a:endParaRPr lang="en-US"/>
        </a:p>
      </dgm:t>
    </dgm:pt>
    <dgm:pt modelId="{58649268-A594-406A-A39E-240C5B970948}">
      <dgm:prSet/>
      <dgm:spPr/>
      <dgm:t>
        <a:bodyPr/>
        <a:lstStyle/>
        <a:p>
          <a:r>
            <a:rPr lang="en-US"/>
            <a:t>Q3: WHICH TOOLS should be used to diagnose osteoporosis and assess fracture risk in postmenopausal women?</a:t>
          </a:r>
        </a:p>
      </dgm:t>
    </dgm:pt>
    <dgm:pt modelId="{08F8B342-5428-4905-8C70-871B6F2F56BA}" type="parTrans" cxnId="{1A764C3B-01A9-4A9B-896F-749D64A6887E}">
      <dgm:prSet/>
      <dgm:spPr/>
      <dgm:t>
        <a:bodyPr/>
        <a:lstStyle/>
        <a:p>
          <a:endParaRPr lang="en-US"/>
        </a:p>
      </dgm:t>
    </dgm:pt>
    <dgm:pt modelId="{6E4805A9-55F4-49A1-850D-350369A5DDD3}" type="sibTrans" cxnId="{1A764C3B-01A9-4A9B-896F-749D64A6887E}">
      <dgm:prSet/>
      <dgm:spPr/>
      <dgm:t>
        <a:bodyPr/>
        <a:lstStyle/>
        <a:p>
          <a:endParaRPr lang="en-US"/>
        </a:p>
      </dgm:t>
    </dgm:pt>
    <dgm:pt modelId="{D0674210-56A8-4075-B836-EEA8D16074F4}">
      <dgm:prSet/>
      <dgm:spPr/>
      <dgm:t>
        <a:bodyPr/>
        <a:lstStyle/>
        <a:p>
          <a:r>
            <a:rPr lang="en-US"/>
            <a:t>Q4. WHICH THRESHOLDS should be used to diagnose and assess the severity of osteoporosis in postmenopausal women?</a:t>
          </a:r>
        </a:p>
      </dgm:t>
    </dgm:pt>
    <dgm:pt modelId="{F0D49272-DF7A-48AC-B18B-DE3BCE1CF250}" type="parTrans" cxnId="{3B487924-17F5-403B-93AB-136CC1B693C1}">
      <dgm:prSet/>
      <dgm:spPr/>
      <dgm:t>
        <a:bodyPr/>
        <a:lstStyle/>
        <a:p>
          <a:endParaRPr lang="en-US"/>
        </a:p>
      </dgm:t>
    </dgm:pt>
    <dgm:pt modelId="{A8DD3E29-BAF5-43BA-B229-D267C4638C5E}" type="sibTrans" cxnId="{3B487924-17F5-403B-93AB-136CC1B693C1}">
      <dgm:prSet/>
      <dgm:spPr/>
      <dgm:t>
        <a:bodyPr/>
        <a:lstStyle/>
        <a:p>
          <a:endParaRPr lang="en-US"/>
        </a:p>
      </dgm:t>
    </dgm:pt>
    <dgm:pt modelId="{22D07232-2E14-4EA4-8A5C-7F5241BAB988}" type="pres">
      <dgm:prSet presAssocID="{BDE8C0B2-A82C-4C96-AD4F-8DF18E67D074}" presName="linear" presStyleCnt="0">
        <dgm:presLayoutVars>
          <dgm:animLvl val="lvl"/>
          <dgm:resizeHandles val="exact"/>
        </dgm:presLayoutVars>
      </dgm:prSet>
      <dgm:spPr/>
    </dgm:pt>
    <dgm:pt modelId="{6942BA9D-DF92-403B-BA14-72B958C4D417}" type="pres">
      <dgm:prSet presAssocID="{9A78B48F-C9DA-4FE2-9917-107BCE6E8ACC}" presName="parentText" presStyleLbl="node1" presStyleIdx="0" presStyleCnt="4">
        <dgm:presLayoutVars>
          <dgm:chMax val="0"/>
          <dgm:bulletEnabled val="1"/>
        </dgm:presLayoutVars>
      </dgm:prSet>
      <dgm:spPr/>
    </dgm:pt>
    <dgm:pt modelId="{CAEA0197-E919-43A5-A069-498356ADDBC6}" type="pres">
      <dgm:prSet presAssocID="{39211628-A10E-4C68-8596-2331C7A3018A}" presName="spacer" presStyleCnt="0"/>
      <dgm:spPr/>
    </dgm:pt>
    <dgm:pt modelId="{479FAAEF-7077-4EF2-B17F-3051CFF53DE6}" type="pres">
      <dgm:prSet presAssocID="{3C46FE80-4F63-4108-B5F8-B550EAFAC857}" presName="parentText" presStyleLbl="node1" presStyleIdx="1" presStyleCnt="4">
        <dgm:presLayoutVars>
          <dgm:chMax val="0"/>
          <dgm:bulletEnabled val="1"/>
        </dgm:presLayoutVars>
      </dgm:prSet>
      <dgm:spPr/>
    </dgm:pt>
    <dgm:pt modelId="{7C981638-74C5-4D72-8164-3B266CAA4E4C}" type="pres">
      <dgm:prSet presAssocID="{FD78BF38-1882-49FE-885C-01A288F47AF2}" presName="spacer" presStyleCnt="0"/>
      <dgm:spPr/>
    </dgm:pt>
    <dgm:pt modelId="{B28C757C-4CAA-4835-A845-B3FFDC168657}" type="pres">
      <dgm:prSet presAssocID="{58649268-A594-406A-A39E-240C5B970948}" presName="parentText" presStyleLbl="node1" presStyleIdx="2" presStyleCnt="4">
        <dgm:presLayoutVars>
          <dgm:chMax val="0"/>
          <dgm:bulletEnabled val="1"/>
        </dgm:presLayoutVars>
      </dgm:prSet>
      <dgm:spPr/>
    </dgm:pt>
    <dgm:pt modelId="{FCB5D085-50C2-48D4-A5A3-146A55270DAE}" type="pres">
      <dgm:prSet presAssocID="{6E4805A9-55F4-49A1-850D-350369A5DDD3}" presName="spacer" presStyleCnt="0"/>
      <dgm:spPr/>
    </dgm:pt>
    <dgm:pt modelId="{61307724-E2F9-4C07-BFD8-745ED20AF496}" type="pres">
      <dgm:prSet presAssocID="{D0674210-56A8-4075-B836-EEA8D16074F4}" presName="parentText" presStyleLbl="node1" presStyleIdx="3" presStyleCnt="4">
        <dgm:presLayoutVars>
          <dgm:chMax val="0"/>
          <dgm:bulletEnabled val="1"/>
        </dgm:presLayoutVars>
      </dgm:prSet>
      <dgm:spPr/>
    </dgm:pt>
  </dgm:ptLst>
  <dgm:cxnLst>
    <dgm:cxn modelId="{44052B0A-231B-457A-AED1-0FB157F979CB}" type="presOf" srcId="{D0674210-56A8-4075-B836-EEA8D16074F4}" destId="{61307724-E2F9-4C07-BFD8-745ED20AF496}" srcOrd="0" destOrd="0" presId="urn:microsoft.com/office/officeart/2005/8/layout/vList2"/>
    <dgm:cxn modelId="{79A34C1D-AC02-4977-886D-BD8E83283CF6}" type="presOf" srcId="{58649268-A594-406A-A39E-240C5B970948}" destId="{B28C757C-4CAA-4835-A845-B3FFDC168657}" srcOrd="0" destOrd="0" presId="urn:microsoft.com/office/officeart/2005/8/layout/vList2"/>
    <dgm:cxn modelId="{64AD271E-BE0A-4407-9DA8-C993AAA73B02}" type="presOf" srcId="{BDE8C0B2-A82C-4C96-AD4F-8DF18E67D074}" destId="{22D07232-2E14-4EA4-8A5C-7F5241BAB988}" srcOrd="0" destOrd="0" presId="urn:microsoft.com/office/officeart/2005/8/layout/vList2"/>
    <dgm:cxn modelId="{3B487924-17F5-403B-93AB-136CC1B693C1}" srcId="{BDE8C0B2-A82C-4C96-AD4F-8DF18E67D074}" destId="{D0674210-56A8-4075-B836-EEA8D16074F4}" srcOrd="3" destOrd="0" parTransId="{F0D49272-DF7A-48AC-B18B-DE3BCE1CF250}" sibTransId="{A8DD3E29-BAF5-43BA-B229-D267C4638C5E}"/>
    <dgm:cxn modelId="{1A764C3B-01A9-4A9B-896F-749D64A6887E}" srcId="{BDE8C0B2-A82C-4C96-AD4F-8DF18E67D074}" destId="{58649268-A594-406A-A39E-240C5B970948}" srcOrd="2" destOrd="0" parTransId="{08F8B342-5428-4905-8C70-871B6F2F56BA}" sibTransId="{6E4805A9-55F4-49A1-850D-350369A5DDD3}"/>
    <dgm:cxn modelId="{AC49044D-A52F-4C4C-8FBE-37F3E4035BCA}" type="presOf" srcId="{3C46FE80-4F63-4108-B5F8-B550EAFAC857}" destId="{479FAAEF-7077-4EF2-B17F-3051CFF53DE6}" srcOrd="0" destOrd="0" presId="urn:microsoft.com/office/officeart/2005/8/layout/vList2"/>
    <dgm:cxn modelId="{7043B6C1-7817-409A-8F20-697D5193B5DD}" srcId="{BDE8C0B2-A82C-4C96-AD4F-8DF18E67D074}" destId="{3C46FE80-4F63-4108-B5F8-B550EAFAC857}" srcOrd="1" destOrd="0" parTransId="{5A702C73-BBFF-47DC-AAF2-760BE955B5DD}" sibTransId="{FD78BF38-1882-49FE-885C-01A288F47AF2}"/>
    <dgm:cxn modelId="{C07B34E0-4F4B-46CC-905F-B46D7A65BA9A}" type="presOf" srcId="{9A78B48F-C9DA-4FE2-9917-107BCE6E8ACC}" destId="{6942BA9D-DF92-403B-BA14-72B958C4D417}" srcOrd="0" destOrd="0" presId="urn:microsoft.com/office/officeart/2005/8/layout/vList2"/>
    <dgm:cxn modelId="{B1D8EDEC-0AA0-41F8-9134-E5B817ED4F59}" srcId="{BDE8C0B2-A82C-4C96-AD4F-8DF18E67D074}" destId="{9A78B48F-C9DA-4FE2-9917-107BCE6E8ACC}" srcOrd="0" destOrd="0" parTransId="{BE244FFE-981C-4ACA-93B9-782CC12ADD47}" sibTransId="{39211628-A10E-4C68-8596-2331C7A3018A}"/>
    <dgm:cxn modelId="{801B9472-9D88-48EB-8BDD-B94AE3028DDF}" type="presParOf" srcId="{22D07232-2E14-4EA4-8A5C-7F5241BAB988}" destId="{6942BA9D-DF92-403B-BA14-72B958C4D417}" srcOrd="0" destOrd="0" presId="urn:microsoft.com/office/officeart/2005/8/layout/vList2"/>
    <dgm:cxn modelId="{9395717D-DFB4-41F8-A1B8-DA9FDEF101D8}" type="presParOf" srcId="{22D07232-2E14-4EA4-8A5C-7F5241BAB988}" destId="{CAEA0197-E919-43A5-A069-498356ADDBC6}" srcOrd="1" destOrd="0" presId="urn:microsoft.com/office/officeart/2005/8/layout/vList2"/>
    <dgm:cxn modelId="{36F8AAD1-A4F0-444C-B3FE-D059A7958A7D}" type="presParOf" srcId="{22D07232-2E14-4EA4-8A5C-7F5241BAB988}" destId="{479FAAEF-7077-4EF2-B17F-3051CFF53DE6}" srcOrd="2" destOrd="0" presId="urn:microsoft.com/office/officeart/2005/8/layout/vList2"/>
    <dgm:cxn modelId="{8266563C-FF26-4155-8E1A-50FBA06F5EDD}" type="presParOf" srcId="{22D07232-2E14-4EA4-8A5C-7F5241BAB988}" destId="{7C981638-74C5-4D72-8164-3B266CAA4E4C}" srcOrd="3" destOrd="0" presId="urn:microsoft.com/office/officeart/2005/8/layout/vList2"/>
    <dgm:cxn modelId="{FA1C4CF5-B6AE-4DF7-BB29-E60E92F0E86B}" type="presParOf" srcId="{22D07232-2E14-4EA4-8A5C-7F5241BAB988}" destId="{B28C757C-4CAA-4835-A845-B3FFDC168657}" srcOrd="4" destOrd="0" presId="urn:microsoft.com/office/officeart/2005/8/layout/vList2"/>
    <dgm:cxn modelId="{DB15D381-22D9-4786-9C3E-1C95D0F3C72B}" type="presParOf" srcId="{22D07232-2E14-4EA4-8A5C-7F5241BAB988}" destId="{FCB5D085-50C2-48D4-A5A3-146A55270DAE}" srcOrd="5" destOrd="0" presId="urn:microsoft.com/office/officeart/2005/8/layout/vList2"/>
    <dgm:cxn modelId="{E52D5B3A-F867-4194-9C1F-7C78769E2897}" type="presParOf" srcId="{22D07232-2E14-4EA4-8A5C-7F5241BAB988}" destId="{61307724-E2F9-4C07-BFD8-745ED20AF49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E1F213-B4CC-4A4F-8D50-5B14486883C8}"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AB1F2AF1-9C7C-463C-B2F1-9C5CD7C5BF17}">
      <dgm:prSet/>
      <dgm:spPr/>
      <dgm:t>
        <a:bodyPr/>
        <a:lstStyle/>
        <a:p>
          <a:r>
            <a:rPr lang="en-US"/>
            <a:t>Most of the studies included in two SR that assessed the performance of risk assessment instruments to predict fracture risk included participants ≥50 years</a:t>
          </a:r>
        </a:p>
      </dgm:t>
    </dgm:pt>
    <dgm:pt modelId="{1109207B-E379-47DF-830C-7FAC039B42CB}" type="parTrans" cxnId="{9D390480-6A7B-4D12-8BD8-8A35079C9D28}">
      <dgm:prSet/>
      <dgm:spPr/>
      <dgm:t>
        <a:bodyPr/>
        <a:lstStyle/>
        <a:p>
          <a:endParaRPr lang="en-US"/>
        </a:p>
      </dgm:t>
    </dgm:pt>
    <dgm:pt modelId="{FAB36907-86BF-49F4-8EC2-28A5452AC90F}" type="sibTrans" cxnId="{9D390480-6A7B-4D12-8BD8-8A35079C9D28}">
      <dgm:prSet/>
      <dgm:spPr/>
      <dgm:t>
        <a:bodyPr/>
        <a:lstStyle/>
        <a:p>
          <a:endParaRPr lang="en-US"/>
        </a:p>
      </dgm:t>
    </dgm:pt>
    <dgm:pt modelId="{A146A269-1F4B-4CF9-8495-54DD273F79D2}">
      <dgm:prSet/>
      <dgm:spPr/>
      <dgm:t>
        <a:bodyPr/>
        <a:lstStyle/>
        <a:p>
          <a:r>
            <a:rPr lang="en-US"/>
            <a:t>Individual studies have suggested that screening at an age of 65 or over could be more relevant</a:t>
          </a:r>
        </a:p>
      </dgm:t>
    </dgm:pt>
    <dgm:pt modelId="{C5573C96-9D41-483C-91D4-049057BCFB06}" type="parTrans" cxnId="{E48766ED-5114-4929-8A8E-129312532F3D}">
      <dgm:prSet/>
      <dgm:spPr/>
      <dgm:t>
        <a:bodyPr/>
        <a:lstStyle/>
        <a:p>
          <a:endParaRPr lang="en-US"/>
        </a:p>
      </dgm:t>
    </dgm:pt>
    <dgm:pt modelId="{3B3495ED-320C-49B5-B759-DC5AA0F6E63B}" type="sibTrans" cxnId="{E48766ED-5114-4929-8A8E-129312532F3D}">
      <dgm:prSet/>
      <dgm:spPr/>
      <dgm:t>
        <a:bodyPr/>
        <a:lstStyle/>
        <a:p>
          <a:endParaRPr lang="en-US"/>
        </a:p>
      </dgm:t>
    </dgm:pt>
    <dgm:pt modelId="{6721B23C-B53F-4B0F-89BF-67182AF78363}">
      <dgm:prSet/>
      <dgm:spPr/>
      <dgm:t>
        <a:bodyPr/>
        <a:lstStyle/>
        <a:p>
          <a:r>
            <a:rPr lang="en-US"/>
            <a:t>Screening at the age of 50 years, or at the age of menopause if it occurs earlier, should be considered.</a:t>
          </a:r>
        </a:p>
      </dgm:t>
    </dgm:pt>
    <dgm:pt modelId="{22BBF5F7-13C6-463B-A9AF-43C128552822}" type="parTrans" cxnId="{1007557A-23C8-494C-8E2A-A87D2723FF9F}">
      <dgm:prSet/>
      <dgm:spPr/>
      <dgm:t>
        <a:bodyPr/>
        <a:lstStyle/>
        <a:p>
          <a:endParaRPr lang="en-US"/>
        </a:p>
      </dgm:t>
    </dgm:pt>
    <dgm:pt modelId="{4998557B-5AD2-417B-8A2F-A02C1E25F899}" type="sibTrans" cxnId="{1007557A-23C8-494C-8E2A-A87D2723FF9F}">
      <dgm:prSet/>
      <dgm:spPr/>
      <dgm:t>
        <a:bodyPr/>
        <a:lstStyle/>
        <a:p>
          <a:endParaRPr lang="en-US"/>
        </a:p>
      </dgm:t>
    </dgm:pt>
    <dgm:pt modelId="{494408D7-C7C7-4F40-A9C8-2538174796A2}" type="pres">
      <dgm:prSet presAssocID="{69E1F213-B4CC-4A4F-8D50-5B14486883C8}" presName="outerComposite" presStyleCnt="0">
        <dgm:presLayoutVars>
          <dgm:chMax val="5"/>
          <dgm:dir/>
          <dgm:resizeHandles val="exact"/>
        </dgm:presLayoutVars>
      </dgm:prSet>
      <dgm:spPr/>
    </dgm:pt>
    <dgm:pt modelId="{78F85B2B-4A9B-4B77-AE58-8634FFA62992}" type="pres">
      <dgm:prSet presAssocID="{69E1F213-B4CC-4A4F-8D50-5B14486883C8}" presName="dummyMaxCanvas" presStyleCnt="0">
        <dgm:presLayoutVars/>
      </dgm:prSet>
      <dgm:spPr/>
    </dgm:pt>
    <dgm:pt modelId="{4AF6EC1B-8E93-4F56-B504-ED439037FBE5}" type="pres">
      <dgm:prSet presAssocID="{69E1F213-B4CC-4A4F-8D50-5B14486883C8}" presName="ThreeNodes_1" presStyleLbl="node1" presStyleIdx="0" presStyleCnt="3">
        <dgm:presLayoutVars>
          <dgm:bulletEnabled val="1"/>
        </dgm:presLayoutVars>
      </dgm:prSet>
      <dgm:spPr/>
    </dgm:pt>
    <dgm:pt modelId="{F192A350-163C-412F-9196-AEDA5E41EDAC}" type="pres">
      <dgm:prSet presAssocID="{69E1F213-B4CC-4A4F-8D50-5B14486883C8}" presName="ThreeNodes_2" presStyleLbl="node1" presStyleIdx="1" presStyleCnt="3">
        <dgm:presLayoutVars>
          <dgm:bulletEnabled val="1"/>
        </dgm:presLayoutVars>
      </dgm:prSet>
      <dgm:spPr/>
    </dgm:pt>
    <dgm:pt modelId="{4AEBE059-C22F-4D55-9B69-57B50FDE3AE7}" type="pres">
      <dgm:prSet presAssocID="{69E1F213-B4CC-4A4F-8D50-5B14486883C8}" presName="ThreeNodes_3" presStyleLbl="node1" presStyleIdx="2" presStyleCnt="3">
        <dgm:presLayoutVars>
          <dgm:bulletEnabled val="1"/>
        </dgm:presLayoutVars>
      </dgm:prSet>
      <dgm:spPr/>
    </dgm:pt>
    <dgm:pt modelId="{942AF2EE-093B-4E8B-868B-8EC37A1BBB3A}" type="pres">
      <dgm:prSet presAssocID="{69E1F213-B4CC-4A4F-8D50-5B14486883C8}" presName="ThreeConn_1-2" presStyleLbl="fgAccFollowNode1" presStyleIdx="0" presStyleCnt="2">
        <dgm:presLayoutVars>
          <dgm:bulletEnabled val="1"/>
        </dgm:presLayoutVars>
      </dgm:prSet>
      <dgm:spPr/>
    </dgm:pt>
    <dgm:pt modelId="{FBE5CA7C-7256-4EEB-917E-C4E6D1F037F6}" type="pres">
      <dgm:prSet presAssocID="{69E1F213-B4CC-4A4F-8D50-5B14486883C8}" presName="ThreeConn_2-3" presStyleLbl="fgAccFollowNode1" presStyleIdx="1" presStyleCnt="2">
        <dgm:presLayoutVars>
          <dgm:bulletEnabled val="1"/>
        </dgm:presLayoutVars>
      </dgm:prSet>
      <dgm:spPr/>
    </dgm:pt>
    <dgm:pt modelId="{B795A43F-7912-4A51-9BB8-71EA6B6D7110}" type="pres">
      <dgm:prSet presAssocID="{69E1F213-B4CC-4A4F-8D50-5B14486883C8}" presName="ThreeNodes_1_text" presStyleLbl="node1" presStyleIdx="2" presStyleCnt="3">
        <dgm:presLayoutVars>
          <dgm:bulletEnabled val="1"/>
        </dgm:presLayoutVars>
      </dgm:prSet>
      <dgm:spPr/>
    </dgm:pt>
    <dgm:pt modelId="{84897D52-88C2-42CC-9806-698E8C071FAC}" type="pres">
      <dgm:prSet presAssocID="{69E1F213-B4CC-4A4F-8D50-5B14486883C8}" presName="ThreeNodes_2_text" presStyleLbl="node1" presStyleIdx="2" presStyleCnt="3">
        <dgm:presLayoutVars>
          <dgm:bulletEnabled val="1"/>
        </dgm:presLayoutVars>
      </dgm:prSet>
      <dgm:spPr/>
    </dgm:pt>
    <dgm:pt modelId="{F9746EA1-E459-439C-9401-2A246E49FD5A}" type="pres">
      <dgm:prSet presAssocID="{69E1F213-B4CC-4A4F-8D50-5B14486883C8}" presName="ThreeNodes_3_text" presStyleLbl="node1" presStyleIdx="2" presStyleCnt="3">
        <dgm:presLayoutVars>
          <dgm:bulletEnabled val="1"/>
        </dgm:presLayoutVars>
      </dgm:prSet>
      <dgm:spPr/>
    </dgm:pt>
  </dgm:ptLst>
  <dgm:cxnLst>
    <dgm:cxn modelId="{3EC4BA11-0C46-4DC7-BB91-BCF97F8F9BA5}" type="presOf" srcId="{A146A269-1F4B-4CF9-8495-54DD273F79D2}" destId="{84897D52-88C2-42CC-9806-698E8C071FAC}" srcOrd="1" destOrd="0" presId="urn:microsoft.com/office/officeart/2005/8/layout/vProcess5"/>
    <dgm:cxn modelId="{93FBAC38-4C9C-4E87-9C95-9265E3CED484}" type="presOf" srcId="{AB1F2AF1-9C7C-463C-B2F1-9C5CD7C5BF17}" destId="{4AF6EC1B-8E93-4F56-B504-ED439037FBE5}" srcOrd="0" destOrd="0" presId="urn:microsoft.com/office/officeart/2005/8/layout/vProcess5"/>
    <dgm:cxn modelId="{8274734E-6F74-40A4-8B0D-EA5502A5E02A}" type="presOf" srcId="{6721B23C-B53F-4B0F-89BF-67182AF78363}" destId="{4AEBE059-C22F-4D55-9B69-57B50FDE3AE7}" srcOrd="0" destOrd="0" presId="urn:microsoft.com/office/officeart/2005/8/layout/vProcess5"/>
    <dgm:cxn modelId="{511B6D72-3CCA-4584-8A03-A624C22B6F8B}" type="presOf" srcId="{6721B23C-B53F-4B0F-89BF-67182AF78363}" destId="{F9746EA1-E459-439C-9401-2A246E49FD5A}" srcOrd="1" destOrd="0" presId="urn:microsoft.com/office/officeart/2005/8/layout/vProcess5"/>
    <dgm:cxn modelId="{1007557A-23C8-494C-8E2A-A87D2723FF9F}" srcId="{69E1F213-B4CC-4A4F-8D50-5B14486883C8}" destId="{6721B23C-B53F-4B0F-89BF-67182AF78363}" srcOrd="2" destOrd="0" parTransId="{22BBF5F7-13C6-463B-A9AF-43C128552822}" sibTransId="{4998557B-5AD2-417B-8A2F-A02C1E25F899}"/>
    <dgm:cxn modelId="{9D390480-6A7B-4D12-8BD8-8A35079C9D28}" srcId="{69E1F213-B4CC-4A4F-8D50-5B14486883C8}" destId="{AB1F2AF1-9C7C-463C-B2F1-9C5CD7C5BF17}" srcOrd="0" destOrd="0" parTransId="{1109207B-E379-47DF-830C-7FAC039B42CB}" sibTransId="{FAB36907-86BF-49F4-8EC2-28A5452AC90F}"/>
    <dgm:cxn modelId="{DCA87A99-BEB1-4E9C-945D-1322EB938441}" type="presOf" srcId="{FAB36907-86BF-49F4-8EC2-28A5452AC90F}" destId="{942AF2EE-093B-4E8B-868B-8EC37A1BBB3A}" srcOrd="0" destOrd="0" presId="urn:microsoft.com/office/officeart/2005/8/layout/vProcess5"/>
    <dgm:cxn modelId="{E06133A2-7BE6-41AC-BAE5-E9FC99A901BC}" type="presOf" srcId="{AB1F2AF1-9C7C-463C-B2F1-9C5CD7C5BF17}" destId="{B795A43F-7912-4A51-9BB8-71EA6B6D7110}" srcOrd="1" destOrd="0" presId="urn:microsoft.com/office/officeart/2005/8/layout/vProcess5"/>
    <dgm:cxn modelId="{6D089DAE-B629-494A-AE72-6D8B93A7962D}" type="presOf" srcId="{69E1F213-B4CC-4A4F-8D50-5B14486883C8}" destId="{494408D7-C7C7-4F40-A9C8-2538174796A2}" srcOrd="0" destOrd="0" presId="urn:microsoft.com/office/officeart/2005/8/layout/vProcess5"/>
    <dgm:cxn modelId="{D9D713BC-A1DE-4E91-84B5-450B158AB1FD}" type="presOf" srcId="{3B3495ED-320C-49B5-B759-DC5AA0F6E63B}" destId="{FBE5CA7C-7256-4EEB-917E-C4E6D1F037F6}" srcOrd="0" destOrd="0" presId="urn:microsoft.com/office/officeart/2005/8/layout/vProcess5"/>
    <dgm:cxn modelId="{2ADB0DC0-08B7-4CC1-B72D-14D46548A1AC}" type="presOf" srcId="{A146A269-1F4B-4CF9-8495-54DD273F79D2}" destId="{F192A350-163C-412F-9196-AEDA5E41EDAC}" srcOrd="0" destOrd="0" presId="urn:microsoft.com/office/officeart/2005/8/layout/vProcess5"/>
    <dgm:cxn modelId="{E48766ED-5114-4929-8A8E-129312532F3D}" srcId="{69E1F213-B4CC-4A4F-8D50-5B14486883C8}" destId="{A146A269-1F4B-4CF9-8495-54DD273F79D2}" srcOrd="1" destOrd="0" parTransId="{C5573C96-9D41-483C-91D4-049057BCFB06}" sibTransId="{3B3495ED-320C-49B5-B759-DC5AA0F6E63B}"/>
    <dgm:cxn modelId="{A99D6511-7667-4A6C-B6D6-21EFB12083E3}" type="presParOf" srcId="{494408D7-C7C7-4F40-A9C8-2538174796A2}" destId="{78F85B2B-4A9B-4B77-AE58-8634FFA62992}" srcOrd="0" destOrd="0" presId="urn:microsoft.com/office/officeart/2005/8/layout/vProcess5"/>
    <dgm:cxn modelId="{BB0ED212-75DE-4E5F-9D19-8DE2AE591926}" type="presParOf" srcId="{494408D7-C7C7-4F40-A9C8-2538174796A2}" destId="{4AF6EC1B-8E93-4F56-B504-ED439037FBE5}" srcOrd="1" destOrd="0" presId="urn:microsoft.com/office/officeart/2005/8/layout/vProcess5"/>
    <dgm:cxn modelId="{4D5D26FB-90D6-4A8E-B25D-37DA4B491935}" type="presParOf" srcId="{494408D7-C7C7-4F40-A9C8-2538174796A2}" destId="{F192A350-163C-412F-9196-AEDA5E41EDAC}" srcOrd="2" destOrd="0" presId="urn:microsoft.com/office/officeart/2005/8/layout/vProcess5"/>
    <dgm:cxn modelId="{7A1654C7-9B10-4AF3-A62C-CB8CE6491A21}" type="presParOf" srcId="{494408D7-C7C7-4F40-A9C8-2538174796A2}" destId="{4AEBE059-C22F-4D55-9B69-57B50FDE3AE7}" srcOrd="3" destOrd="0" presId="urn:microsoft.com/office/officeart/2005/8/layout/vProcess5"/>
    <dgm:cxn modelId="{FE5338D3-0EE2-4E67-8A94-47D7F740263D}" type="presParOf" srcId="{494408D7-C7C7-4F40-A9C8-2538174796A2}" destId="{942AF2EE-093B-4E8B-868B-8EC37A1BBB3A}" srcOrd="4" destOrd="0" presId="urn:microsoft.com/office/officeart/2005/8/layout/vProcess5"/>
    <dgm:cxn modelId="{BDF24268-F82F-4C81-BDC6-7658EE676B8B}" type="presParOf" srcId="{494408D7-C7C7-4F40-A9C8-2538174796A2}" destId="{FBE5CA7C-7256-4EEB-917E-C4E6D1F037F6}" srcOrd="5" destOrd="0" presId="urn:microsoft.com/office/officeart/2005/8/layout/vProcess5"/>
    <dgm:cxn modelId="{68E34DFE-6EE3-4199-903F-4D6EC81E2620}" type="presParOf" srcId="{494408D7-C7C7-4F40-A9C8-2538174796A2}" destId="{B795A43F-7912-4A51-9BB8-71EA6B6D7110}" srcOrd="6" destOrd="0" presId="urn:microsoft.com/office/officeart/2005/8/layout/vProcess5"/>
    <dgm:cxn modelId="{44C7045E-C596-442C-BC95-7C5DA00A0697}" type="presParOf" srcId="{494408D7-C7C7-4F40-A9C8-2538174796A2}" destId="{84897D52-88C2-42CC-9806-698E8C071FAC}" srcOrd="7" destOrd="0" presId="urn:microsoft.com/office/officeart/2005/8/layout/vProcess5"/>
    <dgm:cxn modelId="{12DD69B7-0643-4546-82C1-E1D97EB77DB0}" type="presParOf" srcId="{494408D7-C7C7-4F40-A9C8-2538174796A2}" destId="{F9746EA1-E459-439C-9401-2A246E49FD5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D45E54-2E78-4023-9A50-1D93D956F84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8E3E2F3-2218-400F-A725-BEF13A7675C0}">
      <dgm:prSet/>
      <dgm:spPr/>
      <dgm:t>
        <a:bodyPr/>
        <a:lstStyle/>
        <a:p>
          <a:r>
            <a:rPr lang="en-US"/>
            <a:t>Q1. HOW should osteoporosis be screened in postmenopausal women?</a:t>
          </a:r>
        </a:p>
      </dgm:t>
    </dgm:pt>
    <dgm:pt modelId="{5286F336-99EA-4269-AC63-473C3005E1FD}" type="parTrans" cxnId="{533DA07E-6FA3-4CB4-A6DD-3B26AF3547E9}">
      <dgm:prSet/>
      <dgm:spPr/>
      <dgm:t>
        <a:bodyPr/>
        <a:lstStyle/>
        <a:p>
          <a:endParaRPr lang="en-US"/>
        </a:p>
      </dgm:t>
    </dgm:pt>
    <dgm:pt modelId="{924B7AC6-0BFE-4D6B-9EFB-93B2DB9E9BFF}" type="sibTrans" cxnId="{533DA07E-6FA3-4CB4-A6DD-3B26AF3547E9}">
      <dgm:prSet/>
      <dgm:spPr/>
      <dgm:t>
        <a:bodyPr/>
        <a:lstStyle/>
        <a:p>
          <a:endParaRPr lang="en-US"/>
        </a:p>
      </dgm:t>
    </dgm:pt>
    <dgm:pt modelId="{5241F803-49B7-451C-B09F-E2B6ED317735}">
      <dgm:prSet/>
      <dgm:spPr/>
      <dgm:t>
        <a:bodyPr/>
        <a:lstStyle/>
        <a:p>
          <a:r>
            <a:rPr lang="en-US"/>
            <a:t>Q2. WHEN and HOW OFTEN should postmenopausal women be screened for osteoporosis?</a:t>
          </a:r>
        </a:p>
      </dgm:t>
    </dgm:pt>
    <dgm:pt modelId="{CE8A00B4-490A-4B7E-B5BC-1771B08A244A}" type="parTrans" cxnId="{887D8668-8D76-457E-ACCD-3435D20FCE46}">
      <dgm:prSet/>
      <dgm:spPr/>
      <dgm:t>
        <a:bodyPr/>
        <a:lstStyle/>
        <a:p>
          <a:endParaRPr lang="en-US"/>
        </a:p>
      </dgm:t>
    </dgm:pt>
    <dgm:pt modelId="{8156E1E2-DB2F-435E-9DFC-3588A86DB1EB}" type="sibTrans" cxnId="{887D8668-8D76-457E-ACCD-3435D20FCE46}">
      <dgm:prSet/>
      <dgm:spPr/>
      <dgm:t>
        <a:bodyPr/>
        <a:lstStyle/>
        <a:p>
          <a:endParaRPr lang="en-US"/>
        </a:p>
      </dgm:t>
    </dgm:pt>
    <dgm:pt modelId="{097C1A69-F01E-454A-8A2A-1298FC120773}">
      <dgm:prSet/>
      <dgm:spPr/>
      <dgm:t>
        <a:bodyPr/>
        <a:lstStyle/>
        <a:p>
          <a:r>
            <a:rPr lang="en-US"/>
            <a:t>Q3: WHICH TOOLS should be used to diagnose osteoporosis and assess fracture risk in postmenopausal women?</a:t>
          </a:r>
        </a:p>
      </dgm:t>
    </dgm:pt>
    <dgm:pt modelId="{126EF58C-3B1A-4E18-89CD-94F5DEE78EC6}" type="parTrans" cxnId="{06963AB4-5680-4A2F-9C1C-3885488126F1}">
      <dgm:prSet/>
      <dgm:spPr/>
      <dgm:t>
        <a:bodyPr/>
        <a:lstStyle/>
        <a:p>
          <a:endParaRPr lang="en-US"/>
        </a:p>
      </dgm:t>
    </dgm:pt>
    <dgm:pt modelId="{46B112D5-BA25-4A93-9CFF-109AA5CEB442}" type="sibTrans" cxnId="{06963AB4-5680-4A2F-9C1C-3885488126F1}">
      <dgm:prSet/>
      <dgm:spPr/>
      <dgm:t>
        <a:bodyPr/>
        <a:lstStyle/>
        <a:p>
          <a:endParaRPr lang="en-US"/>
        </a:p>
      </dgm:t>
    </dgm:pt>
    <dgm:pt modelId="{5EF20760-430E-4725-8106-2411B1241D12}">
      <dgm:prSet/>
      <dgm:spPr/>
      <dgm:t>
        <a:bodyPr/>
        <a:lstStyle/>
        <a:p>
          <a:r>
            <a:rPr lang="en-US"/>
            <a:t>Q4. WHICH THRESHOLDS should be used to diagnose and assess the severity of osteoporosis in postmenopausal women?</a:t>
          </a:r>
        </a:p>
      </dgm:t>
    </dgm:pt>
    <dgm:pt modelId="{72232989-EC69-46B3-9DEB-3384E3F0EE00}" type="parTrans" cxnId="{B74E5E7A-A8A9-4B98-8ED6-85D31C4E7546}">
      <dgm:prSet/>
      <dgm:spPr/>
      <dgm:t>
        <a:bodyPr/>
        <a:lstStyle/>
        <a:p>
          <a:endParaRPr lang="en-US"/>
        </a:p>
      </dgm:t>
    </dgm:pt>
    <dgm:pt modelId="{59DF7808-946D-4C0F-8DF7-5415637D8157}" type="sibTrans" cxnId="{B74E5E7A-A8A9-4B98-8ED6-85D31C4E7546}">
      <dgm:prSet/>
      <dgm:spPr/>
      <dgm:t>
        <a:bodyPr/>
        <a:lstStyle/>
        <a:p>
          <a:endParaRPr lang="en-US"/>
        </a:p>
      </dgm:t>
    </dgm:pt>
    <dgm:pt modelId="{FBC9C21A-6FEA-445F-8289-D83C122251BA}" type="pres">
      <dgm:prSet presAssocID="{3AD45E54-2E78-4023-9A50-1D93D956F84F}" presName="linear" presStyleCnt="0">
        <dgm:presLayoutVars>
          <dgm:animLvl val="lvl"/>
          <dgm:resizeHandles val="exact"/>
        </dgm:presLayoutVars>
      </dgm:prSet>
      <dgm:spPr/>
    </dgm:pt>
    <dgm:pt modelId="{27A2E1F1-F0AF-46BB-A87B-D14ACCC0BAD1}" type="pres">
      <dgm:prSet presAssocID="{78E3E2F3-2218-400F-A725-BEF13A7675C0}" presName="parentText" presStyleLbl="node1" presStyleIdx="0" presStyleCnt="4">
        <dgm:presLayoutVars>
          <dgm:chMax val="0"/>
          <dgm:bulletEnabled val="1"/>
        </dgm:presLayoutVars>
      </dgm:prSet>
      <dgm:spPr/>
    </dgm:pt>
    <dgm:pt modelId="{FB47CE82-4A56-4384-B9CD-E9E723BE18F8}" type="pres">
      <dgm:prSet presAssocID="{924B7AC6-0BFE-4D6B-9EFB-93B2DB9E9BFF}" presName="spacer" presStyleCnt="0"/>
      <dgm:spPr/>
    </dgm:pt>
    <dgm:pt modelId="{A678CE0B-2EC2-496D-ABDB-61546DF52AC1}" type="pres">
      <dgm:prSet presAssocID="{5241F803-49B7-451C-B09F-E2B6ED317735}" presName="parentText" presStyleLbl="node1" presStyleIdx="1" presStyleCnt="4">
        <dgm:presLayoutVars>
          <dgm:chMax val="0"/>
          <dgm:bulletEnabled val="1"/>
        </dgm:presLayoutVars>
      </dgm:prSet>
      <dgm:spPr/>
    </dgm:pt>
    <dgm:pt modelId="{D6D636AC-69A2-48F1-BB65-98CF0B5400F0}" type="pres">
      <dgm:prSet presAssocID="{8156E1E2-DB2F-435E-9DFC-3588A86DB1EB}" presName="spacer" presStyleCnt="0"/>
      <dgm:spPr/>
    </dgm:pt>
    <dgm:pt modelId="{0DEE515E-3B55-4295-AA53-FD4686E39F02}" type="pres">
      <dgm:prSet presAssocID="{097C1A69-F01E-454A-8A2A-1298FC120773}" presName="parentText" presStyleLbl="node1" presStyleIdx="2" presStyleCnt="4">
        <dgm:presLayoutVars>
          <dgm:chMax val="0"/>
          <dgm:bulletEnabled val="1"/>
        </dgm:presLayoutVars>
      </dgm:prSet>
      <dgm:spPr/>
    </dgm:pt>
    <dgm:pt modelId="{EDC49988-5DA9-4EF7-A858-9389C40DA898}" type="pres">
      <dgm:prSet presAssocID="{46B112D5-BA25-4A93-9CFF-109AA5CEB442}" presName="spacer" presStyleCnt="0"/>
      <dgm:spPr/>
    </dgm:pt>
    <dgm:pt modelId="{E01BF085-B9FF-4602-8BD4-7CBE93B6AC13}" type="pres">
      <dgm:prSet presAssocID="{5EF20760-430E-4725-8106-2411B1241D12}" presName="parentText" presStyleLbl="node1" presStyleIdx="3" presStyleCnt="4">
        <dgm:presLayoutVars>
          <dgm:chMax val="0"/>
          <dgm:bulletEnabled val="1"/>
        </dgm:presLayoutVars>
      </dgm:prSet>
      <dgm:spPr/>
    </dgm:pt>
  </dgm:ptLst>
  <dgm:cxnLst>
    <dgm:cxn modelId="{364B6520-945D-4574-ABC2-98B473E0DE18}" type="presOf" srcId="{5241F803-49B7-451C-B09F-E2B6ED317735}" destId="{A678CE0B-2EC2-496D-ABDB-61546DF52AC1}" srcOrd="0" destOrd="0" presId="urn:microsoft.com/office/officeart/2005/8/layout/vList2"/>
    <dgm:cxn modelId="{887D8668-8D76-457E-ACCD-3435D20FCE46}" srcId="{3AD45E54-2E78-4023-9A50-1D93D956F84F}" destId="{5241F803-49B7-451C-B09F-E2B6ED317735}" srcOrd="1" destOrd="0" parTransId="{CE8A00B4-490A-4B7E-B5BC-1771B08A244A}" sibTransId="{8156E1E2-DB2F-435E-9DFC-3588A86DB1EB}"/>
    <dgm:cxn modelId="{CCFF944B-CD44-4AEC-A24D-667A16519EBA}" type="presOf" srcId="{097C1A69-F01E-454A-8A2A-1298FC120773}" destId="{0DEE515E-3B55-4295-AA53-FD4686E39F02}" srcOrd="0" destOrd="0" presId="urn:microsoft.com/office/officeart/2005/8/layout/vList2"/>
    <dgm:cxn modelId="{B74E5E7A-A8A9-4B98-8ED6-85D31C4E7546}" srcId="{3AD45E54-2E78-4023-9A50-1D93D956F84F}" destId="{5EF20760-430E-4725-8106-2411B1241D12}" srcOrd="3" destOrd="0" parTransId="{72232989-EC69-46B3-9DEB-3384E3F0EE00}" sibTransId="{59DF7808-946D-4C0F-8DF7-5415637D8157}"/>
    <dgm:cxn modelId="{533DA07E-6FA3-4CB4-A6DD-3B26AF3547E9}" srcId="{3AD45E54-2E78-4023-9A50-1D93D956F84F}" destId="{78E3E2F3-2218-400F-A725-BEF13A7675C0}" srcOrd="0" destOrd="0" parTransId="{5286F336-99EA-4269-AC63-473C3005E1FD}" sibTransId="{924B7AC6-0BFE-4D6B-9EFB-93B2DB9E9BFF}"/>
    <dgm:cxn modelId="{06963AB4-5680-4A2F-9C1C-3885488126F1}" srcId="{3AD45E54-2E78-4023-9A50-1D93D956F84F}" destId="{097C1A69-F01E-454A-8A2A-1298FC120773}" srcOrd="2" destOrd="0" parTransId="{126EF58C-3B1A-4E18-89CD-94F5DEE78EC6}" sibTransId="{46B112D5-BA25-4A93-9CFF-109AA5CEB442}"/>
    <dgm:cxn modelId="{BDA78BC5-632B-40ED-A716-A1EFF99EA0F4}" type="presOf" srcId="{5EF20760-430E-4725-8106-2411B1241D12}" destId="{E01BF085-B9FF-4602-8BD4-7CBE93B6AC13}" srcOrd="0" destOrd="0" presId="urn:microsoft.com/office/officeart/2005/8/layout/vList2"/>
    <dgm:cxn modelId="{C74262EB-1168-4D3B-8EF9-A435D37ED06D}" type="presOf" srcId="{78E3E2F3-2218-400F-A725-BEF13A7675C0}" destId="{27A2E1F1-F0AF-46BB-A87B-D14ACCC0BAD1}" srcOrd="0" destOrd="0" presId="urn:microsoft.com/office/officeart/2005/8/layout/vList2"/>
    <dgm:cxn modelId="{642C58EF-6C62-4243-83BC-ABE14D98A52C}" type="presOf" srcId="{3AD45E54-2E78-4023-9A50-1D93D956F84F}" destId="{FBC9C21A-6FEA-445F-8289-D83C122251BA}" srcOrd="0" destOrd="0" presId="urn:microsoft.com/office/officeart/2005/8/layout/vList2"/>
    <dgm:cxn modelId="{43124F48-0FE1-4B2A-BFE6-A9CCEE374913}" type="presParOf" srcId="{FBC9C21A-6FEA-445F-8289-D83C122251BA}" destId="{27A2E1F1-F0AF-46BB-A87B-D14ACCC0BAD1}" srcOrd="0" destOrd="0" presId="urn:microsoft.com/office/officeart/2005/8/layout/vList2"/>
    <dgm:cxn modelId="{A74C2A6F-D453-43BF-AB7D-790561184D69}" type="presParOf" srcId="{FBC9C21A-6FEA-445F-8289-D83C122251BA}" destId="{FB47CE82-4A56-4384-B9CD-E9E723BE18F8}" srcOrd="1" destOrd="0" presId="urn:microsoft.com/office/officeart/2005/8/layout/vList2"/>
    <dgm:cxn modelId="{42C3C5DC-8FC7-454F-BF83-6544D7E3EDE4}" type="presParOf" srcId="{FBC9C21A-6FEA-445F-8289-D83C122251BA}" destId="{A678CE0B-2EC2-496D-ABDB-61546DF52AC1}" srcOrd="2" destOrd="0" presId="urn:microsoft.com/office/officeart/2005/8/layout/vList2"/>
    <dgm:cxn modelId="{5557CF4C-FA27-4E19-9EB1-288D8FE2F3BF}" type="presParOf" srcId="{FBC9C21A-6FEA-445F-8289-D83C122251BA}" destId="{D6D636AC-69A2-48F1-BB65-98CF0B5400F0}" srcOrd="3" destOrd="0" presId="urn:microsoft.com/office/officeart/2005/8/layout/vList2"/>
    <dgm:cxn modelId="{41D17870-4BF0-4C85-A130-153BA844E469}" type="presParOf" srcId="{FBC9C21A-6FEA-445F-8289-D83C122251BA}" destId="{0DEE515E-3B55-4295-AA53-FD4686E39F02}" srcOrd="4" destOrd="0" presId="urn:microsoft.com/office/officeart/2005/8/layout/vList2"/>
    <dgm:cxn modelId="{07B48FCB-AA15-4FCE-A844-C9FB09F91AD3}" type="presParOf" srcId="{FBC9C21A-6FEA-445F-8289-D83C122251BA}" destId="{EDC49988-5DA9-4EF7-A858-9389C40DA898}" srcOrd="5" destOrd="0" presId="urn:microsoft.com/office/officeart/2005/8/layout/vList2"/>
    <dgm:cxn modelId="{043E9115-919E-48EB-B144-E69618135C39}" type="presParOf" srcId="{FBC9C21A-6FEA-445F-8289-D83C122251BA}" destId="{E01BF085-B9FF-4602-8BD4-7CBE93B6AC1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819ADC-42B3-4344-BBDF-99F3BD9064AC}"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6E55E759-644F-4CDD-9CD6-A692CEDE11F9}">
      <dgm:prSet/>
      <dgm:spPr/>
      <dgm:t>
        <a:bodyPr/>
        <a:lstStyle/>
        <a:p>
          <a:r>
            <a:rPr lang="en-US"/>
            <a:t>Existing tools for the identification of previous fragility fractures</a:t>
          </a:r>
        </a:p>
      </dgm:t>
    </dgm:pt>
    <dgm:pt modelId="{32C650E9-ECA3-40E2-89AE-03443111E8D0}" type="parTrans" cxnId="{9DBA6B57-FACF-4ECD-91CE-FC9B44A951E5}">
      <dgm:prSet/>
      <dgm:spPr/>
      <dgm:t>
        <a:bodyPr/>
        <a:lstStyle/>
        <a:p>
          <a:endParaRPr lang="en-US"/>
        </a:p>
      </dgm:t>
    </dgm:pt>
    <dgm:pt modelId="{E678349F-2E53-4DE2-8BE1-2D2B59B2AC65}" type="sibTrans" cxnId="{9DBA6B57-FACF-4ECD-91CE-FC9B44A951E5}">
      <dgm:prSet/>
      <dgm:spPr/>
      <dgm:t>
        <a:bodyPr/>
        <a:lstStyle/>
        <a:p>
          <a:endParaRPr lang="en-US"/>
        </a:p>
      </dgm:t>
    </dgm:pt>
    <dgm:pt modelId="{1D9C1DA7-C69E-4F81-850B-23E9EAEAEF4E}">
      <dgm:prSet/>
      <dgm:spPr/>
      <dgm:t>
        <a:bodyPr/>
        <a:lstStyle/>
        <a:p>
          <a:r>
            <a:rPr lang="en-US"/>
            <a:t>Existing tools for BMD assessment</a:t>
          </a:r>
        </a:p>
      </dgm:t>
    </dgm:pt>
    <dgm:pt modelId="{B7863262-D7B1-4A30-A8E7-5FF73D654F6A}" type="parTrans" cxnId="{16F407B6-4D83-447C-B60B-EB2A533C2883}">
      <dgm:prSet/>
      <dgm:spPr/>
      <dgm:t>
        <a:bodyPr/>
        <a:lstStyle/>
        <a:p>
          <a:endParaRPr lang="en-US"/>
        </a:p>
      </dgm:t>
    </dgm:pt>
    <dgm:pt modelId="{C7697B83-AE6A-4006-905E-CA3D8016051C}" type="sibTrans" cxnId="{16F407B6-4D83-447C-B60B-EB2A533C2883}">
      <dgm:prSet/>
      <dgm:spPr/>
      <dgm:t>
        <a:bodyPr/>
        <a:lstStyle/>
        <a:p>
          <a:endParaRPr lang="en-US"/>
        </a:p>
      </dgm:t>
    </dgm:pt>
    <dgm:pt modelId="{4CB943DD-DD85-4DD7-8239-335A0EBFBA86}">
      <dgm:prSet/>
      <dgm:spPr/>
      <dgm:t>
        <a:bodyPr/>
        <a:lstStyle/>
        <a:p>
          <a:r>
            <a:rPr lang="en-US"/>
            <a:t>Existing fracture risk assessment tools</a:t>
          </a:r>
        </a:p>
      </dgm:t>
    </dgm:pt>
    <dgm:pt modelId="{D089C804-D67F-4DFC-9FA0-CF2D159860C6}" type="parTrans" cxnId="{F834F957-9F48-4D6C-A054-4F0F34ADBC80}">
      <dgm:prSet/>
      <dgm:spPr/>
      <dgm:t>
        <a:bodyPr/>
        <a:lstStyle/>
        <a:p>
          <a:endParaRPr lang="en-US"/>
        </a:p>
      </dgm:t>
    </dgm:pt>
    <dgm:pt modelId="{68318AAE-BEF0-4E2C-820B-21A966A7416E}" type="sibTrans" cxnId="{F834F957-9F48-4D6C-A054-4F0F34ADBC80}">
      <dgm:prSet/>
      <dgm:spPr/>
      <dgm:t>
        <a:bodyPr/>
        <a:lstStyle/>
        <a:p>
          <a:endParaRPr lang="en-US"/>
        </a:p>
      </dgm:t>
    </dgm:pt>
    <dgm:pt modelId="{52D33E25-A533-4DF9-8D18-D03EE83C66E6}" type="pres">
      <dgm:prSet presAssocID="{4B819ADC-42B3-4344-BBDF-99F3BD9064AC}" presName="vert0" presStyleCnt="0">
        <dgm:presLayoutVars>
          <dgm:dir/>
          <dgm:animOne val="branch"/>
          <dgm:animLvl val="lvl"/>
        </dgm:presLayoutVars>
      </dgm:prSet>
      <dgm:spPr/>
    </dgm:pt>
    <dgm:pt modelId="{3E5D3E6C-33CF-472E-9EE4-12D08BF0DB51}" type="pres">
      <dgm:prSet presAssocID="{6E55E759-644F-4CDD-9CD6-A692CEDE11F9}" presName="thickLine" presStyleLbl="alignNode1" presStyleIdx="0" presStyleCnt="3"/>
      <dgm:spPr/>
    </dgm:pt>
    <dgm:pt modelId="{BA7895E5-F97B-49BC-AC67-FDAA5CF35524}" type="pres">
      <dgm:prSet presAssocID="{6E55E759-644F-4CDD-9CD6-A692CEDE11F9}" presName="horz1" presStyleCnt="0"/>
      <dgm:spPr/>
    </dgm:pt>
    <dgm:pt modelId="{8E6962EC-1933-4ADD-BA65-0BCA9A7CD601}" type="pres">
      <dgm:prSet presAssocID="{6E55E759-644F-4CDD-9CD6-A692CEDE11F9}" presName="tx1" presStyleLbl="revTx" presStyleIdx="0" presStyleCnt="3"/>
      <dgm:spPr/>
    </dgm:pt>
    <dgm:pt modelId="{C413748C-29BA-4AEE-A9F4-20FCB5FB1D5D}" type="pres">
      <dgm:prSet presAssocID="{6E55E759-644F-4CDD-9CD6-A692CEDE11F9}" presName="vert1" presStyleCnt="0"/>
      <dgm:spPr/>
    </dgm:pt>
    <dgm:pt modelId="{A443731A-996D-447E-9A54-33001BF4EF88}" type="pres">
      <dgm:prSet presAssocID="{1D9C1DA7-C69E-4F81-850B-23E9EAEAEF4E}" presName="thickLine" presStyleLbl="alignNode1" presStyleIdx="1" presStyleCnt="3"/>
      <dgm:spPr/>
    </dgm:pt>
    <dgm:pt modelId="{58597F05-E35F-46B8-8DFF-B9DF4BB0B81B}" type="pres">
      <dgm:prSet presAssocID="{1D9C1DA7-C69E-4F81-850B-23E9EAEAEF4E}" presName="horz1" presStyleCnt="0"/>
      <dgm:spPr/>
    </dgm:pt>
    <dgm:pt modelId="{0F8F9E53-721C-4C3E-81F3-A09FE0E77096}" type="pres">
      <dgm:prSet presAssocID="{1D9C1DA7-C69E-4F81-850B-23E9EAEAEF4E}" presName="tx1" presStyleLbl="revTx" presStyleIdx="1" presStyleCnt="3"/>
      <dgm:spPr/>
    </dgm:pt>
    <dgm:pt modelId="{DD994FB5-0FB0-4C0D-A979-56E533AB543E}" type="pres">
      <dgm:prSet presAssocID="{1D9C1DA7-C69E-4F81-850B-23E9EAEAEF4E}" presName="vert1" presStyleCnt="0"/>
      <dgm:spPr/>
    </dgm:pt>
    <dgm:pt modelId="{B724F8CC-BF50-4975-A5E5-4D1E467A9E1B}" type="pres">
      <dgm:prSet presAssocID="{4CB943DD-DD85-4DD7-8239-335A0EBFBA86}" presName="thickLine" presStyleLbl="alignNode1" presStyleIdx="2" presStyleCnt="3"/>
      <dgm:spPr/>
    </dgm:pt>
    <dgm:pt modelId="{5EC65AF2-BD17-49F6-9BA5-408456220412}" type="pres">
      <dgm:prSet presAssocID="{4CB943DD-DD85-4DD7-8239-335A0EBFBA86}" presName="horz1" presStyleCnt="0"/>
      <dgm:spPr/>
    </dgm:pt>
    <dgm:pt modelId="{6940A672-8D68-420F-9123-D7B1F95A652D}" type="pres">
      <dgm:prSet presAssocID="{4CB943DD-DD85-4DD7-8239-335A0EBFBA86}" presName="tx1" presStyleLbl="revTx" presStyleIdx="2" presStyleCnt="3"/>
      <dgm:spPr/>
    </dgm:pt>
    <dgm:pt modelId="{C1E87E43-643B-4A39-B842-A13B0CF2B106}" type="pres">
      <dgm:prSet presAssocID="{4CB943DD-DD85-4DD7-8239-335A0EBFBA86}" presName="vert1" presStyleCnt="0"/>
      <dgm:spPr/>
    </dgm:pt>
  </dgm:ptLst>
  <dgm:cxnLst>
    <dgm:cxn modelId="{9DBA6B57-FACF-4ECD-91CE-FC9B44A951E5}" srcId="{4B819ADC-42B3-4344-BBDF-99F3BD9064AC}" destId="{6E55E759-644F-4CDD-9CD6-A692CEDE11F9}" srcOrd="0" destOrd="0" parTransId="{32C650E9-ECA3-40E2-89AE-03443111E8D0}" sibTransId="{E678349F-2E53-4DE2-8BE1-2D2B59B2AC65}"/>
    <dgm:cxn modelId="{F834F957-9F48-4D6C-A054-4F0F34ADBC80}" srcId="{4B819ADC-42B3-4344-BBDF-99F3BD9064AC}" destId="{4CB943DD-DD85-4DD7-8239-335A0EBFBA86}" srcOrd="2" destOrd="0" parTransId="{D089C804-D67F-4DFC-9FA0-CF2D159860C6}" sibTransId="{68318AAE-BEF0-4E2C-820B-21A966A7416E}"/>
    <dgm:cxn modelId="{6FEBEB8F-8589-4E69-9A94-C362E4710512}" type="presOf" srcId="{4CB943DD-DD85-4DD7-8239-335A0EBFBA86}" destId="{6940A672-8D68-420F-9123-D7B1F95A652D}" srcOrd="0" destOrd="0" presId="urn:microsoft.com/office/officeart/2008/layout/LinedList"/>
    <dgm:cxn modelId="{581E12A7-D099-4033-9602-3E013E7B313F}" type="presOf" srcId="{1D9C1DA7-C69E-4F81-850B-23E9EAEAEF4E}" destId="{0F8F9E53-721C-4C3E-81F3-A09FE0E77096}" srcOrd="0" destOrd="0" presId="urn:microsoft.com/office/officeart/2008/layout/LinedList"/>
    <dgm:cxn modelId="{BC04B8A9-941A-4AFF-9099-ABF323243848}" type="presOf" srcId="{6E55E759-644F-4CDD-9CD6-A692CEDE11F9}" destId="{8E6962EC-1933-4ADD-BA65-0BCA9A7CD601}" srcOrd="0" destOrd="0" presId="urn:microsoft.com/office/officeart/2008/layout/LinedList"/>
    <dgm:cxn modelId="{16F407B6-4D83-447C-B60B-EB2A533C2883}" srcId="{4B819ADC-42B3-4344-BBDF-99F3BD9064AC}" destId="{1D9C1DA7-C69E-4F81-850B-23E9EAEAEF4E}" srcOrd="1" destOrd="0" parTransId="{B7863262-D7B1-4A30-A8E7-5FF73D654F6A}" sibTransId="{C7697B83-AE6A-4006-905E-CA3D8016051C}"/>
    <dgm:cxn modelId="{F53013E6-5ED5-4DA6-A6B5-F314BDEB4757}" type="presOf" srcId="{4B819ADC-42B3-4344-BBDF-99F3BD9064AC}" destId="{52D33E25-A533-4DF9-8D18-D03EE83C66E6}" srcOrd="0" destOrd="0" presId="urn:microsoft.com/office/officeart/2008/layout/LinedList"/>
    <dgm:cxn modelId="{1B666647-AA71-42D3-A1FC-667BCCA7ACC0}" type="presParOf" srcId="{52D33E25-A533-4DF9-8D18-D03EE83C66E6}" destId="{3E5D3E6C-33CF-472E-9EE4-12D08BF0DB51}" srcOrd="0" destOrd="0" presId="urn:microsoft.com/office/officeart/2008/layout/LinedList"/>
    <dgm:cxn modelId="{9CCC1BB6-C858-4BA2-B01C-058815D830B2}" type="presParOf" srcId="{52D33E25-A533-4DF9-8D18-D03EE83C66E6}" destId="{BA7895E5-F97B-49BC-AC67-FDAA5CF35524}" srcOrd="1" destOrd="0" presId="urn:microsoft.com/office/officeart/2008/layout/LinedList"/>
    <dgm:cxn modelId="{78F70ACA-EA64-4D64-B575-56E23211E14C}" type="presParOf" srcId="{BA7895E5-F97B-49BC-AC67-FDAA5CF35524}" destId="{8E6962EC-1933-4ADD-BA65-0BCA9A7CD601}" srcOrd="0" destOrd="0" presId="urn:microsoft.com/office/officeart/2008/layout/LinedList"/>
    <dgm:cxn modelId="{A5A98E59-54EC-40DC-B5F3-0CB02D184AA9}" type="presParOf" srcId="{BA7895E5-F97B-49BC-AC67-FDAA5CF35524}" destId="{C413748C-29BA-4AEE-A9F4-20FCB5FB1D5D}" srcOrd="1" destOrd="0" presId="urn:microsoft.com/office/officeart/2008/layout/LinedList"/>
    <dgm:cxn modelId="{8F508416-9180-4344-BB01-8B2B9708E719}" type="presParOf" srcId="{52D33E25-A533-4DF9-8D18-D03EE83C66E6}" destId="{A443731A-996D-447E-9A54-33001BF4EF88}" srcOrd="2" destOrd="0" presId="urn:microsoft.com/office/officeart/2008/layout/LinedList"/>
    <dgm:cxn modelId="{117E48BA-D12D-43A5-B771-367A67CECEF4}" type="presParOf" srcId="{52D33E25-A533-4DF9-8D18-D03EE83C66E6}" destId="{58597F05-E35F-46B8-8DFF-B9DF4BB0B81B}" srcOrd="3" destOrd="0" presId="urn:microsoft.com/office/officeart/2008/layout/LinedList"/>
    <dgm:cxn modelId="{E1834D82-2F36-4045-A781-3BB57A2DF32C}" type="presParOf" srcId="{58597F05-E35F-46B8-8DFF-B9DF4BB0B81B}" destId="{0F8F9E53-721C-4C3E-81F3-A09FE0E77096}" srcOrd="0" destOrd="0" presId="urn:microsoft.com/office/officeart/2008/layout/LinedList"/>
    <dgm:cxn modelId="{9BB84F96-435C-405E-8393-FD55A5AEC4EC}" type="presParOf" srcId="{58597F05-E35F-46B8-8DFF-B9DF4BB0B81B}" destId="{DD994FB5-0FB0-4C0D-A979-56E533AB543E}" srcOrd="1" destOrd="0" presId="urn:microsoft.com/office/officeart/2008/layout/LinedList"/>
    <dgm:cxn modelId="{DD60E850-EAE6-4034-B02E-BEAF36660C5F}" type="presParOf" srcId="{52D33E25-A533-4DF9-8D18-D03EE83C66E6}" destId="{B724F8CC-BF50-4975-A5E5-4D1E467A9E1B}" srcOrd="4" destOrd="0" presId="urn:microsoft.com/office/officeart/2008/layout/LinedList"/>
    <dgm:cxn modelId="{72C4E64C-EA1B-47F0-9F89-750DCF27B728}" type="presParOf" srcId="{52D33E25-A533-4DF9-8D18-D03EE83C66E6}" destId="{5EC65AF2-BD17-49F6-9BA5-408456220412}" srcOrd="5" destOrd="0" presId="urn:microsoft.com/office/officeart/2008/layout/LinedList"/>
    <dgm:cxn modelId="{A6AB17B2-AE03-41A9-981F-65A4DD301FC6}" type="presParOf" srcId="{5EC65AF2-BD17-49F6-9BA5-408456220412}" destId="{6940A672-8D68-420F-9123-D7B1F95A652D}" srcOrd="0" destOrd="0" presId="urn:microsoft.com/office/officeart/2008/layout/LinedList"/>
    <dgm:cxn modelId="{F881B288-E1F5-4520-8110-544064D02574}" type="presParOf" srcId="{5EC65AF2-BD17-49F6-9BA5-408456220412}" destId="{C1E87E43-643B-4A39-B842-A13B0CF2B1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819ADC-42B3-4344-BBDF-99F3BD9064AC}"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6E55E759-644F-4CDD-9CD6-A692CEDE11F9}">
      <dgm:prSet/>
      <dgm:spPr/>
      <dgm:t>
        <a:bodyPr/>
        <a:lstStyle/>
        <a:p>
          <a:r>
            <a:rPr lang="en-US"/>
            <a:t>Existing tools for the identification of previous fragility fractures</a:t>
          </a:r>
        </a:p>
      </dgm:t>
    </dgm:pt>
    <dgm:pt modelId="{32C650E9-ECA3-40E2-89AE-03443111E8D0}" type="parTrans" cxnId="{9DBA6B57-FACF-4ECD-91CE-FC9B44A951E5}">
      <dgm:prSet/>
      <dgm:spPr/>
      <dgm:t>
        <a:bodyPr/>
        <a:lstStyle/>
        <a:p>
          <a:endParaRPr lang="en-US"/>
        </a:p>
      </dgm:t>
    </dgm:pt>
    <dgm:pt modelId="{E678349F-2E53-4DE2-8BE1-2D2B59B2AC65}" type="sibTrans" cxnId="{9DBA6B57-FACF-4ECD-91CE-FC9B44A951E5}">
      <dgm:prSet/>
      <dgm:spPr/>
      <dgm:t>
        <a:bodyPr/>
        <a:lstStyle/>
        <a:p>
          <a:endParaRPr lang="en-US"/>
        </a:p>
      </dgm:t>
    </dgm:pt>
    <dgm:pt modelId="{1D9C1DA7-C69E-4F81-850B-23E9EAEAEF4E}">
      <dgm:prSet/>
      <dgm:spPr/>
      <dgm:t>
        <a:bodyPr/>
        <a:lstStyle/>
        <a:p>
          <a:r>
            <a:rPr lang="en-US"/>
            <a:t>Existing tools for BMD assessment</a:t>
          </a:r>
        </a:p>
      </dgm:t>
    </dgm:pt>
    <dgm:pt modelId="{B7863262-D7B1-4A30-A8E7-5FF73D654F6A}" type="parTrans" cxnId="{16F407B6-4D83-447C-B60B-EB2A533C2883}">
      <dgm:prSet/>
      <dgm:spPr/>
      <dgm:t>
        <a:bodyPr/>
        <a:lstStyle/>
        <a:p>
          <a:endParaRPr lang="en-US"/>
        </a:p>
      </dgm:t>
    </dgm:pt>
    <dgm:pt modelId="{C7697B83-AE6A-4006-905E-CA3D8016051C}" type="sibTrans" cxnId="{16F407B6-4D83-447C-B60B-EB2A533C2883}">
      <dgm:prSet/>
      <dgm:spPr/>
      <dgm:t>
        <a:bodyPr/>
        <a:lstStyle/>
        <a:p>
          <a:endParaRPr lang="en-US"/>
        </a:p>
      </dgm:t>
    </dgm:pt>
    <dgm:pt modelId="{4CB943DD-DD85-4DD7-8239-335A0EBFBA86}">
      <dgm:prSet/>
      <dgm:spPr/>
      <dgm:t>
        <a:bodyPr/>
        <a:lstStyle/>
        <a:p>
          <a:r>
            <a:rPr lang="en-US"/>
            <a:t>Existing fracture risk assessment tools</a:t>
          </a:r>
        </a:p>
      </dgm:t>
    </dgm:pt>
    <dgm:pt modelId="{D089C804-D67F-4DFC-9FA0-CF2D159860C6}" type="parTrans" cxnId="{F834F957-9F48-4D6C-A054-4F0F34ADBC80}">
      <dgm:prSet/>
      <dgm:spPr/>
      <dgm:t>
        <a:bodyPr/>
        <a:lstStyle/>
        <a:p>
          <a:endParaRPr lang="en-US"/>
        </a:p>
      </dgm:t>
    </dgm:pt>
    <dgm:pt modelId="{68318AAE-BEF0-4E2C-820B-21A966A7416E}" type="sibTrans" cxnId="{F834F957-9F48-4D6C-A054-4F0F34ADBC80}">
      <dgm:prSet/>
      <dgm:spPr/>
      <dgm:t>
        <a:bodyPr/>
        <a:lstStyle/>
        <a:p>
          <a:endParaRPr lang="en-US"/>
        </a:p>
      </dgm:t>
    </dgm:pt>
    <dgm:pt modelId="{52D33E25-A533-4DF9-8D18-D03EE83C66E6}" type="pres">
      <dgm:prSet presAssocID="{4B819ADC-42B3-4344-BBDF-99F3BD9064AC}" presName="vert0" presStyleCnt="0">
        <dgm:presLayoutVars>
          <dgm:dir/>
          <dgm:animOne val="branch"/>
          <dgm:animLvl val="lvl"/>
        </dgm:presLayoutVars>
      </dgm:prSet>
      <dgm:spPr/>
    </dgm:pt>
    <dgm:pt modelId="{3E5D3E6C-33CF-472E-9EE4-12D08BF0DB51}" type="pres">
      <dgm:prSet presAssocID="{6E55E759-644F-4CDD-9CD6-A692CEDE11F9}" presName="thickLine" presStyleLbl="alignNode1" presStyleIdx="0" presStyleCnt="3"/>
      <dgm:spPr/>
    </dgm:pt>
    <dgm:pt modelId="{BA7895E5-F97B-49BC-AC67-FDAA5CF35524}" type="pres">
      <dgm:prSet presAssocID="{6E55E759-644F-4CDD-9CD6-A692CEDE11F9}" presName="horz1" presStyleCnt="0"/>
      <dgm:spPr/>
    </dgm:pt>
    <dgm:pt modelId="{8E6962EC-1933-4ADD-BA65-0BCA9A7CD601}" type="pres">
      <dgm:prSet presAssocID="{6E55E759-644F-4CDD-9CD6-A692CEDE11F9}" presName="tx1" presStyleLbl="revTx" presStyleIdx="0" presStyleCnt="3"/>
      <dgm:spPr/>
    </dgm:pt>
    <dgm:pt modelId="{C413748C-29BA-4AEE-A9F4-20FCB5FB1D5D}" type="pres">
      <dgm:prSet presAssocID="{6E55E759-644F-4CDD-9CD6-A692CEDE11F9}" presName="vert1" presStyleCnt="0"/>
      <dgm:spPr/>
    </dgm:pt>
    <dgm:pt modelId="{A443731A-996D-447E-9A54-33001BF4EF88}" type="pres">
      <dgm:prSet presAssocID="{1D9C1DA7-C69E-4F81-850B-23E9EAEAEF4E}" presName="thickLine" presStyleLbl="alignNode1" presStyleIdx="1" presStyleCnt="3"/>
      <dgm:spPr/>
    </dgm:pt>
    <dgm:pt modelId="{58597F05-E35F-46B8-8DFF-B9DF4BB0B81B}" type="pres">
      <dgm:prSet presAssocID="{1D9C1DA7-C69E-4F81-850B-23E9EAEAEF4E}" presName="horz1" presStyleCnt="0"/>
      <dgm:spPr/>
    </dgm:pt>
    <dgm:pt modelId="{0F8F9E53-721C-4C3E-81F3-A09FE0E77096}" type="pres">
      <dgm:prSet presAssocID="{1D9C1DA7-C69E-4F81-850B-23E9EAEAEF4E}" presName="tx1" presStyleLbl="revTx" presStyleIdx="1" presStyleCnt="3"/>
      <dgm:spPr/>
    </dgm:pt>
    <dgm:pt modelId="{DD994FB5-0FB0-4C0D-A979-56E533AB543E}" type="pres">
      <dgm:prSet presAssocID="{1D9C1DA7-C69E-4F81-850B-23E9EAEAEF4E}" presName="vert1" presStyleCnt="0"/>
      <dgm:spPr/>
    </dgm:pt>
    <dgm:pt modelId="{B724F8CC-BF50-4975-A5E5-4D1E467A9E1B}" type="pres">
      <dgm:prSet presAssocID="{4CB943DD-DD85-4DD7-8239-335A0EBFBA86}" presName="thickLine" presStyleLbl="alignNode1" presStyleIdx="2" presStyleCnt="3"/>
      <dgm:spPr/>
    </dgm:pt>
    <dgm:pt modelId="{5EC65AF2-BD17-49F6-9BA5-408456220412}" type="pres">
      <dgm:prSet presAssocID="{4CB943DD-DD85-4DD7-8239-335A0EBFBA86}" presName="horz1" presStyleCnt="0"/>
      <dgm:spPr/>
    </dgm:pt>
    <dgm:pt modelId="{6940A672-8D68-420F-9123-D7B1F95A652D}" type="pres">
      <dgm:prSet presAssocID="{4CB943DD-DD85-4DD7-8239-335A0EBFBA86}" presName="tx1" presStyleLbl="revTx" presStyleIdx="2" presStyleCnt="3"/>
      <dgm:spPr/>
    </dgm:pt>
    <dgm:pt modelId="{C1E87E43-643B-4A39-B842-A13B0CF2B106}" type="pres">
      <dgm:prSet presAssocID="{4CB943DD-DD85-4DD7-8239-335A0EBFBA86}" presName="vert1" presStyleCnt="0"/>
      <dgm:spPr/>
    </dgm:pt>
  </dgm:ptLst>
  <dgm:cxnLst>
    <dgm:cxn modelId="{9DBA6B57-FACF-4ECD-91CE-FC9B44A951E5}" srcId="{4B819ADC-42B3-4344-BBDF-99F3BD9064AC}" destId="{6E55E759-644F-4CDD-9CD6-A692CEDE11F9}" srcOrd="0" destOrd="0" parTransId="{32C650E9-ECA3-40E2-89AE-03443111E8D0}" sibTransId="{E678349F-2E53-4DE2-8BE1-2D2B59B2AC65}"/>
    <dgm:cxn modelId="{F834F957-9F48-4D6C-A054-4F0F34ADBC80}" srcId="{4B819ADC-42B3-4344-BBDF-99F3BD9064AC}" destId="{4CB943DD-DD85-4DD7-8239-335A0EBFBA86}" srcOrd="2" destOrd="0" parTransId="{D089C804-D67F-4DFC-9FA0-CF2D159860C6}" sibTransId="{68318AAE-BEF0-4E2C-820B-21A966A7416E}"/>
    <dgm:cxn modelId="{6FEBEB8F-8589-4E69-9A94-C362E4710512}" type="presOf" srcId="{4CB943DD-DD85-4DD7-8239-335A0EBFBA86}" destId="{6940A672-8D68-420F-9123-D7B1F95A652D}" srcOrd="0" destOrd="0" presId="urn:microsoft.com/office/officeart/2008/layout/LinedList"/>
    <dgm:cxn modelId="{581E12A7-D099-4033-9602-3E013E7B313F}" type="presOf" srcId="{1D9C1DA7-C69E-4F81-850B-23E9EAEAEF4E}" destId="{0F8F9E53-721C-4C3E-81F3-A09FE0E77096}" srcOrd="0" destOrd="0" presId="urn:microsoft.com/office/officeart/2008/layout/LinedList"/>
    <dgm:cxn modelId="{BC04B8A9-941A-4AFF-9099-ABF323243848}" type="presOf" srcId="{6E55E759-644F-4CDD-9CD6-A692CEDE11F9}" destId="{8E6962EC-1933-4ADD-BA65-0BCA9A7CD601}" srcOrd="0" destOrd="0" presId="urn:microsoft.com/office/officeart/2008/layout/LinedList"/>
    <dgm:cxn modelId="{16F407B6-4D83-447C-B60B-EB2A533C2883}" srcId="{4B819ADC-42B3-4344-BBDF-99F3BD9064AC}" destId="{1D9C1DA7-C69E-4F81-850B-23E9EAEAEF4E}" srcOrd="1" destOrd="0" parTransId="{B7863262-D7B1-4A30-A8E7-5FF73D654F6A}" sibTransId="{C7697B83-AE6A-4006-905E-CA3D8016051C}"/>
    <dgm:cxn modelId="{F53013E6-5ED5-4DA6-A6B5-F314BDEB4757}" type="presOf" srcId="{4B819ADC-42B3-4344-BBDF-99F3BD9064AC}" destId="{52D33E25-A533-4DF9-8D18-D03EE83C66E6}" srcOrd="0" destOrd="0" presId="urn:microsoft.com/office/officeart/2008/layout/LinedList"/>
    <dgm:cxn modelId="{1B666647-AA71-42D3-A1FC-667BCCA7ACC0}" type="presParOf" srcId="{52D33E25-A533-4DF9-8D18-D03EE83C66E6}" destId="{3E5D3E6C-33CF-472E-9EE4-12D08BF0DB51}" srcOrd="0" destOrd="0" presId="urn:microsoft.com/office/officeart/2008/layout/LinedList"/>
    <dgm:cxn modelId="{9CCC1BB6-C858-4BA2-B01C-058815D830B2}" type="presParOf" srcId="{52D33E25-A533-4DF9-8D18-D03EE83C66E6}" destId="{BA7895E5-F97B-49BC-AC67-FDAA5CF35524}" srcOrd="1" destOrd="0" presId="urn:microsoft.com/office/officeart/2008/layout/LinedList"/>
    <dgm:cxn modelId="{78F70ACA-EA64-4D64-B575-56E23211E14C}" type="presParOf" srcId="{BA7895E5-F97B-49BC-AC67-FDAA5CF35524}" destId="{8E6962EC-1933-4ADD-BA65-0BCA9A7CD601}" srcOrd="0" destOrd="0" presId="urn:microsoft.com/office/officeart/2008/layout/LinedList"/>
    <dgm:cxn modelId="{A5A98E59-54EC-40DC-B5F3-0CB02D184AA9}" type="presParOf" srcId="{BA7895E5-F97B-49BC-AC67-FDAA5CF35524}" destId="{C413748C-29BA-4AEE-A9F4-20FCB5FB1D5D}" srcOrd="1" destOrd="0" presId="urn:microsoft.com/office/officeart/2008/layout/LinedList"/>
    <dgm:cxn modelId="{8F508416-9180-4344-BB01-8B2B9708E719}" type="presParOf" srcId="{52D33E25-A533-4DF9-8D18-D03EE83C66E6}" destId="{A443731A-996D-447E-9A54-33001BF4EF88}" srcOrd="2" destOrd="0" presId="urn:microsoft.com/office/officeart/2008/layout/LinedList"/>
    <dgm:cxn modelId="{117E48BA-D12D-43A5-B771-367A67CECEF4}" type="presParOf" srcId="{52D33E25-A533-4DF9-8D18-D03EE83C66E6}" destId="{58597F05-E35F-46B8-8DFF-B9DF4BB0B81B}" srcOrd="3" destOrd="0" presId="urn:microsoft.com/office/officeart/2008/layout/LinedList"/>
    <dgm:cxn modelId="{E1834D82-2F36-4045-A781-3BB57A2DF32C}" type="presParOf" srcId="{58597F05-E35F-46B8-8DFF-B9DF4BB0B81B}" destId="{0F8F9E53-721C-4C3E-81F3-A09FE0E77096}" srcOrd="0" destOrd="0" presId="urn:microsoft.com/office/officeart/2008/layout/LinedList"/>
    <dgm:cxn modelId="{9BB84F96-435C-405E-8393-FD55A5AEC4EC}" type="presParOf" srcId="{58597F05-E35F-46B8-8DFF-B9DF4BB0B81B}" destId="{DD994FB5-0FB0-4C0D-A979-56E533AB543E}" srcOrd="1" destOrd="0" presId="urn:microsoft.com/office/officeart/2008/layout/LinedList"/>
    <dgm:cxn modelId="{DD60E850-EAE6-4034-B02E-BEAF36660C5F}" type="presParOf" srcId="{52D33E25-A533-4DF9-8D18-D03EE83C66E6}" destId="{B724F8CC-BF50-4975-A5E5-4D1E467A9E1B}" srcOrd="4" destOrd="0" presId="urn:microsoft.com/office/officeart/2008/layout/LinedList"/>
    <dgm:cxn modelId="{72C4E64C-EA1B-47F0-9F89-750DCF27B728}" type="presParOf" srcId="{52D33E25-A533-4DF9-8D18-D03EE83C66E6}" destId="{5EC65AF2-BD17-49F6-9BA5-408456220412}" srcOrd="5" destOrd="0" presId="urn:microsoft.com/office/officeart/2008/layout/LinedList"/>
    <dgm:cxn modelId="{A6AB17B2-AE03-41A9-981F-65A4DD301FC6}" type="presParOf" srcId="{5EC65AF2-BD17-49F6-9BA5-408456220412}" destId="{6940A672-8D68-420F-9123-D7B1F95A652D}" srcOrd="0" destOrd="0" presId="urn:microsoft.com/office/officeart/2008/layout/LinedList"/>
    <dgm:cxn modelId="{F881B288-E1F5-4520-8110-544064D02574}" type="presParOf" srcId="{5EC65AF2-BD17-49F6-9BA5-408456220412}" destId="{C1E87E43-643B-4A39-B842-A13B0CF2B1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919B52-A6EB-4E2D-A8BA-ED86B1F5B84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AA0708C-E79E-4124-8068-41CC48CB22B0}">
      <dgm:prSet/>
      <dgm:spPr/>
      <dgm:t>
        <a:bodyPr/>
        <a:lstStyle/>
        <a:p>
          <a:pPr>
            <a:lnSpc>
              <a:spcPct val="100000"/>
            </a:lnSpc>
          </a:pPr>
          <a:r>
            <a:rPr lang="en-US"/>
            <a:t>BMD measured by DXA has been the international gold standard to diagnose osteoporosis since 1994.</a:t>
          </a:r>
        </a:p>
      </dgm:t>
    </dgm:pt>
    <dgm:pt modelId="{5AD24A35-8726-4D87-A887-0AD6F7F99960}" type="parTrans" cxnId="{F12C46E3-EC1A-4D63-8CA2-75547BEF0D91}">
      <dgm:prSet/>
      <dgm:spPr/>
      <dgm:t>
        <a:bodyPr/>
        <a:lstStyle/>
        <a:p>
          <a:endParaRPr lang="en-US"/>
        </a:p>
      </dgm:t>
    </dgm:pt>
    <dgm:pt modelId="{58CD6208-6F35-44E6-8993-0205B878C9F3}" type="sibTrans" cxnId="{F12C46E3-EC1A-4D63-8CA2-75547BEF0D91}">
      <dgm:prSet/>
      <dgm:spPr/>
      <dgm:t>
        <a:bodyPr/>
        <a:lstStyle/>
        <a:p>
          <a:endParaRPr lang="en-US"/>
        </a:p>
      </dgm:t>
    </dgm:pt>
    <dgm:pt modelId="{526C3A8F-30A7-4F9D-AA1E-EDD2AE22B726}">
      <dgm:prSet/>
      <dgm:spPr/>
      <dgm:t>
        <a:bodyPr/>
        <a:lstStyle/>
        <a:p>
          <a:pPr>
            <a:lnSpc>
              <a:spcPct val="100000"/>
            </a:lnSpc>
          </a:pPr>
          <a:r>
            <a:rPr lang="en-US"/>
            <a:t>Other techniques not recommended</a:t>
          </a:r>
        </a:p>
      </dgm:t>
    </dgm:pt>
    <dgm:pt modelId="{02227315-20FA-49FC-AE3F-66118FAC0ED2}" type="parTrans" cxnId="{A682342A-EB47-4FEB-A9C3-0ACCCF0F87F7}">
      <dgm:prSet/>
      <dgm:spPr/>
      <dgm:t>
        <a:bodyPr/>
        <a:lstStyle/>
        <a:p>
          <a:endParaRPr lang="en-US"/>
        </a:p>
      </dgm:t>
    </dgm:pt>
    <dgm:pt modelId="{7139E2B6-CE77-4605-BF81-22A2DD4E217F}" type="sibTrans" cxnId="{A682342A-EB47-4FEB-A9C3-0ACCCF0F87F7}">
      <dgm:prSet/>
      <dgm:spPr/>
      <dgm:t>
        <a:bodyPr/>
        <a:lstStyle/>
        <a:p>
          <a:endParaRPr lang="en-US"/>
        </a:p>
      </dgm:t>
    </dgm:pt>
    <dgm:pt modelId="{25AF1D94-7E5B-40A2-8497-C043F54B7E68}">
      <dgm:prSet/>
      <dgm:spPr/>
      <dgm:t>
        <a:bodyPr/>
        <a:lstStyle/>
        <a:p>
          <a:pPr>
            <a:lnSpc>
              <a:spcPct val="100000"/>
            </a:lnSpc>
          </a:pPr>
          <a:r>
            <a:rPr lang="fr-BE" dirty="0" err="1"/>
            <a:t>Ultrasound</a:t>
          </a:r>
          <a:endParaRPr lang="en-US" dirty="0"/>
        </a:p>
      </dgm:t>
    </dgm:pt>
    <dgm:pt modelId="{3FDBD5AC-81DE-4746-BA1C-1A035076ACA7}" type="parTrans" cxnId="{DF6ABD80-A4D7-47B1-A3F7-57BCD4501095}">
      <dgm:prSet/>
      <dgm:spPr/>
      <dgm:t>
        <a:bodyPr/>
        <a:lstStyle/>
        <a:p>
          <a:endParaRPr lang="en-US"/>
        </a:p>
      </dgm:t>
    </dgm:pt>
    <dgm:pt modelId="{F64AD2EE-4109-4C88-A537-2B9FCF0DDF63}" type="sibTrans" cxnId="{DF6ABD80-A4D7-47B1-A3F7-57BCD4501095}">
      <dgm:prSet/>
      <dgm:spPr/>
      <dgm:t>
        <a:bodyPr/>
        <a:lstStyle/>
        <a:p>
          <a:endParaRPr lang="en-US"/>
        </a:p>
      </dgm:t>
    </dgm:pt>
    <dgm:pt modelId="{09223BD6-809C-4C0A-976B-44F257C00F7B}">
      <dgm:prSet/>
      <dgm:spPr/>
      <dgm:t>
        <a:bodyPr/>
        <a:lstStyle/>
        <a:p>
          <a:pPr>
            <a:lnSpc>
              <a:spcPct val="100000"/>
            </a:lnSpc>
          </a:pPr>
          <a:r>
            <a:rPr lang="fr-BE" dirty="0" err="1"/>
            <a:t>Computed</a:t>
          </a:r>
          <a:r>
            <a:rPr lang="fr-BE" dirty="0"/>
            <a:t> </a:t>
          </a:r>
          <a:r>
            <a:rPr lang="fr-BE" dirty="0" err="1"/>
            <a:t>tomography</a:t>
          </a:r>
          <a:r>
            <a:rPr lang="fr-BE" dirty="0"/>
            <a:t> (CT) </a:t>
          </a:r>
          <a:r>
            <a:rPr lang="fr-BE" dirty="0" err="1"/>
            <a:t>imaging</a:t>
          </a:r>
          <a:endParaRPr lang="en-US" dirty="0"/>
        </a:p>
      </dgm:t>
    </dgm:pt>
    <dgm:pt modelId="{46A71D6F-CF7F-4BCF-9818-42DACA0F7167}" type="parTrans" cxnId="{1E07D42C-1540-4B1B-A64A-6F1D40BBF6B3}">
      <dgm:prSet/>
      <dgm:spPr/>
      <dgm:t>
        <a:bodyPr/>
        <a:lstStyle/>
        <a:p>
          <a:endParaRPr lang="en-US"/>
        </a:p>
      </dgm:t>
    </dgm:pt>
    <dgm:pt modelId="{5881E021-27A6-4987-9A68-E021ABC575B8}" type="sibTrans" cxnId="{1E07D42C-1540-4B1B-A64A-6F1D40BBF6B3}">
      <dgm:prSet/>
      <dgm:spPr/>
      <dgm:t>
        <a:bodyPr/>
        <a:lstStyle/>
        <a:p>
          <a:endParaRPr lang="en-US"/>
        </a:p>
      </dgm:t>
    </dgm:pt>
    <dgm:pt modelId="{FE1CDF8C-A2E9-42ED-966E-CB9F18F6EEDF}">
      <dgm:prSet/>
      <dgm:spPr/>
      <dgm:t>
        <a:bodyPr/>
        <a:lstStyle/>
        <a:p>
          <a:pPr>
            <a:lnSpc>
              <a:spcPct val="100000"/>
            </a:lnSpc>
          </a:pPr>
          <a:r>
            <a:rPr lang="fr-BE"/>
            <a:t>Trabecular bone score</a:t>
          </a:r>
          <a:endParaRPr lang="en-US"/>
        </a:p>
      </dgm:t>
    </dgm:pt>
    <dgm:pt modelId="{36C035A7-4BA5-4749-AFE4-568FAE811748}" type="parTrans" cxnId="{07AB3A1F-ADA1-4F5C-9D32-92E95977F1A0}">
      <dgm:prSet/>
      <dgm:spPr/>
      <dgm:t>
        <a:bodyPr/>
        <a:lstStyle/>
        <a:p>
          <a:endParaRPr lang="en-US"/>
        </a:p>
      </dgm:t>
    </dgm:pt>
    <dgm:pt modelId="{22F302D6-1084-4934-A395-1F89F9433306}" type="sibTrans" cxnId="{07AB3A1F-ADA1-4F5C-9D32-92E95977F1A0}">
      <dgm:prSet/>
      <dgm:spPr/>
      <dgm:t>
        <a:bodyPr/>
        <a:lstStyle/>
        <a:p>
          <a:endParaRPr lang="en-US"/>
        </a:p>
      </dgm:t>
    </dgm:pt>
    <dgm:pt modelId="{6A76F58D-8144-4737-BA33-ADBC86282CC3}">
      <dgm:prSet/>
      <dgm:spPr/>
      <dgm:t>
        <a:bodyPr/>
        <a:lstStyle/>
        <a:p>
          <a:pPr>
            <a:lnSpc>
              <a:spcPct val="100000"/>
            </a:lnSpc>
          </a:pPr>
          <a:r>
            <a:rPr lang="en-US"/>
            <a:t>Emerging tools </a:t>
          </a:r>
        </a:p>
      </dgm:t>
    </dgm:pt>
    <dgm:pt modelId="{9024E2DF-C74B-443A-970A-7B76DEE12E0A}" type="parTrans" cxnId="{D3F2C9F4-93D6-484A-A311-4899A7878BF6}">
      <dgm:prSet/>
      <dgm:spPr/>
      <dgm:t>
        <a:bodyPr/>
        <a:lstStyle/>
        <a:p>
          <a:endParaRPr lang="en-US"/>
        </a:p>
      </dgm:t>
    </dgm:pt>
    <dgm:pt modelId="{A2598952-985C-4B08-BA30-5D016C5608BB}" type="sibTrans" cxnId="{D3F2C9F4-93D6-484A-A311-4899A7878BF6}">
      <dgm:prSet/>
      <dgm:spPr/>
      <dgm:t>
        <a:bodyPr/>
        <a:lstStyle/>
        <a:p>
          <a:endParaRPr lang="en-US"/>
        </a:p>
      </dgm:t>
    </dgm:pt>
    <dgm:pt modelId="{0634CA66-BD9F-4E4C-BAFC-62EDEF0B0EBE}">
      <dgm:prSet/>
      <dgm:spPr/>
      <dgm:t>
        <a:bodyPr/>
        <a:lstStyle/>
        <a:p>
          <a:pPr>
            <a:lnSpc>
              <a:spcPct val="100000"/>
            </a:lnSpc>
          </a:pPr>
          <a:r>
            <a:rPr lang="en-US" dirty="0"/>
            <a:t>Central and peripheral (high-resolution) quantitative CT</a:t>
          </a:r>
        </a:p>
      </dgm:t>
    </dgm:pt>
    <dgm:pt modelId="{7A76A513-F5C3-4270-8BD1-BF6272D5C02E}" type="parTrans" cxnId="{BDD0780A-A39F-4354-B804-4B52D2823F19}">
      <dgm:prSet/>
      <dgm:spPr/>
      <dgm:t>
        <a:bodyPr/>
        <a:lstStyle/>
        <a:p>
          <a:endParaRPr lang="en-US"/>
        </a:p>
      </dgm:t>
    </dgm:pt>
    <dgm:pt modelId="{DD541419-0406-458C-8AC1-CDB841316DFC}" type="sibTrans" cxnId="{BDD0780A-A39F-4354-B804-4B52D2823F19}">
      <dgm:prSet/>
      <dgm:spPr/>
      <dgm:t>
        <a:bodyPr/>
        <a:lstStyle/>
        <a:p>
          <a:endParaRPr lang="en-US"/>
        </a:p>
      </dgm:t>
    </dgm:pt>
    <dgm:pt modelId="{6F1FBC22-6F2C-4BCD-87B2-D567EECA906C}">
      <dgm:prSet/>
      <dgm:spPr/>
      <dgm:t>
        <a:bodyPr/>
        <a:lstStyle/>
        <a:p>
          <a:pPr>
            <a:lnSpc>
              <a:spcPct val="100000"/>
            </a:lnSpc>
          </a:pPr>
          <a:r>
            <a:rPr lang="en-US" dirty="0"/>
            <a:t>Radiofrequency </a:t>
          </a:r>
          <a:r>
            <a:rPr lang="en-US" dirty="0" err="1"/>
            <a:t>echographic</a:t>
          </a:r>
          <a:r>
            <a:rPr lang="en-US" dirty="0"/>
            <a:t> multi spectrometry (REMS)</a:t>
          </a:r>
        </a:p>
      </dgm:t>
    </dgm:pt>
    <dgm:pt modelId="{6067850F-93F0-4E63-9AD7-2FCB1DB5465D}" type="parTrans" cxnId="{CE43539D-1B7A-43DD-AC0A-64D68BE35B95}">
      <dgm:prSet/>
      <dgm:spPr/>
      <dgm:t>
        <a:bodyPr/>
        <a:lstStyle/>
        <a:p>
          <a:endParaRPr lang="en-US"/>
        </a:p>
      </dgm:t>
    </dgm:pt>
    <dgm:pt modelId="{85EA76D7-D739-4646-9329-A93A0E0F4795}" type="sibTrans" cxnId="{CE43539D-1B7A-43DD-AC0A-64D68BE35B95}">
      <dgm:prSet/>
      <dgm:spPr/>
      <dgm:t>
        <a:bodyPr/>
        <a:lstStyle/>
        <a:p>
          <a:endParaRPr lang="en-US"/>
        </a:p>
      </dgm:t>
    </dgm:pt>
    <dgm:pt modelId="{26B18286-0A31-4D76-8DDA-791870CCB612}" type="pres">
      <dgm:prSet presAssocID="{07919B52-A6EB-4E2D-A8BA-ED86B1F5B841}" presName="root" presStyleCnt="0">
        <dgm:presLayoutVars>
          <dgm:dir/>
          <dgm:resizeHandles val="exact"/>
        </dgm:presLayoutVars>
      </dgm:prSet>
      <dgm:spPr/>
    </dgm:pt>
    <dgm:pt modelId="{D9EF91B1-2674-419E-A6B2-1F402C230018}" type="pres">
      <dgm:prSet presAssocID="{7AA0708C-E79E-4124-8068-41CC48CB22B0}" presName="compNode" presStyleCnt="0"/>
      <dgm:spPr/>
    </dgm:pt>
    <dgm:pt modelId="{3156D9A3-B04B-424C-9720-78F18C84F580}" type="pres">
      <dgm:prSet presAssocID="{7AA0708C-E79E-4124-8068-41CC48CB22B0}" presName="bgRect" presStyleLbl="bgShp" presStyleIdx="0" presStyleCnt="3"/>
      <dgm:spPr/>
    </dgm:pt>
    <dgm:pt modelId="{F8CBAFB4-711C-4348-827A-EA606481B573}" type="pres">
      <dgm:prSet presAssocID="{7AA0708C-E79E-4124-8068-41CC48CB22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2AE54113-7E0E-4E83-9B13-441C8FD14E3D}" type="pres">
      <dgm:prSet presAssocID="{7AA0708C-E79E-4124-8068-41CC48CB22B0}" presName="spaceRect" presStyleCnt="0"/>
      <dgm:spPr/>
    </dgm:pt>
    <dgm:pt modelId="{53EA9A85-0B18-4654-8341-3FCAC105A024}" type="pres">
      <dgm:prSet presAssocID="{7AA0708C-E79E-4124-8068-41CC48CB22B0}" presName="parTx" presStyleLbl="revTx" presStyleIdx="0" presStyleCnt="5">
        <dgm:presLayoutVars>
          <dgm:chMax val="0"/>
          <dgm:chPref val="0"/>
        </dgm:presLayoutVars>
      </dgm:prSet>
      <dgm:spPr/>
    </dgm:pt>
    <dgm:pt modelId="{51B54348-92EE-41D2-B89F-BAA5C6ABEE75}" type="pres">
      <dgm:prSet presAssocID="{58CD6208-6F35-44E6-8993-0205B878C9F3}" presName="sibTrans" presStyleCnt="0"/>
      <dgm:spPr/>
    </dgm:pt>
    <dgm:pt modelId="{DBC07197-F200-4F06-9641-2F7519B9B24A}" type="pres">
      <dgm:prSet presAssocID="{526C3A8F-30A7-4F9D-AA1E-EDD2AE22B726}" presName="compNode" presStyleCnt="0"/>
      <dgm:spPr/>
    </dgm:pt>
    <dgm:pt modelId="{321F514B-CDEE-41F2-A4A9-4520E119B8E0}" type="pres">
      <dgm:prSet presAssocID="{526C3A8F-30A7-4F9D-AA1E-EDD2AE22B726}" presName="bgRect" presStyleLbl="bgShp" presStyleIdx="1" presStyleCnt="3"/>
      <dgm:spPr/>
    </dgm:pt>
    <dgm:pt modelId="{57C7F6D2-6EED-4884-8CE9-B4EB8537B441}" type="pres">
      <dgm:prSet presAssocID="{526C3A8F-30A7-4F9D-AA1E-EDD2AE22B7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D1B2A843-FD25-49C9-8428-FC7773BFF325}" type="pres">
      <dgm:prSet presAssocID="{526C3A8F-30A7-4F9D-AA1E-EDD2AE22B726}" presName="spaceRect" presStyleCnt="0"/>
      <dgm:spPr/>
    </dgm:pt>
    <dgm:pt modelId="{F2406D67-5A67-4896-9B58-01FA235B6E1A}" type="pres">
      <dgm:prSet presAssocID="{526C3A8F-30A7-4F9D-AA1E-EDD2AE22B726}" presName="parTx" presStyleLbl="revTx" presStyleIdx="1" presStyleCnt="5">
        <dgm:presLayoutVars>
          <dgm:chMax val="0"/>
          <dgm:chPref val="0"/>
        </dgm:presLayoutVars>
      </dgm:prSet>
      <dgm:spPr/>
    </dgm:pt>
    <dgm:pt modelId="{99C9CFEC-A6AC-4487-B939-7467E000F373}" type="pres">
      <dgm:prSet presAssocID="{526C3A8F-30A7-4F9D-AA1E-EDD2AE22B726}" presName="desTx" presStyleLbl="revTx" presStyleIdx="2" presStyleCnt="5">
        <dgm:presLayoutVars/>
      </dgm:prSet>
      <dgm:spPr/>
    </dgm:pt>
    <dgm:pt modelId="{2A8257CC-2DA3-4914-B4DF-13B73F08EF94}" type="pres">
      <dgm:prSet presAssocID="{7139E2B6-CE77-4605-BF81-22A2DD4E217F}" presName="sibTrans" presStyleCnt="0"/>
      <dgm:spPr/>
    </dgm:pt>
    <dgm:pt modelId="{8FFAC1AE-27BD-4BC0-9DF7-F785AEE5840F}" type="pres">
      <dgm:prSet presAssocID="{6A76F58D-8144-4737-BA33-ADBC86282CC3}" presName="compNode" presStyleCnt="0"/>
      <dgm:spPr/>
    </dgm:pt>
    <dgm:pt modelId="{24930D06-CC49-4BD3-A773-E5C8BAB03D0A}" type="pres">
      <dgm:prSet presAssocID="{6A76F58D-8144-4737-BA33-ADBC86282CC3}" presName="bgRect" presStyleLbl="bgShp" presStyleIdx="2" presStyleCnt="3"/>
      <dgm:spPr/>
    </dgm:pt>
    <dgm:pt modelId="{F0F5678C-8FAC-464F-838B-AAB0404CCB08}" type="pres">
      <dgm:prSet presAssocID="{6A76F58D-8144-4737-BA33-ADBC86282C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fique"/>
        </a:ext>
      </dgm:extLst>
    </dgm:pt>
    <dgm:pt modelId="{50F0666B-F7F8-41FA-803A-D541A479C75C}" type="pres">
      <dgm:prSet presAssocID="{6A76F58D-8144-4737-BA33-ADBC86282CC3}" presName="spaceRect" presStyleCnt="0"/>
      <dgm:spPr/>
    </dgm:pt>
    <dgm:pt modelId="{59A94625-2C20-420D-824B-83E89D1AD69B}" type="pres">
      <dgm:prSet presAssocID="{6A76F58D-8144-4737-BA33-ADBC86282CC3}" presName="parTx" presStyleLbl="revTx" presStyleIdx="3" presStyleCnt="5">
        <dgm:presLayoutVars>
          <dgm:chMax val="0"/>
          <dgm:chPref val="0"/>
        </dgm:presLayoutVars>
      </dgm:prSet>
      <dgm:spPr/>
    </dgm:pt>
    <dgm:pt modelId="{3AD5ED18-6816-4553-A3F4-4EC9DD1B654B}" type="pres">
      <dgm:prSet presAssocID="{6A76F58D-8144-4737-BA33-ADBC86282CC3}" presName="desTx" presStyleLbl="revTx" presStyleIdx="4" presStyleCnt="5">
        <dgm:presLayoutVars/>
      </dgm:prSet>
      <dgm:spPr/>
    </dgm:pt>
  </dgm:ptLst>
  <dgm:cxnLst>
    <dgm:cxn modelId="{BDD0780A-A39F-4354-B804-4B52D2823F19}" srcId="{6A76F58D-8144-4737-BA33-ADBC86282CC3}" destId="{0634CA66-BD9F-4E4C-BAFC-62EDEF0B0EBE}" srcOrd="0" destOrd="0" parTransId="{7A76A513-F5C3-4270-8BD1-BF6272D5C02E}" sibTransId="{DD541419-0406-458C-8AC1-CDB841316DFC}"/>
    <dgm:cxn modelId="{C8F70E1D-61FA-4B17-8993-5556B6BBFF0C}" type="presOf" srcId="{7AA0708C-E79E-4124-8068-41CC48CB22B0}" destId="{53EA9A85-0B18-4654-8341-3FCAC105A024}" srcOrd="0" destOrd="0" presId="urn:microsoft.com/office/officeart/2018/2/layout/IconVerticalSolidList"/>
    <dgm:cxn modelId="{07AB3A1F-ADA1-4F5C-9D32-92E95977F1A0}" srcId="{526C3A8F-30A7-4F9D-AA1E-EDD2AE22B726}" destId="{FE1CDF8C-A2E9-42ED-966E-CB9F18F6EEDF}" srcOrd="2" destOrd="0" parTransId="{36C035A7-4BA5-4749-AFE4-568FAE811748}" sibTransId="{22F302D6-1084-4934-A395-1F89F9433306}"/>
    <dgm:cxn modelId="{CC068128-18D5-4BB4-9400-24F6DDF65BEA}" type="presOf" srcId="{FE1CDF8C-A2E9-42ED-966E-CB9F18F6EEDF}" destId="{99C9CFEC-A6AC-4487-B939-7467E000F373}" srcOrd="0" destOrd="2" presId="urn:microsoft.com/office/officeart/2018/2/layout/IconVerticalSolidList"/>
    <dgm:cxn modelId="{04743629-74E9-4467-AFA1-729F366EA195}" type="presOf" srcId="{6F1FBC22-6F2C-4BCD-87B2-D567EECA906C}" destId="{3AD5ED18-6816-4553-A3F4-4EC9DD1B654B}" srcOrd="0" destOrd="1" presId="urn:microsoft.com/office/officeart/2018/2/layout/IconVerticalSolidList"/>
    <dgm:cxn modelId="{A682342A-EB47-4FEB-A9C3-0ACCCF0F87F7}" srcId="{07919B52-A6EB-4E2D-A8BA-ED86B1F5B841}" destId="{526C3A8F-30A7-4F9D-AA1E-EDD2AE22B726}" srcOrd="1" destOrd="0" parTransId="{02227315-20FA-49FC-AE3F-66118FAC0ED2}" sibTransId="{7139E2B6-CE77-4605-BF81-22A2DD4E217F}"/>
    <dgm:cxn modelId="{1E07D42C-1540-4B1B-A64A-6F1D40BBF6B3}" srcId="{526C3A8F-30A7-4F9D-AA1E-EDD2AE22B726}" destId="{09223BD6-809C-4C0A-976B-44F257C00F7B}" srcOrd="1" destOrd="0" parTransId="{46A71D6F-CF7F-4BCF-9818-42DACA0F7167}" sibTransId="{5881E021-27A6-4987-9A68-E021ABC575B8}"/>
    <dgm:cxn modelId="{AB887D4E-C3E1-45FD-9F8D-1C2460B9CFF5}" type="presOf" srcId="{07919B52-A6EB-4E2D-A8BA-ED86B1F5B841}" destId="{26B18286-0A31-4D76-8DDA-791870CCB612}" srcOrd="0" destOrd="0" presId="urn:microsoft.com/office/officeart/2018/2/layout/IconVerticalSolidList"/>
    <dgm:cxn modelId="{8B0FC36F-A33B-436E-8FF2-ABA390820AA7}" type="presOf" srcId="{526C3A8F-30A7-4F9D-AA1E-EDD2AE22B726}" destId="{F2406D67-5A67-4896-9B58-01FA235B6E1A}" srcOrd="0" destOrd="0" presId="urn:microsoft.com/office/officeart/2018/2/layout/IconVerticalSolidList"/>
    <dgm:cxn modelId="{3B229D52-655B-426C-8FF6-CDAD7EBA7028}" type="presOf" srcId="{0634CA66-BD9F-4E4C-BAFC-62EDEF0B0EBE}" destId="{3AD5ED18-6816-4553-A3F4-4EC9DD1B654B}" srcOrd="0" destOrd="0" presId="urn:microsoft.com/office/officeart/2018/2/layout/IconVerticalSolidList"/>
    <dgm:cxn modelId="{CF4EC078-CECF-43BB-8E31-D1FDF3640339}" type="presOf" srcId="{6A76F58D-8144-4737-BA33-ADBC86282CC3}" destId="{59A94625-2C20-420D-824B-83E89D1AD69B}" srcOrd="0" destOrd="0" presId="urn:microsoft.com/office/officeart/2018/2/layout/IconVerticalSolidList"/>
    <dgm:cxn modelId="{DF6ABD80-A4D7-47B1-A3F7-57BCD4501095}" srcId="{526C3A8F-30A7-4F9D-AA1E-EDD2AE22B726}" destId="{25AF1D94-7E5B-40A2-8497-C043F54B7E68}" srcOrd="0" destOrd="0" parTransId="{3FDBD5AC-81DE-4746-BA1C-1A035076ACA7}" sibTransId="{F64AD2EE-4109-4C88-A537-2B9FCF0DDF63}"/>
    <dgm:cxn modelId="{CE43539D-1B7A-43DD-AC0A-64D68BE35B95}" srcId="{6A76F58D-8144-4737-BA33-ADBC86282CC3}" destId="{6F1FBC22-6F2C-4BCD-87B2-D567EECA906C}" srcOrd="1" destOrd="0" parTransId="{6067850F-93F0-4E63-9AD7-2FCB1DB5465D}" sibTransId="{85EA76D7-D739-4646-9329-A93A0E0F4795}"/>
    <dgm:cxn modelId="{DE38BDC8-7147-4922-8CE8-0F707309AA8C}" type="presOf" srcId="{25AF1D94-7E5B-40A2-8497-C043F54B7E68}" destId="{99C9CFEC-A6AC-4487-B939-7467E000F373}" srcOrd="0" destOrd="0" presId="urn:microsoft.com/office/officeart/2018/2/layout/IconVerticalSolidList"/>
    <dgm:cxn modelId="{F12C46E3-EC1A-4D63-8CA2-75547BEF0D91}" srcId="{07919B52-A6EB-4E2D-A8BA-ED86B1F5B841}" destId="{7AA0708C-E79E-4124-8068-41CC48CB22B0}" srcOrd="0" destOrd="0" parTransId="{5AD24A35-8726-4D87-A887-0AD6F7F99960}" sibTransId="{58CD6208-6F35-44E6-8993-0205B878C9F3}"/>
    <dgm:cxn modelId="{B635A9ED-ACEB-4EF6-BBE9-5BC94C981B3C}" type="presOf" srcId="{09223BD6-809C-4C0A-976B-44F257C00F7B}" destId="{99C9CFEC-A6AC-4487-B939-7467E000F373}" srcOrd="0" destOrd="1" presId="urn:microsoft.com/office/officeart/2018/2/layout/IconVerticalSolidList"/>
    <dgm:cxn modelId="{D3F2C9F4-93D6-484A-A311-4899A7878BF6}" srcId="{07919B52-A6EB-4E2D-A8BA-ED86B1F5B841}" destId="{6A76F58D-8144-4737-BA33-ADBC86282CC3}" srcOrd="2" destOrd="0" parTransId="{9024E2DF-C74B-443A-970A-7B76DEE12E0A}" sibTransId="{A2598952-985C-4B08-BA30-5D016C5608BB}"/>
    <dgm:cxn modelId="{531DC438-D96F-4551-802A-99A5C0037E84}" type="presParOf" srcId="{26B18286-0A31-4D76-8DDA-791870CCB612}" destId="{D9EF91B1-2674-419E-A6B2-1F402C230018}" srcOrd="0" destOrd="0" presId="urn:microsoft.com/office/officeart/2018/2/layout/IconVerticalSolidList"/>
    <dgm:cxn modelId="{BAAF8AF2-14A6-4241-84FD-F2C566473017}" type="presParOf" srcId="{D9EF91B1-2674-419E-A6B2-1F402C230018}" destId="{3156D9A3-B04B-424C-9720-78F18C84F580}" srcOrd="0" destOrd="0" presId="urn:microsoft.com/office/officeart/2018/2/layout/IconVerticalSolidList"/>
    <dgm:cxn modelId="{1946E6F1-B0EA-4F0C-ACF6-3BF4A919CB7F}" type="presParOf" srcId="{D9EF91B1-2674-419E-A6B2-1F402C230018}" destId="{F8CBAFB4-711C-4348-827A-EA606481B573}" srcOrd="1" destOrd="0" presId="urn:microsoft.com/office/officeart/2018/2/layout/IconVerticalSolidList"/>
    <dgm:cxn modelId="{8988F9A2-2E10-47EA-81F9-745EE11F9211}" type="presParOf" srcId="{D9EF91B1-2674-419E-A6B2-1F402C230018}" destId="{2AE54113-7E0E-4E83-9B13-441C8FD14E3D}" srcOrd="2" destOrd="0" presId="urn:microsoft.com/office/officeart/2018/2/layout/IconVerticalSolidList"/>
    <dgm:cxn modelId="{2A156464-D872-4694-9239-8ACA11889727}" type="presParOf" srcId="{D9EF91B1-2674-419E-A6B2-1F402C230018}" destId="{53EA9A85-0B18-4654-8341-3FCAC105A024}" srcOrd="3" destOrd="0" presId="urn:microsoft.com/office/officeart/2018/2/layout/IconVerticalSolidList"/>
    <dgm:cxn modelId="{A78A9217-89B5-498F-A0F3-D16695C9DF82}" type="presParOf" srcId="{26B18286-0A31-4D76-8DDA-791870CCB612}" destId="{51B54348-92EE-41D2-B89F-BAA5C6ABEE75}" srcOrd="1" destOrd="0" presId="urn:microsoft.com/office/officeart/2018/2/layout/IconVerticalSolidList"/>
    <dgm:cxn modelId="{36821F2C-7668-43D0-9C42-7AC5E345601E}" type="presParOf" srcId="{26B18286-0A31-4D76-8DDA-791870CCB612}" destId="{DBC07197-F200-4F06-9641-2F7519B9B24A}" srcOrd="2" destOrd="0" presId="urn:microsoft.com/office/officeart/2018/2/layout/IconVerticalSolidList"/>
    <dgm:cxn modelId="{B18FA809-61F6-4A48-9E77-EB25F688C1F6}" type="presParOf" srcId="{DBC07197-F200-4F06-9641-2F7519B9B24A}" destId="{321F514B-CDEE-41F2-A4A9-4520E119B8E0}" srcOrd="0" destOrd="0" presId="urn:microsoft.com/office/officeart/2018/2/layout/IconVerticalSolidList"/>
    <dgm:cxn modelId="{4C15C2EB-8865-4D45-A64F-42A656FD3FFA}" type="presParOf" srcId="{DBC07197-F200-4F06-9641-2F7519B9B24A}" destId="{57C7F6D2-6EED-4884-8CE9-B4EB8537B441}" srcOrd="1" destOrd="0" presId="urn:microsoft.com/office/officeart/2018/2/layout/IconVerticalSolidList"/>
    <dgm:cxn modelId="{23A42AA8-5C62-415D-949C-E3127A80D751}" type="presParOf" srcId="{DBC07197-F200-4F06-9641-2F7519B9B24A}" destId="{D1B2A843-FD25-49C9-8428-FC7773BFF325}" srcOrd="2" destOrd="0" presId="urn:microsoft.com/office/officeart/2018/2/layout/IconVerticalSolidList"/>
    <dgm:cxn modelId="{F5540551-AE20-4D7B-A74A-2BF0C17B4920}" type="presParOf" srcId="{DBC07197-F200-4F06-9641-2F7519B9B24A}" destId="{F2406D67-5A67-4896-9B58-01FA235B6E1A}" srcOrd="3" destOrd="0" presId="urn:microsoft.com/office/officeart/2018/2/layout/IconVerticalSolidList"/>
    <dgm:cxn modelId="{C02188AD-D9A1-44A5-907F-60EE10A90285}" type="presParOf" srcId="{DBC07197-F200-4F06-9641-2F7519B9B24A}" destId="{99C9CFEC-A6AC-4487-B939-7467E000F373}" srcOrd="4" destOrd="0" presId="urn:microsoft.com/office/officeart/2018/2/layout/IconVerticalSolidList"/>
    <dgm:cxn modelId="{A030A8C1-E769-4475-8C93-2EC58DF49DC6}" type="presParOf" srcId="{26B18286-0A31-4D76-8DDA-791870CCB612}" destId="{2A8257CC-2DA3-4914-B4DF-13B73F08EF94}" srcOrd="3" destOrd="0" presId="urn:microsoft.com/office/officeart/2018/2/layout/IconVerticalSolidList"/>
    <dgm:cxn modelId="{978BAA7E-A6A1-4696-93CA-39BE1AAF3D11}" type="presParOf" srcId="{26B18286-0A31-4D76-8DDA-791870CCB612}" destId="{8FFAC1AE-27BD-4BC0-9DF7-F785AEE5840F}" srcOrd="4" destOrd="0" presId="urn:microsoft.com/office/officeart/2018/2/layout/IconVerticalSolidList"/>
    <dgm:cxn modelId="{7A229704-C5E3-4688-BA7D-31C0A648204A}" type="presParOf" srcId="{8FFAC1AE-27BD-4BC0-9DF7-F785AEE5840F}" destId="{24930D06-CC49-4BD3-A773-E5C8BAB03D0A}" srcOrd="0" destOrd="0" presId="urn:microsoft.com/office/officeart/2018/2/layout/IconVerticalSolidList"/>
    <dgm:cxn modelId="{00480CFB-AF40-4871-B0F3-326217595C59}" type="presParOf" srcId="{8FFAC1AE-27BD-4BC0-9DF7-F785AEE5840F}" destId="{F0F5678C-8FAC-464F-838B-AAB0404CCB08}" srcOrd="1" destOrd="0" presId="urn:microsoft.com/office/officeart/2018/2/layout/IconVerticalSolidList"/>
    <dgm:cxn modelId="{96C67292-E42A-4896-9C16-496E2E286EE8}" type="presParOf" srcId="{8FFAC1AE-27BD-4BC0-9DF7-F785AEE5840F}" destId="{50F0666B-F7F8-41FA-803A-D541A479C75C}" srcOrd="2" destOrd="0" presId="urn:microsoft.com/office/officeart/2018/2/layout/IconVerticalSolidList"/>
    <dgm:cxn modelId="{89C8091C-4856-4669-BA74-713716427FCB}" type="presParOf" srcId="{8FFAC1AE-27BD-4BC0-9DF7-F785AEE5840F}" destId="{59A94625-2C20-420D-824B-83E89D1AD69B}" srcOrd="3" destOrd="0" presId="urn:microsoft.com/office/officeart/2018/2/layout/IconVerticalSolidList"/>
    <dgm:cxn modelId="{95B9628B-1B91-4D97-AA59-C59DD1C8BB4C}" type="presParOf" srcId="{8FFAC1AE-27BD-4BC0-9DF7-F785AEE5840F}" destId="{3AD5ED18-6816-4553-A3F4-4EC9DD1B654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C2C45-5092-452D-A24A-70BF5BF50300}">
      <dsp:nvSpPr>
        <dsp:cNvPr id="0" name=""/>
        <dsp:cNvSpPr/>
      </dsp:nvSpPr>
      <dsp:spPr>
        <a:xfrm>
          <a:off x="0" y="445459"/>
          <a:ext cx="6666833" cy="655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6C627D7-AEDC-4CF8-AEF8-A1F322BC0D39}">
      <dsp:nvSpPr>
        <dsp:cNvPr id="0" name=""/>
        <dsp:cNvSpPr/>
      </dsp:nvSpPr>
      <dsp:spPr>
        <a:xfrm>
          <a:off x="333341" y="61699"/>
          <a:ext cx="4666783"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en-US" sz="2600" kern="1200"/>
            <a:t>Not for the present talk </a:t>
          </a:r>
        </a:p>
      </dsp:txBody>
      <dsp:txXfrm>
        <a:off x="370808" y="99166"/>
        <a:ext cx="4591849" cy="692586"/>
      </dsp:txXfrm>
    </dsp:sp>
    <dsp:sp modelId="{F8D94B04-DEC8-465F-B32E-CC6AD262AC78}">
      <dsp:nvSpPr>
        <dsp:cNvPr id="0" name=""/>
        <dsp:cNvSpPr/>
      </dsp:nvSpPr>
      <dsp:spPr>
        <a:xfrm>
          <a:off x="0" y="1624819"/>
          <a:ext cx="6666833" cy="37674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541528" rIns="517420"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Grant research (in the last 5 years): Biophytis, IBSA, Mylan.</a:t>
          </a:r>
        </a:p>
        <a:p>
          <a:pPr marL="228600" lvl="1" indent="-228600" algn="l" defTabSz="1155700">
            <a:lnSpc>
              <a:spcPct val="90000"/>
            </a:lnSpc>
            <a:spcBef>
              <a:spcPct val="0"/>
            </a:spcBef>
            <a:spcAft>
              <a:spcPct val="15000"/>
            </a:spcAft>
            <a:buChar char="•"/>
          </a:pPr>
          <a:r>
            <a:rPr lang="en-US" sz="2600" kern="1200"/>
            <a:t>Consulting or lecture fees (in the last 5 years): Amgen, Aptissen, Biophytis, IBSA, Mylan, Novartis, Sanofi, UCB and Viatris.</a:t>
          </a:r>
        </a:p>
        <a:p>
          <a:pPr marL="228600" lvl="1" indent="-228600" algn="l" defTabSz="1155700">
            <a:lnSpc>
              <a:spcPct val="90000"/>
            </a:lnSpc>
            <a:spcBef>
              <a:spcPct val="0"/>
            </a:spcBef>
            <a:spcAft>
              <a:spcPct val="15000"/>
            </a:spcAft>
            <a:buChar char="•"/>
          </a:pPr>
          <a:r>
            <a:rPr lang="en-US" sz="2600" kern="1200"/>
            <a:t>Board member of the BBC and the ESCEO</a:t>
          </a:r>
        </a:p>
      </dsp:txBody>
      <dsp:txXfrm>
        <a:off x="0" y="1624819"/>
        <a:ext cx="6666833" cy="3767400"/>
      </dsp:txXfrm>
    </dsp:sp>
    <dsp:sp modelId="{422CC7F9-7F48-4301-B91E-E338079A93DB}">
      <dsp:nvSpPr>
        <dsp:cNvPr id="0" name=""/>
        <dsp:cNvSpPr/>
      </dsp:nvSpPr>
      <dsp:spPr>
        <a:xfrm>
          <a:off x="333341" y="1241059"/>
          <a:ext cx="4666783" cy="7675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en-US" sz="2600" kern="1200"/>
            <a:t>General competing interests</a:t>
          </a:r>
        </a:p>
      </dsp:txBody>
      <dsp:txXfrm>
        <a:off x="370808" y="1278526"/>
        <a:ext cx="4591849"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D3E6C-33CF-472E-9EE4-12D08BF0DB51}">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6962EC-1933-4ADD-BA65-0BCA9A7CD601}">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Existing tools for the identification of previous fragility fractures</a:t>
          </a:r>
        </a:p>
      </dsp:txBody>
      <dsp:txXfrm>
        <a:off x="0" y="2663"/>
        <a:ext cx="6666833" cy="1816197"/>
      </dsp:txXfrm>
    </dsp:sp>
    <dsp:sp modelId="{A443731A-996D-447E-9A54-33001BF4EF88}">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8F9E53-721C-4C3E-81F3-A09FE0E77096}">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Existing tools for BMD assessment</a:t>
          </a:r>
        </a:p>
      </dsp:txBody>
      <dsp:txXfrm>
        <a:off x="0" y="1818861"/>
        <a:ext cx="6666833" cy="1816197"/>
      </dsp:txXfrm>
    </dsp:sp>
    <dsp:sp modelId="{B724F8CC-BF50-4975-A5E5-4D1E467A9E1B}">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940A672-8D68-420F-9123-D7B1F95A652D}">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Existing fracture risk assessment tools</a:t>
          </a:r>
        </a:p>
      </dsp:txBody>
      <dsp:txXfrm>
        <a:off x="0" y="3635058"/>
        <a:ext cx="6666833" cy="18161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F7A0E-A053-4072-9C87-C0F80754A494}">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F5BBC1-BDDB-4E8B-8D13-5B5F81714B25}">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Q-fracture is validated only in the UK and recommended only in the UK and Scottish guidelines </a:t>
          </a:r>
        </a:p>
      </dsp:txBody>
      <dsp:txXfrm>
        <a:off x="608661" y="692298"/>
        <a:ext cx="4508047" cy="2799040"/>
      </dsp:txXfrm>
    </dsp:sp>
    <dsp:sp modelId="{F7C6AAB1-75BB-4AE3-A978-0B62CEAAE0D3}">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EEDF6-0B27-4318-8D0B-9A06DB602763}">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FRAX® and Garvan could be considered in Belgium. </a:t>
          </a:r>
        </a:p>
      </dsp:txBody>
      <dsp:txXfrm>
        <a:off x="6331365" y="692298"/>
        <a:ext cx="4508047" cy="27990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72410-11DD-4C01-A9C8-E32707C7E2BD}">
      <dsp:nvSpPr>
        <dsp:cNvPr id="0" name=""/>
        <dsp:cNvSpPr/>
      </dsp:nvSpPr>
      <dsp:spPr>
        <a:xfrm>
          <a:off x="0" y="54331"/>
          <a:ext cx="6666833" cy="12866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Q1. HOW should osteoporosis be screened in postmenopausal women?</a:t>
          </a:r>
        </a:p>
      </dsp:txBody>
      <dsp:txXfrm>
        <a:off x="62808" y="117139"/>
        <a:ext cx="6541217" cy="1161018"/>
      </dsp:txXfrm>
    </dsp:sp>
    <dsp:sp modelId="{3F3B0E68-3BB3-468A-BC2A-4CF1FBFF770E}">
      <dsp:nvSpPr>
        <dsp:cNvPr id="0" name=""/>
        <dsp:cNvSpPr/>
      </dsp:nvSpPr>
      <dsp:spPr>
        <a:xfrm>
          <a:off x="0" y="1407205"/>
          <a:ext cx="6666833" cy="1286634"/>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Q2. WHEN and HOW OFTEN should postmenopausal women be screened for osteoporosis?</a:t>
          </a:r>
        </a:p>
      </dsp:txBody>
      <dsp:txXfrm>
        <a:off x="62808" y="1470013"/>
        <a:ext cx="6541217" cy="1161018"/>
      </dsp:txXfrm>
    </dsp:sp>
    <dsp:sp modelId="{CF5BE77A-9F04-49E6-A798-E757CC808586}">
      <dsp:nvSpPr>
        <dsp:cNvPr id="0" name=""/>
        <dsp:cNvSpPr/>
      </dsp:nvSpPr>
      <dsp:spPr>
        <a:xfrm>
          <a:off x="0" y="2760080"/>
          <a:ext cx="6666833" cy="1286634"/>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Q3: WHICH TOOLS should be used to diagnose osteoporosis and assess fracture risk in postmenopausal women?</a:t>
          </a:r>
        </a:p>
      </dsp:txBody>
      <dsp:txXfrm>
        <a:off x="62808" y="2822888"/>
        <a:ext cx="6541217" cy="1161018"/>
      </dsp:txXfrm>
    </dsp:sp>
    <dsp:sp modelId="{34815200-4E23-41E0-A897-236F00F41F11}">
      <dsp:nvSpPr>
        <dsp:cNvPr id="0" name=""/>
        <dsp:cNvSpPr/>
      </dsp:nvSpPr>
      <dsp:spPr>
        <a:xfrm>
          <a:off x="0" y="4112954"/>
          <a:ext cx="6666833" cy="128663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Q4. WHICH THRESHOLDS should be used to diagnose and assess the severity of osteoporosis in postmenopausal women?</a:t>
          </a:r>
        </a:p>
      </dsp:txBody>
      <dsp:txXfrm>
        <a:off x="62808" y="4175762"/>
        <a:ext cx="6541217" cy="11610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B10C6-894F-4339-8014-5F2AA73C7E04}">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2AD038-DA9B-492B-B98C-4275E65A5801}">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fr-BE" sz="5100" kern="1200"/>
            <a:t>Identification of fragility fracture</a:t>
          </a:r>
          <a:endParaRPr lang="en-US" sz="5100" kern="1200"/>
        </a:p>
      </dsp:txBody>
      <dsp:txXfrm>
        <a:off x="0" y="2663"/>
        <a:ext cx="6666833" cy="1816197"/>
      </dsp:txXfrm>
    </dsp:sp>
    <dsp:sp modelId="{673EA0A3-8143-4D68-8CEC-BD497048130E}">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DBE3EE7-D067-4B50-83BC-A80CF361A1AA}">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fr-BE" sz="5100" kern="1200"/>
            <a:t>BMD</a:t>
          </a:r>
          <a:endParaRPr lang="en-US" sz="5100" kern="1200"/>
        </a:p>
      </dsp:txBody>
      <dsp:txXfrm>
        <a:off x="0" y="1818861"/>
        <a:ext cx="6666833" cy="1816197"/>
      </dsp:txXfrm>
    </dsp:sp>
    <dsp:sp modelId="{00EF1A81-2C7E-4E56-AABA-6F78E02A2B58}">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4CAEF3-0E9D-46B1-A3A9-644F9503DDBA}">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fr-BE" sz="5100" kern="1200"/>
            <a:t>Fracture risk assessment tools</a:t>
          </a:r>
          <a:endParaRPr lang="en-US" sz="5100" kern="1200"/>
        </a:p>
      </dsp:txBody>
      <dsp:txXfrm>
        <a:off x="0" y="3635058"/>
        <a:ext cx="6666833" cy="18161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B10C6-894F-4339-8014-5F2AA73C7E04}">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2AD038-DA9B-492B-B98C-4275E65A5801}">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fr-BE" sz="5100" kern="1200"/>
            <a:t>Identification of fragility fracture</a:t>
          </a:r>
          <a:endParaRPr lang="en-US" sz="5100" kern="1200"/>
        </a:p>
      </dsp:txBody>
      <dsp:txXfrm>
        <a:off x="0" y="2663"/>
        <a:ext cx="6666833" cy="1816197"/>
      </dsp:txXfrm>
    </dsp:sp>
    <dsp:sp modelId="{673EA0A3-8143-4D68-8CEC-BD497048130E}">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DBE3EE7-D067-4B50-83BC-A80CF361A1AA}">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fr-BE" sz="5100" kern="1200"/>
            <a:t>BMD</a:t>
          </a:r>
          <a:endParaRPr lang="en-US" sz="5100" kern="1200"/>
        </a:p>
      </dsp:txBody>
      <dsp:txXfrm>
        <a:off x="0" y="1818861"/>
        <a:ext cx="6666833" cy="1816197"/>
      </dsp:txXfrm>
    </dsp:sp>
    <dsp:sp modelId="{00EF1A81-2C7E-4E56-AABA-6F78E02A2B58}">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4CAEF3-0E9D-46B1-A3A9-644F9503DDBA}">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fr-BE" sz="5100" kern="1200"/>
            <a:t>Fracture risk assessment tools</a:t>
          </a:r>
          <a:endParaRPr lang="en-US" sz="5100" kern="1200"/>
        </a:p>
      </dsp:txBody>
      <dsp:txXfrm>
        <a:off x="0" y="3635058"/>
        <a:ext cx="6666833" cy="18161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510A0-26B6-4D81-B0A9-838AB348CB20}">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791A8-0553-4D66-A5A0-0611D7EB7F6A}">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The threshold considered in the majority of references is a BMD (assessed by DXA) of at least 2.5 SDs (i.e., T score ≤−2.5) below the reference population</a:t>
          </a:r>
        </a:p>
      </dsp:txBody>
      <dsp:txXfrm>
        <a:off x="602678" y="725825"/>
        <a:ext cx="4463730" cy="2771523"/>
      </dsp:txXfrm>
    </dsp:sp>
    <dsp:sp modelId="{F51D5060-81BF-40BB-8917-EC68836BD19C}">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EF55D-7E87-4ED4-8330-A28DC0EDBCCD}">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Patients with a T-score ≤-3.5 should be considered at “very high risk”.</a:t>
          </a:r>
        </a:p>
      </dsp:txBody>
      <dsp:txXfrm>
        <a:off x="6269123" y="725825"/>
        <a:ext cx="4463730" cy="27715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B10C6-894F-4339-8014-5F2AA73C7E04}">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B2AD038-DA9B-492B-B98C-4275E65A5801}">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fr-BE" sz="5100" kern="1200"/>
            <a:t>Identification of fragility fracture</a:t>
          </a:r>
          <a:endParaRPr lang="en-US" sz="5100" kern="1200"/>
        </a:p>
      </dsp:txBody>
      <dsp:txXfrm>
        <a:off x="0" y="2663"/>
        <a:ext cx="6666833" cy="1816197"/>
      </dsp:txXfrm>
    </dsp:sp>
    <dsp:sp modelId="{673EA0A3-8143-4D68-8CEC-BD497048130E}">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DBE3EE7-D067-4B50-83BC-A80CF361A1AA}">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fr-BE" sz="5100" kern="1200"/>
            <a:t>BMD</a:t>
          </a:r>
          <a:endParaRPr lang="en-US" sz="5100" kern="1200"/>
        </a:p>
      </dsp:txBody>
      <dsp:txXfrm>
        <a:off x="0" y="1818861"/>
        <a:ext cx="6666833" cy="1816197"/>
      </dsp:txXfrm>
    </dsp:sp>
    <dsp:sp modelId="{00EF1A81-2C7E-4E56-AABA-6F78E02A2B58}">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4CAEF3-0E9D-46B1-A3A9-644F9503DDBA}">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fr-BE" sz="5100" kern="1200"/>
            <a:t>Fracture risk assessment tools</a:t>
          </a:r>
          <a:endParaRPr lang="en-US" sz="5100" kern="1200"/>
        </a:p>
      </dsp:txBody>
      <dsp:txXfrm>
        <a:off x="0" y="3635058"/>
        <a:ext cx="6666833" cy="1816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E91B9-DDCF-4870-80A5-35D6CFD750C5}">
      <dsp:nvSpPr>
        <dsp:cNvPr id="0" name=""/>
        <dsp:cNvSpPr/>
      </dsp:nvSpPr>
      <dsp:spPr>
        <a:xfrm>
          <a:off x="0" y="54331"/>
          <a:ext cx="6666833" cy="12866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Q1. HOW should osteoporosis be screened in postmenopausal women?</a:t>
          </a:r>
        </a:p>
      </dsp:txBody>
      <dsp:txXfrm>
        <a:off x="62808" y="117139"/>
        <a:ext cx="6541217" cy="1161018"/>
      </dsp:txXfrm>
    </dsp:sp>
    <dsp:sp modelId="{BA42F06A-CAEB-4382-89C5-57C971850A6E}">
      <dsp:nvSpPr>
        <dsp:cNvPr id="0" name=""/>
        <dsp:cNvSpPr/>
      </dsp:nvSpPr>
      <dsp:spPr>
        <a:xfrm>
          <a:off x="0" y="1407205"/>
          <a:ext cx="6666833" cy="1286634"/>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Q2. WHEN and HOW OFTEN should postmenopausal women be screened for osteoporosis?</a:t>
          </a:r>
        </a:p>
      </dsp:txBody>
      <dsp:txXfrm>
        <a:off x="62808" y="1470013"/>
        <a:ext cx="6541217" cy="1161018"/>
      </dsp:txXfrm>
    </dsp:sp>
    <dsp:sp modelId="{63482A73-E9E8-4023-8F80-299DB6D1C26E}">
      <dsp:nvSpPr>
        <dsp:cNvPr id="0" name=""/>
        <dsp:cNvSpPr/>
      </dsp:nvSpPr>
      <dsp:spPr>
        <a:xfrm>
          <a:off x="0" y="2760080"/>
          <a:ext cx="6666833" cy="1286634"/>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Q3: WHICH TOOLS should be used to diagnose osteoporosis and assess fracture risk in postmenopausal women?</a:t>
          </a:r>
        </a:p>
      </dsp:txBody>
      <dsp:txXfrm>
        <a:off x="62808" y="2822888"/>
        <a:ext cx="6541217" cy="1161018"/>
      </dsp:txXfrm>
    </dsp:sp>
    <dsp:sp modelId="{D84D6BC8-03A7-49FE-8447-3F0F2F5F9C89}">
      <dsp:nvSpPr>
        <dsp:cNvPr id="0" name=""/>
        <dsp:cNvSpPr/>
      </dsp:nvSpPr>
      <dsp:spPr>
        <a:xfrm>
          <a:off x="0" y="4112954"/>
          <a:ext cx="6666833" cy="128663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Q4. WHICH THRESHOLDS should be used to diagnose and assess the severity of osteoporosis in postmenopausal women?</a:t>
          </a:r>
        </a:p>
      </dsp:txBody>
      <dsp:txXfrm>
        <a:off x="62808" y="4175762"/>
        <a:ext cx="6541217" cy="1161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FA6B5-179E-4A6D-8C0F-286757541513}">
      <dsp:nvSpPr>
        <dsp:cNvPr id="0" name=""/>
        <dsp:cNvSpPr/>
      </dsp:nvSpPr>
      <dsp:spPr>
        <a:xfrm>
          <a:off x="0" y="38246"/>
          <a:ext cx="6263640" cy="1761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15 screening questionnaires composed of a varying number of clinical risk factors have been published.</a:t>
          </a:r>
        </a:p>
      </dsp:txBody>
      <dsp:txXfrm>
        <a:off x="85984" y="124230"/>
        <a:ext cx="6091672" cy="1589430"/>
      </dsp:txXfrm>
    </dsp:sp>
    <dsp:sp modelId="{C452D36C-4184-4997-857A-5CD2BB834B86}">
      <dsp:nvSpPr>
        <dsp:cNvPr id="0" name=""/>
        <dsp:cNvSpPr/>
      </dsp:nvSpPr>
      <dsp:spPr>
        <a:xfrm>
          <a:off x="0" y="1871644"/>
          <a:ext cx="6263640" cy="1761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diagnostic accuracy (i.e., sensitivity and specificity) of the screening tools for osteoporosis varied depending on the target populations assessed. </a:t>
          </a:r>
        </a:p>
      </dsp:txBody>
      <dsp:txXfrm>
        <a:off x="85984" y="1957628"/>
        <a:ext cx="6091672" cy="1589430"/>
      </dsp:txXfrm>
    </dsp:sp>
    <dsp:sp modelId="{2B340B03-68CB-447C-B37D-8D4D49BE0F35}">
      <dsp:nvSpPr>
        <dsp:cNvPr id="0" name=""/>
        <dsp:cNvSpPr/>
      </dsp:nvSpPr>
      <dsp:spPr>
        <a:xfrm>
          <a:off x="0" y="3705043"/>
          <a:ext cx="6263640" cy="1761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However, none of the tools performed consistently better than the other</a:t>
          </a:r>
        </a:p>
      </dsp:txBody>
      <dsp:txXfrm>
        <a:off x="85984" y="3791027"/>
        <a:ext cx="6091672" cy="1589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2BA9D-DF92-403B-BA14-72B958C4D417}">
      <dsp:nvSpPr>
        <dsp:cNvPr id="0" name=""/>
        <dsp:cNvSpPr/>
      </dsp:nvSpPr>
      <dsp:spPr>
        <a:xfrm>
          <a:off x="0" y="54331"/>
          <a:ext cx="6666833" cy="12866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Q1. HOW should osteoporosis be screened in postmenopausal women?</a:t>
          </a:r>
        </a:p>
      </dsp:txBody>
      <dsp:txXfrm>
        <a:off x="62808" y="117139"/>
        <a:ext cx="6541217" cy="1161018"/>
      </dsp:txXfrm>
    </dsp:sp>
    <dsp:sp modelId="{479FAAEF-7077-4EF2-B17F-3051CFF53DE6}">
      <dsp:nvSpPr>
        <dsp:cNvPr id="0" name=""/>
        <dsp:cNvSpPr/>
      </dsp:nvSpPr>
      <dsp:spPr>
        <a:xfrm>
          <a:off x="0" y="1407205"/>
          <a:ext cx="6666833" cy="1286634"/>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Q2. WHEN and HOW OFTEN should postmenopausal women be screened for osteoporosis?</a:t>
          </a:r>
        </a:p>
      </dsp:txBody>
      <dsp:txXfrm>
        <a:off x="62808" y="1470013"/>
        <a:ext cx="6541217" cy="1161018"/>
      </dsp:txXfrm>
    </dsp:sp>
    <dsp:sp modelId="{B28C757C-4CAA-4835-A845-B3FFDC168657}">
      <dsp:nvSpPr>
        <dsp:cNvPr id="0" name=""/>
        <dsp:cNvSpPr/>
      </dsp:nvSpPr>
      <dsp:spPr>
        <a:xfrm>
          <a:off x="0" y="2760080"/>
          <a:ext cx="6666833" cy="1286634"/>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Q3: WHICH TOOLS should be used to diagnose osteoporosis and assess fracture risk in postmenopausal women?</a:t>
          </a:r>
        </a:p>
      </dsp:txBody>
      <dsp:txXfrm>
        <a:off x="62808" y="2822888"/>
        <a:ext cx="6541217" cy="1161018"/>
      </dsp:txXfrm>
    </dsp:sp>
    <dsp:sp modelId="{61307724-E2F9-4C07-BFD8-745ED20AF496}">
      <dsp:nvSpPr>
        <dsp:cNvPr id="0" name=""/>
        <dsp:cNvSpPr/>
      </dsp:nvSpPr>
      <dsp:spPr>
        <a:xfrm>
          <a:off x="0" y="4112954"/>
          <a:ext cx="6666833" cy="128663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Q4. WHICH THRESHOLDS should be used to diagnose and assess the severity of osteoporosis in postmenopausal women?</a:t>
          </a:r>
        </a:p>
      </dsp:txBody>
      <dsp:txXfrm>
        <a:off x="62808" y="4175762"/>
        <a:ext cx="6541217" cy="1161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6EC1B-8E93-4F56-B504-ED439037FBE5}">
      <dsp:nvSpPr>
        <dsp:cNvPr id="0" name=""/>
        <dsp:cNvSpPr/>
      </dsp:nvSpPr>
      <dsp:spPr>
        <a:xfrm>
          <a:off x="0" y="0"/>
          <a:ext cx="9288654" cy="11068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Most of the studies included in two SR that assessed the performance of risk assessment instruments to predict fracture risk included participants ≥50 years</a:t>
          </a:r>
        </a:p>
      </dsp:txBody>
      <dsp:txXfrm>
        <a:off x="32418" y="32418"/>
        <a:ext cx="8094307" cy="1041985"/>
      </dsp:txXfrm>
    </dsp:sp>
    <dsp:sp modelId="{F192A350-163C-412F-9196-AEDA5E41EDAC}">
      <dsp:nvSpPr>
        <dsp:cNvPr id="0" name=""/>
        <dsp:cNvSpPr/>
      </dsp:nvSpPr>
      <dsp:spPr>
        <a:xfrm>
          <a:off x="819587" y="1291291"/>
          <a:ext cx="9288654" cy="11068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Individual studies have suggested that screening at an age of 65 or over could be more relevant</a:t>
          </a:r>
        </a:p>
      </dsp:txBody>
      <dsp:txXfrm>
        <a:off x="852005" y="1323709"/>
        <a:ext cx="7684797" cy="1041985"/>
      </dsp:txXfrm>
    </dsp:sp>
    <dsp:sp modelId="{4AEBE059-C22F-4D55-9B69-57B50FDE3AE7}">
      <dsp:nvSpPr>
        <dsp:cNvPr id="0" name=""/>
        <dsp:cNvSpPr/>
      </dsp:nvSpPr>
      <dsp:spPr>
        <a:xfrm>
          <a:off x="1639174" y="2582583"/>
          <a:ext cx="9288654" cy="11068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Screening at the age of 50 years, or at the age of menopause if it occurs earlier, should be considered.</a:t>
          </a:r>
        </a:p>
      </dsp:txBody>
      <dsp:txXfrm>
        <a:off x="1671592" y="2615001"/>
        <a:ext cx="7684797" cy="1041985"/>
      </dsp:txXfrm>
    </dsp:sp>
    <dsp:sp modelId="{942AF2EE-093B-4E8B-868B-8EC37A1BBB3A}">
      <dsp:nvSpPr>
        <dsp:cNvPr id="0" name=""/>
        <dsp:cNvSpPr/>
      </dsp:nvSpPr>
      <dsp:spPr>
        <a:xfrm>
          <a:off x="8569220" y="839339"/>
          <a:ext cx="719433" cy="71943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731092" y="839339"/>
        <a:ext cx="395689" cy="541373"/>
      </dsp:txXfrm>
    </dsp:sp>
    <dsp:sp modelId="{FBE5CA7C-7256-4EEB-917E-C4E6D1F037F6}">
      <dsp:nvSpPr>
        <dsp:cNvPr id="0" name=""/>
        <dsp:cNvSpPr/>
      </dsp:nvSpPr>
      <dsp:spPr>
        <a:xfrm>
          <a:off x="9388807" y="2123252"/>
          <a:ext cx="719433" cy="71943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550679" y="2123252"/>
        <a:ext cx="395689" cy="5413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2E1F1-F0AF-46BB-A87B-D14ACCC0BAD1}">
      <dsp:nvSpPr>
        <dsp:cNvPr id="0" name=""/>
        <dsp:cNvSpPr/>
      </dsp:nvSpPr>
      <dsp:spPr>
        <a:xfrm>
          <a:off x="0" y="54331"/>
          <a:ext cx="6666833" cy="12866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Q1. HOW should osteoporosis be screened in postmenopausal women?</a:t>
          </a:r>
        </a:p>
      </dsp:txBody>
      <dsp:txXfrm>
        <a:off x="62808" y="117139"/>
        <a:ext cx="6541217" cy="1161018"/>
      </dsp:txXfrm>
    </dsp:sp>
    <dsp:sp modelId="{A678CE0B-2EC2-496D-ABDB-61546DF52AC1}">
      <dsp:nvSpPr>
        <dsp:cNvPr id="0" name=""/>
        <dsp:cNvSpPr/>
      </dsp:nvSpPr>
      <dsp:spPr>
        <a:xfrm>
          <a:off x="0" y="1407205"/>
          <a:ext cx="6666833" cy="1286634"/>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Q2. WHEN and HOW OFTEN should postmenopausal women be screened for osteoporosis?</a:t>
          </a:r>
        </a:p>
      </dsp:txBody>
      <dsp:txXfrm>
        <a:off x="62808" y="1470013"/>
        <a:ext cx="6541217" cy="1161018"/>
      </dsp:txXfrm>
    </dsp:sp>
    <dsp:sp modelId="{0DEE515E-3B55-4295-AA53-FD4686E39F02}">
      <dsp:nvSpPr>
        <dsp:cNvPr id="0" name=""/>
        <dsp:cNvSpPr/>
      </dsp:nvSpPr>
      <dsp:spPr>
        <a:xfrm>
          <a:off x="0" y="2760080"/>
          <a:ext cx="6666833" cy="1286634"/>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Q3: WHICH TOOLS should be used to diagnose osteoporosis and assess fracture risk in postmenopausal women?</a:t>
          </a:r>
        </a:p>
      </dsp:txBody>
      <dsp:txXfrm>
        <a:off x="62808" y="2822888"/>
        <a:ext cx="6541217" cy="1161018"/>
      </dsp:txXfrm>
    </dsp:sp>
    <dsp:sp modelId="{E01BF085-B9FF-4602-8BD4-7CBE93B6AC13}">
      <dsp:nvSpPr>
        <dsp:cNvPr id="0" name=""/>
        <dsp:cNvSpPr/>
      </dsp:nvSpPr>
      <dsp:spPr>
        <a:xfrm>
          <a:off x="0" y="4112954"/>
          <a:ext cx="6666833" cy="128663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Q4. WHICH THRESHOLDS should be used to diagnose and assess the severity of osteoporosis in postmenopausal women?</a:t>
          </a:r>
        </a:p>
      </dsp:txBody>
      <dsp:txXfrm>
        <a:off x="62808" y="4175762"/>
        <a:ext cx="6541217" cy="1161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D3E6C-33CF-472E-9EE4-12D08BF0DB51}">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6962EC-1933-4ADD-BA65-0BCA9A7CD601}">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Existing tools for the identification of previous fragility fractures</a:t>
          </a:r>
        </a:p>
      </dsp:txBody>
      <dsp:txXfrm>
        <a:off x="0" y="2663"/>
        <a:ext cx="6666833" cy="1816197"/>
      </dsp:txXfrm>
    </dsp:sp>
    <dsp:sp modelId="{A443731A-996D-447E-9A54-33001BF4EF88}">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8F9E53-721C-4C3E-81F3-A09FE0E77096}">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Existing tools for BMD assessment</a:t>
          </a:r>
        </a:p>
      </dsp:txBody>
      <dsp:txXfrm>
        <a:off x="0" y="1818861"/>
        <a:ext cx="6666833" cy="1816197"/>
      </dsp:txXfrm>
    </dsp:sp>
    <dsp:sp modelId="{B724F8CC-BF50-4975-A5E5-4D1E467A9E1B}">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940A672-8D68-420F-9123-D7B1F95A652D}">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Existing fracture risk assessment tools</a:t>
          </a:r>
        </a:p>
      </dsp:txBody>
      <dsp:txXfrm>
        <a:off x="0" y="3635058"/>
        <a:ext cx="6666833" cy="1816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D3E6C-33CF-472E-9EE4-12D08BF0DB51}">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E6962EC-1933-4ADD-BA65-0BCA9A7CD601}">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Existing tools for the identification of previous fragility fractures</a:t>
          </a:r>
        </a:p>
      </dsp:txBody>
      <dsp:txXfrm>
        <a:off x="0" y="2663"/>
        <a:ext cx="6666833" cy="1816197"/>
      </dsp:txXfrm>
    </dsp:sp>
    <dsp:sp modelId="{A443731A-996D-447E-9A54-33001BF4EF88}">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8F9E53-721C-4C3E-81F3-A09FE0E77096}">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Existing tools for BMD assessment</a:t>
          </a:r>
        </a:p>
      </dsp:txBody>
      <dsp:txXfrm>
        <a:off x="0" y="1818861"/>
        <a:ext cx="6666833" cy="1816197"/>
      </dsp:txXfrm>
    </dsp:sp>
    <dsp:sp modelId="{B724F8CC-BF50-4975-A5E5-4D1E467A9E1B}">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940A672-8D68-420F-9123-D7B1F95A652D}">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Existing fracture risk assessment tools</a:t>
          </a:r>
        </a:p>
      </dsp:txBody>
      <dsp:txXfrm>
        <a:off x="0" y="3635058"/>
        <a:ext cx="6666833" cy="1816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6D9A3-B04B-424C-9720-78F18C84F580}">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BAFB4-711C-4348-827A-EA606481B57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EA9A85-0B18-4654-8341-3FCAC105A02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BMD measured by DXA has been the international gold standard to diagnose osteoporosis since 1994.</a:t>
          </a:r>
        </a:p>
      </dsp:txBody>
      <dsp:txXfrm>
        <a:off x="1435590" y="531"/>
        <a:ext cx="9080009" cy="1242935"/>
      </dsp:txXfrm>
    </dsp:sp>
    <dsp:sp modelId="{321F514B-CDEE-41F2-A4A9-4520E119B8E0}">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7F6D2-6EED-4884-8CE9-B4EB8537B44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406D67-5A67-4896-9B58-01FA235B6E1A}">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Other techniques not recommended</a:t>
          </a:r>
        </a:p>
      </dsp:txBody>
      <dsp:txXfrm>
        <a:off x="1435590" y="1554201"/>
        <a:ext cx="4732020" cy="1242935"/>
      </dsp:txXfrm>
    </dsp:sp>
    <dsp:sp modelId="{99C9CFEC-A6AC-4487-B939-7467E000F373}">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100000"/>
            </a:lnSpc>
            <a:spcBef>
              <a:spcPct val="0"/>
            </a:spcBef>
            <a:spcAft>
              <a:spcPct val="35000"/>
            </a:spcAft>
            <a:buNone/>
          </a:pPr>
          <a:r>
            <a:rPr lang="fr-BE" sz="1400" kern="1200" dirty="0" err="1"/>
            <a:t>Ultrasound</a:t>
          </a:r>
          <a:endParaRPr lang="en-US" sz="1400" kern="1200" dirty="0"/>
        </a:p>
        <a:p>
          <a:pPr marL="0" lvl="0" indent="0" algn="l" defTabSz="622300">
            <a:lnSpc>
              <a:spcPct val="100000"/>
            </a:lnSpc>
            <a:spcBef>
              <a:spcPct val="0"/>
            </a:spcBef>
            <a:spcAft>
              <a:spcPct val="35000"/>
            </a:spcAft>
            <a:buNone/>
          </a:pPr>
          <a:r>
            <a:rPr lang="fr-BE" sz="1400" kern="1200" dirty="0" err="1"/>
            <a:t>Computed</a:t>
          </a:r>
          <a:r>
            <a:rPr lang="fr-BE" sz="1400" kern="1200" dirty="0"/>
            <a:t> </a:t>
          </a:r>
          <a:r>
            <a:rPr lang="fr-BE" sz="1400" kern="1200" dirty="0" err="1"/>
            <a:t>tomography</a:t>
          </a:r>
          <a:r>
            <a:rPr lang="fr-BE" sz="1400" kern="1200" dirty="0"/>
            <a:t> (CT) </a:t>
          </a:r>
          <a:r>
            <a:rPr lang="fr-BE" sz="1400" kern="1200" dirty="0" err="1"/>
            <a:t>imaging</a:t>
          </a:r>
          <a:endParaRPr lang="en-US" sz="1400" kern="1200" dirty="0"/>
        </a:p>
        <a:p>
          <a:pPr marL="0" lvl="0" indent="0" algn="l" defTabSz="622300">
            <a:lnSpc>
              <a:spcPct val="100000"/>
            </a:lnSpc>
            <a:spcBef>
              <a:spcPct val="0"/>
            </a:spcBef>
            <a:spcAft>
              <a:spcPct val="35000"/>
            </a:spcAft>
            <a:buNone/>
          </a:pPr>
          <a:r>
            <a:rPr lang="fr-BE" sz="1400" kern="1200"/>
            <a:t>Trabecular bone score</a:t>
          </a:r>
          <a:endParaRPr lang="en-US" sz="1400" kern="1200"/>
        </a:p>
      </dsp:txBody>
      <dsp:txXfrm>
        <a:off x="6167610" y="1554201"/>
        <a:ext cx="4347989" cy="1242935"/>
      </dsp:txXfrm>
    </dsp:sp>
    <dsp:sp modelId="{24930D06-CC49-4BD3-A773-E5C8BAB03D0A}">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F5678C-8FAC-464F-838B-AAB0404CCB0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A94625-2C20-420D-824B-83E89D1AD69B}">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Emerging tools </a:t>
          </a:r>
        </a:p>
      </dsp:txBody>
      <dsp:txXfrm>
        <a:off x="1435590" y="3107870"/>
        <a:ext cx="4732020" cy="1242935"/>
      </dsp:txXfrm>
    </dsp:sp>
    <dsp:sp modelId="{3AD5ED18-6816-4553-A3F4-4EC9DD1B654B}">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100000"/>
            </a:lnSpc>
            <a:spcBef>
              <a:spcPct val="0"/>
            </a:spcBef>
            <a:spcAft>
              <a:spcPct val="35000"/>
            </a:spcAft>
            <a:buNone/>
          </a:pPr>
          <a:r>
            <a:rPr lang="en-US" sz="1400" kern="1200" dirty="0"/>
            <a:t>Central and peripheral (high-resolution) quantitative CT</a:t>
          </a:r>
        </a:p>
        <a:p>
          <a:pPr marL="0" lvl="0" indent="0" algn="l" defTabSz="622300">
            <a:lnSpc>
              <a:spcPct val="100000"/>
            </a:lnSpc>
            <a:spcBef>
              <a:spcPct val="0"/>
            </a:spcBef>
            <a:spcAft>
              <a:spcPct val="35000"/>
            </a:spcAft>
            <a:buNone/>
          </a:pPr>
          <a:r>
            <a:rPr lang="en-US" sz="1400" kern="1200" dirty="0"/>
            <a:t>Radiofrequency </a:t>
          </a:r>
          <a:r>
            <a:rPr lang="en-US" sz="1400" kern="1200" dirty="0" err="1"/>
            <a:t>echographic</a:t>
          </a:r>
          <a:r>
            <a:rPr lang="en-US" sz="1400" kern="1200" dirty="0"/>
            <a:t> multi spectrometry (REMS)</a:t>
          </a:r>
        </a:p>
      </dsp:txBody>
      <dsp:txXfrm>
        <a:off x="6167610" y="3107870"/>
        <a:ext cx="434798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ECDD6-B5B8-4688-A920-D1161435F185}" type="datetimeFigureOut">
              <a:rPr lang="fr-BE" smtClean="0"/>
              <a:t>21-03-25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204DD-2655-42A5-B77E-F20256FE7C08}" type="slidenum">
              <a:rPr lang="fr-BE" smtClean="0"/>
              <a:t>‹N°›</a:t>
            </a:fld>
            <a:endParaRPr lang="fr-BE"/>
          </a:p>
        </p:txBody>
      </p:sp>
    </p:spTree>
    <p:extLst>
      <p:ext uri="{BB962C8B-B14F-4D97-AF65-F5344CB8AC3E}">
        <p14:creationId xmlns:p14="http://schemas.microsoft.com/office/powerpoint/2010/main" val="359155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F77D8CE9-C10A-BC89-5ED6-17EC5860CF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sz="2400" b="1">
                <a:solidFill>
                  <a:schemeClr val="tx1"/>
                </a:solidFill>
                <a:latin typeface="Times" panose="02020603050405020304" pitchFamily="18" charset="0"/>
                <a:ea typeface="MS PGothic" panose="020B0600070205080204" pitchFamily="34" charset="-128"/>
              </a:defRPr>
            </a:lvl1pPr>
            <a:lvl2pPr marL="742950" indent="-285750" defTabSz="989013">
              <a:defRPr sz="2400" b="1">
                <a:solidFill>
                  <a:schemeClr val="tx1"/>
                </a:solidFill>
                <a:latin typeface="Times" panose="02020603050405020304" pitchFamily="18" charset="0"/>
                <a:ea typeface="MS PGothic" panose="020B0600070205080204" pitchFamily="34" charset="-128"/>
              </a:defRPr>
            </a:lvl2pPr>
            <a:lvl3pPr marL="1143000" indent="-228600" defTabSz="989013">
              <a:defRPr sz="2400" b="1">
                <a:solidFill>
                  <a:schemeClr val="tx1"/>
                </a:solidFill>
                <a:latin typeface="Times" panose="02020603050405020304" pitchFamily="18" charset="0"/>
                <a:ea typeface="MS PGothic" panose="020B0600070205080204" pitchFamily="34" charset="-128"/>
              </a:defRPr>
            </a:lvl3pPr>
            <a:lvl4pPr marL="1600200" indent="-228600" defTabSz="989013">
              <a:defRPr sz="2400" b="1">
                <a:solidFill>
                  <a:schemeClr val="tx1"/>
                </a:solidFill>
                <a:latin typeface="Times" panose="02020603050405020304" pitchFamily="18" charset="0"/>
                <a:ea typeface="MS PGothic" panose="020B0600070205080204" pitchFamily="34" charset="-128"/>
              </a:defRPr>
            </a:lvl4pPr>
            <a:lvl5pPr marL="2057400" indent="-228600" defTabSz="989013">
              <a:defRPr sz="2400" b="1">
                <a:solidFill>
                  <a:schemeClr val="tx1"/>
                </a:solidFill>
                <a:latin typeface="Times" panose="02020603050405020304" pitchFamily="18" charset="0"/>
                <a:ea typeface="MS PGothic" panose="020B0600070205080204" pitchFamily="34" charset="-128"/>
              </a:defRPr>
            </a:lvl5pPr>
            <a:lvl6pPr marL="2514600" indent="-228600" defTabSz="989013"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defTabSz="989013"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defTabSz="989013"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defTabSz="989013"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fld id="{1DE4410F-9D44-4E94-84EA-C185D7FEB4E4}" type="slidenum">
              <a:rPr lang="en-GB" altLang="fr-FR" sz="1300" b="0">
                <a:latin typeface="Arial" panose="020B0604020202020204" pitchFamily="34" charset="0"/>
              </a:rPr>
              <a:pPr/>
              <a:t>23</a:t>
            </a:fld>
            <a:endParaRPr lang="en-GB" altLang="fr-FR" sz="1300" b="0">
              <a:latin typeface="Arial" panose="020B0604020202020204" pitchFamily="34" charset="0"/>
            </a:endParaRPr>
          </a:p>
        </p:txBody>
      </p:sp>
      <p:sp>
        <p:nvSpPr>
          <p:cNvPr id="47106" name="Rectangle 2">
            <a:extLst>
              <a:ext uri="{FF2B5EF4-FFF2-40B4-BE49-F238E27FC236}">
                <a16:creationId xmlns:a16="http://schemas.microsoft.com/office/drawing/2014/main" id="{D886D189-DFD6-6433-DE02-951FB255A173}"/>
              </a:ext>
            </a:extLst>
          </p:cNvPr>
          <p:cNvSpPr>
            <a:spLocks noGrp="1" noRot="1" noChangeAspect="1" noChangeArrowheads="1" noTextEdit="1"/>
          </p:cNvSpPr>
          <p:nvPr>
            <p:ph type="sldImg"/>
          </p:nvPr>
        </p:nvSpPr>
        <p:spPr>
          <a:xfrm>
            <a:off x="139700" y="768350"/>
            <a:ext cx="6819900" cy="3836988"/>
          </a:xfrm>
          <a:ln/>
        </p:spPr>
      </p:sp>
      <p:sp>
        <p:nvSpPr>
          <p:cNvPr id="47107" name="Rectangle 3">
            <a:extLst>
              <a:ext uri="{FF2B5EF4-FFF2-40B4-BE49-F238E27FC236}">
                <a16:creationId xmlns:a16="http://schemas.microsoft.com/office/drawing/2014/main" id="{4235375A-8659-27B0-E214-FE76A5E60E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fr-FR"/>
              <a:t>The </a:t>
            </a:r>
            <a:r>
              <a:rPr lang="en-US" altLang="fr-FR">
                <a:solidFill>
                  <a:srgbClr val="0804B7"/>
                </a:solidFill>
              </a:rPr>
              <a:t>standardized risk ratio is a relative risk. I.e. the risk of one group compared to another.  It is commonly used in medicine and BMD compares well in its ability to predict the relative risk of fracture compared to other common test in predicting the relative risks of other diseases.</a:t>
            </a:r>
            <a:endParaRPr lang="en-AU" altLang="fr-FR">
              <a:solidFill>
                <a:srgbClr val="0804B7"/>
              </a:solidFill>
            </a:endParaRPr>
          </a:p>
        </p:txBody>
      </p:sp>
    </p:spTree>
    <p:extLst>
      <p:ext uri="{BB962C8B-B14F-4D97-AF65-F5344CB8AC3E}">
        <p14:creationId xmlns:p14="http://schemas.microsoft.com/office/powerpoint/2010/main" val="252287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0B223D78-ADB5-4262-DE95-26E30FC5E7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b="1">
                <a:solidFill>
                  <a:schemeClr val="tx1"/>
                </a:solidFill>
                <a:latin typeface="Times" panose="02020603050405020304" pitchFamily="18" charset="0"/>
                <a:ea typeface="MS PGothic" panose="020B0600070205080204" pitchFamily="34" charset="-128"/>
              </a:defRPr>
            </a:lvl1pPr>
            <a:lvl2pPr marL="742950" indent="-285750" defTabSz="990600">
              <a:defRPr sz="2400" b="1">
                <a:solidFill>
                  <a:schemeClr val="tx1"/>
                </a:solidFill>
                <a:latin typeface="Times" panose="02020603050405020304" pitchFamily="18" charset="0"/>
                <a:ea typeface="MS PGothic" panose="020B0600070205080204" pitchFamily="34" charset="-128"/>
              </a:defRPr>
            </a:lvl2pPr>
            <a:lvl3pPr marL="1143000" indent="-228600" defTabSz="990600">
              <a:defRPr sz="2400" b="1">
                <a:solidFill>
                  <a:schemeClr val="tx1"/>
                </a:solidFill>
                <a:latin typeface="Times" panose="02020603050405020304" pitchFamily="18" charset="0"/>
                <a:ea typeface="MS PGothic" panose="020B0600070205080204" pitchFamily="34" charset="-128"/>
              </a:defRPr>
            </a:lvl3pPr>
            <a:lvl4pPr marL="1600200" indent="-228600" defTabSz="990600">
              <a:defRPr sz="2400" b="1">
                <a:solidFill>
                  <a:schemeClr val="tx1"/>
                </a:solidFill>
                <a:latin typeface="Times" panose="02020603050405020304" pitchFamily="18" charset="0"/>
                <a:ea typeface="MS PGothic" panose="020B0600070205080204" pitchFamily="34" charset="-128"/>
              </a:defRPr>
            </a:lvl4pPr>
            <a:lvl5pPr marL="2057400" indent="-228600" defTabSz="990600">
              <a:defRPr sz="2400" b="1">
                <a:solidFill>
                  <a:schemeClr val="tx1"/>
                </a:solidFill>
                <a:latin typeface="Times" panose="02020603050405020304" pitchFamily="18" charset="0"/>
                <a:ea typeface="MS PGothic" panose="020B0600070205080204" pitchFamily="34" charset="-128"/>
              </a:defRPr>
            </a:lvl5pPr>
            <a:lvl6pPr marL="25146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fld id="{C6137D5B-5B15-47C7-B0B6-55461297CBD0}" type="slidenum">
              <a:rPr lang="en-GB" altLang="fr-FR" sz="1300" b="0">
                <a:latin typeface="Arial" panose="020B0604020202020204" pitchFamily="34" charset="0"/>
              </a:rPr>
              <a:pPr/>
              <a:t>24</a:t>
            </a:fld>
            <a:endParaRPr lang="en-GB" altLang="fr-FR" sz="1300" b="0">
              <a:latin typeface="Arial" panose="020B0604020202020204" pitchFamily="34" charset="0"/>
            </a:endParaRPr>
          </a:p>
        </p:txBody>
      </p:sp>
      <p:sp>
        <p:nvSpPr>
          <p:cNvPr id="45058" name="Rectangle 2">
            <a:extLst>
              <a:ext uri="{FF2B5EF4-FFF2-40B4-BE49-F238E27FC236}">
                <a16:creationId xmlns:a16="http://schemas.microsoft.com/office/drawing/2014/main" id="{067C5B21-59A4-64F8-58AA-F8478275EB76}"/>
              </a:ext>
            </a:extLst>
          </p:cNvPr>
          <p:cNvSpPr>
            <a:spLocks noGrp="1" noRot="1" noChangeAspect="1" noChangeArrowheads="1" noTextEdit="1"/>
          </p:cNvSpPr>
          <p:nvPr>
            <p:ph type="sldImg"/>
          </p:nvPr>
        </p:nvSpPr>
        <p:spPr>
          <a:xfrm>
            <a:off x="992188" y="768350"/>
            <a:ext cx="5114925" cy="3836988"/>
          </a:xfrm>
          <a:ln/>
        </p:spPr>
      </p:sp>
      <p:sp>
        <p:nvSpPr>
          <p:cNvPr id="45059" name="Rectangle 3">
            <a:extLst>
              <a:ext uri="{FF2B5EF4-FFF2-40B4-BE49-F238E27FC236}">
                <a16:creationId xmlns:a16="http://schemas.microsoft.com/office/drawing/2014/main" id="{81E2C5FB-A77C-4FD6-2804-CE2DDA0204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fr-FR"/>
              <a:t>The other thing to remember is that most people who fracture don</a:t>
            </a:r>
            <a:r>
              <a:rPr lang="en-AU" altLang="en-US"/>
              <a:t>’</a:t>
            </a:r>
            <a:r>
              <a:rPr lang="en-AU" altLang="fr-FR"/>
              <a:t>t have osteoporosis.  This is because the absolute no</a:t>
            </a:r>
            <a:r>
              <a:rPr lang="en-AU" altLang="en-US"/>
              <a:t>’</a:t>
            </a:r>
            <a:r>
              <a:rPr lang="en-AU" altLang="fr-FR"/>
              <a:t>s with OP are low are even though their risk is high, the greater no</a:t>
            </a:r>
            <a:r>
              <a:rPr lang="en-AU" altLang="en-US"/>
              <a:t>’</a:t>
            </a:r>
            <a:r>
              <a:rPr lang="en-AU" altLang="fr-FR"/>
              <a:t>s in the osteopenic range result in a greater no of fractures in that group.See also next slide</a:t>
            </a:r>
          </a:p>
        </p:txBody>
      </p:sp>
    </p:spTree>
    <p:extLst>
      <p:ext uri="{BB962C8B-B14F-4D97-AF65-F5344CB8AC3E}">
        <p14:creationId xmlns:p14="http://schemas.microsoft.com/office/powerpoint/2010/main" val="27717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8767AD4A-E857-AE9A-2CE3-48884C48D0D8}"/>
              </a:ext>
            </a:extLst>
          </p:cNvPr>
          <p:cNvSpPr>
            <a:spLocks noGrp="1" noRot="1" noChangeAspect="1"/>
          </p:cNvSpPr>
          <p:nvPr>
            <p:ph type="sldImg"/>
          </p:nvPr>
        </p:nvSpPr>
        <p:spPr>
          <a:xfrm>
            <a:off x="992188" y="768350"/>
            <a:ext cx="5114925" cy="3836988"/>
          </a:xfrm>
          <a:ln/>
        </p:spPr>
      </p:sp>
      <p:sp>
        <p:nvSpPr>
          <p:cNvPr id="49154" name="Notes Placeholder 2">
            <a:extLst>
              <a:ext uri="{FF2B5EF4-FFF2-40B4-BE49-F238E27FC236}">
                <a16:creationId xmlns:a16="http://schemas.microsoft.com/office/drawing/2014/main" id="{7FE70AC6-BF67-D36D-37BB-B052B1F906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These are unpublished data from Switzerland and France (EPIDEM Study, only women) .  Note that fracture rate goes up exponentially as BMD decline.  Importantly, many fractures occur in women who do not have osteoporosis by T-score; in this cohort, roughly one third of fractures occurred in those with a T-score of better than -2.5.</a:t>
            </a:r>
            <a:endParaRPr lang="en-US" altLang="fr-FR"/>
          </a:p>
          <a:p>
            <a:endParaRPr lang="en-US" altLang="fr-FR"/>
          </a:p>
        </p:txBody>
      </p:sp>
      <p:sp>
        <p:nvSpPr>
          <p:cNvPr id="49155" name="Slide Number Placeholder 3">
            <a:extLst>
              <a:ext uri="{FF2B5EF4-FFF2-40B4-BE49-F238E27FC236}">
                <a16:creationId xmlns:a16="http://schemas.microsoft.com/office/drawing/2014/main" id="{E5F33BDE-37BC-2435-12FF-7F43B67877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b="1">
                <a:solidFill>
                  <a:schemeClr val="tx1"/>
                </a:solidFill>
                <a:latin typeface="Times" panose="02020603050405020304" pitchFamily="18" charset="0"/>
                <a:ea typeface="MS PGothic" panose="020B0600070205080204" pitchFamily="34" charset="-128"/>
              </a:defRPr>
            </a:lvl1pPr>
            <a:lvl2pPr marL="742950" indent="-285750" defTabSz="990600">
              <a:defRPr sz="2400" b="1">
                <a:solidFill>
                  <a:schemeClr val="tx1"/>
                </a:solidFill>
                <a:latin typeface="Times" panose="02020603050405020304" pitchFamily="18" charset="0"/>
                <a:ea typeface="MS PGothic" panose="020B0600070205080204" pitchFamily="34" charset="-128"/>
              </a:defRPr>
            </a:lvl2pPr>
            <a:lvl3pPr marL="1143000" indent="-228600" defTabSz="990600">
              <a:defRPr sz="2400" b="1">
                <a:solidFill>
                  <a:schemeClr val="tx1"/>
                </a:solidFill>
                <a:latin typeface="Times" panose="02020603050405020304" pitchFamily="18" charset="0"/>
                <a:ea typeface="MS PGothic" panose="020B0600070205080204" pitchFamily="34" charset="-128"/>
              </a:defRPr>
            </a:lvl3pPr>
            <a:lvl4pPr marL="1600200" indent="-228600" defTabSz="990600">
              <a:defRPr sz="2400" b="1">
                <a:solidFill>
                  <a:schemeClr val="tx1"/>
                </a:solidFill>
                <a:latin typeface="Times" panose="02020603050405020304" pitchFamily="18" charset="0"/>
                <a:ea typeface="MS PGothic" panose="020B0600070205080204" pitchFamily="34" charset="-128"/>
              </a:defRPr>
            </a:lvl4pPr>
            <a:lvl5pPr marL="2057400" indent="-228600" defTabSz="990600">
              <a:defRPr sz="2400" b="1">
                <a:solidFill>
                  <a:schemeClr val="tx1"/>
                </a:solidFill>
                <a:latin typeface="Times" panose="02020603050405020304" pitchFamily="18" charset="0"/>
                <a:ea typeface="MS PGothic" panose="020B0600070205080204" pitchFamily="34" charset="-128"/>
              </a:defRPr>
            </a:lvl5pPr>
            <a:lvl6pPr marL="25146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fld id="{440528D0-A2B9-46E1-AD7F-59BB0314A9F5}" type="slidenum">
              <a:rPr lang="en-GB" altLang="fr-FR" sz="1300" b="0">
                <a:latin typeface="Arial" panose="020B0604020202020204" pitchFamily="34" charset="0"/>
              </a:rPr>
              <a:pPr/>
              <a:t>25</a:t>
            </a:fld>
            <a:endParaRPr lang="en-GB" altLang="fr-FR" sz="1300" b="0">
              <a:latin typeface="Arial" panose="020B0604020202020204" pitchFamily="34" charset="0"/>
            </a:endParaRPr>
          </a:p>
        </p:txBody>
      </p:sp>
    </p:spTree>
    <p:extLst>
      <p:ext uri="{BB962C8B-B14F-4D97-AF65-F5344CB8AC3E}">
        <p14:creationId xmlns:p14="http://schemas.microsoft.com/office/powerpoint/2010/main" val="268939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C5B9F-9F05-3FF4-7CAB-B0904455553B}"/>
            </a:ext>
          </a:extLst>
        </p:cNvPr>
        <p:cNvGrpSpPr/>
        <p:nvPr/>
      </p:nvGrpSpPr>
      <p:grpSpPr>
        <a:xfrm>
          <a:off x="0" y="0"/>
          <a:ext cx="0" cy="0"/>
          <a:chOff x="0" y="0"/>
          <a:chExt cx="0" cy="0"/>
        </a:xfrm>
      </p:grpSpPr>
      <p:sp>
        <p:nvSpPr>
          <p:cNvPr id="64513" name="Rectangle 5">
            <a:extLst>
              <a:ext uri="{FF2B5EF4-FFF2-40B4-BE49-F238E27FC236}">
                <a16:creationId xmlns:a16="http://schemas.microsoft.com/office/drawing/2014/main" id="{BA7D901B-1753-7A58-D8E8-1592083EB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b="1">
                <a:solidFill>
                  <a:schemeClr val="tx1"/>
                </a:solidFill>
                <a:latin typeface="Times" panose="02020603050405020304" pitchFamily="18" charset="0"/>
                <a:ea typeface="MS PGothic" panose="020B0600070205080204" pitchFamily="34" charset="-128"/>
              </a:defRPr>
            </a:lvl1pPr>
            <a:lvl2pPr marL="742950" indent="-285750" defTabSz="990600">
              <a:defRPr sz="2400" b="1">
                <a:solidFill>
                  <a:schemeClr val="tx1"/>
                </a:solidFill>
                <a:latin typeface="Times" panose="02020603050405020304" pitchFamily="18" charset="0"/>
                <a:ea typeface="MS PGothic" panose="020B0600070205080204" pitchFamily="34" charset="-128"/>
              </a:defRPr>
            </a:lvl2pPr>
            <a:lvl3pPr marL="1143000" indent="-228600" defTabSz="990600">
              <a:defRPr sz="2400" b="1">
                <a:solidFill>
                  <a:schemeClr val="tx1"/>
                </a:solidFill>
                <a:latin typeface="Times" panose="02020603050405020304" pitchFamily="18" charset="0"/>
                <a:ea typeface="MS PGothic" panose="020B0600070205080204" pitchFamily="34" charset="-128"/>
              </a:defRPr>
            </a:lvl3pPr>
            <a:lvl4pPr marL="1600200" indent="-228600" defTabSz="990600">
              <a:defRPr sz="2400" b="1">
                <a:solidFill>
                  <a:schemeClr val="tx1"/>
                </a:solidFill>
                <a:latin typeface="Times" panose="02020603050405020304" pitchFamily="18" charset="0"/>
                <a:ea typeface="MS PGothic" panose="020B0600070205080204" pitchFamily="34" charset="-128"/>
              </a:defRPr>
            </a:lvl4pPr>
            <a:lvl5pPr marL="2057400" indent="-228600" defTabSz="990600">
              <a:defRPr sz="2400" b="1">
                <a:solidFill>
                  <a:schemeClr val="tx1"/>
                </a:solidFill>
                <a:latin typeface="Times" panose="02020603050405020304" pitchFamily="18" charset="0"/>
                <a:ea typeface="MS PGothic" panose="020B0600070205080204" pitchFamily="34" charset="-128"/>
              </a:defRPr>
            </a:lvl5pPr>
            <a:lvl6pPr marL="25146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defTabSz="990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marL="0" marR="0" lvl="0" indent="0" algn="r" defTabSz="990600" rtl="0" eaLnBrk="1" fontAlgn="auto" latinLnBrk="0" hangingPunct="1">
              <a:lnSpc>
                <a:spcPct val="100000"/>
              </a:lnSpc>
              <a:spcBef>
                <a:spcPts val="0"/>
              </a:spcBef>
              <a:spcAft>
                <a:spcPts val="0"/>
              </a:spcAft>
              <a:buClrTx/>
              <a:buSzTx/>
              <a:buFontTx/>
              <a:buNone/>
              <a:tabLst/>
              <a:defRPr/>
            </a:pPr>
            <a:fld id="{CC9EBA6B-4EC2-46C7-A7E1-5130737FDE39}" type="slidenum">
              <a:rPr kumimoji="0" lang="en-US" altLang="fr-FR" sz="1300" b="0" i="0" u="none" strike="noStrike" kern="1200" cap="none" spc="0" normalizeH="0" baseline="0" noProof="0">
                <a:ln>
                  <a:noFill/>
                </a:ln>
                <a:solidFill>
                  <a:srgbClr val="0E2841"/>
                </a:solidFill>
                <a:effectLst/>
                <a:uLnTx/>
                <a:uFillTx/>
                <a:latin typeface="Times New Roman" panose="02020603050405020304" pitchFamily="18" charset="0"/>
                <a:ea typeface="MS PGothic" panose="020B0600070205080204" pitchFamily="34" charset="-128"/>
                <a:cs typeface="+mn-cs"/>
              </a:rPr>
              <a:pPr marL="0" marR="0" lvl="0" indent="0" algn="r" defTabSz="990600" rtl="0" eaLnBrk="1" fontAlgn="auto" latinLnBrk="0" hangingPunct="1">
                <a:lnSpc>
                  <a:spcPct val="100000"/>
                </a:lnSpc>
                <a:spcBef>
                  <a:spcPts val="0"/>
                </a:spcBef>
                <a:spcAft>
                  <a:spcPts val="0"/>
                </a:spcAft>
                <a:buClrTx/>
                <a:buSzTx/>
                <a:buFontTx/>
                <a:buNone/>
                <a:tabLst/>
                <a:defRPr/>
              </a:pPr>
              <a:t>27</a:t>
            </a:fld>
            <a:endParaRPr kumimoji="0" lang="en-US" altLang="fr-FR" sz="1300" b="0" i="0" u="none" strike="noStrike" kern="1200" cap="none" spc="0" normalizeH="0" baseline="0" noProof="0">
              <a:ln>
                <a:noFill/>
              </a:ln>
              <a:solidFill>
                <a:srgbClr val="0E2841"/>
              </a:solidFill>
              <a:effectLst/>
              <a:uLnTx/>
              <a:uFillTx/>
              <a:latin typeface="Times New Roman" panose="02020603050405020304" pitchFamily="18" charset="0"/>
              <a:ea typeface="MS PGothic" panose="020B0600070205080204" pitchFamily="34" charset="-128"/>
              <a:cs typeface="+mn-cs"/>
            </a:endParaRPr>
          </a:p>
        </p:txBody>
      </p:sp>
      <p:sp>
        <p:nvSpPr>
          <p:cNvPr id="64514" name="Rectangle 2">
            <a:extLst>
              <a:ext uri="{FF2B5EF4-FFF2-40B4-BE49-F238E27FC236}">
                <a16:creationId xmlns:a16="http://schemas.microsoft.com/office/drawing/2014/main" id="{BFA3695E-6479-A22A-B15C-1AAE6BF260D4}"/>
              </a:ext>
            </a:extLst>
          </p:cNvPr>
          <p:cNvSpPr>
            <a:spLocks noGrp="1" noRot="1" noChangeAspect="1" noChangeArrowheads="1" noTextEdit="1"/>
          </p:cNvSpPr>
          <p:nvPr>
            <p:ph type="sldImg"/>
          </p:nvPr>
        </p:nvSpPr>
        <p:spPr>
          <a:xfrm>
            <a:off x="1054100" y="814388"/>
            <a:ext cx="4992688" cy="3744912"/>
          </a:xfrm>
          <a:solidFill>
            <a:srgbClr val="FFFFFF"/>
          </a:solidFill>
          <a:ln/>
        </p:spPr>
      </p:sp>
      <p:sp>
        <p:nvSpPr>
          <p:cNvPr id="64515" name="Rectangle 3">
            <a:extLst>
              <a:ext uri="{FF2B5EF4-FFF2-40B4-BE49-F238E27FC236}">
                <a16:creationId xmlns:a16="http://schemas.microsoft.com/office/drawing/2014/main" id="{B259121C-DC5E-DC3F-D257-803B5C339A36}"/>
              </a:ext>
            </a:extLst>
          </p:cNvPr>
          <p:cNvSpPr>
            <a:spLocks noGrp="1" noChangeArrowheads="1"/>
          </p:cNvSpPr>
          <p:nvPr>
            <p:ph type="body" idx="1"/>
          </p:nvPr>
        </p:nvSpPr>
        <p:spPr>
          <a:xfrm>
            <a:off x="946150" y="4862513"/>
            <a:ext cx="5207000" cy="4605337"/>
          </a:xfrm>
          <a:solidFill>
            <a:srgbClr val="FFFFFF"/>
          </a:solidFill>
          <a:ln>
            <a:solidFill>
              <a:srgbClr val="000000"/>
            </a:solidFill>
          </a:ln>
        </p:spPr>
        <p:txBody>
          <a:bodyPr lIns="99047" tIns="49523" rIns="99047" bIns="49523"/>
          <a:lstStyle/>
          <a:p>
            <a:pPr eaLnBrk="1" hangingPunct="1"/>
            <a:r>
              <a:rPr lang="en-US" altLang="fr-FR">
                <a:latin typeface="Times New Roman" panose="02020603050405020304" pitchFamily="18" charset="0"/>
              </a:rPr>
              <a:t>There are many factors identified as being associated with increased risk of fracturing.  Some are better quantified than others and some are more difficult to assess.  The larger epidemiologic studies have included different risk factors when listing fracture risks. </a:t>
            </a:r>
          </a:p>
        </p:txBody>
      </p:sp>
    </p:spTree>
    <p:extLst>
      <p:ext uri="{BB962C8B-B14F-4D97-AF65-F5344CB8AC3E}">
        <p14:creationId xmlns:p14="http://schemas.microsoft.com/office/powerpoint/2010/main" val="116607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23EC2BE-912A-4EF3-93A2-67A68C4429D1}" type="datetimeFigureOut">
              <a:rPr lang="fr-BE" smtClean="0"/>
              <a:t>21-03-25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259144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3EC2BE-912A-4EF3-93A2-67A68C4429D1}" type="datetimeFigureOut">
              <a:rPr lang="fr-BE" smtClean="0"/>
              <a:t>21-03-25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288419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3EC2BE-912A-4EF3-93A2-67A68C4429D1}" type="datetimeFigureOut">
              <a:rPr lang="fr-BE" smtClean="0"/>
              <a:t>21-03-25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283453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3EC2BE-912A-4EF3-93A2-67A68C4429D1}" type="datetimeFigureOut">
              <a:rPr lang="fr-BE" smtClean="0"/>
              <a:t>21-03-25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29456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3EC2BE-912A-4EF3-93A2-67A68C4429D1}" type="datetimeFigureOut">
              <a:rPr lang="fr-BE" smtClean="0"/>
              <a:t>21-03-25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288898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23EC2BE-912A-4EF3-93A2-67A68C4429D1}" type="datetimeFigureOut">
              <a:rPr lang="fr-BE" smtClean="0"/>
              <a:t>21-03-25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39741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3EC2BE-912A-4EF3-93A2-67A68C4429D1}" type="datetimeFigureOut">
              <a:rPr lang="fr-BE" smtClean="0"/>
              <a:t>21-03-25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325201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23EC2BE-912A-4EF3-93A2-67A68C4429D1}" type="datetimeFigureOut">
              <a:rPr lang="fr-BE" smtClean="0"/>
              <a:t>21-03-25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221011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EC2BE-912A-4EF3-93A2-67A68C4429D1}" type="datetimeFigureOut">
              <a:rPr lang="fr-BE" smtClean="0"/>
              <a:t>21-03-25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57840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3EC2BE-912A-4EF3-93A2-67A68C4429D1}" type="datetimeFigureOut">
              <a:rPr lang="fr-BE" smtClean="0"/>
              <a:t>21-03-25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56119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3EC2BE-912A-4EF3-93A2-67A68C4429D1}" type="datetimeFigureOut">
              <a:rPr lang="fr-BE" smtClean="0"/>
              <a:t>21-03-25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485B524-9B3D-4339-AAA1-C2DC5309B571}" type="slidenum">
              <a:rPr lang="fr-BE" smtClean="0"/>
              <a:t>‹N°›</a:t>
            </a:fld>
            <a:endParaRPr lang="fr-BE"/>
          </a:p>
        </p:txBody>
      </p:sp>
    </p:spTree>
    <p:extLst>
      <p:ext uri="{BB962C8B-B14F-4D97-AF65-F5344CB8AC3E}">
        <p14:creationId xmlns:p14="http://schemas.microsoft.com/office/powerpoint/2010/main" val="41760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EC2BE-912A-4EF3-93A2-67A68C4429D1}" type="datetimeFigureOut">
              <a:rPr lang="fr-BE" smtClean="0"/>
              <a:t>21-03-25</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5B524-9B3D-4339-AAA1-C2DC5309B571}" type="slidenum">
              <a:rPr lang="fr-BE" smtClean="0"/>
              <a:t>‹N°›</a:t>
            </a:fld>
            <a:endParaRPr lang="fr-BE"/>
          </a:p>
        </p:txBody>
      </p:sp>
    </p:spTree>
    <p:extLst>
      <p:ext uri="{BB962C8B-B14F-4D97-AF65-F5344CB8AC3E}">
        <p14:creationId xmlns:p14="http://schemas.microsoft.com/office/powerpoint/2010/main" val="2080746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emf"/><Relationship Id="rId5" Type="http://schemas.openxmlformats.org/officeDocument/2006/relationships/oleObject" Target="../embeddings/oleObject2.bin"/><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1122363"/>
            <a:ext cx="7772400" cy="1424284"/>
          </a:xfrm>
        </p:spPr>
        <p:txBody>
          <a:bodyPr>
            <a:normAutofit/>
          </a:bodyPr>
          <a:lstStyle/>
          <a:p>
            <a:r>
              <a:rPr lang="fr-FR"/>
              <a:t>Osteoporosis risk</a:t>
            </a:r>
            <a:endParaRPr lang="fr-BE" dirty="0"/>
          </a:p>
        </p:txBody>
      </p:sp>
      <p:sp>
        <p:nvSpPr>
          <p:cNvPr id="3" name="Sous-titre 2"/>
          <p:cNvSpPr>
            <a:spLocks noGrp="1"/>
          </p:cNvSpPr>
          <p:nvPr>
            <p:ph type="subTitle" idx="1"/>
          </p:nvPr>
        </p:nvSpPr>
        <p:spPr>
          <a:xfrm>
            <a:off x="2667000" y="3365510"/>
            <a:ext cx="6858000" cy="1274858"/>
          </a:xfrm>
        </p:spPr>
        <p:txBody>
          <a:bodyPr>
            <a:normAutofit/>
          </a:bodyPr>
          <a:lstStyle/>
          <a:p>
            <a:r>
              <a:rPr lang="fr-FR" sz="2800" dirty="0">
                <a:latin typeface="+mj-lt"/>
              </a:rPr>
              <a:t>Olivier Bruyère</a:t>
            </a:r>
          </a:p>
          <a:p>
            <a:r>
              <a:rPr lang="fr-FR" sz="2800" i="1" dirty="0" err="1">
                <a:latin typeface="+mj-lt"/>
              </a:rPr>
              <a:t>University</a:t>
            </a:r>
            <a:r>
              <a:rPr lang="fr-FR" sz="2800" i="1" dirty="0">
                <a:latin typeface="+mj-lt"/>
              </a:rPr>
              <a:t> of Liège</a:t>
            </a:r>
          </a:p>
          <a:p>
            <a:endParaRPr lang="fr-FR" i="1" dirty="0">
              <a:latin typeface="+mj-lt"/>
            </a:endParaRPr>
          </a:p>
          <a:p>
            <a:endParaRPr lang="fr-BE" sz="2500" i="1" dirty="0"/>
          </a:p>
        </p:txBody>
      </p:sp>
      <p:pic>
        <p:nvPicPr>
          <p:cNvPr id="4" name="Image 3"/>
          <p:cNvPicPr>
            <a:picLocks noChangeAspect="1"/>
          </p:cNvPicPr>
          <p:nvPr/>
        </p:nvPicPr>
        <p:blipFill>
          <a:blip r:embed="rId2"/>
          <a:stretch>
            <a:fillRect/>
          </a:stretch>
        </p:blipFill>
        <p:spPr>
          <a:xfrm>
            <a:off x="138729" y="5284924"/>
            <a:ext cx="2613996" cy="1454403"/>
          </a:xfrm>
          <a:prstGeom prst="rect">
            <a:avLst/>
          </a:prstGeom>
        </p:spPr>
      </p:pic>
      <p:pic>
        <p:nvPicPr>
          <p:cNvPr id="5" name="Image 4"/>
          <p:cNvPicPr>
            <a:picLocks noChangeAspect="1"/>
          </p:cNvPicPr>
          <p:nvPr/>
        </p:nvPicPr>
        <p:blipFill>
          <a:blip r:embed="rId3"/>
          <a:stretch>
            <a:fillRect/>
          </a:stretch>
        </p:blipFill>
        <p:spPr>
          <a:xfrm>
            <a:off x="4867356" y="6007743"/>
            <a:ext cx="1658256" cy="560881"/>
          </a:xfrm>
          <a:prstGeom prst="rect">
            <a:avLst/>
          </a:prstGeom>
        </p:spPr>
      </p:pic>
      <p:pic>
        <p:nvPicPr>
          <p:cNvPr id="6" name="Image 5">
            <a:extLst>
              <a:ext uri="{FF2B5EF4-FFF2-40B4-BE49-F238E27FC236}">
                <a16:creationId xmlns:a16="http://schemas.microsoft.com/office/drawing/2014/main" id="{F5E9FABC-0140-6549-1C69-D87899FEF512}"/>
              </a:ext>
            </a:extLst>
          </p:cNvPr>
          <p:cNvPicPr>
            <a:picLocks noChangeAspect="1"/>
          </p:cNvPicPr>
          <p:nvPr/>
        </p:nvPicPr>
        <p:blipFill>
          <a:blip r:embed="rId4"/>
          <a:stretch>
            <a:fillRect/>
          </a:stretch>
        </p:blipFill>
        <p:spPr>
          <a:xfrm>
            <a:off x="9429750" y="5403373"/>
            <a:ext cx="2682235" cy="1454628"/>
          </a:xfrm>
          <a:prstGeom prst="rect">
            <a:avLst/>
          </a:prstGeom>
        </p:spPr>
      </p:pic>
    </p:spTree>
    <p:extLst>
      <p:ext uri="{BB962C8B-B14F-4D97-AF65-F5344CB8AC3E}">
        <p14:creationId xmlns:p14="http://schemas.microsoft.com/office/powerpoint/2010/main" val="333550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rotWithShape="1">
          <a:blip r:embed="rId2"/>
          <a:srcRect l="10336" t="17485" r="29577" b="9566"/>
          <a:stretch/>
        </p:blipFill>
        <p:spPr>
          <a:xfrm>
            <a:off x="2152650" y="607913"/>
            <a:ext cx="7886700" cy="5383338"/>
          </a:xfrm>
          <a:prstGeom prst="rect">
            <a:avLst/>
          </a:prstGeom>
        </p:spPr>
      </p:pic>
      <p:sp>
        <p:nvSpPr>
          <p:cNvPr id="5" name="ZoneTexte 4"/>
          <p:cNvSpPr txBox="1"/>
          <p:nvPr/>
        </p:nvSpPr>
        <p:spPr>
          <a:xfrm>
            <a:off x="1649577" y="6418032"/>
            <a:ext cx="4446422" cy="307777"/>
          </a:xfrm>
          <a:prstGeom prst="rect">
            <a:avLst/>
          </a:prstGeom>
          <a:noFill/>
        </p:spPr>
        <p:txBody>
          <a:bodyPr wrap="square" rtlCol="0">
            <a:spAutoFit/>
          </a:bodyPr>
          <a:lstStyle/>
          <a:p>
            <a:r>
              <a:rPr lang="fr-BE" sz="1400" dirty="0" err="1"/>
              <a:t>Sanchez-Rodriguez</a:t>
            </a:r>
            <a:r>
              <a:rPr lang="fr-BE" sz="1400" dirty="0"/>
              <a:t> et al. </a:t>
            </a:r>
            <a:r>
              <a:rPr lang="fr-BE" sz="1400" dirty="0" err="1"/>
              <a:t>Maturitas</a:t>
            </a:r>
            <a:r>
              <a:rPr lang="fr-BE" sz="1400" dirty="0"/>
              <a:t> 2020</a:t>
            </a:r>
          </a:p>
        </p:txBody>
      </p:sp>
    </p:spTree>
    <p:extLst>
      <p:ext uri="{BB962C8B-B14F-4D97-AF65-F5344CB8AC3E}">
        <p14:creationId xmlns:p14="http://schemas.microsoft.com/office/powerpoint/2010/main" val="60831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86478" y="1683756"/>
            <a:ext cx="3115265" cy="2396359"/>
          </a:xfrm>
        </p:spPr>
        <p:txBody>
          <a:bodyPr anchor="b">
            <a:normAutofit/>
          </a:bodyPr>
          <a:lstStyle/>
          <a:p>
            <a:pPr algn="r"/>
            <a:r>
              <a:rPr lang="fr-BE" sz="4000" dirty="0">
                <a:solidFill>
                  <a:srgbClr val="FFFFFF"/>
                </a:solidFill>
              </a:rPr>
              <a:t>Questions</a:t>
            </a:r>
          </a:p>
        </p:txBody>
      </p:sp>
      <p:graphicFrame>
        <p:nvGraphicFramePr>
          <p:cNvPr id="5" name="Espace réservé du contenu 2">
            <a:extLst>
              <a:ext uri="{FF2B5EF4-FFF2-40B4-BE49-F238E27FC236}">
                <a16:creationId xmlns:a16="http://schemas.microsoft.com/office/drawing/2014/main" id="{5081F91B-424B-1A78-4FDA-64E7E27F324F}"/>
              </a:ext>
            </a:extLst>
          </p:cNvPr>
          <p:cNvGraphicFramePr>
            <a:graphicFrameLocks noGrp="1"/>
          </p:cNvGraphicFramePr>
          <p:nvPr>
            <p:ph idx="1"/>
            <p:extLst>
              <p:ext uri="{D42A27DB-BD31-4B8C-83A1-F6EECF244321}">
                <p14:modId xmlns:p14="http://schemas.microsoft.com/office/powerpoint/2010/main" val="316348531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69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38200" y="557189"/>
            <a:ext cx="3374136" cy="5567891"/>
          </a:xfrm>
        </p:spPr>
        <p:txBody>
          <a:bodyPr>
            <a:normAutofit/>
          </a:bodyPr>
          <a:lstStyle/>
          <a:p>
            <a:r>
              <a:rPr lang="en-US" sz="3600"/>
              <a:t>Q1. HOW should osteoporosis be screened in postmenopausal women?</a:t>
            </a:r>
            <a:br>
              <a:rPr lang="en-US" sz="3600"/>
            </a:br>
            <a:endParaRPr lang="fr-BE" sz="3600"/>
          </a:p>
        </p:txBody>
      </p:sp>
      <p:graphicFrame>
        <p:nvGraphicFramePr>
          <p:cNvPr id="29" name="Espace réservé du contenu 2">
            <a:extLst>
              <a:ext uri="{FF2B5EF4-FFF2-40B4-BE49-F238E27FC236}">
                <a16:creationId xmlns:a16="http://schemas.microsoft.com/office/drawing/2014/main" id="{1898CBE1-2519-682D-1FE1-790A976DB341}"/>
              </a:ext>
            </a:extLst>
          </p:cNvPr>
          <p:cNvGraphicFramePr>
            <a:graphicFrameLocks noGrp="1"/>
          </p:cNvGraphicFramePr>
          <p:nvPr>
            <p:ph idx="1"/>
            <p:extLst>
              <p:ext uri="{D42A27DB-BD31-4B8C-83A1-F6EECF244321}">
                <p14:modId xmlns:p14="http://schemas.microsoft.com/office/powerpoint/2010/main" val="150252525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69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2650" y="365127"/>
            <a:ext cx="7886700" cy="640714"/>
          </a:xfrm>
        </p:spPr>
        <p:txBody>
          <a:bodyPr>
            <a:noAutofit/>
          </a:bodyPr>
          <a:lstStyle/>
          <a:p>
            <a:pPr algn="ctr"/>
            <a:r>
              <a:rPr lang="en-US" sz="2000" dirty="0"/>
              <a:t>Postmenopausal women with ≥1 major risk factor or ≥2 additional risk factors should receive a formal fracture risk evaluation (Q3-Q4).</a:t>
            </a:r>
            <a:endParaRPr lang="fr-BE" sz="2000" dirty="0"/>
          </a:p>
        </p:txBody>
      </p:sp>
      <p:graphicFrame>
        <p:nvGraphicFramePr>
          <p:cNvPr id="4" name="Espace réservé du contenu 3"/>
          <p:cNvGraphicFramePr>
            <a:graphicFrameLocks noGrp="1"/>
          </p:cNvGraphicFramePr>
          <p:nvPr>
            <p:ph idx="1"/>
          </p:nvPr>
        </p:nvGraphicFramePr>
        <p:xfrm>
          <a:off x="3793376" y="1230286"/>
          <a:ext cx="5619403" cy="5407438"/>
        </p:xfrm>
        <a:graphic>
          <a:graphicData uri="http://schemas.openxmlformats.org/drawingml/2006/table">
            <a:tbl>
              <a:tblPr>
                <a:tableStyleId>{5C22544A-7EE6-4342-B048-85BDC9FD1C3A}</a:tableStyleId>
              </a:tblPr>
              <a:tblGrid>
                <a:gridCol w="5619403">
                  <a:extLst>
                    <a:ext uri="{9D8B030D-6E8A-4147-A177-3AD203B41FA5}">
                      <a16:colId xmlns:a16="http://schemas.microsoft.com/office/drawing/2014/main" val="2890804023"/>
                    </a:ext>
                  </a:extLst>
                </a:gridCol>
              </a:tblGrid>
              <a:tr h="412408">
                <a:tc>
                  <a:txBody>
                    <a:bodyPr/>
                    <a:lstStyle/>
                    <a:p>
                      <a:pPr algn="ctr">
                        <a:lnSpc>
                          <a:spcPct val="106000"/>
                        </a:lnSpc>
                        <a:spcAft>
                          <a:spcPts val="0"/>
                        </a:spcAft>
                      </a:pPr>
                      <a:r>
                        <a:rPr lang="en-GB" sz="1400" kern="50" dirty="0">
                          <a:effectLst/>
                        </a:rPr>
                        <a:t>Major risk factors</a:t>
                      </a:r>
                      <a:endParaRPr lang="fr-BE" sz="1800" kern="50" dirty="0">
                        <a:effectLst/>
                      </a:endParaRPr>
                    </a:p>
                    <a:p>
                      <a:pPr algn="ctr">
                        <a:lnSpc>
                          <a:spcPct val="106000"/>
                        </a:lnSpc>
                        <a:spcAft>
                          <a:spcPts val="0"/>
                        </a:spcAft>
                      </a:pPr>
                      <a:r>
                        <a:rPr lang="en-GB" sz="1400" kern="50" dirty="0">
                          <a:effectLst/>
                        </a:rPr>
                        <a:t> </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2864377991"/>
                  </a:ext>
                </a:extLst>
              </a:tr>
              <a:tr h="201732">
                <a:tc>
                  <a:txBody>
                    <a:bodyPr/>
                    <a:lstStyle/>
                    <a:p>
                      <a:pPr>
                        <a:lnSpc>
                          <a:spcPct val="106000"/>
                        </a:lnSpc>
                        <a:spcAft>
                          <a:spcPts val="0"/>
                        </a:spcAft>
                      </a:pPr>
                      <a:r>
                        <a:rPr lang="en-GB" sz="1400" kern="50" dirty="0">
                          <a:effectLst/>
                        </a:rPr>
                        <a:t>Age (≥65 years)</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287825461"/>
                  </a:ext>
                </a:extLst>
              </a:tr>
              <a:tr h="201732">
                <a:tc>
                  <a:txBody>
                    <a:bodyPr/>
                    <a:lstStyle/>
                    <a:p>
                      <a:pPr>
                        <a:lnSpc>
                          <a:spcPct val="106000"/>
                        </a:lnSpc>
                        <a:spcAft>
                          <a:spcPts val="0"/>
                        </a:spcAft>
                      </a:pPr>
                      <a:r>
                        <a:rPr lang="en-GB" sz="1400" kern="50" dirty="0">
                          <a:effectLst/>
                        </a:rPr>
                        <a:t>Low body mass index (&lt;20 kg/m²)</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3159270901"/>
                  </a:ext>
                </a:extLst>
              </a:tr>
              <a:tr h="201732">
                <a:tc>
                  <a:txBody>
                    <a:bodyPr/>
                    <a:lstStyle/>
                    <a:p>
                      <a:pPr>
                        <a:lnSpc>
                          <a:spcPct val="106000"/>
                        </a:lnSpc>
                        <a:spcAft>
                          <a:spcPts val="0"/>
                        </a:spcAft>
                      </a:pPr>
                      <a:r>
                        <a:rPr lang="en-GB" sz="1400" kern="50" dirty="0">
                          <a:effectLst/>
                        </a:rPr>
                        <a:t>Prior fragility fractures</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2430040614"/>
                  </a:ext>
                </a:extLst>
              </a:tr>
              <a:tr h="201732">
                <a:tc>
                  <a:txBody>
                    <a:bodyPr/>
                    <a:lstStyle/>
                    <a:p>
                      <a:pPr>
                        <a:lnSpc>
                          <a:spcPct val="106000"/>
                        </a:lnSpc>
                        <a:spcAft>
                          <a:spcPts val="0"/>
                        </a:spcAft>
                      </a:pPr>
                      <a:r>
                        <a:rPr lang="en-GB" sz="1400" kern="50" dirty="0">
                          <a:effectLst/>
                        </a:rPr>
                        <a:t>Hip fracture history in a first-degree relative</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2483047197"/>
                  </a:ext>
                </a:extLst>
              </a:tr>
              <a:tr h="201732">
                <a:tc>
                  <a:txBody>
                    <a:bodyPr/>
                    <a:lstStyle/>
                    <a:p>
                      <a:pPr>
                        <a:lnSpc>
                          <a:spcPct val="106000"/>
                        </a:lnSpc>
                        <a:spcAft>
                          <a:spcPts val="0"/>
                        </a:spcAft>
                      </a:pPr>
                      <a:r>
                        <a:rPr lang="en-GB" sz="1400" kern="50" dirty="0">
                          <a:effectLst/>
                        </a:rPr>
                        <a:t>Frequent falls (≥1/year)</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974996541"/>
                  </a:ext>
                </a:extLst>
              </a:tr>
              <a:tr h="201732">
                <a:tc>
                  <a:txBody>
                    <a:bodyPr/>
                    <a:lstStyle/>
                    <a:p>
                      <a:pPr>
                        <a:lnSpc>
                          <a:spcPct val="106000"/>
                        </a:lnSpc>
                        <a:spcAft>
                          <a:spcPts val="0"/>
                        </a:spcAft>
                      </a:pPr>
                      <a:r>
                        <a:rPr lang="en-GB" sz="1400" kern="50" dirty="0">
                          <a:effectLst/>
                        </a:rPr>
                        <a:t>Measured height loss ≥4 cm</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366402251"/>
                  </a:ext>
                </a:extLst>
              </a:tr>
              <a:tr h="201732">
                <a:tc>
                  <a:txBody>
                    <a:bodyPr/>
                    <a:lstStyle/>
                    <a:p>
                      <a:pPr>
                        <a:lnSpc>
                          <a:spcPct val="106000"/>
                        </a:lnSpc>
                        <a:spcAft>
                          <a:spcPts val="0"/>
                        </a:spcAft>
                      </a:pPr>
                      <a:r>
                        <a:rPr lang="en-GB" sz="1400" kern="50" dirty="0">
                          <a:effectLst/>
                        </a:rPr>
                        <a:t>Secondary osteoporosis</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1747011012"/>
                  </a:ext>
                </a:extLst>
              </a:tr>
              <a:tr h="201732">
                <a:tc>
                  <a:txBody>
                    <a:bodyPr/>
                    <a:lstStyle/>
                    <a:p>
                      <a:pPr>
                        <a:lnSpc>
                          <a:spcPct val="106000"/>
                        </a:lnSpc>
                        <a:spcAft>
                          <a:spcPts val="0"/>
                        </a:spcAft>
                      </a:pPr>
                      <a:r>
                        <a:rPr lang="en-GB" sz="1400" kern="50" dirty="0">
                          <a:effectLst/>
                        </a:rPr>
                        <a:t>Early menopause (&lt;45 years)</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1082195400"/>
                  </a:ext>
                </a:extLst>
              </a:tr>
              <a:tr h="201732">
                <a:tc>
                  <a:txBody>
                    <a:bodyPr/>
                    <a:lstStyle/>
                    <a:p>
                      <a:pPr>
                        <a:lnSpc>
                          <a:spcPct val="106000"/>
                        </a:lnSpc>
                        <a:spcAft>
                          <a:spcPts val="0"/>
                        </a:spcAft>
                      </a:pPr>
                      <a:r>
                        <a:rPr lang="en-GB" sz="1400" kern="50" dirty="0">
                          <a:effectLst/>
                        </a:rPr>
                        <a:t>Diabetes mellitus</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2903106916"/>
                  </a:ext>
                </a:extLst>
              </a:tr>
              <a:tr h="201732">
                <a:tc>
                  <a:txBody>
                    <a:bodyPr/>
                    <a:lstStyle/>
                    <a:p>
                      <a:pPr>
                        <a:lnSpc>
                          <a:spcPct val="106000"/>
                        </a:lnSpc>
                        <a:spcAft>
                          <a:spcPts val="0"/>
                        </a:spcAft>
                      </a:pPr>
                      <a:r>
                        <a:rPr lang="en-GB" sz="1400" kern="50" dirty="0">
                          <a:effectLst/>
                        </a:rPr>
                        <a:t>Glucocorticoid therapy </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4156222165"/>
                  </a:ext>
                </a:extLst>
              </a:tr>
              <a:tr h="201732">
                <a:tc>
                  <a:txBody>
                    <a:bodyPr/>
                    <a:lstStyle/>
                    <a:p>
                      <a:pPr>
                        <a:lnSpc>
                          <a:spcPct val="106000"/>
                        </a:lnSpc>
                        <a:spcAft>
                          <a:spcPts val="0"/>
                        </a:spcAft>
                      </a:pPr>
                      <a:r>
                        <a:rPr lang="en-GB" sz="1400" kern="50" dirty="0">
                          <a:effectLst/>
                        </a:rPr>
                        <a:t>Rheumatic inflammatory diseases</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2751948281"/>
                  </a:ext>
                </a:extLst>
              </a:tr>
              <a:tr h="201732">
                <a:tc>
                  <a:txBody>
                    <a:bodyPr/>
                    <a:lstStyle/>
                    <a:p>
                      <a:pPr>
                        <a:lnSpc>
                          <a:spcPct val="106000"/>
                        </a:lnSpc>
                        <a:spcAft>
                          <a:spcPts val="0"/>
                        </a:spcAft>
                      </a:pPr>
                      <a:r>
                        <a:rPr lang="en-GB" sz="1400" kern="50" dirty="0">
                          <a:effectLst/>
                        </a:rPr>
                        <a:t>Excessive alcohol (≥3 units of alcohol/day)</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3530195274"/>
                  </a:ext>
                </a:extLst>
              </a:tr>
              <a:tr h="201732">
                <a:tc>
                  <a:txBody>
                    <a:bodyPr/>
                    <a:lstStyle/>
                    <a:p>
                      <a:pPr>
                        <a:lnSpc>
                          <a:spcPct val="106000"/>
                        </a:lnSpc>
                        <a:spcAft>
                          <a:spcPts val="0"/>
                        </a:spcAft>
                      </a:pPr>
                      <a:r>
                        <a:rPr lang="en-GB" sz="1400" kern="50" dirty="0">
                          <a:effectLst/>
                        </a:rPr>
                        <a:t>Current tobacco use</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1015960927"/>
                  </a:ext>
                </a:extLst>
              </a:tr>
              <a:tr h="412408">
                <a:tc>
                  <a:txBody>
                    <a:bodyPr/>
                    <a:lstStyle/>
                    <a:p>
                      <a:pPr algn="ctr">
                        <a:lnSpc>
                          <a:spcPct val="106000"/>
                        </a:lnSpc>
                        <a:spcAft>
                          <a:spcPts val="0"/>
                        </a:spcAft>
                      </a:pPr>
                      <a:r>
                        <a:rPr lang="en-GB" sz="1400" kern="50" dirty="0">
                          <a:effectLst/>
                        </a:rPr>
                        <a:t>Additional risk factors</a:t>
                      </a:r>
                      <a:endParaRPr lang="fr-BE" sz="1800" kern="50" dirty="0">
                        <a:effectLst/>
                      </a:endParaRPr>
                    </a:p>
                    <a:p>
                      <a:pPr algn="ctr">
                        <a:lnSpc>
                          <a:spcPct val="106000"/>
                        </a:lnSpc>
                        <a:spcAft>
                          <a:spcPts val="0"/>
                        </a:spcAft>
                      </a:pPr>
                      <a:r>
                        <a:rPr lang="en-GB" sz="1400" kern="50" dirty="0">
                          <a:effectLst/>
                        </a:rPr>
                        <a:t> </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168906355"/>
                  </a:ext>
                </a:extLst>
              </a:tr>
              <a:tr h="201732">
                <a:tc>
                  <a:txBody>
                    <a:bodyPr/>
                    <a:lstStyle/>
                    <a:p>
                      <a:pPr>
                        <a:lnSpc>
                          <a:spcPct val="106000"/>
                        </a:lnSpc>
                        <a:spcAft>
                          <a:spcPts val="0"/>
                        </a:spcAft>
                      </a:pPr>
                      <a:r>
                        <a:rPr lang="en-GB" sz="1400" kern="50" dirty="0">
                          <a:effectLst/>
                        </a:rPr>
                        <a:t>Family history of osteoporosis</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2472617424"/>
                  </a:ext>
                </a:extLst>
              </a:tr>
              <a:tr h="201732">
                <a:tc>
                  <a:txBody>
                    <a:bodyPr/>
                    <a:lstStyle/>
                    <a:p>
                      <a:pPr>
                        <a:lnSpc>
                          <a:spcPct val="106000"/>
                        </a:lnSpc>
                        <a:spcAft>
                          <a:spcPts val="0"/>
                        </a:spcAft>
                      </a:pPr>
                      <a:r>
                        <a:rPr lang="en-GB" sz="1400" kern="50" dirty="0">
                          <a:effectLst/>
                        </a:rPr>
                        <a:t>Absence of a healthy balanced diet</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1310252525"/>
                  </a:ext>
                </a:extLst>
              </a:tr>
              <a:tr h="201732">
                <a:tc>
                  <a:txBody>
                    <a:bodyPr/>
                    <a:lstStyle/>
                    <a:p>
                      <a:pPr>
                        <a:lnSpc>
                          <a:spcPct val="106000"/>
                        </a:lnSpc>
                        <a:spcAft>
                          <a:spcPts val="0"/>
                        </a:spcAft>
                      </a:pPr>
                      <a:r>
                        <a:rPr lang="en-GB" sz="1400" kern="50" dirty="0">
                          <a:effectLst/>
                        </a:rPr>
                        <a:t>Diseases involving clinical nutrition and metabolism</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2433041315"/>
                  </a:ext>
                </a:extLst>
              </a:tr>
              <a:tr h="201732">
                <a:tc>
                  <a:txBody>
                    <a:bodyPr/>
                    <a:lstStyle/>
                    <a:p>
                      <a:pPr>
                        <a:lnSpc>
                          <a:spcPct val="106000"/>
                        </a:lnSpc>
                        <a:spcAft>
                          <a:spcPts val="0"/>
                        </a:spcAft>
                      </a:pPr>
                      <a:r>
                        <a:rPr lang="en-GB" sz="1400" kern="50" dirty="0">
                          <a:effectLst/>
                        </a:rPr>
                        <a:t>Thyroid and parathyroid diseases</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4101301521"/>
                  </a:ext>
                </a:extLst>
              </a:tr>
              <a:tr h="201732">
                <a:tc>
                  <a:txBody>
                    <a:bodyPr/>
                    <a:lstStyle/>
                    <a:p>
                      <a:pPr>
                        <a:lnSpc>
                          <a:spcPct val="106000"/>
                        </a:lnSpc>
                        <a:spcAft>
                          <a:spcPts val="0"/>
                        </a:spcAft>
                      </a:pPr>
                      <a:r>
                        <a:rPr lang="en-GB" sz="1400" kern="50" dirty="0">
                          <a:effectLst/>
                        </a:rPr>
                        <a:t>Psychiatric, mental, and eating disorders</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765983513"/>
                  </a:ext>
                </a:extLst>
              </a:tr>
              <a:tr h="623084">
                <a:tc>
                  <a:txBody>
                    <a:bodyPr/>
                    <a:lstStyle/>
                    <a:p>
                      <a:pPr>
                        <a:lnSpc>
                          <a:spcPct val="106000"/>
                        </a:lnSpc>
                        <a:spcAft>
                          <a:spcPts val="0"/>
                        </a:spcAft>
                      </a:pPr>
                      <a:r>
                        <a:rPr lang="en-GB" sz="1400" kern="50" dirty="0">
                          <a:effectLst/>
                        </a:rPr>
                        <a:t>Drugs: Antidepressants, antiepileptic drugs, benzodiazepines, loop diuretics, opioids, proton-pump inhibitors, zolpidem, etc.</a:t>
                      </a:r>
                      <a:endParaRPr lang="fr-BE" sz="1800" kern="50" dirty="0">
                        <a:effectLst/>
                        <a:latin typeface="Calibri" panose="020F0502020204030204" pitchFamily="34" charset="0"/>
                        <a:ea typeface="Calibri" panose="020F0502020204030204" pitchFamily="34" charset="0"/>
                      </a:endParaRPr>
                    </a:p>
                  </a:txBody>
                  <a:tcPr marL="71755" marR="68580" marT="0" marB="0"/>
                </a:tc>
                <a:extLst>
                  <a:ext uri="{0D108BD9-81ED-4DB2-BD59-A6C34878D82A}">
                    <a16:rowId xmlns:a16="http://schemas.microsoft.com/office/drawing/2014/main" val="290039828"/>
                  </a:ext>
                </a:extLst>
              </a:tr>
            </a:tbl>
          </a:graphicData>
        </a:graphic>
      </p:graphicFrame>
    </p:spTree>
    <p:extLst>
      <p:ext uri="{BB962C8B-B14F-4D97-AF65-F5344CB8AC3E}">
        <p14:creationId xmlns:p14="http://schemas.microsoft.com/office/powerpoint/2010/main" val="3328849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86478" y="1683756"/>
            <a:ext cx="3115265" cy="2396359"/>
          </a:xfrm>
        </p:spPr>
        <p:txBody>
          <a:bodyPr anchor="b">
            <a:normAutofit/>
          </a:bodyPr>
          <a:lstStyle/>
          <a:p>
            <a:pPr algn="r"/>
            <a:endParaRPr lang="fr-BE" sz="4000">
              <a:solidFill>
                <a:srgbClr val="FFFFFF"/>
              </a:solidFill>
            </a:endParaRPr>
          </a:p>
        </p:txBody>
      </p:sp>
      <p:graphicFrame>
        <p:nvGraphicFramePr>
          <p:cNvPr id="5" name="Espace réservé du contenu 2">
            <a:extLst>
              <a:ext uri="{FF2B5EF4-FFF2-40B4-BE49-F238E27FC236}">
                <a16:creationId xmlns:a16="http://schemas.microsoft.com/office/drawing/2014/main" id="{838DC85C-5EB8-3599-68AD-87C2444BE9C7}"/>
              </a:ext>
            </a:extLst>
          </p:cNvPr>
          <p:cNvGraphicFramePr>
            <a:graphicFrameLocks noGrp="1"/>
          </p:cNvGraphicFramePr>
          <p:nvPr>
            <p:ph idx="1"/>
            <p:extLst>
              <p:ext uri="{D42A27DB-BD31-4B8C-83A1-F6EECF244321}">
                <p14:modId xmlns:p14="http://schemas.microsoft.com/office/powerpoint/2010/main" val="146379416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150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1383564" y="348865"/>
            <a:ext cx="9718111" cy="1576446"/>
          </a:xfrm>
        </p:spPr>
        <p:txBody>
          <a:bodyPr anchor="ctr">
            <a:normAutofit/>
          </a:bodyPr>
          <a:lstStyle/>
          <a:p>
            <a:r>
              <a:rPr lang="fr-BE" sz="4000">
                <a:solidFill>
                  <a:srgbClr val="FFFFFF"/>
                </a:solidFill>
              </a:rPr>
              <a:t>When</a:t>
            </a:r>
          </a:p>
        </p:txBody>
      </p:sp>
      <p:graphicFrame>
        <p:nvGraphicFramePr>
          <p:cNvPr id="5" name="Espace réservé du contenu 2">
            <a:extLst>
              <a:ext uri="{FF2B5EF4-FFF2-40B4-BE49-F238E27FC236}">
                <a16:creationId xmlns:a16="http://schemas.microsoft.com/office/drawing/2014/main" id="{E867B4F8-1DDF-DA4C-2C0E-009F5E892C9D}"/>
              </a:ext>
            </a:extLst>
          </p:cNvPr>
          <p:cNvGraphicFramePr>
            <a:graphicFrameLocks noGrp="1"/>
          </p:cNvGraphicFramePr>
          <p:nvPr>
            <p:ph idx="1"/>
            <p:extLst>
              <p:ext uri="{D42A27DB-BD31-4B8C-83A1-F6EECF244321}">
                <p14:modId xmlns:p14="http://schemas.microsoft.com/office/powerpoint/2010/main" val="191898650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536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86834" y="1153572"/>
            <a:ext cx="3200400" cy="4461163"/>
          </a:xfrm>
        </p:spPr>
        <p:txBody>
          <a:bodyPr>
            <a:normAutofit/>
          </a:bodyPr>
          <a:lstStyle/>
          <a:p>
            <a:r>
              <a:rPr lang="fr-BE">
                <a:solidFill>
                  <a:srgbClr val="FFFFFF"/>
                </a:solidFill>
              </a:rPr>
              <a:t>How often</a:t>
            </a: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p:cNvSpPr>
            <a:spLocks noGrp="1"/>
          </p:cNvSpPr>
          <p:nvPr>
            <p:ph idx="1"/>
          </p:nvPr>
        </p:nvSpPr>
        <p:spPr>
          <a:xfrm>
            <a:off x="4447308" y="591344"/>
            <a:ext cx="6906491" cy="5585619"/>
          </a:xfrm>
        </p:spPr>
        <p:txBody>
          <a:bodyPr anchor="ctr">
            <a:normAutofit/>
          </a:bodyPr>
          <a:lstStyle/>
          <a:p>
            <a:r>
              <a:rPr lang="en-US"/>
              <a:t>Screening policy is an unmet need.  But:</a:t>
            </a:r>
          </a:p>
          <a:p>
            <a:pPr lvl="1"/>
            <a:r>
              <a:rPr lang="en-US"/>
              <a:t>Two years is generally taken as the timeframe to consider a fracture as recent. </a:t>
            </a:r>
          </a:p>
          <a:p>
            <a:pPr lvl="1"/>
            <a:r>
              <a:rPr lang="en-US"/>
              <a:t>It leads to the emerging concept of “imminent fracture risk”. </a:t>
            </a:r>
          </a:p>
          <a:p>
            <a:pPr lvl="2"/>
            <a:r>
              <a:rPr lang="en-US"/>
              <a:t>During </a:t>
            </a:r>
            <a:r>
              <a:rPr lang="en-US" dirty="0"/>
              <a:t>this 2-year period of time following a fracture, individuals have the highest risk for a new fracture </a:t>
            </a:r>
          </a:p>
          <a:p>
            <a:pPr lvl="2"/>
            <a:r>
              <a:rPr lang="en-US" dirty="0"/>
              <a:t>Detection and early treatment might involve the highest benefits.</a:t>
            </a:r>
            <a:endParaRPr lang="fr-BE" dirty="0"/>
          </a:p>
        </p:txBody>
      </p:sp>
    </p:spTree>
    <p:extLst>
      <p:ext uri="{BB962C8B-B14F-4D97-AF65-F5344CB8AC3E}">
        <p14:creationId xmlns:p14="http://schemas.microsoft.com/office/powerpoint/2010/main" val="36000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86478" y="1683756"/>
            <a:ext cx="3115265" cy="2396359"/>
          </a:xfrm>
        </p:spPr>
        <p:txBody>
          <a:bodyPr anchor="b">
            <a:normAutofit/>
          </a:bodyPr>
          <a:lstStyle/>
          <a:p>
            <a:pPr algn="r"/>
            <a:endParaRPr lang="fr-BE" sz="4000">
              <a:solidFill>
                <a:srgbClr val="FFFFFF"/>
              </a:solidFill>
            </a:endParaRPr>
          </a:p>
        </p:txBody>
      </p:sp>
      <p:graphicFrame>
        <p:nvGraphicFramePr>
          <p:cNvPr id="5" name="Espace réservé du contenu 2">
            <a:extLst>
              <a:ext uri="{FF2B5EF4-FFF2-40B4-BE49-F238E27FC236}">
                <a16:creationId xmlns:a16="http://schemas.microsoft.com/office/drawing/2014/main" id="{BF3B415D-EFF9-3988-1052-653E4869F1BC}"/>
              </a:ext>
            </a:extLst>
          </p:cNvPr>
          <p:cNvGraphicFramePr>
            <a:graphicFrameLocks noGrp="1"/>
          </p:cNvGraphicFramePr>
          <p:nvPr>
            <p:ph idx="1"/>
            <p:extLst>
              <p:ext uri="{D42A27DB-BD31-4B8C-83A1-F6EECF244321}">
                <p14:modId xmlns:p14="http://schemas.microsoft.com/office/powerpoint/2010/main" val="187994686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139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86478" y="1683756"/>
            <a:ext cx="3115265" cy="2396359"/>
          </a:xfrm>
        </p:spPr>
        <p:txBody>
          <a:bodyPr anchor="b">
            <a:normAutofit/>
          </a:bodyPr>
          <a:lstStyle/>
          <a:p>
            <a:pPr algn="r"/>
            <a:r>
              <a:rPr lang="fr-BE" sz="4000">
                <a:solidFill>
                  <a:srgbClr val="FFFFFF"/>
                </a:solidFill>
              </a:rPr>
              <a:t>WHICH TOOLS </a:t>
            </a:r>
          </a:p>
        </p:txBody>
      </p:sp>
      <p:graphicFrame>
        <p:nvGraphicFramePr>
          <p:cNvPr id="5" name="Espace réservé du contenu 2">
            <a:extLst>
              <a:ext uri="{FF2B5EF4-FFF2-40B4-BE49-F238E27FC236}">
                <a16:creationId xmlns:a16="http://schemas.microsoft.com/office/drawing/2014/main" id="{8A532B33-A1BC-7BFB-1D0D-A5D7CE672A52}"/>
              </a:ext>
            </a:extLst>
          </p:cNvPr>
          <p:cNvGraphicFramePr>
            <a:graphicFrameLocks noGrp="1"/>
          </p:cNvGraphicFramePr>
          <p:nvPr>
            <p:ph idx="1"/>
            <p:extLst>
              <p:ext uri="{D42A27DB-BD31-4B8C-83A1-F6EECF244321}">
                <p14:modId xmlns:p14="http://schemas.microsoft.com/office/powerpoint/2010/main" val="174931336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60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86834" y="1153572"/>
            <a:ext cx="3200400" cy="4461163"/>
          </a:xfrm>
        </p:spPr>
        <p:txBody>
          <a:bodyPr>
            <a:normAutofit/>
          </a:bodyPr>
          <a:lstStyle/>
          <a:p>
            <a:endParaRPr lang="fr-BE">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Espace réservé du contenu 2"/>
          <p:cNvSpPr>
            <a:spLocks noGrp="1"/>
          </p:cNvSpPr>
          <p:nvPr>
            <p:ph idx="1"/>
          </p:nvPr>
        </p:nvSpPr>
        <p:spPr>
          <a:xfrm>
            <a:off x="4447308" y="591344"/>
            <a:ext cx="6906491" cy="5585619"/>
          </a:xfrm>
        </p:spPr>
        <p:txBody>
          <a:bodyPr anchor="ctr">
            <a:normAutofit/>
          </a:bodyPr>
          <a:lstStyle/>
          <a:p>
            <a:r>
              <a:rPr lang="en-US" dirty="0"/>
              <a:t>X-ray radiography is the recommended imaging technique to confirm a fracture.</a:t>
            </a:r>
          </a:p>
          <a:p>
            <a:r>
              <a:rPr lang="fr-BE" dirty="0" err="1"/>
              <a:t>Vertebral</a:t>
            </a:r>
            <a:r>
              <a:rPr lang="fr-BE" dirty="0"/>
              <a:t>, pelvis, hip, </a:t>
            </a:r>
            <a:r>
              <a:rPr lang="fr-BE" dirty="0" err="1"/>
              <a:t>femur</a:t>
            </a:r>
            <a:r>
              <a:rPr lang="fr-BE" dirty="0"/>
              <a:t>, </a:t>
            </a:r>
            <a:r>
              <a:rPr lang="fr-BE" dirty="0" err="1"/>
              <a:t>humerus</a:t>
            </a:r>
            <a:r>
              <a:rPr lang="fr-BE" dirty="0"/>
              <a:t>, and </a:t>
            </a:r>
            <a:r>
              <a:rPr lang="fr-BE" dirty="0" err="1"/>
              <a:t>forearm</a:t>
            </a:r>
            <a:r>
              <a:rPr lang="fr-BE" dirty="0"/>
              <a:t> are </a:t>
            </a:r>
            <a:r>
              <a:rPr lang="fr-BE" dirty="0" err="1"/>
              <a:t>considered</a:t>
            </a:r>
            <a:r>
              <a:rPr lang="fr-BE" dirty="0"/>
              <a:t> major </a:t>
            </a:r>
            <a:r>
              <a:rPr lang="fr-BE" dirty="0" err="1"/>
              <a:t>osteoporotic</a:t>
            </a:r>
            <a:r>
              <a:rPr lang="fr-BE" dirty="0"/>
              <a:t> fractures (</a:t>
            </a:r>
            <a:r>
              <a:rPr lang="fr-BE" dirty="0" err="1"/>
              <a:t>MOFs</a:t>
            </a:r>
            <a:r>
              <a:rPr lang="fr-BE" dirty="0"/>
              <a:t>).</a:t>
            </a:r>
          </a:p>
        </p:txBody>
      </p:sp>
    </p:spTree>
    <p:extLst>
      <p:ext uri="{BB962C8B-B14F-4D97-AF65-F5344CB8AC3E}">
        <p14:creationId xmlns:p14="http://schemas.microsoft.com/office/powerpoint/2010/main" val="283834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6553AE6-6E34-431A-4BB3-36679C0252F2}"/>
              </a:ext>
            </a:extLst>
          </p:cNvPr>
          <p:cNvSpPr>
            <a:spLocks noGrp="1"/>
          </p:cNvSpPr>
          <p:nvPr>
            <p:ph type="title"/>
          </p:nvPr>
        </p:nvSpPr>
        <p:spPr>
          <a:xfrm>
            <a:off x="586478" y="1683756"/>
            <a:ext cx="3115265" cy="2396359"/>
          </a:xfrm>
        </p:spPr>
        <p:txBody>
          <a:bodyPr anchor="b">
            <a:normAutofit/>
          </a:bodyPr>
          <a:lstStyle/>
          <a:p>
            <a:pPr algn="r"/>
            <a:r>
              <a:rPr lang="fr-BE" sz="4000">
                <a:solidFill>
                  <a:srgbClr val="FFFFFF"/>
                </a:solidFill>
              </a:rPr>
              <a:t>Competing interests</a:t>
            </a:r>
          </a:p>
        </p:txBody>
      </p:sp>
      <p:graphicFrame>
        <p:nvGraphicFramePr>
          <p:cNvPr id="5" name="Espace réservé du contenu 2">
            <a:extLst>
              <a:ext uri="{FF2B5EF4-FFF2-40B4-BE49-F238E27FC236}">
                <a16:creationId xmlns:a16="http://schemas.microsoft.com/office/drawing/2014/main" id="{6D1D86B7-D819-7441-4EF9-9B7B72C28DE0}"/>
              </a:ext>
            </a:extLst>
          </p:cNvPr>
          <p:cNvGraphicFramePr>
            <a:graphicFrameLocks noGrp="1"/>
          </p:cNvGraphicFramePr>
          <p:nvPr>
            <p:ph idx="1"/>
            <p:extLst>
              <p:ext uri="{D42A27DB-BD31-4B8C-83A1-F6EECF244321}">
                <p14:modId xmlns:p14="http://schemas.microsoft.com/office/powerpoint/2010/main" val="185469547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37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0">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p:cNvPicPr>
            <a:picLocks noChangeAspect="1"/>
          </p:cNvPicPr>
          <p:nvPr/>
        </p:nvPicPr>
        <p:blipFill>
          <a:blip r:embed="rId2"/>
          <a:stretch>
            <a:fillRect/>
          </a:stretch>
        </p:blipFill>
        <p:spPr>
          <a:xfrm>
            <a:off x="1431110" y="675564"/>
            <a:ext cx="2206786" cy="5516967"/>
          </a:xfrm>
          <a:prstGeom prst="rect">
            <a:avLst/>
          </a:prstGeom>
        </p:spPr>
      </p:pic>
      <p:sp>
        <p:nvSpPr>
          <p:cNvPr id="3" name="Espace réservé du contenu 2"/>
          <p:cNvSpPr>
            <a:spLocks noGrp="1"/>
          </p:cNvSpPr>
          <p:nvPr>
            <p:ph idx="1"/>
          </p:nvPr>
        </p:nvSpPr>
        <p:spPr>
          <a:xfrm>
            <a:off x="5069006" y="2800350"/>
            <a:ext cx="6570544" cy="3302337"/>
          </a:xfrm>
        </p:spPr>
        <p:txBody>
          <a:bodyPr>
            <a:normAutofit/>
          </a:bodyPr>
          <a:lstStyle/>
          <a:p>
            <a:pPr marL="0" indent="0">
              <a:buNone/>
            </a:pPr>
            <a:r>
              <a:rPr lang="en-US" dirty="0"/>
              <a:t>The use of VFA in patients with low clinical suspicion of vertebral fractures could be considered.</a:t>
            </a:r>
          </a:p>
        </p:txBody>
      </p:sp>
    </p:spTree>
    <p:extLst>
      <p:ext uri="{BB962C8B-B14F-4D97-AF65-F5344CB8AC3E}">
        <p14:creationId xmlns:p14="http://schemas.microsoft.com/office/powerpoint/2010/main" val="1498813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0A5FCF-5FD5-E1D2-9667-A8FB5D6246D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11E1BD-1E8A-F943-7F87-530496447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14335A-B7A9-6B2D-B290-54F8AA09A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1BA4C4-BD08-583B-D589-61DD2810B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7BF036-B283-6CCD-BA10-B60BC592A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EE03A59-1F8D-A3CE-1ED8-90471D55B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782CA87F-0446-3E36-46B7-ECBE0E527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4427859-9520-95B6-FB5A-AC87E02E4CA1}"/>
              </a:ext>
            </a:extLst>
          </p:cNvPr>
          <p:cNvSpPr>
            <a:spLocks noGrp="1"/>
          </p:cNvSpPr>
          <p:nvPr>
            <p:ph type="title"/>
          </p:nvPr>
        </p:nvSpPr>
        <p:spPr>
          <a:xfrm>
            <a:off x="586478" y="1683756"/>
            <a:ext cx="3115265" cy="2396359"/>
          </a:xfrm>
        </p:spPr>
        <p:txBody>
          <a:bodyPr anchor="b">
            <a:normAutofit/>
          </a:bodyPr>
          <a:lstStyle/>
          <a:p>
            <a:pPr algn="r"/>
            <a:r>
              <a:rPr lang="fr-BE" sz="4000">
                <a:solidFill>
                  <a:srgbClr val="FFFFFF"/>
                </a:solidFill>
              </a:rPr>
              <a:t>WHICH TOOLS </a:t>
            </a:r>
          </a:p>
        </p:txBody>
      </p:sp>
      <p:graphicFrame>
        <p:nvGraphicFramePr>
          <p:cNvPr id="5" name="Espace réservé du contenu 2">
            <a:extLst>
              <a:ext uri="{FF2B5EF4-FFF2-40B4-BE49-F238E27FC236}">
                <a16:creationId xmlns:a16="http://schemas.microsoft.com/office/drawing/2014/main" id="{DD212465-94DD-7632-25B8-4672CB705910}"/>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268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p:cNvSpPr>
            <a:spLocks noGrp="1"/>
          </p:cNvSpPr>
          <p:nvPr>
            <p:ph type="title"/>
          </p:nvPr>
        </p:nvSpPr>
        <p:spPr>
          <a:xfrm>
            <a:off x="838200" y="365125"/>
            <a:ext cx="10515600" cy="1325563"/>
          </a:xfrm>
        </p:spPr>
        <p:txBody>
          <a:bodyPr>
            <a:normAutofit/>
          </a:bodyPr>
          <a:lstStyle/>
          <a:p>
            <a:pPr algn="ctr"/>
            <a:endParaRPr lang="fr-BE"/>
          </a:p>
        </p:txBody>
      </p:sp>
      <p:graphicFrame>
        <p:nvGraphicFramePr>
          <p:cNvPr id="5" name="Espace réservé du contenu 2">
            <a:extLst>
              <a:ext uri="{FF2B5EF4-FFF2-40B4-BE49-F238E27FC236}">
                <a16:creationId xmlns:a16="http://schemas.microsoft.com/office/drawing/2014/main" id="{5DCE28CF-5209-57D4-7F39-A009B17ADB55}"/>
              </a:ext>
            </a:extLst>
          </p:cNvPr>
          <p:cNvGraphicFramePr>
            <a:graphicFrameLocks noGrp="1"/>
          </p:cNvGraphicFramePr>
          <p:nvPr>
            <p:ph idx="1"/>
            <p:extLst>
              <p:ext uri="{D42A27DB-BD31-4B8C-83A1-F6EECF244321}">
                <p14:modId xmlns:p14="http://schemas.microsoft.com/office/powerpoint/2010/main" val="5192647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133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C174849E-A4D6-191F-7910-0833061CE795}"/>
              </a:ext>
            </a:extLst>
          </p:cNvPr>
          <p:cNvSpPr>
            <a:spLocks noGrp="1" noChangeArrowheads="1"/>
          </p:cNvSpPr>
          <p:nvPr>
            <p:ph type="title"/>
          </p:nvPr>
        </p:nvSpPr>
        <p:spPr>
          <a:xfrm>
            <a:off x="876693" y="741391"/>
            <a:ext cx="3455821" cy="1616203"/>
          </a:xfrm>
        </p:spPr>
        <p:txBody>
          <a:bodyPr vert="horz" lIns="91440" tIns="45720" rIns="91440" bIns="45720" rtlCol="0" anchor="b">
            <a:normAutofit/>
          </a:bodyPr>
          <a:lstStyle/>
          <a:p>
            <a:r>
              <a:rPr lang="en-US" altLang="fr-FR" sz="3200" kern="1200">
                <a:solidFill>
                  <a:schemeClr val="tx1"/>
                </a:solidFill>
                <a:latin typeface="+mj-lt"/>
                <a:ea typeface="+mj-ea"/>
                <a:cs typeface="+mj-cs"/>
              </a:rPr>
              <a:t>BMD Predicts Hip Fracture as Well as </a:t>
            </a:r>
            <a:br>
              <a:rPr lang="en-US" altLang="fr-FR" sz="3200" kern="1200">
                <a:solidFill>
                  <a:schemeClr val="tx1"/>
                </a:solidFill>
                <a:latin typeface="+mj-lt"/>
                <a:ea typeface="+mj-ea"/>
                <a:cs typeface="+mj-cs"/>
              </a:rPr>
            </a:br>
            <a:r>
              <a:rPr lang="en-US" altLang="fr-FR" sz="3200" kern="1200">
                <a:solidFill>
                  <a:schemeClr val="tx1"/>
                </a:solidFill>
                <a:latin typeface="+mj-lt"/>
                <a:ea typeface="+mj-ea"/>
                <a:cs typeface="+mj-cs"/>
              </a:rPr>
              <a:t>BP Predicts Stroke </a:t>
            </a:r>
          </a:p>
        </p:txBody>
      </p:sp>
      <p:sp>
        <p:nvSpPr>
          <p:cNvPr id="46082" name="Footer Placeholder 12">
            <a:extLst>
              <a:ext uri="{FF2B5EF4-FFF2-40B4-BE49-F238E27FC236}">
                <a16:creationId xmlns:a16="http://schemas.microsoft.com/office/drawing/2014/main" id="{866BD4D7-113B-40C3-FA3C-C62029359425}"/>
              </a:ext>
            </a:extLst>
          </p:cNvPr>
          <p:cNvSpPr>
            <a:spLocks noGrp="1"/>
          </p:cNvSpPr>
          <p:nvPr>
            <p:ph type="ftr" sz="quarter" idx="10"/>
          </p:nvPr>
        </p:nvSpPr>
        <p:spPr bwMode="auto">
          <a:xfrm>
            <a:off x="5514569" y="6356350"/>
            <a:ext cx="309603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defTabSz="914400">
              <a:spcAft>
                <a:spcPts val="600"/>
              </a:spcAft>
            </a:pPr>
            <a:r>
              <a:rPr lang="en-US" altLang="fr-FR" sz="1200" b="0" kern="1200">
                <a:solidFill>
                  <a:schemeClr val="tx1">
                    <a:lumMod val="50000"/>
                    <a:lumOff val="50000"/>
                  </a:schemeClr>
                </a:solidFill>
                <a:latin typeface="+mn-lt"/>
                <a:ea typeface="+mn-ea"/>
                <a:cs typeface="+mn-cs"/>
              </a:rPr>
              <a:t>Cooper and Aihie, QJM, 1994; 87: 203-209 </a:t>
            </a:r>
          </a:p>
        </p:txBody>
      </p:sp>
      <p:grpSp>
        <p:nvGrpSpPr>
          <p:cNvPr id="46083" name="Group 1">
            <a:extLst>
              <a:ext uri="{FF2B5EF4-FFF2-40B4-BE49-F238E27FC236}">
                <a16:creationId xmlns:a16="http://schemas.microsoft.com/office/drawing/2014/main" id="{1485293E-F811-6B4B-9771-D010DEECE44E}"/>
              </a:ext>
            </a:extLst>
          </p:cNvPr>
          <p:cNvGrpSpPr>
            <a:grpSpLocks/>
          </p:cNvGrpSpPr>
          <p:nvPr/>
        </p:nvGrpSpPr>
        <p:grpSpPr bwMode="auto">
          <a:xfrm>
            <a:off x="4987672" y="929502"/>
            <a:ext cx="6389346" cy="5008305"/>
            <a:chOff x="1258059" y="1695450"/>
            <a:chExt cx="5978237" cy="4685878"/>
          </a:xfrm>
        </p:grpSpPr>
        <p:sp>
          <p:nvSpPr>
            <p:cNvPr id="11" name="Rectangle 10">
              <a:extLst>
                <a:ext uri="{FF2B5EF4-FFF2-40B4-BE49-F238E27FC236}">
                  <a16:creationId xmlns:a16="http://schemas.microsoft.com/office/drawing/2014/main" id="{BF892C00-08B3-779F-081B-63A9C2559806}"/>
                </a:ext>
              </a:extLst>
            </p:cNvPr>
            <p:cNvSpPr/>
            <p:nvPr/>
          </p:nvSpPr>
          <p:spPr>
            <a:xfrm>
              <a:off x="1835561" y="1695450"/>
              <a:ext cx="5400735" cy="4325166"/>
            </a:xfrm>
            <a:prstGeom prst="rect">
              <a:avLst/>
            </a:prstGeom>
            <a:gradFill>
              <a:gsLst>
                <a:gs pos="0">
                  <a:srgbClr val="9C9EA6">
                    <a:alpha val="40000"/>
                  </a:srgbClr>
                </a:gs>
                <a:gs pos="75000">
                  <a:srgbClr val="CACDD5">
                    <a:alpha val="40000"/>
                  </a:srgb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rgbClr val="000000"/>
                </a:solidFill>
                <a:ea typeface="ＭＳ Ｐゴシック" charset="-128"/>
                <a:cs typeface="ＭＳ Ｐゴシック" charset="-128"/>
              </a:endParaRPr>
            </a:p>
          </p:txBody>
        </p:sp>
        <p:graphicFrame>
          <p:nvGraphicFramePr>
            <p:cNvPr id="57" name="Chart 56">
              <a:extLst>
                <a:ext uri="{FF2B5EF4-FFF2-40B4-BE49-F238E27FC236}">
                  <a16:creationId xmlns:a16="http://schemas.microsoft.com/office/drawing/2014/main" id="{21E14856-3916-3F58-18F2-1F043289F62E}"/>
                </a:ext>
              </a:extLst>
            </p:cNvPr>
            <p:cNvGraphicFramePr>
              <a:graphicFrameLocks/>
            </p:cNvGraphicFramePr>
            <p:nvPr/>
          </p:nvGraphicFramePr>
          <p:xfrm>
            <a:off x="1258059" y="1797933"/>
            <a:ext cx="5828541" cy="458339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0845352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B66F17E2-8F9D-F5AA-4B1E-1D313A916775}"/>
              </a:ext>
            </a:extLst>
          </p:cNvPr>
          <p:cNvSpPr>
            <a:spLocks noGrp="1" noChangeArrowheads="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de-CH" altLang="fr-FR" sz="2000">
                <a:solidFill>
                  <a:srgbClr val="FFFFFF"/>
                </a:solidFill>
                <a:latin typeface="Calibri" panose="020F0502020204030204" pitchFamily="34" charset="0"/>
              </a:rPr>
              <a:t>Fractures Occur in Patients Without Densitometric Osteoporosis (OFELY Study)</a:t>
            </a:r>
            <a:endParaRPr lang="de-DE" altLang="fr-FR" sz="2000">
              <a:solidFill>
                <a:srgbClr val="FFFFFF"/>
              </a:solidFill>
              <a:latin typeface="Calibri" panose="020F0502020204030204" pitchFamily="34" charset="0"/>
            </a:endParaRPr>
          </a:p>
        </p:txBody>
      </p:sp>
      <p:sp>
        <p:nvSpPr>
          <p:cNvPr id="44034" name="Footer Placeholder 19">
            <a:extLst>
              <a:ext uri="{FF2B5EF4-FFF2-40B4-BE49-F238E27FC236}">
                <a16:creationId xmlns:a16="http://schemas.microsoft.com/office/drawing/2014/main" id="{6B7C4BE7-C238-0B86-3CA2-0F979C570C54}"/>
              </a:ext>
            </a:extLst>
          </p:cNvPr>
          <p:cNvSpPr>
            <a:spLocks noGrp="1"/>
          </p:cNvSpPr>
          <p:nvPr>
            <p:ph type="ftr" sz="quarter" idx="10"/>
          </p:nvPr>
        </p:nvSpPr>
        <p:spPr bwMode="auto">
          <a:xfrm>
            <a:off x="4116613" y="6356350"/>
            <a:ext cx="703217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a:lnSpc>
                <a:spcPct val="90000"/>
              </a:lnSpc>
              <a:spcAft>
                <a:spcPts val="600"/>
              </a:spcAft>
            </a:pPr>
            <a:r>
              <a:rPr lang="de-CH" altLang="fr-FR" sz="1900" b="0">
                <a:solidFill>
                  <a:srgbClr val="898989"/>
                </a:solidFill>
                <a:latin typeface="Calibri" panose="020F0502020204030204" pitchFamily="34" charset="0"/>
                <a:cs typeface="Calibri" panose="020F0502020204030204" pitchFamily="34" charset="0"/>
              </a:rPr>
              <a:t>E.Sornay-Rendu et al. J Bone Miner Res. 2005;20:1813-1819</a:t>
            </a:r>
          </a:p>
        </p:txBody>
      </p:sp>
      <p:graphicFrame>
        <p:nvGraphicFramePr>
          <p:cNvPr id="7" name="Table 6">
            <a:extLst>
              <a:ext uri="{FF2B5EF4-FFF2-40B4-BE49-F238E27FC236}">
                <a16:creationId xmlns:a16="http://schemas.microsoft.com/office/drawing/2014/main" id="{2C634DD7-8751-CD92-C8DD-264B3C63AAC2}"/>
              </a:ext>
            </a:extLst>
          </p:cNvPr>
          <p:cNvGraphicFramePr>
            <a:graphicFrameLocks noGrp="1"/>
          </p:cNvGraphicFramePr>
          <p:nvPr/>
        </p:nvGraphicFramePr>
        <p:xfrm>
          <a:off x="4038600" y="1492132"/>
          <a:ext cx="7188201" cy="3870349"/>
        </p:xfrm>
        <a:graphic>
          <a:graphicData uri="http://schemas.openxmlformats.org/drawingml/2006/table">
            <a:tbl>
              <a:tblPr firstRow="1" bandRow="1"/>
              <a:tblGrid>
                <a:gridCol w="2347798">
                  <a:extLst>
                    <a:ext uri="{9D8B030D-6E8A-4147-A177-3AD203B41FA5}">
                      <a16:colId xmlns:a16="http://schemas.microsoft.com/office/drawing/2014/main" val="20000"/>
                    </a:ext>
                  </a:extLst>
                </a:gridCol>
                <a:gridCol w="1175338">
                  <a:extLst>
                    <a:ext uri="{9D8B030D-6E8A-4147-A177-3AD203B41FA5}">
                      <a16:colId xmlns:a16="http://schemas.microsoft.com/office/drawing/2014/main" val="20001"/>
                    </a:ext>
                  </a:extLst>
                </a:gridCol>
                <a:gridCol w="1843846">
                  <a:extLst>
                    <a:ext uri="{9D8B030D-6E8A-4147-A177-3AD203B41FA5}">
                      <a16:colId xmlns:a16="http://schemas.microsoft.com/office/drawing/2014/main" val="20002"/>
                    </a:ext>
                  </a:extLst>
                </a:gridCol>
                <a:gridCol w="1821219">
                  <a:extLst>
                    <a:ext uri="{9D8B030D-6E8A-4147-A177-3AD203B41FA5}">
                      <a16:colId xmlns:a16="http://schemas.microsoft.com/office/drawing/2014/main" val="20003"/>
                    </a:ext>
                  </a:extLst>
                </a:gridCol>
              </a:tblGrid>
              <a:tr h="1469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1" i="0" u="none" strike="noStrike" cap="none" normalizeH="0" baseline="0">
                          <a:ln>
                            <a:noFill/>
                          </a:ln>
                          <a:solidFill>
                            <a:srgbClr val="000000"/>
                          </a:solidFill>
                          <a:effectLst/>
                          <a:latin typeface="Calibri"/>
                          <a:ea typeface="Calibri"/>
                          <a:cs typeface="Calibri"/>
                        </a:rPr>
                        <a:t>BMD</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FBA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1" i="0" u="none" strike="noStrike" cap="none" normalizeH="0" baseline="0">
                          <a:ln>
                            <a:noFill/>
                          </a:ln>
                          <a:solidFill>
                            <a:srgbClr val="000000"/>
                          </a:solidFill>
                          <a:effectLst/>
                          <a:latin typeface="Calibri"/>
                          <a:ea typeface="Calibri"/>
                          <a:cs typeface="Calibri"/>
                        </a:rPr>
                        <a:t>Total</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FBA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1" i="0" u="none" strike="noStrike" cap="none" normalizeH="0" baseline="0">
                          <a:ln>
                            <a:noFill/>
                          </a:ln>
                          <a:solidFill>
                            <a:srgbClr val="000000"/>
                          </a:solidFill>
                          <a:effectLst/>
                          <a:latin typeface="Calibri"/>
                          <a:ea typeface="Calibri"/>
                          <a:cs typeface="Calibri"/>
                        </a:rPr>
                        <a:t>10 yr Fracture Incidence</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FBA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1" i="0" u="none" strike="noStrike" cap="none" normalizeH="0" baseline="0">
                          <a:ln>
                            <a:noFill/>
                          </a:ln>
                          <a:solidFill>
                            <a:srgbClr val="000000"/>
                          </a:solidFill>
                          <a:effectLst/>
                          <a:latin typeface="Calibri"/>
                          <a:ea typeface="Calibri"/>
                          <a:cs typeface="Calibri"/>
                        </a:rPr>
                        <a:t>N with Fx (%)</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FBAE1"/>
                    </a:solidFill>
                  </a:tcPr>
                </a:tc>
                <a:extLst>
                  <a:ext uri="{0D108BD9-81ED-4DB2-BD59-A6C34878D82A}">
                    <a16:rowId xmlns:a16="http://schemas.microsoft.com/office/drawing/2014/main" val="10000"/>
                  </a:ext>
                </a:extLst>
              </a:tr>
              <a:tr h="6002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All</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668</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20%</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134 (100)</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extLst>
                  <a:ext uri="{0D108BD9-81ED-4DB2-BD59-A6C34878D82A}">
                    <a16:rowId xmlns:a16="http://schemas.microsoft.com/office/drawing/2014/main" val="10001"/>
                  </a:ext>
                </a:extLst>
              </a:tr>
              <a:tr h="6002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Osteoporosis</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142</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37%</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52 (39)</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AE0922"/>
                      </a:solidFill>
                      <a:prstDash val="solid"/>
                      <a:round/>
                      <a:headEnd type="none" w="med" len="med"/>
                      <a:tailEnd type="none" w="med" len="med"/>
                    </a:lnB>
                    <a:lnTlToBr>
                      <a:noFill/>
                    </a:lnTlToBr>
                    <a:lnBlToTr>
                      <a:noFill/>
                    </a:lnBlToTr>
                    <a:solidFill>
                      <a:srgbClr val="DFE3EE"/>
                    </a:solidFill>
                  </a:tcPr>
                </a:tc>
                <a:extLst>
                  <a:ext uri="{0D108BD9-81ED-4DB2-BD59-A6C34878D82A}">
                    <a16:rowId xmlns:a16="http://schemas.microsoft.com/office/drawing/2014/main" val="10002"/>
                  </a:ext>
                </a:extLst>
              </a:tr>
              <a:tr h="6002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Osteopenia</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322</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21%</a:t>
                      </a:r>
                    </a:p>
                  </a:txBody>
                  <a:tcPr marL="118480" marR="118480" marT="59240" marB="59240" anchor="ctr" horzOverflow="overflow">
                    <a:lnL w="12700" cap="flat" cmpd="sng" algn="ctr">
                      <a:solidFill>
                        <a:srgbClr val="FFFFFF"/>
                      </a:solidFill>
                      <a:prstDash val="solid"/>
                      <a:round/>
                      <a:headEnd type="none" w="med" len="med"/>
                      <a:tailEnd type="none" w="med" len="med"/>
                    </a:lnL>
                    <a:lnR w="28575" cap="flat" cmpd="sng" algn="ctr">
                      <a:solidFill>
                        <a:srgbClr val="AE092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67 (50)</a:t>
                      </a:r>
                    </a:p>
                  </a:txBody>
                  <a:tcPr marL="118480" marR="118480" marT="59240" marB="59240" anchor="ctr" horzOverflow="overflow">
                    <a:lnL w="28575" cap="flat" cmpd="sng" algn="ctr">
                      <a:solidFill>
                        <a:srgbClr val="AE0922"/>
                      </a:solidFill>
                      <a:prstDash val="solid"/>
                      <a:round/>
                      <a:headEnd type="none" w="med" len="med"/>
                      <a:tailEnd type="none" w="med" len="med"/>
                    </a:lnL>
                    <a:lnR w="28575" cap="flat" cmpd="sng" algn="ctr">
                      <a:solidFill>
                        <a:srgbClr val="AE0922"/>
                      </a:solidFill>
                      <a:prstDash val="solid"/>
                      <a:round/>
                      <a:headEnd type="none" w="med" len="med"/>
                      <a:tailEnd type="none" w="med" len="med"/>
                    </a:lnR>
                    <a:lnT w="28575" cap="flat" cmpd="sng" algn="ctr">
                      <a:solidFill>
                        <a:srgbClr val="AE092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extLst>
                  <a:ext uri="{0D108BD9-81ED-4DB2-BD59-A6C34878D82A}">
                    <a16:rowId xmlns:a16="http://schemas.microsoft.com/office/drawing/2014/main" val="10003"/>
                  </a:ext>
                </a:extLst>
              </a:tr>
              <a:tr h="6002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Normal BMD</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204</a:t>
                      </a:r>
                    </a:p>
                  </a:txBody>
                  <a:tcPr marL="118480" marR="118480" marT="59240" marB="592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7%</a:t>
                      </a:r>
                    </a:p>
                  </a:txBody>
                  <a:tcPr marL="118480" marR="118480" marT="59240" marB="59240" anchor="ctr" horzOverflow="overflow">
                    <a:lnL w="12700" cap="flat" cmpd="sng" algn="ctr">
                      <a:solidFill>
                        <a:srgbClr val="FFFFFF"/>
                      </a:solidFill>
                      <a:prstDash val="solid"/>
                      <a:round/>
                      <a:headEnd type="none" w="med" len="med"/>
                      <a:tailEnd type="none" w="med" len="med"/>
                    </a:lnL>
                    <a:lnR w="28575" cap="flat" cmpd="sng" algn="ctr">
                      <a:solidFill>
                        <a:srgbClr val="C0504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F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900" b="0" i="0" u="none" strike="noStrike" cap="none" normalizeH="0" baseline="0">
                          <a:ln>
                            <a:noFill/>
                          </a:ln>
                          <a:solidFill>
                            <a:srgbClr val="000000"/>
                          </a:solidFill>
                          <a:effectLst/>
                          <a:latin typeface="Calibri"/>
                          <a:ea typeface="Calibri"/>
                          <a:cs typeface="Calibri"/>
                        </a:rPr>
                        <a:t>15 (11)</a:t>
                      </a:r>
                    </a:p>
                  </a:txBody>
                  <a:tcPr marL="118480" marR="118480" marT="59240" marB="59240" anchor="ctr" horzOverflow="overflow">
                    <a:lnL w="28575" cap="flat" cmpd="sng" algn="ctr">
                      <a:solidFill>
                        <a:srgbClr val="C0504D"/>
                      </a:solidFill>
                      <a:prstDash val="solid"/>
                      <a:round/>
                      <a:headEnd type="none" w="med" len="med"/>
                      <a:tailEnd type="none" w="med" len="med"/>
                    </a:lnL>
                    <a:lnR w="28575" cap="flat" cmpd="sng" algn="ctr">
                      <a:solidFill>
                        <a:srgbClr val="C0504D"/>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AE0922"/>
                      </a:solidFill>
                      <a:prstDash val="solid"/>
                      <a:round/>
                      <a:headEnd type="none" w="med" len="med"/>
                      <a:tailEnd type="none" w="med" len="med"/>
                    </a:lnB>
                    <a:lnTlToBr>
                      <a:noFill/>
                    </a:lnTlToBr>
                    <a:lnBlToTr>
                      <a:noFill/>
                    </a:lnBlToTr>
                    <a:solidFill>
                      <a:srgbClr val="DFE3EE"/>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002331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Object 2">
            <a:extLst>
              <a:ext uri="{FF2B5EF4-FFF2-40B4-BE49-F238E27FC236}">
                <a16:creationId xmlns:a16="http://schemas.microsoft.com/office/drawing/2014/main" id="{AA6A9CFF-4A09-907C-50FF-5E9529D40B3B}"/>
              </a:ext>
            </a:extLst>
          </p:cNvPr>
          <p:cNvGraphicFramePr>
            <a:graphicFrameLocks noChangeAspect="1"/>
          </p:cNvGraphicFramePr>
          <p:nvPr/>
        </p:nvGraphicFramePr>
        <p:xfrm>
          <a:off x="2060576" y="1917701"/>
          <a:ext cx="8061325" cy="4422775"/>
        </p:xfrm>
        <a:graphic>
          <a:graphicData uri="http://schemas.openxmlformats.org/presentationml/2006/ole">
            <mc:AlternateContent xmlns:mc="http://schemas.openxmlformats.org/markup-compatibility/2006">
              <mc:Choice xmlns:v="urn:schemas-microsoft-com:vml" Requires="v">
                <p:oleObj name="Graphique" r:id="rId3" imgW="11049000" imgH="6070600" progId="Excel.Sheet.8">
                  <p:embed/>
                </p:oleObj>
              </mc:Choice>
              <mc:Fallback>
                <p:oleObj name="Graphique" r:id="rId3" imgW="11049000" imgH="6070600" progId="Excel.Sheet.8">
                  <p:embed/>
                  <p:pic>
                    <p:nvPicPr>
                      <p:cNvPr id="48129" name="Object 2">
                        <a:extLst>
                          <a:ext uri="{FF2B5EF4-FFF2-40B4-BE49-F238E27FC236}">
                            <a16:creationId xmlns:a16="http://schemas.microsoft.com/office/drawing/2014/main" id="{AA6A9CFF-4A09-907C-50FF-5E9529D40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576" y="1917701"/>
                        <a:ext cx="806132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8130" name="Object 3">
            <a:extLst>
              <a:ext uri="{FF2B5EF4-FFF2-40B4-BE49-F238E27FC236}">
                <a16:creationId xmlns:a16="http://schemas.microsoft.com/office/drawing/2014/main" id="{9FD8CAE0-B5B9-394D-4989-F796232BEDEF}"/>
              </a:ext>
            </a:extLst>
          </p:cNvPr>
          <p:cNvGraphicFramePr>
            <a:graphicFrameLocks noChangeAspect="1"/>
          </p:cNvGraphicFramePr>
          <p:nvPr/>
        </p:nvGraphicFramePr>
        <p:xfrm>
          <a:off x="2640014" y="1935163"/>
          <a:ext cx="7056437" cy="3497262"/>
        </p:xfrm>
        <a:graphic>
          <a:graphicData uri="http://schemas.openxmlformats.org/presentationml/2006/ole">
            <mc:AlternateContent xmlns:mc="http://schemas.openxmlformats.org/markup-compatibility/2006">
              <mc:Choice xmlns:v="urn:schemas-microsoft-com:vml" Requires="v">
                <p:oleObj name="Graphique" r:id="rId5" imgW="11036300" imgH="5956300" progId="Excel.Sheet.8">
                  <p:embed/>
                </p:oleObj>
              </mc:Choice>
              <mc:Fallback>
                <p:oleObj name="Graphique" r:id="rId5" imgW="11036300" imgH="5956300" progId="Excel.Sheet.8">
                  <p:embed/>
                  <p:pic>
                    <p:nvPicPr>
                      <p:cNvPr id="48130" name="Object 3">
                        <a:extLst>
                          <a:ext uri="{FF2B5EF4-FFF2-40B4-BE49-F238E27FC236}">
                            <a16:creationId xmlns:a16="http://schemas.microsoft.com/office/drawing/2014/main" id="{9FD8CAE0-B5B9-394D-4989-F796232BED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820" r="11713"/>
                      <a:stretch>
                        <a:fillRect/>
                      </a:stretch>
                    </p:blipFill>
                    <p:spPr bwMode="auto">
                      <a:xfrm>
                        <a:off x="2640014" y="1935163"/>
                        <a:ext cx="7056437" cy="349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8131" name="Text Box 5">
            <a:extLst>
              <a:ext uri="{FF2B5EF4-FFF2-40B4-BE49-F238E27FC236}">
                <a16:creationId xmlns:a16="http://schemas.microsoft.com/office/drawing/2014/main" id="{1AD39E43-700B-7273-67DF-8492652BE193}"/>
              </a:ext>
            </a:extLst>
          </p:cNvPr>
          <p:cNvSpPr txBox="1">
            <a:spLocks noChangeArrowheads="1"/>
          </p:cNvSpPr>
          <p:nvPr/>
        </p:nvSpPr>
        <p:spPr bwMode="auto">
          <a:xfrm>
            <a:off x="1919289" y="836613"/>
            <a:ext cx="85693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fr-FR" sz="2000">
                <a:latin typeface="Calibri" panose="020F0502020204030204" pitchFamily="34" charset="0"/>
              </a:rPr>
              <a:t>EPISEM study; 6862 postmenopausal white women ≥70 years, randomly selected from population based listing</a:t>
            </a:r>
          </a:p>
          <a:p>
            <a:r>
              <a:rPr lang="en-US" altLang="fr-FR" sz="2000">
                <a:latin typeface="Calibri" panose="020F0502020204030204" pitchFamily="34" charset="0"/>
              </a:rPr>
              <a:t>Mean f/u of 3.2 yrs. 678 OP fractures (hip, distal forearm, proximal humerus)</a:t>
            </a:r>
          </a:p>
        </p:txBody>
      </p:sp>
      <p:sp>
        <p:nvSpPr>
          <p:cNvPr id="48132" name="Text Box 6">
            <a:extLst>
              <a:ext uri="{FF2B5EF4-FFF2-40B4-BE49-F238E27FC236}">
                <a16:creationId xmlns:a16="http://schemas.microsoft.com/office/drawing/2014/main" id="{8F150B2D-9AFD-0DA1-4574-D2E1A0D36484}"/>
              </a:ext>
            </a:extLst>
          </p:cNvPr>
          <p:cNvSpPr txBox="1">
            <a:spLocks noChangeArrowheads="1"/>
          </p:cNvSpPr>
          <p:nvPr/>
        </p:nvSpPr>
        <p:spPr bwMode="auto">
          <a:xfrm>
            <a:off x="2782888" y="3843339"/>
            <a:ext cx="16257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fr-CH" altLang="fr-FR" sz="1400">
                <a:solidFill>
                  <a:srgbClr val="00CC00"/>
                </a:solidFill>
                <a:latin typeface="Arial Unicode MS" charset="0"/>
              </a:rPr>
              <a:t>BMD distribution</a:t>
            </a:r>
          </a:p>
        </p:txBody>
      </p:sp>
      <p:sp>
        <p:nvSpPr>
          <p:cNvPr id="7" name="Text Box 8">
            <a:extLst>
              <a:ext uri="{FF2B5EF4-FFF2-40B4-BE49-F238E27FC236}">
                <a16:creationId xmlns:a16="http://schemas.microsoft.com/office/drawing/2014/main" id="{72D3B60C-FCD2-F967-E68B-CB2C5678C42F}"/>
              </a:ext>
            </a:extLst>
          </p:cNvPr>
          <p:cNvSpPr txBox="1">
            <a:spLocks noChangeArrowheads="1"/>
          </p:cNvSpPr>
          <p:nvPr/>
        </p:nvSpPr>
        <p:spPr bwMode="auto">
          <a:xfrm>
            <a:off x="2855914" y="2603500"/>
            <a:ext cx="2027237" cy="274638"/>
          </a:xfrm>
          <a:prstGeom prst="rect">
            <a:avLst/>
          </a:prstGeom>
          <a:noFill/>
          <a:ln w="9525">
            <a:noFill/>
            <a:miter lim="800000"/>
            <a:headEnd/>
            <a:tailEnd/>
          </a:ln>
        </p:spPr>
        <p:txBody>
          <a:bodyPr wrap="none">
            <a:spAutoFit/>
          </a:bodyPr>
          <a:lstStyle/>
          <a:p>
            <a:pPr>
              <a:defRPr/>
            </a:pPr>
            <a:r>
              <a:rPr lang="en-US" sz="1200" dirty="0">
                <a:solidFill>
                  <a:schemeClr val="tx1">
                    <a:lumMod val="50000"/>
                    <a:lumOff val="50000"/>
                  </a:schemeClr>
                </a:solidFill>
                <a:latin typeface="Arial Unicode MS" pitchFamily="34" charset="-128"/>
              </a:rPr>
              <a:t>No of women with fractures</a:t>
            </a:r>
          </a:p>
        </p:txBody>
      </p:sp>
      <p:sp>
        <p:nvSpPr>
          <p:cNvPr id="48134" name="Rectangle 9">
            <a:extLst>
              <a:ext uri="{FF2B5EF4-FFF2-40B4-BE49-F238E27FC236}">
                <a16:creationId xmlns:a16="http://schemas.microsoft.com/office/drawing/2014/main" id="{E87D7CC1-7E1A-0AFE-9D0F-86D2682DE2CF}"/>
              </a:ext>
            </a:extLst>
          </p:cNvPr>
          <p:cNvSpPr>
            <a:spLocks noChangeArrowheads="1"/>
          </p:cNvSpPr>
          <p:nvPr/>
        </p:nvSpPr>
        <p:spPr bwMode="auto">
          <a:xfrm>
            <a:off x="2711451" y="2420938"/>
            <a:ext cx="144463" cy="144462"/>
          </a:xfrm>
          <a:prstGeom prst="rect">
            <a:avLst/>
          </a:prstGeom>
          <a:solidFill>
            <a:srgbClr val="FF6600"/>
          </a:solidFill>
          <a:ln w="9525">
            <a:solidFill>
              <a:schemeClr val="bg2"/>
            </a:solidFill>
            <a:miter lim="800000"/>
            <a:headEnd/>
            <a:tailEnd/>
          </a:ln>
        </p:spPr>
        <p:txBody>
          <a:bodyPr wrap="none" anchor="ct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endParaRPr lang="fr-CH" altLang="fr-FR"/>
          </a:p>
        </p:txBody>
      </p:sp>
      <p:sp>
        <p:nvSpPr>
          <p:cNvPr id="48135" name="Rectangle 10">
            <a:extLst>
              <a:ext uri="{FF2B5EF4-FFF2-40B4-BE49-F238E27FC236}">
                <a16:creationId xmlns:a16="http://schemas.microsoft.com/office/drawing/2014/main" id="{62687D77-8668-1052-957C-851F3EF738F7}"/>
              </a:ext>
            </a:extLst>
          </p:cNvPr>
          <p:cNvSpPr>
            <a:spLocks noChangeArrowheads="1"/>
          </p:cNvSpPr>
          <p:nvPr/>
        </p:nvSpPr>
        <p:spPr bwMode="auto">
          <a:xfrm>
            <a:off x="2711451" y="2660651"/>
            <a:ext cx="144463" cy="144463"/>
          </a:xfrm>
          <a:prstGeom prst="rect">
            <a:avLst/>
          </a:prstGeom>
          <a:solidFill>
            <a:srgbClr val="C0C0C0"/>
          </a:solidFill>
          <a:ln w="9525">
            <a:solidFill>
              <a:srgbClr val="FFFFFF"/>
            </a:solidFill>
            <a:miter lim="800000"/>
            <a:headEnd/>
            <a:tailEnd/>
          </a:ln>
        </p:spPr>
        <p:txBody>
          <a:bodyPr wrap="none" anchor="ct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endParaRPr lang="fr-CH" altLang="fr-FR"/>
          </a:p>
        </p:txBody>
      </p:sp>
      <p:sp>
        <p:nvSpPr>
          <p:cNvPr id="48136" name="Text Box 11">
            <a:extLst>
              <a:ext uri="{FF2B5EF4-FFF2-40B4-BE49-F238E27FC236}">
                <a16:creationId xmlns:a16="http://schemas.microsoft.com/office/drawing/2014/main" id="{E12625E6-F106-F1A0-4381-8A4104B3DF01}"/>
              </a:ext>
            </a:extLst>
          </p:cNvPr>
          <p:cNvSpPr txBox="1">
            <a:spLocks noChangeArrowheads="1"/>
          </p:cNvSpPr>
          <p:nvPr/>
        </p:nvSpPr>
        <p:spPr bwMode="auto">
          <a:xfrm>
            <a:off x="2855914" y="2370139"/>
            <a:ext cx="11224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fr-FR" sz="1200">
                <a:solidFill>
                  <a:srgbClr val="FF6600"/>
                </a:solidFill>
                <a:latin typeface="Arial Unicode MS" charset="0"/>
              </a:rPr>
              <a:t>Fracture rate</a:t>
            </a:r>
          </a:p>
        </p:txBody>
      </p:sp>
      <p:sp>
        <p:nvSpPr>
          <p:cNvPr id="48137" name="Text Box 18">
            <a:extLst>
              <a:ext uri="{FF2B5EF4-FFF2-40B4-BE49-F238E27FC236}">
                <a16:creationId xmlns:a16="http://schemas.microsoft.com/office/drawing/2014/main" id="{9E056FF8-7E07-96E5-B456-25C4321A7BF0}"/>
              </a:ext>
            </a:extLst>
          </p:cNvPr>
          <p:cNvSpPr txBox="1">
            <a:spLocks noChangeArrowheads="1"/>
          </p:cNvSpPr>
          <p:nvPr/>
        </p:nvSpPr>
        <p:spPr bwMode="auto">
          <a:xfrm rot="16200000">
            <a:off x="305643" y="4079976"/>
            <a:ext cx="32399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fr-FR" sz="1400">
                <a:latin typeface="Arial Unicode MS" charset="0"/>
              </a:rPr>
              <a:t>Fracture rate per 1000 Person-years</a:t>
            </a:r>
          </a:p>
        </p:txBody>
      </p:sp>
      <p:sp>
        <p:nvSpPr>
          <p:cNvPr id="48138" name="Text Box 19">
            <a:extLst>
              <a:ext uri="{FF2B5EF4-FFF2-40B4-BE49-F238E27FC236}">
                <a16:creationId xmlns:a16="http://schemas.microsoft.com/office/drawing/2014/main" id="{700C2AAF-C654-9AF9-56D4-D880DB8ECCFE}"/>
              </a:ext>
            </a:extLst>
          </p:cNvPr>
          <p:cNvSpPr txBox="1">
            <a:spLocks noChangeArrowheads="1"/>
          </p:cNvSpPr>
          <p:nvPr/>
        </p:nvSpPr>
        <p:spPr bwMode="auto">
          <a:xfrm rot="5400000">
            <a:off x="9087151" y="4082356"/>
            <a:ext cx="2531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en-US" altLang="fr-FR" sz="1400">
                <a:latin typeface="Arial Unicode MS" charset="0"/>
              </a:rPr>
              <a:t>No of women with fractures</a:t>
            </a:r>
          </a:p>
        </p:txBody>
      </p:sp>
      <p:sp>
        <p:nvSpPr>
          <p:cNvPr id="48139" name="Title 3">
            <a:extLst>
              <a:ext uri="{FF2B5EF4-FFF2-40B4-BE49-F238E27FC236}">
                <a16:creationId xmlns:a16="http://schemas.microsoft.com/office/drawing/2014/main" id="{551EC7E1-5476-6D01-30FD-8065C5BD551C}"/>
              </a:ext>
            </a:extLst>
          </p:cNvPr>
          <p:cNvSpPr txBox="1">
            <a:spLocks/>
          </p:cNvSpPr>
          <p:nvPr/>
        </p:nvSpPr>
        <p:spPr bwMode="auto">
          <a:xfrm>
            <a:off x="1847850" y="188913"/>
            <a:ext cx="871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pt-BR" altLang="fr-FR" sz="3000" b="0">
                <a:solidFill>
                  <a:srgbClr val="000000"/>
                </a:solidFill>
                <a:latin typeface="Calibri" panose="020F0502020204030204" pitchFamily="34" charset="0"/>
              </a:rPr>
              <a:t>BMD Overlaps in Women With and Without Fracture</a:t>
            </a:r>
            <a:endParaRPr lang="en-US" altLang="fr-FR" sz="3000" b="0">
              <a:solidFill>
                <a:srgbClr val="000000"/>
              </a:solidFill>
              <a:latin typeface="Calibri" panose="020F0502020204030204" pitchFamily="34" charset="0"/>
            </a:endParaRPr>
          </a:p>
        </p:txBody>
      </p:sp>
      <p:sp>
        <p:nvSpPr>
          <p:cNvPr id="48140" name="Footer Placeholder 9">
            <a:extLst>
              <a:ext uri="{FF2B5EF4-FFF2-40B4-BE49-F238E27FC236}">
                <a16:creationId xmlns:a16="http://schemas.microsoft.com/office/drawing/2014/main" id="{9065D4EE-13D8-2822-4030-4D5A5049242A}"/>
              </a:ext>
            </a:extLst>
          </p:cNvPr>
          <p:cNvSpPr txBox="1">
            <a:spLocks/>
          </p:cNvSpPr>
          <p:nvPr/>
        </p:nvSpPr>
        <p:spPr bwMode="auto">
          <a:xfrm>
            <a:off x="1600200" y="6135688"/>
            <a:ext cx="609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r>
              <a:rPr lang="fr-CH" altLang="fr-FR" sz="1100" b="0">
                <a:solidFill>
                  <a:srgbClr val="000000"/>
                </a:solidFill>
                <a:latin typeface="Calibri" panose="020F0502020204030204" pitchFamily="34" charset="0"/>
              </a:rPr>
              <a:t>Courtesy of D Hans &amp; MA Krieg – Adapted from the EPISEM Study</a:t>
            </a:r>
          </a:p>
          <a:p>
            <a:r>
              <a:rPr lang="fr-CH" altLang="fr-FR" sz="1100" b="0">
                <a:solidFill>
                  <a:srgbClr val="000000"/>
                </a:solidFill>
                <a:latin typeface="Calibri" panose="020F0502020204030204" pitchFamily="34" charset="0"/>
              </a:rPr>
              <a:t>Presented at the SSR, Lausanne, CH, September, 2009 and ASBMR, Philadelphia 2006 </a:t>
            </a:r>
          </a:p>
        </p:txBody>
      </p:sp>
    </p:spTree>
    <p:extLst>
      <p:ext uri="{BB962C8B-B14F-4D97-AF65-F5344CB8AC3E}">
        <p14:creationId xmlns:p14="http://schemas.microsoft.com/office/powerpoint/2010/main" val="3392890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8637AE-5788-E13D-DC7B-D790EE5FF41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2A28AD-F6FC-64FF-5FBE-1787830F9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E459E2-6320-DDDE-4C30-61E76BBFE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D910D2-9A2F-476C-03FB-6F486D7EA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F7147CF-8A5A-51A4-506B-26D34D70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A8F598AB-D03C-D5BC-92EF-D6A1FA4A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2D3B28D6-9A1F-9614-6793-FC751E33B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C7B2CA3-5AFF-4077-045D-2C01E750D2BE}"/>
              </a:ext>
            </a:extLst>
          </p:cNvPr>
          <p:cNvSpPr>
            <a:spLocks noGrp="1"/>
          </p:cNvSpPr>
          <p:nvPr>
            <p:ph type="title"/>
          </p:nvPr>
        </p:nvSpPr>
        <p:spPr>
          <a:xfrm>
            <a:off x="586478" y="1683756"/>
            <a:ext cx="3115265" cy="2396359"/>
          </a:xfrm>
        </p:spPr>
        <p:txBody>
          <a:bodyPr anchor="b">
            <a:normAutofit/>
          </a:bodyPr>
          <a:lstStyle/>
          <a:p>
            <a:pPr algn="r"/>
            <a:r>
              <a:rPr lang="fr-BE" sz="4000">
                <a:solidFill>
                  <a:srgbClr val="FFFFFF"/>
                </a:solidFill>
              </a:rPr>
              <a:t>WHICH TOOLS </a:t>
            </a:r>
          </a:p>
        </p:txBody>
      </p:sp>
      <p:graphicFrame>
        <p:nvGraphicFramePr>
          <p:cNvPr id="5" name="Espace réservé du contenu 2">
            <a:extLst>
              <a:ext uri="{FF2B5EF4-FFF2-40B4-BE49-F238E27FC236}">
                <a16:creationId xmlns:a16="http://schemas.microsoft.com/office/drawing/2014/main" id="{8043C95C-094A-A974-9CFE-0B23B3430AFD}"/>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270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43A216-CE4D-EA17-D9FF-B543AF787493}"/>
            </a:ext>
          </a:extLst>
        </p:cNvPr>
        <p:cNvGrpSpPr/>
        <p:nvPr/>
      </p:nvGrpSpPr>
      <p:grpSpPr>
        <a:xfrm>
          <a:off x="0" y="0"/>
          <a:ext cx="0" cy="0"/>
          <a:chOff x="0" y="0"/>
          <a:chExt cx="0" cy="0"/>
        </a:xfrm>
      </p:grpSpPr>
      <p:sp>
        <p:nvSpPr>
          <p:cNvPr id="63498" name="Rectangle 63497">
            <a:extLst>
              <a:ext uri="{FF2B5EF4-FFF2-40B4-BE49-F238E27FC236}">
                <a16:creationId xmlns:a16="http://schemas.microsoft.com/office/drawing/2014/main" id="{290744C9-E389-92ED-D1EF-65DD7758A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489" name="Rectangle 2">
            <a:extLst>
              <a:ext uri="{FF2B5EF4-FFF2-40B4-BE49-F238E27FC236}">
                <a16:creationId xmlns:a16="http://schemas.microsoft.com/office/drawing/2014/main" id="{AE4ABC79-7A41-399F-A526-64508EE094F6}"/>
              </a:ext>
            </a:extLst>
          </p:cNvPr>
          <p:cNvSpPr>
            <a:spLocks noGrp="1" noChangeArrowheads="1"/>
          </p:cNvSpPr>
          <p:nvPr>
            <p:ph type="title"/>
          </p:nvPr>
        </p:nvSpPr>
        <p:spPr>
          <a:xfrm>
            <a:off x="838200" y="1412488"/>
            <a:ext cx="2899189" cy="4363844"/>
          </a:xfrm>
        </p:spPr>
        <p:txBody>
          <a:bodyPr anchor="t">
            <a:normAutofit/>
          </a:bodyPr>
          <a:lstStyle/>
          <a:p>
            <a:r>
              <a:rPr lang="en-US" altLang="fr-FR" sz="4000">
                <a:solidFill>
                  <a:srgbClr val="FFFFFF"/>
                </a:solidFill>
                <a:latin typeface="Calibri" panose="020F0502020204030204" pitchFamily="34" charset="0"/>
              </a:rPr>
              <a:t>Multiple Fracture Risk Factors Exist</a:t>
            </a:r>
            <a:br>
              <a:rPr lang="en-US" altLang="fr-FR" sz="4000">
                <a:solidFill>
                  <a:srgbClr val="FFFFFF"/>
                </a:solidFill>
                <a:latin typeface="Calibri" panose="020F0502020204030204" pitchFamily="34" charset="0"/>
              </a:rPr>
            </a:br>
            <a:r>
              <a:rPr lang="en-US" altLang="fr-FR" sz="4000">
                <a:solidFill>
                  <a:srgbClr val="FFFFFF"/>
                </a:solidFill>
                <a:latin typeface="Calibri" panose="020F0502020204030204" pitchFamily="34" charset="0"/>
              </a:rPr>
              <a:t>Which Ones to Use? </a:t>
            </a:r>
          </a:p>
        </p:txBody>
      </p:sp>
      <p:sp>
        <p:nvSpPr>
          <p:cNvPr id="63490" name="Rectangle 3">
            <a:extLst>
              <a:ext uri="{FF2B5EF4-FFF2-40B4-BE49-F238E27FC236}">
                <a16:creationId xmlns:a16="http://schemas.microsoft.com/office/drawing/2014/main" id="{FDEBB77B-7425-F548-382D-226A5CC622D0}"/>
              </a:ext>
            </a:extLst>
          </p:cNvPr>
          <p:cNvSpPr>
            <a:spLocks noGrp="1" noChangeArrowheads="1"/>
          </p:cNvSpPr>
          <p:nvPr>
            <p:ph sz="half" idx="1"/>
          </p:nvPr>
        </p:nvSpPr>
        <p:spPr>
          <a:xfrm>
            <a:off x="4380855" y="1412489"/>
            <a:ext cx="3427283" cy="4363844"/>
          </a:xfrm>
        </p:spPr>
        <p:txBody>
          <a:bodyPr>
            <a:normAutofit/>
          </a:bodyPr>
          <a:lstStyle/>
          <a:p>
            <a:r>
              <a:rPr lang="en-US" altLang="fr-FR" sz="2000">
                <a:latin typeface="Calibri" panose="020F0502020204030204" pitchFamily="34" charset="0"/>
              </a:rPr>
              <a:t>Age</a:t>
            </a:r>
          </a:p>
          <a:p>
            <a:r>
              <a:rPr lang="en-US" altLang="fr-FR" sz="2000">
                <a:latin typeface="Calibri" panose="020F0502020204030204" pitchFamily="34" charset="0"/>
              </a:rPr>
              <a:t>Prior fracture</a:t>
            </a:r>
          </a:p>
          <a:p>
            <a:r>
              <a:rPr lang="en-US" altLang="fr-FR" sz="2000">
                <a:latin typeface="Calibri" panose="020F0502020204030204" pitchFamily="34" charset="0"/>
              </a:rPr>
              <a:t>Low body weight</a:t>
            </a:r>
          </a:p>
          <a:p>
            <a:r>
              <a:rPr lang="en-US" altLang="fr-FR" sz="2000">
                <a:latin typeface="Calibri" panose="020F0502020204030204" pitchFamily="34" charset="0"/>
              </a:rPr>
              <a:t>Weight loss</a:t>
            </a:r>
          </a:p>
          <a:p>
            <a:r>
              <a:rPr lang="en-US" altLang="fr-FR" sz="2000">
                <a:latin typeface="Calibri" panose="020F0502020204030204" pitchFamily="34" charset="0"/>
              </a:rPr>
              <a:t>Inactivity</a:t>
            </a:r>
          </a:p>
          <a:p>
            <a:r>
              <a:rPr lang="en-US" altLang="fr-FR" sz="2000">
                <a:latin typeface="Calibri" panose="020F0502020204030204" pitchFamily="34" charset="0"/>
              </a:rPr>
              <a:t>Glucocorticoids</a:t>
            </a:r>
          </a:p>
          <a:p>
            <a:r>
              <a:rPr lang="en-US" altLang="fr-FR" sz="2000">
                <a:latin typeface="Calibri" panose="020F0502020204030204" pitchFamily="34" charset="0"/>
              </a:rPr>
              <a:t>Hyperparathyroidism</a:t>
            </a:r>
          </a:p>
          <a:p>
            <a:r>
              <a:rPr lang="en-US" altLang="fr-FR" sz="2000">
                <a:latin typeface="Calibri" panose="020F0502020204030204" pitchFamily="34" charset="0"/>
              </a:rPr>
              <a:t>Diabetes type 1</a:t>
            </a:r>
          </a:p>
          <a:p>
            <a:r>
              <a:rPr lang="en-US" altLang="fr-FR" sz="2000">
                <a:latin typeface="Calibri" panose="020F0502020204030204" pitchFamily="34" charset="0"/>
              </a:rPr>
              <a:t>Anorexia</a:t>
            </a:r>
          </a:p>
          <a:p>
            <a:r>
              <a:rPr lang="en-US" altLang="fr-FR" sz="2000">
                <a:latin typeface="Calibri" panose="020F0502020204030204" pitchFamily="34" charset="0"/>
              </a:rPr>
              <a:t>Gastrectomy</a:t>
            </a:r>
          </a:p>
        </p:txBody>
      </p:sp>
      <p:cxnSp>
        <p:nvCxnSpPr>
          <p:cNvPr id="63500" name="Straight Connector 63499">
            <a:extLst>
              <a:ext uri="{FF2B5EF4-FFF2-40B4-BE49-F238E27FC236}">
                <a16:creationId xmlns:a16="http://schemas.microsoft.com/office/drawing/2014/main" id="{BA9E5A8A-CABC-B8DA-6078-B61D5EC546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491" name="Content Placeholder 6">
            <a:extLst>
              <a:ext uri="{FF2B5EF4-FFF2-40B4-BE49-F238E27FC236}">
                <a16:creationId xmlns:a16="http://schemas.microsoft.com/office/drawing/2014/main" id="{16ECEB30-460C-E478-B2DF-1323474583F8}"/>
              </a:ext>
            </a:extLst>
          </p:cNvPr>
          <p:cNvSpPr>
            <a:spLocks noGrp="1"/>
          </p:cNvSpPr>
          <p:nvPr>
            <p:ph sz="half" idx="2"/>
          </p:nvPr>
        </p:nvSpPr>
        <p:spPr>
          <a:xfrm>
            <a:off x="8451604" y="1412489"/>
            <a:ext cx="3197701" cy="4363844"/>
          </a:xfrm>
        </p:spPr>
        <p:txBody>
          <a:bodyPr>
            <a:normAutofit/>
          </a:bodyPr>
          <a:lstStyle/>
          <a:p>
            <a:r>
              <a:rPr lang="pt-BR" altLang="fr-FR" sz="2000">
                <a:latin typeface="Calibri" panose="020F0502020204030204" pitchFamily="34" charset="0"/>
              </a:rPr>
              <a:t>Gender (female)</a:t>
            </a:r>
          </a:p>
          <a:p>
            <a:r>
              <a:rPr lang="pt-BR" altLang="fr-FR" sz="2000">
                <a:latin typeface="Calibri" panose="020F0502020204030204" pitchFamily="34" charset="0"/>
              </a:rPr>
              <a:t>Current smoking</a:t>
            </a:r>
          </a:p>
          <a:p>
            <a:r>
              <a:rPr lang="pt-BR" altLang="fr-FR" sz="2000">
                <a:latin typeface="Calibri" panose="020F0502020204030204" pitchFamily="34" charset="0"/>
              </a:rPr>
              <a:t>Low sunlight exposure</a:t>
            </a:r>
          </a:p>
          <a:p>
            <a:r>
              <a:rPr lang="pt-BR" altLang="fr-FR" sz="2000">
                <a:latin typeface="Calibri" panose="020F0502020204030204" pitchFamily="34" charset="0"/>
              </a:rPr>
              <a:t>Family Hx of fracture</a:t>
            </a:r>
          </a:p>
          <a:p>
            <a:r>
              <a:rPr lang="pt-BR" altLang="fr-FR" sz="2000">
                <a:latin typeface="Calibri" panose="020F0502020204030204" pitchFamily="34" charset="0"/>
              </a:rPr>
              <a:t>Surgical menopause</a:t>
            </a:r>
          </a:p>
          <a:p>
            <a:r>
              <a:rPr lang="pt-BR" altLang="fr-FR" sz="2000">
                <a:latin typeface="Calibri" panose="020F0502020204030204" pitchFamily="34" charset="0"/>
              </a:rPr>
              <a:t>Low calcium intake</a:t>
            </a:r>
          </a:p>
          <a:p>
            <a:r>
              <a:rPr lang="pt-BR" altLang="fr-FR" sz="2000">
                <a:latin typeface="Calibri" panose="020F0502020204030204" pitchFamily="34" charset="0"/>
              </a:rPr>
              <a:t>Hyperthyroidism</a:t>
            </a:r>
          </a:p>
          <a:p>
            <a:r>
              <a:rPr lang="pt-BR" altLang="fr-FR" sz="2000">
                <a:latin typeface="Calibri" panose="020F0502020204030204" pitchFamily="34" charset="0"/>
              </a:rPr>
              <a:t>Diabetes type 2</a:t>
            </a:r>
          </a:p>
          <a:p>
            <a:r>
              <a:rPr lang="pt-BR" altLang="fr-FR" sz="2000">
                <a:latin typeface="Calibri" panose="020F0502020204030204" pitchFamily="34" charset="0"/>
              </a:rPr>
              <a:t>Rheumatoid arthritis</a:t>
            </a:r>
          </a:p>
        </p:txBody>
      </p:sp>
      <p:sp>
        <p:nvSpPr>
          <p:cNvPr id="63492" name="Footer Placeholder 7">
            <a:extLst>
              <a:ext uri="{FF2B5EF4-FFF2-40B4-BE49-F238E27FC236}">
                <a16:creationId xmlns:a16="http://schemas.microsoft.com/office/drawing/2014/main" id="{DBD36B79-12D5-F872-CFE1-332FFD3C9409}"/>
              </a:ext>
            </a:extLst>
          </p:cNvPr>
          <p:cNvSpPr>
            <a:spLocks noGrp="1"/>
          </p:cNvSpPr>
          <p:nvPr>
            <p:ph type="ftr" sz="quarter" idx="10"/>
          </p:nvPr>
        </p:nvSpPr>
        <p:spPr bwMode="auto">
          <a:xfrm>
            <a:off x="4380854" y="6356350"/>
            <a:ext cx="4059047"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altLang="fr-FR"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Calibri" panose="020F0502020204030204" pitchFamily="34" charset="0"/>
              </a:rPr>
              <a:t>Espallargues, M. et al. Osteoporos Int. 2001;12:811-822</a:t>
            </a:r>
          </a:p>
        </p:txBody>
      </p:sp>
      <p:sp>
        <p:nvSpPr>
          <p:cNvPr id="63493" name="Rectangle 4">
            <a:extLst>
              <a:ext uri="{FF2B5EF4-FFF2-40B4-BE49-F238E27FC236}">
                <a16:creationId xmlns:a16="http://schemas.microsoft.com/office/drawing/2014/main" id="{DD5C4DA9-0B09-B6AB-EA92-B61E9EFF95BD}"/>
              </a:ext>
            </a:extLst>
          </p:cNvPr>
          <p:cNvSpPr>
            <a:spLocks noChangeArrowheads="1"/>
          </p:cNvSpPr>
          <p:nvPr/>
        </p:nvSpPr>
        <p:spPr bwMode="auto">
          <a:xfrm>
            <a:off x="5715000" y="1371600"/>
            <a:ext cx="42116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b="1">
                <a:solidFill>
                  <a:schemeClr val="tx1"/>
                </a:solidFill>
                <a:latin typeface="Times" panose="02020603050405020304" pitchFamily="18" charset="0"/>
                <a:ea typeface="MS PGothic" panose="020B0600070205080204" pitchFamily="34" charset="-128"/>
              </a:defRPr>
            </a:lvl1pPr>
            <a:lvl2pPr marL="742950" indent="-285750">
              <a:defRPr sz="2400" b="1">
                <a:solidFill>
                  <a:schemeClr val="tx1"/>
                </a:solidFill>
                <a:latin typeface="Times" panose="02020603050405020304" pitchFamily="18" charset="0"/>
                <a:ea typeface="MS PGothic" panose="020B0600070205080204" pitchFamily="34" charset="-128"/>
              </a:defRPr>
            </a:lvl2pPr>
            <a:lvl3pPr marL="1143000" indent="-228600">
              <a:defRPr sz="2400" b="1">
                <a:solidFill>
                  <a:schemeClr val="tx1"/>
                </a:solidFill>
                <a:latin typeface="Times" panose="02020603050405020304" pitchFamily="18" charset="0"/>
                <a:ea typeface="MS PGothic" panose="020B0600070205080204" pitchFamily="34" charset="-128"/>
              </a:defRPr>
            </a:lvl3pPr>
            <a:lvl4pPr marL="1600200" indent="-228600">
              <a:defRPr sz="2400" b="1">
                <a:solidFill>
                  <a:schemeClr val="tx1"/>
                </a:solidFill>
                <a:latin typeface="Times" panose="02020603050405020304" pitchFamily="18" charset="0"/>
                <a:ea typeface="MS PGothic" panose="020B0600070205080204" pitchFamily="34" charset="-128"/>
              </a:defRPr>
            </a:lvl4pPr>
            <a:lvl5pPr marL="2057400" indent="-22860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marL="1143000" marR="0" lvl="2" indent="-228600" algn="l" defTabSz="457200" rtl="0" eaLnBrk="1" fontAlgn="auto" latinLnBrk="0" hangingPunct="1">
              <a:lnSpc>
                <a:spcPct val="100000"/>
              </a:lnSpc>
              <a:spcBef>
                <a:spcPct val="20000"/>
              </a:spcBef>
              <a:spcAft>
                <a:spcPts val="0"/>
              </a:spcAft>
              <a:buClr>
                <a:prstClr val="black"/>
              </a:buClr>
              <a:buSzTx/>
              <a:buFont typeface="Times" panose="02020603050405020304" pitchFamily="18" charset="0"/>
              <a:buChar char="•"/>
              <a:tabLst/>
              <a:defRPr/>
            </a:pPr>
            <a:endParaRPr kumimoji="0" lang="en-US" altLang="fr-FR" sz="2200" b="1"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869521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p:cNvPicPr>
            <a:picLocks noChangeAspect="1"/>
          </p:cNvPicPr>
          <p:nvPr/>
        </p:nvPicPr>
        <p:blipFill>
          <a:blip r:embed="rId2"/>
          <a:stretch>
            <a:fillRect/>
          </a:stretch>
        </p:blipFill>
        <p:spPr>
          <a:xfrm>
            <a:off x="703182" y="2615578"/>
            <a:ext cx="4777381" cy="14571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Espace réservé du contenu 2"/>
          <p:cNvSpPr>
            <a:spLocks noGrp="1"/>
          </p:cNvSpPr>
          <p:nvPr>
            <p:ph idx="1"/>
          </p:nvPr>
        </p:nvSpPr>
        <p:spPr>
          <a:xfrm>
            <a:off x="5894962" y="1984443"/>
            <a:ext cx="5458838" cy="4192520"/>
          </a:xfrm>
        </p:spPr>
        <p:txBody>
          <a:bodyPr>
            <a:normAutofit/>
          </a:bodyPr>
          <a:lstStyle/>
          <a:p>
            <a:r>
              <a:rPr lang="en-US" dirty="0"/>
              <a:t>A total of 48 tools were identified</a:t>
            </a:r>
          </a:p>
          <a:p>
            <a:pPr lvl="1"/>
            <a:r>
              <a:rPr lang="en-US" dirty="0"/>
              <a:t>20 had been externally validated, </a:t>
            </a:r>
          </a:p>
          <a:p>
            <a:pPr lvl="1"/>
            <a:r>
              <a:rPr lang="en-US" dirty="0"/>
              <a:t>6 had been tested more than once in a population‐based setting with acceptable methodological quality.</a:t>
            </a:r>
          </a:p>
          <a:p>
            <a:pPr lvl="2"/>
            <a:r>
              <a:rPr lang="en-US" dirty="0"/>
              <a:t>3 for BMD</a:t>
            </a:r>
          </a:p>
          <a:p>
            <a:pPr lvl="2"/>
            <a:r>
              <a:rPr lang="en-US" dirty="0"/>
              <a:t>3 for fracture</a:t>
            </a:r>
            <a:endParaRPr lang="fr-BE" dirty="0"/>
          </a:p>
        </p:txBody>
      </p:sp>
    </p:spTree>
    <p:extLst>
      <p:ext uri="{BB962C8B-B14F-4D97-AF65-F5344CB8AC3E}">
        <p14:creationId xmlns:p14="http://schemas.microsoft.com/office/powerpoint/2010/main" val="404919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3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p:cNvPicPr>
            <a:picLocks noGrp="1" noChangeAspect="1"/>
          </p:cNvPicPr>
          <p:nvPr>
            <p:ph idx="1"/>
          </p:nvPr>
        </p:nvPicPr>
        <p:blipFill rotWithShape="1">
          <a:blip r:embed="rId2"/>
          <a:srcRect l="42095" t="25353" r="23123" b="8876"/>
          <a:stretch/>
        </p:blipFill>
        <p:spPr>
          <a:xfrm>
            <a:off x="3477178" y="643467"/>
            <a:ext cx="5237644" cy="5571066"/>
          </a:xfrm>
          <a:prstGeom prst="rect">
            <a:avLst/>
          </a:prstGeom>
        </p:spPr>
      </p:pic>
    </p:spTree>
    <p:extLst>
      <p:ext uri="{BB962C8B-B14F-4D97-AF65-F5344CB8AC3E}">
        <p14:creationId xmlns:p14="http://schemas.microsoft.com/office/powerpoint/2010/main" val="225695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rotWithShape="1">
          <a:blip r:embed="rId2"/>
          <a:srcRect l="9493" t="27992" r="30183" b="40487"/>
          <a:stretch/>
        </p:blipFill>
        <p:spPr>
          <a:xfrm>
            <a:off x="1649578" y="1690689"/>
            <a:ext cx="8892845" cy="2612574"/>
          </a:xfrm>
          <a:prstGeom prst="rect">
            <a:avLst/>
          </a:prstGeom>
        </p:spPr>
      </p:pic>
      <p:sp>
        <p:nvSpPr>
          <p:cNvPr id="5" name="ZoneTexte 4"/>
          <p:cNvSpPr txBox="1"/>
          <p:nvPr/>
        </p:nvSpPr>
        <p:spPr>
          <a:xfrm>
            <a:off x="1649577" y="6418032"/>
            <a:ext cx="4446422" cy="307777"/>
          </a:xfrm>
          <a:prstGeom prst="rect">
            <a:avLst/>
          </a:prstGeom>
          <a:noFill/>
        </p:spPr>
        <p:txBody>
          <a:bodyPr wrap="square" rtlCol="0">
            <a:spAutoFit/>
          </a:bodyPr>
          <a:lstStyle/>
          <a:p>
            <a:r>
              <a:rPr lang="fr-BE" sz="1400" dirty="0"/>
              <a:t>Kanis et al. Archives of </a:t>
            </a:r>
            <a:r>
              <a:rPr lang="fr-BE" sz="1400" dirty="0" err="1"/>
              <a:t>Osteoporosis</a:t>
            </a:r>
            <a:r>
              <a:rPr lang="fr-BE" sz="1400" dirty="0"/>
              <a:t> 2021</a:t>
            </a:r>
          </a:p>
        </p:txBody>
      </p:sp>
    </p:spTree>
    <p:extLst>
      <p:ext uri="{BB962C8B-B14F-4D97-AF65-F5344CB8AC3E}">
        <p14:creationId xmlns:p14="http://schemas.microsoft.com/office/powerpoint/2010/main" val="1709817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p:cNvPicPr>
            <a:picLocks noGrp="1" noChangeAspect="1"/>
          </p:cNvPicPr>
          <p:nvPr>
            <p:ph idx="1"/>
          </p:nvPr>
        </p:nvPicPr>
        <p:blipFill rotWithShape="1">
          <a:blip r:embed="rId2"/>
          <a:srcRect l="17548" t="19941" r="31517" b="50448"/>
          <a:stretch/>
        </p:blipFill>
        <p:spPr>
          <a:xfrm>
            <a:off x="643467" y="2563290"/>
            <a:ext cx="5294716" cy="1731417"/>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rotWithShape="1">
          <a:blip r:embed="rId3"/>
          <a:srcRect l="17587" t="20867" r="31238" b="52116"/>
          <a:stretch/>
        </p:blipFill>
        <p:spPr>
          <a:xfrm>
            <a:off x="6253817" y="2642834"/>
            <a:ext cx="5294715" cy="1572332"/>
          </a:xfrm>
          <a:prstGeom prst="rect">
            <a:avLst/>
          </a:prstGeom>
        </p:spPr>
      </p:pic>
    </p:spTree>
    <p:extLst>
      <p:ext uri="{BB962C8B-B14F-4D97-AF65-F5344CB8AC3E}">
        <p14:creationId xmlns:p14="http://schemas.microsoft.com/office/powerpoint/2010/main" val="2821104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p:cNvPicPr>
            <a:picLocks noGrp="1" noChangeAspect="1"/>
          </p:cNvPicPr>
          <p:nvPr>
            <p:ph idx="1"/>
          </p:nvPr>
        </p:nvPicPr>
        <p:blipFill rotWithShape="1">
          <a:blip r:embed="rId2"/>
          <a:srcRect l="7339" t="21279" r="21523" b="51212"/>
          <a:stretch/>
        </p:blipFill>
        <p:spPr>
          <a:xfrm>
            <a:off x="643467" y="2853151"/>
            <a:ext cx="5294716" cy="1151695"/>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rotWithShape="1">
          <a:blip r:embed="rId3"/>
          <a:srcRect l="22075" t="51804" r="51298" b="27184"/>
          <a:stretch/>
        </p:blipFill>
        <p:spPr>
          <a:xfrm>
            <a:off x="6253817" y="2253887"/>
            <a:ext cx="5294715" cy="2350226"/>
          </a:xfrm>
          <a:prstGeom prst="rect">
            <a:avLst/>
          </a:prstGeom>
        </p:spPr>
      </p:pic>
    </p:spTree>
    <p:extLst>
      <p:ext uri="{BB962C8B-B14F-4D97-AF65-F5344CB8AC3E}">
        <p14:creationId xmlns:p14="http://schemas.microsoft.com/office/powerpoint/2010/main" val="2125393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1383564" y="348865"/>
            <a:ext cx="9718111" cy="1576446"/>
          </a:xfrm>
        </p:spPr>
        <p:txBody>
          <a:bodyPr anchor="ctr">
            <a:normAutofit/>
          </a:bodyPr>
          <a:lstStyle/>
          <a:p>
            <a:r>
              <a:rPr lang="fr-BE" sz="4000">
                <a:solidFill>
                  <a:srgbClr val="FFFFFF"/>
                </a:solidFill>
              </a:rPr>
              <a:t>10-year fracture risk</a:t>
            </a:r>
          </a:p>
        </p:txBody>
      </p:sp>
      <p:graphicFrame>
        <p:nvGraphicFramePr>
          <p:cNvPr id="5" name="Espace réservé du contenu 2">
            <a:extLst>
              <a:ext uri="{FF2B5EF4-FFF2-40B4-BE49-F238E27FC236}">
                <a16:creationId xmlns:a16="http://schemas.microsoft.com/office/drawing/2014/main" id="{B63D0079-170B-0CA5-7FEA-6825F30CFFBC}"/>
              </a:ext>
            </a:extLst>
          </p:cNvPr>
          <p:cNvGraphicFramePr>
            <a:graphicFrameLocks noGrp="1"/>
          </p:cNvGraphicFramePr>
          <p:nvPr>
            <p:ph idx="1"/>
            <p:extLst>
              <p:ext uri="{D42A27DB-BD31-4B8C-83A1-F6EECF244321}">
                <p14:modId xmlns:p14="http://schemas.microsoft.com/office/powerpoint/2010/main" val="273288800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72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3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p:cNvPicPr>
            <a:picLocks noGrp="1" noChangeAspect="1"/>
          </p:cNvPicPr>
          <p:nvPr>
            <p:ph idx="1"/>
          </p:nvPr>
        </p:nvPicPr>
        <p:blipFill rotWithShape="1">
          <a:blip r:embed="rId2"/>
          <a:srcRect l="24210" t="6568" r="24962" b="38031"/>
          <a:stretch/>
        </p:blipFill>
        <p:spPr>
          <a:xfrm>
            <a:off x="1552699" y="643467"/>
            <a:ext cx="9086602" cy="5571066"/>
          </a:xfrm>
          <a:prstGeom prst="rect">
            <a:avLst/>
          </a:prstGeom>
        </p:spPr>
      </p:pic>
    </p:spTree>
    <p:extLst>
      <p:ext uri="{BB962C8B-B14F-4D97-AF65-F5344CB8AC3E}">
        <p14:creationId xmlns:p14="http://schemas.microsoft.com/office/powerpoint/2010/main" val="1462085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p:cNvPicPr>
            <a:picLocks noGrp="1" noChangeAspect="1"/>
          </p:cNvPicPr>
          <p:nvPr>
            <p:ph idx="1"/>
          </p:nvPr>
        </p:nvPicPr>
        <p:blipFill rotWithShape="1">
          <a:blip r:embed="rId2"/>
          <a:srcRect l="23887" t="6760" r="24532" b="28478"/>
          <a:stretch/>
        </p:blipFill>
        <p:spPr>
          <a:xfrm>
            <a:off x="2151831" y="643467"/>
            <a:ext cx="7888338" cy="5571066"/>
          </a:xfrm>
          <a:prstGeom prst="rect">
            <a:avLst/>
          </a:prstGeom>
        </p:spPr>
      </p:pic>
    </p:spTree>
    <p:extLst>
      <p:ext uri="{BB962C8B-B14F-4D97-AF65-F5344CB8AC3E}">
        <p14:creationId xmlns:p14="http://schemas.microsoft.com/office/powerpoint/2010/main" val="241879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86478" y="1683756"/>
            <a:ext cx="3115265" cy="2396359"/>
          </a:xfrm>
        </p:spPr>
        <p:txBody>
          <a:bodyPr anchor="b">
            <a:normAutofit/>
          </a:bodyPr>
          <a:lstStyle/>
          <a:p>
            <a:pPr algn="r"/>
            <a:endParaRPr lang="fr-BE" sz="4000">
              <a:solidFill>
                <a:srgbClr val="FFFFFF"/>
              </a:solidFill>
            </a:endParaRPr>
          </a:p>
        </p:txBody>
      </p:sp>
      <p:graphicFrame>
        <p:nvGraphicFramePr>
          <p:cNvPr id="5" name="Espace réservé du contenu 2">
            <a:extLst>
              <a:ext uri="{FF2B5EF4-FFF2-40B4-BE49-F238E27FC236}">
                <a16:creationId xmlns:a16="http://schemas.microsoft.com/office/drawing/2014/main" id="{0C431224-591C-C5A5-B846-6CED58DBA46F}"/>
              </a:ext>
            </a:extLst>
          </p:cNvPr>
          <p:cNvGraphicFramePr>
            <a:graphicFrameLocks noGrp="1"/>
          </p:cNvGraphicFramePr>
          <p:nvPr>
            <p:ph idx="1"/>
            <p:extLst>
              <p:ext uri="{D42A27DB-BD31-4B8C-83A1-F6EECF244321}">
                <p14:modId xmlns:p14="http://schemas.microsoft.com/office/powerpoint/2010/main" val="39278029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741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86478" y="1683756"/>
            <a:ext cx="3115265" cy="2396359"/>
          </a:xfrm>
        </p:spPr>
        <p:txBody>
          <a:bodyPr anchor="b">
            <a:normAutofit/>
          </a:bodyPr>
          <a:lstStyle/>
          <a:p>
            <a:pPr algn="r"/>
            <a:r>
              <a:rPr lang="fr-BE" sz="4000">
                <a:solidFill>
                  <a:srgbClr val="FFFFFF"/>
                </a:solidFill>
              </a:rPr>
              <a:t>WHICH THRESHOLDS </a:t>
            </a:r>
          </a:p>
        </p:txBody>
      </p:sp>
      <p:graphicFrame>
        <p:nvGraphicFramePr>
          <p:cNvPr id="5" name="Espace réservé du contenu 2">
            <a:extLst>
              <a:ext uri="{FF2B5EF4-FFF2-40B4-BE49-F238E27FC236}">
                <a16:creationId xmlns:a16="http://schemas.microsoft.com/office/drawing/2014/main" id="{393D47F7-C132-BB50-4470-EB5DF7252C69}"/>
              </a:ext>
            </a:extLst>
          </p:cNvPr>
          <p:cNvGraphicFramePr>
            <a:graphicFrameLocks noGrp="1"/>
          </p:cNvGraphicFramePr>
          <p:nvPr>
            <p:ph idx="1"/>
            <p:extLst>
              <p:ext uri="{D42A27DB-BD31-4B8C-83A1-F6EECF244321}">
                <p14:modId xmlns:p14="http://schemas.microsoft.com/office/powerpoint/2010/main" val="380663586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714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p:cNvSpPr>
            <a:spLocks noGrp="1"/>
          </p:cNvSpPr>
          <p:nvPr>
            <p:ph idx="1"/>
          </p:nvPr>
        </p:nvSpPr>
        <p:spPr>
          <a:xfrm>
            <a:off x="4447308" y="591344"/>
            <a:ext cx="6906491" cy="5585619"/>
          </a:xfrm>
        </p:spPr>
        <p:txBody>
          <a:bodyPr anchor="ctr">
            <a:normAutofit/>
          </a:bodyPr>
          <a:lstStyle/>
          <a:p>
            <a:r>
              <a:rPr lang="en-US" dirty="0"/>
              <a:t>Vertebral fracture is defined as at least a 20 % reduction in vertebral height on X-ray spinal radiography using the </a:t>
            </a:r>
            <a:r>
              <a:rPr lang="en-US" dirty="0" err="1"/>
              <a:t>Genant</a:t>
            </a:r>
            <a:r>
              <a:rPr lang="en-US" dirty="0"/>
              <a:t> semi-quantitative method </a:t>
            </a:r>
          </a:p>
          <a:p>
            <a:r>
              <a:rPr lang="en-US" dirty="0"/>
              <a:t>It confers a 2.5-fold greater risk of subsequent vertebral fractures</a:t>
            </a:r>
            <a:endParaRPr lang="fr-BE" dirty="0"/>
          </a:p>
        </p:txBody>
      </p:sp>
    </p:spTree>
    <p:extLst>
      <p:ext uri="{BB962C8B-B14F-4D97-AF65-F5344CB8AC3E}">
        <p14:creationId xmlns:p14="http://schemas.microsoft.com/office/powerpoint/2010/main" val="3321441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8BEEE0-0962-2593-5FDB-3736BBC9254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1BC612E-FA97-8223-3985-32D632DE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03A677-EB8B-4A32-CA40-6197114BC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8B2480-3094-3961-52DE-ECEA8C52E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5C3B40D-3FEA-F2EC-8404-7F9F4C1FD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9D5868C-3284-E53F-5C30-AE168C1FE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3890103F-64DE-B74A-A42D-34E3F8CD7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5B440FF-F459-35D2-B3E7-F3F715EADB9D}"/>
              </a:ext>
            </a:extLst>
          </p:cNvPr>
          <p:cNvSpPr>
            <a:spLocks noGrp="1"/>
          </p:cNvSpPr>
          <p:nvPr>
            <p:ph type="title"/>
          </p:nvPr>
        </p:nvSpPr>
        <p:spPr>
          <a:xfrm>
            <a:off x="586478" y="1683756"/>
            <a:ext cx="3115265" cy="2396359"/>
          </a:xfrm>
        </p:spPr>
        <p:txBody>
          <a:bodyPr anchor="b">
            <a:normAutofit/>
          </a:bodyPr>
          <a:lstStyle/>
          <a:p>
            <a:pPr algn="r"/>
            <a:r>
              <a:rPr lang="fr-BE" sz="4000">
                <a:solidFill>
                  <a:srgbClr val="FFFFFF"/>
                </a:solidFill>
              </a:rPr>
              <a:t>WHICH THRESHOLDS </a:t>
            </a:r>
          </a:p>
        </p:txBody>
      </p:sp>
      <p:graphicFrame>
        <p:nvGraphicFramePr>
          <p:cNvPr id="5" name="Espace réservé du contenu 2">
            <a:extLst>
              <a:ext uri="{FF2B5EF4-FFF2-40B4-BE49-F238E27FC236}">
                <a16:creationId xmlns:a16="http://schemas.microsoft.com/office/drawing/2014/main" id="{C46EB831-DD98-F2D2-2F8C-37E5D744B282}"/>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27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7"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 name="Rectangle 13">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Espace réservé du contenu 2">
            <a:extLst>
              <a:ext uri="{FF2B5EF4-FFF2-40B4-BE49-F238E27FC236}">
                <a16:creationId xmlns:a16="http://schemas.microsoft.com/office/drawing/2014/main" id="{6214B2AE-DB59-B45F-3910-7F97CB726BDC}"/>
              </a:ext>
            </a:extLst>
          </p:cNvPr>
          <p:cNvGraphicFramePr>
            <a:graphicFrameLocks noGrp="1"/>
          </p:cNvGraphicFramePr>
          <p:nvPr>
            <p:ph idx="1"/>
            <p:extLst>
              <p:ext uri="{D42A27DB-BD31-4B8C-83A1-F6EECF244321}">
                <p14:modId xmlns:p14="http://schemas.microsoft.com/office/powerpoint/2010/main" val="1530681531"/>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68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6" name="Espace réservé du contenu 5"/>
          <p:cNvPicPr>
            <a:picLocks noGrp="1" noChangeAspect="1"/>
          </p:cNvPicPr>
          <p:nvPr>
            <p:ph idx="1"/>
          </p:nvPr>
        </p:nvPicPr>
        <p:blipFill rotWithShape="1">
          <a:blip r:embed="rId2"/>
          <a:srcRect l="5104" t="23189" r="61140" b="35984"/>
          <a:stretch/>
        </p:blipFill>
        <p:spPr>
          <a:xfrm>
            <a:off x="2020388" y="365126"/>
            <a:ext cx="5251268" cy="3570866"/>
          </a:xfrm>
          <a:prstGeom prst="rect">
            <a:avLst/>
          </a:prstGeom>
        </p:spPr>
      </p:pic>
      <p:pic>
        <p:nvPicPr>
          <p:cNvPr id="7" name="Image 6"/>
          <p:cNvPicPr>
            <a:picLocks noChangeAspect="1"/>
          </p:cNvPicPr>
          <p:nvPr/>
        </p:nvPicPr>
        <p:blipFill rotWithShape="1">
          <a:blip r:embed="rId3"/>
          <a:srcRect l="3938" t="42379" r="60769" b="32221"/>
          <a:stretch/>
        </p:blipFill>
        <p:spPr>
          <a:xfrm>
            <a:off x="4646022" y="4243011"/>
            <a:ext cx="5042262" cy="2040224"/>
          </a:xfrm>
          <a:prstGeom prst="rect">
            <a:avLst/>
          </a:prstGeom>
        </p:spPr>
      </p:pic>
      <p:sp>
        <p:nvSpPr>
          <p:cNvPr id="5" name="ZoneTexte 4"/>
          <p:cNvSpPr txBox="1"/>
          <p:nvPr/>
        </p:nvSpPr>
        <p:spPr>
          <a:xfrm>
            <a:off x="1649577" y="6418032"/>
            <a:ext cx="4446422" cy="307777"/>
          </a:xfrm>
          <a:prstGeom prst="rect">
            <a:avLst/>
          </a:prstGeom>
          <a:noFill/>
        </p:spPr>
        <p:txBody>
          <a:bodyPr wrap="square" rtlCol="0">
            <a:spAutoFit/>
          </a:bodyPr>
          <a:lstStyle/>
          <a:p>
            <a:r>
              <a:rPr lang="fr-BE" sz="1400" dirty="0"/>
              <a:t>Kanis et al. Archives of </a:t>
            </a:r>
            <a:r>
              <a:rPr lang="fr-BE" sz="1400" dirty="0" err="1"/>
              <a:t>Osteoporosis</a:t>
            </a:r>
            <a:r>
              <a:rPr lang="fr-BE" sz="1400" dirty="0"/>
              <a:t> 2021</a:t>
            </a:r>
          </a:p>
        </p:txBody>
      </p:sp>
    </p:spTree>
    <p:extLst>
      <p:ext uri="{BB962C8B-B14F-4D97-AF65-F5344CB8AC3E}">
        <p14:creationId xmlns:p14="http://schemas.microsoft.com/office/powerpoint/2010/main" val="1391719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E328E5-8382-448F-BD9B-CF121EEE7C6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0E7854-8907-9395-F178-04C068BB4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105406F-C8A9-B6AE-96A0-3CD43858B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39D5F86-AE70-D1D4-CF9C-EE48710B4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73A9925-8F29-BDBB-8FD9-D173C4CAE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E8EEDA7-B2AC-4CA5-3582-4B58853BD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B65AB85-0B53-01B5-6ED9-F9551790F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83A8246-6C86-0553-A718-946B97CEF035}"/>
              </a:ext>
            </a:extLst>
          </p:cNvPr>
          <p:cNvSpPr>
            <a:spLocks noGrp="1"/>
          </p:cNvSpPr>
          <p:nvPr>
            <p:ph type="title"/>
          </p:nvPr>
        </p:nvSpPr>
        <p:spPr>
          <a:xfrm>
            <a:off x="586478" y="1683756"/>
            <a:ext cx="3115265" cy="2396359"/>
          </a:xfrm>
        </p:spPr>
        <p:txBody>
          <a:bodyPr anchor="b">
            <a:normAutofit/>
          </a:bodyPr>
          <a:lstStyle/>
          <a:p>
            <a:pPr algn="r"/>
            <a:r>
              <a:rPr lang="fr-BE" sz="4000">
                <a:solidFill>
                  <a:srgbClr val="FFFFFF"/>
                </a:solidFill>
              </a:rPr>
              <a:t>WHICH THRESHOLDS </a:t>
            </a:r>
          </a:p>
        </p:txBody>
      </p:sp>
      <p:graphicFrame>
        <p:nvGraphicFramePr>
          <p:cNvPr id="5" name="Espace réservé du contenu 2">
            <a:extLst>
              <a:ext uri="{FF2B5EF4-FFF2-40B4-BE49-F238E27FC236}">
                <a16:creationId xmlns:a16="http://schemas.microsoft.com/office/drawing/2014/main" id="{0D401A2E-E91B-475E-14B6-3DEBA3FC1440}"/>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0655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rotWithShape="1">
          <a:blip r:embed="rId2"/>
          <a:srcRect l="43249" t="25590" r="22995" b="26378"/>
          <a:stretch/>
        </p:blipFill>
        <p:spPr>
          <a:xfrm>
            <a:off x="2516778" y="365126"/>
            <a:ext cx="7680960" cy="6144768"/>
          </a:xfrm>
          <a:prstGeom prst="rect">
            <a:avLst/>
          </a:prstGeom>
        </p:spPr>
      </p:pic>
      <p:sp>
        <p:nvSpPr>
          <p:cNvPr id="5" name="ZoneTexte 4"/>
          <p:cNvSpPr txBox="1"/>
          <p:nvPr/>
        </p:nvSpPr>
        <p:spPr>
          <a:xfrm>
            <a:off x="1649577" y="6418032"/>
            <a:ext cx="4446422" cy="307777"/>
          </a:xfrm>
          <a:prstGeom prst="rect">
            <a:avLst/>
          </a:prstGeom>
          <a:noFill/>
        </p:spPr>
        <p:txBody>
          <a:bodyPr wrap="square" rtlCol="0">
            <a:spAutoFit/>
          </a:bodyPr>
          <a:lstStyle/>
          <a:p>
            <a:r>
              <a:rPr lang="fr-BE" sz="1400" dirty="0"/>
              <a:t>Kanis et al. OI 2020</a:t>
            </a:r>
          </a:p>
        </p:txBody>
      </p:sp>
    </p:spTree>
    <p:extLst>
      <p:ext uri="{BB962C8B-B14F-4D97-AF65-F5344CB8AC3E}">
        <p14:creationId xmlns:p14="http://schemas.microsoft.com/office/powerpoint/2010/main" val="1369028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p:cNvPicPr>
            <a:picLocks noGrp="1" noChangeAspect="1"/>
          </p:cNvPicPr>
          <p:nvPr>
            <p:ph idx="1"/>
          </p:nvPr>
        </p:nvPicPr>
        <p:blipFill rotWithShape="1">
          <a:blip r:embed="rId2"/>
          <a:srcRect l="22069" t="16172" r="37668" b="18807"/>
          <a:stretch/>
        </p:blipFill>
        <p:spPr>
          <a:xfrm>
            <a:off x="3029534" y="643467"/>
            <a:ext cx="6132931" cy="5571066"/>
          </a:xfrm>
          <a:prstGeom prst="rect">
            <a:avLst/>
          </a:prstGeom>
        </p:spPr>
      </p:pic>
    </p:spTree>
    <p:extLst>
      <p:ext uri="{BB962C8B-B14F-4D97-AF65-F5344CB8AC3E}">
        <p14:creationId xmlns:p14="http://schemas.microsoft.com/office/powerpoint/2010/main" val="1422121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rotWithShape="1">
          <a:blip r:embed="rId2"/>
          <a:srcRect l="20987" t="25863" r="23242" b="24084"/>
          <a:stretch/>
        </p:blipFill>
        <p:spPr>
          <a:xfrm>
            <a:off x="1708960" y="782774"/>
            <a:ext cx="8774081" cy="4429308"/>
          </a:xfrm>
          <a:prstGeom prst="rect">
            <a:avLst/>
          </a:prstGeom>
        </p:spPr>
      </p:pic>
      <p:sp>
        <p:nvSpPr>
          <p:cNvPr id="5" name="ZoneTexte 4"/>
          <p:cNvSpPr txBox="1"/>
          <p:nvPr/>
        </p:nvSpPr>
        <p:spPr>
          <a:xfrm>
            <a:off x="1649577" y="6418032"/>
            <a:ext cx="4446422" cy="307777"/>
          </a:xfrm>
          <a:prstGeom prst="rect">
            <a:avLst/>
          </a:prstGeom>
          <a:noFill/>
        </p:spPr>
        <p:txBody>
          <a:bodyPr wrap="square" rtlCol="0">
            <a:spAutoFit/>
          </a:bodyPr>
          <a:lstStyle/>
          <a:p>
            <a:r>
              <a:rPr lang="fr-BE" sz="1400" dirty="0"/>
              <a:t>Curtis et al. ACER 2022</a:t>
            </a:r>
          </a:p>
        </p:txBody>
      </p:sp>
    </p:spTree>
    <p:extLst>
      <p:ext uri="{BB962C8B-B14F-4D97-AF65-F5344CB8AC3E}">
        <p14:creationId xmlns:p14="http://schemas.microsoft.com/office/powerpoint/2010/main" val="560482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F7614B-A4E3-E4B8-A3F1-2F0FE4FB17E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7861020-3BEE-6AA1-237A-62D1CDA41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03D54287-144C-FDA6-E9CF-82E6DF0E2CD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Sanchez-Rodriguez et al. Maturitas 2020</a:t>
            </a:r>
          </a:p>
        </p:txBody>
      </p:sp>
      <p:pic>
        <p:nvPicPr>
          <p:cNvPr id="6" name="Espace réservé du contenu 5">
            <a:extLst>
              <a:ext uri="{FF2B5EF4-FFF2-40B4-BE49-F238E27FC236}">
                <a16:creationId xmlns:a16="http://schemas.microsoft.com/office/drawing/2014/main" id="{F7DB54C9-B6AB-6B4F-93FC-D89CE12DE6C0}"/>
              </a:ext>
            </a:extLst>
          </p:cNvPr>
          <p:cNvPicPr>
            <a:picLocks noGrp="1" noChangeAspect="1"/>
          </p:cNvPicPr>
          <p:nvPr>
            <p:ph idx="1"/>
          </p:nvPr>
        </p:nvPicPr>
        <p:blipFill rotWithShape="1">
          <a:blip r:embed="rId2"/>
          <a:srcRect l="7298" t="20488" r="27383" b="35382"/>
          <a:stretch/>
        </p:blipFill>
        <p:spPr>
          <a:xfrm>
            <a:off x="643467" y="1800206"/>
            <a:ext cx="10905066" cy="4144241"/>
          </a:xfrm>
          <a:prstGeom prst="rect">
            <a:avLst/>
          </a:prstGeom>
        </p:spPr>
      </p:pic>
    </p:spTree>
    <p:extLst>
      <p:ext uri="{BB962C8B-B14F-4D97-AF65-F5344CB8AC3E}">
        <p14:creationId xmlns:p14="http://schemas.microsoft.com/office/powerpoint/2010/main" val="394340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rotWithShape="1">
          <a:blip r:embed="rId2"/>
          <a:srcRect l="18269" t="29493" r="59621" b="17371"/>
          <a:stretch/>
        </p:blipFill>
        <p:spPr>
          <a:xfrm>
            <a:off x="1524000" y="249686"/>
            <a:ext cx="4707204" cy="6360121"/>
          </a:xfrm>
          <a:prstGeom prst="rect">
            <a:avLst/>
          </a:prstGeom>
        </p:spPr>
      </p:pic>
      <p:pic>
        <p:nvPicPr>
          <p:cNvPr id="5" name="Image 4"/>
          <p:cNvPicPr>
            <a:picLocks noChangeAspect="1"/>
          </p:cNvPicPr>
          <p:nvPr/>
        </p:nvPicPr>
        <p:blipFill rotWithShape="1">
          <a:blip r:embed="rId3"/>
          <a:srcRect l="37950" t="27395" r="28593" b="55550"/>
          <a:stretch/>
        </p:blipFill>
        <p:spPr>
          <a:xfrm>
            <a:off x="6004560" y="2534194"/>
            <a:ext cx="4603964" cy="1319428"/>
          </a:xfrm>
          <a:prstGeom prst="rect">
            <a:avLst/>
          </a:prstGeom>
        </p:spPr>
      </p:pic>
      <p:sp>
        <p:nvSpPr>
          <p:cNvPr id="6" name="Rectangle 5"/>
          <p:cNvSpPr/>
          <p:nvPr/>
        </p:nvSpPr>
        <p:spPr>
          <a:xfrm>
            <a:off x="1719943" y="2521130"/>
            <a:ext cx="4153989" cy="1959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649577" y="6418032"/>
            <a:ext cx="4446422" cy="307777"/>
          </a:xfrm>
          <a:prstGeom prst="rect">
            <a:avLst/>
          </a:prstGeom>
          <a:noFill/>
        </p:spPr>
        <p:txBody>
          <a:bodyPr wrap="square" rtlCol="0">
            <a:spAutoFit/>
          </a:bodyPr>
          <a:lstStyle/>
          <a:p>
            <a:r>
              <a:rPr lang="fr-BE" sz="1400" dirty="0"/>
              <a:t>Kanis et al. Archives of </a:t>
            </a:r>
            <a:r>
              <a:rPr lang="fr-BE" sz="1400" dirty="0" err="1"/>
              <a:t>Osteoporosis</a:t>
            </a:r>
            <a:r>
              <a:rPr lang="fr-BE" sz="1400" dirty="0"/>
              <a:t> 2021</a:t>
            </a:r>
          </a:p>
        </p:txBody>
      </p:sp>
    </p:spTree>
    <p:extLst>
      <p:ext uri="{BB962C8B-B14F-4D97-AF65-F5344CB8AC3E}">
        <p14:creationId xmlns:p14="http://schemas.microsoft.com/office/powerpoint/2010/main" val="235698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6" name="Espace réservé du contenu 5"/>
          <p:cNvPicPr>
            <a:picLocks noGrp="1" noChangeAspect="1"/>
          </p:cNvPicPr>
          <p:nvPr>
            <p:ph idx="1"/>
          </p:nvPr>
        </p:nvPicPr>
        <p:blipFill rotWithShape="1">
          <a:blip r:embed="rId2"/>
          <a:srcRect l="33797" t="29193" r="37510" b="37485"/>
          <a:stretch/>
        </p:blipFill>
        <p:spPr>
          <a:xfrm>
            <a:off x="1991206" y="222069"/>
            <a:ext cx="5541709" cy="3618411"/>
          </a:xfrm>
          <a:prstGeom prst="rect">
            <a:avLst/>
          </a:prstGeom>
        </p:spPr>
      </p:pic>
      <p:pic>
        <p:nvPicPr>
          <p:cNvPr id="7" name="Image 6"/>
          <p:cNvPicPr>
            <a:picLocks noChangeAspect="1"/>
          </p:cNvPicPr>
          <p:nvPr/>
        </p:nvPicPr>
        <p:blipFill rotWithShape="1">
          <a:blip r:embed="rId3"/>
          <a:srcRect l="38052" t="42054" r="28013" b="23839"/>
          <a:stretch/>
        </p:blipFill>
        <p:spPr>
          <a:xfrm>
            <a:off x="4985658" y="3983538"/>
            <a:ext cx="4415247" cy="2495007"/>
          </a:xfrm>
          <a:prstGeom prst="rect">
            <a:avLst/>
          </a:prstGeom>
        </p:spPr>
      </p:pic>
      <p:pic>
        <p:nvPicPr>
          <p:cNvPr id="8" name="Image 7"/>
          <p:cNvPicPr>
            <a:picLocks noChangeAspect="1"/>
          </p:cNvPicPr>
          <p:nvPr/>
        </p:nvPicPr>
        <p:blipFill>
          <a:blip r:embed="rId4"/>
          <a:stretch>
            <a:fillRect/>
          </a:stretch>
        </p:blipFill>
        <p:spPr>
          <a:xfrm flipH="1">
            <a:off x="3335484" y="4815002"/>
            <a:ext cx="959475" cy="832076"/>
          </a:xfrm>
          <a:prstGeom prst="rect">
            <a:avLst/>
          </a:prstGeom>
        </p:spPr>
      </p:pic>
      <p:pic>
        <p:nvPicPr>
          <p:cNvPr id="9" name="Image 8"/>
          <p:cNvPicPr>
            <a:picLocks noChangeAspect="1"/>
          </p:cNvPicPr>
          <p:nvPr/>
        </p:nvPicPr>
        <p:blipFill>
          <a:blip r:embed="rId5"/>
          <a:stretch>
            <a:fillRect/>
          </a:stretch>
        </p:blipFill>
        <p:spPr>
          <a:xfrm rot="5400000">
            <a:off x="2034705" y="2065186"/>
            <a:ext cx="2923575" cy="235131"/>
          </a:xfrm>
          <a:prstGeom prst="rect">
            <a:avLst/>
          </a:prstGeom>
        </p:spPr>
      </p:pic>
      <p:sp>
        <p:nvSpPr>
          <p:cNvPr id="10" name="ZoneTexte 9"/>
          <p:cNvSpPr txBox="1"/>
          <p:nvPr/>
        </p:nvSpPr>
        <p:spPr>
          <a:xfrm>
            <a:off x="1649577" y="6418032"/>
            <a:ext cx="4446422" cy="307777"/>
          </a:xfrm>
          <a:prstGeom prst="rect">
            <a:avLst/>
          </a:prstGeom>
          <a:noFill/>
        </p:spPr>
        <p:txBody>
          <a:bodyPr wrap="square" rtlCol="0">
            <a:spAutoFit/>
          </a:bodyPr>
          <a:lstStyle/>
          <a:p>
            <a:r>
              <a:rPr lang="fr-BE" sz="1400" dirty="0"/>
              <a:t>Kanis et al. Archives of </a:t>
            </a:r>
            <a:r>
              <a:rPr lang="fr-BE" sz="1400" dirty="0" err="1"/>
              <a:t>Osteoporosis</a:t>
            </a:r>
            <a:r>
              <a:rPr lang="fr-BE" sz="1400" dirty="0"/>
              <a:t> 2021</a:t>
            </a:r>
          </a:p>
        </p:txBody>
      </p:sp>
    </p:spTree>
    <p:extLst>
      <p:ext uri="{BB962C8B-B14F-4D97-AF65-F5344CB8AC3E}">
        <p14:creationId xmlns:p14="http://schemas.microsoft.com/office/powerpoint/2010/main" val="208472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rotWithShape="1">
          <a:blip r:embed="rId2"/>
          <a:srcRect l="5273" t="40900" r="61477" b="17972"/>
          <a:stretch/>
        </p:blipFill>
        <p:spPr>
          <a:xfrm>
            <a:off x="2108398" y="480418"/>
            <a:ext cx="7930953" cy="5515433"/>
          </a:xfrm>
          <a:prstGeom prst="rect">
            <a:avLst/>
          </a:prstGeom>
        </p:spPr>
      </p:pic>
      <p:sp>
        <p:nvSpPr>
          <p:cNvPr id="5" name="ZoneTexte 4"/>
          <p:cNvSpPr txBox="1"/>
          <p:nvPr/>
        </p:nvSpPr>
        <p:spPr>
          <a:xfrm>
            <a:off x="1649577" y="6418032"/>
            <a:ext cx="4446422" cy="307777"/>
          </a:xfrm>
          <a:prstGeom prst="rect">
            <a:avLst/>
          </a:prstGeom>
          <a:noFill/>
        </p:spPr>
        <p:txBody>
          <a:bodyPr wrap="square" rtlCol="0">
            <a:spAutoFit/>
          </a:bodyPr>
          <a:lstStyle/>
          <a:p>
            <a:r>
              <a:rPr lang="fr-BE" sz="1400" dirty="0"/>
              <a:t>Kanis et al. Archives of </a:t>
            </a:r>
            <a:r>
              <a:rPr lang="fr-BE" sz="1400" dirty="0" err="1"/>
              <a:t>Osteoporosis</a:t>
            </a:r>
            <a:r>
              <a:rPr lang="fr-BE" sz="1400" dirty="0"/>
              <a:t> 2021</a:t>
            </a:r>
          </a:p>
        </p:txBody>
      </p:sp>
    </p:spTree>
    <p:extLst>
      <p:ext uri="{BB962C8B-B14F-4D97-AF65-F5344CB8AC3E}">
        <p14:creationId xmlns:p14="http://schemas.microsoft.com/office/powerpoint/2010/main" val="69042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Sanchez-Rodriguez et al. Maturitas 2020</a:t>
            </a:r>
          </a:p>
        </p:txBody>
      </p:sp>
      <p:pic>
        <p:nvPicPr>
          <p:cNvPr id="6" name="Espace réservé du contenu 5"/>
          <p:cNvPicPr>
            <a:picLocks noGrp="1" noChangeAspect="1"/>
          </p:cNvPicPr>
          <p:nvPr>
            <p:ph idx="1"/>
          </p:nvPr>
        </p:nvPicPr>
        <p:blipFill rotWithShape="1">
          <a:blip r:embed="rId2"/>
          <a:srcRect l="7298" t="20488" r="27383" b="35382"/>
          <a:stretch/>
        </p:blipFill>
        <p:spPr>
          <a:xfrm>
            <a:off x="643467" y="1800206"/>
            <a:ext cx="10905066" cy="4144241"/>
          </a:xfrm>
          <a:prstGeom prst="rect">
            <a:avLst/>
          </a:prstGeom>
        </p:spPr>
      </p:pic>
    </p:spTree>
    <p:extLst>
      <p:ext uri="{BB962C8B-B14F-4D97-AF65-F5344CB8AC3E}">
        <p14:creationId xmlns:p14="http://schemas.microsoft.com/office/powerpoint/2010/main" val="169873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rotWithShape="1">
          <a:blip r:embed="rId2"/>
          <a:srcRect l="10117" t="21030" r="30993" b="11542"/>
          <a:stretch/>
        </p:blipFill>
        <p:spPr>
          <a:xfrm>
            <a:off x="1678641" y="573615"/>
            <a:ext cx="8834718" cy="5687227"/>
          </a:xfrm>
          <a:prstGeom prst="rect">
            <a:avLst/>
          </a:prstGeom>
        </p:spPr>
      </p:pic>
      <p:sp>
        <p:nvSpPr>
          <p:cNvPr id="5" name="ZoneTexte 4"/>
          <p:cNvSpPr txBox="1"/>
          <p:nvPr/>
        </p:nvSpPr>
        <p:spPr>
          <a:xfrm>
            <a:off x="1649577" y="6418032"/>
            <a:ext cx="4446422" cy="307777"/>
          </a:xfrm>
          <a:prstGeom prst="rect">
            <a:avLst/>
          </a:prstGeom>
          <a:noFill/>
        </p:spPr>
        <p:txBody>
          <a:bodyPr wrap="square" rtlCol="0">
            <a:spAutoFit/>
          </a:bodyPr>
          <a:lstStyle/>
          <a:p>
            <a:r>
              <a:rPr lang="fr-BE" sz="1400" dirty="0" err="1"/>
              <a:t>Sanchez-Rodriguez</a:t>
            </a:r>
            <a:r>
              <a:rPr lang="fr-BE" sz="1400" dirty="0"/>
              <a:t> et al. </a:t>
            </a:r>
            <a:r>
              <a:rPr lang="fr-BE" sz="1400" dirty="0" err="1"/>
              <a:t>Maturitas</a:t>
            </a:r>
            <a:r>
              <a:rPr lang="fr-BE" sz="1400" dirty="0"/>
              <a:t> 2020</a:t>
            </a:r>
          </a:p>
        </p:txBody>
      </p:sp>
    </p:spTree>
    <p:extLst>
      <p:ext uri="{BB962C8B-B14F-4D97-AF65-F5344CB8AC3E}">
        <p14:creationId xmlns:p14="http://schemas.microsoft.com/office/powerpoint/2010/main" val="2113416401"/>
      </p:ext>
    </p:extLst>
  </p:cSld>
  <p:clrMapOvr>
    <a:masterClrMapping/>
  </p:clrMapOvr>
</p:sld>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TotalTime>0</TotalTime>
  <Words>1551</Words>
  <Application>Microsoft Office PowerPoint</Application>
  <PresentationFormat>Grand écran</PresentationFormat>
  <Paragraphs>187</Paragraphs>
  <Slides>44</Slides>
  <Notes>4</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44</vt:i4>
      </vt:variant>
    </vt:vector>
  </HeadingPairs>
  <TitlesOfParts>
    <vt:vector size="54" baseType="lpstr">
      <vt:lpstr>ＭＳ Ｐゴシック</vt:lpstr>
      <vt:lpstr>Aptos</vt:lpstr>
      <vt:lpstr>Arial</vt:lpstr>
      <vt:lpstr>Arial Unicode MS</vt:lpstr>
      <vt:lpstr>Calibri</vt:lpstr>
      <vt:lpstr>Calibri Light</vt:lpstr>
      <vt:lpstr>Times</vt:lpstr>
      <vt:lpstr>Times New Roman</vt:lpstr>
      <vt:lpstr>Thème Office 2013 – 2022</vt:lpstr>
      <vt:lpstr>Graphique</vt:lpstr>
      <vt:lpstr>Osteoporosis risk</vt:lpstr>
      <vt:lpstr>Competing interests</vt:lpstr>
      <vt:lpstr>Présentation PowerPoint</vt:lpstr>
      <vt:lpstr>Présentation PowerPoint</vt:lpstr>
      <vt:lpstr>Présentation PowerPoint</vt:lpstr>
      <vt:lpstr>Présentation PowerPoint</vt:lpstr>
      <vt:lpstr>Présentation PowerPoint</vt:lpstr>
      <vt:lpstr>Sanchez-Rodriguez et al. Maturitas 2020</vt:lpstr>
      <vt:lpstr>Présentation PowerPoint</vt:lpstr>
      <vt:lpstr>Présentation PowerPoint</vt:lpstr>
      <vt:lpstr>Questions</vt:lpstr>
      <vt:lpstr>Q1. HOW should osteoporosis be screened in postmenopausal women? </vt:lpstr>
      <vt:lpstr>Postmenopausal women with ≥1 major risk factor or ≥2 additional risk factors should receive a formal fracture risk evaluation (Q3-Q4).</vt:lpstr>
      <vt:lpstr>Présentation PowerPoint</vt:lpstr>
      <vt:lpstr>When</vt:lpstr>
      <vt:lpstr>How often</vt:lpstr>
      <vt:lpstr>Présentation PowerPoint</vt:lpstr>
      <vt:lpstr>WHICH TOOLS </vt:lpstr>
      <vt:lpstr>Présentation PowerPoint</vt:lpstr>
      <vt:lpstr>Présentation PowerPoint</vt:lpstr>
      <vt:lpstr>WHICH TOOLS </vt:lpstr>
      <vt:lpstr>Présentation PowerPoint</vt:lpstr>
      <vt:lpstr>BMD Predicts Hip Fracture as Well as  BP Predicts Stroke </vt:lpstr>
      <vt:lpstr>Fractures Occur in Patients Without Densitometric Osteoporosis (OFELY Study)</vt:lpstr>
      <vt:lpstr>Présentation PowerPoint</vt:lpstr>
      <vt:lpstr>WHICH TOOLS </vt:lpstr>
      <vt:lpstr>Multiple Fracture Risk Factors Exist Which Ones to Use? </vt:lpstr>
      <vt:lpstr>Présentation PowerPoint</vt:lpstr>
      <vt:lpstr>Présentation PowerPoint</vt:lpstr>
      <vt:lpstr>Présentation PowerPoint</vt:lpstr>
      <vt:lpstr>Présentation PowerPoint</vt:lpstr>
      <vt:lpstr>10-year fracture risk</vt:lpstr>
      <vt:lpstr>Présentation PowerPoint</vt:lpstr>
      <vt:lpstr>Présentation PowerPoint</vt:lpstr>
      <vt:lpstr>Présentation PowerPoint</vt:lpstr>
      <vt:lpstr>WHICH THRESHOLDS </vt:lpstr>
      <vt:lpstr>Présentation PowerPoint</vt:lpstr>
      <vt:lpstr>WHICH THRESHOLDS </vt:lpstr>
      <vt:lpstr>Présentation PowerPoint</vt:lpstr>
      <vt:lpstr>WHICH THRESHOLDS </vt:lpstr>
      <vt:lpstr>Présentation PowerPoint</vt:lpstr>
      <vt:lpstr>Présentation PowerPoint</vt:lpstr>
      <vt:lpstr>Présentation PowerPoint</vt:lpstr>
      <vt:lpstr>Sanchez-Rodriguez et al. Maturitas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Ostéoporose sévère : le point sur les recommandations nationales et internationales</dc:title>
  <dc:creator>Olivier Bruyere</dc:creator>
  <cp:lastModifiedBy>Bruyère Olivier</cp:lastModifiedBy>
  <cp:revision>32</cp:revision>
  <dcterms:created xsi:type="dcterms:W3CDTF">2023-01-05T10:01:49Z</dcterms:created>
  <dcterms:modified xsi:type="dcterms:W3CDTF">2025-03-21T13:57:01Z</dcterms:modified>
</cp:coreProperties>
</file>