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520" r:id="rId3"/>
    <p:sldId id="6002" r:id="rId4"/>
    <p:sldId id="258" r:id="rId5"/>
    <p:sldId id="517" r:id="rId6"/>
    <p:sldId id="6003" r:id="rId7"/>
    <p:sldId id="257" r:id="rId8"/>
    <p:sldId id="518" r:id="rId9"/>
    <p:sldId id="6001" r:id="rId10"/>
    <p:sldId id="259" r:id="rId11"/>
    <p:sldId id="527" r:id="rId12"/>
    <p:sldId id="528" r:id="rId13"/>
    <p:sldId id="529" r:id="rId14"/>
    <p:sldId id="260" r:id="rId15"/>
    <p:sldId id="261" r:id="rId16"/>
    <p:sldId id="524" r:id="rId17"/>
    <p:sldId id="262" r:id="rId18"/>
    <p:sldId id="525" r:id="rId19"/>
    <p:sldId id="526" r:id="rId20"/>
    <p:sldId id="530" r:id="rId21"/>
    <p:sldId id="313" r:id="rId22"/>
    <p:sldId id="438" r:id="rId23"/>
    <p:sldId id="5999" r:id="rId24"/>
    <p:sldId id="6000" r:id="rId25"/>
    <p:sldId id="308" r:id="rId26"/>
    <p:sldId id="310" r:id="rId27"/>
    <p:sldId id="5991" r:id="rId28"/>
    <p:sldId id="523" r:id="rId29"/>
    <p:sldId id="712" r:id="rId30"/>
    <p:sldId id="6007" r:id="rId31"/>
    <p:sldId id="60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66A4-01E2-4343-9E64-AA6B57E3F896}" type="datetimeFigureOut">
              <a:rPr lang="en-GB" smtClean="0"/>
              <a:t>22/03/2025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A605A-C6DF-4A07-8D76-478869FADD01}" type="slidenum">
              <a:rPr lang="en-GB" smtClean="0"/>
              <a:t>‹N°›</a:t>
            </a:fld>
            <a:endParaRPr lang="en-GB"/>
          </a:p>
        </p:txBody>
      </p:sp>
    </p:spTree>
    <p:extLst>
      <p:ext uri="{BB962C8B-B14F-4D97-AF65-F5344CB8AC3E}">
        <p14:creationId xmlns:p14="http://schemas.microsoft.com/office/powerpoint/2010/main" val="108939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estradiol-drug-information?search=menoapuse%20therapy%20and%20thrombosis&amp;topicRef=7409&amp;source=see_lin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r>
              <a:rPr lang="en-GB" dirty="0"/>
              <a:t>E2 generally has sleep promoting effects, excessive levels can </a:t>
            </a:r>
            <a:r>
              <a:rPr lang="en-GB" dirty="0" err="1"/>
              <a:t>leed</a:t>
            </a:r>
            <a:r>
              <a:rPr lang="en-GB" dirty="0"/>
              <a:t> to disruptions</a:t>
            </a:r>
          </a:p>
          <a:p>
            <a:pPr marL="171450" indent="-171450">
              <a:buFontTx/>
              <a:buChar char="-"/>
            </a:pPr>
            <a:r>
              <a:rPr lang="en-GB" dirty="0"/>
              <a:t>More frequent awakenings</a:t>
            </a:r>
          </a:p>
          <a:p>
            <a:pPr marL="171450" indent="-171450">
              <a:buFontTx/>
              <a:buChar char="-"/>
            </a:pPr>
            <a:r>
              <a:rPr lang="en-GB" dirty="0"/>
              <a:t>May elevate cortisol, making it harder to fall/stay asleep</a:t>
            </a:r>
          </a:p>
          <a:p>
            <a:pPr marL="171450" indent="-171450">
              <a:buFontTx/>
              <a:buChar char="-"/>
            </a:pPr>
            <a:r>
              <a:rPr lang="en-GB" dirty="0"/>
              <a:t>Imbalance to </a:t>
            </a:r>
            <a:r>
              <a:rPr lang="en-GB" dirty="0" err="1"/>
              <a:t>progesteronecan</a:t>
            </a:r>
            <a:r>
              <a:rPr lang="en-GB" dirty="0"/>
              <a:t> contribute to insomnia</a:t>
            </a:r>
          </a:p>
          <a:p>
            <a:pPr marL="171450" indent="-171450">
              <a:buFontTx/>
              <a:buChar char="-"/>
            </a:pPr>
            <a:r>
              <a:rPr lang="en-GB" dirty="0"/>
              <a:t>May supress melatonin</a:t>
            </a:r>
          </a:p>
          <a:p>
            <a:pPr marL="171450" indent="-171450">
              <a:buFontTx/>
              <a:buChar char="-"/>
            </a:pPr>
            <a:endParaRPr lang="en-GB" dirty="0"/>
          </a:p>
          <a:p>
            <a:pPr marL="171450" indent="-171450">
              <a:buFontTx/>
              <a:buChar char="-"/>
            </a:pPr>
            <a:r>
              <a:rPr lang="en-GB" dirty="0"/>
              <a:t>Natural progesterone:</a:t>
            </a:r>
          </a:p>
          <a:p>
            <a:pPr lvl="1"/>
            <a:r>
              <a:rPr lang="en-GB" dirty="0"/>
              <a:t> more selective binding on progesterone receptor – less interaction with androgenic or mineralocorticoid receptors</a:t>
            </a:r>
          </a:p>
          <a:p>
            <a:pPr lvl="1"/>
            <a:r>
              <a:rPr lang="en-GB" dirty="0"/>
              <a:t>Side effect: PMS like symptoms, sleepiness or </a:t>
            </a:r>
            <a:r>
              <a:rPr lang="en-GB" dirty="0" err="1"/>
              <a:t>drowsyness</a:t>
            </a:r>
            <a:endParaRPr lang="en-GB" dirty="0"/>
          </a:p>
          <a:p>
            <a:pPr lvl="1"/>
            <a:r>
              <a:rPr lang="en-GB" dirty="0"/>
              <a:t> oral: reduce the dose: 12d/month or min 7 days/month </a:t>
            </a:r>
          </a:p>
          <a:p>
            <a:pPr lvl="1"/>
            <a:r>
              <a:rPr lang="en-GB" dirty="0"/>
              <a:t>vaginally </a:t>
            </a:r>
          </a:p>
          <a:p>
            <a:pPr lvl="1"/>
            <a:endParaRPr lang="en-GB" dirty="0"/>
          </a:p>
          <a:p>
            <a:r>
              <a:rPr lang="en-GB" dirty="0" err="1"/>
              <a:t>Dydrogesterone</a:t>
            </a:r>
            <a:r>
              <a:rPr lang="en-GB" dirty="0"/>
              <a:t> : </a:t>
            </a:r>
          </a:p>
          <a:p>
            <a:pPr lvl="1"/>
            <a:r>
              <a:rPr lang="en-GB" dirty="0" err="1"/>
              <a:t>Syntetic</a:t>
            </a:r>
            <a:r>
              <a:rPr lang="en-GB" dirty="0"/>
              <a:t> progestin but Neutral metabolic profile</a:t>
            </a:r>
          </a:p>
          <a:p>
            <a:pPr lvl="1"/>
            <a:r>
              <a:rPr lang="en-GB" dirty="0"/>
              <a:t>oral 14 days/month</a:t>
            </a:r>
          </a:p>
          <a:p>
            <a:r>
              <a:rPr lang="en-GB" dirty="0"/>
              <a:t>LNG-IUD ( 5y)</a:t>
            </a:r>
          </a:p>
          <a:p>
            <a:r>
              <a:rPr lang="en-GB" dirty="0"/>
              <a:t>Tibolone: is metabolised in 3 metabolites binding on ER/ PR/ AR- weak effects</a:t>
            </a:r>
          </a:p>
          <a:p>
            <a:r>
              <a:rPr lang="en-GB" dirty="0"/>
              <a:t>Bazedoxifene / Equine </a:t>
            </a:r>
            <a:r>
              <a:rPr lang="en-GB" dirty="0" err="1"/>
              <a:t>estrogens</a:t>
            </a:r>
            <a:r>
              <a:rPr lang="en-GB" dirty="0"/>
              <a:t> </a:t>
            </a:r>
          </a:p>
          <a:p>
            <a:r>
              <a:rPr lang="en-GB" dirty="0" err="1"/>
              <a:t>drosperinone</a:t>
            </a:r>
            <a:endParaRPr lang="en-GB" dirty="0"/>
          </a:p>
          <a:p>
            <a:pPr lvl="1"/>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2</a:t>
            </a:fld>
            <a:endParaRPr lang="en-GB"/>
          </a:p>
        </p:txBody>
      </p:sp>
    </p:spTree>
    <p:extLst>
      <p:ext uri="{BB962C8B-B14F-4D97-AF65-F5344CB8AC3E}">
        <p14:creationId xmlns:p14="http://schemas.microsoft.com/office/powerpoint/2010/main" val="4277005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Breastcancer</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Risk of recurrence of BC with MHT use is inconclusive as number of BC events in studies is too small for definitive conclusions.</a:t>
            </a:r>
            <a:r>
              <a:rPr lang="en-GB" b="1" dirty="0"/>
              <a:t> Two RCTs </a:t>
            </a:r>
            <a:r>
              <a:rPr lang="en-GB" dirty="0"/>
              <a:t>reported </a:t>
            </a:r>
            <a:r>
              <a:rPr lang="en-GB" b="1" dirty="0"/>
              <a:t>conflicting outcomes </a:t>
            </a:r>
            <a:r>
              <a:rPr lang="en-GB" dirty="0"/>
              <a:t>of breast cancer recurrence with hormone therapy. One showed an increased RR, the other one didn’t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 analysis 2022 showed sign increase in </a:t>
            </a:r>
            <a:r>
              <a:rPr lang="en-GB" b="0" i="0" dirty="0">
                <a:solidFill>
                  <a:srgbClr val="212121"/>
                </a:solidFill>
                <a:effectLst/>
                <a:highlight>
                  <a:srgbClr val="FFFFFF"/>
                </a:highlight>
                <a:latin typeface="BlinkMacSystemFont"/>
              </a:rPr>
              <a:t>the risk of BC recurrence with the use of HRT was significantly increased in patients with hormone receptor-positive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121"/>
                </a:solidFill>
                <a:effectLst/>
                <a:highlight>
                  <a:srgbClr val="FFFFFF"/>
                </a:highlight>
                <a:latin typeface="BlinkMacSystemFont"/>
              </a:rPr>
              <a:t> but not in those with hormone receptor-negative </a:t>
            </a:r>
            <a:r>
              <a:rPr lang="en-GB" b="0" i="0" dirty="0" err="1">
                <a:solidFill>
                  <a:srgbClr val="212121"/>
                </a:solidFill>
                <a:effectLst/>
                <a:highlight>
                  <a:srgbClr val="FFFFFF"/>
                </a:highlight>
                <a:latin typeface="BlinkMacSystemFont"/>
              </a:rPr>
              <a:t>tumors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dirty="0"/>
              <a:t>Treatment for </a:t>
            </a:r>
            <a:r>
              <a:rPr lang="en-GB" b="1" dirty="0"/>
              <a:t>gyn malignancies </a:t>
            </a:r>
            <a:r>
              <a:rPr lang="en-GB" dirty="0"/>
              <a:t>often requires oophorectomy of loss of ovarian function from adjuvant treatment causing sudden premature/early MP </a:t>
            </a:r>
            <a:r>
              <a:rPr lang="en-GB" dirty="0" err="1"/>
              <a:t>wich</a:t>
            </a:r>
            <a:r>
              <a:rPr lang="en-GB" dirty="0"/>
              <a:t> may require MHT to </a:t>
            </a:r>
            <a:r>
              <a:rPr lang="en-GB" dirty="0" err="1"/>
              <a:t>rx</a:t>
            </a:r>
            <a:r>
              <a:rPr lang="en-GB" dirty="0"/>
              <a:t> symptoms and to prevent early morbidity/mortality due to early MP</a:t>
            </a:r>
          </a:p>
          <a:p>
            <a:r>
              <a:rPr lang="en-GB" dirty="0" err="1"/>
              <a:t>Een</a:t>
            </a:r>
            <a:r>
              <a:rPr lang="en-GB" dirty="0"/>
              <a:t> meta analyse </a:t>
            </a:r>
            <a:r>
              <a:rPr lang="en-GB" dirty="0" err="1"/>
              <a:t>toonde</a:t>
            </a:r>
            <a:r>
              <a:rPr lang="en-GB" dirty="0"/>
              <a:t> </a:t>
            </a:r>
            <a:r>
              <a:rPr lang="en-GB" dirty="0" err="1"/>
              <a:t>dat</a:t>
            </a:r>
            <a:r>
              <a:rPr lang="en-GB" dirty="0"/>
              <a:t> pt </a:t>
            </a:r>
            <a:r>
              <a:rPr lang="en-GB" dirty="0" err="1"/>
              <a:t>behandeld</a:t>
            </a:r>
            <a:r>
              <a:rPr lang="en-GB" dirty="0"/>
              <a:t> met MHT </a:t>
            </a:r>
            <a:r>
              <a:rPr lang="en-GB" dirty="0" err="1"/>
              <a:t>een</a:t>
            </a:r>
            <a:r>
              <a:rPr lang="en-GB" dirty="0"/>
              <a:t> sign </a:t>
            </a:r>
            <a:r>
              <a:rPr lang="en-GB" dirty="0" err="1"/>
              <a:t>verbetering</a:t>
            </a:r>
            <a:r>
              <a:rPr lang="en-GB" dirty="0"/>
              <a:t> </a:t>
            </a:r>
            <a:r>
              <a:rPr lang="en-GB" dirty="0" err="1"/>
              <a:t>hadden</a:t>
            </a:r>
            <a:r>
              <a:rPr lang="en-GB" dirty="0"/>
              <a:t> v progression free </a:t>
            </a:r>
            <a:r>
              <a:rPr lang="en-GB" dirty="0" err="1"/>
              <a:t>en</a:t>
            </a:r>
            <a:r>
              <a:rPr lang="en-GB" dirty="0"/>
              <a:t> overall survival</a:t>
            </a:r>
          </a:p>
          <a:p>
            <a:r>
              <a:rPr lang="en-GB" dirty="0"/>
              <a:t>There are theoretical concerns of recurrence risk due to stimulation of Hormone sensitive tumours</a:t>
            </a:r>
          </a:p>
          <a:p>
            <a:r>
              <a:rPr lang="en-GB" dirty="0"/>
              <a:t>There </a:t>
            </a:r>
            <a:r>
              <a:rPr lang="en-GB" b="1" dirty="0"/>
              <a:t>is limited available evidence </a:t>
            </a:r>
            <a:r>
              <a:rPr lang="en-GB" dirty="0"/>
              <a:t>regarding the use of MHT after gynaecological cancer treatment. </a:t>
            </a:r>
          </a:p>
          <a:p>
            <a:r>
              <a:rPr lang="en-GB" dirty="0"/>
              <a:t>Recommendations are based on old and largely retrospective information and scarce RCTs that are generally underpowered</a:t>
            </a:r>
          </a:p>
          <a:p>
            <a:endParaRPr lang="en-GB" dirty="0"/>
          </a:p>
          <a:p>
            <a:r>
              <a:rPr lang="en-GB" b="1" dirty="0"/>
              <a:t>Endometrial cancer</a:t>
            </a:r>
          </a:p>
          <a:p>
            <a:r>
              <a:rPr lang="en-GB" dirty="0"/>
              <a:t>in women with </a:t>
            </a:r>
            <a:r>
              <a:rPr lang="en-GB" b="1" dirty="0"/>
              <a:t>low-grade, Stage I </a:t>
            </a:r>
            <a:r>
              <a:rPr lang="en-GB" dirty="0"/>
              <a:t>endometrial cancer after hysterectomy. </a:t>
            </a:r>
          </a:p>
          <a:p>
            <a:r>
              <a:rPr lang="en-GB" dirty="0"/>
              <a:t>Meta-analyses of retrospective studies, with one RCT, do not identify an AE on the risk of recurrence or survival in these cases. A woman’s oncologist should be included in shared decision-making. Systemic hormone therapy is </a:t>
            </a:r>
            <a:r>
              <a:rPr lang="en-GB" b="1" dirty="0"/>
              <a:t>not advised with high-grade, advanced-stage endometrial cancers </a:t>
            </a:r>
            <a:r>
              <a:rPr lang="en-GB" dirty="0"/>
              <a:t>or with endometrial stromal </a:t>
            </a:r>
            <a:r>
              <a:rPr lang="en-GB" b="1" dirty="0"/>
              <a:t>sarcomas or leiomyosarcomas</a:t>
            </a:r>
            <a:r>
              <a:rPr lang="en-GB" dirty="0"/>
              <a:t>, because there are insufficient studies assessing safety</a:t>
            </a:r>
          </a:p>
          <a:p>
            <a:endParaRPr lang="en-GB" dirty="0"/>
          </a:p>
          <a:p>
            <a:r>
              <a:rPr lang="en-GB" b="1" dirty="0"/>
              <a:t>Ovarian cancer</a:t>
            </a:r>
          </a:p>
          <a:p>
            <a:r>
              <a:rPr lang="en-GB" dirty="0"/>
              <a:t>Current and recent use of hormone therapy is associated with a </a:t>
            </a:r>
            <a:r>
              <a:rPr lang="en-GB" b="1" dirty="0"/>
              <a:t>small but statistically significant risk </a:t>
            </a:r>
            <a:r>
              <a:rPr lang="en-GB" dirty="0"/>
              <a:t>of ovarian cancer </a:t>
            </a:r>
            <a:r>
              <a:rPr lang="en-GB" b="1" dirty="0"/>
              <a:t>in observational studies</a:t>
            </a:r>
            <a:r>
              <a:rPr lang="en-GB" dirty="0"/>
              <a:t>, principally for </a:t>
            </a:r>
            <a:r>
              <a:rPr lang="en-GB" b="1" i="1" u="sng" dirty="0"/>
              <a:t>serous </a:t>
            </a:r>
            <a:r>
              <a:rPr lang="en-GB" dirty="0"/>
              <a:t>type, although there was </a:t>
            </a:r>
            <a:r>
              <a:rPr lang="en-GB" b="1" dirty="0"/>
              <a:t>no increase </a:t>
            </a:r>
            <a:r>
              <a:rPr lang="en-GB" dirty="0"/>
              <a:t>in ovarian cancer risk in women randomized to EPT in the </a:t>
            </a:r>
            <a:r>
              <a:rPr lang="en-GB" b="1" dirty="0"/>
              <a:t>WHI</a:t>
            </a:r>
            <a:r>
              <a:rPr lang="en-GB" dirty="0"/>
              <a:t>.</a:t>
            </a:r>
          </a:p>
          <a:p>
            <a:r>
              <a:rPr lang="en-GB" dirty="0"/>
              <a:t>In women with a </a:t>
            </a:r>
            <a:r>
              <a:rPr lang="en-GB" b="1" dirty="0"/>
              <a:t>history of ovarian cancer</a:t>
            </a:r>
            <a:r>
              <a:rPr lang="en-GB" dirty="0"/>
              <a:t>, </a:t>
            </a:r>
            <a:r>
              <a:rPr lang="en-GB" b="1" dirty="0"/>
              <a:t>benefits</a:t>
            </a:r>
            <a:r>
              <a:rPr lang="en-GB" dirty="0"/>
              <a:t> of hormone therapy use </a:t>
            </a:r>
            <a:r>
              <a:rPr lang="en-GB" b="1" dirty="0"/>
              <a:t>generally outweighs risks</a:t>
            </a:r>
            <a:r>
              <a:rPr lang="en-GB" dirty="0"/>
              <a:t>, especially with bothersome VMS or early menopause;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evidence that MHT will adversely affect prognosis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Epithelial ovarian cancer: MHT may slightly improve survival (Cochrane RV- 3 RCT’s – 350 women)</a:t>
            </a:r>
          </a:p>
          <a:p>
            <a:r>
              <a:rPr lang="en-GB" dirty="0"/>
              <a:t>use of hormone therapy is </a:t>
            </a:r>
            <a:r>
              <a:rPr lang="en-GB" b="1" dirty="0"/>
              <a:t>not advised </a:t>
            </a:r>
            <a:r>
              <a:rPr lang="en-GB" dirty="0"/>
              <a:t>in women with hormone-dependent ovarian cancers, including </a:t>
            </a:r>
            <a:r>
              <a:rPr lang="en-GB" b="1" dirty="0"/>
              <a:t>granulosa-cell </a:t>
            </a:r>
            <a:r>
              <a:rPr lang="en-GB" b="1" dirty="0" err="1"/>
              <a:t>tumors</a:t>
            </a:r>
            <a:r>
              <a:rPr lang="en-GB" b="1" dirty="0"/>
              <a:t> </a:t>
            </a:r>
          </a:p>
          <a:p>
            <a:r>
              <a:rPr lang="en-GB" b="1" dirty="0"/>
              <a:t>low-grade serous carcinoma</a:t>
            </a:r>
            <a:r>
              <a:rPr lang="en-GB" dirty="0"/>
              <a:t>. Conflicting: 1 case control showed improved progression free interval with anti </a:t>
            </a:r>
            <a:r>
              <a:rPr lang="en-GB" dirty="0" err="1"/>
              <a:t>estrogen</a:t>
            </a:r>
            <a:r>
              <a:rPr lang="en-GB" dirty="0"/>
              <a:t> therapy (</a:t>
            </a:r>
            <a:r>
              <a:rPr lang="en-GB" dirty="0" err="1"/>
              <a:t>nolvadew</a:t>
            </a:r>
            <a:r>
              <a:rPr lang="en-GB" dirty="0"/>
              <a:t>/letrozole)(Level II) • </a:t>
            </a:r>
          </a:p>
          <a:p>
            <a:r>
              <a:rPr lang="en-GB" dirty="0"/>
              <a:t>Germ cell tumours: small subset may be hormone sensitive: avoid MHT</a:t>
            </a:r>
          </a:p>
          <a:p>
            <a:r>
              <a:rPr lang="en-GB" dirty="0"/>
              <a:t>Granulosa cell tumours: no data : avoid MHT</a:t>
            </a:r>
          </a:p>
          <a:p>
            <a:endParaRPr lang="en-GB" dirty="0"/>
          </a:p>
          <a:p>
            <a:r>
              <a:rPr lang="en-GB" b="1" dirty="0"/>
              <a:t>Short-term hormone therapy use </a:t>
            </a:r>
            <a:r>
              <a:rPr lang="en-GB" dirty="0"/>
              <a:t>appears </a:t>
            </a:r>
            <a:r>
              <a:rPr lang="en-GB" b="1" dirty="0"/>
              <a:t>safe</a:t>
            </a:r>
            <a:r>
              <a:rPr lang="en-GB" dirty="0"/>
              <a:t> in women with </a:t>
            </a:r>
            <a:r>
              <a:rPr lang="en-GB" b="1" dirty="0"/>
              <a:t>BRCA1 and BRCA2 gene </a:t>
            </a:r>
            <a:r>
              <a:rPr lang="en-GB" dirty="0"/>
              <a:t>mutations who </a:t>
            </a:r>
            <a:r>
              <a:rPr lang="en-GB" b="1" dirty="0"/>
              <a:t>risk-reducing BSO </a:t>
            </a:r>
            <a:r>
              <a:rPr lang="en-GB" dirty="0"/>
              <a:t>before the average age of menopause. (Level II)- meta analysis</a:t>
            </a:r>
          </a:p>
          <a:p>
            <a:endParaRPr lang="en-GB" dirty="0"/>
          </a:p>
          <a:p>
            <a:r>
              <a:rPr lang="en-GB" dirty="0"/>
              <a:t>Cervical cancer: evidence suggests no </a:t>
            </a:r>
            <a:r>
              <a:rPr lang="en-GB" dirty="0" err="1"/>
              <a:t>ecc</a:t>
            </a:r>
            <a:r>
              <a:rPr lang="en-GB" dirty="0"/>
              <a:t> risks with MHT with squamous or </a:t>
            </a:r>
            <a:r>
              <a:rPr lang="en-GB" dirty="0" err="1"/>
              <a:t>adenoca</a:t>
            </a:r>
            <a:endParaRPr lang="en-GB" dirty="0"/>
          </a:p>
          <a:p>
            <a:r>
              <a:rPr lang="en-GB" dirty="0"/>
              <a:t>Vulval/vaginal cancer: no evidence of increased </a:t>
            </a:r>
            <a:r>
              <a:rPr lang="en-GB" dirty="0" err="1"/>
              <a:t>recc</a:t>
            </a:r>
            <a:r>
              <a:rPr lang="en-GB" dirty="0"/>
              <a:t> risk. </a:t>
            </a:r>
            <a:r>
              <a:rPr lang="en-GB" dirty="0" err="1"/>
              <a:t>Syst</a:t>
            </a:r>
            <a:r>
              <a:rPr lang="en-GB" dirty="0"/>
              <a:t> and topical can be used</a:t>
            </a:r>
          </a:p>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27</a:t>
            </a:fld>
            <a:endParaRPr lang="en-GB"/>
          </a:p>
        </p:txBody>
      </p:sp>
    </p:spTree>
    <p:extLst>
      <p:ext uri="{BB962C8B-B14F-4D97-AF65-F5344CB8AC3E}">
        <p14:creationId xmlns:p14="http://schemas.microsoft.com/office/powerpoint/2010/main" val="32785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dirty="0"/>
              <a:t>HERS sec prevention </a:t>
            </a:r>
            <a:r>
              <a:rPr lang="nl-BE" sz="1200" dirty="0" err="1"/>
              <a:t>trial:</a:t>
            </a:r>
            <a:r>
              <a:rPr lang="nl-BE" sz="1200" b="1" dirty="0" err="1">
                <a:solidFill>
                  <a:srgbClr val="C00000"/>
                </a:solidFill>
              </a:rPr>
              <a:t>Oral</a:t>
            </a:r>
            <a:r>
              <a:rPr lang="nl-BE" sz="1200" b="1" dirty="0">
                <a:solidFill>
                  <a:srgbClr val="C00000"/>
                </a:solidFill>
              </a:rPr>
              <a:t> HRT </a:t>
            </a:r>
            <a:r>
              <a:rPr lang="nl-BE" sz="1200" b="1" dirty="0" err="1">
                <a:solidFill>
                  <a:srgbClr val="C00000"/>
                </a:solidFill>
              </a:rPr>
              <a:t>transiently</a:t>
            </a:r>
            <a:r>
              <a:rPr lang="nl-BE" sz="1200" b="1" dirty="0">
                <a:solidFill>
                  <a:srgbClr val="C00000"/>
                </a:solidFill>
              </a:rPr>
              <a:t> </a:t>
            </a:r>
            <a:r>
              <a:rPr lang="nl-BE" sz="1200" b="1" dirty="0" err="1">
                <a:solidFill>
                  <a:srgbClr val="C00000"/>
                </a:solidFill>
              </a:rPr>
              <a:t>increases</a:t>
            </a:r>
            <a:r>
              <a:rPr lang="nl-BE" sz="1200" b="1" dirty="0">
                <a:solidFill>
                  <a:srgbClr val="C00000"/>
                </a:solidFill>
              </a:rPr>
              <a:t> </a:t>
            </a:r>
            <a:r>
              <a:rPr lang="nl-BE" sz="1200" b="1" dirty="0" err="1">
                <a:solidFill>
                  <a:srgbClr val="C00000"/>
                </a:solidFill>
              </a:rPr>
              <a:t>coronary</a:t>
            </a:r>
            <a:r>
              <a:rPr lang="nl-BE" sz="1200" b="1" dirty="0">
                <a:solidFill>
                  <a:srgbClr val="C00000"/>
                </a:solidFill>
              </a:rPr>
              <a:t> </a:t>
            </a:r>
            <a:r>
              <a:rPr lang="nl-BE" sz="1200" b="1" dirty="0" err="1">
                <a:solidFill>
                  <a:srgbClr val="C00000"/>
                </a:solidFill>
              </a:rPr>
              <a:t>heart</a:t>
            </a:r>
            <a:r>
              <a:rPr lang="nl-BE" sz="1200" b="1" dirty="0">
                <a:solidFill>
                  <a:srgbClr val="C00000"/>
                </a:solidFill>
              </a:rPr>
              <a:t> </a:t>
            </a:r>
            <a:r>
              <a:rPr lang="nl-BE" sz="1200" b="1" dirty="0" err="1">
                <a:solidFill>
                  <a:srgbClr val="C00000"/>
                </a:solidFill>
              </a:rPr>
              <a:t>disease</a:t>
            </a:r>
            <a:r>
              <a:rPr lang="nl-BE" sz="1200" b="1" dirty="0">
                <a:solidFill>
                  <a:srgbClr val="C00000"/>
                </a:solidFill>
              </a:rPr>
              <a:t> in </a:t>
            </a:r>
            <a:r>
              <a:rPr lang="nl-BE" sz="1200" b="1" dirty="0" err="1">
                <a:solidFill>
                  <a:srgbClr val="C00000"/>
                </a:solidFill>
              </a:rPr>
              <a:t>women</a:t>
            </a:r>
            <a:r>
              <a:rPr lang="nl-BE" sz="1200" b="1" dirty="0">
                <a:solidFill>
                  <a:srgbClr val="C00000"/>
                </a:solidFill>
              </a:rPr>
              <a:t> </a:t>
            </a:r>
            <a:r>
              <a:rPr lang="nl-BE" sz="1200" b="1" dirty="0" err="1">
                <a:solidFill>
                  <a:srgbClr val="C00000"/>
                </a:solidFill>
              </a:rPr>
              <a:t>with</a:t>
            </a:r>
            <a:r>
              <a:rPr lang="nl-BE" sz="1200" b="1" dirty="0">
                <a:solidFill>
                  <a:srgbClr val="C00000"/>
                </a:solidFill>
              </a:rPr>
              <a:t> </a:t>
            </a:r>
            <a:r>
              <a:rPr lang="nl-BE" sz="1200" b="1" dirty="0" err="1">
                <a:solidFill>
                  <a:srgbClr val="C00000"/>
                </a:solidFill>
              </a:rPr>
              <a:t>established</a:t>
            </a:r>
            <a:r>
              <a:rPr lang="nl-BE" sz="1200" b="1" dirty="0">
                <a:solidFill>
                  <a:srgbClr val="C00000"/>
                </a:solidFill>
              </a:rPr>
              <a:t> CHD:</a:t>
            </a:r>
            <a:endParaRPr lang="nl-BE" sz="1200" dirty="0"/>
          </a:p>
          <a:p>
            <a:r>
              <a:rPr lang="nl-BE" sz="1200" dirty="0"/>
              <a:t>High-</a:t>
            </a:r>
            <a:r>
              <a:rPr lang="nl-BE" sz="1200" dirty="0" err="1"/>
              <a:t>quality</a:t>
            </a:r>
            <a:r>
              <a:rPr lang="nl-BE" sz="1200" dirty="0"/>
              <a:t> trial: 1380 </a:t>
            </a:r>
            <a:r>
              <a:rPr lang="nl-BE" sz="1200" dirty="0" err="1"/>
              <a:t>women</a:t>
            </a:r>
            <a:r>
              <a:rPr lang="nl-BE" sz="1200" dirty="0"/>
              <a:t> on </a:t>
            </a:r>
            <a:r>
              <a:rPr lang="nl-BE" sz="1200" dirty="0" err="1"/>
              <a:t>oral</a:t>
            </a:r>
            <a:r>
              <a:rPr lang="nl-BE" sz="1200" dirty="0"/>
              <a:t> CEE+MPA </a:t>
            </a:r>
            <a:r>
              <a:rPr lang="nl-BE" sz="1200" dirty="0" err="1"/>
              <a:t>and</a:t>
            </a:r>
            <a:r>
              <a:rPr lang="nl-BE" sz="1200" dirty="0"/>
              <a:t> 1383 on placebo</a:t>
            </a:r>
          </a:p>
          <a:p>
            <a:r>
              <a:rPr lang="nl-BE" sz="1200" dirty="0"/>
              <a:t>Age at baseline: </a:t>
            </a:r>
            <a:r>
              <a:rPr lang="nl-BE" sz="1200" dirty="0" err="1"/>
              <a:t>mean</a:t>
            </a:r>
            <a:r>
              <a:rPr lang="nl-BE" sz="1200" dirty="0"/>
              <a:t> 66.7 +/- SD 6.7 y, follow-up </a:t>
            </a:r>
            <a:r>
              <a:rPr lang="nl-BE" sz="1200" dirty="0" err="1"/>
              <a:t>mean</a:t>
            </a:r>
            <a:r>
              <a:rPr lang="nl-BE" sz="1200" dirty="0"/>
              <a:t> 4.1 y</a:t>
            </a:r>
          </a:p>
          <a:p>
            <a:r>
              <a:rPr lang="nl-BE" sz="1200" dirty="0"/>
              <a:t>No significant changes overall, but </a:t>
            </a:r>
            <a:r>
              <a:rPr lang="nl-BE" sz="1200" dirty="0">
                <a:solidFill>
                  <a:srgbClr val="C00000"/>
                </a:solidFill>
              </a:rPr>
              <a:t>a </a:t>
            </a:r>
            <a:r>
              <a:rPr lang="nl-BE" sz="1200" dirty="0" err="1">
                <a:solidFill>
                  <a:srgbClr val="C00000"/>
                </a:solidFill>
              </a:rPr>
              <a:t>transient</a:t>
            </a:r>
            <a:r>
              <a:rPr lang="nl-BE" sz="1200" dirty="0">
                <a:solidFill>
                  <a:srgbClr val="C00000"/>
                </a:solidFill>
              </a:rPr>
              <a:t> </a:t>
            </a:r>
            <a:r>
              <a:rPr lang="nl-BE" sz="1200" dirty="0" err="1">
                <a:solidFill>
                  <a:srgbClr val="C00000"/>
                </a:solidFill>
              </a:rPr>
              <a:t>increase</a:t>
            </a:r>
            <a:r>
              <a:rPr lang="nl-BE" sz="1200" dirty="0">
                <a:solidFill>
                  <a:srgbClr val="C00000"/>
                </a:solidFill>
              </a:rPr>
              <a:t> in CHD events in </a:t>
            </a:r>
            <a:r>
              <a:rPr lang="nl-BE" sz="1200" dirty="0" err="1">
                <a:solidFill>
                  <a:srgbClr val="C00000"/>
                </a:solidFill>
              </a:rPr>
              <a:t>year</a:t>
            </a:r>
            <a:r>
              <a:rPr lang="nl-BE" sz="1200" dirty="0">
                <a:solidFill>
                  <a:srgbClr val="C00000"/>
                </a:solidFill>
              </a:rPr>
              <a:t> 1</a:t>
            </a:r>
            <a:r>
              <a:rPr lang="nl-BE" sz="1200" dirty="0"/>
              <a:t> (1.52, 95%CI 1.01–2.29)</a:t>
            </a:r>
          </a:p>
          <a:p>
            <a:endParaRPr lang="en-GB" dirty="0"/>
          </a:p>
          <a:p>
            <a:r>
              <a:rPr lang="en-GB" dirty="0"/>
              <a:t>If there are atherosclerosis plaques: MHT can stimulate MMP9 </a:t>
            </a:r>
            <a:r>
              <a:rPr lang="en-GB" dirty="0" err="1"/>
              <a:t>proteasis</a:t>
            </a:r>
            <a:r>
              <a:rPr lang="en-GB" dirty="0"/>
              <a:t> and make the plaques instable and increase thrombosis risk</a:t>
            </a:r>
          </a:p>
          <a:p>
            <a:r>
              <a:rPr lang="en-GB" b="0" i="0" dirty="0">
                <a:solidFill>
                  <a:srgbClr val="212121"/>
                </a:solidFill>
                <a:effectLst/>
                <a:highlight>
                  <a:srgbClr val="FFFFFF"/>
                </a:highlight>
                <a:latin typeface="BlinkMacSystemFont"/>
              </a:rPr>
              <a:t>matrix metalloproteinase 9 (</a:t>
            </a:r>
            <a:r>
              <a:rPr lang="en-GB" b="1" i="0" dirty="0">
                <a:solidFill>
                  <a:srgbClr val="212121"/>
                </a:solidFill>
                <a:effectLst/>
                <a:highlight>
                  <a:srgbClr val="FFFFFF"/>
                </a:highlight>
                <a:latin typeface="BlinkMacSystemFont"/>
              </a:rPr>
              <a:t>MMP9</a:t>
            </a:r>
            <a:r>
              <a:rPr lang="en-GB" b="0" i="0" dirty="0">
                <a:solidFill>
                  <a:srgbClr val="212121"/>
                </a:solidFill>
                <a:effectLst/>
                <a:highlight>
                  <a:srgbClr val="FFFFFF"/>
                </a:highlight>
                <a:latin typeface="BlinkMacSystemFont"/>
              </a:rPr>
              <a:t>) genes expression levels were significantly increased in </a:t>
            </a:r>
            <a:r>
              <a:rPr lang="en-GB" b="1" i="0" dirty="0">
                <a:solidFill>
                  <a:srgbClr val="212121"/>
                </a:solidFill>
                <a:effectLst/>
                <a:highlight>
                  <a:srgbClr val="FFFFFF"/>
                </a:highlight>
                <a:latin typeface="BlinkMacSystemFont"/>
              </a:rPr>
              <a:t>atherosclerosis</a:t>
            </a:r>
            <a:r>
              <a:rPr lang="en-GB" b="0" i="0" dirty="0">
                <a:solidFill>
                  <a:srgbClr val="212121"/>
                </a:solidFill>
                <a:effectLst/>
                <a:highlight>
                  <a:srgbClr val="FFFFFF"/>
                </a:highlight>
                <a:latin typeface="BlinkMacSystemFont"/>
              </a:rPr>
              <a:t> coronary artery tissue</a:t>
            </a:r>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28</a:t>
            </a:fld>
            <a:endParaRPr lang="en-GB"/>
          </a:p>
        </p:txBody>
      </p:sp>
    </p:spTree>
    <p:extLst>
      <p:ext uri="{BB962C8B-B14F-4D97-AF65-F5344CB8AC3E}">
        <p14:creationId xmlns:p14="http://schemas.microsoft.com/office/powerpoint/2010/main" val="245055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dirty="0"/>
              <a:t>Effect op BP</a:t>
            </a:r>
          </a:p>
          <a:p>
            <a:endParaRPr lang="nl-BE" sz="1200" dirty="0"/>
          </a:p>
          <a:p>
            <a:r>
              <a:rPr lang="nl-BE" sz="1200" dirty="0"/>
              <a:t>In </a:t>
            </a:r>
            <a:r>
              <a:rPr lang="nl-BE" sz="1200" dirty="0" err="1"/>
              <a:t>the</a:t>
            </a:r>
            <a:r>
              <a:rPr lang="nl-BE" sz="1200" dirty="0"/>
              <a:t> PEPI </a:t>
            </a:r>
            <a:r>
              <a:rPr lang="nl-BE" sz="1200" dirty="0" err="1"/>
              <a:t>and</a:t>
            </a:r>
            <a:r>
              <a:rPr lang="nl-BE" sz="1200" dirty="0"/>
              <a:t> WHI trials (</a:t>
            </a:r>
            <a:r>
              <a:rPr lang="nl-BE" sz="1200" dirty="0" err="1"/>
              <a:t>oral</a:t>
            </a:r>
            <a:r>
              <a:rPr lang="nl-BE" sz="1200" dirty="0"/>
              <a:t> CEE +/- MPA), </a:t>
            </a:r>
            <a:r>
              <a:rPr lang="nl-BE" sz="1200" dirty="0" err="1"/>
              <a:t>there</a:t>
            </a:r>
            <a:r>
              <a:rPr lang="nl-BE" sz="1200" dirty="0"/>
              <a:t> was a small </a:t>
            </a:r>
            <a:r>
              <a:rPr lang="nl-BE" sz="1200" dirty="0" err="1"/>
              <a:t>increase</a:t>
            </a:r>
            <a:r>
              <a:rPr lang="nl-BE" sz="1200" dirty="0"/>
              <a:t> in </a:t>
            </a:r>
            <a:r>
              <a:rPr lang="nl-BE" sz="1200" dirty="0" err="1">
                <a:solidFill>
                  <a:srgbClr val="C00000"/>
                </a:solidFill>
              </a:rPr>
              <a:t>systolic</a:t>
            </a:r>
            <a:r>
              <a:rPr lang="nl-BE" sz="1200" dirty="0">
                <a:solidFill>
                  <a:srgbClr val="C00000"/>
                </a:solidFill>
              </a:rPr>
              <a:t> BP </a:t>
            </a:r>
            <a:r>
              <a:rPr lang="nl-BE" sz="1200" dirty="0"/>
              <a:t>(</a:t>
            </a:r>
            <a:r>
              <a:rPr lang="nl-BE" sz="1200" dirty="0">
                <a:solidFill>
                  <a:srgbClr val="C00000"/>
                </a:solidFill>
              </a:rPr>
              <a:t>+0.9-1.8 mm Hg, E+P &gt; E </a:t>
            </a:r>
            <a:r>
              <a:rPr lang="nl-BE" sz="1200" dirty="0" err="1">
                <a:solidFill>
                  <a:srgbClr val="C00000"/>
                </a:solidFill>
              </a:rPr>
              <a:t>alone</a:t>
            </a:r>
            <a:r>
              <a:rPr lang="nl-BE" sz="1200" dirty="0"/>
              <a:t>) but </a:t>
            </a:r>
            <a:r>
              <a:rPr lang="nl-BE" sz="1200" dirty="0" err="1"/>
              <a:t>not</a:t>
            </a:r>
            <a:r>
              <a:rPr lang="nl-BE" sz="1200" dirty="0"/>
              <a:t> </a:t>
            </a:r>
            <a:r>
              <a:rPr lang="nl-BE" sz="1200" dirty="0" err="1"/>
              <a:t>diastolic</a:t>
            </a:r>
            <a:r>
              <a:rPr lang="nl-BE" sz="1200" dirty="0"/>
              <a:t> BP</a:t>
            </a:r>
          </a:p>
          <a:p>
            <a:pPr marL="0" indent="0">
              <a:buNone/>
            </a:pPr>
            <a:r>
              <a:rPr lang="nl-BE" sz="1200" dirty="0"/>
              <a:t> </a:t>
            </a:r>
          </a:p>
          <a:p>
            <a:r>
              <a:rPr lang="nl-BE" sz="1200" dirty="0" err="1">
                <a:solidFill>
                  <a:srgbClr val="0070C0"/>
                </a:solidFill>
              </a:rPr>
              <a:t>Transdermal</a:t>
            </a:r>
            <a:r>
              <a:rPr lang="nl-BE" sz="1200" dirty="0">
                <a:solidFill>
                  <a:srgbClr val="0070C0"/>
                </a:solidFill>
              </a:rPr>
              <a:t> HRT </a:t>
            </a:r>
            <a:r>
              <a:rPr lang="nl-BE" sz="1200" dirty="0" err="1">
                <a:solidFill>
                  <a:srgbClr val="0070C0"/>
                </a:solidFill>
              </a:rPr>
              <a:t>with</a:t>
            </a:r>
            <a:r>
              <a:rPr lang="nl-BE" sz="1200" dirty="0">
                <a:solidFill>
                  <a:srgbClr val="0070C0"/>
                </a:solidFill>
              </a:rPr>
              <a:t> estradiol </a:t>
            </a:r>
            <a:r>
              <a:rPr lang="nl-BE" sz="1200" dirty="0" err="1">
                <a:solidFill>
                  <a:srgbClr val="0070C0"/>
                </a:solidFill>
              </a:rPr>
              <a:t>and</a:t>
            </a:r>
            <a:r>
              <a:rPr lang="nl-BE" sz="1200" dirty="0">
                <a:solidFill>
                  <a:srgbClr val="0070C0"/>
                </a:solidFill>
              </a:rPr>
              <a:t> </a:t>
            </a:r>
            <a:r>
              <a:rPr lang="nl-BE" sz="1200" dirty="0" err="1">
                <a:solidFill>
                  <a:srgbClr val="0070C0"/>
                </a:solidFill>
              </a:rPr>
              <a:t>oral</a:t>
            </a:r>
            <a:r>
              <a:rPr lang="nl-BE" sz="1200" dirty="0">
                <a:solidFill>
                  <a:srgbClr val="0070C0"/>
                </a:solidFill>
              </a:rPr>
              <a:t> HRT </a:t>
            </a:r>
            <a:r>
              <a:rPr lang="nl-BE" sz="1200" dirty="0" err="1">
                <a:solidFill>
                  <a:srgbClr val="0070C0"/>
                </a:solidFill>
              </a:rPr>
              <a:t>combinations</a:t>
            </a:r>
            <a:r>
              <a:rPr lang="nl-BE" sz="1200" dirty="0">
                <a:solidFill>
                  <a:srgbClr val="0070C0"/>
                </a:solidFill>
              </a:rPr>
              <a:t> </a:t>
            </a:r>
            <a:r>
              <a:rPr lang="nl-BE" sz="1200" dirty="0" err="1">
                <a:solidFill>
                  <a:srgbClr val="0070C0"/>
                </a:solidFill>
              </a:rPr>
              <a:t>containing</a:t>
            </a:r>
            <a:r>
              <a:rPr lang="nl-BE" sz="1200" dirty="0">
                <a:solidFill>
                  <a:srgbClr val="0070C0"/>
                </a:solidFill>
              </a:rPr>
              <a:t> </a:t>
            </a:r>
            <a:r>
              <a:rPr lang="nl-BE" sz="1200" dirty="0" err="1">
                <a:solidFill>
                  <a:srgbClr val="0070C0"/>
                </a:solidFill>
              </a:rPr>
              <a:t>oral</a:t>
            </a:r>
            <a:r>
              <a:rPr lang="nl-BE" sz="1200" dirty="0">
                <a:solidFill>
                  <a:srgbClr val="0070C0"/>
                </a:solidFill>
              </a:rPr>
              <a:t> estradiol + </a:t>
            </a:r>
            <a:r>
              <a:rPr lang="nl-BE" sz="1200" dirty="0" err="1">
                <a:solidFill>
                  <a:srgbClr val="0070C0"/>
                </a:solidFill>
              </a:rPr>
              <a:t>drosperinone</a:t>
            </a:r>
            <a:r>
              <a:rPr lang="nl-BE" sz="1200" dirty="0">
                <a:solidFill>
                  <a:srgbClr val="0070C0"/>
                </a:solidFill>
              </a:rPr>
              <a:t> (DRSP) </a:t>
            </a:r>
            <a:r>
              <a:rPr lang="nl-BE" sz="1200" dirty="0" err="1"/>
              <a:t>tend</a:t>
            </a:r>
            <a:r>
              <a:rPr lang="nl-BE" sz="1200" dirty="0"/>
              <a:t> </a:t>
            </a:r>
            <a:r>
              <a:rPr lang="nl-BE" sz="1200" dirty="0" err="1"/>
              <a:t>to</a:t>
            </a:r>
            <a:r>
              <a:rPr lang="nl-BE" sz="1200" dirty="0"/>
              <a:t> </a:t>
            </a:r>
            <a:r>
              <a:rPr lang="nl-BE" sz="1200" dirty="0" err="1"/>
              <a:t>reduce</a:t>
            </a:r>
            <a:r>
              <a:rPr lang="nl-BE" sz="1200" dirty="0"/>
              <a:t> </a:t>
            </a:r>
            <a:r>
              <a:rPr lang="nl-BE" sz="1200" dirty="0" err="1"/>
              <a:t>blood</a:t>
            </a:r>
            <a:r>
              <a:rPr lang="nl-BE" sz="1200" dirty="0"/>
              <a:t> </a:t>
            </a:r>
            <a:r>
              <a:rPr lang="nl-BE" sz="1200" dirty="0" err="1"/>
              <a:t>pressure</a:t>
            </a:r>
            <a:r>
              <a:rPr lang="nl-BE" sz="1200" dirty="0"/>
              <a:t>, </a:t>
            </a:r>
            <a:r>
              <a:rPr lang="nl-BE" sz="1200" dirty="0" err="1"/>
              <a:t>especially</a:t>
            </a:r>
            <a:r>
              <a:rPr lang="nl-BE" sz="1200" dirty="0"/>
              <a:t> in </a:t>
            </a:r>
            <a:r>
              <a:rPr lang="nl-BE" sz="1200" dirty="0" err="1"/>
              <a:t>women</a:t>
            </a:r>
            <a:r>
              <a:rPr lang="nl-BE" sz="1200" dirty="0"/>
              <a:t> </a:t>
            </a:r>
            <a:r>
              <a:rPr lang="nl-BE" sz="1200" dirty="0" err="1"/>
              <a:t>with</a:t>
            </a:r>
            <a:r>
              <a:rPr lang="nl-BE" sz="1200" dirty="0"/>
              <a:t> mild-</a:t>
            </a:r>
            <a:r>
              <a:rPr lang="nl-BE" sz="1200" dirty="0" err="1"/>
              <a:t>to</a:t>
            </a:r>
            <a:r>
              <a:rPr lang="nl-BE" sz="1200" dirty="0"/>
              <a:t>-moderate </a:t>
            </a:r>
            <a:r>
              <a:rPr lang="nl-BE" sz="1200" dirty="0" err="1"/>
              <a:t>hypertension</a:t>
            </a:r>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30</a:t>
            </a:fld>
            <a:endParaRPr lang="en-GB"/>
          </a:p>
        </p:txBody>
      </p:sp>
    </p:spTree>
    <p:extLst>
      <p:ext uri="{BB962C8B-B14F-4D97-AF65-F5344CB8AC3E}">
        <p14:creationId xmlns:p14="http://schemas.microsoft.com/office/powerpoint/2010/main" val="235125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HRT may be more beneficial in improving bone health compared to the COC according to data of 2 RCT</a:t>
            </a:r>
          </a:p>
          <a:p>
            <a:r>
              <a:rPr lang="en-GB" dirty="0"/>
              <a:t>                                              in </a:t>
            </a:r>
            <a:r>
              <a:rPr lang="en-GB" dirty="0" err="1"/>
              <a:t>improvind</a:t>
            </a:r>
            <a:r>
              <a:rPr lang="en-GB" dirty="0"/>
              <a:t> CVD risk ( sign lower mean Pd and Ps</a:t>
            </a:r>
          </a:p>
        </p:txBody>
      </p:sp>
      <p:sp>
        <p:nvSpPr>
          <p:cNvPr id="4" name="Slide Number Placeholder 3"/>
          <p:cNvSpPr>
            <a:spLocks noGrp="1"/>
          </p:cNvSpPr>
          <p:nvPr>
            <p:ph type="sldNum" sz="quarter" idx="5"/>
          </p:nvPr>
        </p:nvSpPr>
        <p:spPr/>
        <p:txBody>
          <a:bodyPr/>
          <a:lstStyle/>
          <a:p>
            <a:fld id="{143AE4B7-BF8F-4014-9D3C-D361CA0900F5}" type="slidenum">
              <a:rPr lang="en-GB" smtClean="0"/>
              <a:t>5</a:t>
            </a:fld>
            <a:endParaRPr lang="en-GB"/>
          </a:p>
        </p:txBody>
      </p:sp>
    </p:spTree>
    <p:extLst>
      <p:ext uri="{BB962C8B-B14F-4D97-AF65-F5344CB8AC3E}">
        <p14:creationId xmlns:p14="http://schemas.microsoft.com/office/powerpoint/2010/main" val="263233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4A605A-C6DF-4A07-8D76-478869FADD01}" type="slidenum">
              <a:rPr lang="en-GB" smtClean="0"/>
              <a:t>7</a:t>
            </a:fld>
            <a:endParaRPr lang="en-GB"/>
          </a:p>
        </p:txBody>
      </p:sp>
    </p:spTree>
    <p:extLst>
      <p:ext uri="{BB962C8B-B14F-4D97-AF65-F5344CB8AC3E}">
        <p14:creationId xmlns:p14="http://schemas.microsoft.com/office/powerpoint/2010/main" val="248339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 </a:t>
            </a:r>
            <a:r>
              <a:rPr lang="nl-BE" sz="1800" dirty="0">
                <a:effectLst/>
                <a:latin typeface="Calibri" panose="020F0502020204030204" pitchFamily="34" charset="0"/>
                <a:ea typeface="Calibri" panose="020F0502020204030204" pitchFamily="34" charset="0"/>
                <a:cs typeface="Times New Roman" panose="02020603050405020304" pitchFamily="18" charset="0"/>
              </a:rPr>
              <a:t>In de </a:t>
            </a:r>
            <a:r>
              <a:rPr lang="nl-BE" sz="1800" u="sng" dirty="0">
                <a:effectLst/>
                <a:latin typeface="Calibri" panose="020F0502020204030204" pitchFamily="34" charset="0"/>
                <a:ea typeface="Calibri" panose="020F0502020204030204" pitchFamily="34" charset="0"/>
                <a:cs typeface="Times New Roman" panose="02020603050405020304" pitchFamily="18" charset="0"/>
              </a:rPr>
              <a:t>vroege </a:t>
            </a:r>
            <a:r>
              <a:rPr lang="nl-BE" sz="1800" u="sng" dirty="0" err="1">
                <a:effectLst/>
                <a:latin typeface="Calibri" panose="020F0502020204030204" pitchFamily="34" charset="0"/>
                <a:ea typeface="Calibri" panose="020F0502020204030204" pitchFamily="34" charset="0"/>
                <a:cs typeface="Times New Roman" panose="02020603050405020304" pitchFamily="18" charset="0"/>
              </a:rPr>
              <a:t>perimenopause</a:t>
            </a:r>
            <a:r>
              <a:rPr lang="nl-BE" sz="1800" dirty="0">
                <a:effectLst/>
                <a:latin typeface="Calibri" panose="020F0502020204030204" pitchFamily="34" charset="0"/>
                <a:ea typeface="Calibri" panose="020F0502020204030204" pitchFamily="34" charset="0"/>
                <a:cs typeface="Times New Roman" panose="02020603050405020304" pitchFamily="18" charset="0"/>
              </a:rPr>
              <a:t> is de cyclus nog aanwezig die onregelmatig of regelmatig kan zijn maar korter of langer dan voorheen. De menstruatie is vaak lichter of net heviger dan voorheen.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Skipcycles</a:t>
            </a:r>
            <a:r>
              <a:rPr lang="nl-BE" sz="1800" dirty="0">
                <a:effectLst/>
                <a:latin typeface="Calibri" panose="020F0502020204030204" pitchFamily="34" charset="0"/>
                <a:ea typeface="Calibri" panose="020F0502020204030204" pitchFamily="34" charset="0"/>
                <a:cs typeface="Times New Roman" panose="02020603050405020304" pitchFamily="18" charset="0"/>
              </a:rPr>
              <a:t> kunnen voorkomen. Er zijn vaak erge hormonale schommelingen met  klachten van oestrogeen tekorten maar ook van oestrogeen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overload</a:t>
            </a:r>
            <a:r>
              <a:rPr lang="nl-BE" sz="1800" dirty="0">
                <a:effectLst/>
                <a:latin typeface="Calibri" panose="020F0502020204030204" pitchFamily="34" charset="0"/>
                <a:ea typeface="Calibri" panose="020F0502020204030204" pitchFamily="34" charset="0"/>
                <a:cs typeface="Times New Roman" panose="02020603050405020304" pitchFamily="18" charset="0"/>
              </a:rPr>
              <a:t> zoals pijnlijke borsten, meer hoofdpijn en PMS klachten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LATE </a:t>
            </a:r>
            <a:r>
              <a:rPr lang="en-GB" dirty="0" err="1"/>
              <a:t>periMP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Langere</a:t>
            </a:r>
            <a:r>
              <a:rPr lang="en-GB" dirty="0"/>
              <a:t> </a:t>
            </a:r>
            <a:r>
              <a:rPr lang="en-GB" dirty="0" err="1"/>
              <a:t>periodes</a:t>
            </a:r>
            <a:r>
              <a:rPr lang="en-GB" dirty="0"/>
              <a:t> v </a:t>
            </a:r>
            <a:r>
              <a:rPr lang="en-GB" dirty="0" err="1"/>
              <a:t>amenorrhoe</a:t>
            </a:r>
            <a:r>
              <a:rPr lang="en-GB" dirty="0"/>
              <a:t>- </a:t>
            </a:r>
            <a:r>
              <a:rPr lang="en-GB" dirty="0" err="1"/>
              <a:t>vaker</a:t>
            </a:r>
            <a:r>
              <a:rPr lang="en-GB" dirty="0"/>
              <a:t> VMS</a:t>
            </a:r>
          </a:p>
        </p:txBody>
      </p:sp>
      <p:sp>
        <p:nvSpPr>
          <p:cNvPr id="4" name="Slide Number Placeholder 3"/>
          <p:cNvSpPr>
            <a:spLocks noGrp="1"/>
          </p:cNvSpPr>
          <p:nvPr>
            <p:ph type="sldNum" sz="quarter" idx="5"/>
          </p:nvPr>
        </p:nvSpPr>
        <p:spPr/>
        <p:txBody>
          <a:bodyPr/>
          <a:lstStyle/>
          <a:p>
            <a:fld id="{97978DEC-29D3-4A43-A83D-536A403C5A9E}" type="slidenum">
              <a:rPr lang="en-GB" smtClean="0"/>
              <a:t>8</a:t>
            </a:fld>
            <a:endParaRPr lang="en-GB"/>
          </a:p>
        </p:txBody>
      </p:sp>
    </p:spTree>
    <p:extLst>
      <p:ext uri="{BB962C8B-B14F-4D97-AF65-F5344CB8AC3E}">
        <p14:creationId xmlns:p14="http://schemas.microsoft.com/office/powerpoint/2010/main" val="174087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BZE is being </a:t>
            </a:r>
            <a:r>
              <a:rPr lang="en-GB" dirty="0" err="1"/>
              <a:t>examinened</a:t>
            </a:r>
            <a:r>
              <a:rPr lang="en-GB" dirty="0"/>
              <a:t> as a potential </a:t>
            </a:r>
            <a:r>
              <a:rPr lang="en-GB" dirty="0" err="1"/>
              <a:t>cancertherapy</a:t>
            </a:r>
            <a:r>
              <a:rPr lang="en-GB" dirty="0"/>
              <a:t> agent by blocking the IL-6/</a:t>
            </a:r>
            <a:r>
              <a:rPr lang="en-GB" dirty="0" err="1"/>
              <a:t>glycoprot</a:t>
            </a:r>
            <a:r>
              <a:rPr lang="en-GB" dirty="0"/>
              <a:t> 130 pathway </a:t>
            </a:r>
          </a:p>
          <a:p>
            <a:r>
              <a:rPr lang="en-GB" dirty="0"/>
              <a:t>This is relevant as over activity of the pathway (involved in </a:t>
            </a:r>
            <a:r>
              <a:rPr lang="en-GB" dirty="0" err="1"/>
              <a:t>celsurvival</a:t>
            </a:r>
            <a:r>
              <a:rPr lang="en-GB" dirty="0"/>
              <a:t> and proliferation) is involved in progression of different cancer types</a:t>
            </a:r>
          </a:p>
          <a:p>
            <a:r>
              <a:rPr lang="en-GB" dirty="0"/>
              <a:t>So far </a:t>
            </a:r>
            <a:r>
              <a:rPr lang="en-GB" dirty="0" err="1"/>
              <a:t>howeven</a:t>
            </a:r>
            <a:r>
              <a:rPr lang="en-GB" dirty="0"/>
              <a:t> only pre clinical studies especially in ER+ BC have been done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D4A605A-C6DF-4A07-8D76-478869FADD01}" type="slidenum">
              <a:rPr lang="en-GB" smtClean="0"/>
              <a:t>11</a:t>
            </a:fld>
            <a:endParaRPr lang="en-GB"/>
          </a:p>
        </p:txBody>
      </p:sp>
    </p:spTree>
    <p:extLst>
      <p:ext uri="{BB962C8B-B14F-4D97-AF65-F5344CB8AC3E}">
        <p14:creationId xmlns:p14="http://schemas.microsoft.com/office/powerpoint/2010/main" val="257973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Incidence of VTE increases with age, reaching close to 1/1000 women years around 50 y</a:t>
            </a:r>
          </a:p>
        </p:txBody>
      </p:sp>
      <p:sp>
        <p:nvSpPr>
          <p:cNvPr id="4" name="Slide Number Placeholder 3"/>
          <p:cNvSpPr>
            <a:spLocks noGrp="1"/>
          </p:cNvSpPr>
          <p:nvPr>
            <p:ph type="sldNum" sz="quarter" idx="5"/>
          </p:nvPr>
        </p:nvSpPr>
        <p:spPr/>
        <p:txBody>
          <a:bodyPr/>
          <a:lstStyle/>
          <a:p>
            <a:fld id="{6D603172-ADE6-4F17-9946-41BFDBFB7B4D}" type="slidenum">
              <a:rPr lang="en-GB" smtClean="0"/>
              <a:t>21</a:t>
            </a:fld>
            <a:endParaRPr lang="en-GB"/>
          </a:p>
        </p:txBody>
      </p:sp>
    </p:spTree>
    <p:extLst>
      <p:ext uri="{BB962C8B-B14F-4D97-AF65-F5344CB8AC3E}">
        <p14:creationId xmlns:p14="http://schemas.microsoft.com/office/powerpoint/2010/main" val="87859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compelling evidence from large observational studies and meta analyses as well as laboratory studies that TD MHT does not increase the risk of VTE above that of non users. However no RCT’s are available</a:t>
            </a:r>
          </a:p>
          <a:p>
            <a:r>
              <a:rPr lang="en-GB" dirty="0"/>
              <a:t>TD admin avoids the first pass effect through the liver and does not alter the coagulation cascade the same way as oral E do.</a:t>
            </a:r>
          </a:p>
          <a:p>
            <a:r>
              <a:rPr lang="en-GB" dirty="0"/>
              <a:t>Lab data show neutral effect on thrombin generation and pro </a:t>
            </a:r>
            <a:r>
              <a:rPr lang="en-GB" dirty="0" err="1"/>
              <a:t>inflamm</a:t>
            </a:r>
            <a:r>
              <a:rPr lang="en-GB" dirty="0"/>
              <a:t> markers</a:t>
            </a:r>
          </a:p>
          <a:p>
            <a:r>
              <a:rPr lang="en-US" sz="1800" dirty="0">
                <a:solidFill>
                  <a:srgbClr val="4472C4"/>
                </a:solidFill>
                <a:effectLst/>
                <a:latin typeface="Times New Roman" panose="02020603050405020304" pitchFamily="18" charset="0"/>
                <a:ea typeface="Times New Roman" panose="02020603050405020304" pitchFamily="18" charset="0"/>
              </a:rPr>
              <a:t>One possible mechanism for the increased VTE risk is an increase in activated protein C resistance that has been reported with both unopposed </a:t>
            </a:r>
            <a:r>
              <a:rPr lang="en-US" sz="1800" u="none" strike="noStrike"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estradiol</a:t>
            </a:r>
            <a:r>
              <a:rPr lang="en-US" sz="1800" dirty="0">
                <a:solidFill>
                  <a:srgbClr val="4472C4"/>
                </a:solidFill>
                <a:effectLst/>
                <a:latin typeface="Times New Roman" panose="02020603050405020304" pitchFamily="18" charset="0"/>
                <a:ea typeface="Times New Roman" panose="02020603050405020304" pitchFamily="18" charset="0"/>
              </a:rPr>
              <a:t> and combined estradiol-progestin therapy</a:t>
            </a:r>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22</a:t>
            </a:fld>
            <a:endParaRPr lang="en-GB"/>
          </a:p>
        </p:txBody>
      </p:sp>
    </p:spTree>
    <p:extLst>
      <p:ext uri="{BB962C8B-B14F-4D97-AF65-F5344CB8AC3E}">
        <p14:creationId xmlns:p14="http://schemas.microsoft.com/office/powerpoint/2010/main" val="236248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US" sz="180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MHT should not be prescribed to women at high CHD –stroke of DVT risk (1A-1B).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The stroke and DVT risks may be lower using transdermal estrogens than oral estrogens and using low dose estrogens rather than high dose estrogens and using progesterone or </a:t>
            </a:r>
            <a:r>
              <a:rPr lang="en-US" sz="1800" dirty="0" err="1">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dihydrogesterone</a:t>
            </a:r>
            <a:r>
              <a:rPr lang="en-US" sz="180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 rather than androgenic progestins ( 2C)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a:p>
            <a:r>
              <a:rPr lang="en-GB" dirty="0"/>
              <a:t>Migraine </a:t>
            </a:r>
            <a:r>
              <a:rPr lang="en-GB" b="1" dirty="0"/>
              <a:t>without</a:t>
            </a:r>
            <a:r>
              <a:rPr lang="en-GB" dirty="0"/>
              <a:t> aura</a:t>
            </a:r>
          </a:p>
          <a:p>
            <a:pPr lvl="1"/>
            <a:r>
              <a:rPr lang="en-GB" dirty="0"/>
              <a:t>Continuous OAC           ( supress endogenous E – production)( prefer natural E2/ E-Val)</a:t>
            </a:r>
          </a:p>
          <a:p>
            <a:pPr lvl="1"/>
            <a:r>
              <a:rPr lang="en-GB" dirty="0"/>
              <a:t>POP +/- oestradiol          ( TD – lowest effective dose for VMS)</a:t>
            </a:r>
          </a:p>
          <a:p>
            <a:pPr lvl="1"/>
            <a:r>
              <a:rPr lang="en-GB" dirty="0"/>
              <a:t>Mirena + oestradiol       ( TD – lowest effective dose for VMS)</a:t>
            </a:r>
          </a:p>
          <a:p>
            <a:pPr lvl="1"/>
            <a:r>
              <a:rPr lang="en-GB" dirty="0"/>
              <a:t>HRT : </a:t>
            </a:r>
            <a:r>
              <a:rPr lang="en-GB" dirty="0" err="1"/>
              <a:t>continious</a:t>
            </a:r>
            <a:r>
              <a:rPr lang="en-GB" dirty="0"/>
              <a:t> E2  (TD) + cyclical  natural progesterone</a:t>
            </a:r>
          </a:p>
          <a:p>
            <a:pPr lvl="1"/>
            <a:r>
              <a:rPr lang="en-GB" dirty="0"/>
              <a:t>E-only                               (after hysterectomy)</a:t>
            </a:r>
          </a:p>
          <a:p>
            <a:r>
              <a:rPr lang="en-GB" dirty="0"/>
              <a:t>Migraine </a:t>
            </a:r>
            <a:r>
              <a:rPr lang="en-GB" b="1" dirty="0"/>
              <a:t>with</a:t>
            </a:r>
            <a:r>
              <a:rPr lang="en-GB" dirty="0"/>
              <a:t> aura</a:t>
            </a:r>
          </a:p>
          <a:p>
            <a:pPr lvl="1"/>
            <a:r>
              <a:rPr lang="en-GB" dirty="0"/>
              <a:t>POP + TD E2 </a:t>
            </a:r>
          </a:p>
          <a:p>
            <a:pPr lvl="1"/>
            <a:r>
              <a:rPr lang="en-GB" dirty="0"/>
              <a:t>? Continuous OAC with natural E2 / E-Val (no studies – less impact on VTE – no fluctuations)</a:t>
            </a:r>
          </a:p>
          <a:p>
            <a:pPr lvl="1"/>
            <a:r>
              <a:rPr lang="en-GB" dirty="0"/>
              <a:t>SSRI (</a:t>
            </a:r>
            <a:r>
              <a:rPr lang="en-GB" dirty="0" err="1"/>
              <a:t>ecitalopram</a:t>
            </a:r>
            <a:r>
              <a:rPr lang="en-GB" dirty="0"/>
              <a:t>) – SNRI (venlafaxine)     (for migraine and VMS)</a:t>
            </a:r>
          </a:p>
          <a:p>
            <a:pPr eaLnBrk="1" hangingPunct="1">
              <a:lnSpc>
                <a:spcPct val="80000"/>
              </a:lnSpc>
            </a:pPr>
            <a:r>
              <a:rPr lang="en-US" altLang="fr-FR" sz="1200" dirty="0"/>
              <a:t>Randomized and observational studies reported that MHT increases the risk of VTE (2 to 3 fold) </a:t>
            </a:r>
            <a:r>
              <a:rPr lang="en-US" altLang="fr-FR" sz="1200" i="1" dirty="0">
                <a:solidFill>
                  <a:schemeClr val="accent2"/>
                </a:solidFill>
              </a:rPr>
              <a:t>(level 1b evidence).</a:t>
            </a:r>
            <a:r>
              <a:rPr lang="en-US" altLang="fr-FR" sz="1200" dirty="0"/>
              <a:t> This means that in a cohort of 1000 women using MHT, an additional 2 cases occur per year of use on a typical baseline risk of 1 per 1000 woman-years. </a:t>
            </a:r>
          </a:p>
          <a:p>
            <a:pPr eaLnBrk="1" hangingPunct="1">
              <a:lnSpc>
                <a:spcPct val="80000"/>
              </a:lnSpc>
            </a:pPr>
            <a:r>
              <a:rPr lang="fr-FR" altLang="fr-FR" sz="1200" dirty="0"/>
              <a:t>Standard ET doses </a:t>
            </a:r>
            <a:r>
              <a:rPr lang="fr-FR" altLang="fr-FR" sz="1200" dirty="0" err="1"/>
              <a:t>were</a:t>
            </a:r>
            <a:r>
              <a:rPr lang="fr-FR" altLang="fr-FR" sz="1200" dirty="0"/>
              <a:t> </a:t>
            </a:r>
            <a:r>
              <a:rPr lang="fr-FR" altLang="fr-FR" sz="1200" dirty="0" err="1"/>
              <a:t>associated</a:t>
            </a:r>
            <a:r>
              <a:rPr lang="fr-FR" altLang="fr-FR" sz="1200" dirty="0"/>
              <a:t> </a:t>
            </a:r>
            <a:r>
              <a:rPr lang="fr-FR" altLang="fr-FR" sz="1200" dirty="0" err="1"/>
              <a:t>with</a:t>
            </a:r>
            <a:r>
              <a:rPr lang="fr-FR" altLang="fr-FR" sz="1200" dirty="0"/>
              <a:t> a </a:t>
            </a:r>
            <a:r>
              <a:rPr lang="fr-BE" altLang="fr-FR" sz="1200" dirty="0"/>
              <a:t>rare, but </a:t>
            </a:r>
            <a:r>
              <a:rPr lang="fr-FR" altLang="fr-FR" sz="1200" dirty="0" err="1"/>
              <a:t>significant</a:t>
            </a:r>
            <a:r>
              <a:rPr lang="fr-FR" altLang="fr-FR" sz="1200" dirty="0"/>
              <a:t> </a:t>
            </a:r>
            <a:r>
              <a:rPr lang="fr-FR" altLang="fr-FR" sz="1200" dirty="0" err="1"/>
              <a:t>increase</a:t>
            </a:r>
            <a:r>
              <a:rPr lang="fr-FR" altLang="fr-FR" sz="1200" dirty="0"/>
              <a:t> in VTE</a:t>
            </a:r>
            <a:r>
              <a:rPr lang="fr-BE" altLang="fr-FR" sz="1200" dirty="0"/>
              <a:t> (WHI) (0.8 </a:t>
            </a:r>
            <a:r>
              <a:rPr lang="fr-BE" altLang="fr-FR" sz="1200" dirty="0" err="1"/>
              <a:t>excess</a:t>
            </a:r>
            <a:r>
              <a:rPr lang="fr-BE" altLang="fr-FR" sz="1200" dirty="0"/>
              <a:t>/ 1000 </a:t>
            </a:r>
            <a:r>
              <a:rPr lang="fr-BE" altLang="fr-FR" sz="1200" dirty="0" err="1"/>
              <a:t>women-year</a:t>
            </a:r>
            <a:r>
              <a:rPr lang="fr-BE" altLang="fr-FR" sz="1200" dirty="0"/>
              <a:t>)</a:t>
            </a:r>
            <a:r>
              <a:rPr lang="fr-FR" altLang="fr-FR" sz="1200" dirty="0"/>
              <a:t>. Major </a:t>
            </a:r>
            <a:r>
              <a:rPr lang="fr-FR" altLang="fr-FR" sz="1200" dirty="0" err="1"/>
              <a:t>identified</a:t>
            </a:r>
            <a:r>
              <a:rPr lang="fr-FR" altLang="fr-FR" sz="1200" dirty="0"/>
              <a:t> </a:t>
            </a:r>
            <a:r>
              <a:rPr lang="fr-FR" altLang="fr-FR" sz="1200" dirty="0" err="1"/>
              <a:t>risk</a:t>
            </a:r>
            <a:r>
              <a:rPr lang="fr-FR" altLang="fr-FR" sz="1200" dirty="0"/>
              <a:t> </a:t>
            </a:r>
            <a:r>
              <a:rPr lang="fr-FR" altLang="fr-FR" sz="1200" dirty="0" err="1"/>
              <a:t>factors</a:t>
            </a:r>
            <a:r>
              <a:rPr lang="fr-FR" altLang="fr-FR" sz="1200" dirty="0"/>
              <a:t> are </a:t>
            </a:r>
            <a:r>
              <a:rPr lang="fr-FR" altLang="fr-FR" sz="1200" dirty="0" err="1"/>
              <a:t>age</a:t>
            </a:r>
            <a:r>
              <a:rPr lang="fr-FR" altLang="fr-FR" sz="1200" dirty="0"/>
              <a:t>, </a:t>
            </a:r>
            <a:r>
              <a:rPr lang="fr-FR" altLang="fr-FR" sz="1200" dirty="0" err="1"/>
              <a:t>overweight</a:t>
            </a:r>
            <a:r>
              <a:rPr lang="fr-FR" altLang="fr-FR" sz="1200" dirty="0"/>
              <a:t>, </a:t>
            </a:r>
            <a:r>
              <a:rPr lang="fr-FR" altLang="fr-FR" sz="1200" dirty="0" err="1"/>
              <a:t>sedentarity</a:t>
            </a:r>
            <a:r>
              <a:rPr lang="fr-FR" altLang="fr-FR" sz="1200" dirty="0"/>
              <a:t> and </a:t>
            </a:r>
            <a:r>
              <a:rPr lang="fr-FR" altLang="fr-FR" sz="1200" dirty="0" err="1"/>
              <a:t>thrombophilia</a:t>
            </a:r>
            <a:r>
              <a:rPr lang="fr-FR" altLang="fr-FR" sz="1200" dirty="0"/>
              <a:t>. The </a:t>
            </a:r>
            <a:r>
              <a:rPr lang="fr-FR" altLang="fr-FR" sz="1200" dirty="0" err="1"/>
              <a:t>risk</a:t>
            </a:r>
            <a:r>
              <a:rPr lang="fr-FR" altLang="fr-FR" sz="1200" dirty="0"/>
              <a:t> </a:t>
            </a:r>
            <a:r>
              <a:rPr lang="fr-FR" altLang="fr-FR" sz="1200" dirty="0" err="1"/>
              <a:t>is</a:t>
            </a:r>
            <a:r>
              <a:rPr lang="fr-FR" altLang="fr-FR" sz="1200" dirty="0"/>
              <a:t> </a:t>
            </a:r>
            <a:r>
              <a:rPr lang="fr-FR" altLang="fr-FR" sz="1200" dirty="0" err="1"/>
              <a:t>highest</a:t>
            </a:r>
            <a:r>
              <a:rPr lang="fr-FR" altLang="fr-FR" sz="1200" dirty="0"/>
              <a:t> </a:t>
            </a:r>
            <a:r>
              <a:rPr lang="fr-FR" altLang="fr-FR" sz="1200" dirty="0" err="1"/>
              <a:t>during</a:t>
            </a:r>
            <a:r>
              <a:rPr lang="fr-FR" altLang="fr-FR" sz="1200" dirty="0"/>
              <a:t> the first </a:t>
            </a:r>
            <a:r>
              <a:rPr lang="fr-FR" altLang="fr-FR" sz="1200" dirty="0" err="1"/>
              <a:t>year</a:t>
            </a:r>
            <a:r>
              <a:rPr lang="fr-FR" altLang="fr-FR" sz="1200" dirty="0"/>
              <a:t> of use.</a:t>
            </a:r>
            <a:r>
              <a:rPr lang="en-GB" altLang="fr-FR" sz="1200" dirty="0"/>
              <a:t> </a:t>
            </a:r>
            <a:endParaRPr lang="en-US" altLang="fr-FR" sz="1200" dirty="0"/>
          </a:p>
          <a:p>
            <a:pPr lvl="1"/>
            <a:endParaRPr lang="en-GB" dirty="0"/>
          </a:p>
          <a:p>
            <a:pPr lvl="1"/>
            <a:endParaRPr lang="en-GB" dirty="0"/>
          </a:p>
          <a:p>
            <a:endParaRPr lang="en-GB" dirty="0"/>
          </a:p>
        </p:txBody>
      </p:sp>
      <p:sp>
        <p:nvSpPr>
          <p:cNvPr id="4" name="Slide Number Placeholder 3"/>
          <p:cNvSpPr>
            <a:spLocks noGrp="1"/>
          </p:cNvSpPr>
          <p:nvPr>
            <p:ph type="sldNum" sz="quarter" idx="5"/>
          </p:nvPr>
        </p:nvSpPr>
        <p:spPr/>
        <p:txBody>
          <a:bodyPr/>
          <a:lstStyle/>
          <a:p>
            <a:fld id="{143AE4B7-BF8F-4014-9D3C-D361CA0900F5}" type="slidenum">
              <a:rPr lang="en-GB" smtClean="0"/>
              <a:t>23</a:t>
            </a:fld>
            <a:endParaRPr lang="en-GB"/>
          </a:p>
        </p:txBody>
      </p:sp>
    </p:spTree>
    <p:extLst>
      <p:ext uri="{BB962C8B-B14F-4D97-AF65-F5344CB8AC3E}">
        <p14:creationId xmlns:p14="http://schemas.microsoft.com/office/powerpoint/2010/main" val="339064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periMP</a:t>
            </a:r>
            <a:r>
              <a:rPr lang="en-GB" dirty="0"/>
              <a:t> is period with Peak migraine incidence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Women seem to be Sensitive to fluctuations of hormones: </a:t>
            </a:r>
            <a:r>
              <a:rPr lang="en-GB" dirty="0" err="1"/>
              <a:t>esp</a:t>
            </a:r>
            <a:r>
              <a:rPr lang="en-GB" dirty="0"/>
              <a:t> oestrogens</a:t>
            </a:r>
          </a:p>
          <a:p>
            <a:r>
              <a:rPr lang="en-GB" dirty="0"/>
              <a:t>Migraines with/without aura</a:t>
            </a:r>
          </a:p>
          <a:p>
            <a:pPr lvl="1"/>
            <a:r>
              <a:rPr lang="en-GB" dirty="0"/>
              <a:t>Association between</a:t>
            </a:r>
          </a:p>
          <a:p>
            <a:pPr lvl="2"/>
            <a:r>
              <a:rPr lang="en-GB" dirty="0"/>
              <a:t>Oestrogen WITHDRAWL - migraine attacks WITHOUT aura</a:t>
            </a:r>
          </a:p>
          <a:p>
            <a:pPr lvl="2"/>
            <a:r>
              <a:rPr lang="en-GB" dirty="0"/>
              <a:t>HIGH oestrogenic state  -  migraine attacks WITH aura</a:t>
            </a:r>
          </a:p>
          <a:p>
            <a:pPr lvl="2"/>
            <a:endParaRPr lang="en-GB" dirty="0"/>
          </a:p>
          <a:p>
            <a:pPr lvl="2"/>
            <a:endParaRPr lang="en-GB" dirty="0"/>
          </a:p>
          <a:p>
            <a:r>
              <a:rPr lang="en-GB" dirty="0"/>
              <a:t>During the </a:t>
            </a:r>
            <a:r>
              <a:rPr lang="en-GB" b="1" dirty="0"/>
              <a:t>perimenopause</a:t>
            </a:r>
            <a:r>
              <a:rPr lang="en-GB" dirty="0"/>
              <a:t> attacks of </a:t>
            </a:r>
            <a:r>
              <a:rPr lang="en-GB" b="1" i="1" dirty="0"/>
              <a:t>migraine without aura </a:t>
            </a:r>
            <a:r>
              <a:rPr lang="en-GB" dirty="0"/>
              <a:t>often become more frequent and severe, part because menstrual periods are more frequent.21 </a:t>
            </a:r>
            <a:r>
              <a:rPr lang="en-GB" u="sng" dirty="0" err="1"/>
              <a:t>Hyperestrogenism</a:t>
            </a:r>
            <a:r>
              <a:rPr lang="en-GB" dirty="0"/>
              <a:t> coupled with </a:t>
            </a:r>
            <a:r>
              <a:rPr lang="en-GB" u="sng" dirty="0"/>
              <a:t>decreased luteal phase progesterone </a:t>
            </a:r>
            <a:r>
              <a:rPr lang="en-GB" dirty="0"/>
              <a:t>are likely causes</a:t>
            </a:r>
          </a:p>
          <a:p>
            <a:r>
              <a:rPr lang="en-GB" dirty="0"/>
              <a:t>a stable hormonal milieu should be associated with fewer migraine attacks</a:t>
            </a:r>
          </a:p>
          <a:p>
            <a:pPr marL="171450" indent="-171450">
              <a:buFontTx/>
              <a:buChar char="-"/>
            </a:pPr>
            <a:r>
              <a:rPr lang="en-GB" dirty="0"/>
              <a:t>Continuous OAC- POP</a:t>
            </a:r>
          </a:p>
          <a:p>
            <a:pPr marL="171450" indent="-171450">
              <a:buFontTx/>
              <a:buChar char="-"/>
            </a:pPr>
            <a:r>
              <a:rPr lang="en-GB" dirty="0"/>
              <a:t>E2 supple before menses</a:t>
            </a:r>
          </a:p>
          <a:p>
            <a:pPr marL="171450" indent="-171450">
              <a:buFontTx/>
              <a:buChar char="-"/>
            </a:pPr>
            <a:r>
              <a:rPr lang="en-GB" dirty="0"/>
              <a:t>Supress endogenous </a:t>
            </a:r>
            <a:r>
              <a:rPr lang="en-GB" dirty="0" err="1"/>
              <a:t>ov</a:t>
            </a:r>
            <a:r>
              <a:rPr lang="en-GB" dirty="0"/>
              <a:t> act</a:t>
            </a:r>
          </a:p>
          <a:p>
            <a:endParaRPr lang="en-GB" dirty="0"/>
          </a:p>
          <a:p>
            <a:r>
              <a:rPr lang="en-GB" dirty="0"/>
              <a:t>TD via gel/ spray/patches: more stable and </a:t>
            </a:r>
            <a:r>
              <a:rPr lang="en-GB" dirty="0" err="1"/>
              <a:t>fysiologic</a:t>
            </a:r>
            <a:r>
              <a:rPr lang="en-GB" dirty="0"/>
              <a:t> levels</a:t>
            </a:r>
          </a:p>
          <a:p>
            <a:r>
              <a:rPr lang="en-GB" dirty="0"/>
              <a:t>                                           avoid 1</a:t>
            </a:r>
            <a:r>
              <a:rPr lang="en-GB" baseline="30000" dirty="0"/>
              <a:t>st</a:t>
            </a:r>
            <a:r>
              <a:rPr lang="en-GB" dirty="0"/>
              <a:t> pass effect off the liver: less effect on clotting – seen the higher CV and cerebrovascular risk of PM women with </a:t>
            </a:r>
            <a:r>
              <a:rPr lang="en-GB" dirty="0" err="1"/>
              <a:t>migrain</a:t>
            </a:r>
            <a:endParaRPr lang="en-GB" dirty="0"/>
          </a:p>
        </p:txBody>
      </p:sp>
      <p:sp>
        <p:nvSpPr>
          <p:cNvPr id="4" name="Slide Number Placeholder 3"/>
          <p:cNvSpPr>
            <a:spLocks noGrp="1"/>
          </p:cNvSpPr>
          <p:nvPr>
            <p:ph type="sldNum" sz="quarter" idx="5"/>
          </p:nvPr>
        </p:nvSpPr>
        <p:spPr/>
        <p:txBody>
          <a:bodyPr/>
          <a:lstStyle/>
          <a:p>
            <a:fld id="{6D603172-ADE6-4F17-9946-41BFDBFB7B4D}" type="slidenum">
              <a:rPr lang="en-GB" smtClean="0"/>
              <a:t>25</a:t>
            </a:fld>
            <a:endParaRPr lang="en-GB"/>
          </a:p>
        </p:txBody>
      </p:sp>
    </p:spTree>
    <p:extLst>
      <p:ext uri="{BB962C8B-B14F-4D97-AF65-F5344CB8AC3E}">
        <p14:creationId xmlns:p14="http://schemas.microsoft.com/office/powerpoint/2010/main" val="408244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161609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21954-2217-452C-B8C5-CF3D49F8E025}" type="datetimeFigureOut">
              <a:rPr lang="en-GB" smtClean="0"/>
              <a:t>22/03/2025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361338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408986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34454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1630684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414361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3879610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155006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262508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351614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286499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D21954-2217-452C-B8C5-CF3D49F8E025}" type="datetimeFigureOut">
              <a:rPr lang="en-GB" smtClean="0"/>
              <a:t>22/03/2025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335891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21954-2217-452C-B8C5-CF3D49F8E025}" type="datetimeFigureOut">
              <a:rPr lang="en-GB" smtClean="0"/>
              <a:t>22/03/2025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182634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371663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408337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D21954-2217-452C-B8C5-CF3D49F8E025}" type="datetimeFigureOut">
              <a:rPr lang="en-GB" smtClean="0"/>
              <a:t>22/03/2025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243561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21954-2217-452C-B8C5-CF3D49F8E025}" type="datetimeFigureOut">
              <a:rPr lang="en-GB" smtClean="0"/>
              <a:t>22/03/2025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D0D37-8930-40D3-BFFA-DEEA8AC9F745}" type="slidenum">
              <a:rPr lang="en-GB" smtClean="0"/>
              <a:t>‹N°›</a:t>
            </a:fld>
            <a:endParaRPr lang="en-GB"/>
          </a:p>
        </p:txBody>
      </p:sp>
    </p:spTree>
    <p:extLst>
      <p:ext uri="{BB962C8B-B14F-4D97-AF65-F5344CB8AC3E}">
        <p14:creationId xmlns:p14="http://schemas.microsoft.com/office/powerpoint/2010/main" val="206420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D21954-2217-452C-B8C5-CF3D49F8E025}" type="datetimeFigureOut">
              <a:rPr lang="en-GB" smtClean="0"/>
              <a:t>22/03/2025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CD0D37-8930-40D3-BFFA-DEEA8AC9F745}" type="slidenum">
              <a:rPr lang="en-GB" smtClean="0"/>
              <a:t>‹N°›</a:t>
            </a:fld>
            <a:endParaRPr lang="en-GB"/>
          </a:p>
        </p:txBody>
      </p:sp>
    </p:spTree>
    <p:extLst>
      <p:ext uri="{BB962C8B-B14F-4D97-AF65-F5344CB8AC3E}">
        <p14:creationId xmlns:p14="http://schemas.microsoft.com/office/powerpoint/2010/main" val="2623372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BCF73-E11D-FC91-175C-8E67E7487EBA}"/>
              </a:ext>
            </a:extLst>
          </p:cNvPr>
          <p:cNvSpPr>
            <a:spLocks noGrp="1"/>
          </p:cNvSpPr>
          <p:nvPr>
            <p:ph type="ctrTitle"/>
          </p:nvPr>
        </p:nvSpPr>
        <p:spPr/>
        <p:txBody>
          <a:bodyPr/>
          <a:lstStyle/>
          <a:p>
            <a:r>
              <a:rPr lang="en-GB" dirty="0"/>
              <a:t>Monitoring HT</a:t>
            </a:r>
            <a:br>
              <a:rPr lang="en-GB" dirty="0"/>
            </a:br>
            <a:r>
              <a:rPr lang="en-GB" sz="3200" dirty="0"/>
              <a:t>potential risks; contra-indications</a:t>
            </a:r>
            <a:endParaRPr lang="en-GB" dirty="0"/>
          </a:p>
        </p:txBody>
      </p:sp>
      <p:sp>
        <p:nvSpPr>
          <p:cNvPr id="3" name="Subtitle 2">
            <a:extLst>
              <a:ext uri="{FF2B5EF4-FFF2-40B4-BE49-F238E27FC236}">
                <a16:creationId xmlns:a16="http://schemas.microsoft.com/office/drawing/2014/main" xmlns="" id="{1C0BBF03-0121-119C-5EFE-354CFA9A0636}"/>
              </a:ext>
            </a:extLst>
          </p:cNvPr>
          <p:cNvSpPr>
            <a:spLocks noGrp="1"/>
          </p:cNvSpPr>
          <p:nvPr>
            <p:ph type="subTitle" idx="1"/>
          </p:nvPr>
        </p:nvSpPr>
        <p:spPr>
          <a:xfrm>
            <a:off x="672703" y="5591572"/>
            <a:ext cx="8825658" cy="861420"/>
          </a:xfrm>
        </p:spPr>
        <p:txBody>
          <a:bodyPr/>
          <a:lstStyle/>
          <a:p>
            <a:r>
              <a:rPr lang="en-GB" dirty="0"/>
              <a:t>Ameryckx Linda</a:t>
            </a:r>
          </a:p>
          <a:p>
            <a:r>
              <a:rPr lang="en-GB" dirty="0"/>
              <a:t>UZA</a:t>
            </a:r>
          </a:p>
        </p:txBody>
      </p:sp>
    </p:spTree>
    <p:extLst>
      <p:ext uri="{BB962C8B-B14F-4D97-AF65-F5344CB8AC3E}">
        <p14:creationId xmlns:p14="http://schemas.microsoft.com/office/powerpoint/2010/main" val="342424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CE857-1A05-11D6-257E-22C511707128}"/>
              </a:ext>
            </a:extLst>
          </p:cNvPr>
          <p:cNvSpPr>
            <a:spLocks noGrp="1"/>
          </p:cNvSpPr>
          <p:nvPr>
            <p:ph type="title"/>
          </p:nvPr>
        </p:nvSpPr>
        <p:spPr>
          <a:xfrm>
            <a:off x="838200" y="365126"/>
            <a:ext cx="10515600" cy="430278"/>
          </a:xfrm>
        </p:spPr>
        <p:txBody>
          <a:bodyPr>
            <a:normAutofit fontScale="90000"/>
          </a:bodyPr>
          <a:lstStyle/>
          <a:p>
            <a:r>
              <a:rPr lang="en-GB" dirty="0"/>
              <a:t>Case Sophie</a:t>
            </a:r>
          </a:p>
        </p:txBody>
      </p:sp>
      <p:sp>
        <p:nvSpPr>
          <p:cNvPr id="3" name="Content Placeholder 2">
            <a:extLst>
              <a:ext uri="{FF2B5EF4-FFF2-40B4-BE49-F238E27FC236}">
                <a16:creationId xmlns:a16="http://schemas.microsoft.com/office/drawing/2014/main" xmlns="" id="{C517E496-E9A8-3BAD-A843-A0EB9307DC5F}"/>
              </a:ext>
            </a:extLst>
          </p:cNvPr>
          <p:cNvSpPr>
            <a:spLocks noGrp="1"/>
          </p:cNvSpPr>
          <p:nvPr>
            <p:ph idx="1"/>
          </p:nvPr>
        </p:nvSpPr>
        <p:spPr>
          <a:xfrm>
            <a:off x="569933" y="1089764"/>
            <a:ext cx="10885119" cy="5403110"/>
          </a:xfrm>
        </p:spPr>
        <p:txBody>
          <a:bodyPr/>
          <a:lstStyle/>
          <a:p>
            <a:r>
              <a:rPr lang="en-GB" dirty="0"/>
              <a:t>52 years</a:t>
            </a:r>
          </a:p>
          <a:p>
            <a:r>
              <a:rPr lang="en-GB" dirty="0"/>
              <a:t>Menopause + VMS + joint pain + other symptoms</a:t>
            </a:r>
          </a:p>
          <a:p>
            <a:r>
              <a:rPr lang="en-GB" dirty="0"/>
              <a:t>Used several HT: not well tolerated</a:t>
            </a:r>
          </a:p>
          <a:p>
            <a:r>
              <a:rPr lang="en-GB" dirty="0"/>
              <a:t>MP clinic</a:t>
            </a:r>
          </a:p>
          <a:p>
            <a:pPr lvl="1"/>
            <a:r>
              <a:rPr lang="en-GB" dirty="0"/>
              <a:t>History severe PMS / PMDD – PP depression -  never tolerated COC/POP/</a:t>
            </a:r>
            <a:r>
              <a:rPr lang="en-GB" dirty="0" err="1"/>
              <a:t>mirena</a:t>
            </a:r>
            <a:r>
              <a:rPr lang="en-GB" dirty="0"/>
              <a:t> </a:t>
            </a:r>
          </a:p>
          <a:p>
            <a:pPr lvl="1"/>
            <a:r>
              <a:rPr lang="en-GB" dirty="0"/>
              <a:t>Tried vaginal progesterone – better tolerance but still PMS symptoms while taking</a:t>
            </a:r>
          </a:p>
          <a:p>
            <a:pPr lvl="1"/>
            <a:r>
              <a:rPr lang="en-GB" dirty="0"/>
              <a:t>? Progesterone/progestin intolerant</a:t>
            </a:r>
          </a:p>
          <a:p>
            <a:pPr lvl="1"/>
            <a:r>
              <a:rPr lang="en-GB" dirty="0"/>
              <a:t>DEXA: osteopenia</a:t>
            </a:r>
          </a:p>
          <a:p>
            <a:pPr lvl="1"/>
            <a:r>
              <a:rPr lang="en-GB" dirty="0"/>
              <a:t>Other ex / history : NP</a:t>
            </a:r>
          </a:p>
          <a:p>
            <a:pPr lvl="1"/>
            <a:r>
              <a:rPr lang="en-GB" dirty="0"/>
              <a:t>Rx/ </a:t>
            </a:r>
            <a:r>
              <a:rPr lang="en-GB" dirty="0" err="1"/>
              <a:t>Duavive</a:t>
            </a:r>
            <a:r>
              <a:rPr lang="en-GB" dirty="0"/>
              <a:t> (equine </a:t>
            </a:r>
            <a:r>
              <a:rPr lang="en-GB" dirty="0" err="1"/>
              <a:t>estrogens</a:t>
            </a:r>
            <a:r>
              <a:rPr lang="en-GB" dirty="0"/>
              <a:t> +  bazedoxifene )    </a:t>
            </a:r>
          </a:p>
          <a:p>
            <a:r>
              <a:rPr lang="en-GB" dirty="0"/>
              <a:t>MP clinic follow up 3 months</a:t>
            </a:r>
          </a:p>
          <a:p>
            <a:pPr lvl="1"/>
            <a:r>
              <a:rPr lang="en-GB" dirty="0"/>
              <a:t>Well tolerated </a:t>
            </a:r>
          </a:p>
          <a:p>
            <a:pPr lvl="1"/>
            <a:r>
              <a:rPr lang="en-GB" dirty="0"/>
              <a:t>continue    </a:t>
            </a:r>
          </a:p>
          <a:p>
            <a:pPr lvl="1"/>
            <a:endParaRPr lang="en-GB" dirty="0"/>
          </a:p>
          <a:p>
            <a:pPr marL="0" indent="0">
              <a:buNone/>
            </a:pPr>
            <a:endParaRPr lang="en-GB" dirty="0"/>
          </a:p>
        </p:txBody>
      </p:sp>
    </p:spTree>
    <p:extLst>
      <p:ext uri="{BB962C8B-B14F-4D97-AF65-F5344CB8AC3E}">
        <p14:creationId xmlns:p14="http://schemas.microsoft.com/office/powerpoint/2010/main" val="42523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9F6EC7-342C-47C0-9A30-609A26C50406}"/>
              </a:ext>
            </a:extLst>
          </p:cNvPr>
          <p:cNvSpPr>
            <a:spLocks noGrp="1"/>
          </p:cNvSpPr>
          <p:nvPr>
            <p:ph idx="1"/>
          </p:nvPr>
        </p:nvSpPr>
        <p:spPr>
          <a:xfrm>
            <a:off x="475989" y="419622"/>
            <a:ext cx="11617889" cy="5828777"/>
          </a:xfrm>
        </p:spPr>
        <p:txBody>
          <a:bodyPr>
            <a:normAutofit fontScale="92500" lnSpcReduction="20000"/>
          </a:bodyPr>
          <a:lstStyle/>
          <a:p>
            <a:r>
              <a:rPr lang="en-GB" dirty="0" err="1"/>
              <a:t>Duavive</a:t>
            </a:r>
            <a:r>
              <a:rPr lang="en-GB" dirty="0"/>
              <a:t>  : bazedoxifene + conjugated </a:t>
            </a:r>
            <a:r>
              <a:rPr lang="en-GB" dirty="0" err="1"/>
              <a:t>estrogens</a:t>
            </a:r>
            <a:endParaRPr lang="en-GB" dirty="0"/>
          </a:p>
          <a:p>
            <a:r>
              <a:rPr lang="en-GB" dirty="0" err="1"/>
              <a:t>Duavive</a:t>
            </a:r>
            <a:r>
              <a:rPr lang="en-GB" dirty="0"/>
              <a:t> = TSEC ( Tissue selective </a:t>
            </a:r>
            <a:r>
              <a:rPr lang="en-GB" dirty="0" err="1"/>
              <a:t>Estrogen</a:t>
            </a:r>
            <a:r>
              <a:rPr lang="en-GB" dirty="0"/>
              <a:t> complex)</a:t>
            </a:r>
          </a:p>
          <a:p>
            <a:pPr lvl="1"/>
            <a:r>
              <a:rPr lang="en-GB" dirty="0"/>
              <a:t>Bazedoxifene = SERM selective </a:t>
            </a:r>
            <a:r>
              <a:rPr lang="en-GB" dirty="0" err="1"/>
              <a:t>estrogen</a:t>
            </a:r>
            <a:r>
              <a:rPr lang="en-GB" dirty="0"/>
              <a:t> receptor modulator</a:t>
            </a:r>
          </a:p>
          <a:p>
            <a:pPr marL="457200" lvl="1" indent="0">
              <a:buNone/>
            </a:pPr>
            <a:r>
              <a:rPr lang="en-GB" dirty="0"/>
              <a:t>                             = chemical compound that interacts with the ER as an agonist or antagonist</a:t>
            </a:r>
          </a:p>
          <a:p>
            <a:pPr marL="457200" lvl="1" indent="0">
              <a:buNone/>
            </a:pPr>
            <a:r>
              <a:rPr lang="en-GB" dirty="0"/>
              <a:t>                                depending on the target tissue</a:t>
            </a:r>
          </a:p>
          <a:p>
            <a:pPr lvl="2"/>
            <a:r>
              <a:rPr lang="en-GB" dirty="0"/>
              <a:t>  3 RD generation SERM : agonist on the bone : ↓ risk vertebral/non-vertebral fractures</a:t>
            </a:r>
          </a:p>
          <a:p>
            <a:pPr marL="914400" lvl="2" indent="0">
              <a:buNone/>
            </a:pPr>
            <a:r>
              <a:rPr lang="en-GB" dirty="0"/>
              <a:t>                                                antagonist on endometrium and breast</a:t>
            </a:r>
          </a:p>
          <a:p>
            <a:pPr marL="914400" lvl="2" indent="0">
              <a:buNone/>
            </a:pPr>
            <a:r>
              <a:rPr lang="en-GB" dirty="0"/>
              <a:t>                                                 tamoxifen / raloxifene : ↓ </a:t>
            </a:r>
            <a:r>
              <a:rPr lang="en-GB" dirty="0" err="1"/>
              <a:t>breastcancer</a:t>
            </a:r>
            <a:endParaRPr lang="en-GB" dirty="0"/>
          </a:p>
          <a:p>
            <a:pPr marL="914400" lvl="2" indent="0">
              <a:buNone/>
            </a:pPr>
            <a:r>
              <a:rPr lang="en-GB" dirty="0"/>
              <a:t>                                                 bazedoxifene : ↓ proliferation ER+ BC cells in vitro / ↓ BC biomarkers /↓ B density</a:t>
            </a:r>
          </a:p>
          <a:p>
            <a:pPr marL="914400" lvl="2" indent="0">
              <a:buNone/>
            </a:pPr>
            <a:r>
              <a:rPr lang="en-GB" dirty="0"/>
              <a:t>                                                                           -┤ IL-6/GP130 pathway</a:t>
            </a:r>
          </a:p>
          <a:p>
            <a:pPr marL="914400" lvl="2" indent="0">
              <a:buNone/>
            </a:pPr>
            <a:r>
              <a:rPr lang="en-GB" dirty="0"/>
              <a:t>                                                side effect: VMS ++</a:t>
            </a:r>
          </a:p>
          <a:p>
            <a:pPr marL="800100" lvl="1"/>
            <a:r>
              <a:rPr lang="en-GB" dirty="0"/>
              <a:t>Conjugated </a:t>
            </a:r>
            <a:r>
              <a:rPr lang="en-GB" dirty="0" err="1"/>
              <a:t>estrogens</a:t>
            </a:r>
            <a:r>
              <a:rPr lang="en-GB" dirty="0"/>
              <a:t>: treat VMS</a:t>
            </a:r>
          </a:p>
          <a:p>
            <a:pPr marL="400050"/>
            <a:r>
              <a:rPr lang="en-GB" dirty="0"/>
              <a:t>Contains no progestogens : </a:t>
            </a:r>
          </a:p>
          <a:p>
            <a:pPr marL="800100" lvl="1"/>
            <a:r>
              <a:rPr lang="en-GB" dirty="0"/>
              <a:t>In case of P – intolerance (Mood, weight, </a:t>
            </a:r>
            <a:r>
              <a:rPr lang="en-GB" dirty="0" err="1"/>
              <a:t>fluidretention</a:t>
            </a:r>
            <a:r>
              <a:rPr lang="en-GB" dirty="0"/>
              <a:t>,..)</a:t>
            </a:r>
          </a:p>
          <a:p>
            <a:pPr marL="800100" lvl="1"/>
            <a:r>
              <a:rPr lang="en-GB" dirty="0"/>
              <a:t>P component (MPA) in HT increased risk for </a:t>
            </a:r>
            <a:r>
              <a:rPr lang="en-GB" dirty="0" err="1"/>
              <a:t>breastcancer</a:t>
            </a:r>
            <a:endParaRPr lang="en-GB" dirty="0"/>
          </a:p>
          <a:p>
            <a:pPr marL="800100" lvl="1"/>
            <a:endParaRPr lang="en-GB" dirty="0"/>
          </a:p>
          <a:p>
            <a:pPr marL="400050"/>
            <a:r>
              <a:rPr lang="en-GB" dirty="0"/>
              <a:t>Alternative for prog intolerance: tibolone</a:t>
            </a:r>
          </a:p>
        </p:txBody>
      </p:sp>
    </p:spTree>
    <p:extLst>
      <p:ext uri="{BB962C8B-B14F-4D97-AF65-F5344CB8AC3E}">
        <p14:creationId xmlns:p14="http://schemas.microsoft.com/office/powerpoint/2010/main" val="310994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6" end="16"/>
                                            </p:txEl>
                                          </p:spTgt>
                                        </p:tgtEl>
                                        <p:attrNameLst>
                                          <p:attrName>style.visibility</p:attrName>
                                        </p:attrNameLst>
                                      </p:cBhvr>
                                      <p:to>
                                        <p:strVal val="visible"/>
                                      </p:to>
                                    </p:set>
                                    <p:animEffect transition="in" filter="fade">
                                      <p:cBhvr>
                                        <p:cTn id="54"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46C63-B5C2-D5D2-7265-8F5C5C2E6D77}"/>
              </a:ext>
            </a:extLst>
          </p:cNvPr>
          <p:cNvSpPr>
            <a:spLocks noGrp="1"/>
          </p:cNvSpPr>
          <p:nvPr>
            <p:ph type="title"/>
          </p:nvPr>
        </p:nvSpPr>
        <p:spPr>
          <a:xfrm>
            <a:off x="526093" y="275573"/>
            <a:ext cx="10515599" cy="532356"/>
          </a:xfrm>
        </p:spPr>
        <p:txBody>
          <a:bodyPr/>
          <a:lstStyle/>
          <a:p>
            <a:r>
              <a:rPr lang="en-GB" dirty="0"/>
              <a:t>Case Hilda</a:t>
            </a:r>
          </a:p>
        </p:txBody>
      </p:sp>
      <p:sp>
        <p:nvSpPr>
          <p:cNvPr id="3" name="Content Placeholder 2">
            <a:extLst>
              <a:ext uri="{FF2B5EF4-FFF2-40B4-BE49-F238E27FC236}">
                <a16:creationId xmlns:a16="http://schemas.microsoft.com/office/drawing/2014/main" xmlns="" id="{12738CCF-2A09-F9A7-2506-BEE021CCD121}"/>
              </a:ext>
            </a:extLst>
          </p:cNvPr>
          <p:cNvSpPr>
            <a:spLocks noGrp="1"/>
          </p:cNvSpPr>
          <p:nvPr>
            <p:ph idx="1"/>
          </p:nvPr>
        </p:nvSpPr>
        <p:spPr>
          <a:xfrm>
            <a:off x="526093" y="1121079"/>
            <a:ext cx="11098060" cy="5674291"/>
          </a:xfrm>
        </p:spPr>
        <p:txBody>
          <a:bodyPr>
            <a:normAutofit/>
          </a:bodyPr>
          <a:lstStyle/>
          <a:p>
            <a:r>
              <a:rPr lang="en-GB" dirty="0"/>
              <a:t>65 Years</a:t>
            </a:r>
          </a:p>
          <a:p>
            <a:r>
              <a:rPr lang="en-GB" dirty="0"/>
              <a:t>MP age 50 – start oral  HT at age 52 : </a:t>
            </a:r>
            <a:r>
              <a:rPr lang="en-GB" dirty="0" err="1"/>
              <a:t>kliogest</a:t>
            </a:r>
            <a:r>
              <a:rPr lang="en-GB" dirty="0"/>
              <a:t> (2 mg E2+ norethisterone acetate 1 mg)</a:t>
            </a:r>
          </a:p>
          <a:p>
            <a:r>
              <a:rPr lang="en-GB" dirty="0"/>
              <a:t>GP advised to stop: ↑↑ VMS - &gt; 6 months : ! Effect on Quality of life</a:t>
            </a:r>
          </a:p>
          <a:p>
            <a:r>
              <a:rPr lang="en-GB" dirty="0"/>
              <a:t>MP clinic</a:t>
            </a:r>
          </a:p>
          <a:p>
            <a:pPr lvl="1"/>
            <a:r>
              <a:rPr lang="en-GB" dirty="0"/>
              <a:t>Mammogram recent: NL Type A </a:t>
            </a:r>
            <a:r>
              <a:rPr lang="en-GB" dirty="0" err="1"/>
              <a:t>breasttissue</a:t>
            </a:r>
            <a:endParaRPr lang="en-GB" dirty="0"/>
          </a:p>
          <a:p>
            <a:pPr lvl="1"/>
            <a:r>
              <a:rPr lang="en-GB" dirty="0"/>
              <a:t>Healthy – no medication – NL BP – healthy lifestyle</a:t>
            </a:r>
          </a:p>
          <a:p>
            <a:pPr lvl="1"/>
            <a:r>
              <a:rPr lang="en-GB" dirty="0"/>
              <a:t>Blood: NL</a:t>
            </a:r>
          </a:p>
          <a:p>
            <a:pPr lvl="1"/>
            <a:r>
              <a:rPr lang="en-GB" dirty="0"/>
              <a:t>Options:</a:t>
            </a:r>
          </a:p>
          <a:p>
            <a:pPr lvl="2"/>
            <a:r>
              <a:rPr lang="en-GB" dirty="0"/>
              <a:t>Conservative – supplements</a:t>
            </a:r>
          </a:p>
          <a:p>
            <a:pPr lvl="2"/>
            <a:r>
              <a:rPr lang="en-GB" dirty="0"/>
              <a:t>SSRI</a:t>
            </a:r>
          </a:p>
          <a:p>
            <a:pPr lvl="2"/>
            <a:r>
              <a:rPr lang="en-GB" dirty="0"/>
              <a:t>VEOZA: NK3 rec antagonist</a:t>
            </a:r>
          </a:p>
          <a:p>
            <a:pPr lvl="2"/>
            <a:r>
              <a:rPr lang="en-GB" dirty="0"/>
              <a:t>Re – start HT</a:t>
            </a:r>
          </a:p>
          <a:p>
            <a:pPr lvl="3"/>
            <a:endParaRPr lang="en-GB" dirty="0"/>
          </a:p>
        </p:txBody>
      </p:sp>
    </p:spTree>
    <p:extLst>
      <p:ext uri="{BB962C8B-B14F-4D97-AF65-F5344CB8AC3E}">
        <p14:creationId xmlns:p14="http://schemas.microsoft.com/office/powerpoint/2010/main" val="20752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6887E1-07A7-EA22-25E6-46C20A7BAFBB}"/>
              </a:ext>
            </a:extLst>
          </p:cNvPr>
          <p:cNvSpPr>
            <a:spLocks noGrp="1"/>
          </p:cNvSpPr>
          <p:nvPr>
            <p:ph idx="1"/>
          </p:nvPr>
        </p:nvSpPr>
        <p:spPr>
          <a:xfrm>
            <a:off x="626302" y="444674"/>
            <a:ext cx="9423552" cy="5803725"/>
          </a:xfrm>
        </p:spPr>
        <p:txBody>
          <a:bodyPr/>
          <a:lstStyle/>
          <a:p>
            <a:r>
              <a:rPr lang="en-GB" sz="2400" b="1" dirty="0"/>
              <a:t>Extended use after age 65</a:t>
            </a:r>
          </a:p>
          <a:p>
            <a:pPr lvl="1"/>
            <a:r>
              <a:rPr lang="en-GB" sz="2000" dirty="0"/>
              <a:t>In healthy women at low risk of CHD and breast cancer with VMS or increased fracture risk</a:t>
            </a:r>
          </a:p>
          <a:p>
            <a:pPr lvl="1"/>
            <a:r>
              <a:rPr lang="en-GB" sz="2000" dirty="0"/>
              <a:t>Use lowest effective dose – prefer transdermal route – neutral progestogen/progesterone</a:t>
            </a:r>
          </a:p>
          <a:p>
            <a:pPr lvl="1"/>
            <a:endParaRPr lang="en-GB" sz="2000" dirty="0"/>
          </a:p>
          <a:p>
            <a:pPr lvl="1"/>
            <a:r>
              <a:rPr lang="en-GB" sz="2000" dirty="0"/>
              <a:t>Restarted on TD E2 – 25 µg patch + micronized progesterone</a:t>
            </a:r>
          </a:p>
          <a:p>
            <a:endParaRPr lang="en-GB" dirty="0"/>
          </a:p>
        </p:txBody>
      </p:sp>
    </p:spTree>
    <p:extLst>
      <p:ext uri="{BB962C8B-B14F-4D97-AF65-F5344CB8AC3E}">
        <p14:creationId xmlns:p14="http://schemas.microsoft.com/office/powerpoint/2010/main" val="39288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D3C1B9-7A07-F4D1-C2E3-8EE75FFA45B5}"/>
              </a:ext>
            </a:extLst>
          </p:cNvPr>
          <p:cNvSpPr>
            <a:spLocks noGrp="1"/>
          </p:cNvSpPr>
          <p:nvPr>
            <p:ph type="title"/>
          </p:nvPr>
        </p:nvSpPr>
        <p:spPr>
          <a:xfrm>
            <a:off x="838200" y="18255"/>
            <a:ext cx="10147126" cy="614309"/>
          </a:xfrm>
        </p:spPr>
        <p:txBody>
          <a:bodyPr>
            <a:normAutofit fontScale="90000"/>
          </a:bodyPr>
          <a:lstStyle/>
          <a:p>
            <a:r>
              <a:rPr lang="en-GB" dirty="0"/>
              <a:t>Case Marie Claire</a:t>
            </a:r>
          </a:p>
        </p:txBody>
      </p:sp>
      <p:sp>
        <p:nvSpPr>
          <p:cNvPr id="3" name="Content Placeholder 2">
            <a:extLst>
              <a:ext uri="{FF2B5EF4-FFF2-40B4-BE49-F238E27FC236}">
                <a16:creationId xmlns:a16="http://schemas.microsoft.com/office/drawing/2014/main" xmlns="" id="{CACE0711-46CC-7C17-A032-553A04061A3D}"/>
              </a:ext>
            </a:extLst>
          </p:cNvPr>
          <p:cNvSpPr>
            <a:spLocks noGrp="1"/>
          </p:cNvSpPr>
          <p:nvPr>
            <p:ph idx="1"/>
          </p:nvPr>
        </p:nvSpPr>
        <p:spPr>
          <a:xfrm>
            <a:off x="750517" y="811017"/>
            <a:ext cx="10710797" cy="5683728"/>
          </a:xfrm>
        </p:spPr>
        <p:txBody>
          <a:bodyPr/>
          <a:lstStyle/>
          <a:p>
            <a:r>
              <a:rPr lang="en-GB" dirty="0"/>
              <a:t>70 years</a:t>
            </a:r>
          </a:p>
          <a:p>
            <a:r>
              <a:rPr lang="en-GB" dirty="0"/>
              <a:t>MP since age 50  – never HT –  because few symptoms</a:t>
            </a:r>
          </a:p>
          <a:p>
            <a:r>
              <a:rPr lang="en-GB" dirty="0"/>
              <a:t>VMS ++ since 1 year</a:t>
            </a:r>
          </a:p>
          <a:p>
            <a:r>
              <a:rPr lang="en-GB" dirty="0"/>
              <a:t>History: hypercholesterolemia (statin)- G2P2 ( PET)</a:t>
            </a:r>
          </a:p>
          <a:p>
            <a:r>
              <a:rPr lang="en-GB" dirty="0"/>
              <a:t>Rx </a:t>
            </a:r>
            <a:r>
              <a:rPr lang="en-GB" dirty="0" err="1"/>
              <a:t>femoston</a:t>
            </a:r>
            <a:r>
              <a:rPr lang="en-GB" dirty="0"/>
              <a:t> 1/10</a:t>
            </a:r>
          </a:p>
          <a:p>
            <a:r>
              <a:rPr lang="en-GB" dirty="0"/>
              <a:t>MP clinic :</a:t>
            </a:r>
          </a:p>
          <a:p>
            <a:pPr lvl="1"/>
            <a:r>
              <a:rPr lang="en-GB" dirty="0"/>
              <a:t>Heavy bleed</a:t>
            </a:r>
          </a:p>
          <a:p>
            <a:pPr lvl="1"/>
            <a:r>
              <a:rPr lang="en-GB" dirty="0"/>
              <a:t>Abdominal obesity  Abd </a:t>
            </a:r>
            <a:r>
              <a:rPr lang="en-GB" dirty="0" err="1"/>
              <a:t>circum</a:t>
            </a:r>
            <a:r>
              <a:rPr lang="en-GB" dirty="0"/>
              <a:t> 105 cm – BMI 31 – BP: 162/100 – hyperinsulinism</a:t>
            </a:r>
          </a:p>
          <a:p>
            <a:pPr lvl="1"/>
            <a:r>
              <a:rPr lang="en-GB" dirty="0"/>
              <a:t>STOP HT !</a:t>
            </a:r>
          </a:p>
          <a:p>
            <a:pPr lvl="1"/>
            <a:r>
              <a:rPr lang="en-GB" dirty="0"/>
              <a:t>Sent to </a:t>
            </a:r>
            <a:r>
              <a:rPr lang="en-GB" dirty="0" err="1"/>
              <a:t>womens</a:t>
            </a:r>
            <a:r>
              <a:rPr lang="en-GB" dirty="0"/>
              <a:t> Heart clinic</a:t>
            </a:r>
          </a:p>
          <a:p>
            <a:pPr lvl="1"/>
            <a:endParaRPr lang="en-GB" dirty="0"/>
          </a:p>
        </p:txBody>
      </p:sp>
    </p:spTree>
    <p:extLst>
      <p:ext uri="{BB962C8B-B14F-4D97-AF65-F5344CB8AC3E}">
        <p14:creationId xmlns:p14="http://schemas.microsoft.com/office/powerpoint/2010/main" val="1333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E793FF-7550-4DA0-4670-DC497875725A}"/>
              </a:ext>
            </a:extLst>
          </p:cNvPr>
          <p:cNvSpPr>
            <a:spLocks noGrp="1"/>
          </p:cNvSpPr>
          <p:nvPr>
            <p:ph idx="1"/>
          </p:nvPr>
        </p:nvSpPr>
        <p:spPr>
          <a:xfrm>
            <a:off x="306888" y="1058448"/>
            <a:ext cx="11285950" cy="5430033"/>
          </a:xfrm>
        </p:spPr>
        <p:txBody>
          <a:bodyPr>
            <a:normAutofit/>
          </a:bodyPr>
          <a:lstStyle/>
          <a:p>
            <a:r>
              <a:rPr lang="en-US" sz="2400" noProof="0" dirty="0"/>
              <a:t>New onset VMS many years after start Menopause  may be related to underlying medical causes:</a:t>
            </a:r>
          </a:p>
          <a:p>
            <a:pPr lvl="1"/>
            <a:r>
              <a:rPr lang="en-US" sz="2000" noProof="0" dirty="0"/>
              <a:t>OSAS, AHT, hypo / hyperglycemia, hyperthyroidism, carcinoid, lymphoma, TBC, HIV, medication, alcohol,…)</a:t>
            </a:r>
          </a:p>
          <a:p>
            <a:pPr marL="457200" lvl="1" indent="0">
              <a:buNone/>
            </a:pPr>
            <a:endParaRPr lang="en-US" noProof="0" dirty="0"/>
          </a:p>
          <a:p>
            <a:r>
              <a:rPr lang="en-US" sz="2400" noProof="0" dirty="0"/>
              <a:t>START HST WITHIN 10 y after initiation of MP and &lt; 60 years</a:t>
            </a:r>
          </a:p>
          <a:p>
            <a:pPr marL="0" indent="0">
              <a:buNone/>
            </a:pPr>
            <a:r>
              <a:rPr lang="en-US" noProof="0" dirty="0"/>
              <a:t>     = window period : maximal  benefits – minimal risks</a:t>
            </a:r>
          </a:p>
          <a:p>
            <a:pPr marL="0" indent="0">
              <a:buNone/>
            </a:pPr>
            <a:endParaRPr lang="en-US" noProof="0" dirty="0"/>
          </a:p>
          <a:p>
            <a:r>
              <a:rPr lang="en-US" sz="2400" noProof="0" dirty="0"/>
              <a:t>Initiation after age 60 or &gt; 10 years from MP</a:t>
            </a:r>
          </a:p>
          <a:p>
            <a:pPr lvl="1"/>
            <a:r>
              <a:rPr lang="en-US" noProof="0" dirty="0"/>
              <a:t>Re initiation of MHT</a:t>
            </a:r>
          </a:p>
          <a:p>
            <a:pPr lvl="1"/>
            <a:r>
              <a:rPr lang="en-US" noProof="0" dirty="0"/>
              <a:t>Initiation not advised, if so counsel of higher Absolute risk  of CHD, VTE, stroke</a:t>
            </a:r>
          </a:p>
          <a:p>
            <a:endParaRPr lang="en-US" noProof="0" dirty="0"/>
          </a:p>
          <a:p>
            <a:pPr marL="457200" lvl="1" indent="0">
              <a:buNone/>
            </a:pPr>
            <a:endParaRPr lang="en-US" noProof="0" dirty="0"/>
          </a:p>
          <a:p>
            <a:endParaRPr lang="en-US" noProof="0" dirty="0"/>
          </a:p>
          <a:p>
            <a:pPr lvl="1"/>
            <a:endParaRPr lang="en-US" noProof="0" dirty="0"/>
          </a:p>
          <a:p>
            <a:pPr lvl="1"/>
            <a:endParaRPr lang="en-US" noProof="0" dirty="0"/>
          </a:p>
          <a:p>
            <a:pPr lvl="1"/>
            <a:endParaRPr lang="en-US" noProof="0" dirty="0"/>
          </a:p>
        </p:txBody>
      </p:sp>
    </p:spTree>
    <p:extLst>
      <p:ext uri="{BB962C8B-B14F-4D97-AF65-F5344CB8AC3E}">
        <p14:creationId xmlns:p14="http://schemas.microsoft.com/office/powerpoint/2010/main" val="40559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44D48E-CADD-CE27-21C6-B2B33E9381C8}"/>
              </a:ext>
            </a:extLst>
          </p:cNvPr>
          <p:cNvSpPr>
            <a:spLocks noGrp="1"/>
          </p:cNvSpPr>
          <p:nvPr>
            <p:ph idx="1"/>
          </p:nvPr>
        </p:nvSpPr>
        <p:spPr>
          <a:xfrm>
            <a:off x="650308" y="516655"/>
            <a:ext cx="10829795" cy="5621098"/>
          </a:xfrm>
        </p:spPr>
        <p:txBody>
          <a:bodyPr/>
          <a:lstStyle/>
          <a:p>
            <a:r>
              <a:rPr lang="en-GB" dirty="0"/>
              <a:t>Oral HT : </a:t>
            </a:r>
          </a:p>
          <a:p>
            <a:pPr lvl="1"/>
            <a:r>
              <a:rPr lang="en-GB" dirty="0"/>
              <a:t>Increased risk of VTE, especially when presence of risk factors</a:t>
            </a:r>
          </a:p>
          <a:p>
            <a:pPr lvl="1"/>
            <a:r>
              <a:rPr lang="en-GB" dirty="0"/>
              <a:t>When risk factors : prefer transdermal </a:t>
            </a:r>
            <a:r>
              <a:rPr lang="en-GB" dirty="0" err="1"/>
              <a:t>estradiol</a:t>
            </a:r>
            <a:endParaRPr lang="en-GB" dirty="0"/>
          </a:p>
          <a:p>
            <a:pPr marL="457200" lvl="1" indent="0">
              <a:buNone/>
            </a:pPr>
            <a:endParaRPr lang="en-GB" dirty="0"/>
          </a:p>
          <a:p>
            <a:r>
              <a:rPr lang="en-GB" dirty="0"/>
              <a:t>In post menopause : prefer</a:t>
            </a:r>
          </a:p>
          <a:p>
            <a:pPr lvl="1"/>
            <a:r>
              <a:rPr lang="en-GB" dirty="0"/>
              <a:t>Lowest dose </a:t>
            </a:r>
          </a:p>
          <a:p>
            <a:pPr lvl="1"/>
            <a:r>
              <a:rPr lang="en-GB" dirty="0"/>
              <a:t>Continuous HT to avoid bleeding</a:t>
            </a:r>
          </a:p>
          <a:p>
            <a:pPr lvl="1"/>
            <a:endParaRPr lang="en-GB" dirty="0"/>
          </a:p>
          <a:p>
            <a:pPr marL="0" indent="0">
              <a:buNone/>
            </a:pPr>
            <a:endParaRPr lang="en-GB" dirty="0"/>
          </a:p>
          <a:p>
            <a:endParaRPr lang="en-GB" dirty="0"/>
          </a:p>
        </p:txBody>
      </p:sp>
    </p:spTree>
    <p:extLst>
      <p:ext uri="{BB962C8B-B14F-4D97-AF65-F5344CB8AC3E}">
        <p14:creationId xmlns:p14="http://schemas.microsoft.com/office/powerpoint/2010/main" val="12577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C09D6-14E8-15B4-A505-F631D30CDD5B}"/>
              </a:ext>
            </a:extLst>
          </p:cNvPr>
          <p:cNvSpPr>
            <a:spLocks noGrp="1"/>
          </p:cNvSpPr>
          <p:nvPr>
            <p:ph type="title"/>
          </p:nvPr>
        </p:nvSpPr>
        <p:spPr>
          <a:xfrm>
            <a:off x="739036" y="365126"/>
            <a:ext cx="10614764" cy="543012"/>
          </a:xfrm>
        </p:spPr>
        <p:txBody>
          <a:bodyPr>
            <a:normAutofit fontScale="90000"/>
          </a:bodyPr>
          <a:lstStyle/>
          <a:p>
            <a:r>
              <a:rPr lang="en-GB" dirty="0"/>
              <a:t>Case Tina</a:t>
            </a:r>
          </a:p>
        </p:txBody>
      </p:sp>
      <p:sp>
        <p:nvSpPr>
          <p:cNvPr id="3" name="Content Placeholder 2">
            <a:extLst>
              <a:ext uri="{FF2B5EF4-FFF2-40B4-BE49-F238E27FC236}">
                <a16:creationId xmlns:a16="http://schemas.microsoft.com/office/drawing/2014/main" xmlns="" id="{B59899F9-FE68-DC96-19F7-A0CE76FCF8D4}"/>
              </a:ext>
            </a:extLst>
          </p:cNvPr>
          <p:cNvSpPr>
            <a:spLocks noGrp="1"/>
          </p:cNvSpPr>
          <p:nvPr>
            <p:ph idx="1"/>
          </p:nvPr>
        </p:nvSpPr>
        <p:spPr>
          <a:xfrm>
            <a:off x="237995" y="1302707"/>
            <a:ext cx="11893463" cy="5131040"/>
          </a:xfrm>
        </p:spPr>
        <p:txBody>
          <a:bodyPr/>
          <a:lstStyle/>
          <a:p>
            <a:r>
              <a:rPr lang="en-GB" dirty="0"/>
              <a:t>53 years</a:t>
            </a:r>
          </a:p>
          <a:p>
            <a:r>
              <a:rPr lang="en-GB" dirty="0"/>
              <a:t>Healthy -  G2P2</a:t>
            </a:r>
          </a:p>
          <a:p>
            <a:r>
              <a:rPr lang="en-GB" dirty="0"/>
              <a:t>Age 48 : hysterectomy (menorrhagia non responsive to Rx  - adenomyosis</a:t>
            </a:r>
          </a:p>
          <a:p>
            <a:pPr marL="0" indent="0">
              <a:buNone/>
            </a:pPr>
            <a:r>
              <a:rPr lang="en-GB" dirty="0"/>
              <a:t>                    cystectomy (endometrioma) – some endometriosis spots on bladder peritoneum</a:t>
            </a:r>
          </a:p>
          <a:p>
            <a:r>
              <a:rPr lang="en-GB" dirty="0"/>
              <a:t>Age 51 y : mild VMS – sleeplessness – tired – </a:t>
            </a:r>
            <a:r>
              <a:rPr lang="en-GB" dirty="0" err="1"/>
              <a:t>moodswings</a:t>
            </a:r>
            <a:endParaRPr lang="en-GB" dirty="0"/>
          </a:p>
          <a:p>
            <a:r>
              <a:rPr lang="en-GB" dirty="0"/>
              <a:t>RX / oestrogel 2 pumps/d</a:t>
            </a:r>
          </a:p>
          <a:p>
            <a:r>
              <a:rPr lang="en-GB" dirty="0"/>
              <a:t>Follow up MP clinic after 2 years</a:t>
            </a:r>
          </a:p>
          <a:p>
            <a:pPr lvl="1"/>
            <a:r>
              <a:rPr lang="en-GB" dirty="0"/>
              <a:t>Feeling better</a:t>
            </a:r>
          </a:p>
          <a:p>
            <a:pPr lvl="1"/>
            <a:r>
              <a:rPr lang="en-GB" dirty="0"/>
              <a:t>TVU: New endometrioma - pain</a:t>
            </a:r>
          </a:p>
          <a:p>
            <a:pPr lvl="1"/>
            <a:r>
              <a:rPr lang="en-GB" dirty="0"/>
              <a:t>Decided for Bilateral ovariectomy</a:t>
            </a:r>
          </a:p>
          <a:p>
            <a:pPr lvl="1"/>
            <a:r>
              <a:rPr lang="en-GB" dirty="0"/>
              <a:t>RX/ oestrogel + progesterone or progestin</a:t>
            </a:r>
          </a:p>
        </p:txBody>
      </p:sp>
    </p:spTree>
    <p:extLst>
      <p:ext uri="{BB962C8B-B14F-4D97-AF65-F5344CB8AC3E}">
        <p14:creationId xmlns:p14="http://schemas.microsoft.com/office/powerpoint/2010/main" val="171173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869E22-ABAD-4F2A-E97E-79DC73142407}"/>
              </a:ext>
            </a:extLst>
          </p:cNvPr>
          <p:cNvSpPr>
            <a:spLocks noGrp="1"/>
          </p:cNvSpPr>
          <p:nvPr>
            <p:ph idx="1"/>
          </p:nvPr>
        </p:nvSpPr>
        <p:spPr>
          <a:xfrm>
            <a:off x="896633" y="587373"/>
            <a:ext cx="10796414" cy="5525328"/>
          </a:xfrm>
        </p:spPr>
        <p:txBody>
          <a:bodyPr>
            <a:normAutofit lnSpcReduction="10000"/>
          </a:bodyPr>
          <a:lstStyle/>
          <a:p>
            <a:r>
              <a:rPr lang="en-GB" sz="2800" dirty="0"/>
              <a:t>Hysterectomy:</a:t>
            </a:r>
          </a:p>
          <a:p>
            <a:pPr lvl="1"/>
            <a:r>
              <a:rPr lang="en-GB" sz="2400" dirty="0"/>
              <a:t>E - alone </a:t>
            </a:r>
          </a:p>
          <a:p>
            <a:pPr lvl="1"/>
            <a:r>
              <a:rPr lang="en-GB" sz="2400" dirty="0"/>
              <a:t>except</a:t>
            </a:r>
            <a:r>
              <a:rPr lang="en-GB" dirty="0"/>
              <a:t>: </a:t>
            </a:r>
          </a:p>
          <a:p>
            <a:pPr lvl="2"/>
            <a:r>
              <a:rPr lang="en-GB" sz="2000" dirty="0"/>
              <a:t>History of  severe endometriosis</a:t>
            </a:r>
          </a:p>
          <a:p>
            <a:pPr lvl="3"/>
            <a:r>
              <a:rPr lang="en-GB" sz="1800" dirty="0"/>
              <a:t>E+P</a:t>
            </a:r>
          </a:p>
          <a:p>
            <a:pPr lvl="3"/>
            <a:r>
              <a:rPr lang="en-GB" sz="1800" dirty="0"/>
              <a:t>Tibolone</a:t>
            </a:r>
          </a:p>
          <a:p>
            <a:pPr lvl="2"/>
            <a:r>
              <a:rPr lang="en-GB" sz="2000" dirty="0"/>
              <a:t>Sleep problems</a:t>
            </a:r>
          </a:p>
          <a:p>
            <a:pPr marL="0" indent="0">
              <a:buNone/>
            </a:pPr>
            <a:endParaRPr lang="en-GB" dirty="0"/>
          </a:p>
          <a:p>
            <a:pPr marL="0" indent="0">
              <a:buNone/>
            </a:pPr>
            <a:r>
              <a:rPr lang="en-GB" dirty="0"/>
              <a:t>Without //progestin/progesterone</a:t>
            </a:r>
          </a:p>
          <a:p>
            <a:r>
              <a:rPr lang="en-GB" dirty="0"/>
              <a:t>possibility of endometriosis recurrence </a:t>
            </a:r>
          </a:p>
          <a:p>
            <a:r>
              <a:rPr lang="en-GB" dirty="0"/>
              <a:t>Risk of malignant transformation</a:t>
            </a:r>
          </a:p>
          <a:p>
            <a:pPr lvl="1"/>
            <a:r>
              <a:rPr lang="en-GB" dirty="0"/>
              <a:t>AR is unclear – likely to be very low – no robust data</a:t>
            </a:r>
          </a:p>
          <a:p>
            <a:pPr lvl="1"/>
            <a:r>
              <a:rPr lang="en-GB" dirty="0"/>
              <a:t>Regular F-up - Seek medical advice if symptomatic – US! – histology if suspicious</a:t>
            </a:r>
          </a:p>
          <a:p>
            <a:pPr marL="0" indent="0">
              <a:buNone/>
            </a:pPr>
            <a:endParaRPr lang="en-GB" dirty="0"/>
          </a:p>
        </p:txBody>
      </p:sp>
    </p:spTree>
    <p:extLst>
      <p:ext uri="{BB962C8B-B14F-4D97-AF65-F5344CB8AC3E}">
        <p14:creationId xmlns:p14="http://schemas.microsoft.com/office/powerpoint/2010/main" val="232339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E263A-3E05-743F-0FD2-3A341F123959}"/>
              </a:ext>
            </a:extLst>
          </p:cNvPr>
          <p:cNvSpPr>
            <a:spLocks noGrp="1"/>
          </p:cNvSpPr>
          <p:nvPr>
            <p:ph type="title"/>
          </p:nvPr>
        </p:nvSpPr>
        <p:spPr>
          <a:xfrm>
            <a:off x="688932" y="258565"/>
            <a:ext cx="9360921" cy="624520"/>
          </a:xfrm>
        </p:spPr>
        <p:txBody>
          <a:bodyPr/>
          <a:lstStyle/>
          <a:p>
            <a:r>
              <a:rPr lang="en-GB" dirty="0"/>
              <a:t>Case : Sandrine</a:t>
            </a:r>
          </a:p>
        </p:txBody>
      </p:sp>
      <p:sp>
        <p:nvSpPr>
          <p:cNvPr id="3" name="Content Placeholder 2">
            <a:extLst>
              <a:ext uri="{FF2B5EF4-FFF2-40B4-BE49-F238E27FC236}">
                <a16:creationId xmlns:a16="http://schemas.microsoft.com/office/drawing/2014/main" xmlns="" id="{7151C1FA-E9DD-8F7A-27DB-0852846F1887}"/>
              </a:ext>
            </a:extLst>
          </p:cNvPr>
          <p:cNvSpPr>
            <a:spLocks noGrp="1"/>
          </p:cNvSpPr>
          <p:nvPr>
            <p:ph idx="1"/>
          </p:nvPr>
        </p:nvSpPr>
        <p:spPr>
          <a:xfrm>
            <a:off x="244258" y="1202499"/>
            <a:ext cx="11780728" cy="5396935"/>
          </a:xfrm>
        </p:spPr>
        <p:txBody>
          <a:bodyPr>
            <a:normAutofit lnSpcReduction="10000"/>
          </a:bodyPr>
          <a:lstStyle/>
          <a:p>
            <a:r>
              <a:rPr lang="en-GB" dirty="0"/>
              <a:t>55 years</a:t>
            </a:r>
          </a:p>
          <a:p>
            <a:r>
              <a:rPr lang="en-GB" dirty="0"/>
              <a:t>LMP &gt; 1 year: menopause – heathy -  dens breast tissue on mammogram</a:t>
            </a:r>
          </a:p>
          <a:p>
            <a:r>
              <a:rPr lang="en-GB" dirty="0"/>
              <a:t>VMS and other MP related symptoms</a:t>
            </a:r>
          </a:p>
          <a:p>
            <a:r>
              <a:rPr lang="en-GB" dirty="0"/>
              <a:t>Rx/ transdermal </a:t>
            </a:r>
            <a:r>
              <a:rPr lang="en-GB" dirty="0" err="1"/>
              <a:t>estradiol</a:t>
            </a:r>
            <a:r>
              <a:rPr lang="en-GB" dirty="0"/>
              <a:t> 1- 2 pumps + micronized progesterone 100 PO</a:t>
            </a:r>
          </a:p>
          <a:p>
            <a:r>
              <a:rPr lang="en-GB" dirty="0"/>
              <a:t>Follow up 3 months MP clinic:</a:t>
            </a:r>
          </a:p>
          <a:p>
            <a:pPr lvl="1"/>
            <a:r>
              <a:rPr lang="en-GB" dirty="0"/>
              <a:t>1 pump gel : okay; but still vaginal dryness and dyspareunia; burning</a:t>
            </a:r>
          </a:p>
          <a:p>
            <a:pPr lvl="1"/>
            <a:r>
              <a:rPr lang="en-GB" dirty="0"/>
              <a:t>2 pumps gel : still dyspareunia; burning – breast sensitivity </a:t>
            </a:r>
          </a:p>
          <a:p>
            <a:pPr lvl="1"/>
            <a:r>
              <a:rPr lang="en-GB" dirty="0"/>
              <a:t>3 pumps gel : still dyspareunia; burning – breast pain </a:t>
            </a:r>
          </a:p>
          <a:p>
            <a:pPr lvl="1"/>
            <a:r>
              <a:rPr lang="en-GB" dirty="0"/>
              <a:t>Gyn ex : vaginal inflammation and yellow discharge; microscopy / culture: aerobic vaginitis</a:t>
            </a:r>
          </a:p>
          <a:p>
            <a:pPr lvl="1"/>
            <a:r>
              <a:rPr lang="en-GB" dirty="0"/>
              <a:t>Rx of Aerobic vaginitis and  gel reduced to 1 pump</a:t>
            </a:r>
          </a:p>
          <a:p>
            <a:pPr lvl="2"/>
            <a:r>
              <a:rPr lang="en-GB" dirty="0"/>
              <a:t>3 months follow up: okay – still vaginal dryness – no more dyspareunia – no more infection but mild atrophy</a:t>
            </a:r>
          </a:p>
          <a:p>
            <a:pPr lvl="2"/>
            <a:r>
              <a:rPr lang="en-GB" dirty="0"/>
              <a:t>1 pump gel + vaginal E2</a:t>
            </a:r>
          </a:p>
          <a:p>
            <a:pPr lvl="2"/>
            <a:r>
              <a:rPr lang="en-GB" dirty="0"/>
              <a:t>Okay</a:t>
            </a:r>
          </a:p>
          <a:p>
            <a:pPr lvl="2"/>
            <a:r>
              <a:rPr lang="en-GB" dirty="0"/>
              <a:t>Alternatives: </a:t>
            </a:r>
            <a:r>
              <a:rPr lang="en-GB" dirty="0" err="1"/>
              <a:t>tiboline</a:t>
            </a:r>
            <a:r>
              <a:rPr lang="en-GB" dirty="0"/>
              <a:t>; </a:t>
            </a:r>
            <a:r>
              <a:rPr lang="en-GB" dirty="0" err="1"/>
              <a:t>bazedoxifene+equine</a:t>
            </a:r>
            <a:r>
              <a:rPr lang="en-GB" dirty="0"/>
              <a:t> </a:t>
            </a:r>
            <a:r>
              <a:rPr lang="en-GB" dirty="0" err="1"/>
              <a:t>Estrogens</a:t>
            </a:r>
            <a:r>
              <a:rPr lang="en-GB" dirty="0"/>
              <a:t>; NK3rec antagonist</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41352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217173-5E89-5703-C0A2-F9C62E4276AD}"/>
              </a:ext>
            </a:extLst>
          </p:cNvPr>
          <p:cNvSpPr>
            <a:spLocks noGrp="1"/>
          </p:cNvSpPr>
          <p:nvPr>
            <p:ph idx="1"/>
          </p:nvPr>
        </p:nvSpPr>
        <p:spPr>
          <a:xfrm>
            <a:off x="280800" y="331200"/>
            <a:ext cx="11073000" cy="5845763"/>
          </a:xfrm>
        </p:spPr>
        <p:txBody>
          <a:bodyPr>
            <a:normAutofit/>
          </a:bodyPr>
          <a:lstStyle/>
          <a:p>
            <a:r>
              <a:rPr lang="en-GB" sz="2400" dirty="0"/>
              <a:t>Follow up 3 months after prescribing HT</a:t>
            </a:r>
          </a:p>
          <a:p>
            <a:pPr marL="0" indent="0">
              <a:buNone/>
            </a:pPr>
            <a:endParaRPr lang="en-GB" sz="2400" dirty="0"/>
          </a:p>
          <a:p>
            <a:pPr lvl="1"/>
            <a:r>
              <a:rPr lang="en-GB" sz="2200" dirty="0"/>
              <a:t>Check symptoms – side effects – risk factors</a:t>
            </a:r>
          </a:p>
          <a:p>
            <a:pPr lvl="1"/>
            <a:r>
              <a:rPr lang="en-GB" sz="2000" dirty="0"/>
              <a:t> dose of </a:t>
            </a:r>
            <a:r>
              <a:rPr lang="en-GB" sz="2000" dirty="0" err="1"/>
              <a:t>Estradiol</a:t>
            </a:r>
            <a:r>
              <a:rPr lang="en-GB" sz="2000" dirty="0"/>
              <a:t>?</a:t>
            </a:r>
          </a:p>
          <a:p>
            <a:pPr lvl="2"/>
            <a:r>
              <a:rPr lang="en-GB" sz="1800" dirty="0"/>
              <a:t>Dose too low? </a:t>
            </a:r>
          </a:p>
          <a:p>
            <a:pPr lvl="3"/>
            <a:r>
              <a:rPr lang="en-GB" sz="1600" dirty="0"/>
              <a:t>Usually start with the lowest dose (depending on age)</a:t>
            </a:r>
          </a:p>
          <a:p>
            <a:pPr lvl="3"/>
            <a:r>
              <a:rPr lang="en-GB" sz="1600" dirty="0"/>
              <a:t>Lower doses are often insufficient to treat symptoms of VVA/GUS</a:t>
            </a:r>
          </a:p>
          <a:p>
            <a:pPr lvl="2"/>
            <a:r>
              <a:rPr lang="en-GB" sz="1800" dirty="0"/>
              <a:t>Dose too high?</a:t>
            </a:r>
          </a:p>
          <a:p>
            <a:pPr lvl="3"/>
            <a:r>
              <a:rPr lang="en-GB" sz="1600" dirty="0" err="1"/>
              <a:t>Painfull</a:t>
            </a:r>
            <a:r>
              <a:rPr lang="en-GB" sz="1600" dirty="0"/>
              <a:t> breasts</a:t>
            </a:r>
          </a:p>
          <a:p>
            <a:pPr lvl="3"/>
            <a:r>
              <a:rPr lang="en-GB" sz="1600" dirty="0"/>
              <a:t>Fluid retention / weight gain</a:t>
            </a:r>
          </a:p>
          <a:p>
            <a:pPr lvl="3"/>
            <a:r>
              <a:rPr lang="en-GB" sz="1600" dirty="0"/>
              <a:t>Headache or migraine</a:t>
            </a:r>
          </a:p>
          <a:p>
            <a:pPr lvl="3"/>
            <a:r>
              <a:rPr lang="en-GB" sz="1600" dirty="0"/>
              <a:t>Effect on sleep ?</a:t>
            </a:r>
          </a:p>
          <a:p>
            <a:pPr marL="1371600" lvl="3" indent="0">
              <a:buNone/>
            </a:pPr>
            <a:endParaRPr lang="en-GB" sz="1600" dirty="0"/>
          </a:p>
          <a:p>
            <a:pPr marL="914400" lvl="2" indent="0">
              <a:buNone/>
            </a:pPr>
            <a:endParaRPr lang="en-GB" dirty="0"/>
          </a:p>
        </p:txBody>
      </p:sp>
    </p:spTree>
    <p:extLst>
      <p:ext uri="{BB962C8B-B14F-4D97-AF65-F5344CB8AC3E}">
        <p14:creationId xmlns:p14="http://schemas.microsoft.com/office/powerpoint/2010/main" val="290438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D69D3-DF9C-18FC-23EF-15687025925E}"/>
              </a:ext>
            </a:extLst>
          </p:cNvPr>
          <p:cNvSpPr>
            <a:spLocks noGrp="1"/>
          </p:cNvSpPr>
          <p:nvPr>
            <p:ph type="title"/>
          </p:nvPr>
        </p:nvSpPr>
        <p:spPr>
          <a:xfrm>
            <a:off x="432148" y="0"/>
            <a:ext cx="9361902" cy="662098"/>
          </a:xfrm>
        </p:spPr>
        <p:txBody>
          <a:bodyPr/>
          <a:lstStyle/>
          <a:p>
            <a:r>
              <a:rPr lang="en-GB" dirty="0"/>
              <a:t>Case Sara</a:t>
            </a:r>
          </a:p>
        </p:txBody>
      </p:sp>
      <p:sp>
        <p:nvSpPr>
          <p:cNvPr id="3" name="Content Placeholder 2">
            <a:extLst>
              <a:ext uri="{FF2B5EF4-FFF2-40B4-BE49-F238E27FC236}">
                <a16:creationId xmlns:a16="http://schemas.microsoft.com/office/drawing/2014/main" xmlns="" id="{8CD0669A-4474-272C-5E67-FCBFB8871D2F}"/>
              </a:ext>
            </a:extLst>
          </p:cNvPr>
          <p:cNvSpPr>
            <a:spLocks noGrp="1"/>
          </p:cNvSpPr>
          <p:nvPr>
            <p:ph idx="1"/>
          </p:nvPr>
        </p:nvSpPr>
        <p:spPr>
          <a:xfrm>
            <a:off x="281836" y="832981"/>
            <a:ext cx="11793254" cy="5830866"/>
          </a:xfrm>
        </p:spPr>
        <p:txBody>
          <a:bodyPr>
            <a:normAutofit fontScale="92500" lnSpcReduction="10000"/>
          </a:bodyPr>
          <a:lstStyle/>
          <a:p>
            <a:r>
              <a:rPr lang="en-GB" dirty="0"/>
              <a:t>Age 54</a:t>
            </a:r>
          </a:p>
          <a:p>
            <a:r>
              <a:rPr lang="en-GB" dirty="0"/>
              <a:t>Menopause 2 y – VMS</a:t>
            </a:r>
          </a:p>
          <a:p>
            <a:r>
              <a:rPr lang="en-GB" dirty="0"/>
              <a:t>BMI 29 – abdominal obesity – AHT on Rx – insulin resistance  – </a:t>
            </a:r>
            <a:r>
              <a:rPr lang="en-GB" dirty="0" err="1"/>
              <a:t>hyperchol</a:t>
            </a:r>
            <a:r>
              <a:rPr lang="en-GB" dirty="0"/>
              <a:t> (statins) :</a:t>
            </a:r>
          </a:p>
          <a:p>
            <a:pPr lvl="1"/>
            <a:r>
              <a:rPr lang="en-GB" dirty="0"/>
              <a:t> metabolic syndrome</a:t>
            </a:r>
          </a:p>
          <a:p>
            <a:r>
              <a:rPr lang="en-GB" dirty="0"/>
              <a:t>Smoker </a:t>
            </a:r>
          </a:p>
          <a:p>
            <a:r>
              <a:rPr lang="en-GB" dirty="0"/>
              <a:t>Father : 2 bypasses  – DM type 2  -  mother: obesity – smoker - CVA</a:t>
            </a:r>
          </a:p>
          <a:p>
            <a:r>
              <a:rPr lang="en-GB" dirty="0"/>
              <a:t>G2P2 – 2x IOL hypertension / PET / SGA</a:t>
            </a:r>
          </a:p>
          <a:p>
            <a:r>
              <a:rPr lang="en-GB" dirty="0"/>
              <a:t>Started on </a:t>
            </a:r>
            <a:r>
              <a:rPr lang="en-GB" dirty="0" err="1"/>
              <a:t>angeliq</a:t>
            </a:r>
            <a:r>
              <a:rPr lang="en-GB" dirty="0"/>
              <a:t> ( oral 1 mg </a:t>
            </a:r>
            <a:r>
              <a:rPr lang="en-GB" dirty="0" err="1"/>
              <a:t>estradiol</a:t>
            </a:r>
            <a:r>
              <a:rPr lang="en-GB" dirty="0"/>
              <a:t> + </a:t>
            </a:r>
            <a:r>
              <a:rPr lang="en-GB" dirty="0" err="1"/>
              <a:t>drosperinone</a:t>
            </a:r>
            <a:r>
              <a:rPr lang="en-GB" dirty="0"/>
              <a:t>)</a:t>
            </a:r>
          </a:p>
          <a:p>
            <a:r>
              <a:rPr lang="en-GB" dirty="0"/>
              <a:t>MP clinic 3 months follow up: symptoms better</a:t>
            </a:r>
          </a:p>
          <a:p>
            <a:pPr lvl="1"/>
            <a:r>
              <a:rPr lang="en-GB" dirty="0"/>
              <a:t>increased risk of VTE </a:t>
            </a:r>
          </a:p>
          <a:p>
            <a:pPr lvl="1"/>
            <a:r>
              <a:rPr lang="en-GB" dirty="0"/>
              <a:t>CVD risk factors: personal + familial  + pregnancy RF’s</a:t>
            </a:r>
          </a:p>
          <a:p>
            <a:pPr lvl="1"/>
            <a:r>
              <a:rPr lang="en-GB" dirty="0"/>
              <a:t>Women’s Heart clinic</a:t>
            </a:r>
          </a:p>
          <a:p>
            <a:pPr lvl="1"/>
            <a:r>
              <a:rPr lang="en-GB" dirty="0"/>
              <a:t>Lifestyle advice</a:t>
            </a:r>
          </a:p>
          <a:p>
            <a:pPr lvl="2"/>
            <a:r>
              <a:rPr lang="en-GB" dirty="0"/>
              <a:t>Transdermal </a:t>
            </a:r>
            <a:r>
              <a:rPr lang="en-GB" dirty="0" err="1"/>
              <a:t>estradiol</a:t>
            </a:r>
            <a:r>
              <a:rPr lang="en-GB" dirty="0"/>
              <a:t> + progesterone</a:t>
            </a:r>
          </a:p>
          <a:p>
            <a:pPr lvl="2"/>
            <a:r>
              <a:rPr lang="en-GB" dirty="0"/>
              <a:t>NK3 rec antagonist </a:t>
            </a:r>
          </a:p>
          <a:p>
            <a:pPr lvl="1"/>
            <a:endParaRPr lang="en-GB" dirty="0"/>
          </a:p>
          <a:p>
            <a:endParaRPr lang="en-GB" dirty="0"/>
          </a:p>
        </p:txBody>
      </p:sp>
    </p:spTree>
    <p:extLst>
      <p:ext uri="{BB962C8B-B14F-4D97-AF65-F5344CB8AC3E}">
        <p14:creationId xmlns:p14="http://schemas.microsoft.com/office/powerpoint/2010/main" val="64786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38FF7CF-EC19-3460-1ED6-69CC97181DA3}"/>
              </a:ext>
            </a:extLst>
          </p:cNvPr>
          <p:cNvSpPr>
            <a:spLocks noGrp="1"/>
          </p:cNvSpPr>
          <p:nvPr>
            <p:ph type="title"/>
          </p:nvPr>
        </p:nvSpPr>
        <p:spPr/>
        <p:txBody>
          <a:bodyPr/>
          <a:lstStyle/>
          <a:p>
            <a:r>
              <a:rPr lang="en-GB" dirty="0"/>
              <a:t>Women at risk of VTE</a:t>
            </a:r>
          </a:p>
        </p:txBody>
      </p:sp>
      <p:sp>
        <p:nvSpPr>
          <p:cNvPr id="6" name="Content Placeholder 5">
            <a:extLst>
              <a:ext uri="{FF2B5EF4-FFF2-40B4-BE49-F238E27FC236}">
                <a16:creationId xmlns:a16="http://schemas.microsoft.com/office/drawing/2014/main" xmlns="" id="{42BE59F2-D6FA-2C48-862D-05A4E131A0BB}"/>
              </a:ext>
            </a:extLst>
          </p:cNvPr>
          <p:cNvSpPr>
            <a:spLocks noGrp="1"/>
          </p:cNvSpPr>
          <p:nvPr>
            <p:ph idx="1"/>
          </p:nvPr>
        </p:nvSpPr>
        <p:spPr/>
        <p:txBody>
          <a:bodyPr/>
          <a:lstStyle/>
          <a:p>
            <a:r>
              <a:rPr lang="en-GB" dirty="0"/>
              <a:t>Incidence: 1/1000 women- years ~ 50 y</a:t>
            </a:r>
          </a:p>
          <a:p>
            <a:r>
              <a:rPr lang="en-GB" dirty="0"/>
              <a:t>Risk factors VTE:</a:t>
            </a:r>
          </a:p>
          <a:p>
            <a:pPr lvl="1"/>
            <a:r>
              <a:rPr lang="en-GB" dirty="0"/>
              <a:t>Age</a:t>
            </a:r>
          </a:p>
          <a:p>
            <a:pPr lvl="1"/>
            <a:r>
              <a:rPr lang="en-GB" dirty="0"/>
              <a:t>Personal /family history VTE</a:t>
            </a:r>
          </a:p>
          <a:p>
            <a:pPr lvl="1"/>
            <a:r>
              <a:rPr lang="en-GB" dirty="0"/>
              <a:t>Inherited thrombophilia</a:t>
            </a:r>
          </a:p>
          <a:p>
            <a:pPr lvl="1"/>
            <a:r>
              <a:rPr lang="en-GB" dirty="0"/>
              <a:t>Obesity</a:t>
            </a:r>
          </a:p>
          <a:p>
            <a:pPr lvl="1"/>
            <a:r>
              <a:rPr lang="en-GB" dirty="0"/>
              <a:t>Smoking, AHT, Diabetes</a:t>
            </a:r>
          </a:p>
          <a:p>
            <a:pPr lvl="1"/>
            <a:r>
              <a:rPr lang="en-GB" dirty="0"/>
              <a:t>Migraine with aura</a:t>
            </a:r>
          </a:p>
          <a:p>
            <a:pPr lvl="1"/>
            <a:r>
              <a:rPr lang="en-GB" dirty="0"/>
              <a:t> MHT (2-3 x higher risk with oral )</a:t>
            </a:r>
          </a:p>
          <a:p>
            <a:pPr lvl="1"/>
            <a:r>
              <a:rPr lang="en-GB" dirty="0"/>
              <a:t>COC (7.5 x higher risk DVT; 5.3 x higher risk PE with EE)</a:t>
            </a:r>
          </a:p>
        </p:txBody>
      </p:sp>
    </p:spTree>
    <p:extLst>
      <p:ext uri="{BB962C8B-B14F-4D97-AF65-F5344CB8AC3E}">
        <p14:creationId xmlns:p14="http://schemas.microsoft.com/office/powerpoint/2010/main" val="329292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0F68B2-E39C-41AD-A89A-02C5B5A8081E}"/>
              </a:ext>
            </a:extLst>
          </p:cNvPr>
          <p:cNvSpPr>
            <a:spLocks noGrp="1"/>
          </p:cNvSpPr>
          <p:nvPr>
            <p:ph type="title"/>
          </p:nvPr>
        </p:nvSpPr>
        <p:spPr>
          <a:xfrm>
            <a:off x="299357" y="192325"/>
            <a:ext cx="10961914" cy="670573"/>
          </a:xfrm>
        </p:spPr>
        <p:txBody>
          <a:bodyPr>
            <a:normAutofit fontScale="90000"/>
          </a:bodyPr>
          <a:lstStyle/>
          <a:p>
            <a:pPr algn="ctr"/>
            <a:r>
              <a:rPr lang="nl-BE" sz="2400" dirty="0" err="1">
                <a:effectLst>
                  <a:outerShdw blurRad="38100" dist="38100" dir="2700000" algn="tl">
                    <a:srgbClr val="000000">
                      <a:alpha val="43137"/>
                    </a:srgbClr>
                  </a:outerShdw>
                </a:effectLst>
              </a:rPr>
              <a:t>Transdermal</a:t>
            </a:r>
            <a:r>
              <a:rPr lang="nl-BE" sz="2400" dirty="0">
                <a:effectLst>
                  <a:outerShdw blurRad="38100" dist="38100" dir="2700000" algn="tl">
                    <a:srgbClr val="000000">
                      <a:alpha val="43137"/>
                    </a:srgbClr>
                  </a:outerShdw>
                </a:effectLst>
              </a:rPr>
              <a:t> estradiol </a:t>
            </a:r>
            <a:r>
              <a:rPr lang="nl-BE" sz="2400" dirty="0" err="1">
                <a:effectLst>
                  <a:outerShdw blurRad="38100" dist="38100" dir="2700000" algn="tl">
                    <a:srgbClr val="000000">
                      <a:alpha val="43137"/>
                    </a:srgbClr>
                  </a:outerShdw>
                </a:effectLst>
              </a:rPr>
              <a:t>appears</a:t>
            </a:r>
            <a:r>
              <a:rPr lang="nl-BE" sz="2400" dirty="0">
                <a:effectLst>
                  <a:outerShdw blurRad="38100" dist="38100" dir="2700000" algn="tl">
                    <a:srgbClr val="000000">
                      <a:alpha val="43137"/>
                    </a:srgbClr>
                  </a:outerShdw>
                </a:effectLst>
              </a:rPr>
              <a:t> </a:t>
            </a:r>
            <a:r>
              <a:rPr lang="nl-BE" sz="2400" dirty="0" err="1">
                <a:effectLst>
                  <a:outerShdw blurRad="38100" dist="38100" dir="2700000" algn="tl">
                    <a:srgbClr val="000000">
                      <a:alpha val="43137"/>
                    </a:srgbClr>
                  </a:outerShdw>
                </a:effectLst>
              </a:rPr>
              <a:t>to</a:t>
            </a:r>
            <a:r>
              <a:rPr lang="nl-BE" sz="2400" dirty="0">
                <a:effectLst>
                  <a:outerShdw blurRad="38100" dist="38100" dir="2700000" algn="tl">
                    <a:srgbClr val="000000">
                      <a:alpha val="43137"/>
                    </a:srgbClr>
                  </a:outerShdw>
                </a:effectLst>
              </a:rPr>
              <a:t> have a </a:t>
            </a:r>
            <a:r>
              <a:rPr lang="nl-BE" sz="2400" dirty="0" err="1">
                <a:effectLst>
                  <a:outerShdw blurRad="38100" dist="38100" dir="2700000" algn="tl">
                    <a:srgbClr val="000000">
                      <a:alpha val="43137"/>
                    </a:srgbClr>
                  </a:outerShdw>
                </a:effectLst>
              </a:rPr>
              <a:t>neutral</a:t>
            </a:r>
            <a:r>
              <a:rPr lang="nl-BE" sz="2400" dirty="0">
                <a:effectLst>
                  <a:outerShdw blurRad="38100" dist="38100" dir="2700000" algn="tl">
                    <a:srgbClr val="000000">
                      <a:alpha val="43137"/>
                    </a:srgbClr>
                  </a:outerShdw>
                </a:effectLst>
              </a:rPr>
              <a:t> effect on </a:t>
            </a:r>
            <a:r>
              <a:rPr lang="nl-BE" sz="2400" dirty="0" err="1">
                <a:effectLst>
                  <a:outerShdw blurRad="38100" dist="38100" dir="2700000" algn="tl">
                    <a:srgbClr val="000000">
                      <a:alpha val="43137"/>
                    </a:srgbClr>
                  </a:outerShdw>
                </a:effectLst>
              </a:rPr>
              <a:t>lipoproteins</a:t>
            </a:r>
            <a:r>
              <a:rPr lang="nl-BE" sz="2400" dirty="0">
                <a:effectLst>
                  <a:outerShdw blurRad="38100" dist="38100" dir="2700000" algn="tl">
                    <a:srgbClr val="000000">
                      <a:alpha val="43137"/>
                    </a:srgbClr>
                  </a:outerShdw>
                </a:effectLst>
              </a:rPr>
              <a:t>, </a:t>
            </a:r>
            <a:r>
              <a:rPr lang="nl-BE" sz="2400" dirty="0" err="1">
                <a:effectLst>
                  <a:outerShdw blurRad="38100" dist="38100" dir="2700000" algn="tl">
                    <a:srgbClr val="000000">
                      <a:alpha val="43137"/>
                    </a:srgbClr>
                  </a:outerShdw>
                </a:effectLst>
              </a:rPr>
              <a:t>clotting</a:t>
            </a:r>
            <a:r>
              <a:rPr lang="nl-BE" sz="2400" dirty="0">
                <a:effectLst>
                  <a:outerShdw blurRad="38100" dist="38100" dir="2700000" algn="tl">
                    <a:srgbClr val="000000">
                      <a:alpha val="43137"/>
                    </a:srgbClr>
                  </a:outerShdw>
                </a:effectLst>
              </a:rPr>
              <a:t> factors </a:t>
            </a:r>
            <a:r>
              <a:rPr lang="nl-BE" sz="2400" dirty="0" err="1">
                <a:effectLst>
                  <a:outerShdw blurRad="38100" dist="38100" dir="2700000" algn="tl">
                    <a:srgbClr val="000000">
                      <a:alpha val="43137"/>
                    </a:srgbClr>
                  </a:outerShdw>
                </a:effectLst>
              </a:rPr>
              <a:t>and</a:t>
            </a:r>
            <a:r>
              <a:rPr lang="nl-BE" sz="2400" dirty="0">
                <a:effectLst>
                  <a:outerShdw blurRad="38100" dist="38100" dir="2700000" algn="tl">
                    <a:srgbClr val="000000">
                      <a:alpha val="43137"/>
                    </a:srgbClr>
                  </a:outerShdw>
                </a:effectLst>
              </a:rPr>
              <a:t> </a:t>
            </a:r>
            <a:r>
              <a:rPr lang="nl-BE" sz="2400" dirty="0" err="1">
                <a:effectLst>
                  <a:outerShdw blurRad="38100" dist="38100" dir="2700000" algn="tl">
                    <a:srgbClr val="000000">
                      <a:alpha val="43137"/>
                    </a:srgbClr>
                  </a:outerShdw>
                </a:effectLst>
              </a:rPr>
              <a:t>inflammatory</a:t>
            </a:r>
            <a:r>
              <a:rPr lang="nl-BE" sz="2400" dirty="0">
                <a:effectLst>
                  <a:outerShdw blurRad="38100" dist="38100" dir="2700000" algn="tl">
                    <a:srgbClr val="000000">
                      <a:alpha val="43137"/>
                    </a:srgbClr>
                  </a:outerShdw>
                </a:effectLst>
              </a:rPr>
              <a:t> factors</a:t>
            </a:r>
          </a:p>
        </p:txBody>
      </p:sp>
      <p:sp>
        <p:nvSpPr>
          <p:cNvPr id="3" name="Tijdelijke aanduiding voor inhoud 2">
            <a:extLst>
              <a:ext uri="{FF2B5EF4-FFF2-40B4-BE49-F238E27FC236}">
                <a16:creationId xmlns:a16="http://schemas.microsoft.com/office/drawing/2014/main" xmlns="" id="{B34BB671-7D2F-4651-8B69-0B660654E775}"/>
              </a:ext>
            </a:extLst>
          </p:cNvPr>
          <p:cNvSpPr>
            <a:spLocks noGrp="1"/>
          </p:cNvSpPr>
          <p:nvPr>
            <p:ph sz="half" idx="1"/>
          </p:nvPr>
        </p:nvSpPr>
        <p:spPr>
          <a:xfrm>
            <a:off x="299357" y="1690689"/>
            <a:ext cx="4966607" cy="3771218"/>
          </a:xfrm>
        </p:spPr>
        <p:txBody>
          <a:bodyPr>
            <a:normAutofit/>
          </a:bodyPr>
          <a:lstStyle/>
          <a:p>
            <a:endParaRPr lang="nl-BE" sz="2000" dirty="0"/>
          </a:p>
          <a:p>
            <a:r>
              <a:rPr lang="nl-BE" sz="2000" dirty="0" err="1"/>
              <a:t>Only</a:t>
            </a:r>
            <a:r>
              <a:rPr lang="nl-BE" sz="2000" dirty="0"/>
              <a:t> </a:t>
            </a:r>
            <a:r>
              <a:rPr lang="nl-BE" sz="2000" dirty="0" err="1"/>
              <a:t>observational</a:t>
            </a:r>
            <a:r>
              <a:rPr lang="nl-BE" sz="2000" dirty="0"/>
              <a:t> data </a:t>
            </a:r>
            <a:r>
              <a:rPr lang="nl-BE" sz="2000" dirty="0" err="1"/>
              <a:t>available</a:t>
            </a:r>
            <a:r>
              <a:rPr lang="nl-BE" sz="2000" dirty="0"/>
              <a:t>,</a:t>
            </a:r>
          </a:p>
          <a:p>
            <a:r>
              <a:rPr lang="nl-BE" sz="2000" dirty="0"/>
              <a:t>no ↑ risk of VTE- PE – </a:t>
            </a:r>
            <a:r>
              <a:rPr lang="nl-BE" sz="2000" dirty="0" err="1"/>
              <a:t>stroke</a:t>
            </a:r>
            <a:endParaRPr lang="nl-BE" sz="2000" dirty="0"/>
          </a:p>
          <a:p>
            <a:r>
              <a:rPr lang="nl-BE" sz="2000" dirty="0"/>
              <a:t> </a:t>
            </a:r>
            <a:r>
              <a:rPr lang="nl-BE" sz="2000" dirty="0" err="1"/>
              <a:t>for</a:t>
            </a:r>
            <a:r>
              <a:rPr lang="nl-BE" sz="2000" dirty="0"/>
              <a:t> mild </a:t>
            </a:r>
            <a:r>
              <a:rPr lang="nl-BE" sz="2000" dirty="0" err="1"/>
              <a:t>and</a:t>
            </a:r>
            <a:r>
              <a:rPr lang="nl-BE" sz="2000" dirty="0"/>
              <a:t> moderate doses (</a:t>
            </a:r>
            <a:r>
              <a:rPr lang="nl-BE" sz="2000" dirty="0" err="1"/>
              <a:t>transdermal</a:t>
            </a:r>
            <a:r>
              <a:rPr lang="nl-BE" sz="2000" dirty="0"/>
              <a:t> estradiol ≤50 µg/d) </a:t>
            </a:r>
          </a:p>
          <a:p>
            <a:r>
              <a:rPr lang="nl-BE" sz="2000" dirty="0"/>
              <a:t>in a HEALTHY </a:t>
            </a:r>
            <a:r>
              <a:rPr lang="nl-BE" sz="2000" dirty="0" err="1"/>
              <a:t>population</a:t>
            </a:r>
            <a:endParaRPr lang="nl-BE" sz="2000" dirty="0"/>
          </a:p>
        </p:txBody>
      </p:sp>
      <p:pic>
        <p:nvPicPr>
          <p:cNvPr id="5" name="Picture 7" descr="Cover">
            <a:extLst>
              <a:ext uri="{FF2B5EF4-FFF2-40B4-BE49-F238E27FC236}">
                <a16:creationId xmlns:a16="http://schemas.microsoft.com/office/drawing/2014/main" xmlns="" id="{67770AC8-6CD5-4CFE-BBDB-1521AE85F6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55771" y="1148670"/>
            <a:ext cx="6727371" cy="557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xmlns="" id="{951D2760-62DA-BFF6-B5DE-B4063A5C5253}"/>
              </a:ext>
            </a:extLst>
          </p:cNvPr>
          <p:cNvSpPr txBox="1"/>
          <p:nvPr/>
        </p:nvSpPr>
        <p:spPr>
          <a:xfrm>
            <a:off x="299357" y="5902779"/>
            <a:ext cx="4490357" cy="692497"/>
          </a:xfrm>
          <a:prstGeom prst="rect">
            <a:avLst/>
          </a:prstGeom>
          <a:noFill/>
        </p:spPr>
        <p:txBody>
          <a:bodyPr wrap="square" rtlCol="0">
            <a:spAutoFit/>
          </a:bodyPr>
          <a:lstStyle/>
          <a:p>
            <a:r>
              <a:rPr lang="nl-BE" sz="1300" dirty="0"/>
              <a:t>BMJ 2010; 340: c2519; </a:t>
            </a:r>
            <a:r>
              <a:rPr lang="nl-BE" sz="1300" dirty="0" err="1"/>
              <a:t>Curr</a:t>
            </a:r>
            <a:r>
              <a:rPr lang="nl-BE" sz="1300" dirty="0"/>
              <a:t> </a:t>
            </a:r>
            <a:r>
              <a:rPr lang="nl-BE" sz="1300" dirty="0" err="1"/>
              <a:t>Opin</a:t>
            </a:r>
            <a:r>
              <a:rPr lang="nl-BE" sz="1300" dirty="0"/>
              <a:t> </a:t>
            </a:r>
            <a:r>
              <a:rPr lang="nl-BE" sz="1300" dirty="0" err="1"/>
              <a:t>Hematol</a:t>
            </a:r>
            <a:r>
              <a:rPr lang="nl-BE" sz="1300" dirty="0"/>
              <a:t> 2010; 17: 457-63; J </a:t>
            </a:r>
            <a:r>
              <a:rPr lang="nl-BE" sz="1300" dirty="0" err="1"/>
              <a:t>Thromb</a:t>
            </a:r>
            <a:r>
              <a:rPr lang="nl-BE" sz="1300" dirty="0"/>
              <a:t> </a:t>
            </a:r>
            <a:r>
              <a:rPr lang="nl-BE" sz="1300" dirty="0" err="1"/>
              <a:t>Haemost</a:t>
            </a:r>
            <a:r>
              <a:rPr lang="nl-BE" sz="1300" dirty="0"/>
              <a:t> 2012; 10: 2277-86; </a:t>
            </a:r>
            <a:r>
              <a:rPr lang="nl-BE" sz="1300" dirty="0" err="1"/>
              <a:t>Menopause</a:t>
            </a:r>
            <a:r>
              <a:rPr lang="nl-BE" sz="1300" dirty="0"/>
              <a:t> 2016; 23: 600-10; </a:t>
            </a:r>
            <a:r>
              <a:rPr lang="nl-BE" sz="1300" dirty="0" err="1"/>
              <a:t>Menopause</a:t>
            </a:r>
            <a:r>
              <a:rPr lang="nl-BE" sz="1300" dirty="0"/>
              <a:t> 2018; 25: 1297-1305</a:t>
            </a:r>
          </a:p>
        </p:txBody>
      </p:sp>
    </p:spTree>
    <p:extLst>
      <p:ext uri="{BB962C8B-B14F-4D97-AF65-F5344CB8AC3E}">
        <p14:creationId xmlns:p14="http://schemas.microsoft.com/office/powerpoint/2010/main" val="249371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8349E0-231C-9BA2-D7B5-23DC6BBFC41B}"/>
              </a:ext>
            </a:extLst>
          </p:cNvPr>
          <p:cNvSpPr>
            <a:spLocks noGrp="1"/>
          </p:cNvSpPr>
          <p:nvPr>
            <p:ph idx="1"/>
          </p:nvPr>
        </p:nvSpPr>
        <p:spPr>
          <a:xfrm>
            <a:off x="403200" y="453600"/>
            <a:ext cx="11613600" cy="5469599"/>
          </a:xfrm>
        </p:spPr>
        <p:txBody>
          <a:bodyPr>
            <a:normAutofit/>
          </a:bodyPr>
          <a:lstStyle/>
          <a:p>
            <a:r>
              <a:rPr lang="en-GB" sz="2400" dirty="0"/>
              <a:t> women at </a:t>
            </a:r>
            <a:r>
              <a:rPr lang="en-GB" sz="2400" u="sng" dirty="0"/>
              <a:t>moderate risk </a:t>
            </a:r>
            <a:r>
              <a:rPr lang="en-GB" sz="2400" dirty="0"/>
              <a:t>of VTE</a:t>
            </a:r>
          </a:p>
          <a:p>
            <a:pPr lvl="1"/>
            <a:r>
              <a:rPr lang="en-GB" sz="2200" dirty="0"/>
              <a:t>TD oestradiol + progesterone/ </a:t>
            </a:r>
            <a:r>
              <a:rPr lang="en-GB" sz="2200" dirty="0" err="1"/>
              <a:t>dydrogesterone</a:t>
            </a:r>
            <a:r>
              <a:rPr lang="en-GB" sz="2200" dirty="0"/>
              <a:t> / LNG IUD</a:t>
            </a:r>
          </a:p>
          <a:p>
            <a:pPr marL="0" indent="0">
              <a:buNone/>
            </a:pPr>
            <a:endParaRPr lang="en-GB" sz="2400" dirty="0"/>
          </a:p>
          <a:p>
            <a:r>
              <a:rPr lang="en-US" altLang="fr-FR" sz="2400" dirty="0"/>
              <a:t>In women who have a past history of VTE &gt; 1 year ago ~ triggering factor</a:t>
            </a:r>
          </a:p>
          <a:p>
            <a:pPr lvl="2"/>
            <a:r>
              <a:rPr lang="en-US" altLang="fr-FR" sz="2000" dirty="0"/>
              <a:t>exclude </a:t>
            </a:r>
            <a:r>
              <a:rPr lang="en-US" altLang="fr-FR" sz="2000" dirty="0" err="1"/>
              <a:t>thrombophylia</a:t>
            </a:r>
            <a:r>
              <a:rPr lang="en-US" altLang="fr-FR" sz="2000" dirty="0"/>
              <a:t> </a:t>
            </a:r>
          </a:p>
          <a:p>
            <a:pPr lvl="2"/>
            <a:r>
              <a:rPr lang="en-US" altLang="fr-FR" sz="2000" dirty="0"/>
              <a:t>check whether the risk is still present. </a:t>
            </a:r>
          </a:p>
          <a:p>
            <a:pPr lvl="2"/>
            <a:r>
              <a:rPr lang="en-US" altLang="fr-FR" sz="2000" dirty="0"/>
              <a:t>If not, MHT may be used (rather transdermal, low dose). (BMS guideline)</a:t>
            </a:r>
          </a:p>
          <a:p>
            <a:pPr marL="914400" lvl="2" indent="0">
              <a:buNone/>
            </a:pPr>
            <a:endParaRPr lang="en-US" altLang="fr-FR" sz="2000" dirty="0"/>
          </a:p>
          <a:p>
            <a:r>
              <a:rPr lang="en-US" altLang="fr-FR" sz="2600" dirty="0"/>
              <a:t> </a:t>
            </a:r>
            <a:r>
              <a:rPr lang="en-US" altLang="fr-FR" sz="2400" dirty="0"/>
              <a:t>women at </a:t>
            </a:r>
            <a:r>
              <a:rPr lang="en-US" altLang="fr-FR" sz="2400" u="sng" dirty="0"/>
              <a:t>high risk </a:t>
            </a:r>
            <a:r>
              <a:rPr lang="en-US" altLang="fr-FR" sz="2400" dirty="0"/>
              <a:t>of VTE / CHD / stroke should </a:t>
            </a:r>
            <a:r>
              <a:rPr lang="en-US" altLang="fr-FR" sz="2400" u="sng" dirty="0"/>
              <a:t>not</a:t>
            </a:r>
            <a:r>
              <a:rPr lang="en-US" altLang="fr-FR" sz="2400" dirty="0"/>
              <a:t> take MHT - however</a:t>
            </a:r>
          </a:p>
          <a:p>
            <a:pPr lvl="1"/>
            <a:r>
              <a:rPr lang="en-GB" sz="2000" dirty="0"/>
              <a:t>ESTHER (multi centre Case control): FVL or prothrombin mut + oral E2: :  ↑ risk VTE x 25</a:t>
            </a:r>
          </a:p>
          <a:p>
            <a:pPr lvl="1"/>
            <a:r>
              <a:rPr lang="en-GB" sz="2000" dirty="0"/>
              <a:t>                                                                                                         + TD   E2 :    NO ↑ risk VTE </a:t>
            </a:r>
          </a:p>
          <a:p>
            <a:endParaRPr lang="en-US" altLang="fr-FR" sz="2400" dirty="0"/>
          </a:p>
          <a:p>
            <a:pPr marL="0" indent="0">
              <a:buNone/>
            </a:pPr>
            <a:endParaRPr lang="en-GB" sz="2400" dirty="0"/>
          </a:p>
        </p:txBody>
      </p:sp>
      <p:sp>
        <p:nvSpPr>
          <p:cNvPr id="4" name="TextBox 3">
            <a:extLst>
              <a:ext uri="{FF2B5EF4-FFF2-40B4-BE49-F238E27FC236}">
                <a16:creationId xmlns:a16="http://schemas.microsoft.com/office/drawing/2014/main" xmlns="" id="{178A38E1-0BFE-9827-1AD0-D0ADE7F21265}"/>
              </a:ext>
            </a:extLst>
          </p:cNvPr>
          <p:cNvSpPr txBox="1"/>
          <p:nvPr/>
        </p:nvSpPr>
        <p:spPr>
          <a:xfrm>
            <a:off x="588335" y="6450419"/>
            <a:ext cx="3462807" cy="369332"/>
          </a:xfrm>
          <a:prstGeom prst="rect">
            <a:avLst/>
          </a:prstGeom>
          <a:noFill/>
        </p:spPr>
        <p:txBody>
          <a:bodyPr wrap="none" rtlCol="0">
            <a:spAutoFit/>
          </a:bodyPr>
          <a:lstStyle/>
          <a:p>
            <a:r>
              <a:rPr lang="en-GB" dirty="0"/>
              <a:t>Circulation. 2007;115:840-845.</a:t>
            </a:r>
          </a:p>
        </p:txBody>
      </p:sp>
    </p:spTree>
    <p:extLst>
      <p:ext uri="{BB962C8B-B14F-4D97-AF65-F5344CB8AC3E}">
        <p14:creationId xmlns:p14="http://schemas.microsoft.com/office/powerpoint/2010/main" val="7649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5E3A9-9388-0F92-8FEC-37CDD1D0C450}"/>
              </a:ext>
            </a:extLst>
          </p:cNvPr>
          <p:cNvSpPr>
            <a:spLocks noGrp="1"/>
          </p:cNvSpPr>
          <p:nvPr>
            <p:ph type="title"/>
          </p:nvPr>
        </p:nvSpPr>
        <p:spPr>
          <a:xfrm>
            <a:off x="519831" y="239775"/>
            <a:ext cx="9443322" cy="455419"/>
          </a:xfrm>
        </p:spPr>
        <p:txBody>
          <a:bodyPr/>
          <a:lstStyle/>
          <a:p>
            <a:r>
              <a:rPr lang="en-GB" dirty="0"/>
              <a:t> Case Sophia</a:t>
            </a:r>
          </a:p>
        </p:txBody>
      </p:sp>
      <p:sp>
        <p:nvSpPr>
          <p:cNvPr id="3" name="Content Placeholder 2">
            <a:extLst>
              <a:ext uri="{FF2B5EF4-FFF2-40B4-BE49-F238E27FC236}">
                <a16:creationId xmlns:a16="http://schemas.microsoft.com/office/drawing/2014/main" xmlns="" id="{C54D3B34-1D05-AA33-A674-6DC153113F55}"/>
              </a:ext>
            </a:extLst>
          </p:cNvPr>
          <p:cNvSpPr>
            <a:spLocks noGrp="1"/>
          </p:cNvSpPr>
          <p:nvPr>
            <p:ph idx="1"/>
          </p:nvPr>
        </p:nvSpPr>
        <p:spPr>
          <a:xfrm>
            <a:off x="519832" y="1164922"/>
            <a:ext cx="9530022" cy="5083478"/>
          </a:xfrm>
        </p:spPr>
        <p:txBody>
          <a:bodyPr/>
          <a:lstStyle/>
          <a:p>
            <a:r>
              <a:rPr lang="en-GB" dirty="0"/>
              <a:t>Age 50</a:t>
            </a:r>
          </a:p>
          <a:p>
            <a:r>
              <a:rPr lang="en-GB" dirty="0"/>
              <a:t>Stop </a:t>
            </a:r>
            <a:r>
              <a:rPr lang="en-GB" dirty="0" err="1"/>
              <a:t>lutenyl</a:t>
            </a:r>
            <a:endParaRPr lang="en-GB" dirty="0"/>
          </a:p>
          <a:p>
            <a:r>
              <a:rPr lang="en-GB" dirty="0"/>
              <a:t>Peri – menopause – more headaches – </a:t>
            </a:r>
            <a:r>
              <a:rPr lang="en-GB" dirty="0" err="1"/>
              <a:t>moodswings</a:t>
            </a:r>
            <a:r>
              <a:rPr lang="en-GB" dirty="0"/>
              <a:t> – irregular bleeding</a:t>
            </a:r>
          </a:p>
          <a:p>
            <a:r>
              <a:rPr lang="en-GB" dirty="0"/>
              <a:t>Rx/ </a:t>
            </a:r>
            <a:r>
              <a:rPr lang="en-GB" dirty="0" err="1"/>
              <a:t>femoston</a:t>
            </a:r>
            <a:r>
              <a:rPr lang="en-GB" dirty="0"/>
              <a:t> 2/10</a:t>
            </a:r>
          </a:p>
          <a:p>
            <a:r>
              <a:rPr lang="en-GB" dirty="0"/>
              <a:t>MP clinic 3 months follow up</a:t>
            </a:r>
          </a:p>
          <a:p>
            <a:pPr lvl="1"/>
            <a:r>
              <a:rPr lang="en-GB" dirty="0"/>
              <a:t>Even more headaches</a:t>
            </a:r>
          </a:p>
          <a:p>
            <a:pPr lvl="1"/>
            <a:r>
              <a:rPr lang="en-GB" dirty="0"/>
              <a:t>History migraine – sometimes aura when younger </a:t>
            </a:r>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125575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E89CB-067D-25E7-0E3D-09765F49976C}"/>
              </a:ext>
            </a:extLst>
          </p:cNvPr>
          <p:cNvSpPr>
            <a:spLocks noGrp="1"/>
          </p:cNvSpPr>
          <p:nvPr>
            <p:ph type="title"/>
          </p:nvPr>
        </p:nvSpPr>
        <p:spPr>
          <a:xfrm>
            <a:off x="288001" y="121518"/>
            <a:ext cx="9549114" cy="821682"/>
          </a:xfrm>
        </p:spPr>
        <p:txBody>
          <a:bodyPr/>
          <a:lstStyle/>
          <a:p>
            <a:r>
              <a:rPr lang="en-GB" dirty="0"/>
              <a:t>Migraine</a:t>
            </a:r>
          </a:p>
        </p:txBody>
      </p:sp>
      <p:sp>
        <p:nvSpPr>
          <p:cNvPr id="3" name="Content Placeholder 2">
            <a:extLst>
              <a:ext uri="{FF2B5EF4-FFF2-40B4-BE49-F238E27FC236}">
                <a16:creationId xmlns:a16="http://schemas.microsoft.com/office/drawing/2014/main" xmlns="" id="{F8F799E5-991F-21BC-C6EB-1E65F63465E7}"/>
              </a:ext>
            </a:extLst>
          </p:cNvPr>
          <p:cNvSpPr>
            <a:spLocks noGrp="1"/>
          </p:cNvSpPr>
          <p:nvPr>
            <p:ph idx="1"/>
          </p:nvPr>
        </p:nvSpPr>
        <p:spPr>
          <a:xfrm>
            <a:off x="424801" y="1224000"/>
            <a:ext cx="11642400" cy="5634000"/>
          </a:xfrm>
        </p:spPr>
        <p:txBody>
          <a:bodyPr>
            <a:normAutofit fontScale="92500" lnSpcReduction="20000"/>
          </a:bodyPr>
          <a:lstStyle/>
          <a:p>
            <a:r>
              <a:rPr lang="en-GB" sz="2400" dirty="0"/>
              <a:t>Migraine </a:t>
            </a:r>
            <a:r>
              <a:rPr lang="en-GB" sz="2400" b="1" dirty="0"/>
              <a:t>without</a:t>
            </a:r>
            <a:r>
              <a:rPr lang="en-GB" sz="2400" dirty="0"/>
              <a:t> aura</a:t>
            </a:r>
          </a:p>
          <a:p>
            <a:pPr lvl="1"/>
            <a:r>
              <a:rPr lang="en-GB" sz="2200" dirty="0"/>
              <a:t>Stabilize estrogenic fluctuations - Avoid </a:t>
            </a:r>
            <a:r>
              <a:rPr lang="en-GB" sz="2200" dirty="0" err="1"/>
              <a:t>estrogen</a:t>
            </a:r>
            <a:r>
              <a:rPr lang="en-GB" sz="2200" dirty="0"/>
              <a:t>  </a:t>
            </a:r>
            <a:r>
              <a:rPr lang="en-GB" sz="2200" dirty="0" err="1"/>
              <a:t>withdrawl</a:t>
            </a:r>
            <a:endParaRPr lang="en-GB" sz="2200" dirty="0"/>
          </a:p>
          <a:p>
            <a:pPr marL="457200" lvl="1" indent="0">
              <a:buNone/>
            </a:pPr>
            <a:endParaRPr lang="en-GB" sz="2200" dirty="0"/>
          </a:p>
          <a:p>
            <a:r>
              <a:rPr lang="en-GB" sz="2400" dirty="0"/>
              <a:t>Migraine </a:t>
            </a:r>
            <a:r>
              <a:rPr lang="en-GB" sz="2400" b="1" dirty="0"/>
              <a:t>with</a:t>
            </a:r>
            <a:r>
              <a:rPr lang="en-GB" sz="2400" dirty="0"/>
              <a:t> aura</a:t>
            </a:r>
          </a:p>
          <a:p>
            <a:pPr marL="0" indent="0">
              <a:buNone/>
            </a:pPr>
            <a:r>
              <a:rPr lang="en-GB" dirty="0"/>
              <a:t>    Avoid high </a:t>
            </a:r>
            <a:r>
              <a:rPr lang="en-GB" dirty="0" err="1"/>
              <a:t>estrogen</a:t>
            </a:r>
            <a:r>
              <a:rPr lang="en-GB" dirty="0"/>
              <a:t> levels</a:t>
            </a:r>
          </a:p>
          <a:p>
            <a:pPr lvl="1"/>
            <a:r>
              <a:rPr lang="en-GB" sz="2000" dirty="0"/>
              <a:t>perimenopause</a:t>
            </a:r>
          </a:p>
          <a:p>
            <a:pPr lvl="2"/>
            <a:r>
              <a:rPr lang="en-GB" sz="1800" dirty="0"/>
              <a:t>POP (off label 150 µg) + TD E2  (lowest effective dose)</a:t>
            </a:r>
          </a:p>
          <a:p>
            <a:pPr lvl="2"/>
            <a:r>
              <a:rPr lang="en-GB" sz="1800" dirty="0"/>
              <a:t>? Continuous OAC with natural E2 / E-Val (no studies – less impact on VTE – no fluctuations- but oral EE </a:t>
            </a:r>
            <a:r>
              <a:rPr lang="en-GB" sz="1800" dirty="0" err="1"/>
              <a:t>oe</a:t>
            </a:r>
            <a:r>
              <a:rPr lang="en-GB" sz="1800" dirty="0"/>
              <a:t> E2 = CI)</a:t>
            </a:r>
          </a:p>
          <a:p>
            <a:pPr lvl="2"/>
            <a:r>
              <a:rPr lang="en-GB" sz="1800" dirty="0"/>
              <a:t>SSRI (</a:t>
            </a:r>
            <a:r>
              <a:rPr lang="en-GB" sz="1800" dirty="0" err="1"/>
              <a:t>ecitalopram</a:t>
            </a:r>
            <a:r>
              <a:rPr lang="en-GB" sz="1800" dirty="0"/>
              <a:t>) – SNRI (venlafaxine)     (for migraine and VMS)</a:t>
            </a:r>
          </a:p>
          <a:p>
            <a:endParaRPr lang="en-GB" dirty="0"/>
          </a:p>
          <a:p>
            <a:pPr lvl="1"/>
            <a:r>
              <a:rPr lang="en-GB" sz="2000" dirty="0" err="1"/>
              <a:t>Postmenopause</a:t>
            </a:r>
            <a:endParaRPr lang="en-GB" sz="2000" dirty="0"/>
          </a:p>
          <a:p>
            <a:pPr lvl="2"/>
            <a:r>
              <a:rPr lang="en-GB" sz="1800" dirty="0"/>
              <a:t>continuous combined TD </a:t>
            </a:r>
            <a:r>
              <a:rPr lang="en-GB" sz="1800" dirty="0" err="1"/>
              <a:t>Estradiol</a:t>
            </a:r>
            <a:r>
              <a:rPr lang="en-GB" sz="1800" dirty="0"/>
              <a:t> – low dose + neutral prog or LNG IUD</a:t>
            </a:r>
          </a:p>
          <a:p>
            <a:pPr lvl="2"/>
            <a:r>
              <a:rPr lang="en-GB" sz="1800" dirty="0"/>
              <a:t>NK3 rec antagonist</a:t>
            </a:r>
          </a:p>
          <a:p>
            <a:r>
              <a:rPr lang="en-GB" sz="2400" dirty="0"/>
              <a:t> </a:t>
            </a:r>
          </a:p>
          <a:p>
            <a:pPr marL="0" indent="0">
              <a:buNone/>
            </a:pPr>
            <a:endParaRPr lang="en-GB" dirty="0"/>
          </a:p>
        </p:txBody>
      </p:sp>
    </p:spTree>
    <p:extLst>
      <p:ext uri="{BB962C8B-B14F-4D97-AF65-F5344CB8AC3E}">
        <p14:creationId xmlns:p14="http://schemas.microsoft.com/office/powerpoint/2010/main" val="5345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F9F8479-C38C-D44F-8EA7-CCFAD93EEBBA}"/>
              </a:ext>
            </a:extLst>
          </p:cNvPr>
          <p:cNvSpPr>
            <a:spLocks noGrp="1"/>
          </p:cNvSpPr>
          <p:nvPr>
            <p:ph type="title"/>
          </p:nvPr>
        </p:nvSpPr>
        <p:spPr>
          <a:xfrm>
            <a:off x="497255" y="0"/>
            <a:ext cx="8809777" cy="447505"/>
          </a:xfrm>
        </p:spPr>
        <p:txBody>
          <a:bodyPr/>
          <a:lstStyle/>
          <a:p>
            <a:r>
              <a:rPr lang="en-GB" dirty="0"/>
              <a:t>Overall:</a:t>
            </a:r>
          </a:p>
        </p:txBody>
      </p:sp>
      <p:sp>
        <p:nvSpPr>
          <p:cNvPr id="3" name="Content Placeholder 2">
            <a:extLst>
              <a:ext uri="{FF2B5EF4-FFF2-40B4-BE49-F238E27FC236}">
                <a16:creationId xmlns:a16="http://schemas.microsoft.com/office/drawing/2014/main" xmlns="" id="{A6022B29-0578-1801-92E7-B4418E0CD010}"/>
              </a:ext>
            </a:extLst>
          </p:cNvPr>
          <p:cNvSpPr>
            <a:spLocks noGrp="1"/>
          </p:cNvSpPr>
          <p:nvPr>
            <p:ph idx="1"/>
          </p:nvPr>
        </p:nvSpPr>
        <p:spPr>
          <a:xfrm>
            <a:off x="418213" y="1056167"/>
            <a:ext cx="11525693" cy="5621080"/>
          </a:xfrm>
        </p:spPr>
        <p:txBody>
          <a:bodyPr>
            <a:normAutofit fontScale="92500" lnSpcReduction="10000"/>
          </a:bodyPr>
          <a:lstStyle/>
          <a:p>
            <a:r>
              <a:rPr lang="en-GB" dirty="0"/>
              <a:t>Oestradiol:</a:t>
            </a:r>
          </a:p>
          <a:p>
            <a:pPr lvl="1"/>
            <a:r>
              <a:rPr lang="en-GB" dirty="0"/>
              <a:t>Prefer transdermal oestradiol</a:t>
            </a:r>
          </a:p>
          <a:p>
            <a:pPr lvl="2"/>
            <a:r>
              <a:rPr lang="en-GB" dirty="0"/>
              <a:t>More stable and physiologic levels</a:t>
            </a:r>
          </a:p>
          <a:p>
            <a:pPr lvl="2"/>
            <a:r>
              <a:rPr lang="en-GB" dirty="0"/>
              <a:t>No 1</a:t>
            </a:r>
            <a:r>
              <a:rPr lang="en-GB" baseline="30000" dirty="0"/>
              <a:t>st</a:t>
            </a:r>
            <a:r>
              <a:rPr lang="en-GB" dirty="0"/>
              <a:t> pass effect on liver and no/less effect on metabolic / clotting factors</a:t>
            </a:r>
          </a:p>
          <a:p>
            <a:pPr lvl="3"/>
            <a:r>
              <a:rPr lang="en-GB" dirty="0"/>
              <a:t>Women with migraine have higher CV- and cerebrovascular risk factors</a:t>
            </a:r>
          </a:p>
          <a:p>
            <a:pPr lvl="1"/>
            <a:r>
              <a:rPr lang="en-GB" dirty="0"/>
              <a:t>Lowest effective dose for VMS</a:t>
            </a:r>
          </a:p>
          <a:p>
            <a:endParaRPr lang="en-GB" dirty="0"/>
          </a:p>
          <a:p>
            <a:r>
              <a:rPr lang="en-GB" dirty="0"/>
              <a:t>Progesterone</a:t>
            </a:r>
          </a:p>
          <a:p>
            <a:pPr lvl="1"/>
            <a:r>
              <a:rPr lang="en-GB" dirty="0"/>
              <a:t>No data on types / dose / route of P and effect on migraine</a:t>
            </a:r>
          </a:p>
          <a:p>
            <a:pPr lvl="1"/>
            <a:r>
              <a:rPr lang="en-GB" dirty="0"/>
              <a:t>Prefer progestin with little metabolic impact or natural progesterone (?)</a:t>
            </a:r>
          </a:p>
          <a:p>
            <a:pPr lvl="1"/>
            <a:r>
              <a:rPr lang="en-GB" dirty="0"/>
              <a:t>IUD-LNG</a:t>
            </a:r>
          </a:p>
          <a:p>
            <a:pPr lvl="1"/>
            <a:endParaRPr lang="en-GB" dirty="0"/>
          </a:p>
          <a:p>
            <a:r>
              <a:rPr lang="en-GB" dirty="0"/>
              <a:t>Stop HRT if aura worsens</a:t>
            </a:r>
          </a:p>
          <a:p>
            <a:r>
              <a:rPr lang="en-GB" dirty="0"/>
              <a:t>If aura starts / re occurs after start HRT- refer to  neurologist – re-assess cardiometabolic RF’s</a:t>
            </a:r>
          </a:p>
          <a:p>
            <a:r>
              <a:rPr lang="en-GB" dirty="0"/>
              <a:t>New onset headaches in women &gt; 50 should be carefully evaluated CAVE TIA’s</a:t>
            </a:r>
          </a:p>
        </p:txBody>
      </p:sp>
    </p:spTree>
    <p:extLst>
      <p:ext uri="{BB962C8B-B14F-4D97-AF65-F5344CB8AC3E}">
        <p14:creationId xmlns:p14="http://schemas.microsoft.com/office/powerpoint/2010/main" val="2062930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8F84A-8A7D-8A9E-1395-66C46771DF40}"/>
              </a:ext>
            </a:extLst>
          </p:cNvPr>
          <p:cNvSpPr>
            <a:spLocks noGrp="1"/>
          </p:cNvSpPr>
          <p:nvPr>
            <p:ph type="title"/>
          </p:nvPr>
        </p:nvSpPr>
        <p:spPr/>
        <p:txBody>
          <a:bodyPr/>
          <a:lstStyle/>
          <a:p>
            <a:r>
              <a:rPr lang="en-GB" dirty="0"/>
              <a:t>E/P sensitive malignancies</a:t>
            </a:r>
          </a:p>
        </p:txBody>
      </p:sp>
      <p:sp>
        <p:nvSpPr>
          <p:cNvPr id="3" name="Content Placeholder 2">
            <a:extLst>
              <a:ext uri="{FF2B5EF4-FFF2-40B4-BE49-F238E27FC236}">
                <a16:creationId xmlns:a16="http://schemas.microsoft.com/office/drawing/2014/main" xmlns="" id="{88F3BF80-999E-150D-D1AA-BCA9F5D9B3C3}"/>
              </a:ext>
            </a:extLst>
          </p:cNvPr>
          <p:cNvSpPr>
            <a:spLocks noGrp="1"/>
          </p:cNvSpPr>
          <p:nvPr>
            <p:ph idx="1"/>
          </p:nvPr>
        </p:nvSpPr>
        <p:spPr>
          <a:xfrm>
            <a:off x="423600" y="1599318"/>
            <a:ext cx="11369999" cy="4195481"/>
          </a:xfrm>
        </p:spPr>
        <p:txBody>
          <a:bodyPr>
            <a:normAutofit lnSpcReduction="10000"/>
          </a:bodyPr>
          <a:lstStyle/>
          <a:p>
            <a:r>
              <a:rPr lang="en-GB" dirty="0" err="1"/>
              <a:t>Breastcancer</a:t>
            </a:r>
            <a:endParaRPr lang="en-GB" dirty="0"/>
          </a:p>
          <a:p>
            <a:pPr lvl="1"/>
            <a:r>
              <a:rPr lang="en-GB" dirty="0"/>
              <a:t>CI for systemic MHT</a:t>
            </a:r>
          </a:p>
          <a:p>
            <a:pPr lvl="1"/>
            <a:r>
              <a:rPr lang="en-GB" dirty="0"/>
              <a:t>Local estriol may be used with VVA if non hormonal products failed</a:t>
            </a:r>
          </a:p>
          <a:p>
            <a:r>
              <a:rPr lang="en-GB" dirty="0"/>
              <a:t>Endometrial cancer:</a:t>
            </a:r>
          </a:p>
          <a:p>
            <a:pPr lvl="1"/>
            <a:r>
              <a:rPr lang="en-GB" dirty="0"/>
              <a:t>Endometrial stromal sarcomas or leiomyosarcomas  ( E- sensitive)</a:t>
            </a:r>
          </a:p>
          <a:p>
            <a:pPr lvl="1"/>
            <a:r>
              <a:rPr lang="en-GB" dirty="0"/>
              <a:t>High grade advanced stage endometrial cancers   (insufficient data)</a:t>
            </a:r>
          </a:p>
          <a:p>
            <a:r>
              <a:rPr lang="en-GB" dirty="0"/>
              <a:t>Ovarian cancer:</a:t>
            </a:r>
          </a:p>
          <a:p>
            <a:pPr lvl="1"/>
            <a:r>
              <a:rPr lang="en-GB" dirty="0"/>
              <a:t>Significant improved overall survival and progression free survival with MHT (meta-analyse)</a:t>
            </a:r>
          </a:p>
          <a:p>
            <a:pPr lvl="1"/>
            <a:r>
              <a:rPr lang="en-GB" dirty="0"/>
              <a:t>little data for serous borderline tumours, low grade serous tumours</a:t>
            </a:r>
          </a:p>
          <a:p>
            <a:pPr lvl="1"/>
            <a:r>
              <a:rPr lang="en-GB" dirty="0"/>
              <a:t>Ovarian germ cell and granulosa cell tumours (no data – theoretical grounds)</a:t>
            </a:r>
          </a:p>
          <a:p>
            <a:pPr lvl="1"/>
            <a:r>
              <a:rPr lang="en-GB" dirty="0"/>
              <a:t>BRCA1/ BRCA2 + and risk-reducing BSO: MHT appears safe</a:t>
            </a:r>
          </a:p>
          <a:p>
            <a:endParaRPr lang="en-GB" dirty="0"/>
          </a:p>
        </p:txBody>
      </p:sp>
      <p:sp>
        <p:nvSpPr>
          <p:cNvPr id="4" name="TextBox 3">
            <a:extLst>
              <a:ext uri="{FF2B5EF4-FFF2-40B4-BE49-F238E27FC236}">
                <a16:creationId xmlns:a16="http://schemas.microsoft.com/office/drawing/2014/main" xmlns="" id="{5E160623-5874-A452-A5D0-EFC75D355688}"/>
              </a:ext>
            </a:extLst>
          </p:cNvPr>
          <p:cNvSpPr txBox="1"/>
          <p:nvPr/>
        </p:nvSpPr>
        <p:spPr>
          <a:xfrm>
            <a:off x="461380" y="6328800"/>
            <a:ext cx="5131533" cy="369332"/>
          </a:xfrm>
          <a:prstGeom prst="rect">
            <a:avLst/>
          </a:prstGeom>
          <a:noFill/>
        </p:spPr>
        <p:txBody>
          <a:bodyPr wrap="none" rtlCol="0">
            <a:spAutoFit/>
          </a:bodyPr>
          <a:lstStyle/>
          <a:p>
            <a:r>
              <a:rPr lang="en-GB" dirty="0"/>
              <a:t>NAMS- guidelines 2022; NICE guidelines 2020</a:t>
            </a:r>
          </a:p>
        </p:txBody>
      </p:sp>
    </p:spTree>
    <p:extLst>
      <p:ext uri="{BB962C8B-B14F-4D97-AF65-F5344CB8AC3E}">
        <p14:creationId xmlns:p14="http://schemas.microsoft.com/office/powerpoint/2010/main" val="342444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C23E7-002D-0CE0-3983-34EB8B9B8B3B}"/>
              </a:ext>
            </a:extLst>
          </p:cNvPr>
          <p:cNvSpPr>
            <a:spLocks noGrp="1"/>
          </p:cNvSpPr>
          <p:nvPr>
            <p:ph type="title"/>
          </p:nvPr>
        </p:nvSpPr>
        <p:spPr/>
        <p:txBody>
          <a:bodyPr/>
          <a:lstStyle/>
          <a:p>
            <a:r>
              <a:rPr lang="en-GB" dirty="0"/>
              <a:t>Contra-indications of HT</a:t>
            </a:r>
          </a:p>
        </p:txBody>
      </p:sp>
      <p:sp>
        <p:nvSpPr>
          <p:cNvPr id="3" name="Content Placeholder 2">
            <a:extLst>
              <a:ext uri="{FF2B5EF4-FFF2-40B4-BE49-F238E27FC236}">
                <a16:creationId xmlns:a16="http://schemas.microsoft.com/office/drawing/2014/main" xmlns="" id="{D962ECA5-96D1-CD0D-5282-CCEE99D60EB3}"/>
              </a:ext>
            </a:extLst>
          </p:cNvPr>
          <p:cNvSpPr>
            <a:spLocks noGrp="1"/>
          </p:cNvSpPr>
          <p:nvPr>
            <p:ph idx="1"/>
          </p:nvPr>
        </p:nvSpPr>
        <p:spPr/>
        <p:txBody>
          <a:bodyPr>
            <a:normAutofit lnSpcReduction="10000"/>
          </a:bodyPr>
          <a:lstStyle/>
          <a:p>
            <a:r>
              <a:rPr lang="en-GB" dirty="0"/>
              <a:t>Undiagnosed vaginal bleeding</a:t>
            </a:r>
          </a:p>
          <a:p>
            <a:r>
              <a:rPr lang="en-GB" dirty="0"/>
              <a:t>untreated endometrium hyperplasia</a:t>
            </a:r>
          </a:p>
          <a:p>
            <a:r>
              <a:rPr lang="en-GB" dirty="0"/>
              <a:t>History  of / at high risk for VTE / PE /CHD / AMI / stroke</a:t>
            </a:r>
          </a:p>
          <a:p>
            <a:r>
              <a:rPr lang="en-GB" dirty="0"/>
              <a:t>Untreated AHT or atrial fibrillation</a:t>
            </a:r>
          </a:p>
          <a:p>
            <a:r>
              <a:rPr lang="en-GB" dirty="0"/>
              <a:t> </a:t>
            </a:r>
            <a:r>
              <a:rPr lang="en-GB" dirty="0" err="1"/>
              <a:t>liverdisease</a:t>
            </a:r>
            <a:endParaRPr lang="en-GB" dirty="0"/>
          </a:p>
          <a:p>
            <a:r>
              <a:rPr lang="en-GB" dirty="0"/>
              <a:t>Meningioma : avoid progestins</a:t>
            </a:r>
          </a:p>
          <a:p>
            <a:r>
              <a:rPr lang="en-GB" dirty="0" err="1"/>
              <a:t>alzheimer</a:t>
            </a:r>
            <a:endParaRPr lang="en-GB" dirty="0"/>
          </a:p>
          <a:p>
            <a:r>
              <a:rPr lang="en-GB" dirty="0"/>
              <a:t>Porphyria cutanea </a:t>
            </a:r>
            <a:r>
              <a:rPr lang="en-GB" dirty="0" err="1"/>
              <a:t>tarda</a:t>
            </a:r>
            <a:endParaRPr lang="en-GB" dirty="0"/>
          </a:p>
          <a:p>
            <a:r>
              <a:rPr lang="en-GB" dirty="0" err="1"/>
              <a:t>Secundary</a:t>
            </a:r>
            <a:r>
              <a:rPr lang="en-GB" dirty="0"/>
              <a:t> prevention CVD (HERS trial)</a:t>
            </a:r>
          </a:p>
          <a:p>
            <a:r>
              <a:rPr lang="en-GB" dirty="0"/>
              <a:t>Primary prevention CVD ?</a:t>
            </a:r>
          </a:p>
        </p:txBody>
      </p:sp>
    </p:spTree>
    <p:extLst>
      <p:ext uri="{BB962C8B-B14F-4D97-AF65-F5344CB8AC3E}">
        <p14:creationId xmlns:p14="http://schemas.microsoft.com/office/powerpoint/2010/main" val="39562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548800-EC85-7FC2-DD23-1868F1129BBF}"/>
              </a:ext>
            </a:extLst>
          </p:cNvPr>
          <p:cNvSpPr>
            <a:spLocks noGrp="1"/>
          </p:cNvSpPr>
          <p:nvPr>
            <p:ph type="title"/>
          </p:nvPr>
        </p:nvSpPr>
        <p:spPr>
          <a:xfrm>
            <a:off x="726621" y="365125"/>
            <a:ext cx="10760529" cy="1325563"/>
          </a:xfrm>
        </p:spPr>
        <p:txBody>
          <a:bodyPr>
            <a:normAutofit fontScale="90000"/>
          </a:bodyPr>
          <a:lstStyle/>
          <a:p>
            <a:pPr algn="ctr"/>
            <a:r>
              <a:rPr lang="nl-BE" sz="2400" b="1" dirty="0" err="1"/>
              <a:t>Hormone</a:t>
            </a:r>
            <a:r>
              <a:rPr lang="nl-BE" sz="2400" b="1" dirty="0"/>
              <a:t> </a:t>
            </a:r>
            <a:r>
              <a:rPr lang="nl-BE" sz="2400" b="1" dirty="0" err="1"/>
              <a:t>replacement</a:t>
            </a:r>
            <a:r>
              <a:rPr lang="nl-BE" sz="2400" b="1" dirty="0"/>
              <a:t> </a:t>
            </a:r>
            <a:r>
              <a:rPr lang="nl-BE" sz="2400" b="1" dirty="0" err="1"/>
              <a:t>therapy</a:t>
            </a:r>
            <a:r>
              <a:rPr lang="nl-BE" sz="2400" b="1" dirty="0"/>
              <a:t> </a:t>
            </a:r>
            <a:r>
              <a:rPr lang="nl-BE" sz="2400" b="1" dirty="0" err="1"/>
              <a:t>and</a:t>
            </a:r>
            <a:r>
              <a:rPr lang="nl-BE" sz="2400" b="1" dirty="0"/>
              <a:t> </a:t>
            </a:r>
            <a:r>
              <a:rPr lang="nl-BE" sz="2400" b="1" dirty="0" err="1"/>
              <a:t>cardiometabolic</a:t>
            </a:r>
            <a:r>
              <a:rPr lang="nl-BE" sz="2400" b="1" dirty="0"/>
              <a:t> </a:t>
            </a:r>
            <a:r>
              <a:rPr lang="nl-BE" sz="2400" b="1" dirty="0" err="1"/>
              <a:t>mechanisms</a:t>
            </a:r>
            <a:r>
              <a:rPr lang="nl-BE" sz="2400" b="1" dirty="0"/>
              <a:t> / </a:t>
            </a:r>
            <a:r>
              <a:rPr lang="nl-BE" sz="2400" b="1" dirty="0" err="1"/>
              <a:t>clinical</a:t>
            </a:r>
            <a:r>
              <a:rPr lang="nl-BE" sz="2400" b="1" dirty="0"/>
              <a:t> </a:t>
            </a:r>
            <a:r>
              <a:rPr lang="nl-BE" sz="2400" b="1" dirty="0" err="1"/>
              <a:t>endpoints</a:t>
            </a:r>
            <a:r>
              <a:rPr lang="nl-BE" sz="2400" b="1" dirty="0"/>
              <a:t>:</a:t>
            </a:r>
            <a:br>
              <a:rPr lang="nl-BE" sz="2400" b="1" dirty="0"/>
            </a:br>
            <a:r>
              <a:rPr lang="nl-BE" sz="2100" b="1" dirty="0">
                <a:effectLst>
                  <a:outerShdw blurRad="38100" dist="38100" dir="2700000" algn="tl">
                    <a:srgbClr val="000000">
                      <a:alpha val="43137"/>
                    </a:srgbClr>
                  </a:outerShdw>
                </a:effectLst>
              </a:rPr>
              <a:t>data </a:t>
            </a:r>
            <a:r>
              <a:rPr lang="nl-BE" sz="2100" b="1" dirty="0" err="1">
                <a:effectLst>
                  <a:outerShdw blurRad="38100" dist="38100" dir="2700000" algn="tl">
                    <a:srgbClr val="000000">
                      <a:alpha val="43137"/>
                    </a:srgbClr>
                  </a:outerShdw>
                </a:effectLst>
              </a:rPr>
              <a:t>from</a:t>
            </a:r>
            <a:r>
              <a:rPr lang="nl-BE" sz="2100" b="1" dirty="0">
                <a:effectLst>
                  <a:outerShdw blurRad="38100" dist="38100" dir="2700000" algn="tl">
                    <a:srgbClr val="000000">
                      <a:alpha val="43137"/>
                    </a:srgbClr>
                  </a:outerShdw>
                </a:effectLst>
              </a:rPr>
              <a:t> (</a:t>
            </a:r>
            <a:r>
              <a:rPr lang="nl-BE" sz="2100" b="1" dirty="0" err="1">
                <a:effectLst>
                  <a:outerShdw blurRad="38100" dist="38100" dir="2700000" algn="tl">
                    <a:srgbClr val="000000">
                      <a:alpha val="43137"/>
                    </a:srgbClr>
                  </a:outerShdw>
                </a:effectLst>
              </a:rPr>
              <a:t>older</a:t>
            </a:r>
            <a:r>
              <a:rPr lang="nl-BE" sz="2100" b="1" dirty="0">
                <a:effectLst>
                  <a:outerShdw blurRad="38100" dist="38100" dir="2700000" algn="tl">
                    <a:srgbClr val="000000">
                      <a:alpha val="43137"/>
                    </a:srgbClr>
                  </a:outerShdw>
                </a:effectLst>
              </a:rPr>
              <a:t>) high-</a:t>
            </a:r>
            <a:r>
              <a:rPr lang="nl-BE" sz="2100" b="1" dirty="0" err="1">
                <a:effectLst>
                  <a:outerShdw blurRad="38100" dist="38100" dir="2700000" algn="tl">
                    <a:srgbClr val="000000">
                      <a:alpha val="43137"/>
                    </a:srgbClr>
                  </a:outerShdw>
                </a:effectLst>
              </a:rPr>
              <a:t>quality</a:t>
            </a:r>
            <a:r>
              <a:rPr lang="nl-BE" sz="2100" b="1" dirty="0">
                <a:effectLst>
                  <a:outerShdw blurRad="38100" dist="38100" dir="2700000" algn="tl">
                    <a:srgbClr val="000000">
                      <a:alpha val="43137"/>
                    </a:srgbClr>
                  </a:outerShdw>
                </a:effectLst>
              </a:rPr>
              <a:t> US-</a:t>
            </a:r>
            <a:r>
              <a:rPr lang="nl-BE" sz="2100" b="1" dirty="0" err="1">
                <a:effectLst>
                  <a:outerShdw blurRad="38100" dist="38100" dir="2700000" algn="tl">
                    <a:srgbClr val="000000">
                      <a:alpha val="43137"/>
                    </a:srgbClr>
                  </a:outerShdw>
                </a:effectLst>
              </a:rPr>
              <a:t>based</a:t>
            </a:r>
            <a:r>
              <a:rPr lang="nl-BE" sz="2100" b="1" dirty="0">
                <a:effectLst>
                  <a:outerShdw blurRad="38100" dist="38100" dir="2700000" algn="tl">
                    <a:srgbClr val="000000">
                      <a:alpha val="43137"/>
                    </a:srgbClr>
                  </a:outerShdw>
                </a:effectLst>
              </a:rPr>
              <a:t> placebo-</a:t>
            </a:r>
            <a:r>
              <a:rPr lang="nl-BE" sz="2100" b="1" dirty="0" err="1">
                <a:effectLst>
                  <a:outerShdw blurRad="38100" dist="38100" dir="2700000" algn="tl">
                    <a:srgbClr val="000000">
                      <a:alpha val="43137"/>
                    </a:srgbClr>
                  </a:outerShdw>
                </a:effectLst>
              </a:rPr>
              <a:t>controlled</a:t>
            </a:r>
            <a:r>
              <a:rPr lang="nl-BE" sz="2100" b="1" dirty="0">
                <a:effectLst>
                  <a:outerShdw blurRad="38100" dist="38100" dir="2700000" algn="tl">
                    <a:srgbClr val="000000">
                      <a:alpha val="43137"/>
                    </a:srgbClr>
                  </a:outerShdw>
                </a:effectLst>
              </a:rPr>
              <a:t> </a:t>
            </a:r>
            <a:r>
              <a:rPr lang="nl-BE" sz="2100" b="1" dirty="0" err="1">
                <a:effectLst>
                  <a:outerShdw blurRad="38100" dist="38100" dir="2700000" algn="tl">
                    <a:srgbClr val="000000">
                      <a:alpha val="43137"/>
                    </a:srgbClr>
                  </a:outerShdw>
                </a:effectLst>
              </a:rPr>
              <a:t>randomized</a:t>
            </a:r>
            <a:r>
              <a:rPr lang="nl-BE" sz="2100" b="1" dirty="0">
                <a:effectLst>
                  <a:outerShdw blurRad="38100" dist="38100" dir="2700000" algn="tl">
                    <a:srgbClr val="000000">
                      <a:alpha val="43137"/>
                    </a:srgbClr>
                  </a:outerShdw>
                </a:effectLst>
              </a:rPr>
              <a:t> </a:t>
            </a:r>
            <a:r>
              <a:rPr lang="nl-BE" sz="2100" b="1" dirty="0" err="1">
                <a:effectLst>
                  <a:outerShdw blurRad="38100" dist="38100" dir="2700000" algn="tl">
                    <a:srgbClr val="000000">
                      <a:alpha val="43137"/>
                    </a:srgbClr>
                  </a:outerShdw>
                </a:effectLst>
              </a:rPr>
              <a:t>controlled</a:t>
            </a:r>
            <a:r>
              <a:rPr lang="nl-BE" sz="2100" b="1" dirty="0">
                <a:effectLst>
                  <a:outerShdw blurRad="38100" dist="38100" dir="2700000" algn="tl">
                    <a:srgbClr val="000000">
                      <a:alpha val="43137"/>
                    </a:srgbClr>
                  </a:outerShdw>
                </a:effectLst>
              </a:rPr>
              <a:t> trials (</a:t>
            </a:r>
            <a:r>
              <a:rPr lang="nl-BE" sz="2100" b="1" dirty="0" err="1">
                <a:effectLst>
                  <a:outerShdw blurRad="38100" dist="38100" dir="2700000" algn="tl">
                    <a:srgbClr val="000000">
                      <a:alpha val="43137"/>
                    </a:srgbClr>
                  </a:outerShdw>
                </a:effectLst>
              </a:rPr>
              <a:t>RCTs</a:t>
            </a:r>
            <a:r>
              <a:rPr lang="nl-BE" sz="2100" b="1" dirty="0">
                <a:effectLst>
                  <a:outerShdw blurRad="38100" dist="38100" dir="2700000" algn="tl">
                    <a:srgbClr val="000000">
                      <a:alpha val="43137"/>
                    </a:srgbClr>
                  </a:outerShdw>
                </a:effectLst>
              </a:rPr>
              <a:t>)</a:t>
            </a:r>
          </a:p>
        </p:txBody>
      </p:sp>
      <p:sp>
        <p:nvSpPr>
          <p:cNvPr id="3" name="Tijdelijke aanduiding voor inhoud 2">
            <a:extLst>
              <a:ext uri="{FF2B5EF4-FFF2-40B4-BE49-F238E27FC236}">
                <a16:creationId xmlns:a16="http://schemas.microsoft.com/office/drawing/2014/main" xmlns="" id="{BF5417D4-AF4B-17E0-73E4-2F3C81B86402}"/>
              </a:ext>
            </a:extLst>
          </p:cNvPr>
          <p:cNvSpPr>
            <a:spLocks noGrp="1"/>
          </p:cNvSpPr>
          <p:nvPr>
            <p:ph idx="1"/>
          </p:nvPr>
        </p:nvSpPr>
        <p:spPr>
          <a:xfrm>
            <a:off x="838199" y="2250167"/>
            <a:ext cx="11122479" cy="4481833"/>
          </a:xfrm>
        </p:spPr>
        <p:txBody>
          <a:bodyPr>
            <a:normAutofit/>
          </a:bodyPr>
          <a:lstStyle/>
          <a:p>
            <a:r>
              <a:rPr lang="nl-BE" sz="1900" dirty="0" err="1"/>
              <a:t>Weight</a:t>
            </a:r>
            <a:r>
              <a:rPr lang="nl-BE" sz="1900" dirty="0"/>
              <a:t> </a:t>
            </a:r>
            <a:r>
              <a:rPr lang="nl-BE" sz="1900" dirty="0" err="1"/>
              <a:t>gain</a:t>
            </a:r>
            <a:r>
              <a:rPr lang="nl-BE" sz="1900" dirty="0"/>
              <a:t>				</a:t>
            </a:r>
            <a:r>
              <a:rPr lang="nl-BE" sz="1900" dirty="0" err="1"/>
              <a:t>robust</a:t>
            </a:r>
            <a:r>
              <a:rPr lang="nl-BE" sz="1900" dirty="0"/>
              <a:t> </a:t>
            </a:r>
            <a:r>
              <a:rPr lang="nl-BE" sz="1900" dirty="0" err="1"/>
              <a:t>evidence</a:t>
            </a:r>
            <a:r>
              <a:rPr lang="nl-BE" sz="1900" dirty="0"/>
              <a:t> 		PEPI </a:t>
            </a:r>
            <a:r>
              <a:rPr lang="nl-BE" sz="1900" dirty="0" err="1"/>
              <a:t>and</a:t>
            </a:r>
            <a:r>
              <a:rPr lang="nl-BE" sz="1900" dirty="0"/>
              <a:t> WHI trials</a:t>
            </a:r>
          </a:p>
          <a:p>
            <a:r>
              <a:rPr lang="nl-BE" sz="1900" dirty="0"/>
              <a:t>Diabetes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a:t>Blood </a:t>
            </a:r>
            <a:r>
              <a:rPr lang="nl-BE" sz="1900" dirty="0" err="1"/>
              <a:t>pressure</a:t>
            </a:r>
            <a:r>
              <a:rPr lang="nl-BE" sz="1900" dirty="0"/>
              <a:t>				</a:t>
            </a:r>
            <a:r>
              <a:rPr lang="nl-BE" sz="1900" dirty="0" err="1"/>
              <a:t>growing</a:t>
            </a:r>
            <a:r>
              <a:rPr lang="nl-BE" sz="1900" dirty="0"/>
              <a:t> </a:t>
            </a:r>
            <a:r>
              <a:rPr lang="nl-BE" sz="1900" dirty="0" err="1"/>
              <a:t>evidence</a:t>
            </a:r>
            <a:r>
              <a:rPr lang="nl-BE" sz="1900" dirty="0"/>
              <a:t>		PEPI, EPAT, WHI, etc. trials</a:t>
            </a:r>
          </a:p>
          <a:p>
            <a:r>
              <a:rPr lang="nl-BE" sz="1900" dirty="0" err="1"/>
              <a:t>Atherosclerosis</a:t>
            </a:r>
            <a:r>
              <a:rPr lang="nl-BE" sz="1900" dirty="0"/>
              <a:t> </a:t>
            </a:r>
            <a:r>
              <a:rPr lang="nl-BE" sz="1900" dirty="0" err="1"/>
              <a:t>progression</a:t>
            </a:r>
            <a:r>
              <a:rPr lang="nl-BE" sz="1900" dirty="0"/>
              <a:t>		</a:t>
            </a:r>
            <a:r>
              <a:rPr lang="nl-BE" sz="1900" dirty="0" err="1"/>
              <a:t>growing</a:t>
            </a:r>
            <a:r>
              <a:rPr lang="nl-BE" sz="1900" dirty="0"/>
              <a:t> </a:t>
            </a:r>
            <a:r>
              <a:rPr lang="nl-BE" sz="1900" dirty="0" err="1"/>
              <a:t>evidence</a:t>
            </a:r>
            <a:r>
              <a:rPr lang="nl-BE" sz="1900" dirty="0"/>
              <a:t>		EPAT, ELITE, KRONOS </a:t>
            </a:r>
            <a:r>
              <a:rPr lang="nl-BE" sz="1900" dirty="0" err="1"/>
              <a:t>and</a:t>
            </a:r>
            <a:r>
              <a:rPr lang="nl-BE" sz="1900" dirty="0"/>
              <a:t> WHI trial</a:t>
            </a:r>
          </a:p>
          <a:p>
            <a:r>
              <a:rPr lang="nl-BE" sz="1900" dirty="0" err="1"/>
              <a:t>Heart</a:t>
            </a:r>
            <a:r>
              <a:rPr lang="nl-BE" sz="1900" dirty="0"/>
              <a:t> failure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err="1"/>
              <a:t>Coronary</a:t>
            </a:r>
            <a:r>
              <a:rPr lang="nl-BE" sz="1900" dirty="0"/>
              <a:t> </a:t>
            </a:r>
            <a:r>
              <a:rPr lang="nl-BE" sz="1900" dirty="0" err="1"/>
              <a:t>heart</a:t>
            </a:r>
            <a:r>
              <a:rPr lang="nl-BE" sz="1900" dirty="0"/>
              <a:t> </a:t>
            </a:r>
            <a:r>
              <a:rPr lang="nl-BE" sz="1900" dirty="0" err="1"/>
              <a:t>disease</a:t>
            </a:r>
            <a:r>
              <a:rPr lang="nl-BE" sz="1900" dirty="0"/>
              <a:t> (CHD) </a:t>
            </a:r>
            <a:r>
              <a:rPr lang="nl-BE" sz="1900" dirty="0" err="1"/>
              <a:t>incidence</a:t>
            </a:r>
            <a:r>
              <a:rPr lang="nl-BE" sz="1900" dirty="0"/>
              <a:t>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err="1"/>
              <a:t>Stroke</a:t>
            </a:r>
            <a:r>
              <a:rPr lang="nl-BE" sz="1900" dirty="0"/>
              <a:t> </a:t>
            </a:r>
            <a:r>
              <a:rPr lang="nl-BE" sz="1900" dirty="0" err="1"/>
              <a:t>incidence</a:t>
            </a:r>
            <a:r>
              <a:rPr lang="nl-BE" sz="1900" dirty="0"/>
              <a:t>			</a:t>
            </a:r>
            <a:r>
              <a:rPr lang="nl-BE" sz="1900" dirty="0" err="1"/>
              <a:t>robust</a:t>
            </a:r>
            <a:r>
              <a:rPr lang="nl-BE" sz="1900" dirty="0"/>
              <a:t> </a:t>
            </a:r>
            <a:r>
              <a:rPr lang="nl-BE" sz="1900" dirty="0" err="1"/>
              <a:t>evidence</a:t>
            </a:r>
            <a:r>
              <a:rPr lang="nl-BE" sz="1900" dirty="0"/>
              <a:t> 		HERS </a:t>
            </a:r>
            <a:r>
              <a:rPr lang="nl-BE" sz="1900" dirty="0" err="1"/>
              <a:t>and</a:t>
            </a:r>
            <a:r>
              <a:rPr lang="nl-BE" sz="1900" dirty="0"/>
              <a:t> WHI trials</a:t>
            </a:r>
          </a:p>
          <a:p>
            <a:r>
              <a:rPr lang="nl-BE" sz="1900" dirty="0"/>
              <a:t>Long-term CHD </a:t>
            </a:r>
            <a:r>
              <a:rPr lang="nl-BE" sz="1900" dirty="0" err="1"/>
              <a:t>and</a:t>
            </a:r>
            <a:r>
              <a:rPr lang="nl-BE" sz="1900" dirty="0"/>
              <a:t> </a:t>
            </a:r>
            <a:r>
              <a:rPr lang="nl-BE" sz="1900" dirty="0" err="1"/>
              <a:t>stroke</a:t>
            </a:r>
            <a:r>
              <a:rPr lang="nl-BE" sz="1900" dirty="0"/>
              <a:t> </a:t>
            </a:r>
            <a:r>
              <a:rPr lang="nl-BE" sz="1900" dirty="0" err="1"/>
              <a:t>mortality</a:t>
            </a:r>
            <a:r>
              <a:rPr lang="nl-BE" sz="1900" dirty="0"/>
              <a:t>	</a:t>
            </a:r>
            <a:r>
              <a:rPr lang="nl-BE" sz="1900" dirty="0" err="1"/>
              <a:t>robust</a:t>
            </a:r>
            <a:r>
              <a:rPr lang="nl-BE" sz="1900" dirty="0"/>
              <a:t> </a:t>
            </a:r>
            <a:r>
              <a:rPr lang="nl-BE" sz="1900" dirty="0" err="1"/>
              <a:t>evidence</a:t>
            </a:r>
            <a:r>
              <a:rPr lang="nl-BE" sz="1900" dirty="0"/>
              <a:t>		WHI trials </a:t>
            </a:r>
          </a:p>
          <a:p>
            <a:pPr marL="0" indent="0">
              <a:buNone/>
            </a:pPr>
            <a:endParaRPr lang="nl-BE" sz="1900" dirty="0"/>
          </a:p>
        </p:txBody>
      </p:sp>
    </p:spTree>
    <p:extLst>
      <p:ext uri="{BB962C8B-B14F-4D97-AF65-F5344CB8AC3E}">
        <p14:creationId xmlns:p14="http://schemas.microsoft.com/office/powerpoint/2010/main" val="89141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36262-2DB1-8DAE-DFBC-40670EA8D0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2977B7B-B708-1236-5AE3-B35884AE20C9}"/>
              </a:ext>
            </a:extLst>
          </p:cNvPr>
          <p:cNvSpPr>
            <a:spLocks noGrp="1"/>
          </p:cNvSpPr>
          <p:nvPr>
            <p:ph idx="1"/>
          </p:nvPr>
        </p:nvSpPr>
        <p:spPr>
          <a:xfrm>
            <a:off x="338203" y="1402916"/>
            <a:ext cx="11110585" cy="4845484"/>
          </a:xfrm>
        </p:spPr>
        <p:txBody>
          <a:bodyPr>
            <a:normAutofit/>
          </a:bodyPr>
          <a:lstStyle/>
          <a:p>
            <a:pPr lvl="1"/>
            <a:r>
              <a:rPr lang="en-GB" sz="2000" dirty="0"/>
              <a:t>P- related side effects</a:t>
            </a:r>
          </a:p>
          <a:p>
            <a:pPr lvl="1"/>
            <a:r>
              <a:rPr lang="en-GB" sz="2000" dirty="0"/>
              <a:t> irritability, anxiety, aggression, depressed mood,</a:t>
            </a:r>
          </a:p>
          <a:p>
            <a:pPr marL="457200" lvl="1" indent="0">
              <a:buNone/>
            </a:pPr>
            <a:r>
              <a:rPr lang="en-GB" sz="2000" dirty="0"/>
              <a:t>     breast tenderness, bloating, constipation acne, greasy hair/skin, fluid retention)</a:t>
            </a:r>
          </a:p>
          <a:p>
            <a:pPr lvl="2"/>
            <a:r>
              <a:rPr lang="en-GB" sz="1800" dirty="0"/>
              <a:t>Progesterone: PMS like symptoms, drowsiness</a:t>
            </a:r>
          </a:p>
          <a:p>
            <a:pPr marL="914400" lvl="2" indent="0">
              <a:buNone/>
            </a:pPr>
            <a:r>
              <a:rPr lang="en-GB" sz="1800" dirty="0"/>
              <a:t>                             reduce dose 12d/month</a:t>
            </a:r>
          </a:p>
          <a:p>
            <a:pPr marL="914400" lvl="2" indent="0">
              <a:buNone/>
            </a:pPr>
            <a:r>
              <a:rPr lang="en-GB" sz="1800" dirty="0"/>
              <a:t>                             vaginally 200 mg/d – 12 d/month minimal ! (less break down products)</a:t>
            </a:r>
          </a:p>
          <a:p>
            <a:pPr lvl="2"/>
            <a:r>
              <a:rPr lang="en-GB" sz="1800" dirty="0" err="1"/>
              <a:t>Dydrogesterone</a:t>
            </a:r>
            <a:r>
              <a:rPr lang="en-GB" sz="1800" dirty="0"/>
              <a:t>: 0,5 co - 12d:month</a:t>
            </a:r>
          </a:p>
          <a:p>
            <a:pPr lvl="2"/>
            <a:r>
              <a:rPr lang="en-GB" sz="1800" dirty="0"/>
              <a:t>LNG-IUD (5y)</a:t>
            </a:r>
          </a:p>
          <a:p>
            <a:pPr lvl="2"/>
            <a:r>
              <a:rPr lang="en-GB" sz="1800" dirty="0"/>
              <a:t>Tibolone  : weak androgenic effects – less prog side effects</a:t>
            </a:r>
          </a:p>
          <a:p>
            <a:pPr lvl="2"/>
            <a:r>
              <a:rPr lang="en-GB" sz="1800" dirty="0"/>
              <a:t>Bazedoxifene + equine </a:t>
            </a:r>
            <a:r>
              <a:rPr lang="en-GB" sz="1800" dirty="0" err="1"/>
              <a:t>estrogens</a:t>
            </a:r>
            <a:r>
              <a:rPr lang="en-GB" sz="1800" dirty="0"/>
              <a:t> (progesterone intolerance / high breast density)</a:t>
            </a:r>
          </a:p>
          <a:p>
            <a:pPr lvl="2"/>
            <a:r>
              <a:rPr lang="en-GB" sz="1800" dirty="0" err="1"/>
              <a:t>Drosperinone</a:t>
            </a:r>
            <a:r>
              <a:rPr lang="en-GB" sz="1800" dirty="0"/>
              <a:t>  (PMS symptoms, mild AHT, fluid retention)</a:t>
            </a:r>
          </a:p>
          <a:p>
            <a:endParaRPr lang="en-GB" dirty="0"/>
          </a:p>
        </p:txBody>
      </p:sp>
    </p:spTree>
    <p:extLst>
      <p:ext uri="{BB962C8B-B14F-4D97-AF65-F5344CB8AC3E}">
        <p14:creationId xmlns:p14="http://schemas.microsoft.com/office/powerpoint/2010/main" val="39280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0C024-9FB1-02B5-6C2B-046268B0DD89}"/>
              </a:ext>
            </a:extLst>
          </p:cNvPr>
          <p:cNvSpPr>
            <a:spLocks noGrp="1"/>
          </p:cNvSpPr>
          <p:nvPr>
            <p:ph type="title"/>
          </p:nvPr>
        </p:nvSpPr>
        <p:spPr>
          <a:xfrm>
            <a:off x="646111" y="452718"/>
            <a:ext cx="11421089" cy="1400530"/>
          </a:xfrm>
        </p:spPr>
        <p:txBody>
          <a:bodyPr/>
          <a:lstStyle/>
          <a:p>
            <a:r>
              <a:rPr lang="en-GB" sz="3200" dirty="0"/>
              <a:t>MHT is not (yet)  recommended for primary prevention</a:t>
            </a:r>
          </a:p>
        </p:txBody>
      </p:sp>
      <p:sp>
        <p:nvSpPr>
          <p:cNvPr id="3" name="Content Placeholder 2">
            <a:extLst>
              <a:ext uri="{FF2B5EF4-FFF2-40B4-BE49-F238E27FC236}">
                <a16:creationId xmlns:a16="http://schemas.microsoft.com/office/drawing/2014/main" xmlns="" id="{0E904485-0840-66F3-977B-E5BFF3C3EBE8}"/>
              </a:ext>
            </a:extLst>
          </p:cNvPr>
          <p:cNvSpPr>
            <a:spLocks noGrp="1"/>
          </p:cNvSpPr>
          <p:nvPr>
            <p:ph idx="1"/>
          </p:nvPr>
        </p:nvSpPr>
        <p:spPr>
          <a:xfrm>
            <a:off x="388800" y="1375200"/>
            <a:ext cx="11584800" cy="5161199"/>
          </a:xfrm>
        </p:spPr>
        <p:txBody>
          <a:bodyPr>
            <a:normAutofit lnSpcReduction="10000"/>
          </a:bodyPr>
          <a:lstStyle/>
          <a:p>
            <a:r>
              <a:rPr lang="en-GB" sz="2400" dirty="0"/>
              <a:t>The cardiometabolic benefits / risks of MHT depend on: </a:t>
            </a:r>
          </a:p>
          <a:p>
            <a:pPr lvl="1"/>
            <a:r>
              <a:rPr lang="en-GB" dirty="0"/>
              <a:t> </a:t>
            </a:r>
            <a:r>
              <a:rPr lang="en-GB" sz="2000" dirty="0"/>
              <a:t> </a:t>
            </a:r>
            <a:r>
              <a:rPr lang="en-GB" sz="2000" b="1" dirty="0"/>
              <a:t>mode</a:t>
            </a:r>
            <a:r>
              <a:rPr lang="en-GB" sz="2000" dirty="0"/>
              <a:t> of administration </a:t>
            </a:r>
          </a:p>
          <a:p>
            <a:pPr lvl="2"/>
            <a:r>
              <a:rPr lang="en-GB" sz="1800" dirty="0"/>
              <a:t>Oral MHT: </a:t>
            </a:r>
            <a:r>
              <a:rPr lang="nl-BE" sz="1800" dirty="0"/>
              <a:t>↑ </a:t>
            </a:r>
            <a:r>
              <a:rPr lang="nl-BE" sz="1800" dirty="0" err="1"/>
              <a:t>thrombosis</a:t>
            </a:r>
            <a:r>
              <a:rPr lang="nl-BE" sz="1800" dirty="0"/>
              <a:t> risk VTE: </a:t>
            </a:r>
            <a:r>
              <a:rPr lang="nl-BE" sz="1800" dirty="0" err="1"/>
              <a:t>all</a:t>
            </a:r>
            <a:r>
              <a:rPr lang="nl-BE" sz="1800" dirty="0"/>
              <a:t> </a:t>
            </a:r>
            <a:r>
              <a:rPr lang="nl-BE" sz="1800" dirty="0" err="1"/>
              <a:t>ages</a:t>
            </a:r>
            <a:endParaRPr lang="nl-BE" sz="1800" dirty="0"/>
          </a:p>
          <a:p>
            <a:pPr marL="914400" lvl="2" indent="0">
              <a:buNone/>
            </a:pPr>
            <a:r>
              <a:rPr lang="nl-BE" sz="1800" dirty="0"/>
              <a:t>                     ↑ </a:t>
            </a:r>
            <a:r>
              <a:rPr lang="nl-BE" sz="1800" dirty="0" err="1"/>
              <a:t>stroke</a:t>
            </a:r>
            <a:r>
              <a:rPr lang="nl-BE" sz="1800" dirty="0"/>
              <a:t>: </a:t>
            </a:r>
            <a:r>
              <a:rPr lang="nl-BE" sz="1800" dirty="0" err="1"/>
              <a:t>from</a:t>
            </a:r>
            <a:r>
              <a:rPr lang="nl-BE" sz="1800" dirty="0"/>
              <a:t> </a:t>
            </a:r>
            <a:r>
              <a:rPr lang="nl-BE" sz="1800" dirty="0" err="1"/>
              <a:t>age</a:t>
            </a:r>
            <a:r>
              <a:rPr lang="nl-BE" sz="1800" dirty="0"/>
              <a:t> 60 y </a:t>
            </a:r>
          </a:p>
          <a:p>
            <a:pPr marL="914400" lvl="2" indent="0">
              <a:buNone/>
            </a:pPr>
            <a:r>
              <a:rPr lang="nl-BE" sz="1800" dirty="0"/>
              <a:t>                     ↑ CHD </a:t>
            </a:r>
            <a:r>
              <a:rPr lang="nl-BE" sz="1800" dirty="0" err="1"/>
              <a:t>from</a:t>
            </a:r>
            <a:r>
              <a:rPr lang="nl-BE" sz="1800" dirty="0"/>
              <a:t> </a:t>
            </a:r>
            <a:r>
              <a:rPr lang="nl-BE" sz="1800" dirty="0" err="1"/>
              <a:t>age</a:t>
            </a:r>
            <a:r>
              <a:rPr lang="nl-BE" sz="1800" dirty="0"/>
              <a:t> 70 y ↔ TD </a:t>
            </a:r>
          </a:p>
          <a:p>
            <a:pPr lvl="2"/>
            <a:r>
              <a:rPr lang="nl-BE" sz="1800" dirty="0"/>
              <a:t>Oral MHT has proven </a:t>
            </a:r>
            <a:r>
              <a:rPr lang="nl-BE" sz="1800" dirty="0" err="1"/>
              <a:t>cardiometabolic</a:t>
            </a:r>
            <a:r>
              <a:rPr lang="nl-BE" sz="1800" dirty="0"/>
              <a:t> benefits:</a:t>
            </a:r>
          </a:p>
          <a:p>
            <a:pPr lvl="3"/>
            <a:r>
              <a:rPr lang="nl-BE" sz="1600" dirty="0" err="1"/>
              <a:t>Slightly</a:t>
            </a:r>
            <a:r>
              <a:rPr lang="nl-BE" sz="1600" dirty="0"/>
              <a:t> </a:t>
            </a:r>
            <a:r>
              <a:rPr lang="nl-BE" sz="1600" dirty="0" err="1"/>
              <a:t>lower</a:t>
            </a:r>
            <a:r>
              <a:rPr lang="nl-BE" sz="1600" dirty="0"/>
              <a:t> </a:t>
            </a:r>
            <a:r>
              <a:rPr lang="nl-BE" sz="1600" dirty="0" err="1"/>
              <a:t>weight</a:t>
            </a:r>
            <a:r>
              <a:rPr lang="nl-BE" sz="1600" dirty="0"/>
              <a:t> </a:t>
            </a:r>
            <a:r>
              <a:rPr lang="nl-BE" sz="1600" dirty="0" err="1"/>
              <a:t>gain</a:t>
            </a:r>
            <a:endParaRPr lang="nl-BE" sz="1600" dirty="0"/>
          </a:p>
          <a:p>
            <a:pPr lvl="3"/>
            <a:r>
              <a:rPr lang="nl-BE" sz="1600" dirty="0"/>
              <a:t> </a:t>
            </a:r>
            <a:r>
              <a:rPr lang="nl-BE" sz="1600" dirty="0" err="1"/>
              <a:t>reduced</a:t>
            </a:r>
            <a:r>
              <a:rPr lang="nl-BE" sz="1600" dirty="0"/>
              <a:t> insuline </a:t>
            </a:r>
            <a:r>
              <a:rPr lang="nl-BE" sz="1600" dirty="0" err="1"/>
              <a:t>resistance</a:t>
            </a:r>
            <a:r>
              <a:rPr lang="nl-BE" sz="1600" dirty="0"/>
              <a:t> </a:t>
            </a:r>
            <a:r>
              <a:rPr lang="nl-BE" sz="1600" dirty="0" err="1"/>
              <a:t>and</a:t>
            </a:r>
            <a:r>
              <a:rPr lang="nl-BE" sz="1600" dirty="0"/>
              <a:t> diabetes </a:t>
            </a:r>
            <a:r>
              <a:rPr lang="nl-BE" sz="1600" dirty="0" err="1"/>
              <a:t>incidence</a:t>
            </a:r>
            <a:r>
              <a:rPr lang="nl-BE" sz="1600" dirty="0"/>
              <a:t> (20%)</a:t>
            </a:r>
          </a:p>
          <a:p>
            <a:pPr lvl="3"/>
            <a:r>
              <a:rPr lang="nl-BE" sz="1600" dirty="0"/>
              <a:t>Anti- </a:t>
            </a:r>
            <a:r>
              <a:rPr lang="nl-BE" sz="1600" dirty="0" err="1"/>
              <a:t>atherosclerotic</a:t>
            </a:r>
            <a:r>
              <a:rPr lang="nl-BE" sz="1600" dirty="0"/>
              <a:t> effect in </a:t>
            </a:r>
            <a:r>
              <a:rPr lang="nl-BE" sz="1600" dirty="0" err="1"/>
              <a:t>early</a:t>
            </a:r>
            <a:r>
              <a:rPr lang="nl-BE" sz="1600" dirty="0"/>
              <a:t> </a:t>
            </a:r>
            <a:r>
              <a:rPr lang="nl-BE" sz="1600" dirty="0" err="1"/>
              <a:t>Menopause</a:t>
            </a:r>
            <a:endParaRPr lang="nl-BE" sz="1600" dirty="0"/>
          </a:p>
          <a:p>
            <a:pPr lvl="2"/>
            <a:r>
              <a:rPr lang="nl-BE" sz="1800" dirty="0"/>
              <a:t>These have </a:t>
            </a:r>
            <a:r>
              <a:rPr lang="nl-BE" sz="1800" dirty="0" err="1"/>
              <a:t>yet</a:t>
            </a:r>
            <a:r>
              <a:rPr lang="nl-BE" sz="1800" dirty="0"/>
              <a:t> </a:t>
            </a:r>
            <a:r>
              <a:rPr lang="nl-BE" sz="1800" dirty="0" err="1"/>
              <a:t>to</a:t>
            </a:r>
            <a:r>
              <a:rPr lang="nl-BE" sz="1800" dirty="0"/>
              <a:t> </a:t>
            </a:r>
            <a:r>
              <a:rPr lang="nl-BE" sz="1800" dirty="0" err="1"/>
              <a:t>be</a:t>
            </a:r>
            <a:r>
              <a:rPr lang="nl-BE" sz="1800" dirty="0"/>
              <a:t> proven </a:t>
            </a:r>
            <a:r>
              <a:rPr lang="nl-BE" sz="1800" dirty="0" err="1"/>
              <a:t>for</a:t>
            </a:r>
            <a:r>
              <a:rPr lang="nl-BE" sz="1800" dirty="0"/>
              <a:t> TD MHT !!</a:t>
            </a:r>
          </a:p>
          <a:p>
            <a:pPr lvl="1"/>
            <a:r>
              <a:rPr lang="nl-BE" sz="2000" b="1" dirty="0"/>
              <a:t>Type</a:t>
            </a:r>
            <a:r>
              <a:rPr lang="nl-BE" sz="2000" dirty="0"/>
              <a:t> of </a:t>
            </a:r>
            <a:r>
              <a:rPr lang="nl-BE" sz="2000" dirty="0" err="1"/>
              <a:t>pharmacological</a:t>
            </a:r>
            <a:r>
              <a:rPr lang="nl-BE" sz="2000" dirty="0"/>
              <a:t> </a:t>
            </a:r>
            <a:r>
              <a:rPr lang="nl-BE" sz="2000" dirty="0" err="1"/>
              <a:t>composition</a:t>
            </a:r>
            <a:endParaRPr lang="nl-BE" sz="2000" dirty="0"/>
          </a:p>
          <a:p>
            <a:pPr lvl="2"/>
            <a:r>
              <a:rPr lang="nl-BE" sz="1800" dirty="0"/>
              <a:t>May studies have been </a:t>
            </a:r>
            <a:r>
              <a:rPr lang="nl-BE" sz="1800" dirty="0" err="1"/>
              <a:t>done</a:t>
            </a:r>
            <a:r>
              <a:rPr lang="nl-BE" sz="1800" dirty="0"/>
              <a:t> </a:t>
            </a:r>
            <a:r>
              <a:rPr lang="nl-BE" sz="1800" dirty="0" err="1"/>
              <a:t>with</a:t>
            </a:r>
            <a:r>
              <a:rPr lang="nl-BE" sz="1800" dirty="0"/>
              <a:t> </a:t>
            </a:r>
            <a:r>
              <a:rPr lang="nl-BE" sz="1800" dirty="0" err="1"/>
              <a:t>oral</a:t>
            </a:r>
            <a:r>
              <a:rPr lang="nl-BE" sz="1800" dirty="0"/>
              <a:t> </a:t>
            </a:r>
            <a:r>
              <a:rPr lang="nl-BE" sz="1800" dirty="0" err="1"/>
              <a:t>Equine</a:t>
            </a:r>
            <a:r>
              <a:rPr lang="nl-BE" sz="1800" dirty="0"/>
              <a:t> </a:t>
            </a:r>
            <a:r>
              <a:rPr lang="nl-BE" sz="1800" dirty="0" err="1"/>
              <a:t>estrogens</a:t>
            </a:r>
            <a:r>
              <a:rPr lang="nl-BE" sz="1800" dirty="0"/>
              <a:t> / </a:t>
            </a:r>
            <a:r>
              <a:rPr lang="nl-BE" sz="1800" dirty="0" err="1"/>
              <a:t>Medroxyprogesterone</a:t>
            </a:r>
            <a:r>
              <a:rPr lang="nl-BE" sz="1800" dirty="0"/>
              <a:t> </a:t>
            </a:r>
            <a:r>
              <a:rPr lang="nl-BE" sz="1800" dirty="0" err="1"/>
              <a:t>acetate</a:t>
            </a:r>
            <a:endParaRPr lang="nl-BE" sz="1800" dirty="0"/>
          </a:p>
          <a:p>
            <a:pPr lvl="1"/>
            <a:r>
              <a:rPr lang="nl-BE" sz="2000" b="1" dirty="0" err="1"/>
              <a:t>Dosage</a:t>
            </a:r>
            <a:r>
              <a:rPr lang="nl-BE" sz="2000" dirty="0"/>
              <a:t> of MHT: ? </a:t>
            </a:r>
            <a:r>
              <a:rPr lang="nl-BE" sz="2000" dirty="0" err="1"/>
              <a:t>Difference</a:t>
            </a:r>
            <a:r>
              <a:rPr lang="nl-BE" sz="2000" dirty="0"/>
              <a:t> </a:t>
            </a:r>
            <a:r>
              <a:rPr lang="nl-BE" sz="2000" dirty="0" err="1"/>
              <a:t>with</a:t>
            </a:r>
            <a:r>
              <a:rPr lang="nl-BE" sz="2000" dirty="0"/>
              <a:t> </a:t>
            </a:r>
            <a:r>
              <a:rPr lang="nl-BE" sz="2000" dirty="0" err="1"/>
              <a:t>lower</a:t>
            </a:r>
            <a:r>
              <a:rPr lang="nl-BE" sz="2000" dirty="0"/>
              <a:t> doses?</a:t>
            </a:r>
          </a:p>
          <a:p>
            <a:pPr lvl="3"/>
            <a:endParaRPr lang="nl-BE" dirty="0"/>
          </a:p>
        </p:txBody>
      </p:sp>
    </p:spTree>
    <p:extLst>
      <p:ext uri="{BB962C8B-B14F-4D97-AF65-F5344CB8AC3E}">
        <p14:creationId xmlns:p14="http://schemas.microsoft.com/office/powerpoint/2010/main" val="417729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ECC31-301E-C34D-90B5-EF7731E575DD}"/>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xmlns="" id="{730F5455-3E90-F9F9-9349-B2EE6BAA8E0F}"/>
              </a:ext>
            </a:extLst>
          </p:cNvPr>
          <p:cNvPicPr>
            <a:picLocks noGrp="1" noChangeAspect="1"/>
          </p:cNvPicPr>
          <p:nvPr>
            <p:ph idx="1"/>
          </p:nvPr>
        </p:nvPicPr>
        <p:blipFill>
          <a:blip r:embed="rId2"/>
          <a:stretch>
            <a:fillRect/>
          </a:stretch>
        </p:blipFill>
        <p:spPr>
          <a:xfrm>
            <a:off x="681388" y="351648"/>
            <a:ext cx="10971648" cy="6171552"/>
          </a:xfrm>
          <a:prstGeom prst="rect">
            <a:avLst/>
          </a:prstGeom>
        </p:spPr>
      </p:pic>
    </p:spTree>
    <p:extLst>
      <p:ext uri="{BB962C8B-B14F-4D97-AF65-F5344CB8AC3E}">
        <p14:creationId xmlns:p14="http://schemas.microsoft.com/office/powerpoint/2010/main" val="221187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9EFAE-B311-A8DF-10B3-3BEA189CA5BF}"/>
              </a:ext>
            </a:extLst>
          </p:cNvPr>
          <p:cNvSpPr>
            <a:spLocks noGrp="1"/>
          </p:cNvSpPr>
          <p:nvPr>
            <p:ph type="title"/>
          </p:nvPr>
        </p:nvSpPr>
        <p:spPr>
          <a:xfrm>
            <a:off x="889348" y="139656"/>
            <a:ext cx="10464452" cy="449067"/>
          </a:xfrm>
        </p:spPr>
        <p:txBody>
          <a:bodyPr>
            <a:normAutofit fontScale="90000"/>
          </a:bodyPr>
          <a:lstStyle/>
          <a:p>
            <a:r>
              <a:rPr lang="en-GB" dirty="0"/>
              <a:t>Case : Louisa</a:t>
            </a:r>
          </a:p>
        </p:txBody>
      </p:sp>
      <p:sp>
        <p:nvSpPr>
          <p:cNvPr id="3" name="Content Placeholder 2">
            <a:extLst>
              <a:ext uri="{FF2B5EF4-FFF2-40B4-BE49-F238E27FC236}">
                <a16:creationId xmlns:a16="http://schemas.microsoft.com/office/drawing/2014/main" xmlns="" id="{FA37BE50-9681-8C10-63DA-E7A6649AFCC8}"/>
              </a:ext>
            </a:extLst>
          </p:cNvPr>
          <p:cNvSpPr>
            <a:spLocks noGrp="1"/>
          </p:cNvSpPr>
          <p:nvPr>
            <p:ph idx="1"/>
          </p:nvPr>
        </p:nvSpPr>
        <p:spPr>
          <a:xfrm>
            <a:off x="400833" y="980117"/>
            <a:ext cx="11630416" cy="5671203"/>
          </a:xfrm>
        </p:spPr>
        <p:txBody>
          <a:bodyPr>
            <a:normAutofit fontScale="92500" lnSpcReduction="10000"/>
          </a:bodyPr>
          <a:lstStyle/>
          <a:p>
            <a:r>
              <a:rPr lang="en-GB" dirty="0"/>
              <a:t>36 years</a:t>
            </a:r>
          </a:p>
          <a:p>
            <a:r>
              <a:rPr lang="en-GB" dirty="0"/>
              <a:t>POF – </a:t>
            </a:r>
            <a:r>
              <a:rPr lang="en-GB" dirty="0" err="1"/>
              <a:t>unilat</a:t>
            </a:r>
            <a:r>
              <a:rPr lang="en-GB" dirty="0"/>
              <a:t> </a:t>
            </a:r>
            <a:r>
              <a:rPr lang="en-GB" dirty="0" err="1"/>
              <a:t>ovarectomy</a:t>
            </a:r>
            <a:r>
              <a:rPr lang="en-GB" dirty="0"/>
              <a:t> (large cyst) + cystectomy other ovary </a:t>
            </a:r>
          </a:p>
          <a:p>
            <a:r>
              <a:rPr lang="en-GB" dirty="0"/>
              <a:t>Irregular cycles 2 years - </a:t>
            </a:r>
            <a:r>
              <a:rPr lang="en-GB" dirty="0" err="1"/>
              <a:t>oligomenorrhoa</a:t>
            </a:r>
            <a:r>
              <a:rPr lang="en-GB" dirty="0"/>
              <a:t> 1 year – amenorrhea 1 year</a:t>
            </a:r>
          </a:p>
          <a:p>
            <a:pPr lvl="1"/>
            <a:r>
              <a:rPr lang="en-GB" dirty="0"/>
              <a:t>few symptoms – awakenings – tired - low libido – dyspareunia</a:t>
            </a:r>
          </a:p>
          <a:p>
            <a:pPr lvl="1"/>
            <a:r>
              <a:rPr lang="en-GB" dirty="0"/>
              <a:t>Menopausal </a:t>
            </a:r>
            <a:r>
              <a:rPr lang="en-GB" dirty="0" err="1"/>
              <a:t>gonadotrofines</a:t>
            </a:r>
            <a:r>
              <a:rPr lang="en-GB" dirty="0"/>
              <a:t> FSH 85   E2&lt;25</a:t>
            </a:r>
          </a:p>
          <a:p>
            <a:pPr lvl="1"/>
            <a:r>
              <a:rPr lang="en-GB" dirty="0"/>
              <a:t>Rx oestrogel 1-2 pumps /micronized progesterone 100</a:t>
            </a:r>
          </a:p>
          <a:p>
            <a:r>
              <a:rPr lang="en-GB" dirty="0"/>
              <a:t>Follow up 3 months MP clinic:</a:t>
            </a:r>
          </a:p>
          <a:p>
            <a:pPr lvl="1"/>
            <a:r>
              <a:rPr lang="en-GB" dirty="0"/>
              <a:t>Sleep is good, still low energy , very low libido</a:t>
            </a:r>
          </a:p>
          <a:p>
            <a:pPr lvl="1"/>
            <a:r>
              <a:rPr lang="en-GB" dirty="0"/>
              <a:t>DEXA: ! Osteopenia</a:t>
            </a:r>
          </a:p>
          <a:p>
            <a:pPr lvl="1"/>
            <a:r>
              <a:rPr lang="en-GB" dirty="0"/>
              <a:t>Blood : E2: 42    testosterone: very low</a:t>
            </a:r>
          </a:p>
          <a:p>
            <a:pPr lvl="1"/>
            <a:r>
              <a:rPr lang="en-GB" dirty="0"/>
              <a:t>Rx oestrogel 3-4 pumps / micronized prog 200 / </a:t>
            </a:r>
            <a:r>
              <a:rPr lang="en-GB" dirty="0" err="1"/>
              <a:t>androgel</a:t>
            </a:r>
            <a:r>
              <a:rPr lang="en-GB" dirty="0"/>
              <a:t> 3x/w ‘pea size’ or 1 pump/week</a:t>
            </a:r>
          </a:p>
          <a:p>
            <a:r>
              <a:rPr lang="en-GB" dirty="0"/>
              <a:t>Follow up 3 months MP clinic:</a:t>
            </a:r>
          </a:p>
          <a:p>
            <a:pPr lvl="1"/>
            <a:r>
              <a:rPr lang="en-GB" dirty="0"/>
              <a:t>Good!</a:t>
            </a:r>
          </a:p>
          <a:p>
            <a:pPr lvl="1"/>
            <a:r>
              <a:rPr lang="en-GB" dirty="0"/>
              <a:t>E2: 150 ; </a:t>
            </a:r>
          </a:p>
          <a:p>
            <a:pPr lvl="1"/>
            <a:r>
              <a:rPr lang="en-GB" dirty="0"/>
              <a:t> testosterone within </a:t>
            </a:r>
            <a:r>
              <a:rPr lang="en-GB" dirty="0" err="1"/>
              <a:t>fysiologic</a:t>
            </a:r>
            <a:r>
              <a:rPr lang="en-GB" dirty="0"/>
              <a:t> range</a:t>
            </a:r>
          </a:p>
        </p:txBody>
      </p:sp>
    </p:spTree>
    <p:extLst>
      <p:ext uri="{BB962C8B-B14F-4D97-AF65-F5344CB8AC3E}">
        <p14:creationId xmlns:p14="http://schemas.microsoft.com/office/powerpoint/2010/main" val="41163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500"/>
                                        <p:tgtEl>
                                          <p:spTgt spid="3">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fade">
                                      <p:cBhvr>
                                        <p:cTn id="4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B78ADE-C310-4DFF-1AF8-8B6E3D4CB37E}"/>
              </a:ext>
            </a:extLst>
          </p:cNvPr>
          <p:cNvSpPr>
            <a:spLocks noGrp="1"/>
          </p:cNvSpPr>
          <p:nvPr>
            <p:ph idx="1"/>
          </p:nvPr>
        </p:nvSpPr>
        <p:spPr>
          <a:xfrm>
            <a:off x="676405" y="281836"/>
            <a:ext cx="11260899" cy="6338169"/>
          </a:xfrm>
        </p:spPr>
        <p:txBody>
          <a:bodyPr>
            <a:normAutofit/>
          </a:bodyPr>
          <a:lstStyle/>
          <a:p>
            <a:r>
              <a:rPr lang="en-GB" dirty="0"/>
              <a:t>POF/ premature menopause (&lt; age 40)</a:t>
            </a:r>
          </a:p>
          <a:p>
            <a:r>
              <a:rPr lang="en-GB" dirty="0"/>
              <a:t>Early hypogonadism: </a:t>
            </a:r>
          </a:p>
          <a:p>
            <a:pPr lvl="1"/>
            <a:r>
              <a:rPr lang="en-GB" dirty="0"/>
              <a:t>HT minimal till age of natural Menopause ~ 51 y</a:t>
            </a:r>
          </a:p>
          <a:p>
            <a:pPr lvl="1"/>
            <a:r>
              <a:rPr lang="en-GB" dirty="0"/>
              <a:t>  longer if need for further OP prevention – symptoms</a:t>
            </a:r>
          </a:p>
          <a:p>
            <a:endParaRPr lang="en-GB" dirty="0"/>
          </a:p>
          <a:p>
            <a:r>
              <a:rPr lang="en-GB" dirty="0"/>
              <a:t>in POI (&lt; 40 j) and early MP(&lt; 45 </a:t>
            </a:r>
            <a:r>
              <a:rPr lang="en-GB" dirty="0" err="1"/>
              <a:t>jaar</a:t>
            </a:r>
            <a:r>
              <a:rPr lang="en-GB" dirty="0"/>
              <a:t>)</a:t>
            </a:r>
          </a:p>
          <a:p>
            <a:pPr lvl="1"/>
            <a:r>
              <a:rPr lang="en-GB" altLang="fr-FR" dirty="0">
                <a:solidFill>
                  <a:schemeClr val="tx2"/>
                </a:solidFill>
              </a:rPr>
              <a:t>Dosage should be adapted according to symptomatology (</a:t>
            </a:r>
            <a:r>
              <a:rPr lang="en-GB" altLang="fr-FR" i="1" dirty="0">
                <a:solidFill>
                  <a:schemeClr val="tx2"/>
                </a:solidFill>
              </a:rPr>
              <a:t>Level 3), </a:t>
            </a:r>
          </a:p>
          <a:p>
            <a:pPr lvl="1"/>
            <a:r>
              <a:rPr lang="en-GB" altLang="fr-FR" i="1" dirty="0">
                <a:solidFill>
                  <a:schemeClr val="tx2"/>
                </a:solidFill>
              </a:rPr>
              <a:t>aim for physiologic levels</a:t>
            </a:r>
            <a:endParaRPr lang="en-GB" dirty="0"/>
          </a:p>
          <a:p>
            <a:pPr lvl="1"/>
            <a:r>
              <a:rPr lang="en-GB" dirty="0"/>
              <a:t>Higher dose E2 </a:t>
            </a:r>
            <a:r>
              <a:rPr lang="en-GB" altLang="fr-FR" i="1" dirty="0">
                <a:solidFill>
                  <a:schemeClr val="tx2"/>
                </a:solidFill>
              </a:rPr>
              <a:t>might be necessary for adequate osteoporosis treatment (Level 3)</a:t>
            </a:r>
            <a:endParaRPr lang="en-GB" dirty="0"/>
          </a:p>
          <a:p>
            <a:pPr lvl="1"/>
            <a:r>
              <a:rPr lang="en-GB" i="1" dirty="0"/>
              <a:t>50 -100 </a:t>
            </a:r>
            <a:r>
              <a:rPr lang="en-GB" i="1" dirty="0" err="1"/>
              <a:t>ùg</a:t>
            </a:r>
            <a:r>
              <a:rPr lang="en-GB" i="1" dirty="0"/>
              <a:t> E2 -patch</a:t>
            </a:r>
          </a:p>
          <a:p>
            <a:pPr lvl="1"/>
            <a:r>
              <a:rPr lang="en-GB" i="1" dirty="0"/>
              <a:t>3-4 pumps oestrogel</a:t>
            </a:r>
          </a:p>
          <a:p>
            <a:pPr lvl="1"/>
            <a:r>
              <a:rPr lang="en-GB" i="1" dirty="0"/>
              <a:t>2 mg HRT</a:t>
            </a:r>
          </a:p>
          <a:p>
            <a:pPr lvl="1"/>
            <a:r>
              <a:rPr lang="en-GB" i="1" dirty="0"/>
              <a:t>COC with EE </a:t>
            </a:r>
          </a:p>
          <a:p>
            <a:pPr lvl="1"/>
            <a:r>
              <a:rPr lang="en-GB" i="1" dirty="0"/>
              <a:t>COC with E2 or </a:t>
            </a:r>
            <a:r>
              <a:rPr lang="en-GB" i="1" dirty="0" err="1"/>
              <a:t>estradiolvalerate</a:t>
            </a:r>
            <a:r>
              <a:rPr lang="en-GB" i="1" dirty="0"/>
              <a:t> = </a:t>
            </a:r>
            <a:r>
              <a:rPr lang="en-GB" i="1" dirty="0" err="1"/>
              <a:t>preffered</a:t>
            </a:r>
            <a:endParaRPr lang="en-GB" i="1" dirty="0"/>
          </a:p>
          <a:p>
            <a:pPr lvl="1"/>
            <a:r>
              <a:rPr lang="en-GB" i="1" dirty="0"/>
              <a:t>TD testosterone gel may be required :</a:t>
            </a:r>
            <a:endParaRPr lang="en-GB" dirty="0"/>
          </a:p>
        </p:txBody>
      </p:sp>
    </p:spTree>
    <p:extLst>
      <p:ext uri="{BB962C8B-B14F-4D97-AF65-F5344CB8AC3E}">
        <p14:creationId xmlns:p14="http://schemas.microsoft.com/office/powerpoint/2010/main" val="206197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C82FD1-948C-FA2B-5F3F-85FF6C88CA1B}"/>
              </a:ext>
            </a:extLst>
          </p:cNvPr>
          <p:cNvSpPr>
            <a:spLocks noGrp="1"/>
          </p:cNvSpPr>
          <p:nvPr>
            <p:ph idx="1"/>
          </p:nvPr>
        </p:nvSpPr>
        <p:spPr>
          <a:xfrm>
            <a:off x="438411" y="288098"/>
            <a:ext cx="11047956" cy="6394537"/>
          </a:xfrm>
        </p:spPr>
        <p:txBody>
          <a:bodyPr>
            <a:normAutofit lnSpcReduction="10000"/>
          </a:bodyPr>
          <a:lstStyle/>
          <a:p>
            <a:r>
              <a:rPr lang="en-GB" dirty="0"/>
              <a:t>Testosterone</a:t>
            </a:r>
          </a:p>
          <a:p>
            <a:pPr lvl="1"/>
            <a:r>
              <a:rPr lang="en-GB" dirty="0"/>
              <a:t>Indication:</a:t>
            </a:r>
          </a:p>
          <a:p>
            <a:pPr lvl="2"/>
            <a:r>
              <a:rPr lang="en-GB" dirty="0"/>
              <a:t>After BSO</a:t>
            </a:r>
          </a:p>
          <a:p>
            <a:pPr lvl="2"/>
            <a:r>
              <a:rPr lang="en-GB" dirty="0"/>
              <a:t>HSDD: hypo active sexual dysphoric disorder</a:t>
            </a:r>
          </a:p>
          <a:p>
            <a:pPr lvl="3"/>
            <a:r>
              <a:rPr lang="en-GB" dirty="0"/>
              <a:t>When </a:t>
            </a:r>
            <a:r>
              <a:rPr lang="en-GB" dirty="0" err="1"/>
              <a:t>Estrogen</a:t>
            </a:r>
            <a:r>
              <a:rPr lang="en-GB" dirty="0"/>
              <a:t>/prog HT is not enough</a:t>
            </a:r>
          </a:p>
          <a:p>
            <a:pPr lvl="3"/>
            <a:r>
              <a:rPr lang="en-GB" dirty="0"/>
              <a:t>When on oral E2: change to transdermal (effect on SHBG)</a:t>
            </a:r>
          </a:p>
          <a:p>
            <a:pPr lvl="3"/>
            <a:r>
              <a:rPr lang="en-GB" dirty="0"/>
              <a:t>When other causes are excluded (relation, atrophy, infection, depression, medication,..)</a:t>
            </a:r>
          </a:p>
          <a:p>
            <a:pPr lvl="2"/>
            <a:r>
              <a:rPr lang="en-GB" dirty="0"/>
              <a:t>RCT’s have not shown beneficial effects on </a:t>
            </a:r>
          </a:p>
          <a:p>
            <a:pPr lvl="3"/>
            <a:r>
              <a:rPr lang="en-GB" dirty="0"/>
              <a:t>Cognition: some RCT’s show mild improvement on short memory when used short term – no long term protection</a:t>
            </a:r>
          </a:p>
          <a:p>
            <a:pPr lvl="3"/>
            <a:r>
              <a:rPr lang="en-GB" dirty="0"/>
              <a:t>musculoskeletal health: T can have positive but minimal  effect on muscle mass/strength  when low baseline</a:t>
            </a:r>
          </a:p>
          <a:p>
            <a:pPr lvl="1"/>
            <a:r>
              <a:rPr lang="en-GB" dirty="0"/>
              <a:t>Dose: </a:t>
            </a:r>
            <a:r>
              <a:rPr lang="en-GB" dirty="0" err="1"/>
              <a:t>androgel</a:t>
            </a:r>
            <a:r>
              <a:rPr lang="en-GB" dirty="0"/>
              <a:t> 2,5 - </a:t>
            </a:r>
            <a:r>
              <a:rPr lang="en-GB" i="1" dirty="0"/>
              <a:t>5 mg/d ( 1 pump 2% </a:t>
            </a:r>
            <a:r>
              <a:rPr lang="en-GB" i="1" dirty="0" err="1"/>
              <a:t>androgel</a:t>
            </a:r>
            <a:r>
              <a:rPr lang="en-GB" i="1" dirty="0"/>
              <a:t> = 20 mg): pea size 3X/w</a:t>
            </a:r>
            <a:endParaRPr lang="en-GB" dirty="0"/>
          </a:p>
          <a:p>
            <a:pPr lvl="1"/>
            <a:r>
              <a:rPr lang="en-GB" dirty="0"/>
              <a:t>Monitoring!</a:t>
            </a:r>
          </a:p>
          <a:p>
            <a:pPr lvl="2"/>
            <a:r>
              <a:rPr lang="en-GB" dirty="0"/>
              <a:t>Before start: measure SHBG + free testosterone</a:t>
            </a:r>
          </a:p>
          <a:p>
            <a:pPr lvl="2"/>
            <a:r>
              <a:rPr lang="en-GB" dirty="0"/>
              <a:t>After 6-8 weeks: check testosterone levels (within </a:t>
            </a:r>
            <a:r>
              <a:rPr lang="en-GB" dirty="0" err="1"/>
              <a:t>fysiologic</a:t>
            </a:r>
            <a:r>
              <a:rPr lang="en-GB" dirty="0"/>
              <a:t> limits); </a:t>
            </a:r>
          </a:p>
          <a:p>
            <a:pPr lvl="2"/>
            <a:r>
              <a:rPr lang="en-GB" dirty="0"/>
              <a:t>                             check effect on symptoms; if no effect after 6 months: STOP</a:t>
            </a:r>
          </a:p>
          <a:p>
            <a:pPr lvl="2"/>
            <a:r>
              <a:rPr lang="en-GB" dirty="0"/>
              <a:t>                             check side effects : acne, greasy skin, hirsutism/</a:t>
            </a:r>
            <a:r>
              <a:rPr lang="en-GB" dirty="0" err="1"/>
              <a:t>hairloss</a:t>
            </a:r>
            <a:r>
              <a:rPr lang="en-GB" dirty="0"/>
              <a:t>; voice deepening</a:t>
            </a:r>
          </a:p>
          <a:p>
            <a:pPr lvl="2"/>
            <a:r>
              <a:rPr lang="en-GB" dirty="0"/>
              <a:t>Check after 6 months / 1 year ; check RBC; </a:t>
            </a:r>
            <a:r>
              <a:rPr lang="en-GB" dirty="0" err="1"/>
              <a:t>Ht</a:t>
            </a:r>
            <a:r>
              <a:rPr lang="en-GB" dirty="0"/>
              <a:t>; cholesterol</a:t>
            </a:r>
          </a:p>
          <a:p>
            <a:pPr lvl="1"/>
            <a:endParaRPr lang="en-GB" dirty="0"/>
          </a:p>
          <a:p>
            <a:pPr lvl="3"/>
            <a:endParaRPr lang="en-GB" dirty="0"/>
          </a:p>
        </p:txBody>
      </p:sp>
    </p:spTree>
    <p:extLst>
      <p:ext uri="{BB962C8B-B14F-4D97-AF65-F5344CB8AC3E}">
        <p14:creationId xmlns:p14="http://schemas.microsoft.com/office/powerpoint/2010/main" val="28422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500"/>
                                        <p:tgtEl>
                                          <p:spTgt spid="3">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500"/>
                                        <p:tgtEl>
                                          <p:spTgt spid="3">
                                            <p:txEl>
                                              <p:pRg st="15" end="1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7CB6A-5D45-F51F-62F6-6A7805DFE3C4}"/>
              </a:ext>
            </a:extLst>
          </p:cNvPr>
          <p:cNvSpPr>
            <a:spLocks noGrp="1"/>
          </p:cNvSpPr>
          <p:nvPr>
            <p:ph type="title"/>
          </p:nvPr>
        </p:nvSpPr>
        <p:spPr>
          <a:xfrm>
            <a:off x="789140" y="365126"/>
            <a:ext cx="10564660" cy="380174"/>
          </a:xfrm>
        </p:spPr>
        <p:txBody>
          <a:bodyPr>
            <a:normAutofit fontScale="90000"/>
          </a:bodyPr>
          <a:lstStyle/>
          <a:p>
            <a:r>
              <a:rPr lang="en-GB" dirty="0"/>
              <a:t>Case Charlotte</a:t>
            </a:r>
          </a:p>
        </p:txBody>
      </p:sp>
      <p:sp>
        <p:nvSpPr>
          <p:cNvPr id="3" name="Content Placeholder 2">
            <a:extLst>
              <a:ext uri="{FF2B5EF4-FFF2-40B4-BE49-F238E27FC236}">
                <a16:creationId xmlns:a16="http://schemas.microsoft.com/office/drawing/2014/main" xmlns="" id="{87A34497-F6A1-6F6B-39D9-9409415767AB}"/>
              </a:ext>
            </a:extLst>
          </p:cNvPr>
          <p:cNvSpPr>
            <a:spLocks noGrp="1"/>
          </p:cNvSpPr>
          <p:nvPr>
            <p:ph idx="1"/>
          </p:nvPr>
        </p:nvSpPr>
        <p:spPr>
          <a:xfrm>
            <a:off x="538619" y="1139868"/>
            <a:ext cx="10815181" cy="5517715"/>
          </a:xfrm>
        </p:spPr>
        <p:txBody>
          <a:bodyPr>
            <a:normAutofit/>
          </a:bodyPr>
          <a:lstStyle/>
          <a:p>
            <a:r>
              <a:rPr lang="en-GB" dirty="0"/>
              <a:t>49 years</a:t>
            </a:r>
          </a:p>
          <a:p>
            <a:r>
              <a:rPr lang="en-GB" dirty="0"/>
              <a:t>Changed cycle for 1 y: 24 - 40 days; mild to very heavy periods</a:t>
            </a:r>
          </a:p>
          <a:p>
            <a:r>
              <a:rPr lang="en-GB" dirty="0"/>
              <a:t>Lab 6/2024 FSH 4.3 IU/L  E2: 40 </a:t>
            </a:r>
            <a:r>
              <a:rPr lang="en-GB" dirty="0" err="1"/>
              <a:t>pg</a:t>
            </a:r>
            <a:r>
              <a:rPr lang="en-GB" dirty="0"/>
              <a:t>/ml</a:t>
            </a:r>
          </a:p>
          <a:p>
            <a:r>
              <a:rPr lang="en-GB" dirty="0"/>
              <a:t>Consultation 10/2024: </a:t>
            </a:r>
          </a:p>
          <a:p>
            <a:pPr lvl="1"/>
            <a:r>
              <a:rPr lang="en-GB" dirty="0"/>
              <a:t>Changed cycle – skip cycles - Episodes VMS – </a:t>
            </a:r>
            <a:r>
              <a:rPr lang="en-GB" dirty="0" err="1"/>
              <a:t>moodswings</a:t>
            </a:r>
            <a:r>
              <a:rPr lang="en-GB" dirty="0"/>
              <a:t> – night time awakenings</a:t>
            </a:r>
          </a:p>
          <a:p>
            <a:pPr lvl="1"/>
            <a:r>
              <a:rPr lang="en-GB" dirty="0"/>
              <a:t>LMP: 3  months: 8/2024</a:t>
            </a:r>
          </a:p>
          <a:p>
            <a:pPr lvl="1"/>
            <a:r>
              <a:rPr lang="en-GB" dirty="0"/>
              <a:t>Lab: FSH: 80 IU/L and E2 &lt; 25 </a:t>
            </a:r>
            <a:r>
              <a:rPr lang="en-GB" dirty="0" err="1"/>
              <a:t>pg</a:t>
            </a:r>
            <a:r>
              <a:rPr lang="en-GB" dirty="0"/>
              <a:t>/ml</a:t>
            </a:r>
          </a:p>
          <a:p>
            <a:pPr lvl="1"/>
            <a:r>
              <a:rPr lang="en-GB" dirty="0"/>
              <a:t>US: normal – endometrial lining 2 mm</a:t>
            </a:r>
          </a:p>
          <a:p>
            <a:pPr lvl="1"/>
            <a:r>
              <a:rPr lang="en-GB" dirty="0"/>
              <a:t>Rx/ </a:t>
            </a:r>
            <a:r>
              <a:rPr lang="en-GB" dirty="0" err="1"/>
              <a:t>bijuva</a:t>
            </a:r>
            <a:endParaRPr lang="en-GB" dirty="0"/>
          </a:p>
          <a:p>
            <a:r>
              <a:rPr lang="en-GB" dirty="0"/>
              <a:t>Follow up MP clinic 2/2025:</a:t>
            </a:r>
          </a:p>
          <a:p>
            <a:pPr lvl="1"/>
            <a:r>
              <a:rPr lang="en-GB" dirty="0" err="1"/>
              <a:t>Painfull</a:t>
            </a:r>
            <a:r>
              <a:rPr lang="en-GB" dirty="0"/>
              <a:t> breasts – bloated -  headache ++ - had period 2 x unexpected and heavy</a:t>
            </a:r>
          </a:p>
          <a:p>
            <a:pPr lvl="1"/>
            <a:r>
              <a:rPr lang="en-GB" dirty="0"/>
              <a:t>US: cyst left ovary 4X4 cm and 3x3,5 cm</a:t>
            </a:r>
          </a:p>
          <a:p>
            <a:pPr lvl="1"/>
            <a:r>
              <a:rPr lang="en-GB" dirty="0"/>
              <a:t>Lab: E2: 1800 </a:t>
            </a:r>
            <a:r>
              <a:rPr lang="en-GB" dirty="0" err="1"/>
              <a:t>pg</a:t>
            </a:r>
            <a:r>
              <a:rPr lang="en-GB" dirty="0"/>
              <a:t>/ml</a:t>
            </a:r>
          </a:p>
          <a:p>
            <a:pPr marL="457200" lvl="1" indent="0">
              <a:buNone/>
            </a:pPr>
            <a:endParaRPr lang="en-GB" dirty="0"/>
          </a:p>
          <a:p>
            <a:endParaRPr lang="en-GB" dirty="0"/>
          </a:p>
        </p:txBody>
      </p:sp>
    </p:spTree>
    <p:extLst>
      <p:ext uri="{BB962C8B-B14F-4D97-AF65-F5344CB8AC3E}">
        <p14:creationId xmlns:p14="http://schemas.microsoft.com/office/powerpoint/2010/main" val="2198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9BEC6-DBDE-4878-8EF7-8B438391A156}"/>
              </a:ext>
            </a:extLst>
          </p:cNvPr>
          <p:cNvSpPr>
            <a:spLocks noGrp="1"/>
          </p:cNvSpPr>
          <p:nvPr>
            <p:ph type="title"/>
          </p:nvPr>
        </p:nvSpPr>
        <p:spPr>
          <a:xfrm>
            <a:off x="194153" y="137786"/>
            <a:ext cx="11842747" cy="876822"/>
          </a:xfrm>
        </p:spPr>
        <p:txBody>
          <a:bodyPr/>
          <a:lstStyle/>
          <a:p>
            <a:r>
              <a:rPr lang="en-GB" dirty="0"/>
              <a:t> Transition phase – need for contraception?</a:t>
            </a:r>
          </a:p>
        </p:txBody>
      </p:sp>
      <p:sp>
        <p:nvSpPr>
          <p:cNvPr id="3" name="Content Placeholder 2">
            <a:extLst>
              <a:ext uri="{FF2B5EF4-FFF2-40B4-BE49-F238E27FC236}">
                <a16:creationId xmlns:a16="http://schemas.microsoft.com/office/drawing/2014/main" xmlns="" id="{EDA68DFD-B797-9EFC-E3D7-169D1A13C01E}"/>
              </a:ext>
            </a:extLst>
          </p:cNvPr>
          <p:cNvSpPr>
            <a:spLocks noGrp="1"/>
          </p:cNvSpPr>
          <p:nvPr>
            <p:ph idx="1"/>
          </p:nvPr>
        </p:nvSpPr>
        <p:spPr>
          <a:xfrm>
            <a:off x="194153" y="1569600"/>
            <a:ext cx="11842747" cy="5086381"/>
          </a:xfrm>
        </p:spPr>
        <p:txBody>
          <a:bodyPr>
            <a:normAutofit fontScale="92500" lnSpcReduction="20000"/>
          </a:bodyPr>
          <a:lstStyle/>
          <a:p>
            <a:r>
              <a:rPr lang="en-GB" dirty="0"/>
              <a:t> little research ! Stabilize hormonal </a:t>
            </a:r>
            <a:r>
              <a:rPr lang="en-GB" dirty="0" smtClean="0"/>
              <a:t>fluctuations</a:t>
            </a:r>
          </a:p>
          <a:p>
            <a:r>
              <a:rPr lang="en-GB" dirty="0" smtClean="0"/>
              <a:t>Block </a:t>
            </a:r>
            <a:r>
              <a:rPr lang="en-GB" dirty="0"/>
              <a:t>g</a:t>
            </a:r>
            <a:r>
              <a:rPr lang="en-GB" dirty="0" smtClean="0"/>
              <a:t>onadotropic axis</a:t>
            </a:r>
            <a:endParaRPr lang="en-GB" dirty="0"/>
          </a:p>
          <a:p>
            <a:r>
              <a:rPr lang="en-GB" dirty="0"/>
              <a:t>EARLY perimenopause</a:t>
            </a:r>
          </a:p>
          <a:p>
            <a:pPr lvl="1"/>
            <a:r>
              <a:rPr lang="en-GB" dirty="0"/>
              <a:t>ONLY complaints of irregular / changed bleeding:</a:t>
            </a:r>
          </a:p>
          <a:p>
            <a:pPr lvl="2"/>
            <a:r>
              <a:rPr lang="en-GB" dirty="0"/>
              <a:t>LNG IUD</a:t>
            </a:r>
          </a:p>
          <a:p>
            <a:pPr lvl="2"/>
            <a:r>
              <a:rPr lang="en-GB" dirty="0"/>
              <a:t>POP</a:t>
            </a:r>
          </a:p>
          <a:p>
            <a:pPr lvl="2"/>
            <a:r>
              <a:rPr lang="en-GB" dirty="0"/>
              <a:t>Cyclic progesterone</a:t>
            </a:r>
          </a:p>
          <a:p>
            <a:pPr lvl="2"/>
            <a:r>
              <a:rPr lang="en-GB" dirty="0"/>
              <a:t>COC</a:t>
            </a:r>
          </a:p>
          <a:p>
            <a:r>
              <a:rPr lang="en-GB" dirty="0"/>
              <a:t>LATE </a:t>
            </a:r>
            <a:r>
              <a:rPr lang="en-GB" dirty="0" smtClean="0"/>
              <a:t>perimenopause (oligo) </a:t>
            </a:r>
            <a:r>
              <a:rPr lang="en-GB" dirty="0"/>
              <a:t>if ALSO (episodic) complaints of  E2-deficienty/ </a:t>
            </a:r>
            <a:r>
              <a:rPr lang="en-GB" dirty="0" smtClean="0"/>
              <a:t>no E2 </a:t>
            </a:r>
            <a:r>
              <a:rPr lang="en-GB" dirty="0"/>
              <a:t>dominance:</a:t>
            </a:r>
          </a:p>
          <a:p>
            <a:pPr lvl="2"/>
            <a:r>
              <a:rPr lang="en-GB" dirty="0"/>
              <a:t>Same +/- TD </a:t>
            </a:r>
            <a:r>
              <a:rPr lang="en-GB" dirty="0" err="1"/>
              <a:t>estradiol</a:t>
            </a:r>
            <a:endParaRPr lang="en-GB" dirty="0"/>
          </a:p>
          <a:p>
            <a:pPr lvl="2"/>
            <a:r>
              <a:rPr lang="en-GB" dirty="0"/>
              <a:t>POP: not </a:t>
            </a:r>
            <a:r>
              <a:rPr lang="en-GB" dirty="0" err="1"/>
              <a:t>licened</a:t>
            </a:r>
            <a:r>
              <a:rPr lang="en-GB" dirty="0"/>
              <a:t> for use as part of HT / some studies : as effective as 150 µ</a:t>
            </a:r>
            <a:r>
              <a:rPr lang="en-GB" dirty="0" err="1"/>
              <a:t>g:off</a:t>
            </a:r>
            <a:r>
              <a:rPr lang="en-GB" dirty="0"/>
              <a:t> license 150 µg can be </a:t>
            </a:r>
            <a:r>
              <a:rPr lang="en-GB" dirty="0" smtClean="0"/>
              <a:t>used –</a:t>
            </a:r>
          </a:p>
          <a:p>
            <a:pPr lvl="2"/>
            <a:r>
              <a:rPr lang="en-GB" dirty="0" smtClean="0"/>
              <a:t>Prefer </a:t>
            </a:r>
            <a:r>
              <a:rPr lang="en-GB" dirty="0" err="1" smtClean="0"/>
              <a:t>lutenyl</a:t>
            </a:r>
            <a:endParaRPr lang="en-GB" dirty="0"/>
          </a:p>
          <a:p>
            <a:pPr lvl="2"/>
            <a:r>
              <a:rPr lang="en-GB" dirty="0"/>
              <a:t>COC   (with E2/ E- valerate / E4) </a:t>
            </a:r>
          </a:p>
          <a:p>
            <a:pPr lvl="2"/>
            <a:r>
              <a:rPr lang="en-GB" dirty="0"/>
              <a:t>Sequential MHT </a:t>
            </a:r>
          </a:p>
          <a:p>
            <a:r>
              <a:rPr lang="en-GB" dirty="0"/>
              <a:t>Cave symptoms of </a:t>
            </a:r>
            <a:r>
              <a:rPr lang="en-GB" dirty="0" err="1"/>
              <a:t>estrogen</a:t>
            </a:r>
            <a:r>
              <a:rPr lang="en-GB" dirty="0"/>
              <a:t> overload </a:t>
            </a:r>
          </a:p>
        </p:txBody>
      </p:sp>
      <p:pic>
        <p:nvPicPr>
          <p:cNvPr id="1028" name="Picture 4" descr="Image result for perimenopauze and hormone fluctuations">
            <a:extLst>
              <a:ext uri="{FF2B5EF4-FFF2-40B4-BE49-F238E27FC236}">
                <a16:creationId xmlns:a16="http://schemas.microsoft.com/office/drawing/2014/main" xmlns="" id="{03B6039C-263A-2B80-0D62-BDE580AF5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38" y="1425338"/>
            <a:ext cx="450532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5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B53E28-FA56-C557-23B4-C3C69B6ECDDE}"/>
              </a:ext>
            </a:extLst>
          </p:cNvPr>
          <p:cNvSpPr>
            <a:spLocks noGrp="1"/>
          </p:cNvSpPr>
          <p:nvPr>
            <p:ph idx="1"/>
          </p:nvPr>
        </p:nvSpPr>
        <p:spPr>
          <a:xfrm>
            <a:off x="563672" y="977031"/>
            <a:ext cx="9486182" cy="5528152"/>
          </a:xfrm>
        </p:spPr>
        <p:txBody>
          <a:bodyPr/>
          <a:lstStyle/>
          <a:p>
            <a:pPr lvl="1"/>
            <a:r>
              <a:rPr lang="en-GB" dirty="0"/>
              <a:t>Charlotte is in late peri-menopause</a:t>
            </a:r>
          </a:p>
          <a:p>
            <a:pPr lvl="1"/>
            <a:r>
              <a:rPr lang="en-GB" dirty="0"/>
              <a:t>Change to : </a:t>
            </a:r>
          </a:p>
          <a:p>
            <a:pPr lvl="2"/>
            <a:r>
              <a:rPr lang="en-GB" dirty="0"/>
              <a:t>cyclic HT  : but high fluctuations - ! Side effects of </a:t>
            </a:r>
            <a:r>
              <a:rPr lang="en-GB" dirty="0" err="1"/>
              <a:t>estrogen</a:t>
            </a:r>
            <a:r>
              <a:rPr lang="en-GB" dirty="0"/>
              <a:t> dominance</a:t>
            </a:r>
          </a:p>
          <a:p>
            <a:pPr lvl="2"/>
            <a:r>
              <a:rPr lang="en-GB" dirty="0"/>
              <a:t> COC with E2/E4 or E-</a:t>
            </a:r>
            <a:r>
              <a:rPr lang="en-GB" dirty="0" err="1"/>
              <a:t>val</a:t>
            </a:r>
            <a:r>
              <a:rPr lang="en-GB" dirty="0"/>
              <a:t>: no fluctuations- </a:t>
            </a:r>
            <a:r>
              <a:rPr lang="en-GB" dirty="0" err="1"/>
              <a:t>rx</a:t>
            </a:r>
            <a:r>
              <a:rPr lang="en-GB" dirty="0"/>
              <a:t> cysts (preferred)</a:t>
            </a:r>
          </a:p>
          <a:p>
            <a:endParaRPr lang="en-GB" dirty="0"/>
          </a:p>
        </p:txBody>
      </p:sp>
    </p:spTree>
    <p:extLst>
      <p:ext uri="{BB962C8B-B14F-4D97-AF65-F5344CB8AC3E}">
        <p14:creationId xmlns:p14="http://schemas.microsoft.com/office/powerpoint/2010/main" val="3888123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TotalTime>
  <Words>3499</Words>
  <Application>Microsoft Office PowerPoint</Application>
  <PresentationFormat>Grand écran</PresentationFormat>
  <Paragraphs>490</Paragraphs>
  <Slides>31</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Aptos</vt:lpstr>
      <vt:lpstr>Arial</vt:lpstr>
      <vt:lpstr>BlinkMacSystemFont</vt:lpstr>
      <vt:lpstr>Calibri</vt:lpstr>
      <vt:lpstr>Century Gothic</vt:lpstr>
      <vt:lpstr>Symbol</vt:lpstr>
      <vt:lpstr>Times New Roman</vt:lpstr>
      <vt:lpstr>Wingdings 3</vt:lpstr>
      <vt:lpstr>Ion</vt:lpstr>
      <vt:lpstr>Monitoring HT potential risks; contra-indications</vt:lpstr>
      <vt:lpstr>Présentation PowerPoint</vt:lpstr>
      <vt:lpstr>Présentation PowerPoint</vt:lpstr>
      <vt:lpstr>Case : Louisa</vt:lpstr>
      <vt:lpstr>Présentation PowerPoint</vt:lpstr>
      <vt:lpstr>Présentation PowerPoint</vt:lpstr>
      <vt:lpstr>Case Charlotte</vt:lpstr>
      <vt:lpstr> Transition phase – need for contraception?</vt:lpstr>
      <vt:lpstr>Présentation PowerPoint</vt:lpstr>
      <vt:lpstr>Case Sophie</vt:lpstr>
      <vt:lpstr>Présentation PowerPoint</vt:lpstr>
      <vt:lpstr>Case Hilda</vt:lpstr>
      <vt:lpstr>Présentation PowerPoint</vt:lpstr>
      <vt:lpstr>Case Marie Claire</vt:lpstr>
      <vt:lpstr>Présentation PowerPoint</vt:lpstr>
      <vt:lpstr>Présentation PowerPoint</vt:lpstr>
      <vt:lpstr>Case Tina</vt:lpstr>
      <vt:lpstr>Présentation PowerPoint</vt:lpstr>
      <vt:lpstr>Case : Sandrine</vt:lpstr>
      <vt:lpstr>Case Sara</vt:lpstr>
      <vt:lpstr>Women at risk of VTE</vt:lpstr>
      <vt:lpstr>Transdermal estradiol appears to have a neutral effect on lipoproteins, clotting factors and inflammatory factors</vt:lpstr>
      <vt:lpstr>Présentation PowerPoint</vt:lpstr>
      <vt:lpstr> Case Sophia</vt:lpstr>
      <vt:lpstr>Migraine</vt:lpstr>
      <vt:lpstr>Overall:</vt:lpstr>
      <vt:lpstr>E/P sensitive malignancies</vt:lpstr>
      <vt:lpstr>Contra-indications of HT</vt:lpstr>
      <vt:lpstr>Hormone replacement therapy and cardiometabolic mechanisms / clinical endpoints: data from (older) high-quality US-based placebo-controlled randomized controlled trials (RCTs)</vt:lpstr>
      <vt:lpstr>MHT is not (yet)  recommended for primary prevention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HT potential risks; contra-indications</dc:title>
  <dc:creator>linda ameryckx</dc:creator>
  <cp:lastModifiedBy>PIRAL, Julie (CHU Saint-Pierre)</cp:lastModifiedBy>
  <cp:revision>9</cp:revision>
  <dcterms:created xsi:type="dcterms:W3CDTF">2025-03-02T12:49:16Z</dcterms:created>
  <dcterms:modified xsi:type="dcterms:W3CDTF">2025-03-22T09:48:14Z</dcterms:modified>
</cp:coreProperties>
</file>