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42"/>
  </p:notesMasterIdLst>
  <p:sldIdLst>
    <p:sldId id="256" r:id="rId2"/>
    <p:sldId id="264" r:id="rId3"/>
    <p:sldId id="265" r:id="rId4"/>
    <p:sldId id="275" r:id="rId5"/>
    <p:sldId id="263" r:id="rId6"/>
    <p:sldId id="291" r:id="rId7"/>
    <p:sldId id="292" r:id="rId8"/>
    <p:sldId id="293" r:id="rId9"/>
    <p:sldId id="294" r:id="rId10"/>
    <p:sldId id="295" r:id="rId11"/>
    <p:sldId id="297" r:id="rId12"/>
    <p:sldId id="306" r:id="rId13"/>
    <p:sldId id="299" r:id="rId14"/>
    <p:sldId id="262" r:id="rId15"/>
    <p:sldId id="307" r:id="rId16"/>
    <p:sldId id="308" r:id="rId17"/>
    <p:sldId id="309" r:id="rId18"/>
    <p:sldId id="310" r:id="rId19"/>
    <p:sldId id="267" r:id="rId20"/>
    <p:sldId id="270" r:id="rId21"/>
    <p:sldId id="284" r:id="rId22"/>
    <p:sldId id="272" r:id="rId23"/>
    <p:sldId id="273" r:id="rId24"/>
    <p:sldId id="274" r:id="rId25"/>
    <p:sldId id="300" r:id="rId26"/>
    <p:sldId id="281" r:id="rId27"/>
    <p:sldId id="282" r:id="rId28"/>
    <p:sldId id="283" r:id="rId29"/>
    <p:sldId id="286" r:id="rId30"/>
    <p:sldId id="271" r:id="rId31"/>
    <p:sldId id="301" r:id="rId32"/>
    <p:sldId id="302" r:id="rId33"/>
    <p:sldId id="305" r:id="rId34"/>
    <p:sldId id="303" r:id="rId35"/>
    <p:sldId id="311" r:id="rId36"/>
    <p:sldId id="269" r:id="rId37"/>
    <p:sldId id="289" r:id="rId38"/>
    <p:sldId id="257" r:id="rId39"/>
    <p:sldId id="259" r:id="rId40"/>
    <p:sldId id="290"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F11BC-0ACF-72F5-CED9-249D02A903AC}" v="2978" dt="2025-03-22T10:18:32.904"/>
    <p1510:client id="{57FBDC23-138F-A268-F973-B05F2E032B69}" v="38" dt="2025-03-21T09:39:14.528"/>
    <p1510:client id="{5F5D4BFE-C2FB-658A-31A6-0DC3E451F742}" v="33" dt="2025-03-22T11:11:12.332"/>
    <p1510:client id="{6A3E87D2-7DA5-D444-F8CE-85B659875094}" v="1119" dt="2025-03-21T22:39:00.762"/>
    <p1510:client id="{6A419EC8-F440-1C0F-F992-1F346C49A06A}" v="13" dt="2025-03-21T17:08:32.105"/>
    <p1510:client id="{9B2991C5-B766-078A-EE0E-1DEA56397371}" v="7" dt="2025-03-22T10:59:40.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5" d="100"/>
          <a:sy n="115" d="100"/>
        </p:scale>
        <p:origin x="2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EDE58-2618-4F3F-BC74-10BC4C312F7B}" type="datetimeFigureOut">
              <a:t>22/03/25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E77D0-DAD5-4EA7-8221-082637B3C09B}" type="slidenum">
              <a:t>‹nr.›</a:t>
            </a:fld>
            <a:endParaRPr lang="en-US"/>
          </a:p>
        </p:txBody>
      </p:sp>
    </p:spTree>
    <p:extLst>
      <p:ext uri="{BB962C8B-B14F-4D97-AF65-F5344CB8AC3E}">
        <p14:creationId xmlns:p14="http://schemas.microsoft.com/office/powerpoint/2010/main" val="336307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pelvic floor can be weakened by childbirth, prolonged straining to empty your bowels, lack of exercise and the menopause. It may also simply become weak as a result of ageing. A weak pelvic floor gives you less control so that you may leak when you exercise, lift, cough or sneeze.</a:t>
            </a:r>
          </a:p>
        </p:txBody>
      </p:sp>
      <p:sp>
        <p:nvSpPr>
          <p:cNvPr id="4" name="Slide Number Placeholder 3"/>
          <p:cNvSpPr>
            <a:spLocks noGrp="1"/>
          </p:cNvSpPr>
          <p:nvPr>
            <p:ph type="sldNum" sz="quarter" idx="5"/>
          </p:nvPr>
        </p:nvSpPr>
        <p:spPr/>
        <p:txBody>
          <a:bodyPr/>
          <a:lstStyle/>
          <a:p>
            <a:fld id="{D6AE77D0-DAD5-4EA7-8221-082637B3C09B}" type="slidenum">
              <a:t>2</a:t>
            </a:fld>
            <a:endParaRPr lang="en-US"/>
          </a:p>
        </p:txBody>
      </p:sp>
    </p:spTree>
    <p:extLst>
      <p:ext uri="{BB962C8B-B14F-4D97-AF65-F5344CB8AC3E}">
        <p14:creationId xmlns:p14="http://schemas.microsoft.com/office/powerpoint/2010/main" val="98525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improvement of vulvovaginal vascularization, normalization of PFM tone and improvement of tissue elasticity play a significant role.</a:t>
            </a:r>
          </a:p>
          <a:p>
            <a:r>
              <a:rPr lang="en-US" dirty="0">
                <a:ea typeface="Calibri"/>
                <a:cs typeface="Calibri"/>
              </a:rPr>
              <a:t>Mercier et al (2019): </a:t>
            </a:r>
            <a:r>
              <a:rPr lang="en-US" dirty="0"/>
              <a:t> The positive effect was related to </a:t>
            </a:r>
            <a:r>
              <a:rPr lang="en-US" dirty="0" err="1"/>
              <a:t>vulvo</a:t>
            </a:r>
            <a:r>
              <a:rPr lang="en-US" dirty="0"/>
              <a:t>-vaginal blood flow improvement and increase in PFM coordination and normalization of PFM tone.</a:t>
            </a:r>
            <a:endParaRPr lang="en-US" dirty="0">
              <a:ea typeface="Calibri"/>
              <a:cs typeface="Calibri"/>
            </a:endParaRPr>
          </a:p>
          <a:p>
            <a:br>
              <a:rPr lang="en-US" dirty="0"/>
            </a:br>
            <a:endParaRPr lang="en-US" dirty="0"/>
          </a:p>
        </p:txBody>
      </p:sp>
      <p:sp>
        <p:nvSpPr>
          <p:cNvPr id="4" name="Slide Number Placeholder 3"/>
          <p:cNvSpPr>
            <a:spLocks noGrp="1"/>
          </p:cNvSpPr>
          <p:nvPr>
            <p:ph type="sldNum" sz="quarter" idx="5"/>
          </p:nvPr>
        </p:nvSpPr>
        <p:spPr/>
        <p:txBody>
          <a:bodyPr/>
          <a:lstStyle/>
          <a:p>
            <a:fld id="{D6AE77D0-DAD5-4EA7-8221-082637B3C09B}" type="slidenum">
              <a:rPr lang="en-US"/>
              <a:t>3</a:t>
            </a:fld>
            <a:endParaRPr lang="en-US"/>
          </a:p>
        </p:txBody>
      </p:sp>
    </p:spTree>
    <p:extLst>
      <p:ext uri="{BB962C8B-B14F-4D97-AF65-F5344CB8AC3E}">
        <p14:creationId xmlns:p14="http://schemas.microsoft.com/office/powerpoint/2010/main" val="263921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stop your urination flow mid-stream, you have identified your pelvic floor muscles. That’s the most difficult part of the exercise. (If you’re having problems identifying the correct muscles, stop and make an appointment with a  pelvic floor PT.)</a:t>
            </a:r>
          </a:p>
          <a:p>
            <a:endParaRPr lang="en-US" dirty="0"/>
          </a:p>
          <a:p>
            <a:r>
              <a:rPr lang="en-US" dirty="0"/>
              <a:t>It's important to do pelvic floor exercises every day (Kegel exercises or other exercises). While this may seem tedious at first, it will quickly become a habit, even a reflex.</a:t>
            </a:r>
            <a:endParaRPr lang="en-US" dirty="0">
              <a:ea typeface="Calibri" panose="020F0502020204030204"/>
              <a:cs typeface="Calibri" panose="020F0502020204030204"/>
            </a:endParaRPr>
          </a:p>
          <a:p>
            <a:r>
              <a:rPr lang="en-US" dirty="0"/>
              <a:t> </a:t>
            </a:r>
            <a:endParaRPr lang="en-US" dirty="0">
              <a:ea typeface="Calibri"/>
              <a:cs typeface="Calibri"/>
            </a:endParaRPr>
          </a:p>
          <a:p>
            <a:r>
              <a:rPr lang="en-US" dirty="0"/>
              <a:t>Indeed, when you contract your abdominal muscles, you exert pressure from the top down. Therefore, it's essential to have a "solid base," that is, a strong pelvic floor, to avoid minor inconveniences like urinary leaks, vaginal farts, or pelvic heaviness.</a:t>
            </a:r>
          </a:p>
          <a:p>
            <a:endParaRPr lang="en-US" dirty="0"/>
          </a:p>
          <a:p>
            <a:r>
              <a:rPr lang="en-US" dirty="0"/>
              <a:t>Be careful not to flex the muscles in your abdomen, thighs, or buttocks. Also, avoid holding your breath. Breathe freely during the exercises to keep from stressing the rest of your body. It might be helpful to count the seconds of your hold out loud in order to maintain normal breathing.</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p>
          <a:p>
            <a:pPr marL="171450" indent="-171450">
              <a:lnSpc>
                <a:spcPct val="110000"/>
              </a:lnSpc>
              <a:spcBef>
                <a:spcPts val="1000"/>
              </a:spcBef>
              <a:buFont typeface="Wingdings,Sans-Serif"/>
              <a:buChar char="§"/>
            </a:pPr>
            <a:r>
              <a:rPr lang="en-US" b="1" dirty="0"/>
              <a:t>Quick or Short Muscle Contractions (Fast Twitch Muscle Exercise) – </a:t>
            </a:r>
            <a:r>
              <a:rPr lang="en-US" dirty="0"/>
              <a:t>The first exercise is called a quick or short contraction. It works the fast-twitch muscle fibers that respond quickly to compress the urethra and shut off the flow of urine to prevent leakage.</a:t>
            </a:r>
            <a:endParaRPr lang="en-US" dirty="0">
              <a:ea typeface="Calibri"/>
              <a:cs typeface="Calibri"/>
            </a:endParaRPr>
          </a:p>
          <a:p>
            <a:pPr marL="171450" indent="-171450">
              <a:lnSpc>
                <a:spcPct val="110000"/>
              </a:lnSpc>
              <a:spcBef>
                <a:spcPts val="1000"/>
              </a:spcBef>
              <a:buFont typeface="Wingdings,Sans-Serif"/>
              <a:buChar char="§"/>
            </a:pPr>
            <a:r>
              <a:rPr lang="en-US" dirty="0"/>
              <a:t>To perform these contractions, the muscles are quickly tightened, lifted up, held for 1-2 seconds, and then released back down. You should continue to breathe normally as you do these exercises.</a:t>
            </a:r>
            <a:endParaRPr lang="en-US" dirty="0">
              <a:ea typeface="Calibri"/>
              <a:cs typeface="Calibri"/>
            </a:endParaRPr>
          </a:p>
          <a:p>
            <a:pPr marL="171450" indent="-171450">
              <a:lnSpc>
                <a:spcPct val="110000"/>
              </a:lnSpc>
              <a:spcBef>
                <a:spcPts val="1000"/>
              </a:spcBef>
              <a:buFont typeface="Wingdings,Sans-Serif"/>
              <a:buChar char="§"/>
            </a:pPr>
            <a:r>
              <a:rPr lang="en-US" b="1" dirty="0"/>
              <a:t>Long Hold Muscle Contractions- </a:t>
            </a:r>
            <a:r>
              <a:rPr lang="en-US" dirty="0"/>
              <a:t>This exercise works on the supportive strength and endurance of the slow-twitch muscle fibers and is referred to as a long hold contraction.</a:t>
            </a:r>
            <a:endParaRPr lang="en-US" dirty="0">
              <a:ea typeface="Calibri"/>
              <a:cs typeface="Calibri"/>
            </a:endParaRPr>
          </a:p>
          <a:p>
            <a:pPr marL="171450" indent="-171450">
              <a:lnSpc>
                <a:spcPct val="110000"/>
              </a:lnSpc>
              <a:spcBef>
                <a:spcPts val="1000"/>
              </a:spcBef>
              <a:buFont typeface="Wingdings,Sans-Serif"/>
              <a:buChar char="§"/>
            </a:pPr>
            <a:endParaRPr lang="en-US" dirty="0">
              <a:ea typeface="Calibri"/>
              <a:cs typeface="Calibri"/>
            </a:endParaRPr>
          </a:p>
          <a:p>
            <a:pPr>
              <a:lnSpc>
                <a:spcPct val="110000"/>
              </a:lnSpc>
              <a:spcBef>
                <a:spcPts val="1000"/>
              </a:spcBef>
            </a:pPr>
            <a:r>
              <a:rPr lang="en-US" dirty="0"/>
              <a:t>A solid Kegel workout plan would be to perform 1 set of 10 short contractions and 1 set of 10 long contractions 2 or 3 times per day. Remember: Quality is more important than quantity.  You should see improvements in as little as 4 weeks or longer depending on the severity of your problem.</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AE77D0-DAD5-4EA7-8221-082637B3C09B}" type="slidenum">
              <a:rPr lang="en-US"/>
              <a:t>5</a:t>
            </a:fld>
            <a:endParaRPr lang="en-US"/>
          </a:p>
        </p:txBody>
      </p:sp>
    </p:spTree>
    <p:extLst>
      <p:ext uri="{BB962C8B-B14F-4D97-AF65-F5344CB8AC3E}">
        <p14:creationId xmlns:p14="http://schemas.microsoft.com/office/powerpoint/2010/main" val="195122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Medical-grade silicone</a:t>
            </a:r>
          </a:p>
          <a:p>
            <a:r>
              <a:rPr lang="en-US"/>
              <a:t>Soft</a:t>
            </a:r>
          </a:p>
          <a:p>
            <a:r>
              <a:rPr lang="en-US"/>
              <a:t>Inert, can be used for years</a:t>
            </a:r>
          </a:p>
          <a:p>
            <a:r>
              <a:rPr lang="en-US"/>
              <a:t>Sterilizable</a:t>
            </a:r>
          </a:p>
          <a:p>
            <a:r>
              <a:rPr lang="en-US"/>
              <a:t>PVC</a:t>
            </a:r>
          </a:p>
          <a:p>
            <a:r>
              <a:rPr lang="en-US"/>
              <a:t>Less used because it's more rigid</a:t>
            </a:r>
          </a:p>
          <a:p>
            <a:r>
              <a:rPr lang="en-US"/>
              <a:t>Must be changed every 6-12 months</a:t>
            </a:r>
          </a:p>
          <a:p>
            <a:r>
              <a:rPr lang="en-US"/>
              <a:t>Sterilizable</a:t>
            </a:r>
          </a:p>
          <a:p>
            <a:r>
              <a:rPr lang="en-US"/>
              <a:t>Latex</a:t>
            </a:r>
          </a:p>
          <a:p>
            <a:r>
              <a:rPr lang="en-US"/>
              <a:t>Very soft</a:t>
            </a:r>
          </a:p>
          <a:p>
            <a:r>
              <a:rPr lang="en-US"/>
              <a:t>Allergenic, porous, remove after 12 hours</a:t>
            </a:r>
          </a:p>
          <a:p>
            <a:r>
              <a:rPr lang="en-US"/>
              <a:t>Not sterilizable</a:t>
            </a:r>
          </a:p>
        </p:txBody>
      </p:sp>
      <p:sp>
        <p:nvSpPr>
          <p:cNvPr id="4" name="Slide Number Placeholder 3"/>
          <p:cNvSpPr>
            <a:spLocks noGrp="1"/>
          </p:cNvSpPr>
          <p:nvPr>
            <p:ph type="sldNum" sz="quarter" idx="5"/>
          </p:nvPr>
        </p:nvSpPr>
        <p:spPr/>
        <p:txBody>
          <a:bodyPr/>
          <a:lstStyle/>
          <a:p>
            <a:fld id="{D6AE77D0-DAD5-4EA7-8221-082637B3C09B}" type="slidenum">
              <a:t>19</a:t>
            </a:fld>
            <a:endParaRPr lang="en-US"/>
          </a:p>
        </p:txBody>
      </p:sp>
    </p:spTree>
    <p:extLst>
      <p:ext uri="{BB962C8B-B14F-4D97-AF65-F5344CB8AC3E}">
        <p14:creationId xmlns:p14="http://schemas.microsoft.com/office/powerpoint/2010/main" val="414176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woman is neither able to comply with regular follow-up, nor self-manage the pessary. • There is active vaginal or pelvic infection, inflammation, unexplained bleeding, or ongoing vaginal or cervical cancer. • The woman has had previous radiotherapy affecting the vaginal tissues. • The vaginal tissue is severely atrophic and has not responded to pre-pessary </a:t>
            </a:r>
            <a:r>
              <a:rPr lang="en-US" dirty="0" err="1"/>
              <a:t>oestrogen</a:t>
            </a:r>
            <a:r>
              <a:rPr lang="en-US" dirty="0"/>
              <a:t> treatment. • The vaginal space is too narrow or too short to fit a pessary. • There is identifiable synthetic vaginal mesh erosion.</a:t>
            </a:r>
          </a:p>
        </p:txBody>
      </p:sp>
      <p:sp>
        <p:nvSpPr>
          <p:cNvPr id="4" name="Slide Number Placeholder 3"/>
          <p:cNvSpPr>
            <a:spLocks noGrp="1"/>
          </p:cNvSpPr>
          <p:nvPr>
            <p:ph type="sldNum" sz="quarter" idx="5"/>
          </p:nvPr>
        </p:nvSpPr>
        <p:spPr/>
        <p:txBody>
          <a:bodyPr/>
          <a:lstStyle/>
          <a:p>
            <a:fld id="{D6AE77D0-DAD5-4EA7-8221-082637B3C09B}" type="slidenum">
              <a:rPr lang="en-US"/>
              <a:t>20</a:t>
            </a:fld>
            <a:endParaRPr lang="en-US"/>
          </a:p>
        </p:txBody>
      </p:sp>
    </p:spTree>
    <p:extLst>
      <p:ext uri="{BB962C8B-B14F-4D97-AF65-F5344CB8AC3E}">
        <p14:creationId xmlns:p14="http://schemas.microsoft.com/office/powerpoint/2010/main" val="120501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Prescribe the pessary model best suited to the patient's needs (pathology, but also sexual activity and independence in pessary management).</a:t>
            </a:r>
          </a:p>
          <a:p>
            <a:r>
              <a:rPr lang="en-US" dirty="0"/>
              <a:t>Prescribe the smallest possible pessary.</a:t>
            </a:r>
          </a:p>
          <a:p>
            <a:r>
              <a:rPr lang="en-US" dirty="0"/>
              <a:t>Insist on explaining their use and have the patient practice.</a:t>
            </a:r>
          </a:p>
          <a:p>
            <a:r>
              <a:rPr lang="en-US" dirty="0"/>
              <a:t>Insist on follow-up.</a:t>
            </a:r>
            <a:endParaRPr lang="en-US" dirty="0">
              <a:ea typeface="Calibri"/>
              <a:cs typeface="Calibri"/>
            </a:endParaRPr>
          </a:p>
          <a:p>
            <a:r>
              <a:rPr lang="en-US" dirty="0"/>
              <a:t>Prescribe local hormone therapy, or at least a moisturizing vaginal gel, particularly for postmenopausal women.</a:t>
            </a:r>
          </a:p>
          <a:p>
            <a:r>
              <a:rPr lang="en-US" dirty="0"/>
              <a:t>Treat any constipation.</a:t>
            </a:r>
          </a:p>
          <a:p>
            <a:r>
              <a:rPr lang="en-US" dirty="0"/>
              <a:t>Adapt the type of pessary during treatment if necessary.</a:t>
            </a:r>
          </a:p>
        </p:txBody>
      </p:sp>
      <p:sp>
        <p:nvSpPr>
          <p:cNvPr id="4" name="Slide Number Placeholder 3"/>
          <p:cNvSpPr>
            <a:spLocks noGrp="1"/>
          </p:cNvSpPr>
          <p:nvPr>
            <p:ph type="sldNum" sz="quarter" idx="5"/>
          </p:nvPr>
        </p:nvSpPr>
        <p:spPr/>
        <p:txBody>
          <a:bodyPr/>
          <a:lstStyle/>
          <a:p>
            <a:fld id="{D6AE77D0-DAD5-4EA7-8221-082637B3C09B}" type="slidenum">
              <a:rPr lang="en-US"/>
              <a:t>21</a:t>
            </a:fld>
            <a:endParaRPr lang="en-US"/>
          </a:p>
        </p:txBody>
      </p:sp>
    </p:spTree>
    <p:extLst>
      <p:ext uri="{BB962C8B-B14F-4D97-AF65-F5344CB8AC3E}">
        <p14:creationId xmlns:p14="http://schemas.microsoft.com/office/powerpoint/2010/main" val="173973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healthcare professional will first check for a cervix, which allows the use of a support pessary (ring type). If there is no longer a cervix, only a filler pessary (Cube or Gellhorn type) can be inserted. The same applies if your pelvic floor is too weak to maintain a support pessary.</a:t>
            </a:r>
          </a:p>
          <a:p>
            <a:r>
              <a:rPr lang="en-US" dirty="0"/>
              <a:t> </a:t>
            </a:r>
            <a:endParaRPr lang="en-US" dirty="0">
              <a:ea typeface="Calibri"/>
              <a:cs typeface="Calibri"/>
            </a:endParaRPr>
          </a:p>
          <a:p>
            <a:r>
              <a:rPr lang="en-US" dirty="0"/>
              <a:t>He/she will also ensure your willingness and ability to manage your pessary yourself on a daily basis. A Cube pessary will only be prescribed under this condition. A woman who does not wish to remove and replace her pessary herself, or who wishes to do so on a non-daily basis, should be prescribed a Ring, Donut, Dish, or Gellhorn type pessary, which can remain in place in the vagina for up to 3 months continuously.</a:t>
            </a:r>
            <a:endParaRPr lang="en-US" dirty="0">
              <a:ea typeface="Calibri"/>
              <a:cs typeface="Calibri"/>
            </a:endParaRPr>
          </a:p>
          <a:p>
            <a:r>
              <a:rPr lang="en-US" dirty="0"/>
              <a:t> </a:t>
            </a:r>
            <a:endParaRPr lang="en-US" dirty="0">
              <a:ea typeface="Calibri"/>
              <a:cs typeface="Calibri"/>
            </a:endParaRPr>
          </a:p>
          <a:p>
            <a:r>
              <a:rPr lang="en-US" dirty="0"/>
              <a:t>Finally, you and your healthcare professional will discuss your needs and habits: whether you have or wish to have an active sex life, for example, will strongly influence the choice of pessary. The goal is to meet your expectations and give you more freedom to do what you enjoy.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6AE77D0-DAD5-4EA7-8221-082637B3C09B}" type="slidenum">
              <a:rPr lang="en-US"/>
              <a:t>26</a:t>
            </a:fld>
            <a:endParaRPr lang="en-US"/>
          </a:p>
        </p:txBody>
      </p:sp>
    </p:spTree>
    <p:extLst>
      <p:ext uri="{BB962C8B-B14F-4D97-AF65-F5344CB8AC3E}">
        <p14:creationId xmlns:p14="http://schemas.microsoft.com/office/powerpoint/2010/main" val="244577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Pessary size is estimated using a vaginal examination. The healthcare professional will place the tip of their right index finger in the posterior cul-de-sac of your vagina and the tip of their middle finger just behind the pubic bone. They will then estimate the distance in millimeters between these two points. This value will give the size of the pessary to try (i.e. its outer diameter). The most commonly prescribed sizes are between 60 and 70 mm in diameter.</a:t>
            </a:r>
          </a:p>
          <a:p>
            <a:endParaRPr lang="en-US" dirty="0">
              <a:ea typeface="Calibri"/>
              <a:cs typeface="Calibri"/>
            </a:endParaRPr>
          </a:p>
          <a:p>
            <a:r>
              <a:rPr lang="en-US" dirty="0"/>
              <a:t>Once these steps are completed, the healthcare professional will have you try on the pessary to ensure the chosen model and size are appropriate. To do this, they usually have a set of test pessaries available in their office.</a:t>
            </a:r>
            <a:endParaRPr lang="en-US" dirty="0">
              <a:ea typeface="Calibri"/>
              <a:cs typeface="Calibri"/>
            </a:endParaRPr>
          </a:p>
          <a:p>
            <a:r>
              <a:rPr lang="en-US" dirty="0"/>
              <a:t> </a:t>
            </a:r>
            <a:endParaRPr lang="en-US" dirty="0">
              <a:ea typeface="Calibri"/>
              <a:cs typeface="Calibri"/>
            </a:endParaRPr>
          </a:p>
          <a:p>
            <a:r>
              <a:rPr lang="en-US" dirty="0"/>
              <a:t>Once the pessary is in place, the healthcare professional will check whether they can pass their fingertip between the outer edge of the pessary and the wall of your vagina. If they cannot, they should try the next smaller size. If, on the other hand, their finger fits too easily, they should try the next larger size. The healthcare professional should feel some flexibility between the pessary and the vaginal wall.</a:t>
            </a:r>
            <a:endParaRPr lang="en-US" dirty="0">
              <a:ea typeface="Calibri"/>
              <a:cs typeface="Calibri"/>
            </a:endParaRPr>
          </a:p>
          <a:p>
            <a:r>
              <a:rPr lang="en-US" dirty="0"/>
              <a:t> </a:t>
            </a:r>
            <a:endParaRPr lang="en-US" dirty="0">
              <a:ea typeface="Calibri"/>
              <a:cs typeface="Calibri"/>
            </a:endParaRPr>
          </a:p>
          <a:p>
            <a:r>
              <a:rPr lang="en-US" dirty="0"/>
              <a:t>Once this step is complete, if the size seems appropriate, the healthcare professional will ask you to stand, walk, tap your feet on the floor, bend forward, squat, cough, etc. If the pessary remains in place after a few minutes of these "exercises" and you feel no discomfort, then the pessary being tried is probably the right one. The healthcare professional may complete the check by asking you to urinate. If you can do so without discomfort and without the pessary falling out, the trial is over, and the healthcare professional will be able to prescribe that model.</a:t>
            </a:r>
            <a:endParaRPr lang="en-US" dirty="0">
              <a:ea typeface="Calibri"/>
              <a:cs typeface="Calibri"/>
            </a:endParaRPr>
          </a:p>
          <a:p>
            <a:r>
              <a:rPr lang="en-US" dirty="0"/>
              <a:t> </a:t>
            </a:r>
            <a:endParaRPr lang="en-US" dirty="0">
              <a:ea typeface="Calibri"/>
              <a:cs typeface="Calibri"/>
            </a:endParaRPr>
          </a:p>
          <a:p>
            <a:r>
              <a:rPr lang="en-US" dirty="0"/>
              <a:t>If, however, the pessary falls down or falls out, it will be advisable to try another one. Be careful, a pessary can fall out because it is too small, but also because it is too large and ends up in a longitudinal position. A pessary can also fall out if the model is not suitable: weak pelvic muscles may not be able to hold a so-called support pessary in place, requiring the use of a filler pessary, particularly a cube pessary, which will hold better thanks to the suction effect exerted on the vaginal wall.</a:t>
            </a:r>
            <a:endParaRPr lang="en-US" dirty="0">
              <a:ea typeface="Calibri" panose="020F0502020204030204"/>
              <a:cs typeface="Calibri" panose="020F0502020204030204"/>
            </a:endParaRPr>
          </a:p>
          <a:p>
            <a:endParaRPr lang="en-US" dirty="0"/>
          </a:p>
          <a:p>
            <a:r>
              <a:rPr lang="en-US" dirty="0"/>
              <a:t>It is not uncommon for it to be necessary after a few months or years to change the size or model of pessary, depending on the evolution of your pathology and the tone of your pelvic floor muscles. It is important to adapt the pessary to ensure its effectiveness while ensuring your daily comfort.</a:t>
            </a:r>
          </a:p>
          <a:p>
            <a:r>
              <a:rPr lang="en-US" dirty="0"/>
              <a:t> </a:t>
            </a:r>
            <a:endParaRPr lang="en-US" dirty="0">
              <a:ea typeface="Calibri"/>
              <a:cs typeface="Calibri"/>
            </a:endParaRPr>
          </a:p>
          <a:p>
            <a:r>
              <a:rPr lang="en-US" dirty="0"/>
              <a:t>The fitting process is sometimes very quick, and the first pessary tried is suitable. Other times, several models must be tried, and the consultation can last up to half an hour. Experience shows that, on average, three or four models must be tried to find the right one (usually the most frequently prescribed sizes).</a:t>
            </a:r>
          </a:p>
        </p:txBody>
      </p:sp>
      <p:sp>
        <p:nvSpPr>
          <p:cNvPr id="4" name="Slide Number Placeholder 3"/>
          <p:cNvSpPr>
            <a:spLocks noGrp="1"/>
          </p:cNvSpPr>
          <p:nvPr>
            <p:ph type="sldNum" sz="quarter" idx="5"/>
          </p:nvPr>
        </p:nvSpPr>
        <p:spPr/>
        <p:txBody>
          <a:bodyPr/>
          <a:lstStyle/>
          <a:p>
            <a:fld id="{D6AE77D0-DAD5-4EA7-8221-082637B3C09B}" type="slidenum">
              <a:rPr lang="en-US"/>
              <a:t>27</a:t>
            </a:fld>
            <a:endParaRPr lang="en-US"/>
          </a:p>
        </p:txBody>
      </p:sp>
    </p:spTree>
    <p:extLst>
      <p:ext uri="{BB962C8B-B14F-4D97-AF65-F5344CB8AC3E}">
        <p14:creationId xmlns:p14="http://schemas.microsoft.com/office/powerpoint/2010/main" val="240153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185026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64114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20543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319660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31064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8982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3/22/25</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358555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71741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286553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124524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3/22/25</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‹nr.›</a:t>
            </a:fld>
            <a:endParaRPr lang="en-US"/>
          </a:p>
        </p:txBody>
      </p:sp>
    </p:spTree>
    <p:extLst>
      <p:ext uri="{BB962C8B-B14F-4D97-AF65-F5344CB8AC3E}">
        <p14:creationId xmlns:p14="http://schemas.microsoft.com/office/powerpoint/2010/main" val="179508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3/22/25</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‹nr.›</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81862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essary-shop.be/"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www.benetec.com/" TargetMode="External"/><Relationship Id="rId4" Type="http://schemas.openxmlformats.org/officeDocument/2006/relationships/hyperlink" Target="http://www.gyneas.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9" name="Group 58">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0" name="Straight Connector 59">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92" name="Freeform: Shape 91">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2" name="Picture 51" descr="Abstract ontwerp van bloemblaadjes in pastel">
            <a:extLst>
              <a:ext uri="{FF2B5EF4-FFF2-40B4-BE49-F238E27FC236}">
                <a16:creationId xmlns:a16="http://schemas.microsoft.com/office/drawing/2014/main" id="{D37EA11D-554B-59C6-4381-CDB40302956F}"/>
              </a:ext>
            </a:extLst>
          </p:cNvPr>
          <p:cNvPicPr>
            <a:picLocks noChangeAspect="1"/>
          </p:cNvPicPr>
          <p:nvPr/>
        </p:nvPicPr>
        <p:blipFill>
          <a:blip r:embed="rId2">
            <a:alphaModFix amt="60000"/>
          </a:blip>
          <a:srcRect t="6243" r="-1" b="-1"/>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el 1"/>
          <p:cNvSpPr>
            <a:spLocks noGrp="1"/>
          </p:cNvSpPr>
          <p:nvPr>
            <p:ph type="ctrTitle"/>
          </p:nvPr>
        </p:nvSpPr>
        <p:spPr>
          <a:xfrm>
            <a:off x="684225" y="746841"/>
            <a:ext cx="9339075" cy="2682160"/>
          </a:xfrm>
        </p:spPr>
        <p:txBody>
          <a:bodyPr>
            <a:normAutofit fontScale="90000"/>
          </a:bodyPr>
          <a:lstStyle/>
          <a:p>
            <a:pPr>
              <a:lnSpc>
                <a:spcPct val="90000"/>
              </a:lnSpc>
            </a:pPr>
            <a:r>
              <a:rPr lang="de-DE" sz="4600" dirty="0">
                <a:solidFill>
                  <a:srgbClr val="FFFFFF"/>
                </a:solidFill>
                <a:latin typeface="Times"/>
                <a:cs typeface="Times"/>
              </a:rPr>
              <a:t>Hands-on </a:t>
            </a:r>
            <a:r>
              <a:rPr lang="de-DE" sz="4600" dirty="0" err="1">
                <a:solidFill>
                  <a:srgbClr val="FFFFFF"/>
                </a:solidFill>
                <a:latin typeface="Times"/>
                <a:cs typeface="Times"/>
              </a:rPr>
              <a:t>practice</a:t>
            </a:r>
            <a:r>
              <a:rPr lang="de-DE" sz="4600" dirty="0">
                <a:solidFill>
                  <a:srgbClr val="FFFFFF"/>
                </a:solidFill>
                <a:latin typeface="Times"/>
                <a:cs typeface="Times"/>
              </a:rPr>
              <a:t> </a:t>
            </a:r>
            <a:r>
              <a:rPr lang="de-DE" sz="4600" dirty="0" err="1">
                <a:solidFill>
                  <a:srgbClr val="FFFFFF"/>
                </a:solidFill>
                <a:latin typeface="Times"/>
                <a:cs typeface="Times"/>
              </a:rPr>
              <a:t>of</a:t>
            </a:r>
            <a:r>
              <a:rPr lang="de-DE" sz="4600" dirty="0">
                <a:solidFill>
                  <a:srgbClr val="FFFFFF"/>
                </a:solidFill>
                <a:latin typeface="Times"/>
                <a:cs typeface="Times"/>
              </a:rPr>
              <a:t> </a:t>
            </a:r>
            <a:r>
              <a:rPr lang="de-DE" sz="4600" dirty="0" err="1">
                <a:solidFill>
                  <a:srgbClr val="FFFFFF"/>
                </a:solidFill>
                <a:latin typeface="Times"/>
                <a:cs typeface="Times"/>
              </a:rPr>
              <a:t>pelvic</a:t>
            </a:r>
            <a:r>
              <a:rPr lang="de-DE" sz="4600" dirty="0">
                <a:solidFill>
                  <a:srgbClr val="FFFFFF"/>
                </a:solidFill>
                <a:latin typeface="Times"/>
                <a:cs typeface="Times"/>
              </a:rPr>
              <a:t> </a:t>
            </a:r>
            <a:r>
              <a:rPr lang="de-DE" sz="4600" dirty="0" err="1">
                <a:solidFill>
                  <a:srgbClr val="FFFFFF"/>
                </a:solidFill>
                <a:latin typeface="Times"/>
                <a:cs typeface="Times"/>
              </a:rPr>
              <a:t>floor</a:t>
            </a:r>
            <a:r>
              <a:rPr lang="de-DE" sz="4600" dirty="0">
                <a:solidFill>
                  <a:srgbClr val="FFFFFF"/>
                </a:solidFill>
                <a:latin typeface="Times"/>
                <a:cs typeface="Times"/>
              </a:rPr>
              <a:t> </a:t>
            </a:r>
            <a:r>
              <a:rPr lang="de-DE" sz="4600" dirty="0" err="1">
                <a:solidFill>
                  <a:srgbClr val="FFFFFF"/>
                </a:solidFill>
                <a:latin typeface="Times"/>
                <a:cs typeface="Times"/>
              </a:rPr>
              <a:t>exercises</a:t>
            </a:r>
            <a:r>
              <a:rPr lang="de-DE" sz="4600" dirty="0">
                <a:solidFill>
                  <a:srgbClr val="FFFFFF"/>
                </a:solidFill>
                <a:latin typeface="Times"/>
                <a:cs typeface="Times"/>
              </a:rPr>
              <a:t> and </a:t>
            </a:r>
            <a:r>
              <a:rPr lang="de-DE" sz="4600" dirty="0" err="1">
                <a:solidFill>
                  <a:srgbClr val="FFFFFF"/>
                </a:solidFill>
                <a:latin typeface="Times"/>
                <a:cs typeface="Times"/>
              </a:rPr>
              <a:t>demonstration</a:t>
            </a:r>
            <a:r>
              <a:rPr lang="de-DE" sz="4600" dirty="0">
                <a:solidFill>
                  <a:srgbClr val="FFFFFF"/>
                </a:solidFill>
                <a:latin typeface="Times"/>
                <a:cs typeface="Times"/>
              </a:rPr>
              <a:t> </a:t>
            </a:r>
            <a:r>
              <a:rPr lang="de-DE" sz="4600" dirty="0" err="1">
                <a:solidFill>
                  <a:srgbClr val="FFFFFF"/>
                </a:solidFill>
                <a:latin typeface="Times"/>
                <a:cs typeface="Times"/>
              </a:rPr>
              <a:t>of</a:t>
            </a:r>
            <a:r>
              <a:rPr lang="de-DE" sz="4600" dirty="0">
                <a:solidFill>
                  <a:srgbClr val="FFFFFF"/>
                </a:solidFill>
                <a:latin typeface="Times"/>
                <a:cs typeface="Times"/>
              </a:rPr>
              <a:t> </a:t>
            </a:r>
            <a:r>
              <a:rPr lang="de-DE" sz="4600" dirty="0" err="1">
                <a:solidFill>
                  <a:srgbClr val="FFFFFF"/>
                </a:solidFill>
                <a:latin typeface="Times"/>
                <a:cs typeface="Times"/>
              </a:rPr>
              <a:t>treatment</a:t>
            </a:r>
            <a:r>
              <a:rPr lang="de-DE" sz="4600" dirty="0">
                <a:solidFill>
                  <a:srgbClr val="FFFFFF"/>
                </a:solidFill>
                <a:latin typeface="Times"/>
                <a:cs typeface="Times"/>
              </a:rPr>
              <a:t> </a:t>
            </a:r>
            <a:r>
              <a:rPr lang="de-DE" sz="4600" dirty="0" err="1">
                <a:solidFill>
                  <a:srgbClr val="FFFFFF"/>
                </a:solidFill>
                <a:latin typeface="Times"/>
                <a:cs typeface="Times"/>
              </a:rPr>
              <a:t>options</a:t>
            </a:r>
            <a:r>
              <a:rPr lang="de-DE" sz="4600" dirty="0">
                <a:solidFill>
                  <a:srgbClr val="FFFFFF"/>
                </a:solidFill>
                <a:latin typeface="Times"/>
                <a:cs typeface="Times"/>
              </a:rPr>
              <a:t> (vaginal </a:t>
            </a:r>
            <a:r>
              <a:rPr lang="de-DE" sz="4600" dirty="0" err="1">
                <a:solidFill>
                  <a:srgbClr val="FFFFFF"/>
                </a:solidFill>
                <a:latin typeface="Times"/>
                <a:cs typeface="Times"/>
              </a:rPr>
              <a:t>creams</a:t>
            </a:r>
            <a:r>
              <a:rPr lang="de-DE" sz="4600" dirty="0">
                <a:solidFill>
                  <a:srgbClr val="FFFFFF"/>
                </a:solidFill>
                <a:latin typeface="Times"/>
                <a:cs typeface="Times"/>
              </a:rPr>
              <a:t>, </a:t>
            </a:r>
            <a:r>
              <a:rPr lang="de-DE" sz="4600" dirty="0" err="1">
                <a:solidFill>
                  <a:srgbClr val="FFFFFF"/>
                </a:solidFill>
                <a:latin typeface="Times"/>
                <a:cs typeface="Times"/>
              </a:rPr>
              <a:t>pessaries</a:t>
            </a:r>
            <a:r>
              <a:rPr lang="de-DE" sz="4600" dirty="0">
                <a:solidFill>
                  <a:srgbClr val="FFFFFF"/>
                </a:solidFill>
                <a:latin typeface="Times"/>
                <a:cs typeface="Times"/>
              </a:rPr>
              <a:t>)</a:t>
            </a:r>
            <a:br>
              <a:rPr lang="en-US" dirty="0"/>
            </a:br>
            <a:br>
              <a:rPr lang="en-US" dirty="0"/>
            </a:br>
            <a:r>
              <a:rPr lang="de-DE" sz="2400" dirty="0">
                <a:solidFill>
                  <a:srgbClr val="FFFFFF"/>
                </a:solidFill>
                <a:latin typeface="Times"/>
                <a:cs typeface="Times"/>
              </a:rPr>
              <a:t>Menopause care: a 2-day </a:t>
            </a:r>
            <a:r>
              <a:rPr lang="de-DE" sz="2400" dirty="0" err="1">
                <a:solidFill>
                  <a:srgbClr val="FFFFFF"/>
                </a:solidFill>
                <a:latin typeface="Times"/>
                <a:cs typeface="Times"/>
              </a:rPr>
              <a:t>comprehensive</a:t>
            </a:r>
            <a:r>
              <a:rPr lang="de-DE" sz="2400" dirty="0">
                <a:solidFill>
                  <a:srgbClr val="FFFFFF"/>
                </a:solidFill>
                <a:latin typeface="Times"/>
                <a:cs typeface="Times"/>
              </a:rPr>
              <a:t> </a:t>
            </a:r>
            <a:r>
              <a:rPr lang="de-DE" sz="2400" dirty="0" err="1">
                <a:solidFill>
                  <a:srgbClr val="FFFFFF"/>
                </a:solidFill>
                <a:latin typeface="Times"/>
                <a:cs typeface="Times"/>
              </a:rPr>
              <a:t>workshop</a:t>
            </a:r>
            <a:endParaRPr lang="en-US" sz="2400" dirty="0" err="1">
              <a:solidFill>
                <a:srgbClr val="000000"/>
              </a:solidFill>
              <a:latin typeface="Times"/>
              <a:cs typeface="Times"/>
            </a:endParaRPr>
          </a:p>
        </p:txBody>
      </p:sp>
      <p:sp>
        <p:nvSpPr>
          <p:cNvPr id="3" name="Ondertitel 2"/>
          <p:cNvSpPr>
            <a:spLocks noGrp="1"/>
          </p:cNvSpPr>
          <p:nvPr>
            <p:ph type="subTitle" idx="1"/>
          </p:nvPr>
        </p:nvSpPr>
        <p:spPr>
          <a:xfrm>
            <a:off x="684225" y="3674327"/>
            <a:ext cx="9339075" cy="1380213"/>
          </a:xfrm>
        </p:spPr>
        <p:txBody>
          <a:bodyPr vert="horz" lIns="91440" tIns="45720" rIns="91440" bIns="45720" rtlCol="0" anchor="t">
            <a:normAutofit/>
          </a:bodyPr>
          <a:lstStyle/>
          <a:p>
            <a:pPr>
              <a:lnSpc>
                <a:spcPct val="100000"/>
              </a:lnSpc>
            </a:pPr>
            <a:endParaRPr lang="de-DE" sz="2200">
              <a:solidFill>
                <a:srgbClr val="FFFFFF"/>
              </a:solidFill>
              <a:latin typeface="Times"/>
              <a:cs typeface="Times"/>
            </a:endParaRPr>
          </a:p>
          <a:p>
            <a:pPr>
              <a:lnSpc>
                <a:spcPct val="100000"/>
              </a:lnSpc>
            </a:pPr>
            <a:r>
              <a:rPr lang="de-DE" sz="2200" dirty="0">
                <a:solidFill>
                  <a:srgbClr val="FFFFFF"/>
                </a:solidFill>
                <a:latin typeface="Times"/>
                <a:cs typeface="Times"/>
              </a:rPr>
              <a:t>Elise Maes</a:t>
            </a:r>
          </a:p>
          <a:p>
            <a:pPr>
              <a:lnSpc>
                <a:spcPct val="100000"/>
              </a:lnSpc>
            </a:pPr>
            <a:r>
              <a:rPr lang="de-DE" sz="2200" dirty="0" err="1">
                <a:solidFill>
                  <a:srgbClr val="FFFFFF"/>
                </a:solidFill>
                <a:latin typeface="Times"/>
                <a:cs typeface="Times"/>
              </a:rPr>
              <a:t>Gynaecologist</a:t>
            </a:r>
          </a:p>
        </p:txBody>
      </p:sp>
      <p:pic>
        <p:nvPicPr>
          <p:cNvPr id="4" name="Picture 3" descr="logo_cli_per_migliore.png">
            <a:extLst>
              <a:ext uri="{FF2B5EF4-FFF2-40B4-BE49-F238E27FC236}">
                <a16:creationId xmlns:a16="http://schemas.microsoft.com/office/drawing/2014/main" id="{3BF994FC-9964-413C-8112-4474E227B959}"/>
              </a:ext>
            </a:extLst>
          </p:cNvPr>
          <p:cNvPicPr>
            <a:picLocks noChangeAspect="1"/>
          </p:cNvPicPr>
          <p:nvPr/>
        </p:nvPicPr>
        <p:blipFill>
          <a:blip r:embed="rId3"/>
          <a:stretch>
            <a:fillRect/>
          </a:stretch>
        </p:blipFill>
        <p:spPr>
          <a:xfrm>
            <a:off x="789886" y="5507974"/>
            <a:ext cx="3781770" cy="1075063"/>
          </a:xfrm>
          <a:prstGeom prst="rect">
            <a:avLst/>
          </a:prstGeom>
        </p:spPr>
      </p:pic>
      <p:pic>
        <p:nvPicPr>
          <p:cNvPr id="5" name="Picture 4" descr="CHUSaintPierre-UMC-SintPieter-CMYK_300dpi.png">
            <a:extLst>
              <a:ext uri="{FF2B5EF4-FFF2-40B4-BE49-F238E27FC236}">
                <a16:creationId xmlns:a16="http://schemas.microsoft.com/office/drawing/2014/main" id="{A415640F-F75B-91AA-9939-14E9B9ED8C96}"/>
              </a:ext>
            </a:extLst>
          </p:cNvPr>
          <p:cNvPicPr>
            <a:picLocks noChangeAspect="1"/>
          </p:cNvPicPr>
          <p:nvPr/>
        </p:nvPicPr>
        <p:blipFill>
          <a:blip r:embed="rId4"/>
          <a:stretch>
            <a:fillRect/>
          </a:stretch>
        </p:blipFill>
        <p:spPr>
          <a:xfrm>
            <a:off x="6535654" y="5507455"/>
            <a:ext cx="4133850" cy="1257300"/>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E7BC5-A048-5BCC-621E-EE7487997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8A6C7-85B0-FECB-78D2-E9A9AA0312BE}"/>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7F98B780-CD03-67DF-5C21-7D806EF45E9A}"/>
              </a:ext>
            </a:extLst>
          </p:cNvPr>
          <p:cNvSpPr>
            <a:spLocks noGrp="1"/>
          </p:cNvSpPr>
          <p:nvPr>
            <p:ph idx="1"/>
          </p:nvPr>
        </p:nvSpPr>
        <p:spPr/>
        <p:txBody>
          <a:bodyPr vert="horz" lIns="91440" tIns="45720" rIns="91440" bIns="45720" rtlCol="0" anchor="t">
            <a:normAutofit fontScale="77500" lnSpcReduction="20000"/>
          </a:bodyPr>
          <a:lstStyle/>
          <a:p>
            <a:r>
              <a:rPr lang="en-US" b="1" dirty="0">
                <a:ea typeface="+mn-lt"/>
                <a:cs typeface="+mn-lt"/>
              </a:rPr>
              <a:t>Therapeutic Education/Healthy Lifestyle</a:t>
            </a:r>
            <a:endParaRPr lang="en-US" b="1" dirty="0"/>
          </a:p>
          <a:p>
            <a:pPr>
              <a:buClr>
                <a:srgbClr val="8D87A6"/>
              </a:buClr>
            </a:pPr>
            <a:r>
              <a:rPr lang="en-US" dirty="0">
                <a:ea typeface="+mn-lt"/>
                <a:cs typeface="+mn-lt"/>
              </a:rPr>
              <a:t>Diaphragm relaxation</a:t>
            </a:r>
            <a:endParaRPr lang="en-US" dirty="0"/>
          </a:p>
          <a:p>
            <a:pPr>
              <a:buClr>
                <a:srgbClr val="8D87A6"/>
              </a:buClr>
            </a:pPr>
            <a:r>
              <a:rPr lang="en-US" dirty="0">
                <a:ea typeface="+mn-lt"/>
                <a:cs typeface="+mn-lt"/>
              </a:rPr>
              <a:t>Manual Pelvic Floor Exercises - Relaxation</a:t>
            </a:r>
            <a:endParaRPr lang="en-US" dirty="0"/>
          </a:p>
          <a:p>
            <a:pPr>
              <a:buClr>
                <a:srgbClr val="8D87A6"/>
              </a:buClr>
            </a:pPr>
            <a:r>
              <a:rPr lang="en-US" dirty="0">
                <a:ea typeface="+mn-lt"/>
                <a:cs typeface="+mn-lt"/>
              </a:rPr>
              <a:t>Pelvic Floor Strengthening Exercises </a:t>
            </a:r>
            <a:endParaRPr lang="en-US" dirty="0">
              <a:solidFill>
                <a:srgbClr val="2A2735"/>
              </a:solidFill>
              <a:latin typeface="Grandview"/>
              <a:ea typeface="+mn-lt"/>
              <a:cs typeface="Arial"/>
            </a:endParaRPr>
          </a:p>
          <a:p>
            <a:pPr>
              <a:buClr>
                <a:srgbClr val="8D87A6"/>
              </a:buClr>
            </a:pPr>
            <a:r>
              <a:rPr lang="en-US" dirty="0">
                <a:solidFill>
                  <a:srgbClr val="474747"/>
                </a:solidFill>
                <a:latin typeface="Arial"/>
                <a:ea typeface="+mn-lt"/>
                <a:cs typeface="Arial"/>
              </a:rPr>
              <a:t>Perineo-detrusor inhibitory reflex</a:t>
            </a:r>
            <a:endParaRPr lang="en-US">
              <a:ea typeface="+mn-lt"/>
              <a:cs typeface="+mn-lt"/>
            </a:endParaRPr>
          </a:p>
          <a:p>
            <a:pPr>
              <a:buClr>
                <a:srgbClr val="8D87A6"/>
              </a:buClr>
            </a:pPr>
            <a:r>
              <a:rPr lang="en-US" dirty="0">
                <a:solidFill>
                  <a:srgbClr val="474747"/>
                </a:solidFill>
                <a:latin typeface="Arial"/>
                <a:ea typeface="+mn-lt"/>
                <a:cs typeface="Arial"/>
              </a:rPr>
              <a:t>Biofeedback, electrical stimulation</a:t>
            </a:r>
          </a:p>
          <a:p>
            <a:pPr>
              <a:buClr>
                <a:srgbClr val="8D87A6"/>
              </a:buClr>
            </a:pPr>
            <a:r>
              <a:rPr lang="en-US" dirty="0">
                <a:ea typeface="+mn-lt"/>
                <a:cs typeface="+mn-lt"/>
              </a:rPr>
              <a:t>Pelvic Floor Activation and Proprioception</a:t>
            </a:r>
            <a:endParaRPr lang="en-US" dirty="0"/>
          </a:p>
          <a:p>
            <a:pPr>
              <a:buClr>
                <a:srgbClr val="8D87A6"/>
              </a:buClr>
            </a:pPr>
            <a:r>
              <a:rPr lang="en-US" dirty="0">
                <a:ea typeface="+mn-lt"/>
                <a:cs typeface="+mn-lt"/>
              </a:rPr>
              <a:t>Non-Pressure Abdominal Exercises</a:t>
            </a:r>
            <a:endParaRPr lang="en-US" dirty="0"/>
          </a:p>
          <a:p>
            <a:pPr>
              <a:buClr>
                <a:srgbClr val="8D87A6"/>
              </a:buClr>
            </a:pPr>
            <a:r>
              <a:rPr lang="en-US" dirty="0">
                <a:ea typeface="+mn-lt"/>
                <a:cs typeface="+mn-lt"/>
              </a:rPr>
              <a:t>Lumbopelvic Stability</a:t>
            </a:r>
            <a:endParaRPr lang="en-US" dirty="0"/>
          </a:p>
          <a:p>
            <a:pPr>
              <a:buClr>
                <a:srgbClr val="8D87A6"/>
              </a:buClr>
            </a:pPr>
            <a:r>
              <a:rPr lang="en-US" dirty="0">
                <a:ea typeface="+mn-lt"/>
                <a:cs typeface="+mn-lt"/>
              </a:rPr>
              <a:t>Strengthening the Abdominal and Pelvic Muscles</a:t>
            </a:r>
            <a:endParaRPr lang="en-US" dirty="0"/>
          </a:p>
          <a:p>
            <a:pPr lvl="1">
              <a:buClr>
                <a:srgbClr val="8D87A6"/>
              </a:buClr>
              <a:buFont typeface="Courier New" panose="05000000000000000000" pitchFamily="2" charset="2"/>
              <a:buChar char="o"/>
            </a:pPr>
            <a:endParaRPr lang="en-US" dirty="0"/>
          </a:p>
        </p:txBody>
      </p:sp>
      <p:pic>
        <p:nvPicPr>
          <p:cNvPr id="93" name="Picture 92">
            <a:extLst>
              <a:ext uri="{FF2B5EF4-FFF2-40B4-BE49-F238E27FC236}">
                <a16:creationId xmlns:a16="http://schemas.microsoft.com/office/drawing/2014/main" id="{5B12E079-9927-9B73-C3B8-C9BE770EE3F7}"/>
              </a:ext>
            </a:extLst>
          </p:cNvPr>
          <p:cNvPicPr>
            <a:picLocks noChangeAspect="1"/>
          </p:cNvPicPr>
          <p:nvPr/>
        </p:nvPicPr>
        <p:blipFill>
          <a:blip r:embed="rId2"/>
          <a:stretch>
            <a:fillRect/>
          </a:stretch>
        </p:blipFill>
        <p:spPr>
          <a:xfrm>
            <a:off x="7019116" y="2346508"/>
            <a:ext cx="3990975" cy="3558020"/>
          </a:xfrm>
          <a:prstGeom prst="rect">
            <a:avLst/>
          </a:prstGeom>
        </p:spPr>
      </p:pic>
      <p:pic>
        <p:nvPicPr>
          <p:cNvPr id="5" name="Picture 4">
            <a:extLst>
              <a:ext uri="{FF2B5EF4-FFF2-40B4-BE49-F238E27FC236}">
                <a16:creationId xmlns:a16="http://schemas.microsoft.com/office/drawing/2014/main" id="{385F30F2-F91B-6F4C-40EB-90B2D74A3F8D}"/>
              </a:ext>
            </a:extLst>
          </p:cNvPr>
          <p:cNvPicPr>
            <a:picLocks noChangeAspect="1"/>
          </p:cNvPicPr>
          <p:nvPr/>
        </p:nvPicPr>
        <p:blipFill>
          <a:blip r:embed="rId3"/>
          <a:stretch>
            <a:fillRect/>
          </a:stretch>
        </p:blipFill>
        <p:spPr>
          <a:xfrm>
            <a:off x="6099145" y="2450352"/>
            <a:ext cx="3818088" cy="2287977"/>
          </a:xfrm>
          <a:prstGeom prst="rect">
            <a:avLst/>
          </a:prstGeom>
        </p:spPr>
      </p:pic>
      <p:pic>
        <p:nvPicPr>
          <p:cNvPr id="4" name="Picture 3" descr="Water being poured into a tall glass. ">
            <a:extLst>
              <a:ext uri="{FF2B5EF4-FFF2-40B4-BE49-F238E27FC236}">
                <a16:creationId xmlns:a16="http://schemas.microsoft.com/office/drawing/2014/main" id="{179043D8-B5BC-BCB2-13E7-DE63CFD7196F}"/>
              </a:ext>
            </a:extLst>
          </p:cNvPr>
          <p:cNvPicPr>
            <a:picLocks noChangeAspect="1"/>
          </p:cNvPicPr>
          <p:nvPr/>
        </p:nvPicPr>
        <p:blipFill>
          <a:blip r:embed="rId4"/>
          <a:stretch>
            <a:fillRect/>
          </a:stretch>
        </p:blipFill>
        <p:spPr>
          <a:xfrm>
            <a:off x="7369834" y="2974045"/>
            <a:ext cx="3303915" cy="2304514"/>
          </a:xfrm>
          <a:prstGeom prst="rect">
            <a:avLst/>
          </a:prstGeom>
        </p:spPr>
      </p:pic>
    </p:spTree>
    <p:extLst>
      <p:ext uri="{BB962C8B-B14F-4D97-AF65-F5344CB8AC3E}">
        <p14:creationId xmlns:p14="http://schemas.microsoft.com/office/powerpoint/2010/main" val="191322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A2F9-2CB8-1502-7BA7-F45B12ACC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76BB8-0FEC-D0D1-A698-256282331881}"/>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32823921-EBD2-C423-725B-CAB791BD8762}"/>
              </a:ext>
            </a:extLst>
          </p:cNvPr>
          <p:cNvSpPr>
            <a:spLocks noGrp="1"/>
          </p:cNvSpPr>
          <p:nvPr>
            <p:ph idx="1"/>
          </p:nvPr>
        </p:nvSpPr>
        <p:spPr/>
        <p:txBody>
          <a:bodyPr vert="horz" lIns="91440" tIns="45720" rIns="91440" bIns="45720" rtlCol="0" anchor="t">
            <a:normAutofit fontScale="77500" lnSpcReduction="20000"/>
          </a:bodyPr>
          <a:lstStyle/>
          <a:p>
            <a:r>
              <a:rPr lang="en-US" dirty="0">
                <a:ea typeface="+mn-lt"/>
                <a:cs typeface="+mn-lt"/>
              </a:rPr>
              <a:t>Therapeutic Education/Healthy Lifestyle</a:t>
            </a:r>
            <a:endParaRPr lang="en-US" b="1" dirty="0"/>
          </a:p>
          <a:p>
            <a:pPr>
              <a:buClr>
                <a:srgbClr val="8D87A6"/>
              </a:buClr>
            </a:pPr>
            <a:r>
              <a:rPr lang="en-US" dirty="0">
                <a:ea typeface="+mn-lt"/>
                <a:cs typeface="+mn-lt"/>
              </a:rPr>
              <a:t>Diaphragm relaxation</a:t>
            </a:r>
            <a:endParaRPr lang="en-US" dirty="0"/>
          </a:p>
          <a:p>
            <a:pPr>
              <a:buClr>
                <a:srgbClr val="8D87A6"/>
              </a:buClr>
            </a:pPr>
            <a:r>
              <a:rPr lang="en-US" b="1" dirty="0">
                <a:ea typeface="+mn-lt"/>
                <a:cs typeface="+mn-lt"/>
              </a:rPr>
              <a:t>Manual Pelvic Floor Exercises - Relaxation</a:t>
            </a:r>
            <a:endParaRPr lang="en-US" b="1" dirty="0"/>
          </a:p>
          <a:p>
            <a:pPr>
              <a:buClr>
                <a:srgbClr val="8D87A6"/>
              </a:buClr>
            </a:pPr>
            <a:r>
              <a:rPr lang="en-US" b="1" dirty="0">
                <a:ea typeface="+mn-lt"/>
                <a:cs typeface="+mn-lt"/>
              </a:rPr>
              <a:t>Pelvic Floor Strengthening Exercises </a:t>
            </a:r>
            <a:endParaRPr lang="en-US" b="1">
              <a:solidFill>
                <a:srgbClr val="2A2735"/>
              </a:solidFill>
              <a:latin typeface="Grandview"/>
              <a:ea typeface="+mn-lt"/>
              <a:cs typeface="Arial"/>
            </a:endParaRPr>
          </a:p>
          <a:p>
            <a:pPr>
              <a:buClr>
                <a:srgbClr val="8D87A6"/>
              </a:buClr>
            </a:pPr>
            <a:r>
              <a:rPr lang="en-US" b="1" dirty="0">
                <a:solidFill>
                  <a:srgbClr val="474747"/>
                </a:solidFill>
                <a:latin typeface="Arial"/>
                <a:ea typeface="+mn-lt"/>
                <a:cs typeface="Arial"/>
              </a:rPr>
              <a:t>Perineo-detrusor inhibitory reflex</a:t>
            </a:r>
            <a:endParaRPr lang="en-US" b="1" dirty="0">
              <a:ea typeface="+mn-lt"/>
              <a:cs typeface="+mn-lt"/>
            </a:endParaRPr>
          </a:p>
          <a:p>
            <a:pPr>
              <a:buClr>
                <a:srgbClr val="8D87A6"/>
              </a:buClr>
            </a:pPr>
            <a:r>
              <a:rPr lang="en-US" dirty="0">
                <a:solidFill>
                  <a:srgbClr val="474747"/>
                </a:solidFill>
                <a:latin typeface="Arial"/>
                <a:ea typeface="+mn-lt"/>
                <a:cs typeface="Arial"/>
              </a:rPr>
              <a:t>Biofeedback, electrical stimulation</a:t>
            </a:r>
          </a:p>
          <a:p>
            <a:pPr>
              <a:buClr>
                <a:srgbClr val="8D87A6"/>
              </a:buClr>
            </a:pPr>
            <a:r>
              <a:rPr lang="en-US" dirty="0">
                <a:ea typeface="+mn-lt"/>
                <a:cs typeface="+mn-lt"/>
              </a:rPr>
              <a:t>Pelvic Floor Activation and Proprioception</a:t>
            </a:r>
            <a:endParaRPr lang="en-US" dirty="0"/>
          </a:p>
          <a:p>
            <a:pPr>
              <a:buClr>
                <a:srgbClr val="8D87A6"/>
              </a:buClr>
            </a:pPr>
            <a:r>
              <a:rPr lang="en-US" dirty="0">
                <a:ea typeface="+mn-lt"/>
                <a:cs typeface="+mn-lt"/>
              </a:rPr>
              <a:t>Non-Pressure Abdominal Exercises</a:t>
            </a:r>
            <a:endParaRPr lang="en-US" dirty="0"/>
          </a:p>
          <a:p>
            <a:pPr>
              <a:buClr>
                <a:srgbClr val="8D87A6"/>
              </a:buClr>
            </a:pPr>
            <a:r>
              <a:rPr lang="en-US" dirty="0">
                <a:ea typeface="+mn-lt"/>
                <a:cs typeface="+mn-lt"/>
              </a:rPr>
              <a:t>Lumbopelvic Stability</a:t>
            </a:r>
            <a:endParaRPr lang="en-US" dirty="0"/>
          </a:p>
          <a:p>
            <a:pPr>
              <a:buClr>
                <a:srgbClr val="8D87A6"/>
              </a:buClr>
            </a:pPr>
            <a:r>
              <a:rPr lang="en-US" dirty="0">
                <a:ea typeface="+mn-lt"/>
                <a:cs typeface="+mn-lt"/>
              </a:rPr>
              <a:t>Strengthening the Abdominal and Pelvic Muscles</a:t>
            </a:r>
            <a:endParaRPr lang="en-US" dirty="0"/>
          </a:p>
          <a:p>
            <a:pPr lvl="1">
              <a:buClr>
                <a:srgbClr val="8D87A6"/>
              </a:buClr>
              <a:buFont typeface="Courier New" panose="05000000000000000000" pitchFamily="2" charset="2"/>
              <a:buChar char="o"/>
            </a:pPr>
            <a:endParaRPr lang="en-US" dirty="0"/>
          </a:p>
        </p:txBody>
      </p:sp>
    </p:spTree>
    <p:extLst>
      <p:ext uri="{BB962C8B-B14F-4D97-AF65-F5344CB8AC3E}">
        <p14:creationId xmlns:p14="http://schemas.microsoft.com/office/powerpoint/2010/main" val="254441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91E4-8A71-2D09-5706-E6FEDE2F3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8AB9A-44B7-7A12-D1CE-426EA272C8EA}"/>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2D07A922-934F-C8B7-D084-E5F07D0242AC}"/>
              </a:ext>
            </a:extLst>
          </p:cNvPr>
          <p:cNvSpPr>
            <a:spLocks noGrp="1"/>
          </p:cNvSpPr>
          <p:nvPr>
            <p:ph idx="1"/>
          </p:nvPr>
        </p:nvSpPr>
        <p:spPr/>
        <p:txBody>
          <a:bodyPr vert="horz" lIns="91440" tIns="45720" rIns="91440" bIns="45720" rtlCol="0" anchor="t">
            <a:normAutofit fontScale="77500" lnSpcReduction="20000"/>
          </a:bodyPr>
          <a:lstStyle/>
          <a:p>
            <a:r>
              <a:rPr lang="en-US" dirty="0">
                <a:ea typeface="+mn-lt"/>
                <a:cs typeface="+mn-lt"/>
              </a:rPr>
              <a:t>Therapeutic Education/Healthy Lifestyle</a:t>
            </a:r>
            <a:endParaRPr lang="en-US" b="1" dirty="0"/>
          </a:p>
          <a:p>
            <a:pPr>
              <a:buClr>
                <a:srgbClr val="8D87A6"/>
              </a:buClr>
            </a:pPr>
            <a:r>
              <a:rPr lang="en-US" dirty="0">
                <a:ea typeface="+mn-lt"/>
                <a:cs typeface="+mn-lt"/>
              </a:rPr>
              <a:t>Diaphragm relaxation</a:t>
            </a:r>
            <a:endParaRPr lang="en-US" dirty="0"/>
          </a:p>
          <a:p>
            <a:pPr>
              <a:buClr>
                <a:srgbClr val="8D87A6"/>
              </a:buClr>
            </a:pPr>
            <a:r>
              <a:rPr lang="en-US" dirty="0">
                <a:ea typeface="+mn-lt"/>
                <a:cs typeface="+mn-lt"/>
              </a:rPr>
              <a:t>Manual Pelvic Floor Exercises - Relaxation</a:t>
            </a:r>
            <a:endParaRPr lang="en-US" dirty="0"/>
          </a:p>
          <a:p>
            <a:pPr>
              <a:buClr>
                <a:srgbClr val="8D87A6"/>
              </a:buClr>
            </a:pPr>
            <a:r>
              <a:rPr lang="en-US" dirty="0">
                <a:ea typeface="+mn-lt"/>
                <a:cs typeface="+mn-lt"/>
              </a:rPr>
              <a:t>Pelvic Floor Strengthening Exercises </a:t>
            </a:r>
            <a:endParaRPr lang="en-US" dirty="0">
              <a:solidFill>
                <a:srgbClr val="2A2735"/>
              </a:solidFill>
              <a:latin typeface="Grandview"/>
              <a:ea typeface="+mn-lt"/>
              <a:cs typeface="Arial"/>
            </a:endParaRPr>
          </a:p>
          <a:p>
            <a:pPr>
              <a:buClr>
                <a:srgbClr val="8D87A6"/>
              </a:buClr>
            </a:pPr>
            <a:r>
              <a:rPr lang="en-US" dirty="0">
                <a:solidFill>
                  <a:srgbClr val="474747"/>
                </a:solidFill>
                <a:latin typeface="Arial"/>
                <a:ea typeface="+mn-lt"/>
                <a:cs typeface="Arial"/>
              </a:rPr>
              <a:t>Perineo-detrusor inhibitory reflex</a:t>
            </a:r>
            <a:endParaRPr lang="en-US">
              <a:ea typeface="+mn-lt"/>
              <a:cs typeface="+mn-lt"/>
            </a:endParaRPr>
          </a:p>
          <a:p>
            <a:pPr>
              <a:buClr>
                <a:srgbClr val="8D87A6"/>
              </a:buClr>
            </a:pPr>
            <a:r>
              <a:rPr lang="en-US" b="1" dirty="0">
                <a:solidFill>
                  <a:srgbClr val="474747"/>
                </a:solidFill>
                <a:latin typeface="Arial"/>
                <a:ea typeface="+mn-lt"/>
                <a:cs typeface="Arial"/>
              </a:rPr>
              <a:t>Biofeedback, electrical stimulation</a:t>
            </a:r>
          </a:p>
          <a:p>
            <a:pPr>
              <a:buClr>
                <a:srgbClr val="8D87A6"/>
              </a:buClr>
            </a:pPr>
            <a:r>
              <a:rPr lang="en-US" dirty="0">
                <a:ea typeface="+mn-lt"/>
                <a:cs typeface="+mn-lt"/>
              </a:rPr>
              <a:t>Pelvic Floor Activation and Proprioception</a:t>
            </a:r>
            <a:endParaRPr lang="en-US" dirty="0"/>
          </a:p>
          <a:p>
            <a:pPr>
              <a:buClr>
                <a:srgbClr val="8D87A6"/>
              </a:buClr>
            </a:pPr>
            <a:r>
              <a:rPr lang="en-US" dirty="0">
                <a:ea typeface="+mn-lt"/>
                <a:cs typeface="+mn-lt"/>
              </a:rPr>
              <a:t>Non-Pressure Abdominal Exercises</a:t>
            </a:r>
            <a:endParaRPr lang="en-US" dirty="0"/>
          </a:p>
          <a:p>
            <a:pPr>
              <a:buClr>
                <a:srgbClr val="8D87A6"/>
              </a:buClr>
            </a:pPr>
            <a:r>
              <a:rPr lang="en-US" dirty="0">
                <a:ea typeface="+mn-lt"/>
                <a:cs typeface="+mn-lt"/>
              </a:rPr>
              <a:t>Lumbopelvic Stability</a:t>
            </a:r>
            <a:endParaRPr lang="en-US" dirty="0"/>
          </a:p>
          <a:p>
            <a:pPr>
              <a:buClr>
                <a:srgbClr val="8D87A6"/>
              </a:buClr>
            </a:pPr>
            <a:r>
              <a:rPr lang="en-US" dirty="0">
                <a:ea typeface="+mn-lt"/>
                <a:cs typeface="+mn-lt"/>
              </a:rPr>
              <a:t>Strengthening the Abdominal and Pelvic Muscles</a:t>
            </a:r>
            <a:endParaRPr lang="en-US" dirty="0"/>
          </a:p>
          <a:p>
            <a:pPr lvl="1">
              <a:buClr>
                <a:srgbClr val="8D87A6"/>
              </a:buClr>
              <a:buFont typeface="Courier New" panose="05000000000000000000" pitchFamily="2" charset="2"/>
              <a:buChar char="o"/>
            </a:pPr>
            <a:endParaRPr lang="en-US" dirty="0"/>
          </a:p>
        </p:txBody>
      </p:sp>
      <p:pic>
        <p:nvPicPr>
          <p:cNvPr id="4" name="Picture 3">
            <a:extLst>
              <a:ext uri="{FF2B5EF4-FFF2-40B4-BE49-F238E27FC236}">
                <a16:creationId xmlns:a16="http://schemas.microsoft.com/office/drawing/2014/main" id="{9FF7BE40-6007-E2D5-E7B4-BC09A952C7CF}"/>
              </a:ext>
            </a:extLst>
          </p:cNvPr>
          <p:cNvPicPr>
            <a:picLocks noChangeAspect="1"/>
          </p:cNvPicPr>
          <p:nvPr/>
        </p:nvPicPr>
        <p:blipFill>
          <a:blip r:embed="rId2"/>
          <a:stretch>
            <a:fillRect/>
          </a:stretch>
        </p:blipFill>
        <p:spPr>
          <a:xfrm>
            <a:off x="7740140" y="2181853"/>
            <a:ext cx="3267794" cy="1890443"/>
          </a:xfrm>
          <a:prstGeom prst="rect">
            <a:avLst/>
          </a:prstGeom>
        </p:spPr>
      </p:pic>
      <p:pic>
        <p:nvPicPr>
          <p:cNvPr id="5" name="Picture 4">
            <a:extLst>
              <a:ext uri="{FF2B5EF4-FFF2-40B4-BE49-F238E27FC236}">
                <a16:creationId xmlns:a16="http://schemas.microsoft.com/office/drawing/2014/main" id="{99D4AD9A-0D46-5258-95E1-67DF991E933D}"/>
              </a:ext>
            </a:extLst>
          </p:cNvPr>
          <p:cNvPicPr>
            <a:picLocks noChangeAspect="1"/>
          </p:cNvPicPr>
          <p:nvPr/>
        </p:nvPicPr>
        <p:blipFill>
          <a:blip r:embed="rId3"/>
          <a:stretch>
            <a:fillRect/>
          </a:stretch>
        </p:blipFill>
        <p:spPr>
          <a:xfrm>
            <a:off x="7502465" y="4122617"/>
            <a:ext cx="3771900" cy="2638425"/>
          </a:xfrm>
          <a:prstGeom prst="rect">
            <a:avLst/>
          </a:prstGeom>
        </p:spPr>
      </p:pic>
    </p:spTree>
    <p:extLst>
      <p:ext uri="{BB962C8B-B14F-4D97-AF65-F5344CB8AC3E}">
        <p14:creationId xmlns:p14="http://schemas.microsoft.com/office/powerpoint/2010/main" val="14190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2" name="Freeform: Shape 11">
            <a:extLst>
              <a:ext uri="{FF2B5EF4-FFF2-40B4-BE49-F238E27FC236}">
                <a16:creationId xmlns:a16="http://schemas.microsoft.com/office/drawing/2014/main" id="{E176DC30-5F54-423B-AF50-738BEABE7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4675998B-83F9-4DD6-A181-01CC6390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7203DA02-DFF0-43DA-97F8-713359A5E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DB5F66-3FA1-4342-A884-49FFC898B0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2E1DE4-95C3-4648-880D-D5F16DA5BE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0DE976-09C7-468E-88D4-E653C3B9A9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6834F4-CE01-4256-A71F-E9622367BA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4B1666-CD3C-4141-91C0-782A8C0A79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EB9DED-5756-4349-86C4-BB40C843E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66CDAA-2393-4E50-88AE-4B6DE356D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2ED3B2-4AF6-4D71-AFE0-E628195BE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8274F-6455-416D-9E21-09DCC6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4FC2BA-35B4-4272-AE27-2EA963B9C6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75E2C7-38CF-4C4C-BA60-8EBC4C59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41EEBD-A69D-4000-B18A-0FF9079FF4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674DC2-DB19-4D12-A7CC-A19B45A577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E37544-AEB0-4C32-9AB4-FD8868FBB4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4D92EE-9609-4B42-A0C2-EE8B291A2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4BE4F6-D0F0-4D05-BADF-7BAB738853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022A48-AB28-42C0-99AA-84E9E942A2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E1212E-2DDC-41F9-817C-2B0AF529E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AC07E3-6FB7-48B5-9418-5D58EC8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112200-C0E8-4E4F-B475-BB0C5619B1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A45913-5C20-4A2E-9401-B69D433BAC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3BFA98-23F1-401A-B615-F706954A49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EE95EF-D097-47D9-98DF-5BA037C497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E5EAA5-1BC5-4C85-85D9-F7BA73476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8F5AAC3-E106-4C3A-986B-23C44A9B1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C6582A-5366-4B33-8D40-2B474D8B57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25249E-2F40-425D-A7F1-B7E55EF53C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3EC936-5CFC-4FE5-BCA8-59B3A2EF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DE7F7A-C490-430C-876F-0349FC8BF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686B4E-119A-4F4A-9392-1F9CFE3BE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F3730C34-30B8-42E4-824D-F095747C4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205909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F85D036-B2C7-B44A-45BD-213BA3905774}"/>
              </a:ext>
            </a:extLst>
          </p:cNvPr>
          <p:cNvSpPr>
            <a:spLocks noGrp="1"/>
          </p:cNvSpPr>
          <p:nvPr>
            <p:ph type="title"/>
          </p:nvPr>
        </p:nvSpPr>
        <p:spPr>
          <a:xfrm>
            <a:off x="691078" y="725951"/>
            <a:ext cx="5398648" cy="1878413"/>
          </a:xfrm>
        </p:spPr>
        <p:txBody>
          <a:bodyPr>
            <a:normAutofit/>
          </a:bodyPr>
          <a:lstStyle/>
          <a:p>
            <a:pPr>
              <a:lnSpc>
                <a:spcPct val="90000"/>
              </a:lnSpc>
            </a:pPr>
            <a:r>
              <a:rPr lang="en-US" sz="4100"/>
              <a:t>Other ways to strengthen the pelvic floor:</a:t>
            </a:r>
          </a:p>
        </p:txBody>
      </p:sp>
      <p:sp>
        <p:nvSpPr>
          <p:cNvPr id="3" name="Content Placeholder 2">
            <a:extLst>
              <a:ext uri="{FF2B5EF4-FFF2-40B4-BE49-F238E27FC236}">
                <a16:creationId xmlns:a16="http://schemas.microsoft.com/office/drawing/2014/main" id="{AEFF4B96-F229-88DA-5F8A-B8642FE62097}"/>
              </a:ext>
            </a:extLst>
          </p:cNvPr>
          <p:cNvSpPr>
            <a:spLocks noGrp="1"/>
          </p:cNvSpPr>
          <p:nvPr>
            <p:ph idx="1"/>
          </p:nvPr>
        </p:nvSpPr>
        <p:spPr>
          <a:xfrm>
            <a:off x="691079" y="2883005"/>
            <a:ext cx="4398756" cy="3260398"/>
          </a:xfrm>
        </p:spPr>
        <p:txBody>
          <a:bodyPr vert="horz" lIns="91440" tIns="45720" rIns="91440" bIns="45720" rtlCol="0" anchor="t">
            <a:normAutofit/>
          </a:bodyPr>
          <a:lstStyle/>
          <a:p>
            <a:r>
              <a:rPr lang="en-US" dirty="0"/>
              <a:t>Weighted vaginal cones (Geisha balls) </a:t>
            </a:r>
          </a:p>
          <a:p>
            <a:pPr>
              <a:buClr>
                <a:srgbClr val="8D87A6"/>
              </a:buClr>
            </a:pPr>
            <a:r>
              <a:rPr lang="en-US" dirty="0"/>
              <a:t>Sport: Yoga, Pilates</a:t>
            </a:r>
          </a:p>
          <a:p>
            <a:pPr>
              <a:buClr>
                <a:srgbClr val="8D87A6"/>
              </a:buClr>
            </a:pPr>
            <a:r>
              <a:rPr lang="en-US" dirty="0"/>
              <a:t>Pelvic Floor Trainers (</a:t>
            </a:r>
            <a:r>
              <a:rPr lang="en-US" dirty="0" err="1"/>
              <a:t>Perifit</a:t>
            </a:r>
            <a:r>
              <a:rPr lang="en-US" dirty="0"/>
              <a:t>, Elvie, </a:t>
            </a:r>
            <a:r>
              <a:rPr lang="en-US" dirty="0" err="1"/>
              <a:t>kGoal</a:t>
            </a:r>
            <a:r>
              <a:rPr lang="en-US" dirty="0"/>
              <a:t>) </a:t>
            </a:r>
          </a:p>
        </p:txBody>
      </p:sp>
      <p:pic>
        <p:nvPicPr>
          <p:cNvPr id="5" name="Picture 4">
            <a:extLst>
              <a:ext uri="{FF2B5EF4-FFF2-40B4-BE49-F238E27FC236}">
                <a16:creationId xmlns:a16="http://schemas.microsoft.com/office/drawing/2014/main" id="{FDEBF34A-1CF5-13D4-7355-46DE3D9AB39F}"/>
              </a:ext>
            </a:extLst>
          </p:cNvPr>
          <p:cNvPicPr>
            <a:picLocks noChangeAspect="1"/>
          </p:cNvPicPr>
          <p:nvPr/>
        </p:nvPicPr>
        <p:blipFill>
          <a:blip r:embed="rId2"/>
          <a:stretch>
            <a:fillRect/>
          </a:stretch>
        </p:blipFill>
        <p:spPr>
          <a:xfrm>
            <a:off x="7780027" y="721082"/>
            <a:ext cx="2912211" cy="2635551"/>
          </a:xfrm>
          <a:prstGeom prst="rect">
            <a:avLst/>
          </a:prstGeom>
        </p:spPr>
      </p:pic>
      <p:pic>
        <p:nvPicPr>
          <p:cNvPr id="4" name="Picture 3">
            <a:extLst>
              <a:ext uri="{FF2B5EF4-FFF2-40B4-BE49-F238E27FC236}">
                <a16:creationId xmlns:a16="http://schemas.microsoft.com/office/drawing/2014/main" id="{C56D1BF3-83A2-D96B-CB80-A2F7632A13B2}"/>
              </a:ext>
            </a:extLst>
          </p:cNvPr>
          <p:cNvPicPr>
            <a:picLocks noChangeAspect="1"/>
          </p:cNvPicPr>
          <p:nvPr/>
        </p:nvPicPr>
        <p:blipFill>
          <a:blip r:embed="rId3"/>
          <a:stretch>
            <a:fillRect/>
          </a:stretch>
        </p:blipFill>
        <p:spPr>
          <a:xfrm>
            <a:off x="7437123" y="3507853"/>
            <a:ext cx="3598021" cy="2635551"/>
          </a:xfrm>
          <a:prstGeom prst="rect">
            <a:avLst/>
          </a:prstGeom>
        </p:spPr>
      </p:pic>
    </p:spTree>
    <p:extLst>
      <p:ext uri="{BB962C8B-B14F-4D97-AF65-F5344CB8AC3E}">
        <p14:creationId xmlns:p14="http://schemas.microsoft.com/office/powerpoint/2010/main" val="249903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6" name="Group 55">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7" name="Straight Connector 56">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6B60CD6-A685-A510-B329-B01848C9F5C4}"/>
              </a:ext>
            </a:extLst>
          </p:cNvPr>
          <p:cNvSpPr>
            <a:spLocks noGrp="1"/>
          </p:cNvSpPr>
          <p:nvPr>
            <p:ph type="title"/>
          </p:nvPr>
        </p:nvSpPr>
        <p:spPr>
          <a:xfrm>
            <a:off x="691079" y="725951"/>
            <a:ext cx="4927425" cy="1938525"/>
          </a:xfrm>
        </p:spPr>
        <p:txBody>
          <a:bodyPr>
            <a:normAutofit/>
          </a:bodyPr>
          <a:lstStyle/>
          <a:p>
            <a:r>
              <a:rPr lang="en-US" dirty="0"/>
              <a:t>Vaginal creams: </a:t>
            </a:r>
          </a:p>
        </p:txBody>
      </p:sp>
      <p:sp>
        <p:nvSpPr>
          <p:cNvPr id="89" name="Right Triangle 88">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FFB91536-6673-1C0F-E263-B2934C7EBAD6}"/>
              </a:ext>
            </a:extLst>
          </p:cNvPr>
          <p:cNvSpPr>
            <a:spLocks noGrp="1"/>
          </p:cNvSpPr>
          <p:nvPr>
            <p:ph idx="1"/>
          </p:nvPr>
        </p:nvSpPr>
        <p:spPr>
          <a:xfrm>
            <a:off x="691079" y="2886116"/>
            <a:ext cx="4927425" cy="3245931"/>
          </a:xfrm>
        </p:spPr>
        <p:txBody>
          <a:bodyPr vert="horz" lIns="91440" tIns="45720" rIns="91440" bIns="45720" rtlCol="0" anchor="t">
            <a:normAutofit/>
          </a:bodyPr>
          <a:lstStyle/>
          <a:p>
            <a:endParaRPr lang="en-US" dirty="0">
              <a:latin typeface="Roboto"/>
              <a:ea typeface="Roboto"/>
              <a:cs typeface="Roboto"/>
            </a:endParaRPr>
          </a:p>
          <a:p>
            <a:pPr>
              <a:buClr>
                <a:srgbClr val="8D87A6"/>
              </a:buClr>
            </a:pPr>
            <a:r>
              <a:rPr lang="en-US" dirty="0">
                <a:latin typeface="Roboto"/>
                <a:ea typeface="Roboto"/>
                <a:cs typeface="Roboto"/>
              </a:rPr>
              <a:t>Lubricants</a:t>
            </a:r>
            <a:endParaRPr lang="en-US" dirty="0">
              <a:latin typeface="Grandview"/>
              <a:ea typeface="Roboto"/>
              <a:cs typeface="Roboto"/>
            </a:endParaRPr>
          </a:p>
          <a:p>
            <a:pPr>
              <a:buClr>
                <a:srgbClr val="8D87A6"/>
              </a:buClr>
            </a:pPr>
            <a:r>
              <a:rPr lang="en-US" dirty="0">
                <a:latin typeface="Roboto"/>
                <a:ea typeface="Roboto"/>
                <a:cs typeface="Roboto"/>
              </a:rPr>
              <a:t>Vaginal moisturizers</a:t>
            </a:r>
            <a:endParaRPr lang="en-US" dirty="0">
              <a:latin typeface="Grandview"/>
              <a:ea typeface="Roboto"/>
              <a:cs typeface="Roboto"/>
            </a:endParaRPr>
          </a:p>
          <a:p>
            <a:pPr>
              <a:buClr>
                <a:srgbClr val="8D87A6"/>
              </a:buClr>
            </a:pPr>
            <a:r>
              <a:rPr lang="en-US" dirty="0">
                <a:latin typeface="Roboto"/>
                <a:ea typeface="Roboto"/>
                <a:cs typeface="Roboto"/>
              </a:rPr>
              <a:t>Vaginal estrogen</a:t>
            </a:r>
          </a:p>
        </p:txBody>
      </p:sp>
      <p:pic>
        <p:nvPicPr>
          <p:cNvPr id="48" name="Picture 47" descr="Persoon die handen wast">
            <a:extLst>
              <a:ext uri="{FF2B5EF4-FFF2-40B4-BE49-F238E27FC236}">
                <a16:creationId xmlns:a16="http://schemas.microsoft.com/office/drawing/2014/main" id="{CEE9A0F1-8F65-6087-11D1-2E16CD93AA2C}"/>
              </a:ext>
            </a:extLst>
          </p:cNvPr>
          <p:cNvPicPr>
            <a:picLocks noChangeAspect="1"/>
          </p:cNvPicPr>
          <p:nvPr/>
        </p:nvPicPr>
        <p:blipFill>
          <a:blip r:embed="rId2"/>
          <a:srcRect l="15608" r="25290"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pic>
        <p:nvPicPr>
          <p:cNvPr id="6" name="Picture 5" descr="logo_cli_per_migliore.png">
            <a:extLst>
              <a:ext uri="{FF2B5EF4-FFF2-40B4-BE49-F238E27FC236}">
                <a16:creationId xmlns:a16="http://schemas.microsoft.com/office/drawing/2014/main" id="{579A1928-6513-C0E2-B650-0A3D9CE1402B}"/>
              </a:ext>
            </a:extLst>
          </p:cNvPr>
          <p:cNvPicPr>
            <a:picLocks noChangeAspect="1"/>
          </p:cNvPicPr>
          <p:nvPr/>
        </p:nvPicPr>
        <p:blipFill>
          <a:blip r:embed="rId3"/>
          <a:stretch>
            <a:fillRect/>
          </a:stretch>
        </p:blipFill>
        <p:spPr>
          <a:xfrm>
            <a:off x="8251483" y="5601553"/>
            <a:ext cx="3781770" cy="1075063"/>
          </a:xfrm>
          <a:prstGeom prst="rect">
            <a:avLst/>
          </a:prstGeom>
        </p:spPr>
      </p:pic>
    </p:spTree>
    <p:extLst>
      <p:ext uri="{BB962C8B-B14F-4D97-AF65-F5344CB8AC3E}">
        <p14:creationId xmlns:p14="http://schemas.microsoft.com/office/powerpoint/2010/main" val="360180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41F77B-6A24-8ECD-B19A-7DD5467DAD92}"/>
            </a:ext>
          </a:extLst>
        </p:cNvPr>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7" name="Straight Connector 96">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6A8D10-0F04-05C4-5AC6-117A49460A09}"/>
              </a:ext>
            </a:extLst>
          </p:cNvPr>
          <p:cNvSpPr>
            <a:spLocks noGrp="1"/>
          </p:cNvSpPr>
          <p:nvPr>
            <p:ph type="title"/>
          </p:nvPr>
        </p:nvSpPr>
        <p:spPr>
          <a:xfrm>
            <a:off x="691079" y="725951"/>
            <a:ext cx="4927425" cy="1938525"/>
          </a:xfrm>
        </p:spPr>
        <p:txBody>
          <a:bodyPr>
            <a:normAutofit/>
          </a:bodyPr>
          <a:lstStyle/>
          <a:p>
            <a:r>
              <a:rPr lang="en-US" dirty="0"/>
              <a:t>Vaginal creams: </a:t>
            </a:r>
          </a:p>
        </p:txBody>
      </p:sp>
      <p:sp>
        <p:nvSpPr>
          <p:cNvPr id="129" name="Right Triangle 128">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8DB473AB-D575-C361-7E44-C6E4072CA232}"/>
              </a:ext>
            </a:extLst>
          </p:cNvPr>
          <p:cNvSpPr>
            <a:spLocks noGrp="1"/>
          </p:cNvSpPr>
          <p:nvPr>
            <p:ph idx="1"/>
          </p:nvPr>
        </p:nvSpPr>
        <p:spPr>
          <a:xfrm>
            <a:off x="691079" y="2886116"/>
            <a:ext cx="4927425" cy="3245931"/>
          </a:xfrm>
        </p:spPr>
        <p:txBody>
          <a:bodyPr vert="horz" lIns="91440" tIns="45720" rIns="91440" bIns="45720" rtlCol="0">
            <a:normAutofit/>
          </a:bodyPr>
          <a:lstStyle/>
          <a:p>
            <a:endParaRPr lang="en-US" dirty="0">
              <a:latin typeface="Roboto"/>
              <a:ea typeface="Roboto"/>
              <a:cs typeface="Roboto"/>
            </a:endParaRPr>
          </a:p>
          <a:p>
            <a:pPr>
              <a:buClr>
                <a:srgbClr val="8D87A6"/>
              </a:buClr>
            </a:pPr>
            <a:r>
              <a:rPr lang="en-US" dirty="0">
                <a:latin typeface="Roboto"/>
                <a:ea typeface="Roboto"/>
                <a:cs typeface="Roboto"/>
              </a:rPr>
              <a:t>Lubricants</a:t>
            </a:r>
            <a:endParaRPr lang="en-US" dirty="0">
              <a:latin typeface="Grandview"/>
              <a:ea typeface="Roboto"/>
              <a:cs typeface="Roboto"/>
            </a:endParaRPr>
          </a:p>
          <a:p>
            <a:pPr lvl="1">
              <a:buClr>
                <a:srgbClr val="8D87A6"/>
              </a:buClr>
              <a:buFont typeface="Courier New" panose="05000000000000000000" pitchFamily="2" charset="2"/>
              <a:buChar char="o"/>
            </a:pPr>
            <a:r>
              <a:rPr lang="en-US" dirty="0">
                <a:latin typeface="Roboto"/>
                <a:ea typeface="Roboto"/>
                <a:cs typeface="Roboto"/>
              </a:rPr>
              <a:t>Short term relief of vaginal dryness </a:t>
            </a:r>
          </a:p>
          <a:p>
            <a:pPr lvl="1">
              <a:buClr>
                <a:srgbClr val="8D87A6"/>
              </a:buClr>
              <a:buFont typeface="Courier New" panose="05000000000000000000" pitchFamily="2" charset="2"/>
              <a:buChar char="o"/>
            </a:pPr>
            <a:r>
              <a:rPr lang="en-US" dirty="0">
                <a:latin typeface="Roboto"/>
                <a:ea typeface="Roboto"/>
                <a:cs typeface="Roboto"/>
              </a:rPr>
              <a:t>Reduce discomfort during intercourse</a:t>
            </a:r>
          </a:p>
          <a:p>
            <a:pPr lvl="1">
              <a:buClr>
                <a:srgbClr val="8D87A6"/>
              </a:buClr>
              <a:buFont typeface="Courier New" panose="05000000000000000000" pitchFamily="2" charset="2"/>
              <a:buChar char="o"/>
            </a:pPr>
            <a:r>
              <a:rPr lang="en-US" dirty="0">
                <a:latin typeface="Roboto"/>
                <a:ea typeface="Roboto"/>
                <a:cs typeface="Roboto"/>
              </a:rPr>
              <a:t>Water, oil or silicone based </a:t>
            </a:r>
          </a:p>
        </p:txBody>
      </p:sp>
      <p:pic>
        <p:nvPicPr>
          <p:cNvPr id="4" name="Picture 3">
            <a:extLst>
              <a:ext uri="{FF2B5EF4-FFF2-40B4-BE49-F238E27FC236}">
                <a16:creationId xmlns:a16="http://schemas.microsoft.com/office/drawing/2014/main" id="{9C14B692-947F-DDF8-1E35-AF4870E95457}"/>
              </a:ext>
            </a:extLst>
          </p:cNvPr>
          <p:cNvPicPr>
            <a:picLocks noChangeAspect="1"/>
          </p:cNvPicPr>
          <p:nvPr/>
        </p:nvPicPr>
        <p:blipFill>
          <a:blip r:embed="rId2"/>
          <a:srcRect r="4483"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42070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F4E8A4-694D-9E3E-5504-E1E9B865DC5B}"/>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6" name="Group 135">
            <a:extLst>
              <a:ext uri="{FF2B5EF4-FFF2-40B4-BE49-F238E27FC236}">
                <a16:creationId xmlns:a16="http://schemas.microsoft.com/office/drawing/2014/main" id="{4675998B-83F9-4DD6-A181-01CC6390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7" name="Straight Connector 136">
              <a:extLst>
                <a:ext uri="{FF2B5EF4-FFF2-40B4-BE49-F238E27FC236}">
                  <a16:creationId xmlns:a16="http://schemas.microsoft.com/office/drawing/2014/main" id="{7203DA02-DFF0-43DA-97F8-713359A5E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7DB5F66-3FA1-4342-A884-49FFC898B0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62E1DE4-95C3-4648-880D-D5F16DA5BE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F0DE976-09C7-468E-88D4-E653C3B9A9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46834F4-CE01-4256-A71F-E9622367BA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24B1666-CD3C-4141-91C0-782A8C0A79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BEB9DED-5756-4349-86C4-BB40C843E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E66CDAA-2393-4E50-88AE-4B6DE356D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52ED3B2-4AF6-4D71-AFE0-E628195BE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8F8274F-6455-416D-9E21-09DCC6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A4FC2BA-35B4-4272-AE27-2EA963B9C6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075E2C7-38CF-4C4C-BA60-8EBC4C59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A41EEBD-A69D-4000-B18A-0FF9079FF4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D674DC2-DB19-4D12-A7CC-A19B45A577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CE37544-AEB0-4C32-9AB4-FD8868FBB4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A4D92EE-9609-4B42-A0C2-EE8B291A2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14BE4F6-D0F0-4D05-BADF-7BAB738853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2022A48-AB28-42C0-99AA-84E9E942A2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BE1212E-2DDC-41F9-817C-2B0AF529E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EAC07E3-6FB7-48B5-9418-5D58EC8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C112200-C0E8-4E4F-B475-BB0C5619B1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BA45913-5C20-4A2E-9401-B69D433BAC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53BFA98-23F1-401A-B615-F706954A49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9EE95EF-D097-47D9-98DF-5BA037C497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2E5EAA5-1BC5-4C85-85D9-F7BA73476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8F5AAC3-E106-4C3A-986B-23C44A9B1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EC6582A-5366-4B33-8D40-2B474D8B57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A25249E-2F40-425D-A7F1-B7E55EF53C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13EC936-5CFC-4FE5-BCA8-59B3A2EF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CDE7F7A-C490-430C-876F-0349FC8BF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D686B4E-119A-4F4A-9392-1F9CFE3BE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9" name="Right Triangle 168">
            <a:extLst>
              <a:ext uri="{FF2B5EF4-FFF2-40B4-BE49-F238E27FC236}">
                <a16:creationId xmlns:a16="http://schemas.microsoft.com/office/drawing/2014/main" id="{F3730C34-30B8-42E4-824D-F095747C4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205909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9A47C77-5143-DABF-C203-7A7A316E71E2}"/>
              </a:ext>
            </a:extLst>
          </p:cNvPr>
          <p:cNvSpPr>
            <a:spLocks noGrp="1"/>
          </p:cNvSpPr>
          <p:nvPr>
            <p:ph type="title"/>
          </p:nvPr>
        </p:nvSpPr>
        <p:spPr>
          <a:xfrm>
            <a:off x="691079" y="725951"/>
            <a:ext cx="5398648" cy="1878413"/>
          </a:xfrm>
        </p:spPr>
        <p:txBody>
          <a:bodyPr>
            <a:normAutofit/>
          </a:bodyPr>
          <a:lstStyle/>
          <a:p>
            <a:r>
              <a:rPr lang="en-US" dirty="0"/>
              <a:t>Vaginal creams: </a:t>
            </a:r>
          </a:p>
        </p:txBody>
      </p:sp>
      <p:sp>
        <p:nvSpPr>
          <p:cNvPr id="3" name="Content Placeholder 2">
            <a:extLst>
              <a:ext uri="{FF2B5EF4-FFF2-40B4-BE49-F238E27FC236}">
                <a16:creationId xmlns:a16="http://schemas.microsoft.com/office/drawing/2014/main" id="{B2EB7AF6-DF2B-E604-721E-03C0D99F59BD}"/>
              </a:ext>
            </a:extLst>
          </p:cNvPr>
          <p:cNvSpPr>
            <a:spLocks noGrp="1"/>
          </p:cNvSpPr>
          <p:nvPr>
            <p:ph idx="1"/>
          </p:nvPr>
        </p:nvSpPr>
        <p:spPr>
          <a:xfrm>
            <a:off x="691079" y="2883005"/>
            <a:ext cx="5398648" cy="3260398"/>
          </a:xfrm>
        </p:spPr>
        <p:txBody>
          <a:bodyPr vert="horz" lIns="91440" tIns="45720" rIns="91440" bIns="45720" rtlCol="0">
            <a:normAutofit/>
          </a:bodyPr>
          <a:lstStyle/>
          <a:p>
            <a:endParaRPr lang="en-US" dirty="0">
              <a:latin typeface="Roboto"/>
              <a:ea typeface="Roboto"/>
              <a:cs typeface="Roboto"/>
            </a:endParaRPr>
          </a:p>
          <a:p>
            <a:pPr>
              <a:buClr>
                <a:srgbClr val="8D87A6"/>
              </a:buClr>
            </a:pPr>
            <a:r>
              <a:rPr lang="en-US" dirty="0">
                <a:latin typeface="Roboto"/>
                <a:ea typeface="Roboto"/>
                <a:cs typeface="Roboto"/>
              </a:rPr>
              <a:t>Moisturizers</a:t>
            </a:r>
            <a:endParaRPr lang="en-US" dirty="0">
              <a:latin typeface="Grandview"/>
              <a:ea typeface="Roboto"/>
              <a:cs typeface="Roboto"/>
            </a:endParaRPr>
          </a:p>
          <a:p>
            <a:pPr lvl="1">
              <a:buClr>
                <a:srgbClr val="8D87A6"/>
              </a:buClr>
              <a:buFont typeface="Courier New" panose="05000000000000000000" pitchFamily="2" charset="2"/>
              <a:buChar char="o"/>
            </a:pPr>
            <a:r>
              <a:rPr lang="en-US" dirty="0" err="1">
                <a:latin typeface="Roboto"/>
                <a:ea typeface="Roboto"/>
                <a:cs typeface="Roboto"/>
              </a:rPr>
              <a:t>Bioadhesives</a:t>
            </a:r>
            <a:r>
              <a:rPr lang="en-US" dirty="0">
                <a:latin typeface="Roboto"/>
                <a:ea typeface="Roboto"/>
                <a:cs typeface="Roboto"/>
              </a:rPr>
              <a:t> – Hyaluronic acid</a:t>
            </a:r>
          </a:p>
          <a:p>
            <a:pPr lvl="1">
              <a:buClr>
                <a:srgbClr val="8D87A6"/>
              </a:buClr>
              <a:buFont typeface="Courier New" panose="05000000000000000000" pitchFamily="2" charset="2"/>
              <a:buChar char="o"/>
            </a:pPr>
            <a:r>
              <a:rPr lang="en-US" dirty="0">
                <a:latin typeface="Roboto"/>
                <a:ea typeface="Roboto"/>
                <a:cs typeface="Roboto"/>
              </a:rPr>
              <a:t>Routine use: 2-3 times / week</a:t>
            </a:r>
            <a:endParaRPr lang="en-US" dirty="0">
              <a:latin typeface="Grandview"/>
              <a:ea typeface="Roboto"/>
              <a:cs typeface="Roboto"/>
            </a:endParaRPr>
          </a:p>
          <a:p>
            <a:pPr lvl="1">
              <a:buClr>
                <a:srgbClr val="8D87A6"/>
              </a:buClr>
              <a:buFont typeface="Courier New" panose="05000000000000000000" pitchFamily="2" charset="2"/>
              <a:buChar char="o"/>
            </a:pPr>
            <a:r>
              <a:rPr lang="en-US" dirty="0">
                <a:latin typeface="Roboto"/>
                <a:ea typeface="Roboto"/>
                <a:cs typeface="Roboto"/>
              </a:rPr>
              <a:t>Replace normal vaginal secretions --&gt; relief symptoms of GSM and discomfort during intercourse</a:t>
            </a:r>
            <a:endParaRPr lang="en-US" dirty="0">
              <a:latin typeface="Grandview"/>
              <a:ea typeface="Roboto"/>
              <a:cs typeface="Roboto"/>
            </a:endParaRPr>
          </a:p>
          <a:p>
            <a:pPr lvl="1">
              <a:buClr>
                <a:srgbClr val="8D87A6"/>
              </a:buClr>
              <a:buFont typeface="Courier New" panose="05000000000000000000" pitchFamily="2" charset="2"/>
              <a:buChar char="o"/>
            </a:pPr>
            <a:r>
              <a:rPr lang="en-US" dirty="0">
                <a:latin typeface="Roboto"/>
                <a:ea typeface="Roboto"/>
                <a:cs typeface="Roboto"/>
              </a:rPr>
              <a:t>No objective improvement of vaginal atrophy</a:t>
            </a:r>
          </a:p>
        </p:txBody>
      </p:sp>
      <p:pic>
        <p:nvPicPr>
          <p:cNvPr id="5" name="Picture 4">
            <a:extLst>
              <a:ext uri="{FF2B5EF4-FFF2-40B4-BE49-F238E27FC236}">
                <a16:creationId xmlns:a16="http://schemas.microsoft.com/office/drawing/2014/main" id="{8BB4A2D1-369E-088C-48D0-17AD6DBFBCE0}"/>
              </a:ext>
            </a:extLst>
          </p:cNvPr>
          <p:cNvPicPr>
            <a:picLocks noChangeAspect="1"/>
          </p:cNvPicPr>
          <p:nvPr/>
        </p:nvPicPr>
        <p:blipFill>
          <a:blip r:embed="rId2"/>
          <a:stretch>
            <a:fillRect/>
          </a:stretch>
        </p:blipFill>
        <p:spPr>
          <a:xfrm>
            <a:off x="9450708" y="2111397"/>
            <a:ext cx="2752533" cy="2635551"/>
          </a:xfrm>
          <a:prstGeom prst="rect">
            <a:avLst/>
          </a:prstGeom>
        </p:spPr>
      </p:pic>
      <p:pic>
        <p:nvPicPr>
          <p:cNvPr id="6" name="Picture 5">
            <a:extLst>
              <a:ext uri="{FF2B5EF4-FFF2-40B4-BE49-F238E27FC236}">
                <a16:creationId xmlns:a16="http://schemas.microsoft.com/office/drawing/2014/main" id="{0B1E5375-CC41-7DDD-384C-C17C228F5800}"/>
              </a:ext>
            </a:extLst>
          </p:cNvPr>
          <p:cNvPicPr>
            <a:picLocks noChangeAspect="1"/>
          </p:cNvPicPr>
          <p:nvPr/>
        </p:nvPicPr>
        <p:blipFill>
          <a:blip r:embed="rId3"/>
          <a:stretch>
            <a:fillRect/>
          </a:stretch>
        </p:blipFill>
        <p:spPr>
          <a:xfrm>
            <a:off x="8690062" y="4590694"/>
            <a:ext cx="3498458" cy="2261236"/>
          </a:xfrm>
          <a:prstGeom prst="rect">
            <a:avLst/>
          </a:prstGeom>
        </p:spPr>
      </p:pic>
      <p:pic>
        <p:nvPicPr>
          <p:cNvPr id="7" name="Picture 6">
            <a:extLst>
              <a:ext uri="{FF2B5EF4-FFF2-40B4-BE49-F238E27FC236}">
                <a16:creationId xmlns:a16="http://schemas.microsoft.com/office/drawing/2014/main" id="{E9AE6743-4E1B-D21C-AC76-15761AD11EFF}"/>
              </a:ext>
            </a:extLst>
          </p:cNvPr>
          <p:cNvPicPr>
            <a:picLocks noChangeAspect="1"/>
          </p:cNvPicPr>
          <p:nvPr/>
        </p:nvPicPr>
        <p:blipFill>
          <a:blip r:embed="rId4"/>
          <a:stretch>
            <a:fillRect/>
          </a:stretch>
        </p:blipFill>
        <p:spPr>
          <a:xfrm>
            <a:off x="8841874" y="4679"/>
            <a:ext cx="3344779" cy="2303379"/>
          </a:xfrm>
          <a:prstGeom prst="rect">
            <a:avLst/>
          </a:prstGeom>
        </p:spPr>
      </p:pic>
    </p:spTree>
    <p:extLst>
      <p:ext uri="{BB962C8B-B14F-4D97-AF65-F5344CB8AC3E}">
        <p14:creationId xmlns:p14="http://schemas.microsoft.com/office/powerpoint/2010/main" val="129693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92B59-1700-3967-7677-8835A8B31BED}"/>
            </a:ext>
          </a:extLst>
        </p:cNvPr>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6" name="Group 175">
            <a:extLst>
              <a:ext uri="{FF2B5EF4-FFF2-40B4-BE49-F238E27FC236}">
                <a16:creationId xmlns:a16="http://schemas.microsoft.com/office/drawing/2014/main" id="{BCDC3060-2CA7-449D-919A-9F8908CBD5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7" name="Straight Connector 176">
              <a:extLst>
                <a:ext uri="{FF2B5EF4-FFF2-40B4-BE49-F238E27FC236}">
                  <a16:creationId xmlns:a16="http://schemas.microsoft.com/office/drawing/2014/main" id="{20E71284-AB22-4957-B7F0-50A3DA6135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9FD3975-F9A3-4641-B09C-7429EF06EE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F79F360-C62E-4A5A-AE07-9B9B9B1C0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AF030DD-597A-4DCE-94DC-DD1B1B5AD6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87D204D-7715-41DC-9EFB-E924D8DCB1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739A748-BF1E-48B2-8A1C-2EA5AB88FC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303C041-52D9-40D6-856A-244B8338E5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F096C62-6226-4721-8384-3DC206947E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DFDB080-3465-4E8D-8C06-6F9A2B888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D9EBE30-4FAB-42B9-856B-6B1925726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B6B856B-1B6F-4797-888E-8B768EC28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1CCED29-26D8-4C6B-BF7E-949D1C8036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A93FB82-E882-48AC-8324-0C0E8AE50C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9146C1B-4935-4470-A61C-0E7798C19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4FB2B69-22E8-4FC0-8671-B29D11DDD8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01A9C35-8C14-4DE2-B8E5-AC23378607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7A739F8-14E4-4C7E-AE0C-27A128A14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869FDA6-BC2A-4FF1-AB0E-FD79BDD26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8B206BD-BB36-4A0F-A377-5DA416F1C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900D2BB-78F6-4260-A170-E4ED4FD8C2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50244BB-32CE-447D-AEC5-5281D4774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C9CC3EA-7F50-4FE8-99C9-3B8BEC4650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4C6E1B1-4454-4885-B046-6AAA20ED39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CAA810F-12F2-4733-80B6-FB8EDD03C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3CA335C-BD88-42B8-8844-CD2DFC37E0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C56B4F3-4ABE-4BF2-B15F-BD1DFCADB2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FEF72FE-1D34-4CCB-BD3A-2429EC217E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68C78E1-77B4-40CB-AF5E-5D3D6AD94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4AF27C4-4BD9-4905-A992-FBF9CF26E8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4C22336-4CA9-4BEE-95FC-3488D0CE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A07E670-52D4-4150-9ABC-5056DE79D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09" name="Right Triangle 208">
            <a:extLst>
              <a:ext uri="{FF2B5EF4-FFF2-40B4-BE49-F238E27FC236}">
                <a16:creationId xmlns:a16="http://schemas.microsoft.com/office/drawing/2014/main" id="{8B794E49-0B92-4875-BEC1-8C25A0B4A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F2EC54C-2B76-483B-6BEE-38136AA074DC}"/>
              </a:ext>
            </a:extLst>
          </p:cNvPr>
          <p:cNvSpPr>
            <a:spLocks noGrp="1"/>
          </p:cNvSpPr>
          <p:nvPr>
            <p:ph type="title"/>
          </p:nvPr>
        </p:nvSpPr>
        <p:spPr>
          <a:xfrm>
            <a:off x="691079" y="725951"/>
            <a:ext cx="4433953" cy="1442463"/>
          </a:xfrm>
        </p:spPr>
        <p:txBody>
          <a:bodyPr>
            <a:normAutofit/>
          </a:bodyPr>
          <a:lstStyle/>
          <a:p>
            <a:r>
              <a:rPr lang="en-US" dirty="0"/>
              <a:t>Vaginal creams: </a:t>
            </a:r>
          </a:p>
        </p:txBody>
      </p:sp>
      <p:pic>
        <p:nvPicPr>
          <p:cNvPr id="4" name="Picture 3">
            <a:extLst>
              <a:ext uri="{FF2B5EF4-FFF2-40B4-BE49-F238E27FC236}">
                <a16:creationId xmlns:a16="http://schemas.microsoft.com/office/drawing/2014/main" id="{4F96C203-B796-BCF2-064D-C04B14CB11A8}"/>
              </a:ext>
            </a:extLst>
          </p:cNvPr>
          <p:cNvPicPr>
            <a:picLocks noChangeAspect="1"/>
          </p:cNvPicPr>
          <p:nvPr/>
        </p:nvPicPr>
        <p:blipFill>
          <a:blip r:embed="rId2"/>
          <a:stretch>
            <a:fillRect/>
          </a:stretch>
        </p:blipFill>
        <p:spPr>
          <a:xfrm>
            <a:off x="9334500" y="1454077"/>
            <a:ext cx="2668225" cy="2281411"/>
          </a:xfrm>
          <a:prstGeom prst="rect">
            <a:avLst/>
          </a:prstGeom>
        </p:spPr>
      </p:pic>
      <p:sp>
        <p:nvSpPr>
          <p:cNvPr id="3" name="Content Placeholder 2">
            <a:extLst>
              <a:ext uri="{FF2B5EF4-FFF2-40B4-BE49-F238E27FC236}">
                <a16:creationId xmlns:a16="http://schemas.microsoft.com/office/drawing/2014/main" id="{54DD3F1F-41D0-4A2C-31ED-0FFC687BCA01}"/>
              </a:ext>
            </a:extLst>
          </p:cNvPr>
          <p:cNvSpPr>
            <a:spLocks noGrp="1"/>
          </p:cNvSpPr>
          <p:nvPr>
            <p:ph idx="1"/>
          </p:nvPr>
        </p:nvSpPr>
        <p:spPr>
          <a:xfrm>
            <a:off x="691079" y="2340131"/>
            <a:ext cx="4433953" cy="3818204"/>
          </a:xfrm>
        </p:spPr>
        <p:txBody>
          <a:bodyPr vert="horz" lIns="91440" tIns="45720" rIns="91440" bIns="45720" rtlCol="0" anchor="t">
            <a:normAutofit fontScale="92500" lnSpcReduction="10000"/>
          </a:bodyPr>
          <a:lstStyle/>
          <a:p>
            <a:endParaRPr lang="en-US" dirty="0">
              <a:latin typeface="Roboto"/>
              <a:ea typeface="Roboto"/>
              <a:cs typeface="Roboto"/>
            </a:endParaRPr>
          </a:p>
          <a:p>
            <a:pPr>
              <a:buClr>
                <a:srgbClr val="8D87A6"/>
              </a:buClr>
            </a:pPr>
            <a:r>
              <a:rPr lang="en-US" dirty="0">
                <a:latin typeface="Roboto"/>
                <a:ea typeface="Roboto"/>
                <a:cs typeface="Roboto"/>
              </a:rPr>
              <a:t>Vaginal estrogen</a:t>
            </a:r>
            <a:endParaRPr lang="en-US" dirty="0">
              <a:solidFill>
                <a:srgbClr val="000000"/>
              </a:solidFill>
              <a:latin typeface="Roboto"/>
              <a:ea typeface="Roboto"/>
              <a:cs typeface="Roboto"/>
            </a:endParaRPr>
          </a:p>
          <a:p>
            <a:pPr lvl="1">
              <a:buClr>
                <a:srgbClr val="8D87A6"/>
              </a:buClr>
              <a:buFont typeface="Courier New,monospace" panose="05000000000000000000" pitchFamily="2" charset="2"/>
              <a:buChar char="o"/>
            </a:pPr>
            <a:r>
              <a:rPr lang="en-US" dirty="0">
                <a:latin typeface="Grandview"/>
                <a:ea typeface="Roboto"/>
                <a:cs typeface="Roboto"/>
              </a:rPr>
              <a:t>Improve vaginal tissue health and elasticity</a:t>
            </a:r>
            <a:endParaRPr lang="en-US" dirty="0">
              <a:solidFill>
                <a:srgbClr val="000000"/>
              </a:solidFill>
              <a:latin typeface="Grandview"/>
              <a:ea typeface="Roboto"/>
              <a:cs typeface="Roboto"/>
            </a:endParaRPr>
          </a:p>
          <a:p>
            <a:pPr lvl="1">
              <a:buClr>
                <a:srgbClr val="8D87A6"/>
              </a:buClr>
              <a:buFont typeface="Courier New,monospace" panose="05000000000000000000" pitchFamily="2" charset="2"/>
              <a:buChar char="o"/>
            </a:pPr>
            <a:r>
              <a:rPr lang="en-US" dirty="0">
                <a:latin typeface="Grandview"/>
                <a:ea typeface="Roboto"/>
                <a:cs typeface="Roboto"/>
              </a:rPr>
              <a:t>Restore natural pH balance</a:t>
            </a:r>
            <a:endParaRPr lang="en-US" dirty="0">
              <a:solidFill>
                <a:srgbClr val="000000"/>
              </a:solidFill>
              <a:latin typeface="Grandview"/>
              <a:ea typeface="Roboto"/>
              <a:cs typeface="Roboto"/>
            </a:endParaRPr>
          </a:p>
          <a:p>
            <a:pPr lvl="1">
              <a:buClr>
                <a:srgbClr val="8D87A6"/>
              </a:buClr>
              <a:buFont typeface="Courier New,monospace" panose="05000000000000000000" pitchFamily="2" charset="2"/>
              <a:buChar char="o"/>
            </a:pPr>
            <a:r>
              <a:rPr lang="en-US" dirty="0">
                <a:latin typeface="Grandview"/>
                <a:ea typeface="Roboto"/>
                <a:cs typeface="Roboto"/>
              </a:rPr>
              <a:t>Relieve symptoms of GSM (including LUTS)</a:t>
            </a:r>
            <a:endParaRPr lang="en-US" dirty="0">
              <a:solidFill>
                <a:srgbClr val="000000"/>
              </a:solidFill>
              <a:latin typeface="Grandview"/>
              <a:ea typeface="Roboto"/>
              <a:cs typeface="Roboto"/>
            </a:endParaRPr>
          </a:p>
          <a:p>
            <a:pPr lvl="1">
              <a:buClr>
                <a:srgbClr val="8D87A6"/>
              </a:buClr>
              <a:buFont typeface="Courier New,monospace" panose="05000000000000000000" pitchFamily="2" charset="2"/>
              <a:buChar char="o"/>
            </a:pPr>
            <a:r>
              <a:rPr lang="en-US" b="1" dirty="0">
                <a:latin typeface="Grandview"/>
                <a:ea typeface="Roboto"/>
                <a:cs typeface="Roboto"/>
              </a:rPr>
              <a:t>Estradiol</a:t>
            </a:r>
            <a:r>
              <a:rPr lang="en-US" dirty="0">
                <a:latin typeface="Grandview"/>
                <a:ea typeface="Roboto"/>
                <a:cs typeface="Roboto"/>
              </a:rPr>
              <a:t> (</a:t>
            </a:r>
            <a:r>
              <a:rPr lang="en-US" err="1">
                <a:latin typeface="Grandview"/>
                <a:ea typeface="Roboto"/>
                <a:cs typeface="Roboto"/>
              </a:rPr>
              <a:t>Vagifem</a:t>
            </a:r>
            <a:r>
              <a:rPr lang="en-US" dirty="0">
                <a:latin typeface="Grandview"/>
                <a:ea typeface="Roboto"/>
                <a:cs typeface="Roboto"/>
              </a:rPr>
              <a:t>, </a:t>
            </a:r>
            <a:r>
              <a:rPr lang="en-US" err="1">
                <a:latin typeface="Grandview"/>
                <a:ea typeface="Roboto"/>
                <a:cs typeface="Roboto"/>
              </a:rPr>
              <a:t>Rewellfem</a:t>
            </a:r>
            <a:r>
              <a:rPr lang="en-US" dirty="0">
                <a:latin typeface="Grandview"/>
                <a:ea typeface="Roboto"/>
                <a:cs typeface="Roboto"/>
              </a:rPr>
              <a:t> - tablets) or </a:t>
            </a:r>
            <a:r>
              <a:rPr lang="en-US" b="1" dirty="0">
                <a:latin typeface="Grandview"/>
                <a:ea typeface="Roboto"/>
                <a:cs typeface="Roboto"/>
              </a:rPr>
              <a:t>estriol</a:t>
            </a:r>
            <a:r>
              <a:rPr lang="en-US" dirty="0">
                <a:latin typeface="Grandview"/>
                <a:ea typeface="Roboto"/>
                <a:cs typeface="Roboto"/>
              </a:rPr>
              <a:t> (Aacifemine, </a:t>
            </a:r>
            <a:r>
              <a:rPr lang="en-US" err="1">
                <a:latin typeface="Grandview"/>
                <a:ea typeface="Roboto"/>
                <a:cs typeface="Roboto"/>
              </a:rPr>
              <a:t>Oekolp</a:t>
            </a:r>
            <a:r>
              <a:rPr lang="en-US" dirty="0">
                <a:latin typeface="Grandview"/>
                <a:ea typeface="Roboto"/>
                <a:cs typeface="Roboto"/>
              </a:rPr>
              <a:t>, </a:t>
            </a:r>
            <a:r>
              <a:rPr lang="en-US" err="1">
                <a:latin typeface="Grandview"/>
                <a:ea typeface="Roboto"/>
                <a:cs typeface="Roboto"/>
              </a:rPr>
              <a:t>Blissel</a:t>
            </a:r>
            <a:r>
              <a:rPr lang="en-US" dirty="0">
                <a:latin typeface="Grandview"/>
                <a:ea typeface="Roboto"/>
                <a:cs typeface="Roboto"/>
              </a:rPr>
              <a:t> – cream or ovules)</a:t>
            </a:r>
          </a:p>
          <a:p>
            <a:pPr lvl="1">
              <a:buClr>
                <a:srgbClr val="8D87A6"/>
              </a:buClr>
              <a:buFont typeface="Courier New,monospace" panose="05000000000000000000" pitchFamily="2" charset="2"/>
              <a:buChar char="o"/>
            </a:pPr>
            <a:r>
              <a:rPr lang="en-US" dirty="0">
                <a:latin typeface="Grandview"/>
                <a:ea typeface="Roboto"/>
                <a:cs typeface="Roboto"/>
              </a:rPr>
              <a:t>Daily for 2 weeks, then twice weekly</a:t>
            </a:r>
          </a:p>
          <a:p>
            <a:pPr lvl="1">
              <a:buClr>
                <a:srgbClr val="8D87A6"/>
              </a:buClr>
              <a:buFont typeface="Courier New,monospace" panose="05000000000000000000" pitchFamily="2" charset="2"/>
              <a:buChar char="o"/>
            </a:pPr>
            <a:r>
              <a:rPr lang="en-US" dirty="0">
                <a:latin typeface="Grandview"/>
                <a:ea typeface="Roboto"/>
                <a:cs typeface="Roboto"/>
              </a:rPr>
              <a:t>Alternative: DHEA (</a:t>
            </a:r>
            <a:r>
              <a:rPr lang="en-US" dirty="0" err="1">
                <a:latin typeface="Grandview"/>
                <a:ea typeface="Roboto"/>
                <a:cs typeface="Roboto"/>
              </a:rPr>
              <a:t>Intrarosa</a:t>
            </a:r>
            <a:r>
              <a:rPr lang="en-US" dirty="0">
                <a:latin typeface="Grandview"/>
                <a:ea typeface="Roboto"/>
                <a:cs typeface="Roboto"/>
              </a:rPr>
              <a:t>) 1 daily</a:t>
            </a:r>
          </a:p>
        </p:txBody>
      </p:sp>
      <p:pic>
        <p:nvPicPr>
          <p:cNvPr id="11" name="Picture 10">
            <a:extLst>
              <a:ext uri="{FF2B5EF4-FFF2-40B4-BE49-F238E27FC236}">
                <a16:creationId xmlns:a16="http://schemas.microsoft.com/office/drawing/2014/main" id="{08EC77F0-E5B0-B5A7-04C0-0377889FF995}"/>
              </a:ext>
            </a:extLst>
          </p:cNvPr>
          <p:cNvPicPr>
            <a:picLocks noChangeAspect="1"/>
          </p:cNvPicPr>
          <p:nvPr/>
        </p:nvPicPr>
        <p:blipFill>
          <a:blip r:embed="rId3"/>
          <a:stretch>
            <a:fillRect/>
          </a:stretch>
        </p:blipFill>
        <p:spPr>
          <a:xfrm>
            <a:off x="9329899" y="4350625"/>
            <a:ext cx="2393950" cy="1819275"/>
          </a:xfrm>
          <a:prstGeom prst="rect">
            <a:avLst/>
          </a:prstGeom>
        </p:spPr>
      </p:pic>
      <p:pic>
        <p:nvPicPr>
          <p:cNvPr id="12" name="Picture 11">
            <a:extLst>
              <a:ext uri="{FF2B5EF4-FFF2-40B4-BE49-F238E27FC236}">
                <a16:creationId xmlns:a16="http://schemas.microsoft.com/office/drawing/2014/main" id="{FDE544BE-7F6B-0E1C-50F5-B97B46B515C0}"/>
              </a:ext>
            </a:extLst>
          </p:cNvPr>
          <p:cNvPicPr>
            <a:picLocks noChangeAspect="1"/>
          </p:cNvPicPr>
          <p:nvPr/>
        </p:nvPicPr>
        <p:blipFill>
          <a:blip r:embed="rId4"/>
          <a:stretch>
            <a:fillRect/>
          </a:stretch>
        </p:blipFill>
        <p:spPr>
          <a:xfrm>
            <a:off x="6551613" y="2928938"/>
            <a:ext cx="2682875" cy="1622425"/>
          </a:xfrm>
          <a:prstGeom prst="rect">
            <a:avLst/>
          </a:prstGeom>
        </p:spPr>
      </p:pic>
    </p:spTree>
    <p:extLst>
      <p:ext uri="{BB962C8B-B14F-4D97-AF65-F5344CB8AC3E}">
        <p14:creationId xmlns:p14="http://schemas.microsoft.com/office/powerpoint/2010/main" val="262784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449D9B-42A3-E7B8-52A8-58FB0558C7E1}"/>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4F27979-1729-F0E0-5B71-28A6E96F7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6" name="Group 55">
            <a:extLst>
              <a:ext uri="{FF2B5EF4-FFF2-40B4-BE49-F238E27FC236}">
                <a16:creationId xmlns:a16="http://schemas.microsoft.com/office/drawing/2014/main" id="{B59A06D7-21B2-C2B9-73B1-7DF414BC5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7" name="Straight Connector 56">
              <a:extLst>
                <a:ext uri="{FF2B5EF4-FFF2-40B4-BE49-F238E27FC236}">
                  <a16:creationId xmlns:a16="http://schemas.microsoft.com/office/drawing/2014/main" id="{19707005-6A7A-20AE-463F-2718AC79A4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04D890-BFE2-95DC-3AB6-D9FEA3924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ABDF29-808E-C83A-4F9E-5CAE48CC65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77329A-5DB3-DE90-B109-211EFE45E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0321B5-4859-2549-731A-CB6CDAEE56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098CB9C-2FB7-D6B5-8469-26C509B5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89B61AB-ED10-8B8D-E090-30254037EA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B1DD641-BC6D-5D7B-5C17-31506649F2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AEE83C-5E3C-BCA9-0570-49530C6830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198CF-89EA-C46F-4550-287A58509F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D43285-8FFE-9A76-D810-81B58826AD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DA5C15-2FF3-A454-A4EB-669878A45C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DEA734-00D9-FB19-E05D-A00759CD46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918F06-3E51-C038-874E-142D645CEE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0E6CCB9-800A-50CC-9480-1E512D9F80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FA3C6B6-98D9-E141-1C3A-B220BD8C5C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83C502-D76C-CF6A-9DC1-CEAEC942E1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DB2F3D8-0373-ECBE-47A4-26001E1150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076D2FD-0409-5F80-8F47-BCAC3AE31C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D3DF818-17E3-8AC3-7838-23AC2230FE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2E57753-F7FC-FF14-D792-279342457D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6D2EE8F-1298-54DD-B55A-3423C4974E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BA35DD4-046E-2DF1-6C54-7A53838CC8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06E49DC-169B-2BBE-834E-29277437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804665B-847E-F750-21B3-8C86D28DC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A85FBB2-D5D8-76A5-1F52-D24B5EC83F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87CE95E-E8B2-5675-D4AC-D5650C9222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1E0CB-3200-E324-0C0C-93AF644314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BEC0835-D384-363C-AC9C-9F86B42EF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2B51CD7-0716-0B1F-35F5-008130141B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B82586-719B-9534-B555-02D7A548B8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8137D5D-0B6E-F325-7555-58F71E787B5A}"/>
              </a:ext>
            </a:extLst>
          </p:cNvPr>
          <p:cNvSpPr>
            <a:spLocks noGrp="1"/>
          </p:cNvSpPr>
          <p:nvPr>
            <p:ph type="title"/>
          </p:nvPr>
        </p:nvSpPr>
        <p:spPr>
          <a:xfrm>
            <a:off x="691079" y="725951"/>
            <a:ext cx="4927425" cy="1938525"/>
          </a:xfrm>
        </p:spPr>
        <p:txBody>
          <a:bodyPr>
            <a:normAutofit/>
          </a:bodyPr>
          <a:lstStyle/>
          <a:p>
            <a:r>
              <a:rPr lang="en-US" dirty="0"/>
              <a:t>Vaginal creams: </a:t>
            </a:r>
          </a:p>
        </p:txBody>
      </p:sp>
      <p:sp>
        <p:nvSpPr>
          <p:cNvPr id="89" name="Right Triangle 88">
            <a:extLst>
              <a:ext uri="{FF2B5EF4-FFF2-40B4-BE49-F238E27FC236}">
                <a16:creationId xmlns:a16="http://schemas.microsoft.com/office/drawing/2014/main" id="{DBC86997-C92B-2B4A-06D4-497018D8E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4B247525-3925-9251-7A94-E4F4C5FF5A84}"/>
              </a:ext>
            </a:extLst>
          </p:cNvPr>
          <p:cNvSpPr>
            <a:spLocks noGrp="1"/>
          </p:cNvSpPr>
          <p:nvPr>
            <p:ph idx="1"/>
          </p:nvPr>
        </p:nvSpPr>
        <p:spPr>
          <a:xfrm>
            <a:off x="691079" y="2886116"/>
            <a:ext cx="4927425" cy="3245931"/>
          </a:xfrm>
        </p:spPr>
        <p:txBody>
          <a:bodyPr vert="horz" lIns="91440" tIns="45720" rIns="91440" bIns="45720" rtlCol="0" anchor="t">
            <a:normAutofit lnSpcReduction="10000"/>
          </a:bodyPr>
          <a:lstStyle/>
          <a:p>
            <a:endParaRPr lang="en-US" dirty="0">
              <a:latin typeface="Roboto"/>
              <a:ea typeface="Roboto"/>
              <a:cs typeface="Roboto"/>
            </a:endParaRPr>
          </a:p>
          <a:p>
            <a:pPr>
              <a:buClr>
                <a:srgbClr val="8D87A6"/>
              </a:buClr>
            </a:pPr>
            <a:r>
              <a:rPr lang="en-US" dirty="0">
                <a:latin typeface="Roboto"/>
                <a:ea typeface="Roboto"/>
                <a:cs typeface="Roboto"/>
              </a:rPr>
              <a:t>Lubricants</a:t>
            </a:r>
            <a:endParaRPr lang="en-US" dirty="0">
              <a:latin typeface="Grandview"/>
              <a:ea typeface="Roboto"/>
              <a:cs typeface="Roboto"/>
            </a:endParaRPr>
          </a:p>
          <a:p>
            <a:pPr>
              <a:buClr>
                <a:srgbClr val="8D87A6"/>
              </a:buClr>
            </a:pPr>
            <a:r>
              <a:rPr lang="en-US" dirty="0">
                <a:latin typeface="Roboto"/>
                <a:ea typeface="Roboto"/>
                <a:cs typeface="Roboto"/>
              </a:rPr>
              <a:t>Vaginal moisturizers</a:t>
            </a:r>
            <a:endParaRPr lang="en-US" dirty="0">
              <a:latin typeface="Grandview"/>
              <a:ea typeface="Roboto"/>
              <a:cs typeface="Roboto"/>
            </a:endParaRPr>
          </a:p>
          <a:p>
            <a:pPr>
              <a:buClr>
                <a:srgbClr val="8D87A6"/>
              </a:buClr>
            </a:pPr>
            <a:r>
              <a:rPr lang="en-US" dirty="0">
                <a:latin typeface="Roboto"/>
                <a:ea typeface="Roboto"/>
                <a:cs typeface="Roboto"/>
              </a:rPr>
              <a:t>Vaginal estrogen</a:t>
            </a:r>
          </a:p>
          <a:p>
            <a:pPr>
              <a:buClr>
                <a:srgbClr val="8D87A6"/>
              </a:buClr>
            </a:pPr>
            <a:r>
              <a:rPr lang="en-US" b="1" dirty="0">
                <a:latin typeface="Roboto"/>
                <a:ea typeface="Roboto"/>
                <a:cs typeface="Roboto"/>
              </a:rPr>
              <a:t>Vulvar? </a:t>
            </a:r>
          </a:p>
          <a:p>
            <a:pPr lvl="1">
              <a:buClr>
                <a:srgbClr val="8D87A6"/>
              </a:buClr>
              <a:buFont typeface="Courier New" panose="05000000000000000000" pitchFamily="2" charset="2"/>
              <a:buChar char="o"/>
            </a:pPr>
            <a:r>
              <a:rPr lang="en-US" dirty="0">
                <a:latin typeface="Roboto"/>
                <a:ea typeface="Roboto"/>
                <a:cs typeface="Roboto"/>
              </a:rPr>
              <a:t>Avoid soap</a:t>
            </a:r>
          </a:p>
          <a:p>
            <a:pPr lvl="1">
              <a:buClr>
                <a:srgbClr val="8D87A6"/>
              </a:buClr>
              <a:buFont typeface="Courier New" panose="05000000000000000000" pitchFamily="2" charset="2"/>
              <a:buChar char="o"/>
            </a:pPr>
            <a:r>
              <a:rPr lang="en-US" dirty="0">
                <a:latin typeface="Roboto"/>
                <a:ea typeface="Roboto"/>
                <a:cs typeface="Roboto"/>
              </a:rPr>
              <a:t>Consider hydrating skin care </a:t>
            </a:r>
          </a:p>
          <a:p>
            <a:pPr lvl="1">
              <a:buClr>
                <a:srgbClr val="8D87A6"/>
              </a:buClr>
              <a:buFont typeface="Courier New" panose="05000000000000000000" pitchFamily="2" charset="2"/>
              <a:buChar char="o"/>
            </a:pPr>
            <a:r>
              <a:rPr lang="en-US" dirty="0">
                <a:latin typeface="Roboto"/>
                <a:ea typeface="Roboto"/>
                <a:cs typeface="Roboto"/>
              </a:rPr>
              <a:t>PFE</a:t>
            </a:r>
          </a:p>
        </p:txBody>
      </p:sp>
      <p:pic>
        <p:nvPicPr>
          <p:cNvPr id="48" name="Picture 47" descr="Persoon die handen wast">
            <a:extLst>
              <a:ext uri="{FF2B5EF4-FFF2-40B4-BE49-F238E27FC236}">
                <a16:creationId xmlns:a16="http://schemas.microsoft.com/office/drawing/2014/main" id="{DB10AFFE-D2C5-8153-2D02-ECBE111D3F57}"/>
              </a:ext>
            </a:extLst>
          </p:cNvPr>
          <p:cNvPicPr>
            <a:picLocks noChangeAspect="1"/>
          </p:cNvPicPr>
          <p:nvPr/>
        </p:nvPicPr>
        <p:blipFill>
          <a:blip r:embed="rId2"/>
          <a:srcRect l="15608" r="25290"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pic>
        <p:nvPicPr>
          <p:cNvPr id="6" name="Picture 5" descr="logo_cli_per_migliore.png">
            <a:extLst>
              <a:ext uri="{FF2B5EF4-FFF2-40B4-BE49-F238E27FC236}">
                <a16:creationId xmlns:a16="http://schemas.microsoft.com/office/drawing/2014/main" id="{F0FBCD03-1193-ED86-962F-1EF5D80BD318}"/>
              </a:ext>
            </a:extLst>
          </p:cNvPr>
          <p:cNvPicPr>
            <a:picLocks noChangeAspect="1"/>
          </p:cNvPicPr>
          <p:nvPr/>
        </p:nvPicPr>
        <p:blipFill>
          <a:blip r:embed="rId3"/>
          <a:stretch>
            <a:fillRect/>
          </a:stretch>
        </p:blipFill>
        <p:spPr>
          <a:xfrm>
            <a:off x="8251483" y="5601553"/>
            <a:ext cx="3781770" cy="1075063"/>
          </a:xfrm>
          <a:prstGeom prst="rect">
            <a:avLst/>
          </a:prstGeom>
        </p:spPr>
      </p:pic>
    </p:spTree>
    <p:extLst>
      <p:ext uri="{BB962C8B-B14F-4D97-AF65-F5344CB8AC3E}">
        <p14:creationId xmlns:p14="http://schemas.microsoft.com/office/powerpoint/2010/main" val="124119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51" name="Freeform: Shape 50">
            <a:extLst>
              <a:ext uri="{FF2B5EF4-FFF2-40B4-BE49-F238E27FC236}">
                <a16:creationId xmlns:a16="http://schemas.microsoft.com/office/drawing/2014/main" id="{E176DC30-5F54-423B-AF50-738BEABE7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3" name="Group 52">
            <a:extLst>
              <a:ext uri="{FF2B5EF4-FFF2-40B4-BE49-F238E27FC236}">
                <a16:creationId xmlns:a16="http://schemas.microsoft.com/office/drawing/2014/main" id="{4675998B-83F9-4DD6-A181-01CC6390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7203DA02-DFF0-43DA-97F8-713359A5E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DB5F66-3FA1-4342-A884-49FFC898B0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2E1DE4-95C3-4648-880D-D5F16DA5BE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F0DE976-09C7-468E-88D4-E653C3B9A9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46834F4-CE01-4256-A71F-E9622367BA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24B1666-CD3C-4141-91C0-782A8C0A79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EB9DED-5756-4349-86C4-BB40C843E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E66CDAA-2393-4E50-88AE-4B6DE356D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52ED3B2-4AF6-4D71-AFE0-E628195BE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8F8274F-6455-416D-9E21-09DCC6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A4FC2BA-35B4-4272-AE27-2EA963B9C6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075E2C7-38CF-4C4C-BA60-8EBC4C59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A41EEBD-A69D-4000-B18A-0FF9079FF4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D674DC2-DB19-4D12-A7CC-A19B45A577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CE37544-AEB0-4C32-9AB4-FD8868FBB4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4D92EE-9609-4B42-A0C2-EE8B291A2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4BE4F6-D0F0-4D05-BADF-7BAB738853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2022A48-AB28-42C0-99AA-84E9E942A2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E1212E-2DDC-41F9-817C-2B0AF529E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AC07E3-6FB7-48B5-9418-5D58EC8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C112200-C0E8-4E4F-B475-BB0C5619B1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BA45913-5C20-4A2E-9401-B69D433BAC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53BFA98-23F1-401A-B615-F706954A49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9EE95EF-D097-47D9-98DF-5BA037C497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2E5EAA5-1BC5-4C85-85D9-F7BA73476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F5AAC3-E106-4C3A-986B-23C44A9B1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EC6582A-5366-4B33-8D40-2B474D8B57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25249E-2F40-425D-A7F1-B7E55EF53C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13EC936-5CFC-4FE5-BCA8-59B3A2EF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CDE7F7A-C490-430C-876F-0349FC8BF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D686B4E-119A-4F4A-9392-1F9CFE3BE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Right Triangle 85">
            <a:extLst>
              <a:ext uri="{FF2B5EF4-FFF2-40B4-BE49-F238E27FC236}">
                <a16:creationId xmlns:a16="http://schemas.microsoft.com/office/drawing/2014/main" id="{F3730C34-30B8-42E4-824D-F095747C4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205909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2550D03-EAB5-3310-9A20-4D4BE720D1B9}"/>
              </a:ext>
            </a:extLst>
          </p:cNvPr>
          <p:cNvSpPr>
            <a:spLocks noGrp="1"/>
          </p:cNvSpPr>
          <p:nvPr>
            <p:ph type="title"/>
          </p:nvPr>
        </p:nvSpPr>
        <p:spPr>
          <a:xfrm>
            <a:off x="691078" y="725951"/>
            <a:ext cx="5398648" cy="1878413"/>
          </a:xfrm>
        </p:spPr>
        <p:txBody>
          <a:bodyPr>
            <a:normAutofit/>
          </a:bodyPr>
          <a:lstStyle/>
          <a:p>
            <a:r>
              <a:rPr lang="en-US" dirty="0"/>
              <a:t> Pessaries</a:t>
            </a:r>
          </a:p>
        </p:txBody>
      </p:sp>
      <p:sp>
        <p:nvSpPr>
          <p:cNvPr id="3" name="Content Placeholder 2">
            <a:extLst>
              <a:ext uri="{FF2B5EF4-FFF2-40B4-BE49-F238E27FC236}">
                <a16:creationId xmlns:a16="http://schemas.microsoft.com/office/drawing/2014/main" id="{F38C147E-31B2-9B3D-9E72-18EE09265805}"/>
              </a:ext>
            </a:extLst>
          </p:cNvPr>
          <p:cNvSpPr>
            <a:spLocks noGrp="1"/>
          </p:cNvSpPr>
          <p:nvPr>
            <p:ph idx="1"/>
          </p:nvPr>
        </p:nvSpPr>
        <p:spPr>
          <a:xfrm>
            <a:off x="691079" y="2883005"/>
            <a:ext cx="4398756" cy="3260398"/>
          </a:xfrm>
        </p:spPr>
        <p:txBody>
          <a:bodyPr vert="horz" lIns="91440" tIns="45720" rIns="91440" bIns="45720" rtlCol="0" anchor="t">
            <a:normAutofit/>
          </a:bodyPr>
          <a:lstStyle/>
          <a:p>
            <a:r>
              <a:rPr lang="en-US" dirty="0"/>
              <a:t>Inserted into the vagina to support prolapsed organs</a:t>
            </a:r>
          </a:p>
          <a:p>
            <a:pPr>
              <a:buClr>
                <a:srgbClr val="8D87A6"/>
              </a:buClr>
            </a:pPr>
            <a:r>
              <a:rPr lang="en-US" dirty="0"/>
              <a:t>Reduces discomfort and urinary leakage</a:t>
            </a:r>
          </a:p>
        </p:txBody>
      </p:sp>
      <p:pic>
        <p:nvPicPr>
          <p:cNvPr id="5" name="Picture 4">
            <a:extLst>
              <a:ext uri="{FF2B5EF4-FFF2-40B4-BE49-F238E27FC236}">
                <a16:creationId xmlns:a16="http://schemas.microsoft.com/office/drawing/2014/main" id="{2AEEAD33-C062-8C5F-4BE8-29DC8762CA79}"/>
              </a:ext>
            </a:extLst>
          </p:cNvPr>
          <p:cNvPicPr>
            <a:picLocks noChangeAspect="1"/>
          </p:cNvPicPr>
          <p:nvPr/>
        </p:nvPicPr>
        <p:blipFill>
          <a:blip r:embed="rId3"/>
          <a:stretch>
            <a:fillRect/>
          </a:stretch>
        </p:blipFill>
        <p:spPr>
          <a:xfrm>
            <a:off x="7926109" y="721082"/>
            <a:ext cx="2620047" cy="2635551"/>
          </a:xfrm>
          <a:prstGeom prst="rect">
            <a:avLst/>
          </a:prstGeom>
        </p:spPr>
      </p:pic>
      <p:pic>
        <p:nvPicPr>
          <p:cNvPr id="4" name="Picture 3">
            <a:extLst>
              <a:ext uri="{FF2B5EF4-FFF2-40B4-BE49-F238E27FC236}">
                <a16:creationId xmlns:a16="http://schemas.microsoft.com/office/drawing/2014/main" id="{81C34ECB-3506-AAA9-3937-58A5196C9B95}"/>
              </a:ext>
            </a:extLst>
          </p:cNvPr>
          <p:cNvPicPr>
            <a:picLocks noChangeAspect="1"/>
          </p:cNvPicPr>
          <p:nvPr/>
        </p:nvPicPr>
        <p:blipFill>
          <a:blip r:embed="rId4"/>
          <a:stretch>
            <a:fillRect/>
          </a:stretch>
        </p:blipFill>
        <p:spPr>
          <a:xfrm>
            <a:off x="6983514" y="3507853"/>
            <a:ext cx="4505239" cy="2427480"/>
          </a:xfrm>
          <a:prstGeom prst="rect">
            <a:avLst/>
          </a:prstGeom>
        </p:spPr>
      </p:pic>
    </p:spTree>
    <p:extLst>
      <p:ext uri="{BB962C8B-B14F-4D97-AF65-F5344CB8AC3E}">
        <p14:creationId xmlns:p14="http://schemas.microsoft.com/office/powerpoint/2010/main" val="378343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DFB3-5252-E4E7-700E-483D5070340C}"/>
              </a:ext>
            </a:extLst>
          </p:cNvPr>
          <p:cNvSpPr>
            <a:spLocks noGrp="1"/>
          </p:cNvSpPr>
          <p:nvPr>
            <p:ph type="title"/>
          </p:nvPr>
        </p:nvSpPr>
        <p:spPr/>
        <p:txBody>
          <a:bodyPr/>
          <a:lstStyle/>
          <a:p>
            <a:r>
              <a:rPr lang="en-US" dirty="0"/>
              <a:t>The Pelvic Floor and Menopause</a:t>
            </a:r>
          </a:p>
        </p:txBody>
      </p:sp>
      <p:sp>
        <p:nvSpPr>
          <p:cNvPr id="3" name="Content Placeholder 2">
            <a:extLst>
              <a:ext uri="{FF2B5EF4-FFF2-40B4-BE49-F238E27FC236}">
                <a16:creationId xmlns:a16="http://schemas.microsoft.com/office/drawing/2014/main" id="{306D557F-479B-025E-EA57-1531C9FC20A3}"/>
              </a:ext>
            </a:extLst>
          </p:cNvPr>
          <p:cNvSpPr>
            <a:spLocks noGrp="1"/>
          </p:cNvSpPr>
          <p:nvPr>
            <p:ph idx="1"/>
          </p:nvPr>
        </p:nvSpPr>
        <p:spPr/>
        <p:txBody>
          <a:bodyPr vert="horz" lIns="91440" tIns="45720" rIns="91440" bIns="45720" rtlCol="0" anchor="t">
            <a:normAutofit/>
          </a:bodyPr>
          <a:lstStyle/>
          <a:p>
            <a:pPr marL="0" indent="0">
              <a:buClr>
                <a:srgbClr val="8D87A6"/>
              </a:buClr>
              <a:buNone/>
            </a:pPr>
            <a:endParaRPr lang="en-US" dirty="0">
              <a:ea typeface="Open Sans"/>
              <a:cs typeface="Open Sans"/>
            </a:endParaRPr>
          </a:p>
          <a:p>
            <a:pPr>
              <a:buClr>
                <a:srgbClr val="8D87A6"/>
              </a:buClr>
            </a:pPr>
            <a:r>
              <a:rPr lang="en-US" dirty="0">
                <a:solidFill>
                  <a:srgbClr val="2B2B2B"/>
                </a:solidFill>
                <a:latin typeface="Grandview"/>
                <a:ea typeface="Open Sans"/>
                <a:cs typeface="Open Sans"/>
              </a:rPr>
              <a:t>Sex hormone deprivation and aging lead to a progressive decrease in collagen, skeletal muscle mass and strength, affecting the pelvic floor muscles</a:t>
            </a:r>
            <a:endParaRPr lang="en-US" dirty="0">
              <a:latin typeface="Grandview"/>
              <a:ea typeface="Open Sans"/>
              <a:cs typeface="Open Sans"/>
            </a:endParaRPr>
          </a:p>
          <a:p>
            <a:pPr>
              <a:buClr>
                <a:srgbClr val="8D87A6"/>
              </a:buClr>
            </a:pPr>
            <a:r>
              <a:rPr lang="en-US" dirty="0"/>
              <a:t>This can lead to symptoms such as </a:t>
            </a:r>
            <a:r>
              <a:rPr lang="en-US" b="1" dirty="0"/>
              <a:t>incontinence</a:t>
            </a:r>
            <a:r>
              <a:rPr lang="en-US" dirty="0"/>
              <a:t>, </a:t>
            </a:r>
            <a:r>
              <a:rPr lang="en-US" b="1" dirty="0"/>
              <a:t>prolapse</a:t>
            </a:r>
            <a:r>
              <a:rPr lang="en-US" dirty="0"/>
              <a:t>, </a:t>
            </a:r>
            <a:r>
              <a:rPr lang="en-US" b="1" dirty="0"/>
              <a:t>constipation</a:t>
            </a:r>
            <a:r>
              <a:rPr lang="en-US" dirty="0"/>
              <a:t> and </a:t>
            </a:r>
            <a:r>
              <a:rPr lang="en-US" b="1" dirty="0"/>
              <a:t>painful intercourse</a:t>
            </a:r>
          </a:p>
          <a:p>
            <a:pPr>
              <a:buClr>
                <a:srgbClr val="8D87A6"/>
              </a:buClr>
            </a:pPr>
            <a:r>
              <a:rPr lang="en-US" dirty="0"/>
              <a:t>Importance of strengthening these muscles</a:t>
            </a:r>
          </a:p>
          <a:p>
            <a:pPr lvl="1">
              <a:buClr>
                <a:srgbClr val="8D87A6"/>
              </a:buClr>
              <a:buFont typeface="Courier New" panose="05000000000000000000" pitchFamily="2" charset="2"/>
              <a:buChar char="o"/>
            </a:pPr>
            <a:r>
              <a:rPr lang="en-US" sz="2000" b="1" dirty="0">
                <a:solidFill>
                  <a:srgbClr val="2A2735"/>
                </a:solidFill>
                <a:latin typeface="Grandview"/>
                <a:ea typeface="Open Sans"/>
                <a:cs typeface="Open Sans"/>
              </a:rPr>
              <a:t>Use it</a:t>
            </a:r>
            <a:r>
              <a:rPr lang="en-US" sz="2000" dirty="0">
                <a:solidFill>
                  <a:srgbClr val="2A2735"/>
                </a:solidFill>
                <a:latin typeface="Grandview"/>
                <a:ea typeface="Open Sans"/>
                <a:cs typeface="Open Sans"/>
              </a:rPr>
              <a:t> or lose it!</a:t>
            </a:r>
          </a:p>
          <a:p>
            <a:pPr lvl="1">
              <a:buClr>
                <a:srgbClr val="8D87A6"/>
              </a:buClr>
              <a:buFont typeface="Courier New" panose="05000000000000000000" pitchFamily="2" charset="2"/>
              <a:buChar char="o"/>
            </a:pPr>
            <a:endParaRPr lang="en-US" dirty="0">
              <a:solidFill>
                <a:srgbClr val="2A2735"/>
              </a:solidFill>
              <a:latin typeface="Grandview"/>
              <a:ea typeface="Open Sans"/>
              <a:cs typeface="Open Sans"/>
            </a:endParaRPr>
          </a:p>
        </p:txBody>
      </p:sp>
      <p:pic>
        <p:nvPicPr>
          <p:cNvPr id="5" name="Picture 4" descr="logo_cli_per_migliore.png">
            <a:extLst>
              <a:ext uri="{FF2B5EF4-FFF2-40B4-BE49-F238E27FC236}">
                <a16:creationId xmlns:a16="http://schemas.microsoft.com/office/drawing/2014/main" id="{5B3BABFB-DC98-6172-19D2-362A37E36542}"/>
              </a:ext>
            </a:extLst>
          </p:cNvPr>
          <p:cNvPicPr>
            <a:picLocks noChangeAspect="1"/>
          </p:cNvPicPr>
          <p:nvPr/>
        </p:nvPicPr>
        <p:blipFill>
          <a:blip r:embed="rId3"/>
          <a:stretch>
            <a:fillRect/>
          </a:stretch>
        </p:blipFill>
        <p:spPr>
          <a:xfrm>
            <a:off x="8208351" y="5601553"/>
            <a:ext cx="3781770" cy="1075063"/>
          </a:xfrm>
          <a:prstGeom prst="rect">
            <a:avLst/>
          </a:prstGeom>
        </p:spPr>
      </p:pic>
    </p:spTree>
    <p:extLst>
      <p:ext uri="{BB962C8B-B14F-4D97-AF65-F5344CB8AC3E}">
        <p14:creationId xmlns:p14="http://schemas.microsoft.com/office/powerpoint/2010/main" val="128089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57" name="Freeform: Shape 56">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0" name="Straight Connector 59">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92" name="Right Triangle 91">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7A7DE3C-2085-0209-1084-B8842F7289FB}"/>
              </a:ext>
            </a:extLst>
          </p:cNvPr>
          <p:cNvSpPr>
            <a:spLocks noGrp="1"/>
          </p:cNvSpPr>
          <p:nvPr>
            <p:ph type="title"/>
          </p:nvPr>
        </p:nvSpPr>
        <p:spPr>
          <a:xfrm>
            <a:off x="691079" y="725951"/>
            <a:ext cx="5408027" cy="1442463"/>
          </a:xfrm>
        </p:spPr>
        <p:txBody>
          <a:bodyPr>
            <a:normAutofit/>
          </a:bodyPr>
          <a:lstStyle/>
          <a:p>
            <a:r>
              <a:rPr lang="en-US" dirty="0"/>
              <a:t>Pessaries</a:t>
            </a:r>
          </a:p>
        </p:txBody>
      </p:sp>
      <p:sp>
        <p:nvSpPr>
          <p:cNvPr id="9" name="Content Placeholder 8">
            <a:extLst>
              <a:ext uri="{FF2B5EF4-FFF2-40B4-BE49-F238E27FC236}">
                <a16:creationId xmlns:a16="http://schemas.microsoft.com/office/drawing/2014/main" id="{9DD7EDBD-8815-8B56-4131-7975CAC6487E}"/>
              </a:ext>
            </a:extLst>
          </p:cNvPr>
          <p:cNvSpPr>
            <a:spLocks noGrp="1"/>
          </p:cNvSpPr>
          <p:nvPr>
            <p:ph idx="1"/>
          </p:nvPr>
        </p:nvSpPr>
        <p:spPr>
          <a:xfrm>
            <a:off x="691079" y="2340131"/>
            <a:ext cx="4467765" cy="4122597"/>
          </a:xfrm>
        </p:spPr>
        <p:txBody>
          <a:bodyPr vert="horz" lIns="91440" tIns="45720" rIns="91440" bIns="45720" rtlCol="0" anchor="t">
            <a:normAutofit fontScale="70000" lnSpcReduction="20000"/>
          </a:bodyPr>
          <a:lstStyle/>
          <a:p>
            <a:pPr marL="0" indent="0">
              <a:buNone/>
            </a:pPr>
            <a:r>
              <a:rPr lang="en-US" dirty="0"/>
              <a:t>INDICATIONS:</a:t>
            </a:r>
            <a:endParaRPr lang="en-US">
              <a:solidFill>
                <a:srgbClr val="000000"/>
              </a:solidFill>
            </a:endParaRPr>
          </a:p>
          <a:p>
            <a:pPr>
              <a:buClr>
                <a:srgbClr val="8D87A6"/>
              </a:buClr>
              <a:buFont typeface="Calibri"/>
              <a:buChar char="-"/>
            </a:pPr>
            <a:r>
              <a:rPr lang="en-US" sz="1900" dirty="0"/>
              <a:t>Symptomatic pelvic organ </a:t>
            </a:r>
            <a:r>
              <a:rPr lang="en-US" sz="1900" dirty="0" err="1"/>
              <a:t>prolaps</a:t>
            </a:r>
            <a:endParaRPr lang="en-US" sz="1900" dirty="0" err="1">
              <a:solidFill>
                <a:srgbClr val="000000"/>
              </a:solidFill>
            </a:endParaRPr>
          </a:p>
          <a:p>
            <a:pPr lvl="1">
              <a:buClr>
                <a:srgbClr val="8D87A6"/>
              </a:buClr>
              <a:buFont typeface="Calibri"/>
              <a:buChar char="-"/>
            </a:pPr>
            <a:r>
              <a:rPr lang="en-US" sz="1700" dirty="0"/>
              <a:t>Short or long-term</a:t>
            </a:r>
            <a:endParaRPr lang="en-US" sz="1700" dirty="0">
              <a:solidFill>
                <a:srgbClr val="000000"/>
              </a:solidFill>
            </a:endParaRPr>
          </a:p>
          <a:p>
            <a:pPr lvl="1">
              <a:buClr>
                <a:srgbClr val="8D87A6"/>
              </a:buClr>
              <a:buFont typeface="Calibri"/>
              <a:buChar char="-"/>
            </a:pPr>
            <a:r>
              <a:rPr lang="en-US" sz="1700" dirty="0"/>
              <a:t>Alternative / CI surgery</a:t>
            </a:r>
            <a:endParaRPr lang="en-US" sz="1700" dirty="0">
              <a:solidFill>
                <a:srgbClr val="000000"/>
              </a:solidFill>
            </a:endParaRPr>
          </a:p>
          <a:p>
            <a:pPr lvl="1">
              <a:buClr>
                <a:srgbClr val="8D87A6"/>
              </a:buClr>
              <a:buFont typeface="Calibri"/>
              <a:buChar char="-"/>
            </a:pPr>
            <a:r>
              <a:rPr lang="en-US" sz="1700" dirty="0"/>
              <a:t>Postpone surgery</a:t>
            </a:r>
            <a:endParaRPr lang="en-US" sz="1700">
              <a:solidFill>
                <a:srgbClr val="000000"/>
              </a:solidFill>
            </a:endParaRPr>
          </a:p>
          <a:p>
            <a:pPr marL="228600">
              <a:buClr>
                <a:srgbClr val="8D87A6"/>
              </a:buClr>
              <a:buFont typeface="Calibri"/>
              <a:buChar char="-"/>
            </a:pPr>
            <a:r>
              <a:rPr lang="en-US" sz="1900" dirty="0"/>
              <a:t>Prevent prolapse aggravation</a:t>
            </a:r>
            <a:endParaRPr lang="en-US" sz="1900" dirty="0">
              <a:solidFill>
                <a:srgbClr val="000000"/>
              </a:solidFill>
            </a:endParaRPr>
          </a:p>
          <a:p>
            <a:pPr>
              <a:buClr>
                <a:srgbClr val="8D87A6"/>
              </a:buClr>
              <a:buFont typeface="Calibri"/>
              <a:buChar char="-"/>
            </a:pPr>
            <a:r>
              <a:rPr lang="en-US" sz="1900" dirty="0"/>
              <a:t>Asses the effect of reducing a prolapse on bladder and bowel function prior to considering surgical management.</a:t>
            </a:r>
          </a:p>
          <a:p>
            <a:pPr marL="0" indent="0">
              <a:buClr>
                <a:srgbClr val="8D87A6"/>
              </a:buClr>
              <a:buNone/>
            </a:pPr>
            <a:endParaRPr lang="en-US" sz="1500">
              <a:solidFill>
                <a:srgbClr val="2A2735"/>
              </a:solidFill>
            </a:endParaRPr>
          </a:p>
          <a:p>
            <a:pPr marL="0" indent="0">
              <a:buNone/>
            </a:pPr>
            <a:r>
              <a:rPr lang="en-US" dirty="0"/>
              <a:t>CONTRA-INDICATIONS:</a:t>
            </a:r>
            <a:endParaRPr lang="en-US" dirty="0">
              <a:solidFill>
                <a:srgbClr val="000000"/>
              </a:solidFill>
            </a:endParaRPr>
          </a:p>
          <a:p>
            <a:pPr marL="342900" indent="-342900">
              <a:buFont typeface="Calibri" panose="05000000000000000000" pitchFamily="2" charset="2"/>
              <a:buChar char="-"/>
            </a:pPr>
            <a:r>
              <a:rPr lang="en-US" sz="1800" dirty="0"/>
              <a:t>Non compliant patient or patient unable to come to consultation for regular follow-up (dementia)</a:t>
            </a:r>
            <a:endParaRPr lang="en-US" sz="1800">
              <a:solidFill>
                <a:srgbClr val="000000"/>
              </a:solidFill>
            </a:endParaRPr>
          </a:p>
          <a:p>
            <a:pPr marL="342900" indent="-342900">
              <a:buClr>
                <a:srgbClr val="8D87A6"/>
              </a:buClr>
              <a:buFont typeface="Calibri" panose="05000000000000000000" pitchFamily="2" charset="2"/>
              <a:buChar char="-"/>
            </a:pPr>
            <a:r>
              <a:rPr lang="en-US" sz="1800" dirty="0"/>
              <a:t>Vaginal Mesh erosion</a:t>
            </a:r>
            <a:endParaRPr lang="en-US" sz="1800">
              <a:solidFill>
                <a:srgbClr val="000000"/>
              </a:solidFill>
            </a:endParaRPr>
          </a:p>
          <a:p>
            <a:pPr marL="342900" indent="-342900">
              <a:buClr>
                <a:srgbClr val="8D87A6"/>
              </a:buClr>
              <a:buFont typeface="Calibri" panose="05000000000000000000" pitchFamily="2" charset="2"/>
              <a:buChar char="-"/>
            </a:pPr>
            <a:r>
              <a:rPr lang="en-US" sz="1800" dirty="0"/>
              <a:t>Previous radiotherapy</a:t>
            </a:r>
            <a:endParaRPr lang="en-US" dirty="0"/>
          </a:p>
          <a:p>
            <a:pPr marL="228600" lvl="1" indent="0">
              <a:buClr>
                <a:srgbClr val="2A2735">
                  <a:lumMod val="50000"/>
                  <a:lumOff val="50000"/>
                </a:srgbClr>
              </a:buClr>
              <a:buNone/>
            </a:pPr>
            <a:endParaRPr lang="en-US" sz="1800" dirty="0"/>
          </a:p>
        </p:txBody>
      </p:sp>
      <p:pic>
        <p:nvPicPr>
          <p:cNvPr id="10" name="Picture 9">
            <a:extLst>
              <a:ext uri="{FF2B5EF4-FFF2-40B4-BE49-F238E27FC236}">
                <a16:creationId xmlns:a16="http://schemas.microsoft.com/office/drawing/2014/main" id="{82B462D8-C8C4-0DA8-57E6-2FA59A5B556A}"/>
              </a:ext>
            </a:extLst>
          </p:cNvPr>
          <p:cNvPicPr>
            <a:picLocks noChangeAspect="1"/>
          </p:cNvPicPr>
          <p:nvPr/>
        </p:nvPicPr>
        <p:blipFill>
          <a:blip r:embed="rId3"/>
          <a:srcRect l="3280" r="14229"/>
          <a:stretch/>
        </p:blipFill>
        <p:spPr>
          <a:xfrm>
            <a:off x="7087094" y="872152"/>
            <a:ext cx="4401655" cy="5120182"/>
          </a:xfrm>
          <a:prstGeom prst="rect">
            <a:avLst/>
          </a:prstGeom>
        </p:spPr>
      </p:pic>
    </p:spTree>
    <p:extLst>
      <p:ext uri="{BB962C8B-B14F-4D97-AF65-F5344CB8AC3E}">
        <p14:creationId xmlns:p14="http://schemas.microsoft.com/office/powerpoint/2010/main" val="80064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3CB-73A6-A9BF-3A34-92C64943BF0E}"/>
              </a:ext>
            </a:extLst>
          </p:cNvPr>
          <p:cNvSpPr>
            <a:spLocks noGrp="1"/>
          </p:cNvSpPr>
          <p:nvPr>
            <p:ph type="title"/>
          </p:nvPr>
        </p:nvSpPr>
        <p:spPr/>
        <p:txBody>
          <a:bodyPr/>
          <a:lstStyle/>
          <a:p>
            <a:r>
              <a:rPr lang="en-US" dirty="0"/>
              <a:t>Pessaries: </a:t>
            </a:r>
          </a:p>
        </p:txBody>
      </p:sp>
      <p:sp>
        <p:nvSpPr>
          <p:cNvPr id="3" name="Content Placeholder 2">
            <a:extLst>
              <a:ext uri="{FF2B5EF4-FFF2-40B4-BE49-F238E27FC236}">
                <a16:creationId xmlns:a16="http://schemas.microsoft.com/office/drawing/2014/main" id="{E8B54A31-D9CC-8A34-3B85-950253388F4F}"/>
              </a:ext>
            </a:extLst>
          </p:cNvPr>
          <p:cNvSpPr>
            <a:spLocks noGrp="1"/>
          </p:cNvSpPr>
          <p:nvPr>
            <p:ph idx="1"/>
          </p:nvPr>
        </p:nvSpPr>
        <p:spPr>
          <a:xfrm>
            <a:off x="691079" y="2656433"/>
            <a:ext cx="4775340" cy="3564436"/>
          </a:xfrm>
        </p:spPr>
        <p:txBody>
          <a:bodyPr vert="horz" lIns="91440" tIns="45720" rIns="91440" bIns="45720" rtlCol="0" anchor="t">
            <a:normAutofit/>
          </a:bodyPr>
          <a:lstStyle/>
          <a:p>
            <a:pPr marL="0" indent="0">
              <a:buNone/>
            </a:pPr>
            <a:r>
              <a:rPr lang="en-US" dirty="0">
                <a:ea typeface="+mn-lt"/>
                <a:cs typeface="+mn-lt"/>
              </a:rPr>
              <a:t>Predictors of failure:</a:t>
            </a:r>
            <a:endParaRPr lang="en-US" dirty="0"/>
          </a:p>
          <a:p>
            <a:pPr>
              <a:buClr>
                <a:srgbClr val="8D87A6"/>
              </a:buClr>
            </a:pPr>
            <a:r>
              <a:rPr lang="en-US" dirty="0">
                <a:ea typeface="+mn-lt"/>
                <a:cs typeface="+mn-lt"/>
              </a:rPr>
              <a:t>Advanced </a:t>
            </a:r>
            <a:r>
              <a:rPr lang="en-US" dirty="0" err="1">
                <a:ea typeface="+mn-lt"/>
                <a:cs typeface="+mn-lt"/>
              </a:rPr>
              <a:t>prolaps</a:t>
            </a:r>
          </a:p>
          <a:p>
            <a:pPr>
              <a:buClr>
                <a:srgbClr val="8D87A6"/>
              </a:buClr>
            </a:pPr>
            <a:r>
              <a:rPr lang="en-US" dirty="0">
                <a:ea typeface="+mn-lt"/>
                <a:cs typeface="+mn-lt"/>
              </a:rPr>
              <a:t>Enlarged genital hiatus</a:t>
            </a:r>
            <a:endParaRPr lang="en-US" dirty="0"/>
          </a:p>
          <a:p>
            <a:pPr>
              <a:buClr>
                <a:srgbClr val="8D87A6"/>
              </a:buClr>
            </a:pPr>
            <a:r>
              <a:rPr lang="en-US" dirty="0">
                <a:ea typeface="+mn-lt"/>
                <a:cs typeface="+mn-lt"/>
              </a:rPr>
              <a:t>Short vagina (previous POP surgery)</a:t>
            </a:r>
            <a:endParaRPr lang="en-US" dirty="0"/>
          </a:p>
          <a:p>
            <a:pPr>
              <a:buClr>
                <a:srgbClr val="8D87A6"/>
              </a:buClr>
            </a:pPr>
            <a:r>
              <a:rPr lang="en-US" dirty="0">
                <a:ea typeface="+mn-lt"/>
                <a:cs typeface="+mn-lt"/>
              </a:rPr>
              <a:t>Rectocele?</a:t>
            </a:r>
          </a:p>
          <a:p>
            <a:pPr>
              <a:buClr>
                <a:srgbClr val="8D87A6"/>
              </a:buClr>
            </a:pPr>
            <a:endParaRPr lang="en-US"/>
          </a:p>
        </p:txBody>
      </p:sp>
      <p:sp>
        <p:nvSpPr>
          <p:cNvPr id="5" name="TextBox 4">
            <a:extLst>
              <a:ext uri="{FF2B5EF4-FFF2-40B4-BE49-F238E27FC236}">
                <a16:creationId xmlns:a16="http://schemas.microsoft.com/office/drawing/2014/main" id="{6386B330-CB05-266C-A765-1ACBFF21CDF7}"/>
              </a:ext>
            </a:extLst>
          </p:cNvPr>
          <p:cNvSpPr txBox="1"/>
          <p:nvPr/>
        </p:nvSpPr>
        <p:spPr>
          <a:xfrm>
            <a:off x="6096000" y="2659810"/>
            <a:ext cx="4960188" cy="2575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pPr>
            <a:r>
              <a:rPr lang="en-US" sz="2000" dirty="0">
                <a:solidFill>
                  <a:srgbClr val="2A2735"/>
                </a:solidFill>
              </a:rPr>
              <a:t>Predictors of stopping use of pessary:</a:t>
            </a:r>
            <a:endParaRPr lang="en-US" sz="2000" dirty="0">
              <a:solidFill>
                <a:srgbClr val="000000"/>
              </a:solidFill>
            </a:endParaRPr>
          </a:p>
          <a:p>
            <a:pPr marL="285750" indent="-285750">
              <a:lnSpc>
                <a:spcPct val="110000"/>
              </a:lnSpc>
              <a:spcBef>
                <a:spcPts val="1000"/>
              </a:spcBef>
              <a:buFont typeface="Calibri"/>
              <a:buChar char="-"/>
            </a:pPr>
            <a:r>
              <a:rPr lang="en-US" sz="2000" dirty="0">
                <a:solidFill>
                  <a:srgbClr val="2A2735"/>
                </a:solidFill>
              </a:rPr>
              <a:t>Rectocele</a:t>
            </a:r>
          </a:p>
          <a:p>
            <a:pPr marL="285750" indent="-285750">
              <a:lnSpc>
                <a:spcPct val="110000"/>
              </a:lnSpc>
              <a:spcBef>
                <a:spcPts val="1000"/>
              </a:spcBef>
              <a:buFont typeface="Calibri"/>
              <a:buChar char="-"/>
            </a:pPr>
            <a:r>
              <a:rPr lang="en-US" sz="2000" dirty="0">
                <a:solidFill>
                  <a:srgbClr val="2A2735"/>
                </a:solidFill>
              </a:rPr>
              <a:t>Young patients</a:t>
            </a:r>
          </a:p>
          <a:p>
            <a:pPr marL="285750" indent="-285750">
              <a:lnSpc>
                <a:spcPct val="110000"/>
              </a:lnSpc>
              <a:spcBef>
                <a:spcPts val="1000"/>
              </a:spcBef>
              <a:buFont typeface="Calibri"/>
              <a:buChar char="-"/>
            </a:pPr>
            <a:r>
              <a:rPr lang="en-US" sz="2000" dirty="0">
                <a:solidFill>
                  <a:srgbClr val="2A2735"/>
                </a:solidFill>
              </a:rPr>
              <a:t>Urinary incontinence</a:t>
            </a:r>
            <a:endParaRPr lang="en-US" sz="2000" dirty="0">
              <a:solidFill>
                <a:srgbClr val="000000"/>
              </a:solidFill>
            </a:endParaRPr>
          </a:p>
          <a:p>
            <a:pPr marL="285750" indent="-285750">
              <a:lnSpc>
                <a:spcPct val="110000"/>
              </a:lnSpc>
              <a:spcBef>
                <a:spcPts val="1000"/>
              </a:spcBef>
              <a:buFont typeface="Calibri"/>
              <a:buChar char="-"/>
            </a:pPr>
            <a:r>
              <a:rPr lang="en-US" sz="2000" dirty="0">
                <a:solidFill>
                  <a:srgbClr val="2A2735"/>
                </a:solidFill>
              </a:rPr>
              <a:t>Discomfort</a:t>
            </a:r>
            <a:endParaRPr lang="en-US" sz="2000" dirty="0"/>
          </a:p>
          <a:p>
            <a:pPr algn="l"/>
            <a:endParaRPr lang="en-US" dirty="0"/>
          </a:p>
        </p:txBody>
      </p:sp>
      <p:pic>
        <p:nvPicPr>
          <p:cNvPr id="6" name="Picture 5" descr="logo_cli_per_migliore.png">
            <a:extLst>
              <a:ext uri="{FF2B5EF4-FFF2-40B4-BE49-F238E27FC236}">
                <a16:creationId xmlns:a16="http://schemas.microsoft.com/office/drawing/2014/main" id="{FCB1992F-78DE-07CC-7C2F-54ACA9710894}"/>
              </a:ext>
            </a:extLst>
          </p:cNvPr>
          <p:cNvPicPr>
            <a:picLocks noChangeAspect="1"/>
          </p:cNvPicPr>
          <p:nvPr/>
        </p:nvPicPr>
        <p:blipFill>
          <a:blip r:embed="rId3"/>
          <a:stretch>
            <a:fillRect/>
          </a:stretch>
        </p:blipFill>
        <p:spPr>
          <a:xfrm>
            <a:off x="8208873" y="5601553"/>
            <a:ext cx="3781770" cy="1075063"/>
          </a:xfrm>
          <a:prstGeom prst="rect">
            <a:avLst/>
          </a:prstGeom>
        </p:spPr>
      </p:pic>
    </p:spTree>
    <p:extLst>
      <p:ext uri="{BB962C8B-B14F-4D97-AF65-F5344CB8AC3E}">
        <p14:creationId xmlns:p14="http://schemas.microsoft.com/office/powerpoint/2010/main" val="17258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1" name="Group 50">
            <a:extLst>
              <a:ext uri="{FF2B5EF4-FFF2-40B4-BE49-F238E27FC236}">
                <a16:creationId xmlns:a16="http://schemas.microsoft.com/office/drawing/2014/main" id="{D389B794-5EEA-47F7-9F05-33A1B6247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4" name="Straight Connector 13">
              <a:extLst>
                <a:ext uri="{FF2B5EF4-FFF2-40B4-BE49-F238E27FC236}">
                  <a16:creationId xmlns:a16="http://schemas.microsoft.com/office/drawing/2014/main" id="{6343D9CC-4DBE-4724-BD2F-05A8B3305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4188DF2-16A9-4D18-B6DE-2BF403427E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5DE6CE-0978-435D-99C2-A117A21349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1E7E80-A998-4079-A814-D160B7F62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AB9E22-8699-45E6-A9F8-994B3A67B3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A19BDD-B19F-4A40-A03B-1F8F5735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745DFC-5990-408D-921A-506F8347D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534CDB-9CF7-4D0E-99EE-DAF4A2CDD7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D7C80E-BB3F-40F3-8D1F-40778A77EC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C7BC4-56B9-4F59-8866-4F1DB7513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98872E-F385-4E71-9267-A212BDACB9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4FC0A0-B0D7-4E63-86C1-F6AA410910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D59FFF7-D552-4F75-895C-12716EFA20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FDC8E0-3205-49E7-8636-A34AA06906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C7BDE6-8048-44B7-92DD-CAFC489630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D48126E-FD23-4275-8F55-BB7D81E3B1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D4E5F0-02C5-4A55-BAFF-F3C9154D5E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F6D4C1-2C5F-4B82-B7BE-F643EEFB5D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3F7C51-A06E-40FB-BDCD-4DE67D1F4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725B9B-D89F-4FCC-8B19-6BBD70F014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EE4024-B095-4FFD-ACDE-887D44FE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2111AF-85AD-46CE-B4CC-9A136914BE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BA5BF2-A7AA-419B-BE77-130437673A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1FAA826-3E5D-43ED-AE3C-0FAF69DA36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B54272-7F84-44AE-92B3-6C71C12959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F9059A6-2278-4877-A9AB-AC1ABCD4A8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81B957A-7E1C-45B9-B5D0-294DB23FF0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55905C-E2DC-4334-AE20-4749C3677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4AC1E9-B441-484E-86CB-F666B71CC0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2A14DB-97ED-4BF0-BEAD-3267EEA32B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3B9BAF-37F5-4EF1-8146-27E686067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Freeform: Shape 45">
            <a:extLst>
              <a:ext uri="{FF2B5EF4-FFF2-40B4-BE49-F238E27FC236}">
                <a16:creationId xmlns:a16="http://schemas.microsoft.com/office/drawing/2014/main" id="{B51D55F9-EE2B-4919-AB16-908D434FA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6" y="2660109"/>
            <a:ext cx="12186515" cy="4194789"/>
          </a:xfrm>
          <a:custGeom>
            <a:avLst/>
            <a:gdLst>
              <a:gd name="connsiteX0" fmla="*/ 8940932 w 12186515"/>
              <a:gd name="connsiteY0" fmla="*/ 22 h 4194789"/>
              <a:gd name="connsiteX1" fmla="*/ 11640657 w 12186515"/>
              <a:gd name="connsiteY1" fmla="*/ 153596 h 4194789"/>
              <a:gd name="connsiteX2" fmla="*/ 12186515 w 12186515"/>
              <a:gd name="connsiteY2" fmla="*/ 212181 h 4194789"/>
              <a:gd name="connsiteX3" fmla="*/ 12186515 w 12186515"/>
              <a:gd name="connsiteY3" fmla="*/ 2710782 h 4194789"/>
              <a:gd name="connsiteX4" fmla="*/ 12184764 w 12186515"/>
              <a:gd name="connsiteY4" fmla="*/ 2710782 h 4194789"/>
              <a:gd name="connsiteX5" fmla="*/ 12184764 w 12186515"/>
              <a:gd name="connsiteY5" fmla="*/ 4194789 h 4194789"/>
              <a:gd name="connsiteX6" fmla="*/ 0 w 12186515"/>
              <a:gd name="connsiteY6" fmla="*/ 4194789 h 4194789"/>
              <a:gd name="connsiteX7" fmla="*/ 0 w 12186515"/>
              <a:gd name="connsiteY7" fmla="*/ 1080043 h 4194789"/>
              <a:gd name="connsiteX8" fmla="*/ 1750 w 12186515"/>
              <a:gd name="connsiteY8" fmla="*/ 1080043 h 4194789"/>
              <a:gd name="connsiteX9" fmla="*/ 1750 w 12186515"/>
              <a:gd name="connsiteY9" fmla="*/ 739876 h 4194789"/>
              <a:gd name="connsiteX10" fmla="*/ 553702 w 12186515"/>
              <a:gd name="connsiteY10" fmla="*/ 736411 h 4194789"/>
              <a:gd name="connsiteX11" fmla="*/ 8940932 w 12186515"/>
              <a:gd name="connsiteY11" fmla="*/ 22 h 419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6515" h="4194789">
                <a:moveTo>
                  <a:pt x="8940932" y="22"/>
                </a:moveTo>
                <a:cubicBezTo>
                  <a:pt x="9693461" y="1164"/>
                  <a:pt x="10566573" y="45471"/>
                  <a:pt x="11640657" y="153596"/>
                </a:cubicBezTo>
                <a:lnTo>
                  <a:pt x="12186515" y="212181"/>
                </a:lnTo>
                <a:lnTo>
                  <a:pt x="12186515" y="2710782"/>
                </a:lnTo>
                <a:lnTo>
                  <a:pt x="12184764" y="2710782"/>
                </a:lnTo>
                <a:lnTo>
                  <a:pt x="12184764" y="4194789"/>
                </a:lnTo>
                <a:lnTo>
                  <a:pt x="0" y="4194789"/>
                </a:lnTo>
                <a:lnTo>
                  <a:pt x="0" y="1080043"/>
                </a:lnTo>
                <a:lnTo>
                  <a:pt x="1750" y="1080043"/>
                </a:lnTo>
                <a:lnTo>
                  <a:pt x="1750" y="739876"/>
                </a:lnTo>
                <a:lnTo>
                  <a:pt x="553702" y="736411"/>
                </a:lnTo>
                <a:cubicBezTo>
                  <a:pt x="4850036" y="681518"/>
                  <a:pt x="5930819" y="-4547"/>
                  <a:pt x="8940932" y="22"/>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Right Triangle 52">
            <a:extLst>
              <a:ext uri="{FF2B5EF4-FFF2-40B4-BE49-F238E27FC236}">
                <a16:creationId xmlns:a16="http://schemas.microsoft.com/office/drawing/2014/main" id="{D34C65D4-111D-4720-9C5C-72F7FEA30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96315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028B7BA-292D-9C67-9D58-C3CF28AB63F5}"/>
              </a:ext>
            </a:extLst>
          </p:cNvPr>
          <p:cNvSpPr>
            <a:spLocks noGrp="1"/>
          </p:cNvSpPr>
          <p:nvPr>
            <p:ph type="title"/>
          </p:nvPr>
        </p:nvSpPr>
        <p:spPr>
          <a:xfrm>
            <a:off x="691080" y="725951"/>
            <a:ext cx="4424632" cy="2724517"/>
          </a:xfrm>
        </p:spPr>
        <p:txBody>
          <a:bodyPr anchor="t">
            <a:normAutofit/>
          </a:bodyPr>
          <a:lstStyle/>
          <a:p>
            <a:pPr>
              <a:lnSpc>
                <a:spcPct val="90000"/>
              </a:lnSpc>
            </a:pPr>
            <a:r>
              <a:rPr lang="en-US" sz="3700" dirty="0"/>
              <a:t>Pessaries:</a:t>
            </a:r>
            <a:br>
              <a:rPr lang="en-US" sz="3700" dirty="0"/>
            </a:br>
            <a:r>
              <a:rPr lang="en-US" sz="3700" dirty="0">
                <a:latin typeface="Grandview"/>
              </a:rPr>
              <a:t>Different types</a:t>
            </a:r>
          </a:p>
        </p:txBody>
      </p:sp>
      <p:sp>
        <p:nvSpPr>
          <p:cNvPr id="3" name="Content Placeholder 2">
            <a:extLst>
              <a:ext uri="{FF2B5EF4-FFF2-40B4-BE49-F238E27FC236}">
                <a16:creationId xmlns:a16="http://schemas.microsoft.com/office/drawing/2014/main" id="{98D3B63F-657B-8E6C-ABEE-AF45DB615EAC}"/>
              </a:ext>
            </a:extLst>
          </p:cNvPr>
          <p:cNvSpPr>
            <a:spLocks noGrp="1"/>
          </p:cNvSpPr>
          <p:nvPr>
            <p:ph idx="1"/>
          </p:nvPr>
        </p:nvSpPr>
        <p:spPr>
          <a:xfrm>
            <a:off x="5572067" y="725951"/>
            <a:ext cx="5923202" cy="2699950"/>
          </a:xfrm>
        </p:spPr>
        <p:txBody>
          <a:bodyPr vert="horz" lIns="91440" tIns="45720" rIns="91440" bIns="45720" rtlCol="0" anchor="t">
            <a:normAutofit/>
          </a:bodyPr>
          <a:lstStyle/>
          <a:p>
            <a:r>
              <a:rPr lang="en-US" dirty="0">
                <a:ea typeface="+mn-lt"/>
                <a:cs typeface="+mn-lt"/>
              </a:rPr>
              <a:t>Support pessaries (ring, ring with support, ring with knob)</a:t>
            </a:r>
            <a:endParaRPr lang="en-US" dirty="0">
              <a:latin typeface="Trebuchet MS"/>
            </a:endParaRPr>
          </a:p>
          <a:p>
            <a:pPr>
              <a:buClr>
                <a:srgbClr val="8D87A6"/>
              </a:buClr>
            </a:pPr>
            <a:r>
              <a:rPr lang="en-US" dirty="0">
                <a:ea typeface="+mn-lt"/>
                <a:cs typeface="+mn-lt"/>
              </a:rPr>
              <a:t>Space filling pessaries (donut, </a:t>
            </a:r>
            <a:r>
              <a:rPr lang="en-US" dirty="0" err="1">
                <a:ea typeface="+mn-lt"/>
                <a:cs typeface="+mn-lt"/>
              </a:rPr>
              <a:t>gellhorn</a:t>
            </a:r>
            <a:r>
              <a:rPr lang="en-US" dirty="0">
                <a:ea typeface="+mn-lt"/>
                <a:cs typeface="+mn-lt"/>
              </a:rPr>
              <a:t>, cube)</a:t>
            </a:r>
            <a:endParaRPr lang="en-US" dirty="0"/>
          </a:p>
          <a:p>
            <a:pPr>
              <a:buClr>
                <a:srgbClr val="8D87A6"/>
              </a:buClr>
            </a:pPr>
            <a:r>
              <a:rPr lang="en-US" dirty="0">
                <a:ea typeface="+mn-lt"/>
                <a:cs typeface="+mn-lt"/>
              </a:rPr>
              <a:t>Pessaries for urinary incontinence</a:t>
            </a:r>
            <a:endParaRPr lang="en-US" dirty="0"/>
          </a:p>
        </p:txBody>
      </p:sp>
      <p:pic>
        <p:nvPicPr>
          <p:cNvPr id="4" name="Picture 3">
            <a:extLst>
              <a:ext uri="{FF2B5EF4-FFF2-40B4-BE49-F238E27FC236}">
                <a16:creationId xmlns:a16="http://schemas.microsoft.com/office/drawing/2014/main" id="{60149FC1-6A96-1B0B-F59E-0D1D7A2E784B}"/>
              </a:ext>
            </a:extLst>
          </p:cNvPr>
          <p:cNvPicPr>
            <a:picLocks noChangeAspect="1"/>
          </p:cNvPicPr>
          <p:nvPr/>
        </p:nvPicPr>
        <p:blipFill>
          <a:blip r:embed="rId2"/>
          <a:stretch>
            <a:fillRect/>
          </a:stretch>
        </p:blipFill>
        <p:spPr>
          <a:xfrm>
            <a:off x="8544723" y="3750278"/>
            <a:ext cx="2371666" cy="2371666"/>
          </a:xfrm>
          <a:prstGeom prst="rect">
            <a:avLst/>
          </a:prstGeom>
        </p:spPr>
      </p:pic>
      <p:pic>
        <p:nvPicPr>
          <p:cNvPr id="6" name="Picture 5">
            <a:extLst>
              <a:ext uri="{FF2B5EF4-FFF2-40B4-BE49-F238E27FC236}">
                <a16:creationId xmlns:a16="http://schemas.microsoft.com/office/drawing/2014/main" id="{1065E440-B90E-659C-0979-3BAD268F7E87}"/>
              </a:ext>
            </a:extLst>
          </p:cNvPr>
          <p:cNvPicPr>
            <a:picLocks noChangeAspect="1"/>
          </p:cNvPicPr>
          <p:nvPr/>
        </p:nvPicPr>
        <p:blipFill>
          <a:blip r:embed="rId3"/>
          <a:stretch>
            <a:fillRect/>
          </a:stretch>
        </p:blipFill>
        <p:spPr>
          <a:xfrm>
            <a:off x="707112" y="3937359"/>
            <a:ext cx="3529423" cy="1997503"/>
          </a:xfrm>
          <a:prstGeom prst="rect">
            <a:avLst/>
          </a:prstGeom>
        </p:spPr>
      </p:pic>
      <p:pic>
        <p:nvPicPr>
          <p:cNvPr id="5" name="Picture 4">
            <a:extLst>
              <a:ext uri="{FF2B5EF4-FFF2-40B4-BE49-F238E27FC236}">
                <a16:creationId xmlns:a16="http://schemas.microsoft.com/office/drawing/2014/main" id="{4C9A0ACF-7D62-B1DB-007A-F9A7EFC9C2F0}"/>
              </a:ext>
            </a:extLst>
          </p:cNvPr>
          <p:cNvPicPr>
            <a:picLocks noChangeAspect="1"/>
          </p:cNvPicPr>
          <p:nvPr/>
        </p:nvPicPr>
        <p:blipFill>
          <a:blip r:embed="rId4"/>
          <a:stretch>
            <a:fillRect/>
          </a:stretch>
        </p:blipFill>
        <p:spPr>
          <a:xfrm>
            <a:off x="4328059" y="4023706"/>
            <a:ext cx="3529423" cy="1824810"/>
          </a:xfrm>
          <a:prstGeom prst="rect">
            <a:avLst/>
          </a:prstGeom>
        </p:spPr>
      </p:pic>
    </p:spTree>
    <p:extLst>
      <p:ext uri="{BB962C8B-B14F-4D97-AF65-F5344CB8AC3E}">
        <p14:creationId xmlns:p14="http://schemas.microsoft.com/office/powerpoint/2010/main" val="74178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B0CF-C540-6F1F-46A3-884E69E27319}"/>
              </a:ext>
            </a:extLst>
          </p:cNvPr>
          <p:cNvSpPr>
            <a:spLocks noGrp="1"/>
          </p:cNvSpPr>
          <p:nvPr>
            <p:ph type="title"/>
          </p:nvPr>
        </p:nvSpPr>
        <p:spPr/>
        <p:txBody>
          <a:bodyPr>
            <a:normAutofit fontScale="90000"/>
          </a:bodyPr>
          <a:lstStyle/>
          <a:p>
            <a:br>
              <a:rPr lang="en-US" dirty="0"/>
            </a:br>
            <a:br>
              <a:rPr lang="en-US" dirty="0"/>
            </a:br>
            <a:r>
              <a:rPr lang="en-US" dirty="0"/>
              <a:t>Pessaries for </a:t>
            </a:r>
            <a:br>
              <a:rPr lang="en-US" dirty="0"/>
            </a:br>
            <a:r>
              <a:rPr lang="en-US" dirty="0"/>
              <a:t>stress urinary incontinence</a:t>
            </a:r>
            <a:endParaRPr lang="en-US" dirty="0">
              <a:solidFill>
                <a:srgbClr val="2A2735"/>
              </a:solidFill>
            </a:endParaRPr>
          </a:p>
        </p:txBody>
      </p:sp>
      <p:pic>
        <p:nvPicPr>
          <p:cNvPr id="3" name="Picture 2">
            <a:extLst>
              <a:ext uri="{FF2B5EF4-FFF2-40B4-BE49-F238E27FC236}">
                <a16:creationId xmlns:a16="http://schemas.microsoft.com/office/drawing/2014/main" id="{07CA7AF0-0828-A972-F9AE-804BA8A16A15}"/>
              </a:ext>
            </a:extLst>
          </p:cNvPr>
          <p:cNvPicPr>
            <a:picLocks noChangeAspect="1"/>
          </p:cNvPicPr>
          <p:nvPr/>
        </p:nvPicPr>
        <p:blipFill>
          <a:blip r:embed="rId2"/>
          <a:stretch>
            <a:fillRect/>
          </a:stretch>
        </p:blipFill>
        <p:spPr>
          <a:xfrm>
            <a:off x="3674853" y="3539687"/>
            <a:ext cx="3030747" cy="2524703"/>
          </a:xfrm>
          <a:prstGeom prst="rect">
            <a:avLst/>
          </a:prstGeom>
        </p:spPr>
      </p:pic>
      <p:pic>
        <p:nvPicPr>
          <p:cNvPr id="5" name="Picture 4">
            <a:extLst>
              <a:ext uri="{FF2B5EF4-FFF2-40B4-BE49-F238E27FC236}">
                <a16:creationId xmlns:a16="http://schemas.microsoft.com/office/drawing/2014/main" id="{554B8FC5-F1B3-343B-7235-4A520381F784}"/>
              </a:ext>
            </a:extLst>
          </p:cNvPr>
          <p:cNvPicPr>
            <a:picLocks noChangeAspect="1"/>
          </p:cNvPicPr>
          <p:nvPr/>
        </p:nvPicPr>
        <p:blipFill>
          <a:blip r:embed="rId3"/>
          <a:stretch>
            <a:fillRect/>
          </a:stretch>
        </p:blipFill>
        <p:spPr>
          <a:xfrm>
            <a:off x="813759" y="2272681"/>
            <a:ext cx="2987614" cy="2528298"/>
          </a:xfrm>
          <a:prstGeom prst="rect">
            <a:avLst/>
          </a:prstGeom>
        </p:spPr>
      </p:pic>
      <p:pic>
        <p:nvPicPr>
          <p:cNvPr id="7" name="Picture 6" descr="Diveen Taille Small Boîte de 5 - Oplus Médical">
            <a:extLst>
              <a:ext uri="{FF2B5EF4-FFF2-40B4-BE49-F238E27FC236}">
                <a16:creationId xmlns:a16="http://schemas.microsoft.com/office/drawing/2014/main" id="{5F8BE1C6-96FD-5215-90FC-ABC6F1EE7692}"/>
              </a:ext>
            </a:extLst>
          </p:cNvPr>
          <p:cNvPicPr>
            <a:picLocks noChangeAspect="1"/>
          </p:cNvPicPr>
          <p:nvPr/>
        </p:nvPicPr>
        <p:blipFill>
          <a:blip r:embed="rId4"/>
          <a:stretch>
            <a:fillRect/>
          </a:stretch>
        </p:blipFill>
        <p:spPr>
          <a:xfrm>
            <a:off x="9323718" y="535917"/>
            <a:ext cx="2645433" cy="2335601"/>
          </a:xfrm>
          <a:prstGeom prst="rect">
            <a:avLst/>
          </a:prstGeom>
        </p:spPr>
      </p:pic>
      <p:pic>
        <p:nvPicPr>
          <p:cNvPr id="8" name="Picture 7" descr="Installation Diveen">
            <a:extLst>
              <a:ext uri="{FF2B5EF4-FFF2-40B4-BE49-F238E27FC236}">
                <a16:creationId xmlns:a16="http://schemas.microsoft.com/office/drawing/2014/main" id="{9E8B223A-2625-F4DD-B14D-F24947BBBB31}"/>
              </a:ext>
            </a:extLst>
          </p:cNvPr>
          <p:cNvPicPr>
            <a:picLocks noChangeAspect="1"/>
          </p:cNvPicPr>
          <p:nvPr/>
        </p:nvPicPr>
        <p:blipFill>
          <a:blip r:embed="rId5"/>
          <a:stretch>
            <a:fillRect/>
          </a:stretch>
        </p:blipFill>
        <p:spPr>
          <a:xfrm>
            <a:off x="7080849" y="2954906"/>
            <a:ext cx="4514490" cy="3133545"/>
          </a:xfrm>
          <a:prstGeom prst="rect">
            <a:avLst/>
          </a:prstGeom>
        </p:spPr>
      </p:pic>
    </p:spTree>
    <p:extLst>
      <p:ext uri="{BB962C8B-B14F-4D97-AF65-F5344CB8AC3E}">
        <p14:creationId xmlns:p14="http://schemas.microsoft.com/office/powerpoint/2010/main" val="244272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A972-F4D5-73F7-E6EE-AE24D54F6A4C}"/>
              </a:ext>
            </a:extLst>
          </p:cNvPr>
          <p:cNvSpPr>
            <a:spLocks noGrp="1"/>
          </p:cNvSpPr>
          <p:nvPr>
            <p:ph type="title"/>
          </p:nvPr>
        </p:nvSpPr>
        <p:spPr/>
        <p:txBody>
          <a:bodyPr/>
          <a:lstStyle/>
          <a:p>
            <a:r>
              <a:rPr lang="en-US" dirty="0"/>
              <a:t>How to choose the type of pessary: </a:t>
            </a:r>
            <a:br>
              <a:rPr lang="en-US" dirty="0"/>
            </a:br>
            <a:endParaRPr lang="en-US" dirty="0"/>
          </a:p>
        </p:txBody>
      </p:sp>
      <p:pic>
        <p:nvPicPr>
          <p:cNvPr id="4" name="Content Placeholder 3">
            <a:extLst>
              <a:ext uri="{FF2B5EF4-FFF2-40B4-BE49-F238E27FC236}">
                <a16:creationId xmlns:a16="http://schemas.microsoft.com/office/drawing/2014/main" id="{32E8819F-96B5-E73C-FD1D-93C4C94A6F4A}"/>
              </a:ext>
            </a:extLst>
          </p:cNvPr>
          <p:cNvPicPr>
            <a:picLocks noGrp="1" noChangeAspect="1"/>
          </p:cNvPicPr>
          <p:nvPr>
            <p:ph idx="1"/>
          </p:nvPr>
        </p:nvPicPr>
        <p:blipFill>
          <a:blip r:embed="rId2"/>
          <a:stretch>
            <a:fillRect/>
          </a:stretch>
        </p:blipFill>
        <p:spPr>
          <a:xfrm>
            <a:off x="1776441" y="1710673"/>
            <a:ext cx="9082737" cy="4970271"/>
          </a:xfrm>
        </p:spPr>
      </p:pic>
    </p:spTree>
    <p:extLst>
      <p:ext uri="{BB962C8B-B14F-4D97-AF65-F5344CB8AC3E}">
        <p14:creationId xmlns:p14="http://schemas.microsoft.com/office/powerpoint/2010/main" val="177405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B5D8-6997-D5E9-DB37-D73478E60E8C}"/>
              </a:ext>
            </a:extLst>
          </p:cNvPr>
          <p:cNvSpPr>
            <a:spLocks noGrp="1"/>
          </p:cNvSpPr>
          <p:nvPr>
            <p:ph type="title"/>
          </p:nvPr>
        </p:nvSpPr>
        <p:spPr/>
        <p:txBody>
          <a:bodyPr/>
          <a:lstStyle/>
          <a:p>
            <a:r>
              <a:rPr lang="en-US" dirty="0"/>
              <a:t>How to choose the type of pessary: </a:t>
            </a:r>
          </a:p>
        </p:txBody>
      </p:sp>
      <p:pic>
        <p:nvPicPr>
          <p:cNvPr id="4" name="Content Placeholder 3">
            <a:extLst>
              <a:ext uri="{FF2B5EF4-FFF2-40B4-BE49-F238E27FC236}">
                <a16:creationId xmlns:a16="http://schemas.microsoft.com/office/drawing/2014/main" id="{28282F93-C656-A146-89C4-B44DA6CDAC32}"/>
              </a:ext>
            </a:extLst>
          </p:cNvPr>
          <p:cNvPicPr>
            <a:picLocks noGrp="1" noChangeAspect="1"/>
          </p:cNvPicPr>
          <p:nvPr>
            <p:ph idx="1"/>
          </p:nvPr>
        </p:nvPicPr>
        <p:blipFill>
          <a:blip r:embed="rId2"/>
          <a:stretch>
            <a:fillRect/>
          </a:stretch>
        </p:blipFill>
        <p:spPr>
          <a:xfrm>
            <a:off x="1779575" y="2437906"/>
            <a:ext cx="8369509" cy="3915448"/>
          </a:xfrm>
        </p:spPr>
      </p:pic>
    </p:spTree>
    <p:extLst>
      <p:ext uri="{BB962C8B-B14F-4D97-AF65-F5344CB8AC3E}">
        <p14:creationId xmlns:p14="http://schemas.microsoft.com/office/powerpoint/2010/main" val="100799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92E1-2341-A406-59C6-96B45DB433FC}"/>
              </a:ext>
            </a:extLst>
          </p:cNvPr>
          <p:cNvSpPr>
            <a:spLocks noGrp="1"/>
          </p:cNvSpPr>
          <p:nvPr>
            <p:ph type="title"/>
          </p:nvPr>
        </p:nvSpPr>
        <p:spPr/>
        <p:txBody>
          <a:bodyPr/>
          <a:lstStyle/>
          <a:p>
            <a:r>
              <a:rPr lang="en-US" dirty="0"/>
              <a:t>How to choose the type of pessary: </a:t>
            </a:r>
            <a:br>
              <a:rPr lang="en-US" dirty="0"/>
            </a:br>
            <a:endParaRPr lang="en-US">
              <a:solidFill>
                <a:srgbClr val="000000"/>
              </a:solidFill>
            </a:endParaRPr>
          </a:p>
        </p:txBody>
      </p:sp>
      <p:sp>
        <p:nvSpPr>
          <p:cNvPr id="3" name="Content Placeholder 2">
            <a:extLst>
              <a:ext uri="{FF2B5EF4-FFF2-40B4-BE49-F238E27FC236}">
                <a16:creationId xmlns:a16="http://schemas.microsoft.com/office/drawing/2014/main" id="{96E8C372-0248-2697-A47D-B0DDD71DC120}"/>
              </a:ext>
            </a:extLst>
          </p:cNvPr>
          <p:cNvSpPr>
            <a:spLocks noGrp="1"/>
          </p:cNvSpPr>
          <p:nvPr>
            <p:ph idx="1"/>
          </p:nvPr>
        </p:nvSpPr>
        <p:spPr/>
        <p:txBody>
          <a:bodyPr vert="horz" lIns="91440" tIns="45720" rIns="91440" bIns="45720" rtlCol="0" anchor="t">
            <a:normAutofit/>
          </a:bodyPr>
          <a:lstStyle/>
          <a:p>
            <a:r>
              <a:rPr lang="en-US" dirty="0"/>
              <a:t>Ring or cube pessary often in a first place </a:t>
            </a:r>
          </a:p>
          <a:p>
            <a:pPr>
              <a:buClr>
                <a:srgbClr val="8D87A6"/>
              </a:buClr>
            </a:pPr>
            <a:endParaRPr lang="en-US" dirty="0"/>
          </a:p>
          <a:p>
            <a:pPr>
              <a:buClr>
                <a:srgbClr val="8D87A6"/>
              </a:buClr>
            </a:pPr>
            <a:endParaRPr lang="en-US" dirty="0"/>
          </a:p>
          <a:p>
            <a:pPr>
              <a:buClr>
                <a:srgbClr val="8D87A6"/>
              </a:buClr>
            </a:pPr>
            <a:r>
              <a:rPr lang="en-US" dirty="0"/>
              <a:t>When vagina/genital hiatus too large: donut, </a:t>
            </a:r>
            <a:r>
              <a:rPr lang="en-US" dirty="0" err="1"/>
              <a:t>gellhorn</a:t>
            </a:r>
            <a:r>
              <a:rPr lang="en-US" dirty="0"/>
              <a:t> or cube</a:t>
            </a:r>
          </a:p>
          <a:p>
            <a:pPr>
              <a:buClr>
                <a:srgbClr val="8D87A6"/>
              </a:buClr>
            </a:pPr>
            <a:endParaRPr lang="en-US" dirty="0"/>
          </a:p>
          <a:p>
            <a:pPr>
              <a:buClr>
                <a:srgbClr val="8D87A6"/>
              </a:buClr>
            </a:pPr>
            <a:endParaRPr lang="en-US" dirty="0"/>
          </a:p>
          <a:p>
            <a:pPr>
              <a:buClr>
                <a:srgbClr val="8D87A6"/>
              </a:buClr>
            </a:pPr>
            <a:r>
              <a:rPr lang="en-US" dirty="0"/>
              <a:t>If stress urinary incontinence when pessary in place: ring with knob</a:t>
            </a:r>
          </a:p>
          <a:p>
            <a:pPr>
              <a:buClr>
                <a:srgbClr val="8D87A6"/>
              </a:buClr>
            </a:pPr>
            <a:endParaRPr lang="en-US" dirty="0"/>
          </a:p>
        </p:txBody>
      </p:sp>
      <p:pic>
        <p:nvPicPr>
          <p:cNvPr id="4" name="Picture 3">
            <a:extLst>
              <a:ext uri="{FF2B5EF4-FFF2-40B4-BE49-F238E27FC236}">
                <a16:creationId xmlns:a16="http://schemas.microsoft.com/office/drawing/2014/main" id="{A7E8784C-2730-3DAA-A412-5BB00E3C6713}"/>
              </a:ext>
            </a:extLst>
          </p:cNvPr>
          <p:cNvPicPr>
            <a:picLocks noChangeAspect="1"/>
          </p:cNvPicPr>
          <p:nvPr/>
        </p:nvPicPr>
        <p:blipFill>
          <a:blip r:embed="rId3"/>
          <a:stretch>
            <a:fillRect/>
          </a:stretch>
        </p:blipFill>
        <p:spPr>
          <a:xfrm>
            <a:off x="8682263" y="2026893"/>
            <a:ext cx="2924175" cy="1400175"/>
          </a:xfrm>
          <a:prstGeom prst="rect">
            <a:avLst/>
          </a:prstGeom>
        </p:spPr>
      </p:pic>
      <p:pic>
        <p:nvPicPr>
          <p:cNvPr id="5" name="Picture 4">
            <a:extLst>
              <a:ext uri="{FF2B5EF4-FFF2-40B4-BE49-F238E27FC236}">
                <a16:creationId xmlns:a16="http://schemas.microsoft.com/office/drawing/2014/main" id="{BF3C327C-4D65-225F-C81F-04BC21806BF5}"/>
              </a:ext>
            </a:extLst>
          </p:cNvPr>
          <p:cNvPicPr>
            <a:picLocks noChangeAspect="1"/>
          </p:cNvPicPr>
          <p:nvPr/>
        </p:nvPicPr>
        <p:blipFill>
          <a:blip r:embed="rId4"/>
          <a:stretch>
            <a:fillRect/>
          </a:stretch>
        </p:blipFill>
        <p:spPr>
          <a:xfrm>
            <a:off x="8344978" y="3590746"/>
            <a:ext cx="3260425" cy="1329905"/>
          </a:xfrm>
          <a:prstGeom prst="rect">
            <a:avLst/>
          </a:prstGeom>
        </p:spPr>
      </p:pic>
      <p:pic>
        <p:nvPicPr>
          <p:cNvPr id="6" name="Picture 5">
            <a:extLst>
              <a:ext uri="{FF2B5EF4-FFF2-40B4-BE49-F238E27FC236}">
                <a16:creationId xmlns:a16="http://schemas.microsoft.com/office/drawing/2014/main" id="{FE422553-571E-DC3A-9730-AAFCB8660E27}"/>
              </a:ext>
            </a:extLst>
          </p:cNvPr>
          <p:cNvPicPr>
            <a:picLocks noChangeAspect="1"/>
          </p:cNvPicPr>
          <p:nvPr/>
        </p:nvPicPr>
        <p:blipFill>
          <a:blip r:embed="rId5"/>
          <a:stretch>
            <a:fillRect/>
          </a:stretch>
        </p:blipFill>
        <p:spPr>
          <a:xfrm>
            <a:off x="8830844" y="5090125"/>
            <a:ext cx="1488954" cy="1479789"/>
          </a:xfrm>
          <a:prstGeom prst="rect">
            <a:avLst/>
          </a:prstGeom>
        </p:spPr>
      </p:pic>
    </p:spTree>
    <p:extLst>
      <p:ext uri="{BB962C8B-B14F-4D97-AF65-F5344CB8AC3E}">
        <p14:creationId xmlns:p14="http://schemas.microsoft.com/office/powerpoint/2010/main" val="4683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6750-78AB-EC39-9171-A46257302283}"/>
              </a:ext>
            </a:extLst>
          </p:cNvPr>
          <p:cNvSpPr>
            <a:spLocks noGrp="1"/>
          </p:cNvSpPr>
          <p:nvPr>
            <p:ph type="title"/>
          </p:nvPr>
        </p:nvSpPr>
        <p:spPr/>
        <p:txBody>
          <a:bodyPr/>
          <a:lstStyle/>
          <a:p>
            <a:r>
              <a:rPr lang="en-US" dirty="0"/>
              <a:t>How to choose the size?</a:t>
            </a:r>
          </a:p>
        </p:txBody>
      </p:sp>
      <p:sp>
        <p:nvSpPr>
          <p:cNvPr id="3" name="Content Placeholder 2">
            <a:extLst>
              <a:ext uri="{FF2B5EF4-FFF2-40B4-BE49-F238E27FC236}">
                <a16:creationId xmlns:a16="http://schemas.microsoft.com/office/drawing/2014/main" id="{BB77081F-9D3B-0D63-F468-A50EDD35DEAE}"/>
              </a:ext>
            </a:extLst>
          </p:cNvPr>
          <p:cNvSpPr>
            <a:spLocks noGrp="1"/>
          </p:cNvSpPr>
          <p:nvPr>
            <p:ph idx="1"/>
          </p:nvPr>
        </p:nvSpPr>
        <p:spPr/>
        <p:txBody>
          <a:bodyPr vert="horz" lIns="91440" tIns="45720" rIns="91440" bIns="45720" rtlCol="0" anchor="t">
            <a:normAutofit/>
          </a:bodyPr>
          <a:lstStyle/>
          <a:p>
            <a:r>
              <a:rPr lang="en-US" dirty="0">
                <a:ea typeface="+mn-lt"/>
                <a:cs typeface="+mn-lt"/>
              </a:rPr>
              <a:t>Pessary size is estimated using a vaginal examination:</a:t>
            </a:r>
            <a:endParaRPr lang="en-US" dirty="0">
              <a:solidFill>
                <a:srgbClr val="000000"/>
              </a:solidFill>
              <a:ea typeface="+mn-lt"/>
              <a:cs typeface="+mn-lt"/>
            </a:endParaRPr>
          </a:p>
          <a:p>
            <a:pPr lvl="1">
              <a:buClr>
                <a:srgbClr val="8D87A6"/>
              </a:buClr>
              <a:buFont typeface="Courier New,monospace" panose="05000000000000000000" pitchFamily="2" charset="2"/>
              <a:buChar char="o"/>
            </a:pPr>
            <a:r>
              <a:rPr lang="en-US" dirty="0">
                <a:ea typeface="+mn-lt"/>
                <a:cs typeface="+mn-lt"/>
              </a:rPr>
              <a:t>Measure width at the vaginal top (# cm between fingers) ≈ width of the pessary.</a:t>
            </a:r>
            <a:endParaRPr lang="en-US" dirty="0">
              <a:solidFill>
                <a:srgbClr val="000000"/>
              </a:solidFill>
              <a:ea typeface="+mn-lt"/>
              <a:cs typeface="+mn-lt"/>
            </a:endParaRPr>
          </a:p>
          <a:p>
            <a:pPr lvl="1">
              <a:buClr>
                <a:srgbClr val="8D87A6"/>
              </a:buClr>
              <a:buFont typeface="Courier New,monospace" panose="05000000000000000000" pitchFamily="2" charset="2"/>
              <a:buChar char="o"/>
            </a:pPr>
            <a:r>
              <a:rPr lang="en-US" dirty="0">
                <a:ea typeface="+mn-lt"/>
                <a:cs typeface="+mn-lt"/>
              </a:rPr>
              <a:t>Measure distance between posterior cul-de-sac and behind the pubic bone</a:t>
            </a:r>
            <a:endParaRPr lang="en-US" dirty="0">
              <a:solidFill>
                <a:srgbClr val="000000"/>
              </a:solidFill>
              <a:ea typeface="+mn-lt"/>
              <a:cs typeface="+mn-lt"/>
            </a:endParaRPr>
          </a:p>
          <a:p>
            <a:pPr>
              <a:buClr>
                <a:srgbClr val="8D87A6"/>
              </a:buClr>
            </a:pPr>
            <a:r>
              <a:rPr lang="en-US" dirty="0">
                <a:ea typeface="+mn-lt"/>
                <a:cs typeface="+mn-lt"/>
              </a:rPr>
              <a:t>When pessary in place,</a:t>
            </a:r>
            <a:r>
              <a:rPr lang="en-US" dirty="0">
                <a:solidFill>
                  <a:srgbClr val="2A2735"/>
                </a:solidFill>
                <a:ea typeface="Calibri"/>
                <a:cs typeface="Calibri"/>
              </a:rPr>
              <a:t> </a:t>
            </a:r>
            <a:r>
              <a:rPr lang="en-US" sz="1900" dirty="0">
                <a:solidFill>
                  <a:srgbClr val="000000"/>
                </a:solidFill>
                <a:ea typeface="Calibri"/>
                <a:cs typeface="Calibri"/>
              </a:rPr>
              <a:t>you</a:t>
            </a:r>
            <a:r>
              <a:rPr lang="en-US" sz="1900" dirty="0">
                <a:solidFill>
                  <a:srgbClr val="000000"/>
                </a:solidFill>
                <a:latin typeface="Grandview"/>
                <a:ea typeface="Calibri"/>
                <a:cs typeface="Calibri"/>
              </a:rPr>
              <a:t> must be able to pass a fingertip between the outer edge of the pessary and the wall of the vagina</a:t>
            </a:r>
            <a:endParaRPr lang="en-US" sz="1900" dirty="0">
              <a:latin typeface="Grandview"/>
              <a:ea typeface="+mn-lt"/>
              <a:cs typeface="+mn-lt"/>
            </a:endParaRPr>
          </a:p>
          <a:p>
            <a:pPr>
              <a:buClr>
                <a:srgbClr val="8D87A6"/>
              </a:buClr>
            </a:pPr>
            <a:r>
              <a:rPr lang="en-US" dirty="0">
                <a:ea typeface="+mn-lt"/>
                <a:cs typeface="+mn-lt"/>
              </a:rPr>
              <a:t>A good pessary is not felt by the patient and does not fall out during exertion (Valsalva, defecation): test for 30 min - 1h</a:t>
            </a:r>
            <a:endParaRPr lang="en-US" dirty="0"/>
          </a:p>
          <a:p>
            <a:pPr>
              <a:buClr>
                <a:srgbClr val="8D87A6"/>
              </a:buClr>
            </a:pPr>
            <a:r>
              <a:rPr lang="en-US" dirty="0">
                <a:ea typeface="+mn-lt"/>
                <a:cs typeface="+mn-lt"/>
              </a:rPr>
              <a:t>Sometimes several pessaries are tested before finding the right one.</a:t>
            </a:r>
            <a:endParaRPr lang="en-US" dirty="0"/>
          </a:p>
        </p:txBody>
      </p:sp>
      <p:pic>
        <p:nvPicPr>
          <p:cNvPr id="5" name="Picture 4" descr="logo_cli_per_migliore.png">
            <a:extLst>
              <a:ext uri="{FF2B5EF4-FFF2-40B4-BE49-F238E27FC236}">
                <a16:creationId xmlns:a16="http://schemas.microsoft.com/office/drawing/2014/main" id="{C38B0ECF-1A42-CEA1-34D0-9519208FB3F0}"/>
              </a:ext>
            </a:extLst>
          </p:cNvPr>
          <p:cNvPicPr>
            <a:picLocks noChangeAspect="1"/>
          </p:cNvPicPr>
          <p:nvPr/>
        </p:nvPicPr>
        <p:blipFill>
          <a:blip r:embed="rId3"/>
          <a:stretch>
            <a:fillRect/>
          </a:stretch>
        </p:blipFill>
        <p:spPr>
          <a:xfrm>
            <a:off x="8208873" y="5601553"/>
            <a:ext cx="3781770" cy="1075063"/>
          </a:xfrm>
          <a:prstGeom prst="rect">
            <a:avLst/>
          </a:prstGeom>
        </p:spPr>
      </p:pic>
    </p:spTree>
    <p:extLst>
      <p:ext uri="{BB962C8B-B14F-4D97-AF65-F5344CB8AC3E}">
        <p14:creationId xmlns:p14="http://schemas.microsoft.com/office/powerpoint/2010/main" val="348092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D73E-CD7F-040F-F617-7B0954B441E3}"/>
              </a:ext>
            </a:extLst>
          </p:cNvPr>
          <p:cNvSpPr>
            <a:spLocks noGrp="1"/>
          </p:cNvSpPr>
          <p:nvPr>
            <p:ph type="title"/>
          </p:nvPr>
        </p:nvSpPr>
        <p:spPr/>
        <p:txBody>
          <a:bodyPr/>
          <a:lstStyle/>
          <a:p>
            <a:r>
              <a:rPr lang="en-US" dirty="0"/>
              <a:t>How to choose the size? </a:t>
            </a:r>
          </a:p>
        </p:txBody>
      </p:sp>
      <p:pic>
        <p:nvPicPr>
          <p:cNvPr id="4" name="Content Placeholder 3">
            <a:extLst>
              <a:ext uri="{FF2B5EF4-FFF2-40B4-BE49-F238E27FC236}">
                <a16:creationId xmlns:a16="http://schemas.microsoft.com/office/drawing/2014/main" id="{4CC3FBD4-7A50-DA0A-4299-2594573307A7}"/>
              </a:ext>
            </a:extLst>
          </p:cNvPr>
          <p:cNvPicPr>
            <a:picLocks noGrp="1" noChangeAspect="1"/>
          </p:cNvPicPr>
          <p:nvPr>
            <p:ph idx="1"/>
          </p:nvPr>
        </p:nvPicPr>
        <p:blipFill>
          <a:blip r:embed="rId2"/>
          <a:stretch>
            <a:fillRect/>
          </a:stretch>
        </p:blipFill>
        <p:spPr>
          <a:xfrm>
            <a:off x="1727458" y="2573279"/>
            <a:ext cx="8295375" cy="3558215"/>
          </a:xfrm>
        </p:spPr>
      </p:pic>
      <p:sp>
        <p:nvSpPr>
          <p:cNvPr id="5" name="TextBox 4">
            <a:extLst>
              <a:ext uri="{FF2B5EF4-FFF2-40B4-BE49-F238E27FC236}">
                <a16:creationId xmlns:a16="http://schemas.microsoft.com/office/drawing/2014/main" id="{7CD1DA3E-3642-9D53-0AC1-D78A351058AE}"/>
              </a:ext>
            </a:extLst>
          </p:cNvPr>
          <p:cNvSpPr txBox="1"/>
          <p:nvPr/>
        </p:nvSpPr>
        <p:spPr>
          <a:xfrm>
            <a:off x="3818626" y="502632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b="1" dirty="0" err="1">
                <a:ea typeface="+mn-lt"/>
                <a:cs typeface="+mn-lt"/>
              </a:rPr>
              <a:t>Testing</a:t>
            </a:r>
            <a:r>
              <a:rPr lang="nl-BE" b="1" dirty="0">
                <a:ea typeface="+mn-lt"/>
                <a:cs typeface="+mn-lt"/>
              </a:rPr>
              <a:t> kits: </a:t>
            </a:r>
          </a:p>
          <a:p>
            <a:r>
              <a:rPr lang="nl-BE" b="1" err="1">
                <a:ea typeface="+mn-lt"/>
                <a:cs typeface="+mn-lt"/>
              </a:rPr>
              <a:t>Milex</a:t>
            </a:r>
            <a:endParaRPr lang="nl-BE" b="1">
              <a:ea typeface="+mn-lt"/>
              <a:cs typeface="+mn-lt"/>
            </a:endParaRPr>
          </a:p>
          <a:p>
            <a:r>
              <a:rPr lang="nl-BE" b="1" dirty="0" err="1">
                <a:ea typeface="+mn-lt"/>
                <a:cs typeface="+mn-lt"/>
              </a:rPr>
              <a:t>Gyneas</a:t>
            </a:r>
            <a:endParaRPr lang="nl-BE" b="1" dirty="0">
              <a:ea typeface="+mn-lt"/>
              <a:cs typeface="+mn-lt"/>
            </a:endParaRPr>
          </a:p>
        </p:txBody>
      </p:sp>
      <p:sp>
        <p:nvSpPr>
          <p:cNvPr id="6" name="TextBox 5">
            <a:extLst>
              <a:ext uri="{FF2B5EF4-FFF2-40B4-BE49-F238E27FC236}">
                <a16:creationId xmlns:a16="http://schemas.microsoft.com/office/drawing/2014/main" id="{979203A9-F033-9732-AEA0-3740AD9C61BE}"/>
              </a:ext>
            </a:extLst>
          </p:cNvPr>
          <p:cNvSpPr txBox="1"/>
          <p:nvPr/>
        </p:nvSpPr>
        <p:spPr>
          <a:xfrm>
            <a:off x="7355457" y="1259457"/>
            <a:ext cx="48422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228600">
              <a:buFont typeface="Arial"/>
              <a:buChar char="•"/>
            </a:pPr>
            <a:r>
              <a:rPr lang="nl-BE" dirty="0">
                <a:solidFill>
                  <a:schemeClr val="accent5"/>
                </a:solidFill>
                <a:latin typeface="Trebuchet MS"/>
                <a:hlinkClick r:id="rId3">
                  <a:extLst>
                    <a:ext uri="{A12FA001-AC4F-418D-AE19-62706E023703}">
                      <ahyp:hlinkClr xmlns:ahyp="http://schemas.microsoft.com/office/drawing/2018/hyperlinkcolor" val="tx"/>
                    </a:ext>
                  </a:extLst>
                </a:hlinkClick>
              </a:rPr>
              <a:t>www.pessary-shop.be</a:t>
            </a:r>
          </a:p>
          <a:p>
            <a:pPr marL="685800" indent="-228600">
              <a:buFont typeface="Arial"/>
              <a:buChar char="•"/>
            </a:pPr>
            <a:r>
              <a:rPr lang="nl-BE" dirty="0">
                <a:solidFill>
                  <a:schemeClr val="accent5"/>
                </a:solidFill>
                <a:latin typeface="Trebuchet MS"/>
                <a:hlinkClick r:id="rId4">
                  <a:extLst>
                    <a:ext uri="{A12FA001-AC4F-418D-AE19-62706E023703}">
                      <ahyp:hlinkClr xmlns:ahyp="http://schemas.microsoft.com/office/drawing/2018/hyperlinkcolor" val="tx"/>
                    </a:ext>
                  </a:extLst>
                </a:hlinkClick>
              </a:rPr>
              <a:t>www.gyneas.com</a:t>
            </a:r>
            <a:r>
              <a:rPr lang="nl-BE" dirty="0">
                <a:solidFill>
                  <a:schemeClr val="accent5"/>
                </a:solidFill>
                <a:latin typeface="Trebuchet MS"/>
              </a:rPr>
              <a:t> </a:t>
            </a:r>
          </a:p>
          <a:p>
            <a:pPr marL="685800" indent="-228600">
              <a:buFont typeface="Arial"/>
              <a:buChar char="•"/>
            </a:pPr>
            <a:r>
              <a:rPr lang="nl-BE" dirty="0">
                <a:solidFill>
                  <a:schemeClr val="accent5"/>
                </a:solidFill>
                <a:latin typeface="Trebuchet MS"/>
                <a:hlinkClick r:id="rId5">
                  <a:extLst>
                    <a:ext uri="{A12FA001-AC4F-418D-AE19-62706E023703}">
                      <ahyp:hlinkClr xmlns:ahyp="http://schemas.microsoft.com/office/drawing/2018/hyperlinkcolor" val="tx"/>
                    </a:ext>
                  </a:extLst>
                </a:hlinkClick>
              </a:rPr>
              <a:t>www.benetec.com</a:t>
            </a:r>
          </a:p>
        </p:txBody>
      </p:sp>
    </p:spTree>
    <p:extLst>
      <p:ext uri="{BB962C8B-B14F-4D97-AF65-F5344CB8AC3E}">
        <p14:creationId xmlns:p14="http://schemas.microsoft.com/office/powerpoint/2010/main" val="160401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E46BFA9-12A3-CB7D-E4F7-9EEB36011EEB}"/>
              </a:ext>
            </a:extLst>
          </p:cNvPr>
          <p:cNvSpPr>
            <a:spLocks noGrp="1"/>
          </p:cNvSpPr>
          <p:nvPr>
            <p:ph type="title"/>
          </p:nvPr>
        </p:nvSpPr>
        <p:spPr>
          <a:xfrm>
            <a:off x="691079" y="64593"/>
            <a:ext cx="4038652" cy="1881178"/>
          </a:xfrm>
        </p:spPr>
        <p:txBody>
          <a:bodyPr>
            <a:normAutofit/>
          </a:bodyPr>
          <a:lstStyle/>
          <a:p>
            <a:r>
              <a:rPr lang="en-US" dirty="0"/>
              <a:t>How to place?</a:t>
            </a:r>
          </a:p>
        </p:txBody>
      </p:sp>
      <p:sp>
        <p:nvSpPr>
          <p:cNvPr id="3" name="Content Placeholder 2">
            <a:extLst>
              <a:ext uri="{FF2B5EF4-FFF2-40B4-BE49-F238E27FC236}">
                <a16:creationId xmlns:a16="http://schemas.microsoft.com/office/drawing/2014/main" id="{A65D2354-1CB4-CCAB-A630-95332E128ED4}"/>
              </a:ext>
            </a:extLst>
          </p:cNvPr>
          <p:cNvSpPr>
            <a:spLocks noGrp="1"/>
          </p:cNvSpPr>
          <p:nvPr>
            <p:ph idx="1"/>
          </p:nvPr>
        </p:nvSpPr>
        <p:spPr>
          <a:xfrm>
            <a:off x="691079" y="2354155"/>
            <a:ext cx="4038652" cy="3808786"/>
          </a:xfrm>
        </p:spPr>
        <p:txBody>
          <a:bodyPr vert="horz" lIns="91440" tIns="45720" rIns="91440" bIns="45720" rtlCol="0" anchor="t">
            <a:normAutofit/>
          </a:bodyPr>
          <a:lstStyle/>
          <a:p>
            <a:pPr>
              <a:lnSpc>
                <a:spcPct val="100000"/>
              </a:lnSpc>
            </a:pPr>
            <a:r>
              <a:rPr lang="en-US" sz="1400" dirty="0">
                <a:ea typeface="+mn-lt"/>
                <a:cs typeface="+mn-lt"/>
              </a:rPr>
              <a:t>Apply gel to the ring</a:t>
            </a:r>
          </a:p>
          <a:p>
            <a:pPr>
              <a:lnSpc>
                <a:spcPct val="100000"/>
              </a:lnSpc>
              <a:buClr>
                <a:srgbClr val="8D87A6"/>
              </a:buClr>
            </a:pPr>
            <a:r>
              <a:rPr lang="en-US" sz="1400" dirty="0">
                <a:ea typeface="+mn-lt"/>
                <a:cs typeface="+mn-lt"/>
              </a:rPr>
              <a:t>Fold the ring, arch downward</a:t>
            </a:r>
          </a:p>
          <a:p>
            <a:pPr>
              <a:lnSpc>
                <a:spcPct val="100000"/>
              </a:lnSpc>
              <a:buClr>
                <a:srgbClr val="8D87A6"/>
              </a:buClr>
            </a:pPr>
            <a:r>
              <a:rPr lang="en-US" sz="1400" dirty="0">
                <a:ea typeface="+mn-lt"/>
                <a:cs typeface="+mn-lt"/>
              </a:rPr>
              <a:t>Spread the labia minora (!)</a:t>
            </a:r>
          </a:p>
          <a:p>
            <a:pPr>
              <a:lnSpc>
                <a:spcPct val="100000"/>
              </a:lnSpc>
              <a:buClr>
                <a:srgbClr val="8D87A6"/>
              </a:buClr>
            </a:pPr>
            <a:r>
              <a:rPr lang="en-US" sz="1400" dirty="0">
                <a:ea typeface="+mn-lt"/>
                <a:cs typeface="+mn-lt"/>
              </a:rPr>
              <a:t>Insert the pessary, slide it down to the vaginal floor</a:t>
            </a:r>
          </a:p>
          <a:p>
            <a:pPr>
              <a:lnSpc>
                <a:spcPct val="100000"/>
              </a:lnSpc>
              <a:buClr>
                <a:srgbClr val="8D87A6"/>
              </a:buClr>
            </a:pPr>
            <a:r>
              <a:rPr lang="en-US" sz="1400" dirty="0">
                <a:ea typeface="+mn-lt"/>
                <a:cs typeface="+mn-lt"/>
              </a:rPr>
              <a:t>Release the pessary, it will lie horizontally</a:t>
            </a:r>
          </a:p>
          <a:p>
            <a:pPr>
              <a:lnSpc>
                <a:spcPct val="100000"/>
              </a:lnSpc>
              <a:buClr>
                <a:srgbClr val="8D87A6"/>
              </a:buClr>
            </a:pPr>
            <a:r>
              <a:rPr lang="en-US" sz="1400" dirty="0">
                <a:ea typeface="+mn-lt"/>
                <a:cs typeface="+mn-lt"/>
              </a:rPr>
              <a:t>Deep: behind the cervix</a:t>
            </a:r>
          </a:p>
          <a:p>
            <a:pPr>
              <a:lnSpc>
                <a:spcPct val="100000"/>
              </a:lnSpc>
              <a:buClr>
                <a:srgbClr val="8D87A6"/>
              </a:buClr>
            </a:pPr>
            <a:r>
              <a:rPr lang="en-US" sz="1400" dirty="0">
                <a:ea typeface="+mn-lt"/>
                <a:cs typeface="+mn-lt"/>
              </a:rPr>
              <a:t>Superficial: 'wedged' behind the pubis</a:t>
            </a:r>
          </a:p>
          <a:p>
            <a:pPr>
              <a:lnSpc>
                <a:spcPct val="100000"/>
              </a:lnSpc>
              <a:buClr>
                <a:srgbClr val="8D87A6"/>
              </a:buClr>
            </a:pPr>
            <a:r>
              <a:rPr lang="en-US" sz="1400" dirty="0">
                <a:ea typeface="+mn-lt"/>
                <a:cs typeface="+mn-lt"/>
              </a:rPr>
              <a:t>1 finger between the pessary and the vaginal wall</a:t>
            </a:r>
          </a:p>
          <a:p>
            <a:pPr>
              <a:lnSpc>
                <a:spcPct val="100000"/>
              </a:lnSpc>
              <a:buClr>
                <a:srgbClr val="8D87A6"/>
              </a:buClr>
            </a:pPr>
            <a:r>
              <a:rPr lang="en-US" sz="1400" dirty="0">
                <a:ea typeface="+mn-lt"/>
                <a:cs typeface="+mn-lt"/>
              </a:rPr>
              <a:t>No expulsion with Valsalva, lying or standing</a:t>
            </a:r>
          </a:p>
        </p:txBody>
      </p:sp>
      <p:pic>
        <p:nvPicPr>
          <p:cNvPr id="4" name="Picture 3">
            <a:extLst>
              <a:ext uri="{FF2B5EF4-FFF2-40B4-BE49-F238E27FC236}">
                <a16:creationId xmlns:a16="http://schemas.microsoft.com/office/drawing/2014/main" id="{EC981A29-D5F9-7D72-38C2-7E52B028D3D7}"/>
              </a:ext>
            </a:extLst>
          </p:cNvPr>
          <p:cNvPicPr>
            <a:picLocks noChangeAspect="1"/>
          </p:cNvPicPr>
          <p:nvPr/>
        </p:nvPicPr>
        <p:blipFill>
          <a:blip r:embed="rId2"/>
          <a:stretch>
            <a:fillRect/>
          </a:stretch>
        </p:blipFill>
        <p:spPr>
          <a:xfrm>
            <a:off x="5264484" y="2164620"/>
            <a:ext cx="6401443" cy="3837469"/>
          </a:xfrm>
          <a:prstGeom prst="rect">
            <a:avLst/>
          </a:prstGeom>
        </p:spPr>
      </p:pic>
    </p:spTree>
    <p:extLst>
      <p:ext uri="{BB962C8B-B14F-4D97-AF65-F5344CB8AC3E}">
        <p14:creationId xmlns:p14="http://schemas.microsoft.com/office/powerpoint/2010/main" val="65147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38EE-AC63-6618-AA5D-DF0C1E7FECC6}"/>
              </a:ext>
            </a:extLst>
          </p:cNvPr>
          <p:cNvSpPr>
            <a:spLocks noGrp="1"/>
          </p:cNvSpPr>
          <p:nvPr>
            <p:ph type="title"/>
          </p:nvPr>
        </p:nvSpPr>
        <p:spPr/>
        <p:txBody>
          <a:bodyPr/>
          <a:lstStyle/>
          <a:p>
            <a:r>
              <a:rPr lang="en-US" dirty="0"/>
              <a:t>Benefits of Pelvic Floor Exercises</a:t>
            </a:r>
          </a:p>
        </p:txBody>
      </p:sp>
      <p:sp>
        <p:nvSpPr>
          <p:cNvPr id="3" name="Content Placeholder 2">
            <a:extLst>
              <a:ext uri="{FF2B5EF4-FFF2-40B4-BE49-F238E27FC236}">
                <a16:creationId xmlns:a16="http://schemas.microsoft.com/office/drawing/2014/main" id="{18552FCD-5547-A883-485C-D48A41FCA770}"/>
              </a:ext>
            </a:extLst>
          </p:cNvPr>
          <p:cNvSpPr>
            <a:spLocks noGrp="1"/>
          </p:cNvSpPr>
          <p:nvPr>
            <p:ph idx="1"/>
          </p:nvPr>
        </p:nvSpPr>
        <p:spPr/>
        <p:txBody>
          <a:bodyPr vert="horz" lIns="91440" tIns="45720" rIns="91440" bIns="45720" rtlCol="0" anchor="t">
            <a:normAutofit/>
          </a:bodyPr>
          <a:lstStyle/>
          <a:p>
            <a:r>
              <a:rPr lang="en-US" dirty="0"/>
              <a:t>Improved bladder and bowel control</a:t>
            </a:r>
          </a:p>
          <a:p>
            <a:pPr>
              <a:buClr>
                <a:srgbClr val="8D87A6"/>
              </a:buClr>
            </a:pPr>
            <a:r>
              <a:rPr lang="en-US" dirty="0"/>
              <a:t>Reduced risk of pelvic organ prolapse</a:t>
            </a:r>
          </a:p>
          <a:p>
            <a:pPr>
              <a:buClr>
                <a:srgbClr val="8D87A6"/>
              </a:buClr>
            </a:pPr>
            <a:r>
              <a:rPr lang="en-US" dirty="0"/>
              <a:t>Reduced signs and symptoms of GSM (&lt; improvement of vulvovaginal vascularization, normalization of PFM tone (    ) and improvement of tissue elasticity) </a:t>
            </a:r>
          </a:p>
          <a:p>
            <a:pPr>
              <a:buClr>
                <a:srgbClr val="8D87A6"/>
              </a:buClr>
            </a:pPr>
            <a:r>
              <a:rPr lang="en-US" dirty="0"/>
              <a:t>Enhanced sexual function</a:t>
            </a:r>
          </a:p>
          <a:p>
            <a:pPr>
              <a:buClr>
                <a:srgbClr val="8D87A6"/>
              </a:buClr>
            </a:pPr>
            <a:r>
              <a:rPr lang="en-US" dirty="0"/>
              <a:t>Increased confidence and active lifestyle</a:t>
            </a:r>
          </a:p>
        </p:txBody>
      </p:sp>
      <p:pic>
        <p:nvPicPr>
          <p:cNvPr id="5" name="Picture 4" descr="logo_cli_per_migliore.png">
            <a:extLst>
              <a:ext uri="{FF2B5EF4-FFF2-40B4-BE49-F238E27FC236}">
                <a16:creationId xmlns:a16="http://schemas.microsoft.com/office/drawing/2014/main" id="{809E393E-D324-B8E0-1739-402A558FB6DB}"/>
              </a:ext>
            </a:extLst>
          </p:cNvPr>
          <p:cNvPicPr>
            <a:picLocks noChangeAspect="1"/>
          </p:cNvPicPr>
          <p:nvPr/>
        </p:nvPicPr>
        <p:blipFill>
          <a:blip r:embed="rId3"/>
          <a:stretch>
            <a:fillRect/>
          </a:stretch>
        </p:blipFill>
        <p:spPr>
          <a:xfrm>
            <a:off x="8237358" y="5622993"/>
            <a:ext cx="3781770" cy="1075063"/>
          </a:xfrm>
          <a:prstGeom prst="rect">
            <a:avLst/>
          </a:prstGeom>
        </p:spPr>
      </p:pic>
      <p:sp>
        <p:nvSpPr>
          <p:cNvPr id="6" name="Arrow: Down 5">
            <a:extLst>
              <a:ext uri="{FF2B5EF4-FFF2-40B4-BE49-F238E27FC236}">
                <a16:creationId xmlns:a16="http://schemas.microsoft.com/office/drawing/2014/main" id="{70F62BA1-19BD-9B97-DF76-9E370DE1E7FF}"/>
              </a:ext>
            </a:extLst>
          </p:cNvPr>
          <p:cNvSpPr/>
          <p:nvPr/>
        </p:nvSpPr>
        <p:spPr>
          <a:xfrm>
            <a:off x="4225636" y="3699163"/>
            <a:ext cx="207818" cy="2770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52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stallation-pessaire-anneau">
            <a:hlinkClick r:id="" action="ppaction://media"/>
            <a:extLst>
              <a:ext uri="{FF2B5EF4-FFF2-40B4-BE49-F238E27FC236}">
                <a16:creationId xmlns:a16="http://schemas.microsoft.com/office/drawing/2014/main" id="{CB20E497-6EF1-71F1-98A4-AB10B3B5210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91394" y="519112"/>
            <a:ext cx="9852024" cy="5617368"/>
          </a:xfrm>
          <a:prstGeom prst="rect">
            <a:avLst/>
          </a:prstGeom>
        </p:spPr>
      </p:pic>
    </p:spTree>
    <p:extLst>
      <p:ext uri="{BB962C8B-B14F-4D97-AF65-F5344CB8AC3E}">
        <p14:creationId xmlns:p14="http://schemas.microsoft.com/office/powerpoint/2010/main" val="1931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D989-2400-18D5-A16F-CCEA1DC117FC}"/>
              </a:ext>
            </a:extLst>
          </p:cNvPr>
          <p:cNvSpPr>
            <a:spLocks noGrp="1"/>
          </p:cNvSpPr>
          <p:nvPr>
            <p:ph type="title"/>
          </p:nvPr>
        </p:nvSpPr>
        <p:spPr/>
        <p:txBody>
          <a:bodyPr/>
          <a:lstStyle/>
          <a:p>
            <a:r>
              <a:rPr lang="en-US" dirty="0"/>
              <a:t>Cube pessary</a:t>
            </a:r>
          </a:p>
        </p:txBody>
      </p:sp>
      <p:pic>
        <p:nvPicPr>
          <p:cNvPr id="4" name="Content Placeholder 3">
            <a:extLst>
              <a:ext uri="{FF2B5EF4-FFF2-40B4-BE49-F238E27FC236}">
                <a16:creationId xmlns:a16="http://schemas.microsoft.com/office/drawing/2014/main" id="{59E82CF5-98EF-8930-23C4-4B64584DCCF9}"/>
              </a:ext>
            </a:extLst>
          </p:cNvPr>
          <p:cNvPicPr>
            <a:picLocks noGrp="1" noChangeAspect="1"/>
          </p:cNvPicPr>
          <p:nvPr>
            <p:ph idx="1"/>
          </p:nvPr>
        </p:nvPicPr>
        <p:blipFill>
          <a:blip r:embed="rId2"/>
          <a:stretch>
            <a:fillRect/>
          </a:stretch>
        </p:blipFill>
        <p:spPr>
          <a:xfrm>
            <a:off x="4013187" y="5492332"/>
            <a:ext cx="1495425" cy="1314450"/>
          </a:xfrm>
        </p:spPr>
      </p:pic>
      <p:pic>
        <p:nvPicPr>
          <p:cNvPr id="5" name="Picture 4">
            <a:extLst>
              <a:ext uri="{FF2B5EF4-FFF2-40B4-BE49-F238E27FC236}">
                <a16:creationId xmlns:a16="http://schemas.microsoft.com/office/drawing/2014/main" id="{DC18EFA5-CFE9-1DCD-B4B2-EF7F4E824F3C}"/>
              </a:ext>
            </a:extLst>
          </p:cNvPr>
          <p:cNvPicPr>
            <a:picLocks noChangeAspect="1"/>
          </p:cNvPicPr>
          <p:nvPr/>
        </p:nvPicPr>
        <p:blipFill>
          <a:blip r:embed="rId3"/>
          <a:stretch>
            <a:fillRect/>
          </a:stretch>
        </p:blipFill>
        <p:spPr>
          <a:xfrm>
            <a:off x="3796881" y="2675178"/>
            <a:ext cx="1924050" cy="1076325"/>
          </a:xfrm>
          <a:prstGeom prst="rect">
            <a:avLst/>
          </a:prstGeom>
        </p:spPr>
      </p:pic>
      <p:pic>
        <p:nvPicPr>
          <p:cNvPr id="6" name="Picture 5">
            <a:extLst>
              <a:ext uri="{FF2B5EF4-FFF2-40B4-BE49-F238E27FC236}">
                <a16:creationId xmlns:a16="http://schemas.microsoft.com/office/drawing/2014/main" id="{B0793149-A7DE-D519-829E-22CC0BB850AA}"/>
              </a:ext>
            </a:extLst>
          </p:cNvPr>
          <p:cNvPicPr>
            <a:picLocks noChangeAspect="1"/>
          </p:cNvPicPr>
          <p:nvPr/>
        </p:nvPicPr>
        <p:blipFill>
          <a:blip r:embed="rId4"/>
          <a:stretch>
            <a:fillRect/>
          </a:stretch>
        </p:blipFill>
        <p:spPr>
          <a:xfrm>
            <a:off x="4005532" y="3902195"/>
            <a:ext cx="1506747" cy="1296478"/>
          </a:xfrm>
          <a:prstGeom prst="rect">
            <a:avLst/>
          </a:prstGeom>
        </p:spPr>
      </p:pic>
      <p:pic>
        <p:nvPicPr>
          <p:cNvPr id="7" name="Picture 6">
            <a:extLst>
              <a:ext uri="{FF2B5EF4-FFF2-40B4-BE49-F238E27FC236}">
                <a16:creationId xmlns:a16="http://schemas.microsoft.com/office/drawing/2014/main" id="{950738F8-D6B3-91F7-86FB-CEE4459F8801}"/>
              </a:ext>
            </a:extLst>
          </p:cNvPr>
          <p:cNvPicPr>
            <a:picLocks noChangeAspect="1"/>
          </p:cNvPicPr>
          <p:nvPr/>
        </p:nvPicPr>
        <p:blipFill>
          <a:blip r:embed="rId5"/>
          <a:stretch>
            <a:fillRect/>
          </a:stretch>
        </p:blipFill>
        <p:spPr>
          <a:xfrm>
            <a:off x="871268" y="2677873"/>
            <a:ext cx="2743200" cy="3457575"/>
          </a:xfrm>
          <a:prstGeom prst="rect">
            <a:avLst/>
          </a:prstGeom>
        </p:spPr>
      </p:pic>
      <p:sp>
        <p:nvSpPr>
          <p:cNvPr id="8" name="TextBox 7">
            <a:extLst>
              <a:ext uri="{FF2B5EF4-FFF2-40B4-BE49-F238E27FC236}">
                <a16:creationId xmlns:a16="http://schemas.microsoft.com/office/drawing/2014/main" id="{BDB57379-FE97-CDC8-0AAE-ACB2FE0FEB1B}"/>
              </a:ext>
            </a:extLst>
          </p:cNvPr>
          <p:cNvSpPr txBox="1"/>
          <p:nvPr/>
        </p:nvSpPr>
        <p:spPr>
          <a:xfrm>
            <a:off x="6313713" y="2348203"/>
            <a:ext cx="486746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dirty="0">
                <a:solidFill>
                  <a:srgbClr val="212B32"/>
                </a:solidFill>
                <a:ea typeface="+mn-lt"/>
                <a:cs typeface="+mn-lt"/>
              </a:rPr>
              <a:t>Compress before inserting inside the vagina</a:t>
            </a:r>
            <a:endParaRPr lang="en-US">
              <a:solidFill>
                <a:srgbClr val="000000"/>
              </a:solidFill>
              <a:ea typeface="+mn-lt"/>
              <a:cs typeface="+mn-lt"/>
            </a:endParaRPr>
          </a:p>
          <a:p>
            <a:endParaRPr lang="en-US" dirty="0">
              <a:solidFill>
                <a:srgbClr val="212B32"/>
              </a:solidFill>
              <a:ea typeface="+mn-lt"/>
              <a:cs typeface="+mn-lt"/>
            </a:endParaRPr>
          </a:p>
          <a:p>
            <a:pPr marL="285750" indent="-285750">
              <a:buFont typeface="Calibri"/>
              <a:buChar char="-"/>
            </a:pPr>
            <a:endParaRPr lang="en-US" dirty="0">
              <a:solidFill>
                <a:srgbClr val="1F1F1F"/>
              </a:solidFill>
              <a:ea typeface="+mn-lt"/>
              <a:cs typeface="+mn-lt"/>
            </a:endParaRPr>
          </a:p>
          <a:p>
            <a:pPr marL="285750" indent="-285750">
              <a:buFont typeface="Calibri"/>
              <a:buChar char="-"/>
            </a:pPr>
            <a:r>
              <a:rPr lang="en-US" dirty="0">
                <a:solidFill>
                  <a:srgbClr val="1F1F1F"/>
                </a:solidFill>
                <a:ea typeface="+mn-lt"/>
                <a:cs typeface="+mn-lt"/>
              </a:rPr>
              <a:t>Removing: </a:t>
            </a:r>
            <a:r>
              <a:rPr lang="en-US" dirty="0">
                <a:solidFill>
                  <a:srgbClr val="040C28"/>
                </a:solidFill>
                <a:ea typeface="+mn-lt"/>
                <a:cs typeface="+mn-lt"/>
              </a:rPr>
              <a:t>locate the pessary using the silicone string.</a:t>
            </a:r>
            <a:r>
              <a:rPr lang="en-US" dirty="0">
                <a:solidFill>
                  <a:srgbClr val="1F1F1F"/>
                </a:solidFill>
                <a:ea typeface="+mn-lt"/>
                <a:cs typeface="+mn-lt"/>
              </a:rPr>
              <a:t> </a:t>
            </a:r>
            <a:r>
              <a:rPr lang="en-US" b="1" dirty="0">
                <a:solidFill>
                  <a:srgbClr val="040C28"/>
                </a:solidFill>
                <a:ea typeface="+mn-lt"/>
                <a:cs typeface="+mn-lt"/>
              </a:rPr>
              <a:t>Do not pull on the string.</a:t>
            </a:r>
            <a:r>
              <a:rPr lang="en-US" dirty="0">
                <a:solidFill>
                  <a:srgbClr val="1F1F1F"/>
                </a:solidFill>
                <a:ea typeface="+mn-lt"/>
                <a:cs typeface="+mn-lt"/>
              </a:rPr>
              <a:t> </a:t>
            </a:r>
            <a:r>
              <a:rPr lang="en-US" dirty="0">
                <a:solidFill>
                  <a:srgbClr val="040C28"/>
                </a:solidFill>
                <a:ea typeface="+mn-lt"/>
                <a:cs typeface="+mn-lt"/>
              </a:rPr>
              <a:t>Sweep a finger around the pessary to break the suction</a:t>
            </a:r>
            <a:r>
              <a:rPr lang="en-US" dirty="0">
                <a:solidFill>
                  <a:srgbClr val="1F1F1F"/>
                </a:solidFill>
                <a:ea typeface="+mn-lt"/>
                <a:cs typeface="+mn-lt"/>
              </a:rPr>
              <a:t>.</a:t>
            </a:r>
            <a:endParaRPr lang="en-US"/>
          </a:p>
          <a:p>
            <a:pPr marL="285750" indent="-285750">
              <a:buFont typeface="Calibri"/>
              <a:buChar char="-"/>
            </a:pPr>
            <a:endParaRPr lang="en-US" dirty="0">
              <a:solidFill>
                <a:srgbClr val="1F1F1F"/>
              </a:solidFill>
            </a:endParaRPr>
          </a:p>
          <a:p>
            <a:pPr marL="285750" indent="-285750">
              <a:buFont typeface="Calibri"/>
              <a:buChar char="-"/>
            </a:pPr>
            <a:r>
              <a:rPr lang="en-US" dirty="0">
                <a:solidFill>
                  <a:srgbClr val="1F1F1F"/>
                </a:solidFill>
              </a:rPr>
              <a:t>Self-management: must be removed daily</a:t>
            </a:r>
          </a:p>
        </p:txBody>
      </p:sp>
    </p:spTree>
    <p:extLst>
      <p:ext uri="{BB962C8B-B14F-4D97-AF65-F5344CB8AC3E}">
        <p14:creationId xmlns:p14="http://schemas.microsoft.com/office/powerpoint/2010/main" val="3424643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8D64-352F-D520-63EB-17C7FBB42492}"/>
              </a:ext>
            </a:extLst>
          </p:cNvPr>
          <p:cNvSpPr>
            <a:spLocks noGrp="1"/>
          </p:cNvSpPr>
          <p:nvPr>
            <p:ph type="title"/>
          </p:nvPr>
        </p:nvSpPr>
        <p:spPr/>
        <p:txBody>
          <a:bodyPr/>
          <a:lstStyle/>
          <a:p>
            <a:r>
              <a:rPr lang="en-US" dirty="0"/>
              <a:t>Pessaries: Care and follow-up</a:t>
            </a:r>
          </a:p>
        </p:txBody>
      </p:sp>
      <p:sp>
        <p:nvSpPr>
          <p:cNvPr id="3" name="Content Placeholder 2">
            <a:extLst>
              <a:ext uri="{FF2B5EF4-FFF2-40B4-BE49-F238E27FC236}">
                <a16:creationId xmlns:a16="http://schemas.microsoft.com/office/drawing/2014/main" id="{2C505734-8EC2-B234-9645-2598E460C17B}"/>
              </a:ext>
            </a:extLst>
          </p:cNvPr>
          <p:cNvSpPr>
            <a:spLocks noGrp="1"/>
          </p:cNvSpPr>
          <p:nvPr>
            <p:ph idx="1"/>
          </p:nvPr>
        </p:nvSpPr>
        <p:spPr>
          <a:xfrm>
            <a:off x="691079" y="2340131"/>
            <a:ext cx="10325000" cy="3794473"/>
          </a:xfrm>
        </p:spPr>
        <p:txBody>
          <a:bodyPr vert="horz" lIns="91440" tIns="45720" rIns="91440" bIns="45720" rtlCol="0" anchor="t">
            <a:normAutofit lnSpcReduction="10000"/>
          </a:bodyPr>
          <a:lstStyle/>
          <a:p>
            <a:r>
              <a:rPr lang="en-US" dirty="0"/>
              <a:t>Vaginal estrogen (2x/week) suggested by experts</a:t>
            </a:r>
          </a:p>
          <a:p>
            <a:pPr>
              <a:buClr>
                <a:srgbClr val="8D87A6"/>
              </a:buClr>
            </a:pPr>
            <a:r>
              <a:rPr lang="en-US" dirty="0">
                <a:ea typeface="+mn-lt"/>
                <a:cs typeface="+mn-lt"/>
              </a:rPr>
              <a:t>Review appointment 4–6 weeks after the initial pessary fitting</a:t>
            </a:r>
          </a:p>
          <a:p>
            <a:pPr>
              <a:buClr>
                <a:srgbClr val="8D87A6"/>
              </a:buClr>
            </a:pPr>
            <a:r>
              <a:rPr lang="en-US" dirty="0"/>
              <a:t>Cube </a:t>
            </a:r>
            <a:r>
              <a:rPr lang="en-US" dirty="0">
                <a:ea typeface="+mn-lt"/>
                <a:cs typeface="+mn-lt"/>
              </a:rPr>
              <a:t>(self-management): removal 1x/day – rinse with water +  neutral soap – leave to dry</a:t>
            </a:r>
            <a:endParaRPr lang="en-US" dirty="0"/>
          </a:p>
          <a:p>
            <a:pPr>
              <a:buClr>
                <a:srgbClr val="8D87A6"/>
              </a:buClr>
            </a:pPr>
            <a:r>
              <a:rPr lang="en-US" dirty="0"/>
              <a:t>Other pessaries: </a:t>
            </a:r>
            <a:r>
              <a:rPr lang="en-US" dirty="0">
                <a:ea typeface="+mn-lt"/>
                <a:cs typeface="+mn-lt"/>
              </a:rPr>
              <a:t>follow-up every 3-6 months</a:t>
            </a:r>
            <a:endParaRPr lang="en-US" dirty="0"/>
          </a:p>
          <a:p>
            <a:pPr lvl="1">
              <a:buClr>
                <a:srgbClr val="8D87A6"/>
              </a:buClr>
            </a:pPr>
            <a:r>
              <a:rPr lang="en-US" dirty="0">
                <a:ea typeface="+mn-lt"/>
                <a:cs typeface="+mn-lt"/>
              </a:rPr>
              <a:t>Removal using lubricant</a:t>
            </a:r>
            <a:endParaRPr lang="en-US" dirty="0">
              <a:solidFill>
                <a:srgbClr val="000000"/>
              </a:solidFill>
              <a:ea typeface="+mn-lt"/>
              <a:cs typeface="+mn-lt"/>
            </a:endParaRPr>
          </a:p>
          <a:p>
            <a:pPr lvl="1">
              <a:buClr>
                <a:srgbClr val="8D87A6"/>
              </a:buClr>
            </a:pPr>
            <a:r>
              <a:rPr lang="en-US" dirty="0">
                <a:ea typeface="+mn-lt"/>
                <a:cs typeface="+mn-lt"/>
              </a:rPr>
              <a:t>Rinse with soap and water</a:t>
            </a:r>
            <a:endParaRPr lang="en-US" dirty="0">
              <a:solidFill>
                <a:srgbClr val="000000"/>
              </a:solidFill>
              <a:ea typeface="+mn-lt"/>
              <a:cs typeface="+mn-lt"/>
            </a:endParaRPr>
          </a:p>
          <a:p>
            <a:pPr lvl="1">
              <a:buClr>
                <a:srgbClr val="8D87A6"/>
              </a:buClr>
            </a:pPr>
            <a:r>
              <a:rPr lang="en-US" dirty="0">
                <a:ea typeface="+mn-lt"/>
                <a:cs typeface="+mn-lt"/>
              </a:rPr>
              <a:t>Vaginal inspection with a speculum for erosions and infections before replacing the pessary</a:t>
            </a:r>
            <a:endParaRPr lang="en-US" dirty="0">
              <a:solidFill>
                <a:srgbClr val="000000"/>
              </a:solidFill>
              <a:ea typeface="+mn-lt"/>
              <a:cs typeface="+mn-lt"/>
            </a:endParaRPr>
          </a:p>
          <a:p>
            <a:pPr>
              <a:buClr>
                <a:srgbClr val="8D87A6"/>
              </a:buClr>
            </a:pPr>
            <a:r>
              <a:rPr lang="en-US" sz="1800" dirty="0">
                <a:ea typeface="+mn-lt"/>
                <a:cs typeface="+mn-lt"/>
              </a:rPr>
              <a:t>A new pessary is required when the pessary is showing signs of wear, such as cracks or splits (often after 2 years)</a:t>
            </a:r>
            <a:endParaRPr lang="en-US" dirty="0">
              <a:ea typeface="+mn-lt"/>
              <a:cs typeface="+mn-lt"/>
            </a:endParaRPr>
          </a:p>
          <a:p>
            <a:pPr>
              <a:buClr>
                <a:srgbClr val="8D87A6"/>
              </a:buClr>
            </a:pPr>
            <a:endParaRPr lang="en-US">
              <a:ea typeface="+mn-lt"/>
              <a:cs typeface="+mn-lt"/>
            </a:endParaRPr>
          </a:p>
        </p:txBody>
      </p:sp>
    </p:spTree>
    <p:extLst>
      <p:ext uri="{BB962C8B-B14F-4D97-AF65-F5344CB8AC3E}">
        <p14:creationId xmlns:p14="http://schemas.microsoft.com/office/powerpoint/2010/main" val="3634795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C2E0-BE0C-F1F9-4F49-D149198E7E5F}"/>
              </a:ext>
            </a:extLst>
          </p:cNvPr>
          <p:cNvSpPr>
            <a:spLocks noGrp="1"/>
          </p:cNvSpPr>
          <p:nvPr>
            <p:ph type="title"/>
          </p:nvPr>
        </p:nvSpPr>
        <p:spPr/>
        <p:txBody>
          <a:bodyPr/>
          <a:lstStyle/>
          <a:p>
            <a:r>
              <a:rPr lang="en-US" dirty="0"/>
              <a:t>Pessaries: possible complications</a:t>
            </a:r>
            <a:endParaRPr lang="en-US" dirty="0">
              <a:solidFill>
                <a:srgbClr val="000000"/>
              </a:solidFill>
            </a:endParaRPr>
          </a:p>
        </p:txBody>
      </p:sp>
      <p:sp>
        <p:nvSpPr>
          <p:cNvPr id="3" name="Content Placeholder 2">
            <a:extLst>
              <a:ext uri="{FF2B5EF4-FFF2-40B4-BE49-F238E27FC236}">
                <a16:creationId xmlns:a16="http://schemas.microsoft.com/office/drawing/2014/main" id="{88540DE9-1F85-7480-F4BE-42D28758BEAD}"/>
              </a:ext>
            </a:extLst>
          </p:cNvPr>
          <p:cNvSpPr>
            <a:spLocks noGrp="1"/>
          </p:cNvSpPr>
          <p:nvPr>
            <p:ph idx="1"/>
          </p:nvPr>
        </p:nvSpPr>
        <p:spPr/>
        <p:txBody>
          <a:bodyPr vert="horz" lIns="91440" tIns="45720" rIns="91440" bIns="45720" rtlCol="0" anchor="t">
            <a:normAutofit fontScale="92500" lnSpcReduction="10000"/>
          </a:bodyPr>
          <a:lstStyle/>
          <a:p>
            <a:r>
              <a:rPr lang="en-US" dirty="0"/>
              <a:t>Mild vaginal discharge</a:t>
            </a:r>
          </a:p>
          <a:p>
            <a:pPr lvl="1">
              <a:buClr>
                <a:srgbClr val="8D87A6"/>
              </a:buClr>
              <a:buFont typeface="Courier New" panose="05000000000000000000" pitchFamily="2" charset="2"/>
              <a:buChar char="o"/>
            </a:pPr>
            <a:r>
              <a:rPr lang="en-US" dirty="0"/>
              <a:t>Reassurance if not bothersome</a:t>
            </a:r>
          </a:p>
          <a:p>
            <a:pPr>
              <a:buClr>
                <a:srgbClr val="8D87A6"/>
              </a:buClr>
            </a:pPr>
            <a:r>
              <a:rPr lang="en-US" dirty="0"/>
              <a:t>Malodourous or heavy vaginal discharge</a:t>
            </a:r>
          </a:p>
          <a:p>
            <a:pPr lvl="1">
              <a:buClr>
                <a:srgbClr val="8D87A6"/>
              </a:buClr>
              <a:buFont typeface="Courier New" panose="05000000000000000000" pitchFamily="2" charset="2"/>
              <a:buChar char="o"/>
            </a:pPr>
            <a:r>
              <a:rPr lang="en-US" dirty="0"/>
              <a:t>Consider treatment to maintain normal acid pH (vaginal estrogen/ moisturizer/ probiotics?)</a:t>
            </a:r>
          </a:p>
          <a:p>
            <a:pPr lvl="1">
              <a:buClr>
                <a:srgbClr val="8D87A6"/>
              </a:buClr>
              <a:buFont typeface="Courier New" panose="05000000000000000000" pitchFamily="2" charset="2"/>
              <a:buChar char="o"/>
            </a:pPr>
            <a:r>
              <a:rPr lang="en-US" dirty="0"/>
              <a:t>Treat bacterial vaginosis if necessary</a:t>
            </a:r>
          </a:p>
          <a:p>
            <a:pPr>
              <a:buClr>
                <a:srgbClr val="8D87A6"/>
              </a:buClr>
            </a:pPr>
            <a:r>
              <a:rPr lang="en-US" dirty="0"/>
              <a:t>Vaginal bleeding due to abrasion/erosion/ulceration</a:t>
            </a:r>
          </a:p>
          <a:p>
            <a:pPr lvl="1">
              <a:buClr>
                <a:srgbClr val="8D87A6"/>
              </a:buClr>
              <a:buFont typeface="Courier New" panose="05000000000000000000" pitchFamily="2" charset="2"/>
              <a:buChar char="o"/>
            </a:pPr>
            <a:r>
              <a:rPr lang="en-US" dirty="0"/>
              <a:t>Remove pessary until vagina heals (2 weeks)</a:t>
            </a:r>
          </a:p>
          <a:p>
            <a:pPr lvl="1">
              <a:buClr>
                <a:srgbClr val="8D87A6"/>
              </a:buClr>
              <a:buFont typeface="Courier New" panose="05000000000000000000" pitchFamily="2" charset="2"/>
              <a:buChar char="o"/>
            </a:pPr>
            <a:r>
              <a:rPr lang="en-US" dirty="0">
                <a:ea typeface="+mn-lt"/>
                <a:cs typeface="+mn-lt"/>
              </a:rPr>
              <a:t>Offer vaginal estrogens to aid vaginal tissue healing </a:t>
            </a:r>
          </a:p>
          <a:p>
            <a:pPr lvl="1">
              <a:buClr>
                <a:srgbClr val="8D87A6"/>
              </a:buClr>
              <a:buFont typeface="Courier New" panose="05000000000000000000" pitchFamily="2" charset="2"/>
              <a:buChar char="o"/>
            </a:pPr>
            <a:r>
              <a:rPr lang="en-US" dirty="0">
                <a:ea typeface="+mn-lt"/>
                <a:cs typeface="+mn-lt"/>
              </a:rPr>
              <a:t>If the underlying cause is a tight pessary replace with smaller pessary</a:t>
            </a:r>
          </a:p>
          <a:p>
            <a:pPr lvl="1">
              <a:buClr>
                <a:srgbClr val="8D87A6"/>
              </a:buClr>
              <a:buFont typeface="Courier New" panose="05000000000000000000" pitchFamily="2" charset="2"/>
              <a:buChar char="o"/>
            </a:pPr>
            <a:r>
              <a:rPr lang="en-US" dirty="0">
                <a:ea typeface="+mn-lt"/>
                <a:cs typeface="+mn-lt"/>
              </a:rPr>
              <a:t>Vaginal biopsy should be considered when ulcerations do not heal</a:t>
            </a:r>
            <a:endParaRPr lang="en-US"/>
          </a:p>
          <a:p>
            <a:pPr marL="0" indent="0">
              <a:buClr>
                <a:srgbClr val="8D87A6"/>
              </a:buClr>
              <a:buNone/>
            </a:pPr>
            <a:endParaRPr lang="en-US" dirty="0"/>
          </a:p>
        </p:txBody>
      </p:sp>
      <p:sp>
        <p:nvSpPr>
          <p:cNvPr id="4" name="Content Placeholder 2">
            <a:extLst>
              <a:ext uri="{FF2B5EF4-FFF2-40B4-BE49-F238E27FC236}">
                <a16:creationId xmlns:a16="http://schemas.microsoft.com/office/drawing/2014/main" id="{5637A8D1-4A16-BB6A-867B-51C7B5D816F1}"/>
              </a:ext>
            </a:extLst>
          </p:cNvPr>
          <p:cNvSpPr>
            <a:spLocks noGrp="1"/>
          </p:cNvSpPr>
          <p:nvPr/>
        </p:nvSpPr>
        <p:spPr>
          <a:xfrm>
            <a:off x="691079" y="2340131"/>
            <a:ext cx="10325000" cy="3564436"/>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solidFill>
                <a:srgbClr val="001438"/>
              </a:solidFill>
              <a:ea typeface="+mn-lt"/>
              <a:cs typeface="+mn-lt"/>
            </a:endParaRPr>
          </a:p>
          <a:p>
            <a:pPr marL="0" indent="0">
              <a:buNone/>
            </a:pPr>
            <a:endParaRPr lang="en-US" sz="1100" dirty="0">
              <a:solidFill>
                <a:srgbClr val="001438"/>
              </a:solidFill>
              <a:ea typeface="+mn-lt"/>
              <a:cs typeface="+mn-lt"/>
            </a:endParaRPr>
          </a:p>
          <a:p>
            <a:pPr marL="0" indent="0">
              <a:buNone/>
            </a:pPr>
            <a:endParaRPr lang="en-US"/>
          </a:p>
        </p:txBody>
      </p:sp>
    </p:spTree>
    <p:extLst>
      <p:ext uri="{BB962C8B-B14F-4D97-AF65-F5344CB8AC3E}">
        <p14:creationId xmlns:p14="http://schemas.microsoft.com/office/powerpoint/2010/main" val="101408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835F-CD9B-46EA-26F5-2A15AD62A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770A2-151D-2751-A57A-3F1C4E756FA7}"/>
              </a:ext>
            </a:extLst>
          </p:cNvPr>
          <p:cNvSpPr>
            <a:spLocks noGrp="1"/>
          </p:cNvSpPr>
          <p:nvPr>
            <p:ph type="title"/>
          </p:nvPr>
        </p:nvSpPr>
        <p:spPr/>
        <p:txBody>
          <a:bodyPr/>
          <a:lstStyle/>
          <a:p>
            <a:r>
              <a:rPr lang="en-US" dirty="0"/>
              <a:t>Pessaries: possible complications</a:t>
            </a:r>
          </a:p>
        </p:txBody>
      </p:sp>
      <p:sp>
        <p:nvSpPr>
          <p:cNvPr id="5" name="Content Placeholder 4">
            <a:extLst>
              <a:ext uri="{FF2B5EF4-FFF2-40B4-BE49-F238E27FC236}">
                <a16:creationId xmlns:a16="http://schemas.microsoft.com/office/drawing/2014/main" id="{ED221487-446B-17BD-0B93-1216F2192EBB}"/>
              </a:ext>
            </a:extLst>
          </p:cNvPr>
          <p:cNvSpPr>
            <a:spLocks noGrp="1"/>
          </p:cNvSpPr>
          <p:nvPr>
            <p:ph idx="1"/>
          </p:nvPr>
        </p:nvSpPr>
        <p:spPr/>
        <p:txBody>
          <a:bodyPr vert="horz" lIns="91440" tIns="45720" rIns="91440" bIns="45720" rtlCol="0" anchor="t">
            <a:normAutofit fontScale="92500" lnSpcReduction="20000"/>
          </a:bodyPr>
          <a:lstStyle/>
          <a:p>
            <a:r>
              <a:rPr lang="en-US" sz="1900" dirty="0"/>
              <a:t>Pain or discomfort</a:t>
            </a:r>
            <a:endParaRPr lang="en-US" sz="1900">
              <a:solidFill>
                <a:srgbClr val="000000"/>
              </a:solidFill>
            </a:endParaRPr>
          </a:p>
          <a:p>
            <a:pPr lvl="1">
              <a:buClr>
                <a:srgbClr val="8D87A6"/>
              </a:buClr>
              <a:buFont typeface="Courier New" panose="05000000000000000000" pitchFamily="2" charset="2"/>
              <a:buChar char="o"/>
            </a:pPr>
            <a:r>
              <a:rPr lang="en-US" sz="1600" dirty="0">
                <a:ea typeface="+mn-lt"/>
                <a:cs typeface="+mn-lt"/>
              </a:rPr>
              <a:t>Remove pessary − Re-size pessary/consider different type</a:t>
            </a:r>
            <a:endParaRPr lang="en-US" sz="1600"/>
          </a:p>
          <a:p>
            <a:pPr>
              <a:buClr>
                <a:srgbClr val="8D87A6"/>
              </a:buClr>
            </a:pPr>
            <a:r>
              <a:rPr lang="en-US" sz="1900" dirty="0"/>
              <a:t>De novo urinary incontinence with pessary (occult incontinence)</a:t>
            </a:r>
            <a:endParaRPr lang="en-US" sz="1900">
              <a:solidFill>
                <a:srgbClr val="000000"/>
              </a:solidFill>
            </a:endParaRPr>
          </a:p>
          <a:p>
            <a:pPr lvl="1">
              <a:buClr>
                <a:srgbClr val="8D87A6"/>
              </a:buClr>
              <a:buFont typeface="Courier New" panose="05000000000000000000" pitchFamily="2" charset="2"/>
              <a:buChar char="o"/>
            </a:pPr>
            <a:r>
              <a:rPr lang="en-US" sz="1600" dirty="0"/>
              <a:t>Change for pessary with knob</a:t>
            </a:r>
          </a:p>
          <a:p>
            <a:pPr>
              <a:buClr>
                <a:srgbClr val="8D87A6"/>
              </a:buClr>
            </a:pPr>
            <a:r>
              <a:rPr lang="en-US" dirty="0"/>
              <a:t>Pessary falls out</a:t>
            </a:r>
          </a:p>
          <a:p>
            <a:pPr lvl="1">
              <a:buClr>
                <a:srgbClr val="8D87A6"/>
              </a:buClr>
              <a:buFont typeface="Courier New,monospace" panose="05000000000000000000" pitchFamily="2" charset="2"/>
              <a:buChar char="o"/>
            </a:pPr>
            <a:r>
              <a:rPr lang="en-US" sz="1600" dirty="0"/>
              <a:t>In which conditions? Straining? Treat constipation!</a:t>
            </a:r>
            <a:endParaRPr lang="en-US" sz="1600" dirty="0">
              <a:solidFill>
                <a:srgbClr val="000000"/>
              </a:solidFill>
            </a:endParaRPr>
          </a:p>
          <a:p>
            <a:pPr lvl="1">
              <a:buClr>
                <a:srgbClr val="8D87A6"/>
              </a:buClr>
              <a:buFont typeface="Courier New,monospace" panose="05000000000000000000" pitchFamily="2" charset="2"/>
              <a:buChar char="o"/>
            </a:pPr>
            <a:r>
              <a:rPr lang="en-US" sz="1600" dirty="0"/>
              <a:t>Re-size pessary</a:t>
            </a:r>
          </a:p>
          <a:p>
            <a:pPr>
              <a:buClr>
                <a:srgbClr val="8D87A6"/>
              </a:buClr>
            </a:pPr>
            <a:r>
              <a:rPr lang="en-US" dirty="0"/>
              <a:t>Rare complications &lt; neglected pessary</a:t>
            </a:r>
          </a:p>
          <a:p>
            <a:pPr lvl="1">
              <a:buClr>
                <a:srgbClr val="8D87A6"/>
              </a:buClr>
              <a:buFont typeface="Courier New" panose="05000000000000000000" pitchFamily="2" charset="2"/>
              <a:buChar char="o"/>
            </a:pPr>
            <a:r>
              <a:rPr lang="en-US" sz="1500" dirty="0">
                <a:ea typeface="+mn-lt"/>
                <a:cs typeface="+mn-lt"/>
              </a:rPr>
              <a:t>Difficult removal due to granulation of neglected pessary </a:t>
            </a:r>
          </a:p>
          <a:p>
            <a:pPr lvl="1">
              <a:buClr>
                <a:srgbClr val="8D87A6"/>
              </a:buClr>
              <a:buFont typeface="Courier New" panose="05000000000000000000" pitchFamily="2" charset="2"/>
              <a:buChar char="o"/>
            </a:pPr>
            <a:r>
              <a:rPr lang="en-US" sz="1500" dirty="0">
                <a:ea typeface="+mn-lt"/>
                <a:cs typeface="+mn-lt"/>
              </a:rPr>
              <a:t>Impacted/embedded pessary +/- fistulae</a:t>
            </a:r>
          </a:p>
          <a:p>
            <a:pPr lvl="1">
              <a:buClr>
                <a:srgbClr val="8D87A6"/>
              </a:buClr>
              <a:buFont typeface="Courier New" panose="05000000000000000000" pitchFamily="2" charset="2"/>
              <a:buChar char="o"/>
            </a:pPr>
            <a:r>
              <a:rPr lang="en-US" sz="1500" dirty="0">
                <a:ea typeface="+mn-lt"/>
                <a:cs typeface="+mn-lt"/>
              </a:rPr>
              <a:t>Sometimes surgical removement</a:t>
            </a:r>
            <a:endParaRPr lang="en-US" sz="1500" dirty="0"/>
          </a:p>
          <a:p>
            <a:pPr lvl="1">
              <a:buClr>
                <a:srgbClr val="8D87A6"/>
              </a:buClr>
              <a:buFont typeface="Courier New" panose="05000000000000000000" pitchFamily="2" charset="2"/>
              <a:buChar char="o"/>
            </a:pPr>
            <a:endParaRPr lang="en-US" sz="1500" dirty="0"/>
          </a:p>
          <a:p>
            <a:pPr marL="228600" lvl="1" indent="0">
              <a:buClr>
                <a:srgbClr val="8D87A6"/>
              </a:buClr>
              <a:buNone/>
            </a:pPr>
            <a:endParaRPr lang="en-US" dirty="0"/>
          </a:p>
        </p:txBody>
      </p:sp>
    </p:spTree>
    <p:extLst>
      <p:ext uri="{BB962C8B-B14F-4D97-AF65-F5344CB8AC3E}">
        <p14:creationId xmlns:p14="http://schemas.microsoft.com/office/powerpoint/2010/main" val="725703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F103-D8A4-AB15-C339-898A917426FE}"/>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FDCE5AC5-5180-89FD-8187-4ABF207A4FB2}"/>
              </a:ext>
            </a:extLst>
          </p:cNvPr>
          <p:cNvSpPr>
            <a:spLocks noGrp="1"/>
          </p:cNvSpPr>
          <p:nvPr>
            <p:ph idx="1"/>
          </p:nvPr>
        </p:nvSpPr>
        <p:spPr/>
        <p:txBody>
          <a:bodyPr vert="horz" lIns="91440" tIns="45720" rIns="91440" bIns="45720" rtlCol="0" anchor="t">
            <a:normAutofit/>
          </a:bodyPr>
          <a:lstStyle/>
          <a:p>
            <a:r>
              <a:rPr lang="en-US" dirty="0"/>
              <a:t>Encourage your patients to do </a:t>
            </a:r>
            <a:r>
              <a:rPr lang="en-US" b="1" dirty="0"/>
              <a:t>pelvic floor exercises  </a:t>
            </a:r>
            <a:r>
              <a:rPr lang="en-US" dirty="0"/>
              <a:t>(strength training for muscle maintenance)</a:t>
            </a:r>
            <a:endParaRPr lang="en-US"/>
          </a:p>
          <a:p>
            <a:pPr>
              <a:buClr>
                <a:srgbClr val="8D87A6"/>
              </a:buClr>
            </a:pPr>
            <a:r>
              <a:rPr lang="en-US" dirty="0"/>
              <a:t>Prescribe </a:t>
            </a:r>
            <a:r>
              <a:rPr lang="en-US" b="1" dirty="0"/>
              <a:t>pelvic floor physiotherapy </a:t>
            </a:r>
            <a:r>
              <a:rPr lang="en-US" dirty="0"/>
              <a:t>when necessary (unable to locate pelvic floor, pelvic floor too tense, established pelvic floor disorder) </a:t>
            </a:r>
          </a:p>
          <a:p>
            <a:pPr>
              <a:buClr>
                <a:srgbClr val="8D87A6"/>
              </a:buClr>
            </a:pPr>
            <a:r>
              <a:rPr lang="en-US" dirty="0"/>
              <a:t>Lifestyle – avoid constipation</a:t>
            </a:r>
          </a:p>
          <a:p>
            <a:pPr>
              <a:buClr>
                <a:srgbClr val="8D87A6"/>
              </a:buClr>
            </a:pPr>
            <a:r>
              <a:rPr lang="en-US" dirty="0"/>
              <a:t>Encourage the use of vaginal lubricants and/or moisturizers. Prescribe </a:t>
            </a:r>
            <a:r>
              <a:rPr lang="en-US" b="1" dirty="0"/>
              <a:t>vaginal estrogen</a:t>
            </a:r>
            <a:r>
              <a:rPr lang="en-US" dirty="0"/>
              <a:t> when indicated. </a:t>
            </a:r>
          </a:p>
          <a:p>
            <a:pPr>
              <a:buClr>
                <a:srgbClr val="8D87A6"/>
              </a:buClr>
            </a:pPr>
            <a:r>
              <a:rPr lang="en-US" b="1" dirty="0"/>
              <a:t>Pessaries</a:t>
            </a:r>
            <a:r>
              <a:rPr lang="en-US" dirty="0"/>
              <a:t> are a valuable treatment option for pelvic organ prolapse </a:t>
            </a:r>
          </a:p>
        </p:txBody>
      </p:sp>
      <p:pic>
        <p:nvPicPr>
          <p:cNvPr id="5" name="Picture 4" descr="logo_cli_per_migliore.png">
            <a:extLst>
              <a:ext uri="{FF2B5EF4-FFF2-40B4-BE49-F238E27FC236}">
                <a16:creationId xmlns:a16="http://schemas.microsoft.com/office/drawing/2014/main" id="{815A6F2C-0EA0-DB03-B381-FE60AAE0FE2B}"/>
              </a:ext>
            </a:extLst>
          </p:cNvPr>
          <p:cNvPicPr>
            <a:picLocks noChangeAspect="1"/>
          </p:cNvPicPr>
          <p:nvPr/>
        </p:nvPicPr>
        <p:blipFill>
          <a:blip r:embed="rId2"/>
          <a:stretch>
            <a:fillRect/>
          </a:stretch>
        </p:blipFill>
        <p:spPr>
          <a:xfrm>
            <a:off x="8208873" y="5601553"/>
            <a:ext cx="3781770" cy="1075063"/>
          </a:xfrm>
          <a:prstGeom prst="rect">
            <a:avLst/>
          </a:prstGeom>
        </p:spPr>
      </p:pic>
    </p:spTree>
    <p:extLst>
      <p:ext uri="{BB962C8B-B14F-4D97-AF65-F5344CB8AC3E}">
        <p14:creationId xmlns:p14="http://schemas.microsoft.com/office/powerpoint/2010/main" val="3347883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404E-B32F-0D9B-80EA-FEE4E207BC8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4540708-7BF6-3C85-150C-4DE3BC59BF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22251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C69A-78E8-442D-14D0-783C72065C4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31CD415-242B-BAFE-5594-356E8FB13B4B}"/>
              </a:ext>
            </a:extLst>
          </p:cNvPr>
          <p:cNvSpPr>
            <a:spLocks noGrp="1"/>
          </p:cNvSpPr>
          <p:nvPr>
            <p:ph idx="1"/>
          </p:nvPr>
        </p:nvSpPr>
        <p:spPr/>
        <p:txBody>
          <a:bodyPr vert="horz" lIns="91440" tIns="45720" rIns="91440" bIns="45720" rtlCol="0" anchor="t">
            <a:normAutofit lnSpcReduction="10000"/>
          </a:bodyPr>
          <a:lstStyle/>
          <a:p>
            <a:r>
              <a:rPr lang="en-US" sz="1800" dirty="0">
                <a:solidFill>
                  <a:srgbClr val="2B2B2B"/>
                </a:solidFill>
                <a:latin typeface="Grandview"/>
                <a:ea typeface="Open Sans"/>
                <a:cs typeface="Open Sans"/>
              </a:rPr>
              <a:t>Dumoulin C, </a:t>
            </a:r>
            <a:r>
              <a:rPr lang="en-US" sz="1800" err="1">
                <a:solidFill>
                  <a:srgbClr val="2B2B2B"/>
                </a:solidFill>
                <a:latin typeface="Grandview"/>
                <a:ea typeface="Open Sans"/>
                <a:cs typeface="Open Sans"/>
              </a:rPr>
              <a:t>Pazzoto</a:t>
            </a:r>
            <a:r>
              <a:rPr lang="en-US" sz="1800" dirty="0">
                <a:solidFill>
                  <a:srgbClr val="2B2B2B"/>
                </a:solidFill>
                <a:latin typeface="Grandview"/>
                <a:ea typeface="Open Sans"/>
                <a:cs typeface="Open Sans"/>
              </a:rPr>
              <a:t> Cacciari L, Mercier J. Keeping the pelvic floor healthy. </a:t>
            </a:r>
            <a:r>
              <a:rPr lang="en-US" sz="1800" i="1" dirty="0">
                <a:solidFill>
                  <a:srgbClr val="2B2B2B"/>
                </a:solidFill>
                <a:latin typeface="Grandview"/>
                <a:ea typeface="Open Sans"/>
                <a:cs typeface="Open Sans"/>
              </a:rPr>
              <a:t>Climacteric.</a:t>
            </a:r>
            <a:r>
              <a:rPr lang="en-US" sz="1800" dirty="0">
                <a:solidFill>
                  <a:srgbClr val="2B2B2B"/>
                </a:solidFill>
                <a:latin typeface="Grandview"/>
                <a:ea typeface="Open Sans"/>
                <a:cs typeface="Open Sans"/>
              </a:rPr>
              <a:t> 2019;22(3):257-262.</a:t>
            </a:r>
            <a:endParaRPr lang="en-US" sz="1800">
              <a:latin typeface="Grandview"/>
              <a:ea typeface="Open Sans"/>
              <a:cs typeface="Open Sans"/>
            </a:endParaRPr>
          </a:p>
          <a:p>
            <a:pPr>
              <a:buClr>
                <a:srgbClr val="8D87A6"/>
              </a:buClr>
            </a:pPr>
            <a:r>
              <a:rPr lang="en-US" sz="1800" dirty="0">
                <a:solidFill>
                  <a:srgbClr val="2B2B2B"/>
                </a:solidFill>
                <a:latin typeface="Grandview"/>
                <a:ea typeface="Open Sans"/>
                <a:cs typeface="Open Sans"/>
              </a:rPr>
              <a:t>Mercier J, Morin M, Zaki D, </a:t>
            </a:r>
            <a:r>
              <a:rPr lang="en-US" sz="1800" err="1">
                <a:solidFill>
                  <a:srgbClr val="2B2B2B"/>
                </a:solidFill>
                <a:latin typeface="Grandview"/>
                <a:ea typeface="Open Sans"/>
                <a:cs typeface="Open Sans"/>
              </a:rPr>
              <a:t>Reichetzer</a:t>
            </a:r>
            <a:r>
              <a:rPr lang="en-US" sz="1800" dirty="0">
                <a:solidFill>
                  <a:srgbClr val="2B2B2B"/>
                </a:solidFill>
                <a:latin typeface="Grandview"/>
                <a:ea typeface="Open Sans"/>
                <a:cs typeface="Open Sans"/>
              </a:rPr>
              <a:t> B, Lemieux MC, </a:t>
            </a:r>
            <a:r>
              <a:rPr lang="en-US" sz="1800" err="1">
                <a:solidFill>
                  <a:srgbClr val="2B2B2B"/>
                </a:solidFill>
                <a:latin typeface="Grandview"/>
                <a:ea typeface="Open Sans"/>
                <a:cs typeface="Open Sans"/>
              </a:rPr>
              <a:t>Khalifé</a:t>
            </a:r>
            <a:r>
              <a:rPr lang="en-US" sz="1800" dirty="0">
                <a:solidFill>
                  <a:srgbClr val="2B2B2B"/>
                </a:solidFill>
                <a:latin typeface="Grandview"/>
                <a:ea typeface="Open Sans"/>
                <a:cs typeface="Open Sans"/>
              </a:rPr>
              <a:t> S, Dumoulin C. Pelvic floor muscle training as a treatment for genitourinary syndrome of menopause: A single-arm feasibility study. </a:t>
            </a:r>
            <a:r>
              <a:rPr lang="en-US" sz="1800" i="1" err="1">
                <a:solidFill>
                  <a:srgbClr val="2B2B2B"/>
                </a:solidFill>
                <a:latin typeface="Grandview"/>
                <a:ea typeface="Open Sans"/>
                <a:cs typeface="Open Sans"/>
              </a:rPr>
              <a:t>Maturitas</a:t>
            </a:r>
            <a:r>
              <a:rPr lang="en-US" sz="1800" i="1" dirty="0">
                <a:solidFill>
                  <a:srgbClr val="2B2B2B"/>
                </a:solidFill>
                <a:latin typeface="Grandview"/>
                <a:ea typeface="Open Sans"/>
                <a:cs typeface="Open Sans"/>
              </a:rPr>
              <a:t>.</a:t>
            </a:r>
            <a:r>
              <a:rPr lang="en-US" sz="1800" dirty="0">
                <a:solidFill>
                  <a:srgbClr val="2B2B2B"/>
                </a:solidFill>
                <a:latin typeface="Grandview"/>
                <a:ea typeface="Open Sans"/>
                <a:cs typeface="Open Sans"/>
              </a:rPr>
              <a:t> 2019;125:57-62.</a:t>
            </a:r>
          </a:p>
          <a:p>
            <a:pPr>
              <a:buClr>
                <a:srgbClr val="8D87A6"/>
              </a:buClr>
            </a:pPr>
            <a:r>
              <a:rPr lang="en-US" sz="1800" dirty="0">
                <a:solidFill>
                  <a:schemeClr val="tx1"/>
                </a:solidFill>
                <a:ea typeface="+mn-lt"/>
                <a:cs typeface="+mn-lt"/>
              </a:rPr>
              <a:t>Vaginal Pessary Use and Management for Pelvic Organ Prolapse: Developed by the joint writing group of the American </a:t>
            </a:r>
            <a:r>
              <a:rPr lang="en-US" sz="1800" dirty="0" err="1">
                <a:solidFill>
                  <a:schemeClr val="tx1"/>
                </a:solidFill>
                <a:ea typeface="+mn-lt"/>
                <a:cs typeface="+mn-lt"/>
              </a:rPr>
              <a:t>Urogynecologic</a:t>
            </a:r>
            <a:r>
              <a:rPr lang="en-US" sz="1800" dirty="0">
                <a:solidFill>
                  <a:schemeClr val="tx1"/>
                </a:solidFill>
                <a:ea typeface="+mn-lt"/>
                <a:cs typeface="+mn-lt"/>
              </a:rPr>
              <a:t> Society and the Society of Urologic Nurses and Associates. Individual writing group members are noted in the Acknowledgments section. Urogynecology (Phila). 2023 Jan 1;29(1):5-20. </a:t>
            </a:r>
            <a:r>
              <a:rPr lang="en-US" sz="1800" dirty="0" err="1">
                <a:solidFill>
                  <a:schemeClr val="tx1"/>
                </a:solidFill>
                <a:ea typeface="+mn-lt"/>
                <a:cs typeface="+mn-lt"/>
              </a:rPr>
              <a:t>doi</a:t>
            </a:r>
            <a:r>
              <a:rPr lang="en-US" sz="1800" dirty="0">
                <a:solidFill>
                  <a:schemeClr val="tx1"/>
                </a:solidFill>
                <a:ea typeface="+mn-lt"/>
                <a:cs typeface="+mn-lt"/>
              </a:rPr>
              <a:t>: 10.1097/SPV.0000000000001293. PMID: 36548101.</a:t>
            </a:r>
            <a:endParaRPr lang="en-US" sz="1800" dirty="0">
              <a:solidFill>
                <a:schemeClr val="tx1"/>
              </a:solidFill>
              <a:latin typeface="Grandview"/>
              <a:ea typeface="Open Sans"/>
              <a:cs typeface="Open Sans"/>
            </a:endParaRPr>
          </a:p>
          <a:p>
            <a:pPr>
              <a:buClr>
                <a:srgbClr val="8D87A6"/>
              </a:buClr>
            </a:pPr>
            <a:r>
              <a:rPr lang="en-US" sz="1800" dirty="0">
                <a:solidFill>
                  <a:srgbClr val="2B2B2B"/>
                </a:solidFill>
                <a:ea typeface="+mn-lt"/>
                <a:cs typeface="+mn-lt"/>
              </a:rPr>
              <a:t>UK Clinical Guideline for best practice in the use of vaginal pessaries for pelvic organ prolapse</a:t>
            </a:r>
            <a:endParaRPr lang="en-US" sz="1800" dirty="0">
              <a:solidFill>
                <a:srgbClr val="2B2B2B"/>
              </a:solidFill>
              <a:latin typeface="Grandview"/>
              <a:ea typeface="Open Sans"/>
              <a:cs typeface="Open Sans"/>
            </a:endParaRPr>
          </a:p>
        </p:txBody>
      </p:sp>
    </p:spTree>
    <p:extLst>
      <p:ext uri="{BB962C8B-B14F-4D97-AF65-F5344CB8AC3E}">
        <p14:creationId xmlns:p14="http://schemas.microsoft.com/office/powerpoint/2010/main" val="231554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B38A-0A0C-EA82-BF63-3B49F1CAEE87}"/>
              </a:ext>
            </a:extLst>
          </p:cNvPr>
          <p:cNvSpPr>
            <a:spLocks noGrp="1"/>
          </p:cNvSpPr>
          <p:nvPr>
            <p:ph type="title"/>
          </p:nvPr>
        </p:nvSpPr>
        <p:spPr/>
        <p:txBody>
          <a:bodyPr/>
          <a:lstStyle/>
          <a:p>
            <a:r>
              <a:rPr lang="en-US" dirty="0"/>
              <a:t>Pelvic Floor </a:t>
            </a:r>
            <a:r>
              <a:rPr lang="en-US" dirty="0" err="1"/>
              <a:t>exercices</a:t>
            </a:r>
            <a:br>
              <a:rPr lang="en-US" dirty="0"/>
            </a:br>
            <a:endParaRPr lang="en-US" dirty="0"/>
          </a:p>
        </p:txBody>
      </p:sp>
      <p:pic>
        <p:nvPicPr>
          <p:cNvPr id="5" name="Picture 4" descr="Kegel Exercises: Benefits, How To &amp; Results">
            <a:extLst>
              <a:ext uri="{FF2B5EF4-FFF2-40B4-BE49-F238E27FC236}">
                <a16:creationId xmlns:a16="http://schemas.microsoft.com/office/drawing/2014/main" id="{C53D0D0E-2A50-BCEE-4B84-3333BFC77C3C}"/>
              </a:ext>
            </a:extLst>
          </p:cNvPr>
          <p:cNvPicPr>
            <a:picLocks noChangeAspect="1"/>
          </p:cNvPicPr>
          <p:nvPr/>
        </p:nvPicPr>
        <p:blipFill>
          <a:blip r:embed="rId2"/>
          <a:stretch>
            <a:fillRect/>
          </a:stretch>
        </p:blipFill>
        <p:spPr>
          <a:xfrm>
            <a:off x="834650" y="2168662"/>
            <a:ext cx="2743200" cy="3891915"/>
          </a:xfrm>
          <a:prstGeom prst="rect">
            <a:avLst/>
          </a:prstGeom>
        </p:spPr>
      </p:pic>
      <p:sp>
        <p:nvSpPr>
          <p:cNvPr id="6" name="Content Placeholder 5">
            <a:extLst>
              <a:ext uri="{FF2B5EF4-FFF2-40B4-BE49-F238E27FC236}">
                <a16:creationId xmlns:a16="http://schemas.microsoft.com/office/drawing/2014/main" id="{593DE3D6-B8B4-D5A2-E4A3-3CB1EF1B903F}"/>
              </a:ext>
            </a:extLst>
          </p:cNvPr>
          <p:cNvSpPr>
            <a:spLocks noGrp="1"/>
          </p:cNvSpPr>
          <p:nvPr>
            <p:ph idx="1"/>
          </p:nvPr>
        </p:nvSpPr>
        <p:spPr>
          <a:xfrm>
            <a:off x="4084360" y="2340131"/>
            <a:ext cx="6931719" cy="3564436"/>
          </a:xfrm>
        </p:spPr>
        <p:txBody>
          <a:bodyPr vert="horz" lIns="91440" tIns="45720" rIns="91440" bIns="45720" rtlCol="0" anchor="t">
            <a:normAutofit/>
          </a:bodyPr>
          <a:lstStyle/>
          <a:p>
            <a:r>
              <a:rPr lang="en-US" dirty="0"/>
              <a:t>Kegel </a:t>
            </a:r>
            <a:r>
              <a:rPr lang="en-US" dirty="0" err="1"/>
              <a:t>Exercices</a:t>
            </a:r>
            <a:endParaRPr lang="en-US" dirty="0"/>
          </a:p>
          <a:p>
            <a:pPr lvl="1">
              <a:buClr>
                <a:srgbClr val="8D87A6"/>
              </a:buClr>
              <a:buFont typeface="Calibri,Sans-Serif" panose="05000000000000000000" pitchFamily="2" charset="2"/>
              <a:buChar char="-"/>
            </a:pPr>
            <a:r>
              <a:rPr lang="en-US" dirty="0"/>
              <a:t>Contract PF muscles for 5 seconds</a:t>
            </a:r>
            <a:endParaRPr lang="en-US" dirty="0">
              <a:solidFill>
                <a:srgbClr val="000000"/>
              </a:solidFill>
            </a:endParaRPr>
          </a:p>
          <a:p>
            <a:pPr lvl="1">
              <a:buClr>
                <a:srgbClr val="8D87A6"/>
              </a:buClr>
              <a:buFont typeface="Calibri,Sans-Serif" panose="05000000000000000000" pitchFamily="2" charset="2"/>
              <a:buChar char="-"/>
            </a:pPr>
            <a:r>
              <a:rPr lang="en-US" dirty="0"/>
              <a:t>Relax for 5 seconds</a:t>
            </a:r>
            <a:endParaRPr lang="en-US" dirty="0">
              <a:solidFill>
                <a:srgbClr val="000000"/>
              </a:solidFill>
            </a:endParaRPr>
          </a:p>
          <a:p>
            <a:pPr lvl="1">
              <a:buClr>
                <a:srgbClr val="8D87A6"/>
              </a:buClr>
              <a:buFont typeface="Calibri,Sans-Serif" panose="05000000000000000000" pitchFamily="2" charset="2"/>
              <a:buChar char="-"/>
            </a:pPr>
            <a:r>
              <a:rPr lang="en-US" dirty="0"/>
              <a:t>Repeat 10 times, 3 times a day</a:t>
            </a:r>
          </a:p>
          <a:p>
            <a:pPr>
              <a:buClr>
                <a:srgbClr val="8D87A6"/>
              </a:buClr>
            </a:pPr>
            <a:r>
              <a:rPr lang="en-US" dirty="0"/>
              <a:t>Breathing and relaxation techniques</a:t>
            </a:r>
          </a:p>
          <a:p>
            <a:pPr lvl="1">
              <a:buClr>
                <a:srgbClr val="8D87A6"/>
              </a:buClr>
              <a:buFont typeface="Calibri" panose="05000000000000000000" pitchFamily="2" charset="2"/>
              <a:buChar char="-"/>
            </a:pPr>
            <a:endParaRPr lang="en-US" dirty="0"/>
          </a:p>
          <a:p>
            <a:pPr marL="228600" lvl="1" indent="0">
              <a:buClr>
                <a:srgbClr val="8D87A6"/>
              </a:buClr>
              <a:buNone/>
            </a:pPr>
            <a:endParaRPr lang="en-US" dirty="0"/>
          </a:p>
        </p:txBody>
      </p:sp>
    </p:spTree>
    <p:extLst>
      <p:ext uri="{BB962C8B-B14F-4D97-AF65-F5344CB8AC3E}">
        <p14:creationId xmlns:p14="http://schemas.microsoft.com/office/powerpoint/2010/main" val="387062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2CA5-9249-0614-6A3F-A5363ED46A60}"/>
              </a:ext>
            </a:extLst>
          </p:cNvPr>
          <p:cNvSpPr>
            <a:spLocks noGrp="1"/>
          </p:cNvSpPr>
          <p:nvPr>
            <p:ph type="title"/>
          </p:nvPr>
        </p:nvSpPr>
        <p:spPr/>
        <p:txBody>
          <a:bodyPr/>
          <a:lstStyle/>
          <a:p>
            <a:r>
              <a:rPr lang="en-US" dirty="0"/>
              <a:t>Pelvic Floor </a:t>
            </a:r>
            <a:r>
              <a:rPr lang="en-US" dirty="0" err="1"/>
              <a:t>exercices</a:t>
            </a:r>
          </a:p>
        </p:txBody>
      </p:sp>
      <p:pic>
        <p:nvPicPr>
          <p:cNvPr id="4" name="Content Placeholder 3" descr="Kegel Exercises: What Are They &amp; How To Do Them | Kegel8">
            <a:extLst>
              <a:ext uri="{FF2B5EF4-FFF2-40B4-BE49-F238E27FC236}">
                <a16:creationId xmlns:a16="http://schemas.microsoft.com/office/drawing/2014/main" id="{62EF70EE-26F2-E233-D20D-965BFCFE88B5}"/>
              </a:ext>
            </a:extLst>
          </p:cNvPr>
          <p:cNvPicPr>
            <a:picLocks noGrp="1" noChangeAspect="1"/>
          </p:cNvPicPr>
          <p:nvPr>
            <p:ph idx="1"/>
          </p:nvPr>
        </p:nvPicPr>
        <p:blipFill>
          <a:blip r:embed="rId2"/>
          <a:stretch>
            <a:fillRect/>
          </a:stretch>
        </p:blipFill>
        <p:spPr>
          <a:xfrm>
            <a:off x="939846" y="2641900"/>
            <a:ext cx="5944648" cy="3563938"/>
          </a:xfrm>
        </p:spPr>
      </p:pic>
      <p:pic>
        <p:nvPicPr>
          <p:cNvPr id="5" name="Picture 4">
            <a:extLst>
              <a:ext uri="{FF2B5EF4-FFF2-40B4-BE49-F238E27FC236}">
                <a16:creationId xmlns:a16="http://schemas.microsoft.com/office/drawing/2014/main" id="{77574645-53CD-1823-765D-20D5BA126960}"/>
              </a:ext>
            </a:extLst>
          </p:cNvPr>
          <p:cNvPicPr>
            <a:picLocks noChangeAspect="1"/>
          </p:cNvPicPr>
          <p:nvPr/>
        </p:nvPicPr>
        <p:blipFill>
          <a:blip r:embed="rId3"/>
          <a:stretch>
            <a:fillRect/>
          </a:stretch>
        </p:blipFill>
        <p:spPr>
          <a:xfrm>
            <a:off x="7084357" y="651247"/>
            <a:ext cx="4163457" cy="2696837"/>
          </a:xfrm>
          <a:prstGeom prst="rect">
            <a:avLst/>
          </a:prstGeom>
        </p:spPr>
      </p:pic>
      <p:pic>
        <p:nvPicPr>
          <p:cNvPr id="6" name="Picture 5">
            <a:extLst>
              <a:ext uri="{FF2B5EF4-FFF2-40B4-BE49-F238E27FC236}">
                <a16:creationId xmlns:a16="http://schemas.microsoft.com/office/drawing/2014/main" id="{B545693F-60B8-D606-F4BA-E9C64AEA9049}"/>
              </a:ext>
            </a:extLst>
          </p:cNvPr>
          <p:cNvPicPr>
            <a:picLocks noChangeAspect="1"/>
          </p:cNvPicPr>
          <p:nvPr/>
        </p:nvPicPr>
        <p:blipFill>
          <a:blip r:embed="rId4"/>
          <a:stretch>
            <a:fillRect/>
          </a:stretch>
        </p:blipFill>
        <p:spPr>
          <a:xfrm>
            <a:off x="7429077" y="3899833"/>
            <a:ext cx="3936693" cy="2057832"/>
          </a:xfrm>
          <a:prstGeom prst="rect">
            <a:avLst/>
          </a:prstGeom>
        </p:spPr>
      </p:pic>
    </p:spTree>
    <p:extLst>
      <p:ext uri="{BB962C8B-B14F-4D97-AF65-F5344CB8AC3E}">
        <p14:creationId xmlns:p14="http://schemas.microsoft.com/office/powerpoint/2010/main" val="178882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5795F7-3C44-9030-1D5D-969987BAC6A6}"/>
              </a:ext>
            </a:extLst>
          </p:cNvPr>
          <p:cNvPicPr>
            <a:picLocks noChangeAspect="1"/>
          </p:cNvPicPr>
          <p:nvPr/>
        </p:nvPicPr>
        <p:blipFill>
          <a:blip r:embed="rId2"/>
          <a:stretch>
            <a:fillRect/>
          </a:stretch>
        </p:blipFill>
        <p:spPr>
          <a:xfrm>
            <a:off x="5855179" y="0"/>
            <a:ext cx="5628736" cy="6858000"/>
          </a:xfrm>
          <a:prstGeom prst="rect">
            <a:avLst/>
          </a:prstGeom>
        </p:spPr>
      </p:pic>
      <p:pic>
        <p:nvPicPr>
          <p:cNvPr id="2" name="Picture 1">
            <a:extLst>
              <a:ext uri="{FF2B5EF4-FFF2-40B4-BE49-F238E27FC236}">
                <a16:creationId xmlns:a16="http://schemas.microsoft.com/office/drawing/2014/main" id="{FA45F96B-070C-5DFB-CF14-241F0F68AA62}"/>
              </a:ext>
            </a:extLst>
          </p:cNvPr>
          <p:cNvPicPr>
            <a:picLocks noChangeAspect="1"/>
          </p:cNvPicPr>
          <p:nvPr/>
        </p:nvPicPr>
        <p:blipFill>
          <a:blip r:embed="rId3"/>
          <a:stretch>
            <a:fillRect/>
          </a:stretch>
        </p:blipFill>
        <p:spPr>
          <a:xfrm>
            <a:off x="509588" y="1300163"/>
            <a:ext cx="5076825" cy="4257675"/>
          </a:xfrm>
          <a:prstGeom prst="rect">
            <a:avLst/>
          </a:prstGeom>
        </p:spPr>
      </p:pic>
    </p:spTree>
    <p:extLst>
      <p:ext uri="{BB962C8B-B14F-4D97-AF65-F5344CB8AC3E}">
        <p14:creationId xmlns:p14="http://schemas.microsoft.com/office/powerpoint/2010/main" val="3947009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E075-2F88-8E67-1149-158C781DBB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020EA1-93FB-160F-62F0-B8DFD06A6D25}"/>
              </a:ext>
            </a:extLst>
          </p:cNvPr>
          <p:cNvSpPr>
            <a:spLocks noGrp="1"/>
          </p:cNvSpPr>
          <p:nvPr>
            <p:ph idx="1"/>
          </p:nvPr>
        </p:nvSpPr>
        <p:spPr/>
        <p:txBody>
          <a:bodyPr vert="horz" lIns="91440" tIns="45720" rIns="91440" bIns="45720" rtlCol="0" anchor="t">
            <a:normAutofit/>
          </a:bodyPr>
          <a:lstStyle/>
          <a:p>
            <a:pPr>
              <a:buFont typeface="Wingdings,Sans-Serif" panose="05000000000000000000" pitchFamily="2" charset="2"/>
            </a:pPr>
            <a:r>
              <a:rPr lang="en-US" sz="1000" i="1" dirty="0"/>
              <a:t>WORK BOTH YOUR FAST-TWITCH AND SLOW-TWITCH MUSCLE FIBERS</a:t>
            </a:r>
            <a:endParaRPr lang="en-US" sz="1000" dirty="0">
              <a:solidFill>
                <a:srgbClr val="000000"/>
              </a:solidFill>
            </a:endParaRPr>
          </a:p>
          <a:p>
            <a:pPr>
              <a:buClr>
                <a:srgbClr val="8D87A6"/>
              </a:buClr>
              <a:buFont typeface="Wingdings,Sans-Serif" panose="05000000000000000000" pitchFamily="2" charset="2"/>
            </a:pPr>
            <a:r>
              <a:rPr lang="en-US" sz="1000" dirty="0">
                <a:solidFill>
                  <a:srgbClr val="000000"/>
                </a:solidFill>
                <a:latin typeface="Open Sans"/>
                <a:ea typeface="Open Sans"/>
                <a:cs typeface="Open Sans"/>
              </a:rPr>
              <a:t>To give your pelvic floor a full workout, there are two types of focused Kegel exercises you could perform.</a:t>
            </a:r>
          </a:p>
          <a:p>
            <a:pPr>
              <a:buClr>
                <a:srgbClr val="8D87A6"/>
              </a:buClr>
              <a:buFont typeface="Wingdings,Sans-Serif" panose="05000000000000000000" pitchFamily="2" charset="2"/>
            </a:pPr>
            <a:r>
              <a:rPr lang="en-US" sz="1000" b="1" dirty="0">
                <a:solidFill>
                  <a:srgbClr val="000000"/>
                </a:solidFill>
                <a:latin typeface="Open Sans"/>
                <a:ea typeface="Open Sans"/>
                <a:cs typeface="Open Sans"/>
              </a:rPr>
              <a:t>Quick or Short Muscle Contractions (Fast Twitch Muscle Exercise) – </a:t>
            </a:r>
            <a:r>
              <a:rPr lang="en-US" sz="1000" dirty="0">
                <a:solidFill>
                  <a:srgbClr val="000000"/>
                </a:solidFill>
                <a:latin typeface="Open Sans"/>
                <a:ea typeface="Open Sans"/>
                <a:cs typeface="Open Sans"/>
              </a:rPr>
              <a:t>The first exercise is called a quick or short contraction. It works the fast-twitch muscle fibers that respond quickly to compress the urethra and shut off the flow of urine to prevent leakage.</a:t>
            </a:r>
            <a:endParaRPr lang="en-US" sz="1000">
              <a:solidFill>
                <a:srgbClr val="000000"/>
              </a:solidFill>
              <a:latin typeface="Open Sans"/>
              <a:ea typeface="Open Sans"/>
              <a:cs typeface="Open Sans"/>
            </a:endParaRPr>
          </a:p>
          <a:p>
            <a:pPr>
              <a:buClr>
                <a:srgbClr val="8D87A6"/>
              </a:buClr>
              <a:buFont typeface="Wingdings,Sans-Serif" panose="05000000000000000000" pitchFamily="2" charset="2"/>
            </a:pPr>
            <a:r>
              <a:rPr lang="en-US" sz="1000" dirty="0">
                <a:solidFill>
                  <a:srgbClr val="000000"/>
                </a:solidFill>
                <a:latin typeface="Open Sans"/>
                <a:ea typeface="Open Sans"/>
                <a:cs typeface="Open Sans"/>
              </a:rPr>
              <a:t>To perform these contractions, the muscles are quickly tightened, lifted up, held for 1-2 seconds, and then released back down. You should continue to breathe normally as you do these exercises.</a:t>
            </a:r>
            <a:endParaRPr lang="en-US" sz="1000">
              <a:solidFill>
                <a:srgbClr val="000000"/>
              </a:solidFill>
              <a:latin typeface="Open Sans"/>
              <a:ea typeface="Open Sans"/>
              <a:cs typeface="Open Sans"/>
            </a:endParaRPr>
          </a:p>
          <a:p>
            <a:pPr>
              <a:buClr>
                <a:srgbClr val="8D87A6"/>
              </a:buClr>
              <a:buFont typeface="Wingdings,Sans-Serif" panose="05000000000000000000" pitchFamily="2" charset="2"/>
            </a:pPr>
            <a:r>
              <a:rPr lang="en-US" sz="1000" b="1" dirty="0">
                <a:solidFill>
                  <a:srgbClr val="000000"/>
                </a:solidFill>
                <a:latin typeface="Open Sans"/>
                <a:ea typeface="Open Sans"/>
                <a:cs typeface="Open Sans"/>
              </a:rPr>
              <a:t>Long Hold Muscle Contractions- </a:t>
            </a:r>
            <a:r>
              <a:rPr lang="en-US" sz="1000" dirty="0">
                <a:solidFill>
                  <a:srgbClr val="000000"/>
                </a:solidFill>
                <a:latin typeface="Open Sans"/>
                <a:ea typeface="Open Sans"/>
                <a:cs typeface="Open Sans"/>
              </a:rPr>
              <a:t>This exercise works on the supportive strength and endurance of the slow-twitch muscle fibers and is referred to as a long hold contraction.</a:t>
            </a:r>
            <a:endParaRPr lang="en-US" sz="1000">
              <a:solidFill>
                <a:srgbClr val="000000"/>
              </a:solidFill>
              <a:latin typeface="Open Sans"/>
              <a:ea typeface="Open Sans"/>
              <a:cs typeface="Open Sans"/>
            </a:endParaRPr>
          </a:p>
          <a:p>
            <a:pPr>
              <a:buClr>
                <a:srgbClr val="8D87A6"/>
              </a:buClr>
              <a:buFont typeface="Wingdings,Sans-Serif" panose="05000000000000000000" pitchFamily="2" charset="2"/>
            </a:pPr>
            <a:r>
              <a:rPr lang="en-US" sz="1000" dirty="0">
                <a:solidFill>
                  <a:srgbClr val="000000"/>
                </a:solidFill>
                <a:latin typeface="Open Sans"/>
                <a:ea typeface="Open Sans"/>
                <a:cs typeface="Open Sans"/>
              </a:rPr>
              <a:t>To perform these contractions, the same muscles you used with the quick contractions are now going to be gradually tightened, lifted up, and held over several seconds.</a:t>
            </a:r>
            <a:endParaRPr lang="en-US" sz="1000">
              <a:solidFill>
                <a:srgbClr val="000000"/>
              </a:solidFill>
              <a:latin typeface="Open Sans"/>
              <a:ea typeface="Open Sans"/>
              <a:cs typeface="Open Sans"/>
            </a:endParaRPr>
          </a:p>
          <a:p>
            <a:pPr>
              <a:buClr>
                <a:srgbClr val="8D87A6"/>
              </a:buClr>
              <a:buFont typeface="Wingdings,Sans-Serif" panose="05000000000000000000" pitchFamily="2" charset="2"/>
            </a:pPr>
            <a:r>
              <a:rPr lang="en-US" sz="1000" dirty="0">
                <a:solidFill>
                  <a:srgbClr val="000000"/>
                </a:solidFill>
                <a:latin typeface="Open Sans"/>
                <a:ea typeface="Open Sans"/>
                <a:cs typeface="Open Sans"/>
              </a:rPr>
              <a:t>At first, it may be difficult to hold the contraction for more than 1 or 2 seconds. Ultimately, the goal is to hold the contraction for 10 seconds then rest for 10 seconds between each long contraction to avoid taxing the muscles.</a:t>
            </a:r>
            <a:endParaRPr lang="en-US" dirty="0"/>
          </a:p>
        </p:txBody>
      </p:sp>
    </p:spTree>
    <p:extLst>
      <p:ext uri="{BB962C8B-B14F-4D97-AF65-F5344CB8AC3E}">
        <p14:creationId xmlns:p14="http://schemas.microsoft.com/office/powerpoint/2010/main" val="43616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B436-39B1-E809-7216-E042D9C4FDE1}"/>
              </a:ext>
            </a:extLst>
          </p:cNvPr>
          <p:cNvSpPr>
            <a:spLocks noGrp="1"/>
          </p:cNvSpPr>
          <p:nvPr>
            <p:ph type="title"/>
          </p:nvPr>
        </p:nvSpPr>
        <p:spPr/>
        <p:txBody>
          <a:bodyPr/>
          <a:lstStyle/>
          <a:p>
            <a:r>
              <a:rPr lang="en-US" dirty="0"/>
              <a:t>Pelvic Floor Exercises</a:t>
            </a:r>
          </a:p>
        </p:txBody>
      </p:sp>
      <p:sp>
        <p:nvSpPr>
          <p:cNvPr id="6" name="Content Placeholder 5">
            <a:extLst>
              <a:ext uri="{FF2B5EF4-FFF2-40B4-BE49-F238E27FC236}">
                <a16:creationId xmlns:a16="http://schemas.microsoft.com/office/drawing/2014/main" id="{17C14435-502D-E3C5-27DA-751A9558FFBB}"/>
              </a:ext>
            </a:extLst>
          </p:cNvPr>
          <p:cNvSpPr>
            <a:spLocks noGrp="1"/>
          </p:cNvSpPr>
          <p:nvPr>
            <p:ph idx="1"/>
          </p:nvPr>
        </p:nvSpPr>
        <p:spPr>
          <a:xfrm>
            <a:off x="691079" y="2340131"/>
            <a:ext cx="4610001" cy="3962186"/>
          </a:xfrm>
        </p:spPr>
        <p:txBody>
          <a:bodyPr vert="horz" lIns="91440" tIns="45720" rIns="91440" bIns="45720" rtlCol="0" anchor="t">
            <a:normAutofit/>
          </a:bodyPr>
          <a:lstStyle/>
          <a:p>
            <a:r>
              <a:rPr lang="en-US" dirty="0"/>
              <a:t>Locate pelvic floor muscles</a:t>
            </a:r>
          </a:p>
          <a:p>
            <a:pPr>
              <a:buClr>
                <a:srgbClr val="8D87A6"/>
              </a:buClr>
            </a:pPr>
            <a:r>
              <a:rPr lang="en-US" dirty="0"/>
              <a:t>Slow Kegel Exercises </a:t>
            </a:r>
          </a:p>
          <a:p>
            <a:pPr lvl="1">
              <a:buClr>
                <a:srgbClr val="8D87A6"/>
              </a:buClr>
              <a:buFont typeface="Calibri,Sans-Serif" panose="05000000000000000000" pitchFamily="2" charset="2"/>
              <a:buChar char="-"/>
            </a:pPr>
            <a:r>
              <a:rPr lang="en-US" sz="1700" dirty="0">
                <a:solidFill>
                  <a:srgbClr val="2A2735"/>
                </a:solidFill>
              </a:rPr>
              <a:t>Contract PF muscles for 5-10 seconds</a:t>
            </a:r>
            <a:endParaRPr lang="en-US" sz="1700" dirty="0">
              <a:solidFill>
                <a:srgbClr val="000000"/>
              </a:solidFill>
            </a:endParaRPr>
          </a:p>
          <a:p>
            <a:pPr lvl="1">
              <a:buClr>
                <a:srgbClr val="8D87A6"/>
              </a:buClr>
              <a:buFont typeface="Calibri,Sans-Serif" panose="05000000000000000000" pitchFamily="2" charset="2"/>
              <a:buChar char="-"/>
            </a:pPr>
            <a:r>
              <a:rPr lang="en-US" sz="1700" dirty="0">
                <a:solidFill>
                  <a:srgbClr val="2A2735"/>
                </a:solidFill>
              </a:rPr>
              <a:t>Relax for 5-1O seconds</a:t>
            </a:r>
            <a:endParaRPr lang="en-US" sz="1700" dirty="0">
              <a:solidFill>
                <a:srgbClr val="000000"/>
              </a:solidFill>
            </a:endParaRPr>
          </a:p>
          <a:p>
            <a:pPr lvl="1">
              <a:buClr>
                <a:srgbClr val="8D87A6"/>
              </a:buClr>
              <a:buFont typeface="Calibri,Sans-Serif" panose="05000000000000000000" pitchFamily="2" charset="2"/>
              <a:buChar char="-"/>
            </a:pPr>
            <a:r>
              <a:rPr lang="en-US" sz="1700" dirty="0">
                <a:solidFill>
                  <a:srgbClr val="2A2735"/>
                </a:solidFill>
              </a:rPr>
              <a:t>Repeat 10 times, 3 times a day</a:t>
            </a:r>
            <a:endParaRPr lang="en-US" dirty="0"/>
          </a:p>
          <a:p>
            <a:pPr>
              <a:buClr>
                <a:srgbClr val="8D87A6"/>
              </a:buClr>
            </a:pPr>
            <a:r>
              <a:rPr lang="en-US" dirty="0"/>
              <a:t>Quick Kegel Exercises</a:t>
            </a:r>
          </a:p>
          <a:p>
            <a:pPr lvl="1">
              <a:buClr>
                <a:srgbClr val="8D87A6"/>
              </a:buClr>
              <a:buFont typeface="Calibri,Sans-Serif" panose="05000000000000000000" pitchFamily="2" charset="2"/>
              <a:buChar char="-"/>
            </a:pPr>
            <a:r>
              <a:rPr lang="en-US" dirty="0"/>
              <a:t>Contract PF for 1 sec, repeat 10x</a:t>
            </a:r>
          </a:p>
          <a:p>
            <a:pPr>
              <a:buClr>
                <a:srgbClr val="8D87A6"/>
              </a:buClr>
            </a:pPr>
            <a:r>
              <a:rPr lang="en-US" dirty="0"/>
              <a:t>Lock your pelvic floor when you contract your abdominal muscles to cough, laugh, sneeze or lift weights. </a:t>
            </a:r>
          </a:p>
          <a:p>
            <a:pPr marL="0" indent="0">
              <a:buClr>
                <a:srgbClr val="8D87A6"/>
              </a:buClr>
              <a:buNone/>
            </a:pPr>
            <a:endParaRPr lang="en-US" dirty="0"/>
          </a:p>
          <a:p>
            <a:pPr>
              <a:buClr>
                <a:srgbClr val="8D87A6"/>
              </a:buClr>
              <a:buFont typeface="Calibri,Sans-Serif" panose="05000000000000000000" pitchFamily="2" charset="2"/>
              <a:buChar char="-"/>
            </a:pPr>
            <a:endParaRPr lang="en-US" sz="1900" dirty="0"/>
          </a:p>
          <a:p>
            <a:pPr>
              <a:buClr>
                <a:srgbClr val="8D87A6"/>
              </a:buClr>
            </a:pPr>
            <a:endParaRPr lang="en-US" dirty="0">
              <a:solidFill>
                <a:srgbClr val="2A2735"/>
              </a:solidFill>
            </a:endParaRPr>
          </a:p>
        </p:txBody>
      </p:sp>
      <p:pic>
        <p:nvPicPr>
          <p:cNvPr id="8" name="Content Placeholder 3" descr="Kegel Exercises: What Are They &amp; How To Do Them | Kegel8">
            <a:extLst>
              <a:ext uri="{FF2B5EF4-FFF2-40B4-BE49-F238E27FC236}">
                <a16:creationId xmlns:a16="http://schemas.microsoft.com/office/drawing/2014/main" id="{3493B694-73F0-15DA-DAE2-91098374A230}"/>
              </a:ext>
            </a:extLst>
          </p:cNvPr>
          <p:cNvPicPr>
            <a:picLocks noChangeAspect="1"/>
          </p:cNvPicPr>
          <p:nvPr/>
        </p:nvPicPr>
        <p:blipFill>
          <a:blip r:embed="rId3"/>
          <a:stretch>
            <a:fillRect/>
          </a:stretch>
        </p:blipFill>
        <p:spPr>
          <a:xfrm>
            <a:off x="6091658" y="2038050"/>
            <a:ext cx="5944648" cy="3563938"/>
          </a:xfrm>
          <a:prstGeom prst="rect">
            <a:avLst/>
          </a:prstGeom>
        </p:spPr>
      </p:pic>
      <p:pic>
        <p:nvPicPr>
          <p:cNvPr id="10" name="Picture 9" descr="logo_cli_per_migliore.png">
            <a:extLst>
              <a:ext uri="{FF2B5EF4-FFF2-40B4-BE49-F238E27FC236}">
                <a16:creationId xmlns:a16="http://schemas.microsoft.com/office/drawing/2014/main" id="{D7151455-03A5-0A6C-AE50-91F5956FFF28}"/>
              </a:ext>
            </a:extLst>
          </p:cNvPr>
          <p:cNvPicPr>
            <a:picLocks noChangeAspect="1"/>
          </p:cNvPicPr>
          <p:nvPr/>
        </p:nvPicPr>
        <p:blipFill>
          <a:blip r:embed="rId4"/>
          <a:stretch>
            <a:fillRect/>
          </a:stretch>
        </p:blipFill>
        <p:spPr>
          <a:xfrm>
            <a:off x="8251483" y="5601553"/>
            <a:ext cx="3781770" cy="1075063"/>
          </a:xfrm>
          <a:prstGeom prst="rect">
            <a:avLst/>
          </a:prstGeom>
        </p:spPr>
      </p:pic>
    </p:spTree>
    <p:extLst>
      <p:ext uri="{BB962C8B-B14F-4D97-AF65-F5344CB8AC3E}">
        <p14:creationId xmlns:p14="http://schemas.microsoft.com/office/powerpoint/2010/main" val="29134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7801-6EC2-58EE-0443-9B27EF25AC2B}"/>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EEAFB1A0-50BB-2607-2826-F00B3DFAFC0A}"/>
              </a:ext>
            </a:extLst>
          </p:cNvPr>
          <p:cNvSpPr>
            <a:spLocks noGrp="1"/>
          </p:cNvSpPr>
          <p:nvPr>
            <p:ph idx="1"/>
          </p:nvPr>
        </p:nvSpPr>
        <p:spPr/>
        <p:txBody>
          <a:bodyPr vert="horz" lIns="91440" tIns="45720" rIns="91440" bIns="45720" rtlCol="0" anchor="t">
            <a:normAutofit/>
          </a:bodyPr>
          <a:lstStyle/>
          <a:p>
            <a:endParaRPr lang="en-US" dirty="0"/>
          </a:p>
          <a:p>
            <a:pPr>
              <a:buClr>
                <a:srgbClr val="8D87A6"/>
              </a:buClr>
            </a:pPr>
            <a:r>
              <a:rPr lang="en-US" dirty="0"/>
              <a:t>When patient is unable to identify her pelvic floor </a:t>
            </a:r>
          </a:p>
          <a:p>
            <a:pPr>
              <a:buClr>
                <a:srgbClr val="8D87A6"/>
              </a:buClr>
            </a:pPr>
            <a:r>
              <a:rPr lang="en-US" dirty="0"/>
              <a:t>When established pelvic floor disorder </a:t>
            </a:r>
          </a:p>
          <a:p>
            <a:pPr>
              <a:buClr>
                <a:srgbClr val="8D87A6"/>
              </a:buClr>
            </a:pPr>
            <a:r>
              <a:rPr lang="en-US" dirty="0"/>
              <a:t>When pelvic floor is too active/tense (hypertonic pelvic floor)</a:t>
            </a:r>
          </a:p>
          <a:p>
            <a:pPr lvl="1">
              <a:buClr>
                <a:srgbClr val="8D87A6"/>
              </a:buClr>
              <a:buFont typeface="Courier New" panose="05000000000000000000" pitchFamily="2" charset="2"/>
              <a:buChar char="o"/>
            </a:pPr>
            <a:endParaRPr lang="en-US" dirty="0"/>
          </a:p>
        </p:txBody>
      </p:sp>
      <p:pic>
        <p:nvPicPr>
          <p:cNvPr id="5" name="Picture 4" descr="logo_cli_per_migliore.png">
            <a:extLst>
              <a:ext uri="{FF2B5EF4-FFF2-40B4-BE49-F238E27FC236}">
                <a16:creationId xmlns:a16="http://schemas.microsoft.com/office/drawing/2014/main" id="{ABC4FB3A-777F-3DBC-36C5-D33CC9E283BB}"/>
              </a:ext>
            </a:extLst>
          </p:cNvPr>
          <p:cNvPicPr>
            <a:picLocks noChangeAspect="1"/>
          </p:cNvPicPr>
          <p:nvPr/>
        </p:nvPicPr>
        <p:blipFill>
          <a:blip r:embed="rId2"/>
          <a:stretch>
            <a:fillRect/>
          </a:stretch>
        </p:blipFill>
        <p:spPr>
          <a:xfrm>
            <a:off x="8208873" y="5601553"/>
            <a:ext cx="3781770" cy="1075063"/>
          </a:xfrm>
          <a:prstGeom prst="rect">
            <a:avLst/>
          </a:prstGeom>
        </p:spPr>
      </p:pic>
    </p:spTree>
    <p:extLst>
      <p:ext uri="{BB962C8B-B14F-4D97-AF65-F5344CB8AC3E}">
        <p14:creationId xmlns:p14="http://schemas.microsoft.com/office/powerpoint/2010/main" val="63454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7DAB-6FFB-8964-52CA-6B391B29C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624BD-5F46-DB3B-0B09-0D9B7118B91D}"/>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11B785DB-16E6-1FF7-50D1-0FF0A1875C1A}"/>
              </a:ext>
            </a:extLst>
          </p:cNvPr>
          <p:cNvSpPr>
            <a:spLocks noGrp="1"/>
          </p:cNvSpPr>
          <p:nvPr>
            <p:ph idx="1"/>
          </p:nvPr>
        </p:nvSpPr>
        <p:spPr/>
        <p:txBody>
          <a:bodyPr vert="horz" lIns="91440" tIns="45720" rIns="91440" bIns="45720" rtlCol="0" anchor="t">
            <a:normAutofit fontScale="77500" lnSpcReduction="20000"/>
          </a:bodyPr>
          <a:lstStyle/>
          <a:p>
            <a:r>
              <a:rPr lang="en-US" dirty="0">
                <a:ea typeface="+mn-lt"/>
                <a:cs typeface="+mn-lt"/>
              </a:rPr>
              <a:t>Therapeutic Education/Healthy Lifestyle</a:t>
            </a:r>
            <a:endParaRPr lang="en-US" b="1" dirty="0"/>
          </a:p>
          <a:p>
            <a:pPr>
              <a:buClr>
                <a:srgbClr val="8D87A6"/>
              </a:buClr>
            </a:pPr>
            <a:r>
              <a:rPr lang="en-US" dirty="0">
                <a:ea typeface="+mn-lt"/>
                <a:cs typeface="+mn-lt"/>
              </a:rPr>
              <a:t>Diaphragm relaxation</a:t>
            </a:r>
            <a:endParaRPr lang="en-US" dirty="0"/>
          </a:p>
          <a:p>
            <a:pPr>
              <a:buClr>
                <a:srgbClr val="8D87A6"/>
              </a:buClr>
            </a:pPr>
            <a:r>
              <a:rPr lang="en-US" dirty="0">
                <a:ea typeface="+mn-lt"/>
                <a:cs typeface="+mn-lt"/>
              </a:rPr>
              <a:t>Manual Pelvic Floor Exercises - Relaxation</a:t>
            </a:r>
            <a:endParaRPr lang="en-US" dirty="0"/>
          </a:p>
          <a:p>
            <a:pPr>
              <a:buClr>
                <a:srgbClr val="8D87A6"/>
              </a:buClr>
            </a:pPr>
            <a:r>
              <a:rPr lang="en-US" dirty="0">
                <a:ea typeface="+mn-lt"/>
                <a:cs typeface="+mn-lt"/>
              </a:rPr>
              <a:t>Pelvic Floor Strengthening Exercises </a:t>
            </a:r>
            <a:endParaRPr lang="en-US" dirty="0">
              <a:solidFill>
                <a:srgbClr val="2A2735"/>
              </a:solidFill>
              <a:latin typeface="Grandview"/>
              <a:ea typeface="+mn-lt"/>
              <a:cs typeface="Arial"/>
            </a:endParaRPr>
          </a:p>
          <a:p>
            <a:pPr>
              <a:buClr>
                <a:srgbClr val="8D87A6"/>
              </a:buClr>
            </a:pPr>
            <a:r>
              <a:rPr lang="en-US" dirty="0">
                <a:solidFill>
                  <a:srgbClr val="474747"/>
                </a:solidFill>
                <a:latin typeface="Arial"/>
                <a:ea typeface="+mn-lt"/>
                <a:cs typeface="Arial"/>
              </a:rPr>
              <a:t>Perineo-detrusor inhibitory reflex</a:t>
            </a:r>
            <a:endParaRPr lang="en-US">
              <a:ea typeface="+mn-lt"/>
              <a:cs typeface="+mn-lt"/>
            </a:endParaRPr>
          </a:p>
          <a:p>
            <a:pPr>
              <a:buClr>
                <a:srgbClr val="8D87A6"/>
              </a:buClr>
            </a:pPr>
            <a:r>
              <a:rPr lang="en-US" dirty="0">
                <a:solidFill>
                  <a:srgbClr val="474747"/>
                </a:solidFill>
                <a:latin typeface="Arial"/>
                <a:ea typeface="+mn-lt"/>
                <a:cs typeface="Arial"/>
              </a:rPr>
              <a:t>Biofeedback, electrical stimulation</a:t>
            </a:r>
          </a:p>
          <a:p>
            <a:pPr>
              <a:buClr>
                <a:srgbClr val="8D87A6"/>
              </a:buClr>
            </a:pPr>
            <a:r>
              <a:rPr lang="en-US" dirty="0">
                <a:ea typeface="+mn-lt"/>
                <a:cs typeface="+mn-lt"/>
              </a:rPr>
              <a:t>Pelvic Floor Activation and Proprioception</a:t>
            </a:r>
            <a:endParaRPr lang="en-US" dirty="0"/>
          </a:p>
          <a:p>
            <a:pPr>
              <a:buClr>
                <a:srgbClr val="8D87A6"/>
              </a:buClr>
            </a:pPr>
            <a:r>
              <a:rPr lang="en-US" dirty="0">
                <a:ea typeface="+mn-lt"/>
                <a:cs typeface="+mn-lt"/>
              </a:rPr>
              <a:t>Non-Pressure Abdominal Exercises</a:t>
            </a:r>
            <a:endParaRPr lang="en-US" dirty="0"/>
          </a:p>
          <a:p>
            <a:pPr>
              <a:buClr>
                <a:srgbClr val="8D87A6"/>
              </a:buClr>
            </a:pPr>
            <a:r>
              <a:rPr lang="en-US" dirty="0">
                <a:ea typeface="+mn-lt"/>
                <a:cs typeface="+mn-lt"/>
              </a:rPr>
              <a:t>Lumbopelvic Stability</a:t>
            </a:r>
            <a:endParaRPr lang="en-US" dirty="0"/>
          </a:p>
          <a:p>
            <a:pPr>
              <a:buClr>
                <a:srgbClr val="8D87A6"/>
              </a:buClr>
            </a:pPr>
            <a:r>
              <a:rPr lang="en-US" dirty="0">
                <a:ea typeface="+mn-lt"/>
                <a:cs typeface="+mn-lt"/>
              </a:rPr>
              <a:t>Strengthening the Abdominal and Pelvic Muscles</a:t>
            </a:r>
            <a:endParaRPr lang="en-US" dirty="0"/>
          </a:p>
          <a:p>
            <a:pPr lvl="1">
              <a:buClr>
                <a:srgbClr val="8D87A6"/>
              </a:buClr>
              <a:buFont typeface="Courier New" panose="05000000000000000000" pitchFamily="2" charset="2"/>
              <a:buChar char="o"/>
            </a:pPr>
            <a:endParaRPr lang="en-US" dirty="0"/>
          </a:p>
        </p:txBody>
      </p:sp>
      <p:pic>
        <p:nvPicPr>
          <p:cNvPr id="5" name="Picture 4" descr="logo_cli_per_migliore.png">
            <a:extLst>
              <a:ext uri="{FF2B5EF4-FFF2-40B4-BE49-F238E27FC236}">
                <a16:creationId xmlns:a16="http://schemas.microsoft.com/office/drawing/2014/main" id="{0002993F-98A9-ECDB-6C62-93F0BDB2378A}"/>
              </a:ext>
            </a:extLst>
          </p:cNvPr>
          <p:cNvPicPr>
            <a:picLocks noChangeAspect="1"/>
          </p:cNvPicPr>
          <p:nvPr/>
        </p:nvPicPr>
        <p:blipFill>
          <a:blip r:embed="rId2"/>
          <a:stretch>
            <a:fillRect/>
          </a:stretch>
        </p:blipFill>
        <p:spPr>
          <a:xfrm>
            <a:off x="8208351" y="5615930"/>
            <a:ext cx="3781770" cy="1075063"/>
          </a:xfrm>
          <a:prstGeom prst="rect">
            <a:avLst/>
          </a:prstGeom>
        </p:spPr>
      </p:pic>
    </p:spTree>
    <p:extLst>
      <p:ext uri="{BB962C8B-B14F-4D97-AF65-F5344CB8AC3E}">
        <p14:creationId xmlns:p14="http://schemas.microsoft.com/office/powerpoint/2010/main" val="188410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A728B-48BF-C106-A81A-641BE2257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825D8-A2B5-E9A3-D964-D393F3E9B22F}"/>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0FFD3E6B-0C66-5AB1-C7B4-77B962191C88}"/>
              </a:ext>
            </a:extLst>
          </p:cNvPr>
          <p:cNvSpPr>
            <a:spLocks noGrp="1"/>
          </p:cNvSpPr>
          <p:nvPr>
            <p:ph idx="1"/>
          </p:nvPr>
        </p:nvSpPr>
        <p:spPr/>
        <p:txBody>
          <a:bodyPr vert="horz" lIns="91440" tIns="45720" rIns="91440" bIns="45720" rtlCol="0" anchor="t">
            <a:normAutofit fontScale="77500" lnSpcReduction="20000"/>
          </a:bodyPr>
          <a:lstStyle/>
          <a:p>
            <a:r>
              <a:rPr lang="en-US" b="1" dirty="0">
                <a:ea typeface="+mn-lt"/>
                <a:cs typeface="+mn-lt"/>
              </a:rPr>
              <a:t>Therapeutic Education/Healthy Lifestyle</a:t>
            </a:r>
            <a:endParaRPr lang="en-US" b="1" dirty="0"/>
          </a:p>
          <a:p>
            <a:pPr>
              <a:buClr>
                <a:srgbClr val="8D87A6"/>
              </a:buClr>
            </a:pPr>
            <a:r>
              <a:rPr lang="en-US" dirty="0">
                <a:ea typeface="+mn-lt"/>
                <a:cs typeface="+mn-lt"/>
              </a:rPr>
              <a:t>Diaphragm relaxation</a:t>
            </a:r>
            <a:endParaRPr lang="en-US" dirty="0"/>
          </a:p>
          <a:p>
            <a:pPr>
              <a:buClr>
                <a:srgbClr val="8D87A6"/>
              </a:buClr>
            </a:pPr>
            <a:r>
              <a:rPr lang="en-US" dirty="0">
                <a:ea typeface="+mn-lt"/>
                <a:cs typeface="+mn-lt"/>
              </a:rPr>
              <a:t>Manual Pelvic Floor Exercises - Relaxation</a:t>
            </a:r>
            <a:endParaRPr lang="en-US" dirty="0"/>
          </a:p>
          <a:p>
            <a:pPr>
              <a:buClr>
                <a:srgbClr val="8D87A6"/>
              </a:buClr>
            </a:pPr>
            <a:r>
              <a:rPr lang="en-US" dirty="0">
                <a:ea typeface="+mn-lt"/>
                <a:cs typeface="+mn-lt"/>
              </a:rPr>
              <a:t>Pelvic Floor Strengthening Exercises </a:t>
            </a:r>
            <a:endParaRPr lang="en-US" dirty="0">
              <a:solidFill>
                <a:srgbClr val="2A2735"/>
              </a:solidFill>
              <a:latin typeface="Grandview"/>
              <a:ea typeface="+mn-lt"/>
              <a:cs typeface="Arial"/>
            </a:endParaRPr>
          </a:p>
          <a:p>
            <a:pPr>
              <a:buClr>
                <a:srgbClr val="8D87A6"/>
              </a:buClr>
            </a:pPr>
            <a:r>
              <a:rPr lang="en-US" dirty="0">
                <a:solidFill>
                  <a:srgbClr val="474747"/>
                </a:solidFill>
                <a:latin typeface="Arial"/>
                <a:ea typeface="+mn-lt"/>
                <a:cs typeface="Arial"/>
              </a:rPr>
              <a:t>Perineo-detrusor inhibitory reflex</a:t>
            </a:r>
            <a:endParaRPr lang="en-US">
              <a:ea typeface="+mn-lt"/>
              <a:cs typeface="+mn-lt"/>
            </a:endParaRPr>
          </a:p>
          <a:p>
            <a:pPr>
              <a:buClr>
                <a:srgbClr val="8D87A6"/>
              </a:buClr>
            </a:pPr>
            <a:r>
              <a:rPr lang="en-US" dirty="0">
                <a:solidFill>
                  <a:srgbClr val="474747"/>
                </a:solidFill>
                <a:latin typeface="Arial"/>
                <a:ea typeface="+mn-lt"/>
                <a:cs typeface="Arial"/>
              </a:rPr>
              <a:t>Biofeedback, electrical stimulation</a:t>
            </a:r>
          </a:p>
          <a:p>
            <a:pPr>
              <a:buClr>
                <a:srgbClr val="8D87A6"/>
              </a:buClr>
            </a:pPr>
            <a:r>
              <a:rPr lang="en-US" dirty="0">
                <a:ea typeface="+mn-lt"/>
                <a:cs typeface="+mn-lt"/>
              </a:rPr>
              <a:t>Pelvic Floor Activation and Proprioception</a:t>
            </a:r>
            <a:endParaRPr lang="en-US" dirty="0"/>
          </a:p>
          <a:p>
            <a:pPr>
              <a:buClr>
                <a:srgbClr val="8D87A6"/>
              </a:buClr>
            </a:pPr>
            <a:r>
              <a:rPr lang="en-US" dirty="0">
                <a:ea typeface="+mn-lt"/>
                <a:cs typeface="+mn-lt"/>
              </a:rPr>
              <a:t>Non-Pressure Abdominal Exercises</a:t>
            </a:r>
            <a:endParaRPr lang="en-US" dirty="0"/>
          </a:p>
          <a:p>
            <a:pPr>
              <a:buClr>
                <a:srgbClr val="8D87A6"/>
              </a:buClr>
            </a:pPr>
            <a:r>
              <a:rPr lang="en-US" dirty="0">
                <a:ea typeface="+mn-lt"/>
                <a:cs typeface="+mn-lt"/>
              </a:rPr>
              <a:t>Lumbopelvic Stability</a:t>
            </a:r>
            <a:endParaRPr lang="en-US" dirty="0"/>
          </a:p>
          <a:p>
            <a:pPr>
              <a:buClr>
                <a:srgbClr val="8D87A6"/>
              </a:buClr>
            </a:pPr>
            <a:r>
              <a:rPr lang="en-US" dirty="0">
                <a:ea typeface="+mn-lt"/>
                <a:cs typeface="+mn-lt"/>
              </a:rPr>
              <a:t>Strengthening the Abdominal and Pelvic Muscles</a:t>
            </a:r>
            <a:endParaRPr lang="en-US" dirty="0"/>
          </a:p>
          <a:p>
            <a:pPr lvl="1">
              <a:buClr>
                <a:srgbClr val="8D87A6"/>
              </a:buClr>
              <a:buFont typeface="Courier New" panose="05000000000000000000" pitchFamily="2" charset="2"/>
              <a:buChar char="o"/>
            </a:pPr>
            <a:endParaRPr lang="en-US" dirty="0"/>
          </a:p>
        </p:txBody>
      </p:sp>
      <p:pic>
        <p:nvPicPr>
          <p:cNvPr id="93" name="Picture 92">
            <a:extLst>
              <a:ext uri="{FF2B5EF4-FFF2-40B4-BE49-F238E27FC236}">
                <a16:creationId xmlns:a16="http://schemas.microsoft.com/office/drawing/2014/main" id="{E590EEBA-DD2C-7DAD-2491-8086179CE858}"/>
              </a:ext>
            </a:extLst>
          </p:cNvPr>
          <p:cNvPicPr>
            <a:picLocks noChangeAspect="1"/>
          </p:cNvPicPr>
          <p:nvPr/>
        </p:nvPicPr>
        <p:blipFill>
          <a:blip r:embed="rId2"/>
          <a:stretch>
            <a:fillRect/>
          </a:stretch>
        </p:blipFill>
        <p:spPr>
          <a:xfrm>
            <a:off x="7019116" y="2346508"/>
            <a:ext cx="3990975" cy="3558020"/>
          </a:xfrm>
          <a:prstGeom prst="rect">
            <a:avLst/>
          </a:prstGeom>
        </p:spPr>
      </p:pic>
    </p:spTree>
    <p:extLst>
      <p:ext uri="{BB962C8B-B14F-4D97-AF65-F5344CB8AC3E}">
        <p14:creationId xmlns:p14="http://schemas.microsoft.com/office/powerpoint/2010/main" val="291356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A728B-48BF-C106-A81A-641BE2257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825D8-A2B5-E9A3-D964-D393F3E9B22F}"/>
              </a:ext>
            </a:extLst>
          </p:cNvPr>
          <p:cNvSpPr>
            <a:spLocks noGrp="1"/>
          </p:cNvSpPr>
          <p:nvPr>
            <p:ph type="title"/>
          </p:nvPr>
        </p:nvSpPr>
        <p:spPr/>
        <p:txBody>
          <a:bodyPr/>
          <a:lstStyle/>
          <a:p>
            <a:r>
              <a:rPr lang="en-US" dirty="0"/>
              <a:t>Pelvic Floor Physiotherapy</a:t>
            </a:r>
          </a:p>
        </p:txBody>
      </p:sp>
      <p:sp>
        <p:nvSpPr>
          <p:cNvPr id="3" name="Content Placeholder 2">
            <a:extLst>
              <a:ext uri="{FF2B5EF4-FFF2-40B4-BE49-F238E27FC236}">
                <a16:creationId xmlns:a16="http://schemas.microsoft.com/office/drawing/2014/main" id="{0FFD3E6B-0C66-5AB1-C7B4-77B962191C88}"/>
              </a:ext>
            </a:extLst>
          </p:cNvPr>
          <p:cNvSpPr>
            <a:spLocks noGrp="1"/>
          </p:cNvSpPr>
          <p:nvPr>
            <p:ph idx="1"/>
          </p:nvPr>
        </p:nvSpPr>
        <p:spPr/>
        <p:txBody>
          <a:bodyPr vert="horz" lIns="91440" tIns="45720" rIns="91440" bIns="45720" rtlCol="0" anchor="t">
            <a:normAutofit fontScale="77500" lnSpcReduction="20000"/>
          </a:bodyPr>
          <a:lstStyle/>
          <a:p>
            <a:r>
              <a:rPr lang="en-US" b="1" dirty="0">
                <a:ea typeface="+mn-lt"/>
                <a:cs typeface="+mn-lt"/>
              </a:rPr>
              <a:t>Therapeutic Education/Healthy Lifestyle</a:t>
            </a:r>
            <a:endParaRPr lang="en-US" b="1" dirty="0"/>
          </a:p>
          <a:p>
            <a:pPr>
              <a:buClr>
                <a:srgbClr val="8D87A6"/>
              </a:buClr>
            </a:pPr>
            <a:r>
              <a:rPr lang="en-US" dirty="0">
                <a:ea typeface="+mn-lt"/>
                <a:cs typeface="+mn-lt"/>
              </a:rPr>
              <a:t>Diaphragm relaxation</a:t>
            </a:r>
            <a:endParaRPr lang="en-US" dirty="0"/>
          </a:p>
          <a:p>
            <a:pPr>
              <a:buClr>
                <a:srgbClr val="8D87A6"/>
              </a:buClr>
            </a:pPr>
            <a:r>
              <a:rPr lang="en-US" dirty="0">
                <a:ea typeface="+mn-lt"/>
                <a:cs typeface="+mn-lt"/>
              </a:rPr>
              <a:t>Manual Pelvic Floor Exercises - Relaxation</a:t>
            </a:r>
            <a:endParaRPr lang="en-US" dirty="0"/>
          </a:p>
          <a:p>
            <a:pPr>
              <a:buClr>
                <a:srgbClr val="8D87A6"/>
              </a:buClr>
            </a:pPr>
            <a:r>
              <a:rPr lang="en-US" dirty="0">
                <a:ea typeface="+mn-lt"/>
                <a:cs typeface="+mn-lt"/>
              </a:rPr>
              <a:t>Pelvic Floor Strengthening Exercises </a:t>
            </a:r>
            <a:endParaRPr lang="en-US" dirty="0">
              <a:solidFill>
                <a:srgbClr val="2A2735"/>
              </a:solidFill>
              <a:latin typeface="Grandview"/>
              <a:ea typeface="+mn-lt"/>
              <a:cs typeface="Arial"/>
            </a:endParaRPr>
          </a:p>
          <a:p>
            <a:pPr>
              <a:buClr>
                <a:srgbClr val="8D87A6"/>
              </a:buClr>
            </a:pPr>
            <a:r>
              <a:rPr lang="en-US" dirty="0">
                <a:solidFill>
                  <a:srgbClr val="474747"/>
                </a:solidFill>
                <a:latin typeface="Arial"/>
                <a:ea typeface="+mn-lt"/>
                <a:cs typeface="Arial"/>
              </a:rPr>
              <a:t>Perineo-detrusor inhibitory reflex</a:t>
            </a:r>
            <a:endParaRPr lang="en-US">
              <a:ea typeface="+mn-lt"/>
              <a:cs typeface="+mn-lt"/>
            </a:endParaRPr>
          </a:p>
          <a:p>
            <a:pPr>
              <a:buClr>
                <a:srgbClr val="8D87A6"/>
              </a:buClr>
            </a:pPr>
            <a:r>
              <a:rPr lang="en-US" dirty="0">
                <a:solidFill>
                  <a:srgbClr val="474747"/>
                </a:solidFill>
                <a:latin typeface="Arial"/>
                <a:ea typeface="+mn-lt"/>
                <a:cs typeface="Arial"/>
              </a:rPr>
              <a:t>Biofeedback, electrical stimulation</a:t>
            </a:r>
          </a:p>
          <a:p>
            <a:pPr>
              <a:buClr>
                <a:srgbClr val="8D87A6"/>
              </a:buClr>
            </a:pPr>
            <a:r>
              <a:rPr lang="en-US" dirty="0">
                <a:ea typeface="+mn-lt"/>
                <a:cs typeface="+mn-lt"/>
              </a:rPr>
              <a:t>Pelvic Floor Activation and Proprioception</a:t>
            </a:r>
            <a:endParaRPr lang="en-US" dirty="0"/>
          </a:p>
          <a:p>
            <a:pPr>
              <a:buClr>
                <a:srgbClr val="8D87A6"/>
              </a:buClr>
            </a:pPr>
            <a:r>
              <a:rPr lang="en-US" dirty="0">
                <a:ea typeface="+mn-lt"/>
                <a:cs typeface="+mn-lt"/>
              </a:rPr>
              <a:t>Non-Pressure Abdominal Exercises</a:t>
            </a:r>
            <a:endParaRPr lang="en-US" dirty="0"/>
          </a:p>
          <a:p>
            <a:pPr>
              <a:buClr>
                <a:srgbClr val="8D87A6"/>
              </a:buClr>
            </a:pPr>
            <a:r>
              <a:rPr lang="en-US" dirty="0">
                <a:ea typeface="+mn-lt"/>
                <a:cs typeface="+mn-lt"/>
              </a:rPr>
              <a:t>Lumbopelvic Stability</a:t>
            </a:r>
            <a:endParaRPr lang="en-US" dirty="0"/>
          </a:p>
          <a:p>
            <a:pPr>
              <a:buClr>
                <a:srgbClr val="8D87A6"/>
              </a:buClr>
            </a:pPr>
            <a:r>
              <a:rPr lang="en-US" dirty="0">
                <a:ea typeface="+mn-lt"/>
                <a:cs typeface="+mn-lt"/>
              </a:rPr>
              <a:t>Strengthening the Abdominal and Pelvic Muscles</a:t>
            </a:r>
            <a:endParaRPr lang="en-US" dirty="0"/>
          </a:p>
          <a:p>
            <a:pPr lvl="1">
              <a:buClr>
                <a:srgbClr val="8D87A6"/>
              </a:buClr>
              <a:buFont typeface="Courier New" panose="05000000000000000000" pitchFamily="2" charset="2"/>
              <a:buChar char="o"/>
            </a:pPr>
            <a:endParaRPr lang="en-US" dirty="0"/>
          </a:p>
        </p:txBody>
      </p:sp>
      <p:pic>
        <p:nvPicPr>
          <p:cNvPr id="93" name="Picture 92">
            <a:extLst>
              <a:ext uri="{FF2B5EF4-FFF2-40B4-BE49-F238E27FC236}">
                <a16:creationId xmlns:a16="http://schemas.microsoft.com/office/drawing/2014/main" id="{E590EEBA-DD2C-7DAD-2491-8086179CE858}"/>
              </a:ext>
            </a:extLst>
          </p:cNvPr>
          <p:cNvPicPr>
            <a:picLocks noChangeAspect="1"/>
          </p:cNvPicPr>
          <p:nvPr/>
        </p:nvPicPr>
        <p:blipFill>
          <a:blip r:embed="rId2"/>
          <a:stretch>
            <a:fillRect/>
          </a:stretch>
        </p:blipFill>
        <p:spPr>
          <a:xfrm>
            <a:off x="7019116" y="2346508"/>
            <a:ext cx="3990975" cy="3558020"/>
          </a:xfrm>
          <a:prstGeom prst="rect">
            <a:avLst/>
          </a:prstGeom>
        </p:spPr>
      </p:pic>
      <p:pic>
        <p:nvPicPr>
          <p:cNvPr id="5" name="Picture 4">
            <a:extLst>
              <a:ext uri="{FF2B5EF4-FFF2-40B4-BE49-F238E27FC236}">
                <a16:creationId xmlns:a16="http://schemas.microsoft.com/office/drawing/2014/main" id="{8FBB3F97-932A-78A3-024E-BDD9F1F969C5}"/>
              </a:ext>
            </a:extLst>
          </p:cNvPr>
          <p:cNvPicPr>
            <a:picLocks noChangeAspect="1"/>
          </p:cNvPicPr>
          <p:nvPr/>
        </p:nvPicPr>
        <p:blipFill>
          <a:blip r:embed="rId3"/>
          <a:stretch>
            <a:fillRect/>
          </a:stretch>
        </p:blipFill>
        <p:spPr>
          <a:xfrm>
            <a:off x="6099145" y="2450352"/>
            <a:ext cx="3818088" cy="2287977"/>
          </a:xfrm>
          <a:prstGeom prst="rect">
            <a:avLst/>
          </a:prstGeom>
        </p:spPr>
      </p:pic>
    </p:spTree>
    <p:extLst>
      <p:ext uri="{BB962C8B-B14F-4D97-AF65-F5344CB8AC3E}">
        <p14:creationId xmlns:p14="http://schemas.microsoft.com/office/powerpoint/2010/main" val="3578606993"/>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3252</Words>
  <Application>Microsoft Macintosh PowerPoint</Application>
  <PresentationFormat>Breedbeeld</PresentationFormat>
  <Paragraphs>333</Paragraphs>
  <Slides>40</Slides>
  <Notes>8</Notes>
  <HiddenSlides>0</HiddenSlides>
  <MMClips>1</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40</vt:i4>
      </vt:variant>
    </vt:vector>
  </HeadingPairs>
  <TitlesOfParts>
    <vt:vector size="53" baseType="lpstr">
      <vt:lpstr>Arial</vt:lpstr>
      <vt:lpstr>Calibri</vt:lpstr>
      <vt:lpstr>Calibri,Sans-Serif</vt:lpstr>
      <vt:lpstr>Courier New</vt:lpstr>
      <vt:lpstr>Courier New,monospace</vt:lpstr>
      <vt:lpstr>Grandview</vt:lpstr>
      <vt:lpstr>Open Sans</vt:lpstr>
      <vt:lpstr>Roboto</vt:lpstr>
      <vt:lpstr>Times</vt:lpstr>
      <vt:lpstr>Trebuchet MS</vt:lpstr>
      <vt:lpstr>Wingdings</vt:lpstr>
      <vt:lpstr>Wingdings,Sans-Serif</vt:lpstr>
      <vt:lpstr>CosineVTI</vt:lpstr>
      <vt:lpstr>Hands-on practice of pelvic floor exercises and demonstration of treatment options (vaginal creams, pessaries)  Menopause care: a 2-day comprehensive workshop</vt:lpstr>
      <vt:lpstr>The Pelvic Floor and Menopause</vt:lpstr>
      <vt:lpstr>Benefits of Pelvic Floor Exercises</vt:lpstr>
      <vt:lpstr>PowerPoint-presentatie</vt:lpstr>
      <vt:lpstr>Pelvic Floor Exercises</vt:lpstr>
      <vt:lpstr>Pelvic Floor Physiotherapy</vt:lpstr>
      <vt:lpstr>Pelvic Floor Physiotherapy</vt:lpstr>
      <vt:lpstr>Pelvic Floor Physiotherapy</vt:lpstr>
      <vt:lpstr>Pelvic Floor Physiotherapy</vt:lpstr>
      <vt:lpstr>Pelvic Floor Physiotherapy</vt:lpstr>
      <vt:lpstr>Pelvic Floor Physiotherapy</vt:lpstr>
      <vt:lpstr>Pelvic Floor Physiotherapy</vt:lpstr>
      <vt:lpstr>Other ways to strengthen the pelvic floor:</vt:lpstr>
      <vt:lpstr>Vaginal creams: </vt:lpstr>
      <vt:lpstr>Vaginal creams: </vt:lpstr>
      <vt:lpstr>Vaginal creams: </vt:lpstr>
      <vt:lpstr>Vaginal creams: </vt:lpstr>
      <vt:lpstr>Vaginal creams: </vt:lpstr>
      <vt:lpstr> Pessaries</vt:lpstr>
      <vt:lpstr>Pessaries</vt:lpstr>
      <vt:lpstr>Pessaries: </vt:lpstr>
      <vt:lpstr>Pessaries: Different types</vt:lpstr>
      <vt:lpstr>  Pessaries for  stress urinary incontinence</vt:lpstr>
      <vt:lpstr>How to choose the type of pessary:  </vt:lpstr>
      <vt:lpstr>How to choose the type of pessary: </vt:lpstr>
      <vt:lpstr>How to choose the type of pessary:  </vt:lpstr>
      <vt:lpstr>How to choose the size?</vt:lpstr>
      <vt:lpstr>How to choose the size? </vt:lpstr>
      <vt:lpstr>How to place?</vt:lpstr>
      <vt:lpstr>PowerPoint-presentatie</vt:lpstr>
      <vt:lpstr>Cube pessary</vt:lpstr>
      <vt:lpstr>Pessaries: Care and follow-up</vt:lpstr>
      <vt:lpstr>Pessaries: possible complications</vt:lpstr>
      <vt:lpstr>Pessaries: possible complications</vt:lpstr>
      <vt:lpstr>Take Home Messages</vt:lpstr>
      <vt:lpstr>Thank you</vt:lpstr>
      <vt:lpstr>References</vt:lpstr>
      <vt:lpstr>Pelvic Floor exercices </vt:lpstr>
      <vt:lpstr>Pelvic Floor exercices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practice of pelvic floor exercises and demonstration of treatment options (vaginal creams, pessaries)  Menopause care: a 2-day comprehensive workshop</dc:title>
  <dc:creator/>
  <cp:lastModifiedBy>Elise Maes</cp:lastModifiedBy>
  <cp:revision>1506</cp:revision>
  <dcterms:created xsi:type="dcterms:W3CDTF">2025-03-09T10:59:13Z</dcterms:created>
  <dcterms:modified xsi:type="dcterms:W3CDTF">2025-03-22T11:13:58Z</dcterms:modified>
</cp:coreProperties>
</file>