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414" r:id="rId3"/>
    <p:sldId id="415" r:id="rId4"/>
    <p:sldId id="1788" r:id="rId5"/>
    <p:sldId id="1450" r:id="rId6"/>
    <p:sldId id="2141411826" r:id="rId7"/>
    <p:sldId id="2141411814" r:id="rId8"/>
    <p:sldId id="2141411801" r:id="rId9"/>
    <p:sldId id="1618" r:id="rId10"/>
    <p:sldId id="2141411816" r:id="rId11"/>
    <p:sldId id="2141411827" r:id="rId12"/>
    <p:sldId id="2141411806" r:id="rId13"/>
    <p:sldId id="958" r:id="rId14"/>
    <p:sldId id="959" r:id="rId15"/>
    <p:sldId id="2141411805" r:id="rId16"/>
    <p:sldId id="695" r:id="rId17"/>
    <p:sldId id="268" r:id="rId18"/>
    <p:sldId id="2141411809" r:id="rId19"/>
    <p:sldId id="2141411829" r:id="rId20"/>
    <p:sldId id="2141411802" r:id="rId21"/>
    <p:sldId id="1274" r:id="rId22"/>
    <p:sldId id="1734" r:id="rId23"/>
    <p:sldId id="1735" r:id="rId24"/>
    <p:sldId id="1200" r:id="rId25"/>
    <p:sldId id="1733" r:id="rId26"/>
    <p:sldId id="787" r:id="rId27"/>
    <p:sldId id="785" r:id="rId28"/>
    <p:sldId id="1738" r:id="rId29"/>
    <p:sldId id="777" r:id="rId30"/>
    <p:sldId id="1736" r:id="rId31"/>
    <p:sldId id="1740" r:id="rId32"/>
    <p:sldId id="1737" r:id="rId33"/>
    <p:sldId id="2141411803" r:id="rId34"/>
    <p:sldId id="1743" r:id="rId35"/>
    <p:sldId id="256" r:id="rId36"/>
    <p:sldId id="2141411822" r:id="rId37"/>
    <p:sldId id="2141411821" r:id="rId38"/>
    <p:sldId id="2141411818" r:id="rId39"/>
    <p:sldId id="1761" r:id="rId40"/>
    <p:sldId id="1248" r:id="rId41"/>
    <p:sldId id="1767" r:id="rId42"/>
    <p:sldId id="1303" r:id="rId43"/>
    <p:sldId id="1768" r:id="rId44"/>
    <p:sldId id="2141411819" r:id="rId45"/>
    <p:sldId id="2141411828" r:id="rId46"/>
    <p:sldId id="2141411823" r:id="rId47"/>
    <p:sldId id="2141411824" r:id="rId48"/>
    <p:sldId id="2141411817" r:id="rId49"/>
    <p:sldId id="1272" r:id="rId50"/>
  </p:sldIdLst>
  <p:sldSz cx="9144000" cy="6858000" type="screen4x3"/>
  <p:notesSz cx="6805613" cy="99393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8A42A"/>
    <a:srgbClr val="E38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48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4C21F57F-88B3-436A-BA05-F0057FB3B35D}" type="datetimeFigureOut">
              <a:rPr lang="fr-FR" smtClean="0"/>
              <a:pPr/>
              <a:t>20/03/2025</a:t>
            </a:fld>
            <a:endParaRPr lang="fr-BE"/>
          </a:p>
        </p:txBody>
      </p:sp>
      <p:sp>
        <p:nvSpPr>
          <p:cNvPr id="4" name="Espace réservé de l'image des diapositives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452C8DCB-6103-466A-868A-A26F1720D3DB}" type="slidenum">
              <a:rPr lang="fr-BE" smtClean="0"/>
              <a:pPr/>
              <a:t>‹N°›</a:t>
            </a:fld>
            <a:endParaRPr lang="fr-B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7273A5-6D40-3048-BB7A-0F3B6F8F62C9}"/>
              </a:ext>
            </a:extLst>
          </p:cNvPr>
          <p:cNvSpPr>
            <a:spLocks noGrp="1" noChangeArrowheads="1"/>
          </p:cNvSpPr>
          <p:nvPr>
            <p:ph type="sldNum" sz="quarter" idx="5"/>
          </p:nvPr>
        </p:nvSpPr>
        <p:spPr>
          <a:ln/>
        </p:spPr>
        <p:txBody>
          <a:bodyPr/>
          <a:lstStyle/>
          <a:p>
            <a:fld id="{888EF26C-4E65-4DF7-8CA6-D539A7DE58B1}" type="slidenum">
              <a:rPr lang="fr-FR" altLang="fr-FR"/>
              <a:pPr/>
              <a:t>12</a:t>
            </a:fld>
            <a:endParaRPr lang="fr-FR" altLang="fr-FR"/>
          </a:p>
        </p:txBody>
      </p:sp>
      <p:sp>
        <p:nvSpPr>
          <p:cNvPr id="1155074" name="Rectangle 2">
            <a:extLst>
              <a:ext uri="{FF2B5EF4-FFF2-40B4-BE49-F238E27FC236}">
                <a16:creationId xmlns:a16="http://schemas.microsoft.com/office/drawing/2014/main" id="{81CC1CC9-52D3-0F77-B559-BF5C3A08B88A}"/>
              </a:ext>
            </a:extLst>
          </p:cNvPr>
          <p:cNvSpPr>
            <a:spLocks noGrp="1" noRot="1" noChangeAspect="1" noChangeArrowheads="1" noTextEdit="1"/>
          </p:cNvSpPr>
          <p:nvPr>
            <p:ph type="sldImg"/>
          </p:nvPr>
        </p:nvSpPr>
        <p:spPr>
          <a:xfrm>
            <a:off x="1143000" y="685800"/>
            <a:ext cx="4573588" cy="3430588"/>
          </a:xfrm>
          <a:ln/>
        </p:spPr>
      </p:sp>
      <p:sp>
        <p:nvSpPr>
          <p:cNvPr id="1155075" name="Rectangle 3">
            <a:extLst>
              <a:ext uri="{FF2B5EF4-FFF2-40B4-BE49-F238E27FC236}">
                <a16:creationId xmlns:a16="http://schemas.microsoft.com/office/drawing/2014/main" id="{B2870C67-A293-55B3-6F0B-CCBE5CF8D036}"/>
              </a:ext>
            </a:extLst>
          </p:cNvPr>
          <p:cNvSpPr>
            <a:spLocks noGrp="1" noChangeArrowheads="1"/>
          </p:cNvSpPr>
          <p:nvPr>
            <p:ph type="body" idx="1"/>
          </p:nvPr>
        </p:nvSpPr>
        <p:spPr>
          <a:xfrm>
            <a:off x="914400" y="4343400"/>
            <a:ext cx="5105400" cy="4114800"/>
          </a:xfrm>
        </p:spPr>
        <p:txBody>
          <a:bodyPr/>
          <a:lstStyle/>
          <a:p>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52790E5-D27B-EF45-FD1A-A3D1923CE9DB}"/>
              </a:ext>
            </a:extLst>
          </p:cNvPr>
          <p:cNvSpPr>
            <a:spLocks noGrp="1" noChangeArrowheads="1"/>
          </p:cNvSpPr>
          <p:nvPr>
            <p:ph type="sldNum" sz="quarter" idx="5"/>
          </p:nvPr>
        </p:nvSpPr>
        <p:spPr>
          <a:ln/>
        </p:spPr>
        <p:txBody>
          <a:bodyPr/>
          <a:lstStyle/>
          <a:p>
            <a:fld id="{7AAE2632-BC2E-4F45-9D49-1FD8185C8A58}" type="slidenum">
              <a:rPr lang="fr-FR" altLang="fr-FR"/>
              <a:pPr/>
              <a:t>13</a:t>
            </a:fld>
            <a:endParaRPr lang="fr-FR" altLang="fr-FR"/>
          </a:p>
        </p:txBody>
      </p:sp>
      <p:sp>
        <p:nvSpPr>
          <p:cNvPr id="1157122" name="Rectangle 2">
            <a:extLst>
              <a:ext uri="{FF2B5EF4-FFF2-40B4-BE49-F238E27FC236}">
                <a16:creationId xmlns:a16="http://schemas.microsoft.com/office/drawing/2014/main" id="{A9010FC4-97DD-0D54-7920-B04AB3546D1F}"/>
              </a:ext>
            </a:extLst>
          </p:cNvPr>
          <p:cNvSpPr>
            <a:spLocks noGrp="1" noRot="1" noChangeAspect="1" noChangeArrowheads="1" noTextEdit="1"/>
          </p:cNvSpPr>
          <p:nvPr>
            <p:ph type="sldImg"/>
          </p:nvPr>
        </p:nvSpPr>
        <p:spPr>
          <a:xfrm>
            <a:off x="1143000" y="685800"/>
            <a:ext cx="4573588" cy="3430588"/>
          </a:xfrm>
          <a:ln/>
        </p:spPr>
      </p:sp>
      <p:sp>
        <p:nvSpPr>
          <p:cNvPr id="1157123" name="Rectangle 3">
            <a:extLst>
              <a:ext uri="{FF2B5EF4-FFF2-40B4-BE49-F238E27FC236}">
                <a16:creationId xmlns:a16="http://schemas.microsoft.com/office/drawing/2014/main" id="{582BF2F0-AAAB-73D2-59DE-820FA22598D5}"/>
              </a:ext>
            </a:extLst>
          </p:cNvPr>
          <p:cNvSpPr>
            <a:spLocks noGrp="1" noChangeArrowheads="1"/>
          </p:cNvSpPr>
          <p:nvPr>
            <p:ph type="body" idx="1"/>
          </p:nvPr>
        </p:nvSpPr>
        <p:spPr>
          <a:xfrm>
            <a:off x="914400" y="4343400"/>
            <a:ext cx="5105400" cy="4114800"/>
          </a:xfrm>
        </p:spPr>
        <p:txBody>
          <a:bodyPr/>
          <a:lstStyle/>
          <a:p>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xfrm>
            <a:off x="1282700" y="788988"/>
            <a:ext cx="4292600" cy="3219450"/>
          </a:xfrm>
          <a:noFill/>
          <a:ln>
            <a:solidFill>
              <a:srgbClr val="000000"/>
            </a:solidFill>
            <a:miter lim="800000"/>
            <a:headEnd/>
            <a:tailEnd/>
          </a:ln>
        </p:spPr>
      </p:sp>
      <p:sp>
        <p:nvSpPr>
          <p:cNvPr id="542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ea typeface="ＭＳ Ｐゴシック" charset="-128"/>
              </a:rPr>
              <a:t>There is also an increased mortality  that is due to vertebral fractures as is illustrated on these Kaplan Meyer survival curves. Although hip fracture patients have the lowest survival, patients suffering from other major osteoporotic factures and from vertebral fractures have also a reduced survival in both women and men independently of their age.   </a:t>
            </a:r>
          </a:p>
        </p:txBody>
      </p:sp>
    </p:spTree>
    <p:extLst>
      <p:ext uri="{BB962C8B-B14F-4D97-AF65-F5344CB8AC3E}">
        <p14:creationId xmlns:p14="http://schemas.microsoft.com/office/powerpoint/2010/main" val="2677872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kumimoji="0" lang="en-GB" sz="1200" b="0" i="0" u="none" strike="noStrike" kern="1200" cap="none" spc="0" normalizeH="0" baseline="0" noProof="0" dirty="0">
                <a:ln>
                  <a:noFill/>
                </a:ln>
                <a:effectLst/>
                <a:uLnTx/>
                <a:uFillTx/>
                <a:ea typeface="Aptos" panose="020B0004020202020204" pitchFamily="34" charset="0"/>
                <a:cs typeface="+mn-cs"/>
              </a:rPr>
              <a:t>Objective: To visualise how a VFx influences mortality risk over time</a:t>
            </a:r>
          </a:p>
          <a:p>
            <a:pPr marL="0" indent="0">
              <a:buFont typeface="Arial" panose="020B0604020202020204" pitchFamily="34" charset="0"/>
              <a:buNone/>
            </a:pPr>
            <a:endParaRPr kumimoji="0" lang="en-GB" sz="1200" b="0" i="0" u="none" strike="noStrike" kern="1200" cap="none" spc="0" normalizeH="0" baseline="0" noProof="0" dirty="0">
              <a:ln>
                <a:noFill/>
              </a:ln>
              <a:effectLst/>
              <a:uLnTx/>
              <a:uFillTx/>
              <a:ea typeface="Aptos" panose="020B000402020202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Communication points (plus additional points):</a:t>
            </a:r>
            <a:endParaRPr kumimoji="0" lang="en-GB" sz="1200" b="0" i="0" u="none" strike="noStrike" kern="1200" cap="none" spc="0" normalizeH="0" baseline="0" noProof="0" dirty="0">
              <a:ln>
                <a:noFill/>
              </a:ln>
              <a:effectLst/>
              <a:uLnTx/>
              <a:uFillTx/>
              <a:ea typeface="Aptos" panose="020B000402020202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VFx is associated with a greater all-time mortality risk</a:t>
            </a:r>
            <a:endParaRPr lang="en-GB" baseline="30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Prevention of subsequent fracture may improve the prognosis of patients with an osteoporotic VFx</a:t>
            </a:r>
            <a:endParaRPr kumimoji="0" lang="en-GB" sz="1200" b="0" i="0" u="none" strike="noStrike" kern="1200" cap="none" spc="0" normalizeH="0" baseline="0" noProof="0" dirty="0">
              <a:ln>
                <a:noFill/>
              </a:ln>
              <a:effectLst/>
              <a:uLnTx/>
              <a:uFillTx/>
              <a:cs typeface="+mn-cs"/>
            </a:endParaRPr>
          </a:p>
          <a:p>
            <a:pPr marL="0" indent="0">
              <a:buFont typeface="Arial" panose="020B0604020202020204" pitchFamily="34" charset="0"/>
              <a:buNone/>
            </a:pPr>
            <a:endParaRPr kumimoji="0" lang="en-GB" sz="1200" b="0" i="0" u="none" strike="noStrike" kern="1200" cap="none" spc="0" normalizeH="0" baseline="0" noProof="0" dirty="0">
              <a:ln>
                <a:noFill/>
              </a:ln>
              <a:effectLst/>
              <a:uLnTx/>
              <a:uFillTx/>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effectLst/>
                <a:uLnTx/>
                <a:uFillTx/>
                <a:ea typeface="Aptos" panose="020B0004020202020204" pitchFamily="34" charset="0"/>
                <a:cs typeface="+mn-cs"/>
              </a:rPr>
              <a:t>VFx, vertebral fracture.</a:t>
            </a:r>
          </a:p>
          <a:p>
            <a:pPr marL="0" indent="0">
              <a:buFont typeface="Arial" panose="020B0604020202020204" pitchFamily="34" charset="0"/>
              <a:buNone/>
            </a:pPr>
            <a:endParaRPr kumimoji="0" lang="en-GB" sz="1200" b="0" i="0" u="none" strike="noStrike" kern="1200" cap="none" spc="0" normalizeH="0" baseline="0" noProof="0" dirty="0">
              <a:ln>
                <a:noFill/>
              </a:ln>
              <a:effectLst/>
              <a:uLnTx/>
              <a:uFillTx/>
              <a:cs typeface="+mn-cs"/>
            </a:endParaRPr>
          </a:p>
          <a:p>
            <a:pPr marL="0" indent="0">
              <a:buFont typeface="Arial" panose="020B0604020202020204" pitchFamily="34" charset="0"/>
              <a:buNone/>
            </a:pPr>
            <a:r>
              <a:rPr kumimoji="0" lang="en-GB" sz="1200" b="0" i="0" u="none" strike="noStrike" kern="1200" cap="none" spc="0" normalizeH="0" baseline="0" noProof="0" dirty="0">
                <a:ln>
                  <a:noFill/>
                </a:ln>
                <a:effectLst/>
                <a:uLnTx/>
                <a:uFillTx/>
                <a:cs typeface="+mn-cs"/>
              </a:rPr>
              <a:t>Reference:</a:t>
            </a:r>
          </a:p>
          <a:p>
            <a:pPr marL="0" indent="0">
              <a:buFont typeface="Arial" panose="020B0604020202020204" pitchFamily="34" charset="0"/>
              <a:buNone/>
            </a:pPr>
            <a:r>
              <a:rPr lang="en-GB" dirty="0"/>
              <a:t>Ikeda Y, et al. </a:t>
            </a:r>
            <a:r>
              <a:rPr lang="sv-SE" dirty="0"/>
              <a:t>J Orthop Surg (Hong Kong). 2010;18(2):148</a:t>
            </a:r>
            <a:r>
              <a:rPr lang="en-GB" dirty="0"/>
              <a:t>–1</a:t>
            </a:r>
            <a:r>
              <a:rPr lang="sv-SE" dirty="0"/>
              <a:t>52.</a:t>
            </a:r>
            <a:endParaRPr kumimoji="0" lang="en-GB" sz="1200" b="0" i="0" u="none" strike="noStrike" kern="1200" cap="none" spc="0" normalizeH="0" baseline="0" noProof="0" dirty="0">
              <a:ln>
                <a:noFill/>
              </a:ln>
              <a:effectLst/>
              <a:uLnTx/>
              <a:uFillTx/>
              <a:cs typeface="+mn-cs"/>
            </a:endParaRPr>
          </a:p>
        </p:txBody>
      </p:sp>
      <p:sp>
        <p:nvSpPr>
          <p:cNvPr id="4" name="Slide Number Placeholder 3"/>
          <p:cNvSpPr>
            <a:spLocks noGrp="1"/>
          </p:cNvSpPr>
          <p:nvPr>
            <p:ph type="sldNum" sz="quarter" idx="5"/>
          </p:nvPr>
        </p:nvSpPr>
        <p:spPr/>
        <p:txBody>
          <a:bodyPr/>
          <a:lstStyle/>
          <a:p>
            <a:fld id="{9071A0A3-A886-4276-84B6-E480CB814D2D}" type="slidenum">
              <a:rPr lang="en-GB" smtClean="0"/>
              <a:t>16</a:t>
            </a:fld>
            <a:endParaRPr lang="en-GB"/>
          </a:p>
        </p:txBody>
      </p:sp>
    </p:spTree>
    <p:extLst>
      <p:ext uri="{BB962C8B-B14F-4D97-AF65-F5344CB8AC3E}">
        <p14:creationId xmlns:p14="http://schemas.microsoft.com/office/powerpoint/2010/main" val="366711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BAFD59-AC6C-48FB-BA61-A0FA1BE5EFE0}" type="slidenum">
              <a:rPr lang="fr-FR">
                <a:latin typeface="Times New Roman" pitchFamily="18" charset="0"/>
              </a:rPr>
              <a:pPr fontAlgn="base">
                <a:spcBef>
                  <a:spcPct val="0"/>
                </a:spcBef>
                <a:spcAft>
                  <a:spcPct val="0"/>
                </a:spcAft>
              </a:pPr>
              <a:t>28</a:t>
            </a:fld>
            <a:endParaRPr lang="fr-FR">
              <a:latin typeface="Times New Roman" pitchFamily="18" charset="0"/>
            </a:endParaRPr>
          </a:p>
        </p:txBody>
      </p:sp>
      <p:sp>
        <p:nvSpPr>
          <p:cNvPr id="90114" name="Rectangle 7"/>
          <p:cNvSpPr txBox="1">
            <a:spLocks noGrp="1" noChangeArrowheads="1"/>
          </p:cNvSpPr>
          <p:nvPr/>
        </p:nvSpPr>
        <p:spPr bwMode="auto">
          <a:xfrm>
            <a:off x="3854939" y="9440646"/>
            <a:ext cx="2949099" cy="496967"/>
          </a:xfrm>
          <a:prstGeom prst="rect">
            <a:avLst/>
          </a:prstGeom>
          <a:noFill/>
          <a:ln w="9525">
            <a:noFill/>
            <a:miter lim="800000"/>
            <a:headEnd/>
            <a:tailEnd/>
          </a:ln>
        </p:spPr>
        <p:txBody>
          <a:bodyPr anchor="b"/>
          <a:lstStyle/>
          <a:p>
            <a:pPr algn="r"/>
            <a:fld id="{B119FE4C-DE5A-4BAE-AABD-C052F10666F9}" type="slidenum">
              <a:rPr lang="fr-FR" sz="1200">
                <a:latin typeface="Times New Roman" pitchFamily="18" charset="0"/>
                <a:ea typeface="ＭＳ Ｐゴシック"/>
                <a:cs typeface="ＭＳ Ｐゴシック"/>
              </a:rPr>
              <a:pPr algn="r"/>
              <a:t>28</a:t>
            </a:fld>
            <a:endParaRPr lang="fr-FR" sz="1200">
              <a:latin typeface="Times New Roman" pitchFamily="18" charset="0"/>
              <a:ea typeface="ＭＳ Ｐゴシック"/>
              <a:cs typeface="ＭＳ Ｐゴシック"/>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xfrm>
            <a:off x="907415" y="4721186"/>
            <a:ext cx="4990783" cy="4472702"/>
          </a:xfrm>
          <a:noFill/>
        </p:spPr>
        <p:txBody>
          <a:bodyPr wrap="square" numCol="1" anchor="t" anchorCtr="0" compatLnSpc="1">
            <a:prstTxWarp prst="textNoShape">
              <a:avLst/>
            </a:prstTxWarp>
          </a:bodyPr>
          <a:lstStyle/>
          <a:p>
            <a:pPr>
              <a:spcBef>
                <a:spcPct val="0"/>
              </a:spcBef>
            </a:pPr>
            <a:endParaRPr lang="en-GB"/>
          </a:p>
        </p:txBody>
      </p:sp>
    </p:spTree>
    <p:extLst>
      <p:ext uri="{BB962C8B-B14F-4D97-AF65-F5344CB8AC3E}">
        <p14:creationId xmlns:p14="http://schemas.microsoft.com/office/powerpoint/2010/main" val="11281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txBox="1">
            <a:spLocks noGrp="1" noChangeArrowheads="1"/>
          </p:cNvSpPr>
          <p:nvPr/>
        </p:nvSpPr>
        <p:spPr bwMode="auto">
          <a:xfrm>
            <a:off x="3856514" y="9442371"/>
            <a:ext cx="2949099" cy="496967"/>
          </a:xfrm>
          <a:prstGeom prst="rect">
            <a:avLst/>
          </a:prstGeom>
          <a:noFill/>
          <a:ln w="9525">
            <a:noFill/>
            <a:miter lim="800000"/>
            <a:headEnd/>
            <a:tailEnd/>
          </a:ln>
        </p:spPr>
        <p:txBody>
          <a:bodyPr anchor="b"/>
          <a:lstStyle/>
          <a:p>
            <a:pPr algn="r"/>
            <a:fld id="{73E31ED4-3730-4A10-91BE-C71763C31D92}" type="slidenum">
              <a:rPr lang="en-GB" sz="1200">
                <a:latin typeface="Times New Roman" pitchFamily="18" charset="0"/>
              </a:rPr>
              <a:pPr algn="r"/>
              <a:t>48</a:t>
            </a:fld>
            <a:endParaRPr lang="en-GB" sz="1200">
              <a:latin typeface="Times New Roman" pitchFamily="18" charset="0"/>
            </a:endParaRPr>
          </a:p>
        </p:txBody>
      </p:sp>
      <p:sp>
        <p:nvSpPr>
          <p:cNvPr id="295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5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2434836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14" name="Image 13" descr="logo_soft_incline.png"/>
          <p:cNvPicPr>
            <a:picLocks noChangeAspect="1"/>
          </p:cNvPicPr>
          <p:nvPr userDrawn="1"/>
        </p:nvPicPr>
        <p:blipFill>
          <a:blip r:embed="rId2" cstate="print"/>
          <a:stretch>
            <a:fillRect/>
          </a:stretch>
        </p:blipFill>
        <p:spPr>
          <a:xfrm>
            <a:off x="5490800" y="2204864"/>
            <a:ext cx="3653200" cy="3801651"/>
          </a:xfrm>
          <a:prstGeom prst="rect">
            <a:avLst/>
          </a:prstGeom>
        </p:spPr>
      </p:pic>
      <p:sp>
        <p:nvSpPr>
          <p:cNvPr id="2" name="Titre 1"/>
          <p:cNvSpPr>
            <a:spLocks noGrp="1"/>
          </p:cNvSpPr>
          <p:nvPr>
            <p:ph type="ctrTitle"/>
          </p:nvPr>
        </p:nvSpPr>
        <p:spPr>
          <a:xfrm>
            <a:off x="685800" y="2130425"/>
            <a:ext cx="7772400" cy="1470025"/>
          </a:xfrm>
        </p:spPr>
        <p:txBody>
          <a:bodyPr/>
          <a:lstStyle>
            <a:lvl1pPr>
              <a:defRPr>
                <a:solidFill>
                  <a:schemeClr val="accent6">
                    <a:lumMod val="75000"/>
                  </a:schemeClr>
                </a:solidFill>
              </a:defRPr>
            </a:lvl1p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pic>
        <p:nvPicPr>
          <p:cNvPr id="12" name="Image 11" descr="suite_valeurs_english.jpg"/>
          <p:cNvPicPr>
            <a:picLocks noChangeAspect="1"/>
          </p:cNvPicPr>
          <p:nvPr userDrawn="1"/>
        </p:nvPicPr>
        <p:blipFill>
          <a:blip r:embed="rId3" cstate="print"/>
          <a:stretch>
            <a:fillRect/>
          </a:stretch>
        </p:blipFill>
        <p:spPr>
          <a:xfrm>
            <a:off x="611560" y="260648"/>
            <a:ext cx="7956376" cy="1247570"/>
          </a:xfrm>
          <a:prstGeom prst="rect">
            <a:avLst/>
          </a:prstGeom>
        </p:spPr>
      </p:pic>
      <p:pic>
        <p:nvPicPr>
          <p:cNvPr id="7" name="Image 6" descr="logo_chu_umc.gif"/>
          <p:cNvPicPr>
            <a:picLocks noChangeAspect="1"/>
          </p:cNvPicPr>
          <p:nvPr userDrawn="1"/>
        </p:nvPicPr>
        <p:blipFill>
          <a:blip r:embed="rId4" cstate="print"/>
          <a:stretch>
            <a:fillRect/>
          </a:stretch>
        </p:blipFill>
        <p:spPr>
          <a:xfrm>
            <a:off x="7236296" y="6165304"/>
            <a:ext cx="1440160" cy="552094"/>
          </a:xfrm>
          <a:prstGeom prst="rect">
            <a:avLst/>
          </a:prstGeom>
        </p:spPr>
      </p:pic>
      <p:sp>
        <p:nvSpPr>
          <p:cNvPr id="9" name="Sous-titre 2"/>
          <p:cNvSpPr txBox="1">
            <a:spLocks/>
          </p:cNvSpPr>
          <p:nvPr userDrawn="1"/>
        </p:nvSpPr>
        <p:spPr>
          <a:xfrm>
            <a:off x="1115616" y="6309320"/>
            <a:ext cx="6400800" cy="1752600"/>
          </a:xfrm>
          <a:prstGeom prst="rect">
            <a:avLst/>
          </a:prstGeom>
        </p:spPr>
        <p:txBody>
          <a:bodyPr vert="horz" lIns="91440" tIns="45720" rIns="91440" bIns="45720" rtlCol="0">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400" b="0" i="0" u="none" strike="noStrike" kern="1200" cap="none" spc="0" normalizeH="0" baseline="0" noProof="0">
                <a:ln>
                  <a:noFill/>
                </a:ln>
                <a:solidFill>
                  <a:srgbClr val="E3802F"/>
                </a:solidFill>
                <a:effectLst/>
                <a:uLnTx/>
                <a:uFillTx/>
                <a:latin typeface="+mn-lt"/>
                <a:ea typeface="+mn-ea"/>
                <a:cs typeface="+mn-cs"/>
              </a:rPr>
              <a:t>In the center of the city, in the center of life, </a:t>
            </a:r>
            <a:r>
              <a:rPr kumimoji="0" lang="fr-FR" sz="1400" b="0" i="0" u="none" strike="noStrike" kern="1200" cap="none" spc="0" normalizeH="0" baseline="0" noProof="0" err="1">
                <a:ln>
                  <a:noFill/>
                </a:ln>
                <a:solidFill>
                  <a:srgbClr val="E3802F"/>
                </a:solidFill>
                <a:effectLst/>
                <a:uLnTx/>
                <a:uFillTx/>
                <a:latin typeface="+mn-lt"/>
                <a:ea typeface="+mn-ea"/>
                <a:cs typeface="+mn-cs"/>
              </a:rPr>
              <a:t>with</a:t>
            </a:r>
            <a:r>
              <a:rPr kumimoji="0" lang="fr-FR" sz="1400" b="0" i="0" u="none" strike="noStrike" kern="1200" cap="none" spc="0" normalizeH="0" baseline="0" noProof="0">
                <a:ln>
                  <a:noFill/>
                </a:ln>
                <a:solidFill>
                  <a:srgbClr val="E3802F"/>
                </a:solidFill>
                <a:effectLst/>
                <a:uLnTx/>
                <a:uFillTx/>
                <a:latin typeface="+mn-lt"/>
                <a:ea typeface="+mn-ea"/>
                <a:cs typeface="+mn-cs"/>
              </a:rPr>
              <a:t> passion for care</a:t>
            </a:r>
            <a:endParaRPr kumimoji="0" lang="fr-BE" sz="1400" b="0" i="0" u="none" strike="noStrike" kern="1200" cap="none" spc="0" normalizeH="0" baseline="0" noProof="0">
              <a:ln>
                <a:noFill/>
              </a:ln>
              <a:solidFill>
                <a:srgbClr val="E3802F"/>
              </a:solidFill>
              <a:effectLst/>
              <a:uLnTx/>
              <a:uFillTx/>
              <a:latin typeface="+mn-lt"/>
              <a:ea typeface="+mn-ea"/>
              <a:cs typeface="+mn-cs"/>
            </a:endParaRPr>
          </a:p>
        </p:txBody>
      </p:sp>
      <p:pic>
        <p:nvPicPr>
          <p:cNvPr id="10" name="Image 9" descr="logo_ulb.jpg"/>
          <p:cNvPicPr>
            <a:picLocks noChangeAspect="1"/>
          </p:cNvPicPr>
          <p:nvPr userDrawn="1"/>
        </p:nvPicPr>
        <p:blipFill>
          <a:blip r:embed="rId5" cstate="print"/>
          <a:stretch>
            <a:fillRect/>
          </a:stretch>
        </p:blipFill>
        <p:spPr>
          <a:xfrm>
            <a:off x="251520" y="6093296"/>
            <a:ext cx="563516" cy="563516"/>
          </a:xfrm>
          <a:prstGeom prst="rect">
            <a:avLst/>
          </a:prstGeom>
        </p:spPr>
      </p:pic>
      <p:pic>
        <p:nvPicPr>
          <p:cNvPr id="11" name="Image 10" descr="iris_psd copie.jpg"/>
          <p:cNvPicPr>
            <a:picLocks noChangeAspect="1"/>
          </p:cNvPicPr>
          <p:nvPr userDrawn="1"/>
        </p:nvPicPr>
        <p:blipFill>
          <a:blip r:embed="rId6" cstate="print"/>
          <a:stretch>
            <a:fillRect/>
          </a:stretch>
        </p:blipFill>
        <p:spPr>
          <a:xfrm>
            <a:off x="6876256" y="6237312"/>
            <a:ext cx="194292" cy="376312"/>
          </a:xfrm>
          <a:prstGeom prst="rect">
            <a:avLst/>
          </a:prstGeom>
        </p:spPr>
      </p:pic>
      <p:pic>
        <p:nvPicPr>
          <p:cNvPr id="13" name="Image 12" descr="LogoVUB.jpg"/>
          <p:cNvPicPr>
            <a:picLocks noChangeAspect="1"/>
          </p:cNvPicPr>
          <p:nvPr userDrawn="1"/>
        </p:nvPicPr>
        <p:blipFill>
          <a:blip r:embed="rId7" cstate="print"/>
          <a:stretch>
            <a:fillRect/>
          </a:stretch>
        </p:blipFill>
        <p:spPr>
          <a:xfrm>
            <a:off x="1043608" y="6093296"/>
            <a:ext cx="733649" cy="59545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BE"/>
          </a:p>
        </p:txBody>
      </p:sp>
      <p:sp>
        <p:nvSpPr>
          <p:cNvPr id="3" name="Espace réservé de la date 3"/>
          <p:cNvSpPr>
            <a:spLocks noGrp="1"/>
          </p:cNvSpPr>
          <p:nvPr>
            <p:ph type="dt" sz="half" idx="10"/>
          </p:nvPr>
        </p:nvSpPr>
        <p:spPr>
          <a:xfrm>
            <a:off x="457200" y="6356350"/>
            <a:ext cx="2133600" cy="365125"/>
          </a:xfrm>
          <a:prstGeom prst="rect">
            <a:avLst/>
          </a:prstGeom>
        </p:spPr>
        <p:txBody>
          <a:bodyPr/>
          <a:lstStyle>
            <a:lvl1pPr>
              <a:defRPr/>
            </a:lvl1pPr>
          </a:lstStyle>
          <a:p>
            <a:pPr>
              <a:defRPr/>
            </a:pPr>
            <a:fld id="{6ED9B552-AB5F-4CB9-9EDD-04EA5C4B9BD2}" type="datetimeFigureOut">
              <a:rPr lang="fr-BE"/>
              <a:pPr>
                <a:defRPr/>
              </a:pPr>
              <a:t>20-03-25</a:t>
            </a:fld>
            <a:endParaRPr lang="fr-BE"/>
          </a:p>
        </p:txBody>
      </p:sp>
      <p:sp>
        <p:nvSpPr>
          <p:cNvPr id="4" name="Espace réservé du pied de page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B2D5E9F-63FB-444C-9D52-CD66BEEC165F}" type="slidenum">
              <a:rPr lang="fr-BE"/>
              <a:pPr>
                <a:defRPr/>
              </a:pPr>
              <a:t>‹N°›</a:t>
            </a:fld>
            <a:endParaRPr lang="fr-B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a:t>Copyrights apply</a:t>
            </a:r>
          </a:p>
        </p:txBody>
      </p:sp>
    </p:spTree>
    <p:extLst>
      <p:ext uri="{BB962C8B-B14F-4D97-AF65-F5344CB8AC3E}">
        <p14:creationId xmlns:p14="http://schemas.microsoft.com/office/powerpoint/2010/main" val="4225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14D3F-14BD-1040-8A81-A75FE65A7417}"/>
              </a:ext>
            </a:extLst>
          </p:cNvPr>
          <p:cNvSpPr>
            <a:spLocks noGrp="1"/>
          </p:cNvSpPr>
          <p:nvPr>
            <p:ph type="title"/>
          </p:nvPr>
        </p:nvSpPr>
        <p:spPr/>
        <p:txBody>
          <a:bodyPr/>
          <a:lstStyle/>
          <a:p>
            <a:r>
              <a:rPr lang="en-GB"/>
              <a:t>Click to edit Master title style</a:t>
            </a:r>
            <a:endParaRPr lang="en-BE"/>
          </a:p>
        </p:txBody>
      </p:sp>
      <p:sp>
        <p:nvSpPr>
          <p:cNvPr id="3" name="Footer Placeholder 2">
            <a:extLst>
              <a:ext uri="{FF2B5EF4-FFF2-40B4-BE49-F238E27FC236}">
                <a16:creationId xmlns:a16="http://schemas.microsoft.com/office/drawing/2014/main" id="{FE95B85C-4BCC-D949-9DC0-F6A10AAB5AE8}"/>
              </a:ext>
            </a:extLst>
          </p:cNvPr>
          <p:cNvSpPr>
            <a:spLocks noGrp="1"/>
          </p:cNvSpPr>
          <p:nvPr>
            <p:ph type="ftr" sz="quarter" idx="10"/>
          </p:nvPr>
        </p:nvSpPr>
        <p:spPr/>
        <p:txBody>
          <a:bodyPr/>
          <a:lstStyle/>
          <a:p>
            <a:r>
              <a:rPr lang="en-GB"/>
              <a:t>UCB Team Name [XXXXXXX] - UCB - Approval [XX-XX-XXX] - Approval date [XX Month XXXX] ! GO TO INSERT&gt;HEADER FOOTER to change. </a:t>
            </a:r>
            <a:endParaRPr lang="en-BE"/>
          </a:p>
        </p:txBody>
      </p:sp>
      <p:sp>
        <p:nvSpPr>
          <p:cNvPr id="6" name="Text Placeholder 5">
            <a:extLst>
              <a:ext uri="{FF2B5EF4-FFF2-40B4-BE49-F238E27FC236}">
                <a16:creationId xmlns:a16="http://schemas.microsoft.com/office/drawing/2014/main" id="{B9E147DE-4D05-BB45-A257-0D184DBEC59F}"/>
              </a:ext>
            </a:extLst>
          </p:cNvPr>
          <p:cNvSpPr>
            <a:spLocks noGrp="1"/>
          </p:cNvSpPr>
          <p:nvPr>
            <p:ph type="body" sz="quarter" idx="11" hasCustomPrompt="1"/>
          </p:nvPr>
        </p:nvSpPr>
        <p:spPr>
          <a:xfrm>
            <a:off x="1763193" y="6433868"/>
            <a:ext cx="6210000" cy="83100"/>
          </a:xfrm>
        </p:spPr>
        <p:txBody>
          <a:bodyPr vert="horz" wrap="square" lIns="0" tIns="0" rIns="91440" bIns="0" rtlCol="0" anchor="b">
            <a:spAutoFit/>
          </a:bodyPr>
          <a:lstStyle>
            <a:lvl1pPr marL="0" indent="0">
              <a:buNone/>
              <a:defRPr lang="en-BE" sz="600" dirty="0"/>
            </a:lvl1pPr>
          </a:lstStyle>
          <a:p>
            <a:pPr marL="0" lvl="0"/>
            <a:r>
              <a:rPr lang="en-GB"/>
              <a:t>References</a:t>
            </a:r>
            <a:endParaRPr lang="en-BE"/>
          </a:p>
        </p:txBody>
      </p:sp>
      <p:sp>
        <p:nvSpPr>
          <p:cNvPr id="8" name="Content Placeholder 7">
            <a:extLst>
              <a:ext uri="{FF2B5EF4-FFF2-40B4-BE49-F238E27FC236}">
                <a16:creationId xmlns:a16="http://schemas.microsoft.com/office/drawing/2014/main" id="{E8A45D60-3196-6042-836D-45547787D11C}"/>
              </a:ext>
            </a:extLst>
          </p:cNvPr>
          <p:cNvSpPr>
            <a:spLocks noGrp="1"/>
          </p:cNvSpPr>
          <p:nvPr>
            <p:ph sz="quarter" idx="12"/>
          </p:nvPr>
        </p:nvSpPr>
        <p:spPr>
          <a:xfrm>
            <a:off x="319521" y="1412876"/>
            <a:ext cx="4179076" cy="4695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7" name="Text Placeholder 5">
            <a:extLst>
              <a:ext uri="{FF2B5EF4-FFF2-40B4-BE49-F238E27FC236}">
                <a16:creationId xmlns:a16="http://schemas.microsoft.com/office/drawing/2014/main" id="{B60528AF-2E04-7C46-A0A8-47B612A1F78D}"/>
              </a:ext>
            </a:extLst>
          </p:cNvPr>
          <p:cNvSpPr>
            <a:spLocks noGrp="1"/>
          </p:cNvSpPr>
          <p:nvPr>
            <p:ph type="body" sz="quarter" idx="13"/>
          </p:nvPr>
        </p:nvSpPr>
        <p:spPr>
          <a:xfrm>
            <a:off x="319520" y="821163"/>
            <a:ext cx="8504960" cy="369332"/>
          </a:xfrm>
        </p:spPr>
        <p:txBody>
          <a:bodyPr wrap="square" anchor="t">
            <a:normAutofit/>
          </a:bodyPr>
          <a:lstStyle>
            <a:lvl1pPr marL="0" indent="0">
              <a:lnSpc>
                <a:spcPct val="100000"/>
              </a:lnSpc>
              <a:spcBef>
                <a:spcPts val="0"/>
              </a:spcBef>
              <a:buNone/>
              <a:defRPr sz="15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GB"/>
              <a:t>Click to edit Master text styles</a:t>
            </a:r>
          </a:p>
        </p:txBody>
      </p:sp>
      <p:sp>
        <p:nvSpPr>
          <p:cNvPr id="9" name="Content Placeholder 7">
            <a:extLst>
              <a:ext uri="{FF2B5EF4-FFF2-40B4-BE49-F238E27FC236}">
                <a16:creationId xmlns:a16="http://schemas.microsoft.com/office/drawing/2014/main" id="{968D5CD7-2281-7A4C-9CD7-49CD36C9E00E}"/>
              </a:ext>
            </a:extLst>
          </p:cNvPr>
          <p:cNvSpPr>
            <a:spLocks noGrp="1"/>
          </p:cNvSpPr>
          <p:nvPr>
            <p:ph sz="quarter" idx="14"/>
          </p:nvPr>
        </p:nvSpPr>
        <p:spPr>
          <a:xfrm>
            <a:off x="4645406" y="1412876"/>
            <a:ext cx="4179076" cy="4695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200076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F77ACA-A9DE-30E1-BA49-9E06F37C0C30}"/>
              </a:ext>
            </a:extLst>
          </p:cNvPr>
          <p:cNvSpPr>
            <a:spLocks noGrp="1"/>
          </p:cNvSpPr>
          <p:nvPr>
            <p:ph type="title"/>
          </p:nvPr>
        </p:nvSpPr>
        <p:spPr>
          <a:xfrm>
            <a:off x="685800" y="609600"/>
            <a:ext cx="7772400" cy="1143000"/>
          </a:xfrm>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0004F070-3095-B2AF-5CE3-D621D9755759}"/>
              </a:ext>
            </a:extLst>
          </p:cNvPr>
          <p:cNvSpPr>
            <a:spLocks noGrp="1"/>
          </p:cNvSpPr>
          <p:nvPr>
            <p:ph sz="half" idx="1"/>
          </p:nvPr>
        </p:nvSpPr>
        <p:spPr>
          <a:xfrm>
            <a:off x="6858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A10CCC32-CBAC-526B-E7B9-C99B4E6AA20F}"/>
              </a:ext>
            </a:extLst>
          </p:cNvPr>
          <p:cNvSpPr>
            <a:spLocks noGrp="1"/>
          </p:cNvSpPr>
          <p:nvPr>
            <p:ph type="body" sz="half" idx="2"/>
          </p:nvPr>
        </p:nvSpPr>
        <p:spPr>
          <a:xfrm>
            <a:off x="4648200" y="1981200"/>
            <a:ext cx="3810000" cy="4114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6A89AB76-5A7C-75F5-62B0-0D32E0088E8D}"/>
              </a:ext>
            </a:extLst>
          </p:cNvPr>
          <p:cNvSpPr>
            <a:spLocks noGrp="1"/>
          </p:cNvSpPr>
          <p:nvPr>
            <p:ph type="dt" sz="half" idx="10"/>
          </p:nvPr>
        </p:nvSpPr>
        <p:spPr>
          <a:xfrm>
            <a:off x="685800" y="6248400"/>
            <a:ext cx="1905000" cy="457200"/>
          </a:xfrm>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256943B0-C1BA-F2A9-6F8C-C7256DC8AEE9}"/>
              </a:ext>
            </a:extLst>
          </p:cNvPr>
          <p:cNvSpPr>
            <a:spLocks noGrp="1"/>
          </p:cNvSpPr>
          <p:nvPr>
            <p:ph type="ftr" sz="quarter" idx="11"/>
          </p:nvPr>
        </p:nvSpPr>
        <p:spPr>
          <a:xfrm>
            <a:off x="3124200" y="6248400"/>
            <a:ext cx="2895600" cy="457200"/>
          </a:xfrm>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F074321A-BFFA-18A9-8323-AF9EBED21537}"/>
              </a:ext>
            </a:extLst>
          </p:cNvPr>
          <p:cNvSpPr>
            <a:spLocks noGrp="1"/>
          </p:cNvSpPr>
          <p:nvPr>
            <p:ph type="sldNum" sz="quarter" idx="12"/>
          </p:nvPr>
        </p:nvSpPr>
        <p:spPr>
          <a:xfrm>
            <a:off x="6553200" y="6248400"/>
            <a:ext cx="1905000" cy="457200"/>
          </a:xfrm>
        </p:spPr>
        <p:txBody>
          <a:bodyPr/>
          <a:lstStyle>
            <a:lvl1pPr>
              <a:defRPr/>
            </a:lvl1pPr>
          </a:lstStyle>
          <a:p>
            <a:fld id="{37B529DB-E7DD-43AC-AAFE-7ABB7DC34CA4}" type="slidenum">
              <a:rPr lang="fr-FR" altLang="fr-FR"/>
              <a:pPr/>
              <a:t>‹N°›</a:t>
            </a:fld>
            <a:endParaRPr lang="fr-FR" altLang="fr-FR"/>
          </a:p>
        </p:txBody>
      </p:sp>
    </p:spTree>
    <p:extLst>
      <p:ext uri="{BB962C8B-B14F-4D97-AF65-F5344CB8AC3E}">
        <p14:creationId xmlns:p14="http://schemas.microsoft.com/office/powerpoint/2010/main" val="3030976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D947B9-3CA9-1595-596E-60059FF91CE7}"/>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ABB78FF-2292-3295-EDC6-ECCDD443FAEC}"/>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342025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Image 7" descr="logo_soft_incline.png"/>
          <p:cNvPicPr>
            <a:picLocks noChangeAspect="1"/>
          </p:cNvPicPr>
          <p:nvPr userDrawn="1"/>
        </p:nvPicPr>
        <p:blipFill>
          <a:blip r:embed="rId2" cstate="print"/>
          <a:stretch>
            <a:fillRect/>
          </a:stretch>
        </p:blipFill>
        <p:spPr>
          <a:xfrm>
            <a:off x="5490801" y="2276872"/>
            <a:ext cx="3653199" cy="3801651"/>
          </a:xfrm>
          <a:prstGeom prst="rect">
            <a:avLst/>
          </a:prstGeom>
        </p:spPr>
      </p:pic>
      <p:sp>
        <p:nvSpPr>
          <p:cNvPr id="2" name="Titre 1"/>
          <p:cNvSpPr>
            <a:spLocks noGrp="1"/>
          </p:cNvSpPr>
          <p:nvPr>
            <p:ph type="title"/>
          </p:nvPr>
        </p:nvSpPr>
        <p:spPr/>
        <p:txBody>
          <a:bodyPr/>
          <a:lstStyle>
            <a:lvl1pPr>
              <a:defRPr>
                <a:solidFill>
                  <a:schemeClr val="accent6">
                    <a:lumMod val="75000"/>
                  </a:schemeClr>
                </a:solidFill>
              </a:defRPr>
            </a:lvl1pPr>
          </a:lstStyle>
          <a:p>
            <a:r>
              <a:rPr lang="fr-FR"/>
              <a:t>Cliquez pour modifier le style du titre</a:t>
            </a:r>
            <a:endParaRPr lang="fr-BE"/>
          </a:p>
        </p:txBody>
      </p:sp>
      <p:sp>
        <p:nvSpPr>
          <p:cNvPr id="3" name="Espace réservé du contenu 2"/>
          <p:cNvSpPr>
            <a:spLocks noGrp="1"/>
          </p:cNvSpPr>
          <p:nvPr>
            <p:ph idx="1"/>
          </p:nvPr>
        </p:nvSpPr>
        <p:spPr>
          <a:xfrm>
            <a:off x="323528" y="1556792"/>
            <a:ext cx="8229600" cy="4525963"/>
          </a:xfrm>
        </p:spPr>
        <p:txBody>
          <a:bodyPr/>
          <a:lstStyle>
            <a:lvl2pPr>
              <a:buClr>
                <a:srgbClr val="FF3399"/>
              </a:buClr>
              <a:buFont typeface="Calibri" pitchFamily="34" charset="0"/>
              <a:buChar char="•"/>
              <a:defRPr>
                <a:solidFill>
                  <a:schemeClr val="tx1"/>
                </a:solidFill>
              </a:defRPr>
            </a:lvl2pPr>
            <a:lvl3pPr>
              <a:buClr>
                <a:srgbClr val="00B0F0"/>
              </a:buClr>
              <a:buFont typeface="Arial" pitchFamily="34" charset="0"/>
              <a:buChar char="•"/>
              <a:defRPr>
                <a:solidFill>
                  <a:schemeClr val="tx1"/>
                </a:solidFill>
              </a:defRPr>
            </a:lvl3pPr>
            <a:lvl4pPr>
              <a:buClr>
                <a:srgbClr val="E8A42A"/>
              </a:buClr>
              <a:buFont typeface="Calibri" pitchFamily="34" charset="0"/>
              <a:buChar char="•"/>
              <a:defRPr>
                <a:solidFill>
                  <a:schemeClr val="tx1"/>
                </a:solidFill>
              </a:defRPr>
            </a:lvl4pPr>
            <a:lvl5pPr>
              <a:buClr>
                <a:srgbClr val="92D050"/>
              </a:buClr>
              <a:buFont typeface="Arial" pitchFamily="34" charset="0"/>
              <a:buChar char="•"/>
              <a:defRPr>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441738"/>
            <a:ext cx="8229600" cy="975899"/>
          </a:xfrm>
          <a:prstGeom prst="rect">
            <a:avLst/>
          </a:prstGeom>
        </p:spPr>
        <p:txBody>
          <a:bodyPr>
            <a:normAutofit/>
          </a:bodyPr>
          <a:lstStyle>
            <a:lvl1pPr algn="l">
              <a:defRPr sz="3600" b="1">
                <a:solidFill>
                  <a:schemeClr val="accent6">
                    <a:lumMod val="75000"/>
                  </a:schemeClr>
                </a:solidFill>
              </a:defRPr>
            </a:lvl1pPr>
          </a:lstStyle>
          <a:p>
            <a:r>
              <a:rPr lang="fr-FR"/>
              <a:t>Cliquez pour modifier le style du titre</a:t>
            </a:r>
            <a:endParaRPr lang="en-US"/>
          </a:p>
        </p:txBody>
      </p:sp>
      <p:sp>
        <p:nvSpPr>
          <p:cNvPr id="3" name="Content Placeholder 2"/>
          <p:cNvSpPr>
            <a:spLocks noGrp="1"/>
          </p:cNvSpPr>
          <p:nvPr>
            <p:ph idx="1"/>
          </p:nvPr>
        </p:nvSpPr>
        <p:spPr>
          <a:xfrm>
            <a:off x="467544" y="1556792"/>
            <a:ext cx="8229600" cy="4525963"/>
          </a:xfrm>
          <a:prstGeom prst="rect">
            <a:avLst/>
          </a:prstGeom>
        </p:spPr>
        <p:txBody>
          <a:bodyPr/>
          <a:lstStyle>
            <a:lvl1pPr marL="265113" indent="-265113">
              <a:buClr>
                <a:schemeClr val="accent2"/>
              </a:buClr>
              <a:buSzPct val="90000"/>
              <a:defRPr sz="2400" baseline="0"/>
            </a:lvl1pPr>
            <a:lvl2pPr marL="541338" indent="-276225">
              <a:buClr>
                <a:schemeClr val="accent3"/>
              </a:buClr>
              <a:buSzPct val="90000"/>
              <a:buFont typeface="Arial"/>
              <a:buChar char="•"/>
              <a:defRPr sz="2000" baseline="0"/>
            </a:lvl2pPr>
            <a:lvl3pPr marL="717550" indent="-176213">
              <a:buClr>
                <a:schemeClr val="accent1"/>
              </a:buClr>
              <a:buSzPct val="90000"/>
              <a:defRPr sz="1800"/>
            </a:lvl3pPr>
            <a:lvl4pPr marL="893763" indent="-176213">
              <a:buClr>
                <a:schemeClr val="accent5"/>
              </a:buClr>
              <a:buSzPct val="90000"/>
              <a:buFont typeface="Arial"/>
              <a:buChar char="•"/>
              <a:defRPr sz="1600"/>
            </a:lvl4pPr>
            <a:lvl5pPr marL="1071563" indent="-177800">
              <a:buClr>
                <a:schemeClr val="accent6"/>
              </a:buClr>
              <a:buSzPct val="90000"/>
              <a:buFont typeface="Arial"/>
              <a:buChar cha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Slide Number Placeholder 5"/>
          <p:cNvSpPr>
            <a:spLocks noGrp="1"/>
          </p:cNvSpPr>
          <p:nvPr>
            <p:ph type="sldNum" sz="quarter" idx="10"/>
          </p:nvPr>
        </p:nvSpPr>
        <p:spPr>
          <a:xfrm>
            <a:off x="469900" y="6256338"/>
            <a:ext cx="989013" cy="508000"/>
          </a:xfrm>
          <a:prstGeom prst="rect">
            <a:avLst/>
          </a:prstGeom>
          <a:ln/>
        </p:spPr>
        <p:txBody>
          <a:bodyPr/>
          <a:lstStyle>
            <a:lvl1pPr>
              <a:defRPr/>
            </a:lvl1pPr>
          </a:lstStyle>
          <a:p>
            <a:pPr>
              <a:defRPr/>
            </a:pPr>
            <a:fld id="{F1F011A5-4137-4B9A-BF81-5F3E01ACC625}" type="slidenum">
              <a:rPr lang="en-US"/>
              <a:pPr>
                <a:defRPr/>
              </a:pPr>
              <a:t>‹N°›</a:t>
            </a:fld>
            <a:endParaRPr lang="en-US"/>
          </a:p>
        </p:txBody>
      </p:sp>
    </p:spTree>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3" name="Espace réservé du pied de page 2"/>
          <p:cNvSpPr>
            <a:spLocks noGrp="1"/>
          </p:cNvSpPr>
          <p:nvPr>
            <p:ph type="ftr" sz="quarter" idx="11"/>
          </p:nvPr>
        </p:nvSpPr>
        <p:spPr>
          <a:xfrm>
            <a:off x="3124200" y="6356350"/>
            <a:ext cx="2895600" cy="365125"/>
          </a:xfrm>
          <a:prstGeom prst="rect">
            <a:avLst/>
          </a:prstGeom>
        </p:spPr>
        <p:txBody>
          <a:bodyPr/>
          <a:lstStyle/>
          <a:p>
            <a:endParaRPr lang="fr-BE"/>
          </a:p>
        </p:txBody>
      </p:sp>
      <p:sp>
        <p:nvSpPr>
          <p:cNvPr id="4" name="Espace réservé du numéro de diapositive 3"/>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fld id="{D6B20BD7-C4E2-46D0-BFD4-5D246172BE71}" type="datetimeFigureOut">
              <a:rPr lang="fr-BE" smtClean="0"/>
              <a:pPr/>
              <a:t>20-03-25</a:t>
            </a:fld>
            <a:endParaRPr lang="fr-BE"/>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fld id="{DA86D5E7-1F60-4237-A094-CBC30408275F}" type="slidenum">
              <a:rPr lang="fr-BE" smtClean="0"/>
              <a:pPr/>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 id="2147483666" r:id="rId15"/>
  </p:sldLayoutIdLst>
  <p:txStyles>
    <p:titleStyle>
      <a:lvl1pPr algn="ctr" defTabSz="914400" rtl="0" eaLnBrk="1" latinLnBrk="0" hangingPunct="1">
        <a:spcBef>
          <a:spcPct val="0"/>
        </a:spcBef>
        <a:buNone/>
        <a:defRPr sz="4400" kern="1200">
          <a:solidFill>
            <a:srgbClr val="C0000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Merci – </a:t>
            </a:r>
            <a:r>
              <a:rPr lang="fr-FR" err="1"/>
              <a:t>Dank</a:t>
            </a:r>
            <a:r>
              <a:rPr lang="fr-FR"/>
              <a:t> u</a:t>
            </a:r>
            <a:endParaRPr lang="fr-BE"/>
          </a:p>
        </p:txBody>
      </p:sp>
      <p:pic>
        <p:nvPicPr>
          <p:cNvPr id="7" name="Image 6" descr="ST-PIERRE_Values_COLOR.png"/>
          <p:cNvPicPr>
            <a:picLocks noChangeAspect="1"/>
          </p:cNvPicPr>
          <p:nvPr userDrawn="1"/>
        </p:nvPicPr>
        <p:blipFill>
          <a:blip r:embed="rId3" cstate="print"/>
          <a:stretch>
            <a:fillRect/>
          </a:stretch>
        </p:blipFill>
        <p:spPr>
          <a:xfrm>
            <a:off x="1475656" y="2204864"/>
            <a:ext cx="6373197" cy="2802653"/>
          </a:xfrm>
          <a:prstGeom prst="rect">
            <a:avLst/>
          </a:prstGeom>
        </p:spPr>
      </p:pic>
      <p:pic>
        <p:nvPicPr>
          <p:cNvPr id="8" name="Image 7" descr="logo_chu_umc.gif"/>
          <p:cNvPicPr>
            <a:picLocks noChangeAspect="1"/>
          </p:cNvPicPr>
          <p:nvPr userDrawn="1"/>
        </p:nvPicPr>
        <p:blipFill>
          <a:blip r:embed="rId4" cstate="print"/>
          <a:stretch>
            <a:fillRect/>
          </a:stretch>
        </p:blipFill>
        <p:spPr>
          <a:xfrm>
            <a:off x="3851920" y="5517232"/>
            <a:ext cx="1988225" cy="762198"/>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uptodate.com/contents/extended-interval-dosing-for-zoledronic-acid-in-postmenopausal-women-with-low-bone-mass/abstract/1" TargetMode="External"/><Relationship Id="rId2" Type="http://schemas.openxmlformats.org/officeDocument/2006/relationships/hyperlink" Target="https://www.uptodate.com/contents/zoledronic-acid-drug-information?search=osteoporosis&amp;topicRef=2064&amp;source=see_lin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content.nejm.org/content/vol340/issue2/images/large/07f1.jpeg"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content.nejm.org/content/vol340/issue2/images/large/07f4.jpeg" TargetMode="Externa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ejm.org/toc/nejm/374/9/" TargetMode="External"/><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p:cNvSpPr>
            <a:spLocks noGrp="1"/>
          </p:cNvSpPr>
          <p:nvPr>
            <p:ph type="ctrTitle"/>
          </p:nvPr>
        </p:nvSpPr>
        <p:spPr>
          <a:xfrm>
            <a:off x="571472" y="1785926"/>
            <a:ext cx="7772400" cy="1470025"/>
          </a:xfrm>
        </p:spPr>
        <p:txBody>
          <a:bodyPr>
            <a:normAutofit fontScale="90000"/>
          </a:bodyPr>
          <a:lstStyle/>
          <a:p>
            <a:br>
              <a:rPr lang="en-US" sz="4000" b="1" dirty="0"/>
            </a:br>
            <a:r>
              <a:rPr lang="en-US" sz="4000" b="1" dirty="0">
                <a:solidFill>
                  <a:srgbClr val="E46C0A"/>
                </a:solidFill>
                <a:latin typeface="Arial"/>
                <a:cs typeface="Arial"/>
              </a:rPr>
              <a:t>BMS Course </a:t>
            </a:r>
            <a:br>
              <a:rPr lang="en-US" sz="4000" b="1" dirty="0">
                <a:solidFill>
                  <a:srgbClr val="E46C0A"/>
                </a:solidFill>
                <a:latin typeface="Arial"/>
                <a:cs typeface="Arial"/>
              </a:rPr>
            </a:br>
            <a:r>
              <a:rPr lang="en-US" sz="4000" b="1" dirty="0">
                <a:solidFill>
                  <a:srgbClr val="E46C0A"/>
                </a:solidFill>
                <a:latin typeface="Arial"/>
                <a:cs typeface="Arial"/>
              </a:rPr>
              <a:t>21-22/03/25</a:t>
            </a:r>
            <a:br>
              <a:rPr lang="en-US" sz="4000" b="1" dirty="0">
                <a:solidFill>
                  <a:srgbClr val="E46C0A"/>
                </a:solidFill>
                <a:latin typeface="Arial"/>
                <a:cs typeface="Arial"/>
              </a:rPr>
            </a:br>
            <a:r>
              <a:rPr lang="en-US" sz="4000" b="1" dirty="0">
                <a:solidFill>
                  <a:srgbClr val="E46C0A"/>
                </a:solidFill>
                <a:latin typeface="Arial"/>
                <a:cs typeface="Arial"/>
              </a:rPr>
              <a:t>Epidemiology of Menopause and menopause related complications  </a:t>
            </a:r>
          </a:p>
        </p:txBody>
      </p:sp>
      <p:sp>
        <p:nvSpPr>
          <p:cNvPr id="3" name="Sous-titre 2"/>
          <p:cNvSpPr>
            <a:spLocks noGrp="1"/>
          </p:cNvSpPr>
          <p:nvPr>
            <p:ph type="subTitle" idx="1"/>
          </p:nvPr>
        </p:nvSpPr>
        <p:spPr>
          <a:xfrm>
            <a:off x="1214414" y="3617913"/>
            <a:ext cx="6697662" cy="3240087"/>
          </a:xfrm>
        </p:spPr>
        <p:txBody>
          <a:bodyPr vert="horz" lIns="91440" tIns="45720" rIns="91440" bIns="45720" rtlCol="0" anchor="t">
            <a:normAutofit lnSpcReduction="10000"/>
          </a:bodyPr>
          <a:lstStyle/>
          <a:p>
            <a:pPr eaLnBrk="1" hangingPunct="1">
              <a:lnSpc>
                <a:spcPct val="80000"/>
              </a:lnSpc>
            </a:pPr>
            <a:endParaRPr lang="fr-FR" sz="1600">
              <a:solidFill>
                <a:schemeClr val="tx1"/>
              </a:solidFill>
              <a:latin typeface="Garamond" pitchFamily="18" charset="0"/>
            </a:endParaRPr>
          </a:p>
          <a:p>
            <a:pPr eaLnBrk="1" hangingPunct="1">
              <a:lnSpc>
                <a:spcPct val="80000"/>
              </a:lnSpc>
            </a:pPr>
            <a:r>
              <a:rPr lang="en-GB" sz="2800">
                <a:solidFill>
                  <a:schemeClr val="tx1"/>
                </a:solidFill>
                <a:latin typeface="Garamond"/>
              </a:rPr>
              <a:t>Serge Rozenberg,</a:t>
            </a:r>
            <a:br>
              <a:rPr lang="en-GB" sz="2800">
                <a:latin typeface="Garamond" pitchFamily="18" charset="0"/>
              </a:rPr>
            </a:br>
            <a:r>
              <a:rPr lang="en-GB" sz="2800">
                <a:solidFill>
                  <a:schemeClr val="tx1"/>
                </a:solidFill>
                <a:latin typeface="Garamond"/>
              </a:rPr>
              <a:t>CHU St Pierre Université libre de </a:t>
            </a:r>
            <a:r>
              <a:rPr lang="en-GB" sz="2800" err="1">
                <a:solidFill>
                  <a:schemeClr val="tx1"/>
                </a:solidFill>
                <a:latin typeface="Garamond"/>
              </a:rPr>
              <a:t>Bruxelles</a:t>
            </a:r>
            <a:endParaRPr lang="en-GB" sz="2800">
              <a:solidFill>
                <a:schemeClr val="tx1"/>
              </a:solidFill>
              <a:latin typeface="Garamond"/>
            </a:endParaRPr>
          </a:p>
          <a:p>
            <a:pPr eaLnBrk="1" hangingPunct="1">
              <a:lnSpc>
                <a:spcPct val="80000"/>
              </a:lnSpc>
            </a:pPr>
            <a:r>
              <a:rPr lang="en-GB" sz="2800">
                <a:solidFill>
                  <a:schemeClr val="tx1"/>
                </a:solidFill>
                <a:latin typeface="Garamond"/>
              </a:rPr>
              <a:t>Vrije Universiteit Brussel </a:t>
            </a:r>
          </a:p>
          <a:p>
            <a:pPr eaLnBrk="1" hangingPunct="1">
              <a:lnSpc>
                <a:spcPct val="80000"/>
              </a:lnSpc>
            </a:pPr>
            <a:r>
              <a:rPr lang="en-GB" sz="2800">
                <a:solidFill>
                  <a:schemeClr val="tx1"/>
                </a:solidFill>
                <a:latin typeface="Garamond" pitchFamily="18" charset="0"/>
              </a:rPr>
              <a:t>Belgium</a:t>
            </a:r>
            <a:br>
              <a:rPr lang="en-GB" sz="2800">
                <a:solidFill>
                  <a:schemeClr val="tx1"/>
                </a:solidFill>
                <a:latin typeface="Garamond" pitchFamily="18" charset="0"/>
              </a:rPr>
            </a:br>
            <a:br>
              <a:rPr lang="en-GB" sz="2800">
                <a:solidFill>
                  <a:schemeClr val="tx1"/>
                </a:solidFill>
                <a:latin typeface="Garamond" pitchFamily="18" charset="0"/>
              </a:rPr>
            </a:br>
            <a:r>
              <a:rPr lang="en-GB" sz="2800">
                <a:solidFill>
                  <a:schemeClr val="accent2"/>
                </a:solidFill>
                <a:latin typeface="Garamond" pitchFamily="18" charset="0"/>
              </a:rPr>
              <a:t>serge_rozenberg@stpierre-bru.be</a:t>
            </a:r>
            <a:br>
              <a:rPr lang="en-GB" sz="2800">
                <a:solidFill>
                  <a:schemeClr val="accent2"/>
                </a:solidFill>
                <a:latin typeface="Garamond" pitchFamily="18" charset="0"/>
              </a:rPr>
            </a:br>
            <a:r>
              <a:rPr lang="en-GB" sz="2800">
                <a:solidFill>
                  <a:schemeClr val="accent2"/>
                </a:solidFill>
                <a:latin typeface="Garamond" pitchFamily="18" charset="0"/>
              </a:rPr>
              <a:t>serge.rozenberg@skynet.be</a:t>
            </a:r>
            <a:r>
              <a:rPr lang="en-GB" sz="2800">
                <a:solidFill>
                  <a:schemeClr val="tx1"/>
                </a:solidFill>
                <a:latin typeface="Garamond" pitchFamily="18" charset="0"/>
              </a:rPr>
              <a:t> </a:t>
            </a:r>
            <a:br>
              <a:rPr lang="en-GB" sz="2800">
                <a:solidFill>
                  <a:schemeClr val="tx1"/>
                </a:solidFill>
                <a:latin typeface="Garamond" pitchFamily="18" charset="0"/>
              </a:rPr>
            </a:br>
            <a:br>
              <a:rPr lang="fr-FR" sz="2800">
                <a:solidFill>
                  <a:schemeClr val="tx1"/>
                </a:solidFill>
                <a:latin typeface="Garamond" pitchFamily="18" charset="0"/>
              </a:rPr>
            </a:br>
            <a:endParaRPr lang="fr-BE" sz="2800">
              <a:solidFill>
                <a:schemeClr val="tx1"/>
              </a:solidFill>
              <a:latin typeface="Garamond" pitchFamily="18" charset="0"/>
            </a:endParaRPr>
          </a:p>
        </p:txBody>
      </p:sp>
    </p:spTree>
    <p:extLst>
      <p:ext uri="{BB962C8B-B14F-4D97-AF65-F5344CB8AC3E}">
        <p14:creationId xmlns:p14="http://schemas.microsoft.com/office/powerpoint/2010/main" val="1978616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58953B-A7A4-098A-DCB0-493B8F82A148}"/>
              </a:ext>
            </a:extLst>
          </p:cNvPr>
          <p:cNvSpPr>
            <a:spLocks noGrp="1"/>
          </p:cNvSpPr>
          <p:nvPr>
            <p:ph type="title"/>
          </p:nvPr>
        </p:nvSpPr>
        <p:spPr/>
        <p:txBody>
          <a:bodyPr/>
          <a:lstStyle/>
          <a:p>
            <a:pPr algn="ctr"/>
            <a:r>
              <a:rPr lang="fr-FR" dirty="0">
                <a:latin typeface="Arial"/>
                <a:cs typeface="Arial"/>
              </a:rPr>
              <a:t>MHT </a:t>
            </a:r>
            <a:endParaRPr lang="fr-FR" dirty="0"/>
          </a:p>
        </p:txBody>
      </p:sp>
      <p:sp>
        <p:nvSpPr>
          <p:cNvPr id="3" name="Espace réservé du contenu 2">
            <a:extLst>
              <a:ext uri="{FF2B5EF4-FFF2-40B4-BE49-F238E27FC236}">
                <a16:creationId xmlns:a16="http://schemas.microsoft.com/office/drawing/2014/main" id="{042E5FDB-9E06-1DF1-B8FB-795E7E95580E}"/>
              </a:ext>
            </a:extLst>
          </p:cNvPr>
          <p:cNvSpPr>
            <a:spLocks noGrp="1"/>
          </p:cNvSpPr>
          <p:nvPr>
            <p:ph idx="1"/>
          </p:nvPr>
        </p:nvSpPr>
        <p:spPr/>
        <p:txBody>
          <a:bodyPr vert="horz" lIns="91440" tIns="45720" rIns="91440" bIns="45720" rtlCol="0" anchor="t">
            <a:normAutofit/>
          </a:bodyPr>
          <a:lstStyle/>
          <a:p>
            <a:pPr marL="264795" indent="-264795"/>
            <a:r>
              <a:rPr lang="fr-FR" sz="3200" err="1">
                <a:latin typeface="Times New Roman"/>
                <a:cs typeface="Times New Roman"/>
              </a:rPr>
              <a:t>Pharmacology</a:t>
            </a:r>
            <a:r>
              <a:rPr lang="fr-FR" sz="3200" dirty="0">
                <a:latin typeface="Times New Roman"/>
                <a:cs typeface="Times New Roman"/>
              </a:rPr>
              <a:t> and </a:t>
            </a:r>
            <a:r>
              <a:rPr lang="fr-FR" sz="3200" err="1">
                <a:latin typeface="Times New Roman"/>
                <a:cs typeface="Times New Roman"/>
              </a:rPr>
              <a:t>Regimens</a:t>
            </a:r>
            <a:r>
              <a:rPr lang="fr-FR" sz="3200" dirty="0">
                <a:latin typeface="Times New Roman"/>
                <a:cs typeface="Times New Roman"/>
              </a:rPr>
              <a:t> (Anne </a:t>
            </a:r>
            <a:r>
              <a:rPr lang="fr-FR" sz="3200" err="1">
                <a:latin typeface="Times New Roman"/>
                <a:cs typeface="Times New Roman"/>
              </a:rPr>
              <a:t>Firquet</a:t>
            </a:r>
            <a:r>
              <a:rPr lang="fr-FR" sz="3200" dirty="0">
                <a:latin typeface="Times New Roman"/>
                <a:cs typeface="Times New Roman"/>
              </a:rPr>
              <a:t> </a:t>
            </a:r>
            <a:r>
              <a:rPr lang="fr-FR" sz="3200" err="1">
                <a:latin typeface="Times New Roman"/>
                <a:cs typeface="Times New Roman"/>
              </a:rPr>
              <a:t>ULiège</a:t>
            </a:r>
            <a:r>
              <a:rPr lang="fr-FR" sz="3200" dirty="0">
                <a:latin typeface="Times New Roman"/>
                <a:cs typeface="Times New Roman"/>
              </a:rPr>
              <a:t>)</a:t>
            </a:r>
            <a:endParaRPr lang="fr-FR" sz="3200" dirty="0">
              <a:ea typeface="Calibri"/>
              <a:cs typeface="Calibri"/>
            </a:endParaRPr>
          </a:p>
        </p:txBody>
      </p:sp>
    </p:spTree>
    <p:extLst>
      <p:ext uri="{BB962C8B-B14F-4D97-AF65-F5344CB8AC3E}">
        <p14:creationId xmlns:p14="http://schemas.microsoft.com/office/powerpoint/2010/main" val="1593049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DE6AF0-89D1-53B2-2C39-F116C7DC43E8}"/>
              </a:ext>
            </a:extLst>
          </p:cNvPr>
          <p:cNvSpPr>
            <a:spLocks noGrp="1"/>
          </p:cNvSpPr>
          <p:nvPr>
            <p:ph type="title"/>
          </p:nvPr>
        </p:nvSpPr>
        <p:spPr>
          <a:xfrm>
            <a:off x="457200" y="578557"/>
            <a:ext cx="8229600" cy="1143000"/>
          </a:xfrm>
        </p:spPr>
        <p:txBody>
          <a:bodyPr/>
          <a:lstStyle/>
          <a:p>
            <a:r>
              <a:rPr lang="fr-FR" sz="2400" b="1" dirty="0">
                <a:solidFill>
                  <a:srgbClr val="FF0000"/>
                </a:solidFill>
                <a:latin typeface="Roboto"/>
                <a:ea typeface="Roboto"/>
                <a:cs typeface="Roboto"/>
              </a:rPr>
              <a:t>VERTEBRAL FRACTURES</a:t>
            </a:r>
            <a:endParaRPr lang="fr-FR" sz="2400" dirty="0">
              <a:solidFill>
                <a:srgbClr val="FF0000"/>
              </a:solidFill>
            </a:endParaRPr>
          </a:p>
          <a:p>
            <a:endParaRPr lang="fr-FR" dirty="0"/>
          </a:p>
        </p:txBody>
      </p:sp>
      <p:sp>
        <p:nvSpPr>
          <p:cNvPr id="3" name="Espace réservé du contenu 2">
            <a:extLst>
              <a:ext uri="{FF2B5EF4-FFF2-40B4-BE49-F238E27FC236}">
                <a16:creationId xmlns:a16="http://schemas.microsoft.com/office/drawing/2014/main" id="{30DA1336-4CB9-7B3F-F821-92DE8B1AD7B1}"/>
              </a:ext>
            </a:extLst>
          </p:cNvPr>
          <p:cNvSpPr>
            <a:spLocks noGrp="1"/>
          </p:cNvSpPr>
          <p:nvPr>
            <p:ph idx="1"/>
          </p:nvPr>
        </p:nvSpPr>
        <p:spPr>
          <a:xfrm>
            <a:off x="323528" y="1153380"/>
            <a:ext cx="8229600" cy="4525963"/>
          </a:xfrm>
        </p:spPr>
        <p:txBody>
          <a:bodyPr vert="horz" lIns="91440" tIns="45720" rIns="91440" bIns="45720" rtlCol="0" anchor="t">
            <a:noAutofit/>
          </a:bodyPr>
          <a:lstStyle/>
          <a:p>
            <a:r>
              <a:rPr lang="fr-FR" sz="2400" dirty="0">
                <a:solidFill>
                  <a:srgbClr val="333333"/>
                </a:solidFill>
                <a:latin typeface="Roboto"/>
                <a:ea typeface="Roboto"/>
                <a:cs typeface="Roboto"/>
              </a:rPr>
              <a:t>Most </a:t>
            </a:r>
            <a:r>
              <a:rPr lang="fr-FR" sz="2400" dirty="0" err="1">
                <a:solidFill>
                  <a:srgbClr val="333333"/>
                </a:solidFill>
                <a:latin typeface="Roboto"/>
                <a:ea typeface="Roboto"/>
                <a:cs typeface="Roboto"/>
              </a:rPr>
              <a:t>common</a:t>
            </a:r>
            <a:r>
              <a:rPr lang="fr-FR" sz="2400" dirty="0">
                <a:solidFill>
                  <a:srgbClr val="333333"/>
                </a:solidFill>
                <a:latin typeface="Roboto"/>
                <a:ea typeface="Roboto"/>
                <a:cs typeface="Roboto"/>
              </a:rPr>
              <a:t> </a:t>
            </a:r>
            <a:r>
              <a:rPr lang="fr-FR" sz="2400" dirty="0" err="1">
                <a:solidFill>
                  <a:srgbClr val="333333"/>
                </a:solidFill>
                <a:latin typeface="Roboto"/>
                <a:ea typeface="Roboto"/>
                <a:cs typeface="Roboto"/>
              </a:rPr>
              <a:t>osteoporotic</a:t>
            </a:r>
            <a:r>
              <a:rPr lang="fr-FR" sz="2400" dirty="0">
                <a:solidFill>
                  <a:srgbClr val="333333"/>
                </a:solidFill>
                <a:latin typeface="Roboto"/>
                <a:ea typeface="Roboto"/>
                <a:cs typeface="Roboto"/>
              </a:rPr>
              <a:t> fractures. </a:t>
            </a:r>
            <a:endParaRPr lang="fr-FR" sz="2400" dirty="0">
              <a:solidFill>
                <a:srgbClr val="000000"/>
              </a:solidFill>
              <a:latin typeface="Calibri"/>
              <a:ea typeface="Calibri"/>
              <a:cs typeface="Calibri"/>
            </a:endParaRPr>
          </a:p>
          <a:p>
            <a:r>
              <a:rPr lang="fr-FR" sz="2400" dirty="0">
                <a:solidFill>
                  <a:srgbClr val="FF0000"/>
                </a:solidFill>
                <a:latin typeface="Roboto"/>
                <a:ea typeface="Roboto"/>
                <a:cs typeface="Roboto"/>
              </a:rPr>
              <a:t>8-fold </a:t>
            </a:r>
            <a:r>
              <a:rPr lang="fr-FR" sz="2400" err="1">
                <a:solidFill>
                  <a:srgbClr val="FF0000"/>
                </a:solidFill>
                <a:latin typeface="Roboto"/>
                <a:ea typeface="Roboto"/>
                <a:cs typeface="Roboto"/>
              </a:rPr>
              <a:t>increase</a:t>
            </a:r>
            <a:r>
              <a:rPr lang="fr-FR" sz="2400" dirty="0">
                <a:solidFill>
                  <a:srgbClr val="FF0000"/>
                </a:solidFill>
                <a:latin typeface="Roboto"/>
                <a:ea typeface="Roboto"/>
                <a:cs typeface="Roboto"/>
              </a:rPr>
              <a:t> in </a:t>
            </a:r>
            <a:r>
              <a:rPr lang="fr-FR" sz="2400" err="1">
                <a:solidFill>
                  <a:srgbClr val="FF0000"/>
                </a:solidFill>
                <a:latin typeface="Roboto"/>
                <a:ea typeface="Roboto"/>
                <a:cs typeface="Roboto"/>
              </a:rPr>
              <a:t>age-adjusted</a:t>
            </a:r>
            <a:r>
              <a:rPr lang="fr-FR" sz="2400" dirty="0">
                <a:solidFill>
                  <a:srgbClr val="FF0000"/>
                </a:solidFill>
                <a:latin typeface="Roboto"/>
                <a:ea typeface="Roboto"/>
                <a:cs typeface="Roboto"/>
              </a:rPr>
              <a:t> </a:t>
            </a:r>
            <a:r>
              <a:rPr lang="fr-FR" sz="2400" err="1">
                <a:solidFill>
                  <a:srgbClr val="FF0000"/>
                </a:solidFill>
                <a:latin typeface="Roboto"/>
                <a:ea typeface="Roboto"/>
                <a:cs typeface="Roboto"/>
              </a:rPr>
              <a:t>mortality</a:t>
            </a:r>
            <a:r>
              <a:rPr lang="fr-FR" sz="2400" dirty="0">
                <a:solidFill>
                  <a:srgbClr val="FF0000"/>
                </a:solidFill>
                <a:latin typeface="Roboto"/>
                <a:ea typeface="Roboto"/>
                <a:cs typeface="Roboto"/>
              </a:rPr>
              <a:t>.</a:t>
            </a:r>
            <a:r>
              <a:rPr lang="fr-FR" sz="2400" dirty="0">
                <a:solidFill>
                  <a:srgbClr val="333333"/>
                </a:solidFill>
                <a:latin typeface="Roboto"/>
                <a:ea typeface="Roboto"/>
                <a:cs typeface="Roboto"/>
              </a:rPr>
              <a:t> </a:t>
            </a:r>
            <a:endParaRPr lang="fr-FR" sz="2400" dirty="0">
              <a:solidFill>
                <a:srgbClr val="FAA836"/>
              </a:solidFill>
              <a:latin typeface="Roboto"/>
              <a:ea typeface="Roboto"/>
              <a:cs typeface="Roboto"/>
            </a:endParaRPr>
          </a:p>
          <a:p>
            <a:r>
              <a:rPr lang="fr-FR" sz="2400" dirty="0">
                <a:solidFill>
                  <a:srgbClr val="333333"/>
                </a:solidFill>
                <a:latin typeface="Roboto"/>
                <a:ea typeface="Roboto"/>
                <a:cs typeface="Roboto"/>
              </a:rPr>
              <a:t>A 50-year-old white </a:t>
            </a:r>
            <a:r>
              <a:rPr lang="fr-FR" sz="2400" dirty="0" err="1">
                <a:solidFill>
                  <a:srgbClr val="333333"/>
                </a:solidFill>
                <a:latin typeface="Roboto"/>
                <a:ea typeface="Roboto"/>
                <a:cs typeface="Roboto"/>
              </a:rPr>
              <a:t>woman</a:t>
            </a:r>
            <a:r>
              <a:rPr lang="fr-FR" sz="2400" dirty="0">
                <a:solidFill>
                  <a:srgbClr val="333333"/>
                </a:solidFill>
                <a:latin typeface="Roboto"/>
                <a:ea typeface="Roboto"/>
                <a:cs typeface="Roboto"/>
              </a:rPr>
              <a:t>:  </a:t>
            </a:r>
            <a:r>
              <a:rPr lang="fr-FR" sz="2400" dirty="0">
                <a:solidFill>
                  <a:srgbClr val="FF0000"/>
                </a:solidFill>
                <a:latin typeface="Roboto"/>
                <a:ea typeface="Roboto"/>
                <a:cs typeface="Roboto"/>
              </a:rPr>
              <a:t>16-25% </a:t>
            </a:r>
            <a:r>
              <a:rPr lang="fr-FR" sz="2400" dirty="0" err="1">
                <a:solidFill>
                  <a:srgbClr val="FF0000"/>
                </a:solidFill>
                <a:latin typeface="Roboto"/>
                <a:ea typeface="Roboto"/>
                <a:cs typeface="Roboto"/>
              </a:rPr>
              <a:t>lifetime</a:t>
            </a:r>
            <a:r>
              <a:rPr lang="fr-FR" sz="2400" dirty="0">
                <a:solidFill>
                  <a:srgbClr val="FF0000"/>
                </a:solidFill>
                <a:latin typeface="Roboto"/>
                <a:ea typeface="Roboto"/>
                <a:cs typeface="Roboto"/>
              </a:rPr>
              <a:t> </a:t>
            </a:r>
            <a:r>
              <a:rPr lang="fr-FR" sz="2400" dirty="0" err="1">
                <a:solidFill>
                  <a:srgbClr val="FF0000"/>
                </a:solidFill>
                <a:latin typeface="Roboto"/>
                <a:ea typeface="Roboto"/>
                <a:cs typeface="Roboto"/>
              </a:rPr>
              <a:t>risk</a:t>
            </a:r>
            <a:r>
              <a:rPr lang="fr-FR" sz="2400" dirty="0">
                <a:solidFill>
                  <a:srgbClr val="333333"/>
                </a:solidFill>
                <a:latin typeface="Roboto"/>
                <a:ea typeface="Roboto"/>
                <a:cs typeface="Roboto"/>
              </a:rPr>
              <a:t> of </a:t>
            </a:r>
            <a:r>
              <a:rPr lang="fr-FR" sz="2400" dirty="0" err="1">
                <a:solidFill>
                  <a:srgbClr val="333333"/>
                </a:solidFill>
                <a:latin typeface="Roboto"/>
                <a:ea typeface="Roboto"/>
                <a:cs typeface="Roboto"/>
              </a:rPr>
              <a:t>experiencing</a:t>
            </a:r>
            <a:r>
              <a:rPr lang="fr-FR" sz="2400" dirty="0">
                <a:solidFill>
                  <a:srgbClr val="333333"/>
                </a:solidFill>
                <a:latin typeface="Roboto"/>
                <a:ea typeface="Roboto"/>
                <a:cs typeface="Roboto"/>
              </a:rPr>
              <a:t> a </a:t>
            </a:r>
            <a:r>
              <a:rPr lang="fr-FR" sz="2400" dirty="0" err="1">
                <a:solidFill>
                  <a:srgbClr val="333333"/>
                </a:solidFill>
                <a:latin typeface="Roboto"/>
                <a:ea typeface="Roboto"/>
                <a:cs typeface="Roboto"/>
              </a:rPr>
              <a:t>vertebral</a:t>
            </a:r>
            <a:r>
              <a:rPr lang="fr-FR" sz="2400" dirty="0">
                <a:solidFill>
                  <a:srgbClr val="333333"/>
                </a:solidFill>
                <a:latin typeface="Roboto"/>
                <a:ea typeface="Roboto"/>
                <a:cs typeface="Roboto"/>
              </a:rPr>
              <a:t> fracture </a:t>
            </a:r>
            <a:endParaRPr lang="fr-FR" sz="2400" dirty="0">
              <a:solidFill>
                <a:srgbClr val="000000"/>
              </a:solidFill>
              <a:latin typeface="Calibri"/>
              <a:ea typeface="Calibri"/>
              <a:cs typeface="Calibri"/>
            </a:endParaRPr>
          </a:p>
          <a:p>
            <a:r>
              <a:rPr lang="fr-FR" sz="2400" dirty="0">
                <a:solidFill>
                  <a:srgbClr val="FF0000"/>
                </a:solidFill>
                <a:latin typeface="Roboto"/>
                <a:ea typeface="Roboto"/>
                <a:cs typeface="Roboto"/>
              </a:rPr>
              <a:t>Under-</a:t>
            </a:r>
            <a:r>
              <a:rPr lang="fr-FR" sz="2400" err="1">
                <a:solidFill>
                  <a:srgbClr val="FF0000"/>
                </a:solidFill>
                <a:latin typeface="Roboto"/>
                <a:ea typeface="Roboto"/>
                <a:cs typeface="Roboto"/>
              </a:rPr>
              <a:t>diagnosed</a:t>
            </a:r>
            <a:r>
              <a:rPr lang="fr-FR" sz="2400" dirty="0">
                <a:solidFill>
                  <a:srgbClr val="FF0000"/>
                </a:solidFill>
                <a:latin typeface="Roboto"/>
                <a:ea typeface="Roboto"/>
                <a:cs typeface="Roboto"/>
              </a:rPr>
              <a:t> in 30-45%</a:t>
            </a:r>
            <a:r>
              <a:rPr lang="fr-FR" sz="2400" dirty="0">
                <a:solidFill>
                  <a:srgbClr val="333333"/>
                </a:solidFill>
                <a:latin typeface="Roboto"/>
                <a:ea typeface="Roboto"/>
                <a:cs typeface="Roboto"/>
              </a:rPr>
              <a:t> </a:t>
            </a:r>
            <a:endParaRPr lang="fr-FR" sz="2400" dirty="0">
              <a:solidFill>
                <a:srgbClr val="000000"/>
              </a:solidFill>
              <a:latin typeface="Calibri"/>
              <a:ea typeface="Calibri"/>
              <a:cs typeface="Calibri"/>
            </a:endParaRPr>
          </a:p>
          <a:p>
            <a:r>
              <a:rPr lang="fr-FR" dirty="0">
                <a:ea typeface="+mn-lt"/>
                <a:cs typeface="+mn-lt"/>
              </a:rPr>
              <a:t>https://www.osteoporosis.foundation/facts-statistics/epidemiology-of-osteoporosis-and-fragility-fractures</a:t>
            </a:r>
            <a:endParaRPr lang="fr-FR" dirty="0">
              <a:ea typeface="Calibri"/>
              <a:cs typeface="Calibri"/>
            </a:endParaRPr>
          </a:p>
        </p:txBody>
      </p:sp>
    </p:spTree>
    <p:extLst>
      <p:ext uri="{BB962C8B-B14F-4D97-AF65-F5344CB8AC3E}">
        <p14:creationId xmlns:p14="http://schemas.microsoft.com/office/powerpoint/2010/main" val="219266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4051" name="Picture 3">
            <a:extLst>
              <a:ext uri="{FF2B5EF4-FFF2-40B4-BE49-F238E27FC236}">
                <a16:creationId xmlns:a16="http://schemas.microsoft.com/office/drawing/2014/main" id="{C4CFB146-04E2-FD50-34DB-5716F60AF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404813"/>
            <a:ext cx="4438650" cy="3251200"/>
          </a:xfrm>
          <a:prstGeom prst="rect">
            <a:avLst/>
          </a:prstGeom>
          <a:noFill/>
          <a:ln w="12700">
            <a:solidFill>
              <a:srgbClr val="0380B7"/>
            </a:solidFill>
            <a:miter lim="800000"/>
            <a:headEnd/>
            <a:tailEnd/>
          </a:ln>
          <a:extLst>
            <a:ext uri="{909E8E84-426E-40DD-AFC4-6F175D3DCCD1}">
              <a14:hiddenFill xmlns:a14="http://schemas.microsoft.com/office/drawing/2010/main">
                <a:solidFill>
                  <a:srgbClr val="FFFFFF"/>
                </a:solidFill>
              </a14:hiddenFill>
            </a:ext>
          </a:extLst>
        </p:spPr>
      </p:pic>
      <p:sp>
        <p:nvSpPr>
          <p:cNvPr id="1154053" name="Text Box 5">
            <a:extLst>
              <a:ext uri="{FF2B5EF4-FFF2-40B4-BE49-F238E27FC236}">
                <a16:creationId xmlns:a16="http://schemas.microsoft.com/office/drawing/2014/main" id="{A466611A-B532-75C5-F980-9BF1E2A023B8}"/>
              </a:ext>
            </a:extLst>
          </p:cNvPr>
          <p:cNvSpPr txBox="1">
            <a:spLocks noChangeArrowheads="1"/>
          </p:cNvSpPr>
          <p:nvPr/>
        </p:nvSpPr>
        <p:spPr bwMode="auto">
          <a:xfrm>
            <a:off x="900113" y="3933825"/>
            <a:ext cx="22828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190500" indent="-1905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25000"/>
              </a:lnSpc>
              <a:buFontTx/>
              <a:buChar char="•"/>
            </a:pPr>
            <a:r>
              <a:rPr lang="de-CH" altLang="fr-FR" b="1" err="1">
                <a:solidFill>
                  <a:srgbClr val="0070C0"/>
                </a:solidFill>
                <a:latin typeface="Arial"/>
                <a:cs typeface="Arial"/>
              </a:rPr>
              <a:t>Kyphosis</a:t>
            </a:r>
            <a:endParaRPr lang="de-CH" altLang="fr-FR" b="1">
              <a:solidFill>
                <a:srgbClr val="0070C0"/>
              </a:solidFill>
              <a:latin typeface="Arial"/>
              <a:cs typeface="Arial"/>
            </a:endParaRPr>
          </a:p>
          <a:p>
            <a:pPr eaLnBrk="0" hangingPunct="0">
              <a:lnSpc>
                <a:spcPct val="125000"/>
              </a:lnSpc>
              <a:buFontTx/>
              <a:buChar char="•"/>
            </a:pPr>
            <a:r>
              <a:rPr lang="de-CH" altLang="fr-FR" b="1" dirty="0">
                <a:solidFill>
                  <a:srgbClr val="0070C0"/>
                </a:solidFill>
                <a:latin typeface="Arial"/>
                <a:cs typeface="Arial"/>
              </a:rPr>
              <a:t>Loss </a:t>
            </a:r>
            <a:r>
              <a:rPr lang="de-CH" altLang="fr-FR" b="1" err="1">
                <a:solidFill>
                  <a:srgbClr val="0070C0"/>
                </a:solidFill>
                <a:latin typeface="Arial"/>
                <a:cs typeface="Arial"/>
              </a:rPr>
              <a:t>of</a:t>
            </a:r>
            <a:r>
              <a:rPr lang="de-CH" altLang="fr-FR" b="1" dirty="0">
                <a:solidFill>
                  <a:srgbClr val="0070C0"/>
                </a:solidFill>
                <a:latin typeface="Arial"/>
                <a:cs typeface="Arial"/>
              </a:rPr>
              <a:t> </a:t>
            </a:r>
            <a:r>
              <a:rPr lang="de-CH" altLang="fr-FR" b="1" err="1">
                <a:solidFill>
                  <a:srgbClr val="0070C0"/>
                </a:solidFill>
                <a:latin typeface="Arial"/>
                <a:cs typeface="Arial"/>
              </a:rPr>
              <a:t>height</a:t>
            </a:r>
            <a:endParaRPr lang="de-CH" altLang="fr-FR" b="1">
              <a:solidFill>
                <a:srgbClr val="0070C0"/>
              </a:solidFill>
              <a:latin typeface="Arial"/>
              <a:cs typeface="Arial"/>
            </a:endParaRPr>
          </a:p>
          <a:p>
            <a:pPr eaLnBrk="0" hangingPunct="0">
              <a:lnSpc>
                <a:spcPct val="125000"/>
              </a:lnSpc>
              <a:buFontTx/>
              <a:buChar char="•"/>
            </a:pPr>
            <a:r>
              <a:rPr lang="de-CH" altLang="fr-FR" b="1" err="1">
                <a:solidFill>
                  <a:srgbClr val="0070C0"/>
                </a:solidFill>
                <a:latin typeface="Arial"/>
                <a:cs typeface="Arial"/>
              </a:rPr>
              <a:t>Bulging</a:t>
            </a:r>
            <a:r>
              <a:rPr lang="de-CH" altLang="fr-FR" b="1" dirty="0">
                <a:solidFill>
                  <a:srgbClr val="0070C0"/>
                </a:solidFill>
                <a:latin typeface="Arial"/>
                <a:cs typeface="Arial"/>
              </a:rPr>
              <a:t> </a:t>
            </a:r>
            <a:r>
              <a:rPr lang="de-CH" altLang="fr-FR" b="1" err="1">
                <a:solidFill>
                  <a:srgbClr val="0070C0"/>
                </a:solidFill>
                <a:latin typeface="Arial"/>
                <a:cs typeface="Arial"/>
              </a:rPr>
              <a:t>abdomen</a:t>
            </a:r>
            <a:endParaRPr lang="en-US" altLang="fr-FR" b="1">
              <a:solidFill>
                <a:srgbClr val="0070C0"/>
              </a:solidFill>
              <a:latin typeface="Arial"/>
              <a:cs typeface="Arial"/>
            </a:endParaRPr>
          </a:p>
        </p:txBody>
      </p:sp>
      <p:sp>
        <p:nvSpPr>
          <p:cNvPr id="1154054" name="Rectangle 6">
            <a:extLst>
              <a:ext uri="{FF2B5EF4-FFF2-40B4-BE49-F238E27FC236}">
                <a16:creationId xmlns:a16="http://schemas.microsoft.com/office/drawing/2014/main" id="{FE8F4AEF-836B-9067-2274-B014963F8517}"/>
              </a:ext>
            </a:extLst>
          </p:cNvPr>
          <p:cNvSpPr>
            <a:spLocks noChangeArrowheads="1"/>
          </p:cNvSpPr>
          <p:nvPr/>
        </p:nvSpPr>
        <p:spPr bwMode="auto">
          <a:xfrm>
            <a:off x="3419475" y="4005263"/>
            <a:ext cx="4748213"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lvl1pPr marL="190500" indent="-190500">
              <a:defRPr sz="2400">
                <a:solidFill>
                  <a:schemeClr val="tx1"/>
                </a:solidFill>
                <a:latin typeface="Times New Roman" panose="02020603050405020304" pitchFamily="18" charset="0"/>
              </a:defRPr>
            </a:lvl1pPr>
            <a:lvl2pPr marL="47625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eaLnBrk="0" hangingPunct="0">
              <a:lnSpc>
                <a:spcPct val="125000"/>
              </a:lnSpc>
              <a:buFontTx/>
              <a:buChar char="•"/>
            </a:pPr>
            <a:r>
              <a:rPr lang="de-CH" altLang="fr-FR" b="1" dirty="0" err="1">
                <a:solidFill>
                  <a:srgbClr val="0070C0"/>
                </a:solidFill>
                <a:latin typeface="Arial"/>
                <a:cs typeface="Arial"/>
              </a:rPr>
              <a:t>Acute</a:t>
            </a:r>
            <a:r>
              <a:rPr lang="de-CH" altLang="fr-FR" b="1" dirty="0">
                <a:solidFill>
                  <a:srgbClr val="0070C0"/>
                </a:solidFill>
                <a:latin typeface="Arial"/>
                <a:cs typeface="Arial"/>
              </a:rPr>
              <a:t> and </a:t>
            </a:r>
            <a:r>
              <a:rPr lang="de-CH" altLang="fr-FR" b="1" dirty="0" err="1">
                <a:solidFill>
                  <a:srgbClr val="0070C0"/>
                </a:solidFill>
                <a:latin typeface="Arial"/>
                <a:cs typeface="Arial"/>
              </a:rPr>
              <a:t>chronic</a:t>
            </a:r>
            <a:r>
              <a:rPr lang="de-CH" altLang="fr-FR" b="1" dirty="0">
                <a:solidFill>
                  <a:srgbClr val="0070C0"/>
                </a:solidFill>
                <a:latin typeface="Arial"/>
                <a:cs typeface="Arial"/>
              </a:rPr>
              <a:t> </a:t>
            </a:r>
            <a:r>
              <a:rPr lang="de-CH" altLang="fr-FR" b="1" dirty="0" err="1">
                <a:solidFill>
                  <a:srgbClr val="0070C0"/>
                </a:solidFill>
                <a:latin typeface="Arial"/>
                <a:cs typeface="Arial"/>
              </a:rPr>
              <a:t>pain</a:t>
            </a:r>
          </a:p>
          <a:p>
            <a:pPr eaLnBrk="0" hangingPunct="0">
              <a:lnSpc>
                <a:spcPct val="125000"/>
              </a:lnSpc>
              <a:buFontTx/>
              <a:buChar char="•"/>
            </a:pPr>
            <a:r>
              <a:rPr lang="de-CH" altLang="fr-FR" b="1" dirty="0" err="1">
                <a:solidFill>
                  <a:srgbClr val="0070C0"/>
                </a:solidFill>
                <a:latin typeface="Arial"/>
                <a:cs typeface="Arial"/>
              </a:rPr>
              <a:t>Breathing</a:t>
            </a:r>
            <a:r>
              <a:rPr lang="de-CH" altLang="fr-FR" b="1" dirty="0">
                <a:solidFill>
                  <a:srgbClr val="0070C0"/>
                </a:solidFill>
                <a:latin typeface="Arial"/>
                <a:cs typeface="Arial"/>
              </a:rPr>
              <a:t> </a:t>
            </a:r>
            <a:r>
              <a:rPr lang="de-CH" altLang="fr-FR" b="1" dirty="0" err="1">
                <a:solidFill>
                  <a:srgbClr val="0070C0"/>
                </a:solidFill>
                <a:latin typeface="Arial"/>
                <a:cs typeface="Arial"/>
              </a:rPr>
              <a:t>difficulties</a:t>
            </a:r>
            <a:r>
              <a:rPr lang="de-CH" altLang="fr-FR" b="1" dirty="0">
                <a:solidFill>
                  <a:srgbClr val="0070C0"/>
                </a:solidFill>
                <a:latin typeface="Arial"/>
                <a:cs typeface="Arial"/>
              </a:rPr>
              <a:t>, </a:t>
            </a:r>
            <a:r>
              <a:rPr lang="de-CH" altLang="fr-FR" b="1" dirty="0" err="1">
                <a:solidFill>
                  <a:srgbClr val="0070C0"/>
                </a:solidFill>
                <a:latin typeface="Arial"/>
                <a:cs typeface="Arial"/>
              </a:rPr>
              <a:t>reflux</a:t>
            </a:r>
            <a:r>
              <a:rPr lang="de-CH" altLang="fr-FR" b="1" dirty="0">
                <a:solidFill>
                  <a:srgbClr val="0070C0"/>
                </a:solidFill>
                <a:latin typeface="Arial"/>
                <a:cs typeface="Arial"/>
              </a:rPr>
              <a:t> and </a:t>
            </a:r>
            <a:r>
              <a:rPr lang="de-CH" altLang="fr-FR" b="1" dirty="0" err="1">
                <a:solidFill>
                  <a:srgbClr val="0070C0"/>
                </a:solidFill>
                <a:latin typeface="Arial"/>
                <a:cs typeface="Arial"/>
              </a:rPr>
              <a:t>other</a:t>
            </a:r>
            <a:r>
              <a:rPr lang="de-CH" altLang="fr-FR" b="1" dirty="0">
                <a:solidFill>
                  <a:srgbClr val="0070C0"/>
                </a:solidFill>
                <a:latin typeface="Arial"/>
                <a:cs typeface="Arial"/>
              </a:rPr>
              <a:t> GI </a:t>
            </a:r>
            <a:r>
              <a:rPr lang="de-CH" altLang="fr-FR" b="1" dirty="0" err="1">
                <a:solidFill>
                  <a:srgbClr val="0070C0"/>
                </a:solidFill>
                <a:latin typeface="Arial"/>
                <a:cs typeface="Arial"/>
              </a:rPr>
              <a:t>symptoms</a:t>
            </a:r>
            <a:endParaRPr lang="en-US" altLang="fr-FR" b="1" dirty="0" err="1">
              <a:solidFill>
                <a:srgbClr val="0070C0"/>
              </a:solidFill>
              <a:latin typeface="Arial"/>
              <a:cs typeface="Arial"/>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8" name="Rectangle 2">
            <a:extLst>
              <a:ext uri="{FF2B5EF4-FFF2-40B4-BE49-F238E27FC236}">
                <a16:creationId xmlns:a16="http://schemas.microsoft.com/office/drawing/2014/main" id="{0388E70B-FF83-8277-5D12-D4BDED5B28F1}"/>
              </a:ext>
            </a:extLst>
          </p:cNvPr>
          <p:cNvSpPr>
            <a:spLocks noGrp="1" noChangeArrowheads="1"/>
          </p:cNvSpPr>
          <p:nvPr>
            <p:ph type="title"/>
          </p:nvPr>
        </p:nvSpPr>
        <p:spPr>
          <a:xfrm>
            <a:off x="673100" y="381000"/>
            <a:ext cx="7797800" cy="854075"/>
          </a:xfrm>
        </p:spPr>
        <p:txBody>
          <a:bodyPr>
            <a:normAutofit fontScale="90000"/>
          </a:bodyPr>
          <a:lstStyle/>
          <a:p>
            <a:r>
              <a:rPr lang="de-DE" altLang="fr-FR" sz="3200" b="1" dirty="0">
                <a:solidFill>
                  <a:srgbClr val="0070C0"/>
                </a:solidFill>
                <a:latin typeface="Arial"/>
                <a:cs typeface="Arial"/>
              </a:rPr>
              <a:t>Vertebral </a:t>
            </a:r>
            <a:r>
              <a:rPr lang="de-DE" altLang="fr-FR" sz="3200" b="1" err="1">
                <a:solidFill>
                  <a:srgbClr val="0070C0"/>
                </a:solidFill>
                <a:latin typeface="Arial"/>
                <a:cs typeface="Arial"/>
              </a:rPr>
              <a:t>Fractures</a:t>
            </a:r>
            <a:r>
              <a:rPr lang="de-DE" altLang="fr-FR" sz="3200" b="1" dirty="0">
                <a:solidFill>
                  <a:srgbClr val="0070C0"/>
                </a:solidFill>
                <a:latin typeface="Arial"/>
                <a:cs typeface="Arial"/>
              </a:rPr>
              <a:t> </a:t>
            </a:r>
            <a:r>
              <a:rPr lang="de-DE" altLang="fr-FR" sz="3200" b="1" err="1">
                <a:solidFill>
                  <a:srgbClr val="0070C0"/>
                </a:solidFill>
                <a:latin typeface="Arial"/>
                <a:cs typeface="Arial"/>
              </a:rPr>
              <a:t>Substantially</a:t>
            </a:r>
            <a:r>
              <a:rPr lang="de-DE" altLang="fr-FR" sz="3200" b="1" dirty="0">
                <a:solidFill>
                  <a:srgbClr val="0070C0"/>
                </a:solidFill>
                <a:latin typeface="Arial"/>
                <a:cs typeface="Arial"/>
              </a:rPr>
              <a:t> </a:t>
            </a:r>
            <a:r>
              <a:rPr lang="de-DE" altLang="fr-FR" sz="3200" b="1" err="1">
                <a:solidFill>
                  <a:srgbClr val="0070C0"/>
                </a:solidFill>
                <a:latin typeface="Arial"/>
                <a:cs typeface="Arial"/>
              </a:rPr>
              <a:t>Increase</a:t>
            </a:r>
            <a:r>
              <a:rPr lang="de-DE" altLang="fr-FR" sz="3200" b="1" dirty="0">
                <a:solidFill>
                  <a:srgbClr val="0070C0"/>
                </a:solidFill>
                <a:latin typeface="Arial"/>
                <a:cs typeface="Arial"/>
              </a:rPr>
              <a:t> </a:t>
            </a:r>
            <a:br>
              <a:rPr lang="de-DE" altLang="fr-FR" sz="3200" b="1" dirty="0">
                <a:latin typeface="Arial" panose="020B0604020202020204" pitchFamily="34" charset="0"/>
              </a:rPr>
            </a:br>
            <a:r>
              <a:rPr lang="de-DE" altLang="fr-FR" sz="3200" b="1" err="1">
                <a:solidFill>
                  <a:srgbClr val="0070C0"/>
                </a:solidFill>
                <a:latin typeface="Arial"/>
                <a:cs typeface="Arial"/>
              </a:rPr>
              <a:t>the</a:t>
            </a:r>
            <a:r>
              <a:rPr lang="de-DE" altLang="fr-FR" sz="3200" b="1" dirty="0">
                <a:solidFill>
                  <a:srgbClr val="0070C0"/>
                </a:solidFill>
                <a:latin typeface="Arial"/>
                <a:cs typeface="Arial"/>
              </a:rPr>
              <a:t> Risk </a:t>
            </a:r>
            <a:r>
              <a:rPr lang="de-DE" altLang="fr-FR" sz="3200" b="1" err="1">
                <a:solidFill>
                  <a:srgbClr val="0070C0"/>
                </a:solidFill>
                <a:latin typeface="Arial"/>
                <a:cs typeface="Arial"/>
              </a:rPr>
              <a:t>of</a:t>
            </a:r>
            <a:r>
              <a:rPr lang="de-DE" altLang="fr-FR" sz="3200" b="1" dirty="0">
                <a:solidFill>
                  <a:srgbClr val="0070C0"/>
                </a:solidFill>
                <a:latin typeface="Arial"/>
                <a:cs typeface="Arial"/>
              </a:rPr>
              <a:t> New </a:t>
            </a:r>
            <a:r>
              <a:rPr lang="de-DE" altLang="fr-FR" sz="3200" b="1" err="1">
                <a:solidFill>
                  <a:srgbClr val="0070C0"/>
                </a:solidFill>
                <a:latin typeface="Arial"/>
                <a:cs typeface="Arial"/>
              </a:rPr>
              <a:t>Fragility</a:t>
            </a:r>
            <a:r>
              <a:rPr lang="de-DE" altLang="fr-FR" sz="3200" b="1" dirty="0">
                <a:solidFill>
                  <a:srgbClr val="0070C0"/>
                </a:solidFill>
                <a:latin typeface="Arial"/>
                <a:cs typeface="Arial"/>
              </a:rPr>
              <a:t> </a:t>
            </a:r>
            <a:r>
              <a:rPr lang="de-DE" altLang="fr-FR" sz="3200" b="1" err="1">
                <a:solidFill>
                  <a:srgbClr val="0070C0"/>
                </a:solidFill>
                <a:latin typeface="Arial"/>
                <a:cs typeface="Arial"/>
              </a:rPr>
              <a:t>Fractures</a:t>
            </a:r>
            <a:endParaRPr lang="de-DE" altLang="fr-FR" sz="3200" b="1">
              <a:solidFill>
                <a:srgbClr val="0070C0"/>
              </a:solidFill>
              <a:latin typeface="Arial"/>
              <a:cs typeface="Arial"/>
            </a:endParaRPr>
          </a:p>
        </p:txBody>
      </p:sp>
      <p:sp>
        <p:nvSpPr>
          <p:cNvPr id="1156099" name="Rectangle 3">
            <a:extLst>
              <a:ext uri="{FF2B5EF4-FFF2-40B4-BE49-F238E27FC236}">
                <a16:creationId xmlns:a16="http://schemas.microsoft.com/office/drawing/2014/main" id="{9D459A91-1B56-AD7A-7445-DBAFFAE1A956}"/>
              </a:ext>
            </a:extLst>
          </p:cNvPr>
          <p:cNvSpPr>
            <a:spLocks noGrp="1" noChangeArrowheads="1"/>
          </p:cNvSpPr>
          <p:nvPr>
            <p:ph type="body" sz="half" idx="2"/>
          </p:nvPr>
        </p:nvSpPr>
        <p:spPr>
          <a:xfrm>
            <a:off x="3232150" y="2266950"/>
            <a:ext cx="5289550" cy="2833688"/>
          </a:xfrm>
          <a:noFill/>
        </p:spPr>
        <p:txBody>
          <a:bodyPr vert="horz" lIns="91440" tIns="45720" rIns="91440" bIns="45720" rtlCol="0" anchor="t">
            <a:normAutofit fontScale="92500" lnSpcReduction="10000"/>
          </a:bodyPr>
          <a:lstStyle/>
          <a:p>
            <a:pPr>
              <a:spcBef>
                <a:spcPct val="0"/>
              </a:spcBef>
              <a:buFont typeface="Symbol" panose="05050102010706020507" pitchFamily="18" charset="2"/>
              <a:buChar char="·"/>
            </a:pPr>
            <a:r>
              <a:rPr lang="de-DE" altLang="fr-FR" sz="2000" b="1" dirty="0">
                <a:solidFill>
                  <a:srgbClr val="0070C0"/>
                </a:solidFill>
                <a:latin typeface="Arial"/>
                <a:cs typeface="Arial"/>
              </a:rPr>
              <a:t>Women </a:t>
            </a:r>
            <a:r>
              <a:rPr lang="de-DE" altLang="fr-FR" sz="2000" b="1" err="1">
                <a:solidFill>
                  <a:srgbClr val="0070C0"/>
                </a:solidFill>
                <a:latin typeface="Arial"/>
                <a:cs typeface="Arial"/>
              </a:rPr>
              <a:t>with</a:t>
            </a:r>
            <a:r>
              <a:rPr lang="de-DE" altLang="fr-FR" sz="2000" b="1" dirty="0">
                <a:solidFill>
                  <a:srgbClr val="0070C0"/>
                </a:solidFill>
                <a:latin typeface="Arial"/>
                <a:cs typeface="Arial"/>
              </a:rPr>
              <a:t> vertebral </a:t>
            </a:r>
            <a:r>
              <a:rPr lang="de-DE" altLang="fr-FR" sz="2000" b="1" err="1">
                <a:solidFill>
                  <a:srgbClr val="0070C0"/>
                </a:solidFill>
                <a:latin typeface="Arial"/>
                <a:cs typeface="Arial"/>
              </a:rPr>
              <a:t>fractures</a:t>
            </a:r>
            <a:r>
              <a:rPr lang="de-DE" altLang="fr-FR" sz="2000" b="1" dirty="0">
                <a:solidFill>
                  <a:srgbClr val="0070C0"/>
                </a:solidFill>
                <a:latin typeface="Arial"/>
                <a:cs typeface="Arial"/>
              </a:rPr>
              <a:t> </a:t>
            </a:r>
            <a:r>
              <a:rPr lang="de-DE" altLang="fr-FR" sz="2000" b="1" err="1">
                <a:solidFill>
                  <a:srgbClr val="0070C0"/>
                </a:solidFill>
                <a:latin typeface="Arial"/>
                <a:cs typeface="Arial"/>
              </a:rPr>
              <a:t>have</a:t>
            </a:r>
            <a:r>
              <a:rPr lang="de-DE" altLang="fr-FR" sz="2000" b="1" dirty="0">
                <a:solidFill>
                  <a:srgbClr val="0070C0"/>
                </a:solidFill>
                <a:latin typeface="Arial"/>
                <a:cs typeface="Arial"/>
              </a:rPr>
              <a:t> a 5-fold </a:t>
            </a:r>
            <a:r>
              <a:rPr lang="de-DE" altLang="fr-FR" sz="2000" b="1" err="1">
                <a:solidFill>
                  <a:srgbClr val="0070C0"/>
                </a:solidFill>
                <a:latin typeface="Arial"/>
                <a:cs typeface="Arial"/>
              </a:rPr>
              <a:t>increased</a:t>
            </a:r>
            <a:r>
              <a:rPr lang="de-DE" altLang="fr-FR" sz="2000" b="1" dirty="0">
                <a:solidFill>
                  <a:srgbClr val="0070C0"/>
                </a:solidFill>
                <a:latin typeface="Arial"/>
                <a:cs typeface="Arial"/>
              </a:rPr>
              <a:t> </a:t>
            </a:r>
            <a:r>
              <a:rPr lang="de-DE" altLang="fr-FR" sz="2000" b="1" err="1">
                <a:solidFill>
                  <a:srgbClr val="0070C0"/>
                </a:solidFill>
                <a:latin typeface="Arial"/>
                <a:cs typeface="Arial"/>
              </a:rPr>
              <a:t>risk</a:t>
            </a:r>
            <a:r>
              <a:rPr lang="de-DE" altLang="fr-FR" sz="2000" b="1" dirty="0">
                <a:solidFill>
                  <a:srgbClr val="0070C0"/>
                </a:solidFill>
                <a:latin typeface="Arial"/>
                <a:cs typeface="Arial"/>
              </a:rPr>
              <a:t> </a:t>
            </a:r>
            <a:r>
              <a:rPr lang="de-DE" altLang="fr-FR" sz="2000" b="1" err="1">
                <a:solidFill>
                  <a:srgbClr val="0070C0"/>
                </a:solidFill>
                <a:latin typeface="Arial"/>
                <a:cs typeface="Arial"/>
              </a:rPr>
              <a:t>of</a:t>
            </a:r>
            <a:r>
              <a:rPr lang="de-DE" altLang="fr-FR" sz="2000" b="1" dirty="0">
                <a:solidFill>
                  <a:srgbClr val="0070C0"/>
                </a:solidFill>
                <a:latin typeface="Arial"/>
                <a:cs typeface="Arial"/>
              </a:rPr>
              <a:t> a </a:t>
            </a:r>
            <a:r>
              <a:rPr lang="de-DE" altLang="fr-FR" sz="2000" b="1" err="1">
                <a:solidFill>
                  <a:srgbClr val="0070C0"/>
                </a:solidFill>
                <a:latin typeface="Arial"/>
                <a:cs typeface="Arial"/>
              </a:rPr>
              <a:t>new</a:t>
            </a:r>
            <a:r>
              <a:rPr lang="de-DE" altLang="fr-FR" sz="2000" b="1" dirty="0">
                <a:solidFill>
                  <a:srgbClr val="0070C0"/>
                </a:solidFill>
                <a:latin typeface="Arial"/>
                <a:cs typeface="Arial"/>
              </a:rPr>
              <a:t> vertebral </a:t>
            </a:r>
            <a:r>
              <a:rPr lang="de-DE" altLang="fr-FR" sz="2000" b="1" err="1">
                <a:solidFill>
                  <a:srgbClr val="0070C0"/>
                </a:solidFill>
                <a:latin typeface="Arial"/>
                <a:cs typeface="Arial"/>
              </a:rPr>
              <a:t>fracture</a:t>
            </a:r>
            <a:r>
              <a:rPr lang="de-DE" altLang="fr-FR" sz="2000" b="1" dirty="0">
                <a:solidFill>
                  <a:srgbClr val="0070C0"/>
                </a:solidFill>
                <a:latin typeface="Arial"/>
                <a:cs typeface="Arial"/>
              </a:rPr>
              <a:t> and a 2-fold </a:t>
            </a:r>
            <a:r>
              <a:rPr lang="de-DE" altLang="fr-FR" sz="2000" b="1" err="1">
                <a:solidFill>
                  <a:srgbClr val="0070C0"/>
                </a:solidFill>
                <a:latin typeface="Arial"/>
                <a:cs typeface="Arial"/>
              </a:rPr>
              <a:t>increased</a:t>
            </a:r>
            <a:r>
              <a:rPr lang="de-DE" altLang="fr-FR" sz="2000" b="1" dirty="0">
                <a:solidFill>
                  <a:srgbClr val="0070C0"/>
                </a:solidFill>
                <a:latin typeface="Arial"/>
                <a:cs typeface="Arial"/>
              </a:rPr>
              <a:t> </a:t>
            </a:r>
            <a:r>
              <a:rPr lang="de-DE" altLang="fr-FR" sz="2000" b="1" err="1">
                <a:solidFill>
                  <a:srgbClr val="0070C0"/>
                </a:solidFill>
                <a:latin typeface="Arial"/>
                <a:cs typeface="Arial"/>
              </a:rPr>
              <a:t>risk</a:t>
            </a:r>
            <a:r>
              <a:rPr lang="de-DE" altLang="fr-FR" sz="2000" b="1" dirty="0">
                <a:solidFill>
                  <a:srgbClr val="0070C0"/>
                </a:solidFill>
                <a:latin typeface="Arial"/>
                <a:cs typeface="Arial"/>
              </a:rPr>
              <a:t> </a:t>
            </a:r>
            <a:r>
              <a:rPr lang="de-DE" altLang="fr-FR" sz="2000" b="1" err="1">
                <a:solidFill>
                  <a:srgbClr val="0070C0"/>
                </a:solidFill>
                <a:latin typeface="Arial"/>
                <a:cs typeface="Arial"/>
              </a:rPr>
              <a:t>of</a:t>
            </a:r>
            <a:r>
              <a:rPr lang="de-DE" altLang="fr-FR" sz="2000" b="1" dirty="0">
                <a:solidFill>
                  <a:srgbClr val="0070C0"/>
                </a:solidFill>
                <a:latin typeface="Arial"/>
                <a:cs typeface="Arial"/>
              </a:rPr>
              <a:t> hip </a:t>
            </a:r>
            <a:r>
              <a:rPr lang="de-DE" altLang="fr-FR" sz="2000" b="1" err="1">
                <a:solidFill>
                  <a:srgbClr val="0070C0"/>
                </a:solidFill>
                <a:latin typeface="Arial"/>
                <a:cs typeface="Arial"/>
              </a:rPr>
              <a:t>fracture</a:t>
            </a:r>
            <a:r>
              <a:rPr lang="de-DE" altLang="fr-FR" sz="2000" b="1" dirty="0">
                <a:solidFill>
                  <a:srgbClr val="0070C0"/>
                </a:solidFill>
                <a:latin typeface="Arial"/>
                <a:cs typeface="Arial"/>
              </a:rPr>
              <a:t> </a:t>
            </a:r>
          </a:p>
          <a:p>
            <a:pPr>
              <a:spcBef>
                <a:spcPct val="0"/>
              </a:spcBef>
              <a:buClr>
                <a:srgbClr val="333399"/>
              </a:buClr>
              <a:buFont typeface="Symbol" panose="05050102010706020507" pitchFamily="18" charset="2"/>
              <a:buNone/>
            </a:pPr>
            <a:r>
              <a:rPr lang="de-DE" altLang="fr-FR" sz="2000" i="1" dirty="0">
                <a:solidFill>
                  <a:srgbClr val="0070C0"/>
                </a:solidFill>
                <a:latin typeface="Arial"/>
                <a:cs typeface="Arial"/>
              </a:rPr>
              <a:t>	Black et al., J </a:t>
            </a:r>
            <a:r>
              <a:rPr lang="de-DE" altLang="fr-FR" sz="2000" i="1" err="1">
                <a:solidFill>
                  <a:srgbClr val="0070C0"/>
                </a:solidFill>
                <a:latin typeface="Arial"/>
                <a:cs typeface="Arial"/>
              </a:rPr>
              <a:t>Bone</a:t>
            </a:r>
            <a:r>
              <a:rPr lang="de-DE" altLang="fr-FR" sz="2000" i="1" dirty="0">
                <a:solidFill>
                  <a:srgbClr val="0070C0"/>
                </a:solidFill>
                <a:latin typeface="Arial"/>
                <a:cs typeface="Arial"/>
              </a:rPr>
              <a:t> Miner Res 1999</a:t>
            </a:r>
          </a:p>
          <a:p>
            <a:pPr>
              <a:spcBef>
                <a:spcPct val="0"/>
              </a:spcBef>
              <a:buClr>
                <a:srgbClr val="333399"/>
              </a:buClr>
              <a:buFont typeface="Symbol" panose="05050102010706020507" pitchFamily="18" charset="2"/>
              <a:buNone/>
            </a:pPr>
            <a:r>
              <a:rPr lang="de-DE" altLang="fr-FR" sz="2000" i="1" dirty="0">
                <a:solidFill>
                  <a:srgbClr val="0070C0"/>
                </a:solidFill>
                <a:latin typeface="Arial"/>
                <a:cs typeface="Arial"/>
              </a:rPr>
              <a:t>	</a:t>
            </a:r>
            <a:r>
              <a:rPr lang="de-DE" altLang="fr-FR" sz="2000" i="1" err="1">
                <a:solidFill>
                  <a:srgbClr val="0070C0"/>
                </a:solidFill>
                <a:latin typeface="Arial"/>
                <a:cs typeface="Arial"/>
              </a:rPr>
              <a:t>Melton</a:t>
            </a:r>
            <a:r>
              <a:rPr lang="de-DE" altLang="fr-FR" sz="2000" i="1" dirty="0">
                <a:solidFill>
                  <a:srgbClr val="0070C0"/>
                </a:solidFill>
                <a:latin typeface="Arial"/>
                <a:cs typeface="Arial"/>
              </a:rPr>
              <a:t> et al, </a:t>
            </a:r>
            <a:r>
              <a:rPr lang="de-DE" altLang="fr-FR" sz="2000" i="1" err="1">
                <a:solidFill>
                  <a:srgbClr val="0070C0"/>
                </a:solidFill>
                <a:latin typeface="Arial"/>
                <a:cs typeface="Arial"/>
              </a:rPr>
              <a:t>Osteoporos</a:t>
            </a:r>
            <a:r>
              <a:rPr lang="de-DE" altLang="fr-FR" sz="2000" i="1" dirty="0">
                <a:solidFill>
                  <a:srgbClr val="0070C0"/>
                </a:solidFill>
                <a:latin typeface="Arial"/>
                <a:cs typeface="Arial"/>
              </a:rPr>
              <a:t> </a:t>
            </a:r>
            <a:r>
              <a:rPr lang="de-DE" altLang="fr-FR" sz="2000" i="1" err="1">
                <a:solidFill>
                  <a:srgbClr val="0070C0"/>
                </a:solidFill>
                <a:latin typeface="Arial"/>
                <a:cs typeface="Arial"/>
              </a:rPr>
              <a:t>Int</a:t>
            </a:r>
            <a:r>
              <a:rPr lang="de-DE" altLang="fr-FR" sz="2000" i="1" dirty="0">
                <a:solidFill>
                  <a:srgbClr val="0070C0"/>
                </a:solidFill>
                <a:latin typeface="Arial"/>
                <a:cs typeface="Arial"/>
              </a:rPr>
              <a:t> 1999</a:t>
            </a:r>
          </a:p>
          <a:p>
            <a:pPr>
              <a:spcBef>
                <a:spcPct val="0"/>
              </a:spcBef>
              <a:buClr>
                <a:srgbClr val="333399"/>
              </a:buClr>
              <a:buFont typeface="Symbol" panose="05050102010706020507" pitchFamily="18" charset="2"/>
              <a:buNone/>
            </a:pPr>
            <a:endParaRPr lang="de-DE" altLang="fr-FR" sz="2000" dirty="0">
              <a:solidFill>
                <a:srgbClr val="0070C0"/>
              </a:solidFill>
              <a:latin typeface="Arial" panose="020B0604020202020204" pitchFamily="34" charset="0"/>
              <a:cs typeface="Arial"/>
            </a:endParaRPr>
          </a:p>
          <a:p>
            <a:pPr>
              <a:spcBef>
                <a:spcPct val="0"/>
              </a:spcBef>
              <a:buFont typeface="Symbol" panose="05050102010706020507" pitchFamily="18" charset="2"/>
              <a:buChar char="·"/>
            </a:pPr>
            <a:r>
              <a:rPr lang="de-DE" altLang="fr-FR" sz="2000" b="1" err="1">
                <a:solidFill>
                  <a:srgbClr val="0070C0"/>
                </a:solidFill>
                <a:latin typeface="Arial"/>
                <a:cs typeface="Arial"/>
              </a:rPr>
              <a:t>One</a:t>
            </a:r>
            <a:r>
              <a:rPr lang="de-DE" altLang="fr-FR" sz="2000" b="1" dirty="0">
                <a:solidFill>
                  <a:srgbClr val="0070C0"/>
                </a:solidFill>
                <a:latin typeface="Arial"/>
                <a:cs typeface="Arial"/>
              </a:rPr>
              <a:t> </a:t>
            </a:r>
            <a:r>
              <a:rPr lang="de-DE" altLang="fr-FR" sz="2000" b="1" err="1">
                <a:solidFill>
                  <a:srgbClr val="0070C0"/>
                </a:solidFill>
                <a:latin typeface="Arial"/>
                <a:cs typeface="Arial"/>
              </a:rPr>
              <a:t>woman</a:t>
            </a:r>
            <a:r>
              <a:rPr lang="de-DE" altLang="fr-FR" sz="2000" b="1" dirty="0">
                <a:solidFill>
                  <a:srgbClr val="0070C0"/>
                </a:solidFill>
                <a:latin typeface="Arial"/>
                <a:cs typeface="Arial"/>
              </a:rPr>
              <a:t> in </a:t>
            </a:r>
            <a:r>
              <a:rPr lang="de-DE" altLang="fr-FR" sz="2000" b="1" err="1">
                <a:solidFill>
                  <a:srgbClr val="0070C0"/>
                </a:solidFill>
                <a:latin typeface="Arial"/>
                <a:cs typeface="Arial"/>
              </a:rPr>
              <a:t>five</a:t>
            </a:r>
            <a:r>
              <a:rPr lang="de-DE" altLang="fr-FR" sz="2000" b="1" dirty="0">
                <a:solidFill>
                  <a:srgbClr val="0070C0"/>
                </a:solidFill>
                <a:latin typeface="Arial"/>
                <a:cs typeface="Arial"/>
              </a:rPr>
              <a:t> will </a:t>
            </a:r>
            <a:r>
              <a:rPr lang="de-DE" altLang="fr-FR" sz="2000" b="1" err="1">
                <a:solidFill>
                  <a:srgbClr val="0070C0"/>
                </a:solidFill>
                <a:latin typeface="Arial"/>
                <a:cs typeface="Arial"/>
              </a:rPr>
              <a:t>suffer</a:t>
            </a:r>
            <a:r>
              <a:rPr lang="de-DE" altLang="fr-FR" sz="2000" b="1" dirty="0">
                <a:solidFill>
                  <a:srgbClr val="0070C0"/>
                </a:solidFill>
                <a:latin typeface="Arial"/>
                <a:cs typeface="Arial"/>
              </a:rPr>
              <a:t> </a:t>
            </a:r>
            <a:r>
              <a:rPr lang="de-DE" altLang="fr-FR" sz="2000" b="1" err="1">
                <a:solidFill>
                  <a:srgbClr val="0070C0"/>
                </a:solidFill>
                <a:latin typeface="Arial"/>
                <a:cs typeface="Arial"/>
              </a:rPr>
              <a:t>from</a:t>
            </a:r>
            <a:r>
              <a:rPr lang="de-DE" altLang="fr-FR" sz="2000" b="1" dirty="0">
                <a:solidFill>
                  <a:srgbClr val="0070C0"/>
                </a:solidFill>
                <a:latin typeface="Arial"/>
                <a:cs typeface="Arial"/>
              </a:rPr>
              <a:t> </a:t>
            </a:r>
            <a:r>
              <a:rPr lang="de-DE" altLang="fr-FR" sz="2000" b="1" err="1">
                <a:solidFill>
                  <a:srgbClr val="0070C0"/>
                </a:solidFill>
                <a:latin typeface="Arial"/>
                <a:cs typeface="Arial"/>
              </a:rPr>
              <a:t>another</a:t>
            </a:r>
            <a:r>
              <a:rPr lang="de-DE" altLang="fr-FR" sz="2000" b="1" dirty="0">
                <a:solidFill>
                  <a:srgbClr val="0070C0"/>
                </a:solidFill>
                <a:latin typeface="Arial"/>
                <a:cs typeface="Arial"/>
              </a:rPr>
              <a:t> vertebral </a:t>
            </a:r>
            <a:r>
              <a:rPr lang="de-DE" altLang="fr-FR" sz="2000" b="1" err="1">
                <a:solidFill>
                  <a:srgbClr val="0070C0"/>
                </a:solidFill>
                <a:latin typeface="Arial"/>
                <a:cs typeface="Arial"/>
              </a:rPr>
              <a:t>fracture</a:t>
            </a:r>
            <a:r>
              <a:rPr lang="de-DE" altLang="fr-FR" sz="2000" b="1" dirty="0">
                <a:solidFill>
                  <a:srgbClr val="0070C0"/>
                </a:solidFill>
                <a:latin typeface="Arial"/>
                <a:cs typeface="Arial"/>
              </a:rPr>
              <a:t> </a:t>
            </a:r>
            <a:r>
              <a:rPr lang="de-DE" altLang="fr-FR" sz="2000" b="1" err="1">
                <a:solidFill>
                  <a:srgbClr val="0070C0"/>
                </a:solidFill>
                <a:latin typeface="Arial"/>
                <a:cs typeface="Arial"/>
              </a:rPr>
              <a:t>within</a:t>
            </a:r>
            <a:r>
              <a:rPr lang="de-DE" altLang="fr-FR" sz="2000" b="1" dirty="0">
                <a:solidFill>
                  <a:srgbClr val="0070C0"/>
                </a:solidFill>
                <a:latin typeface="Arial"/>
                <a:cs typeface="Arial"/>
              </a:rPr>
              <a:t> a </a:t>
            </a:r>
            <a:r>
              <a:rPr lang="de-DE" altLang="fr-FR" sz="2000" b="1" err="1">
                <a:solidFill>
                  <a:srgbClr val="0070C0"/>
                </a:solidFill>
                <a:latin typeface="Arial"/>
                <a:cs typeface="Arial"/>
              </a:rPr>
              <a:t>year</a:t>
            </a:r>
            <a:r>
              <a:rPr lang="de-DE" altLang="fr-FR" sz="2000" b="1" dirty="0">
                <a:solidFill>
                  <a:srgbClr val="0070C0"/>
                </a:solidFill>
                <a:latin typeface="Arial"/>
                <a:cs typeface="Arial"/>
              </a:rPr>
              <a:t> </a:t>
            </a:r>
          </a:p>
          <a:p>
            <a:pPr>
              <a:spcBef>
                <a:spcPct val="0"/>
              </a:spcBef>
              <a:buClr>
                <a:srgbClr val="333399"/>
              </a:buClr>
              <a:buFont typeface="Symbol" panose="05050102010706020507" pitchFamily="18" charset="2"/>
              <a:buNone/>
            </a:pPr>
            <a:r>
              <a:rPr lang="de-DE" altLang="fr-FR" sz="2000" i="1" dirty="0">
                <a:solidFill>
                  <a:srgbClr val="0070C0"/>
                </a:solidFill>
                <a:latin typeface="Arial"/>
                <a:cs typeface="Arial"/>
              </a:rPr>
              <a:t>	Lindsay et al., JAMA, 2001</a:t>
            </a:r>
            <a:endParaRPr lang="de-DE" altLang="fr-FR" sz="2000" dirty="0">
              <a:solidFill>
                <a:srgbClr val="0070C0"/>
              </a:solidFill>
              <a:latin typeface="Arial"/>
              <a:ea typeface="Calibri"/>
              <a:cs typeface="Arial"/>
            </a:endParaRPr>
          </a:p>
        </p:txBody>
      </p:sp>
      <p:pic>
        <p:nvPicPr>
          <p:cNvPr id="1156100" name="Picture 4">
            <a:extLst>
              <a:ext uri="{FF2B5EF4-FFF2-40B4-BE49-F238E27FC236}">
                <a16:creationId xmlns:a16="http://schemas.microsoft.com/office/drawing/2014/main" id="{48DACAE0-7D95-040C-994A-67F7982BEF3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20700" y="1752600"/>
            <a:ext cx="2559050" cy="4038600"/>
          </a:xfrm>
          <a:ln/>
        </p:spPr>
      </p:pic>
      <p:sp>
        <p:nvSpPr>
          <p:cNvPr id="1156101" name="AutoShape 5">
            <a:extLst>
              <a:ext uri="{FF2B5EF4-FFF2-40B4-BE49-F238E27FC236}">
                <a16:creationId xmlns:a16="http://schemas.microsoft.com/office/drawing/2014/main" id="{8EED2718-1B0E-8621-21AA-E8B58866A436}"/>
              </a:ext>
            </a:extLst>
          </p:cNvPr>
          <p:cNvSpPr>
            <a:spLocks noChangeArrowheads="1"/>
          </p:cNvSpPr>
          <p:nvPr/>
        </p:nvSpPr>
        <p:spPr bwMode="auto">
          <a:xfrm>
            <a:off x="2184400" y="3576638"/>
            <a:ext cx="744538" cy="358775"/>
          </a:xfrm>
          <a:prstGeom prst="leftArrow">
            <a:avLst>
              <a:gd name="adj1" fmla="val 50000"/>
              <a:gd name="adj2" fmla="val 51881"/>
            </a:avLst>
          </a:prstGeom>
          <a:solidFill>
            <a:srgbClr val="FF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fr-BE"/>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1B4E53-5499-2B33-B141-3FCD33AD64F3}"/>
              </a:ext>
            </a:extLst>
          </p:cNvPr>
          <p:cNvSpPr>
            <a:spLocks noGrp="1"/>
          </p:cNvSpPr>
          <p:nvPr>
            <p:ph type="title"/>
          </p:nvPr>
        </p:nvSpPr>
        <p:spPr>
          <a:xfrm>
            <a:off x="457200" y="-5509"/>
            <a:ext cx="8229600" cy="1143000"/>
          </a:xfrm>
        </p:spPr>
        <p:txBody>
          <a:bodyPr>
            <a:normAutofit/>
          </a:bodyPr>
          <a:lstStyle/>
          <a:p>
            <a:r>
              <a:rPr lang="fr-FR" sz="2800" dirty="0">
                <a:solidFill>
                  <a:srgbClr val="FF0000"/>
                </a:solidFill>
                <a:latin typeface="Roboto"/>
                <a:ea typeface="Roboto"/>
                <a:cs typeface="Roboto"/>
              </a:rPr>
              <a:t>Hip fracture </a:t>
            </a:r>
            <a:endParaRPr lang="fr-FR" sz="2800" dirty="0">
              <a:solidFill>
                <a:srgbClr val="FF0000"/>
              </a:solidFill>
            </a:endParaRPr>
          </a:p>
        </p:txBody>
      </p:sp>
      <p:sp>
        <p:nvSpPr>
          <p:cNvPr id="3" name="Espace réservé du contenu 2">
            <a:extLst>
              <a:ext uri="{FF2B5EF4-FFF2-40B4-BE49-F238E27FC236}">
                <a16:creationId xmlns:a16="http://schemas.microsoft.com/office/drawing/2014/main" id="{95608306-9D84-A5BD-EDCA-84F54A49FF84}"/>
              </a:ext>
            </a:extLst>
          </p:cNvPr>
          <p:cNvSpPr>
            <a:spLocks noGrp="1"/>
          </p:cNvSpPr>
          <p:nvPr>
            <p:ph idx="1"/>
          </p:nvPr>
        </p:nvSpPr>
        <p:spPr>
          <a:xfrm>
            <a:off x="457999" y="716351"/>
            <a:ext cx="8229600" cy="4525963"/>
          </a:xfrm>
        </p:spPr>
        <p:txBody>
          <a:bodyPr vert="horz" lIns="91440" tIns="45720" rIns="91440" bIns="45720" rtlCol="0" anchor="t">
            <a:noAutofit/>
          </a:bodyPr>
          <a:lstStyle/>
          <a:p>
            <a:pPr marL="0" indent="0">
              <a:buNone/>
            </a:pPr>
            <a:endParaRPr lang="fr-FR" sz="2000" dirty="0">
              <a:solidFill>
                <a:srgbClr val="333333"/>
              </a:solidFill>
              <a:latin typeface="Roboto"/>
              <a:ea typeface="Roboto"/>
              <a:cs typeface="Roboto"/>
            </a:endParaRPr>
          </a:p>
          <a:p>
            <a:r>
              <a:rPr lang="fr-FR" sz="2400" dirty="0">
                <a:solidFill>
                  <a:srgbClr val="333333"/>
                </a:solidFill>
                <a:latin typeface="Roboto"/>
                <a:ea typeface="Roboto"/>
                <a:cs typeface="Roboto"/>
              </a:rPr>
              <a:t> </a:t>
            </a:r>
            <a:r>
              <a:rPr lang="fr-FR" sz="2400" dirty="0" err="1">
                <a:solidFill>
                  <a:srgbClr val="333333"/>
                </a:solidFill>
                <a:latin typeface="Roboto"/>
                <a:ea typeface="Roboto"/>
                <a:cs typeface="Roboto"/>
              </a:rPr>
              <a:t>Lifetime</a:t>
            </a:r>
            <a:r>
              <a:rPr lang="fr-FR" sz="2400" dirty="0">
                <a:solidFill>
                  <a:srgbClr val="333333"/>
                </a:solidFill>
                <a:latin typeface="Roboto"/>
                <a:ea typeface="Roboto"/>
                <a:cs typeface="Roboto"/>
              </a:rPr>
              <a:t> </a:t>
            </a:r>
            <a:r>
              <a:rPr lang="fr-FR" sz="2400" dirty="0" err="1">
                <a:solidFill>
                  <a:srgbClr val="333333"/>
                </a:solidFill>
                <a:latin typeface="Roboto"/>
                <a:ea typeface="Roboto"/>
                <a:cs typeface="Roboto"/>
              </a:rPr>
              <a:t>probability</a:t>
            </a:r>
            <a:r>
              <a:rPr lang="fr-FR" sz="2400" dirty="0">
                <a:solidFill>
                  <a:srgbClr val="333333"/>
                </a:solidFill>
                <a:latin typeface="Roboto"/>
                <a:ea typeface="Roboto"/>
                <a:cs typeface="Roboto"/>
              </a:rPr>
              <a:t> of </a:t>
            </a:r>
            <a:r>
              <a:rPr lang="fr-FR" sz="2400" dirty="0" err="1">
                <a:solidFill>
                  <a:srgbClr val="333333"/>
                </a:solidFill>
                <a:latin typeface="Roboto"/>
                <a:ea typeface="Roboto"/>
                <a:cs typeface="Roboto"/>
              </a:rPr>
              <a:t>women</a:t>
            </a:r>
            <a:r>
              <a:rPr lang="fr-FR" sz="2400" dirty="0">
                <a:solidFill>
                  <a:srgbClr val="333333"/>
                </a:solidFill>
                <a:latin typeface="Roboto"/>
                <a:ea typeface="Roboto"/>
                <a:cs typeface="Roboto"/>
              </a:rPr>
              <a:t> at the </a:t>
            </a:r>
            <a:r>
              <a:rPr lang="fr-FR" sz="2400" dirty="0" err="1">
                <a:solidFill>
                  <a:srgbClr val="333333"/>
                </a:solidFill>
                <a:latin typeface="Roboto"/>
                <a:ea typeface="Roboto"/>
                <a:cs typeface="Roboto"/>
              </a:rPr>
              <a:t>age</a:t>
            </a:r>
            <a:r>
              <a:rPr lang="fr-FR" sz="2400" dirty="0">
                <a:solidFill>
                  <a:srgbClr val="333333"/>
                </a:solidFill>
                <a:latin typeface="Roboto"/>
                <a:ea typeface="Roboto"/>
                <a:cs typeface="Roboto"/>
              </a:rPr>
              <a:t> of 50 </a:t>
            </a:r>
            <a:r>
              <a:rPr lang="fr-FR" sz="2400" dirty="0" err="1">
                <a:solidFill>
                  <a:srgbClr val="333333"/>
                </a:solidFill>
                <a:latin typeface="Roboto"/>
                <a:ea typeface="Roboto"/>
                <a:cs typeface="Roboto"/>
              </a:rPr>
              <a:t>years</a:t>
            </a:r>
            <a:r>
              <a:rPr lang="fr-FR" sz="2400" dirty="0">
                <a:solidFill>
                  <a:srgbClr val="333333"/>
                </a:solidFill>
                <a:latin typeface="Roboto"/>
                <a:ea typeface="Roboto"/>
                <a:cs typeface="Roboto"/>
              </a:rPr>
              <a:t> </a:t>
            </a:r>
            <a:r>
              <a:rPr lang="fr-FR" sz="2400" dirty="0" err="1">
                <a:solidFill>
                  <a:srgbClr val="333333"/>
                </a:solidFill>
                <a:latin typeface="Roboto"/>
                <a:ea typeface="Roboto"/>
                <a:cs typeface="Roboto"/>
              </a:rPr>
              <a:t>is</a:t>
            </a:r>
            <a:r>
              <a:rPr lang="fr-FR" sz="2400" dirty="0">
                <a:solidFill>
                  <a:srgbClr val="333333"/>
                </a:solidFill>
                <a:latin typeface="Roboto"/>
                <a:ea typeface="Roboto"/>
                <a:cs typeface="Roboto"/>
              </a:rPr>
              <a:t> </a:t>
            </a:r>
            <a:r>
              <a:rPr lang="fr-FR" sz="2400" dirty="0">
                <a:solidFill>
                  <a:srgbClr val="FF0000"/>
                </a:solidFill>
                <a:latin typeface="Roboto"/>
                <a:ea typeface="Roboto"/>
                <a:cs typeface="Roboto"/>
              </a:rPr>
              <a:t>15.0%</a:t>
            </a:r>
            <a:r>
              <a:rPr lang="fr-FR" sz="2400" dirty="0">
                <a:solidFill>
                  <a:srgbClr val="333333"/>
                </a:solidFill>
                <a:latin typeface="Roboto"/>
                <a:ea typeface="Roboto"/>
                <a:cs typeface="Roboto"/>
              </a:rPr>
              <a:t> (varies by country: 7.0 - 25.1%) </a:t>
            </a:r>
            <a:endParaRPr lang="fr-FR" sz="2400" dirty="0">
              <a:solidFill>
                <a:srgbClr val="000000"/>
              </a:solidFill>
              <a:latin typeface="Calibri"/>
              <a:ea typeface="Calibri"/>
              <a:cs typeface="Calibri"/>
            </a:endParaRPr>
          </a:p>
          <a:p>
            <a:r>
              <a:rPr lang="fr-FR" sz="2400" dirty="0" err="1">
                <a:solidFill>
                  <a:srgbClr val="333333"/>
                </a:solidFill>
                <a:latin typeface="Roboto"/>
                <a:ea typeface="Roboto"/>
                <a:cs typeface="Roboto"/>
              </a:rPr>
              <a:t>Nearly</a:t>
            </a:r>
            <a:r>
              <a:rPr lang="fr-FR" sz="2400" dirty="0">
                <a:solidFill>
                  <a:srgbClr val="333333"/>
                </a:solidFill>
                <a:latin typeface="Roboto"/>
                <a:ea typeface="Roboto"/>
                <a:cs typeface="Roboto"/>
              </a:rPr>
              <a:t> 75% </a:t>
            </a:r>
            <a:r>
              <a:rPr lang="fr-FR" sz="2400" dirty="0" err="1">
                <a:solidFill>
                  <a:srgbClr val="333333"/>
                </a:solidFill>
                <a:latin typeface="Roboto"/>
                <a:ea typeface="Roboto"/>
                <a:cs typeface="Roboto"/>
              </a:rPr>
              <a:t>occur</a:t>
            </a:r>
            <a:r>
              <a:rPr lang="fr-FR" sz="2400" dirty="0">
                <a:solidFill>
                  <a:srgbClr val="333333"/>
                </a:solidFill>
                <a:latin typeface="Roboto"/>
                <a:ea typeface="Roboto"/>
                <a:cs typeface="Roboto"/>
              </a:rPr>
              <a:t> in </a:t>
            </a:r>
            <a:r>
              <a:rPr lang="fr-FR" sz="2400" dirty="0" err="1">
                <a:solidFill>
                  <a:srgbClr val="333333"/>
                </a:solidFill>
                <a:latin typeface="Roboto"/>
                <a:ea typeface="Roboto"/>
                <a:cs typeface="Roboto"/>
              </a:rPr>
              <a:t>women</a:t>
            </a:r>
            <a:r>
              <a:rPr lang="fr-FR" sz="2400" dirty="0">
                <a:solidFill>
                  <a:srgbClr val="333333"/>
                </a:solidFill>
                <a:latin typeface="Roboto"/>
                <a:ea typeface="Roboto"/>
                <a:cs typeface="Roboto"/>
              </a:rPr>
              <a:t>. </a:t>
            </a:r>
            <a:endParaRPr lang="fr-FR" sz="2400" dirty="0">
              <a:solidFill>
                <a:srgbClr val="000000"/>
              </a:solidFill>
              <a:latin typeface="Calibri"/>
              <a:ea typeface="Calibri"/>
              <a:cs typeface="Calibri"/>
            </a:endParaRPr>
          </a:p>
          <a:p>
            <a:r>
              <a:rPr lang="fr-FR" sz="2400" dirty="0" err="1">
                <a:solidFill>
                  <a:srgbClr val="333333"/>
                </a:solidFill>
                <a:latin typeface="Roboto"/>
                <a:ea typeface="Roboto"/>
                <a:cs typeface="Roboto"/>
              </a:rPr>
              <a:t>Reported</a:t>
            </a:r>
            <a:r>
              <a:rPr lang="fr-FR" sz="2400" dirty="0">
                <a:solidFill>
                  <a:srgbClr val="333333"/>
                </a:solidFill>
                <a:latin typeface="Roboto"/>
                <a:ea typeface="Roboto"/>
                <a:cs typeface="Roboto"/>
              </a:rPr>
              <a:t> </a:t>
            </a:r>
            <a:r>
              <a:rPr lang="fr-FR" sz="2400" dirty="0" err="1">
                <a:solidFill>
                  <a:srgbClr val="FF0000"/>
                </a:solidFill>
                <a:latin typeface="Roboto"/>
                <a:ea typeface="Roboto"/>
                <a:cs typeface="Roboto"/>
              </a:rPr>
              <a:t>mortality</a:t>
            </a:r>
            <a:r>
              <a:rPr lang="fr-FR" sz="2400" dirty="0">
                <a:solidFill>
                  <a:srgbClr val="FF0000"/>
                </a:solidFill>
                <a:latin typeface="Roboto"/>
                <a:ea typeface="Roboto"/>
                <a:cs typeface="Roboto"/>
              </a:rPr>
              <a:t> rates up to 20-24% in the first </a:t>
            </a:r>
            <a:r>
              <a:rPr lang="fr-FR" sz="2400" dirty="0" err="1">
                <a:solidFill>
                  <a:srgbClr val="FF0000"/>
                </a:solidFill>
                <a:latin typeface="Roboto"/>
                <a:ea typeface="Roboto"/>
                <a:cs typeface="Roboto"/>
              </a:rPr>
              <a:t>year</a:t>
            </a:r>
            <a:r>
              <a:rPr lang="fr-FR" sz="2400" dirty="0">
                <a:solidFill>
                  <a:srgbClr val="333333"/>
                </a:solidFill>
                <a:latin typeface="Roboto"/>
                <a:ea typeface="Roboto"/>
                <a:cs typeface="Roboto"/>
              </a:rPr>
              <a:t> </a:t>
            </a:r>
            <a:r>
              <a:rPr lang="fr-FR" sz="2400" dirty="0" err="1">
                <a:solidFill>
                  <a:srgbClr val="333333"/>
                </a:solidFill>
                <a:latin typeface="Roboto"/>
                <a:ea typeface="Roboto"/>
                <a:cs typeface="Roboto"/>
              </a:rPr>
              <a:t>after</a:t>
            </a:r>
            <a:r>
              <a:rPr lang="fr-FR" sz="2400" dirty="0">
                <a:solidFill>
                  <a:srgbClr val="333333"/>
                </a:solidFill>
                <a:latin typeface="Roboto"/>
                <a:ea typeface="Roboto"/>
                <a:cs typeface="Roboto"/>
              </a:rPr>
              <a:t> a hip fracture.</a:t>
            </a:r>
          </a:p>
          <a:p>
            <a:r>
              <a:rPr lang="fr-FR" sz="2400" dirty="0">
                <a:solidFill>
                  <a:srgbClr val="FF0000"/>
                </a:solidFill>
                <a:latin typeface="Roboto"/>
                <a:ea typeface="Roboto"/>
                <a:cs typeface="Roboto"/>
              </a:rPr>
              <a:t>40% </a:t>
            </a:r>
            <a:r>
              <a:rPr lang="fr-FR" sz="2400" err="1">
                <a:solidFill>
                  <a:srgbClr val="FF0000"/>
                </a:solidFill>
                <a:latin typeface="Roboto"/>
                <a:ea typeface="Roboto"/>
                <a:cs typeface="Roboto"/>
              </a:rPr>
              <a:t>unable</a:t>
            </a:r>
            <a:r>
              <a:rPr lang="fr-FR" sz="2400" dirty="0">
                <a:solidFill>
                  <a:srgbClr val="FF0000"/>
                </a:solidFill>
                <a:latin typeface="Roboto"/>
                <a:ea typeface="Roboto"/>
                <a:cs typeface="Roboto"/>
              </a:rPr>
              <a:t> to </a:t>
            </a:r>
            <a:r>
              <a:rPr lang="fr-FR" sz="2400" err="1">
                <a:solidFill>
                  <a:srgbClr val="FF0000"/>
                </a:solidFill>
                <a:latin typeface="Roboto"/>
                <a:ea typeface="Roboto"/>
                <a:cs typeface="Roboto"/>
              </a:rPr>
              <a:t>walk</a:t>
            </a:r>
            <a:r>
              <a:rPr lang="fr-FR" sz="2400" dirty="0">
                <a:solidFill>
                  <a:srgbClr val="FF0000"/>
                </a:solidFill>
                <a:latin typeface="Roboto"/>
                <a:ea typeface="Roboto"/>
                <a:cs typeface="Roboto"/>
              </a:rPr>
              <a:t> </a:t>
            </a:r>
            <a:r>
              <a:rPr lang="fr-FR" sz="2400" err="1">
                <a:solidFill>
                  <a:srgbClr val="FF0000"/>
                </a:solidFill>
                <a:latin typeface="Roboto"/>
                <a:ea typeface="Roboto"/>
                <a:cs typeface="Roboto"/>
              </a:rPr>
              <a:t>independently</a:t>
            </a:r>
            <a:r>
              <a:rPr lang="fr-FR" sz="2400" dirty="0">
                <a:solidFill>
                  <a:srgbClr val="FF0000"/>
                </a:solidFill>
                <a:latin typeface="Roboto"/>
                <a:ea typeface="Roboto"/>
                <a:cs typeface="Roboto"/>
              </a:rPr>
              <a:t>, 60% </a:t>
            </a:r>
            <a:r>
              <a:rPr lang="fr-FR" sz="2400" err="1">
                <a:solidFill>
                  <a:srgbClr val="FF0000"/>
                </a:solidFill>
                <a:latin typeface="Roboto"/>
                <a:ea typeface="Roboto"/>
                <a:cs typeface="Roboto"/>
              </a:rPr>
              <a:t>requiring</a:t>
            </a:r>
            <a:r>
              <a:rPr lang="fr-FR" sz="2400" dirty="0">
                <a:solidFill>
                  <a:srgbClr val="FF0000"/>
                </a:solidFill>
                <a:latin typeface="Roboto"/>
                <a:ea typeface="Roboto"/>
                <a:cs typeface="Roboto"/>
              </a:rPr>
              <a:t> assistance a </a:t>
            </a:r>
            <a:r>
              <a:rPr lang="fr-FR" sz="2400" err="1">
                <a:solidFill>
                  <a:srgbClr val="FF0000"/>
                </a:solidFill>
                <a:latin typeface="Roboto"/>
                <a:ea typeface="Roboto"/>
                <a:cs typeface="Roboto"/>
              </a:rPr>
              <a:t>year</a:t>
            </a:r>
            <a:r>
              <a:rPr lang="fr-FR" sz="2400" dirty="0">
                <a:solidFill>
                  <a:srgbClr val="FF0000"/>
                </a:solidFill>
                <a:latin typeface="Roboto"/>
                <a:ea typeface="Roboto"/>
                <a:cs typeface="Roboto"/>
              </a:rPr>
              <a:t> </a:t>
            </a:r>
            <a:r>
              <a:rPr lang="fr-FR" sz="2400" err="1">
                <a:solidFill>
                  <a:srgbClr val="FF0000"/>
                </a:solidFill>
                <a:latin typeface="Roboto"/>
                <a:ea typeface="Roboto"/>
                <a:cs typeface="Roboto"/>
              </a:rPr>
              <a:t>later</a:t>
            </a:r>
            <a:r>
              <a:rPr lang="fr-FR" sz="2400" dirty="0">
                <a:solidFill>
                  <a:srgbClr val="FF0000"/>
                </a:solidFill>
                <a:latin typeface="Roboto"/>
                <a:ea typeface="Roboto"/>
                <a:cs typeface="Roboto"/>
              </a:rPr>
              <a:t>. </a:t>
            </a:r>
            <a:endParaRPr lang="fr-FR" sz="2400">
              <a:solidFill>
                <a:srgbClr val="FF0000"/>
              </a:solidFill>
              <a:latin typeface="Calibri"/>
              <a:ea typeface="Calibri"/>
              <a:cs typeface="Calibri"/>
            </a:endParaRPr>
          </a:p>
          <a:p>
            <a:endParaRPr lang="fr-FR" sz="2400" dirty="0">
              <a:solidFill>
                <a:srgbClr val="333333"/>
              </a:solidFill>
              <a:latin typeface="Roboto"/>
              <a:ea typeface="Roboto"/>
              <a:cs typeface="Roboto"/>
            </a:endParaRPr>
          </a:p>
          <a:p>
            <a:endParaRPr lang="fr-FR" sz="2400" dirty="0">
              <a:solidFill>
                <a:srgbClr val="333333"/>
              </a:solidFill>
              <a:latin typeface="Roboto"/>
              <a:ea typeface="Roboto"/>
              <a:cs typeface="Roboto"/>
            </a:endParaRPr>
          </a:p>
          <a:p>
            <a:r>
              <a:rPr lang="fr-FR" sz="2400" dirty="0">
                <a:ea typeface="+mn-lt"/>
                <a:cs typeface="+mn-lt"/>
              </a:rPr>
              <a:t>https://www.osteoporosis.foundation/facts-statistics/epidemiology-of-osteoporosis-and-fragility-fractures</a:t>
            </a:r>
            <a:endParaRPr lang="fr-FR" sz="2400" dirty="0">
              <a:ea typeface="Calibri"/>
              <a:cs typeface="Calibri"/>
            </a:endParaRPr>
          </a:p>
        </p:txBody>
      </p:sp>
    </p:spTree>
    <p:extLst>
      <p:ext uri="{BB962C8B-B14F-4D97-AF65-F5344CB8AC3E}">
        <p14:creationId xmlns:p14="http://schemas.microsoft.com/office/powerpoint/2010/main" val="1294669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p:cNvPicPr>
            <a:picLocks noChangeAspect="1" noChangeArrowheads="1"/>
          </p:cNvPicPr>
          <p:nvPr/>
        </p:nvPicPr>
        <p:blipFill>
          <a:blip r:embed="rId3" cstate="print"/>
          <a:srcRect l="8128"/>
          <a:stretch>
            <a:fillRect/>
          </a:stretch>
        </p:blipFill>
        <p:spPr bwMode="auto">
          <a:xfrm>
            <a:off x="801949" y="3583434"/>
            <a:ext cx="6798048" cy="2666018"/>
          </a:xfrm>
          <a:prstGeom prst="rect">
            <a:avLst/>
          </a:prstGeom>
          <a:noFill/>
          <a:ln w="9525">
            <a:noFill/>
            <a:miter lim="800000"/>
            <a:headEnd/>
            <a:tailEnd/>
          </a:ln>
        </p:spPr>
      </p:pic>
      <p:pic>
        <p:nvPicPr>
          <p:cNvPr id="53250" name="Picture 6"/>
          <p:cNvPicPr>
            <a:picLocks noChangeAspect="1" noChangeArrowheads="1"/>
          </p:cNvPicPr>
          <p:nvPr/>
        </p:nvPicPr>
        <p:blipFill>
          <a:blip r:embed="rId4" cstate="print"/>
          <a:srcRect l="82739" b="74059"/>
          <a:stretch>
            <a:fillRect/>
          </a:stretch>
        </p:blipFill>
        <p:spPr bwMode="auto">
          <a:xfrm>
            <a:off x="3659981" y="3806429"/>
            <a:ext cx="971550" cy="647700"/>
          </a:xfrm>
          <a:prstGeom prst="rect">
            <a:avLst/>
          </a:prstGeom>
          <a:noFill/>
          <a:ln w="9525">
            <a:noFill/>
            <a:miter lim="800000"/>
            <a:headEnd/>
            <a:tailEnd/>
          </a:ln>
        </p:spPr>
      </p:pic>
      <p:grpSp>
        <p:nvGrpSpPr>
          <p:cNvPr id="2" name="Group 10"/>
          <p:cNvGrpSpPr>
            <a:grpSpLocks/>
          </p:cNvGrpSpPr>
          <p:nvPr/>
        </p:nvGrpSpPr>
        <p:grpSpPr bwMode="auto">
          <a:xfrm>
            <a:off x="805422" y="1170434"/>
            <a:ext cx="6680737" cy="2465362"/>
            <a:chOff x="518" y="572"/>
            <a:chExt cx="5126" cy="1553"/>
          </a:xfrm>
        </p:grpSpPr>
        <p:pic>
          <p:nvPicPr>
            <p:cNvPr id="53254" name="Picture 4"/>
            <p:cNvPicPr>
              <a:picLocks noChangeAspect="1" noChangeArrowheads="1"/>
            </p:cNvPicPr>
            <p:nvPr/>
          </p:nvPicPr>
          <p:blipFill>
            <a:blip r:embed="rId4" cstate="print"/>
            <a:srcRect l="8119" t="25941"/>
            <a:stretch>
              <a:fillRect/>
            </a:stretch>
          </p:blipFill>
          <p:spPr bwMode="auto">
            <a:xfrm>
              <a:off x="518" y="572"/>
              <a:ext cx="5126" cy="1553"/>
            </a:xfrm>
            <a:prstGeom prst="rect">
              <a:avLst/>
            </a:prstGeom>
            <a:noFill/>
            <a:ln w="9525">
              <a:noFill/>
              <a:miter lim="800000"/>
              <a:headEnd/>
              <a:tailEnd/>
            </a:ln>
          </p:spPr>
        </p:pic>
        <p:pic>
          <p:nvPicPr>
            <p:cNvPr id="53255" name="Picture 7"/>
            <p:cNvPicPr>
              <a:picLocks noChangeAspect="1" noChangeArrowheads="1"/>
            </p:cNvPicPr>
            <p:nvPr/>
          </p:nvPicPr>
          <p:blipFill>
            <a:blip r:embed="rId5" cstate="print"/>
            <a:srcRect/>
            <a:stretch>
              <a:fillRect/>
            </a:stretch>
          </p:blipFill>
          <p:spPr bwMode="auto">
            <a:xfrm>
              <a:off x="2559" y="618"/>
              <a:ext cx="598" cy="191"/>
            </a:xfrm>
            <a:prstGeom prst="rect">
              <a:avLst/>
            </a:prstGeom>
            <a:noFill/>
            <a:ln w="9525">
              <a:noFill/>
              <a:miter lim="800000"/>
              <a:headEnd/>
              <a:tailEnd/>
            </a:ln>
          </p:spPr>
        </p:pic>
      </p:grpSp>
      <p:sp>
        <p:nvSpPr>
          <p:cNvPr id="343048" name="Text Box 8"/>
          <p:cNvSpPr txBox="1">
            <a:spLocks noChangeArrowheads="1"/>
          </p:cNvSpPr>
          <p:nvPr/>
        </p:nvSpPr>
        <p:spPr bwMode="auto">
          <a:xfrm>
            <a:off x="1226064" y="199326"/>
            <a:ext cx="6344301" cy="507831"/>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fr-FR" sz="2700">
                <a:solidFill>
                  <a:schemeClr val="accent2"/>
                </a:solidFill>
                <a:effectLst>
                  <a:outerShdw blurRad="38100" dist="38100" dir="2700000" algn="tl">
                    <a:srgbClr val="000000"/>
                  </a:outerShdw>
                </a:effectLst>
              </a:rPr>
              <a:t>Survival curves according to type of fracture</a:t>
            </a:r>
          </a:p>
        </p:txBody>
      </p:sp>
      <p:sp>
        <p:nvSpPr>
          <p:cNvPr id="343049" name="Text Box 9"/>
          <p:cNvSpPr txBox="1">
            <a:spLocks noChangeArrowheads="1"/>
          </p:cNvSpPr>
          <p:nvPr/>
        </p:nvSpPr>
        <p:spPr bwMode="auto">
          <a:xfrm>
            <a:off x="1224173" y="6559994"/>
            <a:ext cx="2283126" cy="300082"/>
          </a:xfrm>
          <a:prstGeom prst="rect">
            <a:avLst/>
          </a:prstGeom>
          <a:noFill/>
          <a:ln>
            <a:noFill/>
          </a:ln>
          <a:effectLst/>
          <a:extLst>
            <a:ext uri="{909E8E84-426E-40dd-AFC4-6F175D3DCCD1}"/>
            <a:ext uri="{91240B29-F687-4f45-9708-019B960494DF}"/>
            <a:ext uri="{AF507438-7753-43e0-B8FC-AC1667EBCBE1}"/>
          </a:extLst>
        </p:spPr>
        <p:txBody>
          <a:bodyPr wrap="none">
            <a:spAutoFit/>
          </a:bodyPr>
          <a:lstStyle/>
          <a:p>
            <a:pPr>
              <a:defRPr/>
            </a:pPr>
            <a:r>
              <a:rPr lang="fr-FR" sz="1350" i="1">
                <a:effectLst>
                  <a:outerShdw blurRad="38100" dist="38100" dir="2700000" algn="tl">
                    <a:srgbClr val="000000"/>
                  </a:outerShdw>
                </a:effectLst>
              </a:rPr>
              <a:t>From Bliuc D et al, JAMA 2009</a:t>
            </a:r>
          </a:p>
        </p:txBody>
      </p:sp>
      <p:cxnSp>
        <p:nvCxnSpPr>
          <p:cNvPr id="3" name="Connecteur droit avec flèche 2">
            <a:extLst>
              <a:ext uri="{FF2B5EF4-FFF2-40B4-BE49-F238E27FC236}">
                <a16:creationId xmlns:a16="http://schemas.microsoft.com/office/drawing/2014/main" id="{45430797-FCEF-DA46-E60D-5B3C682E2F41}"/>
              </a:ext>
            </a:extLst>
          </p:cNvPr>
          <p:cNvCxnSpPr/>
          <p:nvPr/>
        </p:nvCxnSpPr>
        <p:spPr>
          <a:xfrm flipH="1">
            <a:off x="2142250" y="5051161"/>
            <a:ext cx="453208" cy="295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79CD74D7-51DD-AF24-EE93-3EA2122DF6C3}"/>
              </a:ext>
            </a:extLst>
          </p:cNvPr>
          <p:cNvCxnSpPr>
            <a:cxnSpLocks/>
          </p:cNvCxnSpPr>
          <p:nvPr/>
        </p:nvCxnSpPr>
        <p:spPr>
          <a:xfrm flipH="1">
            <a:off x="2561516" y="2295981"/>
            <a:ext cx="453208" cy="295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AC7029D-549F-E00F-2B20-39413B9F078E}"/>
              </a:ext>
            </a:extLst>
          </p:cNvPr>
          <p:cNvCxnSpPr/>
          <p:nvPr/>
        </p:nvCxnSpPr>
        <p:spPr>
          <a:xfrm flipH="1">
            <a:off x="2564178" y="1909325"/>
            <a:ext cx="453208" cy="295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86283BA0-FB2E-7DC8-2B1A-FE7F28E882EE}"/>
              </a:ext>
            </a:extLst>
          </p:cNvPr>
          <p:cNvCxnSpPr>
            <a:cxnSpLocks/>
          </p:cNvCxnSpPr>
          <p:nvPr/>
        </p:nvCxnSpPr>
        <p:spPr>
          <a:xfrm flipH="1">
            <a:off x="2055069" y="4764329"/>
            <a:ext cx="453208" cy="2954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328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859515-41FC-3300-EBE5-584443115090}"/>
              </a:ext>
            </a:extLst>
          </p:cNvPr>
          <p:cNvSpPr>
            <a:spLocks noGrp="1"/>
          </p:cNvSpPr>
          <p:nvPr>
            <p:ph type="ftr" sz="quarter" idx="10"/>
          </p:nvPr>
        </p:nvSpPr>
        <p:spPr>
          <a:xfrm>
            <a:off x="1718370" y="6277604"/>
            <a:ext cx="6210000" cy="276999"/>
          </a:xfrm>
        </p:spPr>
        <p:txBody>
          <a:bodyPr lIns="91440" tIns="45720" rIns="91440" bIns="45720" anchor="t"/>
          <a:lstStyle/>
          <a:p>
            <a:r>
              <a:rPr lang="en-GB" dirty="0"/>
              <a:t>1. Brown JP, et al. BMC </a:t>
            </a:r>
            <a:r>
              <a:rPr lang="en-GB" dirty="0" err="1"/>
              <a:t>Musculoskelet</a:t>
            </a:r>
            <a:r>
              <a:rPr lang="en-GB" dirty="0"/>
              <a:t> </a:t>
            </a:r>
            <a:r>
              <a:rPr lang="en-GB" dirty="0" err="1"/>
              <a:t>Disord</a:t>
            </a:r>
            <a:r>
              <a:rPr lang="en-GB" dirty="0"/>
              <a:t>. 2021;22(1):105</a:t>
            </a:r>
            <a:r>
              <a:rPr lang="it-IT" dirty="0"/>
              <a:t>; </a:t>
            </a:r>
            <a:r>
              <a:rPr lang="en-GB" dirty="0"/>
              <a:t>2. Johansson J, et al. Am J </a:t>
            </a:r>
            <a:r>
              <a:rPr lang="en-GB" dirty="0" err="1"/>
              <a:t>Epidemiol</a:t>
            </a:r>
            <a:r>
              <a:rPr lang="en-GB" dirty="0"/>
              <a:t>. 2023;192(1):62–69. </a:t>
            </a:r>
            <a:endParaRPr lang="en-BE" dirty="0"/>
          </a:p>
        </p:txBody>
      </p:sp>
      <p:sp>
        <p:nvSpPr>
          <p:cNvPr id="2" name="TextBox 1">
            <a:extLst>
              <a:ext uri="{FF2B5EF4-FFF2-40B4-BE49-F238E27FC236}">
                <a16:creationId xmlns:a16="http://schemas.microsoft.com/office/drawing/2014/main" id="{100D76BE-846F-2C20-03F8-BE4A0DF48ADE}"/>
              </a:ext>
            </a:extLst>
          </p:cNvPr>
          <p:cNvSpPr txBox="1"/>
          <p:nvPr/>
        </p:nvSpPr>
        <p:spPr>
          <a:xfrm>
            <a:off x="2071223" y="5224390"/>
            <a:ext cx="3176193" cy="184666"/>
          </a:xfrm>
          <a:prstGeom prst="rect">
            <a:avLst/>
          </a:prstGeom>
          <a:noFill/>
        </p:spPr>
        <p:txBody>
          <a:bodyPr wrap="square">
            <a:spAutoFit/>
          </a:bodyPr>
          <a:lstStyle/>
          <a:p>
            <a:r>
              <a:rPr lang="en-GB" sz="600"/>
              <a:t>Figures adapted from Johansson J, et al. 2023.</a:t>
            </a:r>
          </a:p>
        </p:txBody>
      </p:sp>
      <p:cxnSp>
        <p:nvCxnSpPr>
          <p:cNvPr id="8" name="Straight Connector 7">
            <a:extLst>
              <a:ext uri="{FF2B5EF4-FFF2-40B4-BE49-F238E27FC236}">
                <a16:creationId xmlns:a16="http://schemas.microsoft.com/office/drawing/2014/main" id="{34D54F2C-BCF3-6BA0-A31C-288605E6FC46}"/>
              </a:ext>
            </a:extLst>
          </p:cNvPr>
          <p:cNvCxnSpPr>
            <a:cxnSpLocks/>
          </p:cNvCxnSpPr>
          <p:nvPr/>
        </p:nvCxnSpPr>
        <p:spPr>
          <a:xfrm>
            <a:off x="2124247" y="2190052"/>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FB8B0DB-6EEB-967E-643A-078630A97A18}"/>
              </a:ext>
            </a:extLst>
          </p:cNvPr>
          <p:cNvCxnSpPr/>
          <p:nvPr/>
        </p:nvCxnSpPr>
        <p:spPr>
          <a:xfrm>
            <a:off x="2124247" y="2823046"/>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32AEA0-2818-9608-0E91-293708732324}"/>
              </a:ext>
            </a:extLst>
          </p:cNvPr>
          <p:cNvCxnSpPr/>
          <p:nvPr/>
        </p:nvCxnSpPr>
        <p:spPr>
          <a:xfrm>
            <a:off x="2124247" y="3456040"/>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1807C0-6094-05D2-DE17-46D6B0047650}"/>
              </a:ext>
            </a:extLst>
          </p:cNvPr>
          <p:cNvCxnSpPr>
            <a:cxnSpLocks/>
          </p:cNvCxnSpPr>
          <p:nvPr/>
        </p:nvCxnSpPr>
        <p:spPr>
          <a:xfrm>
            <a:off x="2124247" y="4089035"/>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81522F3-4091-B4A4-8B78-6F6BF360D85E}"/>
              </a:ext>
            </a:extLst>
          </p:cNvPr>
          <p:cNvCxnSpPr>
            <a:cxnSpLocks/>
          </p:cNvCxnSpPr>
          <p:nvPr/>
        </p:nvCxnSpPr>
        <p:spPr>
          <a:xfrm>
            <a:off x="2124247" y="4721978"/>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8FF9B6-1BFF-22E1-0DFD-86463B905B1B}"/>
              </a:ext>
            </a:extLst>
          </p:cNvPr>
          <p:cNvCxnSpPr>
            <a:cxnSpLocks/>
          </p:cNvCxnSpPr>
          <p:nvPr/>
        </p:nvCxnSpPr>
        <p:spPr>
          <a:xfrm>
            <a:off x="3734410"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168BF5-CFF5-0834-AC6F-6F2E56C8B40C}"/>
              </a:ext>
            </a:extLst>
          </p:cNvPr>
          <p:cNvCxnSpPr/>
          <p:nvPr/>
        </p:nvCxnSpPr>
        <p:spPr>
          <a:xfrm>
            <a:off x="3216479"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526F4D-9EEA-61E4-6127-C5A31032E511}"/>
              </a:ext>
            </a:extLst>
          </p:cNvPr>
          <p:cNvCxnSpPr/>
          <p:nvPr/>
        </p:nvCxnSpPr>
        <p:spPr>
          <a:xfrm>
            <a:off x="2698547"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2AB9B6C-33A5-7A21-B70A-386D0B25D816}"/>
              </a:ext>
            </a:extLst>
          </p:cNvPr>
          <p:cNvCxnSpPr/>
          <p:nvPr/>
        </p:nvCxnSpPr>
        <p:spPr>
          <a:xfrm>
            <a:off x="2180615"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3DE640-B44C-6F40-7C19-6C02175BBC37}"/>
              </a:ext>
            </a:extLst>
          </p:cNvPr>
          <p:cNvSpPr txBox="1"/>
          <p:nvPr/>
        </p:nvSpPr>
        <p:spPr>
          <a:xfrm>
            <a:off x="1894163" y="2123946"/>
            <a:ext cx="205585" cy="126958"/>
          </a:xfrm>
          <a:prstGeom prst="rect">
            <a:avLst/>
          </a:prstGeom>
          <a:noFill/>
        </p:spPr>
        <p:txBody>
          <a:bodyPr wrap="square" lIns="0" tIns="0" rIns="0" bIns="0" rtlCol="0">
            <a:spAutoFit/>
          </a:bodyPr>
          <a:lstStyle/>
          <a:p>
            <a:pPr algn="r"/>
            <a:r>
              <a:rPr lang="en-GB" sz="825">
                <a:solidFill>
                  <a:srgbClr val="4B4F54"/>
                </a:solidFill>
              </a:rPr>
              <a:t>1.00</a:t>
            </a:r>
          </a:p>
        </p:txBody>
      </p:sp>
      <p:sp>
        <p:nvSpPr>
          <p:cNvPr id="22" name="TextBox 21">
            <a:extLst>
              <a:ext uri="{FF2B5EF4-FFF2-40B4-BE49-F238E27FC236}">
                <a16:creationId xmlns:a16="http://schemas.microsoft.com/office/drawing/2014/main" id="{799C1C8A-87CE-C662-0F94-72C22FA75B9B}"/>
              </a:ext>
            </a:extLst>
          </p:cNvPr>
          <p:cNvSpPr txBox="1"/>
          <p:nvPr/>
        </p:nvSpPr>
        <p:spPr>
          <a:xfrm>
            <a:off x="1894163" y="2756888"/>
            <a:ext cx="205585" cy="126958"/>
          </a:xfrm>
          <a:prstGeom prst="rect">
            <a:avLst/>
          </a:prstGeom>
          <a:noFill/>
        </p:spPr>
        <p:txBody>
          <a:bodyPr wrap="square" lIns="0" tIns="0" rIns="0" bIns="0" rtlCol="0">
            <a:spAutoFit/>
          </a:bodyPr>
          <a:lstStyle/>
          <a:p>
            <a:pPr algn="r"/>
            <a:r>
              <a:rPr lang="en-GB" sz="825">
                <a:solidFill>
                  <a:srgbClr val="4B4F54"/>
                </a:solidFill>
              </a:rPr>
              <a:t>0.75</a:t>
            </a:r>
          </a:p>
        </p:txBody>
      </p:sp>
      <p:sp>
        <p:nvSpPr>
          <p:cNvPr id="23" name="TextBox 22">
            <a:extLst>
              <a:ext uri="{FF2B5EF4-FFF2-40B4-BE49-F238E27FC236}">
                <a16:creationId xmlns:a16="http://schemas.microsoft.com/office/drawing/2014/main" id="{59B0814A-894C-1CE4-325E-B6DCFF77B3F6}"/>
              </a:ext>
            </a:extLst>
          </p:cNvPr>
          <p:cNvSpPr txBox="1"/>
          <p:nvPr/>
        </p:nvSpPr>
        <p:spPr>
          <a:xfrm>
            <a:off x="1894163" y="3389829"/>
            <a:ext cx="205585" cy="126958"/>
          </a:xfrm>
          <a:prstGeom prst="rect">
            <a:avLst/>
          </a:prstGeom>
          <a:noFill/>
        </p:spPr>
        <p:txBody>
          <a:bodyPr wrap="square" lIns="0" tIns="0" rIns="0" bIns="0" rtlCol="0">
            <a:spAutoFit/>
          </a:bodyPr>
          <a:lstStyle/>
          <a:p>
            <a:pPr algn="r"/>
            <a:r>
              <a:rPr lang="en-GB" sz="825">
                <a:solidFill>
                  <a:srgbClr val="4B4F54"/>
                </a:solidFill>
              </a:rPr>
              <a:t>0.50</a:t>
            </a:r>
          </a:p>
        </p:txBody>
      </p:sp>
      <p:sp>
        <p:nvSpPr>
          <p:cNvPr id="24" name="TextBox 23">
            <a:extLst>
              <a:ext uri="{FF2B5EF4-FFF2-40B4-BE49-F238E27FC236}">
                <a16:creationId xmlns:a16="http://schemas.microsoft.com/office/drawing/2014/main" id="{6DBAAF97-FC2E-86F0-C47C-60E15360382E}"/>
              </a:ext>
            </a:extLst>
          </p:cNvPr>
          <p:cNvSpPr txBox="1"/>
          <p:nvPr/>
        </p:nvSpPr>
        <p:spPr>
          <a:xfrm>
            <a:off x="1894163" y="4022771"/>
            <a:ext cx="205585" cy="126958"/>
          </a:xfrm>
          <a:prstGeom prst="rect">
            <a:avLst/>
          </a:prstGeom>
          <a:noFill/>
        </p:spPr>
        <p:txBody>
          <a:bodyPr wrap="square" lIns="0" tIns="0" rIns="0" bIns="0" rtlCol="0">
            <a:spAutoFit/>
          </a:bodyPr>
          <a:lstStyle/>
          <a:p>
            <a:pPr algn="r"/>
            <a:r>
              <a:rPr lang="en-GB" sz="825">
                <a:solidFill>
                  <a:srgbClr val="4B4F54"/>
                </a:solidFill>
              </a:rPr>
              <a:t>0.25</a:t>
            </a:r>
          </a:p>
        </p:txBody>
      </p:sp>
      <p:sp>
        <p:nvSpPr>
          <p:cNvPr id="25" name="TextBox 24">
            <a:extLst>
              <a:ext uri="{FF2B5EF4-FFF2-40B4-BE49-F238E27FC236}">
                <a16:creationId xmlns:a16="http://schemas.microsoft.com/office/drawing/2014/main" id="{F951E389-480D-9D5A-E808-14AB1F04BB60}"/>
              </a:ext>
            </a:extLst>
          </p:cNvPr>
          <p:cNvSpPr txBox="1"/>
          <p:nvPr/>
        </p:nvSpPr>
        <p:spPr>
          <a:xfrm>
            <a:off x="1894163" y="4655712"/>
            <a:ext cx="205585" cy="126958"/>
          </a:xfrm>
          <a:prstGeom prst="rect">
            <a:avLst/>
          </a:prstGeom>
          <a:noFill/>
        </p:spPr>
        <p:txBody>
          <a:bodyPr wrap="square" lIns="0" tIns="0" rIns="0" bIns="0" rtlCol="0">
            <a:spAutoFit/>
          </a:bodyPr>
          <a:lstStyle/>
          <a:p>
            <a:pPr algn="r"/>
            <a:r>
              <a:rPr lang="en-GB" sz="825">
                <a:solidFill>
                  <a:srgbClr val="4B4F54"/>
                </a:solidFill>
              </a:rPr>
              <a:t>0.00</a:t>
            </a:r>
          </a:p>
        </p:txBody>
      </p:sp>
      <p:sp>
        <p:nvSpPr>
          <p:cNvPr id="26" name="TextBox 25">
            <a:extLst>
              <a:ext uri="{FF2B5EF4-FFF2-40B4-BE49-F238E27FC236}">
                <a16:creationId xmlns:a16="http://schemas.microsoft.com/office/drawing/2014/main" id="{ECEC2660-6EBB-B4ED-14A0-FD7D8A89BA5A}"/>
              </a:ext>
            </a:extLst>
          </p:cNvPr>
          <p:cNvSpPr txBox="1"/>
          <p:nvPr/>
        </p:nvSpPr>
        <p:spPr>
          <a:xfrm>
            <a:off x="2151761" y="4788242"/>
            <a:ext cx="57708" cy="126958"/>
          </a:xfrm>
          <a:prstGeom prst="rect">
            <a:avLst/>
          </a:prstGeom>
          <a:noFill/>
        </p:spPr>
        <p:txBody>
          <a:bodyPr wrap="square" lIns="0" tIns="0" rIns="0" bIns="0" rtlCol="0">
            <a:spAutoFit/>
          </a:bodyPr>
          <a:lstStyle/>
          <a:p>
            <a:pPr algn="ctr"/>
            <a:r>
              <a:rPr lang="en-GB" sz="825">
                <a:solidFill>
                  <a:srgbClr val="4B4F54"/>
                </a:solidFill>
              </a:rPr>
              <a:t>0</a:t>
            </a:r>
          </a:p>
        </p:txBody>
      </p:sp>
      <p:sp>
        <p:nvSpPr>
          <p:cNvPr id="31" name="TextBox 30">
            <a:extLst>
              <a:ext uri="{FF2B5EF4-FFF2-40B4-BE49-F238E27FC236}">
                <a16:creationId xmlns:a16="http://schemas.microsoft.com/office/drawing/2014/main" id="{5FBADEF0-77A9-069B-F535-08755C1E9B5F}"/>
              </a:ext>
            </a:extLst>
          </p:cNvPr>
          <p:cNvSpPr txBox="1"/>
          <p:nvPr/>
        </p:nvSpPr>
        <p:spPr>
          <a:xfrm rot="16200000">
            <a:off x="1275264" y="3392558"/>
            <a:ext cx="887262" cy="126958"/>
          </a:xfrm>
          <a:prstGeom prst="rect">
            <a:avLst/>
          </a:prstGeom>
          <a:noFill/>
        </p:spPr>
        <p:txBody>
          <a:bodyPr wrap="square" lIns="0" tIns="0" rIns="0" bIns="0" rtlCol="0">
            <a:spAutoFit/>
          </a:bodyPr>
          <a:lstStyle/>
          <a:p>
            <a:pPr algn="ctr"/>
            <a:r>
              <a:rPr lang="en-GB" sz="825">
                <a:solidFill>
                  <a:srgbClr val="4B4F54"/>
                </a:solidFill>
              </a:rPr>
              <a:t>Survival probability</a:t>
            </a:r>
          </a:p>
        </p:txBody>
      </p:sp>
      <p:sp>
        <p:nvSpPr>
          <p:cNvPr id="32" name="TextBox 31">
            <a:extLst>
              <a:ext uri="{FF2B5EF4-FFF2-40B4-BE49-F238E27FC236}">
                <a16:creationId xmlns:a16="http://schemas.microsoft.com/office/drawing/2014/main" id="{CB439159-A235-FAC3-9C57-61FD770DCBD5}"/>
              </a:ext>
            </a:extLst>
          </p:cNvPr>
          <p:cNvSpPr txBox="1"/>
          <p:nvPr/>
        </p:nvSpPr>
        <p:spPr>
          <a:xfrm>
            <a:off x="2670889" y="4788242"/>
            <a:ext cx="57708" cy="126958"/>
          </a:xfrm>
          <a:prstGeom prst="rect">
            <a:avLst/>
          </a:prstGeom>
          <a:noFill/>
        </p:spPr>
        <p:txBody>
          <a:bodyPr wrap="square" lIns="0" tIns="0" rIns="0" bIns="0" rtlCol="0">
            <a:spAutoFit/>
          </a:bodyPr>
          <a:lstStyle/>
          <a:p>
            <a:pPr algn="ctr"/>
            <a:r>
              <a:rPr lang="en-GB" sz="825">
                <a:solidFill>
                  <a:srgbClr val="4B4F54"/>
                </a:solidFill>
              </a:rPr>
              <a:t>5</a:t>
            </a:r>
          </a:p>
        </p:txBody>
      </p:sp>
      <p:sp>
        <p:nvSpPr>
          <p:cNvPr id="33" name="TextBox 32">
            <a:extLst>
              <a:ext uri="{FF2B5EF4-FFF2-40B4-BE49-F238E27FC236}">
                <a16:creationId xmlns:a16="http://schemas.microsoft.com/office/drawing/2014/main" id="{929E15C2-9558-E173-490C-034C7C3D4638}"/>
              </a:ext>
            </a:extLst>
          </p:cNvPr>
          <p:cNvSpPr txBox="1"/>
          <p:nvPr/>
        </p:nvSpPr>
        <p:spPr>
          <a:xfrm>
            <a:off x="3161162" y="4788242"/>
            <a:ext cx="115416" cy="126958"/>
          </a:xfrm>
          <a:prstGeom prst="rect">
            <a:avLst/>
          </a:prstGeom>
          <a:noFill/>
        </p:spPr>
        <p:txBody>
          <a:bodyPr wrap="square" lIns="0" tIns="0" rIns="0" bIns="0" rtlCol="0">
            <a:spAutoFit/>
          </a:bodyPr>
          <a:lstStyle/>
          <a:p>
            <a:pPr algn="ctr"/>
            <a:r>
              <a:rPr lang="en-GB" sz="825">
                <a:solidFill>
                  <a:srgbClr val="4B4F54"/>
                </a:solidFill>
              </a:rPr>
              <a:t>10</a:t>
            </a:r>
          </a:p>
        </p:txBody>
      </p:sp>
      <p:sp>
        <p:nvSpPr>
          <p:cNvPr id="34" name="TextBox 33">
            <a:extLst>
              <a:ext uri="{FF2B5EF4-FFF2-40B4-BE49-F238E27FC236}">
                <a16:creationId xmlns:a16="http://schemas.microsoft.com/office/drawing/2014/main" id="{A7253196-8934-AE7B-27ED-086088BB3DCB}"/>
              </a:ext>
            </a:extLst>
          </p:cNvPr>
          <p:cNvSpPr txBox="1"/>
          <p:nvPr/>
        </p:nvSpPr>
        <p:spPr>
          <a:xfrm>
            <a:off x="3671917" y="4788242"/>
            <a:ext cx="115416" cy="126958"/>
          </a:xfrm>
          <a:prstGeom prst="rect">
            <a:avLst/>
          </a:prstGeom>
          <a:noFill/>
        </p:spPr>
        <p:txBody>
          <a:bodyPr wrap="square" lIns="0" tIns="0" rIns="0" bIns="0" rtlCol="0">
            <a:spAutoFit/>
          </a:bodyPr>
          <a:lstStyle/>
          <a:p>
            <a:pPr algn="ctr"/>
            <a:r>
              <a:rPr lang="en-GB" sz="825">
                <a:solidFill>
                  <a:srgbClr val="4B4F54"/>
                </a:solidFill>
              </a:rPr>
              <a:t>15</a:t>
            </a:r>
          </a:p>
        </p:txBody>
      </p:sp>
      <p:sp>
        <p:nvSpPr>
          <p:cNvPr id="35" name="TextBox 34">
            <a:extLst>
              <a:ext uri="{FF2B5EF4-FFF2-40B4-BE49-F238E27FC236}">
                <a16:creationId xmlns:a16="http://schemas.microsoft.com/office/drawing/2014/main" id="{18A842B2-2389-61A5-1D2E-298159D6A0CC}"/>
              </a:ext>
            </a:extLst>
          </p:cNvPr>
          <p:cNvSpPr txBox="1"/>
          <p:nvPr/>
        </p:nvSpPr>
        <p:spPr>
          <a:xfrm>
            <a:off x="2533720" y="4956403"/>
            <a:ext cx="847589" cy="126958"/>
          </a:xfrm>
          <a:prstGeom prst="rect">
            <a:avLst/>
          </a:prstGeom>
          <a:noFill/>
        </p:spPr>
        <p:txBody>
          <a:bodyPr wrap="square" lIns="0" tIns="0" rIns="0" bIns="0" rtlCol="0">
            <a:spAutoFit/>
          </a:bodyPr>
          <a:lstStyle/>
          <a:p>
            <a:pPr algn="ctr"/>
            <a:r>
              <a:rPr lang="en-GB" sz="825">
                <a:solidFill>
                  <a:srgbClr val="4B4F54"/>
                </a:solidFill>
              </a:rPr>
              <a:t>Years of follow-up</a:t>
            </a:r>
          </a:p>
        </p:txBody>
      </p:sp>
      <p:sp>
        <p:nvSpPr>
          <p:cNvPr id="36" name="TextBox 35">
            <a:extLst>
              <a:ext uri="{FF2B5EF4-FFF2-40B4-BE49-F238E27FC236}">
                <a16:creationId xmlns:a16="http://schemas.microsoft.com/office/drawing/2014/main" id="{95FB76B3-5503-DD51-5D87-27E0ED558F09}"/>
              </a:ext>
            </a:extLst>
          </p:cNvPr>
          <p:cNvSpPr txBox="1"/>
          <p:nvPr/>
        </p:nvSpPr>
        <p:spPr>
          <a:xfrm>
            <a:off x="2177710" y="1840361"/>
            <a:ext cx="768239" cy="161583"/>
          </a:xfrm>
          <a:prstGeom prst="rect">
            <a:avLst/>
          </a:prstGeom>
          <a:noFill/>
        </p:spPr>
        <p:txBody>
          <a:bodyPr wrap="square" lIns="0" tIns="0" rIns="0" bIns="0" rtlCol="0">
            <a:spAutoFit/>
          </a:bodyPr>
          <a:lstStyle/>
          <a:p>
            <a:r>
              <a:rPr lang="en-GB" sz="1050" b="1" dirty="0">
                <a:solidFill>
                  <a:srgbClr val="4B4F54"/>
                </a:solidFill>
              </a:rPr>
              <a:t>VFx status</a:t>
            </a:r>
            <a:r>
              <a:rPr lang="en-GB" sz="1050" b="1" baseline="30000" dirty="0">
                <a:solidFill>
                  <a:srgbClr val="4B4F54"/>
                </a:solidFill>
              </a:rPr>
              <a:t>2</a:t>
            </a:r>
            <a:endParaRPr lang="en-GB" sz="1050" b="1" dirty="0">
              <a:solidFill>
                <a:srgbClr val="4B4F54"/>
              </a:solidFill>
            </a:endParaRPr>
          </a:p>
        </p:txBody>
      </p:sp>
      <p:cxnSp>
        <p:nvCxnSpPr>
          <p:cNvPr id="44" name="Straight Connector 43">
            <a:extLst>
              <a:ext uri="{FF2B5EF4-FFF2-40B4-BE49-F238E27FC236}">
                <a16:creationId xmlns:a16="http://schemas.microsoft.com/office/drawing/2014/main" id="{763281BA-D1CA-64F1-D785-A3791BDC6156}"/>
              </a:ext>
            </a:extLst>
          </p:cNvPr>
          <p:cNvCxnSpPr>
            <a:cxnSpLocks/>
          </p:cNvCxnSpPr>
          <p:nvPr/>
        </p:nvCxnSpPr>
        <p:spPr>
          <a:xfrm>
            <a:off x="4379128" y="2190052"/>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0E767B8-44C8-0D57-17DB-D68B231F6440}"/>
              </a:ext>
            </a:extLst>
          </p:cNvPr>
          <p:cNvCxnSpPr/>
          <p:nvPr/>
        </p:nvCxnSpPr>
        <p:spPr>
          <a:xfrm>
            <a:off x="4379128" y="2823046"/>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2117971-750B-C232-1C02-F07F793CFD3F}"/>
              </a:ext>
            </a:extLst>
          </p:cNvPr>
          <p:cNvCxnSpPr/>
          <p:nvPr/>
        </p:nvCxnSpPr>
        <p:spPr>
          <a:xfrm>
            <a:off x="4379128" y="3456040"/>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1BB6F27-1953-F458-A38D-0754B7FF0407}"/>
              </a:ext>
            </a:extLst>
          </p:cNvPr>
          <p:cNvCxnSpPr>
            <a:cxnSpLocks/>
          </p:cNvCxnSpPr>
          <p:nvPr/>
        </p:nvCxnSpPr>
        <p:spPr>
          <a:xfrm>
            <a:off x="4379128" y="4089035"/>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B95E50-72EA-E55F-B15C-6759DDF66AAC}"/>
              </a:ext>
            </a:extLst>
          </p:cNvPr>
          <p:cNvCxnSpPr>
            <a:cxnSpLocks/>
          </p:cNvCxnSpPr>
          <p:nvPr/>
        </p:nvCxnSpPr>
        <p:spPr>
          <a:xfrm>
            <a:off x="4379128" y="4721978"/>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1DB4F7-C550-A315-F749-1C3A587E622D}"/>
              </a:ext>
            </a:extLst>
          </p:cNvPr>
          <p:cNvCxnSpPr>
            <a:cxnSpLocks/>
          </p:cNvCxnSpPr>
          <p:nvPr/>
        </p:nvCxnSpPr>
        <p:spPr>
          <a:xfrm>
            <a:off x="5989290"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F0EB45-13A0-30F8-6E50-2ED80C63042D}"/>
              </a:ext>
            </a:extLst>
          </p:cNvPr>
          <p:cNvCxnSpPr/>
          <p:nvPr/>
        </p:nvCxnSpPr>
        <p:spPr>
          <a:xfrm>
            <a:off x="5471359"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155A2ED-FC92-6D4E-54F8-E780C1F0C8DB}"/>
              </a:ext>
            </a:extLst>
          </p:cNvPr>
          <p:cNvCxnSpPr/>
          <p:nvPr/>
        </p:nvCxnSpPr>
        <p:spPr>
          <a:xfrm>
            <a:off x="4953428"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DF00DF2-DA9B-B324-A6FB-08A7C4509A78}"/>
              </a:ext>
            </a:extLst>
          </p:cNvPr>
          <p:cNvCxnSpPr/>
          <p:nvPr/>
        </p:nvCxnSpPr>
        <p:spPr>
          <a:xfrm>
            <a:off x="4435496"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1A7186EF-713F-1A2E-EFD1-6157B3AB8F73}"/>
              </a:ext>
            </a:extLst>
          </p:cNvPr>
          <p:cNvSpPr txBox="1"/>
          <p:nvPr/>
        </p:nvSpPr>
        <p:spPr>
          <a:xfrm>
            <a:off x="4149043" y="2123946"/>
            <a:ext cx="205585" cy="126958"/>
          </a:xfrm>
          <a:prstGeom prst="rect">
            <a:avLst/>
          </a:prstGeom>
          <a:noFill/>
        </p:spPr>
        <p:txBody>
          <a:bodyPr wrap="square" lIns="0" tIns="0" rIns="0" bIns="0" rtlCol="0">
            <a:spAutoFit/>
          </a:bodyPr>
          <a:lstStyle/>
          <a:p>
            <a:pPr algn="r"/>
            <a:r>
              <a:rPr lang="en-GB" sz="825">
                <a:solidFill>
                  <a:srgbClr val="4B4F54"/>
                </a:solidFill>
              </a:rPr>
              <a:t>1.00</a:t>
            </a:r>
          </a:p>
        </p:txBody>
      </p:sp>
      <p:sp>
        <p:nvSpPr>
          <p:cNvPr id="54" name="TextBox 53">
            <a:extLst>
              <a:ext uri="{FF2B5EF4-FFF2-40B4-BE49-F238E27FC236}">
                <a16:creationId xmlns:a16="http://schemas.microsoft.com/office/drawing/2014/main" id="{899A76FA-AC35-03A9-45D1-499E5AE72568}"/>
              </a:ext>
            </a:extLst>
          </p:cNvPr>
          <p:cNvSpPr txBox="1"/>
          <p:nvPr/>
        </p:nvSpPr>
        <p:spPr>
          <a:xfrm>
            <a:off x="4149043" y="2756888"/>
            <a:ext cx="205585" cy="126958"/>
          </a:xfrm>
          <a:prstGeom prst="rect">
            <a:avLst/>
          </a:prstGeom>
          <a:noFill/>
        </p:spPr>
        <p:txBody>
          <a:bodyPr wrap="square" lIns="0" tIns="0" rIns="0" bIns="0" rtlCol="0">
            <a:spAutoFit/>
          </a:bodyPr>
          <a:lstStyle/>
          <a:p>
            <a:pPr algn="r"/>
            <a:r>
              <a:rPr lang="en-GB" sz="825">
                <a:solidFill>
                  <a:srgbClr val="4B4F54"/>
                </a:solidFill>
              </a:rPr>
              <a:t>0.75</a:t>
            </a:r>
          </a:p>
        </p:txBody>
      </p:sp>
      <p:sp>
        <p:nvSpPr>
          <p:cNvPr id="55" name="TextBox 54">
            <a:extLst>
              <a:ext uri="{FF2B5EF4-FFF2-40B4-BE49-F238E27FC236}">
                <a16:creationId xmlns:a16="http://schemas.microsoft.com/office/drawing/2014/main" id="{737CEF00-BDBD-5AA9-A358-F5C9EF2CA4FB}"/>
              </a:ext>
            </a:extLst>
          </p:cNvPr>
          <p:cNvSpPr txBox="1"/>
          <p:nvPr/>
        </p:nvSpPr>
        <p:spPr>
          <a:xfrm>
            <a:off x="4149043" y="3389829"/>
            <a:ext cx="205585" cy="126958"/>
          </a:xfrm>
          <a:prstGeom prst="rect">
            <a:avLst/>
          </a:prstGeom>
          <a:noFill/>
        </p:spPr>
        <p:txBody>
          <a:bodyPr wrap="square" lIns="0" tIns="0" rIns="0" bIns="0" rtlCol="0">
            <a:spAutoFit/>
          </a:bodyPr>
          <a:lstStyle/>
          <a:p>
            <a:pPr algn="r"/>
            <a:r>
              <a:rPr lang="en-GB" sz="825">
                <a:solidFill>
                  <a:srgbClr val="4B4F54"/>
                </a:solidFill>
              </a:rPr>
              <a:t>0.50</a:t>
            </a:r>
          </a:p>
        </p:txBody>
      </p:sp>
      <p:sp>
        <p:nvSpPr>
          <p:cNvPr id="56" name="TextBox 55">
            <a:extLst>
              <a:ext uri="{FF2B5EF4-FFF2-40B4-BE49-F238E27FC236}">
                <a16:creationId xmlns:a16="http://schemas.microsoft.com/office/drawing/2014/main" id="{AEA07FCF-DA1B-2A86-C092-CAA0989C60DE}"/>
              </a:ext>
            </a:extLst>
          </p:cNvPr>
          <p:cNvSpPr txBox="1"/>
          <p:nvPr/>
        </p:nvSpPr>
        <p:spPr>
          <a:xfrm>
            <a:off x="4149043" y="4022771"/>
            <a:ext cx="205585" cy="126958"/>
          </a:xfrm>
          <a:prstGeom prst="rect">
            <a:avLst/>
          </a:prstGeom>
          <a:noFill/>
        </p:spPr>
        <p:txBody>
          <a:bodyPr wrap="square" lIns="0" tIns="0" rIns="0" bIns="0" rtlCol="0">
            <a:spAutoFit/>
          </a:bodyPr>
          <a:lstStyle/>
          <a:p>
            <a:pPr algn="r"/>
            <a:r>
              <a:rPr lang="en-GB" sz="825">
                <a:solidFill>
                  <a:srgbClr val="4B4F54"/>
                </a:solidFill>
              </a:rPr>
              <a:t>0.25</a:t>
            </a:r>
          </a:p>
        </p:txBody>
      </p:sp>
      <p:sp>
        <p:nvSpPr>
          <p:cNvPr id="57" name="TextBox 56">
            <a:extLst>
              <a:ext uri="{FF2B5EF4-FFF2-40B4-BE49-F238E27FC236}">
                <a16:creationId xmlns:a16="http://schemas.microsoft.com/office/drawing/2014/main" id="{AF6EA174-329E-D774-795D-EFC2A95B35FA}"/>
              </a:ext>
            </a:extLst>
          </p:cNvPr>
          <p:cNvSpPr txBox="1"/>
          <p:nvPr/>
        </p:nvSpPr>
        <p:spPr>
          <a:xfrm>
            <a:off x="4149043" y="4655712"/>
            <a:ext cx="205585" cy="126958"/>
          </a:xfrm>
          <a:prstGeom prst="rect">
            <a:avLst/>
          </a:prstGeom>
          <a:noFill/>
        </p:spPr>
        <p:txBody>
          <a:bodyPr wrap="square" lIns="0" tIns="0" rIns="0" bIns="0" rtlCol="0">
            <a:spAutoFit/>
          </a:bodyPr>
          <a:lstStyle/>
          <a:p>
            <a:pPr algn="r"/>
            <a:r>
              <a:rPr lang="en-GB" sz="825">
                <a:solidFill>
                  <a:srgbClr val="4B4F54"/>
                </a:solidFill>
              </a:rPr>
              <a:t>0.00</a:t>
            </a:r>
          </a:p>
        </p:txBody>
      </p:sp>
      <p:sp>
        <p:nvSpPr>
          <p:cNvPr id="58" name="TextBox 57">
            <a:extLst>
              <a:ext uri="{FF2B5EF4-FFF2-40B4-BE49-F238E27FC236}">
                <a16:creationId xmlns:a16="http://schemas.microsoft.com/office/drawing/2014/main" id="{B1BC6733-C109-76A2-C03E-0B7E77E1DC85}"/>
              </a:ext>
            </a:extLst>
          </p:cNvPr>
          <p:cNvSpPr txBox="1"/>
          <p:nvPr/>
        </p:nvSpPr>
        <p:spPr>
          <a:xfrm>
            <a:off x="4406642" y="4788242"/>
            <a:ext cx="57708" cy="126958"/>
          </a:xfrm>
          <a:prstGeom prst="rect">
            <a:avLst/>
          </a:prstGeom>
          <a:noFill/>
        </p:spPr>
        <p:txBody>
          <a:bodyPr wrap="square" lIns="0" tIns="0" rIns="0" bIns="0" rtlCol="0">
            <a:spAutoFit/>
          </a:bodyPr>
          <a:lstStyle/>
          <a:p>
            <a:pPr algn="ctr"/>
            <a:r>
              <a:rPr lang="en-GB" sz="825">
                <a:solidFill>
                  <a:srgbClr val="4B4F54"/>
                </a:solidFill>
              </a:rPr>
              <a:t>0</a:t>
            </a:r>
          </a:p>
        </p:txBody>
      </p:sp>
      <p:sp>
        <p:nvSpPr>
          <p:cNvPr id="59" name="TextBox 58">
            <a:extLst>
              <a:ext uri="{FF2B5EF4-FFF2-40B4-BE49-F238E27FC236}">
                <a16:creationId xmlns:a16="http://schemas.microsoft.com/office/drawing/2014/main" id="{5AC08209-37CD-9B80-D5CA-3BF641642180}"/>
              </a:ext>
            </a:extLst>
          </p:cNvPr>
          <p:cNvSpPr txBox="1"/>
          <p:nvPr/>
        </p:nvSpPr>
        <p:spPr>
          <a:xfrm rot="16200000">
            <a:off x="3530144" y="3392558"/>
            <a:ext cx="887262" cy="126958"/>
          </a:xfrm>
          <a:prstGeom prst="rect">
            <a:avLst/>
          </a:prstGeom>
          <a:noFill/>
        </p:spPr>
        <p:txBody>
          <a:bodyPr wrap="square" lIns="0" tIns="0" rIns="0" bIns="0" rtlCol="0">
            <a:spAutoFit/>
          </a:bodyPr>
          <a:lstStyle/>
          <a:p>
            <a:pPr algn="ctr"/>
            <a:r>
              <a:rPr lang="en-GB" sz="825">
                <a:solidFill>
                  <a:srgbClr val="4B4F54"/>
                </a:solidFill>
              </a:rPr>
              <a:t>Survival probability</a:t>
            </a:r>
          </a:p>
        </p:txBody>
      </p:sp>
      <p:sp>
        <p:nvSpPr>
          <p:cNvPr id="60" name="TextBox 59">
            <a:extLst>
              <a:ext uri="{FF2B5EF4-FFF2-40B4-BE49-F238E27FC236}">
                <a16:creationId xmlns:a16="http://schemas.microsoft.com/office/drawing/2014/main" id="{511CFEC6-4C74-B173-554A-325A82922A62}"/>
              </a:ext>
            </a:extLst>
          </p:cNvPr>
          <p:cNvSpPr txBox="1"/>
          <p:nvPr/>
        </p:nvSpPr>
        <p:spPr>
          <a:xfrm>
            <a:off x="4925770" y="4788242"/>
            <a:ext cx="57708" cy="126958"/>
          </a:xfrm>
          <a:prstGeom prst="rect">
            <a:avLst/>
          </a:prstGeom>
          <a:noFill/>
        </p:spPr>
        <p:txBody>
          <a:bodyPr wrap="square" lIns="0" tIns="0" rIns="0" bIns="0" rtlCol="0">
            <a:spAutoFit/>
          </a:bodyPr>
          <a:lstStyle/>
          <a:p>
            <a:pPr algn="ctr"/>
            <a:r>
              <a:rPr lang="en-GB" sz="825">
                <a:solidFill>
                  <a:srgbClr val="4B4F54"/>
                </a:solidFill>
              </a:rPr>
              <a:t>5</a:t>
            </a:r>
          </a:p>
        </p:txBody>
      </p:sp>
      <p:sp>
        <p:nvSpPr>
          <p:cNvPr id="61" name="TextBox 60">
            <a:extLst>
              <a:ext uri="{FF2B5EF4-FFF2-40B4-BE49-F238E27FC236}">
                <a16:creationId xmlns:a16="http://schemas.microsoft.com/office/drawing/2014/main" id="{A72C9926-F32E-6B2E-332F-1A0EF64798C5}"/>
              </a:ext>
            </a:extLst>
          </p:cNvPr>
          <p:cNvSpPr txBox="1"/>
          <p:nvPr/>
        </p:nvSpPr>
        <p:spPr>
          <a:xfrm>
            <a:off x="5416043" y="4788242"/>
            <a:ext cx="115416" cy="126958"/>
          </a:xfrm>
          <a:prstGeom prst="rect">
            <a:avLst/>
          </a:prstGeom>
          <a:noFill/>
        </p:spPr>
        <p:txBody>
          <a:bodyPr wrap="square" lIns="0" tIns="0" rIns="0" bIns="0" rtlCol="0">
            <a:spAutoFit/>
          </a:bodyPr>
          <a:lstStyle/>
          <a:p>
            <a:pPr algn="ctr"/>
            <a:r>
              <a:rPr lang="en-GB" sz="825">
                <a:solidFill>
                  <a:srgbClr val="4B4F54"/>
                </a:solidFill>
              </a:rPr>
              <a:t>10</a:t>
            </a:r>
          </a:p>
        </p:txBody>
      </p:sp>
      <p:sp>
        <p:nvSpPr>
          <p:cNvPr id="62" name="TextBox 61">
            <a:extLst>
              <a:ext uri="{FF2B5EF4-FFF2-40B4-BE49-F238E27FC236}">
                <a16:creationId xmlns:a16="http://schemas.microsoft.com/office/drawing/2014/main" id="{20D178C2-F9A2-DD80-186D-5FB77A3E1CCD}"/>
              </a:ext>
            </a:extLst>
          </p:cNvPr>
          <p:cNvSpPr txBox="1"/>
          <p:nvPr/>
        </p:nvSpPr>
        <p:spPr>
          <a:xfrm>
            <a:off x="5926797" y="4788242"/>
            <a:ext cx="115416" cy="126958"/>
          </a:xfrm>
          <a:prstGeom prst="rect">
            <a:avLst/>
          </a:prstGeom>
          <a:noFill/>
        </p:spPr>
        <p:txBody>
          <a:bodyPr wrap="square" lIns="0" tIns="0" rIns="0" bIns="0" rtlCol="0">
            <a:spAutoFit/>
          </a:bodyPr>
          <a:lstStyle/>
          <a:p>
            <a:pPr algn="ctr"/>
            <a:r>
              <a:rPr lang="en-GB" sz="825">
                <a:solidFill>
                  <a:srgbClr val="4B4F54"/>
                </a:solidFill>
              </a:rPr>
              <a:t>15</a:t>
            </a:r>
          </a:p>
        </p:txBody>
      </p:sp>
      <p:sp>
        <p:nvSpPr>
          <p:cNvPr id="63" name="TextBox 62">
            <a:extLst>
              <a:ext uri="{FF2B5EF4-FFF2-40B4-BE49-F238E27FC236}">
                <a16:creationId xmlns:a16="http://schemas.microsoft.com/office/drawing/2014/main" id="{A9A0F186-45EA-D903-A923-3F69F2ADDFE3}"/>
              </a:ext>
            </a:extLst>
          </p:cNvPr>
          <p:cNvSpPr txBox="1"/>
          <p:nvPr/>
        </p:nvSpPr>
        <p:spPr>
          <a:xfrm>
            <a:off x="4788601" y="4956403"/>
            <a:ext cx="847589" cy="126958"/>
          </a:xfrm>
          <a:prstGeom prst="rect">
            <a:avLst/>
          </a:prstGeom>
          <a:noFill/>
        </p:spPr>
        <p:txBody>
          <a:bodyPr wrap="square" lIns="0" tIns="0" rIns="0" bIns="0" rtlCol="0">
            <a:spAutoFit/>
          </a:bodyPr>
          <a:lstStyle/>
          <a:p>
            <a:pPr algn="ctr"/>
            <a:r>
              <a:rPr lang="en-GB" sz="825">
                <a:solidFill>
                  <a:srgbClr val="4B4F54"/>
                </a:solidFill>
              </a:rPr>
              <a:t>Years of follow-up</a:t>
            </a:r>
          </a:p>
        </p:txBody>
      </p:sp>
      <p:sp>
        <p:nvSpPr>
          <p:cNvPr id="64" name="TextBox 63">
            <a:extLst>
              <a:ext uri="{FF2B5EF4-FFF2-40B4-BE49-F238E27FC236}">
                <a16:creationId xmlns:a16="http://schemas.microsoft.com/office/drawing/2014/main" id="{00223831-15E4-5821-E4DA-DDCB80D40BFA}"/>
              </a:ext>
            </a:extLst>
          </p:cNvPr>
          <p:cNvSpPr txBox="1"/>
          <p:nvPr/>
        </p:nvSpPr>
        <p:spPr>
          <a:xfrm>
            <a:off x="4464243" y="1840361"/>
            <a:ext cx="1822614" cy="161583"/>
          </a:xfrm>
          <a:prstGeom prst="rect">
            <a:avLst/>
          </a:prstGeom>
          <a:noFill/>
        </p:spPr>
        <p:txBody>
          <a:bodyPr wrap="square" lIns="0" tIns="0" rIns="0" bIns="0" rtlCol="0">
            <a:spAutoFit/>
          </a:bodyPr>
          <a:lstStyle/>
          <a:p>
            <a:r>
              <a:rPr lang="en-GB" sz="1050" b="1" dirty="0">
                <a:solidFill>
                  <a:srgbClr val="4B4F54"/>
                </a:solidFill>
              </a:rPr>
              <a:t>Number of prevalent VFxs</a:t>
            </a:r>
            <a:r>
              <a:rPr lang="en-GB" sz="1050" b="1" baseline="30000" dirty="0">
                <a:solidFill>
                  <a:srgbClr val="4B4F54"/>
                </a:solidFill>
              </a:rPr>
              <a:t>2</a:t>
            </a:r>
            <a:endParaRPr lang="en-GB" sz="1050" b="1" dirty="0">
              <a:solidFill>
                <a:srgbClr val="4B4F54"/>
              </a:solidFill>
            </a:endParaRPr>
          </a:p>
        </p:txBody>
      </p:sp>
      <p:cxnSp>
        <p:nvCxnSpPr>
          <p:cNvPr id="72" name="Straight Connector 71">
            <a:extLst>
              <a:ext uri="{FF2B5EF4-FFF2-40B4-BE49-F238E27FC236}">
                <a16:creationId xmlns:a16="http://schemas.microsoft.com/office/drawing/2014/main" id="{DF160455-8B0B-7ED2-4EBD-114E6CB6632F}"/>
              </a:ext>
            </a:extLst>
          </p:cNvPr>
          <p:cNvCxnSpPr>
            <a:cxnSpLocks/>
          </p:cNvCxnSpPr>
          <p:nvPr/>
        </p:nvCxnSpPr>
        <p:spPr>
          <a:xfrm>
            <a:off x="6814541" y="2190052"/>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D0031A7-8A2D-9BCC-DE12-D1A9F2F95714}"/>
              </a:ext>
            </a:extLst>
          </p:cNvPr>
          <p:cNvCxnSpPr/>
          <p:nvPr/>
        </p:nvCxnSpPr>
        <p:spPr>
          <a:xfrm>
            <a:off x="6814541" y="2823046"/>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C49E4B4-0C93-C8D8-45C1-679D5E48A802}"/>
              </a:ext>
            </a:extLst>
          </p:cNvPr>
          <p:cNvCxnSpPr/>
          <p:nvPr/>
        </p:nvCxnSpPr>
        <p:spPr>
          <a:xfrm>
            <a:off x="6814541" y="3456040"/>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0DEE5AF-2E33-F394-7C27-A0304DFDEC02}"/>
              </a:ext>
            </a:extLst>
          </p:cNvPr>
          <p:cNvCxnSpPr>
            <a:cxnSpLocks/>
          </p:cNvCxnSpPr>
          <p:nvPr/>
        </p:nvCxnSpPr>
        <p:spPr>
          <a:xfrm>
            <a:off x="6814541" y="4089035"/>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7C825C9-D7A8-11D0-BB26-DF78EF00CD55}"/>
              </a:ext>
            </a:extLst>
          </p:cNvPr>
          <p:cNvCxnSpPr>
            <a:cxnSpLocks/>
          </p:cNvCxnSpPr>
          <p:nvPr/>
        </p:nvCxnSpPr>
        <p:spPr>
          <a:xfrm>
            <a:off x="6814541" y="4721978"/>
            <a:ext cx="56369"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E3CF52E-CD4B-9395-1DB8-322BEB934D74}"/>
              </a:ext>
            </a:extLst>
          </p:cNvPr>
          <p:cNvCxnSpPr>
            <a:cxnSpLocks/>
          </p:cNvCxnSpPr>
          <p:nvPr/>
        </p:nvCxnSpPr>
        <p:spPr>
          <a:xfrm>
            <a:off x="8424704"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E147209-ED83-0058-A2CF-0F4B3FB286A5}"/>
              </a:ext>
            </a:extLst>
          </p:cNvPr>
          <p:cNvCxnSpPr/>
          <p:nvPr/>
        </p:nvCxnSpPr>
        <p:spPr>
          <a:xfrm>
            <a:off x="7906772"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5EA8FCA-C8ED-E923-09C9-0B05ED51B7EE}"/>
              </a:ext>
            </a:extLst>
          </p:cNvPr>
          <p:cNvCxnSpPr/>
          <p:nvPr/>
        </p:nvCxnSpPr>
        <p:spPr>
          <a:xfrm>
            <a:off x="7388841"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B2392EE-028B-BDBA-23E1-7FBD3F494CCC}"/>
              </a:ext>
            </a:extLst>
          </p:cNvPr>
          <p:cNvCxnSpPr/>
          <p:nvPr/>
        </p:nvCxnSpPr>
        <p:spPr>
          <a:xfrm>
            <a:off x="6870909" y="4721978"/>
            <a:ext cx="0" cy="56369"/>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77146667-E88A-3AB5-1F12-01BCF265EC7A}"/>
              </a:ext>
            </a:extLst>
          </p:cNvPr>
          <p:cNvSpPr txBox="1"/>
          <p:nvPr/>
        </p:nvSpPr>
        <p:spPr>
          <a:xfrm>
            <a:off x="6584457" y="2123946"/>
            <a:ext cx="205585" cy="126958"/>
          </a:xfrm>
          <a:prstGeom prst="rect">
            <a:avLst/>
          </a:prstGeom>
          <a:noFill/>
        </p:spPr>
        <p:txBody>
          <a:bodyPr wrap="square" lIns="0" tIns="0" rIns="0" bIns="0" rtlCol="0">
            <a:spAutoFit/>
          </a:bodyPr>
          <a:lstStyle/>
          <a:p>
            <a:pPr algn="r"/>
            <a:r>
              <a:rPr lang="en-GB" sz="825">
                <a:solidFill>
                  <a:srgbClr val="4B4F54"/>
                </a:solidFill>
              </a:rPr>
              <a:t>1.00</a:t>
            </a:r>
          </a:p>
        </p:txBody>
      </p:sp>
      <p:sp>
        <p:nvSpPr>
          <p:cNvPr id="82" name="TextBox 81">
            <a:extLst>
              <a:ext uri="{FF2B5EF4-FFF2-40B4-BE49-F238E27FC236}">
                <a16:creationId xmlns:a16="http://schemas.microsoft.com/office/drawing/2014/main" id="{6AB8F2D9-09C2-BB94-9CD7-74C5AD7F158E}"/>
              </a:ext>
            </a:extLst>
          </p:cNvPr>
          <p:cNvSpPr txBox="1"/>
          <p:nvPr/>
        </p:nvSpPr>
        <p:spPr>
          <a:xfrm>
            <a:off x="6584457" y="2756888"/>
            <a:ext cx="205585" cy="126958"/>
          </a:xfrm>
          <a:prstGeom prst="rect">
            <a:avLst/>
          </a:prstGeom>
          <a:noFill/>
        </p:spPr>
        <p:txBody>
          <a:bodyPr wrap="square" lIns="0" tIns="0" rIns="0" bIns="0" rtlCol="0">
            <a:spAutoFit/>
          </a:bodyPr>
          <a:lstStyle/>
          <a:p>
            <a:pPr algn="r"/>
            <a:r>
              <a:rPr lang="en-GB" sz="825">
                <a:solidFill>
                  <a:srgbClr val="4B4F54"/>
                </a:solidFill>
              </a:rPr>
              <a:t>0.75</a:t>
            </a:r>
          </a:p>
        </p:txBody>
      </p:sp>
      <p:sp>
        <p:nvSpPr>
          <p:cNvPr id="83" name="TextBox 82">
            <a:extLst>
              <a:ext uri="{FF2B5EF4-FFF2-40B4-BE49-F238E27FC236}">
                <a16:creationId xmlns:a16="http://schemas.microsoft.com/office/drawing/2014/main" id="{B051B3CB-EAE0-F507-447E-5269CEB21AE9}"/>
              </a:ext>
            </a:extLst>
          </p:cNvPr>
          <p:cNvSpPr txBox="1"/>
          <p:nvPr/>
        </p:nvSpPr>
        <p:spPr>
          <a:xfrm>
            <a:off x="6584457" y="3389829"/>
            <a:ext cx="205585" cy="126958"/>
          </a:xfrm>
          <a:prstGeom prst="rect">
            <a:avLst/>
          </a:prstGeom>
          <a:noFill/>
        </p:spPr>
        <p:txBody>
          <a:bodyPr wrap="square" lIns="0" tIns="0" rIns="0" bIns="0" rtlCol="0">
            <a:spAutoFit/>
          </a:bodyPr>
          <a:lstStyle/>
          <a:p>
            <a:pPr algn="r"/>
            <a:r>
              <a:rPr lang="en-GB" sz="825">
                <a:solidFill>
                  <a:srgbClr val="4B4F54"/>
                </a:solidFill>
              </a:rPr>
              <a:t>0.50</a:t>
            </a:r>
          </a:p>
        </p:txBody>
      </p:sp>
      <p:sp>
        <p:nvSpPr>
          <p:cNvPr id="84" name="TextBox 83">
            <a:extLst>
              <a:ext uri="{FF2B5EF4-FFF2-40B4-BE49-F238E27FC236}">
                <a16:creationId xmlns:a16="http://schemas.microsoft.com/office/drawing/2014/main" id="{0B046EC9-53D3-4C17-F08E-82461486FA9C}"/>
              </a:ext>
            </a:extLst>
          </p:cNvPr>
          <p:cNvSpPr txBox="1"/>
          <p:nvPr/>
        </p:nvSpPr>
        <p:spPr>
          <a:xfrm>
            <a:off x="6584457" y="4022771"/>
            <a:ext cx="205585" cy="126958"/>
          </a:xfrm>
          <a:prstGeom prst="rect">
            <a:avLst/>
          </a:prstGeom>
          <a:noFill/>
        </p:spPr>
        <p:txBody>
          <a:bodyPr wrap="square" lIns="0" tIns="0" rIns="0" bIns="0" rtlCol="0">
            <a:spAutoFit/>
          </a:bodyPr>
          <a:lstStyle/>
          <a:p>
            <a:pPr algn="r"/>
            <a:r>
              <a:rPr lang="en-GB" sz="825">
                <a:solidFill>
                  <a:srgbClr val="4B4F54"/>
                </a:solidFill>
              </a:rPr>
              <a:t>0.25</a:t>
            </a:r>
          </a:p>
        </p:txBody>
      </p:sp>
      <p:sp>
        <p:nvSpPr>
          <p:cNvPr id="85" name="TextBox 84">
            <a:extLst>
              <a:ext uri="{FF2B5EF4-FFF2-40B4-BE49-F238E27FC236}">
                <a16:creationId xmlns:a16="http://schemas.microsoft.com/office/drawing/2014/main" id="{20AA5281-E34D-B5F0-D820-DAE52C0B9C10}"/>
              </a:ext>
            </a:extLst>
          </p:cNvPr>
          <p:cNvSpPr txBox="1"/>
          <p:nvPr/>
        </p:nvSpPr>
        <p:spPr>
          <a:xfrm>
            <a:off x="6584457" y="4655712"/>
            <a:ext cx="205585" cy="126958"/>
          </a:xfrm>
          <a:prstGeom prst="rect">
            <a:avLst/>
          </a:prstGeom>
          <a:noFill/>
        </p:spPr>
        <p:txBody>
          <a:bodyPr wrap="square" lIns="0" tIns="0" rIns="0" bIns="0" rtlCol="0">
            <a:spAutoFit/>
          </a:bodyPr>
          <a:lstStyle/>
          <a:p>
            <a:pPr algn="r"/>
            <a:r>
              <a:rPr lang="en-GB" sz="825">
                <a:solidFill>
                  <a:srgbClr val="4B4F54"/>
                </a:solidFill>
              </a:rPr>
              <a:t>0.00</a:t>
            </a:r>
          </a:p>
        </p:txBody>
      </p:sp>
      <p:sp>
        <p:nvSpPr>
          <p:cNvPr id="86" name="TextBox 85">
            <a:extLst>
              <a:ext uri="{FF2B5EF4-FFF2-40B4-BE49-F238E27FC236}">
                <a16:creationId xmlns:a16="http://schemas.microsoft.com/office/drawing/2014/main" id="{951BD419-12E2-BF75-A56B-72CDC5CDFB50}"/>
              </a:ext>
            </a:extLst>
          </p:cNvPr>
          <p:cNvSpPr txBox="1"/>
          <p:nvPr/>
        </p:nvSpPr>
        <p:spPr>
          <a:xfrm>
            <a:off x="6842055" y="4788242"/>
            <a:ext cx="57708" cy="126958"/>
          </a:xfrm>
          <a:prstGeom prst="rect">
            <a:avLst/>
          </a:prstGeom>
          <a:noFill/>
        </p:spPr>
        <p:txBody>
          <a:bodyPr wrap="square" lIns="0" tIns="0" rIns="0" bIns="0" rtlCol="0">
            <a:spAutoFit/>
          </a:bodyPr>
          <a:lstStyle/>
          <a:p>
            <a:pPr algn="ctr"/>
            <a:r>
              <a:rPr lang="en-GB" sz="825">
                <a:solidFill>
                  <a:srgbClr val="4B4F54"/>
                </a:solidFill>
              </a:rPr>
              <a:t>0</a:t>
            </a:r>
          </a:p>
        </p:txBody>
      </p:sp>
      <p:sp>
        <p:nvSpPr>
          <p:cNvPr id="87" name="TextBox 86">
            <a:extLst>
              <a:ext uri="{FF2B5EF4-FFF2-40B4-BE49-F238E27FC236}">
                <a16:creationId xmlns:a16="http://schemas.microsoft.com/office/drawing/2014/main" id="{79FDFE59-2B57-6B3B-326E-7E80B04D4B35}"/>
              </a:ext>
            </a:extLst>
          </p:cNvPr>
          <p:cNvSpPr txBox="1"/>
          <p:nvPr/>
        </p:nvSpPr>
        <p:spPr>
          <a:xfrm rot="16200000">
            <a:off x="5965558" y="3392558"/>
            <a:ext cx="887262" cy="126958"/>
          </a:xfrm>
          <a:prstGeom prst="rect">
            <a:avLst/>
          </a:prstGeom>
          <a:noFill/>
        </p:spPr>
        <p:txBody>
          <a:bodyPr wrap="square" lIns="0" tIns="0" rIns="0" bIns="0" rtlCol="0">
            <a:spAutoFit/>
          </a:bodyPr>
          <a:lstStyle/>
          <a:p>
            <a:pPr algn="ctr"/>
            <a:r>
              <a:rPr lang="en-GB" sz="825">
                <a:solidFill>
                  <a:srgbClr val="4B4F54"/>
                </a:solidFill>
              </a:rPr>
              <a:t>Survival probability</a:t>
            </a:r>
          </a:p>
        </p:txBody>
      </p:sp>
      <p:sp>
        <p:nvSpPr>
          <p:cNvPr id="88" name="TextBox 87">
            <a:extLst>
              <a:ext uri="{FF2B5EF4-FFF2-40B4-BE49-F238E27FC236}">
                <a16:creationId xmlns:a16="http://schemas.microsoft.com/office/drawing/2014/main" id="{2009D905-D58E-BEA5-AE89-413621D16186}"/>
              </a:ext>
            </a:extLst>
          </p:cNvPr>
          <p:cNvSpPr txBox="1"/>
          <p:nvPr/>
        </p:nvSpPr>
        <p:spPr>
          <a:xfrm>
            <a:off x="7361183" y="4788242"/>
            <a:ext cx="57708" cy="126958"/>
          </a:xfrm>
          <a:prstGeom prst="rect">
            <a:avLst/>
          </a:prstGeom>
          <a:noFill/>
        </p:spPr>
        <p:txBody>
          <a:bodyPr wrap="square" lIns="0" tIns="0" rIns="0" bIns="0" rtlCol="0">
            <a:spAutoFit/>
          </a:bodyPr>
          <a:lstStyle/>
          <a:p>
            <a:pPr algn="ctr"/>
            <a:r>
              <a:rPr lang="en-GB" sz="825">
                <a:solidFill>
                  <a:srgbClr val="4B4F54"/>
                </a:solidFill>
              </a:rPr>
              <a:t>5</a:t>
            </a:r>
          </a:p>
        </p:txBody>
      </p:sp>
      <p:sp>
        <p:nvSpPr>
          <p:cNvPr id="89" name="TextBox 88">
            <a:extLst>
              <a:ext uri="{FF2B5EF4-FFF2-40B4-BE49-F238E27FC236}">
                <a16:creationId xmlns:a16="http://schemas.microsoft.com/office/drawing/2014/main" id="{7DEF8721-E031-E8B8-36AA-DF141AAA0418}"/>
              </a:ext>
            </a:extLst>
          </p:cNvPr>
          <p:cNvSpPr txBox="1"/>
          <p:nvPr/>
        </p:nvSpPr>
        <p:spPr>
          <a:xfrm>
            <a:off x="7851456" y="4788242"/>
            <a:ext cx="115416" cy="126958"/>
          </a:xfrm>
          <a:prstGeom prst="rect">
            <a:avLst/>
          </a:prstGeom>
          <a:noFill/>
        </p:spPr>
        <p:txBody>
          <a:bodyPr wrap="square" lIns="0" tIns="0" rIns="0" bIns="0" rtlCol="0">
            <a:spAutoFit/>
          </a:bodyPr>
          <a:lstStyle/>
          <a:p>
            <a:pPr algn="ctr"/>
            <a:r>
              <a:rPr lang="en-GB" sz="825">
                <a:solidFill>
                  <a:srgbClr val="4B4F54"/>
                </a:solidFill>
              </a:rPr>
              <a:t>10</a:t>
            </a:r>
          </a:p>
        </p:txBody>
      </p:sp>
      <p:sp>
        <p:nvSpPr>
          <p:cNvPr id="90" name="TextBox 89">
            <a:extLst>
              <a:ext uri="{FF2B5EF4-FFF2-40B4-BE49-F238E27FC236}">
                <a16:creationId xmlns:a16="http://schemas.microsoft.com/office/drawing/2014/main" id="{E76624BC-F67F-F8E3-9012-F9BC674A61FE}"/>
              </a:ext>
            </a:extLst>
          </p:cNvPr>
          <p:cNvSpPr txBox="1"/>
          <p:nvPr/>
        </p:nvSpPr>
        <p:spPr>
          <a:xfrm>
            <a:off x="8362211" y="4788242"/>
            <a:ext cx="115416" cy="126958"/>
          </a:xfrm>
          <a:prstGeom prst="rect">
            <a:avLst/>
          </a:prstGeom>
          <a:noFill/>
        </p:spPr>
        <p:txBody>
          <a:bodyPr wrap="square" lIns="0" tIns="0" rIns="0" bIns="0" rtlCol="0">
            <a:spAutoFit/>
          </a:bodyPr>
          <a:lstStyle/>
          <a:p>
            <a:pPr algn="ctr"/>
            <a:r>
              <a:rPr lang="en-GB" sz="825">
                <a:solidFill>
                  <a:srgbClr val="4B4F54"/>
                </a:solidFill>
              </a:rPr>
              <a:t>15</a:t>
            </a:r>
          </a:p>
        </p:txBody>
      </p:sp>
      <p:sp>
        <p:nvSpPr>
          <p:cNvPr id="91" name="TextBox 90">
            <a:extLst>
              <a:ext uri="{FF2B5EF4-FFF2-40B4-BE49-F238E27FC236}">
                <a16:creationId xmlns:a16="http://schemas.microsoft.com/office/drawing/2014/main" id="{9AF80143-AAFF-4DFB-A683-D491C04E57A7}"/>
              </a:ext>
            </a:extLst>
          </p:cNvPr>
          <p:cNvSpPr txBox="1"/>
          <p:nvPr/>
        </p:nvSpPr>
        <p:spPr>
          <a:xfrm>
            <a:off x="7224015" y="4956403"/>
            <a:ext cx="847589" cy="126958"/>
          </a:xfrm>
          <a:prstGeom prst="rect">
            <a:avLst/>
          </a:prstGeom>
          <a:noFill/>
        </p:spPr>
        <p:txBody>
          <a:bodyPr wrap="square" lIns="0" tIns="0" rIns="0" bIns="0" rtlCol="0">
            <a:spAutoFit/>
          </a:bodyPr>
          <a:lstStyle/>
          <a:p>
            <a:pPr algn="ctr"/>
            <a:r>
              <a:rPr lang="en-GB" sz="825">
                <a:solidFill>
                  <a:srgbClr val="4B4F54"/>
                </a:solidFill>
              </a:rPr>
              <a:t>Years of follow-up</a:t>
            </a:r>
          </a:p>
        </p:txBody>
      </p:sp>
      <p:sp>
        <p:nvSpPr>
          <p:cNvPr id="92" name="TextBox 91">
            <a:extLst>
              <a:ext uri="{FF2B5EF4-FFF2-40B4-BE49-F238E27FC236}">
                <a16:creationId xmlns:a16="http://schemas.microsoft.com/office/drawing/2014/main" id="{B4C70F22-83B5-7A96-C2B6-D6E60A17AE8C}"/>
              </a:ext>
            </a:extLst>
          </p:cNvPr>
          <p:cNvSpPr txBox="1"/>
          <p:nvPr/>
        </p:nvSpPr>
        <p:spPr>
          <a:xfrm>
            <a:off x="6870082" y="1840361"/>
            <a:ext cx="1837041" cy="161583"/>
          </a:xfrm>
          <a:prstGeom prst="rect">
            <a:avLst/>
          </a:prstGeom>
          <a:noFill/>
        </p:spPr>
        <p:txBody>
          <a:bodyPr wrap="square" lIns="0" tIns="0" rIns="0" bIns="0" rtlCol="0">
            <a:spAutoFit/>
          </a:bodyPr>
          <a:lstStyle/>
          <a:p>
            <a:r>
              <a:rPr lang="en-GB" sz="1050" b="1" dirty="0">
                <a:solidFill>
                  <a:srgbClr val="4B4F54"/>
                </a:solidFill>
              </a:rPr>
              <a:t>Severity of prevalent VFxs</a:t>
            </a:r>
            <a:r>
              <a:rPr lang="en-GB" sz="1050" b="1" baseline="30000" dirty="0">
                <a:solidFill>
                  <a:srgbClr val="4B4F54"/>
                </a:solidFill>
              </a:rPr>
              <a:t>2</a:t>
            </a:r>
            <a:endParaRPr lang="en-GB" sz="1050" b="1" dirty="0">
              <a:solidFill>
                <a:srgbClr val="4B4F54"/>
              </a:solidFill>
            </a:endParaRPr>
          </a:p>
        </p:txBody>
      </p:sp>
      <p:sp>
        <p:nvSpPr>
          <p:cNvPr id="7" name="Freeform 25">
            <a:extLst>
              <a:ext uri="{FF2B5EF4-FFF2-40B4-BE49-F238E27FC236}">
                <a16:creationId xmlns:a16="http://schemas.microsoft.com/office/drawing/2014/main" id="{DB6A64CD-7345-BE97-4304-E2BA86343E9A}"/>
              </a:ext>
            </a:extLst>
          </p:cNvPr>
          <p:cNvSpPr/>
          <p:nvPr/>
        </p:nvSpPr>
        <p:spPr>
          <a:xfrm>
            <a:off x="2180615" y="2190096"/>
            <a:ext cx="1553795" cy="2531880"/>
          </a:xfrm>
          <a:custGeom>
            <a:avLst/>
            <a:gdLst>
              <a:gd name="connsiteX0" fmla="*/ 0 w 2315410"/>
              <a:gd name="connsiteY0" fmla="*/ 0 h 2871537"/>
              <a:gd name="connsiteX1" fmla="*/ 0 w 2315410"/>
              <a:gd name="connsiteY1" fmla="*/ 2871537 h 2871537"/>
              <a:gd name="connsiteX2" fmla="*/ 2315410 w 2315410"/>
              <a:gd name="connsiteY2" fmla="*/ 2871537 h 2871537"/>
            </a:gdLst>
            <a:ahLst/>
            <a:cxnLst>
              <a:cxn ang="0">
                <a:pos x="connsiteX0" y="connsiteY0"/>
              </a:cxn>
              <a:cxn ang="0">
                <a:pos x="connsiteX1" y="connsiteY1"/>
              </a:cxn>
              <a:cxn ang="0">
                <a:pos x="connsiteX2" y="connsiteY2"/>
              </a:cxn>
            </a:cxnLst>
            <a:rect l="l" t="t" r="r" b="b"/>
            <a:pathLst>
              <a:path w="2315410" h="2871537">
                <a:moveTo>
                  <a:pt x="0" y="0"/>
                </a:moveTo>
                <a:lnTo>
                  <a:pt x="0" y="2871537"/>
                </a:lnTo>
                <a:lnTo>
                  <a:pt x="2315410" y="2871537"/>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3" name="Freeform 57">
            <a:extLst>
              <a:ext uri="{FF2B5EF4-FFF2-40B4-BE49-F238E27FC236}">
                <a16:creationId xmlns:a16="http://schemas.microsoft.com/office/drawing/2014/main" id="{8F2C279A-5824-FCBE-C84A-C7C837D4501B}"/>
              </a:ext>
            </a:extLst>
          </p:cNvPr>
          <p:cNvSpPr/>
          <p:nvPr/>
        </p:nvSpPr>
        <p:spPr>
          <a:xfrm>
            <a:off x="4435495" y="2190096"/>
            <a:ext cx="1553795" cy="2531880"/>
          </a:xfrm>
          <a:custGeom>
            <a:avLst/>
            <a:gdLst>
              <a:gd name="connsiteX0" fmla="*/ 0 w 2315410"/>
              <a:gd name="connsiteY0" fmla="*/ 0 h 2871537"/>
              <a:gd name="connsiteX1" fmla="*/ 0 w 2315410"/>
              <a:gd name="connsiteY1" fmla="*/ 2871537 h 2871537"/>
              <a:gd name="connsiteX2" fmla="*/ 2315410 w 2315410"/>
              <a:gd name="connsiteY2" fmla="*/ 2871537 h 2871537"/>
            </a:gdLst>
            <a:ahLst/>
            <a:cxnLst>
              <a:cxn ang="0">
                <a:pos x="connsiteX0" y="connsiteY0"/>
              </a:cxn>
              <a:cxn ang="0">
                <a:pos x="connsiteX1" y="connsiteY1"/>
              </a:cxn>
              <a:cxn ang="0">
                <a:pos x="connsiteX2" y="connsiteY2"/>
              </a:cxn>
            </a:cxnLst>
            <a:rect l="l" t="t" r="r" b="b"/>
            <a:pathLst>
              <a:path w="2315410" h="2871537">
                <a:moveTo>
                  <a:pt x="0" y="0"/>
                </a:moveTo>
                <a:lnTo>
                  <a:pt x="0" y="2871537"/>
                </a:lnTo>
                <a:lnTo>
                  <a:pt x="2315410" y="2871537"/>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1" name="Freeform 85">
            <a:extLst>
              <a:ext uri="{FF2B5EF4-FFF2-40B4-BE49-F238E27FC236}">
                <a16:creationId xmlns:a16="http://schemas.microsoft.com/office/drawing/2014/main" id="{3B263178-2E3A-E92F-0F50-3EDB090F294C}"/>
              </a:ext>
            </a:extLst>
          </p:cNvPr>
          <p:cNvSpPr/>
          <p:nvPr/>
        </p:nvSpPr>
        <p:spPr>
          <a:xfrm>
            <a:off x="6870909" y="2190096"/>
            <a:ext cx="1553795" cy="2531880"/>
          </a:xfrm>
          <a:custGeom>
            <a:avLst/>
            <a:gdLst>
              <a:gd name="connsiteX0" fmla="*/ 0 w 2315410"/>
              <a:gd name="connsiteY0" fmla="*/ 0 h 2871537"/>
              <a:gd name="connsiteX1" fmla="*/ 0 w 2315410"/>
              <a:gd name="connsiteY1" fmla="*/ 2871537 h 2871537"/>
              <a:gd name="connsiteX2" fmla="*/ 2315410 w 2315410"/>
              <a:gd name="connsiteY2" fmla="*/ 2871537 h 2871537"/>
            </a:gdLst>
            <a:ahLst/>
            <a:cxnLst>
              <a:cxn ang="0">
                <a:pos x="connsiteX0" y="connsiteY0"/>
              </a:cxn>
              <a:cxn ang="0">
                <a:pos x="connsiteX1" y="connsiteY1"/>
              </a:cxn>
              <a:cxn ang="0">
                <a:pos x="connsiteX2" y="connsiteY2"/>
              </a:cxn>
            </a:cxnLst>
            <a:rect l="l" t="t" r="r" b="b"/>
            <a:pathLst>
              <a:path w="2315410" h="2871537">
                <a:moveTo>
                  <a:pt x="0" y="0"/>
                </a:moveTo>
                <a:lnTo>
                  <a:pt x="0" y="2871537"/>
                </a:lnTo>
                <a:lnTo>
                  <a:pt x="2315410" y="2871537"/>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nvGrpSpPr>
          <p:cNvPr id="97" name="Graphic 122">
            <a:extLst>
              <a:ext uri="{FF2B5EF4-FFF2-40B4-BE49-F238E27FC236}">
                <a16:creationId xmlns:a16="http://schemas.microsoft.com/office/drawing/2014/main" id="{665C718D-95B1-D45B-3404-DC49AB2A3047}"/>
              </a:ext>
            </a:extLst>
          </p:cNvPr>
          <p:cNvGrpSpPr/>
          <p:nvPr/>
        </p:nvGrpSpPr>
        <p:grpSpPr>
          <a:xfrm>
            <a:off x="6870908" y="2190926"/>
            <a:ext cx="1260339" cy="1275822"/>
            <a:chOff x="7629492" y="2905653"/>
            <a:chExt cx="1204880" cy="896744"/>
          </a:xfrm>
          <a:noFill/>
        </p:grpSpPr>
        <p:sp>
          <p:nvSpPr>
            <p:cNvPr id="98" name="Freeform 112">
              <a:extLst>
                <a:ext uri="{FF2B5EF4-FFF2-40B4-BE49-F238E27FC236}">
                  <a16:creationId xmlns:a16="http://schemas.microsoft.com/office/drawing/2014/main" id="{E37356F9-33A6-9F95-8DEC-446EF1CCEB98}"/>
                </a:ext>
              </a:extLst>
            </p:cNvPr>
            <p:cNvSpPr/>
            <p:nvPr/>
          </p:nvSpPr>
          <p:spPr>
            <a:xfrm>
              <a:off x="7629492" y="2905653"/>
              <a:ext cx="1200786" cy="896744"/>
            </a:xfrm>
            <a:custGeom>
              <a:avLst/>
              <a:gdLst>
                <a:gd name="connsiteX0" fmla="*/ 0 w 1200786"/>
                <a:gd name="connsiteY0" fmla="*/ 0 h 896744"/>
                <a:gd name="connsiteX1" fmla="*/ 50929 w 1200786"/>
                <a:gd name="connsiteY1" fmla="*/ 0 h 896744"/>
                <a:gd name="connsiteX2" fmla="*/ 50929 w 1200786"/>
                <a:gd name="connsiteY2" fmla="*/ 18043 h 896744"/>
                <a:gd name="connsiteX3" fmla="*/ 67588 w 1200786"/>
                <a:gd name="connsiteY3" fmla="*/ 18043 h 896744"/>
                <a:gd name="connsiteX4" fmla="*/ 67588 w 1200786"/>
                <a:gd name="connsiteY4" fmla="*/ 31433 h 896744"/>
                <a:gd name="connsiteX5" fmla="*/ 81011 w 1200786"/>
                <a:gd name="connsiteY5" fmla="*/ 31433 h 896744"/>
                <a:gd name="connsiteX6" fmla="*/ 81011 w 1200786"/>
                <a:gd name="connsiteY6" fmla="*/ 41404 h 896744"/>
                <a:gd name="connsiteX7" fmla="*/ 101097 w 1200786"/>
                <a:gd name="connsiteY7" fmla="*/ 41404 h 896744"/>
                <a:gd name="connsiteX8" fmla="*/ 101097 w 1200786"/>
                <a:gd name="connsiteY8" fmla="*/ 54129 h 896744"/>
                <a:gd name="connsiteX9" fmla="*/ 122516 w 1200786"/>
                <a:gd name="connsiteY9" fmla="*/ 54129 h 896744"/>
                <a:gd name="connsiteX10" fmla="*/ 122516 w 1200786"/>
                <a:gd name="connsiteY10" fmla="*/ 70748 h 896744"/>
                <a:gd name="connsiteX11" fmla="*/ 139270 w 1200786"/>
                <a:gd name="connsiteY11" fmla="*/ 70748 h 896744"/>
                <a:gd name="connsiteX12" fmla="*/ 139270 w 1200786"/>
                <a:gd name="connsiteY12" fmla="*/ 88127 h 896744"/>
                <a:gd name="connsiteX13" fmla="*/ 176777 w 1200786"/>
                <a:gd name="connsiteY13" fmla="*/ 88127 h 896744"/>
                <a:gd name="connsiteX14" fmla="*/ 176777 w 1200786"/>
                <a:gd name="connsiteY14" fmla="*/ 100187 h 896744"/>
                <a:gd name="connsiteX15" fmla="*/ 223612 w 1200786"/>
                <a:gd name="connsiteY15" fmla="*/ 100187 h 896744"/>
                <a:gd name="connsiteX16" fmla="*/ 223612 w 1200786"/>
                <a:gd name="connsiteY16" fmla="*/ 111488 h 896744"/>
                <a:gd name="connsiteX17" fmla="*/ 238939 w 1200786"/>
                <a:gd name="connsiteY17" fmla="*/ 111488 h 896744"/>
                <a:gd name="connsiteX18" fmla="*/ 238939 w 1200786"/>
                <a:gd name="connsiteY18" fmla="*/ 132855 h 896744"/>
                <a:gd name="connsiteX19" fmla="*/ 259691 w 1200786"/>
                <a:gd name="connsiteY19" fmla="*/ 132855 h 896744"/>
                <a:gd name="connsiteX20" fmla="*/ 259691 w 1200786"/>
                <a:gd name="connsiteY20" fmla="*/ 143586 h 896744"/>
                <a:gd name="connsiteX21" fmla="*/ 304528 w 1200786"/>
                <a:gd name="connsiteY21" fmla="*/ 143586 h 896744"/>
                <a:gd name="connsiteX22" fmla="*/ 304528 w 1200786"/>
                <a:gd name="connsiteY22" fmla="*/ 150233 h 896744"/>
                <a:gd name="connsiteX23" fmla="*/ 324614 w 1200786"/>
                <a:gd name="connsiteY23" fmla="*/ 150233 h 896744"/>
                <a:gd name="connsiteX24" fmla="*/ 324614 w 1200786"/>
                <a:gd name="connsiteY24" fmla="*/ 161629 h 896744"/>
                <a:gd name="connsiteX25" fmla="*/ 346033 w 1200786"/>
                <a:gd name="connsiteY25" fmla="*/ 161629 h 896744"/>
                <a:gd name="connsiteX26" fmla="*/ 346033 w 1200786"/>
                <a:gd name="connsiteY26" fmla="*/ 181666 h 896744"/>
                <a:gd name="connsiteX27" fmla="*/ 358789 w 1200786"/>
                <a:gd name="connsiteY27" fmla="*/ 181666 h 896744"/>
                <a:gd name="connsiteX28" fmla="*/ 358789 w 1200786"/>
                <a:gd name="connsiteY28" fmla="*/ 206357 h 896744"/>
                <a:gd name="connsiteX29" fmla="*/ 370879 w 1200786"/>
                <a:gd name="connsiteY29" fmla="*/ 206357 h 896744"/>
                <a:gd name="connsiteX30" fmla="*/ 370879 w 1200786"/>
                <a:gd name="connsiteY30" fmla="*/ 217657 h 896744"/>
                <a:gd name="connsiteX31" fmla="*/ 400960 w 1200786"/>
                <a:gd name="connsiteY31" fmla="*/ 217657 h 896744"/>
                <a:gd name="connsiteX32" fmla="*/ 400960 w 1200786"/>
                <a:gd name="connsiteY32" fmla="*/ 232377 h 896744"/>
                <a:gd name="connsiteX33" fmla="*/ 412384 w 1200786"/>
                <a:gd name="connsiteY33" fmla="*/ 232377 h 896744"/>
                <a:gd name="connsiteX34" fmla="*/ 412384 w 1200786"/>
                <a:gd name="connsiteY34" fmla="*/ 251085 h 896744"/>
                <a:gd name="connsiteX35" fmla="*/ 437135 w 1200786"/>
                <a:gd name="connsiteY35" fmla="*/ 251085 h 896744"/>
                <a:gd name="connsiteX36" fmla="*/ 437135 w 1200786"/>
                <a:gd name="connsiteY36" fmla="*/ 269128 h 896744"/>
                <a:gd name="connsiteX37" fmla="*/ 484637 w 1200786"/>
                <a:gd name="connsiteY37" fmla="*/ 269128 h 896744"/>
                <a:gd name="connsiteX38" fmla="*/ 484637 w 1200786"/>
                <a:gd name="connsiteY38" fmla="*/ 276440 h 896744"/>
                <a:gd name="connsiteX39" fmla="*/ 503390 w 1200786"/>
                <a:gd name="connsiteY39" fmla="*/ 276440 h 896744"/>
                <a:gd name="connsiteX40" fmla="*/ 503390 w 1200786"/>
                <a:gd name="connsiteY40" fmla="*/ 287836 h 896744"/>
                <a:gd name="connsiteX41" fmla="*/ 516051 w 1200786"/>
                <a:gd name="connsiteY41" fmla="*/ 287836 h 896744"/>
                <a:gd name="connsiteX42" fmla="*/ 516051 w 1200786"/>
                <a:gd name="connsiteY42" fmla="*/ 299136 h 896744"/>
                <a:gd name="connsiteX43" fmla="*/ 537470 w 1200786"/>
                <a:gd name="connsiteY43" fmla="*/ 299136 h 896744"/>
                <a:gd name="connsiteX44" fmla="*/ 537470 w 1200786"/>
                <a:gd name="connsiteY44" fmla="*/ 318509 h 896744"/>
                <a:gd name="connsiteX45" fmla="*/ 546228 w 1200786"/>
                <a:gd name="connsiteY45" fmla="*/ 318509 h 896744"/>
                <a:gd name="connsiteX46" fmla="*/ 546228 w 1200786"/>
                <a:gd name="connsiteY46" fmla="*/ 330570 h 896744"/>
                <a:gd name="connsiteX47" fmla="*/ 566980 w 1200786"/>
                <a:gd name="connsiteY47" fmla="*/ 330570 h 896744"/>
                <a:gd name="connsiteX48" fmla="*/ 566980 w 1200786"/>
                <a:gd name="connsiteY48" fmla="*/ 357254 h 896744"/>
                <a:gd name="connsiteX49" fmla="*/ 587733 w 1200786"/>
                <a:gd name="connsiteY49" fmla="*/ 357254 h 896744"/>
                <a:gd name="connsiteX50" fmla="*/ 587733 w 1200786"/>
                <a:gd name="connsiteY50" fmla="*/ 367890 h 896744"/>
                <a:gd name="connsiteX51" fmla="*/ 609152 w 1200786"/>
                <a:gd name="connsiteY51" fmla="*/ 367890 h 896744"/>
                <a:gd name="connsiteX52" fmla="*/ 609152 w 1200786"/>
                <a:gd name="connsiteY52" fmla="*/ 387263 h 896744"/>
                <a:gd name="connsiteX53" fmla="*/ 626572 w 1200786"/>
                <a:gd name="connsiteY53" fmla="*/ 387263 h 896744"/>
                <a:gd name="connsiteX54" fmla="*/ 626572 w 1200786"/>
                <a:gd name="connsiteY54" fmla="*/ 407965 h 896744"/>
                <a:gd name="connsiteX55" fmla="*/ 641232 w 1200786"/>
                <a:gd name="connsiteY55" fmla="*/ 407965 h 896744"/>
                <a:gd name="connsiteX56" fmla="*/ 641232 w 1200786"/>
                <a:gd name="connsiteY56" fmla="*/ 423349 h 896744"/>
                <a:gd name="connsiteX57" fmla="*/ 651323 w 1200786"/>
                <a:gd name="connsiteY57" fmla="*/ 423349 h 896744"/>
                <a:gd name="connsiteX58" fmla="*/ 651323 w 1200786"/>
                <a:gd name="connsiteY58" fmla="*/ 429997 h 896744"/>
                <a:gd name="connsiteX59" fmla="*/ 669410 w 1200786"/>
                <a:gd name="connsiteY59" fmla="*/ 429997 h 896744"/>
                <a:gd name="connsiteX60" fmla="*/ 669410 w 1200786"/>
                <a:gd name="connsiteY60" fmla="*/ 444716 h 896744"/>
                <a:gd name="connsiteX61" fmla="*/ 676073 w 1200786"/>
                <a:gd name="connsiteY61" fmla="*/ 444716 h 896744"/>
                <a:gd name="connsiteX62" fmla="*/ 676073 w 1200786"/>
                <a:gd name="connsiteY62" fmla="*/ 456682 h 896744"/>
                <a:gd name="connsiteX63" fmla="*/ 686069 w 1200786"/>
                <a:gd name="connsiteY63" fmla="*/ 456682 h 896744"/>
                <a:gd name="connsiteX64" fmla="*/ 686069 w 1200786"/>
                <a:gd name="connsiteY64" fmla="*/ 471401 h 896744"/>
                <a:gd name="connsiteX65" fmla="*/ 699491 w 1200786"/>
                <a:gd name="connsiteY65" fmla="*/ 471401 h 896744"/>
                <a:gd name="connsiteX66" fmla="*/ 699491 w 1200786"/>
                <a:gd name="connsiteY66" fmla="*/ 482797 h 896744"/>
                <a:gd name="connsiteX67" fmla="*/ 709487 w 1200786"/>
                <a:gd name="connsiteY67" fmla="*/ 482797 h 896744"/>
                <a:gd name="connsiteX68" fmla="*/ 709487 w 1200786"/>
                <a:gd name="connsiteY68" fmla="*/ 496757 h 896744"/>
                <a:gd name="connsiteX69" fmla="*/ 724242 w 1200786"/>
                <a:gd name="connsiteY69" fmla="*/ 496757 h 896744"/>
                <a:gd name="connsiteX70" fmla="*/ 724242 w 1200786"/>
                <a:gd name="connsiteY70" fmla="*/ 515464 h 896744"/>
                <a:gd name="connsiteX71" fmla="*/ 745661 w 1200786"/>
                <a:gd name="connsiteY71" fmla="*/ 515464 h 896744"/>
                <a:gd name="connsiteX72" fmla="*/ 745661 w 1200786"/>
                <a:gd name="connsiteY72" fmla="*/ 539490 h 896744"/>
                <a:gd name="connsiteX73" fmla="*/ 745661 w 1200786"/>
                <a:gd name="connsiteY73" fmla="*/ 549556 h 896744"/>
                <a:gd name="connsiteX74" fmla="*/ 781169 w 1200786"/>
                <a:gd name="connsiteY74" fmla="*/ 549556 h 896744"/>
                <a:gd name="connsiteX75" fmla="*/ 781169 w 1200786"/>
                <a:gd name="connsiteY75" fmla="*/ 571588 h 896744"/>
                <a:gd name="connsiteX76" fmla="*/ 830004 w 1200786"/>
                <a:gd name="connsiteY76" fmla="*/ 571588 h 896744"/>
                <a:gd name="connsiteX77" fmla="*/ 830004 w 1200786"/>
                <a:gd name="connsiteY77" fmla="*/ 582224 h 896744"/>
                <a:gd name="connsiteX78" fmla="*/ 859419 w 1200786"/>
                <a:gd name="connsiteY78" fmla="*/ 582224 h 896744"/>
                <a:gd name="connsiteX79" fmla="*/ 859419 w 1200786"/>
                <a:gd name="connsiteY79" fmla="*/ 616981 h 896744"/>
                <a:gd name="connsiteX80" fmla="*/ 868843 w 1200786"/>
                <a:gd name="connsiteY80" fmla="*/ 616981 h 896744"/>
                <a:gd name="connsiteX81" fmla="*/ 868843 w 1200786"/>
                <a:gd name="connsiteY81" fmla="*/ 646989 h 896744"/>
                <a:gd name="connsiteX82" fmla="*/ 880837 w 1200786"/>
                <a:gd name="connsiteY82" fmla="*/ 646989 h 896744"/>
                <a:gd name="connsiteX83" fmla="*/ 880837 w 1200786"/>
                <a:gd name="connsiteY83" fmla="*/ 664368 h 896744"/>
                <a:gd name="connsiteX84" fmla="*/ 892927 w 1200786"/>
                <a:gd name="connsiteY84" fmla="*/ 664368 h 896744"/>
                <a:gd name="connsiteX85" fmla="*/ 892927 w 1200786"/>
                <a:gd name="connsiteY85" fmla="*/ 678423 h 896744"/>
                <a:gd name="connsiteX86" fmla="*/ 908349 w 1200786"/>
                <a:gd name="connsiteY86" fmla="*/ 678423 h 896744"/>
                <a:gd name="connsiteX87" fmla="*/ 908349 w 1200786"/>
                <a:gd name="connsiteY87" fmla="*/ 689059 h 896744"/>
                <a:gd name="connsiteX88" fmla="*/ 917011 w 1200786"/>
                <a:gd name="connsiteY88" fmla="*/ 689059 h 896744"/>
                <a:gd name="connsiteX89" fmla="*/ 917011 w 1200786"/>
                <a:gd name="connsiteY89" fmla="*/ 701119 h 896744"/>
                <a:gd name="connsiteX90" fmla="*/ 928435 w 1200786"/>
                <a:gd name="connsiteY90" fmla="*/ 701119 h 896744"/>
                <a:gd name="connsiteX91" fmla="*/ 928435 w 1200786"/>
                <a:gd name="connsiteY91" fmla="*/ 711090 h 896744"/>
                <a:gd name="connsiteX92" fmla="*/ 947854 w 1200786"/>
                <a:gd name="connsiteY92" fmla="*/ 711090 h 896744"/>
                <a:gd name="connsiteX93" fmla="*/ 947854 w 1200786"/>
                <a:gd name="connsiteY93" fmla="*/ 725810 h 896744"/>
                <a:gd name="connsiteX94" fmla="*/ 957850 w 1200786"/>
                <a:gd name="connsiteY94" fmla="*/ 725810 h 896744"/>
                <a:gd name="connsiteX95" fmla="*/ 957850 w 1200786"/>
                <a:gd name="connsiteY95" fmla="*/ 742523 h 896744"/>
                <a:gd name="connsiteX96" fmla="*/ 967179 w 1200786"/>
                <a:gd name="connsiteY96" fmla="*/ 742523 h 896744"/>
                <a:gd name="connsiteX97" fmla="*/ 967179 w 1200786"/>
                <a:gd name="connsiteY97" fmla="*/ 750500 h 896744"/>
                <a:gd name="connsiteX98" fmla="*/ 981268 w 1200786"/>
                <a:gd name="connsiteY98" fmla="*/ 750500 h 896744"/>
                <a:gd name="connsiteX99" fmla="*/ 981268 w 1200786"/>
                <a:gd name="connsiteY99" fmla="*/ 761896 h 896744"/>
                <a:gd name="connsiteX100" fmla="*/ 994691 w 1200786"/>
                <a:gd name="connsiteY100" fmla="*/ 761896 h 896744"/>
                <a:gd name="connsiteX101" fmla="*/ 994691 w 1200786"/>
                <a:gd name="connsiteY101" fmla="*/ 775856 h 896744"/>
                <a:gd name="connsiteX102" fmla="*/ 1066943 w 1200786"/>
                <a:gd name="connsiteY102" fmla="*/ 775856 h 896744"/>
                <a:gd name="connsiteX103" fmla="*/ 1066943 w 1200786"/>
                <a:gd name="connsiteY103" fmla="*/ 805294 h 896744"/>
                <a:gd name="connsiteX104" fmla="*/ 1079699 w 1200786"/>
                <a:gd name="connsiteY104" fmla="*/ 805294 h 896744"/>
                <a:gd name="connsiteX105" fmla="*/ 1079699 w 1200786"/>
                <a:gd name="connsiteY105" fmla="*/ 838627 h 896744"/>
                <a:gd name="connsiteX106" fmla="*/ 1113113 w 1200786"/>
                <a:gd name="connsiteY106" fmla="*/ 838627 h 896744"/>
                <a:gd name="connsiteX107" fmla="*/ 1113113 w 1200786"/>
                <a:gd name="connsiteY107" fmla="*/ 856005 h 896744"/>
                <a:gd name="connsiteX108" fmla="*/ 1121204 w 1200786"/>
                <a:gd name="connsiteY108" fmla="*/ 856005 h 896744"/>
                <a:gd name="connsiteX109" fmla="*/ 1121204 w 1200786"/>
                <a:gd name="connsiteY109" fmla="*/ 874048 h 896744"/>
                <a:gd name="connsiteX110" fmla="*/ 1144622 w 1200786"/>
                <a:gd name="connsiteY110" fmla="*/ 874048 h 896744"/>
                <a:gd name="connsiteX111" fmla="*/ 1144622 w 1200786"/>
                <a:gd name="connsiteY111" fmla="*/ 882690 h 896744"/>
                <a:gd name="connsiteX112" fmla="*/ 1150620 w 1200786"/>
                <a:gd name="connsiteY112" fmla="*/ 882690 h 896744"/>
                <a:gd name="connsiteX113" fmla="*/ 1150620 w 1200786"/>
                <a:gd name="connsiteY113" fmla="*/ 896745 h 896744"/>
                <a:gd name="connsiteX114" fmla="*/ 1200787 w 1200786"/>
                <a:gd name="connsiteY114" fmla="*/ 896745 h 896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00786" h="896744">
                  <a:moveTo>
                    <a:pt x="0" y="0"/>
                  </a:moveTo>
                  <a:lnTo>
                    <a:pt x="50929" y="0"/>
                  </a:lnTo>
                  <a:lnTo>
                    <a:pt x="50929" y="18043"/>
                  </a:lnTo>
                  <a:lnTo>
                    <a:pt x="67588" y="18043"/>
                  </a:lnTo>
                  <a:lnTo>
                    <a:pt x="67588" y="31433"/>
                  </a:lnTo>
                  <a:lnTo>
                    <a:pt x="81011" y="31433"/>
                  </a:lnTo>
                  <a:lnTo>
                    <a:pt x="81011" y="41404"/>
                  </a:lnTo>
                  <a:lnTo>
                    <a:pt x="101097" y="41404"/>
                  </a:lnTo>
                  <a:lnTo>
                    <a:pt x="101097" y="54129"/>
                  </a:lnTo>
                  <a:lnTo>
                    <a:pt x="122516" y="54129"/>
                  </a:lnTo>
                  <a:lnTo>
                    <a:pt x="122516" y="70748"/>
                  </a:lnTo>
                  <a:lnTo>
                    <a:pt x="139270" y="70748"/>
                  </a:lnTo>
                  <a:lnTo>
                    <a:pt x="139270" y="88127"/>
                  </a:lnTo>
                  <a:lnTo>
                    <a:pt x="176777" y="88127"/>
                  </a:lnTo>
                  <a:lnTo>
                    <a:pt x="176777" y="100187"/>
                  </a:lnTo>
                  <a:lnTo>
                    <a:pt x="223612" y="100187"/>
                  </a:lnTo>
                  <a:lnTo>
                    <a:pt x="223612" y="111488"/>
                  </a:lnTo>
                  <a:lnTo>
                    <a:pt x="238939" y="111488"/>
                  </a:lnTo>
                  <a:lnTo>
                    <a:pt x="238939" y="132855"/>
                  </a:lnTo>
                  <a:lnTo>
                    <a:pt x="259691" y="132855"/>
                  </a:lnTo>
                  <a:lnTo>
                    <a:pt x="259691" y="143586"/>
                  </a:lnTo>
                  <a:lnTo>
                    <a:pt x="304528" y="143586"/>
                  </a:lnTo>
                  <a:lnTo>
                    <a:pt x="304528" y="150233"/>
                  </a:lnTo>
                  <a:lnTo>
                    <a:pt x="324614" y="150233"/>
                  </a:lnTo>
                  <a:lnTo>
                    <a:pt x="324614" y="161629"/>
                  </a:lnTo>
                  <a:lnTo>
                    <a:pt x="346033" y="161629"/>
                  </a:lnTo>
                  <a:lnTo>
                    <a:pt x="346033" y="181666"/>
                  </a:lnTo>
                  <a:lnTo>
                    <a:pt x="358789" y="181666"/>
                  </a:lnTo>
                  <a:lnTo>
                    <a:pt x="358789" y="206357"/>
                  </a:lnTo>
                  <a:lnTo>
                    <a:pt x="370879" y="206357"/>
                  </a:lnTo>
                  <a:lnTo>
                    <a:pt x="370879" y="217657"/>
                  </a:lnTo>
                  <a:lnTo>
                    <a:pt x="400960" y="217657"/>
                  </a:lnTo>
                  <a:lnTo>
                    <a:pt x="400960" y="232377"/>
                  </a:lnTo>
                  <a:lnTo>
                    <a:pt x="412384" y="232377"/>
                  </a:lnTo>
                  <a:lnTo>
                    <a:pt x="412384" y="251085"/>
                  </a:lnTo>
                  <a:lnTo>
                    <a:pt x="437135" y="251085"/>
                  </a:lnTo>
                  <a:lnTo>
                    <a:pt x="437135" y="269128"/>
                  </a:lnTo>
                  <a:lnTo>
                    <a:pt x="484637" y="269128"/>
                  </a:lnTo>
                  <a:lnTo>
                    <a:pt x="484637" y="276440"/>
                  </a:lnTo>
                  <a:lnTo>
                    <a:pt x="503390" y="276440"/>
                  </a:lnTo>
                  <a:lnTo>
                    <a:pt x="503390" y="287836"/>
                  </a:lnTo>
                  <a:lnTo>
                    <a:pt x="516051" y="287836"/>
                  </a:lnTo>
                  <a:lnTo>
                    <a:pt x="516051" y="299136"/>
                  </a:lnTo>
                  <a:lnTo>
                    <a:pt x="537470" y="299136"/>
                  </a:lnTo>
                  <a:lnTo>
                    <a:pt x="537470" y="318509"/>
                  </a:lnTo>
                  <a:lnTo>
                    <a:pt x="546228" y="318509"/>
                  </a:lnTo>
                  <a:lnTo>
                    <a:pt x="546228" y="330570"/>
                  </a:lnTo>
                  <a:lnTo>
                    <a:pt x="566980" y="330570"/>
                  </a:lnTo>
                  <a:lnTo>
                    <a:pt x="566980" y="357254"/>
                  </a:lnTo>
                  <a:lnTo>
                    <a:pt x="587733" y="357254"/>
                  </a:lnTo>
                  <a:lnTo>
                    <a:pt x="587733" y="367890"/>
                  </a:lnTo>
                  <a:lnTo>
                    <a:pt x="609152" y="367890"/>
                  </a:lnTo>
                  <a:lnTo>
                    <a:pt x="609152" y="387263"/>
                  </a:lnTo>
                  <a:lnTo>
                    <a:pt x="626572" y="387263"/>
                  </a:lnTo>
                  <a:lnTo>
                    <a:pt x="626572" y="407965"/>
                  </a:lnTo>
                  <a:lnTo>
                    <a:pt x="641232" y="407965"/>
                  </a:lnTo>
                  <a:lnTo>
                    <a:pt x="641232" y="423349"/>
                  </a:lnTo>
                  <a:lnTo>
                    <a:pt x="651323" y="423349"/>
                  </a:lnTo>
                  <a:lnTo>
                    <a:pt x="651323" y="429997"/>
                  </a:lnTo>
                  <a:lnTo>
                    <a:pt x="669410" y="429997"/>
                  </a:lnTo>
                  <a:lnTo>
                    <a:pt x="669410" y="444716"/>
                  </a:lnTo>
                  <a:lnTo>
                    <a:pt x="676073" y="444716"/>
                  </a:lnTo>
                  <a:lnTo>
                    <a:pt x="676073" y="456682"/>
                  </a:lnTo>
                  <a:lnTo>
                    <a:pt x="686069" y="456682"/>
                  </a:lnTo>
                  <a:lnTo>
                    <a:pt x="686069" y="471401"/>
                  </a:lnTo>
                  <a:lnTo>
                    <a:pt x="699491" y="471401"/>
                  </a:lnTo>
                  <a:lnTo>
                    <a:pt x="699491" y="482797"/>
                  </a:lnTo>
                  <a:lnTo>
                    <a:pt x="709487" y="482797"/>
                  </a:lnTo>
                  <a:lnTo>
                    <a:pt x="709487" y="496757"/>
                  </a:lnTo>
                  <a:lnTo>
                    <a:pt x="724242" y="496757"/>
                  </a:lnTo>
                  <a:lnTo>
                    <a:pt x="724242" y="515464"/>
                  </a:lnTo>
                  <a:lnTo>
                    <a:pt x="745661" y="515464"/>
                  </a:lnTo>
                  <a:lnTo>
                    <a:pt x="745661" y="539490"/>
                  </a:lnTo>
                  <a:lnTo>
                    <a:pt x="745661" y="549556"/>
                  </a:lnTo>
                  <a:lnTo>
                    <a:pt x="781169" y="549556"/>
                  </a:lnTo>
                  <a:lnTo>
                    <a:pt x="781169" y="571588"/>
                  </a:lnTo>
                  <a:lnTo>
                    <a:pt x="830004" y="571588"/>
                  </a:lnTo>
                  <a:lnTo>
                    <a:pt x="830004" y="582224"/>
                  </a:lnTo>
                  <a:lnTo>
                    <a:pt x="859419" y="582224"/>
                  </a:lnTo>
                  <a:lnTo>
                    <a:pt x="859419" y="616981"/>
                  </a:lnTo>
                  <a:lnTo>
                    <a:pt x="868843" y="616981"/>
                  </a:lnTo>
                  <a:lnTo>
                    <a:pt x="868843" y="646989"/>
                  </a:lnTo>
                  <a:lnTo>
                    <a:pt x="880837" y="646989"/>
                  </a:lnTo>
                  <a:lnTo>
                    <a:pt x="880837" y="664368"/>
                  </a:lnTo>
                  <a:lnTo>
                    <a:pt x="892927" y="664368"/>
                  </a:lnTo>
                  <a:lnTo>
                    <a:pt x="892927" y="678423"/>
                  </a:lnTo>
                  <a:lnTo>
                    <a:pt x="908349" y="678423"/>
                  </a:lnTo>
                  <a:lnTo>
                    <a:pt x="908349" y="689059"/>
                  </a:lnTo>
                  <a:lnTo>
                    <a:pt x="917011" y="689059"/>
                  </a:lnTo>
                  <a:lnTo>
                    <a:pt x="917011" y="701119"/>
                  </a:lnTo>
                  <a:lnTo>
                    <a:pt x="928435" y="701119"/>
                  </a:lnTo>
                  <a:lnTo>
                    <a:pt x="928435" y="711090"/>
                  </a:lnTo>
                  <a:lnTo>
                    <a:pt x="947854" y="711090"/>
                  </a:lnTo>
                  <a:lnTo>
                    <a:pt x="947854" y="725810"/>
                  </a:lnTo>
                  <a:lnTo>
                    <a:pt x="957850" y="725810"/>
                  </a:lnTo>
                  <a:lnTo>
                    <a:pt x="957850" y="742523"/>
                  </a:lnTo>
                  <a:lnTo>
                    <a:pt x="967179" y="742523"/>
                  </a:lnTo>
                  <a:lnTo>
                    <a:pt x="967179" y="750500"/>
                  </a:lnTo>
                  <a:lnTo>
                    <a:pt x="981268" y="750500"/>
                  </a:lnTo>
                  <a:lnTo>
                    <a:pt x="981268" y="761896"/>
                  </a:lnTo>
                  <a:lnTo>
                    <a:pt x="994691" y="761896"/>
                  </a:lnTo>
                  <a:lnTo>
                    <a:pt x="994691" y="775856"/>
                  </a:lnTo>
                  <a:lnTo>
                    <a:pt x="1066943" y="775856"/>
                  </a:lnTo>
                  <a:lnTo>
                    <a:pt x="1066943" y="805294"/>
                  </a:lnTo>
                  <a:lnTo>
                    <a:pt x="1079699" y="805294"/>
                  </a:lnTo>
                  <a:lnTo>
                    <a:pt x="1079699" y="838627"/>
                  </a:lnTo>
                  <a:lnTo>
                    <a:pt x="1113113" y="838627"/>
                  </a:lnTo>
                  <a:lnTo>
                    <a:pt x="1113113" y="856005"/>
                  </a:lnTo>
                  <a:lnTo>
                    <a:pt x="1121204" y="856005"/>
                  </a:lnTo>
                  <a:lnTo>
                    <a:pt x="1121204" y="874048"/>
                  </a:lnTo>
                  <a:lnTo>
                    <a:pt x="1144622" y="874048"/>
                  </a:lnTo>
                  <a:lnTo>
                    <a:pt x="1144622" y="882690"/>
                  </a:lnTo>
                  <a:lnTo>
                    <a:pt x="1150620" y="882690"/>
                  </a:lnTo>
                  <a:lnTo>
                    <a:pt x="1150620" y="896745"/>
                  </a:lnTo>
                  <a:lnTo>
                    <a:pt x="1200787" y="896745"/>
                  </a:lnTo>
                </a:path>
              </a:pathLst>
            </a:custGeom>
            <a:noFill/>
            <a:ln w="12700" cap="flat">
              <a:solidFill>
                <a:schemeClr val="accent5"/>
              </a:solidFill>
              <a:prstDash val="solid"/>
              <a:miter/>
            </a:ln>
          </p:spPr>
          <p:txBody>
            <a:bodyPr rtlCol="0" anchor="ctr"/>
            <a:lstStyle/>
            <a:p>
              <a:endParaRPr lang="en-GB" sz="1350"/>
            </a:p>
          </p:txBody>
        </p:sp>
        <p:sp>
          <p:nvSpPr>
            <p:cNvPr id="99" name="Freeform 113">
              <a:extLst>
                <a:ext uri="{FF2B5EF4-FFF2-40B4-BE49-F238E27FC236}">
                  <a16:creationId xmlns:a16="http://schemas.microsoft.com/office/drawing/2014/main" id="{A9510710-3164-3EB7-9B96-77BFCDC5B3C7}"/>
                </a:ext>
              </a:extLst>
            </p:cNvPr>
            <p:cNvSpPr/>
            <p:nvPr/>
          </p:nvSpPr>
          <p:spPr>
            <a:xfrm>
              <a:off x="7629492" y="2905653"/>
              <a:ext cx="1204880" cy="495427"/>
            </a:xfrm>
            <a:custGeom>
              <a:avLst/>
              <a:gdLst>
                <a:gd name="connsiteX0" fmla="*/ 0 w 1204880"/>
                <a:gd name="connsiteY0" fmla="*/ 0 h 495427"/>
                <a:gd name="connsiteX1" fmla="*/ 70349 w 1204880"/>
                <a:gd name="connsiteY1" fmla="*/ 0 h 495427"/>
                <a:gd name="connsiteX2" fmla="*/ 70349 w 1204880"/>
                <a:gd name="connsiteY2" fmla="*/ 10066 h 495427"/>
                <a:gd name="connsiteX3" fmla="*/ 97765 w 1204880"/>
                <a:gd name="connsiteY3" fmla="*/ 10066 h 495427"/>
                <a:gd name="connsiteX4" fmla="*/ 149932 w 1204880"/>
                <a:gd name="connsiteY4" fmla="*/ 10066 h 495427"/>
                <a:gd name="connsiteX5" fmla="*/ 149932 w 1204880"/>
                <a:gd name="connsiteY5" fmla="*/ 19373 h 495427"/>
                <a:gd name="connsiteX6" fmla="*/ 183440 w 1204880"/>
                <a:gd name="connsiteY6" fmla="*/ 19373 h 495427"/>
                <a:gd name="connsiteX7" fmla="*/ 183440 w 1204880"/>
                <a:gd name="connsiteY7" fmla="*/ 29344 h 495427"/>
                <a:gd name="connsiteX8" fmla="*/ 202860 w 1204880"/>
                <a:gd name="connsiteY8" fmla="*/ 29344 h 495427"/>
                <a:gd name="connsiteX9" fmla="*/ 202860 w 1204880"/>
                <a:gd name="connsiteY9" fmla="*/ 38745 h 495427"/>
                <a:gd name="connsiteX10" fmla="*/ 232275 w 1204880"/>
                <a:gd name="connsiteY10" fmla="*/ 38745 h 495427"/>
                <a:gd name="connsiteX11" fmla="*/ 232275 w 1204880"/>
                <a:gd name="connsiteY11" fmla="*/ 46722 h 495427"/>
                <a:gd name="connsiteX12" fmla="*/ 256359 w 1204880"/>
                <a:gd name="connsiteY12" fmla="*/ 46722 h 495427"/>
                <a:gd name="connsiteX13" fmla="*/ 256359 w 1204880"/>
                <a:gd name="connsiteY13" fmla="*/ 54794 h 495427"/>
                <a:gd name="connsiteX14" fmla="*/ 301196 w 1204880"/>
                <a:gd name="connsiteY14" fmla="*/ 54794 h 495427"/>
                <a:gd name="connsiteX15" fmla="*/ 301196 w 1204880"/>
                <a:gd name="connsiteY15" fmla="*/ 62106 h 495427"/>
                <a:gd name="connsiteX16" fmla="*/ 332039 w 1204880"/>
                <a:gd name="connsiteY16" fmla="*/ 62106 h 495427"/>
                <a:gd name="connsiteX17" fmla="*/ 332039 w 1204880"/>
                <a:gd name="connsiteY17" fmla="*/ 72742 h 495427"/>
                <a:gd name="connsiteX18" fmla="*/ 347366 w 1204880"/>
                <a:gd name="connsiteY18" fmla="*/ 72742 h 495427"/>
                <a:gd name="connsiteX19" fmla="*/ 347366 w 1204880"/>
                <a:gd name="connsiteY19" fmla="*/ 82144 h 495427"/>
                <a:gd name="connsiteX20" fmla="*/ 376210 w 1204880"/>
                <a:gd name="connsiteY20" fmla="*/ 82144 h 495427"/>
                <a:gd name="connsiteX21" fmla="*/ 376210 w 1204880"/>
                <a:gd name="connsiteY21" fmla="*/ 94109 h 495427"/>
                <a:gd name="connsiteX22" fmla="*/ 434469 w 1204880"/>
                <a:gd name="connsiteY22" fmla="*/ 94109 h 495427"/>
                <a:gd name="connsiteX23" fmla="*/ 434469 w 1204880"/>
                <a:gd name="connsiteY23" fmla="*/ 103511 h 495427"/>
                <a:gd name="connsiteX24" fmla="*/ 538136 w 1204880"/>
                <a:gd name="connsiteY24" fmla="*/ 103511 h 495427"/>
                <a:gd name="connsiteX25" fmla="*/ 538136 w 1204880"/>
                <a:gd name="connsiteY25" fmla="*/ 124878 h 495427"/>
                <a:gd name="connsiteX26" fmla="*/ 546894 w 1204880"/>
                <a:gd name="connsiteY26" fmla="*/ 124878 h 495427"/>
                <a:gd name="connsiteX27" fmla="*/ 546894 w 1204880"/>
                <a:gd name="connsiteY27" fmla="*/ 135514 h 495427"/>
                <a:gd name="connsiteX28" fmla="*/ 556223 w 1204880"/>
                <a:gd name="connsiteY28" fmla="*/ 135514 h 495427"/>
                <a:gd name="connsiteX29" fmla="*/ 556223 w 1204880"/>
                <a:gd name="connsiteY29" fmla="*/ 148904 h 495427"/>
                <a:gd name="connsiteX30" fmla="*/ 573644 w 1204880"/>
                <a:gd name="connsiteY30" fmla="*/ 148904 h 495427"/>
                <a:gd name="connsiteX31" fmla="*/ 573644 w 1204880"/>
                <a:gd name="connsiteY31" fmla="*/ 164288 h 495427"/>
                <a:gd name="connsiteX32" fmla="*/ 592397 w 1204880"/>
                <a:gd name="connsiteY32" fmla="*/ 164288 h 495427"/>
                <a:gd name="connsiteX33" fmla="*/ 592397 w 1204880"/>
                <a:gd name="connsiteY33" fmla="*/ 176918 h 495427"/>
                <a:gd name="connsiteX34" fmla="*/ 611150 w 1204880"/>
                <a:gd name="connsiteY34" fmla="*/ 176918 h 495427"/>
                <a:gd name="connsiteX35" fmla="*/ 611150 w 1204880"/>
                <a:gd name="connsiteY35" fmla="*/ 187649 h 495427"/>
                <a:gd name="connsiteX36" fmla="*/ 625811 w 1204880"/>
                <a:gd name="connsiteY36" fmla="*/ 187649 h 495427"/>
                <a:gd name="connsiteX37" fmla="*/ 625811 w 1204880"/>
                <a:gd name="connsiteY37" fmla="*/ 196291 h 495427"/>
                <a:gd name="connsiteX38" fmla="*/ 673408 w 1204880"/>
                <a:gd name="connsiteY38" fmla="*/ 196291 h 495427"/>
                <a:gd name="connsiteX39" fmla="*/ 673408 w 1204880"/>
                <a:gd name="connsiteY39" fmla="*/ 206357 h 495427"/>
                <a:gd name="connsiteX40" fmla="*/ 698825 w 1204880"/>
                <a:gd name="connsiteY40" fmla="*/ 206357 h 495427"/>
                <a:gd name="connsiteX41" fmla="*/ 698825 w 1204880"/>
                <a:gd name="connsiteY41" fmla="*/ 225065 h 495427"/>
                <a:gd name="connsiteX42" fmla="*/ 728240 w 1204880"/>
                <a:gd name="connsiteY42" fmla="*/ 225065 h 495427"/>
                <a:gd name="connsiteX43" fmla="*/ 728240 w 1204880"/>
                <a:gd name="connsiteY43" fmla="*/ 238360 h 495427"/>
                <a:gd name="connsiteX44" fmla="*/ 750325 w 1204880"/>
                <a:gd name="connsiteY44" fmla="*/ 238360 h 495427"/>
                <a:gd name="connsiteX45" fmla="*/ 750325 w 1204880"/>
                <a:gd name="connsiteY45" fmla="*/ 247761 h 495427"/>
                <a:gd name="connsiteX46" fmla="*/ 773743 w 1204880"/>
                <a:gd name="connsiteY46" fmla="*/ 247761 h 495427"/>
                <a:gd name="connsiteX47" fmla="*/ 773743 w 1204880"/>
                <a:gd name="connsiteY47" fmla="*/ 257067 h 495427"/>
                <a:gd name="connsiteX48" fmla="*/ 835335 w 1204880"/>
                <a:gd name="connsiteY48" fmla="*/ 257067 h 495427"/>
                <a:gd name="connsiteX49" fmla="*/ 835335 w 1204880"/>
                <a:gd name="connsiteY49" fmla="*/ 274446 h 495427"/>
                <a:gd name="connsiteX50" fmla="*/ 851422 w 1204880"/>
                <a:gd name="connsiteY50" fmla="*/ 274446 h 495427"/>
                <a:gd name="connsiteX51" fmla="*/ 851422 w 1204880"/>
                <a:gd name="connsiteY51" fmla="*/ 289165 h 495427"/>
                <a:gd name="connsiteX52" fmla="*/ 863512 w 1204880"/>
                <a:gd name="connsiteY52" fmla="*/ 289165 h 495427"/>
                <a:gd name="connsiteX53" fmla="*/ 863512 w 1204880"/>
                <a:gd name="connsiteY53" fmla="*/ 304454 h 495427"/>
                <a:gd name="connsiteX54" fmla="*/ 924341 w 1204880"/>
                <a:gd name="connsiteY54" fmla="*/ 304454 h 495427"/>
                <a:gd name="connsiteX55" fmla="*/ 924341 w 1204880"/>
                <a:gd name="connsiteY55" fmla="*/ 316515 h 495427"/>
                <a:gd name="connsiteX56" fmla="*/ 944427 w 1204880"/>
                <a:gd name="connsiteY56" fmla="*/ 316515 h 495427"/>
                <a:gd name="connsiteX57" fmla="*/ 944427 w 1204880"/>
                <a:gd name="connsiteY57" fmla="*/ 327816 h 495427"/>
                <a:gd name="connsiteX58" fmla="*/ 966513 w 1204880"/>
                <a:gd name="connsiteY58" fmla="*/ 327816 h 495427"/>
                <a:gd name="connsiteX59" fmla="*/ 966513 w 1204880"/>
                <a:gd name="connsiteY59" fmla="*/ 337882 h 495427"/>
                <a:gd name="connsiteX60" fmla="*/ 985932 w 1204880"/>
                <a:gd name="connsiteY60" fmla="*/ 337882 h 495427"/>
                <a:gd name="connsiteX61" fmla="*/ 985932 w 1204880"/>
                <a:gd name="connsiteY61" fmla="*/ 358584 h 495427"/>
                <a:gd name="connsiteX62" fmla="*/ 1004686 w 1204880"/>
                <a:gd name="connsiteY62" fmla="*/ 358584 h 495427"/>
                <a:gd name="connsiteX63" fmla="*/ 1004686 w 1204880"/>
                <a:gd name="connsiteY63" fmla="*/ 369885 h 495427"/>
                <a:gd name="connsiteX64" fmla="*/ 1026105 w 1204880"/>
                <a:gd name="connsiteY64" fmla="*/ 369885 h 495427"/>
                <a:gd name="connsiteX65" fmla="*/ 1026105 w 1204880"/>
                <a:gd name="connsiteY65" fmla="*/ 384604 h 495427"/>
                <a:gd name="connsiteX66" fmla="*/ 1039527 w 1204880"/>
                <a:gd name="connsiteY66" fmla="*/ 384604 h 495427"/>
                <a:gd name="connsiteX67" fmla="*/ 1039527 w 1204880"/>
                <a:gd name="connsiteY67" fmla="*/ 401318 h 495427"/>
                <a:gd name="connsiteX68" fmla="*/ 1052188 w 1204880"/>
                <a:gd name="connsiteY68" fmla="*/ 401318 h 495427"/>
                <a:gd name="connsiteX69" fmla="*/ 1052188 w 1204880"/>
                <a:gd name="connsiteY69" fmla="*/ 409959 h 495427"/>
                <a:gd name="connsiteX70" fmla="*/ 1068942 w 1204880"/>
                <a:gd name="connsiteY70" fmla="*/ 409959 h 495427"/>
                <a:gd name="connsiteX71" fmla="*/ 1068942 w 1204880"/>
                <a:gd name="connsiteY71" fmla="*/ 420026 h 495427"/>
                <a:gd name="connsiteX72" fmla="*/ 1093026 w 1204880"/>
                <a:gd name="connsiteY72" fmla="*/ 420026 h 495427"/>
                <a:gd name="connsiteX73" fmla="*/ 1093026 w 1204880"/>
                <a:gd name="connsiteY73" fmla="*/ 428003 h 495427"/>
                <a:gd name="connsiteX74" fmla="*/ 1109114 w 1204880"/>
                <a:gd name="connsiteY74" fmla="*/ 428003 h 495427"/>
                <a:gd name="connsiteX75" fmla="*/ 1109114 w 1204880"/>
                <a:gd name="connsiteY75" fmla="*/ 438734 h 495427"/>
                <a:gd name="connsiteX76" fmla="*/ 1138530 w 1204880"/>
                <a:gd name="connsiteY76" fmla="*/ 438734 h 495427"/>
                <a:gd name="connsiteX77" fmla="*/ 1138530 w 1204880"/>
                <a:gd name="connsiteY77" fmla="*/ 456017 h 495427"/>
                <a:gd name="connsiteX78" fmla="*/ 1151952 w 1204880"/>
                <a:gd name="connsiteY78" fmla="*/ 456017 h 495427"/>
                <a:gd name="connsiteX79" fmla="*/ 1151952 w 1204880"/>
                <a:gd name="connsiteY79" fmla="*/ 495427 h 495427"/>
                <a:gd name="connsiteX80" fmla="*/ 1204880 w 1204880"/>
                <a:gd name="connsiteY80" fmla="*/ 495427 h 49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04880" h="495427">
                  <a:moveTo>
                    <a:pt x="0" y="0"/>
                  </a:moveTo>
                  <a:lnTo>
                    <a:pt x="70349" y="0"/>
                  </a:lnTo>
                  <a:lnTo>
                    <a:pt x="70349" y="10066"/>
                  </a:lnTo>
                  <a:lnTo>
                    <a:pt x="97765" y="10066"/>
                  </a:lnTo>
                  <a:lnTo>
                    <a:pt x="149932" y="10066"/>
                  </a:lnTo>
                  <a:lnTo>
                    <a:pt x="149932" y="19373"/>
                  </a:lnTo>
                  <a:lnTo>
                    <a:pt x="183440" y="19373"/>
                  </a:lnTo>
                  <a:lnTo>
                    <a:pt x="183440" y="29344"/>
                  </a:lnTo>
                  <a:lnTo>
                    <a:pt x="202860" y="29344"/>
                  </a:lnTo>
                  <a:lnTo>
                    <a:pt x="202860" y="38745"/>
                  </a:lnTo>
                  <a:lnTo>
                    <a:pt x="232275" y="38745"/>
                  </a:lnTo>
                  <a:lnTo>
                    <a:pt x="232275" y="46722"/>
                  </a:lnTo>
                  <a:lnTo>
                    <a:pt x="256359" y="46722"/>
                  </a:lnTo>
                  <a:lnTo>
                    <a:pt x="256359" y="54794"/>
                  </a:lnTo>
                  <a:lnTo>
                    <a:pt x="301196" y="54794"/>
                  </a:lnTo>
                  <a:lnTo>
                    <a:pt x="301196" y="62106"/>
                  </a:lnTo>
                  <a:lnTo>
                    <a:pt x="332039" y="62106"/>
                  </a:lnTo>
                  <a:lnTo>
                    <a:pt x="332039" y="72742"/>
                  </a:lnTo>
                  <a:lnTo>
                    <a:pt x="347366" y="72742"/>
                  </a:lnTo>
                  <a:lnTo>
                    <a:pt x="347366" y="82144"/>
                  </a:lnTo>
                  <a:lnTo>
                    <a:pt x="376210" y="82144"/>
                  </a:lnTo>
                  <a:lnTo>
                    <a:pt x="376210" y="94109"/>
                  </a:lnTo>
                  <a:lnTo>
                    <a:pt x="434469" y="94109"/>
                  </a:lnTo>
                  <a:lnTo>
                    <a:pt x="434469" y="103511"/>
                  </a:lnTo>
                  <a:lnTo>
                    <a:pt x="538136" y="103511"/>
                  </a:lnTo>
                  <a:lnTo>
                    <a:pt x="538136" y="124878"/>
                  </a:lnTo>
                  <a:lnTo>
                    <a:pt x="546894" y="124878"/>
                  </a:lnTo>
                  <a:lnTo>
                    <a:pt x="546894" y="135514"/>
                  </a:lnTo>
                  <a:lnTo>
                    <a:pt x="556223" y="135514"/>
                  </a:lnTo>
                  <a:lnTo>
                    <a:pt x="556223" y="148904"/>
                  </a:lnTo>
                  <a:lnTo>
                    <a:pt x="573644" y="148904"/>
                  </a:lnTo>
                  <a:lnTo>
                    <a:pt x="573644" y="164288"/>
                  </a:lnTo>
                  <a:lnTo>
                    <a:pt x="592397" y="164288"/>
                  </a:lnTo>
                  <a:lnTo>
                    <a:pt x="592397" y="176918"/>
                  </a:lnTo>
                  <a:lnTo>
                    <a:pt x="611150" y="176918"/>
                  </a:lnTo>
                  <a:lnTo>
                    <a:pt x="611150" y="187649"/>
                  </a:lnTo>
                  <a:lnTo>
                    <a:pt x="625811" y="187649"/>
                  </a:lnTo>
                  <a:lnTo>
                    <a:pt x="625811" y="196291"/>
                  </a:lnTo>
                  <a:lnTo>
                    <a:pt x="673408" y="196291"/>
                  </a:lnTo>
                  <a:lnTo>
                    <a:pt x="673408" y="206357"/>
                  </a:lnTo>
                  <a:lnTo>
                    <a:pt x="698825" y="206357"/>
                  </a:lnTo>
                  <a:lnTo>
                    <a:pt x="698825" y="225065"/>
                  </a:lnTo>
                  <a:lnTo>
                    <a:pt x="728240" y="225065"/>
                  </a:lnTo>
                  <a:lnTo>
                    <a:pt x="728240" y="238360"/>
                  </a:lnTo>
                  <a:lnTo>
                    <a:pt x="750325" y="238360"/>
                  </a:lnTo>
                  <a:lnTo>
                    <a:pt x="750325" y="247761"/>
                  </a:lnTo>
                  <a:lnTo>
                    <a:pt x="773743" y="247761"/>
                  </a:lnTo>
                  <a:lnTo>
                    <a:pt x="773743" y="257067"/>
                  </a:lnTo>
                  <a:lnTo>
                    <a:pt x="835335" y="257067"/>
                  </a:lnTo>
                  <a:lnTo>
                    <a:pt x="835335" y="274446"/>
                  </a:lnTo>
                  <a:lnTo>
                    <a:pt x="851422" y="274446"/>
                  </a:lnTo>
                  <a:lnTo>
                    <a:pt x="851422" y="289165"/>
                  </a:lnTo>
                  <a:lnTo>
                    <a:pt x="863512" y="289165"/>
                  </a:lnTo>
                  <a:lnTo>
                    <a:pt x="863512" y="304454"/>
                  </a:lnTo>
                  <a:lnTo>
                    <a:pt x="924341" y="304454"/>
                  </a:lnTo>
                  <a:lnTo>
                    <a:pt x="924341" y="316515"/>
                  </a:lnTo>
                  <a:lnTo>
                    <a:pt x="944427" y="316515"/>
                  </a:lnTo>
                  <a:lnTo>
                    <a:pt x="944427" y="327816"/>
                  </a:lnTo>
                  <a:lnTo>
                    <a:pt x="966513" y="327816"/>
                  </a:lnTo>
                  <a:lnTo>
                    <a:pt x="966513" y="337882"/>
                  </a:lnTo>
                  <a:lnTo>
                    <a:pt x="985932" y="337882"/>
                  </a:lnTo>
                  <a:lnTo>
                    <a:pt x="985932" y="358584"/>
                  </a:lnTo>
                  <a:lnTo>
                    <a:pt x="1004686" y="358584"/>
                  </a:lnTo>
                  <a:lnTo>
                    <a:pt x="1004686" y="369885"/>
                  </a:lnTo>
                  <a:lnTo>
                    <a:pt x="1026105" y="369885"/>
                  </a:lnTo>
                  <a:lnTo>
                    <a:pt x="1026105" y="384604"/>
                  </a:lnTo>
                  <a:lnTo>
                    <a:pt x="1039527" y="384604"/>
                  </a:lnTo>
                  <a:lnTo>
                    <a:pt x="1039527" y="401318"/>
                  </a:lnTo>
                  <a:lnTo>
                    <a:pt x="1052188" y="401318"/>
                  </a:lnTo>
                  <a:lnTo>
                    <a:pt x="1052188" y="409959"/>
                  </a:lnTo>
                  <a:lnTo>
                    <a:pt x="1068942" y="409959"/>
                  </a:lnTo>
                  <a:lnTo>
                    <a:pt x="1068942" y="420026"/>
                  </a:lnTo>
                  <a:lnTo>
                    <a:pt x="1093026" y="420026"/>
                  </a:lnTo>
                  <a:lnTo>
                    <a:pt x="1093026" y="428003"/>
                  </a:lnTo>
                  <a:lnTo>
                    <a:pt x="1109114" y="428003"/>
                  </a:lnTo>
                  <a:lnTo>
                    <a:pt x="1109114" y="438734"/>
                  </a:lnTo>
                  <a:lnTo>
                    <a:pt x="1138530" y="438734"/>
                  </a:lnTo>
                  <a:lnTo>
                    <a:pt x="1138530" y="456017"/>
                  </a:lnTo>
                  <a:lnTo>
                    <a:pt x="1151952" y="456017"/>
                  </a:lnTo>
                  <a:lnTo>
                    <a:pt x="1151952" y="495427"/>
                  </a:lnTo>
                  <a:lnTo>
                    <a:pt x="1204880" y="495427"/>
                  </a:lnTo>
                </a:path>
              </a:pathLst>
            </a:custGeom>
            <a:noFill/>
            <a:ln w="12700" cap="flat">
              <a:solidFill>
                <a:schemeClr val="accent2"/>
              </a:solidFill>
              <a:prstDash val="solid"/>
              <a:miter/>
            </a:ln>
          </p:spPr>
          <p:txBody>
            <a:bodyPr rtlCol="0" anchor="ctr"/>
            <a:lstStyle/>
            <a:p>
              <a:endParaRPr lang="en-GB" sz="1350"/>
            </a:p>
          </p:txBody>
        </p:sp>
        <p:sp>
          <p:nvSpPr>
            <p:cNvPr id="100" name="Freeform 114">
              <a:extLst>
                <a:ext uri="{FF2B5EF4-FFF2-40B4-BE49-F238E27FC236}">
                  <a16:creationId xmlns:a16="http://schemas.microsoft.com/office/drawing/2014/main" id="{CF87E4A0-3193-8032-DA0B-E9D3396FF3D4}"/>
                </a:ext>
              </a:extLst>
            </p:cNvPr>
            <p:cNvSpPr/>
            <p:nvPr/>
          </p:nvSpPr>
          <p:spPr>
            <a:xfrm>
              <a:off x="7629492" y="2908312"/>
              <a:ext cx="1204880" cy="445760"/>
            </a:xfrm>
            <a:custGeom>
              <a:avLst/>
              <a:gdLst>
                <a:gd name="connsiteX0" fmla="*/ 0 w 1204880"/>
                <a:gd name="connsiteY0" fmla="*/ 0 h 445760"/>
                <a:gd name="connsiteX1" fmla="*/ 76346 w 1204880"/>
                <a:gd name="connsiteY1" fmla="*/ 0 h 445760"/>
                <a:gd name="connsiteX2" fmla="*/ 76346 w 1204880"/>
                <a:gd name="connsiteY2" fmla="*/ 11396 h 445760"/>
                <a:gd name="connsiteX3" fmla="*/ 132511 w 1204880"/>
                <a:gd name="connsiteY3" fmla="*/ 11396 h 445760"/>
                <a:gd name="connsiteX4" fmla="*/ 132511 w 1204880"/>
                <a:gd name="connsiteY4" fmla="*/ 17378 h 445760"/>
                <a:gd name="connsiteX5" fmla="*/ 174016 w 1204880"/>
                <a:gd name="connsiteY5" fmla="*/ 17378 h 445760"/>
                <a:gd name="connsiteX6" fmla="*/ 174016 w 1204880"/>
                <a:gd name="connsiteY6" fmla="*/ 24026 h 445760"/>
                <a:gd name="connsiteX7" fmla="*/ 192103 w 1204880"/>
                <a:gd name="connsiteY7" fmla="*/ 24026 h 445760"/>
                <a:gd name="connsiteX8" fmla="*/ 192103 w 1204880"/>
                <a:gd name="connsiteY8" fmla="*/ 34092 h 445760"/>
                <a:gd name="connsiteX9" fmla="*/ 271115 w 1204880"/>
                <a:gd name="connsiteY9" fmla="*/ 34092 h 445760"/>
                <a:gd name="connsiteX10" fmla="*/ 271115 w 1204880"/>
                <a:gd name="connsiteY10" fmla="*/ 44728 h 445760"/>
                <a:gd name="connsiteX11" fmla="*/ 323948 w 1204880"/>
                <a:gd name="connsiteY11" fmla="*/ 44728 h 445760"/>
                <a:gd name="connsiteX12" fmla="*/ 323948 w 1204880"/>
                <a:gd name="connsiteY12" fmla="*/ 50806 h 445760"/>
                <a:gd name="connsiteX13" fmla="*/ 345367 w 1204880"/>
                <a:gd name="connsiteY13" fmla="*/ 50806 h 445760"/>
                <a:gd name="connsiteX14" fmla="*/ 345367 w 1204880"/>
                <a:gd name="connsiteY14" fmla="*/ 56788 h 445760"/>
                <a:gd name="connsiteX15" fmla="*/ 368785 w 1204880"/>
                <a:gd name="connsiteY15" fmla="*/ 56788 h 445760"/>
                <a:gd name="connsiteX16" fmla="*/ 368785 w 1204880"/>
                <a:gd name="connsiteY16" fmla="*/ 63436 h 445760"/>
                <a:gd name="connsiteX17" fmla="*/ 400294 w 1204880"/>
                <a:gd name="connsiteY17" fmla="*/ 63436 h 445760"/>
                <a:gd name="connsiteX18" fmla="*/ 400294 w 1204880"/>
                <a:gd name="connsiteY18" fmla="*/ 70083 h 445760"/>
                <a:gd name="connsiteX19" fmla="*/ 431042 w 1204880"/>
                <a:gd name="connsiteY19" fmla="*/ 70083 h 445760"/>
                <a:gd name="connsiteX20" fmla="*/ 431042 w 1204880"/>
                <a:gd name="connsiteY20" fmla="*/ 78155 h 445760"/>
                <a:gd name="connsiteX21" fmla="*/ 455222 w 1204880"/>
                <a:gd name="connsiteY21" fmla="*/ 78155 h 445760"/>
                <a:gd name="connsiteX22" fmla="*/ 455222 w 1204880"/>
                <a:gd name="connsiteY22" fmla="*/ 88791 h 445760"/>
                <a:gd name="connsiteX23" fmla="*/ 476640 w 1204880"/>
                <a:gd name="connsiteY23" fmla="*/ 88791 h 445760"/>
                <a:gd name="connsiteX24" fmla="*/ 476640 w 1204880"/>
                <a:gd name="connsiteY24" fmla="*/ 95534 h 445760"/>
                <a:gd name="connsiteX25" fmla="*/ 528141 w 1204880"/>
                <a:gd name="connsiteY25" fmla="*/ 95534 h 445760"/>
                <a:gd name="connsiteX26" fmla="*/ 528141 w 1204880"/>
                <a:gd name="connsiteY26" fmla="*/ 110158 h 445760"/>
                <a:gd name="connsiteX27" fmla="*/ 553558 w 1204880"/>
                <a:gd name="connsiteY27" fmla="*/ 110158 h 445760"/>
                <a:gd name="connsiteX28" fmla="*/ 553558 w 1204880"/>
                <a:gd name="connsiteY28" fmla="*/ 123548 h 445760"/>
                <a:gd name="connsiteX29" fmla="*/ 583735 w 1204880"/>
                <a:gd name="connsiteY29" fmla="*/ 123548 h 445760"/>
                <a:gd name="connsiteX30" fmla="*/ 583735 w 1204880"/>
                <a:gd name="connsiteY30" fmla="*/ 134849 h 445760"/>
                <a:gd name="connsiteX31" fmla="*/ 600394 w 1204880"/>
                <a:gd name="connsiteY31" fmla="*/ 134849 h 445760"/>
                <a:gd name="connsiteX32" fmla="*/ 600394 w 1204880"/>
                <a:gd name="connsiteY32" fmla="*/ 144250 h 445760"/>
                <a:gd name="connsiteX33" fmla="*/ 627238 w 1204880"/>
                <a:gd name="connsiteY33" fmla="*/ 144250 h 445760"/>
                <a:gd name="connsiteX34" fmla="*/ 627238 w 1204880"/>
                <a:gd name="connsiteY34" fmla="*/ 152892 h 445760"/>
                <a:gd name="connsiteX35" fmla="*/ 638567 w 1204880"/>
                <a:gd name="connsiteY35" fmla="*/ 152892 h 445760"/>
                <a:gd name="connsiteX36" fmla="*/ 638567 w 1204880"/>
                <a:gd name="connsiteY36" fmla="*/ 164288 h 445760"/>
                <a:gd name="connsiteX37" fmla="*/ 662651 w 1204880"/>
                <a:gd name="connsiteY37" fmla="*/ 164288 h 445760"/>
                <a:gd name="connsiteX38" fmla="*/ 662651 w 1204880"/>
                <a:gd name="connsiteY38" fmla="*/ 171600 h 445760"/>
                <a:gd name="connsiteX39" fmla="*/ 688068 w 1204880"/>
                <a:gd name="connsiteY39" fmla="*/ 171600 h 445760"/>
                <a:gd name="connsiteX40" fmla="*/ 688068 w 1204880"/>
                <a:gd name="connsiteY40" fmla="*/ 179672 h 445760"/>
                <a:gd name="connsiteX41" fmla="*/ 711486 w 1204880"/>
                <a:gd name="connsiteY41" fmla="*/ 179672 h 445760"/>
                <a:gd name="connsiteX42" fmla="*/ 711486 w 1204880"/>
                <a:gd name="connsiteY42" fmla="*/ 186319 h 445760"/>
                <a:gd name="connsiteX43" fmla="*/ 729573 w 1204880"/>
                <a:gd name="connsiteY43" fmla="*/ 186319 h 445760"/>
                <a:gd name="connsiteX44" fmla="*/ 729573 w 1204880"/>
                <a:gd name="connsiteY44" fmla="*/ 195626 h 445760"/>
                <a:gd name="connsiteX45" fmla="*/ 756418 w 1204880"/>
                <a:gd name="connsiteY45" fmla="*/ 195626 h 445760"/>
                <a:gd name="connsiteX46" fmla="*/ 756418 w 1204880"/>
                <a:gd name="connsiteY46" fmla="*/ 204362 h 445760"/>
                <a:gd name="connsiteX47" fmla="*/ 773077 w 1204880"/>
                <a:gd name="connsiteY47" fmla="*/ 204362 h 445760"/>
                <a:gd name="connsiteX48" fmla="*/ 773077 w 1204880"/>
                <a:gd name="connsiteY48" fmla="*/ 214334 h 445760"/>
                <a:gd name="connsiteX49" fmla="*/ 809917 w 1204880"/>
                <a:gd name="connsiteY49" fmla="*/ 214334 h 445760"/>
                <a:gd name="connsiteX50" fmla="*/ 809917 w 1204880"/>
                <a:gd name="connsiteY50" fmla="*/ 223070 h 445760"/>
                <a:gd name="connsiteX51" fmla="*/ 824672 w 1204880"/>
                <a:gd name="connsiteY51" fmla="*/ 223070 h 445760"/>
                <a:gd name="connsiteX52" fmla="*/ 824672 w 1204880"/>
                <a:gd name="connsiteY52" fmla="*/ 235036 h 445760"/>
                <a:gd name="connsiteX53" fmla="*/ 838000 w 1204880"/>
                <a:gd name="connsiteY53" fmla="*/ 235036 h 445760"/>
                <a:gd name="connsiteX54" fmla="*/ 838000 w 1204880"/>
                <a:gd name="connsiteY54" fmla="*/ 241683 h 445760"/>
                <a:gd name="connsiteX55" fmla="*/ 861418 w 1204880"/>
                <a:gd name="connsiteY55" fmla="*/ 241683 h 445760"/>
                <a:gd name="connsiteX56" fmla="*/ 861418 w 1204880"/>
                <a:gd name="connsiteY56" fmla="*/ 252414 h 445760"/>
                <a:gd name="connsiteX57" fmla="*/ 880171 w 1204880"/>
                <a:gd name="connsiteY57" fmla="*/ 252414 h 445760"/>
                <a:gd name="connsiteX58" fmla="*/ 880171 w 1204880"/>
                <a:gd name="connsiteY58" fmla="*/ 262385 h 445760"/>
                <a:gd name="connsiteX59" fmla="*/ 910347 w 1204880"/>
                <a:gd name="connsiteY59" fmla="*/ 262385 h 445760"/>
                <a:gd name="connsiteX60" fmla="*/ 910347 w 1204880"/>
                <a:gd name="connsiteY60" fmla="*/ 269128 h 445760"/>
                <a:gd name="connsiteX61" fmla="*/ 929101 w 1204880"/>
                <a:gd name="connsiteY61" fmla="*/ 269128 h 445760"/>
                <a:gd name="connsiteX62" fmla="*/ 929101 w 1204880"/>
                <a:gd name="connsiteY62" fmla="*/ 277105 h 445760"/>
                <a:gd name="connsiteX63" fmla="*/ 946427 w 1204880"/>
                <a:gd name="connsiteY63" fmla="*/ 277105 h 445760"/>
                <a:gd name="connsiteX64" fmla="*/ 946427 w 1204880"/>
                <a:gd name="connsiteY64" fmla="*/ 292489 h 445760"/>
                <a:gd name="connsiteX65" fmla="*/ 963847 w 1204880"/>
                <a:gd name="connsiteY65" fmla="*/ 292489 h 445760"/>
                <a:gd name="connsiteX66" fmla="*/ 963847 w 1204880"/>
                <a:gd name="connsiteY66" fmla="*/ 305119 h 445760"/>
                <a:gd name="connsiteX67" fmla="*/ 979935 w 1204880"/>
                <a:gd name="connsiteY67" fmla="*/ 305119 h 445760"/>
                <a:gd name="connsiteX68" fmla="*/ 979935 w 1204880"/>
                <a:gd name="connsiteY68" fmla="*/ 318509 h 445760"/>
                <a:gd name="connsiteX69" fmla="*/ 996689 w 1204880"/>
                <a:gd name="connsiteY69" fmla="*/ 318509 h 445760"/>
                <a:gd name="connsiteX70" fmla="*/ 996689 w 1204880"/>
                <a:gd name="connsiteY70" fmla="*/ 329905 h 445760"/>
                <a:gd name="connsiteX71" fmla="*/ 1016776 w 1204880"/>
                <a:gd name="connsiteY71" fmla="*/ 329905 h 445760"/>
                <a:gd name="connsiteX72" fmla="*/ 1016776 w 1204880"/>
                <a:gd name="connsiteY72" fmla="*/ 343200 h 445760"/>
                <a:gd name="connsiteX73" fmla="*/ 1036195 w 1204880"/>
                <a:gd name="connsiteY73" fmla="*/ 343200 h 445760"/>
                <a:gd name="connsiteX74" fmla="*/ 1036195 w 1204880"/>
                <a:gd name="connsiteY74" fmla="*/ 356590 h 445760"/>
                <a:gd name="connsiteX75" fmla="*/ 1058281 w 1204880"/>
                <a:gd name="connsiteY75" fmla="*/ 356590 h 445760"/>
                <a:gd name="connsiteX76" fmla="*/ 1058281 w 1204880"/>
                <a:gd name="connsiteY76" fmla="*/ 368555 h 445760"/>
                <a:gd name="connsiteX77" fmla="*/ 1072940 w 1204880"/>
                <a:gd name="connsiteY77" fmla="*/ 368555 h 445760"/>
                <a:gd name="connsiteX78" fmla="*/ 1072940 w 1204880"/>
                <a:gd name="connsiteY78" fmla="*/ 380616 h 445760"/>
                <a:gd name="connsiteX79" fmla="*/ 1088362 w 1204880"/>
                <a:gd name="connsiteY79" fmla="*/ 380616 h 445760"/>
                <a:gd name="connsiteX80" fmla="*/ 1088362 w 1204880"/>
                <a:gd name="connsiteY80" fmla="*/ 387928 h 445760"/>
                <a:gd name="connsiteX81" fmla="*/ 1109114 w 1204880"/>
                <a:gd name="connsiteY81" fmla="*/ 387928 h 445760"/>
                <a:gd name="connsiteX82" fmla="*/ 1109114 w 1204880"/>
                <a:gd name="connsiteY82" fmla="*/ 401318 h 445760"/>
                <a:gd name="connsiteX83" fmla="*/ 1126535 w 1204880"/>
                <a:gd name="connsiteY83" fmla="*/ 401318 h 445760"/>
                <a:gd name="connsiteX84" fmla="*/ 1126535 w 1204880"/>
                <a:gd name="connsiteY84" fmla="*/ 411954 h 445760"/>
                <a:gd name="connsiteX85" fmla="*/ 1152618 w 1204880"/>
                <a:gd name="connsiteY85" fmla="*/ 411954 h 445760"/>
                <a:gd name="connsiteX86" fmla="*/ 1152618 w 1204880"/>
                <a:gd name="connsiteY86" fmla="*/ 428003 h 445760"/>
                <a:gd name="connsiteX87" fmla="*/ 1167373 w 1204880"/>
                <a:gd name="connsiteY87" fmla="*/ 428003 h 445760"/>
                <a:gd name="connsiteX88" fmla="*/ 1167373 w 1204880"/>
                <a:gd name="connsiteY88" fmla="*/ 438069 h 445760"/>
                <a:gd name="connsiteX89" fmla="*/ 1186127 w 1204880"/>
                <a:gd name="connsiteY89" fmla="*/ 438069 h 445760"/>
                <a:gd name="connsiteX90" fmla="*/ 1186127 w 1204880"/>
                <a:gd name="connsiteY90" fmla="*/ 445761 h 445760"/>
                <a:gd name="connsiteX91" fmla="*/ 1204880 w 1204880"/>
                <a:gd name="connsiteY91" fmla="*/ 445761 h 44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04880" h="445760">
                  <a:moveTo>
                    <a:pt x="0" y="0"/>
                  </a:moveTo>
                  <a:lnTo>
                    <a:pt x="76346" y="0"/>
                  </a:lnTo>
                  <a:lnTo>
                    <a:pt x="76346" y="11396"/>
                  </a:lnTo>
                  <a:lnTo>
                    <a:pt x="132511" y="11396"/>
                  </a:lnTo>
                  <a:lnTo>
                    <a:pt x="132511" y="17378"/>
                  </a:lnTo>
                  <a:lnTo>
                    <a:pt x="174016" y="17378"/>
                  </a:lnTo>
                  <a:lnTo>
                    <a:pt x="174016" y="24026"/>
                  </a:lnTo>
                  <a:lnTo>
                    <a:pt x="192103" y="24026"/>
                  </a:lnTo>
                  <a:lnTo>
                    <a:pt x="192103" y="34092"/>
                  </a:lnTo>
                  <a:lnTo>
                    <a:pt x="271115" y="34092"/>
                  </a:lnTo>
                  <a:lnTo>
                    <a:pt x="271115" y="44728"/>
                  </a:lnTo>
                  <a:lnTo>
                    <a:pt x="323948" y="44728"/>
                  </a:lnTo>
                  <a:lnTo>
                    <a:pt x="323948" y="50806"/>
                  </a:lnTo>
                  <a:lnTo>
                    <a:pt x="345367" y="50806"/>
                  </a:lnTo>
                  <a:lnTo>
                    <a:pt x="345367" y="56788"/>
                  </a:lnTo>
                  <a:lnTo>
                    <a:pt x="368785" y="56788"/>
                  </a:lnTo>
                  <a:lnTo>
                    <a:pt x="368785" y="63436"/>
                  </a:lnTo>
                  <a:lnTo>
                    <a:pt x="400294" y="63436"/>
                  </a:lnTo>
                  <a:lnTo>
                    <a:pt x="400294" y="70083"/>
                  </a:lnTo>
                  <a:lnTo>
                    <a:pt x="431042" y="70083"/>
                  </a:lnTo>
                  <a:lnTo>
                    <a:pt x="431042" y="78155"/>
                  </a:lnTo>
                  <a:lnTo>
                    <a:pt x="455222" y="78155"/>
                  </a:lnTo>
                  <a:lnTo>
                    <a:pt x="455222" y="88791"/>
                  </a:lnTo>
                  <a:lnTo>
                    <a:pt x="476640" y="88791"/>
                  </a:lnTo>
                  <a:lnTo>
                    <a:pt x="476640" y="95534"/>
                  </a:lnTo>
                  <a:lnTo>
                    <a:pt x="528141" y="95534"/>
                  </a:lnTo>
                  <a:lnTo>
                    <a:pt x="528141" y="110158"/>
                  </a:lnTo>
                  <a:lnTo>
                    <a:pt x="553558" y="110158"/>
                  </a:lnTo>
                  <a:lnTo>
                    <a:pt x="553558" y="123548"/>
                  </a:lnTo>
                  <a:lnTo>
                    <a:pt x="583735" y="123548"/>
                  </a:lnTo>
                  <a:lnTo>
                    <a:pt x="583735" y="134849"/>
                  </a:lnTo>
                  <a:lnTo>
                    <a:pt x="600394" y="134849"/>
                  </a:lnTo>
                  <a:lnTo>
                    <a:pt x="600394" y="144250"/>
                  </a:lnTo>
                  <a:lnTo>
                    <a:pt x="627238" y="144250"/>
                  </a:lnTo>
                  <a:lnTo>
                    <a:pt x="627238" y="152892"/>
                  </a:lnTo>
                  <a:lnTo>
                    <a:pt x="638567" y="152892"/>
                  </a:lnTo>
                  <a:lnTo>
                    <a:pt x="638567" y="164288"/>
                  </a:lnTo>
                  <a:lnTo>
                    <a:pt x="662651" y="164288"/>
                  </a:lnTo>
                  <a:lnTo>
                    <a:pt x="662651" y="171600"/>
                  </a:lnTo>
                  <a:lnTo>
                    <a:pt x="688068" y="171600"/>
                  </a:lnTo>
                  <a:lnTo>
                    <a:pt x="688068" y="179672"/>
                  </a:lnTo>
                  <a:lnTo>
                    <a:pt x="711486" y="179672"/>
                  </a:lnTo>
                  <a:lnTo>
                    <a:pt x="711486" y="186319"/>
                  </a:lnTo>
                  <a:lnTo>
                    <a:pt x="729573" y="186319"/>
                  </a:lnTo>
                  <a:lnTo>
                    <a:pt x="729573" y="195626"/>
                  </a:lnTo>
                  <a:lnTo>
                    <a:pt x="756418" y="195626"/>
                  </a:lnTo>
                  <a:lnTo>
                    <a:pt x="756418" y="204362"/>
                  </a:lnTo>
                  <a:lnTo>
                    <a:pt x="773077" y="204362"/>
                  </a:lnTo>
                  <a:lnTo>
                    <a:pt x="773077" y="214334"/>
                  </a:lnTo>
                  <a:lnTo>
                    <a:pt x="809917" y="214334"/>
                  </a:lnTo>
                  <a:lnTo>
                    <a:pt x="809917" y="223070"/>
                  </a:lnTo>
                  <a:lnTo>
                    <a:pt x="824672" y="223070"/>
                  </a:lnTo>
                  <a:lnTo>
                    <a:pt x="824672" y="235036"/>
                  </a:lnTo>
                  <a:lnTo>
                    <a:pt x="838000" y="235036"/>
                  </a:lnTo>
                  <a:lnTo>
                    <a:pt x="838000" y="241683"/>
                  </a:lnTo>
                  <a:lnTo>
                    <a:pt x="861418" y="241683"/>
                  </a:lnTo>
                  <a:lnTo>
                    <a:pt x="861418" y="252414"/>
                  </a:lnTo>
                  <a:lnTo>
                    <a:pt x="880171" y="252414"/>
                  </a:lnTo>
                  <a:lnTo>
                    <a:pt x="880171" y="262385"/>
                  </a:lnTo>
                  <a:lnTo>
                    <a:pt x="910347" y="262385"/>
                  </a:lnTo>
                  <a:lnTo>
                    <a:pt x="910347" y="269128"/>
                  </a:lnTo>
                  <a:lnTo>
                    <a:pt x="929101" y="269128"/>
                  </a:lnTo>
                  <a:lnTo>
                    <a:pt x="929101" y="277105"/>
                  </a:lnTo>
                  <a:lnTo>
                    <a:pt x="946427" y="277105"/>
                  </a:lnTo>
                  <a:lnTo>
                    <a:pt x="946427" y="292489"/>
                  </a:lnTo>
                  <a:lnTo>
                    <a:pt x="963847" y="292489"/>
                  </a:lnTo>
                  <a:lnTo>
                    <a:pt x="963847" y="305119"/>
                  </a:lnTo>
                  <a:lnTo>
                    <a:pt x="979935" y="305119"/>
                  </a:lnTo>
                  <a:lnTo>
                    <a:pt x="979935" y="318509"/>
                  </a:lnTo>
                  <a:lnTo>
                    <a:pt x="996689" y="318509"/>
                  </a:lnTo>
                  <a:lnTo>
                    <a:pt x="996689" y="329905"/>
                  </a:lnTo>
                  <a:lnTo>
                    <a:pt x="1016776" y="329905"/>
                  </a:lnTo>
                  <a:lnTo>
                    <a:pt x="1016776" y="343200"/>
                  </a:lnTo>
                  <a:lnTo>
                    <a:pt x="1036195" y="343200"/>
                  </a:lnTo>
                  <a:lnTo>
                    <a:pt x="1036195" y="356590"/>
                  </a:lnTo>
                  <a:lnTo>
                    <a:pt x="1058281" y="356590"/>
                  </a:lnTo>
                  <a:lnTo>
                    <a:pt x="1058281" y="368555"/>
                  </a:lnTo>
                  <a:lnTo>
                    <a:pt x="1072940" y="368555"/>
                  </a:lnTo>
                  <a:lnTo>
                    <a:pt x="1072940" y="380616"/>
                  </a:lnTo>
                  <a:lnTo>
                    <a:pt x="1088362" y="380616"/>
                  </a:lnTo>
                  <a:lnTo>
                    <a:pt x="1088362" y="387928"/>
                  </a:lnTo>
                  <a:lnTo>
                    <a:pt x="1109114" y="387928"/>
                  </a:lnTo>
                  <a:lnTo>
                    <a:pt x="1109114" y="401318"/>
                  </a:lnTo>
                  <a:lnTo>
                    <a:pt x="1126535" y="401318"/>
                  </a:lnTo>
                  <a:lnTo>
                    <a:pt x="1126535" y="411954"/>
                  </a:lnTo>
                  <a:lnTo>
                    <a:pt x="1152618" y="411954"/>
                  </a:lnTo>
                  <a:lnTo>
                    <a:pt x="1152618" y="428003"/>
                  </a:lnTo>
                  <a:lnTo>
                    <a:pt x="1167373" y="428003"/>
                  </a:lnTo>
                  <a:lnTo>
                    <a:pt x="1167373" y="438069"/>
                  </a:lnTo>
                  <a:lnTo>
                    <a:pt x="1186127" y="438069"/>
                  </a:lnTo>
                  <a:lnTo>
                    <a:pt x="1186127" y="445761"/>
                  </a:lnTo>
                  <a:lnTo>
                    <a:pt x="1204880" y="445761"/>
                  </a:lnTo>
                </a:path>
              </a:pathLst>
            </a:custGeom>
            <a:noFill/>
            <a:ln w="12700" cap="flat">
              <a:solidFill>
                <a:schemeClr val="bg1">
                  <a:lumMod val="50000"/>
                </a:schemeClr>
              </a:solidFill>
              <a:prstDash val="solid"/>
              <a:miter/>
            </a:ln>
          </p:spPr>
          <p:txBody>
            <a:bodyPr rtlCol="0" anchor="ctr"/>
            <a:lstStyle/>
            <a:p>
              <a:endParaRPr lang="en-GB" sz="1350"/>
            </a:p>
          </p:txBody>
        </p:sp>
      </p:grpSp>
      <p:grpSp>
        <p:nvGrpSpPr>
          <p:cNvPr id="101" name="Graphic 115">
            <a:extLst>
              <a:ext uri="{FF2B5EF4-FFF2-40B4-BE49-F238E27FC236}">
                <a16:creationId xmlns:a16="http://schemas.microsoft.com/office/drawing/2014/main" id="{4E5913F3-3AB2-4C45-75D6-94C2AAAD0D42}"/>
              </a:ext>
            </a:extLst>
          </p:cNvPr>
          <p:cNvGrpSpPr/>
          <p:nvPr/>
        </p:nvGrpSpPr>
        <p:grpSpPr>
          <a:xfrm>
            <a:off x="4442945" y="2194710"/>
            <a:ext cx="1317605" cy="1496401"/>
            <a:chOff x="5446105" y="2904324"/>
            <a:chExt cx="1254667" cy="1047642"/>
          </a:xfrm>
          <a:noFill/>
        </p:grpSpPr>
        <p:sp>
          <p:nvSpPr>
            <p:cNvPr id="102" name="Freeform 120">
              <a:extLst>
                <a:ext uri="{FF2B5EF4-FFF2-40B4-BE49-F238E27FC236}">
                  <a16:creationId xmlns:a16="http://schemas.microsoft.com/office/drawing/2014/main" id="{27C23353-DE7E-4003-2B04-04337D156443}"/>
                </a:ext>
              </a:extLst>
            </p:cNvPr>
            <p:cNvSpPr/>
            <p:nvPr/>
          </p:nvSpPr>
          <p:spPr>
            <a:xfrm>
              <a:off x="5446105" y="2904324"/>
              <a:ext cx="1254667" cy="448134"/>
            </a:xfrm>
            <a:custGeom>
              <a:avLst/>
              <a:gdLst>
                <a:gd name="connsiteX0" fmla="*/ 0 w 1254667"/>
                <a:gd name="connsiteY0" fmla="*/ 0 h 448134"/>
                <a:gd name="connsiteX1" fmla="*/ 70920 w 1254667"/>
                <a:gd name="connsiteY1" fmla="*/ 0 h 448134"/>
                <a:gd name="connsiteX2" fmla="*/ 70920 w 1254667"/>
                <a:gd name="connsiteY2" fmla="*/ 8642 h 448134"/>
                <a:gd name="connsiteX3" fmla="*/ 105761 w 1254667"/>
                <a:gd name="connsiteY3" fmla="*/ 8642 h 448134"/>
                <a:gd name="connsiteX4" fmla="*/ 105761 w 1254667"/>
                <a:gd name="connsiteY4" fmla="*/ 15954 h 448134"/>
                <a:gd name="connsiteX5" fmla="*/ 154596 w 1254667"/>
                <a:gd name="connsiteY5" fmla="*/ 15954 h 448134"/>
                <a:gd name="connsiteX6" fmla="*/ 154596 w 1254667"/>
                <a:gd name="connsiteY6" fmla="*/ 28014 h 448134"/>
                <a:gd name="connsiteX7" fmla="*/ 187439 w 1254667"/>
                <a:gd name="connsiteY7" fmla="*/ 28014 h 448134"/>
                <a:gd name="connsiteX8" fmla="*/ 187439 w 1254667"/>
                <a:gd name="connsiteY8" fmla="*/ 34662 h 448134"/>
                <a:gd name="connsiteX9" fmla="*/ 228943 w 1254667"/>
                <a:gd name="connsiteY9" fmla="*/ 34662 h 448134"/>
                <a:gd name="connsiteX10" fmla="*/ 228943 w 1254667"/>
                <a:gd name="connsiteY10" fmla="*/ 40645 h 448134"/>
                <a:gd name="connsiteX11" fmla="*/ 284537 w 1254667"/>
                <a:gd name="connsiteY11" fmla="*/ 40645 h 448134"/>
                <a:gd name="connsiteX12" fmla="*/ 284537 w 1254667"/>
                <a:gd name="connsiteY12" fmla="*/ 47957 h 448134"/>
                <a:gd name="connsiteX13" fmla="*/ 332706 w 1254667"/>
                <a:gd name="connsiteY13" fmla="*/ 47957 h 448134"/>
                <a:gd name="connsiteX14" fmla="*/ 332706 w 1254667"/>
                <a:gd name="connsiteY14" fmla="*/ 55269 h 448134"/>
                <a:gd name="connsiteX15" fmla="*/ 367547 w 1254667"/>
                <a:gd name="connsiteY15" fmla="*/ 55269 h 448134"/>
                <a:gd name="connsiteX16" fmla="*/ 367547 w 1254667"/>
                <a:gd name="connsiteY16" fmla="*/ 61252 h 448134"/>
                <a:gd name="connsiteX17" fmla="*/ 413717 w 1254667"/>
                <a:gd name="connsiteY17" fmla="*/ 61252 h 448134"/>
                <a:gd name="connsiteX18" fmla="*/ 413717 w 1254667"/>
                <a:gd name="connsiteY18" fmla="*/ 68564 h 448134"/>
                <a:gd name="connsiteX19" fmla="*/ 439800 w 1254667"/>
                <a:gd name="connsiteY19" fmla="*/ 68564 h 448134"/>
                <a:gd name="connsiteX20" fmla="*/ 439800 w 1254667"/>
                <a:gd name="connsiteY20" fmla="*/ 74547 h 448134"/>
                <a:gd name="connsiteX21" fmla="*/ 455221 w 1254667"/>
                <a:gd name="connsiteY21" fmla="*/ 74547 h 448134"/>
                <a:gd name="connsiteX22" fmla="*/ 455221 w 1254667"/>
                <a:gd name="connsiteY22" fmla="*/ 84518 h 448134"/>
                <a:gd name="connsiteX23" fmla="*/ 479306 w 1254667"/>
                <a:gd name="connsiteY23" fmla="*/ 84518 h 448134"/>
                <a:gd name="connsiteX24" fmla="*/ 479306 w 1254667"/>
                <a:gd name="connsiteY24" fmla="*/ 91830 h 448134"/>
                <a:gd name="connsiteX25" fmla="*/ 496060 w 1254667"/>
                <a:gd name="connsiteY25" fmla="*/ 91830 h 448134"/>
                <a:gd name="connsiteX26" fmla="*/ 496060 w 1254667"/>
                <a:gd name="connsiteY26" fmla="*/ 99142 h 448134"/>
                <a:gd name="connsiteX27" fmla="*/ 517479 w 1254667"/>
                <a:gd name="connsiteY27" fmla="*/ 99142 h 448134"/>
                <a:gd name="connsiteX28" fmla="*/ 517479 w 1254667"/>
                <a:gd name="connsiteY28" fmla="*/ 105790 h 448134"/>
                <a:gd name="connsiteX29" fmla="*/ 536899 w 1254667"/>
                <a:gd name="connsiteY29" fmla="*/ 105790 h 448134"/>
                <a:gd name="connsiteX30" fmla="*/ 536899 w 1254667"/>
                <a:gd name="connsiteY30" fmla="*/ 112437 h 448134"/>
                <a:gd name="connsiteX31" fmla="*/ 556985 w 1254667"/>
                <a:gd name="connsiteY31" fmla="*/ 112437 h 448134"/>
                <a:gd name="connsiteX32" fmla="*/ 556985 w 1254667"/>
                <a:gd name="connsiteY32" fmla="*/ 119085 h 448134"/>
                <a:gd name="connsiteX33" fmla="*/ 589065 w 1254667"/>
                <a:gd name="connsiteY33" fmla="*/ 119085 h 448134"/>
                <a:gd name="connsiteX34" fmla="*/ 589065 w 1254667"/>
                <a:gd name="connsiteY34" fmla="*/ 125732 h 448134"/>
                <a:gd name="connsiteX35" fmla="*/ 608485 w 1254667"/>
                <a:gd name="connsiteY35" fmla="*/ 125732 h 448134"/>
                <a:gd name="connsiteX36" fmla="*/ 608485 w 1254667"/>
                <a:gd name="connsiteY36" fmla="*/ 133709 h 448134"/>
                <a:gd name="connsiteX37" fmla="*/ 626572 w 1254667"/>
                <a:gd name="connsiteY37" fmla="*/ 133709 h 448134"/>
                <a:gd name="connsiteX38" fmla="*/ 626572 w 1254667"/>
                <a:gd name="connsiteY38" fmla="*/ 143016 h 448134"/>
                <a:gd name="connsiteX39" fmla="*/ 649990 w 1254667"/>
                <a:gd name="connsiteY39" fmla="*/ 143016 h 448134"/>
                <a:gd name="connsiteX40" fmla="*/ 649990 w 1254667"/>
                <a:gd name="connsiteY40" fmla="*/ 157735 h 448134"/>
                <a:gd name="connsiteX41" fmla="*/ 673408 w 1254667"/>
                <a:gd name="connsiteY41" fmla="*/ 157735 h 448134"/>
                <a:gd name="connsiteX42" fmla="*/ 673408 w 1254667"/>
                <a:gd name="connsiteY42" fmla="*/ 167706 h 448134"/>
                <a:gd name="connsiteX43" fmla="*/ 693494 w 1254667"/>
                <a:gd name="connsiteY43" fmla="*/ 167706 h 448134"/>
                <a:gd name="connsiteX44" fmla="*/ 693494 w 1254667"/>
                <a:gd name="connsiteY44" fmla="*/ 176348 h 448134"/>
                <a:gd name="connsiteX45" fmla="*/ 729002 w 1254667"/>
                <a:gd name="connsiteY45" fmla="*/ 176348 h 448134"/>
                <a:gd name="connsiteX46" fmla="*/ 729002 w 1254667"/>
                <a:gd name="connsiteY46" fmla="*/ 182331 h 448134"/>
                <a:gd name="connsiteX47" fmla="*/ 747089 w 1254667"/>
                <a:gd name="connsiteY47" fmla="*/ 182331 h 448134"/>
                <a:gd name="connsiteX48" fmla="*/ 747089 w 1254667"/>
                <a:gd name="connsiteY48" fmla="*/ 191637 h 448134"/>
                <a:gd name="connsiteX49" fmla="*/ 763843 w 1254667"/>
                <a:gd name="connsiteY49" fmla="*/ 191637 h 448134"/>
                <a:gd name="connsiteX50" fmla="*/ 763843 w 1254667"/>
                <a:gd name="connsiteY50" fmla="*/ 200279 h 448134"/>
                <a:gd name="connsiteX51" fmla="*/ 789926 w 1254667"/>
                <a:gd name="connsiteY51" fmla="*/ 200279 h 448134"/>
                <a:gd name="connsiteX52" fmla="*/ 789926 w 1254667"/>
                <a:gd name="connsiteY52" fmla="*/ 206926 h 448134"/>
                <a:gd name="connsiteX53" fmla="*/ 819341 w 1254667"/>
                <a:gd name="connsiteY53" fmla="*/ 206926 h 448134"/>
                <a:gd name="connsiteX54" fmla="*/ 819341 w 1254667"/>
                <a:gd name="connsiteY54" fmla="*/ 217562 h 448134"/>
                <a:gd name="connsiteX55" fmla="*/ 836762 w 1254667"/>
                <a:gd name="connsiteY55" fmla="*/ 217562 h 448134"/>
                <a:gd name="connsiteX56" fmla="*/ 836762 w 1254667"/>
                <a:gd name="connsiteY56" fmla="*/ 228958 h 448134"/>
                <a:gd name="connsiteX57" fmla="*/ 858181 w 1254667"/>
                <a:gd name="connsiteY57" fmla="*/ 228958 h 448134"/>
                <a:gd name="connsiteX58" fmla="*/ 858181 w 1254667"/>
                <a:gd name="connsiteY58" fmla="*/ 240354 h 448134"/>
                <a:gd name="connsiteX59" fmla="*/ 875602 w 1254667"/>
                <a:gd name="connsiteY59" fmla="*/ 240354 h 448134"/>
                <a:gd name="connsiteX60" fmla="*/ 875602 w 1254667"/>
                <a:gd name="connsiteY60" fmla="*/ 248331 h 448134"/>
                <a:gd name="connsiteX61" fmla="*/ 899020 w 1254667"/>
                <a:gd name="connsiteY61" fmla="*/ 248331 h 448134"/>
                <a:gd name="connsiteX62" fmla="*/ 899020 w 1254667"/>
                <a:gd name="connsiteY62" fmla="*/ 257637 h 448134"/>
                <a:gd name="connsiteX63" fmla="*/ 931100 w 1254667"/>
                <a:gd name="connsiteY63" fmla="*/ 257637 h 448134"/>
                <a:gd name="connsiteX64" fmla="*/ 931100 w 1254667"/>
                <a:gd name="connsiteY64" fmla="*/ 266279 h 448134"/>
                <a:gd name="connsiteX65" fmla="*/ 953852 w 1254667"/>
                <a:gd name="connsiteY65" fmla="*/ 266279 h 448134"/>
                <a:gd name="connsiteX66" fmla="*/ 953852 w 1254667"/>
                <a:gd name="connsiteY66" fmla="*/ 279004 h 448134"/>
                <a:gd name="connsiteX67" fmla="*/ 979935 w 1254667"/>
                <a:gd name="connsiteY67" fmla="*/ 279004 h 448134"/>
                <a:gd name="connsiteX68" fmla="*/ 979935 w 1254667"/>
                <a:gd name="connsiteY68" fmla="*/ 289640 h 448134"/>
                <a:gd name="connsiteX69" fmla="*/ 1000688 w 1254667"/>
                <a:gd name="connsiteY69" fmla="*/ 289640 h 448134"/>
                <a:gd name="connsiteX70" fmla="*/ 1000688 w 1254667"/>
                <a:gd name="connsiteY70" fmla="*/ 309013 h 448134"/>
                <a:gd name="connsiteX71" fmla="*/ 1018108 w 1254667"/>
                <a:gd name="connsiteY71" fmla="*/ 309013 h 448134"/>
                <a:gd name="connsiteX72" fmla="*/ 1018108 w 1254667"/>
                <a:gd name="connsiteY72" fmla="*/ 323732 h 448134"/>
                <a:gd name="connsiteX73" fmla="*/ 1036005 w 1254667"/>
                <a:gd name="connsiteY73" fmla="*/ 323732 h 448134"/>
                <a:gd name="connsiteX74" fmla="*/ 1036005 w 1254667"/>
                <a:gd name="connsiteY74" fmla="*/ 335793 h 448134"/>
                <a:gd name="connsiteX75" fmla="*/ 1053616 w 1254667"/>
                <a:gd name="connsiteY75" fmla="*/ 335793 h 448134"/>
                <a:gd name="connsiteX76" fmla="*/ 1053616 w 1254667"/>
                <a:gd name="connsiteY76" fmla="*/ 345764 h 448134"/>
                <a:gd name="connsiteX77" fmla="*/ 1070370 w 1254667"/>
                <a:gd name="connsiteY77" fmla="*/ 345764 h 448134"/>
                <a:gd name="connsiteX78" fmla="*/ 1070370 w 1254667"/>
                <a:gd name="connsiteY78" fmla="*/ 352411 h 448134"/>
                <a:gd name="connsiteX79" fmla="*/ 1088457 w 1254667"/>
                <a:gd name="connsiteY79" fmla="*/ 352411 h 448134"/>
                <a:gd name="connsiteX80" fmla="*/ 1088457 w 1254667"/>
                <a:gd name="connsiteY80" fmla="*/ 362383 h 448134"/>
                <a:gd name="connsiteX81" fmla="*/ 1103879 w 1254667"/>
                <a:gd name="connsiteY81" fmla="*/ 362383 h 448134"/>
                <a:gd name="connsiteX82" fmla="*/ 1103879 w 1254667"/>
                <a:gd name="connsiteY82" fmla="*/ 369695 h 448134"/>
                <a:gd name="connsiteX83" fmla="*/ 1117968 w 1254667"/>
                <a:gd name="connsiteY83" fmla="*/ 369695 h 448134"/>
                <a:gd name="connsiteX84" fmla="*/ 1117968 w 1254667"/>
                <a:gd name="connsiteY84" fmla="*/ 380331 h 448134"/>
                <a:gd name="connsiteX85" fmla="*/ 1131390 w 1254667"/>
                <a:gd name="connsiteY85" fmla="*/ 380331 h 448134"/>
                <a:gd name="connsiteX86" fmla="*/ 1131390 w 1254667"/>
                <a:gd name="connsiteY86" fmla="*/ 386978 h 448134"/>
                <a:gd name="connsiteX87" fmla="*/ 1147478 w 1254667"/>
                <a:gd name="connsiteY87" fmla="*/ 386978 h 448134"/>
                <a:gd name="connsiteX88" fmla="*/ 1147478 w 1254667"/>
                <a:gd name="connsiteY88" fmla="*/ 396949 h 448134"/>
                <a:gd name="connsiteX89" fmla="*/ 1164899 w 1254667"/>
                <a:gd name="connsiteY89" fmla="*/ 396949 h 448134"/>
                <a:gd name="connsiteX90" fmla="*/ 1164899 w 1254667"/>
                <a:gd name="connsiteY90" fmla="*/ 404926 h 448134"/>
                <a:gd name="connsiteX91" fmla="*/ 1175560 w 1254667"/>
                <a:gd name="connsiteY91" fmla="*/ 404926 h 448134"/>
                <a:gd name="connsiteX92" fmla="*/ 1175560 w 1254667"/>
                <a:gd name="connsiteY92" fmla="*/ 413568 h 448134"/>
                <a:gd name="connsiteX93" fmla="*/ 1194314 w 1254667"/>
                <a:gd name="connsiteY93" fmla="*/ 413568 h 448134"/>
                <a:gd name="connsiteX94" fmla="*/ 1194314 w 1254667"/>
                <a:gd name="connsiteY94" fmla="*/ 424204 h 448134"/>
                <a:gd name="connsiteX95" fmla="*/ 1211068 w 1254667"/>
                <a:gd name="connsiteY95" fmla="*/ 424204 h 448134"/>
                <a:gd name="connsiteX96" fmla="*/ 1211068 w 1254667"/>
                <a:gd name="connsiteY96" fmla="*/ 432846 h 448134"/>
                <a:gd name="connsiteX97" fmla="*/ 1226490 w 1254667"/>
                <a:gd name="connsiteY97" fmla="*/ 432846 h 448134"/>
                <a:gd name="connsiteX98" fmla="*/ 1226490 w 1254667"/>
                <a:gd name="connsiteY98" fmla="*/ 442152 h 448134"/>
                <a:gd name="connsiteX99" fmla="*/ 1239912 w 1254667"/>
                <a:gd name="connsiteY99" fmla="*/ 442152 h 448134"/>
                <a:gd name="connsiteX100" fmla="*/ 1239912 w 1254667"/>
                <a:gd name="connsiteY100" fmla="*/ 448135 h 448134"/>
                <a:gd name="connsiteX101" fmla="*/ 1254667 w 1254667"/>
                <a:gd name="connsiteY101" fmla="*/ 448135 h 44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54667" h="448134">
                  <a:moveTo>
                    <a:pt x="0" y="0"/>
                  </a:moveTo>
                  <a:lnTo>
                    <a:pt x="70920" y="0"/>
                  </a:lnTo>
                  <a:lnTo>
                    <a:pt x="70920" y="8642"/>
                  </a:lnTo>
                  <a:lnTo>
                    <a:pt x="105761" y="8642"/>
                  </a:lnTo>
                  <a:lnTo>
                    <a:pt x="105761" y="15954"/>
                  </a:lnTo>
                  <a:lnTo>
                    <a:pt x="154596" y="15954"/>
                  </a:lnTo>
                  <a:lnTo>
                    <a:pt x="154596" y="28014"/>
                  </a:lnTo>
                  <a:lnTo>
                    <a:pt x="187439" y="28014"/>
                  </a:lnTo>
                  <a:lnTo>
                    <a:pt x="187439" y="34662"/>
                  </a:lnTo>
                  <a:lnTo>
                    <a:pt x="228943" y="34662"/>
                  </a:lnTo>
                  <a:lnTo>
                    <a:pt x="228943" y="40645"/>
                  </a:lnTo>
                  <a:lnTo>
                    <a:pt x="284537" y="40645"/>
                  </a:lnTo>
                  <a:lnTo>
                    <a:pt x="284537" y="47957"/>
                  </a:lnTo>
                  <a:lnTo>
                    <a:pt x="332706" y="47957"/>
                  </a:lnTo>
                  <a:lnTo>
                    <a:pt x="332706" y="55269"/>
                  </a:lnTo>
                  <a:lnTo>
                    <a:pt x="367547" y="55269"/>
                  </a:lnTo>
                  <a:lnTo>
                    <a:pt x="367547" y="61252"/>
                  </a:lnTo>
                  <a:lnTo>
                    <a:pt x="413717" y="61252"/>
                  </a:lnTo>
                  <a:lnTo>
                    <a:pt x="413717" y="68564"/>
                  </a:lnTo>
                  <a:lnTo>
                    <a:pt x="439800" y="68564"/>
                  </a:lnTo>
                  <a:lnTo>
                    <a:pt x="439800" y="74547"/>
                  </a:lnTo>
                  <a:lnTo>
                    <a:pt x="455221" y="74547"/>
                  </a:lnTo>
                  <a:lnTo>
                    <a:pt x="455221" y="84518"/>
                  </a:lnTo>
                  <a:lnTo>
                    <a:pt x="479306" y="84518"/>
                  </a:lnTo>
                  <a:lnTo>
                    <a:pt x="479306" y="91830"/>
                  </a:lnTo>
                  <a:lnTo>
                    <a:pt x="496060" y="91830"/>
                  </a:lnTo>
                  <a:lnTo>
                    <a:pt x="496060" y="99142"/>
                  </a:lnTo>
                  <a:lnTo>
                    <a:pt x="517479" y="99142"/>
                  </a:lnTo>
                  <a:lnTo>
                    <a:pt x="517479" y="105790"/>
                  </a:lnTo>
                  <a:lnTo>
                    <a:pt x="536899" y="105790"/>
                  </a:lnTo>
                  <a:lnTo>
                    <a:pt x="536899" y="112437"/>
                  </a:lnTo>
                  <a:lnTo>
                    <a:pt x="556985" y="112437"/>
                  </a:lnTo>
                  <a:lnTo>
                    <a:pt x="556985" y="119085"/>
                  </a:lnTo>
                  <a:lnTo>
                    <a:pt x="589065" y="119085"/>
                  </a:lnTo>
                  <a:cubicBezTo>
                    <a:pt x="589065" y="119085"/>
                    <a:pt x="586400" y="125732"/>
                    <a:pt x="589065" y="125732"/>
                  </a:cubicBezTo>
                  <a:lnTo>
                    <a:pt x="608485" y="125732"/>
                  </a:lnTo>
                  <a:lnTo>
                    <a:pt x="608485" y="133709"/>
                  </a:lnTo>
                  <a:lnTo>
                    <a:pt x="626572" y="133709"/>
                  </a:lnTo>
                  <a:lnTo>
                    <a:pt x="626572" y="143016"/>
                  </a:lnTo>
                  <a:lnTo>
                    <a:pt x="649990" y="143016"/>
                  </a:lnTo>
                  <a:lnTo>
                    <a:pt x="649990" y="157735"/>
                  </a:lnTo>
                  <a:lnTo>
                    <a:pt x="673408" y="157735"/>
                  </a:lnTo>
                  <a:lnTo>
                    <a:pt x="673408" y="167706"/>
                  </a:lnTo>
                  <a:lnTo>
                    <a:pt x="693494" y="167706"/>
                  </a:lnTo>
                  <a:lnTo>
                    <a:pt x="693494" y="176348"/>
                  </a:lnTo>
                  <a:lnTo>
                    <a:pt x="729002" y="176348"/>
                  </a:lnTo>
                  <a:lnTo>
                    <a:pt x="729002" y="182331"/>
                  </a:lnTo>
                  <a:lnTo>
                    <a:pt x="747089" y="182331"/>
                  </a:lnTo>
                  <a:lnTo>
                    <a:pt x="747089" y="191637"/>
                  </a:lnTo>
                  <a:lnTo>
                    <a:pt x="763843" y="191637"/>
                  </a:lnTo>
                  <a:lnTo>
                    <a:pt x="763843" y="200279"/>
                  </a:lnTo>
                  <a:lnTo>
                    <a:pt x="789926" y="200279"/>
                  </a:lnTo>
                  <a:lnTo>
                    <a:pt x="789926" y="206926"/>
                  </a:lnTo>
                  <a:lnTo>
                    <a:pt x="819341" y="206926"/>
                  </a:lnTo>
                  <a:lnTo>
                    <a:pt x="819341" y="217562"/>
                  </a:lnTo>
                  <a:lnTo>
                    <a:pt x="836762" y="217562"/>
                  </a:lnTo>
                  <a:lnTo>
                    <a:pt x="836762" y="228958"/>
                  </a:lnTo>
                  <a:lnTo>
                    <a:pt x="858181" y="228958"/>
                  </a:lnTo>
                  <a:lnTo>
                    <a:pt x="858181" y="240354"/>
                  </a:lnTo>
                  <a:lnTo>
                    <a:pt x="875602" y="240354"/>
                  </a:lnTo>
                  <a:lnTo>
                    <a:pt x="875602" y="248331"/>
                  </a:lnTo>
                  <a:lnTo>
                    <a:pt x="899020" y="248331"/>
                  </a:lnTo>
                  <a:lnTo>
                    <a:pt x="899020" y="257637"/>
                  </a:lnTo>
                  <a:lnTo>
                    <a:pt x="931100" y="257637"/>
                  </a:lnTo>
                  <a:lnTo>
                    <a:pt x="931100" y="266279"/>
                  </a:lnTo>
                  <a:lnTo>
                    <a:pt x="953852" y="266279"/>
                  </a:lnTo>
                  <a:lnTo>
                    <a:pt x="953852" y="279004"/>
                  </a:lnTo>
                  <a:lnTo>
                    <a:pt x="979935" y="279004"/>
                  </a:lnTo>
                  <a:lnTo>
                    <a:pt x="979935" y="289640"/>
                  </a:lnTo>
                  <a:lnTo>
                    <a:pt x="1000688" y="289640"/>
                  </a:lnTo>
                  <a:lnTo>
                    <a:pt x="1000688" y="309013"/>
                  </a:lnTo>
                  <a:lnTo>
                    <a:pt x="1018108" y="309013"/>
                  </a:lnTo>
                  <a:lnTo>
                    <a:pt x="1018108" y="323732"/>
                  </a:lnTo>
                  <a:lnTo>
                    <a:pt x="1036005" y="323732"/>
                  </a:lnTo>
                  <a:lnTo>
                    <a:pt x="1036005" y="335793"/>
                  </a:lnTo>
                  <a:lnTo>
                    <a:pt x="1053616" y="335793"/>
                  </a:lnTo>
                  <a:lnTo>
                    <a:pt x="1053616" y="345764"/>
                  </a:lnTo>
                  <a:lnTo>
                    <a:pt x="1070370" y="345764"/>
                  </a:lnTo>
                  <a:lnTo>
                    <a:pt x="1070370" y="352411"/>
                  </a:lnTo>
                  <a:lnTo>
                    <a:pt x="1088457" y="352411"/>
                  </a:lnTo>
                  <a:lnTo>
                    <a:pt x="1088457" y="362383"/>
                  </a:lnTo>
                  <a:lnTo>
                    <a:pt x="1103879" y="362383"/>
                  </a:lnTo>
                  <a:lnTo>
                    <a:pt x="1103879" y="369695"/>
                  </a:lnTo>
                  <a:lnTo>
                    <a:pt x="1117968" y="369695"/>
                  </a:lnTo>
                  <a:lnTo>
                    <a:pt x="1117968" y="380331"/>
                  </a:lnTo>
                  <a:lnTo>
                    <a:pt x="1131390" y="380331"/>
                  </a:lnTo>
                  <a:lnTo>
                    <a:pt x="1131390" y="386978"/>
                  </a:lnTo>
                  <a:lnTo>
                    <a:pt x="1147478" y="386978"/>
                  </a:lnTo>
                  <a:lnTo>
                    <a:pt x="1147478" y="396949"/>
                  </a:lnTo>
                  <a:lnTo>
                    <a:pt x="1164899" y="396949"/>
                  </a:lnTo>
                  <a:lnTo>
                    <a:pt x="1164899" y="404926"/>
                  </a:lnTo>
                  <a:lnTo>
                    <a:pt x="1175560" y="404926"/>
                  </a:lnTo>
                  <a:lnTo>
                    <a:pt x="1175560" y="413568"/>
                  </a:lnTo>
                  <a:lnTo>
                    <a:pt x="1194314" y="413568"/>
                  </a:lnTo>
                  <a:lnTo>
                    <a:pt x="1194314" y="424204"/>
                  </a:lnTo>
                  <a:lnTo>
                    <a:pt x="1211068" y="424204"/>
                  </a:lnTo>
                  <a:lnTo>
                    <a:pt x="1211068" y="432846"/>
                  </a:lnTo>
                  <a:lnTo>
                    <a:pt x="1226490" y="432846"/>
                  </a:lnTo>
                  <a:lnTo>
                    <a:pt x="1226490" y="442152"/>
                  </a:lnTo>
                  <a:lnTo>
                    <a:pt x="1239912" y="442152"/>
                  </a:lnTo>
                  <a:lnTo>
                    <a:pt x="1239912" y="448135"/>
                  </a:lnTo>
                  <a:lnTo>
                    <a:pt x="1254667" y="448135"/>
                  </a:lnTo>
                </a:path>
              </a:pathLst>
            </a:custGeom>
            <a:noFill/>
            <a:ln w="12700" cap="flat">
              <a:solidFill>
                <a:schemeClr val="bg1">
                  <a:lumMod val="50000"/>
                </a:schemeClr>
              </a:solidFill>
              <a:prstDash val="solid"/>
              <a:miter/>
            </a:ln>
          </p:spPr>
          <p:txBody>
            <a:bodyPr rtlCol="0" anchor="ctr"/>
            <a:lstStyle/>
            <a:p>
              <a:endParaRPr lang="en-GB" sz="1350"/>
            </a:p>
          </p:txBody>
        </p:sp>
        <p:sp>
          <p:nvSpPr>
            <p:cNvPr id="103" name="Freeform 121">
              <a:extLst>
                <a:ext uri="{FF2B5EF4-FFF2-40B4-BE49-F238E27FC236}">
                  <a16:creationId xmlns:a16="http://schemas.microsoft.com/office/drawing/2014/main" id="{4B01F5AD-784C-0E16-8813-527FDBF31083}"/>
                </a:ext>
              </a:extLst>
            </p:cNvPr>
            <p:cNvSpPr/>
            <p:nvPr/>
          </p:nvSpPr>
          <p:spPr>
            <a:xfrm>
              <a:off x="5446105" y="2904324"/>
              <a:ext cx="1250383" cy="646989"/>
            </a:xfrm>
            <a:custGeom>
              <a:avLst/>
              <a:gdLst>
                <a:gd name="connsiteX0" fmla="*/ 0 w 1250383"/>
                <a:gd name="connsiteY0" fmla="*/ 0 h 646989"/>
                <a:gd name="connsiteX1" fmla="*/ 67017 w 1250383"/>
                <a:gd name="connsiteY1" fmla="*/ 0 h 646989"/>
                <a:gd name="connsiteX2" fmla="*/ 67017 w 1250383"/>
                <a:gd name="connsiteY2" fmla="*/ 12725 h 646989"/>
                <a:gd name="connsiteX3" fmla="*/ 91768 w 1250383"/>
                <a:gd name="connsiteY3" fmla="*/ 12725 h 646989"/>
                <a:gd name="connsiteX4" fmla="*/ 91768 w 1250383"/>
                <a:gd name="connsiteY4" fmla="*/ 23361 h 646989"/>
                <a:gd name="connsiteX5" fmla="*/ 122516 w 1250383"/>
                <a:gd name="connsiteY5" fmla="*/ 23361 h 646989"/>
                <a:gd name="connsiteX6" fmla="*/ 122516 w 1250383"/>
                <a:gd name="connsiteY6" fmla="*/ 33427 h 646989"/>
                <a:gd name="connsiteX7" fmla="*/ 151265 w 1250383"/>
                <a:gd name="connsiteY7" fmla="*/ 33427 h 646989"/>
                <a:gd name="connsiteX8" fmla="*/ 151265 w 1250383"/>
                <a:gd name="connsiteY8" fmla="*/ 44063 h 646989"/>
                <a:gd name="connsiteX9" fmla="*/ 184773 w 1250383"/>
                <a:gd name="connsiteY9" fmla="*/ 44063 h 646989"/>
                <a:gd name="connsiteX10" fmla="*/ 184773 w 1250383"/>
                <a:gd name="connsiteY10" fmla="*/ 56788 h 646989"/>
                <a:gd name="connsiteX11" fmla="*/ 214855 w 1250383"/>
                <a:gd name="connsiteY11" fmla="*/ 56788 h 646989"/>
                <a:gd name="connsiteX12" fmla="*/ 214855 w 1250383"/>
                <a:gd name="connsiteY12" fmla="*/ 69419 h 646989"/>
                <a:gd name="connsiteX13" fmla="*/ 232942 w 1250383"/>
                <a:gd name="connsiteY13" fmla="*/ 69419 h 646989"/>
                <a:gd name="connsiteX14" fmla="*/ 232942 w 1250383"/>
                <a:gd name="connsiteY14" fmla="*/ 81479 h 646989"/>
                <a:gd name="connsiteX15" fmla="*/ 245698 w 1250383"/>
                <a:gd name="connsiteY15" fmla="*/ 81479 h 646989"/>
                <a:gd name="connsiteX16" fmla="*/ 245698 w 1250383"/>
                <a:gd name="connsiteY16" fmla="*/ 92780 h 646989"/>
                <a:gd name="connsiteX17" fmla="*/ 309954 w 1250383"/>
                <a:gd name="connsiteY17" fmla="*/ 92780 h 646989"/>
                <a:gd name="connsiteX18" fmla="*/ 309954 w 1250383"/>
                <a:gd name="connsiteY18" fmla="*/ 102181 h 646989"/>
                <a:gd name="connsiteX19" fmla="*/ 336704 w 1250383"/>
                <a:gd name="connsiteY19" fmla="*/ 102181 h 646989"/>
                <a:gd name="connsiteX20" fmla="*/ 336704 w 1250383"/>
                <a:gd name="connsiteY20" fmla="*/ 118230 h 646989"/>
                <a:gd name="connsiteX21" fmla="*/ 353458 w 1250383"/>
                <a:gd name="connsiteY21" fmla="*/ 118230 h 646989"/>
                <a:gd name="connsiteX22" fmla="*/ 353458 w 1250383"/>
                <a:gd name="connsiteY22" fmla="*/ 127537 h 646989"/>
                <a:gd name="connsiteX23" fmla="*/ 367547 w 1250383"/>
                <a:gd name="connsiteY23" fmla="*/ 127537 h 646989"/>
                <a:gd name="connsiteX24" fmla="*/ 367547 w 1250383"/>
                <a:gd name="connsiteY24" fmla="*/ 138173 h 646989"/>
                <a:gd name="connsiteX25" fmla="*/ 389632 w 1250383"/>
                <a:gd name="connsiteY25" fmla="*/ 138173 h 646989"/>
                <a:gd name="connsiteX26" fmla="*/ 389632 w 1250383"/>
                <a:gd name="connsiteY26" fmla="*/ 150898 h 646989"/>
                <a:gd name="connsiteX27" fmla="*/ 423046 w 1250383"/>
                <a:gd name="connsiteY27" fmla="*/ 150898 h 646989"/>
                <a:gd name="connsiteX28" fmla="*/ 423046 w 1250383"/>
                <a:gd name="connsiteY28" fmla="*/ 159539 h 646989"/>
                <a:gd name="connsiteX29" fmla="*/ 450462 w 1250383"/>
                <a:gd name="connsiteY29" fmla="*/ 159539 h 646989"/>
                <a:gd name="connsiteX30" fmla="*/ 450462 w 1250383"/>
                <a:gd name="connsiteY30" fmla="*/ 174924 h 646989"/>
                <a:gd name="connsiteX31" fmla="*/ 504056 w 1250383"/>
                <a:gd name="connsiteY31" fmla="*/ 174924 h 646989"/>
                <a:gd name="connsiteX32" fmla="*/ 504056 w 1250383"/>
                <a:gd name="connsiteY32" fmla="*/ 183660 h 646989"/>
                <a:gd name="connsiteX33" fmla="*/ 552225 w 1250383"/>
                <a:gd name="connsiteY33" fmla="*/ 183660 h 646989"/>
                <a:gd name="connsiteX34" fmla="*/ 552225 w 1250383"/>
                <a:gd name="connsiteY34" fmla="*/ 194961 h 646989"/>
                <a:gd name="connsiteX35" fmla="*/ 566314 w 1250383"/>
                <a:gd name="connsiteY35" fmla="*/ 194961 h 646989"/>
                <a:gd name="connsiteX36" fmla="*/ 566314 w 1250383"/>
                <a:gd name="connsiteY36" fmla="*/ 207021 h 646989"/>
                <a:gd name="connsiteX37" fmla="*/ 583068 w 1250383"/>
                <a:gd name="connsiteY37" fmla="*/ 207021 h 646989"/>
                <a:gd name="connsiteX38" fmla="*/ 583068 w 1250383"/>
                <a:gd name="connsiteY38" fmla="*/ 214334 h 646989"/>
                <a:gd name="connsiteX39" fmla="*/ 603154 w 1250383"/>
                <a:gd name="connsiteY39" fmla="*/ 214334 h 646989"/>
                <a:gd name="connsiteX40" fmla="*/ 603154 w 1250383"/>
                <a:gd name="connsiteY40" fmla="*/ 224685 h 646989"/>
                <a:gd name="connsiteX41" fmla="*/ 627238 w 1250383"/>
                <a:gd name="connsiteY41" fmla="*/ 224685 h 646989"/>
                <a:gd name="connsiteX42" fmla="*/ 627238 w 1250383"/>
                <a:gd name="connsiteY42" fmla="*/ 238360 h 646989"/>
                <a:gd name="connsiteX43" fmla="*/ 639900 w 1250383"/>
                <a:gd name="connsiteY43" fmla="*/ 238360 h 646989"/>
                <a:gd name="connsiteX44" fmla="*/ 639900 w 1250383"/>
                <a:gd name="connsiteY44" fmla="*/ 251749 h 646989"/>
                <a:gd name="connsiteX45" fmla="*/ 653322 w 1250383"/>
                <a:gd name="connsiteY45" fmla="*/ 251749 h 646989"/>
                <a:gd name="connsiteX46" fmla="*/ 653322 w 1250383"/>
                <a:gd name="connsiteY46" fmla="*/ 267798 h 646989"/>
                <a:gd name="connsiteX47" fmla="*/ 665983 w 1250383"/>
                <a:gd name="connsiteY47" fmla="*/ 267798 h 646989"/>
                <a:gd name="connsiteX48" fmla="*/ 665983 w 1250383"/>
                <a:gd name="connsiteY48" fmla="*/ 278434 h 646989"/>
                <a:gd name="connsiteX49" fmla="*/ 708154 w 1250383"/>
                <a:gd name="connsiteY49" fmla="*/ 278434 h 646989"/>
                <a:gd name="connsiteX50" fmla="*/ 708154 w 1250383"/>
                <a:gd name="connsiteY50" fmla="*/ 287741 h 646989"/>
                <a:gd name="connsiteX51" fmla="*/ 720910 w 1250383"/>
                <a:gd name="connsiteY51" fmla="*/ 287741 h 646989"/>
                <a:gd name="connsiteX52" fmla="*/ 720910 w 1250383"/>
                <a:gd name="connsiteY52" fmla="*/ 297807 h 646989"/>
                <a:gd name="connsiteX53" fmla="*/ 729573 w 1250383"/>
                <a:gd name="connsiteY53" fmla="*/ 297807 h 646989"/>
                <a:gd name="connsiteX54" fmla="*/ 729573 w 1250383"/>
                <a:gd name="connsiteY54" fmla="*/ 314521 h 646989"/>
                <a:gd name="connsiteX55" fmla="*/ 757750 w 1250383"/>
                <a:gd name="connsiteY55" fmla="*/ 314521 h 646989"/>
                <a:gd name="connsiteX56" fmla="*/ 757750 w 1250383"/>
                <a:gd name="connsiteY56" fmla="*/ 325157 h 646989"/>
                <a:gd name="connsiteX57" fmla="*/ 776504 w 1250383"/>
                <a:gd name="connsiteY57" fmla="*/ 325157 h 646989"/>
                <a:gd name="connsiteX58" fmla="*/ 776504 w 1250383"/>
                <a:gd name="connsiteY58" fmla="*/ 349847 h 646989"/>
                <a:gd name="connsiteX59" fmla="*/ 787166 w 1250383"/>
                <a:gd name="connsiteY59" fmla="*/ 349847 h 646989"/>
                <a:gd name="connsiteX60" fmla="*/ 787166 w 1250383"/>
                <a:gd name="connsiteY60" fmla="*/ 358584 h 646989"/>
                <a:gd name="connsiteX61" fmla="*/ 805253 w 1250383"/>
                <a:gd name="connsiteY61" fmla="*/ 358584 h 646989"/>
                <a:gd name="connsiteX62" fmla="*/ 805253 w 1250383"/>
                <a:gd name="connsiteY62" fmla="*/ 368555 h 646989"/>
                <a:gd name="connsiteX63" fmla="*/ 812583 w 1250383"/>
                <a:gd name="connsiteY63" fmla="*/ 368555 h 646989"/>
                <a:gd name="connsiteX64" fmla="*/ 812583 w 1250383"/>
                <a:gd name="connsiteY64" fmla="*/ 379286 h 646989"/>
                <a:gd name="connsiteX65" fmla="*/ 870176 w 1250383"/>
                <a:gd name="connsiteY65" fmla="*/ 379286 h 646989"/>
                <a:gd name="connsiteX66" fmla="*/ 870176 w 1250383"/>
                <a:gd name="connsiteY66" fmla="*/ 396664 h 646989"/>
                <a:gd name="connsiteX67" fmla="*/ 877506 w 1250383"/>
                <a:gd name="connsiteY67" fmla="*/ 396664 h 646989"/>
                <a:gd name="connsiteX68" fmla="*/ 877506 w 1250383"/>
                <a:gd name="connsiteY68" fmla="*/ 407300 h 646989"/>
                <a:gd name="connsiteX69" fmla="*/ 886930 w 1250383"/>
                <a:gd name="connsiteY69" fmla="*/ 407300 h 646989"/>
                <a:gd name="connsiteX70" fmla="*/ 886930 w 1250383"/>
                <a:gd name="connsiteY70" fmla="*/ 416607 h 646989"/>
                <a:gd name="connsiteX71" fmla="*/ 896925 w 1250383"/>
                <a:gd name="connsiteY71" fmla="*/ 416607 h 646989"/>
                <a:gd name="connsiteX72" fmla="*/ 896925 w 1250383"/>
                <a:gd name="connsiteY72" fmla="*/ 427338 h 646989"/>
                <a:gd name="connsiteX73" fmla="*/ 916345 w 1250383"/>
                <a:gd name="connsiteY73" fmla="*/ 427338 h 646989"/>
                <a:gd name="connsiteX74" fmla="*/ 916345 w 1250383"/>
                <a:gd name="connsiteY74" fmla="*/ 440728 h 646989"/>
                <a:gd name="connsiteX75" fmla="*/ 950520 w 1250383"/>
                <a:gd name="connsiteY75" fmla="*/ 440728 h 646989"/>
                <a:gd name="connsiteX76" fmla="*/ 950520 w 1250383"/>
                <a:gd name="connsiteY76" fmla="*/ 449369 h 646989"/>
                <a:gd name="connsiteX77" fmla="*/ 958516 w 1250383"/>
                <a:gd name="connsiteY77" fmla="*/ 449369 h 646989"/>
                <a:gd name="connsiteX78" fmla="*/ 958516 w 1250383"/>
                <a:gd name="connsiteY78" fmla="*/ 464754 h 646989"/>
                <a:gd name="connsiteX79" fmla="*/ 985932 w 1250383"/>
                <a:gd name="connsiteY79" fmla="*/ 464754 h 646989"/>
                <a:gd name="connsiteX80" fmla="*/ 985932 w 1250383"/>
                <a:gd name="connsiteY80" fmla="*/ 474060 h 646989"/>
                <a:gd name="connsiteX81" fmla="*/ 1003353 w 1250383"/>
                <a:gd name="connsiteY81" fmla="*/ 474060 h 646989"/>
                <a:gd name="connsiteX82" fmla="*/ 1003353 w 1250383"/>
                <a:gd name="connsiteY82" fmla="*/ 481467 h 646989"/>
                <a:gd name="connsiteX83" fmla="*/ 1024772 w 1250383"/>
                <a:gd name="connsiteY83" fmla="*/ 481467 h 646989"/>
                <a:gd name="connsiteX84" fmla="*/ 1024772 w 1250383"/>
                <a:gd name="connsiteY84" fmla="*/ 494098 h 646989"/>
                <a:gd name="connsiteX85" fmla="*/ 1036862 w 1250383"/>
                <a:gd name="connsiteY85" fmla="*/ 494098 h 646989"/>
                <a:gd name="connsiteX86" fmla="*/ 1036862 w 1250383"/>
                <a:gd name="connsiteY86" fmla="*/ 506823 h 646989"/>
                <a:gd name="connsiteX87" fmla="*/ 1047523 w 1250383"/>
                <a:gd name="connsiteY87" fmla="*/ 506823 h 646989"/>
                <a:gd name="connsiteX88" fmla="*/ 1047523 w 1250383"/>
                <a:gd name="connsiteY88" fmla="*/ 516794 h 646989"/>
                <a:gd name="connsiteX89" fmla="*/ 1076367 w 1250383"/>
                <a:gd name="connsiteY89" fmla="*/ 516794 h 646989"/>
                <a:gd name="connsiteX90" fmla="*/ 1076367 w 1250383"/>
                <a:gd name="connsiteY90" fmla="*/ 523441 h 646989"/>
                <a:gd name="connsiteX91" fmla="*/ 1092360 w 1250383"/>
                <a:gd name="connsiteY91" fmla="*/ 523441 h 646989"/>
                <a:gd name="connsiteX92" fmla="*/ 1086744 w 1250383"/>
                <a:gd name="connsiteY92" fmla="*/ 529139 h 646989"/>
                <a:gd name="connsiteX93" fmla="*/ 1111114 w 1250383"/>
                <a:gd name="connsiteY93" fmla="*/ 529139 h 646989"/>
                <a:gd name="connsiteX94" fmla="*/ 1111114 w 1250383"/>
                <a:gd name="connsiteY94" fmla="*/ 544808 h 646989"/>
                <a:gd name="connsiteX95" fmla="*/ 1123203 w 1250383"/>
                <a:gd name="connsiteY95" fmla="*/ 544808 h 646989"/>
                <a:gd name="connsiteX96" fmla="*/ 1123203 w 1250383"/>
                <a:gd name="connsiteY96" fmla="*/ 559528 h 646989"/>
                <a:gd name="connsiteX97" fmla="*/ 1136531 w 1250383"/>
                <a:gd name="connsiteY97" fmla="*/ 559528 h 646989"/>
                <a:gd name="connsiteX98" fmla="*/ 1136531 w 1250383"/>
                <a:gd name="connsiteY98" fmla="*/ 571588 h 646989"/>
                <a:gd name="connsiteX99" fmla="*/ 1162043 w 1250383"/>
                <a:gd name="connsiteY99" fmla="*/ 571588 h 646989"/>
                <a:gd name="connsiteX100" fmla="*/ 1162043 w 1250383"/>
                <a:gd name="connsiteY100" fmla="*/ 588967 h 646989"/>
                <a:gd name="connsiteX101" fmla="*/ 1181463 w 1250383"/>
                <a:gd name="connsiteY101" fmla="*/ 588967 h 646989"/>
                <a:gd name="connsiteX102" fmla="*/ 1181463 w 1250383"/>
                <a:gd name="connsiteY102" fmla="*/ 610333 h 646989"/>
                <a:gd name="connsiteX103" fmla="*/ 1194124 w 1250383"/>
                <a:gd name="connsiteY103" fmla="*/ 610333 h 646989"/>
                <a:gd name="connsiteX104" fmla="*/ 1194124 w 1250383"/>
                <a:gd name="connsiteY104" fmla="*/ 629611 h 646989"/>
                <a:gd name="connsiteX105" fmla="*/ 1204214 w 1250383"/>
                <a:gd name="connsiteY105" fmla="*/ 629611 h 646989"/>
                <a:gd name="connsiteX106" fmla="*/ 1204214 w 1250383"/>
                <a:gd name="connsiteY106" fmla="*/ 646989 h 646989"/>
                <a:gd name="connsiteX107" fmla="*/ 1250383 w 1250383"/>
                <a:gd name="connsiteY107" fmla="*/ 646989 h 64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250383" h="646989">
                  <a:moveTo>
                    <a:pt x="0" y="0"/>
                  </a:moveTo>
                  <a:lnTo>
                    <a:pt x="67017" y="0"/>
                  </a:lnTo>
                  <a:lnTo>
                    <a:pt x="67017" y="12725"/>
                  </a:lnTo>
                  <a:lnTo>
                    <a:pt x="91768" y="12725"/>
                  </a:lnTo>
                  <a:lnTo>
                    <a:pt x="91768" y="23361"/>
                  </a:lnTo>
                  <a:lnTo>
                    <a:pt x="122516" y="23361"/>
                  </a:lnTo>
                  <a:lnTo>
                    <a:pt x="122516" y="33427"/>
                  </a:lnTo>
                  <a:lnTo>
                    <a:pt x="151265" y="33427"/>
                  </a:lnTo>
                  <a:lnTo>
                    <a:pt x="151265" y="44063"/>
                  </a:lnTo>
                  <a:lnTo>
                    <a:pt x="184773" y="44063"/>
                  </a:lnTo>
                  <a:lnTo>
                    <a:pt x="184773" y="56788"/>
                  </a:lnTo>
                  <a:lnTo>
                    <a:pt x="214855" y="56788"/>
                  </a:lnTo>
                  <a:lnTo>
                    <a:pt x="214855" y="69419"/>
                  </a:lnTo>
                  <a:lnTo>
                    <a:pt x="232942" y="69419"/>
                  </a:lnTo>
                  <a:lnTo>
                    <a:pt x="232942" y="81479"/>
                  </a:lnTo>
                  <a:lnTo>
                    <a:pt x="245698" y="81479"/>
                  </a:lnTo>
                  <a:lnTo>
                    <a:pt x="245698" y="92780"/>
                  </a:lnTo>
                  <a:lnTo>
                    <a:pt x="309954" y="92780"/>
                  </a:lnTo>
                  <a:lnTo>
                    <a:pt x="309954" y="102181"/>
                  </a:lnTo>
                  <a:lnTo>
                    <a:pt x="336704" y="102181"/>
                  </a:lnTo>
                  <a:lnTo>
                    <a:pt x="336704" y="118230"/>
                  </a:lnTo>
                  <a:lnTo>
                    <a:pt x="353458" y="118230"/>
                  </a:lnTo>
                  <a:lnTo>
                    <a:pt x="353458" y="127537"/>
                  </a:lnTo>
                  <a:lnTo>
                    <a:pt x="367547" y="127537"/>
                  </a:lnTo>
                  <a:lnTo>
                    <a:pt x="367547" y="138173"/>
                  </a:lnTo>
                  <a:lnTo>
                    <a:pt x="389632" y="138173"/>
                  </a:lnTo>
                  <a:lnTo>
                    <a:pt x="389632" y="150898"/>
                  </a:lnTo>
                  <a:lnTo>
                    <a:pt x="423046" y="150898"/>
                  </a:lnTo>
                  <a:lnTo>
                    <a:pt x="423046" y="159539"/>
                  </a:lnTo>
                  <a:lnTo>
                    <a:pt x="450462" y="159539"/>
                  </a:lnTo>
                  <a:lnTo>
                    <a:pt x="450462" y="174924"/>
                  </a:lnTo>
                  <a:lnTo>
                    <a:pt x="504056" y="174924"/>
                  </a:lnTo>
                  <a:lnTo>
                    <a:pt x="504056" y="183660"/>
                  </a:lnTo>
                  <a:lnTo>
                    <a:pt x="552225" y="183660"/>
                  </a:lnTo>
                  <a:lnTo>
                    <a:pt x="552225" y="194961"/>
                  </a:lnTo>
                  <a:lnTo>
                    <a:pt x="566314" y="194961"/>
                  </a:lnTo>
                  <a:lnTo>
                    <a:pt x="566314" y="207021"/>
                  </a:lnTo>
                  <a:lnTo>
                    <a:pt x="583068" y="207021"/>
                  </a:lnTo>
                  <a:lnTo>
                    <a:pt x="583068" y="214334"/>
                  </a:lnTo>
                  <a:lnTo>
                    <a:pt x="603154" y="214334"/>
                  </a:lnTo>
                  <a:lnTo>
                    <a:pt x="603154" y="224685"/>
                  </a:lnTo>
                  <a:lnTo>
                    <a:pt x="627238" y="224685"/>
                  </a:lnTo>
                  <a:lnTo>
                    <a:pt x="627238" y="238360"/>
                  </a:lnTo>
                  <a:lnTo>
                    <a:pt x="639900" y="238360"/>
                  </a:lnTo>
                  <a:lnTo>
                    <a:pt x="639900" y="251749"/>
                  </a:lnTo>
                  <a:lnTo>
                    <a:pt x="653322" y="251749"/>
                  </a:lnTo>
                  <a:lnTo>
                    <a:pt x="653322" y="267798"/>
                  </a:lnTo>
                  <a:lnTo>
                    <a:pt x="665983" y="267798"/>
                  </a:lnTo>
                  <a:lnTo>
                    <a:pt x="665983" y="278434"/>
                  </a:lnTo>
                  <a:lnTo>
                    <a:pt x="708154" y="278434"/>
                  </a:lnTo>
                  <a:lnTo>
                    <a:pt x="708154" y="287741"/>
                  </a:lnTo>
                  <a:lnTo>
                    <a:pt x="720910" y="287741"/>
                  </a:lnTo>
                  <a:lnTo>
                    <a:pt x="720910" y="297807"/>
                  </a:lnTo>
                  <a:lnTo>
                    <a:pt x="729573" y="297807"/>
                  </a:lnTo>
                  <a:lnTo>
                    <a:pt x="729573" y="314521"/>
                  </a:lnTo>
                  <a:lnTo>
                    <a:pt x="757750" y="314521"/>
                  </a:lnTo>
                  <a:lnTo>
                    <a:pt x="757750" y="325157"/>
                  </a:lnTo>
                  <a:lnTo>
                    <a:pt x="776504" y="325157"/>
                  </a:lnTo>
                  <a:lnTo>
                    <a:pt x="776504" y="349847"/>
                  </a:lnTo>
                  <a:lnTo>
                    <a:pt x="787166" y="349847"/>
                  </a:lnTo>
                  <a:lnTo>
                    <a:pt x="787166" y="358584"/>
                  </a:lnTo>
                  <a:lnTo>
                    <a:pt x="805253" y="358584"/>
                  </a:lnTo>
                  <a:lnTo>
                    <a:pt x="805253" y="368555"/>
                  </a:lnTo>
                  <a:lnTo>
                    <a:pt x="812583" y="368555"/>
                  </a:lnTo>
                  <a:lnTo>
                    <a:pt x="812583" y="379286"/>
                  </a:lnTo>
                  <a:lnTo>
                    <a:pt x="870176" y="379286"/>
                  </a:lnTo>
                  <a:lnTo>
                    <a:pt x="870176" y="396664"/>
                  </a:lnTo>
                  <a:lnTo>
                    <a:pt x="877506" y="396664"/>
                  </a:lnTo>
                  <a:lnTo>
                    <a:pt x="877506" y="407300"/>
                  </a:lnTo>
                  <a:lnTo>
                    <a:pt x="886930" y="407300"/>
                  </a:lnTo>
                  <a:lnTo>
                    <a:pt x="886930" y="416607"/>
                  </a:lnTo>
                  <a:lnTo>
                    <a:pt x="896925" y="416607"/>
                  </a:lnTo>
                  <a:lnTo>
                    <a:pt x="896925" y="427338"/>
                  </a:lnTo>
                  <a:lnTo>
                    <a:pt x="916345" y="427338"/>
                  </a:lnTo>
                  <a:lnTo>
                    <a:pt x="916345" y="440728"/>
                  </a:lnTo>
                  <a:lnTo>
                    <a:pt x="950520" y="440728"/>
                  </a:lnTo>
                  <a:lnTo>
                    <a:pt x="950520" y="449369"/>
                  </a:lnTo>
                  <a:lnTo>
                    <a:pt x="958516" y="449369"/>
                  </a:lnTo>
                  <a:lnTo>
                    <a:pt x="958516" y="464754"/>
                  </a:lnTo>
                  <a:lnTo>
                    <a:pt x="985932" y="464754"/>
                  </a:lnTo>
                  <a:lnTo>
                    <a:pt x="985932" y="474060"/>
                  </a:lnTo>
                  <a:lnTo>
                    <a:pt x="1003353" y="474060"/>
                  </a:lnTo>
                  <a:lnTo>
                    <a:pt x="1003353" y="481467"/>
                  </a:lnTo>
                  <a:lnTo>
                    <a:pt x="1024772" y="481467"/>
                  </a:lnTo>
                  <a:lnTo>
                    <a:pt x="1024772" y="494098"/>
                  </a:lnTo>
                  <a:lnTo>
                    <a:pt x="1036862" y="494098"/>
                  </a:lnTo>
                  <a:lnTo>
                    <a:pt x="1036862" y="506823"/>
                  </a:lnTo>
                  <a:lnTo>
                    <a:pt x="1047523" y="506823"/>
                  </a:lnTo>
                  <a:lnTo>
                    <a:pt x="1047523" y="516794"/>
                  </a:lnTo>
                  <a:lnTo>
                    <a:pt x="1076367" y="516794"/>
                  </a:lnTo>
                  <a:lnTo>
                    <a:pt x="1076367" y="523441"/>
                  </a:lnTo>
                  <a:lnTo>
                    <a:pt x="1092360" y="523441"/>
                  </a:lnTo>
                  <a:lnTo>
                    <a:pt x="1086744" y="529139"/>
                  </a:lnTo>
                  <a:lnTo>
                    <a:pt x="1111114" y="529139"/>
                  </a:lnTo>
                  <a:lnTo>
                    <a:pt x="1111114" y="544808"/>
                  </a:lnTo>
                  <a:lnTo>
                    <a:pt x="1123203" y="544808"/>
                  </a:lnTo>
                  <a:lnTo>
                    <a:pt x="1123203" y="559528"/>
                  </a:lnTo>
                  <a:lnTo>
                    <a:pt x="1136531" y="559528"/>
                  </a:lnTo>
                  <a:lnTo>
                    <a:pt x="1136531" y="571588"/>
                  </a:lnTo>
                  <a:lnTo>
                    <a:pt x="1162043" y="571588"/>
                  </a:lnTo>
                  <a:lnTo>
                    <a:pt x="1162043" y="588967"/>
                  </a:lnTo>
                  <a:lnTo>
                    <a:pt x="1181463" y="588967"/>
                  </a:lnTo>
                  <a:lnTo>
                    <a:pt x="1181463" y="610333"/>
                  </a:lnTo>
                  <a:lnTo>
                    <a:pt x="1194124" y="610333"/>
                  </a:lnTo>
                  <a:lnTo>
                    <a:pt x="1194124" y="629611"/>
                  </a:lnTo>
                  <a:lnTo>
                    <a:pt x="1204214" y="629611"/>
                  </a:lnTo>
                  <a:lnTo>
                    <a:pt x="1204214" y="646989"/>
                  </a:lnTo>
                  <a:lnTo>
                    <a:pt x="1250383" y="646989"/>
                  </a:lnTo>
                </a:path>
              </a:pathLst>
            </a:custGeom>
            <a:noFill/>
            <a:ln w="12700" cap="flat">
              <a:solidFill>
                <a:schemeClr val="accent2"/>
              </a:solidFill>
              <a:prstDash val="solid"/>
              <a:miter/>
            </a:ln>
          </p:spPr>
          <p:txBody>
            <a:bodyPr rtlCol="0" anchor="ctr"/>
            <a:lstStyle/>
            <a:p>
              <a:endParaRPr lang="en-GB" sz="1350"/>
            </a:p>
          </p:txBody>
        </p:sp>
        <p:sp>
          <p:nvSpPr>
            <p:cNvPr id="104" name="Freeform 122">
              <a:extLst>
                <a:ext uri="{FF2B5EF4-FFF2-40B4-BE49-F238E27FC236}">
                  <a16:creationId xmlns:a16="http://schemas.microsoft.com/office/drawing/2014/main" id="{668D95A9-E22C-AE9D-8FC8-EAAC9BAE6149}"/>
                </a:ext>
              </a:extLst>
            </p:cNvPr>
            <p:cNvSpPr/>
            <p:nvPr/>
          </p:nvSpPr>
          <p:spPr>
            <a:xfrm>
              <a:off x="5446105" y="2904324"/>
              <a:ext cx="1240292" cy="1047642"/>
            </a:xfrm>
            <a:custGeom>
              <a:avLst/>
              <a:gdLst>
                <a:gd name="connsiteX0" fmla="*/ 0 w 1240292"/>
                <a:gd name="connsiteY0" fmla="*/ 0 h 1047642"/>
                <a:gd name="connsiteX1" fmla="*/ 50263 w 1240292"/>
                <a:gd name="connsiteY1" fmla="*/ 0 h 1047642"/>
                <a:gd name="connsiteX2" fmla="*/ 50263 w 1240292"/>
                <a:gd name="connsiteY2" fmla="*/ 44063 h 1047642"/>
                <a:gd name="connsiteX3" fmla="*/ 60258 w 1240292"/>
                <a:gd name="connsiteY3" fmla="*/ 44063 h 1047642"/>
                <a:gd name="connsiteX4" fmla="*/ 60258 w 1240292"/>
                <a:gd name="connsiteY4" fmla="*/ 57453 h 1047642"/>
                <a:gd name="connsiteX5" fmla="*/ 71015 w 1240292"/>
                <a:gd name="connsiteY5" fmla="*/ 57453 h 1047642"/>
                <a:gd name="connsiteX6" fmla="*/ 71015 w 1240292"/>
                <a:gd name="connsiteY6" fmla="*/ 97528 h 1047642"/>
                <a:gd name="connsiteX7" fmla="*/ 82344 w 1240292"/>
                <a:gd name="connsiteY7" fmla="*/ 97528 h 1047642"/>
                <a:gd name="connsiteX8" fmla="*/ 82344 w 1240292"/>
                <a:gd name="connsiteY8" fmla="*/ 138173 h 1047642"/>
                <a:gd name="connsiteX9" fmla="*/ 250362 w 1240292"/>
                <a:gd name="connsiteY9" fmla="*/ 138173 h 1047642"/>
                <a:gd name="connsiteX10" fmla="*/ 250362 w 1240292"/>
                <a:gd name="connsiteY10" fmla="*/ 183660 h 1047642"/>
                <a:gd name="connsiteX11" fmla="*/ 425045 w 1240292"/>
                <a:gd name="connsiteY11" fmla="*/ 183660 h 1047642"/>
                <a:gd name="connsiteX12" fmla="*/ 425045 w 1240292"/>
                <a:gd name="connsiteY12" fmla="*/ 230383 h 1047642"/>
                <a:gd name="connsiteX13" fmla="*/ 532805 w 1240292"/>
                <a:gd name="connsiteY13" fmla="*/ 230383 h 1047642"/>
                <a:gd name="connsiteX14" fmla="*/ 532805 w 1240292"/>
                <a:gd name="connsiteY14" fmla="*/ 271787 h 1047642"/>
                <a:gd name="connsiteX15" fmla="*/ 552225 w 1240292"/>
                <a:gd name="connsiteY15" fmla="*/ 271787 h 1047642"/>
                <a:gd name="connsiteX16" fmla="*/ 552225 w 1240292"/>
                <a:gd name="connsiteY16" fmla="*/ 323542 h 1047642"/>
                <a:gd name="connsiteX17" fmla="*/ 564315 w 1240292"/>
                <a:gd name="connsiteY17" fmla="*/ 323542 h 1047642"/>
                <a:gd name="connsiteX18" fmla="*/ 564315 w 1240292"/>
                <a:gd name="connsiteY18" fmla="*/ 363237 h 1047642"/>
                <a:gd name="connsiteX19" fmla="*/ 585067 w 1240292"/>
                <a:gd name="connsiteY19" fmla="*/ 363237 h 1047642"/>
                <a:gd name="connsiteX20" fmla="*/ 585067 w 1240292"/>
                <a:gd name="connsiteY20" fmla="*/ 460765 h 1047642"/>
                <a:gd name="connsiteX21" fmla="*/ 645992 w 1240292"/>
                <a:gd name="connsiteY21" fmla="*/ 460765 h 1047642"/>
                <a:gd name="connsiteX22" fmla="*/ 645992 w 1240292"/>
                <a:gd name="connsiteY22" fmla="*/ 504164 h 1047642"/>
                <a:gd name="connsiteX23" fmla="*/ 676740 w 1240292"/>
                <a:gd name="connsiteY23" fmla="*/ 504164 h 1047642"/>
                <a:gd name="connsiteX24" fmla="*/ 676740 w 1240292"/>
                <a:gd name="connsiteY24" fmla="*/ 548892 h 1047642"/>
                <a:gd name="connsiteX25" fmla="*/ 694827 w 1240292"/>
                <a:gd name="connsiteY25" fmla="*/ 548892 h 1047642"/>
                <a:gd name="connsiteX26" fmla="*/ 694827 w 1240292"/>
                <a:gd name="connsiteY26" fmla="*/ 639677 h 1047642"/>
                <a:gd name="connsiteX27" fmla="*/ 710248 w 1240292"/>
                <a:gd name="connsiteY27" fmla="*/ 639677 h 1047642"/>
                <a:gd name="connsiteX28" fmla="*/ 710248 w 1240292"/>
                <a:gd name="connsiteY28" fmla="*/ 683076 h 1047642"/>
                <a:gd name="connsiteX29" fmla="*/ 750992 w 1240292"/>
                <a:gd name="connsiteY29" fmla="*/ 683076 h 1047642"/>
                <a:gd name="connsiteX30" fmla="*/ 750992 w 1240292"/>
                <a:gd name="connsiteY30" fmla="*/ 734451 h 1047642"/>
                <a:gd name="connsiteX31" fmla="*/ 905017 w 1240292"/>
                <a:gd name="connsiteY31" fmla="*/ 734451 h 1047642"/>
                <a:gd name="connsiteX32" fmla="*/ 905017 w 1240292"/>
                <a:gd name="connsiteY32" fmla="*/ 775191 h 1047642"/>
                <a:gd name="connsiteX33" fmla="*/ 922342 w 1240292"/>
                <a:gd name="connsiteY33" fmla="*/ 775191 h 1047642"/>
                <a:gd name="connsiteX34" fmla="*/ 922342 w 1240292"/>
                <a:gd name="connsiteY34" fmla="*/ 820584 h 1047642"/>
                <a:gd name="connsiteX35" fmla="*/ 994690 w 1240292"/>
                <a:gd name="connsiteY35" fmla="*/ 820584 h 1047642"/>
                <a:gd name="connsiteX36" fmla="*/ 994690 w 1240292"/>
                <a:gd name="connsiteY36" fmla="*/ 911464 h 1047642"/>
                <a:gd name="connsiteX37" fmla="*/ 1064278 w 1240292"/>
                <a:gd name="connsiteY37" fmla="*/ 911464 h 1047642"/>
                <a:gd name="connsiteX38" fmla="*/ 1064278 w 1240292"/>
                <a:gd name="connsiteY38" fmla="*/ 954863 h 1047642"/>
                <a:gd name="connsiteX39" fmla="*/ 1132533 w 1240292"/>
                <a:gd name="connsiteY39" fmla="*/ 954863 h 1047642"/>
                <a:gd name="connsiteX40" fmla="*/ 1132533 w 1240292"/>
                <a:gd name="connsiteY40" fmla="*/ 999591 h 1047642"/>
                <a:gd name="connsiteX41" fmla="*/ 1151286 w 1240292"/>
                <a:gd name="connsiteY41" fmla="*/ 999591 h 1047642"/>
                <a:gd name="connsiteX42" fmla="*/ 1151286 w 1240292"/>
                <a:gd name="connsiteY42" fmla="*/ 1047642 h 1047642"/>
                <a:gd name="connsiteX43" fmla="*/ 1240293 w 1240292"/>
                <a:gd name="connsiteY43" fmla="*/ 1047642 h 104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40292" h="1047642">
                  <a:moveTo>
                    <a:pt x="0" y="0"/>
                  </a:moveTo>
                  <a:lnTo>
                    <a:pt x="50263" y="0"/>
                  </a:lnTo>
                  <a:lnTo>
                    <a:pt x="50263" y="44063"/>
                  </a:lnTo>
                  <a:lnTo>
                    <a:pt x="60258" y="44063"/>
                  </a:lnTo>
                  <a:lnTo>
                    <a:pt x="60258" y="57453"/>
                  </a:lnTo>
                  <a:lnTo>
                    <a:pt x="71015" y="57453"/>
                  </a:lnTo>
                  <a:lnTo>
                    <a:pt x="71015" y="97528"/>
                  </a:lnTo>
                  <a:lnTo>
                    <a:pt x="82344" y="97528"/>
                  </a:lnTo>
                  <a:lnTo>
                    <a:pt x="82344" y="138173"/>
                  </a:lnTo>
                  <a:lnTo>
                    <a:pt x="250362" y="138173"/>
                  </a:lnTo>
                  <a:lnTo>
                    <a:pt x="250362" y="183660"/>
                  </a:lnTo>
                  <a:lnTo>
                    <a:pt x="425045" y="183660"/>
                  </a:lnTo>
                  <a:lnTo>
                    <a:pt x="425045" y="230383"/>
                  </a:lnTo>
                  <a:lnTo>
                    <a:pt x="532805" y="230383"/>
                  </a:lnTo>
                  <a:lnTo>
                    <a:pt x="532805" y="271787"/>
                  </a:lnTo>
                  <a:lnTo>
                    <a:pt x="552225" y="271787"/>
                  </a:lnTo>
                  <a:lnTo>
                    <a:pt x="552225" y="323542"/>
                  </a:lnTo>
                  <a:lnTo>
                    <a:pt x="564315" y="323542"/>
                  </a:lnTo>
                  <a:lnTo>
                    <a:pt x="564315" y="363237"/>
                  </a:lnTo>
                  <a:lnTo>
                    <a:pt x="585067" y="363237"/>
                  </a:lnTo>
                  <a:lnTo>
                    <a:pt x="585067" y="460765"/>
                  </a:lnTo>
                  <a:lnTo>
                    <a:pt x="645992" y="460765"/>
                  </a:lnTo>
                  <a:lnTo>
                    <a:pt x="645992" y="504164"/>
                  </a:lnTo>
                  <a:lnTo>
                    <a:pt x="676740" y="504164"/>
                  </a:lnTo>
                  <a:lnTo>
                    <a:pt x="676740" y="548892"/>
                  </a:lnTo>
                  <a:lnTo>
                    <a:pt x="694827" y="548892"/>
                  </a:lnTo>
                  <a:lnTo>
                    <a:pt x="694827" y="639677"/>
                  </a:lnTo>
                  <a:lnTo>
                    <a:pt x="710248" y="639677"/>
                  </a:lnTo>
                  <a:lnTo>
                    <a:pt x="710248" y="683076"/>
                  </a:lnTo>
                  <a:lnTo>
                    <a:pt x="750992" y="683076"/>
                  </a:lnTo>
                  <a:lnTo>
                    <a:pt x="750992" y="734451"/>
                  </a:lnTo>
                  <a:lnTo>
                    <a:pt x="905017" y="734451"/>
                  </a:lnTo>
                  <a:lnTo>
                    <a:pt x="905017" y="775191"/>
                  </a:lnTo>
                  <a:lnTo>
                    <a:pt x="922342" y="775191"/>
                  </a:lnTo>
                  <a:lnTo>
                    <a:pt x="922342" y="820584"/>
                  </a:lnTo>
                  <a:lnTo>
                    <a:pt x="994690" y="820584"/>
                  </a:lnTo>
                  <a:lnTo>
                    <a:pt x="994690" y="911464"/>
                  </a:lnTo>
                  <a:lnTo>
                    <a:pt x="1064278" y="911464"/>
                  </a:lnTo>
                  <a:lnTo>
                    <a:pt x="1064278" y="954863"/>
                  </a:lnTo>
                  <a:lnTo>
                    <a:pt x="1132533" y="954863"/>
                  </a:lnTo>
                  <a:lnTo>
                    <a:pt x="1132533" y="999591"/>
                  </a:lnTo>
                  <a:lnTo>
                    <a:pt x="1151286" y="999591"/>
                  </a:lnTo>
                  <a:lnTo>
                    <a:pt x="1151286" y="1047642"/>
                  </a:lnTo>
                  <a:lnTo>
                    <a:pt x="1240293" y="1047642"/>
                  </a:lnTo>
                </a:path>
              </a:pathLst>
            </a:custGeom>
            <a:noFill/>
            <a:ln w="12700" cap="flat">
              <a:solidFill>
                <a:schemeClr val="accent4"/>
              </a:solidFill>
              <a:prstDash val="solid"/>
              <a:miter/>
            </a:ln>
          </p:spPr>
          <p:txBody>
            <a:bodyPr rtlCol="0" anchor="ctr"/>
            <a:lstStyle/>
            <a:p>
              <a:endParaRPr lang="en-GB" sz="1350"/>
            </a:p>
          </p:txBody>
        </p:sp>
        <p:sp>
          <p:nvSpPr>
            <p:cNvPr id="105" name="Freeform 123">
              <a:extLst>
                <a:ext uri="{FF2B5EF4-FFF2-40B4-BE49-F238E27FC236}">
                  <a16:creationId xmlns:a16="http://schemas.microsoft.com/office/drawing/2014/main" id="{C9B0BF9D-FC10-3022-7F45-1B892E5B3175}"/>
                </a:ext>
              </a:extLst>
            </p:cNvPr>
            <p:cNvSpPr/>
            <p:nvPr/>
          </p:nvSpPr>
          <p:spPr>
            <a:xfrm>
              <a:off x="5446105" y="2904324"/>
              <a:ext cx="1240292" cy="609668"/>
            </a:xfrm>
            <a:custGeom>
              <a:avLst/>
              <a:gdLst>
                <a:gd name="connsiteX0" fmla="*/ 0 w 1240292"/>
                <a:gd name="connsiteY0" fmla="*/ 0 h 609668"/>
                <a:gd name="connsiteX1" fmla="*/ 141269 w 1240292"/>
                <a:gd name="connsiteY1" fmla="*/ 0 h 609668"/>
                <a:gd name="connsiteX2" fmla="*/ 141269 w 1240292"/>
                <a:gd name="connsiteY2" fmla="*/ 26020 h 609668"/>
                <a:gd name="connsiteX3" fmla="*/ 237606 w 1240292"/>
                <a:gd name="connsiteY3" fmla="*/ 26020 h 609668"/>
                <a:gd name="connsiteX4" fmla="*/ 257692 w 1240292"/>
                <a:gd name="connsiteY4" fmla="*/ 26020 h 609668"/>
                <a:gd name="connsiteX5" fmla="*/ 257692 w 1240292"/>
                <a:gd name="connsiteY5" fmla="*/ 40740 h 609668"/>
                <a:gd name="connsiteX6" fmla="*/ 267783 w 1240292"/>
                <a:gd name="connsiteY6" fmla="*/ 40740 h 609668"/>
                <a:gd name="connsiteX7" fmla="*/ 267783 w 1240292"/>
                <a:gd name="connsiteY7" fmla="*/ 69419 h 609668"/>
                <a:gd name="connsiteX8" fmla="*/ 360788 w 1240292"/>
                <a:gd name="connsiteY8" fmla="*/ 69419 h 609668"/>
                <a:gd name="connsiteX9" fmla="*/ 360788 w 1240292"/>
                <a:gd name="connsiteY9" fmla="*/ 98857 h 609668"/>
                <a:gd name="connsiteX10" fmla="*/ 376210 w 1240292"/>
                <a:gd name="connsiteY10" fmla="*/ 98857 h 609668"/>
                <a:gd name="connsiteX11" fmla="*/ 376210 w 1240292"/>
                <a:gd name="connsiteY11" fmla="*/ 134849 h 609668"/>
                <a:gd name="connsiteX12" fmla="*/ 393630 w 1240292"/>
                <a:gd name="connsiteY12" fmla="*/ 134849 h 609668"/>
                <a:gd name="connsiteX13" fmla="*/ 408290 w 1240292"/>
                <a:gd name="connsiteY13" fmla="*/ 134849 h 609668"/>
                <a:gd name="connsiteX14" fmla="*/ 408290 w 1240292"/>
                <a:gd name="connsiteY14" fmla="*/ 158210 h 609668"/>
                <a:gd name="connsiteX15" fmla="*/ 419714 w 1240292"/>
                <a:gd name="connsiteY15" fmla="*/ 158210 h 609668"/>
                <a:gd name="connsiteX16" fmla="*/ 419714 w 1240292"/>
                <a:gd name="connsiteY16" fmla="*/ 169606 h 609668"/>
                <a:gd name="connsiteX17" fmla="*/ 447796 w 1240292"/>
                <a:gd name="connsiteY17" fmla="*/ 169606 h 609668"/>
                <a:gd name="connsiteX18" fmla="*/ 447796 w 1240292"/>
                <a:gd name="connsiteY18" fmla="*/ 184325 h 609668"/>
                <a:gd name="connsiteX19" fmla="*/ 526142 w 1240292"/>
                <a:gd name="connsiteY19" fmla="*/ 184325 h 609668"/>
                <a:gd name="connsiteX20" fmla="*/ 526142 w 1240292"/>
                <a:gd name="connsiteY20" fmla="*/ 212339 h 609668"/>
                <a:gd name="connsiteX21" fmla="*/ 552891 w 1240292"/>
                <a:gd name="connsiteY21" fmla="*/ 212339 h 609668"/>
                <a:gd name="connsiteX22" fmla="*/ 552891 w 1240292"/>
                <a:gd name="connsiteY22" fmla="*/ 235036 h 609668"/>
                <a:gd name="connsiteX23" fmla="*/ 589732 w 1240292"/>
                <a:gd name="connsiteY23" fmla="*/ 235036 h 609668"/>
                <a:gd name="connsiteX24" fmla="*/ 589732 w 1240292"/>
                <a:gd name="connsiteY24" fmla="*/ 253744 h 609668"/>
                <a:gd name="connsiteX25" fmla="*/ 603821 w 1240292"/>
                <a:gd name="connsiteY25" fmla="*/ 253744 h 609668"/>
                <a:gd name="connsiteX26" fmla="*/ 603821 w 1240292"/>
                <a:gd name="connsiteY26" fmla="*/ 279099 h 609668"/>
                <a:gd name="connsiteX27" fmla="*/ 733000 w 1240292"/>
                <a:gd name="connsiteY27" fmla="*/ 279099 h 609668"/>
                <a:gd name="connsiteX28" fmla="*/ 733000 w 1240292"/>
                <a:gd name="connsiteY28" fmla="*/ 291160 h 609668"/>
                <a:gd name="connsiteX29" fmla="*/ 742995 w 1240292"/>
                <a:gd name="connsiteY29" fmla="*/ 291160 h 609668"/>
                <a:gd name="connsiteX30" fmla="*/ 742995 w 1240292"/>
                <a:gd name="connsiteY30" fmla="*/ 305784 h 609668"/>
                <a:gd name="connsiteX31" fmla="*/ 756418 w 1240292"/>
                <a:gd name="connsiteY31" fmla="*/ 305784 h 609668"/>
                <a:gd name="connsiteX32" fmla="*/ 756418 w 1240292"/>
                <a:gd name="connsiteY32" fmla="*/ 330475 h 609668"/>
                <a:gd name="connsiteX33" fmla="*/ 882932 w 1240292"/>
                <a:gd name="connsiteY33" fmla="*/ 330475 h 609668"/>
                <a:gd name="connsiteX34" fmla="*/ 882932 w 1240292"/>
                <a:gd name="connsiteY34" fmla="*/ 355260 h 609668"/>
                <a:gd name="connsiteX35" fmla="*/ 895593 w 1240292"/>
                <a:gd name="connsiteY35" fmla="*/ 355260 h 609668"/>
                <a:gd name="connsiteX36" fmla="*/ 895593 w 1240292"/>
                <a:gd name="connsiteY36" fmla="*/ 444051 h 609668"/>
                <a:gd name="connsiteX37" fmla="*/ 938430 w 1240292"/>
                <a:gd name="connsiteY37" fmla="*/ 444051 h 609668"/>
                <a:gd name="connsiteX38" fmla="*/ 938430 w 1240292"/>
                <a:gd name="connsiteY38" fmla="*/ 467413 h 609668"/>
                <a:gd name="connsiteX39" fmla="*/ 979269 w 1240292"/>
                <a:gd name="connsiteY39" fmla="*/ 467413 h 609668"/>
                <a:gd name="connsiteX40" fmla="*/ 979269 w 1240292"/>
                <a:gd name="connsiteY40" fmla="*/ 490109 h 609668"/>
                <a:gd name="connsiteX41" fmla="*/ 1028104 w 1240292"/>
                <a:gd name="connsiteY41" fmla="*/ 490109 h 609668"/>
                <a:gd name="connsiteX42" fmla="*/ 1028104 w 1240292"/>
                <a:gd name="connsiteY42" fmla="*/ 536167 h 609668"/>
                <a:gd name="connsiteX43" fmla="*/ 1079033 w 1240292"/>
                <a:gd name="connsiteY43" fmla="*/ 536167 h 609668"/>
                <a:gd name="connsiteX44" fmla="*/ 1079033 w 1240292"/>
                <a:gd name="connsiteY44" fmla="*/ 566935 h 609668"/>
                <a:gd name="connsiteX45" fmla="*/ 1116445 w 1240292"/>
                <a:gd name="connsiteY45" fmla="*/ 566935 h 609668"/>
                <a:gd name="connsiteX46" fmla="*/ 1116445 w 1240292"/>
                <a:gd name="connsiteY46" fmla="*/ 588967 h 609668"/>
                <a:gd name="connsiteX47" fmla="*/ 1162043 w 1240292"/>
                <a:gd name="connsiteY47" fmla="*/ 588967 h 609668"/>
                <a:gd name="connsiteX48" fmla="*/ 1162043 w 1240292"/>
                <a:gd name="connsiteY48" fmla="*/ 609669 h 609668"/>
                <a:gd name="connsiteX49" fmla="*/ 1240293 w 1240292"/>
                <a:gd name="connsiteY49" fmla="*/ 609669 h 60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40292" h="609668">
                  <a:moveTo>
                    <a:pt x="0" y="0"/>
                  </a:moveTo>
                  <a:lnTo>
                    <a:pt x="141269" y="0"/>
                  </a:lnTo>
                  <a:lnTo>
                    <a:pt x="141269" y="26020"/>
                  </a:lnTo>
                  <a:lnTo>
                    <a:pt x="237606" y="26020"/>
                  </a:lnTo>
                  <a:lnTo>
                    <a:pt x="257692" y="26020"/>
                  </a:lnTo>
                  <a:lnTo>
                    <a:pt x="257692" y="40740"/>
                  </a:lnTo>
                  <a:lnTo>
                    <a:pt x="267783" y="40740"/>
                  </a:lnTo>
                  <a:lnTo>
                    <a:pt x="267783" y="69419"/>
                  </a:lnTo>
                  <a:lnTo>
                    <a:pt x="360788" y="69419"/>
                  </a:lnTo>
                  <a:lnTo>
                    <a:pt x="360788" y="98857"/>
                  </a:lnTo>
                  <a:lnTo>
                    <a:pt x="376210" y="98857"/>
                  </a:lnTo>
                  <a:lnTo>
                    <a:pt x="376210" y="134849"/>
                  </a:lnTo>
                  <a:lnTo>
                    <a:pt x="393630" y="134849"/>
                  </a:lnTo>
                  <a:lnTo>
                    <a:pt x="408290" y="134849"/>
                  </a:lnTo>
                  <a:lnTo>
                    <a:pt x="408290" y="158210"/>
                  </a:lnTo>
                  <a:lnTo>
                    <a:pt x="419714" y="158210"/>
                  </a:lnTo>
                  <a:lnTo>
                    <a:pt x="419714" y="169606"/>
                  </a:lnTo>
                  <a:lnTo>
                    <a:pt x="447796" y="169606"/>
                  </a:lnTo>
                  <a:lnTo>
                    <a:pt x="447796" y="184325"/>
                  </a:lnTo>
                  <a:lnTo>
                    <a:pt x="526142" y="184325"/>
                  </a:lnTo>
                  <a:lnTo>
                    <a:pt x="526142" y="212339"/>
                  </a:lnTo>
                  <a:lnTo>
                    <a:pt x="552891" y="212339"/>
                  </a:lnTo>
                  <a:lnTo>
                    <a:pt x="552891" y="235036"/>
                  </a:lnTo>
                  <a:lnTo>
                    <a:pt x="589732" y="235036"/>
                  </a:lnTo>
                  <a:lnTo>
                    <a:pt x="589732" y="253744"/>
                  </a:lnTo>
                  <a:lnTo>
                    <a:pt x="603821" y="253744"/>
                  </a:lnTo>
                  <a:lnTo>
                    <a:pt x="603821" y="279099"/>
                  </a:lnTo>
                  <a:lnTo>
                    <a:pt x="733000" y="279099"/>
                  </a:lnTo>
                  <a:lnTo>
                    <a:pt x="733000" y="291160"/>
                  </a:lnTo>
                  <a:lnTo>
                    <a:pt x="742995" y="291160"/>
                  </a:lnTo>
                  <a:lnTo>
                    <a:pt x="742995" y="305784"/>
                  </a:lnTo>
                  <a:lnTo>
                    <a:pt x="756418" y="305784"/>
                  </a:lnTo>
                  <a:lnTo>
                    <a:pt x="756418" y="330475"/>
                  </a:lnTo>
                  <a:lnTo>
                    <a:pt x="882932" y="330475"/>
                  </a:lnTo>
                  <a:lnTo>
                    <a:pt x="882932" y="355260"/>
                  </a:lnTo>
                  <a:lnTo>
                    <a:pt x="895593" y="355260"/>
                  </a:lnTo>
                  <a:lnTo>
                    <a:pt x="895593" y="444051"/>
                  </a:lnTo>
                  <a:lnTo>
                    <a:pt x="938430" y="444051"/>
                  </a:lnTo>
                  <a:lnTo>
                    <a:pt x="938430" y="467413"/>
                  </a:lnTo>
                  <a:lnTo>
                    <a:pt x="979269" y="467413"/>
                  </a:lnTo>
                  <a:lnTo>
                    <a:pt x="979269" y="490109"/>
                  </a:lnTo>
                  <a:lnTo>
                    <a:pt x="1028104" y="490109"/>
                  </a:lnTo>
                  <a:lnTo>
                    <a:pt x="1028104" y="536167"/>
                  </a:lnTo>
                  <a:lnTo>
                    <a:pt x="1079033" y="536167"/>
                  </a:lnTo>
                  <a:lnTo>
                    <a:pt x="1079033" y="566935"/>
                  </a:lnTo>
                  <a:lnTo>
                    <a:pt x="1116445" y="566935"/>
                  </a:lnTo>
                  <a:lnTo>
                    <a:pt x="1116445" y="588967"/>
                  </a:lnTo>
                  <a:lnTo>
                    <a:pt x="1162043" y="588967"/>
                  </a:lnTo>
                  <a:lnTo>
                    <a:pt x="1162043" y="609669"/>
                  </a:lnTo>
                  <a:lnTo>
                    <a:pt x="1240293" y="609669"/>
                  </a:lnTo>
                </a:path>
              </a:pathLst>
            </a:custGeom>
            <a:noFill/>
            <a:ln w="12700" cap="flat">
              <a:solidFill>
                <a:schemeClr val="accent5"/>
              </a:solidFill>
              <a:prstDash val="solid"/>
              <a:miter/>
            </a:ln>
          </p:spPr>
          <p:txBody>
            <a:bodyPr rtlCol="0" anchor="ctr"/>
            <a:lstStyle/>
            <a:p>
              <a:endParaRPr lang="en-GB" sz="1350"/>
            </a:p>
          </p:txBody>
        </p:sp>
      </p:grpSp>
      <p:grpSp>
        <p:nvGrpSpPr>
          <p:cNvPr id="106" name="Group 105">
            <a:extLst>
              <a:ext uri="{FF2B5EF4-FFF2-40B4-BE49-F238E27FC236}">
                <a16:creationId xmlns:a16="http://schemas.microsoft.com/office/drawing/2014/main" id="{4488A557-8B24-1840-1804-8141E424692F}"/>
              </a:ext>
            </a:extLst>
          </p:cNvPr>
          <p:cNvGrpSpPr/>
          <p:nvPr/>
        </p:nvGrpSpPr>
        <p:grpSpPr>
          <a:xfrm>
            <a:off x="2177710" y="2189926"/>
            <a:ext cx="1294460" cy="969494"/>
            <a:chOff x="1438157" y="5057217"/>
            <a:chExt cx="1248934" cy="687729"/>
          </a:xfrm>
        </p:grpSpPr>
        <p:sp>
          <p:nvSpPr>
            <p:cNvPr id="107" name="Freeform 125">
              <a:extLst>
                <a:ext uri="{FF2B5EF4-FFF2-40B4-BE49-F238E27FC236}">
                  <a16:creationId xmlns:a16="http://schemas.microsoft.com/office/drawing/2014/main" id="{B25290CB-7A57-9185-8DB3-7DF91D83EF9C}"/>
                </a:ext>
              </a:extLst>
            </p:cNvPr>
            <p:cNvSpPr/>
            <p:nvPr/>
          </p:nvSpPr>
          <p:spPr>
            <a:xfrm>
              <a:off x="1438157" y="5057217"/>
              <a:ext cx="1248934" cy="687729"/>
            </a:xfrm>
            <a:custGeom>
              <a:avLst/>
              <a:gdLst>
                <a:gd name="connsiteX0" fmla="*/ 0 w 1248934"/>
                <a:gd name="connsiteY0" fmla="*/ 0 h 687729"/>
                <a:gd name="connsiteX1" fmla="*/ 55307 w 1248934"/>
                <a:gd name="connsiteY1" fmla="*/ 0 h 687729"/>
                <a:gd name="connsiteX2" fmla="*/ 55307 w 1248934"/>
                <a:gd name="connsiteY2" fmla="*/ 8927 h 687729"/>
                <a:gd name="connsiteX3" fmla="*/ 67778 w 1248934"/>
                <a:gd name="connsiteY3" fmla="*/ 8927 h 687729"/>
                <a:gd name="connsiteX4" fmla="*/ 67778 w 1248934"/>
                <a:gd name="connsiteY4" fmla="*/ 19563 h 687729"/>
                <a:gd name="connsiteX5" fmla="*/ 76726 w 1248934"/>
                <a:gd name="connsiteY5" fmla="*/ 19563 h 687729"/>
                <a:gd name="connsiteX6" fmla="*/ 76726 w 1248934"/>
                <a:gd name="connsiteY6" fmla="*/ 29344 h 687729"/>
                <a:gd name="connsiteX7" fmla="*/ 122228 w 1248934"/>
                <a:gd name="connsiteY7" fmla="*/ 29344 h 687729"/>
                <a:gd name="connsiteX8" fmla="*/ 122228 w 1248934"/>
                <a:gd name="connsiteY8" fmla="*/ 39220 h 687729"/>
                <a:gd name="connsiteX9" fmla="*/ 143646 w 1248934"/>
                <a:gd name="connsiteY9" fmla="*/ 39220 h 687729"/>
                <a:gd name="connsiteX10" fmla="*/ 143646 w 1248934"/>
                <a:gd name="connsiteY10" fmla="*/ 48052 h 687729"/>
                <a:gd name="connsiteX11" fmla="*/ 178487 w 1248934"/>
                <a:gd name="connsiteY11" fmla="*/ 48052 h 687729"/>
                <a:gd name="connsiteX12" fmla="*/ 178487 w 1248934"/>
                <a:gd name="connsiteY12" fmla="*/ 56978 h 687729"/>
                <a:gd name="connsiteX13" fmla="*/ 212376 w 1248934"/>
                <a:gd name="connsiteY13" fmla="*/ 56978 h 687729"/>
                <a:gd name="connsiteX14" fmla="*/ 212376 w 1248934"/>
                <a:gd name="connsiteY14" fmla="*/ 64101 h 687729"/>
                <a:gd name="connsiteX15" fmla="*/ 226940 w 1248934"/>
                <a:gd name="connsiteY15" fmla="*/ 64101 h 687729"/>
                <a:gd name="connsiteX16" fmla="*/ 226940 w 1248934"/>
                <a:gd name="connsiteY16" fmla="*/ 71413 h 687729"/>
                <a:gd name="connsiteX17" fmla="*/ 236936 w 1248934"/>
                <a:gd name="connsiteY17" fmla="*/ 71413 h 687729"/>
                <a:gd name="connsiteX18" fmla="*/ 236936 w 1248934"/>
                <a:gd name="connsiteY18" fmla="*/ 80150 h 687729"/>
                <a:gd name="connsiteX19" fmla="*/ 253690 w 1248934"/>
                <a:gd name="connsiteY19" fmla="*/ 80150 h 687729"/>
                <a:gd name="connsiteX20" fmla="*/ 253690 w 1248934"/>
                <a:gd name="connsiteY20" fmla="*/ 87462 h 687729"/>
                <a:gd name="connsiteX21" fmla="*/ 264351 w 1248934"/>
                <a:gd name="connsiteY21" fmla="*/ 87462 h 687729"/>
                <a:gd name="connsiteX22" fmla="*/ 264351 w 1248934"/>
                <a:gd name="connsiteY22" fmla="*/ 96198 h 687729"/>
                <a:gd name="connsiteX23" fmla="*/ 307855 w 1248934"/>
                <a:gd name="connsiteY23" fmla="*/ 96198 h 687729"/>
                <a:gd name="connsiteX24" fmla="*/ 307855 w 1248934"/>
                <a:gd name="connsiteY24" fmla="*/ 103511 h 687729"/>
                <a:gd name="connsiteX25" fmla="*/ 334033 w 1248934"/>
                <a:gd name="connsiteY25" fmla="*/ 103511 h 687729"/>
                <a:gd name="connsiteX26" fmla="*/ 334033 w 1248934"/>
                <a:gd name="connsiteY26" fmla="*/ 110823 h 687729"/>
                <a:gd name="connsiteX27" fmla="*/ 346027 w 1248934"/>
                <a:gd name="connsiteY27" fmla="*/ 110823 h 687729"/>
                <a:gd name="connsiteX28" fmla="*/ 346027 w 1248934"/>
                <a:gd name="connsiteY28" fmla="*/ 120224 h 687729"/>
                <a:gd name="connsiteX29" fmla="*/ 359449 w 1248934"/>
                <a:gd name="connsiteY29" fmla="*/ 120224 h 687729"/>
                <a:gd name="connsiteX30" fmla="*/ 359449 w 1248934"/>
                <a:gd name="connsiteY30" fmla="*/ 128201 h 687729"/>
                <a:gd name="connsiteX31" fmla="*/ 366779 w 1248934"/>
                <a:gd name="connsiteY31" fmla="*/ 128201 h 687729"/>
                <a:gd name="connsiteX32" fmla="*/ 366779 w 1248934"/>
                <a:gd name="connsiteY32" fmla="*/ 139597 h 687729"/>
                <a:gd name="connsiteX33" fmla="*/ 376203 w 1248934"/>
                <a:gd name="connsiteY33" fmla="*/ 139597 h 687729"/>
                <a:gd name="connsiteX34" fmla="*/ 376203 w 1248934"/>
                <a:gd name="connsiteY34" fmla="*/ 146245 h 687729"/>
                <a:gd name="connsiteX35" fmla="*/ 386199 w 1248934"/>
                <a:gd name="connsiteY35" fmla="*/ 146245 h 687729"/>
                <a:gd name="connsiteX36" fmla="*/ 386199 w 1248934"/>
                <a:gd name="connsiteY36" fmla="*/ 152892 h 687729"/>
                <a:gd name="connsiteX37" fmla="*/ 405618 w 1248934"/>
                <a:gd name="connsiteY37" fmla="*/ 152892 h 687729"/>
                <a:gd name="connsiteX38" fmla="*/ 405618 w 1248934"/>
                <a:gd name="connsiteY38" fmla="*/ 160299 h 687729"/>
                <a:gd name="connsiteX39" fmla="*/ 425037 w 1248934"/>
                <a:gd name="connsiteY39" fmla="*/ 160299 h 687729"/>
                <a:gd name="connsiteX40" fmla="*/ 425037 w 1248934"/>
                <a:gd name="connsiteY40" fmla="*/ 167611 h 687729"/>
                <a:gd name="connsiteX41" fmla="*/ 447122 w 1248934"/>
                <a:gd name="connsiteY41" fmla="*/ 167611 h 687729"/>
                <a:gd name="connsiteX42" fmla="*/ 447122 w 1248934"/>
                <a:gd name="connsiteY42" fmla="*/ 174924 h 687729"/>
                <a:gd name="connsiteX43" fmla="*/ 457118 w 1248934"/>
                <a:gd name="connsiteY43" fmla="*/ 174924 h 687729"/>
                <a:gd name="connsiteX44" fmla="*/ 457118 w 1248934"/>
                <a:gd name="connsiteY44" fmla="*/ 182331 h 687729"/>
                <a:gd name="connsiteX45" fmla="*/ 499288 w 1248934"/>
                <a:gd name="connsiteY45" fmla="*/ 182331 h 687729"/>
                <a:gd name="connsiteX46" fmla="*/ 499288 w 1248934"/>
                <a:gd name="connsiteY46" fmla="*/ 190973 h 687729"/>
                <a:gd name="connsiteX47" fmla="*/ 527465 w 1248934"/>
                <a:gd name="connsiteY47" fmla="*/ 190973 h 687729"/>
                <a:gd name="connsiteX48" fmla="*/ 527465 w 1248934"/>
                <a:gd name="connsiteY48" fmla="*/ 198950 h 687729"/>
                <a:gd name="connsiteX49" fmla="*/ 550216 w 1248934"/>
                <a:gd name="connsiteY49" fmla="*/ 198950 h 687729"/>
                <a:gd name="connsiteX50" fmla="*/ 550216 w 1248934"/>
                <a:gd name="connsiteY50" fmla="*/ 209016 h 687729"/>
                <a:gd name="connsiteX51" fmla="*/ 558213 w 1248934"/>
                <a:gd name="connsiteY51" fmla="*/ 209016 h 687729"/>
                <a:gd name="connsiteX52" fmla="*/ 558213 w 1248934"/>
                <a:gd name="connsiteY52" fmla="*/ 220316 h 687729"/>
                <a:gd name="connsiteX53" fmla="*/ 566209 w 1248934"/>
                <a:gd name="connsiteY53" fmla="*/ 220316 h 687729"/>
                <a:gd name="connsiteX54" fmla="*/ 566209 w 1248934"/>
                <a:gd name="connsiteY54" fmla="*/ 231047 h 687729"/>
                <a:gd name="connsiteX55" fmla="*/ 580297 w 1248934"/>
                <a:gd name="connsiteY55" fmla="*/ 231047 h 687729"/>
                <a:gd name="connsiteX56" fmla="*/ 580297 w 1248934"/>
                <a:gd name="connsiteY56" fmla="*/ 240354 h 687729"/>
                <a:gd name="connsiteX57" fmla="*/ 589722 w 1248934"/>
                <a:gd name="connsiteY57" fmla="*/ 240354 h 687729"/>
                <a:gd name="connsiteX58" fmla="*/ 589722 w 1248934"/>
                <a:gd name="connsiteY58" fmla="*/ 250420 h 687729"/>
                <a:gd name="connsiteX59" fmla="*/ 599051 w 1248934"/>
                <a:gd name="connsiteY59" fmla="*/ 250420 h 687729"/>
                <a:gd name="connsiteX60" fmla="*/ 599051 w 1248934"/>
                <a:gd name="connsiteY60" fmla="*/ 259062 h 687729"/>
                <a:gd name="connsiteX61" fmla="*/ 612473 w 1248934"/>
                <a:gd name="connsiteY61" fmla="*/ 259062 h 687729"/>
                <a:gd name="connsiteX62" fmla="*/ 612473 w 1248934"/>
                <a:gd name="connsiteY62" fmla="*/ 265709 h 687729"/>
                <a:gd name="connsiteX63" fmla="*/ 629798 w 1248934"/>
                <a:gd name="connsiteY63" fmla="*/ 265709 h 687729"/>
                <a:gd name="connsiteX64" fmla="*/ 629798 w 1248934"/>
                <a:gd name="connsiteY64" fmla="*/ 275111 h 687729"/>
                <a:gd name="connsiteX65" fmla="*/ 644553 w 1248934"/>
                <a:gd name="connsiteY65" fmla="*/ 275111 h 687729"/>
                <a:gd name="connsiteX66" fmla="*/ 644553 w 1248934"/>
                <a:gd name="connsiteY66" fmla="*/ 285747 h 687729"/>
                <a:gd name="connsiteX67" fmla="*/ 654643 w 1248934"/>
                <a:gd name="connsiteY67" fmla="*/ 285747 h 687729"/>
                <a:gd name="connsiteX68" fmla="*/ 654643 w 1248934"/>
                <a:gd name="connsiteY68" fmla="*/ 296478 h 687729"/>
                <a:gd name="connsiteX69" fmla="*/ 667970 w 1248934"/>
                <a:gd name="connsiteY69" fmla="*/ 296478 h 687729"/>
                <a:gd name="connsiteX70" fmla="*/ 667970 w 1248934"/>
                <a:gd name="connsiteY70" fmla="*/ 303125 h 687729"/>
                <a:gd name="connsiteX71" fmla="*/ 680060 w 1248934"/>
                <a:gd name="connsiteY71" fmla="*/ 303125 h 687729"/>
                <a:gd name="connsiteX72" fmla="*/ 680060 w 1248934"/>
                <a:gd name="connsiteY72" fmla="*/ 309108 h 687729"/>
                <a:gd name="connsiteX73" fmla="*/ 692054 w 1248934"/>
                <a:gd name="connsiteY73" fmla="*/ 309108 h 687729"/>
                <a:gd name="connsiteX74" fmla="*/ 692054 w 1248934"/>
                <a:gd name="connsiteY74" fmla="*/ 321833 h 687729"/>
                <a:gd name="connsiteX75" fmla="*/ 709475 w 1248934"/>
                <a:gd name="connsiteY75" fmla="*/ 321833 h 687729"/>
                <a:gd name="connsiteX76" fmla="*/ 709475 w 1248934"/>
                <a:gd name="connsiteY76" fmla="*/ 330475 h 687729"/>
                <a:gd name="connsiteX77" fmla="*/ 720231 w 1248934"/>
                <a:gd name="connsiteY77" fmla="*/ 330475 h 687729"/>
                <a:gd name="connsiteX78" fmla="*/ 720231 w 1248934"/>
                <a:gd name="connsiteY78" fmla="*/ 340541 h 687729"/>
                <a:gd name="connsiteX79" fmla="*/ 728894 w 1248934"/>
                <a:gd name="connsiteY79" fmla="*/ 340541 h 687729"/>
                <a:gd name="connsiteX80" fmla="*/ 728894 w 1248934"/>
                <a:gd name="connsiteY80" fmla="*/ 350512 h 687729"/>
                <a:gd name="connsiteX81" fmla="*/ 738223 w 1248934"/>
                <a:gd name="connsiteY81" fmla="*/ 350512 h 687729"/>
                <a:gd name="connsiteX82" fmla="*/ 738223 w 1248934"/>
                <a:gd name="connsiteY82" fmla="*/ 359913 h 687729"/>
                <a:gd name="connsiteX83" fmla="*/ 749646 w 1248934"/>
                <a:gd name="connsiteY83" fmla="*/ 359913 h 687729"/>
                <a:gd name="connsiteX84" fmla="*/ 749646 w 1248934"/>
                <a:gd name="connsiteY84" fmla="*/ 367890 h 687729"/>
                <a:gd name="connsiteX85" fmla="*/ 763068 w 1248934"/>
                <a:gd name="connsiteY85" fmla="*/ 367890 h 687729"/>
                <a:gd name="connsiteX86" fmla="*/ 763068 w 1248934"/>
                <a:gd name="connsiteY86" fmla="*/ 376627 h 687729"/>
                <a:gd name="connsiteX87" fmla="*/ 777062 w 1248934"/>
                <a:gd name="connsiteY87" fmla="*/ 376627 h 687729"/>
                <a:gd name="connsiteX88" fmla="*/ 777062 w 1248934"/>
                <a:gd name="connsiteY88" fmla="*/ 387928 h 687729"/>
                <a:gd name="connsiteX89" fmla="*/ 789151 w 1248934"/>
                <a:gd name="connsiteY89" fmla="*/ 387928 h 687729"/>
                <a:gd name="connsiteX90" fmla="*/ 789151 w 1248934"/>
                <a:gd name="connsiteY90" fmla="*/ 395335 h 687729"/>
                <a:gd name="connsiteX91" fmla="*/ 803906 w 1248934"/>
                <a:gd name="connsiteY91" fmla="*/ 395335 h 687729"/>
                <a:gd name="connsiteX92" fmla="*/ 803906 w 1248934"/>
                <a:gd name="connsiteY92" fmla="*/ 403312 h 687729"/>
                <a:gd name="connsiteX93" fmla="*/ 860070 w 1248934"/>
                <a:gd name="connsiteY93" fmla="*/ 403312 h 687729"/>
                <a:gd name="connsiteX94" fmla="*/ 860070 w 1248934"/>
                <a:gd name="connsiteY94" fmla="*/ 412618 h 687729"/>
                <a:gd name="connsiteX95" fmla="*/ 869494 w 1248934"/>
                <a:gd name="connsiteY95" fmla="*/ 412618 h 687729"/>
                <a:gd name="connsiteX96" fmla="*/ 869494 w 1248934"/>
                <a:gd name="connsiteY96" fmla="*/ 426008 h 687729"/>
                <a:gd name="connsiteX97" fmla="*/ 880822 w 1248934"/>
                <a:gd name="connsiteY97" fmla="*/ 426008 h 687729"/>
                <a:gd name="connsiteX98" fmla="*/ 880822 w 1248934"/>
                <a:gd name="connsiteY98" fmla="*/ 435315 h 687729"/>
                <a:gd name="connsiteX99" fmla="*/ 890246 w 1248934"/>
                <a:gd name="connsiteY99" fmla="*/ 435315 h 687729"/>
                <a:gd name="connsiteX100" fmla="*/ 890246 w 1248934"/>
                <a:gd name="connsiteY100" fmla="*/ 447375 h 687729"/>
                <a:gd name="connsiteX101" fmla="*/ 896244 w 1248934"/>
                <a:gd name="connsiteY101" fmla="*/ 447375 h 687729"/>
                <a:gd name="connsiteX102" fmla="*/ 896244 w 1248934"/>
                <a:gd name="connsiteY102" fmla="*/ 462095 h 687729"/>
                <a:gd name="connsiteX103" fmla="*/ 902907 w 1248934"/>
                <a:gd name="connsiteY103" fmla="*/ 462095 h 687729"/>
                <a:gd name="connsiteX104" fmla="*/ 902907 w 1248934"/>
                <a:gd name="connsiteY104" fmla="*/ 473395 h 687729"/>
                <a:gd name="connsiteX105" fmla="*/ 910998 w 1248934"/>
                <a:gd name="connsiteY105" fmla="*/ 473395 h 687729"/>
                <a:gd name="connsiteX106" fmla="*/ 910998 w 1248934"/>
                <a:gd name="connsiteY106" fmla="*/ 479378 h 687729"/>
                <a:gd name="connsiteX107" fmla="*/ 919661 w 1248934"/>
                <a:gd name="connsiteY107" fmla="*/ 479378 h 687729"/>
                <a:gd name="connsiteX108" fmla="*/ 919661 w 1248934"/>
                <a:gd name="connsiteY108" fmla="*/ 488115 h 687729"/>
                <a:gd name="connsiteX109" fmla="*/ 941080 w 1248934"/>
                <a:gd name="connsiteY109" fmla="*/ 488115 h 687729"/>
                <a:gd name="connsiteX110" fmla="*/ 941080 w 1248934"/>
                <a:gd name="connsiteY110" fmla="*/ 494762 h 687729"/>
                <a:gd name="connsiteX111" fmla="*/ 957167 w 1248934"/>
                <a:gd name="connsiteY111" fmla="*/ 494762 h 687729"/>
                <a:gd name="connsiteX112" fmla="*/ 957167 w 1248934"/>
                <a:gd name="connsiteY112" fmla="*/ 506823 h 687729"/>
                <a:gd name="connsiteX113" fmla="*/ 977253 w 1248934"/>
                <a:gd name="connsiteY113" fmla="*/ 506823 h 687729"/>
                <a:gd name="connsiteX114" fmla="*/ 977253 w 1248934"/>
                <a:gd name="connsiteY114" fmla="*/ 513470 h 687729"/>
                <a:gd name="connsiteX115" fmla="*/ 989914 w 1248934"/>
                <a:gd name="connsiteY115" fmla="*/ 513470 h 687729"/>
                <a:gd name="connsiteX116" fmla="*/ 989914 w 1248934"/>
                <a:gd name="connsiteY116" fmla="*/ 526195 h 687729"/>
                <a:gd name="connsiteX117" fmla="*/ 1002003 w 1248934"/>
                <a:gd name="connsiteY117" fmla="*/ 526195 h 687729"/>
                <a:gd name="connsiteX118" fmla="*/ 1002003 w 1248934"/>
                <a:gd name="connsiteY118" fmla="*/ 532178 h 687729"/>
                <a:gd name="connsiteX119" fmla="*/ 1015330 w 1248934"/>
                <a:gd name="connsiteY119" fmla="*/ 532178 h 687729"/>
                <a:gd name="connsiteX120" fmla="*/ 1015330 w 1248934"/>
                <a:gd name="connsiteY120" fmla="*/ 542149 h 687729"/>
                <a:gd name="connsiteX121" fmla="*/ 1024754 w 1248934"/>
                <a:gd name="connsiteY121" fmla="*/ 542149 h 687729"/>
                <a:gd name="connsiteX122" fmla="*/ 1024754 w 1248934"/>
                <a:gd name="connsiteY122" fmla="*/ 552880 h 687729"/>
                <a:gd name="connsiteX123" fmla="*/ 1035416 w 1248934"/>
                <a:gd name="connsiteY123" fmla="*/ 552880 h 687729"/>
                <a:gd name="connsiteX124" fmla="*/ 1035416 w 1248934"/>
                <a:gd name="connsiteY124" fmla="*/ 562187 h 687729"/>
                <a:gd name="connsiteX125" fmla="*/ 1058834 w 1248934"/>
                <a:gd name="connsiteY125" fmla="*/ 562187 h 687729"/>
                <a:gd name="connsiteX126" fmla="*/ 1058834 w 1248934"/>
                <a:gd name="connsiteY126" fmla="*/ 569594 h 687729"/>
                <a:gd name="connsiteX127" fmla="*/ 1074255 w 1248934"/>
                <a:gd name="connsiteY127" fmla="*/ 569594 h 687729"/>
                <a:gd name="connsiteX128" fmla="*/ 1074255 w 1248934"/>
                <a:gd name="connsiteY128" fmla="*/ 580230 h 687729"/>
                <a:gd name="connsiteX129" fmla="*/ 1093674 w 1248934"/>
                <a:gd name="connsiteY129" fmla="*/ 580230 h 687729"/>
                <a:gd name="connsiteX130" fmla="*/ 1093674 w 1248934"/>
                <a:gd name="connsiteY130" fmla="*/ 586213 h 687729"/>
                <a:gd name="connsiteX131" fmla="*/ 1103765 w 1248934"/>
                <a:gd name="connsiteY131" fmla="*/ 586213 h 687729"/>
                <a:gd name="connsiteX132" fmla="*/ 1103765 w 1248934"/>
                <a:gd name="connsiteY132" fmla="*/ 599602 h 687729"/>
                <a:gd name="connsiteX133" fmla="*/ 1116425 w 1248934"/>
                <a:gd name="connsiteY133" fmla="*/ 599602 h 687729"/>
                <a:gd name="connsiteX134" fmla="*/ 1116425 w 1248934"/>
                <a:gd name="connsiteY134" fmla="*/ 608244 h 687729"/>
                <a:gd name="connsiteX135" fmla="*/ 1127849 w 1248934"/>
                <a:gd name="connsiteY135" fmla="*/ 608244 h 687729"/>
                <a:gd name="connsiteX136" fmla="*/ 1127849 w 1248934"/>
                <a:gd name="connsiteY136" fmla="*/ 616316 h 687729"/>
                <a:gd name="connsiteX137" fmla="*/ 1137177 w 1248934"/>
                <a:gd name="connsiteY137" fmla="*/ 616316 h 687729"/>
                <a:gd name="connsiteX138" fmla="*/ 1137177 w 1248934"/>
                <a:gd name="connsiteY138" fmla="*/ 627617 h 687729"/>
                <a:gd name="connsiteX139" fmla="*/ 1152599 w 1248934"/>
                <a:gd name="connsiteY139" fmla="*/ 627617 h 687729"/>
                <a:gd name="connsiteX140" fmla="*/ 1152599 w 1248934"/>
                <a:gd name="connsiteY140" fmla="*/ 639677 h 687729"/>
                <a:gd name="connsiteX141" fmla="*/ 1162594 w 1248934"/>
                <a:gd name="connsiteY141" fmla="*/ 639677 h 687729"/>
                <a:gd name="connsiteX142" fmla="*/ 1162594 w 1248934"/>
                <a:gd name="connsiteY142" fmla="*/ 649649 h 687729"/>
                <a:gd name="connsiteX143" fmla="*/ 1180681 w 1248934"/>
                <a:gd name="connsiteY143" fmla="*/ 649649 h 687729"/>
                <a:gd name="connsiteX144" fmla="*/ 1180681 w 1248934"/>
                <a:gd name="connsiteY144" fmla="*/ 661044 h 687729"/>
                <a:gd name="connsiteX145" fmla="*/ 1191438 w 1248934"/>
                <a:gd name="connsiteY145" fmla="*/ 661044 h 687729"/>
                <a:gd name="connsiteX146" fmla="*/ 1191438 w 1248934"/>
                <a:gd name="connsiteY146" fmla="*/ 670351 h 687729"/>
                <a:gd name="connsiteX147" fmla="*/ 1198101 w 1248934"/>
                <a:gd name="connsiteY147" fmla="*/ 670351 h 687729"/>
                <a:gd name="connsiteX148" fmla="*/ 1198101 w 1248934"/>
                <a:gd name="connsiteY148" fmla="*/ 687729 h 687729"/>
                <a:gd name="connsiteX149" fmla="*/ 1248934 w 1248934"/>
                <a:gd name="connsiteY149" fmla="*/ 687729 h 68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248934" h="687729">
                  <a:moveTo>
                    <a:pt x="0" y="0"/>
                  </a:moveTo>
                  <a:lnTo>
                    <a:pt x="55307" y="0"/>
                  </a:lnTo>
                  <a:lnTo>
                    <a:pt x="55307" y="8927"/>
                  </a:lnTo>
                  <a:lnTo>
                    <a:pt x="67778" y="8927"/>
                  </a:lnTo>
                  <a:lnTo>
                    <a:pt x="67778" y="19563"/>
                  </a:lnTo>
                  <a:lnTo>
                    <a:pt x="76726" y="19563"/>
                  </a:lnTo>
                  <a:lnTo>
                    <a:pt x="76726" y="29344"/>
                  </a:lnTo>
                  <a:lnTo>
                    <a:pt x="122228" y="29344"/>
                  </a:lnTo>
                  <a:lnTo>
                    <a:pt x="122228" y="39220"/>
                  </a:lnTo>
                  <a:lnTo>
                    <a:pt x="143646" y="39220"/>
                  </a:lnTo>
                  <a:lnTo>
                    <a:pt x="143646" y="48052"/>
                  </a:lnTo>
                  <a:lnTo>
                    <a:pt x="178487" y="48052"/>
                  </a:lnTo>
                  <a:lnTo>
                    <a:pt x="178487" y="56978"/>
                  </a:lnTo>
                  <a:lnTo>
                    <a:pt x="212376" y="56978"/>
                  </a:lnTo>
                  <a:lnTo>
                    <a:pt x="212376" y="64101"/>
                  </a:lnTo>
                  <a:lnTo>
                    <a:pt x="226940" y="64101"/>
                  </a:lnTo>
                  <a:lnTo>
                    <a:pt x="226940" y="71413"/>
                  </a:lnTo>
                  <a:lnTo>
                    <a:pt x="236936" y="71413"/>
                  </a:lnTo>
                  <a:lnTo>
                    <a:pt x="236936" y="80150"/>
                  </a:lnTo>
                  <a:lnTo>
                    <a:pt x="253690" y="80150"/>
                  </a:lnTo>
                  <a:lnTo>
                    <a:pt x="253690" y="87462"/>
                  </a:lnTo>
                  <a:lnTo>
                    <a:pt x="264351" y="87462"/>
                  </a:lnTo>
                  <a:lnTo>
                    <a:pt x="264351" y="96198"/>
                  </a:lnTo>
                  <a:lnTo>
                    <a:pt x="307855" y="96198"/>
                  </a:lnTo>
                  <a:lnTo>
                    <a:pt x="307855" y="103511"/>
                  </a:lnTo>
                  <a:lnTo>
                    <a:pt x="334033" y="103511"/>
                  </a:lnTo>
                  <a:lnTo>
                    <a:pt x="334033" y="110823"/>
                  </a:lnTo>
                  <a:lnTo>
                    <a:pt x="346027" y="110823"/>
                  </a:lnTo>
                  <a:lnTo>
                    <a:pt x="346027" y="120224"/>
                  </a:lnTo>
                  <a:lnTo>
                    <a:pt x="359449" y="120224"/>
                  </a:lnTo>
                  <a:lnTo>
                    <a:pt x="359449" y="128201"/>
                  </a:lnTo>
                  <a:lnTo>
                    <a:pt x="366779" y="128201"/>
                  </a:lnTo>
                  <a:lnTo>
                    <a:pt x="366779" y="139597"/>
                  </a:lnTo>
                  <a:lnTo>
                    <a:pt x="376203" y="139597"/>
                  </a:lnTo>
                  <a:lnTo>
                    <a:pt x="376203" y="146245"/>
                  </a:lnTo>
                  <a:lnTo>
                    <a:pt x="386199" y="146245"/>
                  </a:lnTo>
                  <a:lnTo>
                    <a:pt x="386199" y="152892"/>
                  </a:lnTo>
                  <a:lnTo>
                    <a:pt x="405618" y="152892"/>
                  </a:lnTo>
                  <a:lnTo>
                    <a:pt x="405618" y="160299"/>
                  </a:lnTo>
                  <a:lnTo>
                    <a:pt x="425037" y="160299"/>
                  </a:lnTo>
                  <a:lnTo>
                    <a:pt x="425037" y="167611"/>
                  </a:lnTo>
                  <a:lnTo>
                    <a:pt x="447122" y="167611"/>
                  </a:lnTo>
                  <a:lnTo>
                    <a:pt x="447122" y="174924"/>
                  </a:lnTo>
                  <a:lnTo>
                    <a:pt x="457118" y="174924"/>
                  </a:lnTo>
                  <a:lnTo>
                    <a:pt x="457118" y="182331"/>
                  </a:lnTo>
                  <a:lnTo>
                    <a:pt x="499288" y="182331"/>
                  </a:lnTo>
                  <a:lnTo>
                    <a:pt x="499288" y="190973"/>
                  </a:lnTo>
                  <a:lnTo>
                    <a:pt x="527465" y="190973"/>
                  </a:lnTo>
                  <a:lnTo>
                    <a:pt x="527465" y="198950"/>
                  </a:lnTo>
                  <a:lnTo>
                    <a:pt x="550216" y="198950"/>
                  </a:lnTo>
                  <a:lnTo>
                    <a:pt x="550216" y="209016"/>
                  </a:lnTo>
                  <a:lnTo>
                    <a:pt x="558213" y="209016"/>
                  </a:lnTo>
                  <a:lnTo>
                    <a:pt x="558213" y="220316"/>
                  </a:lnTo>
                  <a:lnTo>
                    <a:pt x="566209" y="220316"/>
                  </a:lnTo>
                  <a:lnTo>
                    <a:pt x="566209" y="231047"/>
                  </a:lnTo>
                  <a:lnTo>
                    <a:pt x="580297" y="231047"/>
                  </a:lnTo>
                  <a:lnTo>
                    <a:pt x="580297" y="240354"/>
                  </a:lnTo>
                  <a:lnTo>
                    <a:pt x="589722" y="240354"/>
                  </a:lnTo>
                  <a:lnTo>
                    <a:pt x="589722" y="250420"/>
                  </a:lnTo>
                  <a:lnTo>
                    <a:pt x="599051" y="250420"/>
                  </a:lnTo>
                  <a:lnTo>
                    <a:pt x="599051" y="259062"/>
                  </a:lnTo>
                  <a:lnTo>
                    <a:pt x="612473" y="259062"/>
                  </a:lnTo>
                  <a:lnTo>
                    <a:pt x="612473" y="265709"/>
                  </a:lnTo>
                  <a:lnTo>
                    <a:pt x="629798" y="265709"/>
                  </a:lnTo>
                  <a:lnTo>
                    <a:pt x="629798" y="275111"/>
                  </a:lnTo>
                  <a:lnTo>
                    <a:pt x="644553" y="275111"/>
                  </a:lnTo>
                  <a:lnTo>
                    <a:pt x="644553" y="285747"/>
                  </a:lnTo>
                  <a:lnTo>
                    <a:pt x="654643" y="285747"/>
                  </a:lnTo>
                  <a:lnTo>
                    <a:pt x="654643" y="296478"/>
                  </a:lnTo>
                  <a:lnTo>
                    <a:pt x="667970" y="296478"/>
                  </a:lnTo>
                  <a:lnTo>
                    <a:pt x="667970" y="303125"/>
                  </a:lnTo>
                  <a:lnTo>
                    <a:pt x="680060" y="303125"/>
                  </a:lnTo>
                  <a:lnTo>
                    <a:pt x="680060" y="309108"/>
                  </a:lnTo>
                  <a:lnTo>
                    <a:pt x="692054" y="309108"/>
                  </a:lnTo>
                  <a:lnTo>
                    <a:pt x="692054" y="321833"/>
                  </a:lnTo>
                  <a:lnTo>
                    <a:pt x="709475" y="321833"/>
                  </a:lnTo>
                  <a:lnTo>
                    <a:pt x="709475" y="330475"/>
                  </a:lnTo>
                  <a:lnTo>
                    <a:pt x="720231" y="330475"/>
                  </a:lnTo>
                  <a:lnTo>
                    <a:pt x="720231" y="340541"/>
                  </a:lnTo>
                  <a:lnTo>
                    <a:pt x="728894" y="340541"/>
                  </a:lnTo>
                  <a:lnTo>
                    <a:pt x="728894" y="350512"/>
                  </a:lnTo>
                  <a:lnTo>
                    <a:pt x="738223" y="350512"/>
                  </a:lnTo>
                  <a:lnTo>
                    <a:pt x="738223" y="359913"/>
                  </a:lnTo>
                  <a:lnTo>
                    <a:pt x="749646" y="359913"/>
                  </a:lnTo>
                  <a:lnTo>
                    <a:pt x="749646" y="367890"/>
                  </a:lnTo>
                  <a:lnTo>
                    <a:pt x="763068" y="367890"/>
                  </a:lnTo>
                  <a:lnTo>
                    <a:pt x="763068" y="376627"/>
                  </a:lnTo>
                  <a:lnTo>
                    <a:pt x="777062" y="376627"/>
                  </a:lnTo>
                  <a:lnTo>
                    <a:pt x="777062" y="387928"/>
                  </a:lnTo>
                  <a:lnTo>
                    <a:pt x="789151" y="387928"/>
                  </a:lnTo>
                  <a:lnTo>
                    <a:pt x="789151" y="395335"/>
                  </a:lnTo>
                  <a:lnTo>
                    <a:pt x="803906" y="395335"/>
                  </a:lnTo>
                  <a:lnTo>
                    <a:pt x="803906" y="403312"/>
                  </a:lnTo>
                  <a:lnTo>
                    <a:pt x="860070" y="403312"/>
                  </a:lnTo>
                  <a:lnTo>
                    <a:pt x="860070" y="412618"/>
                  </a:lnTo>
                  <a:lnTo>
                    <a:pt x="869494" y="412618"/>
                  </a:lnTo>
                  <a:lnTo>
                    <a:pt x="869494" y="426008"/>
                  </a:lnTo>
                  <a:lnTo>
                    <a:pt x="880822" y="426008"/>
                  </a:lnTo>
                  <a:lnTo>
                    <a:pt x="880822" y="435315"/>
                  </a:lnTo>
                  <a:lnTo>
                    <a:pt x="890246" y="435315"/>
                  </a:lnTo>
                  <a:lnTo>
                    <a:pt x="890246" y="447375"/>
                  </a:lnTo>
                  <a:lnTo>
                    <a:pt x="896244" y="447375"/>
                  </a:lnTo>
                  <a:lnTo>
                    <a:pt x="896244" y="462095"/>
                  </a:lnTo>
                  <a:lnTo>
                    <a:pt x="902907" y="462095"/>
                  </a:lnTo>
                  <a:lnTo>
                    <a:pt x="902907" y="473395"/>
                  </a:lnTo>
                  <a:lnTo>
                    <a:pt x="910998" y="473395"/>
                  </a:lnTo>
                  <a:lnTo>
                    <a:pt x="910998" y="479378"/>
                  </a:lnTo>
                  <a:lnTo>
                    <a:pt x="919661" y="479378"/>
                  </a:lnTo>
                  <a:lnTo>
                    <a:pt x="919661" y="488115"/>
                  </a:lnTo>
                  <a:lnTo>
                    <a:pt x="941080" y="488115"/>
                  </a:lnTo>
                  <a:lnTo>
                    <a:pt x="941080" y="494762"/>
                  </a:lnTo>
                  <a:lnTo>
                    <a:pt x="957167" y="494762"/>
                  </a:lnTo>
                  <a:lnTo>
                    <a:pt x="957167" y="506823"/>
                  </a:lnTo>
                  <a:lnTo>
                    <a:pt x="977253" y="506823"/>
                  </a:lnTo>
                  <a:lnTo>
                    <a:pt x="977253" y="513470"/>
                  </a:lnTo>
                  <a:lnTo>
                    <a:pt x="989914" y="513470"/>
                  </a:lnTo>
                  <a:lnTo>
                    <a:pt x="989914" y="526195"/>
                  </a:lnTo>
                  <a:lnTo>
                    <a:pt x="1002003" y="526195"/>
                  </a:lnTo>
                  <a:lnTo>
                    <a:pt x="1002003" y="532178"/>
                  </a:lnTo>
                  <a:lnTo>
                    <a:pt x="1015330" y="532178"/>
                  </a:lnTo>
                  <a:lnTo>
                    <a:pt x="1015330" y="542149"/>
                  </a:lnTo>
                  <a:lnTo>
                    <a:pt x="1024754" y="542149"/>
                  </a:lnTo>
                  <a:lnTo>
                    <a:pt x="1024754" y="552880"/>
                  </a:lnTo>
                  <a:lnTo>
                    <a:pt x="1035416" y="552880"/>
                  </a:lnTo>
                  <a:lnTo>
                    <a:pt x="1035416" y="562187"/>
                  </a:lnTo>
                  <a:lnTo>
                    <a:pt x="1058834" y="562187"/>
                  </a:lnTo>
                  <a:lnTo>
                    <a:pt x="1058834" y="569594"/>
                  </a:lnTo>
                  <a:lnTo>
                    <a:pt x="1074255" y="569594"/>
                  </a:lnTo>
                  <a:lnTo>
                    <a:pt x="1074255" y="580230"/>
                  </a:lnTo>
                  <a:lnTo>
                    <a:pt x="1093674" y="580230"/>
                  </a:lnTo>
                  <a:lnTo>
                    <a:pt x="1093674" y="586213"/>
                  </a:lnTo>
                  <a:lnTo>
                    <a:pt x="1103765" y="586213"/>
                  </a:lnTo>
                  <a:lnTo>
                    <a:pt x="1103765" y="599602"/>
                  </a:lnTo>
                  <a:lnTo>
                    <a:pt x="1116425" y="599602"/>
                  </a:lnTo>
                  <a:lnTo>
                    <a:pt x="1116425" y="608244"/>
                  </a:lnTo>
                  <a:lnTo>
                    <a:pt x="1127849" y="608244"/>
                  </a:lnTo>
                  <a:lnTo>
                    <a:pt x="1127849" y="616316"/>
                  </a:lnTo>
                  <a:lnTo>
                    <a:pt x="1137177" y="616316"/>
                  </a:lnTo>
                  <a:lnTo>
                    <a:pt x="1137177" y="627617"/>
                  </a:lnTo>
                  <a:lnTo>
                    <a:pt x="1152599" y="627617"/>
                  </a:lnTo>
                  <a:lnTo>
                    <a:pt x="1152599" y="639677"/>
                  </a:lnTo>
                  <a:lnTo>
                    <a:pt x="1162594" y="639677"/>
                  </a:lnTo>
                  <a:lnTo>
                    <a:pt x="1162594" y="649649"/>
                  </a:lnTo>
                  <a:lnTo>
                    <a:pt x="1180681" y="649649"/>
                  </a:lnTo>
                  <a:lnTo>
                    <a:pt x="1180681" y="661044"/>
                  </a:lnTo>
                  <a:lnTo>
                    <a:pt x="1191438" y="661044"/>
                  </a:lnTo>
                  <a:lnTo>
                    <a:pt x="1191438" y="670351"/>
                  </a:lnTo>
                  <a:lnTo>
                    <a:pt x="1198101" y="670351"/>
                  </a:lnTo>
                  <a:lnTo>
                    <a:pt x="1198101" y="687729"/>
                  </a:lnTo>
                  <a:lnTo>
                    <a:pt x="1248934" y="687729"/>
                  </a:lnTo>
                </a:path>
              </a:pathLst>
            </a:custGeom>
            <a:noFill/>
            <a:ln w="12700" cap="flat">
              <a:solidFill>
                <a:schemeClr val="accent2"/>
              </a:solidFill>
              <a:prstDash val="solid"/>
              <a:miter/>
            </a:ln>
          </p:spPr>
          <p:txBody>
            <a:bodyPr rtlCol="0" anchor="ctr"/>
            <a:lstStyle/>
            <a:p>
              <a:endParaRPr lang="en-GB" sz="1350"/>
            </a:p>
          </p:txBody>
        </p:sp>
        <p:sp>
          <p:nvSpPr>
            <p:cNvPr id="108" name="Freeform 126">
              <a:extLst>
                <a:ext uri="{FF2B5EF4-FFF2-40B4-BE49-F238E27FC236}">
                  <a16:creationId xmlns:a16="http://schemas.microsoft.com/office/drawing/2014/main" id="{B94B5586-9CB8-DC39-B9B0-C065FC81EBCD}"/>
                </a:ext>
              </a:extLst>
            </p:cNvPr>
            <p:cNvSpPr/>
            <p:nvPr/>
          </p:nvSpPr>
          <p:spPr>
            <a:xfrm>
              <a:off x="1438157" y="5059876"/>
              <a:ext cx="1248934" cy="442722"/>
            </a:xfrm>
            <a:custGeom>
              <a:avLst/>
              <a:gdLst>
                <a:gd name="connsiteX0" fmla="*/ 0 w 1248934"/>
                <a:gd name="connsiteY0" fmla="*/ 0 h 442722"/>
                <a:gd name="connsiteX1" fmla="*/ 48168 w 1248934"/>
                <a:gd name="connsiteY1" fmla="*/ 0 h 442722"/>
                <a:gd name="connsiteX2" fmla="*/ 48168 w 1248934"/>
                <a:gd name="connsiteY2" fmla="*/ 5983 h 442722"/>
                <a:gd name="connsiteX3" fmla="*/ 97763 w 1248934"/>
                <a:gd name="connsiteY3" fmla="*/ 5983 h 442722"/>
                <a:gd name="connsiteX4" fmla="*/ 97763 w 1248934"/>
                <a:gd name="connsiteY4" fmla="*/ 14055 h 442722"/>
                <a:gd name="connsiteX5" fmla="*/ 141933 w 1248934"/>
                <a:gd name="connsiteY5" fmla="*/ 14055 h 442722"/>
                <a:gd name="connsiteX6" fmla="*/ 141933 w 1248934"/>
                <a:gd name="connsiteY6" fmla="*/ 20702 h 442722"/>
                <a:gd name="connsiteX7" fmla="*/ 190767 w 1248934"/>
                <a:gd name="connsiteY7" fmla="*/ 20702 h 442722"/>
                <a:gd name="connsiteX8" fmla="*/ 190767 w 1248934"/>
                <a:gd name="connsiteY8" fmla="*/ 30104 h 442722"/>
                <a:gd name="connsiteX9" fmla="*/ 244932 w 1248934"/>
                <a:gd name="connsiteY9" fmla="*/ 30104 h 442722"/>
                <a:gd name="connsiteX10" fmla="*/ 244932 w 1248934"/>
                <a:gd name="connsiteY10" fmla="*/ 38745 h 442722"/>
                <a:gd name="connsiteX11" fmla="*/ 289863 w 1248934"/>
                <a:gd name="connsiteY11" fmla="*/ 38745 h 442722"/>
                <a:gd name="connsiteX12" fmla="*/ 289863 w 1248934"/>
                <a:gd name="connsiteY12" fmla="*/ 44728 h 442722"/>
                <a:gd name="connsiteX13" fmla="*/ 333366 w 1248934"/>
                <a:gd name="connsiteY13" fmla="*/ 44728 h 442722"/>
                <a:gd name="connsiteX14" fmla="*/ 333366 w 1248934"/>
                <a:gd name="connsiteY14" fmla="*/ 51470 h 442722"/>
                <a:gd name="connsiteX15" fmla="*/ 362115 w 1248934"/>
                <a:gd name="connsiteY15" fmla="*/ 51470 h 442722"/>
                <a:gd name="connsiteX16" fmla="*/ 362115 w 1248934"/>
                <a:gd name="connsiteY16" fmla="*/ 58783 h 442722"/>
                <a:gd name="connsiteX17" fmla="*/ 381534 w 1248934"/>
                <a:gd name="connsiteY17" fmla="*/ 58783 h 442722"/>
                <a:gd name="connsiteX18" fmla="*/ 412282 w 1248934"/>
                <a:gd name="connsiteY18" fmla="*/ 58783 h 442722"/>
                <a:gd name="connsiteX19" fmla="*/ 412282 w 1248934"/>
                <a:gd name="connsiteY19" fmla="*/ 67424 h 442722"/>
                <a:gd name="connsiteX20" fmla="*/ 429702 w 1248934"/>
                <a:gd name="connsiteY20" fmla="*/ 67424 h 442722"/>
                <a:gd name="connsiteX21" fmla="*/ 429702 w 1248934"/>
                <a:gd name="connsiteY21" fmla="*/ 75496 h 442722"/>
                <a:gd name="connsiteX22" fmla="*/ 450454 w 1248934"/>
                <a:gd name="connsiteY22" fmla="*/ 75496 h 442722"/>
                <a:gd name="connsiteX23" fmla="*/ 450454 w 1248934"/>
                <a:gd name="connsiteY23" fmla="*/ 83473 h 442722"/>
                <a:gd name="connsiteX24" fmla="*/ 474538 w 1248934"/>
                <a:gd name="connsiteY24" fmla="*/ 83473 h 442722"/>
                <a:gd name="connsiteX25" fmla="*/ 474538 w 1248934"/>
                <a:gd name="connsiteY25" fmla="*/ 90786 h 442722"/>
                <a:gd name="connsiteX26" fmla="*/ 501287 w 1248934"/>
                <a:gd name="connsiteY26" fmla="*/ 90786 h 442722"/>
                <a:gd name="connsiteX27" fmla="*/ 501287 w 1248934"/>
                <a:gd name="connsiteY27" fmla="*/ 100187 h 442722"/>
                <a:gd name="connsiteX28" fmla="*/ 530131 w 1248934"/>
                <a:gd name="connsiteY28" fmla="*/ 100187 h 442722"/>
                <a:gd name="connsiteX29" fmla="*/ 530131 w 1248934"/>
                <a:gd name="connsiteY29" fmla="*/ 108164 h 442722"/>
                <a:gd name="connsiteX30" fmla="*/ 558213 w 1248934"/>
                <a:gd name="connsiteY30" fmla="*/ 108164 h 442722"/>
                <a:gd name="connsiteX31" fmla="*/ 558213 w 1248934"/>
                <a:gd name="connsiteY31" fmla="*/ 116901 h 442722"/>
                <a:gd name="connsiteX32" fmla="*/ 581630 w 1248934"/>
                <a:gd name="connsiteY32" fmla="*/ 116901 h 442722"/>
                <a:gd name="connsiteX33" fmla="*/ 581630 w 1248934"/>
                <a:gd name="connsiteY33" fmla="*/ 123548 h 442722"/>
                <a:gd name="connsiteX34" fmla="*/ 597718 w 1248934"/>
                <a:gd name="connsiteY34" fmla="*/ 123548 h 442722"/>
                <a:gd name="connsiteX35" fmla="*/ 597718 w 1248934"/>
                <a:gd name="connsiteY35" fmla="*/ 131525 h 442722"/>
                <a:gd name="connsiteX36" fmla="*/ 616471 w 1248934"/>
                <a:gd name="connsiteY36" fmla="*/ 131525 h 442722"/>
                <a:gd name="connsiteX37" fmla="*/ 616471 w 1248934"/>
                <a:gd name="connsiteY37" fmla="*/ 138268 h 442722"/>
                <a:gd name="connsiteX38" fmla="*/ 633891 w 1248934"/>
                <a:gd name="connsiteY38" fmla="*/ 138268 h 442722"/>
                <a:gd name="connsiteX39" fmla="*/ 633891 w 1248934"/>
                <a:gd name="connsiteY39" fmla="*/ 145580 h 442722"/>
                <a:gd name="connsiteX40" fmla="*/ 651216 w 1248934"/>
                <a:gd name="connsiteY40" fmla="*/ 145580 h 442722"/>
                <a:gd name="connsiteX41" fmla="*/ 651216 w 1248934"/>
                <a:gd name="connsiteY41" fmla="*/ 155551 h 442722"/>
                <a:gd name="connsiteX42" fmla="*/ 667304 w 1248934"/>
                <a:gd name="connsiteY42" fmla="*/ 155551 h 442722"/>
                <a:gd name="connsiteX43" fmla="*/ 667304 w 1248934"/>
                <a:gd name="connsiteY43" fmla="*/ 162293 h 442722"/>
                <a:gd name="connsiteX44" fmla="*/ 678061 w 1248934"/>
                <a:gd name="connsiteY44" fmla="*/ 162293 h 442722"/>
                <a:gd name="connsiteX45" fmla="*/ 678061 w 1248934"/>
                <a:gd name="connsiteY45" fmla="*/ 168941 h 442722"/>
                <a:gd name="connsiteX46" fmla="*/ 696052 w 1248934"/>
                <a:gd name="connsiteY46" fmla="*/ 168941 h 442722"/>
                <a:gd name="connsiteX47" fmla="*/ 696052 w 1248934"/>
                <a:gd name="connsiteY47" fmla="*/ 176918 h 442722"/>
                <a:gd name="connsiteX48" fmla="*/ 718899 w 1248934"/>
                <a:gd name="connsiteY48" fmla="*/ 176918 h 442722"/>
                <a:gd name="connsiteX49" fmla="*/ 718899 w 1248934"/>
                <a:gd name="connsiteY49" fmla="*/ 182996 h 442722"/>
                <a:gd name="connsiteX50" fmla="*/ 740317 w 1248934"/>
                <a:gd name="connsiteY50" fmla="*/ 182996 h 442722"/>
                <a:gd name="connsiteX51" fmla="*/ 740317 w 1248934"/>
                <a:gd name="connsiteY51" fmla="*/ 191637 h 442722"/>
                <a:gd name="connsiteX52" fmla="*/ 769066 w 1248934"/>
                <a:gd name="connsiteY52" fmla="*/ 191637 h 442722"/>
                <a:gd name="connsiteX53" fmla="*/ 769066 w 1248934"/>
                <a:gd name="connsiteY53" fmla="*/ 197620 h 442722"/>
                <a:gd name="connsiteX54" fmla="*/ 787152 w 1248934"/>
                <a:gd name="connsiteY54" fmla="*/ 197620 h 442722"/>
                <a:gd name="connsiteX55" fmla="*/ 787152 w 1248934"/>
                <a:gd name="connsiteY55" fmla="*/ 207021 h 442722"/>
                <a:gd name="connsiteX56" fmla="*/ 807904 w 1248934"/>
                <a:gd name="connsiteY56" fmla="*/ 207021 h 442722"/>
                <a:gd name="connsiteX57" fmla="*/ 807904 w 1248934"/>
                <a:gd name="connsiteY57" fmla="*/ 213669 h 442722"/>
                <a:gd name="connsiteX58" fmla="*/ 827324 w 1248934"/>
                <a:gd name="connsiteY58" fmla="*/ 213669 h 442722"/>
                <a:gd name="connsiteX59" fmla="*/ 827324 w 1248934"/>
                <a:gd name="connsiteY59" fmla="*/ 220316 h 442722"/>
                <a:gd name="connsiteX60" fmla="*/ 845315 w 1248934"/>
                <a:gd name="connsiteY60" fmla="*/ 220316 h 442722"/>
                <a:gd name="connsiteX61" fmla="*/ 845315 w 1248934"/>
                <a:gd name="connsiteY61" fmla="*/ 231047 h 442722"/>
                <a:gd name="connsiteX62" fmla="*/ 860736 w 1248934"/>
                <a:gd name="connsiteY62" fmla="*/ 231047 h 442722"/>
                <a:gd name="connsiteX63" fmla="*/ 860736 w 1248934"/>
                <a:gd name="connsiteY63" fmla="*/ 241019 h 442722"/>
                <a:gd name="connsiteX64" fmla="*/ 877491 w 1248934"/>
                <a:gd name="connsiteY64" fmla="*/ 241019 h 442722"/>
                <a:gd name="connsiteX65" fmla="*/ 877491 w 1248934"/>
                <a:gd name="connsiteY65" fmla="*/ 247761 h 442722"/>
                <a:gd name="connsiteX66" fmla="*/ 896910 w 1248934"/>
                <a:gd name="connsiteY66" fmla="*/ 247761 h 442722"/>
                <a:gd name="connsiteX67" fmla="*/ 896910 w 1248934"/>
                <a:gd name="connsiteY67" fmla="*/ 254408 h 442722"/>
                <a:gd name="connsiteX68" fmla="*/ 914997 w 1248934"/>
                <a:gd name="connsiteY68" fmla="*/ 254408 h 442722"/>
                <a:gd name="connsiteX69" fmla="*/ 914997 w 1248934"/>
                <a:gd name="connsiteY69" fmla="*/ 261721 h 442722"/>
                <a:gd name="connsiteX70" fmla="*/ 941746 w 1248934"/>
                <a:gd name="connsiteY70" fmla="*/ 261721 h 442722"/>
                <a:gd name="connsiteX71" fmla="*/ 941746 w 1248934"/>
                <a:gd name="connsiteY71" fmla="*/ 272452 h 442722"/>
                <a:gd name="connsiteX72" fmla="*/ 955835 w 1248934"/>
                <a:gd name="connsiteY72" fmla="*/ 272452 h 442722"/>
                <a:gd name="connsiteX73" fmla="*/ 955835 w 1248934"/>
                <a:gd name="connsiteY73" fmla="*/ 279764 h 442722"/>
                <a:gd name="connsiteX74" fmla="*/ 981917 w 1248934"/>
                <a:gd name="connsiteY74" fmla="*/ 279764 h 442722"/>
                <a:gd name="connsiteX75" fmla="*/ 981917 w 1248934"/>
                <a:gd name="connsiteY75" fmla="*/ 289165 h 442722"/>
                <a:gd name="connsiteX76" fmla="*/ 994578 w 1248934"/>
                <a:gd name="connsiteY76" fmla="*/ 289165 h 442722"/>
                <a:gd name="connsiteX77" fmla="*/ 994578 w 1248934"/>
                <a:gd name="connsiteY77" fmla="*/ 299136 h 442722"/>
                <a:gd name="connsiteX78" fmla="*/ 1008667 w 1248934"/>
                <a:gd name="connsiteY78" fmla="*/ 299136 h 442722"/>
                <a:gd name="connsiteX79" fmla="*/ 1008667 w 1248934"/>
                <a:gd name="connsiteY79" fmla="*/ 310532 h 442722"/>
                <a:gd name="connsiteX80" fmla="*/ 1020090 w 1248934"/>
                <a:gd name="connsiteY80" fmla="*/ 310532 h 442722"/>
                <a:gd name="connsiteX81" fmla="*/ 1020090 w 1248934"/>
                <a:gd name="connsiteY81" fmla="*/ 319839 h 442722"/>
                <a:gd name="connsiteX82" fmla="*/ 1036082 w 1248934"/>
                <a:gd name="connsiteY82" fmla="*/ 319839 h 442722"/>
                <a:gd name="connsiteX83" fmla="*/ 1036082 w 1248934"/>
                <a:gd name="connsiteY83" fmla="*/ 330570 h 442722"/>
                <a:gd name="connsiteX84" fmla="*/ 1049505 w 1248934"/>
                <a:gd name="connsiteY84" fmla="*/ 330570 h 442722"/>
                <a:gd name="connsiteX85" fmla="*/ 1049505 w 1248934"/>
                <a:gd name="connsiteY85" fmla="*/ 341206 h 442722"/>
                <a:gd name="connsiteX86" fmla="*/ 1066259 w 1248934"/>
                <a:gd name="connsiteY86" fmla="*/ 341206 h 442722"/>
                <a:gd name="connsiteX87" fmla="*/ 1066259 w 1248934"/>
                <a:gd name="connsiteY87" fmla="*/ 349942 h 442722"/>
                <a:gd name="connsiteX88" fmla="*/ 1079586 w 1248934"/>
                <a:gd name="connsiteY88" fmla="*/ 349942 h 442722"/>
                <a:gd name="connsiteX89" fmla="*/ 1079586 w 1248934"/>
                <a:gd name="connsiteY89" fmla="*/ 356590 h 442722"/>
                <a:gd name="connsiteX90" fmla="*/ 1096340 w 1248934"/>
                <a:gd name="connsiteY90" fmla="*/ 356590 h 442722"/>
                <a:gd name="connsiteX91" fmla="*/ 1096340 w 1248934"/>
                <a:gd name="connsiteY91" fmla="*/ 366561 h 442722"/>
                <a:gd name="connsiteX92" fmla="*/ 1109762 w 1248934"/>
                <a:gd name="connsiteY92" fmla="*/ 366561 h 442722"/>
                <a:gd name="connsiteX93" fmla="*/ 1109762 w 1248934"/>
                <a:gd name="connsiteY93" fmla="*/ 377292 h 442722"/>
                <a:gd name="connsiteX94" fmla="*/ 1123755 w 1248934"/>
                <a:gd name="connsiteY94" fmla="*/ 377292 h 442722"/>
                <a:gd name="connsiteX95" fmla="*/ 1123755 w 1248934"/>
                <a:gd name="connsiteY95" fmla="*/ 387263 h 442722"/>
                <a:gd name="connsiteX96" fmla="*/ 1146602 w 1248934"/>
                <a:gd name="connsiteY96" fmla="*/ 387263 h 442722"/>
                <a:gd name="connsiteX97" fmla="*/ 1146602 w 1248934"/>
                <a:gd name="connsiteY97" fmla="*/ 395335 h 442722"/>
                <a:gd name="connsiteX98" fmla="*/ 1163260 w 1248934"/>
                <a:gd name="connsiteY98" fmla="*/ 395335 h 442722"/>
                <a:gd name="connsiteX99" fmla="*/ 1163260 w 1248934"/>
                <a:gd name="connsiteY99" fmla="*/ 403312 h 442722"/>
                <a:gd name="connsiteX100" fmla="*/ 1173351 w 1248934"/>
                <a:gd name="connsiteY100" fmla="*/ 403312 h 442722"/>
                <a:gd name="connsiteX101" fmla="*/ 1173351 w 1248934"/>
                <a:gd name="connsiteY101" fmla="*/ 411954 h 442722"/>
                <a:gd name="connsiteX102" fmla="*/ 1188677 w 1248934"/>
                <a:gd name="connsiteY102" fmla="*/ 411954 h 442722"/>
                <a:gd name="connsiteX103" fmla="*/ 1188677 w 1248934"/>
                <a:gd name="connsiteY103" fmla="*/ 420690 h 442722"/>
                <a:gd name="connsiteX104" fmla="*/ 1198767 w 1248934"/>
                <a:gd name="connsiteY104" fmla="*/ 420690 h 442722"/>
                <a:gd name="connsiteX105" fmla="*/ 1198767 w 1248934"/>
                <a:gd name="connsiteY105" fmla="*/ 429997 h 442722"/>
                <a:gd name="connsiteX106" fmla="*/ 1218187 w 1248934"/>
                <a:gd name="connsiteY106" fmla="*/ 429997 h 442722"/>
                <a:gd name="connsiteX107" fmla="*/ 1218187 w 1248934"/>
                <a:gd name="connsiteY107" fmla="*/ 436739 h 442722"/>
                <a:gd name="connsiteX108" fmla="*/ 1234941 w 1248934"/>
                <a:gd name="connsiteY108" fmla="*/ 436739 h 442722"/>
                <a:gd name="connsiteX109" fmla="*/ 1234941 w 1248934"/>
                <a:gd name="connsiteY109" fmla="*/ 442722 h 442722"/>
                <a:gd name="connsiteX110" fmla="*/ 1248934 w 1248934"/>
                <a:gd name="connsiteY110" fmla="*/ 442722 h 44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48934" h="442722">
                  <a:moveTo>
                    <a:pt x="0" y="0"/>
                  </a:moveTo>
                  <a:lnTo>
                    <a:pt x="48168" y="0"/>
                  </a:lnTo>
                  <a:lnTo>
                    <a:pt x="48168" y="5983"/>
                  </a:lnTo>
                  <a:lnTo>
                    <a:pt x="97763" y="5983"/>
                  </a:lnTo>
                  <a:lnTo>
                    <a:pt x="97763" y="14055"/>
                  </a:lnTo>
                  <a:lnTo>
                    <a:pt x="141933" y="14055"/>
                  </a:lnTo>
                  <a:lnTo>
                    <a:pt x="141933" y="20702"/>
                  </a:lnTo>
                  <a:lnTo>
                    <a:pt x="190767" y="20702"/>
                  </a:lnTo>
                  <a:lnTo>
                    <a:pt x="190767" y="30104"/>
                  </a:lnTo>
                  <a:lnTo>
                    <a:pt x="244932" y="30104"/>
                  </a:lnTo>
                  <a:lnTo>
                    <a:pt x="244932" y="38745"/>
                  </a:lnTo>
                  <a:lnTo>
                    <a:pt x="289863" y="38745"/>
                  </a:lnTo>
                  <a:lnTo>
                    <a:pt x="289863" y="44728"/>
                  </a:lnTo>
                  <a:lnTo>
                    <a:pt x="333366" y="44728"/>
                  </a:lnTo>
                  <a:lnTo>
                    <a:pt x="333366" y="51470"/>
                  </a:lnTo>
                  <a:lnTo>
                    <a:pt x="362115" y="51470"/>
                  </a:lnTo>
                  <a:lnTo>
                    <a:pt x="362115" y="58783"/>
                  </a:lnTo>
                  <a:lnTo>
                    <a:pt x="381534" y="58783"/>
                  </a:lnTo>
                  <a:lnTo>
                    <a:pt x="412282" y="58783"/>
                  </a:lnTo>
                  <a:lnTo>
                    <a:pt x="412282" y="67424"/>
                  </a:lnTo>
                  <a:lnTo>
                    <a:pt x="429702" y="67424"/>
                  </a:lnTo>
                  <a:lnTo>
                    <a:pt x="429702" y="75496"/>
                  </a:lnTo>
                  <a:lnTo>
                    <a:pt x="450454" y="75496"/>
                  </a:lnTo>
                  <a:lnTo>
                    <a:pt x="450454" y="83473"/>
                  </a:lnTo>
                  <a:lnTo>
                    <a:pt x="474538" y="83473"/>
                  </a:lnTo>
                  <a:lnTo>
                    <a:pt x="474538" y="90786"/>
                  </a:lnTo>
                  <a:lnTo>
                    <a:pt x="501287" y="90786"/>
                  </a:lnTo>
                  <a:lnTo>
                    <a:pt x="501287" y="100187"/>
                  </a:lnTo>
                  <a:lnTo>
                    <a:pt x="530131" y="100187"/>
                  </a:lnTo>
                  <a:lnTo>
                    <a:pt x="530131" y="108164"/>
                  </a:lnTo>
                  <a:lnTo>
                    <a:pt x="558213" y="108164"/>
                  </a:lnTo>
                  <a:lnTo>
                    <a:pt x="558213" y="116901"/>
                  </a:lnTo>
                  <a:lnTo>
                    <a:pt x="581630" y="116901"/>
                  </a:lnTo>
                  <a:lnTo>
                    <a:pt x="581630" y="123548"/>
                  </a:lnTo>
                  <a:lnTo>
                    <a:pt x="597718" y="123548"/>
                  </a:lnTo>
                  <a:lnTo>
                    <a:pt x="597718" y="131525"/>
                  </a:lnTo>
                  <a:lnTo>
                    <a:pt x="616471" y="131525"/>
                  </a:lnTo>
                  <a:lnTo>
                    <a:pt x="616471" y="138268"/>
                  </a:lnTo>
                  <a:lnTo>
                    <a:pt x="633891" y="138268"/>
                  </a:lnTo>
                  <a:lnTo>
                    <a:pt x="633891" y="145580"/>
                  </a:lnTo>
                  <a:lnTo>
                    <a:pt x="651216" y="145580"/>
                  </a:lnTo>
                  <a:lnTo>
                    <a:pt x="651216" y="155551"/>
                  </a:lnTo>
                  <a:lnTo>
                    <a:pt x="667304" y="155551"/>
                  </a:lnTo>
                  <a:lnTo>
                    <a:pt x="667304" y="162293"/>
                  </a:lnTo>
                  <a:lnTo>
                    <a:pt x="678061" y="162293"/>
                  </a:lnTo>
                  <a:lnTo>
                    <a:pt x="678061" y="168941"/>
                  </a:lnTo>
                  <a:lnTo>
                    <a:pt x="696052" y="168941"/>
                  </a:lnTo>
                  <a:lnTo>
                    <a:pt x="696052" y="176918"/>
                  </a:lnTo>
                  <a:lnTo>
                    <a:pt x="718899" y="176918"/>
                  </a:lnTo>
                  <a:lnTo>
                    <a:pt x="718899" y="182996"/>
                  </a:lnTo>
                  <a:lnTo>
                    <a:pt x="740317" y="182996"/>
                  </a:lnTo>
                  <a:lnTo>
                    <a:pt x="740317" y="191637"/>
                  </a:lnTo>
                  <a:lnTo>
                    <a:pt x="769066" y="191637"/>
                  </a:lnTo>
                  <a:lnTo>
                    <a:pt x="769066" y="197620"/>
                  </a:lnTo>
                  <a:lnTo>
                    <a:pt x="787152" y="197620"/>
                  </a:lnTo>
                  <a:lnTo>
                    <a:pt x="787152" y="207021"/>
                  </a:lnTo>
                  <a:lnTo>
                    <a:pt x="807904" y="207021"/>
                  </a:lnTo>
                  <a:lnTo>
                    <a:pt x="807904" y="213669"/>
                  </a:lnTo>
                  <a:lnTo>
                    <a:pt x="827324" y="213669"/>
                  </a:lnTo>
                  <a:lnTo>
                    <a:pt x="827324" y="220316"/>
                  </a:lnTo>
                  <a:lnTo>
                    <a:pt x="845315" y="220316"/>
                  </a:lnTo>
                  <a:lnTo>
                    <a:pt x="845315" y="231047"/>
                  </a:lnTo>
                  <a:lnTo>
                    <a:pt x="860736" y="231047"/>
                  </a:lnTo>
                  <a:lnTo>
                    <a:pt x="860736" y="241019"/>
                  </a:lnTo>
                  <a:lnTo>
                    <a:pt x="877491" y="241019"/>
                  </a:lnTo>
                  <a:lnTo>
                    <a:pt x="877491" y="247761"/>
                  </a:lnTo>
                  <a:lnTo>
                    <a:pt x="896910" y="247761"/>
                  </a:lnTo>
                  <a:lnTo>
                    <a:pt x="896910" y="254408"/>
                  </a:lnTo>
                  <a:lnTo>
                    <a:pt x="914997" y="254408"/>
                  </a:lnTo>
                  <a:lnTo>
                    <a:pt x="914997" y="261721"/>
                  </a:lnTo>
                  <a:lnTo>
                    <a:pt x="941746" y="261721"/>
                  </a:lnTo>
                  <a:lnTo>
                    <a:pt x="941746" y="272452"/>
                  </a:lnTo>
                  <a:lnTo>
                    <a:pt x="955835" y="272452"/>
                  </a:lnTo>
                  <a:lnTo>
                    <a:pt x="955835" y="279764"/>
                  </a:lnTo>
                  <a:lnTo>
                    <a:pt x="981917" y="279764"/>
                  </a:lnTo>
                  <a:lnTo>
                    <a:pt x="981917" y="289165"/>
                  </a:lnTo>
                  <a:lnTo>
                    <a:pt x="994578" y="289165"/>
                  </a:lnTo>
                  <a:lnTo>
                    <a:pt x="994578" y="299136"/>
                  </a:lnTo>
                  <a:lnTo>
                    <a:pt x="1008667" y="299136"/>
                  </a:lnTo>
                  <a:lnTo>
                    <a:pt x="1008667" y="310532"/>
                  </a:lnTo>
                  <a:lnTo>
                    <a:pt x="1020090" y="310532"/>
                  </a:lnTo>
                  <a:lnTo>
                    <a:pt x="1020090" y="319839"/>
                  </a:lnTo>
                  <a:lnTo>
                    <a:pt x="1036082" y="319839"/>
                  </a:lnTo>
                  <a:lnTo>
                    <a:pt x="1036082" y="330570"/>
                  </a:lnTo>
                  <a:lnTo>
                    <a:pt x="1049505" y="330570"/>
                  </a:lnTo>
                  <a:lnTo>
                    <a:pt x="1049505" y="341206"/>
                  </a:lnTo>
                  <a:lnTo>
                    <a:pt x="1066259" y="341206"/>
                  </a:lnTo>
                  <a:lnTo>
                    <a:pt x="1066259" y="349942"/>
                  </a:lnTo>
                  <a:lnTo>
                    <a:pt x="1079586" y="349942"/>
                  </a:lnTo>
                  <a:lnTo>
                    <a:pt x="1079586" y="356590"/>
                  </a:lnTo>
                  <a:lnTo>
                    <a:pt x="1096340" y="356590"/>
                  </a:lnTo>
                  <a:lnTo>
                    <a:pt x="1096340" y="366561"/>
                  </a:lnTo>
                  <a:lnTo>
                    <a:pt x="1109762" y="366561"/>
                  </a:lnTo>
                  <a:lnTo>
                    <a:pt x="1109762" y="377292"/>
                  </a:lnTo>
                  <a:lnTo>
                    <a:pt x="1123755" y="377292"/>
                  </a:lnTo>
                  <a:lnTo>
                    <a:pt x="1123755" y="387263"/>
                  </a:lnTo>
                  <a:lnTo>
                    <a:pt x="1146602" y="387263"/>
                  </a:lnTo>
                  <a:lnTo>
                    <a:pt x="1146602" y="395335"/>
                  </a:lnTo>
                  <a:lnTo>
                    <a:pt x="1163260" y="395335"/>
                  </a:lnTo>
                  <a:lnTo>
                    <a:pt x="1163260" y="403312"/>
                  </a:lnTo>
                  <a:lnTo>
                    <a:pt x="1173351" y="403312"/>
                  </a:lnTo>
                  <a:lnTo>
                    <a:pt x="1173351" y="411954"/>
                  </a:lnTo>
                  <a:lnTo>
                    <a:pt x="1188677" y="411954"/>
                  </a:lnTo>
                  <a:lnTo>
                    <a:pt x="1188677" y="420690"/>
                  </a:lnTo>
                  <a:lnTo>
                    <a:pt x="1198767" y="420690"/>
                  </a:lnTo>
                  <a:lnTo>
                    <a:pt x="1198767" y="429997"/>
                  </a:lnTo>
                  <a:lnTo>
                    <a:pt x="1218187" y="429997"/>
                  </a:lnTo>
                  <a:lnTo>
                    <a:pt x="1218187" y="436739"/>
                  </a:lnTo>
                  <a:lnTo>
                    <a:pt x="1234941" y="436739"/>
                  </a:lnTo>
                  <a:lnTo>
                    <a:pt x="1234941" y="442722"/>
                  </a:lnTo>
                  <a:lnTo>
                    <a:pt x="1248934" y="442722"/>
                  </a:lnTo>
                </a:path>
              </a:pathLst>
            </a:custGeom>
            <a:noFill/>
            <a:ln w="12700" cap="flat">
              <a:solidFill>
                <a:schemeClr val="bg1">
                  <a:lumMod val="50000"/>
                </a:schemeClr>
              </a:solidFill>
              <a:prstDash val="solid"/>
              <a:miter/>
            </a:ln>
          </p:spPr>
          <p:txBody>
            <a:bodyPr rtlCol="0" anchor="ctr"/>
            <a:lstStyle/>
            <a:p>
              <a:endParaRPr lang="en-GB" sz="1350"/>
            </a:p>
          </p:txBody>
        </p:sp>
      </p:grpSp>
      <p:sp>
        <p:nvSpPr>
          <p:cNvPr id="109" name="TextBox 108">
            <a:extLst>
              <a:ext uri="{FF2B5EF4-FFF2-40B4-BE49-F238E27FC236}">
                <a16:creationId xmlns:a16="http://schemas.microsoft.com/office/drawing/2014/main" id="{5DF0DA80-5B62-CE0D-6DBF-09CFBCEE964E}"/>
              </a:ext>
            </a:extLst>
          </p:cNvPr>
          <p:cNvSpPr txBox="1"/>
          <p:nvPr/>
        </p:nvSpPr>
        <p:spPr>
          <a:xfrm>
            <a:off x="2280597" y="4118637"/>
            <a:ext cx="758621" cy="346249"/>
          </a:xfrm>
          <a:prstGeom prst="rect">
            <a:avLst/>
          </a:prstGeom>
          <a:solidFill>
            <a:schemeClr val="bg1"/>
          </a:solidFill>
        </p:spPr>
        <p:txBody>
          <a:bodyPr wrap="square" lIns="0" tIns="0" rIns="0" bIns="0" rtlCol="0">
            <a:spAutoFit/>
          </a:bodyPr>
          <a:lstStyle/>
          <a:p>
            <a:pPr algn="l"/>
            <a:r>
              <a:rPr lang="en-GB" sz="750" b="1" dirty="0">
                <a:solidFill>
                  <a:srgbClr val="4B4F54"/>
                </a:solidFill>
              </a:rPr>
              <a:t>Fracture status</a:t>
            </a:r>
          </a:p>
          <a:p>
            <a:pPr indent="235744" algn="l"/>
            <a:r>
              <a:rPr lang="en-GB" sz="750" dirty="0">
                <a:solidFill>
                  <a:srgbClr val="4B4F54"/>
                </a:solidFill>
              </a:rPr>
              <a:t>No fracture</a:t>
            </a:r>
          </a:p>
          <a:p>
            <a:pPr indent="235744" algn="l"/>
            <a:r>
              <a:rPr lang="en-GB" sz="750" dirty="0">
                <a:solidFill>
                  <a:srgbClr val="4B4F54"/>
                </a:solidFill>
              </a:rPr>
              <a:t>Has fracture</a:t>
            </a:r>
          </a:p>
        </p:txBody>
      </p:sp>
      <p:sp>
        <p:nvSpPr>
          <p:cNvPr id="110" name="TextBox 109">
            <a:extLst>
              <a:ext uri="{FF2B5EF4-FFF2-40B4-BE49-F238E27FC236}">
                <a16:creationId xmlns:a16="http://schemas.microsoft.com/office/drawing/2014/main" id="{BC4D07F8-B042-8183-5568-34C6E2C9EE01}"/>
              </a:ext>
            </a:extLst>
          </p:cNvPr>
          <p:cNvSpPr txBox="1"/>
          <p:nvPr/>
        </p:nvSpPr>
        <p:spPr>
          <a:xfrm>
            <a:off x="4518952" y="4118637"/>
            <a:ext cx="752610" cy="577081"/>
          </a:xfrm>
          <a:prstGeom prst="rect">
            <a:avLst/>
          </a:prstGeom>
          <a:solidFill>
            <a:schemeClr val="bg1"/>
          </a:solidFill>
        </p:spPr>
        <p:txBody>
          <a:bodyPr wrap="square" lIns="0" tIns="0" rIns="0" bIns="0" rtlCol="0">
            <a:spAutoFit/>
          </a:bodyPr>
          <a:lstStyle/>
          <a:p>
            <a:pPr algn="l"/>
            <a:r>
              <a:rPr lang="en-GB" sz="750" b="1" dirty="0">
                <a:solidFill>
                  <a:srgbClr val="4B4F54"/>
                </a:solidFill>
              </a:rPr>
              <a:t>No. of fractures</a:t>
            </a:r>
          </a:p>
          <a:p>
            <a:pPr indent="235744" algn="l"/>
            <a:r>
              <a:rPr lang="en-GB" sz="750" dirty="0">
                <a:solidFill>
                  <a:srgbClr val="4B4F54"/>
                </a:solidFill>
              </a:rPr>
              <a:t>No fracture</a:t>
            </a:r>
          </a:p>
          <a:p>
            <a:pPr indent="235744" algn="l"/>
            <a:r>
              <a:rPr lang="en-GB" sz="750" dirty="0">
                <a:solidFill>
                  <a:srgbClr val="4B4F54"/>
                </a:solidFill>
              </a:rPr>
              <a:t>1</a:t>
            </a:r>
          </a:p>
          <a:p>
            <a:pPr indent="235744" algn="l"/>
            <a:r>
              <a:rPr lang="en-GB" sz="750" dirty="0">
                <a:solidFill>
                  <a:srgbClr val="4B4F54"/>
                </a:solidFill>
              </a:rPr>
              <a:t>2</a:t>
            </a:r>
          </a:p>
          <a:p>
            <a:pPr indent="235744" algn="l"/>
            <a:r>
              <a:rPr lang="en-GB" sz="750" dirty="0">
                <a:solidFill>
                  <a:srgbClr val="4B4F54"/>
                </a:solidFill>
              </a:rPr>
              <a:t>≥3</a:t>
            </a:r>
          </a:p>
        </p:txBody>
      </p:sp>
      <p:sp>
        <p:nvSpPr>
          <p:cNvPr id="111" name="TextBox 110">
            <a:extLst>
              <a:ext uri="{FF2B5EF4-FFF2-40B4-BE49-F238E27FC236}">
                <a16:creationId xmlns:a16="http://schemas.microsoft.com/office/drawing/2014/main" id="{6AD8B895-B178-B0EA-49B3-99A88369A56B}"/>
              </a:ext>
            </a:extLst>
          </p:cNvPr>
          <p:cNvSpPr txBox="1"/>
          <p:nvPr/>
        </p:nvSpPr>
        <p:spPr>
          <a:xfrm>
            <a:off x="6965305" y="4118637"/>
            <a:ext cx="819936" cy="461665"/>
          </a:xfrm>
          <a:prstGeom prst="rect">
            <a:avLst/>
          </a:prstGeom>
          <a:noFill/>
        </p:spPr>
        <p:txBody>
          <a:bodyPr wrap="square" lIns="0" tIns="0" rIns="0" bIns="0" rtlCol="0">
            <a:spAutoFit/>
          </a:bodyPr>
          <a:lstStyle/>
          <a:p>
            <a:pPr algn="l"/>
            <a:r>
              <a:rPr lang="en-GB" sz="750" b="1" dirty="0">
                <a:solidFill>
                  <a:srgbClr val="4B4F54"/>
                </a:solidFill>
              </a:rPr>
              <a:t>Fracture severity</a:t>
            </a:r>
          </a:p>
          <a:p>
            <a:pPr indent="235744" algn="l"/>
            <a:r>
              <a:rPr lang="en-GB" sz="750" dirty="0">
                <a:solidFill>
                  <a:srgbClr val="4B4F54"/>
                </a:solidFill>
              </a:rPr>
              <a:t>No fracture</a:t>
            </a:r>
          </a:p>
          <a:p>
            <a:pPr indent="235744" algn="l"/>
            <a:r>
              <a:rPr lang="en-GB" sz="750" dirty="0">
                <a:solidFill>
                  <a:srgbClr val="4B4F54"/>
                </a:solidFill>
              </a:rPr>
              <a:t>Moderate</a:t>
            </a:r>
          </a:p>
          <a:p>
            <a:pPr indent="235744" algn="l"/>
            <a:r>
              <a:rPr lang="en-GB" sz="750" dirty="0">
                <a:solidFill>
                  <a:srgbClr val="4B4F54"/>
                </a:solidFill>
              </a:rPr>
              <a:t>Severe</a:t>
            </a:r>
          </a:p>
        </p:txBody>
      </p:sp>
      <p:cxnSp>
        <p:nvCxnSpPr>
          <p:cNvPr id="112" name="Straight Connector 111">
            <a:extLst>
              <a:ext uri="{FF2B5EF4-FFF2-40B4-BE49-F238E27FC236}">
                <a16:creationId xmlns:a16="http://schemas.microsoft.com/office/drawing/2014/main" id="{89A5541B-3A79-AD88-E7AC-8DE79DF6B210}"/>
              </a:ext>
            </a:extLst>
          </p:cNvPr>
          <p:cNvCxnSpPr/>
          <p:nvPr/>
        </p:nvCxnSpPr>
        <p:spPr>
          <a:xfrm flipH="1">
            <a:off x="4518952" y="4294859"/>
            <a:ext cx="18191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DB6BBB9-3424-A4D9-5462-528E73EE8D7C}"/>
              </a:ext>
            </a:extLst>
          </p:cNvPr>
          <p:cNvCxnSpPr/>
          <p:nvPr/>
        </p:nvCxnSpPr>
        <p:spPr>
          <a:xfrm flipH="1">
            <a:off x="4518952" y="4420454"/>
            <a:ext cx="18191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704BAF-25C5-A6F4-DE6F-31AC84A8EF32}"/>
              </a:ext>
            </a:extLst>
          </p:cNvPr>
          <p:cNvCxnSpPr/>
          <p:nvPr/>
        </p:nvCxnSpPr>
        <p:spPr>
          <a:xfrm flipH="1">
            <a:off x="4518952" y="4537676"/>
            <a:ext cx="18191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CA00BEA-78B6-8537-A07B-6EBD42899FED}"/>
              </a:ext>
            </a:extLst>
          </p:cNvPr>
          <p:cNvCxnSpPr/>
          <p:nvPr/>
        </p:nvCxnSpPr>
        <p:spPr>
          <a:xfrm flipH="1">
            <a:off x="4518952" y="4659086"/>
            <a:ext cx="181913"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75AB0A3D-BC68-B09E-81B6-61951F6F88C4}"/>
              </a:ext>
            </a:extLst>
          </p:cNvPr>
          <p:cNvCxnSpPr/>
          <p:nvPr/>
        </p:nvCxnSpPr>
        <p:spPr>
          <a:xfrm flipH="1">
            <a:off x="2283281" y="4294242"/>
            <a:ext cx="18191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A3F151D-4EC8-D3F9-5C41-102F9B348071}"/>
              </a:ext>
            </a:extLst>
          </p:cNvPr>
          <p:cNvCxnSpPr/>
          <p:nvPr/>
        </p:nvCxnSpPr>
        <p:spPr>
          <a:xfrm flipH="1">
            <a:off x="2283281" y="4419838"/>
            <a:ext cx="18191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70D88C6-559D-1820-C414-97E489C725A5}"/>
              </a:ext>
            </a:extLst>
          </p:cNvPr>
          <p:cNvCxnSpPr/>
          <p:nvPr/>
        </p:nvCxnSpPr>
        <p:spPr>
          <a:xfrm flipH="1">
            <a:off x="6965305" y="4293850"/>
            <a:ext cx="181913"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470056B0-21D4-0A28-22C4-B855D7B23BEC}"/>
              </a:ext>
            </a:extLst>
          </p:cNvPr>
          <p:cNvCxnSpPr/>
          <p:nvPr/>
        </p:nvCxnSpPr>
        <p:spPr>
          <a:xfrm flipH="1">
            <a:off x="6965305" y="4411073"/>
            <a:ext cx="18191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04CDE46-59B3-0C5E-1DF0-B1D0F664133F}"/>
              </a:ext>
            </a:extLst>
          </p:cNvPr>
          <p:cNvCxnSpPr/>
          <p:nvPr/>
        </p:nvCxnSpPr>
        <p:spPr>
          <a:xfrm flipH="1">
            <a:off x="6965305" y="4519922"/>
            <a:ext cx="181913"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29">
            <a:extLst>
              <a:ext uri="{FF2B5EF4-FFF2-40B4-BE49-F238E27FC236}">
                <a16:creationId xmlns:a16="http://schemas.microsoft.com/office/drawing/2014/main" id="{CD4FE441-D3C7-9CDC-D747-E1E6825FEE5F}"/>
              </a:ext>
            </a:extLst>
          </p:cNvPr>
          <p:cNvSpPr txBox="1">
            <a:spLocks/>
          </p:cNvSpPr>
          <p:nvPr/>
        </p:nvSpPr>
        <p:spPr>
          <a:xfrm>
            <a:off x="319520" y="1051621"/>
            <a:ext cx="8504960" cy="360098"/>
          </a:xfrm>
          <a:prstGeom prst="rect">
            <a:avLst/>
          </a:prstGeom>
        </p:spPr>
        <p:txBody>
          <a:bodyPr vert="horz" wrap="square" lIns="0" tIns="34290" rIns="27000" bIns="34290" rtlCol="0" anchor="t">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r>
              <a:rPr lang="en-GB" sz="2100"/>
              <a:t>Survival probability decreases with the presence, number and severity of vertebral fractures</a:t>
            </a:r>
          </a:p>
        </p:txBody>
      </p:sp>
      <p:sp>
        <p:nvSpPr>
          <p:cNvPr id="5" name="TextBox 4">
            <a:extLst>
              <a:ext uri="{FF2B5EF4-FFF2-40B4-BE49-F238E27FC236}">
                <a16:creationId xmlns:a16="http://schemas.microsoft.com/office/drawing/2014/main" id="{3FBB9983-2C34-CE9E-4CB2-E358FA47423E}"/>
              </a:ext>
            </a:extLst>
          </p:cNvPr>
          <p:cNvSpPr txBox="1"/>
          <p:nvPr/>
        </p:nvSpPr>
        <p:spPr>
          <a:xfrm>
            <a:off x="318541" y="1877332"/>
            <a:ext cx="1089467" cy="1218720"/>
          </a:xfrm>
          <a:prstGeom prst="roundRect">
            <a:avLst>
              <a:gd name="adj" fmla="val 7363"/>
            </a:avLst>
          </a:prstGeom>
          <a:solidFill>
            <a:schemeClr val="bg1">
              <a:lumMod val="95000"/>
            </a:schemeClr>
          </a:solidFill>
        </p:spPr>
        <p:txBody>
          <a:bodyPr wrap="square" lIns="81000" tIns="81000" rIns="81000" bIns="81000">
            <a:noAutofit/>
          </a:bodyPr>
          <a:lstStyle/>
          <a:p>
            <a:r>
              <a:rPr lang="en-GB" sz="1050"/>
              <a:t>The mortality rate 1-year post-fracture is </a:t>
            </a:r>
            <a:r>
              <a:rPr lang="en-GB" sz="1350" b="1">
                <a:solidFill>
                  <a:schemeClr val="accent1"/>
                </a:solidFill>
              </a:rPr>
              <a:t>~18%</a:t>
            </a:r>
            <a:r>
              <a:rPr lang="en-GB" sz="1050" b="1"/>
              <a:t> </a:t>
            </a:r>
            <a:r>
              <a:rPr lang="en-GB" sz="1050"/>
              <a:t>for patients with a VFx</a:t>
            </a:r>
            <a:r>
              <a:rPr lang="en-GB" sz="1050" baseline="30000"/>
              <a:t>1</a:t>
            </a:r>
          </a:p>
        </p:txBody>
      </p:sp>
    </p:spTree>
    <p:extLst>
      <p:ext uri="{BB962C8B-B14F-4D97-AF65-F5344CB8AC3E}">
        <p14:creationId xmlns:p14="http://schemas.microsoft.com/office/powerpoint/2010/main" val="163660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DBC87-FD6C-333B-E726-02E053377B69}"/>
              </a:ext>
            </a:extLst>
          </p:cNvPr>
          <p:cNvSpPr>
            <a:spLocks noGrp="1"/>
          </p:cNvSpPr>
          <p:nvPr>
            <p:ph type="title"/>
          </p:nvPr>
        </p:nvSpPr>
        <p:spPr/>
        <p:txBody>
          <a:bodyPr/>
          <a:lstStyle/>
          <a:p>
            <a:r>
              <a:rPr lang="fr-FR" sz="2000" dirty="0">
                <a:solidFill>
                  <a:srgbClr val="232323"/>
                </a:solidFill>
                <a:latin typeface="Noto Sans"/>
                <a:ea typeface="Noto Sans"/>
                <a:cs typeface="Noto Sans"/>
              </a:rPr>
              <a:t>Extended-</a:t>
            </a:r>
            <a:r>
              <a:rPr lang="fr-FR" sz="2000" dirty="0" err="1">
                <a:solidFill>
                  <a:srgbClr val="232323"/>
                </a:solidFill>
                <a:latin typeface="Noto Sans"/>
                <a:ea typeface="Noto Sans"/>
                <a:cs typeface="Noto Sans"/>
              </a:rPr>
              <a:t>interval</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dosing</a:t>
            </a:r>
            <a:r>
              <a:rPr lang="fr-FR" sz="2000" dirty="0">
                <a:solidFill>
                  <a:srgbClr val="232323"/>
                </a:solidFill>
                <a:latin typeface="Noto Sans"/>
                <a:ea typeface="Noto Sans"/>
                <a:cs typeface="Noto Sans"/>
              </a:rPr>
              <a:t> for </a:t>
            </a:r>
            <a:r>
              <a:rPr lang="fr-FR" sz="2000" dirty="0" err="1">
                <a:solidFill>
                  <a:srgbClr val="232323"/>
                </a:solidFill>
                <a:latin typeface="Noto Sans"/>
                <a:ea typeface="Noto Sans"/>
                <a:cs typeface="Noto Sans"/>
              </a:rPr>
              <a:t>zoledronic</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acid</a:t>
            </a:r>
            <a:r>
              <a:rPr lang="fr-FR" sz="2000" dirty="0">
                <a:solidFill>
                  <a:srgbClr val="232323"/>
                </a:solidFill>
                <a:latin typeface="Noto Sans"/>
                <a:ea typeface="Noto Sans"/>
                <a:cs typeface="Noto Sans"/>
              </a:rPr>
              <a:t> in </a:t>
            </a:r>
            <a:r>
              <a:rPr lang="fr-FR" sz="2000" dirty="0" err="1">
                <a:solidFill>
                  <a:srgbClr val="232323"/>
                </a:solidFill>
                <a:latin typeface="Noto Sans"/>
                <a:ea typeface="Noto Sans"/>
                <a:cs typeface="Noto Sans"/>
              </a:rPr>
              <a:t>postmenopausal</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women</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with</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low</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bone</a:t>
            </a:r>
            <a:r>
              <a:rPr lang="fr-FR" sz="2000" dirty="0">
                <a:solidFill>
                  <a:srgbClr val="232323"/>
                </a:solidFill>
                <a:latin typeface="Noto Sans"/>
                <a:ea typeface="Noto Sans"/>
                <a:cs typeface="Noto Sans"/>
              </a:rPr>
              <a:t> mass (</a:t>
            </a:r>
            <a:r>
              <a:rPr lang="fr-FR" sz="2000" dirty="0" err="1">
                <a:solidFill>
                  <a:srgbClr val="232323"/>
                </a:solidFill>
                <a:latin typeface="Noto Sans"/>
                <a:ea typeface="Noto Sans"/>
                <a:cs typeface="Noto Sans"/>
              </a:rPr>
              <a:t>February</a:t>
            </a:r>
            <a:r>
              <a:rPr lang="fr-FR" sz="2000" dirty="0">
                <a:solidFill>
                  <a:srgbClr val="232323"/>
                </a:solidFill>
                <a:latin typeface="Noto Sans"/>
                <a:ea typeface="Noto Sans"/>
                <a:cs typeface="Noto Sans"/>
              </a:rPr>
              <a:t> 2025)</a:t>
            </a:r>
            <a:endParaRPr lang="fr-FR" dirty="0"/>
          </a:p>
        </p:txBody>
      </p:sp>
      <p:sp>
        <p:nvSpPr>
          <p:cNvPr id="3" name="Espace réservé du contenu 2">
            <a:extLst>
              <a:ext uri="{FF2B5EF4-FFF2-40B4-BE49-F238E27FC236}">
                <a16:creationId xmlns:a16="http://schemas.microsoft.com/office/drawing/2014/main" id="{FAF18DF2-A954-DCBF-CA09-9216725CB97E}"/>
              </a:ext>
            </a:extLst>
          </p:cNvPr>
          <p:cNvSpPr>
            <a:spLocks noGrp="1"/>
          </p:cNvSpPr>
          <p:nvPr>
            <p:ph idx="1"/>
          </p:nvPr>
        </p:nvSpPr>
        <p:spPr/>
        <p:txBody>
          <a:bodyPr vert="horz" lIns="91440" tIns="45720" rIns="91440" bIns="45720" rtlCol="0" anchor="t">
            <a:noAutofit/>
          </a:bodyPr>
          <a:lstStyle/>
          <a:p>
            <a:endParaRPr lang="fr-FR" sz="2000" dirty="0">
              <a:solidFill>
                <a:srgbClr val="232323"/>
              </a:solidFill>
              <a:latin typeface="Noto Sans"/>
              <a:ea typeface="Noto Sans"/>
              <a:cs typeface="Noto Sans"/>
            </a:endParaRPr>
          </a:p>
          <a:p>
            <a:r>
              <a:rPr lang="fr-FR" sz="2000" dirty="0">
                <a:solidFill>
                  <a:srgbClr val="232323"/>
                </a:solidFill>
                <a:latin typeface="Noto Sans"/>
                <a:ea typeface="Noto Sans"/>
                <a:cs typeface="Noto Sans"/>
              </a:rPr>
              <a:t>In </a:t>
            </a:r>
            <a:r>
              <a:rPr lang="fr-FR" sz="2000" err="1">
                <a:solidFill>
                  <a:srgbClr val="232323"/>
                </a:solidFill>
                <a:latin typeface="Noto Sans"/>
                <a:ea typeface="Noto Sans"/>
                <a:cs typeface="Noto Sans"/>
              </a:rPr>
              <a:t>postmenopausal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women</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with</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low</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bone</a:t>
            </a:r>
            <a:r>
              <a:rPr lang="fr-FR" sz="2000" dirty="0">
                <a:solidFill>
                  <a:srgbClr val="232323"/>
                </a:solidFill>
                <a:latin typeface="Noto Sans"/>
                <a:ea typeface="Noto Sans"/>
                <a:cs typeface="Noto Sans"/>
              </a:rPr>
              <a:t> mass, </a:t>
            </a:r>
            <a:r>
              <a:rPr lang="fr-FR" sz="2000" dirty="0">
                <a:solidFill>
                  <a:srgbClr val="005B92"/>
                </a:solidFill>
                <a:latin typeface="Noto Sans"/>
                <a:ea typeface="Noto Sans"/>
                <a:cs typeface="Noto Sans"/>
                <a:hlinkClick r:id="rId2"/>
              </a:rPr>
              <a:t>zoledronic acid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administered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every</a:t>
            </a:r>
            <a:r>
              <a:rPr lang="fr-FR" sz="2000" dirty="0">
                <a:solidFill>
                  <a:srgbClr val="232323"/>
                </a:solidFill>
                <a:latin typeface="Noto Sans"/>
                <a:ea typeface="Noto Sans"/>
                <a:cs typeface="Noto Sans"/>
              </a:rPr>
              <a:t> one to </a:t>
            </a:r>
            <a:r>
              <a:rPr lang="fr-FR" sz="2000" err="1">
                <a:solidFill>
                  <a:srgbClr val="232323"/>
                </a:solidFill>
                <a:latin typeface="Noto Sans"/>
                <a:ea typeface="Noto Sans"/>
                <a:cs typeface="Noto Sans"/>
              </a:rPr>
              <a:t>two</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years</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increases</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bone</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mineral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density</a:t>
            </a:r>
            <a:r>
              <a:rPr lang="fr-FR" sz="2000" dirty="0">
                <a:solidFill>
                  <a:srgbClr val="232323"/>
                </a:solidFill>
                <a:latin typeface="Noto Sans"/>
                <a:ea typeface="Noto Sans"/>
                <a:cs typeface="Noto Sans"/>
              </a:rPr>
              <a:t>. The </a:t>
            </a:r>
            <a:r>
              <a:rPr lang="fr-FR" sz="2000" err="1">
                <a:solidFill>
                  <a:srgbClr val="232323"/>
                </a:solidFill>
                <a:latin typeface="Noto Sans"/>
                <a:ea typeface="Noto Sans"/>
                <a:cs typeface="Noto Sans"/>
              </a:rPr>
              <a:t>clinical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efficacy</a:t>
            </a:r>
            <a:r>
              <a:rPr lang="fr-FR" sz="2000" dirty="0">
                <a:solidFill>
                  <a:srgbClr val="232323"/>
                </a:solidFill>
                <a:latin typeface="Noto Sans"/>
                <a:ea typeface="Noto Sans"/>
                <a:cs typeface="Noto Sans"/>
              </a:rPr>
              <a:t> of a longer </a:t>
            </a:r>
            <a:r>
              <a:rPr lang="fr-FR" sz="2000" err="1">
                <a:solidFill>
                  <a:srgbClr val="232323"/>
                </a:solidFill>
                <a:latin typeface="Noto Sans"/>
                <a:ea typeface="Noto Sans"/>
                <a:cs typeface="Noto Sans"/>
              </a:rPr>
              <a:t>dosing</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interval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was</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evaluated</a:t>
            </a:r>
            <a:r>
              <a:rPr lang="fr-FR" sz="2000" dirty="0">
                <a:solidFill>
                  <a:srgbClr val="232323"/>
                </a:solidFill>
                <a:latin typeface="Noto Sans"/>
                <a:ea typeface="Noto Sans"/>
                <a:cs typeface="Noto Sans"/>
              </a:rPr>
              <a:t> in a 10-year trial of </a:t>
            </a:r>
            <a:r>
              <a:rPr lang="fr-FR" sz="2000" err="1">
                <a:solidFill>
                  <a:srgbClr val="232323"/>
                </a:solidFill>
                <a:latin typeface="Noto Sans"/>
                <a:ea typeface="Noto Sans"/>
                <a:cs typeface="Noto Sans"/>
              </a:rPr>
              <a:t>zoledronic</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acid</a:t>
            </a:r>
            <a:r>
              <a:rPr lang="fr-FR" sz="2000" dirty="0">
                <a:solidFill>
                  <a:srgbClr val="232323"/>
                </a:solidFill>
                <a:latin typeface="Noto Sans"/>
                <a:ea typeface="Noto Sans"/>
                <a:cs typeface="Noto Sans"/>
              </a:rPr>
              <a:t> (5 mg IV once at </a:t>
            </a:r>
            <a:r>
              <a:rPr lang="fr-FR" sz="2000" err="1">
                <a:solidFill>
                  <a:srgbClr val="232323"/>
                </a:solidFill>
                <a:latin typeface="Noto Sans"/>
                <a:ea typeface="Noto Sans"/>
                <a:cs typeface="Noto Sans"/>
              </a:rPr>
              <a:t>baseline</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only</a:t>
            </a:r>
            <a:r>
              <a:rPr lang="fr-FR" sz="2000" dirty="0">
                <a:solidFill>
                  <a:srgbClr val="232323"/>
                </a:solidFill>
                <a:latin typeface="Noto Sans"/>
                <a:ea typeface="Noto Sans"/>
                <a:cs typeface="Noto Sans"/>
              </a:rPr>
              <a:t> or once at </a:t>
            </a:r>
            <a:r>
              <a:rPr lang="fr-FR" sz="2000" err="1">
                <a:solidFill>
                  <a:srgbClr val="232323"/>
                </a:solidFill>
                <a:latin typeface="Noto Sans"/>
                <a:ea typeface="Noto Sans"/>
                <a:cs typeface="Noto Sans"/>
              </a:rPr>
              <a:t>baseline</a:t>
            </a:r>
            <a:r>
              <a:rPr lang="fr-FR" sz="2000" dirty="0">
                <a:solidFill>
                  <a:srgbClr val="232323"/>
                </a:solidFill>
                <a:latin typeface="Noto Sans"/>
                <a:ea typeface="Noto Sans"/>
                <a:cs typeface="Noto Sans"/>
              </a:rPr>
              <a:t> and </a:t>
            </a:r>
            <a:r>
              <a:rPr lang="fr-FR" sz="2000" err="1">
                <a:solidFill>
                  <a:srgbClr val="232323"/>
                </a:solidFill>
                <a:latin typeface="Noto Sans"/>
                <a:ea typeface="Noto Sans"/>
                <a:cs typeface="Noto Sans"/>
              </a:rPr>
              <a:t>again</a:t>
            </a:r>
            <a:r>
              <a:rPr lang="fr-FR" sz="2000" dirty="0">
                <a:solidFill>
                  <a:srgbClr val="232323"/>
                </a:solidFill>
                <a:latin typeface="Noto Sans"/>
                <a:ea typeface="Noto Sans"/>
                <a:cs typeface="Noto Sans"/>
              </a:rPr>
              <a:t> at five </a:t>
            </a:r>
            <a:r>
              <a:rPr lang="fr-FR" sz="2000" err="1">
                <a:solidFill>
                  <a:srgbClr val="232323"/>
                </a:solidFill>
                <a:latin typeface="Noto Sans"/>
                <a:ea typeface="Noto Sans"/>
                <a:cs typeface="Noto Sans"/>
              </a:rPr>
              <a:t>years</a:t>
            </a:r>
            <a:r>
              <a:rPr lang="fr-FR" sz="2000" dirty="0">
                <a:solidFill>
                  <a:srgbClr val="232323"/>
                </a:solidFill>
                <a:latin typeface="Noto Sans"/>
                <a:ea typeface="Noto Sans"/>
                <a:cs typeface="Noto Sans"/>
              </a:rPr>
              <a:t>) versus placebo in 1054 </a:t>
            </a:r>
            <a:r>
              <a:rPr lang="fr-FR" sz="2000" err="1">
                <a:solidFill>
                  <a:srgbClr val="232323"/>
                </a:solidFill>
                <a:latin typeface="Noto Sans"/>
                <a:ea typeface="Noto Sans"/>
                <a:cs typeface="Noto Sans"/>
              </a:rPr>
              <a:t>early</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postmenopausal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women</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mean</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age</a:t>
            </a:r>
            <a:r>
              <a:rPr lang="fr-FR" sz="2000" dirty="0">
                <a:solidFill>
                  <a:srgbClr val="232323"/>
                </a:solidFill>
                <a:latin typeface="Noto Sans"/>
                <a:ea typeface="Noto Sans"/>
                <a:cs typeface="Noto Sans"/>
              </a:rPr>
              <a:t> 56 </a:t>
            </a:r>
            <a:r>
              <a:rPr lang="fr-FR" sz="2000" err="1">
                <a:solidFill>
                  <a:srgbClr val="232323"/>
                </a:solidFill>
                <a:latin typeface="Noto Sans"/>
                <a:ea typeface="Noto Sans"/>
                <a:cs typeface="Noto Sans"/>
              </a:rPr>
              <a:t>years</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with</a:t>
            </a:r>
            <a:r>
              <a:rPr lang="fr-FR" sz="2000" dirty="0">
                <a:solidFill>
                  <a:srgbClr val="232323"/>
                </a:solidFill>
                <a:latin typeface="Noto Sans"/>
                <a:ea typeface="Noto Sans"/>
                <a:cs typeface="Noto Sans"/>
              </a:rPr>
              <a:t> T-scores &gt;-2.5 and &lt;0.0 [</a:t>
            </a:r>
            <a:r>
              <a:rPr lang="fr-FR" sz="2000" dirty="0">
                <a:solidFill>
                  <a:srgbClr val="005B92"/>
                </a:solidFill>
                <a:latin typeface="Noto Sans"/>
                <a:ea typeface="Noto Sans"/>
                <a:cs typeface="Noto Sans"/>
                <a:hlinkClick r:id="rId3"/>
              </a:rPr>
              <a:t>1</a:t>
            </a:r>
            <a:r>
              <a:rPr lang="fr-FR" sz="2000" dirty="0">
                <a:solidFill>
                  <a:srgbClr val="232323"/>
                </a:solidFill>
                <a:latin typeface="Noto Sans"/>
                <a:ea typeface="Noto Sans"/>
                <a:cs typeface="Noto Sans"/>
              </a:rPr>
              <a:t>]. Participants </a:t>
            </a:r>
            <a:r>
              <a:rPr lang="fr-FR" sz="2000" err="1">
                <a:solidFill>
                  <a:srgbClr val="232323"/>
                </a:solidFill>
                <a:latin typeface="Noto Sans"/>
                <a:ea typeface="Noto Sans"/>
                <a:cs typeface="Noto Sans"/>
              </a:rPr>
              <a:t>who</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received</a:t>
            </a:r>
            <a:r>
              <a:rPr lang="fr-FR" sz="2000" dirty="0">
                <a:solidFill>
                  <a:srgbClr val="232323"/>
                </a:solidFill>
                <a:latin typeface="Noto Sans"/>
                <a:ea typeface="Noto Sans"/>
                <a:cs typeface="Noto Sans"/>
              </a:rPr>
              <a:t> one or </a:t>
            </a:r>
            <a:r>
              <a:rPr lang="fr-FR" sz="2000" err="1">
                <a:solidFill>
                  <a:srgbClr val="232323"/>
                </a:solidFill>
                <a:latin typeface="Noto Sans"/>
                <a:ea typeface="Noto Sans"/>
                <a:cs typeface="Noto Sans"/>
              </a:rPr>
              <a:t>two</a:t>
            </a:r>
            <a:r>
              <a:rPr lang="fr-FR" sz="2000" dirty="0">
                <a:solidFill>
                  <a:srgbClr val="232323"/>
                </a:solidFill>
                <a:latin typeface="Noto Sans"/>
                <a:ea typeface="Noto Sans"/>
                <a:cs typeface="Noto Sans"/>
              </a:rPr>
              <a:t> doses of </a:t>
            </a:r>
            <a:r>
              <a:rPr lang="fr-FR" sz="2000" err="1">
                <a:solidFill>
                  <a:srgbClr val="232323"/>
                </a:solidFill>
                <a:latin typeface="Noto Sans"/>
                <a:ea typeface="Noto Sans"/>
                <a:cs typeface="Noto Sans"/>
              </a:rPr>
              <a:t>zoledronic</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acid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had</a:t>
            </a:r>
            <a:r>
              <a:rPr lang="fr-FR" sz="2000" dirty="0">
                <a:solidFill>
                  <a:srgbClr val="232323"/>
                </a:solidFill>
                <a:latin typeface="Noto Sans"/>
                <a:ea typeface="Noto Sans"/>
                <a:cs typeface="Noto Sans"/>
              </a:rPr>
              <a:t> a </a:t>
            </a:r>
            <a:r>
              <a:rPr lang="fr-FR" sz="2000" err="1">
                <a:solidFill>
                  <a:srgbClr val="232323"/>
                </a:solidFill>
                <a:latin typeface="Noto Sans"/>
                <a:ea typeface="Noto Sans"/>
                <a:cs typeface="Noto Sans"/>
              </a:rPr>
              <a:t>lower</a:t>
            </a:r>
            <a:r>
              <a:rPr lang="fr-FR" sz="2000" dirty="0">
                <a:solidFill>
                  <a:srgbClr val="232323"/>
                </a:solidFill>
                <a:latin typeface="Noto Sans"/>
                <a:ea typeface="Noto Sans"/>
                <a:cs typeface="Noto Sans"/>
              </a:rPr>
              <a:t> incidence of </a:t>
            </a:r>
            <a:r>
              <a:rPr lang="fr-FR" sz="2000" err="1">
                <a:solidFill>
                  <a:srgbClr val="232323"/>
                </a:solidFill>
                <a:latin typeface="Noto Sans"/>
                <a:ea typeface="Noto Sans"/>
                <a:cs typeface="Noto Sans"/>
              </a:rPr>
              <a:t>morphometric</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vertebral</a:t>
            </a:r>
            <a:r>
              <a:rPr lang="fr-FR" sz="2000" dirty="0">
                <a:solidFill>
                  <a:srgbClr val="232323"/>
                </a:solidFill>
                <a:latin typeface="Noto Sans"/>
                <a:ea typeface="Noto Sans"/>
                <a:cs typeface="Noto Sans"/>
              </a:rPr>
              <a:t> fracture </a:t>
            </a:r>
            <a:r>
              <a:rPr lang="fr-FR" sz="2000" err="1">
                <a:solidFill>
                  <a:srgbClr val="232323"/>
                </a:solidFill>
                <a:latin typeface="Noto Sans"/>
                <a:ea typeface="Noto Sans"/>
                <a:cs typeface="Noto Sans"/>
              </a:rPr>
              <a:t>compared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with</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those</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who</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received</a:t>
            </a:r>
            <a:r>
              <a:rPr lang="fr-FR" sz="2000" dirty="0">
                <a:solidFill>
                  <a:srgbClr val="232323"/>
                </a:solidFill>
                <a:latin typeface="Noto Sans"/>
                <a:ea typeface="Noto Sans"/>
                <a:cs typeface="Noto Sans"/>
              </a:rPr>
              <a:t> placebo. </a:t>
            </a:r>
            <a:r>
              <a:rPr lang="fr-FR" sz="2000" err="1">
                <a:solidFill>
                  <a:srgbClr val="232323"/>
                </a:solidFill>
                <a:latin typeface="Noto Sans"/>
                <a:ea typeface="Noto Sans"/>
                <a:cs typeface="Noto Sans"/>
              </a:rPr>
              <a:t>Both</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zoledronic</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acid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regimens</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also</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reduced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risk</a:t>
            </a:r>
            <a:r>
              <a:rPr lang="fr-FR" sz="2000" dirty="0">
                <a:solidFill>
                  <a:srgbClr val="232323"/>
                </a:solidFill>
                <a:latin typeface="Noto Sans"/>
                <a:ea typeface="Noto Sans"/>
                <a:cs typeface="Noto Sans"/>
              </a:rPr>
              <a:t> of major </a:t>
            </a:r>
            <a:r>
              <a:rPr lang="fr-FR" sz="2000" err="1">
                <a:solidFill>
                  <a:srgbClr val="232323"/>
                </a:solidFill>
                <a:latin typeface="Noto Sans"/>
                <a:ea typeface="Noto Sans"/>
                <a:cs typeface="Noto Sans"/>
              </a:rPr>
              <a:t>osteoporotic</a:t>
            </a:r>
            <a:r>
              <a:rPr lang="fr-FR" sz="2000" dirty="0">
                <a:solidFill>
                  <a:srgbClr val="232323"/>
                </a:solidFill>
                <a:latin typeface="Noto Sans"/>
                <a:ea typeface="Noto Sans"/>
                <a:cs typeface="Noto Sans"/>
              </a:rPr>
              <a:t> fracture. Extended </a:t>
            </a:r>
            <a:r>
              <a:rPr lang="fr-FR" sz="2000" err="1">
                <a:solidFill>
                  <a:srgbClr val="232323"/>
                </a:solidFill>
                <a:latin typeface="Noto Sans"/>
                <a:ea typeface="Noto Sans"/>
                <a:cs typeface="Noto Sans"/>
              </a:rPr>
              <a:t>dosing</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intervals</a:t>
            </a:r>
            <a:r>
              <a:rPr lang="fr-FR" sz="2000" dirty="0">
                <a:solidFill>
                  <a:srgbClr val="232323"/>
                </a:solidFill>
                <a:latin typeface="Noto Sans"/>
                <a:ea typeface="Noto Sans"/>
                <a:cs typeface="Noto Sans"/>
              </a:rPr>
              <a:t> for </a:t>
            </a:r>
            <a:r>
              <a:rPr lang="fr-FR" sz="2000" err="1">
                <a:solidFill>
                  <a:srgbClr val="232323"/>
                </a:solidFill>
                <a:latin typeface="Noto Sans"/>
                <a:ea typeface="Noto Sans"/>
                <a:cs typeface="Noto Sans"/>
              </a:rPr>
              <a:t>zoledronic</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acid</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may</a:t>
            </a:r>
            <a:r>
              <a:rPr lang="fr-FR" sz="2000" dirty="0">
                <a:solidFill>
                  <a:srgbClr val="232323"/>
                </a:solidFill>
                <a:latin typeface="Noto Sans"/>
                <a:ea typeface="Noto Sans"/>
                <a:cs typeface="Noto Sans"/>
              </a:rPr>
              <a:t> help </a:t>
            </a:r>
            <a:r>
              <a:rPr lang="fr-FR" sz="2000" err="1">
                <a:solidFill>
                  <a:srgbClr val="232323"/>
                </a:solidFill>
                <a:latin typeface="Noto Sans"/>
                <a:ea typeface="Noto Sans"/>
                <a:cs typeface="Noto Sans"/>
              </a:rPr>
              <a:t>reduce</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treatment</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burden</a:t>
            </a:r>
            <a:r>
              <a:rPr lang="fr-FR" sz="2000" dirty="0">
                <a:solidFill>
                  <a:srgbClr val="232323"/>
                </a:solidFill>
                <a:latin typeface="Noto Sans"/>
                <a:ea typeface="Noto Sans"/>
                <a:cs typeface="Noto Sans"/>
              </a:rPr>
              <a:t> for </a:t>
            </a:r>
            <a:r>
              <a:rPr lang="fr-FR" sz="2000" err="1">
                <a:solidFill>
                  <a:srgbClr val="232323"/>
                </a:solidFill>
                <a:latin typeface="Noto Sans"/>
                <a:ea typeface="Noto Sans"/>
                <a:cs typeface="Noto Sans"/>
              </a:rPr>
              <a:t>postmenopausal</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women</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who</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opt</a:t>
            </a:r>
            <a:r>
              <a:rPr lang="fr-FR" sz="2000" dirty="0">
                <a:solidFill>
                  <a:srgbClr val="232323"/>
                </a:solidFill>
                <a:latin typeface="Noto Sans"/>
                <a:ea typeface="Noto Sans"/>
                <a:cs typeface="Noto Sans"/>
              </a:rPr>
              <a:t> for </a:t>
            </a:r>
            <a:r>
              <a:rPr lang="fr-FR" sz="2000" err="1">
                <a:solidFill>
                  <a:srgbClr val="232323"/>
                </a:solidFill>
                <a:latin typeface="Noto Sans"/>
                <a:ea typeface="Noto Sans"/>
                <a:cs typeface="Noto Sans"/>
              </a:rPr>
              <a:t>pharmacotherapy</a:t>
            </a:r>
            <a:r>
              <a:rPr lang="fr-FR" sz="2000" dirty="0">
                <a:solidFill>
                  <a:srgbClr val="232323"/>
                </a:solidFill>
                <a:latin typeface="Noto Sans"/>
                <a:ea typeface="Noto Sans"/>
                <a:cs typeface="Noto Sans"/>
              </a:rPr>
              <a:t> to </a:t>
            </a:r>
            <a:r>
              <a:rPr lang="fr-FR" sz="2000" err="1">
                <a:solidFill>
                  <a:srgbClr val="232323"/>
                </a:solidFill>
                <a:latin typeface="Noto Sans"/>
                <a:ea typeface="Noto Sans"/>
                <a:cs typeface="Noto Sans"/>
              </a:rPr>
              <a:t>prevent</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osteoporosis</a:t>
            </a:r>
            <a:endParaRPr lang="fr-FR" sz="2000" err="1">
              <a:ea typeface="Calibri"/>
              <a:cs typeface="Calibri"/>
            </a:endParaRPr>
          </a:p>
          <a:p>
            <a:endParaRPr lang="fr-FR" dirty="0">
              <a:ea typeface="Calibri"/>
              <a:cs typeface="Calibri"/>
            </a:endParaRPr>
          </a:p>
        </p:txBody>
      </p:sp>
    </p:spTree>
    <p:extLst>
      <p:ext uri="{BB962C8B-B14F-4D97-AF65-F5344CB8AC3E}">
        <p14:creationId xmlns:p14="http://schemas.microsoft.com/office/powerpoint/2010/main" val="23855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76173-BF60-9FF8-54B3-8D3CC7205CB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7940F4F-25C0-70FF-8527-389DCF6DDD23}"/>
              </a:ext>
            </a:extLst>
          </p:cNvPr>
          <p:cNvSpPr>
            <a:spLocks noGrp="1"/>
          </p:cNvSpPr>
          <p:nvPr>
            <p:ph idx="1"/>
          </p:nvPr>
        </p:nvSpPr>
        <p:spPr/>
        <p:txBody>
          <a:bodyPr vert="horz" lIns="91440" tIns="45720" rIns="91440" bIns="45720" rtlCol="0" anchor="t">
            <a:normAutofit/>
          </a:bodyPr>
          <a:lstStyle/>
          <a:p>
            <a:r>
              <a:rPr lang="fr-FR" dirty="0" err="1">
                <a:latin typeface="Times New Roman"/>
                <a:cs typeface="Times New Roman"/>
              </a:rPr>
              <a:t>Osteoporosis</a:t>
            </a:r>
            <a:r>
              <a:rPr lang="fr-FR" dirty="0">
                <a:latin typeface="Times New Roman"/>
                <a:cs typeface="Times New Roman"/>
              </a:rPr>
              <a:t> </a:t>
            </a:r>
            <a:r>
              <a:rPr lang="fr-FR" dirty="0" err="1">
                <a:latin typeface="Times New Roman"/>
                <a:cs typeface="Times New Roman"/>
              </a:rPr>
              <a:t>risk</a:t>
            </a:r>
            <a:r>
              <a:rPr lang="fr-FR" dirty="0">
                <a:latin typeface="Times New Roman"/>
                <a:cs typeface="Times New Roman"/>
              </a:rPr>
              <a:t> (Olivier Bruyère ULG)</a:t>
            </a:r>
            <a:endParaRPr lang="fr-FR" dirty="0">
              <a:ea typeface="Calibri"/>
              <a:cs typeface="Calibri"/>
            </a:endParaRPr>
          </a:p>
          <a:p>
            <a:r>
              <a:rPr lang="fr-FR" dirty="0" err="1">
                <a:latin typeface="Times New Roman"/>
                <a:cs typeface="Times New Roman"/>
              </a:rPr>
              <a:t>Osteoporosis</a:t>
            </a:r>
            <a:r>
              <a:rPr lang="fr-FR" dirty="0">
                <a:latin typeface="Times New Roman"/>
                <a:cs typeface="Times New Roman"/>
              </a:rPr>
              <a:t> </a:t>
            </a:r>
            <a:r>
              <a:rPr lang="fr-FR" dirty="0" err="1">
                <a:latin typeface="Times New Roman"/>
                <a:cs typeface="Times New Roman"/>
              </a:rPr>
              <a:t>treatment</a:t>
            </a:r>
            <a:r>
              <a:rPr lang="fr-FR" dirty="0">
                <a:latin typeface="Times New Roman"/>
                <a:cs typeface="Times New Roman"/>
              </a:rPr>
              <a:t> (Charlotte </a:t>
            </a:r>
            <a:r>
              <a:rPr lang="fr-FR" dirty="0" err="1">
                <a:latin typeface="Times New Roman"/>
                <a:cs typeface="Times New Roman"/>
              </a:rPr>
              <a:t>Verroken</a:t>
            </a:r>
            <a:r>
              <a:rPr lang="fr-FR" dirty="0">
                <a:latin typeface="Times New Roman"/>
                <a:cs typeface="Times New Roman"/>
              </a:rPr>
              <a:t> UGent)</a:t>
            </a:r>
            <a:endParaRPr lang="fr-FR" dirty="0"/>
          </a:p>
          <a:p>
            <a:endParaRPr lang="fr-FR" dirty="0">
              <a:ea typeface="Calibri"/>
              <a:cs typeface="Calibri"/>
            </a:endParaRPr>
          </a:p>
        </p:txBody>
      </p:sp>
    </p:spTree>
    <p:extLst>
      <p:ext uri="{BB962C8B-B14F-4D97-AF65-F5344CB8AC3E}">
        <p14:creationId xmlns:p14="http://schemas.microsoft.com/office/powerpoint/2010/main" val="4230478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AE6A0-61A2-6365-3892-AB241C300B2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5926A8F-8EAC-2F89-AC2E-8CC2E8626B4B}"/>
              </a:ext>
            </a:extLst>
          </p:cNvPr>
          <p:cNvSpPr>
            <a:spLocks noGrp="1"/>
          </p:cNvSpPr>
          <p:nvPr>
            <p:ph type="title"/>
          </p:nvPr>
        </p:nvSpPr>
        <p:spPr/>
        <p:txBody>
          <a:bodyPr/>
          <a:lstStyle/>
          <a:p>
            <a:r>
              <a:rPr lang="fr-FR" dirty="0">
                <a:latin typeface="Arial"/>
                <a:cs typeface="Arial"/>
              </a:rPr>
              <a:t>Age of </a:t>
            </a:r>
            <a:r>
              <a:rPr lang="fr-FR" dirty="0" err="1">
                <a:latin typeface="Arial"/>
                <a:cs typeface="Arial"/>
              </a:rPr>
              <a:t>menopause</a:t>
            </a:r>
            <a:r>
              <a:rPr lang="fr-FR" dirty="0">
                <a:latin typeface="Arial"/>
                <a:cs typeface="Arial"/>
              </a:rPr>
              <a:t> </a:t>
            </a:r>
            <a:endParaRPr lang="fr-FR" dirty="0"/>
          </a:p>
        </p:txBody>
      </p:sp>
      <p:sp>
        <p:nvSpPr>
          <p:cNvPr id="3" name="Espace réservé du contenu 2">
            <a:extLst>
              <a:ext uri="{FF2B5EF4-FFF2-40B4-BE49-F238E27FC236}">
                <a16:creationId xmlns:a16="http://schemas.microsoft.com/office/drawing/2014/main" id="{EC169FCB-0C81-C783-BB7C-A6ADF93F02CD}"/>
              </a:ext>
            </a:extLst>
          </p:cNvPr>
          <p:cNvSpPr>
            <a:spLocks noGrp="1"/>
          </p:cNvSpPr>
          <p:nvPr>
            <p:ph idx="1"/>
          </p:nvPr>
        </p:nvSpPr>
        <p:spPr/>
        <p:txBody>
          <a:bodyPr vert="horz" lIns="91440" tIns="45720" rIns="91440" bIns="45720" rtlCol="0" anchor="t">
            <a:normAutofit/>
          </a:bodyPr>
          <a:lstStyle/>
          <a:p>
            <a:pPr marL="0" indent="0">
              <a:buNone/>
            </a:pPr>
            <a:endParaRPr lang="fr-FR" dirty="0">
              <a:solidFill>
                <a:srgbClr val="232323"/>
              </a:solidFill>
              <a:latin typeface="Noto Sans"/>
              <a:ea typeface="Noto Sans"/>
              <a:cs typeface="Noto Sans"/>
            </a:endParaRPr>
          </a:p>
          <a:p>
            <a:pPr lvl="1">
              <a:buFont typeface="Courier New" pitchFamily="34" charset="0"/>
              <a:buChar char="o"/>
            </a:pPr>
            <a:endParaRPr lang="fr-FR" dirty="0">
              <a:solidFill>
                <a:srgbClr val="232323"/>
              </a:solidFill>
              <a:latin typeface="Noto Sans"/>
              <a:ea typeface="Noto Sans"/>
              <a:cs typeface="Noto Sans"/>
            </a:endParaRPr>
          </a:p>
          <a:p>
            <a:r>
              <a:rPr lang="fr-FR" dirty="0">
                <a:solidFill>
                  <a:srgbClr val="232323"/>
                </a:solidFill>
                <a:latin typeface="Noto Sans"/>
                <a:ea typeface="Noto Sans"/>
                <a:cs typeface="Noto Sans"/>
              </a:rPr>
              <a:t>5% &lt; 45 (</a:t>
            </a:r>
            <a:r>
              <a:rPr lang="fr-FR" err="1">
                <a:solidFill>
                  <a:srgbClr val="232323"/>
                </a:solidFill>
                <a:latin typeface="Noto Sans"/>
                <a:ea typeface="Noto Sans"/>
                <a:cs typeface="Noto Sans"/>
              </a:rPr>
              <a:t>early</a:t>
            </a:r>
            <a:r>
              <a:rPr lang="fr-FR" dirty="0">
                <a:solidFill>
                  <a:srgbClr val="232323"/>
                </a:solidFill>
                <a:latin typeface="Noto Sans"/>
                <a:ea typeface="Noto Sans"/>
                <a:cs typeface="Noto Sans"/>
              </a:rPr>
              <a:t>) </a:t>
            </a:r>
            <a:endParaRPr lang="fr-FR">
              <a:solidFill>
                <a:srgbClr val="000000"/>
              </a:solidFill>
              <a:latin typeface="Calibri"/>
              <a:ea typeface="Calibri"/>
              <a:cs typeface="Calibri"/>
            </a:endParaRPr>
          </a:p>
          <a:p>
            <a:pPr lvl="1">
              <a:buFont typeface="Courier New" pitchFamily="34" charset="0"/>
              <a:buChar char="o"/>
            </a:pPr>
            <a:endParaRPr lang="fr-FR" dirty="0">
              <a:solidFill>
                <a:srgbClr val="232323"/>
              </a:solidFill>
              <a:latin typeface="Noto Sans"/>
              <a:ea typeface="Noto Sans"/>
              <a:cs typeface="Noto Sans"/>
            </a:endParaRPr>
          </a:p>
          <a:p>
            <a:r>
              <a:rPr lang="fr-FR" dirty="0">
                <a:solidFill>
                  <a:srgbClr val="232323"/>
                </a:solidFill>
                <a:latin typeface="Noto Sans"/>
                <a:ea typeface="Noto Sans"/>
                <a:cs typeface="Noto Sans"/>
              </a:rPr>
              <a:t>&lt; 40 = </a:t>
            </a:r>
            <a:r>
              <a:rPr lang="fr-FR" err="1">
                <a:solidFill>
                  <a:srgbClr val="232323"/>
                </a:solidFill>
                <a:latin typeface="Noto Sans"/>
                <a:ea typeface="Noto Sans"/>
                <a:cs typeface="Noto Sans"/>
              </a:rPr>
              <a:t>Ovarian</a:t>
            </a:r>
            <a:r>
              <a:rPr lang="fr-FR" dirty="0">
                <a:solidFill>
                  <a:srgbClr val="232323"/>
                </a:solidFill>
                <a:latin typeface="Noto Sans"/>
                <a:ea typeface="Noto Sans"/>
                <a:cs typeface="Noto Sans"/>
              </a:rPr>
              <a:t> </a:t>
            </a:r>
            <a:r>
              <a:rPr lang="fr-FR" err="1">
                <a:solidFill>
                  <a:srgbClr val="232323"/>
                </a:solidFill>
                <a:latin typeface="Noto Sans"/>
                <a:ea typeface="Noto Sans"/>
                <a:cs typeface="Noto Sans"/>
              </a:rPr>
              <a:t>Insufficiency</a:t>
            </a:r>
            <a:r>
              <a:rPr lang="fr-FR" dirty="0">
                <a:solidFill>
                  <a:srgbClr val="232323"/>
                </a:solidFill>
                <a:latin typeface="Noto Sans"/>
                <a:ea typeface="Noto Sans"/>
                <a:cs typeface="Noto Sans"/>
              </a:rPr>
              <a:t> </a:t>
            </a:r>
            <a:endParaRPr lang="fr-FR">
              <a:solidFill>
                <a:srgbClr val="000000"/>
              </a:solidFill>
              <a:latin typeface="Calibri"/>
              <a:ea typeface="Calibri"/>
              <a:cs typeface="Calibri"/>
            </a:endParaRPr>
          </a:p>
          <a:p>
            <a:pPr marL="0" indent="0">
              <a:buNone/>
            </a:pPr>
            <a:endParaRPr lang="fr-FR">
              <a:ea typeface="Calibri"/>
              <a:cs typeface="Calibri"/>
            </a:endParaRPr>
          </a:p>
        </p:txBody>
      </p:sp>
    </p:spTree>
    <p:extLst>
      <p:ext uri="{BB962C8B-B14F-4D97-AF65-F5344CB8AC3E}">
        <p14:creationId xmlns:p14="http://schemas.microsoft.com/office/powerpoint/2010/main" val="3775801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p:txBody>
          <a:bodyPr/>
          <a:lstStyle/>
          <a:p>
            <a:r>
              <a:rPr lang="fr-BE">
                <a:solidFill>
                  <a:schemeClr val="tx2"/>
                </a:solidFill>
                <a:latin typeface="Garamond" pitchFamily="18" charset="0"/>
              </a:rPr>
              <a:t>Conflict of interest &amp; Disclosure </a:t>
            </a:r>
          </a:p>
        </p:txBody>
      </p:sp>
      <p:sp>
        <p:nvSpPr>
          <p:cNvPr id="16386" name="Espace réservé du contenu 2"/>
          <p:cNvSpPr>
            <a:spLocks noGrp="1"/>
          </p:cNvSpPr>
          <p:nvPr>
            <p:ph idx="1"/>
          </p:nvPr>
        </p:nvSpPr>
        <p:spPr/>
        <p:txBody>
          <a:bodyPr vert="horz" lIns="91440" tIns="45720" rIns="91440" bIns="45720" rtlCol="0" anchor="t">
            <a:normAutofit lnSpcReduction="10000"/>
          </a:bodyPr>
          <a:lstStyle/>
          <a:p>
            <a:pPr>
              <a:spcBef>
                <a:spcPts val="600"/>
              </a:spcBef>
              <a:buFont typeface="Wingdings" pitchFamily="2" charset="2"/>
              <a:buChar char="§"/>
            </a:pPr>
            <a:r>
              <a:rPr lang="da-DK" dirty="0" err="1">
                <a:solidFill>
                  <a:srgbClr val="FF0000"/>
                </a:solidFill>
                <a:latin typeface="Garamond"/>
              </a:rPr>
              <a:t>Conflicts</a:t>
            </a:r>
            <a:r>
              <a:rPr lang="da-DK" dirty="0">
                <a:solidFill>
                  <a:srgbClr val="FF0000"/>
                </a:solidFill>
                <a:latin typeface="Garamond"/>
              </a:rPr>
              <a:t> of </a:t>
            </a:r>
            <a:r>
              <a:rPr lang="da-DK" dirty="0" err="1">
                <a:solidFill>
                  <a:srgbClr val="FF0000"/>
                </a:solidFill>
                <a:latin typeface="Garamond"/>
              </a:rPr>
              <a:t>interest</a:t>
            </a:r>
            <a:r>
              <a:rPr lang="da-DK" dirty="0">
                <a:solidFill>
                  <a:srgbClr val="FF0000"/>
                </a:solidFill>
                <a:latin typeface="Garamond"/>
              </a:rPr>
              <a:t>: </a:t>
            </a:r>
            <a:r>
              <a:rPr lang="da-DK" dirty="0" err="1">
                <a:solidFill>
                  <a:srgbClr val="FF0000"/>
                </a:solidFill>
                <a:latin typeface="Garamond"/>
              </a:rPr>
              <a:t>nil</a:t>
            </a:r>
            <a:endParaRPr lang="en-US" dirty="0" err="1">
              <a:solidFill>
                <a:srgbClr val="FF0000"/>
              </a:solidFill>
              <a:latin typeface="Garamond"/>
            </a:endParaRPr>
          </a:p>
          <a:p>
            <a:pPr>
              <a:spcBef>
                <a:spcPts val="600"/>
              </a:spcBef>
              <a:buFont typeface="Wingdings" pitchFamily="2" charset="2"/>
              <a:buChar char="§"/>
            </a:pPr>
            <a:endParaRPr lang="da-DK">
              <a:latin typeface="Garamond" pitchFamily="18" charset="0"/>
            </a:endParaRPr>
          </a:p>
          <a:p>
            <a:pPr>
              <a:spcBef>
                <a:spcPts val="600"/>
              </a:spcBef>
              <a:buFont typeface="Wingdings" pitchFamily="2" charset="2"/>
              <a:buChar char="§"/>
            </a:pPr>
            <a:r>
              <a:rPr lang="da-DK" u="sng" dirty="0">
                <a:solidFill>
                  <a:schemeClr val="tx2"/>
                </a:solidFill>
                <a:latin typeface="Garamond"/>
              </a:rPr>
              <a:t>Disclosure SR </a:t>
            </a:r>
          </a:p>
          <a:p>
            <a:pPr>
              <a:spcBef>
                <a:spcPts val="600"/>
              </a:spcBef>
              <a:buFont typeface="Wingdings" pitchFamily="2" charset="2"/>
              <a:buChar char="§"/>
            </a:pPr>
            <a:r>
              <a:rPr lang="da-DK" dirty="0">
                <a:latin typeface="Garamond"/>
              </a:rPr>
              <a:t>Research </a:t>
            </a:r>
            <a:r>
              <a:rPr lang="da-DK" dirty="0" err="1">
                <a:latin typeface="Garamond"/>
              </a:rPr>
              <a:t>funding</a:t>
            </a:r>
            <a:r>
              <a:rPr lang="da-DK" dirty="0">
                <a:latin typeface="Garamond"/>
              </a:rPr>
              <a:t> IRIS- King </a:t>
            </a:r>
            <a:r>
              <a:rPr lang="da-DK" dirty="0" err="1">
                <a:latin typeface="Garamond"/>
              </a:rPr>
              <a:t>Baudouin</a:t>
            </a:r>
            <a:r>
              <a:rPr lang="da-DK" dirty="0">
                <a:latin typeface="Garamond"/>
              </a:rPr>
              <a:t> </a:t>
            </a:r>
            <a:r>
              <a:rPr lang="da-DK" dirty="0" err="1">
                <a:latin typeface="Garamond"/>
              </a:rPr>
              <a:t>Fondation</a:t>
            </a:r>
            <a:r>
              <a:rPr lang="da-DK" dirty="0">
                <a:latin typeface="Garamond"/>
              </a:rPr>
              <a:t>, </a:t>
            </a:r>
            <a:r>
              <a:rPr lang="da-DK" dirty="0" err="1">
                <a:latin typeface="Garamond"/>
              </a:rPr>
              <a:t>Vesale</a:t>
            </a:r>
            <a:r>
              <a:rPr lang="da-DK" dirty="0">
                <a:latin typeface="Garamond"/>
              </a:rPr>
              <a:t> research Foundation, Amgen, MSD</a:t>
            </a:r>
          </a:p>
          <a:p>
            <a:pPr>
              <a:spcBef>
                <a:spcPts val="600"/>
              </a:spcBef>
              <a:buFont typeface="Wingdings" pitchFamily="2" charset="2"/>
              <a:buChar char="§"/>
            </a:pPr>
            <a:r>
              <a:rPr lang="da-DK" dirty="0">
                <a:latin typeface="Garamond"/>
              </a:rPr>
              <a:t>Speakers bureau &amp;/or </a:t>
            </a:r>
            <a:r>
              <a:rPr lang="da-DK" dirty="0" err="1">
                <a:latin typeface="Garamond"/>
              </a:rPr>
              <a:t>Advisory</a:t>
            </a:r>
            <a:r>
              <a:rPr lang="da-DK" dirty="0">
                <a:latin typeface="Garamond"/>
              </a:rPr>
              <a:t> Boards  </a:t>
            </a:r>
          </a:p>
          <a:p>
            <a:pPr>
              <a:spcBef>
                <a:spcPts val="600"/>
              </a:spcBef>
              <a:buFont typeface="Wingdings" pitchFamily="2" charset="2"/>
              <a:buChar char="§"/>
            </a:pPr>
            <a:r>
              <a:rPr lang="da-DK" dirty="0">
                <a:latin typeface="Garamond"/>
              </a:rPr>
              <a:t>Abbot, Pfizer, Will, </a:t>
            </a:r>
            <a:r>
              <a:rPr lang="da-DK" dirty="0" err="1">
                <a:latin typeface="Garamond"/>
              </a:rPr>
              <a:t>Gedeon</a:t>
            </a:r>
            <a:r>
              <a:rPr lang="da-DK" dirty="0">
                <a:latin typeface="Garamond"/>
              </a:rPr>
              <a:t> Richter, MSD, Amgen, UCB, </a:t>
            </a:r>
            <a:r>
              <a:rPr lang="da-DK" dirty="0" err="1">
                <a:latin typeface="Garamond"/>
              </a:rPr>
              <a:t>Astellas</a:t>
            </a:r>
            <a:r>
              <a:rPr lang="da-DK" dirty="0">
                <a:latin typeface="Garamond"/>
              </a:rPr>
              <a:t> </a:t>
            </a:r>
          </a:p>
          <a:p>
            <a:pPr>
              <a:spcBef>
                <a:spcPts val="600"/>
              </a:spcBef>
              <a:buFont typeface="Wingdings" pitchFamily="2" charset="2"/>
              <a:buChar char="§"/>
            </a:pPr>
            <a:endParaRPr lang="da-DK">
              <a:latin typeface="Garamond" pitchFamily="18" charset="0"/>
            </a:endParaRPr>
          </a:p>
          <a:p>
            <a:pPr>
              <a:buFont typeface="Arial" charset="0"/>
              <a:buNone/>
            </a:pPr>
            <a:endParaRPr lang="fr-BE">
              <a:latin typeface="Garamond" pitchFamily="18" charset="0"/>
            </a:endParaRPr>
          </a:p>
        </p:txBody>
      </p:sp>
    </p:spTree>
    <p:extLst>
      <p:ext uri="{BB962C8B-B14F-4D97-AF65-F5344CB8AC3E}">
        <p14:creationId xmlns:p14="http://schemas.microsoft.com/office/powerpoint/2010/main" val="3294986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2E8A2-17B3-F8BB-66D1-B48E9FB6B6E2}"/>
              </a:ext>
            </a:extLst>
          </p:cNvPr>
          <p:cNvSpPr>
            <a:spLocks noGrp="1"/>
          </p:cNvSpPr>
          <p:nvPr>
            <p:ph type="title"/>
          </p:nvPr>
        </p:nvSpPr>
        <p:spPr>
          <a:xfrm>
            <a:off x="457200" y="-95013"/>
            <a:ext cx="8229600" cy="1143000"/>
          </a:xfrm>
        </p:spPr>
        <p:txBody>
          <a:bodyPr>
            <a:normAutofit/>
          </a:bodyPr>
          <a:lstStyle/>
          <a:p>
            <a:r>
              <a:rPr lang="fr-FR" sz="3200" dirty="0">
                <a:latin typeface="Arial"/>
                <a:cs typeface="Arial"/>
              </a:rPr>
              <a:t>Risk </a:t>
            </a:r>
            <a:r>
              <a:rPr lang="fr-FR" sz="3200" err="1">
                <a:latin typeface="Arial"/>
                <a:cs typeface="Arial"/>
              </a:rPr>
              <a:t>factors</a:t>
            </a:r>
            <a:r>
              <a:rPr lang="fr-FR" sz="3200" dirty="0">
                <a:latin typeface="Arial"/>
                <a:cs typeface="Arial"/>
              </a:rPr>
              <a:t> for POI and </a:t>
            </a:r>
            <a:r>
              <a:rPr lang="fr-FR" sz="3200" err="1">
                <a:latin typeface="Arial"/>
                <a:cs typeface="Arial"/>
              </a:rPr>
              <a:t>early</a:t>
            </a:r>
            <a:r>
              <a:rPr lang="fr-FR" sz="3200" dirty="0">
                <a:latin typeface="Arial"/>
                <a:cs typeface="Arial"/>
              </a:rPr>
              <a:t> </a:t>
            </a:r>
            <a:r>
              <a:rPr lang="fr-FR" sz="3200" err="1">
                <a:latin typeface="Arial"/>
                <a:cs typeface="Arial"/>
              </a:rPr>
              <a:t>menopause</a:t>
            </a:r>
            <a:endParaRPr lang="fr-FR" sz="3200"/>
          </a:p>
        </p:txBody>
      </p:sp>
      <p:sp>
        <p:nvSpPr>
          <p:cNvPr id="3" name="Espace réservé du contenu 2">
            <a:extLst>
              <a:ext uri="{FF2B5EF4-FFF2-40B4-BE49-F238E27FC236}">
                <a16:creationId xmlns:a16="http://schemas.microsoft.com/office/drawing/2014/main" id="{0B432D44-F03D-0D71-0A9C-3C2B87EEE8A7}"/>
              </a:ext>
            </a:extLst>
          </p:cNvPr>
          <p:cNvSpPr>
            <a:spLocks noGrp="1"/>
          </p:cNvSpPr>
          <p:nvPr>
            <p:ph idx="1"/>
          </p:nvPr>
        </p:nvSpPr>
        <p:spPr>
          <a:xfrm>
            <a:off x="459715" y="642392"/>
            <a:ext cx="8229600" cy="4525963"/>
          </a:xfrm>
        </p:spPr>
        <p:txBody>
          <a:bodyPr vert="horz" lIns="91440" tIns="45720" rIns="91440" bIns="45720" rtlCol="0" anchor="t">
            <a:noAutofit/>
          </a:bodyPr>
          <a:lstStyle/>
          <a:p>
            <a:pPr marL="0" indent="0">
              <a:buNone/>
            </a:pPr>
            <a:endParaRPr lang="fr-FR" sz="1200" dirty="0">
              <a:solidFill>
                <a:srgbClr val="232323"/>
              </a:solidFill>
              <a:latin typeface="Noto Sans"/>
              <a:ea typeface="Noto Sans"/>
              <a:cs typeface="Noto Sans"/>
            </a:endParaRPr>
          </a:p>
          <a:p>
            <a:r>
              <a:rPr lang="fr-FR" sz="2000" b="1" err="1">
                <a:solidFill>
                  <a:srgbClr val="232323"/>
                </a:solidFill>
                <a:latin typeface="Noto Sans"/>
                <a:ea typeface="Noto Sans"/>
                <a:cs typeface="Noto Sans"/>
              </a:rPr>
              <a:t>Genetics</a:t>
            </a:r>
            <a:r>
              <a:rPr lang="fr-FR" sz="2000" dirty="0">
                <a:solidFill>
                  <a:srgbClr val="232323"/>
                </a:solidFill>
                <a:latin typeface="Noto Sans"/>
                <a:ea typeface="Noto Sans"/>
                <a:cs typeface="Noto Sans"/>
              </a:rPr>
              <a:t> : </a:t>
            </a:r>
            <a:r>
              <a:rPr lang="fr-FR" sz="2000" err="1">
                <a:solidFill>
                  <a:srgbClr val="232323"/>
                </a:solidFill>
                <a:latin typeface="Noto Sans"/>
                <a:ea typeface="Noto Sans"/>
                <a:cs typeface="Noto Sans"/>
              </a:rPr>
              <a:t>family</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history</a:t>
            </a:r>
            <a:r>
              <a:rPr lang="fr-FR" sz="2000" dirty="0">
                <a:solidFill>
                  <a:srgbClr val="232323"/>
                </a:solidFill>
                <a:latin typeface="Noto Sans"/>
                <a:ea typeface="Noto Sans"/>
                <a:cs typeface="Noto Sans"/>
              </a:rPr>
              <a:t> of </a:t>
            </a:r>
            <a:r>
              <a:rPr lang="fr-FR" sz="2000" err="1">
                <a:solidFill>
                  <a:srgbClr val="232323"/>
                </a:solidFill>
                <a:latin typeface="Noto Sans"/>
                <a:ea typeface="Noto Sans"/>
                <a:cs typeface="Noto Sans"/>
              </a:rPr>
              <a:t>early</a:t>
            </a:r>
            <a:r>
              <a:rPr lang="fr-FR" sz="2000" dirty="0">
                <a:solidFill>
                  <a:srgbClr val="232323"/>
                </a:solidFill>
                <a:latin typeface="Noto Sans"/>
                <a:ea typeface="Noto Sans"/>
                <a:cs typeface="Noto Sans"/>
              </a:rPr>
              <a:t> </a:t>
            </a:r>
            <a:r>
              <a:rPr lang="fr-FR" sz="2000" err="1">
                <a:solidFill>
                  <a:srgbClr val="232323"/>
                </a:solidFill>
                <a:latin typeface="Noto Sans"/>
                <a:ea typeface="Noto Sans"/>
                <a:cs typeface="Noto Sans"/>
              </a:rPr>
              <a:t>mеոοpаսѕe</a:t>
            </a:r>
            <a:r>
              <a:rPr lang="fr-FR" sz="2000" dirty="0">
                <a:solidFill>
                  <a:srgbClr val="232323"/>
                </a:solidFill>
                <a:latin typeface="Noto Sans"/>
                <a:ea typeface="Noto Sans"/>
                <a:cs typeface="Noto Sans"/>
              </a:rPr>
              <a:t> </a:t>
            </a:r>
          </a:p>
          <a:p>
            <a:r>
              <a:rPr lang="fr-FR" sz="2000" dirty="0">
                <a:solidFill>
                  <a:srgbClr val="232323"/>
                </a:solidFill>
                <a:latin typeface="Noto Sans"/>
                <a:ea typeface="Noto Sans"/>
                <a:cs typeface="Noto Sans"/>
              </a:rPr>
              <a:t>The fragile X </a:t>
            </a:r>
            <a:r>
              <a:rPr lang="fr-FR" sz="2000" dirty="0" err="1">
                <a:solidFill>
                  <a:srgbClr val="232323"/>
                </a:solidFill>
                <a:latin typeface="Noto Sans"/>
                <a:ea typeface="Noto Sans"/>
                <a:cs typeface="Noto Sans"/>
              </a:rPr>
              <a:t>messenger</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ribonucleoprotein</a:t>
            </a:r>
            <a:r>
              <a:rPr lang="fr-FR" sz="2000" dirty="0">
                <a:solidFill>
                  <a:srgbClr val="232323"/>
                </a:solidFill>
                <a:latin typeface="Noto Sans"/>
                <a:ea typeface="Noto Sans"/>
                <a:cs typeface="Noto Sans"/>
              </a:rPr>
              <a:t> 1 (</a:t>
            </a:r>
            <a:r>
              <a:rPr lang="fr-FR" sz="2000" i="1" dirty="0">
                <a:solidFill>
                  <a:srgbClr val="232323"/>
                </a:solidFill>
                <a:latin typeface="Noto Sans"/>
                <a:ea typeface="Noto Sans"/>
                <a:cs typeface="Noto Sans"/>
              </a:rPr>
              <a:t>FMR1</a:t>
            </a:r>
            <a:r>
              <a:rPr lang="fr-FR" sz="2000" dirty="0">
                <a:solidFill>
                  <a:srgbClr val="232323"/>
                </a:solidFill>
                <a:latin typeface="Noto Sans"/>
                <a:ea typeface="Noto Sans"/>
                <a:cs typeface="Noto Sans"/>
              </a:rPr>
              <a:t>)</a:t>
            </a:r>
            <a:r>
              <a:rPr lang="fr-FR" sz="2000" i="1"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premutation</a:t>
            </a:r>
            <a:r>
              <a:rPr lang="fr-FR" sz="2000" dirty="0">
                <a:solidFill>
                  <a:srgbClr val="232323"/>
                </a:solidFill>
                <a:latin typeface="Noto Sans"/>
                <a:ea typeface="Noto Sans"/>
                <a:cs typeface="Noto Sans"/>
              </a:rPr>
              <a:t> up to 7 </a:t>
            </a:r>
            <a:r>
              <a:rPr lang="fr-FR" sz="2000" dirty="0" err="1">
                <a:solidFill>
                  <a:srgbClr val="232323"/>
                </a:solidFill>
                <a:latin typeface="Noto Sans"/>
                <a:ea typeface="Noto Sans"/>
                <a:cs typeface="Noto Sans"/>
              </a:rPr>
              <a:t>years</a:t>
            </a:r>
            <a:r>
              <a:rPr lang="fr-FR" sz="2000" dirty="0">
                <a:solidFill>
                  <a:srgbClr val="232323"/>
                </a:solidFill>
                <a:latin typeface="Noto Sans"/>
                <a:ea typeface="Noto Sans"/>
                <a:cs typeface="Noto Sans"/>
              </a:rPr>
              <a:t>. </a:t>
            </a:r>
            <a:endParaRPr lang="fr-FR" sz="2000" dirty="0">
              <a:solidFill>
                <a:srgbClr val="000000"/>
              </a:solidFill>
              <a:latin typeface="Calibri"/>
              <a:ea typeface="Calibri"/>
              <a:cs typeface="Calibri"/>
            </a:endParaRPr>
          </a:p>
          <a:p>
            <a:r>
              <a:rPr lang="fr-FR" sz="2000" b="1" dirty="0" err="1">
                <a:solidFill>
                  <a:srgbClr val="232323"/>
                </a:solidFill>
                <a:latin typeface="Noto Sans"/>
                <a:ea typeface="Noto Sans"/>
                <a:cs typeface="Noto Sans"/>
              </a:rPr>
              <a:t>Ethnicity</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earlier</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among</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Hispanic</a:t>
            </a:r>
            <a:r>
              <a:rPr lang="fr-FR" sz="2000" dirty="0">
                <a:solidFill>
                  <a:srgbClr val="232323"/>
                </a:solidFill>
                <a:latin typeface="Noto Sans"/>
                <a:ea typeface="Noto Sans"/>
                <a:cs typeface="Noto Sans"/>
              </a:rPr>
              <a:t> ԝ</a:t>
            </a:r>
            <a:r>
              <a:rPr lang="fr-FR" sz="2000" dirty="0" err="1">
                <a:solidFill>
                  <a:srgbClr val="232323"/>
                </a:solidFill>
                <a:latin typeface="Noto Sans"/>
                <a:ea typeface="Noto Sans"/>
                <a:cs typeface="Noto Sans"/>
              </a:rPr>
              <a:t>omen</a:t>
            </a:r>
            <a:r>
              <a:rPr lang="fr-FR" sz="2000" dirty="0">
                <a:solidFill>
                  <a:srgbClr val="232323"/>
                </a:solidFill>
                <a:latin typeface="Noto Sans"/>
                <a:ea typeface="Noto Sans"/>
                <a:cs typeface="Noto Sans"/>
              </a:rPr>
              <a:t>)</a:t>
            </a:r>
          </a:p>
          <a:p>
            <a:r>
              <a:rPr lang="fr-FR" sz="2000" b="1" dirty="0">
                <a:solidFill>
                  <a:srgbClr val="232323"/>
                </a:solidFill>
                <a:latin typeface="Noto Sans"/>
                <a:ea typeface="Noto Sans"/>
                <a:cs typeface="Noto Sans"/>
              </a:rPr>
              <a:t>Night shift </a:t>
            </a:r>
            <a:r>
              <a:rPr lang="fr-FR" sz="2000" b="1" dirty="0" err="1">
                <a:solidFill>
                  <a:srgbClr val="232323"/>
                </a:solidFill>
                <a:latin typeface="Noto Sans"/>
                <a:ea typeface="Noto Sans"/>
                <a:cs typeface="Noto Sans"/>
              </a:rPr>
              <a:t>work</a:t>
            </a:r>
            <a:r>
              <a:rPr lang="fr-FR" sz="2000" dirty="0">
                <a:solidFill>
                  <a:srgbClr val="232323"/>
                </a:solidFill>
                <a:latin typeface="Noto Sans"/>
                <a:ea typeface="Noto Sans"/>
                <a:cs typeface="Noto Sans"/>
              </a:rPr>
              <a:t> </a:t>
            </a:r>
          </a:p>
          <a:p>
            <a:r>
              <a:rPr lang="fr-FR" sz="2000" b="1" dirty="0">
                <a:solidFill>
                  <a:srgbClr val="232323"/>
                </a:solidFill>
                <a:latin typeface="Noto Sans"/>
                <a:ea typeface="Noto Sans"/>
                <a:cs typeface="Noto Sans"/>
              </a:rPr>
              <a:t>Smoking</a:t>
            </a:r>
            <a:r>
              <a:rPr lang="fr-FR" sz="2000" dirty="0">
                <a:solidFill>
                  <a:srgbClr val="232323"/>
                </a:solidFill>
                <a:latin typeface="Noto Sans"/>
                <a:ea typeface="Noto Sans"/>
                <a:cs typeface="Noto Sans"/>
              </a:rPr>
              <a:t>  one to </a:t>
            </a:r>
            <a:r>
              <a:rPr lang="fr-FR" sz="2000" dirty="0" err="1">
                <a:solidFill>
                  <a:srgbClr val="232323"/>
                </a:solidFill>
                <a:latin typeface="Noto Sans"/>
                <a:ea typeface="Noto Sans"/>
                <a:cs typeface="Noto Sans"/>
              </a:rPr>
              <a:t>two</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years</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earlier</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than</a:t>
            </a:r>
            <a:r>
              <a:rPr lang="fr-FR" sz="2000" dirty="0">
                <a:solidFill>
                  <a:srgbClr val="232323"/>
                </a:solidFill>
                <a:latin typeface="Noto Sans"/>
                <a:ea typeface="Noto Sans"/>
                <a:cs typeface="Noto Sans"/>
              </a:rPr>
              <a:t> </a:t>
            </a:r>
            <a:r>
              <a:rPr lang="fr-FR" sz="2000" dirty="0" err="1">
                <a:solidFill>
                  <a:srgbClr val="232323"/>
                </a:solidFill>
                <a:latin typeface="Noto Sans"/>
                <a:ea typeface="Noto Sans"/>
                <a:cs typeface="Noto Sans"/>
              </a:rPr>
              <a:t>average</a:t>
            </a:r>
            <a:r>
              <a:rPr lang="fr-FR" sz="2000" dirty="0">
                <a:solidFill>
                  <a:srgbClr val="232323"/>
                </a:solidFill>
                <a:latin typeface="Noto Sans"/>
                <a:ea typeface="Noto Sans"/>
                <a:cs typeface="Noto Sans"/>
              </a:rPr>
              <a:t>.</a:t>
            </a:r>
          </a:p>
          <a:p>
            <a:r>
              <a:rPr lang="fr-FR" sz="2000" b="1" dirty="0" err="1">
                <a:solidFill>
                  <a:srgbClr val="232323"/>
                </a:solidFill>
                <a:latin typeface="Noto Sans"/>
                <a:ea typeface="Noto Sans"/>
                <a:cs typeface="Noto Sans"/>
              </a:rPr>
              <a:t>Hysterectomy</a:t>
            </a:r>
            <a:r>
              <a:rPr lang="fr-FR" sz="2000" b="1" dirty="0">
                <a:solidFill>
                  <a:srgbClr val="232323"/>
                </a:solidFill>
                <a:latin typeface="Noto Sans"/>
                <a:ea typeface="Noto Sans"/>
                <a:cs typeface="Noto Sans"/>
              </a:rPr>
              <a:t> </a:t>
            </a:r>
            <a:r>
              <a:rPr lang="fr-FR" sz="2000" b="1" dirty="0" err="1">
                <a:solidFill>
                  <a:srgbClr val="232323"/>
                </a:solidFill>
                <a:latin typeface="Noto Sans"/>
                <a:ea typeface="Noto Sans"/>
                <a:cs typeface="Noto Sans"/>
              </a:rPr>
              <a:t>with</a:t>
            </a:r>
            <a:r>
              <a:rPr lang="fr-FR" sz="2000" b="1" dirty="0">
                <a:solidFill>
                  <a:srgbClr val="232323"/>
                </a:solidFill>
                <a:latin typeface="Noto Sans"/>
                <a:ea typeface="Noto Sans"/>
                <a:cs typeface="Noto Sans"/>
              </a:rPr>
              <a:t> </a:t>
            </a:r>
            <a:r>
              <a:rPr lang="fr-FR" sz="2000" b="1" dirty="0" err="1">
                <a:solidFill>
                  <a:srgbClr val="232323"/>
                </a:solidFill>
                <a:latin typeface="Noto Sans"/>
                <a:ea typeface="Noto Sans"/>
                <a:cs typeface="Noto Sans"/>
              </a:rPr>
              <a:t>ovarian</a:t>
            </a:r>
            <a:r>
              <a:rPr lang="fr-FR" sz="2000" b="1" dirty="0">
                <a:solidFill>
                  <a:srgbClr val="232323"/>
                </a:solidFill>
                <a:latin typeface="Noto Sans"/>
                <a:ea typeface="Noto Sans"/>
                <a:cs typeface="Noto Sans"/>
              </a:rPr>
              <a:t> conservation</a:t>
            </a:r>
            <a:r>
              <a:rPr lang="fr-FR" sz="2000" dirty="0">
                <a:solidFill>
                  <a:srgbClr val="232323"/>
                </a:solidFill>
                <a:latin typeface="Noto Sans"/>
                <a:ea typeface="Noto Sans"/>
                <a:cs typeface="Noto Sans"/>
              </a:rPr>
              <a:t> </a:t>
            </a:r>
          </a:p>
          <a:p>
            <a:endParaRPr lang="fr-FR" sz="2000" dirty="0">
              <a:solidFill>
                <a:srgbClr val="232323"/>
              </a:solidFill>
              <a:latin typeface="Noto Sans"/>
              <a:ea typeface="Noto Sans"/>
              <a:cs typeface="Noto Sans"/>
            </a:endParaRPr>
          </a:p>
          <a:p>
            <a:r>
              <a:rPr lang="fr-FR" sz="2000" dirty="0" err="1">
                <a:solidFill>
                  <a:srgbClr val="232323"/>
                </a:solidFill>
                <a:latin typeface="Noto Sans"/>
                <a:ea typeface="Noto Sans"/>
                <a:cs typeface="Noto Sans"/>
              </a:rPr>
              <a:t>Uptodate</a:t>
            </a:r>
            <a:r>
              <a:rPr lang="fr-FR" sz="2000" dirty="0">
                <a:solidFill>
                  <a:srgbClr val="232323"/>
                </a:solidFill>
                <a:latin typeface="Noto Sans"/>
                <a:ea typeface="Noto Sans"/>
                <a:cs typeface="Noto Sans"/>
              </a:rPr>
              <a:t> </a:t>
            </a:r>
          </a:p>
        </p:txBody>
      </p:sp>
    </p:spTree>
    <p:extLst>
      <p:ext uri="{BB962C8B-B14F-4D97-AF65-F5344CB8AC3E}">
        <p14:creationId xmlns:p14="http://schemas.microsoft.com/office/powerpoint/2010/main" val="30026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01A43-B2A7-91D3-3469-A4AC2DA6EB03}"/>
              </a:ext>
            </a:extLst>
          </p:cNvPr>
          <p:cNvSpPr>
            <a:spLocks noGrp="1"/>
          </p:cNvSpPr>
          <p:nvPr>
            <p:ph type="title"/>
          </p:nvPr>
        </p:nvSpPr>
        <p:spPr/>
        <p:txBody>
          <a:bodyPr/>
          <a:lstStyle/>
          <a:p>
            <a:r>
              <a:rPr lang="en-US" sz="3200" dirty="0">
                <a:solidFill>
                  <a:srgbClr val="FF0000"/>
                </a:solidFill>
                <a:latin typeface="Times New Roman"/>
                <a:cs typeface="Times New Roman"/>
              </a:rPr>
              <a:t>9-9:30 Fertility issues in Premature Ovarian Insufficiency  Asma Sassi </a:t>
            </a:r>
            <a:endParaRPr lang="fr-FR" dirty="0">
              <a:solidFill>
                <a:srgbClr val="FF0000"/>
              </a:solidFill>
            </a:endParaRPr>
          </a:p>
        </p:txBody>
      </p:sp>
      <p:sp>
        <p:nvSpPr>
          <p:cNvPr id="3" name="Espace réservé du contenu 2">
            <a:extLst>
              <a:ext uri="{FF2B5EF4-FFF2-40B4-BE49-F238E27FC236}">
                <a16:creationId xmlns:a16="http://schemas.microsoft.com/office/drawing/2014/main" id="{433F2C4B-B061-EF8B-E486-75D508BD3F56}"/>
              </a:ext>
            </a:extLst>
          </p:cNvPr>
          <p:cNvSpPr>
            <a:spLocks noGrp="1"/>
          </p:cNvSpPr>
          <p:nvPr>
            <p:ph idx="1"/>
          </p:nvPr>
        </p:nvSpPr>
        <p:spPr/>
        <p:txBody>
          <a:bodyPr vert="horz" lIns="91440" tIns="45720" rIns="91440" bIns="45720" rtlCol="0" anchor="t">
            <a:normAutofit/>
          </a:bodyPr>
          <a:lstStyle/>
          <a:p>
            <a:endParaRPr lang="en-US" dirty="0">
              <a:latin typeface="Times New Roman"/>
              <a:ea typeface="Calibri"/>
              <a:cs typeface="Times New Roman"/>
            </a:endParaRPr>
          </a:p>
          <a:p>
            <a:endParaRPr lang="fr-FR" dirty="0">
              <a:ea typeface="Calibri"/>
              <a:cs typeface="Calibri"/>
            </a:endParaRPr>
          </a:p>
        </p:txBody>
      </p:sp>
    </p:spTree>
    <p:extLst>
      <p:ext uri="{BB962C8B-B14F-4D97-AF65-F5344CB8AC3E}">
        <p14:creationId xmlns:p14="http://schemas.microsoft.com/office/powerpoint/2010/main" val="117162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196F6-66C3-F1A4-081A-E40A202AD450}"/>
              </a:ext>
            </a:extLst>
          </p:cNvPr>
          <p:cNvSpPr>
            <a:spLocks noGrp="1"/>
          </p:cNvSpPr>
          <p:nvPr>
            <p:ph type="title"/>
          </p:nvPr>
        </p:nvSpPr>
        <p:spPr/>
        <p:txBody>
          <a:bodyPr>
            <a:normAutofit fontScale="90000"/>
          </a:bodyPr>
          <a:lstStyle/>
          <a:p>
            <a:r>
              <a:rPr lang="fr-FR" err="1">
                <a:solidFill>
                  <a:srgbClr val="FF0000"/>
                </a:solidFill>
                <a:latin typeface="Arial"/>
                <a:cs typeface="Arial"/>
              </a:rPr>
              <a:t>Increased</a:t>
            </a:r>
            <a:r>
              <a:rPr lang="fr-FR" dirty="0">
                <a:solidFill>
                  <a:srgbClr val="FF0000"/>
                </a:solidFill>
                <a:latin typeface="Arial"/>
                <a:cs typeface="Arial"/>
              </a:rPr>
              <a:t> Morbi-</a:t>
            </a:r>
            <a:r>
              <a:rPr lang="fr-FR" err="1">
                <a:solidFill>
                  <a:srgbClr val="FF0000"/>
                </a:solidFill>
                <a:latin typeface="Arial"/>
                <a:cs typeface="Arial"/>
              </a:rPr>
              <a:t>mortality</a:t>
            </a:r>
            <a:r>
              <a:rPr lang="fr-FR" dirty="0">
                <a:solidFill>
                  <a:srgbClr val="FF0000"/>
                </a:solidFill>
                <a:latin typeface="Arial"/>
                <a:cs typeface="Arial"/>
              </a:rPr>
              <a:t> of </a:t>
            </a:r>
            <a:r>
              <a:rPr lang="fr-FR" err="1">
                <a:solidFill>
                  <a:srgbClr val="FF0000"/>
                </a:solidFill>
                <a:latin typeface="Arial"/>
                <a:cs typeface="Arial"/>
              </a:rPr>
              <a:t>early</a:t>
            </a:r>
            <a:r>
              <a:rPr lang="fr-FR" dirty="0">
                <a:solidFill>
                  <a:srgbClr val="FF0000"/>
                </a:solidFill>
                <a:latin typeface="Arial"/>
                <a:cs typeface="Arial"/>
              </a:rPr>
              <a:t> </a:t>
            </a:r>
            <a:r>
              <a:rPr lang="fr-FR" err="1">
                <a:solidFill>
                  <a:srgbClr val="FF0000"/>
                </a:solidFill>
                <a:latin typeface="Arial"/>
                <a:cs typeface="Arial"/>
              </a:rPr>
              <a:t>menopause</a:t>
            </a:r>
            <a:r>
              <a:rPr lang="fr-FR" dirty="0">
                <a:solidFill>
                  <a:srgbClr val="FF0000"/>
                </a:solidFill>
                <a:latin typeface="Arial"/>
                <a:cs typeface="Arial"/>
              </a:rPr>
              <a:t> </a:t>
            </a:r>
            <a:endParaRPr lang="fr-FR" dirty="0">
              <a:solidFill>
                <a:srgbClr val="FF0000"/>
              </a:solidFill>
            </a:endParaRPr>
          </a:p>
        </p:txBody>
      </p:sp>
      <p:sp>
        <p:nvSpPr>
          <p:cNvPr id="3" name="Espace réservé du contenu 2">
            <a:extLst>
              <a:ext uri="{FF2B5EF4-FFF2-40B4-BE49-F238E27FC236}">
                <a16:creationId xmlns:a16="http://schemas.microsoft.com/office/drawing/2014/main" id="{3E51AA11-D6DF-A8E7-12A9-F9E71047B4A5}"/>
              </a:ext>
            </a:extLst>
          </p:cNvPr>
          <p:cNvSpPr>
            <a:spLocks noGrp="1"/>
          </p:cNvSpPr>
          <p:nvPr>
            <p:ph idx="1"/>
          </p:nvPr>
        </p:nvSpPr>
        <p:spPr/>
        <p:txBody>
          <a:bodyPr vert="horz" lIns="91440" tIns="45720" rIns="91440" bIns="45720" rtlCol="0" anchor="t">
            <a:normAutofit/>
          </a:bodyPr>
          <a:lstStyle/>
          <a:p>
            <a:pPr marL="0" indent="0">
              <a:buNone/>
            </a:pPr>
            <a:r>
              <a:rPr lang="fr-FR" dirty="0">
                <a:ea typeface="Calibri"/>
                <a:cs typeface="Calibri"/>
              </a:rPr>
              <a:t> </a:t>
            </a:r>
            <a:endParaRPr lang="fr-FR"/>
          </a:p>
        </p:txBody>
      </p:sp>
    </p:spTree>
    <p:extLst>
      <p:ext uri="{BB962C8B-B14F-4D97-AF65-F5344CB8AC3E}">
        <p14:creationId xmlns:p14="http://schemas.microsoft.com/office/powerpoint/2010/main" val="3956040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3200"/>
              <a:t>Early menopause &amp; CVD </a:t>
            </a:r>
            <a:br>
              <a:rPr lang="en-US" sz="3200"/>
            </a:br>
            <a:r>
              <a:rPr lang="en-US" sz="3200"/>
              <a:t>meta-analysis</a:t>
            </a:r>
            <a:endParaRPr lang="fr-BE" sz="3200"/>
          </a:p>
        </p:txBody>
      </p:sp>
      <p:sp>
        <p:nvSpPr>
          <p:cNvPr id="3" name="Espace réservé du contenu 2"/>
          <p:cNvSpPr>
            <a:spLocks noGrp="1"/>
          </p:cNvSpPr>
          <p:nvPr>
            <p:ph idx="1"/>
          </p:nvPr>
        </p:nvSpPr>
        <p:spPr/>
        <p:txBody>
          <a:bodyPr/>
          <a:lstStyle/>
          <a:p>
            <a:r>
              <a:rPr lang="en-US">
                <a:solidFill>
                  <a:srgbClr val="FF0000"/>
                </a:solidFill>
              </a:rPr>
              <a:t>Menopause before age 45 have a 50% higher risk of coronary heart disease, cardiovascular mortality, and overall mortality compared with women who experienced menopause after age 50</a:t>
            </a:r>
          </a:p>
          <a:p>
            <a:endParaRPr lang="en-US"/>
          </a:p>
          <a:p>
            <a:endParaRPr lang="en-US"/>
          </a:p>
          <a:p>
            <a:r>
              <a:rPr lang="fr-BE" sz="1800"/>
              <a:t>T. </a:t>
            </a:r>
            <a:r>
              <a:rPr lang="fr-BE" sz="1800" err="1"/>
              <a:t>Muka</a:t>
            </a:r>
            <a:r>
              <a:rPr lang="fr-BE" sz="1800"/>
              <a:t>, </a:t>
            </a:r>
            <a:r>
              <a:rPr lang="fr-BE" sz="1800" i="1"/>
              <a:t>et </a:t>
            </a:r>
            <a:r>
              <a:rPr lang="fr-BE" sz="1800" i="1" err="1"/>
              <a:t>al.</a:t>
            </a:r>
            <a:r>
              <a:rPr lang="fr-BE" sz="1800" b="1" err="1"/>
              <a:t>Association</a:t>
            </a:r>
            <a:r>
              <a:rPr lang="fr-BE" sz="1800" b="1"/>
              <a:t> of </a:t>
            </a:r>
            <a:r>
              <a:rPr lang="fr-BE" sz="1800" b="1" err="1"/>
              <a:t>age</a:t>
            </a:r>
            <a:r>
              <a:rPr lang="fr-BE" sz="1800" b="1"/>
              <a:t> at </a:t>
            </a:r>
            <a:r>
              <a:rPr lang="fr-BE" sz="1800" b="1" err="1"/>
              <a:t>onset</a:t>
            </a:r>
            <a:r>
              <a:rPr lang="fr-BE" sz="1800" b="1"/>
              <a:t> of </a:t>
            </a:r>
            <a:r>
              <a:rPr lang="fr-BE" sz="1800" b="1" err="1"/>
              <a:t>menopause</a:t>
            </a:r>
            <a:r>
              <a:rPr lang="fr-BE" sz="1800" b="1"/>
              <a:t> and time </a:t>
            </a:r>
            <a:r>
              <a:rPr lang="fr-BE" sz="1800" b="1" err="1"/>
              <a:t>since</a:t>
            </a:r>
            <a:r>
              <a:rPr lang="fr-BE" sz="1800" b="1"/>
              <a:t> </a:t>
            </a:r>
            <a:r>
              <a:rPr lang="fr-BE" sz="1800" b="1" err="1"/>
              <a:t>onset</a:t>
            </a:r>
            <a:r>
              <a:rPr lang="fr-BE" sz="1800" b="1"/>
              <a:t> of </a:t>
            </a:r>
            <a:r>
              <a:rPr lang="fr-BE" sz="1800" b="1" err="1"/>
              <a:t>menopause</a:t>
            </a:r>
            <a:r>
              <a:rPr lang="fr-BE" sz="1800" b="1"/>
              <a:t> </a:t>
            </a:r>
            <a:r>
              <a:rPr lang="fr-BE" sz="1800" b="1" err="1"/>
              <a:t>with</a:t>
            </a:r>
            <a:r>
              <a:rPr lang="fr-BE" sz="1800" b="1"/>
              <a:t> </a:t>
            </a:r>
            <a:r>
              <a:rPr lang="fr-BE" sz="1800" b="1" err="1"/>
              <a:t>cardiovascular</a:t>
            </a:r>
            <a:r>
              <a:rPr lang="fr-BE" sz="1800" b="1"/>
              <a:t> </a:t>
            </a:r>
            <a:r>
              <a:rPr lang="fr-BE" sz="1800" b="1" err="1"/>
              <a:t>outcomes</a:t>
            </a:r>
            <a:r>
              <a:rPr lang="fr-BE" sz="1800" b="1"/>
              <a:t>, </a:t>
            </a:r>
            <a:r>
              <a:rPr lang="fr-BE" sz="1800" b="1" err="1"/>
              <a:t>intermediate</a:t>
            </a:r>
            <a:r>
              <a:rPr lang="fr-BE" sz="1800" b="1"/>
              <a:t> </a:t>
            </a:r>
            <a:r>
              <a:rPr lang="fr-BE" sz="1800" b="1" err="1"/>
              <a:t>vascular</a:t>
            </a:r>
            <a:r>
              <a:rPr lang="fr-BE" sz="1800" b="1"/>
              <a:t> traits, and all-cause </a:t>
            </a:r>
            <a:r>
              <a:rPr lang="fr-BE" sz="1800" b="1" err="1"/>
              <a:t>mortality</a:t>
            </a:r>
            <a:r>
              <a:rPr lang="fr-BE" sz="1800" b="1"/>
              <a:t>: a </a:t>
            </a:r>
            <a:r>
              <a:rPr lang="fr-BE" sz="1800" b="1" err="1"/>
              <a:t>systematic</a:t>
            </a:r>
            <a:r>
              <a:rPr lang="fr-BE" sz="1800" b="1"/>
              <a:t> </a:t>
            </a:r>
            <a:r>
              <a:rPr lang="fr-BE" sz="1800" b="1" err="1"/>
              <a:t>review</a:t>
            </a:r>
            <a:r>
              <a:rPr lang="fr-BE" sz="1800" b="1"/>
              <a:t> and </a:t>
            </a:r>
            <a:r>
              <a:rPr lang="fr-BE" sz="1800" b="1" err="1"/>
              <a:t>meta-analysis</a:t>
            </a:r>
            <a:r>
              <a:rPr lang="fr-BE" sz="1800" b="1"/>
              <a:t> </a:t>
            </a:r>
            <a:r>
              <a:rPr lang="fr-BE" sz="1800"/>
              <a:t>JAMA </a:t>
            </a:r>
            <a:r>
              <a:rPr lang="fr-BE" sz="1800" err="1"/>
              <a:t>Cardiol</a:t>
            </a:r>
            <a:r>
              <a:rPr lang="fr-BE" sz="1800"/>
              <a:t> (2016)</a:t>
            </a:r>
          </a:p>
          <a:p>
            <a:endParaRPr lang="fr-BE"/>
          </a:p>
        </p:txBody>
      </p:sp>
    </p:spTree>
    <p:extLst>
      <p:ext uri="{BB962C8B-B14F-4D97-AF65-F5344CB8AC3E}">
        <p14:creationId xmlns:p14="http://schemas.microsoft.com/office/powerpoint/2010/main" val="2935677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A776D-BD8D-6A7A-FDEE-2BCFBE615FB7}"/>
              </a:ext>
            </a:extLst>
          </p:cNvPr>
          <p:cNvSpPr>
            <a:spLocks noGrp="1"/>
          </p:cNvSpPr>
          <p:nvPr>
            <p:ph type="title"/>
          </p:nvPr>
        </p:nvSpPr>
        <p:spPr/>
        <p:txBody>
          <a:bodyPr/>
          <a:lstStyle/>
          <a:p>
            <a:r>
              <a:rPr lang="en-US" sz="2400">
                <a:solidFill>
                  <a:srgbClr val="4472C4"/>
                </a:solidFill>
                <a:latin typeface="Segoe UI"/>
                <a:cs typeface="Segoe UI"/>
              </a:rPr>
              <a:t>Premature Ovarian Insufficiency (&lt; 40 years),</a:t>
            </a:r>
            <a:endParaRPr lang="fr-FR"/>
          </a:p>
        </p:txBody>
      </p:sp>
      <p:sp>
        <p:nvSpPr>
          <p:cNvPr id="3" name="Espace réservé du contenu 2">
            <a:extLst>
              <a:ext uri="{FF2B5EF4-FFF2-40B4-BE49-F238E27FC236}">
                <a16:creationId xmlns:a16="http://schemas.microsoft.com/office/drawing/2014/main" id="{D8811A4A-F45C-DDB5-E06F-8BC11F8565A0}"/>
              </a:ext>
            </a:extLst>
          </p:cNvPr>
          <p:cNvSpPr>
            <a:spLocks noGrp="1"/>
          </p:cNvSpPr>
          <p:nvPr>
            <p:ph idx="1"/>
          </p:nvPr>
        </p:nvSpPr>
        <p:spPr/>
        <p:txBody>
          <a:bodyPr/>
          <a:lstStyle/>
          <a:p>
            <a:endParaRPr lang="en-US" sz="1200">
              <a:solidFill>
                <a:srgbClr val="4472C4"/>
              </a:solidFill>
              <a:latin typeface="Segoe UI"/>
              <a:cs typeface="Segoe UI"/>
            </a:endParaRPr>
          </a:p>
          <a:p>
            <a:r>
              <a:rPr lang="en-US" sz="2400">
                <a:solidFill>
                  <a:srgbClr val="4472C4"/>
                </a:solidFill>
                <a:latin typeface="Segoe UI"/>
                <a:cs typeface="Segoe UI"/>
              </a:rPr>
              <a:t>“Untreated POI is associated with reduced life expectancy, largely due to cardiovascular disease </a:t>
            </a:r>
            <a:endParaRPr lang="fr-FR" sz="2400">
              <a:solidFill>
                <a:srgbClr val="4472C4"/>
              </a:solidFill>
              <a:latin typeface="Segoe UI"/>
              <a:cs typeface="Segoe UI"/>
            </a:endParaRPr>
          </a:p>
          <a:p>
            <a:r>
              <a:rPr lang="en-US" sz="2400">
                <a:solidFill>
                  <a:srgbClr val="4472C4"/>
                </a:solidFill>
                <a:latin typeface="Segoe UI"/>
                <a:cs typeface="Segoe UI"/>
              </a:rPr>
              <a:t> “Despite lack of longitudinal outcome data, </a:t>
            </a:r>
            <a:r>
              <a:rPr lang="en-US" sz="2400">
                <a:solidFill>
                  <a:srgbClr val="FF0000"/>
                </a:solidFill>
                <a:latin typeface="Segoe UI"/>
                <a:cs typeface="Segoe UI"/>
              </a:rPr>
              <a:t>hormone replacement therapy (HRT) with early initiation is strongly recommended in women with POI to control future risk of cardiovascular disease</a:t>
            </a:r>
            <a:r>
              <a:rPr lang="en-US" sz="2400">
                <a:solidFill>
                  <a:srgbClr val="4472C4"/>
                </a:solidFill>
                <a:latin typeface="Segoe UI"/>
                <a:cs typeface="Segoe UI"/>
              </a:rPr>
              <a:t>; it should be continued at least until the average age of natural menopause”. </a:t>
            </a:r>
            <a:endParaRPr lang="fr-FR" sz="2400">
              <a:solidFill>
                <a:srgbClr val="4472C4"/>
              </a:solidFill>
              <a:latin typeface="Segoe UI"/>
              <a:cs typeface="Segoe UI"/>
            </a:endParaRPr>
          </a:p>
          <a:p>
            <a:endParaRPr lang="en-US" sz="2400">
              <a:solidFill>
                <a:srgbClr val="4472C4"/>
              </a:solidFill>
              <a:latin typeface="Segoe UI"/>
              <a:cs typeface="Segoe UI"/>
            </a:endParaRPr>
          </a:p>
          <a:p>
            <a:r>
              <a:rPr lang="en-US" sz="2400">
                <a:solidFill>
                  <a:srgbClr val="4472C4"/>
                </a:solidFill>
                <a:latin typeface="Segoe UI"/>
                <a:cs typeface="Segoe UI"/>
              </a:rPr>
              <a:t> (Grade C recommendation of ESHRE). </a:t>
            </a:r>
            <a:endParaRPr lang="fr-FR" sz="2400">
              <a:solidFill>
                <a:srgbClr val="4472C4"/>
              </a:solidFill>
              <a:latin typeface="Segoe UI"/>
              <a:cs typeface="Segoe UI"/>
            </a:endParaRPr>
          </a:p>
          <a:p>
            <a:endParaRPr lang="fr-FR">
              <a:ea typeface="Calibri"/>
              <a:cs typeface="Calibri"/>
            </a:endParaRPr>
          </a:p>
        </p:txBody>
      </p:sp>
    </p:spTree>
    <p:extLst>
      <p:ext uri="{BB962C8B-B14F-4D97-AF65-F5344CB8AC3E}">
        <p14:creationId xmlns:p14="http://schemas.microsoft.com/office/powerpoint/2010/main" val="95563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BE" sz="3200" dirty="0" err="1"/>
              <a:t>Osteoporosis</a:t>
            </a:r>
            <a:endParaRPr lang="fr-BE" sz="3200" dirty="0"/>
          </a:p>
        </p:txBody>
      </p:sp>
      <p:sp>
        <p:nvSpPr>
          <p:cNvPr id="3" name="Espace réservé du contenu 2"/>
          <p:cNvSpPr>
            <a:spLocks noGrp="1"/>
          </p:cNvSpPr>
          <p:nvPr>
            <p:ph idx="1"/>
          </p:nvPr>
        </p:nvSpPr>
        <p:spPr/>
        <p:txBody>
          <a:bodyPr/>
          <a:lstStyle/>
          <a:p>
            <a:r>
              <a:rPr lang="fr-BE" sz="2800" dirty="0" err="1"/>
              <a:t>Evaluate</a:t>
            </a:r>
            <a:r>
              <a:rPr lang="fr-BE" sz="2800" dirty="0"/>
              <a:t> </a:t>
            </a:r>
            <a:r>
              <a:rPr lang="fr-BE" sz="2800" dirty="0" err="1"/>
              <a:t>risk</a:t>
            </a:r>
            <a:r>
              <a:rPr lang="fr-BE" sz="2800" dirty="0"/>
              <a:t> </a:t>
            </a:r>
            <a:r>
              <a:rPr lang="fr-BE" sz="2800" dirty="0" err="1"/>
              <a:t>factors</a:t>
            </a:r>
            <a:r>
              <a:rPr lang="fr-BE" sz="2800" dirty="0"/>
              <a:t> </a:t>
            </a:r>
          </a:p>
          <a:p>
            <a:r>
              <a:rPr lang="fr-BE" sz="2800" dirty="0" err="1"/>
              <a:t>Measure</a:t>
            </a:r>
            <a:r>
              <a:rPr lang="fr-BE" sz="2800" dirty="0"/>
              <a:t> BMD (use Z-score)</a:t>
            </a:r>
          </a:p>
          <a:p>
            <a:r>
              <a:rPr lang="fr-BE" sz="2800" dirty="0" err="1"/>
              <a:t>Frax</a:t>
            </a:r>
            <a:r>
              <a:rPr lang="fr-BE" sz="2800" dirty="0"/>
              <a:t> </a:t>
            </a:r>
            <a:r>
              <a:rPr lang="fr-BE" sz="2800" dirty="0" err="1"/>
              <a:t>is</a:t>
            </a:r>
            <a:r>
              <a:rPr lang="fr-BE" sz="2800" dirty="0"/>
              <a:t> not </a:t>
            </a:r>
            <a:r>
              <a:rPr lang="fr-BE" sz="2800" dirty="0" err="1"/>
              <a:t>validated</a:t>
            </a:r>
            <a:r>
              <a:rPr lang="fr-BE" sz="2800" dirty="0"/>
              <a:t> in POI</a:t>
            </a:r>
          </a:p>
        </p:txBody>
      </p:sp>
    </p:spTree>
    <p:extLst>
      <p:ext uri="{BB962C8B-B14F-4D97-AF65-F5344CB8AC3E}">
        <p14:creationId xmlns:p14="http://schemas.microsoft.com/office/powerpoint/2010/main" val="313113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POI &amp; </a:t>
            </a:r>
            <a:r>
              <a:rPr lang="fr-BE" dirty="0" err="1"/>
              <a:t>osteoporosis</a:t>
            </a:r>
            <a:r>
              <a:rPr lang="fr-BE" dirty="0"/>
              <a:t> </a:t>
            </a:r>
            <a:r>
              <a:rPr lang="fr-BE" dirty="0" err="1"/>
              <a:t>prevention</a:t>
            </a:r>
            <a:endParaRPr lang="fr-BE" dirty="0"/>
          </a:p>
        </p:txBody>
      </p:sp>
      <p:sp>
        <p:nvSpPr>
          <p:cNvPr id="3" name="Espace réservé du contenu 2"/>
          <p:cNvSpPr>
            <a:spLocks noGrp="1"/>
          </p:cNvSpPr>
          <p:nvPr>
            <p:ph idx="1"/>
          </p:nvPr>
        </p:nvSpPr>
        <p:spPr/>
        <p:txBody>
          <a:bodyPr vert="horz" lIns="91440" tIns="45720" rIns="91440" bIns="45720" rtlCol="0" anchor="t">
            <a:normAutofit fontScale="92500" lnSpcReduction="10000"/>
          </a:bodyPr>
          <a:lstStyle/>
          <a:p>
            <a:r>
              <a:rPr lang="en-US" dirty="0"/>
              <a:t>Physiologic HRT was superior to OCPs in protecting and improving BMD</a:t>
            </a:r>
          </a:p>
          <a:p>
            <a:r>
              <a:rPr lang="en-US" dirty="0">
                <a:solidFill>
                  <a:schemeClr val="bg1">
                    <a:lumMod val="85000"/>
                  </a:schemeClr>
                </a:solidFill>
              </a:rPr>
              <a:t>HRT (100–150 </a:t>
            </a:r>
            <a:r>
              <a:rPr lang="en-US" err="1">
                <a:solidFill>
                  <a:schemeClr val="bg1">
                    <a:lumMod val="85000"/>
                  </a:schemeClr>
                </a:solidFill>
              </a:rPr>
              <a:t>μg</a:t>
            </a:r>
            <a:r>
              <a:rPr lang="en-US" dirty="0">
                <a:solidFill>
                  <a:schemeClr val="bg1">
                    <a:lumMod val="85000"/>
                  </a:schemeClr>
                </a:solidFill>
              </a:rPr>
              <a:t>/d transdermal E</a:t>
            </a:r>
            <a:r>
              <a:rPr lang="en-US" baseline="-25000" dirty="0">
                <a:solidFill>
                  <a:schemeClr val="bg1">
                    <a:lumMod val="85000"/>
                  </a:schemeClr>
                </a:solidFill>
              </a:rPr>
              <a:t>2</a:t>
            </a:r>
            <a:r>
              <a:rPr lang="en-US" dirty="0">
                <a:solidFill>
                  <a:schemeClr val="bg1">
                    <a:lumMod val="85000"/>
                  </a:schemeClr>
                </a:solidFill>
              </a:rPr>
              <a:t> plus cyclic progestin) </a:t>
            </a:r>
            <a:endParaRPr lang="en-US" dirty="0">
              <a:solidFill>
                <a:schemeClr val="bg1">
                  <a:lumMod val="85000"/>
                </a:schemeClr>
              </a:solidFill>
              <a:ea typeface="Calibri"/>
              <a:cs typeface="Calibri"/>
            </a:endParaRPr>
          </a:p>
          <a:p>
            <a:r>
              <a:rPr lang="en-US" dirty="0">
                <a:solidFill>
                  <a:schemeClr val="bg1">
                    <a:lumMod val="85000"/>
                  </a:schemeClr>
                </a:solidFill>
              </a:rPr>
              <a:t>Paucity of data on fractures in POI</a:t>
            </a:r>
            <a:endParaRPr lang="en-US" dirty="0">
              <a:solidFill>
                <a:schemeClr val="bg1">
                  <a:lumMod val="85000"/>
                </a:schemeClr>
              </a:solidFill>
              <a:ea typeface="Calibri"/>
              <a:cs typeface="Calibri"/>
            </a:endParaRPr>
          </a:p>
          <a:p>
            <a:endParaRPr lang="en-US" dirty="0"/>
          </a:p>
          <a:p>
            <a:endParaRPr lang="en-US" dirty="0"/>
          </a:p>
          <a:p>
            <a:r>
              <a:rPr lang="fr-BE" dirty="0"/>
              <a:t>B. Cartwright et al</a:t>
            </a:r>
            <a:r>
              <a:rPr lang="fr-BE" b="1" dirty="0"/>
              <a:t> </a:t>
            </a:r>
            <a:r>
              <a:rPr lang="fr-BE" dirty="0"/>
              <a:t>J Clin </a:t>
            </a:r>
            <a:r>
              <a:rPr lang="fr-BE" err="1"/>
              <a:t>Endocrinol</a:t>
            </a:r>
            <a:r>
              <a:rPr lang="fr-BE" dirty="0"/>
              <a:t> </a:t>
            </a:r>
            <a:r>
              <a:rPr lang="fr-BE" err="1"/>
              <a:t>Metab</a:t>
            </a:r>
            <a:r>
              <a:rPr lang="fr-BE" dirty="0"/>
              <a:t>, 101 (2016), pp. 3497–3505</a:t>
            </a:r>
          </a:p>
          <a:p>
            <a:endParaRPr lang="fr-BE" dirty="0"/>
          </a:p>
        </p:txBody>
      </p:sp>
    </p:spTree>
    <p:extLst>
      <p:ext uri="{BB962C8B-B14F-4D97-AF65-F5344CB8AC3E}">
        <p14:creationId xmlns:p14="http://schemas.microsoft.com/office/powerpoint/2010/main" val="100744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4FAC7-AF99-884F-D011-F7C1BED0A987}"/>
              </a:ext>
            </a:extLst>
          </p:cNvPr>
          <p:cNvSpPr>
            <a:spLocks noGrp="1"/>
          </p:cNvSpPr>
          <p:nvPr>
            <p:ph type="title"/>
          </p:nvPr>
        </p:nvSpPr>
        <p:spPr>
          <a:xfrm>
            <a:off x="255224" y="2679987"/>
            <a:ext cx="8229600" cy="1143000"/>
          </a:xfrm>
        </p:spPr>
        <p:txBody>
          <a:bodyPr>
            <a:normAutofit fontScale="90000"/>
          </a:bodyPr>
          <a:lstStyle/>
          <a:p>
            <a:r>
              <a:rPr lang="en-US" sz="2800" dirty="0">
                <a:solidFill>
                  <a:schemeClr val="tx1"/>
                </a:solidFill>
                <a:latin typeface="Times New Roman"/>
                <a:cs typeface="Arial"/>
              </a:rPr>
              <a:t> </a:t>
            </a:r>
            <a:br>
              <a:rPr lang="en-US" sz="2800" dirty="0">
                <a:solidFill>
                  <a:schemeClr val="tx1"/>
                </a:solidFill>
                <a:latin typeface="Times New Roman"/>
                <a:cs typeface="Arial"/>
              </a:rPr>
            </a:br>
            <a:br>
              <a:rPr lang="en-US" sz="3200" dirty="0">
                <a:latin typeface="Times New Roman"/>
                <a:cs typeface="Arial"/>
              </a:rPr>
            </a:br>
            <a:r>
              <a:rPr lang="en-US" sz="3200" dirty="0">
                <a:solidFill>
                  <a:schemeClr val="tx1"/>
                </a:solidFill>
                <a:latin typeface="Times New Roman"/>
                <a:cs typeface="Times New Roman"/>
              </a:rPr>
              <a:t> Early or premature menopause: Causes and management (Axelle </a:t>
            </a:r>
            <a:r>
              <a:rPr lang="en-US" sz="3200" err="1">
                <a:solidFill>
                  <a:schemeClr val="tx1"/>
                </a:solidFill>
                <a:latin typeface="Times New Roman"/>
                <a:cs typeface="Times New Roman"/>
              </a:rPr>
              <a:t>Pintaiux</a:t>
            </a:r>
            <a:r>
              <a:rPr lang="en-US" sz="3200" dirty="0">
                <a:solidFill>
                  <a:schemeClr val="tx1"/>
                </a:solidFill>
                <a:latin typeface="Times New Roman"/>
                <a:cs typeface="Times New Roman"/>
              </a:rPr>
              <a:t> ULG)</a:t>
            </a:r>
            <a:br>
              <a:rPr lang="en-US" sz="3200" dirty="0">
                <a:latin typeface="Times New Roman"/>
                <a:cs typeface="Times New Roman"/>
              </a:rPr>
            </a:br>
            <a:br>
              <a:rPr lang="en-US" sz="3200" dirty="0">
                <a:latin typeface="Times New Roman"/>
                <a:cs typeface="Times New Roman"/>
              </a:rPr>
            </a:br>
            <a:r>
              <a:rPr lang="en-US" sz="3200" dirty="0">
                <a:solidFill>
                  <a:schemeClr val="tx1"/>
                </a:solidFill>
                <a:latin typeface="Times New Roman"/>
                <a:cs typeface="Times New Roman"/>
              </a:rPr>
              <a:t>Natural vs. Induced Menopause (Surgical or Chemotherapy-related) Daphné ‘T Kint de </a:t>
            </a:r>
            <a:r>
              <a:rPr lang="en-US" sz="3200" err="1">
                <a:solidFill>
                  <a:schemeClr val="tx1"/>
                </a:solidFill>
                <a:latin typeface="Times New Roman"/>
                <a:cs typeface="Times New Roman"/>
              </a:rPr>
              <a:t>Roodenbeeke</a:t>
            </a:r>
            <a:r>
              <a:rPr lang="en-US" sz="3200" dirty="0">
                <a:solidFill>
                  <a:schemeClr val="tx1"/>
                </a:solidFill>
                <a:latin typeface="Times New Roman"/>
                <a:cs typeface="Times New Roman"/>
              </a:rPr>
              <a:t> (ULB)</a:t>
            </a:r>
          </a:p>
        </p:txBody>
      </p:sp>
    </p:spTree>
    <p:extLst>
      <p:ext uri="{BB962C8B-B14F-4D97-AF65-F5344CB8AC3E}">
        <p14:creationId xmlns:p14="http://schemas.microsoft.com/office/powerpoint/2010/main" val="3074506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 ">
            <a:hlinkClick r:id="rId3"/>
          </p:cNvPr>
          <p:cNvPicPr>
            <a:picLocks noChangeAspect="1" noChangeArrowheads="1"/>
          </p:cNvPicPr>
          <p:nvPr/>
        </p:nvPicPr>
        <p:blipFill>
          <a:blip r:embed="rId4" cstate="print"/>
          <a:srcRect/>
          <a:stretch>
            <a:fillRect/>
          </a:stretch>
        </p:blipFill>
        <p:spPr bwMode="auto">
          <a:xfrm>
            <a:off x="-298" y="967038"/>
            <a:ext cx="5219700" cy="4044950"/>
          </a:xfrm>
          <a:prstGeom prst="rect">
            <a:avLst/>
          </a:prstGeom>
          <a:noFill/>
          <a:ln w="9525">
            <a:noFill/>
            <a:miter lim="800000"/>
            <a:headEnd/>
            <a:tailEnd/>
          </a:ln>
        </p:spPr>
      </p:pic>
      <p:pic>
        <p:nvPicPr>
          <p:cNvPr id="89090" name="Picture 5" descr=" ">
            <a:hlinkClick r:id="rId5"/>
          </p:cNvPr>
          <p:cNvPicPr>
            <a:picLocks noChangeAspect="1" noChangeArrowheads="1"/>
          </p:cNvPicPr>
          <p:nvPr/>
        </p:nvPicPr>
        <p:blipFill>
          <a:blip r:embed="rId6" cstate="print"/>
          <a:srcRect/>
          <a:stretch>
            <a:fillRect/>
          </a:stretch>
        </p:blipFill>
        <p:spPr bwMode="auto">
          <a:xfrm>
            <a:off x="4246861" y="1111278"/>
            <a:ext cx="5076825" cy="3900488"/>
          </a:xfrm>
          <a:prstGeom prst="rect">
            <a:avLst/>
          </a:prstGeom>
          <a:noFill/>
          <a:ln w="9525">
            <a:noFill/>
            <a:miter lim="800000"/>
            <a:headEnd/>
            <a:tailEnd/>
          </a:ln>
        </p:spPr>
      </p:pic>
      <p:sp>
        <p:nvSpPr>
          <p:cNvPr id="32772" name="Text Box 6"/>
          <p:cNvSpPr txBox="1">
            <a:spLocks noChangeArrowheads="1"/>
          </p:cNvSpPr>
          <p:nvPr/>
        </p:nvSpPr>
        <p:spPr bwMode="auto">
          <a:xfrm>
            <a:off x="6516688" y="6178732"/>
            <a:ext cx="2601912" cy="430887"/>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228600" indent="-228600" eaLnBrk="1" fontAlgn="auto" hangingPunct="1">
              <a:spcBef>
                <a:spcPts val="0"/>
              </a:spcBef>
              <a:spcAft>
                <a:spcPts val="0"/>
              </a:spcAft>
              <a:buFont typeface="+mj-lt"/>
              <a:buAutoNum type="arabicPeriod"/>
              <a:defRPr/>
            </a:pPr>
            <a:r>
              <a:rPr lang="en-GB" sz="1100" dirty="0">
                <a:latin typeface="+mn-lt"/>
              </a:rPr>
              <a:t>Ross. </a:t>
            </a:r>
            <a:r>
              <a:rPr lang="en-GB" sz="1100" i="1" dirty="0">
                <a:latin typeface="+mn-lt"/>
              </a:rPr>
              <a:t>N </a:t>
            </a:r>
            <a:r>
              <a:rPr lang="en-GB" sz="1100" i="1" dirty="0" err="1">
                <a:latin typeface="+mn-lt"/>
              </a:rPr>
              <a:t>Engl</a:t>
            </a:r>
            <a:r>
              <a:rPr lang="en-GB" sz="1100" i="1" dirty="0">
                <a:latin typeface="+mn-lt"/>
              </a:rPr>
              <a:t> J Med </a:t>
            </a:r>
            <a:r>
              <a:rPr lang="en-GB" sz="1100" dirty="0">
                <a:latin typeface="+mn-lt"/>
              </a:rPr>
              <a:t>1999; 340:115-126</a:t>
            </a:r>
            <a:endParaRPr lang="fr-FR" sz="1100" dirty="0">
              <a:solidFill>
                <a:schemeClr val="bg1"/>
              </a:solidFill>
              <a:latin typeface="+mn-lt"/>
              <a:ea typeface="ＭＳ Ｐゴシック" pitchFamily="34" charset="-128"/>
            </a:endParaRPr>
          </a:p>
        </p:txBody>
      </p:sp>
      <p:sp>
        <p:nvSpPr>
          <p:cNvPr id="89092" name="Title 4"/>
          <p:cNvSpPr>
            <a:spLocks noGrp="1"/>
          </p:cNvSpPr>
          <p:nvPr>
            <p:ph type="title"/>
          </p:nvPr>
        </p:nvSpPr>
        <p:spPr/>
        <p:txBody>
          <a:bodyPr/>
          <a:lstStyle/>
          <a:p>
            <a:r>
              <a:rPr lang="en-GB"/>
              <a:t>Atherosclerosis</a:t>
            </a:r>
            <a:r>
              <a:rPr lang="en-GB" baseline="30000"/>
              <a:t>1 </a:t>
            </a:r>
          </a:p>
        </p:txBody>
      </p:sp>
      <p:sp>
        <p:nvSpPr>
          <p:cNvPr id="2" name="ZoneTexte 1">
            <a:extLst>
              <a:ext uri="{FF2B5EF4-FFF2-40B4-BE49-F238E27FC236}">
                <a16:creationId xmlns:a16="http://schemas.microsoft.com/office/drawing/2014/main" id="{29C6E1D2-CF68-0C00-3036-07880D031593}"/>
              </a:ext>
            </a:extLst>
          </p:cNvPr>
          <p:cNvSpPr txBox="1"/>
          <p:nvPr/>
        </p:nvSpPr>
        <p:spPr>
          <a:xfrm>
            <a:off x="129773" y="5370602"/>
            <a:ext cx="69957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3200" dirty="0">
                <a:latin typeface="Times New Roman"/>
                <a:cs typeface="Times New Roman"/>
              </a:rPr>
              <a:t>Cardiovascular risk, menopause and MHT Shivalkar Bharati</a:t>
            </a:r>
            <a:endParaRPr lang="fr-FR" dirty="0">
              <a:ea typeface="Calibri"/>
              <a:cs typeface="Calibri"/>
            </a:endParaRPr>
          </a:p>
        </p:txBody>
      </p:sp>
    </p:spTree>
    <p:extLst>
      <p:ext uri="{BB962C8B-B14F-4D97-AF65-F5344CB8AC3E}">
        <p14:creationId xmlns:p14="http://schemas.microsoft.com/office/powerpoint/2010/main" val="3960381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602C05-F224-1A48-0E6D-37C843CAAB2B}"/>
              </a:ext>
            </a:extLst>
          </p:cNvPr>
          <p:cNvSpPr>
            <a:spLocks noGrp="1"/>
          </p:cNvSpPr>
          <p:nvPr>
            <p:ph type="title"/>
          </p:nvPr>
        </p:nvSpPr>
        <p:spPr/>
        <p:txBody>
          <a:bodyPr>
            <a:normAutofit fontScale="90000"/>
          </a:bodyPr>
          <a:lstStyle/>
          <a:p>
            <a:r>
              <a:rPr lang="fr-FR" sz="2900" b="1" dirty="0" err="1">
                <a:solidFill>
                  <a:srgbClr val="FF0000"/>
                </a:solidFill>
                <a:latin typeface="Merriweather"/>
                <a:cs typeface="Arial"/>
              </a:rPr>
              <a:t>Increased</a:t>
            </a:r>
            <a:r>
              <a:rPr lang="fr-FR" sz="2900" b="1" dirty="0">
                <a:solidFill>
                  <a:srgbClr val="FF0000"/>
                </a:solidFill>
                <a:latin typeface="Merriweather"/>
                <a:cs typeface="Arial"/>
              </a:rPr>
              <a:t> </a:t>
            </a:r>
            <a:r>
              <a:rPr lang="fr-FR" sz="2900" b="1" dirty="0" err="1">
                <a:solidFill>
                  <a:srgbClr val="FF0000"/>
                </a:solidFill>
                <a:latin typeface="Merriweather"/>
                <a:cs typeface="Arial"/>
              </a:rPr>
              <a:t>risk</a:t>
            </a:r>
            <a:r>
              <a:rPr lang="fr-FR" sz="2900" b="1" dirty="0">
                <a:solidFill>
                  <a:srgbClr val="FF0000"/>
                </a:solidFill>
                <a:latin typeface="Merriweather"/>
                <a:cs typeface="Arial"/>
              </a:rPr>
              <a:t> of cognitive </a:t>
            </a:r>
            <a:r>
              <a:rPr lang="fr-FR" sz="2900" b="1" dirty="0" err="1">
                <a:solidFill>
                  <a:srgbClr val="FF0000"/>
                </a:solidFill>
                <a:latin typeface="Merriweather"/>
                <a:cs typeface="Arial"/>
              </a:rPr>
              <a:t>impairment</a:t>
            </a:r>
            <a:r>
              <a:rPr lang="fr-FR" sz="2900" b="1" dirty="0">
                <a:solidFill>
                  <a:srgbClr val="FF0000"/>
                </a:solidFill>
                <a:latin typeface="Merriweather"/>
                <a:cs typeface="Arial"/>
              </a:rPr>
              <a:t> or </a:t>
            </a:r>
            <a:r>
              <a:rPr lang="fr-FR" sz="2900" b="1" dirty="0" err="1">
                <a:solidFill>
                  <a:srgbClr val="FF0000"/>
                </a:solidFill>
                <a:latin typeface="Merriweather"/>
                <a:cs typeface="Arial"/>
              </a:rPr>
              <a:t>dementia</a:t>
            </a:r>
            <a:r>
              <a:rPr lang="fr-FR" sz="2900" b="1" dirty="0">
                <a:solidFill>
                  <a:srgbClr val="FF0000"/>
                </a:solidFill>
                <a:latin typeface="Merriweather"/>
                <a:cs typeface="Arial"/>
              </a:rPr>
              <a:t> in </a:t>
            </a:r>
            <a:r>
              <a:rPr lang="fr-FR" sz="2900" b="1" dirty="0" err="1">
                <a:solidFill>
                  <a:srgbClr val="FF0000"/>
                </a:solidFill>
                <a:latin typeface="Merriweather"/>
                <a:cs typeface="Arial"/>
              </a:rPr>
              <a:t>women</a:t>
            </a:r>
            <a:r>
              <a:rPr lang="fr-FR" sz="2900" b="1" dirty="0">
                <a:solidFill>
                  <a:srgbClr val="FF0000"/>
                </a:solidFill>
                <a:latin typeface="Merriweather"/>
                <a:cs typeface="Arial"/>
              </a:rPr>
              <a:t> </a:t>
            </a:r>
            <a:r>
              <a:rPr lang="fr-FR" sz="2900" b="1" dirty="0" err="1">
                <a:solidFill>
                  <a:srgbClr val="FF0000"/>
                </a:solidFill>
                <a:latin typeface="Merriweather"/>
                <a:cs typeface="Arial"/>
              </a:rPr>
              <a:t>who</a:t>
            </a:r>
            <a:r>
              <a:rPr lang="fr-FR" sz="2900" b="1" dirty="0">
                <a:solidFill>
                  <a:srgbClr val="FF0000"/>
                </a:solidFill>
                <a:latin typeface="Merriweather"/>
                <a:cs typeface="Arial"/>
              </a:rPr>
              <a:t> </a:t>
            </a:r>
            <a:r>
              <a:rPr lang="fr-FR" sz="2900" b="1" dirty="0" err="1">
                <a:solidFill>
                  <a:srgbClr val="FF0000"/>
                </a:solidFill>
                <a:latin typeface="Merriweather"/>
                <a:cs typeface="Arial"/>
              </a:rPr>
              <a:t>underwent</a:t>
            </a:r>
            <a:r>
              <a:rPr lang="fr-FR" sz="2900" b="1" dirty="0">
                <a:solidFill>
                  <a:srgbClr val="FF0000"/>
                </a:solidFill>
                <a:latin typeface="Merriweather"/>
                <a:cs typeface="Arial"/>
              </a:rPr>
              <a:t> </a:t>
            </a:r>
            <a:r>
              <a:rPr lang="fr-FR" sz="2900" b="1" dirty="0" err="1">
                <a:solidFill>
                  <a:srgbClr val="FF0000"/>
                </a:solidFill>
                <a:latin typeface="Merriweather"/>
                <a:cs typeface="Arial"/>
              </a:rPr>
              <a:t>oophorectomy</a:t>
            </a:r>
            <a:r>
              <a:rPr lang="fr-FR" sz="2900" b="1" dirty="0">
                <a:solidFill>
                  <a:srgbClr val="FF0000"/>
                </a:solidFill>
                <a:latin typeface="Merriweather"/>
                <a:cs typeface="Arial"/>
              </a:rPr>
              <a:t> </a:t>
            </a:r>
            <a:r>
              <a:rPr lang="fr-FR" sz="2900" b="1" dirty="0" err="1">
                <a:solidFill>
                  <a:srgbClr val="FF0000"/>
                </a:solidFill>
                <a:latin typeface="Merriweather"/>
                <a:cs typeface="Arial"/>
              </a:rPr>
              <a:t>before</a:t>
            </a:r>
            <a:r>
              <a:rPr lang="fr-FR" sz="2900" b="1" dirty="0">
                <a:solidFill>
                  <a:srgbClr val="FF0000"/>
                </a:solidFill>
                <a:latin typeface="Merriweather"/>
                <a:cs typeface="Arial"/>
              </a:rPr>
              <a:t> </a:t>
            </a:r>
            <a:r>
              <a:rPr lang="fr-FR" sz="2900" b="1" dirty="0" err="1">
                <a:solidFill>
                  <a:srgbClr val="FF0000"/>
                </a:solidFill>
                <a:latin typeface="Merriweather"/>
                <a:cs typeface="Arial"/>
              </a:rPr>
              <a:t>menopause</a:t>
            </a:r>
            <a:endParaRPr lang="fr-FR" dirty="0" err="1">
              <a:cs typeface="Arial"/>
            </a:endParaRPr>
          </a:p>
        </p:txBody>
      </p:sp>
      <p:sp>
        <p:nvSpPr>
          <p:cNvPr id="3" name="Espace réservé du contenu 2">
            <a:extLst>
              <a:ext uri="{FF2B5EF4-FFF2-40B4-BE49-F238E27FC236}">
                <a16:creationId xmlns:a16="http://schemas.microsoft.com/office/drawing/2014/main" id="{5CD1EC67-DC4F-58F5-539C-B7E5D54A7547}"/>
              </a:ext>
            </a:extLst>
          </p:cNvPr>
          <p:cNvSpPr>
            <a:spLocks noGrp="1"/>
          </p:cNvSpPr>
          <p:nvPr>
            <p:ph idx="1"/>
          </p:nvPr>
        </p:nvSpPr>
        <p:spPr>
          <a:xfrm>
            <a:off x="295986" y="1409900"/>
            <a:ext cx="8229600" cy="4525963"/>
          </a:xfrm>
        </p:spPr>
        <p:txBody>
          <a:bodyPr vert="horz" lIns="91440" tIns="45720" rIns="91440" bIns="45720" rtlCol="0" anchor="t">
            <a:noAutofit/>
          </a:bodyPr>
          <a:lstStyle/>
          <a:p>
            <a:r>
              <a:rPr lang="fr-FR" sz="2800" dirty="0" err="1">
                <a:solidFill>
                  <a:schemeClr val="bg1">
                    <a:lumMod val="85000"/>
                  </a:schemeClr>
                </a:solidFill>
                <a:ea typeface="+mn-lt"/>
                <a:cs typeface="+mn-lt"/>
              </a:rPr>
              <a:t>Women</a:t>
            </a:r>
            <a:r>
              <a:rPr lang="fr-FR" sz="2800" dirty="0">
                <a:solidFill>
                  <a:schemeClr val="bg1">
                    <a:lumMod val="85000"/>
                  </a:schemeClr>
                </a:solidFill>
                <a:ea typeface="+mn-lt"/>
                <a:cs typeface="+mn-lt"/>
              </a:rPr>
              <a:t> </a:t>
            </a:r>
            <a:r>
              <a:rPr lang="fr-FR" sz="2800" dirty="0" err="1">
                <a:solidFill>
                  <a:schemeClr val="bg1">
                    <a:lumMod val="85000"/>
                  </a:schemeClr>
                </a:solidFill>
                <a:ea typeface="+mn-lt"/>
                <a:cs typeface="+mn-lt"/>
              </a:rPr>
              <a:t>with</a:t>
            </a:r>
            <a:r>
              <a:rPr lang="fr-FR" sz="2800" dirty="0">
                <a:solidFill>
                  <a:schemeClr val="bg1">
                    <a:lumMod val="85000"/>
                  </a:schemeClr>
                </a:solidFill>
                <a:ea typeface="+mn-lt"/>
                <a:cs typeface="+mn-lt"/>
              </a:rPr>
              <a:t> uni- (n=813) or </a:t>
            </a:r>
            <a:r>
              <a:rPr lang="fr-FR" sz="2800" dirty="0" err="1">
                <a:solidFill>
                  <a:schemeClr val="bg1">
                    <a:lumMod val="85000"/>
                  </a:schemeClr>
                </a:solidFill>
                <a:ea typeface="+mn-lt"/>
                <a:cs typeface="+mn-lt"/>
              </a:rPr>
              <a:t>bilateral</a:t>
            </a:r>
            <a:r>
              <a:rPr lang="fr-FR" sz="2800" dirty="0">
                <a:solidFill>
                  <a:schemeClr val="bg1">
                    <a:lumMod val="85000"/>
                  </a:schemeClr>
                </a:solidFill>
                <a:ea typeface="+mn-lt"/>
                <a:cs typeface="+mn-lt"/>
              </a:rPr>
              <a:t> (n=676) </a:t>
            </a:r>
            <a:r>
              <a:rPr lang="fr-FR" sz="2800" dirty="0" err="1">
                <a:solidFill>
                  <a:schemeClr val="bg1">
                    <a:lumMod val="85000"/>
                  </a:schemeClr>
                </a:solidFill>
                <a:ea typeface="+mn-lt"/>
                <a:cs typeface="+mn-lt"/>
              </a:rPr>
              <a:t>oophorectomy</a:t>
            </a:r>
            <a:r>
              <a:rPr lang="fr-FR" sz="2800" dirty="0">
                <a:solidFill>
                  <a:schemeClr val="bg1">
                    <a:lumMod val="85000"/>
                  </a:schemeClr>
                </a:solidFill>
                <a:ea typeface="+mn-lt"/>
                <a:cs typeface="+mn-lt"/>
              </a:rPr>
              <a:t> </a:t>
            </a:r>
            <a:r>
              <a:rPr lang="fr-FR" sz="2800" dirty="0" err="1">
                <a:solidFill>
                  <a:schemeClr val="bg1">
                    <a:lumMod val="85000"/>
                  </a:schemeClr>
                </a:solidFill>
                <a:ea typeface="+mn-lt"/>
                <a:cs typeface="+mn-lt"/>
              </a:rPr>
              <a:t>before</a:t>
            </a:r>
            <a:r>
              <a:rPr lang="fr-FR" sz="2800" dirty="0">
                <a:solidFill>
                  <a:schemeClr val="bg1">
                    <a:lumMod val="85000"/>
                  </a:schemeClr>
                </a:solidFill>
                <a:ea typeface="+mn-lt"/>
                <a:cs typeface="+mn-lt"/>
              </a:rPr>
              <a:t> the </a:t>
            </a:r>
            <a:r>
              <a:rPr lang="fr-FR" sz="2800" dirty="0" err="1">
                <a:solidFill>
                  <a:schemeClr val="bg1">
                    <a:lumMod val="85000"/>
                  </a:schemeClr>
                </a:solidFill>
                <a:ea typeface="+mn-lt"/>
                <a:cs typeface="+mn-lt"/>
              </a:rPr>
              <a:t>onset</a:t>
            </a:r>
            <a:r>
              <a:rPr lang="fr-FR" sz="2800" dirty="0">
                <a:solidFill>
                  <a:schemeClr val="bg1">
                    <a:lumMod val="85000"/>
                  </a:schemeClr>
                </a:solidFill>
                <a:ea typeface="+mn-lt"/>
                <a:cs typeface="+mn-lt"/>
              </a:rPr>
              <a:t> of </a:t>
            </a:r>
            <a:r>
              <a:rPr lang="fr-FR" sz="2800" dirty="0" err="1">
                <a:solidFill>
                  <a:schemeClr val="bg1">
                    <a:lumMod val="85000"/>
                  </a:schemeClr>
                </a:solidFill>
                <a:ea typeface="+mn-lt"/>
                <a:cs typeface="+mn-lt"/>
              </a:rPr>
              <a:t>menopause</a:t>
            </a:r>
            <a:r>
              <a:rPr lang="fr-FR" sz="2800" dirty="0">
                <a:solidFill>
                  <a:schemeClr val="bg1">
                    <a:lumMod val="85000"/>
                  </a:schemeClr>
                </a:solidFill>
                <a:ea typeface="+mn-lt"/>
                <a:cs typeface="+mn-lt"/>
              </a:rPr>
              <a:t> for a non-cancer, </a:t>
            </a:r>
            <a:r>
              <a:rPr lang="fr-FR" sz="2800" dirty="0" err="1">
                <a:solidFill>
                  <a:schemeClr val="bg1">
                    <a:lumMod val="85000"/>
                  </a:schemeClr>
                </a:solidFill>
                <a:ea typeface="+mn-lt"/>
                <a:cs typeface="+mn-lt"/>
              </a:rPr>
              <a:t>matched</a:t>
            </a:r>
            <a:r>
              <a:rPr lang="fr-FR" sz="2800" dirty="0">
                <a:solidFill>
                  <a:schemeClr val="bg1">
                    <a:lumMod val="85000"/>
                  </a:schemeClr>
                </a:solidFill>
                <a:ea typeface="+mn-lt"/>
                <a:cs typeface="+mn-lt"/>
              </a:rPr>
              <a:t> by </a:t>
            </a:r>
            <a:r>
              <a:rPr lang="fr-FR" sz="2800" dirty="0" err="1">
                <a:solidFill>
                  <a:schemeClr val="bg1">
                    <a:lumMod val="85000"/>
                  </a:schemeClr>
                </a:solidFill>
                <a:ea typeface="+mn-lt"/>
                <a:cs typeface="+mn-lt"/>
              </a:rPr>
              <a:t>age</a:t>
            </a:r>
            <a:r>
              <a:rPr lang="fr-FR" sz="2800" dirty="0">
                <a:solidFill>
                  <a:schemeClr val="bg1">
                    <a:lumMod val="85000"/>
                  </a:schemeClr>
                </a:solidFill>
                <a:ea typeface="+mn-lt"/>
                <a:cs typeface="+mn-lt"/>
              </a:rPr>
              <a:t> not </a:t>
            </a:r>
            <a:r>
              <a:rPr lang="fr-FR" sz="2800" dirty="0" err="1">
                <a:solidFill>
                  <a:schemeClr val="bg1">
                    <a:lumMod val="85000"/>
                  </a:schemeClr>
                </a:solidFill>
                <a:ea typeface="+mn-lt"/>
                <a:cs typeface="+mn-lt"/>
              </a:rPr>
              <a:t>undergone</a:t>
            </a:r>
            <a:r>
              <a:rPr lang="fr-FR" sz="2800" dirty="0">
                <a:solidFill>
                  <a:schemeClr val="bg1">
                    <a:lumMod val="85000"/>
                  </a:schemeClr>
                </a:solidFill>
                <a:ea typeface="+mn-lt"/>
                <a:cs typeface="+mn-lt"/>
              </a:rPr>
              <a:t> </a:t>
            </a:r>
            <a:r>
              <a:rPr lang="fr-FR" sz="2800" dirty="0" err="1">
                <a:solidFill>
                  <a:schemeClr val="bg1">
                    <a:lumMod val="85000"/>
                  </a:schemeClr>
                </a:solidFill>
                <a:ea typeface="+mn-lt"/>
                <a:cs typeface="+mn-lt"/>
              </a:rPr>
              <a:t>oophorectomy</a:t>
            </a:r>
            <a:r>
              <a:rPr lang="fr-FR" sz="2800" dirty="0">
                <a:solidFill>
                  <a:schemeClr val="bg1">
                    <a:lumMod val="85000"/>
                  </a:schemeClr>
                </a:solidFill>
                <a:ea typeface="+mn-lt"/>
                <a:cs typeface="+mn-lt"/>
              </a:rPr>
              <a:t> (n=1,472). </a:t>
            </a:r>
            <a:endParaRPr lang="fr-FR" sz="2800">
              <a:solidFill>
                <a:schemeClr val="bg1">
                  <a:lumMod val="85000"/>
                </a:schemeClr>
              </a:solidFill>
              <a:ea typeface="+mn-lt"/>
              <a:cs typeface="+mn-lt"/>
            </a:endParaRPr>
          </a:p>
          <a:p>
            <a:r>
              <a:rPr lang="fr-FR" sz="2800" dirty="0" err="1">
                <a:solidFill>
                  <a:srgbClr val="FF0000"/>
                </a:solidFill>
                <a:ea typeface="+mn-lt"/>
                <a:cs typeface="+mn-lt"/>
              </a:rPr>
              <a:t>Unilateral</a:t>
            </a:r>
            <a:r>
              <a:rPr lang="fr-FR" sz="2800" dirty="0">
                <a:solidFill>
                  <a:srgbClr val="FF0000"/>
                </a:solidFill>
                <a:ea typeface="+mn-lt"/>
                <a:cs typeface="+mn-lt"/>
              </a:rPr>
              <a:t> or </a:t>
            </a:r>
            <a:r>
              <a:rPr lang="fr-FR" sz="2800" dirty="0" err="1">
                <a:solidFill>
                  <a:srgbClr val="FF0000"/>
                </a:solidFill>
                <a:ea typeface="+mn-lt"/>
                <a:cs typeface="+mn-lt"/>
              </a:rPr>
              <a:t>bilateral</a:t>
            </a:r>
            <a:r>
              <a:rPr lang="fr-FR" sz="2800" dirty="0">
                <a:solidFill>
                  <a:srgbClr val="FF0000"/>
                </a:solidFill>
                <a:ea typeface="+mn-lt"/>
                <a:cs typeface="+mn-lt"/>
              </a:rPr>
              <a:t> </a:t>
            </a:r>
            <a:r>
              <a:rPr lang="fr-FR" sz="2800" dirty="0" err="1">
                <a:solidFill>
                  <a:srgbClr val="FF0000"/>
                </a:solidFill>
                <a:ea typeface="+mn-lt"/>
                <a:cs typeface="+mn-lt"/>
              </a:rPr>
              <a:t>oophorectomy</a:t>
            </a:r>
            <a:r>
              <a:rPr lang="fr-FR" sz="2800" dirty="0">
                <a:solidFill>
                  <a:srgbClr val="FF0000"/>
                </a:solidFill>
                <a:ea typeface="+mn-lt"/>
                <a:cs typeface="+mn-lt"/>
              </a:rPr>
              <a:t> </a:t>
            </a:r>
            <a:r>
              <a:rPr lang="fr-FR" sz="2800" dirty="0" err="1">
                <a:solidFill>
                  <a:srgbClr val="FF0000"/>
                </a:solidFill>
                <a:ea typeface="+mn-lt"/>
                <a:cs typeface="+mn-lt"/>
              </a:rPr>
              <a:t>increased</a:t>
            </a:r>
            <a:r>
              <a:rPr lang="fr-FR" sz="2800" dirty="0">
                <a:solidFill>
                  <a:srgbClr val="FF0000"/>
                </a:solidFill>
                <a:ea typeface="+mn-lt"/>
                <a:cs typeface="+mn-lt"/>
              </a:rPr>
              <a:t> </a:t>
            </a:r>
            <a:r>
              <a:rPr lang="fr-FR" sz="2800" dirty="0" err="1">
                <a:solidFill>
                  <a:srgbClr val="FF0000"/>
                </a:solidFill>
                <a:ea typeface="+mn-lt"/>
                <a:cs typeface="+mn-lt"/>
              </a:rPr>
              <a:t>risk</a:t>
            </a:r>
            <a:r>
              <a:rPr lang="fr-FR" sz="2800" dirty="0">
                <a:solidFill>
                  <a:srgbClr val="FF0000"/>
                </a:solidFill>
                <a:ea typeface="+mn-lt"/>
                <a:cs typeface="+mn-lt"/>
              </a:rPr>
              <a:t> of cognitive </a:t>
            </a:r>
            <a:r>
              <a:rPr lang="fr-FR" sz="2800" dirty="0" err="1">
                <a:solidFill>
                  <a:srgbClr val="FF0000"/>
                </a:solidFill>
                <a:ea typeface="+mn-lt"/>
                <a:cs typeface="+mn-lt"/>
              </a:rPr>
              <a:t>impairment</a:t>
            </a:r>
            <a:r>
              <a:rPr lang="fr-FR" sz="2800" dirty="0">
                <a:solidFill>
                  <a:srgbClr val="FF0000"/>
                </a:solidFill>
                <a:ea typeface="+mn-lt"/>
                <a:cs typeface="+mn-lt"/>
              </a:rPr>
              <a:t> or </a:t>
            </a:r>
            <a:r>
              <a:rPr lang="fr-FR" sz="2800" dirty="0" err="1">
                <a:solidFill>
                  <a:srgbClr val="FF0000"/>
                </a:solidFill>
                <a:ea typeface="+mn-lt"/>
                <a:cs typeface="+mn-lt"/>
              </a:rPr>
              <a:t>dementia</a:t>
            </a:r>
            <a:r>
              <a:rPr lang="fr-FR" sz="2800" dirty="0">
                <a:solidFill>
                  <a:srgbClr val="FF0000"/>
                </a:solidFill>
                <a:ea typeface="+mn-lt"/>
                <a:cs typeface="+mn-lt"/>
              </a:rPr>
              <a:t> </a:t>
            </a:r>
            <a:r>
              <a:rPr lang="fr-FR" sz="2800" dirty="0" err="1">
                <a:solidFill>
                  <a:srgbClr val="FF0000"/>
                </a:solidFill>
                <a:ea typeface="+mn-lt"/>
                <a:cs typeface="+mn-lt"/>
              </a:rPr>
              <a:t>compared</a:t>
            </a:r>
            <a:r>
              <a:rPr lang="fr-FR" sz="2800" dirty="0">
                <a:solidFill>
                  <a:srgbClr val="FF0000"/>
                </a:solidFill>
                <a:ea typeface="+mn-lt"/>
                <a:cs typeface="+mn-lt"/>
              </a:rPr>
              <a:t> to </a:t>
            </a:r>
            <a:r>
              <a:rPr lang="fr-FR" sz="2800" dirty="0" err="1">
                <a:solidFill>
                  <a:srgbClr val="FF0000"/>
                </a:solidFill>
                <a:ea typeface="+mn-lt"/>
                <a:cs typeface="+mn-lt"/>
              </a:rPr>
              <a:t>referent</a:t>
            </a:r>
            <a:r>
              <a:rPr lang="fr-FR" sz="2800" dirty="0">
                <a:solidFill>
                  <a:srgbClr val="FF0000"/>
                </a:solidFill>
                <a:ea typeface="+mn-lt"/>
                <a:cs typeface="+mn-lt"/>
              </a:rPr>
              <a:t> </a:t>
            </a:r>
            <a:r>
              <a:rPr lang="fr-FR" sz="2800" dirty="0" err="1">
                <a:solidFill>
                  <a:srgbClr val="FF0000"/>
                </a:solidFill>
                <a:ea typeface="+mn-lt"/>
                <a:cs typeface="+mn-lt"/>
              </a:rPr>
              <a:t>women</a:t>
            </a:r>
            <a:r>
              <a:rPr lang="fr-FR" sz="2800" dirty="0">
                <a:solidFill>
                  <a:srgbClr val="FF0000"/>
                </a:solidFill>
                <a:ea typeface="+mn-lt"/>
                <a:cs typeface="+mn-lt"/>
              </a:rPr>
              <a:t> HR = 1.46; 95% CI 1.13- 1.90;</a:t>
            </a:r>
            <a:r>
              <a:rPr lang="fr-FR" sz="2800" dirty="0">
                <a:solidFill>
                  <a:srgbClr val="333333"/>
                </a:solidFill>
                <a:ea typeface="+mn-lt"/>
                <a:cs typeface="+mn-lt"/>
              </a:rPr>
              <a:t> </a:t>
            </a:r>
            <a:r>
              <a:rPr lang="fr-FR" sz="2800" dirty="0" err="1">
                <a:solidFill>
                  <a:schemeClr val="bg1">
                    <a:lumMod val="85000"/>
                  </a:schemeClr>
                </a:solidFill>
                <a:ea typeface="+mn-lt"/>
                <a:cs typeface="+mn-lt"/>
              </a:rPr>
              <a:t>adjusted</a:t>
            </a:r>
            <a:r>
              <a:rPr lang="fr-FR" sz="2800" dirty="0">
                <a:solidFill>
                  <a:schemeClr val="bg1">
                    <a:lumMod val="85000"/>
                  </a:schemeClr>
                </a:solidFill>
                <a:ea typeface="+mn-lt"/>
                <a:cs typeface="+mn-lt"/>
              </a:rPr>
              <a:t> for </a:t>
            </a:r>
            <a:r>
              <a:rPr lang="fr-FR" sz="2800" dirty="0" err="1">
                <a:solidFill>
                  <a:schemeClr val="bg1">
                    <a:lumMod val="85000"/>
                  </a:schemeClr>
                </a:solidFill>
                <a:ea typeface="+mn-lt"/>
                <a:cs typeface="+mn-lt"/>
              </a:rPr>
              <a:t>education</a:t>
            </a:r>
            <a:r>
              <a:rPr lang="fr-FR" sz="2800" dirty="0">
                <a:solidFill>
                  <a:schemeClr val="bg1">
                    <a:lumMod val="85000"/>
                  </a:schemeClr>
                </a:solidFill>
                <a:ea typeface="+mn-lt"/>
                <a:cs typeface="+mn-lt"/>
              </a:rPr>
              <a:t>, type of interview, and </a:t>
            </a:r>
            <a:r>
              <a:rPr lang="fr-FR" sz="2800" dirty="0" err="1">
                <a:solidFill>
                  <a:schemeClr val="bg1">
                    <a:lumMod val="85000"/>
                  </a:schemeClr>
                </a:solidFill>
                <a:ea typeface="+mn-lt"/>
                <a:cs typeface="+mn-lt"/>
              </a:rPr>
              <a:t>history</a:t>
            </a:r>
            <a:r>
              <a:rPr lang="fr-FR" sz="2800" dirty="0">
                <a:solidFill>
                  <a:schemeClr val="bg1">
                    <a:lumMod val="85000"/>
                  </a:schemeClr>
                </a:solidFill>
                <a:ea typeface="+mn-lt"/>
                <a:cs typeface="+mn-lt"/>
              </a:rPr>
              <a:t> of </a:t>
            </a:r>
            <a:r>
              <a:rPr lang="fr-FR" sz="2800" dirty="0" err="1">
                <a:solidFill>
                  <a:schemeClr val="bg1">
                    <a:lumMod val="85000"/>
                  </a:schemeClr>
                </a:solidFill>
                <a:ea typeface="+mn-lt"/>
                <a:cs typeface="+mn-lt"/>
              </a:rPr>
              <a:t>depression</a:t>
            </a:r>
            <a:r>
              <a:rPr lang="fr-FR" sz="2800" dirty="0">
                <a:solidFill>
                  <a:schemeClr val="bg1">
                    <a:lumMod val="85000"/>
                  </a:schemeClr>
                </a:solidFill>
                <a:ea typeface="+mn-lt"/>
                <a:cs typeface="+mn-lt"/>
              </a:rPr>
              <a:t>). </a:t>
            </a:r>
            <a:endParaRPr lang="fr-FR" sz="2800">
              <a:solidFill>
                <a:schemeClr val="bg1">
                  <a:lumMod val="85000"/>
                </a:schemeClr>
              </a:solidFill>
              <a:ea typeface="+mn-lt"/>
              <a:cs typeface="+mn-lt"/>
            </a:endParaRPr>
          </a:p>
          <a:p>
            <a:r>
              <a:rPr lang="fr-FR" sz="2800" dirty="0">
                <a:solidFill>
                  <a:schemeClr val="bg1">
                    <a:lumMod val="85000"/>
                  </a:schemeClr>
                </a:solidFill>
                <a:ea typeface="+mn-lt"/>
                <a:cs typeface="+mn-lt"/>
              </a:rPr>
              <a:t>The </a:t>
            </a:r>
            <a:r>
              <a:rPr lang="fr-FR" sz="2800" err="1">
                <a:solidFill>
                  <a:schemeClr val="bg1">
                    <a:lumMod val="85000"/>
                  </a:schemeClr>
                </a:solidFill>
                <a:ea typeface="+mn-lt"/>
                <a:cs typeface="+mn-lt"/>
              </a:rPr>
              <a:t>risk</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increased</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with</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younger</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age</a:t>
            </a:r>
            <a:r>
              <a:rPr lang="fr-FR" sz="2800" dirty="0">
                <a:solidFill>
                  <a:schemeClr val="bg1">
                    <a:lumMod val="85000"/>
                  </a:schemeClr>
                </a:solidFill>
                <a:ea typeface="+mn-lt"/>
                <a:cs typeface="+mn-lt"/>
              </a:rPr>
              <a:t> at </a:t>
            </a:r>
            <a:r>
              <a:rPr lang="fr-FR" sz="2800" err="1">
                <a:solidFill>
                  <a:schemeClr val="bg1">
                    <a:lumMod val="85000"/>
                  </a:schemeClr>
                </a:solidFill>
                <a:ea typeface="+mn-lt"/>
                <a:cs typeface="+mn-lt"/>
              </a:rPr>
              <a:t>oophorectomy</a:t>
            </a:r>
            <a:r>
              <a:rPr lang="fr-FR" sz="2800" dirty="0">
                <a:solidFill>
                  <a:schemeClr val="bg1">
                    <a:lumMod val="85000"/>
                  </a:schemeClr>
                </a:solidFill>
                <a:ea typeface="+mn-lt"/>
                <a:cs typeface="+mn-lt"/>
              </a:rPr>
              <a:t> (</a:t>
            </a:r>
            <a:r>
              <a:rPr lang="fr-FR" sz="2800" i="1" dirty="0">
                <a:solidFill>
                  <a:schemeClr val="bg1">
                    <a:lumMod val="85000"/>
                  </a:schemeClr>
                </a:solidFill>
                <a:ea typeface="+mn-lt"/>
                <a:cs typeface="+mn-lt"/>
              </a:rPr>
              <a:t>p</a:t>
            </a:r>
            <a:r>
              <a:rPr lang="fr-FR" sz="2800" dirty="0">
                <a:solidFill>
                  <a:schemeClr val="bg1">
                    <a:lumMod val="85000"/>
                  </a:schemeClr>
                </a:solidFill>
                <a:ea typeface="+mn-lt"/>
                <a:cs typeface="+mn-lt"/>
              </a:rPr>
              <a:t> &lt; 0.0001). </a:t>
            </a:r>
            <a:endParaRPr lang="fr-FR" sz="2800" dirty="0">
              <a:solidFill>
                <a:schemeClr val="bg1">
                  <a:lumMod val="85000"/>
                </a:schemeClr>
              </a:solidFill>
              <a:ea typeface="Calibri"/>
              <a:cs typeface="Calibri"/>
            </a:endParaRPr>
          </a:p>
          <a:p>
            <a:r>
              <a:rPr lang="fr-FR" sz="2800" dirty="0">
                <a:solidFill>
                  <a:srgbClr val="333333"/>
                </a:solidFill>
                <a:ea typeface="Calibri"/>
                <a:cs typeface="Calibri"/>
              </a:rPr>
              <a:t>Rocca et al </a:t>
            </a:r>
            <a:r>
              <a:rPr lang="fr-FR" sz="2800" dirty="0" err="1">
                <a:solidFill>
                  <a:srgbClr val="333333"/>
                </a:solidFill>
                <a:ea typeface="Calibri"/>
                <a:cs typeface="Calibri"/>
              </a:rPr>
              <a:t>Neurology</a:t>
            </a:r>
            <a:r>
              <a:rPr lang="fr-FR" sz="2800" dirty="0">
                <a:solidFill>
                  <a:srgbClr val="333333"/>
                </a:solidFill>
                <a:ea typeface="Calibri"/>
                <a:cs typeface="Calibri"/>
              </a:rPr>
              <a:t> 2007</a:t>
            </a:r>
            <a:endParaRPr lang="fr-FR" sz="2800">
              <a:solidFill>
                <a:srgbClr val="D9D9D9"/>
              </a:solidFill>
              <a:ea typeface="Calibri"/>
              <a:cs typeface="Calibri"/>
            </a:endParaRPr>
          </a:p>
          <a:p>
            <a:endParaRPr lang="fr-FR" dirty="0">
              <a:ea typeface="Calibri"/>
              <a:cs typeface="Calibri"/>
            </a:endParaRPr>
          </a:p>
        </p:txBody>
      </p:sp>
    </p:spTree>
    <p:extLst>
      <p:ext uri="{BB962C8B-B14F-4D97-AF65-F5344CB8AC3E}">
        <p14:creationId xmlns:p14="http://schemas.microsoft.com/office/powerpoint/2010/main" val="1909131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040647-FDD2-5D85-4291-02F088328702}"/>
              </a:ext>
            </a:extLst>
          </p:cNvPr>
          <p:cNvSpPr>
            <a:spLocks noGrp="1"/>
          </p:cNvSpPr>
          <p:nvPr>
            <p:ph type="title"/>
          </p:nvPr>
        </p:nvSpPr>
        <p:spPr/>
        <p:txBody>
          <a:bodyPr/>
          <a:lstStyle/>
          <a:p>
            <a:endParaRPr lang="fr-FR"/>
          </a:p>
        </p:txBody>
      </p:sp>
      <p:pic>
        <p:nvPicPr>
          <p:cNvPr id="4" name="Espace réservé du contenu 3" descr="Une image contenant texte, capture d’écran, diagramme, ligne&#10;&#10;Description générée automatiquement">
            <a:extLst>
              <a:ext uri="{FF2B5EF4-FFF2-40B4-BE49-F238E27FC236}">
                <a16:creationId xmlns:a16="http://schemas.microsoft.com/office/drawing/2014/main" id="{17FF6347-E452-7C27-1901-B330346FA0B8}"/>
              </a:ext>
            </a:extLst>
          </p:cNvPr>
          <p:cNvPicPr>
            <a:picLocks noGrp="1" noChangeAspect="1"/>
          </p:cNvPicPr>
          <p:nvPr>
            <p:ph idx="1"/>
          </p:nvPr>
        </p:nvPicPr>
        <p:blipFill>
          <a:blip r:embed="rId2"/>
          <a:stretch>
            <a:fillRect/>
          </a:stretch>
        </p:blipFill>
        <p:spPr>
          <a:xfrm>
            <a:off x="149407" y="-146502"/>
            <a:ext cx="8521811" cy="6789551"/>
          </a:xfrm>
        </p:spPr>
      </p:pic>
      <p:sp>
        <p:nvSpPr>
          <p:cNvPr id="5" name="Flèche : droite 4">
            <a:extLst>
              <a:ext uri="{FF2B5EF4-FFF2-40B4-BE49-F238E27FC236}">
                <a16:creationId xmlns:a16="http://schemas.microsoft.com/office/drawing/2014/main" id="{810D15A6-1908-458E-EAA4-624344D236E6}"/>
              </a:ext>
            </a:extLst>
          </p:cNvPr>
          <p:cNvSpPr/>
          <p:nvPr/>
        </p:nvSpPr>
        <p:spPr>
          <a:xfrm>
            <a:off x="963705" y="2375647"/>
            <a:ext cx="8051426" cy="100852"/>
          </a:xfrm>
          <a:prstGeom prst="rightArrow">
            <a:avLst/>
          </a:prstGeom>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32020B1E-4BCF-4B9E-F397-9F597BDA329F}"/>
              </a:ext>
            </a:extLst>
          </p:cNvPr>
          <p:cNvSpPr txBox="1"/>
          <p:nvPr/>
        </p:nvSpPr>
        <p:spPr>
          <a:xfrm>
            <a:off x="1676400" y="1172135"/>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a:solidFill>
                  <a:srgbClr val="232323"/>
                </a:solidFill>
                <a:latin typeface="Noto Sans"/>
                <a:ea typeface="Noto Sans"/>
                <a:cs typeface="Noto Sans"/>
              </a:rPr>
              <a:t>Average age = 51 Years</a:t>
            </a:r>
            <a:endParaRPr lang="fr-FR"/>
          </a:p>
        </p:txBody>
      </p:sp>
    </p:spTree>
    <p:extLst>
      <p:ext uri="{BB962C8B-B14F-4D97-AF65-F5344CB8AC3E}">
        <p14:creationId xmlns:p14="http://schemas.microsoft.com/office/powerpoint/2010/main" val="318094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9D29E-94A1-C735-6B8D-AA5AF2B3C0DD}"/>
              </a:ext>
            </a:extLst>
          </p:cNvPr>
          <p:cNvSpPr>
            <a:spLocks noGrp="1"/>
          </p:cNvSpPr>
          <p:nvPr>
            <p:ph type="title"/>
          </p:nvPr>
        </p:nvSpPr>
        <p:spPr>
          <a:xfrm>
            <a:off x="457200" y="565991"/>
            <a:ext cx="8229600" cy="1143000"/>
          </a:xfrm>
        </p:spPr>
        <p:txBody>
          <a:bodyPr vert="horz" lIns="91440" tIns="45720" rIns="91440" bIns="45720" rtlCol="0" anchor="ctr">
            <a:noAutofit/>
          </a:bodyPr>
          <a:lstStyle/>
          <a:p>
            <a:r>
              <a:rPr lang="fr-FR" sz="2800" b="1" dirty="0" err="1">
                <a:solidFill>
                  <a:srgbClr val="FF0000"/>
                </a:solidFill>
                <a:latin typeface="Merriweather"/>
                <a:cs typeface="Arial"/>
              </a:rPr>
              <a:t>Increased</a:t>
            </a:r>
            <a:r>
              <a:rPr lang="fr-FR" sz="2800" b="1" dirty="0">
                <a:solidFill>
                  <a:srgbClr val="FF0000"/>
                </a:solidFill>
                <a:latin typeface="Merriweather"/>
                <a:cs typeface="Arial"/>
              </a:rPr>
              <a:t> </a:t>
            </a:r>
            <a:r>
              <a:rPr lang="fr-FR" sz="2800" b="1" dirty="0" err="1">
                <a:solidFill>
                  <a:srgbClr val="FF0000"/>
                </a:solidFill>
                <a:latin typeface="Merriweather"/>
                <a:cs typeface="Arial"/>
              </a:rPr>
              <a:t>risk</a:t>
            </a:r>
            <a:r>
              <a:rPr lang="fr-FR" sz="2800" b="1" dirty="0">
                <a:solidFill>
                  <a:srgbClr val="FF0000"/>
                </a:solidFill>
                <a:latin typeface="Merriweather"/>
                <a:cs typeface="Arial"/>
              </a:rPr>
              <a:t> of </a:t>
            </a:r>
            <a:r>
              <a:rPr lang="fr-FR" sz="2800" b="1" dirty="0" err="1">
                <a:solidFill>
                  <a:srgbClr val="FF0000"/>
                </a:solidFill>
                <a:latin typeface="Merriweather"/>
                <a:cs typeface="Arial"/>
              </a:rPr>
              <a:t>parkinsonism</a:t>
            </a:r>
            <a:r>
              <a:rPr lang="fr-FR" sz="2800" b="1" dirty="0">
                <a:solidFill>
                  <a:srgbClr val="FF0000"/>
                </a:solidFill>
                <a:latin typeface="Merriweather"/>
                <a:cs typeface="Arial"/>
              </a:rPr>
              <a:t> in </a:t>
            </a:r>
            <a:r>
              <a:rPr lang="fr-FR" sz="2800" b="1" dirty="0" err="1">
                <a:solidFill>
                  <a:srgbClr val="FF0000"/>
                </a:solidFill>
                <a:latin typeface="Merriweather"/>
                <a:cs typeface="Arial"/>
              </a:rPr>
              <a:t>women</a:t>
            </a:r>
            <a:r>
              <a:rPr lang="fr-FR" sz="2800" b="1" dirty="0">
                <a:solidFill>
                  <a:srgbClr val="FF0000"/>
                </a:solidFill>
                <a:latin typeface="Merriweather"/>
                <a:cs typeface="Arial"/>
              </a:rPr>
              <a:t> </a:t>
            </a:r>
            <a:r>
              <a:rPr lang="fr-FR" sz="2800" b="1" dirty="0" err="1">
                <a:solidFill>
                  <a:srgbClr val="FF0000"/>
                </a:solidFill>
                <a:latin typeface="Merriweather"/>
                <a:cs typeface="Arial"/>
              </a:rPr>
              <a:t>who</a:t>
            </a:r>
            <a:r>
              <a:rPr lang="fr-FR" sz="2800" b="1" dirty="0">
                <a:solidFill>
                  <a:srgbClr val="FF0000"/>
                </a:solidFill>
                <a:latin typeface="Merriweather"/>
                <a:cs typeface="Arial"/>
              </a:rPr>
              <a:t> </a:t>
            </a:r>
            <a:r>
              <a:rPr lang="fr-FR" sz="2800" b="1" dirty="0" err="1">
                <a:solidFill>
                  <a:srgbClr val="FF0000"/>
                </a:solidFill>
                <a:latin typeface="Merriweather"/>
                <a:cs typeface="Arial"/>
              </a:rPr>
              <a:t>underwent</a:t>
            </a:r>
            <a:r>
              <a:rPr lang="fr-FR" sz="2800" b="1" dirty="0">
                <a:solidFill>
                  <a:srgbClr val="FF0000"/>
                </a:solidFill>
                <a:latin typeface="Merriweather"/>
                <a:cs typeface="Arial"/>
              </a:rPr>
              <a:t> </a:t>
            </a:r>
            <a:r>
              <a:rPr lang="fr-FR" sz="2800" b="1" dirty="0" err="1">
                <a:solidFill>
                  <a:srgbClr val="FF0000"/>
                </a:solidFill>
                <a:latin typeface="Merriweather"/>
                <a:cs typeface="Arial"/>
              </a:rPr>
              <a:t>oophorectomy</a:t>
            </a:r>
            <a:r>
              <a:rPr lang="fr-FR" sz="2800" b="1" dirty="0">
                <a:solidFill>
                  <a:srgbClr val="FF0000"/>
                </a:solidFill>
                <a:latin typeface="Merriweather"/>
                <a:cs typeface="Arial"/>
              </a:rPr>
              <a:t> </a:t>
            </a:r>
            <a:r>
              <a:rPr lang="fr-FR" sz="2800" b="1" dirty="0" err="1">
                <a:solidFill>
                  <a:srgbClr val="FF0000"/>
                </a:solidFill>
                <a:latin typeface="Merriweather"/>
                <a:cs typeface="Arial"/>
              </a:rPr>
              <a:t>before</a:t>
            </a:r>
            <a:r>
              <a:rPr lang="fr-FR" sz="2800" b="1" dirty="0">
                <a:solidFill>
                  <a:srgbClr val="FF0000"/>
                </a:solidFill>
                <a:latin typeface="Merriweather"/>
                <a:cs typeface="Arial"/>
              </a:rPr>
              <a:t> </a:t>
            </a:r>
            <a:r>
              <a:rPr lang="fr-FR" sz="2800" b="1" dirty="0" err="1">
                <a:solidFill>
                  <a:srgbClr val="FF0000"/>
                </a:solidFill>
                <a:latin typeface="Merriweather"/>
                <a:cs typeface="Arial"/>
              </a:rPr>
              <a:t>menopause</a:t>
            </a:r>
            <a:endParaRPr lang="fr-FR" sz="2800" dirty="0" err="1">
              <a:solidFill>
                <a:srgbClr val="FF0000"/>
              </a:solidFill>
              <a:cs typeface="Arial"/>
            </a:endParaRPr>
          </a:p>
          <a:p>
            <a:endParaRPr lang="fr-FR" dirty="0"/>
          </a:p>
        </p:txBody>
      </p:sp>
      <p:sp>
        <p:nvSpPr>
          <p:cNvPr id="3" name="Espace réservé du contenu 2">
            <a:extLst>
              <a:ext uri="{FF2B5EF4-FFF2-40B4-BE49-F238E27FC236}">
                <a16:creationId xmlns:a16="http://schemas.microsoft.com/office/drawing/2014/main" id="{2EF472BD-8CD2-A03E-B9F4-A00A83D944DA}"/>
              </a:ext>
            </a:extLst>
          </p:cNvPr>
          <p:cNvSpPr>
            <a:spLocks noGrp="1"/>
          </p:cNvSpPr>
          <p:nvPr>
            <p:ph idx="1"/>
          </p:nvPr>
        </p:nvSpPr>
        <p:spPr/>
        <p:txBody>
          <a:bodyPr vert="horz" lIns="91440" tIns="45720" rIns="91440" bIns="45720" rtlCol="0" anchor="t">
            <a:noAutofit/>
          </a:bodyPr>
          <a:lstStyle/>
          <a:p>
            <a:r>
              <a:rPr lang="fr-FR" sz="2800" dirty="0">
                <a:solidFill>
                  <a:schemeClr val="bg1">
                    <a:lumMod val="85000"/>
                  </a:schemeClr>
                </a:solidFill>
                <a:ea typeface="+mn-lt"/>
                <a:cs typeface="+mn-lt"/>
              </a:rPr>
              <a:t>1,252 </a:t>
            </a:r>
            <a:r>
              <a:rPr lang="fr-FR" sz="2800" err="1">
                <a:solidFill>
                  <a:schemeClr val="bg1">
                    <a:lumMod val="85000"/>
                  </a:schemeClr>
                </a:solidFill>
                <a:ea typeface="+mn-lt"/>
                <a:cs typeface="+mn-lt"/>
              </a:rPr>
              <a:t>women</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with</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unilateral</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oophorectomy</a:t>
            </a:r>
            <a:r>
              <a:rPr lang="fr-FR" sz="2800" dirty="0">
                <a:solidFill>
                  <a:schemeClr val="bg1">
                    <a:lumMod val="85000"/>
                  </a:schemeClr>
                </a:solidFill>
                <a:ea typeface="+mn-lt"/>
                <a:cs typeface="+mn-lt"/>
              </a:rPr>
              <a:t>, </a:t>
            </a:r>
            <a:endParaRPr lang="fr-FR" sz="2800">
              <a:solidFill>
                <a:schemeClr val="bg1">
                  <a:lumMod val="85000"/>
                </a:schemeClr>
              </a:solidFill>
              <a:ea typeface="+mn-lt"/>
              <a:cs typeface="+mn-lt"/>
            </a:endParaRPr>
          </a:p>
          <a:p>
            <a:r>
              <a:rPr lang="fr-FR" sz="2800" dirty="0">
                <a:solidFill>
                  <a:schemeClr val="bg1">
                    <a:lumMod val="85000"/>
                  </a:schemeClr>
                </a:solidFill>
                <a:ea typeface="+mn-lt"/>
                <a:cs typeface="+mn-lt"/>
              </a:rPr>
              <a:t>1,075 </a:t>
            </a:r>
            <a:r>
              <a:rPr lang="fr-FR" sz="2800" err="1">
                <a:solidFill>
                  <a:schemeClr val="bg1">
                    <a:lumMod val="85000"/>
                  </a:schemeClr>
                </a:solidFill>
                <a:ea typeface="+mn-lt"/>
                <a:cs typeface="+mn-lt"/>
              </a:rPr>
              <a:t>women</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with</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bilateral</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oophorectomy</a:t>
            </a:r>
            <a:r>
              <a:rPr lang="fr-FR" sz="2800" dirty="0">
                <a:solidFill>
                  <a:schemeClr val="bg1">
                    <a:lumMod val="85000"/>
                  </a:schemeClr>
                </a:solidFill>
                <a:ea typeface="+mn-lt"/>
                <a:cs typeface="+mn-lt"/>
              </a:rPr>
              <a:t>, and 2,368 </a:t>
            </a:r>
            <a:r>
              <a:rPr lang="fr-FR" sz="2800" err="1">
                <a:solidFill>
                  <a:schemeClr val="bg1">
                    <a:lumMod val="85000"/>
                  </a:schemeClr>
                </a:solidFill>
                <a:ea typeface="+mn-lt"/>
                <a:cs typeface="+mn-lt"/>
              </a:rPr>
              <a:t>referent</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women</a:t>
            </a:r>
            <a:r>
              <a:rPr lang="fr-FR" sz="2800" dirty="0">
                <a:solidFill>
                  <a:schemeClr val="bg1">
                    <a:lumMod val="85000"/>
                  </a:schemeClr>
                </a:solidFill>
                <a:ea typeface="+mn-lt"/>
                <a:cs typeface="+mn-lt"/>
              </a:rPr>
              <a:t>. </a:t>
            </a:r>
            <a:endParaRPr lang="fr-FR" sz="2800">
              <a:solidFill>
                <a:schemeClr val="bg1">
                  <a:lumMod val="85000"/>
                </a:schemeClr>
              </a:solidFill>
              <a:ea typeface="+mn-lt"/>
              <a:cs typeface="+mn-lt"/>
            </a:endParaRPr>
          </a:p>
          <a:p>
            <a:r>
              <a:rPr lang="fr-FR" sz="2800" err="1">
                <a:solidFill>
                  <a:srgbClr val="FF0000"/>
                </a:solidFill>
                <a:ea typeface="+mn-lt"/>
                <a:cs typeface="+mn-lt"/>
              </a:rPr>
              <a:t>Unilateral</a:t>
            </a:r>
            <a:r>
              <a:rPr lang="fr-FR" sz="2800" dirty="0">
                <a:solidFill>
                  <a:srgbClr val="FF0000"/>
                </a:solidFill>
                <a:ea typeface="+mn-lt"/>
                <a:cs typeface="+mn-lt"/>
              </a:rPr>
              <a:t> or </a:t>
            </a:r>
            <a:r>
              <a:rPr lang="fr-FR" sz="2800" err="1">
                <a:solidFill>
                  <a:srgbClr val="FF0000"/>
                </a:solidFill>
                <a:ea typeface="+mn-lt"/>
                <a:cs typeface="+mn-lt"/>
              </a:rPr>
              <a:t>bilateral</a:t>
            </a:r>
            <a:r>
              <a:rPr lang="fr-FR" sz="2800" dirty="0">
                <a:solidFill>
                  <a:srgbClr val="FF0000"/>
                </a:solidFill>
                <a:ea typeface="+mn-lt"/>
                <a:cs typeface="+mn-lt"/>
              </a:rPr>
              <a:t> </a:t>
            </a:r>
            <a:r>
              <a:rPr lang="fr-FR" sz="2800" err="1">
                <a:solidFill>
                  <a:srgbClr val="FF0000"/>
                </a:solidFill>
                <a:ea typeface="+mn-lt"/>
                <a:cs typeface="+mn-lt"/>
              </a:rPr>
              <a:t>oophorectomy</a:t>
            </a:r>
            <a:r>
              <a:rPr lang="fr-FR" sz="2800" dirty="0">
                <a:solidFill>
                  <a:srgbClr val="212121"/>
                </a:solidFill>
                <a:ea typeface="+mn-lt"/>
                <a:cs typeface="+mn-lt"/>
              </a:rPr>
              <a:t> </a:t>
            </a:r>
            <a:r>
              <a:rPr lang="fr-FR" sz="2800" err="1">
                <a:solidFill>
                  <a:srgbClr val="212121"/>
                </a:solidFill>
                <a:ea typeface="+mn-lt"/>
                <a:cs typeface="+mn-lt"/>
              </a:rPr>
              <a:t>before</a:t>
            </a:r>
            <a:r>
              <a:rPr lang="fr-FR" sz="2800" dirty="0">
                <a:solidFill>
                  <a:srgbClr val="212121"/>
                </a:solidFill>
                <a:ea typeface="+mn-lt"/>
                <a:cs typeface="+mn-lt"/>
              </a:rPr>
              <a:t> the </a:t>
            </a:r>
            <a:r>
              <a:rPr lang="fr-FR" sz="2800" err="1">
                <a:solidFill>
                  <a:srgbClr val="212121"/>
                </a:solidFill>
                <a:ea typeface="+mn-lt"/>
                <a:cs typeface="+mn-lt"/>
              </a:rPr>
              <a:t>onset</a:t>
            </a:r>
            <a:r>
              <a:rPr lang="fr-FR" sz="2800" dirty="0">
                <a:solidFill>
                  <a:srgbClr val="212121"/>
                </a:solidFill>
                <a:ea typeface="+mn-lt"/>
                <a:cs typeface="+mn-lt"/>
              </a:rPr>
              <a:t> of </a:t>
            </a:r>
            <a:r>
              <a:rPr lang="fr-FR" sz="2800" err="1">
                <a:solidFill>
                  <a:srgbClr val="212121"/>
                </a:solidFill>
                <a:ea typeface="+mn-lt"/>
                <a:cs typeface="+mn-lt"/>
              </a:rPr>
              <a:t>menopause</a:t>
            </a:r>
            <a:r>
              <a:rPr lang="fr-FR" sz="2800" dirty="0">
                <a:solidFill>
                  <a:srgbClr val="212121"/>
                </a:solidFill>
                <a:ea typeface="+mn-lt"/>
                <a:cs typeface="+mn-lt"/>
              </a:rPr>
              <a:t> </a:t>
            </a:r>
            <a:r>
              <a:rPr lang="fr-FR" sz="2800" err="1">
                <a:solidFill>
                  <a:srgbClr val="212121"/>
                </a:solidFill>
                <a:ea typeface="+mn-lt"/>
                <a:cs typeface="+mn-lt"/>
              </a:rPr>
              <a:t>had</a:t>
            </a:r>
            <a:r>
              <a:rPr lang="fr-FR" sz="2800" dirty="0">
                <a:solidFill>
                  <a:srgbClr val="212121"/>
                </a:solidFill>
                <a:ea typeface="+mn-lt"/>
                <a:cs typeface="+mn-lt"/>
              </a:rPr>
              <a:t> an</a:t>
            </a:r>
            <a:r>
              <a:rPr lang="fr-FR" sz="2800" dirty="0">
                <a:solidFill>
                  <a:srgbClr val="FF0000"/>
                </a:solidFill>
                <a:ea typeface="+mn-lt"/>
                <a:cs typeface="+mn-lt"/>
              </a:rPr>
              <a:t> </a:t>
            </a:r>
            <a:r>
              <a:rPr lang="fr-FR" sz="2800" err="1">
                <a:solidFill>
                  <a:srgbClr val="FF0000"/>
                </a:solidFill>
                <a:ea typeface="+mn-lt"/>
                <a:cs typeface="+mn-lt"/>
              </a:rPr>
              <a:t>increased</a:t>
            </a:r>
            <a:r>
              <a:rPr lang="fr-FR" sz="2800" dirty="0">
                <a:solidFill>
                  <a:srgbClr val="FF0000"/>
                </a:solidFill>
                <a:ea typeface="+mn-lt"/>
                <a:cs typeface="+mn-lt"/>
              </a:rPr>
              <a:t> </a:t>
            </a:r>
            <a:r>
              <a:rPr lang="fr-FR" sz="2800" err="1">
                <a:solidFill>
                  <a:srgbClr val="FF0000"/>
                </a:solidFill>
                <a:ea typeface="+mn-lt"/>
                <a:cs typeface="+mn-lt"/>
              </a:rPr>
              <a:t>risk</a:t>
            </a:r>
            <a:r>
              <a:rPr lang="fr-FR" sz="2800" dirty="0">
                <a:solidFill>
                  <a:srgbClr val="FF0000"/>
                </a:solidFill>
                <a:ea typeface="+mn-lt"/>
                <a:cs typeface="+mn-lt"/>
              </a:rPr>
              <a:t> of </a:t>
            </a:r>
            <a:r>
              <a:rPr lang="fr-FR" sz="2800" err="1">
                <a:solidFill>
                  <a:srgbClr val="FF0000"/>
                </a:solidFill>
                <a:ea typeface="+mn-lt"/>
                <a:cs typeface="+mn-lt"/>
              </a:rPr>
              <a:t>parkinsonism</a:t>
            </a:r>
            <a:r>
              <a:rPr lang="fr-FR" sz="2800" dirty="0">
                <a:solidFill>
                  <a:srgbClr val="FF0000"/>
                </a:solidFill>
                <a:ea typeface="+mn-lt"/>
                <a:cs typeface="+mn-lt"/>
              </a:rPr>
              <a:t> </a:t>
            </a:r>
            <a:r>
              <a:rPr lang="fr-FR" sz="2800" err="1">
                <a:solidFill>
                  <a:srgbClr val="FF0000"/>
                </a:solidFill>
                <a:ea typeface="+mn-lt"/>
                <a:cs typeface="+mn-lt"/>
              </a:rPr>
              <a:t>compared</a:t>
            </a:r>
            <a:r>
              <a:rPr lang="fr-FR" sz="2800" dirty="0">
                <a:solidFill>
                  <a:srgbClr val="FF0000"/>
                </a:solidFill>
                <a:ea typeface="+mn-lt"/>
                <a:cs typeface="+mn-lt"/>
              </a:rPr>
              <a:t> </a:t>
            </a:r>
            <a:r>
              <a:rPr lang="fr-FR" sz="2800" err="1">
                <a:solidFill>
                  <a:srgbClr val="FF0000"/>
                </a:solidFill>
                <a:ea typeface="+mn-lt"/>
                <a:cs typeface="+mn-lt"/>
              </a:rPr>
              <a:t>with</a:t>
            </a:r>
            <a:r>
              <a:rPr lang="fr-FR" sz="2800" dirty="0">
                <a:solidFill>
                  <a:srgbClr val="FF0000"/>
                </a:solidFill>
                <a:ea typeface="+mn-lt"/>
                <a:cs typeface="+mn-lt"/>
              </a:rPr>
              <a:t> </a:t>
            </a:r>
            <a:r>
              <a:rPr lang="fr-FR" sz="2800" err="1">
                <a:solidFill>
                  <a:srgbClr val="FF0000"/>
                </a:solidFill>
                <a:ea typeface="+mn-lt"/>
                <a:cs typeface="+mn-lt"/>
              </a:rPr>
              <a:t>referent</a:t>
            </a:r>
            <a:r>
              <a:rPr lang="fr-FR" sz="2800" dirty="0">
                <a:solidFill>
                  <a:srgbClr val="FF0000"/>
                </a:solidFill>
                <a:ea typeface="+mn-lt"/>
                <a:cs typeface="+mn-lt"/>
              </a:rPr>
              <a:t> </a:t>
            </a:r>
            <a:r>
              <a:rPr lang="fr-FR" sz="2800" err="1">
                <a:solidFill>
                  <a:srgbClr val="FF0000"/>
                </a:solidFill>
                <a:ea typeface="+mn-lt"/>
                <a:cs typeface="+mn-lt"/>
              </a:rPr>
              <a:t>women</a:t>
            </a:r>
            <a:r>
              <a:rPr lang="fr-FR" sz="2800" dirty="0">
                <a:solidFill>
                  <a:srgbClr val="FF0000"/>
                </a:solidFill>
                <a:ea typeface="+mn-lt"/>
                <a:cs typeface="+mn-lt"/>
              </a:rPr>
              <a:t> (HR 1.68; 95% CI 1.06 to 2.67; p = 0.03),</a:t>
            </a:r>
            <a:r>
              <a:rPr lang="fr-FR" sz="2800" dirty="0">
                <a:solidFill>
                  <a:srgbClr val="212121"/>
                </a:solidFill>
                <a:ea typeface="+mn-lt"/>
                <a:cs typeface="+mn-lt"/>
              </a:rPr>
              <a:t> </a:t>
            </a:r>
            <a:r>
              <a:rPr lang="fr-FR" sz="2800" dirty="0">
                <a:solidFill>
                  <a:schemeClr val="bg1">
                    <a:lumMod val="85000"/>
                  </a:schemeClr>
                </a:solidFill>
                <a:ea typeface="+mn-lt"/>
                <a:cs typeface="+mn-lt"/>
              </a:rPr>
              <a:t>and the </a:t>
            </a:r>
            <a:r>
              <a:rPr lang="fr-FR" sz="2800" err="1">
                <a:solidFill>
                  <a:schemeClr val="bg1">
                    <a:lumMod val="85000"/>
                  </a:schemeClr>
                </a:solidFill>
                <a:ea typeface="+mn-lt"/>
                <a:cs typeface="+mn-lt"/>
              </a:rPr>
              <a:t>risk</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increased</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with</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younger</a:t>
            </a:r>
            <a:r>
              <a:rPr lang="fr-FR" sz="2800" dirty="0">
                <a:solidFill>
                  <a:schemeClr val="bg1">
                    <a:lumMod val="85000"/>
                  </a:schemeClr>
                </a:solidFill>
                <a:ea typeface="+mn-lt"/>
                <a:cs typeface="+mn-lt"/>
              </a:rPr>
              <a:t> </a:t>
            </a:r>
            <a:r>
              <a:rPr lang="fr-FR" sz="2800" err="1">
                <a:solidFill>
                  <a:schemeClr val="bg1">
                    <a:lumMod val="85000"/>
                  </a:schemeClr>
                </a:solidFill>
                <a:ea typeface="+mn-lt"/>
                <a:cs typeface="+mn-lt"/>
              </a:rPr>
              <a:t>age</a:t>
            </a:r>
            <a:r>
              <a:rPr lang="fr-FR" sz="2800" dirty="0">
                <a:solidFill>
                  <a:schemeClr val="bg1">
                    <a:lumMod val="85000"/>
                  </a:schemeClr>
                </a:solidFill>
                <a:ea typeface="+mn-lt"/>
                <a:cs typeface="+mn-lt"/>
              </a:rPr>
              <a:t> at </a:t>
            </a:r>
            <a:r>
              <a:rPr lang="fr-FR" sz="2800" err="1">
                <a:solidFill>
                  <a:schemeClr val="bg1">
                    <a:lumMod val="85000"/>
                  </a:schemeClr>
                </a:solidFill>
                <a:ea typeface="+mn-lt"/>
                <a:cs typeface="+mn-lt"/>
              </a:rPr>
              <a:t>oophorectomy</a:t>
            </a:r>
            <a:r>
              <a:rPr lang="fr-FR" sz="2800" dirty="0">
                <a:solidFill>
                  <a:schemeClr val="bg1">
                    <a:lumMod val="85000"/>
                  </a:schemeClr>
                </a:solidFill>
                <a:ea typeface="+mn-lt"/>
                <a:cs typeface="+mn-lt"/>
              </a:rPr>
              <a:t> (test for </a:t>
            </a:r>
            <a:r>
              <a:rPr lang="fr-FR" sz="2800" err="1">
                <a:solidFill>
                  <a:schemeClr val="bg1">
                    <a:lumMod val="85000"/>
                  </a:schemeClr>
                </a:solidFill>
                <a:ea typeface="+mn-lt"/>
                <a:cs typeface="+mn-lt"/>
              </a:rPr>
              <a:t>linear</a:t>
            </a:r>
            <a:r>
              <a:rPr lang="fr-FR" sz="2800" dirty="0">
                <a:solidFill>
                  <a:schemeClr val="bg1">
                    <a:lumMod val="85000"/>
                  </a:schemeClr>
                </a:solidFill>
                <a:ea typeface="+mn-lt"/>
                <a:cs typeface="+mn-lt"/>
              </a:rPr>
              <a:t> trend; p = 0.01). </a:t>
            </a:r>
          </a:p>
          <a:p>
            <a:r>
              <a:rPr lang="fr-FR" sz="2800" dirty="0">
                <a:solidFill>
                  <a:srgbClr val="212121"/>
                </a:solidFill>
                <a:ea typeface="Calibri"/>
                <a:cs typeface="Calibri"/>
              </a:rPr>
              <a:t>Rocca et al </a:t>
            </a:r>
            <a:r>
              <a:rPr lang="fr-FR" sz="2800" dirty="0" err="1">
                <a:solidFill>
                  <a:srgbClr val="212121"/>
                </a:solidFill>
                <a:ea typeface="Calibri"/>
                <a:cs typeface="Calibri"/>
              </a:rPr>
              <a:t>Neurology</a:t>
            </a:r>
            <a:r>
              <a:rPr lang="fr-FR" sz="2800" dirty="0">
                <a:solidFill>
                  <a:srgbClr val="212121"/>
                </a:solidFill>
                <a:ea typeface="Calibri"/>
                <a:cs typeface="Calibri"/>
              </a:rPr>
              <a:t> 2008</a:t>
            </a:r>
          </a:p>
        </p:txBody>
      </p:sp>
    </p:spTree>
    <p:extLst>
      <p:ext uri="{BB962C8B-B14F-4D97-AF65-F5344CB8AC3E}">
        <p14:creationId xmlns:p14="http://schemas.microsoft.com/office/powerpoint/2010/main" val="2282032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C09888-2279-BA98-CBC1-15C0366F8179}"/>
              </a:ext>
            </a:extLst>
          </p:cNvPr>
          <p:cNvSpPr>
            <a:spLocks noGrp="1"/>
          </p:cNvSpPr>
          <p:nvPr>
            <p:ph type="title"/>
          </p:nvPr>
        </p:nvSpPr>
        <p:spPr>
          <a:xfrm>
            <a:off x="287497" y="813695"/>
            <a:ext cx="8229600" cy="1143000"/>
          </a:xfrm>
        </p:spPr>
        <p:txBody>
          <a:bodyPr>
            <a:normAutofit fontScale="90000"/>
          </a:bodyPr>
          <a:lstStyle/>
          <a:p>
            <a:r>
              <a:rPr lang="en-US" sz="3200" dirty="0">
                <a:solidFill>
                  <a:schemeClr val="tx1"/>
                </a:solidFill>
                <a:latin typeface="Times New Roman"/>
                <a:cs typeface="Times New Roman"/>
              </a:rPr>
              <a:t>Mood changes, depression and memory concerns (Herman </a:t>
            </a:r>
            <a:r>
              <a:rPr lang="en-US" sz="3200" err="1">
                <a:solidFill>
                  <a:schemeClr val="tx1"/>
                </a:solidFill>
                <a:latin typeface="Times New Roman"/>
                <a:cs typeface="Times New Roman"/>
              </a:rPr>
              <a:t>Depypere</a:t>
            </a:r>
            <a:r>
              <a:rPr lang="en-US" sz="3200" dirty="0">
                <a:solidFill>
                  <a:schemeClr val="tx1"/>
                </a:solidFill>
                <a:latin typeface="Times New Roman"/>
                <a:cs typeface="Times New Roman"/>
              </a:rPr>
              <a:t>  (</a:t>
            </a:r>
            <a:r>
              <a:rPr lang="en-US" sz="3200" err="1">
                <a:solidFill>
                  <a:schemeClr val="tx1"/>
                </a:solidFill>
                <a:latin typeface="Times New Roman"/>
                <a:cs typeface="Times New Roman"/>
              </a:rPr>
              <a:t>UGent</a:t>
            </a:r>
            <a:r>
              <a:rPr lang="en-US" sz="3200" dirty="0">
                <a:solidFill>
                  <a:schemeClr val="tx1"/>
                </a:solidFill>
                <a:latin typeface="Times New Roman"/>
                <a:cs typeface="Times New Roman"/>
              </a:rPr>
              <a:t>) </a:t>
            </a:r>
            <a:br>
              <a:rPr lang="en-US" sz="3200" dirty="0">
                <a:solidFill>
                  <a:srgbClr val="FF0000"/>
                </a:solidFill>
                <a:latin typeface="Times New Roman"/>
                <a:cs typeface="Times New Roman"/>
              </a:rPr>
            </a:br>
            <a:endParaRPr lang="fr-FR" sz="3200" dirty="0">
              <a:solidFill>
                <a:srgbClr val="FF0000"/>
              </a:solidFill>
            </a:endParaRPr>
          </a:p>
        </p:txBody>
      </p:sp>
      <p:graphicFrame>
        <p:nvGraphicFramePr>
          <p:cNvPr id="5" name="Espace réservé du contenu 4">
            <a:extLst>
              <a:ext uri="{FF2B5EF4-FFF2-40B4-BE49-F238E27FC236}">
                <a16:creationId xmlns:a16="http://schemas.microsoft.com/office/drawing/2014/main" id="{37E101D2-6A2F-A6B7-1732-DEB1B30AE7D3}"/>
              </a:ext>
            </a:extLst>
          </p:cNvPr>
          <p:cNvGraphicFramePr>
            <a:graphicFrameLocks noGrp="1"/>
          </p:cNvGraphicFramePr>
          <p:nvPr>
            <p:ph idx="1"/>
            <p:extLst>
              <p:ext uri="{D42A27DB-BD31-4B8C-83A1-F6EECF244321}">
                <p14:modId xmlns:p14="http://schemas.microsoft.com/office/powerpoint/2010/main" val="4253575190"/>
              </p:ext>
            </p:extLst>
          </p:nvPr>
        </p:nvGraphicFramePr>
        <p:xfrm>
          <a:off x="283920" y="2046482"/>
          <a:ext cx="8229599" cy="277178"/>
        </p:xfrm>
        <a:graphic>
          <a:graphicData uri="http://schemas.openxmlformats.org/drawingml/2006/table">
            <a:tbl>
              <a:tblPr bandRow="1">
                <a:tableStyleId>{5C22544A-7EE6-4342-B048-85BDC9FD1C3A}</a:tableStyleId>
              </a:tblPr>
              <a:tblGrid>
                <a:gridCol w="935346">
                  <a:extLst>
                    <a:ext uri="{9D8B030D-6E8A-4147-A177-3AD203B41FA5}">
                      <a16:colId xmlns:a16="http://schemas.microsoft.com/office/drawing/2014/main" val="3588838456"/>
                    </a:ext>
                  </a:extLst>
                </a:gridCol>
                <a:gridCol w="7294253">
                  <a:extLst>
                    <a:ext uri="{9D8B030D-6E8A-4147-A177-3AD203B41FA5}">
                      <a16:colId xmlns:a16="http://schemas.microsoft.com/office/drawing/2014/main" val="2415186396"/>
                    </a:ext>
                  </a:extLst>
                </a:gridCol>
              </a:tblGrid>
              <a:tr h="190500">
                <a:tc>
                  <a:txBody>
                    <a:bodyPr/>
                    <a:lstStyle/>
                    <a:p>
                      <a:pPr algn="l" rtl="0" fontAlgn="base">
                        <a:lnSpc>
                          <a:spcPts val="1102"/>
                        </a:lnSpc>
                        <a:buNone/>
                      </a:pPr>
                      <a:endParaRPr lang="fr-FR" sz="2800" b="0" i="0" dirty="0">
                        <a:solidFill>
                          <a:srgbClr val="FF0000"/>
                        </a:solidFill>
                        <a:effectLst/>
                        <a:latin typeface="Arial"/>
                      </a:endParaRPr>
                    </a:p>
                  </a:txBody>
                  <a:tcPr marL="66675" marR="66675">
                    <a:lnL>
                      <a:noFill/>
                    </a:lnL>
                    <a:lnR>
                      <a:noFill/>
                    </a:lnR>
                    <a:lnT>
                      <a:noFill/>
                    </a:lnT>
                    <a:lnB>
                      <a:noFill/>
                    </a:lnB>
                    <a:noFill/>
                  </a:tcPr>
                </a:tc>
                <a:tc>
                  <a:txBody>
                    <a:bodyPr/>
                    <a:lstStyle/>
                    <a:p>
                      <a:pPr algn="l" rtl="0" fontAlgn="base">
                        <a:lnSpc>
                          <a:spcPts val="1102"/>
                        </a:lnSpc>
                        <a:buNone/>
                      </a:pPr>
                      <a:endParaRPr lang="fr-FR" sz="2800" b="0" i="0" dirty="0">
                        <a:solidFill>
                          <a:srgbClr val="FF0000"/>
                        </a:solidFill>
                        <a:effectLst/>
                        <a:latin typeface="Arial"/>
                      </a:endParaRPr>
                    </a:p>
                  </a:txBody>
                  <a:tcPr marL="66675" marR="66675">
                    <a:lnL>
                      <a:noFill/>
                    </a:lnL>
                    <a:lnR>
                      <a:noFill/>
                    </a:lnR>
                    <a:lnT>
                      <a:noFill/>
                    </a:lnT>
                    <a:lnB>
                      <a:noFill/>
                    </a:lnB>
                    <a:noFill/>
                  </a:tcPr>
                </a:tc>
                <a:extLst>
                  <a:ext uri="{0D108BD9-81ED-4DB2-BD59-A6C34878D82A}">
                    <a16:rowId xmlns:a16="http://schemas.microsoft.com/office/drawing/2014/main" val="1782642507"/>
                  </a:ext>
                </a:extLst>
              </a:tr>
            </a:tbl>
          </a:graphicData>
        </a:graphic>
      </p:graphicFrame>
      <p:graphicFrame>
        <p:nvGraphicFramePr>
          <p:cNvPr id="8" name="Tableau 7">
            <a:extLst>
              <a:ext uri="{FF2B5EF4-FFF2-40B4-BE49-F238E27FC236}">
                <a16:creationId xmlns:a16="http://schemas.microsoft.com/office/drawing/2014/main" id="{729DB57F-8EF0-7C02-AC31-B42D7BEC612C}"/>
              </a:ext>
            </a:extLst>
          </p:cNvPr>
          <p:cNvGraphicFramePr>
            <a:graphicFrameLocks noGrp="1"/>
          </p:cNvGraphicFramePr>
          <p:nvPr>
            <p:extLst>
              <p:ext uri="{D42A27DB-BD31-4B8C-83A1-F6EECF244321}">
                <p14:modId xmlns:p14="http://schemas.microsoft.com/office/powerpoint/2010/main" val="3868192923"/>
              </p:ext>
            </p:extLst>
          </p:nvPr>
        </p:nvGraphicFramePr>
        <p:xfrm>
          <a:off x="459196" y="2565510"/>
          <a:ext cx="8229600" cy="1657100"/>
        </p:xfrm>
        <a:graphic>
          <a:graphicData uri="http://schemas.openxmlformats.org/drawingml/2006/table">
            <a:tbl>
              <a:tblPr bandRow="1">
                <a:tableStyleId>{5C22544A-7EE6-4342-B048-85BDC9FD1C3A}</a:tableStyleId>
              </a:tblPr>
              <a:tblGrid>
                <a:gridCol w="935345">
                  <a:extLst>
                    <a:ext uri="{9D8B030D-6E8A-4147-A177-3AD203B41FA5}">
                      <a16:colId xmlns:a16="http://schemas.microsoft.com/office/drawing/2014/main" val="362182927"/>
                    </a:ext>
                  </a:extLst>
                </a:gridCol>
                <a:gridCol w="7294255">
                  <a:extLst>
                    <a:ext uri="{9D8B030D-6E8A-4147-A177-3AD203B41FA5}">
                      <a16:colId xmlns:a16="http://schemas.microsoft.com/office/drawing/2014/main" val="2635252460"/>
                    </a:ext>
                  </a:extLst>
                </a:gridCol>
              </a:tblGrid>
              <a:tr h="1657100">
                <a:tc>
                  <a:txBody>
                    <a:bodyPr/>
                    <a:lstStyle/>
                    <a:p>
                      <a:pPr algn="l" rtl="0" fontAlgn="base">
                        <a:lnSpc>
                          <a:spcPts val="1051"/>
                        </a:lnSpc>
                        <a:buNone/>
                      </a:pPr>
                      <a:endParaRPr lang="fr-FR" sz="2800" b="1" i="0" dirty="0">
                        <a:solidFill>
                          <a:schemeClr val="tx1"/>
                        </a:solidFill>
                        <a:effectLst/>
                        <a:latin typeface="Arial"/>
                      </a:endParaRPr>
                    </a:p>
                  </a:txBody>
                  <a:tcPr marL="63617" marR="63617" marT="43625" marB="436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l" rtl="0" fontAlgn="base">
                        <a:lnSpc>
                          <a:spcPts val="1051"/>
                        </a:lnSpc>
                        <a:buNone/>
                      </a:pPr>
                      <a:r>
                        <a:rPr lang="fr-FR" sz="2800" b="0" i="0" dirty="0">
                          <a:solidFill>
                            <a:schemeClr val="tx1"/>
                          </a:solidFill>
                          <a:effectLst/>
                          <a:latin typeface="Arial"/>
                        </a:rPr>
                        <a:t>Evaluation and Prevention and </a:t>
                      </a:r>
                      <a:r>
                        <a:rPr lang="fr-FR" sz="2800" b="0" i="0" err="1">
                          <a:solidFill>
                            <a:schemeClr val="tx1"/>
                          </a:solidFill>
                          <a:effectLst/>
                          <a:latin typeface="Arial"/>
                        </a:rPr>
                        <a:t>treatment</a:t>
                      </a:r>
                      <a:r>
                        <a:rPr lang="fr-FR" sz="2800" b="0" i="0" dirty="0">
                          <a:solidFill>
                            <a:schemeClr val="tx1"/>
                          </a:solidFill>
                          <a:effectLst/>
                          <a:latin typeface="Arial"/>
                        </a:rPr>
                        <a:t> of</a:t>
                      </a:r>
                      <a:endParaRPr lang="fr-FR" b="0" i="0">
                        <a:solidFill>
                          <a:schemeClr val="tx1"/>
                        </a:solidFill>
                        <a:effectLst/>
                        <a:latin typeface="Arial"/>
                      </a:endParaRPr>
                    </a:p>
                    <a:p>
                      <a:pPr lvl="0" algn="l">
                        <a:lnSpc>
                          <a:spcPts val="1051"/>
                        </a:lnSpc>
                        <a:buNone/>
                      </a:pPr>
                      <a:endParaRPr lang="fr-FR" sz="2800" b="0" i="0" dirty="0">
                        <a:solidFill>
                          <a:schemeClr val="tx1"/>
                        </a:solidFill>
                        <a:effectLst/>
                        <a:latin typeface="Arial"/>
                      </a:endParaRPr>
                    </a:p>
                    <a:p>
                      <a:pPr lvl="0" algn="l">
                        <a:lnSpc>
                          <a:spcPts val="1051"/>
                        </a:lnSpc>
                        <a:buNone/>
                      </a:pPr>
                      <a:endParaRPr lang="fr-FR" sz="2800" b="0" i="0" dirty="0">
                        <a:solidFill>
                          <a:schemeClr val="tx1"/>
                        </a:solidFill>
                        <a:effectLst/>
                        <a:latin typeface="Arial"/>
                      </a:endParaRPr>
                    </a:p>
                    <a:p>
                      <a:pPr lvl="0" algn="l">
                        <a:lnSpc>
                          <a:spcPts val="1051"/>
                        </a:lnSpc>
                        <a:buNone/>
                      </a:pPr>
                      <a:r>
                        <a:rPr lang="fr-FR" sz="2800" b="0" i="0" dirty="0">
                          <a:solidFill>
                            <a:schemeClr val="tx1"/>
                          </a:solidFill>
                          <a:effectLst/>
                          <a:latin typeface="Arial"/>
                        </a:rPr>
                        <a:t> Neurocognitive </a:t>
                      </a:r>
                      <a:r>
                        <a:rPr lang="fr-FR" sz="2800" b="0" i="0" err="1">
                          <a:solidFill>
                            <a:schemeClr val="tx1"/>
                          </a:solidFill>
                          <a:effectLst/>
                          <a:latin typeface="Arial"/>
                        </a:rPr>
                        <a:t>disorders</a:t>
                      </a:r>
                      <a:r>
                        <a:rPr lang="fr-FR" sz="2800" b="0" i="0" dirty="0">
                          <a:solidFill>
                            <a:schemeClr val="tx1"/>
                          </a:solidFill>
                          <a:effectLst/>
                          <a:latin typeface="Arial"/>
                        </a:rPr>
                        <a:t> </a:t>
                      </a:r>
                      <a:br>
                        <a:rPr lang="fr-FR" sz="2800" b="0" i="0" dirty="0">
                          <a:solidFill>
                            <a:srgbClr val="000000"/>
                          </a:solidFill>
                          <a:effectLst/>
                          <a:latin typeface="Arial"/>
                        </a:rPr>
                      </a:br>
                      <a:endParaRPr lang="fr-FR" sz="2800" b="0" i="0" dirty="0">
                        <a:solidFill>
                          <a:srgbClr val="000000"/>
                        </a:solidFill>
                        <a:effectLst/>
                        <a:latin typeface="Arial"/>
                      </a:endParaRPr>
                    </a:p>
                    <a:p>
                      <a:pPr lvl="0" algn="l">
                        <a:lnSpc>
                          <a:spcPts val="1051"/>
                        </a:lnSpc>
                        <a:buNone/>
                      </a:pPr>
                      <a:endParaRPr lang="fr-FR" sz="2800" b="0" i="1" dirty="0">
                        <a:solidFill>
                          <a:schemeClr val="tx1"/>
                        </a:solidFill>
                        <a:effectLst/>
                        <a:latin typeface="Arial"/>
                      </a:endParaRPr>
                    </a:p>
                    <a:p>
                      <a:pPr lvl="0" algn="l">
                        <a:lnSpc>
                          <a:spcPts val="1051"/>
                        </a:lnSpc>
                        <a:buNone/>
                      </a:pPr>
                      <a:r>
                        <a:rPr lang="fr-FR" sz="2800" b="0" i="1" dirty="0">
                          <a:solidFill>
                            <a:schemeClr val="tx1"/>
                          </a:solidFill>
                          <a:effectLst/>
                          <a:latin typeface="Arial"/>
                        </a:rPr>
                        <a:t>Joachim Schulz (ULB)</a:t>
                      </a:r>
                      <a:r>
                        <a:rPr lang="fr-FR" sz="2800" b="0" i="0" dirty="0">
                          <a:solidFill>
                            <a:schemeClr val="tx1"/>
                          </a:solidFill>
                          <a:effectLst/>
                          <a:latin typeface="Arial"/>
                        </a:rPr>
                        <a:t> </a:t>
                      </a:r>
                      <a:endParaRPr lang="fr-FR" b="0" i="0">
                        <a:solidFill>
                          <a:schemeClr val="tx1"/>
                        </a:solidFill>
                        <a:effectLst/>
                        <a:latin typeface="Arial"/>
                      </a:endParaRPr>
                    </a:p>
                  </a:txBody>
                  <a:tcPr marL="63617" marR="63617" marT="43625" marB="4362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58805511"/>
                  </a:ext>
                </a:extLst>
              </a:tr>
            </a:tbl>
          </a:graphicData>
        </a:graphic>
      </p:graphicFrame>
    </p:spTree>
    <p:extLst>
      <p:ext uri="{BB962C8B-B14F-4D97-AF65-F5344CB8AC3E}">
        <p14:creationId xmlns:p14="http://schemas.microsoft.com/office/powerpoint/2010/main" val="4258675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5FE4-4DC9-2180-698A-7F3F01B32C6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D10784-4E14-D34B-4E91-B010A4104A3B}"/>
              </a:ext>
            </a:extLst>
          </p:cNvPr>
          <p:cNvSpPr>
            <a:spLocks noGrp="1"/>
          </p:cNvSpPr>
          <p:nvPr>
            <p:ph type="title"/>
          </p:nvPr>
        </p:nvSpPr>
        <p:spPr/>
        <p:txBody>
          <a:bodyPr/>
          <a:lstStyle/>
          <a:p>
            <a:r>
              <a:rPr lang="fr-FR" dirty="0">
                <a:latin typeface="Arial"/>
                <a:cs typeface="Arial"/>
              </a:rPr>
              <a:t>Age of </a:t>
            </a:r>
            <a:r>
              <a:rPr lang="fr-FR" dirty="0" err="1">
                <a:latin typeface="Arial"/>
                <a:cs typeface="Arial"/>
              </a:rPr>
              <a:t>menopause</a:t>
            </a:r>
            <a:r>
              <a:rPr lang="fr-FR" dirty="0">
                <a:latin typeface="Arial"/>
                <a:cs typeface="Arial"/>
              </a:rPr>
              <a:t> </a:t>
            </a:r>
            <a:endParaRPr lang="fr-FR" dirty="0"/>
          </a:p>
        </p:txBody>
      </p:sp>
      <p:sp>
        <p:nvSpPr>
          <p:cNvPr id="3" name="Espace réservé du contenu 2">
            <a:extLst>
              <a:ext uri="{FF2B5EF4-FFF2-40B4-BE49-F238E27FC236}">
                <a16:creationId xmlns:a16="http://schemas.microsoft.com/office/drawing/2014/main" id="{4C2CEDC6-F43D-5908-B785-0839647E666E}"/>
              </a:ext>
            </a:extLst>
          </p:cNvPr>
          <p:cNvSpPr>
            <a:spLocks noGrp="1"/>
          </p:cNvSpPr>
          <p:nvPr>
            <p:ph idx="1"/>
          </p:nvPr>
        </p:nvSpPr>
        <p:spPr/>
        <p:txBody>
          <a:bodyPr vert="horz" lIns="91440" tIns="45720" rIns="91440" bIns="45720" rtlCol="0" anchor="t">
            <a:normAutofit/>
          </a:bodyPr>
          <a:lstStyle/>
          <a:p>
            <a:pPr marL="0" indent="0">
              <a:buNone/>
            </a:pPr>
            <a:r>
              <a:rPr lang="fr-FR" dirty="0">
                <a:solidFill>
                  <a:srgbClr val="232323"/>
                </a:solidFill>
                <a:latin typeface="Noto Sans"/>
                <a:ea typeface="Noto Sans"/>
                <a:cs typeface="Noto Sans"/>
              </a:rPr>
              <a:t> </a:t>
            </a:r>
            <a:endParaRPr lang="fr-FR">
              <a:solidFill>
                <a:srgbClr val="000000"/>
              </a:solidFill>
              <a:latin typeface="Calibri"/>
              <a:ea typeface="Calibri"/>
              <a:cs typeface="Calibri"/>
            </a:endParaRPr>
          </a:p>
          <a:p>
            <a:r>
              <a:rPr lang="fr-FR" dirty="0">
                <a:solidFill>
                  <a:srgbClr val="232323"/>
                </a:solidFill>
                <a:latin typeface="Noto Sans"/>
                <a:ea typeface="Noto Sans"/>
                <a:cs typeface="Noto Sans"/>
              </a:rPr>
              <a:t>5% &gt; </a:t>
            </a:r>
            <a:r>
              <a:rPr lang="fr-FR" err="1">
                <a:solidFill>
                  <a:srgbClr val="232323"/>
                </a:solidFill>
                <a:latin typeface="Noto Sans"/>
                <a:ea typeface="Noto Sans"/>
                <a:cs typeface="Noto Sans"/>
              </a:rPr>
              <a:t>after</a:t>
            </a:r>
            <a:r>
              <a:rPr lang="fr-FR" dirty="0">
                <a:solidFill>
                  <a:srgbClr val="232323"/>
                </a:solidFill>
                <a:latin typeface="Noto Sans"/>
                <a:ea typeface="Noto Sans"/>
                <a:cs typeface="Noto Sans"/>
              </a:rPr>
              <a:t> 55 </a:t>
            </a:r>
            <a:r>
              <a:rPr lang="fr-FR" err="1">
                <a:solidFill>
                  <a:srgbClr val="232323"/>
                </a:solidFill>
                <a:latin typeface="Noto Sans"/>
                <a:ea typeface="Noto Sans"/>
                <a:cs typeface="Noto Sans"/>
              </a:rPr>
              <a:t>Years</a:t>
            </a:r>
            <a:r>
              <a:rPr lang="fr-FR" dirty="0">
                <a:solidFill>
                  <a:srgbClr val="232323"/>
                </a:solidFill>
                <a:latin typeface="Noto Sans"/>
                <a:ea typeface="Noto Sans"/>
                <a:cs typeface="Noto Sans"/>
              </a:rPr>
              <a:t> (</a:t>
            </a:r>
            <a:r>
              <a:rPr lang="fr-FR" err="1">
                <a:solidFill>
                  <a:srgbClr val="232323"/>
                </a:solidFill>
                <a:latin typeface="Noto Sans"/>
                <a:ea typeface="Noto Sans"/>
                <a:cs typeface="Noto Sans"/>
              </a:rPr>
              <a:t>late</a:t>
            </a:r>
            <a:r>
              <a:rPr lang="fr-FR" dirty="0">
                <a:solidFill>
                  <a:srgbClr val="232323"/>
                </a:solidFill>
                <a:latin typeface="Noto Sans"/>
                <a:ea typeface="Noto Sans"/>
                <a:cs typeface="Noto Sans"/>
              </a:rPr>
              <a:t>) </a:t>
            </a:r>
            <a:endParaRPr lang="fr-FR">
              <a:solidFill>
                <a:srgbClr val="000000"/>
              </a:solidFill>
              <a:latin typeface="Calibri"/>
              <a:ea typeface="Calibri"/>
              <a:cs typeface="Calibri"/>
            </a:endParaRPr>
          </a:p>
          <a:p>
            <a:pPr lvl="1">
              <a:buFont typeface="Courier New" pitchFamily="34" charset="0"/>
              <a:buChar char="o"/>
            </a:pPr>
            <a:r>
              <a:rPr lang="fr-FR" dirty="0">
                <a:solidFill>
                  <a:schemeClr val="bg1">
                    <a:lumMod val="85000"/>
                  </a:schemeClr>
                </a:solidFill>
                <a:latin typeface="Noto Sans"/>
                <a:ea typeface="Noto Sans"/>
                <a:cs typeface="Noto Sans"/>
              </a:rPr>
              <a:t>Risk factor for </a:t>
            </a:r>
            <a:r>
              <a:rPr lang="fr-FR" err="1">
                <a:solidFill>
                  <a:schemeClr val="bg1">
                    <a:lumMod val="85000"/>
                  </a:schemeClr>
                </a:solidFill>
                <a:latin typeface="Noto Sans"/>
                <a:ea typeface="Noto Sans"/>
                <a:cs typeface="Noto Sans"/>
              </a:rPr>
              <a:t>Endometrial</a:t>
            </a:r>
            <a:r>
              <a:rPr lang="fr-FR" dirty="0">
                <a:solidFill>
                  <a:schemeClr val="bg1">
                    <a:lumMod val="85000"/>
                  </a:schemeClr>
                </a:solidFill>
                <a:latin typeface="Noto Sans"/>
                <a:ea typeface="Noto Sans"/>
                <a:cs typeface="Noto Sans"/>
              </a:rPr>
              <a:t> &amp; </a:t>
            </a:r>
            <a:r>
              <a:rPr lang="fr-FR" err="1">
                <a:solidFill>
                  <a:schemeClr val="bg1">
                    <a:lumMod val="85000"/>
                  </a:schemeClr>
                </a:solidFill>
                <a:latin typeface="Noto Sans"/>
                <a:ea typeface="Noto Sans"/>
                <a:cs typeface="Noto Sans"/>
              </a:rPr>
              <a:t>breast</a:t>
            </a:r>
            <a:r>
              <a:rPr lang="fr-FR" dirty="0">
                <a:solidFill>
                  <a:schemeClr val="bg1">
                    <a:lumMod val="85000"/>
                  </a:schemeClr>
                </a:solidFill>
                <a:latin typeface="Noto Sans"/>
                <a:ea typeface="Noto Sans"/>
                <a:cs typeface="Noto Sans"/>
              </a:rPr>
              <a:t> cancer</a:t>
            </a:r>
            <a:r>
              <a:rPr lang="fr-FR" dirty="0">
                <a:solidFill>
                  <a:srgbClr val="232323"/>
                </a:solidFill>
                <a:latin typeface="Noto Sans"/>
                <a:ea typeface="Noto Sans"/>
                <a:cs typeface="Noto Sans"/>
              </a:rPr>
              <a:t> </a:t>
            </a:r>
          </a:p>
          <a:p>
            <a:endParaRPr lang="fr-FR" dirty="0">
              <a:solidFill>
                <a:srgbClr val="232323"/>
              </a:solidFill>
              <a:latin typeface="Noto Sans"/>
              <a:ea typeface="Noto Sans"/>
              <a:cs typeface="Noto Sans"/>
            </a:endParaRPr>
          </a:p>
          <a:p>
            <a:pPr marL="0" indent="0">
              <a:buNone/>
            </a:pPr>
            <a:endParaRPr lang="fr-FR">
              <a:ea typeface="Calibri"/>
              <a:cs typeface="Calibri"/>
            </a:endParaRPr>
          </a:p>
        </p:txBody>
      </p:sp>
    </p:spTree>
    <p:extLst>
      <p:ext uri="{BB962C8B-B14F-4D97-AF65-F5344CB8AC3E}">
        <p14:creationId xmlns:p14="http://schemas.microsoft.com/office/powerpoint/2010/main" val="1330114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679700" y="0"/>
            <a:ext cx="3784600" cy="6477000"/>
          </a:xfrm>
          <a:prstGeom prst="rect">
            <a:avLst/>
          </a:prstGeom>
        </p:spPr>
      </p:pic>
    </p:spTree>
    <p:extLst>
      <p:ext uri="{BB962C8B-B14F-4D97-AF65-F5344CB8AC3E}">
        <p14:creationId xmlns:p14="http://schemas.microsoft.com/office/powerpoint/2010/main" val="3065326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320365" y="0"/>
            <a:ext cx="5702299" cy="8348382"/>
          </a:xfrm>
          <a:prstGeom prst="rect">
            <a:avLst/>
          </a:prstGeom>
        </p:spPr>
      </p:pic>
      <p:sp>
        <p:nvSpPr>
          <p:cNvPr id="3" name="ZoneTexte 2">
            <a:extLst>
              <a:ext uri="{FF2B5EF4-FFF2-40B4-BE49-F238E27FC236}">
                <a16:creationId xmlns:a16="http://schemas.microsoft.com/office/drawing/2014/main" id="{C3BAB1B6-0E97-FDF7-5570-04790973E6CC}"/>
              </a:ext>
            </a:extLst>
          </p:cNvPr>
          <p:cNvSpPr txBox="1"/>
          <p:nvPr/>
        </p:nvSpPr>
        <p:spPr>
          <a:xfrm>
            <a:off x="0" y="2106705"/>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err="1">
                <a:solidFill>
                  <a:srgbClr val="FF0000"/>
                </a:solidFill>
                <a:ea typeface="Calibri"/>
                <a:cs typeface="Calibri"/>
              </a:rPr>
              <a:t>Menopause</a:t>
            </a:r>
            <a:r>
              <a:rPr lang="fr-FR" sz="2400" dirty="0">
                <a:solidFill>
                  <a:srgbClr val="FF0000"/>
                </a:solidFill>
                <a:ea typeface="Calibri"/>
                <a:cs typeface="Calibri"/>
              </a:rPr>
              <a:t> &gt; 55</a:t>
            </a:r>
          </a:p>
          <a:p>
            <a:r>
              <a:rPr lang="fr-FR" sz="2400" dirty="0">
                <a:solidFill>
                  <a:srgbClr val="FF0000"/>
                </a:solidFill>
                <a:ea typeface="Calibri"/>
                <a:cs typeface="Calibri"/>
              </a:rPr>
              <a:t>RR = 2</a:t>
            </a:r>
            <a:endParaRPr lang="fr-FR" sz="2400">
              <a:solidFill>
                <a:srgbClr val="FF0000"/>
              </a:solidFill>
              <a:ea typeface="Calibri"/>
              <a:cs typeface="Calibri"/>
            </a:endParaRPr>
          </a:p>
        </p:txBody>
      </p:sp>
    </p:spTree>
    <p:extLst>
      <p:ext uri="{BB962C8B-B14F-4D97-AF65-F5344CB8AC3E}">
        <p14:creationId xmlns:p14="http://schemas.microsoft.com/office/powerpoint/2010/main" val="404644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40D5A-C9A4-9C51-A650-2250A1724850}"/>
              </a:ext>
            </a:extLst>
          </p:cNvPr>
          <p:cNvSpPr>
            <a:spLocks noGrp="1"/>
          </p:cNvSpPr>
          <p:nvPr>
            <p:ph type="title"/>
          </p:nvPr>
        </p:nvSpPr>
        <p:spPr/>
        <p:txBody>
          <a:bodyPr/>
          <a:lstStyle/>
          <a:p>
            <a:r>
              <a:rPr lang="fr-FR" dirty="0">
                <a:latin typeface="Arial"/>
                <a:cs typeface="Arial"/>
              </a:rPr>
              <a:t>MHT </a:t>
            </a:r>
            <a:r>
              <a:rPr lang="fr-FR" dirty="0" err="1">
                <a:latin typeface="Arial"/>
                <a:cs typeface="Arial"/>
              </a:rPr>
              <a:t>related</a:t>
            </a:r>
            <a:r>
              <a:rPr lang="fr-FR" dirty="0">
                <a:latin typeface="Arial"/>
                <a:cs typeface="Arial"/>
              </a:rPr>
              <a:t> complications</a:t>
            </a:r>
          </a:p>
        </p:txBody>
      </p:sp>
      <p:sp>
        <p:nvSpPr>
          <p:cNvPr id="7" name="Espace réservé du contenu 6">
            <a:extLst>
              <a:ext uri="{FF2B5EF4-FFF2-40B4-BE49-F238E27FC236}">
                <a16:creationId xmlns:a16="http://schemas.microsoft.com/office/drawing/2014/main" id="{5C637E31-7302-4030-1F9A-6CBF349CB426}"/>
              </a:ext>
            </a:extLst>
          </p:cNvPr>
          <p:cNvSpPr>
            <a:spLocks noGrp="1"/>
          </p:cNvSpPr>
          <p:nvPr>
            <p:ph idx="1"/>
          </p:nvPr>
        </p:nvSpPr>
        <p:spPr/>
        <p:txBody>
          <a:bodyPr vert="horz" lIns="91440" tIns="45720" rIns="91440" bIns="45720" rtlCol="0" anchor="t">
            <a:normAutofit/>
          </a:bodyPr>
          <a:lstStyle/>
          <a:p>
            <a:r>
              <a:rPr lang="fr-FR" dirty="0">
                <a:latin typeface="Times New Roman"/>
                <a:cs typeface="Times New Roman"/>
              </a:rPr>
              <a:t>Indications of MHT, </a:t>
            </a:r>
            <a:r>
              <a:rPr lang="fr-FR" dirty="0" err="1">
                <a:latin typeface="Times New Roman"/>
                <a:cs typeface="Times New Roman"/>
              </a:rPr>
              <a:t>benefits</a:t>
            </a:r>
            <a:r>
              <a:rPr lang="fr-FR" dirty="0">
                <a:latin typeface="Times New Roman"/>
                <a:cs typeface="Times New Roman"/>
              </a:rPr>
              <a:t> &amp; </a:t>
            </a:r>
            <a:r>
              <a:rPr lang="fr-FR" dirty="0" err="1">
                <a:latin typeface="Times New Roman"/>
                <a:cs typeface="Times New Roman"/>
              </a:rPr>
              <a:t>Managing</a:t>
            </a:r>
            <a:r>
              <a:rPr lang="fr-FR" dirty="0">
                <a:latin typeface="Times New Roman"/>
                <a:cs typeface="Times New Roman"/>
              </a:rPr>
              <a:t> Complications /</a:t>
            </a:r>
            <a:r>
              <a:rPr lang="fr-FR" dirty="0" err="1">
                <a:latin typeface="Times New Roman"/>
                <a:cs typeface="Times New Roman"/>
              </a:rPr>
              <a:t>Side</a:t>
            </a:r>
            <a:r>
              <a:rPr lang="fr-FR" dirty="0">
                <a:latin typeface="Times New Roman"/>
                <a:cs typeface="Times New Roman"/>
              </a:rPr>
              <a:t> </a:t>
            </a:r>
            <a:r>
              <a:rPr lang="fr-FR" dirty="0" err="1">
                <a:latin typeface="Times New Roman"/>
                <a:cs typeface="Times New Roman"/>
              </a:rPr>
              <a:t>Effects</a:t>
            </a:r>
            <a:r>
              <a:rPr lang="fr-FR" dirty="0">
                <a:latin typeface="Times New Roman"/>
                <a:cs typeface="Times New Roman"/>
              </a:rPr>
              <a:t> (Eveline </a:t>
            </a:r>
            <a:r>
              <a:rPr lang="fr-FR" dirty="0" err="1">
                <a:latin typeface="Times New Roman"/>
                <a:cs typeface="Times New Roman"/>
              </a:rPr>
              <a:t>Markowicz</a:t>
            </a:r>
            <a:r>
              <a:rPr lang="fr-FR" dirty="0">
                <a:latin typeface="Times New Roman"/>
                <a:cs typeface="Times New Roman"/>
              </a:rPr>
              <a:t> Brussels)</a:t>
            </a:r>
            <a:endParaRPr lang="fr-FR" dirty="0">
              <a:latin typeface="Calibri"/>
              <a:ea typeface="Calibri"/>
              <a:cs typeface="Calibri"/>
            </a:endParaRPr>
          </a:p>
          <a:p>
            <a:r>
              <a:rPr lang="fr-FR" dirty="0" err="1">
                <a:latin typeface="Times New Roman"/>
                <a:cs typeface="Times New Roman"/>
              </a:rPr>
              <a:t>Potential</a:t>
            </a:r>
            <a:r>
              <a:rPr lang="fr-FR" dirty="0">
                <a:latin typeface="Times New Roman"/>
                <a:cs typeface="Times New Roman"/>
              </a:rPr>
              <a:t> </a:t>
            </a:r>
            <a:r>
              <a:rPr lang="fr-FR" dirty="0" err="1">
                <a:latin typeface="Times New Roman"/>
                <a:cs typeface="Times New Roman"/>
              </a:rPr>
              <a:t>risks</a:t>
            </a:r>
            <a:r>
              <a:rPr lang="fr-FR" dirty="0">
                <a:latin typeface="Times New Roman"/>
                <a:cs typeface="Times New Roman"/>
              </a:rPr>
              <a:t>, </a:t>
            </a:r>
            <a:r>
              <a:rPr lang="fr-FR" dirty="0" err="1">
                <a:latin typeface="Times New Roman"/>
                <a:cs typeface="Times New Roman"/>
              </a:rPr>
              <a:t>Contra-indications</a:t>
            </a:r>
            <a:r>
              <a:rPr lang="fr-FR" dirty="0">
                <a:latin typeface="Times New Roman"/>
                <a:cs typeface="Times New Roman"/>
              </a:rPr>
              <a:t> &amp; Monitoring and </a:t>
            </a:r>
            <a:r>
              <a:rPr lang="fr-FR" dirty="0" err="1">
                <a:latin typeface="Times New Roman"/>
                <a:cs typeface="Times New Roman"/>
              </a:rPr>
              <a:t>Assessment</a:t>
            </a:r>
            <a:r>
              <a:rPr lang="fr-FR" dirty="0">
                <a:latin typeface="Times New Roman"/>
                <a:cs typeface="Times New Roman"/>
              </a:rPr>
              <a:t> of MHT </a:t>
            </a:r>
            <a:r>
              <a:rPr lang="fr-FR" dirty="0" err="1">
                <a:latin typeface="Times New Roman"/>
                <a:cs typeface="Times New Roman"/>
              </a:rPr>
              <a:t>Efficacy</a:t>
            </a:r>
            <a:r>
              <a:rPr lang="fr-FR" dirty="0">
                <a:latin typeface="Times New Roman"/>
                <a:cs typeface="Times New Roman"/>
              </a:rPr>
              <a:t> and </a:t>
            </a:r>
            <a:r>
              <a:rPr lang="fr-FR" dirty="0" err="1">
                <a:latin typeface="Times New Roman"/>
                <a:cs typeface="Times New Roman"/>
              </a:rPr>
              <a:t>Safety</a:t>
            </a:r>
            <a:r>
              <a:rPr lang="fr-FR" dirty="0">
                <a:latin typeface="Times New Roman"/>
                <a:cs typeface="Times New Roman"/>
              </a:rPr>
              <a:t> (Linda </a:t>
            </a:r>
            <a:r>
              <a:rPr lang="fr-FR" dirty="0" err="1">
                <a:latin typeface="Times New Roman"/>
                <a:cs typeface="Times New Roman"/>
              </a:rPr>
              <a:t>Ameryckx</a:t>
            </a:r>
            <a:r>
              <a:rPr lang="fr-FR" dirty="0">
                <a:latin typeface="Times New Roman"/>
                <a:cs typeface="Times New Roman"/>
              </a:rPr>
              <a:t> UZA)</a:t>
            </a:r>
            <a:endParaRPr lang="fr-FR">
              <a:ea typeface="Calibri"/>
              <a:cs typeface="Calibri"/>
            </a:endParaRPr>
          </a:p>
        </p:txBody>
      </p:sp>
    </p:spTree>
    <p:extLst>
      <p:ext uri="{BB962C8B-B14F-4D97-AF65-F5344CB8AC3E}">
        <p14:creationId xmlns:p14="http://schemas.microsoft.com/office/powerpoint/2010/main" val="1465809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AC289-4A7C-54A0-001A-DBB731EE76F8}"/>
              </a:ext>
            </a:extLst>
          </p:cNvPr>
          <p:cNvSpPr>
            <a:spLocks noGrp="1"/>
          </p:cNvSpPr>
          <p:nvPr>
            <p:ph type="title"/>
          </p:nvPr>
        </p:nvSpPr>
        <p:spPr/>
        <p:txBody>
          <a:bodyPr/>
          <a:lstStyle/>
          <a:p>
            <a:r>
              <a:rPr lang="fr-FR" dirty="0">
                <a:latin typeface="Arial"/>
                <a:cs typeface="Arial"/>
              </a:rPr>
              <a:t>MHT </a:t>
            </a:r>
            <a:r>
              <a:rPr lang="fr-FR" dirty="0" err="1">
                <a:latin typeface="Arial"/>
                <a:cs typeface="Arial"/>
              </a:rPr>
              <a:t>related</a:t>
            </a:r>
            <a:r>
              <a:rPr lang="fr-FR" dirty="0">
                <a:latin typeface="Arial"/>
                <a:cs typeface="Arial"/>
              </a:rPr>
              <a:t> complications </a:t>
            </a:r>
            <a:endParaRPr lang="fr-FR" dirty="0"/>
          </a:p>
        </p:txBody>
      </p:sp>
      <p:graphicFrame>
        <p:nvGraphicFramePr>
          <p:cNvPr id="5" name="Espace réservé du contenu 4">
            <a:extLst>
              <a:ext uri="{FF2B5EF4-FFF2-40B4-BE49-F238E27FC236}">
                <a16:creationId xmlns:a16="http://schemas.microsoft.com/office/drawing/2014/main" id="{EF182CE9-0E22-A9C2-E93B-55CB32EC287A}"/>
              </a:ext>
            </a:extLst>
          </p:cNvPr>
          <p:cNvGraphicFramePr>
            <a:graphicFrameLocks noGrp="1"/>
          </p:cNvGraphicFramePr>
          <p:nvPr>
            <p:ph idx="1"/>
          </p:nvPr>
        </p:nvGraphicFramePr>
        <p:xfrm>
          <a:off x="323850" y="1557338"/>
          <a:ext cx="8229599" cy="222187"/>
        </p:xfrm>
        <a:graphic>
          <a:graphicData uri="http://schemas.openxmlformats.org/drawingml/2006/table">
            <a:tbl>
              <a:tblPr bandRow="1">
                <a:tableStyleId>{5C22544A-7EE6-4342-B048-85BDC9FD1C3A}</a:tableStyleId>
              </a:tblPr>
              <a:tblGrid>
                <a:gridCol w="935346">
                  <a:extLst>
                    <a:ext uri="{9D8B030D-6E8A-4147-A177-3AD203B41FA5}">
                      <a16:colId xmlns:a16="http://schemas.microsoft.com/office/drawing/2014/main" val="2680493373"/>
                    </a:ext>
                  </a:extLst>
                </a:gridCol>
                <a:gridCol w="7294253">
                  <a:extLst>
                    <a:ext uri="{9D8B030D-6E8A-4147-A177-3AD203B41FA5}">
                      <a16:colId xmlns:a16="http://schemas.microsoft.com/office/drawing/2014/main" val="3935837936"/>
                    </a:ext>
                  </a:extLst>
                </a:gridCol>
              </a:tblGrid>
              <a:tr h="190500">
                <a:tc>
                  <a:txBody>
                    <a:bodyPr/>
                    <a:lstStyle/>
                    <a:p>
                      <a:pPr algn="l" rtl="0" fontAlgn="base">
                        <a:lnSpc>
                          <a:spcPts val="1102"/>
                        </a:lnSpc>
                        <a:buNone/>
                      </a:pPr>
                      <a:endParaRPr lang="fr-FR" sz="900" b="0" i="0" dirty="0">
                        <a:solidFill>
                          <a:srgbClr val="EE2369"/>
                        </a:solidFill>
                        <a:effectLst/>
                        <a:latin typeface="Arial"/>
                      </a:endParaRPr>
                    </a:p>
                  </a:txBody>
                  <a:tcPr marL="66675" marR="66675">
                    <a:lnL>
                      <a:noFill/>
                    </a:lnL>
                    <a:lnR>
                      <a:noFill/>
                    </a:lnR>
                    <a:lnT>
                      <a:noFill/>
                    </a:lnT>
                    <a:lnB>
                      <a:noFill/>
                    </a:lnB>
                    <a:noFill/>
                  </a:tcPr>
                </a:tc>
                <a:tc>
                  <a:txBody>
                    <a:bodyPr/>
                    <a:lstStyle/>
                    <a:p>
                      <a:pPr algn="l" rtl="0" fontAlgn="base">
                        <a:lnSpc>
                          <a:spcPts val="1102"/>
                        </a:lnSpc>
                        <a:buNone/>
                      </a:pPr>
                      <a:endParaRPr lang="fr-FR" sz="900" b="0" i="0" dirty="0">
                        <a:solidFill>
                          <a:srgbClr val="564D66"/>
                        </a:solidFill>
                        <a:effectLst/>
                        <a:latin typeface="Arial"/>
                      </a:endParaRPr>
                    </a:p>
                  </a:txBody>
                  <a:tcPr marL="66675" marR="66675">
                    <a:lnL>
                      <a:noFill/>
                    </a:lnL>
                    <a:lnR>
                      <a:noFill/>
                    </a:lnR>
                    <a:lnT>
                      <a:noFill/>
                    </a:lnT>
                    <a:lnB>
                      <a:noFill/>
                    </a:lnB>
                    <a:noFill/>
                  </a:tcPr>
                </a:tc>
                <a:extLst>
                  <a:ext uri="{0D108BD9-81ED-4DB2-BD59-A6C34878D82A}">
                    <a16:rowId xmlns:a16="http://schemas.microsoft.com/office/drawing/2014/main" val="2317908068"/>
                  </a:ext>
                </a:extLst>
              </a:tr>
            </a:tbl>
          </a:graphicData>
        </a:graphic>
      </p:graphicFrame>
      <p:pic>
        <p:nvPicPr>
          <p:cNvPr id="10" name="Image 9" descr="Deep vein thrombosis (DVT) - symptoms, signs and treatment | healthdirect">
            <a:extLst>
              <a:ext uri="{FF2B5EF4-FFF2-40B4-BE49-F238E27FC236}">
                <a16:creationId xmlns:a16="http://schemas.microsoft.com/office/drawing/2014/main" id="{CB2505DB-44A4-9656-FED6-7D1F48FE3CB7}"/>
              </a:ext>
            </a:extLst>
          </p:cNvPr>
          <p:cNvPicPr>
            <a:picLocks noChangeAspect="1"/>
          </p:cNvPicPr>
          <p:nvPr/>
        </p:nvPicPr>
        <p:blipFill>
          <a:blip r:embed="rId2"/>
          <a:stretch>
            <a:fillRect/>
          </a:stretch>
        </p:blipFill>
        <p:spPr>
          <a:xfrm>
            <a:off x="2282007" y="1412205"/>
            <a:ext cx="2843026" cy="3654254"/>
          </a:xfrm>
          <a:prstGeom prst="rect">
            <a:avLst/>
          </a:prstGeom>
        </p:spPr>
      </p:pic>
      <p:sp>
        <p:nvSpPr>
          <p:cNvPr id="6" name="ZoneTexte 5">
            <a:extLst>
              <a:ext uri="{FF2B5EF4-FFF2-40B4-BE49-F238E27FC236}">
                <a16:creationId xmlns:a16="http://schemas.microsoft.com/office/drawing/2014/main" id="{D76BF9F4-0596-9260-B23E-DC3B364BEE5B}"/>
              </a:ext>
            </a:extLst>
          </p:cNvPr>
          <p:cNvSpPr txBox="1"/>
          <p:nvPr/>
        </p:nvSpPr>
        <p:spPr>
          <a:xfrm>
            <a:off x="1287746" y="5370602"/>
            <a:ext cx="7584727"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fr-FR" sz="3200" err="1">
                <a:latin typeface="Times New Roman"/>
                <a:cs typeface="Times New Roman"/>
              </a:rPr>
              <a:t>Revisiting</a:t>
            </a:r>
            <a:r>
              <a:rPr lang="fr-FR" sz="3200">
                <a:latin typeface="Times New Roman"/>
                <a:cs typeface="Times New Roman"/>
              </a:rPr>
              <a:t> Hormonal </a:t>
            </a:r>
            <a:r>
              <a:rPr lang="fr-FR" sz="3200" err="1">
                <a:latin typeface="Times New Roman"/>
                <a:cs typeface="Times New Roman"/>
              </a:rPr>
              <a:t>Treatments</a:t>
            </a:r>
            <a:r>
              <a:rPr lang="fr-FR" sz="3200">
                <a:latin typeface="Times New Roman"/>
                <a:cs typeface="Times New Roman"/>
              </a:rPr>
              <a:t> and </a:t>
            </a:r>
            <a:r>
              <a:rPr lang="fr-FR" sz="3200" err="1">
                <a:latin typeface="Times New Roman"/>
                <a:cs typeface="Times New Roman"/>
              </a:rPr>
              <a:t>Thrombosis</a:t>
            </a:r>
            <a:r>
              <a:rPr lang="fr-FR" sz="3200">
                <a:latin typeface="Times New Roman"/>
                <a:cs typeface="Times New Roman"/>
              </a:rPr>
              <a:t> Risks: New Insights and Perspectives (</a:t>
            </a:r>
            <a:r>
              <a:rPr lang="fr-FR" sz="3200" err="1">
                <a:latin typeface="Times New Roman"/>
                <a:cs typeface="Times New Roman"/>
              </a:rPr>
              <a:t>Cidric</a:t>
            </a:r>
            <a:r>
              <a:rPr lang="fr-FR" sz="3200">
                <a:latin typeface="Times New Roman"/>
                <a:cs typeface="Times New Roman"/>
              </a:rPr>
              <a:t> Hermans UCL)</a:t>
            </a:r>
          </a:p>
          <a:p>
            <a:pPr algn="l"/>
            <a:endParaRPr lang="fr-FR" dirty="0">
              <a:ea typeface="Calibri"/>
              <a:cs typeface="Calibri"/>
            </a:endParaRPr>
          </a:p>
        </p:txBody>
      </p:sp>
    </p:spTree>
    <p:extLst>
      <p:ext uri="{BB962C8B-B14F-4D97-AF65-F5344CB8AC3E}">
        <p14:creationId xmlns:p14="http://schemas.microsoft.com/office/powerpoint/2010/main" val="1605857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928ADC-AF65-0221-C19B-1C713B5022CA}"/>
              </a:ext>
            </a:extLst>
          </p:cNvPr>
          <p:cNvSpPr>
            <a:spLocks noGrp="1"/>
          </p:cNvSpPr>
          <p:nvPr>
            <p:ph type="title"/>
          </p:nvPr>
        </p:nvSpPr>
        <p:spPr/>
        <p:txBody>
          <a:bodyPr/>
          <a:lstStyle/>
          <a:p>
            <a:endParaRPr lang="fr-FR"/>
          </a:p>
        </p:txBody>
      </p:sp>
      <p:pic>
        <p:nvPicPr>
          <p:cNvPr id="4" name="Espace réservé du contenu 3" descr="TIME MAGAZINE BR CA 2.jpg">
            <a:extLst>
              <a:ext uri="{FF2B5EF4-FFF2-40B4-BE49-F238E27FC236}">
                <a16:creationId xmlns:a16="http://schemas.microsoft.com/office/drawing/2014/main" id="{A771B018-8F61-E8E4-D924-2EC563B4D357}"/>
              </a:ext>
            </a:extLst>
          </p:cNvPr>
          <p:cNvPicPr>
            <a:picLocks noGrp="1" noChangeAspect="1"/>
          </p:cNvPicPr>
          <p:nvPr>
            <p:ph idx="1"/>
          </p:nvPr>
        </p:nvPicPr>
        <p:blipFill>
          <a:blip r:embed="rId2"/>
          <a:stretch>
            <a:fillRect/>
          </a:stretch>
        </p:blipFill>
        <p:spPr>
          <a:xfrm>
            <a:off x="2265788" y="284039"/>
            <a:ext cx="4838138" cy="6432735"/>
          </a:xfrm>
        </p:spPr>
      </p:pic>
    </p:spTree>
    <p:extLst>
      <p:ext uri="{BB962C8B-B14F-4D97-AF65-F5344CB8AC3E}">
        <p14:creationId xmlns:p14="http://schemas.microsoft.com/office/powerpoint/2010/main" val="1089083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CC468-84A3-1C23-5527-87E182D6E2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2FEA156-7E7A-892F-A2DD-74FD3AA8CC8B}"/>
              </a:ext>
            </a:extLst>
          </p:cNvPr>
          <p:cNvSpPr>
            <a:spLocks noGrp="1"/>
          </p:cNvSpPr>
          <p:nvPr>
            <p:ph type="title"/>
          </p:nvPr>
        </p:nvSpPr>
        <p:spPr/>
        <p:txBody>
          <a:bodyPr/>
          <a:lstStyle/>
          <a:p>
            <a:endParaRPr lang="fr-FR"/>
          </a:p>
        </p:txBody>
      </p:sp>
      <p:sp>
        <p:nvSpPr>
          <p:cNvPr id="5" name="ZoneTexte 4">
            <a:extLst>
              <a:ext uri="{FF2B5EF4-FFF2-40B4-BE49-F238E27FC236}">
                <a16:creationId xmlns:a16="http://schemas.microsoft.com/office/drawing/2014/main" id="{B7549F30-58B9-BD6B-2BB0-9552DA1189C9}"/>
              </a:ext>
            </a:extLst>
          </p:cNvPr>
          <p:cNvSpPr txBox="1"/>
          <p:nvPr/>
        </p:nvSpPr>
        <p:spPr>
          <a:xfrm>
            <a:off x="7312980" y="221941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err="1">
                <a:ea typeface="Calibri"/>
                <a:cs typeface="Calibri"/>
              </a:rPr>
              <a:t>Thesis</a:t>
            </a:r>
            <a:r>
              <a:rPr lang="fr-FR" dirty="0">
                <a:ea typeface="Calibri"/>
                <a:cs typeface="Calibri"/>
              </a:rPr>
              <a:t> C Antoine </a:t>
            </a:r>
          </a:p>
          <a:p>
            <a:r>
              <a:rPr lang="fr-FR" dirty="0">
                <a:ea typeface="Calibri"/>
                <a:cs typeface="Calibri"/>
              </a:rPr>
              <a:t>2018</a:t>
            </a:r>
          </a:p>
        </p:txBody>
      </p:sp>
      <p:pic>
        <p:nvPicPr>
          <p:cNvPr id="7" name="Espace réservé du contenu 6" descr="Une image contenant texte, capture d’écran, diagramme, Tracé&#10;&#10;Le contenu généré par l’IA peut être incorrect.">
            <a:extLst>
              <a:ext uri="{FF2B5EF4-FFF2-40B4-BE49-F238E27FC236}">
                <a16:creationId xmlns:a16="http://schemas.microsoft.com/office/drawing/2014/main" id="{C2F731CD-9FE6-1CEF-DCBF-935B6BA3353A}"/>
              </a:ext>
            </a:extLst>
          </p:cNvPr>
          <p:cNvPicPr>
            <a:picLocks noGrp="1" noChangeAspect="1"/>
          </p:cNvPicPr>
          <p:nvPr>
            <p:ph idx="1"/>
          </p:nvPr>
        </p:nvPicPr>
        <p:blipFill>
          <a:blip r:embed="rId2"/>
          <a:stretch>
            <a:fillRect/>
          </a:stretch>
        </p:blipFill>
        <p:spPr>
          <a:xfrm>
            <a:off x="1713" y="1276984"/>
            <a:ext cx="9472473" cy="4979830"/>
          </a:xfrm>
        </p:spPr>
      </p:pic>
      <p:cxnSp>
        <p:nvCxnSpPr>
          <p:cNvPr id="3" name="Connecteur droit avec flèche 2">
            <a:extLst>
              <a:ext uri="{FF2B5EF4-FFF2-40B4-BE49-F238E27FC236}">
                <a16:creationId xmlns:a16="http://schemas.microsoft.com/office/drawing/2014/main" id="{E07E7D6F-3C55-753B-4059-8BF934D86A47}"/>
              </a:ext>
            </a:extLst>
          </p:cNvPr>
          <p:cNvCxnSpPr/>
          <p:nvPr/>
        </p:nvCxnSpPr>
        <p:spPr>
          <a:xfrm>
            <a:off x="6111576" y="2990354"/>
            <a:ext cx="7375" cy="61956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1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229600" cy="583574"/>
          </a:xfrm>
        </p:spPr>
        <p:txBody>
          <a:bodyPr>
            <a:normAutofit fontScale="90000"/>
          </a:bodyPr>
          <a:lstStyle/>
          <a:p>
            <a:r>
              <a:rPr lang="fr-BE" sz="1800"/>
              <a:t>Perspective </a:t>
            </a:r>
            <a:r>
              <a:rPr lang="fr-BE" sz="1800" err="1"/>
              <a:t>Menopause</a:t>
            </a:r>
            <a:r>
              <a:rPr lang="fr-BE" sz="1800"/>
              <a:t> Management — </a:t>
            </a:r>
            <a:br>
              <a:rPr lang="fr-BE" sz="1800"/>
            </a:br>
            <a:r>
              <a:rPr lang="fr-BE" sz="1800" err="1"/>
              <a:t>Getting</a:t>
            </a:r>
            <a:r>
              <a:rPr lang="fr-BE" sz="1800"/>
              <a:t> </a:t>
            </a:r>
            <a:r>
              <a:rPr lang="fr-BE" sz="1800" err="1"/>
              <a:t>Clinical</a:t>
            </a:r>
            <a:r>
              <a:rPr lang="fr-BE" sz="1800"/>
              <a:t> Care Back on </a:t>
            </a:r>
            <a:r>
              <a:rPr lang="fr-BE" sz="1800" err="1"/>
              <a:t>Track</a:t>
            </a:r>
            <a:br>
              <a:rPr lang="fr-BE" sz="2100" b="1"/>
            </a:br>
            <a:endParaRPr lang="fr-BE" sz="2100"/>
          </a:p>
        </p:txBody>
      </p:sp>
      <p:sp>
        <p:nvSpPr>
          <p:cNvPr id="3" name="Espace réservé du contenu 2"/>
          <p:cNvSpPr>
            <a:spLocks noGrp="1"/>
          </p:cNvSpPr>
          <p:nvPr>
            <p:ph idx="1"/>
          </p:nvPr>
        </p:nvSpPr>
        <p:spPr/>
        <p:txBody>
          <a:bodyPr/>
          <a:lstStyle/>
          <a:p>
            <a:endParaRPr lang="fr-BE"/>
          </a:p>
        </p:txBody>
      </p:sp>
      <p:pic>
        <p:nvPicPr>
          <p:cNvPr id="4" name="Image 3"/>
          <p:cNvPicPr>
            <a:picLocks noChangeAspect="1"/>
          </p:cNvPicPr>
          <p:nvPr/>
        </p:nvPicPr>
        <p:blipFill>
          <a:blip r:embed="rId2" cstate="print"/>
          <a:stretch>
            <a:fillRect/>
          </a:stretch>
        </p:blipFill>
        <p:spPr>
          <a:xfrm>
            <a:off x="179512" y="644963"/>
            <a:ext cx="7920880" cy="5447982"/>
          </a:xfrm>
          <a:prstGeom prst="rect">
            <a:avLst/>
          </a:prstGeom>
        </p:spPr>
      </p:pic>
      <p:sp>
        <p:nvSpPr>
          <p:cNvPr id="5" name="ZoneTexte 4"/>
          <p:cNvSpPr txBox="1"/>
          <p:nvPr/>
        </p:nvSpPr>
        <p:spPr>
          <a:xfrm>
            <a:off x="1259632" y="6192307"/>
            <a:ext cx="6336704" cy="646331"/>
          </a:xfrm>
          <a:prstGeom prst="rect">
            <a:avLst/>
          </a:prstGeom>
          <a:noFill/>
        </p:spPr>
        <p:txBody>
          <a:bodyPr wrap="square" rtlCol="0">
            <a:spAutoFit/>
          </a:bodyPr>
          <a:lstStyle/>
          <a:p>
            <a:r>
              <a:rPr lang="fr-BE"/>
              <a:t>JE </a:t>
            </a:r>
            <a:r>
              <a:rPr lang="fr-BE" err="1"/>
              <a:t>Manson</a:t>
            </a:r>
            <a:r>
              <a:rPr lang="fr-BE"/>
              <a:t>, AM </a:t>
            </a:r>
            <a:r>
              <a:rPr lang="fr-BE" err="1"/>
              <a:t>Kaunitz</a:t>
            </a:r>
            <a:r>
              <a:rPr lang="fr-BE"/>
              <a:t> N </a:t>
            </a:r>
            <a:r>
              <a:rPr lang="fr-BE" err="1"/>
              <a:t>Engl</a:t>
            </a:r>
            <a:r>
              <a:rPr lang="fr-BE"/>
              <a:t> J Med </a:t>
            </a:r>
            <a:r>
              <a:rPr lang="fr-BE">
                <a:hlinkClick r:id="rId3"/>
              </a:rPr>
              <a:t>March 3, 2016</a:t>
            </a:r>
            <a:endParaRPr lang="fr-BE"/>
          </a:p>
          <a:p>
            <a:endParaRPr lang="fr-BE"/>
          </a:p>
        </p:txBody>
      </p:sp>
      <p:cxnSp>
        <p:nvCxnSpPr>
          <p:cNvPr id="8" name="Connecteur droit avec flèche 7"/>
          <p:cNvCxnSpPr/>
          <p:nvPr/>
        </p:nvCxnSpPr>
        <p:spPr>
          <a:xfrm>
            <a:off x="3513251" y="3717032"/>
            <a:ext cx="626701" cy="37804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flipV="1">
            <a:off x="3543741" y="2276872"/>
            <a:ext cx="565720" cy="43204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4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86F86-D7D6-AC4E-F740-A28588C03AAF}"/>
              </a:ext>
            </a:extLst>
          </p:cNvPr>
          <p:cNvSpPr>
            <a:spLocks noGrp="1"/>
          </p:cNvSpPr>
          <p:nvPr>
            <p:ph type="title"/>
          </p:nvPr>
        </p:nvSpPr>
        <p:spPr/>
        <p:txBody>
          <a:bodyPr/>
          <a:lstStyle/>
          <a:p>
            <a:endParaRPr lang="fr-FR"/>
          </a:p>
        </p:txBody>
      </p:sp>
      <p:pic>
        <p:nvPicPr>
          <p:cNvPr id="3" name="Image 3" descr="Une image contenant graphique&#10;&#10;Description générée automatiquement">
            <a:extLst>
              <a:ext uri="{FF2B5EF4-FFF2-40B4-BE49-F238E27FC236}">
                <a16:creationId xmlns:a16="http://schemas.microsoft.com/office/drawing/2014/main" id="{9DF012DA-C0F8-7761-E681-72368FC746DD}"/>
              </a:ext>
            </a:extLst>
          </p:cNvPr>
          <p:cNvPicPr>
            <a:picLocks noChangeAspect="1"/>
          </p:cNvPicPr>
          <p:nvPr/>
        </p:nvPicPr>
        <p:blipFill>
          <a:blip r:embed="rId2"/>
          <a:stretch>
            <a:fillRect/>
          </a:stretch>
        </p:blipFill>
        <p:spPr>
          <a:xfrm>
            <a:off x="1005035" y="-91919"/>
            <a:ext cx="6902308" cy="6810217"/>
          </a:xfrm>
          <a:prstGeom prst="rect">
            <a:avLst/>
          </a:prstGeom>
        </p:spPr>
      </p:pic>
      <p:sp>
        <p:nvSpPr>
          <p:cNvPr id="4" name="ZoneTexte 3">
            <a:extLst>
              <a:ext uri="{FF2B5EF4-FFF2-40B4-BE49-F238E27FC236}">
                <a16:creationId xmlns:a16="http://schemas.microsoft.com/office/drawing/2014/main" id="{56BE109F-6F27-E0A5-570E-20B68C3F8C83}"/>
              </a:ext>
            </a:extLst>
          </p:cNvPr>
          <p:cNvSpPr txBox="1"/>
          <p:nvPr/>
        </p:nvSpPr>
        <p:spPr>
          <a:xfrm>
            <a:off x="876132" y="72507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fr-FR">
                <a:latin typeface="Arial"/>
                <a:cs typeface="Arial"/>
              </a:rPr>
              <a:t>1.5 Million </a:t>
            </a:r>
            <a:r>
              <a:rPr lang="fr-FR" err="1">
                <a:latin typeface="Arial"/>
                <a:cs typeface="Arial"/>
              </a:rPr>
              <a:t>women</a:t>
            </a:r>
            <a:r>
              <a:rPr lang="fr-FR">
                <a:latin typeface="Arial"/>
                <a:cs typeface="Arial"/>
              </a:rPr>
              <a:t> </a:t>
            </a:r>
            <a:r>
              <a:rPr lang="fr-FR" err="1">
                <a:latin typeface="Arial"/>
                <a:cs typeface="Arial"/>
              </a:rPr>
              <a:t>aged</a:t>
            </a:r>
            <a:r>
              <a:rPr lang="fr-FR">
                <a:latin typeface="Arial"/>
                <a:cs typeface="Arial"/>
              </a:rPr>
              <a:t> 45-60 </a:t>
            </a:r>
            <a:r>
              <a:rPr lang="fr-FR" err="1">
                <a:latin typeface="Arial"/>
                <a:cs typeface="Arial"/>
              </a:rPr>
              <a:t>yrs</a:t>
            </a:r>
            <a:endParaRPr lang="fr-FR">
              <a:cs typeface="Arial"/>
            </a:endParaRPr>
          </a:p>
        </p:txBody>
      </p:sp>
      <p:sp>
        <p:nvSpPr>
          <p:cNvPr id="5" name="Rectangle : coins arrondis 4">
            <a:extLst>
              <a:ext uri="{FF2B5EF4-FFF2-40B4-BE49-F238E27FC236}">
                <a16:creationId xmlns:a16="http://schemas.microsoft.com/office/drawing/2014/main" id="{4E53E047-EA35-EAD3-EE8F-E990C81732E6}"/>
              </a:ext>
            </a:extLst>
          </p:cNvPr>
          <p:cNvSpPr/>
          <p:nvPr/>
        </p:nvSpPr>
        <p:spPr>
          <a:xfrm>
            <a:off x="5015100" y="2628396"/>
            <a:ext cx="2145013" cy="604229"/>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9137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886E0-3178-65A3-4865-35C6CE4B61D8}"/>
              </a:ext>
            </a:extLst>
          </p:cNvPr>
          <p:cNvSpPr>
            <a:spLocks noGrp="1"/>
          </p:cNvSpPr>
          <p:nvPr>
            <p:ph type="title"/>
          </p:nvPr>
        </p:nvSpPr>
        <p:spPr/>
        <p:txBody>
          <a:bodyPr>
            <a:normAutofit/>
          </a:bodyPr>
          <a:lstStyle/>
          <a:p>
            <a:pPr algn="l"/>
            <a:r>
              <a:rPr lang="fr-FR" sz="2800" b="1" dirty="0">
                <a:solidFill>
                  <a:srgbClr val="FF0000"/>
                </a:solidFill>
                <a:latin typeface="Arial"/>
                <a:cs typeface="Arial"/>
              </a:rPr>
              <a:t>The </a:t>
            </a:r>
            <a:r>
              <a:rPr lang="fr-FR" sz="2800" b="1" err="1">
                <a:solidFill>
                  <a:srgbClr val="FF0000"/>
                </a:solidFill>
                <a:latin typeface="Arial"/>
                <a:cs typeface="Arial"/>
              </a:rPr>
              <a:t>Effects</a:t>
            </a:r>
            <a:r>
              <a:rPr lang="fr-FR" sz="2800" b="1" dirty="0">
                <a:solidFill>
                  <a:srgbClr val="FF0000"/>
                </a:solidFill>
                <a:latin typeface="Arial"/>
                <a:cs typeface="Arial"/>
              </a:rPr>
              <a:t> of </a:t>
            </a:r>
            <a:r>
              <a:rPr lang="fr-FR" sz="2800" b="1" err="1">
                <a:solidFill>
                  <a:srgbClr val="FF0000"/>
                </a:solidFill>
                <a:latin typeface="Arial"/>
                <a:cs typeface="Arial"/>
              </a:rPr>
              <a:t>Tibolone</a:t>
            </a:r>
            <a:r>
              <a:rPr lang="fr-FR" sz="2800" b="1" dirty="0">
                <a:solidFill>
                  <a:srgbClr val="FF0000"/>
                </a:solidFill>
                <a:latin typeface="Arial"/>
                <a:cs typeface="Arial"/>
              </a:rPr>
              <a:t> in </a:t>
            </a:r>
            <a:r>
              <a:rPr lang="fr-FR" sz="2800" b="1" err="1">
                <a:solidFill>
                  <a:srgbClr val="FF0000"/>
                </a:solidFill>
                <a:latin typeface="Arial"/>
                <a:cs typeface="Arial"/>
              </a:rPr>
              <a:t>Older</a:t>
            </a:r>
            <a:r>
              <a:rPr lang="fr-FR" sz="2800" b="1" dirty="0">
                <a:solidFill>
                  <a:srgbClr val="FF0000"/>
                </a:solidFill>
                <a:latin typeface="Arial"/>
                <a:cs typeface="Arial"/>
              </a:rPr>
              <a:t> </a:t>
            </a:r>
            <a:r>
              <a:rPr lang="fr-FR" sz="2800" b="1" err="1">
                <a:solidFill>
                  <a:srgbClr val="FF0000"/>
                </a:solidFill>
                <a:latin typeface="Arial"/>
                <a:cs typeface="Arial"/>
              </a:rPr>
              <a:t>Postmenopausal</a:t>
            </a:r>
            <a:r>
              <a:rPr lang="fr-FR" sz="2800" b="1" dirty="0">
                <a:solidFill>
                  <a:srgbClr val="FF0000"/>
                </a:solidFill>
                <a:latin typeface="Arial"/>
                <a:cs typeface="Arial"/>
              </a:rPr>
              <a:t> </a:t>
            </a:r>
            <a:r>
              <a:rPr lang="fr-FR" sz="2800" b="1" err="1">
                <a:solidFill>
                  <a:srgbClr val="FF0000"/>
                </a:solidFill>
                <a:latin typeface="Arial"/>
                <a:cs typeface="Arial"/>
              </a:rPr>
              <a:t>Women</a:t>
            </a:r>
            <a:endParaRPr lang="fr-FR" sz="2800">
              <a:solidFill>
                <a:srgbClr val="FF0000"/>
              </a:solidFill>
              <a:latin typeface="Arial"/>
              <a:cs typeface="Arial"/>
            </a:endParaRPr>
          </a:p>
          <a:p>
            <a:endParaRPr lang="fr-FR" sz="2800" dirty="0">
              <a:solidFill>
                <a:srgbClr val="FF0000"/>
              </a:solidFill>
            </a:endParaRPr>
          </a:p>
        </p:txBody>
      </p:sp>
      <p:pic>
        <p:nvPicPr>
          <p:cNvPr id="4" name="Espace réservé du contenu 3" descr="Une image contenant texte, diagramme, ligne, Parallèle&#10;&#10;Le contenu généré par l’IA peut être incorrect.">
            <a:extLst>
              <a:ext uri="{FF2B5EF4-FFF2-40B4-BE49-F238E27FC236}">
                <a16:creationId xmlns:a16="http://schemas.microsoft.com/office/drawing/2014/main" id="{A14E58CB-05FC-A8EC-DB2B-B187390C0F22}"/>
              </a:ext>
            </a:extLst>
          </p:cNvPr>
          <p:cNvPicPr>
            <a:picLocks noGrp="1" noChangeAspect="1"/>
          </p:cNvPicPr>
          <p:nvPr>
            <p:ph idx="1"/>
          </p:nvPr>
        </p:nvPicPr>
        <p:blipFill>
          <a:blip r:embed="rId2"/>
          <a:stretch>
            <a:fillRect/>
          </a:stretch>
        </p:blipFill>
        <p:spPr>
          <a:xfrm>
            <a:off x="228418" y="1243027"/>
            <a:ext cx="4576204" cy="5612933"/>
          </a:xfrm>
        </p:spPr>
      </p:pic>
      <p:sp>
        <p:nvSpPr>
          <p:cNvPr id="5" name="ZoneTexte 4">
            <a:extLst>
              <a:ext uri="{FF2B5EF4-FFF2-40B4-BE49-F238E27FC236}">
                <a16:creationId xmlns:a16="http://schemas.microsoft.com/office/drawing/2014/main" id="{7689E658-AB48-63AC-3213-9D449971DC63}"/>
              </a:ext>
            </a:extLst>
          </p:cNvPr>
          <p:cNvSpPr txBox="1"/>
          <p:nvPr/>
        </p:nvSpPr>
        <p:spPr>
          <a:xfrm>
            <a:off x="5009029" y="1865779"/>
            <a:ext cx="2743200"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dirty="0">
                <a:solidFill>
                  <a:srgbClr val="1A1A1A"/>
                </a:solidFill>
                <a:ea typeface="+mn-lt"/>
                <a:cs typeface="+mn-lt"/>
              </a:rPr>
              <a:t>Cumulative Percentages of Patients </a:t>
            </a:r>
            <a:r>
              <a:rPr lang="fr-FR" b="1" err="1">
                <a:solidFill>
                  <a:srgbClr val="1A1A1A"/>
                </a:solidFill>
                <a:ea typeface="+mn-lt"/>
                <a:cs typeface="+mn-lt"/>
              </a:rPr>
              <a:t>with</a:t>
            </a:r>
            <a:r>
              <a:rPr lang="fr-FR" b="1" dirty="0">
                <a:solidFill>
                  <a:srgbClr val="1A1A1A"/>
                </a:solidFill>
                <a:ea typeface="+mn-lt"/>
                <a:cs typeface="+mn-lt"/>
              </a:rPr>
              <a:t> </a:t>
            </a:r>
            <a:r>
              <a:rPr lang="fr-FR" b="1" err="1">
                <a:solidFill>
                  <a:srgbClr val="1A1A1A"/>
                </a:solidFill>
                <a:ea typeface="+mn-lt"/>
                <a:cs typeface="+mn-lt"/>
              </a:rPr>
              <a:t>Breast</a:t>
            </a:r>
            <a:r>
              <a:rPr lang="fr-FR" b="1" dirty="0">
                <a:solidFill>
                  <a:srgbClr val="1A1A1A"/>
                </a:solidFill>
                <a:ea typeface="+mn-lt"/>
                <a:cs typeface="+mn-lt"/>
              </a:rPr>
              <a:t> Cancer and Stroke.</a:t>
            </a:r>
            <a:endParaRPr lang="fr-FR">
              <a:ea typeface="Calibri"/>
              <a:cs typeface="Calibri"/>
            </a:endParaRPr>
          </a:p>
          <a:p>
            <a:r>
              <a:rPr lang="fr-FR" dirty="0">
                <a:solidFill>
                  <a:srgbClr val="666666"/>
                </a:solidFill>
                <a:ea typeface="+mn-lt"/>
                <a:cs typeface="+mn-lt"/>
              </a:rPr>
              <a:t>At 4 </a:t>
            </a:r>
            <a:r>
              <a:rPr lang="fr-FR" err="1">
                <a:solidFill>
                  <a:srgbClr val="666666"/>
                </a:solidFill>
                <a:ea typeface="+mn-lt"/>
                <a:cs typeface="+mn-lt"/>
              </a:rPr>
              <a:t>years</a:t>
            </a:r>
            <a:r>
              <a:rPr lang="fr-FR" dirty="0">
                <a:solidFill>
                  <a:srgbClr val="666666"/>
                </a:solidFill>
                <a:ea typeface="+mn-lt"/>
                <a:cs typeface="+mn-lt"/>
              </a:rPr>
              <a:t>, </a:t>
            </a:r>
            <a:r>
              <a:rPr lang="fr-FR" err="1">
                <a:solidFill>
                  <a:srgbClr val="666666"/>
                </a:solidFill>
                <a:ea typeface="+mn-lt"/>
                <a:cs typeface="+mn-lt"/>
              </a:rPr>
              <a:t>therapy</a:t>
            </a:r>
            <a:r>
              <a:rPr lang="fr-FR" dirty="0">
                <a:solidFill>
                  <a:srgbClr val="666666"/>
                </a:solidFill>
                <a:ea typeface="+mn-lt"/>
                <a:cs typeface="+mn-lt"/>
              </a:rPr>
              <a:t> </a:t>
            </a:r>
            <a:r>
              <a:rPr lang="fr-FR" err="1">
                <a:solidFill>
                  <a:srgbClr val="666666"/>
                </a:solidFill>
                <a:ea typeface="+mn-lt"/>
                <a:cs typeface="+mn-lt"/>
              </a:rPr>
              <a:t>with</a:t>
            </a:r>
            <a:r>
              <a:rPr lang="fr-FR" dirty="0">
                <a:solidFill>
                  <a:srgbClr val="666666"/>
                </a:solidFill>
                <a:ea typeface="+mn-lt"/>
                <a:cs typeface="+mn-lt"/>
              </a:rPr>
              <a:t> </a:t>
            </a:r>
            <a:r>
              <a:rPr lang="fr-FR" err="1">
                <a:solidFill>
                  <a:srgbClr val="666666"/>
                </a:solidFill>
                <a:ea typeface="+mn-lt"/>
                <a:cs typeface="+mn-lt"/>
              </a:rPr>
              <a:t>tibolone</a:t>
            </a:r>
            <a:r>
              <a:rPr lang="fr-FR" dirty="0">
                <a:solidFill>
                  <a:srgbClr val="666666"/>
                </a:solidFill>
                <a:ea typeface="+mn-lt"/>
                <a:cs typeface="+mn-lt"/>
              </a:rPr>
              <a:t> </a:t>
            </a:r>
            <a:r>
              <a:rPr lang="fr-FR" err="1">
                <a:solidFill>
                  <a:srgbClr val="666666"/>
                </a:solidFill>
                <a:ea typeface="+mn-lt"/>
                <a:cs typeface="+mn-lt"/>
              </a:rPr>
              <a:t>was</a:t>
            </a:r>
            <a:r>
              <a:rPr lang="fr-FR" dirty="0">
                <a:solidFill>
                  <a:srgbClr val="666666"/>
                </a:solidFill>
                <a:ea typeface="+mn-lt"/>
                <a:cs typeface="+mn-lt"/>
              </a:rPr>
              <a:t> </a:t>
            </a:r>
            <a:r>
              <a:rPr lang="fr-FR" err="1">
                <a:solidFill>
                  <a:srgbClr val="666666"/>
                </a:solidFill>
                <a:ea typeface="+mn-lt"/>
                <a:cs typeface="+mn-lt"/>
              </a:rPr>
              <a:t>associated</a:t>
            </a:r>
            <a:r>
              <a:rPr lang="fr-FR" dirty="0">
                <a:solidFill>
                  <a:srgbClr val="666666"/>
                </a:solidFill>
                <a:ea typeface="+mn-lt"/>
                <a:cs typeface="+mn-lt"/>
              </a:rPr>
              <a:t> </a:t>
            </a:r>
            <a:r>
              <a:rPr lang="fr-FR" err="1">
                <a:solidFill>
                  <a:srgbClr val="666666"/>
                </a:solidFill>
                <a:ea typeface="+mn-lt"/>
                <a:cs typeface="+mn-lt"/>
              </a:rPr>
              <a:t>with</a:t>
            </a:r>
            <a:r>
              <a:rPr lang="fr-FR" dirty="0">
                <a:solidFill>
                  <a:srgbClr val="666666"/>
                </a:solidFill>
                <a:ea typeface="+mn-lt"/>
                <a:cs typeface="+mn-lt"/>
              </a:rPr>
              <a:t> a </a:t>
            </a:r>
            <a:r>
              <a:rPr lang="fr-FR" err="1">
                <a:solidFill>
                  <a:srgbClr val="666666"/>
                </a:solidFill>
                <a:ea typeface="+mn-lt"/>
                <a:cs typeface="+mn-lt"/>
              </a:rPr>
              <a:t>decrease</a:t>
            </a:r>
            <a:r>
              <a:rPr lang="fr-FR" dirty="0">
                <a:solidFill>
                  <a:srgbClr val="666666"/>
                </a:solidFill>
                <a:ea typeface="+mn-lt"/>
                <a:cs typeface="+mn-lt"/>
              </a:rPr>
              <a:t> in the </a:t>
            </a:r>
            <a:r>
              <a:rPr lang="fr-FR" err="1">
                <a:solidFill>
                  <a:srgbClr val="666666"/>
                </a:solidFill>
                <a:ea typeface="+mn-lt"/>
                <a:cs typeface="+mn-lt"/>
              </a:rPr>
              <a:t>risk</a:t>
            </a:r>
            <a:r>
              <a:rPr lang="fr-FR" dirty="0">
                <a:solidFill>
                  <a:srgbClr val="666666"/>
                </a:solidFill>
                <a:ea typeface="+mn-lt"/>
                <a:cs typeface="+mn-lt"/>
              </a:rPr>
              <a:t> of invasive </a:t>
            </a:r>
            <a:r>
              <a:rPr lang="fr-FR" err="1">
                <a:solidFill>
                  <a:srgbClr val="666666"/>
                </a:solidFill>
                <a:ea typeface="+mn-lt"/>
                <a:cs typeface="+mn-lt"/>
              </a:rPr>
              <a:t>breast</a:t>
            </a:r>
            <a:r>
              <a:rPr lang="fr-FR" dirty="0">
                <a:solidFill>
                  <a:srgbClr val="666666"/>
                </a:solidFill>
                <a:ea typeface="+mn-lt"/>
                <a:cs typeface="+mn-lt"/>
              </a:rPr>
              <a:t> cancer (relative </a:t>
            </a:r>
            <a:r>
              <a:rPr lang="fr-FR" err="1">
                <a:solidFill>
                  <a:srgbClr val="666666"/>
                </a:solidFill>
                <a:ea typeface="+mn-lt"/>
                <a:cs typeface="+mn-lt"/>
              </a:rPr>
              <a:t>hazard</a:t>
            </a:r>
            <a:r>
              <a:rPr lang="fr-FR" dirty="0">
                <a:solidFill>
                  <a:srgbClr val="666666"/>
                </a:solidFill>
                <a:ea typeface="+mn-lt"/>
                <a:cs typeface="+mn-lt"/>
              </a:rPr>
              <a:t>, 0.32; 95% CI, 0.13 to 0.80; P=0.02) (Panel A) but </a:t>
            </a:r>
            <a:r>
              <a:rPr lang="fr-FR" err="1">
                <a:solidFill>
                  <a:srgbClr val="666666"/>
                </a:solidFill>
                <a:ea typeface="+mn-lt"/>
                <a:cs typeface="+mn-lt"/>
              </a:rPr>
              <a:t>with</a:t>
            </a:r>
            <a:r>
              <a:rPr lang="fr-FR" dirty="0">
                <a:solidFill>
                  <a:srgbClr val="666666"/>
                </a:solidFill>
                <a:ea typeface="+mn-lt"/>
                <a:cs typeface="+mn-lt"/>
              </a:rPr>
              <a:t> an </a:t>
            </a:r>
            <a:r>
              <a:rPr lang="fr-FR" err="1">
                <a:solidFill>
                  <a:srgbClr val="666666"/>
                </a:solidFill>
                <a:ea typeface="+mn-lt"/>
                <a:cs typeface="+mn-lt"/>
              </a:rPr>
              <a:t>increase</a:t>
            </a:r>
            <a:r>
              <a:rPr lang="fr-FR" dirty="0">
                <a:solidFill>
                  <a:srgbClr val="666666"/>
                </a:solidFill>
                <a:ea typeface="+mn-lt"/>
                <a:cs typeface="+mn-lt"/>
              </a:rPr>
              <a:t> in the </a:t>
            </a:r>
            <a:r>
              <a:rPr lang="fr-FR" err="1">
                <a:solidFill>
                  <a:srgbClr val="666666"/>
                </a:solidFill>
                <a:ea typeface="+mn-lt"/>
                <a:cs typeface="+mn-lt"/>
              </a:rPr>
              <a:t>risk</a:t>
            </a:r>
            <a:r>
              <a:rPr lang="fr-FR" dirty="0">
                <a:solidFill>
                  <a:srgbClr val="666666"/>
                </a:solidFill>
                <a:ea typeface="+mn-lt"/>
                <a:cs typeface="+mn-lt"/>
              </a:rPr>
              <a:t> of stroke (relative </a:t>
            </a:r>
            <a:r>
              <a:rPr lang="fr-FR" err="1">
                <a:solidFill>
                  <a:srgbClr val="666666"/>
                </a:solidFill>
                <a:ea typeface="+mn-lt"/>
                <a:cs typeface="+mn-lt"/>
              </a:rPr>
              <a:t>hazard</a:t>
            </a:r>
            <a:r>
              <a:rPr lang="fr-FR" dirty="0">
                <a:solidFill>
                  <a:srgbClr val="666666"/>
                </a:solidFill>
                <a:ea typeface="+mn-lt"/>
                <a:cs typeface="+mn-lt"/>
              </a:rPr>
              <a:t>, 2.19; 95% CI, 1.14 to 4.23; P=0.02) (Panel B).</a:t>
            </a:r>
            <a:endParaRPr lang="fr-FR" dirty="0"/>
          </a:p>
          <a:p>
            <a:pPr algn="l"/>
            <a:endParaRPr lang="fr-FR" dirty="0">
              <a:solidFill>
                <a:srgbClr val="666666"/>
              </a:solidFill>
              <a:ea typeface="Calibri"/>
              <a:cs typeface="Calibri"/>
            </a:endParaRPr>
          </a:p>
          <a:p>
            <a:r>
              <a:rPr lang="fr-FR" dirty="0">
                <a:solidFill>
                  <a:srgbClr val="666666"/>
                </a:solidFill>
                <a:ea typeface="Calibri"/>
                <a:cs typeface="Calibri"/>
              </a:rPr>
              <a:t>Cummings et al NEJM 2008</a:t>
            </a:r>
          </a:p>
          <a:p>
            <a:endParaRPr lang="fr-FR" sz="2400" dirty="0">
              <a:ea typeface="Calibri"/>
              <a:cs typeface="Calibri"/>
            </a:endParaRPr>
          </a:p>
        </p:txBody>
      </p:sp>
      <p:cxnSp>
        <p:nvCxnSpPr>
          <p:cNvPr id="7" name="Connecteur droit avec flèche 6">
            <a:extLst>
              <a:ext uri="{FF2B5EF4-FFF2-40B4-BE49-F238E27FC236}">
                <a16:creationId xmlns:a16="http://schemas.microsoft.com/office/drawing/2014/main" id="{645DFB13-5F44-826E-FF9D-5D632AE674A0}"/>
              </a:ext>
            </a:extLst>
          </p:cNvPr>
          <p:cNvCxnSpPr/>
          <p:nvPr/>
        </p:nvCxnSpPr>
        <p:spPr>
          <a:xfrm flipH="1" flipV="1">
            <a:off x="3627572" y="3286977"/>
            <a:ext cx="1169242" cy="28811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94D246BB-B26E-E83E-B828-C614C903024D}"/>
              </a:ext>
            </a:extLst>
          </p:cNvPr>
          <p:cNvCxnSpPr/>
          <p:nvPr/>
        </p:nvCxnSpPr>
        <p:spPr>
          <a:xfrm flipH="1" flipV="1">
            <a:off x="4225157" y="5346826"/>
            <a:ext cx="1169242" cy="288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37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54601-7F91-4F04-8FBA-08662577B57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187D7D49-A5AE-4BDE-9680-368C77D8D233}"/>
              </a:ext>
            </a:extLst>
          </p:cNvPr>
          <p:cNvSpPr>
            <a:spLocks noGrp="1"/>
          </p:cNvSpPr>
          <p:nvPr>
            <p:ph idx="1"/>
          </p:nvPr>
        </p:nvSpPr>
        <p:spPr/>
        <p:txBody>
          <a:bodyPr/>
          <a:lstStyle/>
          <a:p>
            <a:endParaRPr lang="fr-FR"/>
          </a:p>
          <a:p>
            <a:endParaRPr lang="fr-FR">
              <a:cs typeface="Calibri"/>
            </a:endParaRPr>
          </a:p>
          <a:p>
            <a:endParaRPr lang="fr-FR">
              <a:cs typeface="Calibri"/>
            </a:endParaRPr>
          </a:p>
          <a:p>
            <a:endParaRPr lang="fr-FR">
              <a:cs typeface="Calibri"/>
            </a:endParaRPr>
          </a:p>
          <a:p>
            <a:endParaRPr lang="fr-FR">
              <a:cs typeface="Calibri"/>
            </a:endParaRPr>
          </a:p>
          <a:p>
            <a:endParaRPr lang="fr-FR">
              <a:cs typeface="Calibri"/>
            </a:endParaRPr>
          </a:p>
          <a:p>
            <a:endParaRPr lang="fr-FR">
              <a:cs typeface="Calibri"/>
            </a:endParaRPr>
          </a:p>
          <a:p>
            <a:endParaRPr lang="fr-FR">
              <a:cs typeface="Calibri"/>
            </a:endParaRPr>
          </a:p>
          <a:p>
            <a:endParaRPr lang="fr-FR" sz="2000">
              <a:cs typeface="Calibri"/>
            </a:endParaRPr>
          </a:p>
          <a:p>
            <a:r>
              <a:rPr lang="fr-FR" sz="2000">
                <a:cs typeface="Calibri"/>
              </a:rPr>
              <a:t>Vinogradova et al BMJ 2020;371:m3873</a:t>
            </a:r>
            <a:endParaRPr lang="fr-FR"/>
          </a:p>
        </p:txBody>
      </p:sp>
      <p:pic>
        <p:nvPicPr>
          <p:cNvPr id="4" name="Image 5">
            <a:extLst>
              <a:ext uri="{FF2B5EF4-FFF2-40B4-BE49-F238E27FC236}">
                <a16:creationId xmlns:a16="http://schemas.microsoft.com/office/drawing/2014/main" id="{F04804CA-0781-42BE-8B24-83A9753BFBEB}"/>
              </a:ext>
            </a:extLst>
          </p:cNvPr>
          <p:cNvPicPr>
            <a:picLocks noChangeAspect="1"/>
          </p:cNvPicPr>
          <p:nvPr/>
        </p:nvPicPr>
        <p:blipFill>
          <a:blip r:embed="rId2"/>
          <a:stretch>
            <a:fillRect/>
          </a:stretch>
        </p:blipFill>
        <p:spPr>
          <a:xfrm>
            <a:off x="287623" y="-52386"/>
            <a:ext cx="7294033" cy="6641843"/>
          </a:xfrm>
          <a:prstGeom prst="rect">
            <a:avLst/>
          </a:prstGeom>
        </p:spPr>
      </p:pic>
      <p:cxnSp>
        <p:nvCxnSpPr>
          <p:cNvPr id="6" name="Connecteur droit avec flèche 5">
            <a:extLst>
              <a:ext uri="{FF2B5EF4-FFF2-40B4-BE49-F238E27FC236}">
                <a16:creationId xmlns:a16="http://schemas.microsoft.com/office/drawing/2014/main" id="{BB2BD9CB-8199-48E0-AF14-BBF03F3F701C}"/>
              </a:ext>
            </a:extLst>
          </p:cNvPr>
          <p:cNvCxnSpPr/>
          <p:nvPr/>
        </p:nvCxnSpPr>
        <p:spPr>
          <a:xfrm flipH="1" flipV="1">
            <a:off x="6510656" y="2547028"/>
            <a:ext cx="1169242" cy="288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6B228FB3-278A-4D14-95F7-94A11592F5F7}"/>
              </a:ext>
            </a:extLst>
          </p:cNvPr>
          <p:cNvCxnSpPr/>
          <p:nvPr/>
        </p:nvCxnSpPr>
        <p:spPr>
          <a:xfrm flipH="1" flipV="1">
            <a:off x="1836142" y="4459155"/>
            <a:ext cx="1169242" cy="288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E379DCEC-E42C-415A-9D0E-9D87D3FFB95E}"/>
              </a:ext>
            </a:extLst>
          </p:cNvPr>
          <p:cNvCxnSpPr/>
          <p:nvPr/>
        </p:nvCxnSpPr>
        <p:spPr>
          <a:xfrm flipH="1" flipV="1">
            <a:off x="4258096" y="4455318"/>
            <a:ext cx="1169242" cy="2881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93792D09-B42A-469E-BA5A-C4320AE14F9D}"/>
              </a:ext>
            </a:extLst>
          </p:cNvPr>
          <p:cNvCxnSpPr/>
          <p:nvPr/>
        </p:nvCxnSpPr>
        <p:spPr>
          <a:xfrm flipH="1" flipV="1">
            <a:off x="6244230" y="4920193"/>
            <a:ext cx="1169242" cy="288116"/>
          </a:xfrm>
          <a:prstGeom prst="straightConnector1">
            <a:avLst/>
          </a:prstGeom>
          <a:ln w="76200">
            <a:solidFill>
              <a:srgbClr val="4472C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9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4A1AFE-2D11-43AE-A14F-C5421508FFC3}"/>
              </a:ext>
            </a:extLst>
          </p:cNvPr>
          <p:cNvSpPr>
            <a:spLocks noGrp="1"/>
          </p:cNvSpPr>
          <p:nvPr>
            <p:ph type="title"/>
          </p:nvPr>
        </p:nvSpPr>
        <p:spPr>
          <a:xfrm>
            <a:off x="325061" y="2296361"/>
            <a:ext cx="8216387" cy="1143000"/>
          </a:xfrm>
        </p:spPr>
        <p:txBody>
          <a:bodyPr>
            <a:normAutofit fontScale="90000"/>
          </a:bodyPr>
          <a:lstStyle/>
          <a:p>
            <a:r>
              <a:rPr lang="en-US" sz="3200" dirty="0">
                <a:solidFill>
                  <a:schemeClr val="tx1"/>
                </a:solidFill>
                <a:latin typeface="Times New Roman"/>
                <a:cs typeface="Times New Roman"/>
              </a:rPr>
              <a:t>Breast health during menopause Patrick Neven  (KUL) </a:t>
            </a:r>
            <a:endParaRPr lang="fr-FR" sz="3200">
              <a:solidFill>
                <a:schemeClr val="tx1"/>
              </a:solidFill>
            </a:endParaRPr>
          </a:p>
          <a:p>
            <a:r>
              <a:rPr lang="en-US" sz="3200" dirty="0">
                <a:solidFill>
                  <a:schemeClr val="tx1"/>
                </a:solidFill>
                <a:latin typeface="Times New Roman"/>
                <a:cs typeface="Times New Roman"/>
              </a:rPr>
              <a:t> Breast cancer risk assessment (Herman </a:t>
            </a:r>
            <a:r>
              <a:rPr lang="en-US" sz="3200" err="1">
                <a:solidFill>
                  <a:schemeClr val="tx1"/>
                </a:solidFill>
                <a:latin typeface="Times New Roman"/>
                <a:cs typeface="Times New Roman"/>
              </a:rPr>
              <a:t>Depypere</a:t>
            </a:r>
            <a:r>
              <a:rPr lang="en-US" sz="3200" dirty="0">
                <a:solidFill>
                  <a:schemeClr val="tx1"/>
                </a:solidFill>
                <a:latin typeface="Times New Roman"/>
                <a:cs typeface="Times New Roman"/>
              </a:rPr>
              <a:t> </a:t>
            </a:r>
            <a:r>
              <a:rPr lang="en-US" sz="3200" err="1">
                <a:solidFill>
                  <a:schemeClr val="tx1"/>
                </a:solidFill>
                <a:latin typeface="Times New Roman"/>
                <a:cs typeface="Times New Roman"/>
              </a:rPr>
              <a:t>Ugent</a:t>
            </a:r>
            <a:r>
              <a:rPr lang="en-US" sz="3200" dirty="0">
                <a:solidFill>
                  <a:schemeClr val="tx1"/>
                </a:solidFill>
                <a:latin typeface="Times New Roman"/>
                <a:cs typeface="Times New Roman"/>
              </a:rPr>
              <a:t>)</a:t>
            </a:r>
            <a:endParaRPr lang="fr-FR" sz="3200">
              <a:solidFill>
                <a:schemeClr val="tx1"/>
              </a:solidFill>
            </a:endParaRPr>
          </a:p>
        </p:txBody>
      </p:sp>
      <p:sp>
        <p:nvSpPr>
          <p:cNvPr id="3" name="Espace réservé du contenu 2">
            <a:extLst>
              <a:ext uri="{FF2B5EF4-FFF2-40B4-BE49-F238E27FC236}">
                <a16:creationId xmlns:a16="http://schemas.microsoft.com/office/drawing/2014/main" id="{4D66F9BE-ADFA-8C18-41B6-C7FFC5C65832}"/>
              </a:ext>
            </a:extLst>
          </p:cNvPr>
          <p:cNvSpPr>
            <a:spLocks noGrp="1"/>
          </p:cNvSpPr>
          <p:nvPr>
            <p:ph idx="1"/>
          </p:nvPr>
        </p:nvSpPr>
        <p:spPr/>
        <p:txBody>
          <a:bodyPr vert="horz" lIns="91440" tIns="45720" rIns="91440" bIns="45720" rtlCol="0" anchor="t">
            <a:normAutofit/>
          </a:bodyPr>
          <a:lstStyle/>
          <a:p>
            <a:endParaRPr lang="fr-FR"/>
          </a:p>
          <a:p>
            <a:endParaRPr lang="fr-FR" dirty="0">
              <a:ea typeface="Calibri"/>
              <a:cs typeface="Calibri"/>
            </a:endParaRPr>
          </a:p>
        </p:txBody>
      </p:sp>
    </p:spTree>
    <p:extLst>
      <p:ext uri="{BB962C8B-B14F-4D97-AF65-F5344CB8AC3E}">
        <p14:creationId xmlns:p14="http://schemas.microsoft.com/office/powerpoint/2010/main" val="685708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09841F-AA99-634A-E064-DCBE3D26014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2924CB4-EC13-67EF-AA6A-C746DD1CAC18}"/>
              </a:ext>
            </a:extLst>
          </p:cNvPr>
          <p:cNvSpPr>
            <a:spLocks noGrp="1"/>
          </p:cNvSpPr>
          <p:nvPr>
            <p:ph idx="1"/>
          </p:nvPr>
        </p:nvSpPr>
        <p:spPr/>
        <p:txBody>
          <a:bodyPr vert="horz" lIns="91440" tIns="45720" rIns="91440" bIns="45720" rtlCol="0" anchor="t">
            <a:normAutofit/>
          </a:bodyPr>
          <a:lstStyle/>
          <a:p>
            <a:r>
              <a:rPr lang="fr-FR" sz="2800" dirty="0">
                <a:solidFill>
                  <a:srgbClr val="FF0000"/>
                </a:solidFill>
                <a:latin typeface="Times New Roman"/>
                <a:cs typeface="Times New Roman"/>
              </a:rPr>
              <a:t> </a:t>
            </a:r>
            <a:r>
              <a:rPr lang="fr-FR" sz="2800" dirty="0">
                <a:latin typeface="Arial"/>
                <a:cs typeface="Arial"/>
              </a:rPr>
              <a:t>Lifestyle changes, </a:t>
            </a:r>
            <a:r>
              <a:rPr lang="fr-FR" sz="2800" err="1">
                <a:latin typeface="Arial"/>
                <a:cs typeface="Arial"/>
              </a:rPr>
              <a:t>herbal</a:t>
            </a:r>
            <a:r>
              <a:rPr lang="fr-FR" sz="2800" dirty="0">
                <a:latin typeface="Arial"/>
                <a:cs typeface="Arial"/>
              </a:rPr>
              <a:t> </a:t>
            </a:r>
            <a:r>
              <a:rPr lang="fr-FR" sz="2800" err="1">
                <a:latin typeface="Arial"/>
                <a:cs typeface="Arial"/>
              </a:rPr>
              <a:t>remedies</a:t>
            </a:r>
            <a:r>
              <a:rPr lang="fr-FR" sz="2800" dirty="0">
                <a:latin typeface="Arial"/>
                <a:cs typeface="Arial"/>
              </a:rPr>
              <a:t> and Non-Hormonal </a:t>
            </a:r>
            <a:r>
              <a:rPr lang="fr-FR" sz="2800" err="1">
                <a:latin typeface="Arial"/>
                <a:cs typeface="Arial"/>
              </a:rPr>
              <a:t>treatments</a:t>
            </a:r>
            <a:r>
              <a:rPr lang="fr-FR" sz="2800" dirty="0">
                <a:latin typeface="Arial"/>
                <a:cs typeface="Arial"/>
              </a:rPr>
              <a:t>: </a:t>
            </a:r>
            <a:r>
              <a:rPr lang="fr-FR" sz="2800" err="1">
                <a:latin typeface="Arial"/>
                <a:cs typeface="Arial"/>
              </a:rPr>
              <a:t>SSRIs</a:t>
            </a:r>
            <a:r>
              <a:rPr lang="fr-FR" sz="2800" dirty="0">
                <a:latin typeface="Arial"/>
                <a:cs typeface="Arial"/>
              </a:rPr>
              <a:t>, GABA, …</a:t>
            </a:r>
            <a:r>
              <a:rPr lang="fr-FR" sz="2800" dirty="0">
                <a:ea typeface="+mn-lt"/>
                <a:cs typeface="+mn-lt"/>
              </a:rPr>
              <a:t> </a:t>
            </a:r>
            <a:br>
              <a:rPr lang="fr-FR" sz="2800" dirty="0">
                <a:ea typeface="+mn-lt"/>
                <a:cs typeface="+mn-lt"/>
              </a:rPr>
            </a:br>
            <a:r>
              <a:rPr lang="fr-FR" sz="2800" dirty="0">
                <a:ea typeface="+mn-lt"/>
                <a:cs typeface="+mn-lt"/>
              </a:rPr>
              <a:t>Axelle </a:t>
            </a:r>
            <a:r>
              <a:rPr lang="fr-FR" sz="2800" i="1" err="1">
                <a:latin typeface="Arial"/>
                <a:cs typeface="Arial"/>
              </a:rPr>
              <a:t>Pintiaux</a:t>
            </a:r>
            <a:r>
              <a:rPr lang="fr-FR" sz="2800" i="1" dirty="0">
                <a:latin typeface="Arial"/>
                <a:cs typeface="Arial"/>
              </a:rPr>
              <a:t> (</a:t>
            </a:r>
            <a:r>
              <a:rPr lang="fr-FR" sz="2800" i="1" err="1">
                <a:latin typeface="Arial"/>
                <a:cs typeface="Arial"/>
              </a:rPr>
              <a:t>ULiège</a:t>
            </a:r>
            <a:r>
              <a:rPr lang="fr-FR" sz="2800" i="1" dirty="0">
                <a:latin typeface="Arial"/>
                <a:cs typeface="Arial"/>
              </a:rPr>
              <a:t>)</a:t>
            </a:r>
            <a:r>
              <a:rPr lang="fr-FR" sz="2800" dirty="0">
                <a:latin typeface="Arial"/>
                <a:cs typeface="Arial"/>
              </a:rPr>
              <a:t> </a:t>
            </a:r>
            <a:endParaRPr lang="fr-FR" sz="2800" dirty="0">
              <a:latin typeface="Calibri"/>
              <a:ea typeface="Calibri"/>
              <a:cs typeface="Calibri"/>
            </a:endParaRPr>
          </a:p>
          <a:p>
            <a:endParaRPr lang="fr-FR" dirty="0">
              <a:latin typeface="Times New Roman"/>
              <a:cs typeface="Times New Roman"/>
            </a:endParaRPr>
          </a:p>
          <a:p>
            <a:r>
              <a:rPr lang="fr-FR" dirty="0">
                <a:latin typeface="Times New Roman"/>
                <a:cs typeface="Times New Roman"/>
              </a:rPr>
              <a:t>A New </a:t>
            </a:r>
            <a:r>
              <a:rPr lang="fr-FR" err="1">
                <a:latin typeface="Times New Roman"/>
                <a:cs typeface="Times New Roman"/>
              </a:rPr>
              <a:t>paradigm</a:t>
            </a:r>
            <a:r>
              <a:rPr lang="fr-FR" dirty="0">
                <a:latin typeface="Times New Roman"/>
                <a:cs typeface="Times New Roman"/>
              </a:rPr>
              <a:t>: NK3 and NK1,3 </a:t>
            </a:r>
            <a:r>
              <a:rPr lang="fr-FR" err="1">
                <a:latin typeface="Times New Roman"/>
                <a:cs typeface="Times New Roman"/>
              </a:rPr>
              <a:t>antagonists</a:t>
            </a:r>
            <a:r>
              <a:rPr lang="fr-FR" dirty="0">
                <a:latin typeface="Times New Roman"/>
                <a:cs typeface="Times New Roman"/>
              </a:rPr>
              <a:t> Serge </a:t>
            </a:r>
            <a:r>
              <a:rPr lang="fr-FR" err="1">
                <a:latin typeface="Times New Roman"/>
                <a:cs typeface="Times New Roman"/>
              </a:rPr>
              <a:t>Rozenberg</a:t>
            </a:r>
            <a:r>
              <a:rPr lang="fr-FR" dirty="0">
                <a:latin typeface="Times New Roman"/>
                <a:cs typeface="Times New Roman"/>
              </a:rPr>
              <a:t> (ULB)</a:t>
            </a:r>
            <a:endParaRPr lang="fr-FR">
              <a:ea typeface="Calibri"/>
              <a:cs typeface="Calibri"/>
            </a:endParaRPr>
          </a:p>
        </p:txBody>
      </p:sp>
    </p:spTree>
    <p:extLst>
      <p:ext uri="{BB962C8B-B14F-4D97-AF65-F5344CB8AC3E}">
        <p14:creationId xmlns:p14="http://schemas.microsoft.com/office/powerpoint/2010/main" val="1767592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6E0A5-B2BE-9DAF-E35F-06D563CC2A0B}"/>
              </a:ext>
            </a:extLst>
          </p:cNvPr>
          <p:cNvSpPr>
            <a:spLocks noGrp="1"/>
          </p:cNvSpPr>
          <p:nvPr>
            <p:ph type="title"/>
          </p:nvPr>
        </p:nvSpPr>
        <p:spPr/>
        <p:txBody>
          <a:bodyPr/>
          <a:lstStyle/>
          <a:p>
            <a:r>
              <a:rPr lang="fr-FR" dirty="0"/>
              <a:t>GSM </a:t>
            </a:r>
          </a:p>
        </p:txBody>
      </p:sp>
      <p:sp>
        <p:nvSpPr>
          <p:cNvPr id="3" name="Espace réservé du contenu 2">
            <a:extLst>
              <a:ext uri="{FF2B5EF4-FFF2-40B4-BE49-F238E27FC236}">
                <a16:creationId xmlns:a16="http://schemas.microsoft.com/office/drawing/2014/main" id="{02D60ECF-745C-D93E-EF77-E32BC4388BA9}"/>
              </a:ext>
            </a:extLst>
          </p:cNvPr>
          <p:cNvSpPr>
            <a:spLocks noGrp="1"/>
          </p:cNvSpPr>
          <p:nvPr>
            <p:ph idx="1"/>
          </p:nvPr>
        </p:nvSpPr>
        <p:spPr/>
        <p:txBody>
          <a:bodyPr vert="horz" lIns="91440" tIns="45720" rIns="91440" bIns="45720" rtlCol="0" anchor="t">
            <a:normAutofit/>
          </a:bodyPr>
          <a:lstStyle/>
          <a:p>
            <a:r>
              <a:rPr lang="fr-FR" dirty="0">
                <a:ea typeface="Calibri"/>
                <a:cs typeface="Calibri"/>
              </a:rPr>
              <a:t>VVA affects up to 70% of </a:t>
            </a:r>
            <a:r>
              <a:rPr lang="fr-FR" dirty="0" err="1">
                <a:ea typeface="Calibri"/>
                <a:cs typeface="Calibri"/>
              </a:rPr>
              <a:t>women</a:t>
            </a:r>
            <a:r>
              <a:rPr lang="fr-FR" dirty="0">
                <a:ea typeface="Calibri"/>
                <a:cs typeface="Calibri"/>
              </a:rPr>
              <a:t> </a:t>
            </a:r>
            <a:r>
              <a:rPr lang="fr-FR" dirty="0" err="1">
                <a:ea typeface="Calibri"/>
                <a:cs typeface="Calibri"/>
              </a:rPr>
              <a:t>after</a:t>
            </a:r>
            <a:r>
              <a:rPr lang="fr-FR" dirty="0">
                <a:ea typeface="Calibri"/>
                <a:cs typeface="Calibri"/>
              </a:rPr>
              <a:t> the </a:t>
            </a:r>
            <a:r>
              <a:rPr lang="fr-FR" dirty="0" err="1">
                <a:ea typeface="Calibri"/>
                <a:cs typeface="Calibri"/>
              </a:rPr>
              <a:t>menopause</a:t>
            </a:r>
            <a:r>
              <a:rPr lang="fr-FR" dirty="0">
                <a:ea typeface="Calibri"/>
                <a:cs typeface="Calibri"/>
              </a:rPr>
              <a:t> </a:t>
            </a:r>
            <a:endParaRPr lang="fr-FR" dirty="0"/>
          </a:p>
        </p:txBody>
      </p:sp>
      <p:pic>
        <p:nvPicPr>
          <p:cNvPr id="4" name="Image 3" descr="Définition | Sécheresse">
            <a:extLst>
              <a:ext uri="{FF2B5EF4-FFF2-40B4-BE49-F238E27FC236}">
                <a16:creationId xmlns:a16="http://schemas.microsoft.com/office/drawing/2014/main" id="{5781FDA1-0680-36DB-426C-A6761A63A5DB}"/>
              </a:ext>
            </a:extLst>
          </p:cNvPr>
          <p:cNvPicPr>
            <a:picLocks noChangeAspect="1"/>
          </p:cNvPicPr>
          <p:nvPr/>
        </p:nvPicPr>
        <p:blipFill>
          <a:blip r:embed="rId2"/>
          <a:stretch>
            <a:fillRect/>
          </a:stretch>
        </p:blipFill>
        <p:spPr>
          <a:xfrm>
            <a:off x="665108" y="2657475"/>
            <a:ext cx="6875427" cy="3589468"/>
          </a:xfrm>
          <a:prstGeom prst="rect">
            <a:avLst/>
          </a:prstGeom>
        </p:spPr>
      </p:pic>
    </p:spTree>
    <p:extLst>
      <p:ext uri="{BB962C8B-B14F-4D97-AF65-F5344CB8AC3E}">
        <p14:creationId xmlns:p14="http://schemas.microsoft.com/office/powerpoint/2010/main" val="609987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9FE91-E6FA-1647-6559-DAF65854ACF1}"/>
              </a:ext>
            </a:extLst>
          </p:cNvPr>
          <p:cNvSpPr>
            <a:spLocks noGrp="1"/>
          </p:cNvSpPr>
          <p:nvPr>
            <p:ph type="title"/>
          </p:nvPr>
        </p:nvSpPr>
        <p:spPr/>
        <p:txBody>
          <a:bodyPr/>
          <a:lstStyle/>
          <a:p>
            <a:r>
              <a:rPr lang="fr-FR" dirty="0">
                <a:latin typeface="Arial"/>
                <a:cs typeface="Arial"/>
              </a:rPr>
              <a:t>GSM</a:t>
            </a:r>
            <a:endParaRPr lang="fr-FR" dirty="0"/>
          </a:p>
        </p:txBody>
      </p:sp>
      <p:sp>
        <p:nvSpPr>
          <p:cNvPr id="3" name="Espace réservé du contenu 2">
            <a:extLst>
              <a:ext uri="{FF2B5EF4-FFF2-40B4-BE49-F238E27FC236}">
                <a16:creationId xmlns:a16="http://schemas.microsoft.com/office/drawing/2014/main" id="{385B7176-9439-34E3-A8F2-22C7615F6FD7}"/>
              </a:ext>
            </a:extLst>
          </p:cNvPr>
          <p:cNvSpPr>
            <a:spLocks noGrp="1"/>
          </p:cNvSpPr>
          <p:nvPr>
            <p:ph idx="1"/>
          </p:nvPr>
        </p:nvSpPr>
        <p:spPr/>
        <p:txBody>
          <a:bodyPr vert="horz" lIns="91440" tIns="45720" rIns="91440" bIns="45720" rtlCol="0" anchor="t">
            <a:normAutofit fontScale="92500" lnSpcReduction="10000"/>
          </a:bodyPr>
          <a:lstStyle/>
          <a:p>
            <a:r>
              <a:rPr lang="fr-FR" dirty="0">
                <a:latin typeface="Times New Roman"/>
                <a:cs typeface="Times New Roman"/>
              </a:rPr>
              <a:t>Vaginal </a:t>
            </a:r>
            <a:r>
              <a:rPr lang="fr-FR" dirty="0" err="1">
                <a:latin typeface="Times New Roman"/>
                <a:cs typeface="Times New Roman"/>
              </a:rPr>
              <a:t>dryness</a:t>
            </a:r>
            <a:r>
              <a:rPr lang="fr-FR" dirty="0">
                <a:latin typeface="Times New Roman"/>
                <a:cs typeface="Times New Roman"/>
              </a:rPr>
              <a:t> and </a:t>
            </a:r>
            <a:r>
              <a:rPr lang="fr-FR" dirty="0" err="1">
                <a:latin typeface="Times New Roman"/>
                <a:cs typeface="Times New Roman"/>
              </a:rPr>
              <a:t>urinary</a:t>
            </a:r>
            <a:r>
              <a:rPr lang="fr-FR" dirty="0">
                <a:latin typeface="Times New Roman"/>
                <a:cs typeface="Times New Roman"/>
              </a:rPr>
              <a:t> </a:t>
            </a:r>
            <a:r>
              <a:rPr lang="fr-FR" dirty="0" err="1">
                <a:latin typeface="Times New Roman"/>
                <a:cs typeface="Times New Roman"/>
              </a:rPr>
              <a:t>symptoms</a:t>
            </a:r>
            <a:r>
              <a:rPr lang="fr-FR" dirty="0">
                <a:latin typeface="Times New Roman"/>
                <a:cs typeface="Times New Roman"/>
              </a:rPr>
              <a:t> (</a:t>
            </a:r>
            <a:r>
              <a:rPr lang="fr-FR" dirty="0" err="1">
                <a:latin typeface="Times New Roman"/>
                <a:cs typeface="Times New Roman"/>
              </a:rPr>
              <a:t>Genitourinary</a:t>
            </a:r>
            <a:r>
              <a:rPr lang="fr-FR" dirty="0">
                <a:latin typeface="Times New Roman"/>
                <a:cs typeface="Times New Roman"/>
              </a:rPr>
              <a:t> syndrome) : </a:t>
            </a:r>
            <a:r>
              <a:rPr lang="fr-FR" dirty="0" err="1">
                <a:latin typeface="Times New Roman"/>
                <a:cs typeface="Times New Roman"/>
              </a:rPr>
              <a:t>differential</a:t>
            </a:r>
            <a:r>
              <a:rPr lang="fr-FR" dirty="0">
                <a:latin typeface="Times New Roman"/>
                <a:cs typeface="Times New Roman"/>
              </a:rPr>
              <a:t> </a:t>
            </a:r>
            <a:r>
              <a:rPr lang="fr-FR" dirty="0" err="1">
                <a:latin typeface="Times New Roman"/>
                <a:cs typeface="Times New Roman"/>
              </a:rPr>
              <a:t>diagnosis</a:t>
            </a:r>
            <a:r>
              <a:rPr lang="fr-FR" dirty="0">
                <a:latin typeface="Times New Roman"/>
                <a:cs typeface="Times New Roman"/>
              </a:rPr>
              <a:t> and </a:t>
            </a:r>
            <a:r>
              <a:rPr lang="fr-FR" dirty="0" err="1">
                <a:latin typeface="Times New Roman"/>
                <a:cs typeface="Times New Roman"/>
              </a:rPr>
              <a:t>measurements</a:t>
            </a:r>
            <a:r>
              <a:rPr lang="fr-FR" dirty="0">
                <a:latin typeface="Times New Roman"/>
                <a:cs typeface="Times New Roman"/>
              </a:rPr>
              <a:t> (Aurélie Joris ULB</a:t>
            </a:r>
          </a:p>
          <a:p>
            <a:r>
              <a:rPr lang="fr-FR" dirty="0" err="1">
                <a:latin typeface="Times New Roman"/>
                <a:cs typeface="Times New Roman"/>
              </a:rPr>
              <a:t>Urinary</a:t>
            </a:r>
            <a:r>
              <a:rPr lang="fr-FR" dirty="0">
                <a:latin typeface="Times New Roman"/>
                <a:cs typeface="Times New Roman"/>
              </a:rPr>
              <a:t> incontinence and </a:t>
            </a:r>
            <a:r>
              <a:rPr lang="fr-FR" dirty="0" err="1">
                <a:latin typeface="Times New Roman"/>
                <a:cs typeface="Times New Roman"/>
              </a:rPr>
              <a:t>pelvic</a:t>
            </a:r>
            <a:r>
              <a:rPr lang="fr-FR" dirty="0">
                <a:latin typeface="Times New Roman"/>
                <a:cs typeface="Times New Roman"/>
              </a:rPr>
              <a:t> </a:t>
            </a:r>
            <a:r>
              <a:rPr lang="fr-FR" dirty="0" err="1">
                <a:latin typeface="Times New Roman"/>
                <a:cs typeface="Times New Roman"/>
              </a:rPr>
              <a:t>floor</a:t>
            </a:r>
            <a:r>
              <a:rPr lang="fr-FR" dirty="0">
                <a:latin typeface="Times New Roman"/>
                <a:cs typeface="Times New Roman"/>
              </a:rPr>
              <a:t> </a:t>
            </a:r>
            <a:r>
              <a:rPr lang="fr-FR" dirty="0" err="1">
                <a:latin typeface="Times New Roman"/>
                <a:cs typeface="Times New Roman"/>
              </a:rPr>
              <a:t>health</a:t>
            </a:r>
            <a:r>
              <a:rPr lang="fr-FR" dirty="0">
                <a:latin typeface="Times New Roman"/>
                <a:cs typeface="Times New Roman"/>
              </a:rPr>
              <a:t> (</a:t>
            </a:r>
            <a:r>
              <a:rPr lang="fr-FR" dirty="0" err="1">
                <a:latin typeface="Times New Roman"/>
                <a:cs typeface="Times New Roman"/>
              </a:rPr>
              <a:t>Silke</a:t>
            </a:r>
            <a:r>
              <a:rPr lang="fr-FR" dirty="0">
                <a:latin typeface="Times New Roman"/>
                <a:cs typeface="Times New Roman"/>
              </a:rPr>
              <a:t> Vasseur VUB)</a:t>
            </a:r>
          </a:p>
          <a:p>
            <a:r>
              <a:rPr lang="fr-FR" dirty="0">
                <a:latin typeface="Times New Roman"/>
                <a:cs typeface="Times New Roman"/>
              </a:rPr>
              <a:t>Hands-on practice of </a:t>
            </a:r>
            <a:r>
              <a:rPr lang="fr-FR" dirty="0" err="1">
                <a:latin typeface="Times New Roman"/>
                <a:cs typeface="Times New Roman"/>
              </a:rPr>
              <a:t>pelvic</a:t>
            </a:r>
            <a:r>
              <a:rPr lang="fr-FR" dirty="0">
                <a:latin typeface="Times New Roman"/>
                <a:cs typeface="Times New Roman"/>
              </a:rPr>
              <a:t> </a:t>
            </a:r>
            <a:r>
              <a:rPr lang="fr-FR" dirty="0" err="1">
                <a:latin typeface="Times New Roman"/>
                <a:cs typeface="Times New Roman"/>
              </a:rPr>
              <a:t>floor</a:t>
            </a:r>
            <a:r>
              <a:rPr lang="fr-FR" dirty="0">
                <a:latin typeface="Times New Roman"/>
                <a:cs typeface="Times New Roman"/>
              </a:rPr>
              <a:t> </a:t>
            </a:r>
            <a:r>
              <a:rPr lang="fr-FR" dirty="0" err="1">
                <a:latin typeface="Times New Roman"/>
                <a:cs typeface="Times New Roman"/>
              </a:rPr>
              <a:t>exercises</a:t>
            </a:r>
            <a:r>
              <a:rPr lang="fr-FR" dirty="0">
                <a:latin typeface="Times New Roman"/>
                <a:cs typeface="Times New Roman"/>
              </a:rPr>
              <a:t> and </a:t>
            </a:r>
            <a:r>
              <a:rPr lang="fr-FR" dirty="0" err="1">
                <a:latin typeface="Times New Roman"/>
                <a:cs typeface="Times New Roman"/>
              </a:rPr>
              <a:t>demonstration</a:t>
            </a:r>
            <a:r>
              <a:rPr lang="fr-FR" dirty="0">
                <a:latin typeface="Times New Roman"/>
                <a:cs typeface="Times New Roman"/>
              </a:rPr>
              <a:t> of </a:t>
            </a:r>
            <a:r>
              <a:rPr lang="fr-FR" dirty="0" err="1">
                <a:latin typeface="Times New Roman"/>
                <a:cs typeface="Times New Roman"/>
              </a:rPr>
              <a:t>treatment</a:t>
            </a:r>
            <a:r>
              <a:rPr lang="fr-FR" dirty="0">
                <a:latin typeface="Times New Roman"/>
                <a:cs typeface="Times New Roman"/>
              </a:rPr>
              <a:t> options (vaginal </a:t>
            </a:r>
            <a:r>
              <a:rPr lang="fr-FR" dirty="0" err="1">
                <a:latin typeface="Times New Roman"/>
                <a:cs typeface="Times New Roman"/>
              </a:rPr>
              <a:t>creams</a:t>
            </a:r>
            <a:r>
              <a:rPr lang="fr-FR" dirty="0">
                <a:latin typeface="Times New Roman"/>
                <a:cs typeface="Times New Roman"/>
              </a:rPr>
              <a:t>, </a:t>
            </a:r>
            <a:r>
              <a:rPr lang="fr-FR" dirty="0" err="1">
                <a:latin typeface="Times New Roman"/>
                <a:cs typeface="Times New Roman"/>
              </a:rPr>
              <a:t>pessaries</a:t>
            </a:r>
            <a:r>
              <a:rPr lang="fr-FR" dirty="0">
                <a:latin typeface="Times New Roman"/>
                <a:cs typeface="Times New Roman"/>
              </a:rPr>
              <a:t>). Elise </a:t>
            </a:r>
            <a:r>
              <a:rPr lang="fr-FR" dirty="0" err="1">
                <a:latin typeface="Times New Roman"/>
                <a:cs typeface="Times New Roman"/>
              </a:rPr>
              <a:t>MAes</a:t>
            </a:r>
            <a:r>
              <a:rPr lang="fr-FR" dirty="0">
                <a:latin typeface="Times New Roman"/>
                <a:cs typeface="Times New Roman"/>
              </a:rPr>
              <a:t> (VUB)</a:t>
            </a:r>
          </a:p>
          <a:p>
            <a:r>
              <a:rPr lang="fr-FR" dirty="0">
                <a:latin typeface="Times New Roman"/>
                <a:cs typeface="Times New Roman"/>
              </a:rPr>
              <a:t>Vulvovaginal </a:t>
            </a:r>
            <a:r>
              <a:rPr lang="fr-FR" dirty="0" err="1">
                <a:latin typeface="Times New Roman"/>
                <a:cs typeface="Times New Roman"/>
              </a:rPr>
              <a:t>atrophy</a:t>
            </a:r>
            <a:r>
              <a:rPr lang="fr-FR" dirty="0">
                <a:latin typeface="Times New Roman"/>
                <a:cs typeface="Times New Roman"/>
              </a:rPr>
              <a:t> &amp; </a:t>
            </a:r>
            <a:r>
              <a:rPr lang="fr-FR" dirty="0" err="1">
                <a:latin typeface="Times New Roman"/>
                <a:cs typeface="Times New Roman"/>
              </a:rPr>
              <a:t>Genito</a:t>
            </a:r>
            <a:r>
              <a:rPr lang="fr-FR" dirty="0">
                <a:latin typeface="Times New Roman"/>
                <a:cs typeface="Times New Roman"/>
              </a:rPr>
              <a:t> </a:t>
            </a:r>
            <a:r>
              <a:rPr lang="fr-FR" dirty="0" err="1">
                <a:latin typeface="Times New Roman"/>
                <a:cs typeface="Times New Roman"/>
              </a:rPr>
              <a:t>Urinary</a:t>
            </a:r>
            <a:r>
              <a:rPr lang="fr-FR" dirty="0">
                <a:latin typeface="Times New Roman"/>
                <a:cs typeface="Times New Roman"/>
              </a:rPr>
              <a:t> Syndrome: </a:t>
            </a:r>
            <a:r>
              <a:rPr lang="fr-FR" dirty="0" err="1">
                <a:latin typeface="Times New Roman"/>
                <a:cs typeface="Times New Roman"/>
              </a:rPr>
              <a:t>Treatments</a:t>
            </a:r>
            <a:r>
              <a:rPr lang="fr-FR" dirty="0">
                <a:latin typeface="Times New Roman"/>
                <a:cs typeface="Times New Roman"/>
              </a:rPr>
              <a:t> Serge </a:t>
            </a:r>
            <a:r>
              <a:rPr lang="fr-FR" dirty="0" err="1">
                <a:latin typeface="Times New Roman"/>
                <a:cs typeface="Times New Roman"/>
              </a:rPr>
              <a:t>Rozenberg</a:t>
            </a:r>
            <a:r>
              <a:rPr lang="fr-FR" dirty="0">
                <a:latin typeface="Times New Roman"/>
                <a:cs typeface="Times New Roman"/>
              </a:rPr>
              <a:t> (ULB)</a:t>
            </a:r>
          </a:p>
        </p:txBody>
      </p:sp>
    </p:spTree>
    <p:extLst>
      <p:ext uri="{BB962C8B-B14F-4D97-AF65-F5344CB8AC3E}">
        <p14:creationId xmlns:p14="http://schemas.microsoft.com/office/powerpoint/2010/main" val="185071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4F2269-62D4-1E71-06C7-A8231017BEA6}"/>
              </a:ext>
            </a:extLst>
          </p:cNvPr>
          <p:cNvSpPr>
            <a:spLocks noGrp="1"/>
          </p:cNvSpPr>
          <p:nvPr>
            <p:ph type="title"/>
          </p:nvPr>
        </p:nvSpPr>
        <p:spPr/>
        <p:txBody>
          <a:bodyPr>
            <a:normAutofit fontScale="90000"/>
          </a:bodyPr>
          <a:lstStyle/>
          <a:p>
            <a:r>
              <a:rPr lang="fr-FR" dirty="0" err="1">
                <a:latin typeface="Arial"/>
                <a:cs typeface="Arial"/>
              </a:rPr>
              <a:t>Ready</a:t>
            </a:r>
            <a:r>
              <a:rPr lang="fr-FR" dirty="0">
                <a:latin typeface="Arial"/>
                <a:cs typeface="Arial"/>
              </a:rPr>
              <a:t> for a </a:t>
            </a:r>
            <a:r>
              <a:rPr lang="fr-FR" dirty="0" err="1">
                <a:latin typeface="Arial"/>
                <a:cs typeface="Arial"/>
              </a:rPr>
              <a:t>menopause</a:t>
            </a:r>
            <a:r>
              <a:rPr lang="fr-FR" dirty="0">
                <a:latin typeface="Arial"/>
                <a:cs typeface="Arial"/>
              </a:rPr>
              <a:t> consultation ? </a:t>
            </a:r>
            <a:endParaRPr lang="fr-FR" dirty="0"/>
          </a:p>
        </p:txBody>
      </p:sp>
      <p:sp>
        <p:nvSpPr>
          <p:cNvPr id="3" name="Espace réservé du contenu 2">
            <a:extLst>
              <a:ext uri="{FF2B5EF4-FFF2-40B4-BE49-F238E27FC236}">
                <a16:creationId xmlns:a16="http://schemas.microsoft.com/office/drawing/2014/main" id="{7516AFD8-4138-8B45-1BC3-0F63212AA1FE}"/>
              </a:ext>
            </a:extLst>
          </p:cNvPr>
          <p:cNvSpPr>
            <a:spLocks noGrp="1"/>
          </p:cNvSpPr>
          <p:nvPr>
            <p:ph idx="1"/>
          </p:nvPr>
        </p:nvSpPr>
        <p:spPr>
          <a:xfrm>
            <a:off x="303563" y="2185692"/>
            <a:ext cx="8229600" cy="4525963"/>
          </a:xfrm>
        </p:spPr>
        <p:txBody>
          <a:bodyPr vert="horz" lIns="91440" tIns="45720" rIns="91440" bIns="45720" rtlCol="0" anchor="t">
            <a:normAutofit/>
          </a:bodyPr>
          <a:lstStyle/>
          <a:p>
            <a:r>
              <a:rPr lang="fr-FR" dirty="0">
                <a:latin typeface="Times New Roman"/>
                <a:cs typeface="Times New Roman"/>
              </a:rPr>
              <a:t>How to manage a </a:t>
            </a:r>
            <a:r>
              <a:rPr lang="fr-FR" dirty="0" err="1">
                <a:latin typeface="Times New Roman"/>
                <a:cs typeface="Times New Roman"/>
              </a:rPr>
              <a:t>menopause</a:t>
            </a:r>
            <a:r>
              <a:rPr lang="fr-FR" dirty="0">
                <a:latin typeface="Times New Roman"/>
                <a:cs typeface="Times New Roman"/>
              </a:rPr>
              <a:t> consultation : (Eveline </a:t>
            </a:r>
            <a:r>
              <a:rPr lang="fr-FR" dirty="0" err="1">
                <a:latin typeface="Times New Roman"/>
                <a:cs typeface="Times New Roman"/>
              </a:rPr>
              <a:t>Markowicz</a:t>
            </a:r>
            <a:r>
              <a:rPr lang="fr-FR" dirty="0">
                <a:latin typeface="Times New Roman"/>
                <a:cs typeface="Times New Roman"/>
              </a:rPr>
              <a:t>, Delta Brussels)</a:t>
            </a:r>
            <a:endParaRPr lang="fr-FR" dirty="0"/>
          </a:p>
        </p:txBody>
      </p:sp>
    </p:spTree>
    <p:extLst>
      <p:ext uri="{BB962C8B-B14F-4D97-AF65-F5344CB8AC3E}">
        <p14:creationId xmlns:p14="http://schemas.microsoft.com/office/powerpoint/2010/main" val="360680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B90A5-21DD-2E30-3A48-48D4FF9DF035}"/>
              </a:ext>
            </a:extLst>
          </p:cNvPr>
          <p:cNvSpPr>
            <a:spLocks noGrp="1"/>
          </p:cNvSpPr>
          <p:nvPr>
            <p:ph type="title"/>
          </p:nvPr>
        </p:nvSpPr>
        <p:spPr/>
        <p:txBody>
          <a:bodyPr/>
          <a:lstStyle/>
          <a:p>
            <a:pPr algn="ctr"/>
            <a:r>
              <a:rPr lang="fr-BE" err="1">
                <a:latin typeface="Arial"/>
                <a:cs typeface="Arial"/>
              </a:rPr>
              <a:t>Take</a:t>
            </a:r>
            <a:r>
              <a:rPr lang="fr-BE" dirty="0">
                <a:latin typeface="Arial"/>
                <a:cs typeface="Arial"/>
              </a:rPr>
              <a:t> home messages </a:t>
            </a:r>
            <a:endParaRPr lang="fr-FR" dirty="0">
              <a:latin typeface="Arial"/>
              <a:cs typeface="Arial"/>
            </a:endParaRPr>
          </a:p>
        </p:txBody>
      </p:sp>
      <p:sp>
        <p:nvSpPr>
          <p:cNvPr id="3" name="Espace réservé du contenu 2">
            <a:extLst>
              <a:ext uri="{FF2B5EF4-FFF2-40B4-BE49-F238E27FC236}">
                <a16:creationId xmlns:a16="http://schemas.microsoft.com/office/drawing/2014/main" id="{C94C0F02-C6E7-13D7-C4B4-AEF2014CD009}"/>
              </a:ext>
            </a:extLst>
          </p:cNvPr>
          <p:cNvSpPr>
            <a:spLocks noGrp="1"/>
          </p:cNvSpPr>
          <p:nvPr>
            <p:ph idx="1"/>
          </p:nvPr>
        </p:nvSpPr>
        <p:spPr/>
        <p:txBody>
          <a:bodyPr vert="horz" lIns="91440" tIns="45720" rIns="91440" bIns="45720" rtlCol="0" anchor="t">
            <a:normAutofit/>
          </a:bodyPr>
          <a:lstStyle/>
          <a:p>
            <a:pPr marL="264795" indent="-264795"/>
            <a:r>
              <a:rPr lang="fr-FR" dirty="0">
                <a:ea typeface="Calibri"/>
                <a:cs typeface="Calibri"/>
              </a:rPr>
              <a:t>Most </a:t>
            </a:r>
            <a:r>
              <a:rPr lang="fr-FR" dirty="0" err="1">
                <a:ea typeface="Calibri"/>
                <a:cs typeface="Calibri"/>
              </a:rPr>
              <a:t>women</a:t>
            </a:r>
            <a:r>
              <a:rPr lang="fr-FR" dirty="0">
                <a:ea typeface="Calibri"/>
                <a:cs typeface="Calibri"/>
              </a:rPr>
              <a:t> are </a:t>
            </a:r>
            <a:r>
              <a:rPr lang="fr-FR" dirty="0" err="1">
                <a:ea typeface="Calibri"/>
                <a:cs typeface="Calibri"/>
              </a:rPr>
              <a:t>likely</a:t>
            </a:r>
            <a:r>
              <a:rPr lang="fr-FR" dirty="0">
                <a:ea typeface="Calibri"/>
                <a:cs typeface="Calibri"/>
              </a:rPr>
              <a:t> to </a:t>
            </a:r>
            <a:r>
              <a:rPr lang="fr-FR" dirty="0" err="1">
                <a:ea typeface="Calibri"/>
                <a:cs typeface="Calibri"/>
              </a:rPr>
              <a:t>spend</a:t>
            </a:r>
            <a:r>
              <a:rPr lang="fr-FR" dirty="0">
                <a:ea typeface="Calibri"/>
                <a:cs typeface="Calibri"/>
              </a:rPr>
              <a:t> 1/3 of </a:t>
            </a:r>
            <a:r>
              <a:rPr lang="fr-FR" dirty="0" err="1">
                <a:ea typeface="Calibri"/>
                <a:cs typeface="Calibri"/>
              </a:rPr>
              <a:t>their</a:t>
            </a:r>
            <a:r>
              <a:rPr lang="fr-FR" dirty="0">
                <a:ea typeface="Calibri"/>
                <a:cs typeface="Calibri"/>
              </a:rPr>
              <a:t> life </a:t>
            </a:r>
            <a:r>
              <a:rPr lang="fr-FR" dirty="0" err="1">
                <a:ea typeface="Calibri"/>
                <a:cs typeface="Calibri"/>
              </a:rPr>
              <a:t>after</a:t>
            </a:r>
            <a:r>
              <a:rPr lang="fr-FR" dirty="0">
                <a:ea typeface="Calibri"/>
                <a:cs typeface="Calibri"/>
              </a:rPr>
              <a:t> </a:t>
            </a:r>
            <a:r>
              <a:rPr lang="fr-FR" dirty="0" err="1">
                <a:ea typeface="Calibri"/>
                <a:cs typeface="Calibri"/>
              </a:rPr>
              <a:t>menopause</a:t>
            </a:r>
            <a:endParaRPr lang="fr-FR" dirty="0">
              <a:ea typeface="Calibri"/>
              <a:cs typeface="Calibri"/>
            </a:endParaRPr>
          </a:p>
          <a:p>
            <a:pPr marL="264795" indent="-264795"/>
            <a:r>
              <a:rPr lang="fr-FR" dirty="0">
                <a:ea typeface="Calibri"/>
                <a:cs typeface="Calibri"/>
              </a:rPr>
              <a:t>Up to 40% of </a:t>
            </a:r>
            <a:r>
              <a:rPr lang="fr-FR" dirty="0" err="1">
                <a:ea typeface="Calibri"/>
                <a:cs typeface="Calibri"/>
              </a:rPr>
              <a:t>them</a:t>
            </a:r>
            <a:r>
              <a:rPr lang="fr-FR" dirty="0">
                <a:ea typeface="Calibri"/>
                <a:cs typeface="Calibri"/>
              </a:rPr>
              <a:t> </a:t>
            </a:r>
            <a:r>
              <a:rPr lang="fr-FR" dirty="0" err="1">
                <a:ea typeface="Calibri"/>
                <a:cs typeface="Calibri"/>
              </a:rPr>
              <a:t>will</a:t>
            </a:r>
            <a:r>
              <a:rPr lang="fr-FR" dirty="0">
                <a:ea typeface="Calibri"/>
                <a:cs typeface="Calibri"/>
              </a:rPr>
              <a:t> </a:t>
            </a:r>
            <a:r>
              <a:rPr lang="fr-FR" dirty="0" err="1">
                <a:ea typeface="Calibri"/>
                <a:cs typeface="Calibri"/>
              </a:rPr>
              <a:t>suffer</a:t>
            </a:r>
            <a:r>
              <a:rPr lang="fr-FR" dirty="0">
                <a:ea typeface="Calibri"/>
                <a:cs typeface="Calibri"/>
              </a:rPr>
              <a:t> </a:t>
            </a:r>
            <a:r>
              <a:rPr lang="fr-FR" dirty="0" err="1">
                <a:ea typeface="Calibri"/>
                <a:cs typeface="Calibri"/>
              </a:rPr>
              <a:t>moderate</a:t>
            </a:r>
            <a:r>
              <a:rPr lang="fr-FR" dirty="0">
                <a:ea typeface="Calibri"/>
                <a:cs typeface="Calibri"/>
              </a:rPr>
              <a:t> –</a:t>
            </a:r>
            <a:r>
              <a:rPr lang="fr-FR" dirty="0" err="1">
                <a:ea typeface="Calibri"/>
                <a:cs typeface="Calibri"/>
              </a:rPr>
              <a:t>severe</a:t>
            </a:r>
            <a:r>
              <a:rPr lang="fr-FR" dirty="0">
                <a:ea typeface="Calibri"/>
                <a:cs typeface="Calibri"/>
              </a:rPr>
              <a:t> VMS</a:t>
            </a:r>
          </a:p>
          <a:p>
            <a:pPr marL="264795" indent="-264795"/>
            <a:r>
              <a:rPr lang="fr-FR" dirty="0" err="1">
                <a:ea typeface="Calibri"/>
                <a:cs typeface="Calibri"/>
              </a:rPr>
              <a:t>Many</a:t>
            </a:r>
            <a:r>
              <a:rPr lang="fr-FR" dirty="0">
                <a:ea typeface="Calibri"/>
                <a:cs typeface="Calibri"/>
              </a:rPr>
              <a:t> can </a:t>
            </a:r>
            <a:r>
              <a:rPr lang="fr-FR" dirty="0" err="1">
                <a:ea typeface="Calibri"/>
                <a:cs typeface="Calibri"/>
              </a:rPr>
              <a:t>be</a:t>
            </a:r>
            <a:r>
              <a:rPr lang="fr-FR" dirty="0">
                <a:ea typeface="Calibri"/>
                <a:cs typeface="Calibri"/>
              </a:rPr>
              <a:t> </a:t>
            </a:r>
            <a:r>
              <a:rPr lang="fr-FR" dirty="0" err="1">
                <a:ea typeface="Calibri"/>
                <a:cs typeface="Calibri"/>
              </a:rPr>
              <a:t>helped</a:t>
            </a:r>
            <a:r>
              <a:rPr lang="fr-FR" dirty="0">
                <a:ea typeface="Calibri"/>
                <a:cs typeface="Calibri"/>
              </a:rPr>
              <a:t> </a:t>
            </a:r>
            <a:r>
              <a:rPr lang="fr-FR" dirty="0" err="1">
                <a:ea typeface="Calibri"/>
                <a:cs typeface="Calibri"/>
              </a:rPr>
              <a:t>using</a:t>
            </a:r>
            <a:r>
              <a:rPr lang="fr-FR" dirty="0">
                <a:ea typeface="Calibri"/>
                <a:cs typeface="Calibri"/>
              </a:rPr>
              <a:t> MHT</a:t>
            </a:r>
          </a:p>
          <a:p>
            <a:pPr marL="264795" indent="-264795"/>
            <a:r>
              <a:rPr lang="fr-FR" dirty="0" err="1">
                <a:ea typeface="Calibri"/>
                <a:cs typeface="Calibri"/>
              </a:rPr>
              <a:t>Others</a:t>
            </a:r>
            <a:r>
              <a:rPr lang="fr-FR" dirty="0">
                <a:ea typeface="Calibri"/>
                <a:cs typeface="Calibri"/>
              </a:rPr>
              <a:t> </a:t>
            </a:r>
            <a:r>
              <a:rPr lang="fr-FR" dirty="0" err="1">
                <a:ea typeface="Calibri"/>
                <a:cs typeface="Calibri"/>
              </a:rPr>
              <a:t>using</a:t>
            </a:r>
            <a:r>
              <a:rPr lang="fr-FR" dirty="0">
                <a:ea typeface="Calibri"/>
                <a:cs typeface="Calibri"/>
              </a:rPr>
              <a:t> </a:t>
            </a:r>
            <a:r>
              <a:rPr lang="fr-FR" dirty="0" err="1">
                <a:ea typeface="Calibri"/>
                <a:cs typeface="Calibri"/>
              </a:rPr>
              <a:t>other</a:t>
            </a:r>
            <a:r>
              <a:rPr lang="fr-FR" dirty="0">
                <a:ea typeface="Calibri"/>
                <a:cs typeface="Calibri"/>
              </a:rPr>
              <a:t> </a:t>
            </a:r>
            <a:r>
              <a:rPr lang="fr-FR" dirty="0" err="1">
                <a:ea typeface="Calibri"/>
                <a:cs typeface="Calibri"/>
              </a:rPr>
              <a:t>therapies</a:t>
            </a:r>
            <a:r>
              <a:rPr lang="fr-FR" dirty="0">
                <a:ea typeface="Calibri"/>
                <a:cs typeface="Calibri"/>
              </a:rPr>
              <a:t>, </a:t>
            </a:r>
            <a:r>
              <a:rPr lang="fr-FR" dirty="0" err="1">
                <a:ea typeface="Calibri"/>
                <a:cs typeface="Calibri"/>
              </a:rPr>
              <a:t>such</a:t>
            </a:r>
            <a:r>
              <a:rPr lang="fr-FR" dirty="0">
                <a:ea typeface="Calibri"/>
                <a:cs typeface="Calibri"/>
              </a:rPr>
              <a:t> as NK3 </a:t>
            </a:r>
            <a:r>
              <a:rPr lang="fr-FR" dirty="0" err="1">
                <a:ea typeface="Calibri"/>
                <a:cs typeface="Calibri"/>
              </a:rPr>
              <a:t>antagonists</a:t>
            </a:r>
            <a:endParaRPr lang="fr-FR" dirty="0">
              <a:ea typeface="Calibri"/>
              <a:cs typeface="Calibri"/>
            </a:endParaRPr>
          </a:p>
          <a:p>
            <a:pPr marL="264795" indent="-264795"/>
            <a:r>
              <a:rPr lang="fr-FR" dirty="0">
                <a:ea typeface="Calibri"/>
                <a:cs typeface="Calibri"/>
              </a:rPr>
              <a:t>25% </a:t>
            </a:r>
            <a:r>
              <a:rPr lang="fr-FR" dirty="0" err="1">
                <a:ea typeface="Calibri"/>
                <a:cs typeface="Calibri"/>
              </a:rPr>
              <a:t>will</a:t>
            </a:r>
            <a:r>
              <a:rPr lang="fr-FR" dirty="0">
                <a:ea typeface="Calibri"/>
                <a:cs typeface="Calibri"/>
              </a:rPr>
              <a:t> </a:t>
            </a:r>
            <a:r>
              <a:rPr lang="fr-FR" dirty="0" err="1">
                <a:ea typeface="Calibri"/>
                <a:cs typeface="Calibri"/>
              </a:rPr>
              <a:t>suffer</a:t>
            </a:r>
            <a:r>
              <a:rPr lang="fr-FR" dirty="0">
                <a:ea typeface="Calibri"/>
                <a:cs typeface="Calibri"/>
              </a:rPr>
              <a:t> </a:t>
            </a:r>
            <a:r>
              <a:rPr lang="fr-FR" dirty="0" err="1">
                <a:ea typeface="Calibri"/>
                <a:cs typeface="Calibri"/>
              </a:rPr>
              <a:t>from</a:t>
            </a:r>
            <a:r>
              <a:rPr lang="fr-FR" dirty="0">
                <a:ea typeface="Calibri"/>
                <a:cs typeface="Calibri"/>
              </a:rPr>
              <a:t> </a:t>
            </a:r>
            <a:r>
              <a:rPr lang="fr-FR" dirty="0" err="1">
                <a:ea typeface="Calibri"/>
                <a:cs typeface="Calibri"/>
              </a:rPr>
              <a:t>osteoporosis</a:t>
            </a:r>
            <a:r>
              <a:rPr lang="fr-FR" dirty="0">
                <a:ea typeface="Calibri"/>
                <a:cs typeface="Calibri"/>
              </a:rPr>
              <a:t> </a:t>
            </a:r>
          </a:p>
          <a:p>
            <a:pPr marL="264795" indent="-264795"/>
            <a:r>
              <a:rPr lang="fr-FR" dirty="0">
                <a:ea typeface="Calibri"/>
                <a:cs typeface="Calibri"/>
              </a:rPr>
              <a:t>MHT </a:t>
            </a:r>
            <a:r>
              <a:rPr lang="fr-FR" dirty="0" err="1">
                <a:ea typeface="Calibri"/>
                <a:cs typeface="Calibri"/>
              </a:rPr>
              <a:t>decreases</a:t>
            </a:r>
            <a:r>
              <a:rPr lang="fr-FR" dirty="0">
                <a:ea typeface="Calibri"/>
                <a:cs typeface="Calibri"/>
              </a:rPr>
              <a:t> </a:t>
            </a:r>
            <a:r>
              <a:rPr lang="fr-FR" dirty="0" err="1">
                <a:ea typeface="Calibri"/>
                <a:cs typeface="Calibri"/>
              </a:rPr>
              <a:t>bone</a:t>
            </a:r>
            <a:r>
              <a:rPr lang="fr-FR" dirty="0">
                <a:ea typeface="Calibri"/>
                <a:cs typeface="Calibri"/>
              </a:rPr>
              <a:t> </a:t>
            </a:r>
            <a:r>
              <a:rPr lang="fr-FR" dirty="0" err="1">
                <a:ea typeface="Calibri"/>
                <a:cs typeface="Calibri"/>
              </a:rPr>
              <a:t>loss</a:t>
            </a:r>
            <a:r>
              <a:rPr lang="fr-FR" dirty="0">
                <a:ea typeface="Calibri"/>
                <a:cs typeface="Calibri"/>
              </a:rPr>
              <a:t>, but </a:t>
            </a:r>
            <a:r>
              <a:rPr lang="fr-FR" dirty="0" err="1">
                <a:ea typeface="Calibri"/>
                <a:cs typeface="Calibri"/>
              </a:rPr>
              <a:t>other</a:t>
            </a:r>
            <a:r>
              <a:rPr lang="fr-FR" dirty="0">
                <a:ea typeface="Calibri"/>
                <a:cs typeface="Calibri"/>
              </a:rPr>
              <a:t> </a:t>
            </a:r>
            <a:r>
              <a:rPr lang="fr-FR" dirty="0" err="1">
                <a:ea typeface="Calibri"/>
                <a:cs typeface="Calibri"/>
              </a:rPr>
              <a:t>osteoporosis</a:t>
            </a:r>
            <a:r>
              <a:rPr lang="fr-FR" dirty="0">
                <a:ea typeface="Calibri"/>
                <a:cs typeface="Calibri"/>
              </a:rPr>
              <a:t> </a:t>
            </a:r>
            <a:r>
              <a:rPr lang="fr-FR" dirty="0" err="1">
                <a:ea typeface="Calibri"/>
                <a:cs typeface="Calibri"/>
              </a:rPr>
              <a:t>therapy</a:t>
            </a:r>
            <a:r>
              <a:rPr lang="fr-FR" dirty="0">
                <a:ea typeface="Calibri"/>
                <a:cs typeface="Calibri"/>
              </a:rPr>
              <a:t> </a:t>
            </a:r>
            <a:r>
              <a:rPr lang="fr-FR" dirty="0" err="1">
                <a:ea typeface="Calibri"/>
                <a:cs typeface="Calibri"/>
              </a:rPr>
              <a:t>should</a:t>
            </a:r>
            <a:r>
              <a:rPr lang="fr-FR" dirty="0">
                <a:ea typeface="Calibri"/>
                <a:cs typeface="Calibri"/>
              </a:rPr>
              <a:t> </a:t>
            </a:r>
            <a:r>
              <a:rPr lang="fr-FR" dirty="0" err="1">
                <a:ea typeface="Calibri"/>
                <a:cs typeface="Calibri"/>
              </a:rPr>
              <a:t>be</a:t>
            </a:r>
            <a:r>
              <a:rPr lang="fr-FR" dirty="0">
                <a:ea typeface="Calibri"/>
                <a:cs typeface="Calibri"/>
              </a:rPr>
              <a:t> </a:t>
            </a:r>
            <a:r>
              <a:rPr lang="fr-FR" dirty="0" err="1">
                <a:ea typeface="Calibri"/>
                <a:cs typeface="Calibri"/>
              </a:rPr>
              <a:t>used</a:t>
            </a:r>
            <a:r>
              <a:rPr lang="fr-FR" dirty="0">
                <a:ea typeface="Calibri"/>
                <a:cs typeface="Calibri"/>
              </a:rPr>
              <a:t> </a:t>
            </a:r>
            <a:r>
              <a:rPr lang="fr-FR" dirty="0" err="1">
                <a:ea typeface="Calibri"/>
                <a:cs typeface="Calibri"/>
              </a:rPr>
              <a:t>later</a:t>
            </a:r>
            <a:r>
              <a:rPr lang="fr-FR" dirty="0">
                <a:ea typeface="Calibri"/>
                <a:cs typeface="Calibri"/>
              </a:rPr>
              <a:t> </a:t>
            </a:r>
          </a:p>
          <a:p>
            <a:pPr marL="264795" indent="-264795"/>
            <a:r>
              <a:rPr lang="fr-FR" dirty="0">
                <a:ea typeface="Calibri"/>
                <a:cs typeface="Calibri"/>
              </a:rPr>
              <a:t>Our goal </a:t>
            </a:r>
            <a:r>
              <a:rPr lang="fr-FR" dirty="0" err="1">
                <a:ea typeface="Calibri"/>
                <a:cs typeface="Calibri"/>
              </a:rPr>
              <a:t>is</a:t>
            </a:r>
            <a:r>
              <a:rPr lang="fr-FR" dirty="0">
                <a:ea typeface="Calibri"/>
                <a:cs typeface="Calibri"/>
              </a:rPr>
              <a:t> to help all </a:t>
            </a:r>
            <a:r>
              <a:rPr lang="fr-FR" dirty="0" err="1">
                <a:ea typeface="Calibri"/>
                <a:cs typeface="Calibri"/>
              </a:rPr>
              <a:t>our</a:t>
            </a:r>
            <a:r>
              <a:rPr lang="fr-FR" dirty="0">
                <a:ea typeface="Calibri"/>
                <a:cs typeface="Calibri"/>
              </a:rPr>
              <a:t> patients ! </a:t>
            </a:r>
            <a:endParaRPr lang="fr-FR" dirty="0"/>
          </a:p>
          <a:p>
            <a:pPr marL="264795" indent="-264795"/>
            <a:endParaRPr lang="fr-FR" dirty="0">
              <a:ea typeface="Calibri"/>
              <a:cs typeface="Calibri"/>
            </a:endParaRPr>
          </a:p>
        </p:txBody>
      </p:sp>
    </p:spTree>
    <p:extLst>
      <p:ext uri="{BB962C8B-B14F-4D97-AF65-F5344CB8AC3E}">
        <p14:creationId xmlns:p14="http://schemas.microsoft.com/office/powerpoint/2010/main" val="3469495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cstate="print"/>
          <a:srcRect/>
          <a:stretch>
            <a:fillRect/>
          </a:stretch>
        </p:blipFill>
        <p:spPr bwMode="auto">
          <a:xfrm>
            <a:off x="2227263" y="0"/>
            <a:ext cx="4686300" cy="6858000"/>
          </a:xfrm>
          <a:prstGeom prst="rect">
            <a:avLst/>
          </a:prstGeom>
          <a:noFill/>
          <a:ln w="9525">
            <a:noFill/>
            <a:miter lim="800000"/>
            <a:headEnd/>
            <a:tailEnd/>
          </a:ln>
        </p:spPr>
      </p:pic>
    </p:spTree>
    <p:extLst>
      <p:ext uri="{BB962C8B-B14F-4D97-AF65-F5344CB8AC3E}">
        <p14:creationId xmlns:p14="http://schemas.microsoft.com/office/powerpoint/2010/main" val="3769199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1B10B-94B8-9A4D-710B-A4777BC0F059}"/>
              </a:ext>
            </a:extLst>
          </p:cNvPr>
          <p:cNvSpPr>
            <a:spLocks noGrp="1"/>
          </p:cNvSpPr>
          <p:nvPr>
            <p:ph type="title"/>
          </p:nvPr>
        </p:nvSpPr>
        <p:spPr>
          <a:xfrm>
            <a:off x="457200" y="274638"/>
            <a:ext cx="8229600" cy="1781882"/>
          </a:xfrm>
        </p:spPr>
        <p:txBody>
          <a:bodyPr/>
          <a:lstStyle/>
          <a:p>
            <a:endParaRPr lang="fr-FR"/>
          </a:p>
        </p:txBody>
      </p:sp>
      <p:sp>
        <p:nvSpPr>
          <p:cNvPr id="3" name="Espace réservé du contenu 2">
            <a:extLst>
              <a:ext uri="{FF2B5EF4-FFF2-40B4-BE49-F238E27FC236}">
                <a16:creationId xmlns:a16="http://schemas.microsoft.com/office/drawing/2014/main" id="{D37AF5C9-02E7-0BEE-F423-C1A890B9BE31}"/>
              </a:ext>
            </a:extLst>
          </p:cNvPr>
          <p:cNvSpPr>
            <a:spLocks noGrp="1"/>
          </p:cNvSpPr>
          <p:nvPr>
            <p:ph idx="1"/>
          </p:nvPr>
        </p:nvSpPr>
        <p:spPr>
          <a:xfrm>
            <a:off x="273615" y="2245587"/>
            <a:ext cx="8229600" cy="4525963"/>
          </a:xfrm>
        </p:spPr>
        <p:txBody>
          <a:bodyPr vert="horz" lIns="91440" tIns="45720" rIns="91440" bIns="45720" rtlCol="0" anchor="t">
            <a:normAutofit/>
          </a:bodyPr>
          <a:lstStyle/>
          <a:p>
            <a:r>
              <a:rPr lang="fr-FR" dirty="0" err="1">
                <a:latin typeface="Times New Roman"/>
                <a:cs typeface="Times New Roman"/>
              </a:rPr>
              <a:t>Definition</a:t>
            </a:r>
            <a:r>
              <a:rPr lang="fr-FR" dirty="0">
                <a:latin typeface="Times New Roman"/>
                <a:cs typeface="Times New Roman"/>
              </a:rPr>
              <a:t> and stages (</a:t>
            </a:r>
            <a:r>
              <a:rPr lang="fr-FR" dirty="0" err="1">
                <a:latin typeface="Times New Roman"/>
                <a:cs typeface="Times New Roman"/>
              </a:rPr>
              <a:t>Straw</a:t>
            </a:r>
            <a:r>
              <a:rPr lang="fr-FR" dirty="0">
                <a:latin typeface="Times New Roman"/>
                <a:cs typeface="Times New Roman"/>
              </a:rPr>
              <a:t>, reproduction, </a:t>
            </a:r>
            <a:r>
              <a:rPr lang="fr-FR" dirty="0" err="1">
                <a:latin typeface="Times New Roman"/>
                <a:cs typeface="Times New Roman"/>
              </a:rPr>
              <a:t>late</a:t>
            </a:r>
            <a:r>
              <a:rPr lang="fr-FR" dirty="0">
                <a:latin typeface="Times New Roman"/>
                <a:cs typeface="Times New Roman"/>
              </a:rPr>
              <a:t> reproduction, </a:t>
            </a:r>
            <a:r>
              <a:rPr lang="fr-FR" dirty="0" err="1">
                <a:latin typeface="Times New Roman"/>
                <a:cs typeface="Times New Roman"/>
              </a:rPr>
              <a:t>Perimenopause</a:t>
            </a:r>
            <a:r>
              <a:rPr lang="fr-FR" dirty="0">
                <a:latin typeface="Times New Roman"/>
                <a:cs typeface="Times New Roman"/>
              </a:rPr>
              <a:t>, </a:t>
            </a:r>
            <a:r>
              <a:rPr lang="fr-FR" dirty="0" err="1">
                <a:latin typeface="Times New Roman"/>
                <a:cs typeface="Times New Roman"/>
              </a:rPr>
              <a:t>Menopause</a:t>
            </a:r>
            <a:r>
              <a:rPr lang="fr-FR" dirty="0">
                <a:latin typeface="Times New Roman"/>
                <a:cs typeface="Times New Roman"/>
              </a:rPr>
              <a:t>, </a:t>
            </a:r>
            <a:r>
              <a:rPr lang="fr-FR" dirty="0" err="1">
                <a:latin typeface="Times New Roman"/>
                <a:cs typeface="Times New Roman"/>
              </a:rPr>
              <a:t>Postmenopause</a:t>
            </a:r>
            <a:r>
              <a:rPr lang="fr-FR" dirty="0">
                <a:latin typeface="Times New Roman"/>
                <a:cs typeface="Times New Roman"/>
              </a:rPr>
              <a:t>), </a:t>
            </a:r>
            <a:r>
              <a:rPr lang="fr-FR" dirty="0" err="1">
                <a:latin typeface="Times New Roman"/>
                <a:cs typeface="Times New Roman"/>
              </a:rPr>
              <a:t>related</a:t>
            </a:r>
            <a:r>
              <a:rPr lang="fr-FR" dirty="0">
                <a:latin typeface="Times New Roman"/>
                <a:cs typeface="Times New Roman"/>
              </a:rPr>
              <a:t> changes (Linda </a:t>
            </a:r>
            <a:r>
              <a:rPr lang="fr-FR" dirty="0" err="1">
                <a:latin typeface="Times New Roman"/>
                <a:cs typeface="Times New Roman"/>
              </a:rPr>
              <a:t>Ameryckx</a:t>
            </a:r>
            <a:r>
              <a:rPr lang="fr-FR" dirty="0">
                <a:latin typeface="Times New Roman"/>
                <a:cs typeface="Times New Roman"/>
              </a:rPr>
              <a:t> UZA</a:t>
            </a:r>
          </a:p>
          <a:p>
            <a:r>
              <a:rPr lang="fr-FR" dirty="0" err="1">
                <a:latin typeface="Times New Roman"/>
                <a:cs typeface="Times New Roman"/>
              </a:rPr>
              <a:t>Physiology</a:t>
            </a:r>
            <a:r>
              <a:rPr lang="fr-FR" dirty="0">
                <a:latin typeface="Times New Roman"/>
                <a:cs typeface="Times New Roman"/>
              </a:rPr>
              <a:t>: Hormonal changes </a:t>
            </a:r>
            <a:r>
              <a:rPr lang="fr-FR" dirty="0" err="1">
                <a:latin typeface="Times New Roman"/>
                <a:cs typeface="Times New Roman"/>
              </a:rPr>
              <a:t>during</a:t>
            </a:r>
            <a:r>
              <a:rPr lang="fr-FR" dirty="0">
                <a:latin typeface="Times New Roman"/>
                <a:cs typeface="Times New Roman"/>
              </a:rPr>
              <a:t> </a:t>
            </a:r>
            <a:r>
              <a:rPr lang="fr-FR" dirty="0" err="1">
                <a:latin typeface="Times New Roman"/>
                <a:cs typeface="Times New Roman"/>
              </a:rPr>
              <a:t>menopause</a:t>
            </a:r>
            <a:r>
              <a:rPr lang="fr-FR" dirty="0">
                <a:latin typeface="Times New Roman"/>
                <a:cs typeface="Times New Roman"/>
              </a:rPr>
              <a:t>, the importance of </a:t>
            </a:r>
            <a:r>
              <a:rPr lang="fr-FR" dirty="0" err="1">
                <a:latin typeface="Times New Roman"/>
                <a:cs typeface="Times New Roman"/>
              </a:rPr>
              <a:t>KNDy</a:t>
            </a:r>
            <a:r>
              <a:rPr lang="fr-FR" dirty="0">
                <a:latin typeface="Times New Roman"/>
                <a:cs typeface="Times New Roman"/>
              </a:rPr>
              <a:t>, NKB </a:t>
            </a:r>
            <a:r>
              <a:rPr lang="fr-FR" dirty="0" err="1">
                <a:latin typeface="Times New Roman"/>
                <a:cs typeface="Times New Roman"/>
              </a:rPr>
              <a:t>signaling</a:t>
            </a:r>
            <a:r>
              <a:rPr lang="fr-FR" dirty="0">
                <a:latin typeface="Times New Roman"/>
                <a:cs typeface="Times New Roman"/>
              </a:rPr>
              <a:t>, </a:t>
            </a:r>
            <a:r>
              <a:rPr lang="fr-FR" dirty="0" err="1">
                <a:latin typeface="Times New Roman"/>
                <a:cs typeface="Times New Roman"/>
              </a:rPr>
              <a:t>Neurokinin</a:t>
            </a:r>
            <a:r>
              <a:rPr lang="fr-FR" dirty="0">
                <a:latin typeface="Times New Roman"/>
                <a:cs typeface="Times New Roman"/>
              </a:rPr>
              <a:t> and </a:t>
            </a:r>
            <a:r>
              <a:rPr lang="fr-FR" dirty="0" err="1">
                <a:latin typeface="Times New Roman"/>
                <a:cs typeface="Times New Roman"/>
              </a:rPr>
              <a:t>antagonists</a:t>
            </a:r>
            <a:r>
              <a:rPr lang="fr-FR" dirty="0">
                <a:latin typeface="Times New Roman"/>
                <a:cs typeface="Times New Roman"/>
              </a:rPr>
              <a:t>) (Axelle </a:t>
            </a:r>
            <a:r>
              <a:rPr lang="fr-FR" dirty="0" err="1">
                <a:latin typeface="Times New Roman"/>
                <a:cs typeface="Times New Roman"/>
              </a:rPr>
              <a:t>Pintiaux</a:t>
            </a:r>
            <a:r>
              <a:rPr lang="fr-FR" dirty="0">
                <a:latin typeface="Times New Roman"/>
                <a:cs typeface="Times New Roman"/>
              </a:rPr>
              <a:t> </a:t>
            </a:r>
            <a:r>
              <a:rPr lang="fr-FR" dirty="0" err="1">
                <a:latin typeface="Times New Roman"/>
                <a:cs typeface="Times New Roman"/>
              </a:rPr>
              <a:t>ULiège</a:t>
            </a:r>
            <a:r>
              <a:rPr lang="fr-FR" dirty="0">
                <a:latin typeface="Times New Roman"/>
                <a:cs typeface="Times New Roman"/>
              </a:rPr>
              <a:t>)</a:t>
            </a:r>
            <a:endParaRPr lang="fr-FR">
              <a:ea typeface="Calibri"/>
              <a:cs typeface="Calibri"/>
            </a:endParaRPr>
          </a:p>
          <a:p>
            <a:endParaRPr lang="fr-FR" dirty="0">
              <a:ea typeface="Calibri"/>
              <a:cs typeface="Calibri"/>
            </a:endParaRPr>
          </a:p>
        </p:txBody>
      </p:sp>
      <p:pic>
        <p:nvPicPr>
          <p:cNvPr id="5" name="Image 4" descr="Interrupteur bipolaire pour appareil électrique - electromagnetique.com">
            <a:extLst>
              <a:ext uri="{FF2B5EF4-FFF2-40B4-BE49-F238E27FC236}">
                <a16:creationId xmlns:a16="http://schemas.microsoft.com/office/drawing/2014/main" id="{F50A1840-EFC9-FDB3-49B7-2BFCEBF01005}"/>
              </a:ext>
            </a:extLst>
          </p:cNvPr>
          <p:cNvPicPr>
            <a:picLocks noChangeAspect="1"/>
          </p:cNvPicPr>
          <p:nvPr/>
        </p:nvPicPr>
        <p:blipFill>
          <a:blip r:embed="rId2"/>
          <a:stretch>
            <a:fillRect/>
          </a:stretch>
        </p:blipFill>
        <p:spPr>
          <a:xfrm>
            <a:off x="3320751" y="1559"/>
            <a:ext cx="2143125" cy="2143125"/>
          </a:xfrm>
          <a:prstGeom prst="rect">
            <a:avLst/>
          </a:prstGeom>
        </p:spPr>
      </p:pic>
    </p:spTree>
    <p:extLst>
      <p:ext uri="{BB962C8B-B14F-4D97-AF65-F5344CB8AC3E}">
        <p14:creationId xmlns:p14="http://schemas.microsoft.com/office/powerpoint/2010/main" val="841905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1117B0-C90B-4F28-9C06-9A258CAB51D4}"/>
              </a:ext>
            </a:extLst>
          </p:cNvPr>
          <p:cNvSpPr>
            <a:spLocks noGrp="1"/>
          </p:cNvSpPr>
          <p:nvPr>
            <p:ph type="title"/>
          </p:nvPr>
        </p:nvSpPr>
        <p:spPr/>
        <p:txBody>
          <a:bodyPr>
            <a:normAutofit/>
          </a:bodyPr>
          <a:lstStyle/>
          <a:p>
            <a:r>
              <a:rPr lang="fr-FR" sz="2800" b="1" err="1">
                <a:solidFill>
                  <a:srgbClr val="FF0000"/>
                </a:solidFill>
                <a:latin typeface="Merriweather"/>
                <a:cs typeface="Arial"/>
              </a:rPr>
              <a:t>Menopause</a:t>
            </a:r>
            <a:r>
              <a:rPr lang="fr-FR" sz="2800" b="1" dirty="0">
                <a:solidFill>
                  <a:srgbClr val="FF0000"/>
                </a:solidFill>
                <a:latin typeface="Merriweather"/>
                <a:cs typeface="Arial"/>
              </a:rPr>
              <a:t> in the </a:t>
            </a:r>
            <a:r>
              <a:rPr lang="fr-FR" sz="2800" b="1" err="1">
                <a:solidFill>
                  <a:srgbClr val="FF0000"/>
                </a:solidFill>
                <a:latin typeface="Merriweather"/>
                <a:cs typeface="Arial"/>
              </a:rPr>
              <a:t>workplace</a:t>
            </a:r>
            <a:r>
              <a:rPr lang="fr-FR" sz="2800" b="1" dirty="0">
                <a:solidFill>
                  <a:srgbClr val="FF0000"/>
                </a:solidFill>
                <a:latin typeface="Merriweather"/>
                <a:cs typeface="Arial"/>
              </a:rPr>
              <a:t>: Challenges, impact, and </a:t>
            </a:r>
            <a:r>
              <a:rPr lang="fr-FR" sz="2800" b="1" err="1">
                <a:solidFill>
                  <a:srgbClr val="FF0000"/>
                </a:solidFill>
                <a:latin typeface="Merriweather"/>
                <a:cs typeface="Arial"/>
              </a:rPr>
              <a:t>next</a:t>
            </a:r>
            <a:r>
              <a:rPr lang="fr-FR" sz="2800" b="1" dirty="0">
                <a:solidFill>
                  <a:srgbClr val="FF0000"/>
                </a:solidFill>
                <a:latin typeface="Merriweather"/>
                <a:cs typeface="Arial"/>
              </a:rPr>
              <a:t> </a:t>
            </a:r>
            <a:r>
              <a:rPr lang="fr-FR" sz="2800" b="1" err="1">
                <a:solidFill>
                  <a:srgbClr val="FF0000"/>
                </a:solidFill>
                <a:latin typeface="Merriweather"/>
                <a:cs typeface="Arial"/>
              </a:rPr>
              <a:t>steps</a:t>
            </a:r>
            <a:endParaRPr lang="fr-FR" sz="2800">
              <a:solidFill>
                <a:srgbClr val="FF0000"/>
              </a:solidFill>
              <a:cs typeface="Arial"/>
            </a:endParaRPr>
          </a:p>
          <a:p>
            <a:endParaRPr lang="fr-FR" dirty="0"/>
          </a:p>
        </p:txBody>
      </p:sp>
      <p:sp>
        <p:nvSpPr>
          <p:cNvPr id="3" name="Espace réservé du contenu 2">
            <a:extLst>
              <a:ext uri="{FF2B5EF4-FFF2-40B4-BE49-F238E27FC236}">
                <a16:creationId xmlns:a16="http://schemas.microsoft.com/office/drawing/2014/main" id="{6278CC25-EE48-8BB4-AC4F-5305F5C65DD0}"/>
              </a:ext>
            </a:extLst>
          </p:cNvPr>
          <p:cNvSpPr>
            <a:spLocks noGrp="1"/>
          </p:cNvSpPr>
          <p:nvPr>
            <p:ph idx="1"/>
          </p:nvPr>
        </p:nvSpPr>
        <p:spPr/>
        <p:txBody>
          <a:bodyPr vert="horz" lIns="91440" tIns="45720" rIns="91440" bIns="45720" rtlCol="0" anchor="t">
            <a:noAutofit/>
          </a:bodyPr>
          <a:lstStyle/>
          <a:p>
            <a:r>
              <a:rPr lang="fr-FR" sz="2400" err="1">
                <a:ea typeface="+mn-lt"/>
                <a:cs typeface="+mn-lt"/>
              </a:rPr>
              <a:t>Women</a:t>
            </a:r>
            <a:r>
              <a:rPr lang="fr-FR" sz="2400" dirty="0">
                <a:ea typeface="+mn-lt"/>
                <a:cs typeface="+mn-lt"/>
              </a:rPr>
              <a:t> </a:t>
            </a:r>
            <a:r>
              <a:rPr lang="fr-FR" sz="2400" err="1">
                <a:ea typeface="+mn-lt"/>
                <a:cs typeface="+mn-lt"/>
              </a:rPr>
              <a:t>experiencing</a:t>
            </a:r>
            <a:r>
              <a:rPr lang="fr-FR" sz="2400" dirty="0">
                <a:ea typeface="+mn-lt"/>
                <a:cs typeface="+mn-lt"/>
              </a:rPr>
              <a:t> </a:t>
            </a:r>
            <a:r>
              <a:rPr lang="fr-FR" sz="2400" err="1">
                <a:ea typeface="+mn-lt"/>
                <a:cs typeface="+mn-lt"/>
              </a:rPr>
              <a:t>severe</a:t>
            </a:r>
            <a:r>
              <a:rPr lang="fr-FR" sz="2400" dirty="0">
                <a:ea typeface="+mn-lt"/>
                <a:cs typeface="+mn-lt"/>
              </a:rPr>
              <a:t> </a:t>
            </a:r>
            <a:r>
              <a:rPr lang="fr-FR" sz="2400" err="1">
                <a:ea typeface="+mn-lt"/>
                <a:cs typeface="+mn-lt"/>
              </a:rPr>
              <a:t>menopause</a:t>
            </a:r>
            <a:r>
              <a:rPr lang="fr-FR" sz="2400" dirty="0">
                <a:ea typeface="+mn-lt"/>
                <a:cs typeface="+mn-lt"/>
              </a:rPr>
              <a:t> </a:t>
            </a:r>
            <a:r>
              <a:rPr lang="fr-FR" sz="2400" err="1">
                <a:ea typeface="+mn-lt"/>
                <a:cs typeface="+mn-lt"/>
              </a:rPr>
              <a:t>symptoms</a:t>
            </a:r>
            <a:r>
              <a:rPr lang="fr-FR" sz="2400" dirty="0">
                <a:ea typeface="+mn-lt"/>
                <a:cs typeface="+mn-lt"/>
              </a:rPr>
              <a:t> report more </a:t>
            </a:r>
            <a:r>
              <a:rPr lang="fr-FR" sz="2400" err="1">
                <a:ea typeface="+mn-lt"/>
                <a:cs typeface="+mn-lt"/>
              </a:rPr>
              <a:t>often</a:t>
            </a:r>
            <a:r>
              <a:rPr lang="fr-FR" sz="2400" dirty="0">
                <a:ea typeface="+mn-lt"/>
                <a:cs typeface="+mn-lt"/>
              </a:rPr>
              <a:t> adverse </a:t>
            </a:r>
            <a:r>
              <a:rPr lang="fr-FR" sz="2400" err="1">
                <a:ea typeface="+mn-lt"/>
                <a:cs typeface="+mn-lt"/>
              </a:rPr>
              <a:t>work</a:t>
            </a:r>
            <a:r>
              <a:rPr lang="fr-FR" sz="2400" dirty="0">
                <a:ea typeface="+mn-lt"/>
                <a:cs typeface="+mn-lt"/>
              </a:rPr>
              <a:t> </a:t>
            </a:r>
            <a:r>
              <a:rPr lang="fr-FR" sz="2400" err="1">
                <a:ea typeface="+mn-lt"/>
                <a:cs typeface="+mn-lt"/>
              </a:rPr>
              <a:t>outcomes</a:t>
            </a:r>
            <a:r>
              <a:rPr lang="fr-FR" sz="2400" dirty="0">
                <a:ea typeface="+mn-lt"/>
                <a:cs typeface="+mn-lt"/>
              </a:rPr>
              <a:t>, </a:t>
            </a:r>
            <a:r>
              <a:rPr lang="fr-FR" sz="2400" err="1">
                <a:ea typeface="+mn-lt"/>
                <a:cs typeface="+mn-lt"/>
              </a:rPr>
              <a:t>absenteeism</a:t>
            </a:r>
            <a:r>
              <a:rPr lang="fr-FR" sz="2400" dirty="0">
                <a:ea typeface="+mn-lt"/>
                <a:cs typeface="+mn-lt"/>
              </a:rPr>
              <a:t>, </a:t>
            </a:r>
            <a:r>
              <a:rPr lang="fr-FR" sz="2400" err="1">
                <a:ea typeface="+mn-lt"/>
                <a:cs typeface="+mn-lt"/>
              </a:rPr>
              <a:t>quitting</a:t>
            </a:r>
            <a:r>
              <a:rPr lang="fr-FR" sz="2400" dirty="0">
                <a:ea typeface="+mn-lt"/>
                <a:cs typeface="+mn-lt"/>
              </a:rPr>
              <a:t>, </a:t>
            </a:r>
            <a:r>
              <a:rPr lang="fr-FR" sz="2400" err="1">
                <a:ea typeface="+mn-lt"/>
                <a:cs typeface="+mn-lt"/>
              </a:rPr>
              <a:t>retiring</a:t>
            </a:r>
            <a:r>
              <a:rPr lang="fr-FR" sz="2400" dirty="0">
                <a:ea typeface="+mn-lt"/>
                <a:cs typeface="+mn-lt"/>
              </a:rPr>
              <a:t> </a:t>
            </a:r>
            <a:r>
              <a:rPr lang="fr-FR" sz="2400" err="1">
                <a:ea typeface="+mn-lt"/>
                <a:cs typeface="+mn-lt"/>
              </a:rPr>
              <a:t>early</a:t>
            </a:r>
            <a:r>
              <a:rPr lang="fr-FR" sz="2400" dirty="0">
                <a:ea typeface="+mn-lt"/>
                <a:cs typeface="+mn-lt"/>
              </a:rPr>
              <a:t>, or </a:t>
            </a:r>
            <a:r>
              <a:rPr lang="fr-FR" sz="2400" err="1">
                <a:ea typeface="+mn-lt"/>
                <a:cs typeface="+mn-lt"/>
              </a:rPr>
              <a:t>declining</a:t>
            </a:r>
            <a:r>
              <a:rPr lang="fr-FR" sz="2400" dirty="0">
                <a:ea typeface="+mn-lt"/>
                <a:cs typeface="+mn-lt"/>
              </a:rPr>
              <a:t> promotions </a:t>
            </a:r>
            <a:r>
              <a:rPr lang="fr-FR" sz="2400" err="1">
                <a:ea typeface="+mn-lt"/>
                <a:cs typeface="+mn-lt"/>
              </a:rPr>
              <a:t>than</a:t>
            </a:r>
            <a:r>
              <a:rPr lang="fr-FR" sz="2400" dirty="0">
                <a:ea typeface="+mn-lt"/>
                <a:cs typeface="+mn-lt"/>
              </a:rPr>
              <a:t> </a:t>
            </a:r>
            <a:r>
              <a:rPr lang="fr-FR" sz="2400" err="1">
                <a:ea typeface="+mn-lt"/>
                <a:cs typeface="+mn-lt"/>
              </a:rPr>
              <a:t>women</a:t>
            </a:r>
            <a:r>
              <a:rPr lang="fr-FR" sz="2400" dirty="0">
                <a:ea typeface="+mn-lt"/>
                <a:cs typeface="+mn-lt"/>
              </a:rPr>
              <a:t> </a:t>
            </a:r>
            <a:r>
              <a:rPr lang="fr-FR" sz="2400" err="1">
                <a:ea typeface="+mn-lt"/>
                <a:cs typeface="+mn-lt"/>
              </a:rPr>
              <a:t>experiencing</a:t>
            </a:r>
            <a:r>
              <a:rPr lang="fr-FR" sz="2400" dirty="0">
                <a:ea typeface="+mn-lt"/>
                <a:cs typeface="+mn-lt"/>
              </a:rPr>
              <a:t> few </a:t>
            </a:r>
            <a:r>
              <a:rPr lang="fr-FR" sz="2400" err="1">
                <a:ea typeface="+mn-lt"/>
                <a:cs typeface="+mn-lt"/>
              </a:rPr>
              <a:t>symptoms</a:t>
            </a:r>
            <a:r>
              <a:rPr lang="fr-FR" sz="2400" dirty="0">
                <a:ea typeface="+mn-lt"/>
                <a:cs typeface="+mn-lt"/>
              </a:rPr>
              <a:t>. </a:t>
            </a:r>
            <a:endParaRPr lang="fr-FR"/>
          </a:p>
          <a:p>
            <a:r>
              <a:rPr lang="fr-FR" sz="2400" err="1">
                <a:ea typeface="+mn-lt"/>
                <a:cs typeface="+mn-lt"/>
              </a:rPr>
              <a:t>Lack</a:t>
            </a:r>
            <a:r>
              <a:rPr lang="fr-FR" sz="2400" dirty="0">
                <a:ea typeface="+mn-lt"/>
                <a:cs typeface="+mn-lt"/>
              </a:rPr>
              <a:t> of </a:t>
            </a:r>
            <a:r>
              <a:rPr lang="fr-FR" sz="2400" err="1">
                <a:ea typeface="+mn-lt"/>
                <a:cs typeface="+mn-lt"/>
              </a:rPr>
              <a:t>awareness</a:t>
            </a:r>
            <a:r>
              <a:rPr lang="fr-FR" sz="2400" dirty="0">
                <a:ea typeface="+mn-lt"/>
                <a:cs typeface="+mn-lt"/>
              </a:rPr>
              <a:t> about </a:t>
            </a:r>
            <a:r>
              <a:rPr lang="fr-FR" sz="2400" err="1">
                <a:ea typeface="+mn-lt"/>
                <a:cs typeface="+mn-lt"/>
              </a:rPr>
              <a:t>menopause</a:t>
            </a:r>
            <a:r>
              <a:rPr lang="fr-FR" sz="2400" dirty="0">
                <a:ea typeface="+mn-lt"/>
                <a:cs typeface="+mn-lt"/>
              </a:rPr>
              <a:t>, inflexible </a:t>
            </a:r>
            <a:r>
              <a:rPr lang="fr-FR" sz="2400" err="1">
                <a:ea typeface="+mn-lt"/>
                <a:cs typeface="+mn-lt"/>
              </a:rPr>
              <a:t>work</a:t>
            </a:r>
            <a:r>
              <a:rPr lang="fr-FR" sz="2400" dirty="0">
                <a:ea typeface="+mn-lt"/>
                <a:cs typeface="+mn-lt"/>
              </a:rPr>
              <a:t> conditions, and high-stress jobs can </a:t>
            </a:r>
            <a:r>
              <a:rPr lang="fr-FR" sz="2400" err="1">
                <a:ea typeface="+mn-lt"/>
                <a:cs typeface="+mn-lt"/>
              </a:rPr>
              <a:t>exacerbate</a:t>
            </a:r>
            <a:r>
              <a:rPr lang="fr-FR" sz="2400" dirty="0">
                <a:ea typeface="+mn-lt"/>
                <a:cs typeface="+mn-lt"/>
              </a:rPr>
              <a:t> the </a:t>
            </a:r>
            <a:r>
              <a:rPr lang="fr-FR" sz="2400" err="1">
                <a:ea typeface="+mn-lt"/>
                <a:cs typeface="+mn-lt"/>
              </a:rPr>
              <a:t>severity</a:t>
            </a:r>
            <a:r>
              <a:rPr lang="fr-FR" sz="2400" dirty="0">
                <a:ea typeface="+mn-lt"/>
                <a:cs typeface="+mn-lt"/>
              </a:rPr>
              <a:t> of </a:t>
            </a:r>
            <a:r>
              <a:rPr lang="fr-FR" sz="2400" err="1">
                <a:ea typeface="+mn-lt"/>
                <a:cs typeface="+mn-lt"/>
              </a:rPr>
              <a:t>these</a:t>
            </a:r>
            <a:r>
              <a:rPr lang="fr-FR" sz="2400" dirty="0">
                <a:ea typeface="+mn-lt"/>
                <a:cs typeface="+mn-lt"/>
              </a:rPr>
              <a:t> </a:t>
            </a:r>
            <a:r>
              <a:rPr lang="fr-FR" sz="2400" err="1">
                <a:ea typeface="+mn-lt"/>
                <a:cs typeface="+mn-lt"/>
              </a:rPr>
              <a:t>symptoms</a:t>
            </a:r>
            <a:r>
              <a:rPr lang="fr-FR" sz="2400" dirty="0">
                <a:ea typeface="+mn-lt"/>
                <a:cs typeface="+mn-lt"/>
              </a:rPr>
              <a:t>. </a:t>
            </a:r>
            <a:endParaRPr lang="fr-FR" dirty="0">
              <a:ea typeface="+mn-lt"/>
              <a:cs typeface="+mn-lt"/>
            </a:endParaRPr>
          </a:p>
          <a:p>
            <a:r>
              <a:rPr lang="fr-FR" sz="2400" dirty="0" err="1">
                <a:ea typeface="+mn-lt"/>
                <a:cs typeface="+mn-lt"/>
              </a:rPr>
              <a:t>Unaddressed</a:t>
            </a:r>
            <a:r>
              <a:rPr lang="fr-FR" sz="2400" dirty="0">
                <a:ea typeface="+mn-lt"/>
                <a:cs typeface="+mn-lt"/>
              </a:rPr>
              <a:t> </a:t>
            </a:r>
            <a:r>
              <a:rPr lang="fr-FR" sz="2400" dirty="0" err="1">
                <a:ea typeface="+mn-lt"/>
                <a:cs typeface="+mn-lt"/>
              </a:rPr>
              <a:t>menopause</a:t>
            </a:r>
            <a:r>
              <a:rPr lang="fr-FR" sz="2400" dirty="0">
                <a:ea typeface="+mn-lt"/>
                <a:cs typeface="+mn-lt"/>
              </a:rPr>
              <a:t> </a:t>
            </a:r>
            <a:r>
              <a:rPr lang="fr-FR" sz="2400" dirty="0" err="1">
                <a:ea typeface="+mn-lt"/>
                <a:cs typeface="+mn-lt"/>
              </a:rPr>
              <a:t>symptoms</a:t>
            </a:r>
            <a:r>
              <a:rPr lang="fr-FR" sz="2400" dirty="0">
                <a:ea typeface="+mn-lt"/>
                <a:cs typeface="+mn-lt"/>
              </a:rPr>
              <a:t> </a:t>
            </a:r>
            <a:r>
              <a:rPr lang="fr-FR" sz="2400" dirty="0" err="1">
                <a:ea typeface="+mn-lt"/>
                <a:cs typeface="+mn-lt"/>
              </a:rPr>
              <a:t>contribute</a:t>
            </a:r>
            <a:r>
              <a:rPr lang="fr-FR" sz="2400" dirty="0">
                <a:ea typeface="+mn-lt"/>
                <a:cs typeface="+mn-lt"/>
              </a:rPr>
              <a:t> to </a:t>
            </a:r>
            <a:r>
              <a:rPr lang="fr-FR" sz="2400" dirty="0" err="1">
                <a:ea typeface="+mn-lt"/>
                <a:cs typeface="+mn-lt"/>
              </a:rPr>
              <a:t>economic</a:t>
            </a:r>
            <a:r>
              <a:rPr lang="fr-FR" sz="2400" dirty="0">
                <a:ea typeface="+mn-lt"/>
                <a:cs typeface="+mn-lt"/>
              </a:rPr>
              <a:t> </a:t>
            </a:r>
            <a:r>
              <a:rPr lang="fr-FR" sz="2400" dirty="0" err="1">
                <a:ea typeface="+mn-lt"/>
                <a:cs typeface="+mn-lt"/>
              </a:rPr>
              <a:t>costs</a:t>
            </a:r>
            <a:r>
              <a:rPr lang="fr-FR" sz="2400" dirty="0">
                <a:ea typeface="+mn-lt"/>
                <a:cs typeface="+mn-lt"/>
              </a:rPr>
              <a:t>, </a:t>
            </a:r>
            <a:r>
              <a:rPr lang="fr-FR" sz="2400" dirty="0" err="1">
                <a:ea typeface="+mn-lt"/>
                <a:cs typeface="+mn-lt"/>
              </a:rPr>
              <a:t>lost</a:t>
            </a:r>
            <a:r>
              <a:rPr lang="fr-FR" sz="2400" dirty="0">
                <a:ea typeface="+mn-lt"/>
                <a:cs typeface="+mn-lt"/>
              </a:rPr>
              <a:t> </a:t>
            </a:r>
            <a:r>
              <a:rPr lang="fr-FR" sz="2400" dirty="0" err="1">
                <a:ea typeface="+mn-lt"/>
                <a:cs typeface="+mn-lt"/>
              </a:rPr>
              <a:t>work</a:t>
            </a:r>
            <a:r>
              <a:rPr lang="fr-FR" sz="2400" dirty="0">
                <a:ea typeface="+mn-lt"/>
                <a:cs typeface="+mn-lt"/>
              </a:rPr>
              <a:t> </a:t>
            </a:r>
            <a:r>
              <a:rPr lang="fr-FR" sz="2400" dirty="0" err="1">
                <a:ea typeface="+mn-lt"/>
                <a:cs typeface="+mn-lt"/>
              </a:rPr>
              <a:t>productivity</a:t>
            </a:r>
            <a:r>
              <a:rPr lang="fr-FR" sz="2400" dirty="0">
                <a:ea typeface="+mn-lt"/>
                <a:cs typeface="+mn-lt"/>
              </a:rPr>
              <a:t>, </a:t>
            </a:r>
            <a:r>
              <a:rPr lang="fr-FR" sz="2400" dirty="0" err="1">
                <a:ea typeface="+mn-lt"/>
                <a:cs typeface="+mn-lt"/>
              </a:rPr>
              <a:t>resulting</a:t>
            </a:r>
            <a:r>
              <a:rPr lang="fr-FR" sz="2400" dirty="0">
                <a:ea typeface="+mn-lt"/>
                <a:cs typeface="+mn-lt"/>
              </a:rPr>
              <a:t> in a </a:t>
            </a:r>
            <a:r>
              <a:rPr lang="fr-FR" sz="2400" dirty="0" err="1">
                <a:ea typeface="+mn-lt"/>
                <a:cs typeface="+mn-lt"/>
              </a:rPr>
              <a:t>substantial</a:t>
            </a:r>
            <a:r>
              <a:rPr lang="fr-FR" sz="2400" dirty="0">
                <a:ea typeface="+mn-lt"/>
                <a:cs typeface="+mn-lt"/>
              </a:rPr>
              <a:t> </a:t>
            </a:r>
            <a:r>
              <a:rPr lang="fr-FR" sz="2400" dirty="0" err="1">
                <a:ea typeface="+mn-lt"/>
                <a:cs typeface="+mn-lt"/>
              </a:rPr>
              <a:t>economic</a:t>
            </a:r>
            <a:r>
              <a:rPr lang="fr-FR" sz="2400" dirty="0">
                <a:ea typeface="+mn-lt"/>
                <a:cs typeface="+mn-lt"/>
              </a:rPr>
              <a:t> </a:t>
            </a:r>
            <a:r>
              <a:rPr lang="fr-FR" sz="2400" dirty="0" err="1">
                <a:ea typeface="+mn-lt"/>
                <a:cs typeface="+mn-lt"/>
              </a:rPr>
              <a:t>burden</a:t>
            </a:r>
            <a:r>
              <a:rPr lang="fr-FR" sz="2400" dirty="0">
                <a:ea typeface="+mn-lt"/>
                <a:cs typeface="+mn-lt"/>
              </a:rPr>
              <a:t>. </a:t>
            </a:r>
            <a:endParaRPr lang="fr-FR">
              <a:ea typeface="Calibri"/>
              <a:cs typeface="Calibri"/>
            </a:endParaRPr>
          </a:p>
          <a:p>
            <a:r>
              <a:rPr lang="fr-FR" sz="2400" dirty="0" err="1">
                <a:solidFill>
                  <a:srgbClr val="212121"/>
                </a:solidFill>
                <a:ea typeface="+mn-lt"/>
                <a:cs typeface="+mn-lt"/>
              </a:rPr>
              <a:t>Safwan</a:t>
            </a:r>
            <a:r>
              <a:rPr lang="fr-FR" sz="2400" dirty="0">
                <a:solidFill>
                  <a:srgbClr val="212121"/>
                </a:solidFill>
                <a:ea typeface="+mn-lt"/>
                <a:cs typeface="+mn-lt"/>
              </a:rPr>
              <a:t> et al. </a:t>
            </a:r>
            <a:r>
              <a:rPr lang="fr-FR" sz="2400" dirty="0" err="1">
                <a:solidFill>
                  <a:srgbClr val="212121"/>
                </a:solidFill>
                <a:ea typeface="+mn-lt"/>
                <a:cs typeface="+mn-lt"/>
              </a:rPr>
              <a:t>Maturitas</a:t>
            </a:r>
            <a:r>
              <a:rPr lang="fr-FR" sz="2400" dirty="0">
                <a:solidFill>
                  <a:srgbClr val="212121"/>
                </a:solidFill>
                <a:ea typeface="+mn-lt"/>
                <a:cs typeface="+mn-lt"/>
              </a:rPr>
              <a:t>. 2024 </a:t>
            </a:r>
          </a:p>
        </p:txBody>
      </p:sp>
    </p:spTree>
    <p:extLst>
      <p:ext uri="{BB962C8B-B14F-4D97-AF65-F5344CB8AC3E}">
        <p14:creationId xmlns:p14="http://schemas.microsoft.com/office/powerpoint/2010/main" val="8255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DAE18D-FCB7-ACCC-6257-31355B71FE32}"/>
              </a:ext>
            </a:extLst>
          </p:cNvPr>
          <p:cNvSpPr>
            <a:spLocks noGrp="1"/>
          </p:cNvSpPr>
          <p:nvPr>
            <p:ph type="title"/>
          </p:nvPr>
        </p:nvSpPr>
        <p:spPr/>
        <p:txBody>
          <a:bodyPr/>
          <a:lstStyle/>
          <a:p>
            <a:r>
              <a:rPr lang="fr-FR" sz="2800">
                <a:solidFill>
                  <a:srgbClr val="FF0000"/>
                </a:solidFill>
                <a:latin typeface="Calibri"/>
                <a:cs typeface="Calibri"/>
              </a:rPr>
              <a:t>Global cross-sectional </a:t>
            </a:r>
            <a:r>
              <a:rPr lang="fr-FR" sz="2800" err="1">
                <a:solidFill>
                  <a:srgbClr val="FF0000"/>
                </a:solidFill>
                <a:latin typeface="Calibri"/>
                <a:cs typeface="Calibri"/>
              </a:rPr>
              <a:t>survey</a:t>
            </a:r>
            <a:r>
              <a:rPr lang="fr-FR" sz="2800">
                <a:solidFill>
                  <a:srgbClr val="FF0000"/>
                </a:solidFill>
                <a:latin typeface="Calibri"/>
                <a:cs typeface="Calibri"/>
              </a:rPr>
              <a:t> of </a:t>
            </a:r>
            <a:r>
              <a:rPr lang="fr-FR" sz="2800" err="1">
                <a:solidFill>
                  <a:srgbClr val="FF0000"/>
                </a:solidFill>
                <a:latin typeface="Calibri"/>
                <a:cs typeface="Calibri"/>
              </a:rPr>
              <a:t>women</a:t>
            </a:r>
            <a:r>
              <a:rPr lang="fr-FR" sz="2800">
                <a:solidFill>
                  <a:srgbClr val="FF0000"/>
                </a:solidFill>
                <a:latin typeface="Calibri"/>
                <a:cs typeface="Calibri"/>
              </a:rPr>
              <a:t> </a:t>
            </a:r>
            <a:r>
              <a:rPr lang="fr-FR" sz="2800" err="1">
                <a:solidFill>
                  <a:srgbClr val="FF0000"/>
                </a:solidFill>
                <a:latin typeface="Calibri"/>
                <a:cs typeface="Calibri"/>
              </a:rPr>
              <a:t>with</a:t>
            </a:r>
            <a:r>
              <a:rPr lang="fr-FR" sz="2800">
                <a:solidFill>
                  <a:srgbClr val="FF0000"/>
                </a:solidFill>
                <a:latin typeface="Calibri"/>
                <a:cs typeface="Calibri"/>
              </a:rPr>
              <a:t> </a:t>
            </a:r>
            <a:r>
              <a:rPr lang="fr-FR" sz="2800" err="1">
                <a:solidFill>
                  <a:srgbClr val="FF0000"/>
                </a:solidFill>
                <a:latin typeface="Calibri"/>
                <a:cs typeface="Calibri"/>
              </a:rPr>
              <a:t>vasomotor</a:t>
            </a:r>
            <a:r>
              <a:rPr lang="fr-FR" sz="2800">
                <a:solidFill>
                  <a:srgbClr val="FF0000"/>
                </a:solidFill>
                <a:latin typeface="Calibri"/>
                <a:cs typeface="Calibri"/>
              </a:rPr>
              <a:t> </a:t>
            </a:r>
            <a:r>
              <a:rPr lang="fr-FR" sz="2800" err="1">
                <a:solidFill>
                  <a:srgbClr val="FF0000"/>
                </a:solidFill>
                <a:latin typeface="Calibri"/>
                <a:cs typeface="Calibri"/>
              </a:rPr>
              <a:t>symptoms</a:t>
            </a:r>
            <a:r>
              <a:rPr lang="fr-FR" sz="2800">
                <a:solidFill>
                  <a:srgbClr val="FF0000"/>
                </a:solidFill>
                <a:latin typeface="Calibri"/>
                <a:cs typeface="Calibri"/>
              </a:rPr>
              <a:t> </a:t>
            </a:r>
            <a:br>
              <a:rPr lang="fr-FR" sz="2800">
                <a:solidFill>
                  <a:srgbClr val="FF0000"/>
                </a:solidFill>
                <a:latin typeface="Calibri"/>
                <a:cs typeface="Calibri"/>
              </a:rPr>
            </a:br>
            <a:r>
              <a:rPr lang="fr-FR" sz="2800" err="1">
                <a:solidFill>
                  <a:srgbClr val="FF0000"/>
                </a:solidFill>
                <a:latin typeface="Calibri"/>
                <a:cs typeface="Calibri"/>
              </a:rPr>
              <a:t>associated</a:t>
            </a:r>
            <a:r>
              <a:rPr lang="fr-FR" sz="2800">
                <a:solidFill>
                  <a:srgbClr val="FF0000"/>
                </a:solidFill>
                <a:latin typeface="Calibri"/>
                <a:cs typeface="Calibri"/>
              </a:rPr>
              <a:t> </a:t>
            </a:r>
            <a:r>
              <a:rPr lang="fr-FR" sz="2800" err="1">
                <a:solidFill>
                  <a:srgbClr val="FF0000"/>
                </a:solidFill>
                <a:latin typeface="Calibri"/>
                <a:cs typeface="Calibri"/>
              </a:rPr>
              <a:t>with</a:t>
            </a:r>
            <a:r>
              <a:rPr lang="fr-FR" sz="2800">
                <a:solidFill>
                  <a:srgbClr val="FF0000"/>
                </a:solidFill>
                <a:latin typeface="Calibri"/>
                <a:cs typeface="Calibri"/>
              </a:rPr>
              <a:t> </a:t>
            </a:r>
            <a:r>
              <a:rPr lang="fr-FR" sz="2800" err="1">
                <a:solidFill>
                  <a:srgbClr val="FF0000"/>
                </a:solidFill>
                <a:latin typeface="Calibri"/>
                <a:cs typeface="Calibri"/>
              </a:rPr>
              <a:t>menopause</a:t>
            </a:r>
            <a:r>
              <a:rPr lang="fr-FR" sz="2800">
                <a:solidFill>
                  <a:srgbClr val="FF0000"/>
                </a:solidFill>
                <a:latin typeface="Calibri"/>
                <a:cs typeface="Calibri"/>
              </a:rPr>
              <a:t>: </a:t>
            </a:r>
            <a:r>
              <a:rPr lang="fr-FR" sz="2800" err="1">
                <a:solidFill>
                  <a:srgbClr val="FF0000"/>
                </a:solidFill>
                <a:latin typeface="Calibri"/>
                <a:cs typeface="Calibri"/>
              </a:rPr>
              <a:t>prevalence</a:t>
            </a:r>
            <a:r>
              <a:rPr lang="fr-FR" sz="2800">
                <a:solidFill>
                  <a:srgbClr val="FF0000"/>
                </a:solidFill>
                <a:latin typeface="Calibri"/>
                <a:cs typeface="Calibri"/>
              </a:rPr>
              <a:t> and </a:t>
            </a:r>
            <a:r>
              <a:rPr lang="fr-FR" sz="2800" err="1">
                <a:solidFill>
                  <a:srgbClr val="FF0000"/>
                </a:solidFill>
                <a:latin typeface="Calibri"/>
                <a:cs typeface="Calibri"/>
              </a:rPr>
              <a:t>quality</a:t>
            </a:r>
            <a:r>
              <a:rPr lang="fr-FR" sz="2800">
                <a:solidFill>
                  <a:srgbClr val="FF0000"/>
                </a:solidFill>
                <a:latin typeface="Calibri"/>
                <a:cs typeface="Calibri"/>
              </a:rPr>
              <a:t> of life </a:t>
            </a:r>
            <a:r>
              <a:rPr lang="fr-FR" sz="2800" err="1">
                <a:solidFill>
                  <a:srgbClr val="FF0000"/>
                </a:solidFill>
                <a:latin typeface="Calibri"/>
                <a:cs typeface="Calibri"/>
              </a:rPr>
              <a:t>burden</a:t>
            </a:r>
            <a:r>
              <a:rPr lang="fr-FR" sz="2800">
                <a:solidFill>
                  <a:srgbClr val="FF0000"/>
                </a:solidFill>
                <a:latin typeface="Calibri"/>
                <a:cs typeface="Calibri"/>
              </a:rPr>
              <a:t>.</a:t>
            </a:r>
            <a:endParaRPr lang="fr-FR" sz="2800">
              <a:solidFill>
                <a:srgbClr val="FF0000"/>
              </a:solidFill>
            </a:endParaRPr>
          </a:p>
        </p:txBody>
      </p:sp>
      <p:sp>
        <p:nvSpPr>
          <p:cNvPr id="3" name="Espace réservé du contenu 2">
            <a:extLst>
              <a:ext uri="{FF2B5EF4-FFF2-40B4-BE49-F238E27FC236}">
                <a16:creationId xmlns:a16="http://schemas.microsoft.com/office/drawing/2014/main" id="{D3F91439-34A0-DAB9-4391-4F47CE94F740}"/>
              </a:ext>
            </a:extLst>
          </p:cNvPr>
          <p:cNvSpPr>
            <a:spLocks noGrp="1"/>
          </p:cNvSpPr>
          <p:nvPr>
            <p:ph idx="1"/>
          </p:nvPr>
        </p:nvSpPr>
        <p:spPr/>
        <p:txBody>
          <a:bodyPr vert="horz" lIns="91440" tIns="45720" rIns="91440" bIns="45720" rtlCol="0" anchor="t">
            <a:normAutofit fontScale="92500" lnSpcReduction="10000"/>
          </a:bodyPr>
          <a:lstStyle/>
          <a:p>
            <a:r>
              <a:rPr lang="fr-FR" sz="2400" dirty="0" err="1">
                <a:solidFill>
                  <a:srgbClr val="232323"/>
                </a:solidFill>
                <a:ea typeface="+mn-lt"/>
                <a:cs typeface="+mn-lt"/>
              </a:rPr>
              <a:t>Prevalence</a:t>
            </a:r>
            <a:r>
              <a:rPr lang="fr-FR" sz="2400" dirty="0">
                <a:solidFill>
                  <a:srgbClr val="232323"/>
                </a:solidFill>
                <a:ea typeface="+mn-lt"/>
                <a:cs typeface="+mn-lt"/>
              </a:rPr>
              <a:t> of </a:t>
            </a:r>
            <a:r>
              <a:rPr lang="fr-FR" sz="2400" dirty="0" err="1">
                <a:solidFill>
                  <a:srgbClr val="232323"/>
                </a:solidFill>
                <a:ea typeface="+mn-lt"/>
                <a:cs typeface="+mn-lt"/>
              </a:rPr>
              <a:t>moderate</a:t>
            </a:r>
            <a:r>
              <a:rPr lang="fr-FR" sz="2400" dirty="0">
                <a:solidFill>
                  <a:srgbClr val="232323"/>
                </a:solidFill>
                <a:ea typeface="+mn-lt"/>
                <a:cs typeface="+mn-lt"/>
              </a:rPr>
              <a:t>-to-</a:t>
            </a:r>
            <a:r>
              <a:rPr lang="fr-FR" sz="2400" dirty="0" err="1">
                <a:solidFill>
                  <a:srgbClr val="232323"/>
                </a:solidFill>
                <a:ea typeface="+mn-lt"/>
                <a:cs typeface="+mn-lt"/>
              </a:rPr>
              <a:t>severe</a:t>
            </a:r>
            <a:r>
              <a:rPr lang="fr-FR" sz="2400" dirty="0">
                <a:solidFill>
                  <a:srgbClr val="232323"/>
                </a:solidFill>
                <a:ea typeface="+mn-lt"/>
                <a:cs typeface="+mn-lt"/>
              </a:rPr>
              <a:t> VMS</a:t>
            </a:r>
            <a:endParaRPr lang="fr-FR" sz="2400" dirty="0">
              <a:solidFill>
                <a:srgbClr val="000000"/>
              </a:solidFill>
              <a:ea typeface="+mn-lt"/>
              <a:cs typeface="+mn-lt"/>
            </a:endParaRPr>
          </a:p>
          <a:p>
            <a:pPr lvl="1"/>
            <a:r>
              <a:rPr lang="fr-FR" sz="2400" dirty="0">
                <a:solidFill>
                  <a:srgbClr val="FF0000"/>
                </a:solidFill>
                <a:ea typeface="+mn-lt"/>
                <a:cs typeface="+mn-lt"/>
              </a:rPr>
              <a:t>Europe : 40% </a:t>
            </a:r>
          </a:p>
          <a:p>
            <a:pPr lvl="1"/>
            <a:r>
              <a:rPr lang="fr-FR" sz="2400" dirty="0">
                <a:solidFill>
                  <a:srgbClr val="232323"/>
                </a:solidFill>
                <a:ea typeface="+mn-lt"/>
                <a:cs typeface="+mn-lt"/>
              </a:rPr>
              <a:t>US 34%, </a:t>
            </a:r>
            <a:endParaRPr lang="fr-FR" sz="2400" dirty="0">
              <a:solidFill>
                <a:srgbClr val="000000"/>
              </a:solidFill>
              <a:ea typeface="+mn-lt"/>
              <a:cs typeface="+mn-lt"/>
            </a:endParaRPr>
          </a:p>
          <a:p>
            <a:pPr lvl="1"/>
            <a:r>
              <a:rPr lang="fr-FR" sz="2400" dirty="0">
                <a:solidFill>
                  <a:srgbClr val="232323"/>
                </a:solidFill>
                <a:ea typeface="+mn-lt"/>
                <a:cs typeface="+mn-lt"/>
              </a:rPr>
              <a:t>Japan 16% </a:t>
            </a:r>
          </a:p>
          <a:p>
            <a:r>
              <a:rPr lang="fr-FR" sz="2400" dirty="0" err="1">
                <a:solidFill>
                  <a:srgbClr val="232323"/>
                </a:solidFill>
                <a:ea typeface="+mn-lt"/>
                <a:cs typeface="+mn-lt"/>
              </a:rPr>
              <a:t>Which</a:t>
            </a:r>
            <a:r>
              <a:rPr lang="fr-FR" sz="2400" dirty="0">
                <a:solidFill>
                  <a:srgbClr val="232323"/>
                </a:solidFill>
                <a:ea typeface="+mn-lt"/>
                <a:cs typeface="+mn-lt"/>
              </a:rPr>
              <a:t> </a:t>
            </a:r>
            <a:r>
              <a:rPr lang="fr-FR" sz="2400" dirty="0" err="1">
                <a:solidFill>
                  <a:srgbClr val="232323"/>
                </a:solidFill>
                <a:ea typeface="+mn-lt"/>
                <a:cs typeface="+mn-lt"/>
              </a:rPr>
              <a:t>symptoms</a:t>
            </a:r>
            <a:r>
              <a:rPr lang="fr-FR" sz="2400" dirty="0">
                <a:solidFill>
                  <a:srgbClr val="232323"/>
                </a:solidFill>
                <a:ea typeface="+mn-lt"/>
                <a:cs typeface="+mn-lt"/>
              </a:rPr>
              <a:t> </a:t>
            </a:r>
          </a:p>
          <a:p>
            <a:pPr lvl="1"/>
            <a:r>
              <a:rPr lang="fr-FR" sz="2400" err="1">
                <a:solidFill>
                  <a:srgbClr val="FF0000"/>
                </a:solidFill>
                <a:ea typeface="+mn-lt"/>
                <a:cs typeface="+mn-lt"/>
              </a:rPr>
              <a:t>Tired</a:t>
            </a:r>
            <a:r>
              <a:rPr lang="fr-FR" sz="2400" dirty="0">
                <a:solidFill>
                  <a:srgbClr val="FF0000"/>
                </a:solidFill>
                <a:ea typeface="+mn-lt"/>
                <a:cs typeface="+mn-lt"/>
              </a:rPr>
              <a:t> or </a:t>
            </a:r>
            <a:r>
              <a:rPr lang="fr-FR" sz="2400" err="1">
                <a:solidFill>
                  <a:srgbClr val="FF0000"/>
                </a:solidFill>
                <a:ea typeface="+mn-lt"/>
                <a:cs typeface="+mn-lt"/>
              </a:rPr>
              <a:t>worn</a:t>
            </a:r>
            <a:r>
              <a:rPr lang="fr-FR" sz="2400" dirty="0">
                <a:solidFill>
                  <a:srgbClr val="FF0000"/>
                </a:solidFill>
                <a:ea typeface="+mn-lt"/>
                <a:cs typeface="+mn-lt"/>
              </a:rPr>
              <a:t> out (75%)</a:t>
            </a:r>
          </a:p>
          <a:p>
            <a:pPr lvl="1"/>
            <a:r>
              <a:rPr lang="fr-FR" sz="2400" err="1">
                <a:solidFill>
                  <a:srgbClr val="FF0000"/>
                </a:solidFill>
                <a:ea typeface="+mn-lt"/>
                <a:cs typeface="+mn-lt"/>
              </a:rPr>
              <a:t>Aching</a:t>
            </a:r>
            <a:r>
              <a:rPr lang="fr-FR" sz="2400" dirty="0">
                <a:solidFill>
                  <a:srgbClr val="FF0000"/>
                </a:solidFill>
                <a:ea typeface="+mn-lt"/>
                <a:cs typeface="+mn-lt"/>
              </a:rPr>
              <a:t> muscles &amp; joints (60-70%)</a:t>
            </a:r>
          </a:p>
          <a:p>
            <a:pPr lvl="1"/>
            <a:r>
              <a:rPr lang="fr-FR" sz="2400" dirty="0">
                <a:solidFill>
                  <a:srgbClr val="FF0000"/>
                </a:solidFill>
                <a:ea typeface="+mn-lt"/>
                <a:cs typeface="+mn-lt"/>
              </a:rPr>
              <a:t>Sleeping </a:t>
            </a:r>
            <a:r>
              <a:rPr lang="fr-FR" sz="2400" err="1">
                <a:solidFill>
                  <a:srgbClr val="FF0000"/>
                </a:solidFill>
                <a:ea typeface="+mn-lt"/>
                <a:cs typeface="+mn-lt"/>
              </a:rPr>
              <a:t>difficulty</a:t>
            </a:r>
            <a:r>
              <a:rPr lang="fr-FR" sz="2400" dirty="0">
                <a:solidFill>
                  <a:srgbClr val="FF0000"/>
                </a:solidFill>
                <a:ea typeface="+mn-lt"/>
                <a:cs typeface="+mn-lt"/>
              </a:rPr>
              <a:t> (60%-70%) </a:t>
            </a:r>
          </a:p>
          <a:p>
            <a:pPr lvl="1"/>
            <a:r>
              <a:rPr lang="fr-FR" sz="2400" dirty="0">
                <a:solidFill>
                  <a:srgbClr val="232323"/>
                </a:solidFill>
                <a:ea typeface="+mn-lt"/>
                <a:cs typeface="+mn-lt"/>
              </a:rPr>
              <a:t>Hot flashes (60Europe 67%, US 68%, Japan 62%).  </a:t>
            </a:r>
            <a:endParaRPr lang="fr-FR" sz="2400" dirty="0">
              <a:solidFill>
                <a:srgbClr val="000000"/>
              </a:solidFill>
              <a:ea typeface="+mn-lt"/>
              <a:cs typeface="+mn-lt"/>
            </a:endParaRPr>
          </a:p>
          <a:p>
            <a:pPr lvl="1"/>
            <a:r>
              <a:rPr lang="fr-FR" sz="2400" dirty="0" err="1">
                <a:solidFill>
                  <a:srgbClr val="232323"/>
                </a:solidFill>
                <a:ea typeface="+mn-lt"/>
                <a:cs typeface="+mn-lt"/>
              </a:rPr>
              <a:t>Weight</a:t>
            </a:r>
            <a:r>
              <a:rPr lang="fr-FR" sz="2400" dirty="0">
                <a:solidFill>
                  <a:srgbClr val="232323"/>
                </a:solidFill>
                <a:ea typeface="+mn-lt"/>
                <a:cs typeface="+mn-lt"/>
              </a:rPr>
              <a:t> gain.</a:t>
            </a:r>
            <a:endParaRPr lang="fr-FR" sz="2400" dirty="0">
              <a:solidFill>
                <a:srgbClr val="000000"/>
              </a:solidFill>
              <a:ea typeface="+mn-lt"/>
              <a:cs typeface="+mn-lt"/>
            </a:endParaRPr>
          </a:p>
          <a:p>
            <a:pPr lvl="1"/>
            <a:r>
              <a:rPr lang="fr-FR" sz="2400" dirty="0">
                <a:solidFill>
                  <a:srgbClr val="232323"/>
                </a:solidFill>
                <a:ea typeface="+mn-lt"/>
                <a:cs typeface="+mn-lt"/>
              </a:rPr>
              <a:t>Impact on </a:t>
            </a:r>
            <a:r>
              <a:rPr lang="fr-FR" sz="2400" dirty="0" err="1">
                <a:solidFill>
                  <a:srgbClr val="232323"/>
                </a:solidFill>
                <a:ea typeface="+mn-lt"/>
                <a:cs typeface="+mn-lt"/>
              </a:rPr>
              <a:t>daily</a:t>
            </a:r>
            <a:r>
              <a:rPr lang="fr-FR" sz="2400" dirty="0">
                <a:solidFill>
                  <a:srgbClr val="232323"/>
                </a:solidFill>
                <a:ea typeface="+mn-lt"/>
                <a:cs typeface="+mn-lt"/>
              </a:rPr>
              <a:t> &amp; </a:t>
            </a:r>
            <a:r>
              <a:rPr lang="fr-FR" sz="2400" dirty="0" err="1">
                <a:solidFill>
                  <a:srgbClr val="232323"/>
                </a:solidFill>
                <a:ea typeface="+mn-lt"/>
                <a:cs typeface="+mn-lt"/>
              </a:rPr>
              <a:t>working</a:t>
            </a:r>
            <a:r>
              <a:rPr lang="fr-FR" sz="2400" dirty="0">
                <a:solidFill>
                  <a:srgbClr val="232323"/>
                </a:solidFill>
                <a:ea typeface="+mn-lt"/>
                <a:cs typeface="+mn-lt"/>
              </a:rPr>
              <a:t> </a:t>
            </a:r>
            <a:r>
              <a:rPr lang="fr-FR" sz="2400" dirty="0" err="1">
                <a:solidFill>
                  <a:srgbClr val="232323"/>
                </a:solidFill>
                <a:ea typeface="+mn-lt"/>
                <a:cs typeface="+mn-lt"/>
              </a:rPr>
              <a:t>activities</a:t>
            </a:r>
            <a:r>
              <a:rPr lang="fr-FR" sz="2400" dirty="0">
                <a:solidFill>
                  <a:srgbClr val="232323"/>
                </a:solidFill>
                <a:ea typeface="+mn-lt"/>
                <a:cs typeface="+mn-lt"/>
              </a:rPr>
              <a:t> </a:t>
            </a:r>
            <a:endParaRPr lang="fr-FR" sz="2400" dirty="0">
              <a:solidFill>
                <a:srgbClr val="232323"/>
              </a:solidFill>
              <a:cs typeface="Calibri"/>
            </a:endParaRPr>
          </a:p>
          <a:p>
            <a:r>
              <a:rPr lang="fr-FR" sz="2400" dirty="0" err="1">
                <a:solidFill>
                  <a:srgbClr val="232323"/>
                </a:solidFill>
                <a:cs typeface="Calibri"/>
              </a:rPr>
              <a:t>Nappi</a:t>
            </a:r>
            <a:r>
              <a:rPr lang="fr-FR" sz="2400" dirty="0">
                <a:solidFill>
                  <a:srgbClr val="232323"/>
                </a:solidFill>
                <a:cs typeface="Calibri"/>
              </a:rPr>
              <a:t>, et al  </a:t>
            </a:r>
            <a:r>
              <a:rPr lang="fr-FR" sz="2400" dirty="0" err="1">
                <a:solidFill>
                  <a:srgbClr val="232323"/>
                </a:solidFill>
                <a:cs typeface="Calibri"/>
              </a:rPr>
              <a:t>Menopause</a:t>
            </a:r>
            <a:r>
              <a:rPr lang="fr-FR" sz="2400" dirty="0">
                <a:solidFill>
                  <a:srgbClr val="232323"/>
                </a:solidFill>
                <a:cs typeface="Calibri"/>
              </a:rPr>
              <a:t>. 2021;28(8):875. Epub 2021 May 24. </a:t>
            </a:r>
            <a:endParaRPr lang="fr-FR" sz="2400" dirty="0">
              <a:solidFill>
                <a:srgbClr val="232323"/>
              </a:solidFill>
              <a:ea typeface="Calibri"/>
              <a:cs typeface="Calibri"/>
            </a:endParaRPr>
          </a:p>
          <a:p>
            <a:endParaRPr lang="fr-FR" sz="2400">
              <a:cs typeface="Calibri"/>
            </a:endParaRPr>
          </a:p>
        </p:txBody>
      </p:sp>
    </p:spTree>
    <p:extLst>
      <p:ext uri="{BB962C8B-B14F-4D97-AF65-F5344CB8AC3E}">
        <p14:creationId xmlns:p14="http://schemas.microsoft.com/office/powerpoint/2010/main" val="226838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762000" y="114741"/>
            <a:ext cx="7620000" cy="6477000"/>
          </a:xfrm>
          <a:prstGeom prst="rect">
            <a:avLst/>
          </a:prstGeom>
        </p:spPr>
      </p:pic>
      <p:cxnSp>
        <p:nvCxnSpPr>
          <p:cNvPr id="4" name="Connecteur droit avec flèche 3">
            <a:extLst>
              <a:ext uri="{FF2B5EF4-FFF2-40B4-BE49-F238E27FC236}">
                <a16:creationId xmlns:a16="http://schemas.microsoft.com/office/drawing/2014/main" id="{227E53C4-C624-4078-9C74-73133EBBE89E}"/>
              </a:ext>
            </a:extLst>
          </p:cNvPr>
          <p:cNvCxnSpPr/>
          <p:nvPr/>
        </p:nvCxnSpPr>
        <p:spPr>
          <a:xfrm>
            <a:off x="3731400" y="3098894"/>
            <a:ext cx="552523" cy="526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44B3DAFF-1DD6-464D-A9B0-4C58E6D91DA1}"/>
              </a:ext>
            </a:extLst>
          </p:cNvPr>
          <p:cNvCxnSpPr>
            <a:cxnSpLocks/>
          </p:cNvCxnSpPr>
          <p:nvPr/>
        </p:nvCxnSpPr>
        <p:spPr>
          <a:xfrm>
            <a:off x="3105169" y="1160060"/>
            <a:ext cx="552523" cy="526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2A82971E-469F-5AC7-A2CA-577E871BFB25}"/>
              </a:ext>
            </a:extLst>
          </p:cNvPr>
          <p:cNvCxnSpPr>
            <a:cxnSpLocks/>
          </p:cNvCxnSpPr>
          <p:nvPr/>
        </p:nvCxnSpPr>
        <p:spPr>
          <a:xfrm>
            <a:off x="4041981" y="998695"/>
            <a:ext cx="552523" cy="526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A3E3B078-9EC7-08F7-1BDE-3301BDAB7D22}"/>
              </a:ext>
            </a:extLst>
          </p:cNvPr>
          <p:cNvCxnSpPr>
            <a:cxnSpLocks/>
          </p:cNvCxnSpPr>
          <p:nvPr/>
        </p:nvCxnSpPr>
        <p:spPr>
          <a:xfrm>
            <a:off x="5028098" y="550460"/>
            <a:ext cx="552523" cy="5260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86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DA68D9-DAF5-A270-1832-485E2EB77D2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19C2992-CDD8-4144-DAE1-483DDAD41AB7}"/>
              </a:ext>
            </a:extLst>
          </p:cNvPr>
          <p:cNvSpPr>
            <a:spLocks noGrp="1"/>
          </p:cNvSpPr>
          <p:nvPr>
            <p:ph idx="1"/>
          </p:nvPr>
        </p:nvSpPr>
        <p:spPr/>
        <p:txBody>
          <a:bodyPr vert="horz" lIns="91440" tIns="45720" rIns="91440" bIns="45720" rtlCol="0" anchor="t">
            <a:normAutofit/>
          </a:bodyPr>
          <a:lstStyle/>
          <a:p>
            <a:pPr marL="264795" indent="-264795"/>
            <a:r>
              <a:rPr lang="fr-FR" sz="3200" dirty="0">
                <a:latin typeface="Times New Roman"/>
                <a:cs typeface="Times New Roman"/>
              </a:rPr>
              <a:t>Hot flashes, night sweats, and </a:t>
            </a:r>
            <a:r>
              <a:rPr lang="fr-FR" sz="3200" err="1">
                <a:latin typeface="Times New Roman"/>
                <a:cs typeface="Times New Roman"/>
              </a:rPr>
              <a:t>sleep</a:t>
            </a:r>
            <a:r>
              <a:rPr lang="fr-FR" sz="3200" dirty="0">
                <a:latin typeface="Times New Roman"/>
                <a:cs typeface="Times New Roman"/>
              </a:rPr>
              <a:t> </a:t>
            </a:r>
            <a:r>
              <a:rPr lang="fr-FR" sz="3200" err="1">
                <a:latin typeface="Times New Roman"/>
                <a:cs typeface="Times New Roman"/>
              </a:rPr>
              <a:t>disturbances</a:t>
            </a:r>
            <a:r>
              <a:rPr lang="fr-FR" sz="3200" dirty="0">
                <a:latin typeface="Times New Roman"/>
                <a:cs typeface="Times New Roman"/>
              </a:rPr>
              <a:t>: </a:t>
            </a:r>
            <a:r>
              <a:rPr lang="fr-FR" sz="3200" err="1">
                <a:latin typeface="Times New Roman"/>
                <a:cs typeface="Times New Roman"/>
              </a:rPr>
              <a:t>differential</a:t>
            </a:r>
            <a:r>
              <a:rPr lang="fr-FR" sz="3200" dirty="0">
                <a:latin typeface="Times New Roman"/>
                <a:cs typeface="Times New Roman"/>
              </a:rPr>
              <a:t> </a:t>
            </a:r>
            <a:r>
              <a:rPr lang="fr-FR" sz="3200" err="1">
                <a:latin typeface="Times New Roman"/>
                <a:cs typeface="Times New Roman"/>
              </a:rPr>
              <a:t>diagnosis</a:t>
            </a:r>
            <a:r>
              <a:rPr lang="fr-FR" sz="3200" dirty="0">
                <a:latin typeface="Times New Roman"/>
                <a:cs typeface="Times New Roman"/>
              </a:rPr>
              <a:t> and </a:t>
            </a:r>
            <a:r>
              <a:rPr lang="fr-FR" sz="3200" err="1">
                <a:latin typeface="Times New Roman"/>
                <a:cs typeface="Times New Roman"/>
              </a:rPr>
              <a:t>measurements</a:t>
            </a:r>
            <a:r>
              <a:rPr lang="fr-FR" sz="3200" dirty="0">
                <a:latin typeface="Times New Roman"/>
                <a:cs typeface="Times New Roman"/>
              </a:rPr>
              <a:t> (Anne </a:t>
            </a:r>
            <a:r>
              <a:rPr lang="fr-FR" sz="3200" err="1">
                <a:latin typeface="Times New Roman"/>
                <a:cs typeface="Times New Roman"/>
              </a:rPr>
              <a:t>Firquet</a:t>
            </a:r>
            <a:r>
              <a:rPr lang="fr-FR" sz="3200" dirty="0">
                <a:latin typeface="Times New Roman"/>
                <a:cs typeface="Times New Roman"/>
              </a:rPr>
              <a:t> </a:t>
            </a:r>
            <a:r>
              <a:rPr lang="fr-FR" sz="3200" err="1">
                <a:latin typeface="Times New Roman"/>
                <a:cs typeface="Times New Roman"/>
              </a:rPr>
              <a:t>ULiège</a:t>
            </a:r>
            <a:r>
              <a:rPr lang="fr-FR" sz="3200" dirty="0">
                <a:latin typeface="Times New Roman"/>
                <a:cs typeface="Times New Roman"/>
              </a:rPr>
              <a:t>)</a:t>
            </a:r>
            <a:endParaRPr lang="fr-FR" sz="3200" dirty="0">
              <a:ea typeface="Calibri"/>
              <a:cs typeface="Calibri"/>
            </a:endParaRPr>
          </a:p>
        </p:txBody>
      </p:sp>
    </p:spTree>
    <p:extLst>
      <p:ext uri="{BB962C8B-B14F-4D97-AF65-F5344CB8AC3E}">
        <p14:creationId xmlns:p14="http://schemas.microsoft.com/office/powerpoint/2010/main" val="22246889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2039</Words>
  <Application>Microsoft Office PowerPoint</Application>
  <PresentationFormat>Affichage à l'écran (4:3)</PresentationFormat>
  <Paragraphs>254</Paragraphs>
  <Slides>48</Slides>
  <Notes>6</Notes>
  <HiddenSlides>3</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48</vt:i4>
      </vt:variant>
    </vt:vector>
  </HeadingPairs>
  <TitlesOfParts>
    <vt:vector size="63" baseType="lpstr">
      <vt:lpstr>ＭＳ Ｐゴシック</vt:lpstr>
      <vt:lpstr>Aptos</vt:lpstr>
      <vt:lpstr>Arial</vt:lpstr>
      <vt:lpstr>Calibri</vt:lpstr>
      <vt:lpstr>Courier New</vt:lpstr>
      <vt:lpstr>Garamond</vt:lpstr>
      <vt:lpstr>Merriweather</vt:lpstr>
      <vt:lpstr>Noto Sans</vt:lpstr>
      <vt:lpstr>Roboto</vt:lpstr>
      <vt:lpstr>Segoe UI</vt:lpstr>
      <vt:lpstr>Symbol</vt:lpstr>
      <vt:lpstr>Times New Roman</vt:lpstr>
      <vt:lpstr>Wingdings</vt:lpstr>
      <vt:lpstr>Thème Office</vt:lpstr>
      <vt:lpstr>Conception personnalisée</vt:lpstr>
      <vt:lpstr> BMS Course  21-22/03/25 Epidemiology of Menopause and menopause related complications  </vt:lpstr>
      <vt:lpstr>Conflict of interest &amp; Disclosure </vt:lpstr>
      <vt:lpstr>Présentation PowerPoint</vt:lpstr>
      <vt:lpstr>Présentation PowerPoint</vt:lpstr>
      <vt:lpstr>Présentation PowerPoint</vt:lpstr>
      <vt:lpstr>Menopause in the workplace: Challenges, impact, and next steps </vt:lpstr>
      <vt:lpstr>Global cross-sectional survey of women with vasomotor symptoms  associated with menopause: prevalence and quality of life burden.</vt:lpstr>
      <vt:lpstr>Présentation PowerPoint</vt:lpstr>
      <vt:lpstr>Présentation PowerPoint</vt:lpstr>
      <vt:lpstr>MHT </vt:lpstr>
      <vt:lpstr>VERTEBRAL FRACTURES </vt:lpstr>
      <vt:lpstr>Présentation PowerPoint</vt:lpstr>
      <vt:lpstr>Vertebral Fractures Substantially Increase  the Risk of New Fragility Fractures</vt:lpstr>
      <vt:lpstr>Hip fracture </vt:lpstr>
      <vt:lpstr>Présentation PowerPoint</vt:lpstr>
      <vt:lpstr>Présentation PowerPoint</vt:lpstr>
      <vt:lpstr>Extended-interval dosing for zoledronic acid in postmenopausal women with low bone mass (February 2025)</vt:lpstr>
      <vt:lpstr>Présentation PowerPoint</vt:lpstr>
      <vt:lpstr>Age of menopause </vt:lpstr>
      <vt:lpstr>Risk factors for POI and early menopause</vt:lpstr>
      <vt:lpstr>9-9:30 Fertility issues in Premature Ovarian Insufficiency  Asma Sassi </vt:lpstr>
      <vt:lpstr>Increased Morbi-mortality of early menopause </vt:lpstr>
      <vt:lpstr>Early menopause &amp; CVD  meta-analysis</vt:lpstr>
      <vt:lpstr>Premature Ovarian Insufficiency (&lt; 40 years),</vt:lpstr>
      <vt:lpstr>Osteoporosis</vt:lpstr>
      <vt:lpstr>POI &amp; osteoporosis prevention</vt:lpstr>
      <vt:lpstr>    Early or premature menopause: Causes and management (Axelle Pintaiux ULG)  Natural vs. Induced Menopause (Surgical or Chemotherapy-related) Daphné ‘T Kint de Roodenbeeke (ULB)</vt:lpstr>
      <vt:lpstr>Atherosclerosis1 </vt:lpstr>
      <vt:lpstr>Increased risk of cognitive impairment or dementia in women who underwent oophorectomy before menopause</vt:lpstr>
      <vt:lpstr>Increased risk of parkinsonism in women who underwent oophorectomy before menopause </vt:lpstr>
      <vt:lpstr>Mood changes, depression and memory concerns (Herman Depypere  (UGent)  </vt:lpstr>
      <vt:lpstr>Age of menopause </vt:lpstr>
      <vt:lpstr>Présentation PowerPoint</vt:lpstr>
      <vt:lpstr>Présentation PowerPoint</vt:lpstr>
      <vt:lpstr>MHT related complications</vt:lpstr>
      <vt:lpstr>MHT related complications </vt:lpstr>
      <vt:lpstr>Présentation PowerPoint</vt:lpstr>
      <vt:lpstr>Présentation PowerPoint</vt:lpstr>
      <vt:lpstr>Perspective Menopause Management —  Getting Clinical Care Back on Track </vt:lpstr>
      <vt:lpstr>The Effects of Tibolone in Older Postmenopausal Women </vt:lpstr>
      <vt:lpstr>Présentation PowerPoint</vt:lpstr>
      <vt:lpstr>Breast health during menopause Patrick Neven  (KUL)   Breast cancer risk assessment (Herman Depypere Ugent)</vt:lpstr>
      <vt:lpstr>Présentation PowerPoint</vt:lpstr>
      <vt:lpstr>GSM </vt:lpstr>
      <vt:lpstr>GSM</vt:lpstr>
      <vt:lpstr>Ready for a menopause consultation ? </vt:lpstr>
      <vt:lpstr>Take home messages </vt:lpstr>
      <vt:lpstr>Présentation PowerPoint</vt:lpstr>
    </vt:vector>
  </TitlesOfParts>
  <Company>SPBK24F5J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argyraa</dc:creator>
  <cp:lastModifiedBy>serge Rozenberg</cp:lastModifiedBy>
  <cp:revision>1074</cp:revision>
  <dcterms:created xsi:type="dcterms:W3CDTF">2012-12-17T08:21:38Z</dcterms:created>
  <dcterms:modified xsi:type="dcterms:W3CDTF">2025-03-20T21:34:27Z</dcterms:modified>
</cp:coreProperties>
</file>