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6"/>
  </p:notesMasterIdLst>
  <p:sldIdLst>
    <p:sldId id="414" r:id="rId3"/>
    <p:sldId id="415" r:id="rId4"/>
    <p:sldId id="2141411822" r:id="rId5"/>
    <p:sldId id="1279" r:id="rId6"/>
    <p:sldId id="2141411812" r:id="rId7"/>
    <p:sldId id="2141411832" r:id="rId8"/>
    <p:sldId id="2141411873" r:id="rId9"/>
    <p:sldId id="2141411876" r:id="rId10"/>
    <p:sldId id="2141411871" r:id="rId11"/>
    <p:sldId id="1280" r:id="rId12"/>
    <p:sldId id="2141411829" r:id="rId13"/>
    <p:sldId id="2141411813" r:id="rId14"/>
    <p:sldId id="1282" r:id="rId15"/>
    <p:sldId id="1281" r:id="rId16"/>
    <p:sldId id="1283" r:id="rId17"/>
    <p:sldId id="1284" r:id="rId18"/>
    <p:sldId id="1286" r:id="rId19"/>
    <p:sldId id="2141411864" r:id="rId20"/>
    <p:sldId id="2141411860" r:id="rId21"/>
    <p:sldId id="2141411861" r:id="rId22"/>
    <p:sldId id="2141411862" r:id="rId23"/>
    <p:sldId id="2141411863" r:id="rId24"/>
    <p:sldId id="1287" r:id="rId25"/>
    <p:sldId id="1354" r:id="rId26"/>
    <p:sldId id="1288" r:id="rId27"/>
    <p:sldId id="1290" r:id="rId28"/>
    <p:sldId id="2141411794" r:id="rId29"/>
    <p:sldId id="1357" r:id="rId30"/>
    <p:sldId id="1277" r:id="rId31"/>
    <p:sldId id="2141411877" r:id="rId32"/>
    <p:sldId id="2141411878" r:id="rId33"/>
    <p:sldId id="2141411879" r:id="rId34"/>
    <p:sldId id="1316" r:id="rId35"/>
    <p:sldId id="1403" r:id="rId36"/>
    <p:sldId id="1408" r:id="rId37"/>
    <p:sldId id="1769" r:id="rId38"/>
    <p:sldId id="1772" r:id="rId39"/>
    <p:sldId id="2141411825" r:id="rId40"/>
    <p:sldId id="2141411826" r:id="rId41"/>
    <p:sldId id="1770" r:id="rId42"/>
    <p:sldId id="1353" r:id="rId43"/>
    <p:sldId id="2141411870" r:id="rId44"/>
    <p:sldId id="1272" r:id="rId45"/>
  </p:sldIdLst>
  <p:sldSz cx="9144000" cy="6858000" type="screen4x3"/>
  <p:notesSz cx="6805613" cy="99393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E8A42A"/>
    <a:srgbClr val="E38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0D4CE2-5509-227B-46EC-C5032E49F889}" v="44" dt="2025-03-22T14:37:53.2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6/11/relationships/changesInfo" Target="changesInfos/changesInfo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ZENBERG, Serge (CHU Saint-Pierre)" userId="S::serge.rozenberg@stpierre-bru.be::e394eee4-a051-4e66-8139-f0e30183c515" providerId="AD" clId="Web-{D40D4CE2-5509-227B-46EC-C5032E49F889}"/>
    <pc:docChg chg="addSld delSld">
      <pc:chgData name="ROZENBERG, Serge (CHU Saint-Pierre)" userId="S::serge.rozenberg@stpierre-bru.be::e394eee4-a051-4e66-8139-f0e30183c515" providerId="AD" clId="Web-{D40D4CE2-5509-227B-46EC-C5032E49F889}" dt="2025-03-22T14:37:53.211" v="36"/>
      <pc:docMkLst>
        <pc:docMk/>
      </pc:docMkLst>
      <pc:sldChg chg="del">
        <pc:chgData name="ROZENBERG, Serge (CHU Saint-Pierre)" userId="S::serge.rozenberg@stpierre-bru.be::e394eee4-a051-4e66-8139-f0e30183c515" providerId="AD" clId="Web-{D40D4CE2-5509-227B-46EC-C5032E49F889}" dt="2025-03-22T14:31:57.168" v="3"/>
        <pc:sldMkLst>
          <pc:docMk/>
          <pc:sldMk cId="0" sldId="256"/>
        </pc:sldMkLst>
      </pc:sldChg>
      <pc:sldChg chg="del">
        <pc:chgData name="ROZENBERG, Serge (CHU Saint-Pierre)" userId="S::serge.rozenberg@stpierre-bru.be::e394eee4-a051-4e66-8139-f0e30183c515" providerId="AD" clId="Web-{D40D4CE2-5509-227B-46EC-C5032E49F889}" dt="2025-03-22T14:34:06.677" v="8"/>
        <pc:sldMkLst>
          <pc:docMk/>
          <pc:sldMk cId="1811704044" sldId="1238"/>
        </pc:sldMkLst>
      </pc:sldChg>
      <pc:sldChg chg="del">
        <pc:chgData name="ROZENBERG, Serge (CHU Saint-Pierre)" userId="S::serge.rozenberg@stpierre-bru.be::e394eee4-a051-4e66-8139-f0e30183c515" providerId="AD" clId="Web-{D40D4CE2-5509-227B-46EC-C5032E49F889}" dt="2025-03-22T14:36:03.984" v="20"/>
        <pc:sldMkLst>
          <pc:docMk/>
          <pc:sldMk cId="2390815143" sldId="1239"/>
        </pc:sldMkLst>
      </pc:sldChg>
      <pc:sldChg chg="del">
        <pc:chgData name="ROZENBERG, Serge (CHU Saint-Pierre)" userId="S::serge.rozenberg@stpierre-bru.be::e394eee4-a051-4e66-8139-f0e30183c515" providerId="AD" clId="Web-{D40D4CE2-5509-227B-46EC-C5032E49F889}" dt="2025-03-22T14:34:11.568" v="10"/>
        <pc:sldMkLst>
          <pc:docMk/>
          <pc:sldMk cId="116705978" sldId="1276"/>
        </pc:sldMkLst>
      </pc:sldChg>
      <pc:sldChg chg="del">
        <pc:chgData name="ROZENBERG, Serge (CHU Saint-Pierre)" userId="S::serge.rozenberg@stpierre-bru.be::e394eee4-a051-4e66-8139-f0e30183c515" providerId="AD" clId="Web-{D40D4CE2-5509-227B-46EC-C5032E49F889}" dt="2025-03-22T14:34:23.806" v="11"/>
        <pc:sldMkLst>
          <pc:docMk/>
          <pc:sldMk cId="1272368344" sldId="1278"/>
        </pc:sldMkLst>
      </pc:sldChg>
      <pc:sldChg chg="del">
        <pc:chgData name="ROZENBERG, Serge (CHU Saint-Pierre)" userId="S::serge.rozenberg@stpierre-bru.be::e394eee4-a051-4e66-8139-f0e30183c515" providerId="AD" clId="Web-{D40D4CE2-5509-227B-46EC-C5032E49F889}" dt="2025-03-22T14:33:58.754" v="7"/>
        <pc:sldMkLst>
          <pc:docMk/>
          <pc:sldMk cId="2431236610" sldId="1285"/>
        </pc:sldMkLst>
      </pc:sldChg>
      <pc:sldChg chg="del">
        <pc:chgData name="ROZENBERG, Serge (CHU Saint-Pierre)" userId="S::serge.rozenberg@stpierre-bru.be::e394eee4-a051-4e66-8139-f0e30183c515" providerId="AD" clId="Web-{D40D4CE2-5509-227B-46EC-C5032E49F889}" dt="2025-03-22T14:36:01.906" v="18"/>
        <pc:sldMkLst>
          <pc:docMk/>
          <pc:sldMk cId="2101925744" sldId="1294"/>
        </pc:sldMkLst>
      </pc:sldChg>
      <pc:sldChg chg="del">
        <pc:chgData name="ROZENBERG, Serge (CHU Saint-Pierre)" userId="S::serge.rozenberg@stpierre-bru.be::e394eee4-a051-4e66-8139-f0e30183c515" providerId="AD" clId="Web-{D40D4CE2-5509-227B-46EC-C5032E49F889}" dt="2025-03-22T14:37:52.570" v="35"/>
        <pc:sldMkLst>
          <pc:docMk/>
          <pc:sldMk cId="3320177247" sldId="1355"/>
        </pc:sldMkLst>
      </pc:sldChg>
      <pc:sldChg chg="del">
        <pc:chgData name="ROZENBERG, Serge (CHU Saint-Pierre)" userId="S::serge.rozenberg@stpierre-bru.be::e394eee4-a051-4e66-8139-f0e30183c515" providerId="AD" clId="Web-{D40D4CE2-5509-227B-46EC-C5032E49F889}" dt="2025-03-22T14:37:53.211" v="36"/>
        <pc:sldMkLst>
          <pc:docMk/>
          <pc:sldMk cId="578485573" sldId="1356"/>
        </pc:sldMkLst>
      </pc:sldChg>
      <pc:sldChg chg="del">
        <pc:chgData name="ROZENBERG, Serge (CHU Saint-Pierre)" userId="S::serge.rozenberg@stpierre-bru.be::e394eee4-a051-4e66-8139-f0e30183c515" providerId="AD" clId="Web-{D40D4CE2-5509-227B-46EC-C5032E49F889}" dt="2025-03-22T14:34:53.729" v="12"/>
        <pc:sldMkLst>
          <pc:docMk/>
          <pc:sldMk cId="1839854858" sldId="1405"/>
        </pc:sldMkLst>
      </pc:sldChg>
      <pc:sldChg chg="del">
        <pc:chgData name="ROZENBERG, Serge (CHU Saint-Pierre)" userId="S::serge.rozenberg@stpierre-bru.be::e394eee4-a051-4e66-8139-f0e30183c515" providerId="AD" clId="Web-{D40D4CE2-5509-227B-46EC-C5032E49F889}" dt="2025-03-22T14:34:55.182" v="13"/>
        <pc:sldMkLst>
          <pc:docMk/>
          <pc:sldMk cId="177480056" sldId="1768"/>
        </pc:sldMkLst>
      </pc:sldChg>
      <pc:sldChg chg="del">
        <pc:chgData name="ROZENBERG, Serge (CHU Saint-Pierre)" userId="S::serge.rozenberg@stpierre-bru.be::e394eee4-a051-4e66-8139-f0e30183c515" providerId="AD" clId="Web-{D40D4CE2-5509-227B-46EC-C5032E49F889}" dt="2025-03-22T14:37:07.769" v="34"/>
        <pc:sldMkLst>
          <pc:docMk/>
          <pc:sldMk cId="3681242481" sldId="1771"/>
        </pc:sldMkLst>
      </pc:sldChg>
      <pc:sldChg chg="del">
        <pc:chgData name="ROZENBERG, Serge (CHU Saint-Pierre)" userId="S::serge.rozenberg@stpierre-bru.be::e394eee4-a051-4e66-8139-f0e30183c515" providerId="AD" clId="Web-{D40D4CE2-5509-227B-46EC-C5032E49F889}" dt="2025-03-22T14:35:02.011" v="17"/>
        <pc:sldMkLst>
          <pc:docMk/>
          <pc:sldMk cId="3702501013" sldId="1774"/>
        </pc:sldMkLst>
      </pc:sldChg>
      <pc:sldChg chg="del">
        <pc:chgData name="ROZENBERG, Serge (CHU Saint-Pierre)" userId="S::serge.rozenberg@stpierre-bru.be::e394eee4-a051-4e66-8139-f0e30183c515" providerId="AD" clId="Web-{D40D4CE2-5509-227B-46EC-C5032E49F889}" dt="2025-03-22T14:34:59.573" v="16"/>
        <pc:sldMkLst>
          <pc:docMk/>
          <pc:sldMk cId="1593361943" sldId="1775"/>
        </pc:sldMkLst>
      </pc:sldChg>
      <pc:sldChg chg="del">
        <pc:chgData name="ROZENBERG, Serge (CHU Saint-Pierre)" userId="S::serge.rozenberg@stpierre-bru.be::e394eee4-a051-4e66-8139-f0e30183c515" providerId="AD" clId="Web-{D40D4CE2-5509-227B-46EC-C5032E49F889}" dt="2025-03-22T14:34:57.792" v="15"/>
        <pc:sldMkLst>
          <pc:docMk/>
          <pc:sldMk cId="107619188" sldId="1776"/>
        </pc:sldMkLst>
      </pc:sldChg>
      <pc:sldChg chg="del">
        <pc:chgData name="ROZENBERG, Serge (CHU Saint-Pierre)" userId="S::serge.rozenberg@stpierre-bru.be::e394eee4-a051-4e66-8139-f0e30183c515" providerId="AD" clId="Web-{D40D4CE2-5509-227B-46EC-C5032E49F889}" dt="2025-03-22T14:34:56.557" v="14"/>
        <pc:sldMkLst>
          <pc:docMk/>
          <pc:sldMk cId="4252894674" sldId="1777"/>
        </pc:sldMkLst>
      </pc:sldChg>
      <pc:sldChg chg="del">
        <pc:chgData name="ROZENBERG, Serge (CHU Saint-Pierre)" userId="S::serge.rozenberg@stpierre-bru.be::e394eee4-a051-4e66-8139-f0e30183c515" providerId="AD" clId="Web-{D40D4CE2-5509-227B-46EC-C5032E49F889}" dt="2025-03-22T14:36:05" v="21"/>
        <pc:sldMkLst>
          <pc:docMk/>
          <pc:sldMk cId="2255862671" sldId="2141411793"/>
        </pc:sldMkLst>
      </pc:sldChg>
      <pc:sldChg chg="add del">
        <pc:chgData name="ROZENBERG, Serge (CHU Saint-Pierre)" userId="S::serge.rozenberg@stpierre-bru.be::e394eee4-a051-4e66-8139-f0e30183c515" providerId="AD" clId="Web-{D40D4CE2-5509-227B-46EC-C5032E49F889}" dt="2025-03-22T14:36:53.378" v="29"/>
        <pc:sldMkLst>
          <pc:docMk/>
          <pc:sldMk cId="2266979893" sldId="2141411839"/>
        </pc:sldMkLst>
      </pc:sldChg>
      <pc:sldChg chg="add del">
        <pc:chgData name="ROZENBERG, Serge (CHU Saint-Pierre)" userId="S::serge.rozenberg@stpierre-bru.be::e394eee4-a051-4e66-8139-f0e30183c515" providerId="AD" clId="Web-{D40D4CE2-5509-227B-46EC-C5032E49F889}" dt="2025-03-22T14:36:55.628" v="30"/>
        <pc:sldMkLst>
          <pc:docMk/>
          <pc:sldMk cId="2467105427" sldId="2141411842"/>
        </pc:sldMkLst>
      </pc:sldChg>
      <pc:sldChg chg="del">
        <pc:chgData name="ROZENBERG, Serge (CHU Saint-Pierre)" userId="S::serge.rozenberg@stpierre-bru.be::e394eee4-a051-4e66-8139-f0e30183c515" providerId="AD" clId="Web-{D40D4CE2-5509-227B-46EC-C5032E49F889}" dt="2025-03-22T14:36:03.156" v="19"/>
        <pc:sldMkLst>
          <pc:docMk/>
          <pc:sldMk cId="3751568213" sldId="2141411848"/>
        </pc:sldMkLst>
      </pc:sldChg>
      <pc:sldChg chg="del">
        <pc:chgData name="ROZENBERG, Serge (CHU Saint-Pierre)" userId="S::serge.rozenberg@stpierre-bru.be::e394eee4-a051-4e66-8139-f0e30183c515" providerId="AD" clId="Web-{D40D4CE2-5509-227B-46EC-C5032E49F889}" dt="2025-03-22T14:34:10.333" v="9"/>
        <pc:sldMkLst>
          <pc:docMk/>
          <pc:sldMk cId="1211243680" sldId="2141411849"/>
        </pc:sldMkLst>
      </pc:sldChg>
      <pc:sldChg chg="del">
        <pc:chgData name="ROZENBERG, Serge (CHU Saint-Pierre)" userId="S::serge.rozenberg@stpierre-bru.be::e394eee4-a051-4e66-8139-f0e30183c515" providerId="AD" clId="Web-{D40D4CE2-5509-227B-46EC-C5032E49F889}" dt="2025-03-22T14:32:02.293" v="5"/>
        <pc:sldMkLst>
          <pc:docMk/>
          <pc:sldMk cId="2913957040" sldId="2141411850"/>
        </pc:sldMkLst>
      </pc:sldChg>
      <pc:sldChg chg="del">
        <pc:chgData name="ROZENBERG, Serge (CHU Saint-Pierre)" userId="S::serge.rozenberg@stpierre-bru.be::e394eee4-a051-4e66-8139-f0e30183c515" providerId="AD" clId="Web-{D40D4CE2-5509-227B-46EC-C5032E49F889}" dt="2025-03-22T14:32:03.059" v="6"/>
        <pc:sldMkLst>
          <pc:docMk/>
          <pc:sldMk cId="1559844319" sldId="2141411851"/>
        </pc:sldMkLst>
      </pc:sldChg>
      <pc:sldChg chg="del">
        <pc:chgData name="ROZENBERG, Serge (CHU Saint-Pierre)" userId="S::serge.rozenberg@stpierre-bru.be::e394eee4-a051-4e66-8139-f0e30183c515" providerId="AD" clId="Web-{D40D4CE2-5509-227B-46EC-C5032E49F889}" dt="2025-03-22T14:32:00.574" v="4"/>
        <pc:sldMkLst>
          <pc:docMk/>
          <pc:sldMk cId="2544357478" sldId="2141411856"/>
        </pc:sldMkLst>
      </pc:sldChg>
      <pc:sldChg chg="del">
        <pc:chgData name="ROZENBERG, Serge (CHU Saint-Pierre)" userId="S::serge.rozenberg@stpierre-bru.be::e394eee4-a051-4e66-8139-f0e30183c515" providerId="AD" clId="Web-{D40D4CE2-5509-227B-46EC-C5032E49F889}" dt="2025-03-22T14:36:06.046" v="22"/>
        <pc:sldMkLst>
          <pc:docMk/>
          <pc:sldMk cId="250301261" sldId="2141411857"/>
        </pc:sldMkLst>
      </pc:sldChg>
      <pc:sldChg chg="add del">
        <pc:chgData name="ROZENBERG, Serge (CHU Saint-Pierre)" userId="S::serge.rozenberg@stpierre-bru.be::e394eee4-a051-4e66-8139-f0e30183c515" providerId="AD" clId="Web-{D40D4CE2-5509-227B-46EC-C5032E49F889}" dt="2025-03-22T14:36:56.753" v="31"/>
        <pc:sldMkLst>
          <pc:docMk/>
          <pc:sldMk cId="1568145758" sldId="2141411866"/>
        </pc:sldMkLst>
      </pc:sldChg>
      <pc:sldChg chg="del">
        <pc:chgData name="ROZENBERG, Serge (CHU Saint-Pierre)" userId="S::serge.rozenberg@stpierre-bru.be::e394eee4-a051-4e66-8139-f0e30183c515" providerId="AD" clId="Web-{D40D4CE2-5509-227B-46EC-C5032E49F889}" dt="2025-03-22T14:37:00.738" v="32"/>
        <pc:sldMkLst>
          <pc:docMk/>
          <pc:sldMk cId="1542222645" sldId="2141411868"/>
        </pc:sldMkLst>
      </pc:sldChg>
      <pc:sldChg chg="del">
        <pc:chgData name="ROZENBERG, Serge (CHU Saint-Pierre)" userId="S::serge.rozenberg@stpierre-bru.be::e394eee4-a051-4e66-8139-f0e30183c515" providerId="AD" clId="Web-{D40D4CE2-5509-227B-46EC-C5032E49F889}" dt="2025-03-22T14:37:02.035" v="33"/>
        <pc:sldMkLst>
          <pc:docMk/>
          <pc:sldMk cId="3785486375" sldId="2141411869"/>
        </pc:sldMkLst>
      </pc:sldChg>
      <pc:sldChg chg="del">
        <pc:chgData name="ROZENBERG, Serge (CHU Saint-Pierre)" userId="S::serge.rozenberg@stpierre-bru.be::e394eee4-a051-4e66-8139-f0e30183c515" providerId="AD" clId="Web-{D40D4CE2-5509-227B-46EC-C5032E49F889}" dt="2025-03-22T14:31:35.463" v="0"/>
        <pc:sldMkLst>
          <pc:docMk/>
          <pc:sldMk cId="2867111708" sldId="2141411872"/>
        </pc:sldMkLst>
      </pc:sldChg>
      <pc:sldChg chg="del">
        <pc:chgData name="ROZENBERG, Serge (CHU Saint-Pierre)" userId="S::serge.rozenberg@stpierre-bru.be::e394eee4-a051-4e66-8139-f0e30183c515" providerId="AD" clId="Web-{D40D4CE2-5509-227B-46EC-C5032E49F889}" dt="2025-03-22T14:31:51.496" v="2"/>
        <pc:sldMkLst>
          <pc:docMk/>
          <pc:sldMk cId="1530366152" sldId="2141411874"/>
        </pc:sldMkLst>
      </pc:sldChg>
      <pc:sldChg chg="del">
        <pc:chgData name="ROZENBERG, Serge (CHU Saint-Pierre)" userId="S::serge.rozenberg@stpierre-bru.be::e394eee4-a051-4e66-8139-f0e30183c515" providerId="AD" clId="Web-{D40D4CE2-5509-227B-46EC-C5032E49F889}" dt="2025-03-22T14:31:47.402" v="1"/>
        <pc:sldMkLst>
          <pc:docMk/>
          <pc:sldMk cId="3640652089" sldId="21414118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1F57F-88B3-436A-BA05-F0057FB3B35D}" type="datetimeFigureOut">
              <a:rPr lang="fr-FR" smtClean="0"/>
              <a:pPr/>
              <a:t>22/03/2025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C8DCB-6103-466A-868A-A26F1720D3DB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91BDDE33-33FD-E965-8A4E-9DAF95FACFF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6A69678-3BFF-4E15-A1C8-2793275B9AB9}" type="slidenum">
              <a:rPr lang="fr-BE" altLang="fr-FR" sz="1200"/>
              <a:pPr algn="r" eaLnBrk="1" hangingPunct="1"/>
              <a:t>48</a:t>
            </a:fld>
            <a:endParaRPr lang="fr-BE" altLang="fr-FR" sz="12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178311E7-E1F4-3894-6BC4-C2EFB34A3B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5AE80C5B-A8BE-AB2F-E2BA-D95ACC3B6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7"/>
          <p:cNvSpPr txBox="1">
            <a:spLocks noGrp="1" noChangeArrowheads="1"/>
          </p:cNvSpPr>
          <p:nvPr/>
        </p:nvSpPr>
        <p:spPr bwMode="auto">
          <a:xfrm>
            <a:off x="3856514" y="9442371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3E31ED4-3730-4A10-91BE-C71763C31D92}" type="slidenum">
              <a:rPr lang="en-GB" sz="1200">
                <a:latin typeface="Times New Roman" pitchFamily="18" charset="0"/>
              </a:rPr>
              <a:pPr algn="r"/>
              <a:t>73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836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logo_soft_inc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90800" y="2204864"/>
            <a:ext cx="3653200" cy="380165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pic>
        <p:nvPicPr>
          <p:cNvPr id="12" name="Image 11" descr="suite_valeurs_english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11560" y="260648"/>
            <a:ext cx="7956376" cy="1247570"/>
          </a:xfrm>
          <a:prstGeom prst="rect">
            <a:avLst/>
          </a:prstGeom>
        </p:spPr>
      </p:pic>
      <p:pic>
        <p:nvPicPr>
          <p:cNvPr id="7" name="Image 6" descr="logo_chu_umc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236296" y="6165304"/>
            <a:ext cx="1440160" cy="552094"/>
          </a:xfrm>
          <a:prstGeom prst="rect">
            <a:avLst/>
          </a:prstGeom>
        </p:spPr>
      </p:pic>
      <p:sp>
        <p:nvSpPr>
          <p:cNvPr id="9" name="Sous-titre 2"/>
          <p:cNvSpPr txBox="1">
            <a:spLocks/>
          </p:cNvSpPr>
          <p:nvPr userDrawn="1"/>
        </p:nvSpPr>
        <p:spPr>
          <a:xfrm>
            <a:off x="1115616" y="630932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E3802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center of the city, in the center of life,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E3802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E3802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passion for care</a:t>
            </a:r>
            <a:endParaRPr kumimoji="0" lang="fr-BE" sz="1400" b="0" i="0" u="none" strike="noStrike" kern="1200" cap="none" spc="0" normalizeH="0" baseline="0" noProof="0">
              <a:ln>
                <a:noFill/>
              </a:ln>
              <a:solidFill>
                <a:srgbClr val="E3802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Image 9" descr="logo_ulb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51520" y="6093296"/>
            <a:ext cx="563516" cy="563516"/>
          </a:xfrm>
          <a:prstGeom prst="rect">
            <a:avLst/>
          </a:prstGeom>
        </p:spPr>
      </p:pic>
      <p:pic>
        <p:nvPicPr>
          <p:cNvPr id="11" name="Image 10" descr="iris_psd copie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876256" y="6237312"/>
            <a:ext cx="194292" cy="376312"/>
          </a:xfrm>
          <a:prstGeom prst="rect">
            <a:avLst/>
          </a:prstGeom>
        </p:spPr>
      </p:pic>
      <p:pic>
        <p:nvPicPr>
          <p:cNvPr id="13" name="Image 12" descr="LogoVUB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043608" y="6093296"/>
            <a:ext cx="733649" cy="5954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20BD7-C4E2-46D0-BFD4-5D246172BE71}" type="datetimeFigureOut">
              <a:rPr lang="fr-BE" smtClean="0"/>
              <a:pPr/>
              <a:t>22-03-25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86D5E7-1F60-4237-A094-CBC30408275F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20BD7-C4E2-46D0-BFD4-5D246172BE71}" type="datetimeFigureOut">
              <a:rPr lang="fr-BE" smtClean="0"/>
              <a:pPr/>
              <a:t>22-03-25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86D5E7-1F60-4237-A094-CBC30408275F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9B552-AB5F-4CB9-9EDD-04EA5C4B9BD2}" type="datetimeFigureOut">
              <a:rPr lang="fr-BE"/>
              <a:pPr>
                <a:defRPr/>
              </a:pPr>
              <a:t>22-03-25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D5E9F-63FB-444C-9D52-CD66BEEC165F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52400" y="6477000"/>
            <a:ext cx="11352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Copyrights apply</a:t>
            </a:r>
          </a:p>
        </p:txBody>
      </p:sp>
    </p:spTree>
    <p:extLst>
      <p:ext uri="{BB962C8B-B14F-4D97-AF65-F5344CB8AC3E}">
        <p14:creationId xmlns:p14="http://schemas.microsoft.com/office/powerpoint/2010/main" val="4225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 userDrawn="1"/>
        </p:nvSpPr>
        <p:spPr bwMode="auto">
          <a:xfrm>
            <a:off x="8828088" y="6562725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C279F1B-FCF3-4704-8B83-1DCE313607AE}" type="slidenum">
              <a:rPr lang="en-US" altLang="fr-FR" sz="120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fr-FR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75415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diagramm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BE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FA7A8B-7889-444C-CB3B-C4FCC602AE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DE8D69-1B61-6E18-D817-29065DE5BC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5868EC-E741-5AB5-E57A-3987A46934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137E00-CA41-41E8-87BD-7D9419AC0A60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94150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4137F1-F6FE-1220-0B05-0BF7C28AC2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B5F167-67DA-1570-EF51-3976BAD924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39FB9F-5984-3685-EF2F-8367ADFD1C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B92F0-2641-4FED-8A96-37AF09C39A53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0281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D947B9-3CA9-1595-596E-60059FF91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ABB78FF-2292-3295-EDC6-ECCDD443F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42025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logo_soft_inc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90801" y="2276872"/>
            <a:ext cx="3653199" cy="380165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/>
          <a:lstStyle>
            <a:lvl2pPr>
              <a:buClr>
                <a:srgbClr val="FF3399"/>
              </a:buClr>
              <a:buFont typeface="Calibri" pitchFamily="34" charset="0"/>
              <a:buChar char="•"/>
              <a:defRPr>
                <a:solidFill>
                  <a:schemeClr val="tx1"/>
                </a:solidFill>
              </a:defRPr>
            </a:lvl2pPr>
            <a:lvl3pPr>
              <a:buClr>
                <a:srgbClr val="00B0F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Clr>
                <a:srgbClr val="E8A42A"/>
              </a:buClr>
              <a:buFont typeface="Calibri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buClr>
                <a:srgbClr val="92D05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738"/>
            <a:ext cx="8229600" cy="97589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chemeClr val="accent2"/>
              </a:buClr>
              <a:buSzPct val="90000"/>
              <a:defRPr sz="2400" baseline="0"/>
            </a:lvl1pPr>
            <a:lvl2pPr marL="541338" indent="-276225">
              <a:buClr>
                <a:schemeClr val="accent3"/>
              </a:buClr>
              <a:buSzPct val="90000"/>
              <a:buFont typeface="Arial"/>
              <a:buChar char="•"/>
              <a:defRPr sz="2000" baseline="0"/>
            </a:lvl2pPr>
            <a:lvl3pPr marL="717550" indent="-176213">
              <a:buClr>
                <a:schemeClr val="accent1"/>
              </a:buClr>
              <a:buSzPct val="90000"/>
              <a:defRPr sz="1800"/>
            </a:lvl3pPr>
            <a:lvl4pPr marL="893763" indent="-176213">
              <a:buClr>
                <a:schemeClr val="accent5"/>
              </a:buClr>
              <a:buSzPct val="90000"/>
              <a:buFont typeface="Arial"/>
              <a:buChar char="•"/>
              <a:defRPr sz="1600"/>
            </a:lvl4pPr>
            <a:lvl5pPr marL="1071563" indent="-177800">
              <a:buClr>
                <a:schemeClr val="accent6"/>
              </a:buClr>
              <a:buSzPct val="90000"/>
              <a:buFont typeface="Arial"/>
              <a:buChar char="•"/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69900" y="6256338"/>
            <a:ext cx="989013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011A5-4137-4B9A-BF81-5F3E01ACC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20BD7-C4E2-46D0-BFD4-5D246172BE71}" type="datetimeFigureOut">
              <a:rPr lang="fr-BE" smtClean="0"/>
              <a:pPr/>
              <a:t>22-03-25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86D5E7-1F60-4237-A094-CBC30408275F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20BD7-C4E2-46D0-BFD4-5D246172BE71}" type="datetimeFigureOut">
              <a:rPr lang="fr-BE" smtClean="0"/>
              <a:pPr/>
              <a:t>22-03-25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86D5E7-1F60-4237-A094-CBC30408275F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20BD7-C4E2-46D0-BFD4-5D246172BE71}" type="datetimeFigureOut">
              <a:rPr lang="fr-BE" smtClean="0"/>
              <a:pPr/>
              <a:t>22-03-25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86D5E7-1F60-4237-A094-CBC30408275F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20BD7-C4E2-46D0-BFD4-5D246172BE71}" type="datetimeFigureOut">
              <a:rPr lang="fr-BE" smtClean="0"/>
              <a:pPr/>
              <a:t>22-03-25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86D5E7-1F60-4237-A094-CBC30408275F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20BD7-C4E2-46D0-BFD4-5D246172BE71}" type="datetimeFigureOut">
              <a:rPr lang="fr-BE" smtClean="0"/>
              <a:pPr/>
              <a:t>22-03-25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86D5E7-1F60-4237-A094-CBC30408275F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20BD7-C4E2-46D0-BFD4-5D246172BE71}" type="datetimeFigureOut">
              <a:rPr lang="fr-BE" smtClean="0"/>
              <a:pPr/>
              <a:t>22-03-25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86D5E7-1F60-4237-A094-CBC30408275F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4" r:id="rId13"/>
    <p:sldLayoutId id="2147483665" r:id="rId14"/>
    <p:sldLayoutId id="2147483666" r:id="rId15"/>
    <p:sldLayoutId id="2147483667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Merci – </a:t>
            </a:r>
            <a:r>
              <a:rPr lang="fr-FR" err="1"/>
              <a:t>Dank</a:t>
            </a:r>
            <a:r>
              <a:rPr lang="fr-FR"/>
              <a:t> u</a:t>
            </a:r>
            <a:endParaRPr lang="fr-BE"/>
          </a:p>
        </p:txBody>
      </p:sp>
      <p:pic>
        <p:nvPicPr>
          <p:cNvPr id="7" name="Image 6" descr="ST-PIERRE_Values_COLO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75656" y="2204864"/>
            <a:ext cx="6373197" cy="2802653"/>
          </a:xfrm>
          <a:prstGeom prst="rect">
            <a:avLst/>
          </a:prstGeom>
        </p:spPr>
      </p:pic>
      <p:pic>
        <p:nvPicPr>
          <p:cNvPr id="8" name="Image 7" descr="logo_chu_umc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851920" y="5517232"/>
            <a:ext cx="1988225" cy="7621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25423325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om/contents/genitourinary-syndrome-of-menopause-vulvovaginal-atrophy-treatment/contributors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om/contents/genitourinary-syndrome-of-menopause-vulvovaginal-atrophy-treatment/contributor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26901334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/>
          <p:cNvSpPr>
            <a:spLocks noGrp="1"/>
          </p:cNvSpPr>
          <p:nvPr>
            <p:ph type="ctrTitle"/>
          </p:nvPr>
        </p:nvSpPr>
        <p:spPr>
          <a:xfrm>
            <a:off x="571472" y="1785926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sz="4000" b="1"/>
            </a:br>
            <a:r>
              <a:rPr lang="en-US" sz="4000" b="1">
                <a:solidFill>
                  <a:srgbClr val="E46C0A"/>
                </a:solidFill>
                <a:latin typeface="Arial"/>
                <a:cs typeface="Arial"/>
              </a:rPr>
              <a:t>BMS Course </a:t>
            </a:r>
            <a:br>
              <a:rPr lang="en-US" sz="4000" b="1">
                <a:solidFill>
                  <a:srgbClr val="E46C0A"/>
                </a:solidFill>
                <a:latin typeface="Arial"/>
                <a:cs typeface="Arial"/>
              </a:rPr>
            </a:br>
            <a:r>
              <a:rPr lang="en-US" sz="4000" b="1">
                <a:solidFill>
                  <a:srgbClr val="E46C0A"/>
                </a:solidFill>
                <a:latin typeface="Arial"/>
                <a:cs typeface="Arial"/>
              </a:rPr>
              <a:t>21-22/03/25</a:t>
            </a:r>
            <a:br>
              <a:rPr lang="en-US" sz="4000" b="1">
                <a:solidFill>
                  <a:srgbClr val="E46C0A"/>
                </a:solidFill>
                <a:latin typeface="Arial"/>
                <a:cs typeface="Arial"/>
              </a:rPr>
            </a:br>
            <a:r>
              <a:rPr lang="en-US" sz="4000" b="1">
                <a:solidFill>
                  <a:srgbClr val="E46C0A"/>
                </a:solidFill>
                <a:latin typeface="Arial"/>
                <a:cs typeface="Arial"/>
              </a:rPr>
              <a:t>VVA treatment  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14414" y="3617913"/>
            <a:ext cx="6697662" cy="324008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fr-FR" sz="1600">
              <a:solidFill>
                <a:schemeClr val="tx1"/>
              </a:solidFill>
              <a:latin typeface="Garamond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>
                <a:solidFill>
                  <a:schemeClr val="tx1"/>
                </a:solidFill>
                <a:latin typeface="Garamond"/>
              </a:rPr>
              <a:t>Serge Rozenberg,</a:t>
            </a:r>
            <a:br>
              <a:rPr lang="en-GB" sz="2800">
                <a:latin typeface="Garamond" pitchFamily="18" charset="0"/>
              </a:rPr>
            </a:br>
            <a:r>
              <a:rPr lang="en-GB" sz="2800">
                <a:solidFill>
                  <a:schemeClr val="tx1"/>
                </a:solidFill>
                <a:latin typeface="Garamond"/>
              </a:rPr>
              <a:t>CHU St Pierre Université libre de </a:t>
            </a:r>
            <a:r>
              <a:rPr lang="en-GB" sz="2800" err="1">
                <a:solidFill>
                  <a:schemeClr val="tx1"/>
                </a:solidFill>
                <a:latin typeface="Garamond"/>
              </a:rPr>
              <a:t>Bruxelles</a:t>
            </a:r>
            <a:endParaRPr lang="en-GB" sz="2800">
              <a:solidFill>
                <a:schemeClr val="tx1"/>
              </a:solidFill>
              <a:latin typeface="Garamond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>
                <a:solidFill>
                  <a:schemeClr val="tx1"/>
                </a:solidFill>
                <a:latin typeface="Garamond"/>
              </a:rPr>
              <a:t>Vrije Universiteit Brussel </a:t>
            </a:r>
          </a:p>
          <a:p>
            <a:pPr eaLnBrk="1" hangingPunct="1">
              <a:lnSpc>
                <a:spcPct val="80000"/>
              </a:lnSpc>
            </a:pPr>
            <a:r>
              <a:rPr lang="en-GB" sz="2800">
                <a:solidFill>
                  <a:schemeClr val="tx1"/>
                </a:solidFill>
                <a:latin typeface="Garamond" pitchFamily="18" charset="0"/>
              </a:rPr>
              <a:t>Belgium</a:t>
            </a:r>
            <a:br>
              <a:rPr lang="en-GB" sz="2800">
                <a:solidFill>
                  <a:schemeClr val="tx1"/>
                </a:solidFill>
                <a:latin typeface="Garamond" pitchFamily="18" charset="0"/>
              </a:rPr>
            </a:br>
            <a:br>
              <a:rPr lang="en-GB" sz="2800">
                <a:solidFill>
                  <a:schemeClr val="tx1"/>
                </a:solidFill>
                <a:latin typeface="Garamond" pitchFamily="18" charset="0"/>
              </a:rPr>
            </a:br>
            <a:r>
              <a:rPr lang="en-GB" sz="2800">
                <a:solidFill>
                  <a:schemeClr val="accent2"/>
                </a:solidFill>
                <a:latin typeface="Garamond" pitchFamily="18" charset="0"/>
              </a:rPr>
              <a:t>serge_rozenberg@stpierre-bru.be</a:t>
            </a:r>
            <a:br>
              <a:rPr lang="en-GB" sz="2800">
                <a:solidFill>
                  <a:schemeClr val="accent2"/>
                </a:solidFill>
                <a:latin typeface="Garamond" pitchFamily="18" charset="0"/>
              </a:rPr>
            </a:br>
            <a:r>
              <a:rPr lang="en-GB" sz="2800">
                <a:solidFill>
                  <a:schemeClr val="accent2"/>
                </a:solidFill>
                <a:latin typeface="Garamond" pitchFamily="18" charset="0"/>
              </a:rPr>
              <a:t>serge.rozenberg@skynet.be</a:t>
            </a:r>
            <a:r>
              <a:rPr lang="en-GB" sz="2800">
                <a:solidFill>
                  <a:schemeClr val="tx1"/>
                </a:solidFill>
                <a:latin typeface="Garamond" pitchFamily="18" charset="0"/>
              </a:rPr>
              <a:t> </a:t>
            </a:r>
            <a:br>
              <a:rPr lang="en-GB" sz="2800">
                <a:solidFill>
                  <a:schemeClr val="tx1"/>
                </a:solidFill>
                <a:latin typeface="Garamond" pitchFamily="18" charset="0"/>
              </a:rPr>
            </a:br>
            <a:br>
              <a:rPr lang="fr-FR" sz="2800">
                <a:solidFill>
                  <a:schemeClr val="tx1"/>
                </a:solidFill>
                <a:latin typeface="Garamond" pitchFamily="18" charset="0"/>
              </a:rPr>
            </a:br>
            <a:endParaRPr lang="fr-BE" sz="2800">
              <a:solidFill>
                <a:schemeClr val="tx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616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AD811-CF11-8917-A3E1-8F64A4E87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>
                <a:solidFill>
                  <a:srgbClr val="FF0000"/>
                </a:solidFill>
                <a:latin typeface="Noto Sans"/>
                <a:ea typeface="Noto Sans"/>
                <a:cs typeface="Noto Sans"/>
              </a:rPr>
              <a:t>Vaginal </a:t>
            </a:r>
            <a:r>
              <a:rPr lang="fr-FR" sz="2800" b="1" err="1">
                <a:solidFill>
                  <a:srgbClr val="FF0000"/>
                </a:solidFill>
                <a:latin typeface="Noto Sans"/>
                <a:ea typeface="Noto Sans"/>
                <a:cs typeface="Noto Sans"/>
              </a:rPr>
              <a:t>estrogen</a:t>
            </a:r>
            <a:r>
              <a:rPr lang="fr-FR" sz="2800" b="1">
                <a:solidFill>
                  <a:srgbClr val="FF000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800" b="1" err="1">
                <a:solidFill>
                  <a:srgbClr val="FF0000"/>
                </a:solidFill>
                <a:latin typeface="Noto Sans"/>
                <a:ea typeface="Noto Sans"/>
                <a:cs typeface="Noto Sans"/>
              </a:rPr>
              <a:t>therapy</a:t>
            </a:r>
            <a:r>
              <a:rPr lang="fr-FR" sz="2800">
                <a:solidFill>
                  <a:srgbClr val="FF0000"/>
                </a:solidFill>
                <a:latin typeface="Noto Sans"/>
                <a:ea typeface="Noto Sans"/>
                <a:cs typeface="Noto Sans"/>
              </a:rPr>
              <a:t> </a:t>
            </a:r>
            <a:endParaRPr lang="fr-FR" sz="280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684E6E-13C2-5600-C6E9-2A0C05AD6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r-FR" sz="2000" dirty="0">
                <a:solidFill>
                  <a:srgbClr val="FF0000"/>
                </a:solidFill>
                <a:latin typeface="Times New Roman"/>
                <a:ea typeface="Noto Sans"/>
                <a:cs typeface="Noto Sans"/>
              </a:rPr>
              <a:t>Most effective </a:t>
            </a:r>
            <a:r>
              <a:rPr lang="fr-FR" sz="2000" err="1">
                <a:solidFill>
                  <a:srgbClr val="FF0000"/>
                </a:solidFill>
                <a:latin typeface="Times New Roman"/>
                <a:ea typeface="Noto Sans"/>
                <a:cs typeface="Noto Sans"/>
              </a:rPr>
              <a:t>treatment</a:t>
            </a:r>
            <a:r>
              <a:rPr lang="fr-FR" sz="2000" dirty="0">
                <a:solidFill>
                  <a:srgbClr val="FF0000"/>
                </a:solidFill>
                <a:latin typeface="Times New Roman"/>
                <a:ea typeface="Noto Sans"/>
                <a:cs typeface="Noto Sans"/>
              </a:rPr>
              <a:t> for </a:t>
            </a:r>
            <a:r>
              <a:rPr lang="fr-FR" sz="2000" err="1">
                <a:solidFill>
                  <a:srgbClr val="FF0000"/>
                </a:solidFill>
                <a:latin typeface="Times New Roman"/>
                <a:ea typeface="Noto Sans"/>
                <a:cs typeface="Noto Sans"/>
              </a:rPr>
              <a:t>moderate</a:t>
            </a:r>
            <a:r>
              <a:rPr lang="fr-FR" sz="2000" dirty="0">
                <a:solidFill>
                  <a:srgbClr val="FF0000"/>
                </a:solidFill>
                <a:latin typeface="Times New Roman"/>
                <a:ea typeface="Noto Sans"/>
                <a:cs typeface="Noto Sans"/>
              </a:rPr>
              <a:t> to </a:t>
            </a:r>
            <a:r>
              <a:rPr lang="fr-FR" sz="2000" err="1">
                <a:solidFill>
                  <a:srgbClr val="FF0000"/>
                </a:solidFill>
                <a:latin typeface="Times New Roman"/>
                <a:ea typeface="Noto Sans"/>
                <a:cs typeface="Noto Sans"/>
              </a:rPr>
              <a:t>severe</a:t>
            </a:r>
            <a:r>
              <a:rPr lang="fr-FR" sz="2000" dirty="0">
                <a:solidFill>
                  <a:srgbClr val="FF0000"/>
                </a:solidFill>
                <a:latin typeface="Times New Roman"/>
                <a:ea typeface="Noto Sans"/>
                <a:cs typeface="Noto Sans"/>
              </a:rPr>
              <a:t> </a:t>
            </a:r>
            <a:r>
              <a:rPr lang="fr-FR" sz="2000" err="1">
                <a:solidFill>
                  <a:srgbClr val="FF0000"/>
                </a:solidFill>
                <a:latin typeface="Times New Roman"/>
                <a:ea typeface="Noto Sans"/>
                <a:cs typeface="Noto Sans"/>
              </a:rPr>
              <a:t>symptoms</a:t>
            </a:r>
            <a:r>
              <a:rPr lang="fr-FR" sz="2000" dirty="0">
                <a:solidFill>
                  <a:srgbClr val="FF0000"/>
                </a:solidFill>
                <a:latin typeface="Times New Roman"/>
                <a:ea typeface="Noto Sans"/>
                <a:cs typeface="Noto Sans"/>
              </a:rPr>
              <a:t> </a:t>
            </a:r>
            <a:r>
              <a:rPr lang="fr-FR" sz="20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of vaginal </a:t>
            </a:r>
            <a:r>
              <a:rPr lang="fr-FR" sz="200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atrophy</a:t>
            </a:r>
            <a:r>
              <a:rPr lang="fr-FR" sz="20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not responsive to </a:t>
            </a:r>
            <a:r>
              <a:rPr lang="fr-FR" sz="200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nonhormonal</a:t>
            </a:r>
            <a:r>
              <a:rPr lang="fr-FR" sz="20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intervention. </a:t>
            </a:r>
            <a:endParaRPr lang="fr-FR" sz="2000" dirty="0">
              <a:solidFill>
                <a:srgbClr val="000000"/>
              </a:solidFill>
              <a:latin typeface="Times New Roman"/>
              <a:ea typeface="Calibri"/>
              <a:cs typeface="Calibri"/>
            </a:endParaRPr>
          </a:p>
          <a:p>
            <a:r>
              <a:rPr lang="fr-FR" sz="2000" dirty="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Appropriate</a:t>
            </a:r>
            <a:r>
              <a:rPr lang="fr-FR" sz="20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for patients </a:t>
            </a:r>
            <a:r>
              <a:rPr lang="fr-FR" sz="2000" dirty="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with</a:t>
            </a:r>
            <a:r>
              <a:rPr lang="fr-FR" sz="20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</a:t>
            </a:r>
            <a:r>
              <a:rPr lang="fr-FR" sz="2000" dirty="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symptoms</a:t>
            </a:r>
            <a:r>
              <a:rPr lang="fr-FR" sz="20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of vaginal </a:t>
            </a:r>
            <a:r>
              <a:rPr lang="fr-FR" sz="2000" dirty="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atrophy</a:t>
            </a:r>
            <a:r>
              <a:rPr lang="fr-FR" sz="20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in the setting of </a:t>
            </a:r>
            <a:r>
              <a:rPr lang="fr-FR" sz="2000" dirty="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low</a:t>
            </a:r>
            <a:r>
              <a:rPr lang="fr-FR" sz="20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</a:t>
            </a:r>
            <a:r>
              <a:rPr lang="fr-FR" sz="2000" dirty="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estrogen</a:t>
            </a:r>
            <a:r>
              <a:rPr lang="fr-FR" sz="20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</a:t>
            </a:r>
            <a:r>
              <a:rPr lang="fr-FR" sz="2000" dirty="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levels</a:t>
            </a:r>
            <a:r>
              <a:rPr lang="fr-FR" sz="20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, </a:t>
            </a:r>
            <a:r>
              <a:rPr lang="fr-FR" sz="2000" dirty="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provided</a:t>
            </a:r>
            <a:r>
              <a:rPr lang="fr-FR" sz="20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</a:t>
            </a:r>
            <a:r>
              <a:rPr lang="fr-FR" sz="2000" dirty="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that</a:t>
            </a:r>
            <a:r>
              <a:rPr lang="fr-FR" sz="20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</a:t>
            </a:r>
            <a:r>
              <a:rPr lang="fr-FR" sz="2000" dirty="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there</a:t>
            </a:r>
            <a:r>
              <a:rPr lang="fr-FR" sz="20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are no </a:t>
            </a:r>
            <a:r>
              <a:rPr lang="fr-FR" sz="2000" dirty="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contraindications</a:t>
            </a:r>
            <a:r>
              <a:rPr lang="fr-FR" sz="20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to </a:t>
            </a:r>
            <a:r>
              <a:rPr lang="fr-FR" sz="2000" dirty="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this</a:t>
            </a:r>
            <a:r>
              <a:rPr lang="fr-FR" sz="20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</a:t>
            </a:r>
            <a:r>
              <a:rPr lang="fr-FR" sz="2000" dirty="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therapy</a:t>
            </a:r>
            <a:r>
              <a:rPr lang="fr-FR" sz="20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(</a:t>
            </a:r>
            <a:r>
              <a:rPr lang="fr-FR" sz="2000" dirty="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eg</a:t>
            </a:r>
            <a:r>
              <a:rPr lang="fr-FR" sz="20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, </a:t>
            </a:r>
            <a:r>
              <a:rPr lang="fr-FR" sz="2000" dirty="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some</a:t>
            </a:r>
            <a:r>
              <a:rPr lang="fr-FR" sz="20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patients </a:t>
            </a:r>
            <a:r>
              <a:rPr lang="fr-FR" sz="2000" dirty="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with</a:t>
            </a:r>
            <a:r>
              <a:rPr lang="fr-FR" sz="20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</a:t>
            </a:r>
            <a:r>
              <a:rPr lang="fr-FR" sz="2000" dirty="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estrogen-dependent</a:t>
            </a:r>
            <a:r>
              <a:rPr lang="fr-FR" sz="20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</a:t>
            </a:r>
            <a:r>
              <a:rPr lang="fr-FR" sz="2000" dirty="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tumors</a:t>
            </a:r>
            <a:r>
              <a:rPr lang="fr-FR" sz="20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, </a:t>
            </a:r>
            <a:r>
              <a:rPr lang="fr-FR" sz="2000" dirty="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particularly</a:t>
            </a:r>
            <a:r>
              <a:rPr lang="fr-FR" sz="20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</a:t>
            </a:r>
            <a:r>
              <a:rPr lang="fr-FR" sz="2000" dirty="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those</a:t>
            </a:r>
            <a:r>
              <a:rPr lang="fr-FR" sz="20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on </a:t>
            </a:r>
            <a:r>
              <a:rPr lang="fr-FR" sz="2000" dirty="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antiestrogen</a:t>
            </a:r>
            <a:r>
              <a:rPr lang="fr-FR" sz="20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</a:t>
            </a:r>
            <a:r>
              <a:rPr lang="fr-FR" sz="2000" dirty="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therapy</a:t>
            </a:r>
            <a:r>
              <a:rPr lang="fr-FR" sz="20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).</a:t>
            </a:r>
            <a:endParaRPr lang="fr-FR" sz="2000" dirty="0">
              <a:latin typeface="Times New Roman"/>
              <a:ea typeface="Calibri"/>
              <a:cs typeface="Calibri"/>
            </a:endParaRPr>
          </a:p>
          <a:p>
            <a:r>
              <a:rPr lang="fr-FR" sz="2000" dirty="0">
                <a:solidFill>
                  <a:srgbClr val="FF0000"/>
                </a:solidFill>
                <a:latin typeface="Times New Roman"/>
                <a:ea typeface="Noto Sans"/>
                <a:cs typeface="Noto Sans"/>
              </a:rPr>
              <a:t>Restores  normal vaginal </a:t>
            </a:r>
            <a:r>
              <a:rPr lang="fr-FR" sz="2000" err="1">
                <a:solidFill>
                  <a:srgbClr val="FF0000"/>
                </a:solidFill>
                <a:latin typeface="Times New Roman"/>
                <a:ea typeface="Noto Sans"/>
                <a:cs typeface="Noto Sans"/>
              </a:rPr>
              <a:t>acidic</a:t>
            </a:r>
            <a:r>
              <a:rPr lang="fr-FR" sz="2000" dirty="0">
                <a:solidFill>
                  <a:srgbClr val="FF0000"/>
                </a:solidFill>
                <a:latin typeface="Times New Roman"/>
                <a:ea typeface="Noto Sans"/>
                <a:cs typeface="Noto Sans"/>
              </a:rPr>
              <a:t> pH and </a:t>
            </a:r>
            <a:r>
              <a:rPr lang="fr-FR" sz="2000" err="1">
                <a:solidFill>
                  <a:srgbClr val="FF0000"/>
                </a:solidFill>
                <a:latin typeface="Times New Roman"/>
                <a:ea typeface="Noto Sans"/>
                <a:cs typeface="Noto Sans"/>
              </a:rPr>
              <a:t>microflora</a:t>
            </a:r>
            <a:r>
              <a:rPr lang="fr-FR" sz="2000" dirty="0">
                <a:solidFill>
                  <a:srgbClr val="FF0000"/>
                </a:solidFill>
                <a:latin typeface="Times New Roman"/>
                <a:ea typeface="Noto Sans"/>
                <a:cs typeface="Noto Sans"/>
              </a:rPr>
              <a:t>, </a:t>
            </a:r>
            <a:r>
              <a:rPr lang="fr-FR" sz="2000" err="1">
                <a:solidFill>
                  <a:srgbClr val="FF0000"/>
                </a:solidFill>
                <a:latin typeface="Times New Roman"/>
                <a:ea typeface="Noto Sans"/>
                <a:cs typeface="Noto Sans"/>
              </a:rPr>
              <a:t>thickens</a:t>
            </a:r>
            <a:r>
              <a:rPr lang="fr-FR" sz="2000" dirty="0">
                <a:solidFill>
                  <a:srgbClr val="FF0000"/>
                </a:solidFill>
                <a:latin typeface="Times New Roman"/>
                <a:ea typeface="Noto Sans"/>
                <a:cs typeface="Noto Sans"/>
              </a:rPr>
              <a:t> </a:t>
            </a:r>
            <a:r>
              <a:rPr lang="fr-FR" sz="2000" err="1">
                <a:solidFill>
                  <a:srgbClr val="FF0000"/>
                </a:solidFill>
                <a:latin typeface="Times New Roman"/>
                <a:ea typeface="Noto Sans"/>
                <a:cs typeface="Noto Sans"/>
              </a:rPr>
              <a:t>epithelium</a:t>
            </a:r>
            <a:r>
              <a:rPr lang="fr-FR" sz="2000" dirty="0">
                <a:solidFill>
                  <a:srgbClr val="FF0000"/>
                </a:solidFill>
                <a:latin typeface="Times New Roman"/>
                <a:ea typeface="Noto Sans"/>
                <a:cs typeface="Noto Sans"/>
              </a:rPr>
              <a:t>, </a:t>
            </a:r>
            <a:r>
              <a:rPr lang="fr-FR" sz="2000" err="1">
                <a:solidFill>
                  <a:srgbClr val="FF0000"/>
                </a:solidFill>
                <a:latin typeface="Times New Roman"/>
                <a:ea typeface="Noto Sans"/>
                <a:cs typeface="Noto Sans"/>
              </a:rPr>
              <a:t>increases</a:t>
            </a:r>
            <a:r>
              <a:rPr lang="fr-FR" sz="2000" dirty="0">
                <a:solidFill>
                  <a:srgbClr val="FF0000"/>
                </a:solidFill>
                <a:latin typeface="Times New Roman"/>
                <a:ea typeface="Noto Sans"/>
                <a:cs typeface="Noto Sans"/>
              </a:rPr>
              <a:t> vaginal </a:t>
            </a:r>
            <a:r>
              <a:rPr lang="fr-FR" sz="2000" err="1">
                <a:solidFill>
                  <a:srgbClr val="FF0000"/>
                </a:solidFill>
                <a:latin typeface="Times New Roman"/>
                <a:ea typeface="Noto Sans"/>
                <a:cs typeface="Noto Sans"/>
              </a:rPr>
              <a:t>secretions</a:t>
            </a:r>
            <a:r>
              <a:rPr lang="fr-FR" sz="2000" dirty="0">
                <a:solidFill>
                  <a:srgbClr val="FF0000"/>
                </a:solidFill>
                <a:latin typeface="Times New Roman"/>
                <a:ea typeface="Noto Sans"/>
                <a:cs typeface="Noto Sans"/>
              </a:rPr>
              <a:t>, and </a:t>
            </a:r>
            <a:r>
              <a:rPr lang="fr-FR" sz="2000" err="1">
                <a:solidFill>
                  <a:srgbClr val="FF0000"/>
                </a:solidFill>
                <a:latin typeface="Times New Roman"/>
                <a:ea typeface="Noto Sans"/>
                <a:cs typeface="Noto Sans"/>
              </a:rPr>
              <a:t>decreases</a:t>
            </a:r>
            <a:r>
              <a:rPr lang="fr-FR" sz="2000" dirty="0">
                <a:solidFill>
                  <a:srgbClr val="FF0000"/>
                </a:solidFill>
                <a:latin typeface="Times New Roman"/>
                <a:ea typeface="Noto Sans"/>
                <a:cs typeface="Noto Sans"/>
              </a:rPr>
              <a:t> vaginal </a:t>
            </a:r>
            <a:r>
              <a:rPr lang="fr-FR" sz="2000" err="1">
                <a:solidFill>
                  <a:srgbClr val="FF0000"/>
                </a:solidFill>
                <a:latin typeface="Times New Roman"/>
                <a:ea typeface="Noto Sans"/>
                <a:cs typeface="Noto Sans"/>
              </a:rPr>
              <a:t>dryness</a:t>
            </a:r>
            <a:r>
              <a:rPr lang="fr-FR" sz="2000" dirty="0">
                <a:solidFill>
                  <a:srgbClr val="FF0000"/>
                </a:solidFill>
                <a:latin typeface="Times New Roman"/>
                <a:ea typeface="Noto Sans"/>
                <a:cs typeface="Noto Sans"/>
              </a:rPr>
              <a:t> and </a:t>
            </a:r>
            <a:r>
              <a:rPr lang="fr-FR" sz="2000" err="1">
                <a:solidFill>
                  <a:srgbClr val="FF0000"/>
                </a:solidFill>
                <a:latin typeface="Times New Roman"/>
                <a:ea typeface="Noto Sans"/>
                <a:cs typeface="Noto Sans"/>
              </a:rPr>
              <a:t>dyspareunia</a:t>
            </a:r>
            <a:r>
              <a:rPr lang="fr-FR" sz="2000" dirty="0">
                <a:solidFill>
                  <a:srgbClr val="FF0000"/>
                </a:solidFill>
                <a:latin typeface="Times New Roman"/>
                <a:ea typeface="Noto Sans"/>
                <a:cs typeface="Noto Sans"/>
              </a:rPr>
              <a:t>. </a:t>
            </a:r>
            <a:endParaRPr lang="fr-FR" sz="2000" dirty="0">
              <a:solidFill>
                <a:srgbClr val="FF0000"/>
              </a:solidFill>
              <a:latin typeface="Times New Roman"/>
              <a:ea typeface="Calibri"/>
              <a:cs typeface="Calibri"/>
            </a:endParaRPr>
          </a:p>
          <a:p>
            <a:r>
              <a:rPr lang="fr-FR" sz="20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Associated </a:t>
            </a:r>
            <a:r>
              <a:rPr lang="fr-FR" sz="200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with</a:t>
            </a:r>
            <a:r>
              <a:rPr lang="fr-FR" sz="2000" dirty="0">
                <a:solidFill>
                  <a:srgbClr val="FF0000"/>
                </a:solidFill>
                <a:latin typeface="Times New Roman"/>
                <a:ea typeface="Noto Sans"/>
                <a:cs typeface="Noto Sans"/>
              </a:rPr>
              <a:t> </a:t>
            </a:r>
            <a:r>
              <a:rPr lang="fr-FR" sz="2000" err="1">
                <a:solidFill>
                  <a:srgbClr val="FF0000"/>
                </a:solidFill>
                <a:latin typeface="Times New Roman"/>
                <a:ea typeface="Noto Sans"/>
                <a:cs typeface="Noto Sans"/>
              </a:rPr>
              <a:t>urinary</a:t>
            </a:r>
            <a:r>
              <a:rPr lang="fr-FR" sz="2000" dirty="0">
                <a:solidFill>
                  <a:srgbClr val="FF0000"/>
                </a:solidFill>
                <a:latin typeface="Times New Roman"/>
                <a:ea typeface="Noto Sans"/>
                <a:cs typeface="Noto Sans"/>
              </a:rPr>
              <a:t> tract </a:t>
            </a:r>
            <a:r>
              <a:rPr lang="fr-FR" sz="2000" err="1">
                <a:solidFill>
                  <a:srgbClr val="FF0000"/>
                </a:solidFill>
                <a:latin typeface="Times New Roman"/>
                <a:ea typeface="Noto Sans"/>
                <a:cs typeface="Noto Sans"/>
              </a:rPr>
              <a:t>benefits</a:t>
            </a:r>
            <a:r>
              <a:rPr lang="fr-FR" sz="20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(</a:t>
            </a:r>
            <a:r>
              <a:rPr lang="fr-FR" sz="200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reduction</a:t>
            </a:r>
            <a:r>
              <a:rPr lang="fr-FR" sz="20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 of </a:t>
            </a:r>
            <a:r>
              <a:rPr lang="fr-FR" sz="200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urinary</a:t>
            </a:r>
            <a:r>
              <a:rPr lang="fr-FR" sz="20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tract infections and </a:t>
            </a:r>
            <a:r>
              <a:rPr lang="fr-FR" sz="200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urgency</a:t>
            </a:r>
            <a:r>
              <a:rPr lang="fr-FR" sz="20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). </a:t>
            </a:r>
            <a:endParaRPr lang="fr-FR" sz="2000" dirty="0">
              <a:solidFill>
                <a:srgbClr val="000000"/>
              </a:solidFill>
              <a:latin typeface="Times New Roman"/>
              <a:ea typeface="Calibri"/>
              <a:cs typeface="Calibri"/>
            </a:endParaRPr>
          </a:p>
          <a:p>
            <a:r>
              <a:rPr lang="fr-FR" sz="20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Adverse </a:t>
            </a:r>
            <a:r>
              <a:rPr lang="fr-FR" sz="2000" dirty="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effects</a:t>
            </a:r>
            <a:r>
              <a:rPr lang="fr-FR" sz="20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:  </a:t>
            </a:r>
            <a:r>
              <a:rPr lang="fr-FR" sz="2000" dirty="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uncommon</a:t>
            </a:r>
            <a:r>
              <a:rPr lang="fr-FR" sz="20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</a:t>
            </a:r>
            <a:endParaRPr lang="fr-FR" sz="2000" dirty="0">
              <a:solidFill>
                <a:srgbClr val="0074B9"/>
              </a:solidFill>
              <a:latin typeface="Times New Roman"/>
              <a:ea typeface="Noto Sans"/>
              <a:cs typeface="Noto Sans"/>
            </a:endParaRPr>
          </a:p>
          <a:p>
            <a:r>
              <a:rPr lang="fr-FR" sz="2000" dirty="0">
                <a:solidFill>
                  <a:srgbClr val="212121"/>
                </a:solidFill>
                <a:latin typeface="Times New Roman"/>
                <a:ea typeface="+mn-lt"/>
                <a:cs typeface="+mn-lt"/>
              </a:rPr>
              <a:t>Suckling J, et al . Local </a:t>
            </a:r>
            <a:r>
              <a:rPr lang="fr-FR" sz="2000" dirty="0" err="1">
                <a:solidFill>
                  <a:srgbClr val="212121"/>
                </a:solidFill>
                <a:latin typeface="Times New Roman"/>
                <a:ea typeface="+mn-lt"/>
                <a:cs typeface="+mn-lt"/>
              </a:rPr>
              <a:t>oestrogen</a:t>
            </a:r>
            <a:r>
              <a:rPr lang="fr-FR" sz="2000" dirty="0">
                <a:solidFill>
                  <a:srgbClr val="212121"/>
                </a:solidFill>
                <a:latin typeface="Times New Roman"/>
                <a:ea typeface="+mn-lt"/>
                <a:cs typeface="+mn-lt"/>
              </a:rPr>
              <a:t> for vaginal </a:t>
            </a:r>
            <a:r>
              <a:rPr lang="fr-FR" sz="2000" dirty="0" err="1">
                <a:solidFill>
                  <a:srgbClr val="212121"/>
                </a:solidFill>
                <a:latin typeface="Times New Roman"/>
                <a:ea typeface="+mn-lt"/>
                <a:cs typeface="+mn-lt"/>
              </a:rPr>
              <a:t>atrophy</a:t>
            </a:r>
            <a:r>
              <a:rPr lang="fr-FR" sz="2000" dirty="0">
                <a:solidFill>
                  <a:srgbClr val="212121"/>
                </a:solidFill>
                <a:latin typeface="Times New Roman"/>
                <a:ea typeface="+mn-lt"/>
                <a:cs typeface="+mn-lt"/>
              </a:rPr>
              <a:t> in </a:t>
            </a:r>
            <a:r>
              <a:rPr lang="fr-FR" sz="2000" dirty="0" err="1">
                <a:solidFill>
                  <a:srgbClr val="212121"/>
                </a:solidFill>
                <a:latin typeface="Times New Roman"/>
                <a:ea typeface="+mn-lt"/>
                <a:cs typeface="+mn-lt"/>
              </a:rPr>
              <a:t>postmenopausal</a:t>
            </a:r>
            <a:r>
              <a:rPr lang="fr-FR" sz="2000" dirty="0">
                <a:solidFill>
                  <a:srgbClr val="21212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fr-FR" sz="2000" dirty="0" err="1">
                <a:solidFill>
                  <a:srgbClr val="212121"/>
                </a:solidFill>
                <a:latin typeface="Times New Roman"/>
                <a:ea typeface="+mn-lt"/>
                <a:cs typeface="+mn-lt"/>
              </a:rPr>
              <a:t>women</a:t>
            </a:r>
            <a:r>
              <a:rPr lang="fr-FR" sz="2000" dirty="0">
                <a:solidFill>
                  <a:srgbClr val="212121"/>
                </a:solidFill>
                <a:latin typeface="Times New Roman"/>
                <a:ea typeface="+mn-lt"/>
                <a:cs typeface="+mn-lt"/>
              </a:rPr>
              <a:t>. Cochrane </a:t>
            </a:r>
            <a:r>
              <a:rPr lang="fr-FR" sz="2000" dirty="0" err="1">
                <a:solidFill>
                  <a:srgbClr val="212121"/>
                </a:solidFill>
                <a:latin typeface="Times New Roman"/>
                <a:ea typeface="+mn-lt"/>
                <a:cs typeface="+mn-lt"/>
              </a:rPr>
              <a:t>Database</a:t>
            </a:r>
            <a:r>
              <a:rPr lang="fr-FR" sz="2000" dirty="0">
                <a:solidFill>
                  <a:srgbClr val="212121"/>
                </a:solidFill>
                <a:latin typeface="Times New Roman"/>
                <a:ea typeface="+mn-lt"/>
                <a:cs typeface="+mn-lt"/>
              </a:rPr>
              <a:t>  </a:t>
            </a:r>
            <a:r>
              <a:rPr lang="fr-FR" sz="2000" dirty="0" err="1">
                <a:solidFill>
                  <a:srgbClr val="212121"/>
                </a:solidFill>
                <a:latin typeface="Times New Roman"/>
                <a:ea typeface="+mn-lt"/>
                <a:cs typeface="+mn-lt"/>
              </a:rPr>
              <a:t>Rev</a:t>
            </a:r>
            <a:r>
              <a:rPr lang="fr-FR" sz="2000" dirty="0">
                <a:solidFill>
                  <a:srgbClr val="212121"/>
                </a:solidFill>
                <a:latin typeface="Times New Roman"/>
                <a:ea typeface="+mn-lt"/>
                <a:cs typeface="+mn-lt"/>
              </a:rPr>
              <a:t>. 2016 </a:t>
            </a:r>
            <a:r>
              <a:rPr lang="fr-FR" sz="2000" dirty="0" err="1">
                <a:solidFill>
                  <a:srgbClr val="212121"/>
                </a:solidFill>
                <a:latin typeface="Times New Roman"/>
                <a:ea typeface="+mn-lt"/>
                <a:cs typeface="+mn-lt"/>
              </a:rPr>
              <a:t>Aug</a:t>
            </a:r>
            <a:r>
              <a:rPr lang="fr-FR" sz="2000" dirty="0">
                <a:solidFill>
                  <a:srgbClr val="212121"/>
                </a:solidFill>
                <a:latin typeface="Times New Roman"/>
                <a:ea typeface="+mn-lt"/>
                <a:cs typeface="+mn-lt"/>
              </a:rPr>
              <a:t> 31;(8):CD001500. </a:t>
            </a:r>
            <a:r>
              <a:rPr lang="fr-FR" sz="2000" dirty="0" err="1">
                <a:solidFill>
                  <a:srgbClr val="212121"/>
                </a:solidFill>
                <a:latin typeface="Times New Roman"/>
                <a:ea typeface="+mn-lt"/>
                <a:cs typeface="+mn-lt"/>
              </a:rPr>
              <a:t>doi</a:t>
            </a:r>
            <a:r>
              <a:rPr lang="fr-FR" sz="2000" dirty="0">
                <a:solidFill>
                  <a:srgbClr val="212121"/>
                </a:solidFill>
                <a:latin typeface="Times New Roman"/>
                <a:ea typeface="+mn-lt"/>
                <a:cs typeface="+mn-lt"/>
              </a:rPr>
              <a:t>: 10.1002/14651858.CD001500.pub3. PMID: 17054136.</a:t>
            </a:r>
            <a:endParaRPr lang="fr-FR" sz="2000" dirty="0">
              <a:solidFill>
                <a:srgbClr val="232323"/>
              </a:solidFill>
              <a:latin typeface="Times New Roman"/>
              <a:ea typeface="Noto Sans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207401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CB0D6B-68C1-3831-8A8D-0704CF384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 descr="Une image contenant texte, capture d’écran, ligne, diagramme&#10;&#10;Description générée automatiquement">
            <a:extLst>
              <a:ext uri="{FF2B5EF4-FFF2-40B4-BE49-F238E27FC236}">
                <a16:creationId xmlns:a16="http://schemas.microsoft.com/office/drawing/2014/main" id="{79261510-FB84-0253-AD2E-5412D0F29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087"/>
            <a:ext cx="9144000" cy="523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88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3B838D-2318-5EC6-F2AB-F2D22B9D6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400" b="1">
                <a:solidFill>
                  <a:srgbClr val="353535"/>
                </a:solidFill>
              </a:rPr>
              <a:t>CLINICAL PRESENTATION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370DBF-CCD4-E5B5-9C42-A86022807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>
                <a:solidFill>
                  <a:srgbClr val="232323"/>
                </a:solidFill>
                <a:ea typeface="+mn-lt"/>
                <a:cs typeface="+mn-lt"/>
              </a:rPr>
              <a:t>By </a:t>
            </a:r>
            <a:r>
              <a:rPr lang="fr-FR" sz="2800" err="1">
                <a:solidFill>
                  <a:srgbClr val="232323"/>
                </a:solidFill>
                <a:ea typeface="+mn-lt"/>
                <a:cs typeface="+mn-lt"/>
              </a:rPr>
              <a:t>definition</a:t>
            </a:r>
            <a:r>
              <a:rPr lang="fr-FR" sz="2800">
                <a:solidFill>
                  <a:srgbClr val="232323"/>
                </a:solidFill>
                <a:ea typeface="+mn-lt"/>
                <a:cs typeface="+mn-lt"/>
              </a:rPr>
              <a:t>, GSM are </a:t>
            </a:r>
            <a:r>
              <a:rPr lang="fr-FR" sz="2800" err="1">
                <a:solidFill>
                  <a:srgbClr val="232323"/>
                </a:solidFill>
                <a:ea typeface="+mn-lt"/>
                <a:cs typeface="+mn-lt"/>
              </a:rPr>
              <a:t>symptomatic</a:t>
            </a:r>
            <a:r>
              <a:rPr lang="fr-FR" sz="2800">
                <a:solidFill>
                  <a:srgbClr val="232323"/>
                </a:solidFill>
                <a:ea typeface="+mn-lt"/>
                <a:cs typeface="+mn-lt"/>
              </a:rPr>
              <a:t>, but not all patients </a:t>
            </a:r>
            <a:r>
              <a:rPr lang="fr-FR" sz="2800" err="1">
                <a:solidFill>
                  <a:srgbClr val="232323"/>
                </a:solidFill>
                <a:ea typeface="+mn-lt"/>
                <a:cs typeface="+mn-lt"/>
              </a:rPr>
              <a:t>with</a:t>
            </a:r>
            <a:r>
              <a:rPr lang="fr-FR" sz="280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fr-FR" sz="2800" err="1">
                <a:solidFill>
                  <a:srgbClr val="232323"/>
                </a:solidFill>
                <a:ea typeface="+mn-lt"/>
                <a:cs typeface="+mn-lt"/>
              </a:rPr>
              <a:t>atrophic</a:t>
            </a:r>
            <a:r>
              <a:rPr lang="fr-FR" sz="2800">
                <a:solidFill>
                  <a:srgbClr val="232323"/>
                </a:solidFill>
                <a:ea typeface="+mn-lt"/>
                <a:cs typeface="+mn-lt"/>
              </a:rPr>
              <a:t> changes are </a:t>
            </a:r>
            <a:r>
              <a:rPr lang="fr-FR" sz="2800" err="1">
                <a:solidFill>
                  <a:srgbClr val="232323"/>
                </a:solidFill>
                <a:ea typeface="+mn-lt"/>
                <a:cs typeface="+mn-lt"/>
              </a:rPr>
              <a:t>symptomatic</a:t>
            </a:r>
            <a:r>
              <a:rPr lang="fr-FR" sz="2800">
                <a:solidFill>
                  <a:srgbClr val="232323"/>
                </a:solidFill>
                <a:ea typeface="+mn-lt"/>
                <a:cs typeface="+mn-lt"/>
              </a:rPr>
              <a:t>.</a:t>
            </a:r>
            <a:endParaRPr lang="fr-FR" sz="2800">
              <a:ea typeface="Calibri"/>
              <a:cs typeface="Calibri"/>
            </a:endParaRPr>
          </a:p>
          <a:p>
            <a:r>
              <a:rPr lang="fr-FR" sz="2800">
                <a:solidFill>
                  <a:srgbClr val="FF0000"/>
                </a:solidFill>
                <a:ea typeface="+mn-lt"/>
                <a:cs typeface="+mn-lt"/>
              </a:rPr>
              <a:t>Up to 70%  </a:t>
            </a:r>
            <a:r>
              <a:rPr lang="fr-FR" sz="2800" err="1">
                <a:solidFill>
                  <a:srgbClr val="FF0000"/>
                </a:solidFill>
                <a:ea typeface="+mn-lt"/>
                <a:cs typeface="+mn-lt"/>
              </a:rPr>
              <a:t>with</a:t>
            </a:r>
            <a:r>
              <a:rPr lang="fr-FR" sz="28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800" err="1">
                <a:solidFill>
                  <a:srgbClr val="FF0000"/>
                </a:solidFill>
                <a:ea typeface="+mn-lt"/>
                <a:cs typeface="+mn-lt"/>
              </a:rPr>
              <a:t>symptoms</a:t>
            </a:r>
            <a:r>
              <a:rPr lang="fr-FR" sz="2800">
                <a:solidFill>
                  <a:srgbClr val="FF0000"/>
                </a:solidFill>
                <a:ea typeface="+mn-lt"/>
                <a:cs typeface="+mn-lt"/>
              </a:rPr>
              <a:t> do not </a:t>
            </a:r>
            <a:r>
              <a:rPr lang="fr-FR" sz="2800" err="1">
                <a:solidFill>
                  <a:srgbClr val="FF0000"/>
                </a:solidFill>
                <a:ea typeface="+mn-lt"/>
                <a:cs typeface="+mn-lt"/>
              </a:rPr>
              <a:t>discuss</a:t>
            </a:r>
            <a:r>
              <a:rPr lang="fr-FR" sz="28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800" err="1">
                <a:solidFill>
                  <a:srgbClr val="FF0000"/>
                </a:solidFill>
                <a:ea typeface="+mn-lt"/>
                <a:cs typeface="+mn-lt"/>
              </a:rPr>
              <a:t>their</a:t>
            </a:r>
            <a:r>
              <a:rPr lang="fr-FR" sz="2800">
                <a:solidFill>
                  <a:srgbClr val="FF0000"/>
                </a:solidFill>
                <a:ea typeface="+mn-lt"/>
                <a:cs typeface="+mn-lt"/>
              </a:rPr>
              <a:t> condition </a:t>
            </a:r>
          </a:p>
          <a:p>
            <a:pPr lvl="1">
              <a:buFont typeface="Courier New" charset="0"/>
              <a:buChar char="o"/>
            </a:pPr>
            <a:r>
              <a:rPr lang="fr-FR" err="1">
                <a:solidFill>
                  <a:srgbClr val="232323"/>
                </a:solidFill>
                <a:ea typeface="+mn-lt"/>
                <a:cs typeface="+mn-lt"/>
              </a:rPr>
              <a:t>Aging</a:t>
            </a:r>
            <a:r>
              <a:rPr lang="fr-FR">
                <a:solidFill>
                  <a:srgbClr val="232323"/>
                </a:solidFill>
                <a:ea typeface="+mn-lt"/>
                <a:cs typeface="+mn-lt"/>
              </a:rPr>
              <a:t>, cultural, </a:t>
            </a:r>
            <a:r>
              <a:rPr lang="fr-FR" err="1">
                <a:solidFill>
                  <a:srgbClr val="232323"/>
                </a:solidFill>
                <a:ea typeface="+mn-lt"/>
                <a:cs typeface="+mn-lt"/>
              </a:rPr>
              <a:t>religious</a:t>
            </a:r>
            <a:r>
              <a:rPr lang="fr-FR">
                <a:solidFill>
                  <a:srgbClr val="232323"/>
                </a:solidFill>
                <a:ea typeface="+mn-lt"/>
                <a:cs typeface="+mn-lt"/>
              </a:rPr>
              <a:t>, </a:t>
            </a:r>
            <a:r>
              <a:rPr lang="fr-FR" err="1">
                <a:solidFill>
                  <a:srgbClr val="232323"/>
                </a:solidFill>
                <a:ea typeface="+mn-lt"/>
                <a:cs typeface="+mn-lt"/>
              </a:rPr>
              <a:t>societal</a:t>
            </a:r>
            <a:r>
              <a:rPr lang="fr-FR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fr-FR" err="1">
                <a:solidFill>
                  <a:srgbClr val="232323"/>
                </a:solidFill>
                <a:ea typeface="+mn-lt"/>
                <a:cs typeface="+mn-lt"/>
              </a:rPr>
              <a:t>beliefs</a:t>
            </a:r>
            <a:r>
              <a:rPr lang="fr-FR">
                <a:solidFill>
                  <a:srgbClr val="232323"/>
                </a:solidFill>
                <a:ea typeface="+mn-lt"/>
                <a:cs typeface="+mn-lt"/>
              </a:rPr>
              <a:t>, </a:t>
            </a:r>
            <a:r>
              <a:rPr lang="fr-FR" err="1">
                <a:solidFill>
                  <a:srgbClr val="232323"/>
                </a:solidFill>
                <a:ea typeface="+mn-lt"/>
                <a:cs typeface="+mn-lt"/>
              </a:rPr>
              <a:t>embarrassment</a:t>
            </a:r>
            <a:r>
              <a:rPr lang="fr-FR">
                <a:solidFill>
                  <a:srgbClr val="232323"/>
                </a:solidFill>
                <a:ea typeface="+mn-lt"/>
                <a:cs typeface="+mn-lt"/>
              </a:rPr>
              <a:t>, not </a:t>
            </a:r>
            <a:r>
              <a:rPr lang="fr-FR" err="1">
                <a:solidFill>
                  <a:srgbClr val="232323"/>
                </a:solidFill>
                <a:ea typeface="+mn-lt"/>
                <a:cs typeface="+mn-lt"/>
              </a:rPr>
              <a:t>aware</a:t>
            </a:r>
            <a:r>
              <a:rPr lang="fr-FR">
                <a:solidFill>
                  <a:srgbClr val="232323"/>
                </a:solidFill>
                <a:ea typeface="+mn-lt"/>
                <a:cs typeface="+mn-lt"/>
              </a:rPr>
              <a:t> of </a:t>
            </a:r>
            <a:r>
              <a:rPr lang="fr-FR" err="1">
                <a:solidFill>
                  <a:srgbClr val="232323"/>
                </a:solidFill>
                <a:ea typeface="+mn-lt"/>
                <a:cs typeface="+mn-lt"/>
              </a:rPr>
              <a:t>treatment</a:t>
            </a:r>
            <a:r>
              <a:rPr lang="fr-FR">
                <a:solidFill>
                  <a:srgbClr val="232323"/>
                </a:solidFill>
                <a:ea typeface="+mn-lt"/>
                <a:cs typeface="+mn-lt"/>
              </a:rPr>
              <a:t> options</a:t>
            </a:r>
            <a:endParaRPr lang="fr-FR">
              <a:solidFill>
                <a:srgbClr val="000000"/>
              </a:solidFill>
              <a:ea typeface="+mn-lt"/>
              <a:cs typeface="+mn-lt"/>
            </a:endParaRPr>
          </a:p>
          <a:p>
            <a:pPr lvl="1">
              <a:buFont typeface="Courier New" charset="0"/>
              <a:buChar char="o"/>
            </a:pPr>
            <a:r>
              <a:rPr lang="fr-FR">
                <a:solidFill>
                  <a:srgbClr val="232323"/>
                </a:solidFill>
                <a:ea typeface="+mn-lt"/>
                <a:cs typeface="+mn-lt"/>
              </a:rPr>
              <a:t>stop </a:t>
            </a:r>
            <a:r>
              <a:rPr lang="fr-FR" err="1">
                <a:solidFill>
                  <a:srgbClr val="232323"/>
                </a:solidFill>
                <a:ea typeface="+mn-lt"/>
                <a:cs typeface="+mn-lt"/>
              </a:rPr>
              <a:t>sexual</a:t>
            </a:r>
            <a:r>
              <a:rPr lang="fr-FR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fr-FR" err="1">
                <a:solidFill>
                  <a:srgbClr val="232323"/>
                </a:solidFill>
                <a:ea typeface="+mn-lt"/>
                <a:cs typeface="+mn-lt"/>
              </a:rPr>
              <a:t>activity</a:t>
            </a:r>
            <a:r>
              <a:rPr lang="fr-FR">
                <a:solidFill>
                  <a:srgbClr val="232323"/>
                </a:solidFill>
                <a:ea typeface="+mn-lt"/>
                <a:cs typeface="+mn-lt"/>
              </a:rPr>
              <a:t> </a:t>
            </a:r>
            <a:endParaRPr lang="fr-FR">
              <a:solidFill>
                <a:srgbClr val="000000"/>
              </a:solidFill>
              <a:ea typeface="+mn-lt"/>
              <a:cs typeface="+mn-lt"/>
            </a:endParaRPr>
          </a:p>
          <a:p>
            <a:endParaRPr lang="fr-FR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538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09F8B3-5B7D-5EAC-4483-DD64E31B9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texte, Appareils électroniques, capture d’écran, logiciel&#10;&#10;Le contenu généré par l’IA peut être incorrect.">
            <a:extLst>
              <a:ext uri="{FF2B5EF4-FFF2-40B4-BE49-F238E27FC236}">
                <a16:creationId xmlns:a16="http://schemas.microsoft.com/office/drawing/2014/main" id="{71263C68-B43D-22B3-010F-3FC4BE160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288" y="962095"/>
            <a:ext cx="9094238" cy="5384206"/>
          </a:xfrm>
        </p:spPr>
      </p:pic>
    </p:spTree>
    <p:extLst>
      <p:ext uri="{BB962C8B-B14F-4D97-AF65-F5344CB8AC3E}">
        <p14:creationId xmlns:p14="http://schemas.microsoft.com/office/powerpoint/2010/main" val="4153457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DD88C1-4421-5210-DAB9-7D21AA3F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texte, Appareils électroniques, capture d’écran, logiciel&#10;&#10;Le contenu généré par l’IA peut être incorrect.">
            <a:extLst>
              <a:ext uri="{FF2B5EF4-FFF2-40B4-BE49-F238E27FC236}">
                <a16:creationId xmlns:a16="http://schemas.microsoft.com/office/drawing/2014/main" id="{F0100595-98AD-C4EB-36E8-2A33B99A5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632" y="-2815"/>
            <a:ext cx="6492318" cy="6865373"/>
          </a:xfrm>
        </p:spPr>
      </p:pic>
    </p:spTree>
    <p:extLst>
      <p:ext uri="{BB962C8B-B14F-4D97-AF65-F5344CB8AC3E}">
        <p14:creationId xmlns:p14="http://schemas.microsoft.com/office/powerpoint/2010/main" val="1649973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235CC3-04F0-70EC-49C1-15D76BB1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texte, capture d’écran, logiciel, affichage&#10;&#10;Le contenu généré par l’IA peut être incorrect.">
            <a:extLst>
              <a:ext uri="{FF2B5EF4-FFF2-40B4-BE49-F238E27FC236}">
                <a16:creationId xmlns:a16="http://schemas.microsoft.com/office/drawing/2014/main" id="{81C8DE72-2D28-212C-18F1-D7BADFA67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6490" y="2561230"/>
            <a:ext cx="9831935" cy="2698686"/>
          </a:xfrm>
        </p:spPr>
      </p:pic>
    </p:spTree>
    <p:extLst>
      <p:ext uri="{BB962C8B-B14F-4D97-AF65-F5344CB8AC3E}">
        <p14:creationId xmlns:p14="http://schemas.microsoft.com/office/powerpoint/2010/main" val="3563069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9BE9DD-6DC9-4966-A54B-6EA741B03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texte, capture d’écran, Police, logiciel&#10;&#10;Le contenu généré par l’IA peut être incorrect.">
            <a:extLst>
              <a:ext uri="{FF2B5EF4-FFF2-40B4-BE49-F238E27FC236}">
                <a16:creationId xmlns:a16="http://schemas.microsoft.com/office/drawing/2014/main" id="{99E0E42E-E8B6-3627-74F9-194DF23DA1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215" y="2373799"/>
            <a:ext cx="9043319" cy="2934678"/>
          </a:xfrm>
        </p:spPr>
      </p:pic>
    </p:spTree>
    <p:extLst>
      <p:ext uri="{BB962C8B-B14F-4D97-AF65-F5344CB8AC3E}">
        <p14:creationId xmlns:p14="http://schemas.microsoft.com/office/powerpoint/2010/main" val="208278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B7DBB8-A20D-C306-DD8A-6B3ADBAD8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>
                <a:solidFill>
                  <a:srgbClr val="FF0000"/>
                </a:solidFill>
                <a:latin typeface="Noto Sans"/>
                <a:ea typeface="Noto Sans"/>
                <a:cs typeface="Noto Sans"/>
              </a:rPr>
              <a:t>Estriol vaginal </a:t>
            </a:r>
            <a:r>
              <a:rPr lang="fr-FR" sz="2800" err="1">
                <a:solidFill>
                  <a:srgbClr val="FF0000"/>
                </a:solidFill>
                <a:latin typeface="Noto Sans"/>
                <a:ea typeface="Noto Sans"/>
                <a:cs typeface="Noto Sans"/>
              </a:rPr>
              <a:t>cream</a:t>
            </a:r>
            <a:r>
              <a:rPr lang="fr-FR" sz="2800">
                <a:solidFill>
                  <a:srgbClr val="FF0000"/>
                </a:solidFill>
                <a:latin typeface="Noto Sans"/>
                <a:ea typeface="Noto Sans"/>
                <a:cs typeface="Noto Sans"/>
              </a:rPr>
              <a:t> and </a:t>
            </a:r>
            <a:r>
              <a:rPr lang="fr-FR" sz="2800" err="1">
                <a:solidFill>
                  <a:srgbClr val="FF0000"/>
                </a:solidFill>
                <a:latin typeface="Noto Sans"/>
                <a:ea typeface="Noto Sans"/>
                <a:cs typeface="Noto Sans"/>
              </a:rPr>
              <a:t>suppositories</a:t>
            </a:r>
            <a:endParaRPr lang="fr-FR" sz="2800" err="1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2788D3-0174-C552-6478-DB4048A0C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sz="280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Estriol </a:t>
            </a:r>
            <a:r>
              <a:rPr lang="fr-FR" sz="280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is</a:t>
            </a:r>
            <a:r>
              <a:rPr lang="fr-FR" sz="280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the 16-hydroxylated </a:t>
            </a:r>
            <a:r>
              <a:rPr lang="fr-FR" sz="280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metabolite</a:t>
            </a:r>
            <a:r>
              <a:rPr lang="fr-FR" sz="280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of </a:t>
            </a:r>
            <a:r>
              <a:rPr lang="fr-FR" sz="2800">
                <a:solidFill>
                  <a:srgbClr val="0074B9"/>
                </a:solidFill>
                <a:latin typeface="Times New Roman"/>
                <a:ea typeface="Noto Sans"/>
                <a:cs typeface="Noto Sans"/>
              </a:rPr>
              <a:t>estradiol</a:t>
            </a:r>
            <a:r>
              <a:rPr lang="fr-FR" sz="280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. </a:t>
            </a:r>
            <a:endParaRPr lang="fr-FR" sz="2800">
              <a:solidFill>
                <a:srgbClr val="000000"/>
              </a:solidFill>
              <a:latin typeface="Times New Roman"/>
              <a:ea typeface="Calibri"/>
              <a:cs typeface="Calibri"/>
            </a:endParaRPr>
          </a:p>
          <a:p>
            <a:r>
              <a:rPr lang="fr-FR" sz="280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In </a:t>
            </a:r>
            <a:r>
              <a:rPr lang="fr-FR" sz="280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vulvar</a:t>
            </a:r>
            <a:r>
              <a:rPr lang="fr-FR" sz="280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and vaginal tissues, estriol </a:t>
            </a:r>
            <a:r>
              <a:rPr lang="fr-FR" sz="280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is</a:t>
            </a:r>
            <a:r>
              <a:rPr lang="fr-FR" sz="280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a </a:t>
            </a:r>
            <a:r>
              <a:rPr lang="fr-FR" sz="280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weak</a:t>
            </a:r>
            <a:r>
              <a:rPr lang="fr-FR" sz="280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</a:t>
            </a:r>
            <a:r>
              <a:rPr lang="fr-FR" sz="280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estrogen</a:t>
            </a:r>
            <a:r>
              <a:rPr lang="fr-FR" sz="280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</a:t>
            </a:r>
            <a:r>
              <a:rPr lang="fr-FR" sz="280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agonist</a:t>
            </a:r>
            <a:r>
              <a:rPr lang="fr-FR" sz="280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89054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209C5A-4541-DBB4-5E75-FCD58B1D8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b="0" i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BlinkMacSystemFont"/>
              </a:rPr>
              <a:t>Impact of vaginal estriol on </a:t>
            </a:r>
            <a:r>
              <a:rPr lang="fr-BE" sz="2800" b="0" i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BlinkMacSystemFont"/>
              </a:rPr>
              <a:t>serum</a:t>
            </a:r>
            <a:r>
              <a:rPr lang="fr-BE" sz="2800" b="0" i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BlinkMacSystemFont"/>
              </a:rPr>
              <a:t> hormone </a:t>
            </a:r>
            <a:r>
              <a:rPr lang="fr-BE" sz="2800" b="0" i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BlinkMacSystemFont"/>
              </a:rPr>
              <a:t>levels</a:t>
            </a:r>
            <a:r>
              <a:rPr lang="fr-BE" sz="2800" b="0" i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BlinkMacSystemFont"/>
              </a:rPr>
              <a:t>: a </a:t>
            </a:r>
            <a:r>
              <a:rPr lang="fr-BE" sz="2800" b="0" i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BlinkMacSystemFont"/>
              </a:rPr>
              <a:t>systematic</a:t>
            </a:r>
            <a:r>
              <a:rPr lang="fr-BE" sz="2800" b="0" i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BlinkMacSystemFont"/>
              </a:rPr>
              <a:t> </a:t>
            </a:r>
            <a:r>
              <a:rPr lang="fr-BE" sz="2800" b="0" i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BlinkMacSystemFont"/>
              </a:rPr>
              <a:t>review</a:t>
            </a:r>
            <a:r>
              <a:rPr lang="fr-BE" sz="2800" b="0" i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BlinkMacSystemFont"/>
              </a:rPr>
              <a:t>.</a:t>
            </a:r>
            <a:endParaRPr lang="fr-BE" sz="280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D16A63-05C4-E345-9458-11F3DAA4C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sz="2400" b="0" i="0">
              <a:solidFill>
                <a:srgbClr val="212121"/>
              </a:solidFill>
              <a:effectLst/>
              <a:highlight>
                <a:srgbClr val="FFFFFF"/>
              </a:highlight>
              <a:latin typeface="BlinkMacSystemFont"/>
            </a:endParaRPr>
          </a:p>
          <a:p>
            <a:r>
              <a:rPr lang="en-US" sz="2400" b="0" i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No alterations in serum E1, E2, testosterone, progesterone, SHBG levels after vaginal E3 application. </a:t>
            </a:r>
          </a:p>
          <a:p>
            <a:endParaRPr lang="en-US" sz="2400" b="0" i="0">
              <a:solidFill>
                <a:srgbClr val="212121"/>
              </a:solidFill>
              <a:effectLst/>
              <a:highlight>
                <a:srgbClr val="FFFFFF"/>
              </a:highlight>
              <a:latin typeface="BlinkMacSystemFont"/>
            </a:endParaRPr>
          </a:p>
          <a:p>
            <a:r>
              <a:rPr lang="en-US" sz="2400" b="0" i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The lack of clinically relevant long-term changes in serum sex hormone levels supports the current literature providing </a:t>
            </a:r>
            <a:r>
              <a:rPr lang="en-US" sz="2400" b="0" i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BlinkMacSystemFont"/>
              </a:rPr>
              <a:t>evidence about the safety of vaginal E3 products</a:t>
            </a:r>
            <a:r>
              <a:rPr lang="en-US" sz="2400" b="0" i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.</a:t>
            </a:r>
            <a:endParaRPr lang="fr-BE" sz="2400">
              <a:solidFill>
                <a:srgbClr val="212121"/>
              </a:solidFill>
              <a:highlight>
                <a:srgbClr val="FFFFFF"/>
              </a:highlight>
              <a:latin typeface="BlinkMacSystemFont"/>
            </a:endParaRPr>
          </a:p>
          <a:p>
            <a:endParaRPr lang="fr-BE" sz="2400" b="0" i="0">
              <a:solidFill>
                <a:srgbClr val="212121"/>
              </a:solidFill>
              <a:effectLst/>
              <a:highlight>
                <a:srgbClr val="FFFFFF"/>
              </a:highlight>
              <a:latin typeface="BlinkMacSystemFont"/>
            </a:endParaRPr>
          </a:p>
          <a:p>
            <a:endParaRPr lang="fr-BE" sz="2400">
              <a:solidFill>
                <a:srgbClr val="212121"/>
              </a:solidFill>
              <a:highlight>
                <a:srgbClr val="FFFFFF"/>
              </a:highlight>
              <a:latin typeface="BlinkMacSystemFont"/>
            </a:endParaRPr>
          </a:p>
          <a:p>
            <a:endParaRPr lang="fr-BE" sz="2400" b="0" i="0">
              <a:solidFill>
                <a:srgbClr val="212121"/>
              </a:solidFill>
              <a:effectLst/>
              <a:highlight>
                <a:srgbClr val="FFFFFF"/>
              </a:highlight>
              <a:latin typeface="BlinkMacSystemFont"/>
            </a:endParaRPr>
          </a:p>
          <a:p>
            <a:r>
              <a:rPr lang="fr-BE" sz="2400" b="0" i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Kolokythas</a:t>
            </a:r>
            <a:r>
              <a:rPr lang="fr-BE" sz="2400" b="0" i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A, </a:t>
            </a:r>
            <a:r>
              <a:rPr lang="fr-BE" sz="2400">
                <a:solidFill>
                  <a:srgbClr val="212121"/>
                </a:solidFill>
                <a:highlight>
                  <a:srgbClr val="FFFFFF"/>
                </a:highlight>
                <a:latin typeface="BlinkMacSystemFont"/>
              </a:rPr>
              <a:t>et al </a:t>
            </a:r>
            <a:r>
              <a:rPr lang="fr-BE" sz="2400" b="0" i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Climacteric</a:t>
            </a:r>
            <a:r>
              <a:rPr lang="fr-BE" sz="2400" b="0" i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. 2024 Apr;27(2):137-153. </a:t>
            </a:r>
            <a:endParaRPr lang="fr-BE" sz="2400"/>
          </a:p>
        </p:txBody>
      </p:sp>
    </p:spTree>
    <p:extLst>
      <p:ext uri="{BB962C8B-B14F-4D97-AF65-F5344CB8AC3E}">
        <p14:creationId xmlns:p14="http://schemas.microsoft.com/office/powerpoint/2010/main" val="2586540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772B377-D9EC-6BC0-EE8F-FE09CB0CD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3742"/>
            <a:ext cx="9078549" cy="527773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9361405-1165-D459-3927-CEED965B284D}"/>
              </a:ext>
            </a:extLst>
          </p:cNvPr>
          <p:cNvSpPr txBox="1"/>
          <p:nvPr/>
        </p:nvSpPr>
        <p:spPr>
          <a:xfrm>
            <a:off x="116304" y="6390440"/>
            <a:ext cx="5306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0" i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Hirschberg</a:t>
            </a:r>
            <a:r>
              <a:rPr lang="fr-BE" b="0" i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et al </a:t>
            </a:r>
            <a:r>
              <a:rPr lang="fr-BE" b="0" i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Menopause</a:t>
            </a:r>
            <a:r>
              <a:rPr lang="fr-BE" b="0" i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. 2020 May;27(5):526-534.</a:t>
            </a:r>
            <a:endParaRPr lang="fr-B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18F10C6-4FAB-E97C-80BF-1817522C06F8}"/>
              </a:ext>
            </a:extLst>
          </p:cNvPr>
          <p:cNvSpPr txBox="1"/>
          <p:nvPr/>
        </p:nvSpPr>
        <p:spPr>
          <a:xfrm>
            <a:off x="116304" y="98228"/>
            <a:ext cx="8689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0" i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</a:t>
            </a:r>
            <a:r>
              <a:rPr lang="fr-BE" b="0" i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Efficacy</a:t>
            </a:r>
            <a:r>
              <a:rPr lang="fr-BE" b="0" i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and </a:t>
            </a:r>
            <a:r>
              <a:rPr lang="fr-BE" b="0" i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safety</a:t>
            </a:r>
            <a:r>
              <a:rPr lang="fr-BE" b="0" i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of ultra-</a:t>
            </a:r>
            <a:r>
              <a:rPr lang="fr-BE" b="0" i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low</a:t>
            </a:r>
            <a:r>
              <a:rPr lang="fr-BE" b="0" i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dose 0.005% estriol vaginal gel for the </a:t>
            </a:r>
            <a:r>
              <a:rPr lang="fr-BE" b="0" i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treatment</a:t>
            </a:r>
            <a:r>
              <a:rPr lang="fr-BE" b="0" i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of VVA in </a:t>
            </a:r>
          </a:p>
          <a:p>
            <a:r>
              <a:rPr lang="fr-BE" b="0" i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postmenopausal</a:t>
            </a:r>
            <a:r>
              <a:rPr lang="fr-BE" b="0" i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</a:t>
            </a:r>
            <a:r>
              <a:rPr lang="fr-BE" b="0" i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women</a:t>
            </a:r>
            <a:r>
              <a:rPr lang="fr-BE" b="0" i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</a:t>
            </a:r>
            <a:r>
              <a:rPr lang="fr-BE" b="0" i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with</a:t>
            </a:r>
            <a:r>
              <a:rPr lang="fr-BE" b="0" i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</a:t>
            </a:r>
            <a:r>
              <a:rPr lang="fr-BE" b="0" i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early</a:t>
            </a:r>
            <a:r>
              <a:rPr lang="fr-BE" b="0" i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</a:t>
            </a:r>
            <a:r>
              <a:rPr lang="fr-BE" b="0" i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breast</a:t>
            </a:r>
            <a:r>
              <a:rPr lang="fr-BE" b="0" i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cancer </a:t>
            </a:r>
            <a:r>
              <a:rPr lang="fr-BE" b="0" i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with</a:t>
            </a:r>
            <a:r>
              <a:rPr lang="fr-BE" b="0" i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AI : a phase II RCT. 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5845736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>
                <a:solidFill>
                  <a:schemeClr val="tx2"/>
                </a:solidFill>
                <a:latin typeface="Garamond" pitchFamily="18" charset="0"/>
              </a:rPr>
              <a:t>Conflict of interest &amp; Disclosure </a:t>
            </a:r>
          </a:p>
        </p:txBody>
      </p:sp>
      <p:sp>
        <p:nvSpPr>
          <p:cNvPr id="16386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da-DK" err="1">
                <a:solidFill>
                  <a:srgbClr val="FF0000"/>
                </a:solidFill>
                <a:latin typeface="Garamond"/>
              </a:rPr>
              <a:t>Conflicts</a:t>
            </a:r>
            <a:r>
              <a:rPr lang="da-DK">
                <a:solidFill>
                  <a:srgbClr val="FF0000"/>
                </a:solidFill>
                <a:latin typeface="Garamond"/>
              </a:rPr>
              <a:t> of </a:t>
            </a:r>
            <a:r>
              <a:rPr lang="da-DK" err="1">
                <a:solidFill>
                  <a:srgbClr val="FF0000"/>
                </a:solidFill>
                <a:latin typeface="Garamond"/>
              </a:rPr>
              <a:t>interest</a:t>
            </a:r>
            <a:r>
              <a:rPr lang="da-DK">
                <a:solidFill>
                  <a:srgbClr val="FF0000"/>
                </a:solidFill>
                <a:latin typeface="Garamond"/>
              </a:rPr>
              <a:t>: </a:t>
            </a:r>
            <a:r>
              <a:rPr lang="da-DK" err="1">
                <a:solidFill>
                  <a:srgbClr val="FF0000"/>
                </a:solidFill>
                <a:latin typeface="Garamond"/>
              </a:rPr>
              <a:t>nil</a:t>
            </a:r>
            <a:endParaRPr lang="en-US" err="1">
              <a:solidFill>
                <a:srgbClr val="FF0000"/>
              </a:solidFill>
              <a:latin typeface="Garamond"/>
            </a:endParaRP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endParaRPr lang="da-DK">
              <a:latin typeface="Garamond" pitchFamily="18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da-DK" u="sng">
                <a:solidFill>
                  <a:schemeClr val="tx2"/>
                </a:solidFill>
                <a:latin typeface="Garamond"/>
              </a:rPr>
              <a:t>Disclosure SR 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da-DK">
                <a:latin typeface="Garamond"/>
              </a:rPr>
              <a:t>Research </a:t>
            </a:r>
            <a:r>
              <a:rPr lang="da-DK" err="1">
                <a:latin typeface="Garamond"/>
              </a:rPr>
              <a:t>funding</a:t>
            </a:r>
            <a:r>
              <a:rPr lang="da-DK">
                <a:latin typeface="Garamond"/>
              </a:rPr>
              <a:t> IRIS- King </a:t>
            </a:r>
            <a:r>
              <a:rPr lang="da-DK" err="1">
                <a:latin typeface="Garamond"/>
              </a:rPr>
              <a:t>Baudouin</a:t>
            </a:r>
            <a:r>
              <a:rPr lang="da-DK">
                <a:latin typeface="Garamond"/>
              </a:rPr>
              <a:t> </a:t>
            </a:r>
            <a:r>
              <a:rPr lang="da-DK" err="1">
                <a:latin typeface="Garamond"/>
              </a:rPr>
              <a:t>Fondation</a:t>
            </a:r>
            <a:r>
              <a:rPr lang="da-DK">
                <a:latin typeface="Garamond"/>
              </a:rPr>
              <a:t>, </a:t>
            </a:r>
            <a:r>
              <a:rPr lang="da-DK" err="1">
                <a:latin typeface="Garamond"/>
              </a:rPr>
              <a:t>Vesale</a:t>
            </a:r>
            <a:r>
              <a:rPr lang="da-DK">
                <a:latin typeface="Garamond"/>
              </a:rPr>
              <a:t> research Foundation, Amgen, MSD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da-DK">
                <a:latin typeface="Garamond"/>
              </a:rPr>
              <a:t>Speakers bureau &amp;/or </a:t>
            </a:r>
            <a:r>
              <a:rPr lang="da-DK" err="1">
                <a:latin typeface="Garamond"/>
              </a:rPr>
              <a:t>Advisory</a:t>
            </a:r>
            <a:r>
              <a:rPr lang="da-DK">
                <a:latin typeface="Garamond"/>
              </a:rPr>
              <a:t> Boards  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da-DK">
                <a:latin typeface="Garamond"/>
              </a:rPr>
              <a:t>Abbot, Pfizer, Will, </a:t>
            </a:r>
            <a:r>
              <a:rPr lang="da-DK" err="1">
                <a:latin typeface="Garamond"/>
              </a:rPr>
              <a:t>Gedeon</a:t>
            </a:r>
            <a:r>
              <a:rPr lang="da-DK">
                <a:latin typeface="Garamond"/>
              </a:rPr>
              <a:t> Richter, MSD, Amgen, UCB, </a:t>
            </a:r>
            <a:r>
              <a:rPr lang="da-DK" err="1">
                <a:latin typeface="Garamond"/>
              </a:rPr>
              <a:t>Astellas</a:t>
            </a:r>
            <a:r>
              <a:rPr lang="da-DK">
                <a:latin typeface="Garamond"/>
              </a:rPr>
              <a:t> 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endParaRPr lang="da-DK">
              <a:latin typeface="Garamond" pitchFamily="18" charset="0"/>
            </a:endParaRPr>
          </a:p>
          <a:p>
            <a:pPr>
              <a:buFont typeface="Arial" charset="0"/>
              <a:buNone/>
            </a:pPr>
            <a:endParaRPr lang="fr-BE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986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79A59E8-2658-743B-81C2-42EC38DFB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50" y="243307"/>
            <a:ext cx="8122699" cy="575259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5EF4B6A-D880-05E5-F66F-ECB5F68693EA}"/>
              </a:ext>
            </a:extLst>
          </p:cNvPr>
          <p:cNvSpPr txBox="1"/>
          <p:nvPr/>
        </p:nvSpPr>
        <p:spPr>
          <a:xfrm>
            <a:off x="2274983" y="6030786"/>
            <a:ext cx="45940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b="0" i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Hirschberg</a:t>
            </a:r>
            <a:r>
              <a:rPr lang="fr-BE" b="0" i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et al </a:t>
            </a:r>
            <a:r>
              <a:rPr lang="fr-BE" b="0" i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Menopause</a:t>
            </a:r>
            <a:r>
              <a:rPr lang="fr-BE" b="0" i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. 2020 May;27(5):526-534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5535636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50BB20B-49A2-247E-4B28-EEE4FF9DC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22" y="0"/>
            <a:ext cx="6627629" cy="621145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D08CE60-16E7-528D-350A-307D18D8D1AF}"/>
              </a:ext>
            </a:extLst>
          </p:cNvPr>
          <p:cNvSpPr txBox="1"/>
          <p:nvPr/>
        </p:nvSpPr>
        <p:spPr>
          <a:xfrm>
            <a:off x="2495320" y="5888285"/>
            <a:ext cx="45940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b="0" i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Hirschberg</a:t>
            </a:r>
            <a:r>
              <a:rPr lang="fr-BE" b="0" i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et al </a:t>
            </a:r>
            <a:r>
              <a:rPr lang="fr-BE" b="0" i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Menopause</a:t>
            </a:r>
            <a:r>
              <a:rPr lang="fr-BE" b="0" i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. 2020 May;27(5):526-534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760346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A761DEF-3301-C38E-D607-A143A57B8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331" y="0"/>
            <a:ext cx="4757171" cy="609334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E0D2CDD-6728-7964-B02A-31CBEE71F9B8}"/>
              </a:ext>
            </a:extLst>
          </p:cNvPr>
          <p:cNvSpPr txBox="1"/>
          <p:nvPr/>
        </p:nvSpPr>
        <p:spPr>
          <a:xfrm>
            <a:off x="5213116" y="1374877"/>
            <a:ext cx="3930884" cy="147732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Raz R, Stamm WE.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A controlled trial of intravaginal estriol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in postmenopausal women with </a:t>
            </a:r>
          </a:p>
          <a:p>
            <a:r>
              <a:rPr lang="en-US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BlinkMacSystemFont"/>
              </a:rPr>
              <a:t>recurrent urinary tract infections.</a:t>
            </a:r>
            <a:r>
              <a:rPr lang="en-US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N Engl J Med. 1993 Sep 9;329(11):753-6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6305022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79AA9A-3324-FE59-3C82-1BA7DC4D7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15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2800" b="1">
                <a:solidFill>
                  <a:srgbClr val="FF0000"/>
                </a:solidFill>
                <a:latin typeface="Merriweather"/>
                <a:cs typeface="Arial"/>
              </a:rPr>
              <a:t>The </a:t>
            </a:r>
            <a:r>
              <a:rPr lang="fr-FR" sz="2800" b="1" err="1">
                <a:solidFill>
                  <a:srgbClr val="FF0000"/>
                </a:solidFill>
                <a:latin typeface="Merriweather"/>
                <a:cs typeface="Arial"/>
              </a:rPr>
              <a:t>efficacy</a:t>
            </a:r>
            <a:r>
              <a:rPr lang="fr-FR" sz="2800" b="1">
                <a:solidFill>
                  <a:srgbClr val="FF0000"/>
                </a:solidFill>
                <a:latin typeface="Merriweather"/>
                <a:cs typeface="Arial"/>
              </a:rPr>
              <a:t> and </a:t>
            </a:r>
            <a:r>
              <a:rPr lang="fr-FR" sz="2800" b="1" err="1">
                <a:solidFill>
                  <a:srgbClr val="FF0000"/>
                </a:solidFill>
                <a:latin typeface="Merriweather"/>
                <a:cs typeface="Arial"/>
              </a:rPr>
              <a:t>safety</a:t>
            </a:r>
            <a:r>
              <a:rPr lang="fr-FR" sz="2800" b="1">
                <a:solidFill>
                  <a:srgbClr val="FF0000"/>
                </a:solidFill>
                <a:latin typeface="Merriweather"/>
                <a:cs typeface="Arial"/>
              </a:rPr>
              <a:t> of estriol to </a:t>
            </a:r>
            <a:r>
              <a:rPr lang="fr-FR" sz="2800" b="1" err="1">
                <a:solidFill>
                  <a:srgbClr val="FF0000"/>
                </a:solidFill>
                <a:latin typeface="Merriweather"/>
                <a:cs typeface="Arial"/>
              </a:rPr>
              <a:t>treat</a:t>
            </a:r>
            <a:r>
              <a:rPr lang="fr-FR" sz="2800" b="1">
                <a:solidFill>
                  <a:srgbClr val="FF0000"/>
                </a:solidFill>
                <a:latin typeface="Merriweather"/>
                <a:cs typeface="Arial"/>
              </a:rPr>
              <a:t> vulvovaginal </a:t>
            </a:r>
            <a:r>
              <a:rPr lang="fr-FR" sz="2800" b="1" err="1">
                <a:solidFill>
                  <a:srgbClr val="FF0000"/>
                </a:solidFill>
                <a:latin typeface="Merriweather"/>
                <a:cs typeface="Arial"/>
              </a:rPr>
              <a:t>atrophy</a:t>
            </a:r>
            <a:r>
              <a:rPr lang="fr-FR" sz="2800" b="1">
                <a:solidFill>
                  <a:srgbClr val="FF0000"/>
                </a:solidFill>
                <a:latin typeface="Merriweather"/>
                <a:cs typeface="Arial"/>
              </a:rPr>
              <a:t> in </a:t>
            </a:r>
            <a:r>
              <a:rPr lang="fr-FR" sz="2800" b="1" err="1">
                <a:solidFill>
                  <a:srgbClr val="FF0000"/>
                </a:solidFill>
                <a:latin typeface="Merriweather"/>
                <a:cs typeface="Arial"/>
              </a:rPr>
              <a:t>postmenopausal</a:t>
            </a:r>
            <a:r>
              <a:rPr lang="fr-FR" sz="2800" b="1">
                <a:solidFill>
                  <a:srgbClr val="FF0000"/>
                </a:solidFill>
                <a:latin typeface="Merriweather"/>
                <a:cs typeface="Arial"/>
              </a:rPr>
              <a:t> </a:t>
            </a:r>
            <a:r>
              <a:rPr lang="fr-FR" sz="2800" b="1" err="1">
                <a:solidFill>
                  <a:srgbClr val="FF0000"/>
                </a:solidFill>
                <a:latin typeface="Merriweather"/>
                <a:cs typeface="Arial"/>
              </a:rPr>
              <a:t>women</a:t>
            </a:r>
            <a:r>
              <a:rPr lang="fr-FR" sz="2800" b="1">
                <a:solidFill>
                  <a:srgbClr val="FF0000"/>
                </a:solidFill>
                <a:latin typeface="Merriweather"/>
                <a:cs typeface="Arial"/>
              </a:rPr>
              <a:t>: a </a:t>
            </a:r>
            <a:r>
              <a:rPr lang="fr-FR" sz="2800" b="1" err="1">
                <a:solidFill>
                  <a:srgbClr val="FF0000"/>
                </a:solidFill>
                <a:latin typeface="Merriweather"/>
                <a:cs typeface="Arial"/>
              </a:rPr>
              <a:t>systematic</a:t>
            </a:r>
            <a:r>
              <a:rPr lang="fr-FR" sz="2800" b="1">
                <a:solidFill>
                  <a:srgbClr val="FF0000"/>
                </a:solidFill>
                <a:latin typeface="Merriweather"/>
                <a:cs typeface="Arial"/>
              </a:rPr>
              <a:t> </a:t>
            </a:r>
            <a:r>
              <a:rPr lang="fr-FR" sz="2800" b="1" err="1">
                <a:solidFill>
                  <a:srgbClr val="FF0000"/>
                </a:solidFill>
                <a:latin typeface="Merriweather"/>
                <a:cs typeface="Arial"/>
              </a:rPr>
              <a:t>literature</a:t>
            </a:r>
            <a:r>
              <a:rPr lang="fr-FR" sz="2800" b="1">
                <a:solidFill>
                  <a:srgbClr val="FF0000"/>
                </a:solidFill>
                <a:latin typeface="Merriweather"/>
                <a:cs typeface="Arial"/>
              </a:rPr>
              <a:t> </a:t>
            </a:r>
            <a:r>
              <a:rPr lang="fr-FR" sz="2800" b="1" err="1">
                <a:solidFill>
                  <a:srgbClr val="FF0000"/>
                </a:solidFill>
                <a:latin typeface="Merriweather"/>
                <a:cs typeface="Arial"/>
              </a:rPr>
              <a:t>review</a:t>
            </a:r>
            <a:endParaRPr lang="fr-FR" sz="2800" err="1">
              <a:solidFill>
                <a:srgbClr val="FF0000"/>
              </a:solidFill>
              <a:cs typeface="Arial"/>
            </a:endParaRPr>
          </a:p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00FF2E-446C-0904-7A35-42AD37400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188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studies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, 22 of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which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met the inclusion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criteria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; </a:t>
            </a:r>
            <a:endParaRPr lang="fr-FR" sz="20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13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were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controlled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clinical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trials and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nine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were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quasi-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experimental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, and 1217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women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were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included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. </a:t>
            </a:r>
            <a:endParaRPr lang="fr-FR" sz="20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These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studies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confirmed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the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efficacy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of local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estrogens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to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treat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symptoms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of vulvovaginal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atrophy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with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few adverse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effects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reported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. </a:t>
            </a:r>
            <a:endParaRPr lang="fr-FR" sz="20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Following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treatment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,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serum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estriol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levels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rose,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peaking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at 1 h. At the 6-month follow-up,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there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was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no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increase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in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serum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estriol in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treated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women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.</a:t>
            </a:r>
            <a:endParaRPr lang="fr-FR" sz="2000" dirty="0">
              <a:ea typeface="Calibri"/>
              <a:cs typeface="Calibri"/>
            </a:endParaRPr>
          </a:p>
          <a:p>
            <a:r>
              <a:rPr lang="fr-FR" sz="2000" b="1" dirty="0">
                <a:solidFill>
                  <a:srgbClr val="212121"/>
                </a:solidFill>
                <a:ea typeface="+mn-lt"/>
                <a:cs typeface="+mn-lt"/>
              </a:rPr>
              <a:t>Conclusions: 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The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available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evidence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(of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low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and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moderate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quality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) shows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that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,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when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administered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vaginally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, estriol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preparations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appear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to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be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safe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for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women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who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have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risk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factors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related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to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systemic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estrogen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therapy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.</a:t>
            </a:r>
            <a:endParaRPr lang="fr-FR" sz="2000">
              <a:solidFill>
                <a:srgbClr val="FF0000"/>
              </a:solidFill>
              <a:ea typeface="Calibri"/>
              <a:cs typeface="Calibri"/>
            </a:endParaRPr>
          </a:p>
          <a:p>
            <a:endParaRPr lang="fr-FR" sz="2000" dirty="0">
              <a:solidFill>
                <a:srgbClr val="212121"/>
              </a:solidFill>
              <a:ea typeface="+mn-lt"/>
              <a:cs typeface="+mn-lt"/>
            </a:endParaRPr>
          </a:p>
          <a:p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Rueda C, et al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Climacteric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. 2017 Aug;20(4):321-330. </a:t>
            </a:r>
            <a:endParaRPr lang="fr-FR" sz="2000" dirty="0">
              <a:solidFill>
                <a:srgbClr val="21212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78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/>
              <a:t>A Randomized, Multicenter, Double-Blind, Study to Evaluate the Safety and Efficacy of Estradiol Vaginal Cream 0.003% in Postmenopausal Women with Vaginal Dryness as the Most Bothersome Symptom </a:t>
            </a:r>
            <a:endParaRPr lang="en-GB" sz="180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7482" y="1484784"/>
            <a:ext cx="6276165" cy="453650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55576" y="6309320"/>
            <a:ext cx="795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Archer et al </a:t>
            </a:r>
            <a:r>
              <a:rPr lang="en-US"/>
              <a:t>JOURNAL OF WOMEN’S HEALTH Volume 27, Number 3,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980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5E2B3C-AE1A-D2B0-6215-626E2A871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>
                <a:solidFill>
                  <a:srgbClr val="FF0000"/>
                </a:solidFill>
                <a:latin typeface="Noto Sans"/>
                <a:ea typeface="Noto Sans"/>
                <a:cs typeface="Noto Sans"/>
              </a:rPr>
              <a:t>Use of an </a:t>
            </a:r>
            <a:r>
              <a:rPr lang="fr-FR" sz="2800" b="1" err="1">
                <a:solidFill>
                  <a:srgbClr val="FF0000"/>
                </a:solidFill>
                <a:latin typeface="Noto Sans"/>
                <a:ea typeface="Noto Sans"/>
                <a:cs typeface="Noto Sans"/>
              </a:rPr>
              <a:t>opposing</a:t>
            </a:r>
            <a:r>
              <a:rPr lang="fr-FR" sz="2800" b="1">
                <a:solidFill>
                  <a:srgbClr val="FF000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800" b="1" err="1">
                <a:solidFill>
                  <a:srgbClr val="FF0000"/>
                </a:solidFill>
                <a:latin typeface="Noto Sans"/>
                <a:ea typeface="Noto Sans"/>
                <a:cs typeface="Noto Sans"/>
              </a:rPr>
              <a:t>progestogen</a:t>
            </a:r>
            <a:r>
              <a:rPr lang="fr-FR" sz="2800" b="1">
                <a:solidFill>
                  <a:srgbClr val="FF0000"/>
                </a:solidFill>
                <a:latin typeface="Noto Sans"/>
                <a:ea typeface="Noto Sans"/>
                <a:cs typeface="Noto Sans"/>
              </a:rPr>
              <a:t> ?</a:t>
            </a:r>
            <a:endParaRPr lang="fr-FR" sz="2800" err="1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9F5D6E-3DEC-3162-5B67-BCFBB87CB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Not </a:t>
            </a:r>
            <a:r>
              <a:rPr lang="fr-FR" sz="20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indicated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endParaRPr lang="fr-FR" sz="2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Previously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estradiol 25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mcg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(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Vagifem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) -&gt;  10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mcg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 </a:t>
            </a:r>
            <a:endParaRPr lang="fr-FR" sz="2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fr-FR" sz="2000" dirty="0">
                <a:solidFill>
                  <a:srgbClr val="0074B9"/>
                </a:solidFill>
                <a:latin typeface="Noto Sans"/>
                <a:ea typeface="Noto Sans"/>
                <a:cs typeface="Noto Sans"/>
              </a:rPr>
              <a:t>Estradiol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 insert (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Vagifem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), a prospective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study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evaluated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daily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use for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two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weeks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then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twice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weekly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for 52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weeks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</a:p>
          <a:p>
            <a:r>
              <a:rPr lang="fr-FR" sz="2000" dirty="0">
                <a:solidFill>
                  <a:srgbClr val="FF0000"/>
                </a:solidFill>
                <a:latin typeface="Noto Sans"/>
                <a:ea typeface="Noto Sans"/>
                <a:cs typeface="Noto Sans"/>
              </a:rPr>
              <a:t>386 patients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biopsy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after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52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weeks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therapy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: </a:t>
            </a:r>
            <a:endParaRPr lang="fr-FR" sz="2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fr-FR" sz="2000" dirty="0">
                <a:solidFill>
                  <a:srgbClr val="FF0000"/>
                </a:solidFill>
                <a:latin typeface="Noto Sans"/>
                <a:ea typeface="Noto Sans"/>
                <a:cs typeface="Noto Sans"/>
              </a:rPr>
              <a:t>1 </a:t>
            </a:r>
            <a:r>
              <a:rPr lang="fr-FR" sz="2000" err="1">
                <a:solidFill>
                  <a:srgbClr val="FF0000"/>
                </a:solidFill>
                <a:latin typeface="Noto Sans"/>
                <a:ea typeface="Noto Sans"/>
                <a:cs typeface="Noto Sans"/>
              </a:rPr>
              <a:t>complex</a:t>
            </a:r>
            <a:r>
              <a:rPr lang="fr-FR" sz="2000" dirty="0">
                <a:solidFill>
                  <a:srgbClr val="FF0000"/>
                </a:solidFill>
                <a:latin typeface="Noto Sans"/>
                <a:ea typeface="Noto Sans"/>
                <a:cs typeface="Noto Sans"/>
              </a:rPr>
              <a:t> hyperplasia </a:t>
            </a:r>
            <a:r>
              <a:rPr lang="fr-FR" sz="2000" err="1">
                <a:solidFill>
                  <a:srgbClr val="FF0000"/>
                </a:solidFill>
                <a:latin typeface="Noto Sans"/>
                <a:ea typeface="Noto Sans"/>
                <a:cs typeface="Noto Sans"/>
              </a:rPr>
              <a:t>without</a:t>
            </a:r>
            <a:r>
              <a:rPr lang="fr-FR" sz="2000" dirty="0">
                <a:solidFill>
                  <a:srgbClr val="FF000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000" err="1">
                <a:solidFill>
                  <a:srgbClr val="FF0000"/>
                </a:solidFill>
                <a:latin typeface="Noto Sans"/>
                <a:ea typeface="Noto Sans"/>
                <a:cs typeface="Noto Sans"/>
              </a:rPr>
              <a:t>atypia</a:t>
            </a:r>
            <a:r>
              <a:rPr lang="fr-FR" sz="2000" dirty="0">
                <a:solidFill>
                  <a:srgbClr val="FF0000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(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exposed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to the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drug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for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only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nine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days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,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suggesting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a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preexisting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abnormality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) </a:t>
            </a:r>
            <a:endParaRPr lang="fr-FR" sz="20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fr-FR" sz="2000" dirty="0">
                <a:solidFill>
                  <a:srgbClr val="FF0000"/>
                </a:solidFill>
                <a:latin typeface="Noto Sans"/>
                <a:ea typeface="Noto Sans"/>
                <a:cs typeface="Noto Sans"/>
              </a:rPr>
              <a:t>1 </a:t>
            </a:r>
            <a:r>
              <a:rPr lang="fr-FR" sz="2000" err="1">
                <a:solidFill>
                  <a:srgbClr val="FF0000"/>
                </a:solidFill>
                <a:latin typeface="Noto Sans"/>
                <a:ea typeface="Noto Sans"/>
                <a:cs typeface="Noto Sans"/>
              </a:rPr>
              <a:t>endometrioid</a:t>
            </a:r>
            <a:r>
              <a:rPr lang="fr-FR" sz="2000" dirty="0">
                <a:solidFill>
                  <a:srgbClr val="FF000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000" err="1">
                <a:solidFill>
                  <a:srgbClr val="FF0000"/>
                </a:solidFill>
                <a:latin typeface="Noto Sans"/>
                <a:ea typeface="Noto Sans"/>
                <a:cs typeface="Noto Sans"/>
              </a:rPr>
              <a:t>adenocarcinoma</a:t>
            </a:r>
            <a:r>
              <a:rPr lang="fr-FR" sz="2000" dirty="0">
                <a:solidFill>
                  <a:srgbClr val="FF000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(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preexisting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disease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could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not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be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excluded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because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the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pretreatment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biopsy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sample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was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inadequate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for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analysis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). </a:t>
            </a:r>
            <a:endParaRPr lang="fr-FR" sz="20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fr-FR" sz="20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Previous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0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study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0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supported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the </a:t>
            </a:r>
            <a:r>
              <a:rPr lang="fr-FR" sz="20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endometrial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0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safety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of the 25 </a:t>
            </a:r>
            <a:r>
              <a:rPr lang="fr-FR" sz="20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mcg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estradiol vaginal insert, </a:t>
            </a:r>
            <a:r>
              <a:rPr lang="fr-FR" sz="20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which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has been </a:t>
            </a:r>
            <a:r>
              <a:rPr lang="fr-FR" sz="20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discontinued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.</a:t>
            </a:r>
            <a:endParaRPr lang="fr-FR" sz="2000" dirty="0">
              <a:ea typeface="Calibri"/>
              <a:cs typeface="Calibri"/>
            </a:endParaRPr>
          </a:p>
          <a:p>
            <a:endParaRPr lang="fr-FR" sz="2000" dirty="0">
              <a:solidFill>
                <a:srgbClr val="232323"/>
              </a:solidFill>
              <a:latin typeface="Noto Sans"/>
              <a:ea typeface="Noto Sans"/>
              <a:cs typeface="Noto Sans"/>
            </a:endParaRPr>
          </a:p>
          <a:p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Simon J, et al 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Obstet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Gynecol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. 2010 Oct;116(4):876-883. ;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Weisberg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E, et al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Climacteric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. 2005 Mar;8(1):83-92. </a:t>
            </a:r>
            <a:endParaRPr lang="fr-FR" sz="2000" dirty="0">
              <a:solidFill>
                <a:srgbClr val="21212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760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8E4286-FCBA-6A09-3F58-5C05631E7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err="1">
                <a:solidFill>
                  <a:srgbClr val="FF0000"/>
                </a:solidFill>
                <a:latin typeface="Noto Sans"/>
                <a:ea typeface="Noto Sans"/>
                <a:cs typeface="Noto Sans"/>
              </a:rPr>
              <a:t>Response</a:t>
            </a:r>
            <a:r>
              <a:rPr lang="fr-FR" sz="2800" b="1">
                <a:solidFill>
                  <a:srgbClr val="FF0000"/>
                </a:solidFill>
                <a:latin typeface="Noto Sans"/>
                <a:ea typeface="Noto Sans"/>
                <a:cs typeface="Noto Sans"/>
              </a:rPr>
              <a:t> and duration of </a:t>
            </a:r>
            <a:r>
              <a:rPr lang="fr-FR" sz="2800" b="1" err="1">
                <a:solidFill>
                  <a:srgbClr val="FF0000"/>
                </a:solidFill>
                <a:latin typeface="Noto Sans"/>
                <a:ea typeface="Noto Sans"/>
                <a:cs typeface="Noto Sans"/>
              </a:rPr>
              <a:t>therapy</a:t>
            </a:r>
            <a:endParaRPr lang="fr-FR" sz="2800" err="1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D04DDA-4AC7-2C58-96A0-4440FB2E2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sz="240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Improvement</a:t>
            </a:r>
            <a:r>
              <a:rPr lang="fr-FR" sz="24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in </a:t>
            </a:r>
            <a:r>
              <a:rPr lang="fr-FR" sz="240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symptoms</a:t>
            </a:r>
            <a:r>
              <a:rPr lang="fr-FR" sz="24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</a:t>
            </a:r>
            <a:r>
              <a:rPr lang="fr-FR" sz="240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after</a:t>
            </a:r>
            <a:r>
              <a:rPr lang="fr-FR" sz="24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2-4 </a:t>
            </a:r>
            <a:r>
              <a:rPr lang="fr-FR" sz="240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weeks</a:t>
            </a:r>
            <a:r>
              <a:rPr lang="fr-FR" sz="24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. </a:t>
            </a:r>
          </a:p>
          <a:p>
            <a:r>
              <a:rPr lang="fr-FR" sz="24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May </a:t>
            </a:r>
            <a:r>
              <a:rPr lang="fr-FR" sz="240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be</a:t>
            </a:r>
            <a:r>
              <a:rPr lang="fr-FR" sz="24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</a:t>
            </a:r>
            <a:r>
              <a:rPr lang="fr-FR" sz="240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used</a:t>
            </a:r>
            <a:r>
              <a:rPr lang="fr-FR" sz="24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</a:t>
            </a:r>
            <a:r>
              <a:rPr lang="fr-FR" sz="2400" err="1">
                <a:solidFill>
                  <a:srgbClr val="FF0000"/>
                </a:solidFill>
                <a:latin typeface="Times New Roman"/>
                <a:ea typeface="Noto Sans"/>
                <a:cs typeface="Noto Sans"/>
              </a:rPr>
              <a:t>indefinitely</a:t>
            </a:r>
            <a:r>
              <a:rPr lang="fr-FR" sz="24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, </a:t>
            </a:r>
            <a:r>
              <a:rPr lang="fr-FR" sz="240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based</a:t>
            </a:r>
            <a:r>
              <a:rPr lang="fr-FR" sz="24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</a:t>
            </a:r>
            <a:r>
              <a:rPr lang="fr-FR" sz="240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upon</a:t>
            </a:r>
            <a:r>
              <a:rPr lang="fr-FR" sz="24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the </a:t>
            </a:r>
            <a:r>
              <a:rPr lang="fr-FR" sz="240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low</a:t>
            </a:r>
            <a:r>
              <a:rPr lang="fr-FR" sz="24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</a:t>
            </a:r>
            <a:r>
              <a:rPr lang="fr-FR" sz="240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risk</a:t>
            </a:r>
            <a:r>
              <a:rPr lang="fr-FR" sz="24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of adverse </a:t>
            </a:r>
            <a:r>
              <a:rPr lang="fr-FR" sz="240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effects</a:t>
            </a:r>
            <a:r>
              <a:rPr lang="fr-FR" sz="24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, but few data)</a:t>
            </a:r>
            <a:endParaRPr lang="fr-FR" sz="2400">
              <a:solidFill>
                <a:srgbClr val="000000"/>
              </a:solidFill>
              <a:latin typeface="Times New Roman"/>
              <a:ea typeface="Calibri"/>
              <a:cs typeface="Calibri"/>
            </a:endParaRPr>
          </a:p>
          <a:p>
            <a:pPr lvl="1" indent="-342900">
              <a:buFont typeface="Courier New" pitchFamily="34" charset="0"/>
              <a:buChar char="o"/>
            </a:pPr>
            <a:r>
              <a:rPr lang="fr-FR" sz="2400" dirty="0">
                <a:solidFill>
                  <a:srgbClr val="FF0000"/>
                </a:solidFill>
                <a:latin typeface="Times New Roman"/>
                <a:ea typeface="Noto Sans"/>
                <a:cs typeface="Noto Sans"/>
              </a:rPr>
              <a:t>No </a:t>
            </a:r>
            <a:r>
              <a:rPr lang="fr-FR" sz="2400" err="1">
                <a:solidFill>
                  <a:srgbClr val="FF0000"/>
                </a:solidFill>
                <a:latin typeface="Times New Roman"/>
                <a:ea typeface="Noto Sans"/>
                <a:cs typeface="Noto Sans"/>
              </a:rPr>
              <a:t>increased</a:t>
            </a:r>
            <a:r>
              <a:rPr lang="fr-FR" sz="2400" dirty="0">
                <a:solidFill>
                  <a:srgbClr val="FF0000"/>
                </a:solidFill>
                <a:latin typeface="Times New Roman"/>
                <a:ea typeface="Noto Sans"/>
                <a:cs typeface="Noto Sans"/>
              </a:rPr>
              <a:t> </a:t>
            </a:r>
            <a:r>
              <a:rPr lang="fr-FR" sz="2400" err="1">
                <a:solidFill>
                  <a:srgbClr val="FF0000"/>
                </a:solidFill>
                <a:latin typeface="Times New Roman"/>
                <a:ea typeface="Noto Sans"/>
                <a:cs typeface="Noto Sans"/>
              </a:rPr>
              <a:t>breast</a:t>
            </a:r>
            <a:r>
              <a:rPr lang="fr-FR" sz="2400" dirty="0">
                <a:solidFill>
                  <a:srgbClr val="FF0000"/>
                </a:solidFill>
                <a:latin typeface="Times New Roman"/>
                <a:ea typeface="Noto Sans"/>
                <a:cs typeface="Noto Sans"/>
              </a:rPr>
              <a:t> cancer and </a:t>
            </a:r>
            <a:r>
              <a:rPr lang="fr-FR" sz="2400" err="1">
                <a:solidFill>
                  <a:srgbClr val="FF0000"/>
                </a:solidFill>
                <a:latin typeface="Times New Roman"/>
                <a:ea typeface="Noto Sans"/>
                <a:cs typeface="Noto Sans"/>
              </a:rPr>
              <a:t>thrombosis</a:t>
            </a:r>
            <a:r>
              <a:rPr lang="fr-FR" sz="2400" dirty="0">
                <a:solidFill>
                  <a:srgbClr val="FF0000"/>
                </a:solidFill>
                <a:latin typeface="Times New Roman"/>
                <a:ea typeface="Noto Sans"/>
                <a:cs typeface="Noto Sans"/>
              </a:rPr>
              <a:t> </a:t>
            </a:r>
            <a:r>
              <a:rPr lang="fr-FR" sz="2400" err="1">
                <a:solidFill>
                  <a:srgbClr val="FF0000"/>
                </a:solidFill>
                <a:latin typeface="Times New Roman"/>
                <a:ea typeface="Noto Sans"/>
                <a:cs typeface="Noto Sans"/>
              </a:rPr>
              <a:t>risk</a:t>
            </a:r>
            <a:r>
              <a:rPr lang="fr-FR" sz="24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</a:t>
            </a:r>
            <a:endParaRPr lang="fr-FR" sz="2400">
              <a:latin typeface="Times New Roman"/>
              <a:ea typeface="Calibri"/>
              <a:cs typeface="Calibri"/>
            </a:endParaRPr>
          </a:p>
          <a:p>
            <a:r>
              <a:rPr lang="fr-FR" sz="24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</a:t>
            </a:r>
            <a:r>
              <a:rPr lang="fr-FR" sz="2400" dirty="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low</a:t>
            </a:r>
            <a:r>
              <a:rPr lang="fr-FR" sz="24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-dose vaginal </a:t>
            </a:r>
            <a:r>
              <a:rPr lang="fr-FR" sz="2400" dirty="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therapy</a:t>
            </a:r>
            <a:r>
              <a:rPr lang="fr-FR" sz="24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</a:t>
            </a:r>
            <a:r>
              <a:rPr lang="fr-FR" sz="2400" dirty="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may</a:t>
            </a:r>
            <a:r>
              <a:rPr lang="fr-FR" sz="24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</a:t>
            </a:r>
            <a:r>
              <a:rPr lang="fr-FR" sz="2400" dirty="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be</a:t>
            </a:r>
            <a:r>
              <a:rPr lang="fr-FR" sz="24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</a:t>
            </a:r>
            <a:r>
              <a:rPr lang="fr-FR" sz="2400" dirty="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added</a:t>
            </a:r>
            <a:r>
              <a:rPr lang="fr-FR" sz="24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to </a:t>
            </a:r>
            <a:r>
              <a:rPr lang="fr-FR" sz="2400" dirty="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systemic</a:t>
            </a:r>
            <a:r>
              <a:rPr lang="fr-FR" sz="24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MHT in </a:t>
            </a:r>
            <a:r>
              <a:rPr lang="fr-FR" sz="2400" dirty="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order</a:t>
            </a:r>
            <a:r>
              <a:rPr lang="fr-FR" sz="24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to </a:t>
            </a:r>
            <a:r>
              <a:rPr lang="fr-FR" sz="2400" dirty="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keep</a:t>
            </a:r>
            <a:r>
              <a:rPr lang="fr-FR" sz="24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a </a:t>
            </a:r>
            <a:r>
              <a:rPr lang="fr-FR" sz="2400" dirty="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low</a:t>
            </a:r>
            <a:r>
              <a:rPr lang="fr-FR" sz="24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dose MHT. </a:t>
            </a:r>
            <a:endParaRPr lang="en-US" sz="2400">
              <a:solidFill>
                <a:srgbClr val="000000"/>
              </a:solidFill>
              <a:latin typeface="Times New Roman"/>
              <a:ea typeface="Noto Sans"/>
              <a:cs typeface="Noto Sans"/>
            </a:endParaRPr>
          </a:p>
          <a:p>
            <a:r>
              <a:rPr lang="fr-FR" sz="24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Low-dose vaginal </a:t>
            </a:r>
            <a:r>
              <a:rPr lang="fr-FR" sz="2400" dirty="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estrogen</a:t>
            </a:r>
            <a:r>
              <a:rPr lang="fr-FR" sz="24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</a:t>
            </a:r>
            <a:r>
              <a:rPr lang="fr-FR" sz="2400" dirty="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probably</a:t>
            </a:r>
            <a:r>
              <a:rPr lang="fr-FR" sz="24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 ineffective for </a:t>
            </a:r>
            <a:r>
              <a:rPr lang="fr-FR" sz="2400" dirty="0" err="1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osteoporosis</a:t>
            </a:r>
            <a:r>
              <a:rPr lang="fr-FR" sz="2400" dirty="0">
                <a:solidFill>
                  <a:srgbClr val="232323"/>
                </a:solidFill>
                <a:latin typeface="Times New Roman"/>
                <a:ea typeface="Noto Sans"/>
                <a:cs typeface="Noto Sans"/>
              </a:rPr>
              <a:t>.</a:t>
            </a:r>
            <a:endParaRPr lang="en-US" sz="2400" dirty="0">
              <a:latin typeface="Times New Roman"/>
              <a:ea typeface="Noto Sans"/>
              <a:cs typeface="Noto Sans"/>
            </a:endParaRPr>
          </a:p>
          <a:p>
            <a:r>
              <a:rPr lang="fr-FR" sz="2400" dirty="0">
                <a:solidFill>
                  <a:srgbClr val="000000"/>
                </a:solidFill>
                <a:latin typeface="Times New Roman"/>
                <a:ea typeface="Calibri"/>
                <a:cs typeface="Calibri"/>
              </a:rPr>
              <a:t>Low compliance </a:t>
            </a:r>
            <a:endParaRPr lang="fr-FR" sz="2400" dirty="0">
              <a:solidFill>
                <a:srgbClr val="232323"/>
              </a:solidFill>
              <a:latin typeface="Times New Roman"/>
              <a:ea typeface="Noto Sans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163403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D38862-E0DB-6F6F-4021-1B0A08F53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A87433AE-C21B-56C2-0507-D649AB35DE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981" y="951674"/>
            <a:ext cx="8101635" cy="4525963"/>
          </a:xfrm>
        </p:spPr>
      </p:pic>
    </p:spTree>
    <p:extLst>
      <p:ext uri="{BB962C8B-B14F-4D97-AF65-F5344CB8AC3E}">
        <p14:creationId xmlns:p14="http://schemas.microsoft.com/office/powerpoint/2010/main" val="98038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/>
              <a:t>Effects of </a:t>
            </a:r>
            <a:r>
              <a:rPr lang="en-US" sz="2800" b="1" err="1"/>
              <a:t>ospemifene</a:t>
            </a:r>
            <a:r>
              <a:rPr lang="en-US" sz="2800" b="1"/>
              <a:t> on the female reproductive and urinary tracts: translation from preclinical models into clinical evidence.</a:t>
            </a:r>
            <a:br>
              <a:rPr lang="en-US" sz="2800" b="1"/>
            </a:br>
            <a:endParaRPr lang="en-US" sz="28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400"/>
              <a:t>…..</a:t>
            </a:r>
            <a:r>
              <a:rPr lang="fr-BE" sz="2400" err="1"/>
              <a:t>ospemifene</a:t>
            </a:r>
            <a:r>
              <a:rPr lang="fr-BE" sz="2400"/>
              <a:t> has ….favorable long-</a:t>
            </a:r>
            <a:r>
              <a:rPr lang="fr-BE" sz="2400" err="1"/>
              <a:t>term</a:t>
            </a:r>
            <a:r>
              <a:rPr lang="fr-BE" sz="2400"/>
              <a:t> profile for the relief of </a:t>
            </a:r>
            <a:r>
              <a:rPr lang="fr-BE" sz="2400" err="1"/>
              <a:t>vulvar</a:t>
            </a:r>
            <a:r>
              <a:rPr lang="fr-BE" sz="2400"/>
              <a:t> and vaginal </a:t>
            </a:r>
            <a:r>
              <a:rPr lang="fr-BE" sz="2400" err="1"/>
              <a:t>atrophy</a:t>
            </a:r>
            <a:r>
              <a:rPr lang="fr-BE" sz="2400"/>
              <a:t> </a:t>
            </a:r>
            <a:r>
              <a:rPr lang="fr-BE" sz="2400" err="1"/>
              <a:t>compared</a:t>
            </a:r>
            <a:r>
              <a:rPr lang="fr-BE" sz="2400"/>
              <a:t> </a:t>
            </a:r>
            <a:r>
              <a:rPr lang="fr-BE" sz="2400" err="1"/>
              <a:t>with</a:t>
            </a:r>
            <a:r>
              <a:rPr lang="fr-BE" sz="2400"/>
              <a:t> </a:t>
            </a:r>
            <a:r>
              <a:rPr lang="fr-BE" sz="2400" err="1"/>
              <a:t>other</a:t>
            </a:r>
            <a:r>
              <a:rPr lang="fr-BE" sz="2400"/>
              <a:t> </a:t>
            </a:r>
            <a:r>
              <a:rPr lang="fr-BE" sz="2400" err="1"/>
              <a:t>estrogen</a:t>
            </a:r>
            <a:r>
              <a:rPr lang="fr-BE" sz="2400"/>
              <a:t> </a:t>
            </a:r>
            <a:r>
              <a:rPr lang="fr-BE" sz="2400" err="1"/>
              <a:t>receptor</a:t>
            </a:r>
            <a:r>
              <a:rPr lang="fr-BE" sz="2400"/>
              <a:t> </a:t>
            </a:r>
            <a:r>
              <a:rPr lang="fr-BE" sz="2400" err="1"/>
              <a:t>agonists</a:t>
            </a:r>
            <a:r>
              <a:rPr lang="fr-BE" sz="2400"/>
              <a:t>/</a:t>
            </a:r>
            <a:r>
              <a:rPr lang="fr-BE" sz="2400" err="1"/>
              <a:t>antagonists</a:t>
            </a:r>
            <a:r>
              <a:rPr lang="fr-BE" sz="2400"/>
              <a:t> </a:t>
            </a:r>
            <a:r>
              <a:rPr lang="fr-BE" sz="2400" err="1"/>
              <a:t>with</a:t>
            </a:r>
            <a:r>
              <a:rPr lang="fr-BE" sz="2400"/>
              <a:t> no short-</a:t>
            </a:r>
            <a:r>
              <a:rPr lang="fr-BE" sz="2400" err="1"/>
              <a:t>term</a:t>
            </a:r>
            <a:r>
              <a:rPr lang="fr-BE" sz="2400"/>
              <a:t> </a:t>
            </a:r>
            <a:r>
              <a:rPr lang="fr-BE" sz="2400" err="1"/>
              <a:t>concerns</a:t>
            </a:r>
            <a:r>
              <a:rPr lang="fr-BE" sz="2400"/>
              <a:t> about </a:t>
            </a:r>
            <a:r>
              <a:rPr lang="fr-BE" sz="2400" err="1"/>
              <a:t>endometrial</a:t>
            </a:r>
            <a:r>
              <a:rPr lang="fr-BE" sz="2400"/>
              <a:t> </a:t>
            </a:r>
            <a:r>
              <a:rPr lang="fr-BE" sz="2400" err="1"/>
              <a:t>safety</a:t>
            </a:r>
            <a:r>
              <a:rPr lang="fr-BE" sz="2400"/>
              <a:t>…..</a:t>
            </a:r>
          </a:p>
          <a:p>
            <a:endParaRPr lang="fr-BE" sz="2400"/>
          </a:p>
          <a:p>
            <a:endParaRPr lang="fr-BE" sz="2400"/>
          </a:p>
          <a:p>
            <a:r>
              <a:rPr lang="nb-NO" sz="2400" u="sng">
                <a:hlinkClick r:id="rId2" tooltip="Menopause (New York, N.Y.)."/>
              </a:rPr>
              <a:t>Archer et al Menopause.</a:t>
            </a:r>
            <a:r>
              <a:rPr lang="nb-NO" sz="2400"/>
              <a:t> 2015 Jul;22(7):786-96.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11884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DEAE9-4860-DF4F-BAE1-8EB815D3F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A0A52C-D49A-2620-B9CA-391D385BC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890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2800" b="1">
                <a:solidFill>
                  <a:srgbClr val="FF0000"/>
                </a:solidFill>
                <a:latin typeface="Merriweather"/>
                <a:cs typeface="Arial"/>
              </a:rPr>
              <a:t>Hormonal </a:t>
            </a:r>
            <a:r>
              <a:rPr lang="fr-FR" sz="2800" b="1" err="1">
                <a:solidFill>
                  <a:srgbClr val="FF0000"/>
                </a:solidFill>
                <a:latin typeface="Merriweather"/>
                <a:cs typeface="Arial"/>
              </a:rPr>
              <a:t>Treatments</a:t>
            </a:r>
            <a:r>
              <a:rPr lang="fr-FR" sz="2800" b="1">
                <a:solidFill>
                  <a:srgbClr val="FF0000"/>
                </a:solidFill>
                <a:latin typeface="Merriweather"/>
                <a:cs typeface="Arial"/>
              </a:rPr>
              <a:t> and Vaginal Moisturizers for Genitourinary Syndrome of Menopause : A Systematic Review</a:t>
            </a:r>
            <a:endParaRPr lang="fr-FR" sz="2800">
              <a:solidFill>
                <a:srgbClr val="FF0000"/>
              </a:solidFill>
              <a:cs typeface="Arial"/>
            </a:endParaRPr>
          </a:p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5331BD-D3C0-4D06-FB04-B8117A148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Variation in populations, interventions,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comparators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, and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outcomes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precluded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meta-analysis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. </a:t>
            </a:r>
            <a:endParaRPr lang="fr-FR" dirty="0"/>
          </a:p>
          <a:p>
            <a:r>
              <a:rPr lang="fr-FR" sz="2000" dirty="0" err="1">
                <a:solidFill>
                  <a:srgbClr val="FF0000"/>
                </a:solidFill>
                <a:ea typeface="+mn-lt"/>
                <a:cs typeface="+mn-lt"/>
              </a:rPr>
              <a:t>Compared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000" dirty="0" err="1">
                <a:solidFill>
                  <a:srgbClr val="FF0000"/>
                </a:solidFill>
                <a:ea typeface="+mn-lt"/>
                <a:cs typeface="+mn-lt"/>
              </a:rPr>
              <a:t>with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placebo or no </a:t>
            </a:r>
            <a:r>
              <a:rPr lang="fr-FR" sz="2000" dirty="0" err="1">
                <a:solidFill>
                  <a:srgbClr val="FF0000"/>
                </a:solidFill>
                <a:ea typeface="+mn-lt"/>
                <a:cs typeface="+mn-lt"/>
              </a:rPr>
              <a:t>treatment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, vaginal </a:t>
            </a:r>
            <a:r>
              <a:rPr lang="fr-FR" sz="2000" dirty="0" err="1">
                <a:solidFill>
                  <a:srgbClr val="FF0000"/>
                </a:solidFill>
                <a:ea typeface="+mn-lt"/>
                <a:cs typeface="+mn-lt"/>
              </a:rPr>
              <a:t>estrogen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000" dirty="0" err="1">
                <a:solidFill>
                  <a:srgbClr val="FF0000"/>
                </a:solidFill>
                <a:ea typeface="+mn-lt"/>
                <a:cs typeface="+mn-lt"/>
              </a:rPr>
              <a:t>may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000" dirty="0" err="1">
                <a:solidFill>
                  <a:srgbClr val="FF0000"/>
                </a:solidFill>
                <a:ea typeface="+mn-lt"/>
                <a:cs typeface="+mn-lt"/>
              </a:rPr>
              <a:t>improve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vulvovaginal </a:t>
            </a:r>
            <a:r>
              <a:rPr lang="fr-FR" sz="2000" dirty="0" err="1">
                <a:solidFill>
                  <a:srgbClr val="FF0000"/>
                </a:solidFill>
                <a:ea typeface="+mn-lt"/>
                <a:cs typeface="+mn-lt"/>
              </a:rPr>
              <a:t>dryness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, </a:t>
            </a:r>
            <a:r>
              <a:rPr lang="fr-FR" sz="2000" dirty="0" err="1">
                <a:solidFill>
                  <a:srgbClr val="FF0000"/>
                </a:solidFill>
                <a:ea typeface="+mn-lt"/>
                <a:cs typeface="+mn-lt"/>
              </a:rPr>
              <a:t>dyspareunia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, </a:t>
            </a:r>
            <a:r>
              <a:rPr lang="fr-FR" sz="2000" dirty="0" err="1">
                <a:solidFill>
                  <a:srgbClr val="FF0000"/>
                </a:solidFill>
                <a:ea typeface="+mn-lt"/>
                <a:cs typeface="+mn-lt"/>
              </a:rPr>
              <a:t>most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000" dirty="0" err="1">
                <a:solidFill>
                  <a:srgbClr val="FF0000"/>
                </a:solidFill>
                <a:ea typeface="+mn-lt"/>
                <a:cs typeface="+mn-lt"/>
              </a:rPr>
              <a:t>bothersome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000" dirty="0" err="1">
                <a:solidFill>
                  <a:srgbClr val="FF0000"/>
                </a:solidFill>
                <a:ea typeface="+mn-lt"/>
                <a:cs typeface="+mn-lt"/>
              </a:rPr>
              <a:t>symptom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, and </a:t>
            </a:r>
            <a:r>
              <a:rPr lang="fr-FR" sz="2000" dirty="0" err="1">
                <a:solidFill>
                  <a:srgbClr val="FF0000"/>
                </a:solidFill>
                <a:ea typeface="+mn-lt"/>
                <a:cs typeface="+mn-lt"/>
              </a:rPr>
              <a:t>treatment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satisfaction. </a:t>
            </a:r>
          </a:p>
          <a:p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Compared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with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placebo, vaginal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dehydroepiandrosterone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(DHEA)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may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improve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dryness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,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dyspareunia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, and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distress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,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bother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, or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interference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from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genitourinary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symptoms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; </a:t>
            </a:r>
          </a:p>
          <a:p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oral </a:t>
            </a:r>
            <a:r>
              <a:rPr lang="fr-FR" sz="2000" dirty="0" err="1">
                <a:solidFill>
                  <a:srgbClr val="FF0000"/>
                </a:solidFill>
                <a:ea typeface="+mn-lt"/>
                <a:cs typeface="+mn-lt"/>
              </a:rPr>
              <a:t>ospemifene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000" dirty="0" err="1">
                <a:solidFill>
                  <a:srgbClr val="FF0000"/>
                </a:solidFill>
                <a:ea typeface="+mn-lt"/>
                <a:cs typeface="+mn-lt"/>
              </a:rPr>
              <a:t>may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000" dirty="0" err="1">
                <a:solidFill>
                  <a:srgbClr val="FF0000"/>
                </a:solidFill>
                <a:ea typeface="+mn-lt"/>
                <a:cs typeface="+mn-lt"/>
              </a:rPr>
              <a:t>improve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000" dirty="0" err="1">
                <a:solidFill>
                  <a:srgbClr val="FF0000"/>
                </a:solidFill>
                <a:ea typeface="+mn-lt"/>
                <a:cs typeface="+mn-lt"/>
              </a:rPr>
              <a:t>dryness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, </a:t>
            </a:r>
            <a:r>
              <a:rPr lang="fr-FR" sz="2000" dirty="0" err="1">
                <a:solidFill>
                  <a:srgbClr val="FF0000"/>
                </a:solidFill>
                <a:ea typeface="+mn-lt"/>
                <a:cs typeface="+mn-lt"/>
              </a:rPr>
              <a:t>dyspareunia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, and </a:t>
            </a:r>
            <a:r>
              <a:rPr lang="fr-FR" sz="2000" dirty="0" err="1">
                <a:solidFill>
                  <a:srgbClr val="FF0000"/>
                </a:solidFill>
                <a:ea typeface="+mn-lt"/>
                <a:cs typeface="+mn-lt"/>
              </a:rPr>
              <a:t>treatment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satisfaction; and vaginal </a:t>
            </a:r>
            <a:r>
              <a:rPr lang="fr-FR" sz="2000" dirty="0" err="1">
                <a:solidFill>
                  <a:srgbClr val="FF0000"/>
                </a:solidFill>
                <a:ea typeface="+mn-lt"/>
                <a:cs typeface="+mn-lt"/>
              </a:rPr>
              <a:t>moisturizers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000" dirty="0" err="1">
                <a:solidFill>
                  <a:srgbClr val="FF0000"/>
                </a:solidFill>
                <a:ea typeface="+mn-lt"/>
                <a:cs typeface="+mn-lt"/>
              </a:rPr>
              <a:t>may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000" dirty="0" err="1">
                <a:solidFill>
                  <a:srgbClr val="FF0000"/>
                </a:solidFill>
                <a:ea typeface="+mn-lt"/>
                <a:cs typeface="+mn-lt"/>
              </a:rPr>
              <a:t>improve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000" dirty="0" err="1">
                <a:solidFill>
                  <a:srgbClr val="FF0000"/>
                </a:solidFill>
                <a:ea typeface="+mn-lt"/>
                <a:cs typeface="+mn-lt"/>
              </a:rPr>
              <a:t>dryness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(all </a:t>
            </a:r>
            <a:r>
              <a:rPr lang="fr-FR" sz="2000" dirty="0" err="1">
                <a:solidFill>
                  <a:srgbClr val="FF0000"/>
                </a:solidFill>
                <a:ea typeface="+mn-lt"/>
                <a:cs typeface="+mn-lt"/>
              </a:rPr>
              <a:t>low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COE). </a:t>
            </a:r>
          </a:p>
          <a:p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Vaginal </a:t>
            </a:r>
            <a:r>
              <a:rPr lang="fr-FR" sz="2000" dirty="0" err="1">
                <a:solidFill>
                  <a:srgbClr val="FF0000"/>
                </a:solidFill>
                <a:ea typeface="+mn-lt"/>
                <a:cs typeface="+mn-lt"/>
              </a:rPr>
              <a:t>testosterone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, </a:t>
            </a:r>
            <a:r>
              <a:rPr lang="fr-FR" sz="2000" dirty="0" err="1">
                <a:solidFill>
                  <a:srgbClr val="FF0000"/>
                </a:solidFill>
                <a:ea typeface="+mn-lt"/>
                <a:cs typeface="+mn-lt"/>
              </a:rPr>
              <a:t>systemic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DHEA, vaginal </a:t>
            </a:r>
            <a:r>
              <a:rPr lang="fr-FR" sz="2000" dirty="0" err="1">
                <a:solidFill>
                  <a:srgbClr val="FF0000"/>
                </a:solidFill>
                <a:ea typeface="+mn-lt"/>
                <a:cs typeface="+mn-lt"/>
              </a:rPr>
              <a:t>oxytocin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, and oral </a:t>
            </a:r>
            <a:r>
              <a:rPr lang="fr-FR" sz="2000" dirty="0" err="1">
                <a:solidFill>
                  <a:srgbClr val="FF0000"/>
                </a:solidFill>
                <a:ea typeface="+mn-lt"/>
                <a:cs typeface="+mn-lt"/>
              </a:rPr>
              <a:t>raloxifene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or </a:t>
            </a:r>
            <a:r>
              <a:rPr lang="fr-FR" sz="2000" dirty="0" err="1">
                <a:solidFill>
                  <a:srgbClr val="FF0000"/>
                </a:solidFill>
                <a:ea typeface="+mn-lt"/>
                <a:cs typeface="+mn-lt"/>
              </a:rPr>
              <a:t>bazedoxifene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000" dirty="0" err="1">
                <a:solidFill>
                  <a:srgbClr val="FF0000"/>
                </a:solidFill>
                <a:ea typeface="+mn-lt"/>
                <a:cs typeface="+mn-lt"/>
              </a:rPr>
              <a:t>may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000" dirty="0" err="1">
                <a:solidFill>
                  <a:srgbClr val="FF0000"/>
                </a:solidFill>
                <a:ea typeface="+mn-lt"/>
                <a:cs typeface="+mn-lt"/>
              </a:rPr>
              <a:t>provide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no </a:t>
            </a:r>
            <a:r>
              <a:rPr lang="fr-FR" sz="2000" dirty="0" err="1">
                <a:solidFill>
                  <a:srgbClr val="FF0000"/>
                </a:solidFill>
                <a:ea typeface="+mn-lt"/>
                <a:cs typeface="+mn-lt"/>
              </a:rPr>
              <a:t>benefit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(</a:t>
            </a:r>
            <a:r>
              <a:rPr lang="fr-FR" sz="2000" dirty="0" err="1">
                <a:solidFill>
                  <a:srgbClr val="FF0000"/>
                </a:solidFill>
                <a:ea typeface="+mn-lt"/>
                <a:cs typeface="+mn-lt"/>
              </a:rPr>
              <a:t>low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COE) or </a:t>
            </a:r>
            <a:r>
              <a:rPr lang="fr-FR" sz="2000" dirty="0" err="1">
                <a:solidFill>
                  <a:srgbClr val="FF0000"/>
                </a:solidFill>
                <a:ea typeface="+mn-lt"/>
                <a:cs typeface="+mn-lt"/>
              </a:rPr>
              <a:t>had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000" dirty="0" err="1">
                <a:solidFill>
                  <a:srgbClr val="FF0000"/>
                </a:solidFill>
                <a:ea typeface="+mn-lt"/>
                <a:cs typeface="+mn-lt"/>
              </a:rPr>
              <a:t>uncertain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000" dirty="0" err="1">
                <a:solidFill>
                  <a:srgbClr val="FF0000"/>
                </a:solidFill>
                <a:ea typeface="+mn-lt"/>
                <a:cs typeface="+mn-lt"/>
              </a:rPr>
              <a:t>effects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(</a:t>
            </a:r>
            <a:r>
              <a:rPr lang="fr-FR" sz="2000" dirty="0" err="1">
                <a:solidFill>
                  <a:srgbClr val="FF0000"/>
                </a:solidFill>
                <a:ea typeface="+mn-lt"/>
                <a:cs typeface="+mn-lt"/>
              </a:rPr>
              <a:t>very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000" dirty="0" err="1">
                <a:solidFill>
                  <a:srgbClr val="FF0000"/>
                </a:solidFill>
                <a:ea typeface="+mn-lt"/>
                <a:cs typeface="+mn-lt"/>
              </a:rPr>
              <a:t>low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COE). </a:t>
            </a:r>
          </a:p>
          <a:p>
            <a:r>
              <a:rPr lang="fr-FR" sz="2400" dirty="0" err="1">
                <a:solidFill>
                  <a:srgbClr val="212121"/>
                </a:solidFill>
                <a:ea typeface="Calibri"/>
                <a:cs typeface="Calibri"/>
              </a:rPr>
              <a:t>Danan</a:t>
            </a:r>
            <a:r>
              <a:rPr lang="fr-FR" sz="2400" dirty="0">
                <a:solidFill>
                  <a:srgbClr val="212121"/>
                </a:solidFill>
                <a:ea typeface="Calibri"/>
                <a:cs typeface="Calibri"/>
              </a:rPr>
              <a:t> ER, et al Ann </a:t>
            </a:r>
            <a:r>
              <a:rPr lang="fr-FR" sz="2400" dirty="0" err="1">
                <a:solidFill>
                  <a:srgbClr val="212121"/>
                </a:solidFill>
                <a:ea typeface="Calibri"/>
                <a:cs typeface="Calibri"/>
              </a:rPr>
              <a:t>Intern</a:t>
            </a:r>
            <a:r>
              <a:rPr lang="fr-FR" sz="2400" dirty="0">
                <a:solidFill>
                  <a:srgbClr val="212121"/>
                </a:solidFill>
                <a:ea typeface="Calibri"/>
                <a:cs typeface="Calibri"/>
              </a:rPr>
              <a:t> Med. 2024 Oct;177(10):1400-1414. </a:t>
            </a:r>
            <a:r>
              <a:rPr lang="fr-FR" sz="2400" dirty="0" err="1">
                <a:solidFill>
                  <a:srgbClr val="212121"/>
                </a:solidFill>
                <a:ea typeface="Calibri"/>
                <a:cs typeface="Calibri"/>
              </a:rPr>
              <a:t>doi</a:t>
            </a:r>
            <a:r>
              <a:rPr lang="fr-FR" sz="2400" dirty="0">
                <a:solidFill>
                  <a:srgbClr val="212121"/>
                </a:solidFill>
                <a:ea typeface="Calibri"/>
                <a:cs typeface="Calibri"/>
              </a:rPr>
              <a:t>: 10.7326/ANNALS-24-00610. Epub 2024 Sep 10. PMID: 39250810.</a:t>
            </a:r>
            <a:endParaRPr lang="fr-FR" sz="24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fr-FR" sz="2000">
              <a:solidFill>
                <a:srgbClr val="21212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266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peau, gros plan, organe, Chair&#10;&#10;Description générée automatiquement">
            <a:extLst>
              <a:ext uri="{FF2B5EF4-FFF2-40B4-BE49-F238E27FC236}">
                <a16:creationId xmlns:a16="http://schemas.microsoft.com/office/drawing/2014/main" id="{0C700DF7-9BE3-7246-D50E-AD115B3A0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876" y="-375871"/>
            <a:ext cx="6092670" cy="723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7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138E18-7883-0BA4-1AA1-B9DF1F60B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err="1">
                <a:solidFill>
                  <a:srgbClr val="FF0000"/>
                </a:solidFill>
                <a:latin typeface="Noto Sans"/>
                <a:ea typeface="Noto Sans"/>
                <a:cs typeface="Noto Sans"/>
              </a:rPr>
              <a:t>Testosterone</a:t>
            </a:r>
            <a:endParaRPr lang="fr-FR" sz="2800" err="1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496A4D-5D29-7B8B-86EB-8B4F49D30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r-FR" sz="20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Androgen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0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receptors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in vaginal </a:t>
            </a:r>
            <a:r>
              <a:rPr lang="fr-FR" sz="20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tissueMay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0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stimulate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vaginal </a:t>
            </a:r>
            <a:r>
              <a:rPr lang="fr-FR" sz="20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mucosa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and </a:t>
            </a:r>
            <a:r>
              <a:rPr lang="fr-FR" sz="20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improve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0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symptoms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of vaginal </a:t>
            </a:r>
            <a:r>
              <a:rPr lang="fr-FR" sz="20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atrophy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.</a:t>
            </a:r>
            <a:endParaRPr lang="fr-FR" sz="2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Not </a:t>
            </a:r>
            <a:r>
              <a:rPr lang="fr-FR" sz="20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approved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for use in </a:t>
            </a:r>
            <a:r>
              <a:rPr lang="fr-FR" sz="20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females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. </a:t>
            </a:r>
            <a:endParaRPr lang="fr-FR" sz="20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Indication Low libido? </a:t>
            </a:r>
            <a:endParaRPr lang="fr-FR" sz="20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GSM in patients on AI </a:t>
            </a:r>
            <a:r>
              <a:rPr lang="fr-FR" sz="20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therapy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, but the </a:t>
            </a:r>
            <a:r>
              <a:rPr lang="fr-FR" sz="20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safety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0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is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0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uncertain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.  and an inverse </a:t>
            </a:r>
            <a:r>
              <a:rPr lang="fr-FR" sz="20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correlation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0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with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0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age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.</a:t>
            </a:r>
            <a:endParaRPr lang="fr-FR" sz="2000" dirty="0">
              <a:ea typeface="Calibri"/>
              <a:cs typeface="Calibri"/>
            </a:endParaRPr>
          </a:p>
          <a:p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Small </a:t>
            </a:r>
            <a:r>
              <a:rPr lang="fr-FR" sz="20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series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</a:p>
          <a:p>
            <a:endParaRPr lang="fr-FR" sz="2000" dirty="0">
              <a:solidFill>
                <a:srgbClr val="232323"/>
              </a:solidFill>
              <a:latin typeface="Noto Sans"/>
              <a:ea typeface="Noto Sans"/>
              <a:cs typeface="Noto Sans"/>
            </a:endParaRPr>
          </a:p>
          <a:p>
            <a:endParaRPr lang="fr-FR" sz="2000" dirty="0">
              <a:solidFill>
                <a:srgbClr val="232323"/>
              </a:solidFill>
              <a:latin typeface="Noto Sans"/>
              <a:ea typeface="Noto Sans"/>
              <a:cs typeface="Noto Sans"/>
            </a:endParaRPr>
          </a:p>
          <a:p>
            <a:r>
              <a:rPr lang="fr-FR" sz="900" dirty="0">
                <a:solidFill>
                  <a:srgbClr val="0074B9"/>
                </a:solidFill>
                <a:latin typeface="Noto Sans"/>
                <a:ea typeface="Noto Sans"/>
                <a:cs typeface="Noto Sans"/>
                <a:hlinkClick r:id="rId2"/>
              </a:rPr>
              <a:t>Gloria Bachmann, MD, MMS</a:t>
            </a:r>
            <a:endParaRPr lang="fr-FR" sz="2000" dirty="0">
              <a:solidFill>
                <a:srgbClr val="232323"/>
              </a:solidFill>
              <a:latin typeface="Noto Sans"/>
              <a:ea typeface="Noto Sans"/>
              <a:cs typeface="Noto Sans"/>
            </a:endParaRPr>
          </a:p>
          <a:p>
            <a:r>
              <a:rPr lang="fr-FR" sz="900" dirty="0">
                <a:solidFill>
                  <a:srgbClr val="0074B9"/>
                </a:solidFill>
                <a:latin typeface="Noto Sans"/>
                <a:ea typeface="Noto Sans"/>
                <a:cs typeface="Noto Sans"/>
                <a:hlinkClick r:id="rId2"/>
              </a:rPr>
              <a:t>JoAnn V Pinkerton, MD, FACOG, MSCP</a:t>
            </a:r>
            <a:endParaRPr lang="fr-FR"/>
          </a:p>
          <a:p>
            <a:r>
              <a:rPr lang="fr-FR" sz="20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Uptodate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2025</a:t>
            </a:r>
          </a:p>
          <a:p>
            <a:endParaRPr lang="fr-F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3388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9BE6EC-416B-5710-C204-40A34A32E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853"/>
            <a:ext cx="8229600" cy="1143000"/>
          </a:xfrm>
        </p:spPr>
        <p:txBody>
          <a:bodyPr/>
          <a:lstStyle/>
          <a:p>
            <a:r>
              <a:rPr lang="fr-FR" sz="2800" b="1" err="1">
                <a:solidFill>
                  <a:srgbClr val="FF0000"/>
                </a:solidFill>
                <a:latin typeface="Noto Sans"/>
                <a:ea typeface="Noto Sans"/>
                <a:cs typeface="Noto Sans"/>
              </a:rPr>
              <a:t>Therapies</a:t>
            </a:r>
            <a:r>
              <a:rPr lang="fr-FR" sz="2800" b="1" dirty="0">
                <a:solidFill>
                  <a:srgbClr val="FF000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800" b="1" err="1">
                <a:solidFill>
                  <a:srgbClr val="FF0000"/>
                </a:solidFill>
                <a:latin typeface="Noto Sans"/>
                <a:ea typeface="Noto Sans"/>
                <a:cs typeface="Noto Sans"/>
              </a:rPr>
              <a:t>needing</a:t>
            </a:r>
            <a:r>
              <a:rPr lang="fr-FR" sz="2800" b="1" dirty="0">
                <a:solidFill>
                  <a:srgbClr val="FF000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800" b="1" err="1">
                <a:solidFill>
                  <a:srgbClr val="FF0000"/>
                </a:solidFill>
                <a:latin typeface="Noto Sans"/>
                <a:ea typeface="Noto Sans"/>
                <a:cs typeface="Noto Sans"/>
              </a:rPr>
              <a:t>further</a:t>
            </a:r>
            <a:r>
              <a:rPr lang="fr-FR" sz="2800" b="1" dirty="0">
                <a:solidFill>
                  <a:srgbClr val="FF000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800" b="1" err="1">
                <a:solidFill>
                  <a:srgbClr val="FF0000"/>
                </a:solidFill>
                <a:latin typeface="Noto Sans"/>
                <a:ea typeface="Noto Sans"/>
                <a:cs typeface="Noto Sans"/>
              </a:rPr>
              <a:t>evaluation</a:t>
            </a:r>
            <a:endParaRPr lang="fr-FR" sz="2800" err="1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B34C0B-D576-E983-7EC2-B41EE625D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453" y="935740"/>
            <a:ext cx="8229600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fr-FR" sz="2000" b="1" dirty="0">
              <a:solidFill>
                <a:srgbClr val="232323"/>
              </a:solidFill>
              <a:latin typeface="Noto Sans"/>
              <a:ea typeface="Noto Sans"/>
              <a:cs typeface="Noto Sans"/>
            </a:endParaRPr>
          </a:p>
          <a:p>
            <a:r>
              <a:rPr lang="fr-FR" sz="2000" b="1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Laser or </a:t>
            </a:r>
            <a:r>
              <a:rPr lang="fr-FR" sz="2000" b="1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radiofrequency</a:t>
            </a:r>
            <a:r>
              <a:rPr lang="fr-FR" sz="2000" b="1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000" b="1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devices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 — Laser and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other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energy-based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devices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(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eg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,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fractional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microablative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CO</a:t>
            </a:r>
            <a:r>
              <a:rPr lang="fr-FR" sz="2000" baseline="-25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2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 laser,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erbium:YAG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[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Er:YAG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] laser,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temperature-controlled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radiofrequency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[RF] laser) have been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marketed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for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treatment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of VVA, but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there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are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limited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data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regarding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the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safety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and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efficacy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of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these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0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devices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. </a:t>
            </a:r>
            <a:endParaRPr lang="fr-FR" sz="2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FDA </a:t>
            </a:r>
            <a:r>
              <a:rPr lang="fr-FR" sz="20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issued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a </a:t>
            </a:r>
            <a:r>
              <a:rPr lang="fr-FR" sz="20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safety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communication warning ! </a:t>
            </a:r>
          </a:p>
          <a:p>
            <a:endParaRPr lang="fr-FR" sz="2000" dirty="0">
              <a:solidFill>
                <a:srgbClr val="232323"/>
              </a:solidFill>
              <a:latin typeface="Noto Sans"/>
              <a:ea typeface="Noto Sans"/>
              <a:cs typeface="Noto Sans"/>
            </a:endParaRPr>
          </a:p>
          <a:p>
            <a:endParaRPr lang="fr-FR" sz="2000" dirty="0">
              <a:solidFill>
                <a:srgbClr val="232323"/>
              </a:solidFill>
              <a:latin typeface="Noto Sans"/>
              <a:ea typeface="Noto Sans"/>
              <a:cs typeface="Noto Sans"/>
            </a:endParaRPr>
          </a:p>
          <a:p>
            <a:endParaRPr lang="fr-FR" sz="2000" dirty="0">
              <a:solidFill>
                <a:srgbClr val="232323"/>
              </a:solidFill>
              <a:latin typeface="Noto Sans"/>
              <a:ea typeface="Noto Sans"/>
              <a:cs typeface="Noto Sans"/>
            </a:endParaRPr>
          </a:p>
          <a:p>
            <a:r>
              <a:rPr lang="fr-FR" sz="900" dirty="0">
                <a:latin typeface="Noto Sans"/>
                <a:ea typeface="Noto Sans"/>
                <a:cs typeface="Noto Sans"/>
                <a:hlinkClick r:id="rId2"/>
              </a:rPr>
              <a:t>Gloria Bachmann, MD, MMS</a:t>
            </a:r>
            <a:endParaRPr lang="fr-FR" sz="900">
              <a:latin typeface="Noto Sans"/>
              <a:ea typeface="Noto Sans"/>
              <a:cs typeface="Noto Sans"/>
            </a:endParaRPr>
          </a:p>
          <a:p>
            <a:r>
              <a:rPr lang="fr-FR" sz="900" dirty="0">
                <a:latin typeface="Noto Sans"/>
                <a:ea typeface="Noto Sans"/>
                <a:cs typeface="Noto Sans"/>
                <a:hlinkClick r:id="rId2"/>
              </a:rPr>
              <a:t>JoAnn V Pinkerton, MD, FACOG, MSCP</a:t>
            </a:r>
            <a:endParaRPr lang="fr-FR" sz="900">
              <a:ea typeface="Calibri"/>
              <a:cs typeface="Calibri"/>
            </a:endParaRPr>
          </a:p>
          <a:p>
            <a:r>
              <a:rPr lang="fr-FR" sz="20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Uptodate</a:t>
            </a:r>
            <a:r>
              <a:rPr lang="fr-FR" sz="20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2025</a:t>
            </a:r>
            <a:endParaRPr lang="fr-FR" dirty="0"/>
          </a:p>
          <a:p>
            <a:endParaRPr lang="fr-FR" sz="2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6718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797841-D259-CEEE-E3A4-89A4BDF42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30480"/>
            <a:ext cx="8229600" cy="1143000"/>
          </a:xfrm>
        </p:spPr>
        <p:txBody>
          <a:bodyPr/>
          <a:lstStyle/>
          <a:p>
            <a:r>
              <a:rPr lang="fr-FR" sz="2800" dirty="0">
                <a:latin typeface="Arial"/>
                <a:cs typeface="Arial"/>
              </a:rPr>
              <a:t>RCT </a:t>
            </a:r>
            <a:r>
              <a:rPr lang="fr-FR" sz="2800" err="1">
                <a:latin typeface="Arial"/>
                <a:cs typeface="Arial"/>
              </a:rPr>
              <a:t>with</a:t>
            </a:r>
            <a:r>
              <a:rPr lang="fr-FR" sz="2800" dirty="0">
                <a:latin typeface="Arial"/>
                <a:cs typeface="Arial"/>
              </a:rPr>
              <a:t> </a:t>
            </a:r>
            <a:r>
              <a:rPr lang="fr-FR" sz="2800" err="1">
                <a:latin typeface="Arial"/>
                <a:cs typeface="Arial"/>
              </a:rPr>
              <a:t>negative</a:t>
            </a:r>
            <a:r>
              <a:rPr lang="fr-FR" sz="2800" dirty="0">
                <a:latin typeface="Arial"/>
                <a:cs typeface="Arial"/>
              </a:rPr>
              <a:t> </a:t>
            </a:r>
            <a:r>
              <a:rPr lang="fr-FR" sz="2800" err="1">
                <a:latin typeface="Arial"/>
                <a:cs typeface="Arial"/>
              </a:rPr>
              <a:t>results</a:t>
            </a:r>
            <a:endParaRPr lang="fr-FR" sz="2800" err="1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400F35-F9C7-9372-D32C-BCE386F6F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04292"/>
            <a:ext cx="8229600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Li FG, et al Vaginal </a:t>
            </a:r>
            <a:r>
              <a:rPr lang="fr-FR" sz="2400" dirty="0" err="1">
                <a:solidFill>
                  <a:srgbClr val="212121"/>
                </a:solidFill>
                <a:ea typeface="+mn-lt"/>
                <a:cs typeface="+mn-lt"/>
              </a:rPr>
              <a:t>epithelial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400" dirty="0" err="1">
                <a:solidFill>
                  <a:srgbClr val="212121"/>
                </a:solidFill>
                <a:ea typeface="+mn-lt"/>
                <a:cs typeface="+mn-lt"/>
              </a:rPr>
              <a:t>histology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400" dirty="0" err="1">
                <a:solidFill>
                  <a:srgbClr val="212121"/>
                </a:solidFill>
                <a:ea typeface="+mn-lt"/>
                <a:cs typeface="+mn-lt"/>
              </a:rPr>
              <a:t>before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 and </a:t>
            </a:r>
            <a:r>
              <a:rPr lang="fr-FR" sz="2400" dirty="0" err="1">
                <a:solidFill>
                  <a:srgbClr val="212121"/>
                </a:solidFill>
                <a:ea typeface="+mn-lt"/>
                <a:cs typeface="+mn-lt"/>
              </a:rPr>
              <a:t>after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400" dirty="0" err="1">
                <a:solidFill>
                  <a:srgbClr val="212121"/>
                </a:solidFill>
                <a:ea typeface="+mn-lt"/>
                <a:cs typeface="+mn-lt"/>
              </a:rPr>
              <a:t>fractional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 CO</a:t>
            </a:r>
            <a:r>
              <a:rPr lang="fr-FR" sz="2400" baseline="-25000" dirty="0">
                <a:solidFill>
                  <a:srgbClr val="212121"/>
                </a:solidFill>
                <a:ea typeface="+mn-lt"/>
                <a:cs typeface="+mn-lt"/>
              </a:rPr>
              <a:t>2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 laser in </a:t>
            </a:r>
            <a:r>
              <a:rPr lang="fr-FR" sz="2400" dirty="0" err="1">
                <a:solidFill>
                  <a:srgbClr val="212121"/>
                </a:solidFill>
                <a:ea typeface="+mn-lt"/>
                <a:cs typeface="+mn-lt"/>
              </a:rPr>
              <a:t>postmenopausal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400" dirty="0" err="1">
                <a:solidFill>
                  <a:srgbClr val="212121"/>
                </a:solidFill>
                <a:ea typeface="+mn-lt"/>
                <a:cs typeface="+mn-lt"/>
              </a:rPr>
              <a:t>women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: a double-blind, </a:t>
            </a:r>
            <a:r>
              <a:rPr lang="fr-FR" sz="2400" dirty="0" err="1">
                <a:solidFill>
                  <a:srgbClr val="212121"/>
                </a:solidFill>
                <a:ea typeface="+mn-lt"/>
                <a:cs typeface="+mn-lt"/>
              </a:rPr>
              <a:t>sham-controlled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400" dirty="0" err="1">
                <a:solidFill>
                  <a:srgbClr val="212121"/>
                </a:solidFill>
                <a:ea typeface="+mn-lt"/>
                <a:cs typeface="+mn-lt"/>
              </a:rPr>
              <a:t>randomized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 trial. Am J </a:t>
            </a:r>
            <a:r>
              <a:rPr lang="fr-FR" sz="2400" dirty="0" err="1">
                <a:solidFill>
                  <a:srgbClr val="212121"/>
                </a:solidFill>
                <a:ea typeface="+mn-lt"/>
                <a:cs typeface="+mn-lt"/>
              </a:rPr>
              <a:t>Obstet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400" dirty="0" err="1">
                <a:solidFill>
                  <a:srgbClr val="212121"/>
                </a:solidFill>
                <a:ea typeface="+mn-lt"/>
                <a:cs typeface="+mn-lt"/>
              </a:rPr>
              <a:t>Gynecol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. 2023 Sep;229(3):278.e1-278.e9. </a:t>
            </a:r>
          </a:p>
          <a:p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Li FG, et al </a:t>
            </a:r>
            <a:r>
              <a:rPr lang="fr-FR" sz="2400" err="1">
                <a:solidFill>
                  <a:srgbClr val="212121"/>
                </a:solidFill>
                <a:ea typeface="+mn-lt"/>
                <a:cs typeface="+mn-lt"/>
              </a:rPr>
              <a:t>Effect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 of </a:t>
            </a:r>
            <a:r>
              <a:rPr lang="fr-FR" sz="2400" err="1">
                <a:solidFill>
                  <a:srgbClr val="212121"/>
                </a:solidFill>
                <a:ea typeface="+mn-lt"/>
                <a:cs typeface="+mn-lt"/>
              </a:rPr>
              <a:t>Fractional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 Carbon </a:t>
            </a:r>
            <a:r>
              <a:rPr lang="fr-FR" sz="2400" err="1">
                <a:solidFill>
                  <a:srgbClr val="212121"/>
                </a:solidFill>
                <a:ea typeface="+mn-lt"/>
                <a:cs typeface="+mn-lt"/>
              </a:rPr>
              <a:t>Dioxide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 Laser vs Sham </a:t>
            </a:r>
            <a:r>
              <a:rPr lang="fr-FR" sz="2400" err="1">
                <a:solidFill>
                  <a:srgbClr val="212121"/>
                </a:solidFill>
                <a:ea typeface="+mn-lt"/>
                <a:cs typeface="+mn-lt"/>
              </a:rPr>
              <a:t>Treatment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 on </a:t>
            </a:r>
            <a:r>
              <a:rPr lang="fr-FR" sz="2400" err="1">
                <a:solidFill>
                  <a:srgbClr val="212121"/>
                </a:solidFill>
                <a:ea typeface="+mn-lt"/>
                <a:cs typeface="+mn-lt"/>
              </a:rPr>
              <a:t>Symptom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400" err="1">
                <a:solidFill>
                  <a:srgbClr val="212121"/>
                </a:solidFill>
                <a:ea typeface="+mn-lt"/>
                <a:cs typeface="+mn-lt"/>
              </a:rPr>
              <a:t>Severity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 in </a:t>
            </a:r>
            <a:r>
              <a:rPr lang="fr-FR" sz="2400" err="1">
                <a:solidFill>
                  <a:srgbClr val="212121"/>
                </a:solidFill>
                <a:ea typeface="+mn-lt"/>
                <a:cs typeface="+mn-lt"/>
              </a:rPr>
              <a:t>Women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400" err="1">
                <a:solidFill>
                  <a:srgbClr val="212121"/>
                </a:solidFill>
                <a:ea typeface="+mn-lt"/>
                <a:cs typeface="+mn-lt"/>
              </a:rPr>
              <a:t>With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400" err="1">
                <a:solidFill>
                  <a:srgbClr val="212121"/>
                </a:solidFill>
                <a:ea typeface="+mn-lt"/>
                <a:cs typeface="+mn-lt"/>
              </a:rPr>
              <a:t>Postmenopausal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 Vaginal </a:t>
            </a:r>
            <a:r>
              <a:rPr lang="fr-FR" sz="2400" err="1">
                <a:solidFill>
                  <a:srgbClr val="212121"/>
                </a:solidFill>
                <a:ea typeface="+mn-lt"/>
                <a:cs typeface="+mn-lt"/>
              </a:rPr>
              <a:t>Symptoms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: A </a:t>
            </a:r>
            <a:r>
              <a:rPr lang="fr-FR" sz="2400" err="1">
                <a:solidFill>
                  <a:srgbClr val="212121"/>
                </a:solidFill>
                <a:ea typeface="+mn-lt"/>
                <a:cs typeface="+mn-lt"/>
              </a:rPr>
              <a:t>Randomized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400" err="1">
                <a:solidFill>
                  <a:srgbClr val="212121"/>
                </a:solidFill>
                <a:ea typeface="+mn-lt"/>
                <a:cs typeface="+mn-lt"/>
              </a:rPr>
              <a:t>Clinical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 Trial. JAMA. 2021 </a:t>
            </a:r>
            <a:r>
              <a:rPr lang="fr-FR" sz="2400" err="1">
                <a:solidFill>
                  <a:srgbClr val="212121"/>
                </a:solidFill>
                <a:ea typeface="+mn-lt"/>
                <a:cs typeface="+mn-lt"/>
              </a:rPr>
              <a:t>Oct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 12;326(14):1381-1389. </a:t>
            </a:r>
          </a:p>
          <a:p>
            <a:r>
              <a:rPr lang="fr-FR" sz="2400" err="1">
                <a:solidFill>
                  <a:srgbClr val="212121"/>
                </a:solidFill>
                <a:ea typeface="+mn-lt"/>
                <a:cs typeface="+mn-lt"/>
              </a:rPr>
              <a:t>Mension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 E, et al  </a:t>
            </a:r>
            <a:r>
              <a:rPr lang="fr-FR" sz="2400" err="1">
                <a:solidFill>
                  <a:srgbClr val="212121"/>
                </a:solidFill>
                <a:ea typeface="+mn-lt"/>
                <a:cs typeface="+mn-lt"/>
              </a:rPr>
              <a:t>Effect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 of </a:t>
            </a:r>
            <a:r>
              <a:rPr lang="fr-FR" sz="2400" err="1">
                <a:solidFill>
                  <a:srgbClr val="212121"/>
                </a:solidFill>
                <a:ea typeface="+mn-lt"/>
                <a:cs typeface="+mn-lt"/>
              </a:rPr>
              <a:t>Fractional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 Carbon </a:t>
            </a:r>
            <a:r>
              <a:rPr lang="fr-FR" sz="2400" err="1">
                <a:solidFill>
                  <a:srgbClr val="212121"/>
                </a:solidFill>
                <a:ea typeface="+mn-lt"/>
                <a:cs typeface="+mn-lt"/>
              </a:rPr>
              <a:t>Dioxide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 vs Sham Laser on </a:t>
            </a:r>
            <a:r>
              <a:rPr lang="fr-FR" sz="2400" err="1">
                <a:solidFill>
                  <a:srgbClr val="212121"/>
                </a:solidFill>
                <a:ea typeface="+mn-lt"/>
                <a:cs typeface="+mn-lt"/>
              </a:rPr>
              <a:t>Sexual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400" err="1">
                <a:solidFill>
                  <a:srgbClr val="212121"/>
                </a:solidFill>
                <a:ea typeface="+mn-lt"/>
                <a:cs typeface="+mn-lt"/>
              </a:rPr>
              <a:t>Function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 in </a:t>
            </a:r>
            <a:r>
              <a:rPr lang="fr-FR" sz="2400" err="1">
                <a:solidFill>
                  <a:srgbClr val="212121"/>
                </a:solidFill>
                <a:ea typeface="+mn-lt"/>
                <a:cs typeface="+mn-lt"/>
              </a:rPr>
              <a:t>Survivors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 of </a:t>
            </a:r>
            <a:r>
              <a:rPr lang="fr-FR" sz="2400" err="1">
                <a:solidFill>
                  <a:srgbClr val="212121"/>
                </a:solidFill>
                <a:ea typeface="+mn-lt"/>
                <a:cs typeface="+mn-lt"/>
              </a:rPr>
              <a:t>Breast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 Cancer </a:t>
            </a:r>
            <a:r>
              <a:rPr lang="fr-FR" sz="2400" err="1">
                <a:solidFill>
                  <a:srgbClr val="212121"/>
                </a:solidFill>
                <a:ea typeface="+mn-lt"/>
                <a:cs typeface="+mn-lt"/>
              </a:rPr>
              <a:t>Receiving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 Aromatase </a:t>
            </a:r>
            <a:r>
              <a:rPr lang="fr-FR" sz="2400" err="1">
                <a:solidFill>
                  <a:srgbClr val="212121"/>
                </a:solidFill>
                <a:ea typeface="+mn-lt"/>
                <a:cs typeface="+mn-lt"/>
              </a:rPr>
              <a:t>Inhibitors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 for </a:t>
            </a:r>
            <a:r>
              <a:rPr lang="fr-FR" sz="2400" err="1">
                <a:solidFill>
                  <a:srgbClr val="212121"/>
                </a:solidFill>
                <a:ea typeface="+mn-lt"/>
                <a:cs typeface="+mn-lt"/>
              </a:rPr>
              <a:t>Genitourinary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 Syndrome of </a:t>
            </a:r>
            <a:r>
              <a:rPr lang="fr-FR" sz="2400" err="1">
                <a:solidFill>
                  <a:srgbClr val="212121"/>
                </a:solidFill>
                <a:ea typeface="+mn-lt"/>
                <a:cs typeface="+mn-lt"/>
              </a:rPr>
              <a:t>Menopause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: The LIGHT </a:t>
            </a:r>
            <a:r>
              <a:rPr lang="fr-FR" sz="2400" err="1">
                <a:solidFill>
                  <a:srgbClr val="212121"/>
                </a:solidFill>
                <a:ea typeface="+mn-lt"/>
                <a:cs typeface="+mn-lt"/>
              </a:rPr>
              <a:t>Randomized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400" err="1">
                <a:solidFill>
                  <a:srgbClr val="212121"/>
                </a:solidFill>
                <a:ea typeface="+mn-lt"/>
                <a:cs typeface="+mn-lt"/>
              </a:rPr>
              <a:t>Clinical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 Trial. JAMA </a:t>
            </a:r>
            <a:r>
              <a:rPr lang="fr-FR" sz="2400" err="1">
                <a:solidFill>
                  <a:srgbClr val="212121"/>
                </a:solidFill>
                <a:ea typeface="+mn-lt"/>
                <a:cs typeface="+mn-lt"/>
              </a:rPr>
              <a:t>Netw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 Open. 2023 </a:t>
            </a:r>
            <a:r>
              <a:rPr lang="fr-FR" sz="2400" err="1">
                <a:solidFill>
                  <a:srgbClr val="212121"/>
                </a:solidFill>
                <a:ea typeface="+mn-lt"/>
                <a:cs typeface="+mn-lt"/>
              </a:rPr>
              <a:t>Feb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 1;6(2):e2255697.</a:t>
            </a:r>
          </a:p>
          <a:p>
            <a:r>
              <a:rPr lang="fr-FR" sz="2400" dirty="0">
                <a:solidFill>
                  <a:srgbClr val="FF0000"/>
                </a:solidFill>
                <a:ea typeface="+mn-lt"/>
                <a:cs typeface="+mn-lt"/>
              </a:rPr>
              <a:t>Joris A, et al  </a:t>
            </a:r>
            <a:r>
              <a:rPr lang="fr-FR" sz="2400" err="1">
                <a:solidFill>
                  <a:srgbClr val="FF0000"/>
                </a:solidFill>
                <a:ea typeface="+mn-lt"/>
                <a:cs typeface="+mn-lt"/>
              </a:rPr>
              <a:t>Randomized</a:t>
            </a:r>
            <a:r>
              <a:rPr lang="fr-FR" sz="2400" dirty="0">
                <a:solidFill>
                  <a:srgbClr val="FF0000"/>
                </a:solidFill>
                <a:ea typeface="+mn-lt"/>
                <a:cs typeface="+mn-lt"/>
              </a:rPr>
              <a:t> trial: </a:t>
            </a:r>
            <a:r>
              <a:rPr lang="fr-FR" sz="2400" err="1">
                <a:solidFill>
                  <a:srgbClr val="FF0000"/>
                </a:solidFill>
                <a:ea typeface="+mn-lt"/>
                <a:cs typeface="+mn-lt"/>
              </a:rPr>
              <a:t>treatment</a:t>
            </a:r>
            <a:r>
              <a:rPr lang="fr-FR" sz="2400" dirty="0">
                <a:solidFill>
                  <a:srgbClr val="FF0000"/>
                </a:solidFill>
                <a:ea typeface="+mn-lt"/>
                <a:cs typeface="+mn-lt"/>
              </a:rPr>
              <a:t> of </a:t>
            </a:r>
            <a:r>
              <a:rPr lang="fr-FR" sz="2400" err="1">
                <a:solidFill>
                  <a:srgbClr val="FF0000"/>
                </a:solidFill>
                <a:ea typeface="+mn-lt"/>
                <a:cs typeface="+mn-lt"/>
              </a:rPr>
              <a:t>genitourinary</a:t>
            </a:r>
            <a:r>
              <a:rPr lang="fr-FR" sz="2400" dirty="0">
                <a:solidFill>
                  <a:srgbClr val="FF0000"/>
                </a:solidFill>
                <a:ea typeface="+mn-lt"/>
                <a:cs typeface="+mn-lt"/>
              </a:rPr>
              <a:t> syndrome of </a:t>
            </a:r>
            <a:r>
              <a:rPr lang="fr-FR" sz="2400" err="1">
                <a:solidFill>
                  <a:srgbClr val="FF0000"/>
                </a:solidFill>
                <a:ea typeface="+mn-lt"/>
                <a:cs typeface="+mn-lt"/>
              </a:rPr>
              <a:t>menopause</a:t>
            </a:r>
            <a:r>
              <a:rPr lang="fr-FR" sz="24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400" err="1">
                <a:solidFill>
                  <a:srgbClr val="FF0000"/>
                </a:solidFill>
                <a:ea typeface="+mn-lt"/>
                <a:cs typeface="+mn-lt"/>
              </a:rPr>
              <a:t>using</a:t>
            </a:r>
            <a:r>
              <a:rPr lang="fr-FR" sz="24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400" err="1">
                <a:solidFill>
                  <a:srgbClr val="FF0000"/>
                </a:solidFill>
                <a:ea typeface="+mn-lt"/>
                <a:cs typeface="+mn-lt"/>
              </a:rPr>
              <a:t>radiofrequency</a:t>
            </a:r>
            <a:r>
              <a:rPr lang="fr-FR" sz="2400" dirty="0">
                <a:solidFill>
                  <a:srgbClr val="FF0000"/>
                </a:solidFill>
                <a:ea typeface="+mn-lt"/>
                <a:cs typeface="+mn-lt"/>
              </a:rPr>
              <a:t>. </a:t>
            </a:r>
            <a:r>
              <a:rPr lang="fr-FR" sz="2400" err="1">
                <a:solidFill>
                  <a:srgbClr val="FF0000"/>
                </a:solidFill>
                <a:ea typeface="+mn-lt"/>
                <a:cs typeface="+mn-lt"/>
              </a:rPr>
              <a:t>Climacteric</a:t>
            </a:r>
            <a:r>
              <a:rPr lang="fr-FR" sz="2400" dirty="0">
                <a:solidFill>
                  <a:srgbClr val="FF0000"/>
                </a:solidFill>
                <a:ea typeface="+mn-lt"/>
                <a:cs typeface="+mn-lt"/>
              </a:rPr>
              <a:t>. 2024 Apr;27(2):210-214. </a:t>
            </a:r>
            <a:endParaRPr lang="fr-FR" sz="2400" dirty="0">
              <a:solidFill>
                <a:srgbClr val="FF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33766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0"/>
            <a:ext cx="88201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-315913"/>
            <a:ext cx="7772400" cy="1143001"/>
          </a:xfrm>
        </p:spPr>
        <p:txBody>
          <a:bodyPr/>
          <a:lstStyle/>
          <a:p>
            <a:r>
              <a:rPr lang="fr-FR" sz="2800" b="1"/>
              <a:t>Through the eyes of an amazone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900113" y="6338888"/>
            <a:ext cx="7508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rPr>
              <a:t>Marie Mandy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8B9C326-EF98-4ACA-AEEE-DCECC91D9398}"/>
              </a:ext>
            </a:extLst>
          </p:cNvPr>
          <p:cNvSpPr txBox="1"/>
          <p:nvPr/>
        </p:nvSpPr>
        <p:spPr>
          <a:xfrm>
            <a:off x="3200400" y="3200400"/>
            <a:ext cx="2743200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sz="900" b="1">
                <a:latin typeface="Helvetica"/>
                <a:cs typeface="Helvetica"/>
              </a:rPr>
              <a:t>Thursday 30 September</a:t>
            </a:r>
            <a:r>
              <a:rPr lang="en-US" sz="900">
                <a:latin typeface="Helvetica"/>
                <a:cs typeface="Helvetica"/>
              </a:rPr>
              <a:t> – 10:00 to 14:00</a:t>
            </a:r>
          </a:p>
        </p:txBody>
      </p:sp>
    </p:spTree>
    <p:extLst>
      <p:ext uri="{BB962C8B-B14F-4D97-AF65-F5344CB8AC3E}">
        <p14:creationId xmlns:p14="http://schemas.microsoft.com/office/powerpoint/2010/main" val="36653661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2">
            <a:extLst>
              <a:ext uri="{FF2B5EF4-FFF2-40B4-BE49-F238E27FC236}">
                <a16:creationId xmlns:a16="http://schemas.microsoft.com/office/drawing/2014/main" id="{8773B489-5DC0-30D8-0528-A377C45351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altLang="fr-FR" sz="4000"/>
              <a:t>Increased menopausal (sexual) symptoms  in BR CA survivors</a:t>
            </a:r>
            <a:endParaRPr lang="fr-FR" altLang="fr-FR" sz="4000"/>
          </a:p>
        </p:txBody>
      </p:sp>
      <p:grpSp>
        <p:nvGrpSpPr>
          <p:cNvPr id="2" name="Diagram 2">
            <a:extLst>
              <a:ext uri="{FF2B5EF4-FFF2-40B4-BE49-F238E27FC236}">
                <a16:creationId xmlns:a16="http://schemas.microsoft.com/office/drawing/2014/main" id="{B1AA0753-AA67-0BC1-AE88-BAA1F95E1CD7}"/>
              </a:ext>
            </a:extLst>
          </p:cNvPr>
          <p:cNvGrpSpPr>
            <a:grpSpLocks/>
          </p:cNvGrpSpPr>
          <p:nvPr/>
        </p:nvGrpSpPr>
        <p:grpSpPr bwMode="auto">
          <a:xfrm>
            <a:off x="442913" y="1600200"/>
            <a:ext cx="8229600" cy="4525963"/>
            <a:chOff x="266" y="707"/>
            <a:chExt cx="5184" cy="2851"/>
          </a:xfrm>
        </p:grpSpPr>
        <p:sp>
          <p:nvSpPr>
            <p:cNvPr id="3" name="_s1028">
              <a:extLst>
                <a:ext uri="{FF2B5EF4-FFF2-40B4-BE49-F238E27FC236}">
                  <a16:creationId xmlns:a16="http://schemas.microsoft.com/office/drawing/2014/main" id="{33667C06-FF29-8B2B-E4D5-898C46E89BB2}"/>
                </a:ext>
              </a:extLst>
            </p:cNvPr>
            <p:cNvSpPr>
              <a:spLocks noChangeArrowheads="1" noTextEdit="1"/>
            </p:cNvSpPr>
            <p:nvPr/>
          </p:nvSpPr>
          <p:spPr bwMode="auto">
            <a:xfrm>
              <a:off x="2324" y="1191"/>
              <a:ext cx="1069" cy="106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467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" name="_s1029">
              <a:extLst>
                <a:ext uri="{FF2B5EF4-FFF2-40B4-BE49-F238E27FC236}">
                  <a16:creationId xmlns:a16="http://schemas.microsoft.com/office/drawing/2014/main" id="{AF7C5466-E411-3619-0518-238540E3E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4" y="817"/>
              <a:ext cx="106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BE" alt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Disease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_s1030">
              <a:extLst>
                <a:ext uri="{FF2B5EF4-FFF2-40B4-BE49-F238E27FC236}">
                  <a16:creationId xmlns:a16="http://schemas.microsoft.com/office/drawing/2014/main" id="{61ADB5C1-60B9-7CA4-7424-72F8EAF30BAD}"/>
                </a:ext>
              </a:extLst>
            </p:cNvPr>
            <p:cNvSpPr>
              <a:spLocks noChangeArrowheads="1" noTextEdit="1"/>
            </p:cNvSpPr>
            <p:nvPr/>
          </p:nvSpPr>
          <p:spPr bwMode="auto">
            <a:xfrm>
              <a:off x="2676" y="1394"/>
              <a:ext cx="1069" cy="1069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4670">
              <a:solidFill>
                <a:schemeClr val="hlink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_s1031">
              <a:extLst>
                <a:ext uri="{FF2B5EF4-FFF2-40B4-BE49-F238E27FC236}">
                  <a16:creationId xmlns:a16="http://schemas.microsoft.com/office/drawing/2014/main" id="{6338A874-7511-09DD-D391-ABB169F7A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5" y="1340"/>
              <a:ext cx="106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Stress due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to diagnosis</a:t>
              </a:r>
            </a:p>
          </p:txBody>
        </p:sp>
        <p:sp>
          <p:nvSpPr>
            <p:cNvPr id="8" name="_s1032">
              <a:extLst>
                <a:ext uri="{FF2B5EF4-FFF2-40B4-BE49-F238E27FC236}">
                  <a16:creationId xmlns:a16="http://schemas.microsoft.com/office/drawing/2014/main" id="{9C36C72B-4DFF-CEE9-EA87-23B8C72C058A}"/>
                </a:ext>
              </a:extLst>
            </p:cNvPr>
            <p:cNvSpPr>
              <a:spLocks noChangeArrowheads="1" noTextEdit="1"/>
            </p:cNvSpPr>
            <p:nvPr/>
          </p:nvSpPr>
          <p:spPr bwMode="auto">
            <a:xfrm>
              <a:off x="2676" y="1800"/>
              <a:ext cx="1069" cy="1069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 w="4670">
              <a:solidFill>
                <a:schemeClr val="folHlink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_s1033">
              <a:extLst>
                <a:ext uri="{FF2B5EF4-FFF2-40B4-BE49-F238E27FC236}">
                  <a16:creationId xmlns:a16="http://schemas.microsoft.com/office/drawing/2014/main" id="{2DB14100-0BE2-7554-F8AE-2780972E2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6" y="2654"/>
              <a:ext cx="106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BE" alt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Depression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_s1034">
              <a:extLst>
                <a:ext uri="{FF2B5EF4-FFF2-40B4-BE49-F238E27FC236}">
                  <a16:creationId xmlns:a16="http://schemas.microsoft.com/office/drawing/2014/main" id="{7D5544E3-B0E8-385A-5096-1968B583202F}"/>
                </a:ext>
              </a:extLst>
            </p:cNvPr>
            <p:cNvSpPr>
              <a:spLocks noChangeArrowheads="1" noTextEdit="1"/>
            </p:cNvSpPr>
            <p:nvPr/>
          </p:nvSpPr>
          <p:spPr bwMode="auto">
            <a:xfrm>
              <a:off x="2325" y="2003"/>
              <a:ext cx="1069" cy="1069"/>
            </a:xfrm>
            <a:prstGeom prst="ellipse">
              <a:avLst/>
            </a:prstGeom>
            <a:solidFill>
              <a:schemeClr val="bg2">
                <a:alpha val="50000"/>
              </a:schemeClr>
            </a:solidFill>
            <a:ln w="467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_s1035">
              <a:extLst>
                <a:ext uri="{FF2B5EF4-FFF2-40B4-BE49-F238E27FC236}">
                  <a16:creationId xmlns:a16="http://schemas.microsoft.com/office/drawing/2014/main" id="{C7044A1F-AB79-6806-00E4-5DC98A5C3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5" y="3179"/>
              <a:ext cx="106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BE" alt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Feminity image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_s1036">
              <a:extLst>
                <a:ext uri="{FF2B5EF4-FFF2-40B4-BE49-F238E27FC236}">
                  <a16:creationId xmlns:a16="http://schemas.microsoft.com/office/drawing/2014/main" id="{ABADE6DF-28D4-2172-C850-2E7B26DBAAB4}"/>
                </a:ext>
              </a:extLst>
            </p:cNvPr>
            <p:cNvSpPr>
              <a:spLocks noChangeArrowheads="1" noTextEdit="1"/>
            </p:cNvSpPr>
            <p:nvPr/>
          </p:nvSpPr>
          <p:spPr bwMode="auto">
            <a:xfrm>
              <a:off x="1973" y="1801"/>
              <a:ext cx="1069" cy="1069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 w="4670">
              <a:solidFill>
                <a:schemeClr val="folHlink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_s1037">
              <a:extLst>
                <a:ext uri="{FF2B5EF4-FFF2-40B4-BE49-F238E27FC236}">
                  <a16:creationId xmlns:a16="http://schemas.microsoft.com/office/drawing/2014/main" id="{FD571023-24AD-65BB-8CB9-464C7FF54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" y="2656"/>
              <a:ext cx="106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BE" alt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Interaction couple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_s1038">
              <a:extLst>
                <a:ext uri="{FF2B5EF4-FFF2-40B4-BE49-F238E27FC236}">
                  <a16:creationId xmlns:a16="http://schemas.microsoft.com/office/drawing/2014/main" id="{AD5C7B92-9B63-8260-C8ED-5438DA6749A6}"/>
                </a:ext>
              </a:extLst>
            </p:cNvPr>
            <p:cNvSpPr>
              <a:spLocks noChangeArrowheads="1" noTextEdit="1"/>
            </p:cNvSpPr>
            <p:nvPr/>
          </p:nvSpPr>
          <p:spPr bwMode="auto">
            <a:xfrm>
              <a:off x="1972" y="1395"/>
              <a:ext cx="1069" cy="106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467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_s1039">
              <a:extLst>
                <a:ext uri="{FF2B5EF4-FFF2-40B4-BE49-F238E27FC236}">
                  <a16:creationId xmlns:a16="http://schemas.microsoft.com/office/drawing/2014/main" id="{9D3B920E-BF1B-00BF-4DC7-C5189F303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" y="1341"/>
              <a:ext cx="106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estrogen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deprivation</a:t>
              </a:r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27571392-C67B-FD71-CC98-5E4D03DA199D}"/>
              </a:ext>
            </a:extLst>
          </p:cNvPr>
          <p:cNvSpPr txBox="1"/>
          <p:nvPr/>
        </p:nvSpPr>
        <p:spPr>
          <a:xfrm>
            <a:off x="6716713" y="3695700"/>
            <a:ext cx="1743075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fr-BE" sz="2400"/>
          </a:p>
        </p:txBody>
      </p:sp>
    </p:spTree>
    <p:extLst>
      <p:ext uri="{BB962C8B-B14F-4D97-AF65-F5344CB8AC3E}">
        <p14:creationId xmlns:p14="http://schemas.microsoft.com/office/powerpoint/2010/main" val="26135950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>
            <a:extLst>
              <a:ext uri="{FF2B5EF4-FFF2-40B4-BE49-F238E27FC236}">
                <a16:creationId xmlns:a16="http://schemas.microsoft.com/office/drawing/2014/main" id="{8E64A63E-AFF1-94F7-42B7-DF327853708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0375" y="27463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fr-FR" sz="3600">
                <a:solidFill>
                  <a:schemeClr val="accent2"/>
                </a:solidFill>
              </a:rPr>
              <a:t>Survey among breast cancer survivors</a:t>
            </a:r>
            <a:endParaRPr lang="fr-BE" altLang="fr-FR" sz="3600">
              <a:solidFill>
                <a:schemeClr val="accent2"/>
              </a:solidFill>
            </a:endParaRPr>
          </a:p>
        </p:txBody>
      </p:sp>
      <p:sp>
        <p:nvSpPr>
          <p:cNvPr id="12291" name="Espace réservé du contenu 2">
            <a:extLst>
              <a:ext uri="{FF2B5EF4-FFF2-40B4-BE49-F238E27FC236}">
                <a16:creationId xmlns:a16="http://schemas.microsoft.com/office/drawing/2014/main" id="{4EB75583-CDBA-963B-7CA7-CE7CB737FB4B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marL="319088" indent="-319088" eaLnBrk="1" hangingPunct="1">
              <a:lnSpc>
                <a:spcPct val="90000"/>
              </a:lnSpc>
            </a:pPr>
            <a:r>
              <a:rPr lang="en-GB" altLang="fr-FR"/>
              <a:t>Current users of </a:t>
            </a:r>
            <a:r>
              <a:rPr lang="en-GB" altLang="fr-FR">
                <a:solidFill>
                  <a:srgbClr val="FF0000"/>
                </a:solidFill>
              </a:rPr>
              <a:t>aromatase inhibitors</a:t>
            </a:r>
          </a:p>
          <a:p>
            <a:pPr marL="639763" lvl="1" indent="-27305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fr-FR" sz="2600"/>
              <a:t>significant increases ( </a:t>
            </a:r>
            <a:r>
              <a:rPr lang="en-GB" altLang="fr-FR" sz="2600" u="sng"/>
              <a:t>+</a:t>
            </a:r>
            <a:r>
              <a:rPr lang="en-GB" altLang="fr-FR" sz="2600"/>
              <a:t> X 2)  </a:t>
            </a:r>
          </a:p>
          <a:p>
            <a:pPr marL="639763" lvl="1" indent="-27305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fr-FR" sz="2600"/>
              <a:t>- sexual disorders (65%)</a:t>
            </a:r>
          </a:p>
          <a:p>
            <a:pPr marL="639763" lvl="1" indent="-27305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fr-FR" sz="2600"/>
              <a:t>- unsatisfactory sexual life 	(55%)</a:t>
            </a:r>
          </a:p>
          <a:p>
            <a:pPr marL="639763" lvl="1" indent="-27305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fr-FR" sz="2600"/>
              <a:t>- vaginal dryness (88%)</a:t>
            </a:r>
          </a:p>
          <a:p>
            <a:pPr marL="639763" lvl="1" indent="-27305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fr-FR" sz="2600"/>
              <a:t>- decreased libido (84 %)</a:t>
            </a:r>
          </a:p>
          <a:p>
            <a:pPr marL="639763" lvl="1" indent="-273050" eaLnBrk="1" hangingPunct="1">
              <a:lnSpc>
                <a:spcPct val="90000"/>
              </a:lnSpc>
              <a:buFontTx/>
              <a:buNone/>
            </a:pPr>
            <a:endParaRPr lang="en-GB" altLang="fr-FR"/>
          </a:p>
          <a:p>
            <a:pPr marL="319088" indent="-319088" eaLnBrk="1" hangingPunct="1">
              <a:lnSpc>
                <a:spcPct val="90000"/>
              </a:lnSpc>
            </a:pPr>
            <a:r>
              <a:rPr lang="en-GB" altLang="fr-FR" sz="3000"/>
              <a:t>Antoine et al Climacteric 2008</a:t>
            </a:r>
          </a:p>
          <a:p>
            <a:pPr marL="319088" indent="-319088" eaLnBrk="1" hangingPunct="1">
              <a:lnSpc>
                <a:spcPct val="90000"/>
              </a:lnSpc>
            </a:pPr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385089655"/>
      </p:ext>
    </p:extLst>
  </p:cSld>
  <p:clrMapOvr>
    <a:masterClrMapping/>
  </p:clrMapOvr>
  <p:transition advTm="34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25C18-90A0-311B-3CD9-F18C6F5D8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EF37C1-7757-CE17-EED2-D8BC794F7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153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2800" b="1">
                <a:solidFill>
                  <a:srgbClr val="FF0000"/>
                </a:solidFill>
                <a:latin typeface="Merriweather"/>
                <a:cs typeface="Arial"/>
              </a:rPr>
              <a:t>Vaginal </a:t>
            </a:r>
            <a:r>
              <a:rPr lang="fr-FR" sz="2800" b="1" err="1">
                <a:solidFill>
                  <a:srgbClr val="FF0000"/>
                </a:solidFill>
                <a:latin typeface="Merriweather"/>
                <a:cs typeface="Arial"/>
              </a:rPr>
              <a:t>estrogen</a:t>
            </a:r>
            <a:r>
              <a:rPr lang="fr-FR" sz="2800" b="1">
                <a:solidFill>
                  <a:srgbClr val="FF0000"/>
                </a:solidFill>
                <a:latin typeface="Merriweather"/>
                <a:cs typeface="Arial"/>
              </a:rPr>
              <a:t> use in breast cancer survivors: a systematic review and meta-analysis of recurrence and mortality risks</a:t>
            </a:r>
            <a:endParaRPr lang="fr-FR" sz="2800">
              <a:solidFill>
                <a:srgbClr val="FF0000"/>
              </a:solidFill>
              <a:cs typeface="Arial"/>
            </a:endParaRPr>
          </a:p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F963F6-BA2C-AF77-308F-B835184D4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r-FR" sz="2400" dirty="0">
                <a:ea typeface="+mn-lt"/>
                <a:cs typeface="+mn-lt"/>
              </a:rPr>
              <a:t> 5522 articles -&gt; 8 </a:t>
            </a:r>
            <a:r>
              <a:rPr lang="fr-FR" sz="2400" err="1">
                <a:ea typeface="+mn-lt"/>
                <a:cs typeface="+mn-lt"/>
              </a:rPr>
              <a:t>observational</a:t>
            </a:r>
            <a:r>
              <a:rPr lang="fr-FR" sz="2400" dirty="0">
                <a:ea typeface="+mn-lt"/>
                <a:cs typeface="+mn-lt"/>
              </a:rPr>
              <a:t> </a:t>
            </a:r>
            <a:r>
              <a:rPr lang="fr-FR" sz="2400" err="1">
                <a:ea typeface="+mn-lt"/>
                <a:cs typeface="+mn-lt"/>
              </a:rPr>
              <a:t>studies</a:t>
            </a:r>
            <a:endParaRPr lang="fr-FR" err="1"/>
          </a:p>
          <a:p>
            <a:r>
              <a:rPr lang="fr-FR" sz="2400" dirty="0">
                <a:solidFill>
                  <a:srgbClr val="FF0000"/>
                </a:solidFill>
                <a:ea typeface="+mn-lt"/>
                <a:cs typeface="+mn-lt"/>
              </a:rPr>
              <a:t>No </a:t>
            </a:r>
            <a:r>
              <a:rPr lang="fr-FR" sz="2400" err="1">
                <a:solidFill>
                  <a:srgbClr val="FF0000"/>
                </a:solidFill>
                <a:ea typeface="+mn-lt"/>
                <a:cs typeface="+mn-lt"/>
              </a:rPr>
              <a:t>increased</a:t>
            </a:r>
            <a:r>
              <a:rPr lang="fr-FR" sz="24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400" err="1">
                <a:solidFill>
                  <a:srgbClr val="FF0000"/>
                </a:solidFill>
                <a:ea typeface="+mn-lt"/>
                <a:cs typeface="+mn-lt"/>
              </a:rPr>
              <a:t>risk</a:t>
            </a:r>
            <a:r>
              <a:rPr lang="fr-FR" sz="2400" dirty="0">
                <a:solidFill>
                  <a:srgbClr val="FF0000"/>
                </a:solidFill>
                <a:ea typeface="+mn-lt"/>
                <a:cs typeface="+mn-lt"/>
              </a:rPr>
              <a:t> of </a:t>
            </a:r>
            <a:r>
              <a:rPr lang="fr-FR" sz="2400" err="1">
                <a:solidFill>
                  <a:srgbClr val="FF0000"/>
                </a:solidFill>
                <a:ea typeface="+mn-lt"/>
                <a:cs typeface="+mn-lt"/>
              </a:rPr>
              <a:t>breast</a:t>
            </a:r>
            <a:r>
              <a:rPr lang="fr-FR" sz="2400" dirty="0">
                <a:solidFill>
                  <a:srgbClr val="FF0000"/>
                </a:solidFill>
                <a:ea typeface="+mn-lt"/>
                <a:cs typeface="+mn-lt"/>
              </a:rPr>
              <a:t> cancer </a:t>
            </a:r>
            <a:r>
              <a:rPr lang="fr-FR" sz="2400" err="1">
                <a:solidFill>
                  <a:srgbClr val="FF0000"/>
                </a:solidFill>
                <a:ea typeface="+mn-lt"/>
                <a:cs typeface="+mn-lt"/>
              </a:rPr>
              <a:t>recurrence</a:t>
            </a:r>
            <a:r>
              <a:rPr lang="fr-FR" sz="2400" dirty="0">
                <a:solidFill>
                  <a:srgbClr val="FF0000"/>
                </a:solidFill>
                <a:ea typeface="+mn-lt"/>
                <a:cs typeface="+mn-lt"/>
              </a:rPr>
              <a:t> (</a:t>
            </a:r>
            <a:r>
              <a:rPr lang="fr-FR" sz="2400" dirty="0">
                <a:ea typeface="+mn-lt"/>
                <a:cs typeface="+mn-lt"/>
              </a:rPr>
              <a:t>6 articles, 24,060 patients, OR, 0.48; 95%CI : 0.23-0.98). </a:t>
            </a:r>
            <a:endParaRPr lang="fr-FR" dirty="0">
              <a:ea typeface="+mn-lt"/>
              <a:cs typeface="+mn-lt"/>
            </a:endParaRPr>
          </a:p>
          <a:p>
            <a:r>
              <a:rPr lang="fr-FR" sz="2400" dirty="0">
                <a:solidFill>
                  <a:srgbClr val="FF0000"/>
                </a:solidFill>
                <a:ea typeface="+mn-lt"/>
                <a:cs typeface="+mn-lt"/>
              </a:rPr>
              <a:t>No </a:t>
            </a:r>
            <a:r>
              <a:rPr lang="fr-FR" sz="2400" err="1">
                <a:solidFill>
                  <a:srgbClr val="FF0000"/>
                </a:solidFill>
                <a:ea typeface="+mn-lt"/>
                <a:cs typeface="+mn-lt"/>
              </a:rPr>
              <a:t>increase</a:t>
            </a:r>
            <a:r>
              <a:rPr lang="fr-FR" sz="2400" dirty="0">
                <a:solidFill>
                  <a:srgbClr val="FF0000"/>
                </a:solidFill>
                <a:ea typeface="+mn-lt"/>
                <a:cs typeface="+mn-lt"/>
              </a:rPr>
              <a:t> in BRCA </a:t>
            </a:r>
            <a:r>
              <a:rPr lang="fr-FR" sz="2400" err="1">
                <a:solidFill>
                  <a:srgbClr val="FF0000"/>
                </a:solidFill>
                <a:ea typeface="+mn-lt"/>
                <a:cs typeface="+mn-lt"/>
              </a:rPr>
              <a:t>mortality</a:t>
            </a:r>
            <a:r>
              <a:rPr lang="fr-FR" sz="2400" dirty="0">
                <a:ea typeface="+mn-lt"/>
                <a:cs typeface="+mn-lt"/>
              </a:rPr>
              <a:t> (4 articles, 61,695 patients, OR: 0.60; 95%CI  0.18-1.95). </a:t>
            </a:r>
            <a:endParaRPr lang="fr-FR" dirty="0">
              <a:ea typeface="+mn-lt"/>
              <a:cs typeface="+mn-lt"/>
            </a:endParaRPr>
          </a:p>
          <a:p>
            <a:r>
              <a:rPr lang="fr-FR" sz="2400" dirty="0">
                <a:solidFill>
                  <a:srgbClr val="FF0000"/>
                </a:solidFill>
                <a:ea typeface="+mn-lt"/>
                <a:cs typeface="+mn-lt"/>
              </a:rPr>
              <a:t>No </a:t>
            </a:r>
            <a:r>
              <a:rPr lang="fr-FR" sz="2400" err="1">
                <a:solidFill>
                  <a:srgbClr val="FF0000"/>
                </a:solidFill>
                <a:ea typeface="+mn-lt"/>
                <a:cs typeface="+mn-lt"/>
              </a:rPr>
              <a:t>increase</a:t>
            </a:r>
            <a:r>
              <a:rPr lang="fr-FR" sz="24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400" err="1">
                <a:solidFill>
                  <a:srgbClr val="FF0000"/>
                </a:solidFill>
                <a:ea typeface="+mn-lt"/>
                <a:cs typeface="+mn-lt"/>
              </a:rPr>
              <a:t>overall</a:t>
            </a:r>
            <a:r>
              <a:rPr lang="fr-FR" sz="24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400" err="1">
                <a:solidFill>
                  <a:srgbClr val="FF0000"/>
                </a:solidFill>
                <a:ea typeface="+mn-lt"/>
                <a:cs typeface="+mn-lt"/>
              </a:rPr>
              <a:t>mortality</a:t>
            </a:r>
            <a:r>
              <a:rPr lang="fr-FR" sz="2400" dirty="0">
                <a:ea typeface="+mn-lt"/>
                <a:cs typeface="+mn-lt"/>
              </a:rPr>
              <a:t> (5 articles 59,724, OR: 0.46; 95%CI  0.42-0.49). </a:t>
            </a:r>
            <a:endParaRPr lang="fr-FR" dirty="0">
              <a:ea typeface="+mn-lt"/>
              <a:cs typeface="+mn-lt"/>
            </a:endParaRPr>
          </a:p>
          <a:p>
            <a:endParaRPr lang="fr-FR" sz="2400" dirty="0">
              <a:ea typeface="Calibri"/>
              <a:cs typeface="Calibri"/>
            </a:endParaRPr>
          </a:p>
          <a:p>
            <a:r>
              <a:rPr lang="fr-FR" sz="2400" err="1">
                <a:solidFill>
                  <a:srgbClr val="212121"/>
                </a:solidFill>
                <a:ea typeface="+mn-lt"/>
                <a:cs typeface="+mn-lt"/>
              </a:rPr>
              <a:t>Beste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 ME, et al Am J </a:t>
            </a:r>
            <a:r>
              <a:rPr lang="fr-FR" sz="2400" err="1">
                <a:solidFill>
                  <a:srgbClr val="212121"/>
                </a:solidFill>
                <a:ea typeface="+mn-lt"/>
                <a:cs typeface="+mn-lt"/>
              </a:rPr>
              <a:t>Obstet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400" err="1">
                <a:solidFill>
                  <a:srgbClr val="212121"/>
                </a:solidFill>
                <a:ea typeface="+mn-lt"/>
                <a:cs typeface="+mn-lt"/>
              </a:rPr>
              <a:t>Gynecol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. 2025 Mar;232(3):262-270.e1. </a:t>
            </a:r>
            <a:r>
              <a:rPr lang="fr-FR" sz="2400" err="1">
                <a:solidFill>
                  <a:srgbClr val="212121"/>
                </a:solidFill>
                <a:ea typeface="+mn-lt"/>
                <a:cs typeface="+mn-lt"/>
              </a:rPr>
              <a:t>doi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: 10.1016/j.ajog.2024.10.054. Epub 2024 </a:t>
            </a:r>
            <a:r>
              <a:rPr lang="fr-FR" sz="2400" err="1">
                <a:solidFill>
                  <a:srgbClr val="212121"/>
                </a:solidFill>
                <a:ea typeface="+mn-lt"/>
                <a:cs typeface="+mn-lt"/>
              </a:rPr>
              <a:t>Nov</a:t>
            </a:r>
            <a:r>
              <a:rPr lang="fr-FR" sz="2400" dirty="0">
                <a:solidFill>
                  <a:srgbClr val="212121"/>
                </a:solidFill>
                <a:ea typeface="+mn-lt"/>
                <a:cs typeface="+mn-lt"/>
              </a:rPr>
              <a:t> 7. PMID: 39521301.</a:t>
            </a:r>
            <a:endParaRPr lang="fr-FR" sz="2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99182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E4646-9150-A693-FDD1-4C289CA4B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B18DCE-4275-E9EC-C8C5-0D6162E9F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4079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2400" b="1" err="1">
                <a:solidFill>
                  <a:srgbClr val="FF0000"/>
                </a:solidFill>
                <a:latin typeface="Merriweather"/>
                <a:cs typeface="Arial"/>
              </a:rPr>
              <a:t>Effects</a:t>
            </a:r>
            <a:r>
              <a:rPr lang="fr-FR" sz="2400" b="1" dirty="0">
                <a:solidFill>
                  <a:srgbClr val="FF0000"/>
                </a:solidFill>
                <a:latin typeface="Merriweather"/>
                <a:cs typeface="Arial"/>
              </a:rPr>
              <a:t> of vaginal </a:t>
            </a:r>
            <a:r>
              <a:rPr lang="fr-FR" sz="2400" b="1" err="1">
                <a:solidFill>
                  <a:srgbClr val="FF0000"/>
                </a:solidFill>
                <a:latin typeface="Merriweather"/>
                <a:cs typeface="Arial"/>
              </a:rPr>
              <a:t>estrogen</a:t>
            </a:r>
            <a:r>
              <a:rPr lang="fr-FR" sz="2400" b="1" dirty="0">
                <a:solidFill>
                  <a:srgbClr val="FF0000"/>
                </a:solidFill>
                <a:latin typeface="Merriweather"/>
                <a:cs typeface="Arial"/>
              </a:rPr>
              <a:t> on </a:t>
            </a:r>
            <a:r>
              <a:rPr lang="fr-FR" sz="2400" b="1" err="1">
                <a:solidFill>
                  <a:srgbClr val="FF0000"/>
                </a:solidFill>
                <a:latin typeface="Merriweather"/>
                <a:cs typeface="Arial"/>
              </a:rPr>
              <a:t>serum</a:t>
            </a:r>
            <a:r>
              <a:rPr lang="fr-FR" sz="2400" b="1" dirty="0">
                <a:solidFill>
                  <a:srgbClr val="FF0000"/>
                </a:solidFill>
                <a:latin typeface="Merriweather"/>
                <a:cs typeface="Arial"/>
              </a:rPr>
              <a:t> estradiol </a:t>
            </a:r>
            <a:r>
              <a:rPr lang="fr-FR" sz="2400" b="1" err="1">
                <a:solidFill>
                  <a:srgbClr val="FF0000"/>
                </a:solidFill>
                <a:latin typeface="Merriweather"/>
                <a:cs typeface="Arial"/>
              </a:rPr>
              <a:t>during</a:t>
            </a:r>
            <a:r>
              <a:rPr lang="fr-FR" sz="2400" b="1" dirty="0">
                <a:solidFill>
                  <a:srgbClr val="FF0000"/>
                </a:solidFill>
                <a:latin typeface="Merriweather"/>
                <a:cs typeface="Arial"/>
              </a:rPr>
              <a:t> aromatase </a:t>
            </a:r>
            <a:r>
              <a:rPr lang="fr-FR" sz="2400" b="1" err="1">
                <a:solidFill>
                  <a:srgbClr val="FF0000"/>
                </a:solidFill>
                <a:latin typeface="Merriweather"/>
                <a:cs typeface="Arial"/>
              </a:rPr>
              <a:t>inhibitor</a:t>
            </a:r>
            <a:r>
              <a:rPr lang="fr-FR" sz="2400" b="1" dirty="0">
                <a:solidFill>
                  <a:srgbClr val="FF0000"/>
                </a:solidFill>
                <a:latin typeface="Merriweather"/>
                <a:cs typeface="Arial"/>
              </a:rPr>
              <a:t> </a:t>
            </a:r>
            <a:r>
              <a:rPr lang="fr-FR" sz="2400" b="1" err="1">
                <a:solidFill>
                  <a:srgbClr val="FF0000"/>
                </a:solidFill>
                <a:latin typeface="Merriweather"/>
                <a:cs typeface="Arial"/>
              </a:rPr>
              <a:t>therapy</a:t>
            </a:r>
            <a:r>
              <a:rPr lang="fr-FR" sz="2400" b="1" dirty="0">
                <a:solidFill>
                  <a:srgbClr val="FF0000"/>
                </a:solidFill>
                <a:latin typeface="Merriweather"/>
                <a:cs typeface="Arial"/>
              </a:rPr>
              <a:t> in </a:t>
            </a:r>
            <a:r>
              <a:rPr lang="fr-FR" sz="2400" b="1" err="1">
                <a:solidFill>
                  <a:srgbClr val="FF0000"/>
                </a:solidFill>
                <a:latin typeface="Merriweather"/>
                <a:cs typeface="Arial"/>
              </a:rPr>
              <a:t>breast</a:t>
            </a:r>
            <a:r>
              <a:rPr lang="fr-FR" sz="2400" b="1" dirty="0">
                <a:solidFill>
                  <a:srgbClr val="FF0000"/>
                </a:solidFill>
                <a:latin typeface="Merriweather"/>
                <a:cs typeface="Arial"/>
              </a:rPr>
              <a:t> cancer patients </a:t>
            </a:r>
            <a:r>
              <a:rPr lang="fr-FR" sz="2400" b="1" err="1">
                <a:solidFill>
                  <a:srgbClr val="FF0000"/>
                </a:solidFill>
                <a:latin typeface="Merriweather"/>
                <a:cs typeface="Arial"/>
              </a:rPr>
              <a:t>with</a:t>
            </a:r>
            <a:r>
              <a:rPr lang="fr-FR" sz="2400" b="1" dirty="0">
                <a:solidFill>
                  <a:srgbClr val="FF0000"/>
                </a:solidFill>
                <a:latin typeface="Merriweather"/>
                <a:cs typeface="Arial"/>
              </a:rPr>
              <a:t> vulvovaginal </a:t>
            </a:r>
            <a:r>
              <a:rPr lang="fr-FR" sz="2400" b="1" err="1">
                <a:solidFill>
                  <a:srgbClr val="FF0000"/>
                </a:solidFill>
                <a:latin typeface="Merriweather"/>
                <a:cs typeface="Arial"/>
              </a:rPr>
              <a:t>atrophy</a:t>
            </a:r>
            <a:r>
              <a:rPr lang="fr-FR" sz="2400" b="1" dirty="0">
                <a:solidFill>
                  <a:srgbClr val="FF0000"/>
                </a:solidFill>
                <a:latin typeface="Merriweather"/>
                <a:cs typeface="Arial"/>
              </a:rPr>
              <a:t>: a prospective trial</a:t>
            </a:r>
            <a:endParaRPr lang="fr-FR" sz="2400" dirty="0">
              <a:solidFill>
                <a:srgbClr val="FF0000"/>
              </a:solidFill>
              <a:cs typeface="Arial"/>
            </a:endParaRPr>
          </a:p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BBA115-4E21-C1E5-6329-8BB9EE43B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69" y="2329998"/>
            <a:ext cx="8229600" cy="452596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fr-FR" dirty="0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20 </a:t>
            </a:r>
            <a:r>
              <a:rPr lang="fr-FR" err="1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postmenopausal</a:t>
            </a:r>
            <a:r>
              <a:rPr lang="fr-FR" dirty="0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 patients </a:t>
            </a:r>
            <a:r>
              <a:rPr lang="fr-FR" err="1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undergoing</a:t>
            </a:r>
            <a:r>
              <a:rPr lang="fr-FR" dirty="0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 adjuvant </a:t>
            </a:r>
            <a:r>
              <a:rPr lang="fr-FR" err="1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letrozole</a:t>
            </a:r>
            <a:r>
              <a:rPr lang="fr-FR" dirty="0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fr-FR" err="1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therapy</a:t>
            </a:r>
            <a:r>
              <a:rPr lang="fr-FR" dirty="0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 and </a:t>
            </a:r>
            <a:r>
              <a:rPr lang="fr-FR" err="1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experiencing</a:t>
            </a:r>
            <a:r>
              <a:rPr lang="fr-FR" dirty="0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 VVA </a:t>
            </a:r>
            <a:r>
              <a:rPr lang="fr-FR" err="1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symptoms</a:t>
            </a:r>
            <a:r>
              <a:rPr lang="fr-FR" dirty="0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fr-FR" err="1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were</a:t>
            </a:r>
            <a:r>
              <a:rPr lang="fr-FR" dirty="0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fr-FR" err="1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treated</a:t>
            </a:r>
            <a:r>
              <a:rPr lang="fr-FR" dirty="0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fr-FR" err="1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with</a:t>
            </a:r>
            <a:r>
              <a:rPr lang="fr-FR" dirty="0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 vaginal estradiol for 12 </a:t>
            </a:r>
            <a:r>
              <a:rPr lang="fr-FR" err="1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weeks</a:t>
            </a:r>
            <a:r>
              <a:rPr lang="fr-FR" dirty="0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. </a:t>
            </a:r>
          </a:p>
          <a:p>
            <a:r>
              <a:rPr lang="fr-FR" err="1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Gynecologic</a:t>
            </a:r>
            <a:r>
              <a:rPr lang="fr-FR" dirty="0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fr-FR" err="1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examination</a:t>
            </a:r>
            <a:r>
              <a:rPr lang="fr-FR" dirty="0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 and </a:t>
            </a:r>
            <a:r>
              <a:rPr lang="fr-FR" err="1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symptom</a:t>
            </a:r>
            <a:r>
              <a:rPr lang="fr-FR" dirty="0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 screening </a:t>
            </a:r>
            <a:r>
              <a:rPr lang="fr-FR" err="1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were</a:t>
            </a:r>
            <a:r>
              <a:rPr lang="fr-FR" dirty="0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fr-FR" err="1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conducted</a:t>
            </a:r>
            <a:r>
              <a:rPr lang="fr-FR" dirty="0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 at </a:t>
            </a:r>
            <a:r>
              <a:rPr lang="fr-FR" err="1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baseline</a:t>
            </a:r>
            <a:r>
              <a:rPr lang="fr-FR" dirty="0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 and </a:t>
            </a:r>
            <a:r>
              <a:rPr lang="fr-FR" err="1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after</a:t>
            </a:r>
            <a:r>
              <a:rPr lang="fr-FR" dirty="0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 12 </a:t>
            </a:r>
            <a:r>
              <a:rPr lang="fr-FR" err="1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weeks</a:t>
            </a:r>
            <a:r>
              <a:rPr lang="fr-FR" dirty="0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. </a:t>
            </a:r>
          </a:p>
          <a:p>
            <a:r>
              <a:rPr lang="fr-FR" err="1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Serum</a:t>
            </a:r>
            <a:r>
              <a:rPr lang="fr-FR" dirty="0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 E2 </a:t>
            </a:r>
            <a:r>
              <a:rPr lang="fr-FR" err="1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levels</a:t>
            </a:r>
            <a:r>
              <a:rPr lang="fr-FR" dirty="0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fr-FR" err="1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were</a:t>
            </a:r>
            <a:r>
              <a:rPr lang="fr-FR" dirty="0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fr-FR" err="1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analyzed</a:t>
            </a:r>
            <a:r>
              <a:rPr lang="fr-FR" dirty="0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 at </a:t>
            </a:r>
            <a:r>
              <a:rPr lang="fr-FR" err="1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baseline</a:t>
            </a:r>
            <a:r>
              <a:rPr lang="fr-FR" dirty="0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, and at </a:t>
            </a:r>
            <a:r>
              <a:rPr lang="fr-FR" err="1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two</a:t>
            </a:r>
            <a:r>
              <a:rPr lang="fr-FR" dirty="0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, four, </a:t>
            </a:r>
            <a:r>
              <a:rPr lang="fr-FR" err="1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eight</a:t>
            </a:r>
            <a:r>
              <a:rPr lang="fr-FR" dirty="0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, and 12 </a:t>
            </a:r>
            <a:r>
              <a:rPr lang="fr-FR" err="1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weeks</a:t>
            </a:r>
            <a:r>
              <a:rPr lang="fr-FR" dirty="0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. </a:t>
            </a:r>
          </a:p>
          <a:p>
            <a:r>
              <a:rPr lang="fr-FR" dirty="0">
                <a:solidFill>
                  <a:srgbClr val="FF0000"/>
                </a:solidFill>
                <a:ea typeface="+mn-lt"/>
                <a:cs typeface="+mn-lt"/>
              </a:rPr>
              <a:t>E2 </a:t>
            </a:r>
            <a:r>
              <a:rPr lang="fr-FR" err="1">
                <a:solidFill>
                  <a:srgbClr val="FF0000"/>
                </a:solidFill>
                <a:ea typeface="+mn-lt"/>
                <a:cs typeface="+mn-lt"/>
              </a:rPr>
              <a:t>levels</a:t>
            </a:r>
            <a:r>
              <a:rPr lang="fr-FR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err="1">
                <a:solidFill>
                  <a:srgbClr val="FF0000"/>
                </a:solidFill>
                <a:ea typeface="+mn-lt"/>
                <a:cs typeface="+mn-lt"/>
              </a:rPr>
              <a:t>were</a:t>
            </a:r>
            <a:r>
              <a:rPr lang="fr-FR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err="1">
                <a:solidFill>
                  <a:srgbClr val="FF0000"/>
                </a:solidFill>
                <a:ea typeface="+mn-lt"/>
                <a:cs typeface="+mn-lt"/>
              </a:rPr>
              <a:t>measured</a:t>
            </a:r>
            <a:r>
              <a:rPr lang="fr-FR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err="1">
                <a:solidFill>
                  <a:srgbClr val="FF0000"/>
                </a:solidFill>
                <a:ea typeface="+mn-lt"/>
                <a:cs typeface="+mn-lt"/>
              </a:rPr>
              <a:t>using</a:t>
            </a:r>
            <a:r>
              <a:rPr lang="fr-FR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err="1">
                <a:solidFill>
                  <a:srgbClr val="FF0000"/>
                </a:solidFill>
                <a:ea typeface="+mn-lt"/>
                <a:cs typeface="+mn-lt"/>
              </a:rPr>
              <a:t>both</a:t>
            </a:r>
            <a:r>
              <a:rPr lang="fr-FR" dirty="0">
                <a:solidFill>
                  <a:srgbClr val="FF0000"/>
                </a:solidFill>
                <a:ea typeface="+mn-lt"/>
                <a:cs typeface="+mn-lt"/>
              </a:rPr>
              <a:t> a routine </a:t>
            </a:r>
            <a:r>
              <a:rPr lang="fr-FR" err="1">
                <a:solidFill>
                  <a:srgbClr val="FF0000"/>
                </a:solidFill>
                <a:ea typeface="+mn-lt"/>
                <a:cs typeface="+mn-lt"/>
              </a:rPr>
              <a:t>liquid</a:t>
            </a:r>
            <a:r>
              <a:rPr lang="fr-FR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err="1">
                <a:solidFill>
                  <a:srgbClr val="FF0000"/>
                </a:solidFill>
                <a:ea typeface="+mn-lt"/>
                <a:cs typeface="+mn-lt"/>
              </a:rPr>
              <a:t>chromatography</a:t>
            </a:r>
            <a:r>
              <a:rPr lang="fr-FR" dirty="0">
                <a:solidFill>
                  <a:srgbClr val="FF0000"/>
                </a:solidFill>
                <a:ea typeface="+mn-lt"/>
                <a:cs typeface="+mn-lt"/>
              </a:rPr>
              <a:t>-tandem mass </a:t>
            </a:r>
            <a:r>
              <a:rPr lang="fr-FR" err="1">
                <a:solidFill>
                  <a:srgbClr val="FF0000"/>
                </a:solidFill>
                <a:ea typeface="+mn-lt"/>
                <a:cs typeface="+mn-lt"/>
              </a:rPr>
              <a:t>spectrometry</a:t>
            </a:r>
            <a:r>
              <a:rPr lang="fr-FR" dirty="0">
                <a:solidFill>
                  <a:srgbClr val="FF0000"/>
                </a:solidFill>
                <a:ea typeface="+mn-lt"/>
                <a:cs typeface="+mn-lt"/>
              </a:rPr>
              <a:t> (LC–MS/MS) </a:t>
            </a:r>
            <a:r>
              <a:rPr lang="fr-FR" err="1">
                <a:solidFill>
                  <a:srgbClr val="FF0000"/>
                </a:solidFill>
                <a:ea typeface="+mn-lt"/>
                <a:cs typeface="+mn-lt"/>
              </a:rPr>
              <a:t>method</a:t>
            </a:r>
            <a:r>
              <a:rPr lang="fr-FR" dirty="0">
                <a:solidFill>
                  <a:srgbClr val="FF0000"/>
                </a:solidFill>
                <a:ea typeface="+mn-lt"/>
                <a:cs typeface="+mn-lt"/>
              </a:rPr>
              <a:t> and a </a:t>
            </a:r>
            <a:r>
              <a:rPr lang="fr-FR" err="1">
                <a:solidFill>
                  <a:srgbClr val="FF0000"/>
                </a:solidFill>
                <a:ea typeface="+mn-lt"/>
                <a:cs typeface="+mn-lt"/>
              </a:rPr>
              <a:t>highly</a:t>
            </a:r>
            <a:r>
              <a:rPr lang="fr-FR" dirty="0">
                <a:solidFill>
                  <a:srgbClr val="FF0000"/>
                </a:solidFill>
                <a:ea typeface="+mn-lt"/>
                <a:cs typeface="+mn-lt"/>
              </a:rPr>
              <a:t> sensitive (hsE2-MS) LC–MS/MS </a:t>
            </a:r>
            <a:r>
              <a:rPr lang="fr-FR" err="1">
                <a:solidFill>
                  <a:srgbClr val="FF0000"/>
                </a:solidFill>
                <a:ea typeface="+mn-lt"/>
                <a:cs typeface="+mn-lt"/>
              </a:rPr>
              <a:t>method</a:t>
            </a:r>
            <a:r>
              <a:rPr lang="fr-FR" dirty="0">
                <a:ea typeface="+mn-lt"/>
                <a:cs typeface="+mn-lt"/>
              </a:rPr>
              <a:t>.</a:t>
            </a:r>
          </a:p>
          <a:p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Faltinová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M,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Breast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Cancer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Res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Treat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. 2024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Dec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27.</a:t>
            </a:r>
            <a:endParaRPr lang="fr-FR" sz="2000" dirty="0">
              <a:solidFill>
                <a:srgbClr val="21212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59788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A6CEC5-FA8D-208A-5DC7-96117448D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91" y="480630"/>
            <a:ext cx="8229600" cy="1143000"/>
          </a:xfrm>
        </p:spPr>
        <p:txBody>
          <a:bodyPr/>
          <a:lstStyle/>
          <a:p>
            <a:r>
              <a:rPr lang="fr-FR" sz="2400" b="1" err="1">
                <a:solidFill>
                  <a:srgbClr val="FF0000"/>
                </a:solidFill>
                <a:latin typeface="Arial"/>
                <a:cs typeface="Arial"/>
              </a:rPr>
              <a:t>Safety</a:t>
            </a:r>
            <a:r>
              <a:rPr lang="fr-FR" sz="2400" b="1">
                <a:solidFill>
                  <a:srgbClr val="FF0000"/>
                </a:solidFill>
                <a:latin typeface="Arial"/>
                <a:cs typeface="Arial"/>
              </a:rPr>
              <a:t> of Vaginal </a:t>
            </a:r>
            <a:r>
              <a:rPr lang="fr-FR" sz="2400" b="1" err="1">
                <a:solidFill>
                  <a:srgbClr val="FF0000"/>
                </a:solidFill>
                <a:latin typeface="Arial"/>
                <a:cs typeface="Arial"/>
              </a:rPr>
              <a:t>Estrogen</a:t>
            </a:r>
            <a:r>
              <a:rPr lang="fr-FR" sz="24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FR" sz="2400" b="1" err="1">
                <a:solidFill>
                  <a:srgbClr val="FF0000"/>
                </a:solidFill>
                <a:latin typeface="Arial"/>
                <a:cs typeface="Arial"/>
              </a:rPr>
              <a:t>Therapy</a:t>
            </a:r>
            <a:r>
              <a:rPr lang="fr-FR" sz="2400" b="1">
                <a:solidFill>
                  <a:srgbClr val="FF0000"/>
                </a:solidFill>
                <a:latin typeface="Arial"/>
                <a:cs typeface="Arial"/>
              </a:rPr>
              <a:t> for </a:t>
            </a:r>
            <a:r>
              <a:rPr lang="fr-FR" sz="2400" b="1" err="1">
                <a:solidFill>
                  <a:srgbClr val="FF0000"/>
                </a:solidFill>
                <a:latin typeface="Arial"/>
                <a:cs typeface="Arial"/>
              </a:rPr>
              <a:t>Genitourinary</a:t>
            </a:r>
            <a:r>
              <a:rPr lang="fr-FR" sz="2400" b="1">
                <a:solidFill>
                  <a:srgbClr val="FF0000"/>
                </a:solidFill>
                <a:latin typeface="Arial"/>
                <a:cs typeface="Arial"/>
              </a:rPr>
              <a:t> Syndrome of </a:t>
            </a:r>
            <a:r>
              <a:rPr lang="fr-FR" sz="2400" b="1" err="1">
                <a:solidFill>
                  <a:srgbClr val="FF0000"/>
                </a:solidFill>
                <a:latin typeface="Arial"/>
                <a:cs typeface="Arial"/>
              </a:rPr>
              <a:t>Menopause</a:t>
            </a:r>
            <a:r>
              <a:rPr lang="fr-FR" sz="2400" b="1">
                <a:solidFill>
                  <a:srgbClr val="FF0000"/>
                </a:solidFill>
                <a:latin typeface="Arial"/>
                <a:cs typeface="Arial"/>
              </a:rPr>
              <a:t> in </a:t>
            </a:r>
            <a:r>
              <a:rPr lang="fr-FR" sz="2400" b="1" err="1">
                <a:solidFill>
                  <a:srgbClr val="FF0000"/>
                </a:solidFill>
                <a:latin typeface="Arial"/>
                <a:cs typeface="Arial"/>
              </a:rPr>
              <a:t>Women</a:t>
            </a:r>
            <a:r>
              <a:rPr lang="fr-FR" sz="24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FR" sz="2400" b="1" err="1">
                <a:solidFill>
                  <a:srgbClr val="FF0000"/>
                </a:solidFill>
                <a:latin typeface="Arial"/>
                <a:cs typeface="Arial"/>
              </a:rPr>
              <a:t>With</a:t>
            </a:r>
            <a:r>
              <a:rPr lang="fr-FR" sz="2400" b="1">
                <a:solidFill>
                  <a:srgbClr val="FF0000"/>
                </a:solidFill>
                <a:latin typeface="Arial"/>
                <a:cs typeface="Arial"/>
              </a:rPr>
              <a:t> a </a:t>
            </a:r>
            <a:r>
              <a:rPr lang="fr-FR" sz="2400" b="1" err="1">
                <a:solidFill>
                  <a:srgbClr val="FF0000"/>
                </a:solidFill>
                <a:latin typeface="Arial"/>
                <a:cs typeface="Arial"/>
              </a:rPr>
              <a:t>History</a:t>
            </a:r>
            <a:r>
              <a:rPr lang="fr-FR" sz="2400" b="1">
                <a:solidFill>
                  <a:srgbClr val="FF0000"/>
                </a:solidFill>
                <a:latin typeface="Arial"/>
                <a:cs typeface="Arial"/>
              </a:rPr>
              <a:t> of </a:t>
            </a:r>
            <a:r>
              <a:rPr lang="fr-FR" sz="2400" b="1" err="1">
                <a:solidFill>
                  <a:srgbClr val="FF0000"/>
                </a:solidFill>
                <a:latin typeface="Arial"/>
                <a:cs typeface="Arial"/>
              </a:rPr>
              <a:t>Breast</a:t>
            </a:r>
            <a:r>
              <a:rPr lang="fr-FR" sz="2400" b="1">
                <a:solidFill>
                  <a:srgbClr val="FF0000"/>
                </a:solidFill>
                <a:latin typeface="Arial"/>
                <a:cs typeface="Arial"/>
              </a:rPr>
              <a:t> Cancer</a:t>
            </a:r>
            <a:endParaRPr lang="fr-FR" sz="2400">
              <a:solidFill>
                <a:srgbClr val="FF0000"/>
              </a:solidFill>
              <a:latin typeface="Arial"/>
              <a:cs typeface="Arial"/>
            </a:endParaRPr>
          </a:p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B254B4-30E4-AC24-EC62-4DC147A16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86" y="148009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fr-FR" sz="1200">
              <a:solidFill>
                <a:srgbClr val="212121"/>
              </a:solidFill>
              <a:cs typeface="Calibri"/>
            </a:endParaRPr>
          </a:p>
          <a:p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Cohort</a:t>
            </a:r>
            <a:r>
              <a:rPr lang="fr-FR" sz="2000">
                <a:solidFill>
                  <a:srgbClr val="212121"/>
                </a:solidFill>
                <a:ea typeface="+mn-lt"/>
                <a:cs typeface="+mn-lt"/>
              </a:rPr>
              <a:t> : U.S.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health</a:t>
            </a:r>
            <a:r>
              <a:rPr lang="fr-FR" sz="200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research</a:t>
            </a:r>
            <a:r>
              <a:rPr lang="fr-FR" sz="2000">
                <a:solidFill>
                  <a:srgbClr val="212121"/>
                </a:solidFill>
                <a:ea typeface="+mn-lt"/>
                <a:cs typeface="+mn-lt"/>
              </a:rPr>
              <a:t> network 2009 –2022 : </a:t>
            </a:r>
            <a:endParaRPr lang="fr-FR" sz="20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Women</a:t>
            </a:r>
            <a:r>
              <a:rPr lang="fr-FR" sz="200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with</a:t>
            </a:r>
            <a:r>
              <a:rPr lang="fr-FR" sz="200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breast</a:t>
            </a:r>
            <a:r>
              <a:rPr lang="fr-FR" sz="2000">
                <a:solidFill>
                  <a:srgbClr val="212121"/>
                </a:solidFill>
                <a:ea typeface="+mn-lt"/>
                <a:cs typeface="+mn-lt"/>
              </a:rPr>
              <a:t> cancer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within</a:t>
            </a:r>
            <a:r>
              <a:rPr lang="fr-FR" sz="2000">
                <a:solidFill>
                  <a:srgbClr val="212121"/>
                </a:solidFill>
                <a:ea typeface="+mn-lt"/>
                <a:cs typeface="+mn-lt"/>
              </a:rPr>
              <a:t> 5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years</a:t>
            </a:r>
            <a:r>
              <a:rPr lang="fr-FR" sz="200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before</a:t>
            </a:r>
            <a:r>
              <a:rPr lang="fr-FR" sz="2000">
                <a:solidFill>
                  <a:srgbClr val="212121"/>
                </a:solidFill>
                <a:ea typeface="+mn-lt"/>
                <a:cs typeface="+mn-lt"/>
              </a:rPr>
              <a:t> the initial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genitourinary</a:t>
            </a:r>
            <a:r>
              <a:rPr lang="fr-FR" sz="2000">
                <a:solidFill>
                  <a:srgbClr val="212121"/>
                </a:solidFill>
                <a:ea typeface="+mn-lt"/>
                <a:cs typeface="+mn-lt"/>
              </a:rPr>
              <a:t> syndrome of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menopause</a:t>
            </a:r>
            <a:r>
              <a:rPr lang="fr-FR" sz="200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diagnosis</a:t>
            </a:r>
            <a:r>
              <a:rPr lang="fr-FR" sz="2000">
                <a:solidFill>
                  <a:srgbClr val="212121"/>
                </a:solidFill>
                <a:ea typeface="+mn-lt"/>
                <a:cs typeface="+mn-lt"/>
              </a:rPr>
              <a:t>. </a:t>
            </a:r>
            <a:endParaRPr lang="fr-FR" sz="20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fr-FR" sz="2000">
                <a:solidFill>
                  <a:srgbClr val="212121"/>
                </a:solidFill>
                <a:ea typeface="+mn-lt"/>
                <a:cs typeface="+mn-lt"/>
              </a:rPr>
              <a:t>Exclusion : active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disease</a:t>
            </a:r>
            <a:r>
              <a:rPr lang="fr-FR" sz="2000">
                <a:solidFill>
                  <a:srgbClr val="212121"/>
                </a:solidFill>
                <a:ea typeface="+mn-lt"/>
                <a:cs typeface="+mn-lt"/>
              </a:rPr>
              <a:t> </a:t>
            </a:r>
            <a:endParaRPr lang="fr-FR" sz="20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fr-FR" sz="2000">
                <a:solidFill>
                  <a:srgbClr val="212121"/>
                </a:solidFill>
                <a:ea typeface="+mn-lt"/>
                <a:cs typeface="+mn-lt"/>
              </a:rPr>
              <a:t>Outcome : Recurrence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within</a:t>
            </a:r>
            <a:r>
              <a:rPr lang="fr-FR" sz="2000">
                <a:solidFill>
                  <a:srgbClr val="212121"/>
                </a:solidFill>
                <a:ea typeface="+mn-lt"/>
                <a:cs typeface="+mn-lt"/>
              </a:rPr>
              <a:t> 3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months</a:t>
            </a:r>
            <a:r>
              <a:rPr lang="fr-FR" sz="2000">
                <a:solidFill>
                  <a:srgbClr val="212121"/>
                </a:solidFill>
                <a:ea typeface="+mn-lt"/>
                <a:cs typeface="+mn-lt"/>
              </a:rPr>
              <a:t> to 5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years</a:t>
            </a:r>
            <a:r>
              <a:rPr lang="fr-FR" sz="200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after</a:t>
            </a:r>
            <a:r>
              <a:rPr lang="fr-FR" sz="2000">
                <a:solidFill>
                  <a:srgbClr val="212121"/>
                </a:solidFill>
                <a:ea typeface="+mn-lt"/>
                <a:cs typeface="+mn-lt"/>
              </a:rPr>
              <a:t> the initiation of vaginal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estrogen</a:t>
            </a:r>
            <a:r>
              <a:rPr lang="fr-FR" sz="200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therapy</a:t>
            </a:r>
            <a:r>
              <a:rPr lang="fr-FR" sz="2000">
                <a:solidFill>
                  <a:srgbClr val="212121"/>
                </a:solidFill>
                <a:ea typeface="+mn-lt"/>
                <a:cs typeface="+mn-lt"/>
              </a:rPr>
              <a:t> for GSM </a:t>
            </a:r>
            <a:endParaRPr lang="fr-FR" sz="20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fr-FR" sz="2000" u="sng">
                <a:solidFill>
                  <a:srgbClr val="212121"/>
                </a:solidFill>
                <a:ea typeface="+mn-lt"/>
                <a:cs typeface="+mn-lt"/>
              </a:rPr>
              <a:t>Cases &gt;</a:t>
            </a:r>
            <a:r>
              <a:rPr lang="fr-FR" sz="2000">
                <a:solidFill>
                  <a:srgbClr val="212121"/>
                </a:solidFill>
                <a:ea typeface="+mn-lt"/>
                <a:cs typeface="+mn-lt"/>
              </a:rPr>
              <a:t>  vaginal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estrogen</a:t>
            </a:r>
            <a:r>
              <a:rPr lang="fr-FR" sz="2000">
                <a:solidFill>
                  <a:srgbClr val="212121"/>
                </a:solidFill>
                <a:ea typeface="+mn-lt"/>
                <a:cs typeface="+mn-lt"/>
              </a:rPr>
              <a:t> prescriptions; Control cohort: women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with</a:t>
            </a:r>
            <a:r>
              <a:rPr lang="fr-FR" sz="200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breast</a:t>
            </a:r>
            <a:r>
              <a:rPr lang="fr-FR" sz="2000">
                <a:solidFill>
                  <a:srgbClr val="212121"/>
                </a:solidFill>
                <a:ea typeface="+mn-lt"/>
                <a:cs typeface="+mn-lt"/>
              </a:rPr>
              <a:t> cancer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without</a:t>
            </a:r>
            <a:r>
              <a:rPr lang="fr-FR" sz="200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any</a:t>
            </a:r>
            <a:r>
              <a:rPr lang="fr-FR" sz="2000">
                <a:solidFill>
                  <a:srgbClr val="212121"/>
                </a:solidFill>
                <a:ea typeface="+mn-lt"/>
                <a:cs typeface="+mn-lt"/>
              </a:rPr>
              <a:t> vaginal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estrogen</a:t>
            </a:r>
            <a:r>
              <a:rPr lang="fr-FR" sz="2000">
                <a:solidFill>
                  <a:srgbClr val="212121"/>
                </a:solidFill>
                <a:ea typeface="+mn-lt"/>
                <a:cs typeface="+mn-lt"/>
              </a:rPr>
              <a:t> prescriptions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after</a:t>
            </a:r>
            <a:r>
              <a:rPr lang="fr-FR" sz="2000">
                <a:solidFill>
                  <a:srgbClr val="212121"/>
                </a:solidFill>
                <a:ea typeface="+mn-lt"/>
                <a:cs typeface="+mn-lt"/>
              </a:rPr>
              <a:t> GSM. </a:t>
            </a:r>
            <a:endParaRPr lang="fr-FR" sz="20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fr-FR" sz="2000">
                <a:solidFill>
                  <a:srgbClr val="212121"/>
                </a:solidFill>
                <a:ea typeface="+mn-lt"/>
                <a:cs typeface="+mn-lt"/>
              </a:rPr>
              <a:t>Propensity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matching</a:t>
            </a:r>
            <a:r>
              <a:rPr lang="fr-FR" sz="200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was</a:t>
            </a:r>
            <a:r>
              <a:rPr lang="fr-FR" sz="200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performed</a:t>
            </a:r>
            <a:r>
              <a:rPr lang="fr-FR" sz="2000">
                <a:solidFill>
                  <a:srgbClr val="212121"/>
                </a:solidFill>
                <a:ea typeface="+mn-lt"/>
                <a:cs typeface="+mn-lt"/>
              </a:rPr>
              <a:t>. </a:t>
            </a:r>
            <a:endParaRPr lang="fr-FR" sz="20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fr-FR" sz="2000">
                <a:solidFill>
                  <a:srgbClr val="212121"/>
                </a:solidFill>
                <a:ea typeface="+mn-lt"/>
                <a:cs typeface="+mn-lt"/>
              </a:rPr>
              <a:t>A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subanalysis</a:t>
            </a:r>
            <a:r>
              <a:rPr lang="fr-FR" sz="2000">
                <a:solidFill>
                  <a:srgbClr val="212121"/>
                </a:solidFill>
                <a:ea typeface="+mn-lt"/>
                <a:cs typeface="+mn-lt"/>
              </a:rPr>
              <a:t> by positive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estrogen</a:t>
            </a:r>
            <a:r>
              <a:rPr lang="fr-FR" sz="200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receptor</a:t>
            </a:r>
            <a:r>
              <a:rPr lang="fr-FR" sz="200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status</a:t>
            </a:r>
            <a:r>
              <a:rPr lang="fr-FR" sz="2000">
                <a:solidFill>
                  <a:srgbClr val="212121"/>
                </a:solidFill>
                <a:ea typeface="+mn-lt"/>
                <a:cs typeface="+mn-lt"/>
              </a:rPr>
              <a:t>,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when</a:t>
            </a:r>
            <a:r>
              <a:rPr lang="fr-FR" sz="200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available</a:t>
            </a:r>
            <a:r>
              <a:rPr lang="fr-FR" sz="2000">
                <a:solidFill>
                  <a:srgbClr val="212121"/>
                </a:solidFill>
                <a:ea typeface="+mn-lt"/>
                <a:cs typeface="+mn-lt"/>
              </a:rPr>
              <a:t>,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was</a:t>
            </a:r>
            <a:r>
              <a:rPr lang="fr-FR" sz="200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performed</a:t>
            </a:r>
            <a:r>
              <a:rPr lang="fr-FR" sz="2000">
                <a:solidFill>
                  <a:srgbClr val="212121"/>
                </a:solidFill>
                <a:ea typeface="+mn-lt"/>
                <a:cs typeface="+mn-lt"/>
              </a:rPr>
              <a:t>.</a:t>
            </a:r>
            <a:endParaRPr lang="fr-FR" sz="2000">
              <a:cs typeface="Calibri"/>
            </a:endParaRPr>
          </a:p>
          <a:p>
            <a:r>
              <a:rPr lang="fr-FR" sz="1200">
                <a:solidFill>
                  <a:srgbClr val="212121"/>
                </a:solidFill>
                <a:cs typeface="Calibri"/>
              </a:rPr>
              <a:t>Agrawal et al </a:t>
            </a:r>
            <a:r>
              <a:rPr lang="fr-FR" sz="1200" err="1">
                <a:solidFill>
                  <a:srgbClr val="212121"/>
                </a:solidFill>
                <a:cs typeface="Calibri"/>
              </a:rPr>
              <a:t>Safety</a:t>
            </a:r>
            <a:r>
              <a:rPr lang="fr-FR" sz="1200">
                <a:solidFill>
                  <a:srgbClr val="212121"/>
                </a:solidFill>
                <a:cs typeface="Calibri"/>
              </a:rPr>
              <a:t> of Vaginal </a:t>
            </a:r>
            <a:r>
              <a:rPr lang="fr-FR" sz="1200" err="1">
                <a:solidFill>
                  <a:srgbClr val="212121"/>
                </a:solidFill>
                <a:cs typeface="Calibri"/>
              </a:rPr>
              <a:t>Estrogen</a:t>
            </a:r>
            <a:r>
              <a:rPr lang="fr-FR" sz="1200">
                <a:solidFill>
                  <a:srgbClr val="212121"/>
                </a:solidFill>
                <a:cs typeface="Calibri"/>
              </a:rPr>
              <a:t> </a:t>
            </a:r>
            <a:r>
              <a:rPr lang="fr-FR" sz="1200" err="1">
                <a:solidFill>
                  <a:srgbClr val="212121"/>
                </a:solidFill>
                <a:cs typeface="Calibri"/>
              </a:rPr>
              <a:t>Therapy</a:t>
            </a:r>
            <a:r>
              <a:rPr lang="fr-FR" sz="1200">
                <a:solidFill>
                  <a:srgbClr val="212121"/>
                </a:solidFill>
                <a:cs typeface="Calibri"/>
              </a:rPr>
              <a:t> for </a:t>
            </a:r>
            <a:r>
              <a:rPr lang="fr-FR" sz="1200" err="1">
                <a:solidFill>
                  <a:srgbClr val="212121"/>
                </a:solidFill>
                <a:cs typeface="Calibri"/>
              </a:rPr>
              <a:t>Genitourinary</a:t>
            </a:r>
            <a:r>
              <a:rPr lang="fr-FR" sz="1200">
                <a:solidFill>
                  <a:srgbClr val="212121"/>
                </a:solidFill>
                <a:cs typeface="Calibri"/>
              </a:rPr>
              <a:t> Syndrome of </a:t>
            </a:r>
            <a:r>
              <a:rPr lang="fr-FR" sz="1200" err="1">
                <a:solidFill>
                  <a:srgbClr val="212121"/>
                </a:solidFill>
                <a:cs typeface="Calibri"/>
              </a:rPr>
              <a:t>Menopause</a:t>
            </a:r>
            <a:r>
              <a:rPr lang="fr-FR" sz="1200">
                <a:solidFill>
                  <a:srgbClr val="212121"/>
                </a:solidFill>
                <a:cs typeface="Calibri"/>
              </a:rPr>
              <a:t> in </a:t>
            </a:r>
            <a:r>
              <a:rPr lang="fr-FR" sz="1200" err="1">
                <a:solidFill>
                  <a:srgbClr val="212121"/>
                </a:solidFill>
                <a:cs typeface="Calibri"/>
              </a:rPr>
              <a:t>Women</a:t>
            </a:r>
            <a:r>
              <a:rPr lang="fr-FR" sz="1200">
                <a:solidFill>
                  <a:srgbClr val="212121"/>
                </a:solidFill>
                <a:cs typeface="Calibri"/>
              </a:rPr>
              <a:t> </a:t>
            </a:r>
            <a:r>
              <a:rPr lang="fr-FR" sz="1200" err="1">
                <a:solidFill>
                  <a:srgbClr val="212121"/>
                </a:solidFill>
                <a:cs typeface="Calibri"/>
              </a:rPr>
              <a:t>With</a:t>
            </a:r>
            <a:r>
              <a:rPr lang="fr-FR" sz="1200">
                <a:solidFill>
                  <a:srgbClr val="212121"/>
                </a:solidFill>
                <a:cs typeface="Calibri"/>
              </a:rPr>
              <a:t> a </a:t>
            </a:r>
            <a:r>
              <a:rPr lang="fr-FR" sz="1200" err="1">
                <a:solidFill>
                  <a:srgbClr val="212121"/>
                </a:solidFill>
                <a:cs typeface="Calibri"/>
              </a:rPr>
              <a:t>History</a:t>
            </a:r>
            <a:r>
              <a:rPr lang="fr-FR" sz="1200">
                <a:solidFill>
                  <a:srgbClr val="212121"/>
                </a:solidFill>
                <a:cs typeface="Calibri"/>
              </a:rPr>
              <a:t> of </a:t>
            </a:r>
            <a:r>
              <a:rPr lang="fr-FR" sz="1200" err="1">
                <a:solidFill>
                  <a:srgbClr val="212121"/>
                </a:solidFill>
                <a:cs typeface="Calibri"/>
              </a:rPr>
              <a:t>Breast</a:t>
            </a:r>
            <a:r>
              <a:rPr lang="fr-FR" sz="1200">
                <a:solidFill>
                  <a:srgbClr val="212121"/>
                </a:solidFill>
                <a:cs typeface="Calibri"/>
              </a:rPr>
              <a:t> Cancer. </a:t>
            </a:r>
            <a:r>
              <a:rPr lang="fr-FR" sz="1200" err="1">
                <a:solidFill>
                  <a:srgbClr val="212121"/>
                </a:solidFill>
                <a:cs typeface="Calibri"/>
              </a:rPr>
              <a:t>Obstet</a:t>
            </a:r>
            <a:r>
              <a:rPr lang="fr-FR" sz="1200">
                <a:solidFill>
                  <a:srgbClr val="212121"/>
                </a:solidFill>
                <a:cs typeface="Calibri"/>
              </a:rPr>
              <a:t> </a:t>
            </a:r>
            <a:r>
              <a:rPr lang="fr-FR" sz="1200" err="1">
                <a:solidFill>
                  <a:srgbClr val="212121"/>
                </a:solidFill>
                <a:cs typeface="Calibri"/>
              </a:rPr>
              <a:t>Gynecol</a:t>
            </a:r>
            <a:r>
              <a:rPr lang="fr-FR" sz="1200">
                <a:solidFill>
                  <a:srgbClr val="212121"/>
                </a:solidFill>
                <a:cs typeface="Calibri"/>
              </a:rPr>
              <a:t>. 2023 Sep </a:t>
            </a:r>
            <a:endParaRPr lang="fr-FR" sz="2000">
              <a:solidFill>
                <a:srgbClr val="212121"/>
              </a:solidFill>
              <a:cs typeface="Calibri"/>
            </a:endParaRPr>
          </a:p>
          <a:p>
            <a:endParaRPr lang="fr-FR" sz="2000">
              <a:solidFill>
                <a:srgbClr val="212121"/>
              </a:solidFill>
              <a:cs typeface="Calibri"/>
            </a:endParaRPr>
          </a:p>
          <a:p>
            <a:endParaRPr lang="fr-FR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36045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A6CEC5-FA8D-208A-5DC7-96117448D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91" y="480630"/>
            <a:ext cx="8229600" cy="1143000"/>
          </a:xfrm>
        </p:spPr>
        <p:txBody>
          <a:bodyPr/>
          <a:lstStyle/>
          <a:p>
            <a:r>
              <a:rPr lang="fr-FR" sz="2400" b="1" err="1">
                <a:solidFill>
                  <a:srgbClr val="FF0000"/>
                </a:solidFill>
                <a:latin typeface="Arial"/>
                <a:cs typeface="Arial"/>
              </a:rPr>
              <a:t>Safety</a:t>
            </a:r>
            <a:r>
              <a:rPr lang="fr-FR" sz="2400" b="1">
                <a:solidFill>
                  <a:srgbClr val="FF0000"/>
                </a:solidFill>
                <a:latin typeface="Arial"/>
                <a:cs typeface="Arial"/>
              </a:rPr>
              <a:t> of Vaginal </a:t>
            </a:r>
            <a:r>
              <a:rPr lang="fr-FR" sz="2400" b="1" err="1">
                <a:solidFill>
                  <a:srgbClr val="FF0000"/>
                </a:solidFill>
                <a:latin typeface="Arial"/>
                <a:cs typeface="Arial"/>
              </a:rPr>
              <a:t>Estrogen</a:t>
            </a:r>
            <a:r>
              <a:rPr lang="fr-FR" sz="24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FR" sz="2400" b="1" err="1">
                <a:solidFill>
                  <a:srgbClr val="FF0000"/>
                </a:solidFill>
                <a:latin typeface="Arial"/>
                <a:cs typeface="Arial"/>
              </a:rPr>
              <a:t>Therapy</a:t>
            </a:r>
            <a:r>
              <a:rPr lang="fr-FR" sz="2400" b="1">
                <a:solidFill>
                  <a:srgbClr val="FF0000"/>
                </a:solidFill>
                <a:latin typeface="Arial"/>
                <a:cs typeface="Arial"/>
              </a:rPr>
              <a:t> for </a:t>
            </a:r>
            <a:r>
              <a:rPr lang="fr-FR" sz="2400" b="1" err="1">
                <a:solidFill>
                  <a:srgbClr val="FF0000"/>
                </a:solidFill>
                <a:latin typeface="Arial"/>
                <a:cs typeface="Arial"/>
              </a:rPr>
              <a:t>Genitourinary</a:t>
            </a:r>
            <a:r>
              <a:rPr lang="fr-FR" sz="2400" b="1">
                <a:solidFill>
                  <a:srgbClr val="FF0000"/>
                </a:solidFill>
                <a:latin typeface="Arial"/>
                <a:cs typeface="Arial"/>
              </a:rPr>
              <a:t> Syndrome of </a:t>
            </a:r>
            <a:r>
              <a:rPr lang="fr-FR" sz="2400" b="1" err="1">
                <a:solidFill>
                  <a:srgbClr val="FF0000"/>
                </a:solidFill>
                <a:latin typeface="Arial"/>
                <a:cs typeface="Arial"/>
              </a:rPr>
              <a:t>Menopause</a:t>
            </a:r>
            <a:r>
              <a:rPr lang="fr-FR" sz="2400" b="1">
                <a:solidFill>
                  <a:srgbClr val="FF0000"/>
                </a:solidFill>
                <a:latin typeface="Arial"/>
                <a:cs typeface="Arial"/>
              </a:rPr>
              <a:t> in </a:t>
            </a:r>
            <a:r>
              <a:rPr lang="fr-FR" sz="2400" b="1" err="1">
                <a:solidFill>
                  <a:srgbClr val="FF0000"/>
                </a:solidFill>
                <a:latin typeface="Arial"/>
                <a:cs typeface="Arial"/>
              </a:rPr>
              <a:t>Women</a:t>
            </a:r>
            <a:r>
              <a:rPr lang="fr-FR" sz="24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FR" sz="2400" b="1" err="1">
                <a:solidFill>
                  <a:srgbClr val="FF0000"/>
                </a:solidFill>
                <a:latin typeface="Arial"/>
                <a:cs typeface="Arial"/>
              </a:rPr>
              <a:t>With</a:t>
            </a:r>
            <a:r>
              <a:rPr lang="fr-FR" sz="2400" b="1">
                <a:solidFill>
                  <a:srgbClr val="FF0000"/>
                </a:solidFill>
                <a:latin typeface="Arial"/>
                <a:cs typeface="Arial"/>
              </a:rPr>
              <a:t> a </a:t>
            </a:r>
            <a:r>
              <a:rPr lang="fr-FR" sz="2400" b="1" err="1">
                <a:solidFill>
                  <a:srgbClr val="FF0000"/>
                </a:solidFill>
                <a:latin typeface="Arial"/>
                <a:cs typeface="Arial"/>
              </a:rPr>
              <a:t>History</a:t>
            </a:r>
            <a:r>
              <a:rPr lang="fr-FR" sz="2400" b="1">
                <a:solidFill>
                  <a:srgbClr val="FF0000"/>
                </a:solidFill>
                <a:latin typeface="Arial"/>
                <a:cs typeface="Arial"/>
              </a:rPr>
              <a:t> of </a:t>
            </a:r>
            <a:r>
              <a:rPr lang="fr-FR" sz="2400" b="1" err="1">
                <a:solidFill>
                  <a:srgbClr val="FF0000"/>
                </a:solidFill>
                <a:latin typeface="Arial"/>
                <a:cs typeface="Arial"/>
              </a:rPr>
              <a:t>Breast</a:t>
            </a:r>
            <a:r>
              <a:rPr lang="fr-FR" sz="2400" b="1">
                <a:solidFill>
                  <a:srgbClr val="FF0000"/>
                </a:solidFill>
                <a:latin typeface="Arial"/>
                <a:cs typeface="Arial"/>
              </a:rPr>
              <a:t> Cancer</a:t>
            </a:r>
            <a:endParaRPr lang="fr-FR" sz="2400">
              <a:solidFill>
                <a:srgbClr val="FF0000"/>
              </a:solidFill>
              <a:latin typeface="Arial"/>
              <a:cs typeface="Arial"/>
            </a:endParaRPr>
          </a:p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B254B4-30E4-AC24-EC62-4DC147A16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89" y="1714943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r-FR" sz="1200">
              <a:solidFill>
                <a:srgbClr val="212121"/>
              </a:solidFill>
              <a:cs typeface="Calibri"/>
            </a:endParaRPr>
          </a:p>
          <a:p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 42,113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women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with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a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diagnosis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of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genitourinary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syndrome of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menopause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after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breast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cancer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diagnosis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with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any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estrogen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receptor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status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, </a:t>
            </a:r>
            <a:endParaRPr lang="fr-FR" sz="20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5.0% 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received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vaginal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estrogen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. </a:t>
            </a:r>
          </a:p>
          <a:p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Of the initial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cohort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, 10,584 patients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had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a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history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of positive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estrogen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receptor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breast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cancer, and 3.9% of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this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group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received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vaginal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estrogen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.</a:t>
            </a:r>
            <a:endParaRPr lang="fr-FR" sz="20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Risk of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breast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cancer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recurrence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using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vaginal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estrogen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:(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RRatio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1.03, 95% CI 0.91-1.18)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 </a:t>
            </a:r>
            <a:endParaRPr lang="fr-FR" sz="20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Positive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estrogen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receptor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(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RRatio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0.94, 95% CI 0.77-1.15) </a:t>
            </a:r>
            <a:endParaRPr lang="fr-FR" sz="2000" dirty="0">
              <a:solidFill>
                <a:srgbClr val="FF0000"/>
              </a:solidFill>
              <a:ea typeface="Calibri"/>
              <a:cs typeface="Calibri"/>
            </a:endParaRPr>
          </a:p>
          <a:p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 CCL :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No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increased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risk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of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breast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cancer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recurrence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within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5 </a:t>
            </a:r>
            <a:r>
              <a:rPr lang="fr-FR" sz="2000" err="1">
                <a:solidFill>
                  <a:srgbClr val="FF0000"/>
                </a:solidFill>
                <a:ea typeface="+mn-lt"/>
                <a:cs typeface="+mn-lt"/>
              </a:rPr>
              <a:t>years</a:t>
            </a:r>
            <a:r>
              <a:rPr lang="fr-FR" sz="20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in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women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with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a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personal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history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of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breast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cancer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who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were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using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vaginal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estrogen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for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genitourinary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syndrome of </a:t>
            </a:r>
            <a:r>
              <a:rPr lang="fr-FR" sz="2000" err="1">
                <a:solidFill>
                  <a:srgbClr val="212121"/>
                </a:solidFill>
                <a:ea typeface="+mn-lt"/>
                <a:cs typeface="+mn-lt"/>
              </a:rPr>
              <a:t>menopause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.</a:t>
            </a:r>
            <a:endParaRPr lang="fr-FR" sz="2000" dirty="0">
              <a:cs typeface="Calibri"/>
            </a:endParaRPr>
          </a:p>
          <a:p>
            <a:r>
              <a:rPr lang="fr-FR" sz="1200" dirty="0">
                <a:solidFill>
                  <a:srgbClr val="212121"/>
                </a:solidFill>
                <a:ea typeface="+mn-lt"/>
                <a:cs typeface="+mn-lt"/>
              </a:rPr>
              <a:t>Agrawal et al </a:t>
            </a:r>
            <a:r>
              <a:rPr lang="fr-FR" sz="1200" dirty="0" err="1">
                <a:solidFill>
                  <a:srgbClr val="212121"/>
                </a:solidFill>
                <a:ea typeface="+mn-lt"/>
                <a:cs typeface="+mn-lt"/>
              </a:rPr>
              <a:t>Safety</a:t>
            </a:r>
            <a:r>
              <a:rPr lang="fr-FR" sz="1200" dirty="0">
                <a:solidFill>
                  <a:srgbClr val="212121"/>
                </a:solidFill>
                <a:ea typeface="+mn-lt"/>
                <a:cs typeface="+mn-lt"/>
              </a:rPr>
              <a:t> of Vaginal </a:t>
            </a:r>
            <a:r>
              <a:rPr lang="fr-FR" sz="1200" dirty="0" err="1">
                <a:solidFill>
                  <a:srgbClr val="212121"/>
                </a:solidFill>
                <a:ea typeface="+mn-lt"/>
                <a:cs typeface="+mn-lt"/>
              </a:rPr>
              <a:t>Estrogen</a:t>
            </a:r>
            <a:r>
              <a:rPr lang="fr-FR" sz="12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1200" dirty="0" err="1">
                <a:solidFill>
                  <a:srgbClr val="212121"/>
                </a:solidFill>
                <a:ea typeface="+mn-lt"/>
                <a:cs typeface="+mn-lt"/>
              </a:rPr>
              <a:t>Therapy</a:t>
            </a:r>
            <a:r>
              <a:rPr lang="fr-FR" sz="1200" dirty="0">
                <a:solidFill>
                  <a:srgbClr val="212121"/>
                </a:solidFill>
                <a:ea typeface="+mn-lt"/>
                <a:cs typeface="+mn-lt"/>
              </a:rPr>
              <a:t> for </a:t>
            </a:r>
            <a:r>
              <a:rPr lang="fr-FR" sz="1200" dirty="0" err="1">
                <a:solidFill>
                  <a:srgbClr val="212121"/>
                </a:solidFill>
                <a:ea typeface="+mn-lt"/>
                <a:cs typeface="+mn-lt"/>
              </a:rPr>
              <a:t>Genitourinary</a:t>
            </a:r>
            <a:r>
              <a:rPr lang="fr-FR" sz="1200" dirty="0">
                <a:solidFill>
                  <a:srgbClr val="212121"/>
                </a:solidFill>
                <a:ea typeface="+mn-lt"/>
                <a:cs typeface="+mn-lt"/>
              </a:rPr>
              <a:t> Syndrome of </a:t>
            </a:r>
            <a:r>
              <a:rPr lang="fr-FR" sz="1200" dirty="0" err="1">
                <a:solidFill>
                  <a:srgbClr val="212121"/>
                </a:solidFill>
                <a:ea typeface="+mn-lt"/>
                <a:cs typeface="+mn-lt"/>
              </a:rPr>
              <a:t>Menopause</a:t>
            </a:r>
            <a:r>
              <a:rPr lang="fr-FR" sz="1200" dirty="0">
                <a:solidFill>
                  <a:srgbClr val="212121"/>
                </a:solidFill>
                <a:ea typeface="+mn-lt"/>
                <a:cs typeface="+mn-lt"/>
              </a:rPr>
              <a:t> in </a:t>
            </a:r>
            <a:r>
              <a:rPr lang="fr-FR" sz="1200" dirty="0" err="1">
                <a:solidFill>
                  <a:srgbClr val="212121"/>
                </a:solidFill>
                <a:ea typeface="+mn-lt"/>
                <a:cs typeface="+mn-lt"/>
              </a:rPr>
              <a:t>Women</a:t>
            </a:r>
            <a:r>
              <a:rPr lang="fr-FR" sz="12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1200" dirty="0" err="1">
                <a:solidFill>
                  <a:srgbClr val="212121"/>
                </a:solidFill>
                <a:ea typeface="+mn-lt"/>
                <a:cs typeface="+mn-lt"/>
              </a:rPr>
              <a:t>With</a:t>
            </a:r>
            <a:r>
              <a:rPr lang="fr-FR" sz="1200" dirty="0">
                <a:solidFill>
                  <a:srgbClr val="212121"/>
                </a:solidFill>
                <a:ea typeface="+mn-lt"/>
                <a:cs typeface="+mn-lt"/>
              </a:rPr>
              <a:t> a </a:t>
            </a:r>
            <a:r>
              <a:rPr lang="fr-FR" sz="1200" dirty="0" err="1">
                <a:solidFill>
                  <a:srgbClr val="212121"/>
                </a:solidFill>
                <a:ea typeface="+mn-lt"/>
                <a:cs typeface="+mn-lt"/>
              </a:rPr>
              <a:t>History</a:t>
            </a:r>
            <a:r>
              <a:rPr lang="fr-FR" sz="1200" dirty="0">
                <a:solidFill>
                  <a:srgbClr val="212121"/>
                </a:solidFill>
                <a:ea typeface="+mn-lt"/>
                <a:cs typeface="+mn-lt"/>
              </a:rPr>
              <a:t> of </a:t>
            </a:r>
            <a:r>
              <a:rPr lang="fr-FR" sz="1200" dirty="0" err="1">
                <a:solidFill>
                  <a:srgbClr val="212121"/>
                </a:solidFill>
                <a:ea typeface="+mn-lt"/>
                <a:cs typeface="+mn-lt"/>
              </a:rPr>
              <a:t>Breast</a:t>
            </a:r>
            <a:r>
              <a:rPr lang="fr-FR" sz="1200" dirty="0">
                <a:solidFill>
                  <a:srgbClr val="212121"/>
                </a:solidFill>
                <a:ea typeface="+mn-lt"/>
                <a:cs typeface="+mn-lt"/>
              </a:rPr>
              <a:t> Cancer. </a:t>
            </a:r>
            <a:r>
              <a:rPr lang="fr-FR" sz="1200" dirty="0" err="1">
                <a:solidFill>
                  <a:srgbClr val="212121"/>
                </a:solidFill>
                <a:ea typeface="+mn-lt"/>
                <a:cs typeface="+mn-lt"/>
              </a:rPr>
              <a:t>Obstet</a:t>
            </a:r>
            <a:r>
              <a:rPr lang="fr-FR" sz="12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1200" dirty="0" err="1">
                <a:solidFill>
                  <a:srgbClr val="212121"/>
                </a:solidFill>
                <a:ea typeface="+mn-lt"/>
                <a:cs typeface="+mn-lt"/>
              </a:rPr>
              <a:t>Gynecol</a:t>
            </a:r>
            <a:r>
              <a:rPr lang="fr-FR" sz="1200" dirty="0">
                <a:solidFill>
                  <a:srgbClr val="212121"/>
                </a:solidFill>
                <a:ea typeface="+mn-lt"/>
                <a:cs typeface="+mn-lt"/>
              </a:rPr>
              <a:t>. 2023 Sep </a:t>
            </a:r>
            <a:endParaRPr lang="fr-FR" sz="1200" dirty="0">
              <a:solidFill>
                <a:srgbClr val="212121"/>
              </a:solidFill>
              <a:cs typeface="Calibri"/>
            </a:endParaRPr>
          </a:p>
          <a:p>
            <a:endParaRPr lang="fr-FR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8606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EB528B-151C-03A6-3D14-A3D42DD36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/>
                <a:cs typeface="Arial"/>
              </a:rPr>
              <a:t>Agenda 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0E90C7-2A8B-BF95-DBBE-AF5993967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endParaRPr lang="fr-FR" b="1" dirty="0">
              <a:solidFill>
                <a:srgbClr val="232323"/>
              </a:solidFill>
              <a:latin typeface="Noto Sans"/>
              <a:ea typeface="Noto Sans"/>
              <a:cs typeface="Noto Sans"/>
            </a:endParaRPr>
          </a:p>
          <a:p>
            <a:pPr>
              <a:buFont typeface="Arial"/>
            </a:pPr>
            <a:r>
              <a:rPr lang="fr-FR" sz="2400" b="1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Avoid</a:t>
            </a:r>
            <a:r>
              <a:rPr lang="fr-FR" sz="2400" b="1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400" b="1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risk</a:t>
            </a:r>
            <a:r>
              <a:rPr lang="fr-FR" sz="2400" b="1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400" b="1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factors</a:t>
            </a:r>
            <a:r>
              <a:rPr lang="fr-FR" sz="2400" b="1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endParaRPr lang="fr-FR" sz="2400" dirty="0">
              <a:solidFill>
                <a:srgbClr val="000000"/>
              </a:solidFill>
              <a:latin typeface="Noto Sans"/>
              <a:ea typeface="Noto Sans"/>
              <a:cs typeface="Noto Sans"/>
            </a:endParaRPr>
          </a:p>
          <a:p>
            <a:pPr>
              <a:buFont typeface="Arial"/>
            </a:pPr>
            <a:r>
              <a:rPr lang="fr-FR" sz="2400" b="1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Correct </a:t>
            </a:r>
            <a:r>
              <a:rPr lang="fr-FR" sz="2400" b="1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etiological</a:t>
            </a:r>
            <a:r>
              <a:rPr lang="fr-FR" sz="2400" b="1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factor  </a:t>
            </a:r>
            <a:endParaRPr lang="fr-FR" sz="2400" dirty="0">
              <a:solidFill>
                <a:srgbClr val="000000"/>
              </a:solidFill>
              <a:latin typeface="Noto Sans"/>
              <a:ea typeface="Noto Sans"/>
              <a:cs typeface="Noto Sans"/>
            </a:endParaRPr>
          </a:p>
          <a:p>
            <a:pPr>
              <a:buFont typeface="Arial"/>
            </a:pPr>
            <a:r>
              <a:rPr lang="fr-FR" sz="2400" b="1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Vaginal </a:t>
            </a:r>
            <a:r>
              <a:rPr lang="fr-FR" sz="2400" b="1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estrogen</a:t>
            </a:r>
            <a:r>
              <a:rPr lang="fr-FR" sz="2400" b="1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400" b="1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therapy</a:t>
            </a:r>
            <a:r>
              <a:rPr lang="fr-FR" sz="24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 </a:t>
            </a:r>
          </a:p>
          <a:p>
            <a:pPr>
              <a:buFont typeface="Arial"/>
            </a:pPr>
            <a:r>
              <a:rPr lang="fr-FR" sz="2400" b="1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Dehydroepiandrosterone</a:t>
            </a:r>
            <a:r>
              <a:rPr lang="fr-FR" sz="2400" b="1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(</a:t>
            </a:r>
            <a:r>
              <a:rPr lang="fr-FR" sz="2400" b="1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prasterone</a:t>
            </a:r>
            <a:r>
              <a:rPr lang="fr-FR" sz="2400" b="1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)</a:t>
            </a:r>
            <a:endParaRPr lang="fr-FR" sz="2400">
              <a:ea typeface="Calibri"/>
              <a:cs typeface="Calibri"/>
            </a:endParaRPr>
          </a:p>
          <a:p>
            <a:pPr>
              <a:buFont typeface="Calibri"/>
            </a:pPr>
            <a:r>
              <a:rPr lang="fr-FR" sz="2400" b="1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Ospemifene</a:t>
            </a:r>
            <a:r>
              <a:rPr lang="fr-FR" sz="24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 </a:t>
            </a:r>
          </a:p>
          <a:p>
            <a:pPr>
              <a:buFont typeface="Calibri"/>
            </a:pPr>
            <a:r>
              <a:rPr lang="fr-FR" sz="2400" b="1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Testosterone</a:t>
            </a:r>
            <a:endParaRPr lang="fr-FR" sz="2400" b="1" dirty="0">
              <a:solidFill>
                <a:srgbClr val="232323"/>
              </a:solidFill>
              <a:latin typeface="Noto Sans"/>
              <a:ea typeface="Noto Sans"/>
              <a:cs typeface="Noto Sans"/>
            </a:endParaRPr>
          </a:p>
          <a:p>
            <a:pPr>
              <a:buFont typeface="Calibri"/>
            </a:pPr>
            <a:r>
              <a:rPr lang="fr-FR" sz="2400" b="1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Therapies</a:t>
            </a:r>
            <a:r>
              <a:rPr lang="fr-FR" sz="2400" b="1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400" b="1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needing</a:t>
            </a:r>
            <a:r>
              <a:rPr lang="fr-FR" sz="2400" b="1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400" b="1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further</a:t>
            </a:r>
            <a:r>
              <a:rPr lang="fr-FR" sz="2400" b="1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400" b="1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evaluation</a:t>
            </a:r>
            <a:endParaRPr lang="fr-FR" sz="2400" b="1" dirty="0">
              <a:solidFill>
                <a:srgbClr val="232323"/>
              </a:solidFill>
              <a:latin typeface="Noto Sans"/>
              <a:ea typeface="Noto Sans"/>
              <a:cs typeface="Noto Sans"/>
            </a:endParaRPr>
          </a:p>
          <a:p>
            <a:pPr>
              <a:buFont typeface="Calibri"/>
            </a:pPr>
            <a:r>
              <a:rPr lang="fr-FR" sz="2400" b="1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Breast</a:t>
            </a:r>
            <a:r>
              <a:rPr lang="fr-FR" sz="2400" b="1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cancer </a:t>
            </a:r>
            <a:r>
              <a:rPr lang="fr-FR" sz="2400" b="1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survivors</a:t>
            </a:r>
            <a:r>
              <a:rPr lang="fr-FR" sz="2400" b="1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411457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3B1A-CF5D-3360-6037-B19A7805D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3DA7F8-32C2-2A0A-77EA-FA4E00B33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8" y="565991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2400" b="1" err="1">
                <a:solidFill>
                  <a:srgbClr val="FF0000"/>
                </a:solidFill>
                <a:latin typeface="Merriweather"/>
                <a:cs typeface="Arial"/>
              </a:rPr>
              <a:t>Effects</a:t>
            </a:r>
            <a:r>
              <a:rPr lang="fr-FR" sz="2400" b="1" dirty="0">
                <a:solidFill>
                  <a:srgbClr val="FF0000"/>
                </a:solidFill>
                <a:latin typeface="Merriweather"/>
                <a:cs typeface="Arial"/>
              </a:rPr>
              <a:t> of vaginal </a:t>
            </a:r>
            <a:r>
              <a:rPr lang="fr-FR" sz="2400" b="1" err="1">
                <a:solidFill>
                  <a:srgbClr val="FF0000"/>
                </a:solidFill>
                <a:latin typeface="Merriweather"/>
                <a:cs typeface="Arial"/>
              </a:rPr>
              <a:t>estrogen</a:t>
            </a:r>
            <a:r>
              <a:rPr lang="fr-FR" sz="2400" b="1" dirty="0">
                <a:solidFill>
                  <a:srgbClr val="FF0000"/>
                </a:solidFill>
                <a:latin typeface="Merriweather"/>
                <a:cs typeface="Arial"/>
              </a:rPr>
              <a:t> on </a:t>
            </a:r>
            <a:r>
              <a:rPr lang="fr-FR" sz="2400" b="1" err="1">
                <a:solidFill>
                  <a:srgbClr val="FF0000"/>
                </a:solidFill>
                <a:latin typeface="Merriweather"/>
                <a:cs typeface="Arial"/>
              </a:rPr>
              <a:t>serum</a:t>
            </a:r>
            <a:r>
              <a:rPr lang="fr-FR" sz="2400" b="1" dirty="0">
                <a:solidFill>
                  <a:srgbClr val="FF0000"/>
                </a:solidFill>
                <a:latin typeface="Merriweather"/>
                <a:cs typeface="Arial"/>
              </a:rPr>
              <a:t> estradiol </a:t>
            </a:r>
            <a:r>
              <a:rPr lang="fr-FR" sz="2400" b="1" err="1">
                <a:solidFill>
                  <a:srgbClr val="FF0000"/>
                </a:solidFill>
                <a:latin typeface="Merriweather"/>
                <a:cs typeface="Arial"/>
              </a:rPr>
              <a:t>during</a:t>
            </a:r>
            <a:r>
              <a:rPr lang="fr-FR" sz="2400" b="1" dirty="0">
                <a:solidFill>
                  <a:srgbClr val="FF0000"/>
                </a:solidFill>
                <a:latin typeface="Merriweather"/>
                <a:cs typeface="Arial"/>
              </a:rPr>
              <a:t> aromatase </a:t>
            </a:r>
            <a:r>
              <a:rPr lang="fr-FR" sz="2400" b="1" err="1">
                <a:solidFill>
                  <a:srgbClr val="FF0000"/>
                </a:solidFill>
                <a:latin typeface="Merriweather"/>
                <a:cs typeface="Arial"/>
              </a:rPr>
              <a:t>inhibitor</a:t>
            </a:r>
            <a:r>
              <a:rPr lang="fr-FR" sz="2400" b="1" dirty="0">
                <a:solidFill>
                  <a:srgbClr val="FF0000"/>
                </a:solidFill>
                <a:latin typeface="Merriweather"/>
                <a:cs typeface="Arial"/>
              </a:rPr>
              <a:t> </a:t>
            </a:r>
            <a:r>
              <a:rPr lang="fr-FR" sz="2400" b="1" err="1">
                <a:solidFill>
                  <a:srgbClr val="FF0000"/>
                </a:solidFill>
                <a:latin typeface="Merriweather"/>
                <a:cs typeface="Arial"/>
              </a:rPr>
              <a:t>therapy</a:t>
            </a:r>
            <a:r>
              <a:rPr lang="fr-FR" sz="2400" b="1" dirty="0">
                <a:solidFill>
                  <a:srgbClr val="FF0000"/>
                </a:solidFill>
                <a:latin typeface="Merriweather"/>
                <a:cs typeface="Arial"/>
              </a:rPr>
              <a:t> in </a:t>
            </a:r>
            <a:r>
              <a:rPr lang="fr-FR" sz="2400" b="1" err="1">
                <a:solidFill>
                  <a:srgbClr val="FF0000"/>
                </a:solidFill>
                <a:latin typeface="Merriweather"/>
                <a:cs typeface="Arial"/>
              </a:rPr>
              <a:t>breast</a:t>
            </a:r>
            <a:r>
              <a:rPr lang="fr-FR" sz="2400" b="1" dirty="0">
                <a:solidFill>
                  <a:srgbClr val="FF0000"/>
                </a:solidFill>
                <a:latin typeface="Merriweather"/>
                <a:cs typeface="Arial"/>
              </a:rPr>
              <a:t> cancer patients </a:t>
            </a:r>
            <a:r>
              <a:rPr lang="fr-FR" sz="2400" b="1" err="1">
                <a:solidFill>
                  <a:srgbClr val="FF0000"/>
                </a:solidFill>
                <a:latin typeface="Merriweather"/>
                <a:cs typeface="Arial"/>
              </a:rPr>
              <a:t>with</a:t>
            </a:r>
            <a:r>
              <a:rPr lang="fr-FR" sz="2400" b="1" dirty="0">
                <a:solidFill>
                  <a:srgbClr val="FF0000"/>
                </a:solidFill>
                <a:latin typeface="Merriweather"/>
                <a:cs typeface="Arial"/>
              </a:rPr>
              <a:t> vulvovaginal </a:t>
            </a:r>
            <a:r>
              <a:rPr lang="fr-FR" sz="2400" b="1" err="1">
                <a:solidFill>
                  <a:srgbClr val="FF0000"/>
                </a:solidFill>
                <a:latin typeface="Merriweather"/>
                <a:cs typeface="Arial"/>
              </a:rPr>
              <a:t>atrophy</a:t>
            </a:r>
            <a:r>
              <a:rPr lang="fr-FR" sz="2400" b="1" dirty="0">
                <a:solidFill>
                  <a:srgbClr val="FF0000"/>
                </a:solidFill>
                <a:latin typeface="Merriweather"/>
                <a:cs typeface="Arial"/>
              </a:rPr>
              <a:t>: a prospective trial</a:t>
            </a:r>
            <a:endParaRPr lang="fr-FR" sz="2400">
              <a:solidFill>
                <a:srgbClr val="FF0000"/>
              </a:solidFill>
              <a:cs typeface="Arial"/>
            </a:endParaRPr>
          </a:p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14F6D0-1924-6CFB-70E9-FB065C525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116" y="1859351"/>
            <a:ext cx="8229600" cy="452596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endParaRPr lang="fr-FR" sz="2000" dirty="0">
              <a:solidFill>
                <a:srgbClr val="212121"/>
              </a:solidFill>
              <a:ea typeface="+mn-lt"/>
              <a:cs typeface="+mn-lt"/>
            </a:endParaRPr>
          </a:p>
          <a:p>
            <a:endParaRPr lang="fr-FR" sz="2000" dirty="0">
              <a:solidFill>
                <a:srgbClr val="212121"/>
              </a:solidFill>
              <a:ea typeface="+mn-lt"/>
              <a:cs typeface="+mn-lt"/>
            </a:endParaRPr>
          </a:p>
          <a:p>
            <a:endParaRPr lang="fr-FR" sz="2000" dirty="0">
              <a:solidFill>
                <a:srgbClr val="212121"/>
              </a:solidFill>
              <a:ea typeface="+mn-lt"/>
              <a:cs typeface="+mn-lt"/>
            </a:endParaRPr>
          </a:p>
          <a:p>
            <a:endParaRPr lang="fr-FR" sz="2000" dirty="0">
              <a:solidFill>
                <a:srgbClr val="212121"/>
              </a:solidFill>
              <a:ea typeface="+mn-lt"/>
              <a:cs typeface="+mn-lt"/>
            </a:endParaRPr>
          </a:p>
          <a:p>
            <a:endParaRPr lang="fr-FR" sz="2000" dirty="0">
              <a:solidFill>
                <a:srgbClr val="212121"/>
              </a:solidFill>
              <a:ea typeface="+mn-lt"/>
              <a:cs typeface="+mn-lt"/>
            </a:endParaRPr>
          </a:p>
          <a:p>
            <a:endParaRPr lang="fr-FR" sz="2000" dirty="0">
              <a:solidFill>
                <a:srgbClr val="212121"/>
              </a:solidFill>
              <a:ea typeface="+mn-lt"/>
              <a:cs typeface="+mn-lt"/>
            </a:endParaRPr>
          </a:p>
          <a:p>
            <a:endParaRPr lang="fr-FR" sz="2000" dirty="0">
              <a:solidFill>
                <a:srgbClr val="212121"/>
              </a:solidFill>
              <a:ea typeface="+mn-lt"/>
              <a:cs typeface="+mn-lt"/>
            </a:endParaRPr>
          </a:p>
          <a:p>
            <a:endParaRPr lang="fr-FR" sz="2000" dirty="0">
              <a:solidFill>
                <a:srgbClr val="212121"/>
              </a:solidFill>
              <a:ea typeface="+mn-lt"/>
              <a:cs typeface="+mn-lt"/>
            </a:endParaRPr>
          </a:p>
          <a:p>
            <a:endParaRPr lang="fr-FR" sz="2000" dirty="0">
              <a:solidFill>
                <a:srgbClr val="212121"/>
              </a:solidFill>
              <a:ea typeface="+mn-lt"/>
              <a:cs typeface="+mn-lt"/>
            </a:endParaRPr>
          </a:p>
          <a:p>
            <a:endParaRPr lang="fr-FR" sz="2000" dirty="0">
              <a:solidFill>
                <a:srgbClr val="212121"/>
              </a:solidFill>
              <a:ea typeface="+mn-lt"/>
              <a:cs typeface="+mn-lt"/>
            </a:endParaRPr>
          </a:p>
          <a:p>
            <a:endParaRPr lang="fr-FR" sz="2000" dirty="0">
              <a:solidFill>
                <a:srgbClr val="212121"/>
              </a:solidFill>
              <a:ea typeface="+mn-lt"/>
              <a:cs typeface="+mn-lt"/>
            </a:endParaRPr>
          </a:p>
          <a:p>
            <a:endParaRPr lang="fr-FR" sz="2000" dirty="0">
              <a:solidFill>
                <a:srgbClr val="212121"/>
              </a:solidFill>
              <a:ea typeface="+mn-lt"/>
              <a:cs typeface="+mn-lt"/>
            </a:endParaRPr>
          </a:p>
          <a:p>
            <a:endParaRPr lang="fr-FR" sz="2000" dirty="0">
              <a:solidFill>
                <a:srgbClr val="212121"/>
              </a:solidFill>
              <a:ea typeface="+mn-lt"/>
              <a:cs typeface="+mn-lt"/>
            </a:endParaRPr>
          </a:p>
          <a:p>
            <a:endParaRPr lang="fr-FR" sz="2000" dirty="0">
              <a:solidFill>
                <a:srgbClr val="212121"/>
              </a:solidFill>
              <a:ea typeface="+mn-lt"/>
              <a:cs typeface="+mn-lt"/>
            </a:endParaRPr>
          </a:p>
          <a:p>
            <a:endParaRPr lang="fr-FR" sz="2000" dirty="0">
              <a:solidFill>
                <a:srgbClr val="212121"/>
              </a:solidFill>
              <a:ea typeface="+mn-lt"/>
              <a:cs typeface="+mn-lt"/>
            </a:endParaRPr>
          </a:p>
          <a:p>
            <a:endParaRPr lang="fr-FR" sz="2000" dirty="0">
              <a:solidFill>
                <a:srgbClr val="212121"/>
              </a:solidFill>
              <a:ea typeface="+mn-lt"/>
              <a:cs typeface="+mn-lt"/>
            </a:endParaRPr>
          </a:p>
          <a:p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Faltinová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M,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Breast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Cancer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Res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Treat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. 2024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Dec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 27.</a:t>
            </a:r>
            <a:endParaRPr lang="fr-FR" sz="2000" dirty="0">
              <a:solidFill>
                <a:srgbClr val="212121"/>
              </a:solidFill>
              <a:ea typeface="Calibri"/>
              <a:cs typeface="Calibri"/>
            </a:endParaRPr>
          </a:p>
        </p:txBody>
      </p:sp>
      <p:pic>
        <p:nvPicPr>
          <p:cNvPr id="5" name="Image 4" descr="Une image contenant texte, diagramm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019D4CB5-10AE-A7C0-E1CD-DA8FC7F11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768" y="1559616"/>
            <a:ext cx="5031049" cy="430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861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34079"/>
            <a:ext cx="8229600" cy="1143000"/>
          </a:xfrm>
        </p:spPr>
        <p:txBody>
          <a:bodyPr/>
          <a:lstStyle/>
          <a:p>
            <a:r>
              <a:rPr lang="en-US" sz="2800" b="1"/>
              <a:t>Committee Opinion No. 659: The Use of Vaginal Estrogen in Women With a History of Estrogen-Dependent Breast Cancer.</a:t>
            </a:r>
            <a:br>
              <a:rPr lang="fr-BE" sz="3200"/>
            </a:br>
            <a:endParaRPr lang="fr-BE" sz="32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116" y="2061057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….Nonhormonal approaches are the first-line choices for managing urogenital symptoms or atrophy-related urinary symptoms experienced by women during or after treatment for breast cancer. </a:t>
            </a:r>
          </a:p>
          <a:p>
            <a:r>
              <a:rPr lang="en-US" sz="2000" dirty="0"/>
              <a:t>….</a:t>
            </a:r>
            <a:r>
              <a:rPr lang="en-US" sz="2000" dirty="0">
                <a:solidFill>
                  <a:srgbClr val="FF0000"/>
                </a:solidFill>
              </a:rPr>
              <a:t>vaginal estrogen should be reserved for those patients who are unresponsive to nonhormonal remedies. </a:t>
            </a:r>
            <a:endParaRPr lang="en-US" sz="2000" dirty="0">
              <a:solidFill>
                <a:srgbClr val="FF0000"/>
              </a:solidFill>
              <a:ea typeface="Calibri"/>
              <a:cs typeface="Calibri"/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The decision ….may be made in coordination with a woman's oncologist.</a:t>
            </a:r>
            <a:r>
              <a:rPr lang="en-US" sz="2000" dirty="0"/>
              <a:t> …..Data do not show an increased risk of cancer recurrence among women currently undergoing treatment for breast cancer or those with a personal history of breast cancer who use vaginal estrogen to relieve urogenital symptoms.</a:t>
            </a:r>
            <a:endParaRPr lang="fr-BE" sz="2000" dirty="0"/>
          </a:p>
          <a:p>
            <a:r>
              <a:rPr lang="fr-BE" sz="2000" u="sng" dirty="0">
                <a:hlinkClick r:id="rId2" tooltip="Obstetrics and gynecology."/>
              </a:rPr>
              <a:t>Obstet Gynecol.</a:t>
            </a:r>
            <a:r>
              <a:rPr lang="fr-BE" sz="2000" dirty="0"/>
              <a:t> 2016 Mar;127(3):e93-6. </a:t>
            </a:r>
            <a:r>
              <a:rPr lang="fr-BE" sz="2000" dirty="0" err="1"/>
              <a:t>doi</a:t>
            </a:r>
            <a:r>
              <a:rPr lang="fr-BE" sz="2000" dirty="0"/>
              <a:t>: 10.1097/AOG.0000000000001351.</a:t>
            </a:r>
            <a:endParaRPr lang="fr-BE" sz="2000" dirty="0">
              <a:ea typeface="Calibri"/>
              <a:cs typeface="Calibri"/>
            </a:endParaRPr>
          </a:p>
          <a:p>
            <a:endParaRPr lang="fr-BE" sz="2000"/>
          </a:p>
          <a:p>
            <a:endParaRPr lang="fr-BE" sz="2000"/>
          </a:p>
        </p:txBody>
      </p:sp>
    </p:spTree>
    <p:extLst>
      <p:ext uri="{BB962C8B-B14F-4D97-AF65-F5344CB8AC3E}">
        <p14:creationId xmlns:p14="http://schemas.microsoft.com/office/powerpoint/2010/main" val="26915271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err="1"/>
              <a:t>Take</a:t>
            </a:r>
            <a:r>
              <a:rPr lang="fr-BE"/>
              <a:t> home messages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64795" indent="-264795"/>
            <a:r>
              <a:rPr lang="en-US" dirty="0"/>
              <a:t>GSM / VVA is a frequent complication of hypoestrogenism</a:t>
            </a:r>
            <a:endParaRPr lang="fr-FR" dirty="0"/>
          </a:p>
          <a:p>
            <a:pPr marL="264795" indent="-264795"/>
            <a:r>
              <a:rPr lang="en-US" dirty="0"/>
              <a:t>Often unreported</a:t>
            </a:r>
            <a:endParaRPr lang="fr-FR" dirty="0"/>
          </a:p>
          <a:p>
            <a:pPr marL="264795" indent="-264795"/>
            <a:r>
              <a:rPr lang="en-US" dirty="0">
                <a:ea typeface="Calibri"/>
                <a:cs typeface="Calibri"/>
              </a:rPr>
              <a:t>Important to question patients about it </a:t>
            </a:r>
            <a:endParaRPr lang="en-US" dirty="0"/>
          </a:p>
          <a:p>
            <a:pPr marL="264795" indent="-264795"/>
            <a:r>
              <a:rPr lang="en-US" dirty="0"/>
              <a:t>Decreased QOL </a:t>
            </a:r>
            <a:endParaRPr lang="fr-FR" dirty="0"/>
          </a:p>
          <a:p>
            <a:pPr marL="264795" indent="-264795"/>
            <a:r>
              <a:rPr lang="en-US" dirty="0">
                <a:ea typeface="Calibri"/>
                <a:cs typeface="Calibri"/>
              </a:rPr>
              <a:t>Favour lubricants </a:t>
            </a:r>
            <a:endParaRPr lang="en-US" dirty="0"/>
          </a:p>
          <a:p>
            <a:pPr marL="264795" indent="-264795"/>
            <a:r>
              <a:rPr lang="en-US" dirty="0"/>
              <a:t>Generally simple to treat using weak/ low dose topical estrogens (</a:t>
            </a:r>
            <a:r>
              <a:rPr lang="en-US" dirty="0">
                <a:solidFill>
                  <a:srgbClr val="FF0000"/>
                </a:solidFill>
              </a:rPr>
              <a:t>estriol</a:t>
            </a:r>
            <a:r>
              <a:rPr lang="en-US" dirty="0"/>
              <a:t>, estradiol)</a:t>
            </a:r>
            <a:endParaRPr lang="fr-FR" dirty="0"/>
          </a:p>
          <a:p>
            <a:pPr marL="264795" indent="-264795"/>
            <a:r>
              <a:rPr lang="en-US" dirty="0"/>
              <a:t>Well tolerated / no risk </a:t>
            </a:r>
            <a:endParaRPr lang="fr-FR" dirty="0"/>
          </a:p>
          <a:p>
            <a:pPr marL="264795" indent="-264795"/>
            <a:endParaRPr lang="en-US"/>
          </a:p>
          <a:p>
            <a:pPr marL="264795" indent="-264795"/>
            <a:r>
              <a:rPr lang="en-US" dirty="0"/>
              <a:t>Long term compliance is an issue</a:t>
            </a:r>
            <a:endParaRPr lang="fr-FR" dirty="0"/>
          </a:p>
          <a:p>
            <a:pPr marL="264795" indent="-264795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145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7263" y="0"/>
            <a:ext cx="4686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9199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783679-FAA6-8804-179E-31DFBB97E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/>
                <a:cs typeface="Arial"/>
              </a:rPr>
              <a:t>Risk </a:t>
            </a:r>
            <a:r>
              <a:rPr lang="fr-FR" err="1">
                <a:latin typeface="Arial"/>
                <a:cs typeface="Arial"/>
              </a:rPr>
              <a:t>factors</a:t>
            </a:r>
            <a:endParaRPr lang="fr-FR" err="1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9DE422-5F5D-7318-5839-12F3C842E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r-FR" sz="2800" dirty="0">
                <a:solidFill>
                  <a:srgbClr val="232323"/>
                </a:solidFill>
                <a:ea typeface="+mn-lt"/>
                <a:cs typeface="+mn-lt"/>
              </a:rPr>
              <a:t>Vaginal </a:t>
            </a:r>
            <a:r>
              <a:rPr lang="fr-FR" sz="2800" dirty="0" err="1">
                <a:solidFill>
                  <a:srgbClr val="232323"/>
                </a:solidFill>
                <a:ea typeface="+mn-lt"/>
                <a:cs typeface="+mn-lt"/>
              </a:rPr>
              <a:t>nulliparity</a:t>
            </a:r>
            <a:r>
              <a:rPr lang="fr-FR" sz="2800" dirty="0">
                <a:solidFill>
                  <a:srgbClr val="232323"/>
                </a:solidFill>
                <a:ea typeface="+mn-lt"/>
                <a:cs typeface="+mn-lt"/>
              </a:rPr>
              <a:t> </a:t>
            </a:r>
            <a:endParaRPr lang="fr-FR" sz="28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fr-FR" sz="2800" dirty="0">
                <a:solidFill>
                  <a:schemeClr val="accent1"/>
                </a:solidFill>
                <a:ea typeface="+mn-lt"/>
                <a:cs typeface="+mn-lt"/>
              </a:rPr>
              <a:t>Vaginal </a:t>
            </a:r>
            <a:r>
              <a:rPr lang="fr-FR" sz="2800" err="1">
                <a:solidFill>
                  <a:schemeClr val="accent1"/>
                </a:solidFill>
                <a:ea typeface="+mn-lt"/>
                <a:cs typeface="+mn-lt"/>
              </a:rPr>
              <a:t>surgery</a:t>
            </a:r>
            <a:r>
              <a:rPr lang="fr-FR" sz="2800" dirty="0">
                <a:ea typeface="+mn-lt"/>
                <a:cs typeface="+mn-lt"/>
              </a:rPr>
              <a:t> </a:t>
            </a:r>
            <a:endParaRPr lang="fr-FR" sz="2800">
              <a:ea typeface="+mn-lt"/>
              <a:cs typeface="+mn-lt"/>
            </a:endParaRPr>
          </a:p>
          <a:p>
            <a:r>
              <a:rPr lang="fr-FR" sz="2800" dirty="0">
                <a:solidFill>
                  <a:srgbClr val="FF0000"/>
                </a:solidFill>
                <a:ea typeface="+mn-lt"/>
                <a:cs typeface="+mn-lt"/>
              </a:rPr>
              <a:t>Abstinence </a:t>
            </a:r>
            <a:r>
              <a:rPr lang="fr-FR" sz="2800" err="1">
                <a:solidFill>
                  <a:srgbClr val="FF0000"/>
                </a:solidFill>
                <a:ea typeface="+mn-lt"/>
                <a:cs typeface="+mn-lt"/>
              </a:rPr>
              <a:t>from</a:t>
            </a:r>
            <a:r>
              <a:rPr lang="fr-FR" sz="28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800" err="1">
                <a:solidFill>
                  <a:srgbClr val="FF0000"/>
                </a:solidFill>
                <a:ea typeface="+mn-lt"/>
                <a:cs typeface="+mn-lt"/>
              </a:rPr>
              <a:t>sexual</a:t>
            </a:r>
            <a:r>
              <a:rPr lang="fr-FR" sz="28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800" err="1">
                <a:solidFill>
                  <a:srgbClr val="FF0000"/>
                </a:solidFill>
                <a:ea typeface="+mn-lt"/>
                <a:cs typeface="+mn-lt"/>
              </a:rPr>
              <a:t>activity</a:t>
            </a:r>
            <a:r>
              <a:rPr lang="fr-FR" sz="2800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</a:p>
          <a:p>
            <a:r>
              <a:rPr lang="fr-FR" sz="2800" dirty="0">
                <a:solidFill>
                  <a:srgbClr val="FF0000"/>
                </a:solidFill>
                <a:ea typeface="+mn-lt"/>
                <a:cs typeface="+mn-lt"/>
              </a:rPr>
              <a:t>Cigarette smoking</a:t>
            </a:r>
            <a:r>
              <a:rPr lang="fr-FR" sz="2800" dirty="0">
                <a:solidFill>
                  <a:srgbClr val="0070C0"/>
                </a:solidFill>
                <a:ea typeface="+mn-lt"/>
                <a:cs typeface="+mn-lt"/>
              </a:rPr>
              <a:t> </a:t>
            </a:r>
          </a:p>
          <a:p>
            <a:r>
              <a:rPr lang="fr-FR" sz="2800" dirty="0">
                <a:solidFill>
                  <a:srgbClr val="0070C0"/>
                </a:solidFill>
                <a:ea typeface="+mn-lt"/>
                <a:cs typeface="+mn-lt"/>
              </a:rPr>
              <a:t>Patients </a:t>
            </a:r>
            <a:r>
              <a:rPr lang="fr-FR" sz="2800" err="1">
                <a:solidFill>
                  <a:srgbClr val="0070C0"/>
                </a:solidFill>
                <a:ea typeface="+mn-lt"/>
                <a:cs typeface="+mn-lt"/>
              </a:rPr>
              <a:t>with</a:t>
            </a:r>
            <a:r>
              <a:rPr lang="fr-FR" sz="2800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fr-FR" sz="2800" err="1">
                <a:solidFill>
                  <a:srgbClr val="0070C0"/>
                </a:solidFill>
                <a:ea typeface="+mn-lt"/>
                <a:cs typeface="+mn-lt"/>
              </a:rPr>
              <a:t>depression</a:t>
            </a:r>
            <a:endParaRPr lang="fr-FR" sz="2800">
              <a:solidFill>
                <a:srgbClr val="0070C0"/>
              </a:solidFill>
              <a:ea typeface="+mn-lt"/>
              <a:cs typeface="+mn-lt"/>
            </a:endParaRPr>
          </a:p>
          <a:p>
            <a:r>
              <a:rPr lang="fr-FR" sz="2800" err="1">
                <a:solidFill>
                  <a:srgbClr val="0070C0"/>
                </a:solidFill>
                <a:ea typeface="+mn-lt"/>
                <a:cs typeface="+mn-lt"/>
              </a:rPr>
              <a:t>Urinary</a:t>
            </a:r>
            <a:r>
              <a:rPr lang="fr-FR" sz="2800" dirty="0">
                <a:solidFill>
                  <a:srgbClr val="0070C0"/>
                </a:solidFill>
                <a:ea typeface="+mn-lt"/>
                <a:cs typeface="+mn-lt"/>
              </a:rPr>
              <a:t> incontinence  </a:t>
            </a:r>
            <a:endParaRPr lang="fr-FR" sz="2800" dirty="0">
              <a:solidFill>
                <a:srgbClr val="0070C0"/>
              </a:solidFill>
              <a:ea typeface="Calibri"/>
              <a:cs typeface="Calibri"/>
            </a:endParaRPr>
          </a:p>
          <a:p>
            <a:endParaRPr lang="fr-FR" sz="2000">
              <a:solidFill>
                <a:srgbClr val="232323"/>
              </a:solidFill>
              <a:ea typeface="Calibri"/>
              <a:cs typeface="Calibri"/>
            </a:endParaRPr>
          </a:p>
          <a:p>
            <a:endParaRPr lang="fr-FR" sz="2000">
              <a:solidFill>
                <a:srgbClr val="232323"/>
              </a:solidFill>
              <a:ea typeface="Calibri"/>
              <a:cs typeface="Calibri"/>
            </a:endParaRPr>
          </a:p>
          <a:p>
            <a:endParaRPr lang="fr-FR" sz="2000">
              <a:solidFill>
                <a:srgbClr val="232323"/>
              </a:solidFill>
              <a:ea typeface="Calibri"/>
              <a:cs typeface="Calibri"/>
            </a:endParaRPr>
          </a:p>
          <a:p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Castelo-Branco C, 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Maturitas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. 2005 </a:t>
            </a:r>
            <a:endParaRPr lang="fr-FR" sz="1200" dirty="0">
              <a:solidFill>
                <a:srgbClr val="21212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0370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3B8BB1-009F-AD4E-7E97-DA746E0C6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Calibri"/>
                <a:cs typeface="Calibri"/>
              </a:rPr>
              <a:t>INITIAL THERAPY WITH MOISTURIZERS AND LUBRICANTS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4EF9E0-C1A9-17C7-DE21-70D7E6072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675" y="974086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r-FR" sz="2000">
              <a:solidFill>
                <a:srgbClr val="232323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fr-FR" sz="2800" dirty="0">
                <a:solidFill>
                  <a:srgbClr val="232323"/>
                </a:solidFill>
                <a:ea typeface="+mn-lt"/>
                <a:cs typeface="+mn-lt"/>
              </a:rPr>
              <a:t>1st line : </a:t>
            </a:r>
            <a:r>
              <a:rPr lang="fr-FR" sz="2800" dirty="0">
                <a:solidFill>
                  <a:srgbClr val="FF0000"/>
                </a:solidFill>
                <a:ea typeface="+mn-lt"/>
                <a:cs typeface="+mn-lt"/>
              </a:rPr>
              <a:t>vaginal </a:t>
            </a:r>
            <a:r>
              <a:rPr lang="fr-FR" sz="2800" err="1">
                <a:solidFill>
                  <a:srgbClr val="FF0000"/>
                </a:solidFill>
                <a:ea typeface="+mn-lt"/>
                <a:cs typeface="+mn-lt"/>
              </a:rPr>
              <a:t>moisturizers</a:t>
            </a:r>
            <a:r>
              <a:rPr lang="fr-FR" sz="2800" dirty="0">
                <a:solidFill>
                  <a:srgbClr val="FF0000"/>
                </a:solidFill>
                <a:ea typeface="+mn-lt"/>
                <a:cs typeface="+mn-lt"/>
              </a:rPr>
              <a:t> and </a:t>
            </a:r>
            <a:r>
              <a:rPr lang="fr-FR" sz="2800" err="1">
                <a:solidFill>
                  <a:srgbClr val="FF0000"/>
                </a:solidFill>
                <a:ea typeface="+mn-lt"/>
                <a:cs typeface="+mn-lt"/>
              </a:rPr>
              <a:t>lubricants</a:t>
            </a:r>
            <a:r>
              <a:rPr lang="fr-FR" sz="2800" dirty="0">
                <a:solidFill>
                  <a:srgbClr val="232323"/>
                </a:solidFill>
                <a:ea typeface="+mn-lt"/>
                <a:cs typeface="+mn-lt"/>
              </a:rPr>
              <a:t>. </a:t>
            </a:r>
            <a:endParaRPr lang="fr-FR" sz="28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fr-FR" sz="2800" err="1">
                <a:solidFill>
                  <a:srgbClr val="232323"/>
                </a:solidFill>
                <a:ea typeface="+mn-lt"/>
                <a:cs typeface="+mn-lt"/>
              </a:rPr>
              <a:t>These</a:t>
            </a:r>
            <a:r>
              <a:rPr lang="fr-FR" sz="2800" dirty="0">
                <a:solidFill>
                  <a:srgbClr val="232323"/>
                </a:solidFill>
                <a:ea typeface="+mn-lt"/>
                <a:cs typeface="+mn-lt"/>
              </a:rPr>
              <a:t> agents </a:t>
            </a:r>
            <a:r>
              <a:rPr lang="fr-FR" sz="2800" err="1">
                <a:solidFill>
                  <a:srgbClr val="232323"/>
                </a:solidFill>
                <a:ea typeface="+mn-lt"/>
                <a:cs typeface="+mn-lt"/>
              </a:rPr>
              <a:t>may</a:t>
            </a:r>
            <a:r>
              <a:rPr lang="fr-FR" sz="28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fr-FR" sz="2800" err="1">
                <a:solidFill>
                  <a:srgbClr val="FF0000"/>
                </a:solidFill>
                <a:ea typeface="+mn-lt"/>
                <a:cs typeface="+mn-lt"/>
              </a:rPr>
              <a:t>improve</a:t>
            </a:r>
            <a:r>
              <a:rPr lang="fr-FR" sz="28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800" err="1">
                <a:solidFill>
                  <a:srgbClr val="FF0000"/>
                </a:solidFill>
                <a:ea typeface="+mn-lt"/>
                <a:cs typeface="+mn-lt"/>
              </a:rPr>
              <a:t>coital</a:t>
            </a:r>
            <a:r>
              <a:rPr lang="fr-FR" sz="28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800" err="1">
                <a:solidFill>
                  <a:srgbClr val="FF0000"/>
                </a:solidFill>
                <a:ea typeface="+mn-lt"/>
                <a:cs typeface="+mn-lt"/>
              </a:rPr>
              <a:t>comfort</a:t>
            </a:r>
            <a:r>
              <a:rPr lang="fr-FR" sz="2800" dirty="0">
                <a:solidFill>
                  <a:srgbClr val="232323"/>
                </a:solidFill>
                <a:ea typeface="+mn-lt"/>
                <a:cs typeface="+mn-lt"/>
              </a:rPr>
              <a:t> and </a:t>
            </a:r>
            <a:r>
              <a:rPr lang="fr-FR" sz="2800" err="1">
                <a:solidFill>
                  <a:srgbClr val="232323"/>
                </a:solidFill>
                <a:ea typeface="+mn-lt"/>
                <a:cs typeface="+mn-lt"/>
              </a:rPr>
              <a:t>increase</a:t>
            </a:r>
            <a:r>
              <a:rPr lang="fr-FR" sz="2800" dirty="0">
                <a:solidFill>
                  <a:srgbClr val="232323"/>
                </a:solidFill>
                <a:ea typeface="+mn-lt"/>
                <a:cs typeface="+mn-lt"/>
              </a:rPr>
              <a:t> vaginal </a:t>
            </a:r>
            <a:r>
              <a:rPr lang="fr-FR" sz="2800" err="1">
                <a:solidFill>
                  <a:srgbClr val="232323"/>
                </a:solidFill>
                <a:ea typeface="+mn-lt"/>
                <a:cs typeface="+mn-lt"/>
              </a:rPr>
              <a:t>moisture</a:t>
            </a:r>
            <a:r>
              <a:rPr lang="fr-FR" sz="2800" dirty="0">
                <a:solidFill>
                  <a:srgbClr val="232323"/>
                </a:solidFill>
                <a:ea typeface="+mn-lt"/>
                <a:cs typeface="+mn-lt"/>
              </a:rPr>
              <a:t>, but </a:t>
            </a:r>
            <a:r>
              <a:rPr lang="fr-FR" sz="2800" err="1">
                <a:solidFill>
                  <a:srgbClr val="232323"/>
                </a:solidFill>
                <a:ea typeface="+mn-lt"/>
                <a:cs typeface="+mn-lt"/>
              </a:rPr>
              <a:t>they</a:t>
            </a:r>
            <a:r>
              <a:rPr lang="fr-FR" sz="28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fr-FR" sz="2800" dirty="0">
                <a:solidFill>
                  <a:srgbClr val="FF0000"/>
                </a:solidFill>
                <a:ea typeface="+mn-lt"/>
                <a:cs typeface="+mn-lt"/>
              </a:rPr>
              <a:t>do not reverse </a:t>
            </a:r>
            <a:r>
              <a:rPr lang="fr-FR" sz="2800" err="1">
                <a:solidFill>
                  <a:srgbClr val="FF0000"/>
                </a:solidFill>
                <a:ea typeface="+mn-lt"/>
                <a:cs typeface="+mn-lt"/>
              </a:rPr>
              <a:t>most</a:t>
            </a:r>
            <a:r>
              <a:rPr lang="fr-FR" sz="28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800" err="1">
                <a:solidFill>
                  <a:srgbClr val="FF0000"/>
                </a:solidFill>
                <a:ea typeface="+mn-lt"/>
                <a:cs typeface="+mn-lt"/>
              </a:rPr>
              <a:t>atrophic</a:t>
            </a:r>
            <a:r>
              <a:rPr lang="fr-FR" sz="2800" dirty="0">
                <a:solidFill>
                  <a:srgbClr val="232323"/>
                </a:solidFill>
                <a:ea typeface="+mn-lt"/>
                <a:cs typeface="+mn-lt"/>
              </a:rPr>
              <a:t> vaginal changes. </a:t>
            </a:r>
            <a:endParaRPr lang="fr-FR" sz="28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fr-FR" sz="2800" dirty="0" err="1">
                <a:solidFill>
                  <a:srgbClr val="232323"/>
                </a:solidFill>
                <a:ea typeface="+mn-lt"/>
                <a:cs typeface="+mn-lt"/>
              </a:rPr>
              <a:t>Thus</a:t>
            </a:r>
            <a:r>
              <a:rPr lang="fr-FR" sz="2800" dirty="0">
                <a:solidFill>
                  <a:srgbClr val="232323"/>
                </a:solidFill>
                <a:ea typeface="+mn-lt"/>
                <a:cs typeface="+mn-lt"/>
              </a:rPr>
              <a:t>, </a:t>
            </a:r>
            <a:r>
              <a:rPr lang="fr-FR" sz="2800" dirty="0" err="1">
                <a:solidFill>
                  <a:srgbClr val="232323"/>
                </a:solidFill>
                <a:ea typeface="+mn-lt"/>
                <a:cs typeface="+mn-lt"/>
              </a:rPr>
              <a:t>many</a:t>
            </a:r>
            <a:r>
              <a:rPr lang="fr-FR" sz="2800" dirty="0">
                <a:solidFill>
                  <a:srgbClr val="232323"/>
                </a:solidFill>
                <a:ea typeface="+mn-lt"/>
                <a:cs typeface="+mn-lt"/>
              </a:rPr>
              <a:t> patients </a:t>
            </a:r>
            <a:r>
              <a:rPr lang="fr-FR" sz="2800" dirty="0" err="1">
                <a:solidFill>
                  <a:srgbClr val="232323"/>
                </a:solidFill>
                <a:ea typeface="+mn-lt"/>
                <a:cs typeface="+mn-lt"/>
              </a:rPr>
              <a:t>will</a:t>
            </a:r>
            <a:r>
              <a:rPr lang="fr-FR" sz="28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fr-FR" sz="2800" dirty="0" err="1">
                <a:solidFill>
                  <a:srgbClr val="232323"/>
                </a:solidFill>
                <a:ea typeface="+mn-lt"/>
                <a:cs typeface="+mn-lt"/>
              </a:rPr>
              <a:t>require</a:t>
            </a:r>
            <a:r>
              <a:rPr lang="fr-FR" sz="2800" dirty="0">
                <a:solidFill>
                  <a:srgbClr val="232323"/>
                </a:solidFill>
                <a:ea typeface="+mn-lt"/>
                <a:cs typeface="+mn-lt"/>
              </a:rPr>
              <a:t> hormonal </a:t>
            </a:r>
            <a:r>
              <a:rPr lang="fr-FR" sz="2800" dirty="0" err="1">
                <a:solidFill>
                  <a:srgbClr val="232323"/>
                </a:solidFill>
                <a:ea typeface="+mn-lt"/>
                <a:cs typeface="+mn-lt"/>
              </a:rPr>
              <a:t>medications</a:t>
            </a:r>
            <a:r>
              <a:rPr lang="fr-FR" sz="2800" dirty="0">
                <a:solidFill>
                  <a:srgbClr val="232323"/>
                </a:solidFill>
                <a:ea typeface="+mn-lt"/>
                <a:cs typeface="+mn-lt"/>
              </a:rPr>
              <a:t> </a:t>
            </a:r>
            <a:endParaRPr lang="fr-FR" sz="28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fr-FR" sz="2000">
              <a:solidFill>
                <a:srgbClr val="232323"/>
              </a:solidFill>
              <a:cs typeface="Calibri"/>
            </a:endParaRPr>
          </a:p>
          <a:p>
            <a:pPr marL="0" indent="0">
              <a:buNone/>
            </a:pPr>
            <a:endParaRPr lang="fr-FR" sz="2000">
              <a:solidFill>
                <a:srgbClr val="005B92"/>
              </a:solidFill>
              <a:cs typeface="Calibri"/>
            </a:endParaRPr>
          </a:p>
          <a:p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Edwards D, et al </a:t>
            </a:r>
            <a:r>
              <a:rPr lang="fr-FR" sz="2000" dirty="0" err="1">
                <a:solidFill>
                  <a:srgbClr val="212121"/>
                </a:solidFill>
                <a:ea typeface="+mn-lt"/>
                <a:cs typeface="+mn-lt"/>
              </a:rPr>
              <a:t>Climacteric</a:t>
            </a:r>
            <a:r>
              <a:rPr lang="fr-FR" sz="2000" dirty="0">
                <a:solidFill>
                  <a:srgbClr val="212121"/>
                </a:solidFill>
                <a:ea typeface="+mn-lt"/>
                <a:cs typeface="+mn-lt"/>
              </a:rPr>
              <a:t>. 2016 </a:t>
            </a:r>
            <a:endParaRPr lang="fr-FR" sz="2000" dirty="0">
              <a:solidFill>
                <a:srgbClr val="21212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7207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42C90C-D41C-B4D4-F67B-AC2DBD749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Noto Sans"/>
                <a:ea typeface="Noto Sans"/>
                <a:cs typeface="Noto Sans"/>
              </a:rPr>
              <a:t>Vaginal </a:t>
            </a:r>
            <a:r>
              <a:rPr lang="fr-FR" sz="2800" b="1" dirty="0" err="1">
                <a:solidFill>
                  <a:srgbClr val="FF0000"/>
                </a:solidFill>
                <a:latin typeface="Noto Sans"/>
                <a:ea typeface="Noto Sans"/>
                <a:cs typeface="Noto Sans"/>
              </a:rPr>
              <a:t>moisturizers</a:t>
            </a:r>
            <a:r>
              <a:rPr lang="fr-FR" sz="2800" dirty="0">
                <a:solidFill>
                  <a:srgbClr val="FF0000"/>
                </a:solidFill>
                <a:latin typeface="Noto Sans"/>
                <a:ea typeface="Noto Sans"/>
                <a:cs typeface="Noto Sans"/>
              </a:rPr>
              <a:t> </a:t>
            </a:r>
            <a:br>
              <a:rPr lang="fr-FR" sz="2800" dirty="0">
                <a:solidFill>
                  <a:srgbClr val="FF0000"/>
                </a:solidFill>
                <a:latin typeface="Noto Sans"/>
                <a:ea typeface="Noto Sans"/>
                <a:cs typeface="Noto Sans"/>
              </a:rPr>
            </a:br>
            <a:r>
              <a:rPr lang="fr-FR" sz="27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Intended</a:t>
            </a:r>
            <a:r>
              <a:rPr lang="fr-FR" sz="27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for use </a:t>
            </a:r>
            <a:r>
              <a:rPr lang="fr-FR" sz="27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routinely</a:t>
            </a:r>
            <a:r>
              <a:rPr lang="fr-FR" sz="27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(2-3/w) not </a:t>
            </a:r>
            <a:r>
              <a:rPr lang="fr-FR" sz="27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just</a:t>
            </a:r>
            <a:r>
              <a:rPr lang="fr-FR" sz="27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7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during</a:t>
            </a:r>
            <a:r>
              <a:rPr lang="fr-FR" sz="27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7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sexual</a:t>
            </a:r>
            <a:r>
              <a:rPr lang="fr-FR" sz="27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7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activity</a:t>
            </a:r>
            <a:r>
              <a:rPr lang="fr-FR" sz="27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.</a:t>
            </a:r>
            <a:endParaRPr lang="fr-FR" dirty="0"/>
          </a:p>
        </p:txBody>
      </p:sp>
      <p:pic>
        <p:nvPicPr>
          <p:cNvPr id="4" name="Espace réservé du contenu 3" descr="Une image contenant texte, étiquette, Marque, crème pour la peau&#10;&#10;Le contenu généré par l’IA peut être incorrect.">
            <a:extLst>
              <a:ext uri="{FF2B5EF4-FFF2-40B4-BE49-F238E27FC236}">
                <a16:creationId xmlns:a16="http://schemas.microsoft.com/office/drawing/2014/main" id="{76426B52-24CE-B753-97A8-9ECA988A5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84644" y="4780996"/>
            <a:ext cx="6551439" cy="1724586"/>
          </a:xfrm>
        </p:spPr>
      </p:pic>
      <p:pic>
        <p:nvPicPr>
          <p:cNvPr id="5" name="Image 4" descr="Une image contenant texte, logo, capture d’écran, Marque&#10;&#10;Le contenu généré par l’IA peut être incorrect.">
            <a:extLst>
              <a:ext uri="{FF2B5EF4-FFF2-40B4-BE49-F238E27FC236}">
                <a16:creationId xmlns:a16="http://schemas.microsoft.com/office/drawing/2014/main" id="{2B090FB8-7511-A1DA-CE3D-59536FF8D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470" y="1993891"/>
            <a:ext cx="3192252" cy="4640878"/>
          </a:xfrm>
          <a:prstGeom prst="rect">
            <a:avLst/>
          </a:prstGeom>
        </p:spPr>
      </p:pic>
      <p:pic>
        <p:nvPicPr>
          <p:cNvPr id="6" name="Image 5" descr="Une image contenant texte, Police, conception, carte de visite&#10;&#10;Le contenu généré par l’IA peut être incorrect.">
            <a:extLst>
              <a:ext uri="{FF2B5EF4-FFF2-40B4-BE49-F238E27FC236}">
                <a16:creationId xmlns:a16="http://schemas.microsoft.com/office/drawing/2014/main" id="{F6237F55-24EC-2A7B-136B-F2899B7FF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345" y="1995294"/>
            <a:ext cx="3194995" cy="4413434"/>
          </a:xfrm>
          <a:prstGeom prst="rect">
            <a:avLst/>
          </a:prstGeom>
        </p:spPr>
      </p:pic>
      <p:pic>
        <p:nvPicPr>
          <p:cNvPr id="7" name="Image 6" descr="Une image contenant texte, carte de visite&#10;&#10;Le contenu généré par l’IA peut être incorrect.">
            <a:extLst>
              <a:ext uri="{FF2B5EF4-FFF2-40B4-BE49-F238E27FC236}">
                <a16:creationId xmlns:a16="http://schemas.microsoft.com/office/drawing/2014/main" id="{E5F78B86-6844-9684-A48F-4062293E97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0598" y="1992943"/>
            <a:ext cx="4603714" cy="271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60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351AAE-F7A1-FC10-A9EA-B339D42E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Role</a:t>
            </a:r>
            <a:r>
              <a:rPr lang="fr-FR" sz="2800" b="1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of </a:t>
            </a:r>
            <a:r>
              <a:rPr lang="fr-FR" sz="2800" b="1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pelvic</a:t>
            </a:r>
            <a:r>
              <a:rPr lang="fr-FR" sz="2800" b="1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800" b="1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floor</a:t>
            </a:r>
            <a:r>
              <a:rPr lang="fr-FR" sz="2800" b="1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muscle </a:t>
            </a:r>
            <a:r>
              <a:rPr lang="fr-FR" sz="2800" b="1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exercises</a:t>
            </a:r>
            <a:endParaRPr lang="fr-FR" dirty="0" err="1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A892DE-FD21-CCC2-F8CB-E925C4783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sz="28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1st-line </a:t>
            </a:r>
            <a:r>
              <a:rPr lang="fr-FR" sz="28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therapy</a:t>
            </a:r>
            <a:r>
              <a:rPr lang="fr-FR" sz="28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8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may</a:t>
            </a:r>
            <a:r>
              <a:rPr lang="fr-FR" sz="28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8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also</a:t>
            </a:r>
            <a:r>
              <a:rPr lang="fr-FR" sz="28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8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include</a:t>
            </a:r>
            <a:r>
              <a:rPr lang="fr-FR" sz="28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8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pelvic</a:t>
            </a:r>
            <a:r>
              <a:rPr lang="fr-FR" sz="28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8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floor</a:t>
            </a:r>
            <a:r>
              <a:rPr lang="fr-FR" sz="28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muscle (</a:t>
            </a:r>
            <a:r>
              <a:rPr lang="fr-FR" sz="28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Kegel</a:t>
            </a:r>
            <a:r>
              <a:rPr lang="fr-FR" sz="28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) </a:t>
            </a:r>
            <a:r>
              <a:rPr lang="fr-FR" sz="280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exercises</a:t>
            </a:r>
            <a:r>
              <a:rPr lang="fr-FR" sz="28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. </a:t>
            </a:r>
            <a:endParaRPr lang="fr-FR" sz="28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fr-FR" sz="28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These</a:t>
            </a:r>
            <a:r>
              <a:rPr lang="fr-FR" sz="28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can </a:t>
            </a:r>
            <a:r>
              <a:rPr lang="fr-FR" sz="28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be</a:t>
            </a:r>
            <a:r>
              <a:rPr lang="fr-FR" sz="28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8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taught</a:t>
            </a:r>
            <a:r>
              <a:rPr lang="fr-FR" sz="28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to the patient </a:t>
            </a:r>
            <a:r>
              <a:rPr lang="fr-FR" sz="28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during</a:t>
            </a:r>
            <a:r>
              <a:rPr lang="fr-FR" sz="28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the </a:t>
            </a:r>
            <a:r>
              <a:rPr lang="fr-FR" sz="28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clinic</a:t>
            </a:r>
            <a:r>
              <a:rPr lang="fr-FR" sz="28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8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visit</a:t>
            </a:r>
            <a:r>
              <a:rPr lang="fr-FR" sz="28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and are </a:t>
            </a:r>
            <a:r>
              <a:rPr lang="fr-FR" sz="28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discussed</a:t>
            </a:r>
            <a:r>
              <a:rPr lang="fr-FR" sz="28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in </a:t>
            </a:r>
            <a:r>
              <a:rPr lang="fr-FR" sz="28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detail</a:t>
            </a:r>
            <a:r>
              <a:rPr lang="fr-FR" sz="28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FR" sz="2800" dirty="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separately</a:t>
            </a:r>
            <a:r>
              <a:rPr lang="fr-FR" sz="2800" dirty="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.</a:t>
            </a:r>
            <a:endParaRPr lang="fr-FR" sz="28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3492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DEFB92-16B3-45C4-AB4B-D9C591392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>
                <a:latin typeface="Calibri"/>
                <a:cs typeface="Calibri"/>
              </a:rPr>
              <a:t>CLINICAL APPROACH</a:t>
            </a:r>
            <a:endParaRPr lang="fr-FR" sz="32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AF3C4B-E1D9-48EF-9ECC-AD040E147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190" y="1038742"/>
            <a:ext cx="8229600" cy="452596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endParaRPr lang="fr-FR" sz="2000" b="1">
              <a:ea typeface="+mn-lt"/>
              <a:cs typeface="+mn-lt"/>
            </a:endParaRPr>
          </a:p>
          <a:p>
            <a:endParaRPr lang="fr-FR" sz="2000" dirty="0">
              <a:ea typeface="+mn-lt"/>
              <a:cs typeface="+mn-lt"/>
            </a:endParaRPr>
          </a:p>
          <a:p>
            <a:pPr lvl="1"/>
            <a:r>
              <a:rPr lang="fr-FR" dirty="0">
                <a:ea typeface="+mn-lt"/>
                <a:cs typeface="+mn-lt"/>
              </a:rPr>
              <a:t>Prior to </a:t>
            </a:r>
            <a:r>
              <a:rPr lang="fr-FR" dirty="0" err="1">
                <a:ea typeface="+mn-lt"/>
                <a:cs typeface="+mn-lt"/>
              </a:rPr>
              <a:t>initiating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treatment</a:t>
            </a:r>
            <a:r>
              <a:rPr lang="fr-FR" dirty="0">
                <a:ea typeface="+mn-lt"/>
                <a:cs typeface="+mn-lt"/>
              </a:rPr>
              <a:t> for vaginal </a:t>
            </a:r>
            <a:r>
              <a:rPr lang="fr-FR" dirty="0" err="1">
                <a:ea typeface="+mn-lt"/>
                <a:cs typeface="+mn-lt"/>
              </a:rPr>
              <a:t>atrophy</a:t>
            </a:r>
            <a:r>
              <a:rPr lang="fr-FR" dirty="0">
                <a:ea typeface="+mn-lt"/>
                <a:cs typeface="+mn-lt"/>
              </a:rPr>
              <a:t>, </a:t>
            </a:r>
            <a:r>
              <a:rPr lang="fr-FR" dirty="0" err="1">
                <a:ea typeface="+mn-lt"/>
                <a:cs typeface="+mn-lt"/>
              </a:rPr>
              <a:t>other</a:t>
            </a:r>
            <a:r>
              <a:rPr lang="fr-FR" dirty="0">
                <a:ea typeface="+mn-lt"/>
                <a:cs typeface="+mn-lt"/>
              </a:rPr>
              <a:t> conditions </a:t>
            </a:r>
            <a:r>
              <a:rPr lang="fr-FR" dirty="0" err="1">
                <a:ea typeface="+mn-lt"/>
                <a:cs typeface="+mn-lt"/>
              </a:rPr>
              <a:t>should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be</a:t>
            </a:r>
            <a:r>
              <a:rPr lang="fr-FR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dirty="0" err="1">
                <a:solidFill>
                  <a:srgbClr val="FF0000"/>
                </a:solidFill>
                <a:ea typeface="+mn-lt"/>
                <a:cs typeface="+mn-lt"/>
              </a:rPr>
              <a:t>excluded</a:t>
            </a:r>
            <a:r>
              <a:rPr lang="fr-FR" dirty="0">
                <a:ea typeface="+mn-lt"/>
                <a:cs typeface="+mn-lt"/>
              </a:rPr>
              <a:t>, in </a:t>
            </a:r>
            <a:r>
              <a:rPr lang="fr-FR" dirty="0" err="1">
                <a:ea typeface="+mn-lt"/>
                <a:cs typeface="+mn-lt"/>
              </a:rPr>
              <a:t>particular</a:t>
            </a:r>
            <a:r>
              <a:rPr lang="fr-FR" dirty="0">
                <a:ea typeface="+mn-lt"/>
                <a:cs typeface="+mn-lt"/>
              </a:rPr>
              <a:t>:</a:t>
            </a:r>
          </a:p>
          <a:p>
            <a:pPr lvl="1"/>
            <a:r>
              <a:rPr lang="fr-FR" dirty="0">
                <a:ea typeface="+mn-lt"/>
                <a:cs typeface="+mn-lt"/>
              </a:rPr>
              <a:t>Patients </a:t>
            </a:r>
            <a:r>
              <a:rPr lang="fr-FR" dirty="0" err="1">
                <a:ea typeface="+mn-lt"/>
                <a:cs typeface="+mn-lt"/>
              </a:rPr>
              <a:t>with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postmenopausal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solidFill>
                  <a:srgbClr val="FF0000"/>
                </a:solidFill>
                <a:ea typeface="+mn-lt"/>
                <a:cs typeface="+mn-lt"/>
              </a:rPr>
              <a:t>bleeding</a:t>
            </a:r>
            <a:r>
              <a:rPr lang="fr-FR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should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be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evaluated</a:t>
            </a:r>
            <a:r>
              <a:rPr lang="fr-FR" dirty="0">
                <a:ea typeface="+mn-lt"/>
                <a:cs typeface="+mn-lt"/>
              </a:rPr>
              <a:t> for </a:t>
            </a:r>
            <a:r>
              <a:rPr lang="fr-FR" dirty="0" err="1">
                <a:ea typeface="+mn-lt"/>
                <a:cs typeface="+mn-lt"/>
              </a:rPr>
              <a:t>endometrial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>
                <a:solidFill>
                  <a:srgbClr val="FF0000"/>
                </a:solidFill>
                <a:ea typeface="+mn-lt"/>
                <a:cs typeface="+mn-lt"/>
              </a:rPr>
              <a:t>hyperplasia or cancer.</a:t>
            </a:r>
            <a:r>
              <a:rPr lang="fr-FR" dirty="0">
                <a:ea typeface="+mn-lt"/>
                <a:cs typeface="+mn-lt"/>
              </a:rPr>
              <a:t> </a:t>
            </a:r>
            <a:endParaRPr lang="fr-FR" dirty="0">
              <a:ea typeface="Calibri"/>
              <a:cs typeface="Calibri"/>
            </a:endParaRPr>
          </a:p>
          <a:p>
            <a:pPr lvl="1"/>
            <a:r>
              <a:rPr lang="fr-FR" dirty="0">
                <a:ea typeface="+mn-lt"/>
                <a:cs typeface="+mn-lt"/>
              </a:rPr>
              <a:t>Patients </a:t>
            </a:r>
            <a:r>
              <a:rPr lang="fr-FR" err="1">
                <a:ea typeface="+mn-lt"/>
                <a:cs typeface="+mn-lt"/>
              </a:rPr>
              <a:t>with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err="1">
                <a:ea typeface="+mn-lt"/>
                <a:cs typeface="+mn-lt"/>
              </a:rPr>
              <a:t>urinary</a:t>
            </a:r>
            <a:r>
              <a:rPr lang="fr-FR" dirty="0">
                <a:ea typeface="+mn-lt"/>
                <a:cs typeface="+mn-lt"/>
              </a:rPr>
              <a:t> tract </a:t>
            </a:r>
            <a:r>
              <a:rPr lang="fr-FR" err="1">
                <a:ea typeface="+mn-lt"/>
                <a:cs typeface="+mn-lt"/>
              </a:rPr>
              <a:t>symptoms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err="1">
                <a:ea typeface="+mn-lt"/>
                <a:cs typeface="+mn-lt"/>
              </a:rPr>
              <a:t>should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err="1">
                <a:ea typeface="+mn-lt"/>
                <a:cs typeface="+mn-lt"/>
              </a:rPr>
              <a:t>be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err="1">
                <a:ea typeface="+mn-lt"/>
                <a:cs typeface="+mn-lt"/>
              </a:rPr>
              <a:t>evaluated</a:t>
            </a:r>
            <a:r>
              <a:rPr lang="fr-FR" dirty="0">
                <a:ea typeface="+mn-lt"/>
                <a:cs typeface="+mn-lt"/>
              </a:rPr>
              <a:t> for </a:t>
            </a:r>
            <a:r>
              <a:rPr lang="fr-FR" err="1">
                <a:solidFill>
                  <a:srgbClr val="FF0000"/>
                </a:solidFill>
                <a:ea typeface="+mn-lt"/>
                <a:cs typeface="+mn-lt"/>
              </a:rPr>
              <a:t>urinary</a:t>
            </a:r>
            <a:r>
              <a:rPr lang="fr-FR" dirty="0">
                <a:solidFill>
                  <a:srgbClr val="FF0000"/>
                </a:solidFill>
                <a:ea typeface="+mn-lt"/>
                <a:cs typeface="+mn-lt"/>
              </a:rPr>
              <a:t> tract infection</a:t>
            </a:r>
            <a:r>
              <a:rPr lang="fr-FR" dirty="0">
                <a:ea typeface="+mn-lt"/>
                <a:cs typeface="+mn-lt"/>
              </a:rPr>
              <a:t> or </a:t>
            </a:r>
            <a:r>
              <a:rPr lang="fr-FR" err="1">
                <a:ea typeface="+mn-lt"/>
                <a:cs typeface="+mn-lt"/>
              </a:rPr>
              <a:t>other</a:t>
            </a:r>
            <a:r>
              <a:rPr lang="fr-FR" dirty="0">
                <a:ea typeface="+mn-lt"/>
                <a:cs typeface="+mn-lt"/>
              </a:rPr>
              <a:t> conditions (</a:t>
            </a:r>
            <a:r>
              <a:rPr lang="fr-FR" err="1">
                <a:ea typeface="+mn-lt"/>
                <a:cs typeface="+mn-lt"/>
              </a:rPr>
              <a:t>interstitial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err="1">
                <a:ea typeface="+mn-lt"/>
                <a:cs typeface="+mn-lt"/>
              </a:rPr>
              <a:t>cystitis</a:t>
            </a:r>
            <a:r>
              <a:rPr lang="fr-FR" dirty="0">
                <a:ea typeface="+mn-lt"/>
                <a:cs typeface="+mn-lt"/>
              </a:rPr>
              <a:t>, </a:t>
            </a:r>
            <a:r>
              <a:rPr lang="fr-FR" err="1">
                <a:ea typeface="+mn-lt"/>
                <a:cs typeface="+mn-lt"/>
              </a:rPr>
              <a:t>urinary</a:t>
            </a:r>
            <a:r>
              <a:rPr lang="fr-FR" dirty="0">
                <a:ea typeface="+mn-lt"/>
                <a:cs typeface="+mn-lt"/>
              </a:rPr>
              <a:t> tract </a:t>
            </a:r>
            <a:r>
              <a:rPr lang="fr-FR" err="1">
                <a:ea typeface="+mn-lt"/>
                <a:cs typeface="+mn-lt"/>
              </a:rPr>
              <a:t>malignancy</a:t>
            </a:r>
            <a:r>
              <a:rPr lang="fr-FR" dirty="0">
                <a:ea typeface="+mn-lt"/>
                <a:cs typeface="+mn-lt"/>
              </a:rPr>
              <a:t>), as </a:t>
            </a:r>
            <a:r>
              <a:rPr lang="fr-FR" err="1">
                <a:ea typeface="+mn-lt"/>
                <a:cs typeface="+mn-lt"/>
              </a:rPr>
              <a:t>appropriate</a:t>
            </a:r>
            <a:r>
              <a:rPr lang="fr-FR" dirty="0">
                <a:ea typeface="+mn-lt"/>
                <a:cs typeface="+mn-lt"/>
              </a:rPr>
              <a:t>. </a:t>
            </a:r>
          </a:p>
          <a:p>
            <a:pPr lvl="1"/>
            <a:endParaRPr lang="fr-FR" sz="2000">
              <a:ea typeface="Calibri"/>
              <a:cs typeface="Calibri"/>
            </a:endParaRPr>
          </a:p>
          <a:p>
            <a:pPr lvl="1"/>
            <a:endParaRPr lang="fr-FR" sz="2000">
              <a:ea typeface="Calibri"/>
              <a:cs typeface="Calibri"/>
            </a:endParaRPr>
          </a:p>
          <a:p>
            <a:pPr lvl="1"/>
            <a:r>
              <a:rPr lang="fr-FR" sz="2000" u="sng" dirty="0">
                <a:ea typeface="Calibri"/>
                <a:cs typeface="Calibri"/>
              </a:rPr>
              <a:t>Bachmann et al </a:t>
            </a:r>
            <a:r>
              <a:rPr lang="fr-FR" sz="2000" u="sng" dirty="0" err="1">
                <a:ea typeface="Calibri"/>
                <a:cs typeface="Calibri"/>
              </a:rPr>
              <a:t>Uptodate</a:t>
            </a:r>
            <a:r>
              <a:rPr lang="fr-FR" sz="2000" u="sng" dirty="0">
                <a:ea typeface="Calibri"/>
                <a:cs typeface="Calibri"/>
              </a:rPr>
              <a:t> 2024 ,</a:t>
            </a:r>
            <a:endParaRPr lang="fr-FR" dirty="0"/>
          </a:p>
          <a:p>
            <a:endParaRPr lang="fr-FR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69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43</Slides>
  <Notes>2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Thème Office</vt:lpstr>
      <vt:lpstr>Conception personnalisée</vt:lpstr>
      <vt:lpstr> BMS Course  21-22/03/25 VVA treatment   </vt:lpstr>
      <vt:lpstr>Conflict of interest &amp; Disclosure </vt:lpstr>
      <vt:lpstr>PowerPoint Presentation</vt:lpstr>
      <vt:lpstr>Agenda </vt:lpstr>
      <vt:lpstr>Risk factors</vt:lpstr>
      <vt:lpstr>INITIAL THERAPY WITH MOISTURIZERS AND LUBRICANTS</vt:lpstr>
      <vt:lpstr>Vaginal moisturizers  Intended for use routinely (2-3/w) not just during sexual activity.</vt:lpstr>
      <vt:lpstr>Role of pelvic floor muscle exercises</vt:lpstr>
      <vt:lpstr>CLINICAL APPROACH</vt:lpstr>
      <vt:lpstr>Vaginal estrogen therapy </vt:lpstr>
      <vt:lpstr>PowerPoint Presentation</vt:lpstr>
      <vt:lpstr>CLINICAL PRESENTATION</vt:lpstr>
      <vt:lpstr>PowerPoint Presentation</vt:lpstr>
      <vt:lpstr>PowerPoint Presentation</vt:lpstr>
      <vt:lpstr>PowerPoint Presentation</vt:lpstr>
      <vt:lpstr>PowerPoint Presentation</vt:lpstr>
      <vt:lpstr>Estriol vaginal cream and suppositories</vt:lpstr>
      <vt:lpstr>Impact of vaginal estriol on serum hormone levels: a systematic review.</vt:lpstr>
      <vt:lpstr>PowerPoint Presentation</vt:lpstr>
      <vt:lpstr>PowerPoint Presentation</vt:lpstr>
      <vt:lpstr>PowerPoint Presentation</vt:lpstr>
      <vt:lpstr>PowerPoint Presentation</vt:lpstr>
      <vt:lpstr>The efficacy and safety of estriol to treat vulvovaginal atrophy in postmenopausal women: a systematic literature review </vt:lpstr>
      <vt:lpstr>A Randomized, Multicenter, Double-Blind, Study to Evaluate the Safety and Efficacy of Estradiol Vaginal Cream 0.003% in Postmenopausal Women with Vaginal Dryness as the Most Bothersome Symptom </vt:lpstr>
      <vt:lpstr>Use of an opposing progestogen ?</vt:lpstr>
      <vt:lpstr>Response and duration of therapy</vt:lpstr>
      <vt:lpstr>PowerPoint Presentation</vt:lpstr>
      <vt:lpstr>Effects of ospemifene on the female reproductive and urinary tracts: translation from preclinical models into clinical evidence. </vt:lpstr>
      <vt:lpstr>Hormonal Treatments and Vaginal Moisturizers for Genitourinary Syndrome of Menopause : A Systematic Review </vt:lpstr>
      <vt:lpstr>Testosterone</vt:lpstr>
      <vt:lpstr>Therapies needing further evaluation</vt:lpstr>
      <vt:lpstr>RCT with negative results</vt:lpstr>
      <vt:lpstr>Through the eyes of an amazone</vt:lpstr>
      <vt:lpstr>Increased menopausal (sexual) symptoms  in BR CA survivors</vt:lpstr>
      <vt:lpstr>Survey among breast cancer survivors</vt:lpstr>
      <vt:lpstr>Vaginal estrogen use in breast cancer survivors: a systematic review and meta-analysis of recurrence and mortality risks </vt:lpstr>
      <vt:lpstr>Effects of vaginal estrogen on serum estradiol during aromatase inhibitor therapy in breast cancer patients with vulvovaginal atrophy: a prospective trial </vt:lpstr>
      <vt:lpstr>Safety of Vaginal Estrogen Therapy for Genitourinary Syndrome of Menopause in Women With a History of Breast Cancer </vt:lpstr>
      <vt:lpstr>Safety of Vaginal Estrogen Therapy for Genitourinary Syndrome of Menopause in Women With a History of Breast Cancer </vt:lpstr>
      <vt:lpstr>Effects of vaginal estrogen on serum estradiol during aromatase inhibitor therapy in breast cancer patients with vulvovaginal atrophy: a prospective trial </vt:lpstr>
      <vt:lpstr>Committee Opinion No. 659: The Use of Vaginal Estrogen in Women With a History of Estrogen-Dependent Breast Cancer. </vt:lpstr>
      <vt:lpstr>Take home messages </vt:lpstr>
      <vt:lpstr>PowerPoint Presentation</vt:lpstr>
    </vt:vector>
  </TitlesOfParts>
  <Company>SPBK24F5J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argyraa</dc:creator>
  <cp:revision>462</cp:revision>
  <dcterms:created xsi:type="dcterms:W3CDTF">2012-12-17T08:21:38Z</dcterms:created>
  <dcterms:modified xsi:type="dcterms:W3CDTF">2025-03-22T14:38:03Z</dcterms:modified>
</cp:coreProperties>
</file>