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43"/>
  </p:notesMasterIdLst>
  <p:sldIdLst>
    <p:sldId id="258" r:id="rId6"/>
    <p:sldId id="344" r:id="rId7"/>
    <p:sldId id="411" r:id="rId8"/>
    <p:sldId id="412" r:id="rId9"/>
    <p:sldId id="392" r:id="rId10"/>
    <p:sldId id="405" r:id="rId11"/>
    <p:sldId id="406" r:id="rId12"/>
    <p:sldId id="407" r:id="rId13"/>
    <p:sldId id="408" r:id="rId14"/>
    <p:sldId id="409" r:id="rId15"/>
    <p:sldId id="410" r:id="rId16"/>
    <p:sldId id="423" r:id="rId17"/>
    <p:sldId id="388" r:id="rId18"/>
    <p:sldId id="395" r:id="rId19"/>
    <p:sldId id="386" r:id="rId20"/>
    <p:sldId id="387" r:id="rId21"/>
    <p:sldId id="414" r:id="rId22"/>
    <p:sldId id="390" r:id="rId23"/>
    <p:sldId id="389" r:id="rId24"/>
    <p:sldId id="402" r:id="rId25"/>
    <p:sldId id="397" r:id="rId26"/>
    <p:sldId id="421" r:id="rId27"/>
    <p:sldId id="398" r:id="rId28"/>
    <p:sldId id="399" r:id="rId29"/>
    <p:sldId id="391" r:id="rId30"/>
    <p:sldId id="422" r:id="rId31"/>
    <p:sldId id="401" r:id="rId32"/>
    <p:sldId id="415" r:id="rId33"/>
    <p:sldId id="416" r:id="rId34"/>
    <p:sldId id="420" r:id="rId35"/>
    <p:sldId id="418" r:id="rId36"/>
    <p:sldId id="417" r:id="rId37"/>
    <p:sldId id="404" r:id="rId38"/>
    <p:sldId id="419" r:id="rId39"/>
    <p:sldId id="385" r:id="rId40"/>
    <p:sldId id="336" r:id="rId41"/>
    <p:sldId id="396" r:id="rId42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eml, Marcel" initials="T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CD379-02A6-4B10-9ABC-5CD0CEF76705}" v="2" dt="2022-08-04T11:13:46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88741" autoAdjust="0"/>
  </p:normalViewPr>
  <p:slideViewPr>
    <p:cSldViewPr snapToGrid="0" snapToObjects="1" showGuides="1">
      <p:cViewPr varScale="1">
        <p:scale>
          <a:sx n="74" d="100"/>
          <a:sy n="74" d="100"/>
        </p:scale>
        <p:origin x="-1070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762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8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Otter" userId="f1376d21-0fa5-4ec6-ab30-755b06b88c37" providerId="ADAL" clId="{1FECD379-02A6-4B10-9ABC-5CD0CEF76705}"/>
    <pc:docChg chg="custSel modSld">
      <pc:chgData name="Simone Otter" userId="f1376d21-0fa5-4ec6-ab30-755b06b88c37" providerId="ADAL" clId="{1FECD379-02A6-4B10-9ABC-5CD0CEF76705}" dt="2022-08-04T11:13:52.581" v="4" actId="14100"/>
      <pc:docMkLst>
        <pc:docMk/>
      </pc:docMkLst>
      <pc:sldChg chg="addSp delSp modSp mod">
        <pc:chgData name="Simone Otter" userId="f1376d21-0fa5-4ec6-ab30-755b06b88c37" providerId="ADAL" clId="{1FECD379-02A6-4B10-9ABC-5CD0CEF76705}" dt="2022-08-04T11:13:35.054" v="1" actId="26606"/>
        <pc:sldMkLst>
          <pc:docMk/>
          <pc:sldMk cId="2312757786" sldId="263"/>
        </pc:sldMkLst>
        <pc:spChg chg="del">
          <ac:chgData name="Simone Otter" userId="f1376d21-0fa5-4ec6-ab30-755b06b88c37" providerId="ADAL" clId="{1FECD379-02A6-4B10-9ABC-5CD0CEF76705}" dt="2022-08-04T11:13:35.054" v="1" actId="26606"/>
          <ac:spMkLst>
            <pc:docMk/>
            <pc:sldMk cId="2312757786" sldId="263"/>
            <ac:spMk id="2" creationId="{5F9C4B79-5C4F-8C4F-BE84-0EEFB3C66623}"/>
          </ac:spMkLst>
        </pc:spChg>
        <pc:spChg chg="del">
          <ac:chgData name="Simone Otter" userId="f1376d21-0fa5-4ec6-ab30-755b06b88c37" providerId="ADAL" clId="{1FECD379-02A6-4B10-9ABC-5CD0CEF76705}" dt="2022-08-04T11:13:35.054" v="1" actId="26606"/>
          <ac:spMkLst>
            <pc:docMk/>
            <pc:sldMk cId="2312757786" sldId="263"/>
            <ac:spMk id="3" creationId="{8BA2CE87-643A-AA49-B5B4-1BB18C156045}"/>
          </ac:spMkLst>
        </pc:spChg>
        <pc:spChg chg="mod">
          <ac:chgData name="Simone Otter" userId="f1376d21-0fa5-4ec6-ab30-755b06b88c37" providerId="ADAL" clId="{1FECD379-02A6-4B10-9ABC-5CD0CEF76705}" dt="2022-08-04T11:13:35.054" v="1" actId="26606"/>
          <ac:spMkLst>
            <pc:docMk/>
            <pc:sldMk cId="2312757786" sldId="263"/>
            <ac:spMk id="5" creationId="{7A857C48-AE92-43B2-8372-4B9AEC39F448}"/>
          </ac:spMkLst>
        </pc:spChg>
        <pc:spChg chg="add">
          <ac:chgData name="Simone Otter" userId="f1376d21-0fa5-4ec6-ab30-755b06b88c37" providerId="ADAL" clId="{1FECD379-02A6-4B10-9ABC-5CD0CEF76705}" dt="2022-08-04T11:13:35.054" v="1" actId="26606"/>
          <ac:spMkLst>
            <pc:docMk/>
            <pc:sldMk cId="2312757786" sldId="263"/>
            <ac:spMk id="19" creationId="{C4D8D476-6C2D-6CE1-5A66-B8BD25E7FCEF}"/>
          </ac:spMkLst>
        </pc:spChg>
        <pc:spChg chg="add">
          <ac:chgData name="Simone Otter" userId="f1376d21-0fa5-4ec6-ab30-755b06b88c37" providerId="ADAL" clId="{1FECD379-02A6-4B10-9ABC-5CD0CEF76705}" dt="2022-08-04T11:13:35.054" v="1" actId="26606"/>
          <ac:spMkLst>
            <pc:docMk/>
            <pc:sldMk cId="2312757786" sldId="263"/>
            <ac:spMk id="21" creationId="{B38388DF-930B-02EF-138C-1311B227D465}"/>
          </ac:spMkLst>
        </pc:spChg>
        <pc:picChg chg="mod">
          <ac:chgData name="Simone Otter" userId="f1376d21-0fa5-4ec6-ab30-755b06b88c37" providerId="ADAL" clId="{1FECD379-02A6-4B10-9ABC-5CD0CEF76705}" dt="2022-08-04T11:13:35.054" v="1" actId="26606"/>
          <ac:picMkLst>
            <pc:docMk/>
            <pc:sldMk cId="2312757786" sldId="263"/>
            <ac:picMk id="14" creationId="{5C5EAA6E-4D13-E94E-9B74-EDC92D230AEC}"/>
          </ac:picMkLst>
        </pc:picChg>
      </pc:sldChg>
      <pc:sldChg chg="modSp mod">
        <pc:chgData name="Simone Otter" userId="f1376d21-0fa5-4ec6-ab30-755b06b88c37" providerId="ADAL" clId="{1FECD379-02A6-4B10-9ABC-5CD0CEF76705}" dt="2022-08-04T11:13:52.581" v="4" actId="14100"/>
        <pc:sldMkLst>
          <pc:docMk/>
          <pc:sldMk cId="131203000" sldId="267"/>
        </pc:sldMkLst>
        <pc:picChg chg="mod">
          <ac:chgData name="Simone Otter" userId="f1376d21-0fa5-4ec6-ab30-755b06b88c37" providerId="ADAL" clId="{1FECD379-02A6-4B10-9ABC-5CD0CEF76705}" dt="2022-08-04T11:13:52.581" v="4" actId="14100"/>
          <ac:picMkLst>
            <pc:docMk/>
            <pc:sldMk cId="131203000" sldId="267"/>
            <ac:picMk id="13" creationId="{DE69095D-2A1E-E546-BCDC-25E1C104BE0F}"/>
          </ac:picMkLst>
        </pc:picChg>
      </pc:sldChg>
    </pc:docChg>
  </pc:docChgLst>
  <pc:docChgLst>
    <pc:chgData name="Anne Dehaen" userId="dd5cf3d5-f72f-4957-8c3a-681aa483c101" providerId="ADAL" clId="{62920EAE-DDA0-484E-A86E-6BF4640908B9}"/>
    <pc:docChg chg="custSel modSld modMainMaster">
      <pc:chgData name="Anne Dehaen" userId="dd5cf3d5-f72f-4957-8c3a-681aa483c101" providerId="ADAL" clId="{62920EAE-DDA0-484E-A86E-6BF4640908B9}" dt="2021-04-01T12:05:30.748" v="21" actId="478"/>
      <pc:docMkLst>
        <pc:docMk/>
      </pc:docMkLst>
      <pc:sldChg chg="addSp delSp modSp mod">
        <pc:chgData name="Anne Dehaen" userId="dd5cf3d5-f72f-4957-8c3a-681aa483c101" providerId="ADAL" clId="{62920EAE-DDA0-484E-A86E-6BF4640908B9}" dt="2021-04-01T12:03:40.536" v="13"/>
        <pc:sldMkLst>
          <pc:docMk/>
          <pc:sldMk cId="964587325" sldId="259"/>
        </pc:sldMkLst>
        <pc:picChg chg="del">
          <ac:chgData name="Anne Dehaen" userId="dd5cf3d5-f72f-4957-8c3a-681aa483c101" providerId="ADAL" clId="{62920EAE-DDA0-484E-A86E-6BF4640908B9}" dt="2021-04-01T12:03:39.634" v="12" actId="478"/>
          <ac:picMkLst>
            <pc:docMk/>
            <pc:sldMk cId="964587325" sldId="259"/>
            <ac:picMk id="10" creationId="{C5EBAEA3-C50B-438F-8D56-B5B91D9FC24C}"/>
          </ac:picMkLst>
        </pc:picChg>
        <pc:picChg chg="add mod">
          <ac:chgData name="Anne Dehaen" userId="dd5cf3d5-f72f-4957-8c3a-681aa483c101" providerId="ADAL" clId="{62920EAE-DDA0-484E-A86E-6BF4640908B9}" dt="2021-04-01T12:03:40.536" v="13"/>
          <ac:picMkLst>
            <pc:docMk/>
            <pc:sldMk cId="964587325" sldId="259"/>
            <ac:picMk id="13" creationId="{FFC20FCC-0165-4754-8677-2E7169EC220B}"/>
          </ac:picMkLst>
        </pc:picChg>
      </pc:sldChg>
      <pc:sldChg chg="addSp delSp modSp mod">
        <pc:chgData name="Anne Dehaen" userId="dd5cf3d5-f72f-4957-8c3a-681aa483c101" providerId="ADAL" clId="{62920EAE-DDA0-484E-A86E-6BF4640908B9}" dt="2021-04-01T12:05:30.748" v="21" actId="478"/>
        <pc:sldMkLst>
          <pc:docMk/>
          <pc:sldMk cId="557475416" sldId="261"/>
        </pc:sldMkLst>
        <pc:picChg chg="del">
          <ac:chgData name="Anne Dehaen" userId="dd5cf3d5-f72f-4957-8c3a-681aa483c101" providerId="ADAL" clId="{62920EAE-DDA0-484E-A86E-6BF4640908B9}" dt="2021-04-01T12:03:48.690" v="14" actId="478"/>
          <ac:picMkLst>
            <pc:docMk/>
            <pc:sldMk cId="557475416" sldId="261"/>
            <ac:picMk id="21" creationId="{E1FE2062-AE46-4839-9F7F-85C5BFD91CC0}"/>
          </ac:picMkLst>
        </pc:picChg>
        <pc:picChg chg="del">
          <ac:chgData name="Anne Dehaen" userId="dd5cf3d5-f72f-4957-8c3a-681aa483c101" providerId="ADAL" clId="{62920EAE-DDA0-484E-A86E-6BF4640908B9}" dt="2021-04-01T12:03:48.690" v="14" actId="478"/>
          <ac:picMkLst>
            <pc:docMk/>
            <pc:sldMk cId="557475416" sldId="261"/>
            <ac:picMk id="22" creationId="{ACC84BDA-B4BE-4E4F-82A7-8AFAD06E0386}"/>
          </ac:picMkLst>
        </pc:picChg>
        <pc:picChg chg="add mod">
          <ac:chgData name="Anne Dehaen" userId="dd5cf3d5-f72f-4957-8c3a-681aa483c101" providerId="ADAL" clId="{62920EAE-DDA0-484E-A86E-6BF4640908B9}" dt="2021-04-01T12:03:49.723" v="15"/>
          <ac:picMkLst>
            <pc:docMk/>
            <pc:sldMk cId="557475416" sldId="261"/>
            <ac:picMk id="23" creationId="{0CD02E3D-E078-44D0-96C2-40A10E0E1435}"/>
          </ac:picMkLst>
        </pc:picChg>
        <pc:picChg chg="add mod">
          <ac:chgData name="Anne Dehaen" userId="dd5cf3d5-f72f-4957-8c3a-681aa483c101" providerId="ADAL" clId="{62920EAE-DDA0-484E-A86E-6BF4640908B9}" dt="2021-04-01T12:05:27.856" v="20" actId="554"/>
          <ac:picMkLst>
            <pc:docMk/>
            <pc:sldMk cId="557475416" sldId="261"/>
            <ac:picMk id="24" creationId="{90D7BDE6-3628-4D64-890E-C140FB174CE3}"/>
          </ac:picMkLst>
        </pc:picChg>
        <pc:picChg chg="add del mod">
          <ac:chgData name="Anne Dehaen" userId="dd5cf3d5-f72f-4957-8c3a-681aa483c101" providerId="ADAL" clId="{62920EAE-DDA0-484E-A86E-6BF4640908B9}" dt="2021-04-01T12:05:30.748" v="21" actId="478"/>
          <ac:picMkLst>
            <pc:docMk/>
            <pc:sldMk cId="557475416" sldId="261"/>
            <ac:picMk id="25" creationId="{E1CAC899-A97D-470C-B0EA-8F604CF717EC}"/>
          </ac:picMkLst>
        </pc:picChg>
      </pc:sldChg>
      <pc:sldChg chg="addSp delSp modSp mod">
        <pc:chgData name="Anne Dehaen" userId="dd5cf3d5-f72f-4957-8c3a-681aa483c101" providerId="ADAL" clId="{62920EAE-DDA0-484E-A86E-6BF4640908B9}" dt="2021-04-01T12:03:55.876" v="17"/>
        <pc:sldMkLst>
          <pc:docMk/>
          <pc:sldMk cId="902727841" sldId="262"/>
        </pc:sldMkLst>
        <pc:picChg chg="del">
          <ac:chgData name="Anne Dehaen" userId="dd5cf3d5-f72f-4957-8c3a-681aa483c101" providerId="ADAL" clId="{62920EAE-DDA0-484E-A86E-6BF4640908B9}" dt="2021-04-01T12:03:55.006" v="16" actId="478"/>
          <ac:picMkLst>
            <pc:docMk/>
            <pc:sldMk cId="902727841" sldId="262"/>
            <ac:picMk id="13" creationId="{38316F1B-E47E-41A6-8ECB-EA84CCBD05FE}"/>
          </ac:picMkLst>
        </pc:picChg>
        <pc:picChg chg="add mod">
          <ac:chgData name="Anne Dehaen" userId="dd5cf3d5-f72f-4957-8c3a-681aa483c101" providerId="ADAL" clId="{62920EAE-DDA0-484E-A86E-6BF4640908B9}" dt="2021-04-01T12:03:55.876" v="17"/>
          <ac:picMkLst>
            <pc:docMk/>
            <pc:sldMk cId="902727841" sldId="262"/>
            <ac:picMk id="14" creationId="{B634286B-1477-4329-9460-11C079397574}"/>
          </ac:picMkLst>
        </pc:picChg>
      </pc:sldChg>
      <pc:sldMasterChg chg="addSp delSp modSp mod modSldLayout">
        <pc:chgData name="Anne Dehaen" userId="dd5cf3d5-f72f-4957-8c3a-681aa483c101" providerId="ADAL" clId="{62920EAE-DDA0-484E-A86E-6BF4640908B9}" dt="2021-04-01T12:03:33.095" v="11"/>
        <pc:sldMasterMkLst>
          <pc:docMk/>
          <pc:sldMasterMk cId="0" sldId="2147483777"/>
        </pc:sldMasterMkLst>
        <pc:picChg chg="del">
          <ac:chgData name="Anne Dehaen" userId="dd5cf3d5-f72f-4957-8c3a-681aa483c101" providerId="ADAL" clId="{62920EAE-DDA0-484E-A86E-6BF4640908B9}" dt="2021-04-01T12:03:10.589" v="2" actId="478"/>
          <ac:picMkLst>
            <pc:docMk/>
            <pc:sldMasterMk cId="0" sldId="2147483777"/>
            <ac:picMk id="15" creationId="{F1C7D06A-DE9A-43FB-BD69-569BB0682AA3}"/>
          </ac:picMkLst>
        </pc:picChg>
        <pc:picChg chg="add mod">
          <ac:chgData name="Anne Dehaen" userId="dd5cf3d5-f72f-4957-8c3a-681aa483c101" providerId="ADAL" clId="{62920EAE-DDA0-484E-A86E-6BF4640908B9}" dt="2021-04-01T12:03:11.622" v="3"/>
          <ac:picMkLst>
            <pc:docMk/>
            <pc:sldMasterMk cId="0" sldId="2147483777"/>
            <ac:picMk id="16" creationId="{138A1D2E-F5F3-4390-A2EB-8DD3780CC162}"/>
          </ac:picMkLst>
        </pc:picChg>
        <pc:sldLayoutChg chg="addSp delSp modSp mod">
          <pc:chgData name="Anne Dehaen" userId="dd5cf3d5-f72f-4957-8c3a-681aa483c101" providerId="ADAL" clId="{62920EAE-DDA0-484E-A86E-6BF4640908B9}" dt="2021-04-01T12:03:33.095" v="11"/>
          <pc:sldLayoutMkLst>
            <pc:docMk/>
            <pc:sldMasterMk cId="0" sldId="2147483777"/>
            <pc:sldLayoutMk cId="1833643519" sldId="2147484106"/>
          </pc:sldLayoutMkLst>
          <pc:picChg chg="del">
            <ac:chgData name="Anne Dehaen" userId="dd5cf3d5-f72f-4957-8c3a-681aa483c101" providerId="ADAL" clId="{62920EAE-DDA0-484E-A86E-6BF4640908B9}" dt="2021-04-01T12:03:32.315" v="10" actId="478"/>
            <ac:picMkLst>
              <pc:docMk/>
              <pc:sldMasterMk cId="0" sldId="2147483777"/>
              <pc:sldLayoutMk cId="1833643519" sldId="2147484106"/>
              <ac:picMk id="19" creationId="{218B9C6F-FE8B-4D8B-8185-238476101CEB}"/>
            </ac:picMkLst>
          </pc:picChg>
          <pc:picChg chg="add mod">
            <ac:chgData name="Anne Dehaen" userId="dd5cf3d5-f72f-4957-8c3a-681aa483c101" providerId="ADAL" clId="{62920EAE-DDA0-484E-A86E-6BF4640908B9}" dt="2021-04-01T12:03:33.095" v="11"/>
            <ac:picMkLst>
              <pc:docMk/>
              <pc:sldMasterMk cId="0" sldId="2147483777"/>
              <pc:sldLayoutMk cId="1833643519" sldId="2147484106"/>
              <ac:picMk id="20" creationId="{A69F7837-4F2B-41D9-9EA6-4D6DA6FA264C}"/>
            </ac:picMkLst>
          </pc:picChg>
        </pc:sldLayoutChg>
      </pc:sldMasterChg>
      <pc:sldMasterChg chg="modSldLayout">
        <pc:chgData name="Anne Dehaen" userId="dd5cf3d5-f72f-4957-8c3a-681aa483c101" providerId="ADAL" clId="{62920EAE-DDA0-484E-A86E-6BF4640908B9}" dt="2021-04-01T12:03:20.516" v="9"/>
        <pc:sldMasterMkLst>
          <pc:docMk/>
          <pc:sldMasterMk cId="1811548678" sldId="2147484114"/>
        </pc:sldMasterMkLst>
        <pc:sldLayoutChg chg="addSp delSp modSp mod">
          <pc:chgData name="Anne Dehaen" userId="dd5cf3d5-f72f-4957-8c3a-681aa483c101" providerId="ADAL" clId="{62920EAE-DDA0-484E-A86E-6BF4640908B9}" dt="2021-04-01T12:02:58.888" v="1"/>
          <pc:sldLayoutMkLst>
            <pc:docMk/>
            <pc:sldMasterMk cId="1811548678" sldId="2147484114"/>
            <pc:sldLayoutMk cId="381238430" sldId="2147483648"/>
          </pc:sldLayoutMkLst>
          <pc:picChg chg="del">
            <ac:chgData name="Anne Dehaen" userId="dd5cf3d5-f72f-4957-8c3a-681aa483c101" providerId="ADAL" clId="{62920EAE-DDA0-484E-A86E-6BF4640908B9}" dt="2021-04-01T12:02:57.422" v="0" actId="478"/>
            <ac:picMkLst>
              <pc:docMk/>
              <pc:sldMasterMk cId="1811548678" sldId="2147484114"/>
              <pc:sldLayoutMk cId="381238430" sldId="2147483648"/>
              <ac:picMk id="13" creationId="{799E880E-681B-4E55-91D5-6B4F0BA2E490}"/>
            </ac:picMkLst>
          </pc:picChg>
          <pc:picChg chg="add mod">
            <ac:chgData name="Anne Dehaen" userId="dd5cf3d5-f72f-4957-8c3a-681aa483c101" providerId="ADAL" clId="{62920EAE-DDA0-484E-A86E-6BF4640908B9}" dt="2021-04-01T12:02:58.888" v="1"/>
            <ac:picMkLst>
              <pc:docMk/>
              <pc:sldMasterMk cId="1811548678" sldId="2147484114"/>
              <pc:sldLayoutMk cId="381238430" sldId="2147483648"/>
              <ac:picMk id="14" creationId="{BB12D911-8085-48B5-9452-ADB6DBD105A4}"/>
            </ac:picMkLst>
          </pc:picChg>
        </pc:sldLayoutChg>
        <pc:sldLayoutChg chg="addSp delSp modSp mod">
          <pc:chgData name="Anne Dehaen" userId="dd5cf3d5-f72f-4957-8c3a-681aa483c101" providerId="ADAL" clId="{62920EAE-DDA0-484E-A86E-6BF4640908B9}" dt="2021-04-01T12:03:15.903" v="5"/>
          <pc:sldLayoutMkLst>
            <pc:docMk/>
            <pc:sldMasterMk cId="1811548678" sldId="2147484114"/>
            <pc:sldLayoutMk cId="3523788952" sldId="2147483649"/>
          </pc:sldLayoutMkLst>
          <pc:picChg chg="del">
            <ac:chgData name="Anne Dehaen" userId="dd5cf3d5-f72f-4957-8c3a-681aa483c101" providerId="ADAL" clId="{62920EAE-DDA0-484E-A86E-6BF4640908B9}" dt="2021-04-01T12:03:15" v="4" actId="478"/>
            <ac:picMkLst>
              <pc:docMk/>
              <pc:sldMasterMk cId="1811548678" sldId="2147484114"/>
              <pc:sldLayoutMk cId="3523788952" sldId="2147483649"/>
              <ac:picMk id="14" creationId="{23BC9EB7-AF45-4C9F-9E4D-211F589F07FB}"/>
            </ac:picMkLst>
          </pc:picChg>
          <pc:picChg chg="add mod">
            <ac:chgData name="Anne Dehaen" userId="dd5cf3d5-f72f-4957-8c3a-681aa483c101" providerId="ADAL" clId="{62920EAE-DDA0-484E-A86E-6BF4640908B9}" dt="2021-04-01T12:03:15.903" v="5"/>
            <ac:picMkLst>
              <pc:docMk/>
              <pc:sldMasterMk cId="1811548678" sldId="2147484114"/>
              <pc:sldLayoutMk cId="3523788952" sldId="2147483649"/>
              <ac:picMk id="15" creationId="{35C59ADD-044C-4CF5-AC6C-A24FBB44ADC5}"/>
            </ac:picMkLst>
          </pc:picChg>
        </pc:sldLayoutChg>
        <pc:sldLayoutChg chg="addSp delSp modSp mod">
          <pc:chgData name="Anne Dehaen" userId="dd5cf3d5-f72f-4957-8c3a-681aa483c101" providerId="ADAL" clId="{62920EAE-DDA0-484E-A86E-6BF4640908B9}" dt="2021-04-01T12:03:18.177" v="7"/>
          <pc:sldLayoutMkLst>
            <pc:docMk/>
            <pc:sldMasterMk cId="1811548678" sldId="2147484114"/>
            <pc:sldLayoutMk cId="4196090107" sldId="2147483651"/>
          </pc:sldLayoutMkLst>
          <pc:picChg chg="del">
            <ac:chgData name="Anne Dehaen" userId="dd5cf3d5-f72f-4957-8c3a-681aa483c101" providerId="ADAL" clId="{62920EAE-DDA0-484E-A86E-6BF4640908B9}" dt="2021-04-01T12:03:17.223" v="6" actId="478"/>
            <ac:picMkLst>
              <pc:docMk/>
              <pc:sldMasterMk cId="1811548678" sldId="2147484114"/>
              <pc:sldLayoutMk cId="4196090107" sldId="2147483651"/>
              <ac:picMk id="11" creationId="{EF2211E6-69F3-49AE-A41A-4A4E0880CA50}"/>
            </ac:picMkLst>
          </pc:picChg>
          <pc:picChg chg="add mod">
            <ac:chgData name="Anne Dehaen" userId="dd5cf3d5-f72f-4957-8c3a-681aa483c101" providerId="ADAL" clId="{62920EAE-DDA0-484E-A86E-6BF4640908B9}" dt="2021-04-01T12:03:18.177" v="7"/>
            <ac:picMkLst>
              <pc:docMk/>
              <pc:sldMasterMk cId="1811548678" sldId="2147484114"/>
              <pc:sldLayoutMk cId="4196090107" sldId="2147483651"/>
              <ac:picMk id="12" creationId="{3B10B3F5-ECDE-4B76-8F11-479AD9118233}"/>
            </ac:picMkLst>
          </pc:picChg>
        </pc:sldLayoutChg>
        <pc:sldLayoutChg chg="addSp delSp modSp mod">
          <pc:chgData name="Anne Dehaen" userId="dd5cf3d5-f72f-4957-8c3a-681aa483c101" providerId="ADAL" clId="{62920EAE-DDA0-484E-A86E-6BF4640908B9}" dt="2021-04-01T12:03:20.516" v="9"/>
          <pc:sldLayoutMkLst>
            <pc:docMk/>
            <pc:sldMasterMk cId="1811548678" sldId="2147484114"/>
            <pc:sldLayoutMk cId="2810974587" sldId="2147483653"/>
          </pc:sldLayoutMkLst>
          <pc:picChg chg="del">
            <ac:chgData name="Anne Dehaen" userId="dd5cf3d5-f72f-4957-8c3a-681aa483c101" providerId="ADAL" clId="{62920EAE-DDA0-484E-A86E-6BF4640908B9}" dt="2021-04-01T12:03:19.660" v="8" actId="478"/>
            <ac:picMkLst>
              <pc:docMk/>
              <pc:sldMasterMk cId="1811548678" sldId="2147484114"/>
              <pc:sldLayoutMk cId="2810974587" sldId="2147483653"/>
              <ac:picMk id="13" creationId="{2FB8F25A-D706-44DA-A41A-683902BDE109}"/>
            </ac:picMkLst>
          </pc:picChg>
          <pc:picChg chg="add mod">
            <ac:chgData name="Anne Dehaen" userId="dd5cf3d5-f72f-4957-8c3a-681aa483c101" providerId="ADAL" clId="{62920EAE-DDA0-484E-A86E-6BF4640908B9}" dt="2021-04-01T12:03:20.516" v="9"/>
            <ac:picMkLst>
              <pc:docMk/>
              <pc:sldMasterMk cId="1811548678" sldId="2147484114"/>
              <pc:sldLayoutMk cId="2810974587" sldId="2147483653"/>
              <ac:picMk id="14" creationId="{16D67E4C-1474-4A85-A56D-E759644F5F5D}"/>
            </ac:picMkLst>
          </pc:pic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97AE1-D50C-4053-A847-10B840B14E97}" type="datetimeFigureOut">
              <a:rPr lang="nl-BE" smtClean="0"/>
              <a:pPr/>
              <a:t>20/06/2025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A0F6F-9C57-48C4-8918-46A1C583D0B4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512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513F3-8F6E-4746-BADC-821A452A7F22}" type="slidenum">
              <a:rPr lang="nl-NL" smtClean="0"/>
              <a:pPr/>
              <a:t>10</a:t>
            </a:fld>
            <a:endParaRPr 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74B83-743F-4180-8CD3-99ED0592B92F}" type="slidenum">
              <a:rPr lang="nl-NL" smtClean="0"/>
              <a:pPr/>
              <a:t>11</a:t>
            </a:fld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12</a:t>
            </a:fld>
            <a:endParaRPr lang="nl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2269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15</a:t>
            </a:fld>
            <a:endParaRPr 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084378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95B6-D018-4962-90CC-79B0E36E1A53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23232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:notes"/>
          <p:cNvSpPr txBox="1">
            <a:spLocks noGrp="1"/>
          </p:cNvSpPr>
          <p:nvPr>
            <p:ph type="body" idx="1"/>
          </p:nvPr>
        </p:nvSpPr>
        <p:spPr>
          <a:xfrm>
            <a:off x="678206" y="4317895"/>
            <a:ext cx="5425651" cy="4090637"/>
          </a:xfrm>
          <a:prstGeom prst="rect">
            <a:avLst/>
          </a:prstGeom>
        </p:spPr>
        <p:txBody>
          <a:bodyPr spcFirstLastPara="1" wrap="square" lIns="90694" tIns="90694" rIns="90694" bIns="90694" anchor="t" anchorCtr="0">
            <a:noAutofit/>
          </a:bodyPr>
          <a:lstStyle/>
          <a:p>
            <a:endParaRPr dirty="0"/>
          </a:p>
        </p:txBody>
      </p:sp>
      <p:sp>
        <p:nvSpPr>
          <p:cNvPr id="11" name="Google Shape;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681038"/>
            <a:ext cx="6061075" cy="3409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95B6-D018-4962-90CC-79B0E36E1A53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21</a:t>
            </a:fld>
            <a:endParaRPr lang="nl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22</a:t>
            </a:fld>
            <a:endParaRPr lang="nl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23</a:t>
            </a:fld>
            <a:endParaRPr lang="nl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24</a:t>
            </a:fld>
            <a:endParaRPr lang="nl-B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400D-A561-0F4A-95DC-D522227C4D8D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27</a:t>
            </a:fld>
            <a:endParaRPr lang="nl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871538"/>
            <a:ext cx="6180137" cy="3476625"/>
          </a:xfrm>
          <a:ln/>
        </p:spPr>
      </p:sp>
      <p:sp>
        <p:nvSpPr>
          <p:cNvPr id="870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B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871538"/>
            <a:ext cx="6180137" cy="3476625"/>
          </a:xfrm>
          <a:ln/>
        </p:spPr>
      </p:sp>
      <p:sp>
        <p:nvSpPr>
          <p:cNvPr id="880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B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A607BC-D8E1-43F1-982B-1FAF657DBC7B}" type="slidenum">
              <a:rPr lang="nl-NL" smtClean="0"/>
              <a:pPr/>
              <a:t>3</a:t>
            </a:fld>
            <a:endParaRPr lang="nl-NL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2475"/>
            <a:ext cx="6602413" cy="37147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" y="752475"/>
            <a:ext cx="6604000" cy="3714750"/>
          </a:xfrm>
          <a:ln cap="flat"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415" y="4727364"/>
            <a:ext cx="4990783" cy="4186309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60154" y="872148"/>
            <a:ext cx="5085305" cy="3475670"/>
          </a:xfrm>
          <a:ln/>
        </p:spPr>
      </p:sp>
      <p:sp>
        <p:nvSpPr>
          <p:cNvPr id="9113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B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495B6-D018-4962-90CC-79B0E36E1A53}" type="slidenum">
              <a:rPr lang="nl-NL" smtClean="0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861113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34</a:t>
            </a:fld>
            <a:endParaRPr lang="nl-B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880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880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87391-0789-4CA3-A8B6-30D9116B1C62}" type="slidenum">
              <a:rPr lang="nl-NL" smtClean="0">
                <a:latin typeface="Arial" charset="0"/>
                <a:cs typeface="Arial" charset="0"/>
              </a:rPr>
              <a:pPr/>
              <a:t>35</a:t>
            </a:fld>
            <a:endParaRPr lang="nl-N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11DE4-A704-4FCE-8BB5-58410460A339}" type="slidenum">
              <a:rPr lang="nl-BE" smtClean="0"/>
              <a:pPr/>
              <a:t>36</a:t>
            </a:fld>
            <a:endParaRPr lang="nl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0F6F-9C57-48C4-8918-46A1C583D0B4}" type="slidenum">
              <a:rPr lang="nl-BE" smtClean="0"/>
              <a:pPr/>
              <a:t>37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73F71-D83C-4C2C-A950-3ED3B2CD53AE}" type="slidenum">
              <a:rPr lang="nl-NL" smtClean="0"/>
              <a:pPr/>
              <a:t>4</a:t>
            </a:fld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871538"/>
            <a:ext cx="6180137" cy="3476625"/>
          </a:xfrm>
          <a:ln/>
        </p:spPr>
      </p:sp>
      <p:sp>
        <p:nvSpPr>
          <p:cNvPr id="829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B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739AF-C927-43DA-BF2A-26C8C32BEFD8}" type="slidenum">
              <a:rPr lang="nl-NL" smtClean="0"/>
              <a:pPr/>
              <a:t>6</a:t>
            </a:fld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B3CC11-D7AA-4231-9560-87CAAF4D97EA}" type="slidenum">
              <a:rPr lang="nl-NL" smtClean="0"/>
              <a:pPr/>
              <a:t>7</a:t>
            </a:fld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491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BD392-AC99-441E-9CC1-F80AFEAB993E}" type="slidenum">
              <a:rPr lang="nl-NL" smtClean="0"/>
              <a:pPr/>
              <a:t>8</a:t>
            </a:fld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BE" smtClean="0"/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1270E-9C9B-4ECF-B5E2-0C2F2F48970E}" type="slidenum">
              <a:rPr lang="nl-NL" smtClean="0"/>
              <a:pPr/>
              <a:t>9</a:t>
            </a:fld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xmlns="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xmlns="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xmlns="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xmlns="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xmlns="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xmlns="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xmlns="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xmlns="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xmlns="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xmlns="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xmlns="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xmlns="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xmlns="" id="{3528E721-8656-4BDD-B009-8819AFB97FC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339266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xmlns="" id="{2C048C0B-E29D-49EF-80B5-29D0B0F479C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339266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xmlns="" id="{5F680696-8F3B-4E74-B265-71DF36E0977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070977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xmlns="" id="{50B084AF-045B-4B49-8FBE-93ACB3E7F00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802688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AD8E938A-1AD9-4373-BBFD-C7C066DAB3FA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070977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xmlns="" id="{0C6D1181-34A3-47D3-99A2-1B802126EDC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02688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14916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xmlns="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lang="en-US" noProof="0"/>
              <a:t>Click the icon to add an object</a:t>
            </a:r>
          </a:p>
        </p:txBody>
      </p:sp>
    </p:spTree>
    <p:extLst>
      <p:ext uri="{BB962C8B-B14F-4D97-AF65-F5344CB8AC3E}">
        <p14:creationId xmlns:p14="http://schemas.microsoft.com/office/powerpoint/2010/main" xmlns="" val="308275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chart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xmlns="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object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83614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xmlns="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14" name="Afbeelding 12">
            <a:extLst>
              <a:ext uri="{FF2B5EF4-FFF2-40B4-BE49-F238E27FC236}">
                <a16:creationId xmlns:a16="http://schemas.microsoft.com/office/drawing/2014/main" xmlns="" id="{BB12D911-8085-48B5-9452-ADB6DBD10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3059" y="1426987"/>
            <a:ext cx="274588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3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xmlns="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15" name="Afbeelding 5">
            <a:extLst>
              <a:ext uri="{FF2B5EF4-FFF2-40B4-BE49-F238E27FC236}">
                <a16:creationId xmlns:a16="http://schemas.microsoft.com/office/drawing/2014/main" xmlns="" id="{35C59ADD-044C-4CF5-AC6C-A24FBB44A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1414"/>
            <a:ext cx="867176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378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wit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xmlns="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xmlns="" id="{3B10B3F5-ECDE-4B76-8F11-479AD9118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1414"/>
            <a:ext cx="867176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09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xmlns="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xmlns="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xmlns="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xmlns="" val="109219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an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xmlns="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xmlns="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  <p:pic>
        <p:nvPicPr>
          <p:cNvPr id="14" name="Afbeelding 5">
            <a:extLst>
              <a:ext uri="{FF2B5EF4-FFF2-40B4-BE49-F238E27FC236}">
                <a16:creationId xmlns:a16="http://schemas.microsoft.com/office/drawing/2014/main" xmlns="" id="{16D67E4C-1474-4A85-A56D-E759644F5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41414"/>
            <a:ext cx="867176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97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xmlns="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xmlns="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64313" y="2271713"/>
            <a:ext cx="5004000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noProof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xmlns="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B13B9-D29C-4282-8C55-F2B5925C6A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914400" y="228600"/>
            <a:ext cx="103632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5F210-7CB8-4222-B38D-DF3C8450A64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">
  <p:cSld name="Blanc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09588" y="63332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l" rtl="0">
              <a:buNone/>
              <a:defRPr>
                <a:solidFill>
                  <a:srgbClr val="53656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51" name="Google Shape;51;p7" descr="Afbeelding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2933" y="132494"/>
            <a:ext cx="1803532" cy="6965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7"/>
          <p:cNvCxnSpPr/>
          <p:nvPr/>
        </p:nvCxnSpPr>
        <p:spPr>
          <a:xfrm>
            <a:off x="335433" y="6401267"/>
            <a:ext cx="1153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3" name="Google Shape;53;p7"/>
          <p:cNvSpPr txBox="1"/>
          <p:nvPr/>
        </p:nvSpPr>
        <p:spPr>
          <a:xfrm>
            <a:off x="8877433" y="6406067"/>
            <a:ext cx="29936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933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© HealthConnect </a:t>
            </a:r>
            <a:r>
              <a:rPr lang="nl" sz="933" dirty="0" smtClean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2018</a:t>
            </a:r>
            <a:endParaRPr sz="933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437033" y="6515467"/>
            <a:ext cx="189200" cy="160400"/>
          </a:xfrm>
          <a:prstGeom prst="rightArrow">
            <a:avLst>
              <a:gd name="adj1" fmla="val 97197"/>
              <a:gd name="adj2" fmla="val 50000"/>
            </a:avLst>
          </a:prstGeom>
          <a:solidFill>
            <a:srgbClr val="4F81BD"/>
          </a:solidFill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739964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522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rechts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DA45E59A-923C-59F1-405D-B09F5F977105}"/>
              </a:ext>
            </a:extLst>
          </p:cNvPr>
          <p:cNvSpPr/>
          <p:nvPr userDrawn="1"/>
        </p:nvSpPr>
        <p:spPr>
          <a:xfrm>
            <a:off x="6096000" y="-15658"/>
            <a:ext cx="6096000" cy="60195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24DFE2FF-024B-4C72-0290-A93DD0F44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8713" y="0"/>
            <a:ext cx="5983287" cy="600389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xmlns="" id="{05ED6C9A-F4BF-DBC0-BAB3-C96316E84A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535" y="767488"/>
            <a:ext cx="5613991" cy="4960212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400">
                <a:solidFill>
                  <a:srgbClr val="134292"/>
                </a:solidFill>
              </a:defRPr>
            </a:lvl1pPr>
            <a:lvl2pPr marL="685756" indent="-228600">
              <a:buFont typeface="+mj-lt"/>
              <a:buAutoNum type="alphaLcPeriod"/>
              <a:defRPr sz="1200">
                <a:solidFill>
                  <a:srgbClr val="134292"/>
                </a:solidFill>
              </a:defRPr>
            </a:lvl2pPr>
            <a:lvl3pPr marL="1142908" indent="-228600">
              <a:buFont typeface="+mj-lt"/>
              <a:buAutoNum type="alphaLcPeriod"/>
              <a:defRPr sz="1200">
                <a:solidFill>
                  <a:srgbClr val="134292"/>
                </a:solidFill>
              </a:defRPr>
            </a:lvl3pPr>
            <a:lvl4pPr>
              <a:defRPr sz="1200">
                <a:solidFill>
                  <a:srgbClr val="134292"/>
                </a:solidFill>
              </a:defRPr>
            </a:lvl4pPr>
            <a:lvl5pPr>
              <a:defRPr sz="1200">
                <a:solidFill>
                  <a:srgbClr val="134292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xmlns="" id="{B8EBC1B9-4D2C-B2D1-168F-E283E7D0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35" y="329494"/>
            <a:ext cx="10515600" cy="4287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13429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63737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0134" y="228600"/>
            <a:ext cx="9211733" cy="12192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0134" y="228600"/>
            <a:ext cx="9211733" cy="12192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90134" y="1828800"/>
            <a:ext cx="921173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81369" y="6246283"/>
            <a:ext cx="501033" cy="3796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980076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DC8B2-FA6D-435F-BC41-4F9119DF2D11}" type="datetimeFigureOut">
              <a:rPr lang="nl-NL" smtClean="0"/>
              <a:pPr/>
              <a:t>20-6-2025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5F2B6B-2220-4743-87A5-2CA1D5034FF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531773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0134" y="228600"/>
            <a:ext cx="9211733" cy="12192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90133" y="1828800"/>
            <a:ext cx="4515556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86311" y="1828800"/>
            <a:ext cx="4515556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xmlns="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First Name Surname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xmlns="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600" b="0" i="0" noProof="0">
              <a:latin typeface="ITC Officina Sans Std Book" panose="020B0506040203020204" pitchFamily="34" charset="77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7E144AFC-D904-4FB6-B919-055F69651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pic>
        <p:nvPicPr>
          <p:cNvPr id="20" name="Afbeelding 9">
            <a:extLst>
              <a:ext uri="{FF2B5EF4-FFF2-40B4-BE49-F238E27FC236}">
                <a16:creationId xmlns:a16="http://schemas.microsoft.com/office/drawing/2014/main" xmlns="" id="{A69F7837-4F2B-41D9-9EA6-4D6DA6FA2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643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0134" y="228600"/>
            <a:ext cx="9211733" cy="12192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1490134" y="1828800"/>
            <a:ext cx="9211733" cy="4114800"/>
          </a:xfrm>
          <a:prstGeom prst="rect">
            <a:avLst/>
          </a:prstGeom>
        </p:spPr>
        <p:txBody>
          <a:bodyPr/>
          <a:lstStyle/>
          <a:p>
            <a:pPr lvl="0"/>
            <a:endParaRPr lang="nl-BE" noProof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l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xmlns="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xmlns="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6A3A24F-2120-4AFD-BACB-61D96D62CDE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3338512" cy="5616575"/>
          </a:xfrm>
          <a:custGeom>
            <a:avLst/>
            <a:gdLst>
              <a:gd name="connsiteX0" fmla="*/ 0 w 3338512"/>
              <a:gd name="connsiteY0" fmla="*/ 0 h 5616575"/>
              <a:gd name="connsiteX1" fmla="*/ 1897639 w 3338512"/>
              <a:gd name="connsiteY1" fmla="*/ 0 h 5616575"/>
              <a:gd name="connsiteX2" fmla="*/ 2245442 w 3338512"/>
              <a:gd name="connsiteY2" fmla="*/ 0 h 5616575"/>
              <a:gd name="connsiteX3" fmla="*/ 3338512 w 3338512"/>
              <a:gd name="connsiteY3" fmla="*/ 0 h 5616575"/>
              <a:gd name="connsiteX4" fmla="*/ 3338512 w 3338512"/>
              <a:gd name="connsiteY4" fmla="*/ 5616000 h 5616575"/>
              <a:gd name="connsiteX5" fmla="*/ 2245442 w 3338512"/>
              <a:gd name="connsiteY5" fmla="*/ 5616000 h 5616575"/>
              <a:gd name="connsiteX6" fmla="*/ 2245442 w 3338512"/>
              <a:gd name="connsiteY6" fmla="*/ 5616575 h 5616575"/>
              <a:gd name="connsiteX7" fmla="*/ 219036 w 3338512"/>
              <a:gd name="connsiteY7" fmla="*/ 5616575 h 5616575"/>
              <a:gd name="connsiteX8" fmla="*/ 174900 w 3338512"/>
              <a:gd name="connsiteY8" fmla="*/ 5611430 h 5616575"/>
              <a:gd name="connsiteX9" fmla="*/ 0 w 3338512"/>
              <a:gd name="connsiteY9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512" h="5616575">
                <a:moveTo>
                  <a:pt x="0" y="0"/>
                </a:moveTo>
                <a:lnTo>
                  <a:pt x="1897639" y="0"/>
                </a:lnTo>
                <a:lnTo>
                  <a:pt x="2245442" y="0"/>
                </a:lnTo>
                <a:lnTo>
                  <a:pt x="3338512" y="0"/>
                </a:lnTo>
                <a:lnTo>
                  <a:pt x="3338512" y="5616000"/>
                </a:lnTo>
                <a:lnTo>
                  <a:pt x="2245442" y="5616000"/>
                </a:lnTo>
                <a:lnTo>
                  <a:pt x="2245442" y="5616575"/>
                </a:lnTo>
                <a:lnTo>
                  <a:pt x="219036" y="5616575"/>
                </a:lnTo>
                <a:lnTo>
                  <a:pt x="174900" y="5611430"/>
                </a:lnTo>
                <a:cubicBezTo>
                  <a:pt x="75085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146733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xmlns="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xmlns="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xmlns="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360649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xmlns="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xmlns="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97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xmlns="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xmlns="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2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xmlns="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0410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xmlns="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7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xmlns="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80410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xmlns="" id="{A007419B-9354-4CE8-81AF-E975BC83AC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28097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42218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xmlns="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xmlns="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60054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xmlns="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xmlns="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xmlns="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xmlns="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xmlns="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67923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xmlns="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xmlns="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xmlns="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xmlns="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xmlns="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80889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xmlns="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09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xmlns="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3391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xmlns="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09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xmlns="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253391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23179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xmlns="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xmlns="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64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12212B-EACF-4AB5-8035-E9729BF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16380"/>
            <a:ext cx="10944225" cy="4720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6" name="Afbeelding 5">
            <a:extLst>
              <a:ext uri="{FF2B5EF4-FFF2-40B4-BE49-F238E27FC236}">
                <a16:creationId xmlns:a16="http://schemas.microsoft.com/office/drawing/2014/main" xmlns="" id="{138A1D2E-F5F3-4390-A2EB-8DD3780CC1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26400" y="6441414"/>
            <a:ext cx="867176" cy="22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6" r:id="rId8"/>
    <p:sldLayoutId id="2147484117" r:id="rId9"/>
    <p:sldLayoutId id="2147484111" r:id="rId10"/>
    <p:sldLayoutId id="2147484113" r:id="rId11"/>
    <p:sldLayoutId id="2147484112" r:id="rId12"/>
    <p:sldLayoutId id="2147484102" r:id="rId13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800" b="1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628650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2pPr>
      <a:lvl3pPr marL="987425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3pPr>
      <a:lvl4pPr marL="13477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4pPr>
      <a:lvl5pPr marL="1700213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5pPr>
      <a:lvl6pPr marL="2076450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575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80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795587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712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4122" r:id="rId7"/>
    <p:sldLayoutId id="2147484123" r:id="rId8"/>
    <p:sldLayoutId id="2147484126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29C6E-45F6-EC47-9E62-697FE893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 err="1" smtClean="0"/>
              <a:t>What</a:t>
            </a:r>
            <a:r>
              <a:rPr lang="nl-BE" sz="4400" dirty="0" smtClean="0"/>
              <a:t> is </a:t>
            </a:r>
            <a:r>
              <a:rPr lang="nl-BE" sz="4400" dirty="0" err="1" smtClean="0"/>
              <a:t>normal</a:t>
            </a:r>
            <a:r>
              <a:rPr lang="nl-BE" sz="4400" dirty="0" smtClean="0"/>
              <a:t> and </a:t>
            </a:r>
            <a:r>
              <a:rPr lang="nl-BE" sz="4400" dirty="0" err="1" smtClean="0"/>
              <a:t>abnormal</a:t>
            </a:r>
            <a:r>
              <a:rPr lang="nl-BE" sz="4400" dirty="0" smtClean="0"/>
              <a:t> sleep</a:t>
            </a:r>
            <a:endParaRPr lang="en-US" sz="4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02AE85-0D8F-2941-B863-417E24478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824" y="3808429"/>
            <a:ext cx="10963985" cy="1043343"/>
          </a:xfrm>
        </p:spPr>
        <p:txBody>
          <a:bodyPr/>
          <a:lstStyle/>
          <a:p>
            <a:r>
              <a:rPr lang="nl-BE" dirty="0" smtClean="0"/>
              <a:t>Prof J. Verbraecken</a:t>
            </a:r>
          </a:p>
          <a:p>
            <a:pPr>
              <a:defRPr/>
            </a:pPr>
            <a:r>
              <a:rPr lang="fr-FR" dirty="0" err="1" smtClean="0"/>
              <a:t>Dept</a:t>
            </a:r>
            <a:r>
              <a:rPr lang="fr-FR" dirty="0" smtClean="0"/>
              <a:t> </a:t>
            </a:r>
            <a:r>
              <a:rPr lang="fr-FR" dirty="0" err="1" smtClean="0"/>
              <a:t>Pulmonary</a:t>
            </a:r>
            <a:r>
              <a:rPr lang="fr-FR" dirty="0" smtClean="0"/>
              <a:t> </a:t>
            </a:r>
            <a:r>
              <a:rPr lang="fr-FR" dirty="0" err="1" smtClean="0"/>
              <a:t>Medicine</a:t>
            </a:r>
            <a:r>
              <a:rPr lang="fr-FR" dirty="0" smtClean="0"/>
              <a:t> and </a:t>
            </a:r>
            <a:r>
              <a:rPr lang="fr-FR" dirty="0" err="1" smtClean="0"/>
              <a:t>Multidisciplinary</a:t>
            </a:r>
            <a:r>
              <a:rPr lang="fr-FR" dirty="0" smtClean="0"/>
              <a:t> </a:t>
            </a:r>
            <a:r>
              <a:rPr lang="fr-FR" dirty="0" err="1" smtClean="0"/>
              <a:t>Sleep</a:t>
            </a:r>
            <a:r>
              <a:rPr lang="fr-FR" dirty="0" smtClean="0"/>
              <a:t> </a:t>
            </a:r>
            <a:r>
              <a:rPr lang="fr-FR" dirty="0" err="1" smtClean="0"/>
              <a:t>Disorders</a:t>
            </a:r>
            <a:r>
              <a:rPr lang="fr-FR" dirty="0" smtClean="0"/>
              <a:t> Centre</a:t>
            </a:r>
          </a:p>
          <a:p>
            <a:pPr>
              <a:defRPr/>
            </a:pPr>
            <a:r>
              <a:rPr lang="fr-FR" dirty="0" smtClean="0"/>
              <a:t>UZA/UA, </a:t>
            </a:r>
            <a:r>
              <a:rPr lang="fr-FR" dirty="0" err="1" smtClean="0"/>
              <a:t>Belgium</a:t>
            </a:r>
            <a:endParaRPr lang="nl-BE" dirty="0" smtClean="0"/>
          </a:p>
          <a:p>
            <a:endParaRPr lang="en-US" dirty="0"/>
          </a:p>
        </p:txBody>
      </p:sp>
      <p:pic>
        <p:nvPicPr>
          <p:cNvPr id="5" name="Picture 6" descr="D:\Mijn documenten 15-08-2021\logos\logo U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1201" y="5407820"/>
            <a:ext cx="1704047" cy="6006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 descr="D:\Mijn documenten 02-08-2022\logos\UZA_logo_quadr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8049" y="5407820"/>
            <a:ext cx="1748563" cy="5628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64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019" y="404813"/>
            <a:ext cx="6628566" cy="663699"/>
          </a:xfrm>
        </p:spPr>
        <p:txBody>
          <a:bodyPr/>
          <a:lstStyle/>
          <a:p>
            <a:pPr eaLnBrk="1" hangingPunct="1"/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REM sleep </a:t>
            </a:r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latency</a:t>
            </a:r>
            <a:endParaRPr lang="nl-NL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3200401"/>
          <a:ext cx="12192000" cy="2155825"/>
        </p:xfrm>
        <a:graphic>
          <a:graphicData uri="http://schemas.openxmlformats.org/presentationml/2006/ole">
            <p:oleObj spid="_x0000_s4098" name="Photo Editor-foto" r:id="rId4" imgW="8476190" imgH="5191850" progId="">
              <p:embed/>
            </p:oleObj>
          </a:graphicData>
        </a:graphic>
      </p:graphicFrame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64008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6736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673600" y="2667000"/>
            <a:ext cx="1727200" cy="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775200" y="1676400"/>
            <a:ext cx="1320800" cy="654050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800">
                <a:solidFill>
                  <a:srgbClr val="000000"/>
                </a:solidFill>
                <a:latin typeface="Arial" charset="0"/>
              </a:rPr>
              <a:t>REM latency</a:t>
            </a:r>
            <a:endParaRPr lang="nl-NL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1968502" y="5876926"/>
            <a:ext cx="5172038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err="1">
                <a:solidFill>
                  <a:srgbClr val="000000"/>
                </a:solidFill>
                <a:latin typeface="Arial" charset="0"/>
              </a:rPr>
              <a:t>How</a:t>
            </a:r>
            <a:r>
              <a:rPr lang="nl-BE" dirty="0">
                <a:solidFill>
                  <a:srgbClr val="000000"/>
                </a:solidFill>
                <a:latin typeface="Arial" charset="0"/>
              </a:rPr>
              <a:t> long is a </a:t>
            </a:r>
            <a:r>
              <a:rPr lang="nl-BE" dirty="0" err="1">
                <a:solidFill>
                  <a:srgbClr val="000000"/>
                </a:solidFill>
                <a:latin typeface="Arial" charset="0"/>
              </a:rPr>
              <a:t>normal</a:t>
            </a:r>
            <a:r>
              <a:rPr lang="nl-BE" dirty="0">
                <a:solidFill>
                  <a:srgbClr val="000000"/>
                </a:solidFill>
                <a:latin typeface="Arial" charset="0"/>
              </a:rPr>
              <a:t> REM sleep </a:t>
            </a:r>
            <a:r>
              <a:rPr lang="nl-BE" dirty="0" err="1">
                <a:solidFill>
                  <a:srgbClr val="000000"/>
                </a:solidFill>
                <a:latin typeface="Arial" charset="0"/>
              </a:rPr>
              <a:t>latency</a:t>
            </a:r>
            <a:r>
              <a:rPr lang="nl-BE" dirty="0">
                <a:solidFill>
                  <a:srgbClr val="000000"/>
                </a:solidFill>
                <a:latin typeface="Arial" charset="0"/>
              </a:rPr>
              <a:t> time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018" y="0"/>
            <a:ext cx="9211733" cy="1143000"/>
          </a:xfrm>
        </p:spPr>
        <p:txBody>
          <a:bodyPr/>
          <a:lstStyle/>
          <a:p>
            <a:pPr eaLnBrk="1" hangingPunct="1"/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SEI=Sleep Efficiency Index</a:t>
            </a:r>
            <a:endParaRPr lang="nl-NL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11857567" y="2276475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4751917" y="2276475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sm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102" name="Line 9"/>
          <p:cNvSpPr>
            <a:spLocks noChangeShapeType="1"/>
          </p:cNvSpPr>
          <p:nvPr/>
        </p:nvSpPr>
        <p:spPr bwMode="auto">
          <a:xfrm>
            <a:off x="4847167" y="2276475"/>
            <a:ext cx="7010400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4572001" y="1143000"/>
            <a:ext cx="2772833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>
                <a:solidFill>
                  <a:srgbClr val="000000"/>
                </a:solidFill>
                <a:latin typeface="Arial" charset="0"/>
              </a:rPr>
              <a:t>SEI=TST/TIB</a:t>
            </a:r>
            <a:endParaRPr lang="nl-N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4" name="Line 12"/>
          <p:cNvSpPr>
            <a:spLocks noChangeShapeType="1"/>
          </p:cNvSpPr>
          <p:nvPr/>
        </p:nvSpPr>
        <p:spPr bwMode="auto">
          <a:xfrm>
            <a:off x="814918" y="1773239"/>
            <a:ext cx="11233149" cy="71437"/>
          </a:xfrm>
          <a:prstGeom prst="line">
            <a:avLst/>
          </a:prstGeom>
          <a:noFill/>
          <a:ln w="57150" cap="sq">
            <a:solidFill>
              <a:srgbClr val="66FF33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105" name="Line 13"/>
          <p:cNvSpPr>
            <a:spLocks noChangeShapeType="1"/>
          </p:cNvSpPr>
          <p:nvPr/>
        </p:nvSpPr>
        <p:spPr bwMode="auto">
          <a:xfrm>
            <a:off x="814917" y="1773238"/>
            <a:ext cx="0" cy="1223962"/>
          </a:xfrm>
          <a:prstGeom prst="line">
            <a:avLst/>
          </a:prstGeom>
          <a:noFill/>
          <a:ln w="57150" cap="sq">
            <a:solidFill>
              <a:srgbClr val="00FF00"/>
            </a:solidFill>
            <a:round/>
            <a:headEnd type="none" w="sm" len="sm"/>
            <a:tailEnd type="triangle" w="sm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106" name="Line 14"/>
          <p:cNvSpPr>
            <a:spLocks noChangeShapeType="1"/>
          </p:cNvSpPr>
          <p:nvPr/>
        </p:nvSpPr>
        <p:spPr bwMode="auto">
          <a:xfrm>
            <a:off x="11952817" y="1916114"/>
            <a:ext cx="0" cy="1081087"/>
          </a:xfrm>
          <a:prstGeom prst="line">
            <a:avLst/>
          </a:prstGeom>
          <a:noFill/>
          <a:ln w="57150" cap="sq">
            <a:solidFill>
              <a:srgbClr val="00FF00"/>
            </a:solidFill>
            <a:round/>
            <a:headEnd type="none" w="sm" len="sm"/>
            <a:tailEnd type="triangle" w="sm" len="med"/>
          </a:ln>
        </p:spPr>
        <p:txBody>
          <a:bodyPr wrap="none"/>
          <a:lstStyle/>
          <a:p>
            <a:endParaRPr lang="en-GB"/>
          </a:p>
        </p:txBody>
      </p:sp>
      <p:graphicFrame>
        <p:nvGraphicFramePr>
          <p:cNvPr id="4098" name="Object 17"/>
          <p:cNvGraphicFramePr>
            <a:graphicFrameLocks noChangeAspect="1"/>
          </p:cNvGraphicFramePr>
          <p:nvPr>
            <p:ph idx="1"/>
          </p:nvPr>
        </p:nvGraphicFramePr>
        <p:xfrm>
          <a:off x="0" y="3068639"/>
          <a:ext cx="12192000" cy="2725737"/>
        </p:xfrm>
        <a:graphic>
          <a:graphicData uri="http://schemas.openxmlformats.org/presentationml/2006/ole">
            <p:oleObj spid="_x0000_s5122" name="Photo Editor-foto" r:id="rId4" imgW="8476190" imgH="519185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Sleep during life span</a:t>
            </a:r>
            <a:endParaRPr lang="en-GB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28" y="923111"/>
            <a:ext cx="8319191" cy="531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061699" y="6234895"/>
            <a:ext cx="46747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Ohayon</a:t>
            </a:r>
            <a:r>
              <a:rPr lang="en-GB" dirty="0" smtClean="0"/>
              <a:t> MM et al Sleep 2004;27(7):</a:t>
            </a:r>
            <a:r>
              <a:rPr lang="nl-BE" dirty="0" smtClean="0"/>
              <a:t>1255-73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0"/>
            <a:r>
              <a:rPr lang="nl-NL" sz="1800" b="1" dirty="0" smtClean="0"/>
              <a:t>Sleep </a:t>
            </a:r>
            <a:r>
              <a:rPr lang="nl-NL" sz="1800" b="1" dirty="0" err="1" smtClean="0"/>
              <a:t>patterns</a:t>
            </a:r>
            <a:endParaRPr 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b="1" dirty="0" smtClean="0"/>
              <a:t>Sleep </a:t>
            </a:r>
            <a:r>
              <a:rPr lang="nl-NL" sz="1800" b="1" dirty="0" err="1" smtClean="0"/>
              <a:t>duration</a:t>
            </a:r>
            <a:r>
              <a:rPr lang="nl-NL" sz="1800" dirty="0" smtClean="0"/>
              <a:t>: </a:t>
            </a:r>
            <a:r>
              <a:rPr lang="nl-NL" sz="1800" dirty="0" err="1" smtClean="0"/>
              <a:t>Girls</a:t>
            </a:r>
            <a:r>
              <a:rPr lang="nl-NL" sz="1800" dirty="0" smtClean="0"/>
              <a:t> sleep </a:t>
            </a:r>
            <a:r>
              <a:rPr lang="nl-NL" sz="1800" dirty="0" err="1" smtClean="0"/>
              <a:t>consistently</a:t>
            </a:r>
            <a:r>
              <a:rPr lang="nl-NL" sz="1800" dirty="0" smtClean="0"/>
              <a:t> 5-10 </a:t>
            </a:r>
            <a:r>
              <a:rPr lang="nl-NL" sz="1800" dirty="0" err="1" smtClean="0"/>
              <a:t>minutes</a:t>
            </a:r>
            <a:r>
              <a:rPr lang="nl-NL" sz="1800" dirty="0" smtClean="0"/>
              <a:t> </a:t>
            </a:r>
            <a:r>
              <a:rPr lang="nl-NL" sz="1800" dirty="0" err="1" smtClean="0"/>
              <a:t>longer</a:t>
            </a:r>
            <a:r>
              <a:rPr lang="nl-NL" sz="1800" dirty="0" smtClean="0"/>
              <a:t> </a:t>
            </a:r>
            <a:r>
              <a:rPr lang="nl-NL" sz="1800" dirty="0" err="1" smtClean="0"/>
              <a:t>than</a:t>
            </a:r>
            <a:r>
              <a:rPr lang="nl-NL" sz="1800" dirty="0" smtClean="0"/>
              <a:t> boys </a:t>
            </a:r>
            <a:r>
              <a:rPr lang="nl-NL" sz="1800" dirty="0"/>
              <a:t>(6 mnd-11 </a:t>
            </a:r>
            <a:r>
              <a:rPr lang="nl-NL" sz="1800" dirty="0" err="1" smtClean="0"/>
              <a:t>yrs</a:t>
            </a:r>
            <a:r>
              <a:rPr lang="nl-NL" sz="18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b="1" dirty="0" smtClean="0"/>
              <a:t>Sleep </a:t>
            </a:r>
            <a:r>
              <a:rPr lang="nl-NL" sz="1800" b="1" dirty="0" err="1" smtClean="0"/>
              <a:t>quality</a:t>
            </a:r>
            <a:r>
              <a:rPr lang="nl-NL" sz="1800" dirty="0" smtClean="0"/>
              <a:t>: </a:t>
            </a:r>
            <a:r>
              <a:rPr lang="nl-NL" sz="1800" dirty="0" err="1" smtClean="0"/>
              <a:t>Girls</a:t>
            </a:r>
            <a:r>
              <a:rPr lang="nl-NL" sz="1800" dirty="0" smtClean="0"/>
              <a:t> have </a:t>
            </a:r>
            <a:r>
              <a:rPr lang="nl-NL" sz="1800" dirty="0" err="1" smtClean="0"/>
              <a:t>less</a:t>
            </a:r>
            <a:r>
              <a:rPr lang="nl-NL" sz="1800" dirty="0" smtClean="0"/>
              <a:t> </a:t>
            </a:r>
            <a:r>
              <a:rPr lang="nl-NL" sz="1800" dirty="0" err="1" smtClean="0"/>
              <a:t>fragmented</a:t>
            </a:r>
            <a:r>
              <a:rPr lang="nl-NL" sz="1800" dirty="0" smtClean="0"/>
              <a:t> sleep and </a:t>
            </a:r>
            <a:r>
              <a:rPr lang="nl-NL" sz="1800" dirty="0" err="1" smtClean="0"/>
              <a:t>better</a:t>
            </a:r>
            <a:r>
              <a:rPr lang="nl-NL" sz="1800" dirty="0" smtClean="0"/>
              <a:t> sleep efficiency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Brain</a:t>
            </a:r>
            <a:r>
              <a:rPr lang="nl-NL" sz="1800" dirty="0" smtClean="0"/>
              <a:t> </a:t>
            </a:r>
            <a:r>
              <a:rPr lang="nl-NL" sz="1800" dirty="0" err="1" smtClean="0"/>
              <a:t>maturation</a:t>
            </a:r>
            <a:r>
              <a:rPr lang="nl-NL" sz="1800" dirty="0" smtClean="0"/>
              <a:t>: </a:t>
            </a:r>
            <a:r>
              <a:rPr lang="nl-NL" sz="1800" dirty="0" err="1" smtClean="0"/>
              <a:t>Girls</a:t>
            </a:r>
            <a:r>
              <a:rPr lang="nl-NL" sz="1800" dirty="0" smtClean="0"/>
              <a:t> </a:t>
            </a:r>
            <a:r>
              <a:rPr lang="nl-NL" sz="1800" dirty="0" err="1" smtClean="0"/>
              <a:t>demonstrate</a:t>
            </a:r>
            <a:r>
              <a:rPr lang="nl-NL" sz="1800" dirty="0" smtClean="0"/>
              <a:t> </a:t>
            </a:r>
            <a:r>
              <a:rPr lang="nl-NL" sz="1800" dirty="0" err="1" smtClean="0"/>
              <a:t>an</a:t>
            </a:r>
            <a:r>
              <a:rPr lang="nl-NL" sz="1800" dirty="0" smtClean="0"/>
              <a:t> </a:t>
            </a:r>
            <a:r>
              <a:rPr lang="nl-NL" sz="1800" dirty="0" err="1" smtClean="0"/>
              <a:t>earlier</a:t>
            </a:r>
            <a:r>
              <a:rPr lang="nl-NL" sz="1800" dirty="0" smtClean="0"/>
              <a:t> </a:t>
            </a:r>
            <a:r>
              <a:rPr lang="nl-NL" sz="1800" dirty="0" err="1" smtClean="0"/>
              <a:t>decrease</a:t>
            </a:r>
            <a:r>
              <a:rPr lang="nl-NL" sz="1800" dirty="0" smtClean="0"/>
              <a:t> of  </a:t>
            </a:r>
            <a:r>
              <a:rPr lang="nl-NL" sz="1800" dirty="0" err="1" smtClean="0"/>
              <a:t>delta-waves</a:t>
            </a:r>
            <a:r>
              <a:rPr lang="nl-NL" sz="1800" dirty="0" smtClean="0"/>
              <a:t> (~</a:t>
            </a:r>
            <a:r>
              <a:rPr lang="nl-NL" sz="1800" dirty="0"/>
              <a:t>1,2 </a:t>
            </a:r>
            <a:r>
              <a:rPr lang="nl-NL" sz="1800" dirty="0" err="1" smtClean="0"/>
              <a:t>years</a:t>
            </a:r>
            <a:r>
              <a:rPr lang="nl-NL" sz="1800" dirty="0" smtClean="0"/>
              <a:t> </a:t>
            </a:r>
            <a:r>
              <a:rPr lang="nl-NL" sz="1800" dirty="0" err="1" smtClean="0"/>
              <a:t>earlier</a:t>
            </a:r>
            <a:r>
              <a:rPr lang="nl-NL" sz="1800" dirty="0" smtClean="0"/>
              <a:t>)</a:t>
            </a:r>
            <a:endParaRPr lang="nl-NL" sz="1800" dirty="0"/>
          </a:p>
          <a:p>
            <a:endParaRPr lang="nl-NL" sz="1800" b="1" dirty="0" smtClean="0"/>
          </a:p>
          <a:p>
            <a:r>
              <a:rPr lang="nl-NL" sz="1800" b="1" dirty="0" err="1" smtClean="0"/>
              <a:t>Sex-specific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hormones</a:t>
            </a:r>
            <a:endParaRPr 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Oestradiol </a:t>
            </a:r>
            <a:r>
              <a:rPr lang="nl-NL" sz="1800" dirty="0" err="1" smtClean="0"/>
              <a:t>influences</a:t>
            </a:r>
            <a:r>
              <a:rPr lang="nl-NL" sz="1800" dirty="0" smtClean="0"/>
              <a:t> </a:t>
            </a:r>
            <a:r>
              <a:rPr lang="nl-NL" sz="1800" dirty="0" err="1" smtClean="0"/>
              <a:t>sleep-wake</a:t>
            </a:r>
            <a:r>
              <a:rPr lang="nl-NL" sz="1800" dirty="0" smtClean="0"/>
              <a:t> </a:t>
            </a:r>
            <a:r>
              <a:rPr lang="nl-NL" sz="1800" dirty="0" err="1" smtClean="0"/>
              <a:t>activity</a:t>
            </a:r>
            <a:r>
              <a:rPr lang="nl-NL" sz="1800" dirty="0" smtClean="0"/>
              <a:t> 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Ventro-lateral</a:t>
            </a:r>
            <a:r>
              <a:rPr lang="nl-NL" sz="1800" dirty="0" smtClean="0"/>
              <a:t> </a:t>
            </a:r>
            <a:r>
              <a:rPr lang="nl-NL" sz="1800" dirty="0" err="1" smtClean="0"/>
              <a:t>preoptic</a:t>
            </a:r>
            <a:r>
              <a:rPr lang="nl-NL" sz="1800" dirty="0" smtClean="0"/>
              <a:t> nucleus, </a:t>
            </a:r>
            <a:r>
              <a:rPr lang="nl-NL" sz="1800" dirty="0" err="1" smtClean="0"/>
              <a:t>which</a:t>
            </a:r>
            <a:r>
              <a:rPr lang="nl-NL" sz="1800" dirty="0" smtClean="0"/>
              <a:t> </a:t>
            </a:r>
            <a:r>
              <a:rPr lang="nl-NL" sz="1800" dirty="0" err="1" smtClean="0"/>
              <a:t>stimulates</a:t>
            </a:r>
            <a:r>
              <a:rPr lang="nl-NL" sz="1800" dirty="0" smtClean="0"/>
              <a:t> sleep, is </a:t>
            </a:r>
            <a:r>
              <a:rPr lang="nl-NL" sz="1800" dirty="0" err="1" smtClean="0"/>
              <a:t>influenced</a:t>
            </a:r>
            <a:r>
              <a:rPr lang="nl-NL" sz="1800" dirty="0" smtClean="0"/>
              <a:t> </a:t>
            </a:r>
            <a:r>
              <a:rPr lang="nl-NL" sz="1800" dirty="0" err="1" smtClean="0"/>
              <a:t>by</a:t>
            </a:r>
            <a:r>
              <a:rPr lang="nl-NL" sz="1800" dirty="0" smtClean="0"/>
              <a:t>  </a:t>
            </a:r>
            <a:r>
              <a:rPr lang="nl-NL" sz="1800" dirty="0"/>
              <a:t>oestradiol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Women</a:t>
            </a:r>
            <a:r>
              <a:rPr lang="nl-NL" sz="1800" dirty="0" smtClean="0"/>
              <a:t> have a </a:t>
            </a:r>
            <a:r>
              <a:rPr lang="nl-NL" sz="1800" dirty="0" err="1" smtClean="0"/>
              <a:t>shorter</a:t>
            </a:r>
            <a:r>
              <a:rPr lang="nl-NL" sz="1800" dirty="0" smtClean="0"/>
              <a:t> </a:t>
            </a:r>
            <a:r>
              <a:rPr lang="nl-NL" sz="1800" dirty="0" err="1" smtClean="0"/>
              <a:t>circadian</a:t>
            </a:r>
            <a:r>
              <a:rPr lang="nl-NL" sz="1800" dirty="0" smtClean="0"/>
              <a:t> </a:t>
            </a:r>
            <a:r>
              <a:rPr lang="nl-NL" sz="1800" dirty="0" err="1" smtClean="0"/>
              <a:t>period</a:t>
            </a:r>
            <a:r>
              <a:rPr lang="nl-NL" sz="1800" dirty="0" smtClean="0"/>
              <a:t> </a:t>
            </a:r>
            <a:r>
              <a:rPr lang="nl-NL" sz="1800" dirty="0" err="1" smtClean="0"/>
              <a:t>than</a:t>
            </a:r>
            <a:r>
              <a:rPr lang="nl-NL" sz="1800" dirty="0" smtClean="0"/>
              <a:t> men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Sex</a:t>
            </a:r>
            <a:r>
              <a:rPr lang="nl-NL" sz="1800" dirty="0" smtClean="0"/>
              <a:t> </a:t>
            </a:r>
            <a:r>
              <a:rPr lang="nl-NL" sz="1800" dirty="0" err="1" smtClean="0"/>
              <a:t>differences</a:t>
            </a:r>
            <a:r>
              <a:rPr lang="nl-NL" sz="1800" dirty="0" smtClean="0"/>
              <a:t> in the </a:t>
            </a:r>
            <a:r>
              <a:rPr lang="nl-NL" sz="1800" dirty="0" err="1" smtClean="0"/>
              <a:t>brain</a:t>
            </a:r>
            <a:r>
              <a:rPr lang="nl-NL" sz="1800" dirty="0" smtClean="0"/>
              <a:t> </a:t>
            </a:r>
            <a:r>
              <a:rPr lang="nl-NL" sz="1800" dirty="0" err="1" smtClean="0"/>
              <a:t>develop</a:t>
            </a:r>
            <a:r>
              <a:rPr lang="nl-NL" sz="1800" dirty="0" smtClean="0"/>
              <a:t> </a:t>
            </a:r>
            <a:r>
              <a:rPr lang="nl-NL" sz="1800" dirty="0" err="1" smtClean="0"/>
              <a:t>already</a:t>
            </a:r>
            <a:r>
              <a:rPr lang="nl-NL" sz="1800" dirty="0" smtClean="0"/>
              <a:t> </a:t>
            </a:r>
            <a:r>
              <a:rPr lang="nl-NL" sz="1800" dirty="0" err="1" smtClean="0"/>
              <a:t>during</a:t>
            </a:r>
            <a:r>
              <a:rPr lang="nl-NL" sz="1800" dirty="0" smtClean="0"/>
              <a:t> the </a:t>
            </a:r>
            <a:r>
              <a:rPr lang="nl-NL" sz="1800" dirty="0" err="1" smtClean="0"/>
              <a:t>fetal</a:t>
            </a:r>
            <a:r>
              <a:rPr lang="nl-NL" sz="1800" dirty="0" smtClean="0"/>
              <a:t> </a:t>
            </a:r>
            <a:r>
              <a:rPr lang="nl-NL" sz="1800" dirty="0" err="1" smtClean="0"/>
              <a:t>phase</a:t>
            </a:r>
            <a:r>
              <a:rPr lang="nl-NL" sz="1800" dirty="0" smtClean="0"/>
              <a:t> </a:t>
            </a:r>
            <a:endParaRPr lang="nl-NL" sz="1800" dirty="0"/>
          </a:p>
          <a:p>
            <a:endParaRPr lang="nl-NL" sz="18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Sleep </a:t>
            </a:r>
            <a:r>
              <a:rPr lang="nl-NL" dirty="0" err="1" smtClean="0"/>
              <a:t>patterns</a:t>
            </a:r>
            <a:r>
              <a:rPr lang="nl-NL" dirty="0" smtClean="0"/>
              <a:t>: </a:t>
            </a:r>
            <a:r>
              <a:rPr lang="nl-NL" dirty="0" err="1" smtClean="0"/>
              <a:t>sex</a:t>
            </a:r>
            <a:r>
              <a:rPr lang="nl-NL" dirty="0" smtClean="0"/>
              <a:t> </a:t>
            </a:r>
            <a:r>
              <a:rPr lang="nl-NL" dirty="0" err="1" smtClean="0"/>
              <a:t>differences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455896" y="6274894"/>
            <a:ext cx="5009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1"/>
                </a:solidFill>
              </a:rPr>
              <a:t>Franco P et al Sleep </a:t>
            </a:r>
            <a:r>
              <a:rPr lang="nl-NL" dirty="0" err="1" smtClean="0">
                <a:solidFill>
                  <a:schemeClr val="accent1"/>
                </a:solidFill>
              </a:rPr>
              <a:t>Med</a:t>
            </a:r>
            <a:r>
              <a:rPr lang="nl-NL" dirty="0" smtClean="0">
                <a:solidFill>
                  <a:schemeClr val="accent1"/>
                </a:solidFill>
              </a:rPr>
              <a:t>  </a:t>
            </a:r>
            <a:r>
              <a:rPr lang="nl-NL" dirty="0" err="1" smtClean="0">
                <a:solidFill>
                  <a:schemeClr val="accent1"/>
                </a:solidFill>
              </a:rPr>
              <a:t>Rev</a:t>
            </a:r>
            <a:r>
              <a:rPr lang="nl-NL" dirty="0" smtClean="0">
                <a:solidFill>
                  <a:schemeClr val="accent1"/>
                </a:solidFill>
              </a:rPr>
              <a:t> 2020;</a:t>
            </a:r>
            <a:r>
              <a:rPr lang="nl-BE" dirty="0" smtClean="0"/>
              <a:t> 51:101276</a:t>
            </a:r>
            <a:endParaRPr lang="nl-NL" dirty="0">
              <a:solidFill>
                <a:schemeClr val="accent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3000" y="1000952"/>
            <a:ext cx="6089000" cy="36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4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875" y="0"/>
            <a:ext cx="9287457" cy="661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echte verbindingslijn 3"/>
          <p:cNvCxnSpPr/>
          <p:nvPr/>
        </p:nvCxnSpPr>
        <p:spPr>
          <a:xfrm flipV="1">
            <a:off x="2167847" y="2239766"/>
            <a:ext cx="1869897" cy="10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Gender and sleep stages</a:t>
            </a:r>
            <a:endParaRPr lang="en-GB" b="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7634" y="1736547"/>
            <a:ext cx="70167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3760342" y="5505855"/>
            <a:ext cx="5691883" cy="418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Redline S et al Arch Intern Med 2004;164:406-18</a:t>
            </a:r>
          </a:p>
        </p:txBody>
      </p:sp>
      <p:pic>
        <p:nvPicPr>
          <p:cNvPr id="7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52" y="2291138"/>
            <a:ext cx="2484025" cy="18944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hthoek 7"/>
          <p:cNvSpPr/>
          <p:nvPr/>
        </p:nvSpPr>
        <p:spPr bwMode="auto">
          <a:xfrm>
            <a:off x="6544638" y="1890445"/>
            <a:ext cx="1674688" cy="254799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GB" sz="1800" b="1" dirty="0" err="1" smtClean="0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sz="1800" b="1" dirty="0" smtClean="0"/>
              <a:t>N3 Slow wave sleep </a:t>
            </a:r>
          </a:p>
          <a:p>
            <a:r>
              <a:rPr lang="nl-NL" sz="1800" dirty="0" err="1" smtClean="0"/>
              <a:t>Reduction</a:t>
            </a:r>
            <a:r>
              <a:rPr lang="nl-NL" sz="1800" dirty="0" smtClean="0"/>
              <a:t> 75</a:t>
            </a:r>
            <a:r>
              <a:rPr lang="nl-NL" sz="1800" dirty="0"/>
              <a:t>%–80% </a:t>
            </a:r>
            <a:r>
              <a:rPr lang="nl-NL" sz="1800" dirty="0" err="1" smtClean="0"/>
              <a:t>relative</a:t>
            </a:r>
            <a:r>
              <a:rPr lang="nl-NL" sz="1800" dirty="0" smtClean="0"/>
              <a:t> to  </a:t>
            </a:r>
            <a:r>
              <a:rPr lang="nl-NL" sz="1800" dirty="0" err="1" smtClean="0"/>
              <a:t>young</a:t>
            </a:r>
            <a:r>
              <a:rPr lang="nl-NL" sz="1800" dirty="0" smtClean="0"/>
              <a:t> </a:t>
            </a:r>
            <a:r>
              <a:rPr lang="nl-NL" sz="1800" dirty="0" err="1" smtClean="0"/>
              <a:t>adults</a:t>
            </a:r>
            <a:endParaRPr lang="nl-NL" sz="1800" dirty="0" smtClean="0"/>
          </a:p>
          <a:p>
            <a:r>
              <a:rPr lang="nl-NL" sz="1800" dirty="0" err="1" smtClean="0"/>
              <a:t>Prefrontal</a:t>
            </a:r>
            <a:r>
              <a:rPr lang="nl-NL" sz="1800" dirty="0" smtClean="0"/>
              <a:t> </a:t>
            </a:r>
            <a:r>
              <a:rPr lang="nl-NL" sz="1800" dirty="0"/>
              <a:t>cortex </a:t>
            </a:r>
          </a:p>
          <a:p>
            <a:r>
              <a:rPr lang="nl-NL" sz="1800" dirty="0" smtClean="0"/>
              <a:t>1st and 2nd </a:t>
            </a:r>
            <a:r>
              <a:rPr lang="nl-NL" sz="1800" dirty="0"/>
              <a:t>NREM </a:t>
            </a:r>
            <a:r>
              <a:rPr lang="nl-NL" sz="1800" dirty="0" smtClean="0"/>
              <a:t>sleep </a:t>
            </a:r>
            <a:r>
              <a:rPr lang="nl-NL" sz="1800" dirty="0" err="1" smtClean="0"/>
              <a:t>cycle</a:t>
            </a:r>
            <a:endParaRPr lang="nl-NL" sz="1800" dirty="0"/>
          </a:p>
          <a:p>
            <a:r>
              <a:rPr lang="nl-NL" sz="1800" dirty="0" smtClean="0"/>
              <a:t>SWS wave </a:t>
            </a:r>
            <a:r>
              <a:rPr lang="nl-NL" sz="1800" dirty="0" err="1" smtClean="0"/>
              <a:t>frequency</a:t>
            </a:r>
            <a:r>
              <a:rPr lang="nl-NL" sz="1800" dirty="0" smtClean="0"/>
              <a:t> </a:t>
            </a:r>
            <a:r>
              <a:rPr lang="nl-NL" sz="1800" dirty="0" err="1" smtClean="0"/>
              <a:t>slows</a:t>
            </a:r>
            <a:r>
              <a:rPr lang="nl-NL" sz="1800" dirty="0" smtClean="0"/>
              <a:t> </a:t>
            </a:r>
            <a:r>
              <a:rPr lang="nl-NL" sz="1800" dirty="0" err="1" smtClean="0"/>
              <a:t>on</a:t>
            </a:r>
            <a:r>
              <a:rPr lang="nl-NL" sz="1800" dirty="0" smtClean="0"/>
              <a:t> average </a:t>
            </a:r>
            <a:r>
              <a:rPr lang="nl-NL" sz="1800" dirty="0" err="1" smtClean="0"/>
              <a:t>with</a:t>
            </a:r>
            <a:r>
              <a:rPr lang="nl-NL" sz="1800" dirty="0" smtClean="0"/>
              <a:t> </a:t>
            </a:r>
            <a:r>
              <a:rPr lang="nl-NL" sz="1800" dirty="0"/>
              <a:t>0.1 Hz </a:t>
            </a:r>
            <a:r>
              <a:rPr lang="nl-NL" sz="1800" dirty="0" smtClean="0"/>
              <a:t> in </a:t>
            </a:r>
            <a:r>
              <a:rPr lang="nl-NL" sz="1800" dirty="0" err="1" smtClean="0"/>
              <a:t>adults</a:t>
            </a:r>
            <a:r>
              <a:rPr lang="nl-NL" sz="1800" dirty="0" smtClean="0"/>
              <a:t> </a:t>
            </a:r>
            <a:r>
              <a:rPr lang="nl-NL" sz="1800" dirty="0" err="1" smtClean="0"/>
              <a:t>related</a:t>
            </a:r>
            <a:r>
              <a:rPr lang="nl-NL" sz="1800" dirty="0" smtClean="0"/>
              <a:t> to </a:t>
            </a:r>
            <a:r>
              <a:rPr lang="nl-NL" sz="1800" dirty="0" err="1" smtClean="0"/>
              <a:t>cortical</a:t>
            </a:r>
            <a:r>
              <a:rPr lang="nl-NL" sz="1800" dirty="0" smtClean="0"/>
              <a:t> </a:t>
            </a:r>
            <a:r>
              <a:rPr lang="nl-NL" sz="1800" dirty="0" smtClean="0">
                <a:sym typeface="Symbol"/>
              </a:rPr>
              <a:t></a:t>
            </a:r>
            <a:r>
              <a:rPr lang="nl-NL" sz="1800" dirty="0" smtClean="0"/>
              <a:t>-</a:t>
            </a:r>
            <a:r>
              <a:rPr lang="nl-NL" sz="1800" dirty="0" err="1" smtClean="0"/>
              <a:t>amyloid</a:t>
            </a:r>
            <a:r>
              <a:rPr lang="nl-NL" sz="1800" dirty="0" smtClean="0"/>
              <a:t> </a:t>
            </a:r>
            <a:r>
              <a:rPr lang="nl-NL" sz="1800" dirty="0" err="1" smtClean="0"/>
              <a:t>deposition</a:t>
            </a:r>
            <a:r>
              <a:rPr lang="nl-NL" sz="1800" dirty="0" smtClean="0"/>
              <a:t> and </a:t>
            </a:r>
            <a:r>
              <a:rPr lang="nl-NL" sz="1800" dirty="0" err="1" smtClean="0"/>
              <a:t>poor</a:t>
            </a:r>
            <a:r>
              <a:rPr lang="nl-NL" sz="1800" dirty="0" smtClean="0"/>
              <a:t> </a:t>
            </a:r>
            <a:r>
              <a:rPr lang="nl-NL" sz="1800" dirty="0" err="1" smtClean="0"/>
              <a:t>memory</a:t>
            </a:r>
            <a:r>
              <a:rPr lang="nl-NL" sz="1800" dirty="0" smtClean="0"/>
              <a:t> marker </a:t>
            </a:r>
          </a:p>
          <a:p>
            <a:endParaRPr lang="nl-NL" sz="1800" dirty="0" smtClean="0"/>
          </a:p>
          <a:p>
            <a:endParaRPr lang="nl-NL" sz="1800" dirty="0" smtClean="0"/>
          </a:p>
          <a:p>
            <a:pPr marL="0" indent="0">
              <a:buNone/>
            </a:pPr>
            <a:r>
              <a:rPr lang="nl-NL" sz="1800" b="1" dirty="0" smtClean="0"/>
              <a:t>Male –</a:t>
            </a:r>
            <a:r>
              <a:rPr lang="nl-NL" sz="1800" b="1" dirty="0" err="1" smtClean="0"/>
              <a:t>female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difference</a:t>
            </a:r>
            <a:r>
              <a:rPr lang="nl-NL" sz="1800" b="1" dirty="0" smtClean="0"/>
              <a:t>  </a:t>
            </a:r>
          </a:p>
          <a:p>
            <a:r>
              <a:rPr lang="en-US" sz="1800" dirty="0" smtClean="0"/>
              <a:t>Men </a:t>
            </a:r>
            <a:r>
              <a:rPr lang="en-US" sz="1800" dirty="0"/>
              <a:t>&gt; </a:t>
            </a:r>
            <a:r>
              <a:rPr lang="en-US" sz="1800" dirty="0" smtClean="0"/>
              <a:t>70 yrs 50</a:t>
            </a:r>
            <a:r>
              <a:rPr lang="en-US" sz="1800" dirty="0"/>
              <a:t>% </a:t>
            </a:r>
            <a:r>
              <a:rPr lang="en-US" sz="1800" dirty="0" smtClean="0"/>
              <a:t>decrease in N3 and increase in N1&amp;N2, not in women</a:t>
            </a:r>
            <a:endParaRPr lang="en-US" sz="1800" dirty="0"/>
          </a:p>
          <a:p>
            <a:r>
              <a:rPr lang="en-US" sz="1800" dirty="0" smtClean="0"/>
              <a:t>Men &gt; </a:t>
            </a:r>
            <a:r>
              <a:rPr lang="en-US" sz="1800" dirty="0"/>
              <a:t>70 </a:t>
            </a:r>
            <a:r>
              <a:rPr lang="en-US" sz="1800" dirty="0" smtClean="0"/>
              <a:t>yrs </a:t>
            </a:r>
            <a:r>
              <a:rPr lang="en-US" sz="1800" dirty="0"/>
              <a:t>&gt; 3x </a:t>
            </a:r>
            <a:r>
              <a:rPr lang="en-US" sz="1800" dirty="0" smtClean="0"/>
              <a:t>less </a:t>
            </a:r>
            <a:r>
              <a:rPr lang="en-US" sz="1800" dirty="0"/>
              <a:t>N3 </a:t>
            </a:r>
            <a:r>
              <a:rPr lang="en-US" sz="1800" dirty="0" smtClean="0"/>
              <a:t>compared to age matched women</a:t>
            </a:r>
            <a:endParaRPr lang="nl-NL" sz="1800" dirty="0" smtClean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Elderly</a:t>
            </a:r>
            <a:r>
              <a:rPr lang="nl-NL" dirty="0" smtClean="0"/>
              <a:t>: sleep EEG 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176" y="329494"/>
            <a:ext cx="2447959" cy="73977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10307474" y="393383"/>
            <a:ext cx="388921" cy="631130"/>
          </a:xfrm>
          <a:prstGeom prst="rect">
            <a:avLst/>
          </a:prstGeom>
          <a:noFill/>
          <a:ln w="28575">
            <a:solidFill>
              <a:srgbClr val="85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D:\Mijn documenten 31-12-2024\POWERPOINT\Voordrachten slaap\BMS Brussel 2025\Delta sleep and gend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8782" y="1595705"/>
            <a:ext cx="505460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89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Sleep in </a:t>
            </a:r>
            <a:r>
              <a:rPr lang="nl-NL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women</a:t>
            </a:r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: </a:t>
            </a:r>
            <a:r>
              <a:rPr lang="nl-NL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diagnostics</a:t>
            </a:r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 smtClean="0"/>
              <a:t>Polysomnography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100998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 err="1" smtClean="0"/>
              <a:t>Longer</a:t>
            </a:r>
            <a:r>
              <a:rPr lang="nl-NL" dirty="0" smtClean="0"/>
              <a:t> sleep </a:t>
            </a:r>
            <a:r>
              <a:rPr lang="nl-NL" dirty="0" err="1" smtClean="0"/>
              <a:t>latency</a:t>
            </a:r>
            <a:r>
              <a:rPr lang="nl-NL" dirty="0" smtClean="0"/>
              <a:t> </a:t>
            </a:r>
            <a:endParaRPr lang="nl-NL" dirty="0"/>
          </a:p>
          <a:p>
            <a:r>
              <a:rPr lang="nl-NL" dirty="0" err="1" smtClean="0"/>
              <a:t>Shorter</a:t>
            </a:r>
            <a:r>
              <a:rPr lang="nl-NL" dirty="0" smtClean="0"/>
              <a:t> </a:t>
            </a:r>
            <a:r>
              <a:rPr lang="nl-NL" dirty="0" smtClean="0"/>
              <a:t>TST</a:t>
            </a:r>
          </a:p>
          <a:p>
            <a:r>
              <a:rPr lang="nl-NL" dirty="0" smtClean="0"/>
              <a:t>More SWS</a:t>
            </a:r>
          </a:p>
          <a:p>
            <a:r>
              <a:rPr lang="nl-NL" dirty="0" err="1" smtClean="0"/>
              <a:t>Older</a:t>
            </a:r>
            <a:r>
              <a:rPr lang="nl-NL" dirty="0" smtClean="0"/>
              <a:t> </a:t>
            </a:r>
            <a:r>
              <a:rPr lang="nl-NL" dirty="0" err="1" smtClean="0"/>
              <a:t>women</a:t>
            </a:r>
            <a:r>
              <a:rPr lang="nl-NL" dirty="0" smtClean="0"/>
              <a:t> sleep </a:t>
            </a:r>
            <a:r>
              <a:rPr lang="nl-NL" dirty="0" err="1" smtClean="0"/>
              <a:t>longer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less</a:t>
            </a:r>
            <a:r>
              <a:rPr lang="nl-NL" dirty="0" smtClean="0"/>
              <a:t> sleep </a:t>
            </a:r>
            <a:r>
              <a:rPr lang="nl-NL" dirty="0" err="1" smtClean="0"/>
              <a:t>fragmentation</a:t>
            </a:r>
            <a:r>
              <a:rPr lang="nl-NL" dirty="0" smtClean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483654" y="5979560"/>
            <a:ext cx="54069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 smtClean="0"/>
              <a:t>Ulander</a:t>
            </a:r>
            <a:r>
              <a:rPr lang="nl-NL" dirty="0" smtClean="0"/>
              <a:t> M et al Sleep </a:t>
            </a:r>
            <a:r>
              <a:rPr lang="nl-NL" dirty="0" err="1" smtClean="0"/>
              <a:t>Med</a:t>
            </a:r>
            <a:r>
              <a:rPr lang="nl-NL" dirty="0" smtClean="0"/>
              <a:t> </a:t>
            </a:r>
            <a:r>
              <a:rPr lang="nl-NL" dirty="0" err="1" smtClean="0"/>
              <a:t>Clin</a:t>
            </a:r>
            <a:r>
              <a:rPr lang="nl-NL" dirty="0" smtClean="0"/>
              <a:t> 2021;</a:t>
            </a:r>
            <a:r>
              <a:rPr lang="nl-BE" dirty="0" smtClean="0"/>
              <a:t>16(4):635-48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31776" y="2677885"/>
            <a:ext cx="3832495" cy="2550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47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sz="1800" b="1" dirty="0" err="1" smtClean="0"/>
              <a:t>Development</a:t>
            </a:r>
            <a:r>
              <a:rPr lang="nl-NL" sz="1800" b="1" dirty="0" smtClean="0"/>
              <a:t> of </a:t>
            </a:r>
            <a:r>
              <a:rPr lang="nl-NL" sz="1800" b="1" dirty="0" err="1" smtClean="0"/>
              <a:t>differences</a:t>
            </a:r>
            <a:r>
              <a:rPr lang="nl-NL" sz="1800" b="1" dirty="0" smtClean="0"/>
              <a:t> </a:t>
            </a:r>
            <a:r>
              <a:rPr lang="nl-NL" sz="1800" b="1" dirty="0" smtClean="0"/>
              <a:t>in sleep</a:t>
            </a:r>
            <a:endParaRPr lang="nl-NL" sz="1800" b="1" dirty="0"/>
          </a:p>
          <a:p>
            <a:r>
              <a:rPr lang="nl-NL" sz="1800" b="1" u="sng" dirty="0" err="1" smtClean="0"/>
              <a:t>Childhood</a:t>
            </a:r>
            <a:r>
              <a:rPr lang="nl-NL" sz="1800" b="1" dirty="0" smtClean="0"/>
              <a:t>: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/>
              <a:t>In </a:t>
            </a:r>
            <a:r>
              <a:rPr lang="nl-NL" sz="1800" dirty="0" err="1" smtClean="0"/>
              <a:t>newborn</a:t>
            </a:r>
            <a:r>
              <a:rPr lang="nl-NL" sz="1800" dirty="0" smtClean="0"/>
              <a:t> sleep </a:t>
            </a:r>
            <a:r>
              <a:rPr lang="nl-NL" sz="1800" dirty="0" err="1" smtClean="0"/>
              <a:t>patterns</a:t>
            </a:r>
            <a:r>
              <a:rPr lang="nl-NL" sz="1800" dirty="0" smtClean="0"/>
              <a:t> are </a:t>
            </a:r>
            <a:r>
              <a:rPr lang="nl-NL" sz="1800" dirty="0" err="1" smtClean="0"/>
              <a:t>not</a:t>
            </a:r>
            <a:r>
              <a:rPr lang="nl-NL" sz="1800" dirty="0" smtClean="0"/>
              <a:t> </a:t>
            </a:r>
            <a:r>
              <a:rPr lang="nl-NL" sz="1800" dirty="0" err="1" smtClean="0"/>
              <a:t>organised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u="sng" dirty="0" err="1" smtClean="0"/>
              <a:t>Subtile</a:t>
            </a:r>
            <a:r>
              <a:rPr lang="nl-NL" sz="1800" u="sng" dirty="0" smtClean="0"/>
              <a:t> </a:t>
            </a:r>
            <a:r>
              <a:rPr lang="nl-NL" sz="1800" u="sng" dirty="0" err="1" smtClean="0"/>
              <a:t>differences</a:t>
            </a:r>
            <a:r>
              <a:rPr lang="nl-NL" sz="1800" u="sng" dirty="0" smtClean="0"/>
              <a:t> </a:t>
            </a:r>
            <a:r>
              <a:rPr lang="nl-NL" sz="1800" dirty="0" err="1" smtClean="0"/>
              <a:t>between</a:t>
            </a:r>
            <a:r>
              <a:rPr lang="nl-NL" sz="1800" dirty="0" smtClean="0"/>
              <a:t> boys and </a:t>
            </a:r>
            <a:r>
              <a:rPr lang="nl-NL" sz="1800" dirty="0" err="1" smtClean="0"/>
              <a:t>girls</a:t>
            </a:r>
            <a:r>
              <a:rPr lang="nl-NL" sz="1800" dirty="0" smtClean="0"/>
              <a:t> </a:t>
            </a:r>
            <a:r>
              <a:rPr lang="nl-NL" sz="1800" dirty="0" err="1" smtClean="0"/>
              <a:t>can</a:t>
            </a:r>
            <a:r>
              <a:rPr lang="nl-NL" sz="1800" dirty="0" smtClean="0"/>
              <a:t> </a:t>
            </a:r>
            <a:r>
              <a:rPr lang="nl-NL" sz="1800" dirty="0" err="1" smtClean="0"/>
              <a:t>be</a:t>
            </a:r>
            <a:r>
              <a:rPr lang="nl-NL" sz="1800" dirty="0" smtClean="0"/>
              <a:t> </a:t>
            </a:r>
            <a:r>
              <a:rPr lang="nl-NL" sz="1800" dirty="0" err="1" smtClean="0"/>
              <a:t>detected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/>
              <a:t>Boys </a:t>
            </a:r>
            <a:r>
              <a:rPr lang="nl-NL" sz="1800" dirty="0" err="1" smtClean="0"/>
              <a:t>demonstrate</a:t>
            </a:r>
            <a:r>
              <a:rPr lang="nl-NL" sz="1800" dirty="0" smtClean="0"/>
              <a:t> more </a:t>
            </a:r>
            <a:r>
              <a:rPr lang="nl-NL" sz="1800" dirty="0" err="1" smtClean="0"/>
              <a:t>restless</a:t>
            </a:r>
            <a:r>
              <a:rPr lang="nl-NL" sz="1800" dirty="0" smtClean="0"/>
              <a:t> sleep, </a:t>
            </a:r>
            <a:r>
              <a:rPr lang="nl-NL" sz="1800" dirty="0" err="1" smtClean="0"/>
              <a:t>girls</a:t>
            </a:r>
            <a:r>
              <a:rPr lang="nl-NL" sz="1800" dirty="0" smtClean="0"/>
              <a:t> have </a:t>
            </a:r>
            <a:r>
              <a:rPr lang="nl-NL" sz="1800" u="sng" dirty="0" err="1" smtClean="0"/>
              <a:t>longer</a:t>
            </a:r>
            <a:r>
              <a:rPr lang="nl-NL" sz="1800" u="sng" dirty="0" smtClean="0"/>
              <a:t> </a:t>
            </a:r>
            <a:r>
              <a:rPr lang="nl-NL" sz="1800" u="sng" dirty="0" err="1" smtClean="0"/>
              <a:t>periods</a:t>
            </a:r>
            <a:r>
              <a:rPr lang="nl-NL" sz="1800" u="sng" dirty="0" smtClean="0"/>
              <a:t> of </a:t>
            </a:r>
            <a:r>
              <a:rPr lang="nl-NL" sz="1800" u="sng" dirty="0" err="1" smtClean="0"/>
              <a:t>quiet</a:t>
            </a:r>
            <a:r>
              <a:rPr lang="nl-NL" sz="1800" u="sng" dirty="0" smtClean="0"/>
              <a:t> sleep</a:t>
            </a:r>
            <a:endParaRPr lang="nl-NL" sz="1800" u="sng" dirty="0"/>
          </a:p>
          <a:p>
            <a:endParaRPr lang="nl-NL" sz="1800" b="1" dirty="0" smtClean="0"/>
          </a:p>
          <a:p>
            <a:r>
              <a:rPr lang="nl-NL" sz="1800" b="1" u="sng" dirty="0" err="1" smtClean="0"/>
              <a:t>Adolescence</a:t>
            </a:r>
            <a:r>
              <a:rPr lang="nl-NL" sz="1800" b="1" dirty="0" smtClean="0"/>
              <a:t>: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During</a:t>
            </a:r>
            <a:r>
              <a:rPr lang="nl-NL" sz="1800" dirty="0" smtClean="0"/>
              <a:t> the </a:t>
            </a:r>
            <a:r>
              <a:rPr lang="nl-NL" sz="1800" dirty="0" err="1" smtClean="0"/>
              <a:t>first</a:t>
            </a:r>
            <a:r>
              <a:rPr lang="nl-NL" sz="1800" dirty="0" smtClean="0"/>
              <a:t> </a:t>
            </a:r>
            <a:r>
              <a:rPr lang="nl-NL" sz="1800" u="sng" dirty="0" err="1" smtClean="0"/>
              <a:t>menstruation</a:t>
            </a:r>
            <a:r>
              <a:rPr lang="nl-NL" sz="1800" dirty="0" smtClean="0"/>
              <a:t> significant </a:t>
            </a:r>
            <a:r>
              <a:rPr lang="nl-NL" sz="1800" dirty="0" err="1" smtClean="0"/>
              <a:t>differences</a:t>
            </a:r>
            <a:r>
              <a:rPr lang="nl-NL" sz="1800" dirty="0" smtClean="0"/>
              <a:t> in sleep </a:t>
            </a:r>
            <a:r>
              <a:rPr lang="nl-NL" sz="1800" dirty="0" err="1" smtClean="0"/>
              <a:t>occur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Sex</a:t>
            </a:r>
            <a:r>
              <a:rPr lang="nl-NL" sz="1800" dirty="0" smtClean="0"/>
              <a:t> </a:t>
            </a:r>
            <a:r>
              <a:rPr lang="nl-NL" sz="1800" dirty="0" err="1" smtClean="0"/>
              <a:t>hormones</a:t>
            </a:r>
            <a:r>
              <a:rPr lang="nl-NL" sz="1800" dirty="0" smtClean="0"/>
              <a:t> (</a:t>
            </a:r>
            <a:r>
              <a:rPr lang="nl-NL" sz="1800" dirty="0" err="1" smtClean="0"/>
              <a:t>oestrogen</a:t>
            </a:r>
            <a:r>
              <a:rPr lang="nl-NL" sz="1800" dirty="0" smtClean="0"/>
              <a:t>/progesteron</a:t>
            </a:r>
            <a:r>
              <a:rPr lang="nl-NL" sz="1800" dirty="0"/>
              <a:t>) </a:t>
            </a:r>
            <a:r>
              <a:rPr lang="nl-NL" sz="1800" dirty="0" err="1" smtClean="0"/>
              <a:t>influence</a:t>
            </a:r>
            <a:r>
              <a:rPr lang="nl-NL" sz="1800" dirty="0" smtClean="0"/>
              <a:t> the </a:t>
            </a:r>
            <a:r>
              <a:rPr lang="nl-NL" sz="1800" dirty="0" err="1" smtClean="0"/>
              <a:t>sleep-wake</a:t>
            </a:r>
            <a:r>
              <a:rPr lang="nl-NL" sz="1800" dirty="0" smtClean="0"/>
              <a:t> </a:t>
            </a:r>
            <a:r>
              <a:rPr lang="nl-NL" sz="1800" dirty="0" err="1" smtClean="0"/>
              <a:t>cycle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Progesteron </a:t>
            </a:r>
            <a:r>
              <a:rPr lang="nl-NL" sz="1800" dirty="0" err="1" smtClean="0"/>
              <a:t>improves</a:t>
            </a:r>
            <a:r>
              <a:rPr lang="nl-NL" sz="1800" dirty="0" smtClean="0"/>
              <a:t> sleep </a:t>
            </a:r>
            <a:r>
              <a:rPr lang="nl-NL" sz="1800" dirty="0" err="1" smtClean="0"/>
              <a:t>duration</a:t>
            </a:r>
            <a:r>
              <a:rPr lang="nl-NL" sz="1800" dirty="0" smtClean="0"/>
              <a:t> and </a:t>
            </a:r>
            <a:r>
              <a:rPr lang="nl-NL" sz="1800" dirty="0" err="1" smtClean="0"/>
              <a:t>quality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Oestrogen</a:t>
            </a:r>
            <a:r>
              <a:rPr lang="nl-NL" sz="1800" dirty="0" smtClean="0"/>
              <a:t> </a:t>
            </a:r>
            <a:r>
              <a:rPr lang="nl-NL" sz="1800" dirty="0" err="1" smtClean="0"/>
              <a:t>protects</a:t>
            </a:r>
            <a:r>
              <a:rPr lang="nl-NL" sz="1800" dirty="0" smtClean="0"/>
              <a:t>  </a:t>
            </a:r>
            <a:r>
              <a:rPr lang="nl-NL" sz="1800" dirty="0" err="1" smtClean="0"/>
              <a:t>probably</a:t>
            </a:r>
            <a:r>
              <a:rPr lang="nl-NL" sz="1800" dirty="0" smtClean="0"/>
              <a:t> </a:t>
            </a:r>
            <a:r>
              <a:rPr lang="nl-NL" sz="1800" dirty="0" err="1" smtClean="0"/>
              <a:t>against</a:t>
            </a:r>
            <a:r>
              <a:rPr lang="nl-NL" sz="1800" dirty="0" smtClean="0"/>
              <a:t> sleep </a:t>
            </a:r>
            <a:r>
              <a:rPr lang="nl-NL" sz="1800" dirty="0" err="1" smtClean="0"/>
              <a:t>apnea</a:t>
            </a:r>
            <a:endParaRPr lang="nl-NL" sz="1800" dirty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3535" y="338741"/>
            <a:ext cx="4411755" cy="42874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dirty="0" smtClean="0"/>
              <a:t>Sleep in </a:t>
            </a:r>
            <a:r>
              <a:rPr lang="nl-NL" dirty="0" err="1" smtClean="0"/>
              <a:t>childhood</a:t>
            </a:r>
            <a:r>
              <a:rPr lang="nl-NL" dirty="0" smtClean="0"/>
              <a:t> - </a:t>
            </a:r>
            <a:r>
              <a:rPr lang="nl-NL" dirty="0" err="1" smtClean="0"/>
              <a:t>adolescence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931644" y="6204131"/>
            <a:ext cx="449873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Pengo</a:t>
            </a:r>
            <a:r>
              <a:rPr lang="nl-NL" dirty="0" smtClean="0">
                <a:solidFill>
                  <a:schemeClr val="accent1"/>
                </a:solidFill>
              </a:rPr>
              <a:t> M et al </a:t>
            </a:r>
            <a:r>
              <a:rPr lang="nl-NL" dirty="0" err="1" smtClean="0">
                <a:solidFill>
                  <a:schemeClr val="accent1"/>
                </a:solidFill>
              </a:rPr>
              <a:t>Chest</a:t>
            </a:r>
            <a:r>
              <a:rPr lang="nl-NL" dirty="0" smtClean="0">
                <a:solidFill>
                  <a:schemeClr val="accent1"/>
                </a:solidFill>
              </a:rPr>
              <a:t> 2018;</a:t>
            </a:r>
            <a:r>
              <a:rPr lang="nl-BE" dirty="0" smtClean="0"/>
              <a:t>154(1):196-206</a:t>
            </a:r>
            <a:endParaRPr lang="nl-NL" dirty="0">
              <a:solidFill>
                <a:schemeClr val="accent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1405" y="99153"/>
            <a:ext cx="2804195" cy="5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2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283535" y="1044890"/>
            <a:ext cx="5613991" cy="4960212"/>
          </a:xfrm>
        </p:spPr>
        <p:txBody>
          <a:bodyPr/>
          <a:lstStyle/>
          <a:p>
            <a:pPr marL="0" indent="0">
              <a:buNone/>
            </a:pPr>
            <a:r>
              <a:rPr lang="nl-NL" sz="1800" b="1" dirty="0" err="1" smtClean="0"/>
              <a:t>Age</a:t>
            </a:r>
            <a:r>
              <a:rPr lang="nl-NL" sz="1800" b="1" dirty="0" smtClean="0"/>
              <a:t> </a:t>
            </a:r>
            <a:r>
              <a:rPr lang="nl-NL" sz="1800" b="1" dirty="0"/>
              <a:t>4-8 </a:t>
            </a:r>
            <a:r>
              <a:rPr lang="nl-NL" sz="1800" b="1" dirty="0" err="1" smtClean="0"/>
              <a:t>yrs</a:t>
            </a:r>
            <a:r>
              <a:rPr lang="nl-NL" sz="1800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/>
              <a:t>Boys have 2,5x more risk </a:t>
            </a:r>
            <a:r>
              <a:rPr lang="nl-NL" sz="1800" dirty="0" err="1" smtClean="0"/>
              <a:t>for</a:t>
            </a:r>
            <a:r>
              <a:rPr lang="nl-NL" sz="1800" dirty="0" smtClean="0"/>
              <a:t> sleep </a:t>
            </a:r>
            <a:r>
              <a:rPr lang="nl-NL" sz="1800" dirty="0" err="1" smtClean="0"/>
              <a:t>disturbances</a:t>
            </a:r>
            <a:r>
              <a:rPr lang="nl-NL" sz="1800" dirty="0" smtClean="0"/>
              <a:t> (</a:t>
            </a:r>
            <a:r>
              <a:rPr lang="nl-NL" sz="1800" dirty="0"/>
              <a:t>27,8% </a:t>
            </a:r>
            <a:r>
              <a:rPr lang="nl-NL" sz="1800" dirty="0" err="1"/>
              <a:t>vs</a:t>
            </a:r>
            <a:r>
              <a:rPr lang="nl-NL" sz="1800" dirty="0"/>
              <a:t> 10,9%)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800" b="1" dirty="0" smtClean="0"/>
          </a:p>
          <a:p>
            <a:pPr marL="0" indent="0">
              <a:buNone/>
            </a:pPr>
            <a:r>
              <a:rPr lang="nl-NL" sz="1800" b="1" dirty="0" err="1" smtClean="0"/>
              <a:t>Age</a:t>
            </a:r>
            <a:r>
              <a:rPr lang="nl-NL" sz="1800" b="1" dirty="0" smtClean="0"/>
              <a:t> </a:t>
            </a:r>
            <a:r>
              <a:rPr lang="nl-NL" sz="1800" b="1" dirty="0"/>
              <a:t>12-16 </a:t>
            </a:r>
            <a:r>
              <a:rPr lang="nl-NL" sz="1800" b="1" dirty="0" err="1" smtClean="0"/>
              <a:t>yrs</a:t>
            </a:r>
            <a:r>
              <a:rPr lang="nl-NL" sz="1800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Girls</a:t>
            </a:r>
            <a:r>
              <a:rPr lang="nl-NL" sz="1800" dirty="0" smtClean="0"/>
              <a:t> have 2,5x  </a:t>
            </a:r>
            <a:r>
              <a:rPr lang="nl-NL" sz="1800" dirty="0" err="1" smtClean="0"/>
              <a:t>higher</a:t>
            </a:r>
            <a:r>
              <a:rPr lang="nl-NL" sz="1800" dirty="0" smtClean="0"/>
              <a:t> </a:t>
            </a:r>
            <a:r>
              <a:rPr lang="nl-NL" sz="1800" dirty="0" smtClean="0"/>
              <a:t>risk </a:t>
            </a:r>
            <a:r>
              <a:rPr lang="nl-NL" sz="1800" dirty="0" err="1" smtClean="0"/>
              <a:t>for</a:t>
            </a:r>
            <a:r>
              <a:rPr lang="nl-NL" sz="1800" dirty="0" smtClean="0"/>
              <a:t> sleep </a:t>
            </a:r>
            <a:r>
              <a:rPr lang="nl-NL" sz="1800" dirty="0" err="1" smtClean="0"/>
              <a:t>disturbances</a:t>
            </a:r>
            <a:r>
              <a:rPr lang="nl-NL" sz="1800" dirty="0" smtClean="0"/>
              <a:t> </a:t>
            </a:r>
            <a:r>
              <a:rPr lang="nl-NL" sz="1800" dirty="0"/>
              <a:t>(24,7% </a:t>
            </a:r>
            <a:r>
              <a:rPr lang="nl-NL" sz="1800" dirty="0" err="1"/>
              <a:t>vs</a:t>
            </a:r>
            <a:r>
              <a:rPr lang="nl-NL" sz="1800" dirty="0"/>
              <a:t> 10%)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Girls</a:t>
            </a:r>
            <a:r>
              <a:rPr lang="nl-NL" sz="1800" dirty="0" smtClean="0"/>
              <a:t>: </a:t>
            </a:r>
            <a:r>
              <a:rPr lang="nl-NL" sz="1800" b="1" dirty="0" smtClean="0"/>
              <a:t>more </a:t>
            </a:r>
            <a:r>
              <a:rPr lang="nl-NL" sz="1800" b="1" dirty="0" err="1"/>
              <a:t>insomnia</a:t>
            </a:r>
            <a:r>
              <a:rPr lang="nl-NL" sz="1800" b="1" dirty="0"/>
              <a:t> </a:t>
            </a:r>
            <a:r>
              <a:rPr lang="nl-NL" sz="1800" dirty="0" err="1" smtClean="0"/>
              <a:t>during</a:t>
            </a:r>
            <a:r>
              <a:rPr lang="nl-NL" sz="1800" dirty="0" smtClean="0"/>
              <a:t> </a:t>
            </a:r>
            <a:r>
              <a:rPr lang="nl-NL" sz="1800" dirty="0" err="1" smtClean="0"/>
              <a:t>adolescence</a:t>
            </a:r>
            <a:endParaRPr lang="nl-NL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/>
              <a:t>Boys: more </a:t>
            </a:r>
            <a:r>
              <a:rPr lang="nl-NL" sz="1800" dirty="0" err="1" smtClean="0"/>
              <a:t>parasomnia's</a:t>
            </a:r>
            <a:r>
              <a:rPr lang="nl-NL" sz="1800" dirty="0" smtClean="0"/>
              <a:t> in </a:t>
            </a:r>
            <a:r>
              <a:rPr lang="nl-NL" sz="1800" dirty="0" err="1" smtClean="0"/>
              <a:t>young</a:t>
            </a:r>
            <a:r>
              <a:rPr lang="nl-NL" sz="1800" dirty="0" smtClean="0"/>
              <a:t> </a:t>
            </a:r>
            <a:r>
              <a:rPr lang="nl-NL" sz="1800" dirty="0" err="1" smtClean="0"/>
              <a:t>years</a:t>
            </a:r>
            <a:endParaRPr lang="nl-NL" sz="1800" dirty="0" smtClean="0"/>
          </a:p>
          <a:p>
            <a:pPr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 err="1" smtClean="0"/>
              <a:t>Explanations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for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insomnia</a:t>
            </a:r>
            <a:r>
              <a:rPr lang="nl-NL" sz="1800" b="1" dirty="0" smtClean="0"/>
              <a:t> in adolescent </a:t>
            </a:r>
            <a:r>
              <a:rPr lang="nl-NL" sz="1800" b="1" dirty="0" err="1" smtClean="0"/>
              <a:t>girls</a:t>
            </a:r>
            <a:endParaRPr lang="nl-NL" sz="1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Gender</a:t>
            </a:r>
            <a:r>
              <a:rPr lang="nl-NL" sz="1800" dirty="0" smtClean="0"/>
              <a:t> </a:t>
            </a:r>
            <a:r>
              <a:rPr lang="nl-NL" sz="1800" dirty="0" err="1" smtClean="0"/>
              <a:t>differences</a:t>
            </a:r>
            <a:r>
              <a:rPr lang="nl-NL" sz="1800" dirty="0" smtClean="0"/>
              <a:t> in </a:t>
            </a:r>
            <a:r>
              <a:rPr lang="nl-NL" sz="1800" dirty="0" err="1" smtClean="0"/>
              <a:t>exposure</a:t>
            </a:r>
            <a:r>
              <a:rPr lang="nl-NL" sz="1800" dirty="0" smtClean="0"/>
              <a:t> to </a:t>
            </a:r>
            <a:r>
              <a:rPr lang="nl-NL" sz="1800" b="1" dirty="0" smtClean="0"/>
              <a:t>stress</a:t>
            </a:r>
            <a:r>
              <a:rPr lang="nl-NL" sz="1800" dirty="0" smtClean="0"/>
              <a:t> 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Differences</a:t>
            </a:r>
            <a:r>
              <a:rPr lang="nl-NL" sz="1800" dirty="0" smtClean="0"/>
              <a:t> in </a:t>
            </a:r>
            <a:r>
              <a:rPr lang="nl-NL" sz="1800" dirty="0" smtClean="0"/>
              <a:t>stress </a:t>
            </a:r>
            <a:r>
              <a:rPr lang="nl-NL" sz="1800" dirty="0" err="1" smtClean="0"/>
              <a:t>reactions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Adolescence</a:t>
            </a:r>
            <a:r>
              <a:rPr lang="nl-NL" sz="1800" dirty="0" smtClean="0"/>
              <a:t> </a:t>
            </a:r>
            <a:r>
              <a:rPr lang="nl-NL" sz="1800" dirty="0" err="1" smtClean="0"/>
              <a:t>related</a:t>
            </a:r>
            <a:r>
              <a:rPr lang="nl-NL" sz="1800" dirty="0" smtClean="0"/>
              <a:t> </a:t>
            </a:r>
            <a:r>
              <a:rPr lang="nl-NL" sz="1800" dirty="0" err="1" smtClean="0"/>
              <a:t>changes</a:t>
            </a:r>
            <a:r>
              <a:rPr lang="nl-NL" sz="1800" dirty="0" smtClean="0"/>
              <a:t> in stress </a:t>
            </a:r>
            <a:r>
              <a:rPr lang="nl-NL" sz="1800" dirty="0" err="1" smtClean="0"/>
              <a:t>hormones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 smtClean="0"/>
              <a:t>Variations</a:t>
            </a:r>
            <a:r>
              <a:rPr lang="nl-NL" sz="1800" dirty="0" smtClean="0"/>
              <a:t> in </a:t>
            </a:r>
            <a:r>
              <a:rPr lang="nl-NL" sz="1800" dirty="0" err="1" smtClean="0"/>
              <a:t>ovarial</a:t>
            </a:r>
            <a:r>
              <a:rPr lang="nl-NL" sz="1800" dirty="0" smtClean="0"/>
              <a:t> </a:t>
            </a:r>
            <a:r>
              <a:rPr lang="nl-NL" sz="1800" dirty="0" err="1" smtClean="0"/>
              <a:t>hormones</a:t>
            </a:r>
            <a:endParaRPr lang="nl-NL" sz="1800" dirty="0"/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9292" y="215757"/>
            <a:ext cx="4154901" cy="7153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dirty="0" smtClean="0"/>
              <a:t>Sleep in </a:t>
            </a:r>
            <a:r>
              <a:rPr lang="nl-NL" dirty="0" err="1" smtClean="0"/>
              <a:t>childhood</a:t>
            </a:r>
            <a:r>
              <a:rPr lang="nl-NL" dirty="0" smtClean="0"/>
              <a:t> </a:t>
            </a:r>
            <a:r>
              <a:rPr lang="nl-NL" dirty="0" smtClean="0"/>
              <a:t>– </a:t>
            </a:r>
            <a:r>
              <a:rPr lang="nl-NL" dirty="0" err="1" smtClean="0"/>
              <a:t>adolescence</a:t>
            </a:r>
            <a:r>
              <a:rPr lang="nl-NL" dirty="0" smtClean="0"/>
              <a:t>:                      </a:t>
            </a:r>
            <a:r>
              <a:rPr lang="nl-NL" dirty="0" err="1" smtClean="0"/>
              <a:t>Clinical</a:t>
            </a:r>
            <a:r>
              <a:rPr lang="nl-NL" dirty="0" smtClean="0"/>
              <a:t> </a:t>
            </a:r>
            <a:r>
              <a:rPr lang="nl-NL" dirty="0" err="1" smtClean="0"/>
              <a:t>consequences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3000" y="767488"/>
            <a:ext cx="6089000" cy="36534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455896" y="6274894"/>
            <a:ext cx="5009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1"/>
                </a:solidFill>
              </a:rPr>
              <a:t>Franco P et al Sleep </a:t>
            </a:r>
            <a:r>
              <a:rPr lang="nl-NL" dirty="0" err="1" smtClean="0">
                <a:solidFill>
                  <a:schemeClr val="accent1"/>
                </a:solidFill>
              </a:rPr>
              <a:t>Med</a:t>
            </a:r>
            <a:r>
              <a:rPr lang="nl-NL" dirty="0" smtClean="0">
                <a:solidFill>
                  <a:schemeClr val="accent1"/>
                </a:solidFill>
              </a:rPr>
              <a:t>  </a:t>
            </a:r>
            <a:r>
              <a:rPr lang="nl-NL" dirty="0" err="1" smtClean="0">
                <a:solidFill>
                  <a:schemeClr val="accent1"/>
                </a:solidFill>
              </a:rPr>
              <a:t>Rev</a:t>
            </a:r>
            <a:r>
              <a:rPr lang="nl-NL" dirty="0" smtClean="0">
                <a:solidFill>
                  <a:schemeClr val="accent1"/>
                </a:solidFill>
              </a:rPr>
              <a:t> 2020;</a:t>
            </a:r>
            <a:r>
              <a:rPr lang="nl-BE" dirty="0" smtClean="0"/>
              <a:t> 51:101276</a:t>
            </a:r>
            <a:endParaRPr lang="nl-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"/>
          <p:cNvSpPr txBox="1"/>
          <p:nvPr/>
        </p:nvSpPr>
        <p:spPr>
          <a:xfrm>
            <a:off x="0" y="0"/>
            <a:ext cx="12192000" cy="813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1C87279A-B873-A252-B8F1-E94F9DFD4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407" y="1645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17" tIns="60958" rIns="121917" bIns="60958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nl-NL" dirty="0" err="1"/>
              <a:t>Disclosure</a:t>
            </a:r>
            <a:r>
              <a:rPr lang="nl-NL" altLang="nl-NL" dirty="0"/>
              <a:t> of </a:t>
            </a:r>
            <a:r>
              <a:rPr lang="nl-NL" altLang="nl-NL" dirty="0" err="1"/>
              <a:t>speaker’s</a:t>
            </a:r>
            <a:r>
              <a:rPr lang="nl-NL" altLang="nl-NL" dirty="0"/>
              <a:t> </a:t>
            </a:r>
            <a:r>
              <a:rPr lang="nl-NL" altLang="nl-NL" dirty="0" err="1"/>
              <a:t>interests</a:t>
            </a:r>
            <a:r>
              <a:rPr lang="nl-NL" altLang="nl-NL" dirty="0"/>
              <a:t/>
            </a:r>
            <a:br>
              <a:rPr lang="nl-NL" altLang="nl-NL" dirty="0"/>
            </a:br>
            <a:endParaRPr lang="nl-NL" altLang="nl-NL" dirty="0"/>
          </a:p>
        </p:txBody>
      </p:sp>
      <p:graphicFrame>
        <p:nvGraphicFramePr>
          <p:cNvPr id="4" name="Group 1">
            <a:extLst>
              <a:ext uri="{FF2B5EF4-FFF2-40B4-BE49-F238E27FC236}">
                <a16:creationId xmlns="" xmlns:a16="http://schemas.microsoft.com/office/drawing/2014/main" id="{CFF35781-B05F-CD88-D3F1-CEADB72DA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31929052"/>
              </p:ext>
            </p:extLst>
          </p:nvPr>
        </p:nvGraphicFramePr>
        <p:xfrm>
          <a:off x="1023815" y="869169"/>
          <a:ext cx="10543117" cy="4224866"/>
        </p:xfrm>
        <a:graphic>
          <a:graphicData uri="http://schemas.openxmlformats.org/drawingml/2006/table">
            <a:tbl>
              <a:tblPr/>
              <a:tblGrid>
                <a:gridCol w="57001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42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5461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Potentially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relevant company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relationships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connection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event</a:t>
                      </a:r>
                    </a:p>
                  </a:txBody>
                  <a:tcPr marL="80640" marR="80640" marT="2234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Company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names</a:t>
                      </a:r>
                      <a:endParaRPr kumimoji="0" lang="nl-NL" altLang="nl-NL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0640" marR="80640" marT="22344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1542030"/>
                  </a:ext>
                </a:extLst>
              </a:tr>
              <a:tr h="3270249">
                <a:tc>
                  <a:txBody>
                    <a:bodyPr/>
                    <a:lstStyle>
                      <a:lvl1pPr marL="341313" indent="-341313" eaLnBrk="0" hangingPunct="0">
                        <a:spcBef>
                          <a:spcPts val="800"/>
                        </a:spcBef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anose="05050102010706020507" pitchFamily="18" charset="2"/>
                        <a:buChar char="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Sponsorship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or research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funding</a:t>
                      </a:r>
                      <a:endParaRPr kumimoji="0" lang="nl-NL" altLang="nl-NL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Symbol" panose="05050102010706020507" pitchFamily="18" charset="2"/>
                        <a:buChar char="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Fee or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other</a:t>
                      </a: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(financial) </a:t>
                      </a:r>
                      <a:r>
                        <a:rPr kumimoji="0" lang="nl-NL" altLang="nl-NL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payment</a:t>
                      </a:r>
                      <a:endParaRPr kumimoji="0" lang="nl-NL" altLang="nl-NL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0640" marR="80640" marT="2234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nl-NL" altLang="nl-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nl-NL" altLang="nl-NL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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AirLiquide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Bioprojet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Ectosense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Epilog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Inspire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Löwenstein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Medical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Mediq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Tefa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Micromed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Nyxoah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Philips,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ProSomnus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ResMed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SomnoMed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SOS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Oxygene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Sefam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Tilman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Total Care,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Vivisol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Westfalen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Medical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ZOLL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Itamar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VLAIO, Vlaamse Gemeenschap</a:t>
                      </a:r>
                      <a:r>
                        <a:rPr lang="nl-BE" sz="190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.</a:t>
                      </a:r>
                      <a:endParaRPr lang="nl-BE" sz="19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 Unicode MS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nl-NL" altLang="nl-NL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nl-NL" altLang="nl-NL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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AstraZen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Atos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Medical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Aurobindo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Azelis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Bioprojet, DEME,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Desitin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Total Care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, </a:t>
                      </a:r>
                      <a:r>
                        <a:rPr lang="nl-BE" sz="1900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SDWorx</a:t>
                      </a:r>
                      <a:r>
                        <a:rPr lang="nl-BE" sz="19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 Unicode MS" charset="0"/>
                        </a:rPr>
                        <a:t>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nl-NL" altLang="nl-NL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nl-NL" altLang="nl-NL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  <a:cs typeface="Arial" panose="020B0604020202020204" pitchFamily="34" charset="0"/>
                      </a:endParaRPr>
                    </a:p>
                  </a:txBody>
                  <a:tcPr marL="80640" marR="80640" marT="1058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6914508" y="5383658"/>
            <a:ext cx="44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Courtesy to M </a:t>
            </a:r>
            <a:r>
              <a:rPr lang="en-GB" dirty="0" err="1" smtClean="0">
                <a:latin typeface="+mn-lt"/>
              </a:rPr>
              <a:t>Klaaver</a:t>
            </a:r>
            <a:r>
              <a:rPr lang="en-GB" dirty="0" smtClean="0">
                <a:latin typeface="+mn-lt"/>
              </a:rPr>
              <a:t> and R </a:t>
            </a:r>
            <a:r>
              <a:rPr lang="en-GB" dirty="0" err="1" smtClean="0">
                <a:latin typeface="+mn-lt"/>
              </a:rPr>
              <a:t>Rijsman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aap en vrouwen Menarche"/>
          <p:cNvSpPr txBox="1"/>
          <p:nvPr/>
        </p:nvSpPr>
        <p:spPr>
          <a:xfrm>
            <a:off x="670560" y="220134"/>
            <a:ext cx="1085088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nl-BE" sz="3200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Sleep in the </a:t>
            </a:r>
            <a:r>
              <a:rPr lang="nl-BE" sz="3200" kern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menstrual</a:t>
            </a:r>
            <a:r>
              <a:rPr lang="nl-BE" sz="3200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 </a:t>
            </a:r>
            <a:r>
              <a:rPr lang="nl-BE" sz="3200" kern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cycle</a:t>
            </a:r>
            <a:endParaRPr sz="3200" kern="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68" name="Schermafbeelding 2020-12-06 om 07.58.44.png" descr="Schermafbeelding 2020-12-06 om 07.58.44.png"/>
          <p:cNvPicPr>
            <a:picLocks noChangeAspect="1"/>
          </p:cNvPicPr>
          <p:nvPr/>
        </p:nvPicPr>
        <p:blipFill>
          <a:blip r:embed="rId3"/>
          <a:srcRect l="49086" t="37649" r="25171" b="36296"/>
          <a:stretch>
            <a:fillRect/>
          </a:stretch>
        </p:blipFill>
        <p:spPr>
          <a:xfrm>
            <a:off x="3723175" y="1006868"/>
            <a:ext cx="7932463" cy="555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17" y="2803867"/>
            <a:ext cx="3005701" cy="194572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226193" y="5804899"/>
            <a:ext cx="142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spindles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8504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33350"/>
            <a:ext cx="10552113" cy="65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al 3"/>
          <p:cNvSpPr/>
          <p:nvPr/>
        </p:nvSpPr>
        <p:spPr>
          <a:xfrm>
            <a:off x="819150" y="1541124"/>
            <a:ext cx="1828800" cy="380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al 4"/>
          <p:cNvSpPr/>
          <p:nvPr/>
        </p:nvSpPr>
        <p:spPr>
          <a:xfrm>
            <a:off x="819150" y="2630184"/>
            <a:ext cx="2345290" cy="380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48687" y="187504"/>
            <a:ext cx="4561727" cy="2175553"/>
          </a:xfrm>
        </p:spPr>
        <p:txBody>
          <a:bodyPr/>
          <a:lstStyle/>
          <a:p>
            <a:pPr algn="ctr"/>
            <a:r>
              <a:rPr lang="en-GB" dirty="0" smtClean="0"/>
              <a:t>Oral </a:t>
            </a:r>
            <a:r>
              <a:rPr lang="en-GB" dirty="0" err="1" smtClean="0"/>
              <a:t>contraconceptives</a:t>
            </a:r>
            <a:r>
              <a:rPr lang="en-GB" dirty="0" smtClean="0"/>
              <a:t> and sleep</a:t>
            </a:r>
            <a:endParaRPr lang="en-GB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80" y="0"/>
            <a:ext cx="71379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6554913" y="5548045"/>
            <a:ext cx="535283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Baker FC et al </a:t>
            </a:r>
            <a:r>
              <a:rPr lang="de-DE" dirty="0" err="1" smtClean="0"/>
              <a:t>Pflugers</a:t>
            </a:r>
            <a:r>
              <a:rPr lang="de-DE" dirty="0" smtClean="0"/>
              <a:t> </a:t>
            </a:r>
            <a:r>
              <a:rPr lang="de-DE" dirty="0" err="1" smtClean="0"/>
              <a:t>Arch</a:t>
            </a:r>
            <a:r>
              <a:rPr lang="de-DE" dirty="0" smtClean="0"/>
              <a:t> 2001;442(5):729-37</a:t>
            </a:r>
            <a:endParaRPr lang="en-GB" dirty="0"/>
          </a:p>
        </p:txBody>
      </p:sp>
      <p:pic>
        <p:nvPicPr>
          <p:cNvPr id="106500" name="Picture 4" descr="https://liferay.mediquality.net/documents/10180/25893539/contraception+oral/52e9774f-1211-4aec-8047-e19fa18329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3087" y="2404153"/>
            <a:ext cx="4161937" cy="2774022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174661" y="965771"/>
            <a:ext cx="53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N2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174661" y="3082247"/>
            <a:ext cx="67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N3</a:t>
            </a:r>
            <a:endParaRPr lang="en-GB" dirty="0"/>
          </a:p>
        </p:txBody>
      </p:sp>
      <p:sp>
        <p:nvSpPr>
          <p:cNvPr id="9" name="Tekstvak 8"/>
          <p:cNvSpPr txBox="1"/>
          <p:nvPr/>
        </p:nvSpPr>
        <p:spPr>
          <a:xfrm>
            <a:off x="174661" y="5178175"/>
            <a:ext cx="678094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</a:t>
            </a:r>
            <a:endParaRPr lang="en-GB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2383604" y="6328882"/>
            <a:ext cx="729466" cy="102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2712378" y="2003461"/>
            <a:ext cx="52398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1714072" y="3996647"/>
            <a:ext cx="52398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Sleep during pregnancy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353" y="978252"/>
            <a:ext cx="7784593" cy="548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6000108" y="967978"/>
            <a:ext cx="2858838" cy="48677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1338" y="2389738"/>
            <a:ext cx="2856410" cy="25418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7" name="Rechte verbindingslijn 6"/>
          <p:cNvCxnSpPr/>
          <p:nvPr/>
        </p:nvCxnSpPr>
        <p:spPr>
          <a:xfrm flipV="1">
            <a:off x="6339155" y="2702103"/>
            <a:ext cx="1900719" cy="102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6339155" y="4982966"/>
            <a:ext cx="20856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94" y="195210"/>
            <a:ext cx="8838528" cy="57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2929776" y="6098923"/>
            <a:ext cx="50875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Lee KA T et al </a:t>
            </a:r>
            <a:r>
              <a:rPr lang="en-GB" dirty="0" err="1" smtClean="0"/>
              <a:t>Obstet</a:t>
            </a:r>
            <a:r>
              <a:rPr lang="en-GB" dirty="0" smtClean="0"/>
              <a:t> </a:t>
            </a:r>
            <a:r>
              <a:rPr lang="en-GB" dirty="0" err="1" smtClean="0"/>
              <a:t>Gynecol</a:t>
            </a:r>
            <a:r>
              <a:rPr lang="en-GB" dirty="0" smtClean="0"/>
              <a:t> 2000;95(1):14-8</a:t>
            </a:r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8" y="1982913"/>
            <a:ext cx="2891932" cy="2625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283535" y="767487"/>
            <a:ext cx="5613991" cy="5805975"/>
          </a:xfrm>
        </p:spPr>
        <p:txBody>
          <a:bodyPr>
            <a:normAutofit lnSpcReduction="10000"/>
          </a:bodyPr>
          <a:lstStyle/>
          <a:p>
            <a:r>
              <a:rPr lang="nl-NL" sz="2100" b="1" dirty="0" err="1" smtClean="0"/>
              <a:t>Pregnancy</a:t>
            </a:r>
            <a:r>
              <a:rPr lang="nl-NL" sz="2100" b="1" dirty="0" smtClean="0"/>
              <a:t>:</a:t>
            </a:r>
            <a:endParaRPr lang="nl-NL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smtClean="0"/>
              <a:t>Sleep </a:t>
            </a:r>
            <a:r>
              <a:rPr lang="nl-NL" sz="2100" dirty="0" err="1" smtClean="0"/>
              <a:t>quality</a:t>
            </a:r>
            <a:r>
              <a:rPr lang="nl-NL" sz="2100" dirty="0" smtClean="0"/>
              <a:t> </a:t>
            </a:r>
            <a:r>
              <a:rPr lang="nl-NL" sz="2100" dirty="0" err="1" smtClean="0"/>
              <a:t>decreased</a:t>
            </a:r>
            <a:r>
              <a:rPr lang="nl-NL" sz="2100" dirty="0" smtClean="0"/>
              <a:t> </a:t>
            </a:r>
            <a:r>
              <a:rPr lang="nl-NL" sz="2100" dirty="0" err="1" smtClean="0"/>
              <a:t>with</a:t>
            </a:r>
            <a:r>
              <a:rPr lang="nl-NL" sz="2100" dirty="0" smtClean="0"/>
              <a:t> </a:t>
            </a:r>
            <a:r>
              <a:rPr lang="nl-NL" sz="2100" dirty="0" err="1" smtClean="0"/>
              <a:t>advanced</a:t>
            </a:r>
            <a:r>
              <a:rPr lang="nl-NL" sz="2100" dirty="0" smtClean="0"/>
              <a:t> </a:t>
            </a:r>
            <a:r>
              <a:rPr lang="nl-NL" sz="2100" dirty="0" err="1" smtClean="0"/>
              <a:t>pregnancy</a:t>
            </a:r>
            <a:r>
              <a:rPr lang="nl-NL" sz="2100" dirty="0" smtClean="0"/>
              <a:t>  </a:t>
            </a:r>
            <a:r>
              <a:rPr lang="nl-NL" sz="2100" dirty="0"/>
              <a:t>(30 min </a:t>
            </a:r>
            <a:r>
              <a:rPr lang="nl-NL" sz="2100" dirty="0" err="1" smtClean="0"/>
              <a:t>less</a:t>
            </a:r>
            <a:r>
              <a:rPr lang="nl-NL" sz="2100" dirty="0" smtClean="0"/>
              <a:t> in 3rd </a:t>
            </a:r>
            <a:r>
              <a:rPr lang="nl-NL" sz="2100" dirty="0"/>
              <a:t>trimester</a:t>
            </a:r>
            <a:r>
              <a:rPr lang="nl-NL" sz="21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err="1" smtClean="0">
                <a:solidFill>
                  <a:srgbClr val="FF0000"/>
                </a:solidFill>
              </a:rPr>
              <a:t>Physiological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changes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disturb</a:t>
            </a:r>
            <a:r>
              <a:rPr lang="nl-NL" sz="2100" dirty="0" smtClean="0">
                <a:solidFill>
                  <a:srgbClr val="FF0000"/>
                </a:solidFill>
              </a:rPr>
              <a:t> sleep (</a:t>
            </a:r>
            <a:r>
              <a:rPr lang="nl-NL" sz="2100" dirty="0" err="1" smtClean="0">
                <a:solidFill>
                  <a:srgbClr val="FF0000"/>
                </a:solidFill>
              </a:rPr>
              <a:t>reflux</a:t>
            </a:r>
            <a:r>
              <a:rPr lang="nl-NL" sz="2100" dirty="0" smtClean="0">
                <a:solidFill>
                  <a:srgbClr val="FF0000"/>
                </a:solidFill>
              </a:rPr>
              <a:t>, </a:t>
            </a:r>
            <a:r>
              <a:rPr lang="nl-NL" sz="2100" dirty="0" err="1" smtClean="0">
                <a:solidFill>
                  <a:srgbClr val="FF0000"/>
                </a:solidFill>
              </a:rPr>
              <a:t>nocturia</a:t>
            </a:r>
            <a:r>
              <a:rPr lang="nl-NL" sz="2100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smtClean="0">
                <a:solidFill>
                  <a:srgbClr val="FF0000"/>
                </a:solidFill>
              </a:rPr>
              <a:t>46</a:t>
            </a:r>
            <a:r>
              <a:rPr lang="nl-NL" sz="2100" dirty="0">
                <a:solidFill>
                  <a:srgbClr val="FF0000"/>
                </a:solidFill>
              </a:rPr>
              <a:t>% </a:t>
            </a:r>
            <a:r>
              <a:rPr lang="nl-NL" sz="2100" dirty="0" smtClean="0">
                <a:solidFill>
                  <a:srgbClr val="FF0000"/>
                </a:solidFill>
              </a:rPr>
              <a:t> of pregnant </a:t>
            </a:r>
            <a:r>
              <a:rPr lang="nl-NL" sz="2100" dirty="0" err="1" smtClean="0">
                <a:solidFill>
                  <a:srgbClr val="FF0000"/>
                </a:solidFill>
              </a:rPr>
              <a:t>women</a:t>
            </a:r>
            <a:r>
              <a:rPr lang="nl-NL" sz="2100" dirty="0" smtClean="0">
                <a:solidFill>
                  <a:srgbClr val="FF0000"/>
                </a:solidFill>
              </a:rPr>
              <a:t> report </a:t>
            </a:r>
            <a:r>
              <a:rPr lang="nl-NL" sz="2100" dirty="0" err="1" smtClean="0">
                <a:solidFill>
                  <a:srgbClr val="FF0000"/>
                </a:solidFill>
              </a:rPr>
              <a:t>poor</a:t>
            </a:r>
            <a:r>
              <a:rPr lang="nl-NL" sz="2100" dirty="0" smtClean="0">
                <a:solidFill>
                  <a:srgbClr val="FF0000"/>
                </a:solidFill>
              </a:rPr>
              <a:t> sleep </a:t>
            </a:r>
            <a:endParaRPr lang="nl-NL" sz="21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smtClean="0">
                <a:solidFill>
                  <a:srgbClr val="FF0000"/>
                </a:solidFill>
              </a:rPr>
              <a:t>Sleep </a:t>
            </a:r>
            <a:r>
              <a:rPr lang="nl-NL" sz="2100" dirty="0" err="1" smtClean="0">
                <a:solidFill>
                  <a:srgbClr val="FF0000"/>
                </a:solidFill>
              </a:rPr>
              <a:t>disturbance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correlates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with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pregnancy</a:t>
            </a:r>
            <a:r>
              <a:rPr lang="nl-NL" sz="2100" dirty="0" smtClean="0">
                <a:solidFill>
                  <a:srgbClr val="FF0000"/>
                </a:solidFill>
              </a:rPr>
              <a:t> </a:t>
            </a:r>
            <a:r>
              <a:rPr lang="nl-NL" sz="2100" dirty="0" err="1" smtClean="0">
                <a:solidFill>
                  <a:srgbClr val="FF0000"/>
                </a:solidFill>
              </a:rPr>
              <a:t>complications</a:t>
            </a:r>
            <a:r>
              <a:rPr lang="nl-NL" sz="2100" dirty="0" smtClean="0">
                <a:solidFill>
                  <a:srgbClr val="FF0000"/>
                </a:solidFill>
              </a:rPr>
              <a:t> (</a:t>
            </a:r>
            <a:r>
              <a:rPr lang="nl-NL" sz="2100" dirty="0">
                <a:solidFill>
                  <a:srgbClr val="FF0000"/>
                </a:solidFill>
              </a:rPr>
              <a:t>diabetes, </a:t>
            </a:r>
            <a:r>
              <a:rPr lang="nl-NL" sz="2100" dirty="0" err="1" smtClean="0">
                <a:solidFill>
                  <a:srgbClr val="FF0000"/>
                </a:solidFill>
              </a:rPr>
              <a:t>hypertension</a:t>
            </a:r>
            <a:r>
              <a:rPr lang="nl-NL" sz="2100" dirty="0" smtClean="0">
                <a:solidFill>
                  <a:srgbClr val="FF0000"/>
                </a:solidFill>
              </a:rPr>
              <a:t>) </a:t>
            </a:r>
            <a:endParaRPr lang="nl-NL" sz="2100" dirty="0">
              <a:solidFill>
                <a:srgbClr val="FF0000"/>
              </a:solidFill>
            </a:endParaRPr>
          </a:p>
          <a:p>
            <a:r>
              <a:rPr lang="fr-BE" sz="2100" b="1" dirty="0" smtClean="0"/>
              <a:t>Postpartum </a:t>
            </a:r>
            <a:r>
              <a:rPr lang="fr-BE" sz="2100" b="1" dirty="0" err="1" smtClean="0"/>
              <a:t>sleep</a:t>
            </a:r>
            <a:endParaRPr lang="fr-BE" sz="2100" b="1" dirty="0" smtClean="0"/>
          </a:p>
          <a:p>
            <a:pPr lvl="2"/>
            <a:r>
              <a:rPr lang="fr-BE" sz="1800" dirty="0" err="1" smtClean="0"/>
              <a:t>Considerable</a:t>
            </a:r>
            <a:r>
              <a:rPr lang="fr-BE" sz="1800" dirty="0" smtClean="0"/>
              <a:t> </a:t>
            </a:r>
            <a:r>
              <a:rPr lang="fr-BE" sz="1800" dirty="0" err="1" smtClean="0"/>
              <a:t>sleep</a:t>
            </a:r>
            <a:r>
              <a:rPr lang="fr-BE" sz="1800" dirty="0" smtClean="0"/>
              <a:t> disruption</a:t>
            </a:r>
          </a:p>
          <a:p>
            <a:pPr lvl="2"/>
            <a:r>
              <a:rPr lang="fr-BE" sz="1800" dirty="0" err="1" smtClean="0"/>
              <a:t>Decrease</a:t>
            </a:r>
            <a:r>
              <a:rPr lang="fr-BE" sz="1800" dirty="0" smtClean="0"/>
              <a:t> in </a:t>
            </a:r>
            <a:r>
              <a:rPr lang="fr-BE" sz="1800" dirty="0" err="1" smtClean="0"/>
              <a:t>sleep</a:t>
            </a:r>
            <a:r>
              <a:rPr lang="fr-BE" sz="1800" dirty="0" smtClean="0"/>
              <a:t> </a:t>
            </a:r>
            <a:r>
              <a:rPr lang="fr-BE" sz="1800" dirty="0" err="1" smtClean="0"/>
              <a:t>efficiency</a:t>
            </a:r>
            <a:endParaRPr lang="fr-BE" sz="1800" dirty="0" smtClean="0"/>
          </a:p>
          <a:p>
            <a:pPr lvl="2"/>
            <a:r>
              <a:rPr lang="fr-BE" sz="1800" dirty="0" err="1" smtClean="0"/>
              <a:t>Sleep</a:t>
            </a:r>
            <a:r>
              <a:rPr lang="fr-BE" sz="1800" dirty="0" smtClean="0"/>
              <a:t> </a:t>
            </a:r>
            <a:r>
              <a:rPr lang="fr-BE" sz="1800" dirty="0" err="1" smtClean="0"/>
              <a:t>deprivation</a:t>
            </a:r>
            <a:r>
              <a:rPr lang="fr-BE" sz="1800" dirty="0" smtClean="0"/>
              <a:t> &amp; impact on </a:t>
            </a:r>
            <a:r>
              <a:rPr lang="fr-BE" sz="1800" dirty="0" err="1" smtClean="0"/>
              <a:t>mood</a:t>
            </a:r>
            <a:endParaRPr lang="fr-BE" sz="1800" dirty="0" smtClean="0"/>
          </a:p>
          <a:p>
            <a:pPr lvl="2"/>
            <a:r>
              <a:rPr lang="fr-BE" sz="1800" dirty="0" err="1" smtClean="0"/>
              <a:t>Irregular</a:t>
            </a:r>
            <a:r>
              <a:rPr lang="fr-BE" sz="1800" dirty="0" smtClean="0"/>
              <a:t> </a:t>
            </a:r>
            <a:r>
              <a:rPr lang="fr-BE" sz="1800" dirty="0" err="1" smtClean="0"/>
              <a:t>sleep</a:t>
            </a:r>
            <a:r>
              <a:rPr lang="fr-BE" sz="1800" dirty="0" smtClean="0"/>
              <a:t> </a:t>
            </a:r>
            <a:r>
              <a:rPr lang="fr-BE" sz="1800" dirty="0" err="1" smtClean="0"/>
              <a:t>schedules</a:t>
            </a:r>
            <a:r>
              <a:rPr lang="fr-BE" sz="1800" dirty="0" smtClean="0"/>
              <a:t>, </a:t>
            </a:r>
            <a:r>
              <a:rPr lang="fr-BE" sz="1800" dirty="0" err="1" smtClean="0"/>
              <a:t>napping</a:t>
            </a:r>
            <a:endParaRPr lang="fr-BE" sz="1800" dirty="0" smtClean="0"/>
          </a:p>
          <a:p>
            <a:pPr lvl="2"/>
            <a:r>
              <a:rPr lang="fr-BE" sz="1800" dirty="0" smtClean="0"/>
              <a:t>Impact of </a:t>
            </a:r>
            <a:r>
              <a:rPr lang="fr-BE" sz="1800" dirty="0" err="1" smtClean="0"/>
              <a:t>several</a:t>
            </a:r>
            <a:r>
              <a:rPr lang="fr-BE" sz="1800" dirty="0" smtClean="0"/>
              <a:t> </a:t>
            </a:r>
            <a:r>
              <a:rPr lang="fr-BE" sz="1800" dirty="0" err="1" smtClean="0"/>
              <a:t>factors</a:t>
            </a:r>
            <a:r>
              <a:rPr lang="fr-BE" sz="1800" dirty="0" smtClean="0"/>
              <a:t>:</a:t>
            </a:r>
          </a:p>
          <a:p>
            <a:pPr lvl="5"/>
            <a:r>
              <a:rPr lang="fr-BE" dirty="0" err="1" smtClean="0"/>
              <a:t>Infant’s</a:t>
            </a:r>
            <a:r>
              <a:rPr lang="fr-BE" dirty="0" smtClean="0"/>
              <a:t> </a:t>
            </a:r>
            <a:r>
              <a:rPr lang="fr-BE" dirty="0" err="1" smtClean="0"/>
              <a:t>sleep</a:t>
            </a:r>
            <a:r>
              <a:rPr lang="fr-BE" dirty="0" smtClean="0"/>
              <a:t> and </a:t>
            </a:r>
            <a:r>
              <a:rPr lang="fr-BE" dirty="0" err="1" smtClean="0"/>
              <a:t>feeding</a:t>
            </a:r>
            <a:r>
              <a:rPr lang="fr-BE" dirty="0" smtClean="0"/>
              <a:t> </a:t>
            </a:r>
          </a:p>
          <a:p>
            <a:pPr lvl="5"/>
            <a:r>
              <a:rPr lang="fr-BE" dirty="0" err="1" smtClean="0"/>
              <a:t>Emotional</a:t>
            </a:r>
            <a:r>
              <a:rPr lang="fr-BE" dirty="0" smtClean="0"/>
              <a:t> and </a:t>
            </a:r>
            <a:r>
              <a:rPr lang="fr-BE" dirty="0" err="1" smtClean="0"/>
              <a:t>physical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r>
              <a:rPr lang="fr-BE" dirty="0" smtClean="0"/>
              <a:t> of </a:t>
            </a:r>
            <a:r>
              <a:rPr lang="fr-BE" dirty="0" err="1" smtClean="0"/>
              <a:t>mother</a:t>
            </a:r>
            <a:endParaRPr lang="fr-BE" dirty="0" smtClean="0"/>
          </a:p>
          <a:p>
            <a:pPr lvl="5"/>
            <a:r>
              <a:rPr lang="fr-BE" dirty="0" err="1" smtClean="0"/>
              <a:t>Parity</a:t>
            </a:r>
            <a:endParaRPr lang="fr-BE" dirty="0" smtClean="0"/>
          </a:p>
          <a:p>
            <a:pPr lvl="5"/>
            <a:r>
              <a:rPr lang="fr-BE" dirty="0" err="1" smtClean="0"/>
              <a:t>Method</a:t>
            </a:r>
            <a:r>
              <a:rPr lang="fr-BE" dirty="0" smtClean="0"/>
              <a:t> of </a:t>
            </a:r>
            <a:r>
              <a:rPr lang="fr-BE" dirty="0" err="1" smtClean="0"/>
              <a:t>birth</a:t>
            </a:r>
            <a:r>
              <a:rPr lang="fr-BE" dirty="0" smtClean="0"/>
              <a:t> and </a:t>
            </a:r>
            <a:r>
              <a:rPr lang="fr-BE" dirty="0" err="1" smtClean="0"/>
              <a:t>feeding</a:t>
            </a:r>
            <a:endParaRPr lang="fr-BE" dirty="0" smtClean="0"/>
          </a:p>
          <a:p>
            <a:endParaRPr lang="nl-NL" sz="19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3535" y="132797"/>
            <a:ext cx="10515600" cy="428747"/>
          </a:xfrm>
        </p:spPr>
        <p:txBody>
          <a:bodyPr>
            <a:normAutofit/>
          </a:bodyPr>
          <a:lstStyle/>
          <a:p>
            <a:r>
              <a:rPr lang="nl-NL" dirty="0" err="1" smtClean="0"/>
              <a:t>Hormonal</a:t>
            </a:r>
            <a:r>
              <a:rPr lang="nl-NL" dirty="0" smtClean="0"/>
              <a:t> </a:t>
            </a:r>
            <a:r>
              <a:rPr lang="nl-NL" dirty="0" err="1" smtClean="0"/>
              <a:t>life</a:t>
            </a:r>
            <a:r>
              <a:rPr lang="nl-NL" dirty="0" smtClean="0"/>
              <a:t> </a:t>
            </a:r>
            <a:r>
              <a:rPr lang="nl-NL" dirty="0" err="1" smtClean="0"/>
              <a:t>phases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613" y="132797"/>
            <a:ext cx="2804403" cy="575512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931644" y="6204131"/>
            <a:ext cx="449873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Pengo</a:t>
            </a:r>
            <a:r>
              <a:rPr lang="nl-NL" dirty="0" smtClean="0">
                <a:solidFill>
                  <a:schemeClr val="accent1"/>
                </a:solidFill>
              </a:rPr>
              <a:t> M et al </a:t>
            </a:r>
            <a:r>
              <a:rPr lang="nl-NL" dirty="0" err="1" smtClean="0">
                <a:solidFill>
                  <a:schemeClr val="accent1"/>
                </a:solidFill>
              </a:rPr>
              <a:t>Chest</a:t>
            </a:r>
            <a:r>
              <a:rPr lang="nl-NL" dirty="0" smtClean="0">
                <a:solidFill>
                  <a:schemeClr val="accent1"/>
                </a:solidFill>
              </a:rPr>
              <a:t> 2018;</a:t>
            </a:r>
            <a:r>
              <a:rPr lang="nl-BE" dirty="0" smtClean="0"/>
              <a:t>154(1):196-206</a:t>
            </a:r>
            <a:endParaRPr lang="nl-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0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283535" y="767487"/>
            <a:ext cx="5613991" cy="5805975"/>
          </a:xfrm>
        </p:spPr>
        <p:txBody>
          <a:bodyPr>
            <a:normAutofit/>
          </a:bodyPr>
          <a:lstStyle/>
          <a:p>
            <a:r>
              <a:rPr lang="nl-NL" sz="2100" b="1" dirty="0" err="1" smtClean="0"/>
              <a:t>Menopause</a:t>
            </a:r>
            <a:r>
              <a:rPr lang="nl-NL" sz="2100" b="1" dirty="0" smtClean="0"/>
              <a:t>:</a:t>
            </a:r>
            <a:endParaRPr lang="nl-NL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/>
              <a:t>40-60% </a:t>
            </a:r>
            <a:r>
              <a:rPr lang="nl-NL" sz="2100" dirty="0" smtClean="0"/>
              <a:t>of </a:t>
            </a:r>
            <a:r>
              <a:rPr lang="nl-NL" sz="2100" dirty="0" err="1" smtClean="0"/>
              <a:t>women</a:t>
            </a:r>
            <a:r>
              <a:rPr lang="nl-NL" sz="2100" dirty="0" smtClean="0"/>
              <a:t> in </a:t>
            </a:r>
            <a:r>
              <a:rPr lang="nl-NL" sz="2100" dirty="0" err="1" smtClean="0"/>
              <a:t>this</a:t>
            </a:r>
            <a:r>
              <a:rPr lang="nl-NL" sz="2100" dirty="0" smtClean="0"/>
              <a:t> </a:t>
            </a:r>
            <a:r>
              <a:rPr lang="nl-NL" sz="2100" dirty="0" err="1" smtClean="0"/>
              <a:t>phase</a:t>
            </a:r>
            <a:r>
              <a:rPr lang="nl-NL" sz="2100" dirty="0" smtClean="0"/>
              <a:t> </a:t>
            </a:r>
            <a:r>
              <a:rPr lang="nl-NL" sz="2100" dirty="0" err="1" smtClean="0"/>
              <a:t>perceive</a:t>
            </a:r>
            <a:r>
              <a:rPr lang="nl-NL" sz="2100" dirty="0" smtClean="0"/>
              <a:t> sleep </a:t>
            </a:r>
            <a:r>
              <a:rPr lang="nl-NL" sz="2100" dirty="0" err="1" smtClean="0"/>
              <a:t>problems</a:t>
            </a:r>
            <a:endParaRPr lang="nl-NL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smtClean="0"/>
              <a:t>Hot flashes and </a:t>
            </a:r>
            <a:r>
              <a:rPr lang="nl-NL" sz="2100" dirty="0" err="1" smtClean="0"/>
              <a:t>nocturnal</a:t>
            </a:r>
            <a:r>
              <a:rPr lang="nl-NL" sz="2100" dirty="0" smtClean="0"/>
              <a:t> </a:t>
            </a:r>
            <a:r>
              <a:rPr lang="nl-NL" sz="2100" dirty="0" err="1" smtClean="0"/>
              <a:t>sweating</a:t>
            </a:r>
            <a:r>
              <a:rPr lang="nl-NL" sz="2100" dirty="0" smtClean="0"/>
              <a:t> </a:t>
            </a:r>
            <a:r>
              <a:rPr lang="nl-NL" sz="2100" dirty="0" err="1" smtClean="0"/>
              <a:t>cause</a:t>
            </a:r>
            <a:r>
              <a:rPr lang="nl-NL" sz="2100" dirty="0" smtClean="0"/>
              <a:t> sleep </a:t>
            </a:r>
            <a:r>
              <a:rPr lang="nl-NL" sz="2100" u="sng" dirty="0" err="1" smtClean="0"/>
              <a:t>fragmentation</a:t>
            </a:r>
            <a:endParaRPr lang="nl-NL" sz="2100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err="1" smtClean="0"/>
              <a:t>Hormonal</a:t>
            </a:r>
            <a:r>
              <a:rPr lang="nl-NL" sz="2100" dirty="0" smtClean="0"/>
              <a:t> </a:t>
            </a:r>
            <a:r>
              <a:rPr lang="nl-NL" sz="2100" dirty="0" err="1" smtClean="0"/>
              <a:t>changes</a:t>
            </a:r>
            <a:r>
              <a:rPr lang="nl-NL" sz="2100" dirty="0" smtClean="0"/>
              <a:t> </a:t>
            </a:r>
            <a:r>
              <a:rPr lang="nl-NL" sz="2100" dirty="0" err="1" smtClean="0"/>
              <a:t>disturb</a:t>
            </a:r>
            <a:r>
              <a:rPr lang="nl-NL" sz="2100" dirty="0" smtClean="0"/>
              <a:t> </a:t>
            </a:r>
            <a:r>
              <a:rPr lang="nl-NL" sz="2100" u="sng" dirty="0" smtClean="0"/>
              <a:t>sleep </a:t>
            </a:r>
            <a:r>
              <a:rPr lang="nl-NL" sz="2100" u="sng" dirty="0" err="1" smtClean="0"/>
              <a:t>regulation</a:t>
            </a:r>
            <a:endParaRPr lang="nl-NL" sz="2100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100" dirty="0" smtClean="0"/>
              <a:t>Sleep </a:t>
            </a:r>
            <a:r>
              <a:rPr lang="nl-NL" sz="2100" dirty="0" err="1" smtClean="0"/>
              <a:t>problems</a:t>
            </a:r>
            <a:r>
              <a:rPr lang="nl-NL" sz="2100" dirty="0" smtClean="0"/>
              <a:t> are </a:t>
            </a:r>
            <a:r>
              <a:rPr lang="nl-NL" sz="2100" dirty="0" err="1" smtClean="0"/>
              <a:t>amplified</a:t>
            </a:r>
            <a:r>
              <a:rPr lang="nl-NL" sz="2100" dirty="0" smtClean="0"/>
              <a:t> </a:t>
            </a:r>
            <a:r>
              <a:rPr lang="nl-NL" sz="2100" dirty="0" err="1" smtClean="0"/>
              <a:t>by</a:t>
            </a:r>
            <a:r>
              <a:rPr lang="nl-NL" sz="2100" dirty="0" smtClean="0"/>
              <a:t> </a:t>
            </a:r>
            <a:r>
              <a:rPr lang="nl-NL" sz="2100" dirty="0" err="1" smtClean="0"/>
              <a:t>age</a:t>
            </a:r>
            <a:r>
              <a:rPr lang="nl-NL" sz="2100" dirty="0" smtClean="0"/>
              <a:t> </a:t>
            </a:r>
            <a:r>
              <a:rPr lang="nl-NL" sz="2100" dirty="0" err="1" smtClean="0"/>
              <a:t>related</a:t>
            </a:r>
            <a:r>
              <a:rPr lang="nl-NL" sz="2100" dirty="0" smtClean="0"/>
              <a:t> </a:t>
            </a:r>
            <a:r>
              <a:rPr lang="nl-NL" sz="2100" dirty="0" err="1" smtClean="0"/>
              <a:t>changes</a:t>
            </a:r>
            <a:r>
              <a:rPr lang="nl-NL" sz="2100" dirty="0" smtClean="0"/>
              <a:t> and </a:t>
            </a:r>
            <a:r>
              <a:rPr lang="nl-NL" sz="2100" dirty="0" err="1" smtClean="0"/>
              <a:t>mood</a:t>
            </a:r>
            <a:r>
              <a:rPr lang="nl-NL" sz="2100" dirty="0" smtClean="0"/>
              <a:t> </a:t>
            </a:r>
            <a:r>
              <a:rPr lang="nl-NL" sz="2100" dirty="0" err="1" smtClean="0"/>
              <a:t>disturbance</a:t>
            </a:r>
            <a:endParaRPr lang="nl-NL" sz="2100" dirty="0" smtClean="0"/>
          </a:p>
          <a:p>
            <a:pPr>
              <a:buNone/>
            </a:pPr>
            <a:endParaRPr lang="nl-NL" sz="2100" dirty="0"/>
          </a:p>
          <a:p>
            <a:r>
              <a:rPr lang="nl-NL" sz="2100" b="1" dirty="0" err="1" smtClean="0"/>
              <a:t>Differences</a:t>
            </a:r>
            <a:r>
              <a:rPr lang="nl-NL" sz="2100" b="1" dirty="0" smtClean="0"/>
              <a:t> in sleep </a:t>
            </a:r>
            <a:r>
              <a:rPr lang="nl-NL" sz="2100" b="1" dirty="0" err="1" smtClean="0"/>
              <a:t>between</a:t>
            </a:r>
            <a:r>
              <a:rPr lang="nl-NL" sz="2100" b="1" dirty="0" smtClean="0"/>
              <a:t> men and </a:t>
            </a:r>
            <a:r>
              <a:rPr lang="nl-NL" sz="2100" b="1" dirty="0" err="1" smtClean="0"/>
              <a:t>women</a:t>
            </a:r>
            <a:r>
              <a:rPr lang="nl-NL" sz="2100" b="1" dirty="0" smtClean="0"/>
              <a:t> </a:t>
            </a:r>
            <a:r>
              <a:rPr lang="nl-NL" sz="2100" dirty="0" smtClean="0"/>
              <a:t>are most </a:t>
            </a:r>
            <a:r>
              <a:rPr lang="nl-NL" sz="2100" dirty="0" err="1" smtClean="0"/>
              <a:t>clear</a:t>
            </a:r>
            <a:r>
              <a:rPr lang="nl-NL" sz="2100" dirty="0" smtClean="0"/>
              <a:t> </a:t>
            </a:r>
            <a:r>
              <a:rPr lang="nl-NL" sz="2100" dirty="0" err="1" smtClean="0"/>
              <a:t>after</a:t>
            </a:r>
            <a:r>
              <a:rPr lang="nl-NL" sz="2100" dirty="0" smtClean="0"/>
              <a:t> </a:t>
            </a:r>
            <a:r>
              <a:rPr lang="nl-NL" sz="2100" dirty="0" err="1" smtClean="0"/>
              <a:t>adolescence</a:t>
            </a:r>
            <a:r>
              <a:rPr lang="nl-NL" sz="2100" dirty="0" smtClean="0"/>
              <a:t> and are </a:t>
            </a:r>
            <a:r>
              <a:rPr lang="nl-NL" sz="2100" dirty="0" err="1" smtClean="0"/>
              <a:t>directly</a:t>
            </a:r>
            <a:r>
              <a:rPr lang="nl-NL" sz="2100" dirty="0" smtClean="0"/>
              <a:t> </a:t>
            </a:r>
            <a:r>
              <a:rPr lang="nl-NL" sz="2100" dirty="0" err="1" smtClean="0"/>
              <a:t>related</a:t>
            </a:r>
            <a:r>
              <a:rPr lang="nl-NL" sz="2100" dirty="0" smtClean="0"/>
              <a:t> to </a:t>
            </a:r>
            <a:r>
              <a:rPr lang="nl-NL" sz="2100" dirty="0" err="1" smtClean="0"/>
              <a:t>hormonal</a:t>
            </a:r>
            <a:r>
              <a:rPr lang="nl-NL" sz="2100" dirty="0" smtClean="0"/>
              <a:t> </a:t>
            </a:r>
            <a:r>
              <a:rPr lang="nl-NL" sz="2100" dirty="0" err="1" smtClean="0"/>
              <a:t>changes</a:t>
            </a:r>
            <a:r>
              <a:rPr lang="nl-NL" sz="2100" dirty="0" smtClean="0"/>
              <a:t> </a:t>
            </a:r>
            <a:r>
              <a:rPr lang="nl-NL" sz="2100" dirty="0" err="1" smtClean="0"/>
              <a:t>during</a:t>
            </a:r>
            <a:r>
              <a:rPr lang="nl-NL" sz="2100" dirty="0" smtClean="0"/>
              <a:t> the </a:t>
            </a:r>
            <a:r>
              <a:rPr lang="nl-NL" sz="2100" dirty="0" err="1" smtClean="0"/>
              <a:t>female</a:t>
            </a:r>
            <a:r>
              <a:rPr lang="nl-NL" sz="2100" dirty="0" smtClean="0"/>
              <a:t> </a:t>
            </a:r>
            <a:r>
              <a:rPr lang="nl-NL" sz="2100" dirty="0" err="1" smtClean="0"/>
              <a:t>life</a:t>
            </a:r>
            <a:r>
              <a:rPr lang="nl-NL" sz="2100" dirty="0" smtClean="0"/>
              <a:t> span, </a:t>
            </a:r>
            <a:r>
              <a:rPr lang="nl-NL" sz="2100" dirty="0" err="1" smtClean="0"/>
              <a:t>with</a:t>
            </a:r>
            <a:r>
              <a:rPr lang="nl-NL" sz="2100" dirty="0" smtClean="0"/>
              <a:t> important </a:t>
            </a:r>
            <a:r>
              <a:rPr lang="nl-NL" sz="2100" dirty="0" err="1" smtClean="0"/>
              <a:t>implications</a:t>
            </a:r>
            <a:r>
              <a:rPr lang="nl-NL" sz="2100" dirty="0" smtClean="0"/>
              <a:t> </a:t>
            </a:r>
            <a:r>
              <a:rPr lang="nl-NL" sz="2100" dirty="0" err="1" smtClean="0"/>
              <a:t>for</a:t>
            </a:r>
            <a:r>
              <a:rPr lang="nl-NL" sz="2100" dirty="0" smtClean="0"/>
              <a:t> </a:t>
            </a:r>
            <a:r>
              <a:rPr lang="nl-NL" sz="2100" dirty="0" err="1" smtClean="0"/>
              <a:t>health</a:t>
            </a:r>
            <a:r>
              <a:rPr lang="nl-NL" sz="2100" dirty="0" smtClean="0"/>
              <a:t> and </a:t>
            </a:r>
            <a:r>
              <a:rPr lang="nl-NL" sz="2100" dirty="0" err="1" smtClean="0"/>
              <a:t>well-being</a:t>
            </a:r>
            <a:endParaRPr lang="nl-NL" sz="2100" dirty="0"/>
          </a:p>
          <a:p>
            <a:endParaRPr lang="nl-NL" sz="19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3535" y="132797"/>
            <a:ext cx="10515600" cy="428747"/>
          </a:xfrm>
        </p:spPr>
        <p:txBody>
          <a:bodyPr>
            <a:normAutofit/>
          </a:bodyPr>
          <a:lstStyle/>
          <a:p>
            <a:r>
              <a:rPr lang="nl-NL" dirty="0" err="1" smtClean="0"/>
              <a:t>Hormonal</a:t>
            </a:r>
            <a:r>
              <a:rPr lang="nl-NL" dirty="0" smtClean="0"/>
              <a:t> </a:t>
            </a:r>
            <a:r>
              <a:rPr lang="nl-NL" dirty="0" err="1" smtClean="0"/>
              <a:t>life</a:t>
            </a:r>
            <a:r>
              <a:rPr lang="nl-NL" dirty="0" smtClean="0"/>
              <a:t> </a:t>
            </a:r>
            <a:r>
              <a:rPr lang="nl-NL" dirty="0" err="1" smtClean="0"/>
              <a:t>phases</a:t>
            </a:r>
            <a:endParaRPr lang="nl-N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5006" y="1541124"/>
            <a:ext cx="5574434" cy="34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990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Sleep in women across life span</a:t>
            </a:r>
            <a:endParaRPr lang="en-GB" dirty="0"/>
          </a:p>
        </p:txBody>
      </p:sp>
      <p:pic>
        <p:nvPicPr>
          <p:cNvPr id="3" name="Schermafbeelding 2020-12-07 om 21.02.41.png" descr="Schermafbeelding 2020-12-07 om 21.02.41.png"/>
          <p:cNvPicPr>
            <a:picLocks noChangeAspect="1"/>
          </p:cNvPicPr>
          <p:nvPr/>
        </p:nvPicPr>
        <p:blipFill>
          <a:blip r:embed="rId3"/>
          <a:srcRect l="40769" t="25869" r="11240" b="27755"/>
          <a:stretch>
            <a:fillRect/>
          </a:stretch>
        </p:blipFill>
        <p:spPr>
          <a:xfrm>
            <a:off x="1490134" y="883596"/>
            <a:ext cx="8908323" cy="48893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kstvak 4"/>
          <p:cNvSpPr txBox="1"/>
          <p:nvPr/>
        </p:nvSpPr>
        <p:spPr>
          <a:xfrm>
            <a:off x="3623366" y="6019465"/>
            <a:ext cx="449873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/>
                </a:solidFill>
              </a:rPr>
              <a:t>Pengo</a:t>
            </a:r>
            <a:r>
              <a:rPr lang="nl-NL" dirty="0" smtClean="0">
                <a:solidFill>
                  <a:schemeClr val="accent1"/>
                </a:solidFill>
              </a:rPr>
              <a:t> M et al </a:t>
            </a:r>
            <a:r>
              <a:rPr lang="nl-NL" dirty="0" err="1" smtClean="0">
                <a:solidFill>
                  <a:schemeClr val="accent1"/>
                </a:solidFill>
              </a:rPr>
              <a:t>Chest</a:t>
            </a:r>
            <a:r>
              <a:rPr lang="nl-NL" dirty="0" smtClean="0">
                <a:solidFill>
                  <a:schemeClr val="accent1"/>
                </a:solidFill>
              </a:rPr>
              <a:t> 2018;</a:t>
            </a:r>
            <a:r>
              <a:rPr lang="nl-BE" dirty="0" smtClean="0"/>
              <a:t>154(1):196-206</a:t>
            </a:r>
            <a:endParaRPr lang="nl-NL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Disturbed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sleep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Problem to initiate sleep</a:t>
            </a:r>
          </a:p>
          <a:p>
            <a:r>
              <a:rPr lang="en-US" sz="2400" b="1" dirty="0" smtClean="0"/>
              <a:t>Problem to maintain sleep</a:t>
            </a:r>
          </a:p>
          <a:p>
            <a:r>
              <a:rPr lang="en-US" sz="2400" b="1" dirty="0" smtClean="0"/>
              <a:t>Early awakening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“Insomnia”</a:t>
            </a:r>
          </a:p>
          <a:p>
            <a:r>
              <a:rPr lang="en-US" sz="2400" b="1" dirty="0" err="1" smtClean="0"/>
              <a:t>Hypersomnia</a:t>
            </a:r>
            <a:endParaRPr lang="en-US" sz="2400" b="1" dirty="0" smtClean="0"/>
          </a:p>
          <a:p>
            <a:r>
              <a:rPr lang="en-US" sz="2400" b="1" dirty="0" err="1" smtClean="0"/>
              <a:t>Parasomnia</a:t>
            </a:r>
            <a:endParaRPr lang="nl-BE" sz="2400" dirty="0" smtClean="0"/>
          </a:p>
        </p:txBody>
      </p:sp>
      <p:sp>
        <p:nvSpPr>
          <p:cNvPr id="1946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67216" y="1982912"/>
            <a:ext cx="5924785" cy="4114800"/>
          </a:xfrm>
        </p:spPr>
        <p:txBody>
          <a:bodyPr/>
          <a:lstStyle/>
          <a:p>
            <a:pPr>
              <a:buSzTx/>
            </a:pPr>
            <a:r>
              <a:rPr lang="en-US" sz="2000" dirty="0" smtClean="0">
                <a:solidFill>
                  <a:schemeClr val="tx2"/>
                </a:solidFill>
              </a:rPr>
              <a:t>At least  1 of the following  characteristics of  </a:t>
            </a:r>
            <a:r>
              <a:rPr lang="en-US" sz="2000" u="sng" dirty="0" smtClean="0">
                <a:solidFill>
                  <a:schemeClr val="tx2"/>
                </a:solidFill>
              </a:rPr>
              <a:t>disturbance during the daytime</a:t>
            </a:r>
            <a:r>
              <a:rPr lang="en-US" sz="2000" dirty="0" smtClean="0">
                <a:solidFill>
                  <a:schemeClr val="tx2"/>
                </a:solidFill>
              </a:rPr>
              <a:t> related to nocturnal problems: </a:t>
            </a:r>
          </a:p>
          <a:p>
            <a:pPr lvl="1">
              <a:buSzTx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	A</a:t>
            </a:r>
            <a:r>
              <a:rPr lang="en-US" sz="2000" dirty="0" smtClean="0">
                <a:solidFill>
                  <a:schemeClr val="tx2"/>
                </a:solidFill>
              </a:rPr>
              <a:t>  Fatigue or malaise; </a:t>
            </a:r>
          </a:p>
          <a:p>
            <a:pPr lvl="1">
              <a:buSzTx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	B</a:t>
            </a:r>
            <a:r>
              <a:rPr lang="en-US" sz="2000" dirty="0" smtClean="0">
                <a:solidFill>
                  <a:schemeClr val="tx2"/>
                </a:solidFill>
              </a:rPr>
              <a:t>  Disturbed attention, concentration, memory;               social;  professional or poor performance at school; mood disturbances;  daytime sleepiness;</a:t>
            </a:r>
          </a:p>
          <a:p>
            <a:pPr lvl="1">
              <a:buSzTx/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less energy and motivation.</a:t>
            </a:r>
            <a:endParaRPr lang="nl-NL" sz="2000" dirty="0" smtClean="0">
              <a:solidFill>
                <a:schemeClr val="tx2"/>
              </a:solidFill>
            </a:endParaRPr>
          </a:p>
          <a:p>
            <a:endParaRPr lang="nl-BE" dirty="0" smtClean="0"/>
          </a:p>
        </p:txBody>
      </p:sp>
      <p:sp>
        <p:nvSpPr>
          <p:cNvPr id="19461" name="Oval 1028"/>
          <p:cNvSpPr>
            <a:spLocks noChangeArrowheads="1"/>
          </p:cNvSpPr>
          <p:nvPr/>
        </p:nvSpPr>
        <p:spPr bwMode="auto">
          <a:xfrm>
            <a:off x="931335" y="1500189"/>
            <a:ext cx="5164666" cy="4143375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19462" name="Tekstvak 5"/>
          <p:cNvSpPr txBox="1">
            <a:spLocks noChangeArrowheads="1"/>
          </p:cNvSpPr>
          <p:nvPr/>
        </p:nvSpPr>
        <p:spPr bwMode="auto">
          <a:xfrm>
            <a:off x="6180667" y="1857375"/>
            <a:ext cx="592666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sz="8800"/>
              <a:t> +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80" y="4657724"/>
            <a:ext cx="2054381" cy="2054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Disturbed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sleep (</a:t>
            </a:r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insomnia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8253" y="2743201"/>
            <a:ext cx="9642592" cy="1406525"/>
          </a:xfrm>
        </p:spPr>
        <p:txBody>
          <a:bodyPr/>
          <a:lstStyle/>
          <a:p>
            <a:r>
              <a:rPr lang="nl-NL" b="1" dirty="0" smtClean="0">
                <a:solidFill>
                  <a:schemeClr val="tx2"/>
                </a:solidFill>
              </a:rPr>
              <a:t>At </a:t>
            </a:r>
            <a:r>
              <a:rPr lang="nl-NL" b="1" dirty="0" err="1" smtClean="0">
                <a:solidFill>
                  <a:schemeClr val="tx2"/>
                </a:solidFill>
              </a:rPr>
              <a:t>least</a:t>
            </a:r>
            <a:r>
              <a:rPr lang="nl-NL" b="1" dirty="0" smtClean="0">
                <a:solidFill>
                  <a:schemeClr val="tx2"/>
                </a:solidFill>
              </a:rPr>
              <a:t> 3 </a:t>
            </a:r>
            <a:r>
              <a:rPr lang="nl-NL" b="1" dirty="0" err="1" smtClean="0">
                <a:solidFill>
                  <a:schemeClr val="tx2"/>
                </a:solidFill>
              </a:rPr>
              <a:t>poor</a:t>
            </a:r>
            <a:r>
              <a:rPr lang="nl-NL" b="1" dirty="0" smtClean="0">
                <a:solidFill>
                  <a:schemeClr val="tx2"/>
                </a:solidFill>
              </a:rPr>
              <a:t> </a:t>
            </a:r>
            <a:r>
              <a:rPr lang="nl-NL" b="1" dirty="0" err="1" smtClean="0">
                <a:solidFill>
                  <a:schemeClr val="tx2"/>
                </a:solidFill>
              </a:rPr>
              <a:t>nights</a:t>
            </a:r>
            <a:r>
              <a:rPr lang="nl-NL" b="1" dirty="0" smtClean="0">
                <a:solidFill>
                  <a:schemeClr val="tx2"/>
                </a:solidFill>
              </a:rPr>
              <a:t> per week</a:t>
            </a:r>
          </a:p>
          <a:p>
            <a:r>
              <a:rPr lang="nl-NL" b="1" dirty="0" smtClean="0">
                <a:solidFill>
                  <a:schemeClr val="tx2"/>
                </a:solidFill>
              </a:rPr>
              <a:t>Present </a:t>
            </a:r>
            <a:r>
              <a:rPr lang="nl-NL" b="1" dirty="0" err="1" smtClean="0">
                <a:solidFill>
                  <a:schemeClr val="tx2"/>
                </a:solidFill>
              </a:rPr>
              <a:t>during</a:t>
            </a:r>
            <a:r>
              <a:rPr lang="nl-NL" b="1" dirty="0" smtClean="0">
                <a:solidFill>
                  <a:schemeClr val="tx2"/>
                </a:solidFill>
              </a:rPr>
              <a:t> at </a:t>
            </a:r>
            <a:r>
              <a:rPr lang="nl-NL" b="1" dirty="0" err="1" smtClean="0">
                <a:solidFill>
                  <a:schemeClr val="tx2"/>
                </a:solidFill>
              </a:rPr>
              <a:t>least</a:t>
            </a:r>
            <a:r>
              <a:rPr lang="nl-NL" b="1" dirty="0" smtClean="0">
                <a:solidFill>
                  <a:schemeClr val="tx2"/>
                </a:solidFill>
              </a:rPr>
              <a:t> 3 </a:t>
            </a:r>
            <a:r>
              <a:rPr lang="nl-NL" b="1" dirty="0" err="1" smtClean="0">
                <a:solidFill>
                  <a:schemeClr val="tx2"/>
                </a:solidFill>
              </a:rPr>
              <a:t>months</a:t>
            </a:r>
            <a:endParaRPr lang="nl-NL" b="1" dirty="0" smtClean="0">
              <a:solidFill>
                <a:schemeClr val="tx2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500" y="1447800"/>
            <a:ext cx="2563367" cy="3575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type="clipArt" sz="half" idx="4294967295"/>
          </p:nvPr>
        </p:nvGraphicFramePr>
        <p:xfrm>
          <a:off x="4572000" y="333375"/>
          <a:ext cx="7300384" cy="5962650"/>
        </p:xfrm>
        <a:graphic>
          <a:graphicData uri="http://schemas.openxmlformats.org/presentationml/2006/ole">
            <p:oleObj spid="_x0000_s6146" name="PhotoImpact" r:id="rId4" imgW="5477035" imgH="5964948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1600" y="838201"/>
            <a:ext cx="3860800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rgbClr val="000000"/>
                </a:solidFill>
              </a:rPr>
              <a:t>EEG States                                of Being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0" y="1981201"/>
            <a:ext cx="3454400" cy="3539953"/>
            <a:chOff x="2411" y="1712"/>
            <a:chExt cx="1373" cy="1656"/>
          </a:xfrm>
        </p:grpSpPr>
        <p:sp>
          <p:nvSpPr>
            <p:cNvPr id="107525" name="Rectangle 5"/>
            <p:cNvSpPr>
              <a:spLocks noChangeArrowheads="1"/>
            </p:cNvSpPr>
            <p:nvPr/>
          </p:nvSpPr>
          <p:spPr bwMode="auto">
            <a:xfrm>
              <a:off x="2411" y="1712"/>
              <a:ext cx="1373" cy="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GB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Light sleep</a:t>
              </a:r>
            </a:p>
            <a:p>
              <a:pPr>
                <a:defRPr/>
              </a:pPr>
              <a:endPara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GB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Deep sleep</a:t>
              </a:r>
            </a:p>
          </p:txBody>
        </p:sp>
        <p:sp>
          <p:nvSpPr>
            <p:cNvPr id="1036" name="AutoShape 6"/>
            <p:cNvSpPr>
              <a:spLocks noChangeArrowheads="1"/>
            </p:cNvSpPr>
            <p:nvPr/>
          </p:nvSpPr>
          <p:spPr bwMode="auto">
            <a:xfrm>
              <a:off x="2908" y="2094"/>
              <a:ext cx="176" cy="756"/>
            </a:xfrm>
            <a:prstGeom prst="downArrow">
              <a:avLst>
                <a:gd name="adj1" fmla="val 50000"/>
                <a:gd name="adj2" fmla="val 214793"/>
              </a:avLst>
            </a:prstGeom>
            <a:solidFill>
              <a:schemeClr val="folHlink"/>
            </a:solidFill>
            <a:ln w="12699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BE"/>
            </a:p>
          </p:txBody>
        </p:sp>
      </p:grp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2336801" y="1524001"/>
            <a:ext cx="146386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Stage 1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2336801" y="2895601"/>
            <a:ext cx="146386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Stage 2</a:t>
            </a:r>
            <a:endParaRPr lang="nl-NL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2032000" y="4419601"/>
            <a:ext cx="156324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Stage 3</a:t>
            </a:r>
            <a:endParaRPr lang="nl-NL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2743200" y="5486401"/>
            <a:ext cx="98296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REM</a:t>
            </a:r>
            <a:endParaRPr lang="nl-NL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0" y="2133601"/>
            <a:ext cx="2844800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  <a:r>
              <a:rPr lang="en-GB" sz="3200" dirty="0">
                <a:solidFill>
                  <a:srgbClr val="0070C0"/>
                </a:solidFill>
                <a:latin typeface="Arial" charset="0"/>
              </a:rPr>
              <a:t>on </a:t>
            </a:r>
          </a:p>
          <a:p>
            <a:pPr eaLnBrk="1" hangingPunct="1">
              <a:defRPr/>
            </a:pPr>
            <a:r>
              <a:rPr lang="en-GB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GB" sz="3200" dirty="0">
                <a:solidFill>
                  <a:srgbClr val="0070C0"/>
                </a:solidFill>
                <a:latin typeface="Arial" charset="0"/>
              </a:rPr>
              <a:t>apid  </a:t>
            </a:r>
          </a:p>
          <a:p>
            <a:pPr eaLnBrk="1" hangingPunct="1">
              <a:defRPr/>
            </a:pPr>
            <a:r>
              <a:rPr lang="en-GB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GB" sz="3200" dirty="0">
                <a:solidFill>
                  <a:srgbClr val="0070C0"/>
                </a:solidFill>
                <a:latin typeface="Arial" charset="0"/>
              </a:rPr>
              <a:t>ye </a:t>
            </a:r>
          </a:p>
          <a:p>
            <a:pPr eaLnBrk="1" hangingPunct="1">
              <a:defRPr/>
            </a:pPr>
            <a:r>
              <a:rPr lang="en-GB" sz="36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GB" sz="3200" dirty="0" err="1">
                <a:solidFill>
                  <a:srgbClr val="0070C0"/>
                </a:solidFill>
                <a:latin typeface="Arial" charset="0"/>
              </a:rPr>
              <a:t>ov</a:t>
            </a:r>
            <a:endParaRPr lang="nl-NL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034" name="AutoShape 12"/>
          <p:cNvSpPr>
            <a:spLocks/>
          </p:cNvSpPr>
          <p:nvPr/>
        </p:nvSpPr>
        <p:spPr bwMode="auto">
          <a:xfrm>
            <a:off x="1625600" y="1752600"/>
            <a:ext cx="609600" cy="3352800"/>
          </a:xfrm>
          <a:prstGeom prst="leftBrace">
            <a:avLst>
              <a:gd name="adj1" fmla="val 6111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1026"/>
          <p:cNvSpPr>
            <a:spLocks noGrp="1" noChangeArrowheads="1"/>
          </p:cNvSpPr>
          <p:nvPr>
            <p:ph type="title"/>
          </p:nvPr>
        </p:nvSpPr>
        <p:spPr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GB" sz="3600" smtClean="0"/>
              <a:t/>
            </a:r>
            <a:br>
              <a:rPr lang="en-GB" sz="3600" smtClean="0"/>
            </a:br>
            <a:r>
              <a:rPr lang="en-GB" sz="3600" smtClean="0"/>
              <a:t/>
            </a:r>
            <a:br>
              <a:rPr lang="en-GB" sz="3600" smtClean="0"/>
            </a:br>
            <a:r>
              <a:rPr lang="en-GB" sz="3600" smtClean="0"/>
              <a:t/>
            </a:r>
            <a:br>
              <a:rPr lang="en-GB" sz="3600" smtClean="0"/>
            </a:br>
            <a:r>
              <a:rPr lang="en-GB" sz="3600" smtClean="0"/>
              <a:t/>
            </a:r>
            <a:br>
              <a:rPr lang="en-GB" sz="3600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  <p:sp>
        <p:nvSpPr>
          <p:cNvPr id="2052" name="Rectangle 1027"/>
          <p:cNvSpPr>
            <a:spLocks noChangeArrowheads="1"/>
          </p:cNvSpPr>
          <p:nvPr/>
        </p:nvSpPr>
        <p:spPr bwMode="auto">
          <a:xfrm>
            <a:off x="451555" y="228600"/>
            <a:ext cx="113284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 dirty="0" smtClean="0">
                <a:solidFill>
                  <a:schemeClr val="tx2"/>
                </a:solidFill>
                <a:latin typeface="+mj-lt"/>
              </a:rPr>
              <a:t>Prevalence of insomnia with ageing</a:t>
            </a:r>
            <a:endParaRPr lang="en-GB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53" name="Text Box 1028"/>
          <p:cNvSpPr txBox="1">
            <a:spLocks noChangeArrowheads="1"/>
          </p:cNvSpPr>
          <p:nvPr/>
        </p:nvSpPr>
        <p:spPr bwMode="auto">
          <a:xfrm>
            <a:off x="812800" y="5867401"/>
            <a:ext cx="99135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sz="1600" b="1" dirty="0" smtClean="0">
                <a:cs typeface="Arial" charset="0"/>
              </a:rPr>
              <a:t>About </a:t>
            </a:r>
            <a:r>
              <a:rPr lang="en-GB" sz="1600" b="1" u="sng" dirty="0">
                <a:cs typeface="Arial" charset="0"/>
              </a:rPr>
              <a:t>50% </a:t>
            </a:r>
            <a:r>
              <a:rPr lang="en-GB" sz="1600" b="1" u="sng" dirty="0" smtClean="0">
                <a:cs typeface="Arial" charset="0"/>
              </a:rPr>
              <a:t>of elderly people</a:t>
            </a:r>
            <a:r>
              <a:rPr lang="en-GB" sz="1600" b="1" dirty="0" smtClean="0">
                <a:cs typeface="Arial" charset="0"/>
              </a:rPr>
              <a:t> report insomnia and global dissatisfaction about their sleep quality</a:t>
            </a:r>
            <a:endParaRPr lang="en-GB" sz="1600" b="1" baseline="30000" dirty="0">
              <a:cs typeface="Arial" charset="0"/>
            </a:endParaRPr>
          </a:p>
        </p:txBody>
      </p:sp>
      <p:graphicFrame>
        <p:nvGraphicFramePr>
          <p:cNvPr id="2050" name="Object 1029"/>
          <p:cNvGraphicFramePr>
            <a:graphicFrameLocks noChangeAspect="1"/>
          </p:cNvGraphicFramePr>
          <p:nvPr>
            <p:ph idx="1"/>
          </p:nvPr>
        </p:nvGraphicFramePr>
        <p:xfrm>
          <a:off x="1627483" y="1676400"/>
          <a:ext cx="8214548" cy="4198938"/>
        </p:xfrm>
        <a:graphic>
          <a:graphicData uri="http://schemas.openxmlformats.org/presentationml/2006/ole">
            <p:oleObj spid="_x0000_s105474" name="Grafiek" r:id="rId4" imgW="5570304" imgH="3375674" progId="MSGraph.Chart.8">
              <p:embed followColorScheme="full"/>
            </p:oleObj>
          </a:graphicData>
        </a:graphic>
      </p:graphicFrame>
    </p:spTree>
  </p:cSld>
  <p:clrMapOvr>
    <a:masterClrMapping/>
  </p:clrMapOvr>
  <p:transition advTm="54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BE" smtClean="0"/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 smtClean="0"/>
          </a:p>
        </p:txBody>
      </p:sp>
      <p:pic>
        <p:nvPicPr>
          <p:cNvPr id="22532" name="Picture 1029" descr="Prevalentie insomnie volgens geslac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363"/>
            <a:ext cx="12192000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1030"/>
          <p:cNvSpPr>
            <a:spLocks noChangeShapeType="1"/>
          </p:cNvSpPr>
          <p:nvPr/>
        </p:nvSpPr>
        <p:spPr bwMode="auto">
          <a:xfrm>
            <a:off x="4901260" y="1700214"/>
            <a:ext cx="0" cy="5157787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Disturbed</a:t>
            </a:r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sleep (</a:t>
            </a:r>
            <a:r>
              <a:rPr lang="nl-NL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insomnia</a:t>
            </a:r>
            <a:r>
              <a:rPr lang="nl-N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1645720"/>
            <a:ext cx="5183188" cy="4508500"/>
          </a:xfrm>
        </p:spPr>
        <p:txBody>
          <a:bodyPr>
            <a:normAutofit fontScale="77500" lnSpcReduction="20000"/>
          </a:bodyPr>
          <a:lstStyle/>
          <a:p>
            <a:r>
              <a:rPr lang="nl-NL" dirty="0" err="1" smtClean="0"/>
              <a:t>Prevalence</a:t>
            </a:r>
            <a:r>
              <a:rPr lang="nl-NL" dirty="0" smtClean="0"/>
              <a:t> </a:t>
            </a:r>
            <a:r>
              <a:rPr lang="nl-NL" dirty="0" err="1" smtClean="0"/>
              <a:t>higher</a:t>
            </a:r>
            <a:r>
              <a:rPr lang="nl-NL" dirty="0" smtClean="0"/>
              <a:t> in ♀</a:t>
            </a:r>
          </a:p>
          <a:p>
            <a:endParaRPr lang="nl-NL" dirty="0"/>
          </a:p>
          <a:p>
            <a:r>
              <a:rPr lang="nl-NL" dirty="0"/>
              <a:t>♂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stroke</a:t>
            </a:r>
            <a:r>
              <a:rPr lang="nl-NL" dirty="0" smtClean="0"/>
              <a:t> have more </a:t>
            </a:r>
            <a:r>
              <a:rPr lang="nl-NL" dirty="0" err="1" smtClean="0"/>
              <a:t>often</a:t>
            </a:r>
            <a:r>
              <a:rPr lang="nl-NL" dirty="0" smtClean="0"/>
              <a:t> </a:t>
            </a:r>
            <a:r>
              <a:rPr lang="nl-NL" dirty="0" err="1" smtClean="0"/>
              <a:t>insomnia</a:t>
            </a:r>
            <a:endParaRPr lang="nl-NL" dirty="0"/>
          </a:p>
          <a:p>
            <a:endParaRPr lang="nl-NL" dirty="0"/>
          </a:p>
          <a:p>
            <a:r>
              <a:rPr lang="nl-NL" dirty="0" err="1" smtClean="0"/>
              <a:t>Insomnia</a:t>
            </a:r>
            <a:r>
              <a:rPr lang="nl-NL" dirty="0" smtClean="0"/>
              <a:t> </a:t>
            </a:r>
            <a:r>
              <a:rPr lang="nl-NL" dirty="0" err="1" smtClean="0"/>
              <a:t>often</a:t>
            </a:r>
            <a:r>
              <a:rPr lang="nl-NL" dirty="0" smtClean="0"/>
              <a:t> </a:t>
            </a:r>
            <a:r>
              <a:rPr lang="nl-NL" dirty="0" err="1" smtClean="0"/>
              <a:t>procedes</a:t>
            </a:r>
            <a:r>
              <a:rPr lang="nl-NL" dirty="0" smtClean="0"/>
              <a:t> </a:t>
            </a:r>
            <a:r>
              <a:rPr lang="nl-NL" dirty="0" err="1" smtClean="0"/>
              <a:t>cardiac</a:t>
            </a:r>
            <a:r>
              <a:rPr lang="nl-NL" dirty="0" smtClean="0"/>
              <a:t> </a:t>
            </a:r>
            <a:r>
              <a:rPr lang="nl-NL" dirty="0" err="1"/>
              <a:t>events</a:t>
            </a:r>
            <a:r>
              <a:rPr lang="nl-NL" dirty="0"/>
              <a:t> </a:t>
            </a:r>
            <a:r>
              <a:rPr lang="nl-NL" dirty="0" smtClean="0"/>
              <a:t>in </a:t>
            </a:r>
            <a:r>
              <a:rPr lang="nl-NL" dirty="0"/>
              <a:t>♀ 48% </a:t>
            </a:r>
          </a:p>
          <a:p>
            <a:endParaRPr lang="nl-NL" dirty="0"/>
          </a:p>
          <a:p>
            <a:r>
              <a:rPr lang="nl-NL" dirty="0"/>
              <a:t>♂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insomnia</a:t>
            </a:r>
            <a:r>
              <a:rPr lang="nl-NL" dirty="0" smtClean="0"/>
              <a:t> </a:t>
            </a:r>
            <a:r>
              <a:rPr lang="nl-NL" dirty="0" err="1" smtClean="0"/>
              <a:t>lose</a:t>
            </a:r>
            <a:r>
              <a:rPr lang="nl-NL" dirty="0" smtClean="0"/>
              <a:t> 3,84 </a:t>
            </a:r>
            <a:r>
              <a:rPr lang="nl-NL" dirty="0" err="1" smtClean="0"/>
              <a:t>yrs</a:t>
            </a:r>
            <a:r>
              <a:rPr lang="nl-NL" dirty="0" smtClean="0"/>
              <a:t> </a:t>
            </a:r>
            <a:r>
              <a:rPr lang="nl-NL" dirty="0"/>
              <a:t>CVD </a:t>
            </a:r>
            <a:r>
              <a:rPr lang="nl-NL" dirty="0" smtClean="0"/>
              <a:t>free survival </a:t>
            </a:r>
            <a:r>
              <a:rPr lang="nl-NL" dirty="0" err="1" smtClean="0"/>
              <a:t>compared</a:t>
            </a:r>
            <a:r>
              <a:rPr lang="nl-NL" dirty="0" smtClean="0"/>
              <a:t> to 1,43 </a:t>
            </a:r>
            <a:r>
              <a:rPr lang="nl-NL" dirty="0" err="1" smtClean="0"/>
              <a:t>yrs</a:t>
            </a:r>
            <a:r>
              <a:rPr lang="nl-NL" dirty="0" smtClean="0"/>
              <a:t> in </a:t>
            </a:r>
            <a:r>
              <a:rPr lang="nl-NL" dirty="0"/>
              <a:t>♀</a:t>
            </a:r>
          </a:p>
          <a:p>
            <a:endParaRPr lang="nl-NL" dirty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/>
              <a:t>COVID </a:t>
            </a:r>
            <a:r>
              <a:rPr lang="nl-NL" dirty="0" err="1" smtClean="0"/>
              <a:t>infection</a:t>
            </a:r>
            <a:r>
              <a:rPr lang="nl-NL" dirty="0" smtClean="0"/>
              <a:t> </a:t>
            </a:r>
            <a:r>
              <a:rPr lang="nl-NL" dirty="0"/>
              <a:t>♀ </a:t>
            </a:r>
            <a:r>
              <a:rPr lang="nl-NL" dirty="0" err="1" smtClean="0"/>
              <a:t>demonstrate</a:t>
            </a:r>
            <a:r>
              <a:rPr lang="nl-NL" dirty="0" smtClean="0"/>
              <a:t> more </a:t>
            </a:r>
            <a:r>
              <a:rPr lang="nl-NL" dirty="0" err="1" smtClean="0"/>
              <a:t>insomnia</a:t>
            </a:r>
            <a:r>
              <a:rPr lang="nl-NL" dirty="0" smtClean="0"/>
              <a:t> </a:t>
            </a:r>
            <a:r>
              <a:rPr lang="nl-NL" dirty="0" err="1" smtClean="0"/>
              <a:t>complaints</a:t>
            </a:r>
            <a:r>
              <a:rPr lang="nl-NL" dirty="0" smtClean="0"/>
              <a:t>  </a:t>
            </a:r>
            <a:endParaRPr lang="nl-NL" dirty="0"/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732417" y="6154220"/>
            <a:ext cx="887956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 err="1"/>
              <a:t>Sex</a:t>
            </a:r>
            <a:r>
              <a:rPr lang="nl-NL" sz="1200" dirty="0"/>
              <a:t> </a:t>
            </a:r>
            <a:r>
              <a:rPr lang="nl-NL" sz="1200" dirty="0" err="1"/>
              <a:t>Differences</a:t>
            </a:r>
            <a:r>
              <a:rPr lang="nl-NL" sz="1200" dirty="0"/>
              <a:t> in Insomnia and </a:t>
            </a:r>
            <a:r>
              <a:rPr lang="nl-NL" sz="1200" dirty="0" err="1"/>
              <a:t>circadian</a:t>
            </a:r>
            <a:r>
              <a:rPr lang="nl-NL" sz="1200" dirty="0"/>
              <a:t> </a:t>
            </a:r>
            <a:r>
              <a:rPr lang="nl-NL" sz="1200" dirty="0" err="1"/>
              <a:t>Rhythm</a:t>
            </a:r>
            <a:r>
              <a:rPr lang="nl-NL" sz="1200" dirty="0"/>
              <a:t> Disorders: A </a:t>
            </a:r>
            <a:r>
              <a:rPr lang="nl-NL" sz="1200" dirty="0" err="1"/>
              <a:t>systematic</a:t>
            </a:r>
            <a:r>
              <a:rPr lang="nl-NL" sz="1200" dirty="0"/>
              <a:t> </a:t>
            </a:r>
            <a:r>
              <a:rPr lang="nl-NL" sz="1200" dirty="0" err="1" smtClean="0"/>
              <a:t>review</a:t>
            </a:r>
            <a:r>
              <a:rPr lang="nl-NL" sz="1200" dirty="0"/>
              <a:t>. </a:t>
            </a:r>
            <a:r>
              <a:rPr lang="nl-NL" sz="1200" dirty="0" err="1" smtClean="0"/>
              <a:t>Pajediene</a:t>
            </a:r>
            <a:r>
              <a:rPr lang="nl-NL" sz="1200" dirty="0" smtClean="0"/>
              <a:t> E et al, </a:t>
            </a:r>
            <a:r>
              <a:rPr lang="nl-NL" sz="1200" dirty="0"/>
              <a:t>Medicina </a:t>
            </a:r>
            <a:r>
              <a:rPr lang="nl-NL" sz="1200" dirty="0" smtClean="0"/>
              <a:t>2024;</a:t>
            </a:r>
            <a:r>
              <a:rPr lang="nl-BE" sz="1200" dirty="0" smtClean="0"/>
              <a:t> 60(3):474</a:t>
            </a:r>
            <a:endParaRPr lang="nl-NL" sz="12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" y="2621252"/>
            <a:ext cx="5201348" cy="26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99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Normaal gemiddelde cyclus lengte van ongeveer 24h…"/>
          <p:cNvSpPr txBox="1">
            <a:spLocks noGrp="1"/>
          </p:cNvSpPr>
          <p:nvPr>
            <p:ph type="body" sz="half" idx="4294967295"/>
          </p:nvPr>
        </p:nvSpPr>
        <p:spPr>
          <a:xfrm>
            <a:off x="6154221" y="1713809"/>
            <a:ext cx="5565380" cy="45127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r>
              <a:rPr sz="2400" dirty="0" smtClean="0">
                <a:latin typeface="+mn-lt"/>
              </a:rPr>
              <a:t>Normal </a:t>
            </a:r>
            <a:r>
              <a:rPr lang="nl-BE" sz="2400" dirty="0" smtClean="0">
                <a:latin typeface="+mn-lt"/>
              </a:rPr>
              <a:t>average </a:t>
            </a:r>
            <a:r>
              <a:rPr sz="2400" dirty="0" err="1" smtClean="0">
                <a:latin typeface="+mn-lt"/>
              </a:rPr>
              <a:t>cycl</a:t>
            </a:r>
            <a:r>
              <a:rPr lang="nl-BE" sz="2400" dirty="0" smtClean="0">
                <a:latin typeface="+mn-lt"/>
              </a:rPr>
              <a:t>e</a:t>
            </a:r>
            <a:r>
              <a:rPr sz="2400" dirty="0" smtClean="0">
                <a:latin typeface="+mn-lt"/>
              </a:rPr>
              <a:t> </a:t>
            </a:r>
            <a:r>
              <a:rPr sz="2400" dirty="0" err="1" smtClean="0">
                <a:latin typeface="+mn-lt"/>
              </a:rPr>
              <a:t>lengt</a:t>
            </a:r>
            <a:r>
              <a:rPr lang="nl-BE" sz="2400" dirty="0" smtClean="0">
                <a:latin typeface="+mn-lt"/>
              </a:rPr>
              <a:t>h of circa</a:t>
            </a:r>
            <a:r>
              <a:rPr sz="2400" dirty="0" smtClean="0">
                <a:latin typeface="+mn-lt"/>
              </a:rPr>
              <a:t> </a:t>
            </a:r>
            <a:r>
              <a:rPr sz="2400" dirty="0">
                <a:latin typeface="+mn-lt"/>
              </a:rPr>
              <a:t>24h</a:t>
            </a:r>
            <a:r>
              <a:rPr lang="nl-NL" sz="2400" dirty="0">
                <a:latin typeface="+mn-lt"/>
              </a:rPr>
              <a:t>, </a:t>
            </a:r>
            <a:r>
              <a:rPr lang="nl-NL" sz="2400" dirty="0" err="1" smtClean="0">
                <a:latin typeface="+mn-lt"/>
              </a:rPr>
              <a:t>but</a:t>
            </a:r>
            <a:r>
              <a:rPr lang="nl-NL" sz="2400" dirty="0" smtClean="0">
                <a:latin typeface="+mn-lt"/>
              </a:rPr>
              <a:t> </a:t>
            </a:r>
            <a:r>
              <a:rPr lang="nl-NL" sz="2400" u="sng" dirty="0" err="1" smtClean="0">
                <a:latin typeface="+mn-lt"/>
              </a:rPr>
              <a:t>shorter</a:t>
            </a:r>
            <a:r>
              <a:rPr lang="nl-NL" sz="2400" u="sng" dirty="0" smtClean="0">
                <a:latin typeface="+mn-lt"/>
              </a:rPr>
              <a:t> in </a:t>
            </a:r>
            <a:r>
              <a:rPr lang="nl-NL" sz="2400" u="sng" dirty="0" err="1" smtClean="0">
                <a:latin typeface="+mn-lt"/>
              </a:rPr>
              <a:t>women</a:t>
            </a:r>
            <a:endParaRPr lang="nl-NL" sz="2400" u="sng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endParaRPr sz="2400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r>
              <a:rPr lang="nl-NL" sz="2400" dirty="0" err="1" smtClean="0">
                <a:latin typeface="+mn-lt"/>
              </a:rPr>
              <a:t>Melatonin</a:t>
            </a:r>
            <a:r>
              <a:rPr lang="nl-NL" sz="2400" dirty="0" smtClean="0">
                <a:latin typeface="+mn-lt"/>
              </a:rPr>
              <a:t> </a:t>
            </a:r>
            <a:r>
              <a:rPr lang="nl-NL" sz="2400" dirty="0" err="1" smtClean="0">
                <a:latin typeface="+mn-lt"/>
              </a:rPr>
              <a:t>rythm</a:t>
            </a:r>
            <a:r>
              <a:rPr lang="nl-NL" sz="2400" dirty="0" smtClean="0">
                <a:latin typeface="+mn-lt"/>
              </a:rPr>
              <a:t> and body </a:t>
            </a:r>
            <a:r>
              <a:rPr lang="nl-NL" sz="2400" dirty="0" err="1" smtClean="0">
                <a:latin typeface="+mn-lt"/>
              </a:rPr>
              <a:t>temperature</a:t>
            </a:r>
            <a:r>
              <a:rPr lang="nl-NL" sz="2400" dirty="0" smtClean="0">
                <a:latin typeface="+mn-lt"/>
              </a:rPr>
              <a:t> different </a:t>
            </a:r>
            <a:r>
              <a:rPr lang="nl-NL" sz="2400" dirty="0" err="1" smtClean="0">
                <a:latin typeface="+mn-lt"/>
              </a:rPr>
              <a:t>compared</a:t>
            </a:r>
            <a:r>
              <a:rPr lang="nl-NL" sz="2400" dirty="0" smtClean="0">
                <a:latin typeface="+mn-lt"/>
              </a:rPr>
              <a:t> to  ♂</a:t>
            </a:r>
            <a:endParaRPr lang="nl-NL" sz="2400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endParaRPr sz="2400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r>
              <a:rPr lang="nl-BE" sz="2400" dirty="0" err="1" smtClean="0">
                <a:latin typeface="+mn-lt"/>
              </a:rPr>
              <a:t>Women</a:t>
            </a:r>
            <a:r>
              <a:rPr lang="nl-BE" sz="2400" dirty="0" smtClean="0">
                <a:latin typeface="+mn-lt"/>
              </a:rPr>
              <a:t> have more </a:t>
            </a:r>
            <a:r>
              <a:rPr sz="2400" dirty="0" smtClean="0">
                <a:latin typeface="+mn-lt"/>
              </a:rPr>
              <a:t>cognitive </a:t>
            </a:r>
            <a:r>
              <a:rPr sz="2400" dirty="0">
                <a:latin typeface="+mn-lt"/>
              </a:rPr>
              <a:t>impairment </a:t>
            </a:r>
            <a:r>
              <a:rPr lang="nl-BE" sz="2400" dirty="0" err="1" smtClean="0">
                <a:latin typeface="+mn-lt"/>
              </a:rPr>
              <a:t>if</a:t>
            </a:r>
            <a:r>
              <a:rPr lang="nl-BE" sz="2400" dirty="0" smtClean="0">
                <a:latin typeface="+mn-lt"/>
              </a:rPr>
              <a:t> </a:t>
            </a:r>
            <a:r>
              <a:rPr lang="nl-BE" sz="2400" dirty="0" err="1" smtClean="0">
                <a:latin typeface="+mn-lt"/>
              </a:rPr>
              <a:t>disturbance</a:t>
            </a:r>
            <a:r>
              <a:rPr lang="nl-BE" sz="2400" dirty="0" smtClean="0">
                <a:latin typeface="+mn-lt"/>
              </a:rPr>
              <a:t> of the </a:t>
            </a:r>
            <a:r>
              <a:rPr sz="2400" dirty="0" smtClean="0">
                <a:latin typeface="+mn-lt"/>
              </a:rPr>
              <a:t>circadian r</a:t>
            </a:r>
            <a:r>
              <a:rPr lang="nl-BE" sz="2400" dirty="0" err="1" smtClean="0">
                <a:latin typeface="+mn-lt"/>
              </a:rPr>
              <a:t>ythm</a:t>
            </a:r>
            <a:endParaRPr lang="nl-NL" sz="2400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endParaRPr sz="2400" dirty="0">
              <a:latin typeface="+mn-lt"/>
            </a:endParaRPr>
          </a:p>
          <a:p>
            <a:pPr marL="315459" indent="-315459" defTabSz="841227">
              <a:spcBef>
                <a:spcPts val="533"/>
              </a:spcBef>
              <a:buChar char="•"/>
              <a:defRPr sz="1932"/>
            </a:pPr>
            <a:r>
              <a:rPr lang="nl-BE" sz="2400" dirty="0" err="1" smtClean="0">
                <a:latin typeface="+mn-lt"/>
              </a:rPr>
              <a:t>Women</a:t>
            </a:r>
            <a:r>
              <a:rPr lang="nl-BE" sz="2400" dirty="0" smtClean="0">
                <a:latin typeface="+mn-lt"/>
              </a:rPr>
              <a:t> have more </a:t>
            </a:r>
            <a:r>
              <a:rPr lang="nl-BE" sz="2400" dirty="0" err="1" smtClean="0">
                <a:latin typeface="+mn-lt"/>
              </a:rPr>
              <a:t>often</a:t>
            </a:r>
            <a:r>
              <a:rPr lang="nl-BE" sz="2400" dirty="0" smtClean="0">
                <a:latin typeface="+mn-lt"/>
              </a:rPr>
              <a:t> </a:t>
            </a:r>
            <a:r>
              <a:rPr lang="nl-BE" sz="2400" dirty="0" err="1" smtClean="0">
                <a:latin typeface="+mn-lt"/>
              </a:rPr>
              <a:t>complaints</a:t>
            </a:r>
            <a:r>
              <a:rPr lang="nl-BE" sz="2400" dirty="0" smtClean="0">
                <a:latin typeface="+mn-lt"/>
              </a:rPr>
              <a:t> </a:t>
            </a:r>
            <a:r>
              <a:rPr lang="nl-BE" sz="2400" dirty="0" err="1" smtClean="0">
                <a:latin typeface="+mn-lt"/>
              </a:rPr>
              <a:t>if</a:t>
            </a:r>
            <a:r>
              <a:rPr lang="nl-BE" sz="2400" dirty="0" smtClean="0">
                <a:latin typeface="+mn-lt"/>
              </a:rPr>
              <a:t> shift </a:t>
            </a:r>
            <a:r>
              <a:rPr lang="nl-BE" sz="2400" dirty="0" err="1" smtClean="0">
                <a:latin typeface="+mn-lt"/>
              </a:rPr>
              <a:t>work</a:t>
            </a:r>
            <a:r>
              <a:rPr lang="nl-BE" sz="2400" dirty="0" smtClean="0">
                <a:latin typeface="+mn-lt"/>
              </a:rPr>
              <a:t> </a:t>
            </a:r>
            <a:r>
              <a:rPr lang="nl-BE" sz="2400" dirty="0" err="1" smtClean="0">
                <a:latin typeface="+mn-lt"/>
              </a:rPr>
              <a:t>or</a:t>
            </a:r>
            <a:r>
              <a:rPr lang="nl-BE" sz="2400" dirty="0" smtClean="0">
                <a:latin typeface="+mn-lt"/>
              </a:rPr>
              <a:t> </a:t>
            </a:r>
            <a:r>
              <a:rPr sz="2400" dirty="0" smtClean="0">
                <a:latin typeface="+mn-lt"/>
              </a:rPr>
              <a:t>jetlag</a:t>
            </a:r>
            <a:endParaRPr sz="2400" dirty="0">
              <a:latin typeface="+mn-lt"/>
            </a:endParaRPr>
          </a:p>
        </p:txBody>
      </p:sp>
      <p:sp>
        <p:nvSpPr>
          <p:cNvPr id="177" name="Vrouwen en Circardiane ritmes"/>
          <p:cNvSpPr txBox="1"/>
          <p:nvPr/>
        </p:nvSpPr>
        <p:spPr>
          <a:xfrm>
            <a:off x="670560" y="512521"/>
            <a:ext cx="1085088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rPr lang="nl-NL" sz="440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Disturbed</a:t>
            </a:r>
            <a:r>
              <a:rPr lang="nl-NL" sz="44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 sleep: </a:t>
            </a:r>
            <a:r>
              <a:rPr lang="nl-BE" sz="4400" kern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women</a:t>
            </a:r>
            <a:r>
              <a:rPr lang="nl-BE" sz="4400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 and </a:t>
            </a:r>
            <a:r>
              <a:rPr lang="nl-BE" sz="4400" u="sng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c</a:t>
            </a:r>
            <a:r>
              <a:rPr sz="4400" u="sng" kern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ircadian</a:t>
            </a:r>
            <a:r>
              <a:rPr sz="4400" u="sng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 r</a:t>
            </a:r>
            <a:r>
              <a:rPr lang="nl-BE" sz="4400" u="sng" kern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/>
                <a:sym typeface="Arial"/>
              </a:rPr>
              <a:t>ythms</a:t>
            </a:r>
            <a:endParaRPr sz="4400" u="sng" kern="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9" name="Sex differences in the circadian regulation of sleep and waking cognition in humans , Nayantara Santhi"/>
          <p:cNvSpPr txBox="1"/>
          <p:nvPr/>
        </p:nvSpPr>
        <p:spPr>
          <a:xfrm>
            <a:off x="1677366" y="5964934"/>
            <a:ext cx="6725903" cy="64633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defTabSz="457200">
              <a:spcBef>
                <a:spcPts val="1200"/>
              </a:spcBef>
              <a:defRPr sz="10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rPr sz="1800" kern="0" dirty="0" err="1" smtClean="0">
                <a:solidFill>
                  <a:srgbClr val="000000"/>
                </a:solidFill>
              </a:rPr>
              <a:t>Santhi</a:t>
            </a:r>
            <a:r>
              <a:rPr lang="nl-NL" sz="1800" kern="0" dirty="0" smtClean="0">
                <a:solidFill>
                  <a:srgbClr val="000000"/>
                </a:solidFill>
              </a:rPr>
              <a:t> N et al</a:t>
            </a:r>
            <a:r>
              <a:rPr lang="en-US" sz="1800" kern="0" dirty="0" smtClean="0">
                <a:solidFill>
                  <a:srgbClr val="000000"/>
                </a:solidFill>
              </a:rPr>
              <a:t> Proc </a:t>
            </a:r>
            <a:r>
              <a:rPr lang="en-US" sz="1800" kern="0" dirty="0" err="1" smtClean="0">
                <a:solidFill>
                  <a:srgbClr val="000000"/>
                </a:solidFill>
              </a:rPr>
              <a:t>Natl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Acad</a:t>
            </a:r>
            <a:r>
              <a:rPr lang="en-US" sz="1800" kern="0" dirty="0" smtClean="0">
                <a:solidFill>
                  <a:srgbClr val="000000"/>
                </a:solidFill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</a:rPr>
              <a:t>Sci</a:t>
            </a:r>
            <a:r>
              <a:rPr lang="en-US" sz="1800" kern="0" dirty="0" smtClean="0">
                <a:solidFill>
                  <a:srgbClr val="000000"/>
                </a:solidFill>
              </a:rPr>
              <a:t> USA 2016;113(19):E2730-9</a:t>
            </a:r>
            <a:r>
              <a:rPr lang="nl-NL" sz="1800" kern="0" dirty="0" smtClean="0">
                <a:solidFill>
                  <a:srgbClr val="000000"/>
                </a:solidFill>
              </a:rPr>
              <a:t>                                                                                                  </a:t>
            </a:r>
            <a:r>
              <a:rPr lang="nl-NL" sz="1800" kern="0" dirty="0" err="1" smtClean="0">
                <a:solidFill>
                  <a:srgbClr val="000000"/>
                </a:solidFill>
              </a:rPr>
              <a:t>Spitschan</a:t>
            </a:r>
            <a:r>
              <a:rPr lang="nl-NL" sz="1800" kern="0" dirty="0" smtClean="0">
                <a:solidFill>
                  <a:srgbClr val="000000"/>
                </a:solidFill>
              </a:rPr>
              <a:t> M et al </a:t>
            </a:r>
            <a:r>
              <a:rPr lang="nl-NL" sz="1800" kern="0" dirty="0" err="1" smtClean="0">
                <a:solidFill>
                  <a:srgbClr val="000000"/>
                </a:solidFill>
              </a:rPr>
              <a:t>Elife</a:t>
            </a:r>
            <a:r>
              <a:rPr lang="nl-NL" sz="1800" kern="0" dirty="0" smtClean="0">
                <a:solidFill>
                  <a:srgbClr val="000000"/>
                </a:solidFill>
              </a:rPr>
              <a:t> 2022;11:e65419 </a:t>
            </a:r>
            <a:r>
              <a:rPr sz="1800" kern="0" dirty="0" smtClean="0">
                <a:solidFill>
                  <a:srgbClr val="000000"/>
                </a:solidFill>
              </a:rPr>
              <a:t> </a:t>
            </a:r>
            <a:endParaRPr sz="1800" kern="0" dirty="0">
              <a:solidFill>
                <a:srgbClr val="000000"/>
              </a:solidFill>
            </a:endParaRPr>
          </a:p>
        </p:txBody>
      </p:sp>
      <p:pic>
        <p:nvPicPr>
          <p:cNvPr id="6" name="Tijdelijke aanduiding voor inhou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366" y="2001642"/>
            <a:ext cx="2763441" cy="36845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986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Sleep quality changes  during life span</a:t>
            </a:r>
          </a:p>
          <a:p>
            <a:r>
              <a:rPr lang="en-US" b="1" dirty="0" smtClean="0"/>
              <a:t>Differences between men and women already present in early years</a:t>
            </a:r>
          </a:p>
          <a:p>
            <a:r>
              <a:rPr lang="en-US" b="1" dirty="0" smtClean="0"/>
              <a:t>Sleep in women is like women: very complex</a:t>
            </a:r>
            <a:endParaRPr lang="en-GB" dirty="0"/>
          </a:p>
        </p:txBody>
      </p:sp>
      <p:sp>
        <p:nvSpPr>
          <p:cNvPr id="104450" name="AutoShape 2" descr="Vraag met een knipoog | Taalunie:Beri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452" name="AutoShape 4" descr="Vraag met een knipoog | Taalunie:Beric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453" name="Picture 5" descr="D:\Mijn documenten 31-12-2024\pdf-files\Gender\8._knipoog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6023" y="3924728"/>
            <a:ext cx="4049667" cy="2364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5894" y="1555750"/>
            <a:ext cx="679873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8601" y="3816351"/>
            <a:ext cx="5270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>
            <a:spLocks noChangeArrowheads="1"/>
          </p:cNvSpPr>
          <p:nvPr/>
        </p:nvSpPr>
        <p:spPr bwMode="auto">
          <a:xfrm>
            <a:off x="5386917" y="5464175"/>
            <a:ext cx="3747355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BE" dirty="0"/>
              <a:t> </a:t>
            </a:r>
            <a:r>
              <a:rPr lang="nl-BE" sz="2800" b="1" dirty="0" err="1">
                <a:solidFill>
                  <a:srgbClr val="FF0000"/>
                </a:solidFill>
              </a:rPr>
              <a:t>www.acco.be</a:t>
            </a:r>
            <a:r>
              <a:rPr lang="nl-BE" sz="2800" b="1" dirty="0">
                <a:solidFill>
                  <a:srgbClr val="FF0000"/>
                </a:solidFill>
              </a:rPr>
              <a:t>/sleep</a:t>
            </a:r>
            <a:endParaRPr lang="nl-BE" sz="2800" dirty="0">
              <a:solidFill>
                <a:srgbClr val="FF0000"/>
              </a:solidFill>
            </a:endParaRP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50" y="404664"/>
            <a:ext cx="465786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BE" smtClean="0"/>
              <a:pPr/>
              <a:t>36</a:t>
            </a:fld>
            <a:endParaRPr lang="nl-BE"/>
          </a:p>
        </p:txBody>
      </p:sp>
      <p:pic>
        <p:nvPicPr>
          <p:cNvPr id="6146" name="Picture 2" descr="Image result for 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30" y="-84275"/>
            <a:ext cx="13884686" cy="6942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81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7013" y="126749"/>
            <a:ext cx="6848272" cy="673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51" descr="slaap bij kinder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00762"/>
            <a:ext cx="4775200" cy="21653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71" name="Picture 2052" descr="slaap bij volwassen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2362200"/>
            <a:ext cx="5105400" cy="21701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72" name="Picture 2053" descr="slaap bij ouder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651376"/>
            <a:ext cx="4673600" cy="20796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173" name="Text Box 2054"/>
          <p:cNvSpPr txBox="1">
            <a:spLocks noChangeArrowheads="1"/>
          </p:cNvSpPr>
          <p:nvPr/>
        </p:nvSpPr>
        <p:spPr bwMode="auto">
          <a:xfrm>
            <a:off x="5791200" y="476672"/>
            <a:ext cx="5384800" cy="584775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Sleep </a:t>
            </a:r>
            <a:r>
              <a:rPr lang="nl-BE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pattern</a:t>
            </a:r>
            <a:r>
              <a:rPr lang="nl-BE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 </a:t>
            </a:r>
            <a:r>
              <a:rPr lang="nl-BE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according</a:t>
            </a:r>
            <a:r>
              <a:rPr lang="nl-BE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 to </a:t>
            </a:r>
            <a:r>
              <a:rPr lang="nl-BE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age</a:t>
            </a:r>
            <a:endParaRPr lang="nl-NL" sz="320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Normal Sleep Need</a:t>
            </a:r>
          </a:p>
        </p:txBody>
      </p:sp>
      <p:pic>
        <p:nvPicPr>
          <p:cNvPr id="15363" name="Picture 3" descr="RANGETST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4214" y="1447800"/>
            <a:ext cx="6023397" cy="40700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299038" y="5877087"/>
            <a:ext cx="370275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err="1" smtClean="0"/>
              <a:t>Fatigue</a:t>
            </a:r>
            <a:r>
              <a:rPr lang="nl-BE" dirty="0" smtClean="0"/>
              <a:t>: do </a:t>
            </a:r>
            <a:r>
              <a:rPr lang="nl-BE" dirty="0" err="1" smtClean="0"/>
              <a:t>you</a:t>
            </a:r>
            <a:r>
              <a:rPr lang="nl-BE" dirty="0" smtClean="0"/>
              <a:t> sleep </a:t>
            </a:r>
            <a:r>
              <a:rPr lang="nl-BE" dirty="0" err="1" smtClean="0"/>
              <a:t>enough</a:t>
            </a:r>
            <a:r>
              <a:rPr lang="nl-BE" dirty="0" smtClean="0"/>
              <a:t> </a:t>
            </a:r>
            <a:r>
              <a:rPr lang="nl-BE" dirty="0"/>
              <a:t>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018" y="260350"/>
            <a:ext cx="9211733" cy="1143000"/>
          </a:xfrm>
        </p:spPr>
        <p:txBody>
          <a:bodyPr/>
          <a:lstStyle/>
          <a:p>
            <a:pPr eaLnBrk="1" hangingPunct="1"/>
            <a:r>
              <a:rPr lang="nl-BE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Distribution Sleep stages </a:t>
            </a:r>
            <a:br>
              <a:rPr lang="nl-BE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nl-BE" sz="40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Children</a:t>
            </a:r>
            <a:r>
              <a:rPr lang="nl-BE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/</a:t>
            </a:r>
            <a:r>
              <a:rPr lang="nl-BE" sz="40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young</a:t>
            </a:r>
            <a:r>
              <a:rPr lang="nl-BE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BE" sz="40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adults</a:t>
            </a:r>
            <a:r>
              <a:rPr lang="nl-BE" sz="4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endParaRPr lang="nl-NL" sz="40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80379" name="Group 155"/>
          <p:cNvGraphicFramePr>
            <a:graphicFrameLocks noGrp="1"/>
          </p:cNvGraphicFramePr>
          <p:nvPr/>
        </p:nvGraphicFramePr>
        <p:xfrm>
          <a:off x="2235200" y="1828800"/>
          <a:ext cx="8127999" cy="3403918"/>
        </p:xfrm>
        <a:graphic>
          <a:graphicData uri="http://schemas.openxmlformats.org/drawingml/2006/table">
            <a:tbl>
              <a:tblPr/>
              <a:tblGrid>
                <a:gridCol w="2709333"/>
                <a:gridCol w="2709333"/>
                <a:gridCol w="2709333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nl-B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NonREM</a:t>
                      </a: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(75% TST)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   (25% TST)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Stage N1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5%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nl-B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Stage N2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45%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nl-B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Stage N3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25%</a:t>
                      </a:r>
                      <a:endParaRPr kumimoji="0" lang="nl-N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nl-B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9" name="Text Box 156"/>
          <p:cNvSpPr txBox="1">
            <a:spLocks noChangeArrowheads="1"/>
          </p:cNvSpPr>
          <p:nvPr/>
        </p:nvSpPr>
        <p:spPr bwMode="auto">
          <a:xfrm>
            <a:off x="3429000" y="5715001"/>
            <a:ext cx="2827962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>
                <a:solidFill>
                  <a:srgbClr val="000000"/>
                </a:solidFill>
                <a:latin typeface="Arial" charset="0"/>
              </a:rPr>
              <a:t>Wake &lt; 5% of the </a:t>
            </a:r>
            <a:r>
              <a:rPr lang="nl-BE" dirty="0" err="1">
                <a:solidFill>
                  <a:srgbClr val="000000"/>
                </a:solidFill>
                <a:latin typeface="Arial" charset="0"/>
              </a:rPr>
              <a:t>night</a:t>
            </a:r>
            <a:r>
              <a:rPr lang="nl-BE" dirty="0">
                <a:solidFill>
                  <a:srgbClr val="000000"/>
                </a:solidFill>
                <a:latin typeface="Arial" charset="0"/>
              </a:rPr>
              <a:t> </a:t>
            </a:r>
            <a:endParaRPr lang="nl-NL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TIB= time in bed</a:t>
            </a:r>
            <a:b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total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time </a:t>
            </a:r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recorded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  <a:endParaRPr lang="nl-NL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0" y="3200401"/>
          <a:ext cx="12192000" cy="2155825"/>
        </p:xfrm>
        <a:graphic>
          <a:graphicData uri="http://schemas.openxmlformats.org/presentationml/2006/ole">
            <p:oleObj spid="_x0000_s2050" name="Photo Editor-foto" r:id="rId4" imgW="8476190" imgH="5191850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28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11785600" y="23622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2284" y="2565400"/>
            <a:ext cx="10769600" cy="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080000" y="1968500"/>
            <a:ext cx="1111251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>
                <a:solidFill>
                  <a:srgbClr val="000000"/>
                </a:solidFill>
                <a:latin typeface="Arial" charset="0"/>
              </a:rPr>
              <a:t>TIB</a:t>
            </a:r>
            <a:endParaRPr lang="nl-NL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0651" y="404813"/>
            <a:ext cx="9211733" cy="1143000"/>
          </a:xfrm>
        </p:spPr>
        <p:txBody>
          <a:bodyPr/>
          <a:lstStyle/>
          <a:p>
            <a:pPr eaLnBrk="1" hangingPunct="1"/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TST=Total Sleep Time</a:t>
            </a:r>
            <a:endParaRPr lang="nl-NL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728912"/>
            <a:ext cx="10363200" cy="2300288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6416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13792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59944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78232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743200" y="2286000"/>
            <a:ext cx="31496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7924800" y="2286000"/>
            <a:ext cx="34544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559302" y="1557338"/>
            <a:ext cx="2282798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>
                <a:solidFill>
                  <a:srgbClr val="000000"/>
                </a:solidFill>
                <a:latin typeface="Arial" charset="0"/>
              </a:rPr>
              <a:t>TST=SPT-WASO***</a:t>
            </a:r>
            <a:endParaRPr lang="nl-NL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978400" y="5791200"/>
            <a:ext cx="4673600" cy="1016000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nl-BE" sz="2000">
                <a:solidFill>
                  <a:srgbClr val="000000"/>
                </a:solidFill>
                <a:latin typeface="Arial" charset="0"/>
              </a:rPr>
              <a:t>WASO (all periods with *)</a:t>
            </a:r>
          </a:p>
          <a:p>
            <a:r>
              <a:rPr lang="nl-BE" sz="2000">
                <a:solidFill>
                  <a:srgbClr val="000000"/>
                </a:solidFill>
                <a:latin typeface="Arial" charset="0"/>
              </a:rPr>
              <a:t>( “wake after sleep onset” or intermittent wake)</a:t>
            </a:r>
            <a:endParaRPr lang="nl-NL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6096000" y="5029200"/>
            <a:ext cx="0" cy="76200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53" name="Line 14"/>
          <p:cNvSpPr>
            <a:spLocks noChangeShapeType="1"/>
          </p:cNvSpPr>
          <p:nvPr/>
        </p:nvSpPr>
        <p:spPr bwMode="auto">
          <a:xfrm flipV="1">
            <a:off x="7924800" y="5029200"/>
            <a:ext cx="0" cy="762000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54" name="Line 15"/>
          <p:cNvSpPr>
            <a:spLocks noChangeShapeType="1"/>
          </p:cNvSpPr>
          <p:nvPr/>
        </p:nvSpPr>
        <p:spPr bwMode="auto">
          <a:xfrm>
            <a:off x="6197600" y="5562600"/>
            <a:ext cx="1625600" cy="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0255" name="Text Box 16"/>
          <p:cNvSpPr txBox="1">
            <a:spLocks noChangeArrowheads="1"/>
          </p:cNvSpPr>
          <p:nvPr/>
        </p:nvSpPr>
        <p:spPr bwMode="auto">
          <a:xfrm>
            <a:off x="2866488" y="2688854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10260" name="Rectangle 21"/>
          <p:cNvSpPr>
            <a:spLocks noChangeArrowheads="1"/>
          </p:cNvSpPr>
          <p:nvPr/>
        </p:nvSpPr>
        <p:spPr bwMode="auto">
          <a:xfrm>
            <a:off x="5892800" y="2924712"/>
            <a:ext cx="1802544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nl-BE" sz="3600" dirty="0" smtClean="0">
                <a:solidFill>
                  <a:srgbClr val="00FF00"/>
                </a:solidFill>
              </a:rPr>
              <a:t>*********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625054" y="2676870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4448568" y="2688854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4703708" y="2697418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5251664" y="2697418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8286106" y="2647713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8540676" y="2656726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0195984" y="2697418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0469392" y="2695708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1054992" y="2716256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0699962" y="2716256"/>
            <a:ext cx="4064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solidFill>
                  <a:srgbClr val="00FF00"/>
                </a:solidFill>
              </a:rPr>
              <a:t>  </a:t>
            </a:r>
            <a:r>
              <a:rPr lang="nl-BE" sz="3600" dirty="0" smtClean="0">
                <a:solidFill>
                  <a:srgbClr val="00FF00"/>
                </a:solidFill>
              </a:rPr>
              <a:t>*</a:t>
            </a:r>
            <a:endParaRPr lang="nl-NL" sz="36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Sleep </a:t>
            </a:r>
            <a:r>
              <a:rPr lang="nl-BE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latency</a:t>
            </a:r>
            <a:r>
              <a:rPr lang="nl-BE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(SL)</a:t>
            </a:r>
            <a:endParaRPr lang="nl-NL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0" y="3200401"/>
          <a:ext cx="12192000" cy="2155825"/>
        </p:xfrm>
        <a:graphic>
          <a:graphicData uri="http://schemas.openxmlformats.org/presentationml/2006/ole">
            <p:oleObj spid="_x0000_s3074" name="Photo Editor-foto" r:id="rId4" imgW="8476190" imgH="5191850" progId="">
              <p:embed/>
            </p:oleObj>
          </a:graphicData>
        </a:graphic>
      </p:graphicFrame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46736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812800" y="2286000"/>
            <a:ext cx="0" cy="76200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 type="none" w="sm" len="sm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914400" y="2667000"/>
            <a:ext cx="3657600" cy="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235200" y="2044700"/>
            <a:ext cx="789517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>
                <a:solidFill>
                  <a:srgbClr val="000000"/>
                </a:solidFill>
                <a:latin typeface="Arial" charset="0"/>
              </a:rPr>
              <a:t>SL</a:t>
            </a:r>
            <a:endParaRPr lang="nl-N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3600451" y="5734051"/>
            <a:ext cx="2923639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>
                <a:solidFill>
                  <a:srgbClr val="000000"/>
                </a:solidFill>
                <a:latin typeface="Arial" charset="0"/>
              </a:rPr>
              <a:t>How long is a normal SL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2" grpId="0" animBg="1"/>
    </p:bldLst>
  </p:timing>
</p:sld>
</file>

<file path=ppt/theme/theme1.xml><?xml version="1.0" encoding="utf-8"?>
<a:theme xmlns:a="http://schemas.openxmlformats.org/drawingml/2006/main" name="UAntwerpen-content">
  <a:themeElements>
    <a:clrScheme name="UA - GG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7575CB"/>
      </a:accent2>
      <a:accent3>
        <a:srgbClr val="EA2C38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xmlns:p="http://schemas.openxmlformats.org/presentationml/2006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smtClean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leslides">
  <a:themeElements>
    <a:clrScheme name="UA - GG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7575CB"/>
      </a:accent2>
      <a:accent3>
        <a:srgbClr val="EA2C38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C9875C091B247AB9617006510CC43" ma:contentTypeVersion="9" ma:contentTypeDescription="Een nieuw document maken." ma:contentTypeScope="" ma:versionID="6792b0d8b1b497ec7b6f2fc518ad6b71">
  <xsd:schema xmlns:xsd="http://www.w3.org/2001/XMLSchema" xmlns:xs="http://www.w3.org/2001/XMLSchema" xmlns:p="http://schemas.microsoft.com/office/2006/metadata/properties" xmlns:ns2="a09e4e9c-009f-4841-8876-57cddbde6e17" xmlns:ns3="e4e19ae9-58fe-4993-a35b-a8a84bb511ff" targetNamespace="http://schemas.microsoft.com/office/2006/metadata/properties" ma:root="true" ma:fieldsID="4e3ada4487ef8e46945618bd17b59294" ns2:_="" ns3:_="">
    <xsd:import namespace="a09e4e9c-009f-4841-8876-57cddbde6e17"/>
    <xsd:import namespace="e4e19ae9-58fe-4993-a35b-a8a84bb511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e4e9c-009f-4841-8876-57cddbde6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19ae9-58fe-4993-a35b-a8a84bb511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A93269-0A2D-4449-AFE7-E8570D6EC4C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449BF5-F7E1-46D5-B581-A176D4426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9e4e9c-009f-4841-8876-57cddbde6e17"/>
    <ds:schemaRef ds:uri="e4e19ae9-58fe-4993-a35b-a8a84bb511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6EDECA-2FC6-4CC6-BF57-774C7A66E7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5276</TotalTime>
  <Words>1111</Words>
  <Application>Microsoft Office PowerPoint</Application>
  <PresentationFormat>Aangepast</PresentationFormat>
  <Paragraphs>246</Paragraphs>
  <Slides>37</Slides>
  <Notes>37</Notes>
  <HiddenSlides>1</HiddenSlides>
  <MMClips>0</MMClips>
  <ScaleCrop>false</ScaleCrop>
  <HeadingPairs>
    <vt:vector size="6" baseType="variant">
      <vt:variant>
        <vt:lpstr>Thema</vt:lpstr>
      </vt:variant>
      <vt:variant>
        <vt:i4>2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UAntwerpen-content</vt:lpstr>
      <vt:lpstr>UAntwerpen_titleslides</vt:lpstr>
      <vt:lpstr>PhotoImpact</vt:lpstr>
      <vt:lpstr>Photo Editor-foto</vt:lpstr>
      <vt:lpstr>Grafiek</vt:lpstr>
      <vt:lpstr>What is normal and abnormal sleep</vt:lpstr>
      <vt:lpstr>Dia 2</vt:lpstr>
      <vt:lpstr>EEG States                                of Being</vt:lpstr>
      <vt:lpstr>Dia 4</vt:lpstr>
      <vt:lpstr>Normal Sleep Need</vt:lpstr>
      <vt:lpstr>Distribution Sleep stages  Children/young adults </vt:lpstr>
      <vt:lpstr>TIB= time in bed (total time recorded)</vt:lpstr>
      <vt:lpstr>TST=Total Sleep Time</vt:lpstr>
      <vt:lpstr>Sleep latency (SL)</vt:lpstr>
      <vt:lpstr>REM sleep latency</vt:lpstr>
      <vt:lpstr>SEI=Sleep Efficiency Index</vt:lpstr>
      <vt:lpstr>Sleep during life span</vt:lpstr>
      <vt:lpstr>Sleep patterns: sex differences </vt:lpstr>
      <vt:lpstr>Dia 14</vt:lpstr>
      <vt:lpstr>Gender and sleep stages</vt:lpstr>
      <vt:lpstr>Elderly: sleep EEG </vt:lpstr>
      <vt:lpstr>Sleep in women: diagnostics </vt:lpstr>
      <vt:lpstr>Sleep in childhood - adolescence</vt:lpstr>
      <vt:lpstr>Sleep in childhood – adolescence:                      Clinical consequences</vt:lpstr>
      <vt:lpstr>Dia 20</vt:lpstr>
      <vt:lpstr>Dia 21</vt:lpstr>
      <vt:lpstr>Oral contraconceptives and sleep</vt:lpstr>
      <vt:lpstr>Sleep during pregnancy</vt:lpstr>
      <vt:lpstr>Dia 24</vt:lpstr>
      <vt:lpstr>Hormonal life phases</vt:lpstr>
      <vt:lpstr>Hormonal life phases</vt:lpstr>
      <vt:lpstr>Sleep in women across life span</vt:lpstr>
      <vt:lpstr>Disturbed sleep</vt:lpstr>
      <vt:lpstr>Disturbed sleep (insomnia)    </vt:lpstr>
      <vt:lpstr>      </vt:lpstr>
      <vt:lpstr>Dia 31</vt:lpstr>
      <vt:lpstr>Disturbed sleep (insomnia) </vt:lpstr>
      <vt:lpstr>Dia 33</vt:lpstr>
      <vt:lpstr>Conclusions</vt:lpstr>
      <vt:lpstr>Dia 35</vt:lpstr>
      <vt:lpstr>Dia 36</vt:lpstr>
      <vt:lpstr>Dia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Johan</cp:lastModifiedBy>
  <cp:revision>163</cp:revision>
  <dcterms:created xsi:type="dcterms:W3CDTF">2020-12-07T09:05:54Z</dcterms:created>
  <dcterms:modified xsi:type="dcterms:W3CDTF">2025-06-20T22:58:03Z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0x010100707C9875C091B247AB9617006510CC43</vt:lpwstr>
  </property>
</Properties>
</file>