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278" r:id="rId3"/>
    <p:sldId id="279" r:id="rId4"/>
    <p:sldId id="2596" r:id="rId5"/>
    <p:sldId id="477" r:id="rId6"/>
    <p:sldId id="2618" r:id="rId7"/>
    <p:sldId id="263" r:id="rId8"/>
    <p:sldId id="2619" r:id="rId9"/>
    <p:sldId id="2602" r:id="rId10"/>
    <p:sldId id="2620" r:id="rId11"/>
    <p:sldId id="257" r:id="rId12"/>
    <p:sldId id="498" r:id="rId13"/>
    <p:sldId id="481" r:id="rId14"/>
    <p:sldId id="482" r:id="rId15"/>
    <p:sldId id="361" r:id="rId16"/>
    <p:sldId id="360" r:id="rId17"/>
    <p:sldId id="358" r:id="rId18"/>
    <p:sldId id="2621" r:id="rId19"/>
    <p:sldId id="359" r:id="rId20"/>
    <p:sldId id="484" r:id="rId21"/>
    <p:sldId id="485" r:id="rId22"/>
    <p:sldId id="260" r:id="rId23"/>
    <p:sldId id="276" r:id="rId24"/>
    <p:sldId id="273" r:id="rId25"/>
    <p:sldId id="2622" r:id="rId26"/>
    <p:sldId id="264" r:id="rId27"/>
    <p:sldId id="491" r:id="rId28"/>
    <p:sldId id="492" r:id="rId29"/>
    <p:sldId id="493" r:id="rId30"/>
    <p:sldId id="494" r:id="rId31"/>
    <p:sldId id="2603" r:id="rId3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780" y="8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33946-F912-43C5-87BB-4D8CFF74A15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5F3C999-E7BA-4BC4-B1F4-B2A7F280376D}">
      <dgm:prSet custT="1"/>
      <dgm:spPr/>
      <dgm:t>
        <a:bodyPr/>
        <a:lstStyle/>
        <a:p>
          <a:pPr>
            <a:lnSpc>
              <a:spcPct val="100000"/>
            </a:lnSpc>
          </a:pPr>
          <a:r>
            <a:rPr lang="en-US" sz="1600" dirty="0"/>
            <a:t>The Big Bang, the rotation of celestial bodies around their axes and around each other. </a:t>
          </a:r>
        </a:p>
        <a:p>
          <a:pPr>
            <a:lnSpc>
              <a:spcPct val="100000"/>
            </a:lnSpc>
          </a:pPr>
          <a:r>
            <a:rPr lang="en-US" sz="1600" dirty="0"/>
            <a:t>The foundation of how chaos became order and how the concept of time takes shape in the form of day and night.</a:t>
          </a:r>
        </a:p>
      </dgm:t>
    </dgm:pt>
    <dgm:pt modelId="{28D1FE1C-4FCE-4762-81AB-5F91753AE852}" type="parTrans" cxnId="{85BF10C0-0EDA-4875-A4B4-85E5644B28E8}">
      <dgm:prSet/>
      <dgm:spPr/>
      <dgm:t>
        <a:bodyPr/>
        <a:lstStyle/>
        <a:p>
          <a:endParaRPr lang="en-US"/>
        </a:p>
      </dgm:t>
    </dgm:pt>
    <dgm:pt modelId="{8CE8B11D-E9D8-4292-A531-D4FCA083AB34}" type="sibTrans" cxnId="{85BF10C0-0EDA-4875-A4B4-85E5644B28E8}">
      <dgm:prSet/>
      <dgm:spPr/>
      <dgm:t>
        <a:bodyPr/>
        <a:lstStyle/>
        <a:p>
          <a:endParaRPr lang="en-US"/>
        </a:p>
      </dgm:t>
    </dgm:pt>
    <dgm:pt modelId="{0F082E27-4E19-4E00-8DA0-893CD79F9637}">
      <dgm:prSet custT="1"/>
      <dgm:spPr/>
      <dgm:t>
        <a:bodyPr/>
        <a:lstStyle/>
        <a:p>
          <a:pPr>
            <a:lnSpc>
              <a:spcPct val="100000"/>
            </a:lnSpc>
          </a:pPr>
          <a:r>
            <a:rPr lang="en-US" sz="1600" dirty="0"/>
            <a:t>Life is a temporary form of order in which numerous processes take place in our bodies, governed by day/night rhythms. </a:t>
          </a:r>
        </a:p>
        <a:p>
          <a:pPr>
            <a:lnSpc>
              <a:spcPct val="100000"/>
            </a:lnSpc>
          </a:pPr>
          <a:r>
            <a:rPr lang="en-US" sz="1600" dirty="0"/>
            <a:t>These processes, organs, and cells communicate  through the brain, nerves, and neurotransmitters and hormones and receptors. </a:t>
          </a:r>
        </a:p>
        <a:p>
          <a:pPr>
            <a:lnSpc>
              <a:spcPct val="100000"/>
            </a:lnSpc>
          </a:pPr>
          <a:r>
            <a:rPr lang="en-US" sz="1600" dirty="0"/>
            <a:t>All of these are under the control of clock genes.</a:t>
          </a:r>
        </a:p>
      </dgm:t>
    </dgm:pt>
    <dgm:pt modelId="{AD8987FE-C837-4DD4-937C-BE394F7238F9}" type="parTrans" cxnId="{91D5E6A8-BC77-44B2-933E-9333ECDFE2D8}">
      <dgm:prSet/>
      <dgm:spPr/>
      <dgm:t>
        <a:bodyPr/>
        <a:lstStyle/>
        <a:p>
          <a:endParaRPr lang="en-US"/>
        </a:p>
      </dgm:t>
    </dgm:pt>
    <dgm:pt modelId="{7CA69479-D9F0-44C1-A2B1-5EE723F59D98}" type="sibTrans" cxnId="{91D5E6A8-BC77-44B2-933E-9333ECDFE2D8}">
      <dgm:prSet/>
      <dgm:spPr/>
      <dgm:t>
        <a:bodyPr/>
        <a:lstStyle/>
        <a:p>
          <a:endParaRPr lang="en-US"/>
        </a:p>
      </dgm:t>
    </dgm:pt>
    <dgm:pt modelId="{77030F01-54FA-4316-B12E-FC30CFD9C6A4}">
      <dgm:prSet custT="1"/>
      <dgm:spPr/>
      <dgm:t>
        <a:bodyPr/>
        <a:lstStyle/>
        <a:p>
          <a:pPr>
            <a:lnSpc>
              <a:spcPct val="100000"/>
            </a:lnSpc>
          </a:pPr>
          <a:r>
            <a:rPr lang="en-US" sz="1600" dirty="0"/>
            <a:t>During our lives, we upgrade order, but after reaching adulthood, a downgrade towards chaos occurs. </a:t>
          </a:r>
        </a:p>
      </dgm:t>
    </dgm:pt>
    <dgm:pt modelId="{AB41B7E8-0826-4524-9FAA-6D443A0AA39E}" type="parTrans" cxnId="{0579C379-87A7-448E-8722-70B07DF9BF17}">
      <dgm:prSet/>
      <dgm:spPr/>
      <dgm:t>
        <a:bodyPr/>
        <a:lstStyle/>
        <a:p>
          <a:endParaRPr lang="en-US"/>
        </a:p>
      </dgm:t>
    </dgm:pt>
    <dgm:pt modelId="{54201736-8CC4-4691-B21B-F07AA09B4B70}" type="sibTrans" cxnId="{0579C379-87A7-448E-8722-70B07DF9BF17}">
      <dgm:prSet/>
      <dgm:spPr/>
      <dgm:t>
        <a:bodyPr/>
        <a:lstStyle/>
        <a:p>
          <a:endParaRPr lang="en-US"/>
        </a:p>
      </dgm:t>
    </dgm:pt>
    <dgm:pt modelId="{467FFD04-6251-43B3-B782-2B0BCAE42516}">
      <dgm:prSet custT="1"/>
      <dgm:spPr/>
      <dgm:t>
        <a:bodyPr/>
        <a:lstStyle/>
        <a:p>
          <a:pPr>
            <a:lnSpc>
              <a:spcPct val="100000"/>
            </a:lnSpc>
          </a:pPr>
          <a:r>
            <a:rPr lang="en-US" sz="1600" dirty="0"/>
            <a:t>The bladder is an involuntary, reflexively contracting organ that, after birth, comes under cerebral control (maturing nervous system):</a:t>
          </a:r>
        </a:p>
        <a:p>
          <a:pPr>
            <a:lnSpc>
              <a:spcPct val="100000"/>
            </a:lnSpc>
          </a:pPr>
          <a:r>
            <a:rPr lang="en-US" sz="1600" dirty="0"/>
            <a:t> Reflex activity is suppressed, and bladder sphincter control is established, allowing us to optimally fulfill our roles in society and reproduce.</a:t>
          </a:r>
        </a:p>
      </dgm:t>
    </dgm:pt>
    <dgm:pt modelId="{0180F100-BB60-4901-8E93-FBE3E0639538}" type="parTrans" cxnId="{195FE095-96E3-4179-B3D3-4F2EB69F01F0}">
      <dgm:prSet/>
      <dgm:spPr/>
      <dgm:t>
        <a:bodyPr/>
        <a:lstStyle/>
        <a:p>
          <a:endParaRPr lang="en-US"/>
        </a:p>
      </dgm:t>
    </dgm:pt>
    <dgm:pt modelId="{0EEF8773-2113-4DBD-83D5-E0063E3864CA}" type="sibTrans" cxnId="{195FE095-96E3-4179-B3D3-4F2EB69F01F0}">
      <dgm:prSet/>
      <dgm:spPr/>
      <dgm:t>
        <a:bodyPr/>
        <a:lstStyle/>
        <a:p>
          <a:endParaRPr lang="en-US"/>
        </a:p>
      </dgm:t>
    </dgm:pt>
    <dgm:pt modelId="{AEF942E4-7E5F-4C64-9DEB-F2BEF245F8FF}">
      <dgm:prSet custT="1"/>
      <dgm:spPr/>
      <dgm:t>
        <a:bodyPr/>
        <a:lstStyle/>
        <a:p>
          <a:pPr>
            <a:lnSpc>
              <a:spcPct val="100000"/>
            </a:lnSpc>
          </a:pPr>
          <a:r>
            <a:rPr lang="en-US" sz="1600" dirty="0"/>
            <a:t>Later in life, an increase in chaos occurs, where we may lose some control and circadian rhythms and loose ability suppressing overactivity of the bladder muscle and sphincter control.</a:t>
          </a:r>
        </a:p>
        <a:p>
          <a:pPr>
            <a:lnSpc>
              <a:spcPct val="100000"/>
            </a:lnSpc>
          </a:pPr>
          <a:r>
            <a:rPr lang="en-US" sz="1600" dirty="0"/>
            <a:t>Disease, defects and malfunction adds-on, our sensory system fails, neurotransmitters and hormones decrease,…</a:t>
          </a:r>
        </a:p>
        <a:p>
          <a:pPr>
            <a:lnSpc>
              <a:spcPct val="100000"/>
            </a:lnSpc>
          </a:pPr>
          <a:r>
            <a:rPr lang="en-US" sz="1600" dirty="0"/>
            <a:t>Until we die…</a:t>
          </a:r>
        </a:p>
      </dgm:t>
    </dgm:pt>
    <dgm:pt modelId="{3B76B79A-3D3D-4FB9-A43B-8B39B521BA32}" type="parTrans" cxnId="{2E969A59-01C5-4EC1-B393-6F38D3BF7B9B}">
      <dgm:prSet/>
      <dgm:spPr/>
      <dgm:t>
        <a:bodyPr/>
        <a:lstStyle/>
        <a:p>
          <a:endParaRPr lang="en-US"/>
        </a:p>
      </dgm:t>
    </dgm:pt>
    <dgm:pt modelId="{CEE599C6-DFAB-4858-B771-4FF682D2FD48}" type="sibTrans" cxnId="{2E969A59-01C5-4EC1-B393-6F38D3BF7B9B}">
      <dgm:prSet/>
      <dgm:spPr/>
      <dgm:t>
        <a:bodyPr/>
        <a:lstStyle/>
        <a:p>
          <a:endParaRPr lang="en-US"/>
        </a:p>
      </dgm:t>
    </dgm:pt>
    <dgm:pt modelId="{7226743E-1C2C-418F-B9E4-917142561892}" type="pres">
      <dgm:prSet presAssocID="{8C833946-F912-43C5-87BB-4D8CFF74A155}" presName="root" presStyleCnt="0">
        <dgm:presLayoutVars>
          <dgm:dir/>
          <dgm:resizeHandles val="exact"/>
        </dgm:presLayoutVars>
      </dgm:prSet>
      <dgm:spPr/>
    </dgm:pt>
    <dgm:pt modelId="{01A11ED0-2C26-4522-A66F-1879215D243F}" type="pres">
      <dgm:prSet presAssocID="{85F3C999-E7BA-4BC4-B1F4-B2A7F280376D}" presName="compNode" presStyleCnt="0"/>
      <dgm:spPr/>
    </dgm:pt>
    <dgm:pt modelId="{CFF5CA38-6CA0-42ED-B681-0EEA8E0C35D6}" type="pres">
      <dgm:prSet presAssocID="{85F3C999-E7BA-4BC4-B1F4-B2A7F280376D}" presName="iconRect" presStyleLbl="node1" presStyleIdx="0" presStyleCnt="5" custLinFactNeighborX="-4414" custLinFactNeighborY="-939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neindigheid"/>
        </a:ext>
      </dgm:extLst>
    </dgm:pt>
    <dgm:pt modelId="{CBB36A14-F280-4769-BD06-D198F586F919}" type="pres">
      <dgm:prSet presAssocID="{85F3C999-E7BA-4BC4-B1F4-B2A7F280376D}" presName="spaceRect" presStyleCnt="0"/>
      <dgm:spPr/>
    </dgm:pt>
    <dgm:pt modelId="{60379076-1AD5-4D00-A412-C76A943D3AE4}" type="pres">
      <dgm:prSet presAssocID="{85F3C999-E7BA-4BC4-B1F4-B2A7F280376D}" presName="textRect" presStyleLbl="revTx" presStyleIdx="0" presStyleCnt="5" custScaleY="216498" custLinFactNeighborX="1553" custLinFactNeighborY="10339">
        <dgm:presLayoutVars>
          <dgm:chMax val="1"/>
          <dgm:chPref val="1"/>
        </dgm:presLayoutVars>
      </dgm:prSet>
      <dgm:spPr/>
    </dgm:pt>
    <dgm:pt modelId="{EAD3CA07-B8A7-4339-A98B-8FF21BF019A8}" type="pres">
      <dgm:prSet presAssocID="{8CE8B11D-E9D8-4292-A531-D4FCA083AB34}" presName="sibTrans" presStyleCnt="0"/>
      <dgm:spPr/>
    </dgm:pt>
    <dgm:pt modelId="{19C8A17A-0A8F-46C3-87D2-E8D9CEC8B290}" type="pres">
      <dgm:prSet presAssocID="{0F082E27-4E19-4E00-8DA0-893CD79F9637}" presName="compNode" presStyleCnt="0"/>
      <dgm:spPr/>
    </dgm:pt>
    <dgm:pt modelId="{9A1C3555-776C-4257-BA3C-92229C7C7034}" type="pres">
      <dgm:prSet presAssocID="{0F082E27-4E19-4E00-8DA0-893CD79F9637}" presName="iconRect" presStyleLbl="node1" presStyleIdx="1" presStyleCnt="5" custScaleY="116219" custLinFactY="-107964" custLinFactNeighborX="-421" custLinFactNeighborY="-2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nching Diagram"/>
        </a:ext>
      </dgm:extLst>
    </dgm:pt>
    <dgm:pt modelId="{FBD83922-8B52-49C6-AFBA-99EA0C0BC953}" type="pres">
      <dgm:prSet presAssocID="{0F082E27-4E19-4E00-8DA0-893CD79F9637}" presName="spaceRect" presStyleCnt="0"/>
      <dgm:spPr/>
    </dgm:pt>
    <dgm:pt modelId="{5C0B98BE-C8DF-477C-9E7C-7EB1737B51A8}" type="pres">
      <dgm:prSet presAssocID="{0F082E27-4E19-4E00-8DA0-893CD79F9637}" presName="textRect" presStyleLbl="revTx" presStyleIdx="1" presStyleCnt="5" custScaleX="148360" custLinFactNeighborX="1100" custLinFactNeighborY="-60521">
        <dgm:presLayoutVars>
          <dgm:chMax val="1"/>
          <dgm:chPref val="1"/>
        </dgm:presLayoutVars>
      </dgm:prSet>
      <dgm:spPr/>
    </dgm:pt>
    <dgm:pt modelId="{F688BFA3-33DE-4B3D-94F7-A4E9DEBF2898}" type="pres">
      <dgm:prSet presAssocID="{7CA69479-D9F0-44C1-A2B1-5EE723F59D98}" presName="sibTrans" presStyleCnt="0"/>
      <dgm:spPr/>
    </dgm:pt>
    <dgm:pt modelId="{5ECE367B-9910-4FF2-ABD0-7109E3B9919C}" type="pres">
      <dgm:prSet presAssocID="{77030F01-54FA-4316-B12E-FC30CFD9C6A4}" presName="compNode" presStyleCnt="0"/>
      <dgm:spPr/>
    </dgm:pt>
    <dgm:pt modelId="{35F3050C-3EAA-45CD-9E99-B9261B16C8FA}" type="pres">
      <dgm:prSet presAssocID="{77030F01-54FA-4316-B12E-FC30CFD9C6A4}" presName="iconRect" presStyleLbl="node1" presStyleIdx="2" presStyleCnt="5" custLinFactY="-100000" custLinFactNeighborX="-9466" custLinFactNeighborY="-12841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liksem"/>
        </a:ext>
      </dgm:extLst>
    </dgm:pt>
    <dgm:pt modelId="{C436E902-EF2F-4C6A-9EC7-D02B8D9128A4}" type="pres">
      <dgm:prSet presAssocID="{77030F01-54FA-4316-B12E-FC30CFD9C6A4}" presName="spaceRect" presStyleCnt="0"/>
      <dgm:spPr/>
    </dgm:pt>
    <dgm:pt modelId="{11E4C694-0AA2-4851-B0BE-0DEE02AF0D6A}" type="pres">
      <dgm:prSet presAssocID="{77030F01-54FA-4316-B12E-FC30CFD9C6A4}" presName="textRect" presStyleLbl="revTx" presStyleIdx="2" presStyleCnt="5" custLinFactNeighborX="1100" custLinFactNeighborY="-64264">
        <dgm:presLayoutVars>
          <dgm:chMax val="1"/>
          <dgm:chPref val="1"/>
        </dgm:presLayoutVars>
      </dgm:prSet>
      <dgm:spPr/>
    </dgm:pt>
    <dgm:pt modelId="{5A54A8B8-8B02-4E57-A2A1-1EC55517C020}" type="pres">
      <dgm:prSet presAssocID="{54201736-8CC4-4691-B21B-F07AA09B4B70}" presName="sibTrans" presStyleCnt="0"/>
      <dgm:spPr/>
    </dgm:pt>
    <dgm:pt modelId="{61948B36-6BA4-4682-86C8-1888AB341F14}" type="pres">
      <dgm:prSet presAssocID="{467FFD04-6251-43B3-B782-2B0BCAE42516}" presName="compNode" presStyleCnt="0"/>
      <dgm:spPr/>
    </dgm:pt>
    <dgm:pt modelId="{DDFBBD23-29BA-4482-B9ED-2EB020E85611}" type="pres">
      <dgm:prSet presAssocID="{467FFD04-6251-43B3-B782-2B0BCAE42516}" presName="iconRect" presStyleLbl="node1" presStyleIdx="3" presStyleCnt="5" custLinFactY="-94963" custLinFactNeighborX="-6931"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rsenen"/>
        </a:ext>
      </dgm:extLst>
    </dgm:pt>
    <dgm:pt modelId="{9C01C7B3-B799-4BDC-84DA-AE0EC2D89A96}" type="pres">
      <dgm:prSet presAssocID="{467FFD04-6251-43B3-B782-2B0BCAE42516}" presName="spaceRect" presStyleCnt="0"/>
      <dgm:spPr/>
    </dgm:pt>
    <dgm:pt modelId="{F1861320-7879-45B4-A3D4-539330782086}" type="pres">
      <dgm:prSet presAssocID="{467FFD04-6251-43B3-B782-2B0BCAE42516}" presName="textRect" presStyleLbl="revTx" presStyleIdx="3" presStyleCnt="5" custScaleX="128912" custLinFactNeighborX="1650" custLinFactNeighborY="-68008">
        <dgm:presLayoutVars>
          <dgm:chMax val="1"/>
          <dgm:chPref val="1"/>
        </dgm:presLayoutVars>
      </dgm:prSet>
      <dgm:spPr/>
    </dgm:pt>
    <dgm:pt modelId="{21018A55-1159-4DBD-9C17-6D8FBABA0E8B}" type="pres">
      <dgm:prSet presAssocID="{0EEF8773-2113-4DBD-83D5-E0063E3864CA}" presName="sibTrans" presStyleCnt="0"/>
      <dgm:spPr/>
    </dgm:pt>
    <dgm:pt modelId="{072AAEAE-6841-49F2-A5BF-598418769FF7}" type="pres">
      <dgm:prSet presAssocID="{AEF942E4-7E5F-4C64-9DEB-F2BEF245F8FF}" presName="compNode" presStyleCnt="0"/>
      <dgm:spPr/>
    </dgm:pt>
    <dgm:pt modelId="{3F6F8F83-45AF-4BA8-ACCC-06BF4641165D}" type="pres">
      <dgm:prSet presAssocID="{AEF942E4-7E5F-4C64-9DEB-F2BEF245F8FF}" presName="iconRect" presStyleLbl="node1" presStyleIdx="4" presStyleCnt="5" custLinFactY="-79329" custLinFactNeighborX="-4088" custLinFactNeighborY="-1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hedel"/>
        </a:ext>
      </dgm:extLst>
    </dgm:pt>
    <dgm:pt modelId="{3271FE79-E5FA-4787-9851-6A769FCCA3CD}" type="pres">
      <dgm:prSet presAssocID="{AEF942E4-7E5F-4C64-9DEB-F2BEF245F8FF}" presName="spaceRect" presStyleCnt="0"/>
      <dgm:spPr/>
    </dgm:pt>
    <dgm:pt modelId="{8C99FF20-F63A-432D-BF52-BD4689852962}" type="pres">
      <dgm:prSet presAssocID="{AEF942E4-7E5F-4C64-9DEB-F2BEF245F8FF}" presName="textRect" presStyleLbl="revTx" presStyleIdx="4" presStyleCnt="5" custScaleX="142650" custLinFactNeighborX="1650" custLinFactNeighborY="-70930">
        <dgm:presLayoutVars>
          <dgm:chMax val="1"/>
          <dgm:chPref val="1"/>
        </dgm:presLayoutVars>
      </dgm:prSet>
      <dgm:spPr/>
    </dgm:pt>
  </dgm:ptLst>
  <dgm:cxnLst>
    <dgm:cxn modelId="{48CEBC25-C942-4006-8349-5963C26D0CFE}" type="presOf" srcId="{AEF942E4-7E5F-4C64-9DEB-F2BEF245F8FF}" destId="{8C99FF20-F63A-432D-BF52-BD4689852962}" srcOrd="0" destOrd="0" presId="urn:microsoft.com/office/officeart/2018/2/layout/IconLabelList"/>
    <dgm:cxn modelId="{2E969A59-01C5-4EC1-B393-6F38D3BF7B9B}" srcId="{8C833946-F912-43C5-87BB-4D8CFF74A155}" destId="{AEF942E4-7E5F-4C64-9DEB-F2BEF245F8FF}" srcOrd="4" destOrd="0" parTransId="{3B76B79A-3D3D-4FB9-A43B-8B39B521BA32}" sibTransId="{CEE599C6-DFAB-4858-B771-4FF682D2FD48}"/>
    <dgm:cxn modelId="{0579C379-87A7-448E-8722-70B07DF9BF17}" srcId="{8C833946-F912-43C5-87BB-4D8CFF74A155}" destId="{77030F01-54FA-4316-B12E-FC30CFD9C6A4}" srcOrd="2" destOrd="0" parTransId="{AB41B7E8-0826-4524-9FAA-6D443A0AA39E}" sibTransId="{54201736-8CC4-4691-B21B-F07AA09B4B70}"/>
    <dgm:cxn modelId="{195FE095-96E3-4179-B3D3-4F2EB69F01F0}" srcId="{8C833946-F912-43C5-87BB-4D8CFF74A155}" destId="{467FFD04-6251-43B3-B782-2B0BCAE42516}" srcOrd="3" destOrd="0" parTransId="{0180F100-BB60-4901-8E93-FBE3E0639538}" sibTransId="{0EEF8773-2113-4DBD-83D5-E0063E3864CA}"/>
    <dgm:cxn modelId="{C1D193A5-FC96-46C4-B931-46A505D08CF6}" type="presOf" srcId="{85F3C999-E7BA-4BC4-B1F4-B2A7F280376D}" destId="{60379076-1AD5-4D00-A412-C76A943D3AE4}" srcOrd="0" destOrd="0" presId="urn:microsoft.com/office/officeart/2018/2/layout/IconLabelList"/>
    <dgm:cxn modelId="{91D5E6A8-BC77-44B2-933E-9333ECDFE2D8}" srcId="{8C833946-F912-43C5-87BB-4D8CFF74A155}" destId="{0F082E27-4E19-4E00-8DA0-893CD79F9637}" srcOrd="1" destOrd="0" parTransId="{AD8987FE-C837-4DD4-937C-BE394F7238F9}" sibTransId="{7CA69479-D9F0-44C1-A2B1-5EE723F59D98}"/>
    <dgm:cxn modelId="{A6A897AF-2810-450A-B57A-8CA5229E60D9}" type="presOf" srcId="{77030F01-54FA-4316-B12E-FC30CFD9C6A4}" destId="{11E4C694-0AA2-4851-B0BE-0DEE02AF0D6A}" srcOrd="0" destOrd="0" presId="urn:microsoft.com/office/officeart/2018/2/layout/IconLabelList"/>
    <dgm:cxn modelId="{85BF10C0-0EDA-4875-A4B4-85E5644B28E8}" srcId="{8C833946-F912-43C5-87BB-4D8CFF74A155}" destId="{85F3C999-E7BA-4BC4-B1F4-B2A7F280376D}" srcOrd="0" destOrd="0" parTransId="{28D1FE1C-4FCE-4762-81AB-5F91753AE852}" sibTransId="{8CE8B11D-E9D8-4292-A531-D4FCA083AB34}"/>
    <dgm:cxn modelId="{3A2EF7E2-18EB-4B8B-BDF6-A8376A00156B}" type="presOf" srcId="{8C833946-F912-43C5-87BB-4D8CFF74A155}" destId="{7226743E-1C2C-418F-B9E4-917142561892}" srcOrd="0" destOrd="0" presId="urn:microsoft.com/office/officeart/2018/2/layout/IconLabelList"/>
    <dgm:cxn modelId="{15639EEE-43D1-432C-9AC2-14F2D4DD2320}" type="presOf" srcId="{0F082E27-4E19-4E00-8DA0-893CD79F9637}" destId="{5C0B98BE-C8DF-477C-9E7C-7EB1737B51A8}" srcOrd="0" destOrd="0" presId="urn:microsoft.com/office/officeart/2018/2/layout/IconLabelList"/>
    <dgm:cxn modelId="{9AB0C5F9-58EB-4B5F-9C76-C2FB7BBBA178}" type="presOf" srcId="{467FFD04-6251-43B3-B782-2B0BCAE42516}" destId="{F1861320-7879-45B4-A3D4-539330782086}" srcOrd="0" destOrd="0" presId="urn:microsoft.com/office/officeart/2018/2/layout/IconLabelList"/>
    <dgm:cxn modelId="{A936F5C2-99F5-40EC-A429-DAEAFDC79773}" type="presParOf" srcId="{7226743E-1C2C-418F-B9E4-917142561892}" destId="{01A11ED0-2C26-4522-A66F-1879215D243F}" srcOrd="0" destOrd="0" presId="urn:microsoft.com/office/officeart/2018/2/layout/IconLabelList"/>
    <dgm:cxn modelId="{3DE76ECA-E55B-45A0-8541-F91D4222C996}" type="presParOf" srcId="{01A11ED0-2C26-4522-A66F-1879215D243F}" destId="{CFF5CA38-6CA0-42ED-B681-0EEA8E0C35D6}" srcOrd="0" destOrd="0" presId="urn:microsoft.com/office/officeart/2018/2/layout/IconLabelList"/>
    <dgm:cxn modelId="{9ED92AD3-5E6F-443E-AD52-2B2467FBB817}" type="presParOf" srcId="{01A11ED0-2C26-4522-A66F-1879215D243F}" destId="{CBB36A14-F280-4769-BD06-D198F586F919}" srcOrd="1" destOrd="0" presId="urn:microsoft.com/office/officeart/2018/2/layout/IconLabelList"/>
    <dgm:cxn modelId="{CEEE0FEC-7371-468F-9A6A-F96DF14EC209}" type="presParOf" srcId="{01A11ED0-2C26-4522-A66F-1879215D243F}" destId="{60379076-1AD5-4D00-A412-C76A943D3AE4}" srcOrd="2" destOrd="0" presId="urn:microsoft.com/office/officeart/2018/2/layout/IconLabelList"/>
    <dgm:cxn modelId="{5B1930BC-E98E-4C9A-BCA7-40CE7DD1149D}" type="presParOf" srcId="{7226743E-1C2C-418F-B9E4-917142561892}" destId="{EAD3CA07-B8A7-4339-A98B-8FF21BF019A8}" srcOrd="1" destOrd="0" presId="urn:microsoft.com/office/officeart/2018/2/layout/IconLabelList"/>
    <dgm:cxn modelId="{A0B0B9A9-A8D9-4D42-9C54-E44D89ACEBB4}" type="presParOf" srcId="{7226743E-1C2C-418F-B9E4-917142561892}" destId="{19C8A17A-0A8F-46C3-87D2-E8D9CEC8B290}" srcOrd="2" destOrd="0" presId="urn:microsoft.com/office/officeart/2018/2/layout/IconLabelList"/>
    <dgm:cxn modelId="{B389D631-5C15-4927-80EE-6FDBAE980566}" type="presParOf" srcId="{19C8A17A-0A8F-46C3-87D2-E8D9CEC8B290}" destId="{9A1C3555-776C-4257-BA3C-92229C7C7034}" srcOrd="0" destOrd="0" presId="urn:microsoft.com/office/officeart/2018/2/layout/IconLabelList"/>
    <dgm:cxn modelId="{BF253F54-6821-4AA9-9691-4D4D1CE57971}" type="presParOf" srcId="{19C8A17A-0A8F-46C3-87D2-E8D9CEC8B290}" destId="{FBD83922-8B52-49C6-AFBA-99EA0C0BC953}" srcOrd="1" destOrd="0" presId="urn:microsoft.com/office/officeart/2018/2/layout/IconLabelList"/>
    <dgm:cxn modelId="{9BB11BCD-8A6A-4BDF-8D45-A87C21FA3870}" type="presParOf" srcId="{19C8A17A-0A8F-46C3-87D2-E8D9CEC8B290}" destId="{5C0B98BE-C8DF-477C-9E7C-7EB1737B51A8}" srcOrd="2" destOrd="0" presId="urn:microsoft.com/office/officeart/2018/2/layout/IconLabelList"/>
    <dgm:cxn modelId="{E362E2DB-BE2A-408A-8ED9-9D428301338B}" type="presParOf" srcId="{7226743E-1C2C-418F-B9E4-917142561892}" destId="{F688BFA3-33DE-4B3D-94F7-A4E9DEBF2898}" srcOrd="3" destOrd="0" presId="urn:microsoft.com/office/officeart/2018/2/layout/IconLabelList"/>
    <dgm:cxn modelId="{DF684556-2FF7-467D-B37C-8A31C84DDBFF}" type="presParOf" srcId="{7226743E-1C2C-418F-B9E4-917142561892}" destId="{5ECE367B-9910-4FF2-ABD0-7109E3B9919C}" srcOrd="4" destOrd="0" presId="urn:microsoft.com/office/officeart/2018/2/layout/IconLabelList"/>
    <dgm:cxn modelId="{CC49BBEB-B70F-4ED7-A117-C560EFFACD0F}" type="presParOf" srcId="{5ECE367B-9910-4FF2-ABD0-7109E3B9919C}" destId="{35F3050C-3EAA-45CD-9E99-B9261B16C8FA}" srcOrd="0" destOrd="0" presId="urn:microsoft.com/office/officeart/2018/2/layout/IconLabelList"/>
    <dgm:cxn modelId="{6AE7B323-E9EB-4966-A4A4-E1CB403AFB81}" type="presParOf" srcId="{5ECE367B-9910-4FF2-ABD0-7109E3B9919C}" destId="{C436E902-EF2F-4C6A-9EC7-D02B8D9128A4}" srcOrd="1" destOrd="0" presId="urn:microsoft.com/office/officeart/2018/2/layout/IconLabelList"/>
    <dgm:cxn modelId="{CEC31136-5E92-47C0-99E8-E7697D205FFF}" type="presParOf" srcId="{5ECE367B-9910-4FF2-ABD0-7109E3B9919C}" destId="{11E4C694-0AA2-4851-B0BE-0DEE02AF0D6A}" srcOrd="2" destOrd="0" presId="urn:microsoft.com/office/officeart/2018/2/layout/IconLabelList"/>
    <dgm:cxn modelId="{85330A9C-2F07-49E6-9D0B-34AD82942B15}" type="presParOf" srcId="{7226743E-1C2C-418F-B9E4-917142561892}" destId="{5A54A8B8-8B02-4E57-A2A1-1EC55517C020}" srcOrd="5" destOrd="0" presId="urn:microsoft.com/office/officeart/2018/2/layout/IconLabelList"/>
    <dgm:cxn modelId="{D884C385-2028-4AD2-A95F-0D217E14D898}" type="presParOf" srcId="{7226743E-1C2C-418F-B9E4-917142561892}" destId="{61948B36-6BA4-4682-86C8-1888AB341F14}" srcOrd="6" destOrd="0" presId="urn:microsoft.com/office/officeart/2018/2/layout/IconLabelList"/>
    <dgm:cxn modelId="{C53C79AB-7FB9-4EB8-A750-ECC1CA2A8A4E}" type="presParOf" srcId="{61948B36-6BA4-4682-86C8-1888AB341F14}" destId="{DDFBBD23-29BA-4482-B9ED-2EB020E85611}" srcOrd="0" destOrd="0" presId="urn:microsoft.com/office/officeart/2018/2/layout/IconLabelList"/>
    <dgm:cxn modelId="{57456D9D-7722-41E3-BBA3-FD5C79FF7705}" type="presParOf" srcId="{61948B36-6BA4-4682-86C8-1888AB341F14}" destId="{9C01C7B3-B799-4BDC-84DA-AE0EC2D89A96}" srcOrd="1" destOrd="0" presId="urn:microsoft.com/office/officeart/2018/2/layout/IconLabelList"/>
    <dgm:cxn modelId="{B589CADD-43F9-404E-832C-832533F303CA}" type="presParOf" srcId="{61948B36-6BA4-4682-86C8-1888AB341F14}" destId="{F1861320-7879-45B4-A3D4-539330782086}" srcOrd="2" destOrd="0" presId="urn:microsoft.com/office/officeart/2018/2/layout/IconLabelList"/>
    <dgm:cxn modelId="{0D1AEAFB-B607-4A87-9E81-7F965A6FF364}" type="presParOf" srcId="{7226743E-1C2C-418F-B9E4-917142561892}" destId="{21018A55-1159-4DBD-9C17-6D8FBABA0E8B}" srcOrd="7" destOrd="0" presId="urn:microsoft.com/office/officeart/2018/2/layout/IconLabelList"/>
    <dgm:cxn modelId="{7A5C2B95-35D8-4F39-8E48-B78595A27348}" type="presParOf" srcId="{7226743E-1C2C-418F-B9E4-917142561892}" destId="{072AAEAE-6841-49F2-A5BF-598418769FF7}" srcOrd="8" destOrd="0" presId="urn:microsoft.com/office/officeart/2018/2/layout/IconLabelList"/>
    <dgm:cxn modelId="{320B398E-CBC2-4AB6-952F-0DFB77F6FC15}" type="presParOf" srcId="{072AAEAE-6841-49F2-A5BF-598418769FF7}" destId="{3F6F8F83-45AF-4BA8-ACCC-06BF4641165D}" srcOrd="0" destOrd="0" presId="urn:microsoft.com/office/officeart/2018/2/layout/IconLabelList"/>
    <dgm:cxn modelId="{8AB8FCF6-F913-4DF1-879E-CE381DEFE47D}" type="presParOf" srcId="{072AAEAE-6841-49F2-A5BF-598418769FF7}" destId="{3271FE79-E5FA-4787-9851-6A769FCCA3CD}" srcOrd="1" destOrd="0" presId="urn:microsoft.com/office/officeart/2018/2/layout/IconLabelList"/>
    <dgm:cxn modelId="{D315FBE1-ECB4-437F-9932-F508F3F07FE4}" type="presParOf" srcId="{072AAEAE-6841-49F2-A5BF-598418769FF7}" destId="{8C99FF20-F63A-432D-BF52-BD468985296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5CA38-6CA0-42ED-B681-0EEA8E0C35D6}">
      <dsp:nvSpPr>
        <dsp:cNvPr id="0" name=""/>
        <dsp:cNvSpPr/>
      </dsp:nvSpPr>
      <dsp:spPr>
        <a:xfrm>
          <a:off x="1129196" y="168014"/>
          <a:ext cx="666367" cy="666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79076-1AD5-4D00-A412-C76A943D3AE4}">
      <dsp:nvSpPr>
        <dsp:cNvPr id="0" name=""/>
        <dsp:cNvSpPr/>
      </dsp:nvSpPr>
      <dsp:spPr>
        <a:xfrm>
          <a:off x="774382" y="970707"/>
          <a:ext cx="1480816" cy="3934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The Big Bang, the rotation of celestial bodies around their axes and around each other. </a:t>
          </a:r>
        </a:p>
        <a:p>
          <a:pPr marL="0" lvl="0" indent="0" algn="ctr" defTabSz="711200">
            <a:lnSpc>
              <a:spcPct val="100000"/>
            </a:lnSpc>
            <a:spcBef>
              <a:spcPct val="0"/>
            </a:spcBef>
            <a:spcAft>
              <a:spcPct val="35000"/>
            </a:spcAft>
            <a:buNone/>
          </a:pPr>
          <a:r>
            <a:rPr lang="en-US" sz="1600" kern="1200" dirty="0"/>
            <a:t>The foundation of how chaos became order and how the concept of time takes shape in the form of day and night.</a:t>
          </a:r>
        </a:p>
      </dsp:txBody>
      <dsp:txXfrm>
        <a:off x="774382" y="970707"/>
        <a:ext cx="1480816" cy="3934584"/>
      </dsp:txXfrm>
    </dsp:sp>
    <dsp:sp modelId="{9A1C3555-776C-4257-BA3C-92229C7C7034}">
      <dsp:nvSpPr>
        <dsp:cNvPr id="0" name=""/>
        <dsp:cNvSpPr/>
      </dsp:nvSpPr>
      <dsp:spPr>
        <a:xfrm>
          <a:off x="3253824" y="441287"/>
          <a:ext cx="666367" cy="416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0B98BE-C8DF-477C-9E7C-7EB1737B51A8}">
      <dsp:nvSpPr>
        <dsp:cNvPr id="0" name=""/>
        <dsp:cNvSpPr/>
      </dsp:nvSpPr>
      <dsp:spPr>
        <a:xfrm>
          <a:off x="2507633" y="1036674"/>
          <a:ext cx="2196939" cy="181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Life is a temporary form of order in which numerous processes take place in our bodies, governed by day/night rhythms. </a:t>
          </a:r>
        </a:p>
        <a:p>
          <a:pPr marL="0" lvl="0" indent="0" algn="ctr" defTabSz="711200">
            <a:lnSpc>
              <a:spcPct val="100000"/>
            </a:lnSpc>
            <a:spcBef>
              <a:spcPct val="0"/>
            </a:spcBef>
            <a:spcAft>
              <a:spcPct val="35000"/>
            </a:spcAft>
            <a:buNone/>
          </a:pPr>
          <a:r>
            <a:rPr lang="en-US" sz="1600" kern="1200" dirty="0"/>
            <a:t>These processes, organs, and cells communicate  through the brain, nerves, and neurotransmitters and hormones and receptors. </a:t>
          </a:r>
        </a:p>
        <a:p>
          <a:pPr marL="0" lvl="0" indent="0" algn="ctr" defTabSz="711200">
            <a:lnSpc>
              <a:spcPct val="100000"/>
            </a:lnSpc>
            <a:spcBef>
              <a:spcPct val="0"/>
            </a:spcBef>
            <a:spcAft>
              <a:spcPct val="35000"/>
            </a:spcAft>
            <a:buNone/>
          </a:pPr>
          <a:r>
            <a:rPr lang="en-US" sz="1600" kern="1200" dirty="0"/>
            <a:t>All of these are under the control of clock genes.</a:t>
          </a:r>
        </a:p>
      </dsp:txBody>
      <dsp:txXfrm>
        <a:off x="2507633" y="1036674"/>
        <a:ext cx="2196939" cy="1817376"/>
      </dsp:txXfrm>
    </dsp:sp>
    <dsp:sp modelId="{35F3050C-3EAA-45CD-9E99-B9261B16C8FA}">
      <dsp:nvSpPr>
        <dsp:cNvPr id="0" name=""/>
        <dsp:cNvSpPr/>
      </dsp:nvSpPr>
      <dsp:spPr>
        <a:xfrm>
          <a:off x="5291572" y="351289"/>
          <a:ext cx="666367" cy="4788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4C694-0AA2-4851-B0BE-0DEE02AF0D6A}">
      <dsp:nvSpPr>
        <dsp:cNvPr id="0" name=""/>
        <dsp:cNvSpPr/>
      </dsp:nvSpPr>
      <dsp:spPr>
        <a:xfrm>
          <a:off x="4963715" y="1069892"/>
          <a:ext cx="1480816" cy="181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During our lives, we upgrade order, but after reaching adulthood, a downgrade towards chaos occurs. </a:t>
          </a:r>
        </a:p>
      </dsp:txBody>
      <dsp:txXfrm>
        <a:off x="4963715" y="1069892"/>
        <a:ext cx="1480816" cy="1817376"/>
      </dsp:txXfrm>
    </dsp:sp>
    <dsp:sp modelId="{DDFBBD23-29BA-4482-B9ED-2EB020E85611}">
      <dsp:nvSpPr>
        <dsp:cNvPr id="0" name=""/>
        <dsp:cNvSpPr/>
      </dsp:nvSpPr>
      <dsp:spPr>
        <a:xfrm>
          <a:off x="7262490" y="284580"/>
          <a:ext cx="666367" cy="5605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61320-7879-45B4-A3D4-539330782086}">
      <dsp:nvSpPr>
        <dsp:cNvPr id="0" name=""/>
        <dsp:cNvSpPr/>
      </dsp:nvSpPr>
      <dsp:spPr>
        <a:xfrm>
          <a:off x="6711818" y="1069469"/>
          <a:ext cx="1908949" cy="181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The bladder is an involuntary, reflexively contracting organ that, after birth, comes under cerebral control (maturing nervous system):</a:t>
          </a:r>
        </a:p>
        <a:p>
          <a:pPr marL="0" lvl="0" indent="0" algn="ctr" defTabSz="711200">
            <a:lnSpc>
              <a:spcPct val="100000"/>
            </a:lnSpc>
            <a:spcBef>
              <a:spcPct val="0"/>
            </a:spcBef>
            <a:spcAft>
              <a:spcPct val="35000"/>
            </a:spcAft>
            <a:buNone/>
          </a:pPr>
          <a:r>
            <a:rPr lang="en-US" sz="1600" kern="1200" dirty="0"/>
            <a:t> Reflex activity is suppressed, and bladder sphincter control is established, allowing us to optimally fulfill our roles in society and reproduce.</a:t>
          </a:r>
        </a:p>
      </dsp:txBody>
      <dsp:txXfrm>
        <a:off x="6711818" y="1069469"/>
        <a:ext cx="1908949" cy="1817376"/>
      </dsp:txXfrm>
    </dsp:sp>
    <dsp:sp modelId="{3F6F8F83-45AF-4BA8-ACCC-06BF4641165D}">
      <dsp:nvSpPr>
        <dsp:cNvPr id="0" name=""/>
        <dsp:cNvSpPr/>
      </dsp:nvSpPr>
      <dsp:spPr>
        <a:xfrm>
          <a:off x="9551245" y="248439"/>
          <a:ext cx="666367" cy="6077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9FF20-F63A-432D-BF52-BD4689852962}">
      <dsp:nvSpPr>
        <dsp:cNvPr id="0" name=""/>
        <dsp:cNvSpPr/>
      </dsp:nvSpPr>
      <dsp:spPr>
        <a:xfrm>
          <a:off x="8879911" y="1055457"/>
          <a:ext cx="2112384" cy="181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Later in life, an increase in chaos occurs, where we may lose some control and circadian rhythms and loose ability suppressing overactivity of the bladder muscle and sphincter control.</a:t>
          </a:r>
        </a:p>
        <a:p>
          <a:pPr marL="0" lvl="0" indent="0" algn="ctr" defTabSz="711200">
            <a:lnSpc>
              <a:spcPct val="100000"/>
            </a:lnSpc>
            <a:spcBef>
              <a:spcPct val="0"/>
            </a:spcBef>
            <a:spcAft>
              <a:spcPct val="35000"/>
            </a:spcAft>
            <a:buNone/>
          </a:pPr>
          <a:r>
            <a:rPr lang="en-US" sz="1600" kern="1200" dirty="0"/>
            <a:t>Disease, defects and malfunction adds-on, our sensory system fails, neurotransmitters and hormones decrease,…</a:t>
          </a:r>
        </a:p>
        <a:p>
          <a:pPr marL="0" lvl="0" indent="0" algn="ctr" defTabSz="711200">
            <a:lnSpc>
              <a:spcPct val="100000"/>
            </a:lnSpc>
            <a:spcBef>
              <a:spcPct val="0"/>
            </a:spcBef>
            <a:spcAft>
              <a:spcPct val="35000"/>
            </a:spcAft>
            <a:buNone/>
          </a:pPr>
          <a:r>
            <a:rPr lang="en-US" sz="1600" kern="1200" dirty="0"/>
            <a:t>Until we die…</a:t>
          </a:r>
        </a:p>
      </dsp:txBody>
      <dsp:txXfrm>
        <a:off x="8879911" y="1055457"/>
        <a:ext cx="2112384" cy="181737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15CF6-0236-4574-B1B0-DC9E9CCED8CB}" type="datetimeFigureOut">
              <a:rPr lang="nl-BE" smtClean="0"/>
              <a:t>20/06/2025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4E6F5-674A-4420-A60E-120CDCFCA235}" type="slidenum">
              <a:rPr lang="nl-BE" smtClean="0"/>
              <a:t>‹nr.›</a:t>
            </a:fld>
            <a:endParaRPr lang="nl-BE"/>
          </a:p>
        </p:txBody>
      </p:sp>
    </p:spTree>
    <p:extLst>
      <p:ext uri="{BB962C8B-B14F-4D97-AF65-F5344CB8AC3E}">
        <p14:creationId xmlns:p14="http://schemas.microsoft.com/office/powerpoint/2010/main" val="140463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296358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21</a:t>
            </a:fld>
            <a:endParaRPr lang="fr-FR"/>
          </a:p>
        </p:txBody>
      </p:sp>
    </p:spTree>
    <p:extLst>
      <p:ext uri="{BB962C8B-B14F-4D97-AF65-F5344CB8AC3E}">
        <p14:creationId xmlns:p14="http://schemas.microsoft.com/office/powerpoint/2010/main" val="31393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27</a:t>
            </a:fld>
            <a:endParaRPr lang="fr-FR"/>
          </a:p>
        </p:txBody>
      </p:sp>
    </p:spTree>
    <p:extLst>
      <p:ext uri="{BB962C8B-B14F-4D97-AF65-F5344CB8AC3E}">
        <p14:creationId xmlns:p14="http://schemas.microsoft.com/office/powerpoint/2010/main" val="31393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28</a:t>
            </a:fld>
            <a:endParaRPr lang="fr-FR"/>
          </a:p>
        </p:txBody>
      </p:sp>
    </p:spTree>
    <p:extLst>
      <p:ext uri="{BB962C8B-B14F-4D97-AF65-F5344CB8AC3E}">
        <p14:creationId xmlns:p14="http://schemas.microsoft.com/office/powerpoint/2010/main" val="31393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29</a:t>
            </a:fld>
            <a:endParaRPr lang="fr-FR"/>
          </a:p>
        </p:txBody>
      </p:sp>
    </p:spTree>
    <p:extLst>
      <p:ext uri="{BB962C8B-B14F-4D97-AF65-F5344CB8AC3E}">
        <p14:creationId xmlns:p14="http://schemas.microsoft.com/office/powerpoint/2010/main" val="31393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30</a:t>
            </a:fld>
            <a:endParaRPr lang="fr-FR"/>
          </a:p>
        </p:txBody>
      </p:sp>
    </p:spTree>
    <p:extLst>
      <p:ext uri="{BB962C8B-B14F-4D97-AF65-F5344CB8AC3E}">
        <p14:creationId xmlns:p14="http://schemas.microsoft.com/office/powerpoint/2010/main" val="31393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5</a:t>
            </a:fld>
            <a:endParaRPr lang="fr-FR"/>
          </a:p>
        </p:txBody>
      </p:sp>
    </p:spTree>
    <p:extLst>
      <p:ext uri="{BB962C8B-B14F-4D97-AF65-F5344CB8AC3E}">
        <p14:creationId xmlns:p14="http://schemas.microsoft.com/office/powerpoint/2010/main" val="31393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896dcb5c4d_3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lower urinary tract undergoes structural and functional changes throughout life, from toilet training for toddlers to urothelial aging by the elderly, and these changes play a role in the clinical perception of LUTS. what is genetically determined will define a baseline state of the bladder, then transitions are added: hormones play a role during puberty but also during menopause, BPH is an important factor to be considered by the aging man as well as pelvic cross-talk for the 2 sexes.</a:t>
            </a:r>
            <a:endParaRPr/>
          </a:p>
        </p:txBody>
      </p:sp>
      <p:sp>
        <p:nvSpPr>
          <p:cNvPr id="970" name="Google Shape;970;g1896dcb5c4d_3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know that sleep is also subjected to transition throughout the course of life and this timeline represents only a fraction of topics related to that. The amount of sleep, for example, drastically changes from childhood to elderly, but also circadian rhythm, sleep stages, sleep apnea and many other sleep related factors transition over time.</a:t>
            </a:r>
            <a:endParaRPr/>
          </a:p>
        </p:txBody>
      </p:sp>
      <p:sp>
        <p:nvSpPr>
          <p:cNvPr id="999" name="Google Shape;9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896dcb5c4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1" name="Google Shape;1031;g1896dcb5c4d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12</a:t>
            </a:fld>
            <a:endParaRPr lang="fr-FR"/>
          </a:p>
        </p:txBody>
      </p:sp>
    </p:spTree>
    <p:extLst>
      <p:ext uri="{BB962C8B-B14F-4D97-AF65-F5344CB8AC3E}">
        <p14:creationId xmlns:p14="http://schemas.microsoft.com/office/powerpoint/2010/main" val="113767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13</a:t>
            </a:fld>
            <a:endParaRPr lang="fr-FR"/>
          </a:p>
        </p:txBody>
      </p:sp>
    </p:spTree>
    <p:extLst>
      <p:ext uri="{BB962C8B-B14F-4D97-AF65-F5344CB8AC3E}">
        <p14:creationId xmlns:p14="http://schemas.microsoft.com/office/powerpoint/2010/main" val="31393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14</a:t>
            </a:fld>
            <a:endParaRPr lang="fr-FR"/>
          </a:p>
        </p:txBody>
      </p:sp>
    </p:spTree>
    <p:extLst>
      <p:ext uri="{BB962C8B-B14F-4D97-AF65-F5344CB8AC3E}">
        <p14:creationId xmlns:p14="http://schemas.microsoft.com/office/powerpoint/2010/main" val="31393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2E6274A-3C4B-E84D-B1C1-6B14F2C63D16}" type="slidenum">
              <a:rPr lang="fr-FR" smtClean="0"/>
              <a:t>20</a:t>
            </a:fld>
            <a:endParaRPr lang="fr-FR"/>
          </a:p>
        </p:txBody>
      </p:sp>
    </p:spTree>
    <p:extLst>
      <p:ext uri="{BB962C8B-B14F-4D97-AF65-F5344CB8AC3E}">
        <p14:creationId xmlns:p14="http://schemas.microsoft.com/office/powerpoint/2010/main" val="31393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28C1C-8569-406B-F7FB-1E849BD2FE4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E81767EC-B787-2BDC-9E85-2418364F02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EFB13C30-7D46-8C6A-4FD3-6C13A25EB391}"/>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5" name="Tijdelijke aanduiding voor voettekst 4">
            <a:extLst>
              <a:ext uri="{FF2B5EF4-FFF2-40B4-BE49-F238E27FC236}">
                <a16:creationId xmlns:a16="http://schemas.microsoft.com/office/drawing/2014/main" id="{B597EDBD-91F2-59E8-6D36-74657BC104E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75CF97B-F091-2566-C8CF-7C0ADCB37AA6}"/>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4031323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39BF9-3DA2-9476-D412-7F484874668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4B40EDB3-C256-EF9F-9C28-61A7DDE8ED4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3A886F5-ED70-5A68-0E8E-516279558413}"/>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5" name="Tijdelijke aanduiding voor voettekst 4">
            <a:extLst>
              <a:ext uri="{FF2B5EF4-FFF2-40B4-BE49-F238E27FC236}">
                <a16:creationId xmlns:a16="http://schemas.microsoft.com/office/drawing/2014/main" id="{0C59D712-182C-DE1E-B904-DCE37DF38AF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78555D4-1553-681B-E4AE-0DE41E5FEF29}"/>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229813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3468BE-B450-691D-D942-A462C2462BA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B8A83B6-4EEA-CA92-6454-8D7B00C5D4C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006D8A6-E2A5-63D1-B02F-8C8C33F88BB9}"/>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5" name="Tijdelijke aanduiding voor voettekst 4">
            <a:extLst>
              <a:ext uri="{FF2B5EF4-FFF2-40B4-BE49-F238E27FC236}">
                <a16:creationId xmlns:a16="http://schemas.microsoft.com/office/drawing/2014/main" id="{48064AC0-7FBF-8671-A0FD-1BDDDCC30E4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2B694A1-FD0A-B361-2AD8-C4D3CDF1AF23}"/>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421926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46099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46"/>
        <p:cNvGrpSpPr/>
        <p:nvPr/>
      </p:nvGrpSpPr>
      <p:grpSpPr>
        <a:xfrm>
          <a:off x="0" y="0"/>
          <a:ext cx="0" cy="0"/>
          <a:chOff x="0" y="0"/>
          <a:chExt cx="0" cy="0"/>
        </a:xfrm>
      </p:grpSpPr>
      <p:sp>
        <p:nvSpPr>
          <p:cNvPr id="47" name="Google Shape;47;p24" title="Decorative"/>
          <p:cNvSpPr txBox="1">
            <a:spLocks noGrp="1"/>
          </p:cNvSpPr>
          <p:nvPr>
            <p:ph type="body" idx="1"/>
          </p:nvPr>
        </p:nvSpPr>
        <p:spPr>
          <a:xfrm>
            <a:off x="0" y="3206186"/>
            <a:ext cx="12192000" cy="3651813"/>
          </a:xfrm>
          <a:prstGeom prst="rect">
            <a:avLst/>
          </a:prstGeom>
          <a:solidFill>
            <a:schemeClr val="accent2"/>
          </a:solidFill>
          <a:ln>
            <a:noFill/>
          </a:ln>
        </p:spPr>
        <p:txBody>
          <a:bodyPr spcFirstLastPara="1" wrap="square" lIns="5400000" tIns="216000" rIns="180000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title"/>
          </p:nvPr>
        </p:nvSpPr>
        <p:spPr>
          <a:xfrm>
            <a:off x="5278053" y="1775520"/>
            <a:ext cx="6435524"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orbel"/>
              <a:buNone/>
              <a:defRPr>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4" title="Decorative"/>
          <p:cNvSpPr>
            <a:spLocks noGrp="1"/>
          </p:cNvSpPr>
          <p:nvPr>
            <p:ph type="pic" idx="2"/>
          </p:nvPr>
        </p:nvSpPr>
        <p:spPr>
          <a:xfrm>
            <a:off x="971836" y="1"/>
            <a:ext cx="3523423" cy="3206186"/>
          </a:xfrm>
          <a:prstGeom prst="rect">
            <a:avLst/>
          </a:prstGeom>
          <a:solidFill>
            <a:srgbClr val="F2F2F2"/>
          </a:solidFill>
          <a:ln>
            <a:noFill/>
          </a:ln>
        </p:spPr>
      </p:sp>
      <p:sp>
        <p:nvSpPr>
          <p:cNvPr id="50" name="Google Shape;50;p24" title="Decorative"/>
          <p:cNvSpPr>
            <a:spLocks noGrp="1"/>
          </p:cNvSpPr>
          <p:nvPr>
            <p:ph type="pic" idx="3"/>
          </p:nvPr>
        </p:nvSpPr>
        <p:spPr>
          <a:xfrm>
            <a:off x="971836" y="3358587"/>
            <a:ext cx="3523423" cy="3206186"/>
          </a:xfrm>
          <a:prstGeom prst="rect">
            <a:avLst/>
          </a:prstGeom>
          <a:solidFill>
            <a:srgbClr val="F2F2F2"/>
          </a:solidFill>
          <a:ln>
            <a:noFill/>
          </a:ln>
        </p:spPr>
      </p:sp>
    </p:spTree>
    <p:extLst>
      <p:ext uri="{BB962C8B-B14F-4D97-AF65-F5344CB8AC3E}">
        <p14:creationId xmlns:p14="http://schemas.microsoft.com/office/powerpoint/2010/main" val="151456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BFD76-E308-C48D-A341-3BF45789780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91E72C8-D685-6B81-3634-45B594802C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4626C59-1B3A-FD2C-A02B-BC55C30860D1}"/>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5" name="Tijdelijke aanduiding voor voettekst 4">
            <a:extLst>
              <a:ext uri="{FF2B5EF4-FFF2-40B4-BE49-F238E27FC236}">
                <a16:creationId xmlns:a16="http://schemas.microsoft.com/office/drawing/2014/main" id="{E5DF974C-3B26-0E20-FDDC-04CB728361C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CA7EB10-F430-137D-9943-93AF16025986}"/>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401945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3B4AC-73A7-5126-9BFB-32B74C22111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3C61ED2-3EB1-7822-0E35-F3073F037E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AE2C13A-1ED8-D27D-E7F7-027098080E31}"/>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5" name="Tijdelijke aanduiding voor voettekst 4">
            <a:extLst>
              <a:ext uri="{FF2B5EF4-FFF2-40B4-BE49-F238E27FC236}">
                <a16:creationId xmlns:a16="http://schemas.microsoft.com/office/drawing/2014/main" id="{C475FFEF-3B90-82CB-ACB2-27FD2237C4E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592DAF-6D0B-CFBB-64FD-C23F7567C258}"/>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215407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72B13-EA8C-3EBE-77C6-AF47233EE49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F5C4970-671D-FDC2-D97C-E6C07D8C32A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0441BCC-BEF2-B6FD-62B5-DA29879B269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897E364-70FB-F88A-FD84-855485B44D78}"/>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6" name="Tijdelijke aanduiding voor voettekst 5">
            <a:extLst>
              <a:ext uri="{FF2B5EF4-FFF2-40B4-BE49-F238E27FC236}">
                <a16:creationId xmlns:a16="http://schemas.microsoft.com/office/drawing/2014/main" id="{FE39E140-8262-D8B6-C416-198D16FFA23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A9A75B8-A3F0-E3DC-C476-A0D0EF9BE47C}"/>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302971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4AA54-577C-49DA-7265-2920883CD364}"/>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9F95F8C-C70A-0106-9F06-735ECC36CD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C77EAD-E6B3-CC0D-5A70-EF406266D3A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9E2B424-BE1C-0F5F-A2BD-F7C61A994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E8C76B2-B81D-22E9-4EDC-CC319F8E13B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A9973903-DCC5-FE31-5951-05E5C9BB8879}"/>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8" name="Tijdelijke aanduiding voor voettekst 7">
            <a:extLst>
              <a:ext uri="{FF2B5EF4-FFF2-40B4-BE49-F238E27FC236}">
                <a16:creationId xmlns:a16="http://schemas.microsoft.com/office/drawing/2014/main" id="{93E52400-95B0-3929-27D4-8C741E6F05D1}"/>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634DFB44-E1F5-88C4-BC1C-5EE7D996CF9B}"/>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330276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D2D5F-CA27-28C9-2170-7EF32591C029}"/>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C4BEF4F-D8F9-118C-DA88-50CFDA7D35CC}"/>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4" name="Tijdelijke aanduiding voor voettekst 3">
            <a:extLst>
              <a:ext uri="{FF2B5EF4-FFF2-40B4-BE49-F238E27FC236}">
                <a16:creationId xmlns:a16="http://schemas.microsoft.com/office/drawing/2014/main" id="{F6ECD9A8-74AA-0EBA-D239-92E76D83D458}"/>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C6A366A1-5277-E110-4B1D-BC7DA4E178A0}"/>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49357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8A6B8F8-2DB3-FA51-4409-5EAE99224F6B}"/>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3" name="Tijdelijke aanduiding voor voettekst 2">
            <a:extLst>
              <a:ext uri="{FF2B5EF4-FFF2-40B4-BE49-F238E27FC236}">
                <a16:creationId xmlns:a16="http://schemas.microsoft.com/office/drawing/2014/main" id="{F9AED873-E29C-6E7D-BB03-4055479F323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4269132-65AC-D01D-A27E-762FEF9311B6}"/>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319286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78C00-7597-910A-7B7F-3D0CD96095B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19CEE10-B5B2-9240-D68E-42746EC67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E815EDC-DE37-4EDD-6F19-5B18CF4C8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7D50898-8F82-F8C1-FFF3-6460A7C24647}"/>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6" name="Tijdelijke aanduiding voor voettekst 5">
            <a:extLst>
              <a:ext uri="{FF2B5EF4-FFF2-40B4-BE49-F238E27FC236}">
                <a16:creationId xmlns:a16="http://schemas.microsoft.com/office/drawing/2014/main" id="{AE401FCE-A9F9-4A82-C27E-B3DB26476DA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661B4F-E716-90C0-3272-BB89C75C8694}"/>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277832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0E7F7-F8C1-20C0-C8F5-5F746A7C15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9D9972F-130A-FC31-780E-6878D18C2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75F9958-2BDC-4C49-17DE-DD7B47BB9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7ACF0ED-A37E-CF3D-A090-131541734889}"/>
              </a:ext>
            </a:extLst>
          </p:cNvPr>
          <p:cNvSpPr>
            <a:spLocks noGrp="1"/>
          </p:cNvSpPr>
          <p:nvPr>
            <p:ph type="dt" sz="half" idx="10"/>
          </p:nvPr>
        </p:nvSpPr>
        <p:spPr/>
        <p:txBody>
          <a:bodyPr/>
          <a:lstStyle/>
          <a:p>
            <a:fld id="{B5454798-2EA5-48E3-9B3C-D0853963CFE9}" type="datetimeFigureOut">
              <a:rPr lang="nl-BE" smtClean="0"/>
              <a:t>20/06/2025</a:t>
            </a:fld>
            <a:endParaRPr lang="nl-BE"/>
          </a:p>
        </p:txBody>
      </p:sp>
      <p:sp>
        <p:nvSpPr>
          <p:cNvPr id="6" name="Tijdelijke aanduiding voor voettekst 5">
            <a:extLst>
              <a:ext uri="{FF2B5EF4-FFF2-40B4-BE49-F238E27FC236}">
                <a16:creationId xmlns:a16="http://schemas.microsoft.com/office/drawing/2014/main" id="{896082E5-A9DB-B1C6-92E5-2E684CA00C5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D84FFF9-C27E-9461-B33E-0A172DF77CB0}"/>
              </a:ext>
            </a:extLst>
          </p:cNvPr>
          <p:cNvSpPr>
            <a:spLocks noGrp="1"/>
          </p:cNvSpPr>
          <p:nvPr>
            <p:ph type="sldNum" sz="quarter" idx="12"/>
          </p:nvPr>
        </p:nvSpPr>
        <p:spPr/>
        <p:txBody>
          <a:bodyPr/>
          <a:lstStyle/>
          <a:p>
            <a:fld id="{9F6832F4-5EFF-4041-85B6-5A1077340593}" type="slidenum">
              <a:rPr lang="nl-BE" smtClean="0"/>
              <a:t>‹nr.›</a:t>
            </a:fld>
            <a:endParaRPr lang="nl-BE"/>
          </a:p>
        </p:txBody>
      </p:sp>
    </p:spTree>
    <p:extLst>
      <p:ext uri="{BB962C8B-B14F-4D97-AF65-F5344CB8AC3E}">
        <p14:creationId xmlns:p14="http://schemas.microsoft.com/office/powerpoint/2010/main" val="108604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18BF7D4-E9F9-CBCA-C661-D3D00F2E5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CCA8D45-C6F7-BB19-BFC1-3BFD4AB62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26EB93D-1494-DBF7-3A4F-D41EBC9CE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54798-2EA5-48E3-9B3C-D0853963CFE9}" type="datetimeFigureOut">
              <a:rPr lang="nl-BE" smtClean="0"/>
              <a:t>20/06/2025</a:t>
            </a:fld>
            <a:endParaRPr lang="nl-BE"/>
          </a:p>
        </p:txBody>
      </p:sp>
      <p:sp>
        <p:nvSpPr>
          <p:cNvPr id="5" name="Tijdelijke aanduiding voor voettekst 4">
            <a:extLst>
              <a:ext uri="{FF2B5EF4-FFF2-40B4-BE49-F238E27FC236}">
                <a16:creationId xmlns:a16="http://schemas.microsoft.com/office/drawing/2014/main" id="{0FBDD5CA-EC67-8852-4331-359DFC9DA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D0F377C9-9C63-5B32-1271-AFE63EC83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32F4-5EFF-4041-85B6-5A1077340593}" type="slidenum">
              <a:rPr lang="nl-BE" smtClean="0"/>
              <a:t>‹nr.›</a:t>
            </a:fld>
            <a:endParaRPr lang="nl-BE"/>
          </a:p>
        </p:txBody>
      </p:sp>
    </p:spTree>
    <p:extLst>
      <p:ext uri="{BB962C8B-B14F-4D97-AF65-F5344CB8AC3E}">
        <p14:creationId xmlns:p14="http://schemas.microsoft.com/office/powerpoint/2010/main" val="2226745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9A8616EE-2903-50C6-39E1-89C6D46532AD}"/>
              </a:ext>
            </a:extLst>
          </p:cNvPr>
          <p:cNvPicPr>
            <a:picLocks noChangeAspect="1"/>
          </p:cNvPicPr>
          <p:nvPr/>
        </p:nvPicPr>
        <p:blipFill>
          <a:blip r:embed="rId2">
            <a:alphaModFix amt="50000"/>
          </a:blip>
          <a:srcRect t="11814" b="10866"/>
          <a:stretch/>
        </p:blipFill>
        <p:spPr>
          <a:xfrm>
            <a:off x="20" y="1"/>
            <a:ext cx="12191980" cy="6857999"/>
          </a:xfrm>
          <a:prstGeom prst="rect">
            <a:avLst/>
          </a:prstGeom>
        </p:spPr>
      </p:pic>
      <p:sp>
        <p:nvSpPr>
          <p:cNvPr id="2" name="Title 1"/>
          <p:cNvSpPr>
            <a:spLocks noGrp="1"/>
          </p:cNvSpPr>
          <p:nvPr>
            <p:ph type="ctrTitle"/>
          </p:nvPr>
        </p:nvSpPr>
        <p:spPr>
          <a:xfrm>
            <a:off x="1524000" y="0"/>
            <a:ext cx="9144000" cy="2900518"/>
          </a:xfrm>
        </p:spPr>
        <p:txBody>
          <a:bodyPr>
            <a:normAutofit/>
          </a:bodyPr>
          <a:lstStyle/>
          <a:p>
            <a:r>
              <a:rPr lang="en-US" dirty="0" err="1">
                <a:solidFill>
                  <a:srgbClr val="FFFFFF"/>
                </a:solidFill>
              </a:rPr>
              <a:t>Luts</a:t>
            </a:r>
            <a:r>
              <a:rPr lang="en-US" dirty="0">
                <a:solidFill>
                  <a:srgbClr val="FFFFFF"/>
                </a:solidFill>
              </a:rPr>
              <a:t> Journey through the Ages - From Pediatric to </a:t>
            </a:r>
            <a:br>
              <a:rPr lang="en-US" dirty="0">
                <a:solidFill>
                  <a:srgbClr val="FFFFFF"/>
                </a:solidFill>
              </a:rPr>
            </a:br>
            <a:r>
              <a:rPr lang="en-US" dirty="0">
                <a:solidFill>
                  <a:srgbClr val="FFFFFF"/>
                </a:solidFill>
              </a:rPr>
              <a:t>Geriatric Care</a:t>
            </a:r>
          </a:p>
        </p:txBody>
      </p:sp>
      <p:sp>
        <p:nvSpPr>
          <p:cNvPr id="3" name="Subtitle 2"/>
          <p:cNvSpPr>
            <a:spLocks noGrp="1"/>
          </p:cNvSpPr>
          <p:nvPr>
            <p:ph type="subTitle" idx="1"/>
          </p:nvPr>
        </p:nvSpPr>
        <p:spPr>
          <a:xfrm>
            <a:off x="600075" y="3037668"/>
            <a:ext cx="11039475" cy="3820331"/>
          </a:xfrm>
        </p:spPr>
        <p:txBody>
          <a:bodyPr>
            <a:normAutofit fontScale="47500" lnSpcReduction="20000"/>
          </a:bodyPr>
          <a:lstStyle/>
          <a:p>
            <a:r>
              <a:rPr lang="en-US" sz="8600" dirty="0">
                <a:solidFill>
                  <a:srgbClr val="FFFFFF"/>
                </a:solidFill>
              </a:rPr>
              <a:t>Focus on women and menopause</a:t>
            </a:r>
          </a:p>
          <a:p>
            <a:endParaRPr lang="en-US" dirty="0">
              <a:solidFill>
                <a:srgbClr val="FFFFFF"/>
              </a:solidFill>
            </a:endParaRPr>
          </a:p>
          <a:p>
            <a:endParaRPr lang="en-US" dirty="0">
              <a:solidFill>
                <a:srgbClr val="FFFFFF"/>
              </a:solidFill>
            </a:endParaRPr>
          </a:p>
          <a:p>
            <a:endParaRPr lang="en-US" sz="7000" dirty="0">
              <a:solidFill>
                <a:srgbClr val="FFFFFF"/>
              </a:solidFill>
            </a:endParaRPr>
          </a:p>
          <a:p>
            <a:r>
              <a:rPr lang="en-US" sz="7000" dirty="0">
                <a:solidFill>
                  <a:srgbClr val="FFFFFF"/>
                </a:solidFill>
              </a:rPr>
              <a:t>Karel Everaert, François Hervé, George Bou Kheir</a:t>
            </a:r>
          </a:p>
          <a:p>
            <a:r>
              <a:rPr lang="en-US" sz="7000" dirty="0">
                <a:solidFill>
                  <a:srgbClr val="FFFFFF"/>
                </a:solidFill>
              </a:rPr>
              <a:t>NOPIA research Group</a:t>
            </a:r>
          </a:p>
          <a:p>
            <a:r>
              <a:rPr lang="en-US" sz="7000" dirty="0">
                <a:solidFill>
                  <a:srgbClr val="FFFFFF"/>
                </a:solidFill>
              </a:rPr>
              <a:t>Department of Urology</a:t>
            </a:r>
          </a:p>
          <a:p>
            <a:r>
              <a:rPr lang="en-US" sz="7000" dirty="0">
                <a:solidFill>
                  <a:srgbClr val="FFFFFF"/>
                </a:solidFill>
              </a:rPr>
              <a:t>Ghent, Belgium</a:t>
            </a:r>
          </a:p>
          <a:p>
            <a:endParaRPr lang="en-US" sz="3600" dirty="0">
              <a:solidFill>
                <a:srgbClr val="FFFFFF"/>
              </a:solidFill>
            </a:endParaRPr>
          </a:p>
          <a:p>
            <a:endParaRPr lang="en-US" sz="36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0A04F298-1815-919B-1765-1214EBF5FB35}"/>
              </a:ext>
            </a:extLst>
          </p:cNvPr>
          <p:cNvSpPr/>
          <p:nvPr/>
        </p:nvSpPr>
        <p:spPr>
          <a:xfrm>
            <a:off x="0" y="0"/>
            <a:ext cx="12192000" cy="13255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tel 6">
            <a:extLst>
              <a:ext uri="{FF2B5EF4-FFF2-40B4-BE49-F238E27FC236}">
                <a16:creationId xmlns:a16="http://schemas.microsoft.com/office/drawing/2014/main" id="{97F4F1B1-FE34-211D-3849-1191A96A0A15}"/>
              </a:ext>
            </a:extLst>
          </p:cNvPr>
          <p:cNvSpPr>
            <a:spLocks noGrp="1"/>
          </p:cNvSpPr>
          <p:nvPr>
            <p:ph type="title"/>
          </p:nvPr>
        </p:nvSpPr>
        <p:spPr>
          <a:xfrm>
            <a:off x="602496" y="132650"/>
            <a:ext cx="10987007" cy="1325563"/>
          </a:xfrm>
        </p:spPr>
        <p:txBody>
          <a:bodyPr/>
          <a:lstStyle/>
          <a:p>
            <a:r>
              <a:rPr lang="nl-BE" dirty="0" err="1">
                <a:solidFill>
                  <a:schemeClr val="bg1"/>
                </a:solidFill>
              </a:rPr>
              <a:t>Ageing</a:t>
            </a:r>
            <a:r>
              <a:rPr lang="nl-BE" dirty="0">
                <a:solidFill>
                  <a:schemeClr val="bg1"/>
                </a:solidFill>
              </a:rPr>
              <a:t>, </a:t>
            </a:r>
            <a:r>
              <a:rPr lang="nl-BE" dirty="0" err="1">
                <a:solidFill>
                  <a:schemeClr val="bg1"/>
                </a:solidFill>
              </a:rPr>
              <a:t>diseases</a:t>
            </a:r>
            <a:r>
              <a:rPr lang="nl-BE" dirty="0">
                <a:solidFill>
                  <a:schemeClr val="bg1"/>
                </a:solidFill>
              </a:rPr>
              <a:t>/defects and </a:t>
            </a:r>
            <a:r>
              <a:rPr lang="nl-BE" dirty="0" err="1">
                <a:solidFill>
                  <a:schemeClr val="bg1"/>
                </a:solidFill>
              </a:rPr>
              <a:t>nocturia</a:t>
            </a:r>
            <a:r>
              <a:rPr lang="nl-BE" dirty="0">
                <a:solidFill>
                  <a:schemeClr val="bg1"/>
                </a:solidFill>
              </a:rPr>
              <a:t> and LUTS</a:t>
            </a:r>
          </a:p>
        </p:txBody>
      </p:sp>
      <p:sp>
        <p:nvSpPr>
          <p:cNvPr id="5" name="Tekstvak 4">
            <a:extLst>
              <a:ext uri="{FF2B5EF4-FFF2-40B4-BE49-F238E27FC236}">
                <a16:creationId xmlns:a16="http://schemas.microsoft.com/office/drawing/2014/main" id="{C7B59093-D280-9371-13E2-EFFF9EE02CC3}"/>
              </a:ext>
            </a:extLst>
          </p:cNvPr>
          <p:cNvSpPr txBox="1"/>
          <p:nvPr/>
        </p:nvSpPr>
        <p:spPr>
          <a:xfrm>
            <a:off x="237641" y="1673326"/>
            <a:ext cx="11716718" cy="5052024"/>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human body experiences three major aging shifts around ages 34, 60, and 78. These shifts are characterized by changes in the levels of blood proteins, which are linked to metabolism, immunity, and organ function (Nature Medicine 2019, study on &gt; 4000 peoples). </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Shifts</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not</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gradual</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aging</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research indicates that aging is not a smooth, continuous process but rather occurs in distinct phases with rapid changes at specific ages. </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Age 34:</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this age, the study found a downregulation of proteins involved in structural pathways like the extracellular matrix (ECM). </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Age 60: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circadian</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rhythms</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flatten</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of inverse</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shift is marked by a prominent role of hormonal activity, binding functions, and blood pathways. </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Age 78: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merging</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from</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older</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to</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frail</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Key processes include blood pathways, but also bone morphogenetic protein signaling, which is involved in numerous cellular functions. </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9698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7"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2"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el 6">
            <a:extLst>
              <a:ext uri="{FF2B5EF4-FFF2-40B4-BE49-F238E27FC236}">
                <a16:creationId xmlns:a16="http://schemas.microsoft.com/office/drawing/2014/main" id="{97F4F1B1-FE34-211D-3849-1191A96A0A15}"/>
              </a:ext>
            </a:extLst>
          </p:cNvPr>
          <p:cNvSpPr>
            <a:spLocks noGrp="1"/>
          </p:cNvSpPr>
          <p:nvPr>
            <p:ph type="title"/>
          </p:nvPr>
        </p:nvSpPr>
        <p:spPr/>
        <p:txBody>
          <a:bodyPr/>
          <a:lstStyle/>
          <a:p>
            <a:r>
              <a:rPr lang="nl-BE" dirty="0" err="1"/>
              <a:t>Ageing</a:t>
            </a:r>
            <a:r>
              <a:rPr lang="nl-BE" dirty="0"/>
              <a:t>, </a:t>
            </a:r>
            <a:r>
              <a:rPr lang="nl-BE" dirty="0" err="1"/>
              <a:t>circadian</a:t>
            </a:r>
            <a:r>
              <a:rPr lang="nl-BE" dirty="0"/>
              <a:t> </a:t>
            </a:r>
            <a:r>
              <a:rPr lang="nl-BE" dirty="0" err="1"/>
              <a:t>rhythms</a:t>
            </a:r>
            <a:r>
              <a:rPr lang="nl-BE" dirty="0"/>
              <a:t>, </a:t>
            </a:r>
            <a:r>
              <a:rPr lang="nl-BE" dirty="0" err="1"/>
              <a:t>zeitgebers</a:t>
            </a:r>
            <a:r>
              <a:rPr lang="nl-BE" dirty="0"/>
              <a:t> + </a:t>
            </a:r>
            <a:r>
              <a:rPr lang="nl-BE" dirty="0" err="1"/>
              <a:t>diseases</a:t>
            </a:r>
            <a:r>
              <a:rPr lang="nl-BE" dirty="0"/>
              <a:t>/defects and </a:t>
            </a:r>
            <a:r>
              <a:rPr lang="nl-BE" dirty="0" err="1"/>
              <a:t>nocturia</a:t>
            </a:r>
            <a:r>
              <a:rPr lang="nl-BE" dirty="0"/>
              <a:t> and LUTS</a:t>
            </a:r>
          </a:p>
        </p:txBody>
      </p:sp>
      <p:pic>
        <p:nvPicPr>
          <p:cNvPr id="8" name="Afbeelding 7" descr="Afbeelding met tekst, schermopname, diagram, ontwerp">
            <a:extLst>
              <a:ext uri="{FF2B5EF4-FFF2-40B4-BE49-F238E27FC236}">
                <a16:creationId xmlns:a16="http://schemas.microsoft.com/office/drawing/2014/main" id="{F5C2981F-9BB4-614F-0E88-61BB6364A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758" y="1758554"/>
            <a:ext cx="4632089" cy="4664117"/>
          </a:xfrm>
          <a:prstGeom prst="rect">
            <a:avLst/>
          </a:prstGeom>
        </p:spPr>
      </p:pic>
      <p:sp>
        <p:nvSpPr>
          <p:cNvPr id="2" name="Tekstvak 1">
            <a:extLst>
              <a:ext uri="{FF2B5EF4-FFF2-40B4-BE49-F238E27FC236}">
                <a16:creationId xmlns:a16="http://schemas.microsoft.com/office/drawing/2014/main" id="{0BED050F-3C35-538A-86A5-DEA7C724F137}"/>
              </a:ext>
            </a:extLst>
          </p:cNvPr>
          <p:cNvSpPr txBox="1"/>
          <p:nvPr/>
        </p:nvSpPr>
        <p:spPr>
          <a:xfrm>
            <a:off x="1504950" y="6603686"/>
            <a:ext cx="9921992" cy="254237"/>
          </a:xfrm>
          <a:prstGeom prst="rect">
            <a:avLst/>
          </a:prstGeom>
          <a:noFill/>
        </p:spPr>
        <p:txBody>
          <a:bodyPr wrap="square">
            <a:spAutoFit/>
          </a:bodyPr>
          <a:lstStyle/>
          <a:p>
            <a:pPr lvl="0">
              <a:lnSpc>
                <a:spcPct val="115000"/>
              </a:lnSpc>
            </a:pPr>
            <a:r>
              <a:rPr lang="en-US" sz="1000" dirty="0">
                <a:effectLst/>
                <a:latin typeface="Cambria" panose="02040503050406030204" pitchFamily="18" charset="0"/>
                <a:ea typeface="MS Mincho" panose="02020609040205080304" pitchFamily="49" charset="-128"/>
                <a:cs typeface="Times New Roman" panose="02020603050405020304" pitchFamily="18" charset="0"/>
              </a:rPr>
              <a:t>Verbakel I et al. How should we assess the cardiovascular system in patients presenting with bothersome nocturia? ICI-RS 2023. </a:t>
            </a:r>
            <a:r>
              <a:rPr lang="en-US" sz="1000" dirty="0" err="1">
                <a:effectLst/>
                <a:latin typeface="Cambria" panose="02040503050406030204" pitchFamily="18" charset="0"/>
                <a:ea typeface="MS Mincho" panose="02020609040205080304" pitchFamily="49" charset="-128"/>
                <a:cs typeface="Times New Roman" panose="02020603050405020304" pitchFamily="18" charset="0"/>
              </a:rPr>
              <a:t>Neurourol</a:t>
            </a:r>
            <a:r>
              <a:rPr lang="en-US" sz="1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000" dirty="0" err="1">
                <a:effectLst/>
                <a:latin typeface="Cambria" panose="02040503050406030204" pitchFamily="18" charset="0"/>
                <a:ea typeface="MS Mincho" panose="02020609040205080304" pitchFamily="49" charset="-128"/>
                <a:cs typeface="Times New Roman" panose="02020603050405020304" pitchFamily="18" charset="0"/>
              </a:rPr>
              <a:t>Urodyn</a:t>
            </a:r>
            <a:r>
              <a:rPr lang="en-US" sz="1000" dirty="0">
                <a:effectLst/>
                <a:latin typeface="Cambria" panose="02040503050406030204" pitchFamily="18" charset="0"/>
                <a:ea typeface="MS Mincho" panose="02020609040205080304" pitchFamily="49" charset="-128"/>
                <a:cs typeface="Times New Roman" panose="02020603050405020304" pitchFamily="18" charset="0"/>
              </a:rPr>
              <a:t>. 2024 Aug;43(6):1391-1399. </a:t>
            </a:r>
            <a:endParaRPr lang="nl-BE" sz="1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kstvak 2">
            <a:extLst>
              <a:ext uri="{FF2B5EF4-FFF2-40B4-BE49-F238E27FC236}">
                <a16:creationId xmlns:a16="http://schemas.microsoft.com/office/drawing/2014/main" id="{3A7012A5-2971-E8CE-F8DE-EAFD418EF616}"/>
              </a:ext>
            </a:extLst>
          </p:cNvPr>
          <p:cNvSpPr txBox="1"/>
          <p:nvPr/>
        </p:nvSpPr>
        <p:spPr>
          <a:xfrm>
            <a:off x="7029974" y="3204594"/>
            <a:ext cx="3414076" cy="1200329"/>
          </a:xfrm>
          <a:prstGeom prst="rect">
            <a:avLst/>
          </a:prstGeom>
          <a:noFill/>
        </p:spPr>
        <p:txBody>
          <a:bodyPr wrap="none" rtlCol="0">
            <a:spAutoFit/>
          </a:bodyPr>
          <a:lstStyle/>
          <a:p>
            <a:r>
              <a:rPr lang="en-US" dirty="0"/>
              <a:t>LUTS is resultant of dysfunction in:</a:t>
            </a:r>
          </a:p>
          <a:p>
            <a:pPr marL="285750" indent="-285750">
              <a:buFontTx/>
              <a:buChar char="-"/>
            </a:pPr>
            <a:r>
              <a:rPr lang="en-US" dirty="0"/>
              <a:t>Brain (awareness, sleep)</a:t>
            </a:r>
          </a:p>
          <a:p>
            <a:pPr marL="285750" indent="-285750">
              <a:buFontTx/>
              <a:buChar char="-"/>
            </a:pPr>
            <a:r>
              <a:rPr lang="en-US" dirty="0"/>
              <a:t>LUT (functional capacity)</a:t>
            </a:r>
          </a:p>
          <a:p>
            <a:pPr marL="285750" indent="-285750">
              <a:buFontTx/>
              <a:buChar char="-"/>
            </a:pPr>
            <a:r>
              <a:rPr lang="en-US" dirty="0"/>
              <a:t>Kidney (diuresis)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659-VERSION-NL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6517"/>
          </a:xfrm>
          <a:prstGeom prst="rect">
            <a:avLst/>
          </a:prstGeom>
        </p:spPr>
      </p:pic>
      <p:sp>
        <p:nvSpPr>
          <p:cNvPr id="3" name="Tekstvak 2">
            <a:extLst>
              <a:ext uri="{FF2B5EF4-FFF2-40B4-BE49-F238E27FC236}">
                <a16:creationId xmlns:a16="http://schemas.microsoft.com/office/drawing/2014/main" id="{D7068180-16D2-407E-9F35-2843B4567931}"/>
              </a:ext>
            </a:extLst>
          </p:cNvPr>
          <p:cNvSpPr txBox="1"/>
          <p:nvPr/>
        </p:nvSpPr>
        <p:spPr>
          <a:xfrm>
            <a:off x="9915787" y="1736521"/>
            <a:ext cx="1972784" cy="584775"/>
          </a:xfrm>
          <a:prstGeom prst="rect">
            <a:avLst/>
          </a:prstGeom>
          <a:noFill/>
        </p:spPr>
        <p:txBody>
          <a:bodyPr wrap="none" rtlCol="0">
            <a:spAutoFit/>
          </a:bodyPr>
          <a:lstStyle/>
          <a:p>
            <a:r>
              <a:rPr lang="nl-BE" sz="3200" b="1" dirty="0">
                <a:solidFill>
                  <a:srgbClr val="FF0000"/>
                </a:solidFill>
              </a:rPr>
              <a:t>RESIDU!!!!</a:t>
            </a:r>
          </a:p>
        </p:txBody>
      </p:sp>
    </p:spTree>
    <p:extLst>
      <p:ext uri="{BB962C8B-B14F-4D97-AF65-F5344CB8AC3E}">
        <p14:creationId xmlns:p14="http://schemas.microsoft.com/office/powerpoint/2010/main" val="165126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659-VERSION-NL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6517"/>
          </a:xfrm>
          <a:prstGeom prst="rect">
            <a:avLst/>
          </a:prstGeom>
        </p:spPr>
      </p:pic>
    </p:spTree>
    <p:extLst>
      <p:ext uri="{BB962C8B-B14F-4D97-AF65-F5344CB8AC3E}">
        <p14:creationId xmlns:p14="http://schemas.microsoft.com/office/powerpoint/2010/main" val="37885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9659-VERSION-NL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6517"/>
          </a:xfrm>
          <a:prstGeom prst="rect">
            <a:avLst/>
          </a:prstGeom>
        </p:spPr>
      </p:pic>
    </p:spTree>
    <p:extLst>
      <p:ext uri="{BB962C8B-B14F-4D97-AF65-F5344CB8AC3E}">
        <p14:creationId xmlns:p14="http://schemas.microsoft.com/office/powerpoint/2010/main" val="3534911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Rechthoek 2"/>
          <p:cNvSpPr/>
          <p:nvPr/>
        </p:nvSpPr>
        <p:spPr>
          <a:xfrm>
            <a:off x="901421" y="3076555"/>
            <a:ext cx="10560908" cy="3416320"/>
          </a:xfrm>
          <a:prstGeom prst="rect">
            <a:avLst/>
          </a:prstGeom>
        </p:spPr>
        <p:txBody>
          <a:bodyPr wrap="square">
            <a:spAutoFit/>
          </a:bodyPr>
          <a:lstStyle/>
          <a:p>
            <a:r>
              <a:rPr lang="en-US" dirty="0">
                <a:solidFill>
                  <a:srgbClr val="212121"/>
                </a:solidFill>
                <a:latin typeface="BlinkMacSystemFont"/>
              </a:rPr>
              <a:t>The relative deficiency in endogenous estrogen production after the menopause is thought to exacerbate all major pathophysiological mechanisms that may underlie </a:t>
            </a:r>
            <a:r>
              <a:rPr lang="en-US" dirty="0" err="1">
                <a:solidFill>
                  <a:srgbClr val="212121"/>
                </a:solidFill>
                <a:latin typeface="BlinkMacSystemFont"/>
              </a:rPr>
              <a:t>nocturia</a:t>
            </a:r>
            <a:r>
              <a:rPr lang="en-US" dirty="0">
                <a:solidFill>
                  <a:srgbClr val="212121"/>
                </a:solidFill>
                <a:latin typeface="BlinkMacSystemFont"/>
              </a:rPr>
              <a:t>, including reduced bladder capacity, nocturnal polyuria, global polyuria, and sleep disorders. </a:t>
            </a:r>
          </a:p>
          <a:p>
            <a:endParaRPr lang="en-US" dirty="0">
              <a:solidFill>
                <a:srgbClr val="212121"/>
              </a:solidFill>
              <a:latin typeface="BlinkMacSystemFont"/>
            </a:endParaRPr>
          </a:p>
          <a:p>
            <a:pPr marL="285750" indent="-285750">
              <a:buFontTx/>
              <a:buChar char="-"/>
            </a:pPr>
            <a:r>
              <a:rPr lang="en-US" dirty="0">
                <a:solidFill>
                  <a:srgbClr val="212121"/>
                </a:solidFill>
                <a:latin typeface="BlinkMacSystemFont"/>
              </a:rPr>
              <a:t>Diminished estrogen may induce anatomical and physiological bladder changes, contributing to a reduction in functional bladder capacity. </a:t>
            </a:r>
          </a:p>
          <a:p>
            <a:pPr marL="285750" indent="-285750">
              <a:buFontTx/>
              <a:buChar char="-"/>
            </a:pPr>
            <a:r>
              <a:rPr lang="en-US" dirty="0">
                <a:solidFill>
                  <a:srgbClr val="212121"/>
                </a:solidFill>
                <a:latin typeface="BlinkMacSystemFont"/>
              </a:rPr>
              <a:t>Excess nocturnal urine production can also be provoked by estrogen depletion, either via free water-predominant diuresis by an impaired secretion of antidiuretic hormone, or a salt-predominant diuresis owing to diminished activation of the renin-angiotensin-aldosterone axis. </a:t>
            </a:r>
          </a:p>
          <a:p>
            <a:pPr marL="285750" indent="-285750">
              <a:buFontTx/>
              <a:buChar char="-"/>
            </a:pPr>
            <a:r>
              <a:rPr lang="en-US" dirty="0">
                <a:solidFill>
                  <a:srgbClr val="212121"/>
                </a:solidFill>
                <a:latin typeface="BlinkMacSystemFont"/>
              </a:rPr>
              <a:t>Additionally, a relationship between the transition to menopause and impaired sleep has been described, mediated by increased incidence in vasomotor symptoms and obstructive sleep apnea signs during the menopause.</a:t>
            </a:r>
            <a:endParaRPr lang="en-US" dirty="0"/>
          </a:p>
        </p:txBody>
      </p:sp>
      <p:pic>
        <p:nvPicPr>
          <p:cNvPr id="4" name="Afbeelding 3"/>
          <p:cNvPicPr>
            <a:picLocks noChangeAspect="1"/>
          </p:cNvPicPr>
          <p:nvPr/>
        </p:nvPicPr>
        <p:blipFill>
          <a:blip r:embed="rId2"/>
          <a:stretch>
            <a:fillRect/>
          </a:stretch>
        </p:blipFill>
        <p:spPr>
          <a:xfrm>
            <a:off x="2552205" y="1476267"/>
            <a:ext cx="7087589" cy="1667108"/>
          </a:xfrm>
          <a:prstGeom prst="rect">
            <a:avLst/>
          </a:prstGeom>
        </p:spPr>
      </p:pic>
      <p:sp>
        <p:nvSpPr>
          <p:cNvPr id="5" name="Rectangle 4">
            <a:extLst>
              <a:ext uri="{FF2B5EF4-FFF2-40B4-BE49-F238E27FC236}">
                <a16:creationId xmlns:a16="http://schemas.microsoft.com/office/drawing/2014/main" id="{83D43677-A049-D692-C2B3-ED9D49D6EBAF}"/>
              </a:ext>
            </a:extLst>
          </p:cNvPr>
          <p:cNvSpPr/>
          <p:nvPr/>
        </p:nvSpPr>
        <p:spPr>
          <a:xfrm>
            <a:off x="0" y="0"/>
            <a:ext cx="12192000" cy="12159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bg1"/>
                </a:solidFill>
              </a:rPr>
              <a:t>Review on how LUTS are </a:t>
            </a:r>
            <a:r>
              <a:rPr lang="fr-FR" sz="4000" dirty="0" err="1">
                <a:solidFill>
                  <a:schemeClr val="bg1"/>
                </a:solidFill>
              </a:rPr>
              <a:t>related</a:t>
            </a:r>
            <a:r>
              <a:rPr lang="fr-FR" sz="4000" dirty="0">
                <a:solidFill>
                  <a:schemeClr val="bg1"/>
                </a:solidFill>
              </a:rPr>
              <a:t> to the </a:t>
            </a:r>
            <a:r>
              <a:rPr lang="fr-FR" sz="4000" dirty="0" err="1">
                <a:solidFill>
                  <a:schemeClr val="bg1"/>
                </a:solidFill>
              </a:rPr>
              <a:t>menopause</a:t>
            </a:r>
            <a:endParaRPr lang="fr-FR" sz="4000" dirty="0">
              <a:solidFill>
                <a:schemeClr val="bg1"/>
              </a:solidFill>
            </a:endParaRPr>
          </a:p>
        </p:txBody>
      </p:sp>
    </p:spTree>
    <p:extLst>
      <p:ext uri="{BB962C8B-B14F-4D97-AF65-F5344CB8AC3E}">
        <p14:creationId xmlns:p14="http://schemas.microsoft.com/office/powerpoint/2010/main" val="398718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3" name="Afbeelding 2"/>
          <p:cNvPicPr>
            <a:picLocks noChangeAspect="1"/>
          </p:cNvPicPr>
          <p:nvPr/>
        </p:nvPicPr>
        <p:blipFill>
          <a:blip r:embed="rId2"/>
          <a:stretch>
            <a:fillRect/>
          </a:stretch>
        </p:blipFill>
        <p:spPr>
          <a:xfrm>
            <a:off x="3147601" y="3996977"/>
            <a:ext cx="5896798" cy="2495898"/>
          </a:xfrm>
          <a:prstGeom prst="rect">
            <a:avLst/>
          </a:prstGeom>
        </p:spPr>
      </p:pic>
      <p:pic>
        <p:nvPicPr>
          <p:cNvPr id="4" name="Afbeelding 3"/>
          <p:cNvPicPr>
            <a:picLocks noChangeAspect="1"/>
          </p:cNvPicPr>
          <p:nvPr/>
        </p:nvPicPr>
        <p:blipFill>
          <a:blip r:embed="rId3"/>
          <a:stretch>
            <a:fillRect/>
          </a:stretch>
        </p:blipFill>
        <p:spPr>
          <a:xfrm>
            <a:off x="3197557" y="1236904"/>
            <a:ext cx="5846842" cy="2697456"/>
          </a:xfrm>
          <a:prstGeom prst="rect">
            <a:avLst/>
          </a:prstGeom>
        </p:spPr>
      </p:pic>
      <p:sp>
        <p:nvSpPr>
          <p:cNvPr id="5" name="Rectangle 4">
            <a:extLst>
              <a:ext uri="{FF2B5EF4-FFF2-40B4-BE49-F238E27FC236}">
                <a16:creationId xmlns:a16="http://schemas.microsoft.com/office/drawing/2014/main" id="{3E364CA4-3CF9-1FA1-E87B-431F7A65B5F8}"/>
              </a:ext>
            </a:extLst>
          </p:cNvPr>
          <p:cNvSpPr/>
          <p:nvPr/>
        </p:nvSpPr>
        <p:spPr>
          <a:xfrm>
            <a:off x="0" y="0"/>
            <a:ext cx="12192000" cy="12159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err="1">
                <a:solidFill>
                  <a:schemeClr val="bg1"/>
                </a:solidFill>
              </a:rPr>
              <a:t>Nocturia</a:t>
            </a:r>
            <a:r>
              <a:rPr lang="fr-FR" sz="4000" dirty="0">
                <a:solidFill>
                  <a:schemeClr val="bg1"/>
                </a:solidFill>
              </a:rPr>
              <a:t> and </a:t>
            </a:r>
            <a:r>
              <a:rPr lang="fr-FR" sz="4000" dirty="0" err="1">
                <a:solidFill>
                  <a:schemeClr val="bg1"/>
                </a:solidFill>
              </a:rPr>
              <a:t>menopause</a:t>
            </a:r>
            <a:r>
              <a:rPr lang="fr-FR" sz="4000" dirty="0">
                <a:solidFill>
                  <a:schemeClr val="bg1"/>
                </a:solidFill>
              </a:rPr>
              <a:t> in Belgium</a:t>
            </a:r>
          </a:p>
        </p:txBody>
      </p:sp>
    </p:spTree>
    <p:extLst>
      <p:ext uri="{BB962C8B-B14F-4D97-AF65-F5344CB8AC3E}">
        <p14:creationId xmlns:p14="http://schemas.microsoft.com/office/powerpoint/2010/main" val="297964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2496702" y="4035082"/>
            <a:ext cx="5839640" cy="2457793"/>
          </a:xfrm>
          <a:prstGeom prst="rect">
            <a:avLst/>
          </a:prstGeom>
        </p:spPr>
      </p:pic>
      <p:pic>
        <p:nvPicPr>
          <p:cNvPr id="4" name="Afbeelding 3"/>
          <p:cNvPicPr>
            <a:picLocks noChangeAspect="1"/>
          </p:cNvPicPr>
          <p:nvPr/>
        </p:nvPicPr>
        <p:blipFill>
          <a:blip r:embed="rId3"/>
          <a:stretch>
            <a:fillRect/>
          </a:stretch>
        </p:blipFill>
        <p:spPr>
          <a:xfrm>
            <a:off x="6338801" y="1374914"/>
            <a:ext cx="5312176" cy="2436076"/>
          </a:xfrm>
          <a:prstGeom prst="rect">
            <a:avLst/>
          </a:prstGeom>
        </p:spPr>
      </p:pic>
      <p:sp>
        <p:nvSpPr>
          <p:cNvPr id="5" name="Rectangle 4">
            <a:extLst>
              <a:ext uri="{FF2B5EF4-FFF2-40B4-BE49-F238E27FC236}">
                <a16:creationId xmlns:a16="http://schemas.microsoft.com/office/drawing/2014/main" id="{41F0C511-B86C-B761-4E24-A9667AF1800A}"/>
              </a:ext>
            </a:extLst>
          </p:cNvPr>
          <p:cNvSpPr>
            <a:spLocks noGrp="1"/>
          </p:cNvSpPr>
          <p:nvPr>
            <p:ph type="title"/>
          </p:nvPr>
        </p:nvSpPr>
        <p:spPr>
          <a:xfrm>
            <a:off x="838200" y="365125"/>
            <a:ext cx="10515600" cy="132556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bg1"/>
                </a:solidFill>
              </a:rPr>
              <a:t>Pilot trial: </a:t>
            </a:r>
            <a:r>
              <a:rPr lang="fr-FR" sz="4000" dirty="0" err="1">
                <a:solidFill>
                  <a:schemeClr val="bg1"/>
                </a:solidFill>
              </a:rPr>
              <a:t>bladder</a:t>
            </a:r>
            <a:r>
              <a:rPr lang="fr-FR" sz="4000" dirty="0">
                <a:solidFill>
                  <a:schemeClr val="bg1"/>
                </a:solidFill>
              </a:rPr>
              <a:t> or </a:t>
            </a:r>
            <a:r>
              <a:rPr lang="fr-FR" sz="4000" dirty="0" err="1">
                <a:solidFill>
                  <a:schemeClr val="bg1"/>
                </a:solidFill>
              </a:rPr>
              <a:t>kidney</a:t>
            </a:r>
            <a:r>
              <a:rPr lang="fr-FR" sz="4000" dirty="0">
                <a:solidFill>
                  <a:schemeClr val="bg1"/>
                </a:solidFill>
              </a:rPr>
              <a:t>?</a:t>
            </a:r>
          </a:p>
        </p:txBody>
      </p:sp>
    </p:spTree>
    <p:extLst>
      <p:ext uri="{BB962C8B-B14F-4D97-AF65-F5344CB8AC3E}">
        <p14:creationId xmlns:p14="http://schemas.microsoft.com/office/powerpoint/2010/main" val="202362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33EC017A-1054-D689-C223-1C04A9052F3C}"/>
              </a:ext>
            </a:extLst>
          </p:cNvPr>
          <p:cNvSpPr>
            <a:spLocks noGrp="1"/>
          </p:cNvSpPr>
          <p:nvPr>
            <p:ph type="title"/>
          </p:nvPr>
        </p:nvSpPr>
        <p:spPr>
          <a:xfrm>
            <a:off x="2890026" y="46774"/>
            <a:ext cx="9309022" cy="1325563"/>
          </a:xfrm>
        </p:spPr>
        <p:txBody>
          <a:bodyPr vert="horz" lIns="91440" tIns="45720" rIns="91440" bIns="45720" rtlCol="0" anchor="b">
            <a:normAutofit/>
          </a:bodyPr>
          <a:lstStyle/>
          <a:p>
            <a:pPr algn="ctr"/>
            <a:r>
              <a:rPr lang="en-US" sz="3600" kern="1200" dirty="0">
                <a:solidFill>
                  <a:schemeClr val="tx2"/>
                </a:solidFill>
                <a:latin typeface="+mj-lt"/>
                <a:ea typeface="+mj-ea"/>
                <a:cs typeface="+mj-cs"/>
              </a:rPr>
              <a:t>Ageing, Cardiovascular </a:t>
            </a:r>
            <a:r>
              <a:rPr lang="en-US" sz="3600" dirty="0">
                <a:solidFill>
                  <a:schemeClr val="tx2"/>
                </a:solidFill>
              </a:rPr>
              <a:t>D</a:t>
            </a:r>
            <a:r>
              <a:rPr lang="en-US" sz="3600" kern="1200" dirty="0">
                <a:solidFill>
                  <a:schemeClr val="tx2"/>
                </a:solidFill>
                <a:latin typeface="+mj-lt"/>
                <a:ea typeface="+mj-ea"/>
                <a:cs typeface="+mj-cs"/>
              </a:rPr>
              <a:t>isease and Diabetes</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kstvak 3">
            <a:extLst>
              <a:ext uri="{FF2B5EF4-FFF2-40B4-BE49-F238E27FC236}">
                <a16:creationId xmlns:a16="http://schemas.microsoft.com/office/drawing/2014/main" id="{2E8BD85E-B712-8AB2-E6A2-17F74F748A8A}"/>
              </a:ext>
            </a:extLst>
          </p:cNvPr>
          <p:cNvSpPr txBox="1"/>
          <p:nvPr/>
        </p:nvSpPr>
        <p:spPr>
          <a:xfrm>
            <a:off x="902040" y="1861026"/>
            <a:ext cx="9833548" cy="3057641"/>
          </a:xfrm>
          <a:prstGeom prst="rect">
            <a:avLst/>
          </a:prstGeom>
        </p:spPr>
        <p:txBody>
          <a:bodyPr vert="horz" lIns="91440" tIns="45720" rIns="91440" bIns="45720" rtlCol="0">
            <a:noAutofit/>
          </a:bodyPr>
          <a:lstStyle/>
          <a:p>
            <a:pPr>
              <a:lnSpc>
                <a:spcPct val="90000"/>
              </a:lnSpc>
              <a:spcAft>
                <a:spcPts val="600"/>
              </a:spcAft>
            </a:pPr>
            <a:endParaRPr lang="en-US" sz="2400" dirty="0">
              <a:solidFill>
                <a:schemeClr val="tx2"/>
              </a:solidFill>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kstvak 7">
            <a:extLst>
              <a:ext uri="{FF2B5EF4-FFF2-40B4-BE49-F238E27FC236}">
                <a16:creationId xmlns:a16="http://schemas.microsoft.com/office/drawing/2014/main" id="{B970CED1-B2AE-129B-4499-7F582E4F0AD7}"/>
              </a:ext>
            </a:extLst>
          </p:cNvPr>
          <p:cNvSpPr txBox="1"/>
          <p:nvPr/>
        </p:nvSpPr>
        <p:spPr>
          <a:xfrm>
            <a:off x="1738655" y="3313470"/>
            <a:ext cx="7250070" cy="1200329"/>
          </a:xfrm>
          <a:prstGeom prst="rect">
            <a:avLst/>
          </a:prstGeom>
          <a:noFill/>
        </p:spPr>
        <p:txBody>
          <a:bodyPr wrap="square">
            <a:spAutoFit/>
          </a:bodyPr>
          <a:lstStyle/>
          <a:p>
            <a:pPr algn="l"/>
            <a:r>
              <a:rPr lang="en-US" b="0" i="0" dirty="0">
                <a:solidFill>
                  <a:srgbClr val="212121"/>
                </a:solidFill>
                <a:effectLst/>
                <a:latin typeface="BlinkMacSystemFont"/>
              </a:rPr>
              <a:t>Cross-sectional study involving 3918 women aged 40-55 years.</a:t>
            </a:r>
          </a:p>
          <a:p>
            <a:br>
              <a:rPr lang="en-US" dirty="0"/>
            </a:br>
            <a:r>
              <a:rPr lang="en-US" b="0" i="0" dirty="0">
                <a:solidFill>
                  <a:srgbClr val="212121"/>
                </a:solidFill>
                <a:effectLst/>
                <a:latin typeface="BlinkMacSystemFont"/>
              </a:rPr>
              <a:t>Menopause represents an independent risk factor for GFR decline, beyond the effects related to body composition and metabolic risk factors.</a:t>
            </a:r>
            <a:endParaRPr lang="nl-BE" dirty="0"/>
          </a:p>
        </p:txBody>
      </p:sp>
      <p:pic>
        <p:nvPicPr>
          <p:cNvPr id="5" name="Afbeelding 4">
            <a:extLst>
              <a:ext uri="{FF2B5EF4-FFF2-40B4-BE49-F238E27FC236}">
                <a16:creationId xmlns:a16="http://schemas.microsoft.com/office/drawing/2014/main" id="{CC5A41FB-B3DC-FD52-8201-6B74A3B01343}"/>
              </a:ext>
            </a:extLst>
          </p:cNvPr>
          <p:cNvPicPr>
            <a:picLocks noChangeAspect="1"/>
          </p:cNvPicPr>
          <p:nvPr/>
        </p:nvPicPr>
        <p:blipFill>
          <a:blip r:embed="rId2"/>
          <a:stretch>
            <a:fillRect/>
          </a:stretch>
        </p:blipFill>
        <p:spPr>
          <a:xfrm>
            <a:off x="2525581" y="1782216"/>
            <a:ext cx="6181670" cy="1042565"/>
          </a:xfrm>
          <a:prstGeom prst="rect">
            <a:avLst/>
          </a:prstGeom>
        </p:spPr>
      </p:pic>
      <p:sp>
        <p:nvSpPr>
          <p:cNvPr id="12" name="Rectangle 1">
            <a:extLst>
              <a:ext uri="{FF2B5EF4-FFF2-40B4-BE49-F238E27FC236}">
                <a16:creationId xmlns:a16="http://schemas.microsoft.com/office/drawing/2014/main" id="{4FA14092-5225-FE8D-D02C-A02CF9C4AD8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1200" b="0" i="0" u="none" strike="noStrike" cap="none" normalizeH="0" baseline="0" dirty="0">
                <a:ln>
                  <a:noFill/>
                </a:ln>
                <a:solidFill>
                  <a:srgbClr val="0071BC"/>
                </a:solidFill>
                <a:effectLst/>
                <a:latin typeface="BlinkMacSystemFont"/>
              </a:rPr>
              <a:t>. </a:t>
            </a:r>
            <a:r>
              <a:rPr kumimoji="0" lang="nl-BE" altLang="nl-BE" sz="1200" b="0" i="0" u="none" strike="noStrike" cap="none" normalizeH="0" baseline="0" dirty="0">
                <a:ln>
                  <a:noFill/>
                </a:ln>
                <a:solidFill>
                  <a:srgbClr val="5B616B"/>
                </a:solidFill>
                <a:effectLst/>
                <a:latin typeface="BlinkMacSystemFont"/>
              </a:rPr>
              <a:t>2025 Jul:198:108595.</a:t>
            </a:r>
            <a:r>
              <a:rPr kumimoji="0" lang="nl-BE" altLang="nl-BE" sz="800" b="0" i="0" u="none" strike="noStrike" cap="none" normalizeH="0" baseline="0" dirty="0">
                <a:ln>
                  <a:noFill/>
                </a:ln>
                <a:solidFill>
                  <a:schemeClr val="tx1"/>
                </a:solidFill>
                <a:effectLst/>
              </a:rPr>
              <a:t> </a:t>
            </a: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sp>
        <p:nvSpPr>
          <p:cNvPr id="18" name="Tekstvak 17">
            <a:extLst>
              <a:ext uri="{FF2B5EF4-FFF2-40B4-BE49-F238E27FC236}">
                <a16:creationId xmlns:a16="http://schemas.microsoft.com/office/drawing/2014/main" id="{BAD6A9FE-C05A-A1EC-935C-1EB3694E8B5B}"/>
              </a:ext>
            </a:extLst>
          </p:cNvPr>
          <p:cNvSpPr txBox="1"/>
          <p:nvPr/>
        </p:nvSpPr>
        <p:spPr>
          <a:xfrm>
            <a:off x="443883" y="6507332"/>
            <a:ext cx="3150093" cy="369332"/>
          </a:xfrm>
          <a:prstGeom prst="rect">
            <a:avLst/>
          </a:prstGeom>
          <a:noFill/>
        </p:spPr>
        <p:txBody>
          <a:bodyPr wrap="none" rtlCol="0">
            <a:spAutoFit/>
          </a:bodyPr>
          <a:lstStyle/>
          <a:p>
            <a:r>
              <a:rPr lang="nl-BE" dirty="0" err="1"/>
              <a:t>Maturitas</a:t>
            </a:r>
            <a:r>
              <a:rPr lang="nl-BE" dirty="0"/>
              <a:t> 2025 Jul: 198:108595</a:t>
            </a:r>
          </a:p>
        </p:txBody>
      </p:sp>
    </p:spTree>
    <p:extLst>
      <p:ext uri="{BB962C8B-B14F-4D97-AF65-F5344CB8AC3E}">
        <p14:creationId xmlns:p14="http://schemas.microsoft.com/office/powerpoint/2010/main" val="261590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Rechthoek 2"/>
          <p:cNvSpPr/>
          <p:nvPr/>
        </p:nvSpPr>
        <p:spPr>
          <a:xfrm>
            <a:off x="2436321" y="4494703"/>
            <a:ext cx="7653403" cy="1200329"/>
          </a:xfrm>
          <a:prstGeom prst="rect">
            <a:avLst/>
          </a:prstGeom>
        </p:spPr>
        <p:txBody>
          <a:bodyPr wrap="square">
            <a:spAutoFit/>
          </a:bodyPr>
          <a:lstStyle/>
          <a:p>
            <a:r>
              <a:rPr lang="en-US" dirty="0">
                <a:solidFill>
                  <a:srgbClr val="212121"/>
                </a:solidFill>
                <a:latin typeface="BlinkMacSystemFont"/>
              </a:rPr>
              <a:t>E+P and TSEC treatment led to a significant reduction in </a:t>
            </a:r>
            <a:r>
              <a:rPr lang="en-US" dirty="0" err="1">
                <a:solidFill>
                  <a:srgbClr val="212121"/>
                </a:solidFill>
                <a:latin typeface="BlinkMacSystemFont"/>
              </a:rPr>
              <a:t>nocturia</a:t>
            </a:r>
            <a:r>
              <a:rPr lang="en-US" dirty="0">
                <a:solidFill>
                  <a:srgbClr val="212121"/>
                </a:solidFill>
                <a:latin typeface="BlinkMacSystemFont"/>
              </a:rPr>
              <a:t> prevalence and bother in women with ≥ 2 nocturnal voids. </a:t>
            </a:r>
            <a:r>
              <a:rPr lang="en-US" b="1" dirty="0">
                <a:solidFill>
                  <a:srgbClr val="212121"/>
                </a:solidFill>
                <a:latin typeface="BlinkMacSystemFont"/>
              </a:rPr>
              <a:t>This effect is mainly the result of improvement in sleep disorders</a:t>
            </a:r>
            <a:r>
              <a:rPr lang="en-US" dirty="0">
                <a:solidFill>
                  <a:srgbClr val="212121"/>
                </a:solidFill>
                <a:latin typeface="BlinkMacSystemFont"/>
              </a:rPr>
              <a:t>, however an improvement in bladder disorders can be suggested as well. More research is necessary to confirm these findings.</a:t>
            </a:r>
            <a:endParaRPr lang="en-US" dirty="0"/>
          </a:p>
        </p:txBody>
      </p:sp>
      <p:pic>
        <p:nvPicPr>
          <p:cNvPr id="4" name="Afbeelding 3"/>
          <p:cNvPicPr>
            <a:picLocks noChangeAspect="1"/>
          </p:cNvPicPr>
          <p:nvPr/>
        </p:nvPicPr>
        <p:blipFill>
          <a:blip r:embed="rId2"/>
          <a:stretch>
            <a:fillRect/>
          </a:stretch>
        </p:blipFill>
        <p:spPr>
          <a:xfrm>
            <a:off x="2761784" y="2089741"/>
            <a:ext cx="6668431" cy="2238687"/>
          </a:xfrm>
          <a:prstGeom prst="rect">
            <a:avLst/>
          </a:prstGeom>
        </p:spPr>
      </p:pic>
      <p:sp>
        <p:nvSpPr>
          <p:cNvPr id="5" name="Rectangle 4">
            <a:extLst>
              <a:ext uri="{FF2B5EF4-FFF2-40B4-BE49-F238E27FC236}">
                <a16:creationId xmlns:a16="http://schemas.microsoft.com/office/drawing/2014/main" id="{9D933810-60F4-AA43-147F-F0AC18C8D64E}"/>
              </a:ext>
            </a:extLst>
          </p:cNvPr>
          <p:cNvSpPr/>
          <p:nvPr/>
        </p:nvSpPr>
        <p:spPr>
          <a:xfrm>
            <a:off x="0" y="0"/>
            <a:ext cx="12192000" cy="12159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bg1"/>
                </a:solidFill>
              </a:rPr>
              <a:t>Or </a:t>
            </a:r>
            <a:r>
              <a:rPr lang="fr-FR" sz="4000" dirty="0" err="1">
                <a:solidFill>
                  <a:schemeClr val="bg1"/>
                </a:solidFill>
              </a:rPr>
              <a:t>is</a:t>
            </a:r>
            <a:r>
              <a:rPr lang="fr-FR" sz="4000" dirty="0">
                <a:solidFill>
                  <a:schemeClr val="bg1"/>
                </a:solidFill>
              </a:rPr>
              <a:t> </a:t>
            </a:r>
            <a:r>
              <a:rPr lang="fr-FR" sz="4000" dirty="0" err="1">
                <a:solidFill>
                  <a:schemeClr val="bg1"/>
                </a:solidFill>
              </a:rPr>
              <a:t>it</a:t>
            </a:r>
            <a:r>
              <a:rPr lang="fr-FR" sz="4000" dirty="0">
                <a:solidFill>
                  <a:schemeClr val="bg1"/>
                </a:solidFill>
              </a:rPr>
              <a:t> </a:t>
            </a:r>
            <a:r>
              <a:rPr lang="fr-FR" sz="4000" dirty="0" err="1">
                <a:solidFill>
                  <a:schemeClr val="bg1"/>
                </a:solidFill>
              </a:rPr>
              <a:t>sleep</a:t>
            </a:r>
            <a:r>
              <a:rPr lang="fr-FR" sz="4000" dirty="0">
                <a:solidFill>
                  <a:schemeClr val="bg1"/>
                </a:solidFill>
              </a:rPr>
              <a:t>???</a:t>
            </a:r>
          </a:p>
        </p:txBody>
      </p:sp>
    </p:spTree>
    <p:extLst>
      <p:ext uri="{BB962C8B-B14F-4D97-AF65-F5344CB8AC3E}">
        <p14:creationId xmlns:p14="http://schemas.microsoft.com/office/powerpoint/2010/main" val="144645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C94093-AB89-75DF-73F2-18E0A64AD120}"/>
              </a:ext>
            </a:extLst>
          </p:cNvPr>
          <p:cNvSpPr>
            <a:spLocks noGrp="1"/>
          </p:cNvSpPr>
          <p:nvPr>
            <p:ph type="title"/>
          </p:nvPr>
        </p:nvSpPr>
        <p:spPr>
          <a:xfrm>
            <a:off x="5163047" y="91444"/>
            <a:ext cx="6622670" cy="2387918"/>
          </a:xfrm>
        </p:spPr>
        <p:txBody>
          <a:bodyPr vert="horz" lIns="91440" tIns="45720" rIns="91440" bIns="45720" rtlCol="0" anchor="b">
            <a:normAutofit/>
          </a:bodyPr>
          <a:lstStyle/>
          <a:p>
            <a:pPr algn="ctr"/>
            <a:r>
              <a:rPr lang="en-US" sz="5200" dirty="0">
                <a:solidFill>
                  <a:schemeClr val="tx2"/>
                </a:solidFill>
              </a:rPr>
              <a:t>Introduction, the concept of lifelong LUTS</a:t>
            </a:r>
            <a:endParaRPr lang="en-US" sz="5200" kern="1200" dirty="0">
              <a:solidFill>
                <a:schemeClr val="tx2"/>
              </a:solidFill>
              <a:latin typeface="+mj-lt"/>
              <a:ea typeface="+mj-ea"/>
              <a:cs typeface="+mj-cs"/>
            </a:endParaRPr>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kstvak 2">
            <a:extLst>
              <a:ext uri="{FF2B5EF4-FFF2-40B4-BE49-F238E27FC236}">
                <a16:creationId xmlns:a16="http://schemas.microsoft.com/office/drawing/2014/main" id="{53AADFB5-9AC9-2C26-CEBE-8906AA2E2C97}"/>
              </a:ext>
            </a:extLst>
          </p:cNvPr>
          <p:cNvSpPr txBox="1"/>
          <p:nvPr/>
        </p:nvSpPr>
        <p:spPr>
          <a:xfrm>
            <a:off x="582345" y="6430353"/>
            <a:ext cx="7551971" cy="246221"/>
          </a:xfrm>
          <a:prstGeom prst="rect">
            <a:avLst/>
          </a:prstGeom>
          <a:noFill/>
        </p:spPr>
        <p:txBody>
          <a:bodyPr wrap="square">
            <a:spAutoFit/>
          </a:bodyPr>
          <a:lstStyle/>
          <a:p>
            <a:pPr>
              <a:spcAft>
                <a:spcPts val="600"/>
              </a:spcAft>
            </a:pPr>
            <a:r>
              <a:rPr lang="en-US" sz="1000" dirty="0"/>
              <a:t>SPECIAL SECTION: LIFELONG LUTS, A MATTER OF TRANSITION? </a:t>
            </a:r>
            <a:r>
              <a:rPr lang="en-US" sz="1000" dirty="0" err="1"/>
              <a:t>Neurourology</a:t>
            </a:r>
            <a:r>
              <a:rPr lang="en-US" sz="1000" dirty="0"/>
              <a:t> and Urodynamics: 2024. Volume 43, Issue 5, 1029-1156.</a:t>
            </a:r>
            <a:endParaRPr lang="nl-BE" sz="1000" dirty="0"/>
          </a:p>
        </p:txBody>
      </p:sp>
      <p:pic>
        <p:nvPicPr>
          <p:cNvPr id="5" name="Afbeelding 4" descr="Afbeelding met patroon, plein, pixel&#10;&#10;Automatisch gegenereerde beschrijving">
            <a:extLst>
              <a:ext uri="{FF2B5EF4-FFF2-40B4-BE49-F238E27FC236}">
                <a16:creationId xmlns:a16="http://schemas.microsoft.com/office/drawing/2014/main" id="{62E08499-A293-6175-DE80-68014DC9C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33" y="2814140"/>
            <a:ext cx="2859437" cy="2859437"/>
          </a:xfrm>
          <a:prstGeom prst="rect">
            <a:avLst/>
          </a:prstGeom>
        </p:spPr>
      </p:pic>
      <p:sp>
        <p:nvSpPr>
          <p:cNvPr id="6" name="Rectangle 2">
            <a:extLst>
              <a:ext uri="{FF2B5EF4-FFF2-40B4-BE49-F238E27FC236}">
                <a16:creationId xmlns:a16="http://schemas.microsoft.com/office/drawing/2014/main" id="{C954F9FF-8225-A014-B1C7-811729155DA9}"/>
              </a:ext>
            </a:extLst>
          </p:cNvPr>
          <p:cNvSpPr/>
          <p:nvPr/>
        </p:nvSpPr>
        <p:spPr>
          <a:xfrm>
            <a:off x="4815382" y="3661514"/>
            <a:ext cx="6637867" cy="830997"/>
          </a:xfrm>
          <a:prstGeom prst="rect">
            <a:avLst/>
          </a:prstGeom>
        </p:spPr>
        <p:txBody>
          <a:bodyPr wrap="square">
            <a:spAutoFit/>
          </a:bodyPr>
          <a:lstStyle/>
          <a:p>
            <a:r>
              <a:rPr lang="fr-BE" sz="2400" dirty="0" err="1">
                <a:solidFill>
                  <a:srgbClr val="000000"/>
                </a:solidFill>
                <a:latin typeface="FMSCHD+Montserrat-Regular"/>
              </a:rPr>
              <a:t>Disclosures</a:t>
            </a:r>
            <a:r>
              <a:rPr lang="fr-BE" sz="2400" dirty="0">
                <a:solidFill>
                  <a:srgbClr val="000000"/>
                </a:solidFill>
                <a:latin typeface="FMSCHD+Montserrat-Regular"/>
              </a:rPr>
              <a:t>: Grants, </a:t>
            </a:r>
            <a:r>
              <a:rPr lang="fr-BE" sz="2400" dirty="0" err="1">
                <a:solidFill>
                  <a:srgbClr val="000000"/>
                </a:solidFill>
                <a:latin typeface="FMSCHD+Montserrat-Regular"/>
              </a:rPr>
              <a:t>honoraria</a:t>
            </a:r>
            <a:r>
              <a:rPr lang="fr-BE" sz="2400" dirty="0">
                <a:solidFill>
                  <a:srgbClr val="000000"/>
                </a:solidFill>
                <a:latin typeface="FMSCHD+Montserrat-Regular"/>
              </a:rPr>
              <a:t> to institution </a:t>
            </a:r>
            <a:r>
              <a:rPr lang="fr-BE" sz="2400" dirty="0" err="1">
                <a:solidFill>
                  <a:srgbClr val="000000"/>
                </a:solidFill>
                <a:latin typeface="FMSCHD+Montserrat-Regular"/>
              </a:rPr>
              <a:t>from</a:t>
            </a:r>
            <a:r>
              <a:rPr lang="fr-BE" sz="2400" dirty="0">
                <a:solidFill>
                  <a:srgbClr val="000000"/>
                </a:solidFill>
                <a:latin typeface="FMSCHD+Montserrat-Regular"/>
              </a:rPr>
              <a:t> </a:t>
            </a:r>
            <a:r>
              <a:rPr lang="fr-BE" sz="2400" dirty="0" err="1">
                <a:solidFill>
                  <a:srgbClr val="000000"/>
                </a:solidFill>
                <a:latin typeface="FMSCHD+Montserrat-Regular"/>
              </a:rPr>
              <a:t>Ferring</a:t>
            </a:r>
            <a:r>
              <a:rPr lang="fr-BE" sz="2400" dirty="0">
                <a:solidFill>
                  <a:srgbClr val="000000"/>
                </a:solidFill>
                <a:latin typeface="FMSCHD+Montserrat-Regular"/>
              </a:rPr>
              <a:t>, </a:t>
            </a:r>
            <a:r>
              <a:rPr lang="fr-BE" sz="2400" dirty="0" err="1">
                <a:solidFill>
                  <a:srgbClr val="000000"/>
                </a:solidFill>
                <a:latin typeface="FMSCHD+Montserrat-Regular"/>
              </a:rPr>
              <a:t>Medtronic</a:t>
            </a:r>
            <a:r>
              <a:rPr lang="fr-BE" sz="2400" dirty="0">
                <a:solidFill>
                  <a:srgbClr val="000000"/>
                </a:solidFill>
                <a:latin typeface="FMSCHD+Montserrat-Regular"/>
              </a:rPr>
              <a:t>, Astellas, </a:t>
            </a:r>
            <a:r>
              <a:rPr lang="fr-BE" sz="2400" dirty="0" err="1">
                <a:solidFill>
                  <a:srgbClr val="000000"/>
                </a:solidFill>
                <a:latin typeface="FMSCHD+Montserrat-Regular"/>
              </a:rPr>
              <a:t>Synapstim</a:t>
            </a:r>
            <a:endParaRPr lang="fr-BE" sz="2400" dirty="0">
              <a:solidFill>
                <a:srgbClr val="000000"/>
              </a:solidFill>
              <a:latin typeface="FMSCHD+Montserrat-Regular"/>
            </a:endParaRPr>
          </a:p>
        </p:txBody>
      </p:sp>
    </p:spTree>
    <p:extLst>
      <p:ext uri="{BB962C8B-B14F-4D97-AF65-F5344CB8AC3E}">
        <p14:creationId xmlns:p14="http://schemas.microsoft.com/office/powerpoint/2010/main" val="21803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659-VERSION-NL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83"/>
            <a:ext cx="12192000" cy="6846517"/>
          </a:xfrm>
          <a:prstGeom prst="rect">
            <a:avLst/>
          </a:prstGeom>
        </p:spPr>
      </p:pic>
      <p:sp>
        <p:nvSpPr>
          <p:cNvPr id="3" name="Tekstvak 2">
            <a:extLst>
              <a:ext uri="{FF2B5EF4-FFF2-40B4-BE49-F238E27FC236}">
                <a16:creationId xmlns:a16="http://schemas.microsoft.com/office/drawing/2014/main" id="{29255E10-4E4A-90B5-CA35-DC6DA4CA4088}"/>
              </a:ext>
            </a:extLst>
          </p:cNvPr>
          <p:cNvSpPr txBox="1"/>
          <p:nvPr/>
        </p:nvSpPr>
        <p:spPr>
          <a:xfrm>
            <a:off x="9915787" y="1736521"/>
            <a:ext cx="1972784" cy="584775"/>
          </a:xfrm>
          <a:prstGeom prst="rect">
            <a:avLst/>
          </a:prstGeom>
          <a:noFill/>
        </p:spPr>
        <p:txBody>
          <a:bodyPr wrap="none" rtlCol="0">
            <a:spAutoFit/>
          </a:bodyPr>
          <a:lstStyle/>
          <a:p>
            <a:r>
              <a:rPr lang="nl-BE" sz="3200" b="1" dirty="0">
                <a:solidFill>
                  <a:srgbClr val="FF0000"/>
                </a:solidFill>
              </a:rPr>
              <a:t>RESIDU!!!!</a:t>
            </a:r>
          </a:p>
        </p:txBody>
      </p:sp>
    </p:spTree>
    <p:extLst>
      <p:ext uri="{BB962C8B-B14F-4D97-AF65-F5344CB8AC3E}">
        <p14:creationId xmlns:p14="http://schemas.microsoft.com/office/powerpoint/2010/main" val="220162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659-VERSION-NL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6517"/>
          </a:xfrm>
          <a:prstGeom prst="rect">
            <a:avLst/>
          </a:prstGeom>
        </p:spPr>
      </p:pic>
      <p:sp>
        <p:nvSpPr>
          <p:cNvPr id="4" name="Tekstvak 3">
            <a:extLst>
              <a:ext uri="{FF2B5EF4-FFF2-40B4-BE49-F238E27FC236}">
                <a16:creationId xmlns:a16="http://schemas.microsoft.com/office/drawing/2014/main" id="{B2EF0FF9-E032-876B-4AEC-F8ACB9DA93D0}"/>
              </a:ext>
            </a:extLst>
          </p:cNvPr>
          <p:cNvSpPr txBox="1"/>
          <p:nvPr/>
        </p:nvSpPr>
        <p:spPr>
          <a:xfrm>
            <a:off x="6768354" y="5174012"/>
            <a:ext cx="5423646" cy="830997"/>
          </a:xfrm>
          <a:prstGeom prst="rect">
            <a:avLst/>
          </a:prstGeom>
          <a:noFill/>
        </p:spPr>
        <p:txBody>
          <a:bodyPr wrap="square">
            <a:spAutoFit/>
          </a:bodyPr>
          <a:lstStyle/>
          <a:p>
            <a:r>
              <a:rPr lang="nl-BE" sz="1200" dirty="0"/>
              <a:t>The low dopamine hypothesis: A </a:t>
            </a:r>
            <a:r>
              <a:rPr lang="nl-BE" sz="1200" dirty="0" err="1"/>
              <a:t>plausible</a:t>
            </a:r>
            <a:r>
              <a:rPr lang="nl-BE" sz="1200" dirty="0"/>
              <a:t> </a:t>
            </a:r>
            <a:r>
              <a:rPr lang="nl-BE" sz="1200" dirty="0" err="1"/>
              <a:t>mechanism</a:t>
            </a:r>
            <a:r>
              <a:rPr lang="nl-BE" sz="1200" dirty="0"/>
              <a:t> </a:t>
            </a:r>
            <a:r>
              <a:rPr lang="nl-BE" sz="1200" dirty="0" err="1"/>
              <a:t>underpinning</a:t>
            </a:r>
            <a:r>
              <a:rPr lang="nl-BE" sz="1200" dirty="0"/>
              <a:t> </a:t>
            </a:r>
            <a:r>
              <a:rPr lang="nl-BE" sz="1200" dirty="0" err="1"/>
              <a:t>residual</a:t>
            </a:r>
            <a:r>
              <a:rPr lang="nl-BE" sz="1200" dirty="0"/>
              <a:t> urine, </a:t>
            </a:r>
            <a:r>
              <a:rPr lang="nl-BE" sz="1200" dirty="0" err="1"/>
              <a:t>overactive</a:t>
            </a:r>
            <a:r>
              <a:rPr lang="nl-BE" sz="1200" dirty="0"/>
              <a:t> bladder </a:t>
            </a:r>
            <a:r>
              <a:rPr lang="nl-BE" sz="1200" dirty="0" err="1"/>
              <a:t>and</a:t>
            </a:r>
            <a:r>
              <a:rPr lang="nl-BE" sz="1200" dirty="0"/>
              <a:t> </a:t>
            </a:r>
            <a:r>
              <a:rPr lang="nl-BE" sz="1200" dirty="0" err="1"/>
              <a:t>nocturia</a:t>
            </a:r>
            <a:r>
              <a:rPr lang="nl-BE" sz="1200" dirty="0"/>
              <a:t> (RON) </a:t>
            </a:r>
            <a:r>
              <a:rPr lang="nl-BE" sz="1200" dirty="0" err="1"/>
              <a:t>syndrome</a:t>
            </a:r>
            <a:r>
              <a:rPr lang="nl-BE" sz="1200" dirty="0"/>
              <a:t> in </a:t>
            </a:r>
            <a:r>
              <a:rPr lang="nl-BE" sz="1200" dirty="0" err="1"/>
              <a:t>older</a:t>
            </a:r>
            <a:r>
              <a:rPr lang="nl-BE" sz="1200" dirty="0"/>
              <a:t> </a:t>
            </a:r>
            <a:r>
              <a:rPr lang="nl-BE" sz="1200" dirty="0" err="1"/>
              <a:t>patients</a:t>
            </a:r>
            <a:r>
              <a:rPr lang="nl-BE" sz="1200" dirty="0"/>
              <a:t>. Haddad R, Panicker JN, Verbakel I, Dhondt K, Ghijselings L, Hervé F, Petrovic M, </a:t>
            </a:r>
            <a:r>
              <a:rPr lang="nl-BE" sz="1200" dirty="0" err="1"/>
              <a:t>Whishaw</a:t>
            </a:r>
            <a:r>
              <a:rPr lang="nl-BE" sz="1200" dirty="0"/>
              <a:t> M, Bliwise DL, Everaert K. </a:t>
            </a:r>
            <a:r>
              <a:rPr lang="nl-BE" sz="1200" dirty="0" err="1"/>
              <a:t>Prog</a:t>
            </a:r>
            <a:r>
              <a:rPr lang="nl-BE" sz="1200" dirty="0"/>
              <a:t> </a:t>
            </a:r>
            <a:r>
              <a:rPr lang="nl-BE" sz="1200" dirty="0" err="1"/>
              <a:t>Urol</a:t>
            </a:r>
            <a:r>
              <a:rPr lang="nl-BE" sz="1200" dirty="0"/>
              <a:t>. 2023 Mar;33(4):155-171</a:t>
            </a:r>
          </a:p>
        </p:txBody>
      </p:sp>
      <p:sp>
        <p:nvSpPr>
          <p:cNvPr id="3" name="Tekstvak 2">
            <a:extLst>
              <a:ext uri="{FF2B5EF4-FFF2-40B4-BE49-F238E27FC236}">
                <a16:creationId xmlns:a16="http://schemas.microsoft.com/office/drawing/2014/main" id="{6201BECF-736A-5B03-BE6A-0EEB5DBBB7B6}"/>
              </a:ext>
            </a:extLst>
          </p:cNvPr>
          <p:cNvSpPr txBox="1"/>
          <p:nvPr/>
        </p:nvSpPr>
        <p:spPr>
          <a:xfrm>
            <a:off x="9666405" y="3747729"/>
            <a:ext cx="1972784" cy="584775"/>
          </a:xfrm>
          <a:prstGeom prst="rect">
            <a:avLst/>
          </a:prstGeom>
          <a:noFill/>
        </p:spPr>
        <p:txBody>
          <a:bodyPr wrap="none" rtlCol="0">
            <a:spAutoFit/>
          </a:bodyPr>
          <a:lstStyle/>
          <a:p>
            <a:r>
              <a:rPr lang="nl-BE" sz="3200" b="1" dirty="0">
                <a:solidFill>
                  <a:srgbClr val="FF0000"/>
                </a:solidFill>
              </a:rPr>
              <a:t>RESIDU!!!!</a:t>
            </a:r>
          </a:p>
        </p:txBody>
      </p:sp>
    </p:spTree>
    <p:extLst>
      <p:ext uri="{BB962C8B-B14F-4D97-AF65-F5344CB8AC3E}">
        <p14:creationId xmlns:p14="http://schemas.microsoft.com/office/powerpoint/2010/main" val="208271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4"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93108BD2-930C-95BA-5321-18804AF34A21}"/>
              </a:ext>
            </a:extLst>
          </p:cNvPr>
          <p:cNvSpPr>
            <a:spLocks noGrp="1"/>
          </p:cNvSpPr>
          <p:nvPr>
            <p:ph type="title"/>
          </p:nvPr>
        </p:nvSpPr>
        <p:spPr>
          <a:xfrm>
            <a:off x="3080119" y="440755"/>
            <a:ext cx="5754696" cy="1837349"/>
          </a:xfrm>
        </p:spPr>
        <p:txBody>
          <a:bodyPr vert="horz" lIns="91440" tIns="45720" rIns="91440" bIns="45720" rtlCol="0" anchor="ctr">
            <a:normAutofit/>
          </a:bodyPr>
          <a:lstStyle/>
          <a:p>
            <a:pPr algn="ctr"/>
            <a:r>
              <a:rPr lang="en-US" sz="3100" kern="1200" dirty="0">
                <a:solidFill>
                  <a:schemeClr val="tx2"/>
                </a:solidFill>
                <a:latin typeface="+mj-lt"/>
                <a:ea typeface="+mj-ea"/>
                <a:cs typeface="+mj-cs"/>
              </a:rPr>
              <a:t>Ageing: brain, nerves, neurotransmitters and hormones</a:t>
            </a:r>
            <a:br>
              <a:rPr lang="en-US" sz="3100" kern="1200" dirty="0">
                <a:solidFill>
                  <a:schemeClr val="tx2"/>
                </a:solidFill>
                <a:latin typeface="+mj-lt"/>
                <a:ea typeface="+mj-ea"/>
                <a:cs typeface="+mj-cs"/>
              </a:rPr>
            </a:br>
            <a:endParaRPr lang="en-US" sz="3100" kern="1200" dirty="0">
              <a:solidFill>
                <a:schemeClr val="tx2"/>
              </a:solidFill>
              <a:latin typeface="+mj-lt"/>
              <a:ea typeface="+mj-ea"/>
              <a:cs typeface="+mj-cs"/>
            </a:endParaRPr>
          </a:p>
        </p:txBody>
      </p:sp>
      <p:sp>
        <p:nvSpPr>
          <p:cNvPr id="4" name="Tekstvak 3">
            <a:extLst>
              <a:ext uri="{FF2B5EF4-FFF2-40B4-BE49-F238E27FC236}">
                <a16:creationId xmlns:a16="http://schemas.microsoft.com/office/drawing/2014/main" id="{3665E55A-318B-3BE2-03C9-2BB0593A398E}"/>
              </a:ext>
            </a:extLst>
          </p:cNvPr>
          <p:cNvSpPr txBox="1"/>
          <p:nvPr/>
        </p:nvSpPr>
        <p:spPr>
          <a:xfrm>
            <a:off x="2516390" y="2372618"/>
            <a:ext cx="7551971" cy="2942332"/>
          </a:xfrm>
          <a:prstGeom prst="rect">
            <a:avLst/>
          </a:prstGeom>
        </p:spPr>
        <p:txBody>
          <a:bodyPr vert="horz" lIns="91440" tIns="45720" rIns="91440" bIns="45720" rtlCol="0" anchor="t">
            <a:normAutofit lnSpcReduction="10000"/>
          </a:bodyPr>
          <a:lstStyle/>
          <a:p>
            <a:pPr>
              <a:lnSpc>
                <a:spcPct val="90000"/>
              </a:lnSpc>
            </a:pPr>
            <a:r>
              <a:rPr lang="en-US" sz="2100" b="1" dirty="0">
                <a:solidFill>
                  <a:schemeClr val="tx2"/>
                </a:solidFill>
              </a:rPr>
              <a:t>1) Maturation nervous system, clock genes, genetics, epigenetics have effect on brain/kidney/LUT.</a:t>
            </a:r>
          </a:p>
          <a:p>
            <a:pPr>
              <a:lnSpc>
                <a:spcPct val="90000"/>
              </a:lnSpc>
            </a:pPr>
            <a:endParaRPr lang="en-US" sz="2100" b="1" dirty="0">
              <a:solidFill>
                <a:schemeClr val="tx2"/>
              </a:solidFill>
            </a:endParaRPr>
          </a:p>
          <a:p>
            <a:pPr>
              <a:lnSpc>
                <a:spcPct val="90000"/>
              </a:lnSpc>
            </a:pPr>
            <a:r>
              <a:rPr lang="en-US" sz="2100" b="1" dirty="0">
                <a:solidFill>
                  <a:schemeClr val="tx2"/>
                </a:solidFill>
              </a:rPr>
              <a:t>2) Impact of sex hormones in puberty, menopause and andropause (prostate enlargement) on brain/kidney/LUT.</a:t>
            </a:r>
          </a:p>
          <a:p>
            <a:pPr>
              <a:lnSpc>
                <a:spcPct val="90000"/>
              </a:lnSpc>
            </a:pPr>
            <a:endParaRPr lang="en-US" sz="2100" dirty="0">
              <a:solidFill>
                <a:schemeClr val="tx2"/>
              </a:solidFill>
            </a:endParaRPr>
          </a:p>
          <a:p>
            <a:pPr>
              <a:lnSpc>
                <a:spcPct val="90000"/>
              </a:lnSpc>
            </a:pPr>
            <a:r>
              <a:rPr lang="en-US" sz="2100" b="1" dirty="0">
                <a:solidFill>
                  <a:schemeClr val="tx2"/>
                </a:solidFill>
              </a:rPr>
              <a:t>3) At older age there is impact of declining neurotransmission and hormones on brain/kidney/LUT:</a:t>
            </a:r>
          </a:p>
          <a:p>
            <a:pPr>
              <a:lnSpc>
                <a:spcPct val="90000"/>
              </a:lnSpc>
            </a:pPr>
            <a:endParaRPr lang="en-US" sz="2100" b="1" dirty="0">
              <a:solidFill>
                <a:schemeClr val="tx2"/>
              </a:solidFill>
            </a:endParaRPr>
          </a:p>
          <a:p>
            <a:pPr>
              <a:lnSpc>
                <a:spcPct val="90000"/>
              </a:lnSpc>
            </a:pPr>
            <a:r>
              <a:rPr lang="en-US" sz="2600" b="1" dirty="0">
                <a:solidFill>
                  <a:schemeClr val="tx2"/>
                </a:solidFill>
              </a:rPr>
              <a:t>Ageing is quite endocrine and neurogenic isn’t it?</a:t>
            </a:r>
            <a:endParaRPr lang="en-US" sz="2600" b="1" dirty="0">
              <a:solidFill>
                <a:schemeClr val="tx2"/>
              </a:solidFill>
              <a:effectLst/>
            </a:endParaRPr>
          </a:p>
        </p:txBody>
      </p:sp>
      <p:sp>
        <p:nvSpPr>
          <p:cNvPr id="3" name="Tekstvak 2">
            <a:extLst>
              <a:ext uri="{FF2B5EF4-FFF2-40B4-BE49-F238E27FC236}">
                <a16:creationId xmlns:a16="http://schemas.microsoft.com/office/drawing/2014/main" id="{5A5818F1-1373-5F4D-25A9-50E2DED23A2B}"/>
              </a:ext>
            </a:extLst>
          </p:cNvPr>
          <p:cNvSpPr txBox="1"/>
          <p:nvPr/>
        </p:nvSpPr>
        <p:spPr>
          <a:xfrm>
            <a:off x="582345" y="6430353"/>
            <a:ext cx="7551971" cy="246221"/>
          </a:xfrm>
          <a:prstGeom prst="rect">
            <a:avLst/>
          </a:prstGeom>
          <a:noFill/>
        </p:spPr>
        <p:txBody>
          <a:bodyPr wrap="square">
            <a:spAutoFit/>
          </a:bodyPr>
          <a:lstStyle/>
          <a:p>
            <a:pPr>
              <a:spcAft>
                <a:spcPts val="600"/>
              </a:spcAft>
            </a:pPr>
            <a:r>
              <a:rPr lang="en-US" sz="1000" dirty="0"/>
              <a:t>SPECIAL SECTION: LIFELONG LUTS, A MATTER OF TRANSITION? </a:t>
            </a:r>
            <a:r>
              <a:rPr lang="en-US" sz="1000" dirty="0" err="1"/>
              <a:t>Neurourology</a:t>
            </a:r>
            <a:r>
              <a:rPr lang="en-US" sz="1000" dirty="0"/>
              <a:t> and Urodynamics: 2024. Volume 43, Issue 5, 1029-1156.</a:t>
            </a:r>
            <a:endParaRPr lang="nl-BE" sz="1000" dirty="0"/>
          </a:p>
        </p:txBody>
      </p:sp>
    </p:spTree>
    <p:extLst>
      <p:ext uri="{BB962C8B-B14F-4D97-AF65-F5344CB8AC3E}">
        <p14:creationId xmlns:p14="http://schemas.microsoft.com/office/powerpoint/2010/main" val="249075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4"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el 1">
            <a:extLst>
              <a:ext uri="{FF2B5EF4-FFF2-40B4-BE49-F238E27FC236}">
                <a16:creationId xmlns:a16="http://schemas.microsoft.com/office/drawing/2014/main" id="{93108BD2-930C-95BA-5321-18804AF34A21}"/>
              </a:ext>
            </a:extLst>
          </p:cNvPr>
          <p:cNvSpPr>
            <a:spLocks noGrp="1"/>
          </p:cNvSpPr>
          <p:nvPr>
            <p:ph type="title"/>
          </p:nvPr>
        </p:nvSpPr>
        <p:spPr>
          <a:xfrm>
            <a:off x="3080119" y="440755"/>
            <a:ext cx="5754696" cy="1837349"/>
          </a:xfrm>
        </p:spPr>
        <p:txBody>
          <a:bodyPr vert="horz" lIns="91440" tIns="45720" rIns="91440" bIns="45720" rtlCol="0" anchor="ctr">
            <a:normAutofit/>
          </a:bodyPr>
          <a:lstStyle/>
          <a:p>
            <a:pPr algn="ctr"/>
            <a:r>
              <a:rPr lang="en-US" sz="3100" kern="1200" dirty="0">
                <a:solidFill>
                  <a:schemeClr val="tx2"/>
                </a:solidFill>
                <a:latin typeface="+mj-lt"/>
                <a:ea typeface="+mj-ea"/>
                <a:cs typeface="+mj-cs"/>
              </a:rPr>
              <a:t>Ageing: brain, nerves, neurotransmitters and hormones</a:t>
            </a:r>
            <a:br>
              <a:rPr lang="en-US" sz="3100" kern="1200" dirty="0">
                <a:solidFill>
                  <a:schemeClr val="tx2"/>
                </a:solidFill>
                <a:latin typeface="+mj-lt"/>
                <a:ea typeface="+mj-ea"/>
                <a:cs typeface="+mj-cs"/>
              </a:rPr>
            </a:br>
            <a:endParaRPr lang="en-US" sz="3100" kern="1200" dirty="0">
              <a:solidFill>
                <a:schemeClr val="tx2"/>
              </a:solidFill>
              <a:latin typeface="+mj-lt"/>
              <a:ea typeface="+mj-ea"/>
              <a:cs typeface="+mj-cs"/>
            </a:endParaRPr>
          </a:p>
        </p:txBody>
      </p:sp>
      <p:sp>
        <p:nvSpPr>
          <p:cNvPr id="4" name="Tekstvak 3">
            <a:extLst>
              <a:ext uri="{FF2B5EF4-FFF2-40B4-BE49-F238E27FC236}">
                <a16:creationId xmlns:a16="http://schemas.microsoft.com/office/drawing/2014/main" id="{3665E55A-318B-3BE2-03C9-2BB0593A398E}"/>
              </a:ext>
            </a:extLst>
          </p:cNvPr>
          <p:cNvSpPr txBox="1"/>
          <p:nvPr/>
        </p:nvSpPr>
        <p:spPr>
          <a:xfrm>
            <a:off x="2515342" y="1433033"/>
            <a:ext cx="7161009" cy="498421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44546A"/>
                </a:solidFill>
                <a:effectLst/>
                <a:uLnTx/>
                <a:uFillTx/>
                <a:latin typeface="Calibri" panose="020F0502020204030204"/>
                <a:ea typeface="+mn-ea"/>
                <a:cs typeface="+mn-cs"/>
              </a:rPr>
              <a:t>- decline in parasympathetic (PS) activity:</a:t>
            </a:r>
            <a:endPar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74295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rPr>
              <a:t>Less cognition, reduced "rest and digest," decreased voluntary detrusor contraction, reduced erection.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44546A"/>
                </a:solidFill>
                <a:effectLst/>
                <a:uLnTx/>
                <a:uFillTx/>
                <a:latin typeface="Calibri" panose="020F0502020204030204"/>
                <a:ea typeface="+mn-ea"/>
                <a:cs typeface="+mn-cs"/>
              </a:rPr>
              <a:t>- decline in sympathetic (OS) activity:</a:t>
            </a:r>
            <a:endPar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74295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rPr>
              <a:t>Reduced "fight or flight" response, increased urgency.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44546A"/>
                </a:solidFill>
                <a:effectLst/>
                <a:uLnTx/>
                <a:uFillTx/>
                <a:latin typeface="Calibri" panose="020F0502020204030204"/>
                <a:ea typeface="+mn-ea"/>
                <a:cs typeface="+mn-cs"/>
              </a:rPr>
              <a:t>- decline in dopamine:</a:t>
            </a:r>
            <a:endPar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74295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rPr>
              <a:t>Associated with restless legs, sexual dysfunction, sphincter dysfunction, urgency, etc... (Parkinson's disease-like symptoms)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44546A"/>
                </a:solidFill>
                <a:effectLst/>
                <a:uLnTx/>
                <a:uFillTx/>
                <a:latin typeface="Calibri" panose="020F0502020204030204"/>
                <a:ea typeface="+mn-ea"/>
                <a:cs typeface="+mn-cs"/>
              </a:rPr>
              <a:t>- decline in vasopressin:</a:t>
            </a:r>
            <a:endPar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74295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rPr>
              <a:t>Results in reduced "fight or flight" response, diminished day/night rhythm, less sleep, increased diuresis, higher </a:t>
            </a:r>
          </a:p>
          <a:p>
            <a:pPr marL="514350" marR="0" lvl="1" algn="l" defTabSz="914400" rtl="0" eaLnBrk="1" fontAlgn="auto" latinLnBrk="0" hangingPunct="1">
              <a:lnSpc>
                <a:spcPct val="90000"/>
              </a:lnSpc>
              <a:spcBef>
                <a:spcPts val="0"/>
              </a:spcBef>
              <a:spcAft>
                <a:spcPts val="0"/>
              </a:spcAft>
              <a:buClrTx/>
              <a:buSzTx/>
              <a:tabLst/>
              <a:defRPr/>
            </a:pPr>
            <a:r>
              <a:rPr lang="en-US" sz="2100" dirty="0">
                <a:solidFill>
                  <a:srgbClr val="44546A"/>
                </a:solidFill>
                <a:latin typeface="Calibri" panose="020F0502020204030204"/>
              </a:rPr>
              <a:t>    </a:t>
            </a:r>
            <a:r>
              <a:rPr kumimoji="0" lang="en-US" sz="2100" b="0" i="0" u="none" strike="noStrike" kern="1200" cap="none" spc="0" normalizeH="0" baseline="0" noProof="0" dirty="0">
                <a:ln>
                  <a:noFill/>
                </a:ln>
                <a:solidFill>
                  <a:srgbClr val="44546A"/>
                </a:solidFill>
                <a:effectLst/>
                <a:uLnTx/>
                <a:uFillTx/>
                <a:latin typeface="Calibri" panose="020F0502020204030204"/>
                <a:ea typeface="+mn-ea"/>
                <a:cs typeface="+mn-cs"/>
              </a:rPr>
              <a:t>bladder tone, </a:t>
            </a:r>
            <a:r>
              <a:rPr kumimoji="0" lang="en-US" sz="2100" b="0" i="0" u="none" strike="noStrike" kern="1200" cap="none" spc="0" normalizeH="0" baseline="0" noProof="0" dirty="0" err="1">
                <a:ln>
                  <a:noFill/>
                </a:ln>
                <a:solidFill>
                  <a:srgbClr val="44546A"/>
                </a:solidFill>
                <a:effectLst/>
                <a:uLnTx/>
                <a:uFillTx/>
                <a:latin typeface="Calibri" panose="020F0502020204030204"/>
                <a:ea typeface="+mn-ea"/>
                <a:cs typeface="+mn-cs"/>
              </a:rPr>
              <a:t>etc</a:t>
            </a:r>
            <a:r>
              <a:rPr lang="en-US" sz="2100" dirty="0">
                <a:solidFill>
                  <a:srgbClr val="44546A"/>
                </a:solidFill>
                <a:latin typeface="Calibri" panose="020F0502020204030204"/>
              </a:rPr>
              <a:t>…</a:t>
            </a:r>
          </a:p>
          <a:p>
            <a:pPr marL="514350" marR="0" lvl="1" algn="l" defTabSz="914400" rtl="0" eaLnBrk="1" fontAlgn="auto" latinLnBrk="0" hangingPunct="1">
              <a:lnSpc>
                <a:spcPct val="90000"/>
              </a:lnSpc>
              <a:spcBef>
                <a:spcPts val="0"/>
              </a:spcBef>
              <a:spcAft>
                <a:spcPts val="0"/>
              </a:spcAft>
              <a:buClrTx/>
              <a:buSzTx/>
              <a:tabLst/>
              <a:defRPr/>
            </a:pPr>
            <a:r>
              <a:rPr lang="en-US" sz="2600" b="1" dirty="0">
                <a:solidFill>
                  <a:srgbClr val="44546A"/>
                </a:solidFill>
                <a:latin typeface="Calibri" panose="020F0502020204030204"/>
              </a:rPr>
              <a:t>Ageing is quite </a:t>
            </a:r>
            <a:r>
              <a:rPr kumimoji="0" lang="en-US" sz="2600" b="1" i="0" u="none" strike="noStrike" kern="1200" cap="none" spc="0" normalizeH="0" baseline="0" noProof="0" dirty="0">
                <a:ln>
                  <a:noFill/>
                </a:ln>
                <a:solidFill>
                  <a:srgbClr val="44546A"/>
                </a:solidFill>
                <a:effectLst/>
                <a:uLnTx/>
                <a:uFillTx/>
                <a:latin typeface="Calibri" panose="020F0502020204030204"/>
                <a:ea typeface="+mn-ea"/>
                <a:cs typeface="+mn-cs"/>
              </a:rPr>
              <a:t>cardiovascular, endocrine and 	neurogenic isn’t it?</a:t>
            </a:r>
          </a:p>
        </p:txBody>
      </p:sp>
      <p:sp>
        <p:nvSpPr>
          <p:cNvPr id="3" name="Tekstvak 2">
            <a:extLst>
              <a:ext uri="{FF2B5EF4-FFF2-40B4-BE49-F238E27FC236}">
                <a16:creationId xmlns:a16="http://schemas.microsoft.com/office/drawing/2014/main" id="{5877B501-56C6-AE8F-83AA-24D7492FFC10}"/>
              </a:ext>
            </a:extLst>
          </p:cNvPr>
          <p:cNvSpPr txBox="1"/>
          <p:nvPr/>
        </p:nvSpPr>
        <p:spPr>
          <a:xfrm>
            <a:off x="325170" y="6611779"/>
            <a:ext cx="7551971" cy="246221"/>
          </a:xfrm>
          <a:prstGeom prst="rect">
            <a:avLst/>
          </a:prstGeom>
          <a:noFill/>
        </p:spPr>
        <p:txBody>
          <a:bodyPr wrap="square">
            <a:spAutoFit/>
          </a:bodyPr>
          <a:lstStyle/>
          <a:p>
            <a:pPr>
              <a:spcAft>
                <a:spcPts val="600"/>
              </a:spcAft>
            </a:pPr>
            <a:r>
              <a:rPr lang="en-US" sz="1000" dirty="0"/>
              <a:t>SPECIAL SECTION: LIFELONG LUTS, A MATTER OF TRANSITION? </a:t>
            </a:r>
            <a:r>
              <a:rPr lang="en-US" sz="1000" dirty="0" err="1"/>
              <a:t>Neurourology</a:t>
            </a:r>
            <a:r>
              <a:rPr lang="en-US" sz="1000" dirty="0"/>
              <a:t> and Urodynamics: 2024. Volume 43, Issue 5, 1029-1156.</a:t>
            </a:r>
            <a:endParaRPr lang="nl-BE" sz="1000" dirty="0"/>
          </a:p>
        </p:txBody>
      </p:sp>
    </p:spTree>
    <p:extLst>
      <p:ext uri="{BB962C8B-B14F-4D97-AF65-F5344CB8AC3E}">
        <p14:creationId xmlns:p14="http://schemas.microsoft.com/office/powerpoint/2010/main" val="402632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33EC017A-1054-D689-C223-1C04A9052F3C}"/>
              </a:ext>
            </a:extLst>
          </p:cNvPr>
          <p:cNvSpPr>
            <a:spLocks noGrp="1"/>
          </p:cNvSpPr>
          <p:nvPr>
            <p:ph type="title"/>
          </p:nvPr>
        </p:nvSpPr>
        <p:spPr>
          <a:xfrm>
            <a:off x="2890026" y="46774"/>
            <a:ext cx="9309022" cy="1325563"/>
          </a:xfrm>
        </p:spPr>
        <p:txBody>
          <a:bodyPr vert="horz" lIns="91440" tIns="45720" rIns="91440" bIns="45720" rtlCol="0" anchor="b">
            <a:normAutofit/>
          </a:bodyPr>
          <a:lstStyle/>
          <a:p>
            <a:pPr algn="ctr"/>
            <a:r>
              <a:rPr lang="en-US" sz="3600" kern="1200" dirty="0">
                <a:solidFill>
                  <a:schemeClr val="tx2"/>
                </a:solidFill>
                <a:latin typeface="+mj-lt"/>
                <a:ea typeface="+mj-ea"/>
                <a:cs typeface="+mj-cs"/>
              </a:rPr>
              <a:t>Ageing, Cardiovascular </a:t>
            </a:r>
            <a:r>
              <a:rPr lang="en-US" sz="3600" dirty="0">
                <a:solidFill>
                  <a:schemeClr val="tx2"/>
                </a:solidFill>
              </a:rPr>
              <a:t>D</a:t>
            </a:r>
            <a:r>
              <a:rPr lang="en-US" sz="3600" kern="1200" dirty="0">
                <a:solidFill>
                  <a:schemeClr val="tx2"/>
                </a:solidFill>
                <a:latin typeface="+mj-lt"/>
                <a:ea typeface="+mj-ea"/>
                <a:cs typeface="+mj-cs"/>
              </a:rPr>
              <a:t>isease and Diabetes</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kstvak 3">
            <a:extLst>
              <a:ext uri="{FF2B5EF4-FFF2-40B4-BE49-F238E27FC236}">
                <a16:creationId xmlns:a16="http://schemas.microsoft.com/office/drawing/2014/main" id="{2E8BD85E-B712-8AB2-E6A2-17F74F748A8A}"/>
              </a:ext>
            </a:extLst>
          </p:cNvPr>
          <p:cNvSpPr txBox="1"/>
          <p:nvPr/>
        </p:nvSpPr>
        <p:spPr>
          <a:xfrm>
            <a:off x="902040" y="1861026"/>
            <a:ext cx="9833548" cy="3057641"/>
          </a:xfrm>
          <a:prstGeom prst="rect">
            <a:avLst/>
          </a:prstGeom>
        </p:spPr>
        <p:txBody>
          <a:bodyPr vert="horz" lIns="91440" tIns="45720" rIns="91440" bIns="45720" rtlCol="0">
            <a:noAutofit/>
          </a:bodyPr>
          <a:lstStyle/>
          <a:p>
            <a:pPr>
              <a:lnSpc>
                <a:spcPct val="90000"/>
              </a:lnSpc>
              <a:spcAft>
                <a:spcPts val="600"/>
              </a:spcAft>
            </a:pPr>
            <a:endParaRPr lang="en-US" sz="2400" dirty="0">
              <a:solidFill>
                <a:schemeClr val="tx2"/>
              </a:solidFill>
            </a:endParaRP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Afbeelding 5">
            <a:extLst>
              <a:ext uri="{FF2B5EF4-FFF2-40B4-BE49-F238E27FC236}">
                <a16:creationId xmlns:a16="http://schemas.microsoft.com/office/drawing/2014/main" id="{E2DC04A6-9CFC-46A3-5A1D-9DA67B25351D}"/>
              </a:ext>
            </a:extLst>
          </p:cNvPr>
          <p:cNvPicPr>
            <a:picLocks noChangeAspect="1"/>
          </p:cNvPicPr>
          <p:nvPr/>
        </p:nvPicPr>
        <p:blipFill>
          <a:blip r:embed="rId2"/>
          <a:stretch>
            <a:fillRect/>
          </a:stretch>
        </p:blipFill>
        <p:spPr>
          <a:xfrm>
            <a:off x="2890026" y="1779346"/>
            <a:ext cx="6839905" cy="1514686"/>
          </a:xfrm>
          <a:prstGeom prst="rect">
            <a:avLst/>
          </a:prstGeom>
        </p:spPr>
      </p:pic>
      <p:sp>
        <p:nvSpPr>
          <p:cNvPr id="8" name="Tekstvak 7">
            <a:extLst>
              <a:ext uri="{FF2B5EF4-FFF2-40B4-BE49-F238E27FC236}">
                <a16:creationId xmlns:a16="http://schemas.microsoft.com/office/drawing/2014/main" id="{B970CED1-B2AE-129B-4499-7F582E4F0AD7}"/>
              </a:ext>
            </a:extLst>
          </p:cNvPr>
          <p:cNvSpPr txBox="1"/>
          <p:nvPr/>
        </p:nvSpPr>
        <p:spPr>
          <a:xfrm>
            <a:off x="2890026" y="3389846"/>
            <a:ext cx="6973339" cy="3139321"/>
          </a:xfrm>
          <a:prstGeom prst="rect">
            <a:avLst/>
          </a:prstGeom>
          <a:noFill/>
        </p:spPr>
        <p:txBody>
          <a:bodyPr wrap="square">
            <a:spAutoFit/>
          </a:bodyPr>
          <a:lstStyle/>
          <a:p>
            <a:r>
              <a:rPr lang="en-US" dirty="0"/>
              <a:t>National Health and Nutrition Examination Survey (NHANES) data were extracted (2011–2020). LE8 comprised eight health </a:t>
            </a:r>
            <a:r>
              <a:rPr lang="en-US" dirty="0" err="1"/>
              <a:t>behaviours</a:t>
            </a:r>
            <a:r>
              <a:rPr lang="en-US" dirty="0"/>
              <a:t> and factors (score of 0–100) classified into low (0–49), moderate (50–79), and high (80–100) cardiovascular health status. </a:t>
            </a:r>
          </a:p>
          <a:p>
            <a:endParaRPr lang="en-US" dirty="0"/>
          </a:p>
          <a:p>
            <a:r>
              <a:rPr lang="en-US" dirty="0"/>
              <a:t>N= 4502 </a:t>
            </a:r>
            <a:r>
              <a:rPr lang="en-US" dirty="0" err="1"/>
              <a:t>postmenopauzale</a:t>
            </a:r>
            <a:r>
              <a:rPr lang="en-US" dirty="0"/>
              <a:t> </a:t>
            </a:r>
            <a:r>
              <a:rPr lang="en-US" dirty="0" err="1"/>
              <a:t>vrouwen</a:t>
            </a:r>
            <a:r>
              <a:rPr lang="en-US" dirty="0"/>
              <a:t>, 2011-2020.</a:t>
            </a:r>
          </a:p>
          <a:p>
            <a:endParaRPr lang="en-US" dirty="0"/>
          </a:p>
          <a:p>
            <a:r>
              <a:rPr lang="en-US" dirty="0"/>
              <a:t>The inverse relationship between LE8 scores and </a:t>
            </a:r>
            <a:r>
              <a:rPr lang="en-US" dirty="0" err="1"/>
              <a:t>MetS</a:t>
            </a:r>
            <a:r>
              <a:rPr lang="en-US" dirty="0"/>
              <a:t> suggests that integrating LE8 components into management strategies may help prevent CVD in postmenopausal women. The most critical impact was </a:t>
            </a:r>
            <a:r>
              <a:rPr lang="en-US" dirty="0" err="1"/>
              <a:t>sigarette</a:t>
            </a:r>
            <a:r>
              <a:rPr lang="en-US" dirty="0"/>
              <a:t> smoking.</a:t>
            </a:r>
            <a:endParaRPr lang="nl-BE" dirty="0"/>
          </a:p>
        </p:txBody>
      </p:sp>
      <p:sp>
        <p:nvSpPr>
          <p:cNvPr id="10" name="Tekstvak 9">
            <a:extLst>
              <a:ext uri="{FF2B5EF4-FFF2-40B4-BE49-F238E27FC236}">
                <a16:creationId xmlns:a16="http://schemas.microsoft.com/office/drawing/2014/main" id="{244D998D-70D7-9C31-A805-50A71E1DF5BF}"/>
              </a:ext>
            </a:extLst>
          </p:cNvPr>
          <p:cNvSpPr txBox="1"/>
          <p:nvPr/>
        </p:nvSpPr>
        <p:spPr>
          <a:xfrm>
            <a:off x="0" y="6481374"/>
            <a:ext cx="3483646" cy="369332"/>
          </a:xfrm>
          <a:prstGeom prst="rect">
            <a:avLst/>
          </a:prstGeom>
          <a:noFill/>
        </p:spPr>
        <p:txBody>
          <a:bodyPr wrap="none" rtlCol="0">
            <a:spAutoFit/>
          </a:bodyPr>
          <a:lstStyle/>
          <a:p>
            <a:r>
              <a:rPr lang="nl-BE" dirty="0" err="1"/>
              <a:t>Nutrients</a:t>
            </a:r>
            <a:r>
              <a:rPr lang="nl-BE" dirty="0"/>
              <a:t> 2025 May: 20;25(1):399</a:t>
            </a:r>
          </a:p>
        </p:txBody>
      </p:sp>
    </p:spTree>
    <p:extLst>
      <p:ext uri="{BB962C8B-B14F-4D97-AF65-F5344CB8AC3E}">
        <p14:creationId xmlns:p14="http://schemas.microsoft.com/office/powerpoint/2010/main" val="250929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7"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2"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el 6">
            <a:extLst>
              <a:ext uri="{FF2B5EF4-FFF2-40B4-BE49-F238E27FC236}">
                <a16:creationId xmlns:a16="http://schemas.microsoft.com/office/drawing/2014/main" id="{97F4F1B1-FE34-211D-3849-1191A96A0A15}"/>
              </a:ext>
            </a:extLst>
          </p:cNvPr>
          <p:cNvSpPr>
            <a:spLocks noGrp="1"/>
          </p:cNvSpPr>
          <p:nvPr>
            <p:ph type="title"/>
          </p:nvPr>
        </p:nvSpPr>
        <p:spPr/>
        <p:txBody>
          <a:bodyPr/>
          <a:lstStyle/>
          <a:p>
            <a:r>
              <a:rPr lang="nl-BE" dirty="0" err="1"/>
              <a:t>Ageing</a:t>
            </a:r>
            <a:r>
              <a:rPr lang="nl-BE" dirty="0"/>
              <a:t>, </a:t>
            </a:r>
            <a:r>
              <a:rPr lang="nl-BE" dirty="0" err="1"/>
              <a:t>circadian</a:t>
            </a:r>
            <a:r>
              <a:rPr lang="nl-BE" dirty="0"/>
              <a:t> </a:t>
            </a:r>
            <a:r>
              <a:rPr lang="nl-BE" dirty="0" err="1"/>
              <a:t>rhythms</a:t>
            </a:r>
            <a:r>
              <a:rPr lang="nl-BE" dirty="0"/>
              <a:t>, </a:t>
            </a:r>
            <a:r>
              <a:rPr lang="nl-BE" dirty="0" err="1"/>
              <a:t>zeitgebers</a:t>
            </a:r>
            <a:r>
              <a:rPr lang="nl-BE" dirty="0"/>
              <a:t> + </a:t>
            </a:r>
            <a:r>
              <a:rPr lang="nl-BE" dirty="0" err="1"/>
              <a:t>diseases</a:t>
            </a:r>
            <a:r>
              <a:rPr lang="nl-BE" dirty="0"/>
              <a:t>/defects and </a:t>
            </a:r>
            <a:r>
              <a:rPr lang="nl-BE" dirty="0" err="1"/>
              <a:t>nocturia</a:t>
            </a:r>
            <a:r>
              <a:rPr lang="nl-BE" dirty="0"/>
              <a:t> and LUTS</a:t>
            </a:r>
          </a:p>
        </p:txBody>
      </p:sp>
      <p:pic>
        <p:nvPicPr>
          <p:cNvPr id="8" name="Afbeelding 7" descr="Afbeelding met tekst, schermopname, diagram, ontwerp">
            <a:extLst>
              <a:ext uri="{FF2B5EF4-FFF2-40B4-BE49-F238E27FC236}">
                <a16:creationId xmlns:a16="http://schemas.microsoft.com/office/drawing/2014/main" id="{F5C2981F-9BB4-614F-0E88-61BB6364A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758" y="1758554"/>
            <a:ext cx="4632089" cy="4664117"/>
          </a:xfrm>
          <a:prstGeom prst="rect">
            <a:avLst/>
          </a:prstGeom>
        </p:spPr>
      </p:pic>
      <p:sp>
        <p:nvSpPr>
          <p:cNvPr id="2" name="Tekstvak 1">
            <a:extLst>
              <a:ext uri="{FF2B5EF4-FFF2-40B4-BE49-F238E27FC236}">
                <a16:creationId xmlns:a16="http://schemas.microsoft.com/office/drawing/2014/main" id="{0BED050F-3C35-538A-86A5-DEA7C724F137}"/>
              </a:ext>
            </a:extLst>
          </p:cNvPr>
          <p:cNvSpPr txBox="1"/>
          <p:nvPr/>
        </p:nvSpPr>
        <p:spPr>
          <a:xfrm>
            <a:off x="1504950" y="6603686"/>
            <a:ext cx="9921992" cy="254237"/>
          </a:xfrm>
          <a:prstGeom prst="rect">
            <a:avLst/>
          </a:prstGeom>
          <a:noFill/>
        </p:spPr>
        <p:txBody>
          <a:bodyPr wrap="square">
            <a:spAutoFit/>
          </a:bodyPr>
          <a:lstStyle/>
          <a:p>
            <a:pPr lvl="0">
              <a:lnSpc>
                <a:spcPct val="115000"/>
              </a:lnSpc>
            </a:pPr>
            <a:r>
              <a:rPr lang="en-US" sz="1000" dirty="0">
                <a:effectLst/>
                <a:latin typeface="Cambria" panose="02040503050406030204" pitchFamily="18" charset="0"/>
                <a:ea typeface="MS Mincho" panose="02020609040205080304" pitchFamily="49" charset="-128"/>
                <a:cs typeface="Times New Roman" panose="02020603050405020304" pitchFamily="18" charset="0"/>
              </a:rPr>
              <a:t>Verbakel I et al. How should we assess the cardiovascular system in patients presenting with bothersome nocturia? ICI-RS 2023. </a:t>
            </a:r>
            <a:r>
              <a:rPr lang="en-US" sz="1000" dirty="0" err="1">
                <a:effectLst/>
                <a:latin typeface="Cambria" panose="02040503050406030204" pitchFamily="18" charset="0"/>
                <a:ea typeface="MS Mincho" panose="02020609040205080304" pitchFamily="49" charset="-128"/>
                <a:cs typeface="Times New Roman" panose="02020603050405020304" pitchFamily="18" charset="0"/>
              </a:rPr>
              <a:t>Neurourol</a:t>
            </a:r>
            <a:r>
              <a:rPr lang="en-US" sz="10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000" dirty="0" err="1">
                <a:effectLst/>
                <a:latin typeface="Cambria" panose="02040503050406030204" pitchFamily="18" charset="0"/>
                <a:ea typeface="MS Mincho" panose="02020609040205080304" pitchFamily="49" charset="-128"/>
                <a:cs typeface="Times New Roman" panose="02020603050405020304" pitchFamily="18" charset="0"/>
              </a:rPr>
              <a:t>Urodyn</a:t>
            </a:r>
            <a:r>
              <a:rPr lang="en-US" sz="1000" dirty="0">
                <a:effectLst/>
                <a:latin typeface="Cambria" panose="02040503050406030204" pitchFamily="18" charset="0"/>
                <a:ea typeface="MS Mincho" panose="02020609040205080304" pitchFamily="49" charset="-128"/>
                <a:cs typeface="Times New Roman" panose="02020603050405020304" pitchFamily="18" charset="0"/>
              </a:rPr>
              <a:t>. 2024 Aug;43(6):1391-1399. </a:t>
            </a:r>
            <a:endParaRPr lang="nl-BE" sz="1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kstvak 2">
            <a:extLst>
              <a:ext uri="{FF2B5EF4-FFF2-40B4-BE49-F238E27FC236}">
                <a16:creationId xmlns:a16="http://schemas.microsoft.com/office/drawing/2014/main" id="{3A7012A5-2971-E8CE-F8DE-EAFD418EF616}"/>
              </a:ext>
            </a:extLst>
          </p:cNvPr>
          <p:cNvSpPr txBox="1"/>
          <p:nvPr/>
        </p:nvSpPr>
        <p:spPr>
          <a:xfrm>
            <a:off x="6279598" y="1871703"/>
            <a:ext cx="5683287" cy="4801314"/>
          </a:xfrm>
          <a:prstGeom prst="rect">
            <a:avLst/>
          </a:prstGeom>
          <a:noFill/>
        </p:spPr>
        <p:txBody>
          <a:bodyPr wrap="none" rtlCol="0">
            <a:spAutoFit/>
          </a:bodyPr>
          <a:lstStyle/>
          <a:p>
            <a:r>
              <a:rPr lang="en-US" dirty="0"/>
              <a:t>LUTS is resultant of dysfunction in:</a:t>
            </a:r>
          </a:p>
          <a:p>
            <a:pPr marL="285750" indent="-285750">
              <a:buFontTx/>
              <a:buChar char="-"/>
            </a:pPr>
            <a:r>
              <a:rPr lang="en-US" dirty="0"/>
              <a:t>Brain (awareness, sleep)</a:t>
            </a:r>
          </a:p>
          <a:p>
            <a:pPr marL="285750" indent="-285750">
              <a:buFontTx/>
              <a:buChar char="-"/>
            </a:pPr>
            <a:r>
              <a:rPr lang="en-US" dirty="0"/>
              <a:t>LUT (functional capacity)</a:t>
            </a:r>
          </a:p>
          <a:p>
            <a:pPr marL="285750" indent="-285750">
              <a:buFontTx/>
              <a:buChar char="-"/>
            </a:pPr>
            <a:r>
              <a:rPr lang="en-US" dirty="0"/>
              <a:t>Kidney (diuresis)</a:t>
            </a:r>
          </a:p>
          <a:p>
            <a:endParaRPr lang="en-US" dirty="0"/>
          </a:p>
          <a:p>
            <a:r>
              <a:rPr lang="en-US" dirty="0"/>
              <a:t>LUTS increase during menopause due to:</a:t>
            </a:r>
          </a:p>
          <a:p>
            <a:pPr marL="285750" indent="-285750">
              <a:buFontTx/>
              <a:buChar char="-"/>
            </a:pPr>
            <a:r>
              <a:rPr lang="en-US" dirty="0"/>
              <a:t>Brain (awareness, sleep)</a:t>
            </a:r>
          </a:p>
          <a:p>
            <a:pPr marL="285750" indent="-285750">
              <a:buFontTx/>
              <a:buChar char="-"/>
            </a:pPr>
            <a:r>
              <a:rPr lang="en-US" dirty="0"/>
              <a:t>LUT (functional capacity)</a:t>
            </a:r>
          </a:p>
          <a:p>
            <a:pPr marL="285750" indent="-285750">
              <a:buFontTx/>
              <a:buChar char="-"/>
            </a:pPr>
            <a:r>
              <a:rPr lang="en-US" dirty="0"/>
              <a:t>Kidney (diuresis)</a:t>
            </a:r>
          </a:p>
          <a:p>
            <a:endParaRPr lang="en-US" dirty="0"/>
          </a:p>
          <a:p>
            <a:r>
              <a:rPr lang="en-US" dirty="0"/>
              <a:t>LUTS are strongly related with the metabolic syndrome on:</a:t>
            </a:r>
          </a:p>
          <a:p>
            <a:pPr marL="285750" indent="-285750">
              <a:buFontTx/>
              <a:buChar char="-"/>
            </a:pPr>
            <a:r>
              <a:rPr lang="en-US" dirty="0"/>
              <a:t>Brain (awareness, sleep)</a:t>
            </a:r>
          </a:p>
          <a:p>
            <a:pPr marL="285750" indent="-285750">
              <a:buFontTx/>
              <a:buChar char="-"/>
            </a:pPr>
            <a:r>
              <a:rPr lang="en-US" dirty="0"/>
              <a:t>LUT (functional capacity)</a:t>
            </a:r>
          </a:p>
          <a:p>
            <a:pPr marL="285750" indent="-285750">
              <a:buFontTx/>
              <a:buChar char="-"/>
            </a:pPr>
            <a:r>
              <a:rPr lang="en-US" dirty="0"/>
              <a:t>Kidney (diuresis)</a:t>
            </a:r>
          </a:p>
          <a:p>
            <a:pPr marL="285750" indent="-285750">
              <a:buFontTx/>
              <a:buChar char="-"/>
            </a:pPr>
            <a:endParaRPr lang="en-US" dirty="0"/>
          </a:p>
          <a:p>
            <a:r>
              <a:rPr lang="en-US" dirty="0"/>
              <a:t>Lifestyle interventions, exercise!!!</a:t>
            </a:r>
          </a:p>
          <a:p>
            <a:endParaRPr lang="en-US" dirty="0"/>
          </a:p>
        </p:txBody>
      </p:sp>
    </p:spTree>
    <p:extLst>
      <p:ext uri="{BB962C8B-B14F-4D97-AF65-F5344CB8AC3E}">
        <p14:creationId xmlns:p14="http://schemas.microsoft.com/office/powerpoint/2010/main" val="156002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6" name="Freeform: Shape 15">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1" name="Freeform: Shape 20">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Tekstvak 2">
            <a:extLst>
              <a:ext uri="{FF2B5EF4-FFF2-40B4-BE49-F238E27FC236}">
                <a16:creationId xmlns:a16="http://schemas.microsoft.com/office/drawing/2014/main" id="{EB38A115-2FEF-577B-BC7F-72AEB9C7981D}"/>
              </a:ext>
            </a:extLst>
          </p:cNvPr>
          <p:cNvSpPr txBox="1"/>
          <p:nvPr/>
        </p:nvSpPr>
        <p:spPr>
          <a:xfrm>
            <a:off x="2800126" y="2577290"/>
            <a:ext cx="6591441" cy="2677656"/>
          </a:xfrm>
          <a:prstGeom prst="rect">
            <a:avLst/>
          </a:prstGeom>
          <a:noFill/>
        </p:spPr>
        <p:txBody>
          <a:bodyPr wrap="square" rtlCol="0">
            <a:spAutoFit/>
          </a:bodyPr>
          <a:lstStyle/>
          <a:p>
            <a:r>
              <a:rPr lang="en-US" sz="2400" dirty="0" err="1"/>
              <a:t>Intensiteit</a:t>
            </a:r>
            <a:r>
              <a:rPr lang="en-US" sz="2400" dirty="0"/>
              <a:t> </a:t>
            </a:r>
            <a:r>
              <a:rPr lang="en-US" sz="2400" dirty="0" err="1"/>
              <a:t>en</a:t>
            </a:r>
            <a:r>
              <a:rPr lang="en-US" sz="2400" dirty="0"/>
              <a:t> </a:t>
            </a:r>
            <a:r>
              <a:rPr lang="en-US" sz="2400" dirty="0" err="1"/>
              <a:t>fenotype</a:t>
            </a:r>
            <a:r>
              <a:rPr lang="en-US" sz="2400" dirty="0"/>
              <a:t> van LUTS </a:t>
            </a:r>
            <a:r>
              <a:rPr lang="en-US" sz="2400" dirty="0" err="1"/>
              <a:t>veranderen</a:t>
            </a:r>
            <a:r>
              <a:rPr lang="en-US" sz="2400" dirty="0"/>
              <a:t> met de </a:t>
            </a:r>
            <a:r>
              <a:rPr lang="en-US" sz="2400" dirty="0" err="1"/>
              <a:t>leeftijd</a:t>
            </a:r>
            <a:r>
              <a:rPr lang="en-US" sz="2400" dirty="0"/>
              <a:t>.</a:t>
            </a:r>
          </a:p>
          <a:p>
            <a:endParaRPr lang="en-US" sz="2400" dirty="0"/>
          </a:p>
          <a:p>
            <a:r>
              <a:rPr lang="en-US" sz="2400" dirty="0" err="1"/>
              <a:t>Dit</a:t>
            </a:r>
            <a:r>
              <a:rPr lang="en-US" sz="2400" dirty="0"/>
              <a:t> </a:t>
            </a:r>
            <a:r>
              <a:rPr lang="en-US" sz="2400" dirty="0" err="1"/>
              <a:t>betekent</a:t>
            </a:r>
            <a:r>
              <a:rPr lang="en-US" sz="2400" dirty="0"/>
              <a:t> </a:t>
            </a:r>
            <a:r>
              <a:rPr lang="en-US" sz="2400" dirty="0" err="1"/>
              <a:t>nood</a:t>
            </a:r>
            <a:r>
              <a:rPr lang="en-US" sz="2400" dirty="0"/>
              <a:t> </a:t>
            </a:r>
            <a:r>
              <a:rPr lang="en-US" sz="2400" dirty="0" err="1"/>
              <a:t>aan</a:t>
            </a:r>
            <a:r>
              <a:rPr lang="en-US" sz="2400" dirty="0"/>
              <a:t> </a:t>
            </a:r>
            <a:r>
              <a:rPr lang="en-US" sz="2400" dirty="0" err="1"/>
              <a:t>titreren</a:t>
            </a:r>
            <a:r>
              <a:rPr lang="en-US" sz="2400" dirty="0"/>
              <a:t> van </a:t>
            </a:r>
            <a:r>
              <a:rPr lang="en-US" sz="2400" dirty="0" err="1"/>
              <a:t>therapie</a:t>
            </a:r>
            <a:r>
              <a:rPr lang="en-US" sz="2400" dirty="0"/>
              <a:t> </a:t>
            </a:r>
            <a:r>
              <a:rPr lang="en-US" sz="2400" dirty="0" err="1"/>
              <a:t>hetzij</a:t>
            </a:r>
            <a:r>
              <a:rPr lang="en-US" sz="2400" dirty="0"/>
              <a:t> </a:t>
            </a:r>
            <a:r>
              <a:rPr lang="en-US" sz="2400" dirty="0" err="1"/>
              <a:t>combineren</a:t>
            </a:r>
            <a:r>
              <a:rPr lang="en-US" sz="2400" dirty="0"/>
              <a:t> van </a:t>
            </a:r>
            <a:r>
              <a:rPr lang="en-US" sz="2400" dirty="0" err="1"/>
              <a:t>therapie</a:t>
            </a:r>
            <a:r>
              <a:rPr lang="en-US" sz="2400" dirty="0"/>
              <a:t>.</a:t>
            </a:r>
          </a:p>
          <a:p>
            <a:endParaRPr lang="en-US" sz="2400" dirty="0"/>
          </a:p>
          <a:p>
            <a:r>
              <a:rPr lang="en-US" sz="2400" dirty="0" err="1"/>
              <a:t>Levenstijl</a:t>
            </a:r>
            <a:r>
              <a:rPr lang="en-US" sz="2400" dirty="0"/>
              <a:t> </a:t>
            </a:r>
            <a:r>
              <a:rPr lang="en-US" sz="2400" dirty="0" err="1"/>
              <a:t>interventies</a:t>
            </a:r>
            <a:r>
              <a:rPr lang="en-US" sz="2400" dirty="0"/>
              <a:t> </a:t>
            </a:r>
            <a:r>
              <a:rPr lang="en-US" sz="2400" dirty="0" err="1"/>
              <a:t>en</a:t>
            </a:r>
            <a:r>
              <a:rPr lang="en-US" sz="2400" dirty="0"/>
              <a:t> </a:t>
            </a:r>
            <a:r>
              <a:rPr lang="en-US" sz="2400" dirty="0" err="1"/>
              <a:t>bewegen</a:t>
            </a:r>
            <a:r>
              <a:rPr lang="en-US" sz="2400" dirty="0"/>
              <a:t>!</a:t>
            </a:r>
          </a:p>
        </p:txBody>
      </p:sp>
      <p:sp>
        <p:nvSpPr>
          <p:cNvPr id="7" name="Titel 1">
            <a:extLst>
              <a:ext uri="{FF2B5EF4-FFF2-40B4-BE49-F238E27FC236}">
                <a16:creationId xmlns:a16="http://schemas.microsoft.com/office/drawing/2014/main" id="{EDBDBEC4-6ECC-4CBF-103D-0B05341352E3}"/>
              </a:ext>
            </a:extLst>
          </p:cNvPr>
          <p:cNvSpPr>
            <a:spLocks noGrp="1"/>
          </p:cNvSpPr>
          <p:nvPr>
            <p:ph type="title"/>
          </p:nvPr>
        </p:nvSpPr>
        <p:spPr>
          <a:xfrm>
            <a:off x="3097213" y="371475"/>
            <a:ext cx="5754687" cy="1838325"/>
          </a:xfrm>
        </p:spPr>
        <p:txBody>
          <a:bodyPr vert="horz" lIns="91440" tIns="45720" rIns="91440" bIns="45720" rtlCol="0" anchor="b">
            <a:normAutofit/>
          </a:bodyPr>
          <a:lstStyle/>
          <a:p>
            <a:pPr algn="ctr"/>
            <a:r>
              <a:rPr lang="en-US" sz="5200" dirty="0">
                <a:solidFill>
                  <a:schemeClr val="tx2"/>
                </a:solidFill>
              </a:rPr>
              <a:t>Impact op </a:t>
            </a:r>
            <a:r>
              <a:rPr lang="en-US" sz="5200" dirty="0" err="1">
                <a:solidFill>
                  <a:schemeClr val="tx2"/>
                </a:solidFill>
              </a:rPr>
              <a:t>therapie</a:t>
            </a:r>
            <a:r>
              <a:rPr lang="en-US" sz="5200" dirty="0">
                <a:solidFill>
                  <a:schemeClr val="tx2"/>
                </a:solidFill>
              </a:rPr>
              <a:t> van de LUTS</a:t>
            </a:r>
            <a:endParaRPr lang="en-US" sz="5200" kern="1200" dirty="0">
              <a:solidFill>
                <a:schemeClr val="tx2"/>
              </a:solidFill>
              <a:latin typeface="+mj-lt"/>
              <a:ea typeface="+mj-ea"/>
              <a:cs typeface="+mj-cs"/>
            </a:endParaRPr>
          </a:p>
        </p:txBody>
      </p:sp>
    </p:spTree>
    <p:extLst>
      <p:ext uri="{BB962C8B-B14F-4D97-AF65-F5344CB8AC3E}">
        <p14:creationId xmlns:p14="http://schemas.microsoft.com/office/powerpoint/2010/main" val="14375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xxx9659-VERSION-NL-1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83"/>
            <a:ext cx="12192000" cy="6846517"/>
          </a:xfrm>
          <a:prstGeom prst="rect">
            <a:avLst/>
          </a:prstGeom>
        </p:spPr>
      </p:pic>
    </p:spTree>
    <p:extLst>
      <p:ext uri="{BB962C8B-B14F-4D97-AF65-F5344CB8AC3E}">
        <p14:creationId xmlns:p14="http://schemas.microsoft.com/office/powerpoint/2010/main" val="72342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659-VERSION-NL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6517"/>
          </a:xfrm>
          <a:prstGeom prst="rect">
            <a:avLst/>
          </a:prstGeom>
        </p:spPr>
      </p:pic>
      <p:pic>
        <p:nvPicPr>
          <p:cNvPr id="4" name="Afbeelding 3">
            <a:extLst>
              <a:ext uri="{FF2B5EF4-FFF2-40B4-BE49-F238E27FC236}">
                <a16:creationId xmlns:a16="http://schemas.microsoft.com/office/drawing/2014/main" id="{90A7C368-3790-62AA-93FB-ED684799692F}"/>
              </a:ext>
            </a:extLst>
          </p:cNvPr>
          <p:cNvPicPr>
            <a:picLocks noChangeAspect="1"/>
          </p:cNvPicPr>
          <p:nvPr/>
        </p:nvPicPr>
        <p:blipFill>
          <a:blip r:embed="rId4"/>
          <a:stretch>
            <a:fillRect/>
          </a:stretch>
        </p:blipFill>
        <p:spPr>
          <a:xfrm>
            <a:off x="792827" y="1443392"/>
            <a:ext cx="10606346" cy="3414319"/>
          </a:xfrm>
          <a:prstGeom prst="rect">
            <a:avLst/>
          </a:prstGeom>
        </p:spPr>
      </p:pic>
      <p:sp>
        <p:nvSpPr>
          <p:cNvPr id="3" name="Tekstvak 2">
            <a:extLst>
              <a:ext uri="{FF2B5EF4-FFF2-40B4-BE49-F238E27FC236}">
                <a16:creationId xmlns:a16="http://schemas.microsoft.com/office/drawing/2014/main" id="{0CAB4AD2-4DC2-411D-FC9B-28D13886EDCC}"/>
              </a:ext>
            </a:extLst>
          </p:cNvPr>
          <p:cNvSpPr txBox="1"/>
          <p:nvPr/>
        </p:nvSpPr>
        <p:spPr>
          <a:xfrm>
            <a:off x="6991684" y="5010308"/>
            <a:ext cx="4407489" cy="646331"/>
          </a:xfrm>
          <a:prstGeom prst="rect">
            <a:avLst/>
          </a:prstGeom>
          <a:noFill/>
        </p:spPr>
        <p:txBody>
          <a:bodyPr wrap="none" rtlCol="0">
            <a:spAutoFit/>
          </a:bodyPr>
          <a:lstStyle/>
          <a:p>
            <a:pPr marL="285750" indent="-285750">
              <a:buFontTx/>
              <a:buChar char="-"/>
            </a:pPr>
            <a:r>
              <a:rPr lang="nl-BE" dirty="0"/>
              <a:t>Minder residu?</a:t>
            </a:r>
          </a:p>
          <a:p>
            <a:pPr marL="285750" indent="-285750">
              <a:buFontTx/>
              <a:buChar char="-"/>
            </a:pPr>
            <a:r>
              <a:rPr lang="nl-BE" dirty="0" err="1"/>
              <a:t>Personalized</a:t>
            </a:r>
            <a:r>
              <a:rPr lang="nl-BE" dirty="0"/>
              <a:t> </a:t>
            </a:r>
            <a:r>
              <a:rPr lang="nl-BE" dirty="0" err="1"/>
              <a:t>medicine</a:t>
            </a:r>
            <a:r>
              <a:rPr lang="nl-BE" dirty="0"/>
              <a:t>, andere patiënten?</a:t>
            </a:r>
          </a:p>
        </p:txBody>
      </p:sp>
    </p:spTree>
    <p:extLst>
      <p:ext uri="{BB962C8B-B14F-4D97-AF65-F5344CB8AC3E}">
        <p14:creationId xmlns:p14="http://schemas.microsoft.com/office/powerpoint/2010/main" val="2929324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659-VERSION-NL2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6517"/>
          </a:xfrm>
          <a:prstGeom prst="rect">
            <a:avLst/>
          </a:prstGeom>
        </p:spPr>
      </p:pic>
    </p:spTree>
    <p:extLst>
      <p:ext uri="{BB962C8B-B14F-4D97-AF65-F5344CB8AC3E}">
        <p14:creationId xmlns:p14="http://schemas.microsoft.com/office/powerpoint/2010/main" val="403380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3" name="Tekstvak 3">
            <a:extLst>
              <a:ext uri="{FF2B5EF4-FFF2-40B4-BE49-F238E27FC236}">
                <a16:creationId xmlns:a16="http://schemas.microsoft.com/office/drawing/2014/main" id="{6FC9A24B-3864-3778-0EAF-612F2D042E4D}"/>
              </a:ext>
            </a:extLst>
          </p:cNvPr>
          <p:cNvGraphicFramePr/>
          <p:nvPr>
            <p:extLst>
              <p:ext uri="{D42A27DB-BD31-4B8C-83A1-F6EECF244321}">
                <p14:modId xmlns:p14="http://schemas.microsoft.com/office/powerpoint/2010/main" val="3564960187"/>
              </p:ext>
            </p:extLst>
          </p:nvPr>
        </p:nvGraphicFramePr>
        <p:xfrm>
          <a:off x="261258" y="1237119"/>
          <a:ext cx="11719248" cy="5500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1">
            <a:extLst>
              <a:ext uri="{FF2B5EF4-FFF2-40B4-BE49-F238E27FC236}">
                <a16:creationId xmlns:a16="http://schemas.microsoft.com/office/drawing/2014/main" id="{FF8A5D2D-2291-60E5-BFB3-E6784781EDC8}"/>
              </a:ext>
            </a:extLst>
          </p:cNvPr>
          <p:cNvSpPr>
            <a:spLocks noGrp="1"/>
          </p:cNvSpPr>
          <p:nvPr>
            <p:ph type="title"/>
          </p:nvPr>
        </p:nvSpPr>
        <p:spPr>
          <a:xfrm>
            <a:off x="838200" y="0"/>
            <a:ext cx="10515600" cy="1325563"/>
          </a:xfrm>
        </p:spPr>
        <p:txBody>
          <a:bodyPr/>
          <a:lstStyle/>
          <a:p>
            <a:r>
              <a:rPr lang="nl-BE" dirty="0" err="1"/>
              <a:t>Introduction</a:t>
            </a:r>
            <a:r>
              <a:rPr lang="nl-BE" dirty="0"/>
              <a:t>: </a:t>
            </a:r>
            <a:r>
              <a:rPr lang="nl-BE" dirty="0" err="1"/>
              <a:t>lifelong</a:t>
            </a:r>
            <a:r>
              <a:rPr lang="nl-BE" dirty="0"/>
              <a:t> LUTS</a:t>
            </a:r>
          </a:p>
        </p:txBody>
      </p:sp>
      <p:sp>
        <p:nvSpPr>
          <p:cNvPr id="2" name="Tekstvak 1">
            <a:extLst>
              <a:ext uri="{FF2B5EF4-FFF2-40B4-BE49-F238E27FC236}">
                <a16:creationId xmlns:a16="http://schemas.microsoft.com/office/drawing/2014/main" id="{1C975329-699C-047B-3CF1-F6BC47A7CDA2}"/>
              </a:ext>
            </a:extLst>
          </p:cNvPr>
          <p:cNvSpPr txBox="1"/>
          <p:nvPr/>
        </p:nvSpPr>
        <p:spPr>
          <a:xfrm>
            <a:off x="137729" y="6488669"/>
            <a:ext cx="7551971" cy="246221"/>
          </a:xfrm>
          <a:prstGeom prst="rect">
            <a:avLst/>
          </a:prstGeom>
          <a:noFill/>
        </p:spPr>
        <p:txBody>
          <a:bodyPr wrap="square">
            <a:spAutoFit/>
          </a:bodyPr>
          <a:lstStyle/>
          <a:p>
            <a:pPr>
              <a:spcAft>
                <a:spcPts val="600"/>
              </a:spcAft>
            </a:pPr>
            <a:r>
              <a:rPr lang="en-US" sz="1000" dirty="0"/>
              <a:t>SPECIAL SECTION: LIFELONG LUTS, A MATTER OF TRANSITION? </a:t>
            </a:r>
            <a:r>
              <a:rPr lang="en-US" sz="1000" dirty="0" err="1"/>
              <a:t>Neurourology</a:t>
            </a:r>
            <a:r>
              <a:rPr lang="en-US" sz="1000" dirty="0"/>
              <a:t> and Urodynamics: 2024. Volume 43, Issue 5, 1029-1156.</a:t>
            </a:r>
            <a:endParaRPr lang="nl-BE" sz="1000" dirty="0"/>
          </a:p>
        </p:txBody>
      </p:sp>
    </p:spTree>
    <p:extLst>
      <p:ext uri="{BB962C8B-B14F-4D97-AF65-F5344CB8AC3E}">
        <p14:creationId xmlns:p14="http://schemas.microsoft.com/office/powerpoint/2010/main" val="1293396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659-VERSION-NL2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6517"/>
          </a:xfrm>
          <a:prstGeom prst="rect">
            <a:avLst/>
          </a:prstGeom>
        </p:spPr>
      </p:pic>
      <p:pic>
        <p:nvPicPr>
          <p:cNvPr id="4" name="Afbeelding 3">
            <a:extLst>
              <a:ext uri="{FF2B5EF4-FFF2-40B4-BE49-F238E27FC236}">
                <a16:creationId xmlns:a16="http://schemas.microsoft.com/office/drawing/2014/main" id="{FD58D750-AF9B-3CAB-73B6-34E2F7C6C767}"/>
              </a:ext>
            </a:extLst>
          </p:cNvPr>
          <p:cNvPicPr>
            <a:picLocks noChangeAspect="1"/>
          </p:cNvPicPr>
          <p:nvPr/>
        </p:nvPicPr>
        <p:blipFill>
          <a:blip r:embed="rId4"/>
          <a:stretch>
            <a:fillRect/>
          </a:stretch>
        </p:blipFill>
        <p:spPr>
          <a:xfrm>
            <a:off x="316894" y="1250509"/>
            <a:ext cx="11782303" cy="4898621"/>
          </a:xfrm>
          <a:prstGeom prst="rect">
            <a:avLst/>
          </a:prstGeom>
        </p:spPr>
      </p:pic>
    </p:spTree>
    <p:extLst>
      <p:ext uri="{BB962C8B-B14F-4D97-AF65-F5344CB8AC3E}">
        <p14:creationId xmlns:p14="http://schemas.microsoft.com/office/powerpoint/2010/main" val="1214484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76B1B45-398C-2D93-7AB3-824C0E1FBDD8}"/>
              </a:ext>
            </a:extLst>
          </p:cNvPr>
          <p:cNvSpPr/>
          <p:nvPr/>
        </p:nvSpPr>
        <p:spPr>
          <a:xfrm>
            <a:off x="0" y="0"/>
            <a:ext cx="12192000" cy="6857999"/>
          </a:xfrm>
          <a:prstGeom prst="rect">
            <a:avLst/>
          </a:prstGeom>
          <a:solidFill>
            <a:srgbClr val="397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ekstvak 2">
            <a:extLst>
              <a:ext uri="{FF2B5EF4-FFF2-40B4-BE49-F238E27FC236}">
                <a16:creationId xmlns:a16="http://schemas.microsoft.com/office/drawing/2014/main" id="{CD9F46FD-948F-B7D3-8E1C-A92AC1A574D8}"/>
              </a:ext>
            </a:extLst>
          </p:cNvPr>
          <p:cNvSpPr txBox="1"/>
          <p:nvPr/>
        </p:nvSpPr>
        <p:spPr>
          <a:xfrm>
            <a:off x="1057919" y="1048874"/>
            <a:ext cx="10244516" cy="5693866"/>
          </a:xfrm>
          <a:prstGeom prst="rect">
            <a:avLst/>
          </a:prstGeom>
          <a:noFill/>
        </p:spPr>
        <p:txBody>
          <a:bodyPr wrap="square">
            <a:spAutoFit/>
          </a:bodyPr>
          <a:lstStyle/>
          <a:p>
            <a:r>
              <a:rPr lang="en-GB" sz="2800" dirty="0" err="1">
                <a:solidFill>
                  <a:schemeClr val="bg1"/>
                </a:solidFill>
              </a:rPr>
              <a:t>Transitie</a:t>
            </a:r>
            <a:r>
              <a:rPr lang="en-GB" sz="2800" dirty="0">
                <a:solidFill>
                  <a:schemeClr val="bg1"/>
                </a:solidFill>
              </a:rPr>
              <a:t> </a:t>
            </a:r>
            <a:r>
              <a:rPr lang="en-GB" sz="2800" dirty="0" err="1">
                <a:solidFill>
                  <a:schemeClr val="bg1"/>
                </a:solidFill>
              </a:rPr>
              <a:t>fazen</a:t>
            </a:r>
            <a:r>
              <a:rPr lang="en-GB" sz="2800" dirty="0">
                <a:solidFill>
                  <a:schemeClr val="bg1"/>
                </a:solidFill>
              </a:rPr>
              <a:t> van het </a:t>
            </a:r>
            <a:r>
              <a:rPr lang="en-GB" sz="2800" dirty="0" err="1">
                <a:solidFill>
                  <a:schemeClr val="bg1"/>
                </a:solidFill>
              </a:rPr>
              <a:t>leven</a:t>
            </a:r>
            <a:r>
              <a:rPr lang="en-GB" sz="2800" dirty="0">
                <a:solidFill>
                  <a:schemeClr val="bg1"/>
                </a:solidFill>
              </a:rPr>
              <a:t> </a:t>
            </a:r>
            <a:r>
              <a:rPr lang="en-GB" sz="2800" dirty="0" err="1">
                <a:solidFill>
                  <a:schemeClr val="bg1"/>
                </a:solidFill>
              </a:rPr>
              <a:t>hebben</a:t>
            </a:r>
            <a:r>
              <a:rPr lang="en-GB" sz="2800" dirty="0">
                <a:solidFill>
                  <a:schemeClr val="bg1"/>
                </a:solidFill>
              </a:rPr>
              <a:t> impact op:</a:t>
            </a:r>
          </a:p>
          <a:p>
            <a:pPr marL="457200" indent="-457200">
              <a:buFontTx/>
              <a:buChar char="-"/>
            </a:pPr>
            <a:r>
              <a:rPr lang="en-GB" sz="2800" dirty="0">
                <a:solidFill>
                  <a:schemeClr val="bg1"/>
                </a:solidFill>
              </a:rPr>
              <a:t>de </a:t>
            </a:r>
            <a:r>
              <a:rPr lang="en-GB" sz="2800" dirty="0" err="1">
                <a:solidFill>
                  <a:schemeClr val="bg1"/>
                </a:solidFill>
              </a:rPr>
              <a:t>overactieve</a:t>
            </a:r>
            <a:r>
              <a:rPr lang="en-GB" sz="2800" dirty="0">
                <a:solidFill>
                  <a:schemeClr val="bg1"/>
                </a:solidFill>
              </a:rPr>
              <a:t> </a:t>
            </a:r>
            <a:r>
              <a:rPr lang="en-GB" sz="2800" dirty="0" err="1">
                <a:solidFill>
                  <a:schemeClr val="bg1"/>
                </a:solidFill>
              </a:rPr>
              <a:t>blaas</a:t>
            </a:r>
            <a:r>
              <a:rPr lang="en-GB" sz="2800" dirty="0">
                <a:solidFill>
                  <a:schemeClr val="bg1"/>
                </a:solidFill>
              </a:rPr>
              <a:t> </a:t>
            </a:r>
            <a:r>
              <a:rPr lang="en-GB" sz="2800" dirty="0" err="1">
                <a:solidFill>
                  <a:schemeClr val="bg1"/>
                </a:solidFill>
              </a:rPr>
              <a:t>en</a:t>
            </a:r>
            <a:r>
              <a:rPr lang="en-GB" sz="2800" dirty="0">
                <a:solidFill>
                  <a:schemeClr val="bg1"/>
                </a:solidFill>
              </a:rPr>
              <a:t> </a:t>
            </a:r>
            <a:r>
              <a:rPr lang="en-GB" sz="2800" dirty="0" err="1">
                <a:solidFill>
                  <a:schemeClr val="bg1"/>
                </a:solidFill>
              </a:rPr>
              <a:t>ledigingsfaze</a:t>
            </a:r>
            <a:r>
              <a:rPr lang="en-GB" sz="2800" dirty="0">
                <a:solidFill>
                  <a:schemeClr val="bg1"/>
                </a:solidFill>
              </a:rPr>
              <a:t> </a:t>
            </a:r>
            <a:r>
              <a:rPr lang="en-GB" sz="2800" dirty="0" err="1">
                <a:solidFill>
                  <a:schemeClr val="bg1"/>
                </a:solidFill>
              </a:rPr>
              <a:t>stoornissen</a:t>
            </a:r>
            <a:endParaRPr lang="en-GB" sz="2800" dirty="0">
              <a:solidFill>
                <a:schemeClr val="bg1"/>
              </a:solidFill>
            </a:endParaRPr>
          </a:p>
          <a:p>
            <a:pPr marL="457200" indent="-457200">
              <a:buFontTx/>
              <a:buChar char="-"/>
            </a:pPr>
            <a:r>
              <a:rPr lang="en-GB" sz="2800" dirty="0">
                <a:solidFill>
                  <a:schemeClr val="bg1"/>
                </a:solidFill>
              </a:rPr>
              <a:t>de </a:t>
            </a:r>
            <a:r>
              <a:rPr lang="en-GB" sz="2800" dirty="0" err="1">
                <a:solidFill>
                  <a:schemeClr val="bg1"/>
                </a:solidFill>
              </a:rPr>
              <a:t>klinische</a:t>
            </a:r>
            <a:r>
              <a:rPr lang="en-GB" sz="2800" dirty="0">
                <a:solidFill>
                  <a:schemeClr val="bg1"/>
                </a:solidFill>
              </a:rPr>
              <a:t> </a:t>
            </a:r>
            <a:r>
              <a:rPr lang="en-GB" sz="2800" dirty="0" err="1">
                <a:solidFill>
                  <a:schemeClr val="bg1"/>
                </a:solidFill>
              </a:rPr>
              <a:t>perceptie</a:t>
            </a:r>
            <a:r>
              <a:rPr lang="en-GB" sz="2800" dirty="0">
                <a:solidFill>
                  <a:schemeClr val="bg1"/>
                </a:solidFill>
              </a:rPr>
              <a:t> </a:t>
            </a:r>
            <a:r>
              <a:rPr lang="en-GB" sz="2800" dirty="0" err="1">
                <a:solidFill>
                  <a:schemeClr val="bg1"/>
                </a:solidFill>
              </a:rPr>
              <a:t>ervan</a:t>
            </a:r>
            <a:r>
              <a:rPr lang="en-GB" sz="2800" dirty="0">
                <a:solidFill>
                  <a:schemeClr val="bg1"/>
                </a:solidFill>
              </a:rPr>
              <a:t> (</a:t>
            </a:r>
            <a:r>
              <a:rPr lang="en-GB" sz="2800" dirty="0" err="1">
                <a:solidFill>
                  <a:schemeClr val="bg1"/>
                </a:solidFill>
              </a:rPr>
              <a:t>andere</a:t>
            </a:r>
            <a:r>
              <a:rPr lang="en-GB" sz="2800" dirty="0">
                <a:solidFill>
                  <a:schemeClr val="bg1"/>
                </a:solidFill>
              </a:rPr>
              <a:t> </a:t>
            </a:r>
            <a:r>
              <a:rPr lang="en-GB" sz="2800" dirty="0" err="1">
                <a:solidFill>
                  <a:schemeClr val="bg1"/>
                </a:solidFill>
              </a:rPr>
              <a:t>fenotypes</a:t>
            </a:r>
            <a:r>
              <a:rPr lang="en-GB" sz="2800" dirty="0">
                <a:solidFill>
                  <a:schemeClr val="bg1"/>
                </a:solidFill>
              </a:rPr>
              <a:t>)</a:t>
            </a:r>
          </a:p>
          <a:p>
            <a:pPr marL="457200" indent="-457200">
              <a:buFontTx/>
              <a:buChar char="-"/>
            </a:pPr>
            <a:r>
              <a:rPr lang="en-GB" sz="2800" dirty="0">
                <a:solidFill>
                  <a:schemeClr val="bg1"/>
                </a:solidFill>
              </a:rPr>
              <a:t>de diagnose </a:t>
            </a:r>
            <a:r>
              <a:rPr lang="en-GB" sz="2800" dirty="0" err="1">
                <a:solidFill>
                  <a:schemeClr val="bg1"/>
                </a:solidFill>
              </a:rPr>
              <a:t>en</a:t>
            </a:r>
            <a:r>
              <a:rPr lang="en-GB" sz="2800" dirty="0">
                <a:solidFill>
                  <a:schemeClr val="bg1"/>
                </a:solidFill>
              </a:rPr>
              <a:t> de </a:t>
            </a:r>
            <a:r>
              <a:rPr lang="en-GB" sz="2800" dirty="0" err="1">
                <a:solidFill>
                  <a:schemeClr val="bg1"/>
                </a:solidFill>
              </a:rPr>
              <a:t>therapie</a:t>
            </a:r>
            <a:r>
              <a:rPr lang="en-GB" sz="2800" dirty="0">
                <a:solidFill>
                  <a:schemeClr val="bg1"/>
                </a:solidFill>
              </a:rPr>
              <a:t> </a:t>
            </a:r>
            <a:r>
              <a:rPr lang="en-GB" sz="2800" dirty="0" err="1">
                <a:solidFill>
                  <a:schemeClr val="bg1"/>
                </a:solidFill>
              </a:rPr>
              <a:t>ervan</a:t>
            </a:r>
            <a:endParaRPr lang="en-GB" sz="2800" dirty="0">
              <a:solidFill>
                <a:schemeClr val="bg1"/>
              </a:solidFill>
            </a:endParaRPr>
          </a:p>
          <a:p>
            <a:pPr marL="457200" indent="-457200">
              <a:buFontTx/>
              <a:buChar char="-"/>
            </a:pPr>
            <a:endParaRPr lang="en-GB" sz="2800" dirty="0">
              <a:solidFill>
                <a:schemeClr val="bg1"/>
              </a:solidFill>
            </a:endParaRPr>
          </a:p>
          <a:p>
            <a:r>
              <a:rPr lang="en-GB" sz="2800" dirty="0">
                <a:solidFill>
                  <a:schemeClr val="bg1"/>
                </a:solidFill>
              </a:rPr>
              <a:t>LUTS </a:t>
            </a:r>
            <a:r>
              <a:rPr lang="en-GB" sz="2800" dirty="0" err="1">
                <a:solidFill>
                  <a:schemeClr val="bg1"/>
                </a:solidFill>
              </a:rPr>
              <a:t>zijn</a:t>
            </a:r>
            <a:r>
              <a:rPr lang="en-GB" sz="2800" dirty="0">
                <a:solidFill>
                  <a:schemeClr val="bg1"/>
                </a:solidFill>
              </a:rPr>
              <a:t> de </a:t>
            </a:r>
            <a:r>
              <a:rPr lang="en-GB" sz="2800" dirty="0" err="1">
                <a:solidFill>
                  <a:schemeClr val="bg1"/>
                </a:solidFill>
              </a:rPr>
              <a:t>resultante</a:t>
            </a:r>
            <a:r>
              <a:rPr lang="en-GB" sz="2800" dirty="0">
                <a:solidFill>
                  <a:schemeClr val="bg1"/>
                </a:solidFill>
              </a:rPr>
              <a:t> van </a:t>
            </a:r>
            <a:r>
              <a:rPr lang="en-GB" sz="2800" dirty="0" err="1">
                <a:solidFill>
                  <a:schemeClr val="bg1"/>
                </a:solidFill>
              </a:rPr>
              <a:t>een</a:t>
            </a:r>
            <a:r>
              <a:rPr lang="en-GB" sz="2800" dirty="0">
                <a:solidFill>
                  <a:schemeClr val="bg1"/>
                </a:solidFill>
              </a:rPr>
              <a:t> </a:t>
            </a:r>
            <a:r>
              <a:rPr lang="en-GB" sz="2800" dirty="0" err="1">
                <a:solidFill>
                  <a:schemeClr val="bg1"/>
                </a:solidFill>
              </a:rPr>
              <a:t>verstoorde</a:t>
            </a:r>
            <a:r>
              <a:rPr lang="en-GB" sz="2800" dirty="0">
                <a:solidFill>
                  <a:schemeClr val="bg1"/>
                </a:solidFill>
              </a:rPr>
              <a:t> LUT, </a:t>
            </a:r>
            <a:r>
              <a:rPr lang="en-GB" sz="2800" dirty="0" err="1">
                <a:solidFill>
                  <a:schemeClr val="bg1"/>
                </a:solidFill>
              </a:rPr>
              <a:t>nier</a:t>
            </a:r>
            <a:r>
              <a:rPr lang="en-GB" sz="2800" dirty="0">
                <a:solidFill>
                  <a:schemeClr val="bg1"/>
                </a:solidFill>
              </a:rPr>
              <a:t> </a:t>
            </a:r>
            <a:r>
              <a:rPr lang="en-GB" sz="2800" dirty="0" err="1">
                <a:solidFill>
                  <a:schemeClr val="bg1"/>
                </a:solidFill>
              </a:rPr>
              <a:t>en</a:t>
            </a:r>
            <a:r>
              <a:rPr lang="en-GB" sz="2800" dirty="0">
                <a:solidFill>
                  <a:schemeClr val="bg1"/>
                </a:solidFill>
              </a:rPr>
              <a:t> </a:t>
            </a:r>
            <a:r>
              <a:rPr lang="en-GB" sz="2800" dirty="0" err="1">
                <a:solidFill>
                  <a:schemeClr val="bg1"/>
                </a:solidFill>
              </a:rPr>
              <a:t>slaap</a:t>
            </a:r>
            <a:r>
              <a:rPr lang="en-GB" sz="2800" dirty="0">
                <a:solidFill>
                  <a:schemeClr val="bg1"/>
                </a:solidFill>
              </a:rPr>
              <a:t> </a:t>
            </a:r>
            <a:r>
              <a:rPr lang="en-GB" sz="2800" dirty="0" err="1">
                <a:solidFill>
                  <a:schemeClr val="bg1"/>
                </a:solidFill>
              </a:rPr>
              <a:t>functie</a:t>
            </a:r>
            <a:endParaRPr lang="en-GB" sz="2800" dirty="0">
              <a:solidFill>
                <a:schemeClr val="bg1"/>
              </a:solidFill>
            </a:endParaRPr>
          </a:p>
          <a:p>
            <a:endParaRPr lang="en-GB" sz="2800" dirty="0">
              <a:solidFill>
                <a:schemeClr val="bg1"/>
              </a:solidFill>
            </a:endParaRPr>
          </a:p>
          <a:p>
            <a:r>
              <a:rPr lang="en-GB" sz="2800" dirty="0">
                <a:solidFill>
                  <a:schemeClr val="bg1"/>
                </a:solidFill>
              </a:rPr>
              <a:t>Er is </a:t>
            </a:r>
            <a:r>
              <a:rPr lang="en-GB" sz="2800" dirty="0" err="1">
                <a:solidFill>
                  <a:schemeClr val="bg1"/>
                </a:solidFill>
              </a:rPr>
              <a:t>nood</a:t>
            </a:r>
            <a:r>
              <a:rPr lang="en-GB" sz="2800" dirty="0">
                <a:solidFill>
                  <a:schemeClr val="bg1"/>
                </a:solidFill>
              </a:rPr>
              <a:t> </a:t>
            </a:r>
            <a:r>
              <a:rPr lang="en-GB" sz="2800" dirty="0" err="1">
                <a:solidFill>
                  <a:schemeClr val="bg1"/>
                </a:solidFill>
              </a:rPr>
              <a:t>aan</a:t>
            </a:r>
            <a:r>
              <a:rPr lang="en-GB" sz="2800" dirty="0">
                <a:solidFill>
                  <a:schemeClr val="bg1"/>
                </a:solidFill>
              </a:rPr>
              <a:t> personalized medicine in de </a:t>
            </a:r>
            <a:r>
              <a:rPr lang="en-GB" sz="2800" dirty="0" err="1">
                <a:solidFill>
                  <a:schemeClr val="bg1"/>
                </a:solidFill>
              </a:rPr>
              <a:t>therapie</a:t>
            </a:r>
            <a:r>
              <a:rPr lang="en-GB" sz="2800" dirty="0">
                <a:solidFill>
                  <a:schemeClr val="bg1"/>
                </a:solidFill>
              </a:rPr>
              <a:t> van de OAB, lees </a:t>
            </a:r>
            <a:r>
              <a:rPr lang="en-GB" sz="2800" dirty="0" err="1">
                <a:solidFill>
                  <a:schemeClr val="bg1"/>
                </a:solidFill>
              </a:rPr>
              <a:t>combineren</a:t>
            </a:r>
            <a:r>
              <a:rPr lang="en-GB" sz="2800" dirty="0">
                <a:solidFill>
                  <a:schemeClr val="bg1"/>
                </a:solidFill>
              </a:rPr>
              <a:t> </a:t>
            </a:r>
            <a:r>
              <a:rPr lang="en-GB" sz="2800" dirty="0" err="1">
                <a:solidFill>
                  <a:schemeClr val="bg1"/>
                </a:solidFill>
              </a:rPr>
              <a:t>en</a:t>
            </a:r>
            <a:r>
              <a:rPr lang="en-GB" sz="2800" dirty="0">
                <a:solidFill>
                  <a:schemeClr val="bg1"/>
                </a:solidFill>
              </a:rPr>
              <a:t> </a:t>
            </a:r>
            <a:r>
              <a:rPr lang="en-GB" sz="2800" dirty="0" err="1">
                <a:solidFill>
                  <a:schemeClr val="bg1"/>
                </a:solidFill>
              </a:rPr>
              <a:t>optitreren</a:t>
            </a:r>
            <a:r>
              <a:rPr lang="en-GB" sz="2800" dirty="0">
                <a:solidFill>
                  <a:schemeClr val="bg1"/>
                </a:solidFill>
              </a:rPr>
              <a:t>!</a:t>
            </a:r>
          </a:p>
          <a:p>
            <a:endParaRPr lang="en-GB" sz="2800" dirty="0">
              <a:solidFill>
                <a:schemeClr val="bg1"/>
              </a:solidFill>
            </a:endParaRPr>
          </a:p>
          <a:p>
            <a:r>
              <a:rPr lang="en-GB" sz="2800" dirty="0">
                <a:solidFill>
                  <a:schemeClr val="bg1"/>
                </a:solidFill>
              </a:rPr>
              <a:t>LUTS </a:t>
            </a:r>
            <a:r>
              <a:rPr lang="en-GB" sz="2800" dirty="0" err="1">
                <a:solidFill>
                  <a:schemeClr val="bg1"/>
                </a:solidFill>
              </a:rPr>
              <a:t>zijn</a:t>
            </a:r>
            <a:r>
              <a:rPr lang="en-GB" sz="2800" dirty="0">
                <a:solidFill>
                  <a:schemeClr val="bg1"/>
                </a:solidFill>
              </a:rPr>
              <a:t> </a:t>
            </a:r>
            <a:r>
              <a:rPr lang="en-GB" sz="2800" dirty="0" err="1">
                <a:solidFill>
                  <a:schemeClr val="bg1"/>
                </a:solidFill>
              </a:rPr>
              <a:t>alarmbellen</a:t>
            </a:r>
            <a:r>
              <a:rPr lang="en-GB" sz="2800" dirty="0">
                <a:solidFill>
                  <a:schemeClr val="bg1"/>
                </a:solidFill>
              </a:rPr>
              <a:t> voor </a:t>
            </a:r>
            <a:r>
              <a:rPr lang="en-GB" sz="2800" dirty="0" err="1">
                <a:solidFill>
                  <a:schemeClr val="bg1"/>
                </a:solidFill>
              </a:rPr>
              <a:t>systemische</a:t>
            </a:r>
            <a:r>
              <a:rPr lang="en-GB" sz="2800" dirty="0">
                <a:solidFill>
                  <a:schemeClr val="bg1"/>
                </a:solidFill>
              </a:rPr>
              <a:t> (CV, </a:t>
            </a:r>
            <a:r>
              <a:rPr lang="en-GB" sz="2800" dirty="0" err="1">
                <a:solidFill>
                  <a:schemeClr val="bg1"/>
                </a:solidFill>
              </a:rPr>
              <a:t>nier</a:t>
            </a:r>
            <a:r>
              <a:rPr lang="en-GB" sz="2800" dirty="0">
                <a:solidFill>
                  <a:schemeClr val="bg1"/>
                </a:solidFill>
              </a:rPr>
              <a:t>, </a:t>
            </a:r>
            <a:r>
              <a:rPr lang="en-GB" sz="2800" dirty="0" err="1">
                <a:solidFill>
                  <a:schemeClr val="bg1"/>
                </a:solidFill>
              </a:rPr>
              <a:t>endocrien</a:t>
            </a:r>
            <a:r>
              <a:rPr lang="en-GB" sz="2800" dirty="0">
                <a:solidFill>
                  <a:schemeClr val="bg1"/>
                </a:solidFill>
              </a:rPr>
              <a:t>,…) </a:t>
            </a:r>
            <a:r>
              <a:rPr lang="en-GB" sz="2800" dirty="0" err="1">
                <a:solidFill>
                  <a:schemeClr val="bg1"/>
                </a:solidFill>
              </a:rPr>
              <a:t>pathologie</a:t>
            </a:r>
            <a:r>
              <a:rPr lang="en-GB" sz="2800" dirty="0">
                <a:solidFill>
                  <a:schemeClr val="bg1"/>
                </a:solidFill>
              </a:rPr>
              <a:t> </a:t>
            </a:r>
            <a:r>
              <a:rPr lang="en-GB" sz="2800" dirty="0" err="1">
                <a:solidFill>
                  <a:schemeClr val="bg1"/>
                </a:solidFill>
              </a:rPr>
              <a:t>tijdens</a:t>
            </a:r>
            <a:r>
              <a:rPr lang="en-GB" sz="2800" dirty="0">
                <a:solidFill>
                  <a:schemeClr val="bg1"/>
                </a:solidFill>
              </a:rPr>
              <a:t> </a:t>
            </a:r>
            <a:r>
              <a:rPr lang="en-GB" sz="2800" dirty="0" err="1">
                <a:solidFill>
                  <a:schemeClr val="bg1"/>
                </a:solidFill>
              </a:rPr>
              <a:t>menopauze</a:t>
            </a:r>
            <a:r>
              <a:rPr lang="en-GB" sz="2800" dirty="0">
                <a:solidFill>
                  <a:schemeClr val="bg1"/>
                </a:solidFill>
              </a:rPr>
              <a:t> </a:t>
            </a:r>
            <a:r>
              <a:rPr lang="en-GB" sz="2800" dirty="0" err="1">
                <a:solidFill>
                  <a:schemeClr val="bg1"/>
                </a:solidFill>
              </a:rPr>
              <a:t>en</a:t>
            </a:r>
            <a:r>
              <a:rPr lang="en-GB" sz="2800" dirty="0">
                <a:solidFill>
                  <a:schemeClr val="bg1"/>
                </a:solidFill>
              </a:rPr>
              <a:t> later! </a:t>
            </a:r>
            <a:r>
              <a:rPr lang="en-GB" sz="2800" dirty="0" err="1">
                <a:solidFill>
                  <a:schemeClr val="bg1"/>
                </a:solidFill>
              </a:rPr>
              <a:t>Aanpassen</a:t>
            </a:r>
            <a:r>
              <a:rPr lang="en-GB" sz="2800" dirty="0">
                <a:solidFill>
                  <a:schemeClr val="bg1"/>
                </a:solidFill>
              </a:rPr>
              <a:t> </a:t>
            </a:r>
            <a:r>
              <a:rPr lang="en-GB" sz="2800" dirty="0" err="1">
                <a:solidFill>
                  <a:schemeClr val="bg1"/>
                </a:solidFill>
              </a:rPr>
              <a:t>levensstijl</a:t>
            </a:r>
            <a:r>
              <a:rPr lang="en-GB" sz="2800" dirty="0">
                <a:solidFill>
                  <a:schemeClr val="bg1"/>
                </a:solidFill>
              </a:rPr>
              <a:t>, </a:t>
            </a:r>
            <a:r>
              <a:rPr lang="en-GB" sz="2800" dirty="0" err="1">
                <a:solidFill>
                  <a:schemeClr val="bg1"/>
                </a:solidFill>
              </a:rPr>
              <a:t>meer</a:t>
            </a:r>
            <a:r>
              <a:rPr lang="en-GB" sz="2800" dirty="0">
                <a:solidFill>
                  <a:schemeClr val="bg1"/>
                </a:solidFill>
              </a:rPr>
              <a:t> </a:t>
            </a:r>
            <a:r>
              <a:rPr lang="en-GB" sz="2800" dirty="0" err="1">
                <a:solidFill>
                  <a:schemeClr val="bg1"/>
                </a:solidFill>
              </a:rPr>
              <a:t>bewegen</a:t>
            </a:r>
            <a:r>
              <a:rPr lang="en-GB" sz="2800" dirty="0">
                <a:solidFill>
                  <a:schemeClr val="bg1"/>
                </a:solidFill>
              </a:rPr>
              <a:t>,…</a:t>
            </a:r>
            <a:endParaRPr lang="en-BE" sz="2800" dirty="0">
              <a:solidFill>
                <a:schemeClr val="bg1"/>
              </a:solidFill>
            </a:endParaRPr>
          </a:p>
        </p:txBody>
      </p:sp>
      <p:sp>
        <p:nvSpPr>
          <p:cNvPr id="5" name="Tekstvak 4">
            <a:extLst>
              <a:ext uri="{FF2B5EF4-FFF2-40B4-BE49-F238E27FC236}">
                <a16:creationId xmlns:a16="http://schemas.microsoft.com/office/drawing/2014/main" id="{F31A95B4-922A-0C84-82BD-38F6D76C3206}"/>
              </a:ext>
            </a:extLst>
          </p:cNvPr>
          <p:cNvSpPr txBox="1"/>
          <p:nvPr/>
        </p:nvSpPr>
        <p:spPr>
          <a:xfrm>
            <a:off x="2220158" y="87756"/>
            <a:ext cx="7160110" cy="1015663"/>
          </a:xfrm>
          <a:prstGeom prst="rect">
            <a:avLst/>
          </a:prstGeom>
          <a:noFill/>
        </p:spPr>
        <p:txBody>
          <a:bodyPr wrap="square">
            <a:spAutoFit/>
          </a:bodyPr>
          <a:lstStyle/>
          <a:p>
            <a:pPr algn="ctr"/>
            <a:r>
              <a:rPr lang="en-US" sz="6000" dirty="0">
                <a:solidFill>
                  <a:schemeClr val="bg1"/>
                </a:solidFill>
                <a:latin typeface="Bebas Neue" panose="020B0606020202050201" pitchFamily="34" charset="77"/>
              </a:rPr>
              <a:t>CONCLUSIE Life-Long LUTS</a:t>
            </a:r>
          </a:p>
        </p:txBody>
      </p:sp>
    </p:spTree>
    <p:extLst>
      <p:ext uri="{BB962C8B-B14F-4D97-AF65-F5344CB8AC3E}">
        <p14:creationId xmlns:p14="http://schemas.microsoft.com/office/powerpoint/2010/main" val="331457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4990054"/>
            <a:ext cx="9575801" cy="891250"/>
          </a:xfrm>
        </p:spPr>
        <p:txBody>
          <a:bodyPr anchor="t">
            <a:normAutofit fontScale="90000"/>
          </a:bodyPr>
          <a:lstStyle/>
          <a:p>
            <a:r>
              <a:rPr lang="en-US" dirty="0"/>
              <a:t>Lifelong LUTS</a:t>
            </a:r>
            <a:br>
              <a:rPr lang="en-US" dirty="0"/>
            </a:br>
            <a:endParaRPr lang="en-US" dirty="0"/>
          </a:p>
        </p:txBody>
      </p:sp>
      <p:pic>
        <p:nvPicPr>
          <p:cNvPr id="4" name="Picture 8" descr="Nopia-INPRG">
            <a:extLst>
              <a:ext uri="{FF2B5EF4-FFF2-40B4-BE49-F238E27FC236}">
                <a16:creationId xmlns:a16="http://schemas.microsoft.com/office/drawing/2014/main" id="{D3D39855-C813-67B7-708A-165FBB831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400" y="4941152"/>
            <a:ext cx="5164715" cy="1684988"/>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893;g1896dcb5c4d_3_9">
            <a:extLst>
              <a:ext uri="{FF2B5EF4-FFF2-40B4-BE49-F238E27FC236}">
                <a16:creationId xmlns:a16="http://schemas.microsoft.com/office/drawing/2014/main" id="{302234D8-0306-A0C6-D5C2-8A13440720F4}"/>
              </a:ext>
            </a:extLst>
          </p:cNvPr>
          <p:cNvPicPr preferRelativeResize="0"/>
          <p:nvPr/>
        </p:nvPicPr>
        <p:blipFill>
          <a:blip r:embed="rId4">
            <a:alphaModFix/>
          </a:blip>
          <a:stretch>
            <a:fillRect/>
          </a:stretch>
        </p:blipFill>
        <p:spPr>
          <a:xfrm>
            <a:off x="0" y="0"/>
            <a:ext cx="3877838" cy="4623574"/>
          </a:xfrm>
          <a:prstGeom prst="rect">
            <a:avLst/>
          </a:prstGeom>
          <a:noFill/>
          <a:ln>
            <a:noFill/>
          </a:ln>
        </p:spPr>
      </p:pic>
      <p:pic>
        <p:nvPicPr>
          <p:cNvPr id="6" name="Google Shape;894;g1896dcb5c4d_3_9">
            <a:extLst>
              <a:ext uri="{FF2B5EF4-FFF2-40B4-BE49-F238E27FC236}">
                <a16:creationId xmlns:a16="http://schemas.microsoft.com/office/drawing/2014/main" id="{B4F94DF8-E31E-705F-F7AF-33CE38AA5362}"/>
              </a:ext>
            </a:extLst>
          </p:cNvPr>
          <p:cNvPicPr preferRelativeResize="0"/>
          <p:nvPr/>
        </p:nvPicPr>
        <p:blipFill rotWithShape="1">
          <a:blip r:embed="rId5">
            <a:alphaModFix/>
          </a:blip>
          <a:srcRect b="14126"/>
          <a:stretch/>
        </p:blipFill>
        <p:spPr>
          <a:xfrm>
            <a:off x="3816075" y="990600"/>
            <a:ext cx="4185425" cy="2959952"/>
          </a:xfrm>
          <a:prstGeom prst="rect">
            <a:avLst/>
          </a:prstGeom>
          <a:noFill/>
          <a:ln>
            <a:noFill/>
          </a:ln>
        </p:spPr>
      </p:pic>
      <p:pic>
        <p:nvPicPr>
          <p:cNvPr id="7" name="Google Shape;898;g1896dcb5c4d_3_9">
            <a:extLst>
              <a:ext uri="{FF2B5EF4-FFF2-40B4-BE49-F238E27FC236}">
                <a16:creationId xmlns:a16="http://schemas.microsoft.com/office/drawing/2014/main" id="{E120EEF2-A718-07C6-37BE-96B1852088A0}"/>
              </a:ext>
            </a:extLst>
          </p:cNvPr>
          <p:cNvPicPr preferRelativeResize="0"/>
          <p:nvPr/>
        </p:nvPicPr>
        <p:blipFill>
          <a:blip r:embed="rId6">
            <a:alphaModFix/>
          </a:blip>
          <a:stretch>
            <a:fillRect/>
          </a:stretch>
        </p:blipFill>
        <p:spPr>
          <a:xfrm>
            <a:off x="8603000" y="0"/>
            <a:ext cx="3411180" cy="4623575"/>
          </a:xfrm>
          <a:prstGeom prst="rect">
            <a:avLst/>
          </a:prstGeom>
          <a:noFill/>
          <a:ln>
            <a:noFill/>
          </a:ln>
        </p:spPr>
      </p:pic>
    </p:spTree>
    <p:extLst>
      <p:ext uri="{BB962C8B-B14F-4D97-AF65-F5344CB8AC3E}">
        <p14:creationId xmlns:p14="http://schemas.microsoft.com/office/powerpoint/2010/main" val="79592761"/>
      </p:ext>
    </p:extLst>
  </p:cSld>
  <p:clrMapOvr>
    <a:masterClrMapping/>
  </p:clrMapOvr>
  <mc:AlternateContent xmlns:mc="http://schemas.openxmlformats.org/markup-compatibility/2006" xmlns:p14="http://schemas.microsoft.com/office/powerpoint/2010/main">
    <mc:Choice Requires="p14">
      <p:transition spd="slow" p14:dur="2000" advTm="6700"/>
    </mc:Choice>
    <mc:Fallback xmlns="">
      <p:transition spd="slow" advTm="67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9659-VERSION-NL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6517"/>
          </a:xfrm>
          <a:prstGeom prst="rect">
            <a:avLst/>
          </a:prstGeom>
        </p:spPr>
      </p:pic>
    </p:spTree>
    <p:extLst>
      <p:ext uri="{BB962C8B-B14F-4D97-AF65-F5344CB8AC3E}">
        <p14:creationId xmlns:p14="http://schemas.microsoft.com/office/powerpoint/2010/main" val="410593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pic>
        <p:nvPicPr>
          <p:cNvPr id="973" name="Google Shape;973;g1896dcb5c4d_3_26" title="Decorative"/>
          <p:cNvPicPr preferRelativeResize="0">
            <a:picLocks noGrp="1"/>
          </p:cNvPicPr>
          <p:nvPr>
            <p:ph type="pic" idx="3"/>
          </p:nvPr>
        </p:nvPicPr>
        <p:blipFill rotWithShape="1">
          <a:blip r:embed="rId3">
            <a:alphaModFix/>
          </a:blip>
          <a:srcRect/>
          <a:stretch/>
        </p:blipFill>
        <p:spPr>
          <a:xfrm>
            <a:off x="971836" y="3358587"/>
            <a:ext cx="3523423" cy="3206186"/>
          </a:xfrm>
          <a:prstGeom prst="rect">
            <a:avLst/>
          </a:prstGeom>
          <a:solidFill>
            <a:srgbClr val="F2F2F2"/>
          </a:solidFill>
          <a:ln>
            <a:noFill/>
          </a:ln>
        </p:spPr>
      </p:pic>
      <p:cxnSp>
        <p:nvCxnSpPr>
          <p:cNvPr id="974" name="Google Shape;974;g1896dcb5c4d_3_26"/>
          <p:cNvCxnSpPr/>
          <p:nvPr/>
        </p:nvCxnSpPr>
        <p:spPr>
          <a:xfrm>
            <a:off x="792568" y="4638232"/>
            <a:ext cx="10248900" cy="0"/>
          </a:xfrm>
          <a:prstGeom prst="straightConnector1">
            <a:avLst/>
          </a:prstGeom>
          <a:noFill/>
          <a:ln w="76200" cap="flat" cmpd="sng">
            <a:solidFill>
              <a:schemeClr val="accent1"/>
            </a:solidFill>
            <a:prstDash val="solid"/>
            <a:miter lim="800000"/>
            <a:headEnd type="none" w="sm" len="sm"/>
            <a:tailEnd type="triangle" w="med" len="med"/>
          </a:ln>
        </p:spPr>
      </p:cxnSp>
      <p:sp>
        <p:nvSpPr>
          <p:cNvPr id="975" name="Google Shape;975;g1896dcb5c4d_3_26"/>
          <p:cNvSpPr txBox="1"/>
          <p:nvPr/>
        </p:nvSpPr>
        <p:spPr>
          <a:xfrm>
            <a:off x="10155644" y="4234331"/>
            <a:ext cx="117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Age</a:t>
            </a:r>
            <a:endParaRPr sz="1800">
              <a:solidFill>
                <a:schemeClr val="dk1"/>
              </a:solidFill>
              <a:latin typeface="Calibri"/>
              <a:ea typeface="Calibri"/>
              <a:cs typeface="Calibri"/>
              <a:sym typeface="Calibri"/>
            </a:endParaRPr>
          </a:p>
        </p:txBody>
      </p:sp>
      <p:sp>
        <p:nvSpPr>
          <p:cNvPr id="976" name="Google Shape;976;g1896dcb5c4d_3_26"/>
          <p:cNvSpPr txBox="1"/>
          <p:nvPr/>
        </p:nvSpPr>
        <p:spPr>
          <a:xfrm>
            <a:off x="2883306" y="5825197"/>
            <a:ext cx="5848500" cy="6465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ctr"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No unicist pathophysiology</a:t>
            </a:r>
            <a:endParaRPr/>
          </a:p>
          <a:p>
            <a:pPr marL="342900" marR="0" lvl="0" indent="-342900" algn="ctr"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All hypothesis applicable to all age groups</a:t>
            </a:r>
            <a:endParaRPr/>
          </a:p>
        </p:txBody>
      </p:sp>
      <p:sp>
        <p:nvSpPr>
          <p:cNvPr id="977" name="Google Shape;977;g1896dcb5c4d_3_26"/>
          <p:cNvSpPr txBox="1">
            <a:spLocks noGrp="1"/>
          </p:cNvSpPr>
          <p:nvPr>
            <p:ph type="body" idx="1"/>
          </p:nvPr>
        </p:nvSpPr>
        <p:spPr>
          <a:xfrm>
            <a:off x="0" y="3206186"/>
            <a:ext cx="12192000" cy="3651900"/>
          </a:xfrm>
          <a:prstGeom prst="rect">
            <a:avLst/>
          </a:prstGeom>
          <a:solidFill>
            <a:schemeClr val="bg1"/>
          </a:solidFill>
          <a:ln>
            <a:noFill/>
          </a:ln>
        </p:spPr>
        <p:txBody>
          <a:bodyPr spcFirstLastPara="1" wrap="square" lIns="5400000" tIns="216000" rIns="1800000" bIns="45700" anchor="t" anchorCtr="0">
            <a:noAutofit/>
          </a:bodyPr>
          <a:lstStyle/>
          <a:p>
            <a:pPr marL="0" lvl="0" indent="0" algn="l" rtl="0">
              <a:lnSpc>
                <a:spcPct val="100000"/>
              </a:lnSpc>
              <a:spcBef>
                <a:spcPts val="0"/>
              </a:spcBef>
              <a:spcAft>
                <a:spcPts val="0"/>
              </a:spcAft>
              <a:buClr>
                <a:schemeClr val="lt1"/>
              </a:buClr>
              <a:buSzPts val="1400"/>
              <a:buNone/>
            </a:pPr>
            <a:r>
              <a:rPr lang="en-US"/>
              <a:t> </a:t>
            </a:r>
            <a:endParaRPr/>
          </a:p>
        </p:txBody>
      </p:sp>
      <p:cxnSp>
        <p:nvCxnSpPr>
          <p:cNvPr id="978" name="Google Shape;978;g1896dcb5c4d_3_26"/>
          <p:cNvCxnSpPr/>
          <p:nvPr/>
        </p:nvCxnSpPr>
        <p:spPr>
          <a:xfrm>
            <a:off x="792568" y="5079202"/>
            <a:ext cx="10248900" cy="0"/>
          </a:xfrm>
          <a:prstGeom prst="straightConnector1">
            <a:avLst/>
          </a:prstGeom>
          <a:noFill/>
          <a:ln w="76200" cap="flat" cmpd="sng">
            <a:solidFill>
              <a:srgbClr val="954F72"/>
            </a:solidFill>
            <a:prstDash val="solid"/>
            <a:miter lim="800000"/>
            <a:headEnd type="none" w="sm" len="sm"/>
            <a:tailEnd type="triangle" w="med" len="med"/>
          </a:ln>
        </p:spPr>
      </p:cxnSp>
      <p:sp>
        <p:nvSpPr>
          <p:cNvPr id="979" name="Google Shape;979;g1896dcb5c4d_3_26"/>
          <p:cNvSpPr txBox="1"/>
          <p:nvPr/>
        </p:nvSpPr>
        <p:spPr>
          <a:xfrm>
            <a:off x="11086500" y="4894544"/>
            <a:ext cx="117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FFFFF"/>
                </a:solidFill>
                <a:latin typeface="Calibri"/>
                <a:ea typeface="Calibri"/>
                <a:cs typeface="Calibri"/>
                <a:sym typeface="Calibri"/>
              </a:rPr>
              <a:t>Age</a:t>
            </a:r>
            <a:endParaRPr sz="1800">
              <a:solidFill>
                <a:srgbClr val="FFFFFF"/>
              </a:solidFill>
              <a:latin typeface="Calibri"/>
              <a:ea typeface="Calibri"/>
              <a:cs typeface="Calibri"/>
              <a:sym typeface="Calibri"/>
            </a:endParaRPr>
          </a:p>
        </p:txBody>
      </p:sp>
      <p:grpSp>
        <p:nvGrpSpPr>
          <p:cNvPr id="980" name="Google Shape;980;g1896dcb5c4d_3_26"/>
          <p:cNvGrpSpPr/>
          <p:nvPr/>
        </p:nvGrpSpPr>
        <p:grpSpPr>
          <a:xfrm>
            <a:off x="1854481" y="5079207"/>
            <a:ext cx="8125092" cy="855300"/>
            <a:chOff x="1488" y="1398274"/>
            <a:chExt cx="8125092" cy="855300"/>
          </a:xfrm>
        </p:grpSpPr>
        <p:sp>
          <p:nvSpPr>
            <p:cNvPr id="981" name="Google Shape;981;g1896dcb5c4d_3_26"/>
            <p:cNvSpPr/>
            <p:nvPr/>
          </p:nvSpPr>
          <p:spPr>
            <a:xfrm>
              <a:off x="1488" y="1398274"/>
              <a:ext cx="1710600" cy="855300"/>
            </a:xfrm>
            <a:prstGeom prst="roundRect">
              <a:avLst>
                <a:gd name="adj" fmla="val 10000"/>
              </a:avLst>
            </a:prstGeom>
            <a:gradFill>
              <a:gsLst>
                <a:gs pos="0">
                  <a:srgbClr val="A16582">
                    <a:alpha val="89803"/>
                  </a:srgbClr>
                </a:gs>
                <a:gs pos="50000">
                  <a:srgbClr val="984A72">
                    <a:alpha val="89803"/>
                  </a:srgbClr>
                </a:gs>
                <a:gs pos="100000">
                  <a:srgbClr val="883F63">
                    <a:alpha val="89803"/>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g1896dcb5c4d_3_26"/>
            <p:cNvSpPr txBox="1"/>
            <p:nvPr/>
          </p:nvSpPr>
          <p:spPr>
            <a:xfrm>
              <a:off x="26538"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Toddler to Child</a:t>
              </a:r>
              <a:endParaRPr sz="2600">
                <a:solidFill>
                  <a:srgbClr val="FFFFFF"/>
                </a:solidFill>
                <a:latin typeface="Calibri"/>
                <a:ea typeface="Calibri"/>
                <a:cs typeface="Calibri"/>
                <a:sym typeface="Calibri"/>
              </a:endParaRPr>
            </a:p>
          </p:txBody>
        </p:sp>
        <p:sp>
          <p:nvSpPr>
            <p:cNvPr id="983" name="Google Shape;983;g1896dcb5c4d_3_26"/>
            <p:cNvSpPr/>
            <p:nvPr/>
          </p:nvSpPr>
          <p:spPr>
            <a:xfrm>
              <a:off x="2139652" y="1398274"/>
              <a:ext cx="1710600" cy="855300"/>
            </a:xfrm>
            <a:prstGeom prst="roundRect">
              <a:avLst>
                <a:gd name="adj" fmla="val 10000"/>
              </a:avLst>
            </a:prstGeom>
            <a:gradFill>
              <a:gsLst>
                <a:gs pos="0">
                  <a:srgbClr val="A16582">
                    <a:alpha val="76862"/>
                  </a:srgbClr>
                </a:gs>
                <a:gs pos="50000">
                  <a:srgbClr val="984A72">
                    <a:alpha val="76862"/>
                  </a:srgbClr>
                </a:gs>
                <a:gs pos="100000">
                  <a:srgbClr val="883F63">
                    <a:alpha val="76862"/>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g1896dcb5c4d_3_26"/>
            <p:cNvSpPr txBox="1"/>
            <p:nvPr/>
          </p:nvSpPr>
          <p:spPr>
            <a:xfrm>
              <a:off x="2164702"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Puberty</a:t>
              </a:r>
              <a:endParaRPr sz="2600">
                <a:solidFill>
                  <a:srgbClr val="FFFFFF"/>
                </a:solidFill>
                <a:latin typeface="Calibri"/>
                <a:ea typeface="Calibri"/>
                <a:cs typeface="Calibri"/>
                <a:sym typeface="Calibri"/>
              </a:endParaRPr>
            </a:p>
          </p:txBody>
        </p:sp>
        <p:sp>
          <p:nvSpPr>
            <p:cNvPr id="985" name="Google Shape;985;g1896dcb5c4d_3_26"/>
            <p:cNvSpPr/>
            <p:nvPr/>
          </p:nvSpPr>
          <p:spPr>
            <a:xfrm>
              <a:off x="4277816" y="1398274"/>
              <a:ext cx="1710600" cy="855300"/>
            </a:xfrm>
            <a:prstGeom prst="roundRect">
              <a:avLst>
                <a:gd name="adj" fmla="val 10000"/>
              </a:avLst>
            </a:prstGeom>
            <a:gradFill>
              <a:gsLst>
                <a:gs pos="0">
                  <a:srgbClr val="A16582">
                    <a:alpha val="63137"/>
                  </a:srgbClr>
                </a:gs>
                <a:gs pos="50000">
                  <a:srgbClr val="984A72">
                    <a:alpha val="63137"/>
                  </a:srgbClr>
                </a:gs>
                <a:gs pos="100000">
                  <a:srgbClr val="883F63">
                    <a:alpha val="63137"/>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g1896dcb5c4d_3_26"/>
            <p:cNvSpPr txBox="1"/>
            <p:nvPr/>
          </p:nvSpPr>
          <p:spPr>
            <a:xfrm>
              <a:off x="4302866"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dirty="0">
                  <a:solidFill>
                    <a:srgbClr val="FFFFFF"/>
                  </a:solidFill>
                  <a:latin typeface="Calibri"/>
                  <a:ea typeface="Calibri"/>
                  <a:cs typeface="Calibri"/>
                  <a:sym typeface="Calibri"/>
                </a:rPr>
                <a:t>Adult to elderly</a:t>
              </a:r>
              <a:endParaRPr sz="2600" dirty="0">
                <a:solidFill>
                  <a:srgbClr val="FFFFFF"/>
                </a:solidFill>
                <a:latin typeface="Calibri"/>
                <a:ea typeface="Calibri"/>
                <a:cs typeface="Calibri"/>
                <a:sym typeface="Calibri"/>
              </a:endParaRPr>
            </a:p>
          </p:txBody>
        </p:sp>
        <p:sp>
          <p:nvSpPr>
            <p:cNvPr id="987" name="Google Shape;987;g1896dcb5c4d_3_26"/>
            <p:cNvSpPr/>
            <p:nvPr/>
          </p:nvSpPr>
          <p:spPr>
            <a:xfrm>
              <a:off x="6415980" y="1398274"/>
              <a:ext cx="1710600" cy="855300"/>
            </a:xfrm>
            <a:prstGeom prst="roundRect">
              <a:avLst>
                <a:gd name="adj" fmla="val 10000"/>
              </a:avLst>
            </a:prstGeom>
            <a:gradFill>
              <a:gsLst>
                <a:gs pos="0">
                  <a:srgbClr val="A16582">
                    <a:alpha val="49803"/>
                  </a:srgbClr>
                </a:gs>
                <a:gs pos="50000">
                  <a:srgbClr val="984A72">
                    <a:alpha val="49803"/>
                  </a:srgbClr>
                </a:gs>
                <a:gs pos="100000">
                  <a:srgbClr val="883F63">
                    <a:alpha val="49803"/>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g1896dcb5c4d_3_26"/>
            <p:cNvSpPr txBox="1"/>
            <p:nvPr/>
          </p:nvSpPr>
          <p:spPr>
            <a:xfrm>
              <a:off x="6441030"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dirty="0">
                  <a:solidFill>
                    <a:srgbClr val="FFFFFF"/>
                  </a:solidFill>
                  <a:latin typeface="Calibri"/>
                  <a:ea typeface="Calibri"/>
                  <a:cs typeface="Calibri"/>
                  <a:sym typeface="Calibri"/>
                </a:rPr>
                <a:t>Elderly to frail</a:t>
              </a:r>
              <a:endParaRPr sz="2600" dirty="0">
                <a:solidFill>
                  <a:srgbClr val="FFFFFF"/>
                </a:solidFill>
                <a:latin typeface="Calibri"/>
                <a:ea typeface="Calibri"/>
                <a:cs typeface="Calibri"/>
                <a:sym typeface="Calibri"/>
              </a:endParaRPr>
            </a:p>
          </p:txBody>
        </p:sp>
      </p:grpSp>
      <p:pic>
        <p:nvPicPr>
          <p:cNvPr id="989" name="Google Shape;989;g1896dcb5c4d_3_26" descr="Aging Icons - Free SVG &amp; PNG Aging Images - Noun Project"/>
          <p:cNvPicPr preferRelativeResize="0"/>
          <p:nvPr/>
        </p:nvPicPr>
        <p:blipFill rotWithShape="1">
          <a:blip r:embed="rId4">
            <a:alphaModFix/>
          </a:blip>
          <a:srcRect/>
          <a:stretch/>
        </p:blipFill>
        <p:spPr>
          <a:xfrm>
            <a:off x="530208" y="3618124"/>
            <a:ext cx="1610362" cy="1610362"/>
          </a:xfrm>
          <a:prstGeom prst="rect">
            <a:avLst/>
          </a:prstGeom>
          <a:noFill/>
          <a:ln>
            <a:noFill/>
          </a:ln>
        </p:spPr>
      </p:pic>
      <p:sp>
        <p:nvSpPr>
          <p:cNvPr id="990" name="Google Shape;990;g1896dcb5c4d_3_26"/>
          <p:cNvSpPr txBox="1"/>
          <p:nvPr/>
        </p:nvSpPr>
        <p:spPr>
          <a:xfrm>
            <a:off x="9035325" y="3638875"/>
            <a:ext cx="21357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Aging bladder</a:t>
            </a:r>
            <a:endParaRPr sz="1800">
              <a:solidFill>
                <a:schemeClr val="lt1"/>
              </a:solidFill>
              <a:latin typeface="Calibri"/>
              <a:ea typeface="Calibri"/>
              <a:cs typeface="Calibri"/>
              <a:sym typeface="Calibri"/>
            </a:endParaRPr>
          </a:p>
        </p:txBody>
      </p:sp>
      <p:sp>
        <p:nvSpPr>
          <p:cNvPr id="991" name="Google Shape;991;g1896dcb5c4d_3_26"/>
          <p:cNvSpPr txBox="1"/>
          <p:nvPr/>
        </p:nvSpPr>
        <p:spPr>
          <a:xfrm>
            <a:off x="7447575" y="4232350"/>
            <a:ext cx="22311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BPH</a:t>
            </a:r>
            <a:endParaRPr sz="1800">
              <a:solidFill>
                <a:schemeClr val="lt1"/>
              </a:solidFill>
              <a:latin typeface="Calibri"/>
              <a:ea typeface="Calibri"/>
              <a:cs typeface="Calibri"/>
              <a:sym typeface="Calibri"/>
            </a:endParaRPr>
          </a:p>
        </p:txBody>
      </p:sp>
      <p:sp>
        <p:nvSpPr>
          <p:cNvPr id="992" name="Google Shape;992;g1896dcb5c4d_3_26"/>
          <p:cNvSpPr txBox="1"/>
          <p:nvPr/>
        </p:nvSpPr>
        <p:spPr>
          <a:xfrm>
            <a:off x="2359675" y="3423025"/>
            <a:ext cx="21357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Toilet training</a:t>
            </a:r>
            <a:endParaRPr sz="1800">
              <a:solidFill>
                <a:schemeClr val="lt1"/>
              </a:solidFill>
              <a:latin typeface="Calibri"/>
              <a:ea typeface="Calibri"/>
              <a:cs typeface="Calibri"/>
              <a:sym typeface="Calibri"/>
            </a:endParaRPr>
          </a:p>
        </p:txBody>
      </p:sp>
      <p:sp>
        <p:nvSpPr>
          <p:cNvPr id="993" name="Google Shape;993;g1896dcb5c4d_3_26"/>
          <p:cNvSpPr txBox="1"/>
          <p:nvPr/>
        </p:nvSpPr>
        <p:spPr>
          <a:xfrm>
            <a:off x="4670675" y="3956425"/>
            <a:ext cx="1610400" cy="7389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Hormonal influence</a:t>
            </a:r>
            <a:endParaRPr sz="1800">
              <a:solidFill>
                <a:schemeClr val="lt1"/>
              </a:solidFill>
              <a:latin typeface="Calibri"/>
              <a:ea typeface="Calibri"/>
              <a:cs typeface="Calibri"/>
              <a:sym typeface="Calibri"/>
            </a:endParaRPr>
          </a:p>
        </p:txBody>
      </p:sp>
      <p:sp>
        <p:nvSpPr>
          <p:cNvPr id="994" name="Google Shape;994;g1896dcb5c4d_3_26"/>
          <p:cNvSpPr txBox="1"/>
          <p:nvPr/>
        </p:nvSpPr>
        <p:spPr>
          <a:xfrm>
            <a:off x="6281075" y="3494713"/>
            <a:ext cx="270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Pelvic cross-talk </a:t>
            </a:r>
            <a:endParaRPr sz="1800">
              <a:solidFill>
                <a:schemeClr val="lt1"/>
              </a:solidFill>
              <a:latin typeface="Calibri"/>
              <a:ea typeface="Calibri"/>
              <a:cs typeface="Calibri"/>
              <a:sym typeface="Calibri"/>
            </a:endParaRPr>
          </a:p>
        </p:txBody>
      </p:sp>
      <p:sp>
        <p:nvSpPr>
          <p:cNvPr id="995" name="Google Shape;995;g1896dcb5c4d_3_26"/>
          <p:cNvSpPr txBox="1"/>
          <p:nvPr/>
        </p:nvSpPr>
        <p:spPr>
          <a:xfrm>
            <a:off x="2359675" y="4095025"/>
            <a:ext cx="195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Genetics </a:t>
            </a:r>
            <a:endParaRPr sz="1800">
              <a:solidFill>
                <a:schemeClr val="lt1"/>
              </a:solidFill>
              <a:latin typeface="Calibri"/>
              <a:ea typeface="Calibri"/>
              <a:cs typeface="Calibri"/>
              <a:sym typeface="Calibri"/>
            </a:endParaRPr>
          </a:p>
        </p:txBody>
      </p:sp>
      <p:pic>
        <p:nvPicPr>
          <p:cNvPr id="996" name="Google Shape;996;g1896dcb5c4d_3_26"/>
          <p:cNvPicPr preferRelativeResize="0"/>
          <p:nvPr/>
        </p:nvPicPr>
        <p:blipFill rotWithShape="1">
          <a:blip r:embed="rId5">
            <a:alphaModFix/>
          </a:blip>
          <a:srcRect l="10146" t="10758" r="10645" b="5194"/>
          <a:stretch/>
        </p:blipFill>
        <p:spPr>
          <a:xfrm>
            <a:off x="6326025" y="1137676"/>
            <a:ext cx="2522976" cy="2957349"/>
          </a:xfrm>
          <a:prstGeom prst="rect">
            <a:avLst/>
          </a:prstGeom>
          <a:noFill/>
          <a:ln>
            <a:noFill/>
          </a:ln>
        </p:spPr>
      </p:pic>
      <p:sp>
        <p:nvSpPr>
          <p:cNvPr id="2" name="Rectangle 4">
            <a:extLst>
              <a:ext uri="{FF2B5EF4-FFF2-40B4-BE49-F238E27FC236}">
                <a16:creationId xmlns:a16="http://schemas.microsoft.com/office/drawing/2014/main" id="{81FF9E21-579C-FD08-72DD-5FAA9F01B08D}"/>
              </a:ext>
            </a:extLst>
          </p:cNvPr>
          <p:cNvSpPr/>
          <p:nvPr/>
        </p:nvSpPr>
        <p:spPr>
          <a:xfrm>
            <a:off x="0" y="-13528"/>
            <a:ext cx="12192000" cy="12159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BLAAS / LUT </a:t>
            </a:r>
            <a:r>
              <a:rPr lang="en-US" sz="4800" dirty="0" err="1"/>
              <a:t>functie</a:t>
            </a:r>
            <a:endParaRPr lang="fr-FR"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1002" name="Google Shape;1002;p5" title="Decorative"/>
          <p:cNvPicPr preferRelativeResize="0">
            <a:picLocks noGrp="1"/>
          </p:cNvPicPr>
          <p:nvPr>
            <p:ph type="pic" idx="3"/>
          </p:nvPr>
        </p:nvPicPr>
        <p:blipFill rotWithShape="1">
          <a:blip r:embed="rId3">
            <a:alphaModFix/>
          </a:blip>
          <a:srcRect/>
          <a:stretch/>
        </p:blipFill>
        <p:spPr>
          <a:xfrm>
            <a:off x="971836" y="3358587"/>
            <a:ext cx="3523423" cy="3206186"/>
          </a:xfrm>
          <a:prstGeom prst="rect">
            <a:avLst/>
          </a:prstGeom>
          <a:solidFill>
            <a:srgbClr val="F2F2F2"/>
          </a:solidFill>
          <a:ln>
            <a:noFill/>
          </a:ln>
        </p:spPr>
      </p:pic>
      <p:cxnSp>
        <p:nvCxnSpPr>
          <p:cNvPr id="1003" name="Google Shape;1003;p5"/>
          <p:cNvCxnSpPr/>
          <p:nvPr/>
        </p:nvCxnSpPr>
        <p:spPr>
          <a:xfrm>
            <a:off x="792568" y="4638232"/>
            <a:ext cx="10248900" cy="0"/>
          </a:xfrm>
          <a:prstGeom prst="straightConnector1">
            <a:avLst/>
          </a:prstGeom>
          <a:noFill/>
          <a:ln w="76200" cap="flat" cmpd="sng">
            <a:solidFill>
              <a:schemeClr val="accent1"/>
            </a:solidFill>
            <a:prstDash val="solid"/>
            <a:miter lim="800000"/>
            <a:headEnd type="none" w="sm" len="sm"/>
            <a:tailEnd type="triangle" w="med" len="med"/>
          </a:ln>
        </p:spPr>
      </p:cxnSp>
      <p:sp>
        <p:nvSpPr>
          <p:cNvPr id="1004" name="Google Shape;1004;p5"/>
          <p:cNvSpPr txBox="1"/>
          <p:nvPr/>
        </p:nvSpPr>
        <p:spPr>
          <a:xfrm>
            <a:off x="10155644" y="4234331"/>
            <a:ext cx="1171575" cy="3762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Age</a:t>
            </a:r>
            <a:endParaRPr sz="1800">
              <a:solidFill>
                <a:schemeClr val="dk1"/>
              </a:solidFill>
              <a:latin typeface="Calibri"/>
              <a:ea typeface="Calibri"/>
              <a:cs typeface="Calibri"/>
              <a:sym typeface="Calibri"/>
            </a:endParaRPr>
          </a:p>
        </p:txBody>
      </p:sp>
      <p:sp>
        <p:nvSpPr>
          <p:cNvPr id="1005" name="Google Shape;1005;p5"/>
          <p:cNvSpPr txBox="1"/>
          <p:nvPr/>
        </p:nvSpPr>
        <p:spPr>
          <a:xfrm>
            <a:off x="2883306" y="5825197"/>
            <a:ext cx="5848350" cy="646331"/>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ctr"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No unicist pathophysiology</a:t>
            </a:r>
            <a:endParaRPr/>
          </a:p>
          <a:p>
            <a:pPr marL="342900" marR="0" lvl="0" indent="-342900" algn="ctr"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All hypothesis applicable to all age groups</a:t>
            </a:r>
            <a:endParaRPr/>
          </a:p>
        </p:txBody>
      </p:sp>
      <p:sp>
        <p:nvSpPr>
          <p:cNvPr id="1006" name="Google Shape;1006;p5"/>
          <p:cNvSpPr txBox="1">
            <a:spLocks noGrp="1"/>
          </p:cNvSpPr>
          <p:nvPr>
            <p:ph type="body" idx="1"/>
          </p:nvPr>
        </p:nvSpPr>
        <p:spPr>
          <a:xfrm>
            <a:off x="0" y="3206186"/>
            <a:ext cx="12192000" cy="3651813"/>
          </a:xfrm>
          <a:prstGeom prst="rect">
            <a:avLst/>
          </a:prstGeom>
          <a:solidFill>
            <a:schemeClr val="bg1"/>
          </a:solidFill>
          <a:ln>
            <a:noFill/>
          </a:ln>
        </p:spPr>
        <p:txBody>
          <a:bodyPr spcFirstLastPara="1" wrap="square" lIns="5400000" tIns="216000" rIns="1800000" bIns="45700" anchor="t" anchorCtr="0">
            <a:noAutofit/>
          </a:bodyPr>
          <a:lstStyle/>
          <a:p>
            <a:pPr marL="0" lvl="0" indent="0" algn="l" rtl="0">
              <a:lnSpc>
                <a:spcPct val="100000"/>
              </a:lnSpc>
              <a:spcBef>
                <a:spcPts val="0"/>
              </a:spcBef>
              <a:spcAft>
                <a:spcPts val="0"/>
              </a:spcAft>
              <a:buClr>
                <a:schemeClr val="lt1"/>
              </a:buClr>
              <a:buSzPts val="1400"/>
              <a:buNone/>
            </a:pPr>
            <a:r>
              <a:rPr lang="en-US" dirty="0"/>
              <a:t> </a:t>
            </a:r>
            <a:endParaRPr dirty="0"/>
          </a:p>
        </p:txBody>
      </p:sp>
      <p:cxnSp>
        <p:nvCxnSpPr>
          <p:cNvPr id="1007" name="Google Shape;1007;p5"/>
          <p:cNvCxnSpPr/>
          <p:nvPr/>
        </p:nvCxnSpPr>
        <p:spPr>
          <a:xfrm>
            <a:off x="750275" y="5064208"/>
            <a:ext cx="10248900" cy="0"/>
          </a:xfrm>
          <a:prstGeom prst="straightConnector1">
            <a:avLst/>
          </a:prstGeom>
          <a:noFill/>
          <a:ln w="76200" cap="flat" cmpd="sng">
            <a:solidFill>
              <a:srgbClr val="954F72"/>
            </a:solidFill>
            <a:prstDash val="solid"/>
            <a:miter lim="800000"/>
            <a:headEnd type="none" w="sm" len="sm"/>
            <a:tailEnd type="triangle" w="med" len="med"/>
          </a:ln>
        </p:spPr>
      </p:cxnSp>
      <p:sp>
        <p:nvSpPr>
          <p:cNvPr id="1008" name="Google Shape;1008;p5"/>
          <p:cNvSpPr txBox="1"/>
          <p:nvPr/>
        </p:nvSpPr>
        <p:spPr>
          <a:xfrm>
            <a:off x="11025602" y="4777030"/>
            <a:ext cx="117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rgbClr val="FFFFFF"/>
                </a:solidFill>
                <a:latin typeface="Calibri"/>
                <a:ea typeface="Calibri"/>
                <a:cs typeface="Calibri"/>
                <a:sym typeface="Calibri"/>
              </a:rPr>
              <a:t>Age</a:t>
            </a:r>
            <a:endParaRPr sz="1800" dirty="0">
              <a:solidFill>
                <a:srgbClr val="FFFFFF"/>
              </a:solidFill>
              <a:latin typeface="Calibri"/>
              <a:ea typeface="Calibri"/>
              <a:cs typeface="Calibri"/>
              <a:sym typeface="Calibri"/>
            </a:endParaRPr>
          </a:p>
        </p:txBody>
      </p:sp>
      <p:grpSp>
        <p:nvGrpSpPr>
          <p:cNvPr id="1009" name="Google Shape;1009;p5"/>
          <p:cNvGrpSpPr/>
          <p:nvPr/>
        </p:nvGrpSpPr>
        <p:grpSpPr>
          <a:xfrm>
            <a:off x="1854481" y="5079207"/>
            <a:ext cx="8125092" cy="855300"/>
            <a:chOff x="1488" y="1398274"/>
            <a:chExt cx="8125092" cy="855300"/>
          </a:xfrm>
        </p:grpSpPr>
        <p:sp>
          <p:nvSpPr>
            <p:cNvPr id="1010" name="Google Shape;1010;p5"/>
            <p:cNvSpPr/>
            <p:nvPr/>
          </p:nvSpPr>
          <p:spPr>
            <a:xfrm>
              <a:off x="1488" y="1398274"/>
              <a:ext cx="1710600" cy="855300"/>
            </a:xfrm>
            <a:prstGeom prst="roundRect">
              <a:avLst>
                <a:gd name="adj" fmla="val 10000"/>
              </a:avLst>
            </a:prstGeom>
            <a:gradFill>
              <a:gsLst>
                <a:gs pos="0">
                  <a:srgbClr val="A16582">
                    <a:alpha val="89803"/>
                  </a:srgbClr>
                </a:gs>
                <a:gs pos="50000">
                  <a:srgbClr val="984A72">
                    <a:alpha val="89803"/>
                  </a:srgbClr>
                </a:gs>
                <a:gs pos="100000">
                  <a:srgbClr val="883F63">
                    <a:alpha val="89803"/>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
            <p:cNvSpPr txBox="1"/>
            <p:nvPr/>
          </p:nvSpPr>
          <p:spPr>
            <a:xfrm>
              <a:off x="26538"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Toddler to Child</a:t>
              </a:r>
              <a:endParaRPr sz="2600">
                <a:solidFill>
                  <a:srgbClr val="FFFFFF"/>
                </a:solidFill>
                <a:latin typeface="Calibri"/>
                <a:ea typeface="Calibri"/>
                <a:cs typeface="Calibri"/>
                <a:sym typeface="Calibri"/>
              </a:endParaRPr>
            </a:p>
          </p:txBody>
        </p:sp>
        <p:sp>
          <p:nvSpPr>
            <p:cNvPr id="1012" name="Google Shape;1012;p5"/>
            <p:cNvSpPr/>
            <p:nvPr/>
          </p:nvSpPr>
          <p:spPr>
            <a:xfrm>
              <a:off x="2139652" y="1398274"/>
              <a:ext cx="1710600" cy="855300"/>
            </a:xfrm>
            <a:prstGeom prst="roundRect">
              <a:avLst>
                <a:gd name="adj" fmla="val 10000"/>
              </a:avLst>
            </a:prstGeom>
            <a:gradFill>
              <a:gsLst>
                <a:gs pos="0">
                  <a:srgbClr val="A16582">
                    <a:alpha val="76862"/>
                  </a:srgbClr>
                </a:gs>
                <a:gs pos="50000">
                  <a:srgbClr val="984A72">
                    <a:alpha val="76862"/>
                  </a:srgbClr>
                </a:gs>
                <a:gs pos="100000">
                  <a:srgbClr val="883F63">
                    <a:alpha val="76862"/>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
            <p:cNvSpPr txBox="1"/>
            <p:nvPr/>
          </p:nvSpPr>
          <p:spPr>
            <a:xfrm>
              <a:off x="2164702"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Puberty</a:t>
              </a:r>
              <a:endParaRPr sz="2600">
                <a:solidFill>
                  <a:srgbClr val="FFFFFF"/>
                </a:solidFill>
                <a:latin typeface="Calibri"/>
                <a:ea typeface="Calibri"/>
                <a:cs typeface="Calibri"/>
                <a:sym typeface="Calibri"/>
              </a:endParaRPr>
            </a:p>
          </p:txBody>
        </p:sp>
        <p:sp>
          <p:nvSpPr>
            <p:cNvPr id="1014" name="Google Shape;1014;p5"/>
            <p:cNvSpPr/>
            <p:nvPr/>
          </p:nvSpPr>
          <p:spPr>
            <a:xfrm>
              <a:off x="4277816" y="1398274"/>
              <a:ext cx="1710600" cy="855300"/>
            </a:xfrm>
            <a:prstGeom prst="roundRect">
              <a:avLst>
                <a:gd name="adj" fmla="val 10000"/>
              </a:avLst>
            </a:prstGeom>
            <a:gradFill>
              <a:gsLst>
                <a:gs pos="0">
                  <a:srgbClr val="A16582">
                    <a:alpha val="63137"/>
                  </a:srgbClr>
                </a:gs>
                <a:gs pos="50000">
                  <a:srgbClr val="984A72">
                    <a:alpha val="63137"/>
                  </a:srgbClr>
                </a:gs>
                <a:gs pos="100000">
                  <a:srgbClr val="883F63">
                    <a:alpha val="63137"/>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
            <p:cNvSpPr txBox="1"/>
            <p:nvPr/>
          </p:nvSpPr>
          <p:spPr>
            <a:xfrm>
              <a:off x="4302866"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dirty="0">
                  <a:solidFill>
                    <a:srgbClr val="FFFFFF"/>
                  </a:solidFill>
                  <a:latin typeface="Calibri"/>
                  <a:ea typeface="Calibri"/>
                  <a:cs typeface="Calibri"/>
                  <a:sym typeface="Calibri"/>
                </a:rPr>
                <a:t>Adult to elderly</a:t>
              </a:r>
              <a:endParaRPr sz="2600" dirty="0">
                <a:solidFill>
                  <a:srgbClr val="FFFFFF"/>
                </a:solidFill>
                <a:latin typeface="Calibri"/>
                <a:ea typeface="Calibri"/>
                <a:cs typeface="Calibri"/>
                <a:sym typeface="Calibri"/>
              </a:endParaRPr>
            </a:p>
          </p:txBody>
        </p:sp>
        <p:sp>
          <p:nvSpPr>
            <p:cNvPr id="1016" name="Google Shape;1016;p5"/>
            <p:cNvSpPr/>
            <p:nvPr/>
          </p:nvSpPr>
          <p:spPr>
            <a:xfrm>
              <a:off x="6415980" y="1398274"/>
              <a:ext cx="1710600" cy="855300"/>
            </a:xfrm>
            <a:prstGeom prst="roundRect">
              <a:avLst>
                <a:gd name="adj" fmla="val 10000"/>
              </a:avLst>
            </a:prstGeom>
            <a:gradFill>
              <a:gsLst>
                <a:gs pos="0">
                  <a:srgbClr val="A16582">
                    <a:alpha val="49803"/>
                  </a:srgbClr>
                </a:gs>
                <a:gs pos="50000">
                  <a:srgbClr val="984A72">
                    <a:alpha val="49803"/>
                  </a:srgbClr>
                </a:gs>
                <a:gs pos="100000">
                  <a:srgbClr val="883F63">
                    <a:alpha val="49803"/>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
            <p:cNvSpPr txBox="1"/>
            <p:nvPr/>
          </p:nvSpPr>
          <p:spPr>
            <a:xfrm>
              <a:off x="6441030"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dirty="0">
                  <a:solidFill>
                    <a:srgbClr val="FFFFFF"/>
                  </a:solidFill>
                  <a:latin typeface="Calibri"/>
                  <a:ea typeface="Calibri"/>
                  <a:cs typeface="Calibri"/>
                  <a:sym typeface="Calibri"/>
                </a:rPr>
                <a:t>Elderly to frail</a:t>
              </a:r>
              <a:endParaRPr sz="2600" dirty="0">
                <a:solidFill>
                  <a:srgbClr val="FFFFFF"/>
                </a:solidFill>
                <a:latin typeface="Calibri"/>
                <a:ea typeface="Calibri"/>
                <a:cs typeface="Calibri"/>
                <a:sym typeface="Calibri"/>
              </a:endParaRPr>
            </a:p>
          </p:txBody>
        </p:sp>
      </p:grpSp>
      <p:pic>
        <p:nvPicPr>
          <p:cNvPr id="1018" name="Google Shape;1018;p5" descr="Aging Icons - Free SVG &amp; PNG Aging Images - Noun Project"/>
          <p:cNvPicPr preferRelativeResize="0"/>
          <p:nvPr/>
        </p:nvPicPr>
        <p:blipFill rotWithShape="1">
          <a:blip r:embed="rId4">
            <a:alphaModFix/>
          </a:blip>
          <a:srcRect/>
          <a:stretch/>
        </p:blipFill>
        <p:spPr>
          <a:xfrm>
            <a:off x="495837" y="3653032"/>
            <a:ext cx="1610362" cy="1610362"/>
          </a:xfrm>
          <a:prstGeom prst="rect">
            <a:avLst/>
          </a:prstGeom>
          <a:noFill/>
          <a:ln>
            <a:noFill/>
          </a:ln>
        </p:spPr>
      </p:pic>
      <p:sp>
        <p:nvSpPr>
          <p:cNvPr id="1019" name="Google Shape;1019;p5"/>
          <p:cNvSpPr txBox="1"/>
          <p:nvPr/>
        </p:nvSpPr>
        <p:spPr>
          <a:xfrm>
            <a:off x="2757250" y="4251113"/>
            <a:ext cx="18690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Hours of sleep</a:t>
            </a:r>
            <a:endParaRPr sz="1800">
              <a:solidFill>
                <a:schemeClr val="lt1"/>
              </a:solidFill>
              <a:latin typeface="Calibri"/>
              <a:ea typeface="Calibri"/>
              <a:cs typeface="Calibri"/>
              <a:sym typeface="Calibri"/>
            </a:endParaRPr>
          </a:p>
        </p:txBody>
      </p:sp>
      <p:sp>
        <p:nvSpPr>
          <p:cNvPr id="1020" name="Google Shape;1020;p5"/>
          <p:cNvSpPr txBox="1"/>
          <p:nvPr/>
        </p:nvSpPr>
        <p:spPr>
          <a:xfrm>
            <a:off x="7187850" y="4186925"/>
            <a:ext cx="22311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Cognitive patterns </a:t>
            </a:r>
            <a:endParaRPr sz="1800">
              <a:solidFill>
                <a:schemeClr val="lt1"/>
              </a:solidFill>
              <a:latin typeface="Calibri"/>
              <a:ea typeface="Calibri"/>
              <a:cs typeface="Calibri"/>
              <a:sym typeface="Calibri"/>
            </a:endParaRPr>
          </a:p>
        </p:txBody>
      </p:sp>
      <p:sp>
        <p:nvSpPr>
          <p:cNvPr id="1021" name="Google Shape;1021;p5"/>
          <p:cNvSpPr txBox="1"/>
          <p:nvPr/>
        </p:nvSpPr>
        <p:spPr>
          <a:xfrm>
            <a:off x="2359675" y="3423025"/>
            <a:ext cx="21357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Hormonal changes</a:t>
            </a:r>
            <a:endParaRPr sz="1800">
              <a:solidFill>
                <a:schemeClr val="lt1"/>
              </a:solidFill>
              <a:latin typeface="Calibri"/>
              <a:ea typeface="Calibri"/>
              <a:cs typeface="Calibri"/>
              <a:sym typeface="Calibri"/>
            </a:endParaRPr>
          </a:p>
        </p:txBody>
      </p:sp>
      <p:sp>
        <p:nvSpPr>
          <p:cNvPr id="1022" name="Google Shape;1022;p5"/>
          <p:cNvSpPr txBox="1"/>
          <p:nvPr/>
        </p:nvSpPr>
        <p:spPr>
          <a:xfrm>
            <a:off x="7805350" y="3518363"/>
            <a:ext cx="270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Neurological damage</a:t>
            </a:r>
            <a:endParaRPr sz="1800">
              <a:solidFill>
                <a:schemeClr val="lt1"/>
              </a:solidFill>
              <a:latin typeface="Calibri"/>
              <a:ea typeface="Calibri"/>
              <a:cs typeface="Calibri"/>
              <a:sym typeface="Calibri"/>
            </a:endParaRPr>
          </a:p>
        </p:txBody>
      </p:sp>
      <p:sp>
        <p:nvSpPr>
          <p:cNvPr id="1023" name="Google Shape;1023;p5"/>
          <p:cNvSpPr txBox="1"/>
          <p:nvPr/>
        </p:nvSpPr>
        <p:spPr>
          <a:xfrm>
            <a:off x="5242925" y="4383288"/>
            <a:ext cx="195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Sleep stages </a:t>
            </a:r>
            <a:endParaRPr sz="1800">
              <a:solidFill>
                <a:schemeClr val="lt1"/>
              </a:solidFill>
              <a:latin typeface="Calibri"/>
              <a:ea typeface="Calibri"/>
              <a:cs typeface="Calibri"/>
              <a:sym typeface="Calibri"/>
            </a:endParaRPr>
          </a:p>
        </p:txBody>
      </p:sp>
      <p:pic>
        <p:nvPicPr>
          <p:cNvPr id="1024" name="Google Shape;1024;p5"/>
          <p:cNvPicPr preferRelativeResize="0"/>
          <p:nvPr/>
        </p:nvPicPr>
        <p:blipFill rotWithShape="1">
          <a:blip r:embed="rId5">
            <a:alphaModFix/>
          </a:blip>
          <a:srcRect b="14126"/>
          <a:stretch/>
        </p:blipFill>
        <p:spPr>
          <a:xfrm>
            <a:off x="7248037" y="1144829"/>
            <a:ext cx="4185425" cy="2959952"/>
          </a:xfrm>
          <a:prstGeom prst="rect">
            <a:avLst/>
          </a:prstGeom>
          <a:noFill/>
          <a:ln>
            <a:noFill/>
          </a:ln>
        </p:spPr>
      </p:pic>
      <p:sp>
        <p:nvSpPr>
          <p:cNvPr id="1025" name="Google Shape;1025;p5"/>
          <p:cNvSpPr txBox="1"/>
          <p:nvPr/>
        </p:nvSpPr>
        <p:spPr>
          <a:xfrm>
            <a:off x="5874725" y="3280563"/>
            <a:ext cx="13185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Insomnia</a:t>
            </a:r>
            <a:endParaRPr sz="1800">
              <a:solidFill>
                <a:schemeClr val="lt1"/>
              </a:solidFill>
              <a:latin typeface="Calibri"/>
              <a:ea typeface="Calibri"/>
              <a:cs typeface="Calibri"/>
              <a:sym typeface="Calibri"/>
            </a:endParaRPr>
          </a:p>
        </p:txBody>
      </p:sp>
      <p:sp>
        <p:nvSpPr>
          <p:cNvPr id="1026" name="Google Shape;1026;p5"/>
          <p:cNvSpPr txBox="1"/>
          <p:nvPr/>
        </p:nvSpPr>
        <p:spPr>
          <a:xfrm>
            <a:off x="6486850" y="3921600"/>
            <a:ext cx="7011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OSAS</a:t>
            </a:r>
            <a:endParaRPr sz="1800">
              <a:solidFill>
                <a:schemeClr val="lt1"/>
              </a:solidFill>
              <a:latin typeface="Calibri"/>
              <a:ea typeface="Calibri"/>
              <a:cs typeface="Calibri"/>
              <a:sym typeface="Calibri"/>
            </a:endParaRPr>
          </a:p>
        </p:txBody>
      </p:sp>
      <p:sp>
        <p:nvSpPr>
          <p:cNvPr id="1027" name="Google Shape;1027;p5"/>
          <p:cNvSpPr txBox="1"/>
          <p:nvPr/>
        </p:nvSpPr>
        <p:spPr>
          <a:xfrm>
            <a:off x="9461855" y="3980063"/>
            <a:ext cx="22311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Nocturnal enuresis</a:t>
            </a:r>
            <a:endParaRPr sz="1800">
              <a:solidFill>
                <a:schemeClr val="lt1"/>
              </a:solidFill>
              <a:latin typeface="Calibri"/>
              <a:ea typeface="Calibri"/>
              <a:cs typeface="Calibri"/>
              <a:sym typeface="Calibri"/>
            </a:endParaRPr>
          </a:p>
        </p:txBody>
      </p:sp>
      <p:sp>
        <p:nvSpPr>
          <p:cNvPr id="1028" name="Google Shape;1028;p5"/>
          <p:cNvSpPr txBox="1"/>
          <p:nvPr/>
        </p:nvSpPr>
        <p:spPr>
          <a:xfrm>
            <a:off x="3968550" y="3823700"/>
            <a:ext cx="18690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Circadian rhythm</a:t>
            </a:r>
            <a:endParaRPr sz="1800">
              <a:solidFill>
                <a:schemeClr val="lt1"/>
              </a:solidFill>
              <a:latin typeface="Calibri"/>
              <a:ea typeface="Calibri"/>
              <a:cs typeface="Calibri"/>
              <a:sym typeface="Calibri"/>
            </a:endParaRPr>
          </a:p>
        </p:txBody>
      </p:sp>
      <p:sp>
        <p:nvSpPr>
          <p:cNvPr id="4" name="Rectangle 4">
            <a:extLst>
              <a:ext uri="{FF2B5EF4-FFF2-40B4-BE49-F238E27FC236}">
                <a16:creationId xmlns:a16="http://schemas.microsoft.com/office/drawing/2014/main" id="{159D50B8-8424-6613-931E-7D416EB190A8}"/>
              </a:ext>
            </a:extLst>
          </p:cNvPr>
          <p:cNvSpPr/>
          <p:nvPr/>
        </p:nvSpPr>
        <p:spPr>
          <a:xfrm>
            <a:off x="-3701" y="0"/>
            <a:ext cx="12192000" cy="12159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kstvak 5">
            <a:extLst>
              <a:ext uri="{FF2B5EF4-FFF2-40B4-BE49-F238E27FC236}">
                <a16:creationId xmlns:a16="http://schemas.microsoft.com/office/drawing/2014/main" id="{3A86A0B0-52B1-0D1F-E4E9-40E520F5B5C0}"/>
              </a:ext>
            </a:extLst>
          </p:cNvPr>
          <p:cNvSpPr txBox="1"/>
          <p:nvPr/>
        </p:nvSpPr>
        <p:spPr>
          <a:xfrm>
            <a:off x="2441196" y="201578"/>
            <a:ext cx="6977754" cy="769441"/>
          </a:xfrm>
          <a:prstGeom prst="rect">
            <a:avLst/>
          </a:prstGeom>
          <a:noFill/>
        </p:spPr>
        <p:txBody>
          <a:bodyPr wrap="square">
            <a:spAutoFit/>
          </a:bodyPr>
          <a:lstStyle/>
          <a:p>
            <a:pPr algn="ctr"/>
            <a:r>
              <a:rPr lang="en-US" sz="4400" dirty="0">
                <a:solidFill>
                  <a:schemeClr val="bg1"/>
                </a:solidFill>
              </a:rPr>
              <a:t>HERSENEN / SLAAP FUNCTIE</a:t>
            </a:r>
            <a:endParaRPr lang="fr-FR" sz="4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pic>
        <p:nvPicPr>
          <p:cNvPr id="1034" name="Google Shape;1034;g1896dcb5c4d_0_31" title="Decorative"/>
          <p:cNvPicPr preferRelativeResize="0">
            <a:picLocks noGrp="1"/>
          </p:cNvPicPr>
          <p:nvPr>
            <p:ph type="pic" idx="3"/>
          </p:nvPr>
        </p:nvPicPr>
        <p:blipFill rotWithShape="1">
          <a:blip r:embed="rId3">
            <a:alphaModFix/>
          </a:blip>
          <a:srcRect/>
          <a:stretch/>
        </p:blipFill>
        <p:spPr>
          <a:xfrm>
            <a:off x="971836" y="3358587"/>
            <a:ext cx="3523423" cy="3206186"/>
          </a:xfrm>
          <a:prstGeom prst="rect">
            <a:avLst/>
          </a:prstGeom>
          <a:solidFill>
            <a:srgbClr val="F2F2F2"/>
          </a:solidFill>
          <a:ln>
            <a:noFill/>
          </a:ln>
        </p:spPr>
      </p:pic>
      <p:cxnSp>
        <p:nvCxnSpPr>
          <p:cNvPr id="1035" name="Google Shape;1035;g1896dcb5c4d_0_31"/>
          <p:cNvCxnSpPr/>
          <p:nvPr/>
        </p:nvCxnSpPr>
        <p:spPr>
          <a:xfrm>
            <a:off x="792568" y="4638232"/>
            <a:ext cx="10248900" cy="0"/>
          </a:xfrm>
          <a:prstGeom prst="straightConnector1">
            <a:avLst/>
          </a:prstGeom>
          <a:noFill/>
          <a:ln w="76200" cap="flat" cmpd="sng">
            <a:solidFill>
              <a:schemeClr val="accent1"/>
            </a:solidFill>
            <a:prstDash val="solid"/>
            <a:miter lim="800000"/>
            <a:headEnd type="none" w="sm" len="sm"/>
            <a:tailEnd type="triangle" w="med" len="med"/>
          </a:ln>
        </p:spPr>
      </p:cxnSp>
      <p:sp>
        <p:nvSpPr>
          <p:cNvPr id="1036" name="Google Shape;1036;g1896dcb5c4d_0_31"/>
          <p:cNvSpPr txBox="1"/>
          <p:nvPr/>
        </p:nvSpPr>
        <p:spPr>
          <a:xfrm>
            <a:off x="10155644" y="4234331"/>
            <a:ext cx="117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Age</a:t>
            </a:r>
            <a:endParaRPr sz="1800">
              <a:solidFill>
                <a:schemeClr val="dk1"/>
              </a:solidFill>
              <a:latin typeface="Calibri"/>
              <a:ea typeface="Calibri"/>
              <a:cs typeface="Calibri"/>
              <a:sym typeface="Calibri"/>
            </a:endParaRPr>
          </a:p>
        </p:txBody>
      </p:sp>
      <p:sp>
        <p:nvSpPr>
          <p:cNvPr id="1037" name="Google Shape;1037;g1896dcb5c4d_0_31"/>
          <p:cNvSpPr txBox="1"/>
          <p:nvPr/>
        </p:nvSpPr>
        <p:spPr>
          <a:xfrm>
            <a:off x="2883306" y="5825197"/>
            <a:ext cx="5848500" cy="646500"/>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ctr"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No unicist pathophysiology</a:t>
            </a:r>
            <a:endParaRPr/>
          </a:p>
          <a:p>
            <a:pPr marL="342900" marR="0" lvl="0" indent="-342900" algn="ctr"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All hypothesis applicable to all age groups</a:t>
            </a:r>
            <a:endParaRPr/>
          </a:p>
        </p:txBody>
      </p:sp>
      <p:sp>
        <p:nvSpPr>
          <p:cNvPr id="1038" name="Google Shape;1038;g1896dcb5c4d_0_31"/>
          <p:cNvSpPr txBox="1">
            <a:spLocks noGrp="1"/>
          </p:cNvSpPr>
          <p:nvPr>
            <p:ph type="body" idx="1"/>
          </p:nvPr>
        </p:nvSpPr>
        <p:spPr>
          <a:xfrm>
            <a:off x="0" y="3206186"/>
            <a:ext cx="12192000" cy="3651900"/>
          </a:xfrm>
          <a:prstGeom prst="rect">
            <a:avLst/>
          </a:prstGeom>
          <a:solidFill>
            <a:schemeClr val="bg1"/>
          </a:solidFill>
          <a:ln>
            <a:noFill/>
          </a:ln>
        </p:spPr>
        <p:txBody>
          <a:bodyPr spcFirstLastPara="1" wrap="square" lIns="5400000" tIns="216000" rIns="1800000" bIns="45700" anchor="t" anchorCtr="0">
            <a:noAutofit/>
          </a:bodyPr>
          <a:lstStyle/>
          <a:p>
            <a:pPr marL="0" lvl="0" indent="0" algn="l" rtl="0">
              <a:lnSpc>
                <a:spcPct val="100000"/>
              </a:lnSpc>
              <a:spcBef>
                <a:spcPts val="0"/>
              </a:spcBef>
              <a:spcAft>
                <a:spcPts val="0"/>
              </a:spcAft>
              <a:buClr>
                <a:schemeClr val="lt1"/>
              </a:buClr>
              <a:buSzPts val="1400"/>
              <a:buNone/>
            </a:pPr>
            <a:r>
              <a:rPr lang="en-US" dirty="0"/>
              <a:t> </a:t>
            </a:r>
            <a:endParaRPr dirty="0"/>
          </a:p>
        </p:txBody>
      </p:sp>
      <p:cxnSp>
        <p:nvCxnSpPr>
          <p:cNvPr id="1039" name="Google Shape;1039;g1896dcb5c4d_0_31"/>
          <p:cNvCxnSpPr/>
          <p:nvPr/>
        </p:nvCxnSpPr>
        <p:spPr>
          <a:xfrm>
            <a:off x="792568" y="5043502"/>
            <a:ext cx="10248900" cy="0"/>
          </a:xfrm>
          <a:prstGeom prst="straightConnector1">
            <a:avLst/>
          </a:prstGeom>
          <a:noFill/>
          <a:ln w="76200" cap="flat" cmpd="sng">
            <a:solidFill>
              <a:srgbClr val="954F72"/>
            </a:solidFill>
            <a:prstDash val="solid"/>
            <a:miter lim="800000"/>
            <a:headEnd type="none" w="sm" len="sm"/>
            <a:tailEnd type="triangle" w="med" len="med"/>
          </a:ln>
        </p:spPr>
      </p:cxnSp>
      <p:sp>
        <p:nvSpPr>
          <p:cNvPr id="1040" name="Google Shape;1040;g1896dcb5c4d_0_31"/>
          <p:cNvSpPr txBox="1"/>
          <p:nvPr/>
        </p:nvSpPr>
        <p:spPr>
          <a:xfrm>
            <a:off x="11086500" y="4753219"/>
            <a:ext cx="1171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FFFFF"/>
                </a:solidFill>
                <a:latin typeface="Calibri"/>
                <a:ea typeface="Calibri"/>
                <a:cs typeface="Calibri"/>
                <a:sym typeface="Calibri"/>
              </a:rPr>
              <a:t>Age</a:t>
            </a:r>
            <a:endParaRPr sz="1800">
              <a:solidFill>
                <a:srgbClr val="FFFFFF"/>
              </a:solidFill>
              <a:latin typeface="Calibri"/>
              <a:ea typeface="Calibri"/>
              <a:cs typeface="Calibri"/>
              <a:sym typeface="Calibri"/>
            </a:endParaRPr>
          </a:p>
        </p:txBody>
      </p:sp>
      <p:grpSp>
        <p:nvGrpSpPr>
          <p:cNvPr id="1041" name="Google Shape;1041;g1896dcb5c4d_0_31"/>
          <p:cNvGrpSpPr/>
          <p:nvPr/>
        </p:nvGrpSpPr>
        <p:grpSpPr>
          <a:xfrm>
            <a:off x="1854481" y="5079207"/>
            <a:ext cx="8125092" cy="855300"/>
            <a:chOff x="1488" y="1398274"/>
            <a:chExt cx="8125092" cy="855300"/>
          </a:xfrm>
        </p:grpSpPr>
        <p:sp>
          <p:nvSpPr>
            <p:cNvPr id="1042" name="Google Shape;1042;g1896dcb5c4d_0_31"/>
            <p:cNvSpPr/>
            <p:nvPr/>
          </p:nvSpPr>
          <p:spPr>
            <a:xfrm>
              <a:off x="1488" y="1398274"/>
              <a:ext cx="1710600" cy="855300"/>
            </a:xfrm>
            <a:prstGeom prst="roundRect">
              <a:avLst>
                <a:gd name="adj" fmla="val 10000"/>
              </a:avLst>
            </a:prstGeom>
            <a:gradFill>
              <a:gsLst>
                <a:gs pos="0">
                  <a:srgbClr val="A16582">
                    <a:alpha val="89803"/>
                  </a:srgbClr>
                </a:gs>
                <a:gs pos="50000">
                  <a:srgbClr val="984A72">
                    <a:alpha val="89803"/>
                  </a:srgbClr>
                </a:gs>
                <a:gs pos="100000">
                  <a:srgbClr val="883F63">
                    <a:alpha val="89803"/>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g1896dcb5c4d_0_31"/>
            <p:cNvSpPr txBox="1"/>
            <p:nvPr/>
          </p:nvSpPr>
          <p:spPr>
            <a:xfrm>
              <a:off x="26538"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Toddler to Child</a:t>
              </a:r>
              <a:endParaRPr sz="2600">
                <a:solidFill>
                  <a:srgbClr val="FFFFFF"/>
                </a:solidFill>
                <a:latin typeface="Calibri"/>
                <a:ea typeface="Calibri"/>
                <a:cs typeface="Calibri"/>
                <a:sym typeface="Calibri"/>
              </a:endParaRPr>
            </a:p>
          </p:txBody>
        </p:sp>
        <p:sp>
          <p:nvSpPr>
            <p:cNvPr id="1044" name="Google Shape;1044;g1896dcb5c4d_0_31"/>
            <p:cNvSpPr/>
            <p:nvPr/>
          </p:nvSpPr>
          <p:spPr>
            <a:xfrm>
              <a:off x="2139652" y="1398274"/>
              <a:ext cx="1710600" cy="855300"/>
            </a:xfrm>
            <a:prstGeom prst="roundRect">
              <a:avLst>
                <a:gd name="adj" fmla="val 10000"/>
              </a:avLst>
            </a:prstGeom>
            <a:gradFill>
              <a:gsLst>
                <a:gs pos="0">
                  <a:srgbClr val="A16582">
                    <a:alpha val="76862"/>
                  </a:srgbClr>
                </a:gs>
                <a:gs pos="50000">
                  <a:srgbClr val="984A72">
                    <a:alpha val="76862"/>
                  </a:srgbClr>
                </a:gs>
                <a:gs pos="100000">
                  <a:srgbClr val="883F63">
                    <a:alpha val="76862"/>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g1896dcb5c4d_0_31"/>
            <p:cNvSpPr txBox="1"/>
            <p:nvPr/>
          </p:nvSpPr>
          <p:spPr>
            <a:xfrm>
              <a:off x="2164702"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Puberty</a:t>
              </a:r>
              <a:endParaRPr sz="2600">
                <a:solidFill>
                  <a:srgbClr val="FFFFFF"/>
                </a:solidFill>
                <a:latin typeface="Calibri"/>
                <a:ea typeface="Calibri"/>
                <a:cs typeface="Calibri"/>
                <a:sym typeface="Calibri"/>
              </a:endParaRPr>
            </a:p>
          </p:txBody>
        </p:sp>
        <p:sp>
          <p:nvSpPr>
            <p:cNvPr id="1046" name="Google Shape;1046;g1896dcb5c4d_0_31"/>
            <p:cNvSpPr/>
            <p:nvPr/>
          </p:nvSpPr>
          <p:spPr>
            <a:xfrm>
              <a:off x="4277816" y="1398274"/>
              <a:ext cx="1710600" cy="855300"/>
            </a:xfrm>
            <a:prstGeom prst="roundRect">
              <a:avLst>
                <a:gd name="adj" fmla="val 10000"/>
              </a:avLst>
            </a:prstGeom>
            <a:gradFill>
              <a:gsLst>
                <a:gs pos="0">
                  <a:srgbClr val="A16582">
                    <a:alpha val="63137"/>
                  </a:srgbClr>
                </a:gs>
                <a:gs pos="50000">
                  <a:srgbClr val="984A72">
                    <a:alpha val="63137"/>
                  </a:srgbClr>
                </a:gs>
                <a:gs pos="100000">
                  <a:srgbClr val="883F63">
                    <a:alpha val="63137"/>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g1896dcb5c4d_0_31"/>
            <p:cNvSpPr txBox="1"/>
            <p:nvPr/>
          </p:nvSpPr>
          <p:spPr>
            <a:xfrm>
              <a:off x="4302866"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dirty="0">
                  <a:solidFill>
                    <a:srgbClr val="FFFFFF"/>
                  </a:solidFill>
                  <a:latin typeface="Calibri"/>
                  <a:ea typeface="Calibri"/>
                  <a:cs typeface="Calibri"/>
                  <a:sym typeface="Calibri"/>
                </a:rPr>
                <a:t>Adult to elderly</a:t>
              </a:r>
              <a:endParaRPr sz="2600" dirty="0">
                <a:solidFill>
                  <a:srgbClr val="FFFFFF"/>
                </a:solidFill>
                <a:latin typeface="Calibri"/>
                <a:ea typeface="Calibri"/>
                <a:cs typeface="Calibri"/>
                <a:sym typeface="Calibri"/>
              </a:endParaRPr>
            </a:p>
          </p:txBody>
        </p:sp>
        <p:sp>
          <p:nvSpPr>
            <p:cNvPr id="1048" name="Google Shape;1048;g1896dcb5c4d_0_31"/>
            <p:cNvSpPr/>
            <p:nvPr/>
          </p:nvSpPr>
          <p:spPr>
            <a:xfrm>
              <a:off x="6415980" y="1398274"/>
              <a:ext cx="1710600" cy="855300"/>
            </a:xfrm>
            <a:prstGeom prst="roundRect">
              <a:avLst>
                <a:gd name="adj" fmla="val 10000"/>
              </a:avLst>
            </a:prstGeom>
            <a:gradFill>
              <a:gsLst>
                <a:gs pos="0">
                  <a:srgbClr val="A16582">
                    <a:alpha val="49803"/>
                  </a:srgbClr>
                </a:gs>
                <a:gs pos="50000">
                  <a:srgbClr val="984A72">
                    <a:alpha val="49803"/>
                  </a:srgbClr>
                </a:gs>
                <a:gs pos="100000">
                  <a:srgbClr val="883F63">
                    <a:alpha val="49803"/>
                  </a:srgbClr>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g1896dcb5c4d_0_31"/>
            <p:cNvSpPr txBox="1"/>
            <p:nvPr/>
          </p:nvSpPr>
          <p:spPr>
            <a:xfrm>
              <a:off x="6441030" y="1423324"/>
              <a:ext cx="1660500" cy="805200"/>
            </a:xfrm>
            <a:prstGeom prst="rect">
              <a:avLst/>
            </a:prstGeom>
            <a:noFill/>
            <a:ln>
              <a:noFill/>
            </a:ln>
          </p:spPr>
          <p:txBody>
            <a:bodyPr spcFirstLastPara="1" wrap="square" lIns="49525" tIns="33000" rIns="49525" bIns="3300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US" sz="2600" dirty="0">
                  <a:solidFill>
                    <a:srgbClr val="FFFFFF"/>
                  </a:solidFill>
                  <a:latin typeface="Calibri"/>
                  <a:ea typeface="Calibri"/>
                  <a:cs typeface="Calibri"/>
                  <a:sym typeface="Calibri"/>
                </a:rPr>
                <a:t>Elderly to frail</a:t>
              </a:r>
              <a:endParaRPr sz="2600" dirty="0">
                <a:solidFill>
                  <a:srgbClr val="FFFFFF"/>
                </a:solidFill>
                <a:latin typeface="Calibri"/>
                <a:ea typeface="Calibri"/>
                <a:cs typeface="Calibri"/>
                <a:sym typeface="Calibri"/>
              </a:endParaRPr>
            </a:p>
          </p:txBody>
        </p:sp>
      </p:grpSp>
      <p:pic>
        <p:nvPicPr>
          <p:cNvPr id="1050" name="Google Shape;1050;g1896dcb5c4d_0_31" descr="Aging Icons - Free SVG &amp; PNG Aging Images - Noun Project"/>
          <p:cNvPicPr preferRelativeResize="0"/>
          <p:nvPr/>
        </p:nvPicPr>
        <p:blipFill rotWithShape="1">
          <a:blip r:embed="rId4">
            <a:alphaModFix/>
          </a:blip>
          <a:srcRect/>
          <a:stretch/>
        </p:blipFill>
        <p:spPr>
          <a:xfrm>
            <a:off x="533902" y="3613800"/>
            <a:ext cx="1610362" cy="1610362"/>
          </a:xfrm>
          <a:prstGeom prst="rect">
            <a:avLst/>
          </a:prstGeom>
          <a:noFill/>
          <a:ln>
            <a:noFill/>
          </a:ln>
        </p:spPr>
      </p:pic>
      <p:sp>
        <p:nvSpPr>
          <p:cNvPr id="1051" name="Google Shape;1051;g1896dcb5c4d_0_31"/>
          <p:cNvSpPr txBox="1"/>
          <p:nvPr/>
        </p:nvSpPr>
        <p:spPr>
          <a:xfrm>
            <a:off x="3087725" y="4192450"/>
            <a:ext cx="22311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Metabolic syndrom</a:t>
            </a:r>
            <a:endParaRPr sz="1800">
              <a:solidFill>
                <a:schemeClr val="lt1"/>
              </a:solidFill>
              <a:latin typeface="Calibri"/>
              <a:ea typeface="Calibri"/>
              <a:cs typeface="Calibri"/>
              <a:sym typeface="Calibri"/>
            </a:endParaRPr>
          </a:p>
        </p:txBody>
      </p:sp>
      <p:sp>
        <p:nvSpPr>
          <p:cNvPr id="1052" name="Google Shape;1052;g1896dcb5c4d_0_31"/>
          <p:cNvSpPr txBox="1"/>
          <p:nvPr/>
        </p:nvSpPr>
        <p:spPr>
          <a:xfrm>
            <a:off x="7455325" y="4265263"/>
            <a:ext cx="22311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Circadian rhythms </a:t>
            </a:r>
            <a:endParaRPr sz="1800">
              <a:solidFill>
                <a:schemeClr val="lt1"/>
              </a:solidFill>
              <a:latin typeface="Calibri"/>
              <a:ea typeface="Calibri"/>
              <a:cs typeface="Calibri"/>
              <a:sym typeface="Calibri"/>
            </a:endParaRPr>
          </a:p>
        </p:txBody>
      </p:sp>
      <p:sp>
        <p:nvSpPr>
          <p:cNvPr id="1053" name="Google Shape;1053;g1896dcb5c4d_0_31"/>
          <p:cNvSpPr txBox="1"/>
          <p:nvPr/>
        </p:nvSpPr>
        <p:spPr>
          <a:xfrm>
            <a:off x="2359675" y="3423025"/>
            <a:ext cx="21357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Kidney function</a:t>
            </a:r>
            <a:endParaRPr sz="1800">
              <a:solidFill>
                <a:schemeClr val="lt1"/>
              </a:solidFill>
              <a:latin typeface="Calibri"/>
              <a:ea typeface="Calibri"/>
              <a:cs typeface="Calibri"/>
              <a:sym typeface="Calibri"/>
            </a:endParaRPr>
          </a:p>
        </p:txBody>
      </p:sp>
      <p:sp>
        <p:nvSpPr>
          <p:cNvPr id="1054" name="Google Shape;1054;g1896dcb5c4d_0_31"/>
          <p:cNvSpPr txBox="1"/>
          <p:nvPr/>
        </p:nvSpPr>
        <p:spPr>
          <a:xfrm>
            <a:off x="4876450" y="3758725"/>
            <a:ext cx="16104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Fluid intake</a:t>
            </a:r>
            <a:endParaRPr sz="1800">
              <a:solidFill>
                <a:schemeClr val="lt1"/>
              </a:solidFill>
              <a:latin typeface="Calibri"/>
              <a:ea typeface="Calibri"/>
              <a:cs typeface="Calibri"/>
              <a:sym typeface="Calibri"/>
            </a:endParaRPr>
          </a:p>
        </p:txBody>
      </p:sp>
      <p:sp>
        <p:nvSpPr>
          <p:cNvPr id="1055" name="Google Shape;1055;g1896dcb5c4d_0_31"/>
          <p:cNvSpPr txBox="1"/>
          <p:nvPr/>
        </p:nvSpPr>
        <p:spPr>
          <a:xfrm>
            <a:off x="6557250" y="3451313"/>
            <a:ext cx="2709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Blood pressure</a:t>
            </a:r>
            <a:endParaRPr sz="1800">
              <a:solidFill>
                <a:schemeClr val="lt1"/>
              </a:solidFill>
              <a:latin typeface="Calibri"/>
              <a:ea typeface="Calibri"/>
              <a:cs typeface="Calibri"/>
              <a:sym typeface="Calibri"/>
            </a:endParaRPr>
          </a:p>
        </p:txBody>
      </p:sp>
      <p:sp>
        <p:nvSpPr>
          <p:cNvPr id="1056" name="Google Shape;1056;g1896dcb5c4d_0_31"/>
          <p:cNvSpPr txBox="1"/>
          <p:nvPr/>
        </p:nvSpPr>
        <p:spPr>
          <a:xfrm>
            <a:off x="5242925" y="4383288"/>
            <a:ext cx="1950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lt1"/>
                </a:solidFill>
                <a:latin typeface="Calibri"/>
                <a:ea typeface="Calibri"/>
                <a:cs typeface="Calibri"/>
                <a:sym typeface="Calibri"/>
              </a:rPr>
              <a:t>Hormonal changes </a:t>
            </a:r>
            <a:endParaRPr sz="1800">
              <a:solidFill>
                <a:schemeClr val="lt1"/>
              </a:solidFill>
              <a:latin typeface="Calibri"/>
              <a:ea typeface="Calibri"/>
              <a:cs typeface="Calibri"/>
              <a:sym typeface="Calibri"/>
            </a:endParaRPr>
          </a:p>
        </p:txBody>
      </p:sp>
      <p:pic>
        <p:nvPicPr>
          <p:cNvPr id="1057" name="Google Shape;1057;g1896dcb5c4d_0_31"/>
          <p:cNvPicPr preferRelativeResize="0"/>
          <p:nvPr/>
        </p:nvPicPr>
        <p:blipFill>
          <a:blip r:embed="rId5">
            <a:alphaModFix/>
          </a:blip>
          <a:stretch>
            <a:fillRect/>
          </a:stretch>
        </p:blipFill>
        <p:spPr>
          <a:xfrm>
            <a:off x="9522975" y="1362587"/>
            <a:ext cx="2299950" cy="3117375"/>
          </a:xfrm>
          <a:prstGeom prst="rect">
            <a:avLst/>
          </a:prstGeom>
          <a:noFill/>
          <a:ln>
            <a:noFill/>
          </a:ln>
        </p:spPr>
      </p:pic>
      <p:sp>
        <p:nvSpPr>
          <p:cNvPr id="2" name="Rectangle 4">
            <a:extLst>
              <a:ext uri="{FF2B5EF4-FFF2-40B4-BE49-F238E27FC236}">
                <a16:creationId xmlns:a16="http://schemas.microsoft.com/office/drawing/2014/main" id="{B63E93E1-2295-7A5E-1BB5-B0F393096570}"/>
              </a:ext>
            </a:extLst>
          </p:cNvPr>
          <p:cNvSpPr/>
          <p:nvPr/>
        </p:nvSpPr>
        <p:spPr>
          <a:xfrm>
            <a:off x="-3701" y="0"/>
            <a:ext cx="12192000" cy="12159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kstvak 5">
            <a:extLst>
              <a:ext uri="{FF2B5EF4-FFF2-40B4-BE49-F238E27FC236}">
                <a16:creationId xmlns:a16="http://schemas.microsoft.com/office/drawing/2014/main" id="{7091A3DE-3AF9-D70B-7937-36113D8ADDDE}"/>
              </a:ext>
            </a:extLst>
          </p:cNvPr>
          <p:cNvSpPr txBox="1"/>
          <p:nvPr/>
        </p:nvSpPr>
        <p:spPr>
          <a:xfrm>
            <a:off x="2578766" y="215694"/>
            <a:ext cx="6944209" cy="769441"/>
          </a:xfrm>
          <a:prstGeom prst="rect">
            <a:avLst/>
          </a:prstGeom>
          <a:noFill/>
        </p:spPr>
        <p:txBody>
          <a:bodyPr wrap="square">
            <a:spAutoFit/>
          </a:bodyPr>
          <a:lstStyle/>
          <a:p>
            <a:pPr algn="ctr"/>
            <a:r>
              <a:rPr lang="en-US" sz="4400" dirty="0">
                <a:solidFill>
                  <a:schemeClr val="bg1"/>
                </a:solidFill>
              </a:rPr>
              <a:t>NIER FUNCTIE EN DIURESE</a:t>
            </a:r>
            <a:endParaRPr lang="fr-FR" sz="4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AD066C-D1D8-C042-BC72-D594A370EB56}"/>
              </a:ext>
            </a:extLst>
          </p:cNvPr>
          <p:cNvSpPr/>
          <p:nvPr/>
        </p:nvSpPr>
        <p:spPr>
          <a:xfrm>
            <a:off x="0" y="0"/>
            <a:ext cx="12192000" cy="12159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B49FB7EC-845E-4145-97FE-E4BB1738AB57}"/>
              </a:ext>
            </a:extLst>
          </p:cNvPr>
          <p:cNvSpPr txBox="1"/>
          <p:nvPr/>
        </p:nvSpPr>
        <p:spPr>
          <a:xfrm>
            <a:off x="2943954" y="325617"/>
            <a:ext cx="11858638" cy="523220"/>
          </a:xfrm>
          <a:prstGeom prst="rect">
            <a:avLst/>
          </a:prstGeom>
          <a:noFill/>
        </p:spPr>
        <p:txBody>
          <a:bodyPr wrap="square" rtlCol="0">
            <a:spAutoFit/>
          </a:bodyPr>
          <a:lstStyle/>
          <a:p>
            <a:r>
              <a:rPr lang="fr-FR" sz="2800" b="1" dirty="0">
                <a:solidFill>
                  <a:schemeClr val="bg1"/>
                </a:solidFill>
                <a:latin typeface="Avenir Book" panose="02000503020000020003" pitchFamily="2" charset="0"/>
              </a:rPr>
              <a:t> TRANSITIE FAZEN TIJDENS HET LEVEN</a:t>
            </a:r>
          </a:p>
        </p:txBody>
      </p:sp>
      <p:grpSp>
        <p:nvGrpSpPr>
          <p:cNvPr id="2" name="Google Shape;945;g1896dcb5c4d_3_517">
            <a:extLst>
              <a:ext uri="{FF2B5EF4-FFF2-40B4-BE49-F238E27FC236}">
                <a16:creationId xmlns:a16="http://schemas.microsoft.com/office/drawing/2014/main" id="{4FFCACF1-5AFC-B3E8-08BB-42CA4563DC7B}"/>
              </a:ext>
            </a:extLst>
          </p:cNvPr>
          <p:cNvGrpSpPr/>
          <p:nvPr/>
        </p:nvGrpSpPr>
        <p:grpSpPr>
          <a:xfrm>
            <a:off x="1255668" y="5799627"/>
            <a:ext cx="9504349" cy="855300"/>
            <a:chOff x="-289562" y="2281700"/>
            <a:chExt cx="8416142" cy="855300"/>
          </a:xfrm>
        </p:grpSpPr>
        <p:sp>
          <p:nvSpPr>
            <p:cNvPr id="7" name="Google Shape;946;g1896dcb5c4d_3_517">
              <a:extLst>
                <a:ext uri="{FF2B5EF4-FFF2-40B4-BE49-F238E27FC236}">
                  <a16:creationId xmlns:a16="http://schemas.microsoft.com/office/drawing/2014/main" id="{3FA616BA-B111-332D-BE2B-4069A7612EFD}"/>
                </a:ext>
              </a:extLst>
            </p:cNvPr>
            <p:cNvSpPr/>
            <p:nvPr/>
          </p:nvSpPr>
          <p:spPr>
            <a:xfrm>
              <a:off x="1488" y="2281700"/>
              <a:ext cx="1710600" cy="855300"/>
            </a:xfrm>
            <a:prstGeom prst="roundRect">
              <a:avLst>
                <a:gd name="adj" fmla="val 10000"/>
              </a:avLst>
            </a:prstGeom>
            <a:gradFill>
              <a:gsLst>
                <a:gs pos="0">
                  <a:srgbClr val="A16582">
                    <a:alpha val="89803"/>
                  </a:srgbClr>
                </a:gs>
                <a:gs pos="50000">
                  <a:srgbClr val="984A72">
                    <a:alpha val="89803"/>
                  </a:srgbClr>
                </a:gs>
                <a:gs pos="100000">
                  <a:srgbClr val="883F63">
                    <a:alpha val="8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7;g1896dcb5c4d_3_517">
              <a:extLst>
                <a:ext uri="{FF2B5EF4-FFF2-40B4-BE49-F238E27FC236}">
                  <a16:creationId xmlns:a16="http://schemas.microsoft.com/office/drawing/2014/main" id="{4FAF062C-DCA2-3EDB-1FA4-4CD5970EB5DA}"/>
                </a:ext>
              </a:extLst>
            </p:cNvPr>
            <p:cNvSpPr txBox="1"/>
            <p:nvPr/>
          </p:nvSpPr>
          <p:spPr>
            <a:xfrm>
              <a:off x="-289562" y="2306750"/>
              <a:ext cx="2274300" cy="805200"/>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Toddler to child</a:t>
              </a:r>
              <a:endParaRPr sz="2200" dirty="0">
                <a:solidFill>
                  <a:schemeClr val="lt1"/>
                </a:solidFill>
                <a:latin typeface="Calibri"/>
                <a:ea typeface="Calibri"/>
                <a:cs typeface="Calibri"/>
                <a:sym typeface="Calibri"/>
              </a:endParaRPr>
            </a:p>
          </p:txBody>
        </p:sp>
        <p:sp>
          <p:nvSpPr>
            <p:cNvPr id="10" name="Google Shape;948;g1896dcb5c4d_3_517">
              <a:extLst>
                <a:ext uri="{FF2B5EF4-FFF2-40B4-BE49-F238E27FC236}">
                  <a16:creationId xmlns:a16="http://schemas.microsoft.com/office/drawing/2014/main" id="{810C49A2-7C8D-80F4-A69D-F53F94A0F170}"/>
                </a:ext>
              </a:extLst>
            </p:cNvPr>
            <p:cNvSpPr/>
            <p:nvPr/>
          </p:nvSpPr>
          <p:spPr>
            <a:xfrm>
              <a:off x="2139652" y="2281700"/>
              <a:ext cx="1710600" cy="855300"/>
            </a:xfrm>
            <a:prstGeom prst="roundRect">
              <a:avLst>
                <a:gd name="adj" fmla="val 10000"/>
              </a:avLst>
            </a:prstGeom>
            <a:gradFill>
              <a:gsLst>
                <a:gs pos="0">
                  <a:srgbClr val="A16582">
                    <a:alpha val="76862"/>
                  </a:srgbClr>
                </a:gs>
                <a:gs pos="50000">
                  <a:srgbClr val="984A72">
                    <a:alpha val="76862"/>
                  </a:srgbClr>
                </a:gs>
                <a:gs pos="100000">
                  <a:srgbClr val="883F63">
                    <a:alpha val="76862"/>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9;g1896dcb5c4d_3_517">
              <a:extLst>
                <a:ext uri="{FF2B5EF4-FFF2-40B4-BE49-F238E27FC236}">
                  <a16:creationId xmlns:a16="http://schemas.microsoft.com/office/drawing/2014/main" id="{C6DECF69-9E86-19B9-5AC8-9DD785E4D611}"/>
                </a:ext>
              </a:extLst>
            </p:cNvPr>
            <p:cNvSpPr txBox="1"/>
            <p:nvPr/>
          </p:nvSpPr>
          <p:spPr>
            <a:xfrm>
              <a:off x="2164702" y="2306750"/>
              <a:ext cx="1660500" cy="805200"/>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Puberty</a:t>
              </a:r>
              <a:endParaRPr sz="2200">
                <a:solidFill>
                  <a:schemeClr val="lt1"/>
                </a:solidFill>
                <a:latin typeface="Calibri"/>
                <a:ea typeface="Calibri"/>
                <a:cs typeface="Calibri"/>
                <a:sym typeface="Calibri"/>
              </a:endParaRPr>
            </a:p>
          </p:txBody>
        </p:sp>
        <p:sp>
          <p:nvSpPr>
            <p:cNvPr id="12" name="Google Shape;950;g1896dcb5c4d_3_517">
              <a:extLst>
                <a:ext uri="{FF2B5EF4-FFF2-40B4-BE49-F238E27FC236}">
                  <a16:creationId xmlns:a16="http://schemas.microsoft.com/office/drawing/2014/main" id="{53BC0673-84F3-7A1F-038A-C2DC7F894AD3}"/>
                </a:ext>
              </a:extLst>
            </p:cNvPr>
            <p:cNvSpPr/>
            <p:nvPr/>
          </p:nvSpPr>
          <p:spPr>
            <a:xfrm>
              <a:off x="4277816" y="2281700"/>
              <a:ext cx="1710600" cy="855300"/>
            </a:xfrm>
            <a:prstGeom prst="roundRect">
              <a:avLst>
                <a:gd name="adj" fmla="val 10000"/>
              </a:avLst>
            </a:prstGeom>
            <a:gradFill>
              <a:gsLst>
                <a:gs pos="0">
                  <a:srgbClr val="A16582">
                    <a:alpha val="63137"/>
                  </a:srgbClr>
                </a:gs>
                <a:gs pos="50000">
                  <a:srgbClr val="984A72">
                    <a:alpha val="63137"/>
                  </a:srgbClr>
                </a:gs>
                <a:gs pos="100000">
                  <a:srgbClr val="883F63">
                    <a:alpha val="63137"/>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1;g1896dcb5c4d_3_517">
              <a:extLst>
                <a:ext uri="{FF2B5EF4-FFF2-40B4-BE49-F238E27FC236}">
                  <a16:creationId xmlns:a16="http://schemas.microsoft.com/office/drawing/2014/main" id="{67E44EB4-629D-39D0-6282-FD8D392F36C0}"/>
                </a:ext>
              </a:extLst>
            </p:cNvPr>
            <p:cNvSpPr txBox="1"/>
            <p:nvPr/>
          </p:nvSpPr>
          <p:spPr>
            <a:xfrm>
              <a:off x="4302866" y="2306750"/>
              <a:ext cx="1660500" cy="805200"/>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Adult to elderly</a:t>
              </a:r>
              <a:endParaRPr sz="2200" dirty="0">
                <a:solidFill>
                  <a:schemeClr val="lt1"/>
                </a:solidFill>
                <a:latin typeface="Calibri"/>
                <a:ea typeface="Calibri"/>
                <a:cs typeface="Calibri"/>
                <a:sym typeface="Calibri"/>
              </a:endParaRPr>
            </a:p>
          </p:txBody>
        </p:sp>
        <p:sp>
          <p:nvSpPr>
            <p:cNvPr id="14" name="Google Shape;952;g1896dcb5c4d_3_517">
              <a:extLst>
                <a:ext uri="{FF2B5EF4-FFF2-40B4-BE49-F238E27FC236}">
                  <a16:creationId xmlns:a16="http://schemas.microsoft.com/office/drawing/2014/main" id="{679A5565-F7E4-1900-EC55-F14222F8C2F2}"/>
                </a:ext>
              </a:extLst>
            </p:cNvPr>
            <p:cNvSpPr/>
            <p:nvPr/>
          </p:nvSpPr>
          <p:spPr>
            <a:xfrm>
              <a:off x="6415980" y="2281700"/>
              <a:ext cx="1710600" cy="855300"/>
            </a:xfrm>
            <a:prstGeom prst="roundRect">
              <a:avLst>
                <a:gd name="adj" fmla="val 10000"/>
              </a:avLst>
            </a:prstGeom>
            <a:gradFill>
              <a:gsLst>
                <a:gs pos="0">
                  <a:srgbClr val="A16582">
                    <a:alpha val="49803"/>
                  </a:srgbClr>
                </a:gs>
                <a:gs pos="50000">
                  <a:srgbClr val="984A72">
                    <a:alpha val="49803"/>
                  </a:srgbClr>
                </a:gs>
                <a:gs pos="100000">
                  <a:srgbClr val="883F63">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3;g1896dcb5c4d_3_517">
              <a:extLst>
                <a:ext uri="{FF2B5EF4-FFF2-40B4-BE49-F238E27FC236}">
                  <a16:creationId xmlns:a16="http://schemas.microsoft.com/office/drawing/2014/main" id="{B01F862D-0A3C-FA8D-F629-AAAA14E7D82D}"/>
                </a:ext>
              </a:extLst>
            </p:cNvPr>
            <p:cNvSpPr txBox="1"/>
            <p:nvPr/>
          </p:nvSpPr>
          <p:spPr>
            <a:xfrm>
              <a:off x="6441030" y="2306750"/>
              <a:ext cx="1660500" cy="805200"/>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dirty="0">
                  <a:solidFill>
                    <a:schemeClr val="lt1"/>
                  </a:solidFill>
                  <a:latin typeface="Calibri"/>
                  <a:ea typeface="Calibri"/>
                  <a:cs typeface="Calibri"/>
                  <a:sym typeface="Calibri"/>
                </a:rPr>
                <a:t>Elderly to frail</a:t>
              </a:r>
              <a:endParaRPr sz="2200" dirty="0">
                <a:solidFill>
                  <a:schemeClr val="lt1"/>
                </a:solidFill>
                <a:latin typeface="Calibri"/>
                <a:ea typeface="Calibri"/>
                <a:cs typeface="Calibri"/>
                <a:sym typeface="Calibri"/>
              </a:endParaRPr>
            </a:p>
          </p:txBody>
        </p:sp>
      </p:grpSp>
      <p:cxnSp>
        <p:nvCxnSpPr>
          <p:cNvPr id="16" name="Google Shape;954;g1896dcb5c4d_3_517">
            <a:extLst>
              <a:ext uri="{FF2B5EF4-FFF2-40B4-BE49-F238E27FC236}">
                <a16:creationId xmlns:a16="http://schemas.microsoft.com/office/drawing/2014/main" id="{E8D659F9-8EE4-9A06-B2CE-6BDD8A859F4B}"/>
              </a:ext>
            </a:extLst>
          </p:cNvPr>
          <p:cNvCxnSpPr/>
          <p:nvPr/>
        </p:nvCxnSpPr>
        <p:spPr>
          <a:xfrm rot="10800000" flipH="1">
            <a:off x="705450" y="5661350"/>
            <a:ext cx="10781100" cy="42600"/>
          </a:xfrm>
          <a:prstGeom prst="straightConnector1">
            <a:avLst/>
          </a:prstGeom>
          <a:noFill/>
          <a:ln w="76200" cap="flat" cmpd="sng">
            <a:solidFill>
              <a:schemeClr val="accent1"/>
            </a:solidFill>
            <a:prstDash val="solid"/>
            <a:miter lim="800000"/>
            <a:headEnd type="none" w="sm" len="sm"/>
            <a:tailEnd type="triangle" w="med" len="med"/>
          </a:ln>
        </p:spPr>
      </p:cxnSp>
      <p:pic>
        <p:nvPicPr>
          <p:cNvPr id="17" name="Google Shape;955;g1896dcb5c4d_3_517" descr="Aging Icons - Free SVG &amp; PNG Aging Images - Noun Project">
            <a:extLst>
              <a:ext uri="{FF2B5EF4-FFF2-40B4-BE49-F238E27FC236}">
                <a16:creationId xmlns:a16="http://schemas.microsoft.com/office/drawing/2014/main" id="{6908549F-D6F2-1872-8D49-9BB4BD7393D4}"/>
              </a:ext>
            </a:extLst>
          </p:cNvPr>
          <p:cNvPicPr preferRelativeResize="0"/>
          <p:nvPr/>
        </p:nvPicPr>
        <p:blipFill rotWithShape="1">
          <a:blip r:embed="rId2">
            <a:alphaModFix/>
          </a:blip>
          <a:srcRect r="66448"/>
          <a:stretch/>
        </p:blipFill>
        <p:spPr>
          <a:xfrm>
            <a:off x="2861608" y="4473755"/>
            <a:ext cx="767961" cy="1350922"/>
          </a:xfrm>
          <a:prstGeom prst="rect">
            <a:avLst/>
          </a:prstGeom>
          <a:noFill/>
          <a:ln>
            <a:noFill/>
          </a:ln>
        </p:spPr>
      </p:pic>
      <p:pic>
        <p:nvPicPr>
          <p:cNvPr id="18" name="Google Shape;956;g1896dcb5c4d_3_517" descr="Aging Icons - Free SVG &amp; PNG Aging Images - Noun Project">
            <a:extLst>
              <a:ext uri="{FF2B5EF4-FFF2-40B4-BE49-F238E27FC236}">
                <a16:creationId xmlns:a16="http://schemas.microsoft.com/office/drawing/2014/main" id="{C8F4E983-008D-7BA3-CEAD-DF48C2E2158C}"/>
              </a:ext>
            </a:extLst>
          </p:cNvPr>
          <p:cNvPicPr preferRelativeResize="0"/>
          <p:nvPr/>
        </p:nvPicPr>
        <p:blipFill rotWithShape="1">
          <a:blip r:embed="rId2">
            <a:alphaModFix/>
          </a:blip>
          <a:srcRect l="32786" r="36419"/>
          <a:stretch/>
        </p:blipFill>
        <p:spPr>
          <a:xfrm>
            <a:off x="5788958" y="4292875"/>
            <a:ext cx="544948" cy="1551828"/>
          </a:xfrm>
          <a:prstGeom prst="rect">
            <a:avLst/>
          </a:prstGeom>
          <a:noFill/>
          <a:ln>
            <a:noFill/>
          </a:ln>
        </p:spPr>
      </p:pic>
      <p:pic>
        <p:nvPicPr>
          <p:cNvPr id="19" name="Google Shape;957;g1896dcb5c4d_3_517" descr="Aging Icons - Free SVG &amp; PNG Aging Images - Noun Project">
            <a:extLst>
              <a:ext uri="{FF2B5EF4-FFF2-40B4-BE49-F238E27FC236}">
                <a16:creationId xmlns:a16="http://schemas.microsoft.com/office/drawing/2014/main" id="{70BCDEA2-D77F-4C11-96B6-61C7CD7FE8FD}"/>
              </a:ext>
            </a:extLst>
          </p:cNvPr>
          <p:cNvPicPr preferRelativeResize="0"/>
          <p:nvPr/>
        </p:nvPicPr>
        <p:blipFill rotWithShape="1">
          <a:blip r:embed="rId2">
            <a:alphaModFix/>
          </a:blip>
          <a:srcRect l="63467"/>
          <a:stretch/>
        </p:blipFill>
        <p:spPr>
          <a:xfrm>
            <a:off x="8748535" y="4292874"/>
            <a:ext cx="581857" cy="1519277"/>
          </a:xfrm>
          <a:prstGeom prst="rect">
            <a:avLst/>
          </a:prstGeom>
          <a:noFill/>
          <a:ln>
            <a:noFill/>
          </a:ln>
        </p:spPr>
      </p:pic>
      <p:cxnSp>
        <p:nvCxnSpPr>
          <p:cNvPr id="20" name="Google Shape;959;g1896dcb5c4d_3_517">
            <a:extLst>
              <a:ext uri="{FF2B5EF4-FFF2-40B4-BE49-F238E27FC236}">
                <a16:creationId xmlns:a16="http://schemas.microsoft.com/office/drawing/2014/main" id="{CA39E527-DF0F-C3A9-B000-744BBCF75AB7}"/>
              </a:ext>
            </a:extLst>
          </p:cNvPr>
          <p:cNvCxnSpPr/>
          <p:nvPr/>
        </p:nvCxnSpPr>
        <p:spPr>
          <a:xfrm>
            <a:off x="6612193" y="5232794"/>
            <a:ext cx="1990800" cy="0"/>
          </a:xfrm>
          <a:prstGeom prst="straightConnector1">
            <a:avLst/>
          </a:prstGeom>
          <a:noFill/>
          <a:ln w="28575" cap="flat" cmpd="sng">
            <a:solidFill>
              <a:schemeClr val="accent6"/>
            </a:solidFill>
            <a:prstDash val="solid"/>
            <a:round/>
            <a:headEnd type="none" w="sm" len="sm"/>
            <a:tailEnd type="stealth" w="med" len="med"/>
          </a:ln>
        </p:spPr>
      </p:cxnSp>
      <p:cxnSp>
        <p:nvCxnSpPr>
          <p:cNvPr id="21" name="Google Shape;958;g1896dcb5c4d_3_517">
            <a:extLst>
              <a:ext uri="{FF2B5EF4-FFF2-40B4-BE49-F238E27FC236}">
                <a16:creationId xmlns:a16="http://schemas.microsoft.com/office/drawing/2014/main" id="{8333F5CC-1A6F-EF2D-2580-31AF674F8B3F}"/>
              </a:ext>
            </a:extLst>
          </p:cNvPr>
          <p:cNvCxnSpPr/>
          <p:nvPr/>
        </p:nvCxnSpPr>
        <p:spPr>
          <a:xfrm>
            <a:off x="3616771" y="5232794"/>
            <a:ext cx="1990800" cy="0"/>
          </a:xfrm>
          <a:prstGeom prst="straightConnector1">
            <a:avLst/>
          </a:prstGeom>
          <a:noFill/>
          <a:ln w="28575" cap="flat" cmpd="sng">
            <a:solidFill>
              <a:schemeClr val="accent6"/>
            </a:solidFill>
            <a:prstDash val="solid"/>
            <a:round/>
            <a:headEnd type="none" w="sm" len="sm"/>
            <a:tailEnd type="stealth" w="med" len="med"/>
          </a:ln>
        </p:spPr>
      </p:cxnSp>
      <p:pic>
        <p:nvPicPr>
          <p:cNvPr id="3" name="Google Shape;940;g1b6351a81ab_1_37">
            <a:extLst>
              <a:ext uri="{FF2B5EF4-FFF2-40B4-BE49-F238E27FC236}">
                <a16:creationId xmlns:a16="http://schemas.microsoft.com/office/drawing/2014/main" id="{112C44CF-F14B-FF3D-C91E-DCE482E72438}"/>
              </a:ext>
            </a:extLst>
          </p:cNvPr>
          <p:cNvPicPr preferRelativeResize="0"/>
          <p:nvPr/>
        </p:nvPicPr>
        <p:blipFill>
          <a:blip r:embed="rId3">
            <a:alphaModFix/>
          </a:blip>
          <a:stretch>
            <a:fillRect/>
          </a:stretch>
        </p:blipFill>
        <p:spPr>
          <a:xfrm>
            <a:off x="2682240" y="1241042"/>
            <a:ext cx="7717536" cy="3181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815832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768</TotalTime>
  <Words>1804</Words>
  <Application>Microsoft Office PowerPoint</Application>
  <PresentationFormat>Breedbeeld</PresentationFormat>
  <Paragraphs>197</Paragraphs>
  <Slides>31</Slides>
  <Notes>14</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31</vt:i4>
      </vt:variant>
    </vt:vector>
  </HeadingPairs>
  <TitlesOfParts>
    <vt:vector size="43" baseType="lpstr">
      <vt:lpstr>Aptos</vt:lpstr>
      <vt:lpstr>Arial</vt:lpstr>
      <vt:lpstr>Avenir Book</vt:lpstr>
      <vt:lpstr>Bebas Neue</vt:lpstr>
      <vt:lpstr>BlinkMacSystemFont</vt:lpstr>
      <vt:lpstr>Calibri</vt:lpstr>
      <vt:lpstr>Calibri Light</vt:lpstr>
      <vt:lpstr>Cambria</vt:lpstr>
      <vt:lpstr>Corbel</vt:lpstr>
      <vt:lpstr>FMSCHD+Montserrat-Regular</vt:lpstr>
      <vt:lpstr>Symbol</vt:lpstr>
      <vt:lpstr>Kantoorthema</vt:lpstr>
      <vt:lpstr>Luts Journey through the Ages - From Pediatric to  Geriatric Care</vt:lpstr>
      <vt:lpstr>Introduction, the concept of lifelong LUTS</vt:lpstr>
      <vt:lpstr>Introduction: lifelong LUTS</vt:lpstr>
      <vt:lpstr>Lifelong LUTS </vt:lpstr>
      <vt:lpstr>PowerPoint-presentatie</vt:lpstr>
      <vt:lpstr>PowerPoint-presentatie</vt:lpstr>
      <vt:lpstr>PowerPoint-presentatie</vt:lpstr>
      <vt:lpstr>PowerPoint-presentatie</vt:lpstr>
      <vt:lpstr>PowerPoint-presentatie</vt:lpstr>
      <vt:lpstr>Ageing, diseases/defects and nocturia and LUTS</vt:lpstr>
      <vt:lpstr>Ageing, circadian rhythms, zeitgebers + diseases/defects and nocturia and LUTS</vt:lpstr>
      <vt:lpstr>PowerPoint-presentatie</vt:lpstr>
      <vt:lpstr>PowerPoint-presentatie</vt:lpstr>
      <vt:lpstr>PowerPoint-presentatie</vt:lpstr>
      <vt:lpstr>PowerPoint-presentatie</vt:lpstr>
      <vt:lpstr>PowerPoint-presentatie</vt:lpstr>
      <vt:lpstr>Pilot trial: bladder or kidney?</vt:lpstr>
      <vt:lpstr>Ageing, Cardiovascular Disease and Diabetes</vt:lpstr>
      <vt:lpstr>PowerPoint-presentatie</vt:lpstr>
      <vt:lpstr>PowerPoint-presentatie</vt:lpstr>
      <vt:lpstr>PowerPoint-presentatie</vt:lpstr>
      <vt:lpstr>Ageing: brain, nerves, neurotransmitters and hormones </vt:lpstr>
      <vt:lpstr>Ageing: brain, nerves, neurotransmitters and hormones </vt:lpstr>
      <vt:lpstr>Ageing, Cardiovascular Disease and Diabetes</vt:lpstr>
      <vt:lpstr>Ageing, circadian rhythms, zeitgebers + diseases/defects and nocturia and LUTS</vt:lpstr>
      <vt:lpstr>Impact op therapie van de LUTS</vt:lpstr>
      <vt:lpstr>PowerPoint-presentatie</vt:lpstr>
      <vt:lpstr>PowerPoint-presentatie</vt:lpstr>
      <vt:lpstr>PowerPoint-presentatie</vt:lpstr>
      <vt:lpstr>PowerPoint-presentatie</vt:lpstr>
      <vt:lpstr>PowerPoint-presentatie</vt:lpstr>
    </vt:vector>
  </TitlesOfParts>
  <Company>UZ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through the ages - from pediatric to geriatric care:  Focus areas in geriatric care of neuro-urological patients</dc:title>
  <dc:creator>Everaert Karel</dc:creator>
  <cp:lastModifiedBy>Everaert Karel</cp:lastModifiedBy>
  <cp:revision>85</cp:revision>
  <dcterms:created xsi:type="dcterms:W3CDTF">2024-11-26T12:56:14Z</dcterms:created>
  <dcterms:modified xsi:type="dcterms:W3CDTF">2025-06-20T13:32:14Z</dcterms:modified>
</cp:coreProperties>
</file>