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83" r:id="rId3"/>
    <p:sldId id="276" r:id="rId4"/>
    <p:sldId id="257" r:id="rId5"/>
    <p:sldId id="278" r:id="rId6"/>
    <p:sldId id="256" r:id="rId7"/>
    <p:sldId id="258" r:id="rId8"/>
    <p:sldId id="259" r:id="rId9"/>
    <p:sldId id="260" r:id="rId10"/>
    <p:sldId id="261" r:id="rId11"/>
    <p:sldId id="277" r:id="rId12"/>
    <p:sldId id="262" r:id="rId13"/>
    <p:sldId id="263" r:id="rId14"/>
    <p:sldId id="264" r:id="rId15"/>
    <p:sldId id="267" r:id="rId16"/>
    <p:sldId id="268" r:id="rId17"/>
    <p:sldId id="269" r:id="rId18"/>
    <p:sldId id="270" r:id="rId19"/>
    <p:sldId id="2141411763" r:id="rId20"/>
    <p:sldId id="271" r:id="rId21"/>
    <p:sldId id="265" r:id="rId22"/>
    <p:sldId id="272" r:id="rId23"/>
    <p:sldId id="273" r:id="rId24"/>
    <p:sldId id="281" r:id="rId25"/>
    <p:sldId id="282" r:id="rId26"/>
    <p:sldId id="274" r:id="rId27"/>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8" autoAdjust="0"/>
    <p:restoredTop sz="94660"/>
  </p:normalViewPr>
  <p:slideViewPr>
    <p:cSldViewPr snapToGrid="0">
      <p:cViewPr varScale="1">
        <p:scale>
          <a:sx n="78" d="100"/>
          <a:sy n="78" d="100"/>
        </p:scale>
        <p:origin x="64" y="424"/>
      </p:cViewPr>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712BE6-612E-0A58-7EA4-91F214EF5003}"/>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nl-BE"/>
          </a:p>
        </p:txBody>
      </p:sp>
      <p:sp>
        <p:nvSpPr>
          <p:cNvPr id="3" name="Ondertitel 2">
            <a:extLst>
              <a:ext uri="{FF2B5EF4-FFF2-40B4-BE49-F238E27FC236}">
                <a16:creationId xmlns:a16="http://schemas.microsoft.com/office/drawing/2014/main" id="{04E749E8-16B5-FFDC-7D8B-C922008581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id="{F35AE887-AEE4-D011-79CD-40B46812D030}"/>
              </a:ext>
            </a:extLst>
          </p:cNvPr>
          <p:cNvSpPr>
            <a:spLocks noGrp="1"/>
          </p:cNvSpPr>
          <p:nvPr>
            <p:ph type="dt" sz="half" idx="10"/>
          </p:nvPr>
        </p:nvSpPr>
        <p:spPr/>
        <p:txBody>
          <a:bodyPr/>
          <a:lstStyle/>
          <a:p>
            <a:fld id="{9616F82B-CBB8-43DC-A2BE-1BDE900F8EA7}" type="datetimeFigureOut">
              <a:rPr lang="nl-BE" smtClean="0"/>
              <a:t>21/06/2025</a:t>
            </a:fld>
            <a:endParaRPr lang="nl-BE"/>
          </a:p>
        </p:txBody>
      </p:sp>
      <p:sp>
        <p:nvSpPr>
          <p:cNvPr id="5" name="Tijdelijke aanduiding voor voettekst 4">
            <a:extLst>
              <a:ext uri="{FF2B5EF4-FFF2-40B4-BE49-F238E27FC236}">
                <a16:creationId xmlns:a16="http://schemas.microsoft.com/office/drawing/2014/main" id="{07E7F0B7-8E23-329A-427D-6BE8C0048B7C}"/>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68082D41-E94E-8AAA-0533-8A509BA4DD62}"/>
              </a:ext>
            </a:extLst>
          </p:cNvPr>
          <p:cNvSpPr>
            <a:spLocks noGrp="1"/>
          </p:cNvSpPr>
          <p:nvPr>
            <p:ph type="sldNum" sz="quarter" idx="12"/>
          </p:nvPr>
        </p:nvSpPr>
        <p:spPr/>
        <p:txBody>
          <a:bodyPr/>
          <a:lstStyle/>
          <a:p>
            <a:fld id="{D2EA27DA-B7CA-452E-BC1B-70FA306904BD}" type="slidenum">
              <a:rPr lang="nl-BE" smtClean="0"/>
              <a:t>‹nr.›</a:t>
            </a:fld>
            <a:endParaRPr lang="nl-BE"/>
          </a:p>
        </p:txBody>
      </p:sp>
    </p:spTree>
    <p:extLst>
      <p:ext uri="{BB962C8B-B14F-4D97-AF65-F5344CB8AC3E}">
        <p14:creationId xmlns:p14="http://schemas.microsoft.com/office/powerpoint/2010/main" val="2747119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F980F3-43AF-2431-C901-6022F29A7CFB}"/>
              </a:ext>
            </a:extLst>
          </p:cNvPr>
          <p:cNvSpPr>
            <a:spLocks noGrp="1"/>
          </p:cNvSpPr>
          <p:nvPr>
            <p:ph type="title"/>
          </p:nvPr>
        </p:nvSpPr>
        <p:spPr/>
        <p:txBody>
          <a:bodyPr/>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8AA14618-007F-068B-BC29-FD8268F9EE82}"/>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31313DB1-FC15-8AF6-F972-CB7C2FD256FE}"/>
              </a:ext>
            </a:extLst>
          </p:cNvPr>
          <p:cNvSpPr>
            <a:spLocks noGrp="1"/>
          </p:cNvSpPr>
          <p:nvPr>
            <p:ph type="dt" sz="half" idx="10"/>
          </p:nvPr>
        </p:nvSpPr>
        <p:spPr/>
        <p:txBody>
          <a:bodyPr/>
          <a:lstStyle/>
          <a:p>
            <a:fld id="{9616F82B-CBB8-43DC-A2BE-1BDE900F8EA7}" type="datetimeFigureOut">
              <a:rPr lang="nl-BE" smtClean="0"/>
              <a:t>21/06/2025</a:t>
            </a:fld>
            <a:endParaRPr lang="nl-BE"/>
          </a:p>
        </p:txBody>
      </p:sp>
      <p:sp>
        <p:nvSpPr>
          <p:cNvPr id="5" name="Tijdelijke aanduiding voor voettekst 4">
            <a:extLst>
              <a:ext uri="{FF2B5EF4-FFF2-40B4-BE49-F238E27FC236}">
                <a16:creationId xmlns:a16="http://schemas.microsoft.com/office/drawing/2014/main" id="{68C2763A-4E86-BDEA-20C0-0156E46F10A0}"/>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CFA87F70-4CA4-2724-DCA0-30B2361AE36F}"/>
              </a:ext>
            </a:extLst>
          </p:cNvPr>
          <p:cNvSpPr>
            <a:spLocks noGrp="1"/>
          </p:cNvSpPr>
          <p:nvPr>
            <p:ph type="sldNum" sz="quarter" idx="12"/>
          </p:nvPr>
        </p:nvSpPr>
        <p:spPr/>
        <p:txBody>
          <a:bodyPr/>
          <a:lstStyle/>
          <a:p>
            <a:fld id="{D2EA27DA-B7CA-452E-BC1B-70FA306904BD}" type="slidenum">
              <a:rPr lang="nl-BE" smtClean="0"/>
              <a:t>‹nr.›</a:t>
            </a:fld>
            <a:endParaRPr lang="nl-BE"/>
          </a:p>
        </p:txBody>
      </p:sp>
    </p:spTree>
    <p:extLst>
      <p:ext uri="{BB962C8B-B14F-4D97-AF65-F5344CB8AC3E}">
        <p14:creationId xmlns:p14="http://schemas.microsoft.com/office/powerpoint/2010/main" val="1958907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72BD8D2-B727-C917-3010-57A254B28B7F}"/>
              </a:ext>
            </a:extLst>
          </p:cNvPr>
          <p:cNvSpPr>
            <a:spLocks noGrp="1"/>
          </p:cNvSpPr>
          <p:nvPr>
            <p:ph type="title" orient="vert"/>
          </p:nvPr>
        </p:nvSpPr>
        <p:spPr>
          <a:xfrm>
            <a:off x="8724900" y="365125"/>
            <a:ext cx="2628900" cy="5811838"/>
          </a:xfrm>
        </p:spPr>
        <p:txBody>
          <a:bodyPr vert="eaVert"/>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F7AC5BD7-9E9F-EE32-2521-C14330AAE1C0}"/>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9D6E93A2-EEC2-FB68-C750-95CDC63C0594}"/>
              </a:ext>
            </a:extLst>
          </p:cNvPr>
          <p:cNvSpPr>
            <a:spLocks noGrp="1"/>
          </p:cNvSpPr>
          <p:nvPr>
            <p:ph type="dt" sz="half" idx="10"/>
          </p:nvPr>
        </p:nvSpPr>
        <p:spPr/>
        <p:txBody>
          <a:bodyPr/>
          <a:lstStyle/>
          <a:p>
            <a:fld id="{9616F82B-CBB8-43DC-A2BE-1BDE900F8EA7}" type="datetimeFigureOut">
              <a:rPr lang="nl-BE" smtClean="0"/>
              <a:t>21/06/2025</a:t>
            </a:fld>
            <a:endParaRPr lang="nl-BE"/>
          </a:p>
        </p:txBody>
      </p:sp>
      <p:sp>
        <p:nvSpPr>
          <p:cNvPr id="5" name="Tijdelijke aanduiding voor voettekst 4">
            <a:extLst>
              <a:ext uri="{FF2B5EF4-FFF2-40B4-BE49-F238E27FC236}">
                <a16:creationId xmlns:a16="http://schemas.microsoft.com/office/drawing/2014/main" id="{B71C0A40-9CA5-0A21-4A46-AC92F5F93706}"/>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59F7282A-4F5C-090D-50F5-1C747351068E}"/>
              </a:ext>
            </a:extLst>
          </p:cNvPr>
          <p:cNvSpPr>
            <a:spLocks noGrp="1"/>
          </p:cNvSpPr>
          <p:nvPr>
            <p:ph type="sldNum" sz="quarter" idx="12"/>
          </p:nvPr>
        </p:nvSpPr>
        <p:spPr/>
        <p:txBody>
          <a:bodyPr/>
          <a:lstStyle/>
          <a:p>
            <a:fld id="{D2EA27DA-B7CA-452E-BC1B-70FA306904BD}" type="slidenum">
              <a:rPr lang="nl-BE" smtClean="0"/>
              <a:t>‹nr.›</a:t>
            </a:fld>
            <a:endParaRPr lang="nl-BE"/>
          </a:p>
        </p:txBody>
      </p:sp>
    </p:spTree>
    <p:extLst>
      <p:ext uri="{BB962C8B-B14F-4D97-AF65-F5344CB8AC3E}">
        <p14:creationId xmlns:p14="http://schemas.microsoft.com/office/powerpoint/2010/main" val="704546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4393AA-4966-4DB3-9A39-82E96F9C38DE}"/>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8DAEF422-AF22-3690-F84D-C515E74EBC23}"/>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2B26EBFE-1EDB-631F-49C2-422E1E28BAA1}"/>
              </a:ext>
            </a:extLst>
          </p:cNvPr>
          <p:cNvSpPr>
            <a:spLocks noGrp="1"/>
          </p:cNvSpPr>
          <p:nvPr>
            <p:ph type="dt" sz="half" idx="10"/>
          </p:nvPr>
        </p:nvSpPr>
        <p:spPr/>
        <p:txBody>
          <a:bodyPr/>
          <a:lstStyle/>
          <a:p>
            <a:fld id="{9616F82B-CBB8-43DC-A2BE-1BDE900F8EA7}" type="datetimeFigureOut">
              <a:rPr lang="nl-BE" smtClean="0"/>
              <a:t>21/06/2025</a:t>
            </a:fld>
            <a:endParaRPr lang="nl-BE"/>
          </a:p>
        </p:txBody>
      </p:sp>
      <p:sp>
        <p:nvSpPr>
          <p:cNvPr id="5" name="Tijdelijke aanduiding voor voettekst 4">
            <a:extLst>
              <a:ext uri="{FF2B5EF4-FFF2-40B4-BE49-F238E27FC236}">
                <a16:creationId xmlns:a16="http://schemas.microsoft.com/office/drawing/2014/main" id="{15ADB2ED-011C-9364-5718-2FD49378F1F2}"/>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B4704C10-723E-DE38-5B2E-3B4245BF0857}"/>
              </a:ext>
            </a:extLst>
          </p:cNvPr>
          <p:cNvSpPr>
            <a:spLocks noGrp="1"/>
          </p:cNvSpPr>
          <p:nvPr>
            <p:ph type="sldNum" sz="quarter" idx="12"/>
          </p:nvPr>
        </p:nvSpPr>
        <p:spPr/>
        <p:txBody>
          <a:bodyPr/>
          <a:lstStyle/>
          <a:p>
            <a:fld id="{D2EA27DA-B7CA-452E-BC1B-70FA306904BD}" type="slidenum">
              <a:rPr lang="nl-BE" smtClean="0"/>
              <a:t>‹nr.›</a:t>
            </a:fld>
            <a:endParaRPr lang="nl-BE"/>
          </a:p>
        </p:txBody>
      </p:sp>
    </p:spTree>
    <p:extLst>
      <p:ext uri="{BB962C8B-B14F-4D97-AF65-F5344CB8AC3E}">
        <p14:creationId xmlns:p14="http://schemas.microsoft.com/office/powerpoint/2010/main" val="3132386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7A93A7-E18D-C172-4AFE-DB7A1A0D92AC}"/>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563FA4F8-9936-8C08-39BB-703E163B754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0BC592A-1714-92F0-C15A-C8B1BE4C16F2}"/>
              </a:ext>
            </a:extLst>
          </p:cNvPr>
          <p:cNvSpPr>
            <a:spLocks noGrp="1"/>
          </p:cNvSpPr>
          <p:nvPr>
            <p:ph type="dt" sz="half" idx="10"/>
          </p:nvPr>
        </p:nvSpPr>
        <p:spPr/>
        <p:txBody>
          <a:bodyPr/>
          <a:lstStyle/>
          <a:p>
            <a:fld id="{9616F82B-CBB8-43DC-A2BE-1BDE900F8EA7}" type="datetimeFigureOut">
              <a:rPr lang="nl-BE" smtClean="0"/>
              <a:t>21/06/2025</a:t>
            </a:fld>
            <a:endParaRPr lang="nl-BE"/>
          </a:p>
        </p:txBody>
      </p:sp>
      <p:sp>
        <p:nvSpPr>
          <p:cNvPr id="5" name="Tijdelijke aanduiding voor voettekst 4">
            <a:extLst>
              <a:ext uri="{FF2B5EF4-FFF2-40B4-BE49-F238E27FC236}">
                <a16:creationId xmlns:a16="http://schemas.microsoft.com/office/drawing/2014/main" id="{AAC7819C-B799-2BB4-A450-398C38957B2E}"/>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5B89E75C-D3E5-AF70-4180-BD1ABC0BAC25}"/>
              </a:ext>
            </a:extLst>
          </p:cNvPr>
          <p:cNvSpPr>
            <a:spLocks noGrp="1"/>
          </p:cNvSpPr>
          <p:nvPr>
            <p:ph type="sldNum" sz="quarter" idx="12"/>
          </p:nvPr>
        </p:nvSpPr>
        <p:spPr/>
        <p:txBody>
          <a:bodyPr/>
          <a:lstStyle/>
          <a:p>
            <a:fld id="{D2EA27DA-B7CA-452E-BC1B-70FA306904BD}" type="slidenum">
              <a:rPr lang="nl-BE" smtClean="0"/>
              <a:t>‹nr.›</a:t>
            </a:fld>
            <a:endParaRPr lang="nl-BE"/>
          </a:p>
        </p:txBody>
      </p:sp>
    </p:spTree>
    <p:extLst>
      <p:ext uri="{BB962C8B-B14F-4D97-AF65-F5344CB8AC3E}">
        <p14:creationId xmlns:p14="http://schemas.microsoft.com/office/powerpoint/2010/main" val="3794932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4587C0-8323-2A0D-C03C-63F122CA3222}"/>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D8F1EBFA-9885-5E61-FC63-51A95826F09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B348E5EA-DB44-FD43-2CA3-BC06B8D53AAA}"/>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a:extLst>
              <a:ext uri="{FF2B5EF4-FFF2-40B4-BE49-F238E27FC236}">
                <a16:creationId xmlns:a16="http://schemas.microsoft.com/office/drawing/2014/main" id="{634DB0D8-FEBF-6E6B-30F4-AA897B6B3E8E}"/>
              </a:ext>
            </a:extLst>
          </p:cNvPr>
          <p:cNvSpPr>
            <a:spLocks noGrp="1"/>
          </p:cNvSpPr>
          <p:nvPr>
            <p:ph type="dt" sz="half" idx="10"/>
          </p:nvPr>
        </p:nvSpPr>
        <p:spPr/>
        <p:txBody>
          <a:bodyPr/>
          <a:lstStyle/>
          <a:p>
            <a:fld id="{9616F82B-CBB8-43DC-A2BE-1BDE900F8EA7}" type="datetimeFigureOut">
              <a:rPr lang="nl-BE" smtClean="0"/>
              <a:t>21/06/2025</a:t>
            </a:fld>
            <a:endParaRPr lang="nl-BE"/>
          </a:p>
        </p:txBody>
      </p:sp>
      <p:sp>
        <p:nvSpPr>
          <p:cNvPr id="6" name="Tijdelijke aanduiding voor voettekst 5">
            <a:extLst>
              <a:ext uri="{FF2B5EF4-FFF2-40B4-BE49-F238E27FC236}">
                <a16:creationId xmlns:a16="http://schemas.microsoft.com/office/drawing/2014/main" id="{F7872C34-7333-7A98-A55D-567040E9FCBB}"/>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F40686B5-6B58-FA8C-8BB9-8C99EC2FA151}"/>
              </a:ext>
            </a:extLst>
          </p:cNvPr>
          <p:cNvSpPr>
            <a:spLocks noGrp="1"/>
          </p:cNvSpPr>
          <p:nvPr>
            <p:ph type="sldNum" sz="quarter" idx="12"/>
          </p:nvPr>
        </p:nvSpPr>
        <p:spPr/>
        <p:txBody>
          <a:bodyPr/>
          <a:lstStyle/>
          <a:p>
            <a:fld id="{D2EA27DA-B7CA-452E-BC1B-70FA306904BD}" type="slidenum">
              <a:rPr lang="nl-BE" smtClean="0"/>
              <a:t>‹nr.›</a:t>
            </a:fld>
            <a:endParaRPr lang="nl-BE"/>
          </a:p>
        </p:txBody>
      </p:sp>
    </p:spTree>
    <p:extLst>
      <p:ext uri="{BB962C8B-B14F-4D97-AF65-F5344CB8AC3E}">
        <p14:creationId xmlns:p14="http://schemas.microsoft.com/office/powerpoint/2010/main" val="48174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7A029C-22DE-7519-7285-754EAEF2C921}"/>
              </a:ext>
            </a:extLst>
          </p:cNvPr>
          <p:cNvSpPr>
            <a:spLocks noGrp="1"/>
          </p:cNvSpPr>
          <p:nvPr>
            <p:ph type="title"/>
          </p:nvPr>
        </p:nvSpPr>
        <p:spPr>
          <a:xfrm>
            <a:off x="839788" y="365125"/>
            <a:ext cx="10515600" cy="1325563"/>
          </a:xfrm>
        </p:spPr>
        <p:txBody>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42110858-EDCB-DC0C-8E0D-9BD84B6AA7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56628DB-E2EF-0E93-FA42-FA3BACBFABB8}"/>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a:extLst>
              <a:ext uri="{FF2B5EF4-FFF2-40B4-BE49-F238E27FC236}">
                <a16:creationId xmlns:a16="http://schemas.microsoft.com/office/drawing/2014/main" id="{86EAC962-E51B-B252-EFC1-303938D4FC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08DA923D-85B8-C491-7864-330C0D646B4F}"/>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a:extLst>
              <a:ext uri="{FF2B5EF4-FFF2-40B4-BE49-F238E27FC236}">
                <a16:creationId xmlns:a16="http://schemas.microsoft.com/office/drawing/2014/main" id="{EFD9F110-F8BE-69D2-821B-A2DEAE7E6341}"/>
              </a:ext>
            </a:extLst>
          </p:cNvPr>
          <p:cNvSpPr>
            <a:spLocks noGrp="1"/>
          </p:cNvSpPr>
          <p:nvPr>
            <p:ph type="dt" sz="half" idx="10"/>
          </p:nvPr>
        </p:nvSpPr>
        <p:spPr/>
        <p:txBody>
          <a:bodyPr/>
          <a:lstStyle/>
          <a:p>
            <a:fld id="{9616F82B-CBB8-43DC-A2BE-1BDE900F8EA7}" type="datetimeFigureOut">
              <a:rPr lang="nl-BE" smtClean="0"/>
              <a:t>21/06/2025</a:t>
            </a:fld>
            <a:endParaRPr lang="nl-BE"/>
          </a:p>
        </p:txBody>
      </p:sp>
      <p:sp>
        <p:nvSpPr>
          <p:cNvPr id="8" name="Tijdelijke aanduiding voor voettekst 7">
            <a:extLst>
              <a:ext uri="{FF2B5EF4-FFF2-40B4-BE49-F238E27FC236}">
                <a16:creationId xmlns:a16="http://schemas.microsoft.com/office/drawing/2014/main" id="{D5DDDB69-BE10-C035-B6A7-202EAC01868C}"/>
              </a:ext>
            </a:extLst>
          </p:cNvPr>
          <p:cNvSpPr>
            <a:spLocks noGrp="1"/>
          </p:cNvSpPr>
          <p:nvPr>
            <p:ph type="ftr" sz="quarter" idx="11"/>
          </p:nvPr>
        </p:nvSpPr>
        <p:spPr/>
        <p:txBody>
          <a:bodyPr/>
          <a:lstStyle/>
          <a:p>
            <a:endParaRPr lang="nl-BE"/>
          </a:p>
        </p:txBody>
      </p:sp>
      <p:sp>
        <p:nvSpPr>
          <p:cNvPr id="9" name="Tijdelijke aanduiding voor dianummer 8">
            <a:extLst>
              <a:ext uri="{FF2B5EF4-FFF2-40B4-BE49-F238E27FC236}">
                <a16:creationId xmlns:a16="http://schemas.microsoft.com/office/drawing/2014/main" id="{150BA586-FEBB-71E2-BFE9-A9F0E71E29ED}"/>
              </a:ext>
            </a:extLst>
          </p:cNvPr>
          <p:cNvSpPr>
            <a:spLocks noGrp="1"/>
          </p:cNvSpPr>
          <p:nvPr>
            <p:ph type="sldNum" sz="quarter" idx="12"/>
          </p:nvPr>
        </p:nvSpPr>
        <p:spPr/>
        <p:txBody>
          <a:bodyPr/>
          <a:lstStyle/>
          <a:p>
            <a:fld id="{D2EA27DA-B7CA-452E-BC1B-70FA306904BD}" type="slidenum">
              <a:rPr lang="nl-BE" smtClean="0"/>
              <a:t>‹nr.›</a:t>
            </a:fld>
            <a:endParaRPr lang="nl-BE"/>
          </a:p>
        </p:txBody>
      </p:sp>
    </p:spTree>
    <p:extLst>
      <p:ext uri="{BB962C8B-B14F-4D97-AF65-F5344CB8AC3E}">
        <p14:creationId xmlns:p14="http://schemas.microsoft.com/office/powerpoint/2010/main" val="2101599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4A6BBA-929E-C9D0-4DF8-20D080E911E7}"/>
              </a:ext>
            </a:extLst>
          </p:cNvPr>
          <p:cNvSpPr>
            <a:spLocks noGrp="1"/>
          </p:cNvSpPr>
          <p:nvPr>
            <p:ph type="title"/>
          </p:nvPr>
        </p:nvSpPr>
        <p:spPr/>
        <p:txBody>
          <a:bodyPr/>
          <a:lstStyle/>
          <a:p>
            <a:r>
              <a:rPr lang="nl-NL"/>
              <a:t>Klik om stijl te bewerken</a:t>
            </a:r>
            <a:endParaRPr lang="nl-BE"/>
          </a:p>
        </p:txBody>
      </p:sp>
      <p:sp>
        <p:nvSpPr>
          <p:cNvPr id="3" name="Tijdelijke aanduiding voor datum 2">
            <a:extLst>
              <a:ext uri="{FF2B5EF4-FFF2-40B4-BE49-F238E27FC236}">
                <a16:creationId xmlns:a16="http://schemas.microsoft.com/office/drawing/2014/main" id="{F3E02065-3417-59B3-6B2D-B836D9D85587}"/>
              </a:ext>
            </a:extLst>
          </p:cNvPr>
          <p:cNvSpPr>
            <a:spLocks noGrp="1"/>
          </p:cNvSpPr>
          <p:nvPr>
            <p:ph type="dt" sz="half" idx="10"/>
          </p:nvPr>
        </p:nvSpPr>
        <p:spPr/>
        <p:txBody>
          <a:bodyPr/>
          <a:lstStyle/>
          <a:p>
            <a:fld id="{9616F82B-CBB8-43DC-A2BE-1BDE900F8EA7}" type="datetimeFigureOut">
              <a:rPr lang="nl-BE" smtClean="0"/>
              <a:t>21/06/2025</a:t>
            </a:fld>
            <a:endParaRPr lang="nl-BE"/>
          </a:p>
        </p:txBody>
      </p:sp>
      <p:sp>
        <p:nvSpPr>
          <p:cNvPr id="4" name="Tijdelijke aanduiding voor voettekst 3">
            <a:extLst>
              <a:ext uri="{FF2B5EF4-FFF2-40B4-BE49-F238E27FC236}">
                <a16:creationId xmlns:a16="http://schemas.microsoft.com/office/drawing/2014/main" id="{A218C3BF-155B-35CD-149C-F3B10E9A5A1A}"/>
              </a:ext>
            </a:extLst>
          </p:cNvPr>
          <p:cNvSpPr>
            <a:spLocks noGrp="1"/>
          </p:cNvSpPr>
          <p:nvPr>
            <p:ph type="ftr" sz="quarter" idx="11"/>
          </p:nvPr>
        </p:nvSpPr>
        <p:spPr/>
        <p:txBody>
          <a:bodyPr/>
          <a:lstStyle/>
          <a:p>
            <a:endParaRPr lang="nl-BE"/>
          </a:p>
        </p:txBody>
      </p:sp>
      <p:sp>
        <p:nvSpPr>
          <p:cNvPr id="5" name="Tijdelijke aanduiding voor dianummer 4">
            <a:extLst>
              <a:ext uri="{FF2B5EF4-FFF2-40B4-BE49-F238E27FC236}">
                <a16:creationId xmlns:a16="http://schemas.microsoft.com/office/drawing/2014/main" id="{16F3F1DA-6D2E-A7B7-9814-C919AAEBAB85}"/>
              </a:ext>
            </a:extLst>
          </p:cNvPr>
          <p:cNvSpPr>
            <a:spLocks noGrp="1"/>
          </p:cNvSpPr>
          <p:nvPr>
            <p:ph type="sldNum" sz="quarter" idx="12"/>
          </p:nvPr>
        </p:nvSpPr>
        <p:spPr/>
        <p:txBody>
          <a:bodyPr/>
          <a:lstStyle/>
          <a:p>
            <a:fld id="{D2EA27DA-B7CA-452E-BC1B-70FA306904BD}" type="slidenum">
              <a:rPr lang="nl-BE" smtClean="0"/>
              <a:t>‹nr.›</a:t>
            </a:fld>
            <a:endParaRPr lang="nl-BE"/>
          </a:p>
        </p:txBody>
      </p:sp>
    </p:spTree>
    <p:extLst>
      <p:ext uri="{BB962C8B-B14F-4D97-AF65-F5344CB8AC3E}">
        <p14:creationId xmlns:p14="http://schemas.microsoft.com/office/powerpoint/2010/main" val="829972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4D267705-C994-B306-0C00-1FB5FBACFEC1}"/>
              </a:ext>
            </a:extLst>
          </p:cNvPr>
          <p:cNvSpPr>
            <a:spLocks noGrp="1"/>
          </p:cNvSpPr>
          <p:nvPr>
            <p:ph type="dt" sz="half" idx="10"/>
          </p:nvPr>
        </p:nvSpPr>
        <p:spPr/>
        <p:txBody>
          <a:bodyPr/>
          <a:lstStyle/>
          <a:p>
            <a:fld id="{9616F82B-CBB8-43DC-A2BE-1BDE900F8EA7}" type="datetimeFigureOut">
              <a:rPr lang="nl-BE" smtClean="0"/>
              <a:t>21/06/2025</a:t>
            </a:fld>
            <a:endParaRPr lang="nl-BE"/>
          </a:p>
        </p:txBody>
      </p:sp>
      <p:sp>
        <p:nvSpPr>
          <p:cNvPr id="3" name="Tijdelijke aanduiding voor voettekst 2">
            <a:extLst>
              <a:ext uri="{FF2B5EF4-FFF2-40B4-BE49-F238E27FC236}">
                <a16:creationId xmlns:a16="http://schemas.microsoft.com/office/drawing/2014/main" id="{66A3F553-11B3-EAA8-BE22-760C7FF75521}"/>
              </a:ext>
            </a:extLst>
          </p:cNvPr>
          <p:cNvSpPr>
            <a:spLocks noGrp="1"/>
          </p:cNvSpPr>
          <p:nvPr>
            <p:ph type="ftr" sz="quarter" idx="11"/>
          </p:nvPr>
        </p:nvSpPr>
        <p:spPr/>
        <p:txBody>
          <a:bodyPr/>
          <a:lstStyle/>
          <a:p>
            <a:endParaRPr lang="nl-BE"/>
          </a:p>
        </p:txBody>
      </p:sp>
      <p:sp>
        <p:nvSpPr>
          <p:cNvPr id="4" name="Tijdelijke aanduiding voor dianummer 3">
            <a:extLst>
              <a:ext uri="{FF2B5EF4-FFF2-40B4-BE49-F238E27FC236}">
                <a16:creationId xmlns:a16="http://schemas.microsoft.com/office/drawing/2014/main" id="{75B46A5D-743A-13C1-3971-A868D7FA1CA5}"/>
              </a:ext>
            </a:extLst>
          </p:cNvPr>
          <p:cNvSpPr>
            <a:spLocks noGrp="1"/>
          </p:cNvSpPr>
          <p:nvPr>
            <p:ph type="sldNum" sz="quarter" idx="12"/>
          </p:nvPr>
        </p:nvSpPr>
        <p:spPr/>
        <p:txBody>
          <a:bodyPr/>
          <a:lstStyle/>
          <a:p>
            <a:fld id="{D2EA27DA-B7CA-452E-BC1B-70FA306904BD}" type="slidenum">
              <a:rPr lang="nl-BE" smtClean="0"/>
              <a:t>‹nr.›</a:t>
            </a:fld>
            <a:endParaRPr lang="nl-BE"/>
          </a:p>
        </p:txBody>
      </p:sp>
    </p:spTree>
    <p:extLst>
      <p:ext uri="{BB962C8B-B14F-4D97-AF65-F5344CB8AC3E}">
        <p14:creationId xmlns:p14="http://schemas.microsoft.com/office/powerpoint/2010/main" val="3149333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0254D2-2C18-09A5-027A-783DC982567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3FDB138A-A3CE-2659-9F6D-8C4294F937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id="{DF89650F-1C25-220F-F48A-5A8483188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58006A8-1454-E7B9-1571-10DD6ABBD0CB}"/>
              </a:ext>
            </a:extLst>
          </p:cNvPr>
          <p:cNvSpPr>
            <a:spLocks noGrp="1"/>
          </p:cNvSpPr>
          <p:nvPr>
            <p:ph type="dt" sz="half" idx="10"/>
          </p:nvPr>
        </p:nvSpPr>
        <p:spPr/>
        <p:txBody>
          <a:bodyPr/>
          <a:lstStyle/>
          <a:p>
            <a:fld id="{9616F82B-CBB8-43DC-A2BE-1BDE900F8EA7}" type="datetimeFigureOut">
              <a:rPr lang="nl-BE" smtClean="0"/>
              <a:t>21/06/2025</a:t>
            </a:fld>
            <a:endParaRPr lang="nl-BE"/>
          </a:p>
        </p:txBody>
      </p:sp>
      <p:sp>
        <p:nvSpPr>
          <p:cNvPr id="6" name="Tijdelijke aanduiding voor voettekst 5">
            <a:extLst>
              <a:ext uri="{FF2B5EF4-FFF2-40B4-BE49-F238E27FC236}">
                <a16:creationId xmlns:a16="http://schemas.microsoft.com/office/drawing/2014/main" id="{311F4164-B49E-6A01-0AB7-0AF2481AC7BE}"/>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C0D44031-FD9F-901D-777A-640C61220DC0}"/>
              </a:ext>
            </a:extLst>
          </p:cNvPr>
          <p:cNvSpPr>
            <a:spLocks noGrp="1"/>
          </p:cNvSpPr>
          <p:nvPr>
            <p:ph type="sldNum" sz="quarter" idx="12"/>
          </p:nvPr>
        </p:nvSpPr>
        <p:spPr/>
        <p:txBody>
          <a:bodyPr/>
          <a:lstStyle/>
          <a:p>
            <a:fld id="{D2EA27DA-B7CA-452E-BC1B-70FA306904BD}" type="slidenum">
              <a:rPr lang="nl-BE" smtClean="0"/>
              <a:t>‹nr.›</a:t>
            </a:fld>
            <a:endParaRPr lang="nl-BE"/>
          </a:p>
        </p:txBody>
      </p:sp>
    </p:spTree>
    <p:extLst>
      <p:ext uri="{BB962C8B-B14F-4D97-AF65-F5344CB8AC3E}">
        <p14:creationId xmlns:p14="http://schemas.microsoft.com/office/powerpoint/2010/main" val="669906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147FE6-F399-5F32-860F-948FC7C561C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afbeelding 2">
            <a:extLst>
              <a:ext uri="{FF2B5EF4-FFF2-40B4-BE49-F238E27FC236}">
                <a16:creationId xmlns:a16="http://schemas.microsoft.com/office/drawing/2014/main" id="{3ED8218F-BE76-5FE6-3522-6B568F5DB8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a:extLst>
              <a:ext uri="{FF2B5EF4-FFF2-40B4-BE49-F238E27FC236}">
                <a16:creationId xmlns:a16="http://schemas.microsoft.com/office/drawing/2014/main" id="{50E49BC1-38E8-E741-3EA0-6E4F02EB22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4410A0C-7718-A951-F558-53AB39892522}"/>
              </a:ext>
            </a:extLst>
          </p:cNvPr>
          <p:cNvSpPr>
            <a:spLocks noGrp="1"/>
          </p:cNvSpPr>
          <p:nvPr>
            <p:ph type="dt" sz="half" idx="10"/>
          </p:nvPr>
        </p:nvSpPr>
        <p:spPr/>
        <p:txBody>
          <a:bodyPr/>
          <a:lstStyle/>
          <a:p>
            <a:fld id="{9616F82B-CBB8-43DC-A2BE-1BDE900F8EA7}" type="datetimeFigureOut">
              <a:rPr lang="nl-BE" smtClean="0"/>
              <a:t>21/06/2025</a:t>
            </a:fld>
            <a:endParaRPr lang="nl-BE"/>
          </a:p>
        </p:txBody>
      </p:sp>
      <p:sp>
        <p:nvSpPr>
          <p:cNvPr id="6" name="Tijdelijke aanduiding voor voettekst 5">
            <a:extLst>
              <a:ext uri="{FF2B5EF4-FFF2-40B4-BE49-F238E27FC236}">
                <a16:creationId xmlns:a16="http://schemas.microsoft.com/office/drawing/2014/main" id="{5A8A1D0A-CEBB-2F68-7D7C-DBBA7AC914F8}"/>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22ADF39D-9204-A3BD-97C7-4E327F16DB61}"/>
              </a:ext>
            </a:extLst>
          </p:cNvPr>
          <p:cNvSpPr>
            <a:spLocks noGrp="1"/>
          </p:cNvSpPr>
          <p:nvPr>
            <p:ph type="sldNum" sz="quarter" idx="12"/>
          </p:nvPr>
        </p:nvSpPr>
        <p:spPr/>
        <p:txBody>
          <a:bodyPr/>
          <a:lstStyle/>
          <a:p>
            <a:fld id="{D2EA27DA-B7CA-452E-BC1B-70FA306904BD}" type="slidenum">
              <a:rPr lang="nl-BE" smtClean="0"/>
              <a:t>‹nr.›</a:t>
            </a:fld>
            <a:endParaRPr lang="nl-BE"/>
          </a:p>
        </p:txBody>
      </p:sp>
    </p:spTree>
    <p:extLst>
      <p:ext uri="{BB962C8B-B14F-4D97-AF65-F5344CB8AC3E}">
        <p14:creationId xmlns:p14="http://schemas.microsoft.com/office/powerpoint/2010/main" val="538106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4F40063-D5AF-3D5E-7157-AD9B6C3F48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4775A935-84F7-E49F-4622-1983B1BFE1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5FA862CA-ADEB-D352-F17C-5387D73D03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616F82B-CBB8-43DC-A2BE-1BDE900F8EA7}" type="datetimeFigureOut">
              <a:rPr lang="nl-BE" smtClean="0"/>
              <a:t>21/06/2025</a:t>
            </a:fld>
            <a:endParaRPr lang="nl-BE"/>
          </a:p>
        </p:txBody>
      </p:sp>
      <p:sp>
        <p:nvSpPr>
          <p:cNvPr id="5" name="Tijdelijke aanduiding voor voettekst 4">
            <a:extLst>
              <a:ext uri="{FF2B5EF4-FFF2-40B4-BE49-F238E27FC236}">
                <a16:creationId xmlns:a16="http://schemas.microsoft.com/office/drawing/2014/main" id="{78ACD3F1-61F5-CC53-54B0-DD111B5FBC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nl-BE"/>
          </a:p>
        </p:txBody>
      </p:sp>
      <p:sp>
        <p:nvSpPr>
          <p:cNvPr id="6" name="Tijdelijke aanduiding voor dianummer 5">
            <a:extLst>
              <a:ext uri="{FF2B5EF4-FFF2-40B4-BE49-F238E27FC236}">
                <a16:creationId xmlns:a16="http://schemas.microsoft.com/office/drawing/2014/main" id="{24D569B6-FED8-7B19-D785-9173B085EF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2EA27DA-B7CA-452E-BC1B-70FA306904BD}" type="slidenum">
              <a:rPr lang="nl-BE" smtClean="0"/>
              <a:t>‹nr.›</a:t>
            </a:fld>
            <a:endParaRPr lang="nl-BE"/>
          </a:p>
        </p:txBody>
      </p:sp>
    </p:spTree>
    <p:extLst>
      <p:ext uri="{BB962C8B-B14F-4D97-AF65-F5344CB8AC3E}">
        <p14:creationId xmlns:p14="http://schemas.microsoft.com/office/powerpoint/2010/main" val="3662522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34F95310-2C7B-205E-0FB9-2FBADACBD665}"/>
              </a:ext>
            </a:extLst>
          </p:cNvPr>
          <p:cNvSpPr txBox="1"/>
          <p:nvPr/>
        </p:nvSpPr>
        <p:spPr>
          <a:xfrm>
            <a:off x="930729" y="1028343"/>
            <a:ext cx="10270671" cy="3416320"/>
          </a:xfrm>
          <a:prstGeom prst="rect">
            <a:avLst/>
          </a:prstGeom>
          <a:noFill/>
        </p:spPr>
        <p:txBody>
          <a:bodyPr wrap="square">
            <a:spAutoFit/>
          </a:bodyPr>
          <a:lstStyle/>
          <a:p>
            <a:r>
              <a:rPr lang="nl-BE" dirty="0"/>
              <a:t>Nice </a:t>
            </a:r>
            <a:r>
              <a:rPr lang="nl-BE" dirty="0" err="1"/>
              <a:t>guidelines</a:t>
            </a:r>
            <a:endParaRPr lang="nl-BE" dirty="0"/>
          </a:p>
          <a:p>
            <a:endParaRPr lang="nl-BE" dirty="0"/>
          </a:p>
          <a:p>
            <a:r>
              <a:rPr lang="nl-BE" dirty="0"/>
              <a:t>BMS meeting, 21 </a:t>
            </a:r>
            <a:r>
              <a:rPr lang="nl-BE" dirty="0" err="1"/>
              <a:t>june</a:t>
            </a:r>
            <a:r>
              <a:rPr lang="nl-BE" dirty="0"/>
              <a:t> </a:t>
            </a:r>
          </a:p>
          <a:p>
            <a:endParaRPr lang="nl-BE" dirty="0"/>
          </a:p>
          <a:p>
            <a:endParaRPr lang="nl-BE" dirty="0"/>
          </a:p>
          <a:p>
            <a:endParaRPr lang="nl-BE" dirty="0"/>
          </a:p>
          <a:p>
            <a:endParaRPr lang="nl-BE" dirty="0"/>
          </a:p>
          <a:p>
            <a:endParaRPr lang="nl-BE" dirty="0"/>
          </a:p>
          <a:p>
            <a:r>
              <a:rPr lang="nl-BE" dirty="0"/>
              <a:t>Prof Herman Depypere</a:t>
            </a:r>
          </a:p>
          <a:p>
            <a:endParaRPr lang="nl-BE" dirty="0"/>
          </a:p>
          <a:p>
            <a:endParaRPr lang="nl-BE" dirty="0"/>
          </a:p>
          <a:p>
            <a:r>
              <a:rPr lang="nl-BE" dirty="0"/>
              <a:t>No </a:t>
            </a:r>
            <a:r>
              <a:rPr lang="nl-BE" dirty="0" err="1"/>
              <a:t>disclosures</a:t>
            </a:r>
            <a:r>
              <a:rPr lang="nl-BE" dirty="0"/>
              <a:t> </a:t>
            </a:r>
            <a:r>
              <a:rPr lang="nl-BE" dirty="0" err="1"/>
              <a:t>for</a:t>
            </a:r>
            <a:r>
              <a:rPr lang="nl-BE" dirty="0"/>
              <a:t> </a:t>
            </a:r>
            <a:r>
              <a:rPr lang="nl-BE" dirty="0" err="1"/>
              <a:t>this</a:t>
            </a:r>
            <a:r>
              <a:rPr lang="nl-BE" dirty="0"/>
              <a:t> meeting </a:t>
            </a:r>
          </a:p>
        </p:txBody>
      </p:sp>
    </p:spTree>
    <p:extLst>
      <p:ext uri="{BB962C8B-B14F-4D97-AF65-F5344CB8AC3E}">
        <p14:creationId xmlns:p14="http://schemas.microsoft.com/office/powerpoint/2010/main" val="38178351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4D065C0C-9CE3-40C0-7A9D-983212ADC9B1}"/>
              </a:ext>
            </a:extLst>
          </p:cNvPr>
          <p:cNvSpPr txBox="1"/>
          <p:nvPr/>
        </p:nvSpPr>
        <p:spPr>
          <a:xfrm>
            <a:off x="930729" y="1443841"/>
            <a:ext cx="10213521" cy="3970318"/>
          </a:xfrm>
          <a:prstGeom prst="rect">
            <a:avLst/>
          </a:prstGeom>
          <a:noFill/>
        </p:spPr>
        <p:txBody>
          <a:bodyPr wrap="square">
            <a:spAutoFit/>
          </a:bodyPr>
          <a:lstStyle/>
          <a:p>
            <a:r>
              <a:rPr lang="en-US" dirty="0"/>
              <a:t>4 Management Diet and lifestyle advice</a:t>
            </a:r>
          </a:p>
          <a:p>
            <a:endParaRPr lang="en-US" dirty="0"/>
          </a:p>
          <a:p>
            <a:r>
              <a:rPr lang="en-US" dirty="0"/>
              <a:t>This should be considered, particularly smoking cessation, weight loss, alcohol reduction and increasing exercise to improve and maintain general health and wellbeing. </a:t>
            </a:r>
          </a:p>
          <a:p>
            <a:endParaRPr lang="en-US" dirty="0"/>
          </a:p>
          <a:p>
            <a:r>
              <a:rPr lang="en-US" dirty="0"/>
              <a:t>All treatment options should be discussed including HRT, menopause-specific cognitive behavioral therapy (CBT) and complementary therapies. </a:t>
            </a:r>
          </a:p>
          <a:p>
            <a:endParaRPr lang="en-US" dirty="0"/>
          </a:p>
          <a:p>
            <a:r>
              <a:rPr lang="en-US" dirty="0"/>
              <a:t>For vasomotor symptoms such as flushes and sweats, HRT should be offered after full consideration of benefits and risks, since it continues to be the most effective treatment with minimal risks. </a:t>
            </a:r>
          </a:p>
          <a:p>
            <a:endParaRPr lang="en-US" dirty="0"/>
          </a:p>
          <a:p>
            <a:r>
              <a:rPr lang="en-US" dirty="0"/>
              <a:t>The type of HRT will be determined by whether or not a woman has had a hysterectomy, whether perimenopausal or postmenopausal, past medical and family history, other medication and individual preferences. </a:t>
            </a:r>
            <a:endParaRPr lang="nl-BE" dirty="0"/>
          </a:p>
        </p:txBody>
      </p:sp>
    </p:spTree>
    <p:extLst>
      <p:ext uri="{BB962C8B-B14F-4D97-AF65-F5344CB8AC3E}">
        <p14:creationId xmlns:p14="http://schemas.microsoft.com/office/powerpoint/2010/main" val="648645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74F0F244-E311-FEE0-1E28-E3DC5F728612}"/>
              </a:ext>
            </a:extLst>
          </p:cNvPr>
          <p:cNvSpPr txBox="1"/>
          <p:nvPr/>
        </p:nvSpPr>
        <p:spPr>
          <a:xfrm>
            <a:off x="874939" y="1351393"/>
            <a:ext cx="10442121" cy="3693319"/>
          </a:xfrm>
          <a:prstGeom prst="rect">
            <a:avLst/>
          </a:prstGeom>
          <a:noFill/>
        </p:spPr>
        <p:txBody>
          <a:bodyPr wrap="square">
            <a:spAutoFit/>
          </a:bodyPr>
          <a:lstStyle/>
          <a:p>
            <a:r>
              <a:rPr lang="en-US" dirty="0"/>
              <a:t>Cognitive </a:t>
            </a:r>
            <a:r>
              <a:rPr lang="en-US" dirty="0" err="1"/>
              <a:t>Behavioural</a:t>
            </a:r>
            <a:r>
              <a:rPr lang="en-US" dirty="0"/>
              <a:t> Therapy: 241 pages</a:t>
            </a:r>
          </a:p>
          <a:p>
            <a:endParaRPr lang="en-US" dirty="0"/>
          </a:p>
          <a:p>
            <a:r>
              <a:rPr lang="en-US" dirty="0"/>
              <a:t>The committee also had concerns around study design and biases around how studies were carried out. As a result, they recommended CBT as an option rather than as routine management for sleep problems associated with menopause. </a:t>
            </a:r>
          </a:p>
          <a:p>
            <a:endParaRPr lang="en-US" dirty="0"/>
          </a:p>
          <a:p>
            <a:r>
              <a:rPr lang="en-US" dirty="0"/>
              <a:t>Cost 30 000 pounds per </a:t>
            </a:r>
            <a:r>
              <a:rPr lang="en-US" dirty="0" err="1"/>
              <a:t>qualy</a:t>
            </a:r>
            <a:endParaRPr lang="en-US" dirty="0"/>
          </a:p>
          <a:p>
            <a:endParaRPr lang="en-US" dirty="0"/>
          </a:p>
          <a:p>
            <a:r>
              <a:rPr lang="en-US" dirty="0"/>
              <a:t>Very low evidence</a:t>
            </a:r>
          </a:p>
          <a:p>
            <a:endParaRPr lang="en-US" dirty="0"/>
          </a:p>
          <a:p>
            <a:r>
              <a:rPr lang="en-US" dirty="0"/>
              <a:t>E.g.  Fenlon et al, 2020 RCT six 90 min sessions versus controls ‘women given advise about hot flashes and night sweats.  Hummel et al. 20 weekly sessions versus booklet and 1 phone call at six weeks by a psychologist to discuss the booklet.</a:t>
            </a:r>
            <a:endParaRPr lang="nl-BE" dirty="0"/>
          </a:p>
        </p:txBody>
      </p:sp>
    </p:spTree>
    <p:extLst>
      <p:ext uri="{BB962C8B-B14F-4D97-AF65-F5344CB8AC3E}">
        <p14:creationId xmlns:p14="http://schemas.microsoft.com/office/powerpoint/2010/main" val="2879749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9B04F771-43D1-C72F-C79F-7BBB2F6978F1}"/>
              </a:ext>
            </a:extLst>
          </p:cNvPr>
          <p:cNvSpPr txBox="1"/>
          <p:nvPr/>
        </p:nvSpPr>
        <p:spPr>
          <a:xfrm>
            <a:off x="832757" y="1443841"/>
            <a:ext cx="10287000" cy="3416320"/>
          </a:xfrm>
          <a:prstGeom prst="rect">
            <a:avLst/>
          </a:prstGeom>
          <a:noFill/>
        </p:spPr>
        <p:txBody>
          <a:bodyPr wrap="square">
            <a:spAutoFit/>
          </a:bodyPr>
          <a:lstStyle/>
          <a:p>
            <a:r>
              <a:rPr lang="en-US" dirty="0"/>
              <a:t>The guideline recommends that Clonidine or antidepressants should not be routinely offered. </a:t>
            </a:r>
          </a:p>
          <a:p>
            <a:endParaRPr lang="en-US" dirty="0"/>
          </a:p>
          <a:p>
            <a:r>
              <a:rPr lang="en-US" dirty="0"/>
              <a:t>Of the non-hormonal therapies, isoflavones or black cohosh have been shown to be helpful, but consideration should be given to the fact that not all preparations contain the same amount or quality of product. </a:t>
            </a:r>
          </a:p>
          <a:p>
            <a:endParaRPr lang="en-US" dirty="0"/>
          </a:p>
          <a:p>
            <a:r>
              <a:rPr lang="en-US" dirty="0"/>
              <a:t>The guideline recommends that for </a:t>
            </a:r>
            <a:r>
              <a:rPr lang="en-US" b="1" dirty="0"/>
              <a:t>depressive symptoms </a:t>
            </a:r>
            <a:r>
              <a:rPr lang="en-US" dirty="0"/>
              <a:t>with onset around the same time as other symptoms associated with menopause and not meeting the criteria for a diagnosis of depression, HRT should be considered, and cognitive behavioral therapy can be helpful. </a:t>
            </a:r>
          </a:p>
          <a:p>
            <a:endParaRPr lang="en-US" dirty="0"/>
          </a:p>
          <a:p>
            <a:r>
              <a:rPr lang="en-US" dirty="0"/>
              <a:t>For those experiencing menopause who are suspected or have been diagnosed with </a:t>
            </a:r>
            <a:r>
              <a:rPr lang="en-US" b="1" dirty="0"/>
              <a:t>depression</a:t>
            </a:r>
            <a:r>
              <a:rPr lang="en-US" dirty="0"/>
              <a:t>, follow the NICE recommendations for the treatment and management of depression</a:t>
            </a:r>
            <a:endParaRPr lang="nl-BE" dirty="0"/>
          </a:p>
        </p:txBody>
      </p:sp>
    </p:spTree>
    <p:extLst>
      <p:ext uri="{BB962C8B-B14F-4D97-AF65-F5344CB8AC3E}">
        <p14:creationId xmlns:p14="http://schemas.microsoft.com/office/powerpoint/2010/main" val="24445780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3F6FEAD0-C58D-7556-F32F-7F4EB0EBA422}"/>
              </a:ext>
            </a:extLst>
          </p:cNvPr>
          <p:cNvSpPr txBox="1"/>
          <p:nvPr/>
        </p:nvSpPr>
        <p:spPr>
          <a:xfrm>
            <a:off x="710293" y="2967335"/>
            <a:ext cx="10099221" cy="646331"/>
          </a:xfrm>
          <a:prstGeom prst="rect">
            <a:avLst/>
          </a:prstGeom>
          <a:noFill/>
        </p:spPr>
        <p:txBody>
          <a:bodyPr wrap="square">
            <a:spAutoFit/>
          </a:bodyPr>
          <a:lstStyle/>
          <a:p>
            <a:r>
              <a:rPr lang="en-US" dirty="0"/>
              <a:t>The guideline recommends that for low sexual desire, testosterone can be considered in addition to HRT, if HRT alone is not sufficient. </a:t>
            </a:r>
            <a:endParaRPr lang="nl-BE" dirty="0"/>
          </a:p>
        </p:txBody>
      </p:sp>
    </p:spTree>
    <p:extLst>
      <p:ext uri="{BB962C8B-B14F-4D97-AF65-F5344CB8AC3E}">
        <p14:creationId xmlns:p14="http://schemas.microsoft.com/office/powerpoint/2010/main" val="3427066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9DFC9C47-8E35-BC6D-8B1B-78A5C566D400}"/>
              </a:ext>
            </a:extLst>
          </p:cNvPr>
          <p:cNvSpPr txBox="1"/>
          <p:nvPr/>
        </p:nvSpPr>
        <p:spPr>
          <a:xfrm>
            <a:off x="906235" y="712283"/>
            <a:ext cx="10850336" cy="5632311"/>
          </a:xfrm>
          <a:prstGeom prst="rect">
            <a:avLst/>
          </a:prstGeom>
          <a:noFill/>
        </p:spPr>
        <p:txBody>
          <a:bodyPr wrap="square">
            <a:spAutoFit/>
          </a:bodyPr>
          <a:lstStyle/>
          <a:p>
            <a:r>
              <a:rPr lang="en-US" dirty="0"/>
              <a:t>5 Genitourinary symptoms associated with menopause </a:t>
            </a:r>
          </a:p>
          <a:p>
            <a:endParaRPr lang="en-US" dirty="0"/>
          </a:p>
          <a:p>
            <a:r>
              <a:rPr lang="en-US" dirty="0"/>
              <a:t>It is well </a:t>
            </a:r>
            <a:r>
              <a:rPr lang="en-US" dirty="0" err="1"/>
              <a:t>recognised</a:t>
            </a:r>
            <a:r>
              <a:rPr lang="en-US" dirty="0"/>
              <a:t> that lack of estrogen can cause significant vaginal and bladder problems, yet these symptoms are largely under-</a:t>
            </a:r>
            <a:r>
              <a:rPr lang="en-US" dirty="0" err="1"/>
              <a:t>recognised</a:t>
            </a:r>
            <a:r>
              <a:rPr lang="en-US" dirty="0"/>
              <a:t> and under-treated. </a:t>
            </a:r>
          </a:p>
          <a:p>
            <a:endParaRPr lang="en-US" dirty="0"/>
          </a:p>
          <a:p>
            <a:r>
              <a:rPr lang="en-US" dirty="0"/>
              <a:t>It is recommended that vaginal estrogen should be offered and used long term with no concerns about risks, since systemic absorption is extremely low. For some women taking HRT, vaginal estrogen may be required in addition, and it can also be considered in women who may have medical problems for which there would be concern about using systemic HRT. </a:t>
            </a:r>
          </a:p>
          <a:p>
            <a:endParaRPr lang="en-US" dirty="0"/>
          </a:p>
          <a:p>
            <a:r>
              <a:rPr lang="en-US" dirty="0"/>
              <a:t>Vaginal lubricants and </a:t>
            </a:r>
            <a:r>
              <a:rPr lang="en-US" dirty="0" err="1"/>
              <a:t>moisturisers</a:t>
            </a:r>
            <a:r>
              <a:rPr lang="en-US" dirty="0"/>
              <a:t> can also be used with vaginal estrogen. The guideline recommends that when someone chooses vaginal estrogen, make a shared decision with the person about whether to use an estrogen cream, gel, tablet, pessary or ring. In addition, the guideline recommends considering vaginal </a:t>
            </a:r>
            <a:r>
              <a:rPr lang="en-US" dirty="0" err="1"/>
              <a:t>prasterone</a:t>
            </a:r>
            <a:r>
              <a:rPr lang="en-US" dirty="0"/>
              <a:t> for genitourinary symptoms if vaginal estrogen or non-hormonal </a:t>
            </a:r>
            <a:r>
              <a:rPr lang="en-US" dirty="0" err="1"/>
              <a:t>moisturisers</a:t>
            </a:r>
            <a:r>
              <a:rPr lang="en-US" dirty="0"/>
              <a:t> or lubricants have been ineffective or are not tolerated, and ospemifene can be considered as an oral treatment for genitourinary symptoms if the use of locally applied treatments is impractical, for example, because of disability. </a:t>
            </a:r>
          </a:p>
          <a:p>
            <a:endParaRPr lang="en-US" dirty="0"/>
          </a:p>
          <a:p>
            <a:r>
              <a:rPr lang="en-US" dirty="0"/>
              <a:t>The guideline recommends that vaginal laser treatment should not be offered for genitourinary symptoms associated with menopause unless as part of a </a:t>
            </a:r>
            <a:r>
              <a:rPr lang="en-US" dirty="0" err="1"/>
              <a:t>randomised</a:t>
            </a:r>
            <a:r>
              <a:rPr lang="en-US" dirty="0"/>
              <a:t> controlled trial.</a:t>
            </a:r>
            <a:endParaRPr lang="nl-BE" dirty="0"/>
          </a:p>
        </p:txBody>
      </p:sp>
    </p:spTree>
    <p:extLst>
      <p:ext uri="{BB962C8B-B14F-4D97-AF65-F5344CB8AC3E}">
        <p14:creationId xmlns:p14="http://schemas.microsoft.com/office/powerpoint/2010/main" val="894734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C2042DAC-F194-0AD5-68D5-2AD20411E8E4}"/>
              </a:ext>
            </a:extLst>
          </p:cNvPr>
          <p:cNvSpPr txBox="1"/>
          <p:nvPr/>
        </p:nvSpPr>
        <p:spPr>
          <a:xfrm>
            <a:off x="587829" y="1720840"/>
            <a:ext cx="10311492" cy="3970318"/>
          </a:xfrm>
          <a:prstGeom prst="rect">
            <a:avLst/>
          </a:prstGeom>
          <a:noFill/>
        </p:spPr>
        <p:txBody>
          <a:bodyPr wrap="square">
            <a:spAutoFit/>
          </a:bodyPr>
          <a:lstStyle/>
          <a:p>
            <a:r>
              <a:rPr lang="en-US" dirty="0"/>
              <a:t>6 Management of symptoms after breast cancer </a:t>
            </a:r>
          </a:p>
          <a:p>
            <a:endParaRPr lang="en-US" dirty="0"/>
          </a:p>
          <a:p>
            <a:r>
              <a:rPr lang="en-US" dirty="0"/>
              <a:t>Women who have had breast cancer and who have menopause associated symptoms should be offered a discussion about all treatment options available and should receive care from a healthcare professional with expertise in menopause. </a:t>
            </a:r>
          </a:p>
          <a:p>
            <a:endParaRPr lang="en-US" dirty="0"/>
          </a:p>
          <a:p>
            <a:r>
              <a:rPr lang="en-US" dirty="0"/>
              <a:t>Of the non-hormonal options available, St John’s Wort may be used but it should be noted that it may interact with other medications. </a:t>
            </a:r>
          </a:p>
          <a:p>
            <a:endParaRPr lang="en-US" dirty="0"/>
          </a:p>
          <a:p>
            <a:r>
              <a:rPr lang="en-US" dirty="0"/>
              <a:t>The antidepressants Fluoxetine (Prozac®) and </a:t>
            </a:r>
            <a:r>
              <a:rPr lang="en-US" dirty="0" err="1"/>
              <a:t>Paroxitene</a:t>
            </a:r>
            <a:r>
              <a:rPr lang="en-US" dirty="0"/>
              <a:t> (Seroxat®), which have been often used in the past for vasomotor symptoms, should not be used in women also taking Tamoxifen since interactions can occur, reducing the effectiveness of Tamoxifen. </a:t>
            </a:r>
          </a:p>
          <a:p>
            <a:endParaRPr lang="en-US" dirty="0"/>
          </a:p>
          <a:p>
            <a:r>
              <a:rPr lang="en-US" dirty="0"/>
              <a:t>Nothing is discussed on NK 3 antagonists</a:t>
            </a:r>
            <a:endParaRPr lang="nl-BE" dirty="0"/>
          </a:p>
        </p:txBody>
      </p:sp>
    </p:spTree>
    <p:extLst>
      <p:ext uri="{BB962C8B-B14F-4D97-AF65-F5344CB8AC3E}">
        <p14:creationId xmlns:p14="http://schemas.microsoft.com/office/powerpoint/2010/main" val="1793535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8E1AEBAA-32F5-97F6-64D3-4387F9D4B0CE}"/>
              </a:ext>
            </a:extLst>
          </p:cNvPr>
          <p:cNvSpPr txBox="1"/>
          <p:nvPr/>
        </p:nvSpPr>
        <p:spPr>
          <a:xfrm>
            <a:off x="1363435" y="1443841"/>
            <a:ext cx="10131879" cy="3970318"/>
          </a:xfrm>
          <a:prstGeom prst="rect">
            <a:avLst/>
          </a:prstGeom>
          <a:noFill/>
        </p:spPr>
        <p:txBody>
          <a:bodyPr wrap="square">
            <a:spAutoFit/>
          </a:bodyPr>
          <a:lstStyle/>
          <a:p>
            <a:r>
              <a:rPr lang="en-US" dirty="0"/>
              <a:t>7 Review and referral </a:t>
            </a:r>
          </a:p>
          <a:p>
            <a:endParaRPr lang="en-US" dirty="0"/>
          </a:p>
          <a:p>
            <a:r>
              <a:rPr lang="en-US" dirty="0"/>
              <a:t>Review should be arranged with a healthcare professional three months after commencing HRT and once settled on treatment, annually thereafter. </a:t>
            </a:r>
          </a:p>
          <a:p>
            <a:endParaRPr lang="en-US" dirty="0"/>
          </a:p>
          <a:p>
            <a:r>
              <a:rPr lang="en-US" dirty="0"/>
              <a:t>The guideline recommends considering referral to a healthcare professional with expertise in menopause if a person: 	</a:t>
            </a:r>
          </a:p>
          <a:p>
            <a:endParaRPr lang="en-US" dirty="0"/>
          </a:p>
          <a:p>
            <a:r>
              <a:rPr lang="en-US" dirty="0"/>
              <a:t>	• has symptoms associated with menopause and contraindications to HRT or 	</a:t>
            </a:r>
          </a:p>
          <a:p>
            <a:r>
              <a:rPr lang="en-US" dirty="0"/>
              <a:t>	• if there is uncertainty about the most suitable management options for their symptoms. </a:t>
            </a:r>
          </a:p>
          <a:p>
            <a:endParaRPr lang="en-US" dirty="0"/>
          </a:p>
          <a:p>
            <a:r>
              <a:rPr lang="en-US" dirty="0"/>
              <a:t>The guideline recommends that a healthcare professional with expertise in menopause should have received training </a:t>
            </a:r>
            <a:r>
              <a:rPr lang="en-US" dirty="0" err="1"/>
              <a:t>recognised</a:t>
            </a:r>
            <a:r>
              <a:rPr lang="en-US" dirty="0"/>
              <a:t> by a professional body such as the British Menopause Society, Faculty of Sexual and Reproductive Healthcare or Royal College of Obstetricians and </a:t>
            </a:r>
            <a:r>
              <a:rPr lang="en-US" dirty="0" err="1"/>
              <a:t>Gynaecologists</a:t>
            </a:r>
            <a:r>
              <a:rPr lang="en-US" dirty="0"/>
              <a:t>.</a:t>
            </a:r>
            <a:endParaRPr lang="nl-BE" dirty="0"/>
          </a:p>
        </p:txBody>
      </p:sp>
    </p:spTree>
    <p:extLst>
      <p:ext uri="{BB962C8B-B14F-4D97-AF65-F5344CB8AC3E}">
        <p14:creationId xmlns:p14="http://schemas.microsoft.com/office/powerpoint/2010/main" val="3888096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CD7098C3-B009-46BC-77EF-4698144ADF32}"/>
              </a:ext>
            </a:extLst>
          </p:cNvPr>
          <p:cNvSpPr txBox="1"/>
          <p:nvPr/>
        </p:nvSpPr>
        <p:spPr>
          <a:xfrm>
            <a:off x="979714" y="1305342"/>
            <a:ext cx="9535886" cy="3693319"/>
          </a:xfrm>
          <a:prstGeom prst="rect">
            <a:avLst/>
          </a:prstGeom>
          <a:noFill/>
        </p:spPr>
        <p:txBody>
          <a:bodyPr wrap="square">
            <a:spAutoFit/>
          </a:bodyPr>
          <a:lstStyle/>
          <a:p>
            <a:r>
              <a:rPr lang="en-US" dirty="0"/>
              <a:t>8 Medical complexities and long-term benefits and risks of HRT for people aged 45 and over</a:t>
            </a:r>
          </a:p>
          <a:p>
            <a:endParaRPr lang="en-US" dirty="0"/>
          </a:p>
          <a:p>
            <a:r>
              <a:rPr lang="en-US" dirty="0"/>
              <a:t>While for many women HRT used appropriately provides more benefits than risks, it is important to understand the benefits and risks which will vary from woman to woman. These are strongly influenced by baseline risk which is affected by diet, lifestyle, past medical and family history. </a:t>
            </a:r>
          </a:p>
          <a:p>
            <a:endParaRPr lang="en-US" dirty="0"/>
          </a:p>
          <a:p>
            <a:r>
              <a:rPr lang="en-US" dirty="0"/>
              <a:t>The guideline concludes that overall, life expectancy is unlikely to change with the use of combined or estrogen alone HRT. </a:t>
            </a:r>
          </a:p>
          <a:p>
            <a:endParaRPr lang="en-US" dirty="0"/>
          </a:p>
          <a:p>
            <a:r>
              <a:rPr lang="en-US" dirty="0"/>
              <a:t>Venous thromboembolism (VTE) – The guideline concludes that there is an increased risk of VTE with oral estrogen intake but not transdermal (patch, spray or gel) intake. HRT containing transdermal estradiol should be offered as first line HRT to women at higher risk for VTE, including those with a Body Mass Index over 30. </a:t>
            </a:r>
            <a:endParaRPr lang="nl-BE" dirty="0"/>
          </a:p>
        </p:txBody>
      </p:sp>
    </p:spTree>
    <p:extLst>
      <p:ext uri="{BB962C8B-B14F-4D97-AF65-F5344CB8AC3E}">
        <p14:creationId xmlns:p14="http://schemas.microsoft.com/office/powerpoint/2010/main" val="1858280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174BA2B4-0EDC-F688-0124-0ACBFC4DADFA}"/>
              </a:ext>
            </a:extLst>
          </p:cNvPr>
          <p:cNvSpPr txBox="1"/>
          <p:nvPr/>
        </p:nvSpPr>
        <p:spPr>
          <a:xfrm>
            <a:off x="734785" y="1305342"/>
            <a:ext cx="10678885" cy="2862322"/>
          </a:xfrm>
          <a:prstGeom prst="rect">
            <a:avLst/>
          </a:prstGeom>
          <a:noFill/>
        </p:spPr>
        <p:txBody>
          <a:bodyPr wrap="square">
            <a:spAutoFit/>
          </a:bodyPr>
          <a:lstStyle/>
          <a:p>
            <a:r>
              <a:rPr lang="en-US" dirty="0"/>
              <a:t>Cardiovascular disease – The guideline recommends that for people with a personal history of coronary heart disease or stroke, ensure that combined or estrogen-only HRT is discussed and offered, if appropriate, by a healthcare professional with expertise in menopause. </a:t>
            </a:r>
          </a:p>
          <a:p>
            <a:endParaRPr lang="en-US" dirty="0"/>
          </a:p>
          <a:p>
            <a:r>
              <a:rPr lang="en-US" dirty="0"/>
              <a:t>The guideline concludes that there is </a:t>
            </a:r>
            <a:r>
              <a:rPr lang="en-US" b="1" dirty="0"/>
              <a:t>no increased </a:t>
            </a:r>
            <a:r>
              <a:rPr lang="en-US" dirty="0"/>
              <a:t>risk of CVD with HRT. The guideline recommends that combined or estrogen-only HRT should not be offered purely for primary or secondary prevention of cardiovascular disease in those experiencing menopause aged 45-55 years. </a:t>
            </a:r>
          </a:p>
          <a:p>
            <a:endParaRPr lang="en-US" dirty="0"/>
          </a:p>
          <a:p>
            <a:r>
              <a:rPr lang="en-US" dirty="0"/>
              <a:t>The guideline concludes that there is an increased risk of stroke with oral but not transdermal HRT and baseline risk in women under the age of 60 is very low</a:t>
            </a:r>
            <a:endParaRPr lang="nl-BE" dirty="0"/>
          </a:p>
        </p:txBody>
      </p:sp>
    </p:spTree>
    <p:extLst>
      <p:ext uri="{BB962C8B-B14F-4D97-AF65-F5344CB8AC3E}">
        <p14:creationId xmlns:p14="http://schemas.microsoft.com/office/powerpoint/2010/main" val="2149030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Afbeelding 4">
            <a:extLst>
              <a:ext uri="{FF2B5EF4-FFF2-40B4-BE49-F238E27FC236}">
                <a16:creationId xmlns:a16="http://schemas.microsoft.com/office/drawing/2014/main" id="{46F8908D-C0A6-C721-9136-684CFE73FC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8314" y="188913"/>
            <a:ext cx="8713787" cy="432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5" name="Tekstvak 3">
            <a:extLst>
              <a:ext uri="{FF2B5EF4-FFF2-40B4-BE49-F238E27FC236}">
                <a16:creationId xmlns:a16="http://schemas.microsoft.com/office/drawing/2014/main" id="{7E6FB41B-D166-820F-F7B4-FC217F45A9D6}"/>
              </a:ext>
            </a:extLst>
          </p:cNvPr>
          <p:cNvSpPr txBox="1">
            <a:spLocks noChangeArrowheads="1"/>
          </p:cNvSpPr>
          <p:nvPr/>
        </p:nvSpPr>
        <p:spPr bwMode="auto">
          <a:xfrm>
            <a:off x="1847850" y="6226176"/>
            <a:ext cx="80660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nl-BE" altLang="nl-BE" sz="2400">
                <a:latin typeface="Arial" panose="020B0604020202020204" pitchFamily="34" charset="0"/>
              </a:rPr>
              <a:t>Nerattini M. Frontiers in neuroscience, 2023</a:t>
            </a:r>
          </a:p>
        </p:txBody>
      </p:sp>
      <p:sp>
        <p:nvSpPr>
          <p:cNvPr id="38916" name="Tekstvak 1">
            <a:extLst>
              <a:ext uri="{FF2B5EF4-FFF2-40B4-BE49-F238E27FC236}">
                <a16:creationId xmlns:a16="http://schemas.microsoft.com/office/drawing/2014/main" id="{6308C22E-ABA8-2ECA-10AB-ED93E3C264F2}"/>
              </a:ext>
            </a:extLst>
          </p:cNvPr>
          <p:cNvSpPr txBox="1">
            <a:spLocks noChangeArrowheads="1"/>
          </p:cNvSpPr>
          <p:nvPr/>
        </p:nvSpPr>
        <p:spPr bwMode="auto">
          <a:xfrm>
            <a:off x="1738314" y="4749801"/>
            <a:ext cx="8713787"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a:spcBef>
                <a:spcPct val="0"/>
              </a:spcBef>
              <a:buFontTx/>
              <a:buNone/>
            </a:pPr>
            <a:r>
              <a:rPr lang="en-US" altLang="nl-BE" sz="1800">
                <a:latin typeface="Museo Sans 300"/>
              </a:rPr>
              <a:t> A systematic of 6 RCT reports (21,065 treated and 20,997 placebo participants) and 45 observational reports (768,866 patient cases and 5.5 million controls). We used fixed and random effect meta-analysis to derive pooled relative risk (RR) and 95% confidence intervals (C.I.) from these studies.</a:t>
            </a:r>
          </a:p>
          <a:p>
            <a:pPr algn="just">
              <a:spcBef>
                <a:spcPct val="0"/>
              </a:spcBef>
              <a:buFontTx/>
              <a:buNone/>
            </a:pPr>
            <a:r>
              <a:rPr lang="en-US" altLang="nl-BE" sz="1800">
                <a:latin typeface="Museo Sans 300"/>
              </a:rPr>
              <a:t> </a:t>
            </a:r>
            <a:endParaRPr lang="nl-BE" altLang="nl-BE" sz="240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34F95310-2C7B-205E-0FB9-2FBADACBD665}"/>
              </a:ext>
            </a:extLst>
          </p:cNvPr>
          <p:cNvSpPr txBox="1"/>
          <p:nvPr/>
        </p:nvSpPr>
        <p:spPr>
          <a:xfrm>
            <a:off x="930729" y="1028343"/>
            <a:ext cx="10270671" cy="4801314"/>
          </a:xfrm>
          <a:prstGeom prst="rect">
            <a:avLst/>
          </a:prstGeom>
          <a:noFill/>
        </p:spPr>
        <p:txBody>
          <a:bodyPr wrap="square">
            <a:spAutoFit/>
          </a:bodyPr>
          <a:lstStyle/>
          <a:p>
            <a:r>
              <a:rPr lang="en-US" dirty="0"/>
              <a:t>Women live for many years after their ovaries stop producing estrogen and lack of estrogen can have significant short- and long-term effects on their health and wellbeing. The NICE guideline Menopause: diagnosis and management (NG23) was published in November 2015 to provide healthcare professionals with clarity around the diagnosis of menopause symptoms and the treatment options available. </a:t>
            </a:r>
          </a:p>
          <a:p>
            <a:endParaRPr lang="en-US" dirty="0"/>
          </a:p>
          <a:p>
            <a:r>
              <a:rPr lang="en-US" dirty="0"/>
              <a:t>The updated NG23 guideline Menopause: identification and management was published on 7 November 2024, providing guidance on identifying and managing menopause symptoms, including for those with premature ovarian insufficiency. </a:t>
            </a:r>
          </a:p>
          <a:p>
            <a:endParaRPr lang="en-US" dirty="0"/>
          </a:p>
          <a:p>
            <a:r>
              <a:rPr lang="en-US" dirty="0"/>
              <a:t>It was presented at EMAS.</a:t>
            </a:r>
          </a:p>
          <a:p>
            <a:endParaRPr lang="en-US" dirty="0"/>
          </a:p>
          <a:p>
            <a:r>
              <a:rPr lang="en-US" dirty="0"/>
              <a:t>Aim To improve the consistency of support and information provided to people experiencing menopause.</a:t>
            </a:r>
          </a:p>
          <a:p>
            <a:endParaRPr lang="en-US" dirty="0"/>
          </a:p>
          <a:p>
            <a:r>
              <a:rPr lang="en-US" dirty="0"/>
              <a:t>The guideline covers women, trans men and non-binary people registered female at birth, who currently have menopause-associated symptoms or who will experience menopause in the future.</a:t>
            </a:r>
            <a:endParaRPr lang="nl-BE" dirty="0"/>
          </a:p>
        </p:txBody>
      </p:sp>
    </p:spTree>
    <p:extLst>
      <p:ext uri="{BB962C8B-B14F-4D97-AF65-F5344CB8AC3E}">
        <p14:creationId xmlns:p14="http://schemas.microsoft.com/office/powerpoint/2010/main" val="3032373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65EBDF6C-90D2-35F1-FB39-759371A9F1D4}"/>
              </a:ext>
            </a:extLst>
          </p:cNvPr>
          <p:cNvSpPr txBox="1"/>
          <p:nvPr/>
        </p:nvSpPr>
        <p:spPr>
          <a:xfrm>
            <a:off x="489858" y="394463"/>
            <a:ext cx="10923814" cy="5632311"/>
          </a:xfrm>
          <a:prstGeom prst="rect">
            <a:avLst/>
          </a:prstGeom>
          <a:noFill/>
        </p:spPr>
        <p:txBody>
          <a:bodyPr wrap="square">
            <a:spAutoFit/>
          </a:bodyPr>
          <a:lstStyle/>
          <a:p>
            <a:r>
              <a:rPr lang="en-US" dirty="0"/>
              <a:t>Breast cancer – The guideline concludes that HRT with estrogen alone is associated with very little or no increased risk of breast cancer. HRT with estrogen and progestogen can be associated with an increased risk of breast cancer which is related to duration of treatment and risk reduces gradually after stopping HRT. The guideline concludes that there are insufficient data as to whether or not different types of progestogens are associated with different risks (although some observational studies have shown a lower risk with HRT containing </a:t>
            </a:r>
            <a:r>
              <a:rPr lang="en-US" dirty="0" err="1"/>
              <a:t>dydrogesterone</a:t>
            </a:r>
            <a:r>
              <a:rPr lang="en-US" dirty="0"/>
              <a:t> or </a:t>
            </a:r>
            <a:r>
              <a:rPr lang="en-US" dirty="0" err="1"/>
              <a:t>micronised</a:t>
            </a:r>
            <a:r>
              <a:rPr lang="en-US" dirty="0"/>
              <a:t> progesterone). </a:t>
            </a:r>
          </a:p>
          <a:p>
            <a:endParaRPr lang="en-US" dirty="0"/>
          </a:p>
          <a:p>
            <a:r>
              <a:rPr lang="en-US" dirty="0"/>
              <a:t>Diabetes – The guideline recommends that neither oral nor transdermal HRT affects the risk of developing Type 2 diabetes and are unlikely to affect glucose control. The guideline therefore recommends that HRT can be offered for menopause associated symptoms, taking co-morbidities into account. </a:t>
            </a:r>
          </a:p>
          <a:p>
            <a:endParaRPr lang="en-US" dirty="0"/>
          </a:p>
          <a:p>
            <a:r>
              <a:rPr lang="en-US" dirty="0"/>
              <a:t>Osteoporosis – The guideline recommends that HRT reduces the risk of osteoporotic fracture, the benefit being maintained while HRT is taken. </a:t>
            </a:r>
          </a:p>
          <a:p>
            <a:endParaRPr lang="en-US" dirty="0"/>
          </a:p>
          <a:p>
            <a:r>
              <a:rPr lang="en-US" dirty="0"/>
              <a:t>Sarcopenia – Muscle mass and strength decrease with age and can affect risk of falling. The guideline concludes that there is a possibility that HRT may have a beneficial effect on improving muscle strength and mass, but the evidence on this is limited. </a:t>
            </a:r>
          </a:p>
          <a:p>
            <a:endParaRPr lang="en-US" dirty="0"/>
          </a:p>
          <a:p>
            <a:r>
              <a:rPr lang="en-US" dirty="0"/>
              <a:t>Dementia – The likelihood of HRT either reducing or increasing the risk of dementia is unknown. The guideline concludes that dementia risk might increase with combined HRT if it is started at age 65 or over. </a:t>
            </a:r>
            <a:endParaRPr lang="nl-BE" dirty="0"/>
          </a:p>
        </p:txBody>
      </p:sp>
    </p:spTree>
    <p:extLst>
      <p:ext uri="{BB962C8B-B14F-4D97-AF65-F5344CB8AC3E}">
        <p14:creationId xmlns:p14="http://schemas.microsoft.com/office/powerpoint/2010/main" val="1605966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EE5CC13D-740E-1635-5DC4-ABA374F1B9EA}"/>
              </a:ext>
            </a:extLst>
          </p:cNvPr>
          <p:cNvSpPr txBox="1"/>
          <p:nvPr/>
        </p:nvSpPr>
        <p:spPr>
          <a:xfrm>
            <a:off x="653143" y="1166843"/>
            <a:ext cx="10687050" cy="4247317"/>
          </a:xfrm>
          <a:prstGeom prst="rect">
            <a:avLst/>
          </a:prstGeom>
          <a:noFill/>
        </p:spPr>
        <p:txBody>
          <a:bodyPr wrap="square">
            <a:spAutoFit/>
          </a:bodyPr>
          <a:lstStyle/>
          <a:p>
            <a:r>
              <a:rPr lang="en-US" dirty="0"/>
              <a:t>Endometrial cancer – The guideline concludes that estrogen has an adverse effect on the endometrium when used on its own and progestogens counteract this in a dose-dependent manner. The guideline concludes that overall, </a:t>
            </a:r>
            <a:r>
              <a:rPr lang="en-US" b="1" dirty="0"/>
              <a:t>endometrial cancer risk decreases with continuous combined HRT compared to women not taking HRT</a:t>
            </a:r>
            <a:r>
              <a:rPr lang="en-US" dirty="0"/>
              <a:t>, although care must be taken to ensure the appropriate dose and duration of progestogen when the dose of estrogen is increased.</a:t>
            </a:r>
          </a:p>
          <a:p>
            <a:endParaRPr lang="en-US" dirty="0"/>
          </a:p>
          <a:p>
            <a:r>
              <a:rPr lang="en-US" dirty="0"/>
              <a:t> The guideline also concludes that endometrial cancer risk may slightly increase with sequential combined HRT, and the increase may be greater with: </a:t>
            </a:r>
          </a:p>
          <a:p>
            <a:r>
              <a:rPr lang="en-US" dirty="0"/>
              <a:t>• longer duration of use </a:t>
            </a:r>
          </a:p>
          <a:p>
            <a:r>
              <a:rPr lang="en-US" dirty="0"/>
              <a:t>• fewer days of progestogen per cycle </a:t>
            </a:r>
          </a:p>
          <a:p>
            <a:r>
              <a:rPr lang="en-US" dirty="0"/>
              <a:t>• increased dosage of estrogen </a:t>
            </a:r>
          </a:p>
          <a:p>
            <a:endParaRPr lang="en-US" dirty="0"/>
          </a:p>
          <a:p>
            <a:r>
              <a:rPr lang="en-US" dirty="0"/>
              <a:t>Ovarian cancer – The guideline concludes that in people with ovaries, there is a very slight increase in ovarian cancer risk with combined HRT (although the BMS notes that this was not confirmed in the WHI RCT).</a:t>
            </a:r>
            <a:endParaRPr lang="nl-BE" dirty="0"/>
          </a:p>
        </p:txBody>
      </p:sp>
    </p:spTree>
    <p:extLst>
      <p:ext uri="{BB962C8B-B14F-4D97-AF65-F5344CB8AC3E}">
        <p14:creationId xmlns:p14="http://schemas.microsoft.com/office/powerpoint/2010/main" val="861850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86242BE4-CC29-CD9A-38C2-0B71B8421640}"/>
              </a:ext>
            </a:extLst>
          </p:cNvPr>
          <p:cNvSpPr txBox="1"/>
          <p:nvPr/>
        </p:nvSpPr>
        <p:spPr>
          <a:xfrm>
            <a:off x="636814" y="1028343"/>
            <a:ext cx="10564586" cy="4524315"/>
          </a:xfrm>
          <a:prstGeom prst="rect">
            <a:avLst/>
          </a:prstGeom>
          <a:noFill/>
        </p:spPr>
        <p:txBody>
          <a:bodyPr wrap="square">
            <a:spAutoFit/>
          </a:bodyPr>
          <a:lstStyle/>
          <a:p>
            <a:r>
              <a:rPr lang="en-US" dirty="0"/>
              <a:t>9 Starting and stopping HRT </a:t>
            </a:r>
          </a:p>
          <a:p>
            <a:endParaRPr lang="en-US" dirty="0"/>
          </a:p>
          <a:p>
            <a:r>
              <a:rPr lang="en-US" dirty="0"/>
              <a:t>The guideline recommends that if a person chooses to take HRT, aim to provide treatment at </a:t>
            </a:r>
            <a:r>
              <a:rPr lang="en-US" b="1" dirty="0"/>
              <a:t>the lowest </a:t>
            </a:r>
            <a:r>
              <a:rPr lang="en-US" dirty="0"/>
              <a:t>effective dosage. Explain to people with a uterus that vaginal bleeding is a common side effect of systemic HRT within the first 3 months of treatment, and that they will be asked about this during their 3-month review. Advise them to seek medical help promptly if they experience unscheduled bleeding after 3 months. </a:t>
            </a:r>
          </a:p>
          <a:p>
            <a:endParaRPr lang="en-US" dirty="0"/>
          </a:p>
          <a:p>
            <a:r>
              <a:rPr lang="en-US" dirty="0"/>
              <a:t>BMS guidance can be found in the joint guideline on the Management of unscheduled bleeding on HRT. </a:t>
            </a:r>
          </a:p>
          <a:p>
            <a:endParaRPr lang="en-US" dirty="0"/>
          </a:p>
          <a:p>
            <a:r>
              <a:rPr lang="en-US" dirty="0"/>
              <a:t>Since we cannot predict how long symptoms will last, </a:t>
            </a:r>
            <a:r>
              <a:rPr lang="en-US" b="1" dirty="0"/>
              <a:t>the BMS recommends that there should be no arbitrary limits for duration of use of HRT. </a:t>
            </a:r>
            <a:r>
              <a:rPr lang="en-US" dirty="0"/>
              <a:t>When women wish to have a trial without HRT to see if it is still required for symptom control, either stopping suddenly or gradually makes no difference to whether or not symptoms will return in the long term. </a:t>
            </a:r>
          </a:p>
          <a:p>
            <a:endParaRPr lang="en-US" b="1" dirty="0"/>
          </a:p>
          <a:p>
            <a:r>
              <a:rPr lang="en-US" dirty="0"/>
              <a:t>Systemic HRT should be stopped if breast cancer is diagnosed.</a:t>
            </a:r>
            <a:endParaRPr lang="nl-BE" dirty="0"/>
          </a:p>
        </p:txBody>
      </p:sp>
    </p:spTree>
    <p:extLst>
      <p:ext uri="{BB962C8B-B14F-4D97-AF65-F5344CB8AC3E}">
        <p14:creationId xmlns:p14="http://schemas.microsoft.com/office/powerpoint/2010/main" val="3053167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F5712170-9B67-DC0A-4E7F-7DFBBAAD10B2}"/>
              </a:ext>
            </a:extLst>
          </p:cNvPr>
          <p:cNvSpPr txBox="1"/>
          <p:nvPr/>
        </p:nvSpPr>
        <p:spPr>
          <a:xfrm>
            <a:off x="514350" y="889844"/>
            <a:ext cx="10736036" cy="4524315"/>
          </a:xfrm>
          <a:prstGeom prst="rect">
            <a:avLst/>
          </a:prstGeom>
          <a:noFill/>
        </p:spPr>
        <p:txBody>
          <a:bodyPr wrap="square">
            <a:spAutoFit/>
          </a:bodyPr>
          <a:lstStyle/>
          <a:p>
            <a:r>
              <a:rPr lang="en-US" dirty="0"/>
              <a:t>10 Premature Ovarian Insufficiency </a:t>
            </a:r>
          </a:p>
          <a:p>
            <a:endParaRPr lang="en-US" dirty="0"/>
          </a:p>
          <a:p>
            <a:r>
              <a:rPr lang="en-US" dirty="0"/>
              <a:t>The guideline concludes that for people experiencing early menopause, the benefits and risks of either taking or not taking HRT are likely to lie between those for people with POI and those for people aged 45 or over. </a:t>
            </a:r>
          </a:p>
          <a:p>
            <a:endParaRPr lang="en-US" dirty="0"/>
          </a:p>
          <a:p>
            <a:r>
              <a:rPr lang="en-US" dirty="0"/>
              <a:t>Women experiencing menopause under the age of 40 with menopausal symptoms and absent or infrequent periods should have the diagnosis confirmed by two blood tests for FSH level taken 4 to 6 weeks apart. Hormone replacement in the form of HRT or the combined contraceptive pill should be offered and recommended to be continued at least until the average age of the menopause (51 years), unless there is a contraindication to the use of hormone therapy. </a:t>
            </a:r>
          </a:p>
          <a:p>
            <a:endParaRPr lang="en-US" dirty="0"/>
          </a:p>
          <a:p>
            <a:r>
              <a:rPr lang="en-US" dirty="0"/>
              <a:t>Use up to the average age of the menopause is required for bone and cardiovascular health as well as for symptom control. Both HRT and the combined contraceptive pill provide bone benefit, but HRT may have a better effect on blood pressure. HRT is not contraceptive and alternative methods should be advised if appropriate. </a:t>
            </a:r>
            <a:endParaRPr lang="nl-BE" dirty="0"/>
          </a:p>
        </p:txBody>
      </p:sp>
    </p:spTree>
    <p:extLst>
      <p:ext uri="{BB962C8B-B14F-4D97-AF65-F5344CB8AC3E}">
        <p14:creationId xmlns:p14="http://schemas.microsoft.com/office/powerpoint/2010/main" val="8837011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A5D57AFE-2CDD-44CC-F4F0-CD579A29DBC3}"/>
              </a:ext>
            </a:extLst>
          </p:cNvPr>
          <p:cNvSpPr txBox="1"/>
          <p:nvPr/>
        </p:nvSpPr>
        <p:spPr>
          <a:xfrm>
            <a:off x="253092" y="416379"/>
            <a:ext cx="11503479" cy="5078313"/>
          </a:xfrm>
          <a:prstGeom prst="rect">
            <a:avLst/>
          </a:prstGeom>
          <a:noFill/>
        </p:spPr>
        <p:txBody>
          <a:bodyPr wrap="square">
            <a:spAutoFit/>
          </a:bodyPr>
          <a:lstStyle/>
          <a:p>
            <a:pPr algn="l"/>
            <a:r>
              <a:rPr lang="en-US" b="1" i="0" dirty="0">
                <a:solidFill>
                  <a:srgbClr val="19368E"/>
                </a:solidFill>
                <a:effectLst/>
                <a:latin typeface="Open Sans" panose="020B0606030504020204" pitchFamily="34" charset="0"/>
              </a:rPr>
              <a:t>BMS statement in response to the publication of the updated NICE Menopause guideline (NG23)</a:t>
            </a:r>
          </a:p>
          <a:p>
            <a:pPr algn="l"/>
            <a:r>
              <a:rPr lang="en-US" b="0" i="0" dirty="0">
                <a:solidFill>
                  <a:srgbClr val="565656"/>
                </a:solidFill>
                <a:effectLst/>
                <a:latin typeface="Open Sans" panose="020B0606030504020204" pitchFamily="34" charset="0"/>
              </a:rPr>
              <a:t>7 November 2024</a:t>
            </a:r>
          </a:p>
          <a:p>
            <a:pPr algn="l"/>
            <a:r>
              <a:rPr lang="en-US" b="1" i="0" dirty="0">
                <a:solidFill>
                  <a:srgbClr val="333333"/>
                </a:solidFill>
                <a:effectLst/>
                <a:latin typeface="Open Sans" panose="020B0606030504020204" pitchFamily="34" charset="0"/>
              </a:rPr>
              <a:t>The publication today of the reviewed NICE guideline </a:t>
            </a:r>
            <a:r>
              <a:rPr lang="en-US" b="1" i="1" dirty="0">
                <a:solidFill>
                  <a:srgbClr val="333333"/>
                </a:solidFill>
                <a:effectLst/>
                <a:latin typeface="Open Sans" panose="020B0606030504020204" pitchFamily="34" charset="0"/>
              </a:rPr>
              <a:t>Menopause: identification and management </a:t>
            </a:r>
            <a:r>
              <a:rPr lang="en-US" b="1" i="0" dirty="0">
                <a:solidFill>
                  <a:srgbClr val="333333"/>
                </a:solidFill>
                <a:effectLst/>
                <a:latin typeface="Open Sans" panose="020B0606030504020204" pitchFamily="34" charset="0"/>
              </a:rPr>
              <a:t>(NG23) marks an important development in the diagnosis and treatment of menopausal women. It builds selectively on the conclusions and recommendations of the original guideline published in November 2015.</a:t>
            </a:r>
          </a:p>
          <a:p>
            <a:pPr algn="l"/>
            <a:endParaRPr lang="en-US" b="0" i="0" dirty="0">
              <a:solidFill>
                <a:srgbClr val="565656"/>
              </a:solidFill>
              <a:effectLst/>
              <a:latin typeface="Open Sans" panose="020B0606030504020204" pitchFamily="34" charset="0"/>
            </a:endParaRPr>
          </a:p>
          <a:p>
            <a:pPr algn="l"/>
            <a:r>
              <a:rPr lang="en-US" b="0" i="0" dirty="0">
                <a:solidFill>
                  <a:srgbClr val="565656"/>
                </a:solidFill>
                <a:effectLst/>
                <a:latin typeface="Open Sans" panose="020B0606030504020204" pitchFamily="34" charset="0"/>
              </a:rPr>
              <a:t>However, the BMS has considered the following limitations of the guideline:</a:t>
            </a:r>
          </a:p>
          <a:p>
            <a:pPr algn="l">
              <a:buFont typeface="Arial" panose="020B0604020202020204" pitchFamily="34" charset="0"/>
              <a:buChar char="•"/>
            </a:pPr>
            <a:r>
              <a:rPr lang="en-US" b="0" i="0" dirty="0">
                <a:solidFill>
                  <a:srgbClr val="565656"/>
                </a:solidFill>
                <a:effectLst/>
                <a:latin typeface="Open Sans" panose="020B0606030504020204" pitchFamily="34" charset="0"/>
              </a:rPr>
              <a:t>The guideline scope did not include reviewing the evidence on the impact of early menopause on bone, cardiovascular and cognitive health in women with early menopause. As a result, the NICE guideline did not include a recommendation on the impact of early menopause on long term health nor as a result of this the benefits of taking HRT to protect against this.</a:t>
            </a:r>
          </a:p>
          <a:p>
            <a:pPr algn="l"/>
            <a:r>
              <a:rPr lang="en-US" b="0" i="1" dirty="0">
                <a:solidFill>
                  <a:srgbClr val="565656"/>
                </a:solidFill>
                <a:effectLst/>
                <a:latin typeface="Open Sans" panose="020B0606030504020204" pitchFamily="34" charset="0"/>
              </a:rPr>
              <a:t>The BMS is of the view that this limitation needs to be considered when interpreting the guideline recommendations on early menopause and should be considered when counselling women with early menopause about the adverse health impacts of early menopause and the role of HRT intake in this context.</a:t>
            </a:r>
          </a:p>
          <a:p>
            <a:pPr algn="l"/>
            <a:endParaRPr lang="en-US" b="0" i="0" dirty="0">
              <a:solidFill>
                <a:srgbClr val="565656"/>
              </a:solidFill>
              <a:effectLst/>
              <a:latin typeface="Open Sans" panose="020B0606030504020204" pitchFamily="34" charset="0"/>
            </a:endParaRPr>
          </a:p>
          <a:p>
            <a:pPr algn="l"/>
            <a:r>
              <a:rPr lang="en-US" b="0" i="1" dirty="0">
                <a:solidFill>
                  <a:srgbClr val="565656"/>
                </a:solidFill>
                <a:effectLst/>
                <a:latin typeface="Open Sans" panose="020B0606030504020204" pitchFamily="34" charset="0"/>
              </a:rPr>
              <a:t>The BMS is of the view that POI and early menopause should be regarded as a risk continuum, applying both to POI and women with early menopause under 45 years of age.</a:t>
            </a:r>
            <a:endParaRPr lang="en-US" b="0" i="0" dirty="0">
              <a:solidFill>
                <a:srgbClr val="565656"/>
              </a:solidFill>
              <a:effectLst/>
              <a:latin typeface="Open Sans" panose="020B0606030504020204" pitchFamily="34" charset="0"/>
            </a:endParaRPr>
          </a:p>
        </p:txBody>
      </p:sp>
    </p:spTree>
    <p:extLst>
      <p:ext uri="{BB962C8B-B14F-4D97-AF65-F5344CB8AC3E}">
        <p14:creationId xmlns:p14="http://schemas.microsoft.com/office/powerpoint/2010/main" val="31878386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A5D57AFE-2CDD-44CC-F4F0-CD579A29DBC3}"/>
              </a:ext>
            </a:extLst>
          </p:cNvPr>
          <p:cNvSpPr txBox="1"/>
          <p:nvPr/>
        </p:nvSpPr>
        <p:spPr>
          <a:xfrm>
            <a:off x="130630" y="604157"/>
            <a:ext cx="11560628" cy="5078313"/>
          </a:xfrm>
          <a:prstGeom prst="rect">
            <a:avLst/>
          </a:prstGeom>
          <a:noFill/>
        </p:spPr>
        <p:txBody>
          <a:bodyPr wrap="square">
            <a:spAutoFit/>
          </a:bodyPr>
          <a:lstStyle/>
          <a:p>
            <a:pPr algn="l">
              <a:buFont typeface="Arial" panose="020B0604020202020204" pitchFamily="34" charset="0"/>
              <a:buChar char="•"/>
            </a:pPr>
            <a:r>
              <a:rPr lang="en-US" b="0" i="0" dirty="0">
                <a:solidFill>
                  <a:srgbClr val="565656"/>
                </a:solidFill>
                <a:effectLst/>
                <a:latin typeface="Open Sans" panose="020B0606030504020204" pitchFamily="34" charset="0"/>
              </a:rPr>
              <a:t>The guideline scope excluded studies where estrogen only and combined HRT were included together, which resulted in exclusion of the combined outcomes of WHI and the Cochrane review. The Cochrane review showed that starting hormone therapy less than 10 years after the menopause had lower mortality and coronary heart disease compared to placebo or no treatment.  Women who started HRT more than 10 years after the menopause were not noted to have an increased risk of mortality or coronary heart disease.</a:t>
            </a:r>
          </a:p>
          <a:p>
            <a:pPr algn="l"/>
            <a:r>
              <a:rPr lang="en-US" b="0" i="1" dirty="0">
                <a:solidFill>
                  <a:srgbClr val="565656"/>
                </a:solidFill>
                <a:effectLst/>
                <a:latin typeface="Open Sans" panose="020B0606030504020204" pitchFamily="34" charset="0"/>
              </a:rPr>
              <a:t>The BMS is of the view that this limitation should be considered when interpreting the guideline recommendations and when counselling women about the impact of HRT intake on the risk of CVD.</a:t>
            </a:r>
          </a:p>
          <a:p>
            <a:pPr algn="l"/>
            <a:endParaRPr lang="en-US" b="0" i="0" dirty="0">
              <a:solidFill>
                <a:srgbClr val="565656"/>
              </a:solidFill>
              <a:effectLst/>
              <a:latin typeface="Open Sans" panose="020B0606030504020204" pitchFamily="34" charset="0"/>
            </a:endParaRPr>
          </a:p>
          <a:p>
            <a:pPr algn="l">
              <a:buFont typeface="Arial" panose="020B0604020202020204" pitchFamily="34" charset="0"/>
              <a:buChar char="•"/>
            </a:pPr>
            <a:r>
              <a:rPr lang="en-US" b="0" i="0" dirty="0">
                <a:solidFill>
                  <a:srgbClr val="565656"/>
                </a:solidFill>
                <a:effectLst/>
                <a:latin typeface="Open Sans" panose="020B0606030504020204" pitchFamily="34" charset="0"/>
              </a:rPr>
              <a:t>The observational data on the risk of breast cancer with HRT included in the NICE guideline were based on the Lancet meta-analysis, which only included a very small number of women on </a:t>
            </a:r>
            <a:r>
              <a:rPr lang="en-US" b="0" i="0" dirty="0" err="1">
                <a:solidFill>
                  <a:srgbClr val="565656"/>
                </a:solidFill>
                <a:effectLst/>
                <a:latin typeface="Open Sans" panose="020B0606030504020204" pitchFamily="34" charset="0"/>
              </a:rPr>
              <a:t>micronised</a:t>
            </a:r>
            <a:r>
              <a:rPr lang="en-US" b="0" i="0" dirty="0">
                <a:solidFill>
                  <a:srgbClr val="565656"/>
                </a:solidFill>
                <a:effectLst/>
                <a:latin typeface="Open Sans" panose="020B0606030504020204" pitchFamily="34" charset="0"/>
              </a:rPr>
              <a:t> progesterone. As a result, the guideline could not draw conclusions from this report on the risk of breast cancer with </a:t>
            </a:r>
            <a:r>
              <a:rPr lang="en-US" b="0" i="0" dirty="0" err="1">
                <a:solidFill>
                  <a:srgbClr val="565656"/>
                </a:solidFill>
                <a:effectLst/>
                <a:latin typeface="Open Sans" panose="020B0606030504020204" pitchFamily="34" charset="0"/>
              </a:rPr>
              <a:t>micronised</a:t>
            </a:r>
            <a:r>
              <a:rPr lang="en-US" b="0" i="0" dirty="0">
                <a:solidFill>
                  <a:srgbClr val="565656"/>
                </a:solidFill>
                <a:effectLst/>
                <a:latin typeface="Open Sans" panose="020B0606030504020204" pitchFamily="34" charset="0"/>
              </a:rPr>
              <a:t> progesterone.  The French E3N data on risk of breast cancer with </a:t>
            </a:r>
            <a:r>
              <a:rPr lang="en-US" b="0" i="0" dirty="0" err="1">
                <a:solidFill>
                  <a:srgbClr val="565656"/>
                </a:solidFill>
                <a:effectLst/>
                <a:latin typeface="Open Sans" panose="020B0606030504020204" pitchFamily="34" charset="0"/>
              </a:rPr>
              <a:t>micronised</a:t>
            </a:r>
            <a:r>
              <a:rPr lang="en-US" b="0" i="0" dirty="0">
                <a:solidFill>
                  <a:srgbClr val="565656"/>
                </a:solidFill>
                <a:effectLst/>
                <a:latin typeface="Open Sans" panose="020B0606030504020204" pitchFamily="34" charset="0"/>
              </a:rPr>
              <a:t> progesterone were not included in the meta-analysis and as a result were not included in the NICE guideline data analysis. The E3N suggested less increase in the risk of breast cancer with </a:t>
            </a:r>
            <a:r>
              <a:rPr lang="en-US" b="0" i="0" dirty="0" err="1">
                <a:solidFill>
                  <a:srgbClr val="565656"/>
                </a:solidFill>
                <a:effectLst/>
                <a:latin typeface="Open Sans" panose="020B0606030504020204" pitchFamily="34" charset="0"/>
              </a:rPr>
              <a:t>micronised</a:t>
            </a:r>
            <a:r>
              <a:rPr lang="en-US" b="0" i="0" dirty="0">
                <a:solidFill>
                  <a:srgbClr val="565656"/>
                </a:solidFill>
                <a:effectLst/>
                <a:latin typeface="Open Sans" panose="020B0606030504020204" pitchFamily="34" charset="0"/>
              </a:rPr>
              <a:t> progesterone and </a:t>
            </a:r>
            <a:r>
              <a:rPr lang="en-US" b="0" i="0" dirty="0" err="1">
                <a:solidFill>
                  <a:srgbClr val="565656"/>
                </a:solidFill>
                <a:effectLst/>
                <a:latin typeface="Open Sans" panose="020B0606030504020204" pitchFamily="34" charset="0"/>
              </a:rPr>
              <a:t>dydrogesterone</a:t>
            </a:r>
            <a:r>
              <a:rPr lang="en-US" b="0" i="0" dirty="0">
                <a:solidFill>
                  <a:srgbClr val="565656"/>
                </a:solidFill>
                <a:effectLst/>
                <a:latin typeface="Open Sans" panose="020B0606030504020204" pitchFamily="34" charset="0"/>
              </a:rPr>
              <a:t> compared with other synthetic progestogens.</a:t>
            </a:r>
          </a:p>
          <a:p>
            <a:pPr algn="l"/>
            <a:r>
              <a:rPr lang="en-US" b="0" i="1" dirty="0">
                <a:solidFill>
                  <a:srgbClr val="565656"/>
                </a:solidFill>
                <a:effectLst/>
                <a:latin typeface="Open Sans" panose="020B0606030504020204" pitchFamily="34" charset="0"/>
              </a:rPr>
              <a:t>The BMS is of the view that this limitation should be considered when interpreting the guideline recommendations and when counselling women about the risk of breast cancer with HRT.</a:t>
            </a:r>
            <a:endParaRPr lang="en-US" b="0" i="0" dirty="0">
              <a:solidFill>
                <a:srgbClr val="565656"/>
              </a:solidFill>
              <a:effectLst/>
              <a:latin typeface="Open Sans" panose="020B0606030504020204" pitchFamily="34" charset="0"/>
            </a:endParaRPr>
          </a:p>
        </p:txBody>
      </p:sp>
    </p:spTree>
    <p:extLst>
      <p:ext uri="{BB962C8B-B14F-4D97-AF65-F5344CB8AC3E}">
        <p14:creationId xmlns:p14="http://schemas.microsoft.com/office/powerpoint/2010/main" val="2089113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A5D57AFE-2CDD-44CC-F4F0-CD579A29DBC3}"/>
              </a:ext>
            </a:extLst>
          </p:cNvPr>
          <p:cNvSpPr txBox="1"/>
          <p:nvPr/>
        </p:nvSpPr>
        <p:spPr>
          <a:xfrm>
            <a:off x="295275" y="117693"/>
            <a:ext cx="11601450" cy="5909310"/>
          </a:xfrm>
          <a:prstGeom prst="rect">
            <a:avLst/>
          </a:prstGeom>
          <a:noFill/>
        </p:spPr>
        <p:txBody>
          <a:bodyPr wrap="square">
            <a:spAutoFit/>
          </a:bodyPr>
          <a:lstStyle/>
          <a:p>
            <a:pPr algn="l"/>
            <a:r>
              <a:rPr lang="en-US" b="1" i="0" dirty="0">
                <a:solidFill>
                  <a:srgbClr val="19368E"/>
                </a:solidFill>
                <a:effectLst/>
                <a:latin typeface="Open Sans" panose="020B0606030504020204" pitchFamily="34" charset="0"/>
              </a:rPr>
              <a:t>BMS statement in response to the publication of the updated NICE Menopause guideline (NG23)</a:t>
            </a:r>
          </a:p>
          <a:p>
            <a:pPr algn="l"/>
            <a:r>
              <a:rPr lang="en-US" b="0" i="0" dirty="0">
                <a:solidFill>
                  <a:srgbClr val="565656"/>
                </a:solidFill>
                <a:effectLst/>
                <a:latin typeface="Open Sans" panose="020B0606030504020204" pitchFamily="34" charset="0"/>
              </a:rPr>
              <a:t>7 November 2024</a:t>
            </a:r>
          </a:p>
          <a:p>
            <a:pPr algn="l"/>
            <a:endParaRPr lang="en-US" b="0" i="1" dirty="0">
              <a:solidFill>
                <a:srgbClr val="565656"/>
              </a:solidFill>
              <a:effectLst/>
              <a:latin typeface="Open Sans" panose="020B0606030504020204" pitchFamily="34" charset="0"/>
            </a:endParaRPr>
          </a:p>
          <a:p>
            <a:pPr algn="l"/>
            <a:r>
              <a:rPr lang="en-US" b="0" i="0" dirty="0">
                <a:solidFill>
                  <a:srgbClr val="565656"/>
                </a:solidFill>
                <a:effectLst/>
                <a:latin typeface="Open Sans" panose="020B0606030504020204" pitchFamily="34" charset="0"/>
              </a:rPr>
              <a:t>In addition, the BMS identifies two substantive errors in the guideline:</a:t>
            </a:r>
          </a:p>
          <a:p>
            <a:pPr algn="l">
              <a:buFont typeface="Arial" panose="020B0604020202020204" pitchFamily="34" charset="0"/>
              <a:buChar char="•"/>
            </a:pPr>
            <a:r>
              <a:rPr lang="en-US" b="0" i="0" dirty="0">
                <a:solidFill>
                  <a:srgbClr val="565656"/>
                </a:solidFill>
                <a:effectLst/>
                <a:latin typeface="Open Sans" panose="020B0606030504020204" pitchFamily="34" charset="0"/>
              </a:rPr>
              <a:t>Ovarian cancer: It is stated that “evidence from an RCT showed that there were more ovarian cancer cases in people taking combined HRT than in people not taking HRT.”</a:t>
            </a:r>
          </a:p>
          <a:p>
            <a:pPr algn="l"/>
            <a:r>
              <a:rPr lang="en-US" b="0" i="1" dirty="0">
                <a:solidFill>
                  <a:srgbClr val="565656"/>
                </a:solidFill>
                <a:effectLst/>
                <a:latin typeface="Open Sans" panose="020B0606030504020204" pitchFamily="34" charset="0"/>
              </a:rPr>
              <a:t>This is incorrect; there was an RCT from the WHI Manson et al 2013, Anderson 2003 which found no significant increase in risk.</a:t>
            </a:r>
            <a:endParaRPr lang="en-US" b="0" i="0" dirty="0">
              <a:solidFill>
                <a:srgbClr val="565656"/>
              </a:solidFill>
              <a:effectLst/>
              <a:latin typeface="Open Sans" panose="020B0606030504020204" pitchFamily="34" charset="0"/>
            </a:endParaRPr>
          </a:p>
          <a:p>
            <a:pPr algn="l">
              <a:buFont typeface="Arial" panose="020B0604020202020204" pitchFamily="34" charset="0"/>
              <a:buChar char="•"/>
            </a:pPr>
            <a:r>
              <a:rPr lang="en-US" b="0" i="0" dirty="0">
                <a:solidFill>
                  <a:srgbClr val="565656"/>
                </a:solidFill>
                <a:effectLst/>
                <a:latin typeface="Open Sans" panose="020B0606030504020204" pitchFamily="34" charset="0"/>
              </a:rPr>
              <a:t>Breast cancer mortality: It is stated that RCT evidence showed that mortality was slightly higher in women who take combined HRT.</a:t>
            </a:r>
          </a:p>
          <a:p>
            <a:pPr algn="l"/>
            <a:r>
              <a:rPr lang="en-US" b="0" i="1" dirty="0">
                <a:solidFill>
                  <a:srgbClr val="565656"/>
                </a:solidFill>
                <a:effectLst/>
                <a:latin typeface="Open Sans" panose="020B0606030504020204" pitchFamily="34" charset="0"/>
              </a:rPr>
              <a:t>This is factually incorrect as there was no statistically significant increase. It is also stated elsewhere that the breast cancer mortality data were derived from RCTs and a meta-analysis when in fact the mortality data came from a letter in The Lancet.  The meta-analysis did not report on breast cancer mortality.</a:t>
            </a:r>
            <a:endParaRPr lang="en-US" b="0" i="0" dirty="0">
              <a:solidFill>
                <a:srgbClr val="565656"/>
              </a:solidFill>
              <a:effectLst/>
              <a:latin typeface="Open Sans" panose="020B0606030504020204" pitchFamily="34" charset="0"/>
            </a:endParaRPr>
          </a:p>
          <a:p>
            <a:pPr algn="l"/>
            <a:endParaRPr lang="en-US" b="0" i="0" dirty="0">
              <a:solidFill>
                <a:srgbClr val="565656"/>
              </a:solidFill>
              <a:effectLst/>
              <a:latin typeface="Open Sans" panose="020B0606030504020204" pitchFamily="34" charset="0"/>
            </a:endParaRPr>
          </a:p>
          <a:p>
            <a:pPr algn="l"/>
            <a:r>
              <a:rPr lang="en-US" b="0" i="0" dirty="0">
                <a:solidFill>
                  <a:srgbClr val="565656"/>
                </a:solidFill>
                <a:effectLst/>
                <a:latin typeface="Open Sans" panose="020B0606030504020204" pitchFamily="34" charset="0"/>
              </a:rPr>
              <a:t>The final draft of the guideline was made available for consultation in November 2023.  As a key stakeholder, the BMS led robust challenges to the authenticity of some of its interpretations and conclusions.</a:t>
            </a:r>
          </a:p>
          <a:p>
            <a:pPr algn="l"/>
            <a:endParaRPr lang="en-US" b="0" i="0" dirty="0">
              <a:solidFill>
                <a:srgbClr val="565656"/>
              </a:solidFill>
              <a:effectLst/>
              <a:latin typeface="Open Sans" panose="020B0606030504020204" pitchFamily="34" charset="0"/>
            </a:endParaRPr>
          </a:p>
          <a:p>
            <a:pPr algn="l"/>
            <a:r>
              <a:rPr lang="en-US" b="0" i="0" dirty="0">
                <a:solidFill>
                  <a:srgbClr val="565656"/>
                </a:solidFill>
                <a:effectLst/>
                <a:latin typeface="Open Sans" panose="020B0606030504020204" pitchFamily="34" charset="0"/>
              </a:rPr>
              <a:t>The BMS will continue to promote high quality care to menopausal women through education and evidence-based medicine.</a:t>
            </a:r>
          </a:p>
          <a:p>
            <a:pPr algn="l"/>
            <a:r>
              <a:rPr lang="en-US" b="0" i="0" dirty="0">
                <a:solidFill>
                  <a:srgbClr val="565656"/>
                </a:solidFill>
                <a:effectLst/>
                <a:latin typeface="Open Sans" panose="020B0606030504020204" pitchFamily="34" charset="0"/>
              </a:rPr>
              <a:t> </a:t>
            </a:r>
          </a:p>
        </p:txBody>
      </p:sp>
    </p:spTree>
    <p:extLst>
      <p:ext uri="{BB962C8B-B14F-4D97-AF65-F5344CB8AC3E}">
        <p14:creationId xmlns:p14="http://schemas.microsoft.com/office/powerpoint/2010/main" val="1370466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5678F055-197F-0945-65FF-4EA3916BA903}"/>
              </a:ext>
            </a:extLst>
          </p:cNvPr>
          <p:cNvSpPr txBox="1"/>
          <p:nvPr/>
        </p:nvSpPr>
        <p:spPr>
          <a:xfrm>
            <a:off x="661306" y="861536"/>
            <a:ext cx="10736035" cy="5355312"/>
          </a:xfrm>
          <a:prstGeom prst="rect">
            <a:avLst/>
          </a:prstGeom>
          <a:noFill/>
        </p:spPr>
        <p:txBody>
          <a:bodyPr wrap="square">
            <a:spAutoFit/>
          </a:bodyPr>
          <a:lstStyle/>
          <a:p>
            <a:pPr algn="l"/>
            <a:r>
              <a:rPr lang="en-US" b="1" i="0" dirty="0">
                <a:solidFill>
                  <a:srgbClr val="0E0E0E"/>
                </a:solidFill>
                <a:effectLst/>
                <a:latin typeface="Arial" panose="020B0604020202020204" pitchFamily="34" charset="0"/>
                <a:cs typeface="Arial" panose="020B0604020202020204" pitchFamily="34" charset="0"/>
              </a:rPr>
              <a:t>Menopause: identification and management</a:t>
            </a:r>
          </a:p>
          <a:p>
            <a:pPr algn="l"/>
            <a:endParaRPr lang="en-US" b="1" i="0" dirty="0">
              <a:solidFill>
                <a:srgbClr val="0E0E0E"/>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b="0" i="0" dirty="0">
                <a:solidFill>
                  <a:srgbClr val="0E0E0E"/>
                </a:solidFill>
                <a:effectLst/>
                <a:latin typeface="Inter"/>
              </a:rPr>
              <a:t>NICE guideline</a:t>
            </a:r>
          </a:p>
          <a:p>
            <a:pPr algn="l">
              <a:buFont typeface="Arial" panose="020B0604020202020204" pitchFamily="34" charset="0"/>
              <a:buChar char="•"/>
            </a:pPr>
            <a:r>
              <a:rPr lang="en-US" b="0" i="0" dirty="0">
                <a:solidFill>
                  <a:srgbClr val="0E0E0E"/>
                </a:solidFill>
                <a:effectLst/>
                <a:latin typeface="Inter"/>
              </a:rPr>
              <a:t>Reference number:NG23</a:t>
            </a:r>
          </a:p>
          <a:p>
            <a:pPr algn="l">
              <a:buFont typeface="Arial" panose="020B0604020202020204" pitchFamily="34" charset="0"/>
              <a:buChar char="•"/>
            </a:pPr>
            <a:r>
              <a:rPr lang="en-US" b="0" i="0" dirty="0">
                <a:solidFill>
                  <a:srgbClr val="0E0E0E"/>
                </a:solidFill>
                <a:effectLst/>
                <a:latin typeface="Inter"/>
              </a:rPr>
              <a:t>Published: 12 November 2015</a:t>
            </a:r>
          </a:p>
          <a:p>
            <a:pPr algn="l">
              <a:buFont typeface="Arial" panose="020B0604020202020204" pitchFamily="34" charset="0"/>
              <a:buChar char="•"/>
            </a:pPr>
            <a:r>
              <a:rPr lang="en-US" b="0" i="0" dirty="0">
                <a:solidFill>
                  <a:srgbClr val="0E0E0E"/>
                </a:solidFill>
                <a:effectLst/>
                <a:latin typeface="Inter"/>
              </a:rPr>
              <a:t>Last updated: 07 November 2024</a:t>
            </a:r>
          </a:p>
          <a:p>
            <a:pPr algn="l">
              <a:buFont typeface="Arial" panose="020B0604020202020204" pitchFamily="34" charset="0"/>
              <a:buChar char="•"/>
            </a:pPr>
            <a:endParaRPr lang="en-US" dirty="0">
              <a:solidFill>
                <a:srgbClr val="0E0E0E"/>
              </a:solidFill>
              <a:latin typeface="Inter"/>
            </a:endParaRPr>
          </a:p>
          <a:p>
            <a:pPr algn="l">
              <a:buFont typeface="Arial" panose="020B0604020202020204" pitchFamily="34" charset="0"/>
              <a:buChar char="•"/>
            </a:pPr>
            <a:r>
              <a:rPr lang="en-US" b="0" i="0" dirty="0">
                <a:solidFill>
                  <a:srgbClr val="0E0E0E"/>
                </a:solidFill>
                <a:effectLst/>
                <a:latin typeface="Inter"/>
              </a:rPr>
              <a:t>Can be downloaded free of charge</a:t>
            </a:r>
          </a:p>
          <a:p>
            <a:pPr algn="l">
              <a:buFont typeface="Arial" panose="020B0604020202020204" pitchFamily="34" charset="0"/>
              <a:buChar char="•"/>
            </a:pPr>
            <a:r>
              <a:rPr lang="en-US" dirty="0">
                <a:solidFill>
                  <a:srgbClr val="0E0E0E"/>
                </a:solidFill>
                <a:latin typeface="Inter"/>
              </a:rPr>
              <a:t>Contains 106 pages</a:t>
            </a:r>
          </a:p>
          <a:p>
            <a:pPr algn="l">
              <a:buFont typeface="Arial" panose="020B0604020202020204" pitchFamily="34" charset="0"/>
              <a:buChar char="•"/>
            </a:pPr>
            <a:r>
              <a:rPr lang="en-US" dirty="0">
                <a:solidFill>
                  <a:srgbClr val="0E0E0E"/>
                </a:solidFill>
                <a:latin typeface="Inter"/>
              </a:rPr>
              <a:t>Many </a:t>
            </a:r>
            <a:r>
              <a:rPr lang="en-US" dirty="0" err="1">
                <a:solidFill>
                  <a:srgbClr val="0E0E0E"/>
                </a:solidFill>
                <a:latin typeface="Inter"/>
              </a:rPr>
              <a:t>subanalyses</a:t>
            </a:r>
            <a:r>
              <a:rPr lang="en-US" dirty="0">
                <a:solidFill>
                  <a:srgbClr val="0E0E0E"/>
                </a:solidFill>
                <a:latin typeface="Inter"/>
              </a:rPr>
              <a:t> </a:t>
            </a:r>
          </a:p>
          <a:p>
            <a:pPr algn="l">
              <a:buFont typeface="Arial" panose="020B0604020202020204" pitchFamily="34" charset="0"/>
              <a:buChar char="•"/>
            </a:pPr>
            <a:endParaRPr lang="en-US" dirty="0">
              <a:solidFill>
                <a:srgbClr val="0E0E0E"/>
              </a:solidFill>
              <a:latin typeface="Inter"/>
            </a:endParaRPr>
          </a:p>
          <a:p>
            <a:pPr lvl="1">
              <a:buFont typeface="Arial" panose="020B0604020202020204" pitchFamily="34" charset="0"/>
              <a:buChar char="•"/>
            </a:pPr>
            <a:r>
              <a:rPr lang="en-US" dirty="0">
                <a:solidFill>
                  <a:srgbClr val="0E0E0E"/>
                </a:solidFill>
                <a:latin typeface="Inter"/>
              </a:rPr>
              <a:t>Cardiovascular disease and stroke	406 pages</a:t>
            </a:r>
          </a:p>
          <a:p>
            <a:pPr lvl="1">
              <a:buFont typeface="Arial" panose="020B0604020202020204" pitchFamily="34" charset="0"/>
              <a:buChar char="•"/>
            </a:pPr>
            <a:r>
              <a:rPr lang="en-US" dirty="0">
                <a:solidFill>
                  <a:srgbClr val="0E0E0E"/>
                </a:solidFill>
                <a:latin typeface="Inter"/>
              </a:rPr>
              <a:t>Breast cancer 			196 pages</a:t>
            </a:r>
          </a:p>
          <a:p>
            <a:pPr lvl="1">
              <a:buFont typeface="Arial" panose="020B0604020202020204" pitchFamily="34" charset="0"/>
              <a:buChar char="•"/>
            </a:pPr>
            <a:r>
              <a:rPr lang="en-US" dirty="0">
                <a:solidFill>
                  <a:srgbClr val="0E0E0E"/>
                </a:solidFill>
                <a:latin typeface="Inter"/>
              </a:rPr>
              <a:t>Endometrial cancer			222 pages</a:t>
            </a:r>
          </a:p>
          <a:p>
            <a:pPr lvl="1">
              <a:buFont typeface="Arial" panose="020B0604020202020204" pitchFamily="34" charset="0"/>
              <a:buChar char="•"/>
            </a:pPr>
            <a:r>
              <a:rPr lang="en-US" dirty="0">
                <a:solidFill>
                  <a:srgbClr val="0E0E0E"/>
                </a:solidFill>
                <a:latin typeface="Inter"/>
              </a:rPr>
              <a:t>Dementia 				127 pages</a:t>
            </a:r>
          </a:p>
          <a:p>
            <a:pPr lvl="1">
              <a:buFont typeface="Arial" panose="020B0604020202020204" pitchFamily="34" charset="0"/>
              <a:buChar char="•"/>
            </a:pPr>
            <a:r>
              <a:rPr lang="en-US" dirty="0">
                <a:solidFill>
                  <a:srgbClr val="0E0E0E"/>
                </a:solidFill>
                <a:latin typeface="Inter"/>
              </a:rPr>
              <a:t>Genitourinary symptoms		106 pages</a:t>
            </a:r>
          </a:p>
          <a:p>
            <a:pPr algn="l">
              <a:buFont typeface="Arial" panose="020B0604020202020204" pitchFamily="34" charset="0"/>
              <a:buChar char="•"/>
            </a:pPr>
            <a:endParaRPr lang="en-US" dirty="0">
              <a:solidFill>
                <a:srgbClr val="0E0E0E"/>
              </a:solidFill>
              <a:latin typeface="Inter"/>
            </a:endParaRPr>
          </a:p>
          <a:p>
            <a:pPr algn="l">
              <a:buFont typeface="Arial" panose="020B0604020202020204" pitchFamily="34" charset="0"/>
              <a:buChar char="•"/>
            </a:pPr>
            <a:endParaRPr lang="en-US" b="0" i="0" dirty="0">
              <a:solidFill>
                <a:srgbClr val="0E0E0E"/>
              </a:solidFill>
              <a:effectLst/>
              <a:latin typeface="Inter"/>
            </a:endParaRPr>
          </a:p>
          <a:p>
            <a:pPr algn="l"/>
            <a:endParaRPr lang="en-US" b="0" i="0" dirty="0">
              <a:solidFill>
                <a:srgbClr val="0E0E0E"/>
              </a:solidFill>
              <a:effectLst/>
              <a:latin typeface="Inter"/>
            </a:endParaRPr>
          </a:p>
        </p:txBody>
      </p:sp>
    </p:spTree>
    <p:extLst>
      <p:ext uri="{BB962C8B-B14F-4D97-AF65-F5344CB8AC3E}">
        <p14:creationId xmlns:p14="http://schemas.microsoft.com/office/powerpoint/2010/main" val="331544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FEEEF8A5-A292-F8CC-31CE-A5D4E5674159}"/>
              </a:ext>
            </a:extLst>
          </p:cNvPr>
          <p:cNvSpPr txBox="1"/>
          <p:nvPr/>
        </p:nvSpPr>
        <p:spPr>
          <a:xfrm>
            <a:off x="595993" y="1305341"/>
            <a:ext cx="10866664" cy="3139321"/>
          </a:xfrm>
          <a:prstGeom prst="rect">
            <a:avLst/>
          </a:prstGeom>
          <a:noFill/>
        </p:spPr>
        <p:txBody>
          <a:bodyPr wrap="square">
            <a:spAutoFit/>
          </a:bodyPr>
          <a:lstStyle/>
          <a:p>
            <a:r>
              <a:rPr lang="en-US" b="1" dirty="0"/>
              <a:t>Condensed guidelines</a:t>
            </a:r>
          </a:p>
          <a:p>
            <a:endParaRPr lang="en-US" dirty="0"/>
          </a:p>
          <a:p>
            <a:r>
              <a:rPr lang="en-US" dirty="0"/>
              <a:t>1 Support women to make informed, individual decisions about menopause management. </a:t>
            </a:r>
          </a:p>
          <a:p>
            <a:endParaRPr lang="en-US" dirty="0"/>
          </a:p>
          <a:p>
            <a:r>
              <a:rPr lang="en-US" dirty="0"/>
              <a:t>2 Provide evidence-based information about menopause and treatment options. </a:t>
            </a:r>
          </a:p>
          <a:p>
            <a:endParaRPr lang="en-US" dirty="0"/>
          </a:p>
          <a:p>
            <a:r>
              <a:rPr lang="en-US" dirty="0"/>
              <a:t>3 Do not use blood tests to diagnose perimenopause or menopause in women aged 45 and over. </a:t>
            </a:r>
          </a:p>
          <a:p>
            <a:endParaRPr lang="en-US" dirty="0"/>
          </a:p>
          <a:p>
            <a:r>
              <a:rPr lang="en-US" dirty="0"/>
              <a:t>4 Offer HRT first line for menopause related symptoms and understand the role of menopause-specific cognitive </a:t>
            </a:r>
            <a:r>
              <a:rPr lang="en-US" dirty="0" err="1"/>
              <a:t>behavioural</a:t>
            </a:r>
            <a:r>
              <a:rPr lang="en-US" dirty="0"/>
              <a:t> therapy (CBT). Do not routinely offer Clonidine or antidepressants and do not use Fluoxetine or Paroxetine in women taking Tamoxifen. </a:t>
            </a:r>
          </a:p>
        </p:txBody>
      </p:sp>
    </p:spTree>
    <p:extLst>
      <p:ext uri="{BB962C8B-B14F-4D97-AF65-F5344CB8AC3E}">
        <p14:creationId xmlns:p14="http://schemas.microsoft.com/office/powerpoint/2010/main" val="238497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FC0A47A4-D751-6953-E5B4-E923BF7EFAC9}"/>
              </a:ext>
            </a:extLst>
          </p:cNvPr>
          <p:cNvSpPr txBox="1"/>
          <p:nvPr/>
        </p:nvSpPr>
        <p:spPr>
          <a:xfrm>
            <a:off x="742949" y="983120"/>
            <a:ext cx="9862457" cy="2585323"/>
          </a:xfrm>
          <a:prstGeom prst="rect">
            <a:avLst/>
          </a:prstGeom>
          <a:noFill/>
        </p:spPr>
        <p:txBody>
          <a:bodyPr wrap="square">
            <a:spAutoFit/>
          </a:bodyPr>
          <a:lstStyle/>
          <a:p>
            <a:r>
              <a:rPr lang="en-US" dirty="0"/>
              <a:t>5 Offer long term vaginal estrogen for genitourinary symptoms, even if taking systemic HRT.</a:t>
            </a:r>
          </a:p>
          <a:p>
            <a:endParaRPr lang="en-US" dirty="0"/>
          </a:p>
          <a:p>
            <a:r>
              <a:rPr lang="en-US" dirty="0"/>
              <a:t>6 Consider transdermal rather than oral HRT for people with menopause-associated symptoms who are at increased risk of venous thromboembolism (VTE) or cardiovascular disease, including those with a body mass index (BMI) over 30 kg/m. </a:t>
            </a:r>
          </a:p>
          <a:p>
            <a:endParaRPr lang="en-US" dirty="0"/>
          </a:p>
          <a:p>
            <a:r>
              <a:rPr lang="en-US" dirty="0"/>
              <a:t>7 For people at high risk of, or after breast cancer, use of vaginal estrogen for genitourinary symptoms is acceptable. Information should be provided about all management options available and referral to a healthcare professional with expertise in menopause should be offered. </a:t>
            </a:r>
          </a:p>
        </p:txBody>
      </p:sp>
    </p:spTree>
    <p:extLst>
      <p:ext uri="{BB962C8B-B14F-4D97-AF65-F5344CB8AC3E}">
        <p14:creationId xmlns:p14="http://schemas.microsoft.com/office/powerpoint/2010/main" val="1873506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FEEEF8A5-A292-F8CC-31CE-A5D4E5674159}"/>
              </a:ext>
            </a:extLst>
          </p:cNvPr>
          <p:cNvSpPr txBox="1"/>
          <p:nvPr/>
        </p:nvSpPr>
        <p:spPr>
          <a:xfrm>
            <a:off x="595993" y="1305341"/>
            <a:ext cx="10866664" cy="2308324"/>
          </a:xfrm>
          <a:prstGeom prst="rect">
            <a:avLst/>
          </a:prstGeom>
          <a:noFill/>
        </p:spPr>
        <p:txBody>
          <a:bodyPr wrap="square">
            <a:spAutoFit/>
          </a:bodyPr>
          <a:lstStyle/>
          <a:p>
            <a:endParaRPr lang="en-US" dirty="0"/>
          </a:p>
          <a:p>
            <a:r>
              <a:rPr lang="en-US" dirty="0"/>
              <a:t>8 Review treatments at appropriate intervals and consider referral if treatments do not improve menopause-associated symptoms or have ongoing side effects. </a:t>
            </a:r>
          </a:p>
          <a:p>
            <a:endParaRPr lang="en-US" dirty="0"/>
          </a:p>
          <a:p>
            <a:r>
              <a:rPr lang="en-US" dirty="0"/>
              <a:t>9 Use discussion aids to discuss long term benefits and risks of HRT. </a:t>
            </a:r>
          </a:p>
          <a:p>
            <a:endParaRPr lang="en-US" dirty="0"/>
          </a:p>
          <a:p>
            <a:r>
              <a:rPr lang="en-US" dirty="0"/>
              <a:t>10 Do use blood tests to confirm diagnosis of POI and offer hormonal treatment at least up to average age of menopause. </a:t>
            </a:r>
            <a:endParaRPr lang="nl-BE" dirty="0"/>
          </a:p>
        </p:txBody>
      </p:sp>
    </p:spTree>
    <p:extLst>
      <p:ext uri="{BB962C8B-B14F-4D97-AF65-F5344CB8AC3E}">
        <p14:creationId xmlns:p14="http://schemas.microsoft.com/office/powerpoint/2010/main" val="3313213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1E970423-F8A6-AE72-A122-04AFF228A2E8}"/>
              </a:ext>
            </a:extLst>
          </p:cNvPr>
          <p:cNvSpPr txBox="1"/>
          <p:nvPr/>
        </p:nvSpPr>
        <p:spPr>
          <a:xfrm>
            <a:off x="587828" y="1376180"/>
            <a:ext cx="10540093" cy="2031325"/>
          </a:xfrm>
          <a:prstGeom prst="rect">
            <a:avLst/>
          </a:prstGeom>
          <a:noFill/>
        </p:spPr>
        <p:txBody>
          <a:bodyPr wrap="square">
            <a:spAutoFit/>
          </a:bodyPr>
          <a:lstStyle/>
          <a:p>
            <a:r>
              <a:rPr lang="en-US" dirty="0"/>
              <a:t>1 </a:t>
            </a:r>
            <a:r>
              <a:rPr lang="en-US" dirty="0" err="1"/>
              <a:t>Individualisation</a:t>
            </a:r>
            <a:r>
              <a:rPr lang="en-US" dirty="0"/>
              <a:t> </a:t>
            </a:r>
          </a:p>
          <a:p>
            <a:endParaRPr lang="en-US" dirty="0"/>
          </a:p>
          <a:p>
            <a:r>
              <a:rPr lang="en-US" dirty="0"/>
              <a:t>All women are different and respond differently to both low levels of estrogen and to different treatment options. </a:t>
            </a:r>
          </a:p>
          <a:p>
            <a:endParaRPr lang="en-US" dirty="0"/>
          </a:p>
          <a:p>
            <a:r>
              <a:rPr lang="en-US" dirty="0"/>
              <a:t>Decisions must be made on an individual basis, taking into account symptoms, past history, family history, diet and lifestyle and individual preferences and concerns.</a:t>
            </a:r>
            <a:endParaRPr lang="nl-BE" dirty="0"/>
          </a:p>
        </p:txBody>
      </p:sp>
    </p:spTree>
    <p:extLst>
      <p:ext uri="{BB962C8B-B14F-4D97-AF65-F5344CB8AC3E}">
        <p14:creationId xmlns:p14="http://schemas.microsoft.com/office/powerpoint/2010/main" val="1955406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89E95215-55CC-884E-04C6-FA5A96C487A7}"/>
              </a:ext>
            </a:extLst>
          </p:cNvPr>
          <p:cNvSpPr txBox="1"/>
          <p:nvPr/>
        </p:nvSpPr>
        <p:spPr>
          <a:xfrm>
            <a:off x="832756" y="968846"/>
            <a:ext cx="10213521" cy="3693319"/>
          </a:xfrm>
          <a:prstGeom prst="rect">
            <a:avLst/>
          </a:prstGeom>
          <a:noFill/>
        </p:spPr>
        <p:txBody>
          <a:bodyPr wrap="square">
            <a:spAutoFit/>
          </a:bodyPr>
          <a:lstStyle/>
          <a:p>
            <a:r>
              <a:rPr lang="en-US" dirty="0"/>
              <a:t>2 Provision of information and support</a:t>
            </a:r>
          </a:p>
          <a:p>
            <a:endParaRPr lang="en-US" dirty="0"/>
          </a:p>
          <a:p>
            <a:r>
              <a:rPr lang="en-US" dirty="0"/>
              <a:t>Emphasis is on the importance of explaining to women the stages and many consequences of the menopause, which extend beyond flushes and sweats to include psychological symptoms, </a:t>
            </a:r>
            <a:r>
              <a:rPr lang="en-US" dirty="0" err="1"/>
              <a:t>musculo</a:t>
            </a:r>
            <a:r>
              <a:rPr lang="en-US" dirty="0"/>
              <a:t>-skeletal, vaginal, bladder and sexual effects, as well as long term effects on bone and cardiovascular health.</a:t>
            </a:r>
          </a:p>
          <a:p>
            <a:endParaRPr lang="en-US" dirty="0"/>
          </a:p>
          <a:p>
            <a:r>
              <a:rPr lang="en-US" dirty="0"/>
              <a:t>Hickey interview ‘de morgen’ HRT only for vasomotor symptoms. Menopause is natural such as a pregnancy. Women should be able to step down at work. Bio identical hormone is a commercial invention by the industry.</a:t>
            </a:r>
          </a:p>
          <a:p>
            <a:endParaRPr lang="en-US" dirty="0"/>
          </a:p>
          <a:p>
            <a:r>
              <a:rPr lang="en-US" dirty="0"/>
              <a:t>The guideline recommends that information should be provided on interventions or changes a person can make to support their health and wellbeing. </a:t>
            </a:r>
            <a:endParaRPr lang="nl-BE" dirty="0"/>
          </a:p>
        </p:txBody>
      </p:sp>
    </p:spTree>
    <p:extLst>
      <p:ext uri="{BB962C8B-B14F-4D97-AF65-F5344CB8AC3E}">
        <p14:creationId xmlns:p14="http://schemas.microsoft.com/office/powerpoint/2010/main" val="1090868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2FF0B1FE-DD9E-C3B3-1C11-69D8E402BACA}"/>
              </a:ext>
            </a:extLst>
          </p:cNvPr>
          <p:cNvSpPr txBox="1"/>
          <p:nvPr/>
        </p:nvSpPr>
        <p:spPr>
          <a:xfrm>
            <a:off x="873579" y="1481729"/>
            <a:ext cx="10221686" cy="1200329"/>
          </a:xfrm>
          <a:prstGeom prst="rect">
            <a:avLst/>
          </a:prstGeom>
          <a:noFill/>
        </p:spPr>
        <p:txBody>
          <a:bodyPr wrap="square">
            <a:spAutoFit/>
          </a:bodyPr>
          <a:lstStyle/>
          <a:p>
            <a:r>
              <a:rPr lang="en-US" dirty="0"/>
              <a:t>3 Identifying perimenopause and menopause </a:t>
            </a:r>
          </a:p>
          <a:p>
            <a:endParaRPr lang="en-US" dirty="0"/>
          </a:p>
          <a:p>
            <a:r>
              <a:rPr lang="en-US" dirty="0"/>
              <a:t>Blood tests are rarely required to diagnose perimenopause or menopause in women aged 45 or over and should not be used. </a:t>
            </a:r>
            <a:endParaRPr lang="nl-BE" dirty="0"/>
          </a:p>
        </p:txBody>
      </p:sp>
    </p:spTree>
    <p:extLst>
      <p:ext uri="{BB962C8B-B14F-4D97-AF65-F5344CB8AC3E}">
        <p14:creationId xmlns:p14="http://schemas.microsoft.com/office/powerpoint/2010/main" val="3792555870"/>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730</TotalTime>
  <Words>3297</Words>
  <Application>Microsoft Office PowerPoint</Application>
  <PresentationFormat>Breedbeeld</PresentationFormat>
  <Paragraphs>202</Paragraphs>
  <Slides>26</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26</vt:i4>
      </vt:variant>
    </vt:vector>
  </HeadingPairs>
  <TitlesOfParts>
    <vt:vector size="33" baseType="lpstr">
      <vt:lpstr>Aptos</vt:lpstr>
      <vt:lpstr>Aptos Display</vt:lpstr>
      <vt:lpstr>Arial</vt:lpstr>
      <vt:lpstr>Inter</vt:lpstr>
      <vt:lpstr>Museo Sans 300</vt:lpstr>
      <vt:lpstr>Open Sans</vt:lpstr>
      <vt:lpstr>Kantoorthema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Depypere Herman</dc:creator>
  <cp:lastModifiedBy>Depypere Herman</cp:lastModifiedBy>
  <cp:revision>6</cp:revision>
  <dcterms:created xsi:type="dcterms:W3CDTF">2025-05-29T17:33:03Z</dcterms:created>
  <dcterms:modified xsi:type="dcterms:W3CDTF">2025-06-21T04:27:54Z</dcterms:modified>
</cp:coreProperties>
</file>