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7"/>
    <p:restoredTop sz="94703"/>
  </p:normalViewPr>
  <p:slideViewPr>
    <p:cSldViewPr snapToGrid="0">
      <p:cViewPr varScale="1">
        <p:scale>
          <a:sx n="110" d="100"/>
          <a:sy n="110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48FD65-6083-99E7-96D7-7FF1002B1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F68D322-765C-2071-F12D-5815D2FB3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04BA940-06FF-581D-7ACC-3D9E3099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6AA18EA-2295-D7D0-4412-260D1D56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C65629E-944E-F98F-DF2D-B9E6D3DF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14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D3A6B9-25BA-126A-2ABC-5D75C45C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2A3EF9F-5755-BAE3-D23D-ECBE34A11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2E11CF3-476D-9150-A7D7-10B9045B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99E703B-892F-CB53-0A34-D18EEF3B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B28DEA4-6864-E43D-1BB5-3BB81736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3899D94-EB51-6F03-24D1-FDB17F97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34A1127-778B-EF12-2FBC-7F53637C7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67CA82C-29B2-82A4-CDF6-FD0A7846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0E66218-39E3-5472-A7AB-D0F05ADD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CDA1715-631D-F8F3-6B60-0DED6F7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65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0A9D96-E224-F369-335B-1AFAC298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2ABFBBB-97C9-7008-EF21-B17087F1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F5D7E22-B735-576D-C74E-21D620BD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A499193-2A3B-B1D0-3716-42EAF2DE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093C299-AA09-32BB-4F09-84AE0497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51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B7A2B1F-5BFB-7948-6611-04E65A62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F558644-3FA1-514C-9AA0-511F040D3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9EBF036-D275-6A65-187C-3C685299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F8FF488-CA58-433A-B5F2-AEE2A1F4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BE02F68-4531-6938-B283-C89272BA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50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ACD0B23-68A0-4268-4594-4ABB0BED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AA44A3D-2F9F-1119-1686-C2EA5C2DC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7BAEA07-BA47-3BE7-64FF-C50110EA9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5C239A9-843A-5A4B-C587-35531CC4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A58BAD9-1ECB-9BF1-F8DA-5AD5401E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AF66D0F-D210-1BF3-29F2-0EFCE507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97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4AFFFC-F269-D91E-BC99-814AB4A6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DC7F31A-E053-54D6-4D7A-A4E52D296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01BCFC0-D33F-CFDC-A465-5F7DAC375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C5DA358-4FE6-599E-CCE1-3DB895614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8E6C73B-6F71-46D4-B024-84CDA3B28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9AD9CD7B-C2CB-712F-6229-A8ACCF70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70DDB1A-E3C1-1759-5CD7-B6EA69D2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7B6A96B-59DF-FB15-483C-C1D381FE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90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F325FDB-5EC8-3E94-E881-6972DCB0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85834EC-7403-A938-0386-B04CDB70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4782D67-9454-10AB-A7AD-7D09FC9A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7FBD87E-07A0-AB52-804E-1869331A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5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51FAB1C-9C03-AFF2-D621-AE844AA8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7B0CB1E2-E0EB-16BA-9978-059E83A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D2FA63B-6963-834B-91CF-0B6F9027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56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065DCB7-DDDF-5A4C-0769-B15E20E1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A2F63EB-B525-5FE8-6DA0-3375E711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4BE0331-2F2C-EB4F-C5C1-2AADD1A69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972703B-91F8-6732-4762-D0CC4307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472284F-2C8A-8964-3F93-DFB13590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0E715A6-A778-7DF4-7F5E-A36FD6B5E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16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C649D8D-5C85-2773-39D0-57E04D74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E7F60E8-B6EE-4EBE-7007-AFD7EAC42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97F38E7-2A65-8740-679C-C72CE1B99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3A4B326-F160-F334-B002-32941F89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BDE7359-D10D-A27E-8F3D-6A81A314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1C6BCD8-4598-A960-6749-5BEBE4C1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81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0A6FFC9-0305-2068-372C-EE862B0E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E8CDFAF-B1AF-7D3B-0504-B9A91E936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4B0F2EF-BA7F-6CAE-734E-431664216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4A28D-AC4E-D147-AD19-C14DC6C60A2A}" type="datetimeFigureOut">
              <a:rPr lang="fr-FR" smtClean="0"/>
              <a:t>21/06/2025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E669DD2-147F-A9D0-3BB0-D79456E8D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92F5E4C-BFF0-345F-9909-D615507C4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6CCC6-22CC-8A4B-AD66-4E383F121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29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E662FB9-2C4D-0C89-A5B0-2A534AF31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45995"/>
          </a:xfrm>
        </p:spPr>
        <p:txBody>
          <a:bodyPr>
            <a:normAutofit/>
          </a:bodyPr>
          <a:lstStyle/>
          <a:p>
            <a:r>
              <a:rPr lang="fr-FR" dirty="0" err="1"/>
              <a:t>Menopause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Tool </a:t>
            </a:r>
            <a:br>
              <a:rPr lang="fr-FR" dirty="0"/>
            </a:br>
            <a:r>
              <a:rPr lang="fr-FR" dirty="0"/>
              <a:t> MTT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A7B9488-CF0F-215F-8E12-1AF233A52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0254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dirty="0"/>
              <a:t>EMAS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3CD8B3C-DC77-5907-3AEF-324B67B99BF3}"/>
              </a:ext>
            </a:extLst>
          </p:cNvPr>
          <p:cNvSpPr txBox="1"/>
          <p:nvPr/>
        </p:nvSpPr>
        <p:spPr>
          <a:xfrm>
            <a:off x="704335" y="6178378"/>
            <a:ext cx="234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Dr. Eveline Markowicz     BMS 21/06/2025</a:t>
            </a:r>
          </a:p>
        </p:txBody>
      </p:sp>
    </p:spTree>
    <p:extLst>
      <p:ext uri="{BB962C8B-B14F-4D97-AF65-F5344CB8AC3E}">
        <p14:creationId xmlns:p14="http://schemas.microsoft.com/office/powerpoint/2010/main" val="253290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8665B6-2198-244A-1D17-9F63165F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MTT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F18CCF3-986A-0B89-E26A-369D37393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goal of our meetings is to improve our knowledge of menopause in order to provide patients with the best possible care.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Despite this, the use of hormone replacement therapy is declining in Europe and the USA.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Access to menopause consultations is limited by the number of practitioners who feel trained in this treatment.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441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0DBFAF-D9A7-BBC9-8141-699A6C1D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MTT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9EB8851-B192-22F7-1638-50578BDD6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Furthermore, an initial menopause consultation is extremely time-consuming, as we must take a medical history, as we would for any other medical condition.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Family and personal history (medical, surgical, and obstetric)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limit INAMI expenses, we must include: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last blood test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last smear test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any specialist consultations (colonoscopy, cardiology exam, rheumatology, smear test, bone density screening, mammography).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00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26C059-F1BF-F7EB-0B1B-19B3AED6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MTT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2A4E3B4-FD4C-FECF-9885-B515E3CC9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I was </a:t>
            </a:r>
            <a:r>
              <a:rPr lang="en-US" sz="1800" dirty="0">
                <a:solidFill>
                  <a:srgbClr val="000000"/>
                </a:solidFill>
                <a:ea typeface="Aptos" panose="020B0004020202020204" pitchFamily="34" charset="0"/>
              </a:rPr>
              <a:t>very interested by</a:t>
            </a:r>
            <a:r>
              <a:rPr lang="en-US" sz="1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 a presentation of </a:t>
            </a:r>
            <a:r>
              <a:rPr lang="en-US" sz="1800" b="1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Petra </a:t>
            </a:r>
            <a:r>
              <a:rPr lang="en-US" sz="1800" b="1" dirty="0" err="1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Stute</a:t>
            </a:r>
            <a:r>
              <a:rPr lang="en-US" sz="1800" b="1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(current president of EMAS) entitled </a:t>
            </a:r>
            <a:endParaRPr lang="fr-BE" sz="1800" dirty="0">
              <a:solidFill>
                <a:srgbClr val="000000"/>
              </a:solidFill>
              <a:effectLst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Development of a Menopausal Treatment Tool to help clinicians evaluate the benefit/risk of Menopause Hormonal Therapy in symptomatic menopausal women: Results from an international study.”</a:t>
            </a:r>
            <a:endParaRPr lang="fr-B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07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E5CF4DA-2B6C-E0CF-33B8-0E86AA72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MTT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5D8655F-6357-7998-6762-5F6D02265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374"/>
            <a:ext cx="10515600" cy="459558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BE" dirty="0">
                <a:effectLst/>
                <a:latin typeface="Helvetica" pitchFamily="2" charset="0"/>
              </a:rPr>
              <a:t> </a:t>
            </a:r>
          </a:p>
          <a:p>
            <a:pPr marL="0" indent="0">
              <a:buNone/>
            </a:pPr>
            <a:r>
              <a:rPr lang="fr-BE" sz="3700" b="1" dirty="0">
                <a:solidFill>
                  <a:srgbClr val="232323"/>
                </a:solidFill>
                <a:effectLst/>
              </a:rPr>
              <a:t> </a:t>
            </a:r>
            <a:r>
              <a:rPr lang="fr-BE" sz="3700" b="1" dirty="0" err="1">
                <a:solidFill>
                  <a:srgbClr val="232323"/>
                </a:solidFill>
                <a:effectLst/>
              </a:rPr>
              <a:t>Study</a:t>
            </a:r>
            <a:r>
              <a:rPr lang="fr-BE" sz="3700" b="1" dirty="0">
                <a:solidFill>
                  <a:srgbClr val="232323"/>
                </a:solidFill>
                <a:effectLst/>
              </a:rPr>
              <a:t> Objective(s): </a:t>
            </a:r>
            <a:endParaRPr lang="fr-BE" sz="3700" dirty="0">
              <a:solidFill>
                <a:srgbClr val="232323"/>
              </a:solidFill>
              <a:effectLst/>
            </a:endParaRPr>
          </a:p>
          <a:p>
            <a:r>
              <a:rPr lang="fr-BE" sz="3700" dirty="0">
                <a:effectLst/>
              </a:rPr>
              <a:t>To </a:t>
            </a:r>
            <a:r>
              <a:rPr lang="fr-BE" sz="3700" dirty="0" err="1">
                <a:effectLst/>
              </a:rPr>
              <a:t>develop</a:t>
            </a:r>
            <a:r>
              <a:rPr lang="fr-BE" sz="3700" dirty="0">
                <a:effectLst/>
              </a:rPr>
              <a:t> and test the </a:t>
            </a:r>
            <a:r>
              <a:rPr lang="fr-BE" sz="3700" dirty="0" err="1">
                <a:effectLst/>
              </a:rPr>
              <a:t>practicality</a:t>
            </a:r>
            <a:r>
              <a:rPr lang="fr-BE" sz="3700" dirty="0">
                <a:effectLst/>
              </a:rPr>
              <a:t> and </a:t>
            </a:r>
            <a:r>
              <a:rPr lang="fr-BE" sz="3700" dirty="0" err="1">
                <a:effectLst/>
              </a:rPr>
              <a:t>usefulness</a:t>
            </a:r>
            <a:r>
              <a:rPr lang="fr-BE" sz="3700" dirty="0">
                <a:effectLst/>
              </a:rPr>
              <a:t> of the </a:t>
            </a:r>
            <a:r>
              <a:rPr lang="fr-BE" sz="3700" dirty="0" err="1">
                <a:effectLst/>
              </a:rPr>
              <a:t>Menopause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Treatment</a:t>
            </a:r>
            <a:r>
              <a:rPr lang="fr-BE" sz="3700" dirty="0">
                <a:effectLst/>
              </a:rPr>
              <a:t> Tool in real-world </a:t>
            </a:r>
            <a:r>
              <a:rPr lang="fr-BE" sz="3700" dirty="0" err="1">
                <a:effectLst/>
              </a:rPr>
              <a:t>clinical</a:t>
            </a:r>
            <a:r>
              <a:rPr lang="fr-BE" sz="3700" dirty="0">
                <a:effectLst/>
              </a:rPr>
              <a:t> settings </a:t>
            </a:r>
            <a:r>
              <a:rPr lang="fr-BE" sz="3700" dirty="0" err="1">
                <a:effectLst/>
              </a:rPr>
              <a:t>across</a:t>
            </a:r>
            <a:r>
              <a:rPr lang="fr-BE" sz="3700" dirty="0">
                <a:effectLst/>
              </a:rPr>
              <a:t> Europe (United </a:t>
            </a:r>
            <a:r>
              <a:rPr lang="fr-BE" sz="3700" dirty="0" err="1">
                <a:effectLst/>
              </a:rPr>
              <a:t>Kingdom</a:t>
            </a:r>
            <a:r>
              <a:rPr lang="fr-BE" sz="3700" dirty="0">
                <a:effectLst/>
              </a:rPr>
              <a:t>, Germany, </a:t>
            </a:r>
            <a:r>
              <a:rPr lang="fr-BE" sz="3700" dirty="0" err="1">
                <a:effectLst/>
              </a:rPr>
              <a:t>Italy</a:t>
            </a:r>
            <a:r>
              <a:rPr lang="fr-BE" sz="3700" dirty="0">
                <a:effectLst/>
              </a:rPr>
              <a:t>, </a:t>
            </a:r>
            <a:r>
              <a:rPr lang="fr-BE" sz="3700" dirty="0" err="1">
                <a:effectLst/>
              </a:rPr>
              <a:t>Poland</a:t>
            </a:r>
            <a:r>
              <a:rPr lang="fr-BE" sz="3700" dirty="0">
                <a:effectLst/>
              </a:rPr>
              <a:t>, Spain, </a:t>
            </a:r>
            <a:r>
              <a:rPr lang="fr-BE" sz="3700" dirty="0" err="1">
                <a:effectLst/>
              </a:rPr>
              <a:t>Switzerland</a:t>
            </a:r>
            <a:r>
              <a:rPr lang="fr-BE" sz="3700" dirty="0">
                <a:effectLst/>
              </a:rPr>
              <a:t> and U.S. </a:t>
            </a:r>
          </a:p>
          <a:p>
            <a:pPr marL="0" indent="0">
              <a:buNone/>
            </a:pPr>
            <a:r>
              <a:rPr lang="fr-BE" sz="3700" b="1" dirty="0">
                <a:solidFill>
                  <a:srgbClr val="232323"/>
                </a:solidFill>
                <a:effectLst/>
              </a:rPr>
              <a:t> </a:t>
            </a:r>
            <a:r>
              <a:rPr lang="fr-BE" sz="3700" b="1" dirty="0" err="1">
                <a:solidFill>
                  <a:srgbClr val="232323"/>
                </a:solidFill>
                <a:effectLst/>
              </a:rPr>
              <a:t>Study</a:t>
            </a:r>
            <a:r>
              <a:rPr lang="fr-BE" sz="3700" b="1" dirty="0">
                <a:solidFill>
                  <a:srgbClr val="232323"/>
                </a:solidFill>
                <a:effectLst/>
              </a:rPr>
              <a:t> Design: </a:t>
            </a:r>
            <a:endParaRPr lang="fr-BE" sz="3700" dirty="0">
              <a:solidFill>
                <a:srgbClr val="232323"/>
              </a:solidFill>
              <a:effectLst/>
            </a:endParaRPr>
          </a:p>
          <a:p>
            <a:r>
              <a:rPr lang="fr-BE" sz="3700" dirty="0" err="1">
                <a:solidFill>
                  <a:srgbClr val="232323"/>
                </a:solidFill>
                <a:effectLst/>
              </a:rPr>
              <a:t>Study</a:t>
            </a:r>
            <a:r>
              <a:rPr lang="fr-BE" sz="3700" dirty="0">
                <a:solidFill>
                  <a:srgbClr val="232323"/>
                </a:solidFill>
                <a:effectLst/>
              </a:rPr>
              <a:t> type: </a:t>
            </a:r>
            <a:r>
              <a:rPr lang="fr-BE" sz="3700" dirty="0">
                <a:effectLst/>
              </a:rPr>
              <a:t>Non-</a:t>
            </a:r>
            <a:r>
              <a:rPr lang="fr-BE" sz="3700" dirty="0" err="1">
                <a:effectLst/>
              </a:rPr>
              <a:t>interventional</a:t>
            </a:r>
            <a:r>
              <a:rPr lang="fr-BE" sz="3700" dirty="0">
                <a:effectLst/>
              </a:rPr>
              <a:t> mixed </a:t>
            </a:r>
            <a:r>
              <a:rPr lang="fr-BE" sz="3700" dirty="0" err="1">
                <a:effectLst/>
              </a:rPr>
              <a:t>method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research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collected</a:t>
            </a:r>
            <a:r>
              <a:rPr lang="fr-BE" sz="3700" dirty="0">
                <a:effectLst/>
              </a:rPr>
              <a:t> the feedback </a:t>
            </a:r>
            <a:r>
              <a:rPr lang="fr-BE" sz="3700" dirty="0" err="1">
                <a:effectLst/>
              </a:rPr>
              <a:t>through</a:t>
            </a:r>
            <a:r>
              <a:rPr lang="fr-BE" sz="3700" dirty="0">
                <a:effectLst/>
              </a:rPr>
              <a:t>: </a:t>
            </a:r>
          </a:p>
          <a:p>
            <a:r>
              <a:rPr lang="fr-BE" sz="3700" dirty="0">
                <a:effectLst/>
              </a:rPr>
              <a:t>a) questionnaires and interviews </a:t>
            </a:r>
            <a:r>
              <a:rPr lang="fr-BE" sz="3700" dirty="0" err="1">
                <a:effectLst/>
              </a:rPr>
              <a:t>with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Health</a:t>
            </a:r>
            <a:r>
              <a:rPr lang="fr-BE" sz="3700" dirty="0">
                <a:effectLst/>
              </a:rPr>
              <a:t> Care </a:t>
            </a:r>
            <a:r>
              <a:rPr lang="fr-BE" sz="3700" dirty="0" err="1">
                <a:effectLst/>
              </a:rPr>
              <a:t>Professionals</a:t>
            </a:r>
            <a:r>
              <a:rPr lang="fr-BE" sz="3700" dirty="0">
                <a:effectLst/>
              </a:rPr>
              <a:t> (MTT-</a:t>
            </a:r>
            <a:r>
              <a:rPr lang="fr-BE" sz="3700" dirty="0" err="1">
                <a:effectLst/>
              </a:rPr>
              <a:t>HCPs</a:t>
            </a:r>
            <a:r>
              <a:rPr lang="fr-BE" sz="3700" dirty="0">
                <a:effectLst/>
              </a:rPr>
              <a:t>) </a:t>
            </a:r>
          </a:p>
          <a:p>
            <a:r>
              <a:rPr lang="fr-BE" sz="3700" dirty="0">
                <a:effectLst/>
              </a:rPr>
              <a:t>b) questionnaires </a:t>
            </a:r>
            <a:r>
              <a:rPr lang="fr-BE" sz="3700" dirty="0" err="1">
                <a:effectLst/>
              </a:rPr>
              <a:t>with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menopausal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women</a:t>
            </a:r>
            <a:r>
              <a:rPr lang="fr-BE" sz="3700" dirty="0">
                <a:effectLst/>
              </a:rPr>
              <a:t> (MTT-MW) </a:t>
            </a:r>
          </a:p>
          <a:p>
            <a:r>
              <a:rPr lang="fr-BE" sz="3700" dirty="0">
                <a:solidFill>
                  <a:srgbClr val="232323"/>
                </a:solidFill>
                <a:effectLst/>
              </a:rPr>
              <a:t>•</a:t>
            </a:r>
            <a:r>
              <a:rPr lang="fr-BE" sz="3700" dirty="0">
                <a:effectLst/>
              </a:rPr>
              <a:t>Methods for the </a:t>
            </a:r>
            <a:r>
              <a:rPr lang="fr-BE" sz="3700" dirty="0" err="1">
                <a:effectLst/>
              </a:rPr>
              <a:t>study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included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literature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review</a:t>
            </a:r>
            <a:r>
              <a:rPr lang="fr-BE" sz="3700" dirty="0">
                <a:effectLst/>
              </a:rPr>
              <a:t>, qualitative </a:t>
            </a:r>
            <a:r>
              <a:rPr lang="fr-BE" sz="3700" dirty="0" err="1">
                <a:effectLst/>
              </a:rPr>
              <a:t>research</a:t>
            </a:r>
            <a:r>
              <a:rPr lang="fr-BE" sz="3700" dirty="0">
                <a:effectLst/>
              </a:rPr>
              <a:t>, and expert </a:t>
            </a:r>
            <a:r>
              <a:rPr lang="fr-BE" sz="3700" dirty="0" err="1">
                <a:effectLst/>
              </a:rPr>
              <a:t>committee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involvement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throughout</a:t>
            </a:r>
            <a:r>
              <a:rPr lang="fr-BE" sz="3700" dirty="0">
                <a:effectLst/>
              </a:rPr>
              <a:t> by </a:t>
            </a:r>
            <a:r>
              <a:rPr lang="fr-BE" sz="3700" dirty="0" err="1">
                <a:effectLst/>
              </a:rPr>
              <a:t>testing</a:t>
            </a:r>
            <a:r>
              <a:rPr lang="fr-BE" sz="3700" dirty="0">
                <a:effectLst/>
              </a:rPr>
              <a:t> 2 types of questionnaires </a:t>
            </a:r>
            <a:br>
              <a:rPr lang="fr-BE" sz="3700" dirty="0">
                <a:effectLst/>
              </a:rPr>
            </a:br>
            <a:endParaRPr lang="fr-BE" sz="3700" dirty="0">
              <a:effectLst/>
            </a:endParaRPr>
          </a:p>
          <a:p>
            <a:pPr marL="0" indent="0">
              <a:buNone/>
            </a:pPr>
            <a:r>
              <a:rPr lang="fr-BE" sz="3700" b="1" dirty="0" err="1">
                <a:solidFill>
                  <a:srgbClr val="232323"/>
                </a:solidFill>
                <a:effectLst/>
              </a:rPr>
              <a:t>Study</a:t>
            </a:r>
            <a:r>
              <a:rPr lang="fr-BE" sz="3700" b="1" dirty="0">
                <a:solidFill>
                  <a:srgbClr val="232323"/>
                </a:solidFill>
                <a:effectLst/>
              </a:rPr>
              <a:t> Population: </a:t>
            </a:r>
            <a:endParaRPr lang="fr-BE" sz="3700" dirty="0">
              <a:solidFill>
                <a:srgbClr val="232323"/>
              </a:solidFill>
              <a:effectLst/>
            </a:endParaRPr>
          </a:p>
          <a:p>
            <a:pPr marL="0" indent="0">
              <a:buNone/>
            </a:pPr>
            <a:r>
              <a:rPr lang="fr-BE" sz="3700" dirty="0">
                <a:solidFill>
                  <a:srgbClr val="232323"/>
                </a:solidFill>
                <a:effectLst/>
              </a:rPr>
              <a:t>• </a:t>
            </a:r>
            <a:r>
              <a:rPr lang="fr-BE" sz="3700" dirty="0">
                <a:effectLst/>
              </a:rPr>
              <a:t>41 </a:t>
            </a:r>
            <a:r>
              <a:rPr lang="fr-BE" sz="3700" dirty="0" err="1">
                <a:effectLst/>
              </a:rPr>
              <a:t>gynecologists</a:t>
            </a:r>
            <a:r>
              <a:rPr lang="fr-BE" sz="37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fr-BE" sz="3700" dirty="0">
                <a:solidFill>
                  <a:srgbClr val="232323"/>
                </a:solidFill>
                <a:effectLst/>
              </a:rPr>
              <a:t>• </a:t>
            </a:r>
            <a:r>
              <a:rPr lang="fr-BE" sz="3700" dirty="0">
                <a:effectLst/>
              </a:rPr>
              <a:t>8 </a:t>
            </a:r>
            <a:r>
              <a:rPr lang="fr-BE" sz="3700" dirty="0" err="1">
                <a:effectLst/>
              </a:rPr>
              <a:t>primary</a:t>
            </a:r>
            <a:r>
              <a:rPr lang="fr-BE" sz="3700" dirty="0">
                <a:effectLst/>
              </a:rPr>
              <a:t> care </a:t>
            </a:r>
            <a:r>
              <a:rPr lang="fr-BE" sz="3700" dirty="0" err="1">
                <a:effectLst/>
              </a:rPr>
              <a:t>physicians</a:t>
            </a:r>
            <a:r>
              <a:rPr lang="fr-BE" sz="3700" dirty="0">
                <a:effectLst/>
              </a:rPr>
              <a:t> </a:t>
            </a:r>
            <a:r>
              <a:rPr lang="fr-BE" sz="3700" dirty="0"/>
              <a:t> </a:t>
            </a:r>
          </a:p>
          <a:p>
            <a:pPr marL="0" indent="0">
              <a:buNone/>
            </a:pPr>
            <a:r>
              <a:rPr lang="fr-BE" sz="3700" dirty="0" err="1">
                <a:effectLst/>
              </a:rPr>
              <a:t>used</a:t>
            </a:r>
            <a:r>
              <a:rPr lang="fr-BE" sz="3700" dirty="0">
                <a:effectLst/>
              </a:rPr>
              <a:t> MTT-HCP or MTT-W questionnaires </a:t>
            </a:r>
            <a:r>
              <a:rPr lang="fr-BE" sz="3700" dirty="0" err="1">
                <a:effectLst/>
              </a:rPr>
              <a:t>with</a:t>
            </a:r>
            <a:r>
              <a:rPr lang="fr-BE" sz="3700" dirty="0">
                <a:effectLst/>
              </a:rPr>
              <a:t>: </a:t>
            </a:r>
          </a:p>
          <a:p>
            <a:r>
              <a:rPr lang="fr-BE" sz="3700" dirty="0">
                <a:effectLst/>
              </a:rPr>
              <a:t>172 </a:t>
            </a:r>
            <a:r>
              <a:rPr lang="fr-BE" sz="3700" dirty="0" err="1">
                <a:effectLst/>
              </a:rPr>
              <a:t>suspected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menopause</a:t>
            </a:r>
            <a:r>
              <a:rPr lang="fr-BE" sz="3700" dirty="0">
                <a:effectLst/>
              </a:rPr>
              <a:t> </a:t>
            </a:r>
            <a:r>
              <a:rPr lang="fr-BE" sz="3700" dirty="0" err="1">
                <a:effectLst/>
              </a:rPr>
              <a:t>women</a:t>
            </a:r>
            <a:r>
              <a:rPr lang="fr-BE" sz="3700" dirty="0">
                <a:effectLst/>
              </a:rPr>
              <a:t> (</a:t>
            </a:r>
            <a:r>
              <a:rPr lang="fr-BE" sz="3700" dirty="0" err="1">
                <a:effectLst/>
              </a:rPr>
              <a:t>age</a:t>
            </a:r>
            <a:r>
              <a:rPr lang="fr-BE" sz="3700" dirty="0">
                <a:effectLst/>
              </a:rPr>
              <a:t> range: 45-60). </a:t>
            </a:r>
          </a:p>
          <a:p>
            <a:r>
              <a:rPr lang="fr-BE" sz="3700" dirty="0">
                <a:solidFill>
                  <a:srgbClr val="232323"/>
                </a:solidFill>
                <a:effectLst/>
              </a:rPr>
              <a:t>Total: 227 participants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44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344B4B-8656-8DA5-0D78-AD9A5EBA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580"/>
          </a:xfrm>
        </p:spPr>
        <p:txBody>
          <a:bodyPr/>
          <a:lstStyle/>
          <a:p>
            <a:pPr algn="ctr"/>
            <a:r>
              <a:rPr lang="fr-FR" dirty="0"/>
              <a:t>MTT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xmlns="" id="{420FA7CD-DBEB-F583-7AC7-35180FCA9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5614"/>
            <a:ext cx="4327649" cy="54331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164F11D-7EF0-F966-52F2-244B8076F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401" y="1215614"/>
            <a:ext cx="4601292" cy="54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4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7259F3-C75E-634C-7FC4-7E26FAF7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MTT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992B6C5-3901-67E7-0A2C-56901C6C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344"/>
            <a:ext cx="10515600" cy="4954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1600" b="1" dirty="0" err="1">
                <a:solidFill>
                  <a:srgbClr val="232323"/>
                </a:solidFill>
                <a:effectLst/>
              </a:rPr>
              <a:t>Results</a:t>
            </a:r>
            <a:r>
              <a:rPr lang="fr-BE" sz="1600" b="1" dirty="0">
                <a:solidFill>
                  <a:srgbClr val="232323"/>
                </a:solidFill>
                <a:effectLst/>
              </a:rPr>
              <a:t> </a:t>
            </a:r>
            <a:r>
              <a:rPr lang="fr-BE" sz="1600" b="1" dirty="0" err="1">
                <a:solidFill>
                  <a:srgbClr val="232323"/>
                </a:solidFill>
                <a:effectLst/>
              </a:rPr>
              <a:t>Summary</a:t>
            </a:r>
            <a:r>
              <a:rPr lang="fr-BE" sz="1600" b="1" dirty="0">
                <a:solidFill>
                  <a:srgbClr val="232323"/>
                </a:solidFill>
                <a:effectLst/>
              </a:rPr>
              <a:t>: </a:t>
            </a:r>
            <a:endParaRPr lang="fr-BE" sz="1600" dirty="0">
              <a:solidFill>
                <a:srgbClr val="232323"/>
              </a:solidFill>
              <a:effectLst/>
            </a:endParaRPr>
          </a:p>
          <a:p>
            <a:r>
              <a:rPr lang="fr-BE" sz="1600">
                <a:effectLst/>
              </a:rPr>
              <a:t>Based</a:t>
            </a:r>
            <a:r>
              <a:rPr lang="fr-BE" sz="1600" dirty="0">
                <a:effectLst/>
              </a:rPr>
              <a:t> on feedback questionnaires (160 </a:t>
            </a:r>
            <a:r>
              <a:rPr lang="fr-BE" sz="1600" dirty="0" err="1">
                <a:effectLst/>
              </a:rPr>
              <a:t>clinician’s</a:t>
            </a:r>
            <a:r>
              <a:rPr lang="fr-BE" sz="1600" dirty="0">
                <a:effectLst/>
              </a:rPr>
              <a:t> and 156 </a:t>
            </a:r>
            <a:r>
              <a:rPr lang="fr-BE" sz="1600" dirty="0" err="1">
                <a:effectLst/>
              </a:rPr>
              <a:t>menopausal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women’s</a:t>
            </a:r>
            <a:r>
              <a:rPr lang="fr-BE" sz="1600" dirty="0">
                <a:effectLst/>
              </a:rPr>
              <a:t>) </a:t>
            </a:r>
          </a:p>
          <a:p>
            <a:pPr marL="457200" lvl="1" indent="0">
              <a:buNone/>
            </a:pPr>
            <a:r>
              <a:rPr lang="fr-BE" sz="1600" dirty="0">
                <a:effectLst/>
              </a:rPr>
              <a:t>a. Most (&gt;85%) </a:t>
            </a:r>
            <a:r>
              <a:rPr lang="fr-BE" sz="1600" dirty="0" err="1">
                <a:effectLst/>
              </a:rPr>
              <a:t>clinicians</a:t>
            </a:r>
            <a:r>
              <a:rPr lang="fr-BE" sz="1600" dirty="0">
                <a:effectLst/>
              </a:rPr>
              <a:t> and </a:t>
            </a:r>
            <a:r>
              <a:rPr lang="fr-BE" sz="1600" dirty="0" err="1">
                <a:effectLst/>
              </a:rPr>
              <a:t>women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reported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both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tools</a:t>
            </a:r>
            <a:r>
              <a:rPr lang="fr-BE" sz="1600" dirty="0">
                <a:effectLst/>
              </a:rPr>
              <a:t> to </a:t>
            </a:r>
            <a:r>
              <a:rPr lang="fr-BE" sz="1600" dirty="0" err="1">
                <a:effectLst/>
              </a:rPr>
              <a:t>be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convenient</a:t>
            </a:r>
            <a:r>
              <a:rPr lang="fr-BE" sz="1600" dirty="0">
                <a:effectLst/>
              </a:rPr>
              <a:t> and </a:t>
            </a:r>
            <a:r>
              <a:rPr lang="fr-BE" sz="1600" dirty="0" err="1">
                <a:effectLst/>
              </a:rPr>
              <a:t>valuable</a:t>
            </a:r>
            <a:r>
              <a:rPr lang="fr-BE" sz="1600" dirty="0">
                <a:effectLst/>
              </a:rPr>
              <a:t> for </a:t>
            </a:r>
            <a:r>
              <a:rPr lang="fr-BE" sz="1600" dirty="0" err="1">
                <a:effectLst/>
              </a:rPr>
              <a:t>discussing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symptoms</a:t>
            </a:r>
            <a:r>
              <a:rPr lang="fr-BE" sz="1600" dirty="0">
                <a:effectLst/>
              </a:rPr>
              <a:t> and </a:t>
            </a:r>
            <a:r>
              <a:rPr lang="fr-BE" sz="1600" dirty="0" err="1">
                <a:effectLst/>
              </a:rPr>
              <a:t>treatment</a:t>
            </a:r>
            <a:r>
              <a:rPr lang="fr-BE" sz="1600" dirty="0">
                <a:effectLst/>
              </a:rPr>
              <a:t> options. </a:t>
            </a:r>
          </a:p>
          <a:p>
            <a:pPr marL="457200" lvl="1" indent="0">
              <a:buNone/>
            </a:pPr>
            <a:r>
              <a:rPr lang="fr-BE" sz="1600" dirty="0">
                <a:effectLst/>
              </a:rPr>
              <a:t>b. Most </a:t>
            </a:r>
            <a:r>
              <a:rPr lang="fr-BE" sz="1600" dirty="0" err="1">
                <a:effectLst/>
              </a:rPr>
              <a:t>clinicians</a:t>
            </a:r>
            <a:r>
              <a:rPr lang="fr-BE" sz="1600" dirty="0">
                <a:effectLst/>
              </a:rPr>
              <a:t> (&gt;55%) and </a:t>
            </a:r>
            <a:r>
              <a:rPr lang="fr-BE" sz="1600" dirty="0" err="1">
                <a:effectLst/>
              </a:rPr>
              <a:t>women</a:t>
            </a:r>
            <a:r>
              <a:rPr lang="fr-BE" sz="1600" dirty="0">
                <a:effectLst/>
              </a:rPr>
              <a:t> (&gt;70%) </a:t>
            </a:r>
            <a:r>
              <a:rPr lang="fr-BE" sz="1600" dirty="0" err="1">
                <a:effectLst/>
              </a:rPr>
              <a:t>reported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improved</a:t>
            </a:r>
            <a:r>
              <a:rPr lang="fr-BE" sz="1600" dirty="0">
                <a:effectLst/>
              </a:rPr>
              <a:t> interactions and confidence in </a:t>
            </a:r>
            <a:r>
              <a:rPr lang="fr-BE" sz="1600" dirty="0" err="1">
                <a:effectLst/>
              </a:rPr>
              <a:t>treatment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decisions</a:t>
            </a:r>
            <a:r>
              <a:rPr lang="fr-BE" sz="1600" dirty="0">
                <a:effectLst/>
              </a:rPr>
              <a:t>. </a:t>
            </a:r>
          </a:p>
          <a:p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Menopausal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women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were</a:t>
            </a:r>
            <a:r>
              <a:rPr lang="fr-BE" sz="1600" dirty="0">
                <a:effectLst/>
              </a:rPr>
              <a:t> positive about MTT-HCP use in </a:t>
            </a:r>
            <a:r>
              <a:rPr lang="fr-BE" sz="1600" dirty="0" err="1">
                <a:effectLst/>
              </a:rPr>
              <a:t>their</a:t>
            </a:r>
            <a:r>
              <a:rPr lang="fr-BE" sz="1600" dirty="0">
                <a:effectLst/>
              </a:rPr>
              <a:t> consultation. </a:t>
            </a:r>
            <a:r>
              <a:rPr lang="fr-BE" sz="1600" dirty="0" err="1">
                <a:effectLst/>
              </a:rPr>
              <a:t>They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reported</a:t>
            </a:r>
            <a:r>
              <a:rPr lang="fr-BE" sz="1600" dirty="0">
                <a:effectLst/>
              </a:rPr>
              <a:t> the MTT-HCP </a:t>
            </a:r>
            <a:r>
              <a:rPr lang="fr-BE" sz="1600" dirty="0" err="1">
                <a:effectLst/>
              </a:rPr>
              <a:t>was</a:t>
            </a:r>
            <a:r>
              <a:rPr lang="fr-BE" sz="1600" dirty="0">
                <a:effectLst/>
              </a:rPr>
              <a:t>: </a:t>
            </a:r>
          </a:p>
          <a:p>
            <a:pPr marL="457200" lvl="1" indent="0">
              <a:buNone/>
            </a:pPr>
            <a:r>
              <a:rPr lang="fr-BE" sz="1600" dirty="0">
                <a:effectLst/>
              </a:rPr>
              <a:t>a. </a:t>
            </a:r>
            <a:r>
              <a:rPr lang="fr-BE" sz="1600" dirty="0" err="1">
                <a:effectLst/>
              </a:rPr>
              <a:t>easily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understood</a:t>
            </a:r>
            <a:r>
              <a:rPr lang="fr-BE" sz="1600" dirty="0">
                <a:effectLst/>
              </a:rPr>
              <a:t> (93%) </a:t>
            </a:r>
          </a:p>
          <a:p>
            <a:pPr marL="457200" lvl="1" indent="0">
              <a:buNone/>
            </a:pPr>
            <a:r>
              <a:rPr lang="fr-BE" sz="1600" dirty="0">
                <a:effectLst/>
              </a:rPr>
              <a:t>b. </a:t>
            </a:r>
            <a:r>
              <a:rPr lang="fr-BE" sz="1600" dirty="0" err="1">
                <a:effectLst/>
              </a:rPr>
              <a:t>asked</a:t>
            </a:r>
            <a:r>
              <a:rPr lang="fr-BE" sz="1600" dirty="0">
                <a:effectLst/>
              </a:rPr>
              <a:t> about relevant </a:t>
            </a:r>
            <a:r>
              <a:rPr lang="fr-BE" sz="1600" dirty="0" err="1">
                <a:effectLst/>
              </a:rPr>
              <a:t>symptoms</a:t>
            </a:r>
            <a:r>
              <a:rPr lang="fr-BE" sz="1600" dirty="0">
                <a:effectLst/>
              </a:rPr>
              <a:t> (96%) </a:t>
            </a:r>
          </a:p>
          <a:p>
            <a:pPr marL="457200" lvl="1" indent="0">
              <a:buNone/>
            </a:pPr>
            <a:r>
              <a:rPr lang="fr-BE" sz="1600" dirty="0">
                <a:effectLst/>
              </a:rPr>
              <a:t>c. </a:t>
            </a:r>
            <a:r>
              <a:rPr lang="fr-BE" sz="1600" dirty="0" err="1">
                <a:effectLst/>
              </a:rPr>
              <a:t>provided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clear</a:t>
            </a:r>
            <a:r>
              <a:rPr lang="fr-BE" sz="1600" dirty="0">
                <a:effectLst/>
              </a:rPr>
              <a:t> and </a:t>
            </a:r>
            <a:r>
              <a:rPr lang="fr-BE" sz="1600" dirty="0" err="1">
                <a:effectLst/>
              </a:rPr>
              <a:t>structured</a:t>
            </a:r>
            <a:r>
              <a:rPr lang="fr-BE" sz="1600" dirty="0">
                <a:effectLst/>
              </a:rPr>
              <a:t> conversations </a:t>
            </a:r>
            <a:r>
              <a:rPr lang="fr-BE" sz="1600" dirty="0" err="1">
                <a:effectLst/>
              </a:rPr>
              <a:t>with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their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HCPs</a:t>
            </a:r>
            <a:r>
              <a:rPr lang="fr-BE" sz="1600" dirty="0">
                <a:effectLst/>
              </a:rPr>
              <a:t> (93%) </a:t>
            </a:r>
          </a:p>
          <a:p>
            <a:pPr marL="457200" lvl="1" indent="0">
              <a:buNone/>
            </a:pPr>
            <a:r>
              <a:rPr lang="fr-BE" sz="1600" dirty="0">
                <a:effectLst/>
              </a:rPr>
              <a:t>d. </a:t>
            </a:r>
            <a:r>
              <a:rPr lang="fr-BE" sz="1600" dirty="0" err="1">
                <a:effectLst/>
              </a:rPr>
              <a:t>reassured</a:t>
            </a:r>
            <a:r>
              <a:rPr lang="fr-BE" sz="1600" dirty="0">
                <a:effectLst/>
              </a:rPr>
              <a:t> (89%) and </a:t>
            </a:r>
            <a:r>
              <a:rPr lang="fr-BE" sz="1600" dirty="0" err="1">
                <a:effectLst/>
              </a:rPr>
              <a:t>increased</a:t>
            </a:r>
            <a:r>
              <a:rPr lang="fr-BE" sz="1600" dirty="0">
                <a:effectLst/>
              </a:rPr>
              <a:t> confidence (82%) in </a:t>
            </a:r>
            <a:r>
              <a:rPr lang="fr-BE" sz="1600" dirty="0" err="1">
                <a:effectLst/>
              </a:rPr>
              <a:t>their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treatment</a:t>
            </a:r>
            <a:r>
              <a:rPr lang="fr-BE" sz="1600" dirty="0">
                <a:effectLst/>
              </a:rPr>
              <a:t> options </a:t>
            </a:r>
            <a:br>
              <a:rPr lang="fr-BE" sz="1600" dirty="0">
                <a:effectLst/>
              </a:rPr>
            </a:br>
            <a:endParaRPr lang="fr-BE" sz="1600" dirty="0">
              <a:effectLst/>
            </a:endParaRPr>
          </a:p>
          <a:p>
            <a:pPr marL="0" indent="0">
              <a:buNone/>
            </a:pPr>
            <a:r>
              <a:rPr lang="fr-BE" sz="1600" dirty="0">
                <a:solidFill>
                  <a:srgbClr val="232323"/>
                </a:solidFill>
                <a:effectLst/>
              </a:rPr>
              <a:t>•      </a:t>
            </a:r>
            <a:r>
              <a:rPr lang="fr-BE" sz="1600" dirty="0" err="1">
                <a:effectLst/>
              </a:rPr>
              <a:t>Clinicians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acknowledged</a:t>
            </a:r>
            <a:r>
              <a:rPr lang="fr-BE" sz="1600" dirty="0">
                <a:effectLst/>
              </a:rPr>
              <a:t> the shift </a:t>
            </a:r>
            <a:r>
              <a:rPr lang="fr-BE" sz="1600" dirty="0" err="1">
                <a:effectLst/>
              </a:rPr>
              <a:t>towards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electronic</a:t>
            </a:r>
            <a:r>
              <a:rPr lang="fr-BE" sz="1600" dirty="0">
                <a:effectLst/>
              </a:rPr>
              <a:t> </a:t>
            </a:r>
            <a:r>
              <a:rPr lang="fr-BE" sz="1600" dirty="0" err="1">
                <a:effectLst/>
              </a:rPr>
              <a:t>tools</a:t>
            </a:r>
            <a:r>
              <a:rPr lang="fr-BE" sz="1600" dirty="0">
                <a:effectLst/>
              </a:rPr>
              <a:t> in </a:t>
            </a:r>
            <a:r>
              <a:rPr lang="fr-BE" sz="1600" dirty="0" err="1">
                <a:effectLst/>
              </a:rPr>
              <a:t>implementation</a:t>
            </a:r>
            <a:r>
              <a:rPr lang="fr-BE" sz="1600" dirty="0">
                <a:effectLst/>
              </a:rPr>
              <a:t> phase, </a:t>
            </a:r>
            <a:r>
              <a:rPr lang="fr-BE" sz="1600" dirty="0" err="1">
                <a:effectLst/>
              </a:rPr>
              <a:t>considered</a:t>
            </a:r>
            <a:r>
              <a:rPr lang="fr-BE" sz="1600" dirty="0">
                <a:effectLst/>
              </a:rPr>
              <a:t> diverse formats </a:t>
            </a:r>
          </a:p>
          <a:p>
            <a:pPr marL="0" indent="0">
              <a:buNone/>
            </a:pPr>
            <a:r>
              <a:rPr lang="fr-BE" sz="1600" dirty="0">
                <a:effectLst/>
              </a:rPr>
              <a:t>        (</a:t>
            </a:r>
            <a:r>
              <a:rPr lang="fr-BE" sz="1600" dirty="0" err="1">
                <a:effectLst/>
              </a:rPr>
              <a:t>paper,app</a:t>
            </a:r>
            <a:r>
              <a:rPr lang="fr-BE" sz="1600" dirty="0">
                <a:effectLst/>
              </a:rPr>
              <a:t>, </a:t>
            </a:r>
            <a:r>
              <a:rPr lang="fr-BE" sz="1600" dirty="0" err="1">
                <a:effectLst/>
              </a:rPr>
              <a:t>tablet</a:t>
            </a:r>
            <a:r>
              <a:rPr lang="fr-BE" sz="1600" dirty="0">
                <a:effectLst/>
              </a:rPr>
              <a:t>) and linkage to </a:t>
            </a:r>
            <a:r>
              <a:rPr lang="fr-BE" sz="1600" dirty="0" err="1">
                <a:effectLst/>
              </a:rPr>
              <a:t>medical</a:t>
            </a:r>
            <a:r>
              <a:rPr lang="fr-BE" sz="1600" dirty="0">
                <a:effectLst/>
              </a:rPr>
              <a:t> records. 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4252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96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9B08A4C-33E0-01D1-33E0-7A42C3CE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MTT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E57CC4C-6015-50D3-12C2-FBF05787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Ideally, the complaint questionnaire should be sent to the patient before her first consultation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 that she can correctly identify the relationship between these possible symptoms and menopause.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One might wonder whether it would be better to provide either an information brochure about menopause or a reference to a podcast she should consult or listen to in order to optimize the questions asked during the consultation.</a:t>
            </a:r>
            <a:endParaRPr lang="fr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5877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</TotalTime>
  <Words>269</Words>
  <Application>Microsoft Office PowerPoint</Application>
  <PresentationFormat>Grand écran</PresentationFormat>
  <Paragraphs>49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Helvetica</vt:lpstr>
      <vt:lpstr>Times New Roman</vt:lpstr>
      <vt:lpstr>Thème Office</vt:lpstr>
      <vt:lpstr>Menopause Treatment Tool   MTT</vt:lpstr>
      <vt:lpstr>MTT</vt:lpstr>
      <vt:lpstr>MTT</vt:lpstr>
      <vt:lpstr>MTT</vt:lpstr>
      <vt:lpstr>MTT</vt:lpstr>
      <vt:lpstr>MTT</vt:lpstr>
      <vt:lpstr>MTT</vt:lpstr>
      <vt:lpstr>MTT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Menopause Treatment Tool    MTT</dc:title>
  <dc:creator>eveline markowicz</dc:creator>
  <cp:lastModifiedBy>HAINAUT, Marc (CHU Saint-Pierre)</cp:lastModifiedBy>
  <cp:revision>7</cp:revision>
  <dcterms:created xsi:type="dcterms:W3CDTF">2025-06-18T15:54:37Z</dcterms:created>
  <dcterms:modified xsi:type="dcterms:W3CDTF">2025-06-21T06:55:09Z</dcterms:modified>
</cp:coreProperties>
</file>