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9"/>
  </p:notesMasterIdLst>
  <p:sldIdLst>
    <p:sldId id="355" r:id="rId2"/>
    <p:sldId id="272" r:id="rId3"/>
    <p:sldId id="341" r:id="rId4"/>
    <p:sldId id="338" r:id="rId5"/>
    <p:sldId id="260" r:id="rId6"/>
    <p:sldId id="263" r:id="rId7"/>
    <p:sldId id="344" r:id="rId8"/>
    <p:sldId id="346" r:id="rId9"/>
    <p:sldId id="345" r:id="rId10"/>
    <p:sldId id="347" r:id="rId11"/>
    <p:sldId id="357" r:id="rId12"/>
    <p:sldId id="363" r:id="rId13"/>
    <p:sldId id="304" r:id="rId14"/>
    <p:sldId id="358" r:id="rId15"/>
    <p:sldId id="359" r:id="rId16"/>
    <p:sldId id="348" r:id="rId17"/>
    <p:sldId id="361" r:id="rId18"/>
    <p:sldId id="360" r:id="rId19"/>
    <p:sldId id="350" r:id="rId20"/>
    <p:sldId id="351" r:id="rId21"/>
    <p:sldId id="352" r:id="rId22"/>
    <p:sldId id="330" r:id="rId23"/>
    <p:sldId id="349" r:id="rId24"/>
    <p:sldId id="264" r:id="rId25"/>
    <p:sldId id="307" r:id="rId26"/>
    <p:sldId id="342" r:id="rId27"/>
    <p:sldId id="302" r:id="rId28"/>
    <p:sldId id="298" r:id="rId29"/>
    <p:sldId id="343" r:id="rId30"/>
    <p:sldId id="278" r:id="rId31"/>
    <p:sldId id="279" r:id="rId32"/>
    <p:sldId id="280" r:id="rId33"/>
    <p:sldId id="311" r:id="rId34"/>
    <p:sldId id="282" r:id="rId35"/>
    <p:sldId id="284" r:id="rId36"/>
    <p:sldId id="297" r:id="rId37"/>
    <p:sldId id="291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8"/>
    <p:restoredTop sz="93685"/>
  </p:normalViewPr>
  <p:slideViewPr>
    <p:cSldViewPr snapToGrid="0">
      <p:cViewPr varScale="1">
        <p:scale>
          <a:sx n="73" d="100"/>
          <a:sy n="73" d="100"/>
        </p:scale>
        <p:origin x="840" y="66"/>
      </p:cViewPr>
      <p:guideLst/>
    </p:cSldViewPr>
  </p:slideViewPr>
  <p:outlineViewPr>
    <p:cViewPr>
      <p:scale>
        <a:sx n="33" d="100"/>
        <a:sy n="33" d="100"/>
      </p:scale>
      <p:origin x="0" y="-120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FAB73-C930-AF4E-B306-E4B5A22AF01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93AEE-EA52-EE44-99E3-198F993E49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55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D5899E-6EF8-FAED-C275-27BF40CF1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9B477388-327E-8782-6672-14D792F33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8A9E332-C4A3-FC5E-BC79-4FB809F50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412A6F7-146A-E596-A597-BDFB2FB7E0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28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E53E11-2F86-8E61-2925-5E89E64F8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D6B17B2-064B-2685-D432-9DC38CD14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66C83FF0-2EE7-9572-D9CE-BD7411E21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A2FBBF5-5003-B936-FCAC-B48E4F0493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84ED3-DE2C-4014-BBFD-B428A05557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5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8A34CC-620A-4831-B86C-894DB5D5D374}" type="slidenum">
              <a:rPr lang="fr-FR" sz="1200">
                <a:latin typeface="Garamond" pitchFamily="18" charset="0"/>
                <a:ea typeface="ヒラギノ角ゴ Pro W3" pitchFamily="100" charset="-128"/>
              </a:rPr>
              <a:pPr algn="r"/>
              <a:t>33</a:t>
            </a:fld>
            <a:endParaRPr lang="fr-FR" sz="1200">
              <a:latin typeface="Garamond" pitchFamily="18" charset="0"/>
              <a:ea typeface="ヒラギノ角ゴ Pro W3" pitchFamily="10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0117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3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7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7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E5DDE4-2EAA-4E42-B310-10C82BE0789E}" type="datetime1">
              <a:rPr lang="fr-FR" noProof="0" smtClean="0"/>
              <a:t>21/06/2025</a:t>
            </a:fld>
            <a:endParaRPr lang="fr-FR" noProof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921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8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6/21/2025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8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6/21/2025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1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6/21/2025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6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9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5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5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journals/pharmacology/articles/10.3389/fphar.2024.1403969/full#B31" TargetMode="External"/><Relationship Id="rId2" Type="http://schemas.openxmlformats.org/officeDocument/2006/relationships/hyperlink" Target="https://www.frontiersin.org/journals/pharmacology/articles/10.3389/fphar.2024.1403969/full#B3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B797DE5A-DA89-0A80-C73D-8DCE1A3E2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EF5889-C068-0162-7187-04D2867A0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045" y="1174376"/>
            <a:ext cx="3509383" cy="278175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400" b="1" kern="1200">
                <a:latin typeface="+mj-lt"/>
                <a:ea typeface="+mj-ea"/>
                <a:cs typeface="+mj-cs"/>
              </a:rPr>
              <a:t>Sleep disorders in the menopausal transition and thereafter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7ABCFE1-007E-4662-F45B-DBF06AF55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045" y="4062940"/>
            <a:ext cx="3509383" cy="139491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/>
              <a:t>M. </a:t>
            </a:r>
            <a:r>
              <a:rPr lang="en-US"/>
              <a:t>BRUYNEEL</a:t>
            </a:r>
          </a:p>
          <a:p>
            <a:pPr algn="l"/>
            <a:r>
              <a:rPr lang="en-US" dirty="0"/>
              <a:t>Pneumologist, </a:t>
            </a:r>
            <a:r>
              <a:rPr lang="en-US" dirty="0" err="1"/>
              <a:t>Somnologist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Image 11" descr="Une image contenant dessin humoristique, meubles, capture d’écran, art&#10;&#10;Description générée automatiquement">
            <a:extLst>
              <a:ext uri="{FF2B5EF4-FFF2-40B4-BE49-F238E27FC236}">
                <a16:creationId xmlns:a16="http://schemas.microsoft.com/office/drawing/2014/main" xmlns="" id="{4E45B6BC-0ABE-6C72-2E3C-51596F85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84" r="10382" b="-2"/>
          <a:stretch>
            <a:fillRect/>
          </a:stretch>
        </p:blipFill>
        <p:spPr>
          <a:xfrm>
            <a:off x="4824248" y="1"/>
            <a:ext cx="7367752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301C124-4D94-D770-4D3E-430A51F341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08" y="5970392"/>
            <a:ext cx="1880315" cy="6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F363E9-BB3C-EB05-C9C8-29AA39F65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nombre, Police, logiciel&#10;&#10;Description générée automatiquement">
            <a:extLst>
              <a:ext uri="{FF2B5EF4-FFF2-40B4-BE49-F238E27FC236}">
                <a16:creationId xmlns:a16="http://schemas.microsoft.com/office/drawing/2014/main" xmlns="" id="{7A2A9331-7728-EB0A-7896-757BB851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9" y="819150"/>
            <a:ext cx="10138641" cy="47298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AEB1F40-7A10-9CE3-F217-E129C3160FBD}"/>
              </a:ext>
            </a:extLst>
          </p:cNvPr>
          <p:cNvSpPr txBox="1"/>
          <p:nvPr/>
        </p:nvSpPr>
        <p:spPr>
          <a:xfrm>
            <a:off x="3699163" y="6359236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Shapiro M,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Maturitas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2024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52A191AE-7F47-2850-5B2E-BF70ADD2BC0F}"/>
              </a:ext>
            </a:extLst>
          </p:cNvPr>
          <p:cNvSpPr/>
          <p:nvPr/>
        </p:nvSpPr>
        <p:spPr>
          <a:xfrm>
            <a:off x="8645236" y="5382491"/>
            <a:ext cx="2971800" cy="14755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FDA/EMA </a:t>
            </a:r>
            <a:r>
              <a:rPr lang="fr-FR" dirty="0" err="1"/>
              <a:t>approved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64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EF2C42-E3AE-CD56-BC48-DC634F0F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ELINZANETANT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A052976-53CE-C165-FB7C-E6E154426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63780"/>
            <a:ext cx="10653579" cy="6026728"/>
          </a:xfrm>
        </p:spPr>
        <p:txBody>
          <a:bodyPr>
            <a:normAutofit/>
          </a:bodyPr>
          <a:lstStyle/>
          <a:p>
            <a:pPr algn="just"/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Elinzanetant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the first dual NK-1 and NK-3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receptor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antagonist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receive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FDA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approval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positive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the OASIS-1, OASIS-2, and OASIS-3 Phase III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studies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studies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enrolled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396 and 400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postmenopausal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women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respectively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aged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40–65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years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across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184 sites in 15 countries. </a:t>
            </a:r>
          </a:p>
          <a:p>
            <a:pPr algn="just"/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120 mg of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elinzanetant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or placebo, 26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weeks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algn="just"/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week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12, VMS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frequency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decreased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further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to 65.2% and 67.0%,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compared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to placebo </a:t>
            </a:r>
            <a:r>
              <a:rPr lang="fr-BE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reductions</a:t>
            </a:r>
            <a:r>
              <a:rPr lang="fr-BE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 42.2% and 45.9% </a:t>
            </a:r>
          </a:p>
          <a:p>
            <a:pPr algn="just"/>
            <a:r>
              <a:rPr lang="fr-BE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Ongoing</a:t>
            </a:r>
            <a:r>
              <a:rPr lang="fr-BE" sz="2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BE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studies</a:t>
            </a:r>
            <a:r>
              <a:rPr lang="fr-BE" sz="2400" dirty="0">
                <a:solidFill>
                  <a:srgbClr val="222222"/>
                </a:solidFill>
                <a:latin typeface="Arial" panose="020B0604020202020204" pitchFamily="34" charset="0"/>
              </a:rPr>
              <a:t> in Europe (Nirvana, </a:t>
            </a:r>
            <a:r>
              <a:rPr lang="fr-BE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focused</a:t>
            </a:r>
            <a:r>
              <a:rPr lang="fr-BE" sz="2400" dirty="0">
                <a:solidFill>
                  <a:srgbClr val="222222"/>
                </a:solidFill>
                <a:latin typeface="Arial" panose="020B0604020202020204" pitchFamily="34" charset="0"/>
              </a:rPr>
              <a:t> on </a:t>
            </a:r>
            <a:r>
              <a:rPr lang="fr-BE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sleep</a:t>
            </a:r>
            <a:r>
              <a:rPr lang="fr-BE" sz="2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BE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disorders</a:t>
            </a:r>
            <a:r>
              <a:rPr lang="fr-BE" sz="2400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fr-BE" b="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Sassarini</a:t>
            </a:r>
            <a:r>
              <a:rPr lang="fr-BE" b="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J </a:t>
            </a:r>
            <a:r>
              <a:rPr lang="fr-BE" b="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Exp</a:t>
            </a:r>
            <a:r>
              <a:rPr lang="fr-BE" b="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BE" b="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Opini</a:t>
            </a:r>
            <a:r>
              <a:rPr lang="fr-BE" b="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Invest </a:t>
            </a:r>
            <a:r>
              <a:rPr lang="fr-BE" b="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Drugs</a:t>
            </a:r>
            <a:r>
              <a:rPr lang="fr-BE" b="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2024</a:t>
            </a:r>
          </a:p>
          <a:p>
            <a:endParaRPr lang="fr-FR" dirty="0"/>
          </a:p>
        </p:txBody>
      </p:sp>
      <p:pic>
        <p:nvPicPr>
          <p:cNvPr id="5" name="Image 4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xmlns="" id="{21032B29-F613-20DF-3A3D-EF37C1B82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0"/>
            <a:ext cx="14125031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6AD848-FDAE-40FD-292D-44DB40D6D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xmlns="" id="{CB6C6C51-5451-0946-658C-E85A71FD64E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BE">
                <a:latin typeface="Arial" charset="0"/>
                <a:cs typeface="Arial" charset="0"/>
              </a:rPr>
              <a:t>Gabapentin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xmlns="" id="{8D9DA735-782F-73FF-85D6-762438B5912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5946" y="1600201"/>
            <a:ext cx="10770280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fr-BE" sz="3200" dirty="0"/>
              <a:t>Effective </a:t>
            </a:r>
            <a:r>
              <a:rPr lang="fr-BE" sz="3200" dirty="0" err="1"/>
              <a:t>treatment</a:t>
            </a:r>
            <a:r>
              <a:rPr lang="fr-BE" sz="3200" dirty="0"/>
              <a:t> for hot flashes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Pinkerton JV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Menopause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fr-BE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sz="2400" dirty="0" err="1">
                <a:effectLst/>
                <a:latin typeface="Helvetica" pitchFamily="2" charset="0"/>
              </a:rPr>
              <a:t>Improves</a:t>
            </a:r>
            <a:r>
              <a:rPr lang="fr-BE" sz="2400" dirty="0">
                <a:effectLst/>
                <a:latin typeface="Helvetica" pitchFamily="2" charset="0"/>
              </a:rPr>
              <a:t> </a:t>
            </a:r>
            <a:r>
              <a:rPr lang="fr-BE" sz="2400" dirty="0" err="1">
                <a:effectLst/>
                <a:latin typeface="Helvetica" pitchFamily="2" charset="0"/>
              </a:rPr>
              <a:t>sleep</a:t>
            </a:r>
            <a:r>
              <a:rPr lang="fr-BE" sz="2400" dirty="0">
                <a:effectLst/>
                <a:latin typeface="Helvetica" pitchFamily="2" charset="0"/>
              </a:rPr>
              <a:t> </a:t>
            </a:r>
            <a:r>
              <a:rPr lang="fr-BE" sz="2400" dirty="0" err="1">
                <a:effectLst/>
                <a:latin typeface="Helvetica" pitchFamily="2" charset="0"/>
              </a:rPr>
              <a:t>quality</a:t>
            </a:r>
            <a:r>
              <a:rPr lang="fr-BE" sz="2400" dirty="0">
                <a:effectLst/>
                <a:latin typeface="Helvetica" pitchFamily="2" charset="0"/>
              </a:rPr>
              <a:t> </a:t>
            </a:r>
            <a:r>
              <a:rPr lang="fr-BE" sz="2400" dirty="0" err="1">
                <a:effectLst/>
                <a:latin typeface="Helvetica" pitchFamily="2" charset="0"/>
              </a:rPr>
              <a:t>across</a:t>
            </a:r>
            <a:r>
              <a:rPr lang="fr-BE" sz="2400" dirty="0">
                <a:effectLst/>
                <a:latin typeface="Helvetica" pitchFamily="2" charset="0"/>
              </a:rPr>
              <a:t> </a:t>
            </a:r>
            <a:r>
              <a:rPr lang="fr-BE" sz="2400" dirty="0" err="1">
                <a:effectLst/>
                <a:latin typeface="Helvetica" pitchFamily="2" charset="0"/>
              </a:rPr>
              <a:t>several</a:t>
            </a:r>
            <a:r>
              <a:rPr lang="fr-BE" sz="2400" dirty="0">
                <a:effectLst/>
                <a:latin typeface="Helvetica" pitchFamily="2" charset="0"/>
              </a:rPr>
              <a:t> </a:t>
            </a:r>
            <a:r>
              <a:rPr lang="fr-BE" sz="2400" dirty="0" err="1">
                <a:effectLst/>
                <a:latin typeface="Helvetica" pitchFamily="2" charset="0"/>
              </a:rPr>
              <a:t>clinical</a:t>
            </a:r>
            <a:r>
              <a:rPr lang="fr-BE" sz="2400" dirty="0">
                <a:effectLst/>
                <a:latin typeface="Helvetica" pitchFamily="2" charset="0"/>
              </a:rPr>
              <a:t> conditions</a:t>
            </a:r>
          </a:p>
          <a:p>
            <a:pPr marL="0" indent="0">
              <a:buNone/>
            </a:pPr>
            <a:r>
              <a:rPr lang="fr-BE" sz="2400" dirty="0">
                <a:latin typeface="Helvetica" pitchFamily="2" charset="0"/>
              </a:rPr>
              <a:t>-</a:t>
            </a:r>
            <a:r>
              <a:rPr lang="fr-BE" sz="2400" dirty="0" err="1">
                <a:effectLst/>
                <a:latin typeface="Helvetica" pitchFamily="2" charset="0"/>
              </a:rPr>
              <a:t>Increases</a:t>
            </a:r>
            <a:r>
              <a:rPr lang="fr-BE" sz="2400" dirty="0">
                <a:effectLst/>
                <a:latin typeface="Helvetica" pitchFamily="2" charset="0"/>
              </a:rPr>
              <a:t> slow-</a:t>
            </a:r>
            <a:r>
              <a:rPr lang="fr-BE" sz="2400" dirty="0" err="1">
                <a:effectLst/>
                <a:latin typeface="Helvetica" pitchFamily="2" charset="0"/>
              </a:rPr>
              <a:t>wave</a:t>
            </a:r>
            <a:r>
              <a:rPr lang="fr-BE" sz="2400" dirty="0">
                <a:effectLst/>
                <a:latin typeface="Helvetica" pitchFamily="2" charset="0"/>
              </a:rPr>
              <a:t> </a:t>
            </a:r>
            <a:r>
              <a:rPr lang="fr-BE" sz="2400" dirty="0" err="1">
                <a:effectLst/>
                <a:latin typeface="Helvetica" pitchFamily="2" charset="0"/>
              </a:rPr>
              <a:t>sleep</a:t>
            </a:r>
            <a:r>
              <a:rPr lang="fr-BE" sz="2400" dirty="0">
                <a:effectLst/>
                <a:latin typeface="Helvetica" pitchFamily="2" charset="0"/>
              </a:rPr>
              <a:t> /</a:t>
            </a:r>
            <a:r>
              <a:rPr lang="fr-BE" sz="2400" dirty="0" err="1">
                <a:effectLst/>
                <a:latin typeface="Helvetica" pitchFamily="2" charset="0"/>
              </a:rPr>
              <a:t>less</a:t>
            </a:r>
            <a:r>
              <a:rPr lang="fr-BE" sz="2400" dirty="0">
                <a:effectLst/>
                <a:latin typeface="Helvetica" pitchFamily="2" charset="0"/>
              </a:rPr>
              <a:t> time in stage 1 </a:t>
            </a:r>
            <a:r>
              <a:rPr lang="fr-BE" sz="2400" dirty="0" err="1">
                <a:effectLst/>
                <a:latin typeface="Helvetica" pitchFamily="2" charset="0"/>
              </a:rPr>
              <a:t>sleep</a:t>
            </a:r>
            <a:endParaRPr lang="fr-BE" sz="24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fr-BE" sz="2400" dirty="0">
                <a:effectLst/>
                <a:latin typeface="Helvetica" pitchFamily="2" charset="0"/>
              </a:rPr>
              <a:t>-Direct </a:t>
            </a:r>
            <a:r>
              <a:rPr lang="fr-BE" sz="2400" dirty="0" err="1">
                <a:effectLst/>
                <a:latin typeface="Helvetica" pitchFamily="2" charset="0"/>
              </a:rPr>
              <a:t>effect</a:t>
            </a:r>
            <a:r>
              <a:rPr lang="fr-BE" sz="2400" dirty="0">
                <a:effectLst/>
                <a:latin typeface="Helvetica" pitchFamily="2" charset="0"/>
              </a:rPr>
              <a:t> on </a:t>
            </a:r>
            <a:r>
              <a:rPr lang="fr-BE" sz="2400" dirty="0" err="1">
                <a:effectLst/>
                <a:latin typeface="Helvetica" pitchFamily="2" charset="0"/>
              </a:rPr>
              <a:t>sleep</a:t>
            </a:r>
            <a:endParaRPr lang="fr-BE" sz="2400" dirty="0">
              <a:effectLst/>
              <a:latin typeface="Helvetica" pitchFamily="2" charset="0"/>
            </a:endParaRPr>
          </a:p>
          <a:p>
            <a:r>
              <a:rPr lang="fr-BE" sz="2400" dirty="0" err="1">
                <a:effectLst/>
                <a:latin typeface="Helvetica" pitchFamily="2" charset="0"/>
              </a:rPr>
              <a:t>Reduces</a:t>
            </a:r>
            <a:r>
              <a:rPr lang="fr-BE" sz="2400" dirty="0">
                <a:effectLst/>
                <a:latin typeface="Helvetica" pitchFamily="2" charset="0"/>
              </a:rPr>
              <a:t> release of certain </a:t>
            </a:r>
            <a:r>
              <a:rPr lang="fr-BE" sz="2400" dirty="0" err="1">
                <a:effectLst/>
                <a:latin typeface="Helvetica" pitchFamily="2" charset="0"/>
              </a:rPr>
              <a:t>excitatory</a:t>
            </a:r>
            <a:r>
              <a:rPr lang="fr-BE" sz="2400" dirty="0">
                <a:effectLst/>
                <a:latin typeface="Helvetica" pitchFamily="2" charset="0"/>
              </a:rPr>
              <a:t> </a:t>
            </a:r>
            <a:r>
              <a:rPr lang="fr-BE" sz="2400" dirty="0" err="1">
                <a:effectLst/>
                <a:latin typeface="Helvetica" pitchFamily="2" charset="0"/>
              </a:rPr>
              <a:t>neurotransmitters</a:t>
            </a:r>
            <a:r>
              <a:rPr lang="fr-BE" sz="2400" dirty="0">
                <a:effectLst/>
                <a:latin typeface="Helvetica" pitchFamily="2" charset="0"/>
              </a:rPr>
              <a:t> (GLUT, NORADR, Substance P)</a:t>
            </a:r>
          </a:p>
          <a:p>
            <a:pPr marL="0" indent="0">
              <a:buNone/>
            </a:pPr>
            <a:r>
              <a:rPr lang="fr-BE" sz="2400" b="1" dirty="0">
                <a:effectLst/>
                <a:latin typeface="Helvetica" pitchFamily="2" charset="0"/>
              </a:rPr>
              <a:t>Major </a:t>
            </a:r>
            <a:r>
              <a:rPr lang="fr-BE" sz="2400" b="1" dirty="0" err="1">
                <a:effectLst/>
                <a:latin typeface="Helvetica" pitchFamily="2" charset="0"/>
              </a:rPr>
              <a:t>effects</a:t>
            </a:r>
            <a:r>
              <a:rPr lang="fr-BE" sz="2400" b="1" dirty="0">
                <a:effectLst/>
                <a:latin typeface="Helvetica" pitchFamily="2" charset="0"/>
              </a:rPr>
              <a:t>: </a:t>
            </a:r>
          </a:p>
          <a:p>
            <a:pPr marL="0" indent="0">
              <a:buNone/>
            </a:pPr>
            <a:r>
              <a:rPr lang="fr-BE" sz="2400" dirty="0">
                <a:effectLst/>
                <a:latin typeface="Helvetica" pitchFamily="2" charset="0"/>
              </a:rPr>
              <a:t>1. anti-</a:t>
            </a:r>
            <a:r>
              <a:rPr lang="fr-BE" sz="2400" dirty="0" err="1">
                <a:effectLst/>
                <a:latin typeface="Helvetica" pitchFamily="2" charset="0"/>
              </a:rPr>
              <a:t>epileptic</a:t>
            </a:r>
            <a:endParaRPr lang="fr-BE" sz="24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fr-BE" sz="2400" dirty="0">
                <a:effectLst/>
                <a:latin typeface="Helvetica" pitchFamily="2" charset="0"/>
              </a:rPr>
              <a:t>2. </a:t>
            </a:r>
            <a:r>
              <a:rPr lang="fr-BE" sz="2400" dirty="0" err="1">
                <a:effectLst/>
                <a:latin typeface="Helvetica" pitchFamily="2" charset="0"/>
              </a:rPr>
              <a:t>analgesic</a:t>
            </a:r>
            <a:endParaRPr lang="fr-BE" sz="24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fr-BE" sz="2400" dirty="0">
                <a:effectLst/>
                <a:latin typeface="Helvetica" pitchFamily="2" charset="0"/>
              </a:rPr>
              <a:t>3. </a:t>
            </a:r>
            <a:r>
              <a:rPr lang="fr-BE" sz="2400" dirty="0" err="1">
                <a:effectLst/>
                <a:latin typeface="Helvetica" pitchFamily="2" charset="0"/>
              </a:rPr>
              <a:t>anxiolytic</a:t>
            </a:r>
            <a:r>
              <a:rPr lang="fr-BE" sz="2400" dirty="0">
                <a:effectLst/>
                <a:latin typeface="Helvetica" pitchFamily="2" charset="0"/>
              </a:rPr>
              <a:t> </a:t>
            </a:r>
          </a:p>
          <a:p>
            <a:pPr>
              <a:lnSpc>
                <a:spcPct val="90000"/>
              </a:lnSpc>
            </a:pPr>
            <a:endParaRPr lang="fr-BE" sz="28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96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7" name="Rectangle 30726">
            <a:extLst>
              <a:ext uri="{FF2B5EF4-FFF2-40B4-BE49-F238E27FC236}">
                <a16:creationId xmlns:a16="http://schemas.microsoft.com/office/drawing/2014/main" xmlns="" id="{CBB0869A-0BE5-B3E9-F73D-2F3691E4D9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>
          <a:xfrm>
            <a:off x="612648" y="-359478"/>
            <a:ext cx="9383759" cy="1360728"/>
          </a:xfrm>
        </p:spPr>
        <p:txBody>
          <a:bodyPr anchor="b">
            <a:normAutofit/>
          </a:bodyPr>
          <a:lstStyle/>
          <a:p>
            <a:r>
              <a:rPr lang="fr-BE" dirty="0" err="1">
                <a:latin typeface="Arial" charset="0"/>
                <a:cs typeface="Arial" charset="0"/>
              </a:rPr>
              <a:t>Sleep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disorders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related</a:t>
            </a:r>
            <a:r>
              <a:rPr lang="fr-BE" dirty="0">
                <a:latin typeface="Arial" charset="0"/>
                <a:cs typeface="Arial" charset="0"/>
              </a:rPr>
              <a:t> to </a:t>
            </a:r>
            <a:r>
              <a:rPr lang="fr-BE" dirty="0" err="1">
                <a:latin typeface="Arial" charset="0"/>
                <a:cs typeface="Arial" charset="0"/>
              </a:rPr>
              <a:t>depression</a:t>
            </a: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30722" name="Rectangle 3"/>
          <p:cNvSpPr>
            <a:spLocks noGrp="1"/>
          </p:cNvSpPr>
          <p:nvPr>
            <p:ph type="body" idx="4294967295"/>
          </p:nvPr>
        </p:nvSpPr>
        <p:spPr>
          <a:xfrm>
            <a:off x="612648" y="1886467"/>
            <a:ext cx="4621553" cy="47086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fr-BE" sz="1800" dirty="0"/>
              <a:t>50-78% of </a:t>
            </a:r>
            <a:r>
              <a:rPr lang="fr-BE" sz="1800" dirty="0" err="1"/>
              <a:t>menopausal</a:t>
            </a:r>
            <a:r>
              <a:rPr lang="fr-BE" sz="1800" dirty="0"/>
              <a:t> </a:t>
            </a:r>
            <a:r>
              <a:rPr lang="fr-BE" sz="1800" dirty="0" err="1"/>
              <a:t>women</a:t>
            </a:r>
            <a:r>
              <a:rPr lang="fr-BE" sz="1800" dirty="0"/>
              <a:t> </a:t>
            </a:r>
            <a:r>
              <a:rPr lang="fr-BE" sz="1800" dirty="0" err="1"/>
              <a:t>complain</a:t>
            </a:r>
            <a:r>
              <a:rPr lang="fr-BE" sz="1800" dirty="0"/>
              <a:t> </a:t>
            </a:r>
            <a:r>
              <a:rPr lang="fr-BE" sz="1800" dirty="0" err="1"/>
              <a:t>from</a:t>
            </a:r>
            <a:r>
              <a:rPr lang="fr-BE" sz="1800" dirty="0"/>
              <a:t> </a:t>
            </a:r>
            <a:r>
              <a:rPr lang="fr-BE" sz="1800" dirty="0" err="1"/>
              <a:t>mood</a:t>
            </a:r>
            <a:r>
              <a:rPr lang="fr-BE" sz="1800" dirty="0"/>
              <a:t> </a:t>
            </a:r>
            <a:r>
              <a:rPr lang="fr-BE" sz="1800" dirty="0" err="1"/>
              <a:t>disorder</a:t>
            </a:r>
            <a:endParaRPr lang="fr-BE" sz="1800" dirty="0"/>
          </a:p>
          <a:p>
            <a:pPr>
              <a:lnSpc>
                <a:spcPct val="110000"/>
              </a:lnSpc>
            </a:pPr>
            <a:r>
              <a:rPr lang="fr-BE" sz="1800" dirty="0"/>
              <a:t>20% </a:t>
            </a:r>
            <a:r>
              <a:rPr lang="fr-BE" sz="1800" dirty="0" err="1"/>
              <a:t>hypersomnia</a:t>
            </a:r>
            <a:r>
              <a:rPr lang="fr-BE" sz="1800" dirty="0"/>
              <a:t> (subjective)</a:t>
            </a:r>
          </a:p>
          <a:p>
            <a:pPr>
              <a:lnSpc>
                <a:spcPct val="110000"/>
              </a:lnSpc>
            </a:pPr>
            <a:r>
              <a:rPr lang="fr-BE" sz="1800" dirty="0"/>
              <a:t>80% </a:t>
            </a:r>
            <a:r>
              <a:rPr lang="fr-BE" sz="1800" dirty="0" err="1"/>
              <a:t>insomnia</a:t>
            </a:r>
            <a:endParaRPr lang="fr-BE" sz="1800" dirty="0"/>
          </a:p>
          <a:p>
            <a:pPr>
              <a:lnSpc>
                <a:spcPct val="110000"/>
              </a:lnSpc>
            </a:pPr>
            <a:r>
              <a:rPr lang="fr-BE" sz="1800" dirty="0" err="1"/>
              <a:t>Among</a:t>
            </a:r>
            <a:r>
              <a:rPr lang="fr-BE" sz="1800" dirty="0"/>
              <a:t> </a:t>
            </a:r>
            <a:r>
              <a:rPr lang="fr-BE" sz="1800" dirty="0" err="1"/>
              <a:t>insoniacs</a:t>
            </a:r>
            <a:r>
              <a:rPr lang="fr-BE" sz="1800" dirty="0"/>
              <a:t>: 35% are </a:t>
            </a:r>
            <a:r>
              <a:rPr lang="fr-BE" sz="1800" dirty="0" err="1"/>
              <a:t>suffering</a:t>
            </a:r>
            <a:r>
              <a:rPr lang="fr-BE" sz="1800" dirty="0"/>
              <a:t> </a:t>
            </a:r>
            <a:r>
              <a:rPr lang="fr-BE" sz="1800" dirty="0" err="1"/>
              <a:t>from</a:t>
            </a:r>
            <a:r>
              <a:rPr lang="fr-BE" sz="1800" dirty="0"/>
              <a:t>  </a:t>
            </a:r>
            <a:r>
              <a:rPr lang="fr-BE" sz="1800" dirty="0" err="1"/>
              <a:t>depression</a:t>
            </a:r>
            <a:endParaRPr lang="fr-BE" sz="1800" dirty="0"/>
          </a:p>
          <a:p>
            <a:pPr>
              <a:lnSpc>
                <a:spcPct val="110000"/>
              </a:lnSpc>
            </a:pPr>
            <a:r>
              <a:rPr lang="fr-BE" sz="1800" u="sng" dirty="0"/>
              <a:t>PSG:</a:t>
            </a:r>
          </a:p>
          <a:p>
            <a:pPr lvl="1">
              <a:lnSpc>
                <a:spcPct val="110000"/>
              </a:lnSpc>
            </a:pPr>
            <a:r>
              <a:rPr lang="fr-BE" dirty="0" err="1"/>
              <a:t>Early</a:t>
            </a:r>
            <a:r>
              <a:rPr lang="fr-BE" dirty="0"/>
              <a:t> </a:t>
            </a:r>
            <a:r>
              <a:rPr lang="fr-BE" dirty="0" err="1"/>
              <a:t>awakenings</a:t>
            </a:r>
            <a:r>
              <a:rPr lang="fr-BE" dirty="0"/>
              <a:t>/</a:t>
            </a:r>
            <a:r>
              <a:rPr lang="fr-BE" dirty="0" err="1"/>
              <a:t>inability</a:t>
            </a:r>
            <a:r>
              <a:rPr lang="fr-BE" dirty="0"/>
              <a:t> to </a:t>
            </a:r>
            <a:r>
              <a:rPr lang="fr-BE" dirty="0" err="1"/>
              <a:t>reinitiate</a:t>
            </a:r>
            <a:r>
              <a:rPr lang="fr-BE" dirty="0"/>
              <a:t> </a:t>
            </a:r>
            <a:r>
              <a:rPr lang="fr-BE" dirty="0" err="1"/>
              <a:t>sleep</a:t>
            </a:r>
            <a:endParaRPr lang="fr-BE" dirty="0"/>
          </a:p>
          <a:p>
            <a:pPr lvl="1">
              <a:lnSpc>
                <a:spcPct val="110000"/>
              </a:lnSpc>
            </a:pPr>
            <a:r>
              <a:rPr lang="fr-BE" dirty="0" err="1"/>
              <a:t>Frequent</a:t>
            </a:r>
            <a:r>
              <a:rPr lang="fr-BE" dirty="0"/>
              <a:t> WASO</a:t>
            </a:r>
          </a:p>
          <a:p>
            <a:pPr lvl="1">
              <a:lnSpc>
                <a:spcPct val="110000"/>
              </a:lnSpc>
            </a:pPr>
            <a:r>
              <a:rPr lang="fr-BE" dirty="0"/>
              <a:t>Short REM </a:t>
            </a:r>
            <a:r>
              <a:rPr lang="fr-BE" dirty="0" err="1"/>
              <a:t>latency</a:t>
            </a:r>
            <a:endParaRPr lang="fr-BE" dirty="0"/>
          </a:p>
          <a:p>
            <a:pPr lvl="1">
              <a:lnSpc>
                <a:spcPct val="110000"/>
              </a:lnSpc>
            </a:pPr>
            <a:r>
              <a:rPr lang="fr-BE" dirty="0"/>
              <a:t>Short sleep:5-6h</a:t>
            </a:r>
            <a:r>
              <a:rPr lang="fr-BE" i="1" dirty="0"/>
              <a:t> </a:t>
            </a:r>
          </a:p>
          <a:p>
            <a:pPr lvl="1">
              <a:lnSpc>
                <a:spcPct val="110000"/>
              </a:lnSpc>
            </a:pPr>
            <a:endParaRPr lang="fr-BE" i="1" dirty="0"/>
          </a:p>
          <a:p>
            <a:pPr marL="228600" lvl="1" indent="0">
              <a:lnSpc>
                <a:spcPct val="110000"/>
              </a:lnSpc>
              <a:buNone/>
            </a:pP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Rush AJ 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ARch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Gen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Psychiatry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1986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4" descr="Hypnogramme_normal_et_depression-9f242">
            <a:extLst>
              <a:ext uri="{FF2B5EF4-FFF2-40B4-BE49-F238E27FC236}">
                <a16:creationId xmlns:a16="http://schemas.microsoft.com/office/drawing/2014/main" xmlns="" id="{80BBFC79-833B-F307-6204-95E9F2B5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12700" y="1360728"/>
            <a:ext cx="6400800" cy="4724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089B8FF-5943-4219-FEBC-C9C4E8BF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Treatments</a:t>
            </a:r>
            <a:r>
              <a:rPr lang="fr-FR" dirty="0"/>
              <a:t>: </a:t>
            </a:r>
            <a:r>
              <a:rPr lang="fr-BE" i="1" dirty="0" err="1"/>
              <a:t>Zuranolone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EE50CF5-B2DA-DA9F-A168-79250AE17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715532"/>
            <a:ext cx="11579353" cy="4593828"/>
          </a:xfrm>
        </p:spPr>
        <p:txBody>
          <a:bodyPr>
            <a:normAutofit/>
          </a:bodyPr>
          <a:lstStyle/>
          <a:p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Indication: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anxiodepression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disorder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peri-menopausal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rapidly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active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post partum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(FDA +)</a:t>
            </a:r>
          </a:p>
          <a:p>
            <a:r>
              <a:rPr lang="fr-BE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Neuroactive</a:t>
            </a:r>
            <a:r>
              <a:rPr lang="fr-B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steroids</a:t>
            </a:r>
            <a:r>
              <a:rPr lang="fr-B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BE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fr-B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derivatives</a:t>
            </a:r>
            <a:r>
              <a:rPr lang="fr-B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progesterone</a:t>
            </a:r>
            <a:r>
              <a:rPr lang="fr-B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Allopregnanolone</a:t>
            </a:r>
            <a:r>
              <a:rPr lang="fr-BE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fr-BE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fr-BE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GABA-A </a:t>
            </a:r>
            <a:r>
              <a:rPr lang="fr-BE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r>
              <a:rPr lang="fr-BE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fr-BE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sedative</a:t>
            </a:r>
            <a:r>
              <a:rPr lang="fr-BE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anxiolytic</a:t>
            </a:r>
            <a:r>
              <a:rPr lang="fr-BE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fr-BE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14-days course, bridging to SSRI –</a:t>
            </a:r>
            <a:r>
              <a:rPr lang="fr-BE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persisting</a:t>
            </a:r>
            <a:r>
              <a:rPr lang="fr-BE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BE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45 </a:t>
            </a:r>
            <a:r>
              <a:rPr lang="fr-BE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fr-BE" b="1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phase III trials of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zuranolone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PPD -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D3 of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dosage of 30 mg/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the first phase III PPD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Deligiannidis et al., 2021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and 50 mg/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the second phase III PPD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Deligiannidis et al., 2023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Reductions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depressive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 and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sustained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45. Limited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menopause</a:t>
            </a:r>
            <a:r>
              <a:rPr lang="fr-BE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093257A5-B22F-6633-1A8B-7C1F305E3630}"/>
              </a:ext>
            </a:extLst>
          </p:cNvPr>
          <p:cNvSpPr/>
          <p:nvPr/>
        </p:nvSpPr>
        <p:spPr>
          <a:xfrm>
            <a:off x="8645236" y="5382491"/>
            <a:ext cx="2971800" cy="14755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FDA </a:t>
            </a:r>
            <a:r>
              <a:rPr lang="fr-FR" dirty="0" err="1"/>
              <a:t>approved</a:t>
            </a:r>
            <a:endParaRPr lang="fr-FR" dirty="0"/>
          </a:p>
          <a:p>
            <a:pPr algn="ctr"/>
            <a:r>
              <a:rPr lang="fr-FR" dirty="0"/>
              <a:t>EMA </a:t>
            </a:r>
            <a:r>
              <a:rPr lang="fr-FR" dirty="0" err="1"/>
              <a:t>pending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60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reçu, algèbre&#10;&#10;Description générée automatiquement">
            <a:extLst>
              <a:ext uri="{FF2B5EF4-FFF2-40B4-BE49-F238E27FC236}">
                <a16:creationId xmlns:a16="http://schemas.microsoft.com/office/drawing/2014/main" xmlns="" id="{E9779AE1-4A2F-97FF-A9C2-3674735F7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49" y="1299409"/>
            <a:ext cx="11171655" cy="522170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6216F1E5-1395-C8F2-5E17-FF0727175A4A}"/>
              </a:ext>
            </a:extLst>
          </p:cNvPr>
          <p:cNvSpPr txBox="1">
            <a:spLocks/>
          </p:cNvSpPr>
          <p:nvPr/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Treatments</a:t>
            </a:r>
            <a:r>
              <a:rPr lang="fr-FR" dirty="0"/>
              <a:t>: anti </a:t>
            </a:r>
            <a:r>
              <a:rPr lang="fr-FR" dirty="0" err="1"/>
              <a:t>depressants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33A817-D47E-571E-29D1-7BBB6D9DCDA1}"/>
              </a:ext>
            </a:extLst>
          </p:cNvPr>
          <p:cNvSpPr txBox="1"/>
          <p:nvPr/>
        </p:nvSpPr>
        <p:spPr>
          <a:xfrm>
            <a:off x="1732547" y="6256418"/>
            <a:ext cx="322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Proserpio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P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Climateric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3752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587E41-605C-A8E4-8BA5-0E0B3797C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Espace réservé du contenu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xmlns="" id="{8D1BEB10-9BCD-1A35-9599-38140F53C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59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D48A03-0DF9-3063-CB15-1BC2AEC79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611906"/>
            <a:ext cx="12191999" cy="124609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6D8214-5D4F-59EC-4D37-599B645B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795685"/>
            <a:ext cx="8183880" cy="9601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Chronic insomnia  </a:t>
            </a:r>
            <a:r>
              <a:rPr lang="en-US" sz="2000" b="0" dirty="0"/>
              <a:t>40-60%      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36121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BB0869A-0BE5-B3E9-F73D-2F3691E4D9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954242-8932-ED36-0BD8-1E5C3BDC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80970"/>
            <a:ext cx="4621553" cy="1360728"/>
          </a:xfrm>
        </p:spPr>
        <p:txBody>
          <a:bodyPr anchor="b">
            <a:normAutofit/>
          </a:bodyPr>
          <a:lstStyle/>
          <a:p>
            <a:r>
              <a:rPr lang="fr-FR" dirty="0" err="1"/>
              <a:t>Definition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FCC9D37-021E-E3E4-4A68-AAC0C8AF9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159018"/>
          </a:xfrm>
        </p:spPr>
        <p:txBody>
          <a:bodyPr>
            <a:normAutofit/>
          </a:bodyPr>
          <a:lstStyle/>
          <a:p>
            <a:r>
              <a:rPr lang="fr-FR" sz="1800"/>
              <a:t>Difficulty initiating sleep</a:t>
            </a:r>
          </a:p>
          <a:p>
            <a:r>
              <a:rPr lang="fr-FR" sz="1800"/>
              <a:t>Difficulty maintaining sleep</a:t>
            </a:r>
          </a:p>
          <a:p>
            <a:r>
              <a:rPr lang="fr-FR" sz="1800"/>
              <a:t>Waking up  earlier than desired</a:t>
            </a:r>
          </a:p>
          <a:p>
            <a:pPr marL="0" indent="0">
              <a:buNone/>
            </a:pPr>
            <a:r>
              <a:rPr lang="fr-FR" sz="1800"/>
              <a:t>Several times/week</a:t>
            </a:r>
          </a:p>
          <a:p>
            <a:pPr marL="0" indent="0">
              <a:buNone/>
            </a:pPr>
            <a:r>
              <a:rPr lang="fr-FR" sz="1800"/>
              <a:t>&gt; 3 months</a:t>
            </a:r>
          </a:p>
          <a:p>
            <a:endParaRPr lang="fr-FR" sz="1800"/>
          </a:p>
        </p:txBody>
      </p:sp>
      <p:pic>
        <p:nvPicPr>
          <p:cNvPr id="5" name="Image 4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xmlns="" id="{4A686DF3-B2B6-B4F9-EB0D-8A82DB852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261" y="1144969"/>
            <a:ext cx="5837780" cy="45680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B677D9B-DCAF-15FA-C426-A5E93B6CC04D}"/>
              </a:ext>
            </a:extLst>
          </p:cNvPr>
          <p:cNvSpPr txBox="1"/>
          <p:nvPr/>
        </p:nvSpPr>
        <p:spPr>
          <a:xfrm>
            <a:off x="6304547" y="6424863"/>
            <a:ext cx="384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Parthasarthy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et al. Am J Med 2015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274626-C86C-EDFE-6590-4FEE4E82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Treatment</a:t>
            </a:r>
            <a:r>
              <a:rPr lang="fr-FR" dirty="0"/>
              <a:t>: cognitive </a:t>
            </a:r>
            <a:r>
              <a:rPr lang="fr-FR" dirty="0" err="1"/>
              <a:t>behavioral</a:t>
            </a:r>
            <a:r>
              <a:rPr lang="fr-FR" dirty="0"/>
              <a:t> </a:t>
            </a:r>
            <a:r>
              <a:rPr lang="fr-FR" dirty="0" err="1"/>
              <a:t>therapy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8368D99-5F26-D46D-4549-0E6078E8FF75}"/>
              </a:ext>
            </a:extLst>
          </p:cNvPr>
          <p:cNvSpPr txBox="1"/>
          <p:nvPr/>
        </p:nvSpPr>
        <p:spPr>
          <a:xfrm>
            <a:off x="208547" y="5380118"/>
            <a:ext cx="87920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fr-BE" dirty="0"/>
              <a:t>Very efficient short-</a:t>
            </a:r>
            <a:r>
              <a:rPr lang="fr-BE" dirty="0" err="1"/>
              <a:t>term</a:t>
            </a:r>
            <a:r>
              <a:rPr lang="fr-BE" dirty="0"/>
              <a:t> </a:t>
            </a:r>
            <a:r>
              <a:rPr lang="fr-BE" dirty="0" err="1"/>
              <a:t>psychotherapy</a:t>
            </a:r>
            <a:r>
              <a:rPr lang="fr-BE" dirty="0"/>
              <a:t> for </a:t>
            </a:r>
            <a:r>
              <a:rPr lang="fr-BE" dirty="0" err="1"/>
              <a:t>primary</a:t>
            </a:r>
            <a:r>
              <a:rPr lang="fr-BE" dirty="0"/>
              <a:t> </a:t>
            </a:r>
            <a:r>
              <a:rPr lang="fr-BE" dirty="0" err="1"/>
              <a:t>insomnia</a:t>
            </a:r>
            <a:r>
              <a:rPr lang="fr-BE" dirty="0"/>
              <a:t> –</a:t>
            </a:r>
            <a:r>
              <a:rPr lang="fr-BE" dirty="0" err="1"/>
              <a:t>benefit</a:t>
            </a:r>
            <a:r>
              <a:rPr lang="fr-BE" dirty="0"/>
              <a:t> in 70-80%</a:t>
            </a:r>
          </a:p>
          <a:p>
            <a:pPr eaLnBrk="1" hangingPunct="1"/>
            <a:endParaRPr lang="fr-BE" dirty="0"/>
          </a:p>
          <a:p>
            <a:pPr eaLnBrk="1" hangingPunct="1"/>
            <a:endParaRPr lang="fr-BE" dirty="0"/>
          </a:p>
          <a:p>
            <a:pPr eaLnBrk="1" hangingPunct="1">
              <a:buFont typeface="Arial" charset="0"/>
              <a:buNone/>
            </a:pPr>
            <a:r>
              <a:rPr lang="fr-BE" sz="1600" dirty="0"/>
              <a:t>Morin CM JAMA 2009</a:t>
            </a:r>
            <a:endParaRPr lang="fr-FR" sz="1600" dirty="0"/>
          </a:p>
          <a:p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Proserpio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P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Climateric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pic>
        <p:nvPicPr>
          <p:cNvPr id="8" name="Image 7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xmlns="" id="{D3232157-6D21-6082-E9EB-536C30FE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295400"/>
            <a:ext cx="7772400" cy="3336153"/>
          </a:xfrm>
          <a:prstGeom prst="rect">
            <a:avLst/>
          </a:prstGeom>
        </p:spPr>
      </p:pic>
      <p:pic>
        <p:nvPicPr>
          <p:cNvPr id="5" name="Espace réservé du contenu 4" descr="Une image contenant texte, reçu, capture d’écran, algèbre&#10;&#10;Description générée automatiquement">
            <a:extLst>
              <a:ext uri="{FF2B5EF4-FFF2-40B4-BE49-F238E27FC236}">
                <a16:creationId xmlns:a16="http://schemas.microsoft.com/office/drawing/2014/main" xmlns="" id="{F0E11647-59FC-C7C4-B63D-228A018CC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486" y="2256208"/>
            <a:ext cx="11567948" cy="4198092"/>
          </a:xfrm>
        </p:spPr>
      </p:pic>
    </p:spTree>
    <p:extLst>
      <p:ext uri="{BB962C8B-B14F-4D97-AF65-F5344CB8AC3E}">
        <p14:creationId xmlns:p14="http://schemas.microsoft.com/office/powerpoint/2010/main" val="234632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8EFBDE-16BF-546A-8C57-D72A37C68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xmlns="" id="{7A70AF7F-7F15-1943-A3ED-AA783027056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BE">
                <a:latin typeface="Arial" charset="0"/>
                <a:cs typeface="Arial" charset="0"/>
              </a:rPr>
              <a:t>Hypnotics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xmlns="" id="{B9573213-B640-E69C-2C0A-026140079D4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2647" y="1715532"/>
            <a:ext cx="11445034" cy="459382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fr-BE" sz="3200" u="sng" dirty="0"/>
              <a:t>Zolpidem and </a:t>
            </a:r>
            <a:r>
              <a:rPr lang="fr-BE" sz="3200" u="sng" dirty="0" err="1"/>
              <a:t>eszopiclone</a:t>
            </a:r>
            <a:r>
              <a:rPr lang="fr-BE" sz="3200" dirty="0"/>
              <a:t> effective in </a:t>
            </a:r>
            <a:r>
              <a:rPr lang="fr-BE" sz="3200" dirty="0" err="1"/>
              <a:t>menopause</a:t>
            </a:r>
            <a:endParaRPr lang="fr-BE" sz="3200" dirty="0"/>
          </a:p>
          <a:p>
            <a:pPr eaLnBrk="1" hangingPunct="1"/>
            <a:r>
              <a:rPr lang="fr-BE" sz="3200" dirty="0" err="1"/>
              <a:t>Improve</a:t>
            </a:r>
            <a:r>
              <a:rPr lang="fr-BE" sz="3200" dirty="0"/>
              <a:t> </a:t>
            </a:r>
            <a:r>
              <a:rPr lang="fr-BE" sz="3200" dirty="0" err="1"/>
              <a:t>sleep</a:t>
            </a:r>
            <a:r>
              <a:rPr lang="fr-BE" sz="3200" dirty="0"/>
              <a:t> induction and maintenance, </a:t>
            </a:r>
            <a:r>
              <a:rPr lang="fr-BE" sz="3200" dirty="0" err="1"/>
              <a:t>even</a:t>
            </a:r>
            <a:r>
              <a:rPr lang="fr-BE" sz="3200" dirty="0"/>
              <a:t> in </a:t>
            </a:r>
            <a:r>
              <a:rPr lang="fr-BE" sz="3200" dirty="0" err="1"/>
              <a:t>women</a:t>
            </a:r>
            <a:r>
              <a:rPr lang="fr-BE" sz="3200" dirty="0"/>
              <a:t> </a:t>
            </a:r>
            <a:r>
              <a:rPr lang="fr-BE" sz="3200" dirty="0" err="1"/>
              <a:t>with</a:t>
            </a:r>
            <a:r>
              <a:rPr lang="fr-BE" sz="3200" dirty="0"/>
              <a:t> VMS</a:t>
            </a:r>
          </a:p>
          <a:p>
            <a:pPr lvl="1" eaLnBrk="1" hangingPunct="1"/>
            <a:r>
              <a:rPr lang="fr-BE" sz="2800" dirty="0"/>
              <a:t>No </a:t>
            </a:r>
            <a:r>
              <a:rPr lang="fr-BE" sz="2800" dirty="0" err="1"/>
              <a:t>effect</a:t>
            </a:r>
            <a:r>
              <a:rPr lang="fr-BE" sz="2800" dirty="0"/>
              <a:t> on diurnal VMS</a:t>
            </a:r>
          </a:p>
          <a:p>
            <a:pPr lvl="1" eaLnBrk="1" hangingPunct="1"/>
            <a:r>
              <a:rPr lang="fr-BE" sz="2800" dirty="0" err="1"/>
              <a:t>Women</a:t>
            </a:r>
            <a:r>
              <a:rPr lang="fr-BE" sz="2800" dirty="0"/>
              <a:t> </a:t>
            </a:r>
            <a:r>
              <a:rPr lang="fr-BE" sz="2800" dirty="0" err="1"/>
              <a:t>sleep</a:t>
            </a:r>
            <a:r>
              <a:rPr lang="fr-BE" sz="2800" dirty="0"/>
              <a:t> « </a:t>
            </a:r>
            <a:r>
              <a:rPr lang="fr-BE" sz="2800" dirty="0" err="1"/>
              <a:t>through</a:t>
            </a:r>
            <a:r>
              <a:rPr lang="fr-BE" sz="2800" dirty="0"/>
              <a:t> » </a:t>
            </a:r>
            <a:r>
              <a:rPr lang="fr-BE" sz="2800" dirty="0" err="1"/>
              <a:t>their</a:t>
            </a:r>
            <a:r>
              <a:rPr lang="fr-BE" sz="2800" dirty="0"/>
              <a:t> hot flashes</a:t>
            </a:r>
          </a:p>
          <a:p>
            <a:pPr lvl="1" eaLnBrk="1" hangingPunct="1"/>
            <a:endParaRPr lang="fr-BE" sz="2800" dirty="0"/>
          </a:p>
          <a:p>
            <a:pPr marL="228600" lvl="1" indent="0" eaLnBrk="1" hangingPunct="1">
              <a:buNone/>
            </a:pPr>
            <a:endParaRPr lang="fr-BE" sz="2800" dirty="0"/>
          </a:p>
          <a:p>
            <a:pPr lvl="1" eaLnBrk="1" hangingPunct="1">
              <a:buFont typeface="Arial" charset="0"/>
              <a:buNone/>
            </a:pP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Joffe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H Am J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Obstet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Gynecol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2010  - Dorsey CM Clin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Ther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2004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xmlns="" id="{0FF85953-976D-4500-ADA0-1C488CF6A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1" y="51032"/>
            <a:ext cx="11627038" cy="68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xmlns="" id="{CBB0869A-0BE5-B3E9-F73D-2F3691E4D9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Rectangle 2"/>
          <p:cNvSpPr>
            <a:spLocks noGrp="1"/>
          </p:cNvSpPr>
          <p:nvPr>
            <p:ph type="title" idx="4294967295"/>
          </p:nvPr>
        </p:nvSpPr>
        <p:spPr>
          <a:xfrm>
            <a:off x="612648" y="-481404"/>
            <a:ext cx="4621553" cy="1360728"/>
          </a:xfrm>
        </p:spPr>
        <p:txBody>
          <a:bodyPr anchor="b">
            <a:normAutofit/>
          </a:bodyPr>
          <a:lstStyle/>
          <a:p>
            <a:pPr eaLnBrk="1" hangingPunct="1"/>
            <a:r>
              <a:rPr lang="fr-BE" dirty="0" err="1">
                <a:latin typeface="Arial" charset="0"/>
                <a:cs typeface="Arial" charset="0"/>
              </a:rPr>
              <a:t>Sleep</a:t>
            </a:r>
            <a:r>
              <a:rPr lang="fr-BE" dirty="0">
                <a:latin typeface="Arial" charset="0"/>
                <a:cs typeface="Arial" charset="0"/>
              </a:rPr>
              <a:t> complaints</a:t>
            </a: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4294967295"/>
          </p:nvPr>
        </p:nvSpPr>
        <p:spPr>
          <a:xfrm>
            <a:off x="170482" y="1327399"/>
            <a:ext cx="5063720" cy="53372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10000"/>
              </a:lnSpc>
            </a:pP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disturbance</a:t>
            </a:r>
            <a:r>
              <a:rPr lang="fr-FR" dirty="0"/>
              <a:t> and fatigue</a:t>
            </a:r>
          </a:p>
          <a:p>
            <a:pPr lvl="1" eaLnBrk="1" hangingPunct="1">
              <a:lnSpc>
                <a:spcPct val="110000"/>
              </a:lnSpc>
            </a:pPr>
            <a:r>
              <a:rPr lang="fr-BE" sz="2000" dirty="0" err="1"/>
              <a:t>From</a:t>
            </a:r>
            <a:r>
              <a:rPr lang="fr-BE" sz="2000" dirty="0"/>
              <a:t> 12 (30y) to 40% </a:t>
            </a:r>
            <a:r>
              <a:rPr lang="fr-BE" sz="2000" dirty="0" err="1"/>
              <a:t>during</a:t>
            </a:r>
            <a:r>
              <a:rPr lang="fr-BE" sz="2000" dirty="0"/>
              <a:t> 5th </a:t>
            </a:r>
            <a:r>
              <a:rPr lang="fr-BE" sz="2000" dirty="0" err="1"/>
              <a:t>decade</a:t>
            </a:r>
            <a:endParaRPr lang="fr-FR" sz="2000" dirty="0"/>
          </a:p>
          <a:p>
            <a:pPr eaLnBrk="1" hangingPunct="1">
              <a:lnSpc>
                <a:spcPct val="110000"/>
              </a:lnSpc>
            </a:pPr>
            <a:r>
              <a:rPr lang="fr-FR" dirty="0"/>
              <a:t>SWAN </a:t>
            </a:r>
            <a:r>
              <a:rPr lang="fr-FR" dirty="0" err="1"/>
              <a:t>Study</a:t>
            </a:r>
            <a:r>
              <a:rPr lang="fr-FR" dirty="0"/>
              <a:t> (12,603 multi-cultural </a:t>
            </a:r>
            <a:r>
              <a:rPr lang="fr-FR" dirty="0" err="1"/>
              <a:t>women</a:t>
            </a:r>
            <a:r>
              <a:rPr lang="fr-FR" dirty="0"/>
              <a:t> 40-55) 38% </a:t>
            </a:r>
            <a:r>
              <a:rPr lang="fr-FR" dirty="0" err="1"/>
              <a:t>reported</a:t>
            </a:r>
            <a:r>
              <a:rPr lang="fr-FR" dirty="0"/>
              <a:t>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difficulty</a:t>
            </a:r>
            <a:r>
              <a:rPr lang="fr-FR" dirty="0"/>
              <a:t> ; </a:t>
            </a:r>
            <a:r>
              <a:rPr lang="fr-FR" dirty="0" err="1"/>
              <a:t>higher</a:t>
            </a:r>
            <a:r>
              <a:rPr lang="fr-FR" dirty="0"/>
              <a:t> in the </a:t>
            </a:r>
            <a:r>
              <a:rPr lang="fr-FR" dirty="0" err="1"/>
              <a:t>menopause</a:t>
            </a:r>
            <a:r>
              <a:rPr lang="fr-FR" dirty="0"/>
              <a:t> group 46-48%   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fr-FR" i="1" dirty="0"/>
              <a:t>                     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Gold EB Am J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Epidemiol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2000</a:t>
            </a:r>
          </a:p>
          <a:p>
            <a:pPr eaLnBrk="1" hangingPunct="1">
              <a:lnSpc>
                <a:spcPct val="110000"/>
              </a:lnSpc>
            </a:pPr>
            <a:r>
              <a:rPr lang="fr-FR" dirty="0"/>
              <a:t>Changes in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 on PSG are </a:t>
            </a:r>
            <a:r>
              <a:rPr lang="fr-FR" dirty="0" err="1"/>
              <a:t>pre-existant</a:t>
            </a:r>
            <a:r>
              <a:rPr lang="fr-FR" dirty="0"/>
              <a:t> to </a:t>
            </a:r>
            <a:r>
              <a:rPr lang="fr-FR" dirty="0" err="1"/>
              <a:t>menopause</a:t>
            </a:r>
            <a:r>
              <a:rPr lang="fr-FR" dirty="0"/>
              <a:t> and </a:t>
            </a:r>
            <a:r>
              <a:rPr lang="fr-FR" dirty="0" err="1"/>
              <a:t>age-related</a:t>
            </a:r>
            <a:r>
              <a:rPr lang="fr-FR" dirty="0"/>
              <a:t>   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fr-FR" i="1" dirty="0">
                <a:latin typeface="BlinkMacSystemFont"/>
                <a:sym typeface="Wingdings" panose="05000000000000000000" pitchFamily="2" charset="2"/>
              </a:rPr>
              <a:t>                                   </a:t>
            </a:r>
            <a:r>
              <a:rPr lang="fr-BE" sz="1900" i="1" dirty="0" err="1">
                <a:solidFill>
                  <a:schemeClr val="bg1">
                    <a:lumMod val="50000"/>
                  </a:schemeClr>
                </a:solidFill>
                <a:latin typeface="BlinkMacSystemFont"/>
                <a:sym typeface="Wingdings" panose="05000000000000000000" pitchFamily="2" charset="2"/>
              </a:rPr>
              <a:t>Lampio</a:t>
            </a:r>
            <a:r>
              <a:rPr lang="fr-BE" sz="1900" i="1" dirty="0">
                <a:solidFill>
                  <a:schemeClr val="bg1">
                    <a:lumMod val="50000"/>
                  </a:schemeClr>
                </a:solidFill>
                <a:latin typeface="BlinkMacSystemFont"/>
                <a:sym typeface="Wingdings" panose="05000000000000000000" pitchFamily="2" charset="2"/>
              </a:rPr>
              <a:t> et al 2017</a:t>
            </a:r>
            <a:endParaRPr lang="fr-FR" sz="3500" i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fr-BE" dirty="0" err="1"/>
              <a:t>Insomnia</a:t>
            </a:r>
            <a:r>
              <a:rPr lang="fr-BE" dirty="0"/>
              <a:t>: 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fr-BE" dirty="0" err="1"/>
              <a:t>Difficulty</a:t>
            </a:r>
            <a:r>
              <a:rPr lang="fr-BE" dirty="0"/>
              <a:t> to </a:t>
            </a:r>
            <a:r>
              <a:rPr lang="fr-BE" dirty="0" err="1"/>
              <a:t>initiate</a:t>
            </a:r>
            <a:r>
              <a:rPr lang="fr-BE" dirty="0"/>
              <a:t>, </a:t>
            </a:r>
            <a:r>
              <a:rPr lang="fr-BE" dirty="0" err="1"/>
              <a:t>maintain</a:t>
            </a:r>
            <a:r>
              <a:rPr lang="fr-BE" dirty="0"/>
              <a:t> </a:t>
            </a:r>
            <a:r>
              <a:rPr lang="fr-BE" dirty="0" err="1"/>
              <a:t>sleep</a:t>
            </a:r>
            <a:r>
              <a:rPr lang="fr-BE" dirty="0"/>
              <a:t>/non-</a:t>
            </a:r>
            <a:r>
              <a:rPr lang="fr-BE" dirty="0" err="1"/>
              <a:t>restorative</a:t>
            </a:r>
            <a:r>
              <a:rPr lang="fr-BE" dirty="0"/>
              <a:t> </a:t>
            </a:r>
            <a:r>
              <a:rPr lang="fr-BE" dirty="0" err="1"/>
              <a:t>sleep</a:t>
            </a:r>
            <a:endParaRPr lang="fr-FR" dirty="0"/>
          </a:p>
        </p:txBody>
      </p:sp>
      <p:pic>
        <p:nvPicPr>
          <p:cNvPr id="2" name="Image 1" descr="Une image contenant texte, capture d’écran, nombre, motif&#10;&#10;Description générée automatiquement">
            <a:extLst>
              <a:ext uri="{FF2B5EF4-FFF2-40B4-BE49-F238E27FC236}">
                <a16:creationId xmlns:a16="http://schemas.microsoft.com/office/drawing/2014/main" xmlns="" id="{FFD5E25B-CA84-F8B8-024A-5EDF41F22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261" y="1327399"/>
            <a:ext cx="5837780" cy="4203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0B9CB4D-69FC-5077-3439-8D9AC4EEC61C}"/>
              </a:ext>
            </a:extLst>
          </p:cNvPr>
          <p:cNvSpPr txBox="1"/>
          <p:nvPr/>
        </p:nvSpPr>
        <p:spPr>
          <a:xfrm>
            <a:off x="6432057" y="6295292"/>
            <a:ext cx="480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Meta </a:t>
            </a:r>
            <a:r>
              <a:rPr lang="fr-FR" dirty="0" err="1"/>
              <a:t>analysis</a:t>
            </a:r>
            <a:r>
              <a:rPr lang="fr-FR" dirty="0"/>
              <a:t> –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Salari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N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Sleep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Breath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D06CEE-8908-0591-4888-17EAB8C32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xmlns="" id="{C2F608A8-398A-0BE8-6FAC-1521F9D5934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BE">
                <a:latin typeface="Arial" charset="0"/>
                <a:cs typeface="Arial" charset="0"/>
              </a:rPr>
              <a:t>Hypnotics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xmlns="" id="{D88DA113-8FD0-B2ED-B0E5-18D110A9D06C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BE" u="sng" dirty="0" err="1"/>
              <a:t>Melatonin</a:t>
            </a:r>
            <a:endParaRPr lang="fr-BE" u="sng" dirty="0"/>
          </a:p>
          <a:p>
            <a:pPr>
              <a:lnSpc>
                <a:spcPct val="80000"/>
              </a:lnSpc>
            </a:pPr>
            <a:endParaRPr lang="fr-BE" u="sng" dirty="0"/>
          </a:p>
          <a:p>
            <a:pPr>
              <a:lnSpc>
                <a:spcPct val="80000"/>
              </a:lnSpc>
            </a:pPr>
            <a:endParaRPr lang="fr-BE" sz="2400" u="sng" dirty="0"/>
          </a:p>
          <a:p>
            <a:pPr>
              <a:lnSpc>
                <a:spcPct val="80000"/>
              </a:lnSpc>
            </a:pPr>
            <a:endParaRPr lang="fr-BE" sz="2400" u="sng" dirty="0"/>
          </a:p>
          <a:p>
            <a:pPr>
              <a:lnSpc>
                <a:spcPct val="80000"/>
              </a:lnSpc>
            </a:pPr>
            <a:endParaRPr lang="fr-BE" sz="2400" u="sng" dirty="0"/>
          </a:p>
          <a:p>
            <a:pPr>
              <a:lnSpc>
                <a:spcPct val="80000"/>
              </a:lnSpc>
            </a:pPr>
            <a:endParaRPr lang="fr-BE" sz="2400" u="sng" dirty="0"/>
          </a:p>
          <a:p>
            <a:pPr>
              <a:lnSpc>
                <a:spcPct val="80000"/>
              </a:lnSpc>
            </a:pPr>
            <a:endParaRPr lang="fr-BE" sz="2400" u="sng" dirty="0"/>
          </a:p>
          <a:p>
            <a:pPr>
              <a:lnSpc>
                <a:spcPct val="80000"/>
              </a:lnSpc>
            </a:pPr>
            <a:endParaRPr lang="fr-BE" sz="2400" u="sng" dirty="0"/>
          </a:p>
          <a:p>
            <a:pPr>
              <a:lnSpc>
                <a:spcPct val="80000"/>
              </a:lnSpc>
            </a:pPr>
            <a:endParaRPr lang="fr-BE" sz="2400" u="sng" dirty="0"/>
          </a:p>
          <a:p>
            <a:pPr>
              <a:lnSpc>
                <a:spcPct val="80000"/>
              </a:lnSpc>
            </a:pPr>
            <a:endParaRPr lang="fr-BE" sz="2400" u="sng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fr-BE" sz="2400" dirty="0"/>
              <a:t>Transient </a:t>
            </a:r>
            <a:r>
              <a:rPr lang="fr-BE" sz="2400" dirty="0" err="1"/>
              <a:t>perimenopausal</a:t>
            </a:r>
            <a:r>
              <a:rPr lang="fr-BE" sz="2400" dirty="0"/>
              <a:t> </a:t>
            </a:r>
            <a:r>
              <a:rPr lang="fr-BE" sz="2400" dirty="0" err="1"/>
              <a:t>increase</a:t>
            </a:r>
            <a:r>
              <a:rPr lang="fr-BE" sz="2400" dirty="0"/>
              <a:t> &lt; </a:t>
            </a:r>
            <a:r>
              <a:rPr lang="fr-BE" sz="2400" dirty="0" err="1"/>
              <a:t>low</a:t>
            </a:r>
            <a:r>
              <a:rPr lang="fr-BE" sz="2400" dirty="0"/>
              <a:t> </a:t>
            </a:r>
            <a:r>
              <a:rPr lang="fr-BE" sz="2400" dirty="0" err="1"/>
              <a:t>oetrogen</a:t>
            </a:r>
            <a:r>
              <a:rPr lang="fr-BE" sz="2400" dirty="0"/>
              <a:t> </a:t>
            </a:r>
            <a:r>
              <a:rPr lang="fr-BE" sz="2400" dirty="0" err="1"/>
              <a:t>levels</a:t>
            </a:r>
            <a:endParaRPr lang="fr-FR" sz="2400" dirty="0"/>
          </a:p>
        </p:txBody>
      </p:sp>
      <p:pic>
        <p:nvPicPr>
          <p:cNvPr id="3" name="Image 2" descr="Une image contenant texte, diagramme, ligne, croquis&#10;&#10;Description générée automatiquement">
            <a:extLst>
              <a:ext uri="{FF2B5EF4-FFF2-40B4-BE49-F238E27FC236}">
                <a16:creationId xmlns:a16="http://schemas.microsoft.com/office/drawing/2014/main" xmlns="" id="{8B409270-9BD2-EC43-12DB-FC5FB66C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1257300"/>
            <a:ext cx="5435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8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2E7097-ABA6-F879-12DC-B2019FC8A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xmlns="" id="{447FFE2E-D9B4-25E8-23D8-C537D6EADFB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BE">
                <a:latin typeface="Arial" charset="0"/>
                <a:cs typeface="Arial" charset="0"/>
              </a:rPr>
              <a:t>Hypnotics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xmlns="" id="{976FB149-2D18-41BA-1C29-C2611D86EEC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3953" y="1600201"/>
            <a:ext cx="9643497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BE" sz="2800" u="sng" dirty="0"/>
              <a:t>Post </a:t>
            </a:r>
            <a:r>
              <a:rPr lang="fr-BE" sz="2800" u="sng" dirty="0" err="1"/>
              <a:t>menopause</a:t>
            </a:r>
            <a:r>
              <a:rPr lang="fr-BE" sz="2800" u="sng" dirty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fr-BE" sz="2800" dirty="0" err="1"/>
              <a:t>lower</a:t>
            </a:r>
            <a:r>
              <a:rPr lang="fr-BE" sz="2800" dirty="0"/>
              <a:t> concentrations and shorter </a:t>
            </a:r>
            <a:r>
              <a:rPr lang="fr-BE" sz="2800" dirty="0" err="1"/>
              <a:t>secretion</a:t>
            </a:r>
            <a:endParaRPr lang="fr-BE" sz="2800" dirty="0"/>
          </a:p>
          <a:p>
            <a:pPr eaLnBrk="1" hangingPunct="1">
              <a:lnSpc>
                <a:spcPct val="90000"/>
              </a:lnSpc>
            </a:pPr>
            <a:r>
              <a:rPr lang="fr-BE" sz="2800" dirty="0" err="1"/>
              <a:t>Altered</a:t>
            </a:r>
            <a:r>
              <a:rPr lang="fr-BE" sz="2800" dirty="0"/>
              <a:t> </a:t>
            </a:r>
            <a:r>
              <a:rPr lang="fr-BE" sz="2800" dirty="0" err="1"/>
              <a:t>secretion</a:t>
            </a:r>
            <a:r>
              <a:rPr lang="fr-BE" sz="2800" dirty="0"/>
              <a:t> profile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BE" sz="2800" dirty="0"/>
              <a:t>« Advance phase syndrome »</a:t>
            </a:r>
          </a:p>
          <a:p>
            <a:pPr eaLnBrk="1" hangingPunct="1">
              <a:lnSpc>
                <a:spcPct val="90000"/>
              </a:lnSpc>
            </a:pPr>
            <a:r>
              <a:rPr lang="fr-BE" sz="2800" dirty="0"/>
              <a:t>Effective to </a:t>
            </a:r>
            <a:r>
              <a:rPr lang="fr-BE" sz="2800" dirty="0" err="1"/>
              <a:t>improve</a:t>
            </a:r>
            <a:r>
              <a:rPr lang="fr-BE" sz="2800" dirty="0"/>
              <a:t> </a:t>
            </a:r>
            <a:r>
              <a:rPr lang="fr-BE" sz="2800" dirty="0" err="1"/>
              <a:t>sleep</a:t>
            </a:r>
            <a:r>
              <a:rPr lang="fr-BE" sz="2800" dirty="0"/>
              <a:t> in In </a:t>
            </a:r>
            <a:r>
              <a:rPr lang="fr-BE" sz="2800" dirty="0" err="1"/>
              <a:t>primary</a:t>
            </a:r>
            <a:r>
              <a:rPr lang="fr-BE" sz="2800" dirty="0"/>
              <a:t> </a:t>
            </a:r>
            <a:r>
              <a:rPr lang="fr-BE" sz="2800" dirty="0" err="1"/>
              <a:t>insomnia</a:t>
            </a:r>
            <a:r>
              <a:rPr lang="fr-BE" sz="2800" dirty="0"/>
              <a:t> &gt;55y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BE" sz="2800" dirty="0" err="1"/>
              <a:t>Circadin</a:t>
            </a:r>
            <a:r>
              <a:rPr lang="fr-BE" sz="2800" dirty="0">
                <a:sym typeface="Symbol" pitchFamily="18" charset="2"/>
              </a:rPr>
              <a:t>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fr-BE" sz="28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fr-BE" sz="2800" dirty="0">
              <a:sym typeface="Symbol" pitchFamily="18" charset="2"/>
            </a:endParaRPr>
          </a:p>
          <a:p>
            <a:pPr lvl="3">
              <a:lnSpc>
                <a:spcPct val="90000"/>
              </a:lnSpc>
              <a:buFont typeface="Arial" charset="0"/>
              <a:buNone/>
            </a:pPr>
            <a:r>
              <a:rPr lang="fr-BE" sz="1600" i="1" dirty="0">
                <a:solidFill>
                  <a:schemeClr val="bg1">
                    <a:lumMod val="50000"/>
                  </a:schemeClr>
                </a:solidFill>
              </a:rPr>
              <a:t>Lemoine P et al. J </a:t>
            </a:r>
            <a:r>
              <a:rPr lang="fr-BE" sz="1600" i="1" dirty="0" err="1">
                <a:solidFill>
                  <a:schemeClr val="bg1">
                    <a:lumMod val="50000"/>
                  </a:schemeClr>
                </a:solidFill>
              </a:rPr>
              <a:t>Sleep</a:t>
            </a:r>
            <a:r>
              <a:rPr lang="fr-BE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50000"/>
                  </a:schemeClr>
                </a:solidFill>
              </a:rPr>
              <a:t>Res</a:t>
            </a:r>
            <a:r>
              <a:rPr lang="fr-BE" sz="1600" i="1" dirty="0">
                <a:solidFill>
                  <a:schemeClr val="bg1">
                    <a:lumMod val="50000"/>
                  </a:schemeClr>
                </a:solidFill>
              </a:rPr>
              <a:t> 2007 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</a:rPr>
              <a:t>RCT 170 patients</a:t>
            </a:r>
            <a:endParaRPr lang="fr-BE" sz="1600" b="1" dirty="0">
              <a:solidFill>
                <a:schemeClr val="bg1">
                  <a:lumMod val="50000"/>
                </a:schemeClr>
              </a:solidFill>
            </a:endParaRPr>
          </a:p>
          <a:p>
            <a:pPr lvl="3">
              <a:lnSpc>
                <a:spcPct val="90000"/>
              </a:lnSpc>
              <a:buFont typeface="Arial" charset="0"/>
              <a:buNone/>
            </a:pPr>
            <a:r>
              <a:rPr lang="fr-BE" sz="1600" i="1" dirty="0">
                <a:solidFill>
                  <a:schemeClr val="bg1">
                    <a:lumMod val="50000"/>
                  </a:schemeClr>
                </a:solidFill>
              </a:rPr>
              <a:t>Wade AG et al. </a:t>
            </a:r>
            <a:r>
              <a:rPr lang="fr-BE" sz="1600" i="1" dirty="0" err="1">
                <a:solidFill>
                  <a:schemeClr val="bg1">
                    <a:lumMod val="50000"/>
                  </a:schemeClr>
                </a:solidFill>
              </a:rPr>
              <a:t>Curr</a:t>
            </a:r>
            <a:r>
              <a:rPr lang="fr-BE" sz="1600" i="1" dirty="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fr-BE" sz="1600" i="1" dirty="0" err="1">
                <a:solidFill>
                  <a:schemeClr val="bg1">
                    <a:lumMod val="50000"/>
                  </a:schemeClr>
                </a:solidFill>
              </a:rPr>
              <a:t>Res</a:t>
            </a:r>
            <a:r>
              <a:rPr lang="fr-BE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50000"/>
                  </a:schemeClr>
                </a:solidFill>
              </a:rPr>
              <a:t>Opin</a:t>
            </a:r>
            <a:r>
              <a:rPr lang="fr-BE" sz="1600" i="1" dirty="0">
                <a:solidFill>
                  <a:schemeClr val="bg1">
                    <a:lumMod val="50000"/>
                  </a:schemeClr>
                </a:solidFill>
              </a:rPr>
              <a:t> 2007  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</a:rPr>
              <a:t>RCT 354 patients</a:t>
            </a:r>
            <a:endParaRPr lang="fr-BE" sz="1600" b="1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endParaRPr lang="fr-FR" sz="2000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fr-FR" sz="1800" i="1" dirty="0"/>
          </a:p>
        </p:txBody>
      </p:sp>
      <p:pic>
        <p:nvPicPr>
          <p:cNvPr id="57347" name="Picture 5" descr="Melatonine_matin_soir_Fr-f0780">
            <a:extLst>
              <a:ext uri="{FF2B5EF4-FFF2-40B4-BE49-F238E27FC236}">
                <a16:creationId xmlns:a16="http://schemas.microsoft.com/office/drawing/2014/main" xmlns="" id="{1E3C5A71-A145-E215-6133-4C0EA832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8063" y="44185"/>
            <a:ext cx="3563937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52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5D6B4B-80F1-5410-BF40-8952D490C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2CE1C6-2948-5612-621F-76FDE9DA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Dual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Orexin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antagonists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(DORA)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B38DE84-1DD0-6186-42B8-0DBEEAEE8DBD}"/>
              </a:ext>
            </a:extLst>
          </p:cNvPr>
          <p:cNvSpPr txBox="1"/>
          <p:nvPr/>
        </p:nvSpPr>
        <p:spPr>
          <a:xfrm>
            <a:off x="402956" y="1613761"/>
            <a:ext cx="112140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Suvorexant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lemborexant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daridorexant</a:t>
            </a:r>
            <a:endParaRPr lang="fr-B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B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 of action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: inhibition of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orexin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>
              <a:buFont typeface="Arial" panose="020B0604020202020204" pitchFamily="34" charset="0"/>
              <a:buChar char="•"/>
            </a:pPr>
            <a:endParaRPr lang="fr-B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Very efficient 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menopausal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VMS (RCT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suvorexant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, n=56) or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VMS (RCT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lemborexant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, n= 280) –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persisting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at 12 </a:t>
            </a:r>
            <a:r>
              <a:rPr lang="fr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fr-B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B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Few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 (somnolence)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5FEBFF9E-82CB-5E0F-099B-7E449458956C}"/>
              </a:ext>
            </a:extLst>
          </p:cNvPr>
          <p:cNvSpPr/>
          <p:nvPr/>
        </p:nvSpPr>
        <p:spPr>
          <a:xfrm>
            <a:off x="8645236" y="5382491"/>
            <a:ext cx="2971800" cy="14755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FDA/EMA </a:t>
            </a:r>
            <a:r>
              <a:rPr lang="fr-FR" dirty="0" err="1" smtClean="0"/>
              <a:t>approved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B266D56-2186-787A-5642-28CEAF25063B}"/>
              </a:ext>
            </a:extLst>
          </p:cNvPr>
          <p:cNvSpPr txBox="1"/>
          <p:nvPr/>
        </p:nvSpPr>
        <p:spPr>
          <a:xfrm>
            <a:off x="838200" y="6354305"/>
            <a:ext cx="551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0" i="1" dirty="0">
                <a:solidFill>
                  <a:schemeClr val="bg1">
                    <a:lumMod val="50000"/>
                  </a:schemeClr>
                </a:solidFill>
                <a:effectLst/>
                <a:latin typeface="system-ui"/>
              </a:rPr>
              <a:t>Rahman, S. A. </a:t>
            </a:r>
            <a:r>
              <a:rPr lang="fr-BE" b="0" i="1" dirty="0" err="1">
                <a:solidFill>
                  <a:schemeClr val="bg1">
                    <a:lumMod val="50000"/>
                  </a:schemeClr>
                </a:solidFill>
                <a:effectLst/>
                <a:latin typeface="system-ui"/>
              </a:rPr>
              <a:t>Sleep</a:t>
            </a:r>
            <a:r>
              <a:rPr lang="fr-BE" b="0" i="1" dirty="0">
                <a:solidFill>
                  <a:schemeClr val="bg1">
                    <a:lumMod val="50000"/>
                  </a:schemeClr>
                </a:solidFill>
                <a:effectLst/>
                <a:latin typeface="system-ui"/>
              </a:rPr>
              <a:t> 2022, </a:t>
            </a:r>
            <a:r>
              <a:rPr lang="fr-BE" b="0" i="1" dirty="0" err="1">
                <a:solidFill>
                  <a:schemeClr val="bg1">
                    <a:lumMod val="50000"/>
                  </a:schemeClr>
                </a:solidFill>
                <a:effectLst/>
                <a:latin typeface="system-ui"/>
              </a:rPr>
              <a:t>Terauchi</a:t>
            </a:r>
            <a:r>
              <a:rPr lang="fr-BE" b="0" i="1" dirty="0">
                <a:solidFill>
                  <a:schemeClr val="bg1">
                    <a:lumMod val="50000"/>
                  </a:schemeClr>
                </a:solidFill>
                <a:effectLst/>
                <a:latin typeface="system-ui"/>
              </a:rPr>
              <a:t>, M. </a:t>
            </a:r>
            <a:r>
              <a:rPr lang="fr-BE" b="0" i="1" dirty="0" err="1">
                <a:solidFill>
                  <a:schemeClr val="bg1">
                    <a:lumMod val="50000"/>
                  </a:schemeClr>
                </a:solidFill>
                <a:effectLst/>
                <a:latin typeface="system-ui"/>
              </a:rPr>
              <a:t>Menopause</a:t>
            </a:r>
            <a:r>
              <a:rPr lang="fr-BE" b="0" i="1" dirty="0">
                <a:solidFill>
                  <a:schemeClr val="bg1">
                    <a:lumMod val="50000"/>
                  </a:schemeClr>
                </a:solidFill>
                <a:effectLst/>
                <a:latin typeface="system-ui"/>
              </a:rPr>
              <a:t> 2023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457D71A-6FB2-2F4C-8859-52A84533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Hormonal replacement </a:t>
            </a:r>
            <a:r>
              <a:rPr lang="fr-BE" sz="3600" dirty="0" err="1"/>
              <a:t>therapy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A8023D0-708D-39F0-B664-5A9C94663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fr-BE" sz="2400" dirty="0" err="1"/>
              <a:t>Widely</a:t>
            </a:r>
            <a:r>
              <a:rPr lang="fr-BE" sz="2400" dirty="0"/>
              <a:t> </a:t>
            </a:r>
            <a:r>
              <a:rPr lang="fr-BE" sz="2400" dirty="0" err="1"/>
              <a:t>studied</a:t>
            </a:r>
            <a:endParaRPr lang="fr-BE" sz="2400" dirty="0"/>
          </a:p>
          <a:p>
            <a:pPr lvl="1" eaLnBrk="1" hangingPunct="1">
              <a:lnSpc>
                <a:spcPct val="80000"/>
              </a:lnSpc>
            </a:pPr>
            <a:r>
              <a:rPr lang="fr-BE" sz="2400" dirty="0" err="1"/>
              <a:t>Improve</a:t>
            </a:r>
            <a:r>
              <a:rPr lang="fr-BE" sz="2400" dirty="0"/>
              <a:t> subjective </a:t>
            </a:r>
            <a:r>
              <a:rPr lang="fr-BE" sz="2400" dirty="0" err="1"/>
              <a:t>sleep</a:t>
            </a:r>
            <a:r>
              <a:rPr lang="fr-BE" sz="2400" dirty="0"/>
              <a:t> </a:t>
            </a:r>
            <a:r>
              <a:rPr lang="fr-BE" sz="2400" dirty="0" err="1"/>
              <a:t>quality</a:t>
            </a:r>
            <a:endParaRPr lang="fr-BE" sz="2400" dirty="0"/>
          </a:p>
          <a:p>
            <a:pPr lvl="1" eaLnBrk="1" hangingPunct="1">
              <a:lnSpc>
                <a:spcPct val="80000"/>
              </a:lnSpc>
            </a:pPr>
            <a:r>
              <a:rPr lang="fr-BE" sz="2400" dirty="0"/>
              <a:t>PSG: not </a:t>
            </a:r>
            <a:r>
              <a:rPr lang="fr-BE" sz="2400" dirty="0" err="1"/>
              <a:t>found</a:t>
            </a:r>
            <a:r>
              <a:rPr lang="fr-BE" sz="2400" dirty="0"/>
              <a:t> in all </a:t>
            </a:r>
            <a:r>
              <a:rPr lang="fr-BE" sz="2400" dirty="0" err="1"/>
              <a:t>studies</a:t>
            </a:r>
            <a:r>
              <a:rPr lang="fr-BE" sz="2400" dirty="0"/>
              <a:t> but in </a:t>
            </a:r>
            <a:r>
              <a:rPr lang="fr-BE" sz="2400" dirty="0" err="1"/>
              <a:t>majority</a:t>
            </a:r>
            <a:r>
              <a:rPr lang="fr-BE" sz="2400" dirty="0"/>
              <a:t>:</a:t>
            </a:r>
          </a:p>
          <a:p>
            <a:pPr lvl="2" eaLnBrk="1" hangingPunct="1">
              <a:lnSpc>
                <a:spcPct val="80000"/>
              </a:lnSpc>
            </a:pPr>
            <a:r>
              <a:rPr lang="fr-BE" sz="2000" dirty="0" err="1"/>
              <a:t>Less</a:t>
            </a:r>
            <a:r>
              <a:rPr lang="fr-BE" sz="2000" dirty="0"/>
              <a:t> </a:t>
            </a:r>
            <a:r>
              <a:rPr lang="fr-BE" sz="2000" dirty="0" err="1"/>
              <a:t>sleep</a:t>
            </a:r>
            <a:r>
              <a:rPr lang="fr-BE" sz="2000" dirty="0"/>
              <a:t> fragmentation, </a:t>
            </a:r>
            <a:r>
              <a:rPr lang="fr-BE" sz="2000" dirty="0">
                <a:sym typeface="Symbol" pitchFamily="18" charset="2"/>
              </a:rPr>
              <a:t> SL, SWS</a:t>
            </a:r>
          </a:p>
          <a:p>
            <a:pPr lvl="2" eaLnBrk="1" hangingPunct="1">
              <a:lnSpc>
                <a:spcPct val="80000"/>
              </a:lnSpc>
            </a:pPr>
            <a:r>
              <a:rPr lang="fr-BE" sz="2000" dirty="0">
                <a:solidFill>
                  <a:srgbClr val="FF0000"/>
                </a:solidFill>
              </a:rPr>
              <a:t>More effective in patients </a:t>
            </a:r>
            <a:r>
              <a:rPr lang="fr-BE" sz="2000" dirty="0" err="1">
                <a:solidFill>
                  <a:srgbClr val="FF0000"/>
                </a:solidFill>
              </a:rPr>
              <a:t>with</a:t>
            </a:r>
            <a:r>
              <a:rPr lang="fr-BE" sz="2000" dirty="0">
                <a:solidFill>
                  <a:srgbClr val="FF0000"/>
                </a:solidFill>
              </a:rPr>
              <a:t> VMS</a:t>
            </a:r>
          </a:p>
          <a:p>
            <a:pPr lvl="2" eaLnBrk="1" hangingPunct="1">
              <a:lnSpc>
                <a:spcPct val="80000"/>
              </a:lnSpc>
            </a:pPr>
            <a:endParaRPr lang="fr-BE" sz="2000" dirty="0"/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Schurmann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R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Climacteric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2004 - Hays J N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Engl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J Med 2003-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Bixler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EO J Clin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Sleep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Med 2009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endParaRPr lang="fr-BE" i="1" dirty="0">
              <a:solidFill>
                <a:schemeClr val="bg1">
                  <a:lumMod val="50000"/>
                </a:schemeClr>
              </a:solidFill>
            </a:endParaRPr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endParaRPr lang="fr-BE" i="1" dirty="0">
              <a:solidFill>
                <a:schemeClr val="bg1">
                  <a:lumMod val="50000"/>
                </a:schemeClr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fr-BE" sz="2400" dirty="0"/>
              <a:t>Positive </a:t>
            </a:r>
            <a:r>
              <a:rPr lang="fr-BE" sz="2400" dirty="0" err="1"/>
              <a:t>effect</a:t>
            </a:r>
            <a:r>
              <a:rPr lang="fr-BE" sz="2400" dirty="0"/>
              <a:t> </a:t>
            </a:r>
            <a:r>
              <a:rPr lang="fr-BE" sz="2400" dirty="0" err="1"/>
              <a:t>found</a:t>
            </a:r>
            <a:r>
              <a:rPr lang="fr-BE" sz="2400" dirty="0"/>
              <a:t> </a:t>
            </a:r>
            <a:r>
              <a:rPr lang="fr-BE" sz="2400" dirty="0" err="1"/>
              <a:t>also</a:t>
            </a:r>
            <a:r>
              <a:rPr lang="fr-BE" sz="2400" dirty="0"/>
              <a:t> </a:t>
            </a:r>
            <a:r>
              <a:rPr lang="fr-BE" sz="2400" dirty="0" err="1"/>
              <a:t>with</a:t>
            </a:r>
            <a:r>
              <a:rPr lang="fr-BE" sz="2400" dirty="0"/>
              <a:t> </a:t>
            </a:r>
            <a:r>
              <a:rPr lang="fr-BE" sz="2400" dirty="0" err="1"/>
              <a:t>estrogen</a:t>
            </a:r>
            <a:r>
              <a:rPr lang="fr-BE" sz="2400" dirty="0"/>
              <a:t> </a:t>
            </a:r>
            <a:r>
              <a:rPr lang="fr-BE" sz="2400" dirty="0" err="1"/>
              <a:t>alone</a:t>
            </a:r>
            <a:r>
              <a:rPr lang="fr-BE" sz="2400" dirty="0"/>
              <a:t> or </a:t>
            </a:r>
            <a:r>
              <a:rPr lang="fr-BE" sz="2400" dirty="0" err="1"/>
              <a:t>progestin</a:t>
            </a:r>
            <a:r>
              <a:rPr lang="fr-BE" sz="2400" dirty="0"/>
              <a:t> </a:t>
            </a:r>
            <a:r>
              <a:rPr lang="fr-BE" sz="2400" dirty="0" err="1"/>
              <a:t>alone</a:t>
            </a:r>
            <a:endParaRPr lang="fr-BE" sz="2400" dirty="0"/>
          </a:p>
          <a:p>
            <a:pPr lvl="2" eaLnBrk="1" hangingPunct="1">
              <a:lnSpc>
                <a:spcPct val="80000"/>
              </a:lnSpc>
            </a:pPr>
            <a:r>
              <a:rPr lang="fr-BE" sz="2000" dirty="0"/>
              <a:t>Natural </a:t>
            </a:r>
            <a:r>
              <a:rPr lang="fr-BE" sz="2000" dirty="0" err="1"/>
              <a:t>progesterone</a:t>
            </a:r>
            <a:r>
              <a:rPr lang="fr-BE" sz="2000" dirty="0"/>
              <a:t> more efficient 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Montplaisir J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Menopause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2001 -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Gambacciani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M </a:t>
            </a:r>
            <a:r>
              <a:rPr lang="fr-BE" i="1" dirty="0" err="1">
                <a:solidFill>
                  <a:schemeClr val="bg1">
                    <a:lumMod val="50000"/>
                  </a:schemeClr>
                </a:solidFill>
              </a:rPr>
              <a:t>Maturitas</a:t>
            </a:r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 2005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BE" sz="2800" b="0" dirty="0" err="1">
                <a:solidFill>
                  <a:srgbClr val="002060"/>
                </a:solidFill>
                <a:latin typeface="Arial" charset="0"/>
                <a:cs typeface="Arial" charset="0"/>
              </a:rPr>
              <a:t>Primary</a:t>
            </a:r>
            <a:r>
              <a:rPr lang="fr-BE" sz="2800" b="0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fr-BE" sz="2800" b="0" dirty="0" err="1">
                <a:solidFill>
                  <a:srgbClr val="002060"/>
                </a:solidFill>
                <a:latin typeface="Arial" charset="0"/>
                <a:cs typeface="Arial" charset="0"/>
              </a:rPr>
              <a:t>Sleep</a:t>
            </a:r>
            <a:r>
              <a:rPr lang="fr-BE" sz="2800" b="0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fr-BE" sz="2800" b="0" dirty="0" err="1">
                <a:solidFill>
                  <a:srgbClr val="002060"/>
                </a:solidFill>
                <a:latin typeface="Arial" charset="0"/>
                <a:cs typeface="Arial" charset="0"/>
              </a:rPr>
              <a:t>disorders</a:t>
            </a:r>
            <a:r>
              <a:rPr lang="fr-BE" sz="2800" b="0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br>
              <a:rPr lang="fr-BE" sz="2800" b="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fr-FR" sz="4000" dirty="0">
                <a:solidFill>
                  <a:srgbClr val="002060"/>
                </a:solidFill>
                <a:latin typeface="Arial" charset="0"/>
                <a:cs typeface="Arial" charset="0"/>
              </a:rPr>
              <a:t>Obstructive </a:t>
            </a:r>
            <a:r>
              <a:rPr lang="fr-FR" sz="4000" dirty="0" err="1">
                <a:solidFill>
                  <a:srgbClr val="002060"/>
                </a:solidFill>
                <a:latin typeface="Arial" charset="0"/>
                <a:cs typeface="Arial" charset="0"/>
              </a:rPr>
              <a:t>sleep</a:t>
            </a:r>
            <a:r>
              <a:rPr lang="fr-FR" sz="4000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fr-BE" sz="4000" dirty="0" err="1">
                <a:solidFill>
                  <a:srgbClr val="002060"/>
                </a:solidFill>
                <a:latin typeface="Arial" charset="0"/>
                <a:cs typeface="Arial" charset="0"/>
              </a:rPr>
              <a:t>apneas</a:t>
            </a:r>
            <a:r>
              <a:rPr lang="fr-BE" sz="4000" dirty="0">
                <a:solidFill>
                  <a:srgbClr val="002060"/>
                </a:solidFill>
                <a:latin typeface="Arial" charset="0"/>
                <a:cs typeface="Arial" charset="0"/>
              </a:rPr>
              <a:t> (OSA)</a:t>
            </a:r>
            <a:endParaRPr lang="fr-FR" sz="28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152400" y="1600201"/>
            <a:ext cx="11113826" cy="506407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fr-FR" sz="2800" dirty="0"/>
          </a:p>
          <a:p>
            <a:pPr eaLnBrk="1" hangingPunct="1">
              <a:lnSpc>
                <a:spcPct val="8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OSA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prevalence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0.6%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preM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-1.9% at 50y</a:t>
            </a:r>
          </a:p>
          <a:p>
            <a:pPr eaLnBrk="1" hangingPunct="1">
              <a:lnSpc>
                <a:spcPct val="80000"/>
              </a:lnSpc>
            </a:pPr>
            <a:r>
              <a:rPr lang="fr-BE" sz="2800" dirty="0">
                <a:latin typeface="Arial" panose="020B0604020202020204" pitchFamily="34" charset="0"/>
                <a:cs typeface="Arial" panose="020B0604020202020204" pitchFamily="34" charset="0"/>
              </a:rPr>
              <a:t>OR 2.6 to 3.5 // </a:t>
            </a:r>
            <a:r>
              <a:rPr lang="fr-BE" sz="2800" dirty="0" err="1">
                <a:latin typeface="Arial" panose="020B0604020202020204" pitchFamily="34" charset="0"/>
                <a:cs typeface="Arial" panose="020B0604020202020204" pitchFamily="34" charset="0"/>
              </a:rPr>
              <a:t>pre-menopause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, BMI but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change in hormone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progesterone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lang="fr-FR" sz="28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 EDS, fatigue,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insomnia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nocturia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loud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snoring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choking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,….</a:t>
            </a:r>
          </a:p>
          <a:p>
            <a:pPr eaLnBrk="1" hangingPunct="1">
              <a:lnSpc>
                <a:spcPct val="80000"/>
              </a:lnSpc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fr-BE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J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Crit Care Med 2003</a:t>
            </a:r>
            <a:endParaRPr lang="fr-FR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SAS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t="16096" r="3619" b="9261"/>
          <a:stretch>
            <a:fillRect/>
          </a:stretch>
        </p:blipFill>
        <p:spPr bwMode="auto">
          <a:xfrm>
            <a:off x="636104" y="990601"/>
            <a:ext cx="11181521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 descr="SAS"/>
          <p:cNvPicPr>
            <a:picLocks noChangeAspect="1" noChangeArrowheads="1"/>
          </p:cNvPicPr>
          <p:nvPr/>
        </p:nvPicPr>
        <p:blipFill>
          <a:blip r:embed="rId3"/>
          <a:srcRect l="1346" t="2776" r="1216" b="85228"/>
          <a:stretch>
            <a:fillRect/>
          </a:stretch>
        </p:blipFill>
        <p:spPr bwMode="auto">
          <a:xfrm>
            <a:off x="636104" y="0"/>
            <a:ext cx="11181521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A57B90-B92C-2765-7DEE-ADAF6DEF91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habits&#10;&#10;Description générée automatiquement">
            <a:extLst>
              <a:ext uri="{FF2B5EF4-FFF2-40B4-BE49-F238E27FC236}">
                <a16:creationId xmlns:a16="http://schemas.microsoft.com/office/drawing/2014/main" xmlns="" id="{89F9F25F-01E8-B66B-B856-F3EB449A3E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3" r="1" b="1"/>
          <a:stretch>
            <a:fillRect/>
          </a:stretch>
        </p:blipFill>
        <p:spPr>
          <a:xfrm>
            <a:off x="1394460" y="419100"/>
            <a:ext cx="9410700" cy="603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19" name="Rectangle 38918">
            <a:extLst>
              <a:ext uri="{FF2B5EF4-FFF2-40B4-BE49-F238E27FC236}">
                <a16:creationId xmlns:a16="http://schemas.microsoft.com/office/drawing/2014/main" xmlns="" id="{C20CE451-818C-E63D-258B-234B6C543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>
          <a:xfrm>
            <a:off x="612648" y="603504"/>
            <a:ext cx="4361686" cy="1527048"/>
          </a:xfrm>
        </p:spPr>
        <p:txBody>
          <a:bodyPr anchor="b">
            <a:normAutofit/>
          </a:bodyPr>
          <a:lstStyle/>
          <a:p>
            <a:r>
              <a:rPr lang="fr-BE">
                <a:latin typeface="Arial" charset="0"/>
                <a:cs typeface="Arial" charset="0"/>
              </a:rPr>
              <a:t>Specificities of OSA in woman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38914" name="Rectangle 3"/>
          <p:cNvSpPr>
            <a:spLocks noGrp="1"/>
          </p:cNvSpPr>
          <p:nvPr>
            <p:ph type="body" idx="4294967295"/>
          </p:nvPr>
        </p:nvSpPr>
        <p:spPr>
          <a:xfrm>
            <a:off x="612647" y="2212848"/>
            <a:ext cx="4361687" cy="409651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fr-BE" sz="1800" dirty="0"/>
              <a:t>Complaints: fatigue-</a:t>
            </a:r>
            <a:r>
              <a:rPr lang="fr-BE" sz="1800" dirty="0" err="1"/>
              <a:t>depression</a:t>
            </a:r>
            <a:r>
              <a:rPr lang="fr-BE" sz="1800" dirty="0"/>
              <a:t>, </a:t>
            </a:r>
            <a:r>
              <a:rPr lang="fr-BE" sz="1800" dirty="0" err="1"/>
              <a:t>less</a:t>
            </a:r>
            <a:r>
              <a:rPr lang="fr-BE" sz="1800" dirty="0"/>
              <a:t> EDS, </a:t>
            </a:r>
            <a:r>
              <a:rPr lang="fr-BE" sz="1800" dirty="0" err="1"/>
              <a:t>insomnia</a:t>
            </a:r>
            <a:r>
              <a:rPr lang="fr-BE" sz="1800" dirty="0"/>
              <a:t>, RLS, palpitations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/>
              <a:t>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Valipour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Sleep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2007</a:t>
            </a:r>
          </a:p>
          <a:p>
            <a:pPr>
              <a:lnSpc>
                <a:spcPct val="110000"/>
              </a:lnSpc>
            </a:pPr>
            <a:r>
              <a:rPr lang="fr-BE" sz="1800" dirty="0" err="1"/>
              <a:t>Milder</a:t>
            </a:r>
            <a:r>
              <a:rPr lang="fr-BE" sz="1800" dirty="0"/>
              <a:t> OSA, REM </a:t>
            </a:r>
            <a:r>
              <a:rPr lang="fr-BE" sz="1800" dirty="0" err="1"/>
              <a:t>centered</a:t>
            </a:r>
            <a:endParaRPr lang="fr-BE" sz="1800" dirty="0"/>
          </a:p>
          <a:p>
            <a:pPr>
              <a:lnSpc>
                <a:spcPct val="110000"/>
              </a:lnSpc>
            </a:pPr>
            <a:r>
              <a:rPr lang="fr-BE" sz="1800" dirty="0"/>
              <a:t>At </a:t>
            </a:r>
            <a:r>
              <a:rPr lang="fr-BE" sz="1800" dirty="0" err="1"/>
              <a:t>similar</a:t>
            </a:r>
            <a:r>
              <a:rPr lang="fr-BE" sz="1800" dirty="0"/>
              <a:t> OSA </a:t>
            </a:r>
            <a:r>
              <a:rPr lang="fr-BE" sz="1800" dirty="0" err="1"/>
              <a:t>severity</a:t>
            </a:r>
            <a:r>
              <a:rPr lang="fr-BE" sz="1800" dirty="0"/>
              <a:t>, </a:t>
            </a:r>
            <a:r>
              <a:rPr lang="fr-BE" sz="1800" dirty="0" err="1"/>
              <a:t>Women</a:t>
            </a:r>
            <a:r>
              <a:rPr lang="fr-BE" sz="1800" dirty="0"/>
              <a:t> are more obese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Jordan AS J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Appl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Physiol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2005</a:t>
            </a:r>
          </a:p>
          <a:p>
            <a:pPr>
              <a:lnSpc>
                <a:spcPct val="110000"/>
              </a:lnSpc>
            </a:pPr>
            <a:r>
              <a:rPr lang="fr-BE" sz="1800" dirty="0"/>
              <a:t>Hormonal changes: </a:t>
            </a:r>
            <a:r>
              <a:rPr lang="fr-BE" sz="1800" dirty="0" err="1"/>
              <a:t>higher</a:t>
            </a:r>
            <a:r>
              <a:rPr lang="fr-BE" sz="1800" dirty="0"/>
              <a:t> OSA </a:t>
            </a:r>
            <a:r>
              <a:rPr lang="fr-BE" sz="1800" dirty="0" err="1"/>
              <a:t>prevalence</a:t>
            </a:r>
            <a:r>
              <a:rPr lang="fr-BE" sz="1800" dirty="0"/>
              <a:t> </a:t>
            </a:r>
            <a:r>
              <a:rPr lang="fr-BE" sz="1800" dirty="0" err="1"/>
              <a:t>after</a:t>
            </a:r>
            <a:r>
              <a:rPr lang="fr-BE" sz="1800" dirty="0"/>
              <a:t> </a:t>
            </a:r>
            <a:r>
              <a:rPr lang="fr-BE" sz="1800" dirty="0" err="1"/>
              <a:t>menopause</a:t>
            </a:r>
            <a:endParaRPr lang="fr-BE" sz="1800" dirty="0"/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Lin CM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Sleep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Rev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2008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Schwarz EI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Curr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Opin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Pulm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Med 2024</a:t>
            </a:r>
            <a:endParaRPr lang="fr-FR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xmlns="" id="{974D0477-826A-CDF1-0F14-90791B8A81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67"/>
          <a:stretch>
            <a:fillRect/>
          </a:stretch>
        </p:blipFill>
        <p:spPr>
          <a:xfrm>
            <a:off x="5818632" y="-1"/>
            <a:ext cx="6373368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fr-BE" sz="4000">
                <a:latin typeface="Arial" charset="0"/>
                <a:cs typeface="Arial" charset="0"/>
              </a:rPr>
              <a:t>Causes of increased OSA in post-menopausal women</a:t>
            </a:r>
            <a:endParaRPr lang="fr-FR" sz="4000">
              <a:latin typeface="Arial" charset="0"/>
              <a:cs typeface="Arial" charset="0"/>
            </a:endParaRPr>
          </a:p>
        </p:txBody>
      </p:sp>
      <p:sp>
        <p:nvSpPr>
          <p:cNvPr id="3993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fr-BE" dirty="0" err="1"/>
              <a:t>Weight</a:t>
            </a:r>
            <a:r>
              <a:rPr lang="fr-BE" dirty="0"/>
              <a:t> gain</a:t>
            </a:r>
          </a:p>
          <a:p>
            <a:r>
              <a:rPr lang="fr-BE" dirty="0"/>
              <a:t>Fat distribution </a:t>
            </a:r>
          </a:p>
          <a:p>
            <a:r>
              <a:rPr lang="fr-BE" dirty="0"/>
              <a:t>Hormonal changes</a:t>
            </a:r>
          </a:p>
          <a:p>
            <a:pPr lvl="1"/>
            <a:r>
              <a:rPr lang="fr-BE" dirty="0" err="1"/>
              <a:t>Testosterone</a:t>
            </a:r>
            <a:endParaRPr lang="fr-BE" dirty="0"/>
          </a:p>
          <a:p>
            <a:pPr lvl="1"/>
            <a:r>
              <a:rPr lang="fr-BE" dirty="0" err="1"/>
              <a:t>Gonadal</a:t>
            </a:r>
            <a:r>
              <a:rPr lang="fr-BE" dirty="0"/>
              <a:t> </a:t>
            </a:r>
            <a:r>
              <a:rPr lang="fr-BE" dirty="0" err="1"/>
              <a:t>feminine</a:t>
            </a:r>
            <a:r>
              <a:rPr lang="fr-BE" dirty="0"/>
              <a:t> hormone</a:t>
            </a:r>
          </a:p>
          <a:p>
            <a:r>
              <a:rPr lang="fr-BE" dirty="0"/>
              <a:t>At </a:t>
            </a:r>
            <a:r>
              <a:rPr lang="fr-BE" dirty="0" err="1"/>
              <a:t>similar</a:t>
            </a:r>
            <a:r>
              <a:rPr lang="fr-BE" dirty="0"/>
              <a:t> </a:t>
            </a:r>
            <a:r>
              <a:rPr lang="fr-BE" dirty="0" err="1"/>
              <a:t>weight</a:t>
            </a:r>
            <a:r>
              <a:rPr lang="fr-BE" dirty="0"/>
              <a:t>, </a:t>
            </a:r>
            <a:r>
              <a:rPr lang="fr-BE" dirty="0" err="1"/>
              <a:t>prevalence</a:t>
            </a:r>
            <a:r>
              <a:rPr lang="fr-BE" dirty="0"/>
              <a:t> of OSA in </a:t>
            </a:r>
            <a:r>
              <a:rPr lang="fr-BE" dirty="0" err="1"/>
              <a:t>postM</a:t>
            </a:r>
            <a:r>
              <a:rPr lang="fr-BE" dirty="0"/>
              <a:t> </a:t>
            </a:r>
            <a:r>
              <a:rPr lang="fr-BE" dirty="0" err="1"/>
              <a:t>woman</a:t>
            </a:r>
            <a:r>
              <a:rPr lang="fr-BE" dirty="0"/>
              <a:t> on HRT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similar</a:t>
            </a:r>
            <a:r>
              <a:rPr lang="fr-BE" dirty="0"/>
              <a:t> to </a:t>
            </a:r>
            <a:r>
              <a:rPr lang="fr-BE" dirty="0" err="1"/>
              <a:t>preM</a:t>
            </a:r>
            <a:endParaRPr lang="fr-BE" dirty="0"/>
          </a:p>
          <a:p>
            <a:endParaRPr lang="fr-BE" dirty="0"/>
          </a:p>
          <a:p>
            <a:pPr>
              <a:buFont typeface="Arial" charset="0"/>
              <a:buNone/>
            </a:pP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Bixler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EO. Am J Crit Care Med 2001</a:t>
            </a:r>
            <a:endParaRPr lang="fr-FR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xmlns="" id="{7A40DDE2-11CA-A99E-5CAB-D09A7DCB3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99" y="165100"/>
            <a:ext cx="10291951" cy="58327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EBC4057-84E5-3F1A-DE78-7E07557EE101}"/>
              </a:ext>
            </a:extLst>
          </p:cNvPr>
          <p:cNvSpPr txBox="1"/>
          <p:nvPr/>
        </p:nvSpPr>
        <p:spPr>
          <a:xfrm>
            <a:off x="3413760" y="6187440"/>
            <a:ext cx="4206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Schwarz EI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Curr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Opin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Pulm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Med 2024</a:t>
            </a:r>
            <a:endParaRPr lang="fr-FR" sz="18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6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xmlns="" id="{F7EF00D7-5D26-74D3-5CDD-7DB930FEB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41" y="0"/>
            <a:ext cx="7772400" cy="65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BE" sz="4000">
                <a:latin typeface="Arial" charset="0"/>
                <a:cs typeface="Arial" charset="0"/>
              </a:rPr>
              <a:t>Medical risks associated with OSA</a:t>
            </a:r>
            <a:endParaRPr lang="fr-FR" sz="4000">
              <a:latin typeface="Arial" charset="0"/>
              <a:cs typeface="Arial" charset="0"/>
            </a:endParaRPr>
          </a:p>
        </p:txBody>
      </p:sp>
      <p:sp>
        <p:nvSpPr>
          <p:cNvPr id="4096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BE" sz="2800" dirty="0"/>
              <a:t>Stroke</a:t>
            </a:r>
          </a:p>
          <a:p>
            <a:pPr eaLnBrk="1" hangingPunct="1">
              <a:lnSpc>
                <a:spcPct val="90000"/>
              </a:lnSpc>
            </a:pPr>
            <a:r>
              <a:rPr lang="fr-BE" sz="2800" dirty="0"/>
              <a:t>AMI</a:t>
            </a:r>
          </a:p>
          <a:p>
            <a:pPr eaLnBrk="1" hangingPunct="1">
              <a:lnSpc>
                <a:spcPct val="90000"/>
              </a:lnSpc>
            </a:pPr>
            <a:r>
              <a:rPr lang="fr-BE" sz="2800" dirty="0"/>
              <a:t>HTA</a:t>
            </a:r>
          </a:p>
          <a:p>
            <a:pPr eaLnBrk="1" hangingPunct="1">
              <a:lnSpc>
                <a:spcPct val="90000"/>
              </a:lnSpc>
            </a:pPr>
            <a:r>
              <a:rPr lang="fr-BE" sz="2800" dirty="0" err="1"/>
              <a:t>Metabolic</a:t>
            </a:r>
            <a:r>
              <a:rPr lang="fr-BE" sz="2800" dirty="0"/>
              <a:t> syndrome</a:t>
            </a:r>
          </a:p>
          <a:p>
            <a:pPr eaLnBrk="1" hangingPunct="1">
              <a:lnSpc>
                <a:spcPct val="90000"/>
              </a:lnSpc>
            </a:pPr>
            <a:r>
              <a:rPr lang="fr-BE" sz="2800" dirty="0" err="1"/>
              <a:t>Depression</a:t>
            </a:r>
            <a:endParaRPr lang="fr-BE" sz="2800" dirty="0"/>
          </a:p>
          <a:p>
            <a:pPr eaLnBrk="1" hangingPunct="1">
              <a:lnSpc>
                <a:spcPct val="90000"/>
              </a:lnSpc>
            </a:pPr>
            <a:r>
              <a:rPr lang="fr-BE" sz="2800" dirty="0"/>
              <a:t>…</a:t>
            </a:r>
            <a:r>
              <a:rPr lang="fr-BE" sz="2800" dirty="0" err="1"/>
              <a:t>death</a:t>
            </a:r>
            <a:r>
              <a:rPr lang="fr-BE" sz="2800" dirty="0"/>
              <a:t> 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Marty ERJ 2002</a:t>
            </a:r>
            <a:endParaRPr lang="fr-BE" sz="2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BE" sz="2400" dirty="0" err="1"/>
              <a:t>Moreover</a:t>
            </a:r>
            <a:r>
              <a:rPr lang="fr-BE" sz="2400" dirty="0"/>
              <a:t>, </a:t>
            </a:r>
            <a:r>
              <a:rPr lang="fr-BE" sz="2400" dirty="0" err="1"/>
              <a:t>higher</a:t>
            </a:r>
            <a:r>
              <a:rPr lang="fr-BE" sz="2400" dirty="0"/>
              <a:t> </a:t>
            </a:r>
            <a:r>
              <a:rPr lang="fr-BE" sz="2400" dirty="0" err="1"/>
              <a:t>testosterone</a:t>
            </a:r>
            <a:r>
              <a:rPr lang="fr-BE" sz="2400" dirty="0"/>
              <a:t> </a:t>
            </a:r>
            <a:r>
              <a:rPr lang="fr-BE" sz="2400" dirty="0" err="1"/>
              <a:t>level</a:t>
            </a:r>
            <a:r>
              <a:rPr lang="fr-BE" sz="2400" dirty="0"/>
              <a:t> in </a:t>
            </a:r>
            <a:r>
              <a:rPr lang="fr-BE" sz="2400" dirty="0" err="1"/>
              <a:t>postmenopausal</a:t>
            </a:r>
            <a:r>
              <a:rPr lang="fr-BE" sz="2400" dirty="0"/>
              <a:t> </a:t>
            </a:r>
            <a:r>
              <a:rPr lang="fr-BE" sz="2400" dirty="0" err="1"/>
              <a:t>woman</a:t>
            </a:r>
            <a:r>
              <a:rPr lang="fr-BE" sz="2400" dirty="0"/>
              <a:t> </a:t>
            </a:r>
            <a:r>
              <a:rPr lang="fr-BE" sz="2400" dirty="0" err="1"/>
              <a:t>contributes</a:t>
            </a:r>
            <a:r>
              <a:rPr lang="fr-BE" sz="2400" dirty="0"/>
              <a:t> to </a:t>
            </a:r>
            <a:r>
              <a:rPr lang="fr-BE" sz="2400" dirty="0" err="1"/>
              <a:t>increase</a:t>
            </a:r>
            <a:r>
              <a:rPr lang="fr-BE" sz="2400" dirty="0"/>
              <a:t> CV </a:t>
            </a:r>
            <a:r>
              <a:rPr lang="fr-BE" sz="2400" dirty="0" err="1"/>
              <a:t>risk</a:t>
            </a:r>
            <a:endParaRPr lang="fr-BE" sz="2400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1800" i="1" dirty="0">
                <a:solidFill>
                  <a:schemeClr val="bg1">
                    <a:lumMod val="50000"/>
                  </a:schemeClr>
                </a:solidFill>
              </a:rPr>
              <a:t>Lavie P et al.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</a:rPr>
              <a:t>Respir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</a:rPr>
              <a:t> J 2005 - </a:t>
            </a:r>
            <a:r>
              <a:rPr lang="fr-FR" sz="1800" dirty="0" err="1">
                <a:solidFill>
                  <a:schemeClr val="bg1">
                    <a:lumMod val="50000"/>
                  </a:schemeClr>
                </a:solidFill>
              </a:rPr>
              <a:t>Shahar</a:t>
            </a:r>
            <a:r>
              <a:rPr lang="fr-FR" sz="1800" dirty="0">
                <a:solidFill>
                  <a:schemeClr val="bg1">
                    <a:lumMod val="50000"/>
                  </a:schemeClr>
                </a:solidFill>
              </a:rPr>
              <a:t> E et al. 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</a:rPr>
              <a:t>Am J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</a:rPr>
              <a:t>Respir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</a:rPr>
              <a:t> Crit  Care Med 2001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1263" y="1700213"/>
            <a:ext cx="37655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41991">
            <a:extLst>
              <a:ext uri="{FF2B5EF4-FFF2-40B4-BE49-F238E27FC236}">
                <a16:creationId xmlns:a16="http://schemas.microsoft.com/office/drawing/2014/main" xmlns="" id="{7E41A197-B987-2E3F-55E7-58EA29D84E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5" name="Rectangle 2"/>
          <p:cNvSpPr>
            <a:spLocks noGrp="1"/>
          </p:cNvSpPr>
          <p:nvPr>
            <p:ph type="title" idx="4294967295"/>
          </p:nvPr>
        </p:nvSpPr>
        <p:spPr>
          <a:xfrm>
            <a:off x="615557" y="548640"/>
            <a:ext cx="5388695" cy="3023548"/>
          </a:xfrm>
        </p:spPr>
        <p:txBody>
          <a:bodyPr anchor="t">
            <a:normAutofit/>
          </a:bodyPr>
          <a:lstStyle/>
          <a:p>
            <a:pPr eaLnBrk="1" hangingPunct="1"/>
            <a:r>
              <a:rPr lang="fr-BE" dirty="0" err="1">
                <a:latin typeface="Arial" charset="0"/>
                <a:cs typeface="Arial" charset="0"/>
              </a:rPr>
              <a:t>Treatment</a:t>
            </a:r>
            <a:r>
              <a:rPr lang="fr-BE" dirty="0">
                <a:latin typeface="Arial" charset="0"/>
                <a:cs typeface="Arial" charset="0"/>
              </a:rPr>
              <a:t> of OSA in </a:t>
            </a:r>
            <a:r>
              <a:rPr lang="fr-BE" dirty="0" err="1">
                <a:latin typeface="Arial" charset="0"/>
                <a:cs typeface="Arial" charset="0"/>
              </a:rPr>
              <a:t>menopausal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women</a:t>
            </a: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41986" name="Rectangle 3"/>
          <p:cNvSpPr>
            <a:spLocks noGrp="1"/>
          </p:cNvSpPr>
          <p:nvPr>
            <p:ph type="body" idx="4294967295"/>
          </p:nvPr>
        </p:nvSpPr>
        <p:spPr>
          <a:xfrm>
            <a:off x="6646049" y="548640"/>
            <a:ext cx="6187748" cy="3048669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fr-BE" sz="2200" dirty="0" err="1"/>
              <a:t>According</a:t>
            </a:r>
            <a:r>
              <a:rPr lang="fr-BE" sz="2200" dirty="0"/>
              <a:t> to the </a:t>
            </a:r>
            <a:r>
              <a:rPr lang="fr-BE" sz="2200" dirty="0" err="1"/>
              <a:t>severity</a:t>
            </a:r>
            <a:r>
              <a:rPr lang="fr-BE" sz="2200" dirty="0"/>
              <a:t> of the </a:t>
            </a:r>
            <a:r>
              <a:rPr lang="fr-BE" sz="2200" dirty="0" err="1"/>
              <a:t>disorder</a:t>
            </a:r>
            <a:endParaRPr lang="fr-BE" sz="2200" dirty="0"/>
          </a:p>
          <a:p>
            <a:pPr lvl="1" eaLnBrk="1" hangingPunct="1">
              <a:buFont typeface="Arial" charset="0"/>
              <a:buNone/>
            </a:pPr>
            <a:r>
              <a:rPr lang="fr-BE" sz="2200" dirty="0" err="1"/>
              <a:t>Mild</a:t>
            </a:r>
            <a:r>
              <a:rPr lang="fr-BE" sz="2200" dirty="0"/>
              <a:t>, </a:t>
            </a:r>
            <a:r>
              <a:rPr lang="fr-BE" sz="2200" dirty="0" err="1"/>
              <a:t>moderate</a:t>
            </a:r>
            <a:r>
              <a:rPr lang="fr-BE" sz="2200" dirty="0"/>
              <a:t>, </a:t>
            </a:r>
            <a:r>
              <a:rPr lang="fr-BE" sz="2200" dirty="0" err="1"/>
              <a:t>severe</a:t>
            </a:r>
            <a:endParaRPr lang="fr-BE" sz="2200" dirty="0"/>
          </a:p>
          <a:p>
            <a:pPr lvl="1" eaLnBrk="1" hangingPunct="1">
              <a:buFont typeface="Arial" charset="0"/>
              <a:buNone/>
            </a:pPr>
            <a:endParaRPr lang="fr-BE" sz="2200" dirty="0"/>
          </a:p>
          <a:p>
            <a:pPr lvl="1" eaLnBrk="1" hangingPunct="1">
              <a:buFontTx/>
              <a:buChar char="-"/>
            </a:pPr>
            <a:r>
              <a:rPr lang="fr-BE" sz="2200" dirty="0" err="1"/>
              <a:t>Weight</a:t>
            </a:r>
            <a:r>
              <a:rPr lang="fr-BE" sz="2200" dirty="0"/>
              <a:t> </a:t>
            </a:r>
            <a:r>
              <a:rPr lang="fr-BE" sz="2200" dirty="0" err="1"/>
              <a:t>loss</a:t>
            </a:r>
            <a:endParaRPr lang="fr-BE" sz="2200" dirty="0"/>
          </a:p>
          <a:p>
            <a:pPr lvl="1" eaLnBrk="1" hangingPunct="1">
              <a:buFontTx/>
              <a:buChar char="-"/>
            </a:pPr>
            <a:r>
              <a:rPr lang="fr-BE" sz="2200" dirty="0" err="1"/>
              <a:t>Mandibular</a:t>
            </a:r>
            <a:r>
              <a:rPr lang="fr-BE" sz="2200" dirty="0"/>
              <a:t> </a:t>
            </a:r>
            <a:r>
              <a:rPr lang="fr-BE" sz="2200" dirty="0" err="1"/>
              <a:t>advancement</a:t>
            </a:r>
            <a:r>
              <a:rPr lang="fr-BE" sz="2200" dirty="0"/>
              <a:t> </a:t>
            </a:r>
            <a:r>
              <a:rPr lang="fr-BE" sz="2200" dirty="0" err="1"/>
              <a:t>device</a:t>
            </a:r>
            <a:endParaRPr lang="fr-BE" sz="2200" dirty="0"/>
          </a:p>
          <a:p>
            <a:pPr lvl="1" eaLnBrk="1" hangingPunct="1">
              <a:buFontTx/>
              <a:buChar char="-"/>
            </a:pPr>
            <a:r>
              <a:rPr lang="fr-BE" sz="2200" dirty="0"/>
              <a:t>CPAP</a:t>
            </a:r>
          </a:p>
          <a:p>
            <a:pPr lvl="1" eaLnBrk="1" hangingPunct="1">
              <a:buFontTx/>
              <a:buChar char="-"/>
            </a:pPr>
            <a:r>
              <a:rPr lang="fr-BE" sz="2200" dirty="0"/>
              <a:t> ENT </a:t>
            </a:r>
            <a:r>
              <a:rPr lang="fr-BE" sz="2200" dirty="0" err="1"/>
              <a:t>Surgery</a:t>
            </a:r>
            <a:endParaRPr lang="fr-BE" sz="2200" dirty="0"/>
          </a:p>
          <a:p>
            <a:pPr lvl="1" eaLnBrk="1" hangingPunct="1">
              <a:buFontTx/>
              <a:buChar char="-"/>
            </a:pPr>
            <a:endParaRPr lang="fr-FR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658C37D0-F43B-53AF-4A2C-7A4CF6A65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31152" y="4095707"/>
            <a:ext cx="2793706" cy="2339729"/>
          </a:xfrm>
          <a:prstGeom prst="rect">
            <a:avLst/>
          </a:prstGeom>
          <a:noFill/>
        </p:spPr>
      </p:pic>
      <p:pic>
        <p:nvPicPr>
          <p:cNvPr id="4" name="Image 3" descr="Une image contenant personne, Visage humain, confort, intérieur&#10;&#10;Description générée automatiquement">
            <a:extLst>
              <a:ext uri="{FF2B5EF4-FFF2-40B4-BE49-F238E27FC236}">
                <a16:creationId xmlns:a16="http://schemas.microsoft.com/office/drawing/2014/main" xmlns="" id="{4E9A7BDC-E929-E90D-2699-E72DFFBA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285" y="4095707"/>
            <a:ext cx="3545044" cy="2339729"/>
          </a:xfrm>
          <a:prstGeom prst="rect">
            <a:avLst/>
          </a:prstGeom>
        </p:spPr>
      </p:pic>
      <p:pic>
        <p:nvPicPr>
          <p:cNvPr id="2" name="Picture 4" descr="p11">
            <a:extLst>
              <a:ext uri="{FF2B5EF4-FFF2-40B4-BE49-F238E27FC236}">
                <a16:creationId xmlns:a16="http://schemas.microsoft.com/office/drawing/2014/main" xmlns="" id="{D2FACDCF-AEFD-87B3-200E-C196D118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128780" y="4095707"/>
            <a:ext cx="3096700" cy="2339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5" name="Rectangle 48134">
            <a:extLst>
              <a:ext uri="{FF2B5EF4-FFF2-40B4-BE49-F238E27FC236}">
                <a16:creationId xmlns:a16="http://schemas.microsoft.com/office/drawing/2014/main" xmlns="" id="{CD59064A-7BD3-673D-2606-9507EFB48A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29" name="Rectangle 2"/>
          <p:cNvSpPr>
            <a:spLocks noGrp="1"/>
          </p:cNvSpPr>
          <p:nvPr>
            <p:ph type="title" idx="4294967295"/>
          </p:nvPr>
        </p:nvSpPr>
        <p:spPr>
          <a:xfrm>
            <a:off x="341680" y="5358268"/>
            <a:ext cx="7204271" cy="1094733"/>
          </a:xfrm>
        </p:spPr>
        <p:txBody>
          <a:bodyPr>
            <a:normAutofit/>
          </a:bodyPr>
          <a:lstStyle/>
          <a:p>
            <a:pPr eaLnBrk="1" hangingPunct="1"/>
            <a:r>
              <a:rPr lang="fr-BE" b="0" err="1">
                <a:latin typeface="Arial" charset="0"/>
                <a:cs typeface="Arial" charset="0"/>
              </a:rPr>
              <a:t>Primary</a:t>
            </a:r>
            <a:r>
              <a:rPr lang="fr-BE" b="0">
                <a:latin typeface="Arial" charset="0"/>
                <a:cs typeface="Arial" charset="0"/>
              </a:rPr>
              <a:t> </a:t>
            </a:r>
            <a:r>
              <a:rPr lang="fr-BE" b="0" err="1">
                <a:latin typeface="Arial" charset="0"/>
                <a:cs typeface="Arial" charset="0"/>
              </a:rPr>
              <a:t>Sleep</a:t>
            </a:r>
            <a:r>
              <a:rPr lang="fr-BE" b="0">
                <a:latin typeface="Arial" charset="0"/>
                <a:cs typeface="Arial" charset="0"/>
              </a:rPr>
              <a:t> </a:t>
            </a:r>
            <a:r>
              <a:rPr lang="fr-BE" b="0" err="1">
                <a:latin typeface="Arial" charset="0"/>
                <a:cs typeface="Arial" charset="0"/>
              </a:rPr>
              <a:t>disorders</a:t>
            </a:r>
            <a:r>
              <a:rPr lang="fr-BE">
                <a:latin typeface="Arial" charset="0"/>
                <a:cs typeface="Arial" charset="0"/>
              </a:rPr>
              <a:t/>
            </a:r>
            <a:br>
              <a:rPr lang="fr-BE">
                <a:latin typeface="Arial" charset="0"/>
                <a:cs typeface="Arial" charset="0"/>
              </a:rPr>
            </a:br>
            <a:r>
              <a:rPr lang="fr-FR" err="1">
                <a:latin typeface="Arial" charset="0"/>
                <a:cs typeface="Arial" charset="0"/>
              </a:rPr>
              <a:t>Restless</a:t>
            </a:r>
            <a:r>
              <a:rPr lang="fr-FR">
                <a:latin typeface="Arial" charset="0"/>
                <a:cs typeface="Arial" charset="0"/>
              </a:rPr>
              <a:t> legs syndrome (RLS)</a:t>
            </a:r>
          </a:p>
        </p:txBody>
      </p:sp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xmlns="" id="{45D883EE-8036-BA89-1888-9E07B4B61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96" b="-3"/>
          <a:stretch>
            <a:fillRect/>
          </a:stretch>
        </p:blipFill>
        <p:spPr>
          <a:xfrm>
            <a:off x="419099" y="419102"/>
            <a:ext cx="7129183" cy="4663886"/>
          </a:xfrm>
          <a:prstGeom prst="rect">
            <a:avLst/>
          </a:prstGeom>
        </p:spPr>
      </p:pic>
      <p:sp>
        <p:nvSpPr>
          <p:cNvPr id="48130" name="Rectangle 3"/>
          <p:cNvSpPr>
            <a:spLocks noGrp="1"/>
          </p:cNvSpPr>
          <p:nvPr>
            <p:ph type="body" idx="4294967295"/>
          </p:nvPr>
        </p:nvSpPr>
        <p:spPr>
          <a:xfrm>
            <a:off x="8047975" y="710228"/>
            <a:ext cx="3434399" cy="6033900"/>
          </a:xfrm>
        </p:spPr>
        <p:txBody>
          <a:bodyPr>
            <a:noAutofit/>
          </a:bodyPr>
          <a:lstStyle/>
          <a:p>
            <a:pPr eaLnBrk="1" hangingPunct="1"/>
            <a:r>
              <a:rPr lang="fr-BE" dirty="0" err="1"/>
              <a:t>Prevalence</a:t>
            </a:r>
            <a:r>
              <a:rPr lang="fr-BE" dirty="0"/>
              <a:t>: 10% </a:t>
            </a:r>
            <a:r>
              <a:rPr lang="fr-BE" dirty="0" err="1"/>
              <a:t>general</a:t>
            </a:r>
            <a:r>
              <a:rPr lang="fr-BE" dirty="0"/>
              <a:t> </a:t>
            </a:r>
            <a:r>
              <a:rPr lang="fr-BE" dirty="0" smtClean="0"/>
              <a:t>population, &gt; 15% in </a:t>
            </a:r>
            <a:r>
              <a:rPr lang="fr-BE" dirty="0" err="1" smtClean="0"/>
              <a:t>menopausal</a:t>
            </a:r>
            <a:r>
              <a:rPr lang="fr-BE" dirty="0" smtClean="0"/>
              <a:t> </a:t>
            </a:r>
            <a:r>
              <a:rPr lang="fr-BE" dirty="0" err="1" smtClean="0"/>
              <a:t>women</a:t>
            </a:r>
            <a:endParaRPr lang="fr-BE" dirty="0"/>
          </a:p>
          <a:p>
            <a:pPr eaLnBrk="1" hangingPunct="1"/>
            <a:r>
              <a:rPr lang="fr-BE" dirty="0"/>
              <a:t>2 times more </a:t>
            </a:r>
            <a:r>
              <a:rPr lang="fr-BE" dirty="0" err="1"/>
              <a:t>frequent</a:t>
            </a:r>
            <a:r>
              <a:rPr lang="fr-BE" dirty="0"/>
              <a:t> in </a:t>
            </a:r>
            <a:r>
              <a:rPr lang="fr-BE" dirty="0" err="1"/>
              <a:t>woman</a:t>
            </a:r>
            <a:endParaRPr lang="fr-BE" dirty="0"/>
          </a:p>
          <a:p>
            <a:pPr eaLnBrk="1" hangingPunct="1"/>
            <a:r>
              <a:rPr lang="fr-BE" dirty="0" err="1"/>
              <a:t>Genetic</a:t>
            </a:r>
            <a:r>
              <a:rPr lang="fr-BE" dirty="0"/>
              <a:t> or </a:t>
            </a:r>
            <a:r>
              <a:rPr lang="fr-BE" dirty="0" err="1"/>
              <a:t>secondary</a:t>
            </a:r>
            <a:r>
              <a:rPr lang="fr-BE" dirty="0"/>
              <a:t> to </a:t>
            </a:r>
            <a:r>
              <a:rPr lang="fr-BE" dirty="0" err="1"/>
              <a:t>iron</a:t>
            </a:r>
            <a:r>
              <a:rPr lang="fr-BE" dirty="0"/>
              <a:t> </a:t>
            </a:r>
            <a:r>
              <a:rPr lang="fr-BE" dirty="0" err="1"/>
              <a:t>deficit</a:t>
            </a:r>
            <a:r>
              <a:rPr lang="fr-BE" dirty="0"/>
              <a:t>, </a:t>
            </a:r>
            <a:r>
              <a:rPr lang="fr-BE" dirty="0" err="1"/>
              <a:t>renal</a:t>
            </a:r>
            <a:r>
              <a:rPr lang="fr-BE" dirty="0"/>
              <a:t> </a:t>
            </a:r>
            <a:r>
              <a:rPr lang="fr-BE" dirty="0" err="1"/>
              <a:t>insufficiency</a:t>
            </a:r>
            <a:r>
              <a:rPr lang="fr-BE" dirty="0"/>
              <a:t>, </a:t>
            </a:r>
            <a:r>
              <a:rPr lang="fr-BE" dirty="0" err="1"/>
              <a:t>hypothyroidy</a:t>
            </a:r>
            <a:r>
              <a:rPr lang="fr-BE" dirty="0"/>
              <a:t>, </a:t>
            </a:r>
            <a:r>
              <a:rPr lang="fr-BE" dirty="0" err="1"/>
              <a:t>medications</a:t>
            </a:r>
            <a:r>
              <a:rPr lang="fr-BE" dirty="0"/>
              <a:t>,..</a:t>
            </a:r>
          </a:p>
          <a:p>
            <a:pPr eaLnBrk="1" hangingPunct="1"/>
            <a:r>
              <a:rPr lang="fr-BE" dirty="0"/>
              <a:t>More </a:t>
            </a:r>
            <a:r>
              <a:rPr lang="fr-BE" dirty="0" err="1"/>
              <a:t>frequent</a:t>
            </a:r>
            <a:r>
              <a:rPr lang="fr-BE" dirty="0"/>
              <a:t> in VMS</a:t>
            </a:r>
          </a:p>
          <a:p>
            <a:pPr eaLnBrk="1" hangingPunct="1"/>
            <a:r>
              <a:rPr lang="fr-BE" dirty="0" smtClean="0"/>
              <a:t>Associated </a:t>
            </a:r>
            <a:r>
              <a:rPr lang="fr-BE" dirty="0" err="1" smtClean="0"/>
              <a:t>with</a:t>
            </a:r>
            <a:r>
              <a:rPr lang="fr-BE" dirty="0" smtClean="0"/>
              <a:t> hypertension</a:t>
            </a:r>
          </a:p>
          <a:p>
            <a:pPr marL="0" indent="0">
              <a:buNone/>
            </a:pP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</a:rPr>
              <a:t>Shen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</a:rPr>
              <a:t> Y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Neurol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Sci. 2018</a:t>
            </a:r>
            <a:endParaRPr lang="fr-FR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Definitions</a:t>
            </a:r>
            <a:r>
              <a:rPr lang="fr-FR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 RLS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255714"/>
            <a:ext cx="8229600" cy="4784725"/>
          </a:xfrm>
        </p:spPr>
        <p:txBody>
          <a:bodyPr/>
          <a:lstStyle/>
          <a:p>
            <a:pPr eaLnBrk="1" hangingPunct="1"/>
            <a:r>
              <a:rPr lang="fr-FR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F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endParaRPr lang="fr-FR" sz="2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IRLSSG </a:t>
            </a:r>
            <a:r>
              <a:rPr lang="fr-FR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endParaRPr lang="fr-FR" sz="2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853981" y="6165385"/>
            <a:ext cx="2789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ヒラギノ角ゴ Pro W3" pitchFamily="100" charset="-128"/>
              </a:rPr>
              <a:t>Allen,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ヒラギノ角ゴ Pro W3" pitchFamily="100" charset="-128"/>
              </a:rPr>
              <a:t>Sleep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ヒラギノ角ゴ Pro W3" pitchFamily="100" charset="-128"/>
              </a:rPr>
              <a:t> Med 2004</a:t>
            </a:r>
          </a:p>
        </p:txBody>
      </p:sp>
      <p:pic>
        <p:nvPicPr>
          <p:cNvPr id="3" name="Image 2" descr="Une image contenant texte, Police, algèbre&#10;&#10;Description générée automatiquement">
            <a:extLst>
              <a:ext uri="{FF2B5EF4-FFF2-40B4-BE49-F238E27FC236}">
                <a16:creationId xmlns:a16="http://schemas.microsoft.com/office/drawing/2014/main" xmlns="" id="{092D44D2-525B-3320-E954-8BB8187DC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212" y="2800579"/>
            <a:ext cx="7772400" cy="25678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fr-FR">
              <a:latin typeface="Arial" charset="0"/>
              <a:cs typeface="Arial" charset="0"/>
            </a:endParaRPr>
          </a:p>
        </p:txBody>
      </p:sp>
      <p:pic>
        <p:nvPicPr>
          <p:cNvPr id="50178" name="Picture 4" descr="PLM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422" y="-1344706"/>
            <a:ext cx="12177578" cy="92336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BE">
                <a:latin typeface="Arial" charset="0"/>
                <a:cs typeface="Arial" charset="0"/>
              </a:rPr>
              <a:t>Treatment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1202" name="Rectangle 3"/>
          <p:cNvSpPr>
            <a:spLocks noGrp="1"/>
          </p:cNvSpPr>
          <p:nvPr>
            <p:ph type="body" idx="4294967295"/>
          </p:nvPr>
        </p:nvSpPr>
        <p:spPr>
          <a:xfrm>
            <a:off x="612647" y="1177871"/>
            <a:ext cx="11971977" cy="513148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precipiting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cafeine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, SSRI,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antidopaminergic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, OSA)</a:t>
            </a:r>
          </a:p>
          <a:p>
            <a:pPr eaLnBrk="1" hangingPunct="1"/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supplementation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BE" sz="2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fr-BE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ferritin</a:t>
            </a:r>
            <a:r>
              <a:rPr lang="fr-BE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≤ 75 </a:t>
            </a:r>
            <a:r>
              <a:rPr lang="fr-BE" sz="2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fr-BE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BE" sz="2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fr-BE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BE" sz="2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transferrin</a:t>
            </a:r>
            <a:r>
              <a:rPr lang="fr-BE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saturation &lt; 20% </a:t>
            </a:r>
            <a:endParaRPr lang="fr-B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BE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Gabapentin</a:t>
            </a:r>
            <a:endParaRPr lang="fr-B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Vs PLB: Effective in RLS,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on PSG          </a:t>
            </a:r>
            <a:r>
              <a:rPr lang="fr-BE" sz="1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Garcia-</a:t>
            </a:r>
            <a:r>
              <a:rPr lang="fr-BE" sz="19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Borreguero</a:t>
            </a:r>
            <a:r>
              <a:rPr lang="fr-BE" sz="1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fr-BE" sz="19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Neurology</a:t>
            </a:r>
            <a:r>
              <a:rPr lang="fr-BE" sz="1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2001</a:t>
            </a:r>
            <a:endParaRPr lang="fr-BE" sz="2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Pregabalin</a:t>
            </a:r>
            <a:endParaRPr lang="fr-B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Dypiridamole</a:t>
            </a:r>
            <a:endParaRPr lang="fr-B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oxycodone</a:t>
            </a:r>
          </a:p>
          <a:p>
            <a:pPr eaLnBrk="1" hangingPunct="1"/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forget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Dopaminergic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600" dirty="0" err="1">
                <a:latin typeface="Arial" panose="020B0604020202020204" pitchFamily="34" charset="0"/>
                <a:cs typeface="Arial" panose="020B0604020202020204" pitchFamily="34" charset="0"/>
              </a:rPr>
              <a:t>Benzodiazepines</a:t>
            </a:r>
            <a:r>
              <a:rPr lang="fr-BE" sz="26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eaLnBrk="1" hangingPunct="1">
              <a:buNone/>
            </a:pPr>
            <a:r>
              <a:rPr lang="fr-BE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r-BE" sz="19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Winckelman</a:t>
            </a:r>
            <a:r>
              <a:rPr lang="fr-BE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J Clin </a:t>
            </a:r>
            <a:r>
              <a:rPr lang="fr-BE" sz="19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fr-BE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2025</a:t>
            </a:r>
          </a:p>
          <a:p>
            <a:pPr lvl="1" eaLnBrk="1" hangingPunct="1"/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BE">
                <a:latin typeface="Arial" charset="0"/>
                <a:cs typeface="Arial" charset="0"/>
              </a:rPr>
              <a:t>Isoflavones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325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BE" sz="2800"/>
              <a:t>One study showing Similar to HRT for fracture prevention </a:t>
            </a:r>
            <a:r>
              <a:rPr lang="fr-BE" sz="1600" i="1"/>
              <a:t>Bolanos R Menopause 2010</a:t>
            </a:r>
            <a:endParaRPr lang="fr-BE" sz="2800" u="sng"/>
          </a:p>
          <a:p>
            <a:pPr>
              <a:lnSpc>
                <a:spcPct val="90000"/>
              </a:lnSpc>
            </a:pPr>
            <a:r>
              <a:rPr lang="fr-BE" sz="2800"/>
              <a:t>For sleep problems: </a:t>
            </a:r>
            <a:r>
              <a:rPr lang="fr-BE" sz="1600" i="1"/>
              <a:t>Hachul H Menopause 2011</a:t>
            </a:r>
            <a:endParaRPr lang="fr-BE" sz="2800"/>
          </a:p>
          <a:p>
            <a:pPr lvl="1">
              <a:lnSpc>
                <a:spcPct val="90000"/>
              </a:lnSpc>
            </a:pPr>
            <a:r>
              <a:rPr lang="fr-BE" sz="2400"/>
              <a:t>38 W; 80mg isoF vs PLB, 4 months</a:t>
            </a:r>
          </a:p>
          <a:p>
            <a:pPr lvl="1">
              <a:lnSpc>
                <a:spcPct val="90000"/>
              </a:lnSpc>
            </a:pPr>
            <a:r>
              <a:rPr lang="fr-BE" sz="2400"/>
              <a:t>PSG: </a:t>
            </a:r>
            <a:r>
              <a:rPr lang="fr-BE" sz="2400">
                <a:sym typeface="Symbol" pitchFamily="18" charset="2"/>
              </a:rPr>
              <a:t> SE</a:t>
            </a:r>
          </a:p>
          <a:p>
            <a:pPr lvl="1">
              <a:lnSpc>
                <a:spcPct val="90000"/>
              </a:lnSpc>
            </a:pPr>
            <a:r>
              <a:rPr lang="fr-BE" sz="2400">
                <a:sym typeface="Symbol" pitchFamily="18" charset="2"/>
              </a:rPr>
              <a:t>Subjective sleep quality improvement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fr-BE" sz="2400" b="1">
                <a:solidFill>
                  <a:schemeClr val="folHlink"/>
                </a:solidFill>
              </a:rPr>
              <a:t>TOFU</a:t>
            </a:r>
            <a:r>
              <a:rPr lang="fr-BE" sz="2400">
                <a:solidFill>
                  <a:schemeClr val="folHlink"/>
                </a:solidFill>
              </a:rPr>
              <a:t> 100g= 30 mg isoF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fr-BE" sz="2400" b="1">
                <a:solidFill>
                  <a:schemeClr val="folHlink"/>
                </a:solidFill>
              </a:rPr>
              <a:t>SOJA drinks 250 mL</a:t>
            </a:r>
            <a:r>
              <a:rPr lang="fr-BE" sz="2400">
                <a:solidFill>
                  <a:schemeClr val="folHlink"/>
                </a:solidFill>
              </a:rPr>
              <a:t> = 20 mg isoF</a:t>
            </a:r>
            <a:endParaRPr lang="fr-BE" sz="2400" b="1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r>
              <a:rPr lang="fr-BE" sz="2400" i="1"/>
              <a:t>« Phytoestrogens may provide a safe and partially effective alternative to HT » </a:t>
            </a:r>
            <a:r>
              <a:rPr lang="fr-BE" sz="1600" i="1"/>
              <a:t>Bedell S J Steroid biochem Mol Biol 2014</a:t>
            </a:r>
          </a:p>
          <a:p>
            <a:pPr>
              <a:lnSpc>
                <a:spcPct val="90000"/>
              </a:lnSpc>
            </a:pPr>
            <a:r>
              <a:rPr lang="fr-BE" sz="2400"/>
              <a:t>No effect on VMS </a:t>
            </a:r>
            <a:r>
              <a:rPr lang="fr-BE" sz="1800" i="1"/>
              <a:t>Cochrane Database Syst Rev 2013</a:t>
            </a:r>
            <a:endParaRPr lang="fr-FR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399" name="Rectangle 59398">
            <a:extLst>
              <a:ext uri="{FF2B5EF4-FFF2-40B4-BE49-F238E27FC236}">
                <a16:creationId xmlns:a16="http://schemas.microsoft.com/office/drawing/2014/main" xmlns="" id="{37B65277-82C6-6D08-6DCA-4A7DCC3B7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>
          <a:xfrm>
            <a:off x="1713029" y="-543372"/>
            <a:ext cx="5862396" cy="1527048"/>
          </a:xfrm>
        </p:spPr>
        <p:txBody>
          <a:bodyPr anchor="b">
            <a:normAutofit/>
          </a:bodyPr>
          <a:lstStyle/>
          <a:p>
            <a:pPr eaLnBrk="1" hangingPunct="1"/>
            <a:r>
              <a:rPr lang="fr-BE" dirty="0">
                <a:latin typeface="Arial" charset="0"/>
                <a:cs typeface="Arial" charset="0"/>
              </a:rPr>
              <a:t>Conclusion</a:t>
            </a: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59394" name="Rectangle 3"/>
          <p:cNvSpPr>
            <a:spLocks noGrp="1"/>
          </p:cNvSpPr>
          <p:nvPr>
            <p:ph type="body" idx="4294967295"/>
          </p:nvPr>
        </p:nvSpPr>
        <p:spPr>
          <a:xfrm>
            <a:off x="0" y="1511547"/>
            <a:ext cx="11499742" cy="5741657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fr-BE" sz="2400" dirty="0" err="1"/>
              <a:t>Menopause</a:t>
            </a:r>
            <a:r>
              <a:rPr lang="fr-BE" sz="2400" dirty="0"/>
              <a:t> = </a:t>
            </a:r>
            <a:r>
              <a:rPr lang="fr-BE" sz="2400" dirty="0" err="1"/>
              <a:t>period</a:t>
            </a:r>
            <a:r>
              <a:rPr lang="fr-BE" sz="2400" dirty="0"/>
              <a:t> of </a:t>
            </a:r>
            <a:r>
              <a:rPr lang="fr-BE" sz="2400" dirty="0" err="1"/>
              <a:t>worsening</a:t>
            </a:r>
            <a:r>
              <a:rPr lang="fr-BE" sz="2400" dirty="0"/>
              <a:t> of </a:t>
            </a:r>
            <a:r>
              <a:rPr lang="fr-BE" sz="2400" dirty="0" err="1"/>
              <a:t>sleep</a:t>
            </a:r>
            <a:r>
              <a:rPr lang="fr-BE" sz="2400" dirty="0"/>
              <a:t> </a:t>
            </a:r>
            <a:r>
              <a:rPr lang="fr-BE" sz="2400" dirty="0" err="1"/>
              <a:t>quality</a:t>
            </a:r>
            <a:endParaRPr lang="fr-BE" sz="2400" dirty="0"/>
          </a:p>
          <a:p>
            <a:pPr lvl="1" eaLnBrk="1" hangingPunct="1">
              <a:lnSpc>
                <a:spcPct val="110000"/>
              </a:lnSpc>
              <a:buFont typeface="Arial" charset="0"/>
              <a:buNone/>
            </a:pPr>
            <a:r>
              <a:rPr lang="fr-BE" sz="2400" dirty="0"/>
              <a:t>&lt; normal </a:t>
            </a:r>
            <a:r>
              <a:rPr lang="fr-BE" sz="2400" dirty="0" err="1"/>
              <a:t>aging</a:t>
            </a:r>
            <a:endParaRPr lang="fr-BE" sz="2400" dirty="0"/>
          </a:p>
          <a:p>
            <a:pPr lvl="1" eaLnBrk="1" hangingPunct="1">
              <a:lnSpc>
                <a:spcPct val="110000"/>
              </a:lnSpc>
              <a:buFont typeface="Arial" charset="0"/>
              <a:buNone/>
            </a:pPr>
            <a:r>
              <a:rPr lang="fr-BE" sz="2400" dirty="0"/>
              <a:t>&lt; hormonal changes (VMS, </a:t>
            </a:r>
            <a:r>
              <a:rPr lang="fr-BE" sz="2400" dirty="0" err="1"/>
              <a:t>mood</a:t>
            </a:r>
            <a:r>
              <a:rPr lang="fr-BE" sz="2400" dirty="0"/>
              <a:t> </a:t>
            </a:r>
            <a:r>
              <a:rPr lang="fr-BE" sz="2400" dirty="0" err="1"/>
              <a:t>disturbances</a:t>
            </a:r>
            <a:r>
              <a:rPr lang="fr-BE" sz="2400" dirty="0"/>
              <a:t>)</a:t>
            </a:r>
          </a:p>
          <a:p>
            <a:pPr lvl="1" eaLnBrk="1" hangingPunct="1">
              <a:lnSpc>
                <a:spcPct val="110000"/>
              </a:lnSpc>
              <a:buFont typeface="Arial" charset="0"/>
              <a:buNone/>
            </a:pPr>
            <a:r>
              <a:rPr lang="fr-BE" sz="2400" dirty="0"/>
              <a:t>Occurrence/</a:t>
            </a:r>
            <a:r>
              <a:rPr lang="fr-BE" sz="2400" dirty="0" err="1"/>
              <a:t>worsening</a:t>
            </a:r>
            <a:r>
              <a:rPr lang="fr-BE" sz="2400" dirty="0"/>
              <a:t> of obstructive </a:t>
            </a:r>
            <a:r>
              <a:rPr lang="fr-BE" sz="2400" dirty="0" err="1"/>
              <a:t>sleep</a:t>
            </a:r>
            <a:r>
              <a:rPr lang="fr-BE" sz="2400" dirty="0"/>
              <a:t> </a:t>
            </a:r>
            <a:r>
              <a:rPr lang="fr-BE" sz="2400" dirty="0" err="1"/>
              <a:t>apnea</a:t>
            </a:r>
            <a:r>
              <a:rPr lang="fr-BE" sz="2400" dirty="0"/>
              <a:t> , </a:t>
            </a:r>
            <a:r>
              <a:rPr lang="fr-BE" sz="2400" dirty="0" err="1"/>
              <a:t>restless</a:t>
            </a:r>
            <a:r>
              <a:rPr lang="fr-BE" sz="2400" dirty="0"/>
              <a:t> legs syndrome</a:t>
            </a:r>
          </a:p>
          <a:p>
            <a:pPr eaLnBrk="1" hangingPunct="1">
              <a:lnSpc>
                <a:spcPct val="110000"/>
              </a:lnSpc>
            </a:pPr>
            <a:r>
              <a:rPr lang="fr-BE" sz="2400" dirty="0"/>
              <a:t>Do not </a:t>
            </a:r>
            <a:r>
              <a:rPr lang="fr-BE" sz="2400" dirty="0" err="1"/>
              <a:t>minimize</a:t>
            </a:r>
            <a:r>
              <a:rPr lang="fr-BE" sz="2400" dirty="0"/>
              <a:t> </a:t>
            </a:r>
            <a:r>
              <a:rPr lang="fr-BE" sz="2400" dirty="0" err="1"/>
              <a:t>sleep</a:t>
            </a:r>
            <a:r>
              <a:rPr lang="fr-BE" sz="2400" dirty="0"/>
              <a:t> complaints!</a:t>
            </a:r>
          </a:p>
          <a:p>
            <a:pPr lvl="1">
              <a:lnSpc>
                <a:spcPct val="110000"/>
              </a:lnSpc>
            </a:pPr>
            <a:r>
              <a:rPr lang="fr-BE" sz="2400" dirty="0" err="1"/>
              <a:t>Send</a:t>
            </a:r>
            <a:r>
              <a:rPr lang="fr-BE" sz="2400" dirty="0"/>
              <a:t> the patient to the </a:t>
            </a:r>
            <a:r>
              <a:rPr lang="fr-BE" sz="2400" dirty="0" err="1"/>
              <a:t>sleep</a:t>
            </a:r>
            <a:r>
              <a:rPr lang="fr-BE" sz="2400" dirty="0"/>
              <a:t> </a:t>
            </a:r>
            <a:r>
              <a:rPr lang="fr-BE" sz="2400" dirty="0" err="1"/>
              <a:t>specialist</a:t>
            </a:r>
            <a:endParaRPr lang="fr-BE" sz="2400" dirty="0"/>
          </a:p>
          <a:p>
            <a:pPr lvl="1">
              <a:lnSpc>
                <a:spcPct val="110000"/>
              </a:lnSpc>
            </a:pPr>
            <a:r>
              <a:rPr lang="fr-BE" sz="2400" dirty="0"/>
              <a:t>PSG </a:t>
            </a:r>
            <a:r>
              <a:rPr lang="fr-BE" sz="2400" dirty="0" err="1"/>
              <a:t>will</a:t>
            </a:r>
            <a:r>
              <a:rPr lang="fr-BE" sz="2400" dirty="0"/>
              <a:t> </a:t>
            </a:r>
            <a:r>
              <a:rPr lang="fr-BE" sz="2400" dirty="0" err="1"/>
              <a:t>be</a:t>
            </a:r>
            <a:r>
              <a:rPr lang="fr-BE" sz="2400" dirty="0"/>
              <a:t> </a:t>
            </a:r>
            <a:r>
              <a:rPr lang="fr-BE" sz="2400" dirty="0" err="1"/>
              <a:t>often</a:t>
            </a:r>
            <a:r>
              <a:rPr lang="fr-BE" sz="2400" dirty="0"/>
              <a:t> </a:t>
            </a:r>
            <a:r>
              <a:rPr lang="fr-BE" sz="2400" dirty="0" err="1"/>
              <a:t>required</a:t>
            </a:r>
            <a:r>
              <a:rPr lang="fr-BE" sz="2400" dirty="0"/>
              <a:t> to </a:t>
            </a:r>
            <a:r>
              <a:rPr lang="fr-BE" sz="2400" dirty="0" err="1"/>
              <a:t>exlude</a:t>
            </a:r>
            <a:r>
              <a:rPr lang="fr-BE" sz="2400" dirty="0"/>
              <a:t> OSA/RLS</a:t>
            </a:r>
          </a:p>
          <a:p>
            <a:pPr lvl="1" eaLnBrk="1" hangingPunct="1">
              <a:lnSpc>
                <a:spcPct val="110000"/>
              </a:lnSpc>
            </a:pPr>
            <a:r>
              <a:rPr lang="fr-BE" sz="2400" dirty="0" err="1"/>
              <a:t>Specific</a:t>
            </a:r>
            <a:r>
              <a:rPr lang="fr-BE" sz="2400" dirty="0"/>
              <a:t> and efficient </a:t>
            </a:r>
            <a:r>
              <a:rPr lang="fr-BE" sz="2400" dirty="0" err="1"/>
              <a:t>treatments</a:t>
            </a:r>
            <a:r>
              <a:rPr lang="fr-BE" sz="2400" dirty="0"/>
              <a:t> for </a:t>
            </a:r>
            <a:r>
              <a:rPr lang="fr-BE" sz="2400" dirty="0" err="1"/>
              <a:t>different</a:t>
            </a:r>
            <a:r>
              <a:rPr lang="fr-BE" sz="2400" dirty="0"/>
              <a:t> </a:t>
            </a:r>
            <a:r>
              <a:rPr lang="fr-BE" sz="2400" dirty="0" err="1"/>
              <a:t>disorders</a:t>
            </a:r>
            <a:r>
              <a:rPr lang="fr-BE" sz="2400" dirty="0"/>
              <a:t> (</a:t>
            </a:r>
            <a:r>
              <a:rPr lang="fr-BE" sz="2400" dirty="0" err="1"/>
              <a:t>primary</a:t>
            </a:r>
            <a:r>
              <a:rPr lang="fr-BE" sz="2400" dirty="0"/>
              <a:t> </a:t>
            </a:r>
            <a:r>
              <a:rPr lang="fr-BE" sz="2400" dirty="0" err="1"/>
              <a:t>sleep</a:t>
            </a:r>
            <a:r>
              <a:rPr lang="fr-BE" sz="2400" dirty="0"/>
              <a:t> </a:t>
            </a:r>
            <a:r>
              <a:rPr lang="fr-BE" sz="2400" dirty="0" err="1"/>
              <a:t>disorders</a:t>
            </a:r>
            <a:r>
              <a:rPr lang="fr-BE" sz="2400" dirty="0"/>
              <a:t> or </a:t>
            </a:r>
            <a:r>
              <a:rPr lang="fr-BE" sz="2400" dirty="0" err="1"/>
              <a:t>comorbid</a:t>
            </a:r>
            <a:r>
              <a:rPr lang="fr-BE" sz="2400" dirty="0"/>
              <a:t> </a:t>
            </a:r>
            <a:r>
              <a:rPr lang="fr-BE" sz="2400" dirty="0" err="1"/>
              <a:t>sleep</a:t>
            </a:r>
            <a:r>
              <a:rPr lang="fr-BE" sz="2400" dirty="0"/>
              <a:t> </a:t>
            </a:r>
            <a:r>
              <a:rPr lang="fr-BE" sz="2400" dirty="0" err="1"/>
              <a:t>disorders</a:t>
            </a:r>
            <a:r>
              <a:rPr lang="fr-BE" sz="2400" dirty="0"/>
              <a:t>) can </a:t>
            </a:r>
            <a:r>
              <a:rPr lang="fr-BE" sz="2400" dirty="0" err="1"/>
              <a:t>be</a:t>
            </a:r>
            <a:r>
              <a:rPr lang="fr-BE" sz="2400" dirty="0"/>
              <a:t> </a:t>
            </a:r>
            <a:r>
              <a:rPr lang="fr-BE" sz="2400" dirty="0" err="1"/>
              <a:t>offered</a:t>
            </a:r>
            <a:endParaRPr lang="fr-BE" sz="2400" dirty="0"/>
          </a:p>
          <a:p>
            <a:pPr lvl="1" eaLnBrk="1" hangingPunct="1">
              <a:lnSpc>
                <a:spcPct val="110000"/>
              </a:lnSpc>
            </a:pPr>
            <a:r>
              <a:rPr lang="fr-BE" sz="2400" dirty="0" err="1"/>
              <a:t>Several</a:t>
            </a:r>
            <a:r>
              <a:rPr lang="fr-BE" sz="2400" dirty="0"/>
              <a:t> </a:t>
            </a:r>
            <a:r>
              <a:rPr lang="fr-BE" sz="2400" dirty="0" err="1"/>
              <a:t>drugs</a:t>
            </a:r>
            <a:r>
              <a:rPr lang="fr-BE" sz="2400" dirty="0"/>
              <a:t> in </a:t>
            </a:r>
            <a:r>
              <a:rPr lang="fr-BE" sz="2400" dirty="0" err="1"/>
              <a:t>development</a:t>
            </a:r>
            <a:r>
              <a:rPr lang="fr-BE" sz="2400" dirty="0"/>
              <a:t>/FDA </a:t>
            </a:r>
            <a:r>
              <a:rPr lang="fr-BE" sz="2400" dirty="0" err="1"/>
              <a:t>approved</a:t>
            </a:r>
            <a:r>
              <a:rPr lang="fr-BE" sz="2400" dirty="0"/>
              <a:t>/</a:t>
            </a:r>
            <a:r>
              <a:rPr lang="fr-BE" sz="2400" dirty="0" err="1"/>
              <a:t>coming</a:t>
            </a:r>
            <a:r>
              <a:rPr lang="fr-BE" sz="2400" dirty="0"/>
              <a:t> </a:t>
            </a:r>
            <a:r>
              <a:rPr lang="fr-BE" sz="2400" dirty="0" err="1"/>
              <a:t>soon</a:t>
            </a:r>
            <a:r>
              <a:rPr lang="fr-BE" sz="2400" dirty="0" smtClean="0"/>
              <a:t>…</a:t>
            </a:r>
          </a:p>
          <a:p>
            <a:pPr lvl="2">
              <a:lnSpc>
                <a:spcPct val="110000"/>
              </a:lnSpc>
            </a:pPr>
            <a:r>
              <a:rPr lang="fr-BE" sz="2200" smtClean="0"/>
              <a:t>Elinzanetant, </a:t>
            </a:r>
            <a:r>
              <a:rPr lang="fr-BE" sz="2200" dirty="0" err="1" smtClean="0"/>
              <a:t>zuranolone</a:t>
            </a:r>
            <a:r>
              <a:rPr lang="fr-BE" sz="2200" dirty="0" smtClean="0"/>
              <a:t>, </a:t>
            </a:r>
            <a:r>
              <a:rPr lang="fr-BE" sz="2200" dirty="0" err="1" smtClean="0"/>
              <a:t>Lamborexant</a:t>
            </a:r>
            <a:endParaRPr lang="fr-BE" sz="2200" dirty="0"/>
          </a:p>
        </p:txBody>
      </p:sp>
      <p:pic>
        <p:nvPicPr>
          <p:cNvPr id="3" name="Image 2" descr="Une image contenant bleu vert, Azure&#10;&#10;Description générée automatiquement">
            <a:extLst>
              <a:ext uri="{FF2B5EF4-FFF2-40B4-BE49-F238E27FC236}">
                <a16:creationId xmlns:a16="http://schemas.microsoft.com/office/drawing/2014/main" xmlns="" id="{7185DD28-AA23-1B8D-2473-CEB7FC1D4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029" y="53147"/>
            <a:ext cx="4681506" cy="188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79309-259F-3928-BF57-E0A0EB73A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>
            <a:extLst>
              <a:ext uri="{FF2B5EF4-FFF2-40B4-BE49-F238E27FC236}">
                <a16:creationId xmlns:a16="http://schemas.microsoft.com/office/drawing/2014/main" xmlns="" id="{82748AC0-F7D4-FB14-0A47-93E2F33D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58" y="504180"/>
            <a:ext cx="11490960" cy="952499"/>
          </a:xfrm>
        </p:spPr>
        <p:txBody>
          <a:bodyPr rtlCol="0">
            <a:normAutofit/>
          </a:bodyPr>
          <a:lstStyle/>
          <a:p>
            <a:pPr rtl="0"/>
            <a:r>
              <a:rPr lang="fr-FR" dirty="0" err="1"/>
              <a:t>Hypnogram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woman</a:t>
            </a:r>
            <a:r>
              <a:rPr lang="fr-FR" dirty="0"/>
              <a:t> at 47 and 52 </a:t>
            </a:r>
            <a:r>
              <a:rPr lang="fr-FR" dirty="0" err="1"/>
              <a:t>years</a:t>
            </a:r>
            <a:endParaRPr lang="fr-FR" dirty="0"/>
          </a:p>
        </p:txBody>
      </p:sp>
      <p:pic>
        <p:nvPicPr>
          <p:cNvPr id="4" name="Image 3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xmlns="" id="{8ACEE973-1633-9674-6CFD-EC55C3932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63" b="35111"/>
          <a:stretch/>
        </p:blipFill>
        <p:spPr>
          <a:xfrm>
            <a:off x="335280" y="1849120"/>
            <a:ext cx="1149096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8" name="Rectangle 23557">
            <a:extLst>
              <a:ext uri="{FF2B5EF4-FFF2-40B4-BE49-F238E27FC236}">
                <a16:creationId xmlns:a16="http://schemas.microsoft.com/office/drawing/2014/main" xmlns="" id="{87B4472A-332B-71E5-8009-33841E7C3F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3" name="Titre 1"/>
          <p:cNvSpPr>
            <a:spLocks noGrp="1"/>
          </p:cNvSpPr>
          <p:nvPr>
            <p:ph type="title"/>
          </p:nvPr>
        </p:nvSpPr>
        <p:spPr>
          <a:xfrm>
            <a:off x="510074" y="1635260"/>
            <a:ext cx="3348297" cy="22417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Hormonal influence on sleep</a:t>
            </a:r>
          </a:p>
        </p:txBody>
      </p:sp>
      <p:pic>
        <p:nvPicPr>
          <p:cNvPr id="5" name="Image 4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xmlns="" id="{8C198E9E-F1A9-4E7D-B867-5A68AC498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94" y="394504"/>
            <a:ext cx="7008017" cy="60619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1CEFA6F-88B5-ECB4-A560-F2570386C8FC}"/>
              </a:ext>
            </a:extLst>
          </p:cNvPr>
          <p:cNvSpPr txBox="1"/>
          <p:nvPr/>
        </p:nvSpPr>
        <p:spPr>
          <a:xfrm>
            <a:off x="2438400" y="6456438"/>
            <a:ext cx="318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Haufe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A J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Endocr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Soc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BE" dirty="0" err="1">
                <a:latin typeface="Arial" charset="0"/>
                <a:cs typeface="Arial" charset="0"/>
              </a:rPr>
              <a:t>Sleep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disorders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related</a:t>
            </a:r>
            <a:r>
              <a:rPr lang="fr-BE" dirty="0">
                <a:latin typeface="Arial" charset="0"/>
                <a:cs typeface="Arial" charset="0"/>
              </a:rPr>
              <a:t> to hot flashes</a:t>
            </a: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fr-FR" sz="2800" dirty="0" err="1"/>
              <a:t>Vasomotor</a:t>
            </a:r>
            <a:r>
              <a:rPr lang="fr-FR" sz="2800" dirty="0"/>
              <a:t> </a:t>
            </a:r>
            <a:r>
              <a:rPr lang="fr-FR" sz="2800" dirty="0" err="1"/>
              <a:t>symptoms</a:t>
            </a:r>
            <a:r>
              <a:rPr lang="fr-FR" sz="2800" dirty="0"/>
              <a:t> : 36-87% </a:t>
            </a:r>
            <a:r>
              <a:rPr lang="fr-FR" sz="2800" dirty="0" err="1"/>
              <a:t>women</a:t>
            </a:r>
            <a:endParaRPr lang="fr-FR" sz="2800" dirty="0"/>
          </a:p>
          <a:p>
            <a:pPr eaLnBrk="1" hangingPunct="1"/>
            <a:r>
              <a:rPr lang="fr-FR" sz="2800" dirty="0"/>
              <a:t>Night sweats +/- </a:t>
            </a:r>
            <a:r>
              <a:rPr lang="fr-FR" sz="2800" dirty="0" err="1"/>
              <a:t>increase</a:t>
            </a:r>
            <a:r>
              <a:rPr lang="fr-FR" sz="2800" dirty="0"/>
              <a:t> in body </a:t>
            </a:r>
            <a:r>
              <a:rPr lang="fr-FR" sz="2800" dirty="0" err="1"/>
              <a:t>t</a:t>
            </a:r>
            <a:r>
              <a:rPr lang="fr-FR" sz="2800" dirty="0"/>
              <a:t>°</a:t>
            </a:r>
          </a:p>
          <a:p>
            <a:pPr eaLnBrk="1" hangingPunct="1"/>
            <a:r>
              <a:rPr lang="fr-FR" sz="2800" dirty="0" err="1"/>
              <a:t>Less</a:t>
            </a:r>
            <a:r>
              <a:rPr lang="fr-FR" sz="2800" dirty="0"/>
              <a:t> hot flashes last 1/3 of night (REM, no </a:t>
            </a:r>
            <a:r>
              <a:rPr lang="fr-FR" sz="2800" dirty="0" err="1"/>
              <a:t>thermoregulation</a:t>
            </a:r>
            <a:r>
              <a:rPr lang="fr-FR" sz="2800" dirty="0"/>
              <a:t>)</a:t>
            </a:r>
          </a:p>
          <a:p>
            <a:pPr eaLnBrk="1" hangingPunct="1"/>
            <a:r>
              <a:rPr lang="fr-BE" sz="2800" dirty="0" err="1"/>
              <a:t>Worse</a:t>
            </a:r>
            <a:r>
              <a:rPr lang="fr-BE" sz="2800" dirty="0"/>
              <a:t> </a:t>
            </a:r>
            <a:r>
              <a:rPr lang="fr-BE" sz="2800" dirty="0" err="1"/>
              <a:t>sleep</a:t>
            </a:r>
            <a:r>
              <a:rPr lang="fr-BE" sz="2800" dirty="0"/>
              <a:t> in </a:t>
            </a:r>
            <a:r>
              <a:rPr lang="fr-BE" sz="2800" dirty="0" err="1"/>
              <a:t>women</a:t>
            </a:r>
            <a:r>
              <a:rPr lang="fr-BE" sz="2800" dirty="0"/>
              <a:t> </a:t>
            </a:r>
            <a:r>
              <a:rPr lang="fr-BE" sz="2800" dirty="0" err="1"/>
              <a:t>with</a:t>
            </a:r>
            <a:r>
              <a:rPr lang="fr-BE" sz="2800" dirty="0"/>
              <a:t> high body </a:t>
            </a:r>
            <a:r>
              <a:rPr lang="fr-BE" sz="2800" dirty="0" err="1"/>
              <a:t>t</a:t>
            </a:r>
            <a:r>
              <a:rPr lang="fr-BE" sz="2800" dirty="0"/>
              <a:t>°</a:t>
            </a:r>
          </a:p>
          <a:p>
            <a:pPr eaLnBrk="1" hangingPunct="1"/>
            <a:r>
              <a:rPr lang="fr-FR" sz="2800" dirty="0"/>
              <a:t>EEG arousals </a:t>
            </a:r>
            <a:r>
              <a:rPr lang="fr-FR" sz="2800" dirty="0" err="1"/>
              <a:t>prior</a:t>
            </a:r>
            <a:r>
              <a:rPr lang="fr-FR" sz="2800" dirty="0"/>
              <a:t> to hot flashes </a:t>
            </a:r>
            <a:r>
              <a:rPr lang="fr-FR" sz="2800" dirty="0" err="1"/>
              <a:t>explain</a:t>
            </a:r>
            <a:r>
              <a:rPr lang="fr-FR" sz="2800" dirty="0"/>
              <a:t> </a:t>
            </a:r>
            <a:r>
              <a:rPr lang="fr-FR" sz="2800" dirty="0" err="1"/>
              <a:t>poor</a:t>
            </a:r>
            <a:r>
              <a:rPr lang="fr-FR" sz="2800" dirty="0"/>
              <a:t> </a:t>
            </a:r>
            <a:r>
              <a:rPr lang="fr-FR" sz="2800" dirty="0" err="1"/>
              <a:t>sleep</a:t>
            </a:r>
            <a:endParaRPr lang="fr-FR" sz="2800" dirty="0"/>
          </a:p>
          <a:p>
            <a:pPr eaLnBrk="1" hangingPunct="1"/>
            <a:r>
              <a:rPr lang="fr-BE" sz="2800" dirty="0"/>
              <a:t>Associated </a:t>
            </a:r>
            <a:r>
              <a:rPr lang="fr-BE" sz="2800" dirty="0" err="1"/>
              <a:t>with</a:t>
            </a:r>
            <a:r>
              <a:rPr lang="fr-BE" sz="2800" dirty="0"/>
              <a:t> </a:t>
            </a:r>
            <a:r>
              <a:rPr lang="fr-BE" sz="2800" dirty="0" err="1"/>
              <a:t>insomnia</a:t>
            </a:r>
            <a:r>
              <a:rPr lang="fr-BE" sz="2800" dirty="0"/>
              <a:t>: 29% vs 11 % in </a:t>
            </a:r>
            <a:r>
              <a:rPr lang="fr-BE" sz="2800" dirty="0" err="1"/>
              <a:t>woman</a:t>
            </a:r>
            <a:r>
              <a:rPr lang="fr-BE" sz="2800" dirty="0"/>
              <a:t> </a:t>
            </a:r>
            <a:r>
              <a:rPr lang="fr-BE" sz="2800" dirty="0" err="1"/>
              <a:t>without</a:t>
            </a:r>
            <a:r>
              <a:rPr lang="fr-BE" sz="2800" dirty="0"/>
              <a:t> VMS</a:t>
            </a:r>
          </a:p>
          <a:p>
            <a:pPr eaLnBrk="1" hangingPunct="1">
              <a:buFont typeface="Arial" charset="0"/>
              <a:buNone/>
            </a:pP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Murphy PJ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Sleep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2007     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Joffe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H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Semin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800" i="1" dirty="0" err="1">
                <a:solidFill>
                  <a:schemeClr val="bg1">
                    <a:lumMod val="50000"/>
                  </a:schemeClr>
                </a:solidFill>
              </a:rPr>
              <a:t>Reprod</a:t>
            </a:r>
            <a:r>
              <a:rPr lang="fr-BE" sz="1800" i="1" dirty="0">
                <a:solidFill>
                  <a:schemeClr val="bg1">
                    <a:lumMod val="50000"/>
                  </a:schemeClr>
                </a:solidFill>
              </a:rPr>
              <a:t> Med 2010</a:t>
            </a:r>
            <a:endParaRPr lang="fr-FR" sz="1800" i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/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486CB3-5266-89A9-543B-E0AC0122D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E63CBD-18EF-75A7-E230-E383340E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6" y="270166"/>
            <a:ext cx="12510655" cy="2514600"/>
          </a:xfrm>
        </p:spPr>
        <p:txBody>
          <a:bodyPr>
            <a:normAutofit/>
          </a:bodyPr>
          <a:lstStyle/>
          <a:p>
            <a:r>
              <a:rPr lang="en-US" dirty="0"/>
              <a:t>Non hormonal treatments</a:t>
            </a:r>
            <a:br>
              <a:rPr lang="en-US" dirty="0"/>
            </a:br>
            <a:r>
              <a:rPr lang="en-US" dirty="0" err="1"/>
              <a:t>Elinzanetant</a:t>
            </a:r>
            <a:r>
              <a:rPr lang="en-US" dirty="0"/>
              <a:t> (anti NK1 and 3) and </a:t>
            </a:r>
            <a:r>
              <a:rPr lang="fr-BE" b="1" dirty="0" err="1"/>
              <a:t>Fezolinetant</a:t>
            </a:r>
            <a:r>
              <a:rPr lang="fr-BE" b="1" dirty="0"/>
              <a:t> (anti NK3)</a:t>
            </a:r>
            <a:br>
              <a:rPr lang="fr-BE" b="1" dirty="0"/>
            </a:br>
            <a:r>
              <a:rPr lang="fr-BE" dirty="0"/>
              <a:t/>
            </a:r>
            <a:br>
              <a:rPr lang="fr-BE" dirty="0"/>
            </a:br>
            <a:r>
              <a:rPr lang="en-US" dirty="0"/>
              <a:t/>
            </a:r>
            <a:br>
              <a:rPr lang="en-US" dirty="0"/>
            </a:br>
            <a:endParaRPr lang="en-US" sz="16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A3AAAC56-2AB8-2650-29DE-EAEEC1906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041" y="1268759"/>
            <a:ext cx="10641185" cy="5214109"/>
          </a:xfrm>
          <a:prstGeom prst="rect">
            <a:avLst/>
          </a:prstGeom>
        </p:spPr>
      </p:pic>
      <p:pic>
        <p:nvPicPr>
          <p:cNvPr id="6" name="Image 5" descr="Une image contenant texte, vélo, diagramme&#10;&#10;Description générée automatiquement">
            <a:extLst>
              <a:ext uri="{FF2B5EF4-FFF2-40B4-BE49-F238E27FC236}">
                <a16:creationId xmlns:a16="http://schemas.microsoft.com/office/drawing/2014/main" xmlns="" id="{405FD9E4-F7EA-65A4-1884-894800E39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040" y="3317990"/>
            <a:ext cx="7772400" cy="3540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4570BC-2C00-5E58-023A-72160F5E72A1}"/>
              </a:ext>
            </a:extLst>
          </p:cNvPr>
          <p:cNvSpPr/>
          <p:nvPr/>
        </p:nvSpPr>
        <p:spPr>
          <a:xfrm>
            <a:off x="625041" y="5832590"/>
            <a:ext cx="3535479" cy="75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2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972CC8-6AE4-BADC-9918-C14229C2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825A37A4-0A52-3284-D435-0FE89BA73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77" y="0"/>
            <a:ext cx="11500859" cy="6858000"/>
          </a:xfrm>
        </p:spPr>
      </p:pic>
    </p:spTree>
    <p:extLst>
      <p:ext uri="{BB962C8B-B14F-4D97-AF65-F5344CB8AC3E}">
        <p14:creationId xmlns:p14="http://schemas.microsoft.com/office/powerpoint/2010/main" val="7537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3A11858-2626-C176-8E78-43F24D30B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CBB0869A-0BE5-B3E9-F73D-2F3691E4D9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A93989-A341-650A-8699-B7315478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4269"/>
            <a:ext cx="4621553" cy="1360728"/>
          </a:xfrm>
        </p:spPr>
        <p:txBody>
          <a:bodyPr anchor="b">
            <a:normAutofit/>
          </a:bodyPr>
          <a:lstStyle/>
          <a:p>
            <a:r>
              <a:rPr lang="fr-BE" sz="3200" b="1" dirty="0" err="1"/>
              <a:t>Fezolinetant</a:t>
            </a:r>
            <a:r>
              <a:rPr lang="fr-BE" sz="3200" b="1" dirty="0"/>
              <a:t/>
            </a:r>
            <a:br>
              <a:rPr lang="fr-BE" sz="3200" b="1" dirty="0"/>
            </a:br>
            <a:r>
              <a:rPr lang="fr-BE" sz="3200" b="0" dirty="0" err="1"/>
              <a:t>Skylight</a:t>
            </a:r>
            <a:r>
              <a:rPr lang="fr-BE" sz="3200" b="0" dirty="0"/>
              <a:t> 1 and 2 </a:t>
            </a:r>
            <a:r>
              <a:rPr lang="fr-BE" sz="3200" b="0" dirty="0" err="1"/>
              <a:t>studies</a:t>
            </a:r>
            <a:endParaRPr lang="fr-FR" sz="3200" b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ACFD570-170E-D69D-7969-87C4D2CF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10" y="1661737"/>
            <a:ext cx="5054092" cy="459746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BE" sz="1900" dirty="0"/>
              <a:t>Phase-3, double-blind investigations.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1900" dirty="0" err="1"/>
              <a:t>Individuals</a:t>
            </a:r>
            <a:r>
              <a:rPr lang="fr-BE" sz="1900" dirty="0"/>
              <a:t> (≥40–≤65 </a:t>
            </a:r>
            <a:r>
              <a:rPr lang="fr-BE" sz="1900" dirty="0" err="1"/>
              <a:t>years</a:t>
            </a:r>
            <a:r>
              <a:rPr lang="fr-BE" sz="1900" dirty="0"/>
              <a:t>) </a:t>
            </a:r>
            <a:r>
              <a:rPr lang="fr-BE" sz="1900" dirty="0" err="1"/>
              <a:t>suffering</a:t>
            </a:r>
            <a:r>
              <a:rPr lang="fr-BE" sz="1900" dirty="0"/>
              <a:t> </a:t>
            </a:r>
            <a:r>
              <a:rPr lang="fr-BE" sz="1900" dirty="0" err="1"/>
              <a:t>from</a:t>
            </a:r>
            <a:r>
              <a:rPr lang="fr-BE" sz="1900" dirty="0"/>
              <a:t> </a:t>
            </a:r>
            <a:r>
              <a:rPr lang="fr-BE" sz="1900" dirty="0" err="1"/>
              <a:t>moderate</a:t>
            </a:r>
            <a:r>
              <a:rPr lang="fr-BE" sz="1900" dirty="0"/>
              <a:t>-to-</a:t>
            </a:r>
            <a:r>
              <a:rPr lang="fr-BE" sz="1900" dirty="0" err="1"/>
              <a:t>severe</a:t>
            </a:r>
            <a:r>
              <a:rPr lang="fr-BE" sz="1900" dirty="0"/>
              <a:t> VMS </a:t>
            </a:r>
            <a:r>
              <a:rPr lang="fr-BE" sz="1900" dirty="0" err="1"/>
              <a:t>were</a:t>
            </a:r>
            <a:r>
              <a:rPr lang="fr-BE" sz="1900" dirty="0"/>
              <a:t> </a:t>
            </a:r>
            <a:r>
              <a:rPr lang="fr-BE" sz="1900" dirty="0" err="1"/>
              <a:t>enrolled</a:t>
            </a:r>
            <a:r>
              <a:rPr lang="fr-BE" sz="19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1900" dirty="0"/>
              <a:t>Arms: placebo, </a:t>
            </a:r>
            <a:r>
              <a:rPr lang="fr-BE" sz="1900" dirty="0" err="1"/>
              <a:t>fezolinetant</a:t>
            </a:r>
            <a:r>
              <a:rPr lang="fr-BE" sz="1900" dirty="0"/>
              <a:t> 30 mg, or </a:t>
            </a:r>
            <a:r>
              <a:rPr lang="fr-BE" sz="1900" dirty="0" err="1"/>
              <a:t>fezolinetant</a:t>
            </a:r>
            <a:r>
              <a:rPr lang="fr-BE" sz="1900" dirty="0"/>
              <a:t> 45 mg </a:t>
            </a:r>
            <a:r>
              <a:rPr lang="fr-BE" sz="1900" dirty="0" err="1"/>
              <a:t>during</a:t>
            </a:r>
            <a:r>
              <a:rPr lang="fr-BE" sz="1900" dirty="0"/>
              <a:t> a 12-weeks</a:t>
            </a:r>
          </a:p>
          <a:p>
            <a:r>
              <a:rPr lang="fr-FR" sz="1900" dirty="0"/>
              <a:t>N= 1022</a:t>
            </a:r>
          </a:p>
          <a:p>
            <a:r>
              <a:rPr lang="fr-FR" sz="1900" dirty="0"/>
              <a:t>Reduction of VMS: 51%</a:t>
            </a:r>
          </a:p>
          <a:p>
            <a:r>
              <a:rPr lang="fr-FR" sz="1900" dirty="0" err="1"/>
              <a:t>Side</a:t>
            </a:r>
            <a:r>
              <a:rPr lang="fr-FR" sz="1900" dirty="0"/>
              <a:t> </a:t>
            </a:r>
            <a:r>
              <a:rPr lang="fr-FR" sz="1900" dirty="0" err="1"/>
              <a:t>effects</a:t>
            </a:r>
            <a:r>
              <a:rPr lang="fr-FR" sz="1900" dirty="0"/>
              <a:t>: </a:t>
            </a:r>
            <a:r>
              <a:rPr lang="fr-FR" sz="1900" dirty="0" err="1"/>
              <a:t>headaches</a:t>
            </a:r>
            <a:r>
              <a:rPr lang="fr-FR" sz="1900" dirty="0"/>
              <a:t>, </a:t>
            </a:r>
            <a:r>
              <a:rPr lang="fr-FR" sz="1900" dirty="0" err="1"/>
              <a:t>liver</a:t>
            </a:r>
            <a:r>
              <a:rPr lang="fr-FR" sz="1900" dirty="0"/>
              <a:t> </a:t>
            </a:r>
            <a:r>
              <a:rPr lang="fr-FR" sz="1900" dirty="0" err="1"/>
              <a:t>disorders</a:t>
            </a:r>
            <a:endParaRPr lang="fr-FR" sz="1900" dirty="0"/>
          </a:p>
          <a:p>
            <a:endParaRPr lang="fr-FR" sz="1800" dirty="0"/>
          </a:p>
        </p:txBody>
      </p:sp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xmlns="" id="{7D1C6092-B327-C58F-1DC1-3593B8A2B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82" y="2115499"/>
            <a:ext cx="6504709" cy="391122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60AFF95-990E-26DF-5CB3-1ADF73E1B845}"/>
              </a:ext>
            </a:extLst>
          </p:cNvPr>
          <p:cNvSpPr txBox="1"/>
          <p:nvPr/>
        </p:nvSpPr>
        <p:spPr>
          <a:xfrm>
            <a:off x="3699163" y="6359236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Shapiro M,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Maturitas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7776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C:\Documents and Settings\pkurosinski\Bureau\GRENOBLE\20-12-08\C09 Launois\Track 06.mp3"/>
  <p:tag name="AUDIO_ID" val="352"/>
  <p:tag name="ELAPSEDTIME" val="193.907"/>
</p:tagLst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5918</TotalTime>
  <Words>1286</Words>
  <Application>Microsoft Office PowerPoint</Application>
  <PresentationFormat>Grand écran</PresentationFormat>
  <Paragraphs>236</Paragraphs>
  <Slides>37</Slides>
  <Notes>4</Notes>
  <HiddenSlides>1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9" baseType="lpstr">
      <vt:lpstr>Aptos</vt:lpstr>
      <vt:lpstr>Arial</vt:lpstr>
      <vt:lpstr>BlinkMacSystemFont</vt:lpstr>
      <vt:lpstr>Garamond</vt:lpstr>
      <vt:lpstr>Helvetica</vt:lpstr>
      <vt:lpstr>Neue Haas Grotesk Text Pro</vt:lpstr>
      <vt:lpstr>Symbol</vt:lpstr>
      <vt:lpstr>system-ui</vt:lpstr>
      <vt:lpstr>Verdana</vt:lpstr>
      <vt:lpstr>Wingdings</vt:lpstr>
      <vt:lpstr>ヒラギノ角ゴ Pro W3</vt:lpstr>
      <vt:lpstr>VanillaVTI</vt:lpstr>
      <vt:lpstr>Sleep disorders in the menopausal transition and thereafter</vt:lpstr>
      <vt:lpstr>Sleep complaints</vt:lpstr>
      <vt:lpstr>Présentation PowerPoint</vt:lpstr>
      <vt:lpstr>Hypnogram from a woman at 47 and 52 years</vt:lpstr>
      <vt:lpstr>Hormonal influence on sleep</vt:lpstr>
      <vt:lpstr>Sleep disorders related to hot flashes</vt:lpstr>
      <vt:lpstr>Non hormonal treatments Elinzanetant (anti NK1 and 3) and Fezolinetant (anti NK3)   </vt:lpstr>
      <vt:lpstr>Présentation PowerPoint</vt:lpstr>
      <vt:lpstr>Fezolinetant Skylight 1 and 2 studies</vt:lpstr>
      <vt:lpstr>Présentation PowerPoint</vt:lpstr>
      <vt:lpstr>ELINZANETANT</vt:lpstr>
      <vt:lpstr>Gabapentin</vt:lpstr>
      <vt:lpstr>Sleep disorders related to depression</vt:lpstr>
      <vt:lpstr>Treatments: Zuranolone</vt:lpstr>
      <vt:lpstr>Présentation PowerPoint</vt:lpstr>
      <vt:lpstr>Chronic insomnia  40-60%      </vt:lpstr>
      <vt:lpstr>Definition</vt:lpstr>
      <vt:lpstr>Treatment: cognitive behavioral therapy</vt:lpstr>
      <vt:lpstr>Hypnotics</vt:lpstr>
      <vt:lpstr>Hypnotics</vt:lpstr>
      <vt:lpstr>Hypnotics</vt:lpstr>
      <vt:lpstr>Dual Orexin receptor antagonists (DORA)</vt:lpstr>
      <vt:lpstr>Hormonal replacement therapy</vt:lpstr>
      <vt:lpstr>Primary Sleep disorders  Obstructive sleep apneas (OSA)</vt:lpstr>
      <vt:lpstr>Présentation PowerPoint</vt:lpstr>
      <vt:lpstr>Présentation PowerPoint</vt:lpstr>
      <vt:lpstr>Specificities of OSA in woman</vt:lpstr>
      <vt:lpstr>Causes of increased OSA in post-menopausal women</vt:lpstr>
      <vt:lpstr>Présentation PowerPoint</vt:lpstr>
      <vt:lpstr>Medical risks associated with OSA</vt:lpstr>
      <vt:lpstr>Treatment of OSA in menopausal women</vt:lpstr>
      <vt:lpstr>Primary Sleep disorders Restless legs syndrome (RLS)</vt:lpstr>
      <vt:lpstr>Definitions: RLS</vt:lpstr>
      <vt:lpstr>Présentation PowerPoint</vt:lpstr>
      <vt:lpstr>Treatment</vt:lpstr>
      <vt:lpstr>Isoflavones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Sleep disorders in the menopausal transition and thereafter</dc:title>
  <dc:creator>marie bruyneel</dc:creator>
  <cp:lastModifiedBy>HAINAUT, Marc (CHU Saint-Pierre)</cp:lastModifiedBy>
  <cp:revision>51</cp:revision>
  <dcterms:created xsi:type="dcterms:W3CDTF">2025-06-07T11:49:37Z</dcterms:created>
  <dcterms:modified xsi:type="dcterms:W3CDTF">2025-06-21T06:56:30Z</dcterms:modified>
</cp:coreProperties>
</file>