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414" r:id="rId3"/>
    <p:sldId id="428" r:id="rId4"/>
    <p:sldId id="2147482213" r:id="rId5"/>
    <p:sldId id="2147482221" r:id="rId6"/>
    <p:sldId id="2147482215" r:id="rId7"/>
    <p:sldId id="2147482217" r:id="rId8"/>
    <p:sldId id="2147482222" r:id="rId9"/>
    <p:sldId id="995" r:id="rId10"/>
    <p:sldId id="1495" r:id="rId11"/>
    <p:sldId id="976" r:id="rId12"/>
    <p:sldId id="2147482223" r:id="rId13"/>
    <p:sldId id="1508" r:id="rId14"/>
    <p:sldId id="1511" r:id="rId15"/>
    <p:sldId id="2147482235" r:id="rId16"/>
    <p:sldId id="2147482224" r:id="rId17"/>
    <p:sldId id="2147482226" r:id="rId18"/>
    <p:sldId id="2147482227" r:id="rId19"/>
    <p:sldId id="2147482228" r:id="rId20"/>
    <p:sldId id="2147482229" r:id="rId21"/>
    <p:sldId id="2147482231" r:id="rId22"/>
    <p:sldId id="2147482230" r:id="rId23"/>
    <p:sldId id="2147482233" r:id="rId24"/>
    <p:sldId id="2147482234" r:id="rId25"/>
    <p:sldId id="2147482236" r:id="rId26"/>
    <p:sldId id="2147482232" r:id="rId27"/>
    <p:sldId id="1512" r:id="rId28"/>
    <p:sldId id="1513" r:id="rId29"/>
    <p:sldId id="1514" r:id="rId30"/>
    <p:sldId id="1515" r:id="rId31"/>
    <p:sldId id="2147482237" r:id="rId32"/>
    <p:sldId id="2147482238" r:id="rId33"/>
    <p:sldId id="2147482239" r:id="rId34"/>
    <p:sldId id="887" r:id="rId35"/>
  </p:sldIdLst>
  <p:sldSz cx="9144000" cy="6858000" type="screen4x3"/>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E8A42A"/>
    <a:srgbClr val="E38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CC6826-6EBC-C165-9431-C5C9D2CA156A}" v="105" dt="2025-11-21T11:19:58.484"/>
    <p1510:client id="{78976D9A-E11C-7400-315A-17C414ACC8C3}" v="11" dt="2025-11-22T20:27:56.32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4C21F57F-88B3-436A-BA05-F0057FB3B35D}" type="datetimeFigureOut">
              <a:rPr lang="fr-FR" smtClean="0"/>
              <a:pPr/>
              <a:t>22/11/2025</a:t>
            </a:fld>
            <a:endParaRPr lang="fr-BE"/>
          </a:p>
        </p:txBody>
      </p:sp>
      <p:sp>
        <p:nvSpPr>
          <p:cNvPr id="4" name="Espace réservé de l'image des diapositives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452C8DCB-6103-466A-868A-A26F1720D3DB}" type="slidenum">
              <a:rPr lang="fr-BE" smtClean="0"/>
              <a:pPr/>
              <a:t>‹#›</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anchor="b"/>
          <a:lstStyle/>
          <a:p>
            <a:pPr algn="r"/>
            <a:fld id="{73E31ED4-3730-4A10-91BE-C71763C31D92}" type="slidenum">
              <a:rPr lang="en-GB" sz="1200">
                <a:latin typeface="Times New Roman" pitchFamily="18" charset="0"/>
              </a:rPr>
              <a:pPr algn="r"/>
              <a:t>43</a:t>
            </a:fld>
            <a:endParaRPr lang="en-GB" sz="1200">
              <a:latin typeface="Times New Roman" pitchFamily="18" charset="0"/>
            </a:endParaRPr>
          </a:p>
        </p:txBody>
      </p:sp>
      <p:sp>
        <p:nvSpPr>
          <p:cNvPr id="295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59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a:p>
        </p:txBody>
      </p:sp>
    </p:spTree>
    <p:extLst>
      <p:ext uri="{BB962C8B-B14F-4D97-AF65-F5344CB8AC3E}">
        <p14:creationId xmlns:p14="http://schemas.microsoft.com/office/powerpoint/2010/main" val="3303078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4" name="Image 13" descr="logo_soft_incline.png"/>
          <p:cNvPicPr>
            <a:picLocks noChangeAspect="1"/>
          </p:cNvPicPr>
          <p:nvPr userDrawn="1"/>
        </p:nvPicPr>
        <p:blipFill>
          <a:blip r:embed="rId2" cstate="print"/>
          <a:stretch>
            <a:fillRect/>
          </a:stretch>
        </p:blipFill>
        <p:spPr>
          <a:xfrm>
            <a:off x="5490800" y="2204864"/>
            <a:ext cx="3653200" cy="3801651"/>
          </a:xfrm>
          <a:prstGeom prst="rect">
            <a:avLst/>
          </a:prstGeom>
        </p:spPr>
      </p:pic>
      <p:sp>
        <p:nvSpPr>
          <p:cNvPr id="2" name="Titre 1"/>
          <p:cNvSpPr>
            <a:spLocks noGrp="1"/>
          </p:cNvSpPr>
          <p:nvPr>
            <p:ph type="ctrTitle"/>
          </p:nvPr>
        </p:nvSpPr>
        <p:spPr>
          <a:xfrm>
            <a:off x="685800" y="2130425"/>
            <a:ext cx="7772400" cy="1470025"/>
          </a:xfrm>
        </p:spPr>
        <p:txBody>
          <a:bodyPr/>
          <a:lstStyle>
            <a:lvl1pPr>
              <a:defRPr>
                <a:solidFill>
                  <a:schemeClr val="accent6">
                    <a:lumMod val="75000"/>
                  </a:schemeClr>
                </a:solidFill>
              </a:defRPr>
            </a:lvl1p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pic>
        <p:nvPicPr>
          <p:cNvPr id="12" name="Image 11" descr="suite_valeurs_english.jpg"/>
          <p:cNvPicPr>
            <a:picLocks noChangeAspect="1"/>
          </p:cNvPicPr>
          <p:nvPr userDrawn="1"/>
        </p:nvPicPr>
        <p:blipFill>
          <a:blip r:embed="rId3" cstate="print"/>
          <a:stretch>
            <a:fillRect/>
          </a:stretch>
        </p:blipFill>
        <p:spPr>
          <a:xfrm>
            <a:off x="611560" y="260648"/>
            <a:ext cx="7956376" cy="1247570"/>
          </a:xfrm>
          <a:prstGeom prst="rect">
            <a:avLst/>
          </a:prstGeom>
        </p:spPr>
      </p:pic>
      <p:pic>
        <p:nvPicPr>
          <p:cNvPr id="7" name="Image 6" descr="logo_chu_umc.gif"/>
          <p:cNvPicPr>
            <a:picLocks noChangeAspect="1"/>
          </p:cNvPicPr>
          <p:nvPr userDrawn="1"/>
        </p:nvPicPr>
        <p:blipFill>
          <a:blip r:embed="rId4" cstate="print"/>
          <a:stretch>
            <a:fillRect/>
          </a:stretch>
        </p:blipFill>
        <p:spPr>
          <a:xfrm>
            <a:off x="7236296" y="6165304"/>
            <a:ext cx="1440160" cy="552094"/>
          </a:xfrm>
          <a:prstGeom prst="rect">
            <a:avLst/>
          </a:prstGeom>
        </p:spPr>
      </p:pic>
      <p:sp>
        <p:nvSpPr>
          <p:cNvPr id="9" name="Sous-titre 2"/>
          <p:cNvSpPr txBox="1">
            <a:spLocks/>
          </p:cNvSpPr>
          <p:nvPr userDrawn="1"/>
        </p:nvSpPr>
        <p:spPr>
          <a:xfrm>
            <a:off x="1115616" y="6309320"/>
            <a:ext cx="6400800" cy="17526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400" b="0" i="0" u="none" strike="noStrike" kern="1200" cap="none" spc="0" normalizeH="0" baseline="0" noProof="0">
                <a:ln>
                  <a:noFill/>
                </a:ln>
                <a:solidFill>
                  <a:srgbClr val="E3802F"/>
                </a:solidFill>
                <a:effectLst/>
                <a:uLnTx/>
                <a:uFillTx/>
                <a:latin typeface="+mn-lt"/>
                <a:ea typeface="+mn-ea"/>
                <a:cs typeface="+mn-cs"/>
              </a:rPr>
              <a:t>In the center of the city, in the center of life, </a:t>
            </a:r>
            <a:r>
              <a:rPr kumimoji="0" lang="fr-FR" sz="1400" b="0" i="0" u="none" strike="noStrike" kern="1200" cap="none" spc="0" normalizeH="0" baseline="0" noProof="0" err="1">
                <a:ln>
                  <a:noFill/>
                </a:ln>
                <a:solidFill>
                  <a:srgbClr val="E3802F"/>
                </a:solidFill>
                <a:effectLst/>
                <a:uLnTx/>
                <a:uFillTx/>
                <a:latin typeface="+mn-lt"/>
                <a:ea typeface="+mn-ea"/>
                <a:cs typeface="+mn-cs"/>
              </a:rPr>
              <a:t>with</a:t>
            </a:r>
            <a:r>
              <a:rPr kumimoji="0" lang="fr-FR" sz="1400" b="0" i="0" u="none" strike="noStrike" kern="1200" cap="none" spc="0" normalizeH="0" baseline="0" noProof="0">
                <a:ln>
                  <a:noFill/>
                </a:ln>
                <a:solidFill>
                  <a:srgbClr val="E3802F"/>
                </a:solidFill>
                <a:effectLst/>
                <a:uLnTx/>
                <a:uFillTx/>
                <a:latin typeface="+mn-lt"/>
                <a:ea typeface="+mn-ea"/>
                <a:cs typeface="+mn-cs"/>
              </a:rPr>
              <a:t> passion for care</a:t>
            </a:r>
            <a:endParaRPr kumimoji="0" lang="fr-BE" sz="1400" b="0" i="0" u="none" strike="noStrike" kern="1200" cap="none" spc="0" normalizeH="0" baseline="0" noProof="0">
              <a:ln>
                <a:noFill/>
              </a:ln>
              <a:solidFill>
                <a:srgbClr val="E3802F"/>
              </a:solidFill>
              <a:effectLst/>
              <a:uLnTx/>
              <a:uFillTx/>
              <a:latin typeface="+mn-lt"/>
              <a:ea typeface="+mn-ea"/>
              <a:cs typeface="+mn-cs"/>
            </a:endParaRPr>
          </a:p>
        </p:txBody>
      </p:sp>
      <p:pic>
        <p:nvPicPr>
          <p:cNvPr id="10" name="Image 9" descr="logo_ulb.jpg"/>
          <p:cNvPicPr>
            <a:picLocks noChangeAspect="1"/>
          </p:cNvPicPr>
          <p:nvPr userDrawn="1"/>
        </p:nvPicPr>
        <p:blipFill>
          <a:blip r:embed="rId5" cstate="print"/>
          <a:stretch>
            <a:fillRect/>
          </a:stretch>
        </p:blipFill>
        <p:spPr>
          <a:xfrm>
            <a:off x="251520" y="6093296"/>
            <a:ext cx="563516" cy="563516"/>
          </a:xfrm>
          <a:prstGeom prst="rect">
            <a:avLst/>
          </a:prstGeom>
        </p:spPr>
      </p:pic>
      <p:pic>
        <p:nvPicPr>
          <p:cNvPr id="11" name="Image 10" descr="iris_psd copie.jpg"/>
          <p:cNvPicPr>
            <a:picLocks noChangeAspect="1"/>
          </p:cNvPicPr>
          <p:nvPr userDrawn="1"/>
        </p:nvPicPr>
        <p:blipFill>
          <a:blip r:embed="rId6" cstate="print"/>
          <a:stretch>
            <a:fillRect/>
          </a:stretch>
        </p:blipFill>
        <p:spPr>
          <a:xfrm>
            <a:off x="6876256" y="6237312"/>
            <a:ext cx="194292" cy="376312"/>
          </a:xfrm>
          <a:prstGeom prst="rect">
            <a:avLst/>
          </a:prstGeom>
        </p:spPr>
      </p:pic>
      <p:pic>
        <p:nvPicPr>
          <p:cNvPr id="13" name="Image 12" descr="LogoVUB.jpg"/>
          <p:cNvPicPr>
            <a:picLocks noChangeAspect="1"/>
          </p:cNvPicPr>
          <p:nvPr userDrawn="1"/>
        </p:nvPicPr>
        <p:blipFill>
          <a:blip r:embed="rId7" cstate="print"/>
          <a:stretch>
            <a:fillRect/>
          </a:stretch>
        </p:blipFill>
        <p:spPr>
          <a:xfrm>
            <a:off x="1043608" y="6093296"/>
            <a:ext cx="733649" cy="5954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22-11-25</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22-11-25</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6ED9B552-AB5F-4CB9-9EDD-04EA5C4B9BD2}" type="datetimeFigureOut">
              <a:rPr lang="fr-BE"/>
              <a:pPr>
                <a:defRPr/>
              </a:pPr>
              <a:t>22-11-25</a:t>
            </a:fld>
            <a:endParaRPr lang="fr-BE"/>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B2D5E9F-63FB-444C-9D52-CD66BEEC165F}" type="slidenum">
              <a:rPr lang="fr-BE"/>
              <a:pPr>
                <a:defRPr/>
              </a:pPr>
              <a:t>‹#›</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a:t>Copyrights apply</a:t>
            </a:r>
          </a:p>
        </p:txBody>
      </p:sp>
    </p:spTree>
    <p:extLst>
      <p:ext uri="{BB962C8B-B14F-4D97-AF65-F5344CB8AC3E}">
        <p14:creationId xmlns:p14="http://schemas.microsoft.com/office/powerpoint/2010/main" val="4225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D3F-14BD-1040-8A81-A75FE65A7417}"/>
              </a:ext>
            </a:extLst>
          </p:cNvPr>
          <p:cNvSpPr>
            <a:spLocks noGrp="1"/>
          </p:cNvSpPr>
          <p:nvPr>
            <p:ph type="title"/>
          </p:nvPr>
        </p:nvSpPr>
        <p:spPr/>
        <p:txBody>
          <a:bodyPr/>
          <a:lstStyle/>
          <a:p>
            <a:r>
              <a:rPr lang="en-GB"/>
              <a:t>Click to edit Master title style</a:t>
            </a:r>
            <a:endParaRPr lang="en-BE"/>
          </a:p>
        </p:txBody>
      </p:sp>
      <p:sp>
        <p:nvSpPr>
          <p:cNvPr id="3" name="Footer Placeholder 2">
            <a:extLst>
              <a:ext uri="{FF2B5EF4-FFF2-40B4-BE49-F238E27FC236}">
                <a16:creationId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en-BE"/>
          </a:p>
        </p:txBody>
      </p:sp>
      <p:sp>
        <p:nvSpPr>
          <p:cNvPr id="6" name="Text Placeholder 5">
            <a:extLst>
              <a:ext uri="{FF2B5EF4-FFF2-40B4-BE49-F238E27FC236}">
                <a16:creationId xmlns:a16="http://schemas.microsoft.com/office/drawing/2014/main" id="{B9E147DE-4D05-BB45-A257-0D184DBEC59F}"/>
              </a:ext>
            </a:extLst>
          </p:cNvPr>
          <p:cNvSpPr>
            <a:spLocks noGrp="1"/>
          </p:cNvSpPr>
          <p:nvPr>
            <p:ph type="body" sz="quarter" idx="11" hasCustomPrompt="1"/>
          </p:nvPr>
        </p:nvSpPr>
        <p:spPr>
          <a:xfrm>
            <a:off x="1763193" y="6433868"/>
            <a:ext cx="6210000" cy="83100"/>
          </a:xfrm>
        </p:spPr>
        <p:txBody>
          <a:bodyPr vert="horz" wrap="square" lIns="0" tIns="0" rIns="91440" bIns="0" rtlCol="0" anchor="b">
            <a:spAutoFit/>
          </a:bodyPr>
          <a:lstStyle>
            <a:lvl1pPr marL="0" indent="0">
              <a:buNone/>
              <a:defRPr lang="en-BE" sz="600" dirty="0"/>
            </a:lvl1pPr>
          </a:lstStyle>
          <a:p>
            <a:pPr marL="0" lvl="0"/>
            <a:r>
              <a:rPr lang="en-GB"/>
              <a:t>References</a:t>
            </a:r>
            <a:endParaRPr lang="en-BE"/>
          </a:p>
        </p:txBody>
      </p:sp>
      <p:sp>
        <p:nvSpPr>
          <p:cNvPr id="8" name="Content Placeholder 7">
            <a:extLst>
              <a:ext uri="{FF2B5EF4-FFF2-40B4-BE49-F238E27FC236}">
                <a16:creationId xmlns:a16="http://schemas.microsoft.com/office/drawing/2014/main" id="{E8A45D60-3196-6042-836D-45547787D11C}"/>
              </a:ext>
            </a:extLst>
          </p:cNvPr>
          <p:cNvSpPr>
            <a:spLocks noGrp="1"/>
          </p:cNvSpPr>
          <p:nvPr>
            <p:ph sz="quarter" idx="12"/>
          </p:nvPr>
        </p:nvSpPr>
        <p:spPr>
          <a:xfrm>
            <a:off x="319521" y="1412876"/>
            <a:ext cx="4179076" cy="4695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Text Placeholder 5">
            <a:extLst>
              <a:ext uri="{FF2B5EF4-FFF2-40B4-BE49-F238E27FC236}">
                <a16:creationId xmlns:a16="http://schemas.microsoft.com/office/drawing/2014/main" id="{B60528AF-2E04-7C46-A0A8-47B612A1F78D}"/>
              </a:ext>
            </a:extLst>
          </p:cNvPr>
          <p:cNvSpPr>
            <a:spLocks noGrp="1"/>
          </p:cNvSpPr>
          <p:nvPr>
            <p:ph type="body" sz="quarter" idx="13"/>
          </p:nvPr>
        </p:nvSpPr>
        <p:spPr>
          <a:xfrm>
            <a:off x="319520" y="821163"/>
            <a:ext cx="8504960" cy="369332"/>
          </a:xfrm>
        </p:spPr>
        <p:txBody>
          <a:bodyPr wrap="square" anchor="t">
            <a:normAutofit/>
          </a:bodyPr>
          <a:lstStyle>
            <a:lvl1pPr marL="0" indent="0">
              <a:lnSpc>
                <a:spcPct val="100000"/>
              </a:lnSpc>
              <a:spcBef>
                <a:spcPts val="0"/>
              </a:spcBef>
              <a:buNone/>
              <a:defRPr sz="15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styles</a:t>
            </a:r>
          </a:p>
        </p:txBody>
      </p:sp>
      <p:sp>
        <p:nvSpPr>
          <p:cNvPr id="9" name="Content Placeholder 7">
            <a:extLst>
              <a:ext uri="{FF2B5EF4-FFF2-40B4-BE49-F238E27FC236}">
                <a16:creationId xmlns:a16="http://schemas.microsoft.com/office/drawing/2014/main" id="{968D5CD7-2281-7A4C-9CD7-49CD36C9E00E}"/>
              </a:ext>
            </a:extLst>
          </p:cNvPr>
          <p:cNvSpPr>
            <a:spLocks noGrp="1"/>
          </p:cNvSpPr>
          <p:nvPr>
            <p:ph sz="quarter" idx="14"/>
          </p:nvPr>
        </p:nvSpPr>
        <p:spPr>
          <a:xfrm>
            <a:off x="4645406" y="1412876"/>
            <a:ext cx="4179076" cy="4695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Tree>
    <p:extLst>
      <p:ext uri="{BB962C8B-B14F-4D97-AF65-F5344CB8AC3E}">
        <p14:creationId xmlns:p14="http://schemas.microsoft.com/office/powerpoint/2010/main" val="200076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F77ACA-A9DE-30E1-BA49-9E06F37C0C30}"/>
              </a:ext>
            </a:extLst>
          </p:cNvPr>
          <p:cNvSpPr>
            <a:spLocks noGrp="1"/>
          </p:cNvSpPr>
          <p:nvPr>
            <p:ph type="title"/>
          </p:nvPr>
        </p:nvSpPr>
        <p:spPr>
          <a:xfrm>
            <a:off x="685800" y="609600"/>
            <a:ext cx="7772400" cy="1143000"/>
          </a:xfr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0004F070-3095-B2AF-5CE3-D621D9755759}"/>
              </a:ext>
            </a:extLst>
          </p:cNvPr>
          <p:cNvSpPr>
            <a:spLocks noGrp="1"/>
          </p:cNvSpPr>
          <p:nvPr>
            <p:ph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A10CCC32-CBAC-526B-E7B9-C99B4E6AA20F}"/>
              </a:ext>
            </a:extLst>
          </p:cNvPr>
          <p:cNvSpPr>
            <a:spLocks noGrp="1"/>
          </p:cNvSpPr>
          <p:nvPr>
            <p:ph type="body" sz="half" idx="2"/>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6A89AB76-5A7C-75F5-62B0-0D32E0088E8D}"/>
              </a:ext>
            </a:extLst>
          </p:cNvPr>
          <p:cNvSpPr>
            <a:spLocks noGrp="1"/>
          </p:cNvSpPr>
          <p:nvPr>
            <p:ph type="dt" sz="half" idx="10"/>
          </p:nvPr>
        </p:nvSpPr>
        <p:spPr>
          <a:xfrm>
            <a:off x="685800" y="6248400"/>
            <a:ext cx="1905000" cy="457200"/>
          </a:xfrm>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256943B0-C1BA-F2A9-6F8C-C7256DC8AEE9}"/>
              </a:ext>
            </a:extLst>
          </p:cNvPr>
          <p:cNvSpPr>
            <a:spLocks noGrp="1"/>
          </p:cNvSpPr>
          <p:nvPr>
            <p:ph type="ftr" sz="quarter" idx="11"/>
          </p:nvPr>
        </p:nvSpPr>
        <p:spPr>
          <a:xfrm>
            <a:off x="3124200" y="6248400"/>
            <a:ext cx="2895600" cy="457200"/>
          </a:xfrm>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F074321A-BFFA-18A9-8323-AF9EBED21537}"/>
              </a:ext>
            </a:extLst>
          </p:cNvPr>
          <p:cNvSpPr>
            <a:spLocks noGrp="1"/>
          </p:cNvSpPr>
          <p:nvPr>
            <p:ph type="sldNum" sz="quarter" idx="12"/>
          </p:nvPr>
        </p:nvSpPr>
        <p:spPr>
          <a:xfrm>
            <a:off x="6553200" y="6248400"/>
            <a:ext cx="1905000" cy="457200"/>
          </a:xfrm>
        </p:spPr>
        <p:txBody>
          <a:bodyPr/>
          <a:lstStyle>
            <a:lvl1pPr>
              <a:defRPr/>
            </a:lvl1pPr>
          </a:lstStyle>
          <a:p>
            <a:fld id="{37B529DB-E7DD-43AC-AAFE-7ABB7DC34CA4}" type="slidenum">
              <a:rPr lang="fr-FR" altLang="fr-FR"/>
              <a:pPr/>
              <a:t>‹#›</a:t>
            </a:fld>
            <a:endParaRPr lang="fr-FR" altLang="fr-FR"/>
          </a:p>
        </p:txBody>
      </p:sp>
    </p:spTree>
    <p:extLst>
      <p:ext uri="{BB962C8B-B14F-4D97-AF65-F5344CB8AC3E}">
        <p14:creationId xmlns:p14="http://schemas.microsoft.com/office/powerpoint/2010/main" val="3030976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98003-1E31-4241-866C-75C5B9575ADD}"/>
              </a:ext>
            </a:extLst>
          </p:cNvPr>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altLang="en-US"/>
              <a:t>Click to edit Master title style</a:t>
            </a:r>
          </a:p>
        </p:txBody>
      </p:sp>
      <p:sp>
        <p:nvSpPr>
          <p:cNvPr id="2054" name="Footer Placeholder 3">
            <a:extLst>
              <a:ext uri="{FF2B5EF4-FFF2-40B4-BE49-F238E27FC236}">
                <a16:creationId xmlns:a16="http://schemas.microsoft.com/office/drawing/2014/main" id="{C6460008-2D95-48E7-AC1C-DA06D43C99CA}"/>
              </a:ext>
            </a:extLst>
          </p:cNvPr>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29711552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60552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Modifiez le style du titre</a:t>
            </a:r>
            <a:endParaRPr lang="fr-BE"/>
          </a:p>
        </p:txBody>
      </p:sp>
      <p:sp>
        <p:nvSpPr>
          <p:cNvPr id="3" name="Espace réservé du graphique 2"/>
          <p:cNvSpPr>
            <a:spLocks noGrp="1"/>
          </p:cNvSpPr>
          <p:nvPr>
            <p:ph type="chart" idx="1"/>
          </p:nvPr>
        </p:nvSpPr>
        <p:spPr>
          <a:xfrm>
            <a:off x="685800" y="1981200"/>
            <a:ext cx="7772400" cy="4114800"/>
          </a:xfrm>
        </p:spPr>
        <p:txBody>
          <a:bodyPr/>
          <a:lstStyle/>
          <a:p>
            <a:pPr lvl="0"/>
            <a:endParaRPr lang="fr-BE" noProof="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BAF8F02-24A9-4EE7-8D79-8DEF2216C44E}" type="slidenum">
              <a:rPr lang="fr-FR"/>
              <a:pPr>
                <a:defRPr/>
              </a:pPr>
              <a:t>‹#›</a:t>
            </a:fld>
            <a:endParaRPr lang="fr-FR"/>
          </a:p>
        </p:txBody>
      </p:sp>
    </p:spTree>
    <p:extLst>
      <p:ext uri="{BB962C8B-B14F-4D97-AF65-F5344CB8AC3E}">
        <p14:creationId xmlns:p14="http://schemas.microsoft.com/office/powerpoint/2010/main" val="3151316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extBox 5"/>
          <p:cNvSpPr txBox="1">
            <a:spLocks noChangeArrowheads="1"/>
          </p:cNvSpPr>
          <p:nvPr userDrawn="1"/>
        </p:nvSpPr>
        <p:spPr bwMode="auto">
          <a:xfrm>
            <a:off x="8828088" y="6562725"/>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cs typeface="Arial" pitchFamily="34" charset="0"/>
              </a:defRPr>
            </a:lvl1pPr>
            <a:lvl2pPr marL="742950" indent="-285750" eaLnBrk="0" hangingPunct="0">
              <a:defRPr sz="2400" b="1">
                <a:solidFill>
                  <a:schemeClr val="tx1"/>
                </a:solidFill>
                <a:latin typeface="Arial" pitchFamily="34" charset="0"/>
                <a:cs typeface="Arial" pitchFamily="34" charset="0"/>
              </a:defRPr>
            </a:lvl2pPr>
            <a:lvl3pPr marL="1143000" indent="-228600" eaLnBrk="0" hangingPunct="0">
              <a:defRPr sz="2400" b="1">
                <a:solidFill>
                  <a:schemeClr val="tx1"/>
                </a:solidFill>
                <a:latin typeface="Arial" pitchFamily="34" charset="0"/>
                <a:cs typeface="Arial" pitchFamily="34" charset="0"/>
              </a:defRPr>
            </a:lvl3pPr>
            <a:lvl4pPr marL="1600200" indent="-228600" eaLnBrk="0" hangingPunct="0">
              <a:defRPr sz="2400" b="1">
                <a:solidFill>
                  <a:schemeClr val="tx1"/>
                </a:solidFill>
                <a:latin typeface="Arial" pitchFamily="34" charset="0"/>
                <a:cs typeface="Arial" pitchFamily="34" charset="0"/>
              </a:defRPr>
            </a:lvl4pPr>
            <a:lvl5pPr marL="2057400" indent="-228600" eaLnBrk="0" hangingPunct="0">
              <a:defRPr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fontAlgn="base" hangingPunct="1">
              <a:spcBef>
                <a:spcPct val="0"/>
              </a:spcBef>
              <a:spcAft>
                <a:spcPct val="0"/>
              </a:spcAft>
            </a:pPr>
            <a:fld id="{4C279F1B-FCF3-4704-8B83-1DCE313607AE}" type="slidenum">
              <a:rPr lang="en-US" altLang="fr-FR" sz="1200">
                <a:solidFill>
                  <a:srgbClr val="FFFFFF"/>
                </a:solidFill>
              </a:rPr>
              <a:pPr eaLnBrk="1" fontAlgn="base" hangingPunct="1">
                <a:spcBef>
                  <a:spcPct val="0"/>
                </a:spcBef>
                <a:spcAft>
                  <a:spcPct val="0"/>
                </a:spcAft>
              </a:pPr>
              <a:t>‹#›</a:t>
            </a:fld>
            <a:endParaRPr lang="en-US" altLang="fr-FR" sz="1200">
              <a:solidFill>
                <a:srgbClr val="FFFFFF"/>
              </a:solidFill>
            </a:endParaRPr>
          </a:p>
        </p:txBody>
      </p:sp>
    </p:spTree>
    <p:extLst>
      <p:ext uri="{BB962C8B-B14F-4D97-AF65-F5344CB8AC3E}">
        <p14:creationId xmlns:p14="http://schemas.microsoft.com/office/powerpoint/2010/main" val="1647216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Image 7" descr="logo_soft_incline.png"/>
          <p:cNvPicPr>
            <a:picLocks noChangeAspect="1"/>
          </p:cNvPicPr>
          <p:nvPr userDrawn="1"/>
        </p:nvPicPr>
        <p:blipFill>
          <a:blip r:embed="rId2" cstate="print"/>
          <a:stretch>
            <a:fillRect/>
          </a:stretch>
        </p:blipFill>
        <p:spPr>
          <a:xfrm>
            <a:off x="5490801" y="2276872"/>
            <a:ext cx="3653199" cy="3801651"/>
          </a:xfrm>
          <a:prstGeom prst="rect">
            <a:avLst/>
          </a:prstGeom>
        </p:spPr>
      </p:pic>
      <p:sp>
        <p:nvSpPr>
          <p:cNvPr id="2" name="Titre 1"/>
          <p:cNvSpPr>
            <a:spLocks noGrp="1"/>
          </p:cNvSpPr>
          <p:nvPr>
            <p:ph type="title"/>
          </p:nvPr>
        </p:nvSpPr>
        <p:spPr/>
        <p:txBody>
          <a:bodyPr/>
          <a:lstStyle>
            <a:lvl1pPr>
              <a:defRPr>
                <a:solidFill>
                  <a:schemeClr val="accent6">
                    <a:lumMod val="75000"/>
                  </a:schemeClr>
                </a:solidFill>
              </a:defRPr>
            </a:lvl1pPr>
          </a:lstStyle>
          <a:p>
            <a:r>
              <a:rPr lang="fr-FR"/>
              <a:t>Cliquez pour modifier le style du titre</a:t>
            </a:r>
            <a:endParaRPr lang="fr-BE"/>
          </a:p>
        </p:txBody>
      </p:sp>
      <p:sp>
        <p:nvSpPr>
          <p:cNvPr id="3" name="Espace réservé du contenu 2"/>
          <p:cNvSpPr>
            <a:spLocks noGrp="1"/>
          </p:cNvSpPr>
          <p:nvPr>
            <p:ph idx="1"/>
          </p:nvPr>
        </p:nvSpPr>
        <p:spPr>
          <a:xfrm>
            <a:off x="323528" y="1556792"/>
            <a:ext cx="8229600" cy="4525963"/>
          </a:xfrm>
        </p:spPr>
        <p:txBody>
          <a:bodyPr/>
          <a:lstStyle>
            <a:lvl2pPr>
              <a:buClr>
                <a:srgbClr val="FF3399"/>
              </a:buClr>
              <a:buFont typeface="Calibri" pitchFamily="34" charset="0"/>
              <a:buChar char="•"/>
              <a:defRPr>
                <a:solidFill>
                  <a:schemeClr val="tx1"/>
                </a:solidFill>
              </a:defRPr>
            </a:lvl2pPr>
            <a:lvl3pPr>
              <a:buClr>
                <a:srgbClr val="00B0F0"/>
              </a:buClr>
              <a:buFont typeface="Arial" pitchFamily="34" charset="0"/>
              <a:buChar char="•"/>
              <a:defRPr>
                <a:solidFill>
                  <a:schemeClr val="tx1"/>
                </a:solidFill>
              </a:defRPr>
            </a:lvl3pPr>
            <a:lvl4pPr>
              <a:buClr>
                <a:srgbClr val="E8A42A"/>
              </a:buClr>
              <a:buFont typeface="Calibri" pitchFamily="34" charset="0"/>
              <a:buChar char="•"/>
              <a:defRPr>
                <a:solidFill>
                  <a:schemeClr val="tx1"/>
                </a:solidFill>
              </a:defRPr>
            </a:lvl4pPr>
            <a:lvl5pPr>
              <a:buClr>
                <a:srgbClr val="92D050"/>
              </a:buClr>
              <a:buFont typeface="Arial" pitchFamily="34" charset="0"/>
              <a:buChar cha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03B5-279A-60D3-9866-D79C19D3A3B7}"/>
              </a:ext>
            </a:extLst>
          </p:cNvPr>
          <p:cNvSpPr>
            <a:spLocks noGrp="1"/>
          </p:cNvSpPr>
          <p:nvPr>
            <p:ph type="ctrTitle" hasCustomPrompt="1"/>
          </p:nvPr>
        </p:nvSpPr>
        <p:spPr>
          <a:xfrm>
            <a:off x="676275" y="441444"/>
            <a:ext cx="7854656" cy="1094190"/>
          </a:xfrm>
        </p:spPr>
        <p:txBody>
          <a:bodyPr anchor="t" anchorCtr="0">
            <a:noAutofit/>
          </a:bodyPr>
          <a:lstStyle>
            <a:lvl1pPr algn="l">
              <a:defRPr sz="2400" b="1">
                <a:solidFill>
                  <a:schemeClr val="accent2"/>
                </a:solidFill>
                <a:latin typeface="Arial" panose="020B0604020202020204" pitchFamily="34" charset="0"/>
                <a:cs typeface="Arial" panose="020B0604020202020204" pitchFamily="34" charset="0"/>
              </a:defRPr>
            </a:lvl1pPr>
          </a:lstStyle>
          <a:p>
            <a:r>
              <a:rPr lang="en-GB"/>
              <a:t>Title</a:t>
            </a:r>
          </a:p>
        </p:txBody>
      </p:sp>
      <p:sp>
        <p:nvSpPr>
          <p:cNvPr id="3" name="Subtitle 2">
            <a:extLst>
              <a:ext uri="{FF2B5EF4-FFF2-40B4-BE49-F238E27FC236}">
                <a16:creationId xmlns:a16="http://schemas.microsoft.com/office/drawing/2014/main" id="{9CFE021B-6FAF-7EA0-3C57-9B0A498A17A0}"/>
              </a:ext>
            </a:extLst>
          </p:cNvPr>
          <p:cNvSpPr>
            <a:spLocks noGrp="1"/>
          </p:cNvSpPr>
          <p:nvPr>
            <p:ph type="subTitle" idx="1" hasCustomPrompt="1"/>
          </p:nvPr>
        </p:nvSpPr>
        <p:spPr>
          <a:xfrm>
            <a:off x="676275" y="1692876"/>
            <a:ext cx="7854662" cy="4036592"/>
          </a:xfrm>
        </p:spPr>
        <p:txBody>
          <a:bodyPr>
            <a:noAutofit/>
          </a:bodyPr>
          <a:lstStyle>
            <a:lvl1pPr marL="0" indent="0" algn="l">
              <a:buNone/>
              <a:defRPr sz="1050" spc="15" baseline="0">
                <a:solidFill>
                  <a:schemeClr val="tx1">
                    <a:lumMod val="95000"/>
                    <a:lumOff val="5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Edit Here</a:t>
            </a:r>
          </a:p>
        </p:txBody>
      </p:sp>
      <p:sp>
        <p:nvSpPr>
          <p:cNvPr id="4" name="Rectangle 3">
            <a:extLst>
              <a:ext uri="{FF2B5EF4-FFF2-40B4-BE49-F238E27FC236}">
                <a16:creationId xmlns:a16="http://schemas.microsoft.com/office/drawing/2014/main" id="{973A6B2F-219C-84D1-D323-F66C932ED980}"/>
              </a:ext>
            </a:extLst>
          </p:cNvPr>
          <p:cNvSpPr/>
          <p:nvPr userDrawn="1"/>
        </p:nvSpPr>
        <p:spPr>
          <a:xfrm>
            <a:off x="0" y="0"/>
            <a:ext cx="347663"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5" name="Rectangle 4">
            <a:extLst>
              <a:ext uri="{FF2B5EF4-FFF2-40B4-BE49-F238E27FC236}">
                <a16:creationId xmlns:a16="http://schemas.microsoft.com/office/drawing/2014/main" id="{275A76AB-9AAF-5002-33AF-415E99490AA6}"/>
              </a:ext>
            </a:extLst>
          </p:cNvPr>
          <p:cNvSpPr/>
          <p:nvPr userDrawn="1"/>
        </p:nvSpPr>
        <p:spPr>
          <a:xfrm>
            <a:off x="0" y="0"/>
            <a:ext cx="10668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6" name="Rectangle 5">
            <a:extLst>
              <a:ext uri="{FF2B5EF4-FFF2-40B4-BE49-F238E27FC236}">
                <a16:creationId xmlns:a16="http://schemas.microsoft.com/office/drawing/2014/main" id="{5B4253DA-08B8-2F35-8510-315CC76D78ED}"/>
              </a:ext>
            </a:extLst>
          </p:cNvPr>
          <p:cNvSpPr/>
          <p:nvPr userDrawn="1"/>
        </p:nvSpPr>
        <p:spPr>
          <a:xfrm>
            <a:off x="83433" y="0"/>
            <a:ext cx="60038"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9" name="Content Placeholder 8">
            <a:extLst>
              <a:ext uri="{FF2B5EF4-FFF2-40B4-BE49-F238E27FC236}">
                <a16:creationId xmlns:a16="http://schemas.microsoft.com/office/drawing/2014/main" id="{398635F1-29DC-BA99-C1F5-1F063C8C6AD9}"/>
              </a:ext>
            </a:extLst>
          </p:cNvPr>
          <p:cNvSpPr>
            <a:spLocks noGrp="1"/>
          </p:cNvSpPr>
          <p:nvPr>
            <p:ph sz="quarter" idx="10"/>
          </p:nvPr>
        </p:nvSpPr>
        <p:spPr>
          <a:xfrm>
            <a:off x="676275" y="6248401"/>
            <a:ext cx="6606779" cy="392113"/>
          </a:xfrm>
        </p:spPr>
        <p:txBody>
          <a:bodyPr anchor="b">
            <a:noAutofit/>
          </a:bodyPr>
          <a:lstStyle>
            <a:lvl1pPr marL="0" indent="0">
              <a:buNone/>
              <a:defRPr sz="600">
                <a:latin typeface="Arial" panose="020B0604020202020204" pitchFamily="34" charset="0"/>
                <a:cs typeface="Arial" panose="020B0604020202020204" pitchFamily="34" charset="0"/>
              </a:defRPr>
            </a:lvl1pPr>
            <a:lvl2pPr>
              <a:defRPr sz="1050"/>
            </a:lvl2pPr>
            <a:lvl3pPr>
              <a:defRPr sz="900"/>
            </a:lvl3pPr>
            <a:lvl4pPr>
              <a:defRPr sz="825"/>
            </a:lvl4pPr>
            <a:lvl5pPr>
              <a:defRPr sz="825"/>
            </a:lvl5pPr>
          </a:lstStyle>
          <a:p>
            <a:pPr lvl="0"/>
            <a:endParaRPr lang="en-GB"/>
          </a:p>
        </p:txBody>
      </p:sp>
      <p:sp>
        <p:nvSpPr>
          <p:cNvPr id="10" name="Rectangle 9">
            <a:extLst>
              <a:ext uri="{FF2B5EF4-FFF2-40B4-BE49-F238E27FC236}">
                <a16:creationId xmlns:a16="http://schemas.microsoft.com/office/drawing/2014/main" id="{A7A33184-2AF8-F62E-5F27-4E728DBA2C1B}"/>
              </a:ext>
            </a:extLst>
          </p:cNvPr>
          <p:cNvSpPr/>
          <p:nvPr userDrawn="1"/>
        </p:nvSpPr>
        <p:spPr>
          <a:xfrm>
            <a:off x="0" y="0"/>
            <a:ext cx="347663"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11" name="Rectangle 10">
            <a:extLst>
              <a:ext uri="{FF2B5EF4-FFF2-40B4-BE49-F238E27FC236}">
                <a16:creationId xmlns:a16="http://schemas.microsoft.com/office/drawing/2014/main" id="{30D5AF94-009B-6473-6D83-8C110CBE5632}"/>
              </a:ext>
            </a:extLst>
          </p:cNvPr>
          <p:cNvSpPr/>
          <p:nvPr userDrawn="1"/>
        </p:nvSpPr>
        <p:spPr>
          <a:xfrm>
            <a:off x="0" y="0"/>
            <a:ext cx="124486"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12" name="Rectangle 11">
            <a:extLst>
              <a:ext uri="{FF2B5EF4-FFF2-40B4-BE49-F238E27FC236}">
                <a16:creationId xmlns:a16="http://schemas.microsoft.com/office/drawing/2014/main" id="{3617ABA4-676B-6C2F-244C-12161A5A9402}"/>
              </a:ext>
            </a:extLst>
          </p:cNvPr>
          <p:cNvSpPr/>
          <p:nvPr userDrawn="1"/>
        </p:nvSpPr>
        <p:spPr>
          <a:xfrm>
            <a:off x="106680" y="0"/>
            <a:ext cx="69712"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Tree>
    <p:extLst>
      <p:ext uri="{BB962C8B-B14F-4D97-AF65-F5344CB8AC3E}">
        <p14:creationId xmlns:p14="http://schemas.microsoft.com/office/powerpoint/2010/main" val="1601531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F19D3D-6186-E34D-AC6A-FC62E8825CDF}"/>
              </a:ext>
            </a:extLst>
          </p:cNvPr>
          <p:cNvSpPr/>
          <p:nvPr userDrawn="1"/>
        </p:nvSpPr>
        <p:spPr bwMode="auto">
          <a:xfrm>
            <a:off x="0" y="1056290"/>
            <a:ext cx="9144000" cy="1891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6" name="Rectangle: Rounded Corners 14">
            <a:extLst>
              <a:ext uri="{FF2B5EF4-FFF2-40B4-BE49-F238E27FC236}">
                <a16:creationId xmlns:a16="http://schemas.microsoft.com/office/drawing/2014/main" id="{BF70B3C1-969F-904E-B93A-750AC6A67813}"/>
              </a:ext>
            </a:extLst>
          </p:cNvPr>
          <p:cNvSpPr/>
          <p:nvPr userDrawn="1"/>
        </p:nvSpPr>
        <p:spPr bwMode="auto">
          <a:xfrm>
            <a:off x="514350" y="220975"/>
            <a:ext cx="8115300" cy="2805254"/>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ndParaRPr>
          </a:p>
        </p:txBody>
      </p:sp>
      <p:sp>
        <p:nvSpPr>
          <p:cNvPr id="7" name="Rectangle 13">
            <a:extLst>
              <a:ext uri="{FF2B5EF4-FFF2-40B4-BE49-F238E27FC236}">
                <a16:creationId xmlns:a16="http://schemas.microsoft.com/office/drawing/2014/main" id="{F72691A4-428B-A746-AC5D-272E7A5C1249}"/>
              </a:ext>
            </a:extLst>
          </p:cNvPr>
          <p:cNvSpPr>
            <a:spLocks noGrp="1" noChangeArrowheads="1"/>
          </p:cNvSpPr>
          <p:nvPr>
            <p:ph type="ctrTitle"/>
          </p:nvPr>
        </p:nvSpPr>
        <p:spPr>
          <a:xfrm>
            <a:off x="514350" y="791570"/>
            <a:ext cx="8116888" cy="1709738"/>
          </a:xfrm>
        </p:spPr>
        <p:txBody>
          <a:bodyPr anchor="ctr"/>
          <a:lstStyle>
            <a:lvl1pPr algn="ctr">
              <a:spcBef>
                <a:spcPct val="20000"/>
              </a:spcBef>
              <a:defRPr sz="3800">
                <a:solidFill>
                  <a:schemeClr val="tx1">
                    <a:lumMod val="75000"/>
                  </a:schemeClr>
                </a:solidFill>
              </a:defRPr>
            </a:lvl1pPr>
          </a:lstStyle>
          <a:p>
            <a:r>
              <a:rPr lang="en-US"/>
              <a:t>Click to edit Master title style</a:t>
            </a:r>
          </a:p>
        </p:txBody>
      </p:sp>
      <p:sp>
        <p:nvSpPr>
          <p:cNvPr id="8" name="Rectangle 14">
            <a:extLst>
              <a:ext uri="{FF2B5EF4-FFF2-40B4-BE49-F238E27FC236}">
                <a16:creationId xmlns:a16="http://schemas.microsoft.com/office/drawing/2014/main" id="{C47E0AC0-FC3A-694B-9B1B-B0F4A0E328EF}"/>
              </a:ext>
            </a:extLst>
          </p:cNvPr>
          <p:cNvSpPr>
            <a:spLocks noGrp="1" noChangeArrowheads="1"/>
          </p:cNvSpPr>
          <p:nvPr>
            <p:ph type="subTitle" idx="1"/>
          </p:nvPr>
        </p:nvSpPr>
        <p:spPr>
          <a:xfrm>
            <a:off x="514350" y="3120433"/>
            <a:ext cx="8116888" cy="1054100"/>
          </a:xfrm>
          <a:ln/>
        </p:spPr>
        <p:txBody>
          <a:bodyPr/>
          <a:lstStyle>
            <a:lvl1pPr marL="0" indent="0">
              <a:lnSpc>
                <a:spcPct val="115000"/>
              </a:lnSpc>
              <a:spcBef>
                <a:spcPct val="35000"/>
              </a:spcBef>
              <a:buFontTx/>
              <a:buNone/>
              <a:defRPr sz="2000"/>
            </a:lvl1pPr>
          </a:lstStyle>
          <a:p>
            <a:r>
              <a:rPr lang="en-US"/>
              <a:t>Click to edit Master subtitle style</a:t>
            </a:r>
          </a:p>
        </p:txBody>
      </p:sp>
      <p:sp>
        <p:nvSpPr>
          <p:cNvPr id="9" name="Text Placeholder 4">
            <a:extLst>
              <a:ext uri="{FF2B5EF4-FFF2-40B4-BE49-F238E27FC236}">
                <a16:creationId xmlns:a16="http://schemas.microsoft.com/office/drawing/2014/main" id="{512025E4-4515-924B-931E-7A0893EF820E}"/>
              </a:ext>
            </a:extLst>
          </p:cNvPr>
          <p:cNvSpPr>
            <a:spLocks noGrp="1"/>
          </p:cNvSpPr>
          <p:nvPr>
            <p:ph type="body" sz="quarter" idx="10" hasCustomPrompt="1"/>
          </p:nvPr>
        </p:nvSpPr>
        <p:spPr>
          <a:xfrm>
            <a:off x="216000" y="6408000"/>
            <a:ext cx="8628455" cy="223907"/>
          </a:xfrm>
        </p:spPr>
        <p:txBody>
          <a:bodyPr wrap="square" anchor="b">
            <a:spAutoFit/>
          </a:bodyPr>
          <a:lstStyle>
            <a:lvl1pPr marL="0" indent="0">
              <a:spcBef>
                <a:spcPts val="0"/>
              </a:spcBef>
              <a:spcAft>
                <a:spcPts val="0"/>
              </a:spcAft>
              <a:buNone/>
              <a:defRPr sz="900" baseline="0">
                <a:solidFill>
                  <a:srgbClr val="777777"/>
                </a:solidFill>
                <a:latin typeface="Arial" panose="020B0604020202020204" pitchFamily="34" charset="0"/>
              </a:defRPr>
            </a:lvl1pPr>
          </a:lstStyle>
          <a:p>
            <a:pPr lvl="0"/>
            <a:r>
              <a:rPr lang="en-US"/>
              <a:t>Reference</a:t>
            </a:r>
          </a:p>
        </p:txBody>
      </p:sp>
    </p:spTree>
    <p:extLst>
      <p:ext uri="{BB962C8B-B14F-4D97-AF65-F5344CB8AC3E}">
        <p14:creationId xmlns:p14="http://schemas.microsoft.com/office/powerpoint/2010/main" val="28749041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99B8C70-D0B0-B94E-A9E6-64371F6E5A01}"/>
              </a:ext>
            </a:extLst>
          </p:cNvPr>
          <p:cNvSpPr>
            <a:spLocks noGrp="1"/>
          </p:cNvSpPr>
          <p:nvPr>
            <p:ph sz="quarter" idx="10"/>
          </p:nvPr>
        </p:nvSpPr>
        <p:spPr>
          <a:xfrm>
            <a:off x="512764" y="1461600"/>
            <a:ext cx="8118000" cy="448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4">
            <a:extLst>
              <a:ext uri="{FF2B5EF4-FFF2-40B4-BE49-F238E27FC236}">
                <a16:creationId xmlns:a16="http://schemas.microsoft.com/office/drawing/2014/main" id="{41EC0EAE-DF41-B247-AA50-EF1435431001}"/>
              </a:ext>
            </a:extLst>
          </p:cNvPr>
          <p:cNvSpPr>
            <a:spLocks noGrp="1"/>
          </p:cNvSpPr>
          <p:nvPr>
            <p:ph type="body" sz="quarter" idx="11" hasCustomPrompt="1"/>
          </p:nvPr>
        </p:nvSpPr>
        <p:spPr>
          <a:xfrm>
            <a:off x="216000" y="6408000"/>
            <a:ext cx="8628455"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US"/>
              <a:t>Reference</a:t>
            </a:r>
          </a:p>
        </p:txBody>
      </p:sp>
    </p:spTree>
    <p:extLst>
      <p:ext uri="{BB962C8B-B14F-4D97-AF65-F5344CB8AC3E}">
        <p14:creationId xmlns:p14="http://schemas.microsoft.com/office/powerpoint/2010/main" val="38498978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a:extLst>
              <a:ext uri="{FF2B5EF4-FFF2-40B4-BE49-F238E27FC236}">
                <a16:creationId xmlns:a16="http://schemas.microsoft.com/office/drawing/2014/main" id="{CA39971A-9015-DD43-B3F9-A5FF5ACCEEF4}"/>
              </a:ext>
            </a:extLst>
          </p:cNvPr>
          <p:cNvSpPr>
            <a:spLocks noGrp="1"/>
          </p:cNvSpPr>
          <p:nvPr>
            <p:ph type="body" sz="quarter" idx="10" hasCustomPrompt="1"/>
          </p:nvPr>
        </p:nvSpPr>
        <p:spPr>
          <a:xfrm>
            <a:off x="216000" y="6408000"/>
            <a:ext cx="8628455"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GB"/>
              <a:t>Reference</a:t>
            </a:r>
            <a:endParaRPr lang="en-US"/>
          </a:p>
        </p:txBody>
      </p:sp>
    </p:spTree>
    <p:extLst>
      <p:ext uri="{BB962C8B-B14F-4D97-AF65-F5344CB8AC3E}">
        <p14:creationId xmlns:p14="http://schemas.microsoft.com/office/powerpoint/2010/main" val="391088197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a:extLst>
              <a:ext uri="{FF2B5EF4-FFF2-40B4-BE49-F238E27FC236}">
                <a16:creationId xmlns:a16="http://schemas.microsoft.com/office/drawing/2014/main" id="{CA39971A-9015-DD43-B3F9-A5FF5ACCEEF4}"/>
              </a:ext>
            </a:extLst>
          </p:cNvPr>
          <p:cNvSpPr>
            <a:spLocks noGrp="1"/>
          </p:cNvSpPr>
          <p:nvPr>
            <p:ph type="body" sz="quarter" idx="10" hasCustomPrompt="1"/>
          </p:nvPr>
        </p:nvSpPr>
        <p:spPr>
          <a:xfrm>
            <a:off x="216000" y="6408000"/>
            <a:ext cx="8628455"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GB"/>
              <a:t>Reference</a:t>
            </a:r>
            <a:endParaRPr lang="en-US"/>
          </a:p>
        </p:txBody>
      </p:sp>
    </p:spTree>
    <p:extLst>
      <p:ext uri="{BB962C8B-B14F-4D97-AF65-F5344CB8AC3E}">
        <p14:creationId xmlns:p14="http://schemas.microsoft.com/office/powerpoint/2010/main" val="171160695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a:extLst>
              <a:ext uri="{FF2B5EF4-FFF2-40B4-BE49-F238E27FC236}">
                <a16:creationId xmlns:a16="http://schemas.microsoft.com/office/drawing/2014/main" id="{CA39971A-9015-DD43-B3F9-A5FF5ACCEEF4}"/>
              </a:ext>
            </a:extLst>
          </p:cNvPr>
          <p:cNvSpPr>
            <a:spLocks noGrp="1"/>
          </p:cNvSpPr>
          <p:nvPr>
            <p:ph type="body" sz="quarter" idx="10" hasCustomPrompt="1"/>
          </p:nvPr>
        </p:nvSpPr>
        <p:spPr>
          <a:xfrm>
            <a:off x="216000" y="6408000"/>
            <a:ext cx="8628455"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GB"/>
              <a:t>Reference</a:t>
            </a:r>
            <a:endParaRPr lang="en-US"/>
          </a:p>
        </p:txBody>
      </p:sp>
    </p:spTree>
    <p:extLst>
      <p:ext uri="{BB962C8B-B14F-4D97-AF65-F5344CB8AC3E}">
        <p14:creationId xmlns:p14="http://schemas.microsoft.com/office/powerpoint/2010/main" val="222229455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a:extLst>
              <a:ext uri="{FF2B5EF4-FFF2-40B4-BE49-F238E27FC236}">
                <a16:creationId xmlns:a16="http://schemas.microsoft.com/office/drawing/2014/main" id="{CA39971A-9015-DD43-B3F9-A5FF5ACCEEF4}"/>
              </a:ext>
            </a:extLst>
          </p:cNvPr>
          <p:cNvSpPr>
            <a:spLocks noGrp="1"/>
          </p:cNvSpPr>
          <p:nvPr>
            <p:ph type="body" sz="quarter" idx="10" hasCustomPrompt="1"/>
          </p:nvPr>
        </p:nvSpPr>
        <p:spPr>
          <a:xfrm>
            <a:off x="216000" y="6408000"/>
            <a:ext cx="8628455"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GB"/>
              <a:t>Reference</a:t>
            </a:r>
            <a:endParaRPr lang="en-US"/>
          </a:p>
        </p:txBody>
      </p:sp>
    </p:spTree>
    <p:extLst>
      <p:ext uri="{BB962C8B-B14F-4D97-AF65-F5344CB8AC3E}">
        <p14:creationId xmlns:p14="http://schemas.microsoft.com/office/powerpoint/2010/main" val="355738902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99B8C70-D0B0-B94E-A9E6-64371F6E5A01}"/>
              </a:ext>
            </a:extLst>
          </p:cNvPr>
          <p:cNvSpPr>
            <a:spLocks noGrp="1"/>
          </p:cNvSpPr>
          <p:nvPr>
            <p:ph sz="quarter" idx="10"/>
          </p:nvPr>
        </p:nvSpPr>
        <p:spPr>
          <a:xfrm>
            <a:off x="512764" y="1461600"/>
            <a:ext cx="8118000" cy="448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4">
            <a:extLst>
              <a:ext uri="{FF2B5EF4-FFF2-40B4-BE49-F238E27FC236}">
                <a16:creationId xmlns:a16="http://schemas.microsoft.com/office/drawing/2014/main" id="{41EC0EAE-DF41-B247-AA50-EF1435431001}"/>
              </a:ext>
            </a:extLst>
          </p:cNvPr>
          <p:cNvSpPr>
            <a:spLocks noGrp="1"/>
          </p:cNvSpPr>
          <p:nvPr>
            <p:ph type="body" sz="quarter" idx="11" hasCustomPrompt="1"/>
          </p:nvPr>
        </p:nvSpPr>
        <p:spPr>
          <a:xfrm>
            <a:off x="216000" y="6408000"/>
            <a:ext cx="8628455"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US"/>
              <a:t>Reference</a:t>
            </a:r>
          </a:p>
        </p:txBody>
      </p:sp>
    </p:spTree>
    <p:extLst>
      <p:ext uri="{BB962C8B-B14F-4D97-AF65-F5344CB8AC3E}">
        <p14:creationId xmlns:p14="http://schemas.microsoft.com/office/powerpoint/2010/main" val="345593481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99B8C70-D0B0-B94E-A9E6-64371F6E5A01}"/>
              </a:ext>
            </a:extLst>
          </p:cNvPr>
          <p:cNvSpPr>
            <a:spLocks noGrp="1"/>
          </p:cNvSpPr>
          <p:nvPr>
            <p:ph sz="quarter" idx="10"/>
          </p:nvPr>
        </p:nvSpPr>
        <p:spPr>
          <a:xfrm>
            <a:off x="512764" y="1461600"/>
            <a:ext cx="8118000" cy="448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4">
            <a:extLst>
              <a:ext uri="{FF2B5EF4-FFF2-40B4-BE49-F238E27FC236}">
                <a16:creationId xmlns:a16="http://schemas.microsoft.com/office/drawing/2014/main" id="{41EC0EAE-DF41-B247-AA50-EF1435431001}"/>
              </a:ext>
            </a:extLst>
          </p:cNvPr>
          <p:cNvSpPr>
            <a:spLocks noGrp="1"/>
          </p:cNvSpPr>
          <p:nvPr>
            <p:ph type="body" sz="quarter" idx="11" hasCustomPrompt="1"/>
          </p:nvPr>
        </p:nvSpPr>
        <p:spPr>
          <a:xfrm>
            <a:off x="216000" y="6408000"/>
            <a:ext cx="8628455" cy="223907"/>
          </a:xfrm>
        </p:spPr>
        <p:txBody>
          <a:bodyPr wrap="square" anchor="b">
            <a:spAutoFit/>
          </a:bodyPr>
          <a:lstStyle>
            <a:lvl1pPr marL="0" indent="0">
              <a:spcBef>
                <a:spcPts val="0"/>
              </a:spcBef>
              <a:spcAft>
                <a:spcPts val="0"/>
              </a:spcAft>
              <a:buNone/>
              <a:defRPr sz="900">
                <a:solidFill>
                  <a:srgbClr val="777777"/>
                </a:solidFill>
              </a:defRPr>
            </a:lvl1pPr>
          </a:lstStyle>
          <a:p>
            <a:pPr lvl="0"/>
            <a:r>
              <a:rPr lang="en-US"/>
              <a:t>Reference</a:t>
            </a:r>
          </a:p>
        </p:txBody>
      </p:sp>
    </p:spTree>
    <p:extLst>
      <p:ext uri="{BB962C8B-B14F-4D97-AF65-F5344CB8AC3E}">
        <p14:creationId xmlns:p14="http://schemas.microsoft.com/office/powerpoint/2010/main" val="161786586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ivider_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D4ED9A-36C5-9A28-E52A-F1351C73C2F7}"/>
              </a:ext>
            </a:extLst>
          </p:cNvPr>
          <p:cNvSpPr/>
          <p:nvPr userDrawn="1"/>
        </p:nvSpPr>
        <p:spPr>
          <a:xfrm>
            <a:off x="-17010" y="-2"/>
            <a:ext cx="9161010" cy="6878633"/>
          </a:xfrm>
          <a:prstGeom prst="rect">
            <a:avLst/>
          </a:prstGeom>
          <a:gradFill>
            <a:gsLst>
              <a:gs pos="16000">
                <a:schemeClr val="accent3"/>
              </a:gs>
              <a:gs pos="100000">
                <a:schemeClr val="accent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7" name="Rectangle 7">
            <a:extLst>
              <a:ext uri="{FF2B5EF4-FFF2-40B4-BE49-F238E27FC236}">
                <a16:creationId xmlns:a16="http://schemas.microsoft.com/office/drawing/2014/main" id="{C197BCF3-53D7-CF68-E3C4-8F196CB2418F}"/>
              </a:ext>
            </a:extLst>
          </p:cNvPr>
          <p:cNvSpPr/>
          <p:nvPr userDrawn="1"/>
        </p:nvSpPr>
        <p:spPr>
          <a:xfrm flipH="1" flipV="1">
            <a:off x="-17011" y="-1"/>
            <a:ext cx="2298337" cy="6878631"/>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 name="connsiteX4" fmla="*/ 0 w 3048000"/>
              <a:gd name="connsiteY4" fmla="*/ 0 h 6858000"/>
              <a:gd name="connsiteX0" fmla="*/ 1796527 w 3048000"/>
              <a:gd name="connsiteY0" fmla="*/ 10757 h 6858000"/>
              <a:gd name="connsiteX1" fmla="*/ 3048000 w 3048000"/>
              <a:gd name="connsiteY1" fmla="*/ 0 h 6858000"/>
              <a:gd name="connsiteX2" fmla="*/ 3048000 w 3048000"/>
              <a:gd name="connsiteY2" fmla="*/ 6858000 h 6858000"/>
              <a:gd name="connsiteX3" fmla="*/ 0 w 3048000"/>
              <a:gd name="connsiteY3" fmla="*/ 6858000 h 6858000"/>
              <a:gd name="connsiteX4" fmla="*/ 1796527 w 3048000"/>
              <a:gd name="connsiteY4" fmla="*/ 10757 h 6858000"/>
              <a:gd name="connsiteX0" fmla="*/ 1516829 w 3048000"/>
              <a:gd name="connsiteY0" fmla="*/ 21515 h 6858000"/>
              <a:gd name="connsiteX1" fmla="*/ 3048000 w 3048000"/>
              <a:gd name="connsiteY1" fmla="*/ 0 h 6858000"/>
              <a:gd name="connsiteX2" fmla="*/ 3048000 w 3048000"/>
              <a:gd name="connsiteY2" fmla="*/ 6858000 h 6858000"/>
              <a:gd name="connsiteX3" fmla="*/ 0 w 3048000"/>
              <a:gd name="connsiteY3" fmla="*/ 6858000 h 6858000"/>
              <a:gd name="connsiteX4" fmla="*/ 1516829 w 3048000"/>
              <a:gd name="connsiteY4" fmla="*/ 21515 h 6858000"/>
              <a:gd name="connsiteX0" fmla="*/ 1527586 w 3048000"/>
              <a:gd name="connsiteY0" fmla="*/ 10758 h 6858000"/>
              <a:gd name="connsiteX1" fmla="*/ 3048000 w 3048000"/>
              <a:gd name="connsiteY1" fmla="*/ 0 h 6858000"/>
              <a:gd name="connsiteX2" fmla="*/ 3048000 w 3048000"/>
              <a:gd name="connsiteY2" fmla="*/ 6858000 h 6858000"/>
              <a:gd name="connsiteX3" fmla="*/ 0 w 3048000"/>
              <a:gd name="connsiteY3" fmla="*/ 6858000 h 6858000"/>
              <a:gd name="connsiteX4" fmla="*/ 1527586 w 3048000"/>
              <a:gd name="connsiteY4" fmla="*/ 10758 h 6858000"/>
              <a:gd name="connsiteX0" fmla="*/ 1527586 w 3048000"/>
              <a:gd name="connsiteY0" fmla="*/ 0 h 6871956"/>
              <a:gd name="connsiteX1" fmla="*/ 3048000 w 3048000"/>
              <a:gd name="connsiteY1" fmla="*/ 13956 h 6871956"/>
              <a:gd name="connsiteX2" fmla="*/ 3048000 w 3048000"/>
              <a:gd name="connsiteY2" fmla="*/ 6871956 h 6871956"/>
              <a:gd name="connsiteX3" fmla="*/ 0 w 3048000"/>
              <a:gd name="connsiteY3" fmla="*/ 6871956 h 6871956"/>
              <a:gd name="connsiteX4" fmla="*/ 1527586 w 3048000"/>
              <a:gd name="connsiteY4" fmla="*/ 0 h 6871956"/>
              <a:gd name="connsiteX0" fmla="*/ 1527586 w 3056238"/>
              <a:gd name="connsiteY0" fmla="*/ 0 h 6871956"/>
              <a:gd name="connsiteX1" fmla="*/ 3056238 w 3056238"/>
              <a:gd name="connsiteY1" fmla="*/ 5718 h 6871956"/>
              <a:gd name="connsiteX2" fmla="*/ 3048000 w 3056238"/>
              <a:gd name="connsiteY2" fmla="*/ 6871956 h 6871956"/>
              <a:gd name="connsiteX3" fmla="*/ 0 w 3056238"/>
              <a:gd name="connsiteY3" fmla="*/ 6871956 h 6871956"/>
              <a:gd name="connsiteX4" fmla="*/ 1527586 w 3056238"/>
              <a:gd name="connsiteY4" fmla="*/ 0 h 6871956"/>
              <a:gd name="connsiteX0" fmla="*/ 1527586 w 3052877"/>
              <a:gd name="connsiteY0" fmla="*/ 0 h 6871956"/>
              <a:gd name="connsiteX1" fmla="*/ 3052877 w 3052877"/>
              <a:gd name="connsiteY1" fmla="*/ 2356 h 6871956"/>
              <a:gd name="connsiteX2" fmla="*/ 3048000 w 3052877"/>
              <a:gd name="connsiteY2" fmla="*/ 6871956 h 6871956"/>
              <a:gd name="connsiteX3" fmla="*/ 0 w 3052877"/>
              <a:gd name="connsiteY3" fmla="*/ 6871956 h 6871956"/>
              <a:gd name="connsiteX4" fmla="*/ 1527586 w 3052877"/>
              <a:gd name="connsiteY4" fmla="*/ 0 h 6871956"/>
              <a:gd name="connsiteX0" fmla="*/ 1527586 w 3052877"/>
              <a:gd name="connsiteY0" fmla="*/ 7729 h 6879685"/>
              <a:gd name="connsiteX1" fmla="*/ 3052877 w 3052877"/>
              <a:gd name="connsiteY1" fmla="*/ 0 h 6879685"/>
              <a:gd name="connsiteX2" fmla="*/ 3048000 w 3052877"/>
              <a:gd name="connsiteY2" fmla="*/ 6879685 h 6879685"/>
              <a:gd name="connsiteX3" fmla="*/ 0 w 3052877"/>
              <a:gd name="connsiteY3" fmla="*/ 6879685 h 6879685"/>
              <a:gd name="connsiteX4" fmla="*/ 1527586 w 3052877"/>
              <a:gd name="connsiteY4" fmla="*/ 7729 h 6879685"/>
              <a:gd name="connsiteX0" fmla="*/ 1527586 w 3052877"/>
              <a:gd name="connsiteY0" fmla="*/ 0 h 6881481"/>
              <a:gd name="connsiteX1" fmla="*/ 3052877 w 3052877"/>
              <a:gd name="connsiteY1" fmla="*/ 1796 h 6881481"/>
              <a:gd name="connsiteX2" fmla="*/ 3048000 w 3052877"/>
              <a:gd name="connsiteY2" fmla="*/ 6881481 h 6881481"/>
              <a:gd name="connsiteX3" fmla="*/ 0 w 3052877"/>
              <a:gd name="connsiteY3" fmla="*/ 6881481 h 6881481"/>
              <a:gd name="connsiteX4" fmla="*/ 1527586 w 3052877"/>
              <a:gd name="connsiteY4" fmla="*/ 0 h 6881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77" h="6881481">
                <a:moveTo>
                  <a:pt x="1527586" y="0"/>
                </a:moveTo>
                <a:lnTo>
                  <a:pt x="3052877" y="1796"/>
                </a:lnTo>
                <a:cubicBezTo>
                  <a:pt x="3051251" y="2291663"/>
                  <a:pt x="3049626" y="4591614"/>
                  <a:pt x="3048000" y="6881481"/>
                </a:cubicBezTo>
                <a:lnTo>
                  <a:pt x="0" y="6881481"/>
                </a:lnTo>
                <a:lnTo>
                  <a:pt x="1527586" y="0"/>
                </a:lnTo>
                <a:close/>
              </a:path>
            </a:pathLst>
          </a:custGeom>
          <a:solidFill>
            <a:schemeClr val="bg1">
              <a:alpha val="991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9" name="Rectangle 7">
            <a:extLst>
              <a:ext uri="{FF2B5EF4-FFF2-40B4-BE49-F238E27FC236}">
                <a16:creationId xmlns:a16="http://schemas.microsoft.com/office/drawing/2014/main" id="{B396D2A4-00CE-5848-ACB0-D90ABB4369E0}"/>
              </a:ext>
            </a:extLst>
          </p:cNvPr>
          <p:cNvSpPr/>
          <p:nvPr userDrawn="1"/>
        </p:nvSpPr>
        <p:spPr>
          <a:xfrm flipH="1" flipV="1">
            <a:off x="-17010" y="1174"/>
            <a:ext cx="1480388" cy="6856827"/>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 name="connsiteX4" fmla="*/ 0 w 3048000"/>
              <a:gd name="connsiteY4" fmla="*/ 0 h 6858000"/>
              <a:gd name="connsiteX0" fmla="*/ 1796527 w 3048000"/>
              <a:gd name="connsiteY0" fmla="*/ 10757 h 6858000"/>
              <a:gd name="connsiteX1" fmla="*/ 3048000 w 3048000"/>
              <a:gd name="connsiteY1" fmla="*/ 0 h 6858000"/>
              <a:gd name="connsiteX2" fmla="*/ 3048000 w 3048000"/>
              <a:gd name="connsiteY2" fmla="*/ 6858000 h 6858000"/>
              <a:gd name="connsiteX3" fmla="*/ 0 w 3048000"/>
              <a:gd name="connsiteY3" fmla="*/ 6858000 h 6858000"/>
              <a:gd name="connsiteX4" fmla="*/ 1796527 w 3048000"/>
              <a:gd name="connsiteY4" fmla="*/ 10757 h 6858000"/>
              <a:gd name="connsiteX0" fmla="*/ 1516829 w 3048000"/>
              <a:gd name="connsiteY0" fmla="*/ 21515 h 6858000"/>
              <a:gd name="connsiteX1" fmla="*/ 3048000 w 3048000"/>
              <a:gd name="connsiteY1" fmla="*/ 0 h 6858000"/>
              <a:gd name="connsiteX2" fmla="*/ 3048000 w 3048000"/>
              <a:gd name="connsiteY2" fmla="*/ 6858000 h 6858000"/>
              <a:gd name="connsiteX3" fmla="*/ 0 w 3048000"/>
              <a:gd name="connsiteY3" fmla="*/ 6858000 h 6858000"/>
              <a:gd name="connsiteX4" fmla="*/ 1516829 w 3048000"/>
              <a:gd name="connsiteY4" fmla="*/ 21515 h 6858000"/>
              <a:gd name="connsiteX0" fmla="*/ 1527586 w 3048000"/>
              <a:gd name="connsiteY0" fmla="*/ 10758 h 6858000"/>
              <a:gd name="connsiteX1" fmla="*/ 3048000 w 3048000"/>
              <a:gd name="connsiteY1" fmla="*/ 0 h 6858000"/>
              <a:gd name="connsiteX2" fmla="*/ 3048000 w 3048000"/>
              <a:gd name="connsiteY2" fmla="*/ 6858000 h 6858000"/>
              <a:gd name="connsiteX3" fmla="*/ 0 w 3048000"/>
              <a:gd name="connsiteY3" fmla="*/ 6858000 h 6858000"/>
              <a:gd name="connsiteX4" fmla="*/ 1527586 w 3048000"/>
              <a:gd name="connsiteY4" fmla="*/ 10758 h 6858000"/>
              <a:gd name="connsiteX0" fmla="*/ 1527586 w 3048000"/>
              <a:gd name="connsiteY0" fmla="*/ 0 h 6871956"/>
              <a:gd name="connsiteX1" fmla="*/ 3048000 w 3048000"/>
              <a:gd name="connsiteY1" fmla="*/ 13956 h 6871956"/>
              <a:gd name="connsiteX2" fmla="*/ 3048000 w 3048000"/>
              <a:gd name="connsiteY2" fmla="*/ 6871956 h 6871956"/>
              <a:gd name="connsiteX3" fmla="*/ 0 w 3048000"/>
              <a:gd name="connsiteY3" fmla="*/ 6871956 h 6871956"/>
              <a:gd name="connsiteX4" fmla="*/ 1527586 w 3048000"/>
              <a:gd name="connsiteY4" fmla="*/ 0 h 6871956"/>
              <a:gd name="connsiteX0" fmla="*/ 1527586 w 3056238"/>
              <a:gd name="connsiteY0" fmla="*/ 0 h 6871956"/>
              <a:gd name="connsiteX1" fmla="*/ 3056238 w 3056238"/>
              <a:gd name="connsiteY1" fmla="*/ 5718 h 6871956"/>
              <a:gd name="connsiteX2" fmla="*/ 3048000 w 3056238"/>
              <a:gd name="connsiteY2" fmla="*/ 6871956 h 6871956"/>
              <a:gd name="connsiteX3" fmla="*/ 0 w 3056238"/>
              <a:gd name="connsiteY3" fmla="*/ 6871956 h 6871956"/>
              <a:gd name="connsiteX4" fmla="*/ 1527586 w 3056238"/>
              <a:gd name="connsiteY4" fmla="*/ 0 h 6871956"/>
              <a:gd name="connsiteX0" fmla="*/ 1527586 w 3052877"/>
              <a:gd name="connsiteY0" fmla="*/ 0 h 6871956"/>
              <a:gd name="connsiteX1" fmla="*/ 3052877 w 3052877"/>
              <a:gd name="connsiteY1" fmla="*/ 2356 h 6871956"/>
              <a:gd name="connsiteX2" fmla="*/ 3048000 w 3052877"/>
              <a:gd name="connsiteY2" fmla="*/ 6871956 h 6871956"/>
              <a:gd name="connsiteX3" fmla="*/ 0 w 3052877"/>
              <a:gd name="connsiteY3" fmla="*/ 6871956 h 6871956"/>
              <a:gd name="connsiteX4" fmla="*/ 1527586 w 3052877"/>
              <a:gd name="connsiteY4" fmla="*/ 0 h 6871956"/>
              <a:gd name="connsiteX0" fmla="*/ 1527586 w 3052877"/>
              <a:gd name="connsiteY0" fmla="*/ 7729 h 6879685"/>
              <a:gd name="connsiteX1" fmla="*/ 3052877 w 3052877"/>
              <a:gd name="connsiteY1" fmla="*/ 0 h 6879685"/>
              <a:gd name="connsiteX2" fmla="*/ 3048000 w 3052877"/>
              <a:gd name="connsiteY2" fmla="*/ 6879685 h 6879685"/>
              <a:gd name="connsiteX3" fmla="*/ 0 w 3052877"/>
              <a:gd name="connsiteY3" fmla="*/ 6879685 h 6879685"/>
              <a:gd name="connsiteX4" fmla="*/ 1527586 w 3052877"/>
              <a:gd name="connsiteY4" fmla="*/ 7729 h 6879685"/>
              <a:gd name="connsiteX0" fmla="*/ 1527586 w 3052877"/>
              <a:gd name="connsiteY0" fmla="*/ 7729 h 6879685"/>
              <a:gd name="connsiteX1" fmla="*/ 3052877 w 3052877"/>
              <a:gd name="connsiteY1" fmla="*/ 0 h 6879685"/>
              <a:gd name="connsiteX2" fmla="*/ 1964625 w 3052877"/>
              <a:gd name="connsiteY2" fmla="*/ 6879685 h 6879685"/>
              <a:gd name="connsiteX3" fmla="*/ 0 w 3052877"/>
              <a:gd name="connsiteY3" fmla="*/ 6879685 h 6879685"/>
              <a:gd name="connsiteX4" fmla="*/ 1527586 w 3052877"/>
              <a:gd name="connsiteY4" fmla="*/ 7729 h 6879685"/>
              <a:gd name="connsiteX0" fmla="*/ 1527586 w 1969501"/>
              <a:gd name="connsiteY0" fmla="*/ 18898 h 6890854"/>
              <a:gd name="connsiteX1" fmla="*/ 1969501 w 1969501"/>
              <a:gd name="connsiteY1" fmla="*/ 0 h 6890854"/>
              <a:gd name="connsiteX2" fmla="*/ 1964625 w 1969501"/>
              <a:gd name="connsiteY2" fmla="*/ 6890854 h 6890854"/>
              <a:gd name="connsiteX3" fmla="*/ 0 w 1969501"/>
              <a:gd name="connsiteY3" fmla="*/ 6890854 h 6890854"/>
              <a:gd name="connsiteX4" fmla="*/ 1527586 w 1969501"/>
              <a:gd name="connsiteY4" fmla="*/ 18898 h 6890854"/>
              <a:gd name="connsiteX0" fmla="*/ 1527587 w 1969501"/>
              <a:gd name="connsiteY0" fmla="*/ 0 h 6891036"/>
              <a:gd name="connsiteX1" fmla="*/ 1969501 w 1969501"/>
              <a:gd name="connsiteY1" fmla="*/ 182 h 6891036"/>
              <a:gd name="connsiteX2" fmla="*/ 1964625 w 1969501"/>
              <a:gd name="connsiteY2" fmla="*/ 6891036 h 6891036"/>
              <a:gd name="connsiteX3" fmla="*/ 0 w 1969501"/>
              <a:gd name="connsiteY3" fmla="*/ 6891036 h 6891036"/>
              <a:gd name="connsiteX4" fmla="*/ 1527587 w 1969501"/>
              <a:gd name="connsiteY4" fmla="*/ 0 h 6891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501" h="6891036">
                <a:moveTo>
                  <a:pt x="1527587" y="0"/>
                </a:moveTo>
                <a:lnTo>
                  <a:pt x="1969501" y="182"/>
                </a:lnTo>
                <a:cubicBezTo>
                  <a:pt x="1967875" y="2290049"/>
                  <a:pt x="1966251" y="4601169"/>
                  <a:pt x="1964625" y="6891036"/>
                </a:cubicBezTo>
                <a:lnTo>
                  <a:pt x="0" y="6891036"/>
                </a:lnTo>
                <a:lnTo>
                  <a:pt x="1527587" y="0"/>
                </a:lnTo>
                <a:close/>
              </a:path>
            </a:pathLst>
          </a:custGeom>
          <a:solidFill>
            <a:schemeClr val="bg1">
              <a:alpha val="991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b="0" i="0">
              <a:latin typeface="Arial" panose="020B0604020202020204" pitchFamily="34" charset="0"/>
            </a:endParaRPr>
          </a:p>
        </p:txBody>
      </p:sp>
      <p:sp>
        <p:nvSpPr>
          <p:cNvPr id="4" name="Title 1">
            <a:extLst>
              <a:ext uri="{FF2B5EF4-FFF2-40B4-BE49-F238E27FC236}">
                <a16:creationId xmlns:a16="http://schemas.microsoft.com/office/drawing/2014/main" id="{8789C1C0-990C-4F7C-6F10-A41F3C889BBC}"/>
              </a:ext>
            </a:extLst>
          </p:cNvPr>
          <p:cNvSpPr>
            <a:spLocks noGrp="1"/>
          </p:cNvSpPr>
          <p:nvPr>
            <p:ph type="ctrTitle" hasCustomPrompt="1"/>
          </p:nvPr>
        </p:nvSpPr>
        <p:spPr>
          <a:xfrm>
            <a:off x="2366999" y="2787987"/>
            <a:ext cx="6411240" cy="1191831"/>
          </a:xfrm>
        </p:spPr>
        <p:txBody>
          <a:bodyPr anchor="t" anchorCtr="0">
            <a:noAutofit/>
          </a:bodyPr>
          <a:lstStyle>
            <a:lvl1pPr algn="r">
              <a:defRPr sz="3300" b="1" i="0" spc="225">
                <a:solidFill>
                  <a:schemeClr val="bg1"/>
                </a:solidFill>
                <a:latin typeface="Arial" panose="020B0604020202020204" pitchFamily="34" charset="0"/>
                <a:cs typeface="Arial" panose="020B0604020202020204" pitchFamily="34" charset="0"/>
              </a:defRPr>
            </a:lvl1pPr>
          </a:lstStyle>
          <a:p>
            <a:r>
              <a:rPr lang="en-GB"/>
              <a:t>Divider/callout</a:t>
            </a:r>
          </a:p>
        </p:txBody>
      </p:sp>
      <p:sp>
        <p:nvSpPr>
          <p:cNvPr id="5" name="Subtitle 2">
            <a:extLst>
              <a:ext uri="{FF2B5EF4-FFF2-40B4-BE49-F238E27FC236}">
                <a16:creationId xmlns:a16="http://schemas.microsoft.com/office/drawing/2014/main" id="{E66A1E97-2288-514B-B8FD-82CE7BEE326D}"/>
              </a:ext>
            </a:extLst>
          </p:cNvPr>
          <p:cNvSpPr>
            <a:spLocks noGrp="1"/>
          </p:cNvSpPr>
          <p:nvPr>
            <p:ph type="subTitle" idx="1"/>
          </p:nvPr>
        </p:nvSpPr>
        <p:spPr>
          <a:xfrm>
            <a:off x="2367000" y="4104958"/>
            <a:ext cx="6411239" cy="512762"/>
          </a:xfrm>
        </p:spPr>
        <p:txBody>
          <a:bodyPr>
            <a:noAutofit/>
          </a:bodyPr>
          <a:lstStyle>
            <a:lvl1pPr marL="0" indent="0" algn="r">
              <a:buNone/>
              <a:defRPr sz="10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Tree>
    <p:extLst>
      <p:ext uri="{BB962C8B-B14F-4D97-AF65-F5344CB8AC3E}">
        <p14:creationId xmlns:p14="http://schemas.microsoft.com/office/powerpoint/2010/main" val="27230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441738"/>
            <a:ext cx="8229600" cy="975899"/>
          </a:xfrm>
          <a:prstGeom prst="rect">
            <a:avLst/>
          </a:prstGeom>
        </p:spPr>
        <p:txBody>
          <a:bodyPr>
            <a:normAutofit/>
          </a:bodyPr>
          <a:lstStyle>
            <a:lvl1pPr algn="l">
              <a:defRPr sz="3600" b="1">
                <a:solidFill>
                  <a:schemeClr val="accent6">
                    <a:lumMod val="75000"/>
                  </a:schemeClr>
                </a:solidFill>
              </a:defRPr>
            </a:lvl1pPr>
          </a:lstStyle>
          <a:p>
            <a:r>
              <a:rPr lang="fr-FR"/>
              <a:t>Cliquez pour modifier le style du titre</a:t>
            </a:r>
            <a:endParaRPr lang="en-US"/>
          </a:p>
        </p:txBody>
      </p:sp>
      <p:sp>
        <p:nvSpPr>
          <p:cNvPr id="3" name="Content Placeholder 2"/>
          <p:cNvSpPr>
            <a:spLocks noGrp="1"/>
          </p:cNvSpPr>
          <p:nvPr>
            <p:ph idx="1"/>
          </p:nvPr>
        </p:nvSpPr>
        <p:spPr>
          <a:xfrm>
            <a:off x="467544" y="1556792"/>
            <a:ext cx="8229600" cy="4525963"/>
          </a:xfrm>
          <a:prstGeom prst="rect">
            <a:avLst/>
          </a:prstGeom>
        </p:spPr>
        <p:txBody>
          <a:bodyPr/>
          <a:lstStyle>
            <a:lvl1pPr marL="265113" indent="-265113">
              <a:buClr>
                <a:schemeClr val="accent2"/>
              </a:buClr>
              <a:buSzPct val="90000"/>
              <a:defRPr sz="2400" baseline="0"/>
            </a:lvl1pPr>
            <a:lvl2pPr marL="541338" indent="-276225">
              <a:buClr>
                <a:schemeClr val="accent3"/>
              </a:buClr>
              <a:buSzPct val="90000"/>
              <a:buFont typeface="Arial"/>
              <a:buChar char="•"/>
              <a:defRPr sz="2000" baseline="0"/>
            </a:lvl2pPr>
            <a:lvl3pPr marL="717550" indent="-176213">
              <a:buClr>
                <a:schemeClr val="accent1"/>
              </a:buClr>
              <a:buSzPct val="90000"/>
              <a:defRPr sz="1800"/>
            </a:lvl3pPr>
            <a:lvl4pPr marL="893763" indent="-176213">
              <a:buClr>
                <a:schemeClr val="accent5"/>
              </a:buClr>
              <a:buSzPct val="90000"/>
              <a:buFont typeface="Arial"/>
              <a:buChar char="•"/>
              <a:defRPr sz="1600"/>
            </a:lvl4pPr>
            <a:lvl5pPr marL="1071563" indent="-177800">
              <a:buClr>
                <a:schemeClr val="accent6"/>
              </a:buClr>
              <a:buSzPct val="90000"/>
              <a:buFont typeface="Arial"/>
              <a:buChar cha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a:xfrm>
            <a:off x="469900" y="6256338"/>
            <a:ext cx="989013" cy="508000"/>
          </a:xfrm>
          <a:prstGeom prst="rect">
            <a:avLst/>
          </a:prstGeom>
          <a:ln/>
        </p:spPr>
        <p:txBody>
          <a:bodyPr/>
          <a:lstStyle>
            <a:lvl1pPr>
              <a:defRPr/>
            </a:lvl1pPr>
          </a:lstStyle>
          <a:p>
            <a:pPr>
              <a:defRPr/>
            </a:pPr>
            <a:fld id="{F1F011A5-4137-4B9A-BF81-5F3E01ACC625}" type="slidenum">
              <a:rPr lang="en-US"/>
              <a:pPr>
                <a:defRPr/>
              </a:pPr>
              <a:t>‹#›</a:t>
            </a:fld>
            <a:endParaRPr lang="en-US"/>
          </a:p>
        </p:txBody>
      </p:sp>
    </p:spTree>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170133"/>
            <a:ext cx="8229600" cy="338328"/>
          </a:xfrm>
          <a:ln>
            <a:headEnd type="none"/>
            <a:tailEnd type="none"/>
          </a:ln>
        </p:spPr>
        <p:txBody>
          <a:bodyPr wrap="square" anchor="b">
            <a:normAutofit/>
          </a:bodyPr>
          <a:lstStyle>
            <a:lvl1pPr algn="ctr">
              <a:defRPr sz="1800" b="1" dirty="0"/>
            </a:lvl1pPr>
          </a:lstStyle>
          <a:p>
            <a:r>
              <a:rPr lang="en-US"/>
              <a:t>Click to edit Master title style</a:t>
            </a:r>
          </a:p>
        </p:txBody>
      </p:sp>
      <p:sp>
        <p:nvSpPr>
          <p:cNvPr id="3" name="Picture Placeholder 2"/>
          <p:cNvSpPr>
            <a:spLocks noGrp="1"/>
          </p:cNvSpPr>
          <p:nvPr>
            <p:ph type="pic" idx="1"/>
          </p:nvPr>
        </p:nvSpPr>
        <p:spPr bwMode="white">
          <a:xfrm>
            <a:off x="457200" y="541713"/>
            <a:ext cx="5715000" cy="5715000"/>
          </a:xfrm>
          <a:ln>
            <a:solidFill>
              <a:schemeClr val="dk1">
                <a:lumMod val="50000"/>
                <a:lumOff val="50000"/>
              </a:schemeClr>
            </a:solidFill>
            <a:headEnd type="none"/>
            <a:tailEnd type="none"/>
          </a:ln>
        </p:spPr>
        <p:txBody>
          <a:bodyPr wrap="square"/>
          <a:lstStyle>
            <a:lvl1pPr marL="0" indent="0">
              <a:buNone/>
              <a:defRPr sz="3200" dirty="0"/>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endParaRPr lang="en-US"/>
          </a:p>
        </p:txBody>
      </p:sp>
      <p:sp>
        <p:nvSpPr>
          <p:cNvPr id="4" name="Text Placeholder 3"/>
          <p:cNvSpPr>
            <a:spLocks noGrp="1"/>
          </p:cNvSpPr>
          <p:nvPr>
            <p:ph type="body" sz="half" idx="2"/>
          </p:nvPr>
        </p:nvSpPr>
        <p:spPr bwMode="white">
          <a:xfrm>
            <a:off x="6248400" y="2438399"/>
            <a:ext cx="2438400" cy="3812703"/>
          </a:xfrm>
          <a:ln>
            <a:headEnd type="none"/>
            <a:tailEnd type="none"/>
          </a:ln>
        </p:spPr>
        <p:txBody>
          <a:bodyPr wrap="square" anchor="b">
            <a:normAutofit/>
          </a:bodyPr>
          <a:lstStyle>
            <a:lvl1pPr marL="0" indent="0">
              <a:buNone/>
              <a:defRPr sz="1000" dirty="0"/>
            </a:lvl1pPr>
            <a:lvl2pPr marL="457200" indent="0">
              <a:buNone/>
              <a:defRPr sz="1200" dirty="0"/>
            </a:lvl2pPr>
            <a:lvl3pPr marL="914400" indent="0">
              <a:buNone/>
              <a:defRPr sz="1000" dirty="0"/>
            </a:lvl3pPr>
            <a:lvl4pPr marL="1371600" indent="0">
              <a:buNone/>
              <a:defRPr sz="900" dirty="0"/>
            </a:lvl4pPr>
            <a:lvl5pPr marL="1828800" indent="0">
              <a:buNone/>
              <a:defRPr sz="900" dirty="0"/>
            </a:lvl5pPr>
            <a:lvl6pPr marL="2286000" indent="0">
              <a:buNone/>
              <a:defRPr sz="900" dirty="0"/>
            </a:lvl6pPr>
            <a:lvl7pPr marL="2743200" indent="0">
              <a:buNone/>
              <a:defRPr sz="900" dirty="0"/>
            </a:lvl7pPr>
            <a:lvl8pPr marL="3200400" indent="0">
              <a:buNone/>
              <a:defRPr sz="900" dirty="0"/>
            </a:lvl8pPr>
            <a:lvl9pPr marL="3657600" indent="0">
              <a:buNone/>
              <a:defRPr sz="900" dirty="0"/>
            </a:lvl9pPr>
          </a:lstStyle>
          <a:p>
            <a:r>
              <a:rPr lang="en-US"/>
              <a:t>Click to edit Master text styles</a:t>
            </a:r>
          </a:p>
        </p:txBody>
      </p:sp>
      <p:sp>
        <p:nvSpPr>
          <p:cNvPr id="6" name="Footer Placeholder 5"/>
          <p:cNvSpPr>
            <a:spLocks noGrp="1"/>
          </p:cNvSpPr>
          <p:nvPr>
            <p:ph type="ftr" sz="quarter" idx="11"/>
          </p:nvPr>
        </p:nvSpPr>
        <p:spPr bwMode="white">
          <a:xfrm>
            <a:off x="2667000" y="6356350"/>
            <a:ext cx="5638800" cy="365125"/>
          </a:xfrm>
          <a:ln>
            <a:headEnd type="none"/>
            <a:tailEnd type="none"/>
          </a:ln>
        </p:spPr>
        <p:txBody>
          <a:bodyPr wrap="square"/>
          <a:lstStyle>
            <a:lvl1pPr>
              <a:defRPr sz="900" dirty="0"/>
            </a:lvl1pPr>
          </a:lstStyle>
          <a:p>
            <a:r>
              <a:rPr lang="en-US"/>
              <a:t>Copyright © 2025 Wolters Kluwer. Published by Lippincott Williams &amp; Wilkins.</a:t>
            </a:r>
          </a:p>
        </p:txBody>
      </p:sp>
      <p:sp>
        <p:nvSpPr>
          <p:cNvPr id="7" name="Slide Number Placeholder 6"/>
          <p:cNvSpPr>
            <a:spLocks noGrp="1"/>
          </p:cNvSpPr>
          <p:nvPr>
            <p:ph type="sldNum" sz="quarter" idx="12"/>
          </p:nvPr>
        </p:nvSpPr>
        <p:spPr bwMode="white">
          <a:xfrm>
            <a:off x="8305800" y="6356350"/>
            <a:ext cx="381000" cy="365125"/>
          </a:xfrm>
          <a:ln>
            <a:headEnd type="none"/>
            <a:tailEnd type="none"/>
          </a:ln>
        </p:spPr>
        <p:txBody>
          <a:bodyPr wrap="square"/>
          <a:lstStyle>
            <a:lvl1pPr>
              <a:defRPr sz="900" dirty="0"/>
            </a:lvl1pPr>
          </a:lstStyle>
          <a:p>
            <a:fld id="{27A13296-8103-46F4-BA41-F532E14F2100}" type="slidenum">
              <a:rPr lang="en-US" dirty="0"/>
              <a:t>‹#›</a:t>
            </a:fld>
            <a:endParaRPr lang="en-US"/>
          </a:p>
        </p:txBody>
      </p:sp>
      <p:sp>
        <p:nvSpPr>
          <p:cNvPr id="9" name="Text Placeholder 3"/>
          <p:cNvSpPr>
            <a:spLocks noGrp="1"/>
          </p:cNvSpPr>
          <p:nvPr>
            <p:ph type="body" sz="half" idx="13"/>
          </p:nvPr>
        </p:nvSpPr>
        <p:spPr bwMode="white">
          <a:xfrm>
            <a:off x="6248400" y="550652"/>
            <a:ext cx="2438400" cy="1831502"/>
          </a:xfrm>
          <a:ln>
            <a:headEnd type="none"/>
            <a:tailEnd type="none"/>
          </a:ln>
        </p:spPr>
        <p:txBody>
          <a:bodyPr wrap="square">
            <a:normAutofit/>
          </a:bodyPr>
          <a:lstStyle>
            <a:lvl1pPr marL="0" indent="0">
              <a:buNone/>
              <a:defRPr sz="1000" dirty="0"/>
            </a:lvl1pPr>
            <a:lvl2pPr marL="457200" indent="0">
              <a:buNone/>
              <a:defRPr sz="1200" dirty="0"/>
            </a:lvl2pPr>
            <a:lvl3pPr marL="914400" indent="0">
              <a:buNone/>
              <a:defRPr sz="1000" dirty="0"/>
            </a:lvl3pPr>
            <a:lvl4pPr marL="1371600" indent="0">
              <a:buNone/>
              <a:defRPr sz="900" dirty="0"/>
            </a:lvl4pPr>
            <a:lvl5pPr marL="1828800" indent="0">
              <a:buNone/>
              <a:defRPr sz="900" dirty="0"/>
            </a:lvl5pPr>
            <a:lvl6pPr marL="2286000" indent="0">
              <a:buNone/>
              <a:defRPr sz="900" dirty="0"/>
            </a:lvl6pPr>
            <a:lvl7pPr marL="2743200" indent="0">
              <a:buNone/>
              <a:defRPr sz="900" dirty="0"/>
            </a:lvl7pPr>
            <a:lvl8pPr marL="3200400" indent="0">
              <a:buNone/>
              <a:defRPr sz="900" dirty="0"/>
            </a:lvl8pPr>
            <a:lvl9pPr marL="3657600" indent="0">
              <a:buNone/>
              <a:defRPr sz="900" dirty="0"/>
            </a:lvl9pPr>
          </a:lstStyle>
          <a:p>
            <a:r>
              <a:rPr lang="en-US"/>
              <a:t>Click to edit Master text styles</a:t>
            </a:r>
          </a:p>
        </p:txBody>
      </p:sp>
    </p:spTree>
    <p:extLst>
      <p:ext uri="{BB962C8B-B14F-4D97-AF65-F5344CB8AC3E}">
        <p14:creationId xmlns:p14="http://schemas.microsoft.com/office/powerpoint/2010/main" val="1575502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947B9-3CA9-1595-596E-60059FF91CE7}"/>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ABB78FF-2292-3295-EDC6-ECCDD443FAEC}"/>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342025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22-11-25</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22-11-25</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22-11-25</a:t>
            </a:fld>
            <a:endParaRPr lang="fr-BE"/>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22-11-25</a:t>
            </a:fld>
            <a:endParaRPr lang="fr-BE"/>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22-11-25</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6B20BD7-C4E2-46D0-BFD4-5D246172BE71}" type="datetimeFigureOut">
              <a:rPr lang="fr-BE" smtClean="0"/>
              <a:pPr/>
              <a:t>22-11-25</a:t>
            </a:fld>
            <a:endParaRPr lang="fr-BE"/>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A86D5E7-1F60-4237-A094-CBC30408275F}" type="slidenum">
              <a:rPr lang="fr-BE" smtClean="0"/>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31.xml"/><Relationship Id="rId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Lst>
  <p:txStyles>
    <p:titleStyle>
      <a:lvl1pPr algn="ctr" defTabSz="914400" rtl="0" eaLnBrk="1" latinLnBrk="0" hangingPunct="1">
        <a:spcBef>
          <a:spcPct val="0"/>
        </a:spcBef>
        <a:buNone/>
        <a:defRPr sz="4400" kern="1200">
          <a:solidFill>
            <a:srgbClr val="C0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Merci – </a:t>
            </a:r>
            <a:r>
              <a:rPr lang="fr-FR" err="1"/>
              <a:t>Dank</a:t>
            </a:r>
            <a:r>
              <a:rPr lang="fr-FR"/>
              <a:t> u</a:t>
            </a:r>
            <a:endParaRPr lang="fr-BE"/>
          </a:p>
        </p:txBody>
      </p:sp>
      <p:pic>
        <p:nvPicPr>
          <p:cNvPr id="7" name="Image 6" descr="ST-PIERRE_Values_COLOR.png"/>
          <p:cNvPicPr>
            <a:picLocks noChangeAspect="1"/>
          </p:cNvPicPr>
          <p:nvPr userDrawn="1"/>
        </p:nvPicPr>
        <p:blipFill>
          <a:blip r:embed="rId3" cstate="print"/>
          <a:stretch>
            <a:fillRect/>
          </a:stretch>
        </p:blipFill>
        <p:spPr>
          <a:xfrm>
            <a:off x="1475656" y="2204864"/>
            <a:ext cx="6373197" cy="2802653"/>
          </a:xfrm>
          <a:prstGeom prst="rect">
            <a:avLst/>
          </a:prstGeom>
        </p:spPr>
      </p:pic>
      <p:pic>
        <p:nvPicPr>
          <p:cNvPr id="8" name="Image 7" descr="logo_chu_umc.gif"/>
          <p:cNvPicPr>
            <a:picLocks noChangeAspect="1"/>
          </p:cNvPicPr>
          <p:nvPr userDrawn="1"/>
        </p:nvPicPr>
        <p:blipFill>
          <a:blip r:embed="rId4" cstate="print"/>
          <a:stretch>
            <a:fillRect/>
          </a:stretch>
        </p:blipFill>
        <p:spPr>
          <a:xfrm>
            <a:off x="3851920" y="5517232"/>
            <a:ext cx="1988225" cy="76219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shef.ac.uk/FRAX/tool.jsp"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a:xfrm>
            <a:off x="571472" y="1785926"/>
            <a:ext cx="7772400" cy="1470025"/>
          </a:xfrm>
        </p:spPr>
        <p:txBody>
          <a:bodyPr>
            <a:normAutofit/>
          </a:bodyPr>
          <a:lstStyle/>
          <a:p>
            <a:br>
              <a:rPr lang="en-US" sz="2400" b="1"/>
            </a:br>
            <a:r>
              <a:rPr lang="en-US" sz="2400">
                <a:solidFill>
                  <a:srgbClr val="FF0000"/>
                </a:solidFill>
                <a:latin typeface="Aptos"/>
                <a:cs typeface="Arial"/>
              </a:rPr>
              <a:t>“BMS Review  November 22, 2025"</a:t>
            </a:r>
          </a:p>
        </p:txBody>
      </p:sp>
      <p:sp>
        <p:nvSpPr>
          <p:cNvPr id="3" name="Sous-titre 2"/>
          <p:cNvSpPr>
            <a:spLocks noGrp="1"/>
          </p:cNvSpPr>
          <p:nvPr>
            <p:ph type="subTitle" idx="1"/>
          </p:nvPr>
        </p:nvSpPr>
        <p:spPr>
          <a:xfrm>
            <a:off x="1214414" y="3617913"/>
            <a:ext cx="6697662" cy="3240087"/>
          </a:xfrm>
        </p:spPr>
        <p:txBody>
          <a:bodyPr vert="horz" lIns="91440" tIns="45720" rIns="91440" bIns="45720" rtlCol="0" anchor="t">
            <a:normAutofit lnSpcReduction="10000"/>
          </a:bodyPr>
          <a:lstStyle/>
          <a:p>
            <a:pPr eaLnBrk="1" hangingPunct="1">
              <a:lnSpc>
                <a:spcPct val="80000"/>
              </a:lnSpc>
            </a:pPr>
            <a:endParaRPr lang="fr-FR" sz="1600">
              <a:solidFill>
                <a:schemeClr val="tx1"/>
              </a:solidFill>
              <a:latin typeface="Garamond" pitchFamily="18" charset="0"/>
            </a:endParaRPr>
          </a:p>
          <a:p>
            <a:pPr eaLnBrk="1" hangingPunct="1">
              <a:lnSpc>
                <a:spcPct val="80000"/>
              </a:lnSpc>
            </a:pPr>
            <a:r>
              <a:rPr lang="en-GB" sz="2800">
                <a:solidFill>
                  <a:schemeClr val="tx1"/>
                </a:solidFill>
                <a:latin typeface="Garamond"/>
              </a:rPr>
              <a:t>Serge Rozenberg,</a:t>
            </a:r>
            <a:br>
              <a:rPr lang="en-GB" sz="2800">
                <a:latin typeface="Garamond" pitchFamily="18" charset="0"/>
              </a:rPr>
            </a:br>
            <a:r>
              <a:rPr lang="en-GB" sz="2800">
                <a:solidFill>
                  <a:schemeClr val="tx1"/>
                </a:solidFill>
                <a:latin typeface="Garamond"/>
              </a:rPr>
              <a:t>CHU St Pierre Université libre de </a:t>
            </a:r>
            <a:r>
              <a:rPr lang="en-GB" sz="2800" err="1">
                <a:solidFill>
                  <a:schemeClr val="tx1"/>
                </a:solidFill>
                <a:latin typeface="Garamond"/>
              </a:rPr>
              <a:t>Bruxelles</a:t>
            </a:r>
            <a:endParaRPr lang="en-GB" sz="2800">
              <a:solidFill>
                <a:schemeClr val="tx1"/>
              </a:solidFill>
              <a:latin typeface="Garamond"/>
            </a:endParaRPr>
          </a:p>
          <a:p>
            <a:pPr eaLnBrk="1" hangingPunct="1">
              <a:lnSpc>
                <a:spcPct val="80000"/>
              </a:lnSpc>
            </a:pPr>
            <a:r>
              <a:rPr lang="en-GB" sz="2800">
                <a:solidFill>
                  <a:schemeClr val="tx1"/>
                </a:solidFill>
                <a:latin typeface="Garamond"/>
              </a:rPr>
              <a:t>Vrije Universiteit Brussel </a:t>
            </a:r>
          </a:p>
          <a:p>
            <a:pPr eaLnBrk="1" hangingPunct="1">
              <a:lnSpc>
                <a:spcPct val="80000"/>
              </a:lnSpc>
            </a:pPr>
            <a:r>
              <a:rPr lang="en-GB" sz="2800">
                <a:solidFill>
                  <a:schemeClr val="tx1"/>
                </a:solidFill>
                <a:latin typeface="Garamond" pitchFamily="18" charset="0"/>
              </a:rPr>
              <a:t>Belgium</a:t>
            </a:r>
            <a:br>
              <a:rPr lang="en-GB" sz="2800">
                <a:solidFill>
                  <a:schemeClr val="tx1"/>
                </a:solidFill>
                <a:latin typeface="Garamond" pitchFamily="18" charset="0"/>
              </a:rPr>
            </a:br>
            <a:br>
              <a:rPr lang="en-GB" sz="2800">
                <a:solidFill>
                  <a:schemeClr val="tx1"/>
                </a:solidFill>
                <a:latin typeface="Garamond" pitchFamily="18" charset="0"/>
              </a:rPr>
            </a:br>
            <a:r>
              <a:rPr lang="en-GB" sz="2800">
                <a:solidFill>
                  <a:schemeClr val="accent2"/>
                </a:solidFill>
                <a:latin typeface="Garamond" pitchFamily="18" charset="0"/>
              </a:rPr>
              <a:t>serge_rozenberg@stpierre-bru.be</a:t>
            </a:r>
            <a:br>
              <a:rPr lang="en-GB" sz="2800">
                <a:solidFill>
                  <a:schemeClr val="accent2"/>
                </a:solidFill>
                <a:latin typeface="Garamond" pitchFamily="18" charset="0"/>
              </a:rPr>
            </a:br>
            <a:r>
              <a:rPr lang="en-GB" sz="2800">
                <a:solidFill>
                  <a:schemeClr val="accent2"/>
                </a:solidFill>
                <a:latin typeface="Garamond" pitchFamily="18" charset="0"/>
              </a:rPr>
              <a:t>serge.rozenberg@skynet.be</a:t>
            </a:r>
            <a:r>
              <a:rPr lang="en-GB" sz="2800">
                <a:solidFill>
                  <a:schemeClr val="tx1"/>
                </a:solidFill>
                <a:latin typeface="Garamond" pitchFamily="18" charset="0"/>
              </a:rPr>
              <a:t> </a:t>
            </a:r>
            <a:br>
              <a:rPr lang="en-GB" sz="2800">
                <a:solidFill>
                  <a:schemeClr val="tx1"/>
                </a:solidFill>
                <a:latin typeface="Garamond" pitchFamily="18" charset="0"/>
              </a:rPr>
            </a:br>
            <a:br>
              <a:rPr lang="fr-FR" sz="2800">
                <a:solidFill>
                  <a:schemeClr val="tx1"/>
                </a:solidFill>
                <a:latin typeface="Garamond" pitchFamily="18" charset="0"/>
              </a:rPr>
            </a:br>
            <a:endParaRPr lang="fr-BE" sz="2800">
              <a:solidFill>
                <a:schemeClr val="tx1"/>
              </a:solidFill>
              <a:latin typeface="Garamond" pitchFamily="18" charset="0"/>
            </a:endParaRPr>
          </a:p>
        </p:txBody>
      </p:sp>
    </p:spTree>
    <p:extLst>
      <p:ext uri="{BB962C8B-B14F-4D97-AF65-F5344CB8AC3E}">
        <p14:creationId xmlns:p14="http://schemas.microsoft.com/office/powerpoint/2010/main" val="197861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a:t>FRAX</a:t>
            </a:r>
          </a:p>
        </p:txBody>
      </p:sp>
      <p:sp>
        <p:nvSpPr>
          <p:cNvPr id="3" name="Espace réservé du contenu 2"/>
          <p:cNvSpPr>
            <a:spLocks noGrp="1"/>
          </p:cNvSpPr>
          <p:nvPr>
            <p:ph idx="1"/>
          </p:nvPr>
        </p:nvSpPr>
        <p:spPr/>
        <p:txBody>
          <a:bodyPr vert="horz" lIns="91440" tIns="45720" rIns="91440" bIns="45720" rtlCol="0" anchor="t">
            <a:normAutofit lnSpcReduction="10000"/>
          </a:bodyPr>
          <a:lstStyle/>
          <a:p>
            <a:r>
              <a:rPr lang="fr-BE" err="1"/>
              <a:t>Treatment</a:t>
            </a:r>
            <a:r>
              <a:rPr lang="fr-BE"/>
              <a:t> </a:t>
            </a:r>
            <a:r>
              <a:rPr lang="fr-BE" err="1"/>
              <a:t>should</a:t>
            </a:r>
            <a:r>
              <a:rPr lang="fr-BE"/>
              <a:t> </a:t>
            </a:r>
            <a:r>
              <a:rPr lang="fr-BE" err="1"/>
              <a:t>be</a:t>
            </a:r>
            <a:r>
              <a:rPr lang="fr-BE"/>
              <a:t> </a:t>
            </a:r>
            <a:r>
              <a:rPr lang="fr-BE" err="1"/>
              <a:t>considered</a:t>
            </a:r>
            <a:r>
              <a:rPr lang="fr-BE"/>
              <a:t> </a:t>
            </a:r>
            <a:r>
              <a:rPr lang="en-US"/>
              <a:t>when there is a </a:t>
            </a:r>
            <a:r>
              <a:rPr lang="en-US">
                <a:solidFill>
                  <a:srgbClr val="FF0000"/>
                </a:solidFill>
              </a:rPr>
              <a:t>10 year hip fracture risk of at least 3% (and less than 70 years)</a:t>
            </a:r>
            <a:r>
              <a:rPr lang="en-US"/>
              <a:t> </a:t>
            </a:r>
            <a:r>
              <a:rPr lang="en-US">
                <a:solidFill>
                  <a:srgbClr val="FF0000"/>
                </a:solidFill>
              </a:rPr>
              <a:t>or 5% (and ≥70 years)</a:t>
            </a:r>
            <a:r>
              <a:rPr lang="en-US"/>
              <a:t> </a:t>
            </a:r>
          </a:p>
          <a:p>
            <a:r>
              <a:rPr lang="en-US"/>
              <a:t>or a </a:t>
            </a:r>
            <a:r>
              <a:rPr lang="en-US">
                <a:solidFill>
                  <a:srgbClr val="FF0000"/>
                </a:solidFill>
              </a:rPr>
              <a:t>20% risk (all ages) of a </a:t>
            </a:r>
            <a:r>
              <a:rPr lang="en-US" i="1">
                <a:solidFill>
                  <a:srgbClr val="FF0000"/>
                </a:solidFill>
              </a:rPr>
              <a:t>major osteoporotic fracture (MOF)</a:t>
            </a:r>
            <a:endParaRPr lang="en-US">
              <a:solidFill>
                <a:srgbClr val="FF0000"/>
              </a:solidFill>
              <a:ea typeface="Calibri"/>
              <a:cs typeface="Calibri"/>
            </a:endParaRPr>
          </a:p>
          <a:p>
            <a:pPr marL="0" indent="0">
              <a:buNone/>
            </a:pPr>
            <a:endParaRPr lang="en-US" i="1">
              <a:ea typeface="Calibri"/>
              <a:cs typeface="Calibri"/>
            </a:endParaRPr>
          </a:p>
          <a:p>
            <a:endParaRPr lang="en-US" sz="1800" i="1">
              <a:ea typeface="Calibri"/>
              <a:cs typeface="Calibri"/>
            </a:endParaRPr>
          </a:p>
          <a:p>
            <a:r>
              <a:rPr lang="en-US" sz="2000">
                <a:solidFill>
                  <a:srgbClr val="212121"/>
                </a:solidFill>
                <a:ea typeface="+mn-lt"/>
                <a:cs typeface="+mn-lt"/>
              </a:rPr>
              <a:t>Sanchez-Rodriguez D, Bergmann P, Body JJ, Cavalier E, Gielen E, </a:t>
            </a:r>
            <a:r>
              <a:rPr lang="en-US" sz="2000" err="1">
                <a:solidFill>
                  <a:srgbClr val="212121"/>
                </a:solidFill>
                <a:ea typeface="+mn-lt"/>
                <a:cs typeface="+mn-lt"/>
              </a:rPr>
              <a:t>Goemaere</a:t>
            </a:r>
            <a:r>
              <a:rPr lang="en-US" sz="2000">
                <a:solidFill>
                  <a:srgbClr val="212121"/>
                </a:solidFill>
                <a:ea typeface="+mn-lt"/>
                <a:cs typeface="+mn-lt"/>
              </a:rPr>
              <a:t> S, </a:t>
            </a:r>
            <a:r>
              <a:rPr lang="en-US" sz="2000" err="1">
                <a:solidFill>
                  <a:srgbClr val="212121"/>
                </a:solidFill>
                <a:ea typeface="+mn-lt"/>
                <a:cs typeface="+mn-lt"/>
              </a:rPr>
              <a:t>Lapauw</a:t>
            </a:r>
            <a:r>
              <a:rPr lang="en-US" sz="2000">
                <a:solidFill>
                  <a:srgbClr val="212121"/>
                </a:solidFill>
                <a:ea typeface="+mn-lt"/>
                <a:cs typeface="+mn-lt"/>
              </a:rPr>
              <a:t> B, Laurent MR, Rozenberg S, </a:t>
            </a:r>
            <a:r>
              <a:rPr lang="en-US" sz="2000" err="1">
                <a:solidFill>
                  <a:srgbClr val="212121"/>
                </a:solidFill>
                <a:ea typeface="+mn-lt"/>
                <a:cs typeface="+mn-lt"/>
              </a:rPr>
              <a:t>Honvo</a:t>
            </a:r>
            <a:r>
              <a:rPr lang="en-US" sz="2000">
                <a:solidFill>
                  <a:srgbClr val="212121"/>
                </a:solidFill>
                <a:ea typeface="+mn-lt"/>
                <a:cs typeface="+mn-lt"/>
              </a:rPr>
              <a:t> G, </a:t>
            </a:r>
            <a:r>
              <a:rPr lang="en-US" sz="2000" err="1">
                <a:solidFill>
                  <a:srgbClr val="212121"/>
                </a:solidFill>
                <a:ea typeface="+mn-lt"/>
                <a:cs typeface="+mn-lt"/>
              </a:rPr>
              <a:t>Beaudart</a:t>
            </a:r>
            <a:r>
              <a:rPr lang="en-US" sz="2000">
                <a:solidFill>
                  <a:srgbClr val="212121"/>
                </a:solidFill>
                <a:ea typeface="+mn-lt"/>
                <a:cs typeface="+mn-lt"/>
              </a:rPr>
              <a:t> C, Bruyère O. The Belgian Bone Club 2020 guidelines for the management of osteoporosis in postmenopausal women. </a:t>
            </a:r>
            <a:r>
              <a:rPr lang="en-US" sz="2000" err="1">
                <a:solidFill>
                  <a:srgbClr val="212121"/>
                </a:solidFill>
                <a:ea typeface="+mn-lt"/>
                <a:cs typeface="+mn-lt"/>
              </a:rPr>
              <a:t>Maturitas</a:t>
            </a:r>
            <a:r>
              <a:rPr lang="en-US" sz="2000">
                <a:solidFill>
                  <a:srgbClr val="212121"/>
                </a:solidFill>
                <a:ea typeface="+mn-lt"/>
                <a:cs typeface="+mn-lt"/>
              </a:rPr>
              <a:t>. 2020 </a:t>
            </a:r>
            <a:endParaRPr lang="en-US" sz="2000">
              <a:solidFill>
                <a:srgbClr val="212121"/>
              </a:solidFill>
              <a:ea typeface="Calibri"/>
              <a:cs typeface="Calibri"/>
            </a:endParaRPr>
          </a:p>
        </p:txBody>
      </p:sp>
    </p:spTree>
    <p:extLst>
      <p:ext uri="{BB962C8B-B14F-4D97-AF65-F5344CB8AC3E}">
        <p14:creationId xmlns:p14="http://schemas.microsoft.com/office/powerpoint/2010/main" val="4175753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75B4F-4935-E95F-DEDB-26EAA94D0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058CB0-3BE0-CBC2-997F-61D5380B17FC}"/>
              </a:ext>
            </a:extLst>
          </p:cNvPr>
          <p:cNvSpPr>
            <a:spLocks noGrp="1"/>
          </p:cNvSpPr>
          <p:nvPr>
            <p:ph type="title"/>
          </p:nvPr>
        </p:nvSpPr>
        <p:spPr/>
        <p:txBody>
          <a:bodyPr/>
          <a:lstStyle/>
          <a:p>
            <a:r>
              <a:rPr lang="en-US" dirty="0">
                <a:latin typeface="Arial"/>
                <a:cs typeface="Arial"/>
              </a:rPr>
              <a:t>Osteoporosis</a:t>
            </a:r>
            <a:endParaRPr lang="en-US" dirty="0"/>
          </a:p>
        </p:txBody>
      </p:sp>
      <p:sp>
        <p:nvSpPr>
          <p:cNvPr id="3" name="Content Placeholder 2">
            <a:extLst>
              <a:ext uri="{FF2B5EF4-FFF2-40B4-BE49-F238E27FC236}">
                <a16:creationId xmlns:a16="http://schemas.microsoft.com/office/drawing/2014/main" id="{AB27E018-FB04-8FE8-F577-4026C606B047}"/>
              </a:ext>
            </a:extLst>
          </p:cNvPr>
          <p:cNvSpPr>
            <a:spLocks noGrp="1"/>
          </p:cNvSpPr>
          <p:nvPr>
            <p:ph idx="1"/>
          </p:nvPr>
        </p:nvSpPr>
        <p:spPr/>
        <p:txBody>
          <a:bodyPr vert="horz" lIns="91440" tIns="45720" rIns="91440" bIns="45720" rtlCol="0" anchor="t">
            <a:normAutofit/>
          </a:bodyPr>
          <a:lstStyle/>
          <a:p>
            <a:pPr marL="264795" indent="-264795"/>
            <a:r>
              <a:rPr lang="en-US">
                <a:ea typeface="Calibri"/>
                <a:cs typeface="Calibri"/>
              </a:rPr>
              <a:t>Prevention of bone loss and fractures with a single Zoledronic acid perfusion ? </a:t>
            </a:r>
          </a:p>
        </p:txBody>
      </p:sp>
    </p:spTree>
    <p:extLst>
      <p:ext uri="{BB962C8B-B14F-4D97-AF65-F5344CB8AC3E}">
        <p14:creationId xmlns:p14="http://schemas.microsoft.com/office/powerpoint/2010/main" val="216521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3586-55E2-4690-990E-2E5222CBFAFD}"/>
              </a:ext>
            </a:extLst>
          </p:cNvPr>
          <p:cNvSpPr>
            <a:spLocks noGrp="1"/>
          </p:cNvSpPr>
          <p:nvPr>
            <p:ph type="title"/>
          </p:nvPr>
        </p:nvSpPr>
        <p:spPr/>
        <p:txBody>
          <a:bodyPr/>
          <a:lstStyle/>
          <a:p>
            <a:r>
              <a:rPr lang="en-US" sz="2800" b="1">
                <a:solidFill>
                  <a:srgbClr val="FF0000"/>
                </a:solidFill>
                <a:latin typeface="Merriweather"/>
                <a:cs typeface="Arial"/>
              </a:rPr>
              <a:t>Fracture Prevention with Infrequent Zoledronate in Women 50 to 60 Years of Age</a:t>
            </a:r>
            <a:endParaRPr lang="en-US" sz="2800">
              <a:solidFill>
                <a:srgbClr val="FF0000"/>
              </a:solidFill>
              <a:cs typeface="Arial"/>
            </a:endParaRPr>
          </a:p>
          <a:p>
            <a:endParaRPr lang="en-US" sz="2800">
              <a:solidFill>
                <a:srgbClr val="FF0000"/>
              </a:solidFill>
            </a:endParaRPr>
          </a:p>
        </p:txBody>
      </p:sp>
      <p:sp>
        <p:nvSpPr>
          <p:cNvPr id="4" name="TextBox 3">
            <a:extLst>
              <a:ext uri="{FF2B5EF4-FFF2-40B4-BE49-F238E27FC236}">
                <a16:creationId xmlns:a16="http://schemas.microsoft.com/office/drawing/2014/main" id="{318A1475-E861-DF77-E20D-7C5DC927E6E5}"/>
              </a:ext>
            </a:extLst>
          </p:cNvPr>
          <p:cNvSpPr txBox="1"/>
          <p:nvPr/>
        </p:nvSpPr>
        <p:spPr>
          <a:xfrm>
            <a:off x="550717" y="1714499"/>
            <a:ext cx="805295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a:solidFill>
                  <a:srgbClr val="212121"/>
                </a:solidFill>
                <a:latin typeface="Arial"/>
                <a:cs typeface="Arial"/>
              </a:rPr>
              <a:t> </a:t>
            </a:r>
            <a:r>
              <a:rPr lang="en-US" sz="1200">
                <a:solidFill>
                  <a:srgbClr val="FF0000"/>
                </a:solidFill>
                <a:latin typeface="Arial"/>
                <a:cs typeface="Arial"/>
              </a:rPr>
              <a:t>10-year, prospective, RCT early postmenopausal women (50 to 60 years of age) with bone mineral density T scores lower than 0 and higher than -2.5</a:t>
            </a:r>
            <a:r>
              <a:rPr lang="en-US" sz="1200">
                <a:solidFill>
                  <a:srgbClr val="212121"/>
                </a:solidFill>
                <a:latin typeface="Arial"/>
                <a:cs typeface="Arial"/>
              </a:rPr>
              <a:t> (scores of -1 or higher typically indicate normal bone mineral density) at the lumbar spine, femoral neck, or hip. </a:t>
            </a:r>
            <a:endParaRPr lang="en-US">
              <a:solidFill>
                <a:srgbClr val="000000"/>
              </a:solidFill>
              <a:latin typeface="Arial"/>
              <a:cs typeface="Arial"/>
            </a:endParaRPr>
          </a:p>
          <a:p>
            <a:pPr marL="171450" indent="-171450">
              <a:buFont typeface="Arial"/>
              <a:buChar char="•"/>
            </a:pPr>
            <a:r>
              <a:rPr lang="en-US" sz="1200">
                <a:solidFill>
                  <a:srgbClr val="FF0000"/>
                </a:solidFill>
                <a:latin typeface="Arial"/>
                <a:cs typeface="Arial"/>
              </a:rPr>
              <a:t> zoledronate  5 mg at baseline and at 5 years (zoledronate-zoledronate group), zoledronate  5 mg at baseline and placebo at 5 years (zoledronate-placebo group), or (placebo-placebo group). </a:t>
            </a:r>
            <a:endParaRPr lang="en-US">
              <a:solidFill>
                <a:srgbClr val="FF0000"/>
              </a:solidFill>
              <a:latin typeface="Arial"/>
              <a:cs typeface="Arial"/>
            </a:endParaRPr>
          </a:p>
          <a:p>
            <a:pPr marL="171450" indent="-171450">
              <a:buFont typeface="Arial"/>
              <a:buChar char="•"/>
            </a:pPr>
            <a:r>
              <a:rPr lang="en-US" sz="1200">
                <a:solidFill>
                  <a:srgbClr val="212121"/>
                </a:solidFill>
                <a:latin typeface="Arial"/>
                <a:cs typeface="Arial"/>
              </a:rPr>
              <a:t>Spinal radiographs were obtained at baseline, 5 years, and 10 years. </a:t>
            </a:r>
            <a:endParaRPr lang="en-US">
              <a:solidFill>
                <a:srgbClr val="000000"/>
              </a:solidFill>
              <a:latin typeface="Arial"/>
              <a:cs typeface="Arial"/>
            </a:endParaRPr>
          </a:p>
          <a:p>
            <a:pPr marL="171450" indent="-171450">
              <a:buFont typeface="Arial"/>
              <a:buChar char="•"/>
            </a:pPr>
            <a:r>
              <a:rPr lang="en-US" sz="1200">
                <a:solidFill>
                  <a:srgbClr val="212121"/>
                </a:solidFill>
                <a:latin typeface="Arial"/>
                <a:cs typeface="Arial"/>
              </a:rPr>
              <a:t> 1054 women with a mean age of 56.0 years at baseline, 1003 (95.2%) completed 10 years of follow-up. </a:t>
            </a:r>
            <a:endParaRPr lang="en-US">
              <a:solidFill>
                <a:srgbClr val="000000"/>
              </a:solidFill>
              <a:latin typeface="Arial"/>
              <a:cs typeface="Arial"/>
            </a:endParaRPr>
          </a:p>
          <a:p>
            <a:pPr marL="171450" indent="-171450">
              <a:buFont typeface="Arial"/>
              <a:buChar char="•"/>
            </a:pPr>
            <a:r>
              <a:rPr lang="en-US" sz="1200">
                <a:solidFill>
                  <a:srgbClr val="212121"/>
                </a:solidFill>
                <a:latin typeface="Arial"/>
                <a:cs typeface="Arial"/>
              </a:rPr>
              <a:t>A new morphometric fracture occurred in 22 women (6.3%) in the zoledronate-zoledronate group, in 23 women (6.6%) in the zoledronate-placebo group, and in 39 women (11.1%) in the placebo-placebo group (RR, zoledronate-zoledronate vs. placebo-placebo, 0.56 [95%{CI}, 0.34-0.92; P = 0.04]; and zoledronate-placebo vs. placebo-placebo, 0.59 [95% CI, 0.36 to 0.97; P = 0.08]).</a:t>
            </a:r>
            <a:endParaRPr lang="en-US">
              <a:solidFill>
                <a:srgbClr val="000000"/>
              </a:solidFill>
              <a:latin typeface="Arial"/>
              <a:cs typeface="Arial"/>
            </a:endParaRPr>
          </a:p>
          <a:p>
            <a:pPr marL="171450" indent="-171450">
              <a:buFont typeface="Arial"/>
              <a:buChar char="•"/>
            </a:pPr>
            <a:r>
              <a:rPr lang="en-US" sz="1200">
                <a:solidFill>
                  <a:srgbClr val="212121"/>
                </a:solidFill>
                <a:latin typeface="Arial"/>
                <a:cs typeface="Arial"/>
              </a:rPr>
              <a:t>RR of fragility fracture, any fracture, and major osteoporotic fracture was 0.72 (95% CI, 0.55 - 0.93), 0.70 (95% CI, 0.56 - 0.88), and 0.60 (95% CI, 0.42- 0.86), respectively, when zoledronate-zoledronate was compared with placebo-placebo and 0.79 (95% CI, 0.61 - 1.02), 0.77 (95% CI, 0.62 - 0.97), and 0.71 (95% CI, 0.51 - 0.99), respectively, when zoledronate-placebo was compared with placebo-placebo.</a:t>
            </a:r>
            <a:endParaRPr lang="en-US">
              <a:latin typeface="Arial"/>
              <a:cs typeface="Arial"/>
            </a:endParaRPr>
          </a:p>
          <a:p>
            <a:endParaRPr lang="en-US" sz="1200" b="1">
              <a:solidFill>
                <a:srgbClr val="212121"/>
              </a:solidFill>
              <a:latin typeface="Arial"/>
              <a:cs typeface="Arial"/>
            </a:endParaRPr>
          </a:p>
          <a:p>
            <a:r>
              <a:rPr lang="en-US" sz="1200" b="1">
                <a:solidFill>
                  <a:srgbClr val="212121"/>
                </a:solidFill>
                <a:latin typeface="Arial"/>
                <a:cs typeface="Arial"/>
              </a:rPr>
              <a:t>Conclusions: </a:t>
            </a:r>
            <a:r>
              <a:rPr lang="en-US" sz="1200">
                <a:solidFill>
                  <a:srgbClr val="FF0000"/>
                </a:solidFill>
                <a:latin typeface="Arial"/>
                <a:cs typeface="Arial"/>
              </a:rPr>
              <a:t>Ten years after trial initiation, zoledronate administered at baseline and 5 years was effective in preventing morphometric vertebral fracture in early postmenopausal women.</a:t>
            </a:r>
            <a:r>
              <a:rPr lang="en-US" sz="1200">
                <a:solidFill>
                  <a:srgbClr val="212121"/>
                </a:solidFill>
                <a:latin typeface="Arial"/>
                <a:cs typeface="Arial"/>
              </a:rPr>
              <a:t> </a:t>
            </a:r>
          </a:p>
          <a:p>
            <a:endParaRPr lang="en-US" sz="1200">
              <a:solidFill>
                <a:srgbClr val="212121"/>
              </a:solidFill>
              <a:cs typeface="Arial"/>
            </a:endParaRPr>
          </a:p>
          <a:p>
            <a:endParaRPr lang="en-US" sz="1200">
              <a:solidFill>
                <a:srgbClr val="212121"/>
              </a:solidFill>
              <a:cs typeface="Arial"/>
            </a:endParaRPr>
          </a:p>
          <a:p>
            <a:r>
              <a:rPr lang="en-US" sz="1200">
                <a:solidFill>
                  <a:srgbClr val="212121"/>
                </a:solidFill>
                <a:latin typeface="Arial"/>
                <a:cs typeface="Arial"/>
              </a:rPr>
              <a:t>Bolland MJ, et al .  N Engl J Med. 2025 Jan 16;392(3):239-248. </a:t>
            </a:r>
            <a:r>
              <a:rPr lang="en-US" sz="1200" err="1">
                <a:solidFill>
                  <a:srgbClr val="212121"/>
                </a:solidFill>
                <a:latin typeface="Arial"/>
                <a:cs typeface="Arial"/>
              </a:rPr>
              <a:t>doi</a:t>
            </a:r>
            <a:r>
              <a:rPr lang="en-US" sz="1200">
                <a:solidFill>
                  <a:srgbClr val="212121"/>
                </a:solidFill>
                <a:latin typeface="Arial"/>
                <a:cs typeface="Arial"/>
              </a:rPr>
              <a:t>: 10.1056/NEJMoa2407031. PMID: 39813642.</a:t>
            </a:r>
            <a:endParaRPr lang="en-US">
              <a:latin typeface="Arial"/>
            </a:endParaRPr>
          </a:p>
        </p:txBody>
      </p:sp>
    </p:spTree>
    <p:extLst>
      <p:ext uri="{BB962C8B-B14F-4D97-AF65-F5344CB8AC3E}">
        <p14:creationId xmlns:p14="http://schemas.microsoft.com/office/powerpoint/2010/main" val="396017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6E0C8-D691-28FC-E4AB-8B1F0F4D94AE}"/>
              </a:ext>
            </a:extLst>
          </p:cNvPr>
          <p:cNvSpPr>
            <a:spLocks noGrp="1"/>
          </p:cNvSpPr>
          <p:nvPr>
            <p:ph type="title"/>
          </p:nvPr>
        </p:nvSpPr>
        <p:spPr/>
        <p:txBody>
          <a:bodyPr/>
          <a:lstStyle/>
          <a:p>
            <a:r>
              <a:rPr lang="en-US" sz="2800" b="1">
                <a:solidFill>
                  <a:srgbClr val="FF0000"/>
                </a:solidFill>
                <a:latin typeface="Merriweather"/>
              </a:rPr>
              <a:t>Fracture Prevention with Infrequent Zoledronate in Women 50 to 60 Years of Age</a:t>
            </a:r>
            <a:endParaRPr lang="fr-FR" sz="2800">
              <a:solidFill>
                <a:srgbClr val="000000"/>
              </a:solidFill>
              <a:latin typeface="Merriweather"/>
            </a:endParaRPr>
          </a:p>
          <a:p>
            <a:endParaRPr lang="fr-FR"/>
          </a:p>
        </p:txBody>
      </p:sp>
      <p:sp>
        <p:nvSpPr>
          <p:cNvPr id="3" name="Espace réservé du graphique 2">
            <a:extLst>
              <a:ext uri="{FF2B5EF4-FFF2-40B4-BE49-F238E27FC236}">
                <a16:creationId xmlns:a16="http://schemas.microsoft.com/office/drawing/2014/main" id="{2612E3F1-5693-386C-A156-82FC850D3337}"/>
              </a:ext>
            </a:extLst>
          </p:cNvPr>
          <p:cNvSpPr>
            <a:spLocks noGrp="1"/>
          </p:cNvSpPr>
          <p:nvPr>
            <p:ph type="chart" idx="1"/>
          </p:nvPr>
        </p:nvSpPr>
        <p:spPr/>
      </p:sp>
      <p:pic>
        <p:nvPicPr>
          <p:cNvPr id="4" name="Image 3" descr="Une image contenant texte, capture d’écran, diagramme, conception&#10;&#10;Le contenu généré par l’IA peut être incorrect.">
            <a:extLst>
              <a:ext uri="{FF2B5EF4-FFF2-40B4-BE49-F238E27FC236}">
                <a16:creationId xmlns:a16="http://schemas.microsoft.com/office/drawing/2014/main" id="{82CF8515-8558-1C64-13DB-2624004B316F}"/>
              </a:ext>
            </a:extLst>
          </p:cNvPr>
          <p:cNvPicPr>
            <a:picLocks noChangeAspect="1"/>
          </p:cNvPicPr>
          <p:nvPr/>
        </p:nvPicPr>
        <p:blipFill>
          <a:blip r:embed="rId2"/>
          <a:stretch>
            <a:fillRect/>
          </a:stretch>
        </p:blipFill>
        <p:spPr>
          <a:xfrm>
            <a:off x="2071688" y="1562100"/>
            <a:ext cx="4228041" cy="4540250"/>
          </a:xfrm>
          <a:prstGeom prst="rect">
            <a:avLst/>
          </a:prstGeom>
        </p:spPr>
      </p:pic>
      <p:sp>
        <p:nvSpPr>
          <p:cNvPr id="5" name="ZoneTexte 4">
            <a:extLst>
              <a:ext uri="{FF2B5EF4-FFF2-40B4-BE49-F238E27FC236}">
                <a16:creationId xmlns:a16="http://schemas.microsoft.com/office/drawing/2014/main" id="{EFE8158B-4310-383B-FCB9-97AC5A505AE5}"/>
              </a:ext>
            </a:extLst>
          </p:cNvPr>
          <p:cNvSpPr txBox="1"/>
          <p:nvPr/>
        </p:nvSpPr>
        <p:spPr>
          <a:xfrm>
            <a:off x="687916" y="6286500"/>
            <a:ext cx="829945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12121"/>
                </a:solidFill>
                <a:cs typeface="Arial"/>
              </a:rPr>
              <a:t>Bolland MJ, et al .  N Engl J Med. 2025 Jan 16;392(3):239-248. </a:t>
            </a:r>
            <a:r>
              <a:rPr lang="en-US" sz="1200" err="1">
                <a:solidFill>
                  <a:srgbClr val="212121"/>
                </a:solidFill>
                <a:cs typeface="Arial"/>
              </a:rPr>
              <a:t>doi</a:t>
            </a:r>
            <a:r>
              <a:rPr lang="en-US" sz="1200">
                <a:solidFill>
                  <a:srgbClr val="212121"/>
                </a:solidFill>
                <a:cs typeface="Arial"/>
              </a:rPr>
              <a:t>: 10.1056/NEJMoa2407031. PMID: 39813642.</a:t>
            </a:r>
            <a:endParaRPr lang="fr-FR" sz="1200">
              <a:cs typeface="Arial"/>
            </a:endParaRPr>
          </a:p>
          <a:p>
            <a:pPr algn="l"/>
            <a:endParaRPr lang="fr-FR">
              <a:cs typeface="Arial"/>
            </a:endParaRPr>
          </a:p>
        </p:txBody>
      </p:sp>
    </p:spTree>
    <p:extLst>
      <p:ext uri="{BB962C8B-B14F-4D97-AF65-F5344CB8AC3E}">
        <p14:creationId xmlns:p14="http://schemas.microsoft.com/office/powerpoint/2010/main" val="1512333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12503-6710-867E-3FDC-AA88EDDB8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57C9C-7F7E-8194-4B12-045DD8A1FE71}"/>
              </a:ext>
            </a:extLst>
          </p:cNvPr>
          <p:cNvSpPr>
            <a:spLocks noGrp="1"/>
          </p:cNvSpPr>
          <p:nvPr>
            <p:ph type="title"/>
          </p:nvPr>
        </p:nvSpPr>
        <p:spPr/>
        <p:txBody>
          <a:bodyPr/>
          <a:lstStyle/>
          <a:p>
            <a:r>
              <a:rPr lang="en-US">
                <a:latin typeface="Arial"/>
                <a:cs typeface="Arial"/>
              </a:rPr>
              <a:t>Cardiovascular</a:t>
            </a:r>
            <a:endParaRPr lang="en-US"/>
          </a:p>
        </p:txBody>
      </p:sp>
      <p:pic>
        <p:nvPicPr>
          <p:cNvPr id="4" name="Picture 3" descr="Une image contenant dessin humoristique, capture d’écran, personne&#10;&#10;Description générée automatiquement">
            <a:extLst>
              <a:ext uri="{FF2B5EF4-FFF2-40B4-BE49-F238E27FC236}">
                <a16:creationId xmlns:a16="http://schemas.microsoft.com/office/drawing/2014/main" id="{7F8E5F53-CE58-0595-4524-33502A4E8DB4}"/>
              </a:ext>
            </a:extLst>
          </p:cNvPr>
          <p:cNvPicPr>
            <a:picLocks noChangeAspect="1"/>
          </p:cNvPicPr>
          <p:nvPr/>
        </p:nvPicPr>
        <p:blipFill>
          <a:blip r:embed="rId2"/>
          <a:stretch>
            <a:fillRect/>
          </a:stretch>
        </p:blipFill>
        <p:spPr>
          <a:xfrm>
            <a:off x="1211152" y="1541386"/>
            <a:ext cx="6472134" cy="4773481"/>
          </a:xfrm>
          <a:prstGeom prst="rect">
            <a:avLst/>
          </a:prstGeom>
        </p:spPr>
      </p:pic>
    </p:spTree>
    <p:extLst>
      <p:ext uri="{BB962C8B-B14F-4D97-AF65-F5344CB8AC3E}">
        <p14:creationId xmlns:p14="http://schemas.microsoft.com/office/powerpoint/2010/main" val="18394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CA04-D7B7-12CC-2B59-093ABF9CADB6}"/>
              </a:ext>
            </a:extLst>
          </p:cNvPr>
          <p:cNvSpPr>
            <a:spLocks noGrp="1"/>
          </p:cNvSpPr>
          <p:nvPr>
            <p:ph type="title"/>
          </p:nvPr>
        </p:nvSpPr>
        <p:spPr/>
        <p:txBody>
          <a:bodyPr/>
          <a:lstStyle/>
          <a:p>
            <a:r>
              <a:rPr lang="en-US">
                <a:latin typeface="Arial"/>
                <a:cs typeface="Arial"/>
              </a:rPr>
              <a:t>Cardiovascular</a:t>
            </a:r>
            <a:endParaRPr lang="en-US"/>
          </a:p>
        </p:txBody>
      </p:sp>
      <p:sp>
        <p:nvSpPr>
          <p:cNvPr id="3" name="Content Placeholder 2">
            <a:extLst>
              <a:ext uri="{FF2B5EF4-FFF2-40B4-BE49-F238E27FC236}">
                <a16:creationId xmlns:a16="http://schemas.microsoft.com/office/drawing/2014/main" id="{77163CC5-C7AF-09ED-827F-A61668944200}"/>
              </a:ext>
            </a:extLst>
          </p:cNvPr>
          <p:cNvSpPr>
            <a:spLocks noGrp="1"/>
          </p:cNvSpPr>
          <p:nvPr>
            <p:ph idx="1"/>
          </p:nvPr>
        </p:nvSpPr>
        <p:spPr/>
        <p:txBody>
          <a:bodyPr vert="horz" lIns="91440" tIns="45720" rIns="91440" bIns="45720" rtlCol="0" anchor="t">
            <a:normAutofit/>
          </a:bodyPr>
          <a:lstStyle/>
          <a:p>
            <a:pPr marL="264795" indent="-264795"/>
            <a:r>
              <a:rPr lang="en-US" dirty="0">
                <a:ea typeface="Calibri"/>
                <a:cs typeface="Calibri"/>
              </a:rPr>
              <a:t>WHI data first global results : No Benefit of MHT …</a:t>
            </a:r>
          </a:p>
          <a:p>
            <a:pPr marL="264795" indent="-264795"/>
            <a:r>
              <a:rPr lang="en-US" dirty="0">
                <a:ea typeface="Calibri"/>
                <a:cs typeface="Calibri"/>
              </a:rPr>
              <a:t>But....</a:t>
            </a:r>
          </a:p>
          <a:p>
            <a:pPr marL="264795" indent="-264795"/>
            <a:r>
              <a:rPr lang="en-US" dirty="0">
                <a:ea typeface="Calibri"/>
                <a:cs typeface="Calibri"/>
              </a:rPr>
              <a:t>Actually, benefit of E-therapy before &lt; 60 yrs , not so of E-P (but MPA!)</a:t>
            </a:r>
          </a:p>
          <a:p>
            <a:pPr marL="264795" indent="-264795"/>
            <a:r>
              <a:rPr lang="en-US" dirty="0">
                <a:ea typeface="Calibri"/>
                <a:cs typeface="Calibri"/>
              </a:rPr>
              <a:t>Women with VMS may have increased CVD risk …</a:t>
            </a:r>
          </a:p>
          <a:p>
            <a:pPr marL="264795" indent="-264795"/>
            <a:r>
              <a:rPr lang="en-US" dirty="0">
                <a:ea typeface="Calibri"/>
                <a:cs typeface="Calibri"/>
              </a:rPr>
              <a:t>So What about these women? </a:t>
            </a:r>
          </a:p>
        </p:txBody>
      </p:sp>
    </p:spTree>
    <p:extLst>
      <p:ext uri="{BB962C8B-B14F-4D97-AF65-F5344CB8AC3E}">
        <p14:creationId xmlns:p14="http://schemas.microsoft.com/office/powerpoint/2010/main" val="4164329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1E35C-BF7B-C238-1481-ABB1D347E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89F9D-17CE-ADA7-EBC5-0CCBAB44C655}"/>
              </a:ext>
            </a:extLst>
          </p:cNvPr>
          <p:cNvSpPr>
            <a:spLocks noGrp="1"/>
          </p:cNvSpPr>
          <p:nvPr>
            <p:ph type="title"/>
          </p:nvPr>
        </p:nvSpPr>
        <p:spPr/>
        <p:txBody>
          <a:bodyPr vert="horz" lIns="91440" tIns="45720" rIns="91440" bIns="45720" rtlCol="0" anchor="ctr">
            <a:noAutofit/>
          </a:bodyPr>
          <a:lstStyle/>
          <a:p>
            <a:r>
              <a:rPr lang="en-US" sz="2400">
                <a:solidFill>
                  <a:srgbClr val="FF0000"/>
                </a:solidFill>
                <a:latin typeface="Merriweather"/>
                <a:cs typeface="Arial"/>
              </a:rPr>
              <a:t>MHT and  CVD in Women With Vasomotor Symptoms: A Secondary Analysis of the WHI  RCT </a:t>
            </a:r>
            <a:endParaRPr lang="en-US" sz="2400">
              <a:solidFill>
                <a:srgbClr val="FF0000"/>
              </a:solidFill>
              <a:latin typeface="Merriweather"/>
            </a:endParaRPr>
          </a:p>
        </p:txBody>
      </p:sp>
      <p:sp>
        <p:nvSpPr>
          <p:cNvPr id="3" name="Content Placeholder 2">
            <a:extLst>
              <a:ext uri="{FF2B5EF4-FFF2-40B4-BE49-F238E27FC236}">
                <a16:creationId xmlns:a16="http://schemas.microsoft.com/office/drawing/2014/main" id="{0AFE45A5-3C9F-A3B0-B523-CD5DF868D89D}"/>
              </a:ext>
            </a:extLst>
          </p:cNvPr>
          <p:cNvSpPr>
            <a:spLocks noGrp="1"/>
          </p:cNvSpPr>
          <p:nvPr>
            <p:ph idx="1"/>
          </p:nvPr>
        </p:nvSpPr>
        <p:spPr/>
        <p:txBody>
          <a:bodyPr vert="horz" lIns="91440" tIns="45720" rIns="91440" bIns="45720" rtlCol="0" anchor="t">
            <a:noAutofit/>
          </a:bodyPr>
          <a:lstStyle/>
          <a:p>
            <a:pPr marL="0" indent="0">
              <a:buNone/>
            </a:pPr>
            <a:r>
              <a:rPr lang="en-US" dirty="0">
                <a:solidFill>
                  <a:srgbClr val="212121"/>
                </a:solidFill>
                <a:ea typeface="+mn-lt"/>
                <a:cs typeface="+mn-lt"/>
              </a:rPr>
              <a:t> </a:t>
            </a:r>
            <a:r>
              <a:rPr lang="en-US" dirty="0">
                <a:solidFill>
                  <a:srgbClr val="FF0000"/>
                </a:solidFill>
                <a:ea typeface="+mn-lt"/>
                <a:cs typeface="+mn-lt"/>
              </a:rPr>
              <a:t>CEE alone and CEE + MPA neutral effects on ASCVD in women with VMS aged 50-59 years </a:t>
            </a:r>
            <a:r>
              <a:rPr lang="en-US" dirty="0">
                <a:solidFill>
                  <a:srgbClr val="212121"/>
                </a:solidFill>
                <a:ea typeface="+mn-lt"/>
                <a:cs typeface="+mn-lt"/>
              </a:rPr>
              <a:t>(CEE alone: HR, 0.85; 95% CI, 0.53-1.35; CEE + MPA: HR, 0.84; 95% CI, 0.44-1.57). </a:t>
            </a:r>
            <a:endParaRPr lang="en-US" dirty="0">
              <a:solidFill>
                <a:srgbClr val="000000"/>
              </a:solidFill>
              <a:ea typeface="+mn-lt"/>
              <a:cs typeface="+mn-lt"/>
            </a:endParaRPr>
          </a:p>
          <a:p>
            <a:pPr marL="0" indent="0">
              <a:buNone/>
            </a:pPr>
            <a:r>
              <a:rPr lang="en-US" dirty="0">
                <a:solidFill>
                  <a:srgbClr val="FF0000"/>
                </a:solidFill>
                <a:ea typeface="+mn-lt"/>
                <a:cs typeface="+mn-lt"/>
              </a:rPr>
              <a:t>No harm i</a:t>
            </a:r>
            <a:r>
              <a:rPr lang="en-US" dirty="0">
                <a:solidFill>
                  <a:srgbClr val="212121"/>
                </a:solidFill>
                <a:ea typeface="+mn-lt"/>
                <a:cs typeface="+mn-lt"/>
              </a:rPr>
              <a:t>n women with </a:t>
            </a:r>
            <a:r>
              <a:rPr lang="en-US" dirty="0">
                <a:solidFill>
                  <a:srgbClr val="FF0000"/>
                </a:solidFill>
                <a:ea typeface="+mn-lt"/>
                <a:cs typeface="+mn-lt"/>
              </a:rPr>
              <a:t>VMS aged 60-69 years</a:t>
            </a:r>
            <a:r>
              <a:rPr lang="en-US" dirty="0">
                <a:solidFill>
                  <a:srgbClr val="212121"/>
                </a:solidFill>
                <a:ea typeface="+mn-lt"/>
                <a:cs typeface="+mn-lt"/>
              </a:rPr>
              <a:t>, (CEE alone: HR, 1.31; 95% CI, 0.90-1.90; CEE + MPA: HR, 0.84; 95% CI, 0.51-1.39). </a:t>
            </a:r>
            <a:endParaRPr lang="en-US" dirty="0">
              <a:solidFill>
                <a:srgbClr val="000000"/>
              </a:solidFill>
              <a:ea typeface="+mn-lt"/>
              <a:cs typeface="+mn-lt"/>
            </a:endParaRPr>
          </a:p>
          <a:p>
            <a:pPr marL="0" indent="0">
              <a:buNone/>
            </a:pPr>
            <a:r>
              <a:rPr lang="en-US" dirty="0">
                <a:solidFill>
                  <a:srgbClr val="FF0000"/>
                </a:solidFill>
                <a:ea typeface="+mn-lt"/>
                <a:cs typeface="+mn-lt"/>
              </a:rPr>
              <a:t>Women with VMS </a:t>
            </a:r>
            <a:r>
              <a:rPr lang="en-US" u="sng" dirty="0">
                <a:solidFill>
                  <a:srgbClr val="FF0000"/>
                </a:solidFill>
                <a:ea typeface="+mn-lt"/>
                <a:cs typeface="+mn-lt"/>
              </a:rPr>
              <a:t>&gt; </a:t>
            </a:r>
            <a:r>
              <a:rPr lang="en-US" dirty="0">
                <a:solidFill>
                  <a:srgbClr val="FF0000"/>
                </a:solidFill>
                <a:ea typeface="+mn-lt"/>
                <a:cs typeface="+mn-lt"/>
              </a:rPr>
              <a:t>70 years  had increased risks of ASCVD</a:t>
            </a:r>
            <a:r>
              <a:rPr lang="en-US" dirty="0">
                <a:solidFill>
                  <a:srgbClr val="212121"/>
                </a:solidFill>
                <a:ea typeface="+mn-lt"/>
                <a:cs typeface="+mn-lt"/>
              </a:rPr>
              <a:t> (CEE alone: HR, 1.95; 95% CI, 1.06-3.59; </a:t>
            </a:r>
            <a:r>
              <a:rPr lang="en-US" dirty="0">
                <a:solidFill>
                  <a:srgbClr val="FF0000"/>
                </a:solidFill>
                <a:ea typeface="+mn-lt"/>
                <a:cs typeface="+mn-lt"/>
              </a:rPr>
              <a:t>217 excess events per 10 000 person-years</a:t>
            </a:r>
            <a:r>
              <a:rPr lang="en-US" dirty="0">
                <a:solidFill>
                  <a:srgbClr val="212121"/>
                </a:solidFill>
                <a:ea typeface="+mn-lt"/>
                <a:cs typeface="+mn-lt"/>
              </a:rPr>
              <a:t>; CEE + MPA: HR, 3.22; 95% CI, 1.36-7.63; </a:t>
            </a:r>
            <a:r>
              <a:rPr lang="en-US" dirty="0">
                <a:solidFill>
                  <a:srgbClr val="FF0000"/>
                </a:solidFill>
                <a:ea typeface="+mn-lt"/>
                <a:cs typeface="+mn-lt"/>
              </a:rPr>
              <a:t>382 excess events per 10 000 person-years</a:t>
            </a:r>
            <a:r>
              <a:rPr lang="en-US" dirty="0">
                <a:solidFill>
                  <a:srgbClr val="212121"/>
                </a:solidFill>
                <a:ea typeface="+mn-lt"/>
                <a:cs typeface="+mn-lt"/>
              </a:rPr>
              <a:t>).</a:t>
            </a:r>
            <a:endParaRPr lang="en-US" dirty="0">
              <a:ea typeface="Calibri"/>
              <a:cs typeface="Calibri"/>
            </a:endParaRPr>
          </a:p>
          <a:p>
            <a:pPr marL="264795" indent="-264795"/>
            <a:r>
              <a:rPr lang="en-US" dirty="0">
                <a:solidFill>
                  <a:srgbClr val="212121"/>
                </a:solidFill>
                <a:ea typeface="Calibri"/>
                <a:cs typeface="Calibri"/>
              </a:rPr>
              <a:t>Rossouw </a:t>
            </a:r>
            <a:r>
              <a:rPr lang="en-US" dirty="0" err="1">
                <a:solidFill>
                  <a:srgbClr val="212121"/>
                </a:solidFill>
                <a:ea typeface="Calibri"/>
                <a:cs typeface="Calibri"/>
              </a:rPr>
              <a:t>JE,et</a:t>
            </a:r>
            <a:r>
              <a:rPr lang="en-US" dirty="0">
                <a:solidFill>
                  <a:srgbClr val="212121"/>
                </a:solidFill>
                <a:ea typeface="Calibri"/>
                <a:cs typeface="Calibri"/>
              </a:rPr>
              <a:t> al JAMA Intern Med. 2025 Nov 1;185(11):1330-1339.</a:t>
            </a:r>
          </a:p>
          <a:p>
            <a:pPr marL="264795" indent="-264795"/>
            <a:endParaRPr lang="en-US">
              <a:ea typeface="Calibri"/>
              <a:cs typeface="Calibri"/>
            </a:endParaRPr>
          </a:p>
        </p:txBody>
      </p:sp>
    </p:spTree>
    <p:extLst>
      <p:ext uri="{BB962C8B-B14F-4D97-AF65-F5344CB8AC3E}">
        <p14:creationId xmlns:p14="http://schemas.microsoft.com/office/powerpoint/2010/main" val="21060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39C9-C0DB-EE7A-23D4-8FFCFF9B1C2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B1205F6-BB38-A3F8-1101-D977EC8C3325}"/>
              </a:ext>
            </a:extLst>
          </p:cNvPr>
          <p:cNvPicPr>
            <a:picLocks noGrp="1" noChangeAspect="1"/>
          </p:cNvPicPr>
          <p:nvPr>
            <p:ph idx="1"/>
          </p:nvPr>
        </p:nvPicPr>
        <p:blipFill>
          <a:blip r:embed="rId2"/>
          <a:stretch>
            <a:fillRect/>
          </a:stretch>
        </p:blipFill>
        <p:spPr>
          <a:xfrm>
            <a:off x="-25071" y="274092"/>
            <a:ext cx="9165617" cy="5808663"/>
          </a:xfrm>
          <a:prstGeom prst="rect">
            <a:avLst/>
          </a:prstGeom>
        </p:spPr>
      </p:pic>
      <p:cxnSp>
        <p:nvCxnSpPr>
          <p:cNvPr id="3" name="Straight Arrow Connector 2">
            <a:extLst>
              <a:ext uri="{FF2B5EF4-FFF2-40B4-BE49-F238E27FC236}">
                <a16:creationId xmlns:a16="http://schemas.microsoft.com/office/drawing/2014/main" id="{F2621BD2-E2F6-15E5-20FE-F2071920E23B}"/>
              </a:ext>
            </a:extLst>
          </p:cNvPr>
          <p:cNvCxnSpPr/>
          <p:nvPr/>
        </p:nvCxnSpPr>
        <p:spPr>
          <a:xfrm>
            <a:off x="3303983" y="1607343"/>
            <a:ext cx="523874" cy="2381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65B7E45-85C3-091B-A37D-D68EF4B50BA2}"/>
              </a:ext>
            </a:extLst>
          </p:cNvPr>
          <p:cNvCxnSpPr>
            <a:cxnSpLocks/>
          </p:cNvCxnSpPr>
          <p:nvPr/>
        </p:nvCxnSpPr>
        <p:spPr>
          <a:xfrm flipH="1">
            <a:off x="7864075" y="4441031"/>
            <a:ext cx="321469" cy="2738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C912E23-7F6E-DA62-378E-8F7CD7801E91}"/>
              </a:ext>
            </a:extLst>
          </p:cNvPr>
          <p:cNvCxnSpPr/>
          <p:nvPr/>
        </p:nvCxnSpPr>
        <p:spPr>
          <a:xfrm flipH="1">
            <a:off x="4611288" y="4355306"/>
            <a:ext cx="273844" cy="3690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1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B202-05CD-AD34-7500-A6F276139E91}"/>
              </a:ext>
            </a:extLst>
          </p:cNvPr>
          <p:cNvSpPr>
            <a:spLocks noGrp="1"/>
          </p:cNvSpPr>
          <p:nvPr>
            <p:ph type="title"/>
          </p:nvPr>
        </p:nvSpPr>
        <p:spPr/>
        <p:txBody>
          <a:bodyPr/>
          <a:lstStyle/>
          <a:p>
            <a:r>
              <a:rPr lang="en-US">
                <a:latin typeface="Arial"/>
                <a:cs typeface="Arial"/>
              </a:rPr>
              <a:t>Endometriosis &amp; menopause</a:t>
            </a:r>
            <a:endParaRPr lang="en-US"/>
          </a:p>
        </p:txBody>
      </p:sp>
      <p:sp>
        <p:nvSpPr>
          <p:cNvPr id="3" name="Content Placeholder 2">
            <a:extLst>
              <a:ext uri="{FF2B5EF4-FFF2-40B4-BE49-F238E27FC236}">
                <a16:creationId xmlns:a16="http://schemas.microsoft.com/office/drawing/2014/main" id="{A64FBE2A-9661-0602-238B-7658BE909ACE}"/>
              </a:ext>
            </a:extLst>
          </p:cNvPr>
          <p:cNvSpPr>
            <a:spLocks noGrp="1"/>
          </p:cNvSpPr>
          <p:nvPr>
            <p:ph idx="1"/>
          </p:nvPr>
        </p:nvSpPr>
        <p:spPr/>
        <p:txBody>
          <a:bodyPr vert="horz" lIns="91440" tIns="45720" rIns="91440" bIns="45720" rtlCol="0" anchor="t">
            <a:normAutofit/>
          </a:bodyPr>
          <a:lstStyle/>
          <a:p>
            <a:pPr marL="264795" indent="-264795"/>
            <a:r>
              <a:rPr lang="en-US" dirty="0">
                <a:ea typeface="Calibri"/>
                <a:cs typeface="Calibri"/>
              </a:rPr>
              <a:t>Inflammatory disease and diminished ovarian reserve</a:t>
            </a:r>
          </a:p>
          <a:p>
            <a:pPr marL="264795" indent="-264795"/>
            <a:r>
              <a:rPr lang="en-US" dirty="0">
                <a:ea typeface="Calibri"/>
                <a:cs typeface="Calibri"/>
              </a:rPr>
              <a:t>Earlier menopause due to surgery and/or to endometriosis</a:t>
            </a:r>
          </a:p>
        </p:txBody>
      </p:sp>
      <p:pic>
        <p:nvPicPr>
          <p:cNvPr id="4" name="Picture 3" descr="What are the degrees of endometriosis?">
            <a:extLst>
              <a:ext uri="{FF2B5EF4-FFF2-40B4-BE49-F238E27FC236}">
                <a16:creationId xmlns:a16="http://schemas.microsoft.com/office/drawing/2014/main" id="{0EE23E4A-625D-1EAB-F47A-BDD101BF4BBF}"/>
              </a:ext>
            </a:extLst>
          </p:cNvPr>
          <p:cNvPicPr>
            <a:picLocks noChangeAspect="1"/>
          </p:cNvPicPr>
          <p:nvPr/>
        </p:nvPicPr>
        <p:blipFill>
          <a:blip r:embed="rId2"/>
          <a:stretch>
            <a:fillRect/>
          </a:stretch>
        </p:blipFill>
        <p:spPr>
          <a:xfrm>
            <a:off x="648864" y="2743947"/>
            <a:ext cx="7836289" cy="3336662"/>
          </a:xfrm>
          <a:prstGeom prst="rect">
            <a:avLst/>
          </a:prstGeom>
        </p:spPr>
      </p:pic>
    </p:spTree>
    <p:extLst>
      <p:ext uri="{BB962C8B-B14F-4D97-AF65-F5344CB8AC3E}">
        <p14:creationId xmlns:p14="http://schemas.microsoft.com/office/powerpoint/2010/main" val="1357037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D82E-F7FE-066D-384F-4084F2B01944}"/>
              </a:ext>
            </a:extLst>
          </p:cNvPr>
          <p:cNvSpPr>
            <a:spLocks noGrp="1"/>
          </p:cNvSpPr>
          <p:nvPr>
            <p:ph type="title"/>
          </p:nvPr>
        </p:nvSpPr>
        <p:spPr/>
        <p:txBody>
          <a:bodyPr>
            <a:noAutofit/>
          </a:bodyPr>
          <a:lstStyle/>
          <a:p>
            <a:r>
              <a:rPr lang="en-US" sz="2400">
                <a:solidFill>
                  <a:srgbClr val="FF0000"/>
                </a:solidFill>
                <a:latin typeface="Merriweather"/>
                <a:cs typeface="Arial"/>
              </a:rPr>
              <a:t>Association between endometriosis and type and age of menopause: a pooled analysis of 279 948 women from five cohort studies</a:t>
            </a:r>
            <a:endParaRPr lang="en-US" sz="2400">
              <a:solidFill>
                <a:srgbClr val="FF0000"/>
              </a:solidFill>
              <a:cs typeface="Arial"/>
            </a:endParaRPr>
          </a:p>
        </p:txBody>
      </p:sp>
      <p:sp>
        <p:nvSpPr>
          <p:cNvPr id="3" name="Content Placeholder 2">
            <a:extLst>
              <a:ext uri="{FF2B5EF4-FFF2-40B4-BE49-F238E27FC236}">
                <a16:creationId xmlns:a16="http://schemas.microsoft.com/office/drawing/2014/main" id="{B70C9B49-6B5E-B0E3-C154-8BEF7201EE01}"/>
              </a:ext>
            </a:extLst>
          </p:cNvPr>
          <p:cNvSpPr>
            <a:spLocks noGrp="1"/>
          </p:cNvSpPr>
          <p:nvPr>
            <p:ph idx="1"/>
          </p:nvPr>
        </p:nvSpPr>
        <p:spPr/>
        <p:txBody>
          <a:bodyPr vert="horz" lIns="91440" tIns="45720" rIns="91440" bIns="45720" rtlCol="0" anchor="t">
            <a:normAutofit/>
          </a:bodyPr>
          <a:lstStyle/>
          <a:p>
            <a:pPr marL="264795" indent="-264795"/>
            <a:r>
              <a:rPr lang="en-US" dirty="0">
                <a:solidFill>
                  <a:srgbClr val="2A2A2A"/>
                </a:solidFill>
                <a:latin typeface="Merriweather"/>
                <a:ea typeface="Source Sans Pro"/>
              </a:rPr>
              <a:t>The study </a:t>
            </a:r>
            <a:r>
              <a:rPr lang="en-US" dirty="0" err="1">
                <a:solidFill>
                  <a:srgbClr val="2A2A2A"/>
                </a:solidFill>
                <a:latin typeface="Merriweather"/>
                <a:ea typeface="Source Sans Pro"/>
              </a:rPr>
              <a:t>analysed</a:t>
            </a:r>
            <a:r>
              <a:rPr lang="en-US" dirty="0">
                <a:solidFill>
                  <a:srgbClr val="2A2A2A"/>
                </a:solidFill>
                <a:latin typeface="Merriweather"/>
                <a:ea typeface="Source Sans Pro"/>
              </a:rPr>
              <a:t> individual-level data from 279 948 women in five cohort studies conducted in the UK, Australia, Sweden, and Japan between 1996 and 2022.</a:t>
            </a:r>
            <a:endParaRPr lang="en-US" dirty="0">
              <a:solidFill>
                <a:srgbClr val="000000"/>
              </a:solidFill>
              <a:latin typeface="Calibri"/>
              <a:ea typeface="Calibri"/>
              <a:cs typeface="Calibri"/>
            </a:endParaRPr>
          </a:p>
          <a:p>
            <a:pPr marL="264795" indent="-264795"/>
            <a:r>
              <a:rPr lang="en-US" dirty="0">
                <a:solidFill>
                  <a:srgbClr val="FF0000"/>
                </a:solidFill>
                <a:latin typeface="Merriweather"/>
                <a:ea typeface="Source Sans Pro"/>
              </a:rPr>
              <a:t>Women with endometriosis had a 7-fold increased risk of undergoing surgical menopause rather than natural menopause</a:t>
            </a:r>
            <a:r>
              <a:rPr lang="en-US" dirty="0">
                <a:solidFill>
                  <a:srgbClr val="2A2A2A"/>
                </a:solidFill>
                <a:latin typeface="Merriweather"/>
                <a:ea typeface="Source Sans Pro"/>
              </a:rPr>
              <a:t> </a:t>
            </a:r>
            <a:endParaRPr lang="en-US" dirty="0">
              <a:solidFill>
                <a:srgbClr val="FF0000"/>
              </a:solidFill>
              <a:latin typeface="Calibri"/>
              <a:ea typeface="Calibri"/>
              <a:cs typeface="Calibri"/>
            </a:endParaRPr>
          </a:p>
          <a:p>
            <a:pPr marL="264795" indent="-264795"/>
            <a:r>
              <a:rPr lang="en-US" dirty="0">
                <a:solidFill>
                  <a:srgbClr val="2A2A2A"/>
                </a:solidFill>
                <a:latin typeface="Merriweather"/>
                <a:ea typeface="Source Sans Pro"/>
              </a:rPr>
              <a:t>and were</a:t>
            </a:r>
            <a:r>
              <a:rPr lang="en-US" dirty="0">
                <a:solidFill>
                  <a:srgbClr val="FF0000"/>
                </a:solidFill>
                <a:latin typeface="Merriweather"/>
                <a:ea typeface="Source Sans Pro"/>
              </a:rPr>
              <a:t> more likely to experience premature or early menopause, both surgically and naturally.</a:t>
            </a:r>
            <a:endParaRPr lang="en-US" dirty="0">
              <a:solidFill>
                <a:srgbClr val="FF0000"/>
              </a:solidFill>
              <a:latin typeface="Calibri"/>
              <a:ea typeface="Calibri"/>
              <a:cs typeface="Calibri"/>
            </a:endParaRPr>
          </a:p>
          <a:p>
            <a:pPr marL="264795" indent="-264795"/>
            <a:endParaRPr lang="en-US">
              <a:solidFill>
                <a:srgbClr val="2A2A2A"/>
              </a:solidFill>
              <a:latin typeface="Source Sans Pro"/>
              <a:ea typeface="Source Sans Pro"/>
            </a:endParaRPr>
          </a:p>
          <a:p>
            <a:pPr marL="264795" indent="-264795"/>
            <a:r>
              <a:rPr lang="en-US" dirty="0">
                <a:solidFill>
                  <a:srgbClr val="2A2A2A"/>
                </a:solidFill>
                <a:latin typeface="Source Sans Pro"/>
                <a:ea typeface="Source Sans Pro"/>
              </a:rPr>
              <a:t>Hsin-Fang Chung, et al </a:t>
            </a:r>
            <a:r>
              <a:rPr lang="en-US" i="1" dirty="0">
                <a:solidFill>
                  <a:srgbClr val="2A2A2A"/>
                </a:solidFill>
                <a:latin typeface="Source Sans Pro"/>
                <a:ea typeface="Source Sans Pro"/>
              </a:rPr>
              <a:t>Human Reproduction</a:t>
            </a:r>
            <a:r>
              <a:rPr lang="en-US" dirty="0">
                <a:solidFill>
                  <a:srgbClr val="2A2A2A"/>
                </a:solidFill>
                <a:latin typeface="Source Sans Pro"/>
                <a:ea typeface="Source Sans Pro"/>
              </a:rPr>
              <a:t>, June 2025, </a:t>
            </a:r>
            <a:endParaRPr lang="en-US" dirty="0">
              <a:ea typeface="Calibri"/>
              <a:cs typeface="Calibri"/>
            </a:endParaRPr>
          </a:p>
        </p:txBody>
      </p:sp>
    </p:spTree>
    <p:extLst>
      <p:ext uri="{BB962C8B-B14F-4D97-AF65-F5344CB8AC3E}">
        <p14:creationId xmlns:p14="http://schemas.microsoft.com/office/powerpoint/2010/main" val="138997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p:txBody>
          <a:bodyPr/>
          <a:lstStyle/>
          <a:p>
            <a:r>
              <a:rPr lang="fr-BE">
                <a:solidFill>
                  <a:schemeClr val="tx2"/>
                </a:solidFill>
                <a:latin typeface="Garamond" pitchFamily="18" charset="0"/>
              </a:rPr>
              <a:t>Conflict of interest &amp; Disclosure </a:t>
            </a:r>
          </a:p>
        </p:txBody>
      </p:sp>
      <p:sp>
        <p:nvSpPr>
          <p:cNvPr id="16386" name="Espace réservé du contenu 2"/>
          <p:cNvSpPr>
            <a:spLocks noGrp="1"/>
          </p:cNvSpPr>
          <p:nvPr>
            <p:ph idx="1"/>
          </p:nvPr>
        </p:nvSpPr>
        <p:spPr/>
        <p:txBody>
          <a:bodyPr vert="horz" lIns="91440" tIns="45720" rIns="91440" bIns="45720" rtlCol="0" anchor="t">
            <a:normAutofit lnSpcReduction="10000"/>
          </a:bodyPr>
          <a:lstStyle/>
          <a:p>
            <a:pPr marL="0" indent="0">
              <a:lnSpc>
                <a:spcPct val="88661"/>
              </a:lnSpc>
              <a:spcBef>
                <a:spcPts val="0"/>
              </a:spcBef>
              <a:spcAft>
                <a:spcPts val="600"/>
              </a:spcAft>
              <a:buNone/>
            </a:pPr>
            <a:endParaRPr lang="en-GB" sz="1900" b="1">
              <a:solidFill>
                <a:srgbClr val="404140"/>
              </a:solidFill>
              <a:latin typeface="Arial"/>
              <a:cs typeface="Arial"/>
            </a:endParaRPr>
          </a:p>
          <a:p>
            <a:pPr marL="0" indent="0">
              <a:spcBef>
                <a:spcPct val="0"/>
              </a:spcBef>
              <a:buNone/>
            </a:pPr>
            <a:r>
              <a:rPr lang="fr-FR" altLang="fr-FR" b="1">
                <a:solidFill>
                  <a:srgbClr val="000000"/>
                </a:solidFill>
                <a:latin typeface="Calibri"/>
                <a:ea typeface="Calibri"/>
                <a:cs typeface="Calibri"/>
              </a:rPr>
              <a:t>Disclaimer: no </a:t>
            </a:r>
            <a:r>
              <a:rPr lang="fr-FR" altLang="fr-FR" b="1" err="1">
                <a:solidFill>
                  <a:srgbClr val="000000"/>
                </a:solidFill>
                <a:latin typeface="Calibri"/>
                <a:ea typeface="Calibri"/>
                <a:cs typeface="Calibri"/>
              </a:rPr>
              <a:t>conflict</a:t>
            </a:r>
            <a:r>
              <a:rPr lang="fr-FR" altLang="fr-FR" b="1">
                <a:solidFill>
                  <a:srgbClr val="000000"/>
                </a:solidFill>
                <a:latin typeface="Calibri"/>
                <a:ea typeface="Calibri"/>
                <a:cs typeface="Calibri"/>
              </a:rPr>
              <a:t> of </a:t>
            </a:r>
            <a:r>
              <a:rPr lang="fr-FR" altLang="fr-FR" b="1" err="1">
                <a:solidFill>
                  <a:srgbClr val="000000"/>
                </a:solidFill>
                <a:latin typeface="Calibri"/>
                <a:ea typeface="Calibri"/>
                <a:cs typeface="Calibri"/>
              </a:rPr>
              <a:t>interest</a:t>
            </a:r>
            <a:endParaRPr lang="fr-FR" altLang="fr-FR" b="1">
              <a:solidFill>
                <a:srgbClr val="000000"/>
              </a:solidFill>
              <a:latin typeface="Calibri"/>
              <a:ea typeface="Calibri"/>
              <a:cs typeface="Calibri"/>
            </a:endParaRPr>
          </a:p>
          <a:p>
            <a:pPr>
              <a:spcBef>
                <a:spcPts val="600"/>
              </a:spcBef>
              <a:buFont typeface="Wingdings" pitchFamily="2" charset="2"/>
              <a:buChar char="§"/>
            </a:pPr>
            <a:r>
              <a:rPr lang="da-DK" u="sng">
                <a:solidFill>
                  <a:schemeClr val="tx2"/>
                </a:solidFill>
                <a:latin typeface="Garamond"/>
                <a:cs typeface="Arial"/>
              </a:rPr>
              <a:t>Disclosures SR </a:t>
            </a:r>
          </a:p>
          <a:p>
            <a:pPr>
              <a:spcBef>
                <a:spcPts val="600"/>
              </a:spcBef>
              <a:buFont typeface="Wingdings" pitchFamily="2" charset="2"/>
              <a:buChar char="§"/>
            </a:pPr>
            <a:r>
              <a:rPr lang="da-DK">
                <a:solidFill>
                  <a:srgbClr val="000000"/>
                </a:solidFill>
                <a:latin typeface="Garamond"/>
                <a:cs typeface="Arial"/>
              </a:rPr>
              <a:t>Research </a:t>
            </a:r>
            <a:r>
              <a:rPr lang="da-DK" err="1">
                <a:solidFill>
                  <a:srgbClr val="000000"/>
                </a:solidFill>
                <a:latin typeface="Garamond"/>
                <a:cs typeface="Arial"/>
              </a:rPr>
              <a:t>funding</a:t>
            </a:r>
            <a:r>
              <a:rPr lang="da-DK">
                <a:solidFill>
                  <a:srgbClr val="000000"/>
                </a:solidFill>
                <a:latin typeface="Garamond"/>
                <a:cs typeface="Arial"/>
              </a:rPr>
              <a:t> IRIS- King </a:t>
            </a:r>
            <a:r>
              <a:rPr lang="da-DK" err="1">
                <a:solidFill>
                  <a:srgbClr val="000000"/>
                </a:solidFill>
                <a:latin typeface="Garamond"/>
                <a:cs typeface="Arial"/>
              </a:rPr>
              <a:t>Baudouin</a:t>
            </a:r>
            <a:r>
              <a:rPr lang="da-DK">
                <a:solidFill>
                  <a:srgbClr val="000000"/>
                </a:solidFill>
                <a:latin typeface="Garamond"/>
                <a:cs typeface="Arial"/>
              </a:rPr>
              <a:t> </a:t>
            </a:r>
            <a:r>
              <a:rPr lang="da-DK" err="1">
                <a:solidFill>
                  <a:srgbClr val="000000"/>
                </a:solidFill>
                <a:latin typeface="Garamond"/>
                <a:cs typeface="Arial"/>
              </a:rPr>
              <a:t>Fondation</a:t>
            </a:r>
            <a:r>
              <a:rPr lang="da-DK">
                <a:solidFill>
                  <a:srgbClr val="000000"/>
                </a:solidFill>
                <a:latin typeface="Garamond"/>
                <a:cs typeface="Arial"/>
              </a:rPr>
              <a:t>, </a:t>
            </a:r>
            <a:r>
              <a:rPr lang="da-DK" err="1">
                <a:solidFill>
                  <a:srgbClr val="000000"/>
                </a:solidFill>
                <a:latin typeface="Garamond"/>
                <a:cs typeface="Arial"/>
              </a:rPr>
              <a:t>Vesale</a:t>
            </a:r>
            <a:r>
              <a:rPr lang="da-DK">
                <a:solidFill>
                  <a:srgbClr val="000000"/>
                </a:solidFill>
                <a:latin typeface="Garamond"/>
                <a:cs typeface="Arial"/>
              </a:rPr>
              <a:t> research Foundation, Speakers bureau &amp;/or </a:t>
            </a:r>
            <a:r>
              <a:rPr lang="da-DK" err="1">
                <a:solidFill>
                  <a:srgbClr val="000000"/>
                </a:solidFill>
                <a:latin typeface="Garamond"/>
                <a:cs typeface="Arial"/>
              </a:rPr>
              <a:t>Advisory</a:t>
            </a:r>
            <a:r>
              <a:rPr lang="da-DK">
                <a:solidFill>
                  <a:srgbClr val="000000"/>
                </a:solidFill>
                <a:latin typeface="Garamond"/>
                <a:cs typeface="Arial"/>
              </a:rPr>
              <a:t> Boards  </a:t>
            </a:r>
          </a:p>
          <a:p>
            <a:pPr>
              <a:spcBef>
                <a:spcPts val="600"/>
              </a:spcBef>
              <a:buFont typeface="Wingdings" pitchFamily="2" charset="2"/>
              <a:buChar char="§"/>
            </a:pPr>
            <a:r>
              <a:rPr lang="da-DK" err="1">
                <a:solidFill>
                  <a:srgbClr val="000000"/>
                </a:solidFill>
                <a:latin typeface="Garamond"/>
                <a:cs typeface="Arial"/>
              </a:rPr>
              <a:t>Theramex</a:t>
            </a:r>
            <a:r>
              <a:rPr lang="da-DK">
                <a:solidFill>
                  <a:srgbClr val="000000"/>
                </a:solidFill>
                <a:latin typeface="Garamond"/>
                <a:cs typeface="Arial"/>
              </a:rPr>
              <a:t>, Abbot, Gedeon Richter, MSD, Amgen, </a:t>
            </a:r>
            <a:r>
              <a:rPr lang="da-DK" err="1">
                <a:solidFill>
                  <a:srgbClr val="000000"/>
                </a:solidFill>
                <a:latin typeface="Garamond"/>
                <a:cs typeface="Arial"/>
              </a:rPr>
              <a:t>Serylis</a:t>
            </a:r>
            <a:r>
              <a:rPr lang="da-DK">
                <a:solidFill>
                  <a:srgbClr val="000000"/>
                </a:solidFill>
                <a:latin typeface="Garamond"/>
                <a:cs typeface="Arial"/>
              </a:rPr>
              <a:t> Pharma,  </a:t>
            </a:r>
            <a:r>
              <a:rPr lang="da-DK" err="1">
                <a:solidFill>
                  <a:srgbClr val="000000"/>
                </a:solidFill>
                <a:latin typeface="Garamond"/>
                <a:cs typeface="Arial"/>
              </a:rPr>
              <a:t>Besins</a:t>
            </a:r>
            <a:r>
              <a:rPr lang="da-DK">
                <a:solidFill>
                  <a:srgbClr val="000000"/>
                </a:solidFill>
                <a:latin typeface="Garamond"/>
                <a:cs typeface="Arial"/>
              </a:rPr>
              <a:t>, </a:t>
            </a:r>
            <a:r>
              <a:rPr lang="da-DK">
                <a:solidFill>
                  <a:srgbClr val="000000"/>
                </a:solidFill>
                <a:latin typeface="Garamond"/>
                <a:ea typeface="Calibri"/>
                <a:cs typeface="Calibri"/>
              </a:rPr>
              <a:t>UCB, </a:t>
            </a:r>
            <a:r>
              <a:rPr lang="da-DK" err="1">
                <a:solidFill>
                  <a:srgbClr val="000000"/>
                </a:solidFill>
                <a:latin typeface="Calibri"/>
                <a:ea typeface="Calibri"/>
                <a:cs typeface="Calibri"/>
              </a:rPr>
              <a:t>Orifarm</a:t>
            </a:r>
            <a:r>
              <a:rPr lang="da-DK">
                <a:solidFill>
                  <a:srgbClr val="000000"/>
                </a:solidFill>
                <a:latin typeface="Calibri"/>
                <a:ea typeface="Calibri"/>
                <a:cs typeface="Calibri"/>
              </a:rPr>
              <a:t>, </a:t>
            </a:r>
            <a:r>
              <a:rPr lang="da-DK" err="1">
                <a:solidFill>
                  <a:srgbClr val="000000"/>
                </a:solidFill>
                <a:latin typeface="Calibri"/>
                <a:ea typeface="Calibri"/>
                <a:cs typeface="Calibri"/>
              </a:rPr>
              <a:t>Astellas</a:t>
            </a:r>
            <a:r>
              <a:rPr lang="da-DK">
                <a:solidFill>
                  <a:srgbClr val="000000"/>
                </a:solidFill>
                <a:latin typeface="Calibri"/>
                <a:ea typeface="Calibri"/>
                <a:cs typeface="Calibri"/>
              </a:rPr>
              <a:t>, Bayer, Aspen</a:t>
            </a:r>
            <a:endParaRPr lang="da-DK" b="1">
              <a:solidFill>
                <a:srgbClr val="000000"/>
              </a:solidFill>
              <a:latin typeface="Calibri"/>
              <a:ea typeface="Calibri"/>
              <a:cs typeface="Calibri"/>
            </a:endParaRPr>
          </a:p>
          <a:p>
            <a:pPr>
              <a:spcBef>
                <a:spcPts val="600"/>
              </a:spcBef>
              <a:buFont typeface="Wingdings" pitchFamily="2" charset="2"/>
              <a:buChar char="§"/>
            </a:pPr>
            <a:endParaRPr lang="da-DK">
              <a:solidFill>
                <a:srgbClr val="000000"/>
              </a:solidFill>
              <a:latin typeface="Garamond"/>
              <a:cs typeface="Arial"/>
            </a:endParaRPr>
          </a:p>
          <a:p>
            <a:pPr>
              <a:buFont typeface="Arial" charset="0"/>
              <a:buNone/>
            </a:pPr>
            <a:endParaRPr lang="fr-BE">
              <a:latin typeface="Garamond"/>
            </a:endParaRPr>
          </a:p>
        </p:txBody>
      </p:sp>
    </p:spTree>
    <p:extLst>
      <p:ext uri="{BB962C8B-B14F-4D97-AF65-F5344CB8AC3E}">
        <p14:creationId xmlns:p14="http://schemas.microsoft.com/office/powerpoint/2010/main" val="3294986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1738-8831-1C41-30D8-E39620179A42}"/>
              </a:ext>
            </a:extLst>
          </p:cNvPr>
          <p:cNvSpPr>
            <a:spLocks noGrp="1"/>
          </p:cNvSpPr>
          <p:nvPr>
            <p:ph type="title"/>
          </p:nvPr>
        </p:nvSpPr>
        <p:spPr/>
        <p:txBody>
          <a:bodyPr/>
          <a:lstStyle/>
          <a:p>
            <a:r>
              <a:rPr lang="en-US">
                <a:latin typeface="Arial"/>
                <a:cs typeface="Arial"/>
              </a:rPr>
              <a:t>ART &amp; Endometrial Cancer</a:t>
            </a:r>
            <a:endParaRPr lang="en-US"/>
          </a:p>
        </p:txBody>
      </p:sp>
      <p:sp>
        <p:nvSpPr>
          <p:cNvPr id="3" name="Content Placeholder 2">
            <a:extLst>
              <a:ext uri="{FF2B5EF4-FFF2-40B4-BE49-F238E27FC236}">
                <a16:creationId xmlns:a16="http://schemas.microsoft.com/office/drawing/2014/main" id="{DD639A11-D169-5467-A584-260C750034AB}"/>
              </a:ext>
            </a:extLst>
          </p:cNvPr>
          <p:cNvSpPr>
            <a:spLocks noGrp="1"/>
          </p:cNvSpPr>
          <p:nvPr>
            <p:ph idx="1"/>
          </p:nvPr>
        </p:nvSpPr>
        <p:spPr/>
        <p:txBody>
          <a:bodyPr vert="horz" lIns="91440" tIns="45720" rIns="91440" bIns="45720" rtlCol="0" anchor="t">
            <a:normAutofit/>
          </a:bodyPr>
          <a:lstStyle/>
          <a:p>
            <a:pPr marL="264795" indent="-264795"/>
            <a:r>
              <a:rPr lang="en-US" dirty="0">
                <a:ea typeface="Calibri"/>
                <a:cs typeface="Calibri"/>
              </a:rPr>
              <a:t>Increased risk ?</a:t>
            </a:r>
          </a:p>
        </p:txBody>
      </p:sp>
      <p:pic>
        <p:nvPicPr>
          <p:cNvPr id="4" name="Picture 3" descr="Endometrial Cancer Symptoms | risk factors, stages, treatment">
            <a:extLst>
              <a:ext uri="{FF2B5EF4-FFF2-40B4-BE49-F238E27FC236}">
                <a16:creationId xmlns:a16="http://schemas.microsoft.com/office/drawing/2014/main" id="{FA8F97D1-7980-B333-1465-76A32C0AED2A}"/>
              </a:ext>
            </a:extLst>
          </p:cNvPr>
          <p:cNvPicPr>
            <a:picLocks noChangeAspect="1"/>
          </p:cNvPicPr>
          <p:nvPr/>
        </p:nvPicPr>
        <p:blipFill>
          <a:blip r:embed="rId2"/>
          <a:stretch>
            <a:fillRect/>
          </a:stretch>
        </p:blipFill>
        <p:spPr>
          <a:xfrm>
            <a:off x="3080610" y="2895933"/>
            <a:ext cx="2743200" cy="2743200"/>
          </a:xfrm>
          <a:prstGeom prst="rect">
            <a:avLst/>
          </a:prstGeom>
        </p:spPr>
      </p:pic>
    </p:spTree>
    <p:extLst>
      <p:ext uri="{BB962C8B-B14F-4D97-AF65-F5344CB8AC3E}">
        <p14:creationId xmlns:p14="http://schemas.microsoft.com/office/powerpoint/2010/main" val="273543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6671-CD15-7381-0441-6E40BD13D8BD}"/>
              </a:ext>
            </a:extLst>
          </p:cNvPr>
          <p:cNvSpPr>
            <a:spLocks noGrp="1"/>
          </p:cNvSpPr>
          <p:nvPr>
            <p:ph type="title"/>
          </p:nvPr>
        </p:nvSpPr>
        <p:spPr/>
        <p:txBody>
          <a:bodyPr>
            <a:normAutofit/>
          </a:bodyPr>
          <a:lstStyle/>
          <a:p>
            <a:r>
              <a:rPr lang="en-US" sz="2400">
                <a:solidFill>
                  <a:srgbClr val="FF0000"/>
                </a:solidFill>
                <a:latin typeface="Merriweather"/>
                <a:cs typeface="Arial"/>
              </a:rPr>
              <a:t>Long-term risk of endometrial cancer after assisted reproductive technology</a:t>
            </a:r>
            <a:endParaRPr lang="en-US" sz="2400">
              <a:solidFill>
                <a:srgbClr val="FF0000"/>
              </a:solidFill>
              <a:cs typeface="Arial"/>
            </a:endParaRPr>
          </a:p>
        </p:txBody>
      </p:sp>
      <p:sp>
        <p:nvSpPr>
          <p:cNvPr id="3" name="Content Placeholder 2">
            <a:extLst>
              <a:ext uri="{FF2B5EF4-FFF2-40B4-BE49-F238E27FC236}">
                <a16:creationId xmlns:a16="http://schemas.microsoft.com/office/drawing/2014/main" id="{6A7595B5-EC0A-A60F-9516-A7FF04E19E66}"/>
              </a:ext>
            </a:extLst>
          </p:cNvPr>
          <p:cNvSpPr>
            <a:spLocks noGrp="1"/>
          </p:cNvSpPr>
          <p:nvPr>
            <p:ph idx="1"/>
          </p:nvPr>
        </p:nvSpPr>
        <p:spPr/>
        <p:txBody>
          <a:bodyPr vert="horz" lIns="91440" tIns="45720" rIns="91440" bIns="45720" rtlCol="0" anchor="t">
            <a:noAutofit/>
          </a:bodyPr>
          <a:lstStyle/>
          <a:p>
            <a:pPr marL="264795" indent="-264795"/>
            <a:r>
              <a:rPr lang="en-US">
                <a:solidFill>
                  <a:srgbClr val="2A2A2A"/>
                </a:solidFill>
                <a:latin typeface="Merriweather"/>
                <a:ea typeface="Source Sans Pro"/>
              </a:rPr>
              <a:t>The OMEGA-cohort (n= 30 625 women who received ovarian stimulation for ART (ART group) in 1983–2000 and 9988 </a:t>
            </a:r>
            <a:r>
              <a:rPr lang="en-US" err="1">
                <a:solidFill>
                  <a:srgbClr val="2A2A2A"/>
                </a:solidFill>
                <a:latin typeface="Merriweather"/>
                <a:ea typeface="Source Sans Pro"/>
              </a:rPr>
              <a:t>subfertile</a:t>
            </a:r>
            <a:r>
              <a:rPr lang="en-US">
                <a:solidFill>
                  <a:srgbClr val="2A2A2A"/>
                </a:solidFill>
                <a:latin typeface="Merriweather"/>
                <a:ea typeface="Source Sans Pro"/>
              </a:rPr>
              <a:t> women not treated with ART (non-ART group). After a median follow-up of 24 years, </a:t>
            </a:r>
          </a:p>
          <a:p>
            <a:pPr marL="264795" indent="-264795"/>
            <a:endParaRPr lang="en-US">
              <a:solidFill>
                <a:srgbClr val="2A2A2A"/>
              </a:solidFill>
              <a:latin typeface="Merriweather"/>
              <a:ea typeface="Source Sans Pro"/>
            </a:endParaRPr>
          </a:p>
          <a:p>
            <a:pPr marL="264795" indent="-264795"/>
            <a:r>
              <a:rPr lang="en-US">
                <a:solidFill>
                  <a:srgbClr val="FF0000"/>
                </a:solidFill>
                <a:latin typeface="Merriweather"/>
                <a:ea typeface="Source Sans Pro"/>
              </a:rPr>
              <a:t>The risk of endometrial cancer is not increased </a:t>
            </a:r>
            <a:r>
              <a:rPr lang="en-US">
                <a:solidFill>
                  <a:srgbClr val="2A2A2A"/>
                </a:solidFill>
                <a:latin typeface="Merriweather"/>
                <a:ea typeface="Source Sans Pro"/>
              </a:rPr>
              <a:t>in women who underwent ART in the Netherlands between 1983 and 2001, neither compared with women from the general population nor compared with </a:t>
            </a:r>
            <a:r>
              <a:rPr lang="en-US" err="1">
                <a:solidFill>
                  <a:srgbClr val="2A2A2A"/>
                </a:solidFill>
                <a:latin typeface="Merriweather"/>
                <a:ea typeface="Source Sans Pro"/>
              </a:rPr>
              <a:t>subfertile</a:t>
            </a:r>
            <a:r>
              <a:rPr lang="en-US">
                <a:solidFill>
                  <a:srgbClr val="2A2A2A"/>
                </a:solidFill>
                <a:latin typeface="Merriweather"/>
                <a:ea typeface="Source Sans Pro"/>
              </a:rPr>
              <a:t> women not treated with ART.</a:t>
            </a:r>
            <a:endParaRPr lang="en-US">
              <a:solidFill>
                <a:srgbClr val="000000"/>
              </a:solidFill>
              <a:latin typeface="Calibri"/>
              <a:ea typeface="Calibri"/>
              <a:cs typeface="Calibri"/>
            </a:endParaRPr>
          </a:p>
          <a:p>
            <a:pPr marL="264795" indent="-264795"/>
            <a:endParaRPr lang="en-US">
              <a:solidFill>
                <a:srgbClr val="2A2A2A"/>
              </a:solidFill>
              <a:latin typeface="Source Sans Pro"/>
              <a:ea typeface="Source Sans Pro"/>
            </a:endParaRPr>
          </a:p>
          <a:p>
            <a:pPr marL="264795" indent="-264795"/>
            <a:r>
              <a:rPr lang="en-US">
                <a:solidFill>
                  <a:srgbClr val="2A2A2A"/>
                </a:solidFill>
                <a:latin typeface="Source Sans Pro"/>
                <a:ea typeface="Source Sans Pro"/>
              </a:rPr>
              <a:t>Mandy Spaan, et al </a:t>
            </a:r>
            <a:r>
              <a:rPr lang="en-US" i="1">
                <a:solidFill>
                  <a:srgbClr val="2A2A2A"/>
                </a:solidFill>
                <a:latin typeface="Source Sans Pro"/>
                <a:ea typeface="Source Sans Pro"/>
              </a:rPr>
              <a:t>Human Reproduction</a:t>
            </a:r>
            <a:r>
              <a:rPr lang="en-US">
                <a:solidFill>
                  <a:srgbClr val="2A2A2A"/>
                </a:solidFill>
                <a:latin typeface="Source Sans Pro"/>
                <a:ea typeface="Source Sans Pro"/>
              </a:rPr>
              <a:t>, , April 2025, </a:t>
            </a:r>
            <a:endParaRPr lang="en-US">
              <a:ea typeface="Calibri"/>
              <a:cs typeface="Calibri"/>
            </a:endParaRPr>
          </a:p>
        </p:txBody>
      </p:sp>
    </p:spTree>
    <p:extLst>
      <p:ext uri="{BB962C8B-B14F-4D97-AF65-F5344CB8AC3E}">
        <p14:creationId xmlns:p14="http://schemas.microsoft.com/office/powerpoint/2010/main" val="252836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01C1CA-EE49-9299-B4F9-BCFA65579939}"/>
              </a:ext>
            </a:extLst>
          </p:cNvPr>
          <p:cNvSpPr>
            <a:spLocks noGrp="1"/>
          </p:cNvSpPr>
          <p:nvPr>
            <p:ph type="title"/>
          </p:nvPr>
        </p:nvSpPr>
        <p:spPr/>
        <p:txBody>
          <a:bodyPr>
            <a:normAutofit/>
          </a:bodyPr>
          <a:lstStyle/>
          <a:p>
            <a:r>
              <a:rPr lang="fr-FR" sz="2400" b="0" dirty="0">
                <a:solidFill>
                  <a:srgbClr val="FF0000"/>
                </a:solidFill>
                <a:latin typeface="Arial"/>
                <a:cs typeface="Arial"/>
              </a:rPr>
              <a:t>Risk of </a:t>
            </a:r>
            <a:r>
              <a:rPr lang="fr-FR" sz="2400" b="0" dirty="0" err="1">
                <a:solidFill>
                  <a:srgbClr val="FF0000"/>
                </a:solidFill>
                <a:latin typeface="Arial"/>
                <a:cs typeface="Arial"/>
              </a:rPr>
              <a:t>endometrial</a:t>
            </a:r>
            <a:r>
              <a:rPr lang="fr-FR" sz="2400" b="0" dirty="0">
                <a:solidFill>
                  <a:srgbClr val="FF0000"/>
                </a:solidFill>
                <a:latin typeface="Arial"/>
                <a:cs typeface="Arial"/>
              </a:rPr>
              <a:t> cancer after insufficient endometrial biopsy: a retrospective cohort study</a:t>
            </a:r>
            <a:endParaRPr lang="fr-FR" sz="2400" dirty="0">
              <a:solidFill>
                <a:srgbClr val="FF0000"/>
              </a:solidFill>
              <a:latin typeface="Arial"/>
              <a:cs typeface="Arial"/>
            </a:endParaRPr>
          </a:p>
          <a:p>
            <a:endParaRPr lang="fr-FR" dirty="0"/>
          </a:p>
        </p:txBody>
      </p:sp>
      <p:sp>
        <p:nvSpPr>
          <p:cNvPr id="3" name="Espace réservé du contenu 2">
            <a:extLst>
              <a:ext uri="{FF2B5EF4-FFF2-40B4-BE49-F238E27FC236}">
                <a16:creationId xmlns:a16="http://schemas.microsoft.com/office/drawing/2014/main" id="{4288E5ED-AF7C-BFAC-2D83-F857FEA984A3}"/>
              </a:ext>
            </a:extLst>
          </p:cNvPr>
          <p:cNvSpPr>
            <a:spLocks noGrp="1"/>
          </p:cNvSpPr>
          <p:nvPr>
            <p:ph idx="1"/>
          </p:nvPr>
        </p:nvSpPr>
        <p:spPr/>
        <p:txBody>
          <a:bodyPr vert="horz" lIns="91440" tIns="45720" rIns="91440" bIns="45720" rtlCol="0" anchor="t">
            <a:normAutofit/>
          </a:bodyPr>
          <a:lstStyle/>
          <a:p>
            <a:pPr marL="264795" indent="-264795"/>
            <a:endParaRPr lang="fr-FR" sz="1100" dirty="0">
              <a:solidFill>
                <a:srgbClr val="333333"/>
              </a:solidFill>
              <a:ea typeface="Calibri"/>
              <a:cs typeface="Calibri"/>
            </a:endParaRPr>
          </a:p>
          <a:p>
            <a:pPr marL="264795" indent="-264795"/>
            <a:r>
              <a:rPr lang="fr-FR" err="1">
                <a:solidFill>
                  <a:srgbClr val="2E2E2E"/>
                </a:solidFill>
                <a:ea typeface="+mn-lt"/>
                <a:cs typeface="+mn-lt"/>
              </a:rPr>
              <a:t>Retrospective</a:t>
            </a:r>
            <a:r>
              <a:rPr lang="fr-FR" dirty="0">
                <a:solidFill>
                  <a:srgbClr val="2E2E2E"/>
                </a:solidFill>
                <a:ea typeface="+mn-lt"/>
                <a:cs typeface="+mn-lt"/>
              </a:rPr>
              <a:t> </a:t>
            </a:r>
            <a:r>
              <a:rPr lang="fr-FR" err="1">
                <a:solidFill>
                  <a:srgbClr val="2E2E2E"/>
                </a:solidFill>
                <a:ea typeface="+mn-lt"/>
                <a:cs typeface="+mn-lt"/>
              </a:rPr>
              <a:t>cohort</a:t>
            </a:r>
            <a:r>
              <a:rPr lang="fr-FR" dirty="0">
                <a:solidFill>
                  <a:srgbClr val="2E2E2E"/>
                </a:solidFill>
                <a:ea typeface="+mn-lt"/>
                <a:cs typeface="+mn-lt"/>
              </a:rPr>
              <a:t> </a:t>
            </a:r>
            <a:r>
              <a:rPr lang="fr-FR" err="1">
                <a:solidFill>
                  <a:srgbClr val="2E2E2E"/>
                </a:solidFill>
                <a:ea typeface="+mn-lt"/>
                <a:cs typeface="+mn-lt"/>
              </a:rPr>
              <a:t>study</a:t>
            </a:r>
            <a:r>
              <a:rPr lang="fr-FR" dirty="0">
                <a:solidFill>
                  <a:srgbClr val="2E2E2E"/>
                </a:solidFill>
                <a:ea typeface="+mn-lt"/>
                <a:cs typeface="+mn-lt"/>
              </a:rPr>
              <a:t>,  Danish </a:t>
            </a:r>
            <a:r>
              <a:rPr lang="fr-FR" err="1">
                <a:solidFill>
                  <a:srgbClr val="2E2E2E"/>
                </a:solidFill>
                <a:ea typeface="+mn-lt"/>
                <a:cs typeface="+mn-lt"/>
              </a:rPr>
              <a:t>Pathology</a:t>
            </a:r>
            <a:r>
              <a:rPr lang="fr-FR" dirty="0">
                <a:solidFill>
                  <a:srgbClr val="2E2E2E"/>
                </a:solidFill>
                <a:ea typeface="+mn-lt"/>
                <a:cs typeface="+mn-lt"/>
              </a:rPr>
              <a:t> </a:t>
            </a:r>
            <a:r>
              <a:rPr lang="fr-FR" err="1">
                <a:solidFill>
                  <a:srgbClr val="2E2E2E"/>
                </a:solidFill>
                <a:ea typeface="+mn-lt"/>
                <a:cs typeface="+mn-lt"/>
              </a:rPr>
              <a:t>Register</a:t>
            </a:r>
            <a:r>
              <a:rPr lang="fr-FR" dirty="0">
                <a:solidFill>
                  <a:srgbClr val="2E2E2E"/>
                </a:solidFill>
                <a:ea typeface="+mn-lt"/>
                <a:cs typeface="+mn-lt"/>
              </a:rPr>
              <a:t> </a:t>
            </a:r>
            <a:r>
              <a:rPr lang="fr-FR" err="1">
                <a:solidFill>
                  <a:srgbClr val="2E2E2E"/>
                </a:solidFill>
                <a:ea typeface="+mn-lt"/>
                <a:cs typeface="+mn-lt"/>
              </a:rPr>
              <a:t>endometrial</a:t>
            </a:r>
            <a:r>
              <a:rPr lang="fr-FR" dirty="0">
                <a:solidFill>
                  <a:srgbClr val="2E2E2E"/>
                </a:solidFill>
                <a:ea typeface="+mn-lt"/>
                <a:cs typeface="+mn-lt"/>
              </a:rPr>
              <a:t> biopsies </a:t>
            </a:r>
            <a:r>
              <a:rPr lang="fr-FR" err="1">
                <a:solidFill>
                  <a:srgbClr val="2E2E2E"/>
                </a:solidFill>
                <a:ea typeface="+mn-lt"/>
                <a:cs typeface="+mn-lt"/>
              </a:rPr>
              <a:t>between</a:t>
            </a:r>
            <a:r>
              <a:rPr lang="fr-FR" dirty="0">
                <a:solidFill>
                  <a:srgbClr val="2E2E2E"/>
                </a:solidFill>
                <a:ea typeface="+mn-lt"/>
                <a:cs typeface="+mn-lt"/>
              </a:rPr>
              <a:t> 2013 and 2017. </a:t>
            </a:r>
            <a:endParaRPr lang="fr-FR" dirty="0">
              <a:solidFill>
                <a:srgbClr val="000000"/>
              </a:solidFill>
              <a:ea typeface="+mn-lt"/>
              <a:cs typeface="+mn-lt"/>
            </a:endParaRPr>
          </a:p>
          <a:p>
            <a:pPr marL="264795" indent="-264795"/>
            <a:r>
              <a:rPr lang="fr-FR" dirty="0">
                <a:solidFill>
                  <a:srgbClr val="2E2E2E"/>
                </a:solidFill>
                <a:ea typeface="+mn-lt"/>
                <a:cs typeface="+mn-lt"/>
              </a:rPr>
              <a:t>Initial and follow-up </a:t>
            </a:r>
            <a:r>
              <a:rPr lang="fr-FR" err="1">
                <a:solidFill>
                  <a:srgbClr val="2E2E2E"/>
                </a:solidFill>
                <a:ea typeface="+mn-lt"/>
                <a:cs typeface="+mn-lt"/>
              </a:rPr>
              <a:t>samples</a:t>
            </a:r>
            <a:r>
              <a:rPr lang="fr-FR" dirty="0">
                <a:solidFill>
                  <a:srgbClr val="2E2E2E"/>
                </a:solidFill>
                <a:ea typeface="+mn-lt"/>
                <a:cs typeface="+mn-lt"/>
              </a:rPr>
              <a:t> as normal, </a:t>
            </a:r>
            <a:r>
              <a:rPr lang="fr-FR" err="1">
                <a:solidFill>
                  <a:srgbClr val="2E2E2E"/>
                </a:solidFill>
                <a:ea typeface="+mn-lt"/>
                <a:cs typeface="+mn-lt"/>
              </a:rPr>
              <a:t>insufficient</a:t>
            </a:r>
            <a:r>
              <a:rPr lang="fr-FR" dirty="0">
                <a:solidFill>
                  <a:srgbClr val="2E2E2E"/>
                </a:solidFill>
                <a:ea typeface="+mn-lt"/>
                <a:cs typeface="+mn-lt"/>
              </a:rPr>
              <a:t>, </a:t>
            </a:r>
            <a:r>
              <a:rPr lang="fr-FR" err="1">
                <a:solidFill>
                  <a:srgbClr val="2E2E2E"/>
                </a:solidFill>
                <a:ea typeface="+mn-lt"/>
                <a:cs typeface="+mn-lt"/>
              </a:rPr>
              <a:t>hyperplastic</a:t>
            </a:r>
            <a:r>
              <a:rPr lang="fr-FR" dirty="0">
                <a:solidFill>
                  <a:srgbClr val="2E2E2E"/>
                </a:solidFill>
                <a:ea typeface="+mn-lt"/>
                <a:cs typeface="+mn-lt"/>
              </a:rPr>
              <a:t>, </a:t>
            </a:r>
            <a:endParaRPr lang="fr-FR" dirty="0">
              <a:solidFill>
                <a:srgbClr val="000000"/>
              </a:solidFill>
              <a:ea typeface="+mn-lt"/>
              <a:cs typeface="+mn-lt"/>
            </a:endParaRPr>
          </a:p>
          <a:p>
            <a:pPr marL="264795" indent="-264795"/>
            <a:r>
              <a:rPr lang="fr-FR" dirty="0">
                <a:solidFill>
                  <a:srgbClr val="2E2E2E"/>
                </a:solidFill>
                <a:ea typeface="+mn-lt"/>
                <a:cs typeface="+mn-lt"/>
              </a:rPr>
              <a:t>4 </a:t>
            </a:r>
            <a:r>
              <a:rPr lang="fr-FR" dirty="0" err="1">
                <a:solidFill>
                  <a:srgbClr val="2E2E2E"/>
                </a:solidFill>
                <a:ea typeface="+mn-lt"/>
                <a:cs typeface="+mn-lt"/>
              </a:rPr>
              <a:t>years</a:t>
            </a:r>
            <a:r>
              <a:rPr lang="fr-FR" dirty="0">
                <a:solidFill>
                  <a:srgbClr val="2E2E2E"/>
                </a:solidFill>
                <a:ea typeface="+mn-lt"/>
                <a:cs typeface="+mn-lt"/>
              </a:rPr>
              <a:t> of follow-up </a:t>
            </a:r>
            <a:r>
              <a:rPr lang="fr-FR" dirty="0" err="1">
                <a:solidFill>
                  <a:srgbClr val="2E2E2E"/>
                </a:solidFill>
                <a:ea typeface="+mn-lt"/>
                <a:cs typeface="+mn-lt"/>
              </a:rPr>
              <a:t>until</a:t>
            </a:r>
            <a:r>
              <a:rPr lang="fr-FR" dirty="0">
                <a:solidFill>
                  <a:srgbClr val="2E2E2E"/>
                </a:solidFill>
                <a:ea typeface="+mn-lt"/>
                <a:cs typeface="+mn-lt"/>
              </a:rPr>
              <a:t> </a:t>
            </a:r>
            <a:r>
              <a:rPr lang="fr-FR" dirty="0" err="1">
                <a:solidFill>
                  <a:srgbClr val="2E2E2E"/>
                </a:solidFill>
                <a:ea typeface="+mn-lt"/>
                <a:cs typeface="+mn-lt"/>
              </a:rPr>
              <a:t>December</a:t>
            </a:r>
            <a:r>
              <a:rPr lang="fr-FR" dirty="0">
                <a:solidFill>
                  <a:srgbClr val="2E2E2E"/>
                </a:solidFill>
                <a:ea typeface="+mn-lt"/>
                <a:cs typeface="+mn-lt"/>
              </a:rPr>
              <a:t> 31, 2021, a</a:t>
            </a:r>
            <a:endParaRPr lang="fr-FR" dirty="0">
              <a:solidFill>
                <a:srgbClr val="000000"/>
              </a:solidFill>
              <a:ea typeface="+mn-lt"/>
              <a:cs typeface="+mn-lt"/>
            </a:endParaRPr>
          </a:p>
          <a:p>
            <a:pPr marL="264795" indent="-264795"/>
            <a:r>
              <a:rPr lang="fr-FR" dirty="0">
                <a:solidFill>
                  <a:srgbClr val="2E2E2E"/>
                </a:solidFill>
                <a:ea typeface="+mn-lt"/>
                <a:cs typeface="+mn-lt"/>
              </a:rPr>
              <a:t>Kaplan-Meier </a:t>
            </a:r>
            <a:r>
              <a:rPr lang="fr-FR" err="1">
                <a:solidFill>
                  <a:srgbClr val="2E2E2E"/>
                </a:solidFill>
                <a:ea typeface="+mn-lt"/>
                <a:cs typeface="+mn-lt"/>
              </a:rPr>
              <a:t>analysis</a:t>
            </a:r>
            <a:r>
              <a:rPr lang="fr-FR" dirty="0">
                <a:solidFill>
                  <a:srgbClr val="2E2E2E"/>
                </a:solidFill>
                <a:ea typeface="+mn-lt"/>
                <a:cs typeface="+mn-lt"/>
              </a:rPr>
              <a:t>, a log-</a:t>
            </a:r>
            <a:r>
              <a:rPr lang="fr-FR" err="1">
                <a:solidFill>
                  <a:srgbClr val="2E2E2E"/>
                </a:solidFill>
                <a:ea typeface="+mn-lt"/>
                <a:cs typeface="+mn-lt"/>
              </a:rPr>
              <a:t>rank</a:t>
            </a:r>
            <a:r>
              <a:rPr lang="fr-FR" dirty="0">
                <a:solidFill>
                  <a:srgbClr val="2E2E2E"/>
                </a:solidFill>
                <a:ea typeface="+mn-lt"/>
                <a:cs typeface="+mn-lt"/>
              </a:rPr>
              <a:t> test, and Cox </a:t>
            </a:r>
            <a:r>
              <a:rPr lang="fr-FR" err="1">
                <a:solidFill>
                  <a:srgbClr val="2E2E2E"/>
                </a:solidFill>
                <a:ea typeface="+mn-lt"/>
                <a:cs typeface="+mn-lt"/>
              </a:rPr>
              <a:t>regression</a:t>
            </a:r>
            <a:r>
              <a:rPr lang="fr-FR" dirty="0">
                <a:solidFill>
                  <a:srgbClr val="2E2E2E"/>
                </a:solidFill>
                <a:ea typeface="+mn-lt"/>
                <a:cs typeface="+mn-lt"/>
              </a:rPr>
              <a:t>.</a:t>
            </a:r>
            <a:endParaRPr lang="fr-FR">
              <a:solidFill>
                <a:srgbClr val="000000"/>
              </a:solidFill>
              <a:ea typeface="+mn-lt"/>
              <a:cs typeface="+mn-lt"/>
            </a:endParaRPr>
          </a:p>
          <a:p>
            <a:pPr marL="264795" indent="-264795"/>
            <a:endParaRPr lang="fr-FR" dirty="0">
              <a:solidFill>
                <a:srgbClr val="333333"/>
              </a:solidFill>
              <a:ea typeface="+mn-lt"/>
              <a:cs typeface="+mn-lt"/>
            </a:endParaRPr>
          </a:p>
          <a:p>
            <a:pPr marL="264795" indent="-264795"/>
            <a:r>
              <a:rPr lang="fr-FR" dirty="0">
                <a:solidFill>
                  <a:srgbClr val="333333"/>
                </a:solidFill>
                <a:ea typeface="+mn-lt"/>
                <a:cs typeface="+mn-lt"/>
              </a:rPr>
              <a:t>Vang, </a:t>
            </a:r>
            <a:r>
              <a:rPr lang="fr-FR" err="1">
                <a:solidFill>
                  <a:srgbClr val="333333"/>
                </a:solidFill>
                <a:ea typeface="+mn-lt"/>
                <a:cs typeface="+mn-lt"/>
              </a:rPr>
              <a:t>Chanella</a:t>
            </a:r>
            <a:r>
              <a:rPr lang="fr-FR" dirty="0">
                <a:solidFill>
                  <a:srgbClr val="333333"/>
                </a:solidFill>
                <a:ea typeface="+mn-lt"/>
                <a:cs typeface="+mn-lt"/>
              </a:rPr>
              <a:t> et al. American Journal of </a:t>
            </a:r>
            <a:r>
              <a:rPr lang="fr-FR" err="1">
                <a:solidFill>
                  <a:srgbClr val="333333"/>
                </a:solidFill>
                <a:ea typeface="+mn-lt"/>
                <a:cs typeface="+mn-lt"/>
              </a:rPr>
              <a:t>Obstetrics</a:t>
            </a:r>
            <a:r>
              <a:rPr lang="fr-FR" dirty="0">
                <a:solidFill>
                  <a:srgbClr val="333333"/>
                </a:solidFill>
                <a:ea typeface="+mn-lt"/>
                <a:cs typeface="+mn-lt"/>
              </a:rPr>
              <a:t> &amp; </a:t>
            </a:r>
            <a:r>
              <a:rPr lang="fr-FR" err="1">
                <a:solidFill>
                  <a:srgbClr val="333333"/>
                </a:solidFill>
                <a:ea typeface="+mn-lt"/>
                <a:cs typeface="+mn-lt"/>
              </a:rPr>
              <a:t>Gynecology</a:t>
            </a:r>
            <a:r>
              <a:rPr lang="fr-FR" dirty="0">
                <a:solidFill>
                  <a:srgbClr val="333333"/>
                </a:solidFill>
                <a:ea typeface="+mn-lt"/>
                <a:cs typeface="+mn-lt"/>
              </a:rPr>
              <a:t>, Volume 233, Issue 5, 457.e1 - 457.e10</a:t>
            </a:r>
            <a:endParaRPr lang="fr-FR">
              <a:ea typeface="Calibri"/>
              <a:cs typeface="Calibri"/>
            </a:endParaRPr>
          </a:p>
          <a:p>
            <a:pPr marL="264795" indent="-264795"/>
            <a:endParaRPr lang="fr-FR" dirty="0">
              <a:ea typeface="Calibri"/>
              <a:cs typeface="Calibri"/>
            </a:endParaRPr>
          </a:p>
        </p:txBody>
      </p:sp>
    </p:spTree>
    <p:extLst>
      <p:ext uri="{BB962C8B-B14F-4D97-AF65-F5344CB8AC3E}">
        <p14:creationId xmlns:p14="http://schemas.microsoft.com/office/powerpoint/2010/main" val="4083352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26CC4-B441-EC63-80DD-1015633218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68C4915-67DC-257B-D6C6-530C9CB15B8F}"/>
              </a:ext>
            </a:extLst>
          </p:cNvPr>
          <p:cNvSpPr>
            <a:spLocks noGrp="1"/>
          </p:cNvSpPr>
          <p:nvPr>
            <p:ph type="title"/>
          </p:nvPr>
        </p:nvSpPr>
        <p:spPr>
          <a:xfrm>
            <a:off x="457200" y="130453"/>
            <a:ext cx="8229600" cy="975899"/>
          </a:xfrm>
        </p:spPr>
        <p:txBody>
          <a:bodyPr>
            <a:normAutofit/>
          </a:bodyPr>
          <a:lstStyle/>
          <a:p>
            <a:r>
              <a:rPr lang="fr-FR" sz="2400" b="0" dirty="0">
                <a:solidFill>
                  <a:srgbClr val="FF0000"/>
                </a:solidFill>
                <a:latin typeface="Arial"/>
                <a:cs typeface="Arial"/>
              </a:rPr>
              <a:t>Risk of </a:t>
            </a:r>
            <a:r>
              <a:rPr lang="fr-FR" sz="2400" b="0" dirty="0" err="1">
                <a:solidFill>
                  <a:srgbClr val="FF0000"/>
                </a:solidFill>
                <a:latin typeface="Arial"/>
                <a:cs typeface="Arial"/>
              </a:rPr>
              <a:t>endometrial</a:t>
            </a:r>
            <a:r>
              <a:rPr lang="fr-FR" sz="2400" b="0" dirty="0">
                <a:solidFill>
                  <a:srgbClr val="FF0000"/>
                </a:solidFill>
                <a:latin typeface="Arial"/>
                <a:cs typeface="Arial"/>
              </a:rPr>
              <a:t> cancer after insufficient endometrial biopsy: a retrospective cohort study</a:t>
            </a:r>
            <a:endParaRPr lang="fr-FR" sz="2400" dirty="0">
              <a:solidFill>
                <a:srgbClr val="FF0000"/>
              </a:solidFill>
              <a:latin typeface="Arial"/>
              <a:cs typeface="Arial"/>
            </a:endParaRPr>
          </a:p>
          <a:p>
            <a:endParaRPr lang="fr-FR" dirty="0"/>
          </a:p>
        </p:txBody>
      </p:sp>
      <p:pic>
        <p:nvPicPr>
          <p:cNvPr id="4" name="Image 3" descr="Une image contenant texte, capture d’écran, Tracé, diagramme&#10;&#10;Le contenu généré par l’IA peut être incorrect.">
            <a:extLst>
              <a:ext uri="{FF2B5EF4-FFF2-40B4-BE49-F238E27FC236}">
                <a16:creationId xmlns:a16="http://schemas.microsoft.com/office/drawing/2014/main" id="{901A562A-C4A6-AC68-5DB0-E467FB2BFE35}"/>
              </a:ext>
            </a:extLst>
          </p:cNvPr>
          <p:cNvPicPr>
            <a:picLocks noChangeAspect="1"/>
          </p:cNvPicPr>
          <p:nvPr/>
        </p:nvPicPr>
        <p:blipFill>
          <a:blip r:embed="rId2"/>
          <a:stretch>
            <a:fillRect/>
          </a:stretch>
        </p:blipFill>
        <p:spPr>
          <a:xfrm>
            <a:off x="1247775" y="776288"/>
            <a:ext cx="6648450" cy="5305425"/>
          </a:xfrm>
          <a:prstGeom prst="rect">
            <a:avLst/>
          </a:prstGeom>
        </p:spPr>
      </p:pic>
      <p:sp>
        <p:nvSpPr>
          <p:cNvPr id="6" name="Espace réservé du contenu 5">
            <a:extLst>
              <a:ext uri="{FF2B5EF4-FFF2-40B4-BE49-F238E27FC236}">
                <a16:creationId xmlns:a16="http://schemas.microsoft.com/office/drawing/2014/main" id="{906E2D2A-7998-D733-0C2A-A3A16B3D70D5}"/>
              </a:ext>
            </a:extLst>
          </p:cNvPr>
          <p:cNvSpPr>
            <a:spLocks noGrp="1"/>
          </p:cNvSpPr>
          <p:nvPr>
            <p:ph idx="1"/>
          </p:nvPr>
        </p:nvSpPr>
        <p:spPr/>
        <p:txBody>
          <a:bodyPr/>
          <a:lstStyle/>
          <a:p>
            <a:endParaRPr lang="fr-FR"/>
          </a:p>
        </p:txBody>
      </p:sp>
      <p:sp>
        <p:nvSpPr>
          <p:cNvPr id="7" name="ZoneTexte 6">
            <a:extLst>
              <a:ext uri="{FF2B5EF4-FFF2-40B4-BE49-F238E27FC236}">
                <a16:creationId xmlns:a16="http://schemas.microsoft.com/office/drawing/2014/main" id="{85C97F49-1F5F-7902-6B4F-B7150ED9B557}"/>
              </a:ext>
            </a:extLst>
          </p:cNvPr>
          <p:cNvSpPr txBox="1"/>
          <p:nvPr/>
        </p:nvSpPr>
        <p:spPr>
          <a:xfrm>
            <a:off x="990149" y="6082219"/>
            <a:ext cx="735411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4795" indent="-264795">
              <a:spcBef>
                <a:spcPct val="20000"/>
              </a:spcBef>
              <a:buFont typeface="Arial"/>
              <a:buChar char="•"/>
            </a:pPr>
            <a:r>
              <a:rPr lang="fr-FR" sz="2400">
                <a:solidFill>
                  <a:srgbClr val="333333"/>
                </a:solidFill>
                <a:ea typeface="Calibri"/>
                <a:cs typeface="Calibri"/>
              </a:rPr>
              <a:t>Vang, </a:t>
            </a:r>
            <a:r>
              <a:rPr lang="fr-FR" sz="2400" err="1">
                <a:solidFill>
                  <a:srgbClr val="333333"/>
                </a:solidFill>
                <a:ea typeface="Calibri"/>
                <a:cs typeface="Calibri"/>
              </a:rPr>
              <a:t>Chanella</a:t>
            </a:r>
            <a:r>
              <a:rPr lang="fr-FR" sz="2400">
                <a:solidFill>
                  <a:srgbClr val="333333"/>
                </a:solidFill>
                <a:ea typeface="Calibri"/>
                <a:cs typeface="Calibri"/>
              </a:rPr>
              <a:t> et al. American Journal of </a:t>
            </a:r>
            <a:r>
              <a:rPr lang="fr-FR" sz="2400" err="1">
                <a:solidFill>
                  <a:srgbClr val="333333"/>
                </a:solidFill>
                <a:ea typeface="Calibri"/>
                <a:cs typeface="Calibri"/>
              </a:rPr>
              <a:t>Obstetrics</a:t>
            </a:r>
            <a:r>
              <a:rPr lang="fr-FR" sz="2400">
                <a:solidFill>
                  <a:srgbClr val="333333"/>
                </a:solidFill>
                <a:ea typeface="Calibri"/>
                <a:cs typeface="Calibri"/>
              </a:rPr>
              <a:t> &amp; </a:t>
            </a:r>
            <a:r>
              <a:rPr lang="fr-FR" sz="2400" err="1">
                <a:solidFill>
                  <a:srgbClr val="333333"/>
                </a:solidFill>
                <a:ea typeface="Calibri"/>
                <a:cs typeface="Calibri"/>
              </a:rPr>
              <a:t>Gynecology</a:t>
            </a:r>
            <a:r>
              <a:rPr lang="fr-FR" sz="2400">
                <a:solidFill>
                  <a:srgbClr val="333333"/>
                </a:solidFill>
                <a:ea typeface="Calibri"/>
                <a:cs typeface="Calibri"/>
              </a:rPr>
              <a:t>, Volume 233, Issue 5, 457.e1 - 457.e10</a:t>
            </a:r>
            <a:endParaRPr lang="fr-FR" sz="2400">
              <a:ea typeface="Calibri"/>
              <a:cs typeface="Calibri"/>
            </a:endParaRPr>
          </a:p>
          <a:p>
            <a:pPr algn="l"/>
            <a:endParaRPr lang="fr-FR" dirty="0">
              <a:ea typeface="Calibri"/>
              <a:cs typeface="Calibri"/>
            </a:endParaRPr>
          </a:p>
        </p:txBody>
      </p:sp>
    </p:spTree>
    <p:extLst>
      <p:ext uri="{BB962C8B-B14F-4D97-AF65-F5344CB8AC3E}">
        <p14:creationId xmlns:p14="http://schemas.microsoft.com/office/powerpoint/2010/main" val="4123640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DA48-68D8-F34C-BCA2-F04E60A26C29}"/>
              </a:ext>
            </a:extLst>
          </p:cNvPr>
          <p:cNvSpPr>
            <a:spLocks noGrp="1"/>
          </p:cNvSpPr>
          <p:nvPr>
            <p:ph type="title"/>
          </p:nvPr>
        </p:nvSpPr>
        <p:spPr/>
        <p:txBody>
          <a:bodyPr/>
          <a:lstStyle/>
          <a:p>
            <a:endParaRPr lang="en-US"/>
          </a:p>
        </p:txBody>
      </p:sp>
      <p:pic>
        <p:nvPicPr>
          <p:cNvPr id="4" name="Content Placeholder 3" descr="Urinary Incontinence: Early Signs, Risk Factors, and Prevention Tips ...">
            <a:extLst>
              <a:ext uri="{FF2B5EF4-FFF2-40B4-BE49-F238E27FC236}">
                <a16:creationId xmlns:a16="http://schemas.microsoft.com/office/drawing/2014/main" id="{32118D1C-EF46-E7ED-D404-0E49AD5FA288}"/>
              </a:ext>
            </a:extLst>
          </p:cNvPr>
          <p:cNvPicPr>
            <a:picLocks noGrp="1" noChangeAspect="1"/>
          </p:cNvPicPr>
          <p:nvPr>
            <p:ph idx="1"/>
          </p:nvPr>
        </p:nvPicPr>
        <p:blipFill>
          <a:blip r:embed="rId2"/>
          <a:stretch>
            <a:fillRect/>
          </a:stretch>
        </p:blipFill>
        <p:spPr>
          <a:xfrm>
            <a:off x="1505603" y="1556792"/>
            <a:ext cx="6153481" cy="4525963"/>
          </a:xfrm>
          <a:prstGeom prst="rect">
            <a:avLst/>
          </a:prstGeom>
        </p:spPr>
      </p:pic>
    </p:spTree>
    <p:extLst>
      <p:ext uri="{BB962C8B-B14F-4D97-AF65-F5344CB8AC3E}">
        <p14:creationId xmlns:p14="http://schemas.microsoft.com/office/powerpoint/2010/main" val="2400721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8AA4-D31D-7BF9-C7E1-750FDA71FE15}"/>
              </a:ext>
            </a:extLst>
          </p:cNvPr>
          <p:cNvSpPr>
            <a:spLocks noGrp="1"/>
          </p:cNvSpPr>
          <p:nvPr>
            <p:ph type="title"/>
          </p:nvPr>
        </p:nvSpPr>
        <p:spPr/>
        <p:txBody>
          <a:bodyPr>
            <a:normAutofit/>
          </a:bodyPr>
          <a:lstStyle/>
          <a:p>
            <a:r>
              <a:rPr lang="en-US" sz="2400" b="0">
                <a:solidFill>
                  <a:srgbClr val="FF0000"/>
                </a:solidFill>
                <a:latin typeface="Arial"/>
                <a:cs typeface="Arial"/>
              </a:rPr>
              <a:t>Double-blind randomized controlled trial of Er: YAG vaginal laser to treat female stress urinary incontinence</a:t>
            </a:r>
            <a:endParaRPr lang="en-US" sz="2400">
              <a:solidFill>
                <a:srgbClr val="FF0000"/>
              </a:solidFill>
              <a:latin typeface="Arial"/>
              <a:cs typeface="Arial"/>
            </a:endParaRPr>
          </a:p>
          <a:p>
            <a:endParaRPr lang="en-US" dirty="0"/>
          </a:p>
        </p:txBody>
      </p:sp>
      <p:sp>
        <p:nvSpPr>
          <p:cNvPr id="3" name="Content Placeholder 2">
            <a:extLst>
              <a:ext uri="{FF2B5EF4-FFF2-40B4-BE49-F238E27FC236}">
                <a16:creationId xmlns:a16="http://schemas.microsoft.com/office/drawing/2014/main" id="{17BC4EF4-2D10-314E-C76F-BA4C6E7A67E4}"/>
              </a:ext>
            </a:extLst>
          </p:cNvPr>
          <p:cNvSpPr>
            <a:spLocks noGrp="1"/>
          </p:cNvSpPr>
          <p:nvPr>
            <p:ph idx="1"/>
          </p:nvPr>
        </p:nvSpPr>
        <p:spPr/>
        <p:txBody>
          <a:bodyPr vert="horz" lIns="91440" tIns="45720" rIns="91440" bIns="45720" rtlCol="0" anchor="t">
            <a:normAutofit fontScale="92500" lnSpcReduction="10000"/>
          </a:bodyPr>
          <a:lstStyle/>
          <a:p>
            <a:pPr marL="264795" indent="-264795"/>
            <a:endParaRPr lang="en-US" sz="1200" dirty="0">
              <a:solidFill>
                <a:srgbClr val="2E2E2E"/>
              </a:solidFill>
              <a:ea typeface="+mn-lt"/>
              <a:cs typeface="+mn-lt"/>
            </a:endParaRPr>
          </a:p>
          <a:p>
            <a:pPr marL="264795" indent="-264795"/>
            <a:r>
              <a:rPr lang="en-US" sz="2800" dirty="0">
                <a:solidFill>
                  <a:srgbClr val="2E2E2E"/>
                </a:solidFill>
                <a:ea typeface="+mn-lt"/>
                <a:cs typeface="+mn-lt"/>
              </a:rPr>
              <a:t>6-week and 6-month follow-ups </a:t>
            </a:r>
            <a:endParaRPr lang="en-US" sz="2800">
              <a:solidFill>
                <a:srgbClr val="000000"/>
              </a:solidFill>
              <a:ea typeface="+mn-lt"/>
              <a:cs typeface="+mn-lt"/>
            </a:endParaRPr>
          </a:p>
          <a:p>
            <a:pPr marL="264795" indent="-264795"/>
            <a:r>
              <a:rPr lang="en-US" sz="2800" dirty="0">
                <a:solidFill>
                  <a:srgbClr val="2E2E2E"/>
                </a:solidFill>
                <a:ea typeface="+mn-lt"/>
                <a:cs typeface="+mn-lt"/>
              </a:rPr>
              <a:t>144 adult female patients with symptomatic stress urinary incontinence.</a:t>
            </a:r>
            <a:endParaRPr lang="en-US" sz="2800" dirty="0">
              <a:solidFill>
                <a:srgbClr val="000000"/>
              </a:solidFill>
              <a:ea typeface="+mn-lt"/>
              <a:cs typeface="+mn-lt"/>
            </a:endParaRPr>
          </a:p>
          <a:p>
            <a:pPr marL="264795" indent="-264795"/>
            <a:r>
              <a:rPr lang="en-US" sz="2800" dirty="0">
                <a:solidFill>
                  <a:srgbClr val="2E2E2E"/>
                </a:solidFill>
                <a:ea typeface="+mn-lt"/>
                <a:cs typeface="+mn-lt"/>
              </a:rPr>
              <a:t>2 vaginal laser therapies 6 weeks apart, with patients randomized to either laser or sham. </a:t>
            </a:r>
            <a:endParaRPr lang="en-US" sz="2800">
              <a:solidFill>
                <a:srgbClr val="000000"/>
              </a:solidFill>
              <a:ea typeface="+mn-lt"/>
              <a:cs typeface="+mn-lt"/>
            </a:endParaRPr>
          </a:p>
          <a:p>
            <a:pPr marL="264795" indent="-264795"/>
            <a:r>
              <a:rPr lang="en-US" sz="2800" dirty="0">
                <a:solidFill>
                  <a:srgbClr val="FF0000"/>
                </a:solidFill>
                <a:ea typeface="+mn-lt"/>
                <a:cs typeface="+mn-lt"/>
              </a:rPr>
              <a:t>YAG laser was no more effective than sham for curing or improving female stress urinary incontinence at 6 months.</a:t>
            </a:r>
            <a:endParaRPr lang="en-US" sz="2800" dirty="0">
              <a:solidFill>
                <a:srgbClr val="FF0000"/>
              </a:solidFill>
              <a:ea typeface="Calibri"/>
              <a:cs typeface="Calibri"/>
            </a:endParaRPr>
          </a:p>
          <a:p>
            <a:pPr marL="264795" indent="-264795"/>
            <a:endParaRPr lang="en-US" sz="1100" dirty="0">
              <a:solidFill>
                <a:srgbClr val="333333"/>
              </a:solidFill>
              <a:ea typeface="Calibri"/>
              <a:cs typeface="Calibri"/>
            </a:endParaRPr>
          </a:p>
          <a:p>
            <a:pPr marL="264795" indent="-264795"/>
            <a:r>
              <a:rPr lang="en-US">
                <a:solidFill>
                  <a:srgbClr val="333333"/>
                </a:solidFill>
                <a:ea typeface="+mn-lt"/>
                <a:cs typeface="+mn-lt"/>
              </a:rPr>
              <a:t>Lee, Patricia et al. American Journal of Obstetrics &amp; Gynecology, </a:t>
            </a:r>
            <a:r>
              <a:rPr lang="en-US" dirty="0">
                <a:solidFill>
                  <a:srgbClr val="333333"/>
                </a:solidFill>
                <a:ea typeface="+mn-lt"/>
                <a:cs typeface="+mn-lt"/>
              </a:rPr>
              <a:t>Volume 232, Issue 6, 541.e1 - 541.e12</a:t>
            </a:r>
            <a:endParaRPr lang="en-US" dirty="0">
              <a:ea typeface="Calibri"/>
              <a:cs typeface="Calibri"/>
            </a:endParaRPr>
          </a:p>
          <a:p>
            <a:pPr marL="264795" indent="-264795"/>
            <a:endParaRPr lang="en-US" sz="2800" dirty="0">
              <a:solidFill>
                <a:srgbClr val="FF0000"/>
              </a:solidFill>
              <a:ea typeface="Calibri"/>
              <a:cs typeface="Calibri"/>
            </a:endParaRPr>
          </a:p>
          <a:p>
            <a:pPr marL="264795" indent="-264795"/>
            <a:endParaRPr lang="en-US" dirty="0">
              <a:ea typeface="Calibri"/>
              <a:cs typeface="Calibri"/>
            </a:endParaRPr>
          </a:p>
        </p:txBody>
      </p:sp>
    </p:spTree>
    <p:extLst>
      <p:ext uri="{BB962C8B-B14F-4D97-AF65-F5344CB8AC3E}">
        <p14:creationId xmlns:p14="http://schemas.microsoft.com/office/powerpoint/2010/main" val="3025236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DAE6-C484-C0B9-D311-16A5E934FE3F}"/>
              </a:ext>
            </a:extLst>
          </p:cNvPr>
          <p:cNvSpPr>
            <a:spLocks noGrp="1"/>
          </p:cNvSpPr>
          <p:nvPr>
            <p:ph type="title"/>
          </p:nvPr>
        </p:nvSpPr>
        <p:spPr/>
        <p:txBody>
          <a:bodyPr/>
          <a:lstStyle/>
          <a:p>
            <a:r>
              <a:rPr lang="en-US">
                <a:latin typeface="Arial"/>
                <a:cs typeface="Arial"/>
              </a:rPr>
              <a:t>VVA </a:t>
            </a:r>
            <a:endParaRPr lang="en-US"/>
          </a:p>
        </p:txBody>
      </p:sp>
      <p:sp>
        <p:nvSpPr>
          <p:cNvPr id="3" name="Content Placeholder 2">
            <a:extLst>
              <a:ext uri="{FF2B5EF4-FFF2-40B4-BE49-F238E27FC236}">
                <a16:creationId xmlns:a16="http://schemas.microsoft.com/office/drawing/2014/main" id="{0D2A9504-3FEE-2E92-E3C4-DAD4F732E51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03260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19D8-E0D6-9127-6E54-C161CC3F0A0C}"/>
              </a:ext>
            </a:extLst>
          </p:cNvPr>
          <p:cNvSpPr>
            <a:spLocks noGrp="1"/>
          </p:cNvSpPr>
          <p:nvPr>
            <p:ph type="title"/>
          </p:nvPr>
        </p:nvSpPr>
        <p:spPr>
          <a:xfrm>
            <a:off x="457200" y="673939"/>
            <a:ext cx="8229600" cy="1143000"/>
          </a:xfrm>
        </p:spPr>
        <p:txBody>
          <a:bodyPr>
            <a:normAutofit/>
          </a:bodyPr>
          <a:lstStyle/>
          <a:p>
            <a:r>
              <a:rPr lang="en-US" sz="2400">
                <a:solidFill>
                  <a:srgbClr val="FF0000"/>
                </a:solidFill>
                <a:latin typeface="Fira Sans"/>
                <a:cs typeface="Arial"/>
              </a:rPr>
              <a:t>Platelet-Rich Plasma for Genitourinary Syndrome of Menopause in Breast Cancer Survivors</a:t>
            </a:r>
            <a:endParaRPr lang="en-US" sz="2400">
              <a:solidFill>
                <a:srgbClr val="FF0000"/>
              </a:solidFill>
              <a:cs typeface="Arial"/>
            </a:endParaRPr>
          </a:p>
          <a:p>
            <a:pPr algn="l"/>
            <a:endParaRPr lang="en-US" sz="1200">
              <a:solidFill>
                <a:srgbClr val="333333"/>
              </a:solidFill>
              <a:latin typeface="Fira Sans"/>
            </a:endParaRPr>
          </a:p>
        </p:txBody>
      </p:sp>
      <p:sp>
        <p:nvSpPr>
          <p:cNvPr id="3" name="Content Placeholder 2">
            <a:extLst>
              <a:ext uri="{FF2B5EF4-FFF2-40B4-BE49-F238E27FC236}">
                <a16:creationId xmlns:a16="http://schemas.microsoft.com/office/drawing/2014/main" id="{047F5E6F-17AD-55FD-22B2-2C30F6D4369C}"/>
              </a:ext>
            </a:extLst>
          </p:cNvPr>
          <p:cNvSpPr>
            <a:spLocks noGrp="1"/>
          </p:cNvSpPr>
          <p:nvPr>
            <p:ph idx="1"/>
          </p:nvPr>
        </p:nvSpPr>
        <p:spPr>
          <a:xfrm>
            <a:off x="263633" y="1946111"/>
            <a:ext cx="8229600" cy="4525963"/>
          </a:xfrm>
        </p:spPr>
        <p:txBody>
          <a:bodyPr vert="horz" lIns="91440" tIns="45720" rIns="91440" bIns="45720" rtlCol="0" anchor="t">
            <a:normAutofit fontScale="70000" lnSpcReduction="20000"/>
          </a:bodyPr>
          <a:lstStyle/>
          <a:p>
            <a:endParaRPr lang="en-US" sz="1100">
              <a:solidFill>
                <a:srgbClr val="232323"/>
              </a:solidFill>
              <a:ea typeface="Calibri"/>
              <a:cs typeface="Calibri"/>
            </a:endParaRPr>
          </a:p>
          <a:p>
            <a:r>
              <a:rPr lang="en-US" sz="2800">
                <a:solidFill>
                  <a:srgbClr val="232323"/>
                </a:solidFill>
                <a:latin typeface="Fira Sans"/>
              </a:rPr>
              <a:t>prospective, single-arm pilot study of breast cancer survivors (stage 0–III) who reported vaginal dryness with or without dyspareunia. Participants underwent a one-time treatment with 7 mL autologous PRP injected throughout the vaginal canal and posterior fourchette into 35 sites. The primary outcome was to assess safety and feasibility. Secondary outcomes included VMI (Vaginal Maturation Index), VHI (Vaginal Health Index), VAS/</a:t>
            </a:r>
            <a:r>
              <a:rPr lang="en-US" sz="2800" err="1">
                <a:solidFill>
                  <a:srgbClr val="232323"/>
                </a:solidFill>
                <a:latin typeface="Fira Sans"/>
              </a:rPr>
              <a:t>VuAS</a:t>
            </a:r>
            <a:r>
              <a:rPr lang="en-US" sz="2800">
                <a:solidFill>
                  <a:srgbClr val="232323"/>
                </a:solidFill>
                <a:latin typeface="Fira Sans"/>
              </a:rPr>
              <a:t> (Vaginal and Vulvar Assessment Scales), DIVA (Day-to-Day Impact of Vaginal Aging questionnaire), FSFI (Female Sexual Function Index), and UDI-6 (Urogenital Distress Inventory–Short Form) scores. Vaginal caliber was measured with silicone dilators. Patient Global Impression of Improvement (PGI-I) was assessed with a 7-point Likert scale.</a:t>
            </a:r>
          </a:p>
          <a:p>
            <a:endParaRPr lang="en-US" sz="2800">
              <a:solidFill>
                <a:srgbClr val="232323"/>
              </a:solidFill>
              <a:latin typeface="Fira Sans"/>
            </a:endParaRPr>
          </a:p>
          <a:p>
            <a:r>
              <a:rPr lang="en-US" sz="1500">
                <a:solidFill>
                  <a:srgbClr val="232323"/>
                </a:solidFill>
                <a:latin typeface="Fira Sans"/>
              </a:rPr>
              <a:t>Chen, A. ,et al (2025). Platelet-Rich Plasma for Genitourinary Syndrome of Menopause in Breast Cancer Survivors. </a:t>
            </a:r>
            <a:r>
              <a:rPr lang="en-US" sz="1500" i="1">
                <a:solidFill>
                  <a:srgbClr val="232323"/>
                </a:solidFill>
                <a:latin typeface="Fira Sans"/>
              </a:rPr>
              <a:t>Obstetrics &amp; Gynecology, 146 </a:t>
            </a:r>
            <a:r>
              <a:rPr lang="en-US" sz="1500">
                <a:solidFill>
                  <a:srgbClr val="232323"/>
                </a:solidFill>
                <a:latin typeface="Fira Sans"/>
              </a:rPr>
              <a:t>(5), 728-736. </a:t>
            </a:r>
            <a:r>
              <a:rPr lang="en-US" sz="1500" err="1">
                <a:solidFill>
                  <a:srgbClr val="232323"/>
                </a:solidFill>
                <a:latin typeface="Fira Sans"/>
              </a:rPr>
              <a:t>doi</a:t>
            </a:r>
            <a:r>
              <a:rPr lang="en-US" sz="1500">
                <a:solidFill>
                  <a:srgbClr val="232323"/>
                </a:solidFill>
                <a:latin typeface="Fira Sans"/>
              </a:rPr>
              <a:t>: 10.1097/AOG.0000000000006081.</a:t>
            </a:r>
            <a:endParaRPr lang="en-US" sz="2800">
              <a:solidFill>
                <a:srgbClr val="232323"/>
              </a:solidFill>
              <a:latin typeface="Fira Sans"/>
            </a:endParaRPr>
          </a:p>
        </p:txBody>
      </p:sp>
    </p:spTree>
    <p:extLst>
      <p:ext uri="{BB962C8B-B14F-4D97-AF65-F5344CB8AC3E}">
        <p14:creationId xmlns:p14="http://schemas.microsoft.com/office/powerpoint/2010/main" val="103478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BD64-7DFD-9197-B10B-6C38030330FC}"/>
              </a:ext>
            </a:extLst>
          </p:cNvPr>
          <p:cNvSpPr>
            <a:spLocks noGrp="1"/>
          </p:cNvSpPr>
          <p:nvPr>
            <p:ph type="title"/>
          </p:nvPr>
        </p:nvSpPr>
        <p:spPr/>
        <p:txBody>
          <a:bodyPr/>
          <a:lstStyle/>
          <a:p>
            <a:endParaRPr lang="en-US"/>
          </a:p>
        </p:txBody>
      </p:sp>
      <p:pic>
        <p:nvPicPr>
          <p:cNvPr id="4" name="Content Placeholder 3" descr="A diagram of a stomach&#10;&#10;AI-generated content may be incorrect.">
            <a:extLst>
              <a:ext uri="{FF2B5EF4-FFF2-40B4-BE49-F238E27FC236}">
                <a16:creationId xmlns:a16="http://schemas.microsoft.com/office/drawing/2014/main" id="{6164EB0C-44FB-B76B-95F5-17348800C5F9}"/>
              </a:ext>
            </a:extLst>
          </p:cNvPr>
          <p:cNvPicPr>
            <a:picLocks noGrp="1" noChangeAspect="1"/>
          </p:cNvPicPr>
          <p:nvPr>
            <p:ph idx="1"/>
          </p:nvPr>
        </p:nvPicPr>
        <p:blipFill>
          <a:blip r:embed="rId2"/>
          <a:stretch>
            <a:fillRect/>
          </a:stretch>
        </p:blipFill>
        <p:spPr>
          <a:xfrm>
            <a:off x="459867" y="279029"/>
            <a:ext cx="8296327" cy="5723866"/>
          </a:xfrm>
          <a:prstGeom prst="rect">
            <a:avLst/>
          </a:prstGeom>
        </p:spPr>
      </p:pic>
      <p:sp>
        <p:nvSpPr>
          <p:cNvPr id="5" name="TextBox 4">
            <a:extLst>
              <a:ext uri="{FF2B5EF4-FFF2-40B4-BE49-F238E27FC236}">
                <a16:creationId xmlns:a16="http://schemas.microsoft.com/office/drawing/2014/main" id="{C33C79D0-F196-CA71-F15F-4A20F8CADEFD}"/>
              </a:ext>
            </a:extLst>
          </p:cNvPr>
          <p:cNvSpPr txBox="1"/>
          <p:nvPr/>
        </p:nvSpPr>
        <p:spPr>
          <a:xfrm>
            <a:off x="678811" y="6089344"/>
            <a:ext cx="8293487" cy="772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spcBef>
                <a:spcPct val="20000"/>
              </a:spcBef>
              <a:buFont typeface="Arial"/>
              <a:buChar char="•"/>
            </a:pPr>
            <a:endParaRPr lang="en-US" sz="2000">
              <a:latin typeface="Fira Sans"/>
            </a:endParaRPr>
          </a:p>
          <a:p>
            <a:pPr marL="285750" indent="-285750">
              <a:spcBef>
                <a:spcPct val="20000"/>
              </a:spcBef>
              <a:buFont typeface="Arial"/>
              <a:buChar char="•"/>
            </a:pPr>
            <a:r>
              <a:rPr lang="en-US" sz="1100">
                <a:solidFill>
                  <a:srgbClr val="232323"/>
                </a:solidFill>
                <a:latin typeface="Fira Sans"/>
              </a:rPr>
              <a:t>Chen, A. ,et al (2025). Platelet-Rich Plasma for Genitourinary Syndrome of Menopause in Breast Cancer Survivors. </a:t>
            </a:r>
            <a:r>
              <a:rPr lang="en-US" sz="1100" i="1">
                <a:solidFill>
                  <a:srgbClr val="232323"/>
                </a:solidFill>
                <a:latin typeface="Fira Sans"/>
              </a:rPr>
              <a:t>Obstetrics &amp; Gynecology, 146 </a:t>
            </a:r>
            <a:r>
              <a:rPr lang="en-US" sz="1100">
                <a:solidFill>
                  <a:srgbClr val="232323"/>
                </a:solidFill>
                <a:latin typeface="Fira Sans"/>
              </a:rPr>
              <a:t>(5), 728-736. </a:t>
            </a:r>
            <a:r>
              <a:rPr lang="en-US" sz="1100" err="1">
                <a:solidFill>
                  <a:srgbClr val="232323"/>
                </a:solidFill>
                <a:latin typeface="Fira Sans"/>
              </a:rPr>
              <a:t>doi</a:t>
            </a:r>
            <a:r>
              <a:rPr lang="en-US" sz="1100">
                <a:solidFill>
                  <a:srgbClr val="232323"/>
                </a:solidFill>
                <a:latin typeface="Fira Sans"/>
              </a:rPr>
              <a:t>: 10.1097/AOG.0000000000006081.</a:t>
            </a:r>
            <a:endParaRPr lang="en-US"/>
          </a:p>
        </p:txBody>
      </p:sp>
    </p:spTree>
    <p:extLst>
      <p:ext uri="{BB962C8B-B14F-4D97-AF65-F5344CB8AC3E}">
        <p14:creationId xmlns:p14="http://schemas.microsoft.com/office/powerpoint/2010/main" val="3717135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4DEF-0363-DEBB-058D-6B5B7EC996F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3924BF0-F77A-8C64-572D-ECF880AD8F1E}"/>
              </a:ext>
            </a:extLst>
          </p:cNvPr>
          <p:cNvPicPr>
            <a:picLocks noGrp="1" noChangeAspect="1"/>
          </p:cNvPicPr>
          <p:nvPr>
            <p:ph idx="1"/>
          </p:nvPr>
        </p:nvPicPr>
        <p:blipFill>
          <a:blip r:embed="rId2"/>
          <a:stretch>
            <a:fillRect/>
          </a:stretch>
        </p:blipFill>
        <p:spPr>
          <a:xfrm>
            <a:off x="160391" y="169220"/>
            <a:ext cx="8525925" cy="5883587"/>
          </a:xfrm>
          <a:prstGeom prst="rect">
            <a:avLst/>
          </a:prstGeom>
        </p:spPr>
      </p:pic>
      <p:sp>
        <p:nvSpPr>
          <p:cNvPr id="5" name="TextBox 4">
            <a:extLst>
              <a:ext uri="{FF2B5EF4-FFF2-40B4-BE49-F238E27FC236}">
                <a16:creationId xmlns:a16="http://schemas.microsoft.com/office/drawing/2014/main" id="{367EDCF6-5580-7A4D-1C68-4744DA15D4D5}"/>
              </a:ext>
            </a:extLst>
          </p:cNvPr>
          <p:cNvSpPr txBox="1"/>
          <p:nvPr/>
        </p:nvSpPr>
        <p:spPr>
          <a:xfrm>
            <a:off x="29946" y="5939607"/>
            <a:ext cx="9112055" cy="772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spcBef>
                <a:spcPct val="20000"/>
              </a:spcBef>
              <a:buFont typeface="Arial"/>
              <a:buChar char="•"/>
            </a:pPr>
            <a:endParaRPr lang="en-US" sz="2000">
              <a:latin typeface="Fira Sans"/>
            </a:endParaRPr>
          </a:p>
          <a:p>
            <a:pPr marL="285750" indent="-285750">
              <a:spcBef>
                <a:spcPct val="20000"/>
              </a:spcBef>
              <a:buFont typeface="Arial"/>
              <a:buChar char="•"/>
            </a:pPr>
            <a:r>
              <a:rPr lang="en-US" sz="1100">
                <a:solidFill>
                  <a:srgbClr val="232323"/>
                </a:solidFill>
                <a:latin typeface="Fira Sans"/>
              </a:rPr>
              <a:t>Chen, A. ,et al (2025). Platelet-Rich Plasma for Genitourinary Syndrome of Menopause in Breast Cancer Survivors. </a:t>
            </a:r>
            <a:r>
              <a:rPr lang="en-US" sz="1100" i="1">
                <a:solidFill>
                  <a:srgbClr val="232323"/>
                </a:solidFill>
                <a:latin typeface="Fira Sans"/>
              </a:rPr>
              <a:t>Obstetrics &amp; Gynecology, 146 </a:t>
            </a:r>
            <a:r>
              <a:rPr lang="en-US" sz="1100">
                <a:solidFill>
                  <a:srgbClr val="232323"/>
                </a:solidFill>
                <a:latin typeface="Fira Sans"/>
              </a:rPr>
              <a:t>(5), 728-736. </a:t>
            </a:r>
            <a:r>
              <a:rPr lang="en-US" sz="1100" err="1">
                <a:solidFill>
                  <a:srgbClr val="232323"/>
                </a:solidFill>
                <a:latin typeface="Fira Sans"/>
              </a:rPr>
              <a:t>doi</a:t>
            </a:r>
            <a:r>
              <a:rPr lang="en-US" sz="1100">
                <a:solidFill>
                  <a:srgbClr val="232323"/>
                </a:solidFill>
                <a:latin typeface="Fira Sans"/>
              </a:rPr>
              <a:t>: 10.1097/AOG.0000000000006081.</a:t>
            </a:r>
            <a:endParaRPr lang="en-US"/>
          </a:p>
        </p:txBody>
      </p:sp>
    </p:spTree>
    <p:extLst>
      <p:ext uri="{BB962C8B-B14F-4D97-AF65-F5344CB8AC3E}">
        <p14:creationId xmlns:p14="http://schemas.microsoft.com/office/powerpoint/2010/main" val="373019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F1C81C-CE54-8BBE-90FF-A11B3DC67F38}"/>
              </a:ext>
            </a:extLst>
          </p:cNvPr>
          <p:cNvPicPr>
            <a:picLocks noChangeAspect="1"/>
          </p:cNvPicPr>
          <p:nvPr/>
        </p:nvPicPr>
        <p:blipFill>
          <a:blip r:embed="rId2"/>
          <a:stretch>
            <a:fillRect/>
          </a:stretch>
        </p:blipFill>
        <p:spPr>
          <a:xfrm>
            <a:off x="0" y="1826019"/>
            <a:ext cx="9144000" cy="3737499"/>
          </a:xfrm>
          <a:prstGeom prst="rect">
            <a:avLst/>
          </a:prstGeom>
        </p:spPr>
      </p:pic>
    </p:spTree>
    <p:extLst>
      <p:ext uri="{BB962C8B-B14F-4D97-AF65-F5344CB8AC3E}">
        <p14:creationId xmlns:p14="http://schemas.microsoft.com/office/powerpoint/2010/main" val="272372120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21C2-594C-F85A-EF5B-81930581B98A}"/>
              </a:ext>
            </a:extLst>
          </p:cNvPr>
          <p:cNvSpPr>
            <a:spLocks noGrp="1"/>
          </p:cNvSpPr>
          <p:nvPr>
            <p:ph type="title"/>
          </p:nvPr>
        </p:nvSpPr>
        <p:spPr>
          <a:xfrm>
            <a:off x="457200" y="567246"/>
            <a:ext cx="8229600" cy="1143000"/>
          </a:xfrm>
        </p:spPr>
        <p:txBody>
          <a:bodyPr vert="horz" lIns="91440" tIns="45720" rIns="91440" bIns="45720" rtlCol="0" anchor="ctr">
            <a:noAutofit/>
          </a:bodyPr>
          <a:lstStyle/>
          <a:p>
            <a:r>
              <a:rPr lang="en-US" sz="2400">
                <a:solidFill>
                  <a:srgbClr val="FF0000"/>
                </a:solidFill>
                <a:latin typeface="Fira Sans"/>
                <a:cs typeface="Arial"/>
              </a:rPr>
              <a:t>Masturbation frequency and experiences among US women aged 40-65 years: comparisons across different stages of the menopause transition</a:t>
            </a:r>
            <a:endParaRPr lang="en-US" sz="2400">
              <a:solidFill>
                <a:srgbClr val="FF0000"/>
              </a:solidFill>
              <a:cs typeface="Arial"/>
            </a:endParaRPr>
          </a:p>
          <a:p>
            <a:endParaRPr lang="en-US" dirty="0"/>
          </a:p>
        </p:txBody>
      </p:sp>
      <p:sp>
        <p:nvSpPr>
          <p:cNvPr id="3" name="Content Placeholder 2">
            <a:extLst>
              <a:ext uri="{FF2B5EF4-FFF2-40B4-BE49-F238E27FC236}">
                <a16:creationId xmlns:a16="http://schemas.microsoft.com/office/drawing/2014/main" id="{BA74E795-7DEB-7188-9A3B-DBEA47C5181E}"/>
              </a:ext>
            </a:extLst>
          </p:cNvPr>
          <p:cNvSpPr>
            <a:spLocks noGrp="1"/>
          </p:cNvSpPr>
          <p:nvPr>
            <p:ph idx="1"/>
          </p:nvPr>
        </p:nvSpPr>
        <p:spPr/>
        <p:txBody>
          <a:bodyPr vert="horz" lIns="91440" tIns="45720" rIns="91440" bIns="45720" rtlCol="0" anchor="t">
            <a:normAutofit lnSpcReduction="10000"/>
          </a:bodyPr>
          <a:lstStyle/>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r>
              <a:rPr lang="en-US" sz="1100" dirty="0">
                <a:solidFill>
                  <a:srgbClr val="333333"/>
                </a:solidFill>
                <a:ea typeface="+mn-lt"/>
                <a:cs typeface="+mn-lt"/>
              </a:rPr>
              <a:t>A nationally representative US sample of 1,500 women aged 40-65 (M age: 52.5 y) completed an online survey asking about their experiences during masturbation. </a:t>
            </a:r>
            <a:endParaRPr lang="en-US" sz="800" baseline="30000">
              <a:solidFill>
                <a:srgbClr val="333333"/>
              </a:solidFill>
              <a:latin typeface="Fira Sans"/>
            </a:endParaRPr>
          </a:p>
          <a:p>
            <a:r>
              <a:rPr lang="en-US" sz="1100" dirty="0">
                <a:solidFill>
                  <a:srgbClr val="333333"/>
                </a:solidFill>
                <a:latin typeface="Fira Sans"/>
              </a:rPr>
              <a:t>Graham, Cynthia A. et al </a:t>
            </a:r>
            <a:r>
              <a:rPr lang="en-US" sz="1100" dirty="0" err="1">
                <a:solidFill>
                  <a:srgbClr val="333333"/>
                </a:solidFill>
                <a:latin typeface="Fira Sans"/>
              </a:rPr>
              <a:t>Menoapuse</a:t>
            </a:r>
            <a:r>
              <a:rPr lang="en-US" sz="1100" dirty="0">
                <a:solidFill>
                  <a:srgbClr val="333333"/>
                </a:solidFill>
                <a:latin typeface="Fira Sans"/>
              </a:rPr>
              <a:t> 2025</a:t>
            </a:r>
            <a:endParaRPr lang="en-US" sz="800" baseline="30000">
              <a:solidFill>
                <a:srgbClr val="333333"/>
              </a:solidFill>
              <a:latin typeface="Fira Sans"/>
            </a:endParaRPr>
          </a:p>
        </p:txBody>
      </p:sp>
      <p:pic>
        <p:nvPicPr>
          <p:cNvPr id="4" name="Picture 3">
            <a:extLst>
              <a:ext uri="{FF2B5EF4-FFF2-40B4-BE49-F238E27FC236}">
                <a16:creationId xmlns:a16="http://schemas.microsoft.com/office/drawing/2014/main" id="{1D62ADBB-590C-D8A7-4290-457F7C5BB462}"/>
              </a:ext>
            </a:extLst>
          </p:cNvPr>
          <p:cNvPicPr>
            <a:picLocks noChangeAspect="1"/>
          </p:cNvPicPr>
          <p:nvPr/>
        </p:nvPicPr>
        <p:blipFill>
          <a:blip r:embed="rId2"/>
          <a:stretch>
            <a:fillRect/>
          </a:stretch>
        </p:blipFill>
        <p:spPr>
          <a:xfrm>
            <a:off x="457200" y="1296285"/>
            <a:ext cx="7909560" cy="3936245"/>
          </a:xfrm>
          <a:prstGeom prst="rect">
            <a:avLst/>
          </a:prstGeom>
        </p:spPr>
      </p:pic>
    </p:spTree>
    <p:extLst>
      <p:ext uri="{BB962C8B-B14F-4D97-AF65-F5344CB8AC3E}">
        <p14:creationId xmlns:p14="http://schemas.microsoft.com/office/powerpoint/2010/main" val="3498984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EC610-42BF-3D6D-23C7-39BC9C36F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8AF16-F5A9-5E63-AE65-39ED5E92B598}"/>
              </a:ext>
            </a:extLst>
          </p:cNvPr>
          <p:cNvSpPr>
            <a:spLocks noGrp="1"/>
          </p:cNvSpPr>
          <p:nvPr>
            <p:ph type="title"/>
          </p:nvPr>
        </p:nvSpPr>
        <p:spPr>
          <a:xfrm>
            <a:off x="457200" y="567246"/>
            <a:ext cx="8229600" cy="1143000"/>
          </a:xfrm>
        </p:spPr>
        <p:txBody>
          <a:bodyPr vert="horz" lIns="91440" tIns="45720" rIns="91440" bIns="45720" rtlCol="0" anchor="ctr">
            <a:noAutofit/>
          </a:bodyPr>
          <a:lstStyle/>
          <a:p>
            <a:r>
              <a:rPr lang="en-US" sz="2400">
                <a:solidFill>
                  <a:srgbClr val="FF0000"/>
                </a:solidFill>
                <a:latin typeface="Fira Sans"/>
                <a:cs typeface="Arial"/>
              </a:rPr>
              <a:t>Masturbation frequency and experiences among US women aged 40-65 years: comparisons across different stages of the menopause transition</a:t>
            </a:r>
            <a:endParaRPr lang="en-US" sz="2400">
              <a:solidFill>
                <a:srgbClr val="FF0000"/>
              </a:solidFill>
              <a:cs typeface="Arial"/>
            </a:endParaRPr>
          </a:p>
          <a:p>
            <a:endParaRPr lang="en-US" dirty="0"/>
          </a:p>
        </p:txBody>
      </p:sp>
      <p:sp>
        <p:nvSpPr>
          <p:cNvPr id="3" name="Content Placeholder 2">
            <a:extLst>
              <a:ext uri="{FF2B5EF4-FFF2-40B4-BE49-F238E27FC236}">
                <a16:creationId xmlns:a16="http://schemas.microsoft.com/office/drawing/2014/main" id="{09FE5F60-E031-8F2C-FAEE-69AD934B2561}"/>
              </a:ext>
            </a:extLst>
          </p:cNvPr>
          <p:cNvSpPr>
            <a:spLocks noGrp="1"/>
          </p:cNvSpPr>
          <p:nvPr>
            <p:ph idx="1"/>
          </p:nvPr>
        </p:nvSpPr>
        <p:spPr/>
        <p:txBody>
          <a:bodyPr vert="horz" lIns="91440" tIns="45720" rIns="91440" bIns="45720" rtlCol="0" anchor="t">
            <a:normAutofit lnSpcReduction="10000"/>
          </a:bodyPr>
          <a:lstStyle/>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r>
              <a:rPr lang="en-US" sz="1100" dirty="0">
                <a:solidFill>
                  <a:srgbClr val="333333"/>
                </a:solidFill>
                <a:ea typeface="+mn-lt"/>
                <a:cs typeface="+mn-lt"/>
              </a:rPr>
              <a:t>A nationally representative US sample of 1,500 women aged 40-65 (M age: 52.5 y) completed an online survey asking about their experiences during masturbation. </a:t>
            </a:r>
            <a:endParaRPr lang="en-US" sz="800" baseline="30000">
              <a:solidFill>
                <a:srgbClr val="333333"/>
              </a:solidFill>
              <a:latin typeface="Fira Sans"/>
            </a:endParaRPr>
          </a:p>
          <a:p>
            <a:r>
              <a:rPr lang="en-US" sz="1100" dirty="0">
                <a:solidFill>
                  <a:srgbClr val="333333"/>
                </a:solidFill>
                <a:latin typeface="Fira Sans"/>
              </a:rPr>
              <a:t>Graham, Cynthia A. et al </a:t>
            </a:r>
            <a:r>
              <a:rPr lang="en-US" sz="1100" dirty="0" err="1">
                <a:solidFill>
                  <a:srgbClr val="333333"/>
                </a:solidFill>
                <a:latin typeface="Fira Sans"/>
              </a:rPr>
              <a:t>Menoapuse</a:t>
            </a:r>
            <a:r>
              <a:rPr lang="en-US" sz="1100" dirty="0">
                <a:solidFill>
                  <a:srgbClr val="333333"/>
                </a:solidFill>
                <a:latin typeface="Fira Sans"/>
              </a:rPr>
              <a:t> 2025</a:t>
            </a:r>
            <a:endParaRPr lang="en-US" sz="800" baseline="30000">
              <a:solidFill>
                <a:srgbClr val="333333"/>
              </a:solidFill>
              <a:latin typeface="Fira Sans"/>
            </a:endParaRPr>
          </a:p>
        </p:txBody>
      </p:sp>
      <p:pic>
        <p:nvPicPr>
          <p:cNvPr id="5" name="Picture 4" descr="A graph of menopause&#10;&#10;AI-generated content may be incorrect.">
            <a:extLst>
              <a:ext uri="{FF2B5EF4-FFF2-40B4-BE49-F238E27FC236}">
                <a16:creationId xmlns:a16="http://schemas.microsoft.com/office/drawing/2014/main" id="{A992804B-80E8-8131-0156-6510CA8B5CFC}"/>
              </a:ext>
            </a:extLst>
          </p:cNvPr>
          <p:cNvPicPr>
            <a:picLocks noChangeAspect="1"/>
          </p:cNvPicPr>
          <p:nvPr/>
        </p:nvPicPr>
        <p:blipFill>
          <a:blip r:embed="rId2"/>
          <a:stretch>
            <a:fillRect/>
          </a:stretch>
        </p:blipFill>
        <p:spPr>
          <a:xfrm>
            <a:off x="0" y="1381262"/>
            <a:ext cx="9144000" cy="5046453"/>
          </a:xfrm>
          <a:prstGeom prst="rect">
            <a:avLst/>
          </a:prstGeom>
        </p:spPr>
      </p:pic>
    </p:spTree>
    <p:extLst>
      <p:ext uri="{BB962C8B-B14F-4D97-AF65-F5344CB8AC3E}">
        <p14:creationId xmlns:p14="http://schemas.microsoft.com/office/powerpoint/2010/main" val="3778438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13E97-8061-F0A1-6FD1-6F25E06FB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069AC-EADE-F190-861D-C20E59488605}"/>
              </a:ext>
            </a:extLst>
          </p:cNvPr>
          <p:cNvSpPr>
            <a:spLocks noGrp="1"/>
          </p:cNvSpPr>
          <p:nvPr>
            <p:ph type="title"/>
          </p:nvPr>
        </p:nvSpPr>
        <p:spPr>
          <a:xfrm>
            <a:off x="457200" y="567246"/>
            <a:ext cx="8229600" cy="1143000"/>
          </a:xfrm>
        </p:spPr>
        <p:txBody>
          <a:bodyPr vert="horz" lIns="91440" tIns="45720" rIns="91440" bIns="45720" rtlCol="0" anchor="ctr">
            <a:noAutofit/>
          </a:bodyPr>
          <a:lstStyle/>
          <a:p>
            <a:r>
              <a:rPr lang="en-US" sz="2400">
                <a:solidFill>
                  <a:srgbClr val="FF0000"/>
                </a:solidFill>
                <a:latin typeface="Fira Sans"/>
                <a:cs typeface="Arial"/>
              </a:rPr>
              <a:t>Masturbation frequency and experiences among US women aged 40-65 years: comparisons across different stages of the menopause transition</a:t>
            </a:r>
            <a:endParaRPr lang="en-US" sz="2400">
              <a:solidFill>
                <a:srgbClr val="FF0000"/>
              </a:solidFill>
              <a:cs typeface="Arial"/>
            </a:endParaRPr>
          </a:p>
          <a:p>
            <a:endParaRPr lang="en-US" dirty="0"/>
          </a:p>
        </p:txBody>
      </p:sp>
      <p:sp>
        <p:nvSpPr>
          <p:cNvPr id="3" name="Content Placeholder 2">
            <a:extLst>
              <a:ext uri="{FF2B5EF4-FFF2-40B4-BE49-F238E27FC236}">
                <a16:creationId xmlns:a16="http://schemas.microsoft.com/office/drawing/2014/main" id="{08D45120-79F5-21B1-598F-C8520942876D}"/>
              </a:ext>
            </a:extLst>
          </p:cNvPr>
          <p:cNvSpPr>
            <a:spLocks noGrp="1"/>
          </p:cNvSpPr>
          <p:nvPr>
            <p:ph idx="1"/>
          </p:nvPr>
        </p:nvSpPr>
        <p:spPr/>
        <p:txBody>
          <a:bodyPr vert="horz" lIns="91440" tIns="45720" rIns="91440" bIns="45720" rtlCol="0" anchor="t">
            <a:normAutofit fontScale="92500" lnSpcReduction="10000"/>
          </a:bodyPr>
          <a:lstStyle/>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endParaRPr lang="en-US" sz="1100" dirty="0">
              <a:solidFill>
                <a:srgbClr val="333333"/>
              </a:solidFill>
              <a:ea typeface="+mn-lt"/>
              <a:cs typeface="+mn-lt"/>
            </a:endParaRPr>
          </a:p>
          <a:p>
            <a:r>
              <a:rPr lang="en-US" sz="1100" dirty="0">
                <a:solidFill>
                  <a:srgbClr val="333333"/>
                </a:solidFill>
                <a:ea typeface="+mn-lt"/>
                <a:cs typeface="+mn-lt"/>
              </a:rPr>
              <a:t>A nationally representative US sample of 1,500 women aged 40-65 (M age: 52.5 y) completed an online survey asking about their experiences during masturbation. </a:t>
            </a:r>
            <a:endParaRPr lang="en-US" sz="800" baseline="30000">
              <a:solidFill>
                <a:srgbClr val="333333"/>
              </a:solidFill>
              <a:latin typeface="Fira Sans"/>
            </a:endParaRPr>
          </a:p>
          <a:p>
            <a:r>
              <a:rPr lang="en-US" sz="1100" dirty="0">
                <a:solidFill>
                  <a:srgbClr val="333333"/>
                </a:solidFill>
                <a:latin typeface="Fira Sans"/>
              </a:rPr>
              <a:t>Graham, Cynthia A. et al </a:t>
            </a:r>
            <a:r>
              <a:rPr lang="en-US" sz="1100" dirty="0" err="1">
                <a:solidFill>
                  <a:srgbClr val="333333"/>
                </a:solidFill>
                <a:latin typeface="Fira Sans"/>
              </a:rPr>
              <a:t>Menoapuse</a:t>
            </a:r>
            <a:r>
              <a:rPr lang="en-US" sz="1100" dirty="0">
                <a:solidFill>
                  <a:srgbClr val="333333"/>
                </a:solidFill>
                <a:latin typeface="Fira Sans"/>
              </a:rPr>
              <a:t> 2025</a:t>
            </a:r>
            <a:endParaRPr lang="en-US" sz="800" baseline="30000">
              <a:solidFill>
                <a:srgbClr val="333333"/>
              </a:solidFill>
              <a:latin typeface="Fira Sans"/>
            </a:endParaRPr>
          </a:p>
        </p:txBody>
      </p:sp>
      <p:pic>
        <p:nvPicPr>
          <p:cNvPr id="4" name="Picture 3" descr="A graph with different colored bars&#10;&#10;AI-generated content may be incorrect.">
            <a:extLst>
              <a:ext uri="{FF2B5EF4-FFF2-40B4-BE49-F238E27FC236}">
                <a16:creationId xmlns:a16="http://schemas.microsoft.com/office/drawing/2014/main" id="{44C340AF-840E-EB86-371F-65BC6E69B158}"/>
              </a:ext>
            </a:extLst>
          </p:cNvPr>
          <p:cNvPicPr>
            <a:picLocks noChangeAspect="1"/>
          </p:cNvPicPr>
          <p:nvPr/>
        </p:nvPicPr>
        <p:blipFill>
          <a:blip r:embed="rId2"/>
          <a:stretch>
            <a:fillRect/>
          </a:stretch>
        </p:blipFill>
        <p:spPr>
          <a:xfrm>
            <a:off x="1609344" y="1309137"/>
            <a:ext cx="5660136" cy="3992838"/>
          </a:xfrm>
          <a:prstGeom prst="rect">
            <a:avLst/>
          </a:prstGeom>
        </p:spPr>
      </p:pic>
    </p:spTree>
    <p:extLst>
      <p:ext uri="{BB962C8B-B14F-4D97-AF65-F5344CB8AC3E}">
        <p14:creationId xmlns:p14="http://schemas.microsoft.com/office/powerpoint/2010/main" val="280895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3" cstate="print"/>
          <a:srcRect/>
          <a:stretch>
            <a:fillRect/>
          </a:stretch>
        </p:blipFill>
        <p:spPr bwMode="auto">
          <a:xfrm>
            <a:off x="2227263" y="0"/>
            <a:ext cx="4686300" cy="6858000"/>
          </a:xfrm>
          <a:prstGeom prst="rect">
            <a:avLst/>
          </a:prstGeom>
          <a:noFill/>
          <a:ln w="9525">
            <a:noFill/>
            <a:miter lim="800000"/>
            <a:headEnd/>
            <a:tailEnd/>
          </a:ln>
        </p:spPr>
      </p:pic>
    </p:spTree>
    <p:extLst>
      <p:ext uri="{BB962C8B-B14F-4D97-AF65-F5344CB8AC3E}">
        <p14:creationId xmlns:p14="http://schemas.microsoft.com/office/powerpoint/2010/main" val="323135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93B2-C9D2-DDBF-E593-D7A985D48678}"/>
              </a:ext>
            </a:extLst>
          </p:cNvPr>
          <p:cNvSpPr>
            <a:spLocks noGrp="1"/>
          </p:cNvSpPr>
          <p:nvPr>
            <p:ph type="title"/>
          </p:nvPr>
        </p:nvSpPr>
        <p:spPr/>
        <p:txBody>
          <a:bodyPr/>
          <a:lstStyle/>
          <a:p>
            <a:r>
              <a:rPr lang="en-US" dirty="0">
                <a:latin typeface="Arial"/>
                <a:cs typeface="Arial"/>
              </a:rPr>
              <a:t>Osteoporosis</a:t>
            </a:r>
            <a:endParaRPr lang="en-US" dirty="0"/>
          </a:p>
        </p:txBody>
      </p:sp>
      <p:sp>
        <p:nvSpPr>
          <p:cNvPr id="3" name="Content Placeholder 2">
            <a:extLst>
              <a:ext uri="{FF2B5EF4-FFF2-40B4-BE49-F238E27FC236}">
                <a16:creationId xmlns:a16="http://schemas.microsoft.com/office/drawing/2014/main" id="{89B23CE1-CCCD-53C3-F379-C0CA1651BF21}"/>
              </a:ext>
            </a:extLst>
          </p:cNvPr>
          <p:cNvSpPr>
            <a:spLocks noGrp="1"/>
          </p:cNvSpPr>
          <p:nvPr>
            <p:ph idx="1"/>
          </p:nvPr>
        </p:nvSpPr>
        <p:spPr/>
        <p:txBody>
          <a:bodyPr vert="horz" lIns="91440" tIns="45720" rIns="91440" bIns="45720" rtlCol="0" anchor="t">
            <a:normAutofit/>
          </a:bodyPr>
          <a:lstStyle/>
          <a:p>
            <a:pPr marL="264795" indent="-264795"/>
            <a:r>
              <a:rPr lang="en-US">
                <a:ea typeface="Calibri"/>
                <a:cs typeface="Calibri"/>
              </a:rPr>
              <a:t>What happens after </a:t>
            </a:r>
            <a:r>
              <a:rPr lang="en-US" err="1">
                <a:ea typeface="Calibri"/>
                <a:cs typeface="Calibri"/>
              </a:rPr>
              <a:t>discontinutaion</a:t>
            </a:r>
            <a:r>
              <a:rPr lang="en-US">
                <a:ea typeface="Calibri"/>
                <a:cs typeface="Calibri"/>
              </a:rPr>
              <a:t> of MHT ? Do you lose bone rapidly or do you keep some of the bone sparing benefit of MHT ? </a:t>
            </a:r>
          </a:p>
        </p:txBody>
      </p:sp>
      <p:pic>
        <p:nvPicPr>
          <p:cNvPr id="4" name="Picture 3" descr="A group of people with canes and walking sticks&#10;&#10;AI-generated content may be incorrect.">
            <a:extLst>
              <a:ext uri="{FF2B5EF4-FFF2-40B4-BE49-F238E27FC236}">
                <a16:creationId xmlns:a16="http://schemas.microsoft.com/office/drawing/2014/main" id="{D25CE8C7-ABB1-C8C4-D388-872D0F15FA3D}"/>
              </a:ext>
            </a:extLst>
          </p:cNvPr>
          <p:cNvPicPr>
            <a:picLocks noChangeAspect="1"/>
          </p:cNvPicPr>
          <p:nvPr/>
        </p:nvPicPr>
        <p:blipFill>
          <a:blip r:embed="rId2"/>
          <a:stretch>
            <a:fillRect/>
          </a:stretch>
        </p:blipFill>
        <p:spPr>
          <a:xfrm>
            <a:off x="2352675" y="2938234"/>
            <a:ext cx="4438650" cy="3257550"/>
          </a:xfrm>
          <a:prstGeom prst="rect">
            <a:avLst/>
          </a:prstGeom>
        </p:spPr>
      </p:pic>
    </p:spTree>
    <p:extLst>
      <p:ext uri="{BB962C8B-B14F-4D97-AF65-F5344CB8AC3E}">
        <p14:creationId xmlns:p14="http://schemas.microsoft.com/office/powerpoint/2010/main" val="145048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6284-395B-6ABE-AEEE-E3360C0A540C}"/>
              </a:ext>
            </a:extLst>
          </p:cNvPr>
          <p:cNvSpPr>
            <a:spLocks noGrp="1"/>
          </p:cNvSpPr>
          <p:nvPr>
            <p:ph type="title"/>
          </p:nvPr>
        </p:nvSpPr>
        <p:spPr/>
        <p:txBody>
          <a:bodyPr vert="horz" lIns="91440" tIns="45720" rIns="91440" bIns="45720" rtlCol="0" anchor="ctr">
            <a:noAutofit/>
          </a:bodyPr>
          <a:lstStyle/>
          <a:p>
            <a:r>
              <a:rPr lang="en-US" sz="2400" b="1">
                <a:solidFill>
                  <a:srgbClr val="FF0000"/>
                </a:solidFill>
                <a:latin typeface="Merriweather"/>
                <a:cs typeface="Arial"/>
              </a:rPr>
              <a:t>Discontinuation of menopausal hormone therapy and risk of fracture: nested case-control studies using routinely collected primary care data</a:t>
            </a:r>
            <a:endParaRPr lang="en-US" sz="2400">
              <a:solidFill>
                <a:srgbClr val="FF0000"/>
              </a:solidFill>
              <a:cs typeface="Arial"/>
            </a:endParaRPr>
          </a:p>
          <a:p>
            <a:endParaRPr lang="en-US" sz="2400">
              <a:solidFill>
                <a:srgbClr val="FF0000"/>
              </a:solidFill>
            </a:endParaRPr>
          </a:p>
        </p:txBody>
      </p:sp>
      <p:sp>
        <p:nvSpPr>
          <p:cNvPr id="3" name="Content Placeholder 2">
            <a:extLst>
              <a:ext uri="{FF2B5EF4-FFF2-40B4-BE49-F238E27FC236}">
                <a16:creationId xmlns:a16="http://schemas.microsoft.com/office/drawing/2014/main" id="{05076278-7C2A-1E03-231D-0079E11FA38B}"/>
              </a:ext>
            </a:extLst>
          </p:cNvPr>
          <p:cNvSpPr>
            <a:spLocks noGrp="1"/>
          </p:cNvSpPr>
          <p:nvPr>
            <p:ph idx="1"/>
          </p:nvPr>
        </p:nvSpPr>
        <p:spPr/>
        <p:txBody>
          <a:bodyPr vert="horz" lIns="91440" tIns="45720" rIns="91440" bIns="45720" rtlCol="0" anchor="t">
            <a:noAutofit/>
          </a:bodyPr>
          <a:lstStyle/>
          <a:p>
            <a:r>
              <a:rPr lang="en-US" sz="2400">
                <a:solidFill>
                  <a:srgbClr val="212121"/>
                </a:solidFill>
                <a:ea typeface="+mn-lt"/>
                <a:cs typeface="+mn-lt"/>
              </a:rPr>
              <a:t>Nested case-control study using UK </a:t>
            </a:r>
            <a:endParaRPr lang="en-US" sz="2400">
              <a:solidFill>
                <a:srgbClr val="000000"/>
              </a:solidFill>
              <a:ea typeface="+mn-lt"/>
              <a:cs typeface="+mn-lt"/>
            </a:endParaRPr>
          </a:p>
          <a:p>
            <a:r>
              <a:rPr lang="en-US" sz="2400">
                <a:solidFill>
                  <a:srgbClr val="212121"/>
                </a:solidFill>
                <a:ea typeface="+mn-lt"/>
                <a:cs typeface="+mn-lt"/>
              </a:rPr>
              <a:t>Women </a:t>
            </a:r>
            <a:r>
              <a:rPr lang="en-US" sz="2400" u="sng">
                <a:solidFill>
                  <a:srgbClr val="212121"/>
                </a:solidFill>
                <a:ea typeface="+mn-lt"/>
                <a:cs typeface="+mn-lt"/>
              </a:rPr>
              <a:t>&gt;</a:t>
            </a:r>
            <a:r>
              <a:rPr lang="en-US" sz="2400">
                <a:solidFill>
                  <a:srgbClr val="212121"/>
                </a:solidFill>
                <a:ea typeface="+mn-lt"/>
                <a:cs typeface="+mn-lt"/>
              </a:rPr>
              <a:t> 40 years (199-2023) (n=648 747 ), and with a first record for any fracture, matched at the fracture index date with up to 5 controls (n=2 357 125) with no fracture history,</a:t>
            </a:r>
            <a:endParaRPr lang="en-US" sz="2400">
              <a:solidFill>
                <a:srgbClr val="000000"/>
              </a:solidFill>
              <a:ea typeface="+mn-lt"/>
              <a:cs typeface="+mn-lt"/>
            </a:endParaRPr>
          </a:p>
          <a:p>
            <a:endParaRPr lang="en-US" sz="2400">
              <a:solidFill>
                <a:srgbClr val="212121"/>
              </a:solidFill>
              <a:ea typeface="Calibri"/>
              <a:cs typeface="Calibri"/>
            </a:endParaRPr>
          </a:p>
          <a:p>
            <a:endParaRPr lang="en-US" sz="2400">
              <a:solidFill>
                <a:srgbClr val="212121"/>
              </a:solidFill>
              <a:ea typeface="+mn-lt"/>
              <a:cs typeface="+mn-lt"/>
            </a:endParaRPr>
          </a:p>
          <a:p>
            <a:endParaRPr lang="en-US" sz="2400">
              <a:solidFill>
                <a:srgbClr val="212121"/>
              </a:solidFill>
              <a:ea typeface="+mn-lt"/>
              <a:cs typeface="+mn-lt"/>
            </a:endParaRPr>
          </a:p>
          <a:p>
            <a:r>
              <a:rPr lang="en-US" sz="2400">
                <a:solidFill>
                  <a:srgbClr val="212121"/>
                </a:solidFill>
                <a:ea typeface="+mn-lt"/>
                <a:cs typeface="+mn-lt"/>
              </a:rPr>
              <a:t>Vinogradova </a:t>
            </a:r>
            <a:r>
              <a:rPr lang="en-US" sz="2400" err="1">
                <a:solidFill>
                  <a:srgbClr val="212121"/>
                </a:solidFill>
                <a:ea typeface="+mn-lt"/>
                <a:cs typeface="+mn-lt"/>
              </a:rPr>
              <a:t>Y,et</a:t>
            </a:r>
            <a:r>
              <a:rPr lang="en-US" sz="2400">
                <a:solidFill>
                  <a:srgbClr val="212121"/>
                </a:solidFill>
                <a:ea typeface="+mn-lt"/>
                <a:cs typeface="+mn-lt"/>
              </a:rPr>
              <a:t> al Lancet Healthy </a:t>
            </a:r>
            <a:r>
              <a:rPr lang="en-US" sz="2400" err="1">
                <a:solidFill>
                  <a:srgbClr val="212121"/>
                </a:solidFill>
                <a:ea typeface="+mn-lt"/>
                <a:cs typeface="+mn-lt"/>
              </a:rPr>
              <a:t>Longev</a:t>
            </a:r>
            <a:r>
              <a:rPr lang="en-US" sz="2400">
                <a:solidFill>
                  <a:srgbClr val="212121"/>
                </a:solidFill>
                <a:ea typeface="+mn-lt"/>
                <a:cs typeface="+mn-lt"/>
              </a:rPr>
              <a:t>. 2025 Jul;6(7):100729. </a:t>
            </a:r>
            <a:r>
              <a:rPr lang="en-US" sz="2400" err="1">
                <a:solidFill>
                  <a:srgbClr val="212121"/>
                </a:solidFill>
                <a:ea typeface="+mn-lt"/>
                <a:cs typeface="+mn-lt"/>
              </a:rPr>
              <a:t>doi</a:t>
            </a:r>
            <a:r>
              <a:rPr lang="en-US" sz="2400">
                <a:solidFill>
                  <a:srgbClr val="212121"/>
                </a:solidFill>
                <a:ea typeface="+mn-lt"/>
                <a:cs typeface="+mn-lt"/>
              </a:rPr>
              <a:t>: 10.1016/j.lanhl.2025.100729. </a:t>
            </a:r>
            <a:r>
              <a:rPr lang="en-US" sz="2400" err="1">
                <a:solidFill>
                  <a:srgbClr val="212121"/>
                </a:solidFill>
                <a:ea typeface="+mn-lt"/>
                <a:cs typeface="+mn-lt"/>
              </a:rPr>
              <a:t>Epub</a:t>
            </a:r>
            <a:r>
              <a:rPr lang="en-US" sz="2400">
                <a:solidFill>
                  <a:srgbClr val="212121"/>
                </a:solidFill>
                <a:ea typeface="+mn-lt"/>
                <a:cs typeface="+mn-lt"/>
              </a:rPr>
              <a:t> 2025 Jul 23. PMID: 40713950; PMCID: PMC12316639.</a:t>
            </a:r>
            <a:endParaRPr lang="en-US" sz="2400">
              <a:ea typeface="Calibri"/>
              <a:cs typeface="Calibri"/>
            </a:endParaRPr>
          </a:p>
        </p:txBody>
      </p:sp>
    </p:spTree>
    <p:extLst>
      <p:ext uri="{BB962C8B-B14F-4D97-AF65-F5344CB8AC3E}">
        <p14:creationId xmlns:p14="http://schemas.microsoft.com/office/powerpoint/2010/main" val="35187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05BFD-778E-4A04-3468-C386B9107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8F45E-512F-2646-998E-E27D3467D40F}"/>
              </a:ext>
            </a:extLst>
          </p:cNvPr>
          <p:cNvSpPr>
            <a:spLocks noGrp="1"/>
          </p:cNvSpPr>
          <p:nvPr>
            <p:ph type="title"/>
          </p:nvPr>
        </p:nvSpPr>
        <p:spPr/>
        <p:txBody>
          <a:bodyPr vert="horz" lIns="91440" tIns="45720" rIns="91440" bIns="45720" rtlCol="0" anchor="ctr">
            <a:noAutofit/>
          </a:bodyPr>
          <a:lstStyle/>
          <a:p>
            <a:r>
              <a:rPr lang="en-US" sz="2400" b="1">
                <a:solidFill>
                  <a:srgbClr val="FF0000"/>
                </a:solidFill>
                <a:latin typeface="Merriweather"/>
                <a:cs typeface="Arial"/>
              </a:rPr>
              <a:t>Discontinuation of menopausal hormone therapy and risk of fracture: nested case-control studies using routinely collected primary care data</a:t>
            </a:r>
            <a:endParaRPr lang="en-US" sz="2400">
              <a:solidFill>
                <a:srgbClr val="FF0000"/>
              </a:solidFill>
              <a:cs typeface="Arial"/>
            </a:endParaRPr>
          </a:p>
          <a:p>
            <a:endParaRPr lang="en-US" sz="2400">
              <a:solidFill>
                <a:srgbClr val="FF0000"/>
              </a:solidFill>
            </a:endParaRPr>
          </a:p>
        </p:txBody>
      </p:sp>
      <p:sp>
        <p:nvSpPr>
          <p:cNvPr id="3" name="Content Placeholder 2">
            <a:extLst>
              <a:ext uri="{FF2B5EF4-FFF2-40B4-BE49-F238E27FC236}">
                <a16:creationId xmlns:a16="http://schemas.microsoft.com/office/drawing/2014/main" id="{66FC1DA5-3DB7-4918-F3EE-C7642E8E97CF}"/>
              </a:ext>
            </a:extLst>
          </p:cNvPr>
          <p:cNvSpPr>
            <a:spLocks noGrp="1"/>
          </p:cNvSpPr>
          <p:nvPr>
            <p:ph idx="1"/>
          </p:nvPr>
        </p:nvSpPr>
        <p:spPr/>
        <p:txBody>
          <a:bodyPr vert="horz" lIns="91440" tIns="45720" rIns="91440" bIns="45720" rtlCol="0" anchor="t">
            <a:noAutofit/>
          </a:bodyPr>
          <a:lstStyle/>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endParaRPr lang="en-US" sz="2400">
              <a:solidFill>
                <a:srgbClr val="212121"/>
              </a:solidFill>
              <a:ea typeface="+mn-lt"/>
              <a:cs typeface="+mn-lt"/>
            </a:endParaRPr>
          </a:p>
          <a:p>
            <a:r>
              <a:rPr lang="en-US" sz="2400">
                <a:solidFill>
                  <a:srgbClr val="212121"/>
                </a:solidFill>
                <a:ea typeface="+mn-lt"/>
                <a:cs typeface="+mn-lt"/>
              </a:rPr>
              <a:t>Vinogradova </a:t>
            </a:r>
            <a:r>
              <a:rPr lang="en-US" sz="2400" err="1">
                <a:solidFill>
                  <a:srgbClr val="212121"/>
                </a:solidFill>
                <a:ea typeface="+mn-lt"/>
                <a:cs typeface="+mn-lt"/>
              </a:rPr>
              <a:t>Y,et</a:t>
            </a:r>
            <a:r>
              <a:rPr lang="en-US" sz="2400">
                <a:solidFill>
                  <a:srgbClr val="212121"/>
                </a:solidFill>
                <a:ea typeface="+mn-lt"/>
                <a:cs typeface="+mn-lt"/>
              </a:rPr>
              <a:t> al Lancet Healthy </a:t>
            </a:r>
            <a:r>
              <a:rPr lang="en-US" sz="2400" err="1">
                <a:solidFill>
                  <a:srgbClr val="212121"/>
                </a:solidFill>
                <a:ea typeface="+mn-lt"/>
                <a:cs typeface="+mn-lt"/>
              </a:rPr>
              <a:t>Longev</a:t>
            </a:r>
            <a:r>
              <a:rPr lang="en-US" sz="2400">
                <a:solidFill>
                  <a:srgbClr val="212121"/>
                </a:solidFill>
                <a:ea typeface="+mn-lt"/>
                <a:cs typeface="+mn-lt"/>
              </a:rPr>
              <a:t>. 2025 </a:t>
            </a:r>
            <a:endParaRPr lang="en-US" sz="2400">
              <a:solidFill>
                <a:srgbClr val="212121"/>
              </a:solidFill>
              <a:ea typeface="Calibri"/>
              <a:cs typeface="Calibri"/>
            </a:endParaRPr>
          </a:p>
        </p:txBody>
      </p:sp>
      <p:pic>
        <p:nvPicPr>
          <p:cNvPr id="4" name="Picture 3">
            <a:extLst>
              <a:ext uri="{FF2B5EF4-FFF2-40B4-BE49-F238E27FC236}">
                <a16:creationId xmlns:a16="http://schemas.microsoft.com/office/drawing/2014/main" id="{8F8F525F-E658-3258-CAEE-EF4BDC8884FB}"/>
              </a:ext>
            </a:extLst>
          </p:cNvPr>
          <p:cNvPicPr>
            <a:picLocks noChangeAspect="1"/>
          </p:cNvPicPr>
          <p:nvPr/>
        </p:nvPicPr>
        <p:blipFill>
          <a:blip r:embed="rId2"/>
          <a:stretch>
            <a:fillRect/>
          </a:stretch>
        </p:blipFill>
        <p:spPr>
          <a:xfrm>
            <a:off x="321469" y="1552725"/>
            <a:ext cx="8239125" cy="4716956"/>
          </a:xfrm>
          <a:prstGeom prst="rect">
            <a:avLst/>
          </a:prstGeom>
        </p:spPr>
      </p:pic>
    </p:spTree>
    <p:extLst>
      <p:ext uri="{BB962C8B-B14F-4D97-AF65-F5344CB8AC3E}">
        <p14:creationId xmlns:p14="http://schemas.microsoft.com/office/powerpoint/2010/main" val="102927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35A4-D3CC-0D14-6AE4-22B642605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04927-E666-0D50-7451-AAB31D613B93}"/>
              </a:ext>
            </a:extLst>
          </p:cNvPr>
          <p:cNvSpPr>
            <a:spLocks noGrp="1"/>
          </p:cNvSpPr>
          <p:nvPr>
            <p:ph type="title"/>
          </p:nvPr>
        </p:nvSpPr>
        <p:spPr/>
        <p:txBody>
          <a:bodyPr/>
          <a:lstStyle/>
          <a:p>
            <a:r>
              <a:rPr lang="en-US">
                <a:latin typeface="Arial"/>
                <a:cs typeface="Arial"/>
              </a:rPr>
              <a:t>Osteoporosis</a:t>
            </a:r>
            <a:endParaRPr lang="en-US"/>
          </a:p>
        </p:txBody>
      </p:sp>
      <p:sp>
        <p:nvSpPr>
          <p:cNvPr id="3" name="Content Placeholder 2">
            <a:extLst>
              <a:ext uri="{FF2B5EF4-FFF2-40B4-BE49-F238E27FC236}">
                <a16:creationId xmlns:a16="http://schemas.microsoft.com/office/drawing/2014/main" id="{5934A15D-B02E-3B29-D226-965B4FED7993}"/>
              </a:ext>
            </a:extLst>
          </p:cNvPr>
          <p:cNvSpPr>
            <a:spLocks noGrp="1"/>
          </p:cNvSpPr>
          <p:nvPr>
            <p:ph idx="1"/>
          </p:nvPr>
        </p:nvSpPr>
        <p:spPr/>
        <p:txBody>
          <a:bodyPr vert="horz" lIns="91440" tIns="45720" rIns="91440" bIns="45720" rtlCol="0" anchor="t">
            <a:normAutofit/>
          </a:bodyPr>
          <a:lstStyle/>
          <a:p>
            <a:pPr marL="264795" indent="-264795"/>
            <a:r>
              <a:rPr lang="en-US">
                <a:ea typeface="Calibri"/>
                <a:cs typeface="Calibri"/>
              </a:rPr>
              <a:t>Can </a:t>
            </a:r>
            <a:r>
              <a:rPr lang="en-US" err="1">
                <a:ea typeface="Calibri"/>
                <a:cs typeface="Calibri"/>
              </a:rPr>
              <a:t>Frax</a:t>
            </a:r>
            <a:r>
              <a:rPr lang="en-US">
                <a:ea typeface="Calibri"/>
                <a:cs typeface="Calibri"/>
              </a:rPr>
              <a:t> be improved ? </a:t>
            </a:r>
          </a:p>
        </p:txBody>
      </p:sp>
    </p:spTree>
    <p:extLst>
      <p:ext uri="{BB962C8B-B14F-4D97-AF65-F5344CB8AC3E}">
        <p14:creationId xmlns:p14="http://schemas.microsoft.com/office/powerpoint/2010/main" val="13734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p:cNvPicPr>
            <a:picLocks noChangeAspect="1" noChangeArrowheads="1"/>
          </p:cNvPicPr>
          <p:nvPr/>
        </p:nvPicPr>
        <p:blipFill>
          <a:blip r:embed="rId2" cstate="print"/>
          <a:srcRect/>
          <a:stretch>
            <a:fillRect/>
          </a:stretch>
        </p:blipFill>
        <p:spPr bwMode="auto">
          <a:xfrm>
            <a:off x="611188" y="1808561"/>
            <a:ext cx="7848600" cy="3888581"/>
          </a:xfrm>
          <a:prstGeom prst="rect">
            <a:avLst/>
          </a:prstGeom>
          <a:noFill/>
          <a:ln w="9525">
            <a:noFill/>
            <a:miter lim="800000"/>
            <a:headEnd/>
            <a:tailEnd/>
          </a:ln>
        </p:spPr>
      </p:pic>
      <p:sp>
        <p:nvSpPr>
          <p:cNvPr id="114690" name="Rectangle 3"/>
          <p:cNvSpPr>
            <a:spLocks noChangeArrowheads="1"/>
          </p:cNvSpPr>
          <p:nvPr/>
        </p:nvSpPr>
        <p:spPr bwMode="auto">
          <a:xfrm>
            <a:off x="3492500" y="998935"/>
            <a:ext cx="3748590" cy="461665"/>
          </a:xfrm>
          <a:prstGeom prst="rect">
            <a:avLst/>
          </a:prstGeom>
          <a:noFill/>
          <a:ln w="9525">
            <a:noFill/>
            <a:miter lim="800000"/>
            <a:headEnd/>
            <a:tailEnd/>
          </a:ln>
        </p:spPr>
        <p:txBody>
          <a:bodyPr wrap="none">
            <a:spAutoFit/>
          </a:bodyPr>
          <a:lstStyle/>
          <a:p>
            <a:r>
              <a:rPr lang="fr-FR" sz="2400">
                <a:solidFill>
                  <a:schemeClr val="bg1"/>
                </a:solidFill>
                <a:latin typeface="Calibri" pitchFamily="34" charset="0"/>
              </a:rPr>
              <a:t>http://www.shef.ac.uk/FRAX</a:t>
            </a:r>
          </a:p>
        </p:txBody>
      </p:sp>
      <p:sp>
        <p:nvSpPr>
          <p:cNvPr id="114691" name="Title 4"/>
          <p:cNvSpPr>
            <a:spLocks noGrp="1"/>
          </p:cNvSpPr>
          <p:nvPr>
            <p:ph type="title"/>
          </p:nvPr>
        </p:nvSpPr>
        <p:spPr/>
        <p:txBody>
          <a:bodyPr/>
          <a:lstStyle/>
          <a:p>
            <a:r>
              <a:rPr lang="en-GB" sz="3000"/>
              <a:t>WHO Fracture Risk Assessment Tool</a:t>
            </a:r>
            <a:r>
              <a:rPr lang="en-GB" sz="3000" baseline="30000"/>
              <a:t>1</a:t>
            </a:r>
          </a:p>
        </p:txBody>
      </p:sp>
      <p:sp>
        <p:nvSpPr>
          <p:cNvPr id="114692" name="TextBox 1"/>
          <p:cNvSpPr txBox="1">
            <a:spLocks noChangeArrowheads="1"/>
          </p:cNvSpPr>
          <p:nvPr/>
        </p:nvSpPr>
        <p:spPr bwMode="auto">
          <a:xfrm>
            <a:off x="4864100" y="5713810"/>
            <a:ext cx="3268844" cy="346249"/>
          </a:xfrm>
          <a:prstGeom prst="rect">
            <a:avLst/>
          </a:prstGeom>
          <a:noFill/>
          <a:ln w="9525">
            <a:noFill/>
            <a:miter lim="800000"/>
            <a:headEnd/>
            <a:tailEnd/>
          </a:ln>
        </p:spPr>
        <p:txBody>
          <a:bodyPr wrap="none">
            <a:spAutoFit/>
          </a:bodyPr>
          <a:lstStyle/>
          <a:p>
            <a:r>
              <a:rPr lang="en-GB" sz="825">
                <a:latin typeface="Calibri" pitchFamily="34" charset="0"/>
              </a:rPr>
              <a:t>1. WHO FRAX tool. Available from </a:t>
            </a:r>
            <a:r>
              <a:rPr lang="en-GB" sz="825">
                <a:latin typeface="Calibri" pitchFamily="34" charset="0"/>
                <a:hlinkClick r:id="rId3"/>
              </a:rPr>
              <a:t>http://www.shef.ac.uk/FRAX/tool.jsp</a:t>
            </a:r>
            <a:endParaRPr lang="en-GB" sz="825">
              <a:latin typeface="Calibri" pitchFamily="34" charset="0"/>
            </a:endParaRPr>
          </a:p>
          <a:p>
            <a:r>
              <a:rPr lang="en-GB" sz="825">
                <a:latin typeface="Calibri" pitchFamily="34" charset="0"/>
              </a:rPr>
              <a:t> </a:t>
            </a:r>
          </a:p>
        </p:txBody>
      </p:sp>
    </p:spTree>
    <p:extLst>
      <p:ext uri="{BB962C8B-B14F-4D97-AF65-F5344CB8AC3E}">
        <p14:creationId xmlns:p14="http://schemas.microsoft.com/office/powerpoint/2010/main" val="15421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8D83-05DC-AE99-5A7D-17C02993B95E}"/>
              </a:ext>
            </a:extLst>
          </p:cNvPr>
          <p:cNvSpPr>
            <a:spLocks noGrp="1"/>
          </p:cNvSpPr>
          <p:nvPr>
            <p:ph type="title"/>
          </p:nvPr>
        </p:nvSpPr>
        <p:spPr/>
        <p:txBody>
          <a:bodyPr/>
          <a:lstStyle/>
          <a:p>
            <a:r>
              <a:rPr lang="en-GB" sz="3000">
                <a:latin typeface="Arial"/>
                <a:cs typeface="Arial"/>
              </a:rPr>
              <a:t>WHO Fracture Risk Assessment Tool</a:t>
            </a:r>
            <a:endParaRPr lang="en-US" sz="3000">
              <a:solidFill>
                <a:srgbClr val="000000"/>
              </a:solidFill>
              <a:latin typeface="Arial"/>
              <a:cs typeface="Arial"/>
            </a:endParaRPr>
          </a:p>
          <a:p>
            <a:endParaRPr lang="en-US"/>
          </a:p>
        </p:txBody>
      </p:sp>
      <p:pic>
        <p:nvPicPr>
          <p:cNvPr id="3" name="Picture 2" descr="A screenshot of a web page&#10;&#10;AI-generated content may be incorrect.">
            <a:extLst>
              <a:ext uri="{FF2B5EF4-FFF2-40B4-BE49-F238E27FC236}">
                <a16:creationId xmlns:a16="http://schemas.microsoft.com/office/drawing/2014/main" id="{D7DA9793-5B2A-E82C-70EA-13FEF19587BB}"/>
              </a:ext>
            </a:extLst>
          </p:cNvPr>
          <p:cNvPicPr>
            <a:picLocks noChangeAspect="1"/>
          </p:cNvPicPr>
          <p:nvPr/>
        </p:nvPicPr>
        <p:blipFill>
          <a:blip r:embed="rId2"/>
          <a:stretch>
            <a:fillRect/>
          </a:stretch>
        </p:blipFill>
        <p:spPr>
          <a:xfrm>
            <a:off x="-139755" y="1063465"/>
            <a:ext cx="9423510" cy="4763695"/>
          </a:xfrm>
          <a:prstGeom prst="rect">
            <a:avLst/>
          </a:prstGeom>
        </p:spPr>
      </p:pic>
    </p:spTree>
    <p:extLst>
      <p:ext uri="{BB962C8B-B14F-4D97-AF65-F5344CB8AC3E}">
        <p14:creationId xmlns:p14="http://schemas.microsoft.com/office/powerpoint/2010/main" val="36941612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33</Slides>
  <Notes>1</Notes>
  <HiddenSlides>0</HiddenSlide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Thème Office</vt:lpstr>
      <vt:lpstr>Conception personnalisée</vt:lpstr>
      <vt:lpstr> “BMS Review  November 22, 2025"</vt:lpstr>
      <vt:lpstr>Conflict of interest &amp; Disclosure </vt:lpstr>
      <vt:lpstr>PowerPoint Presentation</vt:lpstr>
      <vt:lpstr>Osteoporosis</vt:lpstr>
      <vt:lpstr>Discontinuation of menopausal hormone therapy and risk of fracture: nested case-control studies using routinely collected primary care data </vt:lpstr>
      <vt:lpstr>Discontinuation of menopausal hormone therapy and risk of fracture: nested case-control studies using routinely collected primary care data </vt:lpstr>
      <vt:lpstr>Osteoporosis</vt:lpstr>
      <vt:lpstr>WHO Fracture Risk Assessment Tool1</vt:lpstr>
      <vt:lpstr>WHO Fracture Risk Assessment Tool </vt:lpstr>
      <vt:lpstr>FRAX</vt:lpstr>
      <vt:lpstr>Osteoporosis</vt:lpstr>
      <vt:lpstr>Fracture Prevention with Infrequent Zoledronate in Women 50 to 60 Years of Age </vt:lpstr>
      <vt:lpstr>Fracture Prevention with Infrequent Zoledronate in Women 50 to 60 Years of Age </vt:lpstr>
      <vt:lpstr>Cardiovascular</vt:lpstr>
      <vt:lpstr>Cardiovascular</vt:lpstr>
      <vt:lpstr>MHT and  CVD in Women With Vasomotor Symptoms: A Secondary Analysis of the WHI  RCT </vt:lpstr>
      <vt:lpstr>PowerPoint Presentation</vt:lpstr>
      <vt:lpstr>Endometriosis &amp; menopause</vt:lpstr>
      <vt:lpstr>Association between endometriosis and type and age of menopause: a pooled analysis of 279 948 women from five cohort studies</vt:lpstr>
      <vt:lpstr>ART &amp; Endometrial Cancer</vt:lpstr>
      <vt:lpstr>Long-term risk of endometrial cancer after assisted reproductive technology</vt:lpstr>
      <vt:lpstr>Risk of endometrial cancer after insufficient endometrial biopsy: a retrospective cohort study </vt:lpstr>
      <vt:lpstr>Risk of endometrial cancer after insufficient endometrial biopsy: a retrospective cohort study </vt:lpstr>
      <vt:lpstr>PowerPoint Presentation</vt:lpstr>
      <vt:lpstr>Double-blind randomized controlled trial of Er: YAG vaginal laser to treat female stress urinary incontinence </vt:lpstr>
      <vt:lpstr>VVA </vt:lpstr>
      <vt:lpstr>Platelet-Rich Plasma for Genitourinary Syndrome of Menopause in Breast Cancer Survivors </vt:lpstr>
      <vt:lpstr>PowerPoint Presentation</vt:lpstr>
      <vt:lpstr>PowerPoint Presentation</vt:lpstr>
      <vt:lpstr>Masturbation frequency and experiences among US women aged 40-65 years: comparisons across different stages of the menopause transition </vt:lpstr>
      <vt:lpstr>Masturbation frequency and experiences among US women aged 40-65 years: comparisons across different stages of the menopause transition </vt:lpstr>
      <vt:lpstr>Masturbation frequency and experiences among US women aged 40-65 years: comparisons across different stages of the menopause transition </vt:lpstr>
      <vt:lpstr>PowerPoint Presentation</vt:lpstr>
    </vt:vector>
  </TitlesOfParts>
  <Company>SPBK24F5J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argyraa</dc:creator>
  <cp:revision>208</cp:revision>
  <dcterms:created xsi:type="dcterms:W3CDTF">2012-12-17T08:21:38Z</dcterms:created>
  <dcterms:modified xsi:type="dcterms:W3CDTF">2025-11-22T20:28:06Z</dcterms:modified>
</cp:coreProperties>
</file>