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572" r:id="rId3"/>
    <p:sldId id="465" r:id="rId4"/>
    <p:sldId id="615" r:id="rId5"/>
    <p:sldId id="573" r:id="rId6"/>
    <p:sldId id="546" r:id="rId7"/>
    <p:sldId id="574" r:id="rId8"/>
    <p:sldId id="310" r:id="rId9"/>
    <p:sldId id="447" r:id="rId10"/>
    <p:sldId id="589" r:id="rId11"/>
    <p:sldId id="513" r:id="rId12"/>
    <p:sldId id="558" r:id="rId13"/>
    <p:sldId id="484" r:id="rId14"/>
    <p:sldId id="548" r:id="rId15"/>
    <p:sldId id="575" r:id="rId16"/>
    <p:sldId id="535" r:id="rId17"/>
    <p:sldId id="537" r:id="rId18"/>
    <p:sldId id="565" r:id="rId19"/>
    <p:sldId id="566" r:id="rId20"/>
    <p:sldId id="577" r:id="rId21"/>
    <p:sldId id="564" r:id="rId22"/>
    <p:sldId id="568" r:id="rId23"/>
    <p:sldId id="578" r:id="rId24"/>
    <p:sldId id="544" r:id="rId25"/>
    <p:sldId id="462" r:id="rId26"/>
    <p:sldId id="567" r:id="rId27"/>
    <p:sldId id="579" r:id="rId28"/>
  </p:sldIdLst>
  <p:sldSz cx="9144000" cy="6858000" type="screen4x3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2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050"/>
    <p:restoredTop sz="82055"/>
  </p:normalViewPr>
  <p:slideViewPr>
    <p:cSldViewPr>
      <p:cViewPr>
        <p:scale>
          <a:sx n="93" d="100"/>
          <a:sy n="93" d="100"/>
        </p:scale>
        <p:origin x="1824" y="4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2296" y="-104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58BF31F1-BCE9-1E78-CCE2-4127220277E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7507" name="Rectangle 3">
            <a:extLst>
              <a:ext uri="{FF2B5EF4-FFF2-40B4-BE49-F238E27FC236}">
                <a16:creationId xmlns:a16="http://schemas.microsoft.com/office/drawing/2014/main" id="{88F3741B-3E8D-786A-697E-3C10737B37B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7508" name="Rectangle 4">
            <a:extLst>
              <a:ext uri="{FF2B5EF4-FFF2-40B4-BE49-F238E27FC236}">
                <a16:creationId xmlns:a16="http://schemas.microsoft.com/office/drawing/2014/main" id="{CEF89018-57D7-A35B-D984-D534EB1C973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7509" name="Rectangle 5">
            <a:extLst>
              <a:ext uri="{FF2B5EF4-FFF2-40B4-BE49-F238E27FC236}">
                <a16:creationId xmlns:a16="http://schemas.microsoft.com/office/drawing/2014/main" id="{0376E1AB-009E-0152-279D-1FB2F0CB51A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DFD6327-8BBF-7E41-96CB-BF0EEAD585AA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11E68F67-77F6-816E-35E9-C79889E2C0A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681A5948-2700-DB22-00CC-6151DB346C4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3398A591-5451-2DC2-A949-6C2AF3CF4AE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9" name="Rectangle 5">
            <a:extLst>
              <a:ext uri="{FF2B5EF4-FFF2-40B4-BE49-F238E27FC236}">
                <a16:creationId xmlns:a16="http://schemas.microsoft.com/office/drawing/2014/main" id="{21B8854A-CF49-5023-A598-C781BCF7D0A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2470" name="Rectangle 6">
            <a:extLst>
              <a:ext uri="{FF2B5EF4-FFF2-40B4-BE49-F238E27FC236}">
                <a16:creationId xmlns:a16="http://schemas.microsoft.com/office/drawing/2014/main" id="{736828EC-AE83-B2CD-AAF8-44F8DCE2897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71" name="Rectangle 7">
            <a:extLst>
              <a:ext uri="{FF2B5EF4-FFF2-40B4-BE49-F238E27FC236}">
                <a16:creationId xmlns:a16="http://schemas.microsoft.com/office/drawing/2014/main" id="{EC4D76FE-07F6-CC62-62EA-FE05BDF911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3A2CE11-E249-B348-BDA6-5E612CF41C0A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118F8E76-CF8C-0112-E865-937A34526B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9B5211-6031-C984-1996-8EBBC61371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11C9D7D0-B326-2E27-A9E6-B2305EDF02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2963F9C5-AA8C-0341-9FCB-FE5F0CE2C8A7}" type="slidenum">
              <a:rPr lang="en-US" altLang="en-BE" sz="1200"/>
              <a:pPr/>
              <a:t>1</a:t>
            </a:fld>
            <a:endParaRPr lang="en-US" altLang="en-BE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7A312-52B2-043D-934D-2B44A71BB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89EED335-290A-8D7B-AA4C-DBD91B9A51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97C292D-6589-4E4C-A656-8FF823B1A7A5}" type="slidenum">
              <a:rPr lang="en-US" altLang="en-BE" sz="1200"/>
              <a:pPr/>
              <a:t>10</a:t>
            </a:fld>
            <a:endParaRPr lang="en-US" altLang="en-BE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D1DE1D72-3312-D5D3-F42A-C5F0599ED0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7D7DB2CE-F684-7B6C-D739-0CE358AB13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128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4DA1A-6640-51F4-B184-0D653BAA2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8A0FC209-63CA-C903-9260-4111488482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97C292D-6589-4E4C-A656-8FF823B1A7A5}" type="slidenum">
              <a:rPr lang="en-US" altLang="en-BE" sz="1200"/>
              <a:pPr/>
              <a:t>11</a:t>
            </a:fld>
            <a:endParaRPr lang="en-US" altLang="en-BE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BE74B184-FB74-55FB-3256-1A53326E37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CA8B1244-5373-7182-6C5F-BDD01EC7FC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  <a:cs typeface="+mn-cs"/>
              </a:rPr>
              <a:t>Doubling risk in women older than 45y, is almost 4 – 6 x higher in younger women. </a:t>
            </a:r>
          </a:p>
        </p:txBody>
      </p:sp>
    </p:spTree>
    <p:extLst>
      <p:ext uri="{BB962C8B-B14F-4D97-AF65-F5344CB8AC3E}">
        <p14:creationId xmlns:p14="http://schemas.microsoft.com/office/powerpoint/2010/main" val="1538560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9040E-8C3D-28CD-3D94-AA0B2F758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FA41EF5F-BB09-F5CC-60E7-766C24EEF3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43ACAF47-DED0-8049-989B-7B621E13164B}" type="slidenum">
              <a:rPr lang="en-US" altLang="en-BE" sz="1200"/>
              <a:pPr/>
              <a:t>12</a:t>
            </a:fld>
            <a:endParaRPr lang="en-US" altLang="en-BE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AD37C652-1566-CE5F-1532-1F115E2159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82407563-9A97-9DE4-E7A4-371A124B01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23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7CE6F8C0-9663-1D3F-253D-16D63770EE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43ACAF47-DED0-8049-989B-7B621E13164B}" type="slidenum">
              <a:rPr lang="en-US" altLang="en-BE" sz="1200"/>
              <a:pPr/>
              <a:t>13</a:t>
            </a:fld>
            <a:endParaRPr lang="en-US" altLang="en-BE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64510A73-4003-4FB4-8BCA-7277E9D8E0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84CE7CB5-964F-98DC-FC0F-B8C35EB756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973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F1148-EC81-AB6E-5226-56FD724A7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17FB8175-E987-659F-40D0-E6F0AD08D8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43ACAF47-DED0-8049-989B-7B621E13164B}" type="slidenum">
              <a:rPr lang="en-US" altLang="en-BE" sz="1200"/>
              <a:pPr/>
              <a:t>14</a:t>
            </a:fld>
            <a:endParaRPr lang="en-US" altLang="en-BE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9B55E3C1-BE09-460F-F839-43FF3D6197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ACBC1C0F-BD28-B075-7F9C-7996DA99A3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437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4E5DC-E4A5-9197-7FCB-1EF425A03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C7DB228E-E641-2BB8-C134-FDEDE1E71B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97C292D-6589-4E4C-A656-8FF823B1A7A5}" type="slidenum">
              <a:rPr lang="en-US" altLang="en-BE" sz="1200"/>
              <a:pPr/>
              <a:t>15</a:t>
            </a:fld>
            <a:endParaRPr lang="en-US" altLang="en-BE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4A012D7E-2338-F857-5D22-9198ACFAA9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E372FF2E-5B40-2DD1-A9C2-4CAAE75C2A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376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A4CEF-0764-99FA-103E-51B288471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563874E6-83B7-A5CC-639E-041026EF4C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97C292D-6589-4E4C-A656-8FF823B1A7A5}" type="slidenum">
              <a:rPr lang="en-US" altLang="en-BE" sz="1200"/>
              <a:pPr/>
              <a:t>16</a:t>
            </a:fld>
            <a:endParaRPr lang="en-US" altLang="en-BE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83FF28DB-A200-4466-8C1B-691AA3E91E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42BB0FDE-D309-8FCA-CE45-148FF9F986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568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92CC7-1F8C-AF08-1EE8-FA06B6BC0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23538433-7DBD-C049-D2AC-B1C8BBE74D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97C292D-6589-4E4C-A656-8FF823B1A7A5}" type="slidenum">
              <a:rPr lang="en-US" altLang="en-BE" sz="1200"/>
              <a:pPr/>
              <a:t>17</a:t>
            </a:fld>
            <a:endParaRPr lang="en-US" altLang="en-BE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E1CBDEAC-82E7-7FF1-D1A7-08DC87B942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55DD7E11-F6EA-533E-68D2-327EE77F67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+mn-cs"/>
              </a:rPr>
              <a:t>Age, gender, SBP, smoking status, cholesterol level, high and low risk countries </a:t>
            </a:r>
          </a:p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918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EFADB-AC40-7F18-1594-A1EBAA211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BE394452-D49E-5415-4620-2797763A82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49817F6-91BE-DC4A-A446-0E51A1A29E52}" type="slidenum">
              <a:rPr lang="en-US" altLang="en-BE" sz="1200"/>
              <a:pPr/>
              <a:t>18</a:t>
            </a:fld>
            <a:endParaRPr lang="en-US" altLang="en-BE" sz="1200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C4BA49D9-103C-106B-190C-45852E7495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55F8E3E1-852D-B615-BBAB-F5509EC7EC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Subclinical diastolic dysfunction in peri-menopausal woman</a:t>
            </a:r>
            <a:br>
              <a:rPr lang="en-GB" dirty="0">
                <a:effectLst/>
                <a:latin typeface="Helvetica" pitchFamily="2" charset="0"/>
              </a:rPr>
            </a:br>
            <a:endParaRPr lang="en-GB" dirty="0">
              <a:effectLst/>
              <a:latin typeface="Helvetica" pitchFamily="2" charset="0"/>
            </a:endParaRPr>
          </a:p>
          <a:p>
            <a:pPr eaLnBrk="1" hangingPunct="1">
              <a:defRPr/>
            </a:pPr>
            <a:endParaRPr lang="en-US" dirty="0">
              <a:latin typeface="Verdana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3891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1377A-3715-37B6-F602-DFBAECF8F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9460E923-5B37-C339-DFB2-59420C521A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49817F6-91BE-DC4A-A446-0E51A1A29E52}" type="slidenum">
              <a:rPr lang="en-US" altLang="en-BE" sz="1200"/>
              <a:pPr/>
              <a:t>19</a:t>
            </a:fld>
            <a:endParaRPr lang="en-US" altLang="en-BE" sz="1200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9E274B40-3318-2B48-2C74-7FD8F8801A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8A053A7F-D388-0787-CBA0-577F0633AD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latin typeface="Verdana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435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466E0-F6D5-95CF-4E83-BB242542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CC1FF726-E103-6EA3-A4B5-41CFAEA278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97C292D-6589-4E4C-A656-8FF823B1A7A5}" type="slidenum">
              <a:rPr lang="en-US" altLang="en-BE" sz="1200"/>
              <a:pPr/>
              <a:t>2</a:t>
            </a:fld>
            <a:endParaRPr lang="en-US" altLang="en-BE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64EBF0E9-64A3-BF98-E318-154C89F556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A9756781-765B-EED6-095F-6D7F51A3F9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7535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077EC-32EF-7A90-E78B-5D10714F2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F1EEB572-61A9-F462-B4BB-FED2202557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97C292D-6589-4E4C-A656-8FF823B1A7A5}" type="slidenum">
              <a:rPr lang="en-US" altLang="en-BE" sz="1200"/>
              <a:pPr/>
              <a:t>20</a:t>
            </a:fld>
            <a:endParaRPr lang="en-US" altLang="en-BE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93E7FB5-42B0-8A64-2D38-759D3A58E3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26119210-7E8C-13EF-44D3-167A853425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4539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3AF55-9EA6-0AF6-464A-9237AA664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4E6C7D56-1704-306C-6680-9B5C524865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49817F6-91BE-DC4A-A446-0E51A1A29E52}" type="slidenum">
              <a:rPr lang="en-US" altLang="en-BE" sz="1200"/>
              <a:pPr/>
              <a:t>21</a:t>
            </a:fld>
            <a:endParaRPr lang="en-US" altLang="en-BE" sz="1200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9180C306-16FF-3C54-0868-A8F3111953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C4AE5924-B136-72E1-14FE-475F2B2EAD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 dirty="0">
                <a:effectLst/>
                <a:latin typeface="Helvetica" pitchFamily="2" charset="0"/>
              </a:rPr>
            </a:br>
            <a:endParaRPr lang="en-GB" dirty="0">
              <a:effectLst/>
              <a:latin typeface="Helvetica" pitchFamily="2" charset="0"/>
            </a:endParaRPr>
          </a:p>
          <a:p>
            <a:pPr eaLnBrk="1" hangingPunct="1">
              <a:defRPr/>
            </a:pPr>
            <a:endParaRPr lang="en-US" dirty="0">
              <a:latin typeface="Verdana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9675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E27FC-5650-2221-9C90-AF96E2B1F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75015929-71AE-CB03-BBB6-A4832293C5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49817F6-91BE-DC4A-A446-0E51A1A29E52}" type="slidenum">
              <a:rPr lang="en-US" altLang="en-BE" sz="1200"/>
              <a:pPr/>
              <a:t>22</a:t>
            </a:fld>
            <a:endParaRPr lang="en-US" altLang="en-BE" sz="1200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2420931D-EA47-7506-A6B8-33BDF69C9D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33551D23-FA70-F3A0-D121-C056A66D96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 dirty="0">
                <a:effectLst/>
                <a:latin typeface="Helvetica" pitchFamily="2" charset="0"/>
              </a:rPr>
            </a:br>
            <a:endParaRPr lang="en-GB" dirty="0">
              <a:effectLst/>
              <a:latin typeface="Helvetica" pitchFamily="2" charset="0"/>
            </a:endParaRPr>
          </a:p>
          <a:p>
            <a:pPr eaLnBrk="1" hangingPunct="1">
              <a:defRPr/>
            </a:pPr>
            <a:endParaRPr lang="en-US" dirty="0">
              <a:latin typeface="Verdana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002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28EF6-0894-A1D9-22F3-5814A4372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22E23890-B4F8-AB84-8508-CC69300EFA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97C292D-6589-4E4C-A656-8FF823B1A7A5}" type="slidenum">
              <a:rPr lang="en-US" altLang="en-BE" sz="1200"/>
              <a:pPr/>
              <a:t>23</a:t>
            </a:fld>
            <a:endParaRPr lang="en-US" altLang="en-BE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D906B58D-5CF1-756C-F8F1-1CCC58D812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0A1FB4B7-5731-2B34-695C-BDA1AA1C13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6384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DE55B-94E4-44DD-81BD-912277679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15353572-1E15-A97B-1F49-AB7F85F7AD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43ACAF47-DED0-8049-989B-7B621E13164B}" type="slidenum">
              <a:rPr lang="en-US" altLang="en-BE" sz="1200"/>
              <a:pPr/>
              <a:t>24</a:t>
            </a:fld>
            <a:endParaRPr lang="en-US" altLang="en-BE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528B9012-104E-794B-F6A0-3B7BA938E1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FC9FDE0E-F9F3-B63B-17C1-80F0B5829C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3891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9125B6B9-E27C-3DEC-62EB-99DBBB1C7C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1C6D496-69E1-6F49-B006-C0CA3F5EE9C6}" type="slidenum">
              <a:rPr lang="en-US" altLang="en-BE" sz="1200"/>
              <a:pPr/>
              <a:t>25</a:t>
            </a:fld>
            <a:endParaRPr lang="en-US" altLang="en-BE" sz="1200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AC5F26DA-B8A2-4D9F-4CF2-A9EF9E9035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CBEFD0E5-D30E-1A31-9303-6A5CB3A2D2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latin typeface="Verdana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AA59A-9C99-2691-B1B3-76BE61087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39FC8E62-B2D5-D024-DCB1-8FEB049D75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49817F6-91BE-DC4A-A446-0E51A1A29E52}" type="slidenum">
              <a:rPr lang="en-US" altLang="en-BE" sz="1200"/>
              <a:pPr/>
              <a:t>26</a:t>
            </a:fld>
            <a:endParaRPr lang="en-US" altLang="en-BE" sz="1200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C6288E0D-5EBC-220D-47B6-770CB5FB6E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4BD5307B-F74A-7425-8928-369944ABD4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 dirty="0">
                <a:effectLst/>
                <a:latin typeface="Helvetica" pitchFamily="2" charset="0"/>
              </a:rPr>
            </a:br>
            <a:endParaRPr lang="en-GB" dirty="0">
              <a:effectLst/>
              <a:latin typeface="Helvetica" pitchFamily="2" charset="0"/>
            </a:endParaRPr>
          </a:p>
          <a:p>
            <a:pPr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  <a:cs typeface="+mn-cs"/>
              </a:rPr>
              <a:t>Marked dyslipidemia = &gt; LDL &gt; 190 mg/dl</a:t>
            </a:r>
          </a:p>
        </p:txBody>
      </p:sp>
    </p:spTree>
    <p:extLst>
      <p:ext uri="{BB962C8B-B14F-4D97-AF65-F5344CB8AC3E}">
        <p14:creationId xmlns:p14="http://schemas.microsoft.com/office/powerpoint/2010/main" val="15604154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5E476-E22E-F253-560D-BCD1416A7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243B32F1-75F7-2A1E-358F-B249A9AC4D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97C292D-6589-4E4C-A656-8FF823B1A7A5}" type="slidenum">
              <a:rPr lang="en-US" altLang="en-BE" sz="1200"/>
              <a:pPr/>
              <a:t>27</a:t>
            </a:fld>
            <a:endParaRPr lang="en-US" altLang="en-BE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D5E56279-28BA-91CD-EFF6-D7AA0A5AFE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B5FDC2D5-D1AA-59D4-AAE6-BFBCB08306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182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7CE6F8C0-9663-1D3F-253D-16D63770EE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43ACAF47-DED0-8049-989B-7B621E13164B}" type="slidenum">
              <a:rPr lang="en-US" altLang="en-BE" sz="1200"/>
              <a:pPr/>
              <a:t>3</a:t>
            </a:fld>
            <a:endParaRPr lang="en-US" altLang="en-BE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64510A73-4003-4FB4-8BCA-7277E9D8E0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84CE7CB5-964F-98DC-FC0F-B8C35EB756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ffectLst/>
              <a:latin typeface="Helvetica" pitchFamily="2" charset="0"/>
            </a:endParaRPr>
          </a:p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573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39529-EF2A-161C-5177-AFF67D805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E3C5505C-33B8-B7EB-B873-4D4E96286E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97C292D-6589-4E4C-A656-8FF823B1A7A5}" type="slidenum">
              <a:rPr lang="en-US" altLang="en-BE" sz="1200"/>
              <a:pPr/>
              <a:t>4</a:t>
            </a:fld>
            <a:endParaRPr lang="en-US" altLang="en-BE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709BAB2C-8959-9B21-7324-C2A6BE90BD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A6D8363D-FEE7-9DAC-18A6-BDF511D322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  <a:cs typeface="+mn-cs"/>
              </a:rPr>
              <a:t>These are EU averages with middle income countries having higher mortality , 53% vs 34% in women and 46% vs 30% in men </a:t>
            </a:r>
          </a:p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ea typeface="ＭＳ Ｐゴシック" charset="0"/>
                <a:cs typeface="+mn-cs"/>
              </a:rPr>
              <a:t>(Bulgaria and Romania at the higher end. Latvia, Lithuania, Estonia )</a:t>
            </a:r>
          </a:p>
        </p:txBody>
      </p:sp>
    </p:spTree>
    <p:extLst>
      <p:ext uri="{BB962C8B-B14F-4D97-AF65-F5344CB8AC3E}">
        <p14:creationId xmlns:p14="http://schemas.microsoft.com/office/powerpoint/2010/main" val="245338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7DA92-27CC-7BA9-6E1E-63E0043CE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7DF3B0B5-ED9C-11A3-9262-E71B7FC04F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97C292D-6589-4E4C-A656-8FF823B1A7A5}" type="slidenum">
              <a:rPr lang="en-US" altLang="en-BE" sz="1200"/>
              <a:pPr/>
              <a:t>5</a:t>
            </a:fld>
            <a:endParaRPr lang="en-US" altLang="en-BE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2D79EC45-C3E2-CF47-2248-4B53A44961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C0F2CC01-7FE0-FCB3-0FB8-BB9A90DEFA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  <a:cs typeface="+mn-cs"/>
              </a:rPr>
              <a:t>Roughly 51 % of the worlds population is women. MN is an inflection point for CVD </a:t>
            </a:r>
          </a:p>
        </p:txBody>
      </p:sp>
    </p:spTree>
    <p:extLst>
      <p:ext uri="{BB962C8B-B14F-4D97-AF65-F5344CB8AC3E}">
        <p14:creationId xmlns:p14="http://schemas.microsoft.com/office/powerpoint/2010/main" val="959404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FAB56-97D0-E0AF-F161-1BE83C023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B6CA2AB9-46C5-9E98-2B4A-69A62AF640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43ACAF47-DED0-8049-989B-7B621E13164B}" type="slidenum">
              <a:rPr lang="en-US" altLang="en-BE" sz="1200"/>
              <a:pPr/>
              <a:t>6</a:t>
            </a:fld>
            <a:endParaRPr lang="en-US" altLang="en-BE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5FA258E5-0045-597F-7E1A-7413D65692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E05A772F-4098-8E07-3AEB-9AA83A9D68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BE" sz="1200" kern="1200" dirty="0">
              <a:solidFill>
                <a:schemeClr val="tx1"/>
              </a:solidFill>
              <a:effectLst/>
              <a:latin typeface="Times" charset="0"/>
              <a:ea typeface="MS PGothic" panose="020B0600070205080204" pitchFamily="34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329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D51A6-7F7A-76A3-AD8B-B45583C1D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070937FA-5473-3562-D57C-758A407F2D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897C292D-6589-4E4C-A656-8FF823B1A7A5}" type="slidenum">
              <a:rPr lang="en-US" altLang="en-BE" sz="1200"/>
              <a:pPr/>
              <a:t>7</a:t>
            </a:fld>
            <a:endParaRPr lang="en-US" altLang="en-BE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D12AA9F-E98B-B60F-DFD2-0B1FD7D36C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9FEA89A2-2BDF-C158-7DAB-41739E276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019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2D0BBCD9-7491-72F6-D15B-93DD675124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5DF78B02-5154-E948-A675-78BA7C391657}" type="slidenum">
              <a:rPr lang="en-US" altLang="en-BE" sz="1200"/>
              <a:pPr/>
              <a:t>8</a:t>
            </a:fld>
            <a:endParaRPr lang="en-US" altLang="en-BE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D2DC4270-0E94-61B6-4CEE-15886083E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0134854F-5B51-91A1-4D5A-320D93F470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78BD83D7-EF9E-8821-5958-473D4032F8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fld id="{EB7AB3CA-958B-7543-820A-25B49190A2CC}" type="slidenum">
              <a:rPr lang="en-US" altLang="en-BE" sz="1200"/>
              <a:pPr/>
              <a:t>9</a:t>
            </a:fld>
            <a:endParaRPr lang="en-US" altLang="en-BE" sz="120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89FA6F23-E6F3-06C4-216B-CF1E331393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F1593E72-119E-5270-7EAC-7908FFE938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latin typeface="Verdana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6C68FE-7DF4-2B3D-0001-4ABD8D5A88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0B7E79-282E-59E0-09D8-48EDE50056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E827CE-0557-1C41-A030-32ACB56D9E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C7213-4D1E-0E47-8AF1-1D314C7A4A55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3751538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9D31DF-8755-00A3-0AF5-46DDA06518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CEA369-C7C0-5502-6458-F8385B8274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1BEE1E-EFD2-8873-E119-2B8C601851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7D818-D0B4-1043-822E-F1C152481E2F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348341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743761-1F77-437F-6320-ECE8A86E0A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CF9196-7F98-0F7C-E292-CCFF22A4DA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CFACE5-9F87-E0D0-3392-D8E890A2A0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D0C8B-188A-1D43-BBEA-F7A35B62D608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962970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5CC59F-1B80-5AC6-BABB-0F66CA2CC5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7982AE-B3A4-7381-6613-4B7CD4F93D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E035A6-D7B7-6AEA-7149-B65730A941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2B47E-13EA-3C47-851D-F853C8D5966E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1865663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C98F7A-CC76-B516-AE71-3818BCE2F9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D42E29-034C-C7DD-4A75-61219B62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BD3BE3-E5D9-2D70-45E9-0C818FA42B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B4B72-078C-BF48-A5AC-F2AD340693EC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2243959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2DB43F-85AC-C188-19DF-E1C0A81C07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A11160-0550-AD88-EF47-F835F61E64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F7F8DA-B37C-E096-F3BF-677301BCB1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03F32-27B6-4A47-A231-66BC55D8CBCC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49871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9BCF913-40EF-9D85-7161-D6A736C7F0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DBCADBA-2E32-6F3B-6313-B32B3EB3B1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2E9864C-A512-D530-43C9-748D8197F4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96BE1-25D5-1C4D-AB1B-10DC9E51A546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2336916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562D3AD-FB03-52E2-A384-DFE22DEBC7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D45563C-4E98-8272-D4D1-065FFFA4E7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6E237D0-9AF1-EDAA-9997-C5A8A43049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9CD27-6295-3241-89CF-13C0B1202AC3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803047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2B59473-1575-4B88-19F8-F095267EEF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9C13056-50A4-1EE1-4868-D8E7843BDC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9532E35-C1DA-41CE-DD24-BEFB201510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E927F-7D53-A746-AE08-083F5D0A550A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1649382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E09E6F-477A-F017-880A-BD4E9164FC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7774BD-28A7-862F-E1EB-0870F459A6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176BF2-BDED-214E-1776-D52920840F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7601D-7C70-1A4E-98E9-262A58470A9C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304240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40A612-FAA8-57B5-EF6E-D20D944933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B40CF6-9DF1-4870-5DC3-2BCEC6B486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D218E4-98F6-C007-38CD-A0F7CCFCCA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921C8-E661-8843-A4B0-D14B603B7F3E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  <p:extLst>
      <p:ext uri="{BB962C8B-B14F-4D97-AF65-F5344CB8AC3E}">
        <p14:creationId xmlns:p14="http://schemas.microsoft.com/office/powerpoint/2010/main" val="102843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24576E3-BC1F-C97B-3AA9-220A3DF3CE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BE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D1715C4-B3A7-93BA-FF5B-A6B13AD6A2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BE"/>
              <a:t>Click to edit Master text styles</a:t>
            </a:r>
          </a:p>
          <a:p>
            <a:pPr lvl="1"/>
            <a:r>
              <a:rPr lang="en-US" altLang="en-BE"/>
              <a:t>Second level</a:t>
            </a:r>
          </a:p>
          <a:p>
            <a:pPr lvl="2"/>
            <a:r>
              <a:rPr lang="en-US" altLang="en-BE"/>
              <a:t>Third level</a:t>
            </a:r>
          </a:p>
          <a:p>
            <a:pPr lvl="3"/>
            <a:r>
              <a:rPr lang="en-US" altLang="en-BE"/>
              <a:t>Fourth level</a:t>
            </a:r>
          </a:p>
          <a:p>
            <a:pPr lvl="4"/>
            <a:r>
              <a:rPr lang="en-US" altLang="en-BE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94F63C7-B026-2D45-7D32-1AA1BAE7CE1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238E80D-1449-B1CA-09FD-72C5D3C8918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0DC146E-CE05-6348-683F-E978D42FECE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A631B7B-B7F4-6E4F-AA11-D640B445391C}" type="slidenum">
              <a:rPr lang="en-US" altLang="en-BE"/>
              <a:pPr>
                <a:defRPr/>
              </a:pPr>
              <a:t>‹#›</a:t>
            </a:fld>
            <a:endParaRPr lang="en-US" altLang="en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golf">
            <a:extLst>
              <a:ext uri="{FF2B5EF4-FFF2-40B4-BE49-F238E27FC236}">
                <a16:creationId xmlns:a16="http://schemas.microsoft.com/office/drawing/2014/main" id="{401C56D3-AB71-DB81-6756-0CF2D0B72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5">
            <a:extLst>
              <a:ext uri="{FF2B5EF4-FFF2-40B4-BE49-F238E27FC236}">
                <a16:creationId xmlns:a16="http://schemas.microsoft.com/office/drawing/2014/main" id="{B14D9578-CEF9-45A0-C62D-9B56AFFF1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4943" y="770759"/>
            <a:ext cx="707866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nl-NL" altLang="en-BE" sz="3200" b="1">
              <a:solidFill>
                <a:srgbClr val="830805"/>
              </a:solidFill>
            </a:endParaRPr>
          </a:p>
        </p:txBody>
      </p:sp>
      <p:sp>
        <p:nvSpPr>
          <p:cNvPr id="15363" name="Rectangle 7">
            <a:extLst>
              <a:ext uri="{FF2B5EF4-FFF2-40B4-BE49-F238E27FC236}">
                <a16:creationId xmlns:a16="http://schemas.microsoft.com/office/drawing/2014/main" id="{8FBC222E-A208-A2D3-421F-194BC5B06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5367" name="Text Box 17">
            <a:extLst>
              <a:ext uri="{FF2B5EF4-FFF2-40B4-BE49-F238E27FC236}">
                <a16:creationId xmlns:a16="http://schemas.microsoft.com/office/drawing/2014/main" id="{B3688239-577F-5C2D-18EF-4C2613DA8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365" y="5838363"/>
            <a:ext cx="86415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BE" b="1" dirty="0">
                <a:solidFill>
                  <a:srgbClr val="302F96"/>
                </a:solidFill>
                <a:latin typeface="+mj-lt"/>
              </a:rPr>
              <a:t>Bharati </a:t>
            </a:r>
            <a:r>
              <a:rPr lang="en-US" altLang="en-BE" b="1" dirty="0" err="1">
                <a:solidFill>
                  <a:srgbClr val="302F96"/>
                </a:solidFill>
                <a:latin typeface="+mj-lt"/>
              </a:rPr>
              <a:t>Shivalkar</a:t>
            </a:r>
            <a:r>
              <a:rPr lang="en-US" altLang="en-BE" b="1" dirty="0">
                <a:solidFill>
                  <a:srgbClr val="302F96"/>
                </a:solidFill>
                <a:latin typeface="+mj-lt"/>
              </a:rPr>
              <a:t> MD, PhD, FESC, Clin. Pharm/Pharm. Med</a:t>
            </a:r>
          </a:p>
          <a:p>
            <a:pPr algn="ctr"/>
            <a:endParaRPr lang="en-US" altLang="en-BE" b="1" dirty="0">
              <a:solidFill>
                <a:srgbClr val="302F96"/>
              </a:solidFill>
              <a:latin typeface="+mj-lt"/>
            </a:endParaRPr>
          </a:p>
        </p:txBody>
      </p:sp>
      <p:pic>
        <p:nvPicPr>
          <p:cNvPr id="15368" name="Picture 15" descr="&#10;Slide2.bmp                                                     00126153Macintosh HD                   BE1790B8:">
            <a:extLst>
              <a:ext uri="{FF2B5EF4-FFF2-40B4-BE49-F238E27FC236}">
                <a16:creationId xmlns:a16="http://schemas.microsoft.com/office/drawing/2014/main" id="{698F3C32-38F9-5E4E-A3D1-2DDC7E632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056" y="-27384"/>
            <a:ext cx="1327211" cy="99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F40A84-9683-6C86-E95F-3EC26B15D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9" y="-8211"/>
            <a:ext cx="2444353" cy="7789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D00180-5943-0932-F395-063D20898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365" y="908720"/>
            <a:ext cx="8461681" cy="4824536"/>
          </a:xfrm>
          <a:prstGeom prst="rect">
            <a:avLst/>
          </a:prstGeom>
        </p:spPr>
      </p:pic>
      <p:sp>
        <p:nvSpPr>
          <p:cNvPr id="7" name="Text Box 15">
            <a:extLst>
              <a:ext uri="{FF2B5EF4-FFF2-40B4-BE49-F238E27FC236}">
                <a16:creationId xmlns:a16="http://schemas.microsoft.com/office/drawing/2014/main" id="{A54965A1-CD5C-61CD-8843-1D7F1F430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003" y="1017273"/>
            <a:ext cx="854304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BE" sz="4000" b="1" u="sng" dirty="0">
                <a:solidFill>
                  <a:srgbClr val="302F96"/>
                </a:solidFill>
                <a:latin typeface="+mj-lt"/>
              </a:rPr>
              <a:t>Cardiovascular Health in Menopause:</a:t>
            </a:r>
          </a:p>
          <a:p>
            <a:pPr algn="ctr"/>
            <a:r>
              <a:rPr lang="en-US" altLang="en-BE" sz="4000" b="1" u="sng" dirty="0">
                <a:solidFill>
                  <a:srgbClr val="302F96"/>
                </a:solidFill>
                <a:latin typeface="+mj-lt"/>
              </a:rPr>
              <a:t>Early Detection &amp; Integrated Care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87C83-E1BD-505A-3C09-CDA705C1F112}"/>
              </a:ext>
            </a:extLst>
          </p:cNvPr>
          <p:cNvSpPr txBox="1"/>
          <p:nvPr/>
        </p:nvSpPr>
        <p:spPr>
          <a:xfrm>
            <a:off x="2799998" y="4937617"/>
            <a:ext cx="377379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Belgian Menopause Society</a:t>
            </a:r>
          </a:p>
          <a:p>
            <a:pPr algn="ctr">
              <a:defRPr/>
            </a:pPr>
            <a:r>
              <a:rPr lang="en-US" altLang="en-BE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17.01.2026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C62D1A-185D-2FEE-1A50-BE8C703F9B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5821" y="-27384"/>
            <a:ext cx="1197930" cy="9941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5E48B-032D-6B47-5F90-E003C441C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olf">
            <a:extLst>
              <a:ext uri="{FF2B5EF4-FFF2-40B4-BE49-F238E27FC236}">
                <a16:creationId xmlns:a16="http://schemas.microsoft.com/office/drawing/2014/main" id="{1C34335D-9140-5231-87EC-BA39B06E3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5">
            <a:extLst>
              <a:ext uri="{FF2B5EF4-FFF2-40B4-BE49-F238E27FC236}">
                <a16:creationId xmlns:a16="http://schemas.microsoft.com/office/drawing/2014/main" id="{7F1A2626-A904-EC02-B361-8B2E14F74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5E15C478-21F9-6DC7-2327-0ED362238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ECBD6-FC29-B1F4-04BA-6F6B60BD6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98355"/>
            <a:ext cx="7772400" cy="57380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151B1F-E135-CA49-4CA4-5896F43040B2}"/>
              </a:ext>
            </a:extLst>
          </p:cNvPr>
          <p:cNvSpPr txBox="1"/>
          <p:nvPr/>
        </p:nvSpPr>
        <p:spPr>
          <a:xfrm>
            <a:off x="6444208" y="6483350"/>
            <a:ext cx="27206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00" i="1" dirty="0">
                <a:solidFill>
                  <a:srgbClr val="FFFF00"/>
                </a:solidFill>
              </a:rPr>
              <a:t>AH Nguyen. </a:t>
            </a:r>
            <a:r>
              <a:rPr lang="en-US" sz="1000" i="1" dirty="0">
                <a:solidFill>
                  <a:srgbClr val="FFFF00"/>
                </a:solidFill>
              </a:rPr>
              <a:t>Frontiers in CV Medicine. Feb 2024</a:t>
            </a:r>
            <a:endParaRPr lang="en-BE" sz="1000" i="1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F62378-06C3-D957-A727-1F4871F95B01}"/>
              </a:ext>
            </a:extLst>
          </p:cNvPr>
          <p:cNvSpPr txBox="1"/>
          <p:nvPr/>
        </p:nvSpPr>
        <p:spPr>
          <a:xfrm>
            <a:off x="971600" y="5379331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800" dirty="0"/>
              <a:t>Endometriosis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5F9F18-595F-1ECE-00A4-BED2EE444FC3}"/>
              </a:ext>
            </a:extLst>
          </p:cNvPr>
          <p:cNvSpPr txBox="1"/>
          <p:nvPr/>
        </p:nvSpPr>
        <p:spPr>
          <a:xfrm>
            <a:off x="467544" y="33086"/>
            <a:ext cx="93245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90"/>
                </a:solidFill>
                <a:cs typeface="Calisto MT"/>
              </a:rPr>
              <a:t>Sex specific/predominant CV risk factors &amp; conditions</a:t>
            </a:r>
          </a:p>
          <a:p>
            <a:endParaRPr lang="en-BE" sz="2800" u="sng" dirty="0">
              <a:solidFill>
                <a:srgbClr val="302F9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115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170AF-C1FC-00A3-86F9-83FA5914B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olf">
            <a:extLst>
              <a:ext uri="{FF2B5EF4-FFF2-40B4-BE49-F238E27FC236}">
                <a16:creationId xmlns:a16="http://schemas.microsoft.com/office/drawing/2014/main" id="{7345096E-5716-F826-5944-BF05AB161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5">
            <a:extLst>
              <a:ext uri="{FF2B5EF4-FFF2-40B4-BE49-F238E27FC236}">
                <a16:creationId xmlns:a16="http://schemas.microsoft.com/office/drawing/2014/main" id="{40525FFD-8B5F-DE88-0BAE-04E6D926D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65275667-DDFF-B5C5-4B7C-994D4A0B3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2C7F70-3B4E-9564-FEB4-EC414A22D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950095"/>
            <a:ext cx="7772400" cy="49578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CA5AC4-4E98-FE91-30BA-878A67377019}"/>
              </a:ext>
            </a:extLst>
          </p:cNvPr>
          <p:cNvSpPr txBox="1"/>
          <p:nvPr/>
        </p:nvSpPr>
        <p:spPr>
          <a:xfrm>
            <a:off x="4283968" y="6539242"/>
            <a:ext cx="4703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400" dirty="0">
                <a:solidFill>
                  <a:srgbClr val="FFFF00"/>
                </a:solidFill>
              </a:rPr>
              <a:t>Framingham Study : 18 y follow-up (Dhew, 1974, NIH 74-599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2F401E-9343-1C6F-448A-DB64F8D596A0}"/>
              </a:ext>
            </a:extLst>
          </p:cNvPr>
          <p:cNvSpPr txBox="1"/>
          <p:nvPr/>
        </p:nvSpPr>
        <p:spPr>
          <a:xfrm>
            <a:off x="1475656" y="233920"/>
            <a:ext cx="663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b="1" dirty="0">
                <a:solidFill>
                  <a:srgbClr val="302F96"/>
                </a:solidFill>
              </a:rPr>
              <a:t>Menopause confers a higher CV risk at every age</a:t>
            </a:r>
          </a:p>
        </p:txBody>
      </p:sp>
    </p:spTree>
    <p:extLst>
      <p:ext uri="{BB962C8B-B14F-4D97-AF65-F5344CB8AC3E}">
        <p14:creationId xmlns:p14="http://schemas.microsoft.com/office/powerpoint/2010/main" val="2455439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56699-F2F7-559F-B8C9-56AEDE2DD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golf">
            <a:extLst>
              <a:ext uri="{FF2B5EF4-FFF2-40B4-BE49-F238E27FC236}">
                <a16:creationId xmlns:a16="http://schemas.microsoft.com/office/drawing/2014/main" id="{3F4C1B4D-BE80-5E5A-EAE1-EEFB7BE70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5">
            <a:extLst>
              <a:ext uri="{FF2B5EF4-FFF2-40B4-BE49-F238E27FC236}">
                <a16:creationId xmlns:a16="http://schemas.microsoft.com/office/drawing/2014/main" id="{5A9BD17C-6D33-6E6C-7605-22D851CC4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00D9DC-9B29-0B28-D705-7B278DD06682}"/>
              </a:ext>
            </a:extLst>
          </p:cNvPr>
          <p:cNvSpPr txBox="1"/>
          <p:nvPr/>
        </p:nvSpPr>
        <p:spPr>
          <a:xfrm>
            <a:off x="467546" y="0"/>
            <a:ext cx="8424863" cy="89255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sz="3200" b="1" dirty="0">
                <a:solidFill>
                  <a:srgbClr val="0E26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Early MN =&gt; increased CV Risk Factors</a:t>
            </a:r>
          </a:p>
          <a:p>
            <a:pPr algn="ctr">
              <a:defRPr/>
            </a:pPr>
            <a:r>
              <a:rPr lang="en-US" altLang="en-BE" sz="2000" b="1" dirty="0" err="1">
                <a:solidFill>
                  <a:srgbClr val="0E26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Oestrogen</a:t>
            </a:r>
            <a:r>
              <a:rPr lang="en-US" altLang="en-BE" sz="2000" b="1" dirty="0">
                <a:solidFill>
                  <a:srgbClr val="0E26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drop </a:t>
            </a:r>
            <a:r>
              <a:rPr lang="en-US" altLang="en-BE" sz="2000" b="1" dirty="0">
                <a:solidFill>
                  <a:srgbClr val="0E26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sym typeface="Wingdings" pitchFamily="2" charset="2"/>
              </a:rPr>
              <a:t> ↑endothelin, angiotensinogen</a:t>
            </a:r>
            <a:endParaRPr lang="en-US" altLang="en-BE" sz="2000" b="1" dirty="0">
              <a:solidFill>
                <a:srgbClr val="0E266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A2A4C06-27B8-5E4D-39AF-0FF8A11A55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338254"/>
              </p:ext>
            </p:extLst>
          </p:nvPr>
        </p:nvGraphicFramePr>
        <p:xfrm>
          <a:off x="289124" y="1052736"/>
          <a:ext cx="8603285" cy="5173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0657">
                  <a:extLst>
                    <a:ext uri="{9D8B030D-6E8A-4147-A177-3AD203B41FA5}">
                      <a16:colId xmlns:a16="http://schemas.microsoft.com/office/drawing/2014/main" val="3865838293"/>
                    </a:ext>
                  </a:extLst>
                </a:gridCol>
                <a:gridCol w="1720657">
                  <a:extLst>
                    <a:ext uri="{9D8B030D-6E8A-4147-A177-3AD203B41FA5}">
                      <a16:colId xmlns:a16="http://schemas.microsoft.com/office/drawing/2014/main" val="743906533"/>
                    </a:ext>
                  </a:extLst>
                </a:gridCol>
                <a:gridCol w="1561642">
                  <a:extLst>
                    <a:ext uri="{9D8B030D-6E8A-4147-A177-3AD203B41FA5}">
                      <a16:colId xmlns:a16="http://schemas.microsoft.com/office/drawing/2014/main" val="3347834338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3839115631"/>
                    </a:ext>
                  </a:extLst>
                </a:gridCol>
                <a:gridCol w="1584105">
                  <a:extLst>
                    <a:ext uri="{9D8B030D-6E8A-4147-A177-3AD203B41FA5}">
                      <a16:colId xmlns:a16="http://schemas.microsoft.com/office/drawing/2014/main" val="2362623489"/>
                    </a:ext>
                  </a:extLst>
                </a:gridCol>
              </a:tblGrid>
              <a:tr h="889114">
                <a:tc>
                  <a:txBody>
                    <a:bodyPr/>
                    <a:lstStyle/>
                    <a:p>
                      <a:r>
                        <a:rPr lang="en-BE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Women with</a:t>
                      </a:r>
                    </a:p>
                    <a:p>
                      <a:r>
                        <a:rPr lang="en-GB" dirty="0"/>
                        <a:t>s</a:t>
                      </a:r>
                      <a:r>
                        <a:rPr lang="en-BE" dirty="0"/>
                        <a:t>urgical MN</a:t>
                      </a:r>
                    </a:p>
                    <a:p>
                      <a:r>
                        <a:rPr lang="en-GB" dirty="0"/>
                        <a:t>a</a:t>
                      </a:r>
                      <a:r>
                        <a:rPr lang="en-BE" dirty="0"/>
                        <a:t>ge &lt; 40y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Women with</a:t>
                      </a:r>
                    </a:p>
                    <a:p>
                      <a:r>
                        <a:rPr lang="en-US" dirty="0"/>
                        <a:t>natural </a:t>
                      </a:r>
                      <a:r>
                        <a:rPr lang="en-BE" dirty="0"/>
                        <a:t>MN</a:t>
                      </a:r>
                    </a:p>
                    <a:p>
                      <a:r>
                        <a:rPr lang="en-GB" dirty="0"/>
                        <a:t>a</a:t>
                      </a:r>
                      <a:r>
                        <a:rPr lang="en-BE" dirty="0"/>
                        <a:t>ge  40 – 45 y</a:t>
                      </a:r>
                    </a:p>
                    <a:p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Women with MN </a:t>
                      </a:r>
                    </a:p>
                    <a:p>
                      <a:r>
                        <a:rPr lang="en-GB" dirty="0"/>
                        <a:t>a</a:t>
                      </a:r>
                      <a:r>
                        <a:rPr lang="en-BE" dirty="0"/>
                        <a:t>ge ≥ 45y</a:t>
                      </a:r>
                    </a:p>
                    <a:p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>
                          <a:solidFill>
                            <a:schemeClr val="tx1"/>
                          </a:solidFill>
                        </a:rPr>
                        <a:t>MN hormone </a:t>
                      </a:r>
                    </a:p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BE" dirty="0">
                          <a:solidFill>
                            <a:schemeClr val="tx1"/>
                          </a:solidFill>
                        </a:rPr>
                        <a:t>herapy </a:t>
                      </a:r>
                    </a:p>
                    <a:p>
                      <a:r>
                        <a:rPr lang="en-BE" dirty="0">
                          <a:solidFill>
                            <a:schemeClr val="tx1"/>
                          </a:solidFill>
                        </a:rPr>
                        <a:t>(MHT)</a:t>
                      </a:r>
                    </a:p>
                    <a:p>
                      <a:endParaRPr lang="en-BE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623979"/>
                  </a:ext>
                </a:extLst>
              </a:tr>
              <a:tr h="664101">
                <a:tc>
                  <a:txBody>
                    <a:bodyPr/>
                    <a:lstStyle/>
                    <a:p>
                      <a:r>
                        <a:rPr lang="en-BE" dirty="0"/>
                        <a:t>Hypertension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↑↑↑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↑↑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dirty="0"/>
                        <a:t>↓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613807"/>
                  </a:ext>
                </a:extLst>
              </a:tr>
              <a:tr h="664101">
                <a:tc>
                  <a:txBody>
                    <a:bodyPr/>
                    <a:lstStyle/>
                    <a:p>
                      <a:r>
                        <a:rPr lang="en-BE" dirty="0"/>
                        <a:t>CAD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↑↑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↓</a:t>
                      </a:r>
                    </a:p>
                    <a:p>
                      <a:pPr algn="ctr"/>
                      <a:endParaRPr lang="en-BE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021615"/>
                  </a:ext>
                </a:extLst>
              </a:tr>
              <a:tr h="664101">
                <a:tc>
                  <a:txBody>
                    <a:bodyPr/>
                    <a:lstStyle/>
                    <a:p>
                      <a:r>
                        <a:rPr lang="en-BE" dirty="0"/>
                        <a:t>HF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↓</a:t>
                      </a:r>
                    </a:p>
                    <a:p>
                      <a:pPr algn="ctr"/>
                      <a:endParaRPr lang="en-BE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268961"/>
                  </a:ext>
                </a:extLst>
              </a:tr>
              <a:tr h="664101">
                <a:tc>
                  <a:txBody>
                    <a:bodyPr/>
                    <a:lstStyle/>
                    <a:p>
                      <a:r>
                        <a:rPr lang="en-BE" dirty="0"/>
                        <a:t>Lipid disorders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↓</a:t>
                      </a:r>
                    </a:p>
                    <a:p>
                      <a:pPr algn="ctr"/>
                      <a:endParaRPr lang="en-BE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701568"/>
                  </a:ext>
                </a:extLst>
              </a:tr>
              <a:tr h="664101">
                <a:tc>
                  <a:txBody>
                    <a:bodyPr/>
                    <a:lstStyle/>
                    <a:p>
                      <a:r>
                        <a:rPr lang="en-BE" dirty="0"/>
                        <a:t>DM-II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↓</a:t>
                      </a:r>
                    </a:p>
                    <a:p>
                      <a:pPr algn="ctr"/>
                      <a:endParaRPr lang="en-BE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27628"/>
                  </a:ext>
                </a:extLst>
              </a:tr>
              <a:tr h="664101">
                <a:tc>
                  <a:txBody>
                    <a:bodyPr/>
                    <a:lstStyle/>
                    <a:p>
                      <a:r>
                        <a:rPr lang="en-BE" dirty="0"/>
                        <a:t>Obesity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↑</a:t>
                      </a:r>
                    </a:p>
                    <a:p>
                      <a:pPr algn="ctr"/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↓</a:t>
                      </a:r>
                    </a:p>
                    <a:p>
                      <a:pPr algn="ctr"/>
                      <a:endParaRPr lang="en-BE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814998"/>
                  </a:ext>
                </a:extLst>
              </a:tr>
            </a:tbl>
          </a:graphicData>
        </a:graphic>
      </p:graphicFrame>
      <p:sp>
        <p:nvSpPr>
          <p:cNvPr id="4" name="Text Box 15">
            <a:extLst>
              <a:ext uri="{FF2B5EF4-FFF2-40B4-BE49-F238E27FC236}">
                <a16:creationId xmlns:a16="http://schemas.microsoft.com/office/drawing/2014/main" id="{53C12C7D-4B37-E7E2-E2B8-083603DEF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4457" y="6525344"/>
            <a:ext cx="52920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sz="1600" dirty="0" err="1">
                <a:solidFill>
                  <a:srgbClr val="FFFF00"/>
                </a:solidFill>
                <a:effectLst/>
                <a:latin typeface="Helvetica" pitchFamily="2" charset="0"/>
              </a:rPr>
              <a:t>Ryczkowska</a:t>
            </a:r>
            <a:r>
              <a:rPr lang="en-GB" sz="1600" dirty="0">
                <a:solidFill>
                  <a:srgbClr val="FFFF00"/>
                </a:solidFill>
                <a:effectLst/>
                <a:latin typeface="Helvetica" pitchFamily="2" charset="0"/>
              </a:rPr>
              <a:t> et al. Arch Med Sci 2023; 19 (2): 458–466</a:t>
            </a:r>
          </a:p>
          <a:p>
            <a:pPr>
              <a:spcBef>
                <a:spcPct val="0"/>
              </a:spcBef>
              <a:buNone/>
            </a:pPr>
            <a:endParaRPr lang="en-GB" sz="1600" dirty="0">
              <a:solidFill>
                <a:srgbClr val="FFFF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099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golf">
            <a:extLst>
              <a:ext uri="{FF2B5EF4-FFF2-40B4-BE49-F238E27FC236}">
                <a16:creationId xmlns:a16="http://schemas.microsoft.com/office/drawing/2014/main" id="{E092D2C2-7D2A-0DAB-C360-F79C6178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5">
            <a:extLst>
              <a:ext uri="{FF2B5EF4-FFF2-40B4-BE49-F238E27FC236}">
                <a16:creationId xmlns:a16="http://schemas.microsoft.com/office/drawing/2014/main" id="{C41951F3-37C1-FBE3-DAB9-1764EC313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21509" name="Rectangle 9">
            <a:extLst>
              <a:ext uri="{FF2B5EF4-FFF2-40B4-BE49-F238E27FC236}">
                <a16:creationId xmlns:a16="http://schemas.microsoft.com/office/drawing/2014/main" id="{DF01104B-1C12-9F5C-F8BA-B0B5CE816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76B911-8746-F29C-B092-FAD23AE9C48A}"/>
              </a:ext>
            </a:extLst>
          </p:cNvPr>
          <p:cNvSpPr txBox="1"/>
          <p:nvPr/>
        </p:nvSpPr>
        <p:spPr>
          <a:xfrm>
            <a:off x="-31452" y="115441"/>
            <a:ext cx="91440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altLang="en-BE" sz="3200" b="1" dirty="0">
                <a:solidFill>
                  <a:srgbClr val="000090"/>
                </a:solidFill>
                <a:latin typeface="+mj-lt"/>
              </a:rPr>
              <a:t>Cumulative causes of increased CV mortality in women during different </a:t>
            </a:r>
            <a:r>
              <a:rPr lang="en-US" altLang="en-US" sz="3200" b="1" dirty="0">
                <a:solidFill>
                  <a:srgbClr val="000090"/>
                </a:solidFill>
                <a:latin typeface="+mj-lt"/>
              </a:rPr>
              <a:t>“</a:t>
            </a:r>
            <a:r>
              <a:rPr lang="en-US" altLang="en-BE" sz="3200" b="1" dirty="0">
                <a:solidFill>
                  <a:srgbClr val="000090"/>
                </a:solidFill>
                <a:latin typeface="+mj-lt"/>
              </a:rPr>
              <a:t>life phases</a:t>
            </a:r>
            <a:r>
              <a:rPr lang="en-US" altLang="en-US" sz="3200" b="1" dirty="0">
                <a:solidFill>
                  <a:srgbClr val="000090"/>
                </a:solidFill>
                <a:latin typeface="+mj-lt"/>
              </a:rPr>
              <a:t>”</a:t>
            </a:r>
            <a:endParaRPr lang="en-US" altLang="en-BE" sz="3200" b="1" dirty="0">
              <a:solidFill>
                <a:srgbClr val="000090"/>
              </a:solidFill>
              <a:latin typeface="+mj-lt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E302A48-C3CF-C23D-B6CF-DD56FDC56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2017634"/>
            <a:ext cx="7596188" cy="396557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52F5EA-DAC2-50B2-0A68-4989792900E0}"/>
              </a:ext>
            </a:extLst>
          </p:cNvPr>
          <p:cNvSpPr txBox="1"/>
          <p:nvPr/>
        </p:nvSpPr>
        <p:spPr>
          <a:xfrm>
            <a:off x="3900983" y="3913311"/>
            <a:ext cx="1470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P</a:t>
            </a:r>
            <a:r>
              <a:rPr lang="en-BE" sz="1400" b="1" dirty="0">
                <a:solidFill>
                  <a:srgbClr val="FF0000"/>
                </a:solidFill>
              </a:rPr>
              <a:t>eri-menopause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538222E1-D3E2-F1C1-A890-A6208B68BC17}"/>
              </a:ext>
            </a:extLst>
          </p:cNvPr>
          <p:cNvSpPr/>
          <p:nvPr/>
        </p:nvSpPr>
        <p:spPr bwMode="auto">
          <a:xfrm rot="16200000">
            <a:off x="4149472" y="4211568"/>
            <a:ext cx="701040" cy="720080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3791FA16-E2E1-6D84-ABCB-72E421167ABC}"/>
              </a:ext>
            </a:extLst>
          </p:cNvPr>
          <p:cNvSpPr/>
          <p:nvPr/>
        </p:nvSpPr>
        <p:spPr bwMode="auto">
          <a:xfrm rot="16200000">
            <a:off x="5004712" y="3914681"/>
            <a:ext cx="701040" cy="1025823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131D4C-E809-D54D-7CE9-9179A577C838}"/>
              </a:ext>
            </a:extLst>
          </p:cNvPr>
          <p:cNvSpPr txBox="1"/>
          <p:nvPr/>
        </p:nvSpPr>
        <p:spPr>
          <a:xfrm>
            <a:off x="5023767" y="3697287"/>
            <a:ext cx="11324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400" b="1" dirty="0">
                <a:solidFill>
                  <a:srgbClr val="FF0000"/>
                </a:solidFill>
              </a:rPr>
              <a:t>menopause</a:t>
            </a:r>
            <a:endParaRPr lang="en-BE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68343B-BB55-B50B-49EE-CA715CBC5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288" y="6465560"/>
            <a:ext cx="9829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BE" altLang="en-US" sz="1200" dirty="0">
                <a:solidFill>
                  <a:srgbClr val="FFFF00"/>
                </a:solidFill>
                <a:latin typeface="Calisto MT" panose="02040603050505030304" pitchFamily="18" charset="77"/>
              </a:rPr>
              <a:t>CMAJ 2017</a:t>
            </a:r>
          </a:p>
        </p:txBody>
      </p:sp>
    </p:spTree>
    <p:extLst>
      <p:ext uri="{BB962C8B-B14F-4D97-AF65-F5344CB8AC3E}">
        <p14:creationId xmlns:p14="http://schemas.microsoft.com/office/powerpoint/2010/main" val="115406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 animBg="1"/>
      <p:bldP spid="6" grpId="1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4CA3C-507D-7028-1879-43DC0B0C5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golf">
            <a:extLst>
              <a:ext uri="{FF2B5EF4-FFF2-40B4-BE49-F238E27FC236}">
                <a16:creationId xmlns:a16="http://schemas.microsoft.com/office/drawing/2014/main" id="{4C995140-0B08-9DF6-5482-1E91072BC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5">
            <a:extLst>
              <a:ext uri="{FF2B5EF4-FFF2-40B4-BE49-F238E27FC236}">
                <a16:creationId xmlns:a16="http://schemas.microsoft.com/office/drawing/2014/main" id="{6EB99ED2-CD91-7A13-1649-B54218164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3E4912-15C2-AADA-3F59-753DB74F6DED}"/>
              </a:ext>
            </a:extLst>
          </p:cNvPr>
          <p:cNvSpPr txBox="1"/>
          <p:nvPr/>
        </p:nvSpPr>
        <p:spPr>
          <a:xfrm>
            <a:off x="752140" y="1160768"/>
            <a:ext cx="7908768" cy="4993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000" b="1" i="1" u="sng" kern="0" dirty="0">
                <a:solidFill>
                  <a:srgbClr val="302F96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Conditions that affect life span</a:t>
            </a:r>
            <a:r>
              <a:rPr lang="en-GB" sz="2000" b="1" u="sng" kern="0" dirty="0">
                <a:solidFill>
                  <a:srgbClr val="302F96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en-BE" sz="2000" b="1" u="sng" kern="100" dirty="0">
              <a:solidFill>
                <a:srgbClr val="302F9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 Ischemic heart disease </a:t>
            </a:r>
            <a:r>
              <a:rPr lang="en-GB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(&gt; 4 M deaths annually)</a:t>
            </a:r>
            <a:endParaRPr lang="en-BE" sz="18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 Cervical cancer </a:t>
            </a:r>
            <a:r>
              <a:rPr lang="en-GB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(350,000 deaths)</a:t>
            </a:r>
            <a:endParaRPr lang="en-BE" sz="18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 Breast cancer </a:t>
            </a:r>
            <a:r>
              <a:rPr lang="en-GB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(670,000 deaths)</a:t>
            </a:r>
            <a:endParaRPr lang="en-BE" sz="18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 Maternal hypertensive disorder </a:t>
            </a:r>
            <a:r>
              <a:rPr lang="en-GB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(70,000 deaths)</a:t>
            </a:r>
            <a:endParaRPr lang="en-BE" sz="18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 Postpartum </a:t>
            </a:r>
            <a:r>
              <a:rPr lang="en-GB" sz="1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hemorrhage</a:t>
            </a:r>
            <a:r>
              <a:rPr lang="en-GB" sz="1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(70,000 deaths)</a:t>
            </a:r>
            <a:endParaRPr lang="en-BE" sz="18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000" b="1" i="1" u="sng" kern="0" dirty="0">
                <a:solidFill>
                  <a:srgbClr val="302F96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Conditions that affect health span</a:t>
            </a:r>
            <a:r>
              <a:rPr lang="en-GB" sz="2000" b="1" u="sng" kern="0" dirty="0">
                <a:solidFill>
                  <a:srgbClr val="302F96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en-BE" sz="2000" b="1" u="sng" kern="100" dirty="0">
              <a:solidFill>
                <a:srgbClr val="302F9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 Menopause </a:t>
            </a:r>
            <a:r>
              <a:rPr lang="en-GB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(450 M at any point in time; PMN /MN can last up to a decade)</a:t>
            </a:r>
            <a:endParaRPr lang="en-BE" sz="18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 Premenstrual syndrome  </a:t>
            </a:r>
            <a:r>
              <a:rPr lang="en-GB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(1.8 BN menstruating women every month, 20 – 40%     	experience PMS)</a:t>
            </a:r>
            <a:endParaRPr lang="en-BE" sz="18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 Migraine </a:t>
            </a:r>
            <a:r>
              <a:rPr lang="en-GB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(21% of women)</a:t>
            </a:r>
            <a:endParaRPr lang="en-BE" sz="18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 Endometriosis </a:t>
            </a:r>
            <a:r>
              <a:rPr lang="en-GB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(1 in 10 women)</a:t>
            </a:r>
            <a:endParaRPr lang="en-BE" sz="18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902964-DF44-749E-33CC-5DF3A466AC5B}"/>
              </a:ext>
            </a:extLst>
          </p:cNvPr>
          <p:cNvSpPr txBox="1"/>
          <p:nvPr/>
        </p:nvSpPr>
        <p:spPr>
          <a:xfrm>
            <a:off x="478315" y="122794"/>
            <a:ext cx="79087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302F96"/>
                </a:solidFill>
                <a:latin typeface="Calisto MT" panose="02040603050505030304" pitchFamily="18" charset="77"/>
              </a:rPr>
              <a:t>Women’s health gap</a:t>
            </a:r>
            <a:r>
              <a:rPr lang="en-BE" sz="2800" b="1" dirty="0">
                <a:solidFill>
                  <a:srgbClr val="302F96"/>
                </a:solidFill>
                <a:latin typeface="Calisto MT" panose="02040603050505030304" pitchFamily="18" charset="77"/>
                <a:sym typeface="Wingdings" pitchFamily="2" charset="2"/>
              </a:rPr>
              <a:t> women living in </a:t>
            </a:r>
          </a:p>
          <a:p>
            <a:r>
              <a:rPr lang="en-BE" sz="2800" b="1" dirty="0">
                <a:solidFill>
                  <a:srgbClr val="302F96"/>
                </a:solidFill>
                <a:latin typeface="Calisto MT" panose="02040603050505030304" pitchFamily="18" charset="77"/>
                <a:sym typeface="Wingdings" pitchFamily="2" charset="2"/>
              </a:rPr>
              <a:t>poor health for 25% more of their lives than men</a:t>
            </a:r>
            <a:r>
              <a:rPr lang="en-BE" sz="2800" b="1" dirty="0">
                <a:solidFill>
                  <a:srgbClr val="302F96"/>
                </a:solidFill>
                <a:latin typeface="Calisto MT" panose="02040603050505030304" pitchFamily="18" charset="77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E2629D-6133-C9E8-F302-E55FD37CAFFE}"/>
              </a:ext>
            </a:extLst>
          </p:cNvPr>
          <p:cNvSpPr txBox="1"/>
          <p:nvPr/>
        </p:nvSpPr>
        <p:spPr>
          <a:xfrm>
            <a:off x="4534405" y="6474822"/>
            <a:ext cx="4609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600" i="1" dirty="0">
                <a:solidFill>
                  <a:srgbClr val="FFFF00"/>
                </a:solidFill>
              </a:rPr>
              <a:t>Mckinsey, January 2025. </a:t>
            </a:r>
            <a:r>
              <a:rPr lang="en-US" sz="1600" i="1" dirty="0">
                <a:solidFill>
                  <a:srgbClr val="FFFF00"/>
                </a:solidFill>
              </a:rPr>
              <a:t>Closing women’s health gap</a:t>
            </a:r>
            <a:endParaRPr lang="en-BE" sz="1600" i="1" dirty="0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A7A8A8-AB41-CF9E-5754-46B9E6C746EF}"/>
              </a:ext>
            </a:extLst>
          </p:cNvPr>
          <p:cNvSpPr/>
          <p:nvPr/>
        </p:nvSpPr>
        <p:spPr bwMode="auto">
          <a:xfrm>
            <a:off x="179512" y="1628800"/>
            <a:ext cx="6048672" cy="3600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B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B8F414-2F1F-F876-EC39-AD1855892D0E}"/>
              </a:ext>
            </a:extLst>
          </p:cNvPr>
          <p:cNvSpPr/>
          <p:nvPr/>
        </p:nvSpPr>
        <p:spPr bwMode="auto">
          <a:xfrm>
            <a:off x="179512" y="4149080"/>
            <a:ext cx="8064896" cy="4320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08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49C7C-934D-C339-1CCD-6A2904163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olf">
            <a:extLst>
              <a:ext uri="{FF2B5EF4-FFF2-40B4-BE49-F238E27FC236}">
                <a16:creationId xmlns:a16="http://schemas.microsoft.com/office/drawing/2014/main" id="{6F45B205-7345-57CB-D65A-804B6A60E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5">
            <a:extLst>
              <a:ext uri="{FF2B5EF4-FFF2-40B4-BE49-F238E27FC236}">
                <a16:creationId xmlns:a16="http://schemas.microsoft.com/office/drawing/2014/main" id="{A85C181C-27C1-671A-9079-E96EF2537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9E65B517-01B1-5493-90FC-6BF4BCD08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5C602-264F-9F9E-6A40-1ADFC614FDF4}"/>
              </a:ext>
            </a:extLst>
          </p:cNvPr>
          <p:cNvSpPr txBox="1"/>
          <p:nvPr/>
        </p:nvSpPr>
        <p:spPr>
          <a:xfrm>
            <a:off x="467544" y="166687"/>
            <a:ext cx="8424863" cy="107721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sz="3200" b="1" dirty="0">
                <a:solidFill>
                  <a:srgbClr val="0E26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IV. Role of Cardiovascular Assessment With Imaging in Early Diagnosis</a:t>
            </a:r>
          </a:p>
        </p:txBody>
      </p:sp>
    </p:spTree>
    <p:extLst>
      <p:ext uri="{BB962C8B-B14F-4D97-AF65-F5344CB8AC3E}">
        <p14:creationId xmlns:p14="http://schemas.microsoft.com/office/powerpoint/2010/main" val="3214108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2B04A-C940-1E4C-75C3-A2E872E2A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olf">
            <a:extLst>
              <a:ext uri="{FF2B5EF4-FFF2-40B4-BE49-F238E27FC236}">
                <a16:creationId xmlns:a16="http://schemas.microsoft.com/office/drawing/2014/main" id="{BA398102-ADAF-3AA2-D469-547AB0E83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5">
            <a:extLst>
              <a:ext uri="{FF2B5EF4-FFF2-40B4-BE49-F238E27FC236}">
                <a16:creationId xmlns:a16="http://schemas.microsoft.com/office/drawing/2014/main" id="{BD422770-228B-2D9E-A4F3-3D784775C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38F376B0-665A-FA22-C30A-95622F917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930DB-EC01-C061-47FE-83EE3A6FB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4624"/>
            <a:ext cx="7772400" cy="680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5C2603-E266-00A1-8B03-1403F45BF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398" y="692696"/>
            <a:ext cx="6611204" cy="1196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968340-D1E9-C9D2-A6B8-B2CFD6BFEB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628" y="1954869"/>
            <a:ext cx="2711046" cy="20420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690AC-010B-BA15-89A1-DFD7017F42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006" y="3996879"/>
            <a:ext cx="3095188" cy="28029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7DF820-F5FF-62D6-4BF1-897B603868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2674" y="1889552"/>
            <a:ext cx="3095188" cy="2967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F3E3BF-B734-2692-9168-11D30A30AB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7895" y="1798822"/>
            <a:ext cx="2946105" cy="500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82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0D573-D454-FE45-39A5-4C4FEC540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olf">
            <a:extLst>
              <a:ext uri="{FF2B5EF4-FFF2-40B4-BE49-F238E27FC236}">
                <a16:creationId xmlns:a16="http://schemas.microsoft.com/office/drawing/2014/main" id="{48ABF614-CABC-AACA-E784-CFA46CF37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5">
            <a:extLst>
              <a:ext uri="{FF2B5EF4-FFF2-40B4-BE49-F238E27FC236}">
                <a16:creationId xmlns:a16="http://schemas.microsoft.com/office/drawing/2014/main" id="{F1E0820F-BDAB-4C8E-9F18-1DE742CA0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4C3F38B0-808B-5F4B-E3DD-098DCD07F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0C1202-53A3-E843-A425-114F4C8E5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771170"/>
            <a:ext cx="7918648" cy="5219265"/>
          </a:xfrm>
          <a:prstGeom prst="rect">
            <a:avLst/>
          </a:prstGeom>
          <a:ln w="28575">
            <a:solidFill>
              <a:srgbClr val="302F96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EC0F5D-E7D1-5E28-D425-3A22B7743DC7}"/>
              </a:ext>
            </a:extLst>
          </p:cNvPr>
          <p:cNvSpPr txBox="1"/>
          <p:nvPr/>
        </p:nvSpPr>
        <p:spPr>
          <a:xfrm>
            <a:off x="-356" y="161472"/>
            <a:ext cx="9050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200" b="1" dirty="0">
                <a:solidFill>
                  <a:schemeClr val="accent6"/>
                </a:solidFill>
              </a:rPr>
              <a:t>Traditional Risk Score Calculators Always Underestimate Risk in Women</a:t>
            </a:r>
          </a:p>
        </p:txBody>
      </p:sp>
    </p:spTree>
    <p:extLst>
      <p:ext uri="{BB962C8B-B14F-4D97-AF65-F5344CB8AC3E}">
        <p14:creationId xmlns:p14="http://schemas.microsoft.com/office/powerpoint/2010/main" val="1787253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2006C-BE5D-DFC1-BFDF-A7B4808A8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golf">
            <a:extLst>
              <a:ext uri="{FF2B5EF4-FFF2-40B4-BE49-F238E27FC236}">
                <a16:creationId xmlns:a16="http://schemas.microsoft.com/office/drawing/2014/main" id="{98422896-2859-D2F6-3316-5FC7676DC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Rectangle 3">
            <a:extLst>
              <a:ext uri="{FF2B5EF4-FFF2-40B4-BE49-F238E27FC236}">
                <a16:creationId xmlns:a16="http://schemas.microsoft.com/office/drawing/2014/main" id="{D7397C86-B120-DC48-7389-31CE752BB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ECE77F-9928-C9A5-9319-8E97E04F9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132" y="3789040"/>
            <a:ext cx="4528154" cy="2886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7B26A4-3300-F60B-2ADF-31A50E49E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628" y="683787"/>
            <a:ext cx="4724366" cy="4770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BFEAB5-4F81-3FBD-0D26-5EF621CF7CD9}"/>
              </a:ext>
            </a:extLst>
          </p:cNvPr>
          <p:cNvSpPr txBox="1"/>
          <p:nvPr/>
        </p:nvSpPr>
        <p:spPr>
          <a:xfrm>
            <a:off x="507306" y="0"/>
            <a:ext cx="8424863" cy="5847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sz="3200" b="1" dirty="0">
                <a:solidFill>
                  <a:srgbClr val="0E26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Cardiac Ultrasound in (Peri)Menopause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45B001-3D23-4B67-CB9B-13F7AD44E24C}"/>
              </a:ext>
            </a:extLst>
          </p:cNvPr>
          <p:cNvSpPr txBox="1"/>
          <p:nvPr/>
        </p:nvSpPr>
        <p:spPr>
          <a:xfrm>
            <a:off x="4754761" y="969123"/>
            <a:ext cx="16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FF0000"/>
                </a:solidFill>
              </a:rPr>
              <a:t>Diastology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F55816-609C-39CA-9142-1D10828331BA}"/>
              </a:ext>
            </a:extLst>
          </p:cNvPr>
          <p:cNvSpPr txBox="1"/>
          <p:nvPr/>
        </p:nvSpPr>
        <p:spPr>
          <a:xfrm>
            <a:off x="6084168" y="2775926"/>
            <a:ext cx="23615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dirty="0">
                <a:solidFill>
                  <a:srgbClr val="FF0000"/>
                </a:solidFill>
              </a:rPr>
              <a:t>Systolic function:</a:t>
            </a:r>
          </a:p>
          <a:p>
            <a:pPr algn="ctr"/>
            <a:r>
              <a:rPr lang="en-BE" dirty="0">
                <a:solidFill>
                  <a:srgbClr val="FF0000"/>
                </a:solidFill>
              </a:rPr>
              <a:t>LVEF, GLS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B1981-EE73-9153-99D2-07E973B166C9}"/>
              </a:ext>
            </a:extLst>
          </p:cNvPr>
          <p:cNvSpPr txBox="1"/>
          <p:nvPr/>
        </p:nvSpPr>
        <p:spPr>
          <a:xfrm>
            <a:off x="8100392" y="3913892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400" dirty="0">
                <a:solidFill>
                  <a:srgbClr val="FFFF00"/>
                </a:solidFill>
              </a:rPr>
              <a:t>GLS : -17%</a:t>
            </a:r>
          </a:p>
          <a:p>
            <a:r>
              <a:rPr lang="en-BE" sz="1400" dirty="0">
                <a:solidFill>
                  <a:srgbClr val="FFFF00"/>
                </a:solidFill>
              </a:rPr>
              <a:t>LVEF 46%</a:t>
            </a:r>
          </a:p>
        </p:txBody>
      </p:sp>
    </p:spTree>
    <p:extLst>
      <p:ext uri="{BB962C8B-B14F-4D97-AF65-F5344CB8AC3E}">
        <p14:creationId xmlns:p14="http://schemas.microsoft.com/office/powerpoint/2010/main" val="211338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4FC58-1DF5-CDD8-1AF2-8C4C15F5D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golf">
            <a:extLst>
              <a:ext uri="{FF2B5EF4-FFF2-40B4-BE49-F238E27FC236}">
                <a16:creationId xmlns:a16="http://schemas.microsoft.com/office/drawing/2014/main" id="{9F118DA1-F19C-F141-762B-FD19806BB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Rectangle 3">
            <a:extLst>
              <a:ext uri="{FF2B5EF4-FFF2-40B4-BE49-F238E27FC236}">
                <a16:creationId xmlns:a16="http://schemas.microsoft.com/office/drawing/2014/main" id="{99796F9F-CF70-3AF1-C946-8D3EE1C57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399A51-B585-B4A3-5EF8-AE2A98381CAA}"/>
              </a:ext>
            </a:extLst>
          </p:cNvPr>
          <p:cNvSpPr txBox="1"/>
          <p:nvPr/>
        </p:nvSpPr>
        <p:spPr>
          <a:xfrm>
            <a:off x="507306" y="0"/>
            <a:ext cx="8424863" cy="5847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Other Imaging Modalities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E73BE3-857F-6395-5308-3231649A2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764704"/>
            <a:ext cx="2331911" cy="310239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D5F7D7-BA7C-3DEF-0557-7B13D657D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3972147"/>
            <a:ext cx="3564028" cy="28858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08593F-C8E6-3033-10EF-0486CADA52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195" y="1059019"/>
            <a:ext cx="4782790" cy="478279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E364FC-0272-F7A9-A18A-EFEC9453679B}"/>
              </a:ext>
            </a:extLst>
          </p:cNvPr>
          <p:cNvSpPr txBox="1"/>
          <p:nvPr/>
        </p:nvSpPr>
        <p:spPr>
          <a:xfrm>
            <a:off x="413729" y="353942"/>
            <a:ext cx="185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FF0000"/>
                </a:solidFill>
              </a:rPr>
              <a:t>Mammogram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485F9D-2499-81FC-B0A2-BD74D22EE915}"/>
              </a:ext>
            </a:extLst>
          </p:cNvPr>
          <p:cNvSpPr txBox="1"/>
          <p:nvPr/>
        </p:nvSpPr>
        <p:spPr>
          <a:xfrm>
            <a:off x="5214603" y="597354"/>
            <a:ext cx="3494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FF0000"/>
                </a:solidFill>
              </a:rPr>
              <a:t>Coronary CT Angiography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A4C35A-B6EF-3982-8D96-6C95694D031E}"/>
              </a:ext>
            </a:extLst>
          </p:cNvPr>
          <p:cNvSpPr txBox="1"/>
          <p:nvPr/>
        </p:nvSpPr>
        <p:spPr>
          <a:xfrm>
            <a:off x="2853171" y="3175965"/>
            <a:ext cx="11063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dirty="0">
                <a:solidFill>
                  <a:srgbClr val="FF0000"/>
                </a:solidFill>
              </a:rPr>
              <a:t>Carotid</a:t>
            </a:r>
          </a:p>
          <a:p>
            <a:pPr algn="ctr"/>
            <a:r>
              <a:rPr lang="en-BE" dirty="0">
                <a:solidFill>
                  <a:srgbClr val="FF0000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4243175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EB300-7E1F-BDE3-A5B1-9DD065871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olf">
            <a:extLst>
              <a:ext uri="{FF2B5EF4-FFF2-40B4-BE49-F238E27FC236}">
                <a16:creationId xmlns:a16="http://schemas.microsoft.com/office/drawing/2014/main" id="{009AB7B3-6B7F-A3BB-9D16-CF2B99307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5">
            <a:extLst>
              <a:ext uri="{FF2B5EF4-FFF2-40B4-BE49-F238E27FC236}">
                <a16:creationId xmlns:a16="http://schemas.microsoft.com/office/drawing/2014/main" id="{1B433364-B7EA-296B-0AD6-40922D846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29E701D8-D9FA-7A88-38A7-47ECB6BE6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B86291-E971-2095-42C3-5B806EF13D66}"/>
              </a:ext>
            </a:extLst>
          </p:cNvPr>
          <p:cNvSpPr txBox="1"/>
          <p:nvPr/>
        </p:nvSpPr>
        <p:spPr>
          <a:xfrm>
            <a:off x="467544" y="116632"/>
            <a:ext cx="8424863" cy="5847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sz="32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I. Epidemiology: CVD in Women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984BF7-34AB-7D2C-11AA-3757645BFC45}"/>
              </a:ext>
            </a:extLst>
          </p:cNvPr>
          <p:cNvSpPr txBox="1"/>
          <p:nvPr/>
        </p:nvSpPr>
        <p:spPr>
          <a:xfrm>
            <a:off x="467544" y="1120676"/>
            <a:ext cx="86678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b="1" dirty="0">
                <a:solidFill>
                  <a:schemeClr val="accent6"/>
                </a:solidFill>
              </a:rPr>
              <a:t>* Timelag of 10 yr between men &amp; women for CAD development</a:t>
            </a:r>
          </a:p>
          <a:p>
            <a:r>
              <a:rPr lang="en-BE" b="1" dirty="0">
                <a:solidFill>
                  <a:schemeClr val="accent6"/>
                </a:solidFill>
              </a:rPr>
              <a:t>* Before age 50 y, 2 x more AMI in men vs women  </a:t>
            </a:r>
          </a:p>
          <a:p>
            <a:r>
              <a:rPr lang="en-BE" b="1" dirty="0">
                <a:solidFill>
                  <a:schemeClr val="accent6"/>
                </a:solidFill>
              </a:rPr>
              <a:t>* Menopause = Inflection point, CVD risk accelerates</a:t>
            </a:r>
          </a:p>
          <a:p>
            <a:r>
              <a:rPr lang="en-BE" b="1" dirty="0">
                <a:solidFill>
                  <a:schemeClr val="accent6"/>
                </a:solidFill>
              </a:rPr>
              <a:t>* Premature MN further amplifies risk of CVD</a:t>
            </a:r>
          </a:p>
          <a:p>
            <a:r>
              <a:rPr lang="en-BE" b="1" dirty="0">
                <a:solidFill>
                  <a:schemeClr val="accent6"/>
                </a:solidFill>
              </a:rPr>
              <a:t>* CVD </a:t>
            </a:r>
            <a:r>
              <a:rPr lang="en-BE" b="1" dirty="0">
                <a:solidFill>
                  <a:schemeClr val="accent6"/>
                </a:solidFill>
                <a:sym typeface="Wingdings" pitchFamily="2" charset="2"/>
              </a:rPr>
              <a:t>risk assessment underestimated in women </a:t>
            </a:r>
            <a:endParaRPr lang="en-BE" b="1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BE" b="1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4D674A-5702-900B-79B2-9548BF598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418" y="1530519"/>
            <a:ext cx="4667838" cy="53146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35F3FE-DDD4-C097-A53C-0A3B0947920A}"/>
              </a:ext>
            </a:extLst>
          </p:cNvPr>
          <p:cNvSpPr txBox="1"/>
          <p:nvPr/>
        </p:nvSpPr>
        <p:spPr>
          <a:xfrm>
            <a:off x="5724128" y="6564272"/>
            <a:ext cx="34932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00" i="1" dirty="0">
                <a:solidFill>
                  <a:srgbClr val="FFFF00"/>
                </a:solidFill>
              </a:rPr>
              <a:t>AHA Scientific Statement 2022. </a:t>
            </a:r>
            <a:r>
              <a:rPr lang="en-US" sz="1000" i="1" dirty="0">
                <a:solidFill>
                  <a:srgbClr val="FFFF00"/>
                </a:solidFill>
              </a:rPr>
              <a:t>ESC Consensus Document 2024</a:t>
            </a:r>
            <a:endParaRPr lang="en-BE" sz="10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14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4AC4F-E806-4FA4-9C73-CC7B25C60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olf">
            <a:extLst>
              <a:ext uri="{FF2B5EF4-FFF2-40B4-BE49-F238E27FC236}">
                <a16:creationId xmlns:a16="http://schemas.microsoft.com/office/drawing/2014/main" id="{2424D894-C6E5-4FDD-6D64-173B36E1D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5">
            <a:extLst>
              <a:ext uri="{FF2B5EF4-FFF2-40B4-BE49-F238E27FC236}">
                <a16:creationId xmlns:a16="http://schemas.microsoft.com/office/drawing/2014/main" id="{8B3A68B1-0896-0CAE-BEDE-23E1A1B5A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0E0BE5E8-4CD7-5755-F227-D3C3CBB65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737012-A41D-FF1C-B08E-9747F3B506AC}"/>
              </a:ext>
            </a:extLst>
          </p:cNvPr>
          <p:cNvSpPr txBox="1"/>
          <p:nvPr/>
        </p:nvSpPr>
        <p:spPr>
          <a:xfrm>
            <a:off x="467544" y="166687"/>
            <a:ext cx="8424863" cy="5847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sz="3200" b="1" dirty="0">
                <a:solidFill>
                  <a:srgbClr val="0E26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V. Menopausal Hormone Therapy and CVD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FD3FEE-FFD8-52A5-BFBB-481889C752DC}"/>
              </a:ext>
            </a:extLst>
          </p:cNvPr>
          <p:cNvSpPr txBox="1"/>
          <p:nvPr/>
        </p:nvSpPr>
        <p:spPr>
          <a:xfrm>
            <a:off x="664449" y="1844824"/>
            <a:ext cx="822795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BE" sz="2800" dirty="0">
                <a:solidFill>
                  <a:srgbClr val="302F96"/>
                </a:solidFill>
              </a:rPr>
              <a:t>* MHT is </a:t>
            </a:r>
            <a:r>
              <a:rPr lang="en-BE" sz="2800" i="1" dirty="0">
                <a:solidFill>
                  <a:srgbClr val="FF0000"/>
                </a:solidFill>
              </a:rPr>
              <a:t>not recommended</a:t>
            </a:r>
            <a:r>
              <a:rPr lang="en-BE" sz="2800" dirty="0">
                <a:solidFill>
                  <a:srgbClr val="FF0000"/>
                </a:solidFill>
              </a:rPr>
              <a:t> </a:t>
            </a:r>
            <a:r>
              <a:rPr lang="en-BE" sz="2800" dirty="0">
                <a:solidFill>
                  <a:srgbClr val="302F96"/>
                </a:solidFill>
              </a:rPr>
              <a:t>solely for CVD prevention.</a:t>
            </a:r>
          </a:p>
          <a:p>
            <a:pPr lvl="0"/>
            <a:endParaRPr lang="en-BE" sz="2800" dirty="0">
              <a:solidFill>
                <a:srgbClr val="302F96"/>
              </a:solidFill>
            </a:endParaRPr>
          </a:p>
          <a:p>
            <a:pPr lvl="0"/>
            <a:r>
              <a:rPr lang="en-BE" sz="2800" dirty="0">
                <a:solidFill>
                  <a:srgbClr val="302F96"/>
                </a:solidFill>
              </a:rPr>
              <a:t>* Early MHT (within 10 yrs) in symptomatic women </a:t>
            </a:r>
          </a:p>
          <a:p>
            <a:pPr lvl="0"/>
            <a:r>
              <a:rPr lang="en-BE" sz="2800" dirty="0">
                <a:solidFill>
                  <a:srgbClr val="302F96"/>
                </a:solidFill>
              </a:rPr>
              <a:t>may be considered after CV risk evaluation.</a:t>
            </a:r>
          </a:p>
          <a:p>
            <a:endParaRPr lang="en-BE" sz="2800" dirty="0">
              <a:solidFill>
                <a:srgbClr val="302F96"/>
              </a:solidFill>
            </a:endParaRPr>
          </a:p>
          <a:p>
            <a:r>
              <a:rPr lang="en-BE" sz="2800" dirty="0">
                <a:solidFill>
                  <a:srgbClr val="302F96"/>
                </a:solidFill>
              </a:rPr>
              <a:t>* No primary prevention data</a:t>
            </a:r>
          </a:p>
        </p:txBody>
      </p:sp>
    </p:spTree>
    <p:extLst>
      <p:ext uri="{BB962C8B-B14F-4D97-AF65-F5344CB8AC3E}">
        <p14:creationId xmlns:p14="http://schemas.microsoft.com/office/powerpoint/2010/main" val="870342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5603D-B8F2-1FE5-8B8A-319295E50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golf">
            <a:extLst>
              <a:ext uri="{FF2B5EF4-FFF2-40B4-BE49-F238E27FC236}">
                <a16:creationId xmlns:a16="http://schemas.microsoft.com/office/drawing/2014/main" id="{8B322A31-16CD-ED85-0E5B-D51CD2644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21" y="6301985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Rectangle 3">
            <a:extLst>
              <a:ext uri="{FF2B5EF4-FFF2-40B4-BE49-F238E27FC236}">
                <a16:creationId xmlns:a16="http://schemas.microsoft.com/office/drawing/2014/main" id="{ECA946DF-DD2C-AB3E-8751-FAC85793C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23C113-1037-95CA-C1A9-5879838D5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41" y="1340768"/>
            <a:ext cx="9110145" cy="48965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EE7F03-9CCD-5B7C-96E3-5713AAD99616}"/>
              </a:ext>
            </a:extLst>
          </p:cNvPr>
          <p:cNvSpPr txBox="1"/>
          <p:nvPr/>
        </p:nvSpPr>
        <p:spPr>
          <a:xfrm>
            <a:off x="467544" y="166687"/>
            <a:ext cx="8424863" cy="107721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sz="3200" b="1" dirty="0">
                <a:solidFill>
                  <a:srgbClr val="0E26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Pros and Cons of HT for CVD prevention in postmenopausal women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F14EAF-E3C4-DADF-E8F5-0DB722401A53}"/>
              </a:ext>
            </a:extLst>
          </p:cNvPr>
          <p:cNvSpPr txBox="1"/>
          <p:nvPr/>
        </p:nvSpPr>
        <p:spPr>
          <a:xfrm>
            <a:off x="5724128" y="6419259"/>
            <a:ext cx="4608512" cy="336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75"/>
              </a:lnSpc>
            </a:pPr>
            <a:r>
              <a:rPr lang="en-GB" sz="1000" b="0" i="0" u="none" strike="noStrike" dirty="0" err="1">
                <a:solidFill>
                  <a:srgbClr val="FFFF00"/>
                </a:solidFill>
                <a:effectLst/>
                <a:latin typeface="inherit"/>
              </a:rPr>
              <a:t>Fasero</a:t>
            </a:r>
            <a:r>
              <a:rPr lang="en-GB" sz="1000" b="0" i="0" u="none" strike="noStrike" dirty="0">
                <a:solidFill>
                  <a:srgbClr val="FFFF00"/>
                </a:solidFill>
                <a:effectLst/>
                <a:latin typeface="inherit"/>
              </a:rPr>
              <a:t> M, Coronado, PJ </a:t>
            </a:r>
            <a:r>
              <a:rPr lang="en-GB" sz="1000" i="1" dirty="0">
                <a:solidFill>
                  <a:srgbClr val="FFFF00"/>
                </a:solidFill>
              </a:rPr>
              <a:t>J. Clin. Med.</a:t>
            </a:r>
            <a:r>
              <a:rPr lang="en-GB" sz="1000" dirty="0">
                <a:solidFill>
                  <a:srgbClr val="FFFF00"/>
                </a:solidFill>
              </a:rPr>
              <a:t> </a:t>
            </a:r>
            <a:r>
              <a:rPr lang="en-GB" sz="1000" b="1" dirty="0">
                <a:solidFill>
                  <a:srgbClr val="FFFF00"/>
                </a:solidFill>
              </a:rPr>
              <a:t>2025</a:t>
            </a:r>
            <a:r>
              <a:rPr lang="en-GB" sz="1000" dirty="0">
                <a:solidFill>
                  <a:srgbClr val="FFFF00"/>
                </a:solidFill>
              </a:rPr>
              <a:t>, </a:t>
            </a:r>
            <a:r>
              <a:rPr lang="en-GB" sz="1000" i="1" dirty="0">
                <a:solidFill>
                  <a:srgbClr val="FFFF00"/>
                </a:solidFill>
              </a:rPr>
              <a:t>14</a:t>
            </a:r>
            <a:r>
              <a:rPr lang="en-GB" sz="1000" dirty="0">
                <a:solidFill>
                  <a:srgbClr val="FFFF00"/>
                </a:solidFill>
              </a:rPr>
              <a:t>(11), 3663;</a:t>
            </a:r>
            <a:endParaRPr lang="en-GB" sz="1000" b="0" i="0" u="none" strike="noStrike" dirty="0">
              <a:solidFill>
                <a:srgbClr val="FFFF00"/>
              </a:solidFill>
              <a:effectLst/>
              <a:latin typeface="Robot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717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D2E02-D61F-05AA-CE3C-83ED1A122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golf">
            <a:extLst>
              <a:ext uri="{FF2B5EF4-FFF2-40B4-BE49-F238E27FC236}">
                <a16:creationId xmlns:a16="http://schemas.microsoft.com/office/drawing/2014/main" id="{637D44E8-A032-6B83-E600-25CCA2050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Rectangle 3">
            <a:extLst>
              <a:ext uri="{FF2B5EF4-FFF2-40B4-BE49-F238E27FC236}">
                <a16:creationId xmlns:a16="http://schemas.microsoft.com/office/drawing/2014/main" id="{1119A77D-049A-C9D1-BC16-F956BAC24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62B358-AFF4-6BE4-0EB3-E8A981AFA6F4}"/>
              </a:ext>
            </a:extLst>
          </p:cNvPr>
          <p:cNvSpPr txBox="1"/>
          <p:nvPr/>
        </p:nvSpPr>
        <p:spPr>
          <a:xfrm>
            <a:off x="406574" y="711537"/>
            <a:ext cx="8989962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>
                <a:solidFill>
                  <a:srgbClr val="FF0000"/>
                </a:solidFill>
              </a:rPr>
              <a:t>   </a:t>
            </a:r>
            <a:r>
              <a:rPr lang="en-GB" sz="2000" b="1" i="1" dirty="0">
                <a:solidFill>
                  <a:srgbClr val="FF0000"/>
                </a:solidFill>
              </a:rPr>
              <a:t>Women taking HRT who sustain a myocardial infarction do not necessarily </a:t>
            </a:r>
          </a:p>
          <a:p>
            <a:r>
              <a:rPr lang="en-GB" sz="2000" b="1" i="1" dirty="0">
                <a:solidFill>
                  <a:srgbClr val="FF0000"/>
                </a:solidFill>
              </a:rPr>
              <a:t>have to discontinue it</a:t>
            </a:r>
            <a:r>
              <a:rPr lang="en-GB" sz="2000" i="1" dirty="0">
                <a:solidFill>
                  <a:srgbClr val="FF0000"/>
                </a:solidFill>
              </a:rPr>
              <a:t>. </a:t>
            </a:r>
          </a:p>
          <a:p>
            <a:endParaRPr lang="en-GB" sz="2000" dirty="0">
              <a:solidFill>
                <a:schemeClr val="accent6"/>
              </a:solidFill>
            </a:endParaRPr>
          </a:p>
          <a:p>
            <a:r>
              <a:rPr lang="en-GB" sz="2000" i="1" dirty="0">
                <a:solidFill>
                  <a:srgbClr val="FF0000"/>
                </a:solidFill>
              </a:rPr>
              <a:t>   </a:t>
            </a:r>
            <a:r>
              <a:rPr lang="en-GB" sz="2000" b="1" i="1" dirty="0">
                <a:solidFill>
                  <a:srgbClr val="FF0000"/>
                </a:solidFill>
              </a:rPr>
              <a:t>Women who have sustained a myocardial infarction and who then require </a:t>
            </a:r>
          </a:p>
          <a:p>
            <a:r>
              <a:rPr lang="en-GB" sz="2000" b="1" i="1" dirty="0">
                <a:solidFill>
                  <a:srgbClr val="FF0000"/>
                </a:solidFill>
              </a:rPr>
              <a:t>HRT can be given it. </a:t>
            </a:r>
          </a:p>
          <a:p>
            <a:endParaRPr lang="en-GB" sz="2000" dirty="0">
              <a:solidFill>
                <a:schemeClr val="accent6"/>
              </a:solidFill>
            </a:endParaRPr>
          </a:p>
          <a:p>
            <a:r>
              <a:rPr lang="en-GB" sz="2000" dirty="0">
                <a:solidFill>
                  <a:schemeClr val="accent6"/>
                </a:solidFill>
              </a:rPr>
              <a:t>• The starting dose is very important, needing to be appropriate for the age </a:t>
            </a:r>
          </a:p>
          <a:p>
            <a:r>
              <a:rPr lang="en-GB" sz="2000" dirty="0">
                <a:solidFill>
                  <a:schemeClr val="accent6"/>
                </a:solidFill>
              </a:rPr>
              <a:t>of the patient. </a:t>
            </a:r>
          </a:p>
          <a:p>
            <a:endParaRPr lang="en-GB" sz="2000" dirty="0">
              <a:solidFill>
                <a:schemeClr val="accent6"/>
              </a:solidFill>
            </a:endParaRPr>
          </a:p>
          <a:p>
            <a:r>
              <a:rPr lang="en-GB" sz="2000" dirty="0">
                <a:solidFill>
                  <a:schemeClr val="accent6"/>
                </a:solidFill>
              </a:rPr>
              <a:t>• The type of progestogen may be important, with the use of non-androgenic </a:t>
            </a:r>
          </a:p>
          <a:p>
            <a:r>
              <a:rPr lang="en-GB" sz="2000" dirty="0">
                <a:solidFill>
                  <a:schemeClr val="accent6"/>
                </a:solidFill>
              </a:rPr>
              <a:t>progestogens being preferred. </a:t>
            </a:r>
          </a:p>
          <a:p>
            <a:endParaRPr lang="en-GB" sz="2000" dirty="0">
              <a:solidFill>
                <a:schemeClr val="accent6"/>
              </a:solidFill>
            </a:endParaRPr>
          </a:p>
          <a:p>
            <a:r>
              <a:rPr lang="en-GB" sz="2000" dirty="0">
                <a:solidFill>
                  <a:schemeClr val="accent6"/>
                </a:solidFill>
              </a:rPr>
              <a:t>• The route of administration of </a:t>
            </a:r>
            <a:r>
              <a:rPr lang="en-GB" sz="2000" dirty="0" err="1">
                <a:solidFill>
                  <a:schemeClr val="accent6"/>
                </a:solidFill>
              </a:rPr>
              <a:t>estrogen</a:t>
            </a:r>
            <a:r>
              <a:rPr lang="en-GB" sz="2000" dirty="0">
                <a:solidFill>
                  <a:schemeClr val="accent6"/>
                </a:solidFill>
              </a:rPr>
              <a:t> may be important, with non-oral </a:t>
            </a:r>
          </a:p>
          <a:p>
            <a:r>
              <a:rPr lang="en-GB" sz="2000" dirty="0">
                <a:solidFill>
                  <a:schemeClr val="accent6"/>
                </a:solidFill>
              </a:rPr>
              <a:t>administration being preferred in those with any perceived risk of thrombo-embolism.</a:t>
            </a:r>
          </a:p>
          <a:p>
            <a:r>
              <a:rPr lang="en-GB" sz="2000" dirty="0">
                <a:solidFill>
                  <a:schemeClr val="accent6"/>
                </a:solidFill>
              </a:rPr>
              <a:t> </a:t>
            </a:r>
          </a:p>
          <a:p>
            <a:r>
              <a:rPr lang="en-GB" sz="2000" dirty="0">
                <a:solidFill>
                  <a:schemeClr val="accent6"/>
                </a:solidFill>
              </a:rPr>
              <a:t>• The co-administration of a statin may bring further synergistic benefits. </a:t>
            </a:r>
          </a:p>
          <a:p>
            <a:endParaRPr lang="en-GB" sz="2000" dirty="0">
              <a:solidFill>
                <a:schemeClr val="accent6"/>
              </a:solidFill>
            </a:endParaRPr>
          </a:p>
          <a:p>
            <a:r>
              <a:rPr lang="en-GB" sz="2000" dirty="0">
                <a:solidFill>
                  <a:schemeClr val="accent6"/>
                </a:solidFill>
              </a:rPr>
              <a:t>• Supervision from a specialist menopause clinic is recommended </a:t>
            </a:r>
          </a:p>
          <a:p>
            <a:endParaRPr lang="en-BE" sz="2000" dirty="0">
              <a:solidFill>
                <a:schemeClr val="accent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F7F70D-E19C-E1C9-0BC6-910AC4AAEBF0}"/>
              </a:ext>
            </a:extLst>
          </p:cNvPr>
          <p:cNvSpPr txBox="1"/>
          <p:nvPr/>
        </p:nvSpPr>
        <p:spPr>
          <a:xfrm>
            <a:off x="4572000" y="6453336"/>
            <a:ext cx="4680520" cy="334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ts val="2175"/>
              </a:lnSpc>
              <a:buNone/>
            </a:pPr>
            <a:r>
              <a:rPr lang="en-GB" sz="900" b="0" i="0" u="none" strike="noStrike" dirty="0">
                <a:solidFill>
                  <a:srgbClr val="FFFF00"/>
                </a:solidFill>
                <a:effectLst/>
                <a:latin typeface="inherit"/>
              </a:rPr>
              <a:t>Stevenson J, Collins P, </a:t>
            </a:r>
            <a:r>
              <a:rPr lang="en-GB" sz="900" b="0" i="0" u="none" strike="noStrike" dirty="0" err="1">
                <a:solidFill>
                  <a:srgbClr val="FFFF00"/>
                </a:solidFill>
                <a:effectLst/>
                <a:latin typeface="inherit"/>
              </a:rPr>
              <a:t>Hodis</a:t>
            </a:r>
            <a:r>
              <a:rPr lang="en-GB" sz="900" b="0" i="0" u="none" strike="noStrike" dirty="0">
                <a:solidFill>
                  <a:srgbClr val="FFFF00"/>
                </a:solidFill>
                <a:effectLst/>
                <a:latin typeface="inherit"/>
              </a:rPr>
              <a:t> H.  BRITISH MENOPAUSE SOCIETY, Tools for Clinicians, March 2024.</a:t>
            </a:r>
            <a:endParaRPr lang="en-GB" sz="900" b="0" i="0" u="none" strike="noStrike" dirty="0">
              <a:solidFill>
                <a:srgbClr val="FFFF00"/>
              </a:solidFill>
              <a:effectLst/>
              <a:latin typeface="Roboto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7BBACD-1B50-84CE-9CC5-AC9753BB1440}"/>
              </a:ext>
            </a:extLst>
          </p:cNvPr>
          <p:cNvSpPr txBox="1"/>
          <p:nvPr/>
        </p:nvSpPr>
        <p:spPr>
          <a:xfrm>
            <a:off x="359568" y="6718"/>
            <a:ext cx="8424863" cy="5847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sz="3200" b="1" dirty="0">
                <a:solidFill>
                  <a:srgbClr val="0E26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HRT and Heart Attacks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9A6992AB-E054-9B3D-F9C1-F15F353A5558}"/>
              </a:ext>
            </a:extLst>
          </p:cNvPr>
          <p:cNvSpPr/>
          <p:nvPr/>
        </p:nvSpPr>
        <p:spPr bwMode="auto">
          <a:xfrm>
            <a:off x="107976" y="836712"/>
            <a:ext cx="359568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1753961E-6562-6E2C-13C4-2123E5846532}"/>
              </a:ext>
            </a:extLst>
          </p:cNvPr>
          <p:cNvSpPr/>
          <p:nvPr/>
        </p:nvSpPr>
        <p:spPr bwMode="auto">
          <a:xfrm>
            <a:off x="107504" y="1700808"/>
            <a:ext cx="359568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654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C4CD2-F5BC-26AB-9DD2-D5C54C1A1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olf">
            <a:extLst>
              <a:ext uri="{FF2B5EF4-FFF2-40B4-BE49-F238E27FC236}">
                <a16:creationId xmlns:a16="http://schemas.microsoft.com/office/drawing/2014/main" id="{432929C1-319A-2E1E-E145-7CB127A8E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5">
            <a:extLst>
              <a:ext uri="{FF2B5EF4-FFF2-40B4-BE49-F238E27FC236}">
                <a16:creationId xmlns:a16="http://schemas.microsoft.com/office/drawing/2014/main" id="{D970A641-9588-4959-F187-A933B4C94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A6C84005-4E8D-1535-324F-36E81D642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0DD96B-16AB-9726-79A9-A4CF6DD0CE73}"/>
              </a:ext>
            </a:extLst>
          </p:cNvPr>
          <p:cNvSpPr txBox="1"/>
          <p:nvPr/>
        </p:nvSpPr>
        <p:spPr>
          <a:xfrm>
            <a:off x="179512" y="166687"/>
            <a:ext cx="87128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sz="3200" b="1" dirty="0">
                <a:solidFill>
                  <a:srgbClr val="0E26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VI. Prevention Strategies : Clinical Translation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6272F7-95F6-13CC-21EC-05FE94E077BB}"/>
              </a:ext>
            </a:extLst>
          </p:cNvPr>
          <p:cNvSpPr txBox="1"/>
          <p:nvPr/>
        </p:nvSpPr>
        <p:spPr>
          <a:xfrm>
            <a:off x="255106" y="1844824"/>
            <a:ext cx="882966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BE" sz="2800" dirty="0">
                <a:solidFill>
                  <a:schemeClr val="accent6"/>
                </a:solidFill>
              </a:rPr>
              <a:t>* Lifestyle modification: diet, exercise, smoking cessation.</a:t>
            </a:r>
          </a:p>
          <a:p>
            <a:pPr lvl="0"/>
            <a:endParaRPr lang="en-BE" sz="2800" dirty="0">
              <a:solidFill>
                <a:schemeClr val="accent6"/>
              </a:solidFill>
            </a:endParaRPr>
          </a:p>
          <a:p>
            <a:pPr lvl="0"/>
            <a:r>
              <a:rPr lang="en-BE" sz="2800" dirty="0">
                <a:solidFill>
                  <a:schemeClr val="accent6"/>
                </a:solidFill>
              </a:rPr>
              <a:t>* Blood pressure and lipid control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BE" sz="2800" dirty="0">
              <a:solidFill>
                <a:schemeClr val="accent6"/>
              </a:solidFill>
            </a:endParaRPr>
          </a:p>
          <a:p>
            <a:pPr lvl="0"/>
            <a:r>
              <a:rPr lang="en-BE" sz="2800" dirty="0">
                <a:solidFill>
                  <a:schemeClr val="accent6"/>
                </a:solidFill>
              </a:rPr>
              <a:t>* Early risk assessment during midlife</a:t>
            </a:r>
          </a:p>
          <a:p>
            <a:pPr lvl="0"/>
            <a:endParaRPr lang="en-BE" sz="2800" dirty="0">
              <a:solidFill>
                <a:schemeClr val="accent6"/>
              </a:solidFill>
            </a:endParaRPr>
          </a:p>
          <a:p>
            <a:pPr lvl="0"/>
            <a:r>
              <a:rPr lang="en-BE" sz="2800" dirty="0">
                <a:solidFill>
                  <a:schemeClr val="accent6"/>
                </a:solidFill>
              </a:rPr>
              <a:t>* Collaboration between gynaecologists and cardiologists.</a:t>
            </a:r>
          </a:p>
          <a:p>
            <a:endParaRPr lang="en-BE" sz="2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73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BB13A-ADBD-6668-D28D-73D442A1C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golf">
            <a:extLst>
              <a:ext uri="{FF2B5EF4-FFF2-40B4-BE49-F238E27FC236}">
                <a16:creationId xmlns:a16="http://schemas.microsoft.com/office/drawing/2014/main" id="{03754888-28B8-614B-8AF3-552C813DA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5">
            <a:extLst>
              <a:ext uri="{FF2B5EF4-FFF2-40B4-BE49-F238E27FC236}">
                <a16:creationId xmlns:a16="http://schemas.microsoft.com/office/drawing/2014/main" id="{3E8EF6F3-5CB8-3FB4-E154-983D71EC9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21509" name="Rectangle 9">
            <a:extLst>
              <a:ext uri="{FF2B5EF4-FFF2-40B4-BE49-F238E27FC236}">
                <a16:creationId xmlns:a16="http://schemas.microsoft.com/office/drawing/2014/main" id="{783DE95E-4BFF-19EC-42EF-4EB794893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B093A5-76A0-409B-8565-C4C5FCEF7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1000650"/>
            <a:ext cx="5317871" cy="53086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0501E1-D8B7-9F03-AF00-B78D9438D004}"/>
              </a:ext>
            </a:extLst>
          </p:cNvPr>
          <p:cNvSpPr txBox="1">
            <a:spLocks/>
          </p:cNvSpPr>
          <p:nvPr/>
        </p:nvSpPr>
        <p:spPr bwMode="auto">
          <a:xfrm>
            <a:off x="457200" y="2089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GB" sz="3200" b="1" dirty="0">
                <a:solidFill>
                  <a:srgbClr val="302F96"/>
                </a:solidFill>
                <a:effectLst/>
                <a:latin typeface="Helvetica" pitchFamily="2" charset="0"/>
              </a:rPr>
              <a:t>AHA’s My Life Check – Life’s Essential 8. </a:t>
            </a:r>
          </a:p>
          <a:p>
            <a:pPr algn="ctr"/>
            <a:r>
              <a:rPr lang="en-GB" altLang="en-BE" b="1" dirty="0">
                <a:solidFill>
                  <a:srgbClr val="FF0000"/>
                </a:solidFill>
                <a:latin typeface="Helvetica" pitchFamily="2" charset="0"/>
              </a:rPr>
              <a:t>CVD is </a:t>
            </a:r>
            <a:r>
              <a:rPr lang="en-GB" altLang="en-BE" b="1" dirty="0" err="1">
                <a:solidFill>
                  <a:srgbClr val="FF0000"/>
                </a:solidFill>
                <a:latin typeface="Helvetica" pitchFamily="2" charset="0"/>
              </a:rPr>
              <a:t>upto</a:t>
            </a:r>
            <a:r>
              <a:rPr lang="en-GB" altLang="en-BE" b="1" dirty="0">
                <a:solidFill>
                  <a:srgbClr val="FF0000"/>
                </a:solidFill>
                <a:latin typeface="Helvetica" pitchFamily="2" charset="0"/>
              </a:rPr>
              <a:t> 80% preventable!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2EFFE720-F9C5-57A7-B025-DE634BA30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933" y="6489700"/>
            <a:ext cx="23267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BE" sz="1200" i="1" dirty="0">
                <a:solidFill>
                  <a:srgbClr val="FFFF00"/>
                </a:solidFill>
              </a:rPr>
              <a:t>AHA 2022, copyright Lloyd-Jones.</a:t>
            </a:r>
          </a:p>
        </p:txBody>
      </p:sp>
    </p:spTree>
    <p:extLst>
      <p:ext uri="{BB962C8B-B14F-4D97-AF65-F5344CB8AC3E}">
        <p14:creationId xmlns:p14="http://schemas.microsoft.com/office/powerpoint/2010/main" val="2567826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golf">
            <a:extLst>
              <a:ext uri="{FF2B5EF4-FFF2-40B4-BE49-F238E27FC236}">
                <a16:creationId xmlns:a16="http://schemas.microsoft.com/office/drawing/2014/main" id="{1C94E5C8-498A-F2C7-FFF7-6CC76C05E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Rectangle 3">
            <a:extLst>
              <a:ext uri="{FF2B5EF4-FFF2-40B4-BE49-F238E27FC236}">
                <a16:creationId xmlns:a16="http://schemas.microsoft.com/office/drawing/2014/main" id="{F439D674-AEB9-2426-1A6F-563599702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CC35F2-CC1F-27F6-838C-68031F712F5C}"/>
              </a:ext>
            </a:extLst>
          </p:cNvPr>
          <p:cNvSpPr txBox="1">
            <a:spLocks/>
          </p:cNvSpPr>
          <p:nvPr/>
        </p:nvSpPr>
        <p:spPr bwMode="auto">
          <a:xfrm>
            <a:off x="601663" y="25367"/>
            <a:ext cx="8229600" cy="990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GB" altLang="en-BE" sz="3200" b="1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Multidisciplinary life course approach</a:t>
            </a:r>
          </a:p>
          <a:p>
            <a:pPr algn="ctr">
              <a:defRPr/>
            </a:pPr>
            <a:r>
              <a:rPr lang="en-GB" altLang="en-BE" sz="3200" b="1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with easy </a:t>
            </a:r>
            <a:r>
              <a:rPr lang="en-GB" altLang="en-BE" sz="3600" b="1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referral</a:t>
            </a:r>
            <a:r>
              <a:rPr lang="en-GB" altLang="en-BE" sz="3200" b="1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patterns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862B84D-2480-1356-8314-8C272787B2AC}"/>
              </a:ext>
            </a:extLst>
          </p:cNvPr>
          <p:cNvSpPr/>
          <p:nvPr/>
        </p:nvSpPr>
        <p:spPr bwMode="auto">
          <a:xfrm>
            <a:off x="684213" y="1629296"/>
            <a:ext cx="3167062" cy="76941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BE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Gynae/</a:t>
            </a:r>
            <a:r>
              <a:rPr lang="en-US" altLang="en-BE" sz="20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Obs</a:t>
            </a:r>
            <a:endParaRPr lang="en-US" altLang="en-BE" sz="2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63A22FB-3594-4FC5-FDA8-E5D24565A3B5}"/>
              </a:ext>
            </a:extLst>
          </p:cNvPr>
          <p:cNvSpPr/>
          <p:nvPr/>
        </p:nvSpPr>
        <p:spPr bwMode="auto">
          <a:xfrm>
            <a:off x="3295653" y="4811824"/>
            <a:ext cx="3240360" cy="719137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Cardiologist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D73E8A3-F791-AFB0-9F24-F21DBBA591C2}"/>
              </a:ext>
            </a:extLst>
          </p:cNvPr>
          <p:cNvSpPr/>
          <p:nvPr/>
        </p:nvSpPr>
        <p:spPr bwMode="auto">
          <a:xfrm>
            <a:off x="5795963" y="1557338"/>
            <a:ext cx="2808287" cy="935037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General Practitioner</a:t>
            </a:r>
          </a:p>
        </p:txBody>
      </p:sp>
      <p:cxnSp>
        <p:nvCxnSpPr>
          <p:cNvPr id="87049" name="Straight Arrow Connector 9">
            <a:extLst>
              <a:ext uri="{FF2B5EF4-FFF2-40B4-BE49-F238E27FC236}">
                <a16:creationId xmlns:a16="http://schemas.microsoft.com/office/drawing/2014/main" id="{024F4DE6-084B-D410-2288-612C6E7549B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364163" y="2492375"/>
            <a:ext cx="1152525" cy="2160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7050" name="Straight Arrow Connector 10">
            <a:extLst>
              <a:ext uri="{FF2B5EF4-FFF2-40B4-BE49-F238E27FC236}">
                <a16:creationId xmlns:a16="http://schemas.microsoft.com/office/drawing/2014/main" id="{DDF6F23D-560C-3F8E-1774-C402F81C6C1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87675" y="2492375"/>
            <a:ext cx="1152525" cy="22320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7051" name="Straight Arrow Connector 11">
            <a:extLst>
              <a:ext uri="{FF2B5EF4-FFF2-40B4-BE49-F238E27FC236}">
                <a16:creationId xmlns:a16="http://schemas.microsoft.com/office/drawing/2014/main" id="{602EE863-9394-BFB6-3460-B493C705EE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67175" y="1916113"/>
            <a:ext cx="158432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7052" name="Straight Arrow Connector 12">
            <a:extLst>
              <a:ext uri="{FF2B5EF4-FFF2-40B4-BE49-F238E27FC236}">
                <a16:creationId xmlns:a16="http://schemas.microsoft.com/office/drawing/2014/main" id="{1C9A82B0-664F-D742-0859-9D92EAB11B5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203575" y="2492375"/>
            <a:ext cx="1081088" cy="2160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7053" name="Straight Arrow Connector 13">
            <a:extLst>
              <a:ext uri="{FF2B5EF4-FFF2-40B4-BE49-F238E27FC236}">
                <a16:creationId xmlns:a16="http://schemas.microsoft.com/office/drawing/2014/main" id="{E804FB4C-F2BE-95FA-FAE5-0162AA219CB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508625" y="2565400"/>
            <a:ext cx="1150938" cy="20875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7054" name="Straight Arrow Connector 14">
            <a:extLst>
              <a:ext uri="{FF2B5EF4-FFF2-40B4-BE49-F238E27FC236}">
                <a16:creationId xmlns:a16="http://schemas.microsoft.com/office/drawing/2014/main" id="{1ECA2BB6-B221-5013-48C9-BA59595FFD3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067175" y="2060575"/>
            <a:ext cx="1512888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7" name="TextBox 88070">
            <a:extLst>
              <a:ext uri="{FF2B5EF4-FFF2-40B4-BE49-F238E27FC236}">
                <a16:creationId xmlns:a16="http://schemas.microsoft.com/office/drawing/2014/main" id="{B3632014-8A78-1C5D-6DE1-E4FEC0DD9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388" y="3141663"/>
            <a:ext cx="2371725" cy="20002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sz="2000" u="sng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Task Shifting</a:t>
            </a:r>
          </a:p>
          <a:p>
            <a:pPr algn="ctr">
              <a:defRPr/>
            </a:pPr>
            <a:r>
              <a:rPr lang="en-US" altLang="en-BE" sz="14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Broadening healthcare roles</a:t>
            </a:r>
          </a:p>
          <a:p>
            <a:pPr algn="ctr">
              <a:defRPr/>
            </a:pPr>
            <a:r>
              <a:rPr lang="en-US" altLang="en-BE" sz="14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Nurses, community healthcare</a:t>
            </a:r>
          </a:p>
          <a:p>
            <a:pPr algn="ctr">
              <a:defRPr/>
            </a:pPr>
            <a:r>
              <a:rPr lang="en-US" altLang="en-BE" sz="14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Workers for simple screening</a:t>
            </a:r>
          </a:p>
          <a:p>
            <a:pPr algn="ctr">
              <a:defRPr/>
            </a:pPr>
            <a:r>
              <a:rPr lang="en-US" altLang="en-BE" sz="14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e.g. blood pressure </a:t>
            </a:r>
          </a:p>
          <a:p>
            <a:pPr algn="ctr">
              <a:defRPr/>
            </a:pPr>
            <a:r>
              <a:rPr lang="en-US" altLang="en-BE" sz="14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Measurements; advice on </a:t>
            </a:r>
          </a:p>
          <a:p>
            <a:pPr algn="ctr">
              <a:defRPr/>
            </a:pPr>
            <a:r>
              <a:rPr lang="en-US" altLang="en-BE" sz="14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Lifestyle</a:t>
            </a:r>
            <a:r>
              <a:rPr lang="mr-IN" altLang="en-BE" sz="14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  <a:endParaRPr lang="en-US" altLang="en-BE" sz="140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en-US" altLang="en-BE" sz="200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" name="TextBox 88071">
            <a:extLst>
              <a:ext uri="{FF2B5EF4-FFF2-40B4-BE49-F238E27FC236}">
                <a16:creationId xmlns:a16="http://schemas.microsoft.com/office/drawing/2014/main" id="{DD831F38-DB54-DF6C-FD55-203437AA6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2636838"/>
            <a:ext cx="1608138" cy="1323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sz="16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Effective</a:t>
            </a:r>
          </a:p>
          <a:p>
            <a:pPr algn="ctr">
              <a:defRPr/>
            </a:pPr>
            <a:r>
              <a:rPr lang="en-US" altLang="en-BE" sz="16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co-ordination of</a:t>
            </a:r>
          </a:p>
          <a:p>
            <a:pPr algn="ctr">
              <a:defRPr/>
            </a:pPr>
            <a:r>
              <a:rPr lang="en-US" altLang="en-BE" sz="16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Care to provide</a:t>
            </a:r>
          </a:p>
          <a:p>
            <a:pPr algn="ctr">
              <a:defRPr/>
            </a:pPr>
            <a:r>
              <a:rPr lang="en-US" altLang="en-BE" sz="16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specialty care </a:t>
            </a:r>
          </a:p>
          <a:p>
            <a:pPr algn="ctr">
              <a:defRPr/>
            </a:pPr>
            <a:r>
              <a:rPr lang="en-US" altLang="en-BE" sz="160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if needed</a:t>
            </a: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776DD0F0-0F1A-DEFB-C4D3-D5A385039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613" y="2060575"/>
            <a:ext cx="663575" cy="3381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BE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LIFE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5693C4D9-7875-9D8B-BDFC-B29642C4836D}"/>
              </a:ext>
            </a:extLst>
          </p:cNvPr>
          <p:cNvSpPr txBox="1">
            <a:spLocks noChangeArrowheads="1"/>
          </p:cNvSpPr>
          <p:nvPr/>
        </p:nvSpPr>
        <p:spPr bwMode="auto">
          <a:xfrm rot="18134973">
            <a:off x="5331619" y="3294856"/>
            <a:ext cx="1062038" cy="3397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BE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COURSE</a:t>
            </a: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506A2790-A48B-BB83-5DD4-1AE5A43A9E61}"/>
              </a:ext>
            </a:extLst>
          </p:cNvPr>
          <p:cNvSpPr txBox="1">
            <a:spLocks noChangeArrowheads="1"/>
          </p:cNvSpPr>
          <p:nvPr/>
        </p:nvSpPr>
        <p:spPr bwMode="auto">
          <a:xfrm rot="3733280">
            <a:off x="3163094" y="3194844"/>
            <a:ext cx="1358900" cy="3381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BE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APPROACH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D58C37-74E6-B080-9DE4-26AB32F8675F}"/>
              </a:ext>
            </a:extLst>
          </p:cNvPr>
          <p:cNvSpPr txBox="1"/>
          <p:nvPr/>
        </p:nvSpPr>
        <p:spPr>
          <a:xfrm>
            <a:off x="6804248" y="6433750"/>
            <a:ext cx="192847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BE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77"/>
                <a:ea typeface="ＭＳ Ｐゴシック" panose="020B0600070205080204" pitchFamily="34" charset="-128"/>
              </a:rPr>
              <a:t>Bharati Shivalkar, UZA 2017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A86D6-B8E8-D900-8982-5F22697BF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golf">
            <a:extLst>
              <a:ext uri="{FF2B5EF4-FFF2-40B4-BE49-F238E27FC236}">
                <a16:creationId xmlns:a16="http://schemas.microsoft.com/office/drawing/2014/main" id="{C1E2CD60-414C-74F8-2D47-200AFBD89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Rectangle 3">
            <a:extLst>
              <a:ext uri="{FF2B5EF4-FFF2-40B4-BE49-F238E27FC236}">
                <a16:creationId xmlns:a16="http://schemas.microsoft.com/office/drawing/2014/main" id="{417E0918-8C8E-A064-8758-47E697766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2408EC-3A6D-FD65-87D4-15B40B536F71}"/>
              </a:ext>
            </a:extLst>
          </p:cNvPr>
          <p:cNvSpPr txBox="1"/>
          <p:nvPr/>
        </p:nvSpPr>
        <p:spPr>
          <a:xfrm>
            <a:off x="251520" y="162967"/>
            <a:ext cx="8424863" cy="5847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sz="3200" b="1" dirty="0">
                <a:solidFill>
                  <a:srgbClr val="0E26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Checklist for Referral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711FA6-998C-82B2-66DA-3D14E6E18912}"/>
              </a:ext>
            </a:extLst>
          </p:cNvPr>
          <p:cNvSpPr txBox="1"/>
          <p:nvPr/>
        </p:nvSpPr>
        <p:spPr>
          <a:xfrm>
            <a:off x="258060" y="958820"/>
            <a:ext cx="343235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000" b="1" u="sng" dirty="0">
                <a:solidFill>
                  <a:srgbClr val="FF0000"/>
                </a:solidFill>
              </a:rPr>
              <a:t>High Risk </a:t>
            </a:r>
          </a:p>
          <a:p>
            <a:r>
              <a:rPr lang="en-BE" sz="2000" dirty="0">
                <a:solidFill>
                  <a:schemeClr val="accent6"/>
                </a:solidFill>
              </a:rPr>
              <a:t>Established ASCVD</a:t>
            </a:r>
          </a:p>
          <a:p>
            <a:r>
              <a:rPr lang="en-BE" sz="2000" dirty="0">
                <a:solidFill>
                  <a:schemeClr val="accent6"/>
                </a:solidFill>
              </a:rPr>
              <a:t>DM</a:t>
            </a:r>
          </a:p>
          <a:p>
            <a:r>
              <a:rPr lang="en-BE" sz="2000" dirty="0">
                <a:solidFill>
                  <a:schemeClr val="accent6"/>
                </a:solidFill>
              </a:rPr>
              <a:t>CKD</a:t>
            </a:r>
          </a:p>
          <a:p>
            <a:r>
              <a:rPr lang="en-BE" sz="2000" dirty="0">
                <a:solidFill>
                  <a:schemeClr val="accent6"/>
                </a:solidFill>
              </a:rPr>
              <a:t>Marked dyslipidemia, LP(a)</a:t>
            </a:r>
          </a:p>
          <a:p>
            <a:r>
              <a:rPr lang="en-BE" sz="2000" dirty="0">
                <a:solidFill>
                  <a:schemeClr val="accent6"/>
                </a:solidFill>
              </a:rPr>
              <a:t>Persistent grade II hypertension</a:t>
            </a:r>
          </a:p>
          <a:p>
            <a:r>
              <a:rPr lang="en-BE" sz="2000" dirty="0">
                <a:solidFill>
                  <a:schemeClr val="accent6"/>
                </a:solidFill>
              </a:rPr>
              <a:t>AID</a:t>
            </a:r>
          </a:p>
          <a:p>
            <a:r>
              <a:rPr lang="en-BE" sz="2000" dirty="0">
                <a:solidFill>
                  <a:schemeClr val="accent6"/>
                </a:solidFill>
              </a:rPr>
              <a:t>Cancer therapy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277F65-68BE-3A16-913F-FAA437F71CFF}"/>
              </a:ext>
            </a:extLst>
          </p:cNvPr>
          <p:cNvSpPr txBox="1"/>
          <p:nvPr/>
        </p:nvSpPr>
        <p:spPr>
          <a:xfrm>
            <a:off x="3995936" y="908720"/>
            <a:ext cx="511127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000" b="1" u="sng" dirty="0">
                <a:solidFill>
                  <a:srgbClr val="FF0000"/>
                </a:solidFill>
              </a:rPr>
              <a:t>Risk Enhancers </a:t>
            </a:r>
          </a:p>
          <a:p>
            <a:r>
              <a:rPr lang="en-BE" sz="2000" dirty="0">
                <a:solidFill>
                  <a:schemeClr val="accent6"/>
                </a:solidFill>
              </a:rPr>
              <a:t>Menopause timing (early, premature)</a:t>
            </a:r>
          </a:p>
          <a:p>
            <a:r>
              <a:rPr lang="en-BE" sz="2000" dirty="0">
                <a:solidFill>
                  <a:schemeClr val="accent6"/>
                </a:solidFill>
              </a:rPr>
              <a:t>Adverse Pregnancy history</a:t>
            </a:r>
          </a:p>
          <a:p>
            <a:r>
              <a:rPr lang="en-BE" sz="2000" dirty="0">
                <a:solidFill>
                  <a:schemeClr val="accent6"/>
                </a:solidFill>
              </a:rPr>
              <a:t>Metabolic Syndrome</a:t>
            </a:r>
          </a:p>
          <a:p>
            <a:r>
              <a:rPr lang="en-BE" sz="2000" dirty="0">
                <a:solidFill>
                  <a:schemeClr val="accent6"/>
                </a:solidFill>
              </a:rPr>
              <a:t>Sleep apnoea, Chr. </a:t>
            </a:r>
            <a:r>
              <a:rPr lang="en-GB" sz="2000" dirty="0">
                <a:solidFill>
                  <a:schemeClr val="accent6"/>
                </a:solidFill>
              </a:rPr>
              <a:t>I</a:t>
            </a:r>
            <a:r>
              <a:rPr lang="en-BE" sz="2000" dirty="0">
                <a:solidFill>
                  <a:schemeClr val="accent6"/>
                </a:solidFill>
              </a:rPr>
              <a:t>nsomnia, shift work</a:t>
            </a:r>
          </a:p>
          <a:p>
            <a:r>
              <a:rPr lang="en-BE" sz="2000" dirty="0">
                <a:solidFill>
                  <a:schemeClr val="accent6"/>
                </a:solidFill>
              </a:rPr>
              <a:t>Tobacco/alcohol abuses</a:t>
            </a:r>
          </a:p>
          <a:p>
            <a:r>
              <a:rPr lang="en-BE" sz="2000" dirty="0">
                <a:solidFill>
                  <a:schemeClr val="accent6"/>
                </a:solidFill>
              </a:rPr>
              <a:t>Chronic Inflammatory Disease (IBD, HIV, POI)</a:t>
            </a:r>
          </a:p>
          <a:p>
            <a:r>
              <a:rPr lang="en-BE" sz="2000" dirty="0">
                <a:solidFill>
                  <a:schemeClr val="accent6"/>
                </a:solidFill>
              </a:rPr>
              <a:t>Significant VM symptoms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8E1529-4772-4930-AE25-D0823A63401B}"/>
              </a:ext>
            </a:extLst>
          </p:cNvPr>
          <p:cNvSpPr txBox="1"/>
          <p:nvPr/>
        </p:nvSpPr>
        <p:spPr>
          <a:xfrm>
            <a:off x="251520" y="3814008"/>
            <a:ext cx="312617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000" b="1" u="sng" dirty="0">
                <a:solidFill>
                  <a:srgbClr val="FF0000"/>
                </a:solidFill>
              </a:rPr>
              <a:t>Symptoms</a:t>
            </a:r>
            <a:r>
              <a:rPr lang="en-BE" sz="2000" b="1" dirty="0">
                <a:solidFill>
                  <a:srgbClr val="FF0000"/>
                </a:solidFill>
              </a:rPr>
              <a:t> </a:t>
            </a:r>
            <a:r>
              <a:rPr lang="en-BE" sz="1600" b="1" dirty="0">
                <a:solidFill>
                  <a:srgbClr val="FF0000"/>
                </a:solidFill>
              </a:rPr>
              <a:t>(ischaemia/HFpEF)</a:t>
            </a:r>
          </a:p>
          <a:p>
            <a:r>
              <a:rPr lang="en-BE" sz="2000" dirty="0">
                <a:solidFill>
                  <a:schemeClr val="accent6"/>
                </a:solidFill>
              </a:rPr>
              <a:t>Chest complaints</a:t>
            </a:r>
          </a:p>
          <a:p>
            <a:r>
              <a:rPr lang="en-BE" sz="2000" dirty="0">
                <a:solidFill>
                  <a:schemeClr val="accent6"/>
                </a:solidFill>
              </a:rPr>
              <a:t>Dyspnea</a:t>
            </a:r>
          </a:p>
          <a:p>
            <a:r>
              <a:rPr lang="en-BE" sz="2000" dirty="0">
                <a:solidFill>
                  <a:schemeClr val="accent6"/>
                </a:solidFill>
              </a:rPr>
              <a:t>Palpitations</a:t>
            </a:r>
          </a:p>
          <a:p>
            <a:r>
              <a:rPr lang="en-BE" sz="2000" dirty="0">
                <a:solidFill>
                  <a:schemeClr val="accent6"/>
                </a:solidFill>
              </a:rPr>
              <a:t>Fluid retention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0D7B31-0530-D37D-7028-B42CBAFD1191}"/>
              </a:ext>
            </a:extLst>
          </p:cNvPr>
          <p:cNvSpPr txBox="1"/>
          <p:nvPr/>
        </p:nvSpPr>
        <p:spPr>
          <a:xfrm>
            <a:off x="4067944" y="3721690"/>
            <a:ext cx="482536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000" b="1" u="sng" dirty="0">
                <a:solidFill>
                  <a:srgbClr val="FF0000"/>
                </a:solidFill>
              </a:rPr>
              <a:t>Vital &amp; Labs that trigger referral</a:t>
            </a:r>
            <a:endParaRPr lang="en-BE" sz="1600" b="1" dirty="0">
              <a:solidFill>
                <a:srgbClr val="FF0000"/>
              </a:solidFill>
            </a:endParaRPr>
          </a:p>
          <a:p>
            <a:r>
              <a:rPr lang="en-BE" sz="2000" dirty="0">
                <a:solidFill>
                  <a:schemeClr val="accent6"/>
                </a:solidFill>
              </a:rPr>
              <a:t>BP &gt; 130/80 mmHg repeatedly, home</a:t>
            </a:r>
          </a:p>
          <a:p>
            <a:r>
              <a:rPr lang="en-BE" sz="2000" dirty="0">
                <a:solidFill>
                  <a:schemeClr val="accent6"/>
                </a:solidFill>
              </a:rPr>
              <a:t>Lipids (LDL &gt; 150 mg/dL; LP (a)</a:t>
            </a:r>
          </a:p>
          <a:p>
            <a:r>
              <a:rPr lang="en-BE" sz="2000" dirty="0">
                <a:solidFill>
                  <a:schemeClr val="accent6"/>
                </a:solidFill>
              </a:rPr>
              <a:t>Glycaemia (HbA1c ≥5.7%, HOMA, Quicki)</a:t>
            </a:r>
            <a:r>
              <a:rPr lang="en-BE" dirty="0">
                <a:solidFill>
                  <a:schemeClr val="accent6"/>
                </a:solidFill>
              </a:rPr>
              <a:t> </a:t>
            </a:r>
            <a:endParaRPr lang="en-BE" sz="2000" dirty="0">
              <a:solidFill>
                <a:schemeClr val="accent6"/>
              </a:solidFill>
            </a:endParaRPr>
          </a:p>
          <a:p>
            <a:r>
              <a:rPr lang="en-BE" sz="2000" dirty="0">
                <a:solidFill>
                  <a:schemeClr val="accent6"/>
                </a:solidFill>
              </a:rPr>
              <a:t>Centripetal obesity</a:t>
            </a:r>
          </a:p>
        </p:txBody>
      </p:sp>
    </p:spTree>
    <p:extLst>
      <p:ext uri="{BB962C8B-B14F-4D97-AF65-F5344CB8AC3E}">
        <p14:creationId xmlns:p14="http://schemas.microsoft.com/office/powerpoint/2010/main" val="3580657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5AB32-CDDE-9BC5-A1C8-ED4B79FDD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olf">
            <a:extLst>
              <a:ext uri="{FF2B5EF4-FFF2-40B4-BE49-F238E27FC236}">
                <a16:creationId xmlns:a16="http://schemas.microsoft.com/office/drawing/2014/main" id="{D56C1F99-1BC6-BF15-922D-54CCC22AF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5">
            <a:extLst>
              <a:ext uri="{FF2B5EF4-FFF2-40B4-BE49-F238E27FC236}">
                <a16:creationId xmlns:a16="http://schemas.microsoft.com/office/drawing/2014/main" id="{BC076403-3ABD-81BC-BCF9-745B05034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1DE6B258-D146-3064-B218-71642C94D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08EE16-1CC9-DD4F-F027-FB17CF8B05B4}"/>
              </a:ext>
            </a:extLst>
          </p:cNvPr>
          <p:cNvSpPr txBox="1"/>
          <p:nvPr/>
        </p:nvSpPr>
        <p:spPr>
          <a:xfrm>
            <a:off x="251520" y="162967"/>
            <a:ext cx="8424863" cy="5847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sz="3200" b="1" dirty="0">
                <a:solidFill>
                  <a:srgbClr val="0E26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VII. Summary &amp; Take Home Messages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65731A-6C63-BC29-A20E-44EF21EC2182}"/>
              </a:ext>
            </a:extLst>
          </p:cNvPr>
          <p:cNvSpPr txBox="1"/>
          <p:nvPr/>
        </p:nvSpPr>
        <p:spPr>
          <a:xfrm>
            <a:off x="611560" y="1602333"/>
            <a:ext cx="836222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BE" sz="2800" dirty="0">
                <a:solidFill>
                  <a:schemeClr val="accent6"/>
                </a:solidFill>
              </a:rPr>
              <a:t>*Menopause marks a period of increased </a:t>
            </a:r>
          </a:p>
          <a:p>
            <a:pPr lvl="0"/>
            <a:r>
              <a:rPr lang="en-BE" sz="2800" dirty="0">
                <a:solidFill>
                  <a:schemeClr val="accent6"/>
                </a:solidFill>
              </a:rPr>
              <a:t>cardiovascular vulnerability.</a:t>
            </a:r>
          </a:p>
          <a:p>
            <a:pPr lvl="0"/>
            <a:r>
              <a:rPr lang="en-BE" sz="2800" dirty="0">
                <a:solidFill>
                  <a:schemeClr val="accent6"/>
                </a:solidFill>
              </a:rPr>
              <a:t>* Early detection using imaging and clinical risk </a:t>
            </a:r>
          </a:p>
          <a:p>
            <a:pPr lvl="0"/>
            <a:r>
              <a:rPr lang="en-BE" sz="2800" dirty="0">
                <a:solidFill>
                  <a:schemeClr val="accent6"/>
                </a:solidFill>
              </a:rPr>
              <a:t>assessment enhances prevention.</a:t>
            </a:r>
          </a:p>
          <a:p>
            <a:pPr lvl="0"/>
            <a:r>
              <a:rPr lang="en-BE" sz="2800" dirty="0">
                <a:solidFill>
                  <a:schemeClr val="accent6"/>
                </a:solidFill>
              </a:rPr>
              <a:t>* Gynaecologists are uniquely positioned to </a:t>
            </a:r>
          </a:p>
          <a:p>
            <a:pPr lvl="0"/>
            <a:r>
              <a:rPr lang="en-GB" sz="2800" dirty="0">
                <a:solidFill>
                  <a:schemeClr val="accent6"/>
                </a:solidFill>
              </a:rPr>
              <a:t>I</a:t>
            </a:r>
            <a:r>
              <a:rPr lang="en-BE" sz="2800" dirty="0">
                <a:solidFill>
                  <a:schemeClr val="accent6"/>
                </a:solidFill>
              </a:rPr>
              <a:t>dentify, evaluate and act on CV risk in routine MN care.</a:t>
            </a:r>
          </a:p>
          <a:p>
            <a:pPr lvl="0"/>
            <a:r>
              <a:rPr lang="en-BE" sz="2800" dirty="0">
                <a:solidFill>
                  <a:schemeClr val="accent6"/>
                </a:solidFill>
              </a:rPr>
              <a:t>* Multidisciplinary collaboration with Cardiology </a:t>
            </a:r>
          </a:p>
          <a:p>
            <a:pPr lvl="0"/>
            <a:r>
              <a:rPr lang="en-BE" sz="2800" dirty="0">
                <a:solidFill>
                  <a:schemeClr val="accent6"/>
                </a:solidFill>
              </a:rPr>
              <a:t>optimizes care.</a:t>
            </a:r>
          </a:p>
          <a:p>
            <a:endParaRPr lang="en-BE" sz="2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08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golf">
            <a:extLst>
              <a:ext uri="{FF2B5EF4-FFF2-40B4-BE49-F238E27FC236}">
                <a16:creationId xmlns:a16="http://schemas.microsoft.com/office/drawing/2014/main" id="{E092D2C2-7D2A-0DAB-C360-F79C6178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5">
            <a:extLst>
              <a:ext uri="{FF2B5EF4-FFF2-40B4-BE49-F238E27FC236}">
                <a16:creationId xmlns:a16="http://schemas.microsoft.com/office/drawing/2014/main" id="{C41951F3-37C1-FBE3-DAB9-1764EC313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21509" name="Rectangle 9">
            <a:extLst>
              <a:ext uri="{FF2B5EF4-FFF2-40B4-BE49-F238E27FC236}">
                <a16:creationId xmlns:a16="http://schemas.microsoft.com/office/drawing/2014/main" id="{DF01104B-1C12-9F5C-F8BA-B0B5CE816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75367A-F3AF-079A-63DA-787A5E79F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75" y="967947"/>
            <a:ext cx="7772400" cy="50333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3A8D14-9524-7808-F0F4-7C1D3458019E}"/>
              </a:ext>
            </a:extLst>
          </p:cNvPr>
          <p:cNvSpPr txBox="1"/>
          <p:nvPr/>
        </p:nvSpPr>
        <p:spPr>
          <a:xfrm>
            <a:off x="1201526" y="241283"/>
            <a:ext cx="6740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3200" b="1" dirty="0">
                <a:solidFill>
                  <a:srgbClr val="302F96"/>
                </a:solidFill>
                <a:latin typeface="Calisto MT" panose="02040603050505030304" pitchFamily="18" charset="77"/>
              </a:rPr>
              <a:t>Global trends in deaths due to CVD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B85171-DF57-BAC8-E449-05EF922EEB0C}"/>
              </a:ext>
            </a:extLst>
          </p:cNvPr>
          <p:cNvSpPr txBox="1"/>
          <p:nvPr/>
        </p:nvSpPr>
        <p:spPr>
          <a:xfrm>
            <a:off x="5652120" y="6527260"/>
            <a:ext cx="34499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00" i="1" dirty="0">
                <a:solidFill>
                  <a:srgbClr val="FFFF00"/>
                </a:solidFill>
              </a:rPr>
              <a:t>World heart report 2023. Confronting the world’s nr. </a:t>
            </a:r>
            <a:r>
              <a:rPr lang="en-GB" sz="1000" i="1" dirty="0">
                <a:solidFill>
                  <a:srgbClr val="FFFF00"/>
                </a:solidFill>
              </a:rPr>
              <a:t>o</a:t>
            </a:r>
            <a:r>
              <a:rPr lang="en-BE" sz="1000" i="1" dirty="0">
                <a:solidFill>
                  <a:srgbClr val="FFFF00"/>
                </a:solidFill>
              </a:rPr>
              <a:t>ne killer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153E3C-C233-47A6-9419-2ED0B1AC8282}"/>
              </a:ext>
            </a:extLst>
          </p:cNvPr>
          <p:cNvSpPr txBox="1"/>
          <p:nvPr/>
        </p:nvSpPr>
        <p:spPr>
          <a:xfrm>
            <a:off x="7092280" y="1412776"/>
            <a:ext cx="1835759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000" b="1" dirty="0">
                <a:solidFill>
                  <a:srgbClr val="FF0000"/>
                </a:solidFill>
              </a:rPr>
              <a:t>18.6 m </a:t>
            </a:r>
          </a:p>
          <a:p>
            <a:r>
              <a:rPr lang="en-BE" sz="1100" b="1" dirty="0">
                <a:solidFill>
                  <a:srgbClr val="FF0000"/>
                </a:solidFill>
              </a:rPr>
              <a:t>=&gt; 1.6 x Belgian population</a:t>
            </a:r>
          </a:p>
        </p:txBody>
      </p:sp>
    </p:spTree>
    <p:extLst>
      <p:ext uri="{BB962C8B-B14F-4D97-AF65-F5344CB8AC3E}">
        <p14:creationId xmlns:p14="http://schemas.microsoft.com/office/powerpoint/2010/main" val="2339927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8D268-B8AC-A5B3-8655-C5F4FE1FC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>
            <a:extLst>
              <a:ext uri="{FF2B5EF4-FFF2-40B4-BE49-F238E27FC236}">
                <a16:creationId xmlns:a16="http://schemas.microsoft.com/office/drawing/2014/main" id="{78BC9EF2-B8D7-AF8D-149D-7BAD4BFDC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8838" y="5719763"/>
            <a:ext cx="1847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sz="1800" baseline="-25000">
              <a:latin typeface="Times New Roman" panose="02020603050405020304" pitchFamily="18" charset="0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D849D550-D916-3367-ABC7-BA13E639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7342" y="134778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sz="1800"/>
          </a:p>
        </p:txBody>
      </p:sp>
      <p:pic>
        <p:nvPicPr>
          <p:cNvPr id="5" name="Picture 2" descr="golf">
            <a:extLst>
              <a:ext uri="{FF2B5EF4-FFF2-40B4-BE49-F238E27FC236}">
                <a16:creationId xmlns:a16="http://schemas.microsoft.com/office/drawing/2014/main" id="{4FD1DC0D-A06A-D440-F31D-378B8E662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72125"/>
            <a:ext cx="9144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45E788-25C6-6AA7-7C6F-2AC1D3D04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814" y="764704"/>
            <a:ext cx="3969995" cy="4188892"/>
          </a:xfrm>
          <a:prstGeom prst="rect">
            <a:avLst/>
          </a:prstGeom>
          <a:ln w="28575">
            <a:solidFill>
              <a:srgbClr val="2B3D8E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7D3425-113F-141A-C7E3-4AF43DA83BBE}"/>
              </a:ext>
            </a:extLst>
          </p:cNvPr>
          <p:cNvSpPr txBox="1"/>
          <p:nvPr/>
        </p:nvSpPr>
        <p:spPr>
          <a:xfrm>
            <a:off x="1259632" y="188640"/>
            <a:ext cx="6615914" cy="427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75" b="1" dirty="0">
                <a:solidFill>
                  <a:srgbClr val="2B3D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Causes of Death in Females and Males in EU</a:t>
            </a:r>
            <a:endParaRPr lang="en-BE" sz="2175" b="1" dirty="0">
              <a:solidFill>
                <a:srgbClr val="2B3D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A4D7D-CF22-26DB-3F17-4EBE9F57FF64}"/>
              </a:ext>
            </a:extLst>
          </p:cNvPr>
          <p:cNvSpPr txBox="1"/>
          <p:nvPr/>
        </p:nvSpPr>
        <p:spPr>
          <a:xfrm>
            <a:off x="5731753" y="1125749"/>
            <a:ext cx="30239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800" b="1" dirty="0">
                <a:solidFill>
                  <a:srgbClr val="2B3D8E"/>
                </a:solidFill>
              </a:rPr>
              <a:t>CVD caused &gt; 3M deaths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BE" sz="1800" dirty="0">
                <a:solidFill>
                  <a:srgbClr val="2B3D8E"/>
                </a:solidFill>
              </a:rPr>
              <a:t>1.6 M in females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B" sz="1800" dirty="0">
                <a:solidFill>
                  <a:srgbClr val="2B3D8E"/>
                </a:solidFill>
              </a:rPr>
              <a:t>N</a:t>
            </a:r>
            <a:r>
              <a:rPr lang="en-BE" sz="1800" dirty="0">
                <a:solidFill>
                  <a:srgbClr val="2B3D8E"/>
                </a:solidFill>
              </a:rPr>
              <a:t>early 1.5 M in males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BE" sz="1800" dirty="0">
                <a:solidFill>
                  <a:srgbClr val="2B3D8E"/>
                </a:solidFill>
              </a:rPr>
              <a:t>40% of all deaths in females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BE" sz="1800" dirty="0">
                <a:solidFill>
                  <a:srgbClr val="2B3D8E"/>
                </a:solidFill>
              </a:rPr>
              <a:t>35% of all deaths in males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F45415-1BF3-1BE9-23B0-41BA53F8D89A}"/>
              </a:ext>
            </a:extLst>
          </p:cNvPr>
          <p:cNvSpPr txBox="1"/>
          <p:nvPr/>
        </p:nvSpPr>
        <p:spPr>
          <a:xfrm>
            <a:off x="5744027" y="5747865"/>
            <a:ext cx="49442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Aft>
                <a:spcPts val="450"/>
              </a:spcAft>
            </a:pPr>
            <a:r>
              <a:rPr lang="en-US" altLang="en-US" sz="9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</a:t>
            </a:r>
            <a:r>
              <a:rPr lang="en-US" altLang="en-US" sz="9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Heart J</a:t>
            </a:r>
            <a:r>
              <a:rPr lang="en-US" altLang="en-US" sz="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Volume 45, Issue 38, 7 October 2024, Pages 4019–4062,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385C9C-0A58-1F47-1983-BCCE3AC051EB}"/>
              </a:ext>
            </a:extLst>
          </p:cNvPr>
          <p:cNvSpPr txBox="1"/>
          <p:nvPr/>
        </p:nvSpPr>
        <p:spPr>
          <a:xfrm>
            <a:off x="5731753" y="2780928"/>
            <a:ext cx="31970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800" b="1" dirty="0">
                <a:solidFill>
                  <a:srgbClr val="2B3D8E"/>
                </a:solidFill>
              </a:rPr>
              <a:t>Geographic disparities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BE" sz="1800" dirty="0">
                <a:solidFill>
                  <a:srgbClr val="2B3D8E"/>
                </a:solidFill>
              </a:rPr>
              <a:t>East European countries have </a:t>
            </a:r>
          </a:p>
          <a:p>
            <a:r>
              <a:rPr lang="en-GB" sz="1800" dirty="0">
                <a:solidFill>
                  <a:srgbClr val="2B3D8E"/>
                </a:solidFill>
              </a:rPr>
              <a:t>     h</a:t>
            </a:r>
            <a:r>
              <a:rPr lang="en-BE" sz="1800" dirty="0">
                <a:solidFill>
                  <a:srgbClr val="2B3D8E"/>
                </a:solidFill>
              </a:rPr>
              <a:t>igher deaths</a:t>
            </a:r>
          </a:p>
          <a:p>
            <a:r>
              <a:rPr lang="en-GB" sz="1800" dirty="0">
                <a:solidFill>
                  <a:srgbClr val="2B3D8E"/>
                </a:solidFill>
              </a:rPr>
              <a:t>     (52% - 58% women, with </a:t>
            </a:r>
          </a:p>
          <a:p>
            <a:r>
              <a:rPr lang="en-GB" sz="1800" dirty="0">
                <a:solidFill>
                  <a:srgbClr val="2B3D8E"/>
                </a:solidFill>
              </a:rPr>
              <a:t>       10% less in men)</a:t>
            </a:r>
            <a:endParaRPr lang="en-BE" sz="1800" dirty="0">
              <a:solidFill>
                <a:srgbClr val="2B3D8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3109E6-6CC5-0373-99FA-CCF2A90303E0}"/>
              </a:ext>
            </a:extLst>
          </p:cNvPr>
          <p:cNvSpPr txBox="1"/>
          <p:nvPr/>
        </p:nvSpPr>
        <p:spPr>
          <a:xfrm>
            <a:off x="1285900" y="5012115"/>
            <a:ext cx="61325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800" b="1" dirty="0">
                <a:solidFill>
                  <a:srgbClr val="FF0000"/>
                </a:solidFill>
              </a:rPr>
              <a:t>CVD </a:t>
            </a:r>
            <a:r>
              <a:rPr lang="en-BE" sz="1800" b="1" dirty="0">
                <a:solidFill>
                  <a:srgbClr val="FF0000"/>
                </a:solidFill>
                <a:sym typeface="Wingdings" pitchFamily="2" charset="2"/>
              </a:rPr>
              <a:t></a:t>
            </a:r>
            <a:r>
              <a:rPr lang="en-BE" sz="1800" b="1" dirty="0">
                <a:solidFill>
                  <a:srgbClr val="FF0000"/>
                </a:solidFill>
              </a:rPr>
              <a:t> huge toll on health, 62 M impacted in EU</a:t>
            </a:r>
          </a:p>
          <a:p>
            <a:r>
              <a:rPr lang="en-BE" sz="1800" b="1" dirty="0">
                <a:solidFill>
                  <a:srgbClr val="FF0000"/>
                </a:solidFill>
                <a:sym typeface="Wingdings" pitchFamily="2" charset="2"/>
              </a:rPr>
              <a:t>          </a:t>
            </a:r>
            <a:r>
              <a:rPr lang="en-BE" sz="1800" b="1" dirty="0">
                <a:solidFill>
                  <a:srgbClr val="FF0000"/>
                </a:solidFill>
              </a:rPr>
              <a:t>huge economic burden, 282 BN Euro annual cost</a:t>
            </a:r>
          </a:p>
        </p:txBody>
      </p:sp>
    </p:spTree>
    <p:extLst>
      <p:ext uri="{BB962C8B-B14F-4D97-AF65-F5344CB8AC3E}">
        <p14:creationId xmlns:p14="http://schemas.microsoft.com/office/powerpoint/2010/main" val="210559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96A32-9501-A11D-3ECF-AB82FBD98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olf">
            <a:extLst>
              <a:ext uri="{FF2B5EF4-FFF2-40B4-BE49-F238E27FC236}">
                <a16:creationId xmlns:a16="http://schemas.microsoft.com/office/drawing/2014/main" id="{677F87F0-0173-EAA3-E65E-91168E3A1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5">
            <a:extLst>
              <a:ext uri="{FF2B5EF4-FFF2-40B4-BE49-F238E27FC236}">
                <a16:creationId xmlns:a16="http://schemas.microsoft.com/office/drawing/2014/main" id="{0DC81DDE-DA67-D6C4-893D-A1AAA7F3A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6C5863EC-8180-2121-9ACB-46EAC2728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C32FDF-485D-D522-E31B-1FEC58065AA9}"/>
              </a:ext>
            </a:extLst>
          </p:cNvPr>
          <p:cNvSpPr txBox="1"/>
          <p:nvPr/>
        </p:nvSpPr>
        <p:spPr>
          <a:xfrm>
            <a:off x="467544" y="166687"/>
            <a:ext cx="8424863" cy="5847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sz="3200" b="1" dirty="0">
                <a:solidFill>
                  <a:srgbClr val="0E26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II. Menopause Transition and Physiology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114A87-FED4-9550-DD7F-E4A91E0B2F89}"/>
              </a:ext>
            </a:extLst>
          </p:cNvPr>
          <p:cNvSpPr txBox="1"/>
          <p:nvPr/>
        </p:nvSpPr>
        <p:spPr>
          <a:xfrm>
            <a:off x="359568" y="1404113"/>
            <a:ext cx="8424863" cy="5847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sz="3200" b="1" dirty="0">
                <a:solidFill>
                  <a:srgbClr val="0E26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Protective role of estrogen (E2)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08410-41AC-2E00-31B5-BC5A54AEC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66" y="1972147"/>
            <a:ext cx="8764222" cy="4032448"/>
          </a:xfrm>
          <a:prstGeom prst="rect">
            <a:avLst/>
          </a:prstGeom>
        </p:spPr>
      </p:pic>
      <p:sp>
        <p:nvSpPr>
          <p:cNvPr id="7" name="Text Box 15">
            <a:extLst>
              <a:ext uri="{FF2B5EF4-FFF2-40B4-BE49-F238E27FC236}">
                <a16:creationId xmlns:a16="http://schemas.microsoft.com/office/drawing/2014/main" id="{8C9652EE-1994-3977-68C4-29E5A519E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112" y="6445529"/>
            <a:ext cx="52920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sz="1600" dirty="0">
                <a:solidFill>
                  <a:srgbClr val="FFFF00"/>
                </a:solidFill>
                <a:effectLst/>
                <a:latin typeface="+mn-lt"/>
              </a:rPr>
              <a:t>Arch Med Sci 2023; 19 (2): 458–466</a:t>
            </a:r>
          </a:p>
          <a:p>
            <a:pPr>
              <a:spcBef>
                <a:spcPct val="0"/>
              </a:spcBef>
              <a:buNone/>
            </a:pPr>
            <a:endParaRPr lang="en-GB" sz="1600" dirty="0">
              <a:solidFill>
                <a:srgbClr val="FFFF0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010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E1227-C04D-27EB-EB27-EDF323D36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golf">
            <a:extLst>
              <a:ext uri="{FF2B5EF4-FFF2-40B4-BE49-F238E27FC236}">
                <a16:creationId xmlns:a16="http://schemas.microsoft.com/office/drawing/2014/main" id="{1426ED94-C252-ADCE-F735-D48BF864F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5">
            <a:extLst>
              <a:ext uri="{FF2B5EF4-FFF2-40B4-BE49-F238E27FC236}">
                <a16:creationId xmlns:a16="http://schemas.microsoft.com/office/drawing/2014/main" id="{57991265-D0BB-F6A4-24A9-9B3580BED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56497B-4603-4CFB-6C71-D3DAF34EE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009913"/>
            <a:ext cx="7772400" cy="48381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2BFFDC-EEC8-5BD9-30BE-396EEF4F6566}"/>
              </a:ext>
            </a:extLst>
          </p:cNvPr>
          <p:cNvSpPr txBox="1"/>
          <p:nvPr/>
        </p:nvSpPr>
        <p:spPr>
          <a:xfrm>
            <a:off x="467544" y="166687"/>
            <a:ext cx="8424863" cy="5847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sz="3200" b="1" dirty="0">
                <a:solidFill>
                  <a:srgbClr val="0E26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Menopause and Cardiovascular Disease</a:t>
            </a: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417C3D36-6486-1CF2-30A8-5CF97CB87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0481" y="6525344"/>
            <a:ext cx="52920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sz="1600" dirty="0" err="1">
                <a:solidFill>
                  <a:srgbClr val="FFFF00"/>
                </a:solidFill>
                <a:effectLst/>
                <a:latin typeface="+mn-lt"/>
              </a:rPr>
              <a:t>Ryczkowska</a:t>
            </a:r>
            <a:r>
              <a:rPr lang="en-GB" sz="1600" dirty="0">
                <a:solidFill>
                  <a:srgbClr val="FFFF00"/>
                </a:solidFill>
                <a:effectLst/>
                <a:latin typeface="+mn-lt"/>
              </a:rPr>
              <a:t> et al. Arch Med Sci 2023; 19 (2): 458–466</a:t>
            </a:r>
          </a:p>
          <a:p>
            <a:pPr>
              <a:spcBef>
                <a:spcPct val="0"/>
              </a:spcBef>
              <a:buNone/>
            </a:pPr>
            <a:endParaRPr lang="en-GB" sz="1600" dirty="0">
              <a:solidFill>
                <a:srgbClr val="FFFF0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9762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01CEA-B199-C860-9226-D35FE1A58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golf">
            <a:extLst>
              <a:ext uri="{FF2B5EF4-FFF2-40B4-BE49-F238E27FC236}">
                <a16:creationId xmlns:a16="http://schemas.microsoft.com/office/drawing/2014/main" id="{E2DF44DD-8BBF-A544-0D7A-2D0521FDC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5">
            <a:extLst>
              <a:ext uri="{FF2B5EF4-FFF2-40B4-BE49-F238E27FC236}">
                <a16:creationId xmlns:a16="http://schemas.microsoft.com/office/drawing/2014/main" id="{923A4C3F-9A10-4CA3-331F-B4519BEAB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17413" name="Rectangle 9">
            <a:extLst>
              <a:ext uri="{FF2B5EF4-FFF2-40B4-BE49-F238E27FC236}">
                <a16:creationId xmlns:a16="http://schemas.microsoft.com/office/drawing/2014/main" id="{5A2A3E8B-BE7C-9D2E-64F6-DE2E8CF65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6540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CA517B-9F18-C529-0012-861A7EBA2135}"/>
              </a:ext>
            </a:extLst>
          </p:cNvPr>
          <p:cNvSpPr txBox="1"/>
          <p:nvPr/>
        </p:nvSpPr>
        <p:spPr>
          <a:xfrm>
            <a:off x="467544" y="166687"/>
            <a:ext cx="8424863" cy="107721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sz="3200" b="1" dirty="0">
                <a:solidFill>
                  <a:srgbClr val="0E26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III. Risk Assessment :Traditional Risk Factors</a:t>
            </a:r>
          </a:p>
          <a:p>
            <a:pPr algn="ctr">
              <a:defRPr/>
            </a:pPr>
            <a:r>
              <a:rPr lang="en-US" altLang="en-BE" sz="3200" b="1" dirty="0">
                <a:solidFill>
                  <a:srgbClr val="0E26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And </a:t>
            </a:r>
            <a:r>
              <a:rPr lang="en-US" altLang="en-BE" sz="3200" b="1" dirty="0">
                <a:solidFill>
                  <a:srgbClr val="0E266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Beyond </a:t>
            </a:r>
            <a:endParaRPr lang="en-US" altLang="en-BE" sz="3200" b="1" dirty="0">
              <a:solidFill>
                <a:srgbClr val="0E266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5025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golf">
            <a:extLst>
              <a:ext uri="{FF2B5EF4-FFF2-40B4-BE49-F238E27FC236}">
                <a16:creationId xmlns:a16="http://schemas.microsoft.com/office/drawing/2014/main" id="{5E88E907-72D7-9688-563F-F8A2F6983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3">
            <a:extLst>
              <a:ext uri="{FF2B5EF4-FFF2-40B4-BE49-F238E27FC236}">
                <a16:creationId xmlns:a16="http://schemas.microsoft.com/office/drawing/2014/main" id="{F9463111-FC05-A514-ACFD-15AFA8CF1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6521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sp>
        <p:nvSpPr>
          <p:cNvPr id="25604" name="Text Box 6">
            <a:extLst>
              <a:ext uri="{FF2B5EF4-FFF2-40B4-BE49-F238E27FC236}">
                <a16:creationId xmlns:a16="http://schemas.microsoft.com/office/drawing/2014/main" id="{A4090E30-3428-C422-22E2-5970C9C93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91" y="97163"/>
            <a:ext cx="840101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BE" sz="3600" b="1" dirty="0">
                <a:solidFill>
                  <a:srgbClr val="0E2664"/>
                </a:solidFill>
                <a:latin typeface="+mj-lt"/>
              </a:rPr>
              <a:t>Traditional RFs have a greater impact </a:t>
            </a:r>
          </a:p>
          <a:p>
            <a:pPr algn="ctr"/>
            <a:r>
              <a:rPr lang="en-US" altLang="en-BE" sz="3600" b="1" dirty="0">
                <a:solidFill>
                  <a:srgbClr val="0E2664"/>
                </a:solidFill>
                <a:latin typeface="+mj-lt"/>
              </a:rPr>
              <a:t>on women, yet CV risk is underestimated </a:t>
            </a:r>
          </a:p>
        </p:txBody>
      </p:sp>
      <p:sp>
        <p:nvSpPr>
          <p:cNvPr id="25605" name="Text Box 7">
            <a:extLst>
              <a:ext uri="{FF2B5EF4-FFF2-40B4-BE49-F238E27FC236}">
                <a16:creationId xmlns:a16="http://schemas.microsoft.com/office/drawing/2014/main" id="{8C844686-F454-136C-28A0-5C3CAEE3E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439" y="6468112"/>
            <a:ext cx="16063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r>
              <a:rPr lang="en-US" altLang="en-BE" sz="1200" i="1" dirty="0">
                <a:solidFill>
                  <a:srgbClr val="E6E40C"/>
                </a:solidFill>
                <a:latin typeface="Calisto MT" panose="02040603050505030304" pitchFamily="18" charset="77"/>
              </a:rPr>
              <a:t>The WISE Investigators</a:t>
            </a:r>
          </a:p>
        </p:txBody>
      </p:sp>
      <p:sp>
        <p:nvSpPr>
          <p:cNvPr id="25606" name="Text Box 9">
            <a:extLst>
              <a:ext uri="{FF2B5EF4-FFF2-40B4-BE49-F238E27FC236}">
                <a16:creationId xmlns:a16="http://schemas.microsoft.com/office/drawing/2014/main" id="{E0D5E9B6-867A-051B-41CE-A60553B73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1965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graphicFrame>
        <p:nvGraphicFramePr>
          <p:cNvPr id="140471" name="Group 183">
            <a:extLst>
              <a:ext uri="{FF2B5EF4-FFF2-40B4-BE49-F238E27FC236}">
                <a16:creationId xmlns:a16="http://schemas.microsoft.com/office/drawing/2014/main" id="{F3A273FA-63FD-6A3B-920C-4E4ED38D3CAC}"/>
              </a:ext>
            </a:extLst>
          </p:cNvPr>
          <p:cNvGraphicFramePr>
            <a:graphicFrameLocks noGrp="1"/>
          </p:cNvGraphicFramePr>
          <p:nvPr/>
        </p:nvGraphicFramePr>
        <p:xfrm>
          <a:off x="1447800" y="2424113"/>
          <a:ext cx="6858000" cy="3165477"/>
        </p:xfrm>
        <a:graphic>
          <a:graphicData uri="http://schemas.openxmlformats.org/drawingml/2006/table">
            <a:tbl>
              <a:tblPr/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A2167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RF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A2167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Men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A2167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Women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A2167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Smoking + hypertension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1" i="0" u="none" strike="noStrike" cap="none" normalizeH="0" baseline="0">
                        <a:ln>
                          <a:noFill/>
                        </a:ln>
                        <a:solidFill>
                          <a:srgbClr val="0A2167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1" i="0" u="none" strike="noStrike" cap="none" normalizeH="0" baseline="0">
                        <a:ln>
                          <a:noFill/>
                        </a:ln>
                        <a:solidFill>
                          <a:srgbClr val="0A2167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A2167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DM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1" i="0" u="none" strike="noStrike" cap="none" normalizeH="0" baseline="0">
                        <a:ln>
                          <a:noFill/>
                        </a:ln>
                        <a:solidFill>
                          <a:srgbClr val="0A2167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A2167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A2167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Total chol. + LDL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1" i="0" u="none" strike="noStrike" cap="none" normalizeH="0" baseline="0">
                        <a:ln>
                          <a:noFill/>
                        </a:ln>
                        <a:solidFill>
                          <a:srgbClr val="0A2167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1" i="0" u="none" strike="noStrike" cap="none" normalizeH="0" baseline="0">
                        <a:ln>
                          <a:noFill/>
                        </a:ln>
                        <a:solidFill>
                          <a:srgbClr val="0A2167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A2167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HDL &lt; 50mg/dL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1" i="0" u="none" strike="noStrike" cap="none" normalizeH="0" baseline="0">
                        <a:ln>
                          <a:noFill/>
                        </a:ln>
                        <a:solidFill>
                          <a:srgbClr val="0A2167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A2167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633" name="Text Box 37">
            <a:extLst>
              <a:ext uri="{FF2B5EF4-FFF2-40B4-BE49-F238E27FC236}">
                <a16:creationId xmlns:a16="http://schemas.microsoft.com/office/drawing/2014/main" id="{B744D2E9-CB27-9C65-361A-75D85BC0C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1925" y="1279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/>
          </a:p>
        </p:txBody>
      </p:sp>
      <p:sp>
        <p:nvSpPr>
          <p:cNvPr id="140329" name="Line 41">
            <a:extLst>
              <a:ext uri="{FF2B5EF4-FFF2-40B4-BE49-F238E27FC236}">
                <a16:creationId xmlns:a16="http://schemas.microsoft.com/office/drawing/2014/main" id="{7DB6BBEC-8E72-8147-8336-14D9E7011D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5400" y="28527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140330" name="Line 42">
            <a:extLst>
              <a:ext uri="{FF2B5EF4-FFF2-40B4-BE49-F238E27FC236}">
                <a16:creationId xmlns:a16="http://schemas.microsoft.com/office/drawing/2014/main" id="{A4D0A7FB-181E-D44E-9BCB-2C2509C510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0" y="28527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140331" name="Line 43">
            <a:extLst>
              <a:ext uri="{FF2B5EF4-FFF2-40B4-BE49-F238E27FC236}">
                <a16:creationId xmlns:a16="http://schemas.microsoft.com/office/drawing/2014/main" id="{822D4B75-E22B-6A4D-2BCC-23AD246778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2800" y="28527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25637" name="Text Box 45">
            <a:extLst>
              <a:ext uri="{FF2B5EF4-FFF2-40B4-BE49-F238E27FC236}">
                <a16:creationId xmlns:a16="http://schemas.microsoft.com/office/drawing/2014/main" id="{9B139AC4-63B3-4AB1-4AC3-1AF4BF2D4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966913"/>
            <a:ext cx="3529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r>
              <a:rPr lang="en-US" altLang="en-BE" b="1">
                <a:solidFill>
                  <a:srgbClr val="0A2167"/>
                </a:solidFill>
                <a:latin typeface="Calisto MT" panose="02040603050505030304" pitchFamily="18" charset="77"/>
              </a:rPr>
              <a:t>Risk of death from CAD</a:t>
            </a:r>
            <a:endParaRPr lang="en-US" altLang="en-BE" b="1">
              <a:latin typeface="Calisto MT" panose="02040603050505030304" pitchFamily="18" charset="77"/>
            </a:endParaRPr>
          </a:p>
        </p:txBody>
      </p:sp>
      <p:sp>
        <p:nvSpPr>
          <p:cNvPr id="140334" name="Line 46">
            <a:extLst>
              <a:ext uri="{FF2B5EF4-FFF2-40B4-BE49-F238E27FC236}">
                <a16:creationId xmlns:a16="http://schemas.microsoft.com/office/drawing/2014/main" id="{537A2E42-7C9E-CFCC-2CB1-61BC68C770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5400" y="36147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140336" name="Line 48">
            <a:extLst>
              <a:ext uri="{FF2B5EF4-FFF2-40B4-BE49-F238E27FC236}">
                <a16:creationId xmlns:a16="http://schemas.microsoft.com/office/drawing/2014/main" id="{88D45F1F-E19B-A6E5-D64F-795640A84C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0" y="35385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140337" name="Line 49">
            <a:extLst>
              <a:ext uri="{FF2B5EF4-FFF2-40B4-BE49-F238E27FC236}">
                <a16:creationId xmlns:a16="http://schemas.microsoft.com/office/drawing/2014/main" id="{027E4E83-E61E-AF29-A717-E312B22649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2800" y="35385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140340" name="Line 52">
            <a:extLst>
              <a:ext uri="{FF2B5EF4-FFF2-40B4-BE49-F238E27FC236}">
                <a16:creationId xmlns:a16="http://schemas.microsoft.com/office/drawing/2014/main" id="{F06D8474-82F3-3EA9-2CCA-E42671760E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5400" y="42243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140341" name="Line 53">
            <a:extLst>
              <a:ext uri="{FF2B5EF4-FFF2-40B4-BE49-F238E27FC236}">
                <a16:creationId xmlns:a16="http://schemas.microsoft.com/office/drawing/2014/main" id="{F4233417-7A1C-9F6E-DBD0-C670096C7F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0" y="43005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140345" name="Line 57">
            <a:extLst>
              <a:ext uri="{FF2B5EF4-FFF2-40B4-BE49-F238E27FC236}">
                <a16:creationId xmlns:a16="http://schemas.microsoft.com/office/drawing/2014/main" id="{456BA6F1-BFD0-3DEB-9201-2939EFB508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5400" y="49101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140346" name="Line 58">
            <a:extLst>
              <a:ext uri="{FF2B5EF4-FFF2-40B4-BE49-F238E27FC236}">
                <a16:creationId xmlns:a16="http://schemas.microsoft.com/office/drawing/2014/main" id="{9D772612-C73A-117E-6449-C735380D15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0" y="49863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140347" name="Line 59">
            <a:extLst>
              <a:ext uri="{FF2B5EF4-FFF2-40B4-BE49-F238E27FC236}">
                <a16:creationId xmlns:a16="http://schemas.microsoft.com/office/drawing/2014/main" id="{CB613CC3-E9C5-92A0-BA72-0766A0CC7A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2800" y="49863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140352" name="Text Box 64">
            <a:extLst>
              <a:ext uri="{FF2B5EF4-FFF2-40B4-BE49-F238E27FC236}">
                <a16:creationId xmlns:a16="http://schemas.microsoft.com/office/drawing/2014/main" id="{91AE1811-B97B-CF04-4D74-0EF5B8C9F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12" y="5589240"/>
            <a:ext cx="38708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r>
              <a:rPr lang="en-US" altLang="en-BE" sz="2000" b="1" dirty="0">
                <a:solidFill>
                  <a:srgbClr val="AD0006"/>
                </a:solidFill>
                <a:latin typeface="Calisto MT" panose="02040603050505030304" pitchFamily="18" charset="77"/>
              </a:rPr>
              <a:t>Peri/post-menopausal women = </a:t>
            </a:r>
          </a:p>
        </p:txBody>
      </p:sp>
      <p:sp>
        <p:nvSpPr>
          <p:cNvPr id="140353" name="Line 65">
            <a:extLst>
              <a:ext uri="{FF2B5EF4-FFF2-40B4-BE49-F238E27FC236}">
                <a16:creationId xmlns:a16="http://schemas.microsoft.com/office/drawing/2014/main" id="{39AF7F59-6DBE-014E-AF09-A8E499F7AE1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7662" y="558924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140354" name="Text Box 66">
            <a:extLst>
              <a:ext uri="{FF2B5EF4-FFF2-40B4-BE49-F238E27FC236}">
                <a16:creationId xmlns:a16="http://schemas.microsoft.com/office/drawing/2014/main" id="{B5BB4A40-6526-7F21-CCE1-5FEA0C441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5082" y="5589240"/>
            <a:ext cx="13383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r>
              <a:rPr lang="en-US" altLang="en-BE" sz="2000" b="1" dirty="0" err="1">
                <a:solidFill>
                  <a:srgbClr val="AD0006"/>
                </a:solidFill>
                <a:latin typeface="Calisto MT" panose="02040603050505030304" pitchFamily="18" charset="77"/>
              </a:rPr>
              <a:t>Oestrogen</a:t>
            </a:r>
            <a:endParaRPr lang="en-US" altLang="en-BE" sz="2000" b="1" dirty="0">
              <a:solidFill>
                <a:srgbClr val="AD0006"/>
              </a:solidFill>
              <a:latin typeface="Calisto MT" panose="02040603050505030304" pitchFamily="18" charset="77"/>
            </a:endParaRPr>
          </a:p>
        </p:txBody>
      </p:sp>
      <p:sp>
        <p:nvSpPr>
          <p:cNvPr id="140355" name="Line 67">
            <a:extLst>
              <a:ext uri="{FF2B5EF4-FFF2-40B4-BE49-F238E27FC236}">
                <a16:creationId xmlns:a16="http://schemas.microsoft.com/office/drawing/2014/main" id="{78716A16-094C-4542-09EC-C1CCD460BF5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1512" y="558924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140356" name="Line 68">
            <a:extLst>
              <a:ext uri="{FF2B5EF4-FFF2-40B4-BE49-F238E27FC236}">
                <a16:creationId xmlns:a16="http://schemas.microsoft.com/office/drawing/2014/main" id="{242B4641-00B4-8503-2CD1-56E1EAB5DA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3912" y="558924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140357" name="Text Box 69">
            <a:extLst>
              <a:ext uri="{FF2B5EF4-FFF2-40B4-BE49-F238E27FC236}">
                <a16:creationId xmlns:a16="http://schemas.microsoft.com/office/drawing/2014/main" id="{FBD800A1-0BCD-5D73-232D-5ABD57DE1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7272" y="5589240"/>
            <a:ext cx="2481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r>
              <a:rPr lang="en-US" altLang="en-BE" sz="2000" b="1" dirty="0">
                <a:solidFill>
                  <a:srgbClr val="AD0006"/>
                </a:solidFill>
                <a:latin typeface="Calisto MT" panose="02040603050505030304" pitchFamily="18" charset="77"/>
              </a:rPr>
              <a:t>Physical functioning</a:t>
            </a:r>
          </a:p>
        </p:txBody>
      </p:sp>
      <p:sp>
        <p:nvSpPr>
          <p:cNvPr id="28" name="Line 43">
            <a:extLst>
              <a:ext uri="{FF2B5EF4-FFF2-40B4-BE49-F238E27FC236}">
                <a16:creationId xmlns:a16="http://schemas.microsoft.com/office/drawing/2014/main" id="{A95C6F67-DF60-A1F6-7025-FB9D7C0425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51725" y="285273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6E356B-7F0D-865C-D8FB-395B2BA75F64}"/>
              </a:ext>
            </a:extLst>
          </p:cNvPr>
          <p:cNvSpPr txBox="1"/>
          <p:nvPr/>
        </p:nvSpPr>
        <p:spPr>
          <a:xfrm>
            <a:off x="2195931" y="6022033"/>
            <a:ext cx="304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BE" sz="2000" b="1" dirty="0">
                <a:solidFill>
                  <a:srgbClr val="AD0006"/>
                </a:solidFill>
                <a:latin typeface="Calisto MT" panose="02040603050505030304" pitchFamily="18" charset="77"/>
              </a:rPr>
              <a:t>Sarcopenia, Osteoporosis</a:t>
            </a:r>
          </a:p>
          <a:p>
            <a:endParaRPr lang="en-BE" sz="20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14D5033-1623-D65E-F0E1-14603C49E927}"/>
              </a:ext>
            </a:extLst>
          </p:cNvPr>
          <p:cNvCxnSpPr/>
          <p:nvPr/>
        </p:nvCxnSpPr>
        <p:spPr bwMode="auto">
          <a:xfrm flipV="1">
            <a:off x="2195931" y="6022033"/>
            <a:ext cx="0" cy="44607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0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0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0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0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0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0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0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0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0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0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0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52" grpId="0"/>
      <p:bldP spid="140354" grpId="0"/>
      <p:bldP spid="140357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golf">
            <a:extLst>
              <a:ext uri="{FF2B5EF4-FFF2-40B4-BE49-F238E27FC236}">
                <a16:creationId xmlns:a16="http://schemas.microsoft.com/office/drawing/2014/main" id="{A60431A3-5020-4791-995E-406CF4B15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6286500"/>
            <a:ext cx="831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Rectangle 3">
            <a:extLst>
              <a:ext uri="{FF2B5EF4-FFF2-40B4-BE49-F238E27FC236}">
                <a16:creationId xmlns:a16="http://schemas.microsoft.com/office/drawing/2014/main" id="{D61A9FFE-BD54-4BE7-F2AB-34F4138A5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0450" y="64833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endParaRPr lang="nl-NL" altLang="en-BE" baseline="-25000">
              <a:latin typeface="Times New Roman" panose="02020603050405020304" pitchFamily="18" charset="0"/>
            </a:endParaRPr>
          </a:p>
        </p:txBody>
      </p:sp>
      <p:pic>
        <p:nvPicPr>
          <p:cNvPr id="52229" name="Picture 1">
            <a:extLst>
              <a:ext uri="{FF2B5EF4-FFF2-40B4-BE49-F238E27FC236}">
                <a16:creationId xmlns:a16="http://schemas.microsoft.com/office/drawing/2014/main" id="{E87A85D3-27A1-97B0-8C5B-08ED47119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57338"/>
            <a:ext cx="7704138" cy="3851275"/>
          </a:xfrm>
          <a:prstGeom prst="rect">
            <a:avLst/>
          </a:prstGeom>
          <a:noFill/>
          <a:ln w="28575">
            <a:solidFill>
              <a:srgbClr val="C82D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273AE8-8C27-28C3-35DE-AFA088475EA3}"/>
              </a:ext>
            </a:extLst>
          </p:cNvPr>
          <p:cNvSpPr txBox="1"/>
          <p:nvPr/>
        </p:nvSpPr>
        <p:spPr>
          <a:xfrm>
            <a:off x="467544" y="166687"/>
            <a:ext cx="8424863" cy="107721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sz="3200" b="1" dirty="0">
                <a:solidFill>
                  <a:srgbClr val="0E26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Deaths in women attributable to total effects of individual RF by disease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B38EF-DC70-34BF-FEEA-299884C902B2}"/>
              </a:ext>
            </a:extLst>
          </p:cNvPr>
          <p:cNvSpPr txBox="1"/>
          <p:nvPr/>
        </p:nvSpPr>
        <p:spPr>
          <a:xfrm>
            <a:off x="719138" y="5445125"/>
            <a:ext cx="8424862" cy="7080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BE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Data are for all women and do not reflect differences ethnic, racial and socioeconomic groups</a:t>
            </a:r>
          </a:p>
        </p:txBody>
      </p:sp>
      <p:sp>
        <p:nvSpPr>
          <p:cNvPr id="52232" name="Text Box 15">
            <a:extLst>
              <a:ext uri="{FF2B5EF4-FFF2-40B4-BE49-F238E27FC236}">
                <a16:creationId xmlns:a16="http://schemas.microsoft.com/office/drawing/2014/main" id="{3707C7DC-9E90-D1BA-EEEF-4E64CB58B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475413"/>
            <a:ext cx="30114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BE" sz="1600" b="1">
                <a:solidFill>
                  <a:srgbClr val="E8EA0C"/>
                </a:solidFill>
              </a:rPr>
              <a:t>Women</a:t>
            </a:r>
            <a:r>
              <a:rPr lang="en-US" altLang="en-US" sz="1600" b="1">
                <a:solidFill>
                  <a:srgbClr val="E8EA0C"/>
                </a:solidFill>
              </a:rPr>
              <a:t>’</a:t>
            </a:r>
            <a:r>
              <a:rPr lang="en-US" altLang="en-BE" sz="1600" b="1">
                <a:solidFill>
                  <a:srgbClr val="E8EA0C"/>
                </a:solidFill>
              </a:rPr>
              <a:t>s Health Research. 2010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21072</TotalTime>
  <Words>1343</Words>
  <Application>Microsoft Macintosh PowerPoint</Application>
  <PresentationFormat>On-screen Show (4:3)</PresentationFormat>
  <Paragraphs>271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ＭＳ Ｐゴシック</vt:lpstr>
      <vt:lpstr>Aptos</vt:lpstr>
      <vt:lpstr>Arial</vt:lpstr>
      <vt:lpstr>Calisto MT</vt:lpstr>
      <vt:lpstr>Helvetica</vt:lpstr>
      <vt:lpstr>inherit</vt:lpstr>
      <vt:lpstr>Roboto</vt:lpstr>
      <vt:lpstr>Times</vt:lpstr>
      <vt:lpstr>Times New Roman</vt:lpstr>
      <vt:lpstr>Verdana</vt:lpstr>
      <vt:lpstr>Wingdings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UZA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Bharati Shivalkar-Tolken</dc:creator>
  <cp:lastModifiedBy>Bharati Shivalkar</cp:lastModifiedBy>
  <cp:revision>1798</cp:revision>
  <cp:lastPrinted>2008-06-30T21:38:01Z</cp:lastPrinted>
  <dcterms:created xsi:type="dcterms:W3CDTF">2008-01-26T22:36:09Z</dcterms:created>
  <dcterms:modified xsi:type="dcterms:W3CDTF">2026-01-17T01:21:46Z</dcterms:modified>
</cp:coreProperties>
</file>