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414" r:id="rId3"/>
    <p:sldId id="415" r:id="rId4"/>
    <p:sldId id="1214" r:id="rId5"/>
    <p:sldId id="2147476204" r:id="rId6"/>
    <p:sldId id="2147476280" r:id="rId7"/>
    <p:sldId id="2147476238" r:id="rId8"/>
    <p:sldId id="1685" r:id="rId9"/>
    <p:sldId id="2270" r:id="rId10"/>
    <p:sldId id="2308" r:id="rId11"/>
    <p:sldId id="957" r:id="rId12"/>
    <p:sldId id="289" r:id="rId13"/>
    <p:sldId id="2147476224" r:id="rId14"/>
    <p:sldId id="2147476225" r:id="rId15"/>
    <p:sldId id="2147476226" r:id="rId16"/>
    <p:sldId id="2147476227" r:id="rId17"/>
    <p:sldId id="2147476228" r:id="rId18"/>
    <p:sldId id="593" r:id="rId19"/>
    <p:sldId id="2147476230" r:id="rId20"/>
    <p:sldId id="2147476231" r:id="rId21"/>
    <p:sldId id="2147476232" r:id="rId22"/>
    <p:sldId id="2147476193" r:id="rId23"/>
    <p:sldId id="2147476194" r:id="rId24"/>
    <p:sldId id="2147476171" r:id="rId25"/>
    <p:sldId id="2147476173" r:id="rId26"/>
    <p:sldId id="2147476172" r:id="rId27"/>
    <p:sldId id="2147476174" r:id="rId28"/>
    <p:sldId id="2147476175" r:id="rId29"/>
    <p:sldId id="2147476235" r:id="rId30"/>
    <p:sldId id="2147476278" r:id="rId31"/>
    <p:sldId id="256" r:id="rId32"/>
    <p:sldId id="2147476284" r:id="rId33"/>
    <p:sldId id="2147476283" r:id="rId34"/>
    <p:sldId id="2147476282" r:id="rId35"/>
    <p:sldId id="1788" r:id="rId36"/>
    <p:sldId id="1789" r:id="rId37"/>
    <p:sldId id="261" r:id="rId38"/>
    <p:sldId id="262" r:id="rId39"/>
    <p:sldId id="2147476286" r:id="rId40"/>
    <p:sldId id="2147476285" r:id="rId41"/>
    <p:sldId id="1778" r:id="rId42"/>
    <p:sldId id="1272" r:id="rId43"/>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8A42A"/>
    <a:srgbClr val="E38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EEFCF-BFCE-1418-AB5C-B0968B8D7176}" v="7" dt="2026-01-14T17:41:16.109"/>
    <p1510:client id="{3CBFB8F7-245C-0990-D5CB-8D73FA567639}" v="60" dt="2026-01-14T18:02:11.334"/>
    <p1510:client id="{66AB2A99-3398-7A5A-57DC-69881FD70984}" v="1" dt="2026-01-15T08:32:00.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7FFFE302_52CE34DA.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_7FFFE308_589C6C3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FE2E1_7867A627.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FE2E2_5C291F27.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7FFFE302_52CE34DA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FE303_A3929C3F.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7FFFE303_A3929C3F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FE304_2D21A05A.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_7FFFE306_7B0007C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_7FFFE307_8342709E.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_7FFFE307_8342709E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package" Target="../embeddings/Microsoft_Excel_Worksheet_7FFFE307_8342709E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50249425531675"/>
          <c:y val="0.19044483803542051"/>
          <c:w val="0.75759653332419508"/>
          <c:h val="0.5322453938395999"/>
        </c:manualLayout>
      </c:layout>
      <c:barChart>
        <c:barDir val="col"/>
        <c:grouping val="clustered"/>
        <c:varyColors val="0"/>
        <c:ser>
          <c:idx val="0"/>
          <c:order val="0"/>
          <c:tx>
            <c:strRef>
              <c:f>Sheet1!$C$1</c:f>
              <c:strCache>
                <c:ptCount val="1"/>
                <c:pt idx="0">
                  <c:v>Mean change from baseline</c:v>
                </c:pt>
              </c:strCache>
            </c:strRef>
          </c:tx>
          <c:spPr>
            <a:solidFill>
              <a:schemeClr val="accent1"/>
            </a:solidFill>
            <a:ln>
              <a:noFill/>
            </a:ln>
            <a:effectLst/>
            <a:scene3d>
              <a:camera prst="orthographicFront"/>
              <a:lightRig rig="threePt" dir="t"/>
            </a:scene3d>
            <a:sp3d>
              <a:bevelB w="25400" h="25400"/>
            </a:sp3d>
          </c:spPr>
          <c:invertIfNegative val="0"/>
          <c:dPt>
            <c:idx val="0"/>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2050-4D4E-915D-A71B4C3560C6}"/>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2050-4D4E-915D-A71B4C3560C6}"/>
              </c:ext>
            </c:extLst>
          </c:dPt>
          <c:dPt>
            <c:idx val="2"/>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5-2050-4D4E-915D-A71B4C3560C6}"/>
              </c:ext>
            </c:extLst>
          </c:dPt>
          <c:dPt>
            <c:idx val="3"/>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7-2050-4D4E-915D-A71B4C3560C6}"/>
              </c:ext>
            </c:extLst>
          </c:dPt>
          <c:errBars>
            <c:errBarType val="minus"/>
            <c:errValType val="cust"/>
            <c:noEndCap val="0"/>
            <c:plus>
              <c:numRef>
                <c:f>Sheet1!$H$2:$H$5</c:f>
                <c:numCache>
                  <c:formatCode>General</c:formatCode>
                  <c:ptCount val="4"/>
                  <c:pt idx="0">
                    <c:v>0.03</c:v>
                  </c:pt>
                  <c:pt idx="1">
                    <c:v>0.03</c:v>
                  </c:pt>
                  <c:pt idx="2">
                    <c:v>0.04</c:v>
                  </c:pt>
                  <c:pt idx="3">
                    <c:v>0.04</c:v>
                  </c:pt>
                </c:numCache>
              </c:numRef>
            </c:plus>
            <c:minus>
              <c:numRef>
                <c:f>Sheet1!$H$2:$H$5</c:f>
                <c:numCache>
                  <c:formatCode>General</c:formatCode>
                  <c:ptCount val="4"/>
                  <c:pt idx="0">
                    <c:v>0.03</c:v>
                  </c:pt>
                  <c:pt idx="1">
                    <c:v>0.03</c:v>
                  </c:pt>
                  <c:pt idx="2">
                    <c:v>0.04</c:v>
                  </c:pt>
                  <c:pt idx="3">
                    <c:v>0.04</c:v>
                  </c:pt>
                </c:numCache>
              </c:numRef>
            </c:minus>
            <c:spPr>
              <a:noFill/>
              <a:ln w="19050" cap="flat" cmpd="sng" algn="ctr">
                <a:solidFill>
                  <a:schemeClr val="tx2"/>
                </a:solidFill>
                <a:round/>
              </a:ln>
              <a:effectLst/>
            </c:spPr>
          </c:errBars>
          <c:cat>
            <c:strRef>
              <c:f>Sheet1!$B$2:$B$5</c:f>
              <c:strCache>
                <c:ptCount val="4"/>
                <c:pt idx="0">
                  <c:v>Week 4</c:v>
                </c:pt>
                <c:pt idx="1">
                  <c:v>Week 4</c:v>
                </c:pt>
                <c:pt idx="2">
                  <c:v>Week 12</c:v>
                </c:pt>
                <c:pt idx="3">
                  <c:v>Week 12</c:v>
                </c:pt>
              </c:strCache>
            </c:strRef>
          </c:cat>
          <c:val>
            <c:numRef>
              <c:f>Sheet1!$C$2:$C$5</c:f>
              <c:numCache>
                <c:formatCode>General</c:formatCode>
                <c:ptCount val="4"/>
                <c:pt idx="0">
                  <c:v>-0.53</c:v>
                </c:pt>
                <c:pt idx="1">
                  <c:v>-0.3</c:v>
                </c:pt>
                <c:pt idx="2">
                  <c:v>-0.67</c:v>
                </c:pt>
                <c:pt idx="3">
                  <c:v>-0.42</c:v>
                </c:pt>
              </c:numCache>
            </c:numRef>
          </c:val>
          <c:extLst>
            <c:ext xmlns:c16="http://schemas.microsoft.com/office/drawing/2014/chart" uri="{C3380CC4-5D6E-409C-BE32-E72D297353CC}">
              <c16:uniqueId val="{00000008-2050-4D4E-915D-A71B4C3560C6}"/>
            </c:ext>
          </c:extLst>
        </c:ser>
        <c:dLbls>
          <c:showLegendKey val="0"/>
          <c:showVal val="0"/>
          <c:showCatName val="0"/>
          <c:showSerName val="0"/>
          <c:showPercent val="0"/>
          <c:showBubbleSize val="0"/>
        </c:dLbls>
        <c:gapWidth val="40"/>
        <c:overlap val="-57"/>
        <c:axId val="1025498240"/>
        <c:axId val="1025498632"/>
      </c:barChart>
      <c:catAx>
        <c:axId val="1025498240"/>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025498240"/>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777181990421439"/>
          <c:y val="8.0681165763013207E-2"/>
          <c:w val="0.68097989492012245"/>
          <c:h val="0.68602832568013417"/>
        </c:manualLayout>
      </c:layout>
      <c:barChart>
        <c:barDir val="bar"/>
        <c:grouping val="percentStacked"/>
        <c:varyColors val="0"/>
        <c:ser>
          <c:idx val="0"/>
          <c:order val="0"/>
          <c:tx>
            <c:strRef>
              <c:f>Sheet1!$B$1</c:f>
              <c:strCache>
                <c:ptCount val="1"/>
                <c:pt idx="0">
                  <c:v>Much better</c:v>
                </c:pt>
              </c:strCache>
            </c:strRef>
          </c:tx>
          <c:spPr>
            <a:solidFill>
              <a:srgbClr val="8D2062">
                <a:lumMod val="75000"/>
              </a:srgbClr>
            </a:solidFill>
            <a:ln>
              <a:noFill/>
            </a:ln>
            <a:effectLst/>
          </c:spPr>
          <c:invertIfNegative val="0"/>
          <c:dPt>
            <c:idx val="0"/>
            <c:invertIfNegative val="0"/>
            <c:bubble3D val="0"/>
            <c:extLst>
              <c:ext xmlns:c16="http://schemas.microsoft.com/office/drawing/2014/chart" uri="{C3380CC4-5D6E-409C-BE32-E72D297353CC}">
                <c16:uniqueId val="{00000001-A87A-43C0-B90B-D94091AB67B0}"/>
              </c:ext>
            </c:extLst>
          </c:dPt>
          <c:dPt>
            <c:idx val="1"/>
            <c:invertIfNegative val="0"/>
            <c:bubble3D val="0"/>
            <c:extLst>
              <c:ext xmlns:c16="http://schemas.microsoft.com/office/drawing/2014/chart" uri="{C3380CC4-5D6E-409C-BE32-E72D297353CC}">
                <c16:uniqueId val="{00000000-A87A-43C0-B90B-D94091AB67B0}"/>
              </c:ext>
            </c:extLst>
          </c:dPt>
          <c:dLbls>
            <c:spPr>
              <a:noFill/>
              <a:ln w="25070">
                <a:noFill/>
              </a:ln>
            </c:spPr>
            <c:txPr>
              <a:bodyPr rot="0" spcFirstLastPara="1" vertOverflow="ellipsis" vert="horz" wrap="square" anchor="ctr" anchorCtr="1"/>
              <a:lstStyle/>
              <a:p>
                <a:pPr>
                  <a:defRPr sz="1800" b="1"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Sheet1!$B$2:$B$3</c:f>
              <c:numCache>
                <c:formatCode>0.0%</c:formatCode>
                <c:ptCount val="2"/>
                <c:pt idx="0">
                  <c:v>0.47499999999999998</c:v>
                </c:pt>
                <c:pt idx="1">
                  <c:v>0.23899999999999999</c:v>
                </c:pt>
              </c:numCache>
            </c:numRef>
          </c:val>
          <c:extLst>
            <c:ext xmlns:c16="http://schemas.microsoft.com/office/drawing/2014/chart" uri="{C3380CC4-5D6E-409C-BE32-E72D297353CC}">
              <c16:uniqueId val="{00000000-96CB-4FE8-BDA4-26C78168BB41}"/>
            </c:ext>
          </c:extLst>
        </c:ser>
        <c:ser>
          <c:idx val="1"/>
          <c:order val="1"/>
          <c:tx>
            <c:strRef>
              <c:f>Sheet1!$C$1</c:f>
              <c:strCache>
                <c:ptCount val="1"/>
                <c:pt idx="0">
                  <c:v>Moderately better</c:v>
                </c:pt>
              </c:strCache>
            </c:strRef>
          </c:tx>
          <c:spPr>
            <a:solidFill>
              <a:srgbClr val="8D2062"/>
            </a:solidFill>
            <a:ln>
              <a:noFill/>
            </a:ln>
            <a:effectLst/>
          </c:spPr>
          <c:invertIfNegative val="0"/>
          <c:dLbls>
            <c:spPr>
              <a:noFill/>
              <a:ln w="25070">
                <a:noFill/>
              </a:ln>
            </c:spPr>
            <c:txPr>
              <a:bodyPr rot="0" spcFirstLastPara="1" vertOverflow="ellipsis" vert="horz" wrap="square" anchor="ctr" anchorCtr="1"/>
              <a:lstStyle/>
              <a:p>
                <a:pPr>
                  <a:defRPr sz="1800" b="1" i="0" u="none" strike="noStrike" kern="1200" baseline="0">
                    <a:solidFill>
                      <a:schemeClr val="bg1"/>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Sheet1!$C$2:$C$3</c:f>
              <c:numCache>
                <c:formatCode>0.0%</c:formatCode>
                <c:ptCount val="2"/>
                <c:pt idx="0">
                  <c:v>0.215</c:v>
                </c:pt>
                <c:pt idx="1">
                  <c:v>0.16400000000000001</c:v>
                </c:pt>
              </c:numCache>
            </c:numRef>
          </c:val>
          <c:extLst>
            <c:ext xmlns:c16="http://schemas.microsoft.com/office/drawing/2014/chart" uri="{C3380CC4-5D6E-409C-BE32-E72D297353CC}">
              <c16:uniqueId val="{00000001-96CB-4FE8-BDA4-26C78168BB41}"/>
            </c:ext>
          </c:extLst>
        </c:ser>
        <c:ser>
          <c:idx val="2"/>
          <c:order val="2"/>
          <c:tx>
            <c:strRef>
              <c:f>Sheet1!$D$1</c:f>
              <c:strCache>
                <c:ptCount val="1"/>
                <c:pt idx="0">
                  <c:v>A little better</c:v>
                </c:pt>
              </c:strCache>
            </c:strRef>
          </c:tx>
          <c:spPr>
            <a:solidFill>
              <a:srgbClr val="5667AE">
                <a:lumMod val="40000"/>
                <a:lumOff val="60000"/>
              </a:srgbClr>
            </a:solidFill>
            <a:ln>
              <a:noFill/>
            </a:ln>
            <a:effectLst/>
          </c:spPr>
          <c:invertIfNegative val="0"/>
          <c:dLbls>
            <c:spPr>
              <a:noFill/>
              <a:ln w="25070">
                <a:noFill/>
              </a:ln>
            </c:spPr>
            <c:txPr>
              <a:bodyPr rot="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Sheet1!$D$2:$D$3</c:f>
              <c:numCache>
                <c:formatCode>0.0%</c:formatCode>
                <c:ptCount val="2"/>
                <c:pt idx="0">
                  <c:v>0.221</c:v>
                </c:pt>
                <c:pt idx="1">
                  <c:v>0.25900000000000001</c:v>
                </c:pt>
              </c:numCache>
            </c:numRef>
          </c:val>
          <c:extLst>
            <c:ext xmlns:c16="http://schemas.microsoft.com/office/drawing/2014/chart" uri="{C3380CC4-5D6E-409C-BE32-E72D297353CC}">
              <c16:uniqueId val="{00000002-96CB-4FE8-BDA4-26C78168BB41}"/>
            </c:ext>
          </c:extLst>
        </c:ser>
        <c:ser>
          <c:idx val="3"/>
          <c:order val="3"/>
          <c:tx>
            <c:strRef>
              <c:f>Sheet1!$E$1</c:f>
              <c:strCache>
                <c:ptCount val="1"/>
                <c:pt idx="0">
                  <c:v>No change</c:v>
                </c:pt>
              </c:strCache>
            </c:strRef>
          </c:tx>
          <c:spPr>
            <a:solidFill>
              <a:srgbClr val="44546A">
                <a:lumMod val="20000"/>
                <a:lumOff val="80000"/>
              </a:srgbClr>
            </a:solidFill>
            <a:ln w="9525">
              <a:noFill/>
            </a:ln>
            <a:effectLst/>
          </c:spPr>
          <c:invertIfNegative val="0"/>
          <c:dLbls>
            <c:dLbl>
              <c:idx val="0"/>
              <c:spPr>
                <a:noFill/>
                <a:ln w="25070">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8-A87A-43C0-B90B-D94091AB67B0}"/>
                </c:ext>
              </c:extLst>
            </c:dLbl>
            <c:spPr>
              <a:noFill/>
              <a:ln w="25070">
                <a:noFill/>
              </a:ln>
            </c:spPr>
            <c:txPr>
              <a:bodyPr rot="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VEOZA 45 mg</c:v>
                </c:pt>
                <c:pt idx="1">
                  <c:v>Placebo</c:v>
                </c:pt>
              </c:strCache>
            </c:strRef>
          </c:cat>
          <c:val>
            <c:numRef>
              <c:f>Sheet1!$E$2:$E$3</c:f>
              <c:numCache>
                <c:formatCode>0.0%</c:formatCode>
                <c:ptCount val="2"/>
                <c:pt idx="0">
                  <c:v>6.3E-2</c:v>
                </c:pt>
                <c:pt idx="1">
                  <c:v>0.25900000000000001</c:v>
                </c:pt>
              </c:numCache>
            </c:numRef>
          </c:val>
          <c:extLst>
            <c:ext xmlns:c16="http://schemas.microsoft.com/office/drawing/2014/chart" uri="{C3380CC4-5D6E-409C-BE32-E72D297353CC}">
              <c16:uniqueId val="{00000003-96CB-4FE8-BDA4-26C78168BB41}"/>
            </c:ext>
          </c:extLst>
        </c:ser>
        <c:ser>
          <c:idx val="4"/>
          <c:order val="4"/>
          <c:tx>
            <c:strRef>
              <c:f>Sheet1!$F$1</c:f>
              <c:strCache>
                <c:ptCount val="1"/>
                <c:pt idx="0">
                  <c:v>A little worse</c:v>
                </c:pt>
              </c:strCache>
            </c:strRef>
          </c:tx>
          <c:spPr>
            <a:solidFill>
              <a:srgbClr val="44546A">
                <a:lumMod val="60000"/>
                <a:lumOff val="40000"/>
              </a:srgbClr>
            </a:solidFill>
            <a:ln w="9525">
              <a:noFill/>
            </a:ln>
            <a:effectLst/>
          </c:spPr>
          <c:invertIfNegative val="0"/>
          <c:dLbls>
            <c:dLbl>
              <c:idx val="0"/>
              <c:layout>
                <c:manualLayout>
                  <c:x val="-8.2673426110462678E-3"/>
                  <c:y val="-0.141188764931823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7A-43C0-B90B-D94091AB67B0}"/>
                </c:ext>
              </c:extLst>
            </c:dLbl>
            <c:dLbl>
              <c:idx val="1"/>
              <c:layout>
                <c:manualLayout>
                  <c:x val="0"/>
                  <c:y val="-0.150815271631720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7A-43C0-B90B-D94091AB67B0}"/>
                </c:ext>
              </c:extLst>
            </c:dLbl>
            <c:spPr>
              <a:noFill/>
              <a:ln>
                <a:noFill/>
              </a:ln>
              <a:effectLst/>
            </c:spPr>
            <c:txPr>
              <a:bodyPr wrap="square" lIns="38100" tIns="19050" rIns="38100" bIns="19050" anchor="ctr">
                <a:spAutoFit/>
              </a:bodyPr>
              <a:lstStyle/>
              <a:p>
                <a:pPr>
                  <a:defRPr sz="1400" b="1" i="0">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VEOZA 45 mg</c:v>
                </c:pt>
                <c:pt idx="1">
                  <c:v>Placebo</c:v>
                </c:pt>
              </c:strCache>
            </c:strRef>
          </c:cat>
          <c:val>
            <c:numRef>
              <c:f>Sheet1!$F$2:$F$3</c:f>
              <c:numCache>
                <c:formatCode>0.0%</c:formatCode>
                <c:ptCount val="2"/>
                <c:pt idx="0">
                  <c:v>0.01</c:v>
                </c:pt>
                <c:pt idx="1">
                  <c:v>4.1000000000000002E-2</c:v>
                </c:pt>
              </c:numCache>
            </c:numRef>
          </c:val>
          <c:extLst>
            <c:ext xmlns:c16="http://schemas.microsoft.com/office/drawing/2014/chart" uri="{C3380CC4-5D6E-409C-BE32-E72D297353CC}">
              <c16:uniqueId val="{00000004-96CB-4FE8-BDA4-26C78168BB41}"/>
            </c:ext>
          </c:extLst>
        </c:ser>
        <c:ser>
          <c:idx val="5"/>
          <c:order val="5"/>
          <c:tx>
            <c:strRef>
              <c:f>Sheet1!$G$1</c:f>
              <c:strCache>
                <c:ptCount val="1"/>
                <c:pt idx="0">
                  <c:v>Moderately worse</c:v>
                </c:pt>
              </c:strCache>
            </c:strRef>
          </c:tx>
          <c:spPr>
            <a:solidFill>
              <a:srgbClr val="E7E6E6">
                <a:lumMod val="50000"/>
              </a:srgbClr>
            </a:solidFill>
            <a:ln w="9525">
              <a:noFill/>
            </a:ln>
            <a:effectLst/>
          </c:spPr>
          <c:invertIfNegative val="0"/>
          <c:dLbls>
            <c:dLbl>
              <c:idx val="0"/>
              <c:layout>
                <c:manualLayout>
                  <c:x val="2.3620978888703619E-3"/>
                  <c:y val="0.144397600498455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7A-43C0-B90B-D94091AB67B0}"/>
                </c:ext>
              </c:extLst>
            </c:dLbl>
            <c:dLbl>
              <c:idx val="1"/>
              <c:layout>
                <c:manualLayout>
                  <c:x val="5.9052447221759055E-3"/>
                  <c:y val="0.137979929365191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7A-43C0-B90B-D94091AB67B0}"/>
                </c:ext>
              </c:extLst>
            </c:dLbl>
            <c:spPr>
              <a:noFill/>
              <a:ln>
                <a:noFill/>
              </a:ln>
              <a:effectLst/>
            </c:spPr>
            <c:txPr>
              <a:bodyPr wrap="square" lIns="38100" tIns="19050" rIns="38100" bIns="19050" anchor="ctr">
                <a:spAutoFit/>
              </a:bodyPr>
              <a:lstStyle/>
              <a:p>
                <a:pPr>
                  <a:defRPr sz="1400" b="1">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VEOZA 45 mg</c:v>
                </c:pt>
                <c:pt idx="1">
                  <c:v>Placebo</c:v>
                </c:pt>
              </c:strCache>
            </c:strRef>
          </c:cat>
          <c:val>
            <c:numRef>
              <c:f>Sheet1!$G$2:$G$3</c:f>
              <c:numCache>
                <c:formatCode>0.0%</c:formatCode>
                <c:ptCount val="2"/>
                <c:pt idx="0">
                  <c:v>1.2999999999999999E-2</c:v>
                </c:pt>
                <c:pt idx="1">
                  <c:v>0.02</c:v>
                </c:pt>
              </c:numCache>
            </c:numRef>
          </c:val>
          <c:extLst>
            <c:ext xmlns:c16="http://schemas.microsoft.com/office/drawing/2014/chart" uri="{C3380CC4-5D6E-409C-BE32-E72D297353CC}">
              <c16:uniqueId val="{00000005-96CB-4FE8-BDA4-26C78168BB41}"/>
            </c:ext>
          </c:extLst>
        </c:ser>
        <c:ser>
          <c:idx val="6"/>
          <c:order val="6"/>
          <c:tx>
            <c:strRef>
              <c:f>Sheet1!$H$1</c:f>
              <c:strCache>
                <c:ptCount val="1"/>
                <c:pt idx="0">
                  <c:v>Much worse</c:v>
                </c:pt>
              </c:strCache>
            </c:strRef>
          </c:tx>
          <c:spPr>
            <a:solidFill>
              <a:srgbClr val="E7E6E6">
                <a:lumMod val="25000"/>
              </a:srgbClr>
            </a:solidFill>
            <a:ln w="9525">
              <a:noFill/>
            </a:ln>
            <a:effectLst/>
          </c:spPr>
          <c:invertIfNegative val="0"/>
          <c:dLbls>
            <c:dLbl>
              <c:idx val="0"/>
              <c:layout>
                <c:manualLayout>
                  <c:x val="2.9883002687676814E-2"/>
                  <c:y val="-0.13797980303308233"/>
                </c:manualLayout>
              </c:layout>
              <c:spPr>
                <a:noFill/>
                <a:ln>
                  <a:noFill/>
                </a:ln>
                <a:effectLst/>
              </c:spPr>
              <c:txPr>
                <a:bodyPr wrap="square" lIns="38100" tIns="19050" rIns="38100" bIns="19050" anchor="ctr">
                  <a:noAutofit/>
                </a:bodyPr>
                <a:lstStyle/>
                <a:p>
                  <a:pPr>
                    <a:defRPr sz="1400" b="1">
                      <a:solidFill>
                        <a:srgbClr val="000000"/>
                      </a:solidFill>
                      <a:latin typeface="+mj-lt"/>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4773565483537704E-2"/>
                      <c:h val="6.7706430455942671E-2"/>
                    </c:manualLayout>
                  </c15:layout>
                </c:ext>
                <c:ext xmlns:c16="http://schemas.microsoft.com/office/drawing/2014/chart" uri="{C3380CC4-5D6E-409C-BE32-E72D297353CC}">
                  <c16:uniqueId val="{00000005-A87A-43C0-B90B-D94091AB67B0}"/>
                </c:ext>
              </c:extLst>
            </c:dLbl>
            <c:dLbl>
              <c:idx val="1"/>
              <c:layout>
                <c:manualLayout>
                  <c:x val="1.1810489444351811E-2"/>
                  <c:y val="-0.150815271631720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7A-43C0-B90B-D94091AB67B0}"/>
                </c:ext>
              </c:extLst>
            </c:dLbl>
            <c:spPr>
              <a:noFill/>
              <a:ln>
                <a:noFill/>
              </a:ln>
              <a:effectLst/>
            </c:spPr>
            <c:txPr>
              <a:bodyPr wrap="square" lIns="38100" tIns="19050" rIns="38100" bIns="19050" anchor="ctr">
                <a:spAutoFit/>
              </a:bodyPr>
              <a:lstStyle/>
              <a:p>
                <a:pPr>
                  <a:defRPr sz="1400" b="1">
                    <a:solidFill>
                      <a:srgbClr val="000000"/>
                    </a:solidFill>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strRef>
              <c:f>Sheet1!$A$2:$A$3</c:f>
              <c:strCache>
                <c:ptCount val="2"/>
                <c:pt idx="0">
                  <c:v>VEOZA 45 mg</c:v>
                </c:pt>
                <c:pt idx="1">
                  <c:v>Placebo</c:v>
                </c:pt>
              </c:strCache>
            </c:strRef>
          </c:cat>
          <c:val>
            <c:numRef>
              <c:f>Sheet1!$H$2:$H$3</c:f>
              <c:numCache>
                <c:formatCode>0.0%</c:formatCode>
                <c:ptCount val="2"/>
                <c:pt idx="0">
                  <c:v>3.0000000000000001E-3</c:v>
                </c:pt>
                <c:pt idx="1">
                  <c:v>1.7000000000000001E-2</c:v>
                </c:pt>
              </c:numCache>
            </c:numRef>
          </c:val>
          <c:extLst>
            <c:ext xmlns:c16="http://schemas.microsoft.com/office/drawing/2014/chart" uri="{C3380CC4-5D6E-409C-BE32-E72D297353CC}">
              <c16:uniqueId val="{00000006-96CB-4FE8-BDA4-26C78168BB41}"/>
            </c:ext>
          </c:extLst>
        </c:ser>
        <c:dLbls>
          <c:showLegendKey val="0"/>
          <c:showVal val="0"/>
          <c:showCatName val="0"/>
          <c:showSerName val="0"/>
          <c:showPercent val="0"/>
          <c:showBubbleSize val="0"/>
        </c:dLbls>
        <c:gapWidth val="64"/>
        <c:overlap val="100"/>
        <c:axId val="86373376"/>
        <c:axId val="1"/>
      </c:barChart>
      <c:catAx>
        <c:axId val="86373376"/>
        <c:scaling>
          <c:orientation val="minMax"/>
        </c:scaling>
        <c:delete val="0"/>
        <c:axPos val="l"/>
        <c:majorGridlines>
          <c:spPr>
            <a:ln>
              <a:noFill/>
            </a:ln>
          </c:spPr>
        </c:majorGridlines>
        <c:numFmt formatCode="General" sourceLinked="1"/>
        <c:majorTickMark val="none"/>
        <c:minorTickMark val="none"/>
        <c:tickLblPos val="nextTo"/>
        <c:spPr>
          <a:noFill/>
          <a:ln w="19050" cap="sq" cmpd="sng" algn="ctr">
            <a:solidFill>
              <a:srgbClr val="44546A"/>
            </a:solidFill>
            <a:miter lim="800000"/>
          </a:ln>
          <a:effectLst/>
        </c:spPr>
        <c:txPr>
          <a:bodyPr rot="-60000000" spcFirstLastPara="1" vertOverflow="ellipsis" vert="horz" wrap="square" anchor="ctr" anchorCtr="1"/>
          <a:lstStyle/>
          <a:p>
            <a:pPr>
              <a:defRPr sz="1400" b="0" i="0" u="none" strike="noStrike" kern="1200" baseline="0">
                <a:solidFill>
                  <a:srgbClr val="201651"/>
                </a:solidFill>
                <a:latin typeface="+mn-lt"/>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
        </c:scaling>
        <c:delete val="0"/>
        <c:axPos val="b"/>
        <c:majorGridlines>
          <c:spPr>
            <a:ln w="9395" cap="flat" cmpd="sng" algn="ctr">
              <a:noFill/>
              <a:round/>
            </a:ln>
            <a:effectLst/>
          </c:spPr>
        </c:majorGridlines>
        <c:numFmt formatCode="0%" sourceLinked="0"/>
        <c:majorTickMark val="none"/>
        <c:minorTickMark val="none"/>
        <c:tickLblPos val="none"/>
        <c:spPr>
          <a:ln w="6267">
            <a:noFill/>
          </a:ln>
        </c:spPr>
        <c:txPr>
          <a:bodyPr rot="-60000000" spcFirstLastPara="1" vertOverflow="ellipsis" vert="horz" wrap="square" anchor="ctr" anchorCtr="1"/>
          <a:lstStyle/>
          <a:p>
            <a:pPr>
              <a:defRPr sz="1400" b="0" i="0" u="none" strike="noStrike" kern="1200" baseline="0">
                <a:solidFill>
                  <a:srgbClr val="1F1451"/>
                </a:solidFill>
                <a:latin typeface="+mn-lt"/>
                <a:ea typeface="+mn-ea"/>
                <a:cs typeface="Arial" panose="020B0604020202020204" pitchFamily="34" charset="0"/>
              </a:defRPr>
            </a:pPr>
            <a:endParaRPr lang="en-US"/>
          </a:p>
        </c:txPr>
        <c:crossAx val="86373376"/>
        <c:crosses val="autoZero"/>
        <c:crossBetween val="between"/>
      </c:valAx>
      <c:spPr>
        <a:noFill/>
        <a:ln w="24730">
          <a:noFill/>
        </a:ln>
      </c:spPr>
    </c:plotArea>
    <c:legend>
      <c:legendPos val="l"/>
      <c:layout>
        <c:manualLayout>
          <c:xMode val="edge"/>
          <c:yMode val="edge"/>
          <c:x val="5.9052447221759055E-3"/>
          <c:y val="1.4847560097447541E-2"/>
          <c:w val="0.15209501808446324"/>
          <c:h val="0.81161507516002485"/>
        </c:manualLayout>
      </c:layout>
      <c:overlay val="0"/>
      <c:txPr>
        <a:bodyPr/>
        <a:lstStyle/>
        <a:p>
          <a:pPr>
            <a:defRPr sz="1400">
              <a:solidFill>
                <a:schemeClr val="tx1"/>
              </a:solidFill>
              <a:latin typeface="+mj-lt"/>
            </a:defRPr>
          </a:pPr>
          <a:endParaRPr lang="en-US"/>
        </a:p>
      </c:txPr>
    </c:legend>
    <c:plotVisOnly val="1"/>
    <c:dispBlanksAs val="gap"/>
    <c:showDLblsOverMax val="0"/>
  </c:chart>
  <c:spPr>
    <a:noFill/>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25739386539185E-2"/>
          <c:y val="9.1999999999999998E-2"/>
          <c:w val="0.92016758762750739"/>
          <c:h val="0.54240615818545068"/>
        </c:manualLayout>
      </c:layout>
      <c:barChart>
        <c:barDir val="col"/>
        <c:grouping val="clustered"/>
        <c:varyColors val="0"/>
        <c:ser>
          <c:idx val="0"/>
          <c:order val="0"/>
          <c:tx>
            <c:strRef>
              <c:f>'AAAT Skylight 4'!$C$3:$C$5</c:f>
              <c:strCache>
                <c:ptCount val="3"/>
                <c:pt idx="0">
                  <c:v>Placebo</c:v>
                </c:pt>
                <c:pt idx="1">
                  <c:v>(n=175)</c:v>
                </c:pt>
              </c:strCache>
            </c:strRef>
          </c:tx>
          <c:spPr>
            <a:solidFill>
              <a:schemeClr val="bg1">
                <a:lumMod val="50000"/>
              </a:schemeClr>
            </a:solidFill>
            <a:ln>
              <a:noFill/>
            </a:ln>
            <a:effectLst/>
          </c:spPr>
          <c:invertIfNegative val="0"/>
          <c:dLbls>
            <c:dLbl>
              <c:idx val="4"/>
              <c:tx>
                <c:rich>
                  <a:bodyPr/>
                  <a:lstStyle/>
                  <a:p>
                    <a:r>
                      <a:rPr lang="en-US" sz="1400" b="0" i="0" u="none" strike="noStrike" kern="1200" baseline="0">
                        <a:solidFill>
                          <a:srgbClr val="1F1451"/>
                        </a:solidFill>
                        <a:latin typeface="Arial" panose="020B0604020202020204" pitchFamily="34" charset="0"/>
                        <a:cs typeface="Arial" panose="020B0604020202020204" pitchFamily="34" charset="0"/>
                      </a:rPr>
                      <a:t>5</a:t>
                    </a:r>
                    <a:r>
                      <a:rPr lang="en-US" sz="1400" b="0" i="0" u="none" strike="noStrike" kern="1200" baseline="30000">
                        <a:solidFill>
                          <a:srgbClr val="1F1451"/>
                        </a:solidFill>
                        <a:latin typeface="Arial" panose="020B0604020202020204" pitchFamily="34" charset="0"/>
                        <a:cs typeface="Arial" panose="020B0604020202020204" pitchFamily="34" charset="0"/>
                      </a:rPr>
                      <a:t>†</a:t>
                    </a:r>
                    <a:endParaRPr lang="en-US" sz="1400" baseline="3000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222-467B-A23B-1FE878869FB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4'!$C$6:$C$12</c:f>
              <c:numCache>
                <c:formatCode>General</c:formatCode>
                <c:ptCount val="7"/>
                <c:pt idx="0">
                  <c:v>45</c:v>
                </c:pt>
                <c:pt idx="1">
                  <c:v>13</c:v>
                </c:pt>
                <c:pt idx="2">
                  <c:v>1</c:v>
                </c:pt>
                <c:pt idx="3">
                  <c:v>0</c:v>
                </c:pt>
                <c:pt idx="4">
                  <c:v>5</c:v>
                </c:pt>
                <c:pt idx="5">
                  <c:v>4</c:v>
                </c:pt>
                <c:pt idx="6">
                  <c:v>0</c:v>
                </c:pt>
              </c:numCache>
            </c:numRef>
          </c:val>
          <c:extLst>
            <c:ext xmlns:c16="http://schemas.microsoft.com/office/drawing/2014/chart" uri="{C3380CC4-5D6E-409C-BE32-E72D297353CC}">
              <c16:uniqueId val="{00000000-A222-467B-A23B-1FE878869FBE}"/>
            </c:ext>
          </c:extLst>
        </c:ser>
        <c:ser>
          <c:idx val="1"/>
          <c:order val="1"/>
          <c:tx>
            <c:strRef>
              <c:f>'AAAT Skylight 4'!$D$3:$D$5</c:f>
              <c:strCache>
                <c:ptCount val="3"/>
                <c:pt idx="0">
                  <c:v>Fezolinetant</c:v>
                </c:pt>
                <c:pt idx="1">
                  <c:v>30 mg</c:v>
                </c:pt>
                <c:pt idx="2">
                  <c:v>(n=174)</c:v>
                </c:pt>
              </c:strCache>
            </c:strRef>
          </c:tx>
          <c:spPr>
            <a:solidFill>
              <a:schemeClr val="accent2">
                <a:lumMod val="60000"/>
                <a:lumOff val="40000"/>
              </a:schemeClr>
            </a:solidFill>
            <a:ln>
              <a:noFill/>
            </a:ln>
            <a:effectLst/>
          </c:spPr>
          <c:invertIfNegative val="0"/>
          <c:dLbls>
            <c:dLbl>
              <c:idx val="2"/>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22-467B-A23B-1FE878869FBE}"/>
                </c:ext>
              </c:extLst>
            </c:dLbl>
            <c:dLbl>
              <c:idx val="3"/>
              <c:tx>
                <c:rich>
                  <a:bodyPr/>
                  <a:lstStyle/>
                  <a:p>
                    <a:fld id="{510278C6-AFDF-42FD-AE96-0A4CCA32A0C1}" type="VALUE">
                      <a:rPr lang="en-US" smtClean="0"/>
                      <a:pPr/>
                      <a:t>[VALUE]</a:t>
                    </a:fld>
                    <a:r>
                      <a:rPr lang="en-US" sz="1100" b="0" i="0" u="none" strike="noStrike" kern="1200" baseline="0">
                        <a:solidFill>
                          <a:srgbClr val="1F145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95-4647-812D-C756A0653ECE}"/>
                </c:ext>
              </c:extLst>
            </c:dLbl>
            <c:dLbl>
              <c:idx val="4"/>
              <c:tx>
                <c:rich>
                  <a:bodyPr/>
                  <a:lstStyle/>
                  <a:p>
                    <a:r>
                      <a:rPr lang="en-US"/>
                      <a:t>6</a:t>
                    </a:r>
                    <a:r>
                      <a:rPr lang="en-US" sz="1400" b="0" i="0" u="none" strike="noStrike" kern="1200" baseline="30000">
                        <a:solidFill>
                          <a:srgbClr val="1F1451"/>
                        </a:solidFill>
                        <a:latin typeface="Arial" panose="020B0604020202020204" pitchFamily="34" charset="0"/>
                        <a:cs typeface="Arial" panose="020B0604020202020204" pitchFamily="34" charset="0"/>
                      </a:rPr>
                      <a:t>‡</a:t>
                    </a:r>
                    <a:endParaRPr lang="en-US" sz="1400" baseline="3000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222-467B-A23B-1FE878869FB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4'!$D$6:$D$12</c:f>
              <c:numCache>
                <c:formatCode>General</c:formatCode>
                <c:ptCount val="7"/>
                <c:pt idx="0">
                  <c:v>37</c:v>
                </c:pt>
                <c:pt idx="1">
                  <c:v>10</c:v>
                </c:pt>
                <c:pt idx="2">
                  <c:v>1</c:v>
                </c:pt>
                <c:pt idx="3">
                  <c:v>1</c:v>
                </c:pt>
                <c:pt idx="4">
                  <c:v>6</c:v>
                </c:pt>
                <c:pt idx="5">
                  <c:v>3</c:v>
                </c:pt>
                <c:pt idx="6">
                  <c:v>0</c:v>
                </c:pt>
              </c:numCache>
            </c:numRef>
          </c:val>
          <c:extLst>
            <c:ext xmlns:c16="http://schemas.microsoft.com/office/drawing/2014/chart" uri="{C3380CC4-5D6E-409C-BE32-E72D297353CC}">
              <c16:uniqueId val="{00000001-A222-467B-A23B-1FE878869FBE}"/>
            </c:ext>
          </c:extLst>
        </c:ser>
        <c:ser>
          <c:idx val="2"/>
          <c:order val="2"/>
          <c:tx>
            <c:strRef>
              <c:f>'AAAT Skylight 4'!$E$3:$E$5</c:f>
              <c:strCache>
                <c:ptCount val="3"/>
                <c:pt idx="0">
                  <c:v>Fezolinetant</c:v>
                </c:pt>
                <c:pt idx="1">
                  <c:v>45 mg</c:v>
                </c:pt>
                <c:pt idx="2">
                  <c:v>(n=173)</c:v>
                </c:pt>
              </c:strCache>
            </c:strRef>
          </c:tx>
          <c:spPr>
            <a:solidFill>
              <a:schemeClr val="accent2"/>
            </a:solidFill>
            <a:ln>
              <a:noFill/>
            </a:ln>
            <a:effectLst/>
          </c:spPr>
          <c:invertIfNegative val="0"/>
          <c:dLbls>
            <c:dLbl>
              <c:idx val="4"/>
              <c:tx>
                <c:rich>
                  <a:bodyPr/>
                  <a:lstStyle/>
                  <a:p>
                    <a:r>
                      <a:rPr lang="en-US"/>
                      <a:t>2</a:t>
                    </a:r>
                    <a:r>
                      <a:rPr lang="en-US" sz="1400" b="0" i="0" u="none" strike="noStrike" kern="1200" baseline="30000">
                        <a:solidFill>
                          <a:srgbClr val="1F1451"/>
                        </a:solidFill>
                      </a:rPr>
                      <a:t>§</a:t>
                    </a:r>
                    <a:endParaRPr lang="en-US" sz="1400" baseline="3000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222-467B-A23B-1FE878869FB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4'!$E$6:$E$12</c:f>
              <c:numCache>
                <c:formatCode>General</c:formatCode>
                <c:ptCount val="7"/>
                <c:pt idx="0">
                  <c:v>43</c:v>
                </c:pt>
                <c:pt idx="1">
                  <c:v>8</c:v>
                </c:pt>
                <c:pt idx="2">
                  <c:v>1</c:v>
                </c:pt>
                <c:pt idx="3">
                  <c:v>0</c:v>
                </c:pt>
                <c:pt idx="4">
                  <c:v>2</c:v>
                </c:pt>
                <c:pt idx="5">
                  <c:v>2</c:v>
                </c:pt>
                <c:pt idx="6">
                  <c:v>0</c:v>
                </c:pt>
              </c:numCache>
            </c:numRef>
          </c:val>
          <c:extLst>
            <c:ext xmlns:c16="http://schemas.microsoft.com/office/drawing/2014/chart" uri="{C3380CC4-5D6E-409C-BE32-E72D297353CC}">
              <c16:uniqueId val="{00000002-A222-467B-A23B-1FE878869FBE}"/>
            </c:ext>
          </c:extLst>
        </c:ser>
        <c:dLbls>
          <c:dLblPos val="outEnd"/>
          <c:showLegendKey val="0"/>
          <c:showVal val="1"/>
          <c:showCatName val="0"/>
          <c:showSerName val="0"/>
          <c:showPercent val="0"/>
          <c:showBubbleSize val="0"/>
        </c:dLbls>
        <c:gapWidth val="219"/>
        <c:overlap val="-27"/>
        <c:axId val="478992520"/>
        <c:axId val="478992160"/>
      </c:barChart>
      <c:catAx>
        <c:axId val="478992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160"/>
        <c:crosses val="autoZero"/>
        <c:auto val="1"/>
        <c:lblAlgn val="ctr"/>
        <c:lblOffset val="100"/>
        <c:noMultiLvlLbl val="0"/>
      </c:catAx>
      <c:valAx>
        <c:axId val="47899216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S" b="1"/>
                  <a:t>Incidence (%)</a:t>
                </a:r>
              </a:p>
            </c:rich>
          </c:tx>
          <c:layout>
            <c:manualLayout>
              <c:xMode val="edge"/>
              <c:yMode val="edge"/>
              <c:x val="9.4418965573321058E-3"/>
              <c:y val="0.177084838995634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520"/>
        <c:crosses val="autoZero"/>
        <c:crossBetween val="between"/>
        <c:majorUnit val="10"/>
      </c:valAx>
      <c:spPr>
        <a:noFill/>
        <a:ln>
          <a:noFill/>
        </a:ln>
        <a:effectLst/>
      </c:spPr>
    </c:plotArea>
    <c:legend>
      <c:legendPos val="b"/>
      <c:layout>
        <c:manualLayout>
          <c:xMode val="edge"/>
          <c:yMode val="edge"/>
          <c:x val="0.32059553607566388"/>
          <c:y val="0.13756939710894348"/>
          <c:w val="0.65636900501073725"/>
          <c:h val="6.93529202047953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4828572188262E-2"/>
          <c:y val="0.10394029850746268"/>
          <c:w val="0.92016758762750739"/>
          <c:h val="0.54240615818545068"/>
        </c:manualLayout>
      </c:layout>
      <c:barChart>
        <c:barDir val="col"/>
        <c:grouping val="clustered"/>
        <c:varyColors val="0"/>
        <c:ser>
          <c:idx val="0"/>
          <c:order val="0"/>
          <c:tx>
            <c:strRef>
              <c:f>'AAAT Skylight 4'!$C$3:$C$5</c:f>
              <c:strCache>
                <c:ptCount val="3"/>
                <c:pt idx="0">
                  <c:v>Placebo</c:v>
                </c:pt>
                <c:pt idx="1">
                  <c:v>(n=167)</c:v>
                </c:pt>
              </c:strCache>
            </c:strRef>
          </c:tx>
          <c:spPr>
            <a:solidFill>
              <a:schemeClr val="bg1">
                <a:lumMod val="50000"/>
              </a:schemeClr>
            </a:solidFill>
            <a:ln>
              <a:noFill/>
            </a:ln>
            <a:effectLst/>
          </c:spPr>
          <c:invertIfNegative val="0"/>
          <c:dLbls>
            <c:dLbl>
              <c:idx val="4"/>
              <c:tx>
                <c:rich>
                  <a:bodyPr/>
                  <a:lstStyle/>
                  <a:p>
                    <a:fld id="{8023B0DD-EFDD-4042-B303-E2043434CA9D}" type="VALUE">
                      <a:rPr lang="en-US" smtClean="0"/>
                      <a:pPr/>
                      <a:t>[VALUE]</a:t>
                    </a:fld>
                    <a:r>
                      <a:rPr lang="en-US" sz="1400" b="0" i="0" u="none" strike="noStrike" kern="1200" baseline="30000">
                        <a:solidFill>
                          <a:srgbClr val="1F145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222-467B-A23B-1FE878869F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4'!$C$6:$C$12</c:f>
              <c:numCache>
                <c:formatCode>General</c:formatCode>
                <c:ptCount val="7"/>
                <c:pt idx="0">
                  <c:v>32.299999999999997</c:v>
                </c:pt>
                <c:pt idx="1">
                  <c:v>6.6</c:v>
                </c:pt>
                <c:pt idx="2">
                  <c:v>0</c:v>
                </c:pt>
                <c:pt idx="3">
                  <c:v>0</c:v>
                </c:pt>
                <c:pt idx="4">
                  <c:v>0.6</c:v>
                </c:pt>
                <c:pt idx="5">
                  <c:v>0</c:v>
                </c:pt>
                <c:pt idx="6">
                  <c:v>0</c:v>
                </c:pt>
              </c:numCache>
            </c:numRef>
          </c:val>
          <c:extLst>
            <c:ext xmlns:c16="http://schemas.microsoft.com/office/drawing/2014/chart" uri="{C3380CC4-5D6E-409C-BE32-E72D297353CC}">
              <c16:uniqueId val="{00000000-A222-467B-A23B-1FE878869FBE}"/>
            </c:ext>
          </c:extLst>
        </c:ser>
        <c:ser>
          <c:idx val="1"/>
          <c:order val="1"/>
          <c:tx>
            <c:strRef>
              <c:f>'AAAT Skylight 4'!$D$3:$D$5</c:f>
              <c:strCache>
                <c:ptCount val="3"/>
                <c:pt idx="0">
                  <c:v>Fezolinetant</c:v>
                </c:pt>
                <c:pt idx="1">
                  <c:v>30 mg</c:v>
                </c:pt>
                <c:pt idx="2">
                  <c:v>(n=166)</c:v>
                </c:pt>
              </c:strCache>
            </c:strRef>
          </c:tx>
          <c:spPr>
            <a:solidFill>
              <a:schemeClr val="accent2">
                <a:lumMod val="60000"/>
                <a:lumOff val="40000"/>
              </a:schemeClr>
            </a:solidFill>
            <a:ln>
              <a:noFill/>
            </a:ln>
            <a:effectLst/>
          </c:spPr>
          <c:invertIfNegative val="0"/>
          <c:dLbls>
            <c:dLbl>
              <c:idx val="2"/>
              <c:tx>
                <c:rich>
                  <a:bodyPr/>
                  <a:lstStyle/>
                  <a:p>
                    <a:fld id="{84E72BF4-E0DD-41D0-B82B-E32CEB3214F8}" type="VALUE">
                      <a:rPr lang="en-US" smtClean="0"/>
                      <a:pPr/>
                      <a:t>[VALUE]</a:t>
                    </a:fld>
                    <a:r>
                      <a:rPr lang="en-US" sz="1400" b="0" i="0" u="none" strike="noStrike" kern="1200" baseline="30000">
                        <a:solidFill>
                          <a:srgbClr val="1F1451"/>
                        </a:solidFill>
                        <a:latin typeface="Arial" panose="020B060402020202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22-467B-A23B-1FE878869FBE}"/>
                </c:ext>
              </c:extLst>
            </c:dLbl>
            <c:dLbl>
              <c:idx val="4"/>
              <c:tx>
                <c:rich>
                  <a:bodyPr/>
                  <a:lstStyle/>
                  <a:p>
                    <a:fld id="{80FECFA4-0C07-484C-B281-2E6D8B9771A2}" type="VALUE">
                      <a:rPr lang="en-US" smtClean="0"/>
                      <a:pPr/>
                      <a:t>[VALUE]</a:t>
                    </a:fld>
                    <a:r>
                      <a:rPr lang="en-US" sz="1400" b="0" i="0" u="none" strike="noStrike" kern="1200" baseline="30000">
                        <a:solidFill>
                          <a:srgbClr val="1F1451"/>
                        </a:solidFill>
                      </a:rPr>
                      <a:t>II</a:t>
                    </a:r>
                    <a:r>
                      <a:rPr lang="en-US" sz="1400" b="0" i="0" u="none" strike="noStrike" kern="1200" baseline="0">
                        <a:solidFill>
                          <a:srgbClr val="1F1451"/>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22-467B-A23B-1FE878869F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4'!$D$6:$D$12</c:f>
              <c:numCache>
                <c:formatCode>General</c:formatCode>
                <c:ptCount val="7"/>
                <c:pt idx="0">
                  <c:v>40.4</c:v>
                </c:pt>
                <c:pt idx="1">
                  <c:v>14.5</c:v>
                </c:pt>
                <c:pt idx="2">
                  <c:v>1.8</c:v>
                </c:pt>
                <c:pt idx="3">
                  <c:v>0</c:v>
                </c:pt>
                <c:pt idx="4">
                  <c:v>1.2</c:v>
                </c:pt>
                <c:pt idx="5">
                  <c:v>0.6</c:v>
                </c:pt>
                <c:pt idx="6">
                  <c:v>0</c:v>
                </c:pt>
              </c:numCache>
            </c:numRef>
          </c:val>
          <c:extLst>
            <c:ext xmlns:c16="http://schemas.microsoft.com/office/drawing/2014/chart" uri="{C3380CC4-5D6E-409C-BE32-E72D297353CC}">
              <c16:uniqueId val="{00000001-A222-467B-A23B-1FE878869FBE}"/>
            </c:ext>
          </c:extLst>
        </c:ser>
        <c:ser>
          <c:idx val="2"/>
          <c:order val="2"/>
          <c:tx>
            <c:strRef>
              <c:f>'AAAT Skylight 4'!$E$3:$E$5</c:f>
              <c:strCache>
                <c:ptCount val="3"/>
                <c:pt idx="0">
                  <c:v>Fezolinetant</c:v>
                </c:pt>
                <c:pt idx="1">
                  <c:v>45 mg</c:v>
                </c:pt>
                <c:pt idx="2">
                  <c:v>(n=167)</c:v>
                </c:pt>
              </c:strCache>
            </c:strRef>
          </c:tx>
          <c:spPr>
            <a:solidFill>
              <a:schemeClr val="accent2"/>
            </a:solidFill>
            <a:ln>
              <a:noFill/>
            </a:ln>
            <a:effectLst/>
          </c:spPr>
          <c:invertIfNegative val="0"/>
          <c:dLbls>
            <c:dLbl>
              <c:idx val="2"/>
              <c:tx>
                <c:rich>
                  <a:bodyPr/>
                  <a:lstStyle/>
                  <a:p>
                    <a:fld id="{9A85F137-A023-46E8-A2A4-7FF32DDFE851}" type="VALUE">
                      <a:rPr lang="en-US" smtClean="0"/>
                      <a:pPr/>
                      <a:t>[VALUE]</a:t>
                    </a:fld>
                    <a:r>
                      <a:rPr lang="en-US" sz="1400" b="0" i="0" u="none" strike="noStrike" kern="1200" baseline="30000">
                        <a:solidFill>
                          <a:srgbClr val="1F1451"/>
                        </a:solidFill>
                        <a:latin typeface="Arial" panose="020B0604020202020204" pitchFamily="34" charset="0"/>
                        <a:cs typeface="Arial" panose="020B0604020202020204" pitchFamily="34" charset="0"/>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58-49FC-937A-9CE1C5D68091}"/>
                </c:ext>
              </c:extLst>
            </c:dLbl>
            <c:dLbl>
              <c:idx val="4"/>
              <c:tx>
                <c:rich>
                  <a:bodyPr/>
                  <a:lstStyle/>
                  <a:p>
                    <a:fld id="{F6F425D1-909E-4061-BD3D-4B73D727FBCD}" type="VALUE">
                      <a:rPr lang="en-US" smtClean="0"/>
                      <a:pPr/>
                      <a:t>[VALUE]</a:t>
                    </a:fld>
                    <a:r>
                      <a:rPr lang="en-US" sz="1400" b="0" i="0" u="none" strike="noStrike" kern="1200" baseline="30000">
                        <a:solidFill>
                          <a:srgbClr val="1F145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222-467B-A23B-1FE878869F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'AAAT Skylight 4'!$B$6:$B$12</c:f>
              <c:strCache>
                <c:ptCount val="7"/>
                <c:pt idx="0">
                  <c:v>Any TEAE</c:v>
                </c:pt>
                <c:pt idx="1">
                  <c:v>Drug-related TEAEs</c:v>
                </c:pt>
                <c:pt idx="2">
                  <c:v>Serious TEAEs</c:v>
                </c:pt>
                <c:pt idx="3">
                  <c:v>Drug-related serious TEAEs</c:v>
                </c:pt>
                <c:pt idx="4">
                  <c:v>TEAEs causing permanent discontinuation of study drug</c:v>
                </c:pt>
                <c:pt idx="5">
                  <c:v>Drug-related TEAEs causing permanent discontinuation of study drug</c:v>
                </c:pt>
                <c:pt idx="6">
                  <c:v>Deaths</c:v>
                </c:pt>
              </c:strCache>
            </c:strRef>
          </c:cat>
          <c:val>
            <c:numRef>
              <c:f>'AAAT Skylight 4'!$E$6:$E$12</c:f>
              <c:numCache>
                <c:formatCode>General</c:formatCode>
                <c:ptCount val="7"/>
                <c:pt idx="0">
                  <c:v>35.9</c:v>
                </c:pt>
                <c:pt idx="1">
                  <c:v>15</c:v>
                </c:pt>
                <c:pt idx="2">
                  <c:v>1.2</c:v>
                </c:pt>
                <c:pt idx="3">
                  <c:v>0</c:v>
                </c:pt>
                <c:pt idx="4">
                  <c:v>3</c:v>
                </c:pt>
                <c:pt idx="5">
                  <c:v>3</c:v>
                </c:pt>
                <c:pt idx="6">
                  <c:v>0</c:v>
                </c:pt>
              </c:numCache>
            </c:numRef>
          </c:val>
          <c:extLst>
            <c:ext xmlns:c16="http://schemas.microsoft.com/office/drawing/2014/chart" uri="{C3380CC4-5D6E-409C-BE32-E72D297353CC}">
              <c16:uniqueId val="{00000002-A222-467B-A23B-1FE878869FBE}"/>
            </c:ext>
          </c:extLst>
        </c:ser>
        <c:dLbls>
          <c:dLblPos val="outEnd"/>
          <c:showLegendKey val="0"/>
          <c:showVal val="1"/>
          <c:showCatName val="0"/>
          <c:showSerName val="0"/>
          <c:showPercent val="0"/>
          <c:showBubbleSize val="0"/>
        </c:dLbls>
        <c:gapWidth val="219"/>
        <c:overlap val="-27"/>
        <c:axId val="478992520"/>
        <c:axId val="478992160"/>
      </c:barChart>
      <c:catAx>
        <c:axId val="478992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160"/>
        <c:crosses val="autoZero"/>
        <c:auto val="1"/>
        <c:lblAlgn val="ctr"/>
        <c:lblOffset val="100"/>
        <c:noMultiLvlLbl val="0"/>
      </c:catAx>
      <c:valAx>
        <c:axId val="478992160"/>
        <c:scaling>
          <c:orientation val="minMax"/>
          <c:max val="5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S" b="1"/>
                  <a:t>Incidence (%)</a:t>
                </a:r>
              </a:p>
            </c:rich>
          </c:tx>
          <c:layout>
            <c:manualLayout>
              <c:xMode val="edge"/>
              <c:yMode val="edge"/>
              <c:x val="9.4418965573321058E-3"/>
              <c:y val="0.177084838995634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8992520"/>
        <c:crosses val="autoZero"/>
        <c:crossBetween val="between"/>
        <c:majorUnit val="10"/>
      </c:valAx>
      <c:spPr>
        <a:noFill/>
        <a:ln>
          <a:noFill/>
        </a:ln>
        <a:effectLst/>
      </c:spPr>
    </c:plotArea>
    <c:legend>
      <c:legendPos val="b"/>
      <c:layout>
        <c:manualLayout>
          <c:xMode val="edge"/>
          <c:yMode val="edge"/>
          <c:x val="0.32059553607566388"/>
          <c:y val="0.13756939710894348"/>
          <c:w val="0.65636900501073725"/>
          <c:h val="6.93529202047953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02520824671321"/>
          <c:y val="0.19044483803542051"/>
          <c:w val="0.70407371431848498"/>
          <c:h val="0.53004869483239359"/>
        </c:manualLayout>
      </c:layout>
      <c:barChart>
        <c:barDir val="col"/>
        <c:grouping val="clustered"/>
        <c:varyColors val="0"/>
        <c:ser>
          <c:idx val="0"/>
          <c:order val="0"/>
          <c:tx>
            <c:strRef>
              <c:f>Sheet1!$C$1</c:f>
              <c:strCache>
                <c:ptCount val="1"/>
                <c:pt idx="0">
                  <c:v>Mean change from baseline</c:v>
                </c:pt>
              </c:strCache>
            </c:strRef>
          </c:tx>
          <c:spPr>
            <a:solidFill>
              <a:schemeClr val="accent5"/>
            </a:solidFill>
            <a:ln>
              <a:noFill/>
            </a:ln>
            <a:effectLst/>
            <a:scene3d>
              <a:camera prst="orthographicFront"/>
              <a:lightRig rig="threePt" dir="t"/>
            </a:scene3d>
            <a:sp3d>
              <a:bevelB w="25400" h="25400"/>
            </a:sp3d>
          </c:spPr>
          <c:invertIfNegative val="0"/>
          <c:dPt>
            <c:idx val="0"/>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9409-4A1E-950B-4670CCBCA0EB}"/>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9409-4A1E-950B-4670CCBCA0EB}"/>
              </c:ext>
            </c:extLst>
          </c:dPt>
          <c:dPt>
            <c:idx val="2"/>
            <c:invertIfNegative val="0"/>
            <c:bubble3D val="0"/>
            <c:spPr>
              <a:solidFill>
                <a:schemeClr val="accent2"/>
              </a:solidFill>
              <a:ln>
                <a:noFill/>
              </a:ln>
              <a:effectLst/>
              <a:scene3d>
                <a:camera prst="orthographicFront"/>
                <a:lightRig rig="threePt" dir="t"/>
              </a:scene3d>
              <a:sp3d>
                <a:bevelB w="25400" h="25400"/>
              </a:sp3d>
            </c:spPr>
            <c:extLst>
              <c:ext xmlns:c16="http://schemas.microsoft.com/office/drawing/2014/chart" uri="{C3380CC4-5D6E-409C-BE32-E72D297353CC}">
                <c16:uniqueId val="{00000005-9409-4A1E-950B-4670CCBCA0EB}"/>
              </c:ext>
            </c:extLst>
          </c:dPt>
          <c:dPt>
            <c:idx val="3"/>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7-9409-4A1E-950B-4670CCBCA0EB}"/>
              </c:ext>
            </c:extLst>
          </c:dPt>
          <c:errBars>
            <c:errBarType val="minus"/>
            <c:errValType val="cust"/>
            <c:noEndCap val="0"/>
            <c:plus>
              <c:numRef>
                <c:f>Sheet1!$H$2:$H$5</c:f>
                <c:numCache>
                  <c:formatCode>General</c:formatCode>
                  <c:ptCount val="4"/>
                  <c:pt idx="0">
                    <c:v>0.33</c:v>
                  </c:pt>
                  <c:pt idx="1">
                    <c:v>0.33</c:v>
                  </c:pt>
                  <c:pt idx="2">
                    <c:v>0.39</c:v>
                  </c:pt>
                  <c:pt idx="3">
                    <c:v>0.39</c:v>
                  </c:pt>
                </c:numCache>
              </c:numRef>
            </c:plus>
            <c:minus>
              <c:numRef>
                <c:f>Sheet1!$H$2:$H$5</c:f>
                <c:numCache>
                  <c:formatCode>General</c:formatCode>
                  <c:ptCount val="4"/>
                  <c:pt idx="0">
                    <c:v>0.33</c:v>
                  </c:pt>
                  <c:pt idx="1">
                    <c:v>0.33</c:v>
                  </c:pt>
                  <c:pt idx="2">
                    <c:v>0.39</c:v>
                  </c:pt>
                  <c:pt idx="3">
                    <c:v>0.39</c:v>
                  </c:pt>
                </c:numCache>
              </c:numRef>
            </c:minus>
            <c:spPr>
              <a:noFill/>
              <a:ln w="19050" cap="flat" cmpd="sng" algn="ctr">
                <a:solidFill>
                  <a:schemeClr val="tx2"/>
                </a:solidFill>
                <a:round/>
              </a:ln>
              <a:effectLst/>
            </c:spPr>
          </c:errBars>
          <c:cat>
            <c:strRef>
              <c:f>Sheet1!$B$2:$B$5</c:f>
              <c:strCache>
                <c:ptCount val="4"/>
                <c:pt idx="0">
                  <c:v>Week 4</c:v>
                </c:pt>
                <c:pt idx="1">
                  <c:v>Week 4</c:v>
                </c:pt>
                <c:pt idx="2">
                  <c:v>Week 12</c:v>
                </c:pt>
                <c:pt idx="3">
                  <c:v>Week 12</c:v>
                </c:pt>
              </c:strCache>
            </c:strRef>
          </c:cat>
          <c:val>
            <c:numRef>
              <c:f>Sheet1!$C$2:$C$5</c:f>
              <c:numCache>
                <c:formatCode>General</c:formatCode>
                <c:ptCount val="4"/>
                <c:pt idx="0">
                  <c:v>-5.8</c:v>
                </c:pt>
                <c:pt idx="1">
                  <c:v>-3.5</c:v>
                </c:pt>
                <c:pt idx="2">
                  <c:v>-6.9</c:v>
                </c:pt>
                <c:pt idx="3">
                  <c:v>-4.4000000000000004</c:v>
                </c:pt>
              </c:numCache>
            </c:numRef>
          </c:val>
          <c:extLst>
            <c:ext xmlns:c16="http://schemas.microsoft.com/office/drawing/2014/chart" uri="{C3380CC4-5D6E-409C-BE32-E72D297353CC}">
              <c16:uniqueId val="{00000008-9409-4A1E-950B-4670CCBCA0EB}"/>
            </c:ext>
          </c:extLst>
        </c:ser>
        <c:dLbls>
          <c:showLegendKey val="0"/>
          <c:showVal val="0"/>
          <c:showCatName val="0"/>
          <c:showSerName val="0"/>
          <c:showPercent val="0"/>
          <c:showBubbleSize val="0"/>
        </c:dLbls>
        <c:gapWidth val="40"/>
        <c:overlap val="-57"/>
        <c:axId val="1025498240"/>
        <c:axId val="1025498632"/>
      </c:barChart>
      <c:catAx>
        <c:axId val="1025498240"/>
        <c:scaling>
          <c:orientation val="minMax"/>
        </c:scaling>
        <c:delete val="0"/>
        <c:axPos val="b"/>
        <c:numFmt formatCode="General" sourceLinked="1"/>
        <c:majorTickMark val="out"/>
        <c:minorTickMark val="none"/>
        <c:tickLblPos val="none"/>
        <c:spPr>
          <a:noFill/>
          <a:ln w="19050" cap="sq" cmpd="sng" algn="ctr">
            <a:solidFill>
              <a:schemeClr val="tx2"/>
            </a:solidFill>
            <a:miter lim="800000"/>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0"/>
        </c:scaling>
        <c:delete val="0"/>
        <c:axPos val="l"/>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20F3-45D4-9112-A3308505B8A1}"/>
              </c:ext>
            </c:extLst>
          </c:dPt>
          <c:dPt>
            <c:idx val="1"/>
            <c:bubble3D val="0"/>
            <c:spPr>
              <a:solidFill>
                <a:schemeClr val="accent1"/>
              </a:solidFill>
              <a:ln w="19050">
                <a:noFill/>
              </a:ln>
              <a:effectLst/>
            </c:spPr>
            <c:extLst>
              <c:ext xmlns:c16="http://schemas.microsoft.com/office/drawing/2014/chart" uri="{C3380CC4-5D6E-409C-BE32-E72D297353CC}">
                <c16:uniqueId val="{00000001-4AE3-4FB3-BEF2-8565F26D959C}"/>
              </c:ext>
            </c:extLst>
          </c:dPt>
          <c:cat>
            <c:strRef>
              <c:f>Sheet1!$A$2:$A$3</c:f>
              <c:strCache>
                <c:ptCount val="2"/>
                <c:pt idx="0">
                  <c:v>1st Qtr</c:v>
                </c:pt>
                <c:pt idx="1">
                  <c:v>2nd Qtr</c:v>
                </c:pt>
              </c:strCache>
            </c:strRef>
          </c:cat>
          <c:val>
            <c:numRef>
              <c:f>Sheet1!$B$2:$B$3</c:f>
              <c:numCache>
                <c:formatCode>General</c:formatCode>
                <c:ptCount val="2"/>
                <c:pt idx="0">
                  <c:v>0.63</c:v>
                </c:pt>
                <c:pt idx="1">
                  <c:v>0.37</c:v>
                </c:pt>
              </c:numCache>
            </c:numRef>
          </c:val>
          <c:extLst>
            <c:ext xmlns:c16="http://schemas.microsoft.com/office/drawing/2014/chart" uri="{C3380CC4-5D6E-409C-BE32-E72D297353CC}">
              <c16:uniqueId val="{00000000-4AE3-4FB3-BEF2-8565F26D959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66309790372248"/>
          <c:y val="0.26552795031055898"/>
          <c:w val="0.76371606091611433"/>
          <c:h val="0.66537237969477414"/>
        </c:manualLayout>
      </c:layout>
      <c:barChart>
        <c:barDir val="col"/>
        <c:grouping val="clustered"/>
        <c:varyColors val="0"/>
        <c:ser>
          <c:idx val="0"/>
          <c:order val="0"/>
          <c:tx>
            <c:strRef>
              <c:f>Sheet1!$C$1</c:f>
              <c:strCache>
                <c:ptCount val="1"/>
                <c:pt idx="0">
                  <c:v>Series 1</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9F4C-4BD9-9643-C9A7265002A1}"/>
              </c:ext>
            </c:extLst>
          </c:dPt>
          <c:dPt>
            <c:idx val="1"/>
            <c:invertIfNegative val="0"/>
            <c:bubble3D val="0"/>
            <c:spPr>
              <a:noFill/>
              <a:ln>
                <a:noFill/>
              </a:ln>
              <a:effectLst/>
            </c:spPr>
            <c:extLst>
              <c:ext xmlns:c16="http://schemas.microsoft.com/office/drawing/2014/chart" uri="{C3380CC4-5D6E-409C-BE32-E72D297353CC}">
                <c16:uniqueId val="{00000003-9F4C-4BD9-9643-C9A7265002A1}"/>
              </c:ext>
            </c:extLst>
          </c:dPt>
          <c:dPt>
            <c:idx val="3"/>
            <c:invertIfNegative val="0"/>
            <c:bubble3D val="0"/>
            <c:spPr>
              <a:noFill/>
              <a:ln>
                <a:noFill/>
              </a:ln>
              <a:effectLst/>
            </c:spPr>
            <c:extLst>
              <c:ext xmlns:c16="http://schemas.microsoft.com/office/drawing/2014/chart" uri="{C3380CC4-5D6E-409C-BE32-E72D297353CC}">
                <c16:uniqueId val="{00000005-9F4C-4BD9-9643-C9A7265002A1}"/>
              </c:ext>
            </c:extLst>
          </c:dPt>
          <c:dPt>
            <c:idx val="4"/>
            <c:invertIfNegative val="0"/>
            <c:bubble3D val="0"/>
            <c:spPr>
              <a:noFill/>
              <a:ln>
                <a:noFill/>
              </a:ln>
              <a:effectLst/>
            </c:spPr>
            <c:extLst>
              <c:ext xmlns:c16="http://schemas.microsoft.com/office/drawing/2014/chart" uri="{C3380CC4-5D6E-409C-BE32-E72D297353CC}">
                <c16:uniqueId val="{00000007-9F4C-4BD9-9643-C9A7265002A1}"/>
              </c:ext>
            </c:extLst>
          </c:dPt>
          <c:cat>
            <c:strRef>
              <c:f>Sheet1!$B$2:$B$6</c:f>
              <c:strCache>
                <c:ptCount val="5"/>
                <c:pt idx="0">
                  <c:v>Fezolinetant 45 mg</c:v>
                </c:pt>
                <c:pt idx="1">
                  <c:v>Placebo</c:v>
                </c:pt>
                <c:pt idx="3">
                  <c:v>Fezolinetant 45 mg</c:v>
                </c:pt>
                <c:pt idx="4">
                  <c:v>Placebo</c:v>
                </c:pt>
              </c:strCache>
            </c:strRef>
          </c:cat>
          <c:val>
            <c:numRef>
              <c:f>Sheet1!$C$2:$C$6</c:f>
              <c:numCache>
                <c:formatCode>0.0</c:formatCode>
                <c:ptCount val="5"/>
                <c:pt idx="0">
                  <c:v>-52.84</c:v>
                </c:pt>
                <c:pt idx="1">
                  <c:v>-31.96</c:v>
                </c:pt>
                <c:pt idx="3">
                  <c:v>-62.8</c:v>
                </c:pt>
                <c:pt idx="4">
                  <c:v>-40.18</c:v>
                </c:pt>
              </c:numCache>
            </c:numRef>
          </c:val>
          <c:extLst>
            <c:ext xmlns:c16="http://schemas.microsoft.com/office/drawing/2014/chart" uri="{C3380CC4-5D6E-409C-BE32-E72D297353CC}">
              <c16:uniqueId val="{00000008-9F4C-4BD9-9643-C9A7265002A1}"/>
            </c:ext>
          </c:extLst>
        </c:ser>
        <c:dLbls>
          <c:showLegendKey val="0"/>
          <c:showVal val="0"/>
          <c:showCatName val="0"/>
          <c:showSerName val="0"/>
          <c:showPercent val="0"/>
          <c:showBubbleSize val="0"/>
        </c:dLbls>
        <c:gapWidth val="50"/>
        <c:overlap val="-27"/>
        <c:axId val="388086160"/>
        <c:axId val="388079504"/>
      </c:barChart>
      <c:catAx>
        <c:axId val="388086160"/>
        <c:scaling>
          <c:orientation val="minMax"/>
        </c:scaling>
        <c:delete val="0"/>
        <c:axPos val="b"/>
        <c:numFmt formatCode="General" sourceLinked="1"/>
        <c:majorTickMark val="none"/>
        <c:minorTickMark val="none"/>
        <c:tickLblPos val="none"/>
        <c:spPr>
          <a:noFill/>
          <a:ln w="19050" cap="flat" cmpd="sng" algn="ctr">
            <a:solidFill>
              <a:srgbClr val="44546A"/>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88079504"/>
        <c:crosses val="autoZero"/>
        <c:auto val="1"/>
        <c:lblAlgn val="ctr"/>
        <c:lblOffset val="100"/>
        <c:noMultiLvlLbl val="0"/>
      </c:catAx>
      <c:valAx>
        <c:axId val="388079504"/>
        <c:scaling>
          <c:orientation val="minMax"/>
          <c:max val="0"/>
          <c:min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b="1">
                    <a:solidFill>
                      <a:schemeClr val="tx1"/>
                    </a:solidFill>
                  </a:rPr>
                  <a:t>Mean percent reduction </a:t>
                </a:r>
                <a:br>
                  <a:rPr lang="en-GB" b="1">
                    <a:solidFill>
                      <a:schemeClr val="tx1"/>
                    </a:solidFill>
                  </a:rPr>
                </a:br>
                <a:r>
                  <a:rPr lang="en-GB" b="1">
                    <a:solidFill>
                      <a:schemeClr val="tx1"/>
                    </a:solidFill>
                  </a:rPr>
                  <a:t>from baseline (%)</a:t>
                </a:r>
              </a:p>
            </c:rich>
          </c:tx>
          <c:layout>
            <c:manualLayout>
              <c:xMode val="edge"/>
              <c:yMode val="edge"/>
              <c:x val="4.7560327167795464E-2"/>
              <c:y val="0.2949075453024944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9050" cap="sq">
            <a:solidFill>
              <a:srgbClr val="44546A"/>
            </a:solidFill>
            <a:miter lim="800000"/>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8086160"/>
        <c:crosses val="autoZero"/>
        <c:crossBetween val="between"/>
        <c:majorUnit val="20"/>
        <c:min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2"/>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C6C3-4145-AB95-7DFB8D491FF0}"/>
              </c:ext>
            </c:extLst>
          </c:dPt>
          <c:dPt>
            <c:idx val="1"/>
            <c:bubble3D val="0"/>
            <c:spPr>
              <a:solidFill>
                <a:schemeClr val="accent1"/>
              </a:solidFill>
              <a:ln w="19050">
                <a:noFill/>
              </a:ln>
              <a:effectLst/>
            </c:spPr>
            <c:extLst>
              <c:ext xmlns:c16="http://schemas.microsoft.com/office/drawing/2014/chart" uri="{C3380CC4-5D6E-409C-BE32-E72D297353CC}">
                <c16:uniqueId val="{00000003-C6C3-4145-AB95-7DFB8D491FF0}"/>
              </c:ext>
            </c:extLst>
          </c:dPt>
          <c:cat>
            <c:strRef>
              <c:f>Sheet1!$A$2:$A$3</c:f>
              <c:strCache>
                <c:ptCount val="2"/>
                <c:pt idx="0">
                  <c:v>1st Qtr</c:v>
                </c:pt>
                <c:pt idx="1">
                  <c:v>2nd Qtr</c:v>
                </c:pt>
              </c:strCache>
            </c:strRef>
          </c:cat>
          <c:val>
            <c:numRef>
              <c:f>Sheet1!$B$2:$B$3</c:f>
              <c:numCache>
                <c:formatCode>General</c:formatCode>
                <c:ptCount val="2"/>
                <c:pt idx="0">
                  <c:v>0.63</c:v>
                </c:pt>
                <c:pt idx="1">
                  <c:v>0.37</c:v>
                </c:pt>
              </c:numCache>
            </c:numRef>
          </c:val>
          <c:extLst>
            <c:ext xmlns:c16="http://schemas.microsoft.com/office/drawing/2014/chart" uri="{C3380CC4-5D6E-409C-BE32-E72D297353CC}">
              <c16:uniqueId val="{00000004-C6C3-4145-AB95-7DFB8D491F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033990324856167E-2"/>
          <c:y val="0.14077997177979057"/>
          <c:w val="0.95607436971192039"/>
          <c:h val="0.75581239709701431"/>
        </c:manualLayout>
      </c:layout>
      <c:lineChart>
        <c:grouping val="standard"/>
        <c:varyColors val="0"/>
        <c:ser>
          <c:idx val="0"/>
          <c:order val="0"/>
          <c:tx>
            <c:strRef>
              <c:f>Sheet1!$C$2</c:f>
              <c:strCache>
                <c:ptCount val="1"/>
                <c:pt idx="0">
                  <c:v>VEOZA 45 mg (n=174)</c:v>
                </c:pt>
              </c:strCache>
            </c:strRef>
          </c:tx>
          <c:spPr>
            <a:ln w="28575" cap="rnd">
              <a:solidFill>
                <a:srgbClr val="822864"/>
              </a:solidFill>
              <a:round/>
            </a:ln>
            <a:effectLst/>
          </c:spPr>
          <c:marker>
            <c:symbol val="circle"/>
            <c:size val="7"/>
            <c:spPr>
              <a:solidFill>
                <a:srgbClr val="822864"/>
              </a:solidFill>
              <a:ln w="9525">
                <a:solidFill>
                  <a:srgbClr val="822864"/>
                </a:solidFill>
              </a:ln>
              <a:effectLst/>
            </c:spPr>
          </c:marker>
          <c:errBars>
            <c:errDir val="y"/>
            <c:errBarType val="both"/>
            <c:errValType val="cust"/>
            <c:noEndCap val="0"/>
            <c:plus>
              <c:numRef>
                <c:f>Sheet1!$J$3:$J$16</c:f>
                <c:numCache>
                  <c:formatCode>General</c:formatCode>
                  <c:ptCount val="14"/>
                  <c:pt idx="0">
                    <c:v>0.29703000000000002</c:v>
                  </c:pt>
                  <c:pt idx="1">
                    <c:v>0.34977000000000003</c:v>
                  </c:pt>
                  <c:pt idx="2">
                    <c:v>0.33334999999999998</c:v>
                  </c:pt>
                  <c:pt idx="3">
                    <c:v>0.31655</c:v>
                  </c:pt>
                  <c:pt idx="4">
                    <c:v>0.30557000000000001</c:v>
                  </c:pt>
                  <c:pt idx="5">
                    <c:v>0.34045999999999998</c:v>
                  </c:pt>
                  <c:pt idx="6">
                    <c:v>0.31468000000000002</c:v>
                  </c:pt>
                  <c:pt idx="7">
                    <c:v>0.31361</c:v>
                  </c:pt>
                  <c:pt idx="8">
                    <c:v>0.30209999999999998</c:v>
                  </c:pt>
                  <c:pt idx="9">
                    <c:v>0.30004999999999998</c:v>
                  </c:pt>
                  <c:pt idx="10">
                    <c:v>0.30317</c:v>
                  </c:pt>
                  <c:pt idx="11">
                    <c:v>0.30862000000000001</c:v>
                  </c:pt>
                  <c:pt idx="12">
                    <c:v>0.30846000000000001</c:v>
                  </c:pt>
                  <c:pt idx="13">
                    <c:v>0.50824000000000003</c:v>
                  </c:pt>
                </c:numCache>
              </c:numRef>
            </c:plus>
            <c:minus>
              <c:numRef>
                <c:f>Sheet1!$J$3:$J$16</c:f>
                <c:numCache>
                  <c:formatCode>General</c:formatCode>
                  <c:ptCount val="14"/>
                  <c:pt idx="0">
                    <c:v>0.29703000000000002</c:v>
                  </c:pt>
                  <c:pt idx="1">
                    <c:v>0.34977000000000003</c:v>
                  </c:pt>
                  <c:pt idx="2">
                    <c:v>0.33334999999999998</c:v>
                  </c:pt>
                  <c:pt idx="3">
                    <c:v>0.31655</c:v>
                  </c:pt>
                  <c:pt idx="4">
                    <c:v>0.30557000000000001</c:v>
                  </c:pt>
                  <c:pt idx="5">
                    <c:v>0.34045999999999998</c:v>
                  </c:pt>
                  <c:pt idx="6">
                    <c:v>0.31468000000000002</c:v>
                  </c:pt>
                  <c:pt idx="7">
                    <c:v>0.31361</c:v>
                  </c:pt>
                  <c:pt idx="8">
                    <c:v>0.30209999999999998</c:v>
                  </c:pt>
                  <c:pt idx="9">
                    <c:v>0.30004999999999998</c:v>
                  </c:pt>
                  <c:pt idx="10">
                    <c:v>0.30317</c:v>
                  </c:pt>
                  <c:pt idx="11">
                    <c:v>0.30862000000000001</c:v>
                  </c:pt>
                  <c:pt idx="12">
                    <c:v>0.30846000000000001</c:v>
                  </c:pt>
                  <c:pt idx="13">
                    <c:v>0.50824000000000003</c:v>
                  </c:pt>
                </c:numCache>
              </c:numRef>
            </c:minus>
            <c:spPr>
              <a:noFill/>
              <a:ln w="9525" cap="flat" cmpd="sng" algn="ctr">
                <a:solidFill>
                  <a:srgbClr val="822864"/>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Sheet1!$C$3:$C$16</c:f>
              <c:numCache>
                <c:formatCode>0.00</c:formatCode>
                <c:ptCount val="14"/>
                <c:pt idx="0">
                  <c:v>10.438000000000001</c:v>
                </c:pt>
                <c:pt idx="1">
                  <c:v>5.2045000000000003</c:v>
                </c:pt>
                <c:pt idx="2">
                  <c:v>4.6760999999999999</c:v>
                </c:pt>
                <c:pt idx="3">
                  <c:v>4.0712000000000002</c:v>
                </c:pt>
                <c:pt idx="4">
                  <c:v>3.5687000000000002</c:v>
                </c:pt>
                <c:pt idx="5">
                  <c:v>3.5731000000000002</c:v>
                </c:pt>
                <c:pt idx="6">
                  <c:v>3.3172999999999999</c:v>
                </c:pt>
                <c:pt idx="7">
                  <c:v>3.1551999999999998</c:v>
                </c:pt>
                <c:pt idx="8">
                  <c:v>3.0600999999999998</c:v>
                </c:pt>
                <c:pt idx="9">
                  <c:v>2.9453999999999998</c:v>
                </c:pt>
                <c:pt idx="10">
                  <c:v>2.7940999999999998</c:v>
                </c:pt>
                <c:pt idx="11">
                  <c:v>2.7277</c:v>
                </c:pt>
                <c:pt idx="12">
                  <c:v>2.9459</c:v>
                </c:pt>
                <c:pt idx="13">
                  <c:v>3.2841</c:v>
                </c:pt>
              </c:numCache>
            </c:numRef>
          </c:val>
          <c:smooth val="0"/>
          <c:extLst>
            <c:ext xmlns:c16="http://schemas.microsoft.com/office/drawing/2014/chart" uri="{C3380CC4-5D6E-409C-BE32-E72D297353CC}">
              <c16:uniqueId val="{00000000-9E4C-42BC-8F69-F50EB5744805}"/>
            </c:ext>
          </c:extLst>
        </c:ser>
        <c:ser>
          <c:idx val="1"/>
          <c:order val="1"/>
          <c:tx>
            <c:strRef>
              <c:f>Sheet1!$D$2</c:f>
              <c:strCache>
                <c:ptCount val="1"/>
                <c:pt idx="0">
                  <c:v>Re-randomised to VEOZA 45 mg (n=76)</c:v>
                </c:pt>
              </c:strCache>
            </c:strRef>
          </c:tx>
          <c:spPr>
            <a:ln w="28575" cap="rnd">
              <a:solidFill>
                <a:srgbClr val="822864"/>
              </a:solidFill>
              <a:prstDash val="sysDot"/>
              <a:round/>
            </a:ln>
            <a:effectLst/>
          </c:spPr>
          <c:marker>
            <c:symbol val="circle"/>
            <c:size val="7"/>
            <c:spPr>
              <a:solidFill>
                <a:srgbClr val="822864"/>
              </a:solidFill>
              <a:ln w="9525">
                <a:solidFill>
                  <a:srgbClr val="822864"/>
                </a:solidFill>
                <a:prstDash val="sysDot"/>
              </a:ln>
              <a:effectLst/>
            </c:spPr>
          </c:marker>
          <c:errBars>
            <c:errDir val="y"/>
            <c:errBarType val="both"/>
            <c:errValType val="cust"/>
            <c:noEndCap val="0"/>
            <c:plus>
              <c:numRef>
                <c:f>Sheet1!$K$3:$K$16</c:f>
                <c:numCache>
                  <c:formatCode>General</c:formatCode>
                  <c:ptCount val="14"/>
                  <c:pt idx="3">
                    <c:v>0.39523000000000003</c:v>
                  </c:pt>
                  <c:pt idx="4">
                    <c:v>0.54927999999999999</c:v>
                  </c:pt>
                  <c:pt idx="5">
                    <c:v>0.56320000000000003</c:v>
                  </c:pt>
                  <c:pt idx="6">
                    <c:v>0.56684000000000001</c:v>
                  </c:pt>
                  <c:pt idx="7">
                    <c:v>0.53927000000000003</c:v>
                  </c:pt>
                  <c:pt idx="8">
                    <c:v>0.56708000000000003</c:v>
                  </c:pt>
                  <c:pt idx="9">
                    <c:v>0.56935000000000002</c:v>
                  </c:pt>
                  <c:pt idx="10">
                    <c:v>0.57721</c:v>
                  </c:pt>
                  <c:pt idx="11">
                    <c:v>0.57728000000000002</c:v>
                  </c:pt>
                  <c:pt idx="12">
                    <c:v>0.61082999999999998</c:v>
                  </c:pt>
                  <c:pt idx="13">
                    <c:v>0.75122</c:v>
                  </c:pt>
                </c:numCache>
              </c:numRef>
            </c:plus>
            <c:minus>
              <c:numRef>
                <c:f>Sheet1!$K$3:$K$16</c:f>
                <c:numCache>
                  <c:formatCode>General</c:formatCode>
                  <c:ptCount val="14"/>
                  <c:pt idx="3">
                    <c:v>0.39523000000000003</c:v>
                  </c:pt>
                  <c:pt idx="4">
                    <c:v>0.54927999999999999</c:v>
                  </c:pt>
                  <c:pt idx="5">
                    <c:v>0.56320000000000003</c:v>
                  </c:pt>
                  <c:pt idx="6">
                    <c:v>0.56684000000000001</c:v>
                  </c:pt>
                  <c:pt idx="7">
                    <c:v>0.53927000000000003</c:v>
                  </c:pt>
                  <c:pt idx="8">
                    <c:v>0.56708000000000003</c:v>
                  </c:pt>
                  <c:pt idx="9">
                    <c:v>0.56935000000000002</c:v>
                  </c:pt>
                  <c:pt idx="10">
                    <c:v>0.57721</c:v>
                  </c:pt>
                  <c:pt idx="11">
                    <c:v>0.57728000000000002</c:v>
                  </c:pt>
                  <c:pt idx="12">
                    <c:v>0.61082999999999998</c:v>
                  </c:pt>
                  <c:pt idx="13">
                    <c:v>0.75122</c:v>
                  </c:pt>
                </c:numCache>
              </c:numRef>
            </c:minus>
            <c:spPr>
              <a:noFill/>
              <a:ln w="9525" cap="flat" cmpd="sng" algn="ctr">
                <a:solidFill>
                  <a:srgbClr val="822864"/>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Sheet1!$D$3:$D$16</c:f>
              <c:numCache>
                <c:formatCode>General</c:formatCode>
                <c:ptCount val="14"/>
                <c:pt idx="3" formatCode="0.00">
                  <c:v>6.8529999999999998</c:v>
                </c:pt>
                <c:pt idx="4" formatCode="0.00">
                  <c:v>3.9571999999999998</c:v>
                </c:pt>
                <c:pt idx="5" formatCode="0.00">
                  <c:v>3.5819000000000001</c:v>
                </c:pt>
                <c:pt idx="6" formatCode="0.00">
                  <c:v>3.5129000000000001</c:v>
                </c:pt>
                <c:pt idx="7" formatCode="0.00">
                  <c:v>3.5804999999999998</c:v>
                </c:pt>
                <c:pt idx="8" formatCode="0.00">
                  <c:v>3.5634000000000001</c:v>
                </c:pt>
                <c:pt idx="9" formatCode="0.00">
                  <c:v>3.6819999999999999</c:v>
                </c:pt>
                <c:pt idx="10" formatCode="0.00">
                  <c:v>3.5091000000000001</c:v>
                </c:pt>
                <c:pt idx="11" formatCode="0.00">
                  <c:v>3.6684000000000001</c:v>
                </c:pt>
                <c:pt idx="12" formatCode="0.00">
                  <c:v>3.7391999999999999</c:v>
                </c:pt>
                <c:pt idx="13" formatCode="0.00">
                  <c:v>3.8593999999999999</c:v>
                </c:pt>
              </c:numCache>
            </c:numRef>
          </c:val>
          <c:smooth val="0"/>
          <c:extLst>
            <c:ext xmlns:c16="http://schemas.microsoft.com/office/drawing/2014/chart" uri="{C3380CC4-5D6E-409C-BE32-E72D297353CC}">
              <c16:uniqueId val="{00000001-9E4C-42BC-8F69-F50EB5744805}"/>
            </c:ext>
          </c:extLst>
        </c:ser>
        <c:ser>
          <c:idx val="2"/>
          <c:order val="2"/>
          <c:tx>
            <c:strRef>
              <c:f>Sheet1!$E$2</c:f>
              <c:strCache>
                <c:ptCount val="1"/>
                <c:pt idx="0">
                  <c:v>Placebo (n=175)</c:v>
                </c:pt>
              </c:strCache>
            </c:strRef>
          </c:tx>
          <c:spPr>
            <a:ln w="28575" cap="rnd">
              <a:solidFill>
                <a:srgbClr val="FFFFFF">
                  <a:lumMod val="50000"/>
                </a:srgbClr>
              </a:solidFill>
              <a:round/>
            </a:ln>
            <a:effectLst/>
          </c:spPr>
          <c:marker>
            <c:symbol val="circle"/>
            <c:size val="7"/>
            <c:spPr>
              <a:solidFill>
                <a:srgbClr val="FFFFFF"/>
              </a:solidFill>
              <a:ln w="9525">
                <a:solidFill>
                  <a:srgbClr val="FFFFFF">
                    <a:lumMod val="50000"/>
                  </a:srgbClr>
                </a:solidFill>
              </a:ln>
              <a:effectLst/>
            </c:spPr>
          </c:marker>
          <c:errBars>
            <c:errDir val="y"/>
            <c:errBarType val="both"/>
            <c:errValType val="cust"/>
            <c:noEndCap val="0"/>
            <c:plus>
              <c:numRef>
                <c:f>Sheet1!$L$3:$L$6</c:f>
                <c:numCache>
                  <c:formatCode>General</c:formatCode>
                  <c:ptCount val="4"/>
                  <c:pt idx="0">
                    <c:v>0.28620000000000001</c:v>
                  </c:pt>
                  <c:pt idx="1">
                    <c:v>0.33318999999999999</c:v>
                  </c:pt>
                  <c:pt idx="2">
                    <c:v>0.36082999999999998</c:v>
                  </c:pt>
                  <c:pt idx="3">
                    <c:v>0.39523000000000003</c:v>
                  </c:pt>
                </c:numCache>
              </c:numRef>
            </c:plus>
            <c:minus>
              <c:numRef>
                <c:f>Sheet1!$L$3:$L$6</c:f>
                <c:numCache>
                  <c:formatCode>General</c:formatCode>
                  <c:ptCount val="4"/>
                  <c:pt idx="0">
                    <c:v>0.28620000000000001</c:v>
                  </c:pt>
                  <c:pt idx="1">
                    <c:v>0.33318999999999999</c:v>
                  </c:pt>
                  <c:pt idx="2">
                    <c:v>0.36082999999999998</c:v>
                  </c:pt>
                  <c:pt idx="3">
                    <c:v>0.39523000000000003</c:v>
                  </c:pt>
                </c:numCache>
              </c:numRef>
            </c:minus>
            <c:spPr>
              <a:noFill/>
              <a:ln w="9525" cap="flat" cmpd="sng" algn="ctr">
                <a:solidFill>
                  <a:srgbClr val="FFFFFF">
                    <a:lumMod val="50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Sheet1!$E$3:$E$16</c:f>
              <c:numCache>
                <c:formatCode>0.00</c:formatCode>
                <c:ptCount val="14"/>
                <c:pt idx="0">
                  <c:v>10.511200000000001</c:v>
                </c:pt>
                <c:pt idx="1">
                  <c:v>7.2488999999999999</c:v>
                </c:pt>
                <c:pt idx="2">
                  <c:v>6.9946000000000002</c:v>
                </c:pt>
                <c:pt idx="3">
                  <c:v>6.8529999999999998</c:v>
                </c:pt>
              </c:numCache>
            </c:numRef>
          </c:val>
          <c:smooth val="0"/>
          <c:extLst>
            <c:ext xmlns:c16="http://schemas.microsoft.com/office/drawing/2014/chart" uri="{C3380CC4-5D6E-409C-BE32-E72D297353CC}">
              <c16:uniqueId val="{00000002-9E4C-42BC-8F69-F50EB5744805}"/>
            </c:ext>
          </c:extLst>
        </c:ser>
        <c:ser>
          <c:idx val="3"/>
          <c:order val="3"/>
          <c:tx>
            <c:strRef>
              <c:f>Sheet1!$F$2</c:f>
              <c:strCache>
                <c:ptCount val="1"/>
                <c:pt idx="0">
                  <c:v>VEOZA 45 mg (n=167)</c:v>
                </c:pt>
              </c:strCache>
            </c:strRef>
          </c:tx>
          <c:spPr>
            <a:ln w="28575" cap="rnd">
              <a:solidFill>
                <a:srgbClr val="822864">
                  <a:lumMod val="60000"/>
                  <a:lumOff val="40000"/>
                </a:srgbClr>
              </a:solidFill>
              <a:round/>
            </a:ln>
            <a:effectLst/>
          </c:spPr>
          <c:marker>
            <c:symbol val="triangle"/>
            <c:size val="7"/>
            <c:spPr>
              <a:solidFill>
                <a:srgbClr val="822864">
                  <a:lumMod val="60000"/>
                  <a:lumOff val="40000"/>
                </a:srgbClr>
              </a:solidFill>
              <a:ln w="9525">
                <a:solidFill>
                  <a:srgbClr val="822864">
                    <a:lumMod val="60000"/>
                    <a:lumOff val="40000"/>
                  </a:srgbClr>
                </a:solidFill>
              </a:ln>
              <a:effectLst/>
            </c:spPr>
          </c:marker>
          <c:errBars>
            <c:errDir val="y"/>
            <c:errBarType val="both"/>
            <c:errValType val="cust"/>
            <c:noEndCap val="0"/>
            <c:plus>
              <c:numRef>
                <c:f>Sheet1!$M$3:$M$16</c:f>
                <c:numCache>
                  <c:formatCode>General</c:formatCode>
                  <c:ptCount val="14"/>
                  <c:pt idx="0">
                    <c:v>0.63939000000000001</c:v>
                  </c:pt>
                  <c:pt idx="1">
                    <c:v>0.58521999999999996</c:v>
                  </c:pt>
                  <c:pt idx="2">
                    <c:v>0.59279000000000004</c:v>
                  </c:pt>
                  <c:pt idx="3">
                    <c:v>0.43441999999999997</c:v>
                  </c:pt>
                  <c:pt idx="4">
                    <c:v>0.36248000000000002</c:v>
                  </c:pt>
                  <c:pt idx="5">
                    <c:v>0.36974000000000001</c:v>
                  </c:pt>
                  <c:pt idx="6">
                    <c:v>0.38884000000000002</c:v>
                  </c:pt>
                  <c:pt idx="7">
                    <c:v>0.39717000000000002</c:v>
                  </c:pt>
                  <c:pt idx="8">
                    <c:v>0.41592000000000001</c:v>
                  </c:pt>
                  <c:pt idx="9">
                    <c:v>0.37861</c:v>
                  </c:pt>
                  <c:pt idx="10">
                    <c:v>0.29511999999999999</c:v>
                  </c:pt>
                  <c:pt idx="11">
                    <c:v>0.30879000000000001</c:v>
                  </c:pt>
                  <c:pt idx="12">
                    <c:v>0.36570999999999998</c:v>
                  </c:pt>
                  <c:pt idx="13">
                    <c:v>0.47971000000000003</c:v>
                  </c:pt>
                </c:numCache>
              </c:numRef>
            </c:plus>
            <c:minus>
              <c:numRef>
                <c:f>Sheet1!$M$3:$M$16</c:f>
                <c:numCache>
                  <c:formatCode>General</c:formatCode>
                  <c:ptCount val="14"/>
                  <c:pt idx="0">
                    <c:v>0.63939000000000001</c:v>
                  </c:pt>
                  <c:pt idx="1">
                    <c:v>0.58521999999999996</c:v>
                  </c:pt>
                  <c:pt idx="2">
                    <c:v>0.59279000000000004</c:v>
                  </c:pt>
                  <c:pt idx="3">
                    <c:v>0.43441999999999997</c:v>
                  </c:pt>
                  <c:pt idx="4">
                    <c:v>0.36248000000000002</c:v>
                  </c:pt>
                  <c:pt idx="5">
                    <c:v>0.36974000000000001</c:v>
                  </c:pt>
                  <c:pt idx="6">
                    <c:v>0.38884000000000002</c:v>
                  </c:pt>
                  <c:pt idx="7">
                    <c:v>0.39717000000000002</c:v>
                  </c:pt>
                  <c:pt idx="8">
                    <c:v>0.41592000000000001</c:v>
                  </c:pt>
                  <c:pt idx="9">
                    <c:v>0.37861</c:v>
                  </c:pt>
                  <c:pt idx="10">
                    <c:v>0.29511999999999999</c:v>
                  </c:pt>
                  <c:pt idx="11">
                    <c:v>0.30879000000000001</c:v>
                  </c:pt>
                  <c:pt idx="12">
                    <c:v>0.36570999999999998</c:v>
                  </c:pt>
                  <c:pt idx="13">
                    <c:v>0.47971000000000003</c:v>
                  </c:pt>
                </c:numCache>
              </c:numRef>
            </c:minus>
            <c:spPr>
              <a:noFill/>
              <a:ln w="9525" cap="flat" cmpd="sng" algn="ctr">
                <a:solidFill>
                  <a:srgbClr val="822864">
                    <a:lumMod val="60000"/>
                    <a:lumOff val="40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Sheet1!$F$3:$F$16</c:f>
              <c:numCache>
                <c:formatCode>0.00</c:formatCode>
                <c:ptCount val="14"/>
                <c:pt idx="0">
                  <c:v>11.7875</c:v>
                </c:pt>
                <c:pt idx="1">
                  <c:v>5.6654</c:v>
                </c:pt>
                <c:pt idx="2">
                  <c:v>5.0846999999999998</c:v>
                </c:pt>
                <c:pt idx="3">
                  <c:v>4.4839000000000002</c:v>
                </c:pt>
                <c:pt idx="4">
                  <c:v>3.4335</c:v>
                </c:pt>
                <c:pt idx="5">
                  <c:v>3.2235</c:v>
                </c:pt>
                <c:pt idx="6">
                  <c:v>3.1168</c:v>
                </c:pt>
                <c:pt idx="7">
                  <c:v>3.1307999999999998</c:v>
                </c:pt>
                <c:pt idx="8">
                  <c:v>2.9222000000000001</c:v>
                </c:pt>
                <c:pt idx="9">
                  <c:v>2.8767</c:v>
                </c:pt>
                <c:pt idx="10">
                  <c:v>2.4399000000000002</c:v>
                </c:pt>
                <c:pt idx="11">
                  <c:v>2.3875000000000002</c:v>
                </c:pt>
                <c:pt idx="12">
                  <c:v>2.4095</c:v>
                </c:pt>
                <c:pt idx="13">
                  <c:v>2.4394</c:v>
                </c:pt>
              </c:numCache>
            </c:numRef>
          </c:val>
          <c:smooth val="0"/>
          <c:extLst>
            <c:ext xmlns:c16="http://schemas.microsoft.com/office/drawing/2014/chart" uri="{C3380CC4-5D6E-409C-BE32-E72D297353CC}">
              <c16:uniqueId val="{00000003-9E4C-42BC-8F69-F50EB5744805}"/>
            </c:ext>
          </c:extLst>
        </c:ser>
        <c:ser>
          <c:idx val="4"/>
          <c:order val="4"/>
          <c:tx>
            <c:strRef>
              <c:f>Sheet1!$G$2</c:f>
              <c:strCache>
                <c:ptCount val="1"/>
                <c:pt idx="0">
                  <c:v>Re-randomised to VEOZA 45 mg (n=75)</c:v>
                </c:pt>
              </c:strCache>
            </c:strRef>
          </c:tx>
          <c:spPr>
            <a:ln w="28575" cap="rnd">
              <a:solidFill>
                <a:srgbClr val="822864">
                  <a:lumMod val="60000"/>
                  <a:lumOff val="40000"/>
                </a:srgbClr>
              </a:solidFill>
              <a:prstDash val="sysDot"/>
              <a:round/>
            </a:ln>
            <a:effectLst/>
          </c:spPr>
          <c:marker>
            <c:symbol val="triangle"/>
            <c:size val="7"/>
            <c:spPr>
              <a:solidFill>
                <a:srgbClr val="822864">
                  <a:lumMod val="60000"/>
                  <a:lumOff val="40000"/>
                </a:srgbClr>
              </a:solidFill>
              <a:ln w="9525">
                <a:solidFill>
                  <a:srgbClr val="822864">
                    <a:lumMod val="60000"/>
                    <a:lumOff val="40000"/>
                  </a:srgbClr>
                </a:solidFill>
                <a:prstDash val="sysDot"/>
              </a:ln>
              <a:effectLst/>
            </c:spPr>
          </c:marker>
          <c:errBars>
            <c:errDir val="y"/>
            <c:errBarType val="both"/>
            <c:errValType val="cust"/>
            <c:noEndCap val="0"/>
            <c:plus>
              <c:numRef>
                <c:f>Sheet1!$N$3:$N$16</c:f>
                <c:numCache>
                  <c:formatCode>General</c:formatCode>
                  <c:ptCount val="14"/>
                  <c:pt idx="3">
                    <c:v>0.63617999999999997</c:v>
                  </c:pt>
                  <c:pt idx="4">
                    <c:v>0.65219000000000005</c:v>
                  </c:pt>
                  <c:pt idx="5">
                    <c:v>0.65832999999999997</c:v>
                  </c:pt>
                  <c:pt idx="6">
                    <c:v>0.72280999999999995</c:v>
                  </c:pt>
                  <c:pt idx="7">
                    <c:v>0.67806</c:v>
                  </c:pt>
                  <c:pt idx="8">
                    <c:v>0.72133000000000003</c:v>
                  </c:pt>
                  <c:pt idx="9">
                    <c:v>0.78386999999999996</c:v>
                  </c:pt>
                  <c:pt idx="10">
                    <c:v>0.70906000000000002</c:v>
                  </c:pt>
                  <c:pt idx="11">
                    <c:v>0.68620000000000003</c:v>
                  </c:pt>
                  <c:pt idx="12">
                    <c:v>0.69479999999999997</c:v>
                  </c:pt>
                  <c:pt idx="13">
                    <c:v>1.1729700000000001</c:v>
                  </c:pt>
                </c:numCache>
              </c:numRef>
            </c:plus>
            <c:minus>
              <c:numRef>
                <c:f>Sheet1!$N$3:$N$16</c:f>
                <c:numCache>
                  <c:formatCode>General</c:formatCode>
                  <c:ptCount val="14"/>
                  <c:pt idx="3">
                    <c:v>0.63617999999999997</c:v>
                  </c:pt>
                  <c:pt idx="4">
                    <c:v>0.65219000000000005</c:v>
                  </c:pt>
                  <c:pt idx="5">
                    <c:v>0.65832999999999997</c:v>
                  </c:pt>
                  <c:pt idx="6">
                    <c:v>0.72280999999999995</c:v>
                  </c:pt>
                  <c:pt idx="7">
                    <c:v>0.67806</c:v>
                  </c:pt>
                  <c:pt idx="8">
                    <c:v>0.72133000000000003</c:v>
                  </c:pt>
                  <c:pt idx="9">
                    <c:v>0.78386999999999996</c:v>
                  </c:pt>
                  <c:pt idx="10">
                    <c:v>0.70906000000000002</c:v>
                  </c:pt>
                  <c:pt idx="11">
                    <c:v>0.68620000000000003</c:v>
                  </c:pt>
                  <c:pt idx="12">
                    <c:v>0.69479999999999997</c:v>
                  </c:pt>
                  <c:pt idx="13">
                    <c:v>1.1729700000000001</c:v>
                  </c:pt>
                </c:numCache>
              </c:numRef>
            </c:minus>
            <c:spPr>
              <a:noFill/>
              <a:ln w="9525" cap="flat" cmpd="sng" algn="ctr">
                <a:solidFill>
                  <a:srgbClr val="822864">
                    <a:lumMod val="60000"/>
                    <a:lumOff val="40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Sheet1!$G$3:$G$16</c:f>
              <c:numCache>
                <c:formatCode>General</c:formatCode>
                <c:ptCount val="14"/>
                <c:pt idx="3" formatCode="0.00">
                  <c:v>6.7594000000000003</c:v>
                </c:pt>
                <c:pt idx="4" formatCode="0.00">
                  <c:v>4.4903000000000004</c:v>
                </c:pt>
                <c:pt idx="5" formatCode="0.00">
                  <c:v>4.2389000000000001</c:v>
                </c:pt>
                <c:pt idx="6" formatCode="0.00">
                  <c:v>4.1889000000000003</c:v>
                </c:pt>
                <c:pt idx="7" formatCode="0.00">
                  <c:v>3.7115999999999998</c:v>
                </c:pt>
                <c:pt idx="8" formatCode="0.00">
                  <c:v>3.7932000000000001</c:v>
                </c:pt>
                <c:pt idx="9" formatCode="0.00">
                  <c:v>3.8873000000000002</c:v>
                </c:pt>
                <c:pt idx="10" formatCode="0.00">
                  <c:v>3.8307000000000002</c:v>
                </c:pt>
                <c:pt idx="11" formatCode="0.00">
                  <c:v>3.766</c:v>
                </c:pt>
                <c:pt idx="12" formatCode="0.00">
                  <c:v>3.4291</c:v>
                </c:pt>
                <c:pt idx="13" formatCode="0.00">
                  <c:v>3.8666999999999998</c:v>
                </c:pt>
              </c:numCache>
            </c:numRef>
          </c:val>
          <c:smooth val="0"/>
          <c:extLst>
            <c:ext xmlns:c16="http://schemas.microsoft.com/office/drawing/2014/chart" uri="{C3380CC4-5D6E-409C-BE32-E72D297353CC}">
              <c16:uniqueId val="{00000004-9E4C-42BC-8F69-F50EB5744805}"/>
            </c:ext>
          </c:extLst>
        </c:ser>
        <c:ser>
          <c:idx val="5"/>
          <c:order val="5"/>
          <c:tx>
            <c:strRef>
              <c:f>Sheet1!$H$2</c:f>
              <c:strCache>
                <c:ptCount val="1"/>
                <c:pt idx="0">
                  <c:v>Placebo (n=167)</c:v>
                </c:pt>
              </c:strCache>
            </c:strRef>
          </c:tx>
          <c:spPr>
            <a:ln w="28575" cap="rnd">
              <a:solidFill>
                <a:srgbClr val="FFFFFF">
                  <a:lumMod val="65000"/>
                </a:srgbClr>
              </a:solidFill>
              <a:round/>
            </a:ln>
            <a:effectLst/>
          </c:spPr>
          <c:marker>
            <c:symbol val="triangle"/>
            <c:size val="7"/>
            <c:spPr>
              <a:solidFill>
                <a:srgbClr val="FFFFFF"/>
              </a:solidFill>
              <a:ln w="9525">
                <a:solidFill>
                  <a:srgbClr val="FFFFFF">
                    <a:lumMod val="65000"/>
                  </a:srgbClr>
                </a:solidFill>
              </a:ln>
              <a:effectLst/>
            </c:spPr>
          </c:marker>
          <c:errBars>
            <c:errDir val="y"/>
            <c:errBarType val="both"/>
            <c:errValType val="cust"/>
            <c:noEndCap val="0"/>
            <c:plus>
              <c:numRef>
                <c:f>Sheet1!$O$3:$O$16</c:f>
                <c:numCache>
                  <c:formatCode>General</c:formatCode>
                  <c:ptCount val="14"/>
                  <c:pt idx="0">
                    <c:v>0.38851999999999998</c:v>
                  </c:pt>
                  <c:pt idx="1">
                    <c:v>0.52905000000000002</c:v>
                  </c:pt>
                  <c:pt idx="2">
                    <c:v>0.59297</c:v>
                  </c:pt>
                  <c:pt idx="3">
                    <c:v>0.63617999999999997</c:v>
                  </c:pt>
                  <c:pt idx="4">
                    <c:v>0.33318999999999999</c:v>
                  </c:pt>
                  <c:pt idx="5">
                    <c:v>0.33661999999999997</c:v>
                  </c:pt>
                  <c:pt idx="6">
                    <c:v>0.34782000000000002</c:v>
                  </c:pt>
                  <c:pt idx="7">
                    <c:v>0.35577999999999999</c:v>
                  </c:pt>
                  <c:pt idx="8">
                    <c:v>0.36082999999999998</c:v>
                  </c:pt>
                  <c:pt idx="9">
                    <c:v>0.36840000000000001</c:v>
                  </c:pt>
                  <c:pt idx="10">
                    <c:v>0.36615999999999999</c:v>
                  </c:pt>
                  <c:pt idx="11">
                    <c:v>0.39784999999999998</c:v>
                  </c:pt>
                  <c:pt idx="12">
                    <c:v>0.39523000000000003</c:v>
                  </c:pt>
                </c:numCache>
              </c:numRef>
            </c:plus>
            <c:minus>
              <c:numRef>
                <c:f>Sheet1!$O$3:$O$16</c:f>
                <c:numCache>
                  <c:formatCode>General</c:formatCode>
                  <c:ptCount val="14"/>
                  <c:pt idx="0">
                    <c:v>0.38851999999999998</c:v>
                  </c:pt>
                  <c:pt idx="1">
                    <c:v>0.52905000000000002</c:v>
                  </c:pt>
                  <c:pt idx="2">
                    <c:v>0.59297</c:v>
                  </c:pt>
                  <c:pt idx="3">
                    <c:v>0.63617999999999997</c:v>
                  </c:pt>
                  <c:pt idx="4">
                    <c:v>0.33318999999999999</c:v>
                  </c:pt>
                  <c:pt idx="5">
                    <c:v>0.33661999999999997</c:v>
                  </c:pt>
                  <c:pt idx="6">
                    <c:v>0.34782000000000002</c:v>
                  </c:pt>
                  <c:pt idx="7">
                    <c:v>0.35577999999999999</c:v>
                  </c:pt>
                  <c:pt idx="8">
                    <c:v>0.36082999999999998</c:v>
                  </c:pt>
                  <c:pt idx="9">
                    <c:v>0.36840000000000001</c:v>
                  </c:pt>
                  <c:pt idx="10">
                    <c:v>0.36615999999999999</c:v>
                  </c:pt>
                  <c:pt idx="11">
                    <c:v>0.39784999999999998</c:v>
                  </c:pt>
                  <c:pt idx="12">
                    <c:v>0.39523000000000003</c:v>
                  </c:pt>
                </c:numCache>
              </c:numRef>
            </c:minus>
            <c:spPr>
              <a:noFill/>
              <a:ln w="9525" cap="flat" cmpd="sng" algn="ctr">
                <a:solidFill>
                  <a:srgbClr val="FFFFFF">
                    <a:lumMod val="65000"/>
                  </a:srgbClr>
                </a:solidFill>
                <a:round/>
              </a:ln>
              <a:effectLst/>
            </c:spPr>
          </c:errBars>
          <c:cat>
            <c:numRef>
              <c:f>Sheet1!$B$3:$B$16</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Sheet1!$H$3:$H$16</c:f>
              <c:numCache>
                <c:formatCode>0.00</c:formatCode>
                <c:ptCount val="14"/>
                <c:pt idx="0">
                  <c:v>11.5869</c:v>
                </c:pt>
                <c:pt idx="1">
                  <c:v>8.0753000000000004</c:v>
                </c:pt>
                <c:pt idx="2">
                  <c:v>7.3802000000000003</c:v>
                </c:pt>
                <c:pt idx="3">
                  <c:v>6.7594000000000003</c:v>
                </c:pt>
              </c:numCache>
            </c:numRef>
          </c:val>
          <c:smooth val="0"/>
          <c:extLst>
            <c:ext xmlns:c16="http://schemas.microsoft.com/office/drawing/2014/chart" uri="{C3380CC4-5D6E-409C-BE32-E72D297353CC}">
              <c16:uniqueId val="{00000005-9E4C-42BC-8F69-F50EB5744805}"/>
            </c:ext>
          </c:extLst>
        </c:ser>
        <c:dLbls>
          <c:showLegendKey val="0"/>
          <c:showVal val="0"/>
          <c:showCatName val="0"/>
          <c:showSerName val="0"/>
          <c:showPercent val="0"/>
          <c:showBubbleSize val="0"/>
        </c:dLbls>
        <c:marker val="1"/>
        <c:smooth val="0"/>
        <c:axId val="786097744"/>
        <c:axId val="780633488"/>
      </c:lineChart>
      <c:catAx>
        <c:axId val="786097744"/>
        <c:scaling>
          <c:orientation val="minMax"/>
        </c:scaling>
        <c:delete val="0"/>
        <c:axPos val="b"/>
        <c:numFmt formatCode="General" sourceLinked="1"/>
        <c:majorTickMark val="out"/>
        <c:minorTickMark val="none"/>
        <c:tickLblPos val="nextTo"/>
        <c:spPr>
          <a:noFill/>
          <a:ln w="19050" cap="sq" cmpd="sng" algn="ctr">
            <a:solidFill>
              <a:srgbClr val="000000"/>
            </a:solidFill>
            <a:miter lim="800000"/>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780633488"/>
        <c:crosses val="autoZero"/>
        <c:auto val="1"/>
        <c:lblAlgn val="ctr"/>
        <c:lblOffset val="100"/>
        <c:noMultiLvlLbl val="0"/>
      </c:catAx>
      <c:valAx>
        <c:axId val="78063348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w="19050" cap="sq">
            <a:solidFill>
              <a:srgbClr val="000000"/>
            </a:solidFill>
            <a:miter lim="800000"/>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786097744"/>
        <c:crosses val="autoZero"/>
        <c:crossBetween val="midCat"/>
      </c:valAx>
      <c:spPr>
        <a:noFill/>
        <a:ln>
          <a:noFill/>
        </a:ln>
        <a:effectLst/>
      </c:spPr>
    </c:plotArea>
    <c:legend>
      <c:legendPos val="t"/>
      <c:layout>
        <c:manualLayout>
          <c:xMode val="edge"/>
          <c:yMode val="edge"/>
          <c:x val="0.45422794011262163"/>
          <c:y val="3.0362305986060116E-3"/>
          <c:w val="0.39877366298013212"/>
          <c:h val="0.42989630435749299"/>
        </c:manualLayout>
      </c:layout>
      <c:overlay val="0"/>
      <c:spPr>
        <a:noFill/>
        <a:ln>
          <a:noFill/>
        </a:ln>
        <a:effectLst/>
      </c:spPr>
      <c:txPr>
        <a:bodyPr rot="0" spcFirstLastPara="1" vertOverflow="ellipsis" vert="horz" wrap="square" anchor="ctr" anchorCtr="1"/>
        <a:lstStyle/>
        <a:p>
          <a:pPr algn="just">
            <a:defRPr sz="1300" b="0" i="0" u="none" strike="noStrike" kern="1200" baseline="0">
              <a:solidFill>
                <a:srgbClr val="1F1451"/>
              </a:solidFill>
              <a:latin typeface="Arial" panose="020B06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rgbClr val="1F145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3041697518901"/>
          <c:y val="0.19044483803542051"/>
          <c:w val="0.67846855681501395"/>
          <c:h val="0.63507398931728953"/>
        </c:manualLayout>
      </c:layout>
      <c:barChart>
        <c:barDir val="col"/>
        <c:grouping val="clustered"/>
        <c:varyColors val="0"/>
        <c:ser>
          <c:idx val="0"/>
          <c:order val="0"/>
          <c:tx>
            <c:strRef>
              <c:f>Sheet1!$C$1</c:f>
              <c:strCache>
                <c:ptCount val="1"/>
                <c:pt idx="0">
                  <c:v>Mean change from baseline</c:v>
                </c:pt>
              </c:strCache>
            </c:strRef>
          </c:tx>
          <c:spPr>
            <a:solidFill>
              <a:srgbClr val="7D8084"/>
            </a:solidFill>
            <a:ln>
              <a:noFill/>
            </a:ln>
            <a:effectLst/>
            <a:scene3d>
              <a:camera prst="orthographicFront"/>
              <a:lightRig rig="threePt" dir="t"/>
            </a:scene3d>
            <a:sp3d>
              <a:bevelB w="25400" h="25400"/>
            </a:sp3d>
          </c:spPr>
          <c:invertIfNegative val="0"/>
          <c:dPt>
            <c:idx val="0"/>
            <c:invertIfNegative val="0"/>
            <c:bubble3D val="0"/>
            <c:spPr>
              <a:solidFill>
                <a:schemeClr val="bg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7459-406E-98D3-AD0D42A33D04}"/>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7459-406E-98D3-AD0D42A33D04}"/>
              </c:ext>
            </c:extLst>
          </c:dPt>
          <c:dPt>
            <c:idx val="2"/>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5-7459-406E-98D3-AD0D42A33D04}"/>
              </c:ext>
            </c:extLst>
          </c:dPt>
          <c:dPt>
            <c:idx val="3"/>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7-7459-406E-98D3-AD0D42A33D04}"/>
              </c:ext>
            </c:extLst>
          </c:dPt>
          <c:dPt>
            <c:idx val="4"/>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9-7459-406E-98D3-AD0D42A33D04}"/>
              </c:ext>
            </c:extLst>
          </c:dPt>
          <c:dPt>
            <c:idx val="5"/>
            <c:invertIfNegative val="0"/>
            <c:bubble3D val="0"/>
            <c:spPr>
              <a:solidFill>
                <a:srgbClr val="7D8084"/>
              </a:solidFill>
              <a:ln>
                <a:noFill/>
              </a:ln>
              <a:effectLst/>
              <a:scene3d>
                <a:camera prst="orthographicFront"/>
                <a:lightRig rig="threePt" dir="t"/>
              </a:scene3d>
              <a:sp3d>
                <a:bevelB w="25400" h="25400"/>
              </a:sp3d>
            </c:spPr>
            <c:extLst>
              <c:ext xmlns:c16="http://schemas.microsoft.com/office/drawing/2014/chart" uri="{C3380CC4-5D6E-409C-BE32-E72D297353CC}">
                <c16:uniqueId val="{0000000B-7459-406E-98D3-AD0D42A33D04}"/>
              </c:ext>
            </c:extLst>
          </c:dPt>
          <c:dLbls>
            <c:dLbl>
              <c:idx val="0"/>
              <c:layout>
                <c:manualLayout>
                  <c:x val="-2.8585216356326274E-3"/>
                  <c:y val="-3.2604217970749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9-406E-98D3-AD0D42A33D04}"/>
                </c:ext>
              </c:extLst>
            </c:dLbl>
            <c:dLbl>
              <c:idx val="1"/>
              <c:layout>
                <c:manualLayout>
                  <c:x val="0"/>
                  <c:y val="-3.2604217970749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9-406E-98D3-AD0D42A33D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Sheet1!$K$2:$K$3</c:f>
                <c:numCache>
                  <c:formatCode>General</c:formatCode>
                  <c:ptCount val="2"/>
                  <c:pt idx="0">
                    <c:v>0.70000000000000018</c:v>
                  </c:pt>
                  <c:pt idx="1">
                    <c:v>0.69999999999999973</c:v>
                  </c:pt>
                </c:numCache>
              </c:numRef>
            </c:plus>
            <c:minus>
              <c:numRef>
                <c:f>Sheet1!$J$2:$J$3</c:f>
                <c:numCache>
                  <c:formatCode>General</c:formatCode>
                  <c:ptCount val="2"/>
                  <c:pt idx="0">
                    <c:v>0.70000000000000018</c:v>
                  </c:pt>
                  <c:pt idx="1">
                    <c:v>0.70000000000000018</c:v>
                  </c:pt>
                </c:numCache>
              </c:numRef>
            </c:minus>
            <c:spPr>
              <a:noFill/>
              <a:ln w="19050" cap="flat" cmpd="sng" algn="ctr">
                <a:solidFill>
                  <a:schemeClr val="tx2"/>
                </a:solidFill>
                <a:round/>
              </a:ln>
              <a:effectLst/>
            </c:spPr>
          </c:errBars>
          <c:cat>
            <c:strRef>
              <c:f>Sheet1!$B$2:$B$3</c:f>
              <c:strCache>
                <c:ptCount val="2"/>
                <c:pt idx="0">
                  <c:v>Fezo 45</c:v>
                </c:pt>
                <c:pt idx="1">
                  <c:v>Placebo</c:v>
                </c:pt>
              </c:strCache>
            </c:strRef>
          </c:cat>
          <c:val>
            <c:numRef>
              <c:f>Sheet1!$C$2:$C$3</c:f>
              <c:numCache>
                <c:formatCode>General</c:formatCode>
                <c:ptCount val="2"/>
                <c:pt idx="0">
                  <c:v>-4.8</c:v>
                </c:pt>
                <c:pt idx="1">
                  <c:v>-3.3</c:v>
                </c:pt>
              </c:numCache>
            </c:numRef>
          </c:val>
          <c:extLst>
            <c:ext xmlns:c16="http://schemas.microsoft.com/office/drawing/2014/chart" uri="{C3380CC4-5D6E-409C-BE32-E72D297353CC}">
              <c16:uniqueId val="{0000000C-7459-406E-98D3-AD0D42A33D04}"/>
            </c:ext>
          </c:extLst>
        </c:ser>
        <c:dLbls>
          <c:showLegendKey val="0"/>
          <c:showVal val="0"/>
          <c:showCatName val="0"/>
          <c:showSerName val="0"/>
          <c:showPercent val="0"/>
          <c:showBubbleSize val="0"/>
        </c:dLbls>
        <c:gapWidth val="100"/>
        <c:overlap val="-57"/>
        <c:axId val="1025498240"/>
        <c:axId val="1025498632"/>
      </c:barChart>
      <c:catAx>
        <c:axId val="1025498240"/>
        <c:scaling>
          <c:orientation val="minMax"/>
        </c:scaling>
        <c:delete val="0"/>
        <c:axPos val="b"/>
        <c:numFmt formatCode="General" sourceLinked="1"/>
        <c:majorTickMark val="in"/>
        <c:minorTickMark val="none"/>
        <c:tickLblPos val="none"/>
        <c:spPr>
          <a:noFill/>
          <a:ln w="19050" cap="sq"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5"/>
        </c:scaling>
        <c:delete val="0"/>
        <c:axPos val="l"/>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2"/>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3041697518901"/>
          <c:y val="0.19044483803542051"/>
          <c:w val="0.67846855681501395"/>
          <c:h val="0.63507398931728953"/>
        </c:manualLayout>
      </c:layout>
      <c:barChart>
        <c:barDir val="col"/>
        <c:grouping val="clustered"/>
        <c:varyColors val="0"/>
        <c:ser>
          <c:idx val="0"/>
          <c:order val="0"/>
          <c:tx>
            <c:strRef>
              <c:f>Sheet1!$C$1</c:f>
              <c:strCache>
                <c:ptCount val="1"/>
                <c:pt idx="0">
                  <c:v>Mean change from baseline</c:v>
                </c:pt>
              </c:strCache>
            </c:strRef>
          </c:tx>
          <c:spPr>
            <a:solidFill>
              <a:schemeClr val="accent5"/>
            </a:solidFill>
            <a:ln>
              <a:noFill/>
            </a:ln>
            <a:effectLst/>
            <a:scene3d>
              <a:camera prst="orthographicFront"/>
              <a:lightRig rig="threePt" dir="t"/>
            </a:scene3d>
            <a:sp3d>
              <a:bevelB w="25400" h="25400"/>
            </a:sp3d>
          </c:spPr>
          <c:invertIfNegative val="0"/>
          <c:dPt>
            <c:idx val="0"/>
            <c:invertIfNegative val="0"/>
            <c:bubble3D val="0"/>
            <c:spPr>
              <a:solidFill>
                <a:schemeClr val="bg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27FB-456F-91FD-6072C9D7DB6E}"/>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27FB-456F-91FD-6072C9D7DB6E}"/>
              </c:ext>
            </c:extLst>
          </c:dPt>
          <c:dPt>
            <c:idx val="2"/>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5-27FB-456F-91FD-6072C9D7DB6E}"/>
              </c:ext>
            </c:extLst>
          </c:dPt>
          <c:dPt>
            <c:idx val="3"/>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7-27FB-456F-91FD-6072C9D7DB6E}"/>
              </c:ext>
            </c:extLst>
          </c:dPt>
          <c:dPt>
            <c:idx val="4"/>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9-27FB-456F-91FD-6072C9D7DB6E}"/>
              </c:ext>
            </c:extLst>
          </c:dPt>
          <c:dPt>
            <c:idx val="5"/>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B-27FB-456F-91FD-6072C9D7DB6E}"/>
              </c:ext>
            </c:extLst>
          </c:dPt>
          <c:dLbls>
            <c:dLbl>
              <c:idx val="0"/>
              <c:layout>
                <c:manualLayout>
                  <c:x val="4.2383671006598058E-3"/>
                  <c:y val="-5.5176171391941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FB-456F-91FD-6072C9D7DB6E}"/>
                </c:ext>
              </c:extLst>
            </c:dLbl>
            <c:dLbl>
              <c:idx val="1"/>
              <c:layout>
                <c:manualLayout>
                  <c:x val="-4.2383671006598839E-3"/>
                  <c:y val="-4.0128070790056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FB-456F-91FD-6072C9D7DB6E}"/>
                </c:ext>
              </c:extLst>
            </c:dLbl>
            <c:dLbl>
              <c:idx val="2"/>
              <c:layout>
                <c:manualLayout>
                  <c:x val="7.7702499219529608E-17"/>
                  <c:y val="-2.50801676698075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FB-456F-91FD-6072C9D7DB6E}"/>
                </c:ext>
              </c:extLst>
            </c:dLbl>
            <c:dLbl>
              <c:idx val="3"/>
              <c:layout>
                <c:manualLayout>
                  <c:x val="-1.5540499843905922E-16"/>
                  <c:y val="-2.00641341358459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FB-456F-91FD-6072C9D7DB6E}"/>
                </c:ext>
              </c:extLst>
            </c:dLbl>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Sheet1!$K$2:$K$3</c:f>
                <c:numCache>
                  <c:formatCode>General</c:formatCode>
                  <c:ptCount val="2"/>
                  <c:pt idx="0">
                    <c:v>1</c:v>
                  </c:pt>
                  <c:pt idx="1">
                    <c:v>1.1000000000000001</c:v>
                  </c:pt>
                </c:numCache>
              </c:numRef>
            </c:plus>
            <c:minus>
              <c:numRef>
                <c:f>Sheet1!$J$2:$J$3</c:f>
                <c:numCache>
                  <c:formatCode>General</c:formatCode>
                  <c:ptCount val="2"/>
                  <c:pt idx="0">
                    <c:v>1.0999999999999996</c:v>
                  </c:pt>
                  <c:pt idx="1">
                    <c:v>1</c:v>
                  </c:pt>
                </c:numCache>
              </c:numRef>
            </c:minus>
            <c:spPr>
              <a:noFill/>
              <a:ln w="19050" cap="flat" cmpd="sng" algn="ctr">
                <a:solidFill>
                  <a:schemeClr val="tx2"/>
                </a:solidFill>
                <a:round/>
              </a:ln>
              <a:effectLst/>
            </c:spPr>
          </c:errBars>
          <c:cat>
            <c:strRef>
              <c:f>Sheet1!$B$2:$B$3</c:f>
              <c:strCache>
                <c:ptCount val="2"/>
                <c:pt idx="0">
                  <c:v>Fez 45</c:v>
                </c:pt>
                <c:pt idx="1">
                  <c:v>Placebo</c:v>
                </c:pt>
              </c:strCache>
            </c:strRef>
          </c:cat>
          <c:val>
            <c:numRef>
              <c:f>Sheet1!$C$2:$C$3</c:f>
              <c:numCache>
                <c:formatCode>General</c:formatCode>
                <c:ptCount val="2"/>
                <c:pt idx="0">
                  <c:v>-4.2</c:v>
                </c:pt>
                <c:pt idx="1">
                  <c:v>-3.2</c:v>
                </c:pt>
              </c:numCache>
            </c:numRef>
          </c:val>
          <c:extLst>
            <c:ext xmlns:c16="http://schemas.microsoft.com/office/drawing/2014/chart" uri="{C3380CC4-5D6E-409C-BE32-E72D297353CC}">
              <c16:uniqueId val="{0000000C-27FB-456F-91FD-6072C9D7DB6E}"/>
            </c:ext>
          </c:extLst>
        </c:ser>
        <c:dLbls>
          <c:showLegendKey val="0"/>
          <c:showVal val="0"/>
          <c:showCatName val="0"/>
          <c:showSerName val="0"/>
          <c:showPercent val="0"/>
          <c:showBubbleSize val="0"/>
        </c:dLbls>
        <c:gapWidth val="100"/>
        <c:overlap val="-57"/>
        <c:axId val="1025498240"/>
        <c:axId val="1025498632"/>
      </c:barChart>
      <c:catAx>
        <c:axId val="1025498240"/>
        <c:scaling>
          <c:orientation val="minMax"/>
        </c:scaling>
        <c:delete val="0"/>
        <c:axPos val="b"/>
        <c:numFmt formatCode="General" sourceLinked="1"/>
        <c:majorTickMark val="in"/>
        <c:minorTickMark val="none"/>
        <c:tickLblPos val="none"/>
        <c:spPr>
          <a:noFill/>
          <a:ln w="19050" cap="sq"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5"/>
        </c:scaling>
        <c:delete val="0"/>
        <c:axPos val="l"/>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2"/>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63041697518901"/>
          <c:y val="0.19044483803542051"/>
          <c:w val="0.67846855681501395"/>
          <c:h val="0.63507398931728953"/>
        </c:manualLayout>
      </c:layout>
      <c:barChart>
        <c:barDir val="col"/>
        <c:grouping val="clustered"/>
        <c:varyColors val="0"/>
        <c:ser>
          <c:idx val="0"/>
          <c:order val="0"/>
          <c:tx>
            <c:strRef>
              <c:f>Sheet1!$C$1</c:f>
              <c:strCache>
                <c:ptCount val="1"/>
                <c:pt idx="0">
                  <c:v>Mean change from baseline</c:v>
                </c:pt>
              </c:strCache>
            </c:strRef>
          </c:tx>
          <c:spPr>
            <a:solidFill>
              <a:schemeClr val="accent5"/>
            </a:solidFill>
            <a:ln>
              <a:noFill/>
            </a:ln>
            <a:effectLst/>
            <a:scene3d>
              <a:camera prst="orthographicFront"/>
              <a:lightRig rig="threePt" dir="t"/>
            </a:scene3d>
            <a:sp3d>
              <a:bevelB w="25400" h="25400"/>
            </a:sp3d>
          </c:spPr>
          <c:invertIfNegative val="0"/>
          <c:dPt>
            <c:idx val="0"/>
            <c:invertIfNegative val="0"/>
            <c:bubble3D val="0"/>
            <c:spPr>
              <a:solidFill>
                <a:schemeClr val="bg2"/>
              </a:solidFill>
              <a:ln>
                <a:noFill/>
              </a:ln>
              <a:effectLst/>
              <a:scene3d>
                <a:camera prst="orthographicFront"/>
                <a:lightRig rig="threePt" dir="t"/>
              </a:scene3d>
              <a:sp3d>
                <a:bevelB w="25400" h="25400"/>
              </a:sp3d>
            </c:spPr>
            <c:extLst>
              <c:ext xmlns:c16="http://schemas.microsoft.com/office/drawing/2014/chart" uri="{C3380CC4-5D6E-409C-BE32-E72D297353CC}">
                <c16:uniqueId val="{00000001-82A9-4809-AA13-F10DF662636B}"/>
              </c:ext>
            </c:extLst>
          </c:dPt>
          <c:dPt>
            <c:idx val="1"/>
            <c:invertIfNegative val="0"/>
            <c:bubble3D val="0"/>
            <c:spPr>
              <a:solidFill>
                <a:srgbClr val="404140"/>
              </a:solidFill>
              <a:ln>
                <a:noFill/>
              </a:ln>
              <a:effectLst/>
              <a:scene3d>
                <a:camera prst="orthographicFront"/>
                <a:lightRig rig="threePt" dir="t"/>
              </a:scene3d>
              <a:sp3d>
                <a:bevelB w="25400" h="25400"/>
              </a:sp3d>
            </c:spPr>
            <c:extLst>
              <c:ext xmlns:c16="http://schemas.microsoft.com/office/drawing/2014/chart" uri="{C3380CC4-5D6E-409C-BE32-E72D297353CC}">
                <c16:uniqueId val="{00000003-82A9-4809-AA13-F10DF662636B}"/>
              </c:ext>
            </c:extLst>
          </c:dPt>
          <c:dPt>
            <c:idx val="2"/>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5-82A9-4809-AA13-F10DF662636B}"/>
              </c:ext>
            </c:extLst>
          </c:dPt>
          <c:dPt>
            <c:idx val="3"/>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7-82A9-4809-AA13-F10DF662636B}"/>
              </c:ext>
            </c:extLst>
          </c:dPt>
          <c:dPt>
            <c:idx val="4"/>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9-82A9-4809-AA13-F10DF662636B}"/>
              </c:ext>
            </c:extLst>
          </c:dPt>
          <c:dPt>
            <c:idx val="5"/>
            <c:invertIfNegative val="0"/>
            <c:bubble3D val="0"/>
            <c:spPr>
              <a:solidFill>
                <a:schemeClr val="accent5"/>
              </a:solidFill>
              <a:ln>
                <a:noFill/>
              </a:ln>
              <a:effectLst/>
              <a:scene3d>
                <a:camera prst="orthographicFront"/>
                <a:lightRig rig="threePt" dir="t"/>
              </a:scene3d>
              <a:sp3d>
                <a:bevelB w="25400" h="25400"/>
              </a:sp3d>
            </c:spPr>
            <c:extLst>
              <c:ext xmlns:c16="http://schemas.microsoft.com/office/drawing/2014/chart" uri="{C3380CC4-5D6E-409C-BE32-E72D297353CC}">
                <c16:uniqueId val="{0000000B-82A9-4809-AA13-F10DF662636B}"/>
              </c:ext>
            </c:extLst>
          </c:dPt>
          <c:dLbls>
            <c:dLbl>
              <c:idx val="0"/>
              <c:layout>
                <c:manualLayout>
                  <c:x val="0"/>
                  <c:y val="-5.01601378579798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A9-4809-AA13-F10DF662636B}"/>
                </c:ext>
              </c:extLst>
            </c:dLbl>
            <c:dLbl>
              <c:idx val="1"/>
              <c:layout>
                <c:manualLayout>
                  <c:x val="-2.1191835503300972E-3"/>
                  <c:y val="-5.7683990677286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A9-4809-AA13-F10DF662636B}"/>
                </c:ext>
              </c:extLst>
            </c:dLbl>
            <c:dLbl>
              <c:idx val="2"/>
              <c:layout>
                <c:manualLayout>
                  <c:x val="-2.119183550329942E-3"/>
                  <c:y val="-1.755572240559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A9-4809-AA13-F10DF662636B}"/>
                </c:ext>
              </c:extLst>
            </c:dLbl>
            <c:dLbl>
              <c:idx val="3"/>
              <c:layout>
                <c:manualLayout>
                  <c:x val="4.2383671006597286E-3"/>
                  <c:y val="-2.257175593955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A9-4809-AA13-F10DF662636B}"/>
                </c:ext>
              </c:extLst>
            </c:dLbl>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Sheet1!$K$2:$K$3</c:f>
                <c:numCache>
                  <c:formatCode>General</c:formatCode>
                  <c:ptCount val="2"/>
                  <c:pt idx="0">
                    <c:v>1.0999999999999996</c:v>
                  </c:pt>
                  <c:pt idx="1">
                    <c:v>1</c:v>
                  </c:pt>
                </c:numCache>
              </c:numRef>
            </c:plus>
            <c:minus>
              <c:numRef>
                <c:f>Sheet1!$J$2:$J$3</c:f>
                <c:numCache>
                  <c:formatCode>General</c:formatCode>
                  <c:ptCount val="2"/>
                  <c:pt idx="0">
                    <c:v>1</c:v>
                  </c:pt>
                  <c:pt idx="1">
                    <c:v>1.1000000000000001</c:v>
                  </c:pt>
                </c:numCache>
              </c:numRef>
            </c:minus>
            <c:spPr>
              <a:noFill/>
              <a:ln w="19050" cap="flat" cmpd="sng" algn="ctr">
                <a:solidFill>
                  <a:schemeClr val="tx2"/>
                </a:solidFill>
                <a:round/>
              </a:ln>
              <a:effectLst/>
            </c:spPr>
          </c:errBars>
          <c:cat>
            <c:strRef>
              <c:f>Sheet1!$B$2:$B$3</c:f>
              <c:strCache>
                <c:ptCount val="2"/>
                <c:pt idx="0">
                  <c:v>Week 12</c:v>
                </c:pt>
                <c:pt idx="1">
                  <c:v>Week 12</c:v>
                </c:pt>
              </c:strCache>
            </c:strRef>
          </c:cat>
          <c:val>
            <c:numRef>
              <c:f>Sheet1!$C$2:$C$3</c:f>
              <c:numCache>
                <c:formatCode>General</c:formatCode>
                <c:ptCount val="2"/>
                <c:pt idx="0">
                  <c:v>-5.5</c:v>
                </c:pt>
                <c:pt idx="1">
                  <c:v>-3.4</c:v>
                </c:pt>
              </c:numCache>
            </c:numRef>
          </c:val>
          <c:extLst>
            <c:ext xmlns:c16="http://schemas.microsoft.com/office/drawing/2014/chart" uri="{C3380CC4-5D6E-409C-BE32-E72D297353CC}">
              <c16:uniqueId val="{0000000C-82A9-4809-AA13-F10DF662636B}"/>
            </c:ext>
          </c:extLst>
        </c:ser>
        <c:dLbls>
          <c:showLegendKey val="0"/>
          <c:showVal val="0"/>
          <c:showCatName val="0"/>
          <c:showSerName val="0"/>
          <c:showPercent val="0"/>
          <c:showBubbleSize val="0"/>
        </c:dLbls>
        <c:gapWidth val="100"/>
        <c:overlap val="-57"/>
        <c:axId val="1025498240"/>
        <c:axId val="1025498632"/>
      </c:barChart>
      <c:catAx>
        <c:axId val="1025498240"/>
        <c:scaling>
          <c:orientation val="minMax"/>
        </c:scaling>
        <c:delete val="0"/>
        <c:axPos val="b"/>
        <c:numFmt formatCode="General" sourceLinked="1"/>
        <c:majorTickMark val="in"/>
        <c:minorTickMark val="none"/>
        <c:tickLblPos val="none"/>
        <c:spPr>
          <a:noFill/>
          <a:ln w="19050" cap="sq"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632"/>
        <c:crosses val="autoZero"/>
        <c:auto val="1"/>
        <c:lblAlgn val="ctr"/>
        <c:lblOffset val="100"/>
        <c:noMultiLvlLbl val="0"/>
      </c:catAx>
      <c:valAx>
        <c:axId val="1025498632"/>
        <c:scaling>
          <c:orientation val="minMax"/>
          <c:max val="0"/>
          <c:min val="-15"/>
        </c:scaling>
        <c:delete val="0"/>
        <c:axPos val="l"/>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025498240"/>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2"/>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0.45707</cdr:x>
      <cdr:y>0.63316</cdr:y>
    </cdr:from>
    <cdr:to>
      <cdr:x>0.69573</cdr:x>
      <cdr:y>0.90881</cdr:y>
    </cdr:to>
    <cdr:sp macro="" textlink="">
      <cdr:nvSpPr>
        <cdr:cNvPr id="4" name="Rectangle 3">
          <a:extLst xmlns:a="http://schemas.openxmlformats.org/drawingml/2006/main">
            <a:ext uri="{FF2B5EF4-FFF2-40B4-BE49-F238E27FC236}">
              <a16:creationId xmlns:a16="http://schemas.microsoft.com/office/drawing/2014/main" id="{2DE39DBE-42B5-A651-112C-018800324487}"/>
            </a:ext>
          </a:extLst>
        </cdr:cNvPr>
        <cdr:cNvSpPr/>
      </cdr:nvSpPr>
      <cdr:spPr>
        <a:xfrm xmlns:a="http://schemas.openxmlformats.org/drawingml/2006/main">
          <a:off x="1793556" y="1696721"/>
          <a:ext cx="936475" cy="73866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2700" algn="ctr"/>
          <a:r>
            <a:rPr lang="en-US" sz="1400" b="1" dirty="0">
              <a:solidFill>
                <a:srgbClr val="404140"/>
              </a:solidFill>
              <a:cs typeface="Arial"/>
            </a:rPr>
            <a:t>−2.0</a:t>
          </a:r>
        </a:p>
        <a:p xmlns:a="http://schemas.openxmlformats.org/drawingml/2006/main">
          <a:pPr marL="12700" algn="ctr"/>
          <a:r>
            <a:rPr lang="en-US" sz="1400" dirty="0">
              <a:solidFill>
                <a:srgbClr val="404140"/>
              </a:solidFill>
              <a:cs typeface="Arial"/>
            </a:rPr>
            <a:t>(0.7)</a:t>
          </a:r>
        </a:p>
        <a:p xmlns:a="http://schemas.openxmlformats.org/drawingml/2006/main">
          <a:pPr marL="12700" algn="ctr"/>
          <a:r>
            <a:rPr lang="en-US" sz="1400" b="1" dirty="0">
              <a:solidFill>
                <a:srgbClr val="404140"/>
              </a:solidFill>
              <a:cs typeface="Arial"/>
            </a:rPr>
            <a:t>P=0.007</a:t>
          </a:r>
          <a:r>
            <a:rPr lang="en-GB" sz="1400" baseline="30000" dirty="0">
              <a:solidFill>
                <a:srgbClr val="404140"/>
              </a:solidFill>
            </a:rPr>
            <a:t>‡</a:t>
          </a:r>
          <a:endParaRPr lang="en-US" sz="1400" b="1" baseline="30000" dirty="0">
            <a:solidFill>
              <a:srgbClr val="404140"/>
            </a:solidFill>
            <a:cs typeface="Arial"/>
          </a:endParaRPr>
        </a:p>
      </cdr:txBody>
    </cdr:sp>
  </cdr:relSizeAnchor>
  <cdr:relSizeAnchor xmlns:cdr="http://schemas.openxmlformats.org/drawingml/2006/chartDrawing">
    <cdr:from>
      <cdr:x>0.41639</cdr:x>
      <cdr:y>0.52792</cdr:y>
    </cdr:from>
    <cdr:to>
      <cdr:x>0.76652</cdr:x>
      <cdr:y>0.62879</cdr:y>
    </cdr:to>
    <cdr:grpSp>
      <cdr:nvGrpSpPr>
        <cdr:cNvPr id="8" name="Group 7">
          <a:extLst xmlns:a="http://schemas.openxmlformats.org/drawingml/2006/main">
            <a:ext uri="{FF2B5EF4-FFF2-40B4-BE49-F238E27FC236}">
              <a16:creationId xmlns:a16="http://schemas.microsoft.com/office/drawing/2014/main" id="{9E2407FA-B05B-D818-3EFE-4833AEFEBA15}"/>
            </a:ext>
          </a:extLst>
        </cdr:cNvPr>
        <cdr:cNvGrpSpPr/>
      </cdr:nvGrpSpPr>
      <cdr:grpSpPr>
        <a:xfrm xmlns:a="http://schemas.openxmlformats.org/drawingml/2006/main" flipH="1">
          <a:off x="1259344" y="1453695"/>
          <a:ext cx="1058944" cy="277758"/>
          <a:chOff x="11392702" y="2614541"/>
          <a:chExt cx="1380710" cy="906095"/>
        </a:xfrm>
      </cdr:grpSpPr>
      <cdr:cxnSp macro="">
        <cdr:nvCxnSpPr>
          <cdr:cNvPr id="9" name="Straight Connector 8">
            <a:extLst xmlns:a="http://schemas.openxmlformats.org/drawingml/2006/main">
              <a:ext uri="{FF2B5EF4-FFF2-40B4-BE49-F238E27FC236}">
                <a16:creationId xmlns:a16="http://schemas.microsoft.com/office/drawing/2014/main" id="{0B48DB28-A4E7-4177-CB93-61ED123783C9}"/>
              </a:ext>
            </a:extLst>
          </cdr:cNvPr>
          <cdr:cNvCxnSpPr>
            <a:cxnSpLocks xmlns:a="http://schemas.openxmlformats.org/drawingml/2006/main"/>
          </cdr:cNvCxnSpPr>
        </cdr:nvCxnSpPr>
        <cdr:spPr bwMode="auto">
          <a:xfrm xmlns:a="http://schemas.openxmlformats.org/drawingml/2006/main" flipH="1">
            <a:off x="11392702" y="2614541"/>
            <a:ext cx="0" cy="906095"/>
          </a:xfrm>
          <a:prstGeom xmlns:a="http://schemas.openxmlformats.org/drawingml/2006/main" prst="line">
            <a:avLst/>
          </a:prstGeom>
          <a:solidFill xmlns:a="http://schemas.openxmlformats.org/drawingml/2006/main">
            <a:srgbClr val="00FF00"/>
          </a:solidFill>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cdr:spPr>
      </cdr:cxnSp>
      <cdr:cxnSp macro="">
        <cdr:nvCxnSpPr>
          <cdr:cNvPr id="10" name="Straight Connector 9">
            <a:extLst xmlns:a="http://schemas.openxmlformats.org/drawingml/2006/main">
              <a:ext uri="{FF2B5EF4-FFF2-40B4-BE49-F238E27FC236}">
                <a16:creationId xmlns:a16="http://schemas.microsoft.com/office/drawing/2014/main" id="{6EDB4102-1D24-6E93-F91B-63C3E12838B0}"/>
              </a:ext>
            </a:extLst>
          </cdr:cNvPr>
          <cdr:cNvCxnSpPr>
            <a:cxnSpLocks xmlns:a="http://schemas.openxmlformats.org/drawingml/2006/main"/>
          </cdr:cNvCxnSpPr>
        </cdr:nvCxnSpPr>
        <cdr:spPr bwMode="auto">
          <a:xfrm xmlns:a="http://schemas.openxmlformats.org/drawingml/2006/main" flipH="1">
            <a:off x="12773412" y="3099007"/>
            <a:ext cx="0" cy="416866"/>
          </a:xfrm>
          <a:prstGeom xmlns:a="http://schemas.openxmlformats.org/drawingml/2006/main" prst="line">
            <a:avLst/>
          </a:prstGeom>
          <a:solidFill xmlns:a="http://schemas.openxmlformats.org/drawingml/2006/main">
            <a:srgbClr val="00FF00"/>
          </a:solidFill>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cdr:spPr>
      </cdr:cxnSp>
      <cdr:cxnSp macro="">
        <cdr:nvCxnSpPr>
          <cdr:cNvPr id="11" name="Straight Connector 10">
            <a:extLst xmlns:a="http://schemas.openxmlformats.org/drawingml/2006/main">
              <a:ext uri="{FF2B5EF4-FFF2-40B4-BE49-F238E27FC236}">
                <a16:creationId xmlns:a16="http://schemas.microsoft.com/office/drawing/2014/main" id="{7ECD1B88-8CC5-3776-E830-7B5E85D1FD54}"/>
              </a:ext>
            </a:extLst>
          </cdr:cNvPr>
          <cdr:cNvCxnSpPr>
            <a:cxnSpLocks xmlns:a="http://schemas.openxmlformats.org/drawingml/2006/main"/>
          </cdr:cNvCxnSpPr>
        </cdr:nvCxnSpPr>
        <cdr:spPr bwMode="auto">
          <a:xfrm xmlns:a="http://schemas.openxmlformats.org/drawingml/2006/main" flipH="1">
            <a:off x="11392702" y="3515873"/>
            <a:ext cx="1380710" cy="0"/>
          </a:xfrm>
          <a:prstGeom xmlns:a="http://schemas.openxmlformats.org/drawingml/2006/main" prst="line">
            <a:avLst/>
          </a:prstGeom>
          <a:solidFill xmlns:a="http://schemas.openxmlformats.org/drawingml/2006/main">
            <a:srgbClr val="00FF00"/>
          </a:solidFill>
          <a:ln xmlns:a="http://schemas.openxmlformats.org/drawingml/2006/main" w="19050" cap="flat" cmpd="sng" algn="ctr">
            <a:solidFill>
              <a:schemeClr val="tx2"/>
            </a:solidFill>
            <a:prstDash val="solid"/>
            <a:round/>
            <a:headEnd type="none" w="med" len="med"/>
            <a:tailEnd type="none" w="med" len="med"/>
          </a:ln>
          <a:effectLst xmlns:a="http://schemas.openxmlformats.org/drawingml/2006/main"/>
        </cdr:spPr>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C21F57F-88B3-436A-BA05-F0057FB3B35D}" type="datetimeFigureOut">
              <a:rPr lang="fr-FR" smtClean="0"/>
              <a:pPr/>
              <a:t>15/01/2026</a:t>
            </a:fld>
            <a:endParaRPr lang="fr-BE"/>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452C8DCB-6103-466A-868A-A26F1720D3DB}"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69" rtl="0" eaLnBrk="1" fontAlgn="auto" latinLnBrk="0" hangingPunct="1">
              <a:lnSpc>
                <a:spcPct val="100000"/>
              </a:lnSpc>
              <a:spcBef>
                <a:spcPts val="0"/>
              </a:spcBef>
              <a:spcAft>
                <a:spcPts val="0"/>
              </a:spcAft>
              <a:buClrTx/>
              <a:buSzTx/>
              <a:buFontTx/>
              <a:buNone/>
              <a:tabLst/>
              <a:defRPr/>
            </a:pPr>
            <a:fld id="{D770A265-476F-E342-8522-64A0BCADCA2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169"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76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B48FF3-066B-41EA-AF72-49D74122EBF1}" type="slidenum">
              <a:rPr lang="en-GB" smtClean="0"/>
              <a:pPr/>
              <a:t>14</a:t>
            </a:fld>
            <a:endParaRPr lang="en-GB"/>
          </a:p>
        </p:txBody>
      </p:sp>
    </p:spTree>
    <p:extLst>
      <p:ext uri="{BB962C8B-B14F-4D97-AF65-F5344CB8AC3E}">
        <p14:creationId xmlns:p14="http://schemas.microsoft.com/office/powerpoint/2010/main" val="398353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a:t>Speaker notes</a:t>
            </a:r>
          </a:p>
          <a:p>
            <a:pPr marL="191479" indent="-191479">
              <a:buFont typeface="Arial" panose="020B0604020202020204" pitchFamily="34" charset="0"/>
              <a:buChar char="•"/>
            </a:pPr>
            <a:r>
              <a:rPr lang="en-GB"/>
              <a:t>This slide shows the mean percent reduction in the daily frequency of moderate to severe VMS at Week 4 and Week 12 in a pooled analysis of SKYLIGHT 1 and 2</a:t>
            </a:r>
            <a:r>
              <a:rPr lang="en-GB" baseline="30000"/>
              <a:t>1</a:t>
            </a:r>
          </a:p>
          <a:p>
            <a:pPr marL="191479" indent="-191479">
              <a:buFont typeface="Arial" panose="020B0604020202020204" pitchFamily="34" charset="0"/>
              <a:buChar char="•"/>
            </a:pPr>
            <a:r>
              <a:rPr lang="en-GB"/>
              <a:t>Women treated with fezolinetant reported a 63% reduction in the frequency of moderate to severe VMS symptoms at Week 12, compared with a 40% reduction reported in women in the placebo group, meaning that about 2 out of every 3 VMS episodes were eliminated by fezolinetant treatment</a:t>
            </a:r>
            <a:r>
              <a:rPr lang="en-GB" baseline="30000"/>
              <a:t>1</a:t>
            </a:r>
          </a:p>
          <a:p>
            <a:endParaRPr lang="en-US"/>
          </a:p>
          <a:p>
            <a:r>
              <a:rPr lang="en-US" b="1"/>
              <a:t>References</a:t>
            </a:r>
          </a:p>
          <a:p>
            <a:pPr marL="0" lvl="1"/>
            <a:r>
              <a:rPr lang="en-US" sz="1100"/>
              <a:t>1. </a:t>
            </a:r>
            <a:r>
              <a:rPr lang="en-GB" sz="1100"/>
              <a:t>Astellas. Fezolinetant: Summary of Product Characteristics</a:t>
            </a:r>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711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a:t>Speaker notes</a:t>
            </a:r>
          </a:p>
          <a:p>
            <a:pPr marL="191479" indent="-191479">
              <a:buFont typeface="Arial" panose="020B0604020202020204" pitchFamily="34" charset="0"/>
              <a:buChar char="•"/>
            </a:pPr>
            <a:r>
              <a:rPr lang="en-GB"/>
              <a:t>In addition to the reduction in frequency of moderate to severe VMS, there was also a significant reduction in the severity of remaining episodes</a:t>
            </a:r>
            <a:r>
              <a:rPr lang="en-GB" baseline="30000"/>
              <a:t>1</a:t>
            </a:r>
            <a:endParaRPr lang="en-GB"/>
          </a:p>
          <a:p>
            <a:pPr marL="191479" indent="-191479">
              <a:buFont typeface="Arial" panose="020B0604020202020204" pitchFamily="34" charset="0"/>
              <a:buChar char="•"/>
            </a:pPr>
            <a:r>
              <a:rPr lang="en-GB"/>
              <a:t>By Week 4, the severity of those remaining VMS episodes was reduced from a score of 2.4 at baseline to 1.9</a:t>
            </a:r>
            <a:r>
              <a:rPr lang="en-GB" baseline="30000"/>
              <a:t>1</a:t>
            </a:r>
          </a:p>
          <a:p>
            <a:pPr marL="191479" indent="-191479">
              <a:buFont typeface="Arial" panose="020B0604020202020204" pitchFamily="34" charset="0"/>
              <a:buChar char="•"/>
            </a:pPr>
            <a:r>
              <a:rPr lang="en-GB"/>
              <a:t>In real terms, this represents a reduction from moderate to severe symptoms (sensation of heat with sweating, which may cause cessation of activity), to mild to moderate symptoms (where some women may not experience sweating at all)</a:t>
            </a:r>
            <a:r>
              <a:rPr lang="en-GB" baseline="30000"/>
              <a:t>2,3</a:t>
            </a:r>
            <a:endParaRPr lang="en-GB"/>
          </a:p>
          <a:p>
            <a:endParaRPr lang="en-US"/>
          </a:p>
          <a:p>
            <a:r>
              <a:rPr lang="en-US" b="1"/>
              <a:t>References</a:t>
            </a:r>
          </a:p>
          <a:p>
            <a:pPr marL="255306" lvl="1" indent="-255306">
              <a:buFont typeface="+mj-lt"/>
              <a:buAutoNum type="arabicPeriod"/>
            </a:pPr>
            <a:r>
              <a:rPr lang="en-GB"/>
              <a:t>Astellas. Fezolinetant: Summary of Product Characteristics</a:t>
            </a:r>
          </a:p>
          <a:p>
            <a:pPr marL="255306" lvl="1" indent="-255306">
              <a:buFont typeface="+mj-lt"/>
              <a:buAutoNum type="arabicPeriod"/>
            </a:pPr>
            <a:r>
              <a:rPr lang="en-GB"/>
              <a:t>Lederman S, et al. Lancet. 2023;401(10382):1091–102</a:t>
            </a:r>
          </a:p>
          <a:p>
            <a:pPr marL="255306" lvl="1" indent="-255306">
              <a:buFont typeface="+mj-lt"/>
              <a:buAutoNum type="arabicPeriod"/>
            </a:pPr>
            <a:r>
              <a:rPr lang="en-GB"/>
              <a:t>Johnson KA, et al. J Clin Endocrinol Metab. 2023;108(8):1981–97</a:t>
            </a:r>
          </a:p>
        </p:txBody>
      </p:sp>
      <p:sp>
        <p:nvSpPr>
          <p:cNvPr id="4" name="Slide Number Placeholder 3"/>
          <p:cNvSpPr>
            <a:spLocks noGrp="1"/>
          </p:cNvSpPr>
          <p:nvPr>
            <p:ph type="sldNum" sz="quarter" idx="5"/>
          </p:nvPr>
        </p:nvSpPr>
        <p:spPr/>
        <p:txBody>
          <a:bodyPr/>
          <a:lstStyle/>
          <a:p>
            <a:pPr marL="0" marR="0" lvl="0" indent="0" algn="r" defTabSz="1021226"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21226"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823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CB87E-6B8B-99CC-EAC9-F273B63AFEF3}"/>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D3AD2799-352E-007A-5D0F-0C896C3A69DD}"/>
              </a:ext>
            </a:extLst>
          </p:cNvPr>
          <p:cNvSpPr>
            <a:spLocks noGrp="1" noRot="1" noChangeAspect="1" noChangeArrowheads="1" noTextEdit="1"/>
          </p:cNvSpPr>
          <p:nvPr>
            <p:ph type="sldImg"/>
          </p:nvPr>
        </p:nvSpPr>
        <p:spPr bwMode="auto">
          <a:xfrm>
            <a:off x="1588" y="501650"/>
            <a:ext cx="2109787" cy="1581150"/>
          </a:xfrm>
          <a:noFill/>
          <a:ln>
            <a:solidFill>
              <a:srgbClr val="000000"/>
            </a:solidFill>
            <a:miter lim="800000"/>
            <a:headEnd/>
            <a:tailEnd/>
          </a:ln>
        </p:spPr>
      </p:sp>
      <p:sp>
        <p:nvSpPr>
          <p:cNvPr id="47107" name="Rectangle 5">
            <a:extLst>
              <a:ext uri="{FF2B5EF4-FFF2-40B4-BE49-F238E27FC236}">
                <a16:creationId xmlns:a16="http://schemas.microsoft.com/office/drawing/2014/main" id="{A536A2C7-6DFB-2CD2-96EF-F7371E5F6501}"/>
              </a:ext>
            </a:extLst>
          </p:cNvPr>
          <p:cNvSpPr>
            <a:spLocks noGrp="1" noChangeArrowheads="1"/>
          </p:cNvSpPr>
          <p:nvPr>
            <p:ph type="body" idx="1"/>
          </p:nvPr>
        </p:nvSpPr>
        <p:spPr bwMode="auto">
          <a:xfrm>
            <a:off x="243307" y="2877304"/>
            <a:ext cx="5109441" cy="6389629"/>
          </a:xfrm>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altLang="ja-JP" b="1"/>
          </a:p>
        </p:txBody>
      </p:sp>
    </p:spTree>
    <p:extLst>
      <p:ext uri="{BB962C8B-B14F-4D97-AF65-F5344CB8AC3E}">
        <p14:creationId xmlns:p14="http://schemas.microsoft.com/office/powerpoint/2010/main" val="321013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b="1"/>
              <a:t>Speaker notes</a:t>
            </a:r>
          </a:p>
          <a:p>
            <a:pPr marL="191479" indent="-191479">
              <a:buFont typeface="Arial" panose="020B0604020202020204" pitchFamily="34" charset="0"/>
              <a:buChar char="•"/>
            </a:pPr>
            <a:r>
              <a:rPr lang="en-GB"/>
              <a:t>The effect of </a:t>
            </a:r>
            <a:r>
              <a:rPr lang="en-GB" b="0" i="0" u="none" strike="noStrike" baseline="0"/>
              <a:t>fezolinetant on VMS frequency was observed through 52 </a:t>
            </a:r>
            <a:r>
              <a:rPr lang="en-GB"/>
              <a:t>weeks treatment in SKYLIGHT 1 and 2</a:t>
            </a:r>
            <a:r>
              <a:rPr lang="en-GB" baseline="30000"/>
              <a:t>1,2</a:t>
            </a:r>
            <a:endParaRPr lang="en-GB" b="0" baseline="30000"/>
          </a:p>
          <a:p>
            <a:pPr marL="191479" indent="-191479">
              <a:buFont typeface="Arial" panose="020B0604020202020204" pitchFamily="34" charset="0"/>
              <a:buChar char="•"/>
            </a:pPr>
            <a:r>
              <a:rPr lang="en-GB" b="0"/>
              <a:t>For women initially randomised to fezolinetant, the reduction in frequency seen at Week 12 was observed through Week 52</a:t>
            </a:r>
            <a:r>
              <a:rPr lang="en-GB" baseline="30000"/>
              <a:t>1,2</a:t>
            </a:r>
            <a:endParaRPr lang="en-GB" b="0" baseline="30000"/>
          </a:p>
          <a:p>
            <a:pPr marL="191479" indent="-191479">
              <a:buFont typeface="Arial" panose="020B0604020202020204" pitchFamily="34" charset="0"/>
              <a:buChar char="•"/>
            </a:pPr>
            <a:r>
              <a:rPr lang="en-GB" b="0" baseline="0"/>
              <a:t>W</a:t>
            </a:r>
            <a:r>
              <a:rPr lang="en-GB" b="0"/>
              <a:t>omen re-randomised from placebo to fezolinetant at Week 12 experienced a reduction in the frequency of VMS consistent with that in women receiving fezolinetant throughout the study</a:t>
            </a:r>
            <a:r>
              <a:rPr lang="en-GB" baseline="30000"/>
              <a:t>1,2</a:t>
            </a:r>
            <a:endParaRPr lang="en-GB" b="0"/>
          </a:p>
          <a:p>
            <a:pPr marL="191479" indent="-191479">
              <a:buFont typeface="Arial" panose="020B0604020202020204" pitchFamily="34" charset="0"/>
              <a:buChar char="•"/>
            </a:pPr>
            <a:r>
              <a:rPr lang="en-GB" b="0"/>
              <a:t>Plateauing of the placebo effect is evident from 4 weeks of treatment</a:t>
            </a:r>
            <a:r>
              <a:rPr lang="en-GB" baseline="30000"/>
              <a:t>1,2</a:t>
            </a:r>
            <a:endParaRPr lang="en-GB" b="0"/>
          </a:p>
          <a:p>
            <a:endParaRPr lang="en-GB"/>
          </a:p>
          <a:p>
            <a:r>
              <a:rPr lang="en-GB" b="1"/>
              <a:t>References</a:t>
            </a:r>
          </a:p>
          <a:p>
            <a:pPr marL="255306" indent="-255306">
              <a:buAutoNum type="arabicPeriod"/>
            </a:pPr>
            <a:r>
              <a:rPr lang="en-GB"/>
              <a:t>Lederman S, et al. Lancet. 2023;401</a:t>
            </a:r>
            <a:r>
              <a:rPr lang="en-US"/>
              <a:t>(10382)</a:t>
            </a:r>
            <a:r>
              <a:rPr lang="en-GB"/>
              <a:t>:1091–102</a:t>
            </a:r>
          </a:p>
          <a:p>
            <a:pPr marL="255306" indent="-255306">
              <a:buAutoNum type="arabicPeriod"/>
            </a:pPr>
            <a:r>
              <a:rPr lang="en-GB"/>
              <a:t>Johnson KA, et al. J Clin Endocrinol </a:t>
            </a:r>
            <a:r>
              <a:rPr lang="en-GB" err="1"/>
              <a:t>Metab</a:t>
            </a:r>
            <a:r>
              <a:rPr lang="en-GB"/>
              <a:t>. 2023;108(8):1981–97</a:t>
            </a:r>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697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544E7-2471-4B6F-B5D6-95940F44B41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70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a:t>Speaker notes</a:t>
            </a:r>
          </a:p>
          <a:p>
            <a:pPr marL="191479" indent="-191479">
              <a:buFont typeface="Arial" panose="020B0604020202020204" pitchFamily="34" charset="0"/>
              <a:buChar char="•"/>
            </a:pPr>
            <a:r>
              <a:rPr lang="en-GB"/>
              <a:t>The </a:t>
            </a:r>
            <a:r>
              <a:rPr lang="en-US"/>
              <a:t>PGI-C VMS is a patient reported assessment of change in VMS and scores were collected at Week 4 and Week 12 of the double-blind period</a:t>
            </a:r>
            <a:r>
              <a:rPr lang="en-US" baseline="30000"/>
              <a:t>1</a:t>
            </a:r>
          </a:p>
          <a:p>
            <a:pPr marL="191479" indent="-191479">
              <a:buFont typeface="Arial" panose="020B0604020202020204" pitchFamily="34" charset="0"/>
              <a:buChar char="•"/>
            </a:pPr>
            <a:r>
              <a:rPr lang="en-GB" altLang="en-US"/>
              <a:t>In a pooled analysis of SKYLIGHT 1 and SKYLIGHT 2, at Week 12, 69% of women treated with fezolinetant felt their VMS was much or moderately better compared with 40% of women on placebo</a:t>
            </a:r>
            <a:r>
              <a:rPr lang="en-GB" altLang="en-US" baseline="30000"/>
              <a:t>1</a:t>
            </a:r>
          </a:p>
          <a:p>
            <a:endParaRPr lang="en-GB" altLang="en-US" baseline="30000"/>
          </a:p>
          <a:p>
            <a:r>
              <a:rPr lang="en-GB" altLang="en-US" b="1" baseline="0"/>
              <a:t>References</a:t>
            </a:r>
          </a:p>
          <a:p>
            <a:r>
              <a:rPr lang="en-GB"/>
              <a:t>1. Cano A, et al</a:t>
            </a:r>
            <a:r>
              <a:rPr lang="it-IT"/>
              <a:t>. </a:t>
            </a:r>
            <a:r>
              <a:rPr lang="en-US"/>
              <a:t>Fezolinetant impact on health-related quality of life for vasomotor symptoms due to the menopause: Pooled data from SKYLIGHT 1 and SKYLIGHT 2 </a:t>
            </a:r>
            <a:r>
              <a:rPr lang="en-US" err="1"/>
              <a:t>randomised</a:t>
            </a:r>
            <a:r>
              <a:rPr lang="en-US"/>
              <a:t> controlled trials. </a:t>
            </a:r>
            <a:r>
              <a:rPr lang="it-IT"/>
              <a:t>BJOG 2024 Aug;131(9):1296-1305. </a:t>
            </a:r>
            <a:r>
              <a:rPr lang="en-US" err="1"/>
              <a:t>doi</a:t>
            </a:r>
            <a:r>
              <a:rPr lang="en-US"/>
              <a:t>: 10.1111/1471-0528.17773. </a:t>
            </a:r>
            <a:r>
              <a:rPr lang="en-US" err="1"/>
              <a:t>Epub</a:t>
            </a:r>
            <a:r>
              <a:rPr lang="en-US"/>
              <a:t> 2024 Feb 6.</a:t>
            </a:r>
            <a:endParaRPr lang="en-GB"/>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BC7CC762-8893-4F71-9A9C-3E3999354DAB}"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350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0A265-476F-E342-8522-64A0BCADCA27}" type="slidenum">
              <a:rPr lang="en-GB" smtClean="0"/>
              <a:t>22</a:t>
            </a:fld>
            <a:endParaRPr lang="en-GB"/>
          </a:p>
        </p:txBody>
      </p:sp>
    </p:spTree>
    <p:extLst>
      <p:ext uri="{BB962C8B-B14F-4D97-AF65-F5344CB8AC3E}">
        <p14:creationId xmlns:p14="http://schemas.microsoft.com/office/powerpoint/2010/main" val="295663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a:t>Fezolinetant EMA Product Information updates (table only)</a:t>
            </a:r>
          </a:p>
          <a:p>
            <a:r>
              <a:rPr lang="en-GB" sz="1200"/>
              <a:t>Section 4.8: addition of hepatobiliary disorders to tabulated list of adverse reactions for fezolinetant 45mg.</a:t>
            </a:r>
            <a:endParaRPr lang="en-GB"/>
          </a:p>
        </p:txBody>
      </p:sp>
      <p:sp>
        <p:nvSpPr>
          <p:cNvPr id="4" name="Slide Number Placeholder 3"/>
          <p:cNvSpPr>
            <a:spLocks noGrp="1"/>
          </p:cNvSpPr>
          <p:nvPr>
            <p:ph type="sldNum" sz="quarter" idx="5"/>
          </p:nvPr>
        </p:nvSpPr>
        <p:spPr/>
        <p:txBody>
          <a:bodyPr/>
          <a:lstStyle/>
          <a:p>
            <a:fld id="{A2473FE3-16E8-41C9-A5B7-45122635A6D9}" type="slidenum">
              <a:rPr lang="en-GB" smtClean="0"/>
              <a:t>27</a:t>
            </a:fld>
            <a:endParaRPr lang="en-GB"/>
          </a:p>
        </p:txBody>
      </p:sp>
    </p:spTree>
    <p:extLst>
      <p:ext uri="{BB962C8B-B14F-4D97-AF65-F5344CB8AC3E}">
        <p14:creationId xmlns:p14="http://schemas.microsoft.com/office/powerpoint/2010/main" val="151605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B48FF3-066B-41EA-AF72-49D74122EBF1}" type="slidenum">
              <a:rPr lang="en-GB" smtClean="0"/>
              <a:pPr/>
              <a:t>28</a:t>
            </a:fld>
            <a:endParaRPr lang="en-GB"/>
          </a:p>
        </p:txBody>
      </p:sp>
    </p:spTree>
    <p:extLst>
      <p:ext uri="{BB962C8B-B14F-4D97-AF65-F5344CB8AC3E}">
        <p14:creationId xmlns:p14="http://schemas.microsoft.com/office/powerpoint/2010/main" val="106151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0EECF-5428-F943-9C8B-95FDC0BA8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2A0AB-0143-F3A6-9238-66B3D762CA6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0AA2CC6-BD0E-27F2-EEBC-A29A3029D6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92EBBA-C004-4EEC-E2F1-58EF110A16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70A265-476F-E342-8522-64A0BCADCA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6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73E31ED4-3730-4A10-91BE-C71763C31D92}" type="slidenum">
              <a:rPr lang="en-GB" sz="1200">
                <a:latin typeface="Times New Roman" pitchFamily="18" charset="0"/>
              </a:rPr>
              <a:pPr algn="r"/>
              <a:t>41</a:t>
            </a:fld>
            <a:endParaRPr lang="en-GB" sz="1200">
              <a:latin typeface="Times New Roman" pitchFamily="18"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243483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228600" indent="-228600">
              <a:buAutoNum type="arabicPeriod"/>
            </a:pPr>
            <a:r>
              <a:rPr lang="en-GB" b="0" i="0" err="1">
                <a:solidFill>
                  <a:srgbClr val="212121"/>
                </a:solidFill>
                <a:effectLst/>
                <a:latin typeface="BlinkMacSystemFont"/>
              </a:rPr>
              <a:t>Rance</a:t>
            </a:r>
            <a:r>
              <a:rPr lang="en-GB" b="0" i="0">
                <a:solidFill>
                  <a:srgbClr val="212121"/>
                </a:solidFill>
                <a:effectLst/>
                <a:latin typeface="BlinkMacSystemFont"/>
              </a:rPr>
              <a:t> NE, </a:t>
            </a:r>
            <a:r>
              <a:rPr lang="en-GB" b="0" i="0" err="1">
                <a:solidFill>
                  <a:srgbClr val="212121"/>
                </a:solidFill>
                <a:effectLst/>
                <a:latin typeface="BlinkMacSystemFont"/>
              </a:rPr>
              <a:t>Dacks</a:t>
            </a:r>
            <a:r>
              <a:rPr lang="en-GB" b="0" i="0">
                <a:solidFill>
                  <a:srgbClr val="212121"/>
                </a:solidFill>
                <a:effectLst/>
                <a:latin typeface="BlinkMacSystemFont"/>
              </a:rPr>
              <a:t> PA, </a:t>
            </a:r>
            <a:r>
              <a:rPr lang="en-GB" b="0" i="0" err="1">
                <a:solidFill>
                  <a:srgbClr val="212121"/>
                </a:solidFill>
                <a:effectLst/>
                <a:latin typeface="BlinkMacSystemFont"/>
              </a:rPr>
              <a:t>Mittelman</a:t>
            </a:r>
            <a:r>
              <a:rPr lang="en-GB" b="0" i="0">
                <a:solidFill>
                  <a:srgbClr val="212121"/>
                </a:solidFill>
                <a:effectLst/>
                <a:latin typeface="BlinkMacSystemFont"/>
              </a:rPr>
              <a:t>-Smith MA, et al. Modulation of body temperature and LH secretion by hypothalamic </a:t>
            </a:r>
            <a:r>
              <a:rPr lang="en-GB" b="0" i="0" err="1">
                <a:solidFill>
                  <a:srgbClr val="212121"/>
                </a:solidFill>
                <a:effectLst/>
                <a:latin typeface="BlinkMacSystemFont"/>
              </a:rPr>
              <a:t>KNDy</a:t>
            </a:r>
            <a:r>
              <a:rPr lang="en-GB" b="0" i="0">
                <a:solidFill>
                  <a:srgbClr val="212121"/>
                </a:solidFill>
                <a:effectLst/>
                <a:latin typeface="BlinkMacSystemFont"/>
              </a:rPr>
              <a:t> (kisspeptin, neurokinin B and dynorphin) neurons: a novel hypothesis on the mechanism of hot flushes. </a:t>
            </a:r>
            <a:r>
              <a:rPr lang="en-GB" b="0" i="1">
                <a:solidFill>
                  <a:srgbClr val="212121"/>
                </a:solidFill>
                <a:effectLst/>
                <a:latin typeface="BlinkMacSystemFont"/>
              </a:rPr>
              <a:t>Front </a:t>
            </a:r>
            <a:r>
              <a:rPr lang="en-GB" b="0" i="1" err="1">
                <a:solidFill>
                  <a:srgbClr val="212121"/>
                </a:solidFill>
                <a:effectLst/>
                <a:latin typeface="BlinkMacSystemFont"/>
              </a:rPr>
              <a:t>Neuroendocrinol</a:t>
            </a:r>
            <a:r>
              <a:rPr lang="en-GB" b="0" i="1">
                <a:solidFill>
                  <a:srgbClr val="212121"/>
                </a:solidFill>
                <a:effectLst/>
                <a:latin typeface="BlinkMacSystemFont"/>
              </a:rPr>
              <a:t> </a:t>
            </a:r>
            <a:r>
              <a:rPr lang="en-GB" b="0" i="0">
                <a:solidFill>
                  <a:srgbClr val="212121"/>
                </a:solidFill>
                <a:effectLst/>
                <a:latin typeface="BlinkMacSystemFont"/>
              </a:rPr>
              <a:t>2013;34(3):211–227.</a:t>
            </a:r>
          </a:p>
          <a:p>
            <a:pPr marL="228600" indent="-228600">
              <a:buAutoNum type="arabicPeriod"/>
            </a:pPr>
            <a:r>
              <a:rPr lang="en-GB" b="0" i="0" err="1">
                <a:solidFill>
                  <a:srgbClr val="212121"/>
                </a:solidFill>
                <a:effectLst/>
                <a:latin typeface="BlinkMacSystemFont"/>
              </a:rPr>
              <a:t>Mittelman</a:t>
            </a:r>
            <a:r>
              <a:rPr lang="en-GB" b="0" i="0">
                <a:solidFill>
                  <a:srgbClr val="212121"/>
                </a:solidFill>
                <a:effectLst/>
                <a:latin typeface="BlinkMacSystemFont"/>
              </a:rPr>
              <a:t>-Smith MA, Williams H, </a:t>
            </a:r>
            <a:r>
              <a:rPr lang="en-GB" b="0" i="0" err="1">
                <a:solidFill>
                  <a:srgbClr val="212121"/>
                </a:solidFill>
                <a:effectLst/>
                <a:latin typeface="BlinkMacSystemFont"/>
              </a:rPr>
              <a:t>Krajewski</a:t>
            </a:r>
            <a:r>
              <a:rPr lang="en-GB" b="0" i="0">
                <a:solidFill>
                  <a:srgbClr val="212121"/>
                </a:solidFill>
                <a:effectLst/>
                <a:latin typeface="BlinkMacSystemFont"/>
              </a:rPr>
              <a:t>-Hall SJ, et al. Role for kisspeptin/neurokinin B/dynorphin (</a:t>
            </a:r>
            <a:r>
              <a:rPr lang="en-GB" b="0" i="0" err="1">
                <a:solidFill>
                  <a:srgbClr val="212121"/>
                </a:solidFill>
                <a:effectLst/>
                <a:latin typeface="BlinkMacSystemFont"/>
              </a:rPr>
              <a:t>KNDy</a:t>
            </a:r>
            <a:r>
              <a:rPr lang="en-GB" b="0" i="0">
                <a:solidFill>
                  <a:srgbClr val="212121"/>
                </a:solidFill>
                <a:effectLst/>
                <a:latin typeface="BlinkMacSystemFont"/>
              </a:rPr>
              <a:t>) neurons in cutaneous vasodilatation and the </a:t>
            </a:r>
            <a:r>
              <a:rPr lang="en-GB" b="0" i="0" err="1">
                <a:solidFill>
                  <a:srgbClr val="212121"/>
                </a:solidFill>
                <a:effectLst/>
                <a:latin typeface="BlinkMacSystemFont"/>
              </a:rPr>
              <a:t>estrogen</a:t>
            </a:r>
            <a:r>
              <a:rPr lang="en-GB" b="0" i="0">
                <a:solidFill>
                  <a:srgbClr val="212121"/>
                </a:solidFill>
                <a:effectLst/>
                <a:latin typeface="BlinkMacSystemFont"/>
              </a:rPr>
              <a:t> modulation of body temperature. </a:t>
            </a:r>
            <a:r>
              <a:rPr lang="en-GB" b="0" i="1">
                <a:solidFill>
                  <a:srgbClr val="212121"/>
                </a:solidFill>
                <a:effectLst/>
                <a:latin typeface="BlinkMacSystemFont"/>
              </a:rPr>
              <a:t>Proc Natl </a:t>
            </a:r>
            <a:r>
              <a:rPr lang="en-GB" b="0" i="1" err="1">
                <a:solidFill>
                  <a:srgbClr val="212121"/>
                </a:solidFill>
                <a:effectLst/>
                <a:latin typeface="BlinkMacSystemFont"/>
              </a:rPr>
              <a:t>Acad</a:t>
            </a:r>
            <a:r>
              <a:rPr lang="en-GB" b="0" i="1">
                <a:solidFill>
                  <a:srgbClr val="212121"/>
                </a:solidFill>
                <a:effectLst/>
                <a:latin typeface="BlinkMacSystemFont"/>
              </a:rPr>
              <a:t> Sci U S A </a:t>
            </a:r>
            <a:r>
              <a:rPr lang="en-GB" b="0" i="0">
                <a:solidFill>
                  <a:srgbClr val="212121"/>
                </a:solidFill>
                <a:effectLst/>
                <a:latin typeface="BlinkMacSystemFont"/>
              </a:rPr>
              <a:t>2012;109(48):19846–19851.</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25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228600" indent="-228600">
              <a:buAutoNum type="arabicPeriod"/>
            </a:pPr>
            <a:r>
              <a:rPr lang="en-GB" b="0" i="0" err="1">
                <a:solidFill>
                  <a:srgbClr val="212121"/>
                </a:solidFill>
                <a:effectLst/>
                <a:latin typeface="BlinkMacSystemFont"/>
              </a:rPr>
              <a:t>Rance</a:t>
            </a:r>
            <a:r>
              <a:rPr lang="en-GB" b="0" i="0">
                <a:solidFill>
                  <a:srgbClr val="212121"/>
                </a:solidFill>
                <a:effectLst/>
                <a:latin typeface="BlinkMacSystemFont"/>
              </a:rPr>
              <a:t> NE, </a:t>
            </a:r>
            <a:r>
              <a:rPr lang="en-GB" b="0" i="0" err="1">
                <a:solidFill>
                  <a:srgbClr val="212121"/>
                </a:solidFill>
                <a:effectLst/>
                <a:latin typeface="BlinkMacSystemFont"/>
              </a:rPr>
              <a:t>Dacks</a:t>
            </a:r>
            <a:r>
              <a:rPr lang="en-GB" b="0" i="0">
                <a:solidFill>
                  <a:srgbClr val="212121"/>
                </a:solidFill>
                <a:effectLst/>
                <a:latin typeface="BlinkMacSystemFont"/>
              </a:rPr>
              <a:t> PA, </a:t>
            </a:r>
            <a:r>
              <a:rPr lang="en-GB" b="0" i="0" err="1">
                <a:solidFill>
                  <a:srgbClr val="212121"/>
                </a:solidFill>
                <a:effectLst/>
                <a:latin typeface="BlinkMacSystemFont"/>
              </a:rPr>
              <a:t>Mittelman</a:t>
            </a:r>
            <a:r>
              <a:rPr lang="en-GB" b="0" i="0">
                <a:solidFill>
                  <a:srgbClr val="212121"/>
                </a:solidFill>
                <a:effectLst/>
                <a:latin typeface="BlinkMacSystemFont"/>
              </a:rPr>
              <a:t>-Smith MA, et al. Modulation of body temperature and LH secretion by hypothalamic </a:t>
            </a:r>
            <a:r>
              <a:rPr lang="en-GB" b="0" i="0" err="1">
                <a:solidFill>
                  <a:srgbClr val="212121"/>
                </a:solidFill>
                <a:effectLst/>
                <a:latin typeface="BlinkMacSystemFont"/>
              </a:rPr>
              <a:t>KNDy</a:t>
            </a:r>
            <a:r>
              <a:rPr lang="en-GB" b="0" i="0">
                <a:solidFill>
                  <a:srgbClr val="212121"/>
                </a:solidFill>
                <a:effectLst/>
                <a:latin typeface="BlinkMacSystemFont"/>
              </a:rPr>
              <a:t> (kisspeptin, neurokinin B and dynorphin) neurons: a novel hypothesis on the mechanism of hot flushes. </a:t>
            </a:r>
            <a:r>
              <a:rPr lang="en-GB" b="0" i="1">
                <a:solidFill>
                  <a:srgbClr val="212121"/>
                </a:solidFill>
                <a:effectLst/>
                <a:latin typeface="BlinkMacSystemFont"/>
              </a:rPr>
              <a:t>Front </a:t>
            </a:r>
            <a:r>
              <a:rPr lang="en-GB" b="0" i="1" err="1">
                <a:solidFill>
                  <a:srgbClr val="212121"/>
                </a:solidFill>
                <a:effectLst/>
                <a:latin typeface="BlinkMacSystemFont"/>
              </a:rPr>
              <a:t>Neuroendocrinol</a:t>
            </a:r>
            <a:r>
              <a:rPr lang="en-GB" b="0" i="1">
                <a:solidFill>
                  <a:srgbClr val="212121"/>
                </a:solidFill>
                <a:effectLst/>
                <a:latin typeface="BlinkMacSystemFont"/>
              </a:rPr>
              <a:t> </a:t>
            </a:r>
            <a:r>
              <a:rPr lang="en-GB" b="0" i="0">
                <a:solidFill>
                  <a:srgbClr val="212121"/>
                </a:solidFill>
                <a:effectLst/>
                <a:latin typeface="BlinkMacSystemFont"/>
              </a:rPr>
              <a:t>2013;34(3):211–227.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err="1">
                <a:solidFill>
                  <a:srgbClr val="212121"/>
                </a:solidFill>
                <a:effectLst/>
                <a:latin typeface="BlinkMacSystemFont"/>
              </a:rPr>
              <a:t>Mittelman</a:t>
            </a:r>
            <a:r>
              <a:rPr lang="en-GB" b="0" i="0">
                <a:solidFill>
                  <a:srgbClr val="212121"/>
                </a:solidFill>
                <a:effectLst/>
                <a:latin typeface="BlinkMacSystemFont"/>
              </a:rPr>
              <a:t>-Smith MA, Williams H, </a:t>
            </a:r>
            <a:r>
              <a:rPr lang="en-GB" b="0" i="0" err="1">
                <a:solidFill>
                  <a:srgbClr val="212121"/>
                </a:solidFill>
                <a:effectLst/>
                <a:latin typeface="BlinkMacSystemFont"/>
              </a:rPr>
              <a:t>Krajewski</a:t>
            </a:r>
            <a:r>
              <a:rPr lang="en-GB" b="0" i="0">
                <a:solidFill>
                  <a:srgbClr val="212121"/>
                </a:solidFill>
                <a:effectLst/>
                <a:latin typeface="BlinkMacSystemFont"/>
              </a:rPr>
              <a:t>-Hall </a:t>
            </a:r>
            <a:r>
              <a:rPr lang="en-GB" b="0" i="0" err="1">
                <a:solidFill>
                  <a:srgbClr val="212121"/>
                </a:solidFill>
                <a:effectLst/>
                <a:latin typeface="BlinkMacSystemFont"/>
              </a:rPr>
              <a:t>SJ</a:t>
            </a:r>
            <a:r>
              <a:rPr lang="en-GB" b="0" i="0">
                <a:solidFill>
                  <a:srgbClr val="212121"/>
                </a:solidFill>
                <a:effectLst/>
                <a:latin typeface="BlinkMacSystemFont"/>
              </a:rPr>
              <a:t>, et al. Role for kisspeptin/neurokinin B/dynorphin (</a:t>
            </a:r>
            <a:r>
              <a:rPr lang="en-GB" b="0" i="0" err="1">
                <a:solidFill>
                  <a:srgbClr val="212121"/>
                </a:solidFill>
                <a:effectLst/>
                <a:latin typeface="BlinkMacSystemFont"/>
              </a:rPr>
              <a:t>KNDy</a:t>
            </a:r>
            <a:r>
              <a:rPr lang="en-GB" b="0" i="0">
                <a:solidFill>
                  <a:srgbClr val="212121"/>
                </a:solidFill>
                <a:effectLst/>
                <a:latin typeface="BlinkMacSystemFont"/>
              </a:rPr>
              <a:t>) neurons in cutaneous vasodilatation and the </a:t>
            </a:r>
            <a:r>
              <a:rPr lang="en-GB" b="0" i="0" err="1">
                <a:solidFill>
                  <a:srgbClr val="212121"/>
                </a:solidFill>
                <a:effectLst/>
                <a:latin typeface="BlinkMacSystemFont"/>
              </a:rPr>
              <a:t>estrogen</a:t>
            </a:r>
            <a:r>
              <a:rPr lang="en-GB" b="0" i="0">
                <a:solidFill>
                  <a:srgbClr val="212121"/>
                </a:solidFill>
                <a:effectLst/>
                <a:latin typeface="BlinkMacSystemFont"/>
              </a:rPr>
              <a:t> modulation of body temperature. </a:t>
            </a:r>
            <a:r>
              <a:rPr lang="en-GB" b="0" i="1">
                <a:solidFill>
                  <a:srgbClr val="212121"/>
                </a:solidFill>
                <a:effectLst/>
                <a:latin typeface="BlinkMacSystemFont"/>
              </a:rPr>
              <a:t>Proc Natl </a:t>
            </a:r>
            <a:r>
              <a:rPr lang="en-GB" b="0" i="1" err="1">
                <a:solidFill>
                  <a:srgbClr val="212121"/>
                </a:solidFill>
                <a:effectLst/>
                <a:latin typeface="BlinkMacSystemFont"/>
              </a:rPr>
              <a:t>Acad</a:t>
            </a:r>
            <a:r>
              <a:rPr lang="en-GB" b="0" i="1">
                <a:solidFill>
                  <a:srgbClr val="212121"/>
                </a:solidFill>
                <a:effectLst/>
                <a:latin typeface="BlinkMacSystemFont"/>
              </a:rPr>
              <a:t> Sci U S A </a:t>
            </a:r>
            <a:r>
              <a:rPr lang="en-GB" b="0" i="0">
                <a:solidFill>
                  <a:srgbClr val="212121"/>
                </a:solidFill>
                <a:effectLst/>
                <a:latin typeface="BlinkMacSystemFont"/>
              </a:rPr>
              <a:t>2012;109(48):19846–19851.</a:t>
            </a:r>
          </a:p>
          <a:p>
            <a:pPr marL="228600" indent="-228600">
              <a:buAutoNum type="arabicPeriod"/>
            </a:pPr>
            <a:r>
              <a:rPr lang="en-GB"/>
              <a:t>Padilla SL, Johnson CW, Barker FD, et al. A neural circuit underlying the generation of hot flushes. </a:t>
            </a:r>
            <a:r>
              <a:rPr lang="en-GB" i="1"/>
              <a:t>Cell Rep </a:t>
            </a:r>
            <a:r>
              <a:rPr lang="en-GB"/>
              <a:t>2018;24(2):271–277.</a:t>
            </a:r>
          </a:p>
          <a:p>
            <a:pPr marL="228600" indent="-228600">
              <a:buAutoNum type="arabicPeriod"/>
            </a:pPr>
            <a:r>
              <a:rPr lang="en-US"/>
              <a:t>Jayasena CN, </a:t>
            </a:r>
            <a:r>
              <a:rPr lang="en-US" err="1"/>
              <a:t>Comninos</a:t>
            </a:r>
            <a:r>
              <a:rPr lang="en-US"/>
              <a:t> AN, </a:t>
            </a:r>
            <a:r>
              <a:rPr lang="en-US" err="1"/>
              <a:t>Stefanopoulou</a:t>
            </a:r>
            <a:r>
              <a:rPr lang="en-US"/>
              <a:t> E, et al. Neurokinin B administration induces hot flushes in women. </a:t>
            </a:r>
            <a:r>
              <a:rPr lang="en-US" i="1"/>
              <a:t>Sci Rep </a:t>
            </a:r>
            <a:r>
              <a:rPr lang="en-US"/>
              <a:t>2015;5:8466.</a:t>
            </a:r>
          </a:p>
          <a:p>
            <a:pPr>
              <a:spcBef>
                <a:spcPts val="1200"/>
              </a:spcBef>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0BA69-99FD-48BD-98F4-6BD1838056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11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8788" y="531813"/>
            <a:ext cx="3541712" cy="2655887"/>
          </a:xfrm>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kumimoji="1" lang="en-US" sz="800" b="1"/>
              <a:t>References</a:t>
            </a:r>
          </a:p>
          <a:p>
            <a:pPr marL="228600" indent="-228600">
              <a:buFont typeface="+mj-lt"/>
              <a:buAutoNum type="arabicPeriod"/>
              <a:defRPr/>
            </a:pPr>
            <a:r>
              <a:rPr lang="en-GB" sz="1050" b="0" i="0" err="1">
                <a:solidFill>
                  <a:srgbClr val="212121"/>
                </a:solidFill>
                <a:effectLst/>
                <a:latin typeface="BlinkMacSystemFont"/>
              </a:rPr>
              <a:t>Depypere</a:t>
            </a:r>
            <a:r>
              <a:rPr lang="en-GB" sz="1050" b="0" i="0">
                <a:solidFill>
                  <a:srgbClr val="212121"/>
                </a:solidFill>
                <a:effectLst/>
                <a:latin typeface="BlinkMacSystemFont"/>
              </a:rPr>
              <a:t> H, </a:t>
            </a:r>
            <a:r>
              <a:rPr lang="en-GB" sz="1050" b="0" i="0" err="1">
                <a:solidFill>
                  <a:srgbClr val="212121"/>
                </a:solidFill>
                <a:effectLst/>
                <a:latin typeface="BlinkMacSystemFont"/>
              </a:rPr>
              <a:t>Lademacher</a:t>
            </a:r>
            <a:r>
              <a:rPr lang="en-GB" sz="1050" b="0" i="0">
                <a:solidFill>
                  <a:srgbClr val="212121"/>
                </a:solidFill>
                <a:effectLst/>
                <a:latin typeface="BlinkMacSystemFont"/>
              </a:rPr>
              <a:t> C, Siddiqui E, Fraser GL. </a:t>
            </a:r>
            <a:r>
              <a:rPr lang="en-GB" sz="1050" b="0" i="0" err="1">
                <a:solidFill>
                  <a:srgbClr val="212121"/>
                </a:solidFill>
                <a:effectLst/>
                <a:latin typeface="BlinkMacSystemFont"/>
              </a:rPr>
              <a:t>Fezolinetant</a:t>
            </a:r>
            <a:r>
              <a:rPr lang="en-GB" sz="1050" b="0" i="0">
                <a:solidFill>
                  <a:srgbClr val="212121"/>
                </a:solidFill>
                <a:effectLst/>
                <a:latin typeface="BlinkMacSystemFont"/>
              </a:rPr>
              <a:t> in the treatment of vasomotor symptoms associated with menopause. </a:t>
            </a:r>
            <a:r>
              <a:rPr lang="en-GB" sz="1050" b="0" i="1">
                <a:solidFill>
                  <a:srgbClr val="212121"/>
                </a:solidFill>
                <a:effectLst/>
                <a:latin typeface="BlinkMacSystemFont"/>
              </a:rPr>
              <a:t>Expert </a:t>
            </a:r>
            <a:r>
              <a:rPr lang="en-GB" sz="1050" b="0" i="1" err="1">
                <a:solidFill>
                  <a:srgbClr val="212121"/>
                </a:solidFill>
                <a:effectLst/>
                <a:latin typeface="BlinkMacSystemFont"/>
              </a:rPr>
              <a:t>Opin</a:t>
            </a:r>
            <a:r>
              <a:rPr lang="en-GB" sz="1050" b="0" i="1">
                <a:solidFill>
                  <a:srgbClr val="212121"/>
                </a:solidFill>
                <a:effectLst/>
                <a:latin typeface="BlinkMacSystemFont"/>
              </a:rPr>
              <a:t> </a:t>
            </a:r>
            <a:r>
              <a:rPr lang="en-GB" sz="1050" b="0" i="1" err="1">
                <a:solidFill>
                  <a:srgbClr val="212121"/>
                </a:solidFill>
                <a:effectLst/>
                <a:latin typeface="BlinkMacSystemFont"/>
              </a:rPr>
              <a:t>Investig</a:t>
            </a:r>
            <a:r>
              <a:rPr lang="en-GB" sz="1050" b="0" i="1">
                <a:solidFill>
                  <a:srgbClr val="212121"/>
                </a:solidFill>
                <a:effectLst/>
                <a:latin typeface="BlinkMacSystemFont"/>
              </a:rPr>
              <a:t> Drugs</a:t>
            </a:r>
            <a:r>
              <a:rPr lang="en-GB" sz="1050" b="0" i="0">
                <a:solidFill>
                  <a:srgbClr val="212121"/>
                </a:solidFill>
                <a:effectLst/>
                <a:latin typeface="BlinkMacSystemFont"/>
              </a:rPr>
              <a:t> 2021;30(7):681</a:t>
            </a:r>
            <a:r>
              <a:rPr lang="en-GB" sz="1050" b="0" i="0">
                <a:solidFill>
                  <a:srgbClr val="212121"/>
                </a:solidFill>
                <a:effectLst/>
                <a:latin typeface="Arial" panose="020B0604020202020204" pitchFamily="34" charset="0"/>
                <a:cs typeface="Arial" panose="020B0604020202020204" pitchFamily="34" charset="0"/>
              </a:rPr>
              <a:t>–</a:t>
            </a:r>
            <a:r>
              <a:rPr lang="en-GB" sz="1050" b="0" i="0">
                <a:solidFill>
                  <a:srgbClr val="212121"/>
                </a:solidFill>
                <a:effectLst/>
                <a:latin typeface="BlinkMacSystemFont"/>
              </a:rPr>
              <a:t>694.</a:t>
            </a:r>
          </a:p>
          <a:p>
            <a:pPr marL="228600" indent="-228600">
              <a:buFont typeface="+mj-lt"/>
              <a:buAutoNum type="arabicPeriod"/>
              <a:defRPr/>
            </a:pPr>
            <a:r>
              <a:rPr lang="en-GB" sz="1050" b="0" i="0" err="1">
                <a:solidFill>
                  <a:srgbClr val="212121"/>
                </a:solidFill>
                <a:effectLst/>
                <a:latin typeface="BlinkMacSystemFont"/>
              </a:rPr>
              <a:t>Krajewski</a:t>
            </a:r>
            <a:r>
              <a:rPr lang="en-GB" sz="1050" b="0" i="0">
                <a:solidFill>
                  <a:srgbClr val="212121"/>
                </a:solidFill>
                <a:effectLst/>
                <a:latin typeface="BlinkMacSystemFont"/>
              </a:rPr>
              <a:t> SJ, Burke MC, Anderson MJ, et al. Forebrain projections of arcuate neurokinin B neurons demonstrated by anterograde tract-tracing and monosodium glutamate lesions in the rat. </a:t>
            </a:r>
            <a:r>
              <a:rPr lang="en-GB" sz="1050" b="0" i="1">
                <a:solidFill>
                  <a:srgbClr val="212121"/>
                </a:solidFill>
                <a:effectLst/>
                <a:latin typeface="BlinkMacSystemFont"/>
              </a:rPr>
              <a:t>Neuroscience </a:t>
            </a:r>
            <a:r>
              <a:rPr lang="en-GB" sz="1050" b="0" i="0">
                <a:solidFill>
                  <a:srgbClr val="212121"/>
                </a:solidFill>
                <a:effectLst/>
                <a:latin typeface="BlinkMacSystemFont"/>
              </a:rPr>
              <a:t>2010;166(2):680–697.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a:t>Padilla SL, Johnson CW, Barker FD, et al. A neural circuit underlying the generation of hot flushes. </a:t>
            </a:r>
            <a:r>
              <a:rPr lang="en-GB" sz="1050" i="1"/>
              <a:t>Cell Rep </a:t>
            </a:r>
            <a:r>
              <a:rPr lang="en-GB" sz="1050"/>
              <a:t>2018;24(2):271–277.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50" b="0" i="0" err="1">
                <a:solidFill>
                  <a:srgbClr val="212121"/>
                </a:solidFill>
                <a:effectLst/>
                <a:latin typeface="BlinkMacSystemFont"/>
              </a:rPr>
              <a:t>Dacks</a:t>
            </a:r>
            <a:r>
              <a:rPr lang="en-GB" sz="1050" b="0" i="0">
                <a:solidFill>
                  <a:srgbClr val="212121"/>
                </a:solidFill>
                <a:effectLst/>
                <a:latin typeface="BlinkMacSystemFont"/>
              </a:rPr>
              <a:t> PA, </a:t>
            </a:r>
            <a:r>
              <a:rPr lang="en-GB" sz="1050" b="0" i="0" err="1">
                <a:solidFill>
                  <a:srgbClr val="212121"/>
                </a:solidFill>
                <a:effectLst/>
                <a:latin typeface="BlinkMacSystemFont"/>
              </a:rPr>
              <a:t>Krajewski</a:t>
            </a:r>
            <a:r>
              <a:rPr lang="en-GB" sz="1050" b="0" i="0">
                <a:solidFill>
                  <a:srgbClr val="212121"/>
                </a:solidFill>
                <a:effectLst/>
                <a:latin typeface="BlinkMacSystemFont"/>
              </a:rPr>
              <a:t> SJ, </a:t>
            </a:r>
            <a:r>
              <a:rPr lang="en-GB" sz="1050" b="0" i="0" err="1">
                <a:solidFill>
                  <a:srgbClr val="212121"/>
                </a:solidFill>
                <a:effectLst/>
                <a:latin typeface="BlinkMacSystemFont"/>
              </a:rPr>
              <a:t>Rance</a:t>
            </a:r>
            <a:r>
              <a:rPr lang="en-GB" sz="1050" b="0" i="0">
                <a:solidFill>
                  <a:srgbClr val="212121"/>
                </a:solidFill>
                <a:effectLst/>
                <a:latin typeface="BlinkMacSystemFont"/>
              </a:rPr>
              <a:t> NE. Activation of neurokinin 3 receptors in the median preoptic nucleus decreases core temperature in the rat. </a:t>
            </a:r>
            <a:r>
              <a:rPr lang="en-GB" sz="1050" b="0" i="1">
                <a:solidFill>
                  <a:srgbClr val="212121"/>
                </a:solidFill>
                <a:effectLst/>
                <a:latin typeface="BlinkMacSystemFont"/>
              </a:rPr>
              <a:t>Endocrinology </a:t>
            </a:r>
            <a:r>
              <a:rPr lang="en-GB" sz="1050" b="0" i="0">
                <a:solidFill>
                  <a:srgbClr val="212121"/>
                </a:solidFill>
                <a:effectLst/>
                <a:latin typeface="BlinkMacSystemFont"/>
              </a:rPr>
              <a:t>2011;152(12):4894</a:t>
            </a:r>
            <a:r>
              <a:rPr kumimoji="1" lang="en-US" sz="1050">
                <a:latin typeface="Arial" panose="020B0604020202020204" pitchFamily="34" charset="0"/>
                <a:cs typeface="Arial" panose="020B0604020202020204" pitchFamily="34" charset="0"/>
              </a:rPr>
              <a:t>–4</a:t>
            </a:r>
            <a:r>
              <a:rPr lang="en-GB" sz="1050" b="0" i="0">
                <a:solidFill>
                  <a:srgbClr val="212121"/>
                </a:solidFill>
                <a:effectLst/>
                <a:latin typeface="BlinkMacSystemFont"/>
              </a:rPr>
              <a:t>905.</a:t>
            </a:r>
          </a:p>
          <a:p>
            <a:pPr marL="228600" indent="-228600">
              <a:buAutoNum type="arabicPeriod"/>
            </a:pPr>
            <a:r>
              <a:rPr lang="en-US" sz="1050"/>
              <a:t>Jayasena CN, </a:t>
            </a:r>
            <a:r>
              <a:rPr lang="en-US" sz="1050" err="1"/>
              <a:t>Comninos</a:t>
            </a:r>
            <a:r>
              <a:rPr lang="en-US" sz="1050"/>
              <a:t> AN, </a:t>
            </a:r>
            <a:r>
              <a:rPr lang="en-US" sz="1050" err="1"/>
              <a:t>Stefanopoulou</a:t>
            </a:r>
            <a:r>
              <a:rPr lang="en-US" sz="1050"/>
              <a:t> E, et al. Neurokinin B administration induces hot flushes in women. </a:t>
            </a:r>
            <a:r>
              <a:rPr lang="en-US" sz="1050" i="1"/>
              <a:t>Sci Rep </a:t>
            </a:r>
            <a:r>
              <a:rPr lang="en-US" sz="1050"/>
              <a:t>2015;5:8466.</a:t>
            </a:r>
          </a:p>
          <a:p>
            <a:pPr marL="228600" indent="-228600">
              <a:buFont typeface="+mj-lt"/>
              <a:buAutoNum type="arabicPeriod"/>
              <a:defRPr/>
            </a:pPr>
            <a:r>
              <a:rPr lang="en-GB" sz="1050" b="0" i="0" err="1">
                <a:solidFill>
                  <a:srgbClr val="212121"/>
                </a:solidFill>
                <a:effectLst/>
                <a:latin typeface="BlinkMacSystemFont"/>
              </a:rPr>
              <a:t>Krajewski</a:t>
            </a:r>
            <a:r>
              <a:rPr lang="en-GB" sz="1050" b="0" i="0">
                <a:solidFill>
                  <a:srgbClr val="212121"/>
                </a:solidFill>
                <a:effectLst/>
                <a:latin typeface="BlinkMacSystemFont"/>
              </a:rPr>
              <a:t>-Hall SJ, Blackmore EM, McMinn JR, </a:t>
            </a:r>
            <a:r>
              <a:rPr lang="en-GB" sz="1050" b="0" i="0" err="1">
                <a:solidFill>
                  <a:srgbClr val="212121"/>
                </a:solidFill>
                <a:effectLst/>
                <a:latin typeface="BlinkMacSystemFont"/>
              </a:rPr>
              <a:t>Rance</a:t>
            </a:r>
            <a:r>
              <a:rPr lang="en-GB" sz="1050" b="0" i="0">
                <a:solidFill>
                  <a:srgbClr val="212121"/>
                </a:solidFill>
                <a:effectLst/>
                <a:latin typeface="BlinkMacSystemFont"/>
              </a:rPr>
              <a:t> NE. </a:t>
            </a:r>
            <a:r>
              <a:rPr lang="en-GB" sz="1050" b="0" i="0" err="1">
                <a:solidFill>
                  <a:srgbClr val="212121"/>
                </a:solidFill>
                <a:effectLst/>
                <a:latin typeface="BlinkMacSystemFont"/>
              </a:rPr>
              <a:t>Estradiol</a:t>
            </a:r>
            <a:r>
              <a:rPr lang="en-GB" sz="1050" b="0" i="0">
                <a:solidFill>
                  <a:srgbClr val="212121"/>
                </a:solidFill>
                <a:effectLst/>
                <a:latin typeface="BlinkMacSystemFont"/>
              </a:rPr>
              <a:t> alters body temperature regulation in the female mouse. </a:t>
            </a:r>
            <a:r>
              <a:rPr lang="en-GB" sz="1050" b="0" i="1">
                <a:solidFill>
                  <a:srgbClr val="212121"/>
                </a:solidFill>
                <a:effectLst/>
                <a:latin typeface="BlinkMacSystemFont"/>
              </a:rPr>
              <a:t>Temperature (Austin) </a:t>
            </a:r>
            <a:r>
              <a:rPr lang="en-GB" sz="1050" b="0" i="0">
                <a:solidFill>
                  <a:srgbClr val="212121"/>
                </a:solidFill>
                <a:effectLst/>
                <a:latin typeface="BlinkMacSystemFont"/>
              </a:rPr>
              <a:t>2017;5(1):56–69</a:t>
            </a:r>
          </a:p>
          <a:p>
            <a:pPr marL="228600" indent="-228600">
              <a:buFont typeface="+mj-lt"/>
              <a:buAutoNum type="arabicPeriod"/>
              <a:defRPr/>
            </a:pPr>
            <a:r>
              <a:rPr lang="en-GB" sz="1050" b="0" i="0" err="1">
                <a:solidFill>
                  <a:srgbClr val="212121"/>
                </a:solidFill>
                <a:effectLst/>
                <a:latin typeface="BlinkMacSystemFont"/>
              </a:rPr>
              <a:t>Ruka</a:t>
            </a:r>
            <a:r>
              <a:rPr lang="en-GB" sz="1050" b="0" i="0">
                <a:solidFill>
                  <a:srgbClr val="212121"/>
                </a:solidFill>
                <a:effectLst/>
                <a:latin typeface="BlinkMacSystemFont"/>
              </a:rPr>
              <a:t> KA, Burger LL, </a:t>
            </a:r>
            <a:r>
              <a:rPr lang="en-GB" sz="1050" b="0" i="0" err="1">
                <a:solidFill>
                  <a:srgbClr val="212121"/>
                </a:solidFill>
                <a:effectLst/>
                <a:latin typeface="BlinkMacSystemFont"/>
              </a:rPr>
              <a:t>Moenter</a:t>
            </a:r>
            <a:r>
              <a:rPr lang="en-GB" sz="1050" b="0" i="0">
                <a:solidFill>
                  <a:srgbClr val="212121"/>
                </a:solidFill>
                <a:effectLst/>
                <a:latin typeface="BlinkMacSystemFont"/>
              </a:rPr>
              <a:t> SM. Both </a:t>
            </a:r>
            <a:r>
              <a:rPr lang="en-GB" sz="1050" b="0" i="0" err="1">
                <a:solidFill>
                  <a:srgbClr val="212121"/>
                </a:solidFill>
                <a:effectLst/>
                <a:latin typeface="BlinkMacSystemFont"/>
              </a:rPr>
              <a:t>estrogen</a:t>
            </a:r>
            <a:r>
              <a:rPr lang="en-GB" sz="1050" b="0" i="0">
                <a:solidFill>
                  <a:srgbClr val="212121"/>
                </a:solidFill>
                <a:effectLst/>
                <a:latin typeface="BlinkMacSystemFont"/>
              </a:rPr>
              <a:t> and androgen modify the response to activation of neurokinin-3 and </a:t>
            </a:r>
            <a:r>
              <a:rPr lang="el-GR" sz="1050" b="0" i="0">
                <a:solidFill>
                  <a:srgbClr val="212121"/>
                </a:solidFill>
                <a:effectLst/>
                <a:latin typeface="BlinkMacSystemFont"/>
              </a:rPr>
              <a:t>κ-</a:t>
            </a:r>
            <a:r>
              <a:rPr lang="en-GB" sz="1050" b="0" i="0">
                <a:solidFill>
                  <a:srgbClr val="212121"/>
                </a:solidFill>
                <a:effectLst/>
                <a:latin typeface="BlinkMacSystemFont"/>
              </a:rPr>
              <a:t>opioid receptors in arcuate kisspeptin neurons from male mice. </a:t>
            </a:r>
            <a:r>
              <a:rPr lang="en-GB" sz="1050" b="0" i="1">
                <a:solidFill>
                  <a:srgbClr val="212121"/>
                </a:solidFill>
                <a:effectLst/>
                <a:latin typeface="BlinkMacSystemFont"/>
              </a:rPr>
              <a:t>Endocrinology </a:t>
            </a:r>
            <a:r>
              <a:rPr lang="en-GB" sz="1050" b="0" i="0">
                <a:solidFill>
                  <a:srgbClr val="212121"/>
                </a:solidFill>
                <a:effectLst/>
                <a:latin typeface="BlinkMacSystemFont"/>
              </a:rPr>
              <a:t>2016;157(2):752–763.</a:t>
            </a:r>
          </a:p>
          <a:p>
            <a:pPr marL="228600" indent="-228600">
              <a:buFont typeface="+mj-lt"/>
              <a:buAutoNum type="arabicPeriod"/>
              <a:defRPr/>
            </a:pPr>
            <a:r>
              <a:rPr kumimoji="1" lang="en-US" sz="800" err="1"/>
              <a:t>Mittelman</a:t>
            </a:r>
            <a:r>
              <a:rPr kumimoji="1" lang="en-US" sz="800"/>
              <a:t>-Smith MA, Williams H, </a:t>
            </a:r>
            <a:r>
              <a:rPr kumimoji="1" lang="en-US" sz="800" err="1"/>
              <a:t>Krajewski</a:t>
            </a:r>
            <a:r>
              <a:rPr kumimoji="1" lang="en-US" sz="800"/>
              <a:t>-Hall </a:t>
            </a:r>
            <a:r>
              <a:rPr kumimoji="1" lang="en-US" sz="800" err="1"/>
              <a:t>SJ</a:t>
            </a:r>
            <a:r>
              <a:rPr kumimoji="1" lang="en-US" sz="800"/>
              <a:t>, et al. Role for kisspeptin/neurokinin B/dynorphin (</a:t>
            </a:r>
            <a:r>
              <a:rPr kumimoji="1" lang="en-US" sz="800" err="1"/>
              <a:t>KNDy</a:t>
            </a:r>
            <a:r>
              <a:rPr kumimoji="1" lang="en-US" sz="800"/>
              <a:t>) neurons in cutaneous vasodilatation and the estrogen modulation of body temperature. </a:t>
            </a:r>
            <a:r>
              <a:rPr kumimoji="1" lang="en-US" sz="800" i="1"/>
              <a:t>Proc Natl </a:t>
            </a:r>
            <a:r>
              <a:rPr kumimoji="1" lang="en-US" sz="800" i="1" err="1"/>
              <a:t>Acad</a:t>
            </a:r>
            <a:r>
              <a:rPr kumimoji="1" lang="en-US" sz="800" i="1"/>
              <a:t> Sci U S A </a:t>
            </a:r>
            <a:r>
              <a:rPr kumimoji="1" lang="en-US" sz="800"/>
              <a:t>2012;109(48):19846</a:t>
            </a:r>
            <a:r>
              <a:rPr kumimoji="1" lang="en-US" sz="800">
                <a:latin typeface="Arial" panose="020B0604020202020204" pitchFamily="34" charset="0"/>
                <a:cs typeface="Arial" panose="020B0604020202020204" pitchFamily="34" charset="0"/>
              </a:rPr>
              <a:t>–</a:t>
            </a:r>
            <a:r>
              <a:rPr kumimoji="1" lang="en-US" sz="800"/>
              <a:t>19851.</a:t>
            </a:r>
          </a:p>
        </p:txBody>
      </p:sp>
      <p:sp>
        <p:nvSpPr>
          <p:cNvPr id="4" name="Slide Number Placeholder 3"/>
          <p:cNvSpPr>
            <a:spLocks noGrp="1"/>
          </p:cNvSpPr>
          <p:nvPr>
            <p:ph type="sldNum" sz="quarter" idx="10"/>
          </p:nvPr>
        </p:nvSpPr>
        <p:spPr/>
        <p:txBody>
          <a:bodyPr/>
          <a:lstStyle/>
          <a:p>
            <a:pPr defTabSz="948507">
              <a:defRPr/>
            </a:pPr>
            <a:fld id="{2BDA8C22-345D-495C-B063-836DC4AB0B3B}" type="slidenum">
              <a:rPr lang="en-US">
                <a:solidFill>
                  <a:prstClr val="black"/>
                </a:solidFill>
                <a:latin typeface="Calibri" panose="020F0502020204030204"/>
              </a:rPr>
              <a:pPr defTabSz="94850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69666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1"/>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Depypere</a:t>
            </a:r>
            <a:r>
              <a:rPr lang="en-GB" sz="1800" b="0" i="0">
                <a:solidFill>
                  <a:srgbClr val="212121"/>
                </a:solidFill>
                <a:effectLst/>
                <a:latin typeface="BlinkMacSystemFont"/>
              </a:rPr>
              <a:t> H, </a:t>
            </a:r>
            <a:r>
              <a:rPr lang="en-GB" sz="1800" b="0" i="0" err="1">
                <a:solidFill>
                  <a:srgbClr val="212121"/>
                </a:solidFill>
                <a:effectLst/>
                <a:latin typeface="BlinkMacSystemFont"/>
              </a:rPr>
              <a:t>Lademacher</a:t>
            </a:r>
            <a:r>
              <a:rPr lang="en-GB" sz="1800" b="0" i="0">
                <a:solidFill>
                  <a:srgbClr val="212121"/>
                </a:solidFill>
                <a:effectLst/>
                <a:latin typeface="BlinkMacSystemFont"/>
              </a:rPr>
              <a:t> C, Siddiqui E, Fraser GL. </a:t>
            </a:r>
            <a:r>
              <a:rPr lang="en-GB" sz="1800" b="0" i="0" err="1">
                <a:solidFill>
                  <a:srgbClr val="212121"/>
                </a:solidFill>
                <a:effectLst/>
                <a:latin typeface="BlinkMacSystemFont"/>
              </a:rPr>
              <a:t>Fezolinetant</a:t>
            </a:r>
            <a:r>
              <a:rPr lang="en-GB" sz="1800" b="0" i="0">
                <a:solidFill>
                  <a:srgbClr val="212121"/>
                </a:solidFill>
                <a:effectLst/>
                <a:latin typeface="BlinkMacSystemFont"/>
              </a:rPr>
              <a:t> in the treatment of vasomotor symptoms associated with menopause. </a:t>
            </a:r>
            <a:r>
              <a:rPr lang="en-GB" sz="1800" b="0" i="1">
                <a:solidFill>
                  <a:srgbClr val="212121"/>
                </a:solidFill>
                <a:effectLst/>
                <a:latin typeface="BlinkMacSystemFont"/>
              </a:rPr>
              <a:t>Expert </a:t>
            </a:r>
            <a:r>
              <a:rPr lang="en-GB" sz="1800" b="0" i="1" err="1">
                <a:solidFill>
                  <a:srgbClr val="212121"/>
                </a:solidFill>
                <a:effectLst/>
                <a:latin typeface="BlinkMacSystemFont"/>
              </a:rPr>
              <a:t>Opin</a:t>
            </a:r>
            <a:r>
              <a:rPr lang="en-GB" sz="1800" b="0" i="1">
                <a:solidFill>
                  <a:srgbClr val="212121"/>
                </a:solidFill>
                <a:effectLst/>
                <a:latin typeface="BlinkMacSystemFont"/>
              </a:rPr>
              <a:t> </a:t>
            </a:r>
            <a:r>
              <a:rPr lang="en-GB" sz="1800" b="0" i="1" err="1">
                <a:solidFill>
                  <a:srgbClr val="212121"/>
                </a:solidFill>
                <a:effectLst/>
                <a:latin typeface="BlinkMacSystemFont"/>
              </a:rPr>
              <a:t>Investig</a:t>
            </a:r>
            <a:r>
              <a:rPr lang="en-GB" sz="1800" b="0" i="1">
                <a:solidFill>
                  <a:srgbClr val="212121"/>
                </a:solidFill>
                <a:effectLst/>
                <a:latin typeface="BlinkMacSystemFont"/>
              </a:rPr>
              <a:t> Drugs</a:t>
            </a:r>
            <a:r>
              <a:rPr lang="en-GB" sz="1800" b="0" i="0">
                <a:solidFill>
                  <a:srgbClr val="212121"/>
                </a:solidFill>
                <a:effectLst/>
                <a:latin typeface="BlinkMacSystemFont"/>
              </a:rPr>
              <a:t> 2021;30(7):681</a:t>
            </a:r>
            <a:r>
              <a:rPr lang="en-GB" sz="1800" b="0" i="0">
                <a:solidFill>
                  <a:srgbClr val="212121"/>
                </a:solidFill>
                <a:effectLst/>
                <a:latin typeface="Arial" panose="020B0604020202020204" pitchFamily="34" charset="0"/>
                <a:cs typeface="Arial" panose="020B0604020202020204" pitchFamily="34" charset="0"/>
              </a:rPr>
              <a:t>–</a:t>
            </a:r>
            <a:r>
              <a:rPr lang="en-GB" sz="1800" b="0" i="0">
                <a:solidFill>
                  <a:srgbClr val="212121"/>
                </a:solidFill>
                <a:effectLst/>
                <a:latin typeface="BlinkMacSystemFont"/>
              </a:rPr>
              <a:t>694.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Krajewski</a:t>
            </a:r>
            <a:r>
              <a:rPr lang="en-GB" sz="1800" b="0" i="0">
                <a:solidFill>
                  <a:srgbClr val="212121"/>
                </a:solidFill>
                <a:effectLst/>
                <a:latin typeface="BlinkMacSystemFont"/>
              </a:rPr>
              <a:t>-Hall </a:t>
            </a:r>
            <a:r>
              <a:rPr lang="en-GB" sz="1800" b="0" i="0" err="1">
                <a:solidFill>
                  <a:srgbClr val="212121"/>
                </a:solidFill>
                <a:effectLst/>
                <a:latin typeface="BlinkMacSystemFont"/>
              </a:rPr>
              <a:t>SJ</a:t>
            </a:r>
            <a:r>
              <a:rPr lang="en-GB" sz="1800" b="0" i="0">
                <a:solidFill>
                  <a:srgbClr val="212121"/>
                </a:solidFill>
                <a:effectLst/>
                <a:latin typeface="BlinkMacSystemFont"/>
              </a:rPr>
              <a:t>, Blackmore EM, McMinn JR, </a:t>
            </a:r>
            <a:r>
              <a:rPr lang="en-GB" sz="1800" b="0" i="0" err="1">
                <a:solidFill>
                  <a:srgbClr val="212121"/>
                </a:solidFill>
                <a:effectLst/>
                <a:latin typeface="BlinkMacSystemFont"/>
              </a:rPr>
              <a:t>Rance</a:t>
            </a:r>
            <a:r>
              <a:rPr lang="en-GB" sz="1800" b="0" i="0">
                <a:solidFill>
                  <a:srgbClr val="212121"/>
                </a:solidFill>
                <a:effectLst/>
                <a:latin typeface="BlinkMacSystemFont"/>
              </a:rPr>
              <a:t> NE. </a:t>
            </a:r>
            <a:r>
              <a:rPr lang="en-GB" sz="1800" b="0" i="0" err="1">
                <a:solidFill>
                  <a:srgbClr val="212121"/>
                </a:solidFill>
                <a:effectLst/>
                <a:latin typeface="BlinkMacSystemFont"/>
              </a:rPr>
              <a:t>Estradiol</a:t>
            </a:r>
            <a:r>
              <a:rPr lang="en-GB" sz="1800" b="0" i="0">
                <a:solidFill>
                  <a:srgbClr val="212121"/>
                </a:solidFill>
                <a:effectLst/>
                <a:latin typeface="BlinkMacSystemFont"/>
              </a:rPr>
              <a:t> alters body temperature regulation in the female mouse. </a:t>
            </a:r>
            <a:r>
              <a:rPr lang="en-GB" sz="1800" b="0" i="1">
                <a:solidFill>
                  <a:srgbClr val="212121"/>
                </a:solidFill>
                <a:effectLst/>
                <a:latin typeface="BlinkMacSystemFont"/>
              </a:rPr>
              <a:t>Temperature (Austin) </a:t>
            </a:r>
            <a:r>
              <a:rPr lang="en-GB" sz="1800" b="0" i="0">
                <a:solidFill>
                  <a:srgbClr val="212121"/>
                </a:solidFill>
                <a:effectLst/>
                <a:latin typeface="BlinkMacSystemFont"/>
              </a:rPr>
              <a:t>2017;5(1):56–69.</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sz="1200" err="1"/>
              <a:t>Mittelman</a:t>
            </a:r>
            <a:r>
              <a:rPr kumimoji="1" lang="en-US" sz="1200"/>
              <a:t>-Smith MA, Williams H, </a:t>
            </a:r>
            <a:r>
              <a:rPr kumimoji="1" lang="en-US" sz="1200" err="1"/>
              <a:t>Krajewski</a:t>
            </a:r>
            <a:r>
              <a:rPr kumimoji="1" lang="en-US" sz="1200"/>
              <a:t>-Hall </a:t>
            </a:r>
            <a:r>
              <a:rPr kumimoji="1" lang="en-US" sz="1200" err="1"/>
              <a:t>SJ</a:t>
            </a:r>
            <a:r>
              <a:rPr kumimoji="1" lang="en-US" sz="1200"/>
              <a:t>, et al. Role for kisspeptin/neurokinin B/dynorphin (</a:t>
            </a:r>
            <a:r>
              <a:rPr kumimoji="1" lang="en-US" sz="1200" err="1"/>
              <a:t>KNDy</a:t>
            </a:r>
            <a:r>
              <a:rPr kumimoji="1" lang="en-US" sz="1200"/>
              <a:t>) neurons in cutaneous vasodilatation and the estrogen modulation of body temperature. </a:t>
            </a:r>
            <a:r>
              <a:rPr kumimoji="1" lang="en-US" sz="1200" i="1"/>
              <a:t>Proc Natl </a:t>
            </a:r>
            <a:r>
              <a:rPr kumimoji="1" lang="en-US" sz="1200" i="1" err="1"/>
              <a:t>Acad</a:t>
            </a:r>
            <a:r>
              <a:rPr kumimoji="1" lang="en-US" sz="1200" i="1"/>
              <a:t> Sci U S A </a:t>
            </a:r>
            <a:r>
              <a:rPr kumimoji="1" lang="en-US" sz="1200"/>
              <a:t>2012;109(48):19846</a:t>
            </a:r>
            <a:r>
              <a:rPr kumimoji="1" lang="en-US" sz="1200">
                <a:latin typeface="Arial" panose="020B0604020202020204" pitchFamily="34" charset="0"/>
                <a:cs typeface="Arial" panose="020B0604020202020204" pitchFamily="34" charset="0"/>
              </a:rPr>
              <a:t>–</a:t>
            </a:r>
            <a:r>
              <a:rPr kumimoji="1" lang="en-US" sz="1200"/>
              <a:t>19851.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Rance</a:t>
            </a:r>
            <a:r>
              <a:rPr lang="en-GB" sz="1800" b="0" i="0">
                <a:solidFill>
                  <a:srgbClr val="212121"/>
                </a:solidFill>
                <a:effectLst/>
                <a:latin typeface="BlinkMacSystemFont"/>
              </a:rPr>
              <a:t> NE, McMullen NT, </a:t>
            </a:r>
            <a:r>
              <a:rPr lang="en-GB" sz="1800" b="0" i="0" err="1">
                <a:solidFill>
                  <a:srgbClr val="212121"/>
                </a:solidFill>
                <a:effectLst/>
                <a:latin typeface="BlinkMacSystemFont"/>
              </a:rPr>
              <a:t>Smialek</a:t>
            </a:r>
            <a:r>
              <a:rPr lang="en-GB" sz="1800" b="0" i="0">
                <a:solidFill>
                  <a:srgbClr val="212121"/>
                </a:solidFill>
                <a:effectLst/>
                <a:latin typeface="BlinkMacSystemFont"/>
              </a:rPr>
              <a:t> JE, et al. Postmenopausal hypertrophy of neurons expressing the </a:t>
            </a:r>
            <a:r>
              <a:rPr lang="en-GB" sz="1800" b="0" i="0" err="1">
                <a:solidFill>
                  <a:srgbClr val="212121"/>
                </a:solidFill>
                <a:effectLst/>
                <a:latin typeface="BlinkMacSystemFont"/>
              </a:rPr>
              <a:t>estrogen</a:t>
            </a:r>
            <a:r>
              <a:rPr lang="en-GB" sz="1800" b="0" i="0">
                <a:solidFill>
                  <a:srgbClr val="212121"/>
                </a:solidFill>
                <a:effectLst/>
                <a:latin typeface="BlinkMacSystemFont"/>
              </a:rPr>
              <a:t> receptor gene in the human hypothalamus. </a:t>
            </a:r>
            <a:r>
              <a:rPr lang="en-GB" sz="1800" b="0" i="1">
                <a:solidFill>
                  <a:srgbClr val="212121"/>
                </a:solidFill>
                <a:effectLst/>
                <a:latin typeface="BlinkMacSystemFont"/>
              </a:rPr>
              <a:t>J Clin Endocrinol Metab </a:t>
            </a:r>
            <a:r>
              <a:rPr lang="en-GB" sz="1800" b="0" i="0">
                <a:solidFill>
                  <a:srgbClr val="212121"/>
                </a:solidFill>
                <a:effectLst/>
                <a:latin typeface="BlinkMacSystemFont"/>
              </a:rPr>
              <a:t>1990;71(1):79–85.</a:t>
            </a:r>
            <a:endParaRPr lang="en-GB" sz="1200" b="0" i="0">
              <a:solidFill>
                <a:srgbClr val="212121"/>
              </a:solidFill>
              <a:effectLst/>
              <a:latin typeface="BlinkMacSystemFont"/>
            </a:endParaRPr>
          </a:p>
          <a:p>
            <a:pPr marL="228600" indent="-228600">
              <a:buFont typeface="+mj-lt"/>
              <a:buAutoNum type="arabicPeriod"/>
              <a:defRPr/>
            </a:pPr>
            <a:r>
              <a:rPr lang="en-GB" sz="1800" b="0" i="0" err="1">
                <a:solidFill>
                  <a:srgbClr val="212121"/>
                </a:solidFill>
                <a:effectLst/>
                <a:latin typeface="BlinkMacSystemFont"/>
              </a:rPr>
              <a:t>Rance</a:t>
            </a:r>
            <a:r>
              <a:rPr lang="en-GB" sz="1800" b="0" i="0">
                <a:solidFill>
                  <a:srgbClr val="212121"/>
                </a:solidFill>
                <a:effectLst/>
                <a:latin typeface="BlinkMacSystemFont"/>
              </a:rPr>
              <a:t> NE, Young WS 3rd. Hypertrophy and increased gene expression of neurons containing neurokinin-B and substance-P messenger ribonucleic acids in the </a:t>
            </a:r>
            <a:r>
              <a:rPr lang="en-GB" sz="1800" b="0" i="0" err="1">
                <a:solidFill>
                  <a:srgbClr val="212121"/>
                </a:solidFill>
                <a:effectLst/>
                <a:latin typeface="BlinkMacSystemFont"/>
              </a:rPr>
              <a:t>hypothalami</a:t>
            </a:r>
            <a:r>
              <a:rPr lang="en-GB" sz="1800" b="0" i="0">
                <a:solidFill>
                  <a:srgbClr val="212121"/>
                </a:solidFill>
                <a:effectLst/>
                <a:latin typeface="BlinkMacSystemFont"/>
              </a:rPr>
              <a:t> of postmenopausal women. </a:t>
            </a:r>
            <a:r>
              <a:rPr lang="en-GB" sz="1800" b="0" i="1">
                <a:solidFill>
                  <a:srgbClr val="212121"/>
                </a:solidFill>
                <a:effectLst/>
                <a:latin typeface="BlinkMacSystemFont"/>
              </a:rPr>
              <a:t>Endocrinology </a:t>
            </a:r>
            <a:r>
              <a:rPr lang="en-GB" sz="1800" b="0" i="0">
                <a:solidFill>
                  <a:srgbClr val="212121"/>
                </a:solidFill>
                <a:effectLst/>
                <a:latin typeface="BlinkMacSystemFont"/>
              </a:rPr>
              <a:t>1991;128(5):2239–2247.</a:t>
            </a:r>
            <a:endParaRPr lang="en-GB" sz="1200" b="0" i="0">
              <a:solidFill>
                <a:srgbClr val="212121"/>
              </a:solidFill>
              <a:effectLst/>
              <a:latin typeface="BlinkMacSystemFont"/>
            </a:endParaRPr>
          </a:p>
          <a:p>
            <a:pPr marL="228600" indent="-228600">
              <a:buFont typeface="+mj-lt"/>
              <a:buAutoNum type="arabicPeriod"/>
              <a:defRPr/>
            </a:pPr>
            <a:r>
              <a:rPr lang="en-GB" sz="1200" b="0" i="0" err="1">
                <a:solidFill>
                  <a:srgbClr val="212121"/>
                </a:solidFill>
                <a:effectLst/>
                <a:latin typeface="BlinkMacSystemFont"/>
              </a:rPr>
              <a:t>Dacks</a:t>
            </a:r>
            <a:r>
              <a:rPr lang="en-GB" sz="1200" b="0" i="0">
                <a:solidFill>
                  <a:srgbClr val="212121"/>
                </a:solidFill>
                <a:effectLst/>
                <a:latin typeface="BlinkMacSystemFont"/>
              </a:rPr>
              <a:t> PA, </a:t>
            </a:r>
            <a:r>
              <a:rPr lang="en-GB" sz="1200" b="0" i="0" err="1">
                <a:solidFill>
                  <a:srgbClr val="212121"/>
                </a:solidFill>
                <a:effectLst/>
                <a:latin typeface="BlinkMacSystemFont"/>
              </a:rPr>
              <a:t>Krajewski</a:t>
            </a:r>
            <a:r>
              <a:rPr lang="en-GB" sz="1200" b="0" i="0">
                <a:solidFill>
                  <a:srgbClr val="212121"/>
                </a:solidFill>
                <a:effectLst/>
                <a:latin typeface="BlinkMacSystemFont"/>
              </a:rPr>
              <a:t> SJ, </a:t>
            </a:r>
            <a:r>
              <a:rPr lang="en-GB" sz="1200" b="0" i="0" err="1">
                <a:solidFill>
                  <a:srgbClr val="212121"/>
                </a:solidFill>
                <a:effectLst/>
                <a:latin typeface="BlinkMacSystemFont"/>
              </a:rPr>
              <a:t>Rance</a:t>
            </a:r>
            <a:r>
              <a:rPr lang="en-GB" sz="1200" b="0" i="0">
                <a:solidFill>
                  <a:srgbClr val="212121"/>
                </a:solidFill>
                <a:effectLst/>
                <a:latin typeface="BlinkMacSystemFont"/>
              </a:rPr>
              <a:t> NE. Activation of neurokinin 3 receptors in the median preoptic nucleus decreases core temperature in the rat. </a:t>
            </a:r>
            <a:r>
              <a:rPr lang="en-GB" sz="1200" b="0" i="1">
                <a:solidFill>
                  <a:srgbClr val="212121"/>
                </a:solidFill>
                <a:effectLst/>
                <a:latin typeface="BlinkMacSystemFont"/>
              </a:rPr>
              <a:t>Endocrinology</a:t>
            </a:r>
            <a:r>
              <a:rPr lang="en-GB" sz="1200" b="0" i="0">
                <a:solidFill>
                  <a:srgbClr val="212121"/>
                </a:solidFill>
                <a:effectLst/>
                <a:latin typeface="BlinkMacSystemFont"/>
              </a:rPr>
              <a:t> 2011;152(12):4894–4905.</a:t>
            </a:r>
          </a:p>
          <a:p>
            <a:pPr marL="228600" indent="-228600">
              <a:buFont typeface="+mj-lt"/>
              <a:buAutoNum type="arabicPeriod"/>
              <a:defRPr/>
            </a:pPr>
            <a:r>
              <a:rPr lang="en-GB" sz="1200"/>
              <a:t>Padilla SL, Johnson CW, Barker FD, et al. A neural circuit underlying the generation of hot flushes. </a:t>
            </a:r>
            <a:r>
              <a:rPr lang="en-GB" sz="1200" i="1"/>
              <a:t>Cell Rep </a:t>
            </a:r>
            <a:r>
              <a:rPr lang="en-GB" sz="1200"/>
              <a:t>2018;24(2):271–277.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Mittelman</a:t>
            </a:r>
            <a:r>
              <a:rPr lang="en-GB" sz="1800" b="0" i="0">
                <a:solidFill>
                  <a:srgbClr val="212121"/>
                </a:solidFill>
                <a:effectLst/>
                <a:latin typeface="BlinkMacSystemFont"/>
              </a:rPr>
              <a:t>-Smith MA, </a:t>
            </a:r>
            <a:r>
              <a:rPr lang="en-GB" sz="1800" b="0" i="0" err="1">
                <a:solidFill>
                  <a:srgbClr val="212121"/>
                </a:solidFill>
                <a:effectLst/>
                <a:latin typeface="BlinkMacSystemFont"/>
              </a:rPr>
              <a:t>Krajewski</a:t>
            </a:r>
            <a:r>
              <a:rPr lang="en-GB" sz="1800" b="0" i="0">
                <a:solidFill>
                  <a:srgbClr val="212121"/>
                </a:solidFill>
                <a:effectLst/>
                <a:latin typeface="BlinkMacSystemFont"/>
              </a:rPr>
              <a:t>-Hall SJ, McMullen NT, </a:t>
            </a:r>
            <a:r>
              <a:rPr lang="en-GB" sz="1800" b="0" i="0" err="1">
                <a:solidFill>
                  <a:srgbClr val="212121"/>
                </a:solidFill>
                <a:effectLst/>
                <a:latin typeface="BlinkMacSystemFont"/>
              </a:rPr>
              <a:t>Rance</a:t>
            </a:r>
            <a:r>
              <a:rPr lang="en-GB" sz="1800" b="0" i="0">
                <a:solidFill>
                  <a:srgbClr val="212121"/>
                </a:solidFill>
                <a:effectLst/>
                <a:latin typeface="BlinkMacSystemFont"/>
              </a:rPr>
              <a:t> NE. Neurokinin 3 receptor-expressing neurons in the median preoptic nucleus modulate heat-dissipation effectors in the female rat. </a:t>
            </a:r>
            <a:r>
              <a:rPr lang="en-GB" sz="1800" b="0" i="1">
                <a:solidFill>
                  <a:srgbClr val="212121"/>
                </a:solidFill>
                <a:effectLst/>
                <a:latin typeface="BlinkMacSystemFont"/>
              </a:rPr>
              <a:t>Endocrinology </a:t>
            </a:r>
            <a:r>
              <a:rPr lang="en-GB" sz="1800" b="0" i="0">
                <a:solidFill>
                  <a:srgbClr val="212121"/>
                </a:solidFill>
                <a:effectLst/>
                <a:latin typeface="BlinkMacSystemFont"/>
              </a:rPr>
              <a:t>2015;156(7):2552–2562.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err="1"/>
              <a:t>Rance</a:t>
            </a:r>
            <a:r>
              <a:rPr lang="en-US" sz="1200"/>
              <a:t> NE, </a:t>
            </a:r>
            <a:r>
              <a:rPr lang="en-US" sz="1200" err="1"/>
              <a:t>Dacks</a:t>
            </a:r>
            <a:r>
              <a:rPr lang="en-US" sz="1200"/>
              <a:t> PA, </a:t>
            </a:r>
            <a:r>
              <a:rPr lang="en-US" sz="1200" err="1"/>
              <a:t>Mittelman</a:t>
            </a:r>
            <a:r>
              <a:rPr lang="en-US" sz="1200"/>
              <a:t>-Smith MA, et al. Modulation of body temperature and LH secretion by hypothalamic </a:t>
            </a:r>
            <a:r>
              <a:rPr lang="en-US" sz="1200" err="1"/>
              <a:t>KNDy</a:t>
            </a:r>
            <a:r>
              <a:rPr lang="en-US" sz="1200"/>
              <a:t> (kisspeptin, neurokinin B and dynorphin) neurons: a novel hypothesis on the mechanism of hot flushes. </a:t>
            </a:r>
            <a:r>
              <a:rPr lang="en-US" sz="1200" i="1"/>
              <a:t>Front </a:t>
            </a:r>
            <a:r>
              <a:rPr lang="en-US" sz="1200" i="1" err="1"/>
              <a:t>Neuroendocrinol</a:t>
            </a:r>
            <a:r>
              <a:rPr lang="en-US" sz="1200" i="1"/>
              <a:t> </a:t>
            </a:r>
            <a:r>
              <a:rPr lang="en-US" sz="1200"/>
              <a:t>2013;34(3):211</a:t>
            </a:r>
            <a:r>
              <a:rPr lang="en-GB" sz="1200" b="0" i="0">
                <a:solidFill>
                  <a:srgbClr val="212121"/>
                </a:solidFill>
                <a:effectLst/>
                <a:latin typeface="BlinkMacSystemFont"/>
              </a:rPr>
              <a:t>–2</a:t>
            </a:r>
            <a:r>
              <a:rPr lang="en-US" sz="1200"/>
              <a:t>27.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Krajewski</a:t>
            </a:r>
            <a:r>
              <a:rPr lang="en-GB" sz="1800" b="0" i="0">
                <a:solidFill>
                  <a:srgbClr val="212121"/>
                </a:solidFill>
                <a:effectLst/>
                <a:latin typeface="BlinkMacSystemFont"/>
              </a:rPr>
              <a:t>-Hall SJ, Miranda Dos Santos F, McMullen NT, et al. Glutamatergic neurokinin 3 receptor neurons in the median preoptic nucleus modulate heat-</a:t>
            </a:r>
            <a:r>
              <a:rPr lang="en-GB" sz="1800" b="0" i="0" err="1">
                <a:solidFill>
                  <a:srgbClr val="212121"/>
                </a:solidFill>
                <a:effectLst/>
                <a:latin typeface="BlinkMacSystemFont"/>
              </a:rPr>
              <a:t>defense</a:t>
            </a:r>
            <a:r>
              <a:rPr lang="en-GB" sz="1800" b="0" i="0">
                <a:solidFill>
                  <a:srgbClr val="212121"/>
                </a:solidFill>
                <a:effectLst/>
                <a:latin typeface="BlinkMacSystemFont"/>
              </a:rPr>
              <a:t> pathways in female mice. </a:t>
            </a:r>
            <a:r>
              <a:rPr lang="en-GB" sz="1800" b="0" i="1">
                <a:solidFill>
                  <a:srgbClr val="212121"/>
                </a:solidFill>
                <a:effectLst/>
                <a:latin typeface="BlinkMacSystemFont"/>
              </a:rPr>
              <a:t>Endocrinology </a:t>
            </a:r>
            <a:r>
              <a:rPr lang="en-GB" sz="1800" b="0" i="0">
                <a:solidFill>
                  <a:srgbClr val="212121"/>
                </a:solidFill>
                <a:effectLst/>
                <a:latin typeface="BlinkMacSystemFont"/>
              </a:rPr>
              <a:t>2019;160(4):803–816.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i="0" err="1">
                <a:solidFill>
                  <a:srgbClr val="212121"/>
                </a:solidFill>
                <a:effectLst/>
                <a:latin typeface="BlinkMacSystemFont"/>
              </a:rPr>
              <a:t>Dacks</a:t>
            </a:r>
            <a:r>
              <a:rPr lang="en-GB" sz="1800" b="0" i="0">
                <a:solidFill>
                  <a:srgbClr val="212121"/>
                </a:solidFill>
                <a:effectLst/>
                <a:latin typeface="BlinkMacSystemFont"/>
              </a:rPr>
              <a:t> PA, </a:t>
            </a:r>
            <a:r>
              <a:rPr lang="en-GB" sz="1800" b="0" i="0" err="1">
                <a:solidFill>
                  <a:srgbClr val="212121"/>
                </a:solidFill>
                <a:effectLst/>
                <a:latin typeface="BlinkMacSystemFont"/>
              </a:rPr>
              <a:t>Rance</a:t>
            </a:r>
            <a:r>
              <a:rPr lang="en-GB" sz="1800" b="0" i="0">
                <a:solidFill>
                  <a:srgbClr val="212121"/>
                </a:solidFill>
                <a:effectLst/>
                <a:latin typeface="BlinkMacSystemFont"/>
              </a:rPr>
              <a:t> NE. Effects of </a:t>
            </a:r>
            <a:r>
              <a:rPr lang="en-GB" sz="1800" b="0" i="0" err="1">
                <a:solidFill>
                  <a:srgbClr val="212121"/>
                </a:solidFill>
                <a:effectLst/>
                <a:latin typeface="BlinkMacSystemFont"/>
              </a:rPr>
              <a:t>estradiol</a:t>
            </a:r>
            <a:r>
              <a:rPr lang="en-GB" sz="1800" b="0" i="0">
                <a:solidFill>
                  <a:srgbClr val="212121"/>
                </a:solidFill>
                <a:effectLst/>
                <a:latin typeface="BlinkMacSystemFont"/>
              </a:rPr>
              <a:t> on the thermoneutral zone and core temperature in ovariectomized rats. </a:t>
            </a:r>
            <a:r>
              <a:rPr lang="en-GB" sz="1800" b="0" i="1">
                <a:solidFill>
                  <a:srgbClr val="212121"/>
                </a:solidFill>
                <a:effectLst/>
                <a:latin typeface="BlinkMacSystemFont"/>
              </a:rPr>
              <a:t>Endocrinology </a:t>
            </a:r>
            <a:r>
              <a:rPr lang="en-GB" sz="1800" b="0" i="0">
                <a:solidFill>
                  <a:srgbClr val="212121"/>
                </a:solidFill>
                <a:effectLst/>
                <a:latin typeface="BlinkMacSystemFont"/>
              </a:rPr>
              <a:t>2010;151(3):1187–1193.</a:t>
            </a:r>
            <a:endParaRPr lang="en-US" sz="1200"/>
          </a:p>
        </p:txBody>
      </p:sp>
      <p:sp>
        <p:nvSpPr>
          <p:cNvPr id="4" name="Slide Number Placeholder 3"/>
          <p:cNvSpPr>
            <a:spLocks noGrp="1"/>
          </p:cNvSpPr>
          <p:nvPr>
            <p:ph type="sldNum" sz="quarter" idx="5"/>
          </p:nvPr>
        </p:nvSpPr>
        <p:spPr/>
        <p:txBody>
          <a:bodyPr/>
          <a:lstStyle/>
          <a:p>
            <a:fld id="{15E0BA69-99FD-48BD-98F4-6BD18380566E}" type="slidenum">
              <a:rPr lang="en-US" smtClean="0"/>
              <a:t>10</a:t>
            </a:fld>
            <a:endParaRPr lang="en-US"/>
          </a:p>
        </p:txBody>
      </p:sp>
    </p:spTree>
    <p:extLst>
      <p:ext uri="{BB962C8B-B14F-4D97-AF65-F5344CB8AC3E}">
        <p14:creationId xmlns:p14="http://schemas.microsoft.com/office/powerpoint/2010/main" val="392437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err="1"/>
              <a:t>Hoveyda</a:t>
            </a:r>
            <a:r>
              <a:rPr kumimoji="1" lang="en-US" sz="800"/>
              <a:t> 2015 p738</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err="1"/>
              <a:t>Depypere</a:t>
            </a:r>
            <a:r>
              <a:rPr kumimoji="1" lang="en-US" sz="800"/>
              <a:t> 2019 p2, 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a:t>Fraser 2020 p4, 6, 10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800" err="1"/>
              <a:t>Astellas</a:t>
            </a:r>
            <a:r>
              <a:rPr kumimoji="1" lang="en-US" sz="800"/>
              <a:t> preclinical data supports fezolinetant activity on the </a:t>
            </a:r>
            <a:r>
              <a:rPr kumimoji="1" lang="en-US" sz="800" err="1"/>
              <a:t>MnPO</a:t>
            </a:r>
            <a:r>
              <a:rPr kumimoji="1" lang="en-US" sz="800"/>
              <a:t> neuron, as shown in the graphic:</a:t>
            </a:r>
            <a:r>
              <a:rPr kumimoji="1" lang="en-US" sz="800" baseline="0"/>
              <a:t> 2693-ph-0001-ncr-en-final-02 p8, p12 Fig 3. (</a:t>
            </a:r>
            <a:r>
              <a:rPr kumimoji="1" lang="en-US" sz="800"/>
              <a:t>Not referenced on slide because unpublished.)</a:t>
            </a:r>
          </a:p>
        </p:txBody>
      </p:sp>
      <p:sp>
        <p:nvSpPr>
          <p:cNvPr id="4" name="Slide Number Placeholder 3"/>
          <p:cNvSpPr>
            <a:spLocks noGrp="1"/>
          </p:cNvSpPr>
          <p:nvPr>
            <p:ph type="sldNum" sz="quarter" idx="10"/>
          </p:nvPr>
        </p:nvSpPr>
        <p:spPr/>
        <p:txBody>
          <a:bodyPr/>
          <a:lstStyle/>
          <a:p>
            <a:fld id="{2BDA8C22-345D-495C-B063-836DC4AB0B3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3361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1021226">
              <a:defRPr/>
            </a:pPr>
            <a:endParaRPr lang="en-GB"/>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72B5DADF-00DF-4FDB-8C16-AC097B2F23F9}" type="slidenum">
              <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672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5138" y="4415200"/>
            <a:ext cx="6056856" cy="4019187"/>
          </a:xfrm>
        </p:spPr>
        <p:txBody>
          <a:bodyPr/>
          <a:lstStyle/>
          <a:p>
            <a:r>
              <a:rPr lang="en-GB" b="1"/>
              <a:t>Notes</a:t>
            </a:r>
          </a:p>
          <a:p>
            <a:pPr marL="191479" indent="-191479">
              <a:buFont typeface="Arial" panose="020B0604020202020204" pitchFamily="34" charset="0"/>
              <a:buChar char="•"/>
            </a:pPr>
            <a:r>
              <a:rPr lang="en-GB"/>
              <a:t>The frequency and severity of VMS in SKYLIGHT 1 and 2 were self-reported daily by study partcipants</a:t>
            </a:r>
            <a:r>
              <a:rPr lang="en-GB" baseline="30000"/>
              <a:t>1,2</a:t>
            </a:r>
          </a:p>
          <a:p>
            <a:pPr marL="191479" indent="-191479">
              <a:buFont typeface="Arial" panose="020B0604020202020204" pitchFamily="34" charset="0"/>
              <a:buChar char="•"/>
            </a:pPr>
            <a:r>
              <a:rPr lang="en-GB"/>
              <a:t>At the start of the study, women received an electronic handheld device, similar to a smart phone, to record their VMS over a 24-hour period</a:t>
            </a:r>
            <a:r>
              <a:rPr lang="en-GB" baseline="30000"/>
              <a:t>1,2</a:t>
            </a:r>
          </a:p>
          <a:p>
            <a:pPr marL="191479" indent="-191479">
              <a:buFont typeface="Arial" panose="020B0604020202020204" pitchFamily="34" charset="0"/>
              <a:buChar char="•"/>
            </a:pPr>
            <a:r>
              <a:rPr lang="en-US"/>
              <a:t>Frequency was measured as a daily mean and </a:t>
            </a:r>
            <a:r>
              <a:rPr lang="en-US" err="1"/>
              <a:t>analysed</a:t>
            </a:r>
            <a:r>
              <a:rPr lang="en-US"/>
              <a:t> as a weekly average</a:t>
            </a:r>
            <a:r>
              <a:rPr lang="en-GB" baseline="30000"/>
              <a:t>1,2</a:t>
            </a:r>
          </a:p>
          <a:p>
            <a:pPr marL="191479" indent="-191479">
              <a:buFont typeface="Arial" panose="020B0604020202020204" pitchFamily="34" charset="0"/>
              <a:buChar char="•"/>
            </a:pPr>
            <a:r>
              <a:rPr lang="en-GB"/>
              <a:t>A clinically meaningful change in VMS frequency was defined as a reduction of 2 or more episodes over 24 hours compared with placebo</a:t>
            </a:r>
            <a:r>
              <a:rPr lang="en-GB" baseline="30000"/>
              <a:t>3</a:t>
            </a:r>
            <a:endParaRPr lang="en-GB"/>
          </a:p>
          <a:p>
            <a:pPr marL="191479" indent="-191479">
              <a:buFont typeface="Arial" panose="020B0604020202020204" pitchFamily="34" charset="0"/>
              <a:buChar char="•"/>
            </a:pPr>
            <a:r>
              <a:rPr lang="en-GB"/>
              <a:t>Severity of VMS was rated as</a:t>
            </a:r>
            <a:r>
              <a:rPr lang="en-GB" baseline="30000"/>
              <a:t>1,2</a:t>
            </a:r>
          </a:p>
          <a:p>
            <a:pPr marL="702055" lvl="1" indent="-191479">
              <a:buFont typeface="Arial" panose="020B0604020202020204" pitchFamily="34" charset="0"/>
              <a:buChar char="•"/>
            </a:pPr>
            <a:r>
              <a:rPr lang="en-GB"/>
              <a:t>Mild, defined as a sensation of heat without sweating, scored in the electronic diary as a 1</a:t>
            </a:r>
          </a:p>
          <a:p>
            <a:pPr marL="702055" lvl="1" indent="-191479">
              <a:buFont typeface="Arial" panose="020B0604020202020204" pitchFamily="34" charset="0"/>
              <a:buChar char="•"/>
            </a:pPr>
            <a:r>
              <a:rPr lang="en-GB"/>
              <a:t>Moderate, defined as a sensation of heat with sweating but able to continue activity, scored in the electronic diary as a 2</a:t>
            </a:r>
          </a:p>
          <a:p>
            <a:pPr marL="702055" lvl="1" indent="-191479">
              <a:buFont typeface="Arial" panose="020B0604020202020204" pitchFamily="34" charset="0"/>
              <a:buChar char="•"/>
            </a:pPr>
            <a:r>
              <a:rPr lang="en-GB"/>
              <a:t>Severe, defined as a sensation of heat with sweating causing cessation of activity, scored in the electronic diary as a 3</a:t>
            </a:r>
          </a:p>
          <a:p>
            <a:pPr marL="191479" indent="-191479">
              <a:buFont typeface="Arial" panose="020B0604020202020204" pitchFamily="34" charset="0"/>
              <a:buChar char="•"/>
            </a:pPr>
            <a:r>
              <a:rPr lang="en-US"/>
              <a:t>Severity was scored as a daily mean and </a:t>
            </a:r>
            <a:r>
              <a:rPr lang="en-US" err="1"/>
              <a:t>analysed</a:t>
            </a:r>
            <a:r>
              <a:rPr lang="en-US"/>
              <a:t> as a weekly average</a:t>
            </a:r>
            <a:r>
              <a:rPr lang="en-GB" baseline="30000"/>
              <a:t>1,2</a:t>
            </a:r>
            <a:endParaRPr lang="en-US"/>
          </a:p>
          <a:p>
            <a:pPr lvl="2"/>
            <a:endParaRPr lang="en-US"/>
          </a:p>
          <a:p>
            <a:r>
              <a:rPr lang="en-US" sz="1000" b="1"/>
              <a:t>References</a:t>
            </a:r>
          </a:p>
          <a:p>
            <a:pPr marL="255306" lvl="1" indent="-255306">
              <a:buFont typeface="+mj-lt"/>
              <a:buAutoNum type="arabicPeriod"/>
            </a:pPr>
            <a:r>
              <a:rPr lang="en-GB" sz="1000"/>
              <a:t>Lederman S, et al. Lancet. 2023;401(10382):1091–102</a:t>
            </a:r>
          </a:p>
          <a:p>
            <a:pPr marL="255306" lvl="1" indent="-255306">
              <a:buFont typeface="+mj-lt"/>
              <a:buAutoNum type="arabicPeriod"/>
            </a:pPr>
            <a:r>
              <a:rPr lang="en-GB" sz="1000"/>
              <a:t>Johnson KA, et al. J Clin Endocrinol </a:t>
            </a:r>
            <a:r>
              <a:rPr lang="en-GB" sz="1000" err="1"/>
              <a:t>Metab</a:t>
            </a:r>
            <a:r>
              <a:rPr lang="en-GB" sz="1000"/>
              <a:t>. 2023;108(8):1981–97</a:t>
            </a:r>
          </a:p>
          <a:p>
            <a:pPr marL="255306" lvl="1" indent="-255306">
              <a:buFont typeface="+mj-lt"/>
              <a:buAutoNum type="arabicPeriod"/>
            </a:pPr>
            <a:r>
              <a:rPr lang="en-GB" sz="1000"/>
              <a:t>Astellas. Fezolinetant: Summary of Product Characteristics</a:t>
            </a:r>
            <a:endParaRPr lang="en-US" sz="1000"/>
          </a:p>
        </p:txBody>
      </p:sp>
      <p:sp>
        <p:nvSpPr>
          <p:cNvPr id="6" name="Slide Image Placeholder 5">
            <a:extLst>
              <a:ext uri="{FF2B5EF4-FFF2-40B4-BE49-F238E27FC236}">
                <a16:creationId xmlns:a16="http://schemas.microsoft.com/office/drawing/2014/main" id="{B269F82E-2EFF-F860-83A9-C9F464E004C0}"/>
              </a:ext>
            </a:extLst>
          </p:cNvPr>
          <p:cNvSpPr>
            <a:spLocks noGrp="1" noRot="1" noChangeAspect="1"/>
          </p:cNvSpPr>
          <p:nvPr>
            <p:ph type="sldImg"/>
          </p:nvPr>
        </p:nvSpPr>
        <p:spPr>
          <a:xfrm>
            <a:off x="1228725" y="709613"/>
            <a:ext cx="4584700" cy="3438525"/>
          </a:xfrm>
        </p:spPr>
      </p:sp>
    </p:spTree>
    <p:extLst>
      <p:ext uri="{BB962C8B-B14F-4D97-AF65-F5344CB8AC3E}">
        <p14:creationId xmlns:p14="http://schemas.microsoft.com/office/powerpoint/2010/main" val="3685025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descr="logo_soft_incline.png"/>
          <p:cNvPicPr>
            <a:picLocks noChangeAspect="1"/>
          </p:cNvPicPr>
          <p:nvPr userDrawn="1"/>
        </p:nvPicPr>
        <p:blipFill>
          <a:blip r:embed="rId2" cstate="print"/>
          <a:stretch>
            <a:fillRect/>
          </a:stretch>
        </p:blipFill>
        <p:spPr>
          <a:xfrm>
            <a:off x="5490800" y="2204864"/>
            <a:ext cx="3653200" cy="3801651"/>
          </a:xfrm>
          <a:prstGeom prst="rect">
            <a:avLst/>
          </a:prstGeom>
        </p:spPr>
      </p:pic>
      <p:sp>
        <p:nvSpPr>
          <p:cNvPr id="2" name="Titre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pic>
        <p:nvPicPr>
          <p:cNvPr id="12" name="Image 11" descr="suite_valeurs_english.jpg"/>
          <p:cNvPicPr>
            <a:picLocks noChangeAspect="1"/>
          </p:cNvPicPr>
          <p:nvPr userDrawn="1"/>
        </p:nvPicPr>
        <p:blipFill>
          <a:blip r:embed="rId3" cstate="print"/>
          <a:stretch>
            <a:fillRect/>
          </a:stretch>
        </p:blipFill>
        <p:spPr>
          <a:xfrm>
            <a:off x="611560" y="260648"/>
            <a:ext cx="7956376" cy="1247570"/>
          </a:xfrm>
          <a:prstGeom prst="rect">
            <a:avLst/>
          </a:prstGeom>
        </p:spPr>
      </p:pic>
      <p:pic>
        <p:nvPicPr>
          <p:cNvPr id="7" name="Image 6" descr="logo_chu_umc.gif"/>
          <p:cNvPicPr>
            <a:picLocks noChangeAspect="1"/>
          </p:cNvPicPr>
          <p:nvPr userDrawn="1"/>
        </p:nvPicPr>
        <p:blipFill>
          <a:blip r:embed="rId4" cstate="print"/>
          <a:stretch>
            <a:fillRect/>
          </a:stretch>
        </p:blipFill>
        <p:spPr>
          <a:xfrm>
            <a:off x="7236296" y="6165304"/>
            <a:ext cx="1440160" cy="552094"/>
          </a:xfrm>
          <a:prstGeom prst="rect">
            <a:avLst/>
          </a:prstGeom>
        </p:spPr>
      </p:pic>
      <p:sp>
        <p:nvSpPr>
          <p:cNvPr id="9" name="Sous-titre 2"/>
          <p:cNvSpPr txBox="1">
            <a:spLocks/>
          </p:cNvSpPr>
          <p:nvPr userDrawn="1"/>
        </p:nvSpPr>
        <p:spPr>
          <a:xfrm>
            <a:off x="1115616" y="630932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a:ln>
                  <a:noFill/>
                </a:ln>
                <a:solidFill>
                  <a:srgbClr val="E3802F"/>
                </a:solidFill>
                <a:effectLst/>
                <a:uLnTx/>
                <a:uFillTx/>
                <a:latin typeface="+mn-lt"/>
                <a:ea typeface="+mn-ea"/>
                <a:cs typeface="+mn-cs"/>
              </a:rPr>
              <a:t>In the center of the city, in the center of life, </a:t>
            </a:r>
            <a:r>
              <a:rPr kumimoji="0" lang="fr-FR" sz="1400" b="0" i="0" u="none" strike="noStrike" kern="1200" cap="none" spc="0" normalizeH="0" baseline="0" noProof="0" err="1">
                <a:ln>
                  <a:noFill/>
                </a:ln>
                <a:solidFill>
                  <a:srgbClr val="E3802F"/>
                </a:solidFill>
                <a:effectLst/>
                <a:uLnTx/>
                <a:uFillTx/>
                <a:latin typeface="+mn-lt"/>
                <a:ea typeface="+mn-ea"/>
                <a:cs typeface="+mn-cs"/>
              </a:rPr>
              <a:t>with</a:t>
            </a:r>
            <a:r>
              <a:rPr kumimoji="0" lang="fr-FR" sz="1400" b="0" i="0" u="none" strike="noStrike" kern="1200" cap="none" spc="0" normalizeH="0" baseline="0" noProof="0">
                <a:ln>
                  <a:noFill/>
                </a:ln>
                <a:solidFill>
                  <a:srgbClr val="E3802F"/>
                </a:solidFill>
                <a:effectLst/>
                <a:uLnTx/>
                <a:uFillTx/>
                <a:latin typeface="+mn-lt"/>
                <a:ea typeface="+mn-ea"/>
                <a:cs typeface="+mn-cs"/>
              </a:rPr>
              <a:t> passion for care</a:t>
            </a:r>
            <a:endParaRPr kumimoji="0" lang="fr-BE" sz="1400" b="0" i="0" u="none" strike="noStrike" kern="1200" cap="none" spc="0" normalizeH="0" baseline="0" noProof="0">
              <a:ln>
                <a:noFill/>
              </a:ln>
              <a:solidFill>
                <a:srgbClr val="E3802F"/>
              </a:solidFill>
              <a:effectLst/>
              <a:uLnTx/>
              <a:uFillTx/>
              <a:latin typeface="+mn-lt"/>
              <a:ea typeface="+mn-ea"/>
              <a:cs typeface="+mn-cs"/>
            </a:endParaRPr>
          </a:p>
        </p:txBody>
      </p:sp>
      <p:pic>
        <p:nvPicPr>
          <p:cNvPr id="10" name="Image 9" descr="logo_ulb.jpg"/>
          <p:cNvPicPr>
            <a:picLocks noChangeAspect="1"/>
          </p:cNvPicPr>
          <p:nvPr userDrawn="1"/>
        </p:nvPicPr>
        <p:blipFill>
          <a:blip r:embed="rId5" cstate="print"/>
          <a:stretch>
            <a:fillRect/>
          </a:stretch>
        </p:blipFill>
        <p:spPr>
          <a:xfrm>
            <a:off x="251520" y="6093296"/>
            <a:ext cx="563516" cy="563516"/>
          </a:xfrm>
          <a:prstGeom prst="rect">
            <a:avLst/>
          </a:prstGeom>
        </p:spPr>
      </p:pic>
      <p:pic>
        <p:nvPicPr>
          <p:cNvPr id="11" name="Image 10" descr="iris_psd copie.jpg"/>
          <p:cNvPicPr>
            <a:picLocks noChangeAspect="1"/>
          </p:cNvPicPr>
          <p:nvPr userDrawn="1"/>
        </p:nvPicPr>
        <p:blipFill>
          <a:blip r:embed="rId6" cstate="print"/>
          <a:stretch>
            <a:fillRect/>
          </a:stretch>
        </p:blipFill>
        <p:spPr>
          <a:xfrm>
            <a:off x="6876256" y="6237312"/>
            <a:ext cx="194292" cy="376312"/>
          </a:xfrm>
          <a:prstGeom prst="rect">
            <a:avLst/>
          </a:prstGeom>
        </p:spPr>
      </p:pic>
      <p:pic>
        <p:nvPicPr>
          <p:cNvPr id="13" name="Image 12" descr="LogoVUB.jpg"/>
          <p:cNvPicPr>
            <a:picLocks noChangeAspect="1"/>
          </p:cNvPicPr>
          <p:nvPr userDrawn="1"/>
        </p:nvPicPr>
        <p:blipFill>
          <a:blip r:embed="rId7" cstate="print"/>
          <a:stretch>
            <a:fillRect/>
          </a:stretch>
        </p:blipFill>
        <p:spPr>
          <a:xfrm>
            <a:off x="1043608" y="6093296"/>
            <a:ext cx="733649" cy="595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6ED9B552-AB5F-4CB9-9EDD-04EA5C4B9BD2}" type="datetimeFigureOut">
              <a:rPr lang="fr-BE"/>
              <a:pPr>
                <a:defRPr/>
              </a:pPr>
              <a:t>15-01-26</a:t>
            </a:fld>
            <a:endParaRPr lang="fr-BE"/>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2D5E9F-63FB-444C-9D52-CD66BEEC165F}"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422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457827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6" name="Subtitle 2"/>
          <p:cNvSpPr>
            <a:spLocks noGrp="1"/>
          </p:cNvSpPr>
          <p:nvPr>
            <p:ph type="subTitle" idx="1"/>
          </p:nvPr>
        </p:nvSpPr>
        <p:spPr bwMode="white">
          <a:xfrm>
            <a:off x="1371600" y="2057400"/>
            <a:ext cx="6400800" cy="1371600"/>
          </a:xfrm>
          <a:ln>
            <a:headEnd type="none"/>
            <a:tailEnd type="none"/>
          </a:ln>
        </p:spPr>
        <p:txBody>
          <a:bodyPr wrap="square">
            <a:normAutofit/>
          </a:bodyPr>
          <a:lstStyle>
            <a:lvl1pPr marL="0" indent="0" algn="ctr" defTabSz="914400" rtl="0">
              <a:spcBef>
                <a:spcPct val="20000"/>
              </a:spcBef>
              <a:buFont typeface="Arial"/>
              <a:buNone/>
              <a:defRPr lang="en-US" sz="3200" kern="1200" dirty="0">
                <a:solidFill>
                  <a:schemeClr val="tx1">
                    <a:tint val="75000"/>
                  </a:schemeClr>
                </a:solidFill>
                <a:latin typeface="+mn-lt"/>
                <a:ea typeface="+mn-ea"/>
                <a:cs typeface="+mn-cs"/>
              </a:defRPr>
            </a:lvl1pPr>
          </a:lstStyle>
          <a:p>
            <a:pPr defTabSz="914400"/>
            <a:r>
              <a:rPr lang="en-US"/>
              <a:t>This PowerPoint document contains the images that you requested.</a:t>
            </a:r>
          </a:p>
        </p:txBody>
      </p:sp>
      <p:sp>
        <p:nvSpPr>
          <p:cNvPr id="9" name="Title 1"/>
          <p:cNvSpPr>
            <a:spLocks noGrp="1"/>
          </p:cNvSpPr>
          <p:nvPr>
            <p:ph type="title"/>
          </p:nvPr>
        </p:nvSpPr>
        <p:spPr bwMode="white">
          <a:xfrm>
            <a:off x="228600" y="1143000"/>
            <a:ext cx="8229600" cy="719328"/>
          </a:xfrm>
          <a:ln>
            <a:headEnd type="none"/>
            <a:tailEnd type="none"/>
          </a:ln>
        </p:spPr>
        <p:txBody>
          <a:bodyPr wrap="square" anchor="b">
            <a:noAutofit/>
          </a:bodyPr>
          <a:lstStyle>
            <a:lvl1pPr algn="ctr" defTabSz="914400" rtl="0">
              <a:spcBef>
                <a:spcPct val="0"/>
              </a:spcBef>
              <a:buNone/>
              <a:defRPr lang="en-US" sz="4400" kern="1200" dirty="0">
                <a:solidFill>
                  <a:schemeClr val="tx1"/>
                </a:solidFill>
                <a:latin typeface="+mj-lt"/>
                <a:ea typeface="+mj-ea"/>
                <a:cs typeface="+mj-cs"/>
              </a:defRPr>
            </a:lvl1pPr>
          </a:lstStyle>
          <a:p>
            <a:pPr defTabSz="914400"/>
            <a:r>
              <a:rPr lang="en-US"/>
              <a:t>Click to edit Master title style</a:t>
            </a:r>
          </a:p>
        </p:txBody>
      </p:sp>
      <p:sp>
        <p:nvSpPr>
          <p:cNvPr id="13" name="Text Placeholder 12"/>
          <p:cNvSpPr>
            <a:spLocks noGrp="1"/>
          </p:cNvSpPr>
          <p:nvPr>
            <p:ph type="body" sz="quarter" idx="13" hasCustomPrompt="1"/>
          </p:nvPr>
        </p:nvSpPr>
        <p:spPr bwMode="white">
          <a:xfrm>
            <a:off x="914400" y="3505200"/>
            <a:ext cx="7315200" cy="2895600"/>
          </a:xfrm>
          <a:ln>
            <a:noFill/>
            <a:headEnd type="none"/>
            <a:tailEnd type="none"/>
          </a:ln>
        </p:spPr>
        <p:txBody>
          <a:bodyPr wrap="square">
            <a:normAutofit/>
          </a:bodyPr>
          <a:lstStyle>
            <a:lvl1pPr marL="0" indent="0" algn="l" defTabSz="914400" rtl="0">
              <a:lnSpc>
                <a:spcPct val="100000"/>
              </a:lnSpc>
              <a:spcBef>
                <a:spcPts val="0"/>
              </a:spcBef>
              <a:spcAft>
                <a:spcPts val="0"/>
              </a:spcAft>
              <a:buClrTx/>
              <a:buSzTx/>
              <a:buFontTx/>
              <a:buNone/>
              <a:tabLst/>
              <a:defRPr lang="en-US" sz="1400" b="1" kern="1200" dirty="0">
                <a:solidFill>
                  <a:schemeClr val="tx1"/>
                </a:solidFill>
                <a:latin typeface="+mn-lt"/>
                <a:ea typeface="+mn-ea"/>
                <a:cs typeface="+mn-cs"/>
              </a:defRPr>
            </a:lvl1pPr>
          </a:lstStyle>
          <a:p>
            <a:pPr marL="0" indent="0" algn="l" defTabSz="914400" rtl="0">
              <a:lnSpc>
                <a:spcPct val="100000"/>
              </a:lnSpc>
              <a:spcBef>
                <a:spcPts val="0"/>
              </a:spcBef>
              <a:spcAft>
                <a:spcPts val="0"/>
              </a:spcAft>
              <a:buClrTx/>
              <a:buSzTx/>
              <a:buFontTx/>
              <a:buNone/>
              <a:tabLst/>
            </a:pPr>
            <a:r>
              <a:rPr lang="en-US" sz="1400" b="1" i="0" u="none" kern="1200" spc="0">
                <a:ln>
                  <a:noFill/>
                </a:ln>
                <a:solidFill>
                  <a:srgbClr val="000000"/>
                </a:solidFill>
                <a:effectLst/>
                <a:uLnTx/>
                <a:uFillTx/>
                <a:latin typeface="+mn-lt"/>
                <a:ea typeface="+mn-ea"/>
                <a:cs typeface="+mn-cs"/>
              </a:rPr>
              <a:t>Copyright Notice</a:t>
            </a:r>
            <a:br>
              <a:rPr lang="en-US" sz="1400" b="1" i="0" u="none" kern="1200" spc="0">
                <a:ln>
                  <a:noFill/>
                </a:ln>
                <a:solidFill>
                  <a:srgbClr val="000000"/>
                </a:solidFill>
                <a:effectLst/>
                <a:uLnTx/>
                <a:uFillTx/>
                <a:latin typeface="+mn-lt"/>
                <a:ea typeface="+mn-ea"/>
                <a:cs typeface="+mn-cs"/>
              </a:rPr>
            </a:br>
            <a:endParaRPr lang="en-US" sz="1400" b="1" i="0" u="none" kern="1200" spc="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a:ln>
                  <a:noFill/>
                </a:ln>
                <a:solidFill>
                  <a:srgbClr val="000000"/>
                </a:solidFill>
                <a:effectLst/>
                <a:uLnTx/>
                <a:uFillTx/>
                <a:latin typeface="+mn-lt"/>
                <a:ea typeface="+mn-ea"/>
                <a:cs typeface="+mn-cs"/>
              </a:rPr>
              <a:t>All materials on this Site are protected by United States copyright law and may not be reproduced, distributed, transmitted, displayed, or otherwise published without the prior written permission of Company. You may not alter or remove any trademark, copyright or other notice. </a:t>
            </a:r>
          </a:p>
          <a:p>
            <a:pPr marL="0" indent="0" algn="l" defTabSz="914400" rtl="0">
              <a:lnSpc>
                <a:spcPct val="100000"/>
              </a:lnSpc>
              <a:spcBef>
                <a:spcPts val="0"/>
              </a:spcBef>
              <a:spcAft>
                <a:spcPts val="0"/>
              </a:spcAft>
              <a:buClrTx/>
              <a:buSzTx/>
              <a:buFontTx/>
              <a:buNone/>
              <a:tabLst/>
            </a:pPr>
            <a:endParaRPr lang="en-US" sz="1400" b="0" i="0" u="none" kern="1200" spc="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a:ln>
                  <a:noFill/>
                </a:ln>
                <a:solidFill>
                  <a:srgbClr val="000000"/>
                </a:solidFill>
                <a:effectLst/>
                <a:uLnTx/>
                <a:uFillTx/>
                <a:latin typeface="+mn-lt"/>
                <a:ea typeface="+mn-ea"/>
                <a:cs typeface="+mn-cs"/>
              </a:rPr>
              <a:t>However, provided that you maintain all copyright, trademark and other notices contained therein, you may download material (one machine readable copy and one print copy per page) for your personal, non-commercial use only.</a:t>
            </a:r>
          </a:p>
          <a:p>
            <a:pPr marL="0" indent="0" algn="l" defTabSz="914400" rtl="0">
              <a:lnSpc>
                <a:spcPct val="100000"/>
              </a:lnSpc>
              <a:spcBef>
                <a:spcPts val="0"/>
              </a:spcBef>
              <a:spcAft>
                <a:spcPts val="0"/>
              </a:spcAft>
              <a:buClrTx/>
              <a:buSzTx/>
              <a:buFontTx/>
              <a:buNone/>
              <a:tabLst/>
            </a:pPr>
            <a:endParaRPr lang="en-US" sz="1400" b="0" i="0" u="none" kern="1200" spc="0">
              <a:ln>
                <a:noFill/>
              </a:ln>
              <a:solidFill>
                <a:srgbClr val="000000"/>
              </a:solidFill>
              <a:effectLst/>
              <a:uLnTx/>
              <a:uFillTx/>
              <a:latin typeface="+mn-lt"/>
              <a:ea typeface="+mn-ea"/>
              <a:cs typeface="+mn-cs"/>
            </a:endParaRPr>
          </a:p>
          <a:p>
            <a:pPr marL="0" indent="0" algn="l" defTabSz="914400" rtl="0">
              <a:lnSpc>
                <a:spcPct val="100000"/>
              </a:lnSpc>
              <a:spcBef>
                <a:spcPts val="0"/>
              </a:spcBef>
              <a:spcAft>
                <a:spcPts val="0"/>
              </a:spcAft>
              <a:buClrTx/>
              <a:buSzTx/>
              <a:buFontTx/>
              <a:buNone/>
              <a:tabLst/>
            </a:pPr>
            <a:r>
              <a:rPr lang="en-US" sz="1400" b="0" i="0" u="none" kern="1200" spc="0">
                <a:ln>
                  <a:noFill/>
                </a:ln>
                <a:solidFill>
                  <a:srgbClr val="000000"/>
                </a:solidFill>
                <a:effectLst/>
                <a:uLnTx/>
                <a:uFillTx/>
                <a:latin typeface="+mn-lt"/>
                <a:ea typeface="+mn-ea"/>
                <a:cs typeface="+mn-cs"/>
              </a:rPr>
              <a:t>Any information posted to discussion forums (moderated and un-moderated) is for informational purposes only. We are not responsible for the information or the result of its practice.</a:t>
            </a:r>
          </a:p>
        </p:txBody>
      </p:sp>
    </p:spTree>
    <p:extLst>
      <p:ext uri="{BB962C8B-B14F-4D97-AF65-F5344CB8AC3E}">
        <p14:creationId xmlns:p14="http://schemas.microsoft.com/office/powerpoint/2010/main" val="216450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70133"/>
            <a:ext cx="8229600" cy="338328"/>
          </a:xfrm>
          <a:ln>
            <a:headEnd type="none"/>
            <a:tailEnd type="none"/>
          </a:ln>
        </p:spPr>
        <p:txBody>
          <a:bodyPr wrap="square" anchor="b">
            <a:normAutofit/>
          </a:bodyPr>
          <a:lstStyle>
            <a:lvl1pPr algn="ctr">
              <a:defRPr sz="1800" b="1" dirty="0"/>
            </a:lvl1pPr>
          </a:lstStyle>
          <a:p>
            <a:r>
              <a:rPr lang="en-US"/>
              <a:t>Click to edit Master title style</a:t>
            </a:r>
          </a:p>
        </p:txBody>
      </p:sp>
      <p:sp>
        <p:nvSpPr>
          <p:cNvPr id="3" name="Picture Placeholder 2"/>
          <p:cNvSpPr>
            <a:spLocks noGrp="1"/>
          </p:cNvSpPr>
          <p:nvPr>
            <p:ph type="pic" idx="1"/>
          </p:nvPr>
        </p:nvSpPr>
        <p:spPr bwMode="white">
          <a:xfrm>
            <a:off x="457200" y="541713"/>
            <a:ext cx="5715000" cy="5715000"/>
          </a:xfrm>
          <a:ln>
            <a:solidFill>
              <a:schemeClr val="dk1">
                <a:lumMod val="50000"/>
                <a:lumOff val="50000"/>
              </a:schemeClr>
            </a:solidFill>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a:p>
        </p:txBody>
      </p:sp>
      <p:sp>
        <p:nvSpPr>
          <p:cNvPr id="4" name="Text Placeholder 3"/>
          <p:cNvSpPr>
            <a:spLocks noGrp="1"/>
          </p:cNvSpPr>
          <p:nvPr>
            <p:ph type="body" sz="half" idx="2"/>
          </p:nvPr>
        </p:nvSpPr>
        <p:spPr bwMode="white">
          <a:xfrm>
            <a:off x="6248400" y="2438399"/>
            <a:ext cx="2438400" cy="3812703"/>
          </a:xfrm>
          <a:ln>
            <a:headEnd type="none"/>
            <a:tailEnd type="none"/>
          </a:ln>
        </p:spPr>
        <p:txBody>
          <a:bodyPr wrap="square" anchor="b">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a:t>Click to edit Master text styles</a:t>
            </a:r>
          </a:p>
        </p:txBody>
      </p:sp>
      <p:sp>
        <p:nvSpPr>
          <p:cNvPr id="6" name="Footer Placeholder 5"/>
          <p:cNvSpPr>
            <a:spLocks noGrp="1"/>
          </p:cNvSpPr>
          <p:nvPr>
            <p:ph type="ftr" sz="quarter" idx="11"/>
          </p:nvPr>
        </p:nvSpPr>
        <p:spPr bwMode="white">
          <a:xfrm>
            <a:off x="2667000" y="6356350"/>
            <a:ext cx="5638800" cy="365125"/>
          </a:xfrm>
          <a:ln>
            <a:headEnd type="none"/>
            <a:tailEnd type="none"/>
          </a:ln>
        </p:spPr>
        <p:txBody>
          <a:bodyPr wrap="square"/>
          <a:lstStyle>
            <a:lvl1pPr>
              <a:defRPr sz="900" dirty="0"/>
            </a:lvl1pPr>
          </a:lstStyle>
          <a:p>
            <a:r>
              <a:rPr lang="en-US"/>
              <a:t>Copyright © 2025 Wolters Kluwer. Published by Lippincott Williams &amp; Wilkins.</a:t>
            </a:r>
          </a:p>
        </p:txBody>
      </p:sp>
      <p:sp>
        <p:nvSpPr>
          <p:cNvPr id="7" name="Slide Number Placeholder 6"/>
          <p:cNvSpPr>
            <a:spLocks noGrp="1"/>
          </p:cNvSpPr>
          <p:nvPr>
            <p:ph type="sldNum" sz="quarter" idx="12"/>
          </p:nvPr>
        </p:nvSpPr>
        <p:spPr bwMode="white">
          <a:xfrm>
            <a:off x="8305800" y="6356350"/>
            <a:ext cx="381000" cy="365125"/>
          </a:xfrm>
          <a:ln>
            <a:headEnd type="none"/>
            <a:tailEnd type="none"/>
          </a:ln>
        </p:spPr>
        <p:txBody>
          <a:bodyPr wrap="square"/>
          <a:lstStyle>
            <a:lvl1pPr>
              <a:defRPr sz="900" dirty="0"/>
            </a:lvl1pPr>
          </a:lstStyle>
          <a:p>
            <a:fld id="{27A13296-8103-46F4-BA41-F532E14F2100}" type="slidenum">
              <a:rPr lang="en-US" dirty="0"/>
              <a:t>‹#›</a:t>
            </a:fld>
            <a:endParaRPr lang="en-US"/>
          </a:p>
        </p:txBody>
      </p:sp>
      <p:sp>
        <p:nvSpPr>
          <p:cNvPr id="9" name="Text Placeholder 3"/>
          <p:cNvSpPr>
            <a:spLocks noGrp="1"/>
          </p:cNvSpPr>
          <p:nvPr>
            <p:ph type="body" sz="half" idx="13"/>
          </p:nvPr>
        </p:nvSpPr>
        <p:spPr bwMode="white">
          <a:xfrm>
            <a:off x="6248400" y="550652"/>
            <a:ext cx="2438400" cy="1831502"/>
          </a:xfrm>
          <a:ln>
            <a:headEnd type="none"/>
            <a:tailEnd type="none"/>
          </a:ln>
        </p:spPr>
        <p:txBody>
          <a:bodyPr wrap="square">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a:t>Click to edit Master text styles</a:t>
            </a:r>
          </a:p>
        </p:txBody>
      </p:sp>
    </p:spTree>
    <p:extLst>
      <p:ext uri="{BB962C8B-B14F-4D97-AF65-F5344CB8AC3E}">
        <p14:creationId xmlns:p14="http://schemas.microsoft.com/office/powerpoint/2010/main" val="108003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C1E4-7962-7348-82B4-B0FF011BFE5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3E7D3B7-8066-5791-1092-F06F121F3783}"/>
              </a:ext>
            </a:extLst>
          </p:cNvPr>
          <p:cNvSpPr>
            <a:spLocks noGrp="1"/>
          </p:cNvSpPr>
          <p:nvPr>
            <p:ph type="body" sz="quarter" idx="16" hasCustomPrompt="1"/>
          </p:nvPr>
        </p:nvSpPr>
        <p:spPr bwMode="gray">
          <a:xfrm>
            <a:off x="336082" y="6307885"/>
            <a:ext cx="8210609" cy="378050"/>
          </a:xfrm>
        </p:spPr>
        <p:txBody>
          <a:bodyPr lIns="90000" tIns="0" rIns="0" bIns="0" anchor="b">
            <a:normAutofit/>
          </a:bodyPr>
          <a:lstStyle>
            <a:lvl1pPr marL="5954" indent="-5954" algn="l" defTabSz="685766" rtl="0" eaLnBrk="1" latinLnBrk="0" hangingPunct="1">
              <a:lnSpc>
                <a:spcPct val="100000"/>
              </a:lnSpc>
              <a:spcBef>
                <a:spcPts val="0"/>
              </a:spcBef>
              <a:spcAft>
                <a:spcPts val="0"/>
              </a:spcAft>
              <a:buClr>
                <a:schemeClr val="accent2"/>
              </a:buClr>
              <a:buSzPct val="85000"/>
              <a:buFont typeface="Arial" pitchFamily="34" charset="0"/>
              <a:buNone/>
              <a:tabLst>
                <a:tab pos="129779" algn="r"/>
              </a:tabLst>
              <a:defRPr lang="en-US" sz="675" kern="1200" dirty="0">
                <a:solidFill>
                  <a:schemeClr val="tx1"/>
                </a:solidFill>
                <a:latin typeface="+mn-lt"/>
                <a:ea typeface="+mn-ea"/>
                <a:cs typeface="Arial" pitchFamily="34" charset="0"/>
              </a:defRPr>
            </a:lvl1pPr>
          </a:lstStyle>
          <a:p>
            <a:pPr lvl="0"/>
            <a:r>
              <a:rPr lang="en-US"/>
              <a:t>Click to edit source</a:t>
            </a:r>
          </a:p>
        </p:txBody>
      </p:sp>
      <p:sp>
        <p:nvSpPr>
          <p:cNvPr id="4" name="Slide Number Placeholder 5">
            <a:extLst>
              <a:ext uri="{FF2B5EF4-FFF2-40B4-BE49-F238E27FC236}">
                <a16:creationId xmlns:a16="http://schemas.microsoft.com/office/drawing/2014/main" id="{A1BCF9D4-3321-62E1-7575-9977A86E6CD7}"/>
              </a:ext>
            </a:extLst>
          </p:cNvPr>
          <p:cNvSpPr>
            <a:spLocks noGrp="1"/>
          </p:cNvSpPr>
          <p:nvPr>
            <p:ph type="sldNum" sz="quarter" idx="12"/>
          </p:nvPr>
        </p:nvSpPr>
        <p:spPr>
          <a:xfrm>
            <a:off x="8684887" y="6356351"/>
            <a:ext cx="311630" cy="365125"/>
          </a:xfrm>
        </p:spPr>
        <p:txBody>
          <a:bodyPr/>
          <a:lstStyle/>
          <a:p>
            <a:fld id="{D8277FC2-D02C-49A0-8F4A-5D4FF85CD43C}" type="slidenum">
              <a:rPr lang="en-GB" smtClean="0"/>
              <a:pPr/>
              <a:t>‹#›</a:t>
            </a:fld>
            <a:endParaRPr lang="en-GB"/>
          </a:p>
        </p:txBody>
      </p:sp>
    </p:spTree>
    <p:extLst>
      <p:ext uri="{BB962C8B-B14F-4D97-AF65-F5344CB8AC3E}">
        <p14:creationId xmlns:p14="http://schemas.microsoft.com/office/powerpoint/2010/main" val="209776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 Light Bkg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7C23-D5CF-4948-9750-7EB00FF32E6D}"/>
              </a:ext>
            </a:extLst>
          </p:cNvPr>
          <p:cNvSpPr>
            <a:spLocks noGrp="1"/>
          </p:cNvSpPr>
          <p:nvPr>
            <p:ph type="title"/>
          </p:nvPr>
        </p:nvSpPr>
        <p:spPr/>
        <p:txBody>
          <a:bodyPr/>
          <a:lstStyle>
            <a:lvl1pPr>
              <a:defRPr spc="0" baseline="0"/>
            </a:lvl1pPr>
          </a:lstStyle>
          <a:p>
            <a:r>
              <a:rPr lang="en-US"/>
              <a:t>Click to edit Master title style</a:t>
            </a:r>
          </a:p>
        </p:txBody>
      </p:sp>
      <p:sp>
        <p:nvSpPr>
          <p:cNvPr id="9" name="Content Placeholder 2">
            <a:extLst>
              <a:ext uri="{FF2B5EF4-FFF2-40B4-BE49-F238E27FC236}">
                <a16:creationId xmlns:a16="http://schemas.microsoft.com/office/drawing/2014/main" id="{4A705FED-BB0C-4E49-973A-74BF534DB4EA}"/>
              </a:ext>
            </a:extLst>
          </p:cNvPr>
          <p:cNvSpPr>
            <a:spLocks noGrp="1"/>
          </p:cNvSpPr>
          <p:nvPr>
            <p:ph idx="1"/>
          </p:nvPr>
        </p:nvSpPr>
        <p:spPr>
          <a:xfrm>
            <a:off x="317090" y="1535575"/>
            <a:ext cx="7886700" cy="4374759"/>
          </a:xfrm>
        </p:spPr>
        <p:txBody>
          <a:bodyPr/>
          <a:lstStyle>
            <a:lvl2pPr>
              <a:spcBef>
                <a:spcPts val="225"/>
              </a:spcBef>
              <a:defRPr/>
            </a:lvl2pPr>
            <a:lvl3pPr>
              <a:spcBef>
                <a:spcPts val="225"/>
              </a:spcBef>
              <a:defRPr/>
            </a:lvl3pPr>
            <a:lvl4pPr>
              <a:spcBef>
                <a:spcPts val="225"/>
              </a:spcBef>
              <a:defRPr/>
            </a:lvl4pPr>
            <a:lvl5pPr>
              <a:spcBef>
                <a:spcPts val="225"/>
              </a:spcBef>
              <a:defRPr/>
            </a:lvl5pPr>
            <a:lvl6pPr marL="1419225" indent="-302419">
              <a:tabLst/>
              <a:defRPr/>
            </a:lvl6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01A94AA3-B3B2-07A0-3DF7-A3ED338502B6}"/>
              </a:ext>
            </a:extLst>
          </p:cNvPr>
          <p:cNvSpPr>
            <a:spLocks noGrp="1"/>
          </p:cNvSpPr>
          <p:nvPr>
            <p:ph type="sldNum" sz="quarter" idx="12"/>
          </p:nvPr>
        </p:nvSpPr>
        <p:spPr>
          <a:xfrm>
            <a:off x="8684887" y="6356351"/>
            <a:ext cx="311630" cy="365125"/>
          </a:xfrm>
        </p:spPr>
        <p:txBody>
          <a:bodyPr/>
          <a:lstStyle/>
          <a:p>
            <a:fld id="{D8277FC2-D02C-49A0-8F4A-5D4FF85CD43C}" type="slidenum">
              <a:rPr lang="en-GB" smtClean="0"/>
              <a:pPr/>
              <a:t>‹#›</a:t>
            </a:fld>
            <a:endParaRPr lang="en-GB"/>
          </a:p>
        </p:txBody>
      </p:sp>
    </p:spTree>
    <p:extLst>
      <p:ext uri="{BB962C8B-B14F-4D97-AF65-F5344CB8AC3E}">
        <p14:creationId xmlns:p14="http://schemas.microsoft.com/office/powerpoint/2010/main" val="221926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079D-9848-4E43-941C-82C948FF12AA}"/>
              </a:ext>
            </a:extLst>
          </p:cNvPr>
          <p:cNvSpPr>
            <a:spLocks noGrp="1"/>
          </p:cNvSpPr>
          <p:nvPr>
            <p:ph type="title"/>
          </p:nvPr>
        </p:nvSpPr>
        <p:spPr>
          <a:xfrm>
            <a:off x="3132913" y="1648027"/>
            <a:ext cx="5382438" cy="2914449"/>
          </a:xfrm>
          <a:prstGeom prst="rect">
            <a:avLst/>
          </a:prstGeom>
        </p:spPr>
        <p:txBody>
          <a:bodyPr anchor="b"/>
          <a:lstStyle>
            <a:lvl1pPr>
              <a:defRPr sz="4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48843A-F159-4A24-B144-A2FE11993817}"/>
              </a:ext>
            </a:extLst>
          </p:cNvPr>
          <p:cNvSpPr>
            <a:spLocks noGrp="1"/>
          </p:cNvSpPr>
          <p:nvPr>
            <p:ph type="body" idx="1"/>
          </p:nvPr>
        </p:nvSpPr>
        <p:spPr>
          <a:xfrm>
            <a:off x="3132913" y="4557011"/>
            <a:ext cx="5382438" cy="1532640"/>
          </a:xfrm>
          <a:prstGeom prst="rect">
            <a:avLst/>
          </a:prstGeo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A3C932-27EC-4B66-AE6E-DF8BECDDB5B1}"/>
              </a:ext>
            </a:extLst>
          </p:cNvPr>
          <p:cNvSpPr>
            <a:spLocks noGrp="1"/>
          </p:cNvSpPr>
          <p:nvPr>
            <p:ph type="ftr" sz="quarter" idx="11"/>
          </p:nvPr>
        </p:nvSpPr>
        <p:spPr>
          <a:xfrm>
            <a:off x="3132912" y="6356351"/>
            <a:ext cx="3050531" cy="365125"/>
          </a:xfrm>
          <a:prstGeom prst="rect">
            <a:avLst/>
          </a:prstGeo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9834350-21E7-4520-914C-180D78B7CD6F}"/>
              </a:ext>
            </a:extLst>
          </p:cNvPr>
          <p:cNvSpPr>
            <a:spLocks noGrp="1"/>
          </p:cNvSpPr>
          <p:nvPr>
            <p:ph type="sldNum" sz="quarter" idx="12"/>
          </p:nvPr>
        </p:nvSpPr>
        <p:spPr>
          <a:xfrm>
            <a:off x="6457950" y="6356351"/>
            <a:ext cx="2057400" cy="365125"/>
          </a:xfrm>
          <a:prstGeom prst="rect">
            <a:avLst/>
          </a:prstGeom>
        </p:spPr>
        <p:txBody>
          <a:bodyPr/>
          <a:lstStyle>
            <a:lvl1pPr>
              <a:defRPr>
                <a:solidFill>
                  <a:schemeClr val="bg1"/>
                </a:solidFill>
              </a:defRPr>
            </a:lvl1pPr>
          </a:lstStyle>
          <a:p>
            <a:fld id="{D8277FC2-D02C-49A0-8F4A-5D4FF85CD43C}" type="slidenum">
              <a:rPr lang="en-GB" smtClean="0"/>
              <a:pPr/>
              <a:t>‹#›</a:t>
            </a:fld>
            <a:endParaRPr lang="en-GB"/>
          </a:p>
        </p:txBody>
      </p:sp>
    </p:spTree>
    <p:extLst>
      <p:ext uri="{BB962C8B-B14F-4D97-AF65-F5344CB8AC3E}">
        <p14:creationId xmlns:p14="http://schemas.microsoft.com/office/powerpoint/2010/main" val="371303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logo_soft_incline.png"/>
          <p:cNvPicPr>
            <a:picLocks noChangeAspect="1"/>
          </p:cNvPicPr>
          <p:nvPr userDrawn="1"/>
        </p:nvPicPr>
        <p:blipFill>
          <a:blip r:embed="rId2" cstate="print"/>
          <a:stretch>
            <a:fillRect/>
          </a:stretch>
        </p:blipFill>
        <p:spPr>
          <a:xfrm>
            <a:off x="5490801" y="2276872"/>
            <a:ext cx="3653199" cy="3801651"/>
          </a:xfrm>
          <a:prstGeom prst="rect">
            <a:avLst/>
          </a:prstGeom>
        </p:spPr>
      </p:pic>
      <p:sp>
        <p:nvSpPr>
          <p:cNvPr id="2" name="Titre 1"/>
          <p:cNvSpPr>
            <a:spLocks noGrp="1"/>
          </p:cNvSpPr>
          <p:nvPr>
            <p:ph type="title"/>
          </p:nvPr>
        </p:nvSpPr>
        <p:spPr/>
        <p:txBody>
          <a:bodyPr/>
          <a:lstStyle>
            <a:lvl1pPr>
              <a:defRPr>
                <a:solidFill>
                  <a:schemeClr val="accent6">
                    <a:lumMod val="75000"/>
                  </a:schemeClr>
                </a:solidFill>
              </a:defRPr>
            </a:lvl1pPr>
          </a:lstStyle>
          <a:p>
            <a:r>
              <a:rPr lang="fr-FR"/>
              <a:t>Cliquez pour modifier le style du titre</a:t>
            </a:r>
            <a:endParaRPr lang="fr-BE"/>
          </a:p>
        </p:txBody>
      </p:sp>
      <p:sp>
        <p:nvSpPr>
          <p:cNvPr id="3" name="Espace réservé du contenu 2"/>
          <p:cNvSpPr>
            <a:spLocks noGrp="1"/>
          </p:cNvSpPr>
          <p:nvPr>
            <p:ph idx="1"/>
          </p:nvPr>
        </p:nvSpPr>
        <p:spPr>
          <a:xfrm>
            <a:off x="323528" y="1556792"/>
            <a:ext cx="8229600" cy="4525963"/>
          </a:xfrm>
        </p:spPr>
        <p:txBody>
          <a:bodyPr/>
          <a:lstStyle>
            <a:lvl2pPr>
              <a:buClr>
                <a:srgbClr val="FF3399"/>
              </a:buClr>
              <a:buFont typeface="Calibri" pitchFamily="34" charset="0"/>
              <a:buChar char="•"/>
              <a:defRPr>
                <a:solidFill>
                  <a:schemeClr val="tx1"/>
                </a:solidFill>
              </a:defRPr>
            </a:lvl2pPr>
            <a:lvl3pPr>
              <a:buClr>
                <a:srgbClr val="00B0F0"/>
              </a:buClr>
              <a:buFont typeface="Arial" pitchFamily="34" charset="0"/>
              <a:buChar char="•"/>
              <a:defRPr>
                <a:solidFill>
                  <a:schemeClr val="tx1"/>
                </a:solidFill>
              </a:defRPr>
            </a:lvl3pPr>
            <a:lvl4pPr>
              <a:buClr>
                <a:srgbClr val="E8A42A"/>
              </a:buClr>
              <a:buFont typeface="Calibri" pitchFamily="34" charset="0"/>
              <a:buChar char="•"/>
              <a:defRPr>
                <a:solidFill>
                  <a:schemeClr val="tx1"/>
                </a:solidFill>
              </a:defRPr>
            </a:lvl4pPr>
            <a:lvl5pPr>
              <a:buClr>
                <a:srgbClr val="92D050"/>
              </a:buClr>
              <a:buFont typeface="Arial" pitchFamily="34" charset="0"/>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2F38918-98E2-27E8-2E96-17E4A482BD97}"/>
              </a:ext>
            </a:extLst>
          </p:cNvPr>
          <p:cNvSpPr>
            <a:spLocks noGrp="1"/>
          </p:cNvSpPr>
          <p:nvPr>
            <p:ph type="body" sz="quarter" idx="14"/>
          </p:nvPr>
        </p:nvSpPr>
        <p:spPr>
          <a:xfrm>
            <a:off x="347664" y="1694329"/>
            <a:ext cx="8046143" cy="3900226"/>
          </a:xfrm>
          <a:prstGeom prst="rect">
            <a:avLst/>
          </a:prstGeom>
        </p:spPr>
        <p:txBody>
          <a:bodyPr>
            <a:noAutofit/>
          </a:bodyPr>
          <a:lstStyle>
            <a:lvl1pPr marL="0" indent="0">
              <a:lnSpc>
                <a:spcPct val="100000"/>
              </a:lnSpc>
              <a:spcBef>
                <a:spcPts val="700"/>
              </a:spcBef>
              <a:buNone/>
              <a:defRPr sz="1050"/>
            </a:lvl1pPr>
            <a:lvl2pPr marL="342883" indent="0">
              <a:lnSpc>
                <a:spcPct val="100000"/>
              </a:lnSpc>
              <a:spcBef>
                <a:spcPts val="700"/>
              </a:spcBef>
              <a:buFont typeface="Arial" panose="020B0604020202020204" pitchFamily="34" charset="0"/>
              <a:buNone/>
              <a:defRPr sz="1050"/>
            </a:lvl2pPr>
          </a:lstStyle>
          <a:p>
            <a:pPr lvl="0"/>
            <a:r>
              <a:rPr lang="en-GB"/>
              <a:t>Click to edit Master text styles</a:t>
            </a:r>
          </a:p>
          <a:p>
            <a:pPr lvl="1"/>
            <a:endParaRPr lang="en-US"/>
          </a:p>
        </p:txBody>
      </p:sp>
      <p:sp>
        <p:nvSpPr>
          <p:cNvPr id="7" name="Title 1">
            <a:extLst>
              <a:ext uri="{FF2B5EF4-FFF2-40B4-BE49-F238E27FC236}">
                <a16:creationId xmlns:a16="http://schemas.microsoft.com/office/drawing/2014/main" id="{6A47949B-30E4-363C-A3B7-BB0F39C235BD}"/>
              </a:ext>
            </a:extLst>
          </p:cNvPr>
          <p:cNvSpPr>
            <a:spLocks noGrp="1"/>
          </p:cNvSpPr>
          <p:nvPr>
            <p:ph type="title"/>
          </p:nvPr>
        </p:nvSpPr>
        <p:spPr>
          <a:xfrm>
            <a:off x="347372" y="237529"/>
            <a:ext cx="8046434" cy="1325563"/>
          </a:xfrm>
          <a:prstGeom prst="rect">
            <a:avLst/>
          </a:prstGeom>
        </p:spPr>
        <p:txBody>
          <a:bodyPr anchor="ct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7">
            <a:extLst>
              <a:ext uri="{FF2B5EF4-FFF2-40B4-BE49-F238E27FC236}">
                <a16:creationId xmlns:a16="http://schemas.microsoft.com/office/drawing/2014/main" id="{C0C9ED4A-25BD-C09E-2912-6BF60A5B1875}"/>
              </a:ext>
            </a:extLst>
          </p:cNvPr>
          <p:cNvSpPr>
            <a:spLocks noGrp="1"/>
          </p:cNvSpPr>
          <p:nvPr>
            <p:ph type="body" sz="quarter" idx="10" hasCustomPrompt="1"/>
          </p:nvPr>
        </p:nvSpPr>
        <p:spPr>
          <a:xfrm>
            <a:off x="347372" y="5725793"/>
            <a:ext cx="7056318" cy="405541"/>
          </a:xfrm>
          <a:prstGeom prst="rect">
            <a:avLst/>
          </a:prstGeom>
        </p:spPr>
        <p:txBody>
          <a:bodyPr lIns="0" bIns="0" anchor="b">
            <a:noAutofit/>
          </a:bodyPr>
          <a:lstStyle>
            <a:lvl1pPr marL="0" indent="0">
              <a:buNone/>
              <a:defRPr kumimoji="0" lang="en-GB" sz="600" b="0" i="0" u="none" strike="noStrike" kern="1200" cap="none" spc="0" normalizeH="0" baseline="0" noProof="0" dirty="0" smtClean="0">
                <a:ln>
                  <a:noFill/>
                </a:ln>
                <a:solidFill>
                  <a:srgbClr val="1F1451"/>
                </a:solidFill>
                <a:effectLst/>
                <a:uLnTx/>
                <a:uFillTx/>
                <a:latin typeface="Arial" panose="020B0604020202020204" pitchFamily="34" charset="0"/>
                <a:ea typeface="+mn-ea"/>
                <a:cs typeface="Arial" panose="020B0604020202020204" pitchFamily="34" charset="0"/>
              </a:defRPr>
            </a:lvl1pPr>
            <a:lvl2pPr>
              <a:defRPr sz="750">
                <a:solidFill>
                  <a:schemeClr val="accent6">
                    <a:lumMod val="50000"/>
                  </a:schemeClr>
                </a:solidFill>
                <a:latin typeface="Arial" panose="020B0604020202020204" pitchFamily="34" charset="0"/>
                <a:cs typeface="Arial" panose="020B0604020202020204" pitchFamily="34" charset="0"/>
              </a:defRPr>
            </a:lvl2pPr>
            <a:lvl3pPr>
              <a:defRPr sz="750">
                <a:solidFill>
                  <a:schemeClr val="accent6">
                    <a:lumMod val="50000"/>
                  </a:schemeClr>
                </a:solidFill>
                <a:latin typeface="Arial" panose="020B0604020202020204" pitchFamily="34" charset="0"/>
                <a:cs typeface="Arial" panose="020B0604020202020204" pitchFamily="34" charset="0"/>
              </a:defRPr>
            </a:lvl3pPr>
            <a:lvl4pPr>
              <a:defRPr sz="750">
                <a:solidFill>
                  <a:schemeClr val="accent6">
                    <a:lumMod val="50000"/>
                  </a:schemeClr>
                </a:solidFill>
                <a:latin typeface="Arial" panose="020B0604020202020204" pitchFamily="34" charset="0"/>
                <a:cs typeface="Arial" panose="020B0604020202020204" pitchFamily="34" charset="0"/>
              </a:defRPr>
            </a:lvl4pPr>
            <a:lvl5pPr>
              <a:defRPr sz="750">
                <a:solidFill>
                  <a:schemeClr val="accent6">
                    <a:lumMod val="50000"/>
                  </a:schemeClr>
                </a:solidFill>
                <a:latin typeface="Arial" panose="020B0604020202020204" pitchFamily="34" charset="0"/>
                <a:cs typeface="Arial" panose="020B0604020202020204" pitchFamily="34" charset="0"/>
              </a:defRPr>
            </a:lvl5pPr>
          </a:lstStyle>
          <a:p>
            <a:pPr lvl="0"/>
            <a:r>
              <a:rPr lang="en-GB"/>
              <a:t>References</a:t>
            </a:r>
          </a:p>
        </p:txBody>
      </p:sp>
      <p:sp>
        <p:nvSpPr>
          <p:cNvPr id="2" name="Slide Number Placeholder 5">
            <a:extLst>
              <a:ext uri="{FF2B5EF4-FFF2-40B4-BE49-F238E27FC236}">
                <a16:creationId xmlns:a16="http://schemas.microsoft.com/office/drawing/2014/main" id="{3BFBE338-60A2-2691-EA3C-B78A293D9A53}"/>
              </a:ext>
            </a:extLst>
          </p:cNvPr>
          <p:cNvSpPr>
            <a:spLocks noGrp="1"/>
          </p:cNvSpPr>
          <p:nvPr>
            <p:ph type="sldNum" sz="quarter" idx="12"/>
          </p:nvPr>
        </p:nvSpPr>
        <p:spPr>
          <a:xfrm>
            <a:off x="8684887" y="6356351"/>
            <a:ext cx="311630" cy="365125"/>
          </a:xfrm>
        </p:spPr>
        <p:txBody>
          <a:bodyPr/>
          <a:lstStyle/>
          <a:p>
            <a:fld id="{D8277FC2-D02C-49A0-8F4A-5D4FF85CD43C}" type="slidenum">
              <a:rPr lang="en-GB" smtClean="0"/>
              <a:pPr/>
              <a:t>‹#›</a:t>
            </a:fld>
            <a:endParaRPr lang="en-GB"/>
          </a:p>
        </p:txBody>
      </p:sp>
    </p:spTree>
    <p:extLst>
      <p:ext uri="{BB962C8B-B14F-4D97-AF65-F5344CB8AC3E}">
        <p14:creationId xmlns:p14="http://schemas.microsoft.com/office/powerpoint/2010/main" val="2643029547"/>
      </p:ext>
    </p:extLst>
  </p:cSld>
  <p:clrMapOvr>
    <a:masterClrMapping/>
  </p:clrMapOvr>
  <p:extLst>
    <p:ext uri="{DCECCB84-F9BA-43D5-87BE-67443E8EF086}">
      <p15:sldGuideLst xmlns:p15="http://schemas.microsoft.com/office/powerpoint/2012/main">
        <p15:guide id="1" orient="horz" pos="3185" userDrawn="1">
          <p15:clr>
            <a:srgbClr val="FBAE40"/>
          </p15:clr>
        </p15:guide>
        <p15:guide id="2" orient="horz" pos="3117" userDrawn="1">
          <p15:clr>
            <a:srgbClr val="FBAE40"/>
          </p15:clr>
        </p15:guide>
        <p15:guide id="3" orient="horz" pos="2709" userDrawn="1">
          <p15:clr>
            <a:srgbClr val="FBAE40"/>
          </p15:clr>
        </p15:guide>
        <p15:guide id="4" orient="horz" pos="2958" userDrawn="1">
          <p15:clr>
            <a:srgbClr val="FBAE40"/>
          </p15:clr>
        </p15:guide>
        <p15:guide id="5" pos="153" userDrawn="1">
          <p15:clr>
            <a:srgbClr val="FBAE40"/>
          </p15:clr>
        </p15:guide>
        <p15:guide id="6" pos="41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947B9-3CA9-1595-596E-60059FF91CE7}"/>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BB78FF-2292-3295-EDC6-ECCDD443FAE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42025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38"/>
            <a:ext cx="8229600" cy="975899"/>
          </a:xfrm>
          <a:prstGeom prst="rect">
            <a:avLst/>
          </a:prstGeom>
        </p:spPr>
        <p:txBody>
          <a:bodyPr>
            <a:normAutofit/>
          </a:bodyPr>
          <a:lstStyle>
            <a:lvl1pPr algn="l">
              <a:defRPr sz="3600" b="1">
                <a:solidFill>
                  <a:schemeClr val="accent6">
                    <a:lumMod val="75000"/>
                  </a:schemeClr>
                </a:solidFill>
              </a:defRPr>
            </a:lvl1pPr>
          </a:lstStyle>
          <a:p>
            <a:r>
              <a:rPr lang="fr-FR"/>
              <a:t>Cliquez pour modifier le style du titre</a:t>
            </a:r>
            <a:endParaRPr lang="en-US"/>
          </a:p>
        </p:txBody>
      </p:sp>
      <p:sp>
        <p:nvSpPr>
          <p:cNvPr id="3" name="Content Placeholder 2"/>
          <p:cNvSpPr>
            <a:spLocks noGrp="1"/>
          </p:cNvSpPr>
          <p:nvPr>
            <p:ph idx="1"/>
          </p:nvPr>
        </p:nvSpPr>
        <p:spPr>
          <a:xfrm>
            <a:off x="467544" y="1556792"/>
            <a:ext cx="8229600" cy="4525963"/>
          </a:xfrm>
          <a:prstGeom prst="rect">
            <a:avLst/>
          </a:prstGeom>
        </p:spPr>
        <p:txBody>
          <a:bodyPr/>
          <a:lstStyle>
            <a:lvl1pPr marL="265113" indent="-265113">
              <a:buClr>
                <a:schemeClr val="accent2"/>
              </a:buClr>
              <a:buSzPct val="90000"/>
              <a:defRPr sz="2400" baseline="0"/>
            </a:lvl1pPr>
            <a:lvl2pPr marL="541338" indent="-276225">
              <a:buClr>
                <a:schemeClr val="accent3"/>
              </a:buClr>
              <a:buSzPct val="90000"/>
              <a:buFont typeface="Arial"/>
              <a:buChar char="•"/>
              <a:defRPr sz="2000" baseline="0"/>
            </a:lvl2pPr>
            <a:lvl3pPr marL="717550" indent="-176213">
              <a:buClr>
                <a:schemeClr val="accent1"/>
              </a:buClr>
              <a:buSzPct val="90000"/>
              <a:defRPr sz="1800"/>
            </a:lvl3pPr>
            <a:lvl4pPr marL="893763" indent="-176213">
              <a:buClr>
                <a:schemeClr val="accent5"/>
              </a:buClr>
              <a:buSzPct val="90000"/>
              <a:buFont typeface="Arial"/>
              <a:buChar char="•"/>
              <a:defRPr sz="1600"/>
            </a:lvl4pPr>
            <a:lvl5pPr marL="1071563" indent="-177800">
              <a:buClr>
                <a:schemeClr val="accent6"/>
              </a:buClr>
              <a:buSzPct val="90000"/>
              <a:buFont typeface="Arial"/>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xfrm>
            <a:off x="469900" y="6256338"/>
            <a:ext cx="989013" cy="508000"/>
          </a:xfrm>
          <a:prstGeom prst="rect">
            <a:avLst/>
          </a:prstGeom>
          <a:ln/>
        </p:spPr>
        <p:txBody>
          <a:bodyPr/>
          <a:lstStyle>
            <a:lvl1pPr>
              <a:defRPr/>
            </a:lvl1pPr>
          </a:lstStyle>
          <a:p>
            <a:pPr>
              <a:defRPr/>
            </a:pPr>
            <a:fld id="{F1F011A5-4137-4B9A-BF81-5F3E01ACC625}" type="slidenum">
              <a:rPr lang="en-US"/>
              <a:pPr>
                <a:defRPr/>
              </a:pPr>
              <a:t>‹#›</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15-01-26</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ctr" defTabSz="914400" rtl="0" eaLnBrk="1" latinLnBrk="0" hangingPunct="1">
        <a:spcBef>
          <a:spcPct val="0"/>
        </a:spcBef>
        <a:buNone/>
        <a:defRPr sz="44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Merci – </a:t>
            </a:r>
            <a:r>
              <a:rPr lang="fr-FR" err="1"/>
              <a:t>Dank</a:t>
            </a:r>
            <a:r>
              <a:rPr lang="fr-FR"/>
              <a:t> u</a:t>
            </a:r>
            <a:endParaRPr lang="fr-BE"/>
          </a:p>
        </p:txBody>
      </p:sp>
      <p:pic>
        <p:nvPicPr>
          <p:cNvPr id="7" name="Image 6" descr="ST-PIERRE_Values_COLOR.png"/>
          <p:cNvPicPr>
            <a:picLocks noChangeAspect="1"/>
          </p:cNvPicPr>
          <p:nvPr userDrawn="1"/>
        </p:nvPicPr>
        <p:blipFill>
          <a:blip r:embed="rId3" cstate="print"/>
          <a:stretch>
            <a:fillRect/>
          </a:stretch>
        </p:blipFill>
        <p:spPr>
          <a:xfrm>
            <a:off x="1475656" y="2204864"/>
            <a:ext cx="6373197" cy="2802653"/>
          </a:xfrm>
          <a:prstGeom prst="rect">
            <a:avLst/>
          </a:prstGeom>
        </p:spPr>
      </p:pic>
      <p:pic>
        <p:nvPicPr>
          <p:cNvPr id="8" name="Image 7" descr="logo_chu_umc.gif"/>
          <p:cNvPicPr>
            <a:picLocks noChangeAspect="1"/>
          </p:cNvPicPr>
          <p:nvPr userDrawn="1"/>
        </p:nvPicPr>
        <p:blipFill>
          <a:blip r:embed="rId4" cstate="print"/>
          <a:stretch>
            <a:fillRect/>
          </a:stretch>
        </p:blipFill>
        <p:spPr>
          <a:xfrm>
            <a:off x="3851920" y="5517232"/>
            <a:ext cx="1988225" cy="76219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31.png"/><Relationship Id="rId21" Type="http://schemas.openxmlformats.org/officeDocument/2006/relationships/image" Target="../media/image22.svg"/><Relationship Id="rId7" Type="http://schemas.openxmlformats.org/officeDocument/2006/relationships/image" Target="../media/image35.png"/><Relationship Id="rId12" Type="http://schemas.openxmlformats.org/officeDocument/2006/relationships/image" Target="../media/image13.svg"/><Relationship Id="rId17" Type="http://schemas.openxmlformats.org/officeDocument/2006/relationships/image" Target="../media/image18.svg"/><Relationship Id="rId2" Type="http://schemas.openxmlformats.org/officeDocument/2006/relationships/notesSlide" Target="../notesSlides/notesSlide9.xml"/><Relationship Id="rId16" Type="http://schemas.openxmlformats.org/officeDocument/2006/relationships/image" Target="../media/image17.svg"/><Relationship Id="rId20"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34.svg"/><Relationship Id="rId11" Type="http://schemas.openxmlformats.org/officeDocument/2006/relationships/image" Target="../media/image12.png"/><Relationship Id="rId5" Type="http://schemas.openxmlformats.org/officeDocument/2006/relationships/image" Target="../media/image33.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svg"/><Relationship Id="rId4" Type="http://schemas.openxmlformats.org/officeDocument/2006/relationships/image" Target="../media/image32.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3.xml"/><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43.svg"/><Relationship Id="rId3" Type="http://schemas.openxmlformats.org/officeDocument/2006/relationships/chart" Target="../charts/chart5.xml"/><Relationship Id="rId21" Type="http://schemas.openxmlformats.org/officeDocument/2006/relationships/image" Target="../media/image46.svg"/><Relationship Id="rId7" Type="http://schemas.openxmlformats.org/officeDocument/2006/relationships/image" Target="../media/image13.svg"/><Relationship Id="rId12" Type="http://schemas.openxmlformats.org/officeDocument/2006/relationships/image" Target="../media/image18.svg"/><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23.svg"/><Relationship Id="rId20" Type="http://schemas.openxmlformats.org/officeDocument/2006/relationships/image" Target="../media/image45.sv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44.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3.pn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32.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54.png"/><Relationship Id="rId4" Type="http://schemas.openxmlformats.org/officeDocument/2006/relationships/tags" Target="../tags/tag19.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journals.lww.com/greenjournal/fulltext/2025/03000/fezolinetant_and_elinzanetant_therapy_for.3.aspx" TargetMode="External"/><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journals.lww.com/greenjournal/fulltext/2025/03000/fezolinetant_and_elinzanetant_therapy_for.3.aspx" TargetMode="External"/><Relationship Id="rId1" Type="http://schemas.openxmlformats.org/officeDocument/2006/relationships/slideLayout" Target="../slideLayouts/slideLayout16.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23.svg"/><Relationship Id="rId1" Type="http://schemas.openxmlformats.org/officeDocument/2006/relationships/slideLayout" Target="../slideLayouts/slideLayout17.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571472" y="1785926"/>
            <a:ext cx="7772400" cy="1470025"/>
          </a:xfrm>
        </p:spPr>
        <p:txBody>
          <a:bodyPr>
            <a:normAutofit fontScale="90000"/>
          </a:bodyPr>
          <a:lstStyle/>
          <a:p>
            <a:br>
              <a:rPr lang="en-US" sz="4000" b="1" dirty="0"/>
            </a:br>
            <a:r>
              <a:rPr lang="en-US" sz="4000" b="1" dirty="0">
                <a:latin typeface="Arial"/>
                <a:cs typeface="Arial"/>
              </a:rPr>
              <a:t>NK1,3 antagonists </a:t>
            </a:r>
            <a:br>
              <a:rPr lang="en-US" sz="4000" b="1" dirty="0">
                <a:latin typeface="Arial"/>
                <a:cs typeface="Arial"/>
              </a:rPr>
            </a:br>
            <a:r>
              <a:rPr lang="en-US" sz="4000" b="1" dirty="0">
                <a:latin typeface="Arial"/>
                <a:cs typeface="Arial"/>
              </a:rPr>
              <a:t>17.01.26</a:t>
            </a:r>
            <a:br>
              <a:rPr lang="en-US" sz="4000" b="1" dirty="0">
                <a:latin typeface="Arial"/>
                <a:cs typeface="Arial"/>
              </a:rPr>
            </a:br>
            <a:r>
              <a:rPr lang="en-US" sz="4000" b="1" dirty="0">
                <a:solidFill>
                  <a:srgbClr val="E46C0A"/>
                </a:solidFill>
                <a:latin typeface="Arial"/>
                <a:cs typeface="Arial"/>
              </a:rPr>
              <a:t>Brussels</a:t>
            </a:r>
            <a:br>
              <a:rPr lang="en-US" sz="4000" b="1" dirty="0">
                <a:latin typeface="Arial"/>
                <a:cs typeface="Arial"/>
              </a:rPr>
            </a:br>
            <a:endParaRPr lang="en-US" sz="4000" b="1">
              <a:solidFill>
                <a:srgbClr val="E46C0A"/>
              </a:solidFill>
              <a:latin typeface="Arial"/>
              <a:cs typeface="Arial"/>
            </a:endParaRPr>
          </a:p>
        </p:txBody>
      </p:sp>
      <p:sp>
        <p:nvSpPr>
          <p:cNvPr id="3" name="Sous-titre 2"/>
          <p:cNvSpPr>
            <a:spLocks noGrp="1"/>
          </p:cNvSpPr>
          <p:nvPr>
            <p:ph type="subTitle" idx="1"/>
          </p:nvPr>
        </p:nvSpPr>
        <p:spPr>
          <a:xfrm>
            <a:off x="1214414" y="3617913"/>
            <a:ext cx="6697662" cy="3240087"/>
          </a:xfrm>
        </p:spPr>
        <p:txBody>
          <a:bodyPr vert="horz" lIns="91440" tIns="45720" rIns="91440" bIns="45720" rtlCol="0" anchor="t">
            <a:normAutofit lnSpcReduction="10000"/>
          </a:bodyPr>
          <a:lstStyle/>
          <a:p>
            <a:pPr eaLnBrk="1" hangingPunct="1">
              <a:lnSpc>
                <a:spcPct val="80000"/>
              </a:lnSpc>
            </a:pPr>
            <a:endParaRPr lang="fr-FR" sz="1600">
              <a:solidFill>
                <a:schemeClr val="tx1"/>
              </a:solidFill>
              <a:latin typeface="Garamond" pitchFamily="18" charset="0"/>
            </a:endParaRPr>
          </a:p>
          <a:p>
            <a:pPr eaLnBrk="1" hangingPunct="1">
              <a:lnSpc>
                <a:spcPct val="80000"/>
              </a:lnSpc>
            </a:pPr>
            <a:r>
              <a:rPr lang="en-GB" sz="2800">
                <a:solidFill>
                  <a:schemeClr val="tx1"/>
                </a:solidFill>
                <a:latin typeface="Garamond"/>
              </a:rPr>
              <a:t>Serge Rozenberg,</a:t>
            </a:r>
            <a:br>
              <a:rPr lang="en-GB" sz="2800">
                <a:latin typeface="Garamond" pitchFamily="18" charset="0"/>
              </a:rPr>
            </a:br>
            <a:r>
              <a:rPr lang="en-GB" sz="2800">
                <a:solidFill>
                  <a:schemeClr val="tx1"/>
                </a:solidFill>
                <a:latin typeface="Garamond"/>
              </a:rPr>
              <a:t>CHU St Pierre Université libre de </a:t>
            </a:r>
            <a:r>
              <a:rPr lang="en-GB" sz="2800" err="1">
                <a:solidFill>
                  <a:schemeClr val="tx1"/>
                </a:solidFill>
                <a:latin typeface="Garamond"/>
              </a:rPr>
              <a:t>Bruxelles</a:t>
            </a:r>
            <a:endParaRPr lang="en-GB" sz="2800">
              <a:solidFill>
                <a:schemeClr val="tx1"/>
              </a:solidFill>
              <a:latin typeface="Garamond"/>
            </a:endParaRPr>
          </a:p>
          <a:p>
            <a:pPr eaLnBrk="1" hangingPunct="1">
              <a:lnSpc>
                <a:spcPct val="80000"/>
              </a:lnSpc>
            </a:pPr>
            <a:r>
              <a:rPr lang="en-GB" sz="2800">
                <a:solidFill>
                  <a:schemeClr val="tx1"/>
                </a:solidFill>
                <a:latin typeface="Garamond"/>
              </a:rPr>
              <a:t>Vrije Universiteit Brussel </a:t>
            </a:r>
          </a:p>
          <a:p>
            <a:pPr eaLnBrk="1" hangingPunct="1">
              <a:lnSpc>
                <a:spcPct val="80000"/>
              </a:lnSpc>
            </a:pPr>
            <a:r>
              <a:rPr lang="en-GB" sz="2800">
                <a:solidFill>
                  <a:schemeClr val="tx1"/>
                </a:solidFill>
                <a:latin typeface="Garamond" pitchFamily="18" charset="0"/>
              </a:rPr>
              <a:t>Belgium</a:t>
            </a:r>
            <a:br>
              <a:rPr lang="en-GB" sz="2800">
                <a:solidFill>
                  <a:schemeClr val="tx1"/>
                </a:solidFill>
                <a:latin typeface="Garamond" pitchFamily="18" charset="0"/>
              </a:rPr>
            </a:br>
            <a:br>
              <a:rPr lang="en-GB" sz="2800">
                <a:solidFill>
                  <a:schemeClr val="tx1"/>
                </a:solidFill>
                <a:latin typeface="Garamond" pitchFamily="18" charset="0"/>
              </a:rPr>
            </a:br>
            <a:r>
              <a:rPr lang="en-GB" sz="2800">
                <a:solidFill>
                  <a:schemeClr val="accent2"/>
                </a:solidFill>
                <a:latin typeface="Garamond" pitchFamily="18" charset="0"/>
              </a:rPr>
              <a:t>serge_rozenberg@stpierre-bru.be</a:t>
            </a:r>
            <a:br>
              <a:rPr lang="en-GB" sz="2800">
                <a:solidFill>
                  <a:schemeClr val="accent2"/>
                </a:solidFill>
                <a:latin typeface="Garamond" pitchFamily="18" charset="0"/>
              </a:rPr>
            </a:br>
            <a:r>
              <a:rPr lang="en-GB" sz="2800">
                <a:solidFill>
                  <a:schemeClr val="accent2"/>
                </a:solidFill>
                <a:latin typeface="Garamond" pitchFamily="18" charset="0"/>
              </a:rPr>
              <a:t>serge.rozenberg@skynet.be</a:t>
            </a:r>
            <a:r>
              <a:rPr lang="en-GB" sz="2800">
                <a:solidFill>
                  <a:schemeClr val="tx1"/>
                </a:solidFill>
                <a:latin typeface="Garamond" pitchFamily="18" charset="0"/>
              </a:rPr>
              <a:t> </a:t>
            </a:r>
            <a:br>
              <a:rPr lang="en-GB" sz="2800">
                <a:solidFill>
                  <a:schemeClr val="tx1"/>
                </a:solidFill>
                <a:latin typeface="Garamond" pitchFamily="18" charset="0"/>
              </a:rPr>
            </a:br>
            <a:br>
              <a:rPr lang="fr-FR" sz="2800">
                <a:solidFill>
                  <a:schemeClr val="tx1"/>
                </a:solidFill>
                <a:latin typeface="Garamond" pitchFamily="18" charset="0"/>
              </a:rPr>
            </a:br>
            <a:endParaRPr lang="fr-BE" sz="2800">
              <a:solidFill>
                <a:schemeClr val="tx1"/>
              </a:solidFill>
              <a:latin typeface="Garamond" pitchFamily="18" charset="0"/>
            </a:endParaRPr>
          </a:p>
        </p:txBody>
      </p:sp>
    </p:spTree>
    <p:extLst>
      <p:ext uri="{BB962C8B-B14F-4D97-AF65-F5344CB8AC3E}">
        <p14:creationId xmlns:p14="http://schemas.microsoft.com/office/powerpoint/2010/main" val="197861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colored spots on her body&#10;&#10;Description automatically generated">
            <a:extLst>
              <a:ext uri="{FF2B5EF4-FFF2-40B4-BE49-F238E27FC236}">
                <a16:creationId xmlns:a16="http://schemas.microsoft.com/office/drawing/2014/main" id="{A55224B1-43B2-C711-3267-84A5D7EF3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178" y="2388637"/>
            <a:ext cx="1655064" cy="1949958"/>
          </a:xfrm>
          <a:prstGeom prst="rect">
            <a:avLst/>
          </a:prstGeom>
        </p:spPr>
      </p:pic>
      <p:sp>
        <p:nvSpPr>
          <p:cNvPr id="320" name="Rectangle 319">
            <a:extLst>
              <a:ext uri="{FF2B5EF4-FFF2-40B4-BE49-F238E27FC236}">
                <a16:creationId xmlns:a16="http://schemas.microsoft.com/office/drawing/2014/main" id="{8AC0A755-D721-3B10-E40A-29F2235C644E}"/>
              </a:ext>
            </a:extLst>
          </p:cNvPr>
          <p:cNvSpPr/>
          <p:nvPr/>
        </p:nvSpPr>
        <p:spPr>
          <a:xfrm>
            <a:off x="3856106" y="2224222"/>
            <a:ext cx="2092773" cy="2172891"/>
          </a:xfrm>
          <a:prstGeom prst="rect">
            <a:avLst/>
          </a:prstGeom>
          <a:solidFill>
            <a:srgbClr val="EEEEEE"/>
          </a:solidFill>
          <a:ln w="9525">
            <a:noFill/>
          </a:ln>
        </p:spPr>
        <p:style>
          <a:lnRef idx="1">
            <a:schemeClr val="accent2"/>
          </a:lnRef>
          <a:fillRef idx="2">
            <a:schemeClr val="accent2"/>
          </a:fillRef>
          <a:effectRef idx="1">
            <a:schemeClr val="accent2"/>
          </a:effectRef>
          <a:fontRef idx="minor">
            <a:schemeClr val="dk1"/>
          </a:fontRef>
        </p:style>
        <p:txBody>
          <a:bodyPr wrap="square" lIns="0" tIns="0" rIns="0" bIns="68580" rtlCol="0" anchor="b">
            <a:noAutofit/>
          </a:bodyPr>
          <a:lstStyle/>
          <a:p>
            <a:pPr algn="ctr"/>
            <a:r>
              <a:rPr lang="en-US" sz="825" b="1">
                <a:solidFill>
                  <a:srgbClr val="4C4D4F"/>
                </a:solidFill>
                <a:latin typeface="Arial" panose="020B0604020202020204" pitchFamily="34" charset="0"/>
                <a:cs typeface="Arial" panose="020B0604020202020204" pitchFamily="34" charset="0"/>
              </a:rPr>
              <a:t>Thermoregulatory center</a:t>
            </a:r>
          </a:p>
        </p:txBody>
      </p:sp>
      <p:sp>
        <p:nvSpPr>
          <p:cNvPr id="3" name="Rectangle: Rounded Corners 2">
            <a:extLst>
              <a:ext uri="{FF2B5EF4-FFF2-40B4-BE49-F238E27FC236}">
                <a16:creationId xmlns:a16="http://schemas.microsoft.com/office/drawing/2014/main" id="{EA410FB9-1977-4D63-9BD7-C5EF8B698683}"/>
              </a:ext>
            </a:extLst>
          </p:cNvPr>
          <p:cNvSpPr/>
          <p:nvPr/>
        </p:nvSpPr>
        <p:spPr>
          <a:xfrm>
            <a:off x="2523846" y="2510973"/>
            <a:ext cx="1316122" cy="27747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3" b="1">
                <a:solidFill>
                  <a:schemeClr val="tx1"/>
                </a:solidFill>
              </a:rPr>
              <a:t>Disproportionate neuronal activity</a:t>
            </a:r>
          </a:p>
        </p:txBody>
      </p:sp>
      <p:sp>
        <p:nvSpPr>
          <p:cNvPr id="239" name="Title 1">
            <a:extLst>
              <a:ext uri="{FF2B5EF4-FFF2-40B4-BE49-F238E27FC236}">
                <a16:creationId xmlns:a16="http://schemas.microsoft.com/office/drawing/2014/main" id="{6A92B339-A2C4-4B42-A20B-AE05F7490821}"/>
              </a:ext>
            </a:extLst>
          </p:cNvPr>
          <p:cNvSpPr>
            <a:spLocks noGrp="1"/>
          </p:cNvSpPr>
          <p:nvPr>
            <p:ph type="title"/>
          </p:nvPr>
        </p:nvSpPr>
        <p:spPr/>
        <p:txBody>
          <a:bodyPr>
            <a:noAutofit/>
          </a:bodyPr>
          <a:lstStyle/>
          <a:p>
            <a:r>
              <a:rPr lang="en-US" altLang="ja-JP" sz="2700" noProof="0"/>
              <a:t>Altered thermoregulatory activity in </a:t>
            </a:r>
            <a:r>
              <a:rPr lang="en-US" altLang="ja-JP" sz="2700" noProof="0" err="1"/>
              <a:t>KNDy</a:t>
            </a:r>
            <a:r>
              <a:rPr lang="en-US" altLang="ja-JP" sz="2700" noProof="0"/>
              <a:t> neurons</a:t>
            </a:r>
            <a:r>
              <a:rPr lang="en-US" altLang="ja-JP" sz="2700" baseline="30000" noProof="0"/>
              <a:t>1</a:t>
            </a:r>
            <a:endParaRPr lang="en-GB" sz="2700"/>
          </a:p>
        </p:txBody>
      </p:sp>
      <p:sp>
        <p:nvSpPr>
          <p:cNvPr id="242" name="Slide Number Placeholder 2">
            <a:extLst>
              <a:ext uri="{FF2B5EF4-FFF2-40B4-BE49-F238E27FC236}">
                <a16:creationId xmlns:a16="http://schemas.microsoft.com/office/drawing/2014/main" id="{6A589B28-E055-422F-8F42-5E5C67FD8067}"/>
              </a:ext>
            </a:extLst>
          </p:cNvPr>
          <p:cNvSpPr>
            <a:spLocks noGrp="1"/>
          </p:cNvSpPr>
          <p:nvPr>
            <p:ph type="sldNum" sz="quarter" idx="12"/>
          </p:nvPr>
        </p:nvSpPr>
        <p:spPr/>
        <p:txBody>
          <a:bodyPr/>
          <a:lstStyle/>
          <a:p>
            <a:fld id="{69AE0398-C5D1-4C23-8BB8-6DF786637BD0}" type="slidenum">
              <a:rPr lang="en-US" smtClean="0"/>
              <a:pPr/>
              <a:t>10</a:t>
            </a:fld>
            <a:endParaRPr lang="en-US"/>
          </a:p>
        </p:txBody>
      </p:sp>
      <p:sp>
        <p:nvSpPr>
          <p:cNvPr id="244" name="Arrow: Pentagon 243">
            <a:extLst>
              <a:ext uri="{FF2B5EF4-FFF2-40B4-BE49-F238E27FC236}">
                <a16:creationId xmlns:a16="http://schemas.microsoft.com/office/drawing/2014/main" id="{E60E5CFE-ED27-411C-A60F-CBE0D6634FCB}"/>
              </a:ext>
            </a:extLst>
          </p:cNvPr>
          <p:cNvSpPr/>
          <p:nvPr/>
        </p:nvSpPr>
        <p:spPr>
          <a:xfrm>
            <a:off x="6636926" y="2895000"/>
            <a:ext cx="398147" cy="491611"/>
          </a:xfrm>
          <a:prstGeom prst="homePlate">
            <a:avLst>
              <a:gd name="adj" fmla="val 34848"/>
            </a:avLst>
          </a:prstGeom>
          <a:gradFill flip="none" rotWithShape="1">
            <a:gsLst>
              <a:gs pos="6000">
                <a:srgbClr val="FF0000">
                  <a:lumMod val="100000"/>
                  <a:alpha val="74000"/>
                </a:srgbClr>
              </a:gs>
              <a:gs pos="100000">
                <a:schemeClr val="accent1">
                  <a:lumMod val="0"/>
                  <a:lumOff val="100000"/>
                  <a:alpha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6" name="Explosion 2 4">
            <a:extLst>
              <a:ext uri="{FF2B5EF4-FFF2-40B4-BE49-F238E27FC236}">
                <a16:creationId xmlns:a16="http://schemas.microsoft.com/office/drawing/2014/main" id="{2A1B3B73-8FA0-475A-AEFB-1A89156CD9E1}"/>
              </a:ext>
            </a:extLst>
          </p:cNvPr>
          <p:cNvSpPr/>
          <p:nvPr/>
        </p:nvSpPr>
        <p:spPr>
          <a:xfrm rot="18935251">
            <a:off x="4284471" y="2996464"/>
            <a:ext cx="143752" cy="134214"/>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sp>
        <p:nvSpPr>
          <p:cNvPr id="247" name="Explosion 2 4">
            <a:extLst>
              <a:ext uri="{FF2B5EF4-FFF2-40B4-BE49-F238E27FC236}">
                <a16:creationId xmlns:a16="http://schemas.microsoft.com/office/drawing/2014/main" id="{36838925-C234-4E14-8A47-614FF3C7273B}"/>
              </a:ext>
            </a:extLst>
          </p:cNvPr>
          <p:cNvSpPr/>
          <p:nvPr/>
        </p:nvSpPr>
        <p:spPr>
          <a:xfrm rot="18935251">
            <a:off x="4090212" y="3195718"/>
            <a:ext cx="143752" cy="134214"/>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grpSp>
        <p:nvGrpSpPr>
          <p:cNvPr id="248" name="Group 247">
            <a:extLst>
              <a:ext uri="{FF2B5EF4-FFF2-40B4-BE49-F238E27FC236}">
                <a16:creationId xmlns:a16="http://schemas.microsoft.com/office/drawing/2014/main" id="{CF3F01E4-D84E-46F0-B8B4-9400C01BE10B}"/>
              </a:ext>
            </a:extLst>
          </p:cNvPr>
          <p:cNvGrpSpPr/>
          <p:nvPr/>
        </p:nvGrpSpPr>
        <p:grpSpPr>
          <a:xfrm>
            <a:off x="853796" y="2650415"/>
            <a:ext cx="3544887" cy="1751012"/>
            <a:chOff x="1548284" y="1789749"/>
            <a:chExt cx="3544887" cy="1751012"/>
          </a:xfrm>
          <a:effectLst/>
        </p:grpSpPr>
        <p:grpSp>
          <p:nvGrpSpPr>
            <p:cNvPr id="409" name="Group 408">
              <a:extLst>
                <a:ext uri="{FF2B5EF4-FFF2-40B4-BE49-F238E27FC236}">
                  <a16:creationId xmlns:a16="http://schemas.microsoft.com/office/drawing/2014/main" id="{59D7311A-615F-4004-9565-14656CF62075}"/>
                </a:ext>
              </a:extLst>
            </p:cNvPr>
            <p:cNvGrpSpPr/>
            <p:nvPr/>
          </p:nvGrpSpPr>
          <p:grpSpPr>
            <a:xfrm>
              <a:off x="1548284" y="1789749"/>
              <a:ext cx="3484562" cy="1751012"/>
              <a:chOff x="1548284" y="1789749"/>
              <a:chExt cx="3484562" cy="1751012"/>
            </a:xfrm>
          </p:grpSpPr>
          <p:sp>
            <p:nvSpPr>
              <p:cNvPr id="412" name="Freeform 9">
                <a:extLst>
                  <a:ext uri="{FF2B5EF4-FFF2-40B4-BE49-F238E27FC236}">
                    <a16:creationId xmlns:a16="http://schemas.microsoft.com/office/drawing/2014/main" id="{57254C99-C624-406F-BD5F-58D498F9D5C9}"/>
                  </a:ext>
                </a:extLst>
              </p:cNvPr>
              <p:cNvSpPr>
                <a:spLocks/>
              </p:cNvSpPr>
              <p:nvPr/>
            </p:nvSpPr>
            <p:spPr bwMode="auto">
              <a:xfrm>
                <a:off x="4110509" y="2635886"/>
                <a:ext cx="76200" cy="76200"/>
              </a:xfrm>
              <a:custGeom>
                <a:avLst/>
                <a:gdLst>
                  <a:gd name="T0" fmla="*/ 1 w 29"/>
                  <a:gd name="T1" fmla="*/ 21 h 29"/>
                  <a:gd name="T2" fmla="*/ 0 w 29"/>
                  <a:gd name="T3" fmla="*/ 21 h 29"/>
                  <a:gd name="T4" fmla="*/ 12 w 29"/>
                  <a:gd name="T5" fmla="*/ 0 h 29"/>
                  <a:gd name="T6" fmla="*/ 21 w 29"/>
                  <a:gd name="T7" fmla="*/ 7 h 29"/>
                  <a:gd name="T8" fmla="*/ 29 w 29"/>
                  <a:gd name="T9" fmla="*/ 9 h 29"/>
                  <a:gd name="T10" fmla="*/ 18 w 29"/>
                  <a:gd name="T11" fmla="*/ 29 h 29"/>
                  <a:gd name="T12" fmla="*/ 1 w 2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1"/>
                    </a:moveTo>
                    <a:cubicBezTo>
                      <a:pt x="1" y="21"/>
                      <a:pt x="0" y="21"/>
                      <a:pt x="0" y="21"/>
                    </a:cubicBezTo>
                    <a:cubicBezTo>
                      <a:pt x="4" y="13"/>
                      <a:pt x="7" y="6"/>
                      <a:pt x="12" y="0"/>
                    </a:cubicBezTo>
                    <a:cubicBezTo>
                      <a:pt x="14" y="3"/>
                      <a:pt x="18" y="5"/>
                      <a:pt x="21" y="7"/>
                    </a:cubicBezTo>
                    <a:cubicBezTo>
                      <a:pt x="24" y="8"/>
                      <a:pt x="26" y="9"/>
                      <a:pt x="29" y="9"/>
                    </a:cubicBezTo>
                    <a:cubicBezTo>
                      <a:pt x="25" y="16"/>
                      <a:pt x="21" y="22"/>
                      <a:pt x="18" y="29"/>
                    </a:cubicBezTo>
                    <a:cubicBezTo>
                      <a:pt x="13" y="25"/>
                      <a:pt x="7" y="22"/>
                      <a:pt x="1" y="2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3" name="Freeform 10">
                <a:extLst>
                  <a:ext uri="{FF2B5EF4-FFF2-40B4-BE49-F238E27FC236}">
                    <a16:creationId xmlns:a16="http://schemas.microsoft.com/office/drawing/2014/main" id="{D384C490-5F77-4293-B2AE-D149F0C05869}"/>
                  </a:ext>
                </a:extLst>
              </p:cNvPr>
              <p:cNvSpPr>
                <a:spLocks noEditPoints="1"/>
              </p:cNvSpPr>
              <p:nvPr/>
            </p:nvSpPr>
            <p:spPr bwMode="auto">
              <a:xfrm>
                <a:off x="2275359" y="1789749"/>
                <a:ext cx="1619250" cy="1406525"/>
              </a:xfrm>
              <a:custGeom>
                <a:avLst/>
                <a:gdLst>
                  <a:gd name="T0" fmla="*/ 247 w 613"/>
                  <a:gd name="T1" fmla="*/ 514 h 531"/>
                  <a:gd name="T2" fmla="*/ 251 w 613"/>
                  <a:gd name="T3" fmla="*/ 523 h 531"/>
                  <a:gd name="T4" fmla="*/ 330 w 613"/>
                  <a:gd name="T5" fmla="*/ 390 h 531"/>
                  <a:gd name="T6" fmla="*/ 424 w 613"/>
                  <a:gd name="T7" fmla="*/ 417 h 531"/>
                  <a:gd name="T8" fmla="*/ 378 w 613"/>
                  <a:gd name="T9" fmla="*/ 385 h 531"/>
                  <a:gd name="T10" fmla="*/ 440 w 613"/>
                  <a:gd name="T11" fmla="*/ 310 h 531"/>
                  <a:gd name="T12" fmla="*/ 534 w 613"/>
                  <a:gd name="T13" fmla="*/ 361 h 531"/>
                  <a:gd name="T14" fmla="*/ 578 w 613"/>
                  <a:gd name="T15" fmla="*/ 369 h 531"/>
                  <a:gd name="T16" fmla="*/ 585 w 613"/>
                  <a:gd name="T17" fmla="*/ 378 h 531"/>
                  <a:gd name="T18" fmla="*/ 601 w 613"/>
                  <a:gd name="T19" fmla="*/ 372 h 531"/>
                  <a:gd name="T20" fmla="*/ 575 w 613"/>
                  <a:gd name="T21" fmla="*/ 345 h 531"/>
                  <a:gd name="T22" fmla="*/ 578 w 613"/>
                  <a:gd name="T23" fmla="*/ 318 h 531"/>
                  <a:gd name="T24" fmla="*/ 577 w 613"/>
                  <a:gd name="T25" fmla="*/ 316 h 531"/>
                  <a:gd name="T26" fmla="*/ 508 w 613"/>
                  <a:gd name="T27" fmla="*/ 298 h 531"/>
                  <a:gd name="T28" fmla="*/ 531 w 613"/>
                  <a:gd name="T29" fmla="*/ 247 h 531"/>
                  <a:gd name="T30" fmla="*/ 491 w 613"/>
                  <a:gd name="T31" fmla="*/ 295 h 531"/>
                  <a:gd name="T32" fmla="*/ 497 w 613"/>
                  <a:gd name="T33" fmla="*/ 198 h 531"/>
                  <a:gd name="T34" fmla="*/ 461 w 613"/>
                  <a:gd name="T35" fmla="*/ 220 h 531"/>
                  <a:gd name="T36" fmla="*/ 476 w 613"/>
                  <a:gd name="T37" fmla="*/ 257 h 531"/>
                  <a:gd name="T38" fmla="*/ 378 w 613"/>
                  <a:gd name="T39" fmla="*/ 216 h 531"/>
                  <a:gd name="T40" fmla="*/ 494 w 613"/>
                  <a:gd name="T41" fmla="*/ 161 h 531"/>
                  <a:gd name="T42" fmla="*/ 482 w 613"/>
                  <a:gd name="T43" fmla="*/ 157 h 531"/>
                  <a:gd name="T44" fmla="*/ 466 w 613"/>
                  <a:gd name="T45" fmla="*/ 163 h 531"/>
                  <a:gd name="T46" fmla="*/ 422 w 613"/>
                  <a:gd name="T47" fmla="*/ 102 h 531"/>
                  <a:gd name="T48" fmla="*/ 436 w 613"/>
                  <a:gd name="T49" fmla="*/ 67 h 531"/>
                  <a:gd name="T50" fmla="*/ 416 w 613"/>
                  <a:gd name="T51" fmla="*/ 96 h 531"/>
                  <a:gd name="T52" fmla="*/ 410 w 613"/>
                  <a:gd name="T53" fmla="*/ 95 h 531"/>
                  <a:gd name="T54" fmla="*/ 415 w 613"/>
                  <a:gd name="T55" fmla="*/ 141 h 531"/>
                  <a:gd name="T56" fmla="*/ 328 w 613"/>
                  <a:gd name="T57" fmla="*/ 219 h 531"/>
                  <a:gd name="T58" fmla="*/ 307 w 613"/>
                  <a:gd name="T59" fmla="*/ 69 h 531"/>
                  <a:gd name="T60" fmla="*/ 316 w 613"/>
                  <a:gd name="T61" fmla="*/ 41 h 531"/>
                  <a:gd name="T62" fmla="*/ 326 w 613"/>
                  <a:gd name="T63" fmla="*/ 7 h 531"/>
                  <a:gd name="T64" fmla="*/ 312 w 613"/>
                  <a:gd name="T65" fmla="*/ 37 h 531"/>
                  <a:gd name="T66" fmla="*/ 296 w 613"/>
                  <a:gd name="T67" fmla="*/ 40 h 531"/>
                  <a:gd name="T68" fmla="*/ 266 w 613"/>
                  <a:gd name="T69" fmla="*/ 18 h 531"/>
                  <a:gd name="T70" fmla="*/ 299 w 613"/>
                  <a:gd name="T71" fmla="*/ 59 h 531"/>
                  <a:gd name="T72" fmla="*/ 239 w 613"/>
                  <a:gd name="T73" fmla="*/ 144 h 531"/>
                  <a:gd name="T74" fmla="*/ 228 w 613"/>
                  <a:gd name="T75" fmla="*/ 70 h 531"/>
                  <a:gd name="T76" fmla="*/ 226 w 613"/>
                  <a:gd name="T77" fmla="*/ 0 h 531"/>
                  <a:gd name="T78" fmla="*/ 213 w 613"/>
                  <a:gd name="T79" fmla="*/ 53 h 531"/>
                  <a:gd name="T80" fmla="*/ 192 w 613"/>
                  <a:gd name="T81" fmla="*/ 41 h 531"/>
                  <a:gd name="T82" fmla="*/ 158 w 613"/>
                  <a:gd name="T83" fmla="*/ 21 h 531"/>
                  <a:gd name="T84" fmla="*/ 195 w 613"/>
                  <a:gd name="T85" fmla="*/ 48 h 531"/>
                  <a:gd name="T86" fmla="*/ 221 w 613"/>
                  <a:gd name="T87" fmla="*/ 121 h 531"/>
                  <a:gd name="T88" fmla="*/ 154 w 613"/>
                  <a:gd name="T89" fmla="*/ 225 h 531"/>
                  <a:gd name="T90" fmla="*/ 116 w 613"/>
                  <a:gd name="T91" fmla="*/ 157 h 531"/>
                  <a:gd name="T92" fmla="*/ 135 w 613"/>
                  <a:gd name="T93" fmla="*/ 139 h 531"/>
                  <a:gd name="T94" fmla="*/ 115 w 613"/>
                  <a:gd name="T95" fmla="*/ 120 h 531"/>
                  <a:gd name="T96" fmla="*/ 103 w 613"/>
                  <a:gd name="T97" fmla="*/ 202 h 531"/>
                  <a:gd name="T98" fmla="*/ 0 w 613"/>
                  <a:gd name="T99" fmla="*/ 222 h 531"/>
                  <a:gd name="T100" fmla="*/ 103 w 613"/>
                  <a:gd name="T101" fmla="*/ 211 h 531"/>
                  <a:gd name="T102" fmla="*/ 191 w 613"/>
                  <a:gd name="T103" fmla="*/ 287 h 531"/>
                  <a:gd name="T104" fmla="*/ 118 w 613"/>
                  <a:gd name="T105" fmla="*/ 404 h 531"/>
                  <a:gd name="T106" fmla="*/ 127 w 613"/>
                  <a:gd name="T107" fmla="*/ 387 h 531"/>
                  <a:gd name="T108" fmla="*/ 484 w 613"/>
                  <a:gd name="T109" fmla="*/ 301 h 531"/>
                  <a:gd name="T110" fmla="*/ 89 w 613"/>
                  <a:gd name="T111" fmla="*/ 39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531">
                    <a:moveTo>
                      <a:pt x="138" y="384"/>
                    </a:moveTo>
                    <a:cubicBezTo>
                      <a:pt x="142" y="383"/>
                      <a:pt x="146" y="383"/>
                      <a:pt x="150" y="382"/>
                    </a:cubicBezTo>
                    <a:cubicBezTo>
                      <a:pt x="167" y="379"/>
                      <a:pt x="183" y="378"/>
                      <a:pt x="198" y="384"/>
                    </a:cubicBezTo>
                    <a:cubicBezTo>
                      <a:pt x="214" y="391"/>
                      <a:pt x="227" y="402"/>
                      <a:pt x="237" y="416"/>
                    </a:cubicBezTo>
                    <a:cubicBezTo>
                      <a:pt x="256" y="446"/>
                      <a:pt x="255" y="481"/>
                      <a:pt x="247" y="514"/>
                    </a:cubicBezTo>
                    <a:cubicBezTo>
                      <a:pt x="246" y="517"/>
                      <a:pt x="246" y="517"/>
                      <a:pt x="246" y="517"/>
                    </a:cubicBezTo>
                    <a:cubicBezTo>
                      <a:pt x="246" y="517"/>
                      <a:pt x="246" y="517"/>
                      <a:pt x="246" y="517"/>
                    </a:cubicBezTo>
                    <a:cubicBezTo>
                      <a:pt x="246" y="517"/>
                      <a:pt x="246" y="517"/>
                      <a:pt x="246" y="517"/>
                    </a:cubicBezTo>
                    <a:cubicBezTo>
                      <a:pt x="246" y="518"/>
                      <a:pt x="247" y="521"/>
                      <a:pt x="247" y="521"/>
                    </a:cubicBezTo>
                    <a:cubicBezTo>
                      <a:pt x="247" y="521"/>
                      <a:pt x="252" y="524"/>
                      <a:pt x="251" y="523"/>
                    </a:cubicBezTo>
                    <a:cubicBezTo>
                      <a:pt x="257" y="527"/>
                      <a:pt x="255" y="525"/>
                      <a:pt x="261" y="530"/>
                    </a:cubicBezTo>
                    <a:cubicBezTo>
                      <a:pt x="261" y="530"/>
                      <a:pt x="260" y="531"/>
                      <a:pt x="261" y="530"/>
                    </a:cubicBezTo>
                    <a:cubicBezTo>
                      <a:pt x="272" y="509"/>
                      <a:pt x="270" y="490"/>
                      <a:pt x="274" y="470"/>
                    </a:cubicBezTo>
                    <a:cubicBezTo>
                      <a:pt x="278" y="451"/>
                      <a:pt x="284" y="431"/>
                      <a:pt x="295" y="415"/>
                    </a:cubicBezTo>
                    <a:cubicBezTo>
                      <a:pt x="303" y="403"/>
                      <a:pt x="316" y="393"/>
                      <a:pt x="330" y="390"/>
                    </a:cubicBezTo>
                    <a:cubicBezTo>
                      <a:pt x="346" y="386"/>
                      <a:pt x="361" y="392"/>
                      <a:pt x="373" y="401"/>
                    </a:cubicBezTo>
                    <a:cubicBezTo>
                      <a:pt x="379" y="406"/>
                      <a:pt x="385" y="411"/>
                      <a:pt x="391" y="416"/>
                    </a:cubicBezTo>
                    <a:cubicBezTo>
                      <a:pt x="393" y="417"/>
                      <a:pt x="394" y="419"/>
                      <a:pt x="396" y="420"/>
                    </a:cubicBezTo>
                    <a:cubicBezTo>
                      <a:pt x="400" y="426"/>
                      <a:pt x="404" y="432"/>
                      <a:pt x="407" y="438"/>
                    </a:cubicBezTo>
                    <a:cubicBezTo>
                      <a:pt x="410" y="444"/>
                      <a:pt x="433" y="424"/>
                      <a:pt x="424" y="417"/>
                    </a:cubicBezTo>
                    <a:cubicBezTo>
                      <a:pt x="421" y="414"/>
                      <a:pt x="418" y="412"/>
                      <a:pt x="415" y="410"/>
                    </a:cubicBezTo>
                    <a:cubicBezTo>
                      <a:pt x="412" y="407"/>
                      <a:pt x="408" y="405"/>
                      <a:pt x="405" y="403"/>
                    </a:cubicBezTo>
                    <a:cubicBezTo>
                      <a:pt x="402" y="401"/>
                      <a:pt x="399" y="399"/>
                      <a:pt x="397" y="397"/>
                    </a:cubicBezTo>
                    <a:cubicBezTo>
                      <a:pt x="396" y="397"/>
                      <a:pt x="395" y="397"/>
                      <a:pt x="395" y="397"/>
                    </a:cubicBezTo>
                    <a:cubicBezTo>
                      <a:pt x="389" y="393"/>
                      <a:pt x="383" y="390"/>
                      <a:pt x="378" y="385"/>
                    </a:cubicBezTo>
                    <a:cubicBezTo>
                      <a:pt x="367" y="375"/>
                      <a:pt x="360" y="361"/>
                      <a:pt x="368" y="347"/>
                    </a:cubicBezTo>
                    <a:cubicBezTo>
                      <a:pt x="377" y="333"/>
                      <a:pt x="394" y="326"/>
                      <a:pt x="408" y="318"/>
                    </a:cubicBezTo>
                    <a:cubicBezTo>
                      <a:pt x="410" y="317"/>
                      <a:pt x="413" y="315"/>
                      <a:pt x="415" y="314"/>
                    </a:cubicBezTo>
                    <a:cubicBezTo>
                      <a:pt x="420" y="311"/>
                      <a:pt x="426" y="310"/>
                      <a:pt x="431" y="310"/>
                    </a:cubicBezTo>
                    <a:cubicBezTo>
                      <a:pt x="434" y="311"/>
                      <a:pt x="437" y="311"/>
                      <a:pt x="440" y="310"/>
                    </a:cubicBezTo>
                    <a:cubicBezTo>
                      <a:pt x="451" y="310"/>
                      <a:pt x="461" y="308"/>
                      <a:pt x="471" y="308"/>
                    </a:cubicBezTo>
                    <a:cubicBezTo>
                      <a:pt x="483" y="307"/>
                      <a:pt x="495" y="308"/>
                      <a:pt x="506" y="312"/>
                    </a:cubicBezTo>
                    <a:cubicBezTo>
                      <a:pt x="506" y="312"/>
                      <a:pt x="506" y="312"/>
                      <a:pt x="506" y="312"/>
                    </a:cubicBezTo>
                    <a:cubicBezTo>
                      <a:pt x="513" y="316"/>
                      <a:pt x="519" y="322"/>
                      <a:pt x="523" y="329"/>
                    </a:cubicBezTo>
                    <a:cubicBezTo>
                      <a:pt x="529" y="338"/>
                      <a:pt x="533" y="350"/>
                      <a:pt x="534" y="361"/>
                    </a:cubicBezTo>
                    <a:cubicBezTo>
                      <a:pt x="534" y="350"/>
                      <a:pt x="531" y="338"/>
                      <a:pt x="525" y="327"/>
                    </a:cubicBezTo>
                    <a:cubicBezTo>
                      <a:pt x="523" y="323"/>
                      <a:pt x="520" y="319"/>
                      <a:pt x="517" y="315"/>
                    </a:cubicBezTo>
                    <a:cubicBezTo>
                      <a:pt x="525" y="318"/>
                      <a:pt x="534" y="322"/>
                      <a:pt x="541" y="326"/>
                    </a:cubicBezTo>
                    <a:cubicBezTo>
                      <a:pt x="551" y="331"/>
                      <a:pt x="561" y="338"/>
                      <a:pt x="568" y="347"/>
                    </a:cubicBezTo>
                    <a:cubicBezTo>
                      <a:pt x="573" y="354"/>
                      <a:pt x="577" y="361"/>
                      <a:pt x="578" y="369"/>
                    </a:cubicBezTo>
                    <a:cubicBezTo>
                      <a:pt x="578" y="370"/>
                      <a:pt x="578" y="370"/>
                      <a:pt x="578" y="370"/>
                    </a:cubicBezTo>
                    <a:cubicBezTo>
                      <a:pt x="578" y="371"/>
                      <a:pt x="579" y="372"/>
                      <a:pt x="579" y="373"/>
                    </a:cubicBezTo>
                    <a:cubicBezTo>
                      <a:pt x="579" y="375"/>
                      <a:pt x="579" y="376"/>
                      <a:pt x="579" y="378"/>
                    </a:cubicBezTo>
                    <a:cubicBezTo>
                      <a:pt x="579" y="379"/>
                      <a:pt x="580" y="394"/>
                      <a:pt x="578" y="401"/>
                    </a:cubicBezTo>
                    <a:cubicBezTo>
                      <a:pt x="581" y="395"/>
                      <a:pt x="585" y="379"/>
                      <a:pt x="585" y="378"/>
                    </a:cubicBezTo>
                    <a:cubicBezTo>
                      <a:pt x="585" y="374"/>
                      <a:pt x="585" y="370"/>
                      <a:pt x="584" y="366"/>
                    </a:cubicBezTo>
                    <a:cubicBezTo>
                      <a:pt x="586" y="367"/>
                      <a:pt x="587" y="368"/>
                      <a:pt x="589" y="369"/>
                    </a:cubicBezTo>
                    <a:cubicBezTo>
                      <a:pt x="593" y="371"/>
                      <a:pt x="597" y="373"/>
                      <a:pt x="601" y="373"/>
                    </a:cubicBezTo>
                    <a:cubicBezTo>
                      <a:pt x="604" y="374"/>
                      <a:pt x="609" y="374"/>
                      <a:pt x="613" y="374"/>
                    </a:cubicBezTo>
                    <a:cubicBezTo>
                      <a:pt x="609" y="374"/>
                      <a:pt x="605" y="373"/>
                      <a:pt x="601" y="372"/>
                    </a:cubicBezTo>
                    <a:cubicBezTo>
                      <a:pt x="597" y="371"/>
                      <a:pt x="594" y="369"/>
                      <a:pt x="590" y="367"/>
                    </a:cubicBezTo>
                    <a:cubicBezTo>
                      <a:pt x="587" y="364"/>
                      <a:pt x="584" y="361"/>
                      <a:pt x="582" y="358"/>
                    </a:cubicBezTo>
                    <a:cubicBezTo>
                      <a:pt x="581" y="355"/>
                      <a:pt x="579" y="352"/>
                      <a:pt x="577" y="348"/>
                    </a:cubicBezTo>
                    <a:cubicBezTo>
                      <a:pt x="577" y="348"/>
                      <a:pt x="577" y="348"/>
                      <a:pt x="577" y="347"/>
                    </a:cubicBezTo>
                    <a:cubicBezTo>
                      <a:pt x="576" y="346"/>
                      <a:pt x="575" y="345"/>
                      <a:pt x="575" y="345"/>
                    </a:cubicBezTo>
                    <a:cubicBezTo>
                      <a:pt x="574" y="344"/>
                      <a:pt x="574" y="343"/>
                      <a:pt x="573" y="342"/>
                    </a:cubicBezTo>
                    <a:cubicBezTo>
                      <a:pt x="568" y="336"/>
                      <a:pt x="563" y="331"/>
                      <a:pt x="556" y="326"/>
                    </a:cubicBezTo>
                    <a:cubicBezTo>
                      <a:pt x="565" y="323"/>
                      <a:pt x="565" y="323"/>
                      <a:pt x="565" y="323"/>
                    </a:cubicBezTo>
                    <a:cubicBezTo>
                      <a:pt x="571" y="320"/>
                      <a:pt x="571" y="320"/>
                      <a:pt x="571" y="320"/>
                    </a:cubicBezTo>
                    <a:cubicBezTo>
                      <a:pt x="573" y="320"/>
                      <a:pt x="575" y="319"/>
                      <a:pt x="578" y="318"/>
                    </a:cubicBezTo>
                    <a:cubicBezTo>
                      <a:pt x="582" y="317"/>
                      <a:pt x="586" y="316"/>
                      <a:pt x="591" y="316"/>
                    </a:cubicBezTo>
                    <a:cubicBezTo>
                      <a:pt x="595" y="316"/>
                      <a:pt x="600" y="317"/>
                      <a:pt x="603" y="320"/>
                    </a:cubicBezTo>
                    <a:cubicBezTo>
                      <a:pt x="602" y="318"/>
                      <a:pt x="600" y="317"/>
                      <a:pt x="597" y="316"/>
                    </a:cubicBezTo>
                    <a:cubicBezTo>
                      <a:pt x="595" y="315"/>
                      <a:pt x="593" y="315"/>
                      <a:pt x="591" y="314"/>
                    </a:cubicBezTo>
                    <a:cubicBezTo>
                      <a:pt x="586" y="314"/>
                      <a:pt x="581" y="315"/>
                      <a:pt x="577" y="316"/>
                    </a:cubicBezTo>
                    <a:cubicBezTo>
                      <a:pt x="575" y="316"/>
                      <a:pt x="572" y="317"/>
                      <a:pt x="570" y="317"/>
                    </a:cubicBezTo>
                    <a:cubicBezTo>
                      <a:pt x="564" y="319"/>
                      <a:pt x="564" y="319"/>
                      <a:pt x="564" y="319"/>
                    </a:cubicBezTo>
                    <a:cubicBezTo>
                      <a:pt x="552" y="322"/>
                      <a:pt x="552" y="322"/>
                      <a:pt x="552" y="322"/>
                    </a:cubicBezTo>
                    <a:cubicBezTo>
                      <a:pt x="549" y="320"/>
                      <a:pt x="546" y="318"/>
                      <a:pt x="543" y="316"/>
                    </a:cubicBezTo>
                    <a:cubicBezTo>
                      <a:pt x="532" y="309"/>
                      <a:pt x="521" y="302"/>
                      <a:pt x="508" y="298"/>
                    </a:cubicBezTo>
                    <a:cubicBezTo>
                      <a:pt x="506" y="297"/>
                      <a:pt x="504" y="296"/>
                      <a:pt x="502" y="296"/>
                    </a:cubicBezTo>
                    <a:cubicBezTo>
                      <a:pt x="504" y="295"/>
                      <a:pt x="506" y="293"/>
                      <a:pt x="508" y="291"/>
                    </a:cubicBezTo>
                    <a:cubicBezTo>
                      <a:pt x="512" y="287"/>
                      <a:pt x="515" y="282"/>
                      <a:pt x="518" y="277"/>
                    </a:cubicBezTo>
                    <a:cubicBezTo>
                      <a:pt x="520" y="272"/>
                      <a:pt x="522" y="267"/>
                      <a:pt x="524" y="262"/>
                    </a:cubicBezTo>
                    <a:cubicBezTo>
                      <a:pt x="526" y="256"/>
                      <a:pt x="529" y="251"/>
                      <a:pt x="531" y="247"/>
                    </a:cubicBezTo>
                    <a:cubicBezTo>
                      <a:pt x="528" y="251"/>
                      <a:pt x="525" y="256"/>
                      <a:pt x="523" y="261"/>
                    </a:cubicBezTo>
                    <a:cubicBezTo>
                      <a:pt x="520" y="266"/>
                      <a:pt x="518" y="271"/>
                      <a:pt x="515" y="276"/>
                    </a:cubicBezTo>
                    <a:cubicBezTo>
                      <a:pt x="512" y="280"/>
                      <a:pt x="509" y="285"/>
                      <a:pt x="505" y="288"/>
                    </a:cubicBezTo>
                    <a:cubicBezTo>
                      <a:pt x="501" y="291"/>
                      <a:pt x="496" y="294"/>
                      <a:pt x="491" y="295"/>
                    </a:cubicBezTo>
                    <a:cubicBezTo>
                      <a:pt x="491" y="295"/>
                      <a:pt x="491" y="295"/>
                      <a:pt x="491" y="295"/>
                    </a:cubicBezTo>
                    <a:cubicBezTo>
                      <a:pt x="485" y="295"/>
                      <a:pt x="478" y="295"/>
                      <a:pt x="471" y="296"/>
                    </a:cubicBezTo>
                    <a:cubicBezTo>
                      <a:pt x="463" y="296"/>
                      <a:pt x="454" y="297"/>
                      <a:pt x="445" y="298"/>
                    </a:cubicBezTo>
                    <a:cubicBezTo>
                      <a:pt x="450" y="295"/>
                      <a:pt x="471" y="274"/>
                      <a:pt x="477" y="266"/>
                    </a:cubicBezTo>
                    <a:cubicBezTo>
                      <a:pt x="488" y="252"/>
                      <a:pt x="494" y="236"/>
                      <a:pt x="497" y="219"/>
                    </a:cubicBezTo>
                    <a:cubicBezTo>
                      <a:pt x="498" y="215"/>
                      <a:pt x="499" y="196"/>
                      <a:pt x="497" y="198"/>
                    </a:cubicBezTo>
                    <a:cubicBezTo>
                      <a:pt x="496" y="198"/>
                      <a:pt x="488" y="235"/>
                      <a:pt x="481" y="249"/>
                    </a:cubicBezTo>
                    <a:cubicBezTo>
                      <a:pt x="480" y="250"/>
                      <a:pt x="480" y="251"/>
                      <a:pt x="479" y="252"/>
                    </a:cubicBezTo>
                    <a:cubicBezTo>
                      <a:pt x="478" y="249"/>
                      <a:pt x="476" y="246"/>
                      <a:pt x="475" y="243"/>
                    </a:cubicBezTo>
                    <a:cubicBezTo>
                      <a:pt x="473" y="239"/>
                      <a:pt x="470" y="236"/>
                      <a:pt x="468" y="232"/>
                    </a:cubicBezTo>
                    <a:cubicBezTo>
                      <a:pt x="465" y="228"/>
                      <a:pt x="463" y="224"/>
                      <a:pt x="461" y="220"/>
                    </a:cubicBezTo>
                    <a:cubicBezTo>
                      <a:pt x="459" y="217"/>
                      <a:pt x="458" y="212"/>
                      <a:pt x="457" y="208"/>
                    </a:cubicBezTo>
                    <a:cubicBezTo>
                      <a:pt x="457" y="212"/>
                      <a:pt x="458" y="217"/>
                      <a:pt x="460" y="221"/>
                    </a:cubicBezTo>
                    <a:cubicBezTo>
                      <a:pt x="461" y="225"/>
                      <a:pt x="463" y="229"/>
                      <a:pt x="465" y="233"/>
                    </a:cubicBezTo>
                    <a:cubicBezTo>
                      <a:pt x="467" y="237"/>
                      <a:pt x="469" y="241"/>
                      <a:pt x="471" y="245"/>
                    </a:cubicBezTo>
                    <a:cubicBezTo>
                      <a:pt x="472" y="249"/>
                      <a:pt x="476" y="257"/>
                      <a:pt x="476" y="257"/>
                    </a:cubicBezTo>
                    <a:cubicBezTo>
                      <a:pt x="466" y="268"/>
                      <a:pt x="451" y="278"/>
                      <a:pt x="441" y="285"/>
                    </a:cubicBezTo>
                    <a:cubicBezTo>
                      <a:pt x="435" y="287"/>
                      <a:pt x="413" y="305"/>
                      <a:pt x="383" y="288"/>
                    </a:cubicBezTo>
                    <a:cubicBezTo>
                      <a:pt x="371" y="281"/>
                      <a:pt x="364" y="267"/>
                      <a:pt x="363" y="253"/>
                    </a:cubicBezTo>
                    <a:cubicBezTo>
                      <a:pt x="362" y="246"/>
                      <a:pt x="363" y="239"/>
                      <a:pt x="366" y="233"/>
                    </a:cubicBezTo>
                    <a:cubicBezTo>
                      <a:pt x="369" y="227"/>
                      <a:pt x="373" y="221"/>
                      <a:pt x="378" y="216"/>
                    </a:cubicBezTo>
                    <a:cubicBezTo>
                      <a:pt x="383" y="210"/>
                      <a:pt x="389" y="204"/>
                      <a:pt x="393" y="196"/>
                    </a:cubicBezTo>
                    <a:cubicBezTo>
                      <a:pt x="404" y="186"/>
                      <a:pt x="419" y="182"/>
                      <a:pt x="433" y="179"/>
                    </a:cubicBezTo>
                    <a:cubicBezTo>
                      <a:pt x="450" y="175"/>
                      <a:pt x="467" y="172"/>
                      <a:pt x="481" y="161"/>
                    </a:cubicBezTo>
                    <a:cubicBezTo>
                      <a:pt x="481" y="161"/>
                      <a:pt x="481" y="161"/>
                      <a:pt x="481" y="161"/>
                    </a:cubicBezTo>
                    <a:cubicBezTo>
                      <a:pt x="486" y="160"/>
                      <a:pt x="490" y="160"/>
                      <a:pt x="494" y="161"/>
                    </a:cubicBezTo>
                    <a:cubicBezTo>
                      <a:pt x="499" y="162"/>
                      <a:pt x="504" y="164"/>
                      <a:pt x="508" y="166"/>
                    </a:cubicBezTo>
                    <a:cubicBezTo>
                      <a:pt x="513" y="169"/>
                      <a:pt x="517" y="172"/>
                      <a:pt x="522" y="175"/>
                    </a:cubicBezTo>
                    <a:cubicBezTo>
                      <a:pt x="518" y="171"/>
                      <a:pt x="514" y="168"/>
                      <a:pt x="509" y="165"/>
                    </a:cubicBezTo>
                    <a:cubicBezTo>
                      <a:pt x="505" y="162"/>
                      <a:pt x="500" y="160"/>
                      <a:pt x="495" y="158"/>
                    </a:cubicBezTo>
                    <a:cubicBezTo>
                      <a:pt x="491" y="157"/>
                      <a:pt x="486" y="157"/>
                      <a:pt x="482" y="157"/>
                    </a:cubicBezTo>
                    <a:cubicBezTo>
                      <a:pt x="482" y="157"/>
                      <a:pt x="482" y="157"/>
                      <a:pt x="482" y="157"/>
                    </a:cubicBezTo>
                    <a:cubicBezTo>
                      <a:pt x="491" y="146"/>
                      <a:pt x="500" y="135"/>
                      <a:pt x="510" y="124"/>
                    </a:cubicBezTo>
                    <a:cubicBezTo>
                      <a:pt x="498" y="135"/>
                      <a:pt x="486" y="147"/>
                      <a:pt x="474" y="158"/>
                    </a:cubicBezTo>
                    <a:cubicBezTo>
                      <a:pt x="473" y="159"/>
                      <a:pt x="472" y="159"/>
                      <a:pt x="471" y="160"/>
                    </a:cubicBezTo>
                    <a:cubicBezTo>
                      <a:pt x="469" y="161"/>
                      <a:pt x="468" y="162"/>
                      <a:pt x="466" y="163"/>
                    </a:cubicBezTo>
                    <a:cubicBezTo>
                      <a:pt x="449" y="171"/>
                      <a:pt x="428" y="172"/>
                      <a:pt x="411" y="178"/>
                    </a:cubicBezTo>
                    <a:cubicBezTo>
                      <a:pt x="415" y="174"/>
                      <a:pt x="418" y="169"/>
                      <a:pt x="420" y="162"/>
                    </a:cubicBezTo>
                    <a:cubicBezTo>
                      <a:pt x="420" y="161"/>
                      <a:pt x="421" y="159"/>
                      <a:pt x="422" y="157"/>
                    </a:cubicBezTo>
                    <a:cubicBezTo>
                      <a:pt x="427" y="141"/>
                      <a:pt x="422" y="123"/>
                      <a:pt x="422" y="106"/>
                    </a:cubicBezTo>
                    <a:cubicBezTo>
                      <a:pt x="422" y="105"/>
                      <a:pt x="422" y="103"/>
                      <a:pt x="422" y="102"/>
                    </a:cubicBezTo>
                    <a:cubicBezTo>
                      <a:pt x="423" y="100"/>
                      <a:pt x="423" y="97"/>
                      <a:pt x="424" y="95"/>
                    </a:cubicBezTo>
                    <a:cubicBezTo>
                      <a:pt x="425" y="90"/>
                      <a:pt x="426" y="85"/>
                      <a:pt x="428" y="81"/>
                    </a:cubicBezTo>
                    <a:cubicBezTo>
                      <a:pt x="430" y="76"/>
                      <a:pt x="433" y="72"/>
                      <a:pt x="437" y="68"/>
                    </a:cubicBezTo>
                    <a:cubicBezTo>
                      <a:pt x="440" y="64"/>
                      <a:pt x="444" y="61"/>
                      <a:pt x="449" y="59"/>
                    </a:cubicBezTo>
                    <a:cubicBezTo>
                      <a:pt x="444" y="61"/>
                      <a:pt x="439" y="64"/>
                      <a:pt x="436" y="67"/>
                    </a:cubicBezTo>
                    <a:cubicBezTo>
                      <a:pt x="432" y="71"/>
                      <a:pt x="429" y="75"/>
                      <a:pt x="426" y="79"/>
                    </a:cubicBezTo>
                    <a:cubicBezTo>
                      <a:pt x="424" y="84"/>
                      <a:pt x="422" y="89"/>
                      <a:pt x="420" y="94"/>
                    </a:cubicBezTo>
                    <a:cubicBezTo>
                      <a:pt x="420" y="95"/>
                      <a:pt x="419" y="97"/>
                      <a:pt x="419" y="98"/>
                    </a:cubicBezTo>
                    <a:cubicBezTo>
                      <a:pt x="419" y="98"/>
                      <a:pt x="419" y="98"/>
                      <a:pt x="419" y="98"/>
                    </a:cubicBezTo>
                    <a:cubicBezTo>
                      <a:pt x="418" y="97"/>
                      <a:pt x="417" y="97"/>
                      <a:pt x="416" y="96"/>
                    </a:cubicBezTo>
                    <a:cubicBezTo>
                      <a:pt x="415" y="94"/>
                      <a:pt x="413" y="93"/>
                      <a:pt x="412" y="92"/>
                    </a:cubicBezTo>
                    <a:cubicBezTo>
                      <a:pt x="408" y="89"/>
                      <a:pt x="408" y="89"/>
                      <a:pt x="408" y="89"/>
                    </a:cubicBezTo>
                    <a:cubicBezTo>
                      <a:pt x="394" y="77"/>
                      <a:pt x="394" y="77"/>
                      <a:pt x="394" y="77"/>
                    </a:cubicBezTo>
                    <a:cubicBezTo>
                      <a:pt x="407" y="91"/>
                      <a:pt x="407" y="91"/>
                      <a:pt x="407" y="91"/>
                    </a:cubicBezTo>
                    <a:cubicBezTo>
                      <a:pt x="410" y="95"/>
                      <a:pt x="410" y="95"/>
                      <a:pt x="410" y="95"/>
                    </a:cubicBezTo>
                    <a:cubicBezTo>
                      <a:pt x="411" y="96"/>
                      <a:pt x="412" y="97"/>
                      <a:pt x="413" y="98"/>
                    </a:cubicBezTo>
                    <a:cubicBezTo>
                      <a:pt x="414" y="99"/>
                      <a:pt x="415" y="101"/>
                      <a:pt x="415" y="102"/>
                    </a:cubicBezTo>
                    <a:cubicBezTo>
                      <a:pt x="415" y="102"/>
                      <a:pt x="415" y="102"/>
                      <a:pt x="415" y="102"/>
                    </a:cubicBezTo>
                    <a:cubicBezTo>
                      <a:pt x="415" y="104"/>
                      <a:pt x="415" y="105"/>
                      <a:pt x="415" y="107"/>
                    </a:cubicBezTo>
                    <a:cubicBezTo>
                      <a:pt x="415" y="118"/>
                      <a:pt x="415" y="129"/>
                      <a:pt x="415" y="141"/>
                    </a:cubicBezTo>
                    <a:cubicBezTo>
                      <a:pt x="415" y="148"/>
                      <a:pt x="415" y="154"/>
                      <a:pt x="413" y="161"/>
                    </a:cubicBezTo>
                    <a:cubicBezTo>
                      <a:pt x="410" y="167"/>
                      <a:pt x="405" y="171"/>
                      <a:pt x="399" y="175"/>
                    </a:cubicBezTo>
                    <a:cubicBezTo>
                      <a:pt x="394" y="179"/>
                      <a:pt x="389" y="183"/>
                      <a:pt x="384" y="187"/>
                    </a:cubicBezTo>
                    <a:cubicBezTo>
                      <a:pt x="372" y="194"/>
                      <a:pt x="359" y="201"/>
                      <a:pt x="347" y="208"/>
                    </a:cubicBezTo>
                    <a:cubicBezTo>
                      <a:pt x="341" y="212"/>
                      <a:pt x="335" y="216"/>
                      <a:pt x="328" y="219"/>
                    </a:cubicBezTo>
                    <a:cubicBezTo>
                      <a:pt x="322" y="222"/>
                      <a:pt x="315" y="222"/>
                      <a:pt x="308" y="219"/>
                    </a:cubicBezTo>
                    <a:cubicBezTo>
                      <a:pt x="298" y="213"/>
                      <a:pt x="290" y="204"/>
                      <a:pt x="284" y="195"/>
                    </a:cubicBezTo>
                    <a:cubicBezTo>
                      <a:pt x="275" y="178"/>
                      <a:pt x="271" y="158"/>
                      <a:pt x="275" y="140"/>
                    </a:cubicBezTo>
                    <a:cubicBezTo>
                      <a:pt x="280" y="127"/>
                      <a:pt x="289" y="115"/>
                      <a:pt x="295" y="104"/>
                    </a:cubicBezTo>
                    <a:cubicBezTo>
                      <a:pt x="301" y="93"/>
                      <a:pt x="305" y="81"/>
                      <a:pt x="307" y="69"/>
                    </a:cubicBezTo>
                    <a:cubicBezTo>
                      <a:pt x="308" y="66"/>
                      <a:pt x="308" y="62"/>
                      <a:pt x="308" y="59"/>
                    </a:cubicBezTo>
                    <a:cubicBezTo>
                      <a:pt x="309" y="55"/>
                      <a:pt x="309" y="55"/>
                      <a:pt x="309" y="55"/>
                    </a:cubicBezTo>
                    <a:cubicBezTo>
                      <a:pt x="309" y="54"/>
                      <a:pt x="309" y="54"/>
                      <a:pt x="309" y="54"/>
                    </a:cubicBezTo>
                    <a:cubicBezTo>
                      <a:pt x="309" y="53"/>
                      <a:pt x="311" y="48"/>
                      <a:pt x="311" y="47"/>
                    </a:cubicBezTo>
                    <a:cubicBezTo>
                      <a:pt x="313" y="45"/>
                      <a:pt x="314" y="43"/>
                      <a:pt x="316" y="41"/>
                    </a:cubicBezTo>
                    <a:cubicBezTo>
                      <a:pt x="317" y="39"/>
                      <a:pt x="319" y="37"/>
                      <a:pt x="321" y="35"/>
                    </a:cubicBezTo>
                    <a:cubicBezTo>
                      <a:pt x="323" y="33"/>
                      <a:pt x="324" y="31"/>
                      <a:pt x="326" y="29"/>
                    </a:cubicBezTo>
                    <a:cubicBezTo>
                      <a:pt x="327" y="27"/>
                      <a:pt x="328" y="24"/>
                      <a:pt x="329" y="22"/>
                    </a:cubicBezTo>
                    <a:cubicBezTo>
                      <a:pt x="329" y="19"/>
                      <a:pt x="329" y="16"/>
                      <a:pt x="328" y="14"/>
                    </a:cubicBezTo>
                    <a:cubicBezTo>
                      <a:pt x="328" y="11"/>
                      <a:pt x="327" y="9"/>
                      <a:pt x="326" y="7"/>
                    </a:cubicBezTo>
                    <a:cubicBezTo>
                      <a:pt x="326" y="9"/>
                      <a:pt x="327" y="12"/>
                      <a:pt x="327" y="14"/>
                    </a:cubicBezTo>
                    <a:cubicBezTo>
                      <a:pt x="328" y="17"/>
                      <a:pt x="327" y="19"/>
                      <a:pt x="327" y="21"/>
                    </a:cubicBezTo>
                    <a:cubicBezTo>
                      <a:pt x="326" y="24"/>
                      <a:pt x="325" y="26"/>
                      <a:pt x="323" y="27"/>
                    </a:cubicBezTo>
                    <a:cubicBezTo>
                      <a:pt x="322" y="29"/>
                      <a:pt x="320" y="31"/>
                      <a:pt x="318" y="33"/>
                    </a:cubicBezTo>
                    <a:cubicBezTo>
                      <a:pt x="316" y="34"/>
                      <a:pt x="314" y="36"/>
                      <a:pt x="312" y="37"/>
                    </a:cubicBezTo>
                    <a:cubicBezTo>
                      <a:pt x="310" y="39"/>
                      <a:pt x="308" y="41"/>
                      <a:pt x="307" y="43"/>
                    </a:cubicBezTo>
                    <a:cubicBezTo>
                      <a:pt x="306" y="44"/>
                      <a:pt x="305" y="45"/>
                      <a:pt x="304" y="47"/>
                    </a:cubicBezTo>
                    <a:cubicBezTo>
                      <a:pt x="304" y="47"/>
                      <a:pt x="304" y="47"/>
                      <a:pt x="304" y="47"/>
                    </a:cubicBezTo>
                    <a:cubicBezTo>
                      <a:pt x="302" y="45"/>
                      <a:pt x="300" y="42"/>
                      <a:pt x="297" y="41"/>
                    </a:cubicBezTo>
                    <a:cubicBezTo>
                      <a:pt x="296" y="40"/>
                      <a:pt x="296" y="40"/>
                      <a:pt x="296" y="40"/>
                    </a:cubicBezTo>
                    <a:cubicBezTo>
                      <a:pt x="292" y="38"/>
                      <a:pt x="288" y="35"/>
                      <a:pt x="284" y="33"/>
                    </a:cubicBezTo>
                    <a:cubicBezTo>
                      <a:pt x="280" y="30"/>
                      <a:pt x="275" y="27"/>
                      <a:pt x="272" y="23"/>
                    </a:cubicBezTo>
                    <a:cubicBezTo>
                      <a:pt x="270" y="22"/>
                      <a:pt x="268" y="20"/>
                      <a:pt x="267" y="17"/>
                    </a:cubicBezTo>
                    <a:cubicBezTo>
                      <a:pt x="265" y="15"/>
                      <a:pt x="264" y="13"/>
                      <a:pt x="264" y="10"/>
                    </a:cubicBezTo>
                    <a:cubicBezTo>
                      <a:pt x="264" y="13"/>
                      <a:pt x="265" y="15"/>
                      <a:pt x="266" y="18"/>
                    </a:cubicBezTo>
                    <a:cubicBezTo>
                      <a:pt x="267" y="20"/>
                      <a:pt x="269" y="23"/>
                      <a:pt x="270" y="25"/>
                    </a:cubicBezTo>
                    <a:cubicBezTo>
                      <a:pt x="274" y="29"/>
                      <a:pt x="278" y="32"/>
                      <a:pt x="282" y="36"/>
                    </a:cubicBezTo>
                    <a:cubicBezTo>
                      <a:pt x="286" y="39"/>
                      <a:pt x="289" y="42"/>
                      <a:pt x="293" y="45"/>
                    </a:cubicBezTo>
                    <a:cubicBezTo>
                      <a:pt x="293" y="45"/>
                      <a:pt x="293" y="45"/>
                      <a:pt x="293" y="45"/>
                    </a:cubicBezTo>
                    <a:cubicBezTo>
                      <a:pt x="295" y="50"/>
                      <a:pt x="298" y="54"/>
                      <a:pt x="299" y="59"/>
                    </a:cubicBezTo>
                    <a:cubicBezTo>
                      <a:pt x="301" y="64"/>
                      <a:pt x="299" y="69"/>
                      <a:pt x="297" y="74"/>
                    </a:cubicBezTo>
                    <a:cubicBezTo>
                      <a:pt x="292" y="85"/>
                      <a:pt x="287" y="96"/>
                      <a:pt x="280" y="106"/>
                    </a:cubicBezTo>
                    <a:cubicBezTo>
                      <a:pt x="274" y="116"/>
                      <a:pt x="268" y="126"/>
                      <a:pt x="264" y="137"/>
                    </a:cubicBezTo>
                    <a:cubicBezTo>
                      <a:pt x="257" y="145"/>
                      <a:pt x="253" y="156"/>
                      <a:pt x="255" y="167"/>
                    </a:cubicBezTo>
                    <a:cubicBezTo>
                      <a:pt x="244" y="167"/>
                      <a:pt x="241" y="153"/>
                      <a:pt x="239" y="144"/>
                    </a:cubicBezTo>
                    <a:cubicBezTo>
                      <a:pt x="238" y="131"/>
                      <a:pt x="237" y="117"/>
                      <a:pt x="236" y="103"/>
                    </a:cubicBezTo>
                    <a:cubicBezTo>
                      <a:pt x="236" y="103"/>
                      <a:pt x="236" y="103"/>
                      <a:pt x="236" y="103"/>
                    </a:cubicBezTo>
                    <a:cubicBezTo>
                      <a:pt x="236" y="103"/>
                      <a:pt x="236" y="103"/>
                      <a:pt x="236" y="102"/>
                    </a:cubicBezTo>
                    <a:cubicBezTo>
                      <a:pt x="236" y="91"/>
                      <a:pt x="235" y="81"/>
                      <a:pt x="229" y="71"/>
                    </a:cubicBezTo>
                    <a:cubicBezTo>
                      <a:pt x="229" y="71"/>
                      <a:pt x="228" y="70"/>
                      <a:pt x="228" y="70"/>
                    </a:cubicBezTo>
                    <a:cubicBezTo>
                      <a:pt x="228" y="70"/>
                      <a:pt x="228" y="70"/>
                      <a:pt x="228" y="70"/>
                    </a:cubicBezTo>
                    <a:cubicBezTo>
                      <a:pt x="225" y="65"/>
                      <a:pt x="222" y="60"/>
                      <a:pt x="220" y="54"/>
                    </a:cubicBezTo>
                    <a:cubicBezTo>
                      <a:pt x="218" y="48"/>
                      <a:pt x="217" y="42"/>
                      <a:pt x="216" y="36"/>
                    </a:cubicBezTo>
                    <a:cubicBezTo>
                      <a:pt x="216" y="30"/>
                      <a:pt x="217" y="23"/>
                      <a:pt x="218" y="17"/>
                    </a:cubicBezTo>
                    <a:cubicBezTo>
                      <a:pt x="220" y="11"/>
                      <a:pt x="223" y="5"/>
                      <a:pt x="226" y="0"/>
                    </a:cubicBezTo>
                    <a:cubicBezTo>
                      <a:pt x="222" y="5"/>
                      <a:pt x="219" y="11"/>
                      <a:pt x="217" y="17"/>
                    </a:cubicBezTo>
                    <a:cubicBezTo>
                      <a:pt x="215" y="23"/>
                      <a:pt x="214" y="29"/>
                      <a:pt x="214" y="36"/>
                    </a:cubicBezTo>
                    <a:cubicBezTo>
                      <a:pt x="214" y="42"/>
                      <a:pt x="214" y="49"/>
                      <a:pt x="216" y="55"/>
                    </a:cubicBezTo>
                    <a:cubicBezTo>
                      <a:pt x="216" y="55"/>
                      <a:pt x="216" y="56"/>
                      <a:pt x="216" y="56"/>
                    </a:cubicBezTo>
                    <a:cubicBezTo>
                      <a:pt x="215" y="55"/>
                      <a:pt x="214" y="54"/>
                      <a:pt x="213" y="53"/>
                    </a:cubicBezTo>
                    <a:cubicBezTo>
                      <a:pt x="211" y="51"/>
                      <a:pt x="209" y="49"/>
                      <a:pt x="206" y="47"/>
                    </a:cubicBezTo>
                    <a:cubicBezTo>
                      <a:pt x="205" y="46"/>
                      <a:pt x="205" y="46"/>
                      <a:pt x="204" y="45"/>
                    </a:cubicBezTo>
                    <a:cubicBezTo>
                      <a:pt x="203" y="45"/>
                      <a:pt x="202" y="44"/>
                      <a:pt x="201" y="44"/>
                    </a:cubicBezTo>
                    <a:cubicBezTo>
                      <a:pt x="200" y="43"/>
                      <a:pt x="198" y="43"/>
                      <a:pt x="196" y="42"/>
                    </a:cubicBezTo>
                    <a:cubicBezTo>
                      <a:pt x="195" y="42"/>
                      <a:pt x="193" y="41"/>
                      <a:pt x="192" y="41"/>
                    </a:cubicBezTo>
                    <a:cubicBezTo>
                      <a:pt x="187" y="40"/>
                      <a:pt x="187" y="40"/>
                      <a:pt x="187" y="40"/>
                    </a:cubicBezTo>
                    <a:cubicBezTo>
                      <a:pt x="184" y="40"/>
                      <a:pt x="181" y="39"/>
                      <a:pt x="178" y="38"/>
                    </a:cubicBezTo>
                    <a:cubicBezTo>
                      <a:pt x="175" y="37"/>
                      <a:pt x="172" y="36"/>
                      <a:pt x="169" y="35"/>
                    </a:cubicBezTo>
                    <a:cubicBezTo>
                      <a:pt x="167" y="33"/>
                      <a:pt x="164" y="31"/>
                      <a:pt x="162" y="29"/>
                    </a:cubicBezTo>
                    <a:cubicBezTo>
                      <a:pt x="160" y="27"/>
                      <a:pt x="159" y="24"/>
                      <a:pt x="158" y="21"/>
                    </a:cubicBezTo>
                    <a:cubicBezTo>
                      <a:pt x="159" y="24"/>
                      <a:pt x="160" y="27"/>
                      <a:pt x="162" y="30"/>
                    </a:cubicBezTo>
                    <a:cubicBezTo>
                      <a:pt x="163" y="32"/>
                      <a:pt x="166" y="35"/>
                      <a:pt x="168" y="37"/>
                    </a:cubicBezTo>
                    <a:cubicBezTo>
                      <a:pt x="171" y="39"/>
                      <a:pt x="174" y="40"/>
                      <a:pt x="177" y="41"/>
                    </a:cubicBezTo>
                    <a:cubicBezTo>
                      <a:pt x="180" y="43"/>
                      <a:pt x="183" y="44"/>
                      <a:pt x="186" y="45"/>
                    </a:cubicBezTo>
                    <a:cubicBezTo>
                      <a:pt x="189" y="46"/>
                      <a:pt x="192" y="47"/>
                      <a:pt x="195" y="48"/>
                    </a:cubicBezTo>
                    <a:cubicBezTo>
                      <a:pt x="196" y="48"/>
                      <a:pt x="197" y="49"/>
                      <a:pt x="198" y="49"/>
                    </a:cubicBezTo>
                    <a:cubicBezTo>
                      <a:pt x="199" y="50"/>
                      <a:pt x="200" y="50"/>
                      <a:pt x="200" y="51"/>
                    </a:cubicBezTo>
                    <a:cubicBezTo>
                      <a:pt x="200" y="51"/>
                      <a:pt x="211" y="63"/>
                      <a:pt x="214" y="65"/>
                    </a:cubicBezTo>
                    <a:cubicBezTo>
                      <a:pt x="221" y="77"/>
                      <a:pt x="221" y="94"/>
                      <a:pt x="221" y="108"/>
                    </a:cubicBezTo>
                    <a:cubicBezTo>
                      <a:pt x="221" y="112"/>
                      <a:pt x="221" y="117"/>
                      <a:pt x="221" y="121"/>
                    </a:cubicBezTo>
                    <a:cubicBezTo>
                      <a:pt x="218" y="133"/>
                      <a:pt x="219" y="147"/>
                      <a:pt x="224" y="159"/>
                    </a:cubicBezTo>
                    <a:cubicBezTo>
                      <a:pt x="230" y="179"/>
                      <a:pt x="242" y="198"/>
                      <a:pt x="240" y="220"/>
                    </a:cubicBezTo>
                    <a:cubicBezTo>
                      <a:pt x="238" y="229"/>
                      <a:pt x="235" y="239"/>
                      <a:pt x="226" y="245"/>
                    </a:cubicBezTo>
                    <a:cubicBezTo>
                      <a:pt x="219" y="250"/>
                      <a:pt x="211" y="251"/>
                      <a:pt x="203" y="249"/>
                    </a:cubicBezTo>
                    <a:cubicBezTo>
                      <a:pt x="185" y="247"/>
                      <a:pt x="169" y="234"/>
                      <a:pt x="154" y="225"/>
                    </a:cubicBezTo>
                    <a:cubicBezTo>
                      <a:pt x="144" y="218"/>
                      <a:pt x="134" y="211"/>
                      <a:pt x="124" y="205"/>
                    </a:cubicBezTo>
                    <a:cubicBezTo>
                      <a:pt x="121" y="204"/>
                      <a:pt x="118" y="202"/>
                      <a:pt x="115" y="201"/>
                    </a:cubicBezTo>
                    <a:cubicBezTo>
                      <a:pt x="112" y="197"/>
                      <a:pt x="107" y="183"/>
                      <a:pt x="108" y="178"/>
                    </a:cubicBezTo>
                    <a:cubicBezTo>
                      <a:pt x="111" y="170"/>
                      <a:pt x="111" y="167"/>
                      <a:pt x="114" y="159"/>
                    </a:cubicBezTo>
                    <a:cubicBezTo>
                      <a:pt x="115" y="158"/>
                      <a:pt x="115" y="157"/>
                      <a:pt x="116" y="157"/>
                    </a:cubicBezTo>
                    <a:cubicBezTo>
                      <a:pt x="117" y="156"/>
                      <a:pt x="119" y="154"/>
                      <a:pt x="120" y="153"/>
                    </a:cubicBezTo>
                    <a:cubicBezTo>
                      <a:pt x="123" y="151"/>
                      <a:pt x="125" y="148"/>
                      <a:pt x="127" y="146"/>
                    </a:cubicBezTo>
                    <a:cubicBezTo>
                      <a:pt x="130" y="144"/>
                      <a:pt x="132" y="142"/>
                      <a:pt x="135" y="140"/>
                    </a:cubicBezTo>
                    <a:cubicBezTo>
                      <a:pt x="138" y="139"/>
                      <a:pt x="141" y="138"/>
                      <a:pt x="144" y="138"/>
                    </a:cubicBezTo>
                    <a:cubicBezTo>
                      <a:pt x="141" y="137"/>
                      <a:pt x="138" y="138"/>
                      <a:pt x="135" y="139"/>
                    </a:cubicBezTo>
                    <a:cubicBezTo>
                      <a:pt x="131" y="141"/>
                      <a:pt x="129" y="142"/>
                      <a:pt x="126" y="144"/>
                    </a:cubicBezTo>
                    <a:cubicBezTo>
                      <a:pt x="123" y="146"/>
                      <a:pt x="120" y="149"/>
                      <a:pt x="117" y="150"/>
                    </a:cubicBezTo>
                    <a:cubicBezTo>
                      <a:pt x="117" y="150"/>
                      <a:pt x="117" y="150"/>
                      <a:pt x="117" y="150"/>
                    </a:cubicBezTo>
                    <a:cubicBezTo>
                      <a:pt x="120" y="137"/>
                      <a:pt x="124" y="111"/>
                      <a:pt x="115" y="100"/>
                    </a:cubicBezTo>
                    <a:cubicBezTo>
                      <a:pt x="112" y="97"/>
                      <a:pt x="115" y="116"/>
                      <a:pt x="115" y="120"/>
                    </a:cubicBezTo>
                    <a:cubicBezTo>
                      <a:pt x="115" y="128"/>
                      <a:pt x="112" y="133"/>
                      <a:pt x="110" y="143"/>
                    </a:cubicBezTo>
                    <a:cubicBezTo>
                      <a:pt x="110" y="148"/>
                      <a:pt x="108" y="152"/>
                      <a:pt x="106" y="156"/>
                    </a:cubicBezTo>
                    <a:cubicBezTo>
                      <a:pt x="104" y="161"/>
                      <a:pt x="103" y="168"/>
                      <a:pt x="101" y="172"/>
                    </a:cubicBezTo>
                    <a:cubicBezTo>
                      <a:pt x="96" y="183"/>
                      <a:pt x="98" y="192"/>
                      <a:pt x="103" y="201"/>
                    </a:cubicBezTo>
                    <a:cubicBezTo>
                      <a:pt x="103" y="201"/>
                      <a:pt x="103" y="201"/>
                      <a:pt x="103" y="202"/>
                    </a:cubicBezTo>
                    <a:cubicBezTo>
                      <a:pt x="97" y="201"/>
                      <a:pt x="91" y="201"/>
                      <a:pt x="86" y="202"/>
                    </a:cubicBezTo>
                    <a:cubicBezTo>
                      <a:pt x="80" y="203"/>
                      <a:pt x="74" y="205"/>
                      <a:pt x="68" y="207"/>
                    </a:cubicBezTo>
                    <a:cubicBezTo>
                      <a:pt x="57" y="210"/>
                      <a:pt x="46" y="215"/>
                      <a:pt x="35" y="218"/>
                    </a:cubicBezTo>
                    <a:cubicBezTo>
                      <a:pt x="29" y="219"/>
                      <a:pt x="23" y="221"/>
                      <a:pt x="18" y="221"/>
                    </a:cubicBezTo>
                    <a:cubicBezTo>
                      <a:pt x="12" y="222"/>
                      <a:pt x="6" y="222"/>
                      <a:pt x="0" y="222"/>
                    </a:cubicBezTo>
                    <a:cubicBezTo>
                      <a:pt x="6" y="223"/>
                      <a:pt x="12" y="223"/>
                      <a:pt x="18" y="223"/>
                    </a:cubicBezTo>
                    <a:cubicBezTo>
                      <a:pt x="24" y="223"/>
                      <a:pt x="30" y="222"/>
                      <a:pt x="35" y="221"/>
                    </a:cubicBezTo>
                    <a:cubicBezTo>
                      <a:pt x="47" y="218"/>
                      <a:pt x="58" y="215"/>
                      <a:pt x="70" y="212"/>
                    </a:cubicBezTo>
                    <a:cubicBezTo>
                      <a:pt x="75" y="211"/>
                      <a:pt x="81" y="210"/>
                      <a:pt x="86" y="210"/>
                    </a:cubicBezTo>
                    <a:cubicBezTo>
                      <a:pt x="92" y="209"/>
                      <a:pt x="98" y="210"/>
                      <a:pt x="103" y="211"/>
                    </a:cubicBezTo>
                    <a:cubicBezTo>
                      <a:pt x="108" y="212"/>
                      <a:pt x="112" y="215"/>
                      <a:pt x="117" y="218"/>
                    </a:cubicBezTo>
                    <a:cubicBezTo>
                      <a:pt x="118" y="219"/>
                      <a:pt x="120" y="220"/>
                      <a:pt x="121" y="221"/>
                    </a:cubicBezTo>
                    <a:cubicBezTo>
                      <a:pt x="132" y="231"/>
                      <a:pt x="143" y="241"/>
                      <a:pt x="154" y="251"/>
                    </a:cubicBezTo>
                    <a:cubicBezTo>
                      <a:pt x="161" y="257"/>
                      <a:pt x="168" y="263"/>
                      <a:pt x="175" y="269"/>
                    </a:cubicBezTo>
                    <a:cubicBezTo>
                      <a:pt x="181" y="275"/>
                      <a:pt x="186" y="280"/>
                      <a:pt x="191" y="287"/>
                    </a:cubicBezTo>
                    <a:cubicBezTo>
                      <a:pt x="195" y="293"/>
                      <a:pt x="198" y="301"/>
                      <a:pt x="198" y="309"/>
                    </a:cubicBezTo>
                    <a:cubicBezTo>
                      <a:pt x="198" y="316"/>
                      <a:pt x="195" y="323"/>
                      <a:pt x="191" y="329"/>
                    </a:cubicBezTo>
                    <a:cubicBezTo>
                      <a:pt x="182" y="344"/>
                      <a:pt x="167" y="352"/>
                      <a:pt x="151" y="359"/>
                    </a:cubicBezTo>
                    <a:cubicBezTo>
                      <a:pt x="138" y="365"/>
                      <a:pt x="123" y="371"/>
                      <a:pt x="109" y="376"/>
                    </a:cubicBezTo>
                    <a:moveTo>
                      <a:pt x="118" y="404"/>
                    </a:moveTo>
                    <a:cubicBezTo>
                      <a:pt x="118" y="404"/>
                      <a:pt x="118" y="404"/>
                      <a:pt x="118" y="404"/>
                    </a:cubicBezTo>
                    <a:moveTo>
                      <a:pt x="74" y="414"/>
                    </a:moveTo>
                    <a:cubicBezTo>
                      <a:pt x="79" y="409"/>
                      <a:pt x="85" y="404"/>
                      <a:pt x="91" y="401"/>
                    </a:cubicBezTo>
                    <a:cubicBezTo>
                      <a:pt x="100" y="396"/>
                      <a:pt x="109" y="391"/>
                      <a:pt x="118" y="388"/>
                    </a:cubicBezTo>
                    <a:cubicBezTo>
                      <a:pt x="121" y="388"/>
                      <a:pt x="124" y="387"/>
                      <a:pt x="127" y="387"/>
                    </a:cubicBezTo>
                    <a:cubicBezTo>
                      <a:pt x="125" y="389"/>
                      <a:pt x="123" y="392"/>
                      <a:pt x="121" y="395"/>
                    </a:cubicBezTo>
                    <a:cubicBezTo>
                      <a:pt x="119" y="398"/>
                      <a:pt x="118" y="402"/>
                      <a:pt x="116" y="405"/>
                    </a:cubicBezTo>
                    <a:moveTo>
                      <a:pt x="482" y="301"/>
                    </a:moveTo>
                    <a:cubicBezTo>
                      <a:pt x="482" y="301"/>
                      <a:pt x="483" y="301"/>
                      <a:pt x="484" y="301"/>
                    </a:cubicBezTo>
                    <a:cubicBezTo>
                      <a:pt x="484" y="301"/>
                      <a:pt x="484" y="301"/>
                      <a:pt x="484" y="301"/>
                    </a:cubicBezTo>
                    <a:cubicBezTo>
                      <a:pt x="483" y="301"/>
                      <a:pt x="482" y="301"/>
                      <a:pt x="482" y="301"/>
                    </a:cubicBezTo>
                    <a:close/>
                    <a:moveTo>
                      <a:pt x="88" y="391"/>
                    </a:moveTo>
                    <a:cubicBezTo>
                      <a:pt x="88" y="391"/>
                      <a:pt x="89" y="391"/>
                      <a:pt x="89" y="391"/>
                    </a:cubicBezTo>
                    <a:cubicBezTo>
                      <a:pt x="89" y="391"/>
                      <a:pt x="89" y="391"/>
                      <a:pt x="89" y="391"/>
                    </a:cubicBezTo>
                    <a:cubicBezTo>
                      <a:pt x="89" y="391"/>
                      <a:pt x="89" y="391"/>
                      <a:pt x="89" y="391"/>
                    </a:cubicBezTo>
                    <a:cubicBezTo>
                      <a:pt x="89" y="391"/>
                      <a:pt x="89" y="391"/>
                      <a:pt x="88" y="39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4" name="Freeform 11">
                <a:extLst>
                  <a:ext uri="{FF2B5EF4-FFF2-40B4-BE49-F238E27FC236}">
                    <a16:creationId xmlns:a16="http://schemas.microsoft.com/office/drawing/2014/main" id="{1C8911E2-8B6F-452D-95FB-A9A8DE226D41}"/>
                  </a:ext>
                </a:extLst>
              </p:cNvPr>
              <p:cNvSpPr>
                <a:spLocks/>
              </p:cNvSpPr>
              <p:nvPr/>
            </p:nvSpPr>
            <p:spPr bwMode="auto">
              <a:xfrm>
                <a:off x="3748559" y="2978786"/>
                <a:ext cx="71437" cy="58738"/>
              </a:xfrm>
              <a:custGeom>
                <a:avLst/>
                <a:gdLst>
                  <a:gd name="T0" fmla="*/ 1 w 27"/>
                  <a:gd name="T1" fmla="*/ 4 h 22"/>
                  <a:gd name="T2" fmla="*/ 0 w 27"/>
                  <a:gd name="T3" fmla="*/ 3 h 22"/>
                  <a:gd name="T4" fmla="*/ 24 w 27"/>
                  <a:gd name="T5" fmla="*/ 0 h 22"/>
                  <a:gd name="T6" fmla="*/ 24 w 27"/>
                  <a:gd name="T7" fmla="*/ 12 h 22"/>
                  <a:gd name="T8" fmla="*/ 27 w 27"/>
                  <a:gd name="T9" fmla="*/ 19 h 22"/>
                  <a:gd name="T10" fmla="*/ 4 w 27"/>
                  <a:gd name="T11" fmla="*/ 22 h 22"/>
                  <a:gd name="T12" fmla="*/ 1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 y="4"/>
                    </a:moveTo>
                    <a:cubicBezTo>
                      <a:pt x="1" y="4"/>
                      <a:pt x="1" y="4"/>
                      <a:pt x="0" y="3"/>
                    </a:cubicBezTo>
                    <a:cubicBezTo>
                      <a:pt x="8" y="2"/>
                      <a:pt x="16" y="1"/>
                      <a:pt x="24" y="0"/>
                    </a:cubicBezTo>
                    <a:cubicBezTo>
                      <a:pt x="23" y="4"/>
                      <a:pt x="24" y="8"/>
                      <a:pt x="24" y="12"/>
                    </a:cubicBezTo>
                    <a:cubicBezTo>
                      <a:pt x="25" y="14"/>
                      <a:pt x="26" y="16"/>
                      <a:pt x="27" y="19"/>
                    </a:cubicBezTo>
                    <a:cubicBezTo>
                      <a:pt x="20" y="20"/>
                      <a:pt x="12" y="21"/>
                      <a:pt x="4" y="22"/>
                    </a:cubicBezTo>
                    <a:cubicBezTo>
                      <a:pt x="5" y="16"/>
                      <a:pt x="4" y="10"/>
                      <a:pt x="1" y="4"/>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5" name="Freeform 12">
                <a:extLst>
                  <a:ext uri="{FF2B5EF4-FFF2-40B4-BE49-F238E27FC236}">
                    <a16:creationId xmlns:a16="http://schemas.microsoft.com/office/drawing/2014/main" id="{F788213A-E232-4AE0-A2BC-096234E79DED}"/>
                  </a:ext>
                </a:extLst>
              </p:cNvPr>
              <p:cNvSpPr>
                <a:spLocks/>
              </p:cNvSpPr>
              <p:nvPr/>
            </p:nvSpPr>
            <p:spPr bwMode="auto">
              <a:xfrm>
                <a:off x="3210396" y="2778761"/>
                <a:ext cx="560387" cy="325438"/>
              </a:xfrm>
              <a:custGeom>
                <a:avLst/>
                <a:gdLst>
                  <a:gd name="T0" fmla="*/ 44 w 212"/>
                  <a:gd name="T1" fmla="*/ 26 h 123"/>
                  <a:gd name="T2" fmla="*/ 33 w 212"/>
                  <a:gd name="T3" fmla="*/ 43 h 123"/>
                  <a:gd name="T4" fmla="*/ 93 w 212"/>
                  <a:gd name="T5" fmla="*/ 74 h 123"/>
                  <a:gd name="T6" fmla="*/ 212 w 212"/>
                  <a:gd name="T7" fmla="*/ 98 h 123"/>
                  <a:gd name="T8" fmla="*/ 204 w 212"/>
                  <a:gd name="T9" fmla="*/ 114 h 123"/>
                  <a:gd name="T10" fmla="*/ 197 w 212"/>
                  <a:gd name="T11" fmla="*/ 119 h 123"/>
                  <a:gd name="T12" fmla="*/ 182 w 212"/>
                  <a:gd name="T13" fmla="*/ 122 h 123"/>
                  <a:gd name="T14" fmla="*/ 135 w 212"/>
                  <a:gd name="T15" fmla="*/ 117 h 123"/>
                  <a:gd name="T16" fmla="*/ 88 w 212"/>
                  <a:gd name="T17" fmla="*/ 99 h 123"/>
                  <a:gd name="T18" fmla="*/ 26 w 212"/>
                  <a:gd name="T19" fmla="*/ 63 h 123"/>
                  <a:gd name="T20" fmla="*/ 15 w 212"/>
                  <a:gd name="T21" fmla="*/ 54 h 123"/>
                  <a:gd name="T22" fmla="*/ 6 w 212"/>
                  <a:gd name="T23" fmla="*/ 46 h 123"/>
                  <a:gd name="T24" fmla="*/ 1 w 212"/>
                  <a:gd name="T25" fmla="*/ 36 h 123"/>
                  <a:gd name="T26" fmla="*/ 5 w 212"/>
                  <a:gd name="T27" fmla="*/ 15 h 123"/>
                  <a:gd name="T28" fmla="*/ 23 w 212"/>
                  <a:gd name="T29" fmla="*/ 2 h 123"/>
                  <a:gd name="T30" fmla="*/ 45 w 212"/>
                  <a:gd name="T31" fmla="*/ 5 h 123"/>
                  <a:gd name="T32" fmla="*/ 94 w 212"/>
                  <a:gd name="T33" fmla="*/ 37 h 123"/>
                  <a:gd name="T34" fmla="*/ 117 w 212"/>
                  <a:gd name="T35" fmla="*/ 49 h 123"/>
                  <a:gd name="T36" fmla="*/ 113 w 212"/>
                  <a:gd name="T37" fmla="*/ 47 h 123"/>
                  <a:gd name="T38" fmla="*/ 120 w 212"/>
                  <a:gd name="T39" fmla="*/ 50 h 123"/>
                  <a:gd name="T40" fmla="*/ 117 w 212"/>
                  <a:gd name="T41" fmla="*/ 49 h 123"/>
                  <a:gd name="T42" fmla="*/ 160 w 212"/>
                  <a:gd name="T43" fmla="*/ 63 h 123"/>
                  <a:gd name="T44" fmla="*/ 156 w 212"/>
                  <a:gd name="T45" fmla="*/ 62 h 123"/>
                  <a:gd name="T46" fmla="*/ 163 w 212"/>
                  <a:gd name="T47" fmla="*/ 64 h 123"/>
                  <a:gd name="T48" fmla="*/ 160 w 212"/>
                  <a:gd name="T49" fmla="*/ 63 h 123"/>
                  <a:gd name="T50" fmla="*/ 185 w 212"/>
                  <a:gd name="T51" fmla="*/ 64 h 123"/>
                  <a:gd name="T52" fmla="*/ 205 w 212"/>
                  <a:gd name="T53" fmla="*/ 73 h 123"/>
                  <a:gd name="T54" fmla="*/ 208 w 212"/>
                  <a:gd name="T55" fmla="*/ 78 h 123"/>
                  <a:gd name="T56" fmla="*/ 44 w 212"/>
                  <a:gd name="T5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23">
                    <a:moveTo>
                      <a:pt x="44" y="26"/>
                    </a:moveTo>
                    <a:cubicBezTo>
                      <a:pt x="33" y="43"/>
                      <a:pt x="33" y="43"/>
                      <a:pt x="33" y="43"/>
                    </a:cubicBezTo>
                    <a:cubicBezTo>
                      <a:pt x="34" y="43"/>
                      <a:pt x="58" y="60"/>
                      <a:pt x="93" y="74"/>
                    </a:cubicBezTo>
                    <a:cubicBezTo>
                      <a:pt x="137" y="93"/>
                      <a:pt x="177" y="101"/>
                      <a:pt x="212" y="98"/>
                    </a:cubicBezTo>
                    <a:cubicBezTo>
                      <a:pt x="211" y="104"/>
                      <a:pt x="208" y="110"/>
                      <a:pt x="204" y="114"/>
                    </a:cubicBezTo>
                    <a:cubicBezTo>
                      <a:pt x="201" y="116"/>
                      <a:pt x="199" y="117"/>
                      <a:pt x="197" y="119"/>
                    </a:cubicBezTo>
                    <a:cubicBezTo>
                      <a:pt x="193" y="121"/>
                      <a:pt x="188" y="122"/>
                      <a:pt x="182" y="122"/>
                    </a:cubicBezTo>
                    <a:cubicBezTo>
                      <a:pt x="167" y="123"/>
                      <a:pt x="150" y="120"/>
                      <a:pt x="135" y="117"/>
                    </a:cubicBezTo>
                    <a:cubicBezTo>
                      <a:pt x="118" y="113"/>
                      <a:pt x="103" y="106"/>
                      <a:pt x="88" y="99"/>
                    </a:cubicBezTo>
                    <a:cubicBezTo>
                      <a:pt x="66" y="89"/>
                      <a:pt x="46" y="77"/>
                      <a:pt x="26" y="63"/>
                    </a:cubicBezTo>
                    <a:cubicBezTo>
                      <a:pt x="22" y="60"/>
                      <a:pt x="18" y="57"/>
                      <a:pt x="15" y="54"/>
                    </a:cubicBezTo>
                    <a:cubicBezTo>
                      <a:pt x="11" y="53"/>
                      <a:pt x="8" y="50"/>
                      <a:pt x="6" y="46"/>
                    </a:cubicBezTo>
                    <a:cubicBezTo>
                      <a:pt x="4" y="43"/>
                      <a:pt x="2" y="40"/>
                      <a:pt x="1" y="36"/>
                    </a:cubicBezTo>
                    <a:cubicBezTo>
                      <a:pt x="0" y="29"/>
                      <a:pt x="1" y="20"/>
                      <a:pt x="5" y="15"/>
                    </a:cubicBezTo>
                    <a:cubicBezTo>
                      <a:pt x="9" y="8"/>
                      <a:pt x="16" y="3"/>
                      <a:pt x="23" y="2"/>
                    </a:cubicBezTo>
                    <a:cubicBezTo>
                      <a:pt x="30" y="0"/>
                      <a:pt x="39" y="1"/>
                      <a:pt x="45" y="5"/>
                    </a:cubicBezTo>
                    <a:cubicBezTo>
                      <a:pt x="60" y="17"/>
                      <a:pt x="77" y="28"/>
                      <a:pt x="94" y="37"/>
                    </a:cubicBezTo>
                    <a:cubicBezTo>
                      <a:pt x="101" y="41"/>
                      <a:pt x="109" y="46"/>
                      <a:pt x="117" y="49"/>
                    </a:cubicBezTo>
                    <a:cubicBezTo>
                      <a:pt x="116" y="49"/>
                      <a:pt x="114" y="48"/>
                      <a:pt x="113" y="47"/>
                    </a:cubicBezTo>
                    <a:cubicBezTo>
                      <a:pt x="115" y="48"/>
                      <a:pt x="117" y="49"/>
                      <a:pt x="120" y="50"/>
                    </a:cubicBezTo>
                    <a:cubicBezTo>
                      <a:pt x="119" y="50"/>
                      <a:pt x="118" y="50"/>
                      <a:pt x="117" y="49"/>
                    </a:cubicBezTo>
                    <a:cubicBezTo>
                      <a:pt x="131" y="55"/>
                      <a:pt x="145" y="60"/>
                      <a:pt x="160" y="63"/>
                    </a:cubicBezTo>
                    <a:cubicBezTo>
                      <a:pt x="159" y="63"/>
                      <a:pt x="157" y="63"/>
                      <a:pt x="156" y="62"/>
                    </a:cubicBezTo>
                    <a:cubicBezTo>
                      <a:pt x="159" y="63"/>
                      <a:pt x="161" y="63"/>
                      <a:pt x="163" y="64"/>
                    </a:cubicBezTo>
                    <a:cubicBezTo>
                      <a:pt x="162" y="64"/>
                      <a:pt x="161" y="63"/>
                      <a:pt x="160" y="63"/>
                    </a:cubicBezTo>
                    <a:cubicBezTo>
                      <a:pt x="168" y="64"/>
                      <a:pt x="176" y="65"/>
                      <a:pt x="185" y="64"/>
                    </a:cubicBezTo>
                    <a:cubicBezTo>
                      <a:pt x="192" y="64"/>
                      <a:pt x="200" y="68"/>
                      <a:pt x="205" y="73"/>
                    </a:cubicBezTo>
                    <a:cubicBezTo>
                      <a:pt x="206" y="75"/>
                      <a:pt x="207" y="76"/>
                      <a:pt x="208" y="78"/>
                    </a:cubicBezTo>
                    <a:cubicBezTo>
                      <a:pt x="130" y="84"/>
                      <a:pt x="45" y="27"/>
                      <a:pt x="44" y="2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6" name="Freeform 13">
                <a:extLst>
                  <a:ext uri="{FF2B5EF4-FFF2-40B4-BE49-F238E27FC236}">
                    <a16:creationId xmlns:a16="http://schemas.microsoft.com/office/drawing/2014/main" id="{2CEF5B41-E111-4EB1-9455-AB8282C8F560}"/>
                  </a:ext>
                </a:extLst>
              </p:cNvPr>
              <p:cNvSpPr>
                <a:spLocks/>
              </p:cNvSpPr>
              <p:nvPr/>
            </p:nvSpPr>
            <p:spPr bwMode="auto">
              <a:xfrm>
                <a:off x="3297709" y="2847024"/>
                <a:ext cx="474662" cy="198438"/>
              </a:xfrm>
              <a:custGeom>
                <a:avLst/>
                <a:gdLst>
                  <a:gd name="T0" fmla="*/ 180 w 180"/>
                  <a:gd name="T1" fmla="*/ 68 h 75"/>
                  <a:gd name="T2" fmla="*/ 179 w 180"/>
                  <a:gd name="T3" fmla="*/ 71 h 75"/>
                  <a:gd name="T4" fmla="*/ 60 w 180"/>
                  <a:gd name="T5" fmla="*/ 48 h 75"/>
                  <a:gd name="T6" fmla="*/ 0 w 180"/>
                  <a:gd name="T7" fmla="*/ 16 h 75"/>
                  <a:gd name="T8" fmla="*/ 11 w 180"/>
                  <a:gd name="T9" fmla="*/ 0 h 75"/>
                  <a:gd name="T10" fmla="*/ 175 w 180"/>
                  <a:gd name="T11" fmla="*/ 52 h 75"/>
                  <a:gd name="T12" fmla="*/ 180 w 180"/>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180" h="75">
                    <a:moveTo>
                      <a:pt x="180" y="68"/>
                    </a:moveTo>
                    <a:cubicBezTo>
                      <a:pt x="180" y="69"/>
                      <a:pt x="179" y="70"/>
                      <a:pt x="179" y="71"/>
                    </a:cubicBezTo>
                    <a:cubicBezTo>
                      <a:pt x="144" y="75"/>
                      <a:pt x="104" y="67"/>
                      <a:pt x="60" y="48"/>
                    </a:cubicBezTo>
                    <a:cubicBezTo>
                      <a:pt x="25" y="33"/>
                      <a:pt x="1" y="17"/>
                      <a:pt x="0" y="16"/>
                    </a:cubicBezTo>
                    <a:cubicBezTo>
                      <a:pt x="11" y="0"/>
                      <a:pt x="11" y="0"/>
                      <a:pt x="11" y="0"/>
                    </a:cubicBezTo>
                    <a:cubicBezTo>
                      <a:pt x="12" y="0"/>
                      <a:pt x="98" y="58"/>
                      <a:pt x="175" y="52"/>
                    </a:cubicBezTo>
                    <a:cubicBezTo>
                      <a:pt x="178" y="57"/>
                      <a:pt x="180" y="62"/>
                      <a:pt x="180" y="68"/>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7" name="Freeform 14">
                <a:extLst>
                  <a:ext uri="{FF2B5EF4-FFF2-40B4-BE49-F238E27FC236}">
                    <a16:creationId xmlns:a16="http://schemas.microsoft.com/office/drawing/2014/main" id="{3E001E4D-C12E-49F7-9CA6-7473C53DEF12}"/>
                  </a:ext>
                </a:extLst>
              </p:cNvPr>
              <p:cNvSpPr>
                <a:spLocks/>
              </p:cNvSpPr>
              <p:nvPr/>
            </p:nvSpPr>
            <p:spPr bwMode="auto">
              <a:xfrm>
                <a:off x="3780309" y="2675574"/>
                <a:ext cx="338137" cy="306388"/>
              </a:xfrm>
              <a:custGeom>
                <a:avLst/>
                <a:gdLst>
                  <a:gd name="T0" fmla="*/ 2 w 128"/>
                  <a:gd name="T1" fmla="*/ 116 h 116"/>
                  <a:gd name="T2" fmla="*/ 22 w 128"/>
                  <a:gd name="T3" fmla="*/ 84 h 116"/>
                  <a:gd name="T4" fmla="*/ 29 w 128"/>
                  <a:gd name="T5" fmla="*/ 82 h 116"/>
                  <a:gd name="T6" fmla="*/ 26 w 128"/>
                  <a:gd name="T7" fmla="*/ 83 h 116"/>
                  <a:gd name="T8" fmla="*/ 33 w 128"/>
                  <a:gd name="T9" fmla="*/ 80 h 116"/>
                  <a:gd name="T10" fmla="*/ 29 w 128"/>
                  <a:gd name="T11" fmla="*/ 82 h 116"/>
                  <a:gd name="T12" fmla="*/ 59 w 128"/>
                  <a:gd name="T13" fmla="*/ 65 h 116"/>
                  <a:gd name="T14" fmla="*/ 56 w 128"/>
                  <a:gd name="T15" fmla="*/ 67 h 116"/>
                  <a:gd name="T16" fmla="*/ 62 w 128"/>
                  <a:gd name="T17" fmla="*/ 63 h 116"/>
                  <a:gd name="T18" fmla="*/ 59 w 128"/>
                  <a:gd name="T19" fmla="*/ 65 h 116"/>
                  <a:gd name="T20" fmla="*/ 83 w 128"/>
                  <a:gd name="T21" fmla="*/ 41 h 116"/>
                  <a:gd name="T22" fmla="*/ 81 w 128"/>
                  <a:gd name="T23" fmla="*/ 44 h 116"/>
                  <a:gd name="T24" fmla="*/ 85 w 128"/>
                  <a:gd name="T25" fmla="*/ 38 h 116"/>
                  <a:gd name="T26" fmla="*/ 83 w 128"/>
                  <a:gd name="T27" fmla="*/ 41 h 116"/>
                  <a:gd name="T28" fmla="*/ 99 w 128"/>
                  <a:gd name="T29" fmla="*/ 15 h 116"/>
                  <a:gd name="T30" fmla="*/ 116 w 128"/>
                  <a:gd name="T31" fmla="*/ 2 h 116"/>
                  <a:gd name="T32" fmla="*/ 128 w 128"/>
                  <a:gd name="T33" fmla="*/ 1 h 116"/>
                  <a:gd name="T34" fmla="*/ 125 w 128"/>
                  <a:gd name="T35" fmla="*/ 6 h 116"/>
                  <a:gd name="T36" fmla="*/ 2 w 128"/>
                  <a:gd name="T3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16">
                    <a:moveTo>
                      <a:pt x="2" y="116"/>
                    </a:moveTo>
                    <a:cubicBezTo>
                      <a:pt x="0" y="102"/>
                      <a:pt x="8" y="88"/>
                      <a:pt x="22" y="84"/>
                    </a:cubicBezTo>
                    <a:cubicBezTo>
                      <a:pt x="25" y="84"/>
                      <a:pt x="27" y="83"/>
                      <a:pt x="29" y="82"/>
                    </a:cubicBezTo>
                    <a:cubicBezTo>
                      <a:pt x="28" y="83"/>
                      <a:pt x="27" y="83"/>
                      <a:pt x="26" y="83"/>
                    </a:cubicBezTo>
                    <a:cubicBezTo>
                      <a:pt x="28" y="83"/>
                      <a:pt x="31" y="81"/>
                      <a:pt x="33" y="80"/>
                    </a:cubicBezTo>
                    <a:cubicBezTo>
                      <a:pt x="32" y="81"/>
                      <a:pt x="30" y="82"/>
                      <a:pt x="29" y="82"/>
                    </a:cubicBezTo>
                    <a:cubicBezTo>
                      <a:pt x="39" y="78"/>
                      <a:pt x="49" y="72"/>
                      <a:pt x="59" y="65"/>
                    </a:cubicBezTo>
                    <a:cubicBezTo>
                      <a:pt x="58" y="66"/>
                      <a:pt x="57" y="66"/>
                      <a:pt x="56" y="67"/>
                    </a:cubicBezTo>
                    <a:cubicBezTo>
                      <a:pt x="58" y="66"/>
                      <a:pt x="60" y="64"/>
                      <a:pt x="62" y="63"/>
                    </a:cubicBezTo>
                    <a:cubicBezTo>
                      <a:pt x="61" y="64"/>
                      <a:pt x="60" y="64"/>
                      <a:pt x="59" y="65"/>
                    </a:cubicBezTo>
                    <a:cubicBezTo>
                      <a:pt x="68" y="58"/>
                      <a:pt x="76" y="50"/>
                      <a:pt x="83" y="41"/>
                    </a:cubicBezTo>
                    <a:cubicBezTo>
                      <a:pt x="82" y="42"/>
                      <a:pt x="82" y="43"/>
                      <a:pt x="81" y="44"/>
                    </a:cubicBezTo>
                    <a:cubicBezTo>
                      <a:pt x="82" y="42"/>
                      <a:pt x="84" y="40"/>
                      <a:pt x="85" y="38"/>
                    </a:cubicBezTo>
                    <a:cubicBezTo>
                      <a:pt x="85" y="39"/>
                      <a:pt x="84" y="40"/>
                      <a:pt x="83" y="41"/>
                    </a:cubicBezTo>
                    <a:cubicBezTo>
                      <a:pt x="89" y="33"/>
                      <a:pt x="94" y="24"/>
                      <a:pt x="99" y="15"/>
                    </a:cubicBezTo>
                    <a:cubicBezTo>
                      <a:pt x="102" y="9"/>
                      <a:pt x="110" y="3"/>
                      <a:pt x="116" y="2"/>
                    </a:cubicBezTo>
                    <a:cubicBezTo>
                      <a:pt x="120" y="1"/>
                      <a:pt x="124" y="0"/>
                      <a:pt x="128" y="1"/>
                    </a:cubicBezTo>
                    <a:cubicBezTo>
                      <a:pt x="126" y="4"/>
                      <a:pt x="126" y="5"/>
                      <a:pt x="125" y="6"/>
                    </a:cubicBezTo>
                    <a:cubicBezTo>
                      <a:pt x="91" y="63"/>
                      <a:pt x="50" y="100"/>
                      <a:pt x="2" y="1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8" name="Freeform 15">
                <a:extLst>
                  <a:ext uri="{FF2B5EF4-FFF2-40B4-BE49-F238E27FC236}">
                    <a16:creationId xmlns:a16="http://schemas.microsoft.com/office/drawing/2014/main" id="{682B6284-9BD0-49E2-A2AD-75520C08FD94}"/>
                  </a:ext>
                </a:extLst>
              </p:cNvPr>
              <p:cNvSpPr>
                <a:spLocks/>
              </p:cNvSpPr>
              <p:nvPr/>
            </p:nvSpPr>
            <p:spPr bwMode="auto">
              <a:xfrm>
                <a:off x="3807296" y="2700974"/>
                <a:ext cx="379412" cy="349250"/>
              </a:xfrm>
              <a:custGeom>
                <a:avLst/>
                <a:gdLst>
                  <a:gd name="T0" fmla="*/ 57 w 144"/>
                  <a:gd name="T1" fmla="*/ 93 h 132"/>
                  <a:gd name="T2" fmla="*/ 133 w 144"/>
                  <a:gd name="T3" fmla="*/ 6 h 132"/>
                  <a:gd name="T4" fmla="*/ 133 w 144"/>
                  <a:gd name="T5" fmla="*/ 6 h 132"/>
                  <a:gd name="T6" fmla="*/ 133 w 144"/>
                  <a:gd name="T7" fmla="*/ 6 h 132"/>
                  <a:gd name="T8" fmla="*/ 135 w 144"/>
                  <a:gd name="T9" fmla="*/ 0 h 132"/>
                  <a:gd name="T10" fmla="*/ 142 w 144"/>
                  <a:gd name="T11" fmla="*/ 12 h 132"/>
                  <a:gd name="T12" fmla="*/ 139 w 144"/>
                  <a:gd name="T13" fmla="*/ 34 h 132"/>
                  <a:gd name="T14" fmla="*/ 113 w 144"/>
                  <a:gd name="T15" fmla="*/ 73 h 132"/>
                  <a:gd name="T16" fmla="*/ 88 w 144"/>
                  <a:gd name="T17" fmla="*/ 97 h 132"/>
                  <a:gd name="T18" fmla="*/ 60 w 144"/>
                  <a:gd name="T19" fmla="*/ 117 h 132"/>
                  <a:gd name="T20" fmla="*/ 35 w 144"/>
                  <a:gd name="T21" fmla="*/ 128 h 132"/>
                  <a:gd name="T22" fmla="*/ 27 w 144"/>
                  <a:gd name="T23" fmla="*/ 131 h 132"/>
                  <a:gd name="T24" fmla="*/ 5 w 144"/>
                  <a:gd name="T25" fmla="*/ 128 h 132"/>
                  <a:gd name="T26" fmla="*/ 0 w 144"/>
                  <a:gd name="T27" fmla="*/ 124 h 132"/>
                  <a:gd name="T28" fmla="*/ 57 w 144"/>
                  <a:gd name="T2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2">
                    <a:moveTo>
                      <a:pt x="57" y="93"/>
                    </a:moveTo>
                    <a:cubicBezTo>
                      <a:pt x="85" y="72"/>
                      <a:pt x="111" y="43"/>
                      <a:pt x="133" y="6"/>
                    </a:cubicBezTo>
                    <a:cubicBezTo>
                      <a:pt x="133" y="6"/>
                      <a:pt x="133" y="6"/>
                      <a:pt x="133" y="6"/>
                    </a:cubicBezTo>
                    <a:cubicBezTo>
                      <a:pt x="133" y="6"/>
                      <a:pt x="133" y="6"/>
                      <a:pt x="133" y="6"/>
                    </a:cubicBezTo>
                    <a:cubicBezTo>
                      <a:pt x="133" y="5"/>
                      <a:pt x="134" y="4"/>
                      <a:pt x="135" y="0"/>
                    </a:cubicBezTo>
                    <a:cubicBezTo>
                      <a:pt x="138" y="4"/>
                      <a:pt x="141" y="8"/>
                      <a:pt x="142" y="12"/>
                    </a:cubicBezTo>
                    <a:cubicBezTo>
                      <a:pt x="144" y="20"/>
                      <a:pt x="142" y="27"/>
                      <a:pt x="139" y="34"/>
                    </a:cubicBezTo>
                    <a:cubicBezTo>
                      <a:pt x="132" y="49"/>
                      <a:pt x="123" y="61"/>
                      <a:pt x="113" y="73"/>
                    </a:cubicBezTo>
                    <a:cubicBezTo>
                      <a:pt x="106" y="82"/>
                      <a:pt x="97" y="90"/>
                      <a:pt x="88" y="97"/>
                    </a:cubicBezTo>
                    <a:cubicBezTo>
                      <a:pt x="80" y="104"/>
                      <a:pt x="70" y="111"/>
                      <a:pt x="60" y="117"/>
                    </a:cubicBezTo>
                    <a:cubicBezTo>
                      <a:pt x="52" y="121"/>
                      <a:pt x="44" y="124"/>
                      <a:pt x="35" y="128"/>
                    </a:cubicBezTo>
                    <a:cubicBezTo>
                      <a:pt x="33" y="129"/>
                      <a:pt x="30" y="130"/>
                      <a:pt x="27" y="131"/>
                    </a:cubicBezTo>
                    <a:cubicBezTo>
                      <a:pt x="20" y="132"/>
                      <a:pt x="11" y="131"/>
                      <a:pt x="5" y="128"/>
                    </a:cubicBezTo>
                    <a:cubicBezTo>
                      <a:pt x="3" y="127"/>
                      <a:pt x="2" y="125"/>
                      <a:pt x="0" y="124"/>
                    </a:cubicBezTo>
                    <a:cubicBezTo>
                      <a:pt x="20" y="117"/>
                      <a:pt x="40" y="107"/>
                      <a:pt x="57" y="93"/>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9" name="Freeform 16">
                <a:extLst>
                  <a:ext uri="{FF2B5EF4-FFF2-40B4-BE49-F238E27FC236}">
                    <a16:creationId xmlns:a16="http://schemas.microsoft.com/office/drawing/2014/main" id="{A1A6C013-0FD1-464A-8278-EDAF7C774AB4}"/>
                  </a:ext>
                </a:extLst>
              </p:cNvPr>
              <p:cNvSpPr>
                <a:spLocks/>
              </p:cNvSpPr>
              <p:nvPr/>
            </p:nvSpPr>
            <p:spPr bwMode="auto">
              <a:xfrm>
                <a:off x="3783484" y="2677161"/>
                <a:ext cx="379412" cy="352425"/>
              </a:xfrm>
              <a:custGeom>
                <a:avLst/>
                <a:gdLst>
                  <a:gd name="T0" fmla="*/ 1 w 144"/>
                  <a:gd name="T1" fmla="*/ 119 h 133"/>
                  <a:gd name="T2" fmla="*/ 0 w 144"/>
                  <a:gd name="T3" fmla="*/ 116 h 133"/>
                  <a:gd name="T4" fmla="*/ 124 w 144"/>
                  <a:gd name="T5" fmla="*/ 5 h 133"/>
                  <a:gd name="T6" fmla="*/ 126 w 144"/>
                  <a:gd name="T7" fmla="*/ 0 h 133"/>
                  <a:gd name="T8" fmla="*/ 137 w 144"/>
                  <a:gd name="T9" fmla="*/ 4 h 133"/>
                  <a:gd name="T10" fmla="*/ 144 w 144"/>
                  <a:gd name="T11" fmla="*/ 9 h 133"/>
                  <a:gd name="T12" fmla="*/ 142 w 144"/>
                  <a:gd name="T13" fmla="*/ 14 h 133"/>
                  <a:gd name="T14" fmla="*/ 142 w 144"/>
                  <a:gd name="T15" fmla="*/ 15 h 133"/>
                  <a:gd name="T16" fmla="*/ 141 w 144"/>
                  <a:gd name="T17" fmla="*/ 15 h 133"/>
                  <a:gd name="T18" fmla="*/ 66 w 144"/>
                  <a:gd name="T19" fmla="*/ 102 h 133"/>
                  <a:gd name="T20" fmla="*/ 10 w 144"/>
                  <a:gd name="T21" fmla="*/ 133 h 133"/>
                  <a:gd name="T22" fmla="*/ 1 w 144"/>
                  <a:gd name="T23"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3">
                    <a:moveTo>
                      <a:pt x="1" y="119"/>
                    </a:moveTo>
                    <a:cubicBezTo>
                      <a:pt x="1" y="118"/>
                      <a:pt x="0" y="117"/>
                      <a:pt x="0" y="116"/>
                    </a:cubicBezTo>
                    <a:cubicBezTo>
                      <a:pt x="48" y="99"/>
                      <a:pt x="90" y="62"/>
                      <a:pt x="124" y="5"/>
                    </a:cubicBezTo>
                    <a:cubicBezTo>
                      <a:pt x="124" y="5"/>
                      <a:pt x="125" y="3"/>
                      <a:pt x="126" y="0"/>
                    </a:cubicBezTo>
                    <a:cubicBezTo>
                      <a:pt x="130" y="0"/>
                      <a:pt x="134" y="2"/>
                      <a:pt x="137" y="4"/>
                    </a:cubicBezTo>
                    <a:cubicBezTo>
                      <a:pt x="140" y="5"/>
                      <a:pt x="142" y="7"/>
                      <a:pt x="144" y="9"/>
                    </a:cubicBezTo>
                    <a:cubicBezTo>
                      <a:pt x="143" y="12"/>
                      <a:pt x="142" y="14"/>
                      <a:pt x="142" y="14"/>
                    </a:cubicBezTo>
                    <a:cubicBezTo>
                      <a:pt x="142" y="15"/>
                      <a:pt x="142" y="15"/>
                      <a:pt x="142" y="15"/>
                    </a:cubicBezTo>
                    <a:cubicBezTo>
                      <a:pt x="141" y="15"/>
                      <a:pt x="141" y="15"/>
                      <a:pt x="141" y="15"/>
                    </a:cubicBezTo>
                    <a:cubicBezTo>
                      <a:pt x="119" y="52"/>
                      <a:pt x="94" y="81"/>
                      <a:pt x="66" y="102"/>
                    </a:cubicBezTo>
                    <a:cubicBezTo>
                      <a:pt x="49" y="116"/>
                      <a:pt x="30" y="126"/>
                      <a:pt x="10" y="133"/>
                    </a:cubicBezTo>
                    <a:cubicBezTo>
                      <a:pt x="6" y="130"/>
                      <a:pt x="2" y="124"/>
                      <a:pt x="1" y="119"/>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0" name="Freeform 17">
                <a:extLst>
                  <a:ext uri="{FF2B5EF4-FFF2-40B4-BE49-F238E27FC236}">
                    <a16:creationId xmlns:a16="http://schemas.microsoft.com/office/drawing/2014/main" id="{B53C8DD6-58EA-4815-BDAA-BE24B613471F}"/>
                  </a:ext>
                </a:extLst>
              </p:cNvPr>
              <p:cNvSpPr>
                <a:spLocks/>
              </p:cNvSpPr>
              <p:nvPr/>
            </p:nvSpPr>
            <p:spPr bwMode="auto">
              <a:xfrm>
                <a:off x="3218334" y="2791461"/>
                <a:ext cx="112712" cy="98425"/>
              </a:xfrm>
              <a:custGeom>
                <a:avLst/>
                <a:gdLst>
                  <a:gd name="T0" fmla="*/ 31 w 43"/>
                  <a:gd name="T1" fmla="*/ 37 h 37"/>
                  <a:gd name="T2" fmla="*/ 0 w 43"/>
                  <a:gd name="T3" fmla="*/ 18 h 37"/>
                  <a:gd name="T4" fmla="*/ 12 w 43"/>
                  <a:gd name="T5" fmla="*/ 0 h 37"/>
                  <a:gd name="T6" fmla="*/ 43 w 43"/>
                  <a:gd name="T7" fmla="*/ 22 h 37"/>
                  <a:gd name="T8" fmla="*/ 31 w 43"/>
                  <a:gd name="T9" fmla="*/ 37 h 37"/>
                  <a:gd name="T10" fmla="*/ 31 w 43"/>
                  <a:gd name="T11" fmla="*/ 37 h 37"/>
                </a:gdLst>
                <a:ahLst/>
                <a:cxnLst>
                  <a:cxn ang="0">
                    <a:pos x="T0" y="T1"/>
                  </a:cxn>
                  <a:cxn ang="0">
                    <a:pos x="T2" y="T3"/>
                  </a:cxn>
                  <a:cxn ang="0">
                    <a:pos x="T4" y="T5"/>
                  </a:cxn>
                  <a:cxn ang="0">
                    <a:pos x="T6" y="T7"/>
                  </a:cxn>
                  <a:cxn ang="0">
                    <a:pos x="T8" y="T9"/>
                  </a:cxn>
                  <a:cxn ang="0">
                    <a:pos x="T10" y="T11"/>
                  </a:cxn>
                </a:cxnLst>
                <a:rect l="0" t="0" r="r" b="b"/>
                <a:pathLst>
                  <a:path w="43" h="37">
                    <a:moveTo>
                      <a:pt x="31" y="37"/>
                    </a:moveTo>
                    <a:cubicBezTo>
                      <a:pt x="0" y="18"/>
                      <a:pt x="0" y="18"/>
                      <a:pt x="0" y="18"/>
                    </a:cubicBezTo>
                    <a:cubicBezTo>
                      <a:pt x="0" y="18"/>
                      <a:pt x="1" y="3"/>
                      <a:pt x="12" y="0"/>
                    </a:cubicBezTo>
                    <a:cubicBezTo>
                      <a:pt x="43" y="22"/>
                      <a:pt x="43" y="22"/>
                      <a:pt x="43" y="22"/>
                    </a:cubicBezTo>
                    <a:cubicBezTo>
                      <a:pt x="31" y="37"/>
                      <a:pt x="31" y="37"/>
                      <a:pt x="31" y="37"/>
                    </a:cubicBezTo>
                    <a:cubicBezTo>
                      <a:pt x="31" y="37"/>
                      <a:pt x="31" y="37"/>
                      <a:pt x="31" y="37"/>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1" name="Freeform 18">
                <a:extLst>
                  <a:ext uri="{FF2B5EF4-FFF2-40B4-BE49-F238E27FC236}">
                    <a16:creationId xmlns:a16="http://schemas.microsoft.com/office/drawing/2014/main" id="{6BE2720E-DAEE-481D-A086-020C3FE6CE90}"/>
                  </a:ext>
                </a:extLst>
              </p:cNvPr>
              <p:cNvSpPr>
                <a:spLocks/>
              </p:cNvSpPr>
              <p:nvPr/>
            </p:nvSpPr>
            <p:spPr bwMode="auto">
              <a:xfrm>
                <a:off x="2999259" y="2237424"/>
                <a:ext cx="136525" cy="165100"/>
              </a:xfrm>
              <a:custGeom>
                <a:avLst/>
                <a:gdLst>
                  <a:gd name="T0" fmla="*/ 0 w 52"/>
                  <a:gd name="T1" fmla="*/ 0 h 62"/>
                  <a:gd name="T2" fmla="*/ 11 w 52"/>
                  <a:gd name="T3" fmla="*/ 38 h 62"/>
                  <a:gd name="T4" fmla="*/ 52 w 52"/>
                  <a:gd name="T5" fmla="*/ 51 h 62"/>
                  <a:gd name="T6" fmla="*/ 0 w 52"/>
                  <a:gd name="T7" fmla="*/ 0 h 62"/>
                </a:gdLst>
                <a:ahLst/>
                <a:cxnLst>
                  <a:cxn ang="0">
                    <a:pos x="T0" y="T1"/>
                  </a:cxn>
                  <a:cxn ang="0">
                    <a:pos x="T2" y="T3"/>
                  </a:cxn>
                  <a:cxn ang="0">
                    <a:pos x="T4" y="T5"/>
                  </a:cxn>
                  <a:cxn ang="0">
                    <a:pos x="T6" y="T7"/>
                  </a:cxn>
                </a:cxnLst>
                <a:rect l="0" t="0" r="r" b="b"/>
                <a:pathLst>
                  <a:path w="52" h="62">
                    <a:moveTo>
                      <a:pt x="0" y="0"/>
                    </a:moveTo>
                    <a:cubicBezTo>
                      <a:pt x="0" y="0"/>
                      <a:pt x="1" y="27"/>
                      <a:pt x="11" y="38"/>
                    </a:cubicBezTo>
                    <a:cubicBezTo>
                      <a:pt x="20" y="48"/>
                      <a:pt x="32" y="62"/>
                      <a:pt x="52" y="51"/>
                    </a:cubicBezTo>
                    <a:cubicBezTo>
                      <a:pt x="52" y="51"/>
                      <a:pt x="11" y="55"/>
                      <a:pt x="0"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2" name="Freeform 19">
                <a:extLst>
                  <a:ext uri="{FF2B5EF4-FFF2-40B4-BE49-F238E27FC236}">
                    <a16:creationId xmlns:a16="http://schemas.microsoft.com/office/drawing/2014/main" id="{344FAB94-1ED5-46D6-87EF-4AC0EF348150}"/>
                  </a:ext>
                </a:extLst>
              </p:cNvPr>
              <p:cNvSpPr>
                <a:spLocks/>
              </p:cNvSpPr>
              <p:nvPr/>
            </p:nvSpPr>
            <p:spPr bwMode="auto">
              <a:xfrm>
                <a:off x="3194521" y="2608899"/>
                <a:ext cx="206375" cy="201613"/>
              </a:xfrm>
              <a:custGeom>
                <a:avLst/>
                <a:gdLst>
                  <a:gd name="T0" fmla="*/ 78 w 78"/>
                  <a:gd name="T1" fmla="*/ 0 h 76"/>
                  <a:gd name="T2" fmla="*/ 15 w 78"/>
                  <a:gd name="T3" fmla="*/ 36 h 76"/>
                  <a:gd name="T4" fmla="*/ 29 w 78"/>
                  <a:gd name="T5" fmla="*/ 76 h 76"/>
                  <a:gd name="T6" fmla="*/ 34 w 78"/>
                  <a:gd name="T7" fmla="*/ 25 h 76"/>
                  <a:gd name="T8" fmla="*/ 78 w 78"/>
                  <a:gd name="T9" fmla="*/ 0 h 76"/>
                </a:gdLst>
                <a:ahLst/>
                <a:cxnLst>
                  <a:cxn ang="0">
                    <a:pos x="T0" y="T1"/>
                  </a:cxn>
                  <a:cxn ang="0">
                    <a:pos x="T2" y="T3"/>
                  </a:cxn>
                  <a:cxn ang="0">
                    <a:pos x="T4" y="T5"/>
                  </a:cxn>
                  <a:cxn ang="0">
                    <a:pos x="T6" y="T7"/>
                  </a:cxn>
                  <a:cxn ang="0">
                    <a:pos x="T8" y="T9"/>
                  </a:cxn>
                </a:cxnLst>
                <a:rect l="0" t="0" r="r" b="b"/>
                <a:pathLst>
                  <a:path w="78" h="76">
                    <a:moveTo>
                      <a:pt x="78" y="0"/>
                    </a:moveTo>
                    <a:cubicBezTo>
                      <a:pt x="78" y="0"/>
                      <a:pt x="23" y="14"/>
                      <a:pt x="15" y="36"/>
                    </a:cubicBezTo>
                    <a:cubicBezTo>
                      <a:pt x="6" y="59"/>
                      <a:pt x="29" y="76"/>
                      <a:pt x="29" y="76"/>
                    </a:cubicBezTo>
                    <a:cubicBezTo>
                      <a:pt x="29" y="76"/>
                      <a:pt x="0" y="50"/>
                      <a:pt x="34" y="25"/>
                    </a:cubicBezTo>
                    <a:cubicBezTo>
                      <a:pt x="34" y="25"/>
                      <a:pt x="56" y="10"/>
                      <a:pt x="78"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3" name="Freeform 20">
                <a:extLst>
                  <a:ext uri="{FF2B5EF4-FFF2-40B4-BE49-F238E27FC236}">
                    <a16:creationId xmlns:a16="http://schemas.microsoft.com/office/drawing/2014/main" id="{28672BA9-BB00-4137-89CF-1A20AD9741D8}"/>
                  </a:ext>
                </a:extLst>
              </p:cNvPr>
              <p:cNvSpPr>
                <a:spLocks/>
              </p:cNvSpPr>
              <p:nvPr/>
            </p:nvSpPr>
            <p:spPr bwMode="auto">
              <a:xfrm>
                <a:off x="2723034" y="2291399"/>
                <a:ext cx="217487" cy="206375"/>
              </a:xfrm>
              <a:custGeom>
                <a:avLst/>
                <a:gdLst>
                  <a:gd name="T0" fmla="*/ 65 w 82"/>
                  <a:gd name="T1" fmla="*/ 0 h 78"/>
                  <a:gd name="T2" fmla="*/ 68 w 82"/>
                  <a:gd name="T3" fmla="*/ 52 h 78"/>
                  <a:gd name="T4" fmla="*/ 0 w 82"/>
                  <a:gd name="T5" fmla="*/ 46 h 78"/>
                  <a:gd name="T6" fmla="*/ 61 w 82"/>
                  <a:gd name="T7" fmla="*/ 49 h 78"/>
                  <a:gd name="T8" fmla="*/ 65 w 82"/>
                  <a:gd name="T9" fmla="*/ 0 h 78"/>
                </a:gdLst>
                <a:ahLst/>
                <a:cxnLst>
                  <a:cxn ang="0">
                    <a:pos x="T0" y="T1"/>
                  </a:cxn>
                  <a:cxn ang="0">
                    <a:pos x="T2" y="T3"/>
                  </a:cxn>
                  <a:cxn ang="0">
                    <a:pos x="T4" y="T5"/>
                  </a:cxn>
                  <a:cxn ang="0">
                    <a:pos x="T6" y="T7"/>
                  </a:cxn>
                  <a:cxn ang="0">
                    <a:pos x="T8" y="T9"/>
                  </a:cxn>
                </a:cxnLst>
                <a:rect l="0" t="0" r="r" b="b"/>
                <a:pathLst>
                  <a:path w="82" h="78">
                    <a:moveTo>
                      <a:pt x="65" y="0"/>
                    </a:moveTo>
                    <a:cubicBezTo>
                      <a:pt x="65" y="0"/>
                      <a:pt x="82" y="32"/>
                      <a:pt x="68" y="52"/>
                    </a:cubicBezTo>
                    <a:cubicBezTo>
                      <a:pt x="55" y="71"/>
                      <a:pt x="38" y="72"/>
                      <a:pt x="0" y="46"/>
                    </a:cubicBezTo>
                    <a:cubicBezTo>
                      <a:pt x="0" y="46"/>
                      <a:pt x="43" y="78"/>
                      <a:pt x="61" y="49"/>
                    </a:cubicBezTo>
                    <a:cubicBezTo>
                      <a:pt x="61" y="49"/>
                      <a:pt x="77" y="34"/>
                      <a:pt x="65"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4" name="Freeform 21">
                <a:extLst>
                  <a:ext uri="{FF2B5EF4-FFF2-40B4-BE49-F238E27FC236}">
                    <a16:creationId xmlns:a16="http://schemas.microsoft.com/office/drawing/2014/main" id="{00469DEF-ED61-47F7-9EDF-5AEB10977560}"/>
                  </a:ext>
                </a:extLst>
              </p:cNvPr>
              <p:cNvSpPr>
                <a:spLocks/>
              </p:cNvSpPr>
              <p:nvPr/>
            </p:nvSpPr>
            <p:spPr bwMode="auto">
              <a:xfrm>
                <a:off x="2645246" y="2494599"/>
                <a:ext cx="195262" cy="257175"/>
              </a:xfrm>
              <a:custGeom>
                <a:avLst/>
                <a:gdLst>
                  <a:gd name="T0" fmla="*/ 32 w 74"/>
                  <a:gd name="T1" fmla="*/ 0 h 97"/>
                  <a:gd name="T2" fmla="*/ 63 w 74"/>
                  <a:gd name="T3" fmla="*/ 53 h 97"/>
                  <a:gd name="T4" fmla="*/ 0 w 74"/>
                  <a:gd name="T5" fmla="*/ 97 h 97"/>
                  <a:gd name="T6" fmla="*/ 55 w 74"/>
                  <a:gd name="T7" fmla="*/ 43 h 97"/>
                  <a:gd name="T8" fmla="*/ 32 w 74"/>
                  <a:gd name="T9" fmla="*/ 0 h 97"/>
                </a:gdLst>
                <a:ahLst/>
                <a:cxnLst>
                  <a:cxn ang="0">
                    <a:pos x="T0" y="T1"/>
                  </a:cxn>
                  <a:cxn ang="0">
                    <a:pos x="T2" y="T3"/>
                  </a:cxn>
                  <a:cxn ang="0">
                    <a:pos x="T4" y="T5"/>
                  </a:cxn>
                  <a:cxn ang="0">
                    <a:pos x="T6" y="T7"/>
                  </a:cxn>
                  <a:cxn ang="0">
                    <a:pos x="T8" y="T9"/>
                  </a:cxn>
                </a:cxnLst>
                <a:rect l="0" t="0" r="r" b="b"/>
                <a:pathLst>
                  <a:path w="74" h="97">
                    <a:moveTo>
                      <a:pt x="32" y="0"/>
                    </a:moveTo>
                    <a:cubicBezTo>
                      <a:pt x="32" y="0"/>
                      <a:pt x="74" y="25"/>
                      <a:pt x="63" y="53"/>
                    </a:cubicBezTo>
                    <a:cubicBezTo>
                      <a:pt x="51" y="82"/>
                      <a:pt x="0" y="97"/>
                      <a:pt x="0" y="97"/>
                    </a:cubicBezTo>
                    <a:cubicBezTo>
                      <a:pt x="0" y="97"/>
                      <a:pt x="59" y="78"/>
                      <a:pt x="55" y="43"/>
                    </a:cubicBezTo>
                    <a:cubicBezTo>
                      <a:pt x="55" y="43"/>
                      <a:pt x="59" y="25"/>
                      <a:pt x="32"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5" name="Freeform 22">
                <a:extLst>
                  <a:ext uri="{FF2B5EF4-FFF2-40B4-BE49-F238E27FC236}">
                    <a16:creationId xmlns:a16="http://schemas.microsoft.com/office/drawing/2014/main" id="{CFC50F41-8D8E-443B-A38B-226608779B1D}"/>
                  </a:ext>
                </a:extLst>
              </p:cNvPr>
              <p:cNvSpPr>
                <a:spLocks/>
              </p:cNvSpPr>
              <p:nvPr/>
            </p:nvSpPr>
            <p:spPr bwMode="auto">
              <a:xfrm>
                <a:off x="3140546" y="2300924"/>
                <a:ext cx="193675" cy="268288"/>
              </a:xfrm>
              <a:custGeom>
                <a:avLst/>
                <a:gdLst>
                  <a:gd name="T0" fmla="*/ 66 w 73"/>
                  <a:gd name="T1" fmla="*/ 0 h 101"/>
                  <a:gd name="T2" fmla="*/ 28 w 73"/>
                  <a:gd name="T3" fmla="*/ 68 h 101"/>
                  <a:gd name="T4" fmla="*/ 73 w 73"/>
                  <a:gd name="T5" fmla="*/ 101 h 101"/>
                  <a:gd name="T6" fmla="*/ 66 w 73"/>
                  <a:gd name="T7" fmla="*/ 0 h 101"/>
                </a:gdLst>
                <a:ahLst/>
                <a:cxnLst>
                  <a:cxn ang="0">
                    <a:pos x="T0" y="T1"/>
                  </a:cxn>
                  <a:cxn ang="0">
                    <a:pos x="T2" y="T3"/>
                  </a:cxn>
                  <a:cxn ang="0">
                    <a:pos x="T4" y="T5"/>
                  </a:cxn>
                  <a:cxn ang="0">
                    <a:pos x="T6" y="T7"/>
                  </a:cxn>
                </a:cxnLst>
                <a:rect l="0" t="0" r="r" b="b"/>
                <a:pathLst>
                  <a:path w="73" h="101">
                    <a:moveTo>
                      <a:pt x="66" y="0"/>
                    </a:moveTo>
                    <a:cubicBezTo>
                      <a:pt x="66" y="0"/>
                      <a:pt x="19" y="39"/>
                      <a:pt x="28" y="68"/>
                    </a:cubicBezTo>
                    <a:cubicBezTo>
                      <a:pt x="37" y="97"/>
                      <a:pt x="73" y="101"/>
                      <a:pt x="73" y="101"/>
                    </a:cubicBezTo>
                    <a:cubicBezTo>
                      <a:pt x="73" y="101"/>
                      <a:pt x="0" y="86"/>
                      <a:pt x="66"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6" name="Freeform 23">
                <a:extLst>
                  <a:ext uri="{FF2B5EF4-FFF2-40B4-BE49-F238E27FC236}">
                    <a16:creationId xmlns:a16="http://schemas.microsoft.com/office/drawing/2014/main" id="{1857AEA2-C529-4B54-98DB-62BCDDDD48FC}"/>
                  </a:ext>
                </a:extLst>
              </p:cNvPr>
              <p:cNvSpPr>
                <a:spLocks/>
              </p:cNvSpPr>
              <p:nvPr/>
            </p:nvSpPr>
            <p:spPr bwMode="auto">
              <a:xfrm>
                <a:off x="2824634" y="2415224"/>
                <a:ext cx="387350" cy="407988"/>
              </a:xfrm>
              <a:custGeom>
                <a:avLst/>
                <a:gdLst>
                  <a:gd name="T0" fmla="*/ 8 w 147"/>
                  <a:gd name="T1" fmla="*/ 65 h 154"/>
                  <a:gd name="T2" fmla="*/ 37 w 147"/>
                  <a:gd name="T3" fmla="*/ 19 h 154"/>
                  <a:gd name="T4" fmla="*/ 76 w 147"/>
                  <a:gd name="T5" fmla="*/ 5 h 154"/>
                  <a:gd name="T6" fmla="*/ 108 w 147"/>
                  <a:gd name="T7" fmla="*/ 17 h 154"/>
                  <a:gd name="T8" fmla="*/ 139 w 147"/>
                  <a:gd name="T9" fmla="*/ 49 h 154"/>
                  <a:gd name="T10" fmla="*/ 141 w 147"/>
                  <a:gd name="T11" fmla="*/ 89 h 154"/>
                  <a:gd name="T12" fmla="*/ 113 w 147"/>
                  <a:gd name="T13" fmla="*/ 126 h 154"/>
                  <a:gd name="T14" fmla="*/ 95 w 147"/>
                  <a:gd name="T15" fmla="*/ 144 h 154"/>
                  <a:gd name="T16" fmla="*/ 76 w 147"/>
                  <a:gd name="T17" fmla="*/ 151 h 154"/>
                  <a:gd name="T18" fmla="*/ 36 w 147"/>
                  <a:gd name="T19" fmla="*/ 144 h 154"/>
                  <a:gd name="T20" fmla="*/ 8 w 147"/>
                  <a:gd name="T21" fmla="*/ 6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4">
                    <a:moveTo>
                      <a:pt x="8" y="65"/>
                    </a:moveTo>
                    <a:cubicBezTo>
                      <a:pt x="13" y="47"/>
                      <a:pt x="23" y="31"/>
                      <a:pt x="37" y="19"/>
                    </a:cubicBezTo>
                    <a:cubicBezTo>
                      <a:pt x="47" y="10"/>
                      <a:pt x="62" y="0"/>
                      <a:pt x="76" y="5"/>
                    </a:cubicBezTo>
                    <a:cubicBezTo>
                      <a:pt x="87" y="5"/>
                      <a:pt x="99" y="11"/>
                      <a:pt x="108" y="17"/>
                    </a:cubicBezTo>
                    <a:cubicBezTo>
                      <a:pt x="120" y="26"/>
                      <a:pt x="132" y="37"/>
                      <a:pt x="139" y="49"/>
                    </a:cubicBezTo>
                    <a:cubicBezTo>
                      <a:pt x="146" y="62"/>
                      <a:pt x="147" y="76"/>
                      <a:pt x="141" y="89"/>
                    </a:cubicBezTo>
                    <a:cubicBezTo>
                      <a:pt x="135" y="103"/>
                      <a:pt x="123" y="114"/>
                      <a:pt x="113" y="126"/>
                    </a:cubicBezTo>
                    <a:cubicBezTo>
                      <a:pt x="108" y="132"/>
                      <a:pt x="102" y="139"/>
                      <a:pt x="95" y="144"/>
                    </a:cubicBezTo>
                    <a:cubicBezTo>
                      <a:pt x="89" y="147"/>
                      <a:pt x="83" y="150"/>
                      <a:pt x="76" y="151"/>
                    </a:cubicBezTo>
                    <a:cubicBezTo>
                      <a:pt x="63" y="154"/>
                      <a:pt x="48" y="151"/>
                      <a:pt x="36" y="144"/>
                    </a:cubicBezTo>
                    <a:cubicBezTo>
                      <a:pt x="10" y="128"/>
                      <a:pt x="0" y="93"/>
                      <a:pt x="8" y="65"/>
                    </a:cubicBezTo>
                    <a:close/>
                  </a:path>
                </a:pathLst>
              </a:custGeom>
              <a:solidFill>
                <a:srgbClr val="A78C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7" name="Freeform 24">
                <a:extLst>
                  <a:ext uri="{FF2B5EF4-FFF2-40B4-BE49-F238E27FC236}">
                    <a16:creationId xmlns:a16="http://schemas.microsoft.com/office/drawing/2014/main" id="{4A7A29C1-D6BB-4A9B-9CB8-F157F774749C}"/>
                  </a:ext>
                </a:extLst>
              </p:cNvPr>
              <p:cNvSpPr>
                <a:spLocks/>
              </p:cNvSpPr>
              <p:nvPr/>
            </p:nvSpPr>
            <p:spPr bwMode="auto">
              <a:xfrm>
                <a:off x="3045296" y="2473961"/>
                <a:ext cx="125412" cy="198438"/>
              </a:xfrm>
              <a:custGeom>
                <a:avLst/>
                <a:gdLst>
                  <a:gd name="T0" fmla="*/ 28 w 47"/>
                  <a:gd name="T1" fmla="*/ 71 h 75"/>
                  <a:gd name="T2" fmla="*/ 28 w 47"/>
                  <a:gd name="T3" fmla="*/ 54 h 75"/>
                  <a:gd name="T4" fmla="*/ 29 w 47"/>
                  <a:gd name="T5" fmla="*/ 38 h 75"/>
                  <a:gd name="T6" fmla="*/ 20 w 47"/>
                  <a:gd name="T7" fmla="*/ 19 h 75"/>
                  <a:gd name="T8" fmla="*/ 11 w 47"/>
                  <a:gd name="T9" fmla="*/ 12 h 75"/>
                  <a:gd name="T10" fmla="*/ 1 w 47"/>
                  <a:gd name="T11" fmla="*/ 7 h 75"/>
                  <a:gd name="T12" fmla="*/ 1 w 47"/>
                  <a:gd name="T13" fmla="*/ 2 h 75"/>
                  <a:gd name="T14" fmla="*/ 5 w 47"/>
                  <a:gd name="T15" fmla="*/ 0 h 75"/>
                  <a:gd name="T16" fmla="*/ 7 w 47"/>
                  <a:gd name="T17" fmla="*/ 0 h 75"/>
                  <a:gd name="T18" fmla="*/ 47 w 47"/>
                  <a:gd name="T19" fmla="*/ 57 h 75"/>
                  <a:gd name="T20" fmla="*/ 42 w 47"/>
                  <a:gd name="T21" fmla="*/ 72 h 75"/>
                  <a:gd name="T22" fmla="*/ 28 w 47"/>
                  <a:gd name="T23"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8" y="71"/>
                    </a:moveTo>
                    <a:cubicBezTo>
                      <a:pt x="24" y="66"/>
                      <a:pt x="27" y="60"/>
                      <a:pt x="28" y="54"/>
                    </a:cubicBezTo>
                    <a:cubicBezTo>
                      <a:pt x="30" y="49"/>
                      <a:pt x="30" y="43"/>
                      <a:pt x="29" y="38"/>
                    </a:cubicBezTo>
                    <a:cubicBezTo>
                      <a:pt x="28" y="31"/>
                      <a:pt x="25" y="24"/>
                      <a:pt x="20" y="19"/>
                    </a:cubicBezTo>
                    <a:cubicBezTo>
                      <a:pt x="17" y="16"/>
                      <a:pt x="14" y="14"/>
                      <a:pt x="11" y="12"/>
                    </a:cubicBezTo>
                    <a:cubicBezTo>
                      <a:pt x="8" y="10"/>
                      <a:pt x="4" y="9"/>
                      <a:pt x="1" y="7"/>
                    </a:cubicBezTo>
                    <a:cubicBezTo>
                      <a:pt x="0" y="5"/>
                      <a:pt x="0" y="3"/>
                      <a:pt x="1" y="2"/>
                    </a:cubicBezTo>
                    <a:cubicBezTo>
                      <a:pt x="3" y="1"/>
                      <a:pt x="4" y="0"/>
                      <a:pt x="5" y="0"/>
                    </a:cubicBezTo>
                    <a:cubicBezTo>
                      <a:pt x="6" y="0"/>
                      <a:pt x="6" y="0"/>
                      <a:pt x="7" y="0"/>
                    </a:cubicBezTo>
                    <a:cubicBezTo>
                      <a:pt x="32" y="7"/>
                      <a:pt x="47" y="31"/>
                      <a:pt x="47" y="57"/>
                    </a:cubicBezTo>
                    <a:cubicBezTo>
                      <a:pt x="47" y="62"/>
                      <a:pt x="46" y="68"/>
                      <a:pt x="42" y="72"/>
                    </a:cubicBezTo>
                    <a:cubicBezTo>
                      <a:pt x="38" y="75"/>
                      <a:pt x="32" y="75"/>
                      <a:pt x="28" y="71"/>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8" name="Freeform 25">
                <a:extLst>
                  <a:ext uri="{FF2B5EF4-FFF2-40B4-BE49-F238E27FC236}">
                    <a16:creationId xmlns:a16="http://schemas.microsoft.com/office/drawing/2014/main" id="{BF73036B-9478-4611-8C7A-099ACA0B33B5}"/>
                  </a:ext>
                </a:extLst>
              </p:cNvPr>
              <p:cNvSpPr>
                <a:spLocks/>
              </p:cNvSpPr>
              <p:nvPr/>
            </p:nvSpPr>
            <p:spPr bwMode="auto">
              <a:xfrm>
                <a:off x="2980209" y="2454911"/>
                <a:ext cx="36512" cy="42863"/>
              </a:xfrm>
              <a:custGeom>
                <a:avLst/>
                <a:gdLst>
                  <a:gd name="T0" fmla="*/ 14 w 14"/>
                  <a:gd name="T1" fmla="*/ 9 h 16"/>
                  <a:gd name="T2" fmla="*/ 11 w 14"/>
                  <a:gd name="T3" fmla="*/ 15 h 16"/>
                  <a:gd name="T4" fmla="*/ 4 w 14"/>
                  <a:gd name="T5" fmla="*/ 15 h 16"/>
                  <a:gd name="T6" fmla="*/ 0 w 14"/>
                  <a:gd name="T7" fmla="*/ 10 h 16"/>
                  <a:gd name="T8" fmla="*/ 1 w 14"/>
                  <a:gd name="T9" fmla="*/ 6 h 16"/>
                  <a:gd name="T10" fmla="*/ 10 w 14"/>
                  <a:gd name="T11" fmla="*/ 2 h 16"/>
                  <a:gd name="T12" fmla="*/ 11 w 14"/>
                  <a:gd name="T13" fmla="*/ 3 h 16"/>
                  <a:gd name="T14" fmla="*/ 14 w 14"/>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14" y="9"/>
                    </a:moveTo>
                    <a:cubicBezTo>
                      <a:pt x="14" y="11"/>
                      <a:pt x="13" y="13"/>
                      <a:pt x="11" y="15"/>
                    </a:cubicBezTo>
                    <a:cubicBezTo>
                      <a:pt x="9" y="16"/>
                      <a:pt x="6" y="16"/>
                      <a:pt x="4" y="15"/>
                    </a:cubicBezTo>
                    <a:cubicBezTo>
                      <a:pt x="2" y="14"/>
                      <a:pt x="0" y="12"/>
                      <a:pt x="0" y="10"/>
                    </a:cubicBezTo>
                    <a:cubicBezTo>
                      <a:pt x="0" y="8"/>
                      <a:pt x="0" y="7"/>
                      <a:pt x="1" y="6"/>
                    </a:cubicBezTo>
                    <a:cubicBezTo>
                      <a:pt x="2" y="2"/>
                      <a:pt x="6" y="0"/>
                      <a:pt x="10" y="2"/>
                    </a:cubicBezTo>
                    <a:cubicBezTo>
                      <a:pt x="10" y="2"/>
                      <a:pt x="11" y="3"/>
                      <a:pt x="11" y="3"/>
                    </a:cubicBezTo>
                    <a:cubicBezTo>
                      <a:pt x="13" y="4"/>
                      <a:pt x="14" y="6"/>
                      <a:pt x="14" y="9"/>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9" name="Freeform 26">
                <a:extLst>
                  <a:ext uri="{FF2B5EF4-FFF2-40B4-BE49-F238E27FC236}">
                    <a16:creationId xmlns:a16="http://schemas.microsoft.com/office/drawing/2014/main" id="{9D201E76-5880-4AD3-AEED-F4B945395A23}"/>
                  </a:ext>
                </a:extLst>
              </p:cNvPr>
              <p:cNvSpPr>
                <a:spLocks/>
              </p:cNvSpPr>
              <p:nvPr/>
            </p:nvSpPr>
            <p:spPr bwMode="auto">
              <a:xfrm>
                <a:off x="2897659" y="2566036"/>
                <a:ext cx="179387" cy="165100"/>
              </a:xfrm>
              <a:custGeom>
                <a:avLst/>
                <a:gdLst>
                  <a:gd name="T0" fmla="*/ 13 w 68"/>
                  <a:gd name="T1" fmla="*/ 9 h 62"/>
                  <a:gd name="T2" fmla="*/ 30 w 68"/>
                  <a:gd name="T3" fmla="*/ 1 h 62"/>
                  <a:gd name="T4" fmla="*/ 59 w 68"/>
                  <a:gd name="T5" fmla="*/ 13 h 62"/>
                  <a:gd name="T6" fmla="*/ 63 w 68"/>
                  <a:gd name="T7" fmla="*/ 45 h 62"/>
                  <a:gd name="T8" fmla="*/ 36 w 68"/>
                  <a:gd name="T9" fmla="*/ 61 h 62"/>
                  <a:gd name="T10" fmla="*/ 22 w 68"/>
                  <a:gd name="T11" fmla="*/ 57 h 62"/>
                  <a:gd name="T12" fmla="*/ 2 w 68"/>
                  <a:gd name="T13" fmla="*/ 34 h 62"/>
                  <a:gd name="T14" fmla="*/ 17 w 68"/>
                  <a:gd name="T15" fmla="*/ 6 h 62"/>
                  <a:gd name="T16" fmla="*/ 13 w 68"/>
                  <a:gd name="T17" fmla="*/ 9 h 62"/>
                  <a:gd name="T18" fmla="*/ 13 w 68"/>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2">
                    <a:moveTo>
                      <a:pt x="13" y="9"/>
                    </a:moveTo>
                    <a:cubicBezTo>
                      <a:pt x="19" y="5"/>
                      <a:pt x="24" y="2"/>
                      <a:pt x="30" y="1"/>
                    </a:cubicBezTo>
                    <a:cubicBezTo>
                      <a:pt x="41" y="0"/>
                      <a:pt x="52" y="5"/>
                      <a:pt x="59" y="13"/>
                    </a:cubicBezTo>
                    <a:cubicBezTo>
                      <a:pt x="66" y="22"/>
                      <a:pt x="68" y="35"/>
                      <a:pt x="63" y="45"/>
                    </a:cubicBezTo>
                    <a:cubicBezTo>
                      <a:pt x="58" y="55"/>
                      <a:pt x="47" y="62"/>
                      <a:pt x="36" y="61"/>
                    </a:cubicBezTo>
                    <a:cubicBezTo>
                      <a:pt x="31" y="61"/>
                      <a:pt x="26" y="59"/>
                      <a:pt x="22" y="57"/>
                    </a:cubicBezTo>
                    <a:cubicBezTo>
                      <a:pt x="13" y="52"/>
                      <a:pt x="4" y="44"/>
                      <a:pt x="2" y="34"/>
                    </a:cubicBezTo>
                    <a:cubicBezTo>
                      <a:pt x="0" y="22"/>
                      <a:pt x="5" y="12"/>
                      <a:pt x="17" y="6"/>
                    </a:cubicBezTo>
                    <a:cubicBezTo>
                      <a:pt x="13" y="9"/>
                      <a:pt x="13" y="9"/>
                      <a:pt x="13" y="9"/>
                    </a:cubicBezTo>
                    <a:cubicBezTo>
                      <a:pt x="13" y="9"/>
                      <a:pt x="13" y="9"/>
                      <a:pt x="13" y="9"/>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0" name="Freeform 27">
                <a:extLst>
                  <a:ext uri="{FF2B5EF4-FFF2-40B4-BE49-F238E27FC236}">
                    <a16:creationId xmlns:a16="http://schemas.microsoft.com/office/drawing/2014/main" id="{5FA4417E-D83B-4530-8CC8-9E18B4B49C9D}"/>
                  </a:ext>
                </a:extLst>
              </p:cNvPr>
              <p:cNvSpPr>
                <a:spLocks/>
              </p:cNvSpPr>
              <p:nvPr/>
            </p:nvSpPr>
            <p:spPr bwMode="auto">
              <a:xfrm>
                <a:off x="2897659" y="2561274"/>
                <a:ext cx="182562" cy="171450"/>
              </a:xfrm>
              <a:custGeom>
                <a:avLst/>
                <a:gdLst>
                  <a:gd name="T0" fmla="*/ 13 w 69"/>
                  <a:gd name="T1" fmla="*/ 10 h 65"/>
                  <a:gd name="T2" fmla="*/ 51 w 69"/>
                  <a:gd name="T3" fmla="*/ 7 h 65"/>
                  <a:gd name="T4" fmla="*/ 67 w 69"/>
                  <a:gd name="T5" fmla="*/ 40 h 65"/>
                  <a:gd name="T6" fmla="*/ 40 w 69"/>
                  <a:gd name="T7" fmla="*/ 64 h 65"/>
                  <a:gd name="T8" fmla="*/ 5 w 69"/>
                  <a:gd name="T9" fmla="*/ 45 h 65"/>
                  <a:gd name="T10" fmla="*/ 2 w 69"/>
                  <a:gd name="T11" fmla="*/ 24 h 65"/>
                  <a:gd name="T12" fmla="*/ 17 w 69"/>
                  <a:gd name="T13" fmla="*/ 8 h 65"/>
                  <a:gd name="T14" fmla="*/ 18 w 69"/>
                  <a:gd name="T15" fmla="*/ 10 h 65"/>
                  <a:gd name="T16" fmla="*/ 5 w 69"/>
                  <a:gd name="T17" fmla="*/ 40 h 65"/>
                  <a:gd name="T18" fmla="*/ 36 w 69"/>
                  <a:gd name="T19" fmla="*/ 62 h 65"/>
                  <a:gd name="T20" fmla="*/ 63 w 69"/>
                  <a:gd name="T21" fmla="*/ 43 h 65"/>
                  <a:gd name="T22" fmla="*/ 53 w 69"/>
                  <a:gd name="T23" fmla="*/ 12 h 65"/>
                  <a:gd name="T24" fmla="*/ 33 w 69"/>
                  <a:gd name="T25" fmla="*/ 5 h 65"/>
                  <a:gd name="T26" fmla="*/ 14 w 69"/>
                  <a:gd name="T27" fmla="*/ 12 h 65"/>
                  <a:gd name="T28" fmla="*/ 13 w 69"/>
                  <a:gd name="T2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3" y="10"/>
                    </a:moveTo>
                    <a:cubicBezTo>
                      <a:pt x="24" y="2"/>
                      <a:pt x="39" y="0"/>
                      <a:pt x="51" y="7"/>
                    </a:cubicBezTo>
                    <a:cubicBezTo>
                      <a:pt x="63" y="14"/>
                      <a:pt x="69" y="27"/>
                      <a:pt x="67" y="40"/>
                    </a:cubicBezTo>
                    <a:cubicBezTo>
                      <a:pt x="64" y="53"/>
                      <a:pt x="53" y="63"/>
                      <a:pt x="40" y="64"/>
                    </a:cubicBezTo>
                    <a:cubicBezTo>
                      <a:pt x="27" y="65"/>
                      <a:pt x="12" y="56"/>
                      <a:pt x="5" y="45"/>
                    </a:cubicBezTo>
                    <a:cubicBezTo>
                      <a:pt x="1" y="39"/>
                      <a:pt x="0" y="31"/>
                      <a:pt x="2" y="24"/>
                    </a:cubicBezTo>
                    <a:cubicBezTo>
                      <a:pt x="4" y="16"/>
                      <a:pt x="10" y="11"/>
                      <a:pt x="17" y="8"/>
                    </a:cubicBezTo>
                    <a:cubicBezTo>
                      <a:pt x="18" y="7"/>
                      <a:pt x="20" y="9"/>
                      <a:pt x="18" y="10"/>
                    </a:cubicBezTo>
                    <a:cubicBezTo>
                      <a:pt x="7" y="15"/>
                      <a:pt x="0" y="27"/>
                      <a:pt x="5" y="40"/>
                    </a:cubicBezTo>
                    <a:cubicBezTo>
                      <a:pt x="10" y="52"/>
                      <a:pt x="24" y="60"/>
                      <a:pt x="36" y="62"/>
                    </a:cubicBezTo>
                    <a:cubicBezTo>
                      <a:pt x="48" y="63"/>
                      <a:pt x="60" y="55"/>
                      <a:pt x="63" y="43"/>
                    </a:cubicBezTo>
                    <a:cubicBezTo>
                      <a:pt x="67" y="32"/>
                      <a:pt x="63" y="19"/>
                      <a:pt x="53" y="12"/>
                    </a:cubicBezTo>
                    <a:cubicBezTo>
                      <a:pt x="47" y="7"/>
                      <a:pt x="40" y="5"/>
                      <a:pt x="33" y="5"/>
                    </a:cubicBezTo>
                    <a:cubicBezTo>
                      <a:pt x="26" y="5"/>
                      <a:pt x="20" y="8"/>
                      <a:pt x="14" y="12"/>
                    </a:cubicBezTo>
                    <a:cubicBezTo>
                      <a:pt x="13" y="13"/>
                      <a:pt x="12" y="11"/>
                      <a:pt x="13" y="10"/>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1" name="Freeform 28">
                <a:extLst>
                  <a:ext uri="{FF2B5EF4-FFF2-40B4-BE49-F238E27FC236}">
                    <a16:creationId xmlns:a16="http://schemas.microsoft.com/office/drawing/2014/main" id="{1C728169-F4F7-40CE-BFD5-B20FA2840BC3}"/>
                  </a:ext>
                </a:extLst>
              </p:cNvPr>
              <p:cNvSpPr>
                <a:spLocks/>
              </p:cNvSpPr>
              <p:nvPr/>
            </p:nvSpPr>
            <p:spPr bwMode="auto">
              <a:xfrm>
                <a:off x="2983384" y="2643824"/>
                <a:ext cx="41275" cy="41275"/>
              </a:xfrm>
              <a:custGeom>
                <a:avLst/>
                <a:gdLst>
                  <a:gd name="T0" fmla="*/ 3 w 16"/>
                  <a:gd name="T1" fmla="*/ 14 h 16"/>
                  <a:gd name="T2" fmla="*/ 14 w 16"/>
                  <a:gd name="T3" fmla="*/ 13 h 16"/>
                  <a:gd name="T4" fmla="*/ 13 w 16"/>
                  <a:gd name="T5" fmla="*/ 3 h 16"/>
                  <a:gd name="T6" fmla="*/ 2 w 16"/>
                  <a:gd name="T7" fmla="*/ 3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6" y="16"/>
                      <a:pt x="11" y="16"/>
                      <a:pt x="14" y="13"/>
                    </a:cubicBezTo>
                    <a:cubicBezTo>
                      <a:pt x="16" y="10"/>
                      <a:pt x="16" y="5"/>
                      <a:pt x="13" y="3"/>
                    </a:cubicBezTo>
                    <a:cubicBezTo>
                      <a:pt x="10" y="0"/>
                      <a:pt x="5" y="0"/>
                      <a:pt x="2" y="3"/>
                    </a:cubicBezTo>
                    <a:cubicBezTo>
                      <a:pt x="0" y="6"/>
                      <a:pt x="0" y="11"/>
                      <a:pt x="3" y="14"/>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2" name="Freeform 29">
                <a:extLst>
                  <a:ext uri="{FF2B5EF4-FFF2-40B4-BE49-F238E27FC236}">
                    <a16:creationId xmlns:a16="http://schemas.microsoft.com/office/drawing/2014/main" id="{3781A5A0-15A6-4B90-BAEB-CEC7AAA6EDDE}"/>
                  </a:ext>
                </a:extLst>
              </p:cNvPr>
              <p:cNvSpPr>
                <a:spLocks/>
              </p:cNvSpPr>
              <p:nvPr/>
            </p:nvSpPr>
            <p:spPr bwMode="auto">
              <a:xfrm>
                <a:off x="3088159" y="2423161"/>
                <a:ext cx="42862" cy="36513"/>
              </a:xfrm>
              <a:custGeom>
                <a:avLst/>
                <a:gdLst>
                  <a:gd name="T0" fmla="*/ 2 w 16"/>
                  <a:gd name="T1" fmla="*/ 4 h 14"/>
                  <a:gd name="T2" fmla="*/ 2 w 16"/>
                  <a:gd name="T3" fmla="*/ 4 h 14"/>
                  <a:gd name="T4" fmla="*/ 0 w 16"/>
                  <a:gd name="T5" fmla="*/ 3 h 14"/>
                  <a:gd name="T6" fmla="*/ 0 w 16"/>
                  <a:gd name="T7" fmla="*/ 3 h 14"/>
                  <a:gd name="T8" fmla="*/ 1 w 16"/>
                  <a:gd name="T9" fmla="*/ 1 h 14"/>
                  <a:gd name="T10" fmla="*/ 7 w 16"/>
                  <a:gd name="T11" fmla="*/ 4 h 14"/>
                  <a:gd name="T12" fmla="*/ 15 w 16"/>
                  <a:gd name="T13" fmla="*/ 11 h 14"/>
                  <a:gd name="T14" fmla="*/ 13 w 16"/>
                  <a:gd name="T15" fmla="*/ 13 h 14"/>
                  <a:gd name="T16" fmla="*/ 1 w 16"/>
                  <a:gd name="T17" fmla="*/ 4 h 14"/>
                  <a:gd name="T18" fmla="*/ 3 w 16"/>
                  <a:gd name="T19" fmla="*/ 2 h 14"/>
                  <a:gd name="T20" fmla="*/ 13 w 16"/>
                  <a:gd name="T21" fmla="*/ 9 h 14"/>
                  <a:gd name="T22" fmla="*/ 10 w 16"/>
                  <a:gd name="T23" fmla="*/ 12 h 14"/>
                  <a:gd name="T24" fmla="*/ 2 w 16"/>
                  <a:gd name="T25" fmla="*/ 5 h 14"/>
                  <a:gd name="T26" fmla="*/ 3 w 16"/>
                  <a:gd name="T27" fmla="*/ 2 h 14"/>
                  <a:gd name="T28" fmla="*/ 14 w 16"/>
                  <a:gd name="T29" fmla="*/ 11 h 14"/>
                  <a:gd name="T30" fmla="*/ 12 w 16"/>
                  <a:gd name="T31" fmla="*/ 13 h 14"/>
                  <a:gd name="T32" fmla="*/ 7 w 16"/>
                  <a:gd name="T33" fmla="*/ 8 h 14"/>
                  <a:gd name="T34" fmla="*/ 3 w 16"/>
                  <a:gd name="T35" fmla="*/ 5 h 14"/>
                  <a:gd name="T36" fmla="*/ 2 w 16"/>
                  <a:gd name="T37" fmla="*/ 4 h 14"/>
                  <a:gd name="T38" fmla="*/ 3 w 16"/>
                  <a:gd name="T39" fmla="*/ 2 h 14"/>
                  <a:gd name="T40" fmla="*/ 3 w 16"/>
                  <a:gd name="T41" fmla="*/ 2 h 14"/>
                  <a:gd name="T42" fmla="*/ 1 w 16"/>
                  <a:gd name="T43" fmla="*/ 1 h 14"/>
                  <a:gd name="T44" fmla="*/ 2 w 16"/>
                  <a:gd name="T45" fmla="*/ 1 h 14"/>
                  <a:gd name="T46" fmla="*/ 2 w 16"/>
                  <a:gd name="T4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2" y="4"/>
                    </a:moveTo>
                    <a:cubicBezTo>
                      <a:pt x="2" y="4"/>
                      <a:pt x="2" y="4"/>
                      <a:pt x="2" y="4"/>
                    </a:cubicBezTo>
                    <a:cubicBezTo>
                      <a:pt x="1" y="4"/>
                      <a:pt x="0" y="4"/>
                      <a:pt x="0" y="3"/>
                    </a:cubicBezTo>
                    <a:cubicBezTo>
                      <a:pt x="0" y="3"/>
                      <a:pt x="0" y="3"/>
                      <a:pt x="0" y="3"/>
                    </a:cubicBezTo>
                    <a:cubicBezTo>
                      <a:pt x="0" y="2"/>
                      <a:pt x="0" y="1"/>
                      <a:pt x="1" y="1"/>
                    </a:cubicBezTo>
                    <a:cubicBezTo>
                      <a:pt x="3" y="0"/>
                      <a:pt x="5" y="3"/>
                      <a:pt x="7" y="4"/>
                    </a:cubicBezTo>
                    <a:cubicBezTo>
                      <a:pt x="10" y="6"/>
                      <a:pt x="13" y="8"/>
                      <a:pt x="15" y="11"/>
                    </a:cubicBezTo>
                    <a:cubicBezTo>
                      <a:pt x="16" y="12"/>
                      <a:pt x="14" y="14"/>
                      <a:pt x="13" y="13"/>
                    </a:cubicBezTo>
                    <a:cubicBezTo>
                      <a:pt x="9" y="11"/>
                      <a:pt x="5" y="8"/>
                      <a:pt x="1" y="4"/>
                    </a:cubicBezTo>
                    <a:cubicBezTo>
                      <a:pt x="0" y="3"/>
                      <a:pt x="1" y="1"/>
                      <a:pt x="3" y="2"/>
                    </a:cubicBezTo>
                    <a:cubicBezTo>
                      <a:pt x="7" y="4"/>
                      <a:pt x="10" y="6"/>
                      <a:pt x="13" y="9"/>
                    </a:cubicBezTo>
                    <a:cubicBezTo>
                      <a:pt x="14" y="11"/>
                      <a:pt x="12" y="13"/>
                      <a:pt x="10" y="12"/>
                    </a:cubicBezTo>
                    <a:cubicBezTo>
                      <a:pt x="8" y="9"/>
                      <a:pt x="5" y="6"/>
                      <a:pt x="2" y="5"/>
                    </a:cubicBezTo>
                    <a:cubicBezTo>
                      <a:pt x="2" y="4"/>
                      <a:pt x="3" y="3"/>
                      <a:pt x="3" y="2"/>
                    </a:cubicBezTo>
                    <a:cubicBezTo>
                      <a:pt x="7" y="5"/>
                      <a:pt x="10" y="8"/>
                      <a:pt x="14" y="11"/>
                    </a:cubicBezTo>
                    <a:cubicBezTo>
                      <a:pt x="14" y="11"/>
                      <a:pt x="13" y="12"/>
                      <a:pt x="12" y="13"/>
                    </a:cubicBezTo>
                    <a:cubicBezTo>
                      <a:pt x="11" y="11"/>
                      <a:pt x="9" y="9"/>
                      <a:pt x="7" y="8"/>
                    </a:cubicBezTo>
                    <a:cubicBezTo>
                      <a:pt x="6" y="7"/>
                      <a:pt x="5" y="6"/>
                      <a:pt x="3" y="5"/>
                    </a:cubicBezTo>
                    <a:cubicBezTo>
                      <a:pt x="3" y="5"/>
                      <a:pt x="1" y="4"/>
                      <a:pt x="2" y="4"/>
                    </a:cubicBezTo>
                    <a:cubicBezTo>
                      <a:pt x="2" y="3"/>
                      <a:pt x="3" y="3"/>
                      <a:pt x="3" y="2"/>
                    </a:cubicBezTo>
                    <a:cubicBezTo>
                      <a:pt x="3" y="2"/>
                      <a:pt x="3" y="2"/>
                      <a:pt x="3" y="2"/>
                    </a:cubicBezTo>
                    <a:cubicBezTo>
                      <a:pt x="2" y="2"/>
                      <a:pt x="2" y="2"/>
                      <a:pt x="1" y="1"/>
                    </a:cubicBezTo>
                    <a:cubicBezTo>
                      <a:pt x="2" y="1"/>
                      <a:pt x="2" y="1"/>
                      <a:pt x="2" y="1"/>
                    </a:cubicBezTo>
                    <a:cubicBezTo>
                      <a:pt x="4" y="1"/>
                      <a:pt x="4" y="4"/>
                      <a:pt x="2"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3" name="Freeform 30">
                <a:extLst>
                  <a:ext uri="{FF2B5EF4-FFF2-40B4-BE49-F238E27FC236}">
                    <a16:creationId xmlns:a16="http://schemas.microsoft.com/office/drawing/2014/main" id="{BBA601CF-9C46-4483-8FB3-98467CFBC44D}"/>
                  </a:ext>
                </a:extLst>
              </p:cNvPr>
              <p:cNvSpPr>
                <a:spLocks/>
              </p:cNvSpPr>
              <p:nvPr/>
            </p:nvSpPr>
            <p:spPr bwMode="auto">
              <a:xfrm>
                <a:off x="3156421" y="2502536"/>
                <a:ext cx="19050" cy="42863"/>
              </a:xfrm>
              <a:custGeom>
                <a:avLst/>
                <a:gdLst>
                  <a:gd name="T0" fmla="*/ 5 w 7"/>
                  <a:gd name="T1" fmla="*/ 2 h 16"/>
                  <a:gd name="T2" fmla="*/ 6 w 7"/>
                  <a:gd name="T3" fmla="*/ 14 h 16"/>
                  <a:gd name="T4" fmla="*/ 3 w 7"/>
                  <a:gd name="T5" fmla="*/ 14 h 16"/>
                  <a:gd name="T6" fmla="*/ 2 w 7"/>
                  <a:gd name="T7" fmla="*/ 3 h 16"/>
                  <a:gd name="T8" fmla="*/ 5 w 7"/>
                  <a:gd name="T9" fmla="*/ 3 h 16"/>
                  <a:gd name="T10" fmla="*/ 6 w 7"/>
                  <a:gd name="T11" fmla="*/ 12 h 16"/>
                  <a:gd name="T12" fmla="*/ 3 w 7"/>
                  <a:gd name="T13" fmla="*/ 12 h 16"/>
                  <a:gd name="T14" fmla="*/ 2 w 7"/>
                  <a:gd name="T15" fmla="*/ 7 h 16"/>
                  <a:gd name="T16" fmla="*/ 5 w 7"/>
                  <a:gd name="T17" fmla="*/ 6 h 16"/>
                  <a:gd name="T18" fmla="*/ 6 w 7"/>
                  <a:gd name="T19" fmla="*/ 13 h 16"/>
                  <a:gd name="T20" fmla="*/ 3 w 7"/>
                  <a:gd name="T21" fmla="*/ 14 h 16"/>
                  <a:gd name="T22" fmla="*/ 2 w 7"/>
                  <a:gd name="T23" fmla="*/ 2 h 16"/>
                  <a:gd name="T24" fmla="*/ 5 w 7"/>
                  <a:gd name="T25" fmla="*/ 2 h 16"/>
                  <a:gd name="T26" fmla="*/ 6 w 7"/>
                  <a:gd name="T27" fmla="*/ 15 h 16"/>
                  <a:gd name="T28" fmla="*/ 3 w 7"/>
                  <a:gd name="T29" fmla="*/ 15 h 16"/>
                  <a:gd name="T30" fmla="*/ 2 w 7"/>
                  <a:gd name="T31" fmla="*/ 2 h 16"/>
                  <a:gd name="T32" fmla="*/ 5 w 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5" y="2"/>
                    </a:moveTo>
                    <a:cubicBezTo>
                      <a:pt x="4" y="6"/>
                      <a:pt x="4" y="10"/>
                      <a:pt x="6" y="14"/>
                    </a:cubicBezTo>
                    <a:cubicBezTo>
                      <a:pt x="5" y="14"/>
                      <a:pt x="4" y="14"/>
                      <a:pt x="3" y="14"/>
                    </a:cubicBezTo>
                    <a:cubicBezTo>
                      <a:pt x="4" y="10"/>
                      <a:pt x="3" y="7"/>
                      <a:pt x="2" y="3"/>
                    </a:cubicBezTo>
                    <a:cubicBezTo>
                      <a:pt x="3" y="3"/>
                      <a:pt x="4" y="3"/>
                      <a:pt x="5" y="3"/>
                    </a:cubicBezTo>
                    <a:cubicBezTo>
                      <a:pt x="4" y="6"/>
                      <a:pt x="4" y="9"/>
                      <a:pt x="6" y="12"/>
                    </a:cubicBezTo>
                    <a:cubicBezTo>
                      <a:pt x="5" y="12"/>
                      <a:pt x="4" y="12"/>
                      <a:pt x="3" y="12"/>
                    </a:cubicBezTo>
                    <a:cubicBezTo>
                      <a:pt x="3" y="11"/>
                      <a:pt x="3" y="9"/>
                      <a:pt x="2" y="7"/>
                    </a:cubicBezTo>
                    <a:cubicBezTo>
                      <a:pt x="1" y="6"/>
                      <a:pt x="4" y="4"/>
                      <a:pt x="5" y="6"/>
                    </a:cubicBezTo>
                    <a:cubicBezTo>
                      <a:pt x="6" y="8"/>
                      <a:pt x="6" y="11"/>
                      <a:pt x="6" y="13"/>
                    </a:cubicBezTo>
                    <a:cubicBezTo>
                      <a:pt x="6" y="14"/>
                      <a:pt x="4" y="15"/>
                      <a:pt x="3" y="14"/>
                    </a:cubicBezTo>
                    <a:cubicBezTo>
                      <a:pt x="1" y="10"/>
                      <a:pt x="0" y="6"/>
                      <a:pt x="2" y="2"/>
                    </a:cubicBezTo>
                    <a:cubicBezTo>
                      <a:pt x="3" y="1"/>
                      <a:pt x="5" y="1"/>
                      <a:pt x="5" y="2"/>
                    </a:cubicBezTo>
                    <a:cubicBezTo>
                      <a:pt x="6" y="6"/>
                      <a:pt x="7" y="10"/>
                      <a:pt x="6" y="15"/>
                    </a:cubicBezTo>
                    <a:cubicBezTo>
                      <a:pt x="6" y="16"/>
                      <a:pt x="4" y="16"/>
                      <a:pt x="3" y="15"/>
                    </a:cubicBezTo>
                    <a:cubicBezTo>
                      <a:pt x="1" y="11"/>
                      <a:pt x="0" y="6"/>
                      <a:pt x="2" y="2"/>
                    </a:cubicBezTo>
                    <a:cubicBezTo>
                      <a:pt x="2" y="0"/>
                      <a:pt x="5" y="0"/>
                      <a:pt x="5"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4" name="Freeform 31">
                <a:extLst>
                  <a:ext uri="{FF2B5EF4-FFF2-40B4-BE49-F238E27FC236}">
                    <a16:creationId xmlns:a16="http://schemas.microsoft.com/office/drawing/2014/main" id="{A5F45B44-924C-473A-BDE4-45C78D158D67}"/>
                  </a:ext>
                </a:extLst>
              </p:cNvPr>
              <p:cNvSpPr>
                <a:spLocks/>
              </p:cNvSpPr>
              <p:nvPr/>
            </p:nvSpPr>
            <p:spPr bwMode="auto">
              <a:xfrm>
                <a:off x="2905596" y="2515236"/>
                <a:ext cx="42862" cy="30163"/>
              </a:xfrm>
              <a:custGeom>
                <a:avLst/>
                <a:gdLst>
                  <a:gd name="T0" fmla="*/ 4 w 16"/>
                  <a:gd name="T1" fmla="*/ 6 h 11"/>
                  <a:gd name="T2" fmla="*/ 13 w 16"/>
                  <a:gd name="T3" fmla="*/ 1 h 11"/>
                  <a:gd name="T4" fmla="*/ 15 w 16"/>
                  <a:gd name="T5" fmla="*/ 1 h 11"/>
                  <a:gd name="T6" fmla="*/ 12 w 16"/>
                  <a:gd name="T7" fmla="*/ 6 h 11"/>
                  <a:gd name="T8" fmla="*/ 3 w 16"/>
                  <a:gd name="T9" fmla="*/ 11 h 11"/>
                  <a:gd name="T10" fmla="*/ 1 w 16"/>
                  <a:gd name="T11" fmla="*/ 8 h 11"/>
                  <a:gd name="T12" fmla="*/ 11 w 16"/>
                  <a:gd name="T13" fmla="*/ 1 h 11"/>
                  <a:gd name="T14" fmla="*/ 13 w 16"/>
                  <a:gd name="T15" fmla="*/ 3 h 11"/>
                  <a:gd name="T16" fmla="*/ 11 w 16"/>
                  <a:gd name="T17" fmla="*/ 5 h 11"/>
                  <a:gd name="T18" fmla="*/ 9 w 16"/>
                  <a:gd name="T19" fmla="*/ 3 h 11"/>
                  <a:gd name="T20" fmla="*/ 10 w 16"/>
                  <a:gd name="T21" fmla="*/ 1 h 11"/>
                  <a:gd name="T22" fmla="*/ 12 w 16"/>
                  <a:gd name="T23" fmla="*/ 4 h 11"/>
                  <a:gd name="T24" fmla="*/ 4 w 16"/>
                  <a:gd name="T25" fmla="*/ 10 h 11"/>
                  <a:gd name="T26" fmla="*/ 2 w 16"/>
                  <a:gd name="T27" fmla="*/ 8 h 11"/>
                  <a:gd name="T28" fmla="*/ 8 w 16"/>
                  <a:gd name="T29" fmla="*/ 5 h 11"/>
                  <a:gd name="T30" fmla="*/ 12 w 16"/>
                  <a:gd name="T31" fmla="*/ 3 h 11"/>
                  <a:gd name="T32" fmla="*/ 14 w 16"/>
                  <a:gd name="T33" fmla="*/ 4 h 11"/>
                  <a:gd name="T34" fmla="*/ 7 w 16"/>
                  <a:gd name="T35" fmla="*/ 8 h 11"/>
                  <a:gd name="T36" fmla="*/ 4 w 16"/>
                  <a:gd name="T3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1">
                    <a:moveTo>
                      <a:pt x="4" y="6"/>
                    </a:moveTo>
                    <a:cubicBezTo>
                      <a:pt x="7" y="3"/>
                      <a:pt x="9" y="1"/>
                      <a:pt x="13" y="1"/>
                    </a:cubicBezTo>
                    <a:cubicBezTo>
                      <a:pt x="14" y="0"/>
                      <a:pt x="14" y="1"/>
                      <a:pt x="15" y="1"/>
                    </a:cubicBezTo>
                    <a:cubicBezTo>
                      <a:pt x="16" y="3"/>
                      <a:pt x="14" y="5"/>
                      <a:pt x="12" y="6"/>
                    </a:cubicBezTo>
                    <a:cubicBezTo>
                      <a:pt x="9" y="8"/>
                      <a:pt x="6" y="9"/>
                      <a:pt x="3" y="11"/>
                    </a:cubicBezTo>
                    <a:cubicBezTo>
                      <a:pt x="2" y="11"/>
                      <a:pt x="0" y="10"/>
                      <a:pt x="1" y="8"/>
                    </a:cubicBezTo>
                    <a:cubicBezTo>
                      <a:pt x="3" y="5"/>
                      <a:pt x="6" y="2"/>
                      <a:pt x="11" y="1"/>
                    </a:cubicBezTo>
                    <a:cubicBezTo>
                      <a:pt x="12" y="0"/>
                      <a:pt x="13" y="2"/>
                      <a:pt x="13" y="3"/>
                    </a:cubicBezTo>
                    <a:cubicBezTo>
                      <a:pt x="12" y="4"/>
                      <a:pt x="12" y="4"/>
                      <a:pt x="11" y="5"/>
                    </a:cubicBezTo>
                    <a:cubicBezTo>
                      <a:pt x="10" y="6"/>
                      <a:pt x="8" y="4"/>
                      <a:pt x="9" y="3"/>
                    </a:cubicBezTo>
                    <a:cubicBezTo>
                      <a:pt x="9" y="2"/>
                      <a:pt x="10" y="2"/>
                      <a:pt x="10" y="1"/>
                    </a:cubicBezTo>
                    <a:cubicBezTo>
                      <a:pt x="11" y="2"/>
                      <a:pt x="11" y="3"/>
                      <a:pt x="12" y="4"/>
                    </a:cubicBezTo>
                    <a:cubicBezTo>
                      <a:pt x="8" y="5"/>
                      <a:pt x="5" y="7"/>
                      <a:pt x="4" y="10"/>
                    </a:cubicBezTo>
                    <a:cubicBezTo>
                      <a:pt x="3" y="9"/>
                      <a:pt x="2" y="8"/>
                      <a:pt x="2" y="8"/>
                    </a:cubicBezTo>
                    <a:cubicBezTo>
                      <a:pt x="4" y="7"/>
                      <a:pt x="6" y="6"/>
                      <a:pt x="8" y="5"/>
                    </a:cubicBezTo>
                    <a:cubicBezTo>
                      <a:pt x="8" y="5"/>
                      <a:pt x="12" y="3"/>
                      <a:pt x="12" y="3"/>
                    </a:cubicBezTo>
                    <a:cubicBezTo>
                      <a:pt x="13" y="3"/>
                      <a:pt x="13" y="3"/>
                      <a:pt x="14" y="4"/>
                    </a:cubicBezTo>
                    <a:cubicBezTo>
                      <a:pt x="11" y="4"/>
                      <a:pt x="9" y="6"/>
                      <a:pt x="7" y="8"/>
                    </a:cubicBezTo>
                    <a:cubicBezTo>
                      <a:pt x="5" y="9"/>
                      <a:pt x="3" y="7"/>
                      <a:pt x="4" y="6"/>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5" name="Freeform 32">
                <a:extLst>
                  <a:ext uri="{FF2B5EF4-FFF2-40B4-BE49-F238E27FC236}">
                    <a16:creationId xmlns:a16="http://schemas.microsoft.com/office/drawing/2014/main" id="{652C9F1F-D7F0-4DBC-A527-2FE28BC10680}"/>
                  </a:ext>
                </a:extLst>
              </p:cNvPr>
              <p:cNvSpPr>
                <a:spLocks/>
              </p:cNvSpPr>
              <p:nvPr/>
            </p:nvSpPr>
            <p:spPr bwMode="auto">
              <a:xfrm>
                <a:off x="2834159" y="2534286"/>
                <a:ext cx="38100" cy="26988"/>
              </a:xfrm>
              <a:custGeom>
                <a:avLst/>
                <a:gdLst>
                  <a:gd name="T0" fmla="*/ 4 w 14"/>
                  <a:gd name="T1" fmla="*/ 2 h 10"/>
                  <a:gd name="T2" fmla="*/ 13 w 14"/>
                  <a:gd name="T3" fmla="*/ 7 h 10"/>
                  <a:gd name="T4" fmla="*/ 11 w 14"/>
                  <a:gd name="T5" fmla="*/ 9 h 10"/>
                  <a:gd name="T6" fmla="*/ 4 w 14"/>
                  <a:gd name="T7" fmla="*/ 4 h 10"/>
                  <a:gd name="T8" fmla="*/ 5 w 14"/>
                  <a:gd name="T9" fmla="*/ 1 h 10"/>
                  <a:gd name="T10" fmla="*/ 10 w 14"/>
                  <a:gd name="T11" fmla="*/ 5 h 10"/>
                  <a:gd name="T12" fmla="*/ 8 w 14"/>
                  <a:gd name="T13" fmla="*/ 6 h 10"/>
                  <a:gd name="T14" fmla="*/ 8 w 14"/>
                  <a:gd name="T15" fmla="*/ 6 h 10"/>
                  <a:gd name="T16" fmla="*/ 7 w 14"/>
                  <a:gd name="T17" fmla="*/ 3 h 10"/>
                  <a:gd name="T18" fmla="*/ 11 w 14"/>
                  <a:gd name="T19" fmla="*/ 7 h 10"/>
                  <a:gd name="T20" fmla="*/ 9 w 14"/>
                  <a:gd name="T21" fmla="*/ 8 h 10"/>
                  <a:gd name="T22" fmla="*/ 3 w 14"/>
                  <a:gd name="T23" fmla="*/ 3 h 10"/>
                  <a:gd name="T24" fmla="*/ 4 w 14"/>
                  <a:gd name="T25" fmla="*/ 0 h 10"/>
                  <a:gd name="T26" fmla="*/ 14 w 14"/>
                  <a:gd name="T27" fmla="*/ 7 h 10"/>
                  <a:gd name="T28" fmla="*/ 11 w 14"/>
                  <a:gd name="T29" fmla="*/ 10 h 10"/>
                  <a:gd name="T30" fmla="*/ 2 w 14"/>
                  <a:gd name="T31" fmla="*/ 4 h 10"/>
                  <a:gd name="T32" fmla="*/ 4 w 14"/>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4" y="2"/>
                    </a:moveTo>
                    <a:cubicBezTo>
                      <a:pt x="7" y="4"/>
                      <a:pt x="10" y="5"/>
                      <a:pt x="13" y="7"/>
                    </a:cubicBezTo>
                    <a:cubicBezTo>
                      <a:pt x="12" y="7"/>
                      <a:pt x="11" y="8"/>
                      <a:pt x="11" y="9"/>
                    </a:cubicBezTo>
                    <a:cubicBezTo>
                      <a:pt x="9" y="6"/>
                      <a:pt x="7" y="4"/>
                      <a:pt x="4" y="4"/>
                    </a:cubicBezTo>
                    <a:cubicBezTo>
                      <a:pt x="4" y="3"/>
                      <a:pt x="5" y="2"/>
                      <a:pt x="5" y="1"/>
                    </a:cubicBezTo>
                    <a:cubicBezTo>
                      <a:pt x="6" y="3"/>
                      <a:pt x="8" y="4"/>
                      <a:pt x="10" y="5"/>
                    </a:cubicBezTo>
                    <a:cubicBezTo>
                      <a:pt x="9" y="5"/>
                      <a:pt x="8" y="6"/>
                      <a:pt x="8" y="6"/>
                    </a:cubicBezTo>
                    <a:cubicBezTo>
                      <a:pt x="8" y="6"/>
                      <a:pt x="8" y="6"/>
                      <a:pt x="8" y="6"/>
                    </a:cubicBezTo>
                    <a:cubicBezTo>
                      <a:pt x="6" y="7"/>
                      <a:pt x="5" y="4"/>
                      <a:pt x="7" y="3"/>
                    </a:cubicBezTo>
                    <a:cubicBezTo>
                      <a:pt x="9" y="3"/>
                      <a:pt x="12" y="4"/>
                      <a:pt x="11" y="7"/>
                    </a:cubicBezTo>
                    <a:cubicBezTo>
                      <a:pt x="11" y="7"/>
                      <a:pt x="10" y="8"/>
                      <a:pt x="9" y="8"/>
                    </a:cubicBezTo>
                    <a:cubicBezTo>
                      <a:pt x="6" y="7"/>
                      <a:pt x="4" y="5"/>
                      <a:pt x="3" y="3"/>
                    </a:cubicBezTo>
                    <a:cubicBezTo>
                      <a:pt x="2" y="2"/>
                      <a:pt x="3" y="0"/>
                      <a:pt x="4" y="0"/>
                    </a:cubicBezTo>
                    <a:cubicBezTo>
                      <a:pt x="8" y="1"/>
                      <a:pt x="12" y="4"/>
                      <a:pt x="14" y="7"/>
                    </a:cubicBezTo>
                    <a:cubicBezTo>
                      <a:pt x="14" y="9"/>
                      <a:pt x="13" y="10"/>
                      <a:pt x="11" y="10"/>
                    </a:cubicBezTo>
                    <a:cubicBezTo>
                      <a:pt x="8" y="8"/>
                      <a:pt x="5" y="6"/>
                      <a:pt x="2" y="4"/>
                    </a:cubicBezTo>
                    <a:cubicBezTo>
                      <a:pt x="0" y="3"/>
                      <a:pt x="2"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6" name="Freeform 33">
                <a:extLst>
                  <a:ext uri="{FF2B5EF4-FFF2-40B4-BE49-F238E27FC236}">
                    <a16:creationId xmlns:a16="http://schemas.microsoft.com/office/drawing/2014/main" id="{484FD516-8F52-443D-AB32-237DF9EBAC16}"/>
                  </a:ext>
                </a:extLst>
              </p:cNvPr>
              <p:cNvSpPr>
                <a:spLocks/>
              </p:cNvSpPr>
              <p:nvPr/>
            </p:nvSpPr>
            <p:spPr bwMode="auto">
              <a:xfrm>
                <a:off x="2857971" y="2667636"/>
                <a:ext cx="14287" cy="20638"/>
              </a:xfrm>
              <a:custGeom>
                <a:avLst/>
                <a:gdLst>
                  <a:gd name="T0" fmla="*/ 3 w 5"/>
                  <a:gd name="T1" fmla="*/ 4 h 8"/>
                  <a:gd name="T2" fmla="*/ 3 w 5"/>
                  <a:gd name="T3" fmla="*/ 5 h 8"/>
                  <a:gd name="T4" fmla="*/ 2 w 5"/>
                  <a:gd name="T5" fmla="*/ 4 h 8"/>
                  <a:gd name="T6" fmla="*/ 1 w 5"/>
                  <a:gd name="T7" fmla="*/ 2 h 8"/>
                  <a:gd name="T8" fmla="*/ 4 w 5"/>
                  <a:gd name="T9" fmla="*/ 2 h 8"/>
                  <a:gd name="T10" fmla="*/ 4 w 5"/>
                  <a:gd name="T11" fmla="*/ 6 h 8"/>
                  <a:gd name="T12" fmla="*/ 1 w 5"/>
                  <a:gd name="T13" fmla="*/ 6 h 8"/>
                  <a:gd name="T14" fmla="*/ 1 w 5"/>
                  <a:gd name="T15" fmla="*/ 1 h 8"/>
                  <a:gd name="T16" fmla="*/ 4 w 5"/>
                  <a:gd name="T17" fmla="*/ 1 h 8"/>
                  <a:gd name="T18" fmla="*/ 5 w 5"/>
                  <a:gd name="T19" fmla="*/ 4 h 8"/>
                  <a:gd name="T20" fmla="*/ 3 w 5"/>
                  <a:gd name="T21" fmla="*/ 7 h 8"/>
                  <a:gd name="T22" fmla="*/ 1 w 5"/>
                  <a:gd name="T23" fmla="*/ 7 h 8"/>
                  <a:gd name="T24" fmla="*/ 1 w 5"/>
                  <a:gd name="T25" fmla="*/ 2 h 8"/>
                  <a:gd name="T26" fmla="*/ 3 w 5"/>
                  <a:gd name="T27" fmla="*/ 2 h 8"/>
                  <a:gd name="T28" fmla="*/ 3 w 5"/>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4"/>
                    </a:moveTo>
                    <a:cubicBezTo>
                      <a:pt x="3" y="4"/>
                      <a:pt x="3" y="5"/>
                      <a:pt x="3" y="5"/>
                    </a:cubicBezTo>
                    <a:cubicBezTo>
                      <a:pt x="3" y="5"/>
                      <a:pt x="2" y="4"/>
                      <a:pt x="2" y="4"/>
                    </a:cubicBezTo>
                    <a:cubicBezTo>
                      <a:pt x="2" y="4"/>
                      <a:pt x="2" y="3"/>
                      <a:pt x="1" y="2"/>
                    </a:cubicBezTo>
                    <a:cubicBezTo>
                      <a:pt x="2" y="2"/>
                      <a:pt x="3" y="2"/>
                      <a:pt x="4" y="2"/>
                    </a:cubicBezTo>
                    <a:cubicBezTo>
                      <a:pt x="4" y="3"/>
                      <a:pt x="4" y="5"/>
                      <a:pt x="4" y="6"/>
                    </a:cubicBezTo>
                    <a:cubicBezTo>
                      <a:pt x="4" y="8"/>
                      <a:pt x="1" y="8"/>
                      <a:pt x="1" y="6"/>
                    </a:cubicBezTo>
                    <a:cubicBezTo>
                      <a:pt x="1" y="5"/>
                      <a:pt x="1" y="3"/>
                      <a:pt x="1" y="1"/>
                    </a:cubicBezTo>
                    <a:cubicBezTo>
                      <a:pt x="1" y="0"/>
                      <a:pt x="3" y="0"/>
                      <a:pt x="4" y="1"/>
                    </a:cubicBezTo>
                    <a:cubicBezTo>
                      <a:pt x="5" y="2"/>
                      <a:pt x="5" y="3"/>
                      <a:pt x="5" y="4"/>
                    </a:cubicBezTo>
                    <a:cubicBezTo>
                      <a:pt x="5" y="6"/>
                      <a:pt x="4" y="7"/>
                      <a:pt x="3" y="7"/>
                    </a:cubicBezTo>
                    <a:cubicBezTo>
                      <a:pt x="2" y="7"/>
                      <a:pt x="1" y="7"/>
                      <a:pt x="1" y="7"/>
                    </a:cubicBezTo>
                    <a:cubicBezTo>
                      <a:pt x="0" y="5"/>
                      <a:pt x="0" y="4"/>
                      <a:pt x="1" y="2"/>
                    </a:cubicBezTo>
                    <a:cubicBezTo>
                      <a:pt x="2" y="2"/>
                      <a:pt x="3" y="2"/>
                      <a:pt x="3" y="2"/>
                    </a:cubicBezTo>
                    <a:cubicBezTo>
                      <a:pt x="4" y="3"/>
                      <a:pt x="4" y="4"/>
                      <a:pt x="3"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7" name="Freeform 34">
                <a:extLst>
                  <a:ext uri="{FF2B5EF4-FFF2-40B4-BE49-F238E27FC236}">
                    <a16:creationId xmlns:a16="http://schemas.microsoft.com/office/drawing/2014/main" id="{35499326-E97C-4DC4-AB5E-BA4BFBDBC5A8}"/>
                  </a:ext>
                </a:extLst>
              </p:cNvPr>
              <p:cNvSpPr>
                <a:spLocks/>
              </p:cNvSpPr>
              <p:nvPr/>
            </p:nvSpPr>
            <p:spPr bwMode="auto">
              <a:xfrm>
                <a:off x="2956396" y="2788286"/>
                <a:ext cx="42862" cy="34925"/>
              </a:xfrm>
              <a:custGeom>
                <a:avLst/>
                <a:gdLst>
                  <a:gd name="T0" fmla="*/ 4 w 16"/>
                  <a:gd name="T1" fmla="*/ 1 h 13"/>
                  <a:gd name="T2" fmla="*/ 15 w 16"/>
                  <a:gd name="T3" fmla="*/ 10 h 13"/>
                  <a:gd name="T4" fmla="*/ 13 w 16"/>
                  <a:gd name="T5" fmla="*/ 13 h 13"/>
                  <a:gd name="T6" fmla="*/ 2 w 16"/>
                  <a:gd name="T7" fmla="*/ 2 h 13"/>
                  <a:gd name="T8" fmla="*/ 4 w 16"/>
                  <a:gd name="T9" fmla="*/ 0 h 13"/>
                  <a:gd name="T10" fmla="*/ 15 w 16"/>
                  <a:gd name="T11" fmla="*/ 9 h 13"/>
                  <a:gd name="T12" fmla="*/ 13 w 16"/>
                  <a:gd name="T13" fmla="*/ 11 h 13"/>
                  <a:gd name="T14" fmla="*/ 6 w 16"/>
                  <a:gd name="T15" fmla="*/ 7 h 13"/>
                  <a:gd name="T16" fmla="*/ 9 w 16"/>
                  <a:gd name="T17" fmla="*/ 5 h 13"/>
                  <a:gd name="T18" fmla="*/ 14 w 16"/>
                  <a:gd name="T19" fmla="*/ 8 h 13"/>
                  <a:gd name="T20" fmla="*/ 12 w 16"/>
                  <a:gd name="T21" fmla="*/ 11 h 13"/>
                  <a:gd name="T22" fmla="*/ 3 w 16"/>
                  <a:gd name="T23" fmla="*/ 3 h 13"/>
                  <a:gd name="T24" fmla="*/ 5 w 16"/>
                  <a:gd name="T25" fmla="*/ 1 h 13"/>
                  <a:gd name="T26" fmla="*/ 14 w 16"/>
                  <a:gd name="T27" fmla="*/ 9 h 13"/>
                  <a:gd name="T28" fmla="*/ 12 w 16"/>
                  <a:gd name="T29" fmla="*/ 12 h 13"/>
                  <a:gd name="T30" fmla="*/ 2 w 16"/>
                  <a:gd name="T31" fmla="*/ 5 h 13"/>
                  <a:gd name="T32" fmla="*/ 4 w 16"/>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4" y="1"/>
                    </a:moveTo>
                    <a:cubicBezTo>
                      <a:pt x="8" y="3"/>
                      <a:pt x="12" y="6"/>
                      <a:pt x="15" y="10"/>
                    </a:cubicBezTo>
                    <a:cubicBezTo>
                      <a:pt x="16" y="11"/>
                      <a:pt x="15" y="13"/>
                      <a:pt x="13" y="13"/>
                    </a:cubicBezTo>
                    <a:cubicBezTo>
                      <a:pt x="8" y="11"/>
                      <a:pt x="4" y="7"/>
                      <a:pt x="2" y="2"/>
                    </a:cubicBezTo>
                    <a:cubicBezTo>
                      <a:pt x="1" y="1"/>
                      <a:pt x="3" y="0"/>
                      <a:pt x="4" y="0"/>
                    </a:cubicBezTo>
                    <a:cubicBezTo>
                      <a:pt x="8" y="2"/>
                      <a:pt x="12" y="5"/>
                      <a:pt x="15" y="9"/>
                    </a:cubicBezTo>
                    <a:cubicBezTo>
                      <a:pt x="16" y="10"/>
                      <a:pt x="14" y="12"/>
                      <a:pt x="13" y="11"/>
                    </a:cubicBezTo>
                    <a:cubicBezTo>
                      <a:pt x="10" y="11"/>
                      <a:pt x="7" y="9"/>
                      <a:pt x="6" y="7"/>
                    </a:cubicBezTo>
                    <a:cubicBezTo>
                      <a:pt x="5" y="5"/>
                      <a:pt x="8" y="3"/>
                      <a:pt x="9" y="5"/>
                    </a:cubicBezTo>
                    <a:cubicBezTo>
                      <a:pt x="10" y="7"/>
                      <a:pt x="11" y="8"/>
                      <a:pt x="14" y="8"/>
                    </a:cubicBezTo>
                    <a:cubicBezTo>
                      <a:pt x="13" y="9"/>
                      <a:pt x="12" y="10"/>
                      <a:pt x="12" y="11"/>
                    </a:cubicBezTo>
                    <a:cubicBezTo>
                      <a:pt x="10" y="7"/>
                      <a:pt x="6" y="5"/>
                      <a:pt x="3" y="3"/>
                    </a:cubicBezTo>
                    <a:cubicBezTo>
                      <a:pt x="3" y="3"/>
                      <a:pt x="4" y="2"/>
                      <a:pt x="5" y="1"/>
                    </a:cubicBezTo>
                    <a:cubicBezTo>
                      <a:pt x="6" y="5"/>
                      <a:pt x="10" y="8"/>
                      <a:pt x="14" y="9"/>
                    </a:cubicBezTo>
                    <a:cubicBezTo>
                      <a:pt x="13" y="10"/>
                      <a:pt x="13" y="11"/>
                      <a:pt x="12" y="12"/>
                    </a:cubicBezTo>
                    <a:cubicBezTo>
                      <a:pt x="10" y="9"/>
                      <a:pt x="6" y="6"/>
                      <a:pt x="2" y="5"/>
                    </a:cubicBezTo>
                    <a:cubicBezTo>
                      <a:pt x="0" y="4"/>
                      <a:pt x="2" y="1"/>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8" name="Freeform 35">
                <a:extLst>
                  <a:ext uri="{FF2B5EF4-FFF2-40B4-BE49-F238E27FC236}">
                    <a16:creationId xmlns:a16="http://schemas.microsoft.com/office/drawing/2014/main" id="{F1773F64-8189-4DFD-B35A-3CB51D5DD49D}"/>
                  </a:ext>
                </a:extLst>
              </p:cNvPr>
              <p:cNvSpPr>
                <a:spLocks/>
              </p:cNvSpPr>
              <p:nvPr/>
            </p:nvSpPr>
            <p:spPr bwMode="auto">
              <a:xfrm>
                <a:off x="3045296" y="2770824"/>
                <a:ext cx="22225" cy="17463"/>
              </a:xfrm>
              <a:custGeom>
                <a:avLst/>
                <a:gdLst>
                  <a:gd name="T0" fmla="*/ 5 w 8"/>
                  <a:gd name="T1" fmla="*/ 4 h 7"/>
                  <a:gd name="T2" fmla="*/ 5 w 8"/>
                  <a:gd name="T3" fmla="*/ 4 h 7"/>
                  <a:gd name="T4" fmla="*/ 5 w 8"/>
                  <a:gd name="T5" fmla="*/ 4 h 7"/>
                  <a:gd name="T6" fmla="*/ 5 w 8"/>
                  <a:gd name="T7" fmla="*/ 4 h 7"/>
                  <a:gd name="T8" fmla="*/ 5 w 8"/>
                  <a:gd name="T9" fmla="*/ 4 h 7"/>
                  <a:gd name="T10" fmla="*/ 5 w 8"/>
                  <a:gd name="T11" fmla="*/ 4 h 7"/>
                  <a:gd name="T12" fmla="*/ 5 w 8"/>
                  <a:gd name="T13" fmla="*/ 4 h 7"/>
                  <a:gd name="T14" fmla="*/ 5 w 8"/>
                  <a:gd name="T15" fmla="*/ 4 h 7"/>
                  <a:gd name="T16" fmla="*/ 5 w 8"/>
                  <a:gd name="T17" fmla="*/ 4 h 7"/>
                  <a:gd name="T18" fmla="*/ 5 w 8"/>
                  <a:gd name="T19" fmla="*/ 4 h 7"/>
                  <a:gd name="T20" fmla="*/ 5 w 8"/>
                  <a:gd name="T21" fmla="*/ 4 h 7"/>
                  <a:gd name="T22" fmla="*/ 5 w 8"/>
                  <a:gd name="T23" fmla="*/ 4 h 7"/>
                  <a:gd name="T24" fmla="*/ 5 w 8"/>
                  <a:gd name="T25" fmla="*/ 3 h 7"/>
                  <a:gd name="T26" fmla="*/ 5 w 8"/>
                  <a:gd name="T27" fmla="*/ 3 h 7"/>
                  <a:gd name="T28" fmla="*/ 5 w 8"/>
                  <a:gd name="T29" fmla="*/ 3 h 7"/>
                  <a:gd name="T30" fmla="*/ 5 w 8"/>
                  <a:gd name="T31" fmla="*/ 3 h 7"/>
                  <a:gd name="T32" fmla="*/ 4 w 8"/>
                  <a:gd name="T33" fmla="*/ 3 h 7"/>
                  <a:gd name="T34" fmla="*/ 4 w 8"/>
                  <a:gd name="T35" fmla="*/ 3 h 7"/>
                  <a:gd name="T36" fmla="*/ 4 w 8"/>
                  <a:gd name="T37" fmla="*/ 3 h 7"/>
                  <a:gd name="T38" fmla="*/ 4 w 8"/>
                  <a:gd name="T39" fmla="*/ 3 h 7"/>
                  <a:gd name="T40" fmla="*/ 4 w 8"/>
                  <a:gd name="T41" fmla="*/ 3 h 7"/>
                  <a:gd name="T42" fmla="*/ 4 w 8"/>
                  <a:gd name="T43" fmla="*/ 3 h 7"/>
                  <a:gd name="T44" fmla="*/ 4 w 8"/>
                  <a:gd name="T45" fmla="*/ 3 h 7"/>
                  <a:gd name="T46" fmla="*/ 4 w 8"/>
                  <a:gd name="T47" fmla="*/ 4 h 7"/>
                  <a:gd name="T48" fmla="*/ 4 w 8"/>
                  <a:gd name="T49" fmla="*/ 4 h 7"/>
                  <a:gd name="T50" fmla="*/ 5 w 8"/>
                  <a:gd name="T51" fmla="*/ 2 h 7"/>
                  <a:gd name="T52" fmla="*/ 7 w 8"/>
                  <a:gd name="T53" fmla="*/ 2 h 7"/>
                  <a:gd name="T54" fmla="*/ 6 w 8"/>
                  <a:gd name="T55" fmla="*/ 5 h 7"/>
                  <a:gd name="T56" fmla="*/ 3 w 8"/>
                  <a:gd name="T57" fmla="*/ 6 h 7"/>
                  <a:gd name="T58" fmla="*/ 6 w 8"/>
                  <a:gd name="T59" fmla="*/ 1 h 7"/>
                  <a:gd name="T60" fmla="*/ 7 w 8"/>
                  <a:gd name="T61" fmla="*/ 3 h 7"/>
                  <a:gd name="T62" fmla="*/ 5 w 8"/>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7">
                    <a:moveTo>
                      <a:pt x="5" y="4"/>
                    </a:moveTo>
                    <a:cubicBezTo>
                      <a:pt x="4" y="4"/>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5" y="3"/>
                      <a:pt x="5" y="3"/>
                      <a:pt x="5" y="3"/>
                    </a:cubicBezTo>
                    <a:cubicBezTo>
                      <a:pt x="5" y="3"/>
                      <a:pt x="4" y="3"/>
                      <a:pt x="5" y="3"/>
                    </a:cubicBezTo>
                    <a:cubicBezTo>
                      <a:pt x="5" y="3"/>
                      <a:pt x="5" y="3"/>
                      <a:pt x="4" y="3"/>
                    </a:cubicBezTo>
                    <a:cubicBezTo>
                      <a:pt x="4" y="3"/>
                      <a:pt x="4" y="3"/>
                      <a:pt x="4" y="3"/>
                    </a:cubicBezTo>
                    <a:cubicBezTo>
                      <a:pt x="5" y="3"/>
                      <a:pt x="4" y="3"/>
                      <a:pt x="4" y="3"/>
                    </a:cubicBezTo>
                    <a:cubicBezTo>
                      <a:pt x="4" y="3"/>
                      <a:pt x="4" y="4"/>
                      <a:pt x="4" y="3"/>
                    </a:cubicBezTo>
                    <a:cubicBezTo>
                      <a:pt x="4" y="3"/>
                      <a:pt x="4" y="3"/>
                      <a:pt x="4" y="3"/>
                    </a:cubicBezTo>
                    <a:cubicBezTo>
                      <a:pt x="4" y="3"/>
                      <a:pt x="4" y="3"/>
                      <a:pt x="4" y="3"/>
                    </a:cubicBezTo>
                    <a:cubicBezTo>
                      <a:pt x="4" y="3"/>
                      <a:pt x="4" y="4"/>
                      <a:pt x="4" y="3"/>
                    </a:cubicBezTo>
                    <a:cubicBezTo>
                      <a:pt x="4" y="4"/>
                      <a:pt x="4" y="4"/>
                      <a:pt x="4" y="4"/>
                    </a:cubicBezTo>
                    <a:cubicBezTo>
                      <a:pt x="4" y="4"/>
                      <a:pt x="4" y="4"/>
                      <a:pt x="4" y="4"/>
                    </a:cubicBezTo>
                    <a:cubicBezTo>
                      <a:pt x="4" y="3"/>
                      <a:pt x="4" y="2"/>
                      <a:pt x="5" y="2"/>
                    </a:cubicBezTo>
                    <a:cubicBezTo>
                      <a:pt x="5" y="1"/>
                      <a:pt x="6" y="1"/>
                      <a:pt x="7" y="2"/>
                    </a:cubicBezTo>
                    <a:cubicBezTo>
                      <a:pt x="8" y="3"/>
                      <a:pt x="7" y="4"/>
                      <a:pt x="6" y="5"/>
                    </a:cubicBezTo>
                    <a:cubicBezTo>
                      <a:pt x="6" y="6"/>
                      <a:pt x="4" y="7"/>
                      <a:pt x="3" y="6"/>
                    </a:cubicBezTo>
                    <a:cubicBezTo>
                      <a:pt x="0" y="4"/>
                      <a:pt x="3" y="0"/>
                      <a:pt x="6" y="1"/>
                    </a:cubicBezTo>
                    <a:cubicBezTo>
                      <a:pt x="7" y="2"/>
                      <a:pt x="7" y="3"/>
                      <a:pt x="7" y="3"/>
                    </a:cubicBezTo>
                    <a:cubicBezTo>
                      <a:pt x="6" y="4"/>
                      <a:pt x="5" y="4"/>
                      <a:pt x="5"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9" name="Freeform 36">
                <a:extLst>
                  <a:ext uri="{FF2B5EF4-FFF2-40B4-BE49-F238E27FC236}">
                    <a16:creationId xmlns:a16="http://schemas.microsoft.com/office/drawing/2014/main" id="{DAD059C0-5D70-4F00-89C4-B4DC80754E3D}"/>
                  </a:ext>
                </a:extLst>
              </p:cNvPr>
              <p:cNvSpPr>
                <a:spLocks/>
              </p:cNvSpPr>
              <p:nvPr/>
            </p:nvSpPr>
            <p:spPr bwMode="auto">
              <a:xfrm>
                <a:off x="2864321" y="2764474"/>
                <a:ext cx="28575" cy="23813"/>
              </a:xfrm>
              <a:custGeom>
                <a:avLst/>
                <a:gdLst>
                  <a:gd name="T0" fmla="*/ 4 w 11"/>
                  <a:gd name="T1" fmla="*/ 2 h 9"/>
                  <a:gd name="T2" fmla="*/ 10 w 11"/>
                  <a:gd name="T3" fmla="*/ 5 h 9"/>
                  <a:gd name="T4" fmla="*/ 8 w 11"/>
                  <a:gd name="T5" fmla="*/ 8 h 9"/>
                  <a:gd name="T6" fmla="*/ 2 w 11"/>
                  <a:gd name="T7" fmla="*/ 4 h 9"/>
                  <a:gd name="T8" fmla="*/ 4 w 11"/>
                  <a:gd name="T9" fmla="*/ 2 h 9"/>
                  <a:gd name="T10" fmla="*/ 6 w 11"/>
                  <a:gd name="T11" fmla="*/ 4 h 9"/>
                  <a:gd name="T12" fmla="*/ 4 w 11"/>
                  <a:gd name="T13" fmla="*/ 6 h 9"/>
                  <a:gd name="T14" fmla="*/ 1 w 11"/>
                  <a:gd name="T15" fmla="*/ 3 h 9"/>
                  <a:gd name="T16" fmla="*/ 3 w 11"/>
                  <a:gd name="T17" fmla="*/ 1 h 9"/>
                  <a:gd name="T18" fmla="*/ 11 w 11"/>
                  <a:gd name="T19" fmla="*/ 6 h 9"/>
                  <a:gd name="T20" fmla="*/ 9 w 11"/>
                  <a:gd name="T21" fmla="*/ 9 h 9"/>
                  <a:gd name="T22" fmla="*/ 1 w 11"/>
                  <a:gd name="T23" fmla="*/ 3 h 9"/>
                  <a:gd name="T24" fmla="*/ 4 w 11"/>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4" y="2"/>
                    </a:moveTo>
                    <a:cubicBezTo>
                      <a:pt x="5" y="4"/>
                      <a:pt x="7" y="5"/>
                      <a:pt x="10" y="5"/>
                    </a:cubicBezTo>
                    <a:cubicBezTo>
                      <a:pt x="9" y="6"/>
                      <a:pt x="8" y="7"/>
                      <a:pt x="8" y="8"/>
                    </a:cubicBezTo>
                    <a:cubicBezTo>
                      <a:pt x="6" y="6"/>
                      <a:pt x="4" y="4"/>
                      <a:pt x="2" y="4"/>
                    </a:cubicBezTo>
                    <a:cubicBezTo>
                      <a:pt x="3" y="3"/>
                      <a:pt x="3" y="2"/>
                      <a:pt x="4" y="2"/>
                    </a:cubicBezTo>
                    <a:cubicBezTo>
                      <a:pt x="4" y="3"/>
                      <a:pt x="5" y="3"/>
                      <a:pt x="6" y="4"/>
                    </a:cubicBezTo>
                    <a:cubicBezTo>
                      <a:pt x="8" y="4"/>
                      <a:pt x="6" y="7"/>
                      <a:pt x="4" y="6"/>
                    </a:cubicBezTo>
                    <a:cubicBezTo>
                      <a:pt x="3" y="6"/>
                      <a:pt x="1" y="4"/>
                      <a:pt x="1" y="3"/>
                    </a:cubicBezTo>
                    <a:cubicBezTo>
                      <a:pt x="0" y="2"/>
                      <a:pt x="1" y="0"/>
                      <a:pt x="3" y="1"/>
                    </a:cubicBezTo>
                    <a:cubicBezTo>
                      <a:pt x="6" y="2"/>
                      <a:pt x="9" y="3"/>
                      <a:pt x="11" y="6"/>
                    </a:cubicBezTo>
                    <a:cubicBezTo>
                      <a:pt x="11" y="7"/>
                      <a:pt x="10" y="9"/>
                      <a:pt x="9" y="9"/>
                    </a:cubicBezTo>
                    <a:cubicBezTo>
                      <a:pt x="5" y="8"/>
                      <a:pt x="2" y="6"/>
                      <a:pt x="1" y="3"/>
                    </a:cubicBezTo>
                    <a:cubicBezTo>
                      <a:pt x="0" y="1"/>
                      <a:pt x="3"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0" name="Freeform 37">
                <a:extLst>
                  <a:ext uri="{FF2B5EF4-FFF2-40B4-BE49-F238E27FC236}">
                    <a16:creationId xmlns:a16="http://schemas.microsoft.com/office/drawing/2014/main" id="{51FDBEC6-D421-41E6-B923-417B7CF63969}"/>
                  </a:ext>
                </a:extLst>
              </p:cNvPr>
              <p:cNvSpPr>
                <a:spLocks/>
              </p:cNvSpPr>
              <p:nvPr/>
            </p:nvSpPr>
            <p:spPr bwMode="auto">
              <a:xfrm>
                <a:off x="3140546" y="2754949"/>
                <a:ext cx="15875" cy="25400"/>
              </a:xfrm>
              <a:custGeom>
                <a:avLst/>
                <a:gdLst>
                  <a:gd name="T0" fmla="*/ 4 w 6"/>
                  <a:gd name="T1" fmla="*/ 3 h 10"/>
                  <a:gd name="T2" fmla="*/ 3 w 6"/>
                  <a:gd name="T3" fmla="*/ 9 h 10"/>
                  <a:gd name="T4" fmla="*/ 1 w 6"/>
                  <a:gd name="T5" fmla="*/ 7 h 10"/>
                  <a:gd name="T6" fmla="*/ 3 w 6"/>
                  <a:gd name="T7" fmla="*/ 4 h 10"/>
                  <a:gd name="T8" fmla="*/ 6 w 6"/>
                  <a:gd name="T9" fmla="*/ 5 h 10"/>
                  <a:gd name="T10" fmla="*/ 3 w 6"/>
                  <a:gd name="T11" fmla="*/ 7 h 10"/>
                  <a:gd name="T12" fmla="*/ 1 w 6"/>
                  <a:gd name="T13" fmla="*/ 7 h 10"/>
                  <a:gd name="T14" fmla="*/ 1 w 6"/>
                  <a:gd name="T15" fmla="*/ 5 h 10"/>
                  <a:gd name="T16" fmla="*/ 3 w 6"/>
                  <a:gd name="T17" fmla="*/ 3 h 10"/>
                  <a:gd name="T18" fmla="*/ 6 w 6"/>
                  <a:gd name="T19" fmla="*/ 4 h 10"/>
                  <a:gd name="T20" fmla="*/ 2 w 6"/>
                  <a:gd name="T21" fmla="*/ 10 h 10"/>
                  <a:gd name="T22" fmla="*/ 0 w 6"/>
                  <a:gd name="T23" fmla="*/ 8 h 10"/>
                  <a:gd name="T24" fmla="*/ 2 w 6"/>
                  <a:gd name="T25" fmla="*/ 2 h 10"/>
                  <a:gd name="T26" fmla="*/ 4 w 6"/>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4" y="3"/>
                    </a:moveTo>
                    <a:cubicBezTo>
                      <a:pt x="3" y="5"/>
                      <a:pt x="3" y="7"/>
                      <a:pt x="3" y="9"/>
                    </a:cubicBezTo>
                    <a:cubicBezTo>
                      <a:pt x="2" y="8"/>
                      <a:pt x="1" y="7"/>
                      <a:pt x="1" y="7"/>
                    </a:cubicBezTo>
                    <a:cubicBezTo>
                      <a:pt x="2" y="6"/>
                      <a:pt x="3" y="5"/>
                      <a:pt x="3" y="4"/>
                    </a:cubicBezTo>
                    <a:cubicBezTo>
                      <a:pt x="4" y="4"/>
                      <a:pt x="5" y="4"/>
                      <a:pt x="6" y="5"/>
                    </a:cubicBezTo>
                    <a:cubicBezTo>
                      <a:pt x="5" y="6"/>
                      <a:pt x="4" y="6"/>
                      <a:pt x="3" y="7"/>
                    </a:cubicBezTo>
                    <a:cubicBezTo>
                      <a:pt x="3" y="8"/>
                      <a:pt x="2" y="8"/>
                      <a:pt x="1" y="7"/>
                    </a:cubicBezTo>
                    <a:cubicBezTo>
                      <a:pt x="0" y="7"/>
                      <a:pt x="0" y="6"/>
                      <a:pt x="1" y="5"/>
                    </a:cubicBezTo>
                    <a:cubicBezTo>
                      <a:pt x="2" y="4"/>
                      <a:pt x="3" y="3"/>
                      <a:pt x="3" y="3"/>
                    </a:cubicBezTo>
                    <a:cubicBezTo>
                      <a:pt x="4" y="2"/>
                      <a:pt x="6" y="2"/>
                      <a:pt x="6" y="4"/>
                    </a:cubicBezTo>
                    <a:cubicBezTo>
                      <a:pt x="6" y="6"/>
                      <a:pt x="4" y="9"/>
                      <a:pt x="2" y="10"/>
                    </a:cubicBezTo>
                    <a:cubicBezTo>
                      <a:pt x="0" y="10"/>
                      <a:pt x="0" y="9"/>
                      <a:pt x="0" y="8"/>
                    </a:cubicBezTo>
                    <a:cubicBezTo>
                      <a:pt x="0" y="6"/>
                      <a:pt x="0" y="4"/>
                      <a:pt x="2" y="2"/>
                    </a:cubicBezTo>
                    <a:cubicBezTo>
                      <a:pt x="3" y="0"/>
                      <a:pt x="5" y="2"/>
                      <a:pt x="4"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1" name="Freeform 38">
                <a:extLst>
                  <a:ext uri="{FF2B5EF4-FFF2-40B4-BE49-F238E27FC236}">
                    <a16:creationId xmlns:a16="http://schemas.microsoft.com/office/drawing/2014/main" id="{7B6FB094-950D-4403-BEE7-EF170F1B3B72}"/>
                  </a:ext>
                </a:extLst>
              </p:cNvPr>
              <p:cNvSpPr>
                <a:spLocks/>
              </p:cNvSpPr>
              <p:nvPr/>
            </p:nvSpPr>
            <p:spPr bwMode="auto">
              <a:xfrm>
                <a:off x="3027834" y="2739074"/>
                <a:ext cx="12700" cy="12700"/>
              </a:xfrm>
              <a:custGeom>
                <a:avLst/>
                <a:gdLst>
                  <a:gd name="T0" fmla="*/ 4 w 5"/>
                  <a:gd name="T1" fmla="*/ 1 h 5"/>
                  <a:gd name="T2" fmla="*/ 5 w 5"/>
                  <a:gd name="T3" fmla="*/ 3 h 5"/>
                  <a:gd name="T4" fmla="*/ 2 w 5"/>
                  <a:gd name="T5" fmla="*/ 5 h 5"/>
                  <a:gd name="T6" fmla="*/ 0 w 5"/>
                  <a:gd name="T7" fmla="*/ 3 h 5"/>
                  <a:gd name="T8" fmla="*/ 2 w 5"/>
                  <a:gd name="T9" fmla="*/ 0 h 5"/>
                  <a:gd name="T10" fmla="*/ 4 w 5"/>
                  <a:gd name="T11" fmla="*/ 1 h 5"/>
                  <a:gd name="T12" fmla="*/ 3 w 5"/>
                  <a:gd name="T13" fmla="*/ 4 h 5"/>
                  <a:gd name="T14" fmla="*/ 4 w 5"/>
                  <a:gd name="T15" fmla="*/ 3 h 5"/>
                  <a:gd name="T16" fmla="*/ 4 w 5"/>
                  <a:gd name="T17" fmla="*/ 3 h 5"/>
                  <a:gd name="T18" fmla="*/ 4 w 5"/>
                  <a:gd name="T19" fmla="*/ 2 h 5"/>
                  <a:gd name="T20" fmla="*/ 4 w 5"/>
                  <a:gd name="T21" fmla="*/ 2 h 5"/>
                  <a:gd name="T22" fmla="*/ 3 w 5"/>
                  <a:gd name="T23" fmla="*/ 1 h 5"/>
                  <a:gd name="T24" fmla="*/ 2 w 5"/>
                  <a:gd name="T25" fmla="*/ 1 h 5"/>
                  <a:gd name="T26" fmla="*/ 2 w 5"/>
                  <a:gd name="T27" fmla="*/ 2 h 5"/>
                  <a:gd name="T28" fmla="*/ 1 w 5"/>
                  <a:gd name="T29" fmla="*/ 2 h 5"/>
                  <a:gd name="T30" fmla="*/ 2 w 5"/>
                  <a:gd name="T31" fmla="*/ 3 h 5"/>
                  <a:gd name="T32" fmla="*/ 2 w 5"/>
                  <a:gd name="T33" fmla="*/ 1 h 5"/>
                  <a:gd name="T34" fmla="*/ 4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4" y="1"/>
                    </a:moveTo>
                    <a:cubicBezTo>
                      <a:pt x="5" y="1"/>
                      <a:pt x="5" y="2"/>
                      <a:pt x="5" y="3"/>
                    </a:cubicBezTo>
                    <a:cubicBezTo>
                      <a:pt x="4" y="4"/>
                      <a:pt x="3" y="5"/>
                      <a:pt x="2" y="5"/>
                    </a:cubicBezTo>
                    <a:cubicBezTo>
                      <a:pt x="1" y="4"/>
                      <a:pt x="0" y="4"/>
                      <a:pt x="0" y="3"/>
                    </a:cubicBezTo>
                    <a:cubicBezTo>
                      <a:pt x="0" y="1"/>
                      <a:pt x="1" y="1"/>
                      <a:pt x="2" y="0"/>
                    </a:cubicBezTo>
                    <a:cubicBezTo>
                      <a:pt x="3" y="0"/>
                      <a:pt x="4" y="0"/>
                      <a:pt x="4" y="1"/>
                    </a:cubicBezTo>
                    <a:cubicBezTo>
                      <a:pt x="4" y="2"/>
                      <a:pt x="4" y="3"/>
                      <a:pt x="3" y="4"/>
                    </a:cubicBezTo>
                    <a:cubicBezTo>
                      <a:pt x="3" y="3"/>
                      <a:pt x="4" y="3"/>
                      <a:pt x="4" y="3"/>
                    </a:cubicBezTo>
                    <a:cubicBezTo>
                      <a:pt x="4" y="3"/>
                      <a:pt x="4" y="2"/>
                      <a:pt x="4" y="3"/>
                    </a:cubicBezTo>
                    <a:cubicBezTo>
                      <a:pt x="4" y="3"/>
                      <a:pt x="4" y="2"/>
                      <a:pt x="4" y="2"/>
                    </a:cubicBezTo>
                    <a:cubicBezTo>
                      <a:pt x="4" y="2"/>
                      <a:pt x="4" y="2"/>
                      <a:pt x="4" y="2"/>
                    </a:cubicBezTo>
                    <a:cubicBezTo>
                      <a:pt x="3" y="1"/>
                      <a:pt x="3" y="1"/>
                      <a:pt x="3" y="1"/>
                    </a:cubicBezTo>
                    <a:cubicBezTo>
                      <a:pt x="3" y="1"/>
                      <a:pt x="2" y="2"/>
                      <a:pt x="2" y="1"/>
                    </a:cubicBezTo>
                    <a:cubicBezTo>
                      <a:pt x="2" y="1"/>
                      <a:pt x="2" y="2"/>
                      <a:pt x="2" y="2"/>
                    </a:cubicBezTo>
                    <a:cubicBezTo>
                      <a:pt x="1" y="2"/>
                      <a:pt x="1" y="2"/>
                      <a:pt x="1" y="2"/>
                    </a:cubicBezTo>
                    <a:cubicBezTo>
                      <a:pt x="1" y="2"/>
                      <a:pt x="1" y="3"/>
                      <a:pt x="2" y="3"/>
                    </a:cubicBezTo>
                    <a:cubicBezTo>
                      <a:pt x="1" y="3"/>
                      <a:pt x="1" y="2"/>
                      <a:pt x="2" y="1"/>
                    </a:cubicBezTo>
                    <a:cubicBezTo>
                      <a:pt x="2" y="0"/>
                      <a:pt x="3" y="0"/>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2" name="Freeform 39">
                <a:extLst>
                  <a:ext uri="{FF2B5EF4-FFF2-40B4-BE49-F238E27FC236}">
                    <a16:creationId xmlns:a16="http://schemas.microsoft.com/office/drawing/2014/main" id="{4781D3BE-8D97-46F9-AD85-5CFA88717D7F}"/>
                  </a:ext>
                </a:extLst>
              </p:cNvPr>
              <p:cNvSpPr>
                <a:spLocks/>
              </p:cNvSpPr>
              <p:nvPr/>
            </p:nvSpPr>
            <p:spPr bwMode="auto">
              <a:xfrm>
                <a:off x="3077046" y="2566036"/>
                <a:ext cx="34925" cy="26988"/>
              </a:xfrm>
              <a:custGeom>
                <a:avLst/>
                <a:gdLst>
                  <a:gd name="T0" fmla="*/ 3 w 13"/>
                  <a:gd name="T1" fmla="*/ 1 h 10"/>
                  <a:gd name="T2" fmla="*/ 6 w 13"/>
                  <a:gd name="T3" fmla="*/ 3 h 10"/>
                  <a:gd name="T4" fmla="*/ 9 w 13"/>
                  <a:gd name="T5" fmla="*/ 6 h 10"/>
                  <a:gd name="T6" fmla="*/ 10 w 13"/>
                  <a:gd name="T7" fmla="*/ 6 h 10"/>
                  <a:gd name="T8" fmla="*/ 9 w 13"/>
                  <a:gd name="T9" fmla="*/ 6 h 10"/>
                  <a:gd name="T10" fmla="*/ 8 w 13"/>
                  <a:gd name="T11" fmla="*/ 5 h 10"/>
                  <a:gd name="T12" fmla="*/ 5 w 13"/>
                  <a:gd name="T13" fmla="*/ 4 h 10"/>
                  <a:gd name="T14" fmla="*/ 6 w 13"/>
                  <a:gd name="T15" fmla="*/ 1 h 10"/>
                  <a:gd name="T16" fmla="*/ 8 w 13"/>
                  <a:gd name="T17" fmla="*/ 4 h 10"/>
                  <a:gd name="T18" fmla="*/ 6 w 13"/>
                  <a:gd name="T19" fmla="*/ 6 h 10"/>
                  <a:gd name="T20" fmla="*/ 4 w 13"/>
                  <a:gd name="T21" fmla="*/ 4 h 10"/>
                  <a:gd name="T22" fmla="*/ 6 w 13"/>
                  <a:gd name="T23" fmla="*/ 2 h 10"/>
                  <a:gd name="T24" fmla="*/ 6 w 13"/>
                  <a:gd name="T25" fmla="*/ 2 h 10"/>
                  <a:gd name="T26" fmla="*/ 4 w 13"/>
                  <a:gd name="T27" fmla="*/ 5 h 10"/>
                  <a:gd name="T28" fmla="*/ 2 w 13"/>
                  <a:gd name="T29" fmla="*/ 2 h 10"/>
                  <a:gd name="T30" fmla="*/ 4 w 13"/>
                  <a:gd name="T31" fmla="*/ 0 h 10"/>
                  <a:gd name="T32" fmla="*/ 9 w 13"/>
                  <a:gd name="T33" fmla="*/ 4 h 10"/>
                  <a:gd name="T34" fmla="*/ 7 w 13"/>
                  <a:gd name="T35" fmla="*/ 6 h 10"/>
                  <a:gd name="T36" fmla="*/ 3 w 13"/>
                  <a:gd name="T37" fmla="*/ 2 h 10"/>
                  <a:gd name="T38" fmla="*/ 5 w 13"/>
                  <a:gd name="T39" fmla="*/ 0 h 10"/>
                  <a:gd name="T40" fmla="*/ 10 w 13"/>
                  <a:gd name="T41" fmla="*/ 3 h 10"/>
                  <a:gd name="T42" fmla="*/ 12 w 13"/>
                  <a:gd name="T43" fmla="*/ 8 h 10"/>
                  <a:gd name="T44" fmla="*/ 7 w 13"/>
                  <a:gd name="T45" fmla="*/ 8 h 10"/>
                  <a:gd name="T46" fmla="*/ 1 w 13"/>
                  <a:gd name="T47" fmla="*/ 4 h 10"/>
                  <a:gd name="T48" fmla="*/ 3 w 13"/>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0">
                    <a:moveTo>
                      <a:pt x="3" y="1"/>
                    </a:moveTo>
                    <a:cubicBezTo>
                      <a:pt x="4" y="2"/>
                      <a:pt x="5" y="3"/>
                      <a:pt x="6" y="3"/>
                    </a:cubicBezTo>
                    <a:cubicBezTo>
                      <a:pt x="7" y="4"/>
                      <a:pt x="8" y="5"/>
                      <a:pt x="9" y="6"/>
                    </a:cubicBezTo>
                    <a:cubicBezTo>
                      <a:pt x="9" y="6"/>
                      <a:pt x="9" y="6"/>
                      <a:pt x="10" y="6"/>
                    </a:cubicBezTo>
                    <a:cubicBezTo>
                      <a:pt x="9" y="6"/>
                      <a:pt x="9" y="6"/>
                      <a:pt x="9" y="6"/>
                    </a:cubicBezTo>
                    <a:cubicBezTo>
                      <a:pt x="8" y="6"/>
                      <a:pt x="8" y="5"/>
                      <a:pt x="8" y="5"/>
                    </a:cubicBezTo>
                    <a:cubicBezTo>
                      <a:pt x="7" y="4"/>
                      <a:pt x="6" y="4"/>
                      <a:pt x="5" y="4"/>
                    </a:cubicBezTo>
                    <a:cubicBezTo>
                      <a:pt x="5" y="3"/>
                      <a:pt x="6" y="2"/>
                      <a:pt x="6" y="1"/>
                    </a:cubicBezTo>
                    <a:cubicBezTo>
                      <a:pt x="7" y="3"/>
                      <a:pt x="7" y="3"/>
                      <a:pt x="8" y="4"/>
                    </a:cubicBezTo>
                    <a:cubicBezTo>
                      <a:pt x="8" y="4"/>
                      <a:pt x="7" y="5"/>
                      <a:pt x="6" y="6"/>
                    </a:cubicBezTo>
                    <a:cubicBezTo>
                      <a:pt x="6" y="5"/>
                      <a:pt x="5" y="4"/>
                      <a:pt x="4" y="4"/>
                    </a:cubicBezTo>
                    <a:cubicBezTo>
                      <a:pt x="5" y="3"/>
                      <a:pt x="5" y="2"/>
                      <a:pt x="6" y="2"/>
                    </a:cubicBezTo>
                    <a:cubicBezTo>
                      <a:pt x="6" y="2"/>
                      <a:pt x="6" y="2"/>
                      <a:pt x="6" y="2"/>
                    </a:cubicBezTo>
                    <a:cubicBezTo>
                      <a:pt x="8" y="4"/>
                      <a:pt x="5" y="6"/>
                      <a:pt x="4" y="5"/>
                    </a:cubicBezTo>
                    <a:cubicBezTo>
                      <a:pt x="3" y="4"/>
                      <a:pt x="3" y="3"/>
                      <a:pt x="2" y="2"/>
                    </a:cubicBezTo>
                    <a:cubicBezTo>
                      <a:pt x="2" y="1"/>
                      <a:pt x="3" y="0"/>
                      <a:pt x="4" y="0"/>
                    </a:cubicBezTo>
                    <a:cubicBezTo>
                      <a:pt x="7" y="1"/>
                      <a:pt x="8" y="2"/>
                      <a:pt x="9" y="4"/>
                    </a:cubicBezTo>
                    <a:cubicBezTo>
                      <a:pt x="10" y="6"/>
                      <a:pt x="8" y="7"/>
                      <a:pt x="7" y="6"/>
                    </a:cubicBezTo>
                    <a:cubicBezTo>
                      <a:pt x="5" y="6"/>
                      <a:pt x="4" y="4"/>
                      <a:pt x="3" y="2"/>
                    </a:cubicBezTo>
                    <a:cubicBezTo>
                      <a:pt x="3" y="1"/>
                      <a:pt x="4" y="0"/>
                      <a:pt x="5" y="0"/>
                    </a:cubicBezTo>
                    <a:cubicBezTo>
                      <a:pt x="7" y="1"/>
                      <a:pt x="9" y="2"/>
                      <a:pt x="10" y="3"/>
                    </a:cubicBezTo>
                    <a:cubicBezTo>
                      <a:pt x="12" y="5"/>
                      <a:pt x="13" y="7"/>
                      <a:pt x="12" y="8"/>
                    </a:cubicBezTo>
                    <a:cubicBezTo>
                      <a:pt x="11" y="10"/>
                      <a:pt x="9" y="9"/>
                      <a:pt x="7" y="8"/>
                    </a:cubicBezTo>
                    <a:cubicBezTo>
                      <a:pt x="5" y="7"/>
                      <a:pt x="3" y="5"/>
                      <a:pt x="1" y="4"/>
                    </a:cubicBezTo>
                    <a:cubicBezTo>
                      <a:pt x="0" y="2"/>
                      <a:pt x="2" y="0"/>
                      <a:pt x="3"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3" name="Freeform 40">
                <a:extLst>
                  <a:ext uri="{FF2B5EF4-FFF2-40B4-BE49-F238E27FC236}">
                    <a16:creationId xmlns:a16="http://schemas.microsoft.com/office/drawing/2014/main" id="{AEB11F45-32EC-4755-B413-5F17FB4BD48E}"/>
                  </a:ext>
                </a:extLst>
              </p:cNvPr>
              <p:cNvSpPr>
                <a:spLocks/>
              </p:cNvSpPr>
              <p:nvPr/>
            </p:nvSpPr>
            <p:spPr bwMode="auto">
              <a:xfrm>
                <a:off x="2967509" y="2402524"/>
                <a:ext cx="23812" cy="17463"/>
              </a:xfrm>
              <a:custGeom>
                <a:avLst/>
                <a:gdLst>
                  <a:gd name="T0" fmla="*/ 6 w 9"/>
                  <a:gd name="T1" fmla="*/ 5 h 7"/>
                  <a:gd name="T2" fmla="*/ 4 w 9"/>
                  <a:gd name="T3" fmla="*/ 6 h 7"/>
                  <a:gd name="T4" fmla="*/ 2 w 9"/>
                  <a:gd name="T5" fmla="*/ 4 h 7"/>
                  <a:gd name="T6" fmla="*/ 6 w 9"/>
                  <a:gd name="T7" fmla="*/ 1 h 7"/>
                  <a:gd name="T8" fmla="*/ 8 w 9"/>
                  <a:gd name="T9" fmla="*/ 3 h 7"/>
                  <a:gd name="T10" fmla="*/ 7 w 9"/>
                  <a:gd name="T11" fmla="*/ 4 h 7"/>
                  <a:gd name="T12" fmla="*/ 4 w 9"/>
                  <a:gd name="T13" fmla="*/ 4 h 7"/>
                  <a:gd name="T14" fmla="*/ 7 w 9"/>
                  <a:gd name="T15" fmla="*/ 1 h 7"/>
                  <a:gd name="T16" fmla="*/ 8 w 9"/>
                  <a:gd name="T17" fmla="*/ 3 h 7"/>
                  <a:gd name="T18" fmla="*/ 3 w 9"/>
                  <a:gd name="T19" fmla="*/ 7 h 7"/>
                  <a:gd name="T20" fmla="*/ 1 w 9"/>
                  <a:gd name="T21" fmla="*/ 5 h 7"/>
                  <a:gd name="T22" fmla="*/ 6 w 9"/>
                  <a:gd name="T23" fmla="*/ 2 h 7"/>
                  <a:gd name="T24" fmla="*/ 8 w 9"/>
                  <a:gd name="T25" fmla="*/ 4 h 7"/>
                  <a:gd name="T26" fmla="*/ 6 w 9"/>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6" y="5"/>
                    </a:moveTo>
                    <a:cubicBezTo>
                      <a:pt x="5" y="5"/>
                      <a:pt x="4" y="5"/>
                      <a:pt x="4" y="6"/>
                    </a:cubicBezTo>
                    <a:cubicBezTo>
                      <a:pt x="3" y="6"/>
                      <a:pt x="2" y="5"/>
                      <a:pt x="2" y="4"/>
                    </a:cubicBezTo>
                    <a:cubicBezTo>
                      <a:pt x="4" y="4"/>
                      <a:pt x="5" y="3"/>
                      <a:pt x="6" y="1"/>
                    </a:cubicBezTo>
                    <a:cubicBezTo>
                      <a:pt x="7" y="2"/>
                      <a:pt x="8" y="3"/>
                      <a:pt x="8" y="3"/>
                    </a:cubicBezTo>
                    <a:cubicBezTo>
                      <a:pt x="8" y="4"/>
                      <a:pt x="8" y="4"/>
                      <a:pt x="7" y="4"/>
                    </a:cubicBezTo>
                    <a:cubicBezTo>
                      <a:pt x="7" y="6"/>
                      <a:pt x="4" y="6"/>
                      <a:pt x="4" y="4"/>
                    </a:cubicBezTo>
                    <a:cubicBezTo>
                      <a:pt x="5" y="2"/>
                      <a:pt x="5" y="1"/>
                      <a:pt x="7" y="1"/>
                    </a:cubicBezTo>
                    <a:cubicBezTo>
                      <a:pt x="8" y="0"/>
                      <a:pt x="9" y="2"/>
                      <a:pt x="8" y="3"/>
                    </a:cubicBezTo>
                    <a:cubicBezTo>
                      <a:pt x="7" y="5"/>
                      <a:pt x="5" y="6"/>
                      <a:pt x="3" y="7"/>
                    </a:cubicBezTo>
                    <a:cubicBezTo>
                      <a:pt x="1" y="7"/>
                      <a:pt x="0" y="6"/>
                      <a:pt x="1" y="5"/>
                    </a:cubicBezTo>
                    <a:cubicBezTo>
                      <a:pt x="2" y="3"/>
                      <a:pt x="4" y="2"/>
                      <a:pt x="6" y="2"/>
                    </a:cubicBezTo>
                    <a:cubicBezTo>
                      <a:pt x="7" y="3"/>
                      <a:pt x="8" y="3"/>
                      <a:pt x="8" y="4"/>
                    </a:cubicBezTo>
                    <a:cubicBezTo>
                      <a:pt x="7" y="5"/>
                      <a:pt x="7" y="6"/>
                      <a:pt x="6" y="5"/>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4" name="Freeform 41">
                <a:extLst>
                  <a:ext uri="{FF2B5EF4-FFF2-40B4-BE49-F238E27FC236}">
                    <a16:creationId xmlns:a16="http://schemas.microsoft.com/office/drawing/2014/main" id="{BC58AAE5-E159-4FF4-BC84-14690C88B13B}"/>
                  </a:ext>
                </a:extLst>
              </p:cNvPr>
              <p:cNvSpPr>
                <a:spLocks/>
              </p:cNvSpPr>
              <p:nvPr/>
            </p:nvSpPr>
            <p:spPr bwMode="auto">
              <a:xfrm>
                <a:off x="3204046" y="2635886"/>
                <a:ext cx="19050" cy="28575"/>
              </a:xfrm>
              <a:custGeom>
                <a:avLst/>
                <a:gdLst>
                  <a:gd name="T0" fmla="*/ 5 w 7"/>
                  <a:gd name="T1" fmla="*/ 3 h 11"/>
                  <a:gd name="T2" fmla="*/ 4 w 7"/>
                  <a:gd name="T3" fmla="*/ 8 h 11"/>
                  <a:gd name="T4" fmla="*/ 2 w 7"/>
                  <a:gd name="T5" fmla="*/ 8 h 11"/>
                  <a:gd name="T6" fmla="*/ 3 w 7"/>
                  <a:gd name="T7" fmla="*/ 4 h 11"/>
                  <a:gd name="T8" fmla="*/ 6 w 7"/>
                  <a:gd name="T9" fmla="*/ 4 h 11"/>
                  <a:gd name="T10" fmla="*/ 5 w 7"/>
                  <a:gd name="T11" fmla="*/ 6 h 11"/>
                  <a:gd name="T12" fmla="*/ 2 w 7"/>
                  <a:gd name="T13" fmla="*/ 6 h 11"/>
                  <a:gd name="T14" fmla="*/ 3 w 7"/>
                  <a:gd name="T15" fmla="*/ 2 h 11"/>
                  <a:gd name="T16" fmla="*/ 6 w 7"/>
                  <a:gd name="T17" fmla="*/ 3 h 11"/>
                  <a:gd name="T18" fmla="*/ 4 w 7"/>
                  <a:gd name="T19" fmla="*/ 10 h 11"/>
                  <a:gd name="T20" fmla="*/ 2 w 7"/>
                  <a:gd name="T21" fmla="*/ 10 h 11"/>
                  <a:gd name="T22" fmla="*/ 3 w 7"/>
                  <a:gd name="T23" fmla="*/ 1 h 11"/>
                  <a:gd name="T24" fmla="*/ 5 w 7"/>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5" y="3"/>
                    </a:moveTo>
                    <a:cubicBezTo>
                      <a:pt x="4" y="5"/>
                      <a:pt x="4" y="6"/>
                      <a:pt x="4" y="8"/>
                    </a:cubicBezTo>
                    <a:cubicBezTo>
                      <a:pt x="4" y="8"/>
                      <a:pt x="3" y="8"/>
                      <a:pt x="2" y="8"/>
                    </a:cubicBezTo>
                    <a:cubicBezTo>
                      <a:pt x="3" y="7"/>
                      <a:pt x="3" y="5"/>
                      <a:pt x="3" y="4"/>
                    </a:cubicBezTo>
                    <a:cubicBezTo>
                      <a:pt x="4" y="4"/>
                      <a:pt x="5" y="4"/>
                      <a:pt x="6" y="4"/>
                    </a:cubicBezTo>
                    <a:cubicBezTo>
                      <a:pt x="5" y="5"/>
                      <a:pt x="5" y="5"/>
                      <a:pt x="5" y="6"/>
                    </a:cubicBezTo>
                    <a:cubicBezTo>
                      <a:pt x="4" y="8"/>
                      <a:pt x="1" y="8"/>
                      <a:pt x="2" y="6"/>
                    </a:cubicBezTo>
                    <a:cubicBezTo>
                      <a:pt x="2" y="4"/>
                      <a:pt x="3" y="3"/>
                      <a:pt x="3" y="2"/>
                    </a:cubicBezTo>
                    <a:cubicBezTo>
                      <a:pt x="4" y="1"/>
                      <a:pt x="6" y="2"/>
                      <a:pt x="6" y="3"/>
                    </a:cubicBezTo>
                    <a:cubicBezTo>
                      <a:pt x="7" y="5"/>
                      <a:pt x="6" y="8"/>
                      <a:pt x="4" y="10"/>
                    </a:cubicBezTo>
                    <a:cubicBezTo>
                      <a:pt x="4" y="10"/>
                      <a:pt x="2" y="11"/>
                      <a:pt x="2" y="10"/>
                    </a:cubicBezTo>
                    <a:cubicBezTo>
                      <a:pt x="0" y="7"/>
                      <a:pt x="1" y="4"/>
                      <a:pt x="3" y="1"/>
                    </a:cubicBezTo>
                    <a:cubicBezTo>
                      <a:pt x="4" y="0"/>
                      <a:pt x="6"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5" name="Freeform 42">
                <a:extLst>
                  <a:ext uri="{FF2B5EF4-FFF2-40B4-BE49-F238E27FC236}">
                    <a16:creationId xmlns:a16="http://schemas.microsoft.com/office/drawing/2014/main" id="{0BEC7F7C-BAEB-4D1D-BEBC-0C1DE5DDA1CE}"/>
                  </a:ext>
                </a:extLst>
              </p:cNvPr>
              <p:cNvSpPr>
                <a:spLocks/>
              </p:cNvSpPr>
              <p:nvPr/>
            </p:nvSpPr>
            <p:spPr bwMode="auto">
              <a:xfrm>
                <a:off x="3107209" y="2704149"/>
                <a:ext cx="12700" cy="12700"/>
              </a:xfrm>
              <a:custGeom>
                <a:avLst/>
                <a:gdLst>
                  <a:gd name="T0" fmla="*/ 5 w 5"/>
                  <a:gd name="T1" fmla="*/ 3 h 5"/>
                  <a:gd name="T2" fmla="*/ 3 w 5"/>
                  <a:gd name="T3" fmla="*/ 4 h 5"/>
                  <a:gd name="T4" fmla="*/ 2 w 5"/>
                  <a:gd name="T5" fmla="*/ 2 h 5"/>
                  <a:gd name="T6" fmla="*/ 2 w 5"/>
                  <a:gd name="T7" fmla="*/ 2 h 5"/>
                  <a:gd name="T8" fmla="*/ 2 w 5"/>
                  <a:gd name="T9" fmla="*/ 2 h 5"/>
                  <a:gd name="T10" fmla="*/ 2 w 5"/>
                  <a:gd name="T11" fmla="*/ 2 h 5"/>
                  <a:gd name="T12" fmla="*/ 2 w 5"/>
                  <a:gd name="T13" fmla="*/ 2 h 5"/>
                  <a:gd name="T14" fmla="*/ 4 w 5"/>
                  <a:gd name="T15" fmla="*/ 4 h 5"/>
                  <a:gd name="T16" fmla="*/ 4 w 5"/>
                  <a:gd name="T17" fmla="*/ 4 h 5"/>
                  <a:gd name="T18" fmla="*/ 2 w 5"/>
                  <a:gd name="T19" fmla="*/ 4 h 5"/>
                  <a:gd name="T20" fmla="*/ 2 w 5"/>
                  <a:gd name="T21" fmla="*/ 2 h 5"/>
                  <a:gd name="T22" fmla="*/ 2 w 5"/>
                  <a:gd name="T23" fmla="*/ 2 h 5"/>
                  <a:gd name="T24" fmla="*/ 4 w 5"/>
                  <a:gd name="T25" fmla="*/ 1 h 5"/>
                  <a:gd name="T26" fmla="*/ 5 w 5"/>
                  <a:gd name="T27" fmla="*/ 3 h 5"/>
                  <a:gd name="T28" fmla="*/ 2 w 5"/>
                  <a:gd name="T29" fmla="*/ 5 h 5"/>
                  <a:gd name="T30" fmla="*/ 1 w 5"/>
                  <a:gd name="T31" fmla="*/ 2 h 5"/>
                  <a:gd name="T32" fmla="*/ 2 w 5"/>
                  <a:gd name="T33" fmla="*/ 1 h 5"/>
                  <a:gd name="T34" fmla="*/ 5 w 5"/>
                  <a:gd name="T35" fmla="*/ 1 h 5"/>
                  <a:gd name="T36" fmla="*/ 5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3"/>
                    </a:moveTo>
                    <a:cubicBezTo>
                      <a:pt x="4" y="3"/>
                      <a:pt x="4" y="4"/>
                      <a:pt x="3" y="4"/>
                    </a:cubicBezTo>
                    <a:cubicBezTo>
                      <a:pt x="3" y="3"/>
                      <a:pt x="3" y="3"/>
                      <a:pt x="2" y="2"/>
                    </a:cubicBezTo>
                    <a:cubicBezTo>
                      <a:pt x="2" y="2"/>
                      <a:pt x="2" y="2"/>
                      <a:pt x="2" y="2"/>
                    </a:cubicBezTo>
                    <a:cubicBezTo>
                      <a:pt x="2" y="2"/>
                      <a:pt x="2" y="2"/>
                      <a:pt x="2" y="2"/>
                    </a:cubicBezTo>
                    <a:cubicBezTo>
                      <a:pt x="2" y="2"/>
                      <a:pt x="2" y="2"/>
                      <a:pt x="2" y="2"/>
                    </a:cubicBezTo>
                    <a:cubicBezTo>
                      <a:pt x="2" y="2"/>
                      <a:pt x="2" y="2"/>
                      <a:pt x="2" y="2"/>
                    </a:cubicBezTo>
                    <a:cubicBezTo>
                      <a:pt x="3" y="3"/>
                      <a:pt x="4" y="3"/>
                      <a:pt x="4" y="4"/>
                    </a:cubicBezTo>
                    <a:cubicBezTo>
                      <a:pt x="4" y="4"/>
                      <a:pt x="4" y="4"/>
                      <a:pt x="4" y="4"/>
                    </a:cubicBezTo>
                    <a:cubicBezTo>
                      <a:pt x="4" y="4"/>
                      <a:pt x="3" y="4"/>
                      <a:pt x="2" y="4"/>
                    </a:cubicBezTo>
                    <a:cubicBezTo>
                      <a:pt x="1" y="3"/>
                      <a:pt x="1" y="3"/>
                      <a:pt x="2" y="2"/>
                    </a:cubicBezTo>
                    <a:cubicBezTo>
                      <a:pt x="2" y="2"/>
                      <a:pt x="2" y="2"/>
                      <a:pt x="2" y="2"/>
                    </a:cubicBezTo>
                    <a:cubicBezTo>
                      <a:pt x="3" y="1"/>
                      <a:pt x="3" y="1"/>
                      <a:pt x="4" y="1"/>
                    </a:cubicBezTo>
                    <a:cubicBezTo>
                      <a:pt x="5" y="2"/>
                      <a:pt x="5" y="3"/>
                      <a:pt x="5" y="3"/>
                    </a:cubicBezTo>
                    <a:cubicBezTo>
                      <a:pt x="4" y="4"/>
                      <a:pt x="3" y="5"/>
                      <a:pt x="2" y="5"/>
                    </a:cubicBezTo>
                    <a:cubicBezTo>
                      <a:pt x="1" y="5"/>
                      <a:pt x="0" y="3"/>
                      <a:pt x="1" y="2"/>
                    </a:cubicBezTo>
                    <a:cubicBezTo>
                      <a:pt x="1" y="2"/>
                      <a:pt x="2" y="1"/>
                      <a:pt x="2" y="1"/>
                    </a:cubicBezTo>
                    <a:cubicBezTo>
                      <a:pt x="3" y="0"/>
                      <a:pt x="4" y="0"/>
                      <a:pt x="5" y="1"/>
                    </a:cubicBezTo>
                    <a:cubicBezTo>
                      <a:pt x="5" y="1"/>
                      <a:pt x="5"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6" name="Freeform 43">
                <a:extLst>
                  <a:ext uri="{FF2B5EF4-FFF2-40B4-BE49-F238E27FC236}">
                    <a16:creationId xmlns:a16="http://schemas.microsoft.com/office/drawing/2014/main" id="{90506973-8A88-441D-9A2F-4C3B49E07B4F}"/>
                  </a:ext>
                </a:extLst>
              </p:cNvPr>
              <p:cNvSpPr>
                <a:spLocks/>
              </p:cNvSpPr>
              <p:nvPr/>
            </p:nvSpPr>
            <p:spPr bwMode="auto">
              <a:xfrm>
                <a:off x="3064346" y="2507299"/>
                <a:ext cx="12700" cy="23813"/>
              </a:xfrm>
              <a:custGeom>
                <a:avLst/>
                <a:gdLst>
                  <a:gd name="T0" fmla="*/ 3 w 5"/>
                  <a:gd name="T1" fmla="*/ 2 h 9"/>
                  <a:gd name="T2" fmla="*/ 4 w 5"/>
                  <a:gd name="T3" fmla="*/ 6 h 9"/>
                  <a:gd name="T4" fmla="*/ 1 w 5"/>
                  <a:gd name="T5" fmla="*/ 7 h 9"/>
                  <a:gd name="T6" fmla="*/ 2 w 5"/>
                  <a:gd name="T7" fmla="*/ 4 h 9"/>
                  <a:gd name="T8" fmla="*/ 2 w 5"/>
                  <a:gd name="T9" fmla="*/ 3 h 9"/>
                  <a:gd name="T10" fmla="*/ 2 w 5"/>
                  <a:gd name="T11" fmla="*/ 3 h 9"/>
                  <a:gd name="T12" fmla="*/ 4 w 5"/>
                  <a:gd name="T13" fmla="*/ 3 h 9"/>
                  <a:gd name="T14" fmla="*/ 4 w 5"/>
                  <a:gd name="T15" fmla="*/ 2 h 9"/>
                  <a:gd name="T16" fmla="*/ 4 w 5"/>
                  <a:gd name="T17" fmla="*/ 2 h 9"/>
                  <a:gd name="T18" fmla="*/ 3 w 5"/>
                  <a:gd name="T19" fmla="*/ 1 h 9"/>
                  <a:gd name="T20" fmla="*/ 3 w 5"/>
                  <a:gd name="T21" fmla="*/ 1 h 9"/>
                  <a:gd name="T22" fmla="*/ 3 w 5"/>
                  <a:gd name="T23" fmla="*/ 5 h 9"/>
                  <a:gd name="T24" fmla="*/ 1 w 5"/>
                  <a:gd name="T25" fmla="*/ 2 h 9"/>
                  <a:gd name="T26" fmla="*/ 4 w 5"/>
                  <a:gd name="T27" fmla="*/ 0 h 9"/>
                  <a:gd name="T28" fmla="*/ 5 w 5"/>
                  <a:gd name="T29" fmla="*/ 4 h 9"/>
                  <a:gd name="T30" fmla="*/ 4 w 5"/>
                  <a:gd name="T31" fmla="*/ 5 h 9"/>
                  <a:gd name="T32" fmla="*/ 4 w 5"/>
                  <a:gd name="T33" fmla="*/ 6 h 9"/>
                  <a:gd name="T34" fmla="*/ 4 w 5"/>
                  <a:gd name="T35" fmla="*/ 6 h 9"/>
                  <a:gd name="T36" fmla="*/ 1 w 5"/>
                  <a:gd name="T37" fmla="*/ 7 h 9"/>
                  <a:gd name="T38" fmla="*/ 0 w 5"/>
                  <a:gd name="T39" fmla="*/ 2 h 9"/>
                  <a:gd name="T40" fmla="*/ 3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3" y="2"/>
                    </a:moveTo>
                    <a:cubicBezTo>
                      <a:pt x="3" y="4"/>
                      <a:pt x="4" y="5"/>
                      <a:pt x="4" y="6"/>
                    </a:cubicBezTo>
                    <a:cubicBezTo>
                      <a:pt x="4" y="8"/>
                      <a:pt x="1" y="9"/>
                      <a:pt x="1" y="7"/>
                    </a:cubicBezTo>
                    <a:cubicBezTo>
                      <a:pt x="0" y="6"/>
                      <a:pt x="1" y="5"/>
                      <a:pt x="2" y="4"/>
                    </a:cubicBezTo>
                    <a:cubicBezTo>
                      <a:pt x="2" y="3"/>
                      <a:pt x="2" y="3"/>
                      <a:pt x="2" y="3"/>
                    </a:cubicBezTo>
                    <a:cubicBezTo>
                      <a:pt x="2" y="3"/>
                      <a:pt x="2" y="3"/>
                      <a:pt x="2" y="3"/>
                    </a:cubicBezTo>
                    <a:cubicBezTo>
                      <a:pt x="2" y="3"/>
                      <a:pt x="4" y="4"/>
                      <a:pt x="4" y="3"/>
                    </a:cubicBezTo>
                    <a:cubicBezTo>
                      <a:pt x="4" y="2"/>
                      <a:pt x="4" y="2"/>
                      <a:pt x="4" y="2"/>
                    </a:cubicBezTo>
                    <a:cubicBezTo>
                      <a:pt x="4" y="2"/>
                      <a:pt x="4" y="2"/>
                      <a:pt x="4" y="2"/>
                    </a:cubicBezTo>
                    <a:cubicBezTo>
                      <a:pt x="3" y="2"/>
                      <a:pt x="3" y="2"/>
                      <a:pt x="3" y="1"/>
                    </a:cubicBezTo>
                    <a:cubicBezTo>
                      <a:pt x="3" y="1"/>
                      <a:pt x="3" y="1"/>
                      <a:pt x="3" y="1"/>
                    </a:cubicBezTo>
                    <a:cubicBezTo>
                      <a:pt x="5" y="1"/>
                      <a:pt x="5" y="4"/>
                      <a:pt x="3" y="5"/>
                    </a:cubicBezTo>
                    <a:cubicBezTo>
                      <a:pt x="2" y="5"/>
                      <a:pt x="1" y="3"/>
                      <a:pt x="1" y="2"/>
                    </a:cubicBezTo>
                    <a:cubicBezTo>
                      <a:pt x="2" y="1"/>
                      <a:pt x="3" y="0"/>
                      <a:pt x="4" y="0"/>
                    </a:cubicBezTo>
                    <a:cubicBezTo>
                      <a:pt x="5" y="1"/>
                      <a:pt x="5" y="3"/>
                      <a:pt x="5" y="4"/>
                    </a:cubicBezTo>
                    <a:cubicBezTo>
                      <a:pt x="5" y="5"/>
                      <a:pt x="4" y="5"/>
                      <a:pt x="4" y="5"/>
                    </a:cubicBezTo>
                    <a:cubicBezTo>
                      <a:pt x="4" y="6"/>
                      <a:pt x="4" y="6"/>
                      <a:pt x="4" y="6"/>
                    </a:cubicBezTo>
                    <a:cubicBezTo>
                      <a:pt x="3" y="6"/>
                      <a:pt x="4" y="6"/>
                      <a:pt x="4" y="6"/>
                    </a:cubicBezTo>
                    <a:cubicBezTo>
                      <a:pt x="3" y="6"/>
                      <a:pt x="2" y="6"/>
                      <a:pt x="1" y="7"/>
                    </a:cubicBezTo>
                    <a:cubicBezTo>
                      <a:pt x="0" y="5"/>
                      <a:pt x="0" y="4"/>
                      <a:pt x="0" y="2"/>
                    </a:cubicBezTo>
                    <a:cubicBezTo>
                      <a:pt x="0" y="0"/>
                      <a:pt x="3" y="0"/>
                      <a:pt x="3"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7" name="Freeform 44">
                <a:extLst>
                  <a:ext uri="{FF2B5EF4-FFF2-40B4-BE49-F238E27FC236}">
                    <a16:creationId xmlns:a16="http://schemas.microsoft.com/office/drawing/2014/main" id="{209D77A4-4A45-4EC5-9D35-874A865B84F3}"/>
                  </a:ext>
                </a:extLst>
              </p:cNvPr>
              <p:cNvSpPr>
                <a:spLocks/>
              </p:cNvSpPr>
              <p:nvPr/>
            </p:nvSpPr>
            <p:spPr bwMode="auto">
              <a:xfrm>
                <a:off x="3016721" y="2427924"/>
                <a:ext cx="15875" cy="11113"/>
              </a:xfrm>
              <a:custGeom>
                <a:avLst/>
                <a:gdLst>
                  <a:gd name="T0" fmla="*/ 2 w 6"/>
                  <a:gd name="T1" fmla="*/ 0 h 4"/>
                  <a:gd name="T2" fmla="*/ 5 w 6"/>
                  <a:gd name="T3" fmla="*/ 0 h 4"/>
                  <a:gd name="T4" fmla="*/ 6 w 6"/>
                  <a:gd name="T5" fmla="*/ 2 h 4"/>
                  <a:gd name="T6" fmla="*/ 5 w 6"/>
                  <a:gd name="T7" fmla="*/ 4 h 4"/>
                  <a:gd name="T8" fmla="*/ 2 w 6"/>
                  <a:gd name="T9" fmla="*/ 4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3" y="0"/>
                      <a:pt x="4" y="0"/>
                      <a:pt x="5" y="0"/>
                    </a:cubicBezTo>
                    <a:cubicBezTo>
                      <a:pt x="5" y="0"/>
                      <a:pt x="6" y="1"/>
                      <a:pt x="6" y="2"/>
                    </a:cubicBezTo>
                    <a:cubicBezTo>
                      <a:pt x="6" y="3"/>
                      <a:pt x="6" y="4"/>
                      <a:pt x="5" y="4"/>
                    </a:cubicBezTo>
                    <a:cubicBezTo>
                      <a:pt x="4" y="4"/>
                      <a:pt x="3" y="4"/>
                      <a:pt x="2" y="4"/>
                    </a:cubicBezTo>
                    <a:cubicBezTo>
                      <a:pt x="1" y="4"/>
                      <a:pt x="0" y="3"/>
                      <a:pt x="0" y="2"/>
                    </a:cubicBezTo>
                    <a:cubicBezTo>
                      <a:pt x="0" y="1"/>
                      <a:pt x="1" y="0"/>
                      <a:pt x="2" y="0"/>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8" name="Freeform 45">
                <a:extLst>
                  <a:ext uri="{FF2B5EF4-FFF2-40B4-BE49-F238E27FC236}">
                    <a16:creationId xmlns:a16="http://schemas.microsoft.com/office/drawing/2014/main" id="{FBF12F22-A1D8-43F2-BEFA-54D01DD1DA2E}"/>
                  </a:ext>
                </a:extLst>
              </p:cNvPr>
              <p:cNvSpPr>
                <a:spLocks/>
              </p:cNvSpPr>
              <p:nvPr/>
            </p:nvSpPr>
            <p:spPr bwMode="auto">
              <a:xfrm>
                <a:off x="2945284" y="2589849"/>
                <a:ext cx="26987" cy="26988"/>
              </a:xfrm>
              <a:custGeom>
                <a:avLst/>
                <a:gdLst>
                  <a:gd name="T0" fmla="*/ 4 w 10"/>
                  <a:gd name="T1" fmla="*/ 4 h 10"/>
                  <a:gd name="T2" fmla="*/ 4 w 10"/>
                  <a:gd name="T3" fmla="*/ 5 h 10"/>
                  <a:gd name="T4" fmla="*/ 6 w 10"/>
                  <a:gd name="T5" fmla="*/ 5 h 10"/>
                  <a:gd name="T6" fmla="*/ 6 w 10"/>
                  <a:gd name="T7" fmla="*/ 4 h 10"/>
                  <a:gd name="T8" fmla="*/ 5 w 10"/>
                  <a:gd name="T9" fmla="*/ 4 h 10"/>
                  <a:gd name="T10" fmla="*/ 4 w 10"/>
                  <a:gd name="T11" fmla="*/ 5 h 10"/>
                  <a:gd name="T12" fmla="*/ 4 w 10"/>
                  <a:gd name="T13" fmla="*/ 5 h 10"/>
                  <a:gd name="T14" fmla="*/ 4 w 10"/>
                  <a:gd name="T15" fmla="*/ 4 h 10"/>
                  <a:gd name="T16" fmla="*/ 4 w 10"/>
                  <a:gd name="T17" fmla="*/ 6 h 10"/>
                  <a:gd name="T18" fmla="*/ 5 w 10"/>
                  <a:gd name="T19" fmla="*/ 5 h 10"/>
                  <a:gd name="T20" fmla="*/ 5 w 10"/>
                  <a:gd name="T21" fmla="*/ 5 h 10"/>
                  <a:gd name="T22" fmla="*/ 5 w 10"/>
                  <a:gd name="T23" fmla="*/ 4 h 10"/>
                  <a:gd name="T24" fmla="*/ 5 w 10"/>
                  <a:gd name="T25" fmla="*/ 6 h 10"/>
                  <a:gd name="T26" fmla="*/ 2 w 10"/>
                  <a:gd name="T27" fmla="*/ 6 h 10"/>
                  <a:gd name="T28" fmla="*/ 2 w 10"/>
                  <a:gd name="T29" fmla="*/ 3 h 10"/>
                  <a:gd name="T30" fmla="*/ 4 w 10"/>
                  <a:gd name="T31" fmla="*/ 3 h 10"/>
                  <a:gd name="T32" fmla="*/ 6 w 10"/>
                  <a:gd name="T33" fmla="*/ 6 h 10"/>
                  <a:gd name="T34" fmla="*/ 2 w 10"/>
                  <a:gd name="T35" fmla="*/ 7 h 10"/>
                  <a:gd name="T36" fmla="*/ 2 w 10"/>
                  <a:gd name="T37" fmla="*/ 2 h 10"/>
                  <a:gd name="T38" fmla="*/ 9 w 10"/>
                  <a:gd name="T39" fmla="*/ 5 h 10"/>
                  <a:gd name="T40" fmla="*/ 2 w 10"/>
                  <a:gd name="T41" fmla="*/ 8 h 10"/>
                  <a:gd name="T42" fmla="*/ 1 w 10"/>
                  <a:gd name="T43" fmla="*/ 3 h 10"/>
                  <a:gd name="T44" fmla="*/ 5 w 10"/>
                  <a:gd name="T45" fmla="*/ 1 h 10"/>
                  <a:gd name="T46" fmla="*/ 4 w 10"/>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4" y="4"/>
                    </a:moveTo>
                    <a:cubicBezTo>
                      <a:pt x="4" y="4"/>
                      <a:pt x="4" y="5"/>
                      <a:pt x="4" y="5"/>
                    </a:cubicBezTo>
                    <a:cubicBezTo>
                      <a:pt x="4" y="6"/>
                      <a:pt x="5" y="6"/>
                      <a:pt x="6" y="5"/>
                    </a:cubicBezTo>
                    <a:cubicBezTo>
                      <a:pt x="6" y="5"/>
                      <a:pt x="6" y="4"/>
                      <a:pt x="6" y="4"/>
                    </a:cubicBezTo>
                    <a:cubicBezTo>
                      <a:pt x="5" y="4"/>
                      <a:pt x="5" y="4"/>
                      <a:pt x="5" y="4"/>
                    </a:cubicBezTo>
                    <a:cubicBezTo>
                      <a:pt x="4" y="5"/>
                      <a:pt x="4" y="5"/>
                      <a:pt x="4" y="5"/>
                    </a:cubicBezTo>
                    <a:cubicBezTo>
                      <a:pt x="4" y="5"/>
                      <a:pt x="4" y="5"/>
                      <a:pt x="4" y="5"/>
                    </a:cubicBezTo>
                    <a:cubicBezTo>
                      <a:pt x="4" y="4"/>
                      <a:pt x="4" y="4"/>
                      <a:pt x="4" y="4"/>
                    </a:cubicBezTo>
                    <a:cubicBezTo>
                      <a:pt x="3" y="5"/>
                      <a:pt x="3" y="6"/>
                      <a:pt x="4" y="6"/>
                    </a:cubicBezTo>
                    <a:cubicBezTo>
                      <a:pt x="4" y="6"/>
                      <a:pt x="5" y="5"/>
                      <a:pt x="5" y="5"/>
                    </a:cubicBezTo>
                    <a:cubicBezTo>
                      <a:pt x="5" y="5"/>
                      <a:pt x="5" y="5"/>
                      <a:pt x="5" y="5"/>
                    </a:cubicBezTo>
                    <a:cubicBezTo>
                      <a:pt x="5" y="5"/>
                      <a:pt x="5" y="5"/>
                      <a:pt x="5" y="4"/>
                    </a:cubicBezTo>
                    <a:cubicBezTo>
                      <a:pt x="5" y="5"/>
                      <a:pt x="5" y="6"/>
                      <a:pt x="5" y="6"/>
                    </a:cubicBezTo>
                    <a:cubicBezTo>
                      <a:pt x="6" y="8"/>
                      <a:pt x="2" y="9"/>
                      <a:pt x="2" y="6"/>
                    </a:cubicBezTo>
                    <a:cubicBezTo>
                      <a:pt x="2" y="5"/>
                      <a:pt x="2" y="4"/>
                      <a:pt x="2" y="3"/>
                    </a:cubicBezTo>
                    <a:cubicBezTo>
                      <a:pt x="3" y="3"/>
                      <a:pt x="4" y="2"/>
                      <a:pt x="4" y="3"/>
                    </a:cubicBezTo>
                    <a:cubicBezTo>
                      <a:pt x="6" y="3"/>
                      <a:pt x="7" y="5"/>
                      <a:pt x="6" y="6"/>
                    </a:cubicBezTo>
                    <a:cubicBezTo>
                      <a:pt x="6" y="8"/>
                      <a:pt x="3" y="8"/>
                      <a:pt x="2" y="7"/>
                    </a:cubicBezTo>
                    <a:cubicBezTo>
                      <a:pt x="1" y="6"/>
                      <a:pt x="1" y="3"/>
                      <a:pt x="2" y="2"/>
                    </a:cubicBezTo>
                    <a:cubicBezTo>
                      <a:pt x="5" y="0"/>
                      <a:pt x="10" y="1"/>
                      <a:pt x="9" y="5"/>
                    </a:cubicBezTo>
                    <a:cubicBezTo>
                      <a:pt x="9" y="9"/>
                      <a:pt x="5" y="10"/>
                      <a:pt x="2" y="8"/>
                    </a:cubicBezTo>
                    <a:cubicBezTo>
                      <a:pt x="1" y="7"/>
                      <a:pt x="0" y="5"/>
                      <a:pt x="1" y="3"/>
                    </a:cubicBezTo>
                    <a:cubicBezTo>
                      <a:pt x="1" y="2"/>
                      <a:pt x="3" y="1"/>
                      <a:pt x="5" y="1"/>
                    </a:cubicBezTo>
                    <a:cubicBezTo>
                      <a:pt x="7" y="2"/>
                      <a:pt x="6" y="5"/>
                      <a:pt x="4" y="4"/>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9" name="Freeform 46">
                <a:extLst>
                  <a:ext uri="{FF2B5EF4-FFF2-40B4-BE49-F238E27FC236}">
                    <a16:creationId xmlns:a16="http://schemas.microsoft.com/office/drawing/2014/main" id="{154C4F10-35C3-4BC3-8417-C7F631DB85E0}"/>
                  </a:ext>
                </a:extLst>
              </p:cNvPr>
              <p:cNvSpPr>
                <a:spLocks/>
              </p:cNvSpPr>
              <p:nvPr/>
            </p:nvSpPr>
            <p:spPr bwMode="auto">
              <a:xfrm>
                <a:off x="2919884" y="2621599"/>
                <a:ext cx="39687" cy="69850"/>
              </a:xfrm>
              <a:custGeom>
                <a:avLst/>
                <a:gdLst>
                  <a:gd name="T0" fmla="*/ 7 w 15"/>
                  <a:gd name="T1" fmla="*/ 3 h 26"/>
                  <a:gd name="T2" fmla="*/ 7 w 15"/>
                  <a:gd name="T3" fmla="*/ 14 h 26"/>
                  <a:gd name="T4" fmla="*/ 13 w 15"/>
                  <a:gd name="T5" fmla="*/ 22 h 26"/>
                  <a:gd name="T6" fmla="*/ 12 w 15"/>
                  <a:gd name="T7" fmla="*/ 24 h 26"/>
                  <a:gd name="T8" fmla="*/ 7 w 15"/>
                  <a:gd name="T9" fmla="*/ 19 h 26"/>
                  <a:gd name="T10" fmla="*/ 5 w 15"/>
                  <a:gd name="T11" fmla="*/ 14 h 26"/>
                  <a:gd name="T12" fmla="*/ 4 w 15"/>
                  <a:gd name="T13" fmla="*/ 9 h 26"/>
                  <a:gd name="T14" fmla="*/ 5 w 15"/>
                  <a:gd name="T15" fmla="*/ 3 h 26"/>
                  <a:gd name="T16" fmla="*/ 7 w 15"/>
                  <a:gd name="T17" fmla="*/ 3 h 26"/>
                  <a:gd name="T18" fmla="*/ 11 w 15"/>
                  <a:gd name="T19" fmla="*/ 21 h 26"/>
                  <a:gd name="T20" fmla="*/ 8 w 15"/>
                  <a:gd name="T21" fmla="*/ 23 h 26"/>
                  <a:gd name="T22" fmla="*/ 4 w 15"/>
                  <a:gd name="T23" fmla="*/ 1 h 26"/>
                  <a:gd name="T24" fmla="*/ 7 w 15"/>
                  <a:gd name="T25" fmla="*/ 1 h 26"/>
                  <a:gd name="T26" fmla="*/ 8 w 15"/>
                  <a:gd name="T27" fmla="*/ 5 h 26"/>
                  <a:gd name="T28" fmla="*/ 8 w 15"/>
                  <a:gd name="T29" fmla="*/ 13 h 26"/>
                  <a:gd name="T30" fmla="*/ 12 w 15"/>
                  <a:gd name="T31" fmla="*/ 19 h 26"/>
                  <a:gd name="T32" fmla="*/ 15 w 15"/>
                  <a:gd name="T33" fmla="*/ 23 h 26"/>
                  <a:gd name="T34" fmla="*/ 13 w 15"/>
                  <a:gd name="T35" fmla="*/ 25 h 26"/>
                  <a:gd name="T36" fmla="*/ 4 w 15"/>
                  <a:gd name="T37" fmla="*/ 16 h 26"/>
                  <a:gd name="T38" fmla="*/ 4 w 15"/>
                  <a:gd name="T39" fmla="*/ 2 h 26"/>
                  <a:gd name="T40" fmla="*/ 7 w 15"/>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7" y="3"/>
                    </a:moveTo>
                    <a:cubicBezTo>
                      <a:pt x="5" y="6"/>
                      <a:pt x="6" y="10"/>
                      <a:pt x="7" y="14"/>
                    </a:cubicBezTo>
                    <a:cubicBezTo>
                      <a:pt x="8" y="17"/>
                      <a:pt x="10" y="22"/>
                      <a:pt x="13" y="22"/>
                    </a:cubicBezTo>
                    <a:cubicBezTo>
                      <a:pt x="13" y="23"/>
                      <a:pt x="12" y="24"/>
                      <a:pt x="12" y="24"/>
                    </a:cubicBezTo>
                    <a:cubicBezTo>
                      <a:pt x="11" y="22"/>
                      <a:pt x="9" y="21"/>
                      <a:pt x="7" y="19"/>
                    </a:cubicBezTo>
                    <a:cubicBezTo>
                      <a:pt x="6" y="18"/>
                      <a:pt x="5" y="16"/>
                      <a:pt x="5" y="14"/>
                    </a:cubicBezTo>
                    <a:cubicBezTo>
                      <a:pt x="4" y="13"/>
                      <a:pt x="4" y="11"/>
                      <a:pt x="4" y="9"/>
                    </a:cubicBezTo>
                    <a:cubicBezTo>
                      <a:pt x="4" y="7"/>
                      <a:pt x="5" y="4"/>
                      <a:pt x="5" y="3"/>
                    </a:cubicBezTo>
                    <a:cubicBezTo>
                      <a:pt x="5" y="3"/>
                      <a:pt x="6" y="3"/>
                      <a:pt x="7" y="3"/>
                    </a:cubicBezTo>
                    <a:cubicBezTo>
                      <a:pt x="4" y="9"/>
                      <a:pt x="5" y="16"/>
                      <a:pt x="11" y="21"/>
                    </a:cubicBezTo>
                    <a:cubicBezTo>
                      <a:pt x="12" y="22"/>
                      <a:pt x="10" y="24"/>
                      <a:pt x="8" y="23"/>
                    </a:cubicBezTo>
                    <a:cubicBezTo>
                      <a:pt x="2" y="18"/>
                      <a:pt x="0" y="9"/>
                      <a:pt x="4" y="1"/>
                    </a:cubicBezTo>
                    <a:cubicBezTo>
                      <a:pt x="5" y="0"/>
                      <a:pt x="7" y="0"/>
                      <a:pt x="7" y="1"/>
                    </a:cubicBezTo>
                    <a:cubicBezTo>
                      <a:pt x="8" y="3"/>
                      <a:pt x="8" y="4"/>
                      <a:pt x="8" y="5"/>
                    </a:cubicBezTo>
                    <a:cubicBezTo>
                      <a:pt x="7" y="8"/>
                      <a:pt x="7" y="10"/>
                      <a:pt x="8" y="13"/>
                    </a:cubicBezTo>
                    <a:cubicBezTo>
                      <a:pt x="8" y="15"/>
                      <a:pt x="10" y="17"/>
                      <a:pt x="12" y="19"/>
                    </a:cubicBezTo>
                    <a:cubicBezTo>
                      <a:pt x="13" y="20"/>
                      <a:pt x="14" y="22"/>
                      <a:pt x="15" y="23"/>
                    </a:cubicBezTo>
                    <a:cubicBezTo>
                      <a:pt x="15" y="24"/>
                      <a:pt x="14" y="26"/>
                      <a:pt x="13" y="25"/>
                    </a:cubicBezTo>
                    <a:cubicBezTo>
                      <a:pt x="8" y="24"/>
                      <a:pt x="6" y="20"/>
                      <a:pt x="4" y="16"/>
                    </a:cubicBezTo>
                    <a:cubicBezTo>
                      <a:pt x="3" y="11"/>
                      <a:pt x="2" y="6"/>
                      <a:pt x="4" y="2"/>
                    </a:cubicBezTo>
                    <a:cubicBezTo>
                      <a:pt x="5" y="0"/>
                      <a:pt x="8" y="1"/>
                      <a:pt x="7"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0" name="Freeform 47">
                <a:extLst>
                  <a:ext uri="{FF2B5EF4-FFF2-40B4-BE49-F238E27FC236}">
                    <a16:creationId xmlns:a16="http://schemas.microsoft.com/office/drawing/2014/main" id="{AE412CAA-5658-452D-990B-5B107039E898}"/>
                  </a:ext>
                </a:extLst>
              </p:cNvPr>
              <p:cNvSpPr>
                <a:spLocks/>
              </p:cNvSpPr>
              <p:nvPr/>
            </p:nvSpPr>
            <p:spPr bwMode="auto">
              <a:xfrm>
                <a:off x="4454996" y="2126299"/>
                <a:ext cx="577850" cy="233363"/>
              </a:xfrm>
              <a:custGeom>
                <a:avLst/>
                <a:gdLst>
                  <a:gd name="T0" fmla="*/ 8 w 219"/>
                  <a:gd name="T1" fmla="*/ 88 h 88"/>
                  <a:gd name="T2" fmla="*/ 9 w 219"/>
                  <a:gd name="T3" fmla="*/ 74 h 88"/>
                  <a:gd name="T4" fmla="*/ 49 w 219"/>
                  <a:gd name="T5" fmla="*/ 63 h 88"/>
                  <a:gd name="T6" fmla="*/ 84 w 219"/>
                  <a:gd name="T7" fmla="*/ 44 h 88"/>
                  <a:gd name="T8" fmla="*/ 122 w 219"/>
                  <a:gd name="T9" fmla="*/ 20 h 88"/>
                  <a:gd name="T10" fmla="*/ 215 w 219"/>
                  <a:gd name="T11" fmla="*/ 10 h 88"/>
                  <a:gd name="T12" fmla="*/ 218 w 219"/>
                  <a:gd name="T13" fmla="*/ 16 h 88"/>
                  <a:gd name="T14" fmla="*/ 212 w 219"/>
                  <a:gd name="T15" fmla="*/ 18 h 88"/>
                  <a:gd name="T16" fmla="*/ 129 w 219"/>
                  <a:gd name="T17" fmla="*/ 27 h 88"/>
                  <a:gd name="T18" fmla="*/ 91 w 219"/>
                  <a:gd name="T19" fmla="*/ 51 h 88"/>
                  <a:gd name="T20" fmla="*/ 57 w 219"/>
                  <a:gd name="T21" fmla="*/ 74 h 88"/>
                  <a:gd name="T22" fmla="*/ 8 w 219"/>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8">
                    <a:moveTo>
                      <a:pt x="8" y="88"/>
                    </a:moveTo>
                    <a:cubicBezTo>
                      <a:pt x="0" y="87"/>
                      <a:pt x="3" y="78"/>
                      <a:pt x="9" y="74"/>
                    </a:cubicBezTo>
                    <a:cubicBezTo>
                      <a:pt x="16" y="70"/>
                      <a:pt x="36" y="70"/>
                      <a:pt x="49" y="63"/>
                    </a:cubicBezTo>
                    <a:cubicBezTo>
                      <a:pt x="61" y="56"/>
                      <a:pt x="72" y="51"/>
                      <a:pt x="84" y="44"/>
                    </a:cubicBezTo>
                    <a:cubicBezTo>
                      <a:pt x="96" y="37"/>
                      <a:pt x="108" y="27"/>
                      <a:pt x="122" y="20"/>
                    </a:cubicBezTo>
                    <a:cubicBezTo>
                      <a:pt x="150" y="6"/>
                      <a:pt x="184" y="0"/>
                      <a:pt x="215" y="10"/>
                    </a:cubicBezTo>
                    <a:cubicBezTo>
                      <a:pt x="218" y="10"/>
                      <a:pt x="219" y="14"/>
                      <a:pt x="218" y="16"/>
                    </a:cubicBezTo>
                    <a:cubicBezTo>
                      <a:pt x="217" y="19"/>
                      <a:pt x="214" y="19"/>
                      <a:pt x="212" y="18"/>
                    </a:cubicBezTo>
                    <a:cubicBezTo>
                      <a:pt x="184" y="10"/>
                      <a:pt x="154" y="16"/>
                      <a:pt x="129" y="27"/>
                    </a:cubicBezTo>
                    <a:cubicBezTo>
                      <a:pt x="116" y="34"/>
                      <a:pt x="103" y="43"/>
                      <a:pt x="91" y="51"/>
                    </a:cubicBezTo>
                    <a:cubicBezTo>
                      <a:pt x="79" y="58"/>
                      <a:pt x="71" y="68"/>
                      <a:pt x="57" y="74"/>
                    </a:cubicBezTo>
                    <a:cubicBezTo>
                      <a:pt x="44" y="80"/>
                      <a:pt x="27" y="83"/>
                      <a:pt x="8" y="88"/>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1" name="Freeform 48">
                <a:extLst>
                  <a:ext uri="{FF2B5EF4-FFF2-40B4-BE49-F238E27FC236}">
                    <a16:creationId xmlns:a16="http://schemas.microsoft.com/office/drawing/2014/main" id="{DE72834B-587E-46A4-9949-8961209331AA}"/>
                  </a:ext>
                </a:extLst>
              </p:cNvPr>
              <p:cNvSpPr>
                <a:spLocks/>
              </p:cNvSpPr>
              <p:nvPr/>
            </p:nvSpPr>
            <p:spPr bwMode="auto">
              <a:xfrm>
                <a:off x="4583584" y="2292986"/>
                <a:ext cx="274637" cy="114300"/>
              </a:xfrm>
              <a:custGeom>
                <a:avLst/>
                <a:gdLst>
                  <a:gd name="T0" fmla="*/ 6 w 104"/>
                  <a:gd name="T1" fmla="*/ 2 h 43"/>
                  <a:gd name="T2" fmla="*/ 100 w 104"/>
                  <a:gd name="T3" fmla="*/ 32 h 43"/>
                  <a:gd name="T4" fmla="*/ 94 w 104"/>
                  <a:gd name="T5" fmla="*/ 39 h 43"/>
                  <a:gd name="T6" fmla="*/ 7 w 104"/>
                  <a:gd name="T7" fmla="*/ 12 h 43"/>
                  <a:gd name="T8" fmla="*/ 6 w 104"/>
                  <a:gd name="T9" fmla="*/ 2 h 43"/>
                </a:gdLst>
                <a:ahLst/>
                <a:cxnLst>
                  <a:cxn ang="0">
                    <a:pos x="T0" y="T1"/>
                  </a:cxn>
                  <a:cxn ang="0">
                    <a:pos x="T2" y="T3"/>
                  </a:cxn>
                  <a:cxn ang="0">
                    <a:pos x="T4" y="T5"/>
                  </a:cxn>
                  <a:cxn ang="0">
                    <a:pos x="T6" y="T7"/>
                  </a:cxn>
                  <a:cxn ang="0">
                    <a:pos x="T8" y="T9"/>
                  </a:cxn>
                </a:cxnLst>
                <a:rect l="0" t="0" r="r" b="b"/>
                <a:pathLst>
                  <a:path w="104" h="43">
                    <a:moveTo>
                      <a:pt x="6" y="2"/>
                    </a:moveTo>
                    <a:cubicBezTo>
                      <a:pt x="40" y="0"/>
                      <a:pt x="73" y="10"/>
                      <a:pt x="100" y="32"/>
                    </a:cubicBezTo>
                    <a:cubicBezTo>
                      <a:pt x="104" y="35"/>
                      <a:pt x="98" y="43"/>
                      <a:pt x="94" y="39"/>
                    </a:cubicBezTo>
                    <a:cubicBezTo>
                      <a:pt x="69" y="20"/>
                      <a:pt x="38" y="10"/>
                      <a:pt x="7" y="12"/>
                    </a:cubicBezTo>
                    <a:cubicBezTo>
                      <a:pt x="1" y="12"/>
                      <a:pt x="0" y="3"/>
                      <a:pt x="6" y="2"/>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2" name="Freeform 59">
                <a:extLst>
                  <a:ext uri="{FF2B5EF4-FFF2-40B4-BE49-F238E27FC236}">
                    <a16:creationId xmlns:a16="http://schemas.microsoft.com/office/drawing/2014/main" id="{8B27092F-28C1-4A3F-B91E-91F928CDBC70}"/>
                  </a:ext>
                </a:extLst>
              </p:cNvPr>
              <p:cNvSpPr>
                <a:spLocks/>
              </p:cNvSpPr>
              <p:nvPr/>
            </p:nvSpPr>
            <p:spPr bwMode="auto">
              <a:xfrm>
                <a:off x="1548284" y="2145349"/>
                <a:ext cx="15875" cy="11113"/>
              </a:xfrm>
              <a:custGeom>
                <a:avLst/>
                <a:gdLst>
                  <a:gd name="T0" fmla="*/ 6 w 6"/>
                  <a:gd name="T1" fmla="*/ 0 h 4"/>
                  <a:gd name="T2" fmla="*/ 4 w 6"/>
                  <a:gd name="T3" fmla="*/ 2 h 4"/>
                  <a:gd name="T4" fmla="*/ 0 w 6"/>
                  <a:gd name="T5" fmla="*/ 4 h 4"/>
                  <a:gd name="T6" fmla="*/ 6 w 6"/>
                  <a:gd name="T7" fmla="*/ 0 h 4"/>
                </a:gdLst>
                <a:ahLst/>
                <a:cxnLst>
                  <a:cxn ang="0">
                    <a:pos x="T0" y="T1"/>
                  </a:cxn>
                  <a:cxn ang="0">
                    <a:pos x="T2" y="T3"/>
                  </a:cxn>
                  <a:cxn ang="0">
                    <a:pos x="T4" y="T5"/>
                  </a:cxn>
                  <a:cxn ang="0">
                    <a:pos x="T6" y="T7"/>
                  </a:cxn>
                </a:cxnLst>
                <a:rect l="0" t="0" r="r" b="b"/>
                <a:pathLst>
                  <a:path w="6" h="4">
                    <a:moveTo>
                      <a:pt x="6" y="0"/>
                    </a:moveTo>
                    <a:cubicBezTo>
                      <a:pt x="5" y="0"/>
                      <a:pt x="4" y="1"/>
                      <a:pt x="4" y="2"/>
                    </a:cubicBezTo>
                    <a:cubicBezTo>
                      <a:pt x="2" y="2"/>
                      <a:pt x="1" y="3"/>
                      <a:pt x="0" y="4"/>
                    </a:cubicBezTo>
                    <a:cubicBezTo>
                      <a:pt x="2" y="3"/>
                      <a:pt x="4" y="1"/>
                      <a:pt x="6"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3" name="Freeform 72">
                <a:extLst>
                  <a:ext uri="{FF2B5EF4-FFF2-40B4-BE49-F238E27FC236}">
                    <a16:creationId xmlns:a16="http://schemas.microsoft.com/office/drawing/2014/main" id="{4D438A9C-C7EA-47C0-9E0E-8750CA67C550}"/>
                  </a:ext>
                </a:extLst>
              </p:cNvPr>
              <p:cNvSpPr>
                <a:spLocks/>
              </p:cNvSpPr>
              <p:nvPr/>
            </p:nvSpPr>
            <p:spPr bwMode="auto">
              <a:xfrm>
                <a:off x="1707034" y="2883536"/>
                <a:ext cx="15875" cy="7938"/>
              </a:xfrm>
              <a:custGeom>
                <a:avLst/>
                <a:gdLst>
                  <a:gd name="T0" fmla="*/ 0 w 6"/>
                  <a:gd name="T1" fmla="*/ 0 h 3"/>
                  <a:gd name="T2" fmla="*/ 2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1" y="1"/>
                      <a:pt x="2" y="1"/>
                    </a:cubicBezTo>
                    <a:cubicBezTo>
                      <a:pt x="4" y="2"/>
                      <a:pt x="5" y="2"/>
                      <a:pt x="6" y="3"/>
                    </a:cubicBezTo>
                    <a:cubicBezTo>
                      <a:pt x="4" y="2"/>
                      <a:pt x="2" y="1"/>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4" name="Freeform 78">
                <a:extLst>
                  <a:ext uri="{FF2B5EF4-FFF2-40B4-BE49-F238E27FC236}">
                    <a16:creationId xmlns:a16="http://schemas.microsoft.com/office/drawing/2014/main" id="{2286416A-AA3F-4579-AD16-ABC8CC73EAA7}"/>
                  </a:ext>
                </a:extLst>
              </p:cNvPr>
              <p:cNvSpPr>
                <a:spLocks/>
              </p:cNvSpPr>
              <p:nvPr/>
            </p:nvSpPr>
            <p:spPr bwMode="auto">
              <a:xfrm>
                <a:off x="4181946" y="2354899"/>
                <a:ext cx="328612" cy="317500"/>
              </a:xfrm>
              <a:custGeom>
                <a:avLst/>
                <a:gdLst>
                  <a:gd name="T0" fmla="*/ 122 w 124"/>
                  <a:gd name="T1" fmla="*/ 0 h 120"/>
                  <a:gd name="T2" fmla="*/ 102 w 124"/>
                  <a:gd name="T3" fmla="*/ 32 h 120"/>
                  <a:gd name="T4" fmla="*/ 96 w 124"/>
                  <a:gd name="T5" fmla="*/ 35 h 120"/>
                  <a:gd name="T6" fmla="*/ 99 w 124"/>
                  <a:gd name="T7" fmla="*/ 34 h 120"/>
                  <a:gd name="T8" fmla="*/ 92 w 124"/>
                  <a:gd name="T9" fmla="*/ 37 h 120"/>
                  <a:gd name="T10" fmla="*/ 96 w 124"/>
                  <a:gd name="T11" fmla="*/ 35 h 120"/>
                  <a:gd name="T12" fmla="*/ 67 w 124"/>
                  <a:gd name="T13" fmla="*/ 53 h 120"/>
                  <a:gd name="T14" fmla="*/ 69 w 124"/>
                  <a:gd name="T15" fmla="*/ 51 h 120"/>
                  <a:gd name="T16" fmla="*/ 64 w 124"/>
                  <a:gd name="T17" fmla="*/ 55 h 120"/>
                  <a:gd name="T18" fmla="*/ 67 w 124"/>
                  <a:gd name="T19" fmla="*/ 53 h 120"/>
                  <a:gd name="T20" fmla="*/ 43 w 124"/>
                  <a:gd name="T21" fmla="*/ 77 h 120"/>
                  <a:gd name="T22" fmla="*/ 45 w 124"/>
                  <a:gd name="T23" fmla="*/ 75 h 120"/>
                  <a:gd name="T24" fmla="*/ 41 w 124"/>
                  <a:gd name="T25" fmla="*/ 81 h 120"/>
                  <a:gd name="T26" fmla="*/ 43 w 124"/>
                  <a:gd name="T27" fmla="*/ 77 h 120"/>
                  <a:gd name="T28" fmla="*/ 28 w 124"/>
                  <a:gd name="T29" fmla="*/ 105 h 120"/>
                  <a:gd name="T30" fmla="*/ 11 w 124"/>
                  <a:gd name="T31" fmla="*/ 118 h 120"/>
                  <a:gd name="T32" fmla="*/ 0 w 124"/>
                  <a:gd name="T33" fmla="*/ 119 h 120"/>
                  <a:gd name="T34" fmla="*/ 2 w 124"/>
                  <a:gd name="T35" fmla="*/ 114 h 120"/>
                  <a:gd name="T36" fmla="*/ 122 w 12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122" y="0"/>
                    </a:moveTo>
                    <a:cubicBezTo>
                      <a:pt x="124" y="14"/>
                      <a:pt x="117" y="28"/>
                      <a:pt x="102" y="32"/>
                    </a:cubicBezTo>
                    <a:cubicBezTo>
                      <a:pt x="100" y="33"/>
                      <a:pt x="98" y="34"/>
                      <a:pt x="96" y="35"/>
                    </a:cubicBezTo>
                    <a:cubicBezTo>
                      <a:pt x="97" y="34"/>
                      <a:pt x="98" y="34"/>
                      <a:pt x="99" y="34"/>
                    </a:cubicBezTo>
                    <a:cubicBezTo>
                      <a:pt x="97" y="35"/>
                      <a:pt x="94" y="36"/>
                      <a:pt x="92" y="37"/>
                    </a:cubicBezTo>
                    <a:cubicBezTo>
                      <a:pt x="93" y="36"/>
                      <a:pt x="95" y="35"/>
                      <a:pt x="96" y="35"/>
                    </a:cubicBezTo>
                    <a:cubicBezTo>
                      <a:pt x="86" y="40"/>
                      <a:pt x="76" y="46"/>
                      <a:pt x="67" y="53"/>
                    </a:cubicBezTo>
                    <a:cubicBezTo>
                      <a:pt x="68" y="52"/>
                      <a:pt x="68" y="52"/>
                      <a:pt x="69" y="51"/>
                    </a:cubicBezTo>
                    <a:cubicBezTo>
                      <a:pt x="68" y="52"/>
                      <a:pt x="66" y="54"/>
                      <a:pt x="64" y="55"/>
                    </a:cubicBezTo>
                    <a:cubicBezTo>
                      <a:pt x="65" y="55"/>
                      <a:pt x="66" y="54"/>
                      <a:pt x="67" y="53"/>
                    </a:cubicBezTo>
                    <a:cubicBezTo>
                      <a:pt x="58" y="60"/>
                      <a:pt x="50" y="68"/>
                      <a:pt x="43" y="77"/>
                    </a:cubicBezTo>
                    <a:cubicBezTo>
                      <a:pt x="44" y="76"/>
                      <a:pt x="45" y="76"/>
                      <a:pt x="45" y="75"/>
                    </a:cubicBezTo>
                    <a:cubicBezTo>
                      <a:pt x="44" y="77"/>
                      <a:pt x="42" y="79"/>
                      <a:pt x="41" y="81"/>
                    </a:cubicBezTo>
                    <a:cubicBezTo>
                      <a:pt x="42" y="80"/>
                      <a:pt x="42" y="78"/>
                      <a:pt x="43" y="77"/>
                    </a:cubicBezTo>
                    <a:cubicBezTo>
                      <a:pt x="37" y="86"/>
                      <a:pt x="32" y="95"/>
                      <a:pt x="28" y="105"/>
                    </a:cubicBezTo>
                    <a:cubicBezTo>
                      <a:pt x="25" y="111"/>
                      <a:pt x="17" y="116"/>
                      <a:pt x="11" y="118"/>
                    </a:cubicBezTo>
                    <a:cubicBezTo>
                      <a:pt x="8" y="119"/>
                      <a:pt x="4" y="120"/>
                      <a:pt x="0" y="119"/>
                    </a:cubicBezTo>
                    <a:cubicBezTo>
                      <a:pt x="1" y="116"/>
                      <a:pt x="2" y="115"/>
                      <a:pt x="2" y="114"/>
                    </a:cubicBezTo>
                    <a:cubicBezTo>
                      <a:pt x="34" y="56"/>
                      <a:pt x="75" y="18"/>
                      <a:pt x="122"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5" name="Freeform 79">
                <a:extLst>
                  <a:ext uri="{FF2B5EF4-FFF2-40B4-BE49-F238E27FC236}">
                    <a16:creationId xmlns:a16="http://schemas.microsoft.com/office/drawing/2014/main" id="{17D00656-5FEE-41C3-927D-80B64F737E3C}"/>
                  </a:ext>
                </a:extLst>
              </p:cNvPr>
              <p:cNvSpPr>
                <a:spLocks/>
              </p:cNvSpPr>
              <p:nvPr/>
            </p:nvSpPr>
            <p:spPr bwMode="auto">
              <a:xfrm>
                <a:off x="4110509" y="2291399"/>
                <a:ext cx="381000" cy="357188"/>
              </a:xfrm>
              <a:custGeom>
                <a:avLst/>
                <a:gdLst>
                  <a:gd name="T0" fmla="*/ 90 w 144"/>
                  <a:gd name="T1" fmla="*/ 46 h 135"/>
                  <a:gd name="T2" fmla="*/ 12 w 144"/>
                  <a:gd name="T3" fmla="*/ 129 h 135"/>
                  <a:gd name="T4" fmla="*/ 11 w 144"/>
                  <a:gd name="T5" fmla="*/ 130 h 135"/>
                  <a:gd name="T6" fmla="*/ 11 w 144"/>
                  <a:gd name="T7" fmla="*/ 130 h 135"/>
                  <a:gd name="T8" fmla="*/ 9 w 144"/>
                  <a:gd name="T9" fmla="*/ 135 h 135"/>
                  <a:gd name="T10" fmla="*/ 2 w 144"/>
                  <a:gd name="T11" fmla="*/ 124 h 135"/>
                  <a:gd name="T12" fmla="*/ 5 w 144"/>
                  <a:gd name="T13" fmla="*/ 101 h 135"/>
                  <a:gd name="T14" fmla="*/ 29 w 144"/>
                  <a:gd name="T15" fmla="*/ 62 h 135"/>
                  <a:gd name="T16" fmla="*/ 53 w 144"/>
                  <a:gd name="T17" fmla="*/ 37 h 135"/>
                  <a:gd name="T18" fmla="*/ 81 w 144"/>
                  <a:gd name="T19" fmla="*/ 17 h 135"/>
                  <a:gd name="T20" fmla="*/ 105 w 144"/>
                  <a:gd name="T21" fmla="*/ 5 h 135"/>
                  <a:gd name="T22" fmla="*/ 113 w 144"/>
                  <a:gd name="T23" fmla="*/ 2 h 135"/>
                  <a:gd name="T24" fmla="*/ 135 w 144"/>
                  <a:gd name="T25" fmla="*/ 4 h 135"/>
                  <a:gd name="T26" fmla="*/ 144 w 144"/>
                  <a:gd name="T27" fmla="*/ 14 h 135"/>
                  <a:gd name="T28" fmla="*/ 90 w 144"/>
                  <a:gd name="T29"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5">
                    <a:moveTo>
                      <a:pt x="90" y="46"/>
                    </a:moveTo>
                    <a:cubicBezTo>
                      <a:pt x="62" y="69"/>
                      <a:pt x="32" y="92"/>
                      <a:pt x="12" y="129"/>
                    </a:cubicBezTo>
                    <a:cubicBezTo>
                      <a:pt x="11" y="130"/>
                      <a:pt x="11" y="130"/>
                      <a:pt x="11" y="130"/>
                    </a:cubicBezTo>
                    <a:cubicBezTo>
                      <a:pt x="11" y="130"/>
                      <a:pt x="11" y="130"/>
                      <a:pt x="11" y="130"/>
                    </a:cubicBezTo>
                    <a:cubicBezTo>
                      <a:pt x="11" y="130"/>
                      <a:pt x="10" y="132"/>
                      <a:pt x="9" y="135"/>
                    </a:cubicBezTo>
                    <a:cubicBezTo>
                      <a:pt x="6" y="132"/>
                      <a:pt x="4" y="128"/>
                      <a:pt x="2" y="124"/>
                    </a:cubicBezTo>
                    <a:cubicBezTo>
                      <a:pt x="0" y="116"/>
                      <a:pt x="1" y="109"/>
                      <a:pt x="5" y="101"/>
                    </a:cubicBezTo>
                    <a:cubicBezTo>
                      <a:pt x="11" y="87"/>
                      <a:pt x="20" y="74"/>
                      <a:pt x="29" y="62"/>
                    </a:cubicBezTo>
                    <a:cubicBezTo>
                      <a:pt x="36" y="53"/>
                      <a:pt x="44" y="44"/>
                      <a:pt x="53" y="37"/>
                    </a:cubicBezTo>
                    <a:cubicBezTo>
                      <a:pt x="62" y="30"/>
                      <a:pt x="71" y="23"/>
                      <a:pt x="81" y="17"/>
                    </a:cubicBezTo>
                    <a:cubicBezTo>
                      <a:pt x="88" y="12"/>
                      <a:pt x="97" y="8"/>
                      <a:pt x="105" y="5"/>
                    </a:cubicBezTo>
                    <a:cubicBezTo>
                      <a:pt x="108" y="4"/>
                      <a:pt x="110" y="3"/>
                      <a:pt x="113" y="2"/>
                    </a:cubicBezTo>
                    <a:cubicBezTo>
                      <a:pt x="120" y="0"/>
                      <a:pt x="129" y="0"/>
                      <a:pt x="135" y="4"/>
                    </a:cubicBezTo>
                    <a:cubicBezTo>
                      <a:pt x="137" y="5"/>
                      <a:pt x="142" y="13"/>
                      <a:pt x="144" y="14"/>
                    </a:cubicBezTo>
                    <a:cubicBezTo>
                      <a:pt x="124" y="22"/>
                      <a:pt x="107" y="32"/>
                      <a:pt x="90" y="4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6" name="Freeform 80">
                <a:extLst>
                  <a:ext uri="{FF2B5EF4-FFF2-40B4-BE49-F238E27FC236}">
                    <a16:creationId xmlns:a16="http://schemas.microsoft.com/office/drawing/2014/main" id="{7C8D582B-1AF5-4E16-9E12-818C34E2EE58}"/>
                  </a:ext>
                </a:extLst>
              </p:cNvPr>
              <p:cNvSpPr>
                <a:spLocks/>
              </p:cNvSpPr>
              <p:nvPr/>
            </p:nvSpPr>
            <p:spPr bwMode="auto">
              <a:xfrm>
                <a:off x="4134321" y="2316799"/>
                <a:ext cx="373062" cy="352425"/>
              </a:xfrm>
              <a:custGeom>
                <a:avLst/>
                <a:gdLst>
                  <a:gd name="T0" fmla="*/ 140 w 141"/>
                  <a:gd name="T1" fmla="*/ 10 h 133"/>
                  <a:gd name="T2" fmla="*/ 141 w 141"/>
                  <a:gd name="T3" fmla="*/ 14 h 133"/>
                  <a:gd name="T4" fmla="*/ 20 w 141"/>
                  <a:gd name="T5" fmla="*/ 128 h 133"/>
                  <a:gd name="T6" fmla="*/ 18 w 141"/>
                  <a:gd name="T7" fmla="*/ 133 h 133"/>
                  <a:gd name="T8" fmla="*/ 7 w 141"/>
                  <a:gd name="T9" fmla="*/ 130 h 133"/>
                  <a:gd name="T10" fmla="*/ 0 w 141"/>
                  <a:gd name="T11" fmla="*/ 125 h 133"/>
                  <a:gd name="T12" fmla="*/ 2 w 141"/>
                  <a:gd name="T13" fmla="*/ 119 h 133"/>
                  <a:gd name="T14" fmla="*/ 6 w 141"/>
                  <a:gd name="T15" fmla="*/ 114 h 133"/>
                  <a:gd name="T16" fmla="*/ 15 w 141"/>
                  <a:gd name="T17" fmla="*/ 101 h 133"/>
                  <a:gd name="T18" fmla="*/ 69 w 141"/>
                  <a:gd name="T19" fmla="*/ 37 h 133"/>
                  <a:gd name="T20" fmla="*/ 133 w 141"/>
                  <a:gd name="T21" fmla="*/ 0 h 133"/>
                  <a:gd name="T22" fmla="*/ 140 w 141"/>
                  <a:gd name="T23"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3">
                    <a:moveTo>
                      <a:pt x="140" y="10"/>
                    </a:moveTo>
                    <a:cubicBezTo>
                      <a:pt x="140" y="11"/>
                      <a:pt x="141" y="13"/>
                      <a:pt x="141" y="14"/>
                    </a:cubicBezTo>
                    <a:cubicBezTo>
                      <a:pt x="93" y="32"/>
                      <a:pt x="52" y="70"/>
                      <a:pt x="20" y="128"/>
                    </a:cubicBezTo>
                    <a:cubicBezTo>
                      <a:pt x="20" y="129"/>
                      <a:pt x="19" y="130"/>
                      <a:pt x="18" y="133"/>
                    </a:cubicBezTo>
                    <a:cubicBezTo>
                      <a:pt x="14" y="133"/>
                      <a:pt x="10" y="132"/>
                      <a:pt x="7" y="130"/>
                    </a:cubicBezTo>
                    <a:cubicBezTo>
                      <a:pt x="4" y="128"/>
                      <a:pt x="2" y="127"/>
                      <a:pt x="0" y="125"/>
                    </a:cubicBezTo>
                    <a:cubicBezTo>
                      <a:pt x="1" y="121"/>
                      <a:pt x="2" y="120"/>
                      <a:pt x="2" y="119"/>
                    </a:cubicBezTo>
                    <a:cubicBezTo>
                      <a:pt x="2" y="119"/>
                      <a:pt x="3" y="117"/>
                      <a:pt x="6" y="114"/>
                    </a:cubicBezTo>
                    <a:cubicBezTo>
                      <a:pt x="8" y="111"/>
                      <a:pt x="5" y="114"/>
                      <a:pt x="15" y="101"/>
                    </a:cubicBezTo>
                    <a:cubicBezTo>
                      <a:pt x="25" y="86"/>
                      <a:pt x="42" y="59"/>
                      <a:pt x="69" y="37"/>
                    </a:cubicBezTo>
                    <a:cubicBezTo>
                      <a:pt x="86" y="23"/>
                      <a:pt x="113" y="7"/>
                      <a:pt x="133" y="0"/>
                    </a:cubicBezTo>
                    <a:cubicBezTo>
                      <a:pt x="137" y="3"/>
                      <a:pt x="139" y="5"/>
                      <a:pt x="140" y="10"/>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7" name="Freeform 82">
                <a:extLst>
                  <a:ext uri="{FF2B5EF4-FFF2-40B4-BE49-F238E27FC236}">
                    <a16:creationId xmlns:a16="http://schemas.microsoft.com/office/drawing/2014/main" id="{7BF86FAB-485F-4F0B-84A2-6D5B4707F7D8}"/>
                  </a:ext>
                </a:extLst>
              </p:cNvPr>
              <p:cNvSpPr>
                <a:spLocks/>
              </p:cNvSpPr>
              <p:nvPr/>
            </p:nvSpPr>
            <p:spPr bwMode="auto">
              <a:xfrm>
                <a:off x="2778596" y="3137536"/>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8" name="Freeform 83">
                <a:extLst>
                  <a:ext uri="{FF2B5EF4-FFF2-40B4-BE49-F238E27FC236}">
                    <a16:creationId xmlns:a16="http://schemas.microsoft.com/office/drawing/2014/main" id="{FF85B83E-423C-4C05-B119-208D5CA7E7C4}"/>
                  </a:ext>
                </a:extLst>
              </p:cNvPr>
              <p:cNvSpPr>
                <a:spLocks/>
              </p:cNvSpPr>
              <p:nvPr/>
            </p:nvSpPr>
            <p:spPr bwMode="auto">
              <a:xfrm>
                <a:off x="2967509" y="2977199"/>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9" name="AutoShape 136">
                <a:extLst>
                  <a:ext uri="{FF2B5EF4-FFF2-40B4-BE49-F238E27FC236}">
                    <a16:creationId xmlns:a16="http://schemas.microsoft.com/office/drawing/2014/main" id="{365B1488-A45E-4F26-B36D-1ED4B6041442}"/>
                  </a:ext>
                </a:extLst>
              </p:cNvPr>
              <p:cNvSpPr>
                <a:spLocks noChangeAspect="1" noChangeArrowheads="1" noTextEdit="1"/>
              </p:cNvSpPr>
              <p:nvPr/>
            </p:nvSpPr>
            <p:spPr bwMode="auto">
              <a:xfrm>
                <a:off x="3192944" y="2732723"/>
                <a:ext cx="252413"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10" name="Freeform 49">
              <a:extLst>
                <a:ext uri="{FF2B5EF4-FFF2-40B4-BE49-F238E27FC236}">
                  <a16:creationId xmlns:a16="http://schemas.microsoft.com/office/drawing/2014/main" id="{130D9438-43F4-4D3D-8D21-FC6BA25ECA0E}"/>
                </a:ext>
              </a:extLst>
            </p:cNvPr>
            <p:cNvSpPr>
              <a:spLocks/>
            </p:cNvSpPr>
            <p:nvPr/>
          </p:nvSpPr>
          <p:spPr bwMode="auto">
            <a:xfrm>
              <a:off x="5005859" y="2142174"/>
              <a:ext cx="87312" cy="95250"/>
            </a:xfrm>
            <a:custGeom>
              <a:avLst/>
              <a:gdLst>
                <a:gd name="T0" fmla="*/ 2 w 33"/>
                <a:gd name="T1" fmla="*/ 23 h 36"/>
                <a:gd name="T2" fmla="*/ 3 w 33"/>
                <a:gd name="T3" fmla="*/ 10 h 36"/>
                <a:gd name="T4" fmla="*/ 12 w 33"/>
                <a:gd name="T5" fmla="*/ 1 h 36"/>
                <a:gd name="T6" fmla="*/ 29 w 33"/>
                <a:gd name="T7" fmla="*/ 3 h 36"/>
                <a:gd name="T8" fmla="*/ 32 w 33"/>
                <a:gd name="T9" fmla="*/ 7 h 36"/>
                <a:gd name="T10" fmla="*/ 22 w 33"/>
                <a:gd name="T11" fmla="*/ 33 h 36"/>
                <a:gd name="T12" fmla="*/ 17 w 33"/>
                <a:gd name="T13" fmla="*/ 34 h 36"/>
                <a:gd name="T14" fmla="*/ 2 w 33"/>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6">
                  <a:moveTo>
                    <a:pt x="2" y="23"/>
                  </a:moveTo>
                  <a:cubicBezTo>
                    <a:pt x="0" y="19"/>
                    <a:pt x="1" y="15"/>
                    <a:pt x="3" y="10"/>
                  </a:cubicBezTo>
                  <a:cubicBezTo>
                    <a:pt x="6" y="5"/>
                    <a:pt x="7" y="2"/>
                    <a:pt x="12" y="1"/>
                  </a:cubicBezTo>
                  <a:cubicBezTo>
                    <a:pt x="16" y="0"/>
                    <a:pt x="23" y="2"/>
                    <a:pt x="29" y="3"/>
                  </a:cubicBezTo>
                  <a:cubicBezTo>
                    <a:pt x="32" y="4"/>
                    <a:pt x="33" y="6"/>
                    <a:pt x="32" y="7"/>
                  </a:cubicBezTo>
                  <a:cubicBezTo>
                    <a:pt x="22" y="33"/>
                    <a:pt x="22" y="33"/>
                    <a:pt x="22" y="33"/>
                  </a:cubicBezTo>
                  <a:cubicBezTo>
                    <a:pt x="21" y="35"/>
                    <a:pt x="19" y="36"/>
                    <a:pt x="17" y="34"/>
                  </a:cubicBezTo>
                  <a:cubicBezTo>
                    <a:pt x="12" y="31"/>
                    <a:pt x="5" y="27"/>
                    <a:pt x="2" y="23"/>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1" name="Freeform 50">
              <a:extLst>
                <a:ext uri="{FF2B5EF4-FFF2-40B4-BE49-F238E27FC236}">
                  <a16:creationId xmlns:a16="http://schemas.microsoft.com/office/drawing/2014/main" id="{958C734F-E322-4BC6-B554-DC6745DABD25}"/>
                </a:ext>
              </a:extLst>
            </p:cNvPr>
            <p:cNvSpPr>
              <a:spLocks/>
            </p:cNvSpPr>
            <p:nvPr/>
          </p:nvSpPr>
          <p:spPr bwMode="auto">
            <a:xfrm>
              <a:off x="4810596" y="2359661"/>
              <a:ext cx="92075" cy="95250"/>
            </a:xfrm>
            <a:custGeom>
              <a:avLst/>
              <a:gdLst>
                <a:gd name="T0" fmla="*/ 1 w 35"/>
                <a:gd name="T1" fmla="*/ 19 h 36"/>
                <a:gd name="T2" fmla="*/ 5 w 35"/>
                <a:gd name="T3" fmla="*/ 7 h 36"/>
                <a:gd name="T4" fmla="*/ 16 w 35"/>
                <a:gd name="T5" fmla="*/ 1 h 36"/>
                <a:gd name="T6" fmla="*/ 32 w 35"/>
                <a:gd name="T7" fmla="*/ 8 h 36"/>
                <a:gd name="T8" fmla="*/ 34 w 35"/>
                <a:gd name="T9" fmla="*/ 13 h 36"/>
                <a:gd name="T10" fmla="*/ 16 w 35"/>
                <a:gd name="T11" fmla="*/ 35 h 36"/>
                <a:gd name="T12" fmla="*/ 11 w 35"/>
                <a:gd name="T13" fmla="*/ 34 h 36"/>
                <a:gd name="T14" fmla="*/ 1 w 35"/>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 y="19"/>
                  </a:moveTo>
                  <a:cubicBezTo>
                    <a:pt x="0" y="14"/>
                    <a:pt x="2" y="11"/>
                    <a:pt x="5" y="7"/>
                  </a:cubicBezTo>
                  <a:cubicBezTo>
                    <a:pt x="9" y="3"/>
                    <a:pt x="12" y="0"/>
                    <a:pt x="16" y="1"/>
                  </a:cubicBezTo>
                  <a:cubicBezTo>
                    <a:pt x="21" y="1"/>
                    <a:pt x="27" y="5"/>
                    <a:pt x="32" y="8"/>
                  </a:cubicBezTo>
                  <a:cubicBezTo>
                    <a:pt x="34" y="9"/>
                    <a:pt x="35" y="12"/>
                    <a:pt x="34" y="13"/>
                  </a:cubicBezTo>
                  <a:cubicBezTo>
                    <a:pt x="16" y="35"/>
                    <a:pt x="16" y="35"/>
                    <a:pt x="16" y="35"/>
                  </a:cubicBezTo>
                  <a:cubicBezTo>
                    <a:pt x="15" y="36"/>
                    <a:pt x="13" y="36"/>
                    <a:pt x="11" y="34"/>
                  </a:cubicBezTo>
                  <a:cubicBezTo>
                    <a:pt x="8" y="29"/>
                    <a:pt x="2" y="23"/>
                    <a:pt x="1" y="19"/>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49" name="Explosion 2 4">
            <a:extLst>
              <a:ext uri="{FF2B5EF4-FFF2-40B4-BE49-F238E27FC236}">
                <a16:creationId xmlns:a16="http://schemas.microsoft.com/office/drawing/2014/main" id="{FF265BBA-9D9F-49B9-ABE5-318C7A6D9136}"/>
              </a:ext>
            </a:extLst>
          </p:cNvPr>
          <p:cNvSpPr/>
          <p:nvPr/>
        </p:nvSpPr>
        <p:spPr>
          <a:xfrm rot="18935251">
            <a:off x="6471099" y="2976980"/>
            <a:ext cx="120415" cy="120167"/>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sp>
        <p:nvSpPr>
          <p:cNvPr id="250" name="Explosion 2 4">
            <a:extLst>
              <a:ext uri="{FF2B5EF4-FFF2-40B4-BE49-F238E27FC236}">
                <a16:creationId xmlns:a16="http://schemas.microsoft.com/office/drawing/2014/main" id="{C9DA8C40-DC0D-4324-97FA-2ABBA7594C06}"/>
              </a:ext>
            </a:extLst>
          </p:cNvPr>
          <p:cNvSpPr/>
          <p:nvPr/>
        </p:nvSpPr>
        <p:spPr>
          <a:xfrm rot="18935251">
            <a:off x="6485210" y="3196870"/>
            <a:ext cx="120415" cy="120167"/>
          </a:xfrm>
          <a:prstGeom prst="irregularSeal2">
            <a:avLst/>
          </a:prstGeom>
          <a:solidFill>
            <a:sysClr val="window" lastClr="FFFFFF"/>
          </a:solidFill>
          <a:ln w="6350" cap="flat" cmpd="sng" algn="ctr">
            <a:solidFill>
              <a:sysClr val="window" lastClr="FFFFFF"/>
            </a:solidFill>
            <a:prstDash val="solid"/>
            <a:miter lim="800000"/>
          </a:ln>
          <a:effectLst>
            <a:glow rad="101600">
              <a:srgbClr val="FBC01E">
                <a:satMod val="175000"/>
                <a:alpha val="46000"/>
              </a:srgbClr>
            </a:glow>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94948"/>
              </a:solidFill>
              <a:effectLst/>
              <a:uLnTx/>
              <a:uFillTx/>
            </a:endParaRPr>
          </a:p>
        </p:txBody>
      </p:sp>
      <p:grpSp>
        <p:nvGrpSpPr>
          <p:cNvPr id="251" name="Group 250">
            <a:extLst>
              <a:ext uri="{FF2B5EF4-FFF2-40B4-BE49-F238E27FC236}">
                <a16:creationId xmlns:a16="http://schemas.microsoft.com/office/drawing/2014/main" id="{79DE28E1-251C-46DA-912A-3F88904BD8FE}"/>
              </a:ext>
            </a:extLst>
          </p:cNvPr>
          <p:cNvGrpSpPr/>
          <p:nvPr/>
        </p:nvGrpSpPr>
        <p:grpSpPr>
          <a:xfrm rot="21180000">
            <a:off x="4171770" y="2469470"/>
            <a:ext cx="2422664" cy="1754188"/>
            <a:chOff x="4710584" y="1607186"/>
            <a:chExt cx="2239962" cy="1754188"/>
          </a:xfrm>
        </p:grpSpPr>
        <p:sp>
          <p:nvSpPr>
            <p:cNvPr id="359" name="Freeform 5">
              <a:extLst>
                <a:ext uri="{FF2B5EF4-FFF2-40B4-BE49-F238E27FC236}">
                  <a16:creationId xmlns:a16="http://schemas.microsoft.com/office/drawing/2014/main" id="{5BA6298A-88C4-41E3-90EB-25702D56E0D0}"/>
                </a:ext>
              </a:extLst>
            </p:cNvPr>
            <p:cNvSpPr>
              <a:spLocks/>
            </p:cNvSpPr>
            <p:nvPr/>
          </p:nvSpPr>
          <p:spPr bwMode="auto">
            <a:xfrm>
              <a:off x="6610821" y="2458086"/>
              <a:ext cx="295275" cy="80963"/>
            </a:xfrm>
            <a:custGeom>
              <a:avLst/>
              <a:gdLst>
                <a:gd name="T0" fmla="*/ 8 w 112"/>
                <a:gd name="T1" fmla="*/ 9 h 31"/>
                <a:gd name="T2" fmla="*/ 106 w 112"/>
                <a:gd name="T3" fmla="*/ 19 h 31"/>
                <a:gd name="T4" fmla="*/ 102 w 112"/>
                <a:gd name="T5" fmla="*/ 28 h 31"/>
                <a:gd name="T6" fmla="*/ 6 w 112"/>
                <a:gd name="T7" fmla="*/ 20 h 31"/>
                <a:gd name="T8" fmla="*/ 8 w 112"/>
                <a:gd name="T9" fmla="*/ 9 h 31"/>
              </a:gdLst>
              <a:ahLst/>
              <a:cxnLst>
                <a:cxn ang="0">
                  <a:pos x="T0" y="T1"/>
                </a:cxn>
                <a:cxn ang="0">
                  <a:pos x="T2" y="T3"/>
                </a:cxn>
                <a:cxn ang="0">
                  <a:pos x="T4" y="T5"/>
                </a:cxn>
                <a:cxn ang="0">
                  <a:pos x="T6" y="T7"/>
                </a:cxn>
                <a:cxn ang="0">
                  <a:pos x="T8" y="T9"/>
                </a:cxn>
              </a:cxnLst>
              <a:rect l="0" t="0" r="r" b="b"/>
              <a:pathLst>
                <a:path w="112" h="31">
                  <a:moveTo>
                    <a:pt x="8" y="9"/>
                  </a:moveTo>
                  <a:cubicBezTo>
                    <a:pt x="41" y="0"/>
                    <a:pt x="76" y="4"/>
                    <a:pt x="106" y="19"/>
                  </a:cubicBezTo>
                  <a:cubicBezTo>
                    <a:pt x="112" y="22"/>
                    <a:pt x="107" y="31"/>
                    <a:pt x="102" y="28"/>
                  </a:cubicBezTo>
                  <a:cubicBezTo>
                    <a:pt x="74" y="13"/>
                    <a:pt x="36" y="12"/>
                    <a:pt x="6" y="20"/>
                  </a:cubicBezTo>
                  <a:cubicBezTo>
                    <a:pt x="0" y="22"/>
                    <a:pt x="3" y="10"/>
                    <a:pt x="8" y="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0" name="Freeform 6">
              <a:extLst>
                <a:ext uri="{FF2B5EF4-FFF2-40B4-BE49-F238E27FC236}">
                  <a16:creationId xmlns:a16="http://schemas.microsoft.com/office/drawing/2014/main" id="{26F4F87D-1C73-4A51-92CF-47A00733FF92}"/>
                </a:ext>
              </a:extLst>
            </p:cNvPr>
            <p:cNvSpPr>
              <a:spLocks/>
            </p:cNvSpPr>
            <p:nvPr/>
          </p:nvSpPr>
          <p:spPr bwMode="auto">
            <a:xfrm>
              <a:off x="6869584" y="2478724"/>
              <a:ext cx="73025" cy="90488"/>
            </a:xfrm>
            <a:custGeom>
              <a:avLst/>
              <a:gdLst>
                <a:gd name="T0" fmla="*/ 3 w 28"/>
                <a:gd name="T1" fmla="*/ 26 h 34"/>
                <a:gd name="T2" fmla="*/ 1 w 28"/>
                <a:gd name="T3" fmla="*/ 13 h 34"/>
                <a:gd name="T4" fmla="*/ 6 w 28"/>
                <a:gd name="T5" fmla="*/ 2 h 34"/>
                <a:gd name="T6" fmla="*/ 24 w 28"/>
                <a:gd name="T7" fmla="*/ 0 h 34"/>
                <a:gd name="T8" fmla="*/ 28 w 28"/>
                <a:gd name="T9" fmla="*/ 3 h 34"/>
                <a:gd name="T10" fmla="*/ 24 w 28"/>
                <a:gd name="T11" fmla="*/ 31 h 34"/>
                <a:gd name="T12" fmla="*/ 20 w 28"/>
                <a:gd name="T13" fmla="*/ 33 h 34"/>
                <a:gd name="T14" fmla="*/ 3 w 28"/>
                <a:gd name="T15" fmla="*/ 2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3" y="26"/>
                  </a:moveTo>
                  <a:cubicBezTo>
                    <a:pt x="0" y="22"/>
                    <a:pt x="0" y="19"/>
                    <a:pt x="1" y="13"/>
                  </a:cubicBezTo>
                  <a:cubicBezTo>
                    <a:pt x="1" y="8"/>
                    <a:pt x="2" y="4"/>
                    <a:pt x="6" y="2"/>
                  </a:cubicBezTo>
                  <a:cubicBezTo>
                    <a:pt x="10" y="0"/>
                    <a:pt x="18" y="1"/>
                    <a:pt x="24" y="0"/>
                  </a:cubicBezTo>
                  <a:cubicBezTo>
                    <a:pt x="27" y="0"/>
                    <a:pt x="28" y="2"/>
                    <a:pt x="28" y="3"/>
                  </a:cubicBezTo>
                  <a:cubicBezTo>
                    <a:pt x="24" y="31"/>
                    <a:pt x="24" y="31"/>
                    <a:pt x="24" y="31"/>
                  </a:cubicBezTo>
                  <a:cubicBezTo>
                    <a:pt x="24" y="32"/>
                    <a:pt x="22" y="34"/>
                    <a:pt x="20" y="33"/>
                  </a:cubicBezTo>
                  <a:cubicBezTo>
                    <a:pt x="14" y="31"/>
                    <a:pt x="6" y="29"/>
                    <a:pt x="3" y="26"/>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1" name="Freeform 7">
              <a:extLst>
                <a:ext uri="{FF2B5EF4-FFF2-40B4-BE49-F238E27FC236}">
                  <a16:creationId xmlns:a16="http://schemas.microsoft.com/office/drawing/2014/main" id="{00D3E53F-A6A6-4B31-9444-E07B5F336236}"/>
                </a:ext>
              </a:extLst>
            </p:cNvPr>
            <p:cNvSpPr>
              <a:spLocks/>
            </p:cNvSpPr>
            <p:nvPr/>
          </p:nvSpPr>
          <p:spPr bwMode="auto">
            <a:xfrm>
              <a:off x="6599709" y="2277111"/>
              <a:ext cx="349250" cy="233363"/>
            </a:xfrm>
            <a:custGeom>
              <a:avLst/>
              <a:gdLst>
                <a:gd name="T0" fmla="*/ 2 w 132"/>
                <a:gd name="T1" fmla="*/ 76 h 88"/>
                <a:gd name="T2" fmla="*/ 46 w 132"/>
                <a:gd name="T3" fmla="*/ 50 h 88"/>
                <a:gd name="T4" fmla="*/ 93 w 132"/>
                <a:gd name="T5" fmla="*/ 11 h 88"/>
                <a:gd name="T6" fmla="*/ 126 w 132"/>
                <a:gd name="T7" fmla="*/ 1 h 88"/>
                <a:gd name="T8" fmla="*/ 131 w 132"/>
                <a:gd name="T9" fmla="*/ 4 h 88"/>
                <a:gd name="T10" fmla="*/ 128 w 132"/>
                <a:gd name="T11" fmla="*/ 10 h 88"/>
                <a:gd name="T12" fmla="*/ 73 w 132"/>
                <a:gd name="T13" fmla="*/ 38 h 88"/>
                <a:gd name="T14" fmla="*/ 51 w 132"/>
                <a:gd name="T15" fmla="*/ 59 h 88"/>
                <a:gd name="T16" fmla="*/ 18 w 132"/>
                <a:gd name="T17" fmla="*/ 82 h 88"/>
                <a:gd name="T18" fmla="*/ 5 w 132"/>
                <a:gd name="T19" fmla="*/ 84 h 88"/>
                <a:gd name="T20" fmla="*/ 6 w 132"/>
                <a:gd name="T21" fmla="*/ 74 h 88"/>
                <a:gd name="T22" fmla="*/ 2 w 132"/>
                <a:gd name="T2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8">
                  <a:moveTo>
                    <a:pt x="2" y="76"/>
                  </a:moveTo>
                  <a:cubicBezTo>
                    <a:pt x="6" y="72"/>
                    <a:pt x="33" y="63"/>
                    <a:pt x="46" y="50"/>
                  </a:cubicBezTo>
                  <a:cubicBezTo>
                    <a:pt x="61" y="36"/>
                    <a:pt x="75" y="21"/>
                    <a:pt x="93" y="11"/>
                  </a:cubicBezTo>
                  <a:cubicBezTo>
                    <a:pt x="103" y="6"/>
                    <a:pt x="114" y="2"/>
                    <a:pt x="126" y="1"/>
                  </a:cubicBezTo>
                  <a:cubicBezTo>
                    <a:pt x="128" y="0"/>
                    <a:pt x="131" y="2"/>
                    <a:pt x="131" y="4"/>
                  </a:cubicBezTo>
                  <a:cubicBezTo>
                    <a:pt x="132" y="7"/>
                    <a:pt x="130" y="10"/>
                    <a:pt x="128" y="10"/>
                  </a:cubicBezTo>
                  <a:cubicBezTo>
                    <a:pt x="107" y="12"/>
                    <a:pt x="89" y="24"/>
                    <a:pt x="73" y="38"/>
                  </a:cubicBezTo>
                  <a:cubicBezTo>
                    <a:pt x="66" y="45"/>
                    <a:pt x="58" y="52"/>
                    <a:pt x="51" y="59"/>
                  </a:cubicBezTo>
                  <a:cubicBezTo>
                    <a:pt x="43" y="67"/>
                    <a:pt x="28" y="77"/>
                    <a:pt x="18" y="82"/>
                  </a:cubicBezTo>
                  <a:cubicBezTo>
                    <a:pt x="8" y="88"/>
                    <a:pt x="11" y="74"/>
                    <a:pt x="5" y="84"/>
                  </a:cubicBezTo>
                  <a:cubicBezTo>
                    <a:pt x="4" y="84"/>
                    <a:pt x="0" y="72"/>
                    <a:pt x="6" y="74"/>
                  </a:cubicBezTo>
                  <a:lnTo>
                    <a:pt x="2" y="76"/>
                  </a:ln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2" name="Freeform 8">
              <a:extLst>
                <a:ext uri="{FF2B5EF4-FFF2-40B4-BE49-F238E27FC236}">
                  <a16:creationId xmlns:a16="http://schemas.microsoft.com/office/drawing/2014/main" id="{7B5E447F-5145-46F0-A927-1DB84A227726}"/>
                </a:ext>
              </a:extLst>
            </p:cNvPr>
            <p:cNvSpPr>
              <a:spLocks/>
            </p:cNvSpPr>
            <p:nvPr/>
          </p:nvSpPr>
          <p:spPr bwMode="auto">
            <a:xfrm>
              <a:off x="6879109" y="2253299"/>
              <a:ext cx="71437" cy="90488"/>
            </a:xfrm>
            <a:custGeom>
              <a:avLst/>
              <a:gdLst>
                <a:gd name="T0" fmla="*/ 5 w 27"/>
                <a:gd name="T1" fmla="*/ 29 h 34"/>
                <a:gd name="T2" fmla="*/ 1 w 27"/>
                <a:gd name="T3" fmla="*/ 18 h 34"/>
                <a:gd name="T4" fmla="*/ 4 w 27"/>
                <a:gd name="T5" fmla="*/ 6 h 34"/>
                <a:gd name="T6" fmla="*/ 21 w 27"/>
                <a:gd name="T7" fmla="*/ 1 h 34"/>
                <a:gd name="T8" fmla="*/ 26 w 27"/>
                <a:gd name="T9" fmla="*/ 3 h 34"/>
                <a:gd name="T10" fmla="*/ 27 w 27"/>
                <a:gd name="T11" fmla="*/ 31 h 34"/>
                <a:gd name="T12" fmla="*/ 23 w 27"/>
                <a:gd name="T13" fmla="*/ 34 h 34"/>
                <a:gd name="T14" fmla="*/ 5 w 27"/>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5" y="29"/>
                  </a:moveTo>
                  <a:cubicBezTo>
                    <a:pt x="1" y="27"/>
                    <a:pt x="1" y="23"/>
                    <a:pt x="1" y="18"/>
                  </a:cubicBezTo>
                  <a:cubicBezTo>
                    <a:pt x="0" y="12"/>
                    <a:pt x="1" y="9"/>
                    <a:pt x="4" y="6"/>
                  </a:cubicBezTo>
                  <a:cubicBezTo>
                    <a:pt x="8" y="3"/>
                    <a:pt x="16" y="2"/>
                    <a:pt x="21" y="1"/>
                  </a:cubicBezTo>
                  <a:cubicBezTo>
                    <a:pt x="24" y="0"/>
                    <a:pt x="26" y="2"/>
                    <a:pt x="26" y="3"/>
                  </a:cubicBezTo>
                  <a:cubicBezTo>
                    <a:pt x="27" y="31"/>
                    <a:pt x="27" y="31"/>
                    <a:pt x="27" y="31"/>
                  </a:cubicBezTo>
                  <a:cubicBezTo>
                    <a:pt x="27" y="33"/>
                    <a:pt x="26" y="34"/>
                    <a:pt x="23" y="34"/>
                  </a:cubicBezTo>
                  <a:cubicBezTo>
                    <a:pt x="17" y="33"/>
                    <a:pt x="9" y="32"/>
                    <a:pt x="5" y="2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3" name="Freeform 84">
              <a:extLst>
                <a:ext uri="{FF2B5EF4-FFF2-40B4-BE49-F238E27FC236}">
                  <a16:creationId xmlns:a16="http://schemas.microsoft.com/office/drawing/2014/main" id="{540553E2-6FB0-42C6-8CCC-26C33ECAED0A}"/>
                </a:ext>
              </a:extLst>
            </p:cNvPr>
            <p:cNvSpPr>
              <a:spLocks/>
            </p:cNvSpPr>
            <p:nvPr/>
          </p:nvSpPr>
          <p:spPr bwMode="auto">
            <a:xfrm>
              <a:off x="5994871" y="2388236"/>
              <a:ext cx="15875" cy="7938"/>
            </a:xfrm>
            <a:custGeom>
              <a:avLst/>
              <a:gdLst>
                <a:gd name="T0" fmla="*/ 0 w 6"/>
                <a:gd name="T1" fmla="*/ 0 h 3"/>
                <a:gd name="T2" fmla="*/ 3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1" y="0"/>
                    <a:pt x="2" y="1"/>
                    <a:pt x="3" y="1"/>
                  </a:cubicBezTo>
                  <a:cubicBezTo>
                    <a:pt x="4" y="2"/>
                    <a:pt x="5" y="2"/>
                    <a:pt x="6" y="3"/>
                  </a:cubicBezTo>
                  <a:cubicBezTo>
                    <a:pt x="4" y="2"/>
                    <a:pt x="2" y="1"/>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4" name="Freeform 85">
              <a:extLst>
                <a:ext uri="{FF2B5EF4-FFF2-40B4-BE49-F238E27FC236}">
                  <a16:creationId xmlns:a16="http://schemas.microsoft.com/office/drawing/2014/main" id="{9A898CBA-EC92-4129-824A-FD80465F3F36}"/>
                </a:ext>
              </a:extLst>
            </p:cNvPr>
            <p:cNvSpPr>
              <a:spLocks noEditPoints="1"/>
            </p:cNvSpPr>
            <p:nvPr/>
          </p:nvSpPr>
          <p:spPr bwMode="auto">
            <a:xfrm>
              <a:off x="4710584" y="1607186"/>
              <a:ext cx="1577975" cy="1406525"/>
            </a:xfrm>
            <a:custGeom>
              <a:avLst/>
              <a:gdLst>
                <a:gd name="T0" fmla="*/ 376 w 597"/>
                <a:gd name="T1" fmla="*/ 513 h 531"/>
                <a:gd name="T2" fmla="*/ 373 w 597"/>
                <a:gd name="T3" fmla="*/ 523 h 531"/>
                <a:gd name="T4" fmla="*/ 283 w 597"/>
                <a:gd name="T5" fmla="*/ 397 h 531"/>
                <a:gd name="T6" fmla="*/ 192 w 597"/>
                <a:gd name="T7" fmla="*/ 432 h 531"/>
                <a:gd name="T8" fmla="*/ 199 w 597"/>
                <a:gd name="T9" fmla="*/ 332 h 531"/>
                <a:gd name="T10" fmla="*/ 101 w 597"/>
                <a:gd name="T11" fmla="*/ 334 h 531"/>
                <a:gd name="T12" fmla="*/ 90 w 597"/>
                <a:gd name="T13" fmla="*/ 339 h 531"/>
                <a:gd name="T14" fmla="*/ 34 w 597"/>
                <a:gd name="T15" fmla="*/ 402 h 531"/>
                <a:gd name="T16" fmla="*/ 23 w 597"/>
                <a:gd name="T17" fmla="*/ 399 h 531"/>
                <a:gd name="T18" fmla="*/ 29 w 597"/>
                <a:gd name="T19" fmla="*/ 387 h 531"/>
                <a:gd name="T20" fmla="*/ 52 w 597"/>
                <a:gd name="T21" fmla="*/ 353 h 531"/>
                <a:gd name="T22" fmla="*/ 5 w 597"/>
                <a:gd name="T23" fmla="*/ 351 h 531"/>
                <a:gd name="T24" fmla="*/ 44 w 597"/>
                <a:gd name="T25" fmla="*/ 347 h 531"/>
                <a:gd name="T26" fmla="*/ 134 w 597"/>
                <a:gd name="T27" fmla="*/ 315 h 531"/>
                <a:gd name="T28" fmla="*/ 123 w 597"/>
                <a:gd name="T29" fmla="*/ 273 h 531"/>
                <a:gd name="T30" fmla="*/ 221 w 597"/>
                <a:gd name="T31" fmla="*/ 300 h 531"/>
                <a:gd name="T32" fmla="*/ 162 w 597"/>
                <a:gd name="T33" fmla="*/ 196 h 531"/>
                <a:gd name="T34" fmla="*/ 123 w 597"/>
                <a:gd name="T35" fmla="*/ 180 h 531"/>
                <a:gd name="T36" fmla="*/ 167 w 597"/>
                <a:gd name="T37" fmla="*/ 122 h 531"/>
                <a:gd name="T38" fmla="*/ 136 w 597"/>
                <a:gd name="T39" fmla="*/ 78 h 531"/>
                <a:gd name="T40" fmla="*/ 170 w 597"/>
                <a:gd name="T41" fmla="*/ 114 h 531"/>
                <a:gd name="T42" fmla="*/ 181 w 597"/>
                <a:gd name="T43" fmla="*/ 106 h 531"/>
                <a:gd name="T44" fmla="*/ 174 w 597"/>
                <a:gd name="T45" fmla="*/ 122 h 531"/>
                <a:gd name="T46" fmla="*/ 250 w 597"/>
                <a:gd name="T47" fmla="*/ 218 h 531"/>
                <a:gd name="T48" fmla="*/ 293 w 597"/>
                <a:gd name="T49" fmla="*/ 109 h 531"/>
                <a:gd name="T50" fmla="*/ 272 w 597"/>
                <a:gd name="T51" fmla="*/ 54 h 531"/>
                <a:gd name="T52" fmla="*/ 253 w 597"/>
                <a:gd name="T53" fmla="*/ 22 h 531"/>
                <a:gd name="T54" fmla="*/ 264 w 597"/>
                <a:gd name="T55" fmla="*/ 40 h 531"/>
                <a:gd name="T56" fmla="*/ 286 w 597"/>
                <a:gd name="T57" fmla="*/ 46 h 531"/>
                <a:gd name="T58" fmla="*/ 316 w 597"/>
                <a:gd name="T59" fmla="*/ 13 h 531"/>
                <a:gd name="T60" fmla="*/ 291 w 597"/>
                <a:gd name="T61" fmla="*/ 51 h 531"/>
                <a:gd name="T62" fmla="*/ 339 w 597"/>
                <a:gd name="T63" fmla="*/ 168 h 531"/>
                <a:gd name="T64" fmla="*/ 356 w 597"/>
                <a:gd name="T65" fmla="*/ 71 h 531"/>
                <a:gd name="T66" fmla="*/ 362 w 597"/>
                <a:gd name="T67" fmla="*/ 17 h 531"/>
                <a:gd name="T68" fmla="*/ 368 w 597"/>
                <a:gd name="T69" fmla="*/ 55 h 531"/>
                <a:gd name="T70" fmla="*/ 386 w 597"/>
                <a:gd name="T71" fmla="*/ 39 h 531"/>
                <a:gd name="T72" fmla="*/ 419 w 597"/>
                <a:gd name="T73" fmla="*/ 23 h 531"/>
                <a:gd name="T74" fmla="*/ 397 w 597"/>
                <a:gd name="T75" fmla="*/ 41 h 531"/>
                <a:gd name="T76" fmla="*/ 367 w 597"/>
                <a:gd name="T77" fmla="*/ 107 h 531"/>
                <a:gd name="T78" fmla="*/ 398 w 597"/>
                <a:gd name="T79" fmla="*/ 246 h 531"/>
                <a:gd name="T80" fmla="*/ 478 w 597"/>
                <a:gd name="T81" fmla="*/ 148 h 531"/>
                <a:gd name="T82" fmla="*/ 446 w 597"/>
                <a:gd name="T83" fmla="*/ 130 h 531"/>
                <a:gd name="T84" fmla="*/ 482 w 597"/>
                <a:gd name="T85" fmla="*/ 91 h 531"/>
                <a:gd name="T86" fmla="*/ 493 w 597"/>
                <a:gd name="T87" fmla="*/ 189 h 531"/>
                <a:gd name="T88" fmla="*/ 580 w 597"/>
                <a:gd name="T89" fmla="*/ 203 h 531"/>
                <a:gd name="T90" fmla="*/ 510 w 597"/>
                <a:gd name="T91" fmla="*/ 197 h 531"/>
                <a:gd name="T92" fmla="*/ 427 w 597"/>
                <a:gd name="T93" fmla="*/ 264 h 531"/>
                <a:gd name="T94" fmla="*/ 502 w 597"/>
                <a:gd name="T95" fmla="*/ 365 h 531"/>
                <a:gd name="T96" fmla="*/ 494 w 597"/>
                <a:gd name="T97" fmla="*/ 377 h 531"/>
                <a:gd name="T98" fmla="*/ 122 w 597"/>
                <a:gd name="T99" fmla="*/ 322 h 531"/>
                <a:gd name="T100" fmla="*/ 523 w 597"/>
                <a:gd name="T10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31">
                  <a:moveTo>
                    <a:pt x="474" y="375"/>
                  </a:moveTo>
                  <a:cubicBezTo>
                    <a:pt x="470" y="374"/>
                    <a:pt x="466" y="374"/>
                    <a:pt x="461" y="374"/>
                  </a:cubicBezTo>
                  <a:cubicBezTo>
                    <a:pt x="445" y="372"/>
                    <a:pt x="429" y="373"/>
                    <a:pt x="414" y="380"/>
                  </a:cubicBezTo>
                  <a:cubicBezTo>
                    <a:pt x="398" y="388"/>
                    <a:pt x="386" y="401"/>
                    <a:pt x="378" y="416"/>
                  </a:cubicBezTo>
                  <a:cubicBezTo>
                    <a:pt x="362" y="447"/>
                    <a:pt x="366" y="481"/>
                    <a:pt x="376" y="513"/>
                  </a:cubicBezTo>
                  <a:cubicBezTo>
                    <a:pt x="377" y="517"/>
                    <a:pt x="377" y="517"/>
                    <a:pt x="377" y="517"/>
                  </a:cubicBezTo>
                  <a:cubicBezTo>
                    <a:pt x="377" y="517"/>
                    <a:pt x="377" y="517"/>
                    <a:pt x="377" y="517"/>
                  </a:cubicBezTo>
                  <a:cubicBezTo>
                    <a:pt x="377" y="517"/>
                    <a:pt x="377" y="517"/>
                    <a:pt x="377" y="517"/>
                  </a:cubicBezTo>
                  <a:cubicBezTo>
                    <a:pt x="377" y="517"/>
                    <a:pt x="377" y="520"/>
                    <a:pt x="377" y="520"/>
                  </a:cubicBezTo>
                  <a:cubicBezTo>
                    <a:pt x="377" y="521"/>
                    <a:pt x="372" y="524"/>
                    <a:pt x="373" y="523"/>
                  </a:cubicBezTo>
                  <a:cubicBezTo>
                    <a:pt x="368" y="528"/>
                    <a:pt x="369" y="525"/>
                    <a:pt x="364" y="530"/>
                  </a:cubicBezTo>
                  <a:cubicBezTo>
                    <a:pt x="364" y="530"/>
                    <a:pt x="365" y="531"/>
                    <a:pt x="364" y="530"/>
                  </a:cubicBezTo>
                  <a:cubicBezTo>
                    <a:pt x="351" y="511"/>
                    <a:pt x="351" y="492"/>
                    <a:pt x="345" y="473"/>
                  </a:cubicBezTo>
                  <a:cubicBezTo>
                    <a:pt x="340" y="454"/>
                    <a:pt x="333" y="435"/>
                    <a:pt x="320" y="419"/>
                  </a:cubicBezTo>
                  <a:cubicBezTo>
                    <a:pt x="311" y="408"/>
                    <a:pt x="298" y="399"/>
                    <a:pt x="283" y="397"/>
                  </a:cubicBezTo>
                  <a:cubicBezTo>
                    <a:pt x="267" y="395"/>
                    <a:pt x="253" y="402"/>
                    <a:pt x="241" y="412"/>
                  </a:cubicBezTo>
                  <a:cubicBezTo>
                    <a:pt x="235" y="417"/>
                    <a:pt x="230" y="423"/>
                    <a:pt x="224" y="428"/>
                  </a:cubicBezTo>
                  <a:cubicBezTo>
                    <a:pt x="223" y="430"/>
                    <a:pt x="222" y="432"/>
                    <a:pt x="220" y="433"/>
                  </a:cubicBezTo>
                  <a:cubicBezTo>
                    <a:pt x="185" y="461"/>
                    <a:pt x="193" y="443"/>
                    <a:pt x="187" y="436"/>
                  </a:cubicBezTo>
                  <a:cubicBezTo>
                    <a:pt x="190" y="433"/>
                    <a:pt x="183" y="440"/>
                    <a:pt x="192" y="432"/>
                  </a:cubicBezTo>
                  <a:cubicBezTo>
                    <a:pt x="194" y="429"/>
                    <a:pt x="197" y="427"/>
                    <a:pt x="200" y="424"/>
                  </a:cubicBezTo>
                  <a:cubicBezTo>
                    <a:pt x="203" y="421"/>
                    <a:pt x="206" y="419"/>
                    <a:pt x="210" y="416"/>
                  </a:cubicBezTo>
                  <a:cubicBezTo>
                    <a:pt x="212" y="414"/>
                    <a:pt x="230" y="402"/>
                    <a:pt x="235" y="397"/>
                  </a:cubicBezTo>
                  <a:cubicBezTo>
                    <a:pt x="245" y="386"/>
                    <a:pt x="251" y="371"/>
                    <a:pt x="241" y="358"/>
                  </a:cubicBezTo>
                  <a:cubicBezTo>
                    <a:pt x="232" y="344"/>
                    <a:pt x="214" y="339"/>
                    <a:pt x="199" y="332"/>
                  </a:cubicBezTo>
                  <a:cubicBezTo>
                    <a:pt x="197" y="331"/>
                    <a:pt x="194" y="330"/>
                    <a:pt x="191" y="329"/>
                  </a:cubicBezTo>
                  <a:cubicBezTo>
                    <a:pt x="186" y="327"/>
                    <a:pt x="181" y="326"/>
                    <a:pt x="175" y="327"/>
                  </a:cubicBezTo>
                  <a:cubicBezTo>
                    <a:pt x="172" y="327"/>
                    <a:pt x="169" y="327"/>
                    <a:pt x="166" y="327"/>
                  </a:cubicBezTo>
                  <a:cubicBezTo>
                    <a:pt x="156" y="328"/>
                    <a:pt x="146" y="327"/>
                    <a:pt x="136" y="327"/>
                  </a:cubicBezTo>
                  <a:cubicBezTo>
                    <a:pt x="124" y="328"/>
                    <a:pt x="112" y="330"/>
                    <a:pt x="101" y="334"/>
                  </a:cubicBezTo>
                  <a:cubicBezTo>
                    <a:pt x="101" y="334"/>
                    <a:pt x="101" y="334"/>
                    <a:pt x="101" y="334"/>
                  </a:cubicBezTo>
                  <a:cubicBezTo>
                    <a:pt x="95" y="340"/>
                    <a:pt x="89" y="346"/>
                    <a:pt x="86" y="353"/>
                  </a:cubicBezTo>
                  <a:cubicBezTo>
                    <a:pt x="80" y="363"/>
                    <a:pt x="77" y="374"/>
                    <a:pt x="77" y="386"/>
                  </a:cubicBezTo>
                  <a:cubicBezTo>
                    <a:pt x="76" y="374"/>
                    <a:pt x="78" y="362"/>
                    <a:pt x="83" y="352"/>
                  </a:cubicBezTo>
                  <a:cubicBezTo>
                    <a:pt x="85" y="347"/>
                    <a:pt x="87" y="343"/>
                    <a:pt x="90" y="339"/>
                  </a:cubicBezTo>
                  <a:cubicBezTo>
                    <a:pt x="82" y="343"/>
                    <a:pt x="74" y="347"/>
                    <a:pt x="67" y="352"/>
                  </a:cubicBezTo>
                  <a:cubicBezTo>
                    <a:pt x="57" y="358"/>
                    <a:pt x="48" y="365"/>
                    <a:pt x="42" y="375"/>
                  </a:cubicBezTo>
                  <a:cubicBezTo>
                    <a:pt x="37" y="382"/>
                    <a:pt x="34" y="390"/>
                    <a:pt x="34" y="398"/>
                  </a:cubicBezTo>
                  <a:cubicBezTo>
                    <a:pt x="34" y="398"/>
                    <a:pt x="34" y="398"/>
                    <a:pt x="34" y="398"/>
                  </a:cubicBezTo>
                  <a:cubicBezTo>
                    <a:pt x="34" y="399"/>
                    <a:pt x="34" y="401"/>
                    <a:pt x="34" y="402"/>
                  </a:cubicBezTo>
                  <a:cubicBezTo>
                    <a:pt x="34" y="403"/>
                    <a:pt x="34" y="405"/>
                    <a:pt x="34" y="407"/>
                  </a:cubicBezTo>
                  <a:cubicBezTo>
                    <a:pt x="34" y="408"/>
                    <a:pt x="35" y="423"/>
                    <a:pt x="37" y="429"/>
                  </a:cubicBezTo>
                  <a:cubicBezTo>
                    <a:pt x="33" y="423"/>
                    <a:pt x="28" y="408"/>
                    <a:pt x="28" y="407"/>
                  </a:cubicBezTo>
                  <a:cubicBezTo>
                    <a:pt x="27" y="403"/>
                    <a:pt x="27" y="399"/>
                    <a:pt x="28" y="395"/>
                  </a:cubicBezTo>
                  <a:cubicBezTo>
                    <a:pt x="26" y="397"/>
                    <a:pt x="25" y="398"/>
                    <a:pt x="23" y="399"/>
                  </a:cubicBezTo>
                  <a:cubicBezTo>
                    <a:pt x="20" y="401"/>
                    <a:pt x="16" y="403"/>
                    <a:pt x="12" y="404"/>
                  </a:cubicBezTo>
                  <a:cubicBezTo>
                    <a:pt x="8" y="405"/>
                    <a:pt x="4" y="406"/>
                    <a:pt x="0" y="405"/>
                  </a:cubicBezTo>
                  <a:cubicBezTo>
                    <a:pt x="4" y="405"/>
                    <a:pt x="8" y="404"/>
                    <a:pt x="12" y="403"/>
                  </a:cubicBezTo>
                  <a:cubicBezTo>
                    <a:pt x="15" y="401"/>
                    <a:pt x="19" y="399"/>
                    <a:pt x="21" y="396"/>
                  </a:cubicBezTo>
                  <a:cubicBezTo>
                    <a:pt x="25" y="394"/>
                    <a:pt x="27" y="391"/>
                    <a:pt x="29" y="387"/>
                  </a:cubicBezTo>
                  <a:cubicBezTo>
                    <a:pt x="30" y="384"/>
                    <a:pt x="32" y="380"/>
                    <a:pt x="33" y="377"/>
                  </a:cubicBezTo>
                  <a:cubicBezTo>
                    <a:pt x="33" y="377"/>
                    <a:pt x="33" y="376"/>
                    <a:pt x="34" y="376"/>
                  </a:cubicBezTo>
                  <a:cubicBezTo>
                    <a:pt x="34" y="375"/>
                    <a:pt x="35" y="374"/>
                    <a:pt x="35" y="373"/>
                  </a:cubicBezTo>
                  <a:cubicBezTo>
                    <a:pt x="36" y="372"/>
                    <a:pt x="36" y="371"/>
                    <a:pt x="37" y="370"/>
                  </a:cubicBezTo>
                  <a:cubicBezTo>
                    <a:pt x="41" y="364"/>
                    <a:pt x="46" y="358"/>
                    <a:pt x="52" y="353"/>
                  </a:cubicBezTo>
                  <a:cubicBezTo>
                    <a:pt x="43" y="350"/>
                    <a:pt x="43" y="350"/>
                    <a:pt x="43" y="350"/>
                  </a:cubicBezTo>
                  <a:cubicBezTo>
                    <a:pt x="37" y="349"/>
                    <a:pt x="37" y="349"/>
                    <a:pt x="37" y="349"/>
                  </a:cubicBezTo>
                  <a:cubicBezTo>
                    <a:pt x="35" y="348"/>
                    <a:pt x="32" y="347"/>
                    <a:pt x="30" y="347"/>
                  </a:cubicBezTo>
                  <a:cubicBezTo>
                    <a:pt x="26" y="346"/>
                    <a:pt x="21" y="345"/>
                    <a:pt x="17" y="346"/>
                  </a:cubicBezTo>
                  <a:cubicBezTo>
                    <a:pt x="13" y="346"/>
                    <a:pt x="8" y="348"/>
                    <a:pt x="5" y="351"/>
                  </a:cubicBezTo>
                  <a:cubicBezTo>
                    <a:pt x="6" y="349"/>
                    <a:pt x="8" y="348"/>
                    <a:pt x="10" y="347"/>
                  </a:cubicBezTo>
                  <a:cubicBezTo>
                    <a:pt x="12" y="345"/>
                    <a:pt x="14" y="345"/>
                    <a:pt x="17" y="344"/>
                  </a:cubicBezTo>
                  <a:cubicBezTo>
                    <a:pt x="21" y="343"/>
                    <a:pt x="26" y="344"/>
                    <a:pt x="31" y="344"/>
                  </a:cubicBezTo>
                  <a:cubicBezTo>
                    <a:pt x="33" y="345"/>
                    <a:pt x="35" y="345"/>
                    <a:pt x="37" y="345"/>
                  </a:cubicBezTo>
                  <a:cubicBezTo>
                    <a:pt x="44" y="347"/>
                    <a:pt x="44" y="347"/>
                    <a:pt x="44" y="347"/>
                  </a:cubicBezTo>
                  <a:cubicBezTo>
                    <a:pt x="56" y="349"/>
                    <a:pt x="56" y="349"/>
                    <a:pt x="56" y="349"/>
                  </a:cubicBezTo>
                  <a:cubicBezTo>
                    <a:pt x="59" y="346"/>
                    <a:pt x="62" y="344"/>
                    <a:pt x="65" y="342"/>
                  </a:cubicBezTo>
                  <a:cubicBezTo>
                    <a:pt x="75" y="334"/>
                    <a:pt x="86" y="325"/>
                    <a:pt x="98" y="320"/>
                  </a:cubicBezTo>
                  <a:cubicBezTo>
                    <a:pt x="100" y="320"/>
                    <a:pt x="109" y="316"/>
                    <a:pt x="114" y="316"/>
                  </a:cubicBezTo>
                  <a:cubicBezTo>
                    <a:pt x="114" y="316"/>
                    <a:pt x="127" y="315"/>
                    <a:pt x="134" y="315"/>
                  </a:cubicBezTo>
                  <a:cubicBezTo>
                    <a:pt x="143" y="315"/>
                    <a:pt x="152" y="315"/>
                    <a:pt x="160" y="315"/>
                  </a:cubicBezTo>
                  <a:cubicBezTo>
                    <a:pt x="156" y="313"/>
                    <a:pt x="133" y="293"/>
                    <a:pt x="126" y="286"/>
                  </a:cubicBezTo>
                  <a:cubicBezTo>
                    <a:pt x="114" y="273"/>
                    <a:pt x="107" y="258"/>
                    <a:pt x="102" y="241"/>
                  </a:cubicBezTo>
                  <a:cubicBezTo>
                    <a:pt x="100" y="237"/>
                    <a:pt x="112" y="257"/>
                    <a:pt x="120" y="270"/>
                  </a:cubicBezTo>
                  <a:cubicBezTo>
                    <a:pt x="121" y="271"/>
                    <a:pt x="122" y="272"/>
                    <a:pt x="123" y="273"/>
                  </a:cubicBezTo>
                  <a:cubicBezTo>
                    <a:pt x="124" y="270"/>
                    <a:pt x="125" y="267"/>
                    <a:pt x="126" y="263"/>
                  </a:cubicBezTo>
                  <a:cubicBezTo>
                    <a:pt x="128" y="259"/>
                    <a:pt x="130" y="255"/>
                    <a:pt x="132" y="251"/>
                  </a:cubicBezTo>
                  <a:cubicBezTo>
                    <a:pt x="134" y="248"/>
                    <a:pt x="127" y="277"/>
                    <a:pt x="127" y="277"/>
                  </a:cubicBezTo>
                  <a:cubicBezTo>
                    <a:pt x="137" y="287"/>
                    <a:pt x="153" y="296"/>
                    <a:pt x="163" y="303"/>
                  </a:cubicBezTo>
                  <a:cubicBezTo>
                    <a:pt x="170" y="303"/>
                    <a:pt x="193" y="319"/>
                    <a:pt x="221" y="300"/>
                  </a:cubicBezTo>
                  <a:cubicBezTo>
                    <a:pt x="233" y="292"/>
                    <a:pt x="239" y="278"/>
                    <a:pt x="239" y="264"/>
                  </a:cubicBezTo>
                  <a:cubicBezTo>
                    <a:pt x="239" y="257"/>
                    <a:pt x="237" y="250"/>
                    <a:pt x="234" y="244"/>
                  </a:cubicBezTo>
                  <a:cubicBezTo>
                    <a:pt x="231" y="238"/>
                    <a:pt x="226" y="233"/>
                    <a:pt x="221" y="228"/>
                  </a:cubicBezTo>
                  <a:cubicBezTo>
                    <a:pt x="215" y="222"/>
                    <a:pt x="208" y="217"/>
                    <a:pt x="204" y="210"/>
                  </a:cubicBezTo>
                  <a:cubicBezTo>
                    <a:pt x="192" y="200"/>
                    <a:pt x="177" y="198"/>
                    <a:pt x="162" y="196"/>
                  </a:cubicBezTo>
                  <a:cubicBezTo>
                    <a:pt x="141" y="193"/>
                    <a:pt x="129" y="189"/>
                    <a:pt x="121" y="185"/>
                  </a:cubicBezTo>
                  <a:cubicBezTo>
                    <a:pt x="117" y="183"/>
                    <a:pt x="112" y="178"/>
                    <a:pt x="112" y="178"/>
                  </a:cubicBezTo>
                  <a:cubicBezTo>
                    <a:pt x="102" y="168"/>
                    <a:pt x="91" y="158"/>
                    <a:pt x="81" y="148"/>
                  </a:cubicBezTo>
                  <a:cubicBezTo>
                    <a:pt x="94" y="158"/>
                    <a:pt x="107" y="168"/>
                    <a:pt x="119" y="179"/>
                  </a:cubicBezTo>
                  <a:cubicBezTo>
                    <a:pt x="120" y="179"/>
                    <a:pt x="121" y="180"/>
                    <a:pt x="123" y="180"/>
                  </a:cubicBezTo>
                  <a:cubicBezTo>
                    <a:pt x="124" y="181"/>
                    <a:pt x="126" y="182"/>
                    <a:pt x="128" y="183"/>
                  </a:cubicBezTo>
                  <a:cubicBezTo>
                    <a:pt x="146" y="189"/>
                    <a:pt x="166" y="189"/>
                    <a:pt x="185" y="193"/>
                  </a:cubicBezTo>
                  <a:cubicBezTo>
                    <a:pt x="180" y="189"/>
                    <a:pt x="177" y="184"/>
                    <a:pt x="174" y="178"/>
                  </a:cubicBezTo>
                  <a:cubicBezTo>
                    <a:pt x="173" y="177"/>
                    <a:pt x="173" y="175"/>
                    <a:pt x="172" y="173"/>
                  </a:cubicBezTo>
                  <a:cubicBezTo>
                    <a:pt x="165" y="157"/>
                    <a:pt x="168" y="139"/>
                    <a:pt x="167" y="122"/>
                  </a:cubicBezTo>
                  <a:cubicBezTo>
                    <a:pt x="167" y="121"/>
                    <a:pt x="167" y="120"/>
                    <a:pt x="167" y="118"/>
                  </a:cubicBezTo>
                  <a:cubicBezTo>
                    <a:pt x="166" y="116"/>
                    <a:pt x="165" y="114"/>
                    <a:pt x="164" y="111"/>
                  </a:cubicBezTo>
                  <a:cubicBezTo>
                    <a:pt x="163" y="106"/>
                    <a:pt x="161" y="102"/>
                    <a:pt x="159" y="97"/>
                  </a:cubicBezTo>
                  <a:cubicBezTo>
                    <a:pt x="156" y="93"/>
                    <a:pt x="153" y="89"/>
                    <a:pt x="149" y="86"/>
                  </a:cubicBezTo>
                  <a:cubicBezTo>
                    <a:pt x="146" y="82"/>
                    <a:pt x="141" y="79"/>
                    <a:pt x="136" y="78"/>
                  </a:cubicBezTo>
                  <a:cubicBezTo>
                    <a:pt x="141" y="79"/>
                    <a:pt x="146" y="81"/>
                    <a:pt x="150" y="85"/>
                  </a:cubicBezTo>
                  <a:cubicBezTo>
                    <a:pt x="154" y="88"/>
                    <a:pt x="158" y="92"/>
                    <a:pt x="161" y="96"/>
                  </a:cubicBezTo>
                  <a:cubicBezTo>
                    <a:pt x="164" y="100"/>
                    <a:pt x="166" y="105"/>
                    <a:pt x="168" y="110"/>
                  </a:cubicBezTo>
                  <a:cubicBezTo>
                    <a:pt x="169" y="111"/>
                    <a:pt x="169" y="113"/>
                    <a:pt x="170" y="114"/>
                  </a:cubicBezTo>
                  <a:cubicBezTo>
                    <a:pt x="170" y="114"/>
                    <a:pt x="170" y="114"/>
                    <a:pt x="170" y="114"/>
                  </a:cubicBezTo>
                  <a:cubicBezTo>
                    <a:pt x="171" y="113"/>
                    <a:pt x="171" y="112"/>
                    <a:pt x="172" y="111"/>
                  </a:cubicBezTo>
                  <a:cubicBezTo>
                    <a:pt x="173" y="110"/>
                    <a:pt x="175" y="109"/>
                    <a:pt x="176" y="108"/>
                  </a:cubicBezTo>
                  <a:cubicBezTo>
                    <a:pt x="179" y="104"/>
                    <a:pt x="179" y="104"/>
                    <a:pt x="179" y="104"/>
                  </a:cubicBezTo>
                  <a:cubicBezTo>
                    <a:pt x="193" y="91"/>
                    <a:pt x="193" y="91"/>
                    <a:pt x="193" y="91"/>
                  </a:cubicBezTo>
                  <a:cubicBezTo>
                    <a:pt x="181" y="106"/>
                    <a:pt x="181" y="106"/>
                    <a:pt x="181" y="106"/>
                  </a:cubicBezTo>
                  <a:cubicBezTo>
                    <a:pt x="178" y="110"/>
                    <a:pt x="178" y="110"/>
                    <a:pt x="178" y="110"/>
                  </a:cubicBezTo>
                  <a:cubicBezTo>
                    <a:pt x="177" y="111"/>
                    <a:pt x="176" y="113"/>
                    <a:pt x="175" y="114"/>
                  </a:cubicBezTo>
                  <a:cubicBezTo>
                    <a:pt x="174" y="115"/>
                    <a:pt x="174" y="116"/>
                    <a:pt x="173" y="118"/>
                  </a:cubicBezTo>
                  <a:cubicBezTo>
                    <a:pt x="173" y="118"/>
                    <a:pt x="173" y="118"/>
                    <a:pt x="173" y="118"/>
                  </a:cubicBezTo>
                  <a:cubicBezTo>
                    <a:pt x="173" y="119"/>
                    <a:pt x="174" y="121"/>
                    <a:pt x="174" y="122"/>
                  </a:cubicBezTo>
                  <a:cubicBezTo>
                    <a:pt x="175" y="134"/>
                    <a:pt x="176" y="145"/>
                    <a:pt x="177" y="156"/>
                  </a:cubicBezTo>
                  <a:cubicBezTo>
                    <a:pt x="177" y="163"/>
                    <a:pt x="178" y="170"/>
                    <a:pt x="181" y="176"/>
                  </a:cubicBezTo>
                  <a:cubicBezTo>
                    <a:pt x="184" y="182"/>
                    <a:pt x="190" y="186"/>
                    <a:pt x="196" y="189"/>
                  </a:cubicBezTo>
                  <a:cubicBezTo>
                    <a:pt x="201" y="193"/>
                    <a:pt x="207" y="196"/>
                    <a:pt x="212" y="200"/>
                  </a:cubicBezTo>
                  <a:cubicBezTo>
                    <a:pt x="225" y="206"/>
                    <a:pt x="238" y="212"/>
                    <a:pt x="250" y="218"/>
                  </a:cubicBezTo>
                  <a:cubicBezTo>
                    <a:pt x="257" y="221"/>
                    <a:pt x="263" y="224"/>
                    <a:pt x="270" y="227"/>
                  </a:cubicBezTo>
                  <a:cubicBezTo>
                    <a:pt x="277" y="230"/>
                    <a:pt x="283" y="229"/>
                    <a:pt x="290" y="225"/>
                  </a:cubicBezTo>
                  <a:cubicBezTo>
                    <a:pt x="299" y="218"/>
                    <a:pt x="307" y="209"/>
                    <a:pt x="312" y="199"/>
                  </a:cubicBezTo>
                  <a:cubicBezTo>
                    <a:pt x="320" y="182"/>
                    <a:pt x="322" y="161"/>
                    <a:pt x="316" y="143"/>
                  </a:cubicBezTo>
                  <a:cubicBezTo>
                    <a:pt x="310" y="131"/>
                    <a:pt x="301" y="120"/>
                    <a:pt x="293" y="109"/>
                  </a:cubicBezTo>
                  <a:cubicBezTo>
                    <a:pt x="287" y="99"/>
                    <a:pt x="281" y="88"/>
                    <a:pt x="278" y="76"/>
                  </a:cubicBezTo>
                  <a:cubicBezTo>
                    <a:pt x="277" y="72"/>
                    <a:pt x="277" y="69"/>
                    <a:pt x="277" y="65"/>
                  </a:cubicBezTo>
                  <a:cubicBezTo>
                    <a:pt x="275" y="62"/>
                    <a:pt x="275" y="62"/>
                    <a:pt x="275" y="62"/>
                  </a:cubicBezTo>
                  <a:cubicBezTo>
                    <a:pt x="275" y="61"/>
                    <a:pt x="275" y="61"/>
                    <a:pt x="275" y="61"/>
                  </a:cubicBezTo>
                  <a:cubicBezTo>
                    <a:pt x="275" y="60"/>
                    <a:pt x="273" y="54"/>
                    <a:pt x="272" y="54"/>
                  </a:cubicBezTo>
                  <a:cubicBezTo>
                    <a:pt x="271" y="52"/>
                    <a:pt x="269" y="50"/>
                    <a:pt x="268" y="48"/>
                  </a:cubicBezTo>
                  <a:cubicBezTo>
                    <a:pt x="266" y="47"/>
                    <a:pt x="264" y="45"/>
                    <a:pt x="262" y="43"/>
                  </a:cubicBezTo>
                  <a:cubicBezTo>
                    <a:pt x="260" y="41"/>
                    <a:pt x="258" y="40"/>
                    <a:pt x="257" y="37"/>
                  </a:cubicBezTo>
                  <a:cubicBezTo>
                    <a:pt x="255" y="35"/>
                    <a:pt x="254" y="33"/>
                    <a:pt x="253" y="30"/>
                  </a:cubicBezTo>
                  <a:cubicBezTo>
                    <a:pt x="252" y="28"/>
                    <a:pt x="252" y="25"/>
                    <a:pt x="253" y="22"/>
                  </a:cubicBezTo>
                  <a:cubicBezTo>
                    <a:pt x="253" y="20"/>
                    <a:pt x="254" y="18"/>
                    <a:pt x="255" y="15"/>
                  </a:cubicBezTo>
                  <a:cubicBezTo>
                    <a:pt x="254" y="18"/>
                    <a:pt x="254" y="20"/>
                    <a:pt x="254" y="23"/>
                  </a:cubicBezTo>
                  <a:cubicBezTo>
                    <a:pt x="254" y="25"/>
                    <a:pt x="254" y="28"/>
                    <a:pt x="255" y="30"/>
                  </a:cubicBezTo>
                  <a:cubicBezTo>
                    <a:pt x="256" y="32"/>
                    <a:pt x="257" y="34"/>
                    <a:pt x="259" y="36"/>
                  </a:cubicBezTo>
                  <a:cubicBezTo>
                    <a:pt x="260" y="37"/>
                    <a:pt x="262" y="39"/>
                    <a:pt x="264" y="40"/>
                  </a:cubicBezTo>
                  <a:cubicBezTo>
                    <a:pt x="266" y="42"/>
                    <a:pt x="268" y="43"/>
                    <a:pt x="270" y="45"/>
                  </a:cubicBezTo>
                  <a:cubicBezTo>
                    <a:pt x="273" y="46"/>
                    <a:pt x="275" y="48"/>
                    <a:pt x="277" y="50"/>
                  </a:cubicBezTo>
                  <a:cubicBezTo>
                    <a:pt x="278" y="51"/>
                    <a:pt x="278" y="52"/>
                    <a:pt x="279" y="53"/>
                  </a:cubicBezTo>
                  <a:cubicBezTo>
                    <a:pt x="279" y="53"/>
                    <a:pt x="280" y="53"/>
                    <a:pt x="280" y="54"/>
                  </a:cubicBezTo>
                  <a:cubicBezTo>
                    <a:pt x="281" y="51"/>
                    <a:pt x="283" y="48"/>
                    <a:pt x="286" y="46"/>
                  </a:cubicBezTo>
                  <a:cubicBezTo>
                    <a:pt x="287" y="46"/>
                    <a:pt x="287" y="46"/>
                    <a:pt x="287" y="46"/>
                  </a:cubicBezTo>
                  <a:cubicBezTo>
                    <a:pt x="291" y="43"/>
                    <a:pt x="295" y="40"/>
                    <a:pt x="298" y="37"/>
                  </a:cubicBezTo>
                  <a:cubicBezTo>
                    <a:pt x="302" y="34"/>
                    <a:pt x="306" y="31"/>
                    <a:pt x="310" y="27"/>
                  </a:cubicBezTo>
                  <a:cubicBezTo>
                    <a:pt x="311" y="25"/>
                    <a:pt x="313" y="23"/>
                    <a:pt x="314" y="21"/>
                  </a:cubicBezTo>
                  <a:cubicBezTo>
                    <a:pt x="315" y="18"/>
                    <a:pt x="316" y="16"/>
                    <a:pt x="316" y="13"/>
                  </a:cubicBezTo>
                  <a:cubicBezTo>
                    <a:pt x="317" y="16"/>
                    <a:pt x="316" y="19"/>
                    <a:pt x="315" y="21"/>
                  </a:cubicBezTo>
                  <a:cubicBezTo>
                    <a:pt x="314" y="24"/>
                    <a:pt x="313" y="26"/>
                    <a:pt x="311" y="28"/>
                  </a:cubicBezTo>
                  <a:cubicBezTo>
                    <a:pt x="308" y="33"/>
                    <a:pt x="305" y="37"/>
                    <a:pt x="301" y="40"/>
                  </a:cubicBezTo>
                  <a:cubicBezTo>
                    <a:pt x="297" y="44"/>
                    <a:pt x="294" y="47"/>
                    <a:pt x="291" y="50"/>
                  </a:cubicBezTo>
                  <a:cubicBezTo>
                    <a:pt x="291" y="51"/>
                    <a:pt x="291" y="51"/>
                    <a:pt x="291" y="51"/>
                  </a:cubicBezTo>
                  <a:cubicBezTo>
                    <a:pt x="288" y="55"/>
                    <a:pt x="286" y="60"/>
                    <a:pt x="285" y="64"/>
                  </a:cubicBezTo>
                  <a:cubicBezTo>
                    <a:pt x="284" y="70"/>
                    <a:pt x="286" y="75"/>
                    <a:pt x="289" y="80"/>
                  </a:cubicBezTo>
                  <a:cubicBezTo>
                    <a:pt x="294" y="90"/>
                    <a:pt x="301" y="100"/>
                    <a:pt x="308" y="110"/>
                  </a:cubicBezTo>
                  <a:cubicBezTo>
                    <a:pt x="315" y="119"/>
                    <a:pt x="322" y="129"/>
                    <a:pt x="327" y="140"/>
                  </a:cubicBezTo>
                  <a:cubicBezTo>
                    <a:pt x="335" y="147"/>
                    <a:pt x="339" y="157"/>
                    <a:pt x="339" y="168"/>
                  </a:cubicBezTo>
                  <a:cubicBezTo>
                    <a:pt x="349" y="167"/>
                    <a:pt x="352" y="153"/>
                    <a:pt x="352" y="145"/>
                  </a:cubicBezTo>
                  <a:cubicBezTo>
                    <a:pt x="353" y="131"/>
                    <a:pt x="352" y="117"/>
                    <a:pt x="352" y="103"/>
                  </a:cubicBezTo>
                  <a:cubicBezTo>
                    <a:pt x="352" y="103"/>
                    <a:pt x="352" y="103"/>
                    <a:pt x="353" y="103"/>
                  </a:cubicBezTo>
                  <a:cubicBezTo>
                    <a:pt x="352" y="103"/>
                    <a:pt x="352" y="103"/>
                    <a:pt x="352" y="103"/>
                  </a:cubicBezTo>
                  <a:cubicBezTo>
                    <a:pt x="351" y="92"/>
                    <a:pt x="352" y="81"/>
                    <a:pt x="356" y="71"/>
                  </a:cubicBezTo>
                  <a:cubicBezTo>
                    <a:pt x="357" y="71"/>
                    <a:pt x="357" y="70"/>
                    <a:pt x="357" y="70"/>
                  </a:cubicBezTo>
                  <a:cubicBezTo>
                    <a:pt x="357" y="70"/>
                    <a:pt x="357" y="70"/>
                    <a:pt x="357" y="70"/>
                  </a:cubicBezTo>
                  <a:cubicBezTo>
                    <a:pt x="360" y="65"/>
                    <a:pt x="363" y="59"/>
                    <a:pt x="364" y="53"/>
                  </a:cubicBezTo>
                  <a:cubicBezTo>
                    <a:pt x="366" y="47"/>
                    <a:pt x="366" y="41"/>
                    <a:pt x="366" y="35"/>
                  </a:cubicBezTo>
                  <a:cubicBezTo>
                    <a:pt x="366" y="29"/>
                    <a:pt x="364" y="22"/>
                    <a:pt x="362" y="17"/>
                  </a:cubicBezTo>
                  <a:cubicBezTo>
                    <a:pt x="360" y="11"/>
                    <a:pt x="357" y="5"/>
                    <a:pt x="353" y="0"/>
                  </a:cubicBezTo>
                  <a:cubicBezTo>
                    <a:pt x="357" y="5"/>
                    <a:pt x="361" y="10"/>
                    <a:pt x="364" y="16"/>
                  </a:cubicBezTo>
                  <a:cubicBezTo>
                    <a:pt x="366" y="22"/>
                    <a:pt x="368" y="28"/>
                    <a:pt x="369" y="35"/>
                  </a:cubicBezTo>
                  <a:cubicBezTo>
                    <a:pt x="369" y="41"/>
                    <a:pt x="369" y="47"/>
                    <a:pt x="368" y="54"/>
                  </a:cubicBezTo>
                  <a:cubicBezTo>
                    <a:pt x="368" y="54"/>
                    <a:pt x="368" y="55"/>
                    <a:pt x="368" y="55"/>
                  </a:cubicBezTo>
                  <a:cubicBezTo>
                    <a:pt x="369" y="54"/>
                    <a:pt x="370" y="53"/>
                    <a:pt x="371" y="52"/>
                  </a:cubicBezTo>
                  <a:cubicBezTo>
                    <a:pt x="373" y="50"/>
                    <a:pt x="375" y="47"/>
                    <a:pt x="377" y="45"/>
                  </a:cubicBezTo>
                  <a:cubicBezTo>
                    <a:pt x="378" y="44"/>
                    <a:pt x="379" y="44"/>
                    <a:pt x="379" y="43"/>
                  </a:cubicBezTo>
                  <a:cubicBezTo>
                    <a:pt x="380" y="42"/>
                    <a:pt x="381" y="42"/>
                    <a:pt x="382" y="42"/>
                  </a:cubicBezTo>
                  <a:cubicBezTo>
                    <a:pt x="383" y="41"/>
                    <a:pt x="385" y="40"/>
                    <a:pt x="386" y="39"/>
                  </a:cubicBezTo>
                  <a:cubicBezTo>
                    <a:pt x="388" y="39"/>
                    <a:pt x="390" y="38"/>
                    <a:pt x="391" y="38"/>
                  </a:cubicBezTo>
                  <a:cubicBezTo>
                    <a:pt x="396" y="37"/>
                    <a:pt x="396" y="37"/>
                    <a:pt x="396" y="37"/>
                  </a:cubicBezTo>
                  <a:cubicBezTo>
                    <a:pt x="399" y="36"/>
                    <a:pt x="402" y="35"/>
                    <a:pt x="404" y="34"/>
                  </a:cubicBezTo>
                  <a:cubicBezTo>
                    <a:pt x="407" y="33"/>
                    <a:pt x="410" y="31"/>
                    <a:pt x="413" y="30"/>
                  </a:cubicBezTo>
                  <a:cubicBezTo>
                    <a:pt x="415" y="28"/>
                    <a:pt x="417" y="26"/>
                    <a:pt x="419" y="23"/>
                  </a:cubicBezTo>
                  <a:cubicBezTo>
                    <a:pt x="421" y="21"/>
                    <a:pt x="422" y="18"/>
                    <a:pt x="422" y="15"/>
                  </a:cubicBezTo>
                  <a:cubicBezTo>
                    <a:pt x="423" y="18"/>
                    <a:pt x="422" y="21"/>
                    <a:pt x="420" y="24"/>
                  </a:cubicBezTo>
                  <a:cubicBezTo>
                    <a:pt x="419" y="27"/>
                    <a:pt x="416" y="29"/>
                    <a:pt x="414" y="31"/>
                  </a:cubicBezTo>
                  <a:cubicBezTo>
                    <a:pt x="412" y="34"/>
                    <a:pt x="409" y="35"/>
                    <a:pt x="406" y="37"/>
                  </a:cubicBezTo>
                  <a:cubicBezTo>
                    <a:pt x="403" y="39"/>
                    <a:pt x="400" y="40"/>
                    <a:pt x="397" y="41"/>
                  </a:cubicBezTo>
                  <a:cubicBezTo>
                    <a:pt x="394" y="42"/>
                    <a:pt x="391" y="43"/>
                    <a:pt x="389" y="45"/>
                  </a:cubicBezTo>
                  <a:cubicBezTo>
                    <a:pt x="387" y="45"/>
                    <a:pt x="386" y="46"/>
                    <a:pt x="385" y="47"/>
                  </a:cubicBezTo>
                  <a:cubicBezTo>
                    <a:pt x="384" y="47"/>
                    <a:pt x="384" y="48"/>
                    <a:pt x="383" y="48"/>
                  </a:cubicBezTo>
                  <a:cubicBezTo>
                    <a:pt x="383" y="48"/>
                    <a:pt x="373" y="61"/>
                    <a:pt x="371" y="64"/>
                  </a:cubicBezTo>
                  <a:cubicBezTo>
                    <a:pt x="365" y="76"/>
                    <a:pt x="366" y="93"/>
                    <a:pt x="367" y="107"/>
                  </a:cubicBezTo>
                  <a:cubicBezTo>
                    <a:pt x="368" y="111"/>
                    <a:pt x="369" y="116"/>
                    <a:pt x="369" y="120"/>
                  </a:cubicBezTo>
                  <a:cubicBezTo>
                    <a:pt x="373" y="132"/>
                    <a:pt x="372" y="146"/>
                    <a:pt x="369" y="158"/>
                  </a:cubicBezTo>
                  <a:cubicBezTo>
                    <a:pt x="364" y="178"/>
                    <a:pt x="354" y="199"/>
                    <a:pt x="359" y="220"/>
                  </a:cubicBezTo>
                  <a:cubicBezTo>
                    <a:pt x="360" y="229"/>
                    <a:pt x="365" y="239"/>
                    <a:pt x="374" y="244"/>
                  </a:cubicBezTo>
                  <a:cubicBezTo>
                    <a:pt x="381" y="248"/>
                    <a:pt x="390" y="249"/>
                    <a:pt x="398" y="246"/>
                  </a:cubicBezTo>
                  <a:cubicBezTo>
                    <a:pt x="415" y="242"/>
                    <a:pt x="430" y="229"/>
                    <a:pt x="444" y="218"/>
                  </a:cubicBezTo>
                  <a:cubicBezTo>
                    <a:pt x="454" y="210"/>
                    <a:pt x="463" y="203"/>
                    <a:pt x="472" y="195"/>
                  </a:cubicBezTo>
                  <a:cubicBezTo>
                    <a:pt x="475" y="194"/>
                    <a:pt x="478" y="192"/>
                    <a:pt x="481" y="191"/>
                  </a:cubicBezTo>
                  <a:cubicBezTo>
                    <a:pt x="484" y="186"/>
                    <a:pt x="488" y="172"/>
                    <a:pt x="486" y="167"/>
                  </a:cubicBezTo>
                  <a:cubicBezTo>
                    <a:pt x="483" y="159"/>
                    <a:pt x="482" y="156"/>
                    <a:pt x="478" y="148"/>
                  </a:cubicBezTo>
                  <a:cubicBezTo>
                    <a:pt x="478" y="148"/>
                    <a:pt x="477" y="147"/>
                    <a:pt x="477" y="147"/>
                  </a:cubicBezTo>
                  <a:cubicBezTo>
                    <a:pt x="475" y="146"/>
                    <a:pt x="473" y="144"/>
                    <a:pt x="472" y="143"/>
                  </a:cubicBezTo>
                  <a:cubicBezTo>
                    <a:pt x="469" y="141"/>
                    <a:pt x="467" y="139"/>
                    <a:pt x="464" y="137"/>
                  </a:cubicBezTo>
                  <a:cubicBezTo>
                    <a:pt x="462" y="135"/>
                    <a:pt x="459" y="133"/>
                    <a:pt x="456" y="132"/>
                  </a:cubicBezTo>
                  <a:cubicBezTo>
                    <a:pt x="453" y="131"/>
                    <a:pt x="450" y="130"/>
                    <a:pt x="446" y="130"/>
                  </a:cubicBezTo>
                  <a:cubicBezTo>
                    <a:pt x="450" y="129"/>
                    <a:pt x="453" y="130"/>
                    <a:pt x="456" y="131"/>
                  </a:cubicBezTo>
                  <a:cubicBezTo>
                    <a:pt x="460" y="132"/>
                    <a:pt x="463" y="133"/>
                    <a:pt x="465" y="135"/>
                  </a:cubicBezTo>
                  <a:cubicBezTo>
                    <a:pt x="469" y="137"/>
                    <a:pt x="472" y="139"/>
                    <a:pt x="475" y="140"/>
                  </a:cubicBezTo>
                  <a:cubicBezTo>
                    <a:pt x="475" y="140"/>
                    <a:pt x="475" y="140"/>
                    <a:pt x="475" y="140"/>
                  </a:cubicBezTo>
                  <a:cubicBezTo>
                    <a:pt x="470" y="127"/>
                    <a:pt x="473" y="103"/>
                    <a:pt x="482" y="91"/>
                  </a:cubicBezTo>
                  <a:cubicBezTo>
                    <a:pt x="484" y="88"/>
                    <a:pt x="479" y="105"/>
                    <a:pt x="478" y="108"/>
                  </a:cubicBezTo>
                  <a:cubicBezTo>
                    <a:pt x="474" y="117"/>
                    <a:pt x="479" y="123"/>
                    <a:pt x="481" y="133"/>
                  </a:cubicBezTo>
                  <a:cubicBezTo>
                    <a:pt x="482" y="137"/>
                    <a:pt x="484" y="142"/>
                    <a:pt x="486" y="146"/>
                  </a:cubicBezTo>
                  <a:cubicBezTo>
                    <a:pt x="489" y="150"/>
                    <a:pt x="490" y="156"/>
                    <a:pt x="493" y="161"/>
                  </a:cubicBezTo>
                  <a:cubicBezTo>
                    <a:pt x="498" y="171"/>
                    <a:pt x="497" y="180"/>
                    <a:pt x="493" y="189"/>
                  </a:cubicBezTo>
                  <a:cubicBezTo>
                    <a:pt x="493" y="190"/>
                    <a:pt x="493" y="190"/>
                    <a:pt x="493" y="191"/>
                  </a:cubicBezTo>
                  <a:cubicBezTo>
                    <a:pt x="499" y="189"/>
                    <a:pt x="505" y="189"/>
                    <a:pt x="510" y="189"/>
                  </a:cubicBezTo>
                  <a:cubicBezTo>
                    <a:pt x="517" y="190"/>
                    <a:pt x="522" y="191"/>
                    <a:pt x="528" y="192"/>
                  </a:cubicBezTo>
                  <a:cubicBezTo>
                    <a:pt x="540" y="195"/>
                    <a:pt x="551" y="198"/>
                    <a:pt x="563" y="200"/>
                  </a:cubicBezTo>
                  <a:cubicBezTo>
                    <a:pt x="568" y="201"/>
                    <a:pt x="574" y="202"/>
                    <a:pt x="580" y="203"/>
                  </a:cubicBezTo>
                  <a:cubicBezTo>
                    <a:pt x="586" y="203"/>
                    <a:pt x="591" y="203"/>
                    <a:pt x="597" y="202"/>
                  </a:cubicBezTo>
                  <a:cubicBezTo>
                    <a:pt x="592" y="203"/>
                    <a:pt x="586" y="204"/>
                    <a:pt x="580" y="204"/>
                  </a:cubicBezTo>
                  <a:cubicBezTo>
                    <a:pt x="574" y="204"/>
                    <a:pt x="568" y="204"/>
                    <a:pt x="562" y="203"/>
                  </a:cubicBezTo>
                  <a:cubicBezTo>
                    <a:pt x="550" y="202"/>
                    <a:pt x="539" y="200"/>
                    <a:pt x="527" y="198"/>
                  </a:cubicBezTo>
                  <a:cubicBezTo>
                    <a:pt x="521" y="197"/>
                    <a:pt x="516" y="197"/>
                    <a:pt x="510" y="197"/>
                  </a:cubicBezTo>
                  <a:cubicBezTo>
                    <a:pt x="505" y="197"/>
                    <a:pt x="499" y="198"/>
                    <a:pt x="494" y="199"/>
                  </a:cubicBezTo>
                  <a:cubicBezTo>
                    <a:pt x="489" y="201"/>
                    <a:pt x="485" y="204"/>
                    <a:pt x="481" y="208"/>
                  </a:cubicBezTo>
                  <a:cubicBezTo>
                    <a:pt x="479" y="209"/>
                    <a:pt x="478" y="210"/>
                    <a:pt x="477" y="211"/>
                  </a:cubicBezTo>
                  <a:cubicBezTo>
                    <a:pt x="467" y="222"/>
                    <a:pt x="456" y="233"/>
                    <a:pt x="446" y="243"/>
                  </a:cubicBezTo>
                  <a:cubicBezTo>
                    <a:pt x="440" y="250"/>
                    <a:pt x="434" y="257"/>
                    <a:pt x="427" y="264"/>
                  </a:cubicBezTo>
                  <a:cubicBezTo>
                    <a:pt x="422" y="270"/>
                    <a:pt x="417" y="275"/>
                    <a:pt x="413" y="282"/>
                  </a:cubicBezTo>
                  <a:cubicBezTo>
                    <a:pt x="409" y="289"/>
                    <a:pt x="407" y="297"/>
                    <a:pt x="408" y="305"/>
                  </a:cubicBezTo>
                  <a:cubicBezTo>
                    <a:pt x="409" y="312"/>
                    <a:pt x="412" y="319"/>
                    <a:pt x="416" y="325"/>
                  </a:cubicBezTo>
                  <a:cubicBezTo>
                    <a:pt x="426" y="339"/>
                    <a:pt x="442" y="346"/>
                    <a:pt x="458" y="351"/>
                  </a:cubicBezTo>
                  <a:cubicBezTo>
                    <a:pt x="473" y="356"/>
                    <a:pt x="487" y="360"/>
                    <a:pt x="502" y="365"/>
                  </a:cubicBezTo>
                  <a:moveTo>
                    <a:pt x="496" y="393"/>
                  </a:moveTo>
                  <a:cubicBezTo>
                    <a:pt x="496" y="393"/>
                    <a:pt x="496" y="393"/>
                    <a:pt x="496" y="393"/>
                  </a:cubicBezTo>
                  <a:moveTo>
                    <a:pt x="540" y="399"/>
                  </a:moveTo>
                  <a:cubicBezTo>
                    <a:pt x="535" y="394"/>
                    <a:pt x="529" y="390"/>
                    <a:pt x="522" y="387"/>
                  </a:cubicBezTo>
                  <a:cubicBezTo>
                    <a:pt x="513" y="383"/>
                    <a:pt x="503" y="380"/>
                    <a:pt x="494" y="377"/>
                  </a:cubicBezTo>
                  <a:cubicBezTo>
                    <a:pt x="491" y="377"/>
                    <a:pt x="488" y="377"/>
                    <a:pt x="485" y="377"/>
                  </a:cubicBezTo>
                  <a:cubicBezTo>
                    <a:pt x="487" y="379"/>
                    <a:pt x="490" y="382"/>
                    <a:pt x="492" y="385"/>
                  </a:cubicBezTo>
                  <a:cubicBezTo>
                    <a:pt x="494" y="388"/>
                    <a:pt x="496" y="391"/>
                    <a:pt x="497" y="394"/>
                  </a:cubicBezTo>
                  <a:moveTo>
                    <a:pt x="124" y="322"/>
                  </a:moveTo>
                  <a:cubicBezTo>
                    <a:pt x="124" y="322"/>
                    <a:pt x="123" y="322"/>
                    <a:pt x="122" y="322"/>
                  </a:cubicBezTo>
                  <a:cubicBezTo>
                    <a:pt x="122" y="322"/>
                    <a:pt x="122" y="322"/>
                    <a:pt x="122" y="322"/>
                  </a:cubicBezTo>
                  <a:cubicBezTo>
                    <a:pt x="123" y="322"/>
                    <a:pt x="124" y="322"/>
                    <a:pt x="124" y="322"/>
                  </a:cubicBezTo>
                  <a:close/>
                  <a:moveTo>
                    <a:pt x="524" y="378"/>
                  </a:moveTo>
                  <a:cubicBezTo>
                    <a:pt x="524" y="378"/>
                    <a:pt x="524" y="378"/>
                    <a:pt x="524" y="378"/>
                  </a:cubicBezTo>
                  <a:cubicBezTo>
                    <a:pt x="524" y="377"/>
                    <a:pt x="523" y="377"/>
                    <a:pt x="523" y="377"/>
                  </a:cubicBezTo>
                  <a:cubicBezTo>
                    <a:pt x="523" y="377"/>
                    <a:pt x="523" y="377"/>
                    <a:pt x="523" y="377"/>
                  </a:cubicBezTo>
                  <a:cubicBezTo>
                    <a:pt x="523" y="378"/>
                    <a:pt x="524" y="378"/>
                    <a:pt x="524" y="378"/>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5" name="Freeform 86">
              <a:extLst>
                <a:ext uri="{FF2B5EF4-FFF2-40B4-BE49-F238E27FC236}">
                  <a16:creationId xmlns:a16="http://schemas.microsoft.com/office/drawing/2014/main" id="{99EA654C-E2A1-4AB8-939E-F58B64529F8D}"/>
                </a:ext>
              </a:extLst>
            </p:cNvPr>
            <p:cNvSpPr>
              <a:spLocks/>
            </p:cNvSpPr>
            <p:nvPr/>
          </p:nvSpPr>
          <p:spPr bwMode="auto">
            <a:xfrm>
              <a:off x="5431309" y="2065974"/>
              <a:ext cx="127000" cy="169863"/>
            </a:xfrm>
            <a:custGeom>
              <a:avLst/>
              <a:gdLst>
                <a:gd name="T0" fmla="*/ 47 w 48"/>
                <a:gd name="T1" fmla="*/ 0 h 64"/>
                <a:gd name="T2" fmla="*/ 40 w 48"/>
                <a:gd name="T3" fmla="*/ 38 h 64"/>
                <a:gd name="T4" fmla="*/ 0 w 48"/>
                <a:gd name="T5" fmla="*/ 55 h 64"/>
                <a:gd name="T6" fmla="*/ 47 w 48"/>
                <a:gd name="T7" fmla="*/ 0 h 64"/>
              </a:gdLst>
              <a:ahLst/>
              <a:cxnLst>
                <a:cxn ang="0">
                  <a:pos x="T0" y="T1"/>
                </a:cxn>
                <a:cxn ang="0">
                  <a:pos x="T2" y="T3"/>
                </a:cxn>
                <a:cxn ang="0">
                  <a:pos x="T4" y="T5"/>
                </a:cxn>
                <a:cxn ang="0">
                  <a:pos x="T6" y="T7"/>
                </a:cxn>
              </a:cxnLst>
              <a:rect l="0" t="0" r="r" b="b"/>
              <a:pathLst>
                <a:path w="48" h="64">
                  <a:moveTo>
                    <a:pt x="47" y="0"/>
                  </a:moveTo>
                  <a:cubicBezTo>
                    <a:pt x="47" y="0"/>
                    <a:pt x="48" y="26"/>
                    <a:pt x="40" y="38"/>
                  </a:cubicBezTo>
                  <a:cubicBezTo>
                    <a:pt x="31" y="49"/>
                    <a:pt x="20" y="64"/>
                    <a:pt x="0" y="55"/>
                  </a:cubicBezTo>
                  <a:cubicBezTo>
                    <a:pt x="0" y="55"/>
                    <a:pt x="40" y="55"/>
                    <a:pt x="47"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6" name="Freeform 87">
              <a:extLst>
                <a:ext uri="{FF2B5EF4-FFF2-40B4-BE49-F238E27FC236}">
                  <a16:creationId xmlns:a16="http://schemas.microsoft.com/office/drawing/2014/main" id="{CA4140E6-4FAB-431C-870B-4730971F31ED}"/>
                </a:ext>
              </a:extLst>
            </p:cNvPr>
            <p:cNvSpPr>
              <a:spLocks/>
            </p:cNvSpPr>
            <p:nvPr/>
          </p:nvSpPr>
          <p:spPr bwMode="auto">
            <a:xfrm>
              <a:off x="5188421" y="2467611"/>
              <a:ext cx="214312" cy="188913"/>
            </a:xfrm>
            <a:custGeom>
              <a:avLst/>
              <a:gdLst>
                <a:gd name="T0" fmla="*/ 0 w 81"/>
                <a:gd name="T1" fmla="*/ 0 h 71"/>
                <a:gd name="T2" fmla="*/ 66 w 81"/>
                <a:gd name="T3" fmla="*/ 31 h 71"/>
                <a:gd name="T4" fmla="*/ 55 w 81"/>
                <a:gd name="T5" fmla="*/ 71 h 71"/>
                <a:gd name="T6" fmla="*/ 46 w 81"/>
                <a:gd name="T7" fmla="*/ 21 h 71"/>
                <a:gd name="T8" fmla="*/ 0 w 81"/>
                <a:gd name="T9" fmla="*/ 0 h 71"/>
              </a:gdLst>
              <a:ahLst/>
              <a:cxnLst>
                <a:cxn ang="0">
                  <a:pos x="T0" y="T1"/>
                </a:cxn>
                <a:cxn ang="0">
                  <a:pos x="T2" y="T3"/>
                </a:cxn>
                <a:cxn ang="0">
                  <a:pos x="T4" y="T5"/>
                </a:cxn>
                <a:cxn ang="0">
                  <a:pos x="T6" y="T7"/>
                </a:cxn>
                <a:cxn ang="0">
                  <a:pos x="T8" y="T9"/>
                </a:cxn>
              </a:cxnLst>
              <a:rect l="0" t="0" r="r" b="b"/>
              <a:pathLst>
                <a:path w="81" h="71">
                  <a:moveTo>
                    <a:pt x="0" y="0"/>
                  </a:moveTo>
                  <a:cubicBezTo>
                    <a:pt x="0" y="0"/>
                    <a:pt x="55" y="9"/>
                    <a:pt x="66" y="31"/>
                  </a:cubicBezTo>
                  <a:cubicBezTo>
                    <a:pt x="76" y="52"/>
                    <a:pt x="55" y="71"/>
                    <a:pt x="55" y="71"/>
                  </a:cubicBezTo>
                  <a:cubicBezTo>
                    <a:pt x="55" y="71"/>
                    <a:pt x="81" y="43"/>
                    <a:pt x="46" y="21"/>
                  </a:cubicBezTo>
                  <a:cubicBezTo>
                    <a:pt x="46" y="21"/>
                    <a:pt x="23" y="7"/>
                    <a:pt x="0"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7" name="Freeform 88">
              <a:extLst>
                <a:ext uri="{FF2B5EF4-FFF2-40B4-BE49-F238E27FC236}">
                  <a16:creationId xmlns:a16="http://schemas.microsoft.com/office/drawing/2014/main" id="{AFA775B9-BDFC-4A0B-864C-1977F7E60D96}"/>
                </a:ext>
              </a:extLst>
            </p:cNvPr>
            <p:cNvSpPr>
              <a:spLocks/>
            </p:cNvSpPr>
            <p:nvPr/>
          </p:nvSpPr>
          <p:spPr bwMode="auto">
            <a:xfrm>
              <a:off x="5624984" y="2108836"/>
              <a:ext cx="222250" cy="200025"/>
            </a:xfrm>
            <a:custGeom>
              <a:avLst/>
              <a:gdLst>
                <a:gd name="T0" fmla="*/ 14 w 84"/>
                <a:gd name="T1" fmla="*/ 0 h 76"/>
                <a:gd name="T2" fmla="*/ 16 w 84"/>
                <a:gd name="T3" fmla="*/ 52 h 76"/>
                <a:gd name="T4" fmla="*/ 84 w 84"/>
                <a:gd name="T5" fmla="*/ 40 h 76"/>
                <a:gd name="T6" fmla="*/ 23 w 84"/>
                <a:gd name="T7" fmla="*/ 49 h 76"/>
                <a:gd name="T8" fmla="*/ 14 w 84"/>
                <a:gd name="T9" fmla="*/ 0 h 76"/>
              </a:gdLst>
              <a:ahLst/>
              <a:cxnLst>
                <a:cxn ang="0">
                  <a:pos x="T0" y="T1"/>
                </a:cxn>
                <a:cxn ang="0">
                  <a:pos x="T2" y="T3"/>
                </a:cxn>
                <a:cxn ang="0">
                  <a:pos x="T4" y="T5"/>
                </a:cxn>
                <a:cxn ang="0">
                  <a:pos x="T6" y="T7"/>
                </a:cxn>
                <a:cxn ang="0">
                  <a:pos x="T8" y="T9"/>
                </a:cxn>
              </a:cxnLst>
              <a:rect l="0" t="0" r="r" b="b"/>
              <a:pathLst>
                <a:path w="84" h="76">
                  <a:moveTo>
                    <a:pt x="14" y="0"/>
                  </a:moveTo>
                  <a:cubicBezTo>
                    <a:pt x="14" y="0"/>
                    <a:pt x="0" y="33"/>
                    <a:pt x="16" y="52"/>
                  </a:cubicBezTo>
                  <a:cubicBezTo>
                    <a:pt x="31" y="70"/>
                    <a:pt x="48" y="69"/>
                    <a:pt x="84" y="40"/>
                  </a:cubicBezTo>
                  <a:cubicBezTo>
                    <a:pt x="84" y="40"/>
                    <a:pt x="43" y="76"/>
                    <a:pt x="23" y="49"/>
                  </a:cubicBezTo>
                  <a:cubicBezTo>
                    <a:pt x="23" y="49"/>
                    <a:pt x="5" y="35"/>
                    <a:pt x="1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8" name="Freeform 89">
              <a:extLst>
                <a:ext uri="{FF2B5EF4-FFF2-40B4-BE49-F238E27FC236}">
                  <a16:creationId xmlns:a16="http://schemas.microsoft.com/office/drawing/2014/main" id="{F3560FCF-62E8-4FB1-8A90-C1EECB71FED7}"/>
                </a:ext>
              </a:extLst>
            </p:cNvPr>
            <p:cNvSpPr>
              <a:spLocks/>
            </p:cNvSpPr>
            <p:nvPr/>
          </p:nvSpPr>
          <p:spPr bwMode="auto">
            <a:xfrm>
              <a:off x="5740871" y="2299336"/>
              <a:ext cx="211137" cy="246063"/>
            </a:xfrm>
            <a:custGeom>
              <a:avLst/>
              <a:gdLst>
                <a:gd name="T0" fmla="*/ 39 w 80"/>
                <a:gd name="T1" fmla="*/ 0 h 93"/>
                <a:gd name="T2" fmla="*/ 14 w 80"/>
                <a:gd name="T3" fmla="*/ 55 h 93"/>
                <a:gd name="T4" fmla="*/ 80 w 80"/>
                <a:gd name="T5" fmla="*/ 93 h 93"/>
                <a:gd name="T6" fmla="*/ 20 w 80"/>
                <a:gd name="T7" fmla="*/ 45 h 93"/>
                <a:gd name="T8" fmla="*/ 39 w 80"/>
                <a:gd name="T9" fmla="*/ 0 h 93"/>
              </a:gdLst>
              <a:ahLst/>
              <a:cxnLst>
                <a:cxn ang="0">
                  <a:pos x="T0" y="T1"/>
                </a:cxn>
                <a:cxn ang="0">
                  <a:pos x="T2" y="T3"/>
                </a:cxn>
                <a:cxn ang="0">
                  <a:pos x="T4" y="T5"/>
                </a:cxn>
                <a:cxn ang="0">
                  <a:pos x="T6" y="T7"/>
                </a:cxn>
                <a:cxn ang="0">
                  <a:pos x="T8" y="T9"/>
                </a:cxn>
              </a:cxnLst>
              <a:rect l="0" t="0" r="r" b="b"/>
              <a:pathLst>
                <a:path w="80" h="93">
                  <a:moveTo>
                    <a:pt x="39" y="0"/>
                  </a:moveTo>
                  <a:cubicBezTo>
                    <a:pt x="39" y="0"/>
                    <a:pt x="0" y="28"/>
                    <a:pt x="14" y="55"/>
                  </a:cubicBezTo>
                  <a:cubicBezTo>
                    <a:pt x="27" y="83"/>
                    <a:pt x="80" y="93"/>
                    <a:pt x="80" y="93"/>
                  </a:cubicBezTo>
                  <a:cubicBezTo>
                    <a:pt x="80" y="93"/>
                    <a:pt x="20" y="79"/>
                    <a:pt x="20" y="45"/>
                  </a:cubicBezTo>
                  <a:cubicBezTo>
                    <a:pt x="20" y="45"/>
                    <a:pt x="15" y="27"/>
                    <a:pt x="39"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69" name="Freeform 90">
              <a:extLst>
                <a:ext uri="{FF2B5EF4-FFF2-40B4-BE49-F238E27FC236}">
                  <a16:creationId xmlns:a16="http://schemas.microsoft.com/office/drawing/2014/main" id="{20998FCA-2C35-4F15-B574-B4B2FF25B89B}"/>
                </a:ext>
              </a:extLst>
            </p:cNvPr>
            <p:cNvSpPr>
              <a:spLocks/>
            </p:cNvSpPr>
            <p:nvPr/>
          </p:nvSpPr>
          <p:spPr bwMode="auto">
            <a:xfrm>
              <a:off x="5247159" y="2156461"/>
              <a:ext cx="190500" cy="263525"/>
            </a:xfrm>
            <a:custGeom>
              <a:avLst/>
              <a:gdLst>
                <a:gd name="T0" fmla="*/ 0 w 72"/>
                <a:gd name="T1" fmla="*/ 0 h 100"/>
                <a:gd name="T2" fmla="*/ 43 w 72"/>
                <a:gd name="T3" fmla="*/ 64 h 100"/>
                <a:gd name="T4" fmla="*/ 1 w 72"/>
                <a:gd name="T5" fmla="*/ 100 h 100"/>
                <a:gd name="T6" fmla="*/ 0 w 72"/>
                <a:gd name="T7" fmla="*/ 0 h 100"/>
              </a:gdLst>
              <a:ahLst/>
              <a:cxnLst>
                <a:cxn ang="0">
                  <a:pos x="T0" y="T1"/>
                </a:cxn>
                <a:cxn ang="0">
                  <a:pos x="T2" y="T3"/>
                </a:cxn>
                <a:cxn ang="0">
                  <a:pos x="T4" y="T5"/>
                </a:cxn>
                <a:cxn ang="0">
                  <a:pos x="T6" y="T7"/>
                </a:cxn>
              </a:cxnLst>
              <a:rect l="0" t="0" r="r" b="b"/>
              <a:pathLst>
                <a:path w="72" h="100">
                  <a:moveTo>
                    <a:pt x="0" y="0"/>
                  </a:moveTo>
                  <a:cubicBezTo>
                    <a:pt x="0" y="0"/>
                    <a:pt x="50" y="35"/>
                    <a:pt x="43" y="64"/>
                  </a:cubicBezTo>
                  <a:cubicBezTo>
                    <a:pt x="37" y="94"/>
                    <a:pt x="1" y="100"/>
                    <a:pt x="1" y="100"/>
                  </a:cubicBezTo>
                  <a:cubicBezTo>
                    <a:pt x="1" y="100"/>
                    <a:pt x="72" y="80"/>
                    <a:pt x="0" y="0"/>
                  </a:cubicBezTo>
                  <a:close/>
                </a:path>
              </a:pathLst>
            </a:custGeom>
            <a:solidFill>
              <a:srgbClr val="F78B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0" name="Freeform 91">
              <a:extLst>
                <a:ext uri="{FF2B5EF4-FFF2-40B4-BE49-F238E27FC236}">
                  <a16:creationId xmlns:a16="http://schemas.microsoft.com/office/drawing/2014/main" id="{6B28195F-2816-4037-9332-12E03C64B86C}"/>
                </a:ext>
              </a:extLst>
            </p:cNvPr>
            <p:cNvSpPr>
              <a:spLocks/>
            </p:cNvSpPr>
            <p:nvPr/>
          </p:nvSpPr>
          <p:spPr bwMode="auto">
            <a:xfrm>
              <a:off x="5374159" y="2240599"/>
              <a:ext cx="390525" cy="404813"/>
            </a:xfrm>
            <a:custGeom>
              <a:avLst/>
              <a:gdLst>
                <a:gd name="T0" fmla="*/ 138 w 148"/>
                <a:gd name="T1" fmla="*/ 60 h 153"/>
                <a:gd name="T2" fmla="*/ 105 w 148"/>
                <a:gd name="T3" fmla="*/ 17 h 153"/>
                <a:gd name="T4" fmla="*/ 65 w 148"/>
                <a:gd name="T5" fmla="*/ 6 h 153"/>
                <a:gd name="T6" fmla="*/ 34 w 148"/>
                <a:gd name="T7" fmla="*/ 21 h 153"/>
                <a:gd name="T8" fmla="*/ 6 w 148"/>
                <a:gd name="T9" fmla="*/ 56 h 153"/>
                <a:gd name="T10" fmla="*/ 7 w 148"/>
                <a:gd name="T11" fmla="*/ 95 h 153"/>
                <a:gd name="T12" fmla="*/ 38 w 148"/>
                <a:gd name="T13" fmla="*/ 129 h 153"/>
                <a:gd name="T14" fmla="*/ 58 w 148"/>
                <a:gd name="T15" fmla="*/ 146 h 153"/>
                <a:gd name="T16" fmla="*/ 77 w 148"/>
                <a:gd name="T17" fmla="*/ 151 h 153"/>
                <a:gd name="T18" fmla="*/ 117 w 148"/>
                <a:gd name="T19" fmla="*/ 140 h 153"/>
                <a:gd name="T20" fmla="*/ 138 w 148"/>
                <a:gd name="T21"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3">
                  <a:moveTo>
                    <a:pt x="138" y="60"/>
                  </a:moveTo>
                  <a:cubicBezTo>
                    <a:pt x="131" y="43"/>
                    <a:pt x="120" y="28"/>
                    <a:pt x="105" y="17"/>
                  </a:cubicBezTo>
                  <a:cubicBezTo>
                    <a:pt x="94" y="8"/>
                    <a:pt x="78" y="0"/>
                    <a:pt x="65" y="6"/>
                  </a:cubicBezTo>
                  <a:cubicBezTo>
                    <a:pt x="54" y="7"/>
                    <a:pt x="43" y="14"/>
                    <a:pt x="34" y="21"/>
                  </a:cubicBezTo>
                  <a:cubicBezTo>
                    <a:pt x="23" y="30"/>
                    <a:pt x="12" y="42"/>
                    <a:pt x="6" y="56"/>
                  </a:cubicBezTo>
                  <a:cubicBezTo>
                    <a:pt x="0" y="68"/>
                    <a:pt x="0" y="83"/>
                    <a:pt x="7" y="95"/>
                  </a:cubicBezTo>
                  <a:cubicBezTo>
                    <a:pt x="15" y="109"/>
                    <a:pt x="27" y="119"/>
                    <a:pt x="38" y="129"/>
                  </a:cubicBezTo>
                  <a:cubicBezTo>
                    <a:pt x="44" y="135"/>
                    <a:pt x="51" y="142"/>
                    <a:pt x="58" y="146"/>
                  </a:cubicBezTo>
                  <a:cubicBezTo>
                    <a:pt x="64" y="149"/>
                    <a:pt x="70" y="151"/>
                    <a:pt x="77" y="151"/>
                  </a:cubicBezTo>
                  <a:cubicBezTo>
                    <a:pt x="91" y="153"/>
                    <a:pt x="105" y="149"/>
                    <a:pt x="117" y="140"/>
                  </a:cubicBezTo>
                  <a:cubicBezTo>
                    <a:pt x="141" y="122"/>
                    <a:pt x="148" y="87"/>
                    <a:pt x="138" y="6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1" name="Freeform 92">
              <a:extLst>
                <a:ext uri="{FF2B5EF4-FFF2-40B4-BE49-F238E27FC236}">
                  <a16:creationId xmlns:a16="http://schemas.microsoft.com/office/drawing/2014/main" id="{B53AE805-0130-4345-A6D4-BDA13F27235E}"/>
                </a:ext>
              </a:extLst>
            </p:cNvPr>
            <p:cNvSpPr>
              <a:spLocks/>
            </p:cNvSpPr>
            <p:nvPr/>
          </p:nvSpPr>
          <p:spPr bwMode="auto">
            <a:xfrm>
              <a:off x="5413846" y="2304099"/>
              <a:ext cx="115887" cy="203200"/>
            </a:xfrm>
            <a:custGeom>
              <a:avLst/>
              <a:gdLst>
                <a:gd name="T0" fmla="*/ 21 w 44"/>
                <a:gd name="T1" fmla="*/ 73 h 77"/>
                <a:gd name="T2" fmla="*/ 20 w 44"/>
                <a:gd name="T3" fmla="*/ 56 h 77"/>
                <a:gd name="T4" fmla="*/ 18 w 44"/>
                <a:gd name="T5" fmla="*/ 39 h 77"/>
                <a:gd name="T6" fmla="*/ 26 w 44"/>
                <a:gd name="T7" fmla="*/ 20 h 77"/>
                <a:gd name="T8" fmla="*/ 34 w 44"/>
                <a:gd name="T9" fmla="*/ 12 h 77"/>
                <a:gd name="T10" fmla="*/ 43 w 44"/>
                <a:gd name="T11" fmla="*/ 6 h 77"/>
                <a:gd name="T12" fmla="*/ 42 w 44"/>
                <a:gd name="T13" fmla="*/ 1 h 77"/>
                <a:gd name="T14" fmla="*/ 38 w 44"/>
                <a:gd name="T15" fmla="*/ 0 h 77"/>
                <a:gd name="T16" fmla="*/ 36 w 44"/>
                <a:gd name="T17" fmla="*/ 0 h 77"/>
                <a:gd name="T18" fmla="*/ 2 w 44"/>
                <a:gd name="T19" fmla="*/ 60 h 77"/>
                <a:gd name="T20" fmla="*/ 8 w 44"/>
                <a:gd name="T21" fmla="*/ 75 h 77"/>
                <a:gd name="T22" fmla="*/ 21 w 44"/>
                <a:gd name="T2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7">
                  <a:moveTo>
                    <a:pt x="21" y="73"/>
                  </a:moveTo>
                  <a:cubicBezTo>
                    <a:pt x="25" y="67"/>
                    <a:pt x="22" y="61"/>
                    <a:pt x="20" y="56"/>
                  </a:cubicBezTo>
                  <a:cubicBezTo>
                    <a:pt x="18" y="51"/>
                    <a:pt x="17" y="45"/>
                    <a:pt x="18" y="39"/>
                  </a:cubicBezTo>
                  <a:cubicBezTo>
                    <a:pt x="18" y="32"/>
                    <a:pt x="21" y="25"/>
                    <a:pt x="26" y="20"/>
                  </a:cubicBezTo>
                  <a:cubicBezTo>
                    <a:pt x="28" y="17"/>
                    <a:pt x="31" y="14"/>
                    <a:pt x="34" y="12"/>
                  </a:cubicBezTo>
                  <a:cubicBezTo>
                    <a:pt x="37" y="10"/>
                    <a:pt x="41" y="9"/>
                    <a:pt x="43" y="6"/>
                  </a:cubicBezTo>
                  <a:cubicBezTo>
                    <a:pt x="44" y="5"/>
                    <a:pt x="44" y="2"/>
                    <a:pt x="42" y="1"/>
                  </a:cubicBezTo>
                  <a:cubicBezTo>
                    <a:pt x="41" y="1"/>
                    <a:pt x="40" y="0"/>
                    <a:pt x="38" y="0"/>
                  </a:cubicBezTo>
                  <a:cubicBezTo>
                    <a:pt x="38" y="0"/>
                    <a:pt x="37" y="0"/>
                    <a:pt x="36" y="0"/>
                  </a:cubicBezTo>
                  <a:cubicBezTo>
                    <a:pt x="12" y="9"/>
                    <a:pt x="0" y="35"/>
                    <a:pt x="2" y="60"/>
                  </a:cubicBezTo>
                  <a:cubicBezTo>
                    <a:pt x="2" y="65"/>
                    <a:pt x="3" y="71"/>
                    <a:pt x="8" y="75"/>
                  </a:cubicBezTo>
                  <a:cubicBezTo>
                    <a:pt x="12" y="77"/>
                    <a:pt x="18" y="77"/>
                    <a:pt x="21" y="73"/>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2" name="Freeform 93">
              <a:extLst>
                <a:ext uri="{FF2B5EF4-FFF2-40B4-BE49-F238E27FC236}">
                  <a16:creationId xmlns:a16="http://schemas.microsoft.com/office/drawing/2014/main" id="{834111E6-E37C-4B8F-B4DF-98C8EEEFE491}"/>
                </a:ext>
              </a:extLst>
            </p:cNvPr>
            <p:cNvSpPr>
              <a:spLocks/>
            </p:cNvSpPr>
            <p:nvPr/>
          </p:nvSpPr>
          <p:spPr bwMode="auto">
            <a:xfrm>
              <a:off x="5556721" y="2280286"/>
              <a:ext cx="39687" cy="42863"/>
            </a:xfrm>
            <a:custGeom>
              <a:avLst/>
              <a:gdLst>
                <a:gd name="T0" fmla="*/ 1 w 15"/>
                <a:gd name="T1" fmla="*/ 9 h 16"/>
                <a:gd name="T2" fmla="*/ 4 w 15"/>
                <a:gd name="T3" fmla="*/ 15 h 16"/>
                <a:gd name="T4" fmla="*/ 11 w 15"/>
                <a:gd name="T5" fmla="*/ 15 h 16"/>
                <a:gd name="T6" fmla="*/ 15 w 15"/>
                <a:gd name="T7" fmla="*/ 9 h 16"/>
                <a:gd name="T8" fmla="*/ 14 w 15"/>
                <a:gd name="T9" fmla="*/ 6 h 16"/>
                <a:gd name="T10" fmla="*/ 4 w 15"/>
                <a:gd name="T11" fmla="*/ 3 h 16"/>
                <a:gd name="T12" fmla="*/ 3 w 15"/>
                <a:gd name="T13" fmla="*/ 3 h 16"/>
                <a:gd name="T14" fmla="*/ 1 w 15"/>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9"/>
                  </a:moveTo>
                  <a:cubicBezTo>
                    <a:pt x="1" y="12"/>
                    <a:pt x="2" y="14"/>
                    <a:pt x="4" y="15"/>
                  </a:cubicBezTo>
                  <a:cubicBezTo>
                    <a:pt x="6" y="16"/>
                    <a:pt x="9" y="16"/>
                    <a:pt x="11" y="15"/>
                  </a:cubicBezTo>
                  <a:cubicBezTo>
                    <a:pt x="13" y="14"/>
                    <a:pt x="15" y="12"/>
                    <a:pt x="15" y="9"/>
                  </a:cubicBezTo>
                  <a:cubicBezTo>
                    <a:pt x="15" y="8"/>
                    <a:pt x="14" y="7"/>
                    <a:pt x="14" y="6"/>
                  </a:cubicBezTo>
                  <a:cubicBezTo>
                    <a:pt x="12" y="2"/>
                    <a:pt x="7" y="0"/>
                    <a:pt x="4" y="3"/>
                  </a:cubicBezTo>
                  <a:cubicBezTo>
                    <a:pt x="4" y="3"/>
                    <a:pt x="3" y="3"/>
                    <a:pt x="3" y="3"/>
                  </a:cubicBezTo>
                  <a:cubicBezTo>
                    <a:pt x="1" y="5"/>
                    <a:pt x="0" y="7"/>
                    <a:pt x="1" y="9"/>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3" name="Freeform 94">
              <a:extLst>
                <a:ext uri="{FF2B5EF4-FFF2-40B4-BE49-F238E27FC236}">
                  <a16:creationId xmlns:a16="http://schemas.microsoft.com/office/drawing/2014/main" id="{15D0BF3C-9DD3-4622-9F67-D8B6322A0100}"/>
                </a:ext>
              </a:extLst>
            </p:cNvPr>
            <p:cNvSpPr>
              <a:spLocks/>
            </p:cNvSpPr>
            <p:nvPr/>
          </p:nvSpPr>
          <p:spPr bwMode="auto">
            <a:xfrm>
              <a:off x="5513859" y="2391411"/>
              <a:ext cx="174625" cy="163513"/>
            </a:xfrm>
            <a:custGeom>
              <a:avLst/>
              <a:gdLst>
                <a:gd name="T0" fmla="*/ 52 w 66"/>
                <a:gd name="T1" fmla="*/ 6 h 62"/>
                <a:gd name="T2" fmla="*/ 35 w 66"/>
                <a:gd name="T3" fmla="*/ 1 h 62"/>
                <a:gd name="T4" fmla="*/ 7 w 66"/>
                <a:gd name="T5" fmla="*/ 15 h 62"/>
                <a:gd name="T6" fmla="*/ 6 w 66"/>
                <a:gd name="T7" fmla="*/ 47 h 62"/>
                <a:gd name="T8" fmla="*/ 33 w 66"/>
                <a:gd name="T9" fmla="*/ 61 h 62"/>
                <a:gd name="T10" fmla="*/ 47 w 66"/>
                <a:gd name="T11" fmla="*/ 55 h 62"/>
                <a:gd name="T12" fmla="*/ 65 w 66"/>
                <a:gd name="T13" fmla="*/ 31 h 62"/>
                <a:gd name="T14" fmla="*/ 47 w 66"/>
                <a:gd name="T15" fmla="*/ 4 h 62"/>
                <a:gd name="T16" fmla="*/ 52 w 66"/>
                <a:gd name="T17" fmla="*/ 6 h 62"/>
                <a:gd name="T18" fmla="*/ 52 w 66"/>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52" y="6"/>
                  </a:moveTo>
                  <a:cubicBezTo>
                    <a:pt x="46" y="3"/>
                    <a:pt x="41" y="1"/>
                    <a:pt x="35" y="1"/>
                  </a:cubicBezTo>
                  <a:cubicBezTo>
                    <a:pt x="24" y="0"/>
                    <a:pt x="13" y="6"/>
                    <a:pt x="7" y="15"/>
                  </a:cubicBezTo>
                  <a:cubicBezTo>
                    <a:pt x="1" y="24"/>
                    <a:pt x="0" y="37"/>
                    <a:pt x="6" y="47"/>
                  </a:cubicBezTo>
                  <a:cubicBezTo>
                    <a:pt x="11" y="56"/>
                    <a:pt x="22" y="62"/>
                    <a:pt x="33" y="61"/>
                  </a:cubicBezTo>
                  <a:cubicBezTo>
                    <a:pt x="38" y="60"/>
                    <a:pt x="43" y="58"/>
                    <a:pt x="47" y="55"/>
                  </a:cubicBezTo>
                  <a:cubicBezTo>
                    <a:pt x="56" y="49"/>
                    <a:pt x="64" y="41"/>
                    <a:pt x="65" y="31"/>
                  </a:cubicBezTo>
                  <a:cubicBezTo>
                    <a:pt x="66" y="19"/>
                    <a:pt x="60" y="9"/>
                    <a:pt x="47" y="4"/>
                  </a:cubicBezTo>
                  <a:cubicBezTo>
                    <a:pt x="52" y="6"/>
                    <a:pt x="52" y="6"/>
                    <a:pt x="52" y="6"/>
                  </a:cubicBezTo>
                  <a:cubicBezTo>
                    <a:pt x="52" y="6"/>
                    <a:pt x="52" y="6"/>
                    <a:pt x="52" y="6"/>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4" name="Freeform 95">
              <a:extLst>
                <a:ext uri="{FF2B5EF4-FFF2-40B4-BE49-F238E27FC236}">
                  <a16:creationId xmlns:a16="http://schemas.microsoft.com/office/drawing/2014/main" id="{F64C1BBE-7469-430B-883A-A35B6C2D769E}"/>
                </a:ext>
              </a:extLst>
            </p:cNvPr>
            <p:cNvSpPr>
              <a:spLocks/>
            </p:cNvSpPr>
            <p:nvPr/>
          </p:nvSpPr>
          <p:spPr bwMode="auto">
            <a:xfrm>
              <a:off x="5509096" y="2386649"/>
              <a:ext cx="180975" cy="168275"/>
            </a:xfrm>
            <a:custGeom>
              <a:avLst/>
              <a:gdLst>
                <a:gd name="T0" fmla="*/ 54 w 69"/>
                <a:gd name="T1" fmla="*/ 8 h 64"/>
                <a:gd name="T2" fmla="*/ 16 w 69"/>
                <a:gd name="T3" fmla="*/ 8 h 64"/>
                <a:gd name="T4" fmla="*/ 3 w 69"/>
                <a:gd name="T5" fmla="*/ 42 h 64"/>
                <a:gd name="T6" fmla="*/ 31 w 69"/>
                <a:gd name="T7" fmla="*/ 64 h 64"/>
                <a:gd name="T8" fmla="*/ 65 w 69"/>
                <a:gd name="T9" fmla="*/ 42 h 64"/>
                <a:gd name="T10" fmla="*/ 66 w 69"/>
                <a:gd name="T11" fmla="*/ 21 h 64"/>
                <a:gd name="T12" fmla="*/ 50 w 69"/>
                <a:gd name="T13" fmla="*/ 5 h 64"/>
                <a:gd name="T14" fmla="*/ 49 w 69"/>
                <a:gd name="T15" fmla="*/ 8 h 64"/>
                <a:gd name="T16" fmla="*/ 65 w 69"/>
                <a:gd name="T17" fmla="*/ 37 h 64"/>
                <a:gd name="T18" fmla="*/ 36 w 69"/>
                <a:gd name="T19" fmla="*/ 61 h 64"/>
                <a:gd name="T20" fmla="*/ 7 w 69"/>
                <a:gd name="T21" fmla="*/ 45 h 64"/>
                <a:gd name="T22" fmla="*/ 14 w 69"/>
                <a:gd name="T23" fmla="*/ 12 h 64"/>
                <a:gd name="T24" fmla="*/ 34 w 69"/>
                <a:gd name="T25" fmla="*/ 4 h 64"/>
                <a:gd name="T26" fmla="*/ 53 w 69"/>
                <a:gd name="T27" fmla="*/ 10 h 64"/>
                <a:gd name="T28" fmla="*/ 54 w 69"/>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4">
                  <a:moveTo>
                    <a:pt x="54" y="8"/>
                  </a:moveTo>
                  <a:cubicBezTo>
                    <a:pt x="42" y="0"/>
                    <a:pt x="28" y="0"/>
                    <a:pt x="16" y="8"/>
                  </a:cubicBezTo>
                  <a:cubicBezTo>
                    <a:pt x="5" y="16"/>
                    <a:pt x="0" y="29"/>
                    <a:pt x="3" y="42"/>
                  </a:cubicBezTo>
                  <a:cubicBezTo>
                    <a:pt x="7" y="55"/>
                    <a:pt x="18" y="64"/>
                    <a:pt x="31" y="64"/>
                  </a:cubicBezTo>
                  <a:cubicBezTo>
                    <a:pt x="45" y="64"/>
                    <a:pt x="59" y="54"/>
                    <a:pt x="65" y="42"/>
                  </a:cubicBezTo>
                  <a:cubicBezTo>
                    <a:pt x="68" y="35"/>
                    <a:pt x="69" y="27"/>
                    <a:pt x="66" y="21"/>
                  </a:cubicBezTo>
                  <a:cubicBezTo>
                    <a:pt x="63" y="13"/>
                    <a:pt x="57" y="8"/>
                    <a:pt x="50" y="5"/>
                  </a:cubicBezTo>
                  <a:cubicBezTo>
                    <a:pt x="48" y="5"/>
                    <a:pt x="47" y="7"/>
                    <a:pt x="49" y="8"/>
                  </a:cubicBezTo>
                  <a:cubicBezTo>
                    <a:pt x="61" y="12"/>
                    <a:pt x="68" y="24"/>
                    <a:pt x="65" y="37"/>
                  </a:cubicBezTo>
                  <a:cubicBezTo>
                    <a:pt x="61" y="49"/>
                    <a:pt x="48" y="59"/>
                    <a:pt x="36" y="61"/>
                  </a:cubicBezTo>
                  <a:cubicBezTo>
                    <a:pt x="24" y="63"/>
                    <a:pt x="11" y="56"/>
                    <a:pt x="7" y="45"/>
                  </a:cubicBezTo>
                  <a:cubicBezTo>
                    <a:pt x="2" y="34"/>
                    <a:pt x="5" y="20"/>
                    <a:pt x="14" y="12"/>
                  </a:cubicBezTo>
                  <a:cubicBezTo>
                    <a:pt x="20" y="8"/>
                    <a:pt x="27" y="5"/>
                    <a:pt x="34" y="4"/>
                  </a:cubicBezTo>
                  <a:cubicBezTo>
                    <a:pt x="41" y="4"/>
                    <a:pt x="47" y="6"/>
                    <a:pt x="53" y="10"/>
                  </a:cubicBezTo>
                  <a:cubicBezTo>
                    <a:pt x="54" y="11"/>
                    <a:pt x="56" y="8"/>
                    <a:pt x="54" y="8"/>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5" name="Freeform 96">
              <a:extLst>
                <a:ext uri="{FF2B5EF4-FFF2-40B4-BE49-F238E27FC236}">
                  <a16:creationId xmlns:a16="http://schemas.microsoft.com/office/drawing/2014/main" id="{3DF57C3B-7354-4BC7-8FD7-81C53A63EB75}"/>
                </a:ext>
              </a:extLst>
            </p:cNvPr>
            <p:cNvSpPr>
              <a:spLocks/>
            </p:cNvSpPr>
            <p:nvPr/>
          </p:nvSpPr>
          <p:spPr bwMode="auto">
            <a:xfrm>
              <a:off x="5566246" y="2467611"/>
              <a:ext cx="42862" cy="42863"/>
            </a:xfrm>
            <a:custGeom>
              <a:avLst/>
              <a:gdLst>
                <a:gd name="T0" fmla="*/ 13 w 16"/>
                <a:gd name="T1" fmla="*/ 13 h 16"/>
                <a:gd name="T2" fmla="*/ 3 w 16"/>
                <a:gd name="T3" fmla="*/ 13 h 16"/>
                <a:gd name="T4" fmla="*/ 2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0" y="16"/>
                    <a:pt x="6" y="16"/>
                    <a:pt x="3" y="13"/>
                  </a:cubicBezTo>
                  <a:cubicBezTo>
                    <a:pt x="0" y="10"/>
                    <a:pt x="0" y="6"/>
                    <a:pt x="2" y="3"/>
                  </a:cubicBezTo>
                  <a:cubicBezTo>
                    <a:pt x="5" y="0"/>
                    <a:pt x="10" y="0"/>
                    <a:pt x="13" y="3"/>
                  </a:cubicBezTo>
                  <a:cubicBezTo>
                    <a:pt x="16" y="5"/>
                    <a:pt x="16" y="10"/>
                    <a:pt x="13" y="13"/>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6" name="Freeform 97">
              <a:extLst>
                <a:ext uri="{FF2B5EF4-FFF2-40B4-BE49-F238E27FC236}">
                  <a16:creationId xmlns:a16="http://schemas.microsoft.com/office/drawing/2014/main" id="{632C26EB-D51C-4EBD-96DC-D450B80BAD28}"/>
                </a:ext>
              </a:extLst>
            </p:cNvPr>
            <p:cNvSpPr>
              <a:spLocks/>
            </p:cNvSpPr>
            <p:nvPr/>
          </p:nvSpPr>
          <p:spPr bwMode="auto">
            <a:xfrm>
              <a:off x="5442421" y="2256474"/>
              <a:ext cx="39687" cy="39688"/>
            </a:xfrm>
            <a:custGeom>
              <a:avLst/>
              <a:gdLst>
                <a:gd name="T0" fmla="*/ 13 w 15"/>
                <a:gd name="T1" fmla="*/ 4 h 15"/>
                <a:gd name="T2" fmla="*/ 14 w 15"/>
                <a:gd name="T3" fmla="*/ 4 h 15"/>
                <a:gd name="T4" fmla="*/ 15 w 15"/>
                <a:gd name="T5" fmla="*/ 3 h 15"/>
                <a:gd name="T6" fmla="*/ 15 w 15"/>
                <a:gd name="T7" fmla="*/ 3 h 15"/>
                <a:gd name="T8" fmla="*/ 14 w 15"/>
                <a:gd name="T9" fmla="*/ 1 h 15"/>
                <a:gd name="T10" fmla="*/ 8 w 15"/>
                <a:gd name="T11" fmla="*/ 4 h 15"/>
                <a:gd name="T12" fmla="*/ 1 w 15"/>
                <a:gd name="T13" fmla="*/ 12 h 15"/>
                <a:gd name="T14" fmla="*/ 3 w 15"/>
                <a:gd name="T15" fmla="*/ 14 h 15"/>
                <a:gd name="T16" fmla="*/ 14 w 15"/>
                <a:gd name="T17" fmla="*/ 4 h 15"/>
                <a:gd name="T18" fmla="*/ 12 w 15"/>
                <a:gd name="T19" fmla="*/ 2 h 15"/>
                <a:gd name="T20" fmla="*/ 3 w 15"/>
                <a:gd name="T21" fmla="*/ 10 h 15"/>
                <a:gd name="T22" fmla="*/ 5 w 15"/>
                <a:gd name="T23" fmla="*/ 12 h 15"/>
                <a:gd name="T24" fmla="*/ 14 w 15"/>
                <a:gd name="T25" fmla="*/ 5 h 15"/>
                <a:gd name="T26" fmla="*/ 12 w 15"/>
                <a:gd name="T27" fmla="*/ 2 h 15"/>
                <a:gd name="T28" fmla="*/ 2 w 15"/>
                <a:gd name="T29" fmla="*/ 12 h 15"/>
                <a:gd name="T30" fmla="*/ 4 w 15"/>
                <a:gd name="T31" fmla="*/ 14 h 15"/>
                <a:gd name="T32" fmla="*/ 9 w 15"/>
                <a:gd name="T33" fmla="*/ 8 h 15"/>
                <a:gd name="T34" fmla="*/ 12 w 15"/>
                <a:gd name="T35" fmla="*/ 5 h 15"/>
                <a:gd name="T36" fmla="*/ 13 w 15"/>
                <a:gd name="T37" fmla="*/ 4 h 15"/>
                <a:gd name="T38" fmla="*/ 12 w 15"/>
                <a:gd name="T39" fmla="*/ 2 h 15"/>
                <a:gd name="T40" fmla="*/ 12 w 15"/>
                <a:gd name="T41" fmla="*/ 2 h 15"/>
                <a:gd name="T42" fmla="*/ 14 w 15"/>
                <a:gd name="T43" fmla="*/ 1 h 15"/>
                <a:gd name="T44" fmla="*/ 13 w 15"/>
                <a:gd name="T45" fmla="*/ 1 h 15"/>
                <a:gd name="T46" fmla="*/ 13 w 15"/>
                <a:gd name="T4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5">
                  <a:moveTo>
                    <a:pt x="13" y="4"/>
                  </a:moveTo>
                  <a:cubicBezTo>
                    <a:pt x="14" y="4"/>
                    <a:pt x="14" y="4"/>
                    <a:pt x="14" y="4"/>
                  </a:cubicBezTo>
                  <a:cubicBezTo>
                    <a:pt x="14" y="4"/>
                    <a:pt x="15" y="4"/>
                    <a:pt x="15" y="3"/>
                  </a:cubicBezTo>
                  <a:cubicBezTo>
                    <a:pt x="15" y="3"/>
                    <a:pt x="15" y="3"/>
                    <a:pt x="15" y="3"/>
                  </a:cubicBezTo>
                  <a:cubicBezTo>
                    <a:pt x="15" y="2"/>
                    <a:pt x="15" y="1"/>
                    <a:pt x="14" y="1"/>
                  </a:cubicBezTo>
                  <a:cubicBezTo>
                    <a:pt x="12" y="0"/>
                    <a:pt x="10" y="3"/>
                    <a:pt x="8" y="4"/>
                  </a:cubicBezTo>
                  <a:cubicBezTo>
                    <a:pt x="6" y="7"/>
                    <a:pt x="3" y="9"/>
                    <a:pt x="1" y="12"/>
                  </a:cubicBezTo>
                  <a:cubicBezTo>
                    <a:pt x="0" y="14"/>
                    <a:pt x="2" y="15"/>
                    <a:pt x="3" y="14"/>
                  </a:cubicBezTo>
                  <a:cubicBezTo>
                    <a:pt x="7" y="12"/>
                    <a:pt x="11" y="8"/>
                    <a:pt x="14" y="4"/>
                  </a:cubicBezTo>
                  <a:cubicBezTo>
                    <a:pt x="15" y="3"/>
                    <a:pt x="14" y="1"/>
                    <a:pt x="12" y="2"/>
                  </a:cubicBezTo>
                  <a:cubicBezTo>
                    <a:pt x="9" y="4"/>
                    <a:pt x="6" y="7"/>
                    <a:pt x="3" y="10"/>
                  </a:cubicBezTo>
                  <a:cubicBezTo>
                    <a:pt x="2" y="12"/>
                    <a:pt x="4" y="14"/>
                    <a:pt x="5" y="12"/>
                  </a:cubicBezTo>
                  <a:cubicBezTo>
                    <a:pt x="8" y="9"/>
                    <a:pt x="10" y="7"/>
                    <a:pt x="14" y="5"/>
                  </a:cubicBezTo>
                  <a:cubicBezTo>
                    <a:pt x="13" y="4"/>
                    <a:pt x="12" y="3"/>
                    <a:pt x="12" y="2"/>
                  </a:cubicBezTo>
                  <a:cubicBezTo>
                    <a:pt x="9" y="6"/>
                    <a:pt x="5" y="9"/>
                    <a:pt x="2" y="12"/>
                  </a:cubicBezTo>
                  <a:cubicBezTo>
                    <a:pt x="2" y="12"/>
                    <a:pt x="3" y="13"/>
                    <a:pt x="4" y="14"/>
                  </a:cubicBezTo>
                  <a:cubicBezTo>
                    <a:pt x="5" y="12"/>
                    <a:pt x="7" y="10"/>
                    <a:pt x="9" y="8"/>
                  </a:cubicBezTo>
                  <a:cubicBezTo>
                    <a:pt x="10" y="7"/>
                    <a:pt x="11" y="6"/>
                    <a:pt x="12" y="5"/>
                  </a:cubicBezTo>
                  <a:cubicBezTo>
                    <a:pt x="13" y="5"/>
                    <a:pt x="14" y="4"/>
                    <a:pt x="13" y="4"/>
                  </a:cubicBezTo>
                  <a:cubicBezTo>
                    <a:pt x="13" y="3"/>
                    <a:pt x="12" y="3"/>
                    <a:pt x="12" y="2"/>
                  </a:cubicBezTo>
                  <a:cubicBezTo>
                    <a:pt x="12" y="2"/>
                    <a:pt x="12" y="2"/>
                    <a:pt x="12" y="2"/>
                  </a:cubicBezTo>
                  <a:cubicBezTo>
                    <a:pt x="13" y="2"/>
                    <a:pt x="13" y="2"/>
                    <a:pt x="14" y="1"/>
                  </a:cubicBezTo>
                  <a:cubicBezTo>
                    <a:pt x="14" y="1"/>
                    <a:pt x="13" y="1"/>
                    <a:pt x="13" y="1"/>
                  </a:cubicBezTo>
                  <a:cubicBezTo>
                    <a:pt x="11" y="1"/>
                    <a:pt x="11" y="4"/>
                    <a:pt x="13"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7" name="Freeform 98">
              <a:extLst>
                <a:ext uri="{FF2B5EF4-FFF2-40B4-BE49-F238E27FC236}">
                  <a16:creationId xmlns:a16="http://schemas.microsoft.com/office/drawing/2014/main" id="{33A064BA-EC48-4F1B-B06B-0AAC3B10B47D}"/>
                </a:ext>
              </a:extLst>
            </p:cNvPr>
            <p:cNvSpPr>
              <a:spLocks/>
            </p:cNvSpPr>
            <p:nvPr/>
          </p:nvSpPr>
          <p:spPr bwMode="auto">
            <a:xfrm>
              <a:off x="5405909" y="2340611"/>
              <a:ext cx="15875" cy="46038"/>
            </a:xfrm>
            <a:custGeom>
              <a:avLst/>
              <a:gdLst>
                <a:gd name="T0" fmla="*/ 1 w 6"/>
                <a:gd name="T1" fmla="*/ 3 h 17"/>
                <a:gd name="T2" fmla="*/ 1 w 6"/>
                <a:gd name="T3" fmla="*/ 14 h 17"/>
                <a:gd name="T4" fmla="*/ 4 w 6"/>
                <a:gd name="T5" fmla="*/ 14 h 17"/>
                <a:gd name="T6" fmla="*/ 4 w 6"/>
                <a:gd name="T7" fmla="*/ 3 h 17"/>
                <a:gd name="T8" fmla="*/ 1 w 6"/>
                <a:gd name="T9" fmla="*/ 4 h 17"/>
                <a:gd name="T10" fmla="*/ 1 w 6"/>
                <a:gd name="T11" fmla="*/ 12 h 17"/>
                <a:gd name="T12" fmla="*/ 4 w 6"/>
                <a:gd name="T13" fmla="*/ 12 h 17"/>
                <a:gd name="T14" fmla="*/ 4 w 6"/>
                <a:gd name="T15" fmla="*/ 8 h 17"/>
                <a:gd name="T16" fmla="*/ 1 w 6"/>
                <a:gd name="T17" fmla="*/ 7 h 17"/>
                <a:gd name="T18" fmla="*/ 1 w 6"/>
                <a:gd name="T19" fmla="*/ 13 h 17"/>
                <a:gd name="T20" fmla="*/ 4 w 6"/>
                <a:gd name="T21" fmla="*/ 14 h 17"/>
                <a:gd name="T22" fmla="*/ 4 w 6"/>
                <a:gd name="T23" fmla="*/ 2 h 17"/>
                <a:gd name="T24" fmla="*/ 1 w 6"/>
                <a:gd name="T25" fmla="*/ 3 h 17"/>
                <a:gd name="T26" fmla="*/ 1 w 6"/>
                <a:gd name="T27" fmla="*/ 15 h 17"/>
                <a:gd name="T28" fmla="*/ 4 w 6"/>
                <a:gd name="T29" fmla="*/ 15 h 17"/>
                <a:gd name="T30" fmla="*/ 4 w 6"/>
                <a:gd name="T31" fmla="*/ 2 h 17"/>
                <a:gd name="T32" fmla="*/ 1 w 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1" y="3"/>
                  </a:moveTo>
                  <a:cubicBezTo>
                    <a:pt x="3" y="6"/>
                    <a:pt x="2" y="10"/>
                    <a:pt x="1" y="14"/>
                  </a:cubicBezTo>
                  <a:cubicBezTo>
                    <a:pt x="2" y="14"/>
                    <a:pt x="3" y="14"/>
                    <a:pt x="4" y="14"/>
                  </a:cubicBezTo>
                  <a:cubicBezTo>
                    <a:pt x="3" y="11"/>
                    <a:pt x="3" y="7"/>
                    <a:pt x="4" y="3"/>
                  </a:cubicBezTo>
                  <a:cubicBezTo>
                    <a:pt x="3" y="4"/>
                    <a:pt x="2" y="4"/>
                    <a:pt x="1" y="4"/>
                  </a:cubicBezTo>
                  <a:cubicBezTo>
                    <a:pt x="2" y="7"/>
                    <a:pt x="2" y="10"/>
                    <a:pt x="1" y="12"/>
                  </a:cubicBezTo>
                  <a:cubicBezTo>
                    <a:pt x="2" y="12"/>
                    <a:pt x="3" y="12"/>
                    <a:pt x="4" y="12"/>
                  </a:cubicBezTo>
                  <a:cubicBezTo>
                    <a:pt x="3" y="11"/>
                    <a:pt x="4" y="9"/>
                    <a:pt x="4" y="8"/>
                  </a:cubicBezTo>
                  <a:cubicBezTo>
                    <a:pt x="5" y="6"/>
                    <a:pt x="2" y="5"/>
                    <a:pt x="1" y="7"/>
                  </a:cubicBezTo>
                  <a:cubicBezTo>
                    <a:pt x="0" y="9"/>
                    <a:pt x="0" y="11"/>
                    <a:pt x="1" y="13"/>
                  </a:cubicBezTo>
                  <a:cubicBezTo>
                    <a:pt x="1" y="15"/>
                    <a:pt x="3" y="15"/>
                    <a:pt x="4" y="14"/>
                  </a:cubicBezTo>
                  <a:cubicBezTo>
                    <a:pt x="6" y="10"/>
                    <a:pt x="6" y="6"/>
                    <a:pt x="4" y="2"/>
                  </a:cubicBezTo>
                  <a:cubicBezTo>
                    <a:pt x="3" y="1"/>
                    <a:pt x="1" y="1"/>
                    <a:pt x="1" y="3"/>
                  </a:cubicBezTo>
                  <a:cubicBezTo>
                    <a:pt x="0" y="7"/>
                    <a:pt x="0" y="11"/>
                    <a:pt x="1" y="15"/>
                  </a:cubicBezTo>
                  <a:cubicBezTo>
                    <a:pt x="1" y="16"/>
                    <a:pt x="3" y="17"/>
                    <a:pt x="4" y="15"/>
                  </a:cubicBezTo>
                  <a:cubicBezTo>
                    <a:pt x="6" y="11"/>
                    <a:pt x="6" y="6"/>
                    <a:pt x="4" y="2"/>
                  </a:cubicBezTo>
                  <a:cubicBezTo>
                    <a:pt x="3" y="0"/>
                    <a:pt x="0" y="1"/>
                    <a:pt x="1" y="3"/>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8" name="Freeform 99">
              <a:extLst>
                <a:ext uri="{FF2B5EF4-FFF2-40B4-BE49-F238E27FC236}">
                  <a16:creationId xmlns:a16="http://schemas.microsoft.com/office/drawing/2014/main" id="{9C6286DF-A4D2-4DAA-BA73-DECC320C1921}"/>
                </a:ext>
              </a:extLst>
            </p:cNvPr>
            <p:cNvSpPr>
              <a:spLocks/>
            </p:cNvSpPr>
            <p:nvPr/>
          </p:nvSpPr>
          <p:spPr bwMode="auto">
            <a:xfrm>
              <a:off x="5629746" y="2335849"/>
              <a:ext cx="42862" cy="26988"/>
            </a:xfrm>
            <a:custGeom>
              <a:avLst/>
              <a:gdLst>
                <a:gd name="T0" fmla="*/ 12 w 16"/>
                <a:gd name="T1" fmla="*/ 5 h 10"/>
                <a:gd name="T2" fmla="*/ 3 w 16"/>
                <a:gd name="T3" fmla="*/ 1 h 10"/>
                <a:gd name="T4" fmla="*/ 1 w 16"/>
                <a:gd name="T5" fmla="*/ 1 h 10"/>
                <a:gd name="T6" fmla="*/ 4 w 16"/>
                <a:gd name="T7" fmla="*/ 6 h 10"/>
                <a:gd name="T8" fmla="*/ 14 w 16"/>
                <a:gd name="T9" fmla="*/ 10 h 10"/>
                <a:gd name="T10" fmla="*/ 15 w 16"/>
                <a:gd name="T11" fmla="*/ 7 h 10"/>
                <a:gd name="T12" fmla="*/ 5 w 16"/>
                <a:gd name="T13" fmla="*/ 1 h 10"/>
                <a:gd name="T14" fmla="*/ 3 w 16"/>
                <a:gd name="T15" fmla="*/ 3 h 10"/>
                <a:gd name="T16" fmla="*/ 5 w 16"/>
                <a:gd name="T17" fmla="*/ 5 h 10"/>
                <a:gd name="T18" fmla="*/ 7 w 16"/>
                <a:gd name="T19" fmla="*/ 2 h 10"/>
                <a:gd name="T20" fmla="*/ 6 w 16"/>
                <a:gd name="T21" fmla="*/ 1 h 10"/>
                <a:gd name="T22" fmla="*/ 4 w 16"/>
                <a:gd name="T23" fmla="*/ 4 h 10"/>
                <a:gd name="T24" fmla="*/ 13 w 16"/>
                <a:gd name="T25" fmla="*/ 9 h 10"/>
                <a:gd name="T26" fmla="*/ 15 w 16"/>
                <a:gd name="T27" fmla="*/ 7 h 10"/>
                <a:gd name="T28" fmla="*/ 8 w 16"/>
                <a:gd name="T29" fmla="*/ 5 h 10"/>
                <a:gd name="T30" fmla="*/ 4 w 16"/>
                <a:gd name="T31" fmla="*/ 3 h 10"/>
                <a:gd name="T32" fmla="*/ 2 w 16"/>
                <a:gd name="T33" fmla="*/ 4 h 10"/>
                <a:gd name="T34" fmla="*/ 10 w 16"/>
                <a:gd name="T35" fmla="*/ 7 h 10"/>
                <a:gd name="T36" fmla="*/ 12 w 1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0">
                  <a:moveTo>
                    <a:pt x="12" y="5"/>
                  </a:moveTo>
                  <a:cubicBezTo>
                    <a:pt x="9" y="3"/>
                    <a:pt x="6" y="1"/>
                    <a:pt x="3" y="1"/>
                  </a:cubicBezTo>
                  <a:cubicBezTo>
                    <a:pt x="2" y="1"/>
                    <a:pt x="1" y="1"/>
                    <a:pt x="1" y="1"/>
                  </a:cubicBezTo>
                  <a:cubicBezTo>
                    <a:pt x="0" y="4"/>
                    <a:pt x="2" y="5"/>
                    <a:pt x="4" y="6"/>
                  </a:cubicBezTo>
                  <a:cubicBezTo>
                    <a:pt x="7" y="8"/>
                    <a:pt x="10" y="9"/>
                    <a:pt x="14" y="10"/>
                  </a:cubicBezTo>
                  <a:cubicBezTo>
                    <a:pt x="15" y="10"/>
                    <a:pt x="16" y="8"/>
                    <a:pt x="15" y="7"/>
                  </a:cubicBezTo>
                  <a:cubicBezTo>
                    <a:pt x="13" y="4"/>
                    <a:pt x="9" y="1"/>
                    <a:pt x="5" y="1"/>
                  </a:cubicBezTo>
                  <a:cubicBezTo>
                    <a:pt x="3" y="0"/>
                    <a:pt x="2" y="2"/>
                    <a:pt x="3" y="3"/>
                  </a:cubicBezTo>
                  <a:cubicBezTo>
                    <a:pt x="4" y="4"/>
                    <a:pt x="4" y="4"/>
                    <a:pt x="5" y="5"/>
                  </a:cubicBezTo>
                  <a:cubicBezTo>
                    <a:pt x="6" y="6"/>
                    <a:pt x="8" y="4"/>
                    <a:pt x="7" y="2"/>
                  </a:cubicBezTo>
                  <a:cubicBezTo>
                    <a:pt x="6" y="2"/>
                    <a:pt x="6" y="1"/>
                    <a:pt x="6" y="1"/>
                  </a:cubicBezTo>
                  <a:cubicBezTo>
                    <a:pt x="5" y="2"/>
                    <a:pt x="5" y="3"/>
                    <a:pt x="4" y="4"/>
                  </a:cubicBezTo>
                  <a:cubicBezTo>
                    <a:pt x="8" y="4"/>
                    <a:pt x="11" y="6"/>
                    <a:pt x="13" y="9"/>
                  </a:cubicBezTo>
                  <a:cubicBezTo>
                    <a:pt x="13" y="8"/>
                    <a:pt x="14" y="7"/>
                    <a:pt x="15" y="7"/>
                  </a:cubicBezTo>
                  <a:cubicBezTo>
                    <a:pt x="12" y="6"/>
                    <a:pt x="10" y="6"/>
                    <a:pt x="8" y="5"/>
                  </a:cubicBezTo>
                  <a:cubicBezTo>
                    <a:pt x="8" y="5"/>
                    <a:pt x="4" y="2"/>
                    <a:pt x="4" y="3"/>
                  </a:cubicBezTo>
                  <a:cubicBezTo>
                    <a:pt x="3" y="3"/>
                    <a:pt x="3" y="3"/>
                    <a:pt x="2" y="4"/>
                  </a:cubicBezTo>
                  <a:cubicBezTo>
                    <a:pt x="5" y="4"/>
                    <a:pt x="8" y="5"/>
                    <a:pt x="10" y="7"/>
                  </a:cubicBezTo>
                  <a:cubicBezTo>
                    <a:pt x="11" y="9"/>
                    <a:pt x="13" y="6"/>
                    <a:pt x="1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79" name="Freeform 100">
              <a:extLst>
                <a:ext uri="{FF2B5EF4-FFF2-40B4-BE49-F238E27FC236}">
                  <a16:creationId xmlns:a16="http://schemas.microsoft.com/office/drawing/2014/main" id="{0A41F1A9-6AB2-497C-B092-CEF309BBEF7D}"/>
                </a:ext>
              </a:extLst>
            </p:cNvPr>
            <p:cNvSpPr>
              <a:spLocks/>
            </p:cNvSpPr>
            <p:nvPr/>
          </p:nvSpPr>
          <p:spPr bwMode="auto">
            <a:xfrm>
              <a:off x="5709121" y="2346961"/>
              <a:ext cx="34925" cy="28575"/>
            </a:xfrm>
            <a:custGeom>
              <a:avLst/>
              <a:gdLst>
                <a:gd name="T0" fmla="*/ 9 w 13"/>
                <a:gd name="T1" fmla="*/ 2 h 11"/>
                <a:gd name="T2" fmla="*/ 1 w 13"/>
                <a:gd name="T3" fmla="*/ 7 h 11"/>
                <a:gd name="T4" fmla="*/ 3 w 13"/>
                <a:gd name="T5" fmla="*/ 9 h 11"/>
                <a:gd name="T6" fmla="*/ 10 w 13"/>
                <a:gd name="T7" fmla="*/ 3 h 11"/>
                <a:gd name="T8" fmla="*/ 8 w 13"/>
                <a:gd name="T9" fmla="*/ 1 h 11"/>
                <a:gd name="T10" fmla="*/ 4 w 13"/>
                <a:gd name="T11" fmla="*/ 5 h 11"/>
                <a:gd name="T12" fmla="*/ 6 w 13"/>
                <a:gd name="T13" fmla="*/ 6 h 11"/>
                <a:gd name="T14" fmla="*/ 5 w 13"/>
                <a:gd name="T15" fmla="*/ 7 h 11"/>
                <a:gd name="T16" fmla="*/ 6 w 13"/>
                <a:gd name="T17" fmla="*/ 3 h 11"/>
                <a:gd name="T18" fmla="*/ 3 w 13"/>
                <a:gd name="T19" fmla="*/ 7 h 11"/>
                <a:gd name="T20" fmla="*/ 5 w 13"/>
                <a:gd name="T21" fmla="*/ 8 h 11"/>
                <a:gd name="T22" fmla="*/ 11 w 13"/>
                <a:gd name="T23" fmla="*/ 2 h 11"/>
                <a:gd name="T24" fmla="*/ 9 w 13"/>
                <a:gd name="T25" fmla="*/ 0 h 11"/>
                <a:gd name="T26" fmla="*/ 0 w 13"/>
                <a:gd name="T27" fmla="*/ 8 h 11"/>
                <a:gd name="T28" fmla="*/ 3 w 13"/>
                <a:gd name="T29" fmla="*/ 10 h 11"/>
                <a:gd name="T30" fmla="*/ 11 w 13"/>
                <a:gd name="T31" fmla="*/ 4 h 11"/>
                <a:gd name="T32" fmla="*/ 9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9" y="2"/>
                  </a:moveTo>
                  <a:cubicBezTo>
                    <a:pt x="7" y="4"/>
                    <a:pt x="4" y="6"/>
                    <a:pt x="1" y="7"/>
                  </a:cubicBezTo>
                  <a:cubicBezTo>
                    <a:pt x="2" y="8"/>
                    <a:pt x="3" y="9"/>
                    <a:pt x="3" y="9"/>
                  </a:cubicBezTo>
                  <a:cubicBezTo>
                    <a:pt x="5" y="6"/>
                    <a:pt x="7" y="4"/>
                    <a:pt x="10" y="3"/>
                  </a:cubicBezTo>
                  <a:cubicBezTo>
                    <a:pt x="9" y="3"/>
                    <a:pt x="9" y="2"/>
                    <a:pt x="8" y="1"/>
                  </a:cubicBezTo>
                  <a:cubicBezTo>
                    <a:pt x="7" y="3"/>
                    <a:pt x="6" y="4"/>
                    <a:pt x="4" y="5"/>
                  </a:cubicBezTo>
                  <a:cubicBezTo>
                    <a:pt x="5" y="5"/>
                    <a:pt x="5" y="6"/>
                    <a:pt x="6" y="6"/>
                  </a:cubicBezTo>
                  <a:cubicBezTo>
                    <a:pt x="6" y="6"/>
                    <a:pt x="6" y="6"/>
                    <a:pt x="5" y="7"/>
                  </a:cubicBezTo>
                  <a:cubicBezTo>
                    <a:pt x="7" y="7"/>
                    <a:pt x="8" y="4"/>
                    <a:pt x="6" y="3"/>
                  </a:cubicBezTo>
                  <a:cubicBezTo>
                    <a:pt x="4" y="3"/>
                    <a:pt x="2" y="5"/>
                    <a:pt x="3" y="7"/>
                  </a:cubicBezTo>
                  <a:cubicBezTo>
                    <a:pt x="3" y="8"/>
                    <a:pt x="4" y="8"/>
                    <a:pt x="5" y="8"/>
                  </a:cubicBezTo>
                  <a:cubicBezTo>
                    <a:pt x="8" y="7"/>
                    <a:pt x="10" y="5"/>
                    <a:pt x="11" y="2"/>
                  </a:cubicBezTo>
                  <a:cubicBezTo>
                    <a:pt x="11" y="1"/>
                    <a:pt x="10" y="0"/>
                    <a:pt x="9" y="0"/>
                  </a:cubicBezTo>
                  <a:cubicBezTo>
                    <a:pt x="5" y="1"/>
                    <a:pt x="2" y="4"/>
                    <a:pt x="0" y="8"/>
                  </a:cubicBezTo>
                  <a:cubicBezTo>
                    <a:pt x="0" y="9"/>
                    <a:pt x="1" y="11"/>
                    <a:pt x="3" y="10"/>
                  </a:cubicBezTo>
                  <a:cubicBezTo>
                    <a:pt x="6" y="8"/>
                    <a:pt x="9" y="6"/>
                    <a:pt x="11" y="4"/>
                  </a:cubicBezTo>
                  <a:cubicBezTo>
                    <a:pt x="13" y="2"/>
                    <a:pt x="11"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0" name="Freeform 101">
              <a:extLst>
                <a:ext uri="{FF2B5EF4-FFF2-40B4-BE49-F238E27FC236}">
                  <a16:creationId xmlns:a16="http://schemas.microsoft.com/office/drawing/2014/main" id="{80ADB696-5E30-4C1E-A667-394A7D04A638}"/>
                </a:ext>
              </a:extLst>
            </p:cNvPr>
            <p:cNvSpPr>
              <a:spLocks/>
            </p:cNvSpPr>
            <p:nvPr/>
          </p:nvSpPr>
          <p:spPr bwMode="auto">
            <a:xfrm>
              <a:off x="5720234" y="2478724"/>
              <a:ext cx="12700" cy="23813"/>
            </a:xfrm>
            <a:custGeom>
              <a:avLst/>
              <a:gdLst>
                <a:gd name="T0" fmla="*/ 2 w 5"/>
                <a:gd name="T1" fmla="*/ 5 h 9"/>
                <a:gd name="T2" fmla="*/ 2 w 5"/>
                <a:gd name="T3" fmla="*/ 5 h 9"/>
                <a:gd name="T4" fmla="*/ 3 w 5"/>
                <a:gd name="T5" fmla="*/ 5 h 9"/>
                <a:gd name="T6" fmla="*/ 3 w 5"/>
                <a:gd name="T7" fmla="*/ 3 h 9"/>
                <a:gd name="T8" fmla="*/ 1 w 5"/>
                <a:gd name="T9" fmla="*/ 2 h 9"/>
                <a:gd name="T10" fmla="*/ 1 w 5"/>
                <a:gd name="T11" fmla="*/ 7 h 9"/>
                <a:gd name="T12" fmla="*/ 4 w 5"/>
                <a:gd name="T13" fmla="*/ 7 h 9"/>
                <a:gd name="T14" fmla="*/ 4 w 5"/>
                <a:gd name="T15" fmla="*/ 2 h 9"/>
                <a:gd name="T16" fmla="*/ 1 w 5"/>
                <a:gd name="T17" fmla="*/ 1 h 9"/>
                <a:gd name="T18" fmla="*/ 0 w 5"/>
                <a:gd name="T19" fmla="*/ 5 h 9"/>
                <a:gd name="T20" fmla="*/ 3 w 5"/>
                <a:gd name="T21" fmla="*/ 8 h 9"/>
                <a:gd name="T22" fmla="*/ 4 w 5"/>
                <a:gd name="T23" fmla="*/ 7 h 9"/>
                <a:gd name="T24" fmla="*/ 4 w 5"/>
                <a:gd name="T25" fmla="*/ 3 h 9"/>
                <a:gd name="T26" fmla="*/ 2 w 5"/>
                <a:gd name="T27" fmla="*/ 3 h 9"/>
                <a:gd name="T28" fmla="*/ 2 w 5"/>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5"/>
                  </a:moveTo>
                  <a:cubicBezTo>
                    <a:pt x="2" y="5"/>
                    <a:pt x="2" y="5"/>
                    <a:pt x="2" y="5"/>
                  </a:cubicBezTo>
                  <a:cubicBezTo>
                    <a:pt x="2" y="5"/>
                    <a:pt x="3" y="5"/>
                    <a:pt x="3" y="5"/>
                  </a:cubicBezTo>
                  <a:cubicBezTo>
                    <a:pt x="3" y="5"/>
                    <a:pt x="3" y="3"/>
                    <a:pt x="3" y="3"/>
                  </a:cubicBezTo>
                  <a:cubicBezTo>
                    <a:pt x="2" y="3"/>
                    <a:pt x="2" y="3"/>
                    <a:pt x="1" y="2"/>
                  </a:cubicBezTo>
                  <a:cubicBezTo>
                    <a:pt x="1" y="4"/>
                    <a:pt x="1" y="5"/>
                    <a:pt x="1" y="7"/>
                  </a:cubicBezTo>
                  <a:cubicBezTo>
                    <a:pt x="1" y="9"/>
                    <a:pt x="4" y="9"/>
                    <a:pt x="4" y="7"/>
                  </a:cubicBezTo>
                  <a:cubicBezTo>
                    <a:pt x="4" y="5"/>
                    <a:pt x="4" y="3"/>
                    <a:pt x="4" y="2"/>
                  </a:cubicBezTo>
                  <a:cubicBezTo>
                    <a:pt x="3" y="0"/>
                    <a:pt x="1" y="0"/>
                    <a:pt x="1" y="1"/>
                  </a:cubicBezTo>
                  <a:cubicBezTo>
                    <a:pt x="0" y="2"/>
                    <a:pt x="0" y="4"/>
                    <a:pt x="0" y="5"/>
                  </a:cubicBezTo>
                  <a:cubicBezTo>
                    <a:pt x="0" y="6"/>
                    <a:pt x="1" y="7"/>
                    <a:pt x="3" y="8"/>
                  </a:cubicBezTo>
                  <a:cubicBezTo>
                    <a:pt x="3" y="8"/>
                    <a:pt x="4" y="8"/>
                    <a:pt x="4" y="7"/>
                  </a:cubicBezTo>
                  <a:cubicBezTo>
                    <a:pt x="5" y="6"/>
                    <a:pt x="5" y="4"/>
                    <a:pt x="4" y="3"/>
                  </a:cubicBezTo>
                  <a:cubicBezTo>
                    <a:pt x="3" y="2"/>
                    <a:pt x="2" y="2"/>
                    <a:pt x="2" y="3"/>
                  </a:cubicBezTo>
                  <a:cubicBezTo>
                    <a:pt x="1" y="3"/>
                    <a:pt x="1" y="4"/>
                    <a:pt x="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1" name="Freeform 102">
              <a:extLst>
                <a:ext uri="{FF2B5EF4-FFF2-40B4-BE49-F238E27FC236}">
                  <a16:creationId xmlns:a16="http://schemas.microsoft.com/office/drawing/2014/main" id="{F98DE8A7-A017-407A-A123-CB7F27351CE5}"/>
                </a:ext>
              </a:extLst>
            </p:cNvPr>
            <p:cNvSpPr>
              <a:spLocks/>
            </p:cNvSpPr>
            <p:nvPr/>
          </p:nvSpPr>
          <p:spPr bwMode="auto">
            <a:xfrm>
              <a:off x="5605934" y="2608899"/>
              <a:ext cx="39687" cy="36513"/>
            </a:xfrm>
            <a:custGeom>
              <a:avLst/>
              <a:gdLst>
                <a:gd name="T0" fmla="*/ 11 w 15"/>
                <a:gd name="T1" fmla="*/ 2 h 14"/>
                <a:gd name="T2" fmla="*/ 1 w 15"/>
                <a:gd name="T3" fmla="*/ 11 h 14"/>
                <a:gd name="T4" fmla="*/ 3 w 15"/>
                <a:gd name="T5" fmla="*/ 14 h 14"/>
                <a:gd name="T6" fmla="*/ 13 w 15"/>
                <a:gd name="T7" fmla="*/ 3 h 14"/>
                <a:gd name="T8" fmla="*/ 11 w 15"/>
                <a:gd name="T9" fmla="*/ 1 h 14"/>
                <a:gd name="T10" fmla="*/ 1 w 15"/>
                <a:gd name="T11" fmla="*/ 10 h 14"/>
                <a:gd name="T12" fmla="*/ 3 w 15"/>
                <a:gd name="T13" fmla="*/ 13 h 14"/>
                <a:gd name="T14" fmla="*/ 10 w 15"/>
                <a:gd name="T15" fmla="*/ 7 h 14"/>
                <a:gd name="T16" fmla="*/ 7 w 15"/>
                <a:gd name="T17" fmla="*/ 6 h 14"/>
                <a:gd name="T18" fmla="*/ 2 w 15"/>
                <a:gd name="T19" fmla="*/ 9 h 14"/>
                <a:gd name="T20" fmla="*/ 4 w 15"/>
                <a:gd name="T21" fmla="*/ 12 h 14"/>
                <a:gd name="T22" fmla="*/ 12 w 15"/>
                <a:gd name="T23" fmla="*/ 4 h 14"/>
                <a:gd name="T24" fmla="*/ 10 w 15"/>
                <a:gd name="T25" fmla="*/ 2 h 14"/>
                <a:gd name="T26" fmla="*/ 2 w 15"/>
                <a:gd name="T27" fmla="*/ 11 h 14"/>
                <a:gd name="T28" fmla="*/ 4 w 15"/>
                <a:gd name="T29" fmla="*/ 13 h 14"/>
                <a:gd name="T30" fmla="*/ 13 w 15"/>
                <a:gd name="T31" fmla="*/ 5 h 14"/>
                <a:gd name="T32" fmla="*/ 11 w 15"/>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11" y="2"/>
                  </a:moveTo>
                  <a:cubicBezTo>
                    <a:pt x="7" y="4"/>
                    <a:pt x="4" y="8"/>
                    <a:pt x="1" y="11"/>
                  </a:cubicBezTo>
                  <a:cubicBezTo>
                    <a:pt x="0" y="13"/>
                    <a:pt x="1" y="14"/>
                    <a:pt x="3" y="14"/>
                  </a:cubicBezTo>
                  <a:cubicBezTo>
                    <a:pt x="8" y="12"/>
                    <a:pt x="12" y="8"/>
                    <a:pt x="13" y="3"/>
                  </a:cubicBezTo>
                  <a:cubicBezTo>
                    <a:pt x="13" y="1"/>
                    <a:pt x="12" y="0"/>
                    <a:pt x="11" y="1"/>
                  </a:cubicBezTo>
                  <a:cubicBezTo>
                    <a:pt x="7" y="3"/>
                    <a:pt x="3" y="6"/>
                    <a:pt x="1" y="10"/>
                  </a:cubicBezTo>
                  <a:cubicBezTo>
                    <a:pt x="0" y="12"/>
                    <a:pt x="1" y="13"/>
                    <a:pt x="3" y="13"/>
                  </a:cubicBezTo>
                  <a:cubicBezTo>
                    <a:pt x="6" y="12"/>
                    <a:pt x="8" y="10"/>
                    <a:pt x="10" y="7"/>
                  </a:cubicBezTo>
                  <a:cubicBezTo>
                    <a:pt x="10" y="5"/>
                    <a:pt x="8" y="4"/>
                    <a:pt x="7" y="6"/>
                  </a:cubicBezTo>
                  <a:cubicBezTo>
                    <a:pt x="6" y="8"/>
                    <a:pt x="4" y="9"/>
                    <a:pt x="2" y="9"/>
                  </a:cubicBezTo>
                  <a:cubicBezTo>
                    <a:pt x="2" y="10"/>
                    <a:pt x="3" y="11"/>
                    <a:pt x="4" y="12"/>
                  </a:cubicBezTo>
                  <a:cubicBezTo>
                    <a:pt x="6" y="8"/>
                    <a:pt x="9" y="6"/>
                    <a:pt x="12" y="4"/>
                  </a:cubicBezTo>
                  <a:cubicBezTo>
                    <a:pt x="12" y="3"/>
                    <a:pt x="11" y="2"/>
                    <a:pt x="10" y="2"/>
                  </a:cubicBezTo>
                  <a:cubicBezTo>
                    <a:pt x="9" y="6"/>
                    <a:pt x="6" y="9"/>
                    <a:pt x="2" y="11"/>
                  </a:cubicBezTo>
                  <a:cubicBezTo>
                    <a:pt x="2" y="11"/>
                    <a:pt x="3" y="12"/>
                    <a:pt x="4" y="13"/>
                  </a:cubicBezTo>
                  <a:cubicBezTo>
                    <a:pt x="6" y="10"/>
                    <a:pt x="9" y="7"/>
                    <a:pt x="13" y="5"/>
                  </a:cubicBezTo>
                  <a:cubicBezTo>
                    <a:pt x="15" y="4"/>
                    <a:pt x="13" y="1"/>
                    <a:pt x="1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2" name="Freeform 103">
              <a:extLst>
                <a:ext uri="{FF2B5EF4-FFF2-40B4-BE49-F238E27FC236}">
                  <a16:creationId xmlns:a16="http://schemas.microsoft.com/office/drawing/2014/main" id="{30B08E4D-7C9B-425E-B359-6D7259B28DDF}"/>
                </a:ext>
              </a:extLst>
            </p:cNvPr>
            <p:cNvSpPr>
              <a:spLocks/>
            </p:cNvSpPr>
            <p:nvPr/>
          </p:nvSpPr>
          <p:spPr bwMode="auto">
            <a:xfrm>
              <a:off x="5534496" y="2597786"/>
              <a:ext cx="19050" cy="19050"/>
            </a:xfrm>
            <a:custGeom>
              <a:avLst/>
              <a:gdLst>
                <a:gd name="T0" fmla="*/ 3 w 7"/>
                <a:gd name="T1" fmla="*/ 5 h 7"/>
                <a:gd name="T2" fmla="*/ 3 w 7"/>
                <a:gd name="T3" fmla="*/ 5 h 7"/>
                <a:gd name="T4" fmla="*/ 3 w 7"/>
                <a:gd name="T5" fmla="*/ 5 h 7"/>
                <a:gd name="T6" fmla="*/ 2 w 7"/>
                <a:gd name="T7" fmla="*/ 5 h 7"/>
                <a:gd name="T8" fmla="*/ 2 w 7"/>
                <a:gd name="T9" fmla="*/ 5 h 7"/>
                <a:gd name="T10" fmla="*/ 2 w 7"/>
                <a:gd name="T11" fmla="*/ 5 h 7"/>
                <a:gd name="T12" fmla="*/ 2 w 7"/>
                <a:gd name="T13" fmla="*/ 5 h 7"/>
                <a:gd name="T14" fmla="*/ 2 w 7"/>
                <a:gd name="T15" fmla="*/ 5 h 7"/>
                <a:gd name="T16" fmla="*/ 2 w 7"/>
                <a:gd name="T17" fmla="*/ 5 h 7"/>
                <a:gd name="T18" fmla="*/ 2 w 7"/>
                <a:gd name="T19" fmla="*/ 5 h 7"/>
                <a:gd name="T20" fmla="*/ 2 w 7"/>
                <a:gd name="T21" fmla="*/ 5 h 7"/>
                <a:gd name="T22" fmla="*/ 2 w 7"/>
                <a:gd name="T23" fmla="*/ 4 h 7"/>
                <a:gd name="T24" fmla="*/ 2 w 7"/>
                <a:gd name="T25" fmla="*/ 4 h 7"/>
                <a:gd name="T26" fmla="*/ 2 w 7"/>
                <a:gd name="T27" fmla="*/ 4 h 7"/>
                <a:gd name="T28" fmla="*/ 3 w 7"/>
                <a:gd name="T29" fmla="*/ 4 h 7"/>
                <a:gd name="T30" fmla="*/ 3 w 7"/>
                <a:gd name="T31" fmla="*/ 4 h 7"/>
                <a:gd name="T32" fmla="*/ 3 w 7"/>
                <a:gd name="T33" fmla="*/ 4 h 7"/>
                <a:gd name="T34" fmla="*/ 3 w 7"/>
                <a:gd name="T35" fmla="*/ 4 h 7"/>
                <a:gd name="T36" fmla="*/ 3 w 7"/>
                <a:gd name="T37" fmla="*/ 4 h 7"/>
                <a:gd name="T38" fmla="*/ 3 w 7"/>
                <a:gd name="T39" fmla="*/ 4 h 7"/>
                <a:gd name="T40" fmla="*/ 3 w 7"/>
                <a:gd name="T41" fmla="*/ 4 h 7"/>
                <a:gd name="T42" fmla="*/ 3 w 7"/>
                <a:gd name="T43" fmla="*/ 4 h 7"/>
                <a:gd name="T44" fmla="*/ 3 w 7"/>
                <a:gd name="T45" fmla="*/ 4 h 7"/>
                <a:gd name="T46" fmla="*/ 3 w 7"/>
                <a:gd name="T47" fmla="*/ 4 h 7"/>
                <a:gd name="T48" fmla="*/ 3 w 7"/>
                <a:gd name="T49" fmla="*/ 4 h 7"/>
                <a:gd name="T50" fmla="*/ 3 w 7"/>
                <a:gd name="T51" fmla="*/ 2 h 7"/>
                <a:gd name="T52" fmla="*/ 1 w 7"/>
                <a:gd name="T53" fmla="*/ 3 h 7"/>
                <a:gd name="T54" fmla="*/ 1 w 7"/>
                <a:gd name="T55" fmla="*/ 6 h 7"/>
                <a:gd name="T56" fmla="*/ 5 w 7"/>
                <a:gd name="T57" fmla="*/ 6 h 7"/>
                <a:gd name="T58" fmla="*/ 1 w 7"/>
                <a:gd name="T59" fmla="*/ 2 h 7"/>
                <a:gd name="T60" fmla="*/ 1 w 7"/>
                <a:gd name="T61" fmla="*/ 4 h 7"/>
                <a:gd name="T62" fmla="*/ 3 w 7"/>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5"/>
                  </a:moveTo>
                  <a:cubicBezTo>
                    <a:pt x="3" y="5"/>
                    <a:pt x="3" y="5"/>
                    <a:pt x="3" y="5"/>
                  </a:cubicBezTo>
                  <a:cubicBezTo>
                    <a:pt x="3" y="5"/>
                    <a:pt x="3" y="5"/>
                    <a:pt x="3" y="5"/>
                  </a:cubicBezTo>
                  <a:cubicBezTo>
                    <a:pt x="3" y="5"/>
                    <a:pt x="3" y="5"/>
                    <a:pt x="2" y="5"/>
                  </a:cubicBezTo>
                  <a:cubicBezTo>
                    <a:pt x="3" y="5"/>
                    <a:pt x="3" y="5"/>
                    <a:pt x="2" y="5"/>
                  </a:cubicBezTo>
                  <a:cubicBezTo>
                    <a:pt x="2" y="4"/>
                    <a:pt x="2" y="5"/>
                    <a:pt x="2" y="5"/>
                  </a:cubicBezTo>
                  <a:cubicBezTo>
                    <a:pt x="2" y="5"/>
                    <a:pt x="2" y="5"/>
                    <a:pt x="2" y="5"/>
                  </a:cubicBezTo>
                  <a:cubicBezTo>
                    <a:pt x="2" y="5"/>
                    <a:pt x="2" y="5"/>
                    <a:pt x="2" y="5"/>
                  </a:cubicBezTo>
                  <a:cubicBezTo>
                    <a:pt x="2" y="5"/>
                    <a:pt x="2" y="4"/>
                    <a:pt x="2" y="5"/>
                  </a:cubicBezTo>
                  <a:cubicBezTo>
                    <a:pt x="2" y="5"/>
                    <a:pt x="2" y="4"/>
                    <a:pt x="2" y="5"/>
                  </a:cubicBezTo>
                  <a:cubicBezTo>
                    <a:pt x="2" y="4"/>
                    <a:pt x="2" y="4"/>
                    <a:pt x="2" y="5"/>
                  </a:cubicBezTo>
                  <a:cubicBezTo>
                    <a:pt x="2" y="4"/>
                    <a:pt x="2" y="4"/>
                    <a:pt x="2" y="4"/>
                  </a:cubicBezTo>
                  <a:cubicBezTo>
                    <a:pt x="2" y="4"/>
                    <a:pt x="2" y="4"/>
                    <a:pt x="2" y="4"/>
                  </a:cubicBezTo>
                  <a:cubicBezTo>
                    <a:pt x="3" y="4"/>
                    <a:pt x="3"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3" y="4"/>
                  </a:cubicBezTo>
                  <a:cubicBezTo>
                    <a:pt x="3" y="4"/>
                    <a:pt x="3" y="3"/>
                    <a:pt x="3" y="4"/>
                  </a:cubicBezTo>
                  <a:cubicBezTo>
                    <a:pt x="3" y="4"/>
                    <a:pt x="3" y="4"/>
                    <a:pt x="3" y="4"/>
                  </a:cubicBezTo>
                  <a:cubicBezTo>
                    <a:pt x="3" y="4"/>
                    <a:pt x="3" y="4"/>
                    <a:pt x="3" y="4"/>
                  </a:cubicBezTo>
                  <a:cubicBezTo>
                    <a:pt x="3" y="4"/>
                    <a:pt x="3" y="4"/>
                    <a:pt x="3" y="4"/>
                  </a:cubicBezTo>
                  <a:cubicBezTo>
                    <a:pt x="3" y="4"/>
                    <a:pt x="3" y="4"/>
                    <a:pt x="3" y="4"/>
                  </a:cubicBezTo>
                  <a:cubicBezTo>
                    <a:pt x="4" y="4"/>
                    <a:pt x="3" y="2"/>
                    <a:pt x="3" y="2"/>
                  </a:cubicBezTo>
                  <a:cubicBezTo>
                    <a:pt x="2" y="2"/>
                    <a:pt x="1" y="2"/>
                    <a:pt x="1" y="3"/>
                  </a:cubicBezTo>
                  <a:cubicBezTo>
                    <a:pt x="0" y="4"/>
                    <a:pt x="0" y="5"/>
                    <a:pt x="1" y="6"/>
                  </a:cubicBezTo>
                  <a:cubicBezTo>
                    <a:pt x="2" y="7"/>
                    <a:pt x="4" y="7"/>
                    <a:pt x="5" y="6"/>
                  </a:cubicBezTo>
                  <a:cubicBezTo>
                    <a:pt x="7" y="4"/>
                    <a:pt x="4" y="0"/>
                    <a:pt x="1" y="2"/>
                  </a:cubicBezTo>
                  <a:cubicBezTo>
                    <a:pt x="1" y="2"/>
                    <a:pt x="0" y="3"/>
                    <a:pt x="1" y="4"/>
                  </a:cubicBezTo>
                  <a:cubicBezTo>
                    <a:pt x="1" y="5"/>
                    <a:pt x="2" y="5"/>
                    <a:pt x="3"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3" name="Freeform 104">
              <a:extLst>
                <a:ext uri="{FF2B5EF4-FFF2-40B4-BE49-F238E27FC236}">
                  <a16:creationId xmlns:a16="http://schemas.microsoft.com/office/drawing/2014/main" id="{791D749E-919A-4D03-8D98-654264DAF97A}"/>
                </a:ext>
              </a:extLst>
            </p:cNvPr>
            <p:cNvSpPr>
              <a:spLocks/>
            </p:cNvSpPr>
            <p:nvPr/>
          </p:nvSpPr>
          <p:spPr bwMode="auto">
            <a:xfrm>
              <a:off x="5705946" y="2577149"/>
              <a:ext cx="30162" cy="25400"/>
            </a:xfrm>
            <a:custGeom>
              <a:avLst/>
              <a:gdLst>
                <a:gd name="T0" fmla="*/ 7 w 11"/>
                <a:gd name="T1" fmla="*/ 2 h 10"/>
                <a:gd name="T2" fmla="*/ 2 w 11"/>
                <a:gd name="T3" fmla="*/ 6 h 10"/>
                <a:gd name="T4" fmla="*/ 4 w 11"/>
                <a:gd name="T5" fmla="*/ 9 h 10"/>
                <a:gd name="T6" fmla="*/ 9 w 11"/>
                <a:gd name="T7" fmla="*/ 4 h 10"/>
                <a:gd name="T8" fmla="*/ 7 w 11"/>
                <a:gd name="T9" fmla="*/ 2 h 10"/>
                <a:gd name="T10" fmla="*/ 5 w 11"/>
                <a:gd name="T11" fmla="*/ 4 h 10"/>
                <a:gd name="T12" fmla="*/ 7 w 11"/>
                <a:gd name="T13" fmla="*/ 7 h 10"/>
                <a:gd name="T14" fmla="*/ 10 w 11"/>
                <a:gd name="T15" fmla="*/ 3 h 10"/>
                <a:gd name="T16" fmla="*/ 8 w 11"/>
                <a:gd name="T17" fmla="*/ 1 h 10"/>
                <a:gd name="T18" fmla="*/ 1 w 11"/>
                <a:gd name="T19" fmla="*/ 7 h 10"/>
                <a:gd name="T20" fmla="*/ 2 w 11"/>
                <a:gd name="T21" fmla="*/ 10 h 10"/>
                <a:gd name="T22" fmla="*/ 10 w 11"/>
                <a:gd name="T23" fmla="*/ 3 h 10"/>
                <a:gd name="T24" fmla="*/ 7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7" y="2"/>
                  </a:moveTo>
                  <a:cubicBezTo>
                    <a:pt x="6" y="5"/>
                    <a:pt x="4" y="6"/>
                    <a:pt x="2" y="6"/>
                  </a:cubicBezTo>
                  <a:cubicBezTo>
                    <a:pt x="2" y="7"/>
                    <a:pt x="3" y="8"/>
                    <a:pt x="4" y="9"/>
                  </a:cubicBezTo>
                  <a:cubicBezTo>
                    <a:pt x="5" y="7"/>
                    <a:pt x="7" y="5"/>
                    <a:pt x="9" y="4"/>
                  </a:cubicBezTo>
                  <a:cubicBezTo>
                    <a:pt x="8" y="4"/>
                    <a:pt x="8" y="3"/>
                    <a:pt x="7" y="2"/>
                  </a:cubicBezTo>
                  <a:cubicBezTo>
                    <a:pt x="7" y="3"/>
                    <a:pt x="6" y="4"/>
                    <a:pt x="5" y="4"/>
                  </a:cubicBezTo>
                  <a:cubicBezTo>
                    <a:pt x="3" y="5"/>
                    <a:pt x="5" y="8"/>
                    <a:pt x="7" y="7"/>
                  </a:cubicBezTo>
                  <a:cubicBezTo>
                    <a:pt x="9" y="6"/>
                    <a:pt x="10" y="5"/>
                    <a:pt x="10" y="3"/>
                  </a:cubicBezTo>
                  <a:cubicBezTo>
                    <a:pt x="10" y="2"/>
                    <a:pt x="9" y="1"/>
                    <a:pt x="8" y="1"/>
                  </a:cubicBezTo>
                  <a:cubicBezTo>
                    <a:pt x="5" y="2"/>
                    <a:pt x="2" y="4"/>
                    <a:pt x="1" y="7"/>
                  </a:cubicBezTo>
                  <a:cubicBezTo>
                    <a:pt x="0" y="9"/>
                    <a:pt x="1" y="10"/>
                    <a:pt x="2" y="10"/>
                  </a:cubicBezTo>
                  <a:cubicBezTo>
                    <a:pt x="6" y="9"/>
                    <a:pt x="9" y="6"/>
                    <a:pt x="10" y="3"/>
                  </a:cubicBezTo>
                  <a:cubicBezTo>
                    <a:pt x="11" y="1"/>
                    <a:pt x="8" y="0"/>
                    <a:pt x="7"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4" name="Freeform 105">
              <a:extLst>
                <a:ext uri="{FF2B5EF4-FFF2-40B4-BE49-F238E27FC236}">
                  <a16:creationId xmlns:a16="http://schemas.microsoft.com/office/drawing/2014/main" id="{3411B23D-EBFE-4912-B391-D610428F8E35}"/>
                </a:ext>
              </a:extLst>
            </p:cNvPr>
            <p:cNvSpPr>
              <a:spLocks/>
            </p:cNvSpPr>
            <p:nvPr/>
          </p:nvSpPr>
          <p:spPr bwMode="auto">
            <a:xfrm>
              <a:off x="5442421" y="2589849"/>
              <a:ext cx="19050" cy="26988"/>
            </a:xfrm>
            <a:custGeom>
              <a:avLst/>
              <a:gdLst>
                <a:gd name="T0" fmla="*/ 2 w 7"/>
                <a:gd name="T1" fmla="*/ 4 h 10"/>
                <a:gd name="T2" fmla="*/ 4 w 7"/>
                <a:gd name="T3" fmla="*/ 9 h 10"/>
                <a:gd name="T4" fmla="*/ 6 w 7"/>
                <a:gd name="T5" fmla="*/ 7 h 10"/>
                <a:gd name="T6" fmla="*/ 3 w 7"/>
                <a:gd name="T7" fmla="*/ 4 h 10"/>
                <a:gd name="T8" fmla="*/ 0 w 7"/>
                <a:gd name="T9" fmla="*/ 5 h 10"/>
                <a:gd name="T10" fmla="*/ 3 w 7"/>
                <a:gd name="T11" fmla="*/ 7 h 10"/>
                <a:gd name="T12" fmla="*/ 5 w 7"/>
                <a:gd name="T13" fmla="*/ 7 h 10"/>
                <a:gd name="T14" fmla="*/ 5 w 7"/>
                <a:gd name="T15" fmla="*/ 5 h 10"/>
                <a:gd name="T16" fmla="*/ 3 w 7"/>
                <a:gd name="T17" fmla="*/ 3 h 10"/>
                <a:gd name="T18" fmla="*/ 0 w 7"/>
                <a:gd name="T19" fmla="*/ 4 h 10"/>
                <a:gd name="T20" fmla="*/ 5 w 7"/>
                <a:gd name="T21" fmla="*/ 10 h 10"/>
                <a:gd name="T22" fmla="*/ 7 w 7"/>
                <a:gd name="T23" fmla="*/ 8 h 10"/>
                <a:gd name="T24" fmla="*/ 5 w 7"/>
                <a:gd name="T25" fmla="*/ 2 h 10"/>
                <a:gd name="T26" fmla="*/ 2 w 7"/>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2" y="4"/>
                  </a:moveTo>
                  <a:cubicBezTo>
                    <a:pt x="3" y="5"/>
                    <a:pt x="4" y="7"/>
                    <a:pt x="4" y="9"/>
                  </a:cubicBezTo>
                  <a:cubicBezTo>
                    <a:pt x="5" y="8"/>
                    <a:pt x="5" y="8"/>
                    <a:pt x="6" y="7"/>
                  </a:cubicBezTo>
                  <a:cubicBezTo>
                    <a:pt x="4" y="7"/>
                    <a:pt x="3" y="6"/>
                    <a:pt x="3" y="4"/>
                  </a:cubicBezTo>
                  <a:cubicBezTo>
                    <a:pt x="2" y="5"/>
                    <a:pt x="1" y="5"/>
                    <a:pt x="0" y="5"/>
                  </a:cubicBezTo>
                  <a:cubicBezTo>
                    <a:pt x="1" y="6"/>
                    <a:pt x="2" y="7"/>
                    <a:pt x="3" y="7"/>
                  </a:cubicBezTo>
                  <a:cubicBezTo>
                    <a:pt x="4" y="8"/>
                    <a:pt x="5" y="8"/>
                    <a:pt x="5" y="7"/>
                  </a:cubicBezTo>
                  <a:cubicBezTo>
                    <a:pt x="6" y="7"/>
                    <a:pt x="6" y="6"/>
                    <a:pt x="5" y="5"/>
                  </a:cubicBezTo>
                  <a:cubicBezTo>
                    <a:pt x="4" y="4"/>
                    <a:pt x="4" y="4"/>
                    <a:pt x="3" y="3"/>
                  </a:cubicBezTo>
                  <a:cubicBezTo>
                    <a:pt x="1" y="2"/>
                    <a:pt x="0" y="3"/>
                    <a:pt x="0" y="4"/>
                  </a:cubicBezTo>
                  <a:cubicBezTo>
                    <a:pt x="0" y="7"/>
                    <a:pt x="2" y="10"/>
                    <a:pt x="5" y="10"/>
                  </a:cubicBezTo>
                  <a:cubicBezTo>
                    <a:pt x="6" y="10"/>
                    <a:pt x="7" y="9"/>
                    <a:pt x="7" y="8"/>
                  </a:cubicBezTo>
                  <a:cubicBezTo>
                    <a:pt x="7" y="6"/>
                    <a:pt x="6" y="4"/>
                    <a:pt x="5" y="2"/>
                  </a:cubicBezTo>
                  <a:cubicBezTo>
                    <a:pt x="3" y="0"/>
                    <a:pt x="1" y="2"/>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5" name="Freeform 106">
              <a:extLst>
                <a:ext uri="{FF2B5EF4-FFF2-40B4-BE49-F238E27FC236}">
                  <a16:creationId xmlns:a16="http://schemas.microsoft.com/office/drawing/2014/main" id="{F5AFD30B-F3FA-4FB4-8508-B50C5C980323}"/>
                </a:ext>
              </a:extLst>
            </p:cNvPr>
            <p:cNvSpPr>
              <a:spLocks/>
            </p:cNvSpPr>
            <p:nvPr/>
          </p:nvSpPr>
          <p:spPr bwMode="auto">
            <a:xfrm>
              <a:off x="5556721" y="2566036"/>
              <a:ext cx="12700" cy="12700"/>
            </a:xfrm>
            <a:custGeom>
              <a:avLst/>
              <a:gdLst>
                <a:gd name="T0" fmla="*/ 1 w 5"/>
                <a:gd name="T1" fmla="*/ 0 h 5"/>
                <a:gd name="T2" fmla="*/ 1 w 5"/>
                <a:gd name="T3" fmla="*/ 3 h 5"/>
                <a:gd name="T4" fmla="*/ 3 w 5"/>
                <a:gd name="T5" fmla="*/ 4 h 5"/>
                <a:gd name="T6" fmla="*/ 5 w 5"/>
                <a:gd name="T7" fmla="*/ 2 h 5"/>
                <a:gd name="T8" fmla="*/ 3 w 5"/>
                <a:gd name="T9" fmla="*/ 0 h 5"/>
                <a:gd name="T10" fmla="*/ 1 w 5"/>
                <a:gd name="T11" fmla="*/ 1 h 5"/>
                <a:gd name="T12" fmla="*/ 3 w 5"/>
                <a:gd name="T13" fmla="*/ 3 h 5"/>
                <a:gd name="T14" fmla="*/ 2 w 5"/>
                <a:gd name="T15" fmla="*/ 3 h 5"/>
                <a:gd name="T16" fmla="*/ 2 w 5"/>
                <a:gd name="T17" fmla="*/ 2 h 5"/>
                <a:gd name="T18" fmla="*/ 2 w 5"/>
                <a:gd name="T19" fmla="*/ 2 h 5"/>
                <a:gd name="T20" fmla="*/ 2 w 5"/>
                <a:gd name="T21" fmla="*/ 1 h 5"/>
                <a:gd name="T22" fmla="*/ 3 w 5"/>
                <a:gd name="T23" fmla="*/ 1 h 5"/>
                <a:gd name="T24" fmla="*/ 3 w 5"/>
                <a:gd name="T25" fmla="*/ 1 h 5"/>
                <a:gd name="T26" fmla="*/ 4 w 5"/>
                <a:gd name="T27" fmla="*/ 1 h 5"/>
                <a:gd name="T28" fmla="*/ 4 w 5"/>
                <a:gd name="T29" fmla="*/ 1 h 5"/>
                <a:gd name="T30" fmla="*/ 4 w 5"/>
                <a:gd name="T31" fmla="*/ 3 h 5"/>
                <a:gd name="T32" fmla="*/ 4 w 5"/>
                <a:gd name="T33" fmla="*/ 0 h 5"/>
                <a:gd name="T34" fmla="*/ 1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0"/>
                  </a:moveTo>
                  <a:cubicBezTo>
                    <a:pt x="1" y="1"/>
                    <a:pt x="0" y="2"/>
                    <a:pt x="1" y="3"/>
                  </a:cubicBezTo>
                  <a:cubicBezTo>
                    <a:pt x="1" y="4"/>
                    <a:pt x="2" y="5"/>
                    <a:pt x="3" y="4"/>
                  </a:cubicBezTo>
                  <a:cubicBezTo>
                    <a:pt x="4" y="4"/>
                    <a:pt x="5" y="3"/>
                    <a:pt x="5" y="2"/>
                  </a:cubicBezTo>
                  <a:cubicBezTo>
                    <a:pt x="5" y="1"/>
                    <a:pt x="4" y="0"/>
                    <a:pt x="3" y="0"/>
                  </a:cubicBezTo>
                  <a:cubicBezTo>
                    <a:pt x="3" y="0"/>
                    <a:pt x="1" y="0"/>
                    <a:pt x="1" y="1"/>
                  </a:cubicBezTo>
                  <a:cubicBezTo>
                    <a:pt x="1" y="2"/>
                    <a:pt x="2" y="3"/>
                    <a:pt x="3" y="3"/>
                  </a:cubicBezTo>
                  <a:cubicBezTo>
                    <a:pt x="2" y="3"/>
                    <a:pt x="2" y="3"/>
                    <a:pt x="2" y="3"/>
                  </a:cubicBezTo>
                  <a:cubicBezTo>
                    <a:pt x="2" y="2"/>
                    <a:pt x="2" y="2"/>
                    <a:pt x="2" y="2"/>
                  </a:cubicBezTo>
                  <a:cubicBezTo>
                    <a:pt x="2" y="2"/>
                    <a:pt x="2" y="2"/>
                    <a:pt x="2" y="2"/>
                  </a:cubicBezTo>
                  <a:cubicBezTo>
                    <a:pt x="2" y="2"/>
                    <a:pt x="2" y="2"/>
                    <a:pt x="2" y="1"/>
                  </a:cubicBezTo>
                  <a:cubicBezTo>
                    <a:pt x="2" y="1"/>
                    <a:pt x="3" y="1"/>
                    <a:pt x="3" y="1"/>
                  </a:cubicBezTo>
                  <a:cubicBezTo>
                    <a:pt x="3" y="1"/>
                    <a:pt x="4" y="1"/>
                    <a:pt x="3" y="1"/>
                  </a:cubicBezTo>
                  <a:cubicBezTo>
                    <a:pt x="4" y="1"/>
                    <a:pt x="4" y="1"/>
                    <a:pt x="4" y="1"/>
                  </a:cubicBezTo>
                  <a:cubicBezTo>
                    <a:pt x="4" y="2"/>
                    <a:pt x="4" y="2"/>
                    <a:pt x="4" y="1"/>
                  </a:cubicBezTo>
                  <a:cubicBezTo>
                    <a:pt x="4" y="2"/>
                    <a:pt x="4" y="2"/>
                    <a:pt x="4" y="3"/>
                  </a:cubicBezTo>
                  <a:cubicBezTo>
                    <a:pt x="4" y="2"/>
                    <a:pt x="5" y="1"/>
                    <a:pt x="4" y="0"/>
                  </a:cubicBezTo>
                  <a:cubicBezTo>
                    <a:pt x="3" y="0"/>
                    <a:pt x="2" y="0"/>
                    <a:pt x="1"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6" name="Freeform 107">
              <a:extLst>
                <a:ext uri="{FF2B5EF4-FFF2-40B4-BE49-F238E27FC236}">
                  <a16:creationId xmlns:a16="http://schemas.microsoft.com/office/drawing/2014/main" id="{E2EC7C7E-8B80-4208-BC71-FE765C55D69D}"/>
                </a:ext>
              </a:extLst>
            </p:cNvPr>
            <p:cNvSpPr>
              <a:spLocks/>
            </p:cNvSpPr>
            <p:nvPr/>
          </p:nvSpPr>
          <p:spPr bwMode="auto">
            <a:xfrm>
              <a:off x="5474171" y="2396174"/>
              <a:ext cx="31750" cy="30163"/>
            </a:xfrm>
            <a:custGeom>
              <a:avLst/>
              <a:gdLst>
                <a:gd name="T0" fmla="*/ 9 w 12"/>
                <a:gd name="T1" fmla="*/ 2 h 11"/>
                <a:gd name="T2" fmla="*/ 6 w 12"/>
                <a:gd name="T3" fmla="*/ 4 h 11"/>
                <a:gd name="T4" fmla="*/ 3 w 12"/>
                <a:gd name="T5" fmla="*/ 7 h 11"/>
                <a:gd name="T6" fmla="*/ 3 w 12"/>
                <a:gd name="T7" fmla="*/ 7 h 11"/>
                <a:gd name="T8" fmla="*/ 4 w 12"/>
                <a:gd name="T9" fmla="*/ 8 h 11"/>
                <a:gd name="T10" fmla="*/ 5 w 12"/>
                <a:gd name="T11" fmla="*/ 6 h 11"/>
                <a:gd name="T12" fmla="*/ 7 w 12"/>
                <a:gd name="T13" fmla="*/ 4 h 11"/>
                <a:gd name="T14" fmla="*/ 5 w 12"/>
                <a:gd name="T15" fmla="*/ 3 h 11"/>
                <a:gd name="T16" fmla="*/ 4 w 12"/>
                <a:gd name="T17" fmla="*/ 5 h 11"/>
                <a:gd name="T18" fmla="*/ 6 w 12"/>
                <a:gd name="T19" fmla="*/ 7 h 11"/>
                <a:gd name="T20" fmla="*/ 8 w 12"/>
                <a:gd name="T21" fmla="*/ 4 h 11"/>
                <a:gd name="T22" fmla="*/ 6 w 12"/>
                <a:gd name="T23" fmla="*/ 3 h 11"/>
                <a:gd name="T24" fmla="*/ 6 w 12"/>
                <a:gd name="T25" fmla="*/ 3 h 11"/>
                <a:gd name="T26" fmla="*/ 8 w 12"/>
                <a:gd name="T27" fmla="*/ 6 h 11"/>
                <a:gd name="T28" fmla="*/ 9 w 12"/>
                <a:gd name="T29" fmla="*/ 3 h 11"/>
                <a:gd name="T30" fmla="*/ 7 w 12"/>
                <a:gd name="T31" fmla="*/ 1 h 11"/>
                <a:gd name="T32" fmla="*/ 3 w 12"/>
                <a:gd name="T33" fmla="*/ 6 h 11"/>
                <a:gd name="T34" fmla="*/ 5 w 12"/>
                <a:gd name="T35" fmla="*/ 8 h 11"/>
                <a:gd name="T36" fmla="*/ 9 w 12"/>
                <a:gd name="T37" fmla="*/ 3 h 11"/>
                <a:gd name="T38" fmla="*/ 7 w 12"/>
                <a:gd name="T39" fmla="*/ 1 h 11"/>
                <a:gd name="T40" fmla="*/ 2 w 12"/>
                <a:gd name="T41" fmla="*/ 5 h 11"/>
                <a:gd name="T42" fmla="*/ 1 w 12"/>
                <a:gd name="T43" fmla="*/ 10 h 11"/>
                <a:gd name="T44" fmla="*/ 5 w 12"/>
                <a:gd name="T45" fmla="*/ 9 h 11"/>
                <a:gd name="T46" fmla="*/ 11 w 12"/>
                <a:gd name="T47" fmla="*/ 4 h 11"/>
                <a:gd name="T48" fmla="*/ 9 w 12"/>
                <a:gd name="T4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1">
                  <a:moveTo>
                    <a:pt x="9" y="2"/>
                  </a:moveTo>
                  <a:cubicBezTo>
                    <a:pt x="8" y="3"/>
                    <a:pt x="7" y="4"/>
                    <a:pt x="6" y="4"/>
                  </a:cubicBezTo>
                  <a:cubicBezTo>
                    <a:pt x="5" y="5"/>
                    <a:pt x="4" y="6"/>
                    <a:pt x="3" y="7"/>
                  </a:cubicBezTo>
                  <a:cubicBezTo>
                    <a:pt x="3" y="7"/>
                    <a:pt x="3" y="7"/>
                    <a:pt x="3" y="7"/>
                  </a:cubicBezTo>
                  <a:cubicBezTo>
                    <a:pt x="3" y="7"/>
                    <a:pt x="3" y="8"/>
                    <a:pt x="4" y="8"/>
                  </a:cubicBezTo>
                  <a:cubicBezTo>
                    <a:pt x="4" y="8"/>
                    <a:pt x="4" y="7"/>
                    <a:pt x="5" y="6"/>
                  </a:cubicBezTo>
                  <a:cubicBezTo>
                    <a:pt x="5" y="5"/>
                    <a:pt x="6" y="5"/>
                    <a:pt x="7" y="4"/>
                  </a:cubicBezTo>
                  <a:cubicBezTo>
                    <a:pt x="7" y="4"/>
                    <a:pt x="6" y="3"/>
                    <a:pt x="5" y="3"/>
                  </a:cubicBezTo>
                  <a:cubicBezTo>
                    <a:pt x="5" y="4"/>
                    <a:pt x="5" y="4"/>
                    <a:pt x="4" y="5"/>
                  </a:cubicBezTo>
                  <a:cubicBezTo>
                    <a:pt x="5" y="5"/>
                    <a:pt x="5" y="6"/>
                    <a:pt x="6" y="7"/>
                  </a:cubicBezTo>
                  <a:cubicBezTo>
                    <a:pt x="7" y="6"/>
                    <a:pt x="7" y="5"/>
                    <a:pt x="8" y="4"/>
                  </a:cubicBezTo>
                  <a:cubicBezTo>
                    <a:pt x="7" y="4"/>
                    <a:pt x="7" y="3"/>
                    <a:pt x="6" y="3"/>
                  </a:cubicBezTo>
                  <a:cubicBezTo>
                    <a:pt x="6" y="3"/>
                    <a:pt x="6" y="3"/>
                    <a:pt x="6" y="3"/>
                  </a:cubicBezTo>
                  <a:cubicBezTo>
                    <a:pt x="5" y="5"/>
                    <a:pt x="7" y="7"/>
                    <a:pt x="8" y="6"/>
                  </a:cubicBezTo>
                  <a:cubicBezTo>
                    <a:pt x="9" y="5"/>
                    <a:pt x="9" y="4"/>
                    <a:pt x="9" y="3"/>
                  </a:cubicBezTo>
                  <a:cubicBezTo>
                    <a:pt x="9" y="2"/>
                    <a:pt x="8" y="1"/>
                    <a:pt x="7" y="1"/>
                  </a:cubicBezTo>
                  <a:cubicBezTo>
                    <a:pt x="5" y="2"/>
                    <a:pt x="4" y="4"/>
                    <a:pt x="3" y="6"/>
                  </a:cubicBezTo>
                  <a:cubicBezTo>
                    <a:pt x="3" y="7"/>
                    <a:pt x="4" y="8"/>
                    <a:pt x="5" y="8"/>
                  </a:cubicBezTo>
                  <a:cubicBezTo>
                    <a:pt x="7" y="7"/>
                    <a:pt x="8" y="5"/>
                    <a:pt x="9" y="3"/>
                  </a:cubicBezTo>
                  <a:cubicBezTo>
                    <a:pt x="9" y="2"/>
                    <a:pt x="8" y="1"/>
                    <a:pt x="7" y="1"/>
                  </a:cubicBezTo>
                  <a:cubicBezTo>
                    <a:pt x="5" y="2"/>
                    <a:pt x="3" y="3"/>
                    <a:pt x="2" y="5"/>
                  </a:cubicBezTo>
                  <a:cubicBezTo>
                    <a:pt x="1" y="6"/>
                    <a:pt x="0" y="8"/>
                    <a:pt x="1" y="10"/>
                  </a:cubicBezTo>
                  <a:cubicBezTo>
                    <a:pt x="2" y="11"/>
                    <a:pt x="4" y="10"/>
                    <a:pt x="5" y="9"/>
                  </a:cubicBezTo>
                  <a:cubicBezTo>
                    <a:pt x="7" y="8"/>
                    <a:pt x="9" y="6"/>
                    <a:pt x="11" y="4"/>
                  </a:cubicBezTo>
                  <a:cubicBezTo>
                    <a:pt x="12" y="3"/>
                    <a:pt x="10"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7" name="Freeform 108">
              <a:extLst>
                <a:ext uri="{FF2B5EF4-FFF2-40B4-BE49-F238E27FC236}">
                  <a16:creationId xmlns:a16="http://schemas.microsoft.com/office/drawing/2014/main" id="{31AF1C54-92A6-4454-B3CC-44AB5689817B}"/>
                </a:ext>
              </a:extLst>
            </p:cNvPr>
            <p:cNvSpPr>
              <a:spLocks/>
            </p:cNvSpPr>
            <p:nvPr/>
          </p:nvSpPr>
          <p:spPr bwMode="auto">
            <a:xfrm>
              <a:off x="5577359" y="2227899"/>
              <a:ext cx="23812" cy="15875"/>
            </a:xfrm>
            <a:custGeom>
              <a:avLst/>
              <a:gdLst>
                <a:gd name="T0" fmla="*/ 4 w 9"/>
                <a:gd name="T1" fmla="*/ 5 h 6"/>
                <a:gd name="T2" fmla="*/ 6 w 9"/>
                <a:gd name="T3" fmla="*/ 5 h 6"/>
                <a:gd name="T4" fmla="*/ 8 w 9"/>
                <a:gd name="T5" fmla="*/ 3 h 6"/>
                <a:gd name="T6" fmla="*/ 3 w 9"/>
                <a:gd name="T7" fmla="*/ 1 h 6"/>
                <a:gd name="T8" fmla="*/ 1 w 9"/>
                <a:gd name="T9" fmla="*/ 3 h 6"/>
                <a:gd name="T10" fmla="*/ 2 w 9"/>
                <a:gd name="T11" fmla="*/ 4 h 6"/>
                <a:gd name="T12" fmla="*/ 5 w 9"/>
                <a:gd name="T13" fmla="*/ 3 h 6"/>
                <a:gd name="T14" fmla="*/ 3 w 9"/>
                <a:gd name="T15" fmla="*/ 0 h 6"/>
                <a:gd name="T16" fmla="*/ 1 w 9"/>
                <a:gd name="T17" fmla="*/ 3 h 6"/>
                <a:gd name="T18" fmla="*/ 7 w 9"/>
                <a:gd name="T19" fmla="*/ 6 h 6"/>
                <a:gd name="T20" fmla="*/ 9 w 9"/>
                <a:gd name="T21" fmla="*/ 4 h 6"/>
                <a:gd name="T22" fmla="*/ 3 w 9"/>
                <a:gd name="T23" fmla="*/ 2 h 6"/>
                <a:gd name="T24" fmla="*/ 2 w 9"/>
                <a:gd name="T25" fmla="*/ 4 h 6"/>
                <a:gd name="T26" fmla="*/ 4 w 9"/>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4" y="5"/>
                  </a:moveTo>
                  <a:cubicBezTo>
                    <a:pt x="5" y="4"/>
                    <a:pt x="6" y="5"/>
                    <a:pt x="6" y="5"/>
                  </a:cubicBezTo>
                  <a:cubicBezTo>
                    <a:pt x="7" y="5"/>
                    <a:pt x="7" y="4"/>
                    <a:pt x="8" y="3"/>
                  </a:cubicBezTo>
                  <a:cubicBezTo>
                    <a:pt x="6" y="3"/>
                    <a:pt x="4" y="2"/>
                    <a:pt x="3" y="1"/>
                  </a:cubicBezTo>
                  <a:cubicBezTo>
                    <a:pt x="2" y="1"/>
                    <a:pt x="2" y="2"/>
                    <a:pt x="1" y="3"/>
                  </a:cubicBezTo>
                  <a:cubicBezTo>
                    <a:pt x="2" y="3"/>
                    <a:pt x="2" y="3"/>
                    <a:pt x="2" y="4"/>
                  </a:cubicBezTo>
                  <a:cubicBezTo>
                    <a:pt x="3" y="6"/>
                    <a:pt x="6" y="5"/>
                    <a:pt x="5" y="3"/>
                  </a:cubicBezTo>
                  <a:cubicBezTo>
                    <a:pt x="5" y="2"/>
                    <a:pt x="4" y="1"/>
                    <a:pt x="3" y="0"/>
                  </a:cubicBezTo>
                  <a:cubicBezTo>
                    <a:pt x="1" y="0"/>
                    <a:pt x="0" y="2"/>
                    <a:pt x="1" y="3"/>
                  </a:cubicBezTo>
                  <a:cubicBezTo>
                    <a:pt x="2" y="5"/>
                    <a:pt x="5" y="6"/>
                    <a:pt x="7" y="6"/>
                  </a:cubicBezTo>
                  <a:cubicBezTo>
                    <a:pt x="8" y="6"/>
                    <a:pt x="9" y="5"/>
                    <a:pt x="9" y="4"/>
                  </a:cubicBezTo>
                  <a:cubicBezTo>
                    <a:pt x="8" y="2"/>
                    <a:pt x="5" y="1"/>
                    <a:pt x="3" y="2"/>
                  </a:cubicBezTo>
                  <a:cubicBezTo>
                    <a:pt x="2" y="2"/>
                    <a:pt x="2" y="3"/>
                    <a:pt x="2" y="4"/>
                  </a:cubicBezTo>
                  <a:cubicBezTo>
                    <a:pt x="2" y="5"/>
                    <a:pt x="3" y="5"/>
                    <a:pt x="4"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8" name="Freeform 109">
              <a:extLst>
                <a:ext uri="{FF2B5EF4-FFF2-40B4-BE49-F238E27FC236}">
                  <a16:creationId xmlns:a16="http://schemas.microsoft.com/office/drawing/2014/main" id="{AB3275A7-400E-494E-9E0C-813BDF3CD4A1}"/>
                </a:ext>
              </a:extLst>
            </p:cNvPr>
            <p:cNvSpPr>
              <a:spLocks/>
            </p:cNvSpPr>
            <p:nvPr/>
          </p:nvSpPr>
          <p:spPr bwMode="auto">
            <a:xfrm>
              <a:off x="5367809" y="2475549"/>
              <a:ext cx="15875" cy="30163"/>
            </a:xfrm>
            <a:custGeom>
              <a:avLst/>
              <a:gdLst>
                <a:gd name="T0" fmla="*/ 2 w 6"/>
                <a:gd name="T1" fmla="*/ 4 h 11"/>
                <a:gd name="T2" fmla="*/ 3 w 6"/>
                <a:gd name="T3" fmla="*/ 9 h 11"/>
                <a:gd name="T4" fmla="*/ 5 w 6"/>
                <a:gd name="T5" fmla="*/ 8 h 11"/>
                <a:gd name="T6" fmla="*/ 4 w 6"/>
                <a:gd name="T7" fmla="*/ 4 h 11"/>
                <a:gd name="T8" fmla="*/ 1 w 6"/>
                <a:gd name="T9" fmla="*/ 5 h 11"/>
                <a:gd name="T10" fmla="*/ 2 w 6"/>
                <a:gd name="T11" fmla="*/ 7 h 11"/>
                <a:gd name="T12" fmla="*/ 5 w 6"/>
                <a:gd name="T13" fmla="*/ 6 h 11"/>
                <a:gd name="T14" fmla="*/ 3 w 6"/>
                <a:gd name="T15" fmla="*/ 3 h 11"/>
                <a:gd name="T16" fmla="*/ 1 w 6"/>
                <a:gd name="T17" fmla="*/ 4 h 11"/>
                <a:gd name="T18" fmla="*/ 3 w 6"/>
                <a:gd name="T19" fmla="*/ 11 h 11"/>
                <a:gd name="T20" fmla="*/ 5 w 6"/>
                <a:gd name="T21" fmla="*/ 10 h 11"/>
                <a:gd name="T22" fmla="*/ 4 w 6"/>
                <a:gd name="T23" fmla="*/ 2 h 11"/>
                <a:gd name="T24" fmla="*/ 2 w 6"/>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4"/>
                  </a:moveTo>
                  <a:cubicBezTo>
                    <a:pt x="3" y="5"/>
                    <a:pt x="3" y="7"/>
                    <a:pt x="3" y="9"/>
                  </a:cubicBezTo>
                  <a:cubicBezTo>
                    <a:pt x="3" y="9"/>
                    <a:pt x="4" y="8"/>
                    <a:pt x="5" y="8"/>
                  </a:cubicBezTo>
                  <a:cubicBezTo>
                    <a:pt x="4" y="7"/>
                    <a:pt x="3" y="6"/>
                    <a:pt x="4" y="4"/>
                  </a:cubicBezTo>
                  <a:cubicBezTo>
                    <a:pt x="3" y="5"/>
                    <a:pt x="2" y="5"/>
                    <a:pt x="1" y="5"/>
                  </a:cubicBezTo>
                  <a:cubicBezTo>
                    <a:pt x="1" y="6"/>
                    <a:pt x="2" y="6"/>
                    <a:pt x="2" y="7"/>
                  </a:cubicBezTo>
                  <a:cubicBezTo>
                    <a:pt x="3" y="9"/>
                    <a:pt x="5" y="8"/>
                    <a:pt x="5" y="6"/>
                  </a:cubicBezTo>
                  <a:cubicBezTo>
                    <a:pt x="5" y="5"/>
                    <a:pt x="4" y="4"/>
                    <a:pt x="3" y="3"/>
                  </a:cubicBezTo>
                  <a:cubicBezTo>
                    <a:pt x="2" y="2"/>
                    <a:pt x="1" y="3"/>
                    <a:pt x="1" y="4"/>
                  </a:cubicBezTo>
                  <a:cubicBezTo>
                    <a:pt x="0" y="6"/>
                    <a:pt x="1" y="9"/>
                    <a:pt x="3" y="11"/>
                  </a:cubicBezTo>
                  <a:cubicBezTo>
                    <a:pt x="4" y="11"/>
                    <a:pt x="5" y="11"/>
                    <a:pt x="5" y="10"/>
                  </a:cubicBezTo>
                  <a:cubicBezTo>
                    <a:pt x="6" y="7"/>
                    <a:pt x="6" y="4"/>
                    <a:pt x="4" y="2"/>
                  </a:cubicBezTo>
                  <a:cubicBezTo>
                    <a:pt x="2" y="0"/>
                    <a:pt x="0" y="3"/>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9" name="Freeform 110">
              <a:extLst>
                <a:ext uri="{FF2B5EF4-FFF2-40B4-BE49-F238E27FC236}">
                  <a16:creationId xmlns:a16="http://schemas.microsoft.com/office/drawing/2014/main" id="{C30757BB-765E-4C8A-94DA-8C02759B6BC2}"/>
                </a:ext>
              </a:extLst>
            </p:cNvPr>
            <p:cNvSpPr>
              <a:spLocks/>
            </p:cNvSpPr>
            <p:nvPr/>
          </p:nvSpPr>
          <p:spPr bwMode="auto">
            <a:xfrm>
              <a:off x="5474171" y="2539049"/>
              <a:ext cx="12700" cy="11113"/>
            </a:xfrm>
            <a:custGeom>
              <a:avLst/>
              <a:gdLst>
                <a:gd name="T0" fmla="*/ 1 w 5"/>
                <a:gd name="T1" fmla="*/ 2 h 4"/>
                <a:gd name="T2" fmla="*/ 2 w 5"/>
                <a:gd name="T3" fmla="*/ 4 h 4"/>
                <a:gd name="T4" fmla="*/ 3 w 5"/>
                <a:gd name="T5" fmla="*/ 1 h 4"/>
                <a:gd name="T6" fmla="*/ 3 w 5"/>
                <a:gd name="T7" fmla="*/ 1 h 4"/>
                <a:gd name="T8" fmla="*/ 3 w 5"/>
                <a:gd name="T9" fmla="*/ 1 h 4"/>
                <a:gd name="T10" fmla="*/ 4 w 5"/>
                <a:gd name="T11" fmla="*/ 1 h 4"/>
                <a:gd name="T12" fmla="*/ 4 w 5"/>
                <a:gd name="T13" fmla="*/ 1 h 4"/>
                <a:gd name="T14" fmla="*/ 1 w 5"/>
                <a:gd name="T15" fmla="*/ 3 h 4"/>
                <a:gd name="T16" fmla="*/ 1 w 5"/>
                <a:gd name="T17" fmla="*/ 3 h 4"/>
                <a:gd name="T18" fmla="*/ 4 w 5"/>
                <a:gd name="T19" fmla="*/ 4 h 4"/>
                <a:gd name="T20" fmla="*/ 4 w 5"/>
                <a:gd name="T21" fmla="*/ 1 h 4"/>
                <a:gd name="T22" fmla="*/ 3 w 5"/>
                <a:gd name="T23" fmla="*/ 1 h 4"/>
                <a:gd name="T24" fmla="*/ 1 w 5"/>
                <a:gd name="T25" fmla="*/ 1 h 4"/>
                <a:gd name="T26" fmla="*/ 1 w 5"/>
                <a:gd name="T27" fmla="*/ 3 h 4"/>
                <a:gd name="T28" fmla="*/ 3 w 5"/>
                <a:gd name="T29" fmla="*/ 4 h 4"/>
                <a:gd name="T30" fmla="*/ 4 w 5"/>
                <a:gd name="T31" fmla="*/ 2 h 4"/>
                <a:gd name="T32" fmla="*/ 3 w 5"/>
                <a:gd name="T33" fmla="*/ 0 h 4"/>
                <a:gd name="T34" fmla="*/ 1 w 5"/>
                <a:gd name="T35" fmla="*/ 0 h 4"/>
                <a:gd name="T36" fmla="*/ 1 w 5"/>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1" y="2"/>
                  </a:moveTo>
                  <a:cubicBezTo>
                    <a:pt x="1" y="3"/>
                    <a:pt x="2" y="3"/>
                    <a:pt x="2" y="4"/>
                  </a:cubicBezTo>
                  <a:cubicBezTo>
                    <a:pt x="3" y="3"/>
                    <a:pt x="3" y="2"/>
                    <a:pt x="3" y="1"/>
                  </a:cubicBezTo>
                  <a:cubicBezTo>
                    <a:pt x="3" y="1"/>
                    <a:pt x="3" y="1"/>
                    <a:pt x="3" y="1"/>
                  </a:cubicBezTo>
                  <a:cubicBezTo>
                    <a:pt x="4" y="1"/>
                    <a:pt x="4" y="1"/>
                    <a:pt x="3" y="1"/>
                  </a:cubicBezTo>
                  <a:cubicBezTo>
                    <a:pt x="3" y="1"/>
                    <a:pt x="3" y="1"/>
                    <a:pt x="4" y="1"/>
                  </a:cubicBezTo>
                  <a:cubicBezTo>
                    <a:pt x="4" y="2"/>
                    <a:pt x="4" y="2"/>
                    <a:pt x="4" y="1"/>
                  </a:cubicBezTo>
                  <a:cubicBezTo>
                    <a:pt x="3" y="2"/>
                    <a:pt x="2" y="3"/>
                    <a:pt x="1" y="3"/>
                  </a:cubicBezTo>
                  <a:cubicBezTo>
                    <a:pt x="1" y="3"/>
                    <a:pt x="1" y="3"/>
                    <a:pt x="1" y="3"/>
                  </a:cubicBezTo>
                  <a:cubicBezTo>
                    <a:pt x="2" y="4"/>
                    <a:pt x="3" y="4"/>
                    <a:pt x="4" y="4"/>
                  </a:cubicBezTo>
                  <a:cubicBezTo>
                    <a:pt x="4" y="3"/>
                    <a:pt x="4" y="2"/>
                    <a:pt x="4" y="1"/>
                  </a:cubicBezTo>
                  <a:cubicBezTo>
                    <a:pt x="4" y="1"/>
                    <a:pt x="3" y="1"/>
                    <a:pt x="3" y="1"/>
                  </a:cubicBezTo>
                  <a:cubicBezTo>
                    <a:pt x="3" y="1"/>
                    <a:pt x="2" y="1"/>
                    <a:pt x="1" y="1"/>
                  </a:cubicBezTo>
                  <a:cubicBezTo>
                    <a:pt x="1" y="2"/>
                    <a:pt x="1" y="2"/>
                    <a:pt x="1" y="3"/>
                  </a:cubicBezTo>
                  <a:cubicBezTo>
                    <a:pt x="1" y="4"/>
                    <a:pt x="2" y="4"/>
                    <a:pt x="3" y="4"/>
                  </a:cubicBezTo>
                  <a:cubicBezTo>
                    <a:pt x="5" y="4"/>
                    <a:pt x="5" y="3"/>
                    <a:pt x="4" y="2"/>
                  </a:cubicBezTo>
                  <a:cubicBezTo>
                    <a:pt x="4" y="1"/>
                    <a:pt x="3" y="1"/>
                    <a:pt x="3" y="0"/>
                  </a:cubicBezTo>
                  <a:cubicBezTo>
                    <a:pt x="2" y="0"/>
                    <a:pt x="1" y="0"/>
                    <a:pt x="1" y="0"/>
                  </a:cubicBezTo>
                  <a:cubicBezTo>
                    <a:pt x="0" y="1"/>
                    <a:pt x="0" y="2"/>
                    <a:pt x="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0" name="Freeform 111">
              <a:extLst>
                <a:ext uri="{FF2B5EF4-FFF2-40B4-BE49-F238E27FC236}">
                  <a16:creationId xmlns:a16="http://schemas.microsoft.com/office/drawing/2014/main" id="{8708DFB4-9DDC-4631-B20A-196CFE3AF1C1}"/>
                </a:ext>
              </a:extLst>
            </p:cNvPr>
            <p:cNvSpPr>
              <a:spLocks/>
            </p:cNvSpPr>
            <p:nvPr/>
          </p:nvSpPr>
          <p:spPr bwMode="auto">
            <a:xfrm>
              <a:off x="5501159" y="2339024"/>
              <a:ext cx="12700" cy="23813"/>
            </a:xfrm>
            <a:custGeom>
              <a:avLst/>
              <a:gdLst>
                <a:gd name="T0" fmla="*/ 2 w 5"/>
                <a:gd name="T1" fmla="*/ 2 h 9"/>
                <a:gd name="T2" fmla="*/ 2 w 5"/>
                <a:gd name="T3" fmla="*/ 7 h 9"/>
                <a:gd name="T4" fmla="*/ 5 w 5"/>
                <a:gd name="T5" fmla="*/ 7 h 9"/>
                <a:gd name="T6" fmla="*/ 4 w 5"/>
                <a:gd name="T7" fmla="*/ 4 h 9"/>
                <a:gd name="T8" fmla="*/ 3 w 5"/>
                <a:gd name="T9" fmla="*/ 3 h 9"/>
                <a:gd name="T10" fmla="*/ 3 w 5"/>
                <a:gd name="T11" fmla="*/ 3 h 9"/>
                <a:gd name="T12" fmla="*/ 1 w 5"/>
                <a:gd name="T13" fmla="*/ 3 h 9"/>
                <a:gd name="T14" fmla="*/ 1 w 5"/>
                <a:gd name="T15" fmla="*/ 2 h 9"/>
                <a:gd name="T16" fmla="*/ 1 w 5"/>
                <a:gd name="T17" fmla="*/ 2 h 9"/>
                <a:gd name="T18" fmla="*/ 2 w 5"/>
                <a:gd name="T19" fmla="*/ 1 h 9"/>
                <a:gd name="T20" fmla="*/ 2 w 5"/>
                <a:gd name="T21" fmla="*/ 1 h 9"/>
                <a:gd name="T22" fmla="*/ 2 w 5"/>
                <a:gd name="T23" fmla="*/ 5 h 9"/>
                <a:gd name="T24" fmla="*/ 4 w 5"/>
                <a:gd name="T25" fmla="*/ 2 h 9"/>
                <a:gd name="T26" fmla="*/ 1 w 5"/>
                <a:gd name="T27" fmla="*/ 1 h 9"/>
                <a:gd name="T28" fmla="*/ 0 w 5"/>
                <a:gd name="T29" fmla="*/ 4 h 9"/>
                <a:gd name="T30" fmla="*/ 1 w 5"/>
                <a:gd name="T31" fmla="*/ 6 h 9"/>
                <a:gd name="T32" fmla="*/ 2 w 5"/>
                <a:gd name="T33" fmla="*/ 6 h 9"/>
                <a:gd name="T34" fmla="*/ 2 w 5"/>
                <a:gd name="T35" fmla="*/ 6 h 9"/>
                <a:gd name="T36" fmla="*/ 5 w 5"/>
                <a:gd name="T37" fmla="*/ 7 h 9"/>
                <a:gd name="T38" fmla="*/ 5 w 5"/>
                <a:gd name="T39" fmla="*/ 2 h 9"/>
                <a:gd name="T40" fmla="*/ 2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2" y="2"/>
                  </a:moveTo>
                  <a:cubicBezTo>
                    <a:pt x="2" y="4"/>
                    <a:pt x="2" y="5"/>
                    <a:pt x="2" y="7"/>
                  </a:cubicBezTo>
                  <a:cubicBezTo>
                    <a:pt x="2" y="9"/>
                    <a:pt x="4" y="9"/>
                    <a:pt x="5" y="7"/>
                  </a:cubicBezTo>
                  <a:cubicBezTo>
                    <a:pt x="5" y="6"/>
                    <a:pt x="4" y="4"/>
                    <a:pt x="4" y="4"/>
                  </a:cubicBezTo>
                  <a:cubicBezTo>
                    <a:pt x="3" y="3"/>
                    <a:pt x="3" y="3"/>
                    <a:pt x="3" y="3"/>
                  </a:cubicBezTo>
                  <a:cubicBezTo>
                    <a:pt x="3" y="3"/>
                    <a:pt x="3" y="3"/>
                    <a:pt x="3" y="3"/>
                  </a:cubicBezTo>
                  <a:cubicBezTo>
                    <a:pt x="3" y="3"/>
                    <a:pt x="1" y="4"/>
                    <a:pt x="1" y="3"/>
                  </a:cubicBezTo>
                  <a:cubicBezTo>
                    <a:pt x="1" y="3"/>
                    <a:pt x="1" y="2"/>
                    <a:pt x="1" y="2"/>
                  </a:cubicBezTo>
                  <a:cubicBezTo>
                    <a:pt x="1" y="2"/>
                    <a:pt x="1" y="2"/>
                    <a:pt x="1" y="2"/>
                  </a:cubicBezTo>
                  <a:cubicBezTo>
                    <a:pt x="1" y="2"/>
                    <a:pt x="2" y="2"/>
                    <a:pt x="2" y="1"/>
                  </a:cubicBezTo>
                  <a:cubicBezTo>
                    <a:pt x="2" y="1"/>
                    <a:pt x="2" y="1"/>
                    <a:pt x="2" y="1"/>
                  </a:cubicBezTo>
                  <a:cubicBezTo>
                    <a:pt x="0" y="1"/>
                    <a:pt x="0" y="5"/>
                    <a:pt x="2" y="5"/>
                  </a:cubicBezTo>
                  <a:cubicBezTo>
                    <a:pt x="4" y="5"/>
                    <a:pt x="4" y="3"/>
                    <a:pt x="4" y="2"/>
                  </a:cubicBezTo>
                  <a:cubicBezTo>
                    <a:pt x="3" y="1"/>
                    <a:pt x="2" y="0"/>
                    <a:pt x="1" y="1"/>
                  </a:cubicBezTo>
                  <a:cubicBezTo>
                    <a:pt x="0" y="1"/>
                    <a:pt x="0" y="3"/>
                    <a:pt x="0" y="4"/>
                  </a:cubicBezTo>
                  <a:cubicBezTo>
                    <a:pt x="0" y="5"/>
                    <a:pt x="1" y="5"/>
                    <a:pt x="1" y="6"/>
                  </a:cubicBezTo>
                  <a:cubicBezTo>
                    <a:pt x="1" y="6"/>
                    <a:pt x="1" y="6"/>
                    <a:pt x="2" y="6"/>
                  </a:cubicBezTo>
                  <a:cubicBezTo>
                    <a:pt x="2" y="6"/>
                    <a:pt x="2" y="6"/>
                    <a:pt x="2" y="6"/>
                  </a:cubicBezTo>
                  <a:cubicBezTo>
                    <a:pt x="3" y="6"/>
                    <a:pt x="4" y="6"/>
                    <a:pt x="5" y="7"/>
                  </a:cubicBezTo>
                  <a:cubicBezTo>
                    <a:pt x="5" y="5"/>
                    <a:pt x="5" y="4"/>
                    <a:pt x="5" y="2"/>
                  </a:cubicBezTo>
                  <a:cubicBezTo>
                    <a:pt x="5" y="0"/>
                    <a:pt x="2" y="0"/>
                    <a:pt x="2"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1" name="Freeform 112">
              <a:extLst>
                <a:ext uri="{FF2B5EF4-FFF2-40B4-BE49-F238E27FC236}">
                  <a16:creationId xmlns:a16="http://schemas.microsoft.com/office/drawing/2014/main" id="{2D6B0F9A-A71C-442F-B654-7322C96CF0CF}"/>
                </a:ext>
              </a:extLst>
            </p:cNvPr>
            <p:cNvSpPr>
              <a:spLocks/>
            </p:cNvSpPr>
            <p:nvPr/>
          </p:nvSpPr>
          <p:spPr bwMode="auto">
            <a:xfrm>
              <a:off x="5537671" y="2256474"/>
              <a:ext cx="15875" cy="11113"/>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2" y="0"/>
                    <a:pt x="2" y="0"/>
                  </a:cubicBezTo>
                  <a:cubicBezTo>
                    <a:pt x="1" y="0"/>
                    <a:pt x="0" y="1"/>
                    <a:pt x="0" y="2"/>
                  </a:cubicBezTo>
                  <a:cubicBezTo>
                    <a:pt x="0" y="3"/>
                    <a:pt x="1" y="4"/>
                    <a:pt x="2" y="4"/>
                  </a:cubicBezTo>
                  <a:cubicBezTo>
                    <a:pt x="2" y="4"/>
                    <a:pt x="3" y="4"/>
                    <a:pt x="4" y="4"/>
                  </a:cubicBezTo>
                  <a:cubicBezTo>
                    <a:pt x="5" y="4"/>
                    <a:pt x="6" y="3"/>
                    <a:pt x="6" y="2"/>
                  </a:cubicBezTo>
                  <a:cubicBezTo>
                    <a:pt x="6" y="1"/>
                    <a:pt x="5" y="0"/>
                    <a:pt x="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2" name="Freeform 113">
              <a:extLst>
                <a:ext uri="{FF2B5EF4-FFF2-40B4-BE49-F238E27FC236}">
                  <a16:creationId xmlns:a16="http://schemas.microsoft.com/office/drawing/2014/main" id="{7805248F-5D6A-4D31-98C4-3F5BD1AA5989}"/>
                </a:ext>
              </a:extLst>
            </p:cNvPr>
            <p:cNvSpPr>
              <a:spLocks/>
            </p:cNvSpPr>
            <p:nvPr/>
          </p:nvSpPr>
          <p:spPr bwMode="auto">
            <a:xfrm>
              <a:off x="5613871" y="2410461"/>
              <a:ext cx="26987" cy="25400"/>
            </a:xfrm>
            <a:custGeom>
              <a:avLst/>
              <a:gdLst>
                <a:gd name="T0" fmla="*/ 6 w 10"/>
                <a:gd name="T1" fmla="*/ 5 h 10"/>
                <a:gd name="T2" fmla="*/ 6 w 10"/>
                <a:gd name="T3" fmla="*/ 5 h 10"/>
                <a:gd name="T4" fmla="*/ 4 w 10"/>
                <a:gd name="T5" fmla="*/ 6 h 10"/>
                <a:gd name="T6" fmla="*/ 4 w 10"/>
                <a:gd name="T7" fmla="*/ 5 h 10"/>
                <a:gd name="T8" fmla="*/ 5 w 10"/>
                <a:gd name="T9" fmla="*/ 5 h 10"/>
                <a:gd name="T10" fmla="*/ 5 w 10"/>
                <a:gd name="T11" fmla="*/ 5 h 10"/>
                <a:gd name="T12" fmla="*/ 5 w 10"/>
                <a:gd name="T13" fmla="*/ 5 h 10"/>
                <a:gd name="T14" fmla="*/ 6 w 10"/>
                <a:gd name="T15" fmla="*/ 4 h 10"/>
                <a:gd name="T16" fmla="*/ 6 w 10"/>
                <a:gd name="T17" fmla="*/ 6 h 10"/>
                <a:gd name="T18" fmla="*/ 5 w 10"/>
                <a:gd name="T19" fmla="*/ 6 h 10"/>
                <a:gd name="T20" fmla="*/ 5 w 10"/>
                <a:gd name="T21" fmla="*/ 6 h 10"/>
                <a:gd name="T22" fmla="*/ 5 w 10"/>
                <a:gd name="T23" fmla="*/ 5 h 10"/>
                <a:gd name="T24" fmla="*/ 5 w 10"/>
                <a:gd name="T25" fmla="*/ 7 h 10"/>
                <a:gd name="T26" fmla="*/ 8 w 10"/>
                <a:gd name="T27" fmla="*/ 6 h 10"/>
                <a:gd name="T28" fmla="*/ 8 w 10"/>
                <a:gd name="T29" fmla="*/ 4 h 10"/>
                <a:gd name="T30" fmla="*/ 5 w 10"/>
                <a:gd name="T31" fmla="*/ 3 h 10"/>
                <a:gd name="T32" fmla="*/ 4 w 10"/>
                <a:gd name="T33" fmla="*/ 6 h 10"/>
                <a:gd name="T34" fmla="*/ 8 w 10"/>
                <a:gd name="T35" fmla="*/ 7 h 10"/>
                <a:gd name="T36" fmla="*/ 7 w 10"/>
                <a:gd name="T37" fmla="*/ 2 h 10"/>
                <a:gd name="T38" fmla="*/ 0 w 10"/>
                <a:gd name="T39" fmla="*/ 6 h 10"/>
                <a:gd name="T40" fmla="*/ 8 w 10"/>
                <a:gd name="T41" fmla="*/ 8 h 10"/>
                <a:gd name="T42" fmla="*/ 9 w 10"/>
                <a:gd name="T43" fmla="*/ 3 h 10"/>
                <a:gd name="T44" fmla="*/ 5 w 10"/>
                <a:gd name="T45" fmla="*/ 2 h 10"/>
                <a:gd name="T46" fmla="*/ 6 w 10"/>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6" y="5"/>
                  </a:moveTo>
                  <a:cubicBezTo>
                    <a:pt x="6" y="5"/>
                    <a:pt x="6" y="5"/>
                    <a:pt x="6" y="5"/>
                  </a:cubicBezTo>
                  <a:cubicBezTo>
                    <a:pt x="6" y="6"/>
                    <a:pt x="5" y="6"/>
                    <a:pt x="4" y="6"/>
                  </a:cubicBezTo>
                  <a:cubicBezTo>
                    <a:pt x="4" y="6"/>
                    <a:pt x="3" y="5"/>
                    <a:pt x="4" y="5"/>
                  </a:cubicBezTo>
                  <a:cubicBezTo>
                    <a:pt x="5" y="4"/>
                    <a:pt x="5" y="5"/>
                    <a:pt x="5" y="5"/>
                  </a:cubicBezTo>
                  <a:cubicBezTo>
                    <a:pt x="5" y="5"/>
                    <a:pt x="5" y="5"/>
                    <a:pt x="5" y="5"/>
                  </a:cubicBezTo>
                  <a:cubicBezTo>
                    <a:pt x="5" y="5"/>
                    <a:pt x="5" y="5"/>
                    <a:pt x="5" y="5"/>
                  </a:cubicBezTo>
                  <a:cubicBezTo>
                    <a:pt x="5" y="5"/>
                    <a:pt x="5" y="4"/>
                    <a:pt x="6" y="4"/>
                  </a:cubicBezTo>
                  <a:cubicBezTo>
                    <a:pt x="7" y="6"/>
                    <a:pt x="7" y="6"/>
                    <a:pt x="6" y="6"/>
                  </a:cubicBezTo>
                  <a:cubicBezTo>
                    <a:pt x="5" y="6"/>
                    <a:pt x="5" y="6"/>
                    <a:pt x="5" y="6"/>
                  </a:cubicBezTo>
                  <a:cubicBezTo>
                    <a:pt x="5" y="6"/>
                    <a:pt x="5" y="6"/>
                    <a:pt x="5" y="6"/>
                  </a:cubicBezTo>
                  <a:cubicBezTo>
                    <a:pt x="5" y="5"/>
                    <a:pt x="5" y="5"/>
                    <a:pt x="5" y="5"/>
                  </a:cubicBezTo>
                  <a:cubicBezTo>
                    <a:pt x="5" y="5"/>
                    <a:pt x="5" y="6"/>
                    <a:pt x="5" y="7"/>
                  </a:cubicBezTo>
                  <a:cubicBezTo>
                    <a:pt x="5" y="9"/>
                    <a:pt x="8" y="9"/>
                    <a:pt x="8" y="6"/>
                  </a:cubicBezTo>
                  <a:cubicBezTo>
                    <a:pt x="8" y="6"/>
                    <a:pt x="8" y="4"/>
                    <a:pt x="8" y="4"/>
                  </a:cubicBezTo>
                  <a:cubicBezTo>
                    <a:pt x="7" y="3"/>
                    <a:pt x="6" y="3"/>
                    <a:pt x="5" y="3"/>
                  </a:cubicBezTo>
                  <a:cubicBezTo>
                    <a:pt x="4" y="3"/>
                    <a:pt x="3" y="5"/>
                    <a:pt x="4" y="6"/>
                  </a:cubicBezTo>
                  <a:cubicBezTo>
                    <a:pt x="5" y="8"/>
                    <a:pt x="7" y="8"/>
                    <a:pt x="8" y="7"/>
                  </a:cubicBezTo>
                  <a:cubicBezTo>
                    <a:pt x="9" y="6"/>
                    <a:pt x="9" y="3"/>
                    <a:pt x="7" y="2"/>
                  </a:cubicBezTo>
                  <a:cubicBezTo>
                    <a:pt x="5" y="0"/>
                    <a:pt x="0" y="2"/>
                    <a:pt x="0" y="6"/>
                  </a:cubicBezTo>
                  <a:cubicBezTo>
                    <a:pt x="1" y="9"/>
                    <a:pt x="5" y="10"/>
                    <a:pt x="8" y="8"/>
                  </a:cubicBezTo>
                  <a:cubicBezTo>
                    <a:pt x="9" y="7"/>
                    <a:pt x="10" y="5"/>
                    <a:pt x="9" y="3"/>
                  </a:cubicBezTo>
                  <a:cubicBezTo>
                    <a:pt x="8" y="2"/>
                    <a:pt x="7" y="1"/>
                    <a:pt x="5" y="2"/>
                  </a:cubicBezTo>
                  <a:cubicBezTo>
                    <a:pt x="3" y="2"/>
                    <a:pt x="4" y="5"/>
                    <a:pt x="6" y="5"/>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3" name="Freeform 114">
              <a:extLst>
                <a:ext uri="{FF2B5EF4-FFF2-40B4-BE49-F238E27FC236}">
                  <a16:creationId xmlns:a16="http://schemas.microsoft.com/office/drawing/2014/main" id="{54FA2B03-EAD4-4BDD-9164-2A9A29C6E11D}"/>
                </a:ext>
              </a:extLst>
            </p:cNvPr>
            <p:cNvSpPr>
              <a:spLocks/>
            </p:cNvSpPr>
            <p:nvPr/>
          </p:nvSpPr>
          <p:spPr bwMode="auto">
            <a:xfrm>
              <a:off x="5636096" y="2442211"/>
              <a:ext cx="30162" cy="68263"/>
            </a:xfrm>
            <a:custGeom>
              <a:avLst/>
              <a:gdLst>
                <a:gd name="T0" fmla="*/ 5 w 12"/>
                <a:gd name="T1" fmla="*/ 3 h 26"/>
                <a:gd name="T2" fmla="*/ 6 w 12"/>
                <a:gd name="T3" fmla="*/ 14 h 26"/>
                <a:gd name="T4" fmla="*/ 1 w 12"/>
                <a:gd name="T5" fmla="*/ 23 h 26"/>
                <a:gd name="T6" fmla="*/ 3 w 12"/>
                <a:gd name="T7" fmla="*/ 25 h 26"/>
                <a:gd name="T8" fmla="*/ 7 w 12"/>
                <a:gd name="T9" fmla="*/ 19 h 26"/>
                <a:gd name="T10" fmla="*/ 9 w 12"/>
                <a:gd name="T11" fmla="*/ 14 h 26"/>
                <a:gd name="T12" fmla="*/ 9 w 12"/>
                <a:gd name="T13" fmla="*/ 8 h 26"/>
                <a:gd name="T14" fmla="*/ 8 w 12"/>
                <a:gd name="T15" fmla="*/ 3 h 26"/>
                <a:gd name="T16" fmla="*/ 5 w 12"/>
                <a:gd name="T17" fmla="*/ 3 h 26"/>
                <a:gd name="T18" fmla="*/ 3 w 12"/>
                <a:gd name="T19" fmla="*/ 21 h 26"/>
                <a:gd name="T20" fmla="*/ 6 w 12"/>
                <a:gd name="T21" fmla="*/ 23 h 26"/>
                <a:gd name="T22" fmla="*/ 8 w 12"/>
                <a:gd name="T23" fmla="*/ 1 h 26"/>
                <a:gd name="T24" fmla="*/ 5 w 12"/>
                <a:gd name="T25" fmla="*/ 1 h 26"/>
                <a:gd name="T26" fmla="*/ 5 w 12"/>
                <a:gd name="T27" fmla="*/ 5 h 26"/>
                <a:gd name="T28" fmla="*/ 6 w 12"/>
                <a:gd name="T29" fmla="*/ 13 h 26"/>
                <a:gd name="T30" fmla="*/ 2 w 12"/>
                <a:gd name="T31" fmla="*/ 19 h 26"/>
                <a:gd name="T32" fmla="*/ 0 w 12"/>
                <a:gd name="T33" fmla="*/ 24 h 26"/>
                <a:gd name="T34" fmla="*/ 2 w 12"/>
                <a:gd name="T35" fmla="*/ 26 h 26"/>
                <a:gd name="T36" fmla="*/ 9 w 12"/>
                <a:gd name="T37" fmla="*/ 16 h 26"/>
                <a:gd name="T38" fmla="*/ 8 w 12"/>
                <a:gd name="T39" fmla="*/ 1 h 26"/>
                <a:gd name="T40" fmla="*/ 5 w 12"/>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6">
                  <a:moveTo>
                    <a:pt x="5" y="3"/>
                  </a:moveTo>
                  <a:cubicBezTo>
                    <a:pt x="8" y="6"/>
                    <a:pt x="7" y="10"/>
                    <a:pt x="6" y="14"/>
                  </a:cubicBezTo>
                  <a:cubicBezTo>
                    <a:pt x="5" y="17"/>
                    <a:pt x="5" y="22"/>
                    <a:pt x="1" y="23"/>
                  </a:cubicBezTo>
                  <a:cubicBezTo>
                    <a:pt x="2" y="23"/>
                    <a:pt x="2" y="24"/>
                    <a:pt x="3" y="25"/>
                  </a:cubicBezTo>
                  <a:cubicBezTo>
                    <a:pt x="3" y="22"/>
                    <a:pt x="5" y="21"/>
                    <a:pt x="7" y="19"/>
                  </a:cubicBezTo>
                  <a:cubicBezTo>
                    <a:pt x="8" y="18"/>
                    <a:pt x="8" y="16"/>
                    <a:pt x="9" y="14"/>
                  </a:cubicBezTo>
                  <a:cubicBezTo>
                    <a:pt x="9" y="12"/>
                    <a:pt x="9" y="10"/>
                    <a:pt x="9" y="8"/>
                  </a:cubicBezTo>
                  <a:cubicBezTo>
                    <a:pt x="9" y="7"/>
                    <a:pt x="7" y="4"/>
                    <a:pt x="8" y="3"/>
                  </a:cubicBezTo>
                  <a:cubicBezTo>
                    <a:pt x="7" y="3"/>
                    <a:pt x="6" y="3"/>
                    <a:pt x="5" y="3"/>
                  </a:cubicBezTo>
                  <a:cubicBezTo>
                    <a:pt x="9" y="8"/>
                    <a:pt x="8" y="16"/>
                    <a:pt x="3" y="21"/>
                  </a:cubicBezTo>
                  <a:cubicBezTo>
                    <a:pt x="2" y="22"/>
                    <a:pt x="4" y="24"/>
                    <a:pt x="6" y="23"/>
                  </a:cubicBezTo>
                  <a:cubicBezTo>
                    <a:pt x="11" y="17"/>
                    <a:pt x="12" y="8"/>
                    <a:pt x="8" y="1"/>
                  </a:cubicBezTo>
                  <a:cubicBezTo>
                    <a:pt x="7" y="0"/>
                    <a:pt x="6" y="0"/>
                    <a:pt x="5" y="1"/>
                  </a:cubicBezTo>
                  <a:cubicBezTo>
                    <a:pt x="4" y="3"/>
                    <a:pt x="5" y="4"/>
                    <a:pt x="5" y="5"/>
                  </a:cubicBezTo>
                  <a:cubicBezTo>
                    <a:pt x="6" y="8"/>
                    <a:pt x="6" y="10"/>
                    <a:pt x="6" y="13"/>
                  </a:cubicBezTo>
                  <a:cubicBezTo>
                    <a:pt x="5" y="15"/>
                    <a:pt x="4" y="17"/>
                    <a:pt x="2" y="19"/>
                  </a:cubicBezTo>
                  <a:cubicBezTo>
                    <a:pt x="1" y="21"/>
                    <a:pt x="0" y="22"/>
                    <a:pt x="0" y="24"/>
                  </a:cubicBezTo>
                  <a:cubicBezTo>
                    <a:pt x="0" y="25"/>
                    <a:pt x="1" y="26"/>
                    <a:pt x="2" y="26"/>
                  </a:cubicBezTo>
                  <a:cubicBezTo>
                    <a:pt x="6" y="24"/>
                    <a:pt x="8" y="20"/>
                    <a:pt x="9" y="16"/>
                  </a:cubicBezTo>
                  <a:cubicBezTo>
                    <a:pt x="11" y="11"/>
                    <a:pt x="11" y="5"/>
                    <a:pt x="8" y="1"/>
                  </a:cubicBezTo>
                  <a:cubicBezTo>
                    <a:pt x="7" y="0"/>
                    <a:pt x="4" y="1"/>
                    <a:pt x="5"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4" name="Freeform 115">
              <a:extLst>
                <a:ext uri="{FF2B5EF4-FFF2-40B4-BE49-F238E27FC236}">
                  <a16:creationId xmlns:a16="http://schemas.microsoft.com/office/drawing/2014/main" id="{952EA44F-2E83-4589-8E5C-873D9C99093C}"/>
                </a:ext>
              </a:extLst>
            </p:cNvPr>
            <p:cNvSpPr>
              <a:spLocks/>
            </p:cNvSpPr>
            <p:nvPr/>
          </p:nvSpPr>
          <p:spPr bwMode="auto">
            <a:xfrm>
              <a:off x="5934546" y="2545399"/>
              <a:ext cx="73025" cy="63500"/>
            </a:xfrm>
            <a:custGeom>
              <a:avLst/>
              <a:gdLst>
                <a:gd name="T0" fmla="*/ 27 w 28"/>
                <a:gd name="T1" fmla="*/ 6 h 24"/>
                <a:gd name="T2" fmla="*/ 28 w 28"/>
                <a:gd name="T3" fmla="*/ 5 h 24"/>
                <a:gd name="T4" fmla="*/ 5 w 28"/>
                <a:gd name="T5" fmla="*/ 0 h 24"/>
                <a:gd name="T6" fmla="*/ 4 w 28"/>
                <a:gd name="T7" fmla="*/ 12 h 24"/>
                <a:gd name="T8" fmla="*/ 0 w 28"/>
                <a:gd name="T9" fmla="*/ 19 h 24"/>
                <a:gd name="T10" fmla="*/ 23 w 28"/>
                <a:gd name="T11" fmla="*/ 24 h 24"/>
                <a:gd name="T12" fmla="*/ 27 w 28"/>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7" y="6"/>
                  </a:moveTo>
                  <a:cubicBezTo>
                    <a:pt x="28" y="6"/>
                    <a:pt x="28" y="6"/>
                    <a:pt x="28" y="5"/>
                  </a:cubicBezTo>
                  <a:cubicBezTo>
                    <a:pt x="20" y="3"/>
                    <a:pt x="13" y="2"/>
                    <a:pt x="5" y="0"/>
                  </a:cubicBezTo>
                  <a:cubicBezTo>
                    <a:pt x="5" y="4"/>
                    <a:pt x="5" y="8"/>
                    <a:pt x="4" y="12"/>
                  </a:cubicBezTo>
                  <a:cubicBezTo>
                    <a:pt x="3" y="15"/>
                    <a:pt x="2" y="17"/>
                    <a:pt x="0" y="19"/>
                  </a:cubicBezTo>
                  <a:cubicBezTo>
                    <a:pt x="8" y="20"/>
                    <a:pt x="15" y="22"/>
                    <a:pt x="23" y="24"/>
                  </a:cubicBezTo>
                  <a:cubicBezTo>
                    <a:pt x="22" y="18"/>
                    <a:pt x="24" y="12"/>
                    <a:pt x="27" y="6"/>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5" name="Freeform 116">
              <a:extLst>
                <a:ext uri="{FF2B5EF4-FFF2-40B4-BE49-F238E27FC236}">
                  <a16:creationId xmlns:a16="http://schemas.microsoft.com/office/drawing/2014/main" id="{B5A19959-7561-4010-90B7-9123EC94F3E4}"/>
                </a:ext>
              </a:extLst>
            </p:cNvPr>
            <p:cNvSpPr>
              <a:spLocks/>
            </p:cNvSpPr>
            <p:nvPr/>
          </p:nvSpPr>
          <p:spPr bwMode="auto">
            <a:xfrm>
              <a:off x="5648796" y="2958149"/>
              <a:ext cx="234950" cy="403225"/>
            </a:xfrm>
            <a:custGeom>
              <a:avLst/>
              <a:gdLst>
                <a:gd name="T0" fmla="*/ 21 w 89"/>
                <a:gd name="T1" fmla="*/ 4 h 152"/>
                <a:gd name="T2" fmla="*/ 41 w 89"/>
                <a:gd name="T3" fmla="*/ 40 h 152"/>
                <a:gd name="T4" fmla="*/ 41 w 89"/>
                <a:gd name="T5" fmla="*/ 41 h 152"/>
                <a:gd name="T6" fmla="*/ 41 w 89"/>
                <a:gd name="T7" fmla="*/ 41 h 152"/>
                <a:gd name="T8" fmla="*/ 52 w 89"/>
                <a:gd name="T9" fmla="*/ 71 h 152"/>
                <a:gd name="T10" fmla="*/ 52 w 89"/>
                <a:gd name="T11" fmla="*/ 72 h 152"/>
                <a:gd name="T12" fmla="*/ 53 w 89"/>
                <a:gd name="T13" fmla="*/ 72 h 152"/>
                <a:gd name="T14" fmla="*/ 54 w 89"/>
                <a:gd name="T15" fmla="*/ 90 h 152"/>
                <a:gd name="T16" fmla="*/ 61 w 89"/>
                <a:gd name="T17" fmla="*/ 107 h 152"/>
                <a:gd name="T18" fmla="*/ 73 w 89"/>
                <a:gd name="T19" fmla="*/ 121 h 152"/>
                <a:gd name="T20" fmla="*/ 89 w 89"/>
                <a:gd name="T21" fmla="*/ 131 h 152"/>
                <a:gd name="T22" fmla="*/ 72 w 89"/>
                <a:gd name="T23" fmla="*/ 122 h 152"/>
                <a:gd name="T24" fmla="*/ 59 w 89"/>
                <a:gd name="T25" fmla="*/ 109 h 152"/>
                <a:gd name="T26" fmla="*/ 50 w 89"/>
                <a:gd name="T27" fmla="*/ 91 h 152"/>
                <a:gd name="T28" fmla="*/ 50 w 89"/>
                <a:gd name="T29" fmla="*/ 90 h 152"/>
                <a:gd name="T30" fmla="*/ 49 w 89"/>
                <a:gd name="T31" fmla="*/ 94 h 152"/>
                <a:gd name="T32" fmla="*/ 47 w 89"/>
                <a:gd name="T33" fmla="*/ 104 h 152"/>
                <a:gd name="T34" fmla="*/ 46 w 89"/>
                <a:gd name="T35" fmla="*/ 106 h 152"/>
                <a:gd name="T36" fmla="*/ 44 w 89"/>
                <a:gd name="T37" fmla="*/ 109 h 152"/>
                <a:gd name="T38" fmla="*/ 41 w 89"/>
                <a:gd name="T39" fmla="*/ 113 h 152"/>
                <a:gd name="T40" fmla="*/ 37 w 89"/>
                <a:gd name="T41" fmla="*/ 116 h 152"/>
                <a:gd name="T42" fmla="*/ 34 w 89"/>
                <a:gd name="T43" fmla="*/ 119 h 152"/>
                <a:gd name="T44" fmla="*/ 28 w 89"/>
                <a:gd name="T45" fmla="*/ 126 h 152"/>
                <a:gd name="T46" fmla="*/ 23 w 89"/>
                <a:gd name="T47" fmla="*/ 134 h 152"/>
                <a:gd name="T48" fmla="*/ 20 w 89"/>
                <a:gd name="T49" fmla="*/ 142 h 152"/>
                <a:gd name="T50" fmla="*/ 21 w 89"/>
                <a:gd name="T51" fmla="*/ 152 h 152"/>
                <a:gd name="T52" fmla="*/ 19 w 89"/>
                <a:gd name="T53" fmla="*/ 142 h 152"/>
                <a:gd name="T54" fmla="*/ 20 w 89"/>
                <a:gd name="T55" fmla="*/ 133 h 152"/>
                <a:gd name="T56" fmla="*/ 25 w 89"/>
                <a:gd name="T57" fmla="*/ 124 h 152"/>
                <a:gd name="T58" fmla="*/ 31 w 89"/>
                <a:gd name="T59" fmla="*/ 116 h 152"/>
                <a:gd name="T60" fmla="*/ 37 w 89"/>
                <a:gd name="T61" fmla="*/ 109 h 152"/>
                <a:gd name="T62" fmla="*/ 39 w 89"/>
                <a:gd name="T63" fmla="*/ 105 h 152"/>
                <a:gd name="T64" fmla="*/ 40 w 89"/>
                <a:gd name="T65" fmla="*/ 104 h 152"/>
                <a:gd name="T66" fmla="*/ 43 w 89"/>
                <a:gd name="T67" fmla="*/ 84 h 152"/>
                <a:gd name="T68" fmla="*/ 26 w 89"/>
                <a:gd name="T69" fmla="*/ 45 h 152"/>
                <a:gd name="T70" fmla="*/ 18 w 89"/>
                <a:gd name="T71" fmla="*/ 33 h 152"/>
                <a:gd name="T72" fmla="*/ 0 w 89"/>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21" y="4"/>
                  </a:moveTo>
                  <a:cubicBezTo>
                    <a:pt x="27" y="16"/>
                    <a:pt x="34" y="28"/>
                    <a:pt x="41" y="40"/>
                  </a:cubicBezTo>
                  <a:cubicBezTo>
                    <a:pt x="41" y="40"/>
                    <a:pt x="41" y="40"/>
                    <a:pt x="41" y="41"/>
                  </a:cubicBezTo>
                  <a:cubicBezTo>
                    <a:pt x="41" y="41"/>
                    <a:pt x="41" y="41"/>
                    <a:pt x="41" y="41"/>
                  </a:cubicBezTo>
                  <a:cubicBezTo>
                    <a:pt x="47" y="50"/>
                    <a:pt x="52" y="59"/>
                    <a:pt x="52" y="71"/>
                  </a:cubicBezTo>
                  <a:cubicBezTo>
                    <a:pt x="52" y="71"/>
                    <a:pt x="52" y="72"/>
                    <a:pt x="52" y="72"/>
                  </a:cubicBezTo>
                  <a:cubicBezTo>
                    <a:pt x="53" y="72"/>
                    <a:pt x="53" y="72"/>
                    <a:pt x="53" y="72"/>
                  </a:cubicBezTo>
                  <a:cubicBezTo>
                    <a:pt x="52" y="78"/>
                    <a:pt x="53" y="84"/>
                    <a:pt x="54" y="90"/>
                  </a:cubicBezTo>
                  <a:cubicBezTo>
                    <a:pt x="56" y="96"/>
                    <a:pt x="58" y="102"/>
                    <a:pt x="61" y="107"/>
                  </a:cubicBezTo>
                  <a:cubicBezTo>
                    <a:pt x="64" y="112"/>
                    <a:pt x="69" y="117"/>
                    <a:pt x="73" y="121"/>
                  </a:cubicBezTo>
                  <a:cubicBezTo>
                    <a:pt x="78" y="126"/>
                    <a:pt x="83" y="129"/>
                    <a:pt x="89" y="131"/>
                  </a:cubicBezTo>
                  <a:cubicBezTo>
                    <a:pt x="83" y="129"/>
                    <a:pt x="77" y="126"/>
                    <a:pt x="72" y="122"/>
                  </a:cubicBezTo>
                  <a:cubicBezTo>
                    <a:pt x="67" y="119"/>
                    <a:pt x="63" y="114"/>
                    <a:pt x="59" y="109"/>
                  </a:cubicBezTo>
                  <a:cubicBezTo>
                    <a:pt x="55" y="103"/>
                    <a:pt x="52" y="97"/>
                    <a:pt x="50" y="91"/>
                  </a:cubicBezTo>
                  <a:cubicBezTo>
                    <a:pt x="50" y="91"/>
                    <a:pt x="50" y="91"/>
                    <a:pt x="50" y="90"/>
                  </a:cubicBezTo>
                  <a:cubicBezTo>
                    <a:pt x="50" y="91"/>
                    <a:pt x="49" y="93"/>
                    <a:pt x="49" y="94"/>
                  </a:cubicBezTo>
                  <a:cubicBezTo>
                    <a:pt x="48" y="97"/>
                    <a:pt x="48" y="100"/>
                    <a:pt x="47" y="104"/>
                  </a:cubicBezTo>
                  <a:cubicBezTo>
                    <a:pt x="46" y="104"/>
                    <a:pt x="46" y="105"/>
                    <a:pt x="46" y="106"/>
                  </a:cubicBezTo>
                  <a:cubicBezTo>
                    <a:pt x="45" y="107"/>
                    <a:pt x="45" y="108"/>
                    <a:pt x="44" y="109"/>
                  </a:cubicBezTo>
                  <a:cubicBezTo>
                    <a:pt x="43" y="110"/>
                    <a:pt x="42" y="111"/>
                    <a:pt x="41" y="113"/>
                  </a:cubicBezTo>
                  <a:cubicBezTo>
                    <a:pt x="40" y="114"/>
                    <a:pt x="39" y="115"/>
                    <a:pt x="37" y="116"/>
                  </a:cubicBezTo>
                  <a:cubicBezTo>
                    <a:pt x="34" y="119"/>
                    <a:pt x="34" y="119"/>
                    <a:pt x="34" y="119"/>
                  </a:cubicBezTo>
                  <a:cubicBezTo>
                    <a:pt x="32" y="122"/>
                    <a:pt x="30" y="124"/>
                    <a:pt x="28" y="126"/>
                  </a:cubicBezTo>
                  <a:cubicBezTo>
                    <a:pt x="26" y="128"/>
                    <a:pt x="24" y="131"/>
                    <a:pt x="23" y="134"/>
                  </a:cubicBezTo>
                  <a:cubicBezTo>
                    <a:pt x="21" y="136"/>
                    <a:pt x="20" y="139"/>
                    <a:pt x="20" y="142"/>
                  </a:cubicBezTo>
                  <a:cubicBezTo>
                    <a:pt x="19" y="145"/>
                    <a:pt x="20" y="149"/>
                    <a:pt x="21" y="152"/>
                  </a:cubicBezTo>
                  <a:cubicBezTo>
                    <a:pt x="19" y="149"/>
                    <a:pt x="19" y="146"/>
                    <a:pt x="19" y="142"/>
                  </a:cubicBezTo>
                  <a:cubicBezTo>
                    <a:pt x="19" y="139"/>
                    <a:pt x="19" y="136"/>
                    <a:pt x="20" y="133"/>
                  </a:cubicBezTo>
                  <a:cubicBezTo>
                    <a:pt x="22" y="130"/>
                    <a:pt x="23" y="127"/>
                    <a:pt x="25" y="124"/>
                  </a:cubicBezTo>
                  <a:cubicBezTo>
                    <a:pt x="27" y="121"/>
                    <a:pt x="29" y="119"/>
                    <a:pt x="31" y="116"/>
                  </a:cubicBezTo>
                  <a:cubicBezTo>
                    <a:pt x="33" y="114"/>
                    <a:pt x="35" y="112"/>
                    <a:pt x="37" y="109"/>
                  </a:cubicBezTo>
                  <a:cubicBezTo>
                    <a:pt x="37" y="108"/>
                    <a:pt x="38" y="107"/>
                    <a:pt x="39" y="105"/>
                  </a:cubicBezTo>
                  <a:cubicBezTo>
                    <a:pt x="39" y="105"/>
                    <a:pt x="39" y="104"/>
                    <a:pt x="40" y="104"/>
                  </a:cubicBezTo>
                  <a:cubicBezTo>
                    <a:pt x="40" y="103"/>
                    <a:pt x="42" y="87"/>
                    <a:pt x="43" y="84"/>
                  </a:cubicBezTo>
                  <a:cubicBezTo>
                    <a:pt x="42" y="70"/>
                    <a:pt x="34" y="56"/>
                    <a:pt x="26" y="45"/>
                  </a:cubicBezTo>
                  <a:cubicBezTo>
                    <a:pt x="23" y="41"/>
                    <a:pt x="21" y="37"/>
                    <a:pt x="18" y="33"/>
                  </a:cubicBezTo>
                  <a:cubicBezTo>
                    <a:pt x="9" y="20"/>
                    <a:pt x="3" y="12"/>
                    <a:pt x="0"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6" name="Freeform 117">
              <a:extLst>
                <a:ext uri="{FF2B5EF4-FFF2-40B4-BE49-F238E27FC236}">
                  <a16:creationId xmlns:a16="http://schemas.microsoft.com/office/drawing/2014/main" id="{A258F4D2-D0E5-4C76-8AF3-09FA61517522}"/>
                </a:ext>
              </a:extLst>
            </p:cNvPr>
            <p:cNvSpPr>
              <a:spLocks/>
            </p:cNvSpPr>
            <p:nvPr/>
          </p:nvSpPr>
          <p:spPr bwMode="auto">
            <a:xfrm>
              <a:off x="5434484" y="2799399"/>
              <a:ext cx="230187" cy="463550"/>
            </a:xfrm>
            <a:custGeom>
              <a:avLst/>
              <a:gdLst>
                <a:gd name="T0" fmla="*/ 87 w 87"/>
                <a:gd name="T1" fmla="*/ 67 h 175"/>
                <a:gd name="T2" fmla="*/ 81 w 87"/>
                <a:gd name="T3" fmla="*/ 85 h 175"/>
                <a:gd name="T4" fmla="*/ 79 w 87"/>
                <a:gd name="T5" fmla="*/ 90 h 175"/>
                <a:gd name="T6" fmla="*/ 41 w 87"/>
                <a:gd name="T7" fmla="*/ 124 h 175"/>
                <a:gd name="T8" fmla="*/ 38 w 87"/>
                <a:gd name="T9" fmla="*/ 127 h 175"/>
                <a:gd name="T10" fmla="*/ 34 w 87"/>
                <a:gd name="T11" fmla="*/ 133 h 175"/>
                <a:gd name="T12" fmla="*/ 26 w 87"/>
                <a:gd name="T13" fmla="*/ 146 h 175"/>
                <a:gd name="T14" fmla="*/ 22 w 87"/>
                <a:gd name="T15" fmla="*/ 160 h 175"/>
                <a:gd name="T16" fmla="*/ 24 w 87"/>
                <a:gd name="T17" fmla="*/ 175 h 175"/>
                <a:gd name="T18" fmla="*/ 21 w 87"/>
                <a:gd name="T19" fmla="*/ 160 h 175"/>
                <a:gd name="T20" fmla="*/ 24 w 87"/>
                <a:gd name="T21" fmla="*/ 145 h 175"/>
                <a:gd name="T22" fmla="*/ 30 w 87"/>
                <a:gd name="T23" fmla="*/ 131 h 175"/>
                <a:gd name="T24" fmla="*/ 33 w 87"/>
                <a:gd name="T25" fmla="*/ 126 h 175"/>
                <a:gd name="T26" fmla="*/ 33 w 87"/>
                <a:gd name="T27" fmla="*/ 126 h 175"/>
                <a:gd name="T28" fmla="*/ 29 w 87"/>
                <a:gd name="T29" fmla="*/ 126 h 175"/>
                <a:gd name="T30" fmla="*/ 24 w 87"/>
                <a:gd name="T31" fmla="*/ 126 h 175"/>
                <a:gd name="T32" fmla="*/ 19 w 87"/>
                <a:gd name="T33" fmla="*/ 125 h 175"/>
                <a:gd name="T34" fmla="*/ 0 w 87"/>
                <a:gd name="T35" fmla="*/ 122 h 175"/>
                <a:gd name="T36" fmla="*/ 20 w 87"/>
                <a:gd name="T37" fmla="*/ 122 h 175"/>
                <a:gd name="T38" fmla="*/ 24 w 87"/>
                <a:gd name="T39" fmla="*/ 122 h 175"/>
                <a:gd name="T40" fmla="*/ 29 w 87"/>
                <a:gd name="T41" fmla="*/ 122 h 175"/>
                <a:gd name="T42" fmla="*/ 34 w 87"/>
                <a:gd name="T43" fmla="*/ 122 h 175"/>
                <a:gd name="T44" fmla="*/ 34 w 87"/>
                <a:gd name="T45" fmla="*/ 122 h 175"/>
                <a:gd name="T46" fmla="*/ 37 w 87"/>
                <a:gd name="T47" fmla="*/ 119 h 175"/>
                <a:gd name="T48" fmla="*/ 62 w 87"/>
                <a:gd name="T49" fmla="*/ 96 h 175"/>
                <a:gd name="T50" fmla="*/ 76 w 87"/>
                <a:gd name="T51" fmla="*/ 81 h 175"/>
                <a:gd name="T52" fmla="*/ 77 w 87"/>
                <a:gd name="T53" fmla="*/ 61 h 175"/>
                <a:gd name="T54" fmla="*/ 76 w 87"/>
                <a:gd name="T55" fmla="*/ 42 h 175"/>
                <a:gd name="T56" fmla="*/ 68 w 87"/>
                <a:gd name="T5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75">
                  <a:moveTo>
                    <a:pt x="87" y="67"/>
                  </a:moveTo>
                  <a:cubicBezTo>
                    <a:pt x="87" y="73"/>
                    <a:pt x="85" y="79"/>
                    <a:pt x="81" y="85"/>
                  </a:cubicBezTo>
                  <a:cubicBezTo>
                    <a:pt x="81" y="86"/>
                    <a:pt x="80" y="88"/>
                    <a:pt x="79" y="90"/>
                  </a:cubicBezTo>
                  <a:cubicBezTo>
                    <a:pt x="70" y="105"/>
                    <a:pt x="54" y="113"/>
                    <a:pt x="41" y="124"/>
                  </a:cubicBezTo>
                  <a:cubicBezTo>
                    <a:pt x="40" y="124"/>
                    <a:pt x="39" y="126"/>
                    <a:pt x="38" y="127"/>
                  </a:cubicBezTo>
                  <a:cubicBezTo>
                    <a:pt x="37" y="129"/>
                    <a:pt x="35" y="131"/>
                    <a:pt x="34" y="133"/>
                  </a:cubicBezTo>
                  <a:cubicBezTo>
                    <a:pt x="31" y="137"/>
                    <a:pt x="28" y="141"/>
                    <a:pt x="26" y="146"/>
                  </a:cubicBezTo>
                  <a:cubicBezTo>
                    <a:pt x="24" y="150"/>
                    <a:pt x="23" y="155"/>
                    <a:pt x="22" y="160"/>
                  </a:cubicBezTo>
                  <a:cubicBezTo>
                    <a:pt x="22" y="165"/>
                    <a:pt x="22" y="170"/>
                    <a:pt x="24" y="175"/>
                  </a:cubicBezTo>
                  <a:cubicBezTo>
                    <a:pt x="21" y="170"/>
                    <a:pt x="21" y="165"/>
                    <a:pt x="21" y="160"/>
                  </a:cubicBezTo>
                  <a:cubicBezTo>
                    <a:pt x="21" y="155"/>
                    <a:pt x="22" y="150"/>
                    <a:pt x="24" y="145"/>
                  </a:cubicBezTo>
                  <a:cubicBezTo>
                    <a:pt x="25" y="140"/>
                    <a:pt x="28" y="135"/>
                    <a:pt x="30" y="131"/>
                  </a:cubicBezTo>
                  <a:cubicBezTo>
                    <a:pt x="31" y="129"/>
                    <a:pt x="32" y="128"/>
                    <a:pt x="33" y="126"/>
                  </a:cubicBezTo>
                  <a:cubicBezTo>
                    <a:pt x="33" y="126"/>
                    <a:pt x="33" y="126"/>
                    <a:pt x="33" y="126"/>
                  </a:cubicBezTo>
                  <a:cubicBezTo>
                    <a:pt x="32" y="126"/>
                    <a:pt x="30" y="126"/>
                    <a:pt x="29" y="126"/>
                  </a:cubicBezTo>
                  <a:cubicBezTo>
                    <a:pt x="27" y="126"/>
                    <a:pt x="26" y="126"/>
                    <a:pt x="24" y="126"/>
                  </a:cubicBezTo>
                  <a:cubicBezTo>
                    <a:pt x="19" y="125"/>
                    <a:pt x="19" y="125"/>
                    <a:pt x="19" y="125"/>
                  </a:cubicBezTo>
                  <a:cubicBezTo>
                    <a:pt x="0" y="122"/>
                    <a:pt x="0" y="122"/>
                    <a:pt x="0" y="122"/>
                  </a:cubicBezTo>
                  <a:cubicBezTo>
                    <a:pt x="20" y="122"/>
                    <a:pt x="20" y="122"/>
                    <a:pt x="20" y="122"/>
                  </a:cubicBezTo>
                  <a:cubicBezTo>
                    <a:pt x="24" y="122"/>
                    <a:pt x="24" y="122"/>
                    <a:pt x="24" y="122"/>
                  </a:cubicBezTo>
                  <a:cubicBezTo>
                    <a:pt x="26" y="122"/>
                    <a:pt x="28" y="122"/>
                    <a:pt x="29" y="122"/>
                  </a:cubicBezTo>
                  <a:cubicBezTo>
                    <a:pt x="31" y="122"/>
                    <a:pt x="32" y="122"/>
                    <a:pt x="34" y="122"/>
                  </a:cubicBezTo>
                  <a:cubicBezTo>
                    <a:pt x="34" y="122"/>
                    <a:pt x="34" y="122"/>
                    <a:pt x="34" y="122"/>
                  </a:cubicBezTo>
                  <a:cubicBezTo>
                    <a:pt x="35" y="121"/>
                    <a:pt x="36" y="120"/>
                    <a:pt x="37" y="119"/>
                  </a:cubicBezTo>
                  <a:cubicBezTo>
                    <a:pt x="46" y="111"/>
                    <a:pt x="54" y="103"/>
                    <a:pt x="62" y="96"/>
                  </a:cubicBezTo>
                  <a:cubicBezTo>
                    <a:pt x="67" y="91"/>
                    <a:pt x="72" y="87"/>
                    <a:pt x="76" y="81"/>
                  </a:cubicBezTo>
                  <a:cubicBezTo>
                    <a:pt x="78" y="75"/>
                    <a:pt x="78" y="68"/>
                    <a:pt x="77" y="61"/>
                  </a:cubicBezTo>
                  <a:cubicBezTo>
                    <a:pt x="77" y="54"/>
                    <a:pt x="76" y="48"/>
                    <a:pt x="76" y="42"/>
                  </a:cubicBezTo>
                  <a:cubicBezTo>
                    <a:pt x="73" y="28"/>
                    <a:pt x="70" y="14"/>
                    <a:pt x="68"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7" name="Freeform 118">
              <a:extLst>
                <a:ext uri="{FF2B5EF4-FFF2-40B4-BE49-F238E27FC236}">
                  <a16:creationId xmlns:a16="http://schemas.microsoft.com/office/drawing/2014/main" id="{05A1562B-0EA9-47C2-8DD5-DDFAAEA6ADFE}"/>
                </a:ext>
              </a:extLst>
            </p:cNvPr>
            <p:cNvSpPr>
              <a:spLocks/>
            </p:cNvSpPr>
            <p:nvPr/>
          </p:nvSpPr>
          <p:spPr bwMode="auto">
            <a:xfrm>
              <a:off x="5931371" y="2546986"/>
              <a:ext cx="34925" cy="50800"/>
            </a:xfrm>
            <a:custGeom>
              <a:avLst/>
              <a:gdLst>
                <a:gd name="T0" fmla="*/ 11 w 13"/>
                <a:gd name="T1" fmla="*/ 19 h 19"/>
                <a:gd name="T2" fmla="*/ 0 w 13"/>
                <a:gd name="T3" fmla="*/ 16 h 19"/>
                <a:gd name="T4" fmla="*/ 2 w 13"/>
                <a:gd name="T5" fmla="*/ 12 h 19"/>
                <a:gd name="T6" fmla="*/ 4 w 13"/>
                <a:gd name="T7" fmla="*/ 1 h 19"/>
                <a:gd name="T8" fmla="*/ 4 w 13"/>
                <a:gd name="T9" fmla="*/ 0 h 19"/>
                <a:gd name="T10" fmla="*/ 13 w 13"/>
                <a:gd name="T11" fmla="*/ 3 h 19"/>
                <a:gd name="T12" fmla="*/ 11 w 13"/>
                <a:gd name="T13" fmla="*/ 10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7" y="18"/>
                    <a:pt x="3" y="17"/>
                    <a:pt x="0" y="16"/>
                  </a:cubicBezTo>
                  <a:cubicBezTo>
                    <a:pt x="1" y="15"/>
                    <a:pt x="1" y="13"/>
                    <a:pt x="2" y="12"/>
                  </a:cubicBezTo>
                  <a:cubicBezTo>
                    <a:pt x="4" y="8"/>
                    <a:pt x="5" y="5"/>
                    <a:pt x="4" y="1"/>
                  </a:cubicBezTo>
                  <a:cubicBezTo>
                    <a:pt x="4" y="1"/>
                    <a:pt x="4" y="1"/>
                    <a:pt x="4" y="0"/>
                  </a:cubicBezTo>
                  <a:cubicBezTo>
                    <a:pt x="7" y="1"/>
                    <a:pt x="10" y="2"/>
                    <a:pt x="13" y="3"/>
                  </a:cubicBezTo>
                  <a:cubicBezTo>
                    <a:pt x="12" y="5"/>
                    <a:pt x="11" y="8"/>
                    <a:pt x="11" y="10"/>
                  </a:cubicBezTo>
                  <a:cubicBezTo>
                    <a:pt x="10" y="13"/>
                    <a:pt x="10" y="16"/>
                    <a:pt x="11" y="1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8" name="Freeform 119">
              <a:extLst>
                <a:ext uri="{FF2B5EF4-FFF2-40B4-BE49-F238E27FC236}">
                  <a16:creationId xmlns:a16="http://schemas.microsoft.com/office/drawing/2014/main" id="{6EA32D9D-0B42-4793-8CB8-170796799515}"/>
                </a:ext>
              </a:extLst>
            </p:cNvPr>
            <p:cNvSpPr>
              <a:spLocks/>
            </p:cNvSpPr>
            <p:nvPr/>
          </p:nvSpPr>
          <p:spPr bwMode="auto">
            <a:xfrm>
              <a:off x="6288559" y="2553336"/>
              <a:ext cx="44450" cy="44450"/>
            </a:xfrm>
            <a:custGeom>
              <a:avLst/>
              <a:gdLst>
                <a:gd name="T0" fmla="*/ 17 w 17"/>
                <a:gd name="T1" fmla="*/ 15 h 17"/>
                <a:gd name="T2" fmla="*/ 3 w 17"/>
                <a:gd name="T3" fmla="*/ 17 h 17"/>
                <a:gd name="T4" fmla="*/ 3 w 17"/>
                <a:gd name="T5" fmla="*/ 10 h 17"/>
                <a:gd name="T6" fmla="*/ 0 w 17"/>
                <a:gd name="T7" fmla="*/ 2 h 17"/>
                <a:gd name="T8" fmla="*/ 12 w 17"/>
                <a:gd name="T9" fmla="*/ 0 h 17"/>
                <a:gd name="T10" fmla="*/ 14 w 17"/>
                <a:gd name="T11" fmla="*/ 9 h 17"/>
                <a:gd name="T12" fmla="*/ 17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5"/>
                  </a:moveTo>
                  <a:cubicBezTo>
                    <a:pt x="12" y="16"/>
                    <a:pt x="7" y="16"/>
                    <a:pt x="3" y="17"/>
                  </a:cubicBezTo>
                  <a:cubicBezTo>
                    <a:pt x="3" y="15"/>
                    <a:pt x="3" y="12"/>
                    <a:pt x="3" y="10"/>
                  </a:cubicBezTo>
                  <a:cubicBezTo>
                    <a:pt x="3" y="7"/>
                    <a:pt x="2" y="4"/>
                    <a:pt x="0" y="2"/>
                  </a:cubicBezTo>
                  <a:cubicBezTo>
                    <a:pt x="4" y="1"/>
                    <a:pt x="8" y="0"/>
                    <a:pt x="12" y="0"/>
                  </a:cubicBezTo>
                  <a:cubicBezTo>
                    <a:pt x="12" y="3"/>
                    <a:pt x="13" y="6"/>
                    <a:pt x="14" y="9"/>
                  </a:cubicBezTo>
                  <a:cubicBezTo>
                    <a:pt x="15" y="11"/>
                    <a:pt x="16" y="13"/>
                    <a:pt x="17" y="15"/>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9" name="Freeform 120">
              <a:extLst>
                <a:ext uri="{FF2B5EF4-FFF2-40B4-BE49-F238E27FC236}">
                  <a16:creationId xmlns:a16="http://schemas.microsoft.com/office/drawing/2014/main" id="{16F856EE-97E1-4A7F-95BF-5B0B4D7F381C}"/>
                </a:ext>
              </a:extLst>
            </p:cNvPr>
            <p:cNvSpPr>
              <a:spLocks/>
            </p:cNvSpPr>
            <p:nvPr/>
          </p:nvSpPr>
          <p:spPr bwMode="auto">
            <a:xfrm>
              <a:off x="6094884" y="2523174"/>
              <a:ext cx="19050" cy="0"/>
            </a:xfrm>
            <a:custGeom>
              <a:avLst/>
              <a:gdLst>
                <a:gd name="T0" fmla="*/ 0 w 7"/>
                <a:gd name="T1" fmla="*/ 3 w 7"/>
                <a:gd name="T2" fmla="*/ 7 w 7"/>
                <a:gd name="T3" fmla="*/ 0 w 7"/>
              </a:gdLst>
              <a:ahLst/>
              <a:cxnLst>
                <a:cxn ang="0">
                  <a:pos x="T0" y="0"/>
                </a:cxn>
                <a:cxn ang="0">
                  <a:pos x="T1" y="0"/>
                </a:cxn>
                <a:cxn ang="0">
                  <a:pos x="T2" y="0"/>
                </a:cxn>
                <a:cxn ang="0">
                  <a:pos x="T3" y="0"/>
                </a:cxn>
              </a:cxnLst>
              <a:rect l="0" t="0" r="r" b="b"/>
              <a:pathLst>
                <a:path w="7">
                  <a:moveTo>
                    <a:pt x="0" y="0"/>
                  </a:moveTo>
                  <a:cubicBezTo>
                    <a:pt x="1" y="0"/>
                    <a:pt x="2" y="0"/>
                    <a:pt x="3" y="0"/>
                  </a:cubicBezTo>
                  <a:cubicBezTo>
                    <a:pt x="4" y="0"/>
                    <a:pt x="5" y="0"/>
                    <a:pt x="7" y="0"/>
                  </a:cubicBezTo>
                  <a:cubicBezTo>
                    <a:pt x="4" y="0"/>
                    <a:pt x="2" y="0"/>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0" name="Freeform 121">
              <a:extLst>
                <a:ext uri="{FF2B5EF4-FFF2-40B4-BE49-F238E27FC236}">
                  <a16:creationId xmlns:a16="http://schemas.microsoft.com/office/drawing/2014/main" id="{93C825BC-6017-4AF9-BF15-51A38F99A5CD}"/>
                </a:ext>
              </a:extLst>
            </p:cNvPr>
            <p:cNvSpPr>
              <a:spLocks/>
            </p:cNvSpPr>
            <p:nvPr/>
          </p:nvSpPr>
          <p:spPr bwMode="auto">
            <a:xfrm>
              <a:off x="5966296" y="2513649"/>
              <a:ext cx="322262" cy="57150"/>
            </a:xfrm>
            <a:custGeom>
              <a:avLst/>
              <a:gdLst>
                <a:gd name="T0" fmla="*/ 0 w 122"/>
                <a:gd name="T1" fmla="*/ 16 h 22"/>
                <a:gd name="T2" fmla="*/ 9 w 122"/>
                <a:gd name="T3" fmla="*/ 6 h 22"/>
                <a:gd name="T4" fmla="*/ 28 w 122"/>
                <a:gd name="T5" fmla="*/ 1 h 22"/>
                <a:gd name="T6" fmla="*/ 52 w 122"/>
                <a:gd name="T7" fmla="*/ 4 h 22"/>
                <a:gd name="T8" fmla="*/ 49 w 122"/>
                <a:gd name="T9" fmla="*/ 4 h 22"/>
                <a:gd name="T10" fmla="*/ 56 w 122"/>
                <a:gd name="T11" fmla="*/ 4 h 22"/>
                <a:gd name="T12" fmla="*/ 52 w 122"/>
                <a:gd name="T13" fmla="*/ 4 h 22"/>
                <a:gd name="T14" fmla="*/ 96 w 122"/>
                <a:gd name="T15" fmla="*/ 1 h 22"/>
                <a:gd name="T16" fmla="*/ 106 w 122"/>
                <a:gd name="T17" fmla="*/ 3 h 22"/>
                <a:gd name="T18" fmla="*/ 116 w 122"/>
                <a:gd name="T19" fmla="*/ 7 h 22"/>
                <a:gd name="T20" fmla="*/ 122 w 122"/>
                <a:gd name="T21" fmla="*/ 15 h 22"/>
                <a:gd name="T22" fmla="*/ 122 w 122"/>
                <a:gd name="T23" fmla="*/ 16 h 22"/>
                <a:gd name="T24" fmla="*/ 49 w 122"/>
                <a:gd name="T25" fmla="*/ 22 h 22"/>
                <a:gd name="T26" fmla="*/ 0 w 122"/>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2">
                  <a:moveTo>
                    <a:pt x="0" y="16"/>
                  </a:moveTo>
                  <a:cubicBezTo>
                    <a:pt x="2" y="12"/>
                    <a:pt x="5" y="8"/>
                    <a:pt x="9" y="6"/>
                  </a:cubicBezTo>
                  <a:cubicBezTo>
                    <a:pt x="14" y="2"/>
                    <a:pt x="21" y="0"/>
                    <a:pt x="28" y="1"/>
                  </a:cubicBezTo>
                  <a:cubicBezTo>
                    <a:pt x="36" y="3"/>
                    <a:pt x="44" y="3"/>
                    <a:pt x="52" y="4"/>
                  </a:cubicBezTo>
                  <a:cubicBezTo>
                    <a:pt x="51" y="4"/>
                    <a:pt x="50" y="4"/>
                    <a:pt x="49" y="4"/>
                  </a:cubicBezTo>
                  <a:cubicBezTo>
                    <a:pt x="51" y="4"/>
                    <a:pt x="54" y="4"/>
                    <a:pt x="56" y="4"/>
                  </a:cubicBezTo>
                  <a:cubicBezTo>
                    <a:pt x="55" y="4"/>
                    <a:pt x="53" y="4"/>
                    <a:pt x="52" y="4"/>
                  </a:cubicBezTo>
                  <a:cubicBezTo>
                    <a:pt x="67" y="4"/>
                    <a:pt x="81" y="3"/>
                    <a:pt x="96" y="1"/>
                  </a:cubicBezTo>
                  <a:cubicBezTo>
                    <a:pt x="99" y="1"/>
                    <a:pt x="103" y="1"/>
                    <a:pt x="106" y="3"/>
                  </a:cubicBezTo>
                  <a:cubicBezTo>
                    <a:pt x="110" y="3"/>
                    <a:pt x="113" y="5"/>
                    <a:pt x="116" y="7"/>
                  </a:cubicBezTo>
                  <a:cubicBezTo>
                    <a:pt x="118" y="10"/>
                    <a:pt x="120" y="12"/>
                    <a:pt x="122" y="15"/>
                  </a:cubicBezTo>
                  <a:cubicBezTo>
                    <a:pt x="122" y="16"/>
                    <a:pt x="122" y="16"/>
                    <a:pt x="122" y="16"/>
                  </a:cubicBezTo>
                  <a:cubicBezTo>
                    <a:pt x="98" y="20"/>
                    <a:pt x="74" y="22"/>
                    <a:pt x="49" y="22"/>
                  </a:cubicBezTo>
                  <a:cubicBezTo>
                    <a:pt x="33" y="21"/>
                    <a:pt x="16" y="19"/>
                    <a:pt x="0" y="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1" name="Freeform 122">
              <a:extLst>
                <a:ext uri="{FF2B5EF4-FFF2-40B4-BE49-F238E27FC236}">
                  <a16:creationId xmlns:a16="http://schemas.microsoft.com/office/drawing/2014/main" id="{B4A85566-29DA-41FA-B24F-C4ED843371BB}"/>
                </a:ext>
              </a:extLst>
            </p:cNvPr>
            <p:cNvSpPr>
              <a:spLocks/>
            </p:cNvSpPr>
            <p:nvPr/>
          </p:nvSpPr>
          <p:spPr bwMode="auto">
            <a:xfrm>
              <a:off x="5959946" y="2597786"/>
              <a:ext cx="336550" cy="66675"/>
            </a:xfrm>
            <a:custGeom>
              <a:avLst/>
              <a:gdLst>
                <a:gd name="T0" fmla="*/ 85 w 127"/>
                <a:gd name="T1" fmla="*/ 5 h 25"/>
                <a:gd name="T2" fmla="*/ 127 w 127"/>
                <a:gd name="T3" fmla="*/ 0 h 25"/>
                <a:gd name="T4" fmla="*/ 121 w 127"/>
                <a:gd name="T5" fmla="*/ 13 h 25"/>
                <a:gd name="T6" fmla="*/ 103 w 127"/>
                <a:gd name="T7" fmla="*/ 23 h 25"/>
                <a:gd name="T8" fmla="*/ 58 w 127"/>
                <a:gd name="T9" fmla="*/ 25 h 25"/>
                <a:gd name="T10" fmla="*/ 26 w 127"/>
                <a:gd name="T11" fmla="*/ 23 h 25"/>
                <a:gd name="T12" fmla="*/ 22 w 127"/>
                <a:gd name="T13" fmla="*/ 22 h 25"/>
                <a:gd name="T14" fmla="*/ 4 w 127"/>
                <a:gd name="T15" fmla="*/ 11 h 25"/>
                <a:gd name="T16" fmla="*/ 0 w 127"/>
                <a:gd name="T17" fmla="*/ 2 h 25"/>
                <a:gd name="T18" fmla="*/ 0 w 127"/>
                <a:gd name="T19" fmla="*/ 0 h 25"/>
                <a:gd name="T20" fmla="*/ 85 w 127"/>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85" y="5"/>
                  </a:moveTo>
                  <a:cubicBezTo>
                    <a:pt x="99" y="4"/>
                    <a:pt x="113" y="2"/>
                    <a:pt x="127" y="0"/>
                  </a:cubicBezTo>
                  <a:cubicBezTo>
                    <a:pt x="126" y="5"/>
                    <a:pt x="124" y="9"/>
                    <a:pt x="121" y="13"/>
                  </a:cubicBezTo>
                  <a:cubicBezTo>
                    <a:pt x="116" y="18"/>
                    <a:pt x="110" y="22"/>
                    <a:pt x="103" y="23"/>
                  </a:cubicBezTo>
                  <a:cubicBezTo>
                    <a:pt x="88" y="24"/>
                    <a:pt x="73" y="25"/>
                    <a:pt x="58" y="25"/>
                  </a:cubicBezTo>
                  <a:cubicBezTo>
                    <a:pt x="47" y="25"/>
                    <a:pt x="36" y="24"/>
                    <a:pt x="26" y="23"/>
                  </a:cubicBezTo>
                  <a:cubicBezTo>
                    <a:pt x="24" y="23"/>
                    <a:pt x="23" y="22"/>
                    <a:pt x="22" y="22"/>
                  </a:cubicBezTo>
                  <a:cubicBezTo>
                    <a:pt x="15" y="21"/>
                    <a:pt x="9" y="17"/>
                    <a:pt x="4" y="11"/>
                  </a:cubicBezTo>
                  <a:cubicBezTo>
                    <a:pt x="2" y="9"/>
                    <a:pt x="1" y="5"/>
                    <a:pt x="0" y="2"/>
                  </a:cubicBezTo>
                  <a:cubicBezTo>
                    <a:pt x="0" y="1"/>
                    <a:pt x="0" y="0"/>
                    <a:pt x="0" y="0"/>
                  </a:cubicBezTo>
                  <a:cubicBezTo>
                    <a:pt x="28" y="6"/>
                    <a:pt x="57" y="7"/>
                    <a:pt x="85" y="5"/>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2" name="Freeform 123">
              <a:extLst>
                <a:ext uri="{FF2B5EF4-FFF2-40B4-BE49-F238E27FC236}">
                  <a16:creationId xmlns:a16="http://schemas.microsoft.com/office/drawing/2014/main" id="{AC07299C-7993-4E4E-B17C-2BF1F265F973}"/>
                </a:ext>
              </a:extLst>
            </p:cNvPr>
            <p:cNvSpPr>
              <a:spLocks/>
            </p:cNvSpPr>
            <p:nvPr/>
          </p:nvSpPr>
          <p:spPr bwMode="auto">
            <a:xfrm>
              <a:off x="5958359" y="2554924"/>
              <a:ext cx="338137" cy="61913"/>
            </a:xfrm>
            <a:custGeom>
              <a:avLst/>
              <a:gdLst>
                <a:gd name="T0" fmla="*/ 128 w 128"/>
                <a:gd name="T1" fmla="*/ 16 h 23"/>
                <a:gd name="T2" fmla="*/ 86 w 128"/>
                <a:gd name="T3" fmla="*/ 21 h 23"/>
                <a:gd name="T4" fmla="*/ 1 w 128"/>
                <a:gd name="T5" fmla="*/ 16 h 23"/>
                <a:gd name="T6" fmla="*/ 1 w 128"/>
                <a:gd name="T7" fmla="*/ 7 h 23"/>
                <a:gd name="T8" fmla="*/ 3 w 128"/>
                <a:gd name="T9" fmla="*/ 0 h 23"/>
                <a:gd name="T10" fmla="*/ 52 w 128"/>
                <a:gd name="T11" fmla="*/ 6 h 23"/>
                <a:gd name="T12" fmla="*/ 125 w 128"/>
                <a:gd name="T13" fmla="*/ 1 h 23"/>
                <a:gd name="T14" fmla="*/ 128 w 128"/>
                <a:gd name="T15" fmla="*/ 9 h 23"/>
                <a:gd name="T16" fmla="*/ 128 w 128"/>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3">
                  <a:moveTo>
                    <a:pt x="128" y="16"/>
                  </a:moveTo>
                  <a:cubicBezTo>
                    <a:pt x="114" y="18"/>
                    <a:pt x="100" y="20"/>
                    <a:pt x="86" y="21"/>
                  </a:cubicBezTo>
                  <a:cubicBezTo>
                    <a:pt x="57" y="23"/>
                    <a:pt x="28" y="22"/>
                    <a:pt x="1" y="16"/>
                  </a:cubicBezTo>
                  <a:cubicBezTo>
                    <a:pt x="0" y="13"/>
                    <a:pt x="0" y="10"/>
                    <a:pt x="1" y="7"/>
                  </a:cubicBezTo>
                  <a:cubicBezTo>
                    <a:pt x="1" y="5"/>
                    <a:pt x="2" y="2"/>
                    <a:pt x="3" y="0"/>
                  </a:cubicBezTo>
                  <a:cubicBezTo>
                    <a:pt x="19" y="3"/>
                    <a:pt x="36" y="5"/>
                    <a:pt x="52" y="6"/>
                  </a:cubicBezTo>
                  <a:cubicBezTo>
                    <a:pt x="77" y="7"/>
                    <a:pt x="101" y="4"/>
                    <a:pt x="125" y="1"/>
                  </a:cubicBezTo>
                  <a:cubicBezTo>
                    <a:pt x="127" y="3"/>
                    <a:pt x="128" y="6"/>
                    <a:pt x="128" y="9"/>
                  </a:cubicBezTo>
                  <a:cubicBezTo>
                    <a:pt x="128" y="11"/>
                    <a:pt x="128" y="14"/>
                    <a:pt x="128" y="1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3" name="Freeform 124">
              <a:extLst>
                <a:ext uri="{FF2B5EF4-FFF2-40B4-BE49-F238E27FC236}">
                  <a16:creationId xmlns:a16="http://schemas.microsoft.com/office/drawing/2014/main" id="{6F9FE9E2-D560-4DC7-8AD1-1D8133DC4E47}"/>
                </a:ext>
              </a:extLst>
            </p:cNvPr>
            <p:cNvSpPr>
              <a:spLocks/>
            </p:cNvSpPr>
            <p:nvPr/>
          </p:nvSpPr>
          <p:spPr bwMode="auto">
            <a:xfrm>
              <a:off x="6333009" y="2507299"/>
              <a:ext cx="303212" cy="114300"/>
            </a:xfrm>
            <a:custGeom>
              <a:avLst/>
              <a:gdLst>
                <a:gd name="T0" fmla="*/ 115 w 115"/>
                <a:gd name="T1" fmla="*/ 0 h 43"/>
                <a:gd name="T2" fmla="*/ 112 w 115"/>
                <a:gd name="T3" fmla="*/ 12 h 43"/>
                <a:gd name="T4" fmla="*/ 109 w 115"/>
                <a:gd name="T5" fmla="*/ 17 h 43"/>
                <a:gd name="T6" fmla="*/ 98 w 115"/>
                <a:gd name="T7" fmla="*/ 25 h 43"/>
                <a:gd name="T8" fmla="*/ 75 w 115"/>
                <a:gd name="T9" fmla="*/ 31 h 43"/>
                <a:gd name="T10" fmla="*/ 40 w 115"/>
                <a:gd name="T11" fmla="*/ 39 h 43"/>
                <a:gd name="T12" fmla="*/ 31 w 115"/>
                <a:gd name="T13" fmla="*/ 41 h 43"/>
                <a:gd name="T14" fmla="*/ 21 w 115"/>
                <a:gd name="T15" fmla="*/ 43 h 43"/>
                <a:gd name="T16" fmla="*/ 11 w 115"/>
                <a:gd name="T17" fmla="*/ 41 h 43"/>
                <a:gd name="T18" fmla="*/ 3 w 115"/>
                <a:gd name="T19" fmla="*/ 34 h 43"/>
                <a:gd name="T20" fmla="*/ 0 w 115"/>
                <a:gd name="T21" fmla="*/ 32 h 43"/>
                <a:gd name="T22" fmla="*/ 57 w 115"/>
                <a:gd name="T23" fmla="*/ 18 h 43"/>
                <a:gd name="T24" fmla="*/ 115 w 115"/>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43">
                  <a:moveTo>
                    <a:pt x="115" y="0"/>
                  </a:moveTo>
                  <a:cubicBezTo>
                    <a:pt x="115" y="4"/>
                    <a:pt x="114" y="8"/>
                    <a:pt x="112" y="12"/>
                  </a:cubicBezTo>
                  <a:cubicBezTo>
                    <a:pt x="111" y="14"/>
                    <a:pt x="110" y="15"/>
                    <a:pt x="109" y="17"/>
                  </a:cubicBezTo>
                  <a:cubicBezTo>
                    <a:pt x="106" y="21"/>
                    <a:pt x="102" y="24"/>
                    <a:pt x="98" y="25"/>
                  </a:cubicBezTo>
                  <a:cubicBezTo>
                    <a:pt x="90" y="27"/>
                    <a:pt x="83" y="29"/>
                    <a:pt x="75" y="31"/>
                  </a:cubicBezTo>
                  <a:cubicBezTo>
                    <a:pt x="63" y="34"/>
                    <a:pt x="52" y="36"/>
                    <a:pt x="40" y="39"/>
                  </a:cubicBezTo>
                  <a:cubicBezTo>
                    <a:pt x="37" y="40"/>
                    <a:pt x="34" y="41"/>
                    <a:pt x="31" y="41"/>
                  </a:cubicBezTo>
                  <a:cubicBezTo>
                    <a:pt x="28" y="43"/>
                    <a:pt x="25" y="43"/>
                    <a:pt x="21" y="43"/>
                  </a:cubicBezTo>
                  <a:cubicBezTo>
                    <a:pt x="18" y="43"/>
                    <a:pt x="14" y="42"/>
                    <a:pt x="11" y="41"/>
                  </a:cubicBezTo>
                  <a:cubicBezTo>
                    <a:pt x="8" y="39"/>
                    <a:pt x="5" y="37"/>
                    <a:pt x="3" y="34"/>
                  </a:cubicBezTo>
                  <a:cubicBezTo>
                    <a:pt x="2" y="33"/>
                    <a:pt x="1" y="33"/>
                    <a:pt x="0" y="32"/>
                  </a:cubicBezTo>
                  <a:cubicBezTo>
                    <a:pt x="19" y="28"/>
                    <a:pt x="38" y="23"/>
                    <a:pt x="57" y="18"/>
                  </a:cubicBezTo>
                  <a:cubicBezTo>
                    <a:pt x="76" y="13"/>
                    <a:pt x="96" y="7"/>
                    <a:pt x="115"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4" name="Freeform 125">
              <a:extLst>
                <a:ext uri="{FF2B5EF4-FFF2-40B4-BE49-F238E27FC236}">
                  <a16:creationId xmlns:a16="http://schemas.microsoft.com/office/drawing/2014/main" id="{200FCA6D-DA5F-45D9-B6F4-095D5C1901B0}"/>
                </a:ext>
              </a:extLst>
            </p:cNvPr>
            <p:cNvSpPr>
              <a:spLocks/>
            </p:cNvSpPr>
            <p:nvPr/>
          </p:nvSpPr>
          <p:spPr bwMode="auto">
            <a:xfrm>
              <a:off x="6320309" y="2435861"/>
              <a:ext cx="303212" cy="117475"/>
            </a:xfrm>
            <a:custGeom>
              <a:avLst/>
              <a:gdLst>
                <a:gd name="T0" fmla="*/ 3 w 115"/>
                <a:gd name="T1" fmla="*/ 32 h 44"/>
                <a:gd name="T2" fmla="*/ 7 w 115"/>
                <a:gd name="T3" fmla="*/ 27 h 44"/>
                <a:gd name="T4" fmla="*/ 18 w 115"/>
                <a:gd name="T5" fmla="*/ 19 h 44"/>
                <a:gd name="T6" fmla="*/ 40 w 115"/>
                <a:gd name="T7" fmla="*/ 13 h 44"/>
                <a:gd name="T8" fmla="*/ 76 w 115"/>
                <a:gd name="T9" fmla="*/ 4 h 44"/>
                <a:gd name="T10" fmla="*/ 84 w 115"/>
                <a:gd name="T11" fmla="*/ 2 h 44"/>
                <a:gd name="T12" fmla="*/ 94 w 115"/>
                <a:gd name="T13" fmla="*/ 1 h 44"/>
                <a:gd name="T14" fmla="*/ 104 w 115"/>
                <a:gd name="T15" fmla="*/ 3 h 44"/>
                <a:gd name="T16" fmla="*/ 113 w 115"/>
                <a:gd name="T17" fmla="*/ 9 h 44"/>
                <a:gd name="T18" fmla="*/ 115 w 115"/>
                <a:gd name="T19" fmla="*/ 12 h 44"/>
                <a:gd name="T20" fmla="*/ 1 w 115"/>
                <a:gd name="T21" fmla="*/ 44 h 44"/>
                <a:gd name="T22" fmla="*/ 3 w 115"/>
                <a:gd name="T2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4">
                  <a:moveTo>
                    <a:pt x="3" y="32"/>
                  </a:moveTo>
                  <a:cubicBezTo>
                    <a:pt x="4" y="31"/>
                    <a:pt x="5" y="29"/>
                    <a:pt x="7" y="27"/>
                  </a:cubicBezTo>
                  <a:cubicBezTo>
                    <a:pt x="10" y="23"/>
                    <a:pt x="13" y="20"/>
                    <a:pt x="18" y="19"/>
                  </a:cubicBezTo>
                  <a:cubicBezTo>
                    <a:pt x="25" y="17"/>
                    <a:pt x="32" y="15"/>
                    <a:pt x="40" y="13"/>
                  </a:cubicBezTo>
                  <a:cubicBezTo>
                    <a:pt x="52" y="10"/>
                    <a:pt x="64" y="7"/>
                    <a:pt x="76" y="4"/>
                  </a:cubicBezTo>
                  <a:cubicBezTo>
                    <a:pt x="78" y="4"/>
                    <a:pt x="81" y="3"/>
                    <a:pt x="84" y="2"/>
                  </a:cubicBezTo>
                  <a:cubicBezTo>
                    <a:pt x="87" y="1"/>
                    <a:pt x="90" y="0"/>
                    <a:pt x="94" y="1"/>
                  </a:cubicBezTo>
                  <a:cubicBezTo>
                    <a:pt x="98" y="1"/>
                    <a:pt x="101" y="1"/>
                    <a:pt x="104" y="3"/>
                  </a:cubicBezTo>
                  <a:cubicBezTo>
                    <a:pt x="108" y="4"/>
                    <a:pt x="110" y="6"/>
                    <a:pt x="113" y="9"/>
                  </a:cubicBezTo>
                  <a:cubicBezTo>
                    <a:pt x="113" y="10"/>
                    <a:pt x="114" y="11"/>
                    <a:pt x="115" y="12"/>
                  </a:cubicBezTo>
                  <a:cubicBezTo>
                    <a:pt x="78" y="24"/>
                    <a:pt x="39" y="36"/>
                    <a:pt x="1" y="44"/>
                  </a:cubicBezTo>
                  <a:cubicBezTo>
                    <a:pt x="0" y="40"/>
                    <a:pt x="1" y="36"/>
                    <a:pt x="3" y="32"/>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5" name="Freeform 126">
              <a:extLst>
                <a:ext uri="{FF2B5EF4-FFF2-40B4-BE49-F238E27FC236}">
                  <a16:creationId xmlns:a16="http://schemas.microsoft.com/office/drawing/2014/main" id="{A66142D3-EE73-4E1E-B73F-F3DC0EACCB44}"/>
                </a:ext>
              </a:extLst>
            </p:cNvPr>
            <p:cNvSpPr>
              <a:spLocks/>
            </p:cNvSpPr>
            <p:nvPr/>
          </p:nvSpPr>
          <p:spPr bwMode="auto">
            <a:xfrm>
              <a:off x="6320309" y="2467611"/>
              <a:ext cx="315912" cy="125413"/>
            </a:xfrm>
            <a:custGeom>
              <a:avLst/>
              <a:gdLst>
                <a:gd name="T0" fmla="*/ 118 w 120"/>
                <a:gd name="T1" fmla="*/ 6 h 47"/>
                <a:gd name="T2" fmla="*/ 120 w 120"/>
                <a:gd name="T3" fmla="*/ 15 h 47"/>
                <a:gd name="T4" fmla="*/ 62 w 120"/>
                <a:gd name="T5" fmla="*/ 33 h 47"/>
                <a:gd name="T6" fmla="*/ 5 w 120"/>
                <a:gd name="T7" fmla="*/ 47 h 47"/>
                <a:gd name="T8" fmla="*/ 2 w 120"/>
                <a:gd name="T9" fmla="*/ 41 h 47"/>
                <a:gd name="T10" fmla="*/ 0 w 120"/>
                <a:gd name="T11" fmla="*/ 31 h 47"/>
                <a:gd name="T12" fmla="*/ 115 w 120"/>
                <a:gd name="T13" fmla="*/ 0 h 47"/>
                <a:gd name="T14" fmla="*/ 118 w 120"/>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7">
                  <a:moveTo>
                    <a:pt x="118" y="6"/>
                  </a:moveTo>
                  <a:cubicBezTo>
                    <a:pt x="119" y="9"/>
                    <a:pt x="120" y="12"/>
                    <a:pt x="120" y="15"/>
                  </a:cubicBezTo>
                  <a:cubicBezTo>
                    <a:pt x="100" y="21"/>
                    <a:pt x="81" y="28"/>
                    <a:pt x="62" y="33"/>
                  </a:cubicBezTo>
                  <a:cubicBezTo>
                    <a:pt x="43" y="38"/>
                    <a:pt x="24" y="43"/>
                    <a:pt x="5" y="47"/>
                  </a:cubicBezTo>
                  <a:cubicBezTo>
                    <a:pt x="4" y="45"/>
                    <a:pt x="3" y="43"/>
                    <a:pt x="2" y="41"/>
                  </a:cubicBezTo>
                  <a:cubicBezTo>
                    <a:pt x="1" y="38"/>
                    <a:pt x="0" y="35"/>
                    <a:pt x="0" y="31"/>
                  </a:cubicBezTo>
                  <a:cubicBezTo>
                    <a:pt x="39" y="24"/>
                    <a:pt x="77" y="12"/>
                    <a:pt x="115" y="0"/>
                  </a:cubicBezTo>
                  <a:cubicBezTo>
                    <a:pt x="116" y="2"/>
                    <a:pt x="117" y="4"/>
                    <a:pt x="118" y="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6" name="Freeform 127">
              <a:extLst>
                <a:ext uri="{FF2B5EF4-FFF2-40B4-BE49-F238E27FC236}">
                  <a16:creationId xmlns:a16="http://schemas.microsoft.com/office/drawing/2014/main" id="{AF2F2EFC-4037-4D3A-AC30-754DFB193524}"/>
                </a:ext>
              </a:extLst>
            </p:cNvPr>
            <p:cNvSpPr>
              <a:spLocks/>
            </p:cNvSpPr>
            <p:nvPr/>
          </p:nvSpPr>
          <p:spPr bwMode="auto">
            <a:xfrm>
              <a:off x="5123334" y="2723199"/>
              <a:ext cx="139700" cy="112713"/>
            </a:xfrm>
            <a:custGeom>
              <a:avLst/>
              <a:gdLst>
                <a:gd name="T0" fmla="*/ 49 w 53"/>
                <a:gd name="T1" fmla="*/ 0 h 43"/>
                <a:gd name="T2" fmla="*/ 6 w 53"/>
                <a:gd name="T3" fmla="*/ 26 h 43"/>
                <a:gd name="T4" fmla="*/ 3 w 53"/>
                <a:gd name="T5" fmla="*/ 27 h 43"/>
                <a:gd name="T6" fmla="*/ 3 w 53"/>
                <a:gd name="T7" fmla="*/ 27 h 43"/>
                <a:gd name="T8" fmla="*/ 3 w 53"/>
                <a:gd name="T9" fmla="*/ 27 h 43"/>
                <a:gd name="T10" fmla="*/ 1 w 53"/>
                <a:gd name="T11" fmla="*/ 29 h 43"/>
                <a:gd name="T12" fmla="*/ 1 w 53"/>
                <a:gd name="T13" fmla="*/ 33 h 43"/>
                <a:gd name="T14" fmla="*/ 1 w 53"/>
                <a:gd name="T15" fmla="*/ 43 h 43"/>
                <a:gd name="T16" fmla="*/ 1 w 53"/>
                <a:gd name="T17" fmla="*/ 43 h 43"/>
                <a:gd name="T18" fmla="*/ 53 w 53"/>
                <a:gd name="T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3">
                  <a:moveTo>
                    <a:pt x="49" y="0"/>
                  </a:moveTo>
                  <a:cubicBezTo>
                    <a:pt x="26" y="18"/>
                    <a:pt x="32" y="16"/>
                    <a:pt x="6" y="26"/>
                  </a:cubicBezTo>
                  <a:cubicBezTo>
                    <a:pt x="3" y="27"/>
                    <a:pt x="3" y="27"/>
                    <a:pt x="3" y="27"/>
                  </a:cubicBezTo>
                  <a:cubicBezTo>
                    <a:pt x="3" y="27"/>
                    <a:pt x="3" y="27"/>
                    <a:pt x="3" y="27"/>
                  </a:cubicBezTo>
                  <a:cubicBezTo>
                    <a:pt x="3" y="27"/>
                    <a:pt x="3" y="27"/>
                    <a:pt x="3" y="27"/>
                  </a:cubicBezTo>
                  <a:cubicBezTo>
                    <a:pt x="3" y="27"/>
                    <a:pt x="1" y="29"/>
                    <a:pt x="1" y="29"/>
                  </a:cubicBezTo>
                  <a:cubicBezTo>
                    <a:pt x="1" y="30"/>
                    <a:pt x="1" y="35"/>
                    <a:pt x="1" y="33"/>
                  </a:cubicBezTo>
                  <a:cubicBezTo>
                    <a:pt x="1" y="39"/>
                    <a:pt x="2" y="37"/>
                    <a:pt x="1" y="43"/>
                  </a:cubicBezTo>
                  <a:cubicBezTo>
                    <a:pt x="1" y="43"/>
                    <a:pt x="0" y="43"/>
                    <a:pt x="1" y="43"/>
                  </a:cubicBezTo>
                  <a:cubicBezTo>
                    <a:pt x="21" y="41"/>
                    <a:pt x="39" y="30"/>
                    <a:pt x="53" y="20"/>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7" name="Freeform 128">
              <a:extLst>
                <a:ext uri="{FF2B5EF4-FFF2-40B4-BE49-F238E27FC236}">
                  <a16:creationId xmlns:a16="http://schemas.microsoft.com/office/drawing/2014/main" id="{5A15B112-C402-4858-B067-9963D9BEAB5B}"/>
                </a:ext>
              </a:extLst>
            </p:cNvPr>
            <p:cNvSpPr>
              <a:spLocks/>
            </p:cNvSpPr>
            <p:nvPr/>
          </p:nvSpPr>
          <p:spPr bwMode="auto">
            <a:xfrm>
              <a:off x="4824884" y="2794636"/>
              <a:ext cx="347662" cy="203200"/>
            </a:xfrm>
            <a:custGeom>
              <a:avLst/>
              <a:gdLst>
                <a:gd name="T0" fmla="*/ 119 w 132"/>
                <a:gd name="T1" fmla="*/ 0 h 77"/>
                <a:gd name="T2" fmla="*/ 85 w 132"/>
                <a:gd name="T3" fmla="*/ 6 h 77"/>
                <a:gd name="T4" fmla="*/ 84 w 132"/>
                <a:gd name="T5" fmla="*/ 6 h 77"/>
                <a:gd name="T6" fmla="*/ 84 w 132"/>
                <a:gd name="T7" fmla="*/ 6 h 77"/>
                <a:gd name="T8" fmla="*/ 59 w 132"/>
                <a:gd name="T9" fmla="*/ 14 h 77"/>
                <a:gd name="T10" fmla="*/ 58 w 132"/>
                <a:gd name="T11" fmla="*/ 15 h 77"/>
                <a:gd name="T12" fmla="*/ 57 w 132"/>
                <a:gd name="T13" fmla="*/ 15 h 77"/>
                <a:gd name="T14" fmla="*/ 45 w 132"/>
                <a:gd name="T15" fmla="*/ 23 h 77"/>
                <a:gd name="T16" fmla="*/ 30 w 132"/>
                <a:gd name="T17" fmla="*/ 28 h 77"/>
                <a:gd name="T18" fmla="*/ 15 w 132"/>
                <a:gd name="T19" fmla="*/ 27 h 77"/>
                <a:gd name="T20" fmla="*/ 0 w 132"/>
                <a:gd name="T21" fmla="*/ 22 h 77"/>
                <a:gd name="T22" fmla="*/ 15 w 132"/>
                <a:gd name="T23" fmla="*/ 28 h 77"/>
                <a:gd name="T24" fmla="*/ 30 w 132"/>
                <a:gd name="T25" fmla="*/ 30 h 77"/>
                <a:gd name="T26" fmla="*/ 46 w 132"/>
                <a:gd name="T27" fmla="*/ 26 h 77"/>
                <a:gd name="T28" fmla="*/ 47 w 132"/>
                <a:gd name="T29" fmla="*/ 26 h 77"/>
                <a:gd name="T30" fmla="*/ 45 w 132"/>
                <a:gd name="T31" fmla="*/ 29 h 77"/>
                <a:gd name="T32" fmla="*/ 40 w 132"/>
                <a:gd name="T33" fmla="*/ 35 h 77"/>
                <a:gd name="T34" fmla="*/ 39 w 132"/>
                <a:gd name="T35" fmla="*/ 37 h 77"/>
                <a:gd name="T36" fmla="*/ 38 w 132"/>
                <a:gd name="T37" fmla="*/ 40 h 77"/>
                <a:gd name="T38" fmla="*/ 37 w 132"/>
                <a:gd name="T39" fmla="*/ 44 h 77"/>
                <a:gd name="T40" fmla="*/ 37 w 132"/>
                <a:gd name="T41" fmla="*/ 48 h 77"/>
                <a:gd name="T42" fmla="*/ 36 w 132"/>
                <a:gd name="T43" fmla="*/ 52 h 77"/>
                <a:gd name="T44" fmla="*/ 35 w 132"/>
                <a:gd name="T45" fmla="*/ 60 h 77"/>
                <a:gd name="T46" fmla="*/ 33 w 132"/>
                <a:gd name="T47" fmla="*/ 67 h 77"/>
                <a:gd name="T48" fmla="*/ 29 w 132"/>
                <a:gd name="T49" fmla="*/ 73 h 77"/>
                <a:gd name="T50" fmla="*/ 23 w 132"/>
                <a:gd name="T51" fmla="*/ 77 h 77"/>
                <a:gd name="T52" fmla="*/ 30 w 132"/>
                <a:gd name="T53" fmla="*/ 74 h 77"/>
                <a:gd name="T54" fmla="*/ 35 w 132"/>
                <a:gd name="T55" fmla="*/ 68 h 77"/>
                <a:gd name="T56" fmla="*/ 38 w 132"/>
                <a:gd name="T57" fmla="*/ 60 h 77"/>
                <a:gd name="T58" fmla="*/ 40 w 132"/>
                <a:gd name="T59" fmla="*/ 52 h 77"/>
                <a:gd name="T60" fmla="*/ 42 w 132"/>
                <a:gd name="T61" fmla="*/ 45 h 77"/>
                <a:gd name="T62" fmla="*/ 43 w 132"/>
                <a:gd name="T63" fmla="*/ 41 h 77"/>
                <a:gd name="T64" fmla="*/ 44 w 132"/>
                <a:gd name="T65" fmla="*/ 40 h 77"/>
                <a:gd name="T66" fmla="*/ 55 w 132"/>
                <a:gd name="T67" fmla="*/ 28 h 77"/>
                <a:gd name="T68" fmla="*/ 89 w 132"/>
                <a:gd name="T69" fmla="*/ 18 h 77"/>
                <a:gd name="T70" fmla="*/ 101 w 132"/>
                <a:gd name="T71" fmla="*/ 17 h 77"/>
                <a:gd name="T72" fmla="*/ 132 w 132"/>
                <a:gd name="T7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77">
                  <a:moveTo>
                    <a:pt x="119" y="0"/>
                  </a:moveTo>
                  <a:cubicBezTo>
                    <a:pt x="107" y="2"/>
                    <a:pt x="96" y="4"/>
                    <a:pt x="85" y="6"/>
                  </a:cubicBezTo>
                  <a:cubicBezTo>
                    <a:pt x="85" y="6"/>
                    <a:pt x="85" y="6"/>
                    <a:pt x="84" y="6"/>
                  </a:cubicBezTo>
                  <a:cubicBezTo>
                    <a:pt x="84" y="6"/>
                    <a:pt x="84" y="6"/>
                    <a:pt x="84" y="6"/>
                  </a:cubicBezTo>
                  <a:cubicBezTo>
                    <a:pt x="75" y="7"/>
                    <a:pt x="66" y="9"/>
                    <a:pt x="59" y="14"/>
                  </a:cubicBezTo>
                  <a:cubicBezTo>
                    <a:pt x="58" y="15"/>
                    <a:pt x="58" y="15"/>
                    <a:pt x="58" y="15"/>
                  </a:cubicBezTo>
                  <a:cubicBezTo>
                    <a:pt x="57" y="15"/>
                    <a:pt x="57" y="15"/>
                    <a:pt x="57" y="15"/>
                  </a:cubicBezTo>
                  <a:cubicBezTo>
                    <a:pt x="54" y="18"/>
                    <a:pt x="50" y="21"/>
                    <a:pt x="45" y="23"/>
                  </a:cubicBezTo>
                  <a:cubicBezTo>
                    <a:pt x="40" y="26"/>
                    <a:pt x="35" y="27"/>
                    <a:pt x="30" y="28"/>
                  </a:cubicBezTo>
                  <a:cubicBezTo>
                    <a:pt x="25" y="28"/>
                    <a:pt x="20" y="28"/>
                    <a:pt x="15" y="27"/>
                  </a:cubicBezTo>
                  <a:cubicBezTo>
                    <a:pt x="10" y="27"/>
                    <a:pt x="5" y="25"/>
                    <a:pt x="0" y="22"/>
                  </a:cubicBezTo>
                  <a:cubicBezTo>
                    <a:pt x="4" y="25"/>
                    <a:pt x="9" y="27"/>
                    <a:pt x="15" y="28"/>
                  </a:cubicBezTo>
                  <a:cubicBezTo>
                    <a:pt x="20" y="30"/>
                    <a:pt x="25" y="30"/>
                    <a:pt x="30" y="30"/>
                  </a:cubicBezTo>
                  <a:cubicBezTo>
                    <a:pt x="36" y="29"/>
                    <a:pt x="41" y="28"/>
                    <a:pt x="46" y="26"/>
                  </a:cubicBezTo>
                  <a:cubicBezTo>
                    <a:pt x="46" y="26"/>
                    <a:pt x="47" y="26"/>
                    <a:pt x="47" y="26"/>
                  </a:cubicBezTo>
                  <a:cubicBezTo>
                    <a:pt x="47" y="27"/>
                    <a:pt x="46" y="28"/>
                    <a:pt x="45" y="29"/>
                  </a:cubicBezTo>
                  <a:cubicBezTo>
                    <a:pt x="44" y="31"/>
                    <a:pt x="42" y="33"/>
                    <a:pt x="40" y="35"/>
                  </a:cubicBezTo>
                  <a:cubicBezTo>
                    <a:pt x="40" y="36"/>
                    <a:pt x="39" y="37"/>
                    <a:pt x="39" y="37"/>
                  </a:cubicBezTo>
                  <a:cubicBezTo>
                    <a:pt x="39" y="38"/>
                    <a:pt x="39" y="39"/>
                    <a:pt x="38" y="40"/>
                  </a:cubicBezTo>
                  <a:cubicBezTo>
                    <a:pt x="38" y="41"/>
                    <a:pt x="37" y="42"/>
                    <a:pt x="37" y="44"/>
                  </a:cubicBezTo>
                  <a:cubicBezTo>
                    <a:pt x="37" y="45"/>
                    <a:pt x="37" y="47"/>
                    <a:pt x="37" y="48"/>
                  </a:cubicBezTo>
                  <a:cubicBezTo>
                    <a:pt x="36" y="52"/>
                    <a:pt x="36" y="52"/>
                    <a:pt x="36" y="52"/>
                  </a:cubicBezTo>
                  <a:cubicBezTo>
                    <a:pt x="36" y="54"/>
                    <a:pt x="36" y="57"/>
                    <a:pt x="35" y="60"/>
                  </a:cubicBezTo>
                  <a:cubicBezTo>
                    <a:pt x="35" y="62"/>
                    <a:pt x="34" y="64"/>
                    <a:pt x="33" y="67"/>
                  </a:cubicBezTo>
                  <a:cubicBezTo>
                    <a:pt x="32" y="69"/>
                    <a:pt x="31" y="71"/>
                    <a:pt x="29" y="73"/>
                  </a:cubicBezTo>
                  <a:cubicBezTo>
                    <a:pt x="27" y="75"/>
                    <a:pt x="25" y="77"/>
                    <a:pt x="23" y="77"/>
                  </a:cubicBezTo>
                  <a:cubicBezTo>
                    <a:pt x="25" y="77"/>
                    <a:pt x="28" y="76"/>
                    <a:pt x="30" y="74"/>
                  </a:cubicBezTo>
                  <a:cubicBezTo>
                    <a:pt x="32" y="72"/>
                    <a:pt x="33" y="70"/>
                    <a:pt x="35" y="68"/>
                  </a:cubicBezTo>
                  <a:cubicBezTo>
                    <a:pt x="36" y="65"/>
                    <a:pt x="37" y="63"/>
                    <a:pt x="38" y="60"/>
                  </a:cubicBezTo>
                  <a:cubicBezTo>
                    <a:pt x="39" y="58"/>
                    <a:pt x="40" y="55"/>
                    <a:pt x="40" y="52"/>
                  </a:cubicBezTo>
                  <a:cubicBezTo>
                    <a:pt x="41" y="50"/>
                    <a:pt x="41" y="47"/>
                    <a:pt x="42" y="45"/>
                  </a:cubicBezTo>
                  <a:cubicBezTo>
                    <a:pt x="42" y="44"/>
                    <a:pt x="43" y="42"/>
                    <a:pt x="43" y="41"/>
                  </a:cubicBezTo>
                  <a:cubicBezTo>
                    <a:pt x="43" y="41"/>
                    <a:pt x="44" y="41"/>
                    <a:pt x="44" y="40"/>
                  </a:cubicBezTo>
                  <a:cubicBezTo>
                    <a:pt x="44" y="40"/>
                    <a:pt x="53" y="30"/>
                    <a:pt x="55" y="28"/>
                  </a:cubicBezTo>
                  <a:cubicBezTo>
                    <a:pt x="64" y="20"/>
                    <a:pt x="78" y="19"/>
                    <a:pt x="89" y="18"/>
                  </a:cubicBezTo>
                  <a:cubicBezTo>
                    <a:pt x="93" y="18"/>
                    <a:pt x="97" y="17"/>
                    <a:pt x="101" y="17"/>
                  </a:cubicBezTo>
                  <a:cubicBezTo>
                    <a:pt x="114" y="16"/>
                    <a:pt x="123" y="16"/>
                    <a:pt x="132" y="12"/>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8" name="Freeform 129">
              <a:extLst>
                <a:ext uri="{FF2B5EF4-FFF2-40B4-BE49-F238E27FC236}">
                  <a16:creationId xmlns:a16="http://schemas.microsoft.com/office/drawing/2014/main" id="{65122716-0563-48D5-9C10-670B45C36704}"/>
                </a:ext>
              </a:extLst>
            </p:cNvPr>
            <p:cNvSpPr>
              <a:spLocks/>
            </p:cNvSpPr>
            <p:nvPr/>
          </p:nvSpPr>
          <p:spPr bwMode="auto">
            <a:xfrm>
              <a:off x="5067771" y="2812099"/>
              <a:ext cx="120650" cy="260350"/>
            </a:xfrm>
            <a:custGeom>
              <a:avLst/>
              <a:gdLst>
                <a:gd name="T0" fmla="*/ 36 w 46"/>
                <a:gd name="T1" fmla="*/ 0 h 98"/>
                <a:gd name="T2" fmla="*/ 28 w 46"/>
                <a:gd name="T3" fmla="*/ 13 h 98"/>
                <a:gd name="T4" fmla="*/ 26 w 46"/>
                <a:gd name="T5" fmla="*/ 17 h 98"/>
                <a:gd name="T6" fmla="*/ 24 w 46"/>
                <a:gd name="T7" fmla="*/ 60 h 98"/>
                <a:gd name="T8" fmla="*/ 23 w 46"/>
                <a:gd name="T9" fmla="*/ 63 h 98"/>
                <a:gd name="T10" fmla="*/ 22 w 46"/>
                <a:gd name="T11" fmla="*/ 69 h 98"/>
                <a:gd name="T12" fmla="*/ 17 w 46"/>
                <a:gd name="T13" fmla="*/ 81 h 98"/>
                <a:gd name="T14" fmla="*/ 10 w 46"/>
                <a:gd name="T15" fmla="*/ 91 h 98"/>
                <a:gd name="T16" fmla="*/ 0 w 46"/>
                <a:gd name="T17" fmla="*/ 98 h 98"/>
                <a:gd name="T18" fmla="*/ 11 w 46"/>
                <a:gd name="T19" fmla="*/ 92 h 98"/>
                <a:gd name="T20" fmla="*/ 19 w 46"/>
                <a:gd name="T21" fmla="*/ 82 h 98"/>
                <a:gd name="T22" fmla="*/ 25 w 46"/>
                <a:gd name="T23" fmla="*/ 70 h 98"/>
                <a:gd name="T24" fmla="*/ 26 w 46"/>
                <a:gd name="T25" fmla="*/ 66 h 98"/>
                <a:gd name="T26" fmla="*/ 26 w 46"/>
                <a:gd name="T27" fmla="*/ 66 h 98"/>
                <a:gd name="T28" fmla="*/ 28 w 46"/>
                <a:gd name="T29" fmla="*/ 69 h 98"/>
                <a:gd name="T30" fmla="*/ 31 w 46"/>
                <a:gd name="T31" fmla="*/ 72 h 98"/>
                <a:gd name="T32" fmla="*/ 34 w 46"/>
                <a:gd name="T33" fmla="*/ 74 h 98"/>
                <a:gd name="T34" fmla="*/ 46 w 46"/>
                <a:gd name="T35" fmla="*/ 85 h 98"/>
                <a:gd name="T36" fmla="*/ 36 w 46"/>
                <a:gd name="T37" fmla="*/ 73 h 98"/>
                <a:gd name="T38" fmla="*/ 33 w 46"/>
                <a:gd name="T39" fmla="*/ 70 h 98"/>
                <a:gd name="T40" fmla="*/ 31 w 46"/>
                <a:gd name="T41" fmla="*/ 67 h 98"/>
                <a:gd name="T42" fmla="*/ 29 w 46"/>
                <a:gd name="T43" fmla="*/ 64 h 98"/>
                <a:gd name="T44" fmla="*/ 29 w 46"/>
                <a:gd name="T45" fmla="*/ 64 h 98"/>
                <a:gd name="T46" fmla="*/ 29 w 46"/>
                <a:gd name="T47" fmla="*/ 60 h 98"/>
                <a:gd name="T48" fmla="*/ 31 w 46"/>
                <a:gd name="T49" fmla="*/ 31 h 98"/>
                <a:gd name="T50" fmla="*/ 33 w 46"/>
                <a:gd name="T51" fmla="*/ 15 h 98"/>
                <a:gd name="T52" fmla="*/ 45 w 46"/>
                <a:gd name="T5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8">
                  <a:moveTo>
                    <a:pt x="36" y="0"/>
                  </a:moveTo>
                  <a:cubicBezTo>
                    <a:pt x="33" y="4"/>
                    <a:pt x="30" y="8"/>
                    <a:pt x="28" y="13"/>
                  </a:cubicBezTo>
                  <a:cubicBezTo>
                    <a:pt x="27" y="14"/>
                    <a:pt x="26" y="16"/>
                    <a:pt x="26" y="17"/>
                  </a:cubicBezTo>
                  <a:cubicBezTo>
                    <a:pt x="21" y="31"/>
                    <a:pt x="24" y="45"/>
                    <a:pt x="24" y="60"/>
                  </a:cubicBezTo>
                  <a:cubicBezTo>
                    <a:pt x="24" y="61"/>
                    <a:pt x="23" y="62"/>
                    <a:pt x="23" y="63"/>
                  </a:cubicBezTo>
                  <a:cubicBezTo>
                    <a:pt x="23" y="65"/>
                    <a:pt x="22" y="67"/>
                    <a:pt x="22" y="69"/>
                  </a:cubicBezTo>
                  <a:cubicBezTo>
                    <a:pt x="21" y="73"/>
                    <a:pt x="19" y="77"/>
                    <a:pt x="17" y="81"/>
                  </a:cubicBezTo>
                  <a:cubicBezTo>
                    <a:pt x="15" y="85"/>
                    <a:pt x="13" y="88"/>
                    <a:pt x="10" y="91"/>
                  </a:cubicBezTo>
                  <a:cubicBezTo>
                    <a:pt x="7" y="94"/>
                    <a:pt x="4" y="97"/>
                    <a:pt x="0" y="98"/>
                  </a:cubicBezTo>
                  <a:cubicBezTo>
                    <a:pt x="4" y="97"/>
                    <a:pt x="7" y="95"/>
                    <a:pt x="11" y="92"/>
                  </a:cubicBezTo>
                  <a:cubicBezTo>
                    <a:pt x="14" y="89"/>
                    <a:pt x="17" y="86"/>
                    <a:pt x="19" y="82"/>
                  </a:cubicBezTo>
                  <a:cubicBezTo>
                    <a:pt x="22" y="78"/>
                    <a:pt x="23" y="74"/>
                    <a:pt x="25" y="70"/>
                  </a:cubicBezTo>
                  <a:cubicBezTo>
                    <a:pt x="25" y="69"/>
                    <a:pt x="26" y="68"/>
                    <a:pt x="26" y="66"/>
                  </a:cubicBezTo>
                  <a:cubicBezTo>
                    <a:pt x="26" y="66"/>
                    <a:pt x="26" y="66"/>
                    <a:pt x="26" y="66"/>
                  </a:cubicBezTo>
                  <a:cubicBezTo>
                    <a:pt x="27" y="67"/>
                    <a:pt x="28" y="68"/>
                    <a:pt x="28" y="69"/>
                  </a:cubicBezTo>
                  <a:cubicBezTo>
                    <a:pt x="29" y="70"/>
                    <a:pt x="30" y="71"/>
                    <a:pt x="31" y="72"/>
                  </a:cubicBezTo>
                  <a:cubicBezTo>
                    <a:pt x="34" y="74"/>
                    <a:pt x="34" y="74"/>
                    <a:pt x="34" y="74"/>
                  </a:cubicBezTo>
                  <a:cubicBezTo>
                    <a:pt x="46" y="85"/>
                    <a:pt x="46" y="85"/>
                    <a:pt x="46" y="85"/>
                  </a:cubicBezTo>
                  <a:cubicBezTo>
                    <a:pt x="36" y="73"/>
                    <a:pt x="36" y="73"/>
                    <a:pt x="36" y="73"/>
                  </a:cubicBezTo>
                  <a:cubicBezTo>
                    <a:pt x="33" y="70"/>
                    <a:pt x="33" y="70"/>
                    <a:pt x="33" y="70"/>
                  </a:cubicBezTo>
                  <a:cubicBezTo>
                    <a:pt x="32" y="69"/>
                    <a:pt x="32" y="68"/>
                    <a:pt x="31" y="67"/>
                  </a:cubicBezTo>
                  <a:cubicBezTo>
                    <a:pt x="30" y="66"/>
                    <a:pt x="29" y="65"/>
                    <a:pt x="29" y="64"/>
                  </a:cubicBezTo>
                  <a:cubicBezTo>
                    <a:pt x="29" y="64"/>
                    <a:pt x="29" y="64"/>
                    <a:pt x="29" y="64"/>
                  </a:cubicBezTo>
                  <a:cubicBezTo>
                    <a:pt x="29" y="62"/>
                    <a:pt x="29" y="61"/>
                    <a:pt x="29" y="60"/>
                  </a:cubicBezTo>
                  <a:cubicBezTo>
                    <a:pt x="30" y="50"/>
                    <a:pt x="30" y="41"/>
                    <a:pt x="31" y="31"/>
                  </a:cubicBezTo>
                  <a:cubicBezTo>
                    <a:pt x="31" y="26"/>
                    <a:pt x="31" y="20"/>
                    <a:pt x="33" y="15"/>
                  </a:cubicBezTo>
                  <a:cubicBezTo>
                    <a:pt x="36" y="10"/>
                    <a:pt x="40" y="6"/>
                    <a:pt x="45" y="3"/>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52" name="Oval 251">
            <a:extLst>
              <a:ext uri="{FF2B5EF4-FFF2-40B4-BE49-F238E27FC236}">
                <a16:creationId xmlns:a16="http://schemas.microsoft.com/office/drawing/2014/main" id="{9942AC47-5B57-4832-B3E0-9C5E799273A0}"/>
              </a:ext>
            </a:extLst>
          </p:cNvPr>
          <p:cNvSpPr/>
          <p:nvPr/>
        </p:nvSpPr>
        <p:spPr>
          <a:xfrm rot="3676983">
            <a:off x="1712898" y="3097049"/>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3" name="Oval 252">
            <a:extLst>
              <a:ext uri="{FF2B5EF4-FFF2-40B4-BE49-F238E27FC236}">
                <a16:creationId xmlns:a16="http://schemas.microsoft.com/office/drawing/2014/main" id="{BBCB06DE-D2CB-4726-9123-F96F5C048CD1}"/>
              </a:ext>
            </a:extLst>
          </p:cNvPr>
          <p:cNvSpPr/>
          <p:nvPr/>
        </p:nvSpPr>
        <p:spPr>
          <a:xfrm rot="3676983">
            <a:off x="1753046" y="3010529"/>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4" name="Oval 253">
            <a:extLst>
              <a:ext uri="{FF2B5EF4-FFF2-40B4-BE49-F238E27FC236}">
                <a16:creationId xmlns:a16="http://schemas.microsoft.com/office/drawing/2014/main" id="{56CD05C7-17D8-49AD-A8D8-017BB0783AF6}"/>
              </a:ext>
            </a:extLst>
          </p:cNvPr>
          <p:cNvSpPr/>
          <p:nvPr/>
        </p:nvSpPr>
        <p:spPr>
          <a:xfrm rot="3676983">
            <a:off x="1794931" y="2946524"/>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5" name="Oval 254">
            <a:extLst>
              <a:ext uri="{FF2B5EF4-FFF2-40B4-BE49-F238E27FC236}">
                <a16:creationId xmlns:a16="http://schemas.microsoft.com/office/drawing/2014/main" id="{16654B0A-DDA9-4998-AC14-5C9FBC9A9765}"/>
              </a:ext>
            </a:extLst>
          </p:cNvPr>
          <p:cNvSpPr/>
          <p:nvPr/>
        </p:nvSpPr>
        <p:spPr>
          <a:xfrm rot="3676983">
            <a:off x="1601058" y="3102355"/>
            <a:ext cx="34289" cy="34289"/>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6" name="Oval 255">
            <a:extLst>
              <a:ext uri="{FF2B5EF4-FFF2-40B4-BE49-F238E27FC236}">
                <a16:creationId xmlns:a16="http://schemas.microsoft.com/office/drawing/2014/main" id="{1917DCCB-D000-4975-BC74-3FD367CA274D}"/>
              </a:ext>
            </a:extLst>
          </p:cNvPr>
          <p:cNvSpPr/>
          <p:nvPr/>
        </p:nvSpPr>
        <p:spPr>
          <a:xfrm rot="3676983">
            <a:off x="1658797" y="3018941"/>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7" name="Oval 256">
            <a:extLst>
              <a:ext uri="{FF2B5EF4-FFF2-40B4-BE49-F238E27FC236}">
                <a16:creationId xmlns:a16="http://schemas.microsoft.com/office/drawing/2014/main" id="{0654C3F3-C159-4868-98B3-40DBF61D0F40}"/>
              </a:ext>
            </a:extLst>
          </p:cNvPr>
          <p:cNvSpPr/>
          <p:nvPr/>
        </p:nvSpPr>
        <p:spPr>
          <a:xfrm rot="3676983">
            <a:off x="1785204" y="2885228"/>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8" name="Freeform 5254">
            <a:extLst>
              <a:ext uri="{FF2B5EF4-FFF2-40B4-BE49-F238E27FC236}">
                <a16:creationId xmlns:a16="http://schemas.microsoft.com/office/drawing/2014/main" id="{C14B8153-3901-4254-B179-F3FF58B2658C}"/>
              </a:ext>
            </a:extLst>
          </p:cNvPr>
          <p:cNvSpPr/>
          <p:nvPr/>
        </p:nvSpPr>
        <p:spPr>
          <a:xfrm>
            <a:off x="2524762" y="3015350"/>
            <a:ext cx="1787271" cy="850296"/>
          </a:xfrm>
          <a:custGeom>
            <a:avLst/>
            <a:gdLst>
              <a:gd name="connsiteX0" fmla="*/ 0 w 1743456"/>
              <a:gd name="connsiteY0" fmla="*/ 658774 h 853846"/>
              <a:gd name="connsiteX1" fmla="*/ 30480 w 1743456"/>
              <a:gd name="connsiteY1" fmla="*/ 646582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43456"/>
              <a:gd name="connsiteY0" fmla="*/ 658774 h 853846"/>
              <a:gd name="connsiteX1" fmla="*/ 17145 w 1743456"/>
              <a:gd name="connsiteY1" fmla="*/ 675157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70126"/>
              <a:gd name="connsiteY0" fmla="*/ 656869 h 853846"/>
              <a:gd name="connsiteX1" fmla="*/ 43815 w 1770126"/>
              <a:gd name="connsiteY1" fmla="*/ 675157 h 853846"/>
              <a:gd name="connsiteX2" fmla="*/ 81534 w 1770126"/>
              <a:gd name="connsiteY2" fmla="*/ 68315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70126"/>
              <a:gd name="connsiteY0" fmla="*/ 656869 h 853846"/>
              <a:gd name="connsiteX1" fmla="*/ 43815 w 1770126"/>
              <a:gd name="connsiteY1" fmla="*/ 675157 h 853846"/>
              <a:gd name="connsiteX2" fmla="*/ 72009 w 1770126"/>
              <a:gd name="connsiteY2" fmla="*/ 69839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87271"/>
              <a:gd name="connsiteY0" fmla="*/ 644583 h 841560"/>
              <a:gd name="connsiteX1" fmla="*/ 43815 w 1787271"/>
              <a:gd name="connsiteY1" fmla="*/ 662871 h 841560"/>
              <a:gd name="connsiteX2" fmla="*/ 72009 w 1787271"/>
              <a:gd name="connsiteY2" fmla="*/ 686112 h 841560"/>
              <a:gd name="connsiteX3" fmla="*/ 112014 w 1787271"/>
              <a:gd name="connsiteY3" fmla="*/ 725736 h 841560"/>
              <a:gd name="connsiteX4" fmla="*/ 166878 w 1787271"/>
              <a:gd name="connsiteY4" fmla="*/ 750120 h 841560"/>
              <a:gd name="connsiteX5" fmla="*/ 185166 w 1787271"/>
              <a:gd name="connsiteY5" fmla="*/ 756216 h 841560"/>
              <a:gd name="connsiteX6" fmla="*/ 221742 w 1787271"/>
              <a:gd name="connsiteY6" fmla="*/ 774504 h 841560"/>
              <a:gd name="connsiteX7" fmla="*/ 282702 w 1787271"/>
              <a:gd name="connsiteY7" fmla="*/ 798888 h 841560"/>
              <a:gd name="connsiteX8" fmla="*/ 319278 w 1787271"/>
              <a:gd name="connsiteY8" fmla="*/ 811080 h 841560"/>
              <a:gd name="connsiteX9" fmla="*/ 404622 w 1787271"/>
              <a:gd name="connsiteY9" fmla="*/ 811080 h 841560"/>
              <a:gd name="connsiteX10" fmla="*/ 441198 w 1787271"/>
              <a:gd name="connsiteY10" fmla="*/ 829368 h 841560"/>
              <a:gd name="connsiteX11" fmla="*/ 483870 w 1787271"/>
              <a:gd name="connsiteY11" fmla="*/ 841560 h 841560"/>
              <a:gd name="connsiteX12" fmla="*/ 544830 w 1787271"/>
              <a:gd name="connsiteY12" fmla="*/ 829368 h 841560"/>
              <a:gd name="connsiteX13" fmla="*/ 581406 w 1787271"/>
              <a:gd name="connsiteY13" fmla="*/ 811080 h 841560"/>
              <a:gd name="connsiteX14" fmla="*/ 660654 w 1787271"/>
              <a:gd name="connsiteY14" fmla="*/ 798888 h 841560"/>
              <a:gd name="connsiteX15" fmla="*/ 678942 w 1787271"/>
              <a:gd name="connsiteY15" fmla="*/ 786696 h 841560"/>
              <a:gd name="connsiteX16" fmla="*/ 697230 w 1787271"/>
              <a:gd name="connsiteY16" fmla="*/ 780600 h 841560"/>
              <a:gd name="connsiteX17" fmla="*/ 709422 w 1787271"/>
              <a:gd name="connsiteY17" fmla="*/ 762312 h 841560"/>
              <a:gd name="connsiteX18" fmla="*/ 752094 w 1787271"/>
              <a:gd name="connsiteY18" fmla="*/ 744024 h 841560"/>
              <a:gd name="connsiteX19" fmla="*/ 770382 w 1787271"/>
              <a:gd name="connsiteY19" fmla="*/ 731832 h 841560"/>
              <a:gd name="connsiteX20" fmla="*/ 794766 w 1787271"/>
              <a:gd name="connsiteY20" fmla="*/ 719640 h 841560"/>
              <a:gd name="connsiteX21" fmla="*/ 806958 w 1787271"/>
              <a:gd name="connsiteY21" fmla="*/ 676968 h 841560"/>
              <a:gd name="connsiteX22" fmla="*/ 837438 w 1787271"/>
              <a:gd name="connsiteY22" fmla="*/ 640392 h 841560"/>
              <a:gd name="connsiteX23" fmla="*/ 855726 w 1787271"/>
              <a:gd name="connsiteY23" fmla="*/ 628200 h 841560"/>
              <a:gd name="connsiteX24" fmla="*/ 867918 w 1787271"/>
              <a:gd name="connsiteY24" fmla="*/ 609912 h 841560"/>
              <a:gd name="connsiteX25" fmla="*/ 874014 w 1787271"/>
              <a:gd name="connsiteY25" fmla="*/ 585528 h 841560"/>
              <a:gd name="connsiteX26" fmla="*/ 880110 w 1787271"/>
              <a:gd name="connsiteY26" fmla="*/ 567240 h 841560"/>
              <a:gd name="connsiteX27" fmla="*/ 898398 w 1787271"/>
              <a:gd name="connsiteY27" fmla="*/ 506280 h 841560"/>
              <a:gd name="connsiteX28" fmla="*/ 922782 w 1787271"/>
              <a:gd name="connsiteY28" fmla="*/ 500184 h 841560"/>
              <a:gd name="connsiteX29" fmla="*/ 934974 w 1787271"/>
              <a:gd name="connsiteY29" fmla="*/ 481896 h 841560"/>
              <a:gd name="connsiteX30" fmla="*/ 941070 w 1787271"/>
              <a:gd name="connsiteY30" fmla="*/ 457512 h 841560"/>
              <a:gd name="connsiteX31" fmla="*/ 947166 w 1787271"/>
              <a:gd name="connsiteY31" fmla="*/ 439224 h 841560"/>
              <a:gd name="connsiteX32" fmla="*/ 977646 w 1787271"/>
              <a:gd name="connsiteY32" fmla="*/ 378264 h 841560"/>
              <a:gd name="connsiteX33" fmla="*/ 1002030 w 1787271"/>
              <a:gd name="connsiteY33" fmla="*/ 353880 h 841560"/>
              <a:gd name="connsiteX34" fmla="*/ 1038606 w 1787271"/>
              <a:gd name="connsiteY34" fmla="*/ 329496 h 841560"/>
              <a:gd name="connsiteX35" fmla="*/ 1050798 w 1787271"/>
              <a:gd name="connsiteY35" fmla="*/ 311208 h 841560"/>
              <a:gd name="connsiteX36" fmla="*/ 1087374 w 1787271"/>
              <a:gd name="connsiteY36" fmla="*/ 299016 h 841560"/>
              <a:gd name="connsiteX37" fmla="*/ 1117854 w 1787271"/>
              <a:gd name="connsiteY37" fmla="*/ 262440 h 841560"/>
              <a:gd name="connsiteX38" fmla="*/ 1123950 w 1787271"/>
              <a:gd name="connsiteY38" fmla="*/ 244152 h 841560"/>
              <a:gd name="connsiteX39" fmla="*/ 1142238 w 1787271"/>
              <a:gd name="connsiteY39" fmla="*/ 231960 h 841560"/>
              <a:gd name="connsiteX40" fmla="*/ 1160526 w 1787271"/>
              <a:gd name="connsiteY40" fmla="*/ 213672 h 841560"/>
              <a:gd name="connsiteX41" fmla="*/ 1178814 w 1787271"/>
              <a:gd name="connsiteY41" fmla="*/ 201480 h 841560"/>
              <a:gd name="connsiteX42" fmla="*/ 1239774 w 1787271"/>
              <a:gd name="connsiteY42" fmla="*/ 189288 h 841560"/>
              <a:gd name="connsiteX43" fmla="*/ 1325118 w 1787271"/>
              <a:gd name="connsiteY43" fmla="*/ 171000 h 841560"/>
              <a:gd name="connsiteX44" fmla="*/ 1379982 w 1787271"/>
              <a:gd name="connsiteY44" fmla="*/ 146616 h 841560"/>
              <a:gd name="connsiteX45" fmla="*/ 1398270 w 1787271"/>
              <a:gd name="connsiteY45" fmla="*/ 140520 h 841560"/>
              <a:gd name="connsiteX46" fmla="*/ 1434846 w 1787271"/>
              <a:gd name="connsiteY46" fmla="*/ 122232 h 841560"/>
              <a:gd name="connsiteX47" fmla="*/ 1453134 w 1787271"/>
              <a:gd name="connsiteY47" fmla="*/ 110040 h 841560"/>
              <a:gd name="connsiteX48" fmla="*/ 1465326 w 1787271"/>
              <a:gd name="connsiteY48" fmla="*/ 91752 h 841560"/>
              <a:gd name="connsiteX49" fmla="*/ 1483614 w 1787271"/>
              <a:gd name="connsiteY49" fmla="*/ 79560 h 841560"/>
              <a:gd name="connsiteX50" fmla="*/ 1489710 w 1787271"/>
              <a:gd name="connsiteY50" fmla="*/ 61272 h 841560"/>
              <a:gd name="connsiteX51" fmla="*/ 1507998 w 1787271"/>
              <a:gd name="connsiteY51" fmla="*/ 55176 h 841560"/>
              <a:gd name="connsiteX52" fmla="*/ 1526286 w 1787271"/>
              <a:gd name="connsiteY52" fmla="*/ 42984 h 841560"/>
              <a:gd name="connsiteX53" fmla="*/ 1544574 w 1787271"/>
              <a:gd name="connsiteY53" fmla="*/ 36888 h 841560"/>
              <a:gd name="connsiteX54" fmla="*/ 1562862 w 1787271"/>
              <a:gd name="connsiteY54" fmla="*/ 24696 h 841560"/>
              <a:gd name="connsiteX55" fmla="*/ 1611630 w 1787271"/>
              <a:gd name="connsiteY55" fmla="*/ 18600 h 841560"/>
              <a:gd name="connsiteX56" fmla="*/ 1629918 w 1787271"/>
              <a:gd name="connsiteY56" fmla="*/ 12504 h 841560"/>
              <a:gd name="connsiteX57" fmla="*/ 1696974 w 1787271"/>
              <a:gd name="connsiteY57" fmla="*/ 312 h 841560"/>
              <a:gd name="connsiteX58" fmla="*/ 1787271 w 1787271"/>
              <a:gd name="connsiteY58" fmla="*/ 3360 h 841560"/>
              <a:gd name="connsiteX0" fmla="*/ 0 w 1787271"/>
              <a:gd name="connsiteY0" fmla="*/ 650969 h 847946"/>
              <a:gd name="connsiteX1" fmla="*/ 43815 w 1787271"/>
              <a:gd name="connsiteY1" fmla="*/ 669257 h 847946"/>
              <a:gd name="connsiteX2" fmla="*/ 72009 w 1787271"/>
              <a:gd name="connsiteY2" fmla="*/ 692498 h 847946"/>
              <a:gd name="connsiteX3" fmla="*/ 112014 w 1787271"/>
              <a:gd name="connsiteY3" fmla="*/ 732122 h 847946"/>
              <a:gd name="connsiteX4" fmla="*/ 166878 w 1787271"/>
              <a:gd name="connsiteY4" fmla="*/ 756506 h 847946"/>
              <a:gd name="connsiteX5" fmla="*/ 185166 w 1787271"/>
              <a:gd name="connsiteY5" fmla="*/ 762602 h 847946"/>
              <a:gd name="connsiteX6" fmla="*/ 221742 w 1787271"/>
              <a:gd name="connsiteY6" fmla="*/ 780890 h 847946"/>
              <a:gd name="connsiteX7" fmla="*/ 282702 w 1787271"/>
              <a:gd name="connsiteY7" fmla="*/ 805274 h 847946"/>
              <a:gd name="connsiteX8" fmla="*/ 319278 w 1787271"/>
              <a:gd name="connsiteY8" fmla="*/ 817466 h 847946"/>
              <a:gd name="connsiteX9" fmla="*/ 404622 w 1787271"/>
              <a:gd name="connsiteY9" fmla="*/ 817466 h 847946"/>
              <a:gd name="connsiteX10" fmla="*/ 441198 w 1787271"/>
              <a:gd name="connsiteY10" fmla="*/ 835754 h 847946"/>
              <a:gd name="connsiteX11" fmla="*/ 483870 w 1787271"/>
              <a:gd name="connsiteY11" fmla="*/ 847946 h 847946"/>
              <a:gd name="connsiteX12" fmla="*/ 544830 w 1787271"/>
              <a:gd name="connsiteY12" fmla="*/ 835754 h 847946"/>
              <a:gd name="connsiteX13" fmla="*/ 581406 w 1787271"/>
              <a:gd name="connsiteY13" fmla="*/ 817466 h 847946"/>
              <a:gd name="connsiteX14" fmla="*/ 660654 w 1787271"/>
              <a:gd name="connsiteY14" fmla="*/ 805274 h 847946"/>
              <a:gd name="connsiteX15" fmla="*/ 678942 w 1787271"/>
              <a:gd name="connsiteY15" fmla="*/ 793082 h 847946"/>
              <a:gd name="connsiteX16" fmla="*/ 697230 w 1787271"/>
              <a:gd name="connsiteY16" fmla="*/ 786986 h 847946"/>
              <a:gd name="connsiteX17" fmla="*/ 709422 w 1787271"/>
              <a:gd name="connsiteY17" fmla="*/ 768698 h 847946"/>
              <a:gd name="connsiteX18" fmla="*/ 752094 w 1787271"/>
              <a:gd name="connsiteY18" fmla="*/ 750410 h 847946"/>
              <a:gd name="connsiteX19" fmla="*/ 770382 w 1787271"/>
              <a:gd name="connsiteY19" fmla="*/ 738218 h 847946"/>
              <a:gd name="connsiteX20" fmla="*/ 794766 w 1787271"/>
              <a:gd name="connsiteY20" fmla="*/ 726026 h 847946"/>
              <a:gd name="connsiteX21" fmla="*/ 806958 w 1787271"/>
              <a:gd name="connsiteY21" fmla="*/ 683354 h 847946"/>
              <a:gd name="connsiteX22" fmla="*/ 837438 w 1787271"/>
              <a:gd name="connsiteY22" fmla="*/ 646778 h 847946"/>
              <a:gd name="connsiteX23" fmla="*/ 855726 w 1787271"/>
              <a:gd name="connsiteY23" fmla="*/ 634586 h 847946"/>
              <a:gd name="connsiteX24" fmla="*/ 867918 w 1787271"/>
              <a:gd name="connsiteY24" fmla="*/ 616298 h 847946"/>
              <a:gd name="connsiteX25" fmla="*/ 874014 w 1787271"/>
              <a:gd name="connsiteY25" fmla="*/ 591914 h 847946"/>
              <a:gd name="connsiteX26" fmla="*/ 880110 w 1787271"/>
              <a:gd name="connsiteY26" fmla="*/ 573626 h 847946"/>
              <a:gd name="connsiteX27" fmla="*/ 898398 w 1787271"/>
              <a:gd name="connsiteY27" fmla="*/ 512666 h 847946"/>
              <a:gd name="connsiteX28" fmla="*/ 922782 w 1787271"/>
              <a:gd name="connsiteY28" fmla="*/ 506570 h 847946"/>
              <a:gd name="connsiteX29" fmla="*/ 934974 w 1787271"/>
              <a:gd name="connsiteY29" fmla="*/ 488282 h 847946"/>
              <a:gd name="connsiteX30" fmla="*/ 941070 w 1787271"/>
              <a:gd name="connsiteY30" fmla="*/ 463898 h 847946"/>
              <a:gd name="connsiteX31" fmla="*/ 947166 w 1787271"/>
              <a:gd name="connsiteY31" fmla="*/ 445610 h 847946"/>
              <a:gd name="connsiteX32" fmla="*/ 977646 w 1787271"/>
              <a:gd name="connsiteY32" fmla="*/ 384650 h 847946"/>
              <a:gd name="connsiteX33" fmla="*/ 1002030 w 1787271"/>
              <a:gd name="connsiteY33" fmla="*/ 360266 h 847946"/>
              <a:gd name="connsiteX34" fmla="*/ 1038606 w 1787271"/>
              <a:gd name="connsiteY34" fmla="*/ 335882 h 847946"/>
              <a:gd name="connsiteX35" fmla="*/ 1050798 w 1787271"/>
              <a:gd name="connsiteY35" fmla="*/ 317594 h 847946"/>
              <a:gd name="connsiteX36" fmla="*/ 1087374 w 1787271"/>
              <a:gd name="connsiteY36" fmla="*/ 305402 h 847946"/>
              <a:gd name="connsiteX37" fmla="*/ 1117854 w 1787271"/>
              <a:gd name="connsiteY37" fmla="*/ 268826 h 847946"/>
              <a:gd name="connsiteX38" fmla="*/ 1123950 w 1787271"/>
              <a:gd name="connsiteY38" fmla="*/ 250538 h 847946"/>
              <a:gd name="connsiteX39" fmla="*/ 1142238 w 1787271"/>
              <a:gd name="connsiteY39" fmla="*/ 238346 h 847946"/>
              <a:gd name="connsiteX40" fmla="*/ 1160526 w 1787271"/>
              <a:gd name="connsiteY40" fmla="*/ 220058 h 847946"/>
              <a:gd name="connsiteX41" fmla="*/ 1178814 w 1787271"/>
              <a:gd name="connsiteY41" fmla="*/ 207866 h 847946"/>
              <a:gd name="connsiteX42" fmla="*/ 1239774 w 1787271"/>
              <a:gd name="connsiteY42" fmla="*/ 195674 h 847946"/>
              <a:gd name="connsiteX43" fmla="*/ 1325118 w 1787271"/>
              <a:gd name="connsiteY43" fmla="*/ 177386 h 847946"/>
              <a:gd name="connsiteX44" fmla="*/ 1379982 w 1787271"/>
              <a:gd name="connsiteY44" fmla="*/ 153002 h 847946"/>
              <a:gd name="connsiteX45" fmla="*/ 1398270 w 1787271"/>
              <a:gd name="connsiteY45" fmla="*/ 146906 h 847946"/>
              <a:gd name="connsiteX46" fmla="*/ 1434846 w 1787271"/>
              <a:gd name="connsiteY46" fmla="*/ 128618 h 847946"/>
              <a:gd name="connsiteX47" fmla="*/ 1453134 w 1787271"/>
              <a:gd name="connsiteY47" fmla="*/ 116426 h 847946"/>
              <a:gd name="connsiteX48" fmla="*/ 1465326 w 1787271"/>
              <a:gd name="connsiteY48" fmla="*/ 98138 h 847946"/>
              <a:gd name="connsiteX49" fmla="*/ 1483614 w 1787271"/>
              <a:gd name="connsiteY49" fmla="*/ 85946 h 847946"/>
              <a:gd name="connsiteX50" fmla="*/ 1489710 w 1787271"/>
              <a:gd name="connsiteY50" fmla="*/ 67658 h 847946"/>
              <a:gd name="connsiteX51" fmla="*/ 1507998 w 1787271"/>
              <a:gd name="connsiteY51" fmla="*/ 61562 h 847946"/>
              <a:gd name="connsiteX52" fmla="*/ 1526286 w 1787271"/>
              <a:gd name="connsiteY52" fmla="*/ 49370 h 847946"/>
              <a:gd name="connsiteX53" fmla="*/ 1544574 w 1787271"/>
              <a:gd name="connsiteY53" fmla="*/ 43274 h 847946"/>
              <a:gd name="connsiteX54" fmla="*/ 1562862 w 1787271"/>
              <a:gd name="connsiteY54" fmla="*/ 31082 h 847946"/>
              <a:gd name="connsiteX55" fmla="*/ 1611630 w 1787271"/>
              <a:gd name="connsiteY55" fmla="*/ 24986 h 847946"/>
              <a:gd name="connsiteX56" fmla="*/ 1629918 w 1787271"/>
              <a:gd name="connsiteY56" fmla="*/ 18890 h 847946"/>
              <a:gd name="connsiteX57" fmla="*/ 1696974 w 1787271"/>
              <a:gd name="connsiteY57" fmla="*/ 6698 h 847946"/>
              <a:gd name="connsiteX58" fmla="*/ 1787271 w 1787271"/>
              <a:gd name="connsiteY58" fmla="*/ 9746 h 847946"/>
              <a:gd name="connsiteX0" fmla="*/ 0 w 1787271"/>
              <a:gd name="connsiteY0" fmla="*/ 653319 h 850296"/>
              <a:gd name="connsiteX1" fmla="*/ 43815 w 1787271"/>
              <a:gd name="connsiteY1" fmla="*/ 671607 h 850296"/>
              <a:gd name="connsiteX2" fmla="*/ 72009 w 1787271"/>
              <a:gd name="connsiteY2" fmla="*/ 694848 h 850296"/>
              <a:gd name="connsiteX3" fmla="*/ 112014 w 1787271"/>
              <a:gd name="connsiteY3" fmla="*/ 734472 h 850296"/>
              <a:gd name="connsiteX4" fmla="*/ 166878 w 1787271"/>
              <a:gd name="connsiteY4" fmla="*/ 758856 h 850296"/>
              <a:gd name="connsiteX5" fmla="*/ 185166 w 1787271"/>
              <a:gd name="connsiteY5" fmla="*/ 764952 h 850296"/>
              <a:gd name="connsiteX6" fmla="*/ 221742 w 1787271"/>
              <a:gd name="connsiteY6" fmla="*/ 783240 h 850296"/>
              <a:gd name="connsiteX7" fmla="*/ 282702 w 1787271"/>
              <a:gd name="connsiteY7" fmla="*/ 807624 h 850296"/>
              <a:gd name="connsiteX8" fmla="*/ 319278 w 1787271"/>
              <a:gd name="connsiteY8" fmla="*/ 819816 h 850296"/>
              <a:gd name="connsiteX9" fmla="*/ 404622 w 1787271"/>
              <a:gd name="connsiteY9" fmla="*/ 819816 h 850296"/>
              <a:gd name="connsiteX10" fmla="*/ 441198 w 1787271"/>
              <a:gd name="connsiteY10" fmla="*/ 838104 h 850296"/>
              <a:gd name="connsiteX11" fmla="*/ 483870 w 1787271"/>
              <a:gd name="connsiteY11" fmla="*/ 850296 h 850296"/>
              <a:gd name="connsiteX12" fmla="*/ 544830 w 1787271"/>
              <a:gd name="connsiteY12" fmla="*/ 838104 h 850296"/>
              <a:gd name="connsiteX13" fmla="*/ 581406 w 1787271"/>
              <a:gd name="connsiteY13" fmla="*/ 819816 h 850296"/>
              <a:gd name="connsiteX14" fmla="*/ 660654 w 1787271"/>
              <a:gd name="connsiteY14" fmla="*/ 807624 h 850296"/>
              <a:gd name="connsiteX15" fmla="*/ 678942 w 1787271"/>
              <a:gd name="connsiteY15" fmla="*/ 795432 h 850296"/>
              <a:gd name="connsiteX16" fmla="*/ 697230 w 1787271"/>
              <a:gd name="connsiteY16" fmla="*/ 789336 h 850296"/>
              <a:gd name="connsiteX17" fmla="*/ 709422 w 1787271"/>
              <a:gd name="connsiteY17" fmla="*/ 771048 h 850296"/>
              <a:gd name="connsiteX18" fmla="*/ 752094 w 1787271"/>
              <a:gd name="connsiteY18" fmla="*/ 752760 h 850296"/>
              <a:gd name="connsiteX19" fmla="*/ 770382 w 1787271"/>
              <a:gd name="connsiteY19" fmla="*/ 740568 h 850296"/>
              <a:gd name="connsiteX20" fmla="*/ 794766 w 1787271"/>
              <a:gd name="connsiteY20" fmla="*/ 728376 h 850296"/>
              <a:gd name="connsiteX21" fmla="*/ 806958 w 1787271"/>
              <a:gd name="connsiteY21" fmla="*/ 685704 h 850296"/>
              <a:gd name="connsiteX22" fmla="*/ 837438 w 1787271"/>
              <a:gd name="connsiteY22" fmla="*/ 649128 h 850296"/>
              <a:gd name="connsiteX23" fmla="*/ 855726 w 1787271"/>
              <a:gd name="connsiteY23" fmla="*/ 636936 h 850296"/>
              <a:gd name="connsiteX24" fmla="*/ 867918 w 1787271"/>
              <a:gd name="connsiteY24" fmla="*/ 618648 h 850296"/>
              <a:gd name="connsiteX25" fmla="*/ 874014 w 1787271"/>
              <a:gd name="connsiteY25" fmla="*/ 594264 h 850296"/>
              <a:gd name="connsiteX26" fmla="*/ 880110 w 1787271"/>
              <a:gd name="connsiteY26" fmla="*/ 575976 h 850296"/>
              <a:gd name="connsiteX27" fmla="*/ 898398 w 1787271"/>
              <a:gd name="connsiteY27" fmla="*/ 515016 h 850296"/>
              <a:gd name="connsiteX28" fmla="*/ 922782 w 1787271"/>
              <a:gd name="connsiteY28" fmla="*/ 508920 h 850296"/>
              <a:gd name="connsiteX29" fmla="*/ 934974 w 1787271"/>
              <a:gd name="connsiteY29" fmla="*/ 490632 h 850296"/>
              <a:gd name="connsiteX30" fmla="*/ 941070 w 1787271"/>
              <a:gd name="connsiteY30" fmla="*/ 466248 h 850296"/>
              <a:gd name="connsiteX31" fmla="*/ 947166 w 1787271"/>
              <a:gd name="connsiteY31" fmla="*/ 447960 h 850296"/>
              <a:gd name="connsiteX32" fmla="*/ 977646 w 1787271"/>
              <a:gd name="connsiteY32" fmla="*/ 387000 h 850296"/>
              <a:gd name="connsiteX33" fmla="*/ 1002030 w 1787271"/>
              <a:gd name="connsiteY33" fmla="*/ 362616 h 850296"/>
              <a:gd name="connsiteX34" fmla="*/ 1038606 w 1787271"/>
              <a:gd name="connsiteY34" fmla="*/ 338232 h 850296"/>
              <a:gd name="connsiteX35" fmla="*/ 1050798 w 1787271"/>
              <a:gd name="connsiteY35" fmla="*/ 319944 h 850296"/>
              <a:gd name="connsiteX36" fmla="*/ 1087374 w 1787271"/>
              <a:gd name="connsiteY36" fmla="*/ 307752 h 850296"/>
              <a:gd name="connsiteX37" fmla="*/ 1117854 w 1787271"/>
              <a:gd name="connsiteY37" fmla="*/ 271176 h 850296"/>
              <a:gd name="connsiteX38" fmla="*/ 1123950 w 1787271"/>
              <a:gd name="connsiteY38" fmla="*/ 252888 h 850296"/>
              <a:gd name="connsiteX39" fmla="*/ 1142238 w 1787271"/>
              <a:gd name="connsiteY39" fmla="*/ 240696 h 850296"/>
              <a:gd name="connsiteX40" fmla="*/ 1160526 w 1787271"/>
              <a:gd name="connsiteY40" fmla="*/ 222408 h 850296"/>
              <a:gd name="connsiteX41" fmla="*/ 1178814 w 1787271"/>
              <a:gd name="connsiteY41" fmla="*/ 210216 h 850296"/>
              <a:gd name="connsiteX42" fmla="*/ 1239774 w 1787271"/>
              <a:gd name="connsiteY42" fmla="*/ 198024 h 850296"/>
              <a:gd name="connsiteX43" fmla="*/ 1325118 w 1787271"/>
              <a:gd name="connsiteY43" fmla="*/ 179736 h 850296"/>
              <a:gd name="connsiteX44" fmla="*/ 1379982 w 1787271"/>
              <a:gd name="connsiteY44" fmla="*/ 155352 h 850296"/>
              <a:gd name="connsiteX45" fmla="*/ 1398270 w 1787271"/>
              <a:gd name="connsiteY45" fmla="*/ 149256 h 850296"/>
              <a:gd name="connsiteX46" fmla="*/ 1434846 w 1787271"/>
              <a:gd name="connsiteY46" fmla="*/ 130968 h 850296"/>
              <a:gd name="connsiteX47" fmla="*/ 1453134 w 1787271"/>
              <a:gd name="connsiteY47" fmla="*/ 118776 h 850296"/>
              <a:gd name="connsiteX48" fmla="*/ 1465326 w 1787271"/>
              <a:gd name="connsiteY48" fmla="*/ 100488 h 850296"/>
              <a:gd name="connsiteX49" fmla="*/ 1483614 w 1787271"/>
              <a:gd name="connsiteY49" fmla="*/ 88296 h 850296"/>
              <a:gd name="connsiteX50" fmla="*/ 1489710 w 1787271"/>
              <a:gd name="connsiteY50" fmla="*/ 70008 h 850296"/>
              <a:gd name="connsiteX51" fmla="*/ 1507998 w 1787271"/>
              <a:gd name="connsiteY51" fmla="*/ 63912 h 850296"/>
              <a:gd name="connsiteX52" fmla="*/ 1526286 w 1787271"/>
              <a:gd name="connsiteY52" fmla="*/ 51720 h 850296"/>
              <a:gd name="connsiteX53" fmla="*/ 1544574 w 1787271"/>
              <a:gd name="connsiteY53" fmla="*/ 45624 h 850296"/>
              <a:gd name="connsiteX54" fmla="*/ 1562862 w 1787271"/>
              <a:gd name="connsiteY54" fmla="*/ 33432 h 850296"/>
              <a:gd name="connsiteX55" fmla="*/ 1611630 w 1787271"/>
              <a:gd name="connsiteY55" fmla="*/ 27336 h 850296"/>
              <a:gd name="connsiteX56" fmla="*/ 1629918 w 1787271"/>
              <a:gd name="connsiteY56" fmla="*/ 21240 h 850296"/>
              <a:gd name="connsiteX57" fmla="*/ 1672209 w 1787271"/>
              <a:gd name="connsiteY57" fmla="*/ 3333 h 850296"/>
              <a:gd name="connsiteX58" fmla="*/ 1787271 w 1787271"/>
              <a:gd name="connsiteY58" fmla="*/ 12096 h 85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87271" h="850296">
                <a:moveTo>
                  <a:pt x="0" y="653319"/>
                </a:moveTo>
                <a:cubicBezTo>
                  <a:pt x="10160" y="649255"/>
                  <a:pt x="31814" y="664686"/>
                  <a:pt x="43815" y="671607"/>
                </a:cubicBezTo>
                <a:cubicBezTo>
                  <a:pt x="55817" y="678529"/>
                  <a:pt x="60643" y="684371"/>
                  <a:pt x="72009" y="694848"/>
                </a:cubicBezTo>
                <a:cubicBezTo>
                  <a:pt x="83375" y="705325"/>
                  <a:pt x="96203" y="723804"/>
                  <a:pt x="112014" y="734472"/>
                </a:cubicBezTo>
                <a:cubicBezTo>
                  <a:pt x="127825" y="745140"/>
                  <a:pt x="123351" y="744347"/>
                  <a:pt x="166878" y="758856"/>
                </a:cubicBezTo>
                <a:cubicBezTo>
                  <a:pt x="172974" y="760888"/>
                  <a:pt x="179819" y="761388"/>
                  <a:pt x="185166" y="764952"/>
                </a:cubicBezTo>
                <a:cubicBezTo>
                  <a:pt x="208801" y="780708"/>
                  <a:pt x="196503" y="774827"/>
                  <a:pt x="221742" y="783240"/>
                </a:cubicBezTo>
                <a:cubicBezTo>
                  <a:pt x="244762" y="817770"/>
                  <a:pt x="222773" y="794782"/>
                  <a:pt x="282702" y="807624"/>
                </a:cubicBezTo>
                <a:cubicBezTo>
                  <a:pt x="295268" y="810317"/>
                  <a:pt x="319278" y="819816"/>
                  <a:pt x="319278" y="819816"/>
                </a:cubicBezTo>
                <a:cubicBezTo>
                  <a:pt x="366691" y="813043"/>
                  <a:pt x="357209" y="810333"/>
                  <a:pt x="404622" y="819816"/>
                </a:cubicBezTo>
                <a:cubicBezTo>
                  <a:pt x="430159" y="824923"/>
                  <a:pt x="417223" y="826116"/>
                  <a:pt x="441198" y="838104"/>
                </a:cubicBezTo>
                <a:cubicBezTo>
                  <a:pt x="449943" y="842477"/>
                  <a:pt x="476057" y="848343"/>
                  <a:pt x="483870" y="850296"/>
                </a:cubicBezTo>
                <a:cubicBezTo>
                  <a:pt x="499596" y="848049"/>
                  <a:pt x="527806" y="846616"/>
                  <a:pt x="544830" y="838104"/>
                </a:cubicBezTo>
                <a:cubicBezTo>
                  <a:pt x="574629" y="823205"/>
                  <a:pt x="550761" y="827477"/>
                  <a:pt x="581406" y="819816"/>
                </a:cubicBezTo>
                <a:cubicBezTo>
                  <a:pt x="609333" y="812834"/>
                  <a:pt x="631042" y="811325"/>
                  <a:pt x="660654" y="807624"/>
                </a:cubicBezTo>
                <a:cubicBezTo>
                  <a:pt x="666750" y="803560"/>
                  <a:pt x="672389" y="798709"/>
                  <a:pt x="678942" y="795432"/>
                </a:cubicBezTo>
                <a:cubicBezTo>
                  <a:pt x="684689" y="792558"/>
                  <a:pt x="692212" y="793350"/>
                  <a:pt x="697230" y="789336"/>
                </a:cubicBezTo>
                <a:cubicBezTo>
                  <a:pt x="702951" y="784759"/>
                  <a:pt x="703794" y="775738"/>
                  <a:pt x="709422" y="771048"/>
                </a:cubicBezTo>
                <a:cubicBezTo>
                  <a:pt x="728450" y="755192"/>
                  <a:pt x="733037" y="762289"/>
                  <a:pt x="752094" y="752760"/>
                </a:cubicBezTo>
                <a:cubicBezTo>
                  <a:pt x="758647" y="749483"/>
                  <a:pt x="764021" y="744203"/>
                  <a:pt x="770382" y="740568"/>
                </a:cubicBezTo>
                <a:cubicBezTo>
                  <a:pt x="778272" y="736059"/>
                  <a:pt x="786638" y="732440"/>
                  <a:pt x="794766" y="728376"/>
                </a:cubicBezTo>
                <a:cubicBezTo>
                  <a:pt x="796719" y="720563"/>
                  <a:pt x="802585" y="694449"/>
                  <a:pt x="806958" y="685704"/>
                </a:cubicBezTo>
                <a:cubicBezTo>
                  <a:pt x="813808" y="672003"/>
                  <a:pt x="825882" y="658758"/>
                  <a:pt x="837438" y="649128"/>
                </a:cubicBezTo>
                <a:cubicBezTo>
                  <a:pt x="843066" y="644438"/>
                  <a:pt x="849630" y="641000"/>
                  <a:pt x="855726" y="636936"/>
                </a:cubicBezTo>
                <a:cubicBezTo>
                  <a:pt x="859790" y="630840"/>
                  <a:pt x="865032" y="625382"/>
                  <a:pt x="867918" y="618648"/>
                </a:cubicBezTo>
                <a:cubicBezTo>
                  <a:pt x="871218" y="610947"/>
                  <a:pt x="871712" y="602320"/>
                  <a:pt x="874014" y="594264"/>
                </a:cubicBezTo>
                <a:cubicBezTo>
                  <a:pt x="875779" y="588085"/>
                  <a:pt x="878078" y="582072"/>
                  <a:pt x="880110" y="575976"/>
                </a:cubicBezTo>
                <a:cubicBezTo>
                  <a:pt x="882039" y="562471"/>
                  <a:pt x="880889" y="526689"/>
                  <a:pt x="898398" y="515016"/>
                </a:cubicBezTo>
                <a:cubicBezTo>
                  <a:pt x="905369" y="510369"/>
                  <a:pt x="914654" y="510952"/>
                  <a:pt x="922782" y="508920"/>
                </a:cubicBezTo>
                <a:cubicBezTo>
                  <a:pt x="926846" y="502824"/>
                  <a:pt x="932088" y="497366"/>
                  <a:pt x="934974" y="490632"/>
                </a:cubicBezTo>
                <a:cubicBezTo>
                  <a:pt x="938274" y="482931"/>
                  <a:pt x="938768" y="474304"/>
                  <a:pt x="941070" y="466248"/>
                </a:cubicBezTo>
                <a:cubicBezTo>
                  <a:pt x="942835" y="460069"/>
                  <a:pt x="945401" y="454139"/>
                  <a:pt x="947166" y="447960"/>
                </a:cubicBezTo>
                <a:cubicBezTo>
                  <a:pt x="955426" y="419050"/>
                  <a:pt x="951045" y="413601"/>
                  <a:pt x="977646" y="387000"/>
                </a:cubicBezTo>
                <a:cubicBezTo>
                  <a:pt x="985774" y="378872"/>
                  <a:pt x="993054" y="369797"/>
                  <a:pt x="1002030" y="362616"/>
                </a:cubicBezTo>
                <a:cubicBezTo>
                  <a:pt x="1013472" y="353462"/>
                  <a:pt x="1038606" y="338232"/>
                  <a:pt x="1038606" y="338232"/>
                </a:cubicBezTo>
                <a:cubicBezTo>
                  <a:pt x="1042670" y="332136"/>
                  <a:pt x="1044585" y="323827"/>
                  <a:pt x="1050798" y="319944"/>
                </a:cubicBezTo>
                <a:cubicBezTo>
                  <a:pt x="1061696" y="313133"/>
                  <a:pt x="1087374" y="307752"/>
                  <a:pt x="1087374" y="307752"/>
                </a:cubicBezTo>
                <a:cubicBezTo>
                  <a:pt x="1100856" y="294270"/>
                  <a:pt x="1109367" y="288150"/>
                  <a:pt x="1117854" y="271176"/>
                </a:cubicBezTo>
                <a:cubicBezTo>
                  <a:pt x="1120728" y="265429"/>
                  <a:pt x="1119936" y="257906"/>
                  <a:pt x="1123950" y="252888"/>
                </a:cubicBezTo>
                <a:cubicBezTo>
                  <a:pt x="1128527" y="247167"/>
                  <a:pt x="1136610" y="245386"/>
                  <a:pt x="1142238" y="240696"/>
                </a:cubicBezTo>
                <a:cubicBezTo>
                  <a:pt x="1148861" y="235177"/>
                  <a:pt x="1153903" y="227927"/>
                  <a:pt x="1160526" y="222408"/>
                </a:cubicBezTo>
                <a:cubicBezTo>
                  <a:pt x="1166154" y="217718"/>
                  <a:pt x="1172261" y="213493"/>
                  <a:pt x="1178814" y="210216"/>
                </a:cubicBezTo>
                <a:cubicBezTo>
                  <a:pt x="1195838" y="201704"/>
                  <a:pt x="1224048" y="200271"/>
                  <a:pt x="1239774" y="198024"/>
                </a:cubicBezTo>
                <a:cubicBezTo>
                  <a:pt x="1291892" y="180651"/>
                  <a:pt x="1263598" y="187426"/>
                  <a:pt x="1325118" y="179736"/>
                </a:cubicBezTo>
                <a:cubicBezTo>
                  <a:pt x="1354099" y="160415"/>
                  <a:pt x="1336455" y="169861"/>
                  <a:pt x="1379982" y="155352"/>
                </a:cubicBezTo>
                <a:cubicBezTo>
                  <a:pt x="1386078" y="153320"/>
                  <a:pt x="1392923" y="152820"/>
                  <a:pt x="1398270" y="149256"/>
                </a:cubicBezTo>
                <a:cubicBezTo>
                  <a:pt x="1450681" y="114315"/>
                  <a:pt x="1384369" y="156207"/>
                  <a:pt x="1434846" y="130968"/>
                </a:cubicBezTo>
                <a:cubicBezTo>
                  <a:pt x="1441399" y="127691"/>
                  <a:pt x="1447038" y="122840"/>
                  <a:pt x="1453134" y="118776"/>
                </a:cubicBezTo>
                <a:cubicBezTo>
                  <a:pt x="1457198" y="112680"/>
                  <a:pt x="1460145" y="105669"/>
                  <a:pt x="1465326" y="100488"/>
                </a:cubicBezTo>
                <a:cubicBezTo>
                  <a:pt x="1470507" y="95307"/>
                  <a:pt x="1479037" y="94017"/>
                  <a:pt x="1483614" y="88296"/>
                </a:cubicBezTo>
                <a:cubicBezTo>
                  <a:pt x="1487628" y="83278"/>
                  <a:pt x="1485166" y="74552"/>
                  <a:pt x="1489710" y="70008"/>
                </a:cubicBezTo>
                <a:cubicBezTo>
                  <a:pt x="1494254" y="65464"/>
                  <a:pt x="1502251" y="66786"/>
                  <a:pt x="1507998" y="63912"/>
                </a:cubicBezTo>
                <a:cubicBezTo>
                  <a:pt x="1514551" y="60635"/>
                  <a:pt x="1519733" y="54997"/>
                  <a:pt x="1526286" y="51720"/>
                </a:cubicBezTo>
                <a:cubicBezTo>
                  <a:pt x="1532033" y="48846"/>
                  <a:pt x="1538827" y="48498"/>
                  <a:pt x="1544574" y="45624"/>
                </a:cubicBezTo>
                <a:cubicBezTo>
                  <a:pt x="1551127" y="42347"/>
                  <a:pt x="1555794" y="35360"/>
                  <a:pt x="1562862" y="33432"/>
                </a:cubicBezTo>
                <a:cubicBezTo>
                  <a:pt x="1578667" y="29121"/>
                  <a:pt x="1595374" y="29368"/>
                  <a:pt x="1611630" y="27336"/>
                </a:cubicBezTo>
                <a:cubicBezTo>
                  <a:pt x="1617726" y="25304"/>
                  <a:pt x="1619822" y="25240"/>
                  <a:pt x="1629918" y="21240"/>
                </a:cubicBezTo>
                <a:cubicBezTo>
                  <a:pt x="1640014" y="17240"/>
                  <a:pt x="1645984" y="4857"/>
                  <a:pt x="1672209" y="3333"/>
                </a:cubicBezTo>
                <a:cubicBezTo>
                  <a:pt x="1698434" y="1809"/>
                  <a:pt x="1725789" y="-6954"/>
                  <a:pt x="1787271" y="12096"/>
                </a:cubicBezTo>
              </a:path>
            </a:pathLst>
          </a:custGeom>
          <a:noFill/>
          <a:ln w="571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9" name="Freeform 5256">
            <a:extLst>
              <a:ext uri="{FF2B5EF4-FFF2-40B4-BE49-F238E27FC236}">
                <a16:creationId xmlns:a16="http://schemas.microsoft.com/office/drawing/2014/main" id="{35AFD640-3AF3-43D7-994B-4B3A4440CE41}"/>
              </a:ext>
            </a:extLst>
          </p:cNvPr>
          <p:cNvSpPr/>
          <p:nvPr/>
        </p:nvSpPr>
        <p:spPr>
          <a:xfrm>
            <a:off x="2526232" y="2989159"/>
            <a:ext cx="1828800" cy="859341"/>
          </a:xfrm>
          <a:custGeom>
            <a:avLst/>
            <a:gdLst>
              <a:gd name="connsiteX0" fmla="*/ 0 w 1828800"/>
              <a:gd name="connsiteY0" fmla="*/ 666301 h 859341"/>
              <a:gd name="connsiteX1" fmla="*/ 81280 w 1828800"/>
              <a:gd name="connsiteY1" fmla="*/ 676461 h 859341"/>
              <a:gd name="connsiteX2" fmla="*/ 96520 w 1828800"/>
              <a:gd name="connsiteY2" fmla="*/ 686621 h 859341"/>
              <a:gd name="connsiteX3" fmla="*/ 106680 w 1828800"/>
              <a:gd name="connsiteY3" fmla="*/ 701861 h 859341"/>
              <a:gd name="connsiteX4" fmla="*/ 121920 w 1828800"/>
              <a:gd name="connsiteY4" fmla="*/ 732341 h 859341"/>
              <a:gd name="connsiteX5" fmla="*/ 137160 w 1828800"/>
              <a:gd name="connsiteY5" fmla="*/ 742501 h 859341"/>
              <a:gd name="connsiteX6" fmla="*/ 152400 w 1828800"/>
              <a:gd name="connsiteY6" fmla="*/ 757741 h 859341"/>
              <a:gd name="connsiteX7" fmla="*/ 157480 w 1828800"/>
              <a:gd name="connsiteY7" fmla="*/ 783141 h 859341"/>
              <a:gd name="connsiteX8" fmla="*/ 187960 w 1828800"/>
              <a:gd name="connsiteY8" fmla="*/ 798381 h 859341"/>
              <a:gd name="connsiteX9" fmla="*/ 233680 w 1828800"/>
              <a:gd name="connsiteY9" fmla="*/ 778061 h 859341"/>
              <a:gd name="connsiteX10" fmla="*/ 264160 w 1828800"/>
              <a:gd name="connsiteY10" fmla="*/ 793301 h 859341"/>
              <a:gd name="connsiteX11" fmla="*/ 274320 w 1828800"/>
              <a:gd name="connsiteY11" fmla="*/ 823781 h 859341"/>
              <a:gd name="connsiteX12" fmla="*/ 279400 w 1828800"/>
              <a:gd name="connsiteY12" fmla="*/ 839021 h 859341"/>
              <a:gd name="connsiteX13" fmla="*/ 294640 w 1828800"/>
              <a:gd name="connsiteY13" fmla="*/ 849181 h 859341"/>
              <a:gd name="connsiteX14" fmla="*/ 309880 w 1828800"/>
              <a:gd name="connsiteY14" fmla="*/ 854261 h 859341"/>
              <a:gd name="connsiteX15" fmla="*/ 360680 w 1828800"/>
              <a:gd name="connsiteY15" fmla="*/ 849181 h 859341"/>
              <a:gd name="connsiteX16" fmla="*/ 375920 w 1828800"/>
              <a:gd name="connsiteY16" fmla="*/ 844101 h 859341"/>
              <a:gd name="connsiteX17" fmla="*/ 447040 w 1828800"/>
              <a:gd name="connsiteY17" fmla="*/ 849181 h 859341"/>
              <a:gd name="connsiteX18" fmla="*/ 558800 w 1828800"/>
              <a:gd name="connsiteY18" fmla="*/ 849181 h 859341"/>
              <a:gd name="connsiteX19" fmla="*/ 574040 w 1828800"/>
              <a:gd name="connsiteY19" fmla="*/ 839021 h 859341"/>
              <a:gd name="connsiteX20" fmla="*/ 619760 w 1828800"/>
              <a:gd name="connsiteY20" fmla="*/ 849181 h 859341"/>
              <a:gd name="connsiteX21" fmla="*/ 635000 w 1828800"/>
              <a:gd name="connsiteY21" fmla="*/ 859341 h 859341"/>
              <a:gd name="connsiteX22" fmla="*/ 660400 w 1828800"/>
              <a:gd name="connsiteY22" fmla="*/ 854261 h 859341"/>
              <a:gd name="connsiteX23" fmla="*/ 675640 w 1828800"/>
              <a:gd name="connsiteY23" fmla="*/ 823781 h 859341"/>
              <a:gd name="connsiteX24" fmla="*/ 690880 w 1828800"/>
              <a:gd name="connsiteY24" fmla="*/ 818701 h 859341"/>
              <a:gd name="connsiteX25" fmla="*/ 751840 w 1828800"/>
              <a:gd name="connsiteY25" fmla="*/ 803461 h 859341"/>
              <a:gd name="connsiteX26" fmla="*/ 767080 w 1828800"/>
              <a:gd name="connsiteY26" fmla="*/ 772981 h 859341"/>
              <a:gd name="connsiteX27" fmla="*/ 782320 w 1828800"/>
              <a:gd name="connsiteY27" fmla="*/ 762821 h 859341"/>
              <a:gd name="connsiteX28" fmla="*/ 802640 w 1828800"/>
              <a:gd name="connsiteY28" fmla="*/ 732341 h 859341"/>
              <a:gd name="connsiteX29" fmla="*/ 807720 w 1828800"/>
              <a:gd name="connsiteY29" fmla="*/ 717101 h 859341"/>
              <a:gd name="connsiteX30" fmla="*/ 822960 w 1828800"/>
              <a:gd name="connsiteY30" fmla="*/ 706941 h 859341"/>
              <a:gd name="connsiteX31" fmla="*/ 899160 w 1828800"/>
              <a:gd name="connsiteY31" fmla="*/ 696781 h 859341"/>
              <a:gd name="connsiteX32" fmla="*/ 894080 w 1828800"/>
              <a:gd name="connsiteY32" fmla="*/ 681541 h 859341"/>
              <a:gd name="connsiteX33" fmla="*/ 899160 w 1828800"/>
              <a:gd name="connsiteY33" fmla="*/ 651061 h 859341"/>
              <a:gd name="connsiteX34" fmla="*/ 924560 w 1828800"/>
              <a:gd name="connsiteY34" fmla="*/ 620581 h 859341"/>
              <a:gd name="connsiteX35" fmla="*/ 934720 w 1828800"/>
              <a:gd name="connsiteY35" fmla="*/ 569781 h 859341"/>
              <a:gd name="connsiteX36" fmla="*/ 955040 w 1828800"/>
              <a:gd name="connsiteY36" fmla="*/ 468181 h 859341"/>
              <a:gd name="connsiteX37" fmla="*/ 965200 w 1828800"/>
              <a:gd name="connsiteY37" fmla="*/ 452941 h 859341"/>
              <a:gd name="connsiteX38" fmla="*/ 980440 w 1828800"/>
              <a:gd name="connsiteY38" fmla="*/ 437701 h 859341"/>
              <a:gd name="connsiteX39" fmla="*/ 985520 w 1828800"/>
              <a:gd name="connsiteY39" fmla="*/ 422461 h 859341"/>
              <a:gd name="connsiteX40" fmla="*/ 990600 w 1828800"/>
              <a:gd name="connsiteY40" fmla="*/ 402141 h 859341"/>
              <a:gd name="connsiteX41" fmla="*/ 1031240 w 1828800"/>
              <a:gd name="connsiteY41" fmla="*/ 397061 h 859341"/>
              <a:gd name="connsiteX42" fmla="*/ 1061720 w 1828800"/>
              <a:gd name="connsiteY42" fmla="*/ 386901 h 859341"/>
              <a:gd name="connsiteX43" fmla="*/ 1071880 w 1828800"/>
              <a:gd name="connsiteY43" fmla="*/ 371661 h 859341"/>
              <a:gd name="connsiteX44" fmla="*/ 1087120 w 1828800"/>
              <a:gd name="connsiteY44" fmla="*/ 341181 h 859341"/>
              <a:gd name="connsiteX45" fmla="*/ 1102360 w 1828800"/>
              <a:gd name="connsiteY45" fmla="*/ 280221 h 859341"/>
              <a:gd name="connsiteX46" fmla="*/ 1122680 w 1828800"/>
              <a:gd name="connsiteY46" fmla="*/ 275141 h 859341"/>
              <a:gd name="connsiteX47" fmla="*/ 1173480 w 1828800"/>
              <a:gd name="connsiteY47" fmla="*/ 264981 h 859341"/>
              <a:gd name="connsiteX48" fmla="*/ 1193800 w 1828800"/>
              <a:gd name="connsiteY48" fmla="*/ 249741 h 859341"/>
              <a:gd name="connsiteX49" fmla="*/ 1209040 w 1828800"/>
              <a:gd name="connsiteY49" fmla="*/ 239581 h 859341"/>
              <a:gd name="connsiteX50" fmla="*/ 1234440 w 1828800"/>
              <a:gd name="connsiteY50" fmla="*/ 219261 h 859341"/>
              <a:gd name="connsiteX51" fmla="*/ 1290320 w 1828800"/>
              <a:gd name="connsiteY51" fmla="*/ 219261 h 859341"/>
              <a:gd name="connsiteX52" fmla="*/ 1305560 w 1828800"/>
              <a:gd name="connsiteY52" fmla="*/ 209101 h 859341"/>
              <a:gd name="connsiteX53" fmla="*/ 1341120 w 1828800"/>
              <a:gd name="connsiteY53" fmla="*/ 173541 h 859341"/>
              <a:gd name="connsiteX54" fmla="*/ 1366520 w 1828800"/>
              <a:gd name="connsiteY54" fmla="*/ 178621 h 859341"/>
              <a:gd name="connsiteX55" fmla="*/ 1381760 w 1828800"/>
              <a:gd name="connsiteY55" fmla="*/ 183701 h 859341"/>
              <a:gd name="connsiteX56" fmla="*/ 1407160 w 1828800"/>
              <a:gd name="connsiteY56" fmla="*/ 178621 h 859341"/>
              <a:gd name="connsiteX57" fmla="*/ 1417320 w 1828800"/>
              <a:gd name="connsiteY57" fmla="*/ 163381 h 859341"/>
              <a:gd name="connsiteX58" fmla="*/ 1442720 w 1828800"/>
              <a:gd name="connsiteY58" fmla="*/ 122741 h 859341"/>
              <a:gd name="connsiteX59" fmla="*/ 1483360 w 1828800"/>
              <a:gd name="connsiteY59" fmla="*/ 117661 h 859341"/>
              <a:gd name="connsiteX60" fmla="*/ 1498600 w 1828800"/>
              <a:gd name="connsiteY60" fmla="*/ 112581 h 859341"/>
              <a:gd name="connsiteX61" fmla="*/ 1508760 w 1828800"/>
              <a:gd name="connsiteY61" fmla="*/ 97341 h 859341"/>
              <a:gd name="connsiteX62" fmla="*/ 1539240 w 1828800"/>
              <a:gd name="connsiteY62" fmla="*/ 87181 h 859341"/>
              <a:gd name="connsiteX63" fmla="*/ 1579880 w 1828800"/>
              <a:gd name="connsiteY63" fmla="*/ 51621 h 859341"/>
              <a:gd name="connsiteX64" fmla="*/ 1610360 w 1828800"/>
              <a:gd name="connsiteY64" fmla="*/ 41461 h 859341"/>
              <a:gd name="connsiteX65" fmla="*/ 1640840 w 1828800"/>
              <a:gd name="connsiteY65" fmla="*/ 21141 h 859341"/>
              <a:gd name="connsiteX66" fmla="*/ 1722120 w 1828800"/>
              <a:gd name="connsiteY66" fmla="*/ 10981 h 859341"/>
              <a:gd name="connsiteX67" fmla="*/ 1757680 w 1828800"/>
              <a:gd name="connsiteY67" fmla="*/ 21141 h 859341"/>
              <a:gd name="connsiteX68" fmla="*/ 1772920 w 1828800"/>
              <a:gd name="connsiteY68" fmla="*/ 31301 h 859341"/>
              <a:gd name="connsiteX69" fmla="*/ 1813560 w 1828800"/>
              <a:gd name="connsiteY69" fmla="*/ 41461 h 859341"/>
              <a:gd name="connsiteX70" fmla="*/ 1828800 w 1828800"/>
              <a:gd name="connsiteY70" fmla="*/ 61781 h 8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8800" h="859341">
                <a:moveTo>
                  <a:pt x="0" y="666301"/>
                </a:moveTo>
                <a:cubicBezTo>
                  <a:pt x="12605" y="667271"/>
                  <a:pt x="59349" y="665496"/>
                  <a:pt x="81280" y="676461"/>
                </a:cubicBezTo>
                <a:cubicBezTo>
                  <a:pt x="86741" y="679191"/>
                  <a:pt x="91440" y="683234"/>
                  <a:pt x="96520" y="686621"/>
                </a:cubicBezTo>
                <a:cubicBezTo>
                  <a:pt x="99907" y="691701"/>
                  <a:pt x="103950" y="696400"/>
                  <a:pt x="106680" y="701861"/>
                </a:cubicBezTo>
                <a:cubicBezTo>
                  <a:pt x="114943" y="718388"/>
                  <a:pt x="107361" y="717782"/>
                  <a:pt x="121920" y="732341"/>
                </a:cubicBezTo>
                <a:cubicBezTo>
                  <a:pt x="126237" y="736658"/>
                  <a:pt x="132470" y="738592"/>
                  <a:pt x="137160" y="742501"/>
                </a:cubicBezTo>
                <a:cubicBezTo>
                  <a:pt x="142679" y="747100"/>
                  <a:pt x="147320" y="752661"/>
                  <a:pt x="152400" y="757741"/>
                </a:cubicBezTo>
                <a:cubicBezTo>
                  <a:pt x="154093" y="766208"/>
                  <a:pt x="153196" y="775644"/>
                  <a:pt x="157480" y="783141"/>
                </a:cubicBezTo>
                <a:cubicBezTo>
                  <a:pt x="162114" y="791251"/>
                  <a:pt x="180137" y="795773"/>
                  <a:pt x="187960" y="798381"/>
                </a:cubicBezTo>
                <a:cubicBezTo>
                  <a:pt x="224232" y="786290"/>
                  <a:pt x="209529" y="794162"/>
                  <a:pt x="233680" y="778061"/>
                </a:cubicBezTo>
                <a:cubicBezTo>
                  <a:pt x="241984" y="780829"/>
                  <a:pt x="258977" y="785008"/>
                  <a:pt x="264160" y="793301"/>
                </a:cubicBezTo>
                <a:cubicBezTo>
                  <a:pt x="269836" y="802383"/>
                  <a:pt x="270933" y="813621"/>
                  <a:pt x="274320" y="823781"/>
                </a:cubicBezTo>
                <a:cubicBezTo>
                  <a:pt x="276013" y="828861"/>
                  <a:pt x="274945" y="836051"/>
                  <a:pt x="279400" y="839021"/>
                </a:cubicBezTo>
                <a:cubicBezTo>
                  <a:pt x="284480" y="842408"/>
                  <a:pt x="289179" y="846451"/>
                  <a:pt x="294640" y="849181"/>
                </a:cubicBezTo>
                <a:cubicBezTo>
                  <a:pt x="299429" y="851576"/>
                  <a:pt x="304800" y="852568"/>
                  <a:pt x="309880" y="854261"/>
                </a:cubicBezTo>
                <a:cubicBezTo>
                  <a:pt x="326813" y="852568"/>
                  <a:pt x="343860" y="851769"/>
                  <a:pt x="360680" y="849181"/>
                </a:cubicBezTo>
                <a:cubicBezTo>
                  <a:pt x="365973" y="848367"/>
                  <a:pt x="370565" y="844101"/>
                  <a:pt x="375920" y="844101"/>
                </a:cubicBezTo>
                <a:cubicBezTo>
                  <a:pt x="399687" y="844101"/>
                  <a:pt x="423333" y="847488"/>
                  <a:pt x="447040" y="849181"/>
                </a:cubicBezTo>
                <a:cubicBezTo>
                  <a:pt x="489826" y="863443"/>
                  <a:pt x="475092" y="860596"/>
                  <a:pt x="558800" y="849181"/>
                </a:cubicBezTo>
                <a:cubicBezTo>
                  <a:pt x="564849" y="848356"/>
                  <a:pt x="568960" y="842408"/>
                  <a:pt x="574040" y="839021"/>
                </a:cubicBezTo>
                <a:cubicBezTo>
                  <a:pt x="578561" y="839925"/>
                  <a:pt x="613483" y="846491"/>
                  <a:pt x="619760" y="849181"/>
                </a:cubicBezTo>
                <a:cubicBezTo>
                  <a:pt x="625372" y="851586"/>
                  <a:pt x="629920" y="855954"/>
                  <a:pt x="635000" y="859341"/>
                </a:cubicBezTo>
                <a:cubicBezTo>
                  <a:pt x="643467" y="857648"/>
                  <a:pt x="652903" y="858545"/>
                  <a:pt x="660400" y="854261"/>
                </a:cubicBezTo>
                <a:cubicBezTo>
                  <a:pt x="682384" y="841699"/>
                  <a:pt x="660864" y="838557"/>
                  <a:pt x="675640" y="823781"/>
                </a:cubicBezTo>
                <a:cubicBezTo>
                  <a:pt x="679426" y="819995"/>
                  <a:pt x="686091" y="821096"/>
                  <a:pt x="690880" y="818701"/>
                </a:cubicBezTo>
                <a:cubicBezTo>
                  <a:pt x="730878" y="798702"/>
                  <a:pt x="669915" y="812564"/>
                  <a:pt x="751840" y="803461"/>
                </a:cubicBezTo>
                <a:cubicBezTo>
                  <a:pt x="755972" y="791066"/>
                  <a:pt x="757232" y="782829"/>
                  <a:pt x="767080" y="772981"/>
                </a:cubicBezTo>
                <a:cubicBezTo>
                  <a:pt x="771397" y="768664"/>
                  <a:pt x="777240" y="766208"/>
                  <a:pt x="782320" y="762821"/>
                </a:cubicBezTo>
                <a:cubicBezTo>
                  <a:pt x="789093" y="752661"/>
                  <a:pt x="798779" y="743925"/>
                  <a:pt x="802640" y="732341"/>
                </a:cubicBezTo>
                <a:cubicBezTo>
                  <a:pt x="804333" y="727261"/>
                  <a:pt x="804375" y="721282"/>
                  <a:pt x="807720" y="717101"/>
                </a:cubicBezTo>
                <a:cubicBezTo>
                  <a:pt x="811534" y="712333"/>
                  <a:pt x="817348" y="709346"/>
                  <a:pt x="822960" y="706941"/>
                </a:cubicBezTo>
                <a:cubicBezTo>
                  <a:pt x="841083" y="699174"/>
                  <a:pt x="890821" y="697539"/>
                  <a:pt x="899160" y="696781"/>
                </a:cubicBezTo>
                <a:cubicBezTo>
                  <a:pt x="897467" y="691701"/>
                  <a:pt x="894080" y="686896"/>
                  <a:pt x="894080" y="681541"/>
                </a:cubicBezTo>
                <a:cubicBezTo>
                  <a:pt x="894080" y="671241"/>
                  <a:pt x="895903" y="660833"/>
                  <a:pt x="899160" y="651061"/>
                </a:cubicBezTo>
                <a:cubicBezTo>
                  <a:pt x="902696" y="640452"/>
                  <a:pt x="917486" y="627655"/>
                  <a:pt x="924560" y="620581"/>
                </a:cubicBezTo>
                <a:cubicBezTo>
                  <a:pt x="931915" y="598516"/>
                  <a:pt x="932262" y="600504"/>
                  <a:pt x="934720" y="569781"/>
                </a:cubicBezTo>
                <a:cubicBezTo>
                  <a:pt x="942657" y="470566"/>
                  <a:pt x="913896" y="495610"/>
                  <a:pt x="955040" y="468181"/>
                </a:cubicBezTo>
                <a:cubicBezTo>
                  <a:pt x="958427" y="463101"/>
                  <a:pt x="961291" y="457631"/>
                  <a:pt x="965200" y="452941"/>
                </a:cubicBezTo>
                <a:cubicBezTo>
                  <a:pt x="969799" y="447422"/>
                  <a:pt x="976455" y="443679"/>
                  <a:pt x="980440" y="437701"/>
                </a:cubicBezTo>
                <a:cubicBezTo>
                  <a:pt x="983410" y="433246"/>
                  <a:pt x="984049" y="427610"/>
                  <a:pt x="985520" y="422461"/>
                </a:cubicBezTo>
                <a:cubicBezTo>
                  <a:pt x="987438" y="415748"/>
                  <a:pt x="984497" y="405532"/>
                  <a:pt x="990600" y="402141"/>
                </a:cubicBezTo>
                <a:cubicBezTo>
                  <a:pt x="1002534" y="395511"/>
                  <a:pt x="1017693" y="398754"/>
                  <a:pt x="1031240" y="397061"/>
                </a:cubicBezTo>
                <a:cubicBezTo>
                  <a:pt x="1041400" y="393674"/>
                  <a:pt x="1055779" y="395812"/>
                  <a:pt x="1061720" y="386901"/>
                </a:cubicBezTo>
                <a:cubicBezTo>
                  <a:pt x="1065107" y="381821"/>
                  <a:pt x="1069150" y="377122"/>
                  <a:pt x="1071880" y="371661"/>
                </a:cubicBezTo>
                <a:cubicBezTo>
                  <a:pt x="1092912" y="329597"/>
                  <a:pt x="1058003" y="384857"/>
                  <a:pt x="1087120" y="341181"/>
                </a:cubicBezTo>
                <a:cubicBezTo>
                  <a:pt x="1088186" y="331584"/>
                  <a:pt x="1085561" y="291420"/>
                  <a:pt x="1102360" y="280221"/>
                </a:cubicBezTo>
                <a:cubicBezTo>
                  <a:pt x="1108169" y="276348"/>
                  <a:pt x="1115853" y="276604"/>
                  <a:pt x="1122680" y="275141"/>
                </a:cubicBezTo>
                <a:cubicBezTo>
                  <a:pt x="1139565" y="271523"/>
                  <a:pt x="1173480" y="264981"/>
                  <a:pt x="1173480" y="264981"/>
                </a:cubicBezTo>
                <a:cubicBezTo>
                  <a:pt x="1180253" y="259901"/>
                  <a:pt x="1186910" y="254662"/>
                  <a:pt x="1193800" y="249741"/>
                </a:cubicBezTo>
                <a:cubicBezTo>
                  <a:pt x="1198768" y="246192"/>
                  <a:pt x="1204723" y="243898"/>
                  <a:pt x="1209040" y="239581"/>
                </a:cubicBezTo>
                <a:cubicBezTo>
                  <a:pt x="1232018" y="216603"/>
                  <a:pt x="1204771" y="229151"/>
                  <a:pt x="1234440" y="219261"/>
                </a:cubicBezTo>
                <a:cubicBezTo>
                  <a:pt x="1259755" y="223480"/>
                  <a:pt x="1266289" y="228273"/>
                  <a:pt x="1290320" y="219261"/>
                </a:cubicBezTo>
                <a:cubicBezTo>
                  <a:pt x="1296037" y="217117"/>
                  <a:pt x="1300480" y="212488"/>
                  <a:pt x="1305560" y="209101"/>
                </a:cubicBezTo>
                <a:cubicBezTo>
                  <a:pt x="1328850" y="174166"/>
                  <a:pt x="1314296" y="182482"/>
                  <a:pt x="1341120" y="173541"/>
                </a:cubicBezTo>
                <a:cubicBezTo>
                  <a:pt x="1349587" y="175234"/>
                  <a:pt x="1358143" y="176527"/>
                  <a:pt x="1366520" y="178621"/>
                </a:cubicBezTo>
                <a:cubicBezTo>
                  <a:pt x="1371715" y="179920"/>
                  <a:pt x="1376405" y="183701"/>
                  <a:pt x="1381760" y="183701"/>
                </a:cubicBezTo>
                <a:cubicBezTo>
                  <a:pt x="1390394" y="183701"/>
                  <a:pt x="1398693" y="180314"/>
                  <a:pt x="1407160" y="178621"/>
                </a:cubicBezTo>
                <a:cubicBezTo>
                  <a:pt x="1410547" y="173541"/>
                  <a:pt x="1414840" y="168960"/>
                  <a:pt x="1417320" y="163381"/>
                </a:cubicBezTo>
                <a:cubicBezTo>
                  <a:pt x="1425557" y="144849"/>
                  <a:pt x="1420766" y="128728"/>
                  <a:pt x="1442720" y="122741"/>
                </a:cubicBezTo>
                <a:cubicBezTo>
                  <a:pt x="1455891" y="119149"/>
                  <a:pt x="1469813" y="119354"/>
                  <a:pt x="1483360" y="117661"/>
                </a:cubicBezTo>
                <a:cubicBezTo>
                  <a:pt x="1488440" y="115968"/>
                  <a:pt x="1494419" y="115926"/>
                  <a:pt x="1498600" y="112581"/>
                </a:cubicBezTo>
                <a:cubicBezTo>
                  <a:pt x="1503368" y="108767"/>
                  <a:pt x="1503583" y="100577"/>
                  <a:pt x="1508760" y="97341"/>
                </a:cubicBezTo>
                <a:cubicBezTo>
                  <a:pt x="1517842" y="91665"/>
                  <a:pt x="1539240" y="87181"/>
                  <a:pt x="1539240" y="87181"/>
                </a:cubicBezTo>
                <a:cubicBezTo>
                  <a:pt x="1551093" y="69401"/>
                  <a:pt x="1554480" y="60088"/>
                  <a:pt x="1579880" y="51621"/>
                </a:cubicBezTo>
                <a:cubicBezTo>
                  <a:pt x="1590040" y="48234"/>
                  <a:pt x="1601449" y="47402"/>
                  <a:pt x="1610360" y="41461"/>
                </a:cubicBezTo>
                <a:lnTo>
                  <a:pt x="1640840" y="21141"/>
                </a:lnTo>
                <a:cubicBezTo>
                  <a:pt x="1663695" y="-13142"/>
                  <a:pt x="1646812" y="2613"/>
                  <a:pt x="1722120" y="10981"/>
                </a:cubicBezTo>
                <a:cubicBezTo>
                  <a:pt x="1726305" y="11446"/>
                  <a:pt x="1752176" y="18389"/>
                  <a:pt x="1757680" y="21141"/>
                </a:cubicBezTo>
                <a:cubicBezTo>
                  <a:pt x="1763141" y="23871"/>
                  <a:pt x="1767459" y="28571"/>
                  <a:pt x="1772920" y="31301"/>
                </a:cubicBezTo>
                <a:cubicBezTo>
                  <a:pt x="1783334" y="36508"/>
                  <a:pt x="1803899" y="39529"/>
                  <a:pt x="1813560" y="41461"/>
                </a:cubicBezTo>
                <a:cubicBezTo>
                  <a:pt x="1819837" y="60293"/>
                  <a:pt x="1813851" y="54306"/>
                  <a:pt x="1828800" y="61781"/>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0" name="Oval 259">
            <a:extLst>
              <a:ext uri="{FF2B5EF4-FFF2-40B4-BE49-F238E27FC236}">
                <a16:creationId xmlns:a16="http://schemas.microsoft.com/office/drawing/2014/main" id="{18420611-69D6-4493-A10F-EE2BCA4E27D8}"/>
              </a:ext>
            </a:extLst>
          </p:cNvPr>
          <p:cNvSpPr/>
          <p:nvPr/>
        </p:nvSpPr>
        <p:spPr>
          <a:xfrm rot="3128544">
            <a:off x="4344401" y="331611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1" name="Oval 260">
            <a:extLst>
              <a:ext uri="{FF2B5EF4-FFF2-40B4-BE49-F238E27FC236}">
                <a16:creationId xmlns:a16="http://schemas.microsoft.com/office/drawing/2014/main" id="{21E57D0B-D34C-4198-8ED3-BFA29C1DEFD7}"/>
              </a:ext>
            </a:extLst>
          </p:cNvPr>
          <p:cNvSpPr/>
          <p:nvPr/>
        </p:nvSpPr>
        <p:spPr>
          <a:xfrm rot="3128544">
            <a:off x="4552829" y="3216101"/>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2" name="Oval 261">
            <a:extLst>
              <a:ext uri="{FF2B5EF4-FFF2-40B4-BE49-F238E27FC236}">
                <a16:creationId xmlns:a16="http://schemas.microsoft.com/office/drawing/2014/main" id="{6760AA88-0525-49AA-A7E5-2F6C83D8D95B}"/>
              </a:ext>
            </a:extLst>
          </p:cNvPr>
          <p:cNvSpPr/>
          <p:nvPr/>
        </p:nvSpPr>
        <p:spPr>
          <a:xfrm rot="3128544">
            <a:off x="4462870" y="310008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3" name="Oval 262">
            <a:extLst>
              <a:ext uri="{FF2B5EF4-FFF2-40B4-BE49-F238E27FC236}">
                <a16:creationId xmlns:a16="http://schemas.microsoft.com/office/drawing/2014/main" id="{D6028523-B398-487F-A056-01FCAC9DB164}"/>
              </a:ext>
            </a:extLst>
          </p:cNvPr>
          <p:cNvSpPr/>
          <p:nvPr/>
        </p:nvSpPr>
        <p:spPr>
          <a:xfrm rot="3128544">
            <a:off x="4604228" y="3092418"/>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4" name="Oval 263">
            <a:extLst>
              <a:ext uri="{FF2B5EF4-FFF2-40B4-BE49-F238E27FC236}">
                <a16:creationId xmlns:a16="http://schemas.microsoft.com/office/drawing/2014/main" id="{D4AE41F6-E685-409D-85A0-70C8D04BC5EA}"/>
              </a:ext>
            </a:extLst>
          </p:cNvPr>
          <p:cNvSpPr/>
          <p:nvPr/>
        </p:nvSpPr>
        <p:spPr>
          <a:xfrm rot="3128544">
            <a:off x="4253056" y="3344813"/>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5" name="Freeform 196">
            <a:extLst>
              <a:ext uri="{FF2B5EF4-FFF2-40B4-BE49-F238E27FC236}">
                <a16:creationId xmlns:a16="http://schemas.microsoft.com/office/drawing/2014/main" id="{304B56A7-D3C6-432D-AE19-B77F168F8095}"/>
              </a:ext>
            </a:extLst>
          </p:cNvPr>
          <p:cNvSpPr/>
          <p:nvPr/>
        </p:nvSpPr>
        <p:spPr>
          <a:xfrm>
            <a:off x="2531312" y="3159138"/>
            <a:ext cx="1630680" cy="698729"/>
          </a:xfrm>
          <a:custGeom>
            <a:avLst/>
            <a:gdLst>
              <a:gd name="connsiteX0" fmla="*/ 0 w 1630680"/>
              <a:gd name="connsiteY0" fmla="*/ 531089 h 698729"/>
              <a:gd name="connsiteX1" fmla="*/ 40640 w 1630680"/>
              <a:gd name="connsiteY1" fmla="*/ 541249 h 698729"/>
              <a:gd name="connsiteX2" fmla="*/ 55880 w 1630680"/>
              <a:gd name="connsiteY2" fmla="*/ 551409 h 698729"/>
              <a:gd name="connsiteX3" fmla="*/ 81280 w 1630680"/>
              <a:gd name="connsiteY3" fmla="*/ 571729 h 698729"/>
              <a:gd name="connsiteX4" fmla="*/ 96520 w 1630680"/>
              <a:gd name="connsiteY4" fmla="*/ 586969 h 698729"/>
              <a:gd name="connsiteX5" fmla="*/ 106680 w 1630680"/>
              <a:gd name="connsiteY5" fmla="*/ 602209 h 698729"/>
              <a:gd name="connsiteX6" fmla="*/ 121920 w 1630680"/>
              <a:gd name="connsiteY6" fmla="*/ 607289 h 698729"/>
              <a:gd name="connsiteX7" fmla="*/ 152400 w 1630680"/>
              <a:gd name="connsiteY7" fmla="*/ 627609 h 698729"/>
              <a:gd name="connsiteX8" fmla="*/ 182880 w 1630680"/>
              <a:gd name="connsiteY8" fmla="*/ 637769 h 698729"/>
              <a:gd name="connsiteX9" fmla="*/ 198120 w 1630680"/>
              <a:gd name="connsiteY9" fmla="*/ 642849 h 698729"/>
              <a:gd name="connsiteX10" fmla="*/ 228600 w 1630680"/>
              <a:gd name="connsiteY10" fmla="*/ 647929 h 698729"/>
              <a:gd name="connsiteX11" fmla="*/ 284480 w 1630680"/>
              <a:gd name="connsiteY11" fmla="*/ 658089 h 698729"/>
              <a:gd name="connsiteX12" fmla="*/ 314960 w 1630680"/>
              <a:gd name="connsiteY12" fmla="*/ 668249 h 698729"/>
              <a:gd name="connsiteX13" fmla="*/ 330200 w 1630680"/>
              <a:gd name="connsiteY13" fmla="*/ 678409 h 698729"/>
              <a:gd name="connsiteX14" fmla="*/ 360680 w 1630680"/>
              <a:gd name="connsiteY14" fmla="*/ 688569 h 698729"/>
              <a:gd name="connsiteX15" fmla="*/ 375920 w 1630680"/>
              <a:gd name="connsiteY15" fmla="*/ 693649 h 698729"/>
              <a:gd name="connsiteX16" fmla="*/ 391160 w 1630680"/>
              <a:gd name="connsiteY16" fmla="*/ 698729 h 698729"/>
              <a:gd name="connsiteX17" fmla="*/ 523240 w 1630680"/>
              <a:gd name="connsiteY17" fmla="*/ 688569 h 698729"/>
              <a:gd name="connsiteX18" fmla="*/ 538480 w 1630680"/>
              <a:gd name="connsiteY18" fmla="*/ 683489 h 698729"/>
              <a:gd name="connsiteX19" fmla="*/ 553720 w 1630680"/>
              <a:gd name="connsiteY19" fmla="*/ 673329 h 698729"/>
              <a:gd name="connsiteX20" fmla="*/ 645160 w 1630680"/>
              <a:gd name="connsiteY20" fmla="*/ 668249 h 698729"/>
              <a:gd name="connsiteX21" fmla="*/ 690880 w 1630680"/>
              <a:gd name="connsiteY21" fmla="*/ 658089 h 698729"/>
              <a:gd name="connsiteX22" fmla="*/ 706120 w 1630680"/>
              <a:gd name="connsiteY22" fmla="*/ 647929 h 698729"/>
              <a:gd name="connsiteX23" fmla="*/ 711200 w 1630680"/>
              <a:gd name="connsiteY23" fmla="*/ 632689 h 698729"/>
              <a:gd name="connsiteX24" fmla="*/ 716280 w 1630680"/>
              <a:gd name="connsiteY24" fmla="*/ 612369 h 698729"/>
              <a:gd name="connsiteX25" fmla="*/ 731520 w 1630680"/>
              <a:gd name="connsiteY25" fmla="*/ 602209 h 698729"/>
              <a:gd name="connsiteX26" fmla="*/ 802640 w 1630680"/>
              <a:gd name="connsiteY26" fmla="*/ 592049 h 698729"/>
              <a:gd name="connsiteX27" fmla="*/ 828040 w 1630680"/>
              <a:gd name="connsiteY27" fmla="*/ 551409 h 698729"/>
              <a:gd name="connsiteX28" fmla="*/ 833120 w 1630680"/>
              <a:gd name="connsiteY28" fmla="*/ 536169 h 698729"/>
              <a:gd name="connsiteX29" fmla="*/ 828040 w 1630680"/>
              <a:gd name="connsiteY29" fmla="*/ 520929 h 698729"/>
              <a:gd name="connsiteX30" fmla="*/ 833120 w 1630680"/>
              <a:gd name="connsiteY30" fmla="*/ 505689 h 698729"/>
              <a:gd name="connsiteX31" fmla="*/ 868680 w 1630680"/>
              <a:gd name="connsiteY31" fmla="*/ 459969 h 698729"/>
              <a:gd name="connsiteX32" fmla="*/ 883920 w 1630680"/>
              <a:gd name="connsiteY32" fmla="*/ 449809 h 698729"/>
              <a:gd name="connsiteX33" fmla="*/ 894080 w 1630680"/>
              <a:gd name="connsiteY33" fmla="*/ 434569 h 698729"/>
              <a:gd name="connsiteX34" fmla="*/ 909320 w 1630680"/>
              <a:gd name="connsiteY34" fmla="*/ 419329 h 698729"/>
              <a:gd name="connsiteX35" fmla="*/ 914400 w 1630680"/>
              <a:gd name="connsiteY35" fmla="*/ 404089 h 698729"/>
              <a:gd name="connsiteX36" fmla="*/ 924560 w 1630680"/>
              <a:gd name="connsiteY36" fmla="*/ 388849 h 698729"/>
              <a:gd name="connsiteX37" fmla="*/ 929640 w 1630680"/>
              <a:gd name="connsiteY37" fmla="*/ 368529 h 698729"/>
              <a:gd name="connsiteX38" fmla="*/ 934720 w 1630680"/>
              <a:gd name="connsiteY38" fmla="*/ 338049 h 698729"/>
              <a:gd name="connsiteX39" fmla="*/ 944880 w 1630680"/>
              <a:gd name="connsiteY39" fmla="*/ 307569 h 698729"/>
              <a:gd name="connsiteX40" fmla="*/ 960120 w 1630680"/>
              <a:gd name="connsiteY40" fmla="*/ 292329 h 698729"/>
              <a:gd name="connsiteX41" fmla="*/ 990600 w 1630680"/>
              <a:gd name="connsiteY41" fmla="*/ 272009 h 698729"/>
              <a:gd name="connsiteX42" fmla="*/ 1005840 w 1630680"/>
              <a:gd name="connsiteY42" fmla="*/ 216129 h 698729"/>
              <a:gd name="connsiteX43" fmla="*/ 1010920 w 1630680"/>
              <a:gd name="connsiteY43" fmla="*/ 195809 h 698729"/>
              <a:gd name="connsiteX44" fmla="*/ 1041400 w 1630680"/>
              <a:gd name="connsiteY44" fmla="*/ 180569 h 698729"/>
              <a:gd name="connsiteX45" fmla="*/ 1056640 w 1630680"/>
              <a:gd name="connsiteY45" fmla="*/ 170409 h 698729"/>
              <a:gd name="connsiteX46" fmla="*/ 1087120 w 1630680"/>
              <a:gd name="connsiteY46" fmla="*/ 145009 h 698729"/>
              <a:gd name="connsiteX47" fmla="*/ 1117600 w 1630680"/>
              <a:gd name="connsiteY47" fmla="*/ 129769 h 698729"/>
              <a:gd name="connsiteX48" fmla="*/ 1148080 w 1630680"/>
              <a:gd name="connsiteY48" fmla="*/ 109449 h 698729"/>
              <a:gd name="connsiteX49" fmla="*/ 1178560 w 1630680"/>
              <a:gd name="connsiteY49" fmla="*/ 78969 h 698729"/>
              <a:gd name="connsiteX50" fmla="*/ 1209040 w 1630680"/>
              <a:gd name="connsiteY50" fmla="*/ 68809 h 698729"/>
              <a:gd name="connsiteX51" fmla="*/ 1224280 w 1630680"/>
              <a:gd name="connsiteY51" fmla="*/ 63729 h 698729"/>
              <a:gd name="connsiteX52" fmla="*/ 1244600 w 1630680"/>
              <a:gd name="connsiteY52" fmla="*/ 58649 h 698729"/>
              <a:gd name="connsiteX53" fmla="*/ 1270000 w 1630680"/>
              <a:gd name="connsiteY53" fmla="*/ 53569 h 698729"/>
              <a:gd name="connsiteX54" fmla="*/ 1285240 w 1630680"/>
              <a:gd name="connsiteY54" fmla="*/ 48489 h 698729"/>
              <a:gd name="connsiteX55" fmla="*/ 1315720 w 1630680"/>
              <a:gd name="connsiteY55" fmla="*/ 28169 h 698729"/>
              <a:gd name="connsiteX56" fmla="*/ 1325880 w 1630680"/>
              <a:gd name="connsiteY56" fmla="*/ 12929 h 698729"/>
              <a:gd name="connsiteX57" fmla="*/ 1412240 w 1630680"/>
              <a:gd name="connsiteY57" fmla="*/ 7849 h 698729"/>
              <a:gd name="connsiteX58" fmla="*/ 1427480 w 1630680"/>
              <a:gd name="connsiteY58" fmla="*/ 12929 h 698729"/>
              <a:gd name="connsiteX59" fmla="*/ 1447800 w 1630680"/>
              <a:gd name="connsiteY59" fmla="*/ 18009 h 698729"/>
              <a:gd name="connsiteX60" fmla="*/ 1463040 w 1630680"/>
              <a:gd name="connsiteY60" fmla="*/ 28169 h 698729"/>
              <a:gd name="connsiteX61" fmla="*/ 1503680 w 1630680"/>
              <a:gd name="connsiteY61" fmla="*/ 38329 h 698729"/>
              <a:gd name="connsiteX62" fmla="*/ 1534160 w 1630680"/>
              <a:gd name="connsiteY62" fmla="*/ 48489 h 698729"/>
              <a:gd name="connsiteX63" fmla="*/ 1549400 w 1630680"/>
              <a:gd name="connsiteY63" fmla="*/ 53569 h 698729"/>
              <a:gd name="connsiteX64" fmla="*/ 1595120 w 1630680"/>
              <a:gd name="connsiteY64" fmla="*/ 63729 h 698729"/>
              <a:gd name="connsiteX65" fmla="*/ 1615440 w 1630680"/>
              <a:gd name="connsiteY65" fmla="*/ 84049 h 698729"/>
              <a:gd name="connsiteX66" fmla="*/ 1630680 w 1630680"/>
              <a:gd name="connsiteY66" fmla="*/ 94209 h 69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30680" h="698729">
                <a:moveTo>
                  <a:pt x="0" y="531089"/>
                </a:moveTo>
                <a:cubicBezTo>
                  <a:pt x="9661" y="533021"/>
                  <a:pt x="30226" y="536042"/>
                  <a:pt x="40640" y="541249"/>
                </a:cubicBezTo>
                <a:cubicBezTo>
                  <a:pt x="46101" y="543979"/>
                  <a:pt x="50800" y="548022"/>
                  <a:pt x="55880" y="551409"/>
                </a:cubicBezTo>
                <a:cubicBezTo>
                  <a:pt x="78602" y="585493"/>
                  <a:pt x="51835" y="552099"/>
                  <a:pt x="81280" y="571729"/>
                </a:cubicBezTo>
                <a:cubicBezTo>
                  <a:pt x="87258" y="575714"/>
                  <a:pt x="91921" y="581450"/>
                  <a:pt x="96520" y="586969"/>
                </a:cubicBezTo>
                <a:cubicBezTo>
                  <a:pt x="100429" y="591659"/>
                  <a:pt x="101912" y="598395"/>
                  <a:pt x="106680" y="602209"/>
                </a:cubicBezTo>
                <a:cubicBezTo>
                  <a:pt x="110861" y="605554"/>
                  <a:pt x="116840" y="605596"/>
                  <a:pt x="121920" y="607289"/>
                </a:cubicBezTo>
                <a:cubicBezTo>
                  <a:pt x="136909" y="629773"/>
                  <a:pt x="125063" y="619408"/>
                  <a:pt x="152400" y="627609"/>
                </a:cubicBezTo>
                <a:cubicBezTo>
                  <a:pt x="162658" y="630686"/>
                  <a:pt x="172720" y="634382"/>
                  <a:pt x="182880" y="637769"/>
                </a:cubicBezTo>
                <a:cubicBezTo>
                  <a:pt x="187960" y="639462"/>
                  <a:pt x="192838" y="641969"/>
                  <a:pt x="198120" y="642849"/>
                </a:cubicBezTo>
                <a:lnTo>
                  <a:pt x="228600" y="647929"/>
                </a:lnTo>
                <a:cubicBezTo>
                  <a:pt x="255528" y="652072"/>
                  <a:pt x="261607" y="651227"/>
                  <a:pt x="284480" y="658089"/>
                </a:cubicBezTo>
                <a:cubicBezTo>
                  <a:pt x="294738" y="661166"/>
                  <a:pt x="306049" y="662308"/>
                  <a:pt x="314960" y="668249"/>
                </a:cubicBezTo>
                <a:cubicBezTo>
                  <a:pt x="320040" y="671636"/>
                  <a:pt x="324621" y="675929"/>
                  <a:pt x="330200" y="678409"/>
                </a:cubicBezTo>
                <a:cubicBezTo>
                  <a:pt x="339987" y="682759"/>
                  <a:pt x="350520" y="685182"/>
                  <a:pt x="360680" y="688569"/>
                </a:cubicBezTo>
                <a:lnTo>
                  <a:pt x="375920" y="693649"/>
                </a:lnTo>
                <a:lnTo>
                  <a:pt x="391160" y="698729"/>
                </a:lnTo>
                <a:cubicBezTo>
                  <a:pt x="435187" y="695342"/>
                  <a:pt x="481349" y="702533"/>
                  <a:pt x="523240" y="688569"/>
                </a:cubicBezTo>
                <a:cubicBezTo>
                  <a:pt x="528320" y="686876"/>
                  <a:pt x="533691" y="685884"/>
                  <a:pt x="538480" y="683489"/>
                </a:cubicBezTo>
                <a:cubicBezTo>
                  <a:pt x="543941" y="680759"/>
                  <a:pt x="547676" y="674192"/>
                  <a:pt x="553720" y="673329"/>
                </a:cubicBezTo>
                <a:cubicBezTo>
                  <a:pt x="583940" y="669012"/>
                  <a:pt x="614680" y="669942"/>
                  <a:pt x="645160" y="668249"/>
                </a:cubicBezTo>
                <a:cubicBezTo>
                  <a:pt x="656867" y="666298"/>
                  <a:pt x="678374" y="664342"/>
                  <a:pt x="690880" y="658089"/>
                </a:cubicBezTo>
                <a:cubicBezTo>
                  <a:pt x="696341" y="655359"/>
                  <a:pt x="701040" y="651316"/>
                  <a:pt x="706120" y="647929"/>
                </a:cubicBezTo>
                <a:cubicBezTo>
                  <a:pt x="707813" y="642849"/>
                  <a:pt x="709729" y="637838"/>
                  <a:pt x="711200" y="632689"/>
                </a:cubicBezTo>
                <a:cubicBezTo>
                  <a:pt x="713118" y="625976"/>
                  <a:pt x="712407" y="618178"/>
                  <a:pt x="716280" y="612369"/>
                </a:cubicBezTo>
                <a:cubicBezTo>
                  <a:pt x="719667" y="607289"/>
                  <a:pt x="725803" y="604353"/>
                  <a:pt x="731520" y="602209"/>
                </a:cubicBezTo>
                <a:cubicBezTo>
                  <a:pt x="745141" y="597101"/>
                  <a:pt x="795960" y="592791"/>
                  <a:pt x="802640" y="592049"/>
                </a:cubicBezTo>
                <a:cubicBezTo>
                  <a:pt x="826791" y="575948"/>
                  <a:pt x="815949" y="587681"/>
                  <a:pt x="828040" y="551409"/>
                </a:cubicBezTo>
                <a:lnTo>
                  <a:pt x="833120" y="536169"/>
                </a:lnTo>
                <a:cubicBezTo>
                  <a:pt x="831427" y="531089"/>
                  <a:pt x="828040" y="526284"/>
                  <a:pt x="828040" y="520929"/>
                </a:cubicBezTo>
                <a:cubicBezTo>
                  <a:pt x="828040" y="515574"/>
                  <a:pt x="830519" y="510370"/>
                  <a:pt x="833120" y="505689"/>
                </a:cubicBezTo>
                <a:cubicBezTo>
                  <a:pt x="842886" y="488111"/>
                  <a:pt x="853360" y="472736"/>
                  <a:pt x="868680" y="459969"/>
                </a:cubicBezTo>
                <a:cubicBezTo>
                  <a:pt x="873370" y="456060"/>
                  <a:pt x="878840" y="453196"/>
                  <a:pt x="883920" y="449809"/>
                </a:cubicBezTo>
                <a:cubicBezTo>
                  <a:pt x="887307" y="444729"/>
                  <a:pt x="890171" y="439259"/>
                  <a:pt x="894080" y="434569"/>
                </a:cubicBezTo>
                <a:cubicBezTo>
                  <a:pt x="898679" y="429050"/>
                  <a:pt x="905335" y="425307"/>
                  <a:pt x="909320" y="419329"/>
                </a:cubicBezTo>
                <a:cubicBezTo>
                  <a:pt x="912290" y="414874"/>
                  <a:pt x="912005" y="408878"/>
                  <a:pt x="914400" y="404089"/>
                </a:cubicBezTo>
                <a:cubicBezTo>
                  <a:pt x="917130" y="398628"/>
                  <a:pt x="921173" y="393929"/>
                  <a:pt x="924560" y="388849"/>
                </a:cubicBezTo>
                <a:cubicBezTo>
                  <a:pt x="926253" y="382076"/>
                  <a:pt x="928271" y="375375"/>
                  <a:pt x="929640" y="368529"/>
                </a:cubicBezTo>
                <a:cubicBezTo>
                  <a:pt x="931660" y="358429"/>
                  <a:pt x="932222" y="348042"/>
                  <a:pt x="934720" y="338049"/>
                </a:cubicBezTo>
                <a:cubicBezTo>
                  <a:pt x="937317" y="327659"/>
                  <a:pt x="937307" y="315142"/>
                  <a:pt x="944880" y="307569"/>
                </a:cubicBezTo>
                <a:cubicBezTo>
                  <a:pt x="949960" y="302489"/>
                  <a:pt x="954449" y="296740"/>
                  <a:pt x="960120" y="292329"/>
                </a:cubicBezTo>
                <a:cubicBezTo>
                  <a:pt x="969759" y="284832"/>
                  <a:pt x="990600" y="272009"/>
                  <a:pt x="990600" y="272009"/>
                </a:cubicBezTo>
                <a:cubicBezTo>
                  <a:pt x="1006459" y="224432"/>
                  <a:pt x="996266" y="259211"/>
                  <a:pt x="1005840" y="216129"/>
                </a:cubicBezTo>
                <a:cubicBezTo>
                  <a:pt x="1007355" y="209313"/>
                  <a:pt x="1007047" y="201618"/>
                  <a:pt x="1010920" y="195809"/>
                </a:cubicBezTo>
                <a:cubicBezTo>
                  <a:pt x="1018199" y="184890"/>
                  <a:pt x="1031258" y="185640"/>
                  <a:pt x="1041400" y="180569"/>
                </a:cubicBezTo>
                <a:cubicBezTo>
                  <a:pt x="1046861" y="177839"/>
                  <a:pt x="1051950" y="174318"/>
                  <a:pt x="1056640" y="170409"/>
                </a:cubicBezTo>
                <a:cubicBezTo>
                  <a:pt x="1073492" y="156365"/>
                  <a:pt x="1068201" y="154469"/>
                  <a:pt x="1087120" y="145009"/>
                </a:cubicBezTo>
                <a:cubicBezTo>
                  <a:pt x="1110031" y="133553"/>
                  <a:pt x="1095762" y="147967"/>
                  <a:pt x="1117600" y="129769"/>
                </a:cubicBezTo>
                <a:cubicBezTo>
                  <a:pt x="1142969" y="108629"/>
                  <a:pt x="1121297" y="118377"/>
                  <a:pt x="1148080" y="109449"/>
                </a:cubicBezTo>
                <a:cubicBezTo>
                  <a:pt x="1158240" y="99289"/>
                  <a:pt x="1164929" y="83513"/>
                  <a:pt x="1178560" y="78969"/>
                </a:cubicBezTo>
                <a:lnTo>
                  <a:pt x="1209040" y="68809"/>
                </a:lnTo>
                <a:cubicBezTo>
                  <a:pt x="1214120" y="67116"/>
                  <a:pt x="1219085" y="65028"/>
                  <a:pt x="1224280" y="63729"/>
                </a:cubicBezTo>
                <a:cubicBezTo>
                  <a:pt x="1231053" y="62036"/>
                  <a:pt x="1237784" y="60164"/>
                  <a:pt x="1244600" y="58649"/>
                </a:cubicBezTo>
                <a:cubicBezTo>
                  <a:pt x="1253029" y="56776"/>
                  <a:pt x="1261623" y="55663"/>
                  <a:pt x="1270000" y="53569"/>
                </a:cubicBezTo>
                <a:cubicBezTo>
                  <a:pt x="1275195" y="52270"/>
                  <a:pt x="1280559" y="51090"/>
                  <a:pt x="1285240" y="48489"/>
                </a:cubicBezTo>
                <a:cubicBezTo>
                  <a:pt x="1295914" y="42559"/>
                  <a:pt x="1315720" y="28169"/>
                  <a:pt x="1315720" y="28169"/>
                </a:cubicBezTo>
                <a:cubicBezTo>
                  <a:pt x="1319107" y="23089"/>
                  <a:pt x="1321563" y="17246"/>
                  <a:pt x="1325880" y="12929"/>
                </a:cubicBezTo>
                <a:cubicBezTo>
                  <a:pt x="1350002" y="-11193"/>
                  <a:pt x="1377437" y="5363"/>
                  <a:pt x="1412240" y="7849"/>
                </a:cubicBezTo>
                <a:cubicBezTo>
                  <a:pt x="1417320" y="9542"/>
                  <a:pt x="1422331" y="11458"/>
                  <a:pt x="1427480" y="12929"/>
                </a:cubicBezTo>
                <a:cubicBezTo>
                  <a:pt x="1434193" y="14847"/>
                  <a:pt x="1441383" y="15259"/>
                  <a:pt x="1447800" y="18009"/>
                </a:cubicBezTo>
                <a:cubicBezTo>
                  <a:pt x="1453412" y="20414"/>
                  <a:pt x="1457302" y="26083"/>
                  <a:pt x="1463040" y="28169"/>
                </a:cubicBezTo>
                <a:cubicBezTo>
                  <a:pt x="1476163" y="32941"/>
                  <a:pt x="1490433" y="33913"/>
                  <a:pt x="1503680" y="38329"/>
                </a:cubicBezTo>
                <a:lnTo>
                  <a:pt x="1534160" y="48489"/>
                </a:lnTo>
                <a:cubicBezTo>
                  <a:pt x="1539240" y="50182"/>
                  <a:pt x="1544118" y="52689"/>
                  <a:pt x="1549400" y="53569"/>
                </a:cubicBezTo>
                <a:cubicBezTo>
                  <a:pt x="1585162" y="59529"/>
                  <a:pt x="1570108" y="55392"/>
                  <a:pt x="1595120" y="63729"/>
                </a:cubicBezTo>
                <a:cubicBezTo>
                  <a:pt x="1603248" y="88113"/>
                  <a:pt x="1593765" y="73212"/>
                  <a:pt x="1615440" y="84049"/>
                </a:cubicBezTo>
                <a:cubicBezTo>
                  <a:pt x="1620901" y="86779"/>
                  <a:pt x="1630680" y="94209"/>
                  <a:pt x="1630680" y="94209"/>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6" name="Freeform 5274">
            <a:extLst>
              <a:ext uri="{FF2B5EF4-FFF2-40B4-BE49-F238E27FC236}">
                <a16:creationId xmlns:a16="http://schemas.microsoft.com/office/drawing/2014/main" id="{F4EB609D-C87D-44DD-9FDA-11FCCCDF721D}"/>
              </a:ext>
            </a:extLst>
          </p:cNvPr>
          <p:cNvSpPr/>
          <p:nvPr/>
        </p:nvSpPr>
        <p:spPr>
          <a:xfrm rot="21190422">
            <a:off x="5286954" y="3092447"/>
            <a:ext cx="1268143" cy="310902"/>
          </a:xfrm>
          <a:custGeom>
            <a:avLst/>
            <a:gdLst>
              <a:gd name="connsiteX0" fmla="*/ 0 w 1092200"/>
              <a:gd name="connsiteY0" fmla="*/ 234393 h 335993"/>
              <a:gd name="connsiteX1" fmla="*/ 25400 w 1092200"/>
              <a:gd name="connsiteY1" fmla="*/ 249633 h 335993"/>
              <a:gd name="connsiteX2" fmla="*/ 40640 w 1092200"/>
              <a:gd name="connsiteY2" fmla="*/ 259793 h 335993"/>
              <a:gd name="connsiteX3" fmla="*/ 66040 w 1092200"/>
              <a:gd name="connsiteY3" fmla="*/ 264873 h 335993"/>
              <a:gd name="connsiteX4" fmla="*/ 137160 w 1092200"/>
              <a:gd name="connsiteY4" fmla="*/ 275033 h 335993"/>
              <a:gd name="connsiteX5" fmla="*/ 152400 w 1092200"/>
              <a:gd name="connsiteY5" fmla="*/ 285193 h 335993"/>
              <a:gd name="connsiteX6" fmla="*/ 167640 w 1092200"/>
              <a:gd name="connsiteY6" fmla="*/ 315673 h 335993"/>
              <a:gd name="connsiteX7" fmla="*/ 182880 w 1092200"/>
              <a:gd name="connsiteY7" fmla="*/ 320753 h 335993"/>
              <a:gd name="connsiteX8" fmla="*/ 213360 w 1092200"/>
              <a:gd name="connsiteY8" fmla="*/ 315673 h 335993"/>
              <a:gd name="connsiteX9" fmla="*/ 259080 w 1092200"/>
              <a:gd name="connsiteY9" fmla="*/ 325833 h 335993"/>
              <a:gd name="connsiteX10" fmla="*/ 274320 w 1092200"/>
              <a:gd name="connsiteY10" fmla="*/ 335993 h 335993"/>
              <a:gd name="connsiteX11" fmla="*/ 314960 w 1092200"/>
              <a:gd name="connsiteY11" fmla="*/ 330913 h 335993"/>
              <a:gd name="connsiteX12" fmla="*/ 330200 w 1092200"/>
              <a:gd name="connsiteY12" fmla="*/ 315673 h 335993"/>
              <a:gd name="connsiteX13" fmla="*/ 345440 w 1092200"/>
              <a:gd name="connsiteY13" fmla="*/ 310593 h 335993"/>
              <a:gd name="connsiteX14" fmla="*/ 370840 w 1092200"/>
              <a:gd name="connsiteY14" fmla="*/ 315673 h 335993"/>
              <a:gd name="connsiteX15" fmla="*/ 391160 w 1092200"/>
              <a:gd name="connsiteY15" fmla="*/ 305513 h 335993"/>
              <a:gd name="connsiteX16" fmla="*/ 421640 w 1092200"/>
              <a:gd name="connsiteY16" fmla="*/ 295353 h 335993"/>
              <a:gd name="connsiteX17" fmla="*/ 436880 w 1092200"/>
              <a:gd name="connsiteY17" fmla="*/ 290273 h 335993"/>
              <a:gd name="connsiteX18" fmla="*/ 492760 w 1092200"/>
              <a:gd name="connsiteY18" fmla="*/ 280113 h 335993"/>
              <a:gd name="connsiteX19" fmla="*/ 543560 w 1092200"/>
              <a:gd name="connsiteY19" fmla="*/ 285193 h 335993"/>
              <a:gd name="connsiteX20" fmla="*/ 563880 w 1092200"/>
              <a:gd name="connsiteY20" fmla="*/ 275033 h 335993"/>
              <a:gd name="connsiteX21" fmla="*/ 579120 w 1092200"/>
              <a:gd name="connsiteY21" fmla="*/ 259793 h 335993"/>
              <a:gd name="connsiteX22" fmla="*/ 599440 w 1092200"/>
              <a:gd name="connsiteY22" fmla="*/ 254713 h 335993"/>
              <a:gd name="connsiteX23" fmla="*/ 670560 w 1092200"/>
              <a:gd name="connsiteY23" fmla="*/ 249633 h 335993"/>
              <a:gd name="connsiteX24" fmla="*/ 746760 w 1092200"/>
              <a:gd name="connsiteY24" fmla="*/ 234393 h 335993"/>
              <a:gd name="connsiteX25" fmla="*/ 762000 w 1092200"/>
              <a:gd name="connsiteY25" fmla="*/ 229313 h 335993"/>
              <a:gd name="connsiteX26" fmla="*/ 797560 w 1092200"/>
              <a:gd name="connsiteY26" fmla="*/ 198833 h 335993"/>
              <a:gd name="connsiteX27" fmla="*/ 828040 w 1092200"/>
              <a:gd name="connsiteY27" fmla="*/ 188673 h 335993"/>
              <a:gd name="connsiteX28" fmla="*/ 868680 w 1092200"/>
              <a:gd name="connsiteY28" fmla="*/ 178513 h 335993"/>
              <a:gd name="connsiteX29" fmla="*/ 904240 w 1092200"/>
              <a:gd name="connsiteY29" fmla="*/ 148033 h 335993"/>
              <a:gd name="connsiteX30" fmla="*/ 914400 w 1092200"/>
              <a:gd name="connsiteY30" fmla="*/ 132793 h 335993"/>
              <a:gd name="connsiteX31" fmla="*/ 944880 w 1092200"/>
              <a:gd name="connsiteY31" fmla="*/ 92153 h 335993"/>
              <a:gd name="connsiteX32" fmla="*/ 970280 w 1092200"/>
              <a:gd name="connsiteY32" fmla="*/ 66753 h 335993"/>
              <a:gd name="connsiteX33" fmla="*/ 985520 w 1092200"/>
              <a:gd name="connsiteY33" fmla="*/ 61673 h 335993"/>
              <a:gd name="connsiteX34" fmla="*/ 1016000 w 1092200"/>
              <a:gd name="connsiteY34" fmla="*/ 41353 h 335993"/>
              <a:gd name="connsiteX35" fmla="*/ 1046480 w 1092200"/>
              <a:gd name="connsiteY35" fmla="*/ 31193 h 335993"/>
              <a:gd name="connsiteX36" fmla="*/ 1076960 w 1092200"/>
              <a:gd name="connsiteY36" fmla="*/ 713 h 335993"/>
              <a:gd name="connsiteX37" fmla="*/ 1092200 w 1092200"/>
              <a:gd name="connsiteY37" fmla="*/ 713 h 3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2200" h="335993">
                <a:moveTo>
                  <a:pt x="0" y="234393"/>
                </a:moveTo>
                <a:cubicBezTo>
                  <a:pt x="8467" y="239473"/>
                  <a:pt x="17027" y="244400"/>
                  <a:pt x="25400" y="249633"/>
                </a:cubicBezTo>
                <a:cubicBezTo>
                  <a:pt x="30577" y="252869"/>
                  <a:pt x="34923" y="257649"/>
                  <a:pt x="40640" y="259793"/>
                </a:cubicBezTo>
                <a:cubicBezTo>
                  <a:pt x="48725" y="262825"/>
                  <a:pt x="57611" y="263000"/>
                  <a:pt x="66040" y="264873"/>
                </a:cubicBezTo>
                <a:cubicBezTo>
                  <a:pt x="111240" y="274917"/>
                  <a:pt x="59010" y="267218"/>
                  <a:pt x="137160" y="275033"/>
                </a:cubicBezTo>
                <a:cubicBezTo>
                  <a:pt x="142240" y="278420"/>
                  <a:pt x="148586" y="280425"/>
                  <a:pt x="152400" y="285193"/>
                </a:cubicBezTo>
                <a:cubicBezTo>
                  <a:pt x="168761" y="305644"/>
                  <a:pt x="143849" y="296640"/>
                  <a:pt x="167640" y="315673"/>
                </a:cubicBezTo>
                <a:cubicBezTo>
                  <a:pt x="171821" y="319018"/>
                  <a:pt x="177800" y="319060"/>
                  <a:pt x="182880" y="320753"/>
                </a:cubicBezTo>
                <a:cubicBezTo>
                  <a:pt x="193040" y="319060"/>
                  <a:pt x="203060" y="315673"/>
                  <a:pt x="213360" y="315673"/>
                </a:cubicBezTo>
                <a:cubicBezTo>
                  <a:pt x="221164" y="315673"/>
                  <a:pt x="248603" y="320594"/>
                  <a:pt x="259080" y="325833"/>
                </a:cubicBezTo>
                <a:cubicBezTo>
                  <a:pt x="264541" y="328563"/>
                  <a:pt x="269240" y="332606"/>
                  <a:pt x="274320" y="335993"/>
                </a:cubicBezTo>
                <a:cubicBezTo>
                  <a:pt x="287867" y="334300"/>
                  <a:pt x="302130" y="335579"/>
                  <a:pt x="314960" y="330913"/>
                </a:cubicBezTo>
                <a:cubicBezTo>
                  <a:pt x="321712" y="328458"/>
                  <a:pt x="324222" y="319658"/>
                  <a:pt x="330200" y="315673"/>
                </a:cubicBezTo>
                <a:cubicBezTo>
                  <a:pt x="334655" y="312703"/>
                  <a:pt x="340360" y="312286"/>
                  <a:pt x="345440" y="310593"/>
                </a:cubicBezTo>
                <a:cubicBezTo>
                  <a:pt x="353907" y="312286"/>
                  <a:pt x="362258" y="316627"/>
                  <a:pt x="370840" y="315673"/>
                </a:cubicBezTo>
                <a:cubicBezTo>
                  <a:pt x="378366" y="314837"/>
                  <a:pt x="384129" y="308325"/>
                  <a:pt x="391160" y="305513"/>
                </a:cubicBezTo>
                <a:cubicBezTo>
                  <a:pt x="401104" y="301536"/>
                  <a:pt x="411480" y="298740"/>
                  <a:pt x="421640" y="295353"/>
                </a:cubicBezTo>
                <a:cubicBezTo>
                  <a:pt x="426720" y="293660"/>
                  <a:pt x="431579" y="291030"/>
                  <a:pt x="436880" y="290273"/>
                </a:cubicBezTo>
                <a:cubicBezTo>
                  <a:pt x="479352" y="284206"/>
                  <a:pt x="460824" y="288097"/>
                  <a:pt x="492760" y="280113"/>
                </a:cubicBezTo>
                <a:cubicBezTo>
                  <a:pt x="521551" y="289710"/>
                  <a:pt x="518270" y="294677"/>
                  <a:pt x="543560" y="285193"/>
                </a:cubicBezTo>
                <a:cubicBezTo>
                  <a:pt x="550651" y="282534"/>
                  <a:pt x="557718" y="279435"/>
                  <a:pt x="563880" y="275033"/>
                </a:cubicBezTo>
                <a:cubicBezTo>
                  <a:pt x="569726" y="270857"/>
                  <a:pt x="572882" y="263357"/>
                  <a:pt x="579120" y="259793"/>
                </a:cubicBezTo>
                <a:cubicBezTo>
                  <a:pt x="585182" y="256329"/>
                  <a:pt x="592501" y="255484"/>
                  <a:pt x="599440" y="254713"/>
                </a:cubicBezTo>
                <a:cubicBezTo>
                  <a:pt x="623062" y="252088"/>
                  <a:pt x="646853" y="251326"/>
                  <a:pt x="670560" y="249633"/>
                </a:cubicBezTo>
                <a:cubicBezTo>
                  <a:pt x="713798" y="220807"/>
                  <a:pt x="688904" y="227965"/>
                  <a:pt x="746760" y="234393"/>
                </a:cubicBezTo>
                <a:cubicBezTo>
                  <a:pt x="751840" y="232700"/>
                  <a:pt x="757643" y="232425"/>
                  <a:pt x="762000" y="229313"/>
                </a:cubicBezTo>
                <a:cubicBezTo>
                  <a:pt x="782735" y="214503"/>
                  <a:pt x="776837" y="208043"/>
                  <a:pt x="797560" y="198833"/>
                </a:cubicBezTo>
                <a:cubicBezTo>
                  <a:pt x="807347" y="194483"/>
                  <a:pt x="817880" y="192060"/>
                  <a:pt x="828040" y="188673"/>
                </a:cubicBezTo>
                <a:cubicBezTo>
                  <a:pt x="851471" y="180863"/>
                  <a:pt x="838029" y="184643"/>
                  <a:pt x="868680" y="178513"/>
                </a:cubicBezTo>
                <a:cubicBezTo>
                  <a:pt x="883629" y="167301"/>
                  <a:pt x="892447" y="162184"/>
                  <a:pt x="904240" y="148033"/>
                </a:cubicBezTo>
                <a:cubicBezTo>
                  <a:pt x="908149" y="143343"/>
                  <a:pt x="910809" y="137731"/>
                  <a:pt x="914400" y="132793"/>
                </a:cubicBezTo>
                <a:cubicBezTo>
                  <a:pt x="924360" y="119098"/>
                  <a:pt x="935487" y="106242"/>
                  <a:pt x="944880" y="92153"/>
                </a:cubicBezTo>
                <a:cubicBezTo>
                  <a:pt x="955040" y="76913"/>
                  <a:pt x="953347" y="75220"/>
                  <a:pt x="970280" y="66753"/>
                </a:cubicBezTo>
                <a:cubicBezTo>
                  <a:pt x="975069" y="64358"/>
                  <a:pt x="980839" y="64274"/>
                  <a:pt x="985520" y="61673"/>
                </a:cubicBezTo>
                <a:cubicBezTo>
                  <a:pt x="996194" y="55743"/>
                  <a:pt x="1004416" y="45214"/>
                  <a:pt x="1016000" y="41353"/>
                </a:cubicBezTo>
                <a:lnTo>
                  <a:pt x="1046480" y="31193"/>
                </a:lnTo>
                <a:cubicBezTo>
                  <a:pt x="1055082" y="19723"/>
                  <a:pt x="1062104" y="5665"/>
                  <a:pt x="1076960" y="713"/>
                </a:cubicBezTo>
                <a:cubicBezTo>
                  <a:pt x="1081779" y="-893"/>
                  <a:pt x="1087120" y="713"/>
                  <a:pt x="1092200" y="713"/>
                </a:cubicBezTo>
              </a:path>
            </a:pathLst>
          </a:custGeom>
          <a:noFill/>
          <a:ln w="44450"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7" name="Freeform 5275">
            <a:extLst>
              <a:ext uri="{FF2B5EF4-FFF2-40B4-BE49-F238E27FC236}">
                <a16:creationId xmlns:a16="http://schemas.microsoft.com/office/drawing/2014/main" id="{06C73250-F0B2-4FF8-90A1-352DA1C8C13F}"/>
              </a:ext>
            </a:extLst>
          </p:cNvPr>
          <p:cNvSpPr/>
          <p:nvPr/>
        </p:nvSpPr>
        <p:spPr>
          <a:xfrm rot="21214771">
            <a:off x="5275866" y="3276909"/>
            <a:ext cx="1262246" cy="108115"/>
          </a:xfrm>
          <a:custGeom>
            <a:avLst/>
            <a:gdLst>
              <a:gd name="connsiteX0" fmla="*/ 0 w 1087120"/>
              <a:gd name="connsiteY0" fmla="*/ 96520 h 116840"/>
              <a:gd name="connsiteX1" fmla="*/ 86360 w 1087120"/>
              <a:gd name="connsiteY1" fmla="*/ 91440 h 116840"/>
              <a:gd name="connsiteX2" fmla="*/ 106680 w 1087120"/>
              <a:gd name="connsiteY2" fmla="*/ 96520 h 116840"/>
              <a:gd name="connsiteX3" fmla="*/ 142240 w 1087120"/>
              <a:gd name="connsiteY3" fmla="*/ 116840 h 116840"/>
              <a:gd name="connsiteX4" fmla="*/ 167640 w 1087120"/>
              <a:gd name="connsiteY4" fmla="*/ 106680 h 116840"/>
              <a:gd name="connsiteX5" fmla="*/ 187960 w 1087120"/>
              <a:gd name="connsiteY5" fmla="*/ 86360 h 116840"/>
              <a:gd name="connsiteX6" fmla="*/ 203200 w 1087120"/>
              <a:gd name="connsiteY6" fmla="*/ 76200 h 116840"/>
              <a:gd name="connsiteX7" fmla="*/ 228600 w 1087120"/>
              <a:gd name="connsiteY7" fmla="*/ 86360 h 116840"/>
              <a:gd name="connsiteX8" fmla="*/ 243840 w 1087120"/>
              <a:gd name="connsiteY8" fmla="*/ 91440 h 116840"/>
              <a:gd name="connsiteX9" fmla="*/ 274320 w 1087120"/>
              <a:gd name="connsiteY9" fmla="*/ 86360 h 116840"/>
              <a:gd name="connsiteX10" fmla="*/ 289560 w 1087120"/>
              <a:gd name="connsiteY10" fmla="*/ 76200 h 116840"/>
              <a:gd name="connsiteX11" fmla="*/ 320040 w 1087120"/>
              <a:gd name="connsiteY11" fmla="*/ 106680 h 116840"/>
              <a:gd name="connsiteX12" fmla="*/ 350520 w 1087120"/>
              <a:gd name="connsiteY12" fmla="*/ 101600 h 116840"/>
              <a:gd name="connsiteX13" fmla="*/ 381000 w 1087120"/>
              <a:gd name="connsiteY13" fmla="*/ 91440 h 116840"/>
              <a:gd name="connsiteX14" fmla="*/ 416560 w 1087120"/>
              <a:gd name="connsiteY14" fmla="*/ 111760 h 116840"/>
              <a:gd name="connsiteX15" fmla="*/ 436880 w 1087120"/>
              <a:gd name="connsiteY15" fmla="*/ 106680 h 116840"/>
              <a:gd name="connsiteX16" fmla="*/ 467360 w 1087120"/>
              <a:gd name="connsiteY16" fmla="*/ 91440 h 116840"/>
              <a:gd name="connsiteX17" fmla="*/ 487680 w 1087120"/>
              <a:gd name="connsiteY17" fmla="*/ 81280 h 116840"/>
              <a:gd name="connsiteX18" fmla="*/ 548640 w 1087120"/>
              <a:gd name="connsiteY18" fmla="*/ 106680 h 116840"/>
              <a:gd name="connsiteX19" fmla="*/ 579120 w 1087120"/>
              <a:gd name="connsiteY19" fmla="*/ 116840 h 116840"/>
              <a:gd name="connsiteX20" fmla="*/ 614680 w 1087120"/>
              <a:gd name="connsiteY20" fmla="*/ 106680 h 116840"/>
              <a:gd name="connsiteX21" fmla="*/ 680720 w 1087120"/>
              <a:gd name="connsiteY21" fmla="*/ 71120 h 116840"/>
              <a:gd name="connsiteX22" fmla="*/ 721360 w 1087120"/>
              <a:gd name="connsiteY22" fmla="*/ 45720 h 116840"/>
              <a:gd name="connsiteX23" fmla="*/ 736600 w 1087120"/>
              <a:gd name="connsiteY23" fmla="*/ 35560 h 116840"/>
              <a:gd name="connsiteX24" fmla="*/ 807720 w 1087120"/>
              <a:gd name="connsiteY24" fmla="*/ 30480 h 116840"/>
              <a:gd name="connsiteX25" fmla="*/ 822960 w 1087120"/>
              <a:gd name="connsiteY25" fmla="*/ 20320 h 116840"/>
              <a:gd name="connsiteX26" fmla="*/ 833120 w 1087120"/>
              <a:gd name="connsiteY26" fmla="*/ 5080 h 116840"/>
              <a:gd name="connsiteX27" fmla="*/ 853440 w 1087120"/>
              <a:gd name="connsiteY27" fmla="*/ 0 h 116840"/>
              <a:gd name="connsiteX28" fmla="*/ 883920 w 1087120"/>
              <a:gd name="connsiteY28" fmla="*/ 5080 h 116840"/>
              <a:gd name="connsiteX29" fmla="*/ 955040 w 1087120"/>
              <a:gd name="connsiteY29" fmla="*/ 20320 h 116840"/>
              <a:gd name="connsiteX30" fmla="*/ 1031240 w 1087120"/>
              <a:gd name="connsiteY30" fmla="*/ 25400 h 116840"/>
              <a:gd name="connsiteX31" fmla="*/ 1046480 w 1087120"/>
              <a:gd name="connsiteY31" fmla="*/ 30480 h 116840"/>
              <a:gd name="connsiteX32" fmla="*/ 1066800 w 1087120"/>
              <a:gd name="connsiteY32" fmla="*/ 35560 h 116840"/>
              <a:gd name="connsiteX33" fmla="*/ 1087120 w 1087120"/>
              <a:gd name="connsiteY33" fmla="*/ 45720 h 1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120" h="116840">
                <a:moveTo>
                  <a:pt x="0" y="96520"/>
                </a:moveTo>
                <a:cubicBezTo>
                  <a:pt x="28787" y="94827"/>
                  <a:pt x="57524" y="91440"/>
                  <a:pt x="86360" y="91440"/>
                </a:cubicBezTo>
                <a:cubicBezTo>
                  <a:pt x="93342" y="91440"/>
                  <a:pt x="100143" y="94069"/>
                  <a:pt x="106680" y="96520"/>
                </a:cubicBezTo>
                <a:cubicBezTo>
                  <a:pt x="121412" y="102044"/>
                  <a:pt x="129607" y="108418"/>
                  <a:pt x="142240" y="116840"/>
                </a:cubicBezTo>
                <a:cubicBezTo>
                  <a:pt x="150707" y="113453"/>
                  <a:pt x="160053" y="111738"/>
                  <a:pt x="167640" y="106680"/>
                </a:cubicBezTo>
                <a:cubicBezTo>
                  <a:pt x="175610" y="101367"/>
                  <a:pt x="180687" y="92594"/>
                  <a:pt x="187960" y="86360"/>
                </a:cubicBezTo>
                <a:cubicBezTo>
                  <a:pt x="192596" y="82387"/>
                  <a:pt x="198120" y="79587"/>
                  <a:pt x="203200" y="76200"/>
                </a:cubicBezTo>
                <a:cubicBezTo>
                  <a:pt x="211667" y="79587"/>
                  <a:pt x="220062" y="83158"/>
                  <a:pt x="228600" y="86360"/>
                </a:cubicBezTo>
                <a:cubicBezTo>
                  <a:pt x="233614" y="88240"/>
                  <a:pt x="238485" y="91440"/>
                  <a:pt x="243840" y="91440"/>
                </a:cubicBezTo>
                <a:cubicBezTo>
                  <a:pt x="254140" y="91440"/>
                  <a:pt x="264160" y="88053"/>
                  <a:pt x="274320" y="86360"/>
                </a:cubicBezTo>
                <a:cubicBezTo>
                  <a:pt x="279400" y="82973"/>
                  <a:pt x="283981" y="73720"/>
                  <a:pt x="289560" y="76200"/>
                </a:cubicBezTo>
                <a:cubicBezTo>
                  <a:pt x="302690" y="82036"/>
                  <a:pt x="320040" y="106680"/>
                  <a:pt x="320040" y="106680"/>
                </a:cubicBezTo>
                <a:cubicBezTo>
                  <a:pt x="330200" y="104987"/>
                  <a:pt x="340527" y="104098"/>
                  <a:pt x="350520" y="101600"/>
                </a:cubicBezTo>
                <a:cubicBezTo>
                  <a:pt x="360910" y="99003"/>
                  <a:pt x="381000" y="91440"/>
                  <a:pt x="381000" y="91440"/>
                </a:cubicBezTo>
                <a:cubicBezTo>
                  <a:pt x="389250" y="97627"/>
                  <a:pt x="403631" y="111760"/>
                  <a:pt x="416560" y="111760"/>
                </a:cubicBezTo>
                <a:cubicBezTo>
                  <a:pt x="423542" y="111760"/>
                  <a:pt x="430167" y="108598"/>
                  <a:pt x="436880" y="106680"/>
                </a:cubicBezTo>
                <a:cubicBezTo>
                  <a:pt x="460165" y="100027"/>
                  <a:pt x="445096" y="104162"/>
                  <a:pt x="467360" y="91440"/>
                </a:cubicBezTo>
                <a:cubicBezTo>
                  <a:pt x="473935" y="87683"/>
                  <a:pt x="480907" y="84667"/>
                  <a:pt x="487680" y="81280"/>
                </a:cubicBezTo>
                <a:cubicBezTo>
                  <a:pt x="558236" y="91359"/>
                  <a:pt x="491919" y="75741"/>
                  <a:pt x="548640" y="106680"/>
                </a:cubicBezTo>
                <a:cubicBezTo>
                  <a:pt x="558042" y="111808"/>
                  <a:pt x="579120" y="116840"/>
                  <a:pt x="579120" y="116840"/>
                </a:cubicBezTo>
                <a:cubicBezTo>
                  <a:pt x="587742" y="114684"/>
                  <a:pt x="605773" y="110729"/>
                  <a:pt x="614680" y="106680"/>
                </a:cubicBezTo>
                <a:cubicBezTo>
                  <a:pt x="631000" y="99262"/>
                  <a:pt x="663944" y="82863"/>
                  <a:pt x="680720" y="71120"/>
                </a:cubicBezTo>
                <a:cubicBezTo>
                  <a:pt x="768164" y="9909"/>
                  <a:pt x="667257" y="72771"/>
                  <a:pt x="721360" y="45720"/>
                </a:cubicBezTo>
                <a:cubicBezTo>
                  <a:pt x="726821" y="42990"/>
                  <a:pt x="730588" y="36621"/>
                  <a:pt x="736600" y="35560"/>
                </a:cubicBezTo>
                <a:cubicBezTo>
                  <a:pt x="760005" y="31430"/>
                  <a:pt x="784013" y="32173"/>
                  <a:pt x="807720" y="30480"/>
                </a:cubicBezTo>
                <a:cubicBezTo>
                  <a:pt x="812800" y="27093"/>
                  <a:pt x="818643" y="24637"/>
                  <a:pt x="822960" y="20320"/>
                </a:cubicBezTo>
                <a:cubicBezTo>
                  <a:pt x="827277" y="16003"/>
                  <a:pt x="828040" y="8467"/>
                  <a:pt x="833120" y="5080"/>
                </a:cubicBezTo>
                <a:cubicBezTo>
                  <a:pt x="838929" y="1207"/>
                  <a:pt x="846667" y="1693"/>
                  <a:pt x="853440" y="0"/>
                </a:cubicBezTo>
                <a:cubicBezTo>
                  <a:pt x="863600" y="1693"/>
                  <a:pt x="873820" y="3060"/>
                  <a:pt x="883920" y="5080"/>
                </a:cubicBezTo>
                <a:cubicBezTo>
                  <a:pt x="911589" y="10614"/>
                  <a:pt x="920654" y="18028"/>
                  <a:pt x="955040" y="20320"/>
                </a:cubicBezTo>
                <a:lnTo>
                  <a:pt x="1031240" y="25400"/>
                </a:lnTo>
                <a:cubicBezTo>
                  <a:pt x="1036320" y="27093"/>
                  <a:pt x="1041331" y="29009"/>
                  <a:pt x="1046480" y="30480"/>
                </a:cubicBezTo>
                <a:cubicBezTo>
                  <a:pt x="1053193" y="32398"/>
                  <a:pt x="1060383" y="32810"/>
                  <a:pt x="1066800" y="35560"/>
                </a:cubicBezTo>
                <a:cubicBezTo>
                  <a:pt x="1092698" y="46659"/>
                  <a:pt x="1073369" y="45720"/>
                  <a:pt x="1087120" y="45720"/>
                </a:cubicBezTo>
              </a:path>
            </a:pathLst>
          </a:custGeom>
          <a:noFill/>
          <a:ln w="47625"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8" name="Oval 267">
            <a:extLst>
              <a:ext uri="{FF2B5EF4-FFF2-40B4-BE49-F238E27FC236}">
                <a16:creationId xmlns:a16="http://schemas.microsoft.com/office/drawing/2014/main" id="{02BF10D4-D21F-41B6-B0F1-B29ABE6A8373}"/>
              </a:ext>
            </a:extLst>
          </p:cNvPr>
          <p:cNvSpPr/>
          <p:nvPr/>
        </p:nvSpPr>
        <p:spPr>
          <a:xfrm rot="3128544">
            <a:off x="6738145" y="3161675"/>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9" name="Oval 268">
            <a:extLst>
              <a:ext uri="{FF2B5EF4-FFF2-40B4-BE49-F238E27FC236}">
                <a16:creationId xmlns:a16="http://schemas.microsoft.com/office/drawing/2014/main" id="{2480CF68-4438-42FA-B898-BC3E18D39062}"/>
              </a:ext>
            </a:extLst>
          </p:cNvPr>
          <p:cNvSpPr/>
          <p:nvPr/>
        </p:nvSpPr>
        <p:spPr>
          <a:xfrm rot="3128544">
            <a:off x="6739792" y="3313048"/>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0" name="Oval 269">
            <a:extLst>
              <a:ext uri="{FF2B5EF4-FFF2-40B4-BE49-F238E27FC236}">
                <a16:creationId xmlns:a16="http://schemas.microsoft.com/office/drawing/2014/main" id="{D022E7CF-9FEF-4823-AAFC-1362F6ACDCA2}"/>
              </a:ext>
            </a:extLst>
          </p:cNvPr>
          <p:cNvSpPr/>
          <p:nvPr/>
        </p:nvSpPr>
        <p:spPr>
          <a:xfrm rot="3128544">
            <a:off x="6637538" y="3106914"/>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1" name="Oval 270">
            <a:extLst>
              <a:ext uri="{FF2B5EF4-FFF2-40B4-BE49-F238E27FC236}">
                <a16:creationId xmlns:a16="http://schemas.microsoft.com/office/drawing/2014/main" id="{BC6D7319-83C6-4245-8870-DB62A99B289F}"/>
              </a:ext>
            </a:extLst>
          </p:cNvPr>
          <p:cNvSpPr/>
          <p:nvPr/>
        </p:nvSpPr>
        <p:spPr>
          <a:xfrm rot="3128544">
            <a:off x="6660316" y="2939356"/>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2" name="Oval 271">
            <a:extLst>
              <a:ext uri="{FF2B5EF4-FFF2-40B4-BE49-F238E27FC236}">
                <a16:creationId xmlns:a16="http://schemas.microsoft.com/office/drawing/2014/main" id="{52530235-6581-4928-8849-F3C918E24F40}"/>
              </a:ext>
            </a:extLst>
          </p:cNvPr>
          <p:cNvSpPr/>
          <p:nvPr/>
        </p:nvSpPr>
        <p:spPr>
          <a:xfrm rot="3128544">
            <a:off x="6759323" y="3015794"/>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3" name="Oval 272">
            <a:extLst>
              <a:ext uri="{FF2B5EF4-FFF2-40B4-BE49-F238E27FC236}">
                <a16:creationId xmlns:a16="http://schemas.microsoft.com/office/drawing/2014/main" id="{1DECEAF5-E9BF-458B-B22E-E046DC67A087}"/>
              </a:ext>
            </a:extLst>
          </p:cNvPr>
          <p:cNvSpPr/>
          <p:nvPr/>
        </p:nvSpPr>
        <p:spPr>
          <a:xfrm rot="3128544">
            <a:off x="6640554" y="3250505"/>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4" name="Oval 273">
            <a:extLst>
              <a:ext uri="{FF2B5EF4-FFF2-40B4-BE49-F238E27FC236}">
                <a16:creationId xmlns:a16="http://schemas.microsoft.com/office/drawing/2014/main" id="{A5FCE21F-E88B-48CA-B3D2-EC41517CCC89}"/>
              </a:ext>
            </a:extLst>
          </p:cNvPr>
          <p:cNvSpPr/>
          <p:nvPr/>
        </p:nvSpPr>
        <p:spPr>
          <a:xfrm rot="3128544">
            <a:off x="6810785" y="2903550"/>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5" name="Rectangle 274">
            <a:extLst>
              <a:ext uri="{FF2B5EF4-FFF2-40B4-BE49-F238E27FC236}">
                <a16:creationId xmlns:a16="http://schemas.microsoft.com/office/drawing/2014/main" id="{18376CA5-E0C1-4C12-9609-6AB2847C49CB}"/>
              </a:ext>
            </a:extLst>
          </p:cNvPr>
          <p:cNvSpPr>
            <a:spLocks/>
          </p:cNvSpPr>
          <p:nvPr/>
        </p:nvSpPr>
        <p:spPr>
          <a:xfrm>
            <a:off x="1803836" y="3076976"/>
            <a:ext cx="457200" cy="18288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276" name="Group 275">
            <a:extLst>
              <a:ext uri="{FF2B5EF4-FFF2-40B4-BE49-F238E27FC236}">
                <a16:creationId xmlns:a16="http://schemas.microsoft.com/office/drawing/2014/main" id="{3F538CEF-8DDC-4F8D-BD04-E7A53D2B0888}"/>
              </a:ext>
            </a:extLst>
          </p:cNvPr>
          <p:cNvGrpSpPr/>
          <p:nvPr/>
        </p:nvGrpSpPr>
        <p:grpSpPr>
          <a:xfrm rot="234169">
            <a:off x="4282395" y="3451283"/>
            <a:ext cx="75600" cy="64800"/>
            <a:chOff x="4336112" y="2392753"/>
            <a:chExt cx="107512" cy="91678"/>
          </a:xfrm>
          <a:solidFill>
            <a:schemeClr val="accent6">
              <a:lumMod val="50000"/>
            </a:schemeClr>
          </a:solidFill>
        </p:grpSpPr>
        <p:sp>
          <p:nvSpPr>
            <p:cNvPr id="357" name="Block Arc 356">
              <a:extLst>
                <a:ext uri="{FF2B5EF4-FFF2-40B4-BE49-F238E27FC236}">
                  <a16:creationId xmlns:a16="http://schemas.microsoft.com/office/drawing/2014/main" id="{6DC64400-43BA-433F-BE53-B6A147EE6F26}"/>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8" name="Rounded Rectangle 13">
              <a:extLst>
                <a:ext uri="{FF2B5EF4-FFF2-40B4-BE49-F238E27FC236}">
                  <a16:creationId xmlns:a16="http://schemas.microsoft.com/office/drawing/2014/main" id="{18F34353-62D0-460B-A96C-BCBD6A964E71}"/>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77" name="Group 276">
            <a:extLst>
              <a:ext uri="{FF2B5EF4-FFF2-40B4-BE49-F238E27FC236}">
                <a16:creationId xmlns:a16="http://schemas.microsoft.com/office/drawing/2014/main" id="{1800EB6D-7F2B-4CBF-8D66-C946A7A976F1}"/>
              </a:ext>
            </a:extLst>
          </p:cNvPr>
          <p:cNvGrpSpPr/>
          <p:nvPr/>
        </p:nvGrpSpPr>
        <p:grpSpPr>
          <a:xfrm rot="3561623">
            <a:off x="4545630" y="3263381"/>
            <a:ext cx="75600" cy="64800"/>
            <a:chOff x="4336112" y="2392753"/>
            <a:chExt cx="107512" cy="91678"/>
          </a:xfrm>
          <a:solidFill>
            <a:schemeClr val="accent6">
              <a:lumMod val="50000"/>
            </a:schemeClr>
          </a:solidFill>
        </p:grpSpPr>
        <p:sp>
          <p:nvSpPr>
            <p:cNvPr id="355" name="Block Arc 354">
              <a:extLst>
                <a:ext uri="{FF2B5EF4-FFF2-40B4-BE49-F238E27FC236}">
                  <a16:creationId xmlns:a16="http://schemas.microsoft.com/office/drawing/2014/main" id="{4CB2D011-465D-4D8D-BE5B-B9F089A53390}"/>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6" name="Rounded Rectangle 202">
              <a:extLst>
                <a:ext uri="{FF2B5EF4-FFF2-40B4-BE49-F238E27FC236}">
                  <a16:creationId xmlns:a16="http://schemas.microsoft.com/office/drawing/2014/main" id="{4ADE1359-DEAE-4FA8-97F0-E5E8A4596D1C}"/>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78" name="Group 277">
            <a:extLst>
              <a:ext uri="{FF2B5EF4-FFF2-40B4-BE49-F238E27FC236}">
                <a16:creationId xmlns:a16="http://schemas.microsoft.com/office/drawing/2014/main" id="{63980CD3-EE2E-4606-82CB-AE67A95D7AA0}"/>
              </a:ext>
            </a:extLst>
          </p:cNvPr>
          <p:cNvGrpSpPr/>
          <p:nvPr/>
        </p:nvGrpSpPr>
        <p:grpSpPr>
          <a:xfrm rot="16499137">
            <a:off x="4684697" y="3119262"/>
            <a:ext cx="75600" cy="64800"/>
            <a:chOff x="4336112" y="2392753"/>
            <a:chExt cx="107512" cy="91678"/>
          </a:xfrm>
          <a:solidFill>
            <a:schemeClr val="accent6">
              <a:lumMod val="50000"/>
            </a:schemeClr>
          </a:solidFill>
        </p:grpSpPr>
        <p:sp>
          <p:nvSpPr>
            <p:cNvPr id="353" name="Block Arc 352">
              <a:extLst>
                <a:ext uri="{FF2B5EF4-FFF2-40B4-BE49-F238E27FC236}">
                  <a16:creationId xmlns:a16="http://schemas.microsoft.com/office/drawing/2014/main" id="{EA284A4E-2221-4421-BFFB-A8A3514C530C}"/>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4" name="Rounded Rectangle 205">
              <a:extLst>
                <a:ext uri="{FF2B5EF4-FFF2-40B4-BE49-F238E27FC236}">
                  <a16:creationId xmlns:a16="http://schemas.microsoft.com/office/drawing/2014/main" id="{5E4B8D16-3243-41C0-A16D-5FE634777F1E}"/>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79" name="Rectangle 1">
            <a:extLst>
              <a:ext uri="{FF2B5EF4-FFF2-40B4-BE49-F238E27FC236}">
                <a16:creationId xmlns:a16="http://schemas.microsoft.com/office/drawing/2014/main" id="{BE134F42-BCCE-400A-9209-E8516E6A1A98}"/>
              </a:ext>
            </a:extLst>
          </p:cNvPr>
          <p:cNvSpPr txBox="1"/>
          <p:nvPr/>
        </p:nvSpPr>
        <p:spPr>
          <a:xfrm>
            <a:off x="1202637" y="2781726"/>
            <a:ext cx="373658" cy="12717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280" name="Freeform 134">
            <a:extLst>
              <a:ext uri="{FF2B5EF4-FFF2-40B4-BE49-F238E27FC236}">
                <a16:creationId xmlns:a16="http://schemas.microsoft.com/office/drawing/2014/main" id="{9564F6E2-6D68-471C-A5C5-4A2BDC1D63E8}"/>
              </a:ext>
            </a:extLst>
          </p:cNvPr>
          <p:cNvSpPr>
            <a:spLocks noEditPoints="1"/>
          </p:cNvSpPr>
          <p:nvPr/>
        </p:nvSpPr>
        <p:spPr bwMode="auto">
          <a:xfrm>
            <a:off x="2542895" y="3973840"/>
            <a:ext cx="135000" cy="135000"/>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1" name="Oval 280">
            <a:extLst>
              <a:ext uri="{FF2B5EF4-FFF2-40B4-BE49-F238E27FC236}">
                <a16:creationId xmlns:a16="http://schemas.microsoft.com/office/drawing/2014/main" id="{43F2EE1F-0076-4B8E-8156-B66F52CE650C}"/>
              </a:ext>
            </a:extLst>
          </p:cNvPr>
          <p:cNvSpPr/>
          <p:nvPr/>
        </p:nvSpPr>
        <p:spPr>
          <a:xfrm rot="3676983">
            <a:off x="2467551" y="3977427"/>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2" name="Oval 281">
            <a:extLst>
              <a:ext uri="{FF2B5EF4-FFF2-40B4-BE49-F238E27FC236}">
                <a16:creationId xmlns:a16="http://schemas.microsoft.com/office/drawing/2014/main" id="{E8EADB69-A11C-420A-9094-5813183A8E2D}"/>
              </a:ext>
            </a:extLst>
          </p:cNvPr>
          <p:cNvSpPr/>
          <p:nvPr/>
        </p:nvSpPr>
        <p:spPr>
          <a:xfrm rot="3676983">
            <a:off x="2476298" y="3896709"/>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3" name="Oval 282">
            <a:extLst>
              <a:ext uri="{FF2B5EF4-FFF2-40B4-BE49-F238E27FC236}">
                <a16:creationId xmlns:a16="http://schemas.microsoft.com/office/drawing/2014/main" id="{B2F1969B-C2ED-4940-9437-799E948B5716}"/>
              </a:ext>
            </a:extLst>
          </p:cNvPr>
          <p:cNvSpPr/>
          <p:nvPr/>
        </p:nvSpPr>
        <p:spPr>
          <a:xfrm rot="3676983">
            <a:off x="2544836" y="3878005"/>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4" name="Oval 283">
            <a:extLst>
              <a:ext uri="{FF2B5EF4-FFF2-40B4-BE49-F238E27FC236}">
                <a16:creationId xmlns:a16="http://schemas.microsoft.com/office/drawing/2014/main" id="{24791E96-C788-413F-ACCA-D9739128BFA6}"/>
              </a:ext>
            </a:extLst>
          </p:cNvPr>
          <p:cNvSpPr/>
          <p:nvPr/>
        </p:nvSpPr>
        <p:spPr>
          <a:xfrm rot="3676983">
            <a:off x="2386651" y="3919551"/>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5" name="Oval 284">
            <a:extLst>
              <a:ext uri="{FF2B5EF4-FFF2-40B4-BE49-F238E27FC236}">
                <a16:creationId xmlns:a16="http://schemas.microsoft.com/office/drawing/2014/main" id="{7B46E564-330A-4B2E-A393-F28C4C1279F4}"/>
              </a:ext>
            </a:extLst>
          </p:cNvPr>
          <p:cNvSpPr/>
          <p:nvPr/>
        </p:nvSpPr>
        <p:spPr>
          <a:xfrm rot="3676983">
            <a:off x="2418606" y="3844139"/>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6" name="Oval 285">
            <a:extLst>
              <a:ext uri="{FF2B5EF4-FFF2-40B4-BE49-F238E27FC236}">
                <a16:creationId xmlns:a16="http://schemas.microsoft.com/office/drawing/2014/main" id="{71AF85C7-E684-47BB-BC9B-863A76933E7D}"/>
              </a:ext>
            </a:extLst>
          </p:cNvPr>
          <p:cNvSpPr/>
          <p:nvPr/>
        </p:nvSpPr>
        <p:spPr>
          <a:xfrm rot="3676983">
            <a:off x="2475780" y="3763421"/>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7" name="Rectangle 286">
            <a:extLst>
              <a:ext uri="{FF2B5EF4-FFF2-40B4-BE49-F238E27FC236}">
                <a16:creationId xmlns:a16="http://schemas.microsoft.com/office/drawing/2014/main" id="{2B453B14-D4B1-420D-B366-42BDC1050C18}"/>
              </a:ext>
            </a:extLst>
          </p:cNvPr>
          <p:cNvSpPr>
            <a:spLocks/>
          </p:cNvSpPr>
          <p:nvPr/>
        </p:nvSpPr>
        <p:spPr>
          <a:xfrm>
            <a:off x="1869205" y="3800131"/>
            <a:ext cx="457200" cy="182880"/>
          </a:xfrm>
          <a:prstGeom prst="rect">
            <a:avLst/>
          </a:prstGeom>
        </p:spPr>
        <p:txBody>
          <a:bodyPr wrap="none" lIns="0" tIns="0" rIns="0" bIns="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ER</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a:rPr>
              <a:t></a:t>
            </a:r>
            <a:endPar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9" name="TextBox 110">
            <a:extLst>
              <a:ext uri="{FF2B5EF4-FFF2-40B4-BE49-F238E27FC236}">
                <a16:creationId xmlns:a16="http://schemas.microsoft.com/office/drawing/2014/main" id="{63502E1B-E18D-4ED4-81DE-F6CBC454296A}"/>
              </a:ext>
            </a:extLst>
          </p:cNvPr>
          <p:cNvSpPr txBox="1"/>
          <p:nvPr/>
        </p:nvSpPr>
        <p:spPr>
          <a:xfrm>
            <a:off x="3856107" y="2337797"/>
            <a:ext cx="2090273" cy="4572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Median preoptic nucleus</a:t>
            </a:r>
          </a:p>
        </p:txBody>
      </p:sp>
      <p:grpSp>
        <p:nvGrpSpPr>
          <p:cNvPr id="290" name="Group 289">
            <a:extLst>
              <a:ext uri="{FF2B5EF4-FFF2-40B4-BE49-F238E27FC236}">
                <a16:creationId xmlns:a16="http://schemas.microsoft.com/office/drawing/2014/main" id="{6FA94392-5E41-47E3-B353-BCD54DAD2ACD}"/>
              </a:ext>
            </a:extLst>
          </p:cNvPr>
          <p:cNvGrpSpPr/>
          <p:nvPr/>
        </p:nvGrpSpPr>
        <p:grpSpPr>
          <a:xfrm rot="10342063">
            <a:off x="2329013" y="3781001"/>
            <a:ext cx="75600" cy="64800"/>
            <a:chOff x="4336112" y="2392753"/>
            <a:chExt cx="107512" cy="91678"/>
          </a:xfrm>
          <a:solidFill>
            <a:schemeClr val="accent6">
              <a:lumMod val="50000"/>
            </a:schemeClr>
          </a:solidFill>
        </p:grpSpPr>
        <p:sp>
          <p:nvSpPr>
            <p:cNvPr id="351" name="Block Arc 350">
              <a:extLst>
                <a:ext uri="{FF2B5EF4-FFF2-40B4-BE49-F238E27FC236}">
                  <a16:creationId xmlns:a16="http://schemas.microsoft.com/office/drawing/2014/main" id="{01D0786A-A81F-4346-8905-7D413289158C}"/>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2" name="Rounded Rectangle 251">
              <a:extLst>
                <a:ext uri="{FF2B5EF4-FFF2-40B4-BE49-F238E27FC236}">
                  <a16:creationId xmlns:a16="http://schemas.microsoft.com/office/drawing/2014/main" id="{5CA6206D-749C-4EEC-953A-0893EE2DEE81}"/>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91" name="Group 290">
            <a:extLst>
              <a:ext uri="{FF2B5EF4-FFF2-40B4-BE49-F238E27FC236}">
                <a16:creationId xmlns:a16="http://schemas.microsoft.com/office/drawing/2014/main" id="{DB8C3B04-B5FA-4C79-9002-0EC59AA4C995}"/>
              </a:ext>
            </a:extLst>
          </p:cNvPr>
          <p:cNvGrpSpPr/>
          <p:nvPr/>
        </p:nvGrpSpPr>
        <p:grpSpPr>
          <a:xfrm rot="11545229">
            <a:off x="2391579" y="3703925"/>
            <a:ext cx="75600" cy="64800"/>
            <a:chOff x="4336112" y="2392753"/>
            <a:chExt cx="107512" cy="91678"/>
          </a:xfrm>
          <a:solidFill>
            <a:schemeClr val="accent6">
              <a:lumMod val="50000"/>
            </a:schemeClr>
          </a:solidFill>
        </p:grpSpPr>
        <p:sp>
          <p:nvSpPr>
            <p:cNvPr id="349" name="Block Arc 348">
              <a:extLst>
                <a:ext uri="{FF2B5EF4-FFF2-40B4-BE49-F238E27FC236}">
                  <a16:creationId xmlns:a16="http://schemas.microsoft.com/office/drawing/2014/main" id="{FF662010-9593-4579-B01E-04A8E8F91FF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0" name="Rounded Rectangle 256">
              <a:extLst>
                <a:ext uri="{FF2B5EF4-FFF2-40B4-BE49-F238E27FC236}">
                  <a16:creationId xmlns:a16="http://schemas.microsoft.com/office/drawing/2014/main" id="{26D72765-ED95-4EEB-8123-E6E8C8B5D3D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292" name="Group 291">
            <a:extLst>
              <a:ext uri="{FF2B5EF4-FFF2-40B4-BE49-F238E27FC236}">
                <a16:creationId xmlns:a16="http://schemas.microsoft.com/office/drawing/2014/main" id="{33C7AC5C-2FFA-4C0A-B57E-8999A91501E6}"/>
              </a:ext>
            </a:extLst>
          </p:cNvPr>
          <p:cNvGrpSpPr>
            <a:grpSpLocks noChangeAspect="1"/>
          </p:cNvGrpSpPr>
          <p:nvPr/>
        </p:nvGrpSpPr>
        <p:grpSpPr>
          <a:xfrm rot="1055421">
            <a:off x="1723292" y="3127371"/>
            <a:ext cx="75825" cy="64658"/>
            <a:chOff x="4336112" y="2392753"/>
            <a:chExt cx="107512" cy="91678"/>
          </a:xfrm>
          <a:solidFill>
            <a:schemeClr val="accent6">
              <a:lumMod val="50000"/>
            </a:schemeClr>
          </a:solidFill>
        </p:grpSpPr>
        <p:sp>
          <p:nvSpPr>
            <p:cNvPr id="347" name="Block Arc 346">
              <a:extLst>
                <a:ext uri="{FF2B5EF4-FFF2-40B4-BE49-F238E27FC236}">
                  <a16:creationId xmlns:a16="http://schemas.microsoft.com/office/drawing/2014/main" id="{79847998-A67D-40B9-991C-98E718AD6CF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Rounded Rectangle 260">
              <a:extLst>
                <a:ext uri="{FF2B5EF4-FFF2-40B4-BE49-F238E27FC236}">
                  <a16:creationId xmlns:a16="http://schemas.microsoft.com/office/drawing/2014/main" id="{F95C4F58-15BF-4E64-84DB-97E84EB92C1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93" name="Group 292">
            <a:extLst>
              <a:ext uri="{FF2B5EF4-FFF2-40B4-BE49-F238E27FC236}">
                <a16:creationId xmlns:a16="http://schemas.microsoft.com/office/drawing/2014/main" id="{CA812E53-CED0-4475-8A31-A8701BD53BA0}"/>
              </a:ext>
            </a:extLst>
          </p:cNvPr>
          <p:cNvGrpSpPr/>
          <p:nvPr/>
        </p:nvGrpSpPr>
        <p:grpSpPr>
          <a:xfrm rot="21119956">
            <a:off x="1819427" y="2934200"/>
            <a:ext cx="75600" cy="64800"/>
            <a:chOff x="4336112" y="2392753"/>
            <a:chExt cx="107512" cy="91678"/>
          </a:xfrm>
          <a:solidFill>
            <a:schemeClr val="accent6">
              <a:lumMod val="50000"/>
            </a:schemeClr>
          </a:solidFill>
        </p:grpSpPr>
        <p:sp>
          <p:nvSpPr>
            <p:cNvPr id="345" name="Block Arc 344">
              <a:extLst>
                <a:ext uri="{FF2B5EF4-FFF2-40B4-BE49-F238E27FC236}">
                  <a16:creationId xmlns:a16="http://schemas.microsoft.com/office/drawing/2014/main" id="{0D54B71B-83D8-4D55-8750-3D424714AD1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Rounded Rectangle 263">
              <a:extLst>
                <a:ext uri="{FF2B5EF4-FFF2-40B4-BE49-F238E27FC236}">
                  <a16:creationId xmlns:a16="http://schemas.microsoft.com/office/drawing/2014/main" id="{A432FB20-5E7D-49FB-97FF-F0008137F998}"/>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94" name="TextBox 83">
            <a:extLst>
              <a:ext uri="{FF2B5EF4-FFF2-40B4-BE49-F238E27FC236}">
                <a16:creationId xmlns:a16="http://schemas.microsoft.com/office/drawing/2014/main" id="{6FE49A80-D12E-48C1-AB32-7D9DD80DE7C9}"/>
              </a:ext>
            </a:extLst>
          </p:cNvPr>
          <p:cNvSpPr txBox="1"/>
          <p:nvPr/>
        </p:nvSpPr>
        <p:spPr>
          <a:xfrm>
            <a:off x="2532800" y="3984058"/>
            <a:ext cx="800241" cy="1145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lgn="ctr">
              <a:defRPr sz="1400">
                <a:solidFill>
                  <a:srgbClr val="595959"/>
                </a:solidFill>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Estrogen</a:t>
            </a:r>
            <a:r>
              <a:rPr kumimoji="0" lang="en-US"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rPr>
              <a:t>a</a:t>
            </a:r>
            <a:endParaRPr kumimoji="0"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95" name="Freeform 235">
            <a:extLst>
              <a:ext uri="{FF2B5EF4-FFF2-40B4-BE49-F238E27FC236}">
                <a16:creationId xmlns:a16="http://schemas.microsoft.com/office/drawing/2014/main" id="{87D632AA-199B-4F4F-8352-5869D8AC1F97}"/>
              </a:ext>
            </a:extLst>
          </p:cNvPr>
          <p:cNvSpPr/>
          <p:nvPr/>
        </p:nvSpPr>
        <p:spPr>
          <a:xfrm>
            <a:off x="1689677" y="3675506"/>
            <a:ext cx="255270" cy="102870"/>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 h="102870">
                <a:moveTo>
                  <a:pt x="0" y="70485"/>
                </a:moveTo>
                <a:lnTo>
                  <a:pt x="142875" y="13335"/>
                </a:lnTo>
                <a:lnTo>
                  <a:pt x="222885" y="0"/>
                </a:lnTo>
                <a:lnTo>
                  <a:pt x="255270" y="64770"/>
                </a:lnTo>
                <a:lnTo>
                  <a:pt x="156210" y="102870"/>
                </a:lnTo>
                <a:lnTo>
                  <a:pt x="0" y="70485"/>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296" name="Group 295">
            <a:extLst>
              <a:ext uri="{FF2B5EF4-FFF2-40B4-BE49-F238E27FC236}">
                <a16:creationId xmlns:a16="http://schemas.microsoft.com/office/drawing/2014/main" id="{96D61BC5-9A67-4196-A513-23FC57037E75}"/>
              </a:ext>
            </a:extLst>
          </p:cNvPr>
          <p:cNvGrpSpPr/>
          <p:nvPr/>
        </p:nvGrpSpPr>
        <p:grpSpPr>
          <a:xfrm rot="3458344">
            <a:off x="1628930" y="3462533"/>
            <a:ext cx="431800" cy="563562"/>
            <a:chOff x="1514455" y="2744764"/>
            <a:chExt cx="431800" cy="563562"/>
          </a:xfrm>
        </p:grpSpPr>
        <p:sp>
          <p:nvSpPr>
            <p:cNvPr id="343" name="Freeform 82">
              <a:extLst>
                <a:ext uri="{FF2B5EF4-FFF2-40B4-BE49-F238E27FC236}">
                  <a16:creationId xmlns:a16="http://schemas.microsoft.com/office/drawing/2014/main" id="{9EACF33C-5238-44C2-B284-915ED3E0468B}"/>
                </a:ext>
              </a:extLst>
            </p:cNvPr>
            <p:cNvSpPr>
              <a:spLocks/>
            </p:cNvSpPr>
            <p:nvPr/>
          </p:nvSpPr>
          <p:spPr bwMode="auto">
            <a:xfrm>
              <a:off x="1514455" y="2905101"/>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4" name="Freeform 83">
              <a:extLst>
                <a:ext uri="{FF2B5EF4-FFF2-40B4-BE49-F238E27FC236}">
                  <a16:creationId xmlns:a16="http://schemas.microsoft.com/office/drawing/2014/main" id="{1DF6E481-9AB8-48EA-A793-EEE69A3EC1C8}"/>
                </a:ext>
              </a:extLst>
            </p:cNvPr>
            <p:cNvSpPr>
              <a:spLocks/>
            </p:cNvSpPr>
            <p:nvPr/>
          </p:nvSpPr>
          <p:spPr bwMode="auto">
            <a:xfrm>
              <a:off x="1703368" y="2744764"/>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01" name="Group 300">
            <a:extLst>
              <a:ext uri="{FF2B5EF4-FFF2-40B4-BE49-F238E27FC236}">
                <a16:creationId xmlns:a16="http://schemas.microsoft.com/office/drawing/2014/main" id="{79947765-EA45-4F80-90E6-3227C55FF7EB}"/>
              </a:ext>
            </a:extLst>
          </p:cNvPr>
          <p:cNvGrpSpPr/>
          <p:nvPr/>
        </p:nvGrpSpPr>
        <p:grpSpPr>
          <a:xfrm>
            <a:off x="1005780" y="3936699"/>
            <a:ext cx="671561" cy="284855"/>
            <a:chOff x="695907" y="1738454"/>
            <a:chExt cx="895415" cy="482292"/>
          </a:xfrm>
        </p:grpSpPr>
        <p:sp>
          <p:nvSpPr>
            <p:cNvPr id="339" name="Rectangle 1">
              <a:extLst>
                <a:ext uri="{FF2B5EF4-FFF2-40B4-BE49-F238E27FC236}">
                  <a16:creationId xmlns:a16="http://schemas.microsoft.com/office/drawing/2014/main" id="{A19192B4-174D-46AD-A729-0BCD24B9C920}"/>
                </a:ext>
              </a:extLst>
            </p:cNvPr>
            <p:cNvSpPr txBox="1"/>
            <p:nvPr/>
          </p:nvSpPr>
          <p:spPr>
            <a:xfrm>
              <a:off x="820970" y="1738454"/>
              <a:ext cx="438901" cy="2677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NKB</a:t>
              </a:r>
            </a:p>
          </p:txBody>
        </p:sp>
        <p:sp>
          <p:nvSpPr>
            <p:cNvPr id="340" name="Oval 339">
              <a:extLst>
                <a:ext uri="{FF2B5EF4-FFF2-40B4-BE49-F238E27FC236}">
                  <a16:creationId xmlns:a16="http://schemas.microsoft.com/office/drawing/2014/main" id="{B0540C45-9E46-47CC-A4C4-008340633FFE}"/>
                </a:ext>
              </a:extLst>
            </p:cNvPr>
            <p:cNvSpPr/>
            <p:nvPr/>
          </p:nvSpPr>
          <p:spPr>
            <a:xfrm rot="3676983">
              <a:off x="689593" y="1834881"/>
              <a:ext cx="59428"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1" name="Rectangle 1">
              <a:extLst>
                <a:ext uri="{FF2B5EF4-FFF2-40B4-BE49-F238E27FC236}">
                  <a16:creationId xmlns:a16="http://schemas.microsoft.com/office/drawing/2014/main" id="{7273A558-D6A9-4F0A-A4C6-80EC365070ED}"/>
                </a:ext>
              </a:extLst>
            </p:cNvPr>
            <p:cNvSpPr txBox="1"/>
            <p:nvPr/>
          </p:nvSpPr>
          <p:spPr>
            <a:xfrm>
              <a:off x="827012" y="1964201"/>
              <a:ext cx="764310" cy="2565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Estrogen</a:t>
              </a:r>
              <a:r>
                <a:rPr kumimoji="0" lang="en-US"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rPr>
                <a:t>a</a:t>
              </a:r>
              <a:endParaRPr kumimoji="0"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endParaRPr>
            </a:p>
          </p:txBody>
        </p:sp>
        <p:sp>
          <p:nvSpPr>
            <p:cNvPr id="342" name="Oval 341">
              <a:extLst>
                <a:ext uri="{FF2B5EF4-FFF2-40B4-BE49-F238E27FC236}">
                  <a16:creationId xmlns:a16="http://schemas.microsoft.com/office/drawing/2014/main" id="{EF93D693-9045-4D30-A35E-768FBA8BD804}"/>
                </a:ext>
              </a:extLst>
            </p:cNvPr>
            <p:cNvSpPr/>
            <p:nvPr/>
          </p:nvSpPr>
          <p:spPr>
            <a:xfrm rot="3676983">
              <a:off x="689593" y="2055018"/>
              <a:ext cx="59428"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02" name="Freeform 133">
            <a:extLst>
              <a:ext uri="{FF2B5EF4-FFF2-40B4-BE49-F238E27FC236}">
                <a16:creationId xmlns:a16="http://schemas.microsoft.com/office/drawing/2014/main" id="{3957916A-E5BA-45D2-A471-E74BD0DACEC3}"/>
              </a:ext>
            </a:extLst>
          </p:cNvPr>
          <p:cNvSpPr>
            <a:spLocks noChangeAspect="1" noEditPoints="1"/>
          </p:cNvSpPr>
          <p:nvPr/>
        </p:nvSpPr>
        <p:spPr bwMode="auto">
          <a:xfrm>
            <a:off x="1527519" y="2773724"/>
            <a:ext cx="134846" cy="135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303" name="Group 302">
            <a:extLst>
              <a:ext uri="{FF2B5EF4-FFF2-40B4-BE49-F238E27FC236}">
                <a16:creationId xmlns:a16="http://schemas.microsoft.com/office/drawing/2014/main" id="{1A1B7435-0DB3-4624-A935-125C8E428884}"/>
              </a:ext>
            </a:extLst>
          </p:cNvPr>
          <p:cNvGrpSpPr/>
          <p:nvPr/>
        </p:nvGrpSpPr>
        <p:grpSpPr>
          <a:xfrm rot="21331442">
            <a:off x="1786017" y="3041547"/>
            <a:ext cx="75600" cy="64800"/>
            <a:chOff x="4336112" y="2392753"/>
            <a:chExt cx="107512" cy="91678"/>
          </a:xfrm>
          <a:solidFill>
            <a:schemeClr val="accent6">
              <a:lumMod val="50000"/>
            </a:schemeClr>
          </a:solidFill>
        </p:grpSpPr>
        <p:sp>
          <p:nvSpPr>
            <p:cNvPr id="337" name="Block Arc 336">
              <a:extLst>
                <a:ext uri="{FF2B5EF4-FFF2-40B4-BE49-F238E27FC236}">
                  <a16:creationId xmlns:a16="http://schemas.microsoft.com/office/drawing/2014/main" id="{1C8465A5-DE0F-461E-9945-BDC6B395502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Rounded Rectangle 263">
              <a:extLst>
                <a:ext uri="{FF2B5EF4-FFF2-40B4-BE49-F238E27FC236}">
                  <a16:creationId xmlns:a16="http://schemas.microsoft.com/office/drawing/2014/main" id="{DB5731C7-681A-41A4-97AB-5B4BBB2E74D6}"/>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04" name="Group 303">
            <a:extLst>
              <a:ext uri="{FF2B5EF4-FFF2-40B4-BE49-F238E27FC236}">
                <a16:creationId xmlns:a16="http://schemas.microsoft.com/office/drawing/2014/main" id="{0F218484-8211-4B94-A674-7083FA55CCE4}"/>
              </a:ext>
            </a:extLst>
          </p:cNvPr>
          <p:cNvGrpSpPr>
            <a:grpSpLocks noChangeAspect="1"/>
          </p:cNvGrpSpPr>
          <p:nvPr/>
        </p:nvGrpSpPr>
        <p:grpSpPr>
          <a:xfrm rot="1450336">
            <a:off x="1631211" y="3155614"/>
            <a:ext cx="75825" cy="64658"/>
            <a:chOff x="4336112" y="2392753"/>
            <a:chExt cx="107512" cy="91678"/>
          </a:xfrm>
          <a:solidFill>
            <a:schemeClr val="accent6">
              <a:lumMod val="50000"/>
            </a:schemeClr>
          </a:solidFill>
        </p:grpSpPr>
        <p:sp>
          <p:nvSpPr>
            <p:cNvPr id="335" name="Block Arc 334">
              <a:extLst>
                <a:ext uri="{FF2B5EF4-FFF2-40B4-BE49-F238E27FC236}">
                  <a16:creationId xmlns:a16="http://schemas.microsoft.com/office/drawing/2014/main" id="{C79CEE35-E0A9-426C-9626-8860B3873C0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Rounded Rectangle 260">
              <a:extLst>
                <a:ext uri="{FF2B5EF4-FFF2-40B4-BE49-F238E27FC236}">
                  <a16:creationId xmlns:a16="http://schemas.microsoft.com/office/drawing/2014/main" id="{4F42C4CA-D53D-42E6-8509-5A36E32AAA9C}"/>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05" name="Group 304">
            <a:extLst>
              <a:ext uri="{FF2B5EF4-FFF2-40B4-BE49-F238E27FC236}">
                <a16:creationId xmlns:a16="http://schemas.microsoft.com/office/drawing/2014/main" id="{86996FAC-9316-40D9-BADF-A83F7D293512}"/>
              </a:ext>
            </a:extLst>
          </p:cNvPr>
          <p:cNvGrpSpPr/>
          <p:nvPr/>
        </p:nvGrpSpPr>
        <p:grpSpPr>
          <a:xfrm rot="9163737">
            <a:off x="2301279" y="3890713"/>
            <a:ext cx="75600" cy="64800"/>
            <a:chOff x="4336112" y="2392753"/>
            <a:chExt cx="107512" cy="91678"/>
          </a:xfrm>
          <a:solidFill>
            <a:schemeClr val="accent6">
              <a:lumMod val="50000"/>
            </a:schemeClr>
          </a:solidFill>
        </p:grpSpPr>
        <p:sp>
          <p:nvSpPr>
            <p:cNvPr id="333" name="Block Arc 332">
              <a:extLst>
                <a:ext uri="{FF2B5EF4-FFF2-40B4-BE49-F238E27FC236}">
                  <a16:creationId xmlns:a16="http://schemas.microsoft.com/office/drawing/2014/main" id="{BCD74BE0-1FFF-4544-A91A-1DE7F54E0E76}"/>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4" name="Rounded Rectangle 251">
              <a:extLst>
                <a:ext uri="{FF2B5EF4-FFF2-40B4-BE49-F238E27FC236}">
                  <a16:creationId xmlns:a16="http://schemas.microsoft.com/office/drawing/2014/main" id="{B6C5826C-98C4-411D-8C71-1F5AAD474FED}"/>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06" name="Group 305">
            <a:extLst>
              <a:ext uri="{FF2B5EF4-FFF2-40B4-BE49-F238E27FC236}">
                <a16:creationId xmlns:a16="http://schemas.microsoft.com/office/drawing/2014/main" id="{322B8592-E039-4CB0-8BAC-2CFB083D9EDE}"/>
              </a:ext>
            </a:extLst>
          </p:cNvPr>
          <p:cNvGrpSpPr/>
          <p:nvPr/>
        </p:nvGrpSpPr>
        <p:grpSpPr>
          <a:xfrm rot="7256125">
            <a:off x="2308245" y="4007307"/>
            <a:ext cx="75600" cy="64800"/>
            <a:chOff x="4336112" y="2392753"/>
            <a:chExt cx="107512" cy="91678"/>
          </a:xfrm>
          <a:solidFill>
            <a:schemeClr val="accent6">
              <a:lumMod val="50000"/>
            </a:schemeClr>
          </a:solidFill>
        </p:grpSpPr>
        <p:sp>
          <p:nvSpPr>
            <p:cNvPr id="331" name="Block Arc 330">
              <a:extLst>
                <a:ext uri="{FF2B5EF4-FFF2-40B4-BE49-F238E27FC236}">
                  <a16:creationId xmlns:a16="http://schemas.microsoft.com/office/drawing/2014/main" id="{231D547B-45AF-4E21-B55A-C0DAB43AB9AC}"/>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2" name="Rounded Rectangle 251">
              <a:extLst>
                <a:ext uri="{FF2B5EF4-FFF2-40B4-BE49-F238E27FC236}">
                  <a16:creationId xmlns:a16="http://schemas.microsoft.com/office/drawing/2014/main" id="{0D3B469A-972A-43BD-B2A5-6FF4EBC9D8A9}"/>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07" name="Oval 306">
            <a:extLst>
              <a:ext uri="{FF2B5EF4-FFF2-40B4-BE49-F238E27FC236}">
                <a16:creationId xmlns:a16="http://schemas.microsoft.com/office/drawing/2014/main" id="{EA2FBB03-F9CF-450D-948E-724A70A16B7F}"/>
              </a:ext>
            </a:extLst>
          </p:cNvPr>
          <p:cNvSpPr/>
          <p:nvPr/>
        </p:nvSpPr>
        <p:spPr>
          <a:xfrm rot="3676983">
            <a:off x="2395495" y="4030293"/>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8" name="Rectangle 1">
            <a:extLst>
              <a:ext uri="{FF2B5EF4-FFF2-40B4-BE49-F238E27FC236}">
                <a16:creationId xmlns:a16="http://schemas.microsoft.com/office/drawing/2014/main" id="{CC5C8652-3317-44A5-BB81-2471524F4DB6}"/>
              </a:ext>
            </a:extLst>
          </p:cNvPr>
          <p:cNvSpPr txBox="1"/>
          <p:nvPr/>
        </p:nvSpPr>
        <p:spPr>
          <a:xfrm>
            <a:off x="3981034" y="2783154"/>
            <a:ext cx="373658" cy="12717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309" name="Freeform 133">
            <a:extLst>
              <a:ext uri="{FF2B5EF4-FFF2-40B4-BE49-F238E27FC236}">
                <a16:creationId xmlns:a16="http://schemas.microsoft.com/office/drawing/2014/main" id="{1C252CB7-1F00-492D-8E9E-879B9D3EB8FA}"/>
              </a:ext>
            </a:extLst>
          </p:cNvPr>
          <p:cNvSpPr>
            <a:spLocks noChangeAspect="1" noEditPoints="1"/>
          </p:cNvSpPr>
          <p:nvPr/>
        </p:nvSpPr>
        <p:spPr bwMode="auto">
          <a:xfrm>
            <a:off x="4305916" y="2775153"/>
            <a:ext cx="134846" cy="135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0" name="Rectangle 309">
            <a:extLst>
              <a:ext uri="{FF2B5EF4-FFF2-40B4-BE49-F238E27FC236}">
                <a16:creationId xmlns:a16="http://schemas.microsoft.com/office/drawing/2014/main" id="{6CAB89EB-5D87-40CE-ABEF-3009D08BF8F5}"/>
              </a:ext>
            </a:extLst>
          </p:cNvPr>
          <p:cNvSpPr>
            <a:spLocks/>
          </p:cNvSpPr>
          <p:nvPr/>
        </p:nvSpPr>
        <p:spPr>
          <a:xfrm>
            <a:off x="4378814" y="3461660"/>
            <a:ext cx="457200" cy="18288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311" name="Group 310">
            <a:extLst>
              <a:ext uri="{FF2B5EF4-FFF2-40B4-BE49-F238E27FC236}">
                <a16:creationId xmlns:a16="http://schemas.microsoft.com/office/drawing/2014/main" id="{6FAD37EC-9259-4E8D-83D4-22271060894A}"/>
              </a:ext>
            </a:extLst>
          </p:cNvPr>
          <p:cNvGrpSpPr/>
          <p:nvPr/>
        </p:nvGrpSpPr>
        <p:grpSpPr>
          <a:xfrm rot="1391772">
            <a:off x="4416984" y="3350120"/>
            <a:ext cx="75600" cy="64800"/>
            <a:chOff x="4336112" y="2392753"/>
            <a:chExt cx="107512" cy="91678"/>
          </a:xfrm>
          <a:solidFill>
            <a:schemeClr val="accent6">
              <a:lumMod val="50000"/>
            </a:schemeClr>
          </a:solidFill>
        </p:grpSpPr>
        <p:sp>
          <p:nvSpPr>
            <p:cNvPr id="329" name="Block Arc 328">
              <a:extLst>
                <a:ext uri="{FF2B5EF4-FFF2-40B4-BE49-F238E27FC236}">
                  <a16:creationId xmlns:a16="http://schemas.microsoft.com/office/drawing/2014/main" id="{F6957BE4-F359-49E2-B635-2598084A467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0" name="Rounded Rectangle 13">
              <a:extLst>
                <a:ext uri="{FF2B5EF4-FFF2-40B4-BE49-F238E27FC236}">
                  <a16:creationId xmlns:a16="http://schemas.microsoft.com/office/drawing/2014/main" id="{29257293-EB47-4AF5-9537-81B75A0A3412}"/>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12" name="Group 311">
            <a:extLst>
              <a:ext uri="{FF2B5EF4-FFF2-40B4-BE49-F238E27FC236}">
                <a16:creationId xmlns:a16="http://schemas.microsoft.com/office/drawing/2014/main" id="{1184F58E-A9B7-4BAC-A48F-F5EC4CED1B4F}"/>
              </a:ext>
            </a:extLst>
          </p:cNvPr>
          <p:cNvGrpSpPr/>
          <p:nvPr/>
        </p:nvGrpSpPr>
        <p:grpSpPr>
          <a:xfrm rot="19186841">
            <a:off x="4753124" y="3210737"/>
            <a:ext cx="75600" cy="64800"/>
            <a:chOff x="4336112" y="2392753"/>
            <a:chExt cx="107512" cy="91678"/>
          </a:xfrm>
          <a:solidFill>
            <a:schemeClr val="accent6">
              <a:lumMod val="50000"/>
            </a:schemeClr>
          </a:solidFill>
        </p:grpSpPr>
        <p:sp>
          <p:nvSpPr>
            <p:cNvPr id="327" name="Block Arc 326">
              <a:extLst>
                <a:ext uri="{FF2B5EF4-FFF2-40B4-BE49-F238E27FC236}">
                  <a16:creationId xmlns:a16="http://schemas.microsoft.com/office/drawing/2014/main" id="{F29DE330-12F2-4675-80EE-C4B22373463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8" name="Rounded Rectangle 205">
              <a:extLst>
                <a:ext uri="{FF2B5EF4-FFF2-40B4-BE49-F238E27FC236}">
                  <a16:creationId xmlns:a16="http://schemas.microsoft.com/office/drawing/2014/main" id="{4B48A135-8198-4EC0-A2E6-8058A365FD11}"/>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13" name="Group 312">
            <a:extLst>
              <a:ext uri="{FF2B5EF4-FFF2-40B4-BE49-F238E27FC236}">
                <a16:creationId xmlns:a16="http://schemas.microsoft.com/office/drawing/2014/main" id="{85ED5E44-DC3C-41C7-9C00-B835455BDD67}"/>
              </a:ext>
            </a:extLst>
          </p:cNvPr>
          <p:cNvGrpSpPr/>
          <p:nvPr/>
        </p:nvGrpSpPr>
        <p:grpSpPr>
          <a:xfrm rot="1391772">
            <a:off x="4685639" y="3298883"/>
            <a:ext cx="75600" cy="64800"/>
            <a:chOff x="4336112" y="2392753"/>
            <a:chExt cx="107512" cy="91678"/>
          </a:xfrm>
          <a:solidFill>
            <a:schemeClr val="accent6">
              <a:lumMod val="50000"/>
            </a:schemeClr>
          </a:solidFill>
        </p:grpSpPr>
        <p:sp>
          <p:nvSpPr>
            <p:cNvPr id="325" name="Block Arc 324">
              <a:extLst>
                <a:ext uri="{FF2B5EF4-FFF2-40B4-BE49-F238E27FC236}">
                  <a16:creationId xmlns:a16="http://schemas.microsoft.com/office/drawing/2014/main" id="{00C6CB25-EF7D-402A-8C9F-5C61083DA09F}"/>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6" name="Rounded Rectangle 13">
              <a:extLst>
                <a:ext uri="{FF2B5EF4-FFF2-40B4-BE49-F238E27FC236}">
                  <a16:creationId xmlns:a16="http://schemas.microsoft.com/office/drawing/2014/main" id="{7314FD69-E971-4F08-B690-84CC2D55A10B}"/>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14" name="Oval 313">
            <a:extLst>
              <a:ext uri="{FF2B5EF4-FFF2-40B4-BE49-F238E27FC236}">
                <a16:creationId xmlns:a16="http://schemas.microsoft.com/office/drawing/2014/main" id="{4B063036-C59A-42E2-9580-8454E84EDB21}"/>
              </a:ext>
            </a:extLst>
          </p:cNvPr>
          <p:cNvSpPr/>
          <p:nvPr/>
        </p:nvSpPr>
        <p:spPr>
          <a:xfrm rot="3128544">
            <a:off x="4338605" y="3218047"/>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5" name="Oval 314">
            <a:extLst>
              <a:ext uri="{FF2B5EF4-FFF2-40B4-BE49-F238E27FC236}">
                <a16:creationId xmlns:a16="http://schemas.microsoft.com/office/drawing/2014/main" id="{6E014DE6-CE19-49EB-AF51-5CA888BF3DD6}"/>
              </a:ext>
            </a:extLst>
          </p:cNvPr>
          <p:cNvSpPr/>
          <p:nvPr/>
        </p:nvSpPr>
        <p:spPr>
          <a:xfrm rot="3128544">
            <a:off x="4447132" y="318128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6" name="Oval 315">
            <a:extLst>
              <a:ext uri="{FF2B5EF4-FFF2-40B4-BE49-F238E27FC236}">
                <a16:creationId xmlns:a16="http://schemas.microsoft.com/office/drawing/2014/main" id="{2A72D592-93D3-451E-A2A4-E70A614E127F}"/>
              </a:ext>
            </a:extLst>
          </p:cNvPr>
          <p:cNvSpPr/>
          <p:nvPr/>
        </p:nvSpPr>
        <p:spPr>
          <a:xfrm rot="3128544">
            <a:off x="4554725" y="3141523"/>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7" name="Oval 316">
            <a:extLst>
              <a:ext uri="{FF2B5EF4-FFF2-40B4-BE49-F238E27FC236}">
                <a16:creationId xmlns:a16="http://schemas.microsoft.com/office/drawing/2014/main" id="{BE9C1CFE-CE90-4019-B3B6-27292478F23A}"/>
              </a:ext>
            </a:extLst>
          </p:cNvPr>
          <p:cNvSpPr/>
          <p:nvPr/>
        </p:nvSpPr>
        <p:spPr>
          <a:xfrm rot="3128544">
            <a:off x="4253772" y="3428255"/>
            <a:ext cx="35100" cy="351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9" name="Oval 318">
            <a:extLst>
              <a:ext uri="{FF2B5EF4-FFF2-40B4-BE49-F238E27FC236}">
                <a16:creationId xmlns:a16="http://schemas.microsoft.com/office/drawing/2014/main" id="{4BC450C7-7075-4535-8F6E-B5ED1EA7E11A}"/>
              </a:ext>
            </a:extLst>
          </p:cNvPr>
          <p:cNvSpPr/>
          <p:nvPr/>
        </p:nvSpPr>
        <p:spPr>
          <a:xfrm rot="3128544">
            <a:off x="6826457" y="3244181"/>
            <a:ext cx="35100" cy="351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4" name="TextBox 223">
            <a:extLst>
              <a:ext uri="{FF2B5EF4-FFF2-40B4-BE49-F238E27FC236}">
                <a16:creationId xmlns:a16="http://schemas.microsoft.com/office/drawing/2014/main" id="{E8C3F58B-5D48-4D9D-BF15-CBDA9C4C45EF}"/>
              </a:ext>
            </a:extLst>
          </p:cNvPr>
          <p:cNvSpPr txBox="1"/>
          <p:nvPr/>
        </p:nvSpPr>
        <p:spPr>
          <a:xfrm>
            <a:off x="534341" y="4695149"/>
            <a:ext cx="8433123" cy="532773"/>
          </a:xfrm>
          <a:prstGeom prst="roundRect">
            <a:avLst/>
          </a:prstGeom>
          <a:solidFill>
            <a:schemeClr val="accent5">
              <a:lumMod val="40000"/>
              <a:lumOff val="60000"/>
            </a:schemeClr>
          </a:solidFill>
          <a:ln>
            <a:solidFill>
              <a:schemeClr val="bg1"/>
            </a:solidFill>
          </a:ln>
          <a:effectLst>
            <a:outerShdw blurRad="152400" algn="ctr" rotWithShape="0">
              <a:prstClr val="black">
                <a:alpha val="28000"/>
              </a:prstClr>
            </a:outerShdw>
          </a:effectLst>
          <a:scene3d>
            <a:camera prst="orthographicFront"/>
            <a:lightRig rig="threePt" dir="t"/>
          </a:scene3d>
          <a:sp3d>
            <a:bevelT w="44450" h="12700" prst="softRound"/>
          </a:sp3d>
        </p:spPr>
        <p:txBody>
          <a:bodyPr wrap="square" rtlCol="0" anchor="ctr">
            <a:noAutofit/>
          </a:bodyPr>
          <a:lstStyle/>
          <a:p>
            <a:pPr marL="171446" indent="-171446">
              <a:buFont typeface="Arial" panose="020B0604020202020204" pitchFamily="34" charset="0"/>
              <a:buChar char="•"/>
            </a:pPr>
            <a:endParaRPr lang="en-US" sz="1200">
              <a:solidFill>
                <a:prstClr val="black"/>
              </a:solidFill>
              <a:latin typeface="Arial" panose="020B0604020202020204" pitchFamily="34" charset="0"/>
              <a:cs typeface="Arial" panose="020B0604020202020204" pitchFamily="34" charset="0"/>
            </a:endParaRPr>
          </a:p>
        </p:txBody>
      </p:sp>
      <p:sp>
        <p:nvSpPr>
          <p:cNvPr id="225" name="Rectangle 224">
            <a:extLst>
              <a:ext uri="{FF2B5EF4-FFF2-40B4-BE49-F238E27FC236}">
                <a16:creationId xmlns:a16="http://schemas.microsoft.com/office/drawing/2014/main" id="{7BC6529B-5112-46F4-A763-487840C7B401}"/>
              </a:ext>
            </a:extLst>
          </p:cNvPr>
          <p:cNvSpPr/>
          <p:nvPr/>
        </p:nvSpPr>
        <p:spPr>
          <a:xfrm>
            <a:off x="518465" y="4714966"/>
            <a:ext cx="1888527" cy="507831"/>
          </a:xfrm>
          <a:prstGeom prst="rect">
            <a:avLst/>
          </a:prstGeom>
          <a:noFill/>
        </p:spPr>
        <p:txBody>
          <a:bodyPr wrap="square">
            <a:spAutoFit/>
          </a:bodyPr>
          <a:lstStyle/>
          <a:p>
            <a:pPr lvl="0" algn="ctr"/>
            <a:r>
              <a:rPr lang="en-US" sz="900">
                <a:latin typeface="Arial" panose="020B0604020202020204" pitchFamily="34" charset="0"/>
                <a:cs typeface="Arial" panose="020B0604020202020204" pitchFamily="34" charset="0"/>
              </a:rPr>
              <a:t>With declining estrogen levels, NK3R-mediated activation is unopposed</a:t>
            </a:r>
            <a:r>
              <a:rPr lang="en-US" sz="900" baseline="30000">
                <a:latin typeface="Arial" panose="020B0604020202020204" pitchFamily="34" charset="0"/>
                <a:cs typeface="Arial" panose="020B0604020202020204" pitchFamily="34" charset="0"/>
              </a:rPr>
              <a:t>2,3</a:t>
            </a:r>
          </a:p>
        </p:txBody>
      </p:sp>
      <p:sp>
        <p:nvSpPr>
          <p:cNvPr id="226" name="Rectangle 225">
            <a:extLst>
              <a:ext uri="{FF2B5EF4-FFF2-40B4-BE49-F238E27FC236}">
                <a16:creationId xmlns:a16="http://schemas.microsoft.com/office/drawing/2014/main" id="{F0834B85-1FA9-46EB-A7DD-A04A7F593014}"/>
              </a:ext>
            </a:extLst>
          </p:cNvPr>
          <p:cNvSpPr/>
          <p:nvPr/>
        </p:nvSpPr>
        <p:spPr>
          <a:xfrm>
            <a:off x="2258699" y="4710658"/>
            <a:ext cx="2866574" cy="646331"/>
          </a:xfrm>
          <a:prstGeom prst="rect">
            <a:avLst/>
          </a:prstGeom>
          <a:noFill/>
        </p:spPr>
        <p:txBody>
          <a:bodyPr wrap="square">
            <a:spAutoFit/>
          </a:bodyPr>
          <a:lstStyle/>
          <a:p>
            <a:pPr lvl="0" algn="ctr"/>
            <a:r>
              <a:rPr lang="en-US" sz="900">
                <a:latin typeface="Arial" panose="020B0604020202020204" pitchFamily="34" charset="0"/>
                <a:cs typeface="Arial" panose="020B0604020202020204" pitchFamily="34" charset="0"/>
              </a:rPr>
              <a:t>Unopposed NKB signaling increases neuronal activity, leading to hypertrophy of the </a:t>
            </a:r>
            <a:r>
              <a:rPr lang="en-US" sz="900" err="1">
                <a:latin typeface="Arial" panose="020B0604020202020204" pitchFamily="34" charset="0"/>
                <a:cs typeface="Arial" panose="020B0604020202020204" pitchFamily="34" charset="0"/>
              </a:rPr>
              <a:t>KNDy</a:t>
            </a:r>
            <a:r>
              <a:rPr lang="en-US" sz="900">
                <a:latin typeface="Arial" panose="020B0604020202020204" pitchFamily="34" charset="0"/>
                <a:cs typeface="Arial" panose="020B0604020202020204" pitchFamily="34" charset="0"/>
              </a:rPr>
              <a:t> neuron,</a:t>
            </a:r>
            <a:r>
              <a:rPr lang="en-US" sz="900" baseline="30000">
                <a:latin typeface="Arial" panose="020B0604020202020204" pitchFamily="34" charset="0"/>
                <a:cs typeface="Arial" panose="020B0604020202020204" pitchFamily="34" charset="0"/>
              </a:rPr>
              <a:t>4,5</a:t>
            </a:r>
            <a:r>
              <a:rPr lang="en-US" sz="900">
                <a:latin typeface="Arial" panose="020B0604020202020204" pitchFamily="34" charset="0"/>
                <a:cs typeface="Arial" panose="020B0604020202020204" pitchFamily="34" charset="0"/>
              </a:rPr>
              <a:t> and alters the activity on the thermoregulatory center</a:t>
            </a:r>
            <a:r>
              <a:rPr lang="en-US" sz="900" baseline="30000">
                <a:latin typeface="Arial" panose="020B0604020202020204" pitchFamily="34" charset="0"/>
                <a:cs typeface="Arial" panose="020B0604020202020204" pitchFamily="34" charset="0"/>
              </a:rPr>
              <a:t>6-11</a:t>
            </a:r>
          </a:p>
        </p:txBody>
      </p:sp>
      <p:sp>
        <p:nvSpPr>
          <p:cNvPr id="227" name="Rectangle 226">
            <a:extLst>
              <a:ext uri="{FF2B5EF4-FFF2-40B4-BE49-F238E27FC236}">
                <a16:creationId xmlns:a16="http://schemas.microsoft.com/office/drawing/2014/main" id="{66C8E221-7026-4F86-A186-4CF46C781E32}"/>
              </a:ext>
            </a:extLst>
          </p:cNvPr>
          <p:cNvSpPr/>
          <p:nvPr/>
        </p:nvSpPr>
        <p:spPr>
          <a:xfrm>
            <a:off x="5062323" y="4710658"/>
            <a:ext cx="3802231" cy="507831"/>
          </a:xfrm>
          <a:prstGeom prst="rect">
            <a:avLst/>
          </a:prstGeom>
          <a:noFill/>
        </p:spPr>
        <p:txBody>
          <a:bodyPr wrap="square">
            <a:spAutoFit/>
          </a:bodyPr>
          <a:lstStyle/>
          <a:p>
            <a:pPr lvl="0" algn="ctr"/>
            <a:r>
              <a:rPr lang="en-US" sz="900">
                <a:latin typeface="Arial" panose="020B0604020202020204" pitchFamily="34" charset="0"/>
                <a:cs typeface="Arial" panose="020B0604020202020204" pitchFamily="34" charset="0"/>
              </a:rPr>
              <a:t>The thermoregulatory center triggers heat dissipation effectors. Vasodilation in the skin causes heat loss, which is experienced as hot flashes, sweating, and chills</a:t>
            </a:r>
            <a:r>
              <a:rPr lang="en-US" sz="900" baseline="30000">
                <a:latin typeface="Arial" panose="020B0604020202020204" pitchFamily="34" charset="0"/>
                <a:cs typeface="Arial" panose="020B0604020202020204" pitchFamily="34" charset="0"/>
              </a:rPr>
              <a:t>7,10,11</a:t>
            </a:r>
          </a:p>
        </p:txBody>
      </p:sp>
      <p:cxnSp>
        <p:nvCxnSpPr>
          <p:cNvPr id="228" name="Straight Connector 227">
            <a:extLst>
              <a:ext uri="{FF2B5EF4-FFF2-40B4-BE49-F238E27FC236}">
                <a16:creationId xmlns:a16="http://schemas.microsoft.com/office/drawing/2014/main" id="{B1D94FD3-2CE6-4AE3-BE6C-FFD8625449EE}"/>
              </a:ext>
            </a:extLst>
          </p:cNvPr>
          <p:cNvCxnSpPr/>
          <p:nvPr/>
        </p:nvCxnSpPr>
        <p:spPr>
          <a:xfrm>
            <a:off x="2270986" y="4739152"/>
            <a:ext cx="0" cy="44635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0312FDC2-42F0-4115-B9E5-D8B59084F150}"/>
              </a:ext>
            </a:extLst>
          </p:cNvPr>
          <p:cNvCxnSpPr/>
          <p:nvPr/>
        </p:nvCxnSpPr>
        <p:spPr>
          <a:xfrm>
            <a:off x="5102664" y="4739153"/>
            <a:ext cx="0" cy="44635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68ED07DF-F831-490C-A99C-3C5F7AC1A643}"/>
              </a:ext>
            </a:extLst>
          </p:cNvPr>
          <p:cNvSpPr txBox="1"/>
          <p:nvPr/>
        </p:nvSpPr>
        <p:spPr>
          <a:xfrm>
            <a:off x="7138530" y="4352981"/>
            <a:ext cx="594360" cy="57888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txBody>
          <a:bodyPr wrap="square" rtlCol="0">
            <a:spAutoFit/>
          </a:bodyPr>
          <a:lstStyle/>
          <a:p>
            <a:pPr algn="ctr"/>
            <a:r>
              <a:rPr lang="en-US" sz="1400">
                <a:solidFill>
                  <a:schemeClr val="bg1"/>
                </a:solidFill>
              </a:rPr>
              <a:t>VMS</a:t>
            </a:r>
          </a:p>
        </p:txBody>
      </p:sp>
      <p:sp>
        <p:nvSpPr>
          <p:cNvPr id="233" name="Rectangle: Rounded Corners 232">
            <a:extLst>
              <a:ext uri="{FF2B5EF4-FFF2-40B4-BE49-F238E27FC236}">
                <a16:creationId xmlns:a16="http://schemas.microsoft.com/office/drawing/2014/main" id="{FF82380C-5E04-44BB-95F9-9E61E4A8DD7F}"/>
              </a:ext>
            </a:extLst>
          </p:cNvPr>
          <p:cNvSpPr/>
          <p:nvPr/>
        </p:nvSpPr>
        <p:spPr>
          <a:xfrm>
            <a:off x="2130147" y="4356298"/>
            <a:ext cx="1650082" cy="278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3" b="1">
                <a:solidFill>
                  <a:schemeClr val="tx1">
                    <a:lumMod val="95000"/>
                    <a:lumOff val="5000"/>
                  </a:schemeClr>
                </a:solidFill>
              </a:rPr>
              <a:t>Low </a:t>
            </a:r>
            <a:r>
              <a:rPr lang="en-GB" sz="803" b="1" err="1">
                <a:solidFill>
                  <a:schemeClr val="tx1">
                    <a:lumMod val="95000"/>
                    <a:lumOff val="5000"/>
                  </a:schemeClr>
                </a:solidFill>
              </a:rPr>
              <a:t>estrogen</a:t>
            </a:r>
            <a:r>
              <a:rPr lang="en-GB" sz="803" b="1">
                <a:solidFill>
                  <a:schemeClr val="tx1">
                    <a:lumMod val="95000"/>
                    <a:lumOff val="5000"/>
                  </a:schemeClr>
                </a:solidFill>
              </a:rPr>
              <a:t> levels lead to loss of negative feedback</a:t>
            </a:r>
          </a:p>
        </p:txBody>
      </p:sp>
      <p:sp>
        <p:nvSpPr>
          <p:cNvPr id="234" name="Rectangle: Rounded Corners 233">
            <a:extLst>
              <a:ext uri="{FF2B5EF4-FFF2-40B4-BE49-F238E27FC236}">
                <a16:creationId xmlns:a16="http://schemas.microsoft.com/office/drawing/2014/main" id="{C57929EE-673B-4C31-9F03-319D76DF14A6}"/>
              </a:ext>
            </a:extLst>
          </p:cNvPr>
          <p:cNvSpPr/>
          <p:nvPr/>
        </p:nvSpPr>
        <p:spPr>
          <a:xfrm>
            <a:off x="841172" y="3309835"/>
            <a:ext cx="994986" cy="2781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3" b="1" err="1">
                <a:solidFill>
                  <a:schemeClr val="tx1"/>
                </a:solidFill>
              </a:rPr>
              <a:t>KNDy</a:t>
            </a:r>
            <a:r>
              <a:rPr lang="en-GB" sz="803" b="1">
                <a:solidFill>
                  <a:schemeClr val="tx1"/>
                </a:solidFill>
              </a:rPr>
              <a:t> neurons</a:t>
            </a:r>
          </a:p>
          <a:p>
            <a:pPr algn="ctr"/>
            <a:r>
              <a:rPr lang="en-GB" sz="803" b="1">
                <a:solidFill>
                  <a:schemeClr val="tx1"/>
                </a:solidFill>
              </a:rPr>
              <a:t>hypertrophy</a:t>
            </a:r>
          </a:p>
        </p:txBody>
      </p:sp>
      <p:sp>
        <p:nvSpPr>
          <p:cNvPr id="321" name="TextBox 14">
            <a:extLst>
              <a:ext uri="{FF2B5EF4-FFF2-40B4-BE49-F238E27FC236}">
                <a16:creationId xmlns:a16="http://schemas.microsoft.com/office/drawing/2014/main" id="{615F40AB-D68F-1B18-3994-2849B64D3976}"/>
              </a:ext>
            </a:extLst>
          </p:cNvPr>
          <p:cNvSpPr txBox="1"/>
          <p:nvPr/>
        </p:nvSpPr>
        <p:spPr>
          <a:xfrm>
            <a:off x="626151" y="2337797"/>
            <a:ext cx="3227456" cy="4572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KNDy neuron</a:t>
            </a:r>
          </a:p>
        </p:txBody>
      </p:sp>
      <p:sp>
        <p:nvSpPr>
          <p:cNvPr id="322" name="Round Same Side Corner Rectangle 206">
            <a:extLst>
              <a:ext uri="{FF2B5EF4-FFF2-40B4-BE49-F238E27FC236}">
                <a16:creationId xmlns:a16="http://schemas.microsoft.com/office/drawing/2014/main" id="{D75DBC4F-044A-3C9F-10CF-5C4638EB8841}"/>
              </a:ext>
            </a:extLst>
          </p:cNvPr>
          <p:cNvSpPr/>
          <p:nvPr/>
        </p:nvSpPr>
        <p:spPr>
          <a:xfrm>
            <a:off x="628650" y="2084811"/>
            <a:ext cx="5320229" cy="232834"/>
          </a:xfrm>
          <a:prstGeom prst="round2SameRect">
            <a:avLst>
              <a:gd name="adj1" fmla="val 31202"/>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Hypothalamus</a:t>
            </a:r>
          </a:p>
        </p:txBody>
      </p:sp>
      <p:sp>
        <p:nvSpPr>
          <p:cNvPr id="323" name="TextBox 322">
            <a:extLst>
              <a:ext uri="{FF2B5EF4-FFF2-40B4-BE49-F238E27FC236}">
                <a16:creationId xmlns:a16="http://schemas.microsoft.com/office/drawing/2014/main" id="{2567B141-1CD8-6DB6-78C3-5AB7C6A22F1E}"/>
              </a:ext>
            </a:extLst>
          </p:cNvPr>
          <p:cNvSpPr txBox="1"/>
          <p:nvPr/>
        </p:nvSpPr>
        <p:spPr>
          <a:xfrm>
            <a:off x="6246579" y="2337797"/>
            <a:ext cx="2268771" cy="233692"/>
          </a:xfrm>
          <a:prstGeom prst="rect">
            <a:avLst/>
          </a:prstGeom>
          <a:ln w="12700">
            <a:miter lim="400000"/>
          </a:ln>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Triggered cooling</a:t>
            </a:r>
          </a:p>
        </p:txBody>
      </p:sp>
      <p:sp>
        <p:nvSpPr>
          <p:cNvPr id="324" name="Rounded Rectangle 3">
            <a:extLst>
              <a:ext uri="{FF2B5EF4-FFF2-40B4-BE49-F238E27FC236}">
                <a16:creationId xmlns:a16="http://schemas.microsoft.com/office/drawing/2014/main" id="{5FF19B67-A99B-9FB0-4A9A-FBEA8529BA27}"/>
              </a:ext>
            </a:extLst>
          </p:cNvPr>
          <p:cNvSpPr/>
          <p:nvPr/>
        </p:nvSpPr>
        <p:spPr>
          <a:xfrm>
            <a:off x="6212840" y="3764698"/>
            <a:ext cx="2323941" cy="497813"/>
          </a:xfrm>
          <a:prstGeom prst="roundRect">
            <a:avLst/>
          </a:prstGeom>
          <a:solidFill>
            <a:schemeClr val="accent4"/>
          </a:solidFill>
          <a:ln w="12700">
            <a:solidFill>
              <a:schemeClr val="tx1">
                <a:lumMod val="50000"/>
                <a:lumOff val="50000"/>
              </a:schemeClr>
            </a:solidFill>
          </a:ln>
          <a:effectLst/>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Thermoregulatory </a:t>
            </a:r>
            <a:r>
              <a:rPr kumimoji="0" lang="en-GB" sz="900" b="0" i="0" u="none" strike="noStrike" kern="1200" cap="none" spc="0" normalizeH="0" baseline="0" noProof="0" err="1">
                <a:ln>
                  <a:noFill/>
                </a:ln>
                <a:solidFill>
                  <a:srgbClr val="4C4D4F"/>
                </a:solidFill>
                <a:effectLst/>
                <a:uLnTx/>
                <a:uFillTx/>
                <a:latin typeface="Arial" panose="020B0604020202020204" pitchFamily="34" charset="0"/>
                <a:cs typeface="Arial" panose="020B0604020202020204" pitchFamily="34" charset="0"/>
              </a:rPr>
              <a:t>center</a:t>
            </a: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 triggers heat dissipation effectors that contribute to the experience of hot flashes and night sweats</a:t>
            </a:r>
          </a:p>
        </p:txBody>
      </p:sp>
      <p:sp>
        <p:nvSpPr>
          <p:cNvPr id="460" name="Round Same Side Corner Rectangle 207">
            <a:extLst>
              <a:ext uri="{FF2B5EF4-FFF2-40B4-BE49-F238E27FC236}">
                <a16:creationId xmlns:a16="http://schemas.microsoft.com/office/drawing/2014/main" id="{8E4ABFF4-8754-B5B0-29BE-375EED9CFBB5}"/>
              </a:ext>
            </a:extLst>
          </p:cNvPr>
          <p:cNvSpPr/>
          <p:nvPr/>
        </p:nvSpPr>
        <p:spPr>
          <a:xfrm>
            <a:off x="6246579" y="2084811"/>
            <a:ext cx="2268771" cy="232834"/>
          </a:xfrm>
          <a:prstGeom prst="round2SameRect">
            <a:avLst>
              <a:gd name="adj1" fmla="val 20301"/>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Periphery</a:t>
            </a:r>
          </a:p>
        </p:txBody>
      </p:sp>
      <p:sp>
        <p:nvSpPr>
          <p:cNvPr id="2" name="Footer Placeholder 2">
            <a:extLst>
              <a:ext uri="{FF2B5EF4-FFF2-40B4-BE49-F238E27FC236}">
                <a16:creationId xmlns:a16="http://schemas.microsoft.com/office/drawing/2014/main" id="{C8E41601-A538-6D60-5699-CDFE289BB634}"/>
              </a:ext>
            </a:extLst>
          </p:cNvPr>
          <p:cNvSpPr>
            <a:spLocks noGrp="1"/>
          </p:cNvSpPr>
          <p:nvPr>
            <p:ph type="ftr" sz="quarter" idx="11"/>
          </p:nvPr>
        </p:nvSpPr>
        <p:spPr>
          <a:xfrm>
            <a:off x="628650" y="5624512"/>
            <a:ext cx="7406856" cy="273844"/>
          </a:xfrm>
        </p:spPr>
        <p:txBody>
          <a:bodyPr/>
          <a:lstStyle/>
          <a:p>
            <a:r>
              <a:rPr lang="en-US" sz="675" noProof="0"/>
              <a:t>ER</a:t>
            </a:r>
            <a:r>
              <a:rPr lang="en-US" sz="675" noProof="0">
                <a:sym typeface="Symbol"/>
              </a:rPr>
              <a:t>, estrogen receptor alpha; </a:t>
            </a:r>
            <a:r>
              <a:rPr lang="en-US" sz="675" noProof="0" err="1"/>
              <a:t>KNDy</a:t>
            </a:r>
            <a:r>
              <a:rPr lang="en-US" sz="675" noProof="0"/>
              <a:t>, kisspeptin-neurokinin B-dynorphin; </a:t>
            </a:r>
            <a:r>
              <a:rPr lang="en-US" sz="675" noProof="0" err="1"/>
              <a:t>NK3R</a:t>
            </a:r>
            <a:r>
              <a:rPr lang="en-US" sz="675" noProof="0"/>
              <a:t>, neurokinin 3 receptors; NKB, neurokinin B; VMS, vasomotor symptoms.</a:t>
            </a:r>
          </a:p>
          <a:p>
            <a:r>
              <a:rPr lang="en-US" sz="675" noProof="0"/>
              <a:t>1. </a:t>
            </a:r>
            <a:r>
              <a:rPr lang="en-US" sz="675" noProof="0" err="1"/>
              <a:t>Depypere</a:t>
            </a:r>
            <a:r>
              <a:rPr lang="en-US" sz="675" noProof="0"/>
              <a:t> H et al.</a:t>
            </a:r>
            <a:r>
              <a:rPr lang="en-US" sz="675" i="1" noProof="0"/>
              <a:t> Expert </a:t>
            </a:r>
            <a:r>
              <a:rPr lang="en-US" sz="675" i="1" noProof="0" err="1"/>
              <a:t>Opin</a:t>
            </a:r>
            <a:r>
              <a:rPr lang="en-US" sz="675" i="1" noProof="0"/>
              <a:t> </a:t>
            </a:r>
            <a:r>
              <a:rPr lang="en-US" sz="675" i="1" noProof="0" err="1"/>
              <a:t>Investig</a:t>
            </a:r>
            <a:r>
              <a:rPr lang="en-US" sz="675" i="1" noProof="0"/>
              <a:t> Drugs </a:t>
            </a:r>
            <a:r>
              <a:rPr lang="en-US" sz="675" noProof="0"/>
              <a:t>2021;30(7):681–694. 2. </a:t>
            </a:r>
            <a:r>
              <a:rPr lang="en-US" sz="675" noProof="0" err="1"/>
              <a:t>Krajewski</a:t>
            </a:r>
            <a:r>
              <a:rPr lang="en-US" sz="675" noProof="0"/>
              <a:t>-Hall </a:t>
            </a:r>
            <a:r>
              <a:rPr lang="en-US" sz="675" noProof="0" err="1"/>
              <a:t>SJ</a:t>
            </a:r>
            <a:r>
              <a:rPr lang="en-US" sz="675" noProof="0"/>
              <a:t> et al. </a:t>
            </a:r>
            <a:r>
              <a:rPr lang="en-US" sz="675" i="1" noProof="0"/>
              <a:t>Temperature (Austin) </a:t>
            </a:r>
            <a:r>
              <a:rPr lang="en-US" sz="675" noProof="0"/>
              <a:t>2017;5(1):56–69. 3. </a:t>
            </a:r>
            <a:r>
              <a:rPr lang="en-US" sz="675" noProof="0" err="1"/>
              <a:t>Mittelman</a:t>
            </a:r>
            <a:r>
              <a:rPr lang="en-US" sz="675" noProof="0"/>
              <a:t>-Smith MA et al. </a:t>
            </a:r>
            <a:r>
              <a:rPr lang="en-US" sz="675" i="1" noProof="0"/>
              <a:t>Proc Natl </a:t>
            </a:r>
            <a:r>
              <a:rPr lang="en-US" sz="675" i="1" noProof="0" err="1"/>
              <a:t>Acad</a:t>
            </a:r>
            <a:r>
              <a:rPr lang="en-US" sz="675" i="1" noProof="0"/>
              <a:t> Sci U S A </a:t>
            </a:r>
            <a:r>
              <a:rPr lang="en-US" sz="675" noProof="0"/>
              <a:t>2012;109(48):19846–19851. 4. </a:t>
            </a:r>
            <a:r>
              <a:rPr lang="en-US" sz="675" noProof="0" err="1"/>
              <a:t>Rance</a:t>
            </a:r>
            <a:r>
              <a:rPr lang="en-US" sz="675" noProof="0"/>
              <a:t> NE et al. </a:t>
            </a:r>
            <a:r>
              <a:rPr lang="en-US" sz="675" i="1" noProof="0"/>
              <a:t>J Clin Endocrinol Metab </a:t>
            </a:r>
            <a:r>
              <a:rPr lang="en-US" sz="675" noProof="0"/>
              <a:t>1990;71(1):79–85. 5. </a:t>
            </a:r>
            <a:r>
              <a:rPr lang="en-US" sz="675" noProof="0" err="1"/>
              <a:t>Rance</a:t>
            </a:r>
            <a:r>
              <a:rPr lang="en-US" sz="675" noProof="0"/>
              <a:t> NE, Young </a:t>
            </a:r>
            <a:r>
              <a:rPr lang="en-US" sz="675" noProof="0" err="1"/>
              <a:t>WS</a:t>
            </a:r>
            <a:r>
              <a:rPr lang="en-US" sz="675" noProof="0"/>
              <a:t> 3rd. </a:t>
            </a:r>
            <a:r>
              <a:rPr lang="en-US" sz="675" i="1" noProof="0"/>
              <a:t>Endocrinology </a:t>
            </a:r>
            <a:r>
              <a:rPr lang="en-US" sz="675" noProof="0"/>
              <a:t>1991;128(5):2239–2247. 6. </a:t>
            </a:r>
            <a:r>
              <a:rPr lang="en-US" sz="675" noProof="0" err="1"/>
              <a:t>Dacks</a:t>
            </a:r>
            <a:r>
              <a:rPr lang="en-US" sz="675" noProof="0"/>
              <a:t> PA et al. </a:t>
            </a:r>
            <a:r>
              <a:rPr lang="en-US" sz="675" i="1" noProof="0"/>
              <a:t>Endocrinology </a:t>
            </a:r>
            <a:r>
              <a:rPr lang="en-US" sz="675" noProof="0"/>
              <a:t>2011;152(12):4894–4905. 7. Padilla SL et al. </a:t>
            </a:r>
            <a:r>
              <a:rPr lang="en-US" sz="675" i="1" noProof="0"/>
              <a:t>Cell Rep </a:t>
            </a:r>
            <a:r>
              <a:rPr lang="en-US" sz="675" noProof="0"/>
              <a:t>2018;24(2):271–277. 8. </a:t>
            </a:r>
            <a:r>
              <a:rPr lang="en-US" sz="675" noProof="0" err="1"/>
              <a:t>Mittelman</a:t>
            </a:r>
            <a:r>
              <a:rPr lang="en-US" sz="675" noProof="0"/>
              <a:t>-Smith MA et al. </a:t>
            </a:r>
            <a:r>
              <a:rPr lang="en-US" sz="675" i="1" noProof="0"/>
              <a:t>Endocrinology </a:t>
            </a:r>
            <a:r>
              <a:rPr lang="en-US" sz="675" noProof="0"/>
              <a:t>2015;156(7):2552–2562. 9. </a:t>
            </a:r>
            <a:r>
              <a:rPr lang="en-US" sz="675" noProof="0" err="1"/>
              <a:t>Rance</a:t>
            </a:r>
            <a:r>
              <a:rPr lang="en-US" sz="675" noProof="0"/>
              <a:t> NE et al. </a:t>
            </a:r>
            <a:r>
              <a:rPr lang="en-US" sz="675" i="1" noProof="0"/>
              <a:t>Front </a:t>
            </a:r>
            <a:r>
              <a:rPr lang="en-US" sz="675" i="1" noProof="0" err="1"/>
              <a:t>Neuroendocrinol</a:t>
            </a:r>
            <a:r>
              <a:rPr lang="en-US" sz="675" i="1" noProof="0"/>
              <a:t> </a:t>
            </a:r>
            <a:r>
              <a:rPr lang="en-US" sz="675" noProof="0"/>
              <a:t>2013;34(3):211–227. 10. </a:t>
            </a:r>
            <a:r>
              <a:rPr lang="en-US" sz="675" noProof="0" err="1"/>
              <a:t>Krajewski</a:t>
            </a:r>
            <a:r>
              <a:rPr lang="en-US" sz="675" noProof="0"/>
              <a:t>-Hall </a:t>
            </a:r>
            <a:r>
              <a:rPr lang="en-US" sz="675" noProof="0" err="1"/>
              <a:t>SJ</a:t>
            </a:r>
            <a:r>
              <a:rPr lang="en-US" sz="675" noProof="0"/>
              <a:t> et al. </a:t>
            </a:r>
            <a:r>
              <a:rPr lang="en-US" sz="675" i="1" noProof="0"/>
              <a:t>Endocrinology </a:t>
            </a:r>
            <a:r>
              <a:rPr lang="en-US" sz="675" noProof="0"/>
              <a:t>2019;160(4):803–816. 11. </a:t>
            </a:r>
            <a:r>
              <a:rPr lang="en-US" sz="675" noProof="0" err="1"/>
              <a:t>Dacks</a:t>
            </a:r>
            <a:r>
              <a:rPr lang="en-US" sz="675" noProof="0"/>
              <a:t> PA, </a:t>
            </a:r>
            <a:r>
              <a:rPr lang="en-US" sz="675" noProof="0" err="1"/>
              <a:t>Rance</a:t>
            </a:r>
            <a:r>
              <a:rPr lang="en-US" sz="675" noProof="0"/>
              <a:t> NE. </a:t>
            </a:r>
            <a:r>
              <a:rPr lang="en-US" sz="675" i="1" noProof="0"/>
              <a:t>Endocrinology </a:t>
            </a:r>
            <a:r>
              <a:rPr lang="en-US" sz="675" noProof="0"/>
              <a:t>2010;151(3):1187–1193.</a:t>
            </a:r>
          </a:p>
        </p:txBody>
      </p:sp>
    </p:spTree>
    <p:extLst>
      <p:ext uri="{BB962C8B-B14F-4D97-AF65-F5344CB8AC3E}">
        <p14:creationId xmlns:p14="http://schemas.microsoft.com/office/powerpoint/2010/main" val="198632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E45DD2D6-FE9C-B844-BC4F-6024F816B575}"/>
              </a:ext>
            </a:extLst>
          </p:cNvPr>
          <p:cNvSpPr/>
          <p:nvPr/>
        </p:nvSpPr>
        <p:spPr>
          <a:xfrm>
            <a:off x="1483347" y="2608013"/>
            <a:ext cx="1765235" cy="1811687"/>
          </a:xfrm>
          <a:custGeom>
            <a:avLst/>
            <a:gdLst>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44156 w 1681553"/>
              <a:gd name="connsiteY116" fmla="*/ 968012 h 1830851"/>
              <a:gd name="connsiteX117" fmla="*/ 229856 w 1681553"/>
              <a:gd name="connsiteY117" fmla="*/ 1009922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44156 w 1681553"/>
              <a:gd name="connsiteY116" fmla="*/ 968012 h 1830851"/>
              <a:gd name="connsiteX117" fmla="*/ 254621 w 1681553"/>
              <a:gd name="connsiteY117" fmla="*/ 1038497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38497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14616 w 1681553"/>
              <a:gd name="connsiteY119" fmla="*/ 1166132 h 1830851"/>
              <a:gd name="connsiteX120" fmla="*/ 363206 w 1681553"/>
              <a:gd name="connsiteY120" fmla="*/ 1078502 h 1830851"/>
              <a:gd name="connsiteX0" fmla="*/ 294626 w 1681553"/>
              <a:gd name="connsiteY0" fmla="*/ 1116602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3206 w 1681553"/>
              <a:gd name="connsiteY120" fmla="*/ 1078502 h 1830851"/>
              <a:gd name="connsiteX0" fmla="*/ 296531 w 1681553"/>
              <a:gd name="connsiteY0" fmla="*/ 1107077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3206 w 1681553"/>
              <a:gd name="connsiteY120" fmla="*/ 1078502 h 1830851"/>
              <a:gd name="connsiteX0" fmla="*/ 296531 w 1681553"/>
              <a:gd name="connsiteY0" fmla="*/ 1107077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62266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0386 w 1681553"/>
              <a:gd name="connsiteY3" fmla="*/ 117375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4196 w 1681553"/>
              <a:gd name="connsiteY4" fmla="*/ 1253762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14666 w 1681553"/>
              <a:gd name="connsiteY5" fmla="*/ 145188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587996 w 1681553"/>
              <a:gd name="connsiteY6" fmla="*/ 158904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76566 w 1681553"/>
              <a:gd name="connsiteY7" fmla="*/ 1650002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38466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47991 w 1681553"/>
              <a:gd name="connsiteY8" fmla="*/ 1710962 h 1830851"/>
              <a:gd name="connsiteX9" fmla="*/ 515606 w 1681553"/>
              <a:gd name="connsiteY9" fmla="*/ 1745252 h 1830851"/>
              <a:gd name="connsiteX10" fmla="*/ 626096 w 1681553"/>
              <a:gd name="connsiteY10" fmla="*/ 1688102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47991 w 1681553"/>
              <a:gd name="connsiteY8" fmla="*/ 1710962 h 1830851"/>
              <a:gd name="connsiteX9" fmla="*/ 515606 w 1681553"/>
              <a:gd name="connsiteY9" fmla="*/ 1745252 h 1830851"/>
              <a:gd name="connsiteX10" fmla="*/ 616571 w 1681553"/>
              <a:gd name="connsiteY10" fmla="*/ 1686197 h 1830851"/>
              <a:gd name="connsiteX11" fmla="*/ 641336 w 1681553"/>
              <a:gd name="connsiteY11" fmla="*/ 167286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0851"/>
              <a:gd name="connsiteX1" fmla="*/ 479411 w 1681553"/>
              <a:gd name="connsiteY1" fmla="*/ 1048022 h 1830851"/>
              <a:gd name="connsiteX2" fmla="*/ 610856 w 1681553"/>
              <a:gd name="connsiteY2" fmla="*/ 1093742 h 1830851"/>
              <a:gd name="connsiteX3" fmla="*/ 664196 w 1681553"/>
              <a:gd name="connsiteY3" fmla="*/ 1177562 h 1830851"/>
              <a:gd name="connsiteX4" fmla="*/ 666101 w 1681553"/>
              <a:gd name="connsiteY4" fmla="*/ 1324247 h 1830851"/>
              <a:gd name="connsiteX5" fmla="*/ 608951 w 1681553"/>
              <a:gd name="connsiteY5" fmla="*/ 1474742 h 1830851"/>
              <a:gd name="connsiteX6" fmla="*/ 607046 w 1681553"/>
              <a:gd name="connsiteY6" fmla="*/ 1604282 h 1830851"/>
              <a:gd name="connsiteX7" fmla="*/ 595616 w 1681553"/>
              <a:gd name="connsiteY7" fmla="*/ 1659527 h 1830851"/>
              <a:gd name="connsiteX8" fmla="*/ 547991 w 1681553"/>
              <a:gd name="connsiteY8" fmla="*/ 1710962 h 1830851"/>
              <a:gd name="connsiteX9" fmla="*/ 515606 w 1681553"/>
              <a:gd name="connsiteY9" fmla="*/ 1745252 h 1830851"/>
              <a:gd name="connsiteX10" fmla="*/ 616571 w 1681553"/>
              <a:gd name="connsiteY10" fmla="*/ 1686197 h 1830851"/>
              <a:gd name="connsiteX11" fmla="*/ 639431 w 1681553"/>
              <a:gd name="connsiteY11" fmla="*/ 1653812 h 1830851"/>
              <a:gd name="connsiteX12" fmla="*/ 687056 w 1681553"/>
              <a:gd name="connsiteY12" fmla="*/ 1752872 h 1830851"/>
              <a:gd name="connsiteX13" fmla="*/ 687056 w 1681553"/>
              <a:gd name="connsiteY13" fmla="*/ 1798592 h 1830851"/>
              <a:gd name="connsiteX14" fmla="*/ 687056 w 1681553"/>
              <a:gd name="connsiteY14" fmla="*/ 1829072 h 1830851"/>
              <a:gd name="connsiteX15" fmla="*/ 770876 w 1681553"/>
              <a:gd name="connsiteY15" fmla="*/ 1745252 h 1830851"/>
              <a:gd name="connsiteX16" fmla="*/ 744206 w 1681553"/>
              <a:gd name="connsiteY16" fmla="*/ 1676672 h 1830851"/>
              <a:gd name="connsiteX17" fmla="*/ 706106 w 1681553"/>
              <a:gd name="connsiteY17" fmla="*/ 1604282 h 1830851"/>
              <a:gd name="connsiteX18" fmla="*/ 706106 w 1681553"/>
              <a:gd name="connsiteY18" fmla="*/ 1531892 h 1830851"/>
              <a:gd name="connsiteX19" fmla="*/ 740396 w 1681553"/>
              <a:gd name="connsiteY19" fmla="*/ 1459502 h 1830851"/>
              <a:gd name="connsiteX20" fmla="*/ 847076 w 1681553"/>
              <a:gd name="connsiteY20" fmla="*/ 1558562 h 1830851"/>
              <a:gd name="connsiteX21" fmla="*/ 896606 w 1681553"/>
              <a:gd name="connsiteY21" fmla="*/ 1661432 h 1830851"/>
              <a:gd name="connsiteX22" fmla="*/ 900416 w 1681553"/>
              <a:gd name="connsiteY22" fmla="*/ 1733822 h 1830851"/>
              <a:gd name="connsiteX23" fmla="*/ 957566 w 1681553"/>
              <a:gd name="connsiteY23" fmla="*/ 1623332 h 1830851"/>
              <a:gd name="connsiteX24" fmla="*/ 923276 w 1681553"/>
              <a:gd name="connsiteY24" fmla="*/ 1539512 h 1830851"/>
              <a:gd name="connsiteX25" fmla="*/ 995666 w 1681553"/>
              <a:gd name="connsiteY25" fmla="*/ 1528082 h 1830851"/>
              <a:gd name="connsiteX26" fmla="*/ 1014716 w 1681553"/>
              <a:gd name="connsiteY26" fmla="*/ 1497602 h 1830851"/>
              <a:gd name="connsiteX27" fmla="*/ 862316 w 1681553"/>
              <a:gd name="connsiteY27" fmla="*/ 1482362 h 1830851"/>
              <a:gd name="connsiteX28" fmla="*/ 786116 w 1681553"/>
              <a:gd name="connsiteY28" fmla="*/ 1356632 h 1830851"/>
              <a:gd name="connsiteX29" fmla="*/ 824216 w 1681553"/>
              <a:gd name="connsiteY29" fmla="*/ 1173752 h 1830851"/>
              <a:gd name="connsiteX30" fmla="*/ 888986 w 1681553"/>
              <a:gd name="connsiteY30" fmla="*/ 1097552 h 1830851"/>
              <a:gd name="connsiteX31" fmla="*/ 976616 w 1681553"/>
              <a:gd name="connsiteY31" fmla="*/ 1089932 h 1830851"/>
              <a:gd name="connsiteX32" fmla="*/ 1087106 w 1681553"/>
              <a:gd name="connsiteY32" fmla="*/ 1158512 h 1830851"/>
              <a:gd name="connsiteX33" fmla="*/ 1178546 w 1681553"/>
              <a:gd name="connsiteY33" fmla="*/ 1192802 h 1830851"/>
              <a:gd name="connsiteX34" fmla="*/ 1155686 w 1681553"/>
              <a:gd name="connsiteY34" fmla="*/ 1116602 h 1830851"/>
              <a:gd name="connsiteX35" fmla="*/ 1060436 w 1681553"/>
              <a:gd name="connsiteY35" fmla="*/ 994682 h 1830851"/>
              <a:gd name="connsiteX36" fmla="*/ 1075676 w 1681553"/>
              <a:gd name="connsiteY36" fmla="*/ 929912 h 1830851"/>
              <a:gd name="connsiteX37" fmla="*/ 1209026 w 1681553"/>
              <a:gd name="connsiteY37" fmla="*/ 849902 h 1830851"/>
              <a:gd name="connsiteX38" fmla="*/ 1376666 w 1681553"/>
              <a:gd name="connsiteY38" fmla="*/ 846092 h 1830851"/>
              <a:gd name="connsiteX39" fmla="*/ 1445246 w 1681553"/>
              <a:gd name="connsiteY39" fmla="*/ 960392 h 1830851"/>
              <a:gd name="connsiteX40" fmla="*/ 1456676 w 1681553"/>
              <a:gd name="connsiteY40" fmla="*/ 910862 h 1830851"/>
              <a:gd name="connsiteX41" fmla="*/ 1456676 w 1681553"/>
              <a:gd name="connsiteY41" fmla="*/ 891812 h 1830851"/>
              <a:gd name="connsiteX42" fmla="*/ 1529066 w 1681553"/>
              <a:gd name="connsiteY42" fmla="*/ 952772 h 1830851"/>
              <a:gd name="connsiteX43" fmla="*/ 1555736 w 1681553"/>
              <a:gd name="connsiteY43" fmla="*/ 1028972 h 1830851"/>
              <a:gd name="connsiteX44" fmla="*/ 1544306 w 1681553"/>
              <a:gd name="connsiteY44" fmla="*/ 1097552 h 1830851"/>
              <a:gd name="connsiteX45" fmla="*/ 1605266 w 1681553"/>
              <a:gd name="connsiteY45" fmla="*/ 1009922 h 1830851"/>
              <a:gd name="connsiteX46" fmla="*/ 1662416 w 1681553"/>
              <a:gd name="connsiteY46" fmla="*/ 1017542 h 1830851"/>
              <a:gd name="connsiteX47" fmla="*/ 1601456 w 1681553"/>
              <a:gd name="connsiteY47" fmla="*/ 941342 h 1830851"/>
              <a:gd name="connsiteX48" fmla="*/ 1548116 w 1681553"/>
              <a:gd name="connsiteY48" fmla="*/ 861332 h 1830851"/>
              <a:gd name="connsiteX49" fmla="*/ 1681466 w 1681553"/>
              <a:gd name="connsiteY49" fmla="*/ 861332 h 1830851"/>
              <a:gd name="connsiteX50" fmla="*/ 1567166 w 1681553"/>
              <a:gd name="connsiteY50" fmla="*/ 823232 h 1830851"/>
              <a:gd name="connsiteX51" fmla="*/ 1483346 w 1681553"/>
              <a:gd name="connsiteY51" fmla="*/ 842282 h 1830851"/>
              <a:gd name="connsiteX52" fmla="*/ 1372856 w 1681553"/>
              <a:gd name="connsiteY52" fmla="*/ 785132 h 1830851"/>
              <a:gd name="connsiteX53" fmla="*/ 1471916 w 1681553"/>
              <a:gd name="connsiteY53" fmla="*/ 647972 h 1830851"/>
              <a:gd name="connsiteX54" fmla="*/ 1372856 w 1681553"/>
              <a:gd name="connsiteY54" fmla="*/ 750842 h 1830851"/>
              <a:gd name="connsiteX55" fmla="*/ 1300466 w 1681553"/>
              <a:gd name="connsiteY55" fmla="*/ 800372 h 1830851"/>
              <a:gd name="connsiteX56" fmla="*/ 1216646 w 1681553"/>
              <a:gd name="connsiteY56" fmla="*/ 792752 h 1830851"/>
              <a:gd name="connsiteX57" fmla="*/ 1376666 w 1681553"/>
              <a:gd name="connsiteY57" fmla="*/ 632732 h 1830851"/>
              <a:gd name="connsiteX58" fmla="*/ 1384286 w 1681553"/>
              <a:gd name="connsiteY58" fmla="*/ 514622 h 1830851"/>
              <a:gd name="connsiteX59" fmla="*/ 1334756 w 1681553"/>
              <a:gd name="connsiteY59" fmla="*/ 529862 h 1830851"/>
              <a:gd name="connsiteX60" fmla="*/ 1311896 w 1681553"/>
              <a:gd name="connsiteY60" fmla="*/ 651782 h 1830851"/>
              <a:gd name="connsiteX61" fmla="*/ 1258556 w 1681553"/>
              <a:gd name="connsiteY61" fmla="*/ 552722 h 1830851"/>
              <a:gd name="connsiteX62" fmla="*/ 1262366 w 1681553"/>
              <a:gd name="connsiteY62" fmla="*/ 697502 h 1830851"/>
              <a:gd name="connsiteX63" fmla="*/ 1163306 w 1681553"/>
              <a:gd name="connsiteY63" fmla="*/ 758462 h 1830851"/>
              <a:gd name="connsiteX64" fmla="*/ 1060436 w 1681553"/>
              <a:gd name="connsiteY64" fmla="*/ 724172 h 1830851"/>
              <a:gd name="connsiteX65" fmla="*/ 1068056 w 1681553"/>
              <a:gd name="connsiteY65" fmla="*/ 625112 h 1830851"/>
              <a:gd name="connsiteX66" fmla="*/ 1125206 w 1681553"/>
              <a:gd name="connsiteY66" fmla="*/ 545102 h 1830851"/>
              <a:gd name="connsiteX67" fmla="*/ 1228076 w 1681553"/>
              <a:gd name="connsiteY67" fmla="*/ 499382 h 1830851"/>
              <a:gd name="connsiteX68" fmla="*/ 1323326 w 1681553"/>
              <a:gd name="connsiteY68" fmla="*/ 480332 h 1830851"/>
              <a:gd name="connsiteX69" fmla="*/ 1437626 w 1681553"/>
              <a:gd name="connsiteY69" fmla="*/ 495572 h 1830851"/>
              <a:gd name="connsiteX70" fmla="*/ 1361426 w 1681553"/>
              <a:gd name="connsiteY70" fmla="*/ 419372 h 1830851"/>
              <a:gd name="connsiteX71" fmla="*/ 1430006 w 1681553"/>
              <a:gd name="connsiteY71" fmla="*/ 293642 h 1830851"/>
              <a:gd name="connsiteX72" fmla="*/ 1262366 w 1681553"/>
              <a:gd name="connsiteY72" fmla="*/ 419372 h 1830851"/>
              <a:gd name="connsiteX73" fmla="*/ 1140446 w 1681553"/>
              <a:gd name="connsiteY73" fmla="*/ 461282 h 1830851"/>
              <a:gd name="connsiteX74" fmla="*/ 1170926 w 1681553"/>
              <a:gd name="connsiteY74" fmla="*/ 316502 h 1830851"/>
              <a:gd name="connsiteX75" fmla="*/ 1285226 w 1681553"/>
              <a:gd name="connsiteY75" fmla="*/ 156482 h 1830851"/>
              <a:gd name="connsiteX76" fmla="*/ 1250936 w 1681553"/>
              <a:gd name="connsiteY76" fmla="*/ 122192 h 1830851"/>
              <a:gd name="connsiteX77" fmla="*/ 1140446 w 1681553"/>
              <a:gd name="connsiteY77" fmla="*/ 236492 h 1830851"/>
              <a:gd name="connsiteX78" fmla="*/ 1071866 w 1681553"/>
              <a:gd name="connsiteY78" fmla="*/ 202202 h 1830851"/>
              <a:gd name="connsiteX79" fmla="*/ 1129016 w 1681553"/>
              <a:gd name="connsiteY79" fmla="*/ 312692 h 1830851"/>
              <a:gd name="connsiteX80" fmla="*/ 1094726 w 1681553"/>
              <a:gd name="connsiteY80" fmla="*/ 438422 h 1830851"/>
              <a:gd name="connsiteX81" fmla="*/ 927086 w 1681553"/>
              <a:gd name="connsiteY81" fmla="*/ 514622 h 1830851"/>
              <a:gd name="connsiteX82" fmla="*/ 843266 w 1681553"/>
              <a:gd name="connsiteY82" fmla="*/ 495572 h 1830851"/>
              <a:gd name="connsiteX83" fmla="*/ 812786 w 1681553"/>
              <a:gd name="connsiteY83" fmla="*/ 339362 h 1830851"/>
              <a:gd name="connsiteX84" fmla="*/ 923276 w 1681553"/>
              <a:gd name="connsiteY84" fmla="*/ 171722 h 1830851"/>
              <a:gd name="connsiteX85" fmla="*/ 942326 w 1681553"/>
              <a:gd name="connsiteY85" fmla="*/ 272 h 1830851"/>
              <a:gd name="connsiteX86" fmla="*/ 835646 w 1681553"/>
              <a:gd name="connsiteY86" fmla="*/ 129812 h 1830851"/>
              <a:gd name="connsiteX87" fmla="*/ 721346 w 1681553"/>
              <a:gd name="connsiteY87" fmla="*/ 42182 h 1830851"/>
              <a:gd name="connsiteX88" fmla="*/ 808976 w 1681553"/>
              <a:gd name="connsiteY88" fmla="*/ 202202 h 1830851"/>
              <a:gd name="connsiteX89" fmla="*/ 740396 w 1681553"/>
              <a:gd name="connsiteY89" fmla="*/ 324122 h 1830851"/>
              <a:gd name="connsiteX90" fmla="*/ 713726 w 1681553"/>
              <a:gd name="connsiteY90" fmla="*/ 381272 h 1830851"/>
              <a:gd name="connsiteX91" fmla="*/ 668006 w 1681553"/>
              <a:gd name="connsiteY91" fmla="*/ 183152 h 1830851"/>
              <a:gd name="connsiteX92" fmla="*/ 645146 w 1681553"/>
              <a:gd name="connsiteY92" fmla="*/ 4082 h 1830851"/>
              <a:gd name="connsiteX93" fmla="*/ 607046 w 1681553"/>
              <a:gd name="connsiteY93" fmla="*/ 80282 h 1830851"/>
              <a:gd name="connsiteX94" fmla="*/ 580376 w 1681553"/>
              <a:gd name="connsiteY94" fmla="*/ 114572 h 1830851"/>
              <a:gd name="connsiteX95" fmla="*/ 397496 w 1681553"/>
              <a:gd name="connsiteY95" fmla="*/ 53612 h 1830851"/>
              <a:gd name="connsiteX96" fmla="*/ 458456 w 1681553"/>
              <a:gd name="connsiteY96" fmla="*/ 156482 h 1830851"/>
              <a:gd name="connsiteX97" fmla="*/ 576566 w 1681553"/>
              <a:gd name="connsiteY97" fmla="*/ 228872 h 1830851"/>
              <a:gd name="connsiteX98" fmla="*/ 587996 w 1681553"/>
              <a:gd name="connsiteY98" fmla="*/ 381272 h 1830851"/>
              <a:gd name="connsiteX99" fmla="*/ 614666 w 1681553"/>
              <a:gd name="connsiteY99" fmla="*/ 457472 h 1830851"/>
              <a:gd name="connsiteX100" fmla="*/ 614666 w 1681553"/>
              <a:gd name="connsiteY100" fmla="*/ 556532 h 1830851"/>
              <a:gd name="connsiteX101" fmla="*/ 553706 w 1681553"/>
              <a:gd name="connsiteY101" fmla="*/ 606062 h 1830851"/>
              <a:gd name="connsiteX102" fmla="*/ 374636 w 1681553"/>
              <a:gd name="connsiteY102" fmla="*/ 533672 h 1830851"/>
              <a:gd name="connsiteX103" fmla="*/ 401306 w 1681553"/>
              <a:gd name="connsiteY103" fmla="*/ 426992 h 1830851"/>
              <a:gd name="connsiteX104" fmla="*/ 450836 w 1681553"/>
              <a:gd name="connsiteY104" fmla="*/ 335552 h 1830851"/>
              <a:gd name="connsiteX105" fmla="*/ 389876 w 1681553"/>
              <a:gd name="connsiteY105" fmla="*/ 366032 h 1830851"/>
              <a:gd name="connsiteX106" fmla="*/ 355586 w 1681553"/>
              <a:gd name="connsiteY106" fmla="*/ 209822 h 1830851"/>
              <a:gd name="connsiteX107" fmla="*/ 325106 w 1681553"/>
              <a:gd name="connsiteY107" fmla="*/ 350792 h 1830851"/>
              <a:gd name="connsiteX108" fmla="*/ 283196 w 1681553"/>
              <a:gd name="connsiteY108" fmla="*/ 491762 h 1830851"/>
              <a:gd name="connsiteX109" fmla="*/ 248906 w 1681553"/>
              <a:gd name="connsiteY109" fmla="*/ 537482 h 1830851"/>
              <a:gd name="connsiteX110" fmla="*/ 100316 w 1681553"/>
              <a:gd name="connsiteY110" fmla="*/ 571772 h 1830851"/>
              <a:gd name="connsiteX111" fmla="*/ 1256 w 1681553"/>
              <a:gd name="connsiteY111" fmla="*/ 579392 h 1830851"/>
              <a:gd name="connsiteX112" fmla="*/ 168896 w 1681553"/>
              <a:gd name="connsiteY112" fmla="*/ 632732 h 1830851"/>
              <a:gd name="connsiteX113" fmla="*/ 325106 w 1681553"/>
              <a:gd name="connsiteY113" fmla="*/ 590822 h 1830851"/>
              <a:gd name="connsiteX114" fmla="*/ 504176 w 1681553"/>
              <a:gd name="connsiteY114" fmla="*/ 750842 h 1830851"/>
              <a:gd name="connsiteX115" fmla="*/ 500366 w 1681553"/>
              <a:gd name="connsiteY115" fmla="*/ 880382 h 1830851"/>
              <a:gd name="connsiteX116" fmla="*/ 357491 w 1681553"/>
              <a:gd name="connsiteY116" fmla="*/ 981347 h 1830851"/>
              <a:gd name="connsiteX117" fmla="*/ 254621 w 1681553"/>
              <a:gd name="connsiteY117" fmla="*/ 1053737 h 1830851"/>
              <a:gd name="connsiteX118" fmla="*/ 184136 w 1681553"/>
              <a:gd name="connsiteY118" fmla="*/ 1101362 h 1830851"/>
              <a:gd name="connsiteX119" fmla="*/ 205091 w 1681553"/>
              <a:gd name="connsiteY119" fmla="*/ 1150892 h 1830851"/>
              <a:gd name="connsiteX120" fmla="*/ 367016 w 1681553"/>
              <a:gd name="connsiteY120" fmla="*/ 1068977 h 1830851"/>
              <a:gd name="connsiteX0" fmla="*/ 296531 w 1681553"/>
              <a:gd name="connsiteY0" fmla="*/ 1107077 h 1831078"/>
              <a:gd name="connsiteX1" fmla="*/ 479411 w 1681553"/>
              <a:gd name="connsiteY1" fmla="*/ 1048022 h 1831078"/>
              <a:gd name="connsiteX2" fmla="*/ 610856 w 1681553"/>
              <a:gd name="connsiteY2" fmla="*/ 1093742 h 1831078"/>
              <a:gd name="connsiteX3" fmla="*/ 664196 w 1681553"/>
              <a:gd name="connsiteY3" fmla="*/ 1177562 h 1831078"/>
              <a:gd name="connsiteX4" fmla="*/ 666101 w 1681553"/>
              <a:gd name="connsiteY4" fmla="*/ 1324247 h 1831078"/>
              <a:gd name="connsiteX5" fmla="*/ 608951 w 1681553"/>
              <a:gd name="connsiteY5" fmla="*/ 1474742 h 1831078"/>
              <a:gd name="connsiteX6" fmla="*/ 607046 w 1681553"/>
              <a:gd name="connsiteY6" fmla="*/ 1604282 h 1831078"/>
              <a:gd name="connsiteX7" fmla="*/ 595616 w 1681553"/>
              <a:gd name="connsiteY7" fmla="*/ 1659527 h 1831078"/>
              <a:gd name="connsiteX8" fmla="*/ 547991 w 1681553"/>
              <a:gd name="connsiteY8" fmla="*/ 1710962 h 1831078"/>
              <a:gd name="connsiteX9" fmla="*/ 515606 w 1681553"/>
              <a:gd name="connsiteY9" fmla="*/ 1745252 h 1831078"/>
              <a:gd name="connsiteX10" fmla="*/ 616571 w 1681553"/>
              <a:gd name="connsiteY10" fmla="*/ 1686197 h 1831078"/>
              <a:gd name="connsiteX11" fmla="*/ 639431 w 1681553"/>
              <a:gd name="connsiteY11" fmla="*/ 1653812 h 1831078"/>
              <a:gd name="connsiteX12" fmla="*/ 708011 w 1681553"/>
              <a:gd name="connsiteY12" fmla="*/ 1728107 h 1831078"/>
              <a:gd name="connsiteX13" fmla="*/ 687056 w 1681553"/>
              <a:gd name="connsiteY13" fmla="*/ 1798592 h 1831078"/>
              <a:gd name="connsiteX14" fmla="*/ 687056 w 1681553"/>
              <a:gd name="connsiteY14" fmla="*/ 1829072 h 1831078"/>
              <a:gd name="connsiteX15" fmla="*/ 770876 w 1681553"/>
              <a:gd name="connsiteY15" fmla="*/ 1745252 h 1831078"/>
              <a:gd name="connsiteX16" fmla="*/ 744206 w 1681553"/>
              <a:gd name="connsiteY16" fmla="*/ 1676672 h 1831078"/>
              <a:gd name="connsiteX17" fmla="*/ 706106 w 1681553"/>
              <a:gd name="connsiteY17" fmla="*/ 1604282 h 1831078"/>
              <a:gd name="connsiteX18" fmla="*/ 706106 w 1681553"/>
              <a:gd name="connsiteY18" fmla="*/ 1531892 h 1831078"/>
              <a:gd name="connsiteX19" fmla="*/ 740396 w 1681553"/>
              <a:gd name="connsiteY19" fmla="*/ 1459502 h 1831078"/>
              <a:gd name="connsiteX20" fmla="*/ 847076 w 1681553"/>
              <a:gd name="connsiteY20" fmla="*/ 1558562 h 1831078"/>
              <a:gd name="connsiteX21" fmla="*/ 896606 w 1681553"/>
              <a:gd name="connsiteY21" fmla="*/ 1661432 h 1831078"/>
              <a:gd name="connsiteX22" fmla="*/ 900416 w 1681553"/>
              <a:gd name="connsiteY22" fmla="*/ 1733822 h 1831078"/>
              <a:gd name="connsiteX23" fmla="*/ 957566 w 1681553"/>
              <a:gd name="connsiteY23" fmla="*/ 1623332 h 1831078"/>
              <a:gd name="connsiteX24" fmla="*/ 923276 w 1681553"/>
              <a:gd name="connsiteY24" fmla="*/ 1539512 h 1831078"/>
              <a:gd name="connsiteX25" fmla="*/ 995666 w 1681553"/>
              <a:gd name="connsiteY25" fmla="*/ 1528082 h 1831078"/>
              <a:gd name="connsiteX26" fmla="*/ 1014716 w 1681553"/>
              <a:gd name="connsiteY26" fmla="*/ 1497602 h 1831078"/>
              <a:gd name="connsiteX27" fmla="*/ 862316 w 1681553"/>
              <a:gd name="connsiteY27" fmla="*/ 1482362 h 1831078"/>
              <a:gd name="connsiteX28" fmla="*/ 786116 w 1681553"/>
              <a:gd name="connsiteY28" fmla="*/ 1356632 h 1831078"/>
              <a:gd name="connsiteX29" fmla="*/ 824216 w 1681553"/>
              <a:gd name="connsiteY29" fmla="*/ 1173752 h 1831078"/>
              <a:gd name="connsiteX30" fmla="*/ 888986 w 1681553"/>
              <a:gd name="connsiteY30" fmla="*/ 1097552 h 1831078"/>
              <a:gd name="connsiteX31" fmla="*/ 976616 w 1681553"/>
              <a:gd name="connsiteY31" fmla="*/ 1089932 h 1831078"/>
              <a:gd name="connsiteX32" fmla="*/ 1087106 w 1681553"/>
              <a:gd name="connsiteY32" fmla="*/ 1158512 h 1831078"/>
              <a:gd name="connsiteX33" fmla="*/ 1178546 w 1681553"/>
              <a:gd name="connsiteY33" fmla="*/ 1192802 h 1831078"/>
              <a:gd name="connsiteX34" fmla="*/ 1155686 w 1681553"/>
              <a:gd name="connsiteY34" fmla="*/ 1116602 h 1831078"/>
              <a:gd name="connsiteX35" fmla="*/ 1060436 w 1681553"/>
              <a:gd name="connsiteY35" fmla="*/ 994682 h 1831078"/>
              <a:gd name="connsiteX36" fmla="*/ 1075676 w 1681553"/>
              <a:gd name="connsiteY36" fmla="*/ 929912 h 1831078"/>
              <a:gd name="connsiteX37" fmla="*/ 1209026 w 1681553"/>
              <a:gd name="connsiteY37" fmla="*/ 849902 h 1831078"/>
              <a:gd name="connsiteX38" fmla="*/ 1376666 w 1681553"/>
              <a:gd name="connsiteY38" fmla="*/ 846092 h 1831078"/>
              <a:gd name="connsiteX39" fmla="*/ 1445246 w 1681553"/>
              <a:gd name="connsiteY39" fmla="*/ 960392 h 1831078"/>
              <a:gd name="connsiteX40" fmla="*/ 1456676 w 1681553"/>
              <a:gd name="connsiteY40" fmla="*/ 910862 h 1831078"/>
              <a:gd name="connsiteX41" fmla="*/ 1456676 w 1681553"/>
              <a:gd name="connsiteY41" fmla="*/ 891812 h 1831078"/>
              <a:gd name="connsiteX42" fmla="*/ 1529066 w 1681553"/>
              <a:gd name="connsiteY42" fmla="*/ 952772 h 1831078"/>
              <a:gd name="connsiteX43" fmla="*/ 1555736 w 1681553"/>
              <a:gd name="connsiteY43" fmla="*/ 1028972 h 1831078"/>
              <a:gd name="connsiteX44" fmla="*/ 1544306 w 1681553"/>
              <a:gd name="connsiteY44" fmla="*/ 1097552 h 1831078"/>
              <a:gd name="connsiteX45" fmla="*/ 1605266 w 1681553"/>
              <a:gd name="connsiteY45" fmla="*/ 1009922 h 1831078"/>
              <a:gd name="connsiteX46" fmla="*/ 1662416 w 1681553"/>
              <a:gd name="connsiteY46" fmla="*/ 1017542 h 1831078"/>
              <a:gd name="connsiteX47" fmla="*/ 1601456 w 1681553"/>
              <a:gd name="connsiteY47" fmla="*/ 941342 h 1831078"/>
              <a:gd name="connsiteX48" fmla="*/ 1548116 w 1681553"/>
              <a:gd name="connsiteY48" fmla="*/ 861332 h 1831078"/>
              <a:gd name="connsiteX49" fmla="*/ 1681466 w 1681553"/>
              <a:gd name="connsiteY49" fmla="*/ 861332 h 1831078"/>
              <a:gd name="connsiteX50" fmla="*/ 1567166 w 1681553"/>
              <a:gd name="connsiteY50" fmla="*/ 823232 h 1831078"/>
              <a:gd name="connsiteX51" fmla="*/ 1483346 w 1681553"/>
              <a:gd name="connsiteY51" fmla="*/ 842282 h 1831078"/>
              <a:gd name="connsiteX52" fmla="*/ 1372856 w 1681553"/>
              <a:gd name="connsiteY52" fmla="*/ 785132 h 1831078"/>
              <a:gd name="connsiteX53" fmla="*/ 1471916 w 1681553"/>
              <a:gd name="connsiteY53" fmla="*/ 647972 h 1831078"/>
              <a:gd name="connsiteX54" fmla="*/ 1372856 w 1681553"/>
              <a:gd name="connsiteY54" fmla="*/ 750842 h 1831078"/>
              <a:gd name="connsiteX55" fmla="*/ 1300466 w 1681553"/>
              <a:gd name="connsiteY55" fmla="*/ 800372 h 1831078"/>
              <a:gd name="connsiteX56" fmla="*/ 1216646 w 1681553"/>
              <a:gd name="connsiteY56" fmla="*/ 792752 h 1831078"/>
              <a:gd name="connsiteX57" fmla="*/ 1376666 w 1681553"/>
              <a:gd name="connsiteY57" fmla="*/ 632732 h 1831078"/>
              <a:gd name="connsiteX58" fmla="*/ 1384286 w 1681553"/>
              <a:gd name="connsiteY58" fmla="*/ 514622 h 1831078"/>
              <a:gd name="connsiteX59" fmla="*/ 1334756 w 1681553"/>
              <a:gd name="connsiteY59" fmla="*/ 529862 h 1831078"/>
              <a:gd name="connsiteX60" fmla="*/ 1311896 w 1681553"/>
              <a:gd name="connsiteY60" fmla="*/ 651782 h 1831078"/>
              <a:gd name="connsiteX61" fmla="*/ 1258556 w 1681553"/>
              <a:gd name="connsiteY61" fmla="*/ 552722 h 1831078"/>
              <a:gd name="connsiteX62" fmla="*/ 1262366 w 1681553"/>
              <a:gd name="connsiteY62" fmla="*/ 697502 h 1831078"/>
              <a:gd name="connsiteX63" fmla="*/ 1163306 w 1681553"/>
              <a:gd name="connsiteY63" fmla="*/ 758462 h 1831078"/>
              <a:gd name="connsiteX64" fmla="*/ 1060436 w 1681553"/>
              <a:gd name="connsiteY64" fmla="*/ 724172 h 1831078"/>
              <a:gd name="connsiteX65" fmla="*/ 1068056 w 1681553"/>
              <a:gd name="connsiteY65" fmla="*/ 625112 h 1831078"/>
              <a:gd name="connsiteX66" fmla="*/ 1125206 w 1681553"/>
              <a:gd name="connsiteY66" fmla="*/ 545102 h 1831078"/>
              <a:gd name="connsiteX67" fmla="*/ 1228076 w 1681553"/>
              <a:gd name="connsiteY67" fmla="*/ 499382 h 1831078"/>
              <a:gd name="connsiteX68" fmla="*/ 1323326 w 1681553"/>
              <a:gd name="connsiteY68" fmla="*/ 480332 h 1831078"/>
              <a:gd name="connsiteX69" fmla="*/ 1437626 w 1681553"/>
              <a:gd name="connsiteY69" fmla="*/ 495572 h 1831078"/>
              <a:gd name="connsiteX70" fmla="*/ 1361426 w 1681553"/>
              <a:gd name="connsiteY70" fmla="*/ 419372 h 1831078"/>
              <a:gd name="connsiteX71" fmla="*/ 1430006 w 1681553"/>
              <a:gd name="connsiteY71" fmla="*/ 293642 h 1831078"/>
              <a:gd name="connsiteX72" fmla="*/ 1262366 w 1681553"/>
              <a:gd name="connsiteY72" fmla="*/ 419372 h 1831078"/>
              <a:gd name="connsiteX73" fmla="*/ 1140446 w 1681553"/>
              <a:gd name="connsiteY73" fmla="*/ 461282 h 1831078"/>
              <a:gd name="connsiteX74" fmla="*/ 1170926 w 1681553"/>
              <a:gd name="connsiteY74" fmla="*/ 316502 h 1831078"/>
              <a:gd name="connsiteX75" fmla="*/ 1285226 w 1681553"/>
              <a:gd name="connsiteY75" fmla="*/ 156482 h 1831078"/>
              <a:gd name="connsiteX76" fmla="*/ 1250936 w 1681553"/>
              <a:gd name="connsiteY76" fmla="*/ 122192 h 1831078"/>
              <a:gd name="connsiteX77" fmla="*/ 1140446 w 1681553"/>
              <a:gd name="connsiteY77" fmla="*/ 236492 h 1831078"/>
              <a:gd name="connsiteX78" fmla="*/ 1071866 w 1681553"/>
              <a:gd name="connsiteY78" fmla="*/ 202202 h 1831078"/>
              <a:gd name="connsiteX79" fmla="*/ 1129016 w 1681553"/>
              <a:gd name="connsiteY79" fmla="*/ 312692 h 1831078"/>
              <a:gd name="connsiteX80" fmla="*/ 1094726 w 1681553"/>
              <a:gd name="connsiteY80" fmla="*/ 438422 h 1831078"/>
              <a:gd name="connsiteX81" fmla="*/ 927086 w 1681553"/>
              <a:gd name="connsiteY81" fmla="*/ 514622 h 1831078"/>
              <a:gd name="connsiteX82" fmla="*/ 843266 w 1681553"/>
              <a:gd name="connsiteY82" fmla="*/ 495572 h 1831078"/>
              <a:gd name="connsiteX83" fmla="*/ 812786 w 1681553"/>
              <a:gd name="connsiteY83" fmla="*/ 339362 h 1831078"/>
              <a:gd name="connsiteX84" fmla="*/ 923276 w 1681553"/>
              <a:gd name="connsiteY84" fmla="*/ 171722 h 1831078"/>
              <a:gd name="connsiteX85" fmla="*/ 942326 w 1681553"/>
              <a:gd name="connsiteY85" fmla="*/ 272 h 1831078"/>
              <a:gd name="connsiteX86" fmla="*/ 835646 w 1681553"/>
              <a:gd name="connsiteY86" fmla="*/ 129812 h 1831078"/>
              <a:gd name="connsiteX87" fmla="*/ 721346 w 1681553"/>
              <a:gd name="connsiteY87" fmla="*/ 42182 h 1831078"/>
              <a:gd name="connsiteX88" fmla="*/ 808976 w 1681553"/>
              <a:gd name="connsiteY88" fmla="*/ 202202 h 1831078"/>
              <a:gd name="connsiteX89" fmla="*/ 740396 w 1681553"/>
              <a:gd name="connsiteY89" fmla="*/ 324122 h 1831078"/>
              <a:gd name="connsiteX90" fmla="*/ 713726 w 1681553"/>
              <a:gd name="connsiteY90" fmla="*/ 381272 h 1831078"/>
              <a:gd name="connsiteX91" fmla="*/ 668006 w 1681553"/>
              <a:gd name="connsiteY91" fmla="*/ 183152 h 1831078"/>
              <a:gd name="connsiteX92" fmla="*/ 645146 w 1681553"/>
              <a:gd name="connsiteY92" fmla="*/ 4082 h 1831078"/>
              <a:gd name="connsiteX93" fmla="*/ 607046 w 1681553"/>
              <a:gd name="connsiteY93" fmla="*/ 80282 h 1831078"/>
              <a:gd name="connsiteX94" fmla="*/ 580376 w 1681553"/>
              <a:gd name="connsiteY94" fmla="*/ 114572 h 1831078"/>
              <a:gd name="connsiteX95" fmla="*/ 397496 w 1681553"/>
              <a:gd name="connsiteY95" fmla="*/ 53612 h 1831078"/>
              <a:gd name="connsiteX96" fmla="*/ 458456 w 1681553"/>
              <a:gd name="connsiteY96" fmla="*/ 156482 h 1831078"/>
              <a:gd name="connsiteX97" fmla="*/ 576566 w 1681553"/>
              <a:gd name="connsiteY97" fmla="*/ 228872 h 1831078"/>
              <a:gd name="connsiteX98" fmla="*/ 587996 w 1681553"/>
              <a:gd name="connsiteY98" fmla="*/ 381272 h 1831078"/>
              <a:gd name="connsiteX99" fmla="*/ 614666 w 1681553"/>
              <a:gd name="connsiteY99" fmla="*/ 457472 h 1831078"/>
              <a:gd name="connsiteX100" fmla="*/ 614666 w 1681553"/>
              <a:gd name="connsiteY100" fmla="*/ 556532 h 1831078"/>
              <a:gd name="connsiteX101" fmla="*/ 553706 w 1681553"/>
              <a:gd name="connsiteY101" fmla="*/ 606062 h 1831078"/>
              <a:gd name="connsiteX102" fmla="*/ 374636 w 1681553"/>
              <a:gd name="connsiteY102" fmla="*/ 533672 h 1831078"/>
              <a:gd name="connsiteX103" fmla="*/ 401306 w 1681553"/>
              <a:gd name="connsiteY103" fmla="*/ 426992 h 1831078"/>
              <a:gd name="connsiteX104" fmla="*/ 450836 w 1681553"/>
              <a:gd name="connsiteY104" fmla="*/ 335552 h 1831078"/>
              <a:gd name="connsiteX105" fmla="*/ 389876 w 1681553"/>
              <a:gd name="connsiteY105" fmla="*/ 366032 h 1831078"/>
              <a:gd name="connsiteX106" fmla="*/ 355586 w 1681553"/>
              <a:gd name="connsiteY106" fmla="*/ 209822 h 1831078"/>
              <a:gd name="connsiteX107" fmla="*/ 325106 w 1681553"/>
              <a:gd name="connsiteY107" fmla="*/ 350792 h 1831078"/>
              <a:gd name="connsiteX108" fmla="*/ 283196 w 1681553"/>
              <a:gd name="connsiteY108" fmla="*/ 491762 h 1831078"/>
              <a:gd name="connsiteX109" fmla="*/ 248906 w 1681553"/>
              <a:gd name="connsiteY109" fmla="*/ 537482 h 1831078"/>
              <a:gd name="connsiteX110" fmla="*/ 100316 w 1681553"/>
              <a:gd name="connsiteY110" fmla="*/ 571772 h 1831078"/>
              <a:gd name="connsiteX111" fmla="*/ 1256 w 1681553"/>
              <a:gd name="connsiteY111" fmla="*/ 579392 h 1831078"/>
              <a:gd name="connsiteX112" fmla="*/ 168896 w 1681553"/>
              <a:gd name="connsiteY112" fmla="*/ 632732 h 1831078"/>
              <a:gd name="connsiteX113" fmla="*/ 325106 w 1681553"/>
              <a:gd name="connsiteY113" fmla="*/ 590822 h 1831078"/>
              <a:gd name="connsiteX114" fmla="*/ 504176 w 1681553"/>
              <a:gd name="connsiteY114" fmla="*/ 750842 h 1831078"/>
              <a:gd name="connsiteX115" fmla="*/ 500366 w 1681553"/>
              <a:gd name="connsiteY115" fmla="*/ 880382 h 1831078"/>
              <a:gd name="connsiteX116" fmla="*/ 357491 w 1681553"/>
              <a:gd name="connsiteY116" fmla="*/ 981347 h 1831078"/>
              <a:gd name="connsiteX117" fmla="*/ 254621 w 1681553"/>
              <a:gd name="connsiteY117" fmla="*/ 1053737 h 1831078"/>
              <a:gd name="connsiteX118" fmla="*/ 184136 w 1681553"/>
              <a:gd name="connsiteY118" fmla="*/ 1101362 h 1831078"/>
              <a:gd name="connsiteX119" fmla="*/ 205091 w 1681553"/>
              <a:gd name="connsiteY119" fmla="*/ 1150892 h 1831078"/>
              <a:gd name="connsiteX120" fmla="*/ 367016 w 1681553"/>
              <a:gd name="connsiteY120" fmla="*/ 1068977 h 1831078"/>
              <a:gd name="connsiteX0" fmla="*/ 296531 w 1681553"/>
              <a:gd name="connsiteY0" fmla="*/ 1107077 h 1829934"/>
              <a:gd name="connsiteX1" fmla="*/ 479411 w 1681553"/>
              <a:gd name="connsiteY1" fmla="*/ 1048022 h 1829934"/>
              <a:gd name="connsiteX2" fmla="*/ 610856 w 1681553"/>
              <a:gd name="connsiteY2" fmla="*/ 1093742 h 1829934"/>
              <a:gd name="connsiteX3" fmla="*/ 664196 w 1681553"/>
              <a:gd name="connsiteY3" fmla="*/ 1177562 h 1829934"/>
              <a:gd name="connsiteX4" fmla="*/ 666101 w 1681553"/>
              <a:gd name="connsiteY4" fmla="*/ 1324247 h 1829934"/>
              <a:gd name="connsiteX5" fmla="*/ 608951 w 1681553"/>
              <a:gd name="connsiteY5" fmla="*/ 1474742 h 1829934"/>
              <a:gd name="connsiteX6" fmla="*/ 607046 w 1681553"/>
              <a:gd name="connsiteY6" fmla="*/ 1604282 h 1829934"/>
              <a:gd name="connsiteX7" fmla="*/ 595616 w 1681553"/>
              <a:gd name="connsiteY7" fmla="*/ 1659527 h 1829934"/>
              <a:gd name="connsiteX8" fmla="*/ 547991 w 1681553"/>
              <a:gd name="connsiteY8" fmla="*/ 1710962 h 1829934"/>
              <a:gd name="connsiteX9" fmla="*/ 515606 w 1681553"/>
              <a:gd name="connsiteY9" fmla="*/ 1745252 h 1829934"/>
              <a:gd name="connsiteX10" fmla="*/ 616571 w 1681553"/>
              <a:gd name="connsiteY10" fmla="*/ 1686197 h 1829934"/>
              <a:gd name="connsiteX11" fmla="*/ 639431 w 1681553"/>
              <a:gd name="connsiteY11" fmla="*/ 1653812 h 1829934"/>
              <a:gd name="connsiteX12" fmla="*/ 708011 w 1681553"/>
              <a:gd name="connsiteY12" fmla="*/ 1728107 h 1829934"/>
              <a:gd name="connsiteX13" fmla="*/ 702296 w 1681553"/>
              <a:gd name="connsiteY13" fmla="*/ 1785257 h 1829934"/>
              <a:gd name="connsiteX14" fmla="*/ 687056 w 1681553"/>
              <a:gd name="connsiteY14" fmla="*/ 1829072 h 1829934"/>
              <a:gd name="connsiteX15" fmla="*/ 770876 w 1681553"/>
              <a:gd name="connsiteY15" fmla="*/ 1745252 h 1829934"/>
              <a:gd name="connsiteX16" fmla="*/ 744206 w 1681553"/>
              <a:gd name="connsiteY16" fmla="*/ 1676672 h 1829934"/>
              <a:gd name="connsiteX17" fmla="*/ 706106 w 1681553"/>
              <a:gd name="connsiteY17" fmla="*/ 1604282 h 1829934"/>
              <a:gd name="connsiteX18" fmla="*/ 706106 w 1681553"/>
              <a:gd name="connsiteY18" fmla="*/ 1531892 h 1829934"/>
              <a:gd name="connsiteX19" fmla="*/ 740396 w 1681553"/>
              <a:gd name="connsiteY19" fmla="*/ 1459502 h 1829934"/>
              <a:gd name="connsiteX20" fmla="*/ 847076 w 1681553"/>
              <a:gd name="connsiteY20" fmla="*/ 1558562 h 1829934"/>
              <a:gd name="connsiteX21" fmla="*/ 896606 w 1681553"/>
              <a:gd name="connsiteY21" fmla="*/ 1661432 h 1829934"/>
              <a:gd name="connsiteX22" fmla="*/ 900416 w 1681553"/>
              <a:gd name="connsiteY22" fmla="*/ 1733822 h 1829934"/>
              <a:gd name="connsiteX23" fmla="*/ 957566 w 1681553"/>
              <a:gd name="connsiteY23" fmla="*/ 1623332 h 1829934"/>
              <a:gd name="connsiteX24" fmla="*/ 923276 w 1681553"/>
              <a:gd name="connsiteY24" fmla="*/ 1539512 h 1829934"/>
              <a:gd name="connsiteX25" fmla="*/ 995666 w 1681553"/>
              <a:gd name="connsiteY25" fmla="*/ 1528082 h 1829934"/>
              <a:gd name="connsiteX26" fmla="*/ 1014716 w 1681553"/>
              <a:gd name="connsiteY26" fmla="*/ 1497602 h 1829934"/>
              <a:gd name="connsiteX27" fmla="*/ 862316 w 1681553"/>
              <a:gd name="connsiteY27" fmla="*/ 1482362 h 1829934"/>
              <a:gd name="connsiteX28" fmla="*/ 786116 w 1681553"/>
              <a:gd name="connsiteY28" fmla="*/ 1356632 h 1829934"/>
              <a:gd name="connsiteX29" fmla="*/ 824216 w 1681553"/>
              <a:gd name="connsiteY29" fmla="*/ 1173752 h 1829934"/>
              <a:gd name="connsiteX30" fmla="*/ 888986 w 1681553"/>
              <a:gd name="connsiteY30" fmla="*/ 1097552 h 1829934"/>
              <a:gd name="connsiteX31" fmla="*/ 976616 w 1681553"/>
              <a:gd name="connsiteY31" fmla="*/ 1089932 h 1829934"/>
              <a:gd name="connsiteX32" fmla="*/ 1087106 w 1681553"/>
              <a:gd name="connsiteY32" fmla="*/ 1158512 h 1829934"/>
              <a:gd name="connsiteX33" fmla="*/ 1178546 w 1681553"/>
              <a:gd name="connsiteY33" fmla="*/ 1192802 h 1829934"/>
              <a:gd name="connsiteX34" fmla="*/ 1155686 w 1681553"/>
              <a:gd name="connsiteY34" fmla="*/ 1116602 h 1829934"/>
              <a:gd name="connsiteX35" fmla="*/ 1060436 w 1681553"/>
              <a:gd name="connsiteY35" fmla="*/ 994682 h 1829934"/>
              <a:gd name="connsiteX36" fmla="*/ 1075676 w 1681553"/>
              <a:gd name="connsiteY36" fmla="*/ 929912 h 1829934"/>
              <a:gd name="connsiteX37" fmla="*/ 1209026 w 1681553"/>
              <a:gd name="connsiteY37" fmla="*/ 849902 h 1829934"/>
              <a:gd name="connsiteX38" fmla="*/ 1376666 w 1681553"/>
              <a:gd name="connsiteY38" fmla="*/ 846092 h 1829934"/>
              <a:gd name="connsiteX39" fmla="*/ 1445246 w 1681553"/>
              <a:gd name="connsiteY39" fmla="*/ 960392 h 1829934"/>
              <a:gd name="connsiteX40" fmla="*/ 1456676 w 1681553"/>
              <a:gd name="connsiteY40" fmla="*/ 910862 h 1829934"/>
              <a:gd name="connsiteX41" fmla="*/ 1456676 w 1681553"/>
              <a:gd name="connsiteY41" fmla="*/ 891812 h 1829934"/>
              <a:gd name="connsiteX42" fmla="*/ 1529066 w 1681553"/>
              <a:gd name="connsiteY42" fmla="*/ 952772 h 1829934"/>
              <a:gd name="connsiteX43" fmla="*/ 1555736 w 1681553"/>
              <a:gd name="connsiteY43" fmla="*/ 1028972 h 1829934"/>
              <a:gd name="connsiteX44" fmla="*/ 1544306 w 1681553"/>
              <a:gd name="connsiteY44" fmla="*/ 1097552 h 1829934"/>
              <a:gd name="connsiteX45" fmla="*/ 1605266 w 1681553"/>
              <a:gd name="connsiteY45" fmla="*/ 1009922 h 1829934"/>
              <a:gd name="connsiteX46" fmla="*/ 1662416 w 1681553"/>
              <a:gd name="connsiteY46" fmla="*/ 1017542 h 1829934"/>
              <a:gd name="connsiteX47" fmla="*/ 1601456 w 1681553"/>
              <a:gd name="connsiteY47" fmla="*/ 941342 h 1829934"/>
              <a:gd name="connsiteX48" fmla="*/ 1548116 w 1681553"/>
              <a:gd name="connsiteY48" fmla="*/ 861332 h 1829934"/>
              <a:gd name="connsiteX49" fmla="*/ 1681466 w 1681553"/>
              <a:gd name="connsiteY49" fmla="*/ 861332 h 1829934"/>
              <a:gd name="connsiteX50" fmla="*/ 1567166 w 1681553"/>
              <a:gd name="connsiteY50" fmla="*/ 823232 h 1829934"/>
              <a:gd name="connsiteX51" fmla="*/ 1483346 w 1681553"/>
              <a:gd name="connsiteY51" fmla="*/ 842282 h 1829934"/>
              <a:gd name="connsiteX52" fmla="*/ 1372856 w 1681553"/>
              <a:gd name="connsiteY52" fmla="*/ 785132 h 1829934"/>
              <a:gd name="connsiteX53" fmla="*/ 1471916 w 1681553"/>
              <a:gd name="connsiteY53" fmla="*/ 647972 h 1829934"/>
              <a:gd name="connsiteX54" fmla="*/ 1372856 w 1681553"/>
              <a:gd name="connsiteY54" fmla="*/ 750842 h 1829934"/>
              <a:gd name="connsiteX55" fmla="*/ 1300466 w 1681553"/>
              <a:gd name="connsiteY55" fmla="*/ 800372 h 1829934"/>
              <a:gd name="connsiteX56" fmla="*/ 1216646 w 1681553"/>
              <a:gd name="connsiteY56" fmla="*/ 792752 h 1829934"/>
              <a:gd name="connsiteX57" fmla="*/ 1376666 w 1681553"/>
              <a:gd name="connsiteY57" fmla="*/ 632732 h 1829934"/>
              <a:gd name="connsiteX58" fmla="*/ 1384286 w 1681553"/>
              <a:gd name="connsiteY58" fmla="*/ 514622 h 1829934"/>
              <a:gd name="connsiteX59" fmla="*/ 1334756 w 1681553"/>
              <a:gd name="connsiteY59" fmla="*/ 529862 h 1829934"/>
              <a:gd name="connsiteX60" fmla="*/ 1311896 w 1681553"/>
              <a:gd name="connsiteY60" fmla="*/ 651782 h 1829934"/>
              <a:gd name="connsiteX61" fmla="*/ 1258556 w 1681553"/>
              <a:gd name="connsiteY61" fmla="*/ 552722 h 1829934"/>
              <a:gd name="connsiteX62" fmla="*/ 1262366 w 1681553"/>
              <a:gd name="connsiteY62" fmla="*/ 697502 h 1829934"/>
              <a:gd name="connsiteX63" fmla="*/ 1163306 w 1681553"/>
              <a:gd name="connsiteY63" fmla="*/ 758462 h 1829934"/>
              <a:gd name="connsiteX64" fmla="*/ 1060436 w 1681553"/>
              <a:gd name="connsiteY64" fmla="*/ 724172 h 1829934"/>
              <a:gd name="connsiteX65" fmla="*/ 1068056 w 1681553"/>
              <a:gd name="connsiteY65" fmla="*/ 625112 h 1829934"/>
              <a:gd name="connsiteX66" fmla="*/ 1125206 w 1681553"/>
              <a:gd name="connsiteY66" fmla="*/ 545102 h 1829934"/>
              <a:gd name="connsiteX67" fmla="*/ 1228076 w 1681553"/>
              <a:gd name="connsiteY67" fmla="*/ 499382 h 1829934"/>
              <a:gd name="connsiteX68" fmla="*/ 1323326 w 1681553"/>
              <a:gd name="connsiteY68" fmla="*/ 480332 h 1829934"/>
              <a:gd name="connsiteX69" fmla="*/ 1437626 w 1681553"/>
              <a:gd name="connsiteY69" fmla="*/ 495572 h 1829934"/>
              <a:gd name="connsiteX70" fmla="*/ 1361426 w 1681553"/>
              <a:gd name="connsiteY70" fmla="*/ 419372 h 1829934"/>
              <a:gd name="connsiteX71" fmla="*/ 1430006 w 1681553"/>
              <a:gd name="connsiteY71" fmla="*/ 293642 h 1829934"/>
              <a:gd name="connsiteX72" fmla="*/ 1262366 w 1681553"/>
              <a:gd name="connsiteY72" fmla="*/ 419372 h 1829934"/>
              <a:gd name="connsiteX73" fmla="*/ 1140446 w 1681553"/>
              <a:gd name="connsiteY73" fmla="*/ 461282 h 1829934"/>
              <a:gd name="connsiteX74" fmla="*/ 1170926 w 1681553"/>
              <a:gd name="connsiteY74" fmla="*/ 316502 h 1829934"/>
              <a:gd name="connsiteX75" fmla="*/ 1285226 w 1681553"/>
              <a:gd name="connsiteY75" fmla="*/ 156482 h 1829934"/>
              <a:gd name="connsiteX76" fmla="*/ 1250936 w 1681553"/>
              <a:gd name="connsiteY76" fmla="*/ 122192 h 1829934"/>
              <a:gd name="connsiteX77" fmla="*/ 1140446 w 1681553"/>
              <a:gd name="connsiteY77" fmla="*/ 236492 h 1829934"/>
              <a:gd name="connsiteX78" fmla="*/ 1071866 w 1681553"/>
              <a:gd name="connsiteY78" fmla="*/ 202202 h 1829934"/>
              <a:gd name="connsiteX79" fmla="*/ 1129016 w 1681553"/>
              <a:gd name="connsiteY79" fmla="*/ 312692 h 1829934"/>
              <a:gd name="connsiteX80" fmla="*/ 1094726 w 1681553"/>
              <a:gd name="connsiteY80" fmla="*/ 438422 h 1829934"/>
              <a:gd name="connsiteX81" fmla="*/ 927086 w 1681553"/>
              <a:gd name="connsiteY81" fmla="*/ 514622 h 1829934"/>
              <a:gd name="connsiteX82" fmla="*/ 843266 w 1681553"/>
              <a:gd name="connsiteY82" fmla="*/ 495572 h 1829934"/>
              <a:gd name="connsiteX83" fmla="*/ 812786 w 1681553"/>
              <a:gd name="connsiteY83" fmla="*/ 339362 h 1829934"/>
              <a:gd name="connsiteX84" fmla="*/ 923276 w 1681553"/>
              <a:gd name="connsiteY84" fmla="*/ 171722 h 1829934"/>
              <a:gd name="connsiteX85" fmla="*/ 942326 w 1681553"/>
              <a:gd name="connsiteY85" fmla="*/ 272 h 1829934"/>
              <a:gd name="connsiteX86" fmla="*/ 835646 w 1681553"/>
              <a:gd name="connsiteY86" fmla="*/ 129812 h 1829934"/>
              <a:gd name="connsiteX87" fmla="*/ 721346 w 1681553"/>
              <a:gd name="connsiteY87" fmla="*/ 42182 h 1829934"/>
              <a:gd name="connsiteX88" fmla="*/ 808976 w 1681553"/>
              <a:gd name="connsiteY88" fmla="*/ 202202 h 1829934"/>
              <a:gd name="connsiteX89" fmla="*/ 740396 w 1681553"/>
              <a:gd name="connsiteY89" fmla="*/ 324122 h 1829934"/>
              <a:gd name="connsiteX90" fmla="*/ 713726 w 1681553"/>
              <a:gd name="connsiteY90" fmla="*/ 381272 h 1829934"/>
              <a:gd name="connsiteX91" fmla="*/ 668006 w 1681553"/>
              <a:gd name="connsiteY91" fmla="*/ 183152 h 1829934"/>
              <a:gd name="connsiteX92" fmla="*/ 645146 w 1681553"/>
              <a:gd name="connsiteY92" fmla="*/ 4082 h 1829934"/>
              <a:gd name="connsiteX93" fmla="*/ 607046 w 1681553"/>
              <a:gd name="connsiteY93" fmla="*/ 80282 h 1829934"/>
              <a:gd name="connsiteX94" fmla="*/ 580376 w 1681553"/>
              <a:gd name="connsiteY94" fmla="*/ 114572 h 1829934"/>
              <a:gd name="connsiteX95" fmla="*/ 397496 w 1681553"/>
              <a:gd name="connsiteY95" fmla="*/ 53612 h 1829934"/>
              <a:gd name="connsiteX96" fmla="*/ 458456 w 1681553"/>
              <a:gd name="connsiteY96" fmla="*/ 156482 h 1829934"/>
              <a:gd name="connsiteX97" fmla="*/ 576566 w 1681553"/>
              <a:gd name="connsiteY97" fmla="*/ 228872 h 1829934"/>
              <a:gd name="connsiteX98" fmla="*/ 587996 w 1681553"/>
              <a:gd name="connsiteY98" fmla="*/ 381272 h 1829934"/>
              <a:gd name="connsiteX99" fmla="*/ 614666 w 1681553"/>
              <a:gd name="connsiteY99" fmla="*/ 457472 h 1829934"/>
              <a:gd name="connsiteX100" fmla="*/ 614666 w 1681553"/>
              <a:gd name="connsiteY100" fmla="*/ 556532 h 1829934"/>
              <a:gd name="connsiteX101" fmla="*/ 553706 w 1681553"/>
              <a:gd name="connsiteY101" fmla="*/ 606062 h 1829934"/>
              <a:gd name="connsiteX102" fmla="*/ 374636 w 1681553"/>
              <a:gd name="connsiteY102" fmla="*/ 533672 h 1829934"/>
              <a:gd name="connsiteX103" fmla="*/ 401306 w 1681553"/>
              <a:gd name="connsiteY103" fmla="*/ 426992 h 1829934"/>
              <a:gd name="connsiteX104" fmla="*/ 450836 w 1681553"/>
              <a:gd name="connsiteY104" fmla="*/ 335552 h 1829934"/>
              <a:gd name="connsiteX105" fmla="*/ 389876 w 1681553"/>
              <a:gd name="connsiteY105" fmla="*/ 366032 h 1829934"/>
              <a:gd name="connsiteX106" fmla="*/ 355586 w 1681553"/>
              <a:gd name="connsiteY106" fmla="*/ 209822 h 1829934"/>
              <a:gd name="connsiteX107" fmla="*/ 325106 w 1681553"/>
              <a:gd name="connsiteY107" fmla="*/ 350792 h 1829934"/>
              <a:gd name="connsiteX108" fmla="*/ 283196 w 1681553"/>
              <a:gd name="connsiteY108" fmla="*/ 491762 h 1829934"/>
              <a:gd name="connsiteX109" fmla="*/ 248906 w 1681553"/>
              <a:gd name="connsiteY109" fmla="*/ 537482 h 1829934"/>
              <a:gd name="connsiteX110" fmla="*/ 100316 w 1681553"/>
              <a:gd name="connsiteY110" fmla="*/ 571772 h 1829934"/>
              <a:gd name="connsiteX111" fmla="*/ 1256 w 1681553"/>
              <a:gd name="connsiteY111" fmla="*/ 579392 h 1829934"/>
              <a:gd name="connsiteX112" fmla="*/ 168896 w 1681553"/>
              <a:gd name="connsiteY112" fmla="*/ 632732 h 1829934"/>
              <a:gd name="connsiteX113" fmla="*/ 325106 w 1681553"/>
              <a:gd name="connsiteY113" fmla="*/ 590822 h 1829934"/>
              <a:gd name="connsiteX114" fmla="*/ 504176 w 1681553"/>
              <a:gd name="connsiteY114" fmla="*/ 750842 h 1829934"/>
              <a:gd name="connsiteX115" fmla="*/ 500366 w 1681553"/>
              <a:gd name="connsiteY115" fmla="*/ 880382 h 1829934"/>
              <a:gd name="connsiteX116" fmla="*/ 357491 w 1681553"/>
              <a:gd name="connsiteY116" fmla="*/ 981347 h 1829934"/>
              <a:gd name="connsiteX117" fmla="*/ 254621 w 1681553"/>
              <a:gd name="connsiteY117" fmla="*/ 1053737 h 1829934"/>
              <a:gd name="connsiteX118" fmla="*/ 184136 w 1681553"/>
              <a:gd name="connsiteY118" fmla="*/ 1101362 h 1829934"/>
              <a:gd name="connsiteX119" fmla="*/ 205091 w 1681553"/>
              <a:gd name="connsiteY119" fmla="*/ 1150892 h 1829934"/>
              <a:gd name="connsiteX120" fmla="*/ 367016 w 1681553"/>
              <a:gd name="connsiteY120" fmla="*/ 1068977 h 1829934"/>
              <a:gd name="connsiteX0" fmla="*/ 296531 w 1681553"/>
              <a:gd name="connsiteY0" fmla="*/ 1107077 h 1829168"/>
              <a:gd name="connsiteX1" fmla="*/ 479411 w 1681553"/>
              <a:gd name="connsiteY1" fmla="*/ 1048022 h 1829168"/>
              <a:gd name="connsiteX2" fmla="*/ 610856 w 1681553"/>
              <a:gd name="connsiteY2" fmla="*/ 1093742 h 1829168"/>
              <a:gd name="connsiteX3" fmla="*/ 664196 w 1681553"/>
              <a:gd name="connsiteY3" fmla="*/ 1177562 h 1829168"/>
              <a:gd name="connsiteX4" fmla="*/ 666101 w 1681553"/>
              <a:gd name="connsiteY4" fmla="*/ 1324247 h 1829168"/>
              <a:gd name="connsiteX5" fmla="*/ 608951 w 1681553"/>
              <a:gd name="connsiteY5" fmla="*/ 1474742 h 1829168"/>
              <a:gd name="connsiteX6" fmla="*/ 607046 w 1681553"/>
              <a:gd name="connsiteY6" fmla="*/ 1604282 h 1829168"/>
              <a:gd name="connsiteX7" fmla="*/ 595616 w 1681553"/>
              <a:gd name="connsiteY7" fmla="*/ 1659527 h 1829168"/>
              <a:gd name="connsiteX8" fmla="*/ 547991 w 1681553"/>
              <a:gd name="connsiteY8" fmla="*/ 1710962 h 1829168"/>
              <a:gd name="connsiteX9" fmla="*/ 515606 w 1681553"/>
              <a:gd name="connsiteY9" fmla="*/ 1745252 h 1829168"/>
              <a:gd name="connsiteX10" fmla="*/ 616571 w 1681553"/>
              <a:gd name="connsiteY10" fmla="*/ 1686197 h 1829168"/>
              <a:gd name="connsiteX11" fmla="*/ 639431 w 1681553"/>
              <a:gd name="connsiteY11" fmla="*/ 1653812 h 1829168"/>
              <a:gd name="connsiteX12" fmla="*/ 708011 w 1681553"/>
              <a:gd name="connsiteY12" fmla="*/ 1728107 h 1829168"/>
              <a:gd name="connsiteX13" fmla="*/ 687056 w 1681553"/>
              <a:gd name="connsiteY13" fmla="*/ 1829072 h 1829168"/>
              <a:gd name="connsiteX14" fmla="*/ 770876 w 1681553"/>
              <a:gd name="connsiteY14" fmla="*/ 1745252 h 1829168"/>
              <a:gd name="connsiteX15" fmla="*/ 744206 w 1681553"/>
              <a:gd name="connsiteY15" fmla="*/ 1676672 h 1829168"/>
              <a:gd name="connsiteX16" fmla="*/ 706106 w 1681553"/>
              <a:gd name="connsiteY16" fmla="*/ 1604282 h 1829168"/>
              <a:gd name="connsiteX17" fmla="*/ 706106 w 1681553"/>
              <a:gd name="connsiteY17" fmla="*/ 1531892 h 1829168"/>
              <a:gd name="connsiteX18" fmla="*/ 740396 w 1681553"/>
              <a:gd name="connsiteY18" fmla="*/ 1459502 h 1829168"/>
              <a:gd name="connsiteX19" fmla="*/ 847076 w 1681553"/>
              <a:gd name="connsiteY19" fmla="*/ 1558562 h 1829168"/>
              <a:gd name="connsiteX20" fmla="*/ 896606 w 1681553"/>
              <a:gd name="connsiteY20" fmla="*/ 1661432 h 1829168"/>
              <a:gd name="connsiteX21" fmla="*/ 900416 w 1681553"/>
              <a:gd name="connsiteY21" fmla="*/ 1733822 h 1829168"/>
              <a:gd name="connsiteX22" fmla="*/ 957566 w 1681553"/>
              <a:gd name="connsiteY22" fmla="*/ 1623332 h 1829168"/>
              <a:gd name="connsiteX23" fmla="*/ 923276 w 1681553"/>
              <a:gd name="connsiteY23" fmla="*/ 1539512 h 1829168"/>
              <a:gd name="connsiteX24" fmla="*/ 995666 w 1681553"/>
              <a:gd name="connsiteY24" fmla="*/ 1528082 h 1829168"/>
              <a:gd name="connsiteX25" fmla="*/ 1014716 w 1681553"/>
              <a:gd name="connsiteY25" fmla="*/ 1497602 h 1829168"/>
              <a:gd name="connsiteX26" fmla="*/ 862316 w 1681553"/>
              <a:gd name="connsiteY26" fmla="*/ 1482362 h 1829168"/>
              <a:gd name="connsiteX27" fmla="*/ 786116 w 1681553"/>
              <a:gd name="connsiteY27" fmla="*/ 1356632 h 1829168"/>
              <a:gd name="connsiteX28" fmla="*/ 824216 w 1681553"/>
              <a:gd name="connsiteY28" fmla="*/ 1173752 h 1829168"/>
              <a:gd name="connsiteX29" fmla="*/ 888986 w 1681553"/>
              <a:gd name="connsiteY29" fmla="*/ 1097552 h 1829168"/>
              <a:gd name="connsiteX30" fmla="*/ 976616 w 1681553"/>
              <a:gd name="connsiteY30" fmla="*/ 1089932 h 1829168"/>
              <a:gd name="connsiteX31" fmla="*/ 1087106 w 1681553"/>
              <a:gd name="connsiteY31" fmla="*/ 1158512 h 1829168"/>
              <a:gd name="connsiteX32" fmla="*/ 1178546 w 1681553"/>
              <a:gd name="connsiteY32" fmla="*/ 1192802 h 1829168"/>
              <a:gd name="connsiteX33" fmla="*/ 1155686 w 1681553"/>
              <a:gd name="connsiteY33" fmla="*/ 1116602 h 1829168"/>
              <a:gd name="connsiteX34" fmla="*/ 1060436 w 1681553"/>
              <a:gd name="connsiteY34" fmla="*/ 994682 h 1829168"/>
              <a:gd name="connsiteX35" fmla="*/ 1075676 w 1681553"/>
              <a:gd name="connsiteY35" fmla="*/ 929912 h 1829168"/>
              <a:gd name="connsiteX36" fmla="*/ 1209026 w 1681553"/>
              <a:gd name="connsiteY36" fmla="*/ 849902 h 1829168"/>
              <a:gd name="connsiteX37" fmla="*/ 1376666 w 1681553"/>
              <a:gd name="connsiteY37" fmla="*/ 846092 h 1829168"/>
              <a:gd name="connsiteX38" fmla="*/ 1445246 w 1681553"/>
              <a:gd name="connsiteY38" fmla="*/ 960392 h 1829168"/>
              <a:gd name="connsiteX39" fmla="*/ 1456676 w 1681553"/>
              <a:gd name="connsiteY39" fmla="*/ 910862 h 1829168"/>
              <a:gd name="connsiteX40" fmla="*/ 1456676 w 1681553"/>
              <a:gd name="connsiteY40" fmla="*/ 891812 h 1829168"/>
              <a:gd name="connsiteX41" fmla="*/ 1529066 w 1681553"/>
              <a:gd name="connsiteY41" fmla="*/ 952772 h 1829168"/>
              <a:gd name="connsiteX42" fmla="*/ 1555736 w 1681553"/>
              <a:gd name="connsiteY42" fmla="*/ 1028972 h 1829168"/>
              <a:gd name="connsiteX43" fmla="*/ 1544306 w 1681553"/>
              <a:gd name="connsiteY43" fmla="*/ 1097552 h 1829168"/>
              <a:gd name="connsiteX44" fmla="*/ 1605266 w 1681553"/>
              <a:gd name="connsiteY44" fmla="*/ 1009922 h 1829168"/>
              <a:gd name="connsiteX45" fmla="*/ 1662416 w 1681553"/>
              <a:gd name="connsiteY45" fmla="*/ 1017542 h 1829168"/>
              <a:gd name="connsiteX46" fmla="*/ 1601456 w 1681553"/>
              <a:gd name="connsiteY46" fmla="*/ 941342 h 1829168"/>
              <a:gd name="connsiteX47" fmla="*/ 1548116 w 1681553"/>
              <a:gd name="connsiteY47" fmla="*/ 861332 h 1829168"/>
              <a:gd name="connsiteX48" fmla="*/ 1681466 w 1681553"/>
              <a:gd name="connsiteY48" fmla="*/ 861332 h 1829168"/>
              <a:gd name="connsiteX49" fmla="*/ 1567166 w 1681553"/>
              <a:gd name="connsiteY49" fmla="*/ 823232 h 1829168"/>
              <a:gd name="connsiteX50" fmla="*/ 1483346 w 1681553"/>
              <a:gd name="connsiteY50" fmla="*/ 842282 h 1829168"/>
              <a:gd name="connsiteX51" fmla="*/ 1372856 w 1681553"/>
              <a:gd name="connsiteY51" fmla="*/ 785132 h 1829168"/>
              <a:gd name="connsiteX52" fmla="*/ 1471916 w 1681553"/>
              <a:gd name="connsiteY52" fmla="*/ 647972 h 1829168"/>
              <a:gd name="connsiteX53" fmla="*/ 1372856 w 1681553"/>
              <a:gd name="connsiteY53" fmla="*/ 750842 h 1829168"/>
              <a:gd name="connsiteX54" fmla="*/ 1300466 w 1681553"/>
              <a:gd name="connsiteY54" fmla="*/ 800372 h 1829168"/>
              <a:gd name="connsiteX55" fmla="*/ 1216646 w 1681553"/>
              <a:gd name="connsiteY55" fmla="*/ 792752 h 1829168"/>
              <a:gd name="connsiteX56" fmla="*/ 1376666 w 1681553"/>
              <a:gd name="connsiteY56" fmla="*/ 632732 h 1829168"/>
              <a:gd name="connsiteX57" fmla="*/ 1384286 w 1681553"/>
              <a:gd name="connsiteY57" fmla="*/ 514622 h 1829168"/>
              <a:gd name="connsiteX58" fmla="*/ 1334756 w 1681553"/>
              <a:gd name="connsiteY58" fmla="*/ 529862 h 1829168"/>
              <a:gd name="connsiteX59" fmla="*/ 1311896 w 1681553"/>
              <a:gd name="connsiteY59" fmla="*/ 651782 h 1829168"/>
              <a:gd name="connsiteX60" fmla="*/ 1258556 w 1681553"/>
              <a:gd name="connsiteY60" fmla="*/ 552722 h 1829168"/>
              <a:gd name="connsiteX61" fmla="*/ 1262366 w 1681553"/>
              <a:gd name="connsiteY61" fmla="*/ 697502 h 1829168"/>
              <a:gd name="connsiteX62" fmla="*/ 1163306 w 1681553"/>
              <a:gd name="connsiteY62" fmla="*/ 758462 h 1829168"/>
              <a:gd name="connsiteX63" fmla="*/ 1060436 w 1681553"/>
              <a:gd name="connsiteY63" fmla="*/ 724172 h 1829168"/>
              <a:gd name="connsiteX64" fmla="*/ 1068056 w 1681553"/>
              <a:gd name="connsiteY64" fmla="*/ 625112 h 1829168"/>
              <a:gd name="connsiteX65" fmla="*/ 1125206 w 1681553"/>
              <a:gd name="connsiteY65" fmla="*/ 545102 h 1829168"/>
              <a:gd name="connsiteX66" fmla="*/ 1228076 w 1681553"/>
              <a:gd name="connsiteY66" fmla="*/ 499382 h 1829168"/>
              <a:gd name="connsiteX67" fmla="*/ 1323326 w 1681553"/>
              <a:gd name="connsiteY67" fmla="*/ 480332 h 1829168"/>
              <a:gd name="connsiteX68" fmla="*/ 1437626 w 1681553"/>
              <a:gd name="connsiteY68" fmla="*/ 495572 h 1829168"/>
              <a:gd name="connsiteX69" fmla="*/ 1361426 w 1681553"/>
              <a:gd name="connsiteY69" fmla="*/ 419372 h 1829168"/>
              <a:gd name="connsiteX70" fmla="*/ 1430006 w 1681553"/>
              <a:gd name="connsiteY70" fmla="*/ 293642 h 1829168"/>
              <a:gd name="connsiteX71" fmla="*/ 1262366 w 1681553"/>
              <a:gd name="connsiteY71" fmla="*/ 419372 h 1829168"/>
              <a:gd name="connsiteX72" fmla="*/ 1140446 w 1681553"/>
              <a:gd name="connsiteY72" fmla="*/ 461282 h 1829168"/>
              <a:gd name="connsiteX73" fmla="*/ 1170926 w 1681553"/>
              <a:gd name="connsiteY73" fmla="*/ 316502 h 1829168"/>
              <a:gd name="connsiteX74" fmla="*/ 1285226 w 1681553"/>
              <a:gd name="connsiteY74" fmla="*/ 156482 h 1829168"/>
              <a:gd name="connsiteX75" fmla="*/ 1250936 w 1681553"/>
              <a:gd name="connsiteY75" fmla="*/ 122192 h 1829168"/>
              <a:gd name="connsiteX76" fmla="*/ 1140446 w 1681553"/>
              <a:gd name="connsiteY76" fmla="*/ 236492 h 1829168"/>
              <a:gd name="connsiteX77" fmla="*/ 1071866 w 1681553"/>
              <a:gd name="connsiteY77" fmla="*/ 202202 h 1829168"/>
              <a:gd name="connsiteX78" fmla="*/ 1129016 w 1681553"/>
              <a:gd name="connsiteY78" fmla="*/ 312692 h 1829168"/>
              <a:gd name="connsiteX79" fmla="*/ 1094726 w 1681553"/>
              <a:gd name="connsiteY79" fmla="*/ 438422 h 1829168"/>
              <a:gd name="connsiteX80" fmla="*/ 927086 w 1681553"/>
              <a:gd name="connsiteY80" fmla="*/ 514622 h 1829168"/>
              <a:gd name="connsiteX81" fmla="*/ 843266 w 1681553"/>
              <a:gd name="connsiteY81" fmla="*/ 495572 h 1829168"/>
              <a:gd name="connsiteX82" fmla="*/ 812786 w 1681553"/>
              <a:gd name="connsiteY82" fmla="*/ 339362 h 1829168"/>
              <a:gd name="connsiteX83" fmla="*/ 923276 w 1681553"/>
              <a:gd name="connsiteY83" fmla="*/ 171722 h 1829168"/>
              <a:gd name="connsiteX84" fmla="*/ 942326 w 1681553"/>
              <a:gd name="connsiteY84" fmla="*/ 272 h 1829168"/>
              <a:gd name="connsiteX85" fmla="*/ 835646 w 1681553"/>
              <a:gd name="connsiteY85" fmla="*/ 129812 h 1829168"/>
              <a:gd name="connsiteX86" fmla="*/ 721346 w 1681553"/>
              <a:gd name="connsiteY86" fmla="*/ 42182 h 1829168"/>
              <a:gd name="connsiteX87" fmla="*/ 808976 w 1681553"/>
              <a:gd name="connsiteY87" fmla="*/ 202202 h 1829168"/>
              <a:gd name="connsiteX88" fmla="*/ 740396 w 1681553"/>
              <a:gd name="connsiteY88" fmla="*/ 324122 h 1829168"/>
              <a:gd name="connsiteX89" fmla="*/ 713726 w 1681553"/>
              <a:gd name="connsiteY89" fmla="*/ 381272 h 1829168"/>
              <a:gd name="connsiteX90" fmla="*/ 668006 w 1681553"/>
              <a:gd name="connsiteY90" fmla="*/ 183152 h 1829168"/>
              <a:gd name="connsiteX91" fmla="*/ 645146 w 1681553"/>
              <a:gd name="connsiteY91" fmla="*/ 4082 h 1829168"/>
              <a:gd name="connsiteX92" fmla="*/ 607046 w 1681553"/>
              <a:gd name="connsiteY92" fmla="*/ 80282 h 1829168"/>
              <a:gd name="connsiteX93" fmla="*/ 580376 w 1681553"/>
              <a:gd name="connsiteY93" fmla="*/ 114572 h 1829168"/>
              <a:gd name="connsiteX94" fmla="*/ 397496 w 1681553"/>
              <a:gd name="connsiteY94" fmla="*/ 53612 h 1829168"/>
              <a:gd name="connsiteX95" fmla="*/ 458456 w 1681553"/>
              <a:gd name="connsiteY95" fmla="*/ 156482 h 1829168"/>
              <a:gd name="connsiteX96" fmla="*/ 576566 w 1681553"/>
              <a:gd name="connsiteY96" fmla="*/ 228872 h 1829168"/>
              <a:gd name="connsiteX97" fmla="*/ 587996 w 1681553"/>
              <a:gd name="connsiteY97" fmla="*/ 381272 h 1829168"/>
              <a:gd name="connsiteX98" fmla="*/ 614666 w 1681553"/>
              <a:gd name="connsiteY98" fmla="*/ 457472 h 1829168"/>
              <a:gd name="connsiteX99" fmla="*/ 614666 w 1681553"/>
              <a:gd name="connsiteY99" fmla="*/ 556532 h 1829168"/>
              <a:gd name="connsiteX100" fmla="*/ 553706 w 1681553"/>
              <a:gd name="connsiteY100" fmla="*/ 606062 h 1829168"/>
              <a:gd name="connsiteX101" fmla="*/ 374636 w 1681553"/>
              <a:gd name="connsiteY101" fmla="*/ 533672 h 1829168"/>
              <a:gd name="connsiteX102" fmla="*/ 401306 w 1681553"/>
              <a:gd name="connsiteY102" fmla="*/ 426992 h 1829168"/>
              <a:gd name="connsiteX103" fmla="*/ 450836 w 1681553"/>
              <a:gd name="connsiteY103" fmla="*/ 335552 h 1829168"/>
              <a:gd name="connsiteX104" fmla="*/ 389876 w 1681553"/>
              <a:gd name="connsiteY104" fmla="*/ 366032 h 1829168"/>
              <a:gd name="connsiteX105" fmla="*/ 355586 w 1681553"/>
              <a:gd name="connsiteY105" fmla="*/ 209822 h 1829168"/>
              <a:gd name="connsiteX106" fmla="*/ 325106 w 1681553"/>
              <a:gd name="connsiteY106" fmla="*/ 350792 h 1829168"/>
              <a:gd name="connsiteX107" fmla="*/ 283196 w 1681553"/>
              <a:gd name="connsiteY107" fmla="*/ 491762 h 1829168"/>
              <a:gd name="connsiteX108" fmla="*/ 248906 w 1681553"/>
              <a:gd name="connsiteY108" fmla="*/ 537482 h 1829168"/>
              <a:gd name="connsiteX109" fmla="*/ 100316 w 1681553"/>
              <a:gd name="connsiteY109" fmla="*/ 571772 h 1829168"/>
              <a:gd name="connsiteX110" fmla="*/ 1256 w 1681553"/>
              <a:gd name="connsiteY110" fmla="*/ 579392 h 1829168"/>
              <a:gd name="connsiteX111" fmla="*/ 168896 w 1681553"/>
              <a:gd name="connsiteY111" fmla="*/ 632732 h 1829168"/>
              <a:gd name="connsiteX112" fmla="*/ 325106 w 1681553"/>
              <a:gd name="connsiteY112" fmla="*/ 590822 h 1829168"/>
              <a:gd name="connsiteX113" fmla="*/ 504176 w 1681553"/>
              <a:gd name="connsiteY113" fmla="*/ 750842 h 1829168"/>
              <a:gd name="connsiteX114" fmla="*/ 500366 w 1681553"/>
              <a:gd name="connsiteY114" fmla="*/ 880382 h 1829168"/>
              <a:gd name="connsiteX115" fmla="*/ 357491 w 1681553"/>
              <a:gd name="connsiteY115" fmla="*/ 981347 h 1829168"/>
              <a:gd name="connsiteX116" fmla="*/ 254621 w 1681553"/>
              <a:gd name="connsiteY116" fmla="*/ 1053737 h 1829168"/>
              <a:gd name="connsiteX117" fmla="*/ 184136 w 1681553"/>
              <a:gd name="connsiteY117" fmla="*/ 1101362 h 1829168"/>
              <a:gd name="connsiteX118" fmla="*/ 205091 w 1681553"/>
              <a:gd name="connsiteY118" fmla="*/ 1150892 h 1829168"/>
              <a:gd name="connsiteX119" fmla="*/ 367016 w 1681553"/>
              <a:gd name="connsiteY119" fmla="*/ 1068977 h 1829168"/>
              <a:gd name="connsiteX0" fmla="*/ 296531 w 1681553"/>
              <a:gd name="connsiteY0" fmla="*/ 1107077 h 1783592"/>
              <a:gd name="connsiteX1" fmla="*/ 479411 w 1681553"/>
              <a:gd name="connsiteY1" fmla="*/ 1048022 h 1783592"/>
              <a:gd name="connsiteX2" fmla="*/ 610856 w 1681553"/>
              <a:gd name="connsiteY2" fmla="*/ 1093742 h 1783592"/>
              <a:gd name="connsiteX3" fmla="*/ 664196 w 1681553"/>
              <a:gd name="connsiteY3" fmla="*/ 1177562 h 1783592"/>
              <a:gd name="connsiteX4" fmla="*/ 666101 w 1681553"/>
              <a:gd name="connsiteY4" fmla="*/ 1324247 h 1783592"/>
              <a:gd name="connsiteX5" fmla="*/ 608951 w 1681553"/>
              <a:gd name="connsiteY5" fmla="*/ 1474742 h 1783592"/>
              <a:gd name="connsiteX6" fmla="*/ 607046 w 1681553"/>
              <a:gd name="connsiteY6" fmla="*/ 1604282 h 1783592"/>
              <a:gd name="connsiteX7" fmla="*/ 595616 w 1681553"/>
              <a:gd name="connsiteY7" fmla="*/ 1659527 h 1783592"/>
              <a:gd name="connsiteX8" fmla="*/ 547991 w 1681553"/>
              <a:gd name="connsiteY8" fmla="*/ 1710962 h 1783592"/>
              <a:gd name="connsiteX9" fmla="*/ 515606 w 1681553"/>
              <a:gd name="connsiteY9" fmla="*/ 1745252 h 1783592"/>
              <a:gd name="connsiteX10" fmla="*/ 616571 w 1681553"/>
              <a:gd name="connsiteY10" fmla="*/ 1686197 h 1783592"/>
              <a:gd name="connsiteX11" fmla="*/ 639431 w 1681553"/>
              <a:gd name="connsiteY11" fmla="*/ 1653812 h 1783592"/>
              <a:gd name="connsiteX12" fmla="*/ 708011 w 1681553"/>
              <a:gd name="connsiteY12" fmla="*/ 1728107 h 1783592"/>
              <a:gd name="connsiteX13" fmla="*/ 727061 w 1681553"/>
              <a:gd name="connsiteY13" fmla="*/ 1783352 h 1783592"/>
              <a:gd name="connsiteX14" fmla="*/ 770876 w 1681553"/>
              <a:gd name="connsiteY14" fmla="*/ 1745252 h 1783592"/>
              <a:gd name="connsiteX15" fmla="*/ 744206 w 1681553"/>
              <a:gd name="connsiteY15" fmla="*/ 1676672 h 1783592"/>
              <a:gd name="connsiteX16" fmla="*/ 706106 w 1681553"/>
              <a:gd name="connsiteY16" fmla="*/ 1604282 h 1783592"/>
              <a:gd name="connsiteX17" fmla="*/ 706106 w 1681553"/>
              <a:gd name="connsiteY17" fmla="*/ 1531892 h 1783592"/>
              <a:gd name="connsiteX18" fmla="*/ 740396 w 1681553"/>
              <a:gd name="connsiteY18" fmla="*/ 1459502 h 1783592"/>
              <a:gd name="connsiteX19" fmla="*/ 847076 w 1681553"/>
              <a:gd name="connsiteY19" fmla="*/ 1558562 h 1783592"/>
              <a:gd name="connsiteX20" fmla="*/ 896606 w 1681553"/>
              <a:gd name="connsiteY20" fmla="*/ 1661432 h 1783592"/>
              <a:gd name="connsiteX21" fmla="*/ 900416 w 1681553"/>
              <a:gd name="connsiteY21" fmla="*/ 1733822 h 1783592"/>
              <a:gd name="connsiteX22" fmla="*/ 957566 w 1681553"/>
              <a:gd name="connsiteY22" fmla="*/ 1623332 h 1783592"/>
              <a:gd name="connsiteX23" fmla="*/ 923276 w 1681553"/>
              <a:gd name="connsiteY23" fmla="*/ 1539512 h 1783592"/>
              <a:gd name="connsiteX24" fmla="*/ 995666 w 1681553"/>
              <a:gd name="connsiteY24" fmla="*/ 1528082 h 1783592"/>
              <a:gd name="connsiteX25" fmla="*/ 1014716 w 1681553"/>
              <a:gd name="connsiteY25" fmla="*/ 1497602 h 1783592"/>
              <a:gd name="connsiteX26" fmla="*/ 862316 w 1681553"/>
              <a:gd name="connsiteY26" fmla="*/ 1482362 h 1783592"/>
              <a:gd name="connsiteX27" fmla="*/ 786116 w 1681553"/>
              <a:gd name="connsiteY27" fmla="*/ 1356632 h 1783592"/>
              <a:gd name="connsiteX28" fmla="*/ 824216 w 1681553"/>
              <a:gd name="connsiteY28" fmla="*/ 1173752 h 1783592"/>
              <a:gd name="connsiteX29" fmla="*/ 888986 w 1681553"/>
              <a:gd name="connsiteY29" fmla="*/ 1097552 h 1783592"/>
              <a:gd name="connsiteX30" fmla="*/ 976616 w 1681553"/>
              <a:gd name="connsiteY30" fmla="*/ 1089932 h 1783592"/>
              <a:gd name="connsiteX31" fmla="*/ 1087106 w 1681553"/>
              <a:gd name="connsiteY31" fmla="*/ 1158512 h 1783592"/>
              <a:gd name="connsiteX32" fmla="*/ 1178546 w 1681553"/>
              <a:gd name="connsiteY32" fmla="*/ 1192802 h 1783592"/>
              <a:gd name="connsiteX33" fmla="*/ 1155686 w 1681553"/>
              <a:gd name="connsiteY33" fmla="*/ 1116602 h 1783592"/>
              <a:gd name="connsiteX34" fmla="*/ 1060436 w 1681553"/>
              <a:gd name="connsiteY34" fmla="*/ 994682 h 1783592"/>
              <a:gd name="connsiteX35" fmla="*/ 1075676 w 1681553"/>
              <a:gd name="connsiteY35" fmla="*/ 929912 h 1783592"/>
              <a:gd name="connsiteX36" fmla="*/ 1209026 w 1681553"/>
              <a:gd name="connsiteY36" fmla="*/ 849902 h 1783592"/>
              <a:gd name="connsiteX37" fmla="*/ 1376666 w 1681553"/>
              <a:gd name="connsiteY37" fmla="*/ 846092 h 1783592"/>
              <a:gd name="connsiteX38" fmla="*/ 1445246 w 1681553"/>
              <a:gd name="connsiteY38" fmla="*/ 960392 h 1783592"/>
              <a:gd name="connsiteX39" fmla="*/ 1456676 w 1681553"/>
              <a:gd name="connsiteY39" fmla="*/ 910862 h 1783592"/>
              <a:gd name="connsiteX40" fmla="*/ 1456676 w 1681553"/>
              <a:gd name="connsiteY40" fmla="*/ 891812 h 1783592"/>
              <a:gd name="connsiteX41" fmla="*/ 1529066 w 1681553"/>
              <a:gd name="connsiteY41" fmla="*/ 952772 h 1783592"/>
              <a:gd name="connsiteX42" fmla="*/ 1555736 w 1681553"/>
              <a:gd name="connsiteY42" fmla="*/ 1028972 h 1783592"/>
              <a:gd name="connsiteX43" fmla="*/ 1544306 w 1681553"/>
              <a:gd name="connsiteY43" fmla="*/ 1097552 h 1783592"/>
              <a:gd name="connsiteX44" fmla="*/ 1605266 w 1681553"/>
              <a:gd name="connsiteY44" fmla="*/ 1009922 h 1783592"/>
              <a:gd name="connsiteX45" fmla="*/ 1662416 w 1681553"/>
              <a:gd name="connsiteY45" fmla="*/ 1017542 h 1783592"/>
              <a:gd name="connsiteX46" fmla="*/ 1601456 w 1681553"/>
              <a:gd name="connsiteY46" fmla="*/ 941342 h 1783592"/>
              <a:gd name="connsiteX47" fmla="*/ 1548116 w 1681553"/>
              <a:gd name="connsiteY47" fmla="*/ 861332 h 1783592"/>
              <a:gd name="connsiteX48" fmla="*/ 1681466 w 1681553"/>
              <a:gd name="connsiteY48" fmla="*/ 861332 h 1783592"/>
              <a:gd name="connsiteX49" fmla="*/ 1567166 w 1681553"/>
              <a:gd name="connsiteY49" fmla="*/ 823232 h 1783592"/>
              <a:gd name="connsiteX50" fmla="*/ 1483346 w 1681553"/>
              <a:gd name="connsiteY50" fmla="*/ 842282 h 1783592"/>
              <a:gd name="connsiteX51" fmla="*/ 1372856 w 1681553"/>
              <a:gd name="connsiteY51" fmla="*/ 785132 h 1783592"/>
              <a:gd name="connsiteX52" fmla="*/ 1471916 w 1681553"/>
              <a:gd name="connsiteY52" fmla="*/ 647972 h 1783592"/>
              <a:gd name="connsiteX53" fmla="*/ 1372856 w 1681553"/>
              <a:gd name="connsiteY53" fmla="*/ 750842 h 1783592"/>
              <a:gd name="connsiteX54" fmla="*/ 1300466 w 1681553"/>
              <a:gd name="connsiteY54" fmla="*/ 800372 h 1783592"/>
              <a:gd name="connsiteX55" fmla="*/ 1216646 w 1681553"/>
              <a:gd name="connsiteY55" fmla="*/ 792752 h 1783592"/>
              <a:gd name="connsiteX56" fmla="*/ 1376666 w 1681553"/>
              <a:gd name="connsiteY56" fmla="*/ 632732 h 1783592"/>
              <a:gd name="connsiteX57" fmla="*/ 1384286 w 1681553"/>
              <a:gd name="connsiteY57" fmla="*/ 514622 h 1783592"/>
              <a:gd name="connsiteX58" fmla="*/ 1334756 w 1681553"/>
              <a:gd name="connsiteY58" fmla="*/ 529862 h 1783592"/>
              <a:gd name="connsiteX59" fmla="*/ 1311896 w 1681553"/>
              <a:gd name="connsiteY59" fmla="*/ 651782 h 1783592"/>
              <a:gd name="connsiteX60" fmla="*/ 1258556 w 1681553"/>
              <a:gd name="connsiteY60" fmla="*/ 552722 h 1783592"/>
              <a:gd name="connsiteX61" fmla="*/ 1262366 w 1681553"/>
              <a:gd name="connsiteY61" fmla="*/ 697502 h 1783592"/>
              <a:gd name="connsiteX62" fmla="*/ 1163306 w 1681553"/>
              <a:gd name="connsiteY62" fmla="*/ 758462 h 1783592"/>
              <a:gd name="connsiteX63" fmla="*/ 1060436 w 1681553"/>
              <a:gd name="connsiteY63" fmla="*/ 724172 h 1783592"/>
              <a:gd name="connsiteX64" fmla="*/ 1068056 w 1681553"/>
              <a:gd name="connsiteY64" fmla="*/ 625112 h 1783592"/>
              <a:gd name="connsiteX65" fmla="*/ 1125206 w 1681553"/>
              <a:gd name="connsiteY65" fmla="*/ 545102 h 1783592"/>
              <a:gd name="connsiteX66" fmla="*/ 1228076 w 1681553"/>
              <a:gd name="connsiteY66" fmla="*/ 499382 h 1783592"/>
              <a:gd name="connsiteX67" fmla="*/ 1323326 w 1681553"/>
              <a:gd name="connsiteY67" fmla="*/ 480332 h 1783592"/>
              <a:gd name="connsiteX68" fmla="*/ 1437626 w 1681553"/>
              <a:gd name="connsiteY68" fmla="*/ 495572 h 1783592"/>
              <a:gd name="connsiteX69" fmla="*/ 1361426 w 1681553"/>
              <a:gd name="connsiteY69" fmla="*/ 419372 h 1783592"/>
              <a:gd name="connsiteX70" fmla="*/ 1430006 w 1681553"/>
              <a:gd name="connsiteY70" fmla="*/ 293642 h 1783592"/>
              <a:gd name="connsiteX71" fmla="*/ 1262366 w 1681553"/>
              <a:gd name="connsiteY71" fmla="*/ 419372 h 1783592"/>
              <a:gd name="connsiteX72" fmla="*/ 1140446 w 1681553"/>
              <a:gd name="connsiteY72" fmla="*/ 461282 h 1783592"/>
              <a:gd name="connsiteX73" fmla="*/ 1170926 w 1681553"/>
              <a:gd name="connsiteY73" fmla="*/ 316502 h 1783592"/>
              <a:gd name="connsiteX74" fmla="*/ 1285226 w 1681553"/>
              <a:gd name="connsiteY74" fmla="*/ 156482 h 1783592"/>
              <a:gd name="connsiteX75" fmla="*/ 1250936 w 1681553"/>
              <a:gd name="connsiteY75" fmla="*/ 122192 h 1783592"/>
              <a:gd name="connsiteX76" fmla="*/ 1140446 w 1681553"/>
              <a:gd name="connsiteY76" fmla="*/ 236492 h 1783592"/>
              <a:gd name="connsiteX77" fmla="*/ 1071866 w 1681553"/>
              <a:gd name="connsiteY77" fmla="*/ 202202 h 1783592"/>
              <a:gd name="connsiteX78" fmla="*/ 1129016 w 1681553"/>
              <a:gd name="connsiteY78" fmla="*/ 312692 h 1783592"/>
              <a:gd name="connsiteX79" fmla="*/ 1094726 w 1681553"/>
              <a:gd name="connsiteY79" fmla="*/ 438422 h 1783592"/>
              <a:gd name="connsiteX80" fmla="*/ 927086 w 1681553"/>
              <a:gd name="connsiteY80" fmla="*/ 514622 h 1783592"/>
              <a:gd name="connsiteX81" fmla="*/ 843266 w 1681553"/>
              <a:gd name="connsiteY81" fmla="*/ 495572 h 1783592"/>
              <a:gd name="connsiteX82" fmla="*/ 812786 w 1681553"/>
              <a:gd name="connsiteY82" fmla="*/ 339362 h 1783592"/>
              <a:gd name="connsiteX83" fmla="*/ 923276 w 1681553"/>
              <a:gd name="connsiteY83" fmla="*/ 171722 h 1783592"/>
              <a:gd name="connsiteX84" fmla="*/ 942326 w 1681553"/>
              <a:gd name="connsiteY84" fmla="*/ 272 h 1783592"/>
              <a:gd name="connsiteX85" fmla="*/ 835646 w 1681553"/>
              <a:gd name="connsiteY85" fmla="*/ 129812 h 1783592"/>
              <a:gd name="connsiteX86" fmla="*/ 721346 w 1681553"/>
              <a:gd name="connsiteY86" fmla="*/ 42182 h 1783592"/>
              <a:gd name="connsiteX87" fmla="*/ 808976 w 1681553"/>
              <a:gd name="connsiteY87" fmla="*/ 202202 h 1783592"/>
              <a:gd name="connsiteX88" fmla="*/ 740396 w 1681553"/>
              <a:gd name="connsiteY88" fmla="*/ 324122 h 1783592"/>
              <a:gd name="connsiteX89" fmla="*/ 713726 w 1681553"/>
              <a:gd name="connsiteY89" fmla="*/ 381272 h 1783592"/>
              <a:gd name="connsiteX90" fmla="*/ 668006 w 1681553"/>
              <a:gd name="connsiteY90" fmla="*/ 183152 h 1783592"/>
              <a:gd name="connsiteX91" fmla="*/ 645146 w 1681553"/>
              <a:gd name="connsiteY91" fmla="*/ 4082 h 1783592"/>
              <a:gd name="connsiteX92" fmla="*/ 607046 w 1681553"/>
              <a:gd name="connsiteY92" fmla="*/ 80282 h 1783592"/>
              <a:gd name="connsiteX93" fmla="*/ 580376 w 1681553"/>
              <a:gd name="connsiteY93" fmla="*/ 114572 h 1783592"/>
              <a:gd name="connsiteX94" fmla="*/ 397496 w 1681553"/>
              <a:gd name="connsiteY94" fmla="*/ 53612 h 1783592"/>
              <a:gd name="connsiteX95" fmla="*/ 458456 w 1681553"/>
              <a:gd name="connsiteY95" fmla="*/ 156482 h 1783592"/>
              <a:gd name="connsiteX96" fmla="*/ 576566 w 1681553"/>
              <a:gd name="connsiteY96" fmla="*/ 228872 h 1783592"/>
              <a:gd name="connsiteX97" fmla="*/ 587996 w 1681553"/>
              <a:gd name="connsiteY97" fmla="*/ 381272 h 1783592"/>
              <a:gd name="connsiteX98" fmla="*/ 614666 w 1681553"/>
              <a:gd name="connsiteY98" fmla="*/ 457472 h 1783592"/>
              <a:gd name="connsiteX99" fmla="*/ 614666 w 1681553"/>
              <a:gd name="connsiteY99" fmla="*/ 556532 h 1783592"/>
              <a:gd name="connsiteX100" fmla="*/ 553706 w 1681553"/>
              <a:gd name="connsiteY100" fmla="*/ 606062 h 1783592"/>
              <a:gd name="connsiteX101" fmla="*/ 374636 w 1681553"/>
              <a:gd name="connsiteY101" fmla="*/ 533672 h 1783592"/>
              <a:gd name="connsiteX102" fmla="*/ 401306 w 1681553"/>
              <a:gd name="connsiteY102" fmla="*/ 426992 h 1783592"/>
              <a:gd name="connsiteX103" fmla="*/ 450836 w 1681553"/>
              <a:gd name="connsiteY103" fmla="*/ 335552 h 1783592"/>
              <a:gd name="connsiteX104" fmla="*/ 389876 w 1681553"/>
              <a:gd name="connsiteY104" fmla="*/ 366032 h 1783592"/>
              <a:gd name="connsiteX105" fmla="*/ 355586 w 1681553"/>
              <a:gd name="connsiteY105" fmla="*/ 209822 h 1783592"/>
              <a:gd name="connsiteX106" fmla="*/ 325106 w 1681553"/>
              <a:gd name="connsiteY106" fmla="*/ 350792 h 1783592"/>
              <a:gd name="connsiteX107" fmla="*/ 283196 w 1681553"/>
              <a:gd name="connsiteY107" fmla="*/ 491762 h 1783592"/>
              <a:gd name="connsiteX108" fmla="*/ 248906 w 1681553"/>
              <a:gd name="connsiteY108" fmla="*/ 537482 h 1783592"/>
              <a:gd name="connsiteX109" fmla="*/ 100316 w 1681553"/>
              <a:gd name="connsiteY109" fmla="*/ 571772 h 1783592"/>
              <a:gd name="connsiteX110" fmla="*/ 1256 w 1681553"/>
              <a:gd name="connsiteY110" fmla="*/ 579392 h 1783592"/>
              <a:gd name="connsiteX111" fmla="*/ 168896 w 1681553"/>
              <a:gd name="connsiteY111" fmla="*/ 632732 h 1783592"/>
              <a:gd name="connsiteX112" fmla="*/ 325106 w 1681553"/>
              <a:gd name="connsiteY112" fmla="*/ 590822 h 1783592"/>
              <a:gd name="connsiteX113" fmla="*/ 504176 w 1681553"/>
              <a:gd name="connsiteY113" fmla="*/ 750842 h 1783592"/>
              <a:gd name="connsiteX114" fmla="*/ 500366 w 1681553"/>
              <a:gd name="connsiteY114" fmla="*/ 880382 h 1783592"/>
              <a:gd name="connsiteX115" fmla="*/ 357491 w 1681553"/>
              <a:gd name="connsiteY115" fmla="*/ 981347 h 1783592"/>
              <a:gd name="connsiteX116" fmla="*/ 254621 w 1681553"/>
              <a:gd name="connsiteY116" fmla="*/ 1053737 h 1783592"/>
              <a:gd name="connsiteX117" fmla="*/ 184136 w 1681553"/>
              <a:gd name="connsiteY117" fmla="*/ 1101362 h 1783592"/>
              <a:gd name="connsiteX118" fmla="*/ 205091 w 1681553"/>
              <a:gd name="connsiteY118" fmla="*/ 1150892 h 1783592"/>
              <a:gd name="connsiteX119" fmla="*/ 367016 w 1681553"/>
              <a:gd name="connsiteY119" fmla="*/ 1068977 h 1783592"/>
              <a:gd name="connsiteX0" fmla="*/ 296531 w 1681553"/>
              <a:gd name="connsiteY0" fmla="*/ 1107077 h 1783385"/>
              <a:gd name="connsiteX1" fmla="*/ 479411 w 1681553"/>
              <a:gd name="connsiteY1" fmla="*/ 1048022 h 1783385"/>
              <a:gd name="connsiteX2" fmla="*/ 610856 w 1681553"/>
              <a:gd name="connsiteY2" fmla="*/ 1093742 h 1783385"/>
              <a:gd name="connsiteX3" fmla="*/ 664196 w 1681553"/>
              <a:gd name="connsiteY3" fmla="*/ 1177562 h 1783385"/>
              <a:gd name="connsiteX4" fmla="*/ 666101 w 1681553"/>
              <a:gd name="connsiteY4" fmla="*/ 1324247 h 1783385"/>
              <a:gd name="connsiteX5" fmla="*/ 608951 w 1681553"/>
              <a:gd name="connsiteY5" fmla="*/ 1474742 h 1783385"/>
              <a:gd name="connsiteX6" fmla="*/ 607046 w 1681553"/>
              <a:gd name="connsiteY6" fmla="*/ 1604282 h 1783385"/>
              <a:gd name="connsiteX7" fmla="*/ 595616 w 1681553"/>
              <a:gd name="connsiteY7" fmla="*/ 1659527 h 1783385"/>
              <a:gd name="connsiteX8" fmla="*/ 547991 w 1681553"/>
              <a:gd name="connsiteY8" fmla="*/ 1710962 h 1783385"/>
              <a:gd name="connsiteX9" fmla="*/ 515606 w 1681553"/>
              <a:gd name="connsiteY9" fmla="*/ 1745252 h 1783385"/>
              <a:gd name="connsiteX10" fmla="*/ 616571 w 1681553"/>
              <a:gd name="connsiteY10" fmla="*/ 1686197 h 1783385"/>
              <a:gd name="connsiteX11" fmla="*/ 639431 w 1681553"/>
              <a:gd name="connsiteY11" fmla="*/ 1653812 h 1783385"/>
              <a:gd name="connsiteX12" fmla="*/ 708011 w 1681553"/>
              <a:gd name="connsiteY12" fmla="*/ 1728107 h 1783385"/>
              <a:gd name="connsiteX13" fmla="*/ 727061 w 1681553"/>
              <a:gd name="connsiteY13" fmla="*/ 1783352 h 1783385"/>
              <a:gd name="connsiteX14" fmla="*/ 753731 w 1681553"/>
              <a:gd name="connsiteY14" fmla="*/ 1720487 h 1783385"/>
              <a:gd name="connsiteX15" fmla="*/ 744206 w 1681553"/>
              <a:gd name="connsiteY15" fmla="*/ 1676672 h 1783385"/>
              <a:gd name="connsiteX16" fmla="*/ 706106 w 1681553"/>
              <a:gd name="connsiteY16" fmla="*/ 1604282 h 1783385"/>
              <a:gd name="connsiteX17" fmla="*/ 706106 w 1681553"/>
              <a:gd name="connsiteY17" fmla="*/ 1531892 h 1783385"/>
              <a:gd name="connsiteX18" fmla="*/ 740396 w 1681553"/>
              <a:gd name="connsiteY18" fmla="*/ 1459502 h 1783385"/>
              <a:gd name="connsiteX19" fmla="*/ 847076 w 1681553"/>
              <a:gd name="connsiteY19" fmla="*/ 1558562 h 1783385"/>
              <a:gd name="connsiteX20" fmla="*/ 896606 w 1681553"/>
              <a:gd name="connsiteY20" fmla="*/ 1661432 h 1783385"/>
              <a:gd name="connsiteX21" fmla="*/ 900416 w 1681553"/>
              <a:gd name="connsiteY21" fmla="*/ 1733822 h 1783385"/>
              <a:gd name="connsiteX22" fmla="*/ 957566 w 1681553"/>
              <a:gd name="connsiteY22" fmla="*/ 1623332 h 1783385"/>
              <a:gd name="connsiteX23" fmla="*/ 923276 w 1681553"/>
              <a:gd name="connsiteY23" fmla="*/ 1539512 h 1783385"/>
              <a:gd name="connsiteX24" fmla="*/ 995666 w 1681553"/>
              <a:gd name="connsiteY24" fmla="*/ 1528082 h 1783385"/>
              <a:gd name="connsiteX25" fmla="*/ 1014716 w 1681553"/>
              <a:gd name="connsiteY25" fmla="*/ 1497602 h 1783385"/>
              <a:gd name="connsiteX26" fmla="*/ 862316 w 1681553"/>
              <a:gd name="connsiteY26" fmla="*/ 1482362 h 1783385"/>
              <a:gd name="connsiteX27" fmla="*/ 786116 w 1681553"/>
              <a:gd name="connsiteY27" fmla="*/ 1356632 h 1783385"/>
              <a:gd name="connsiteX28" fmla="*/ 824216 w 1681553"/>
              <a:gd name="connsiteY28" fmla="*/ 1173752 h 1783385"/>
              <a:gd name="connsiteX29" fmla="*/ 888986 w 1681553"/>
              <a:gd name="connsiteY29" fmla="*/ 1097552 h 1783385"/>
              <a:gd name="connsiteX30" fmla="*/ 976616 w 1681553"/>
              <a:gd name="connsiteY30" fmla="*/ 1089932 h 1783385"/>
              <a:gd name="connsiteX31" fmla="*/ 1087106 w 1681553"/>
              <a:gd name="connsiteY31" fmla="*/ 1158512 h 1783385"/>
              <a:gd name="connsiteX32" fmla="*/ 1178546 w 1681553"/>
              <a:gd name="connsiteY32" fmla="*/ 1192802 h 1783385"/>
              <a:gd name="connsiteX33" fmla="*/ 1155686 w 1681553"/>
              <a:gd name="connsiteY33" fmla="*/ 1116602 h 1783385"/>
              <a:gd name="connsiteX34" fmla="*/ 1060436 w 1681553"/>
              <a:gd name="connsiteY34" fmla="*/ 994682 h 1783385"/>
              <a:gd name="connsiteX35" fmla="*/ 1075676 w 1681553"/>
              <a:gd name="connsiteY35" fmla="*/ 929912 h 1783385"/>
              <a:gd name="connsiteX36" fmla="*/ 1209026 w 1681553"/>
              <a:gd name="connsiteY36" fmla="*/ 849902 h 1783385"/>
              <a:gd name="connsiteX37" fmla="*/ 1376666 w 1681553"/>
              <a:gd name="connsiteY37" fmla="*/ 846092 h 1783385"/>
              <a:gd name="connsiteX38" fmla="*/ 1445246 w 1681553"/>
              <a:gd name="connsiteY38" fmla="*/ 960392 h 1783385"/>
              <a:gd name="connsiteX39" fmla="*/ 1456676 w 1681553"/>
              <a:gd name="connsiteY39" fmla="*/ 910862 h 1783385"/>
              <a:gd name="connsiteX40" fmla="*/ 1456676 w 1681553"/>
              <a:gd name="connsiteY40" fmla="*/ 891812 h 1783385"/>
              <a:gd name="connsiteX41" fmla="*/ 1529066 w 1681553"/>
              <a:gd name="connsiteY41" fmla="*/ 952772 h 1783385"/>
              <a:gd name="connsiteX42" fmla="*/ 1555736 w 1681553"/>
              <a:gd name="connsiteY42" fmla="*/ 1028972 h 1783385"/>
              <a:gd name="connsiteX43" fmla="*/ 1544306 w 1681553"/>
              <a:gd name="connsiteY43" fmla="*/ 1097552 h 1783385"/>
              <a:gd name="connsiteX44" fmla="*/ 1605266 w 1681553"/>
              <a:gd name="connsiteY44" fmla="*/ 1009922 h 1783385"/>
              <a:gd name="connsiteX45" fmla="*/ 1662416 w 1681553"/>
              <a:gd name="connsiteY45" fmla="*/ 1017542 h 1783385"/>
              <a:gd name="connsiteX46" fmla="*/ 1601456 w 1681553"/>
              <a:gd name="connsiteY46" fmla="*/ 941342 h 1783385"/>
              <a:gd name="connsiteX47" fmla="*/ 1548116 w 1681553"/>
              <a:gd name="connsiteY47" fmla="*/ 861332 h 1783385"/>
              <a:gd name="connsiteX48" fmla="*/ 1681466 w 1681553"/>
              <a:gd name="connsiteY48" fmla="*/ 861332 h 1783385"/>
              <a:gd name="connsiteX49" fmla="*/ 1567166 w 1681553"/>
              <a:gd name="connsiteY49" fmla="*/ 823232 h 1783385"/>
              <a:gd name="connsiteX50" fmla="*/ 1483346 w 1681553"/>
              <a:gd name="connsiteY50" fmla="*/ 842282 h 1783385"/>
              <a:gd name="connsiteX51" fmla="*/ 1372856 w 1681553"/>
              <a:gd name="connsiteY51" fmla="*/ 785132 h 1783385"/>
              <a:gd name="connsiteX52" fmla="*/ 1471916 w 1681553"/>
              <a:gd name="connsiteY52" fmla="*/ 647972 h 1783385"/>
              <a:gd name="connsiteX53" fmla="*/ 1372856 w 1681553"/>
              <a:gd name="connsiteY53" fmla="*/ 750842 h 1783385"/>
              <a:gd name="connsiteX54" fmla="*/ 1300466 w 1681553"/>
              <a:gd name="connsiteY54" fmla="*/ 800372 h 1783385"/>
              <a:gd name="connsiteX55" fmla="*/ 1216646 w 1681553"/>
              <a:gd name="connsiteY55" fmla="*/ 792752 h 1783385"/>
              <a:gd name="connsiteX56" fmla="*/ 1376666 w 1681553"/>
              <a:gd name="connsiteY56" fmla="*/ 632732 h 1783385"/>
              <a:gd name="connsiteX57" fmla="*/ 1384286 w 1681553"/>
              <a:gd name="connsiteY57" fmla="*/ 514622 h 1783385"/>
              <a:gd name="connsiteX58" fmla="*/ 1334756 w 1681553"/>
              <a:gd name="connsiteY58" fmla="*/ 529862 h 1783385"/>
              <a:gd name="connsiteX59" fmla="*/ 1311896 w 1681553"/>
              <a:gd name="connsiteY59" fmla="*/ 651782 h 1783385"/>
              <a:gd name="connsiteX60" fmla="*/ 1258556 w 1681553"/>
              <a:gd name="connsiteY60" fmla="*/ 552722 h 1783385"/>
              <a:gd name="connsiteX61" fmla="*/ 1262366 w 1681553"/>
              <a:gd name="connsiteY61" fmla="*/ 697502 h 1783385"/>
              <a:gd name="connsiteX62" fmla="*/ 1163306 w 1681553"/>
              <a:gd name="connsiteY62" fmla="*/ 758462 h 1783385"/>
              <a:gd name="connsiteX63" fmla="*/ 1060436 w 1681553"/>
              <a:gd name="connsiteY63" fmla="*/ 724172 h 1783385"/>
              <a:gd name="connsiteX64" fmla="*/ 1068056 w 1681553"/>
              <a:gd name="connsiteY64" fmla="*/ 625112 h 1783385"/>
              <a:gd name="connsiteX65" fmla="*/ 1125206 w 1681553"/>
              <a:gd name="connsiteY65" fmla="*/ 545102 h 1783385"/>
              <a:gd name="connsiteX66" fmla="*/ 1228076 w 1681553"/>
              <a:gd name="connsiteY66" fmla="*/ 499382 h 1783385"/>
              <a:gd name="connsiteX67" fmla="*/ 1323326 w 1681553"/>
              <a:gd name="connsiteY67" fmla="*/ 480332 h 1783385"/>
              <a:gd name="connsiteX68" fmla="*/ 1437626 w 1681553"/>
              <a:gd name="connsiteY68" fmla="*/ 495572 h 1783385"/>
              <a:gd name="connsiteX69" fmla="*/ 1361426 w 1681553"/>
              <a:gd name="connsiteY69" fmla="*/ 419372 h 1783385"/>
              <a:gd name="connsiteX70" fmla="*/ 1430006 w 1681553"/>
              <a:gd name="connsiteY70" fmla="*/ 293642 h 1783385"/>
              <a:gd name="connsiteX71" fmla="*/ 1262366 w 1681553"/>
              <a:gd name="connsiteY71" fmla="*/ 419372 h 1783385"/>
              <a:gd name="connsiteX72" fmla="*/ 1140446 w 1681553"/>
              <a:gd name="connsiteY72" fmla="*/ 461282 h 1783385"/>
              <a:gd name="connsiteX73" fmla="*/ 1170926 w 1681553"/>
              <a:gd name="connsiteY73" fmla="*/ 316502 h 1783385"/>
              <a:gd name="connsiteX74" fmla="*/ 1285226 w 1681553"/>
              <a:gd name="connsiteY74" fmla="*/ 156482 h 1783385"/>
              <a:gd name="connsiteX75" fmla="*/ 1250936 w 1681553"/>
              <a:gd name="connsiteY75" fmla="*/ 122192 h 1783385"/>
              <a:gd name="connsiteX76" fmla="*/ 1140446 w 1681553"/>
              <a:gd name="connsiteY76" fmla="*/ 236492 h 1783385"/>
              <a:gd name="connsiteX77" fmla="*/ 1071866 w 1681553"/>
              <a:gd name="connsiteY77" fmla="*/ 202202 h 1783385"/>
              <a:gd name="connsiteX78" fmla="*/ 1129016 w 1681553"/>
              <a:gd name="connsiteY78" fmla="*/ 312692 h 1783385"/>
              <a:gd name="connsiteX79" fmla="*/ 1094726 w 1681553"/>
              <a:gd name="connsiteY79" fmla="*/ 438422 h 1783385"/>
              <a:gd name="connsiteX80" fmla="*/ 927086 w 1681553"/>
              <a:gd name="connsiteY80" fmla="*/ 514622 h 1783385"/>
              <a:gd name="connsiteX81" fmla="*/ 843266 w 1681553"/>
              <a:gd name="connsiteY81" fmla="*/ 495572 h 1783385"/>
              <a:gd name="connsiteX82" fmla="*/ 812786 w 1681553"/>
              <a:gd name="connsiteY82" fmla="*/ 339362 h 1783385"/>
              <a:gd name="connsiteX83" fmla="*/ 923276 w 1681553"/>
              <a:gd name="connsiteY83" fmla="*/ 171722 h 1783385"/>
              <a:gd name="connsiteX84" fmla="*/ 942326 w 1681553"/>
              <a:gd name="connsiteY84" fmla="*/ 272 h 1783385"/>
              <a:gd name="connsiteX85" fmla="*/ 835646 w 1681553"/>
              <a:gd name="connsiteY85" fmla="*/ 129812 h 1783385"/>
              <a:gd name="connsiteX86" fmla="*/ 721346 w 1681553"/>
              <a:gd name="connsiteY86" fmla="*/ 42182 h 1783385"/>
              <a:gd name="connsiteX87" fmla="*/ 808976 w 1681553"/>
              <a:gd name="connsiteY87" fmla="*/ 202202 h 1783385"/>
              <a:gd name="connsiteX88" fmla="*/ 740396 w 1681553"/>
              <a:gd name="connsiteY88" fmla="*/ 324122 h 1783385"/>
              <a:gd name="connsiteX89" fmla="*/ 713726 w 1681553"/>
              <a:gd name="connsiteY89" fmla="*/ 381272 h 1783385"/>
              <a:gd name="connsiteX90" fmla="*/ 668006 w 1681553"/>
              <a:gd name="connsiteY90" fmla="*/ 183152 h 1783385"/>
              <a:gd name="connsiteX91" fmla="*/ 645146 w 1681553"/>
              <a:gd name="connsiteY91" fmla="*/ 4082 h 1783385"/>
              <a:gd name="connsiteX92" fmla="*/ 607046 w 1681553"/>
              <a:gd name="connsiteY92" fmla="*/ 80282 h 1783385"/>
              <a:gd name="connsiteX93" fmla="*/ 580376 w 1681553"/>
              <a:gd name="connsiteY93" fmla="*/ 114572 h 1783385"/>
              <a:gd name="connsiteX94" fmla="*/ 397496 w 1681553"/>
              <a:gd name="connsiteY94" fmla="*/ 53612 h 1783385"/>
              <a:gd name="connsiteX95" fmla="*/ 458456 w 1681553"/>
              <a:gd name="connsiteY95" fmla="*/ 156482 h 1783385"/>
              <a:gd name="connsiteX96" fmla="*/ 576566 w 1681553"/>
              <a:gd name="connsiteY96" fmla="*/ 228872 h 1783385"/>
              <a:gd name="connsiteX97" fmla="*/ 587996 w 1681553"/>
              <a:gd name="connsiteY97" fmla="*/ 381272 h 1783385"/>
              <a:gd name="connsiteX98" fmla="*/ 614666 w 1681553"/>
              <a:gd name="connsiteY98" fmla="*/ 457472 h 1783385"/>
              <a:gd name="connsiteX99" fmla="*/ 614666 w 1681553"/>
              <a:gd name="connsiteY99" fmla="*/ 556532 h 1783385"/>
              <a:gd name="connsiteX100" fmla="*/ 553706 w 1681553"/>
              <a:gd name="connsiteY100" fmla="*/ 606062 h 1783385"/>
              <a:gd name="connsiteX101" fmla="*/ 374636 w 1681553"/>
              <a:gd name="connsiteY101" fmla="*/ 533672 h 1783385"/>
              <a:gd name="connsiteX102" fmla="*/ 401306 w 1681553"/>
              <a:gd name="connsiteY102" fmla="*/ 426992 h 1783385"/>
              <a:gd name="connsiteX103" fmla="*/ 450836 w 1681553"/>
              <a:gd name="connsiteY103" fmla="*/ 335552 h 1783385"/>
              <a:gd name="connsiteX104" fmla="*/ 389876 w 1681553"/>
              <a:gd name="connsiteY104" fmla="*/ 366032 h 1783385"/>
              <a:gd name="connsiteX105" fmla="*/ 355586 w 1681553"/>
              <a:gd name="connsiteY105" fmla="*/ 209822 h 1783385"/>
              <a:gd name="connsiteX106" fmla="*/ 325106 w 1681553"/>
              <a:gd name="connsiteY106" fmla="*/ 350792 h 1783385"/>
              <a:gd name="connsiteX107" fmla="*/ 283196 w 1681553"/>
              <a:gd name="connsiteY107" fmla="*/ 491762 h 1783385"/>
              <a:gd name="connsiteX108" fmla="*/ 248906 w 1681553"/>
              <a:gd name="connsiteY108" fmla="*/ 537482 h 1783385"/>
              <a:gd name="connsiteX109" fmla="*/ 100316 w 1681553"/>
              <a:gd name="connsiteY109" fmla="*/ 571772 h 1783385"/>
              <a:gd name="connsiteX110" fmla="*/ 1256 w 1681553"/>
              <a:gd name="connsiteY110" fmla="*/ 579392 h 1783385"/>
              <a:gd name="connsiteX111" fmla="*/ 168896 w 1681553"/>
              <a:gd name="connsiteY111" fmla="*/ 632732 h 1783385"/>
              <a:gd name="connsiteX112" fmla="*/ 325106 w 1681553"/>
              <a:gd name="connsiteY112" fmla="*/ 590822 h 1783385"/>
              <a:gd name="connsiteX113" fmla="*/ 504176 w 1681553"/>
              <a:gd name="connsiteY113" fmla="*/ 750842 h 1783385"/>
              <a:gd name="connsiteX114" fmla="*/ 500366 w 1681553"/>
              <a:gd name="connsiteY114" fmla="*/ 880382 h 1783385"/>
              <a:gd name="connsiteX115" fmla="*/ 357491 w 1681553"/>
              <a:gd name="connsiteY115" fmla="*/ 981347 h 1783385"/>
              <a:gd name="connsiteX116" fmla="*/ 254621 w 1681553"/>
              <a:gd name="connsiteY116" fmla="*/ 1053737 h 1783385"/>
              <a:gd name="connsiteX117" fmla="*/ 184136 w 1681553"/>
              <a:gd name="connsiteY117" fmla="*/ 1101362 h 1783385"/>
              <a:gd name="connsiteX118" fmla="*/ 205091 w 1681553"/>
              <a:gd name="connsiteY118" fmla="*/ 1150892 h 1783385"/>
              <a:gd name="connsiteX119" fmla="*/ 367016 w 1681553"/>
              <a:gd name="connsiteY119" fmla="*/ 1068977 h 1783385"/>
              <a:gd name="connsiteX0" fmla="*/ 296531 w 1681553"/>
              <a:gd name="connsiteY0" fmla="*/ 1107077 h 1783385"/>
              <a:gd name="connsiteX1" fmla="*/ 479411 w 1681553"/>
              <a:gd name="connsiteY1" fmla="*/ 1048022 h 1783385"/>
              <a:gd name="connsiteX2" fmla="*/ 610856 w 1681553"/>
              <a:gd name="connsiteY2" fmla="*/ 1093742 h 1783385"/>
              <a:gd name="connsiteX3" fmla="*/ 664196 w 1681553"/>
              <a:gd name="connsiteY3" fmla="*/ 1177562 h 1783385"/>
              <a:gd name="connsiteX4" fmla="*/ 666101 w 1681553"/>
              <a:gd name="connsiteY4" fmla="*/ 1324247 h 1783385"/>
              <a:gd name="connsiteX5" fmla="*/ 608951 w 1681553"/>
              <a:gd name="connsiteY5" fmla="*/ 1474742 h 1783385"/>
              <a:gd name="connsiteX6" fmla="*/ 607046 w 1681553"/>
              <a:gd name="connsiteY6" fmla="*/ 1604282 h 1783385"/>
              <a:gd name="connsiteX7" fmla="*/ 595616 w 1681553"/>
              <a:gd name="connsiteY7" fmla="*/ 1659527 h 1783385"/>
              <a:gd name="connsiteX8" fmla="*/ 547991 w 1681553"/>
              <a:gd name="connsiteY8" fmla="*/ 1710962 h 1783385"/>
              <a:gd name="connsiteX9" fmla="*/ 515606 w 1681553"/>
              <a:gd name="connsiteY9" fmla="*/ 1745252 h 1783385"/>
              <a:gd name="connsiteX10" fmla="*/ 616571 w 1681553"/>
              <a:gd name="connsiteY10" fmla="*/ 1686197 h 1783385"/>
              <a:gd name="connsiteX11" fmla="*/ 639431 w 1681553"/>
              <a:gd name="connsiteY11" fmla="*/ 1653812 h 1783385"/>
              <a:gd name="connsiteX12" fmla="*/ 708011 w 1681553"/>
              <a:gd name="connsiteY12" fmla="*/ 1728107 h 1783385"/>
              <a:gd name="connsiteX13" fmla="*/ 727061 w 1681553"/>
              <a:gd name="connsiteY13" fmla="*/ 1783352 h 1783385"/>
              <a:gd name="connsiteX14" fmla="*/ 753731 w 1681553"/>
              <a:gd name="connsiteY14" fmla="*/ 1720487 h 1783385"/>
              <a:gd name="connsiteX15" fmla="*/ 700391 w 1681553"/>
              <a:gd name="connsiteY15" fmla="*/ 1648097 h 1783385"/>
              <a:gd name="connsiteX16" fmla="*/ 706106 w 1681553"/>
              <a:gd name="connsiteY16" fmla="*/ 1604282 h 1783385"/>
              <a:gd name="connsiteX17" fmla="*/ 706106 w 1681553"/>
              <a:gd name="connsiteY17" fmla="*/ 1531892 h 1783385"/>
              <a:gd name="connsiteX18" fmla="*/ 740396 w 1681553"/>
              <a:gd name="connsiteY18" fmla="*/ 1459502 h 1783385"/>
              <a:gd name="connsiteX19" fmla="*/ 847076 w 1681553"/>
              <a:gd name="connsiteY19" fmla="*/ 1558562 h 1783385"/>
              <a:gd name="connsiteX20" fmla="*/ 896606 w 1681553"/>
              <a:gd name="connsiteY20" fmla="*/ 1661432 h 1783385"/>
              <a:gd name="connsiteX21" fmla="*/ 900416 w 1681553"/>
              <a:gd name="connsiteY21" fmla="*/ 1733822 h 1783385"/>
              <a:gd name="connsiteX22" fmla="*/ 957566 w 1681553"/>
              <a:gd name="connsiteY22" fmla="*/ 1623332 h 1783385"/>
              <a:gd name="connsiteX23" fmla="*/ 923276 w 1681553"/>
              <a:gd name="connsiteY23" fmla="*/ 1539512 h 1783385"/>
              <a:gd name="connsiteX24" fmla="*/ 995666 w 1681553"/>
              <a:gd name="connsiteY24" fmla="*/ 1528082 h 1783385"/>
              <a:gd name="connsiteX25" fmla="*/ 1014716 w 1681553"/>
              <a:gd name="connsiteY25" fmla="*/ 1497602 h 1783385"/>
              <a:gd name="connsiteX26" fmla="*/ 862316 w 1681553"/>
              <a:gd name="connsiteY26" fmla="*/ 1482362 h 1783385"/>
              <a:gd name="connsiteX27" fmla="*/ 786116 w 1681553"/>
              <a:gd name="connsiteY27" fmla="*/ 1356632 h 1783385"/>
              <a:gd name="connsiteX28" fmla="*/ 824216 w 1681553"/>
              <a:gd name="connsiteY28" fmla="*/ 1173752 h 1783385"/>
              <a:gd name="connsiteX29" fmla="*/ 888986 w 1681553"/>
              <a:gd name="connsiteY29" fmla="*/ 1097552 h 1783385"/>
              <a:gd name="connsiteX30" fmla="*/ 976616 w 1681553"/>
              <a:gd name="connsiteY30" fmla="*/ 1089932 h 1783385"/>
              <a:gd name="connsiteX31" fmla="*/ 1087106 w 1681553"/>
              <a:gd name="connsiteY31" fmla="*/ 1158512 h 1783385"/>
              <a:gd name="connsiteX32" fmla="*/ 1178546 w 1681553"/>
              <a:gd name="connsiteY32" fmla="*/ 1192802 h 1783385"/>
              <a:gd name="connsiteX33" fmla="*/ 1155686 w 1681553"/>
              <a:gd name="connsiteY33" fmla="*/ 1116602 h 1783385"/>
              <a:gd name="connsiteX34" fmla="*/ 1060436 w 1681553"/>
              <a:gd name="connsiteY34" fmla="*/ 994682 h 1783385"/>
              <a:gd name="connsiteX35" fmla="*/ 1075676 w 1681553"/>
              <a:gd name="connsiteY35" fmla="*/ 929912 h 1783385"/>
              <a:gd name="connsiteX36" fmla="*/ 1209026 w 1681553"/>
              <a:gd name="connsiteY36" fmla="*/ 849902 h 1783385"/>
              <a:gd name="connsiteX37" fmla="*/ 1376666 w 1681553"/>
              <a:gd name="connsiteY37" fmla="*/ 846092 h 1783385"/>
              <a:gd name="connsiteX38" fmla="*/ 1445246 w 1681553"/>
              <a:gd name="connsiteY38" fmla="*/ 960392 h 1783385"/>
              <a:gd name="connsiteX39" fmla="*/ 1456676 w 1681553"/>
              <a:gd name="connsiteY39" fmla="*/ 910862 h 1783385"/>
              <a:gd name="connsiteX40" fmla="*/ 1456676 w 1681553"/>
              <a:gd name="connsiteY40" fmla="*/ 891812 h 1783385"/>
              <a:gd name="connsiteX41" fmla="*/ 1529066 w 1681553"/>
              <a:gd name="connsiteY41" fmla="*/ 952772 h 1783385"/>
              <a:gd name="connsiteX42" fmla="*/ 1555736 w 1681553"/>
              <a:gd name="connsiteY42" fmla="*/ 1028972 h 1783385"/>
              <a:gd name="connsiteX43" fmla="*/ 1544306 w 1681553"/>
              <a:gd name="connsiteY43" fmla="*/ 1097552 h 1783385"/>
              <a:gd name="connsiteX44" fmla="*/ 1605266 w 1681553"/>
              <a:gd name="connsiteY44" fmla="*/ 1009922 h 1783385"/>
              <a:gd name="connsiteX45" fmla="*/ 1662416 w 1681553"/>
              <a:gd name="connsiteY45" fmla="*/ 1017542 h 1783385"/>
              <a:gd name="connsiteX46" fmla="*/ 1601456 w 1681553"/>
              <a:gd name="connsiteY46" fmla="*/ 941342 h 1783385"/>
              <a:gd name="connsiteX47" fmla="*/ 1548116 w 1681553"/>
              <a:gd name="connsiteY47" fmla="*/ 861332 h 1783385"/>
              <a:gd name="connsiteX48" fmla="*/ 1681466 w 1681553"/>
              <a:gd name="connsiteY48" fmla="*/ 861332 h 1783385"/>
              <a:gd name="connsiteX49" fmla="*/ 1567166 w 1681553"/>
              <a:gd name="connsiteY49" fmla="*/ 823232 h 1783385"/>
              <a:gd name="connsiteX50" fmla="*/ 1483346 w 1681553"/>
              <a:gd name="connsiteY50" fmla="*/ 842282 h 1783385"/>
              <a:gd name="connsiteX51" fmla="*/ 1372856 w 1681553"/>
              <a:gd name="connsiteY51" fmla="*/ 785132 h 1783385"/>
              <a:gd name="connsiteX52" fmla="*/ 1471916 w 1681553"/>
              <a:gd name="connsiteY52" fmla="*/ 647972 h 1783385"/>
              <a:gd name="connsiteX53" fmla="*/ 1372856 w 1681553"/>
              <a:gd name="connsiteY53" fmla="*/ 750842 h 1783385"/>
              <a:gd name="connsiteX54" fmla="*/ 1300466 w 1681553"/>
              <a:gd name="connsiteY54" fmla="*/ 800372 h 1783385"/>
              <a:gd name="connsiteX55" fmla="*/ 1216646 w 1681553"/>
              <a:gd name="connsiteY55" fmla="*/ 792752 h 1783385"/>
              <a:gd name="connsiteX56" fmla="*/ 1376666 w 1681553"/>
              <a:gd name="connsiteY56" fmla="*/ 632732 h 1783385"/>
              <a:gd name="connsiteX57" fmla="*/ 1384286 w 1681553"/>
              <a:gd name="connsiteY57" fmla="*/ 514622 h 1783385"/>
              <a:gd name="connsiteX58" fmla="*/ 1334756 w 1681553"/>
              <a:gd name="connsiteY58" fmla="*/ 529862 h 1783385"/>
              <a:gd name="connsiteX59" fmla="*/ 1311896 w 1681553"/>
              <a:gd name="connsiteY59" fmla="*/ 651782 h 1783385"/>
              <a:gd name="connsiteX60" fmla="*/ 1258556 w 1681553"/>
              <a:gd name="connsiteY60" fmla="*/ 552722 h 1783385"/>
              <a:gd name="connsiteX61" fmla="*/ 1262366 w 1681553"/>
              <a:gd name="connsiteY61" fmla="*/ 697502 h 1783385"/>
              <a:gd name="connsiteX62" fmla="*/ 1163306 w 1681553"/>
              <a:gd name="connsiteY62" fmla="*/ 758462 h 1783385"/>
              <a:gd name="connsiteX63" fmla="*/ 1060436 w 1681553"/>
              <a:gd name="connsiteY63" fmla="*/ 724172 h 1783385"/>
              <a:gd name="connsiteX64" fmla="*/ 1068056 w 1681553"/>
              <a:gd name="connsiteY64" fmla="*/ 625112 h 1783385"/>
              <a:gd name="connsiteX65" fmla="*/ 1125206 w 1681553"/>
              <a:gd name="connsiteY65" fmla="*/ 545102 h 1783385"/>
              <a:gd name="connsiteX66" fmla="*/ 1228076 w 1681553"/>
              <a:gd name="connsiteY66" fmla="*/ 499382 h 1783385"/>
              <a:gd name="connsiteX67" fmla="*/ 1323326 w 1681553"/>
              <a:gd name="connsiteY67" fmla="*/ 480332 h 1783385"/>
              <a:gd name="connsiteX68" fmla="*/ 1437626 w 1681553"/>
              <a:gd name="connsiteY68" fmla="*/ 495572 h 1783385"/>
              <a:gd name="connsiteX69" fmla="*/ 1361426 w 1681553"/>
              <a:gd name="connsiteY69" fmla="*/ 419372 h 1783385"/>
              <a:gd name="connsiteX70" fmla="*/ 1430006 w 1681553"/>
              <a:gd name="connsiteY70" fmla="*/ 293642 h 1783385"/>
              <a:gd name="connsiteX71" fmla="*/ 1262366 w 1681553"/>
              <a:gd name="connsiteY71" fmla="*/ 419372 h 1783385"/>
              <a:gd name="connsiteX72" fmla="*/ 1140446 w 1681553"/>
              <a:gd name="connsiteY72" fmla="*/ 461282 h 1783385"/>
              <a:gd name="connsiteX73" fmla="*/ 1170926 w 1681553"/>
              <a:gd name="connsiteY73" fmla="*/ 316502 h 1783385"/>
              <a:gd name="connsiteX74" fmla="*/ 1285226 w 1681553"/>
              <a:gd name="connsiteY74" fmla="*/ 156482 h 1783385"/>
              <a:gd name="connsiteX75" fmla="*/ 1250936 w 1681553"/>
              <a:gd name="connsiteY75" fmla="*/ 122192 h 1783385"/>
              <a:gd name="connsiteX76" fmla="*/ 1140446 w 1681553"/>
              <a:gd name="connsiteY76" fmla="*/ 236492 h 1783385"/>
              <a:gd name="connsiteX77" fmla="*/ 1071866 w 1681553"/>
              <a:gd name="connsiteY77" fmla="*/ 202202 h 1783385"/>
              <a:gd name="connsiteX78" fmla="*/ 1129016 w 1681553"/>
              <a:gd name="connsiteY78" fmla="*/ 312692 h 1783385"/>
              <a:gd name="connsiteX79" fmla="*/ 1094726 w 1681553"/>
              <a:gd name="connsiteY79" fmla="*/ 438422 h 1783385"/>
              <a:gd name="connsiteX80" fmla="*/ 927086 w 1681553"/>
              <a:gd name="connsiteY80" fmla="*/ 514622 h 1783385"/>
              <a:gd name="connsiteX81" fmla="*/ 843266 w 1681553"/>
              <a:gd name="connsiteY81" fmla="*/ 495572 h 1783385"/>
              <a:gd name="connsiteX82" fmla="*/ 812786 w 1681553"/>
              <a:gd name="connsiteY82" fmla="*/ 339362 h 1783385"/>
              <a:gd name="connsiteX83" fmla="*/ 923276 w 1681553"/>
              <a:gd name="connsiteY83" fmla="*/ 171722 h 1783385"/>
              <a:gd name="connsiteX84" fmla="*/ 942326 w 1681553"/>
              <a:gd name="connsiteY84" fmla="*/ 272 h 1783385"/>
              <a:gd name="connsiteX85" fmla="*/ 835646 w 1681553"/>
              <a:gd name="connsiteY85" fmla="*/ 129812 h 1783385"/>
              <a:gd name="connsiteX86" fmla="*/ 721346 w 1681553"/>
              <a:gd name="connsiteY86" fmla="*/ 42182 h 1783385"/>
              <a:gd name="connsiteX87" fmla="*/ 808976 w 1681553"/>
              <a:gd name="connsiteY87" fmla="*/ 202202 h 1783385"/>
              <a:gd name="connsiteX88" fmla="*/ 740396 w 1681553"/>
              <a:gd name="connsiteY88" fmla="*/ 324122 h 1783385"/>
              <a:gd name="connsiteX89" fmla="*/ 713726 w 1681553"/>
              <a:gd name="connsiteY89" fmla="*/ 381272 h 1783385"/>
              <a:gd name="connsiteX90" fmla="*/ 668006 w 1681553"/>
              <a:gd name="connsiteY90" fmla="*/ 183152 h 1783385"/>
              <a:gd name="connsiteX91" fmla="*/ 645146 w 1681553"/>
              <a:gd name="connsiteY91" fmla="*/ 4082 h 1783385"/>
              <a:gd name="connsiteX92" fmla="*/ 607046 w 1681553"/>
              <a:gd name="connsiteY92" fmla="*/ 80282 h 1783385"/>
              <a:gd name="connsiteX93" fmla="*/ 580376 w 1681553"/>
              <a:gd name="connsiteY93" fmla="*/ 114572 h 1783385"/>
              <a:gd name="connsiteX94" fmla="*/ 397496 w 1681553"/>
              <a:gd name="connsiteY94" fmla="*/ 53612 h 1783385"/>
              <a:gd name="connsiteX95" fmla="*/ 458456 w 1681553"/>
              <a:gd name="connsiteY95" fmla="*/ 156482 h 1783385"/>
              <a:gd name="connsiteX96" fmla="*/ 576566 w 1681553"/>
              <a:gd name="connsiteY96" fmla="*/ 228872 h 1783385"/>
              <a:gd name="connsiteX97" fmla="*/ 587996 w 1681553"/>
              <a:gd name="connsiteY97" fmla="*/ 381272 h 1783385"/>
              <a:gd name="connsiteX98" fmla="*/ 614666 w 1681553"/>
              <a:gd name="connsiteY98" fmla="*/ 457472 h 1783385"/>
              <a:gd name="connsiteX99" fmla="*/ 614666 w 1681553"/>
              <a:gd name="connsiteY99" fmla="*/ 556532 h 1783385"/>
              <a:gd name="connsiteX100" fmla="*/ 553706 w 1681553"/>
              <a:gd name="connsiteY100" fmla="*/ 606062 h 1783385"/>
              <a:gd name="connsiteX101" fmla="*/ 374636 w 1681553"/>
              <a:gd name="connsiteY101" fmla="*/ 533672 h 1783385"/>
              <a:gd name="connsiteX102" fmla="*/ 401306 w 1681553"/>
              <a:gd name="connsiteY102" fmla="*/ 426992 h 1783385"/>
              <a:gd name="connsiteX103" fmla="*/ 450836 w 1681553"/>
              <a:gd name="connsiteY103" fmla="*/ 335552 h 1783385"/>
              <a:gd name="connsiteX104" fmla="*/ 389876 w 1681553"/>
              <a:gd name="connsiteY104" fmla="*/ 366032 h 1783385"/>
              <a:gd name="connsiteX105" fmla="*/ 355586 w 1681553"/>
              <a:gd name="connsiteY105" fmla="*/ 209822 h 1783385"/>
              <a:gd name="connsiteX106" fmla="*/ 325106 w 1681553"/>
              <a:gd name="connsiteY106" fmla="*/ 350792 h 1783385"/>
              <a:gd name="connsiteX107" fmla="*/ 283196 w 1681553"/>
              <a:gd name="connsiteY107" fmla="*/ 491762 h 1783385"/>
              <a:gd name="connsiteX108" fmla="*/ 248906 w 1681553"/>
              <a:gd name="connsiteY108" fmla="*/ 537482 h 1783385"/>
              <a:gd name="connsiteX109" fmla="*/ 100316 w 1681553"/>
              <a:gd name="connsiteY109" fmla="*/ 571772 h 1783385"/>
              <a:gd name="connsiteX110" fmla="*/ 1256 w 1681553"/>
              <a:gd name="connsiteY110" fmla="*/ 579392 h 1783385"/>
              <a:gd name="connsiteX111" fmla="*/ 168896 w 1681553"/>
              <a:gd name="connsiteY111" fmla="*/ 632732 h 1783385"/>
              <a:gd name="connsiteX112" fmla="*/ 325106 w 1681553"/>
              <a:gd name="connsiteY112" fmla="*/ 590822 h 1783385"/>
              <a:gd name="connsiteX113" fmla="*/ 504176 w 1681553"/>
              <a:gd name="connsiteY113" fmla="*/ 750842 h 1783385"/>
              <a:gd name="connsiteX114" fmla="*/ 500366 w 1681553"/>
              <a:gd name="connsiteY114" fmla="*/ 880382 h 1783385"/>
              <a:gd name="connsiteX115" fmla="*/ 357491 w 1681553"/>
              <a:gd name="connsiteY115" fmla="*/ 981347 h 1783385"/>
              <a:gd name="connsiteX116" fmla="*/ 254621 w 1681553"/>
              <a:gd name="connsiteY116" fmla="*/ 1053737 h 1783385"/>
              <a:gd name="connsiteX117" fmla="*/ 184136 w 1681553"/>
              <a:gd name="connsiteY117" fmla="*/ 1101362 h 1783385"/>
              <a:gd name="connsiteX118" fmla="*/ 205091 w 1681553"/>
              <a:gd name="connsiteY118" fmla="*/ 1150892 h 1783385"/>
              <a:gd name="connsiteX119" fmla="*/ 367016 w 1681553"/>
              <a:gd name="connsiteY119" fmla="*/ 1068977 h 1783385"/>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706106 w 1681553"/>
              <a:gd name="connsiteY16" fmla="*/ 1604282 h 1783478"/>
              <a:gd name="connsiteX17" fmla="*/ 706106 w 1681553"/>
              <a:gd name="connsiteY17" fmla="*/ 1531892 h 1783478"/>
              <a:gd name="connsiteX18" fmla="*/ 740396 w 1681553"/>
              <a:gd name="connsiteY18" fmla="*/ 145950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31892 h 1783478"/>
              <a:gd name="connsiteX18" fmla="*/ 740396 w 1681553"/>
              <a:gd name="connsiteY18" fmla="*/ 145950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0396 w 1681553"/>
              <a:gd name="connsiteY18" fmla="*/ 145950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51826 w 1681553"/>
              <a:gd name="connsiteY18" fmla="*/ 1476647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51826 w 1681553"/>
              <a:gd name="connsiteY18" fmla="*/ 1476647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47076 w 1681553"/>
              <a:gd name="connsiteY19" fmla="*/ 155856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896606 w 1681553"/>
              <a:gd name="connsiteY20" fmla="*/ 166143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00416 w 1681553"/>
              <a:gd name="connsiteY21" fmla="*/ 1733822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7566 w 1681553"/>
              <a:gd name="connsiteY22" fmla="*/ 162333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3276 w 1681553"/>
              <a:gd name="connsiteY23" fmla="*/ 153951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95666 w 1681553"/>
              <a:gd name="connsiteY24" fmla="*/ 152808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72806 w 1681553"/>
              <a:gd name="connsiteY24" fmla="*/ 1520462 h 1783478"/>
              <a:gd name="connsiteX25" fmla="*/ 1014716 w 1681553"/>
              <a:gd name="connsiteY25" fmla="*/ 1497602 h 1783478"/>
              <a:gd name="connsiteX26" fmla="*/ 862316 w 1681553"/>
              <a:gd name="connsiteY26" fmla="*/ 1482362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72806 w 1681553"/>
              <a:gd name="connsiteY24" fmla="*/ 1520462 h 1783478"/>
              <a:gd name="connsiteX25" fmla="*/ 1014716 w 1681553"/>
              <a:gd name="connsiteY25" fmla="*/ 1497602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72806 w 1681553"/>
              <a:gd name="connsiteY24" fmla="*/ 152046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600472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15656 w 1681553"/>
              <a:gd name="connsiteY21" fmla="*/ 167095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4226 w 1681553"/>
              <a:gd name="connsiteY20" fmla="*/ 1611902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6116 w 1681553"/>
              <a:gd name="connsiteY27" fmla="*/ 1356632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87106 w 1681553"/>
              <a:gd name="connsiteY31" fmla="*/ 115851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2802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0436 w 1681553"/>
              <a:gd name="connsiteY34" fmla="*/ 99468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75676 w 1681553"/>
              <a:gd name="connsiteY35" fmla="*/ 92991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5749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504176 w 1681553"/>
              <a:gd name="connsiteY113" fmla="*/ 750842 h 1783478"/>
              <a:gd name="connsiteX114" fmla="*/ 500366 w 1681553"/>
              <a:gd name="connsiteY114" fmla="*/ 880382 h 1783478"/>
              <a:gd name="connsiteX115" fmla="*/ 34987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5106 w 1681553"/>
              <a:gd name="connsiteY112" fmla="*/ 590822 h 1783478"/>
              <a:gd name="connsiteX113" fmla="*/ 496556 w 1681553"/>
              <a:gd name="connsiteY113" fmla="*/ 762272 h 1783478"/>
              <a:gd name="connsiteX114" fmla="*/ 500366 w 1681553"/>
              <a:gd name="connsiteY114" fmla="*/ 880382 h 1783478"/>
              <a:gd name="connsiteX115" fmla="*/ 34987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6531 w 1681553"/>
              <a:gd name="connsiteY0" fmla="*/ 1107077 h 1783478"/>
              <a:gd name="connsiteX1" fmla="*/ 479411 w 1681553"/>
              <a:gd name="connsiteY1" fmla="*/ 1048022 h 1783478"/>
              <a:gd name="connsiteX2" fmla="*/ 610856 w 1681553"/>
              <a:gd name="connsiteY2" fmla="*/ 1093742 h 1783478"/>
              <a:gd name="connsiteX3" fmla="*/ 664196 w 1681553"/>
              <a:gd name="connsiteY3" fmla="*/ 1177562 h 1783478"/>
              <a:gd name="connsiteX4" fmla="*/ 666101 w 1681553"/>
              <a:gd name="connsiteY4" fmla="*/ 1324247 h 1783478"/>
              <a:gd name="connsiteX5" fmla="*/ 608951 w 1681553"/>
              <a:gd name="connsiteY5" fmla="*/ 1474742 h 1783478"/>
              <a:gd name="connsiteX6" fmla="*/ 607046 w 1681553"/>
              <a:gd name="connsiteY6" fmla="*/ 1604282 h 1783478"/>
              <a:gd name="connsiteX7" fmla="*/ 595616 w 1681553"/>
              <a:gd name="connsiteY7" fmla="*/ 1659527 h 1783478"/>
              <a:gd name="connsiteX8" fmla="*/ 547991 w 1681553"/>
              <a:gd name="connsiteY8" fmla="*/ 1710962 h 1783478"/>
              <a:gd name="connsiteX9" fmla="*/ 515606 w 1681553"/>
              <a:gd name="connsiteY9" fmla="*/ 1745252 h 1783478"/>
              <a:gd name="connsiteX10" fmla="*/ 616571 w 1681553"/>
              <a:gd name="connsiteY10" fmla="*/ 1686197 h 1783478"/>
              <a:gd name="connsiteX11" fmla="*/ 639431 w 1681553"/>
              <a:gd name="connsiteY11" fmla="*/ 1653812 h 1783478"/>
              <a:gd name="connsiteX12" fmla="*/ 708011 w 1681553"/>
              <a:gd name="connsiteY12" fmla="*/ 1728107 h 1783478"/>
              <a:gd name="connsiteX13" fmla="*/ 727061 w 1681553"/>
              <a:gd name="connsiteY13" fmla="*/ 1783352 h 1783478"/>
              <a:gd name="connsiteX14" fmla="*/ 744206 w 1681553"/>
              <a:gd name="connsiteY14" fmla="*/ 1712867 h 1783478"/>
              <a:gd name="connsiteX15" fmla="*/ 700391 w 1681553"/>
              <a:gd name="connsiteY15" fmla="*/ 1648097 h 1783478"/>
              <a:gd name="connsiteX16" fmla="*/ 683246 w 1681553"/>
              <a:gd name="connsiteY16" fmla="*/ 1571897 h 1783478"/>
              <a:gd name="connsiteX17" fmla="*/ 706106 w 1681553"/>
              <a:gd name="connsiteY17" fmla="*/ 1510937 h 1783478"/>
              <a:gd name="connsiteX18" fmla="*/ 748016 w 1681553"/>
              <a:gd name="connsiteY18" fmla="*/ 1467122 h 1783478"/>
              <a:gd name="connsiteX19" fmla="*/ 852791 w 1681553"/>
              <a:gd name="connsiteY19" fmla="*/ 1531892 h 1783478"/>
              <a:gd name="connsiteX20" fmla="*/ 902321 w 1681553"/>
              <a:gd name="connsiteY20" fmla="*/ 1590947 h 1783478"/>
              <a:gd name="connsiteX21" fmla="*/ 921371 w 1681553"/>
              <a:gd name="connsiteY21" fmla="*/ 1667147 h 1783478"/>
              <a:gd name="connsiteX22" fmla="*/ 951851 w 1681553"/>
              <a:gd name="connsiteY22" fmla="*/ 1590947 h 1783478"/>
              <a:gd name="connsiteX23" fmla="*/ 927086 w 1681553"/>
              <a:gd name="connsiteY23" fmla="*/ 1535702 h 1783478"/>
              <a:gd name="connsiteX24" fmla="*/ 965186 w 1681553"/>
              <a:gd name="connsiteY24" fmla="*/ 1512842 h 1783478"/>
              <a:gd name="connsiteX25" fmla="*/ 1007096 w 1681553"/>
              <a:gd name="connsiteY25" fmla="*/ 1488077 h 1783478"/>
              <a:gd name="connsiteX26" fmla="*/ 883271 w 1681553"/>
              <a:gd name="connsiteY26" fmla="*/ 1484267 h 1783478"/>
              <a:gd name="connsiteX27" fmla="*/ 788021 w 1681553"/>
              <a:gd name="connsiteY27" fmla="*/ 1350917 h 1783478"/>
              <a:gd name="connsiteX28" fmla="*/ 824216 w 1681553"/>
              <a:gd name="connsiteY28" fmla="*/ 1173752 h 1783478"/>
              <a:gd name="connsiteX29" fmla="*/ 888986 w 1681553"/>
              <a:gd name="connsiteY29" fmla="*/ 1097552 h 1783478"/>
              <a:gd name="connsiteX30" fmla="*/ 976616 w 1681553"/>
              <a:gd name="connsiteY30" fmla="*/ 1089932 h 1783478"/>
              <a:gd name="connsiteX31" fmla="*/ 1075676 w 1681553"/>
              <a:gd name="connsiteY31" fmla="*/ 1131842 h 1783478"/>
              <a:gd name="connsiteX32" fmla="*/ 1178546 w 1681553"/>
              <a:gd name="connsiteY32" fmla="*/ 1198517 h 1783478"/>
              <a:gd name="connsiteX33" fmla="*/ 1155686 w 1681553"/>
              <a:gd name="connsiteY33" fmla="*/ 1116602 h 1783478"/>
              <a:gd name="connsiteX34" fmla="*/ 1068056 w 1681553"/>
              <a:gd name="connsiteY34" fmla="*/ 998492 h 1783478"/>
              <a:gd name="connsiteX35" fmla="*/ 1092821 w 1681553"/>
              <a:gd name="connsiteY35" fmla="*/ 922292 h 1783478"/>
              <a:gd name="connsiteX36" fmla="*/ 1209026 w 1681553"/>
              <a:gd name="connsiteY36" fmla="*/ 849902 h 1783478"/>
              <a:gd name="connsiteX37" fmla="*/ 1376666 w 1681553"/>
              <a:gd name="connsiteY37" fmla="*/ 846092 h 1783478"/>
              <a:gd name="connsiteX38" fmla="*/ 1445246 w 1681553"/>
              <a:gd name="connsiteY38" fmla="*/ 960392 h 1783478"/>
              <a:gd name="connsiteX39" fmla="*/ 1456676 w 1681553"/>
              <a:gd name="connsiteY39" fmla="*/ 910862 h 1783478"/>
              <a:gd name="connsiteX40" fmla="*/ 1456676 w 1681553"/>
              <a:gd name="connsiteY40" fmla="*/ 891812 h 1783478"/>
              <a:gd name="connsiteX41" fmla="*/ 1529066 w 1681553"/>
              <a:gd name="connsiteY41" fmla="*/ 952772 h 1783478"/>
              <a:gd name="connsiteX42" fmla="*/ 1555736 w 1681553"/>
              <a:gd name="connsiteY42" fmla="*/ 1028972 h 1783478"/>
              <a:gd name="connsiteX43" fmla="*/ 1544306 w 1681553"/>
              <a:gd name="connsiteY43" fmla="*/ 1097552 h 1783478"/>
              <a:gd name="connsiteX44" fmla="*/ 1605266 w 1681553"/>
              <a:gd name="connsiteY44" fmla="*/ 1009922 h 1783478"/>
              <a:gd name="connsiteX45" fmla="*/ 1662416 w 1681553"/>
              <a:gd name="connsiteY45" fmla="*/ 1017542 h 1783478"/>
              <a:gd name="connsiteX46" fmla="*/ 1601456 w 1681553"/>
              <a:gd name="connsiteY46" fmla="*/ 941342 h 1783478"/>
              <a:gd name="connsiteX47" fmla="*/ 1548116 w 1681553"/>
              <a:gd name="connsiteY47" fmla="*/ 861332 h 1783478"/>
              <a:gd name="connsiteX48" fmla="*/ 1681466 w 1681553"/>
              <a:gd name="connsiteY48" fmla="*/ 861332 h 1783478"/>
              <a:gd name="connsiteX49" fmla="*/ 1567166 w 1681553"/>
              <a:gd name="connsiteY49" fmla="*/ 823232 h 1783478"/>
              <a:gd name="connsiteX50" fmla="*/ 1483346 w 1681553"/>
              <a:gd name="connsiteY50" fmla="*/ 842282 h 1783478"/>
              <a:gd name="connsiteX51" fmla="*/ 1372856 w 1681553"/>
              <a:gd name="connsiteY51" fmla="*/ 785132 h 1783478"/>
              <a:gd name="connsiteX52" fmla="*/ 1471916 w 1681553"/>
              <a:gd name="connsiteY52" fmla="*/ 647972 h 1783478"/>
              <a:gd name="connsiteX53" fmla="*/ 1372856 w 1681553"/>
              <a:gd name="connsiteY53" fmla="*/ 750842 h 1783478"/>
              <a:gd name="connsiteX54" fmla="*/ 1300466 w 1681553"/>
              <a:gd name="connsiteY54" fmla="*/ 800372 h 1783478"/>
              <a:gd name="connsiteX55" fmla="*/ 1216646 w 1681553"/>
              <a:gd name="connsiteY55" fmla="*/ 792752 h 1783478"/>
              <a:gd name="connsiteX56" fmla="*/ 1376666 w 1681553"/>
              <a:gd name="connsiteY56" fmla="*/ 632732 h 1783478"/>
              <a:gd name="connsiteX57" fmla="*/ 1384286 w 1681553"/>
              <a:gd name="connsiteY57" fmla="*/ 514622 h 1783478"/>
              <a:gd name="connsiteX58" fmla="*/ 1334756 w 1681553"/>
              <a:gd name="connsiteY58" fmla="*/ 529862 h 1783478"/>
              <a:gd name="connsiteX59" fmla="*/ 1311896 w 1681553"/>
              <a:gd name="connsiteY59" fmla="*/ 651782 h 1783478"/>
              <a:gd name="connsiteX60" fmla="*/ 1258556 w 1681553"/>
              <a:gd name="connsiteY60" fmla="*/ 552722 h 1783478"/>
              <a:gd name="connsiteX61" fmla="*/ 1262366 w 1681553"/>
              <a:gd name="connsiteY61" fmla="*/ 697502 h 1783478"/>
              <a:gd name="connsiteX62" fmla="*/ 1163306 w 1681553"/>
              <a:gd name="connsiteY62" fmla="*/ 758462 h 1783478"/>
              <a:gd name="connsiteX63" fmla="*/ 1060436 w 1681553"/>
              <a:gd name="connsiteY63" fmla="*/ 724172 h 1783478"/>
              <a:gd name="connsiteX64" fmla="*/ 1068056 w 1681553"/>
              <a:gd name="connsiteY64" fmla="*/ 625112 h 1783478"/>
              <a:gd name="connsiteX65" fmla="*/ 1125206 w 1681553"/>
              <a:gd name="connsiteY65" fmla="*/ 545102 h 1783478"/>
              <a:gd name="connsiteX66" fmla="*/ 1228076 w 1681553"/>
              <a:gd name="connsiteY66" fmla="*/ 499382 h 1783478"/>
              <a:gd name="connsiteX67" fmla="*/ 1323326 w 1681553"/>
              <a:gd name="connsiteY67" fmla="*/ 480332 h 1783478"/>
              <a:gd name="connsiteX68" fmla="*/ 1437626 w 1681553"/>
              <a:gd name="connsiteY68" fmla="*/ 495572 h 1783478"/>
              <a:gd name="connsiteX69" fmla="*/ 1361426 w 1681553"/>
              <a:gd name="connsiteY69" fmla="*/ 419372 h 1783478"/>
              <a:gd name="connsiteX70" fmla="*/ 1430006 w 1681553"/>
              <a:gd name="connsiteY70" fmla="*/ 293642 h 1783478"/>
              <a:gd name="connsiteX71" fmla="*/ 1262366 w 1681553"/>
              <a:gd name="connsiteY71" fmla="*/ 419372 h 1783478"/>
              <a:gd name="connsiteX72" fmla="*/ 1140446 w 1681553"/>
              <a:gd name="connsiteY72" fmla="*/ 461282 h 1783478"/>
              <a:gd name="connsiteX73" fmla="*/ 1170926 w 1681553"/>
              <a:gd name="connsiteY73" fmla="*/ 316502 h 1783478"/>
              <a:gd name="connsiteX74" fmla="*/ 1285226 w 1681553"/>
              <a:gd name="connsiteY74" fmla="*/ 156482 h 1783478"/>
              <a:gd name="connsiteX75" fmla="*/ 1250936 w 1681553"/>
              <a:gd name="connsiteY75" fmla="*/ 122192 h 1783478"/>
              <a:gd name="connsiteX76" fmla="*/ 1140446 w 1681553"/>
              <a:gd name="connsiteY76" fmla="*/ 236492 h 1783478"/>
              <a:gd name="connsiteX77" fmla="*/ 1071866 w 1681553"/>
              <a:gd name="connsiteY77" fmla="*/ 202202 h 1783478"/>
              <a:gd name="connsiteX78" fmla="*/ 1129016 w 1681553"/>
              <a:gd name="connsiteY78" fmla="*/ 312692 h 1783478"/>
              <a:gd name="connsiteX79" fmla="*/ 1094726 w 1681553"/>
              <a:gd name="connsiteY79" fmla="*/ 438422 h 1783478"/>
              <a:gd name="connsiteX80" fmla="*/ 927086 w 1681553"/>
              <a:gd name="connsiteY80" fmla="*/ 514622 h 1783478"/>
              <a:gd name="connsiteX81" fmla="*/ 843266 w 1681553"/>
              <a:gd name="connsiteY81" fmla="*/ 495572 h 1783478"/>
              <a:gd name="connsiteX82" fmla="*/ 812786 w 1681553"/>
              <a:gd name="connsiteY82" fmla="*/ 339362 h 1783478"/>
              <a:gd name="connsiteX83" fmla="*/ 923276 w 1681553"/>
              <a:gd name="connsiteY83" fmla="*/ 171722 h 1783478"/>
              <a:gd name="connsiteX84" fmla="*/ 942326 w 1681553"/>
              <a:gd name="connsiteY84" fmla="*/ 272 h 1783478"/>
              <a:gd name="connsiteX85" fmla="*/ 835646 w 1681553"/>
              <a:gd name="connsiteY85" fmla="*/ 129812 h 1783478"/>
              <a:gd name="connsiteX86" fmla="*/ 721346 w 1681553"/>
              <a:gd name="connsiteY86" fmla="*/ 42182 h 1783478"/>
              <a:gd name="connsiteX87" fmla="*/ 808976 w 1681553"/>
              <a:gd name="connsiteY87" fmla="*/ 202202 h 1783478"/>
              <a:gd name="connsiteX88" fmla="*/ 740396 w 1681553"/>
              <a:gd name="connsiteY88" fmla="*/ 324122 h 1783478"/>
              <a:gd name="connsiteX89" fmla="*/ 713726 w 1681553"/>
              <a:gd name="connsiteY89" fmla="*/ 381272 h 1783478"/>
              <a:gd name="connsiteX90" fmla="*/ 668006 w 1681553"/>
              <a:gd name="connsiteY90" fmla="*/ 183152 h 1783478"/>
              <a:gd name="connsiteX91" fmla="*/ 645146 w 1681553"/>
              <a:gd name="connsiteY91" fmla="*/ 4082 h 1783478"/>
              <a:gd name="connsiteX92" fmla="*/ 607046 w 1681553"/>
              <a:gd name="connsiteY92" fmla="*/ 80282 h 1783478"/>
              <a:gd name="connsiteX93" fmla="*/ 580376 w 1681553"/>
              <a:gd name="connsiteY93" fmla="*/ 114572 h 1783478"/>
              <a:gd name="connsiteX94" fmla="*/ 397496 w 1681553"/>
              <a:gd name="connsiteY94" fmla="*/ 53612 h 1783478"/>
              <a:gd name="connsiteX95" fmla="*/ 458456 w 1681553"/>
              <a:gd name="connsiteY95" fmla="*/ 156482 h 1783478"/>
              <a:gd name="connsiteX96" fmla="*/ 576566 w 1681553"/>
              <a:gd name="connsiteY96" fmla="*/ 228872 h 1783478"/>
              <a:gd name="connsiteX97" fmla="*/ 587996 w 1681553"/>
              <a:gd name="connsiteY97" fmla="*/ 381272 h 1783478"/>
              <a:gd name="connsiteX98" fmla="*/ 614666 w 1681553"/>
              <a:gd name="connsiteY98" fmla="*/ 457472 h 1783478"/>
              <a:gd name="connsiteX99" fmla="*/ 614666 w 1681553"/>
              <a:gd name="connsiteY99" fmla="*/ 556532 h 1783478"/>
              <a:gd name="connsiteX100" fmla="*/ 553706 w 1681553"/>
              <a:gd name="connsiteY100" fmla="*/ 606062 h 1783478"/>
              <a:gd name="connsiteX101" fmla="*/ 374636 w 1681553"/>
              <a:gd name="connsiteY101" fmla="*/ 533672 h 1783478"/>
              <a:gd name="connsiteX102" fmla="*/ 401306 w 1681553"/>
              <a:gd name="connsiteY102" fmla="*/ 426992 h 1783478"/>
              <a:gd name="connsiteX103" fmla="*/ 450836 w 1681553"/>
              <a:gd name="connsiteY103" fmla="*/ 335552 h 1783478"/>
              <a:gd name="connsiteX104" fmla="*/ 389876 w 1681553"/>
              <a:gd name="connsiteY104" fmla="*/ 366032 h 1783478"/>
              <a:gd name="connsiteX105" fmla="*/ 355586 w 1681553"/>
              <a:gd name="connsiteY105" fmla="*/ 209822 h 1783478"/>
              <a:gd name="connsiteX106" fmla="*/ 325106 w 1681553"/>
              <a:gd name="connsiteY106" fmla="*/ 350792 h 1783478"/>
              <a:gd name="connsiteX107" fmla="*/ 283196 w 1681553"/>
              <a:gd name="connsiteY107" fmla="*/ 491762 h 1783478"/>
              <a:gd name="connsiteX108" fmla="*/ 248906 w 1681553"/>
              <a:gd name="connsiteY108" fmla="*/ 537482 h 1783478"/>
              <a:gd name="connsiteX109" fmla="*/ 100316 w 1681553"/>
              <a:gd name="connsiteY109" fmla="*/ 571772 h 1783478"/>
              <a:gd name="connsiteX110" fmla="*/ 1256 w 1681553"/>
              <a:gd name="connsiteY110" fmla="*/ 579392 h 1783478"/>
              <a:gd name="connsiteX111" fmla="*/ 168896 w 1681553"/>
              <a:gd name="connsiteY111" fmla="*/ 632732 h 1783478"/>
              <a:gd name="connsiteX112" fmla="*/ 328916 w 1681553"/>
              <a:gd name="connsiteY112" fmla="*/ 611777 h 1783478"/>
              <a:gd name="connsiteX113" fmla="*/ 496556 w 1681553"/>
              <a:gd name="connsiteY113" fmla="*/ 762272 h 1783478"/>
              <a:gd name="connsiteX114" fmla="*/ 500366 w 1681553"/>
              <a:gd name="connsiteY114" fmla="*/ 880382 h 1783478"/>
              <a:gd name="connsiteX115" fmla="*/ 349871 w 1681553"/>
              <a:gd name="connsiteY115" fmla="*/ 981347 h 1783478"/>
              <a:gd name="connsiteX116" fmla="*/ 254621 w 1681553"/>
              <a:gd name="connsiteY116" fmla="*/ 1053737 h 1783478"/>
              <a:gd name="connsiteX117" fmla="*/ 184136 w 1681553"/>
              <a:gd name="connsiteY117" fmla="*/ 1101362 h 1783478"/>
              <a:gd name="connsiteX118" fmla="*/ 205091 w 1681553"/>
              <a:gd name="connsiteY118" fmla="*/ 1150892 h 1783478"/>
              <a:gd name="connsiteX119" fmla="*/ 367016 w 1681553"/>
              <a:gd name="connsiteY119" fmla="*/ 1068977 h 1783478"/>
              <a:gd name="connsiteX0" fmla="*/ 297406 w 1682428"/>
              <a:gd name="connsiteY0" fmla="*/ 1107077 h 1783478"/>
              <a:gd name="connsiteX1" fmla="*/ 480286 w 1682428"/>
              <a:gd name="connsiteY1" fmla="*/ 1048022 h 1783478"/>
              <a:gd name="connsiteX2" fmla="*/ 611731 w 1682428"/>
              <a:gd name="connsiteY2" fmla="*/ 1093742 h 1783478"/>
              <a:gd name="connsiteX3" fmla="*/ 665071 w 1682428"/>
              <a:gd name="connsiteY3" fmla="*/ 1177562 h 1783478"/>
              <a:gd name="connsiteX4" fmla="*/ 666976 w 1682428"/>
              <a:gd name="connsiteY4" fmla="*/ 1324247 h 1783478"/>
              <a:gd name="connsiteX5" fmla="*/ 609826 w 1682428"/>
              <a:gd name="connsiteY5" fmla="*/ 1474742 h 1783478"/>
              <a:gd name="connsiteX6" fmla="*/ 607921 w 1682428"/>
              <a:gd name="connsiteY6" fmla="*/ 1604282 h 1783478"/>
              <a:gd name="connsiteX7" fmla="*/ 596491 w 1682428"/>
              <a:gd name="connsiteY7" fmla="*/ 1659527 h 1783478"/>
              <a:gd name="connsiteX8" fmla="*/ 548866 w 1682428"/>
              <a:gd name="connsiteY8" fmla="*/ 1710962 h 1783478"/>
              <a:gd name="connsiteX9" fmla="*/ 516481 w 1682428"/>
              <a:gd name="connsiteY9" fmla="*/ 1745252 h 1783478"/>
              <a:gd name="connsiteX10" fmla="*/ 617446 w 1682428"/>
              <a:gd name="connsiteY10" fmla="*/ 1686197 h 1783478"/>
              <a:gd name="connsiteX11" fmla="*/ 640306 w 1682428"/>
              <a:gd name="connsiteY11" fmla="*/ 1653812 h 1783478"/>
              <a:gd name="connsiteX12" fmla="*/ 708886 w 1682428"/>
              <a:gd name="connsiteY12" fmla="*/ 1728107 h 1783478"/>
              <a:gd name="connsiteX13" fmla="*/ 727936 w 1682428"/>
              <a:gd name="connsiteY13" fmla="*/ 1783352 h 1783478"/>
              <a:gd name="connsiteX14" fmla="*/ 745081 w 1682428"/>
              <a:gd name="connsiteY14" fmla="*/ 1712867 h 1783478"/>
              <a:gd name="connsiteX15" fmla="*/ 701266 w 1682428"/>
              <a:gd name="connsiteY15" fmla="*/ 1648097 h 1783478"/>
              <a:gd name="connsiteX16" fmla="*/ 684121 w 1682428"/>
              <a:gd name="connsiteY16" fmla="*/ 1571897 h 1783478"/>
              <a:gd name="connsiteX17" fmla="*/ 706981 w 1682428"/>
              <a:gd name="connsiteY17" fmla="*/ 1510937 h 1783478"/>
              <a:gd name="connsiteX18" fmla="*/ 748891 w 1682428"/>
              <a:gd name="connsiteY18" fmla="*/ 1467122 h 1783478"/>
              <a:gd name="connsiteX19" fmla="*/ 853666 w 1682428"/>
              <a:gd name="connsiteY19" fmla="*/ 1531892 h 1783478"/>
              <a:gd name="connsiteX20" fmla="*/ 903196 w 1682428"/>
              <a:gd name="connsiteY20" fmla="*/ 1590947 h 1783478"/>
              <a:gd name="connsiteX21" fmla="*/ 922246 w 1682428"/>
              <a:gd name="connsiteY21" fmla="*/ 1667147 h 1783478"/>
              <a:gd name="connsiteX22" fmla="*/ 952726 w 1682428"/>
              <a:gd name="connsiteY22" fmla="*/ 1590947 h 1783478"/>
              <a:gd name="connsiteX23" fmla="*/ 927961 w 1682428"/>
              <a:gd name="connsiteY23" fmla="*/ 1535702 h 1783478"/>
              <a:gd name="connsiteX24" fmla="*/ 966061 w 1682428"/>
              <a:gd name="connsiteY24" fmla="*/ 1512842 h 1783478"/>
              <a:gd name="connsiteX25" fmla="*/ 1007971 w 1682428"/>
              <a:gd name="connsiteY25" fmla="*/ 1488077 h 1783478"/>
              <a:gd name="connsiteX26" fmla="*/ 884146 w 1682428"/>
              <a:gd name="connsiteY26" fmla="*/ 1484267 h 1783478"/>
              <a:gd name="connsiteX27" fmla="*/ 788896 w 1682428"/>
              <a:gd name="connsiteY27" fmla="*/ 1350917 h 1783478"/>
              <a:gd name="connsiteX28" fmla="*/ 825091 w 1682428"/>
              <a:gd name="connsiteY28" fmla="*/ 1173752 h 1783478"/>
              <a:gd name="connsiteX29" fmla="*/ 889861 w 1682428"/>
              <a:gd name="connsiteY29" fmla="*/ 1097552 h 1783478"/>
              <a:gd name="connsiteX30" fmla="*/ 977491 w 1682428"/>
              <a:gd name="connsiteY30" fmla="*/ 1089932 h 1783478"/>
              <a:gd name="connsiteX31" fmla="*/ 1076551 w 1682428"/>
              <a:gd name="connsiteY31" fmla="*/ 1131842 h 1783478"/>
              <a:gd name="connsiteX32" fmla="*/ 1179421 w 1682428"/>
              <a:gd name="connsiteY32" fmla="*/ 1198517 h 1783478"/>
              <a:gd name="connsiteX33" fmla="*/ 1156561 w 1682428"/>
              <a:gd name="connsiteY33" fmla="*/ 1116602 h 1783478"/>
              <a:gd name="connsiteX34" fmla="*/ 1068931 w 1682428"/>
              <a:gd name="connsiteY34" fmla="*/ 998492 h 1783478"/>
              <a:gd name="connsiteX35" fmla="*/ 1093696 w 1682428"/>
              <a:gd name="connsiteY35" fmla="*/ 922292 h 1783478"/>
              <a:gd name="connsiteX36" fmla="*/ 1209901 w 1682428"/>
              <a:gd name="connsiteY36" fmla="*/ 849902 h 1783478"/>
              <a:gd name="connsiteX37" fmla="*/ 1377541 w 1682428"/>
              <a:gd name="connsiteY37" fmla="*/ 846092 h 1783478"/>
              <a:gd name="connsiteX38" fmla="*/ 1446121 w 1682428"/>
              <a:gd name="connsiteY38" fmla="*/ 960392 h 1783478"/>
              <a:gd name="connsiteX39" fmla="*/ 1457551 w 1682428"/>
              <a:gd name="connsiteY39" fmla="*/ 910862 h 1783478"/>
              <a:gd name="connsiteX40" fmla="*/ 1457551 w 1682428"/>
              <a:gd name="connsiteY40" fmla="*/ 891812 h 1783478"/>
              <a:gd name="connsiteX41" fmla="*/ 1529941 w 1682428"/>
              <a:gd name="connsiteY41" fmla="*/ 952772 h 1783478"/>
              <a:gd name="connsiteX42" fmla="*/ 1556611 w 1682428"/>
              <a:gd name="connsiteY42" fmla="*/ 1028972 h 1783478"/>
              <a:gd name="connsiteX43" fmla="*/ 1545181 w 1682428"/>
              <a:gd name="connsiteY43" fmla="*/ 1097552 h 1783478"/>
              <a:gd name="connsiteX44" fmla="*/ 1606141 w 1682428"/>
              <a:gd name="connsiteY44" fmla="*/ 1009922 h 1783478"/>
              <a:gd name="connsiteX45" fmla="*/ 1663291 w 1682428"/>
              <a:gd name="connsiteY45" fmla="*/ 1017542 h 1783478"/>
              <a:gd name="connsiteX46" fmla="*/ 1602331 w 1682428"/>
              <a:gd name="connsiteY46" fmla="*/ 941342 h 1783478"/>
              <a:gd name="connsiteX47" fmla="*/ 1548991 w 1682428"/>
              <a:gd name="connsiteY47" fmla="*/ 861332 h 1783478"/>
              <a:gd name="connsiteX48" fmla="*/ 1682341 w 1682428"/>
              <a:gd name="connsiteY48" fmla="*/ 861332 h 1783478"/>
              <a:gd name="connsiteX49" fmla="*/ 1568041 w 1682428"/>
              <a:gd name="connsiteY49" fmla="*/ 823232 h 1783478"/>
              <a:gd name="connsiteX50" fmla="*/ 1484221 w 1682428"/>
              <a:gd name="connsiteY50" fmla="*/ 842282 h 1783478"/>
              <a:gd name="connsiteX51" fmla="*/ 1373731 w 1682428"/>
              <a:gd name="connsiteY51" fmla="*/ 785132 h 1783478"/>
              <a:gd name="connsiteX52" fmla="*/ 1472791 w 1682428"/>
              <a:gd name="connsiteY52" fmla="*/ 647972 h 1783478"/>
              <a:gd name="connsiteX53" fmla="*/ 1373731 w 1682428"/>
              <a:gd name="connsiteY53" fmla="*/ 750842 h 1783478"/>
              <a:gd name="connsiteX54" fmla="*/ 1301341 w 1682428"/>
              <a:gd name="connsiteY54" fmla="*/ 800372 h 1783478"/>
              <a:gd name="connsiteX55" fmla="*/ 1217521 w 1682428"/>
              <a:gd name="connsiteY55" fmla="*/ 792752 h 1783478"/>
              <a:gd name="connsiteX56" fmla="*/ 1377541 w 1682428"/>
              <a:gd name="connsiteY56" fmla="*/ 632732 h 1783478"/>
              <a:gd name="connsiteX57" fmla="*/ 1385161 w 1682428"/>
              <a:gd name="connsiteY57" fmla="*/ 514622 h 1783478"/>
              <a:gd name="connsiteX58" fmla="*/ 1335631 w 1682428"/>
              <a:gd name="connsiteY58" fmla="*/ 529862 h 1783478"/>
              <a:gd name="connsiteX59" fmla="*/ 1312771 w 1682428"/>
              <a:gd name="connsiteY59" fmla="*/ 651782 h 1783478"/>
              <a:gd name="connsiteX60" fmla="*/ 1259431 w 1682428"/>
              <a:gd name="connsiteY60" fmla="*/ 552722 h 1783478"/>
              <a:gd name="connsiteX61" fmla="*/ 1263241 w 1682428"/>
              <a:gd name="connsiteY61" fmla="*/ 697502 h 1783478"/>
              <a:gd name="connsiteX62" fmla="*/ 1164181 w 1682428"/>
              <a:gd name="connsiteY62" fmla="*/ 758462 h 1783478"/>
              <a:gd name="connsiteX63" fmla="*/ 1061311 w 1682428"/>
              <a:gd name="connsiteY63" fmla="*/ 724172 h 1783478"/>
              <a:gd name="connsiteX64" fmla="*/ 1068931 w 1682428"/>
              <a:gd name="connsiteY64" fmla="*/ 625112 h 1783478"/>
              <a:gd name="connsiteX65" fmla="*/ 1126081 w 1682428"/>
              <a:gd name="connsiteY65" fmla="*/ 545102 h 1783478"/>
              <a:gd name="connsiteX66" fmla="*/ 1228951 w 1682428"/>
              <a:gd name="connsiteY66" fmla="*/ 499382 h 1783478"/>
              <a:gd name="connsiteX67" fmla="*/ 1324201 w 1682428"/>
              <a:gd name="connsiteY67" fmla="*/ 480332 h 1783478"/>
              <a:gd name="connsiteX68" fmla="*/ 1438501 w 1682428"/>
              <a:gd name="connsiteY68" fmla="*/ 495572 h 1783478"/>
              <a:gd name="connsiteX69" fmla="*/ 1362301 w 1682428"/>
              <a:gd name="connsiteY69" fmla="*/ 419372 h 1783478"/>
              <a:gd name="connsiteX70" fmla="*/ 1430881 w 1682428"/>
              <a:gd name="connsiteY70" fmla="*/ 293642 h 1783478"/>
              <a:gd name="connsiteX71" fmla="*/ 1263241 w 1682428"/>
              <a:gd name="connsiteY71" fmla="*/ 419372 h 1783478"/>
              <a:gd name="connsiteX72" fmla="*/ 1141321 w 1682428"/>
              <a:gd name="connsiteY72" fmla="*/ 461282 h 1783478"/>
              <a:gd name="connsiteX73" fmla="*/ 1171801 w 1682428"/>
              <a:gd name="connsiteY73" fmla="*/ 316502 h 1783478"/>
              <a:gd name="connsiteX74" fmla="*/ 1286101 w 1682428"/>
              <a:gd name="connsiteY74" fmla="*/ 156482 h 1783478"/>
              <a:gd name="connsiteX75" fmla="*/ 1251811 w 1682428"/>
              <a:gd name="connsiteY75" fmla="*/ 122192 h 1783478"/>
              <a:gd name="connsiteX76" fmla="*/ 1141321 w 1682428"/>
              <a:gd name="connsiteY76" fmla="*/ 236492 h 1783478"/>
              <a:gd name="connsiteX77" fmla="*/ 1072741 w 1682428"/>
              <a:gd name="connsiteY77" fmla="*/ 202202 h 1783478"/>
              <a:gd name="connsiteX78" fmla="*/ 1129891 w 1682428"/>
              <a:gd name="connsiteY78" fmla="*/ 312692 h 1783478"/>
              <a:gd name="connsiteX79" fmla="*/ 1095601 w 1682428"/>
              <a:gd name="connsiteY79" fmla="*/ 438422 h 1783478"/>
              <a:gd name="connsiteX80" fmla="*/ 927961 w 1682428"/>
              <a:gd name="connsiteY80" fmla="*/ 514622 h 1783478"/>
              <a:gd name="connsiteX81" fmla="*/ 844141 w 1682428"/>
              <a:gd name="connsiteY81" fmla="*/ 495572 h 1783478"/>
              <a:gd name="connsiteX82" fmla="*/ 813661 w 1682428"/>
              <a:gd name="connsiteY82" fmla="*/ 339362 h 1783478"/>
              <a:gd name="connsiteX83" fmla="*/ 924151 w 1682428"/>
              <a:gd name="connsiteY83" fmla="*/ 171722 h 1783478"/>
              <a:gd name="connsiteX84" fmla="*/ 943201 w 1682428"/>
              <a:gd name="connsiteY84" fmla="*/ 272 h 1783478"/>
              <a:gd name="connsiteX85" fmla="*/ 836521 w 1682428"/>
              <a:gd name="connsiteY85" fmla="*/ 129812 h 1783478"/>
              <a:gd name="connsiteX86" fmla="*/ 722221 w 1682428"/>
              <a:gd name="connsiteY86" fmla="*/ 42182 h 1783478"/>
              <a:gd name="connsiteX87" fmla="*/ 809851 w 1682428"/>
              <a:gd name="connsiteY87" fmla="*/ 202202 h 1783478"/>
              <a:gd name="connsiteX88" fmla="*/ 741271 w 1682428"/>
              <a:gd name="connsiteY88" fmla="*/ 324122 h 1783478"/>
              <a:gd name="connsiteX89" fmla="*/ 714601 w 1682428"/>
              <a:gd name="connsiteY89" fmla="*/ 381272 h 1783478"/>
              <a:gd name="connsiteX90" fmla="*/ 668881 w 1682428"/>
              <a:gd name="connsiteY90" fmla="*/ 183152 h 1783478"/>
              <a:gd name="connsiteX91" fmla="*/ 646021 w 1682428"/>
              <a:gd name="connsiteY91" fmla="*/ 4082 h 1783478"/>
              <a:gd name="connsiteX92" fmla="*/ 607921 w 1682428"/>
              <a:gd name="connsiteY92" fmla="*/ 80282 h 1783478"/>
              <a:gd name="connsiteX93" fmla="*/ 581251 w 1682428"/>
              <a:gd name="connsiteY93" fmla="*/ 114572 h 1783478"/>
              <a:gd name="connsiteX94" fmla="*/ 398371 w 1682428"/>
              <a:gd name="connsiteY94" fmla="*/ 53612 h 1783478"/>
              <a:gd name="connsiteX95" fmla="*/ 459331 w 1682428"/>
              <a:gd name="connsiteY95" fmla="*/ 156482 h 1783478"/>
              <a:gd name="connsiteX96" fmla="*/ 577441 w 1682428"/>
              <a:gd name="connsiteY96" fmla="*/ 228872 h 1783478"/>
              <a:gd name="connsiteX97" fmla="*/ 588871 w 1682428"/>
              <a:gd name="connsiteY97" fmla="*/ 381272 h 1783478"/>
              <a:gd name="connsiteX98" fmla="*/ 615541 w 1682428"/>
              <a:gd name="connsiteY98" fmla="*/ 457472 h 1783478"/>
              <a:gd name="connsiteX99" fmla="*/ 615541 w 1682428"/>
              <a:gd name="connsiteY99" fmla="*/ 556532 h 1783478"/>
              <a:gd name="connsiteX100" fmla="*/ 554581 w 1682428"/>
              <a:gd name="connsiteY100" fmla="*/ 606062 h 1783478"/>
              <a:gd name="connsiteX101" fmla="*/ 375511 w 1682428"/>
              <a:gd name="connsiteY101" fmla="*/ 533672 h 1783478"/>
              <a:gd name="connsiteX102" fmla="*/ 402181 w 1682428"/>
              <a:gd name="connsiteY102" fmla="*/ 426992 h 1783478"/>
              <a:gd name="connsiteX103" fmla="*/ 451711 w 1682428"/>
              <a:gd name="connsiteY103" fmla="*/ 335552 h 1783478"/>
              <a:gd name="connsiteX104" fmla="*/ 390751 w 1682428"/>
              <a:gd name="connsiteY104" fmla="*/ 366032 h 1783478"/>
              <a:gd name="connsiteX105" fmla="*/ 356461 w 1682428"/>
              <a:gd name="connsiteY105" fmla="*/ 209822 h 1783478"/>
              <a:gd name="connsiteX106" fmla="*/ 325981 w 1682428"/>
              <a:gd name="connsiteY106" fmla="*/ 350792 h 1783478"/>
              <a:gd name="connsiteX107" fmla="*/ 284071 w 1682428"/>
              <a:gd name="connsiteY107" fmla="*/ 491762 h 1783478"/>
              <a:gd name="connsiteX108" fmla="*/ 249781 w 1682428"/>
              <a:gd name="connsiteY108" fmla="*/ 537482 h 1783478"/>
              <a:gd name="connsiteX109" fmla="*/ 101191 w 1682428"/>
              <a:gd name="connsiteY109" fmla="*/ 571772 h 1783478"/>
              <a:gd name="connsiteX110" fmla="*/ 2131 w 1682428"/>
              <a:gd name="connsiteY110" fmla="*/ 579392 h 1783478"/>
              <a:gd name="connsiteX111" fmla="*/ 194536 w 1682428"/>
              <a:gd name="connsiteY111" fmla="*/ 592727 h 1783478"/>
              <a:gd name="connsiteX112" fmla="*/ 329791 w 1682428"/>
              <a:gd name="connsiteY112" fmla="*/ 611777 h 1783478"/>
              <a:gd name="connsiteX113" fmla="*/ 497431 w 1682428"/>
              <a:gd name="connsiteY113" fmla="*/ 762272 h 1783478"/>
              <a:gd name="connsiteX114" fmla="*/ 501241 w 1682428"/>
              <a:gd name="connsiteY114" fmla="*/ 880382 h 1783478"/>
              <a:gd name="connsiteX115" fmla="*/ 350746 w 1682428"/>
              <a:gd name="connsiteY115" fmla="*/ 981347 h 1783478"/>
              <a:gd name="connsiteX116" fmla="*/ 255496 w 1682428"/>
              <a:gd name="connsiteY116" fmla="*/ 1053737 h 1783478"/>
              <a:gd name="connsiteX117" fmla="*/ 185011 w 1682428"/>
              <a:gd name="connsiteY117" fmla="*/ 1101362 h 1783478"/>
              <a:gd name="connsiteX118" fmla="*/ 205966 w 1682428"/>
              <a:gd name="connsiteY118" fmla="*/ 1150892 h 1783478"/>
              <a:gd name="connsiteX119" fmla="*/ 367891 w 1682428"/>
              <a:gd name="connsiteY119" fmla="*/ 1068977 h 1783478"/>
              <a:gd name="connsiteX0" fmla="*/ 297406 w 1682428"/>
              <a:gd name="connsiteY0" fmla="*/ 1107077 h 1783478"/>
              <a:gd name="connsiteX1" fmla="*/ 480286 w 1682428"/>
              <a:gd name="connsiteY1" fmla="*/ 1048022 h 1783478"/>
              <a:gd name="connsiteX2" fmla="*/ 611731 w 1682428"/>
              <a:gd name="connsiteY2" fmla="*/ 1093742 h 1783478"/>
              <a:gd name="connsiteX3" fmla="*/ 665071 w 1682428"/>
              <a:gd name="connsiteY3" fmla="*/ 1177562 h 1783478"/>
              <a:gd name="connsiteX4" fmla="*/ 666976 w 1682428"/>
              <a:gd name="connsiteY4" fmla="*/ 1324247 h 1783478"/>
              <a:gd name="connsiteX5" fmla="*/ 609826 w 1682428"/>
              <a:gd name="connsiteY5" fmla="*/ 1474742 h 1783478"/>
              <a:gd name="connsiteX6" fmla="*/ 607921 w 1682428"/>
              <a:gd name="connsiteY6" fmla="*/ 1604282 h 1783478"/>
              <a:gd name="connsiteX7" fmla="*/ 596491 w 1682428"/>
              <a:gd name="connsiteY7" fmla="*/ 1659527 h 1783478"/>
              <a:gd name="connsiteX8" fmla="*/ 548866 w 1682428"/>
              <a:gd name="connsiteY8" fmla="*/ 1710962 h 1783478"/>
              <a:gd name="connsiteX9" fmla="*/ 516481 w 1682428"/>
              <a:gd name="connsiteY9" fmla="*/ 1745252 h 1783478"/>
              <a:gd name="connsiteX10" fmla="*/ 617446 w 1682428"/>
              <a:gd name="connsiteY10" fmla="*/ 1686197 h 1783478"/>
              <a:gd name="connsiteX11" fmla="*/ 640306 w 1682428"/>
              <a:gd name="connsiteY11" fmla="*/ 1653812 h 1783478"/>
              <a:gd name="connsiteX12" fmla="*/ 708886 w 1682428"/>
              <a:gd name="connsiteY12" fmla="*/ 1728107 h 1783478"/>
              <a:gd name="connsiteX13" fmla="*/ 727936 w 1682428"/>
              <a:gd name="connsiteY13" fmla="*/ 1783352 h 1783478"/>
              <a:gd name="connsiteX14" fmla="*/ 745081 w 1682428"/>
              <a:gd name="connsiteY14" fmla="*/ 1712867 h 1783478"/>
              <a:gd name="connsiteX15" fmla="*/ 701266 w 1682428"/>
              <a:gd name="connsiteY15" fmla="*/ 1648097 h 1783478"/>
              <a:gd name="connsiteX16" fmla="*/ 684121 w 1682428"/>
              <a:gd name="connsiteY16" fmla="*/ 1571897 h 1783478"/>
              <a:gd name="connsiteX17" fmla="*/ 706981 w 1682428"/>
              <a:gd name="connsiteY17" fmla="*/ 1510937 h 1783478"/>
              <a:gd name="connsiteX18" fmla="*/ 748891 w 1682428"/>
              <a:gd name="connsiteY18" fmla="*/ 1467122 h 1783478"/>
              <a:gd name="connsiteX19" fmla="*/ 853666 w 1682428"/>
              <a:gd name="connsiteY19" fmla="*/ 1531892 h 1783478"/>
              <a:gd name="connsiteX20" fmla="*/ 903196 w 1682428"/>
              <a:gd name="connsiteY20" fmla="*/ 1590947 h 1783478"/>
              <a:gd name="connsiteX21" fmla="*/ 922246 w 1682428"/>
              <a:gd name="connsiteY21" fmla="*/ 1667147 h 1783478"/>
              <a:gd name="connsiteX22" fmla="*/ 952726 w 1682428"/>
              <a:gd name="connsiteY22" fmla="*/ 1590947 h 1783478"/>
              <a:gd name="connsiteX23" fmla="*/ 927961 w 1682428"/>
              <a:gd name="connsiteY23" fmla="*/ 1535702 h 1783478"/>
              <a:gd name="connsiteX24" fmla="*/ 966061 w 1682428"/>
              <a:gd name="connsiteY24" fmla="*/ 1512842 h 1783478"/>
              <a:gd name="connsiteX25" fmla="*/ 1007971 w 1682428"/>
              <a:gd name="connsiteY25" fmla="*/ 1488077 h 1783478"/>
              <a:gd name="connsiteX26" fmla="*/ 884146 w 1682428"/>
              <a:gd name="connsiteY26" fmla="*/ 1484267 h 1783478"/>
              <a:gd name="connsiteX27" fmla="*/ 788896 w 1682428"/>
              <a:gd name="connsiteY27" fmla="*/ 1350917 h 1783478"/>
              <a:gd name="connsiteX28" fmla="*/ 825091 w 1682428"/>
              <a:gd name="connsiteY28" fmla="*/ 1173752 h 1783478"/>
              <a:gd name="connsiteX29" fmla="*/ 889861 w 1682428"/>
              <a:gd name="connsiteY29" fmla="*/ 1097552 h 1783478"/>
              <a:gd name="connsiteX30" fmla="*/ 977491 w 1682428"/>
              <a:gd name="connsiteY30" fmla="*/ 1089932 h 1783478"/>
              <a:gd name="connsiteX31" fmla="*/ 1076551 w 1682428"/>
              <a:gd name="connsiteY31" fmla="*/ 1131842 h 1783478"/>
              <a:gd name="connsiteX32" fmla="*/ 1179421 w 1682428"/>
              <a:gd name="connsiteY32" fmla="*/ 1198517 h 1783478"/>
              <a:gd name="connsiteX33" fmla="*/ 1156561 w 1682428"/>
              <a:gd name="connsiteY33" fmla="*/ 1116602 h 1783478"/>
              <a:gd name="connsiteX34" fmla="*/ 1068931 w 1682428"/>
              <a:gd name="connsiteY34" fmla="*/ 998492 h 1783478"/>
              <a:gd name="connsiteX35" fmla="*/ 1093696 w 1682428"/>
              <a:gd name="connsiteY35" fmla="*/ 922292 h 1783478"/>
              <a:gd name="connsiteX36" fmla="*/ 1209901 w 1682428"/>
              <a:gd name="connsiteY36" fmla="*/ 849902 h 1783478"/>
              <a:gd name="connsiteX37" fmla="*/ 1377541 w 1682428"/>
              <a:gd name="connsiteY37" fmla="*/ 846092 h 1783478"/>
              <a:gd name="connsiteX38" fmla="*/ 1446121 w 1682428"/>
              <a:gd name="connsiteY38" fmla="*/ 960392 h 1783478"/>
              <a:gd name="connsiteX39" fmla="*/ 1457551 w 1682428"/>
              <a:gd name="connsiteY39" fmla="*/ 910862 h 1783478"/>
              <a:gd name="connsiteX40" fmla="*/ 1457551 w 1682428"/>
              <a:gd name="connsiteY40" fmla="*/ 891812 h 1783478"/>
              <a:gd name="connsiteX41" fmla="*/ 1529941 w 1682428"/>
              <a:gd name="connsiteY41" fmla="*/ 952772 h 1783478"/>
              <a:gd name="connsiteX42" fmla="*/ 1556611 w 1682428"/>
              <a:gd name="connsiteY42" fmla="*/ 1028972 h 1783478"/>
              <a:gd name="connsiteX43" fmla="*/ 1545181 w 1682428"/>
              <a:gd name="connsiteY43" fmla="*/ 1097552 h 1783478"/>
              <a:gd name="connsiteX44" fmla="*/ 1606141 w 1682428"/>
              <a:gd name="connsiteY44" fmla="*/ 1009922 h 1783478"/>
              <a:gd name="connsiteX45" fmla="*/ 1663291 w 1682428"/>
              <a:gd name="connsiteY45" fmla="*/ 1017542 h 1783478"/>
              <a:gd name="connsiteX46" fmla="*/ 1602331 w 1682428"/>
              <a:gd name="connsiteY46" fmla="*/ 941342 h 1783478"/>
              <a:gd name="connsiteX47" fmla="*/ 1548991 w 1682428"/>
              <a:gd name="connsiteY47" fmla="*/ 861332 h 1783478"/>
              <a:gd name="connsiteX48" fmla="*/ 1682341 w 1682428"/>
              <a:gd name="connsiteY48" fmla="*/ 861332 h 1783478"/>
              <a:gd name="connsiteX49" fmla="*/ 1568041 w 1682428"/>
              <a:gd name="connsiteY49" fmla="*/ 823232 h 1783478"/>
              <a:gd name="connsiteX50" fmla="*/ 1484221 w 1682428"/>
              <a:gd name="connsiteY50" fmla="*/ 842282 h 1783478"/>
              <a:gd name="connsiteX51" fmla="*/ 1373731 w 1682428"/>
              <a:gd name="connsiteY51" fmla="*/ 785132 h 1783478"/>
              <a:gd name="connsiteX52" fmla="*/ 1472791 w 1682428"/>
              <a:gd name="connsiteY52" fmla="*/ 647972 h 1783478"/>
              <a:gd name="connsiteX53" fmla="*/ 1373731 w 1682428"/>
              <a:gd name="connsiteY53" fmla="*/ 750842 h 1783478"/>
              <a:gd name="connsiteX54" fmla="*/ 1301341 w 1682428"/>
              <a:gd name="connsiteY54" fmla="*/ 800372 h 1783478"/>
              <a:gd name="connsiteX55" fmla="*/ 1217521 w 1682428"/>
              <a:gd name="connsiteY55" fmla="*/ 792752 h 1783478"/>
              <a:gd name="connsiteX56" fmla="*/ 1377541 w 1682428"/>
              <a:gd name="connsiteY56" fmla="*/ 632732 h 1783478"/>
              <a:gd name="connsiteX57" fmla="*/ 1385161 w 1682428"/>
              <a:gd name="connsiteY57" fmla="*/ 514622 h 1783478"/>
              <a:gd name="connsiteX58" fmla="*/ 1335631 w 1682428"/>
              <a:gd name="connsiteY58" fmla="*/ 529862 h 1783478"/>
              <a:gd name="connsiteX59" fmla="*/ 1312771 w 1682428"/>
              <a:gd name="connsiteY59" fmla="*/ 651782 h 1783478"/>
              <a:gd name="connsiteX60" fmla="*/ 1259431 w 1682428"/>
              <a:gd name="connsiteY60" fmla="*/ 552722 h 1783478"/>
              <a:gd name="connsiteX61" fmla="*/ 1263241 w 1682428"/>
              <a:gd name="connsiteY61" fmla="*/ 697502 h 1783478"/>
              <a:gd name="connsiteX62" fmla="*/ 1164181 w 1682428"/>
              <a:gd name="connsiteY62" fmla="*/ 758462 h 1783478"/>
              <a:gd name="connsiteX63" fmla="*/ 1061311 w 1682428"/>
              <a:gd name="connsiteY63" fmla="*/ 724172 h 1783478"/>
              <a:gd name="connsiteX64" fmla="*/ 1068931 w 1682428"/>
              <a:gd name="connsiteY64" fmla="*/ 625112 h 1783478"/>
              <a:gd name="connsiteX65" fmla="*/ 1126081 w 1682428"/>
              <a:gd name="connsiteY65" fmla="*/ 545102 h 1783478"/>
              <a:gd name="connsiteX66" fmla="*/ 1228951 w 1682428"/>
              <a:gd name="connsiteY66" fmla="*/ 499382 h 1783478"/>
              <a:gd name="connsiteX67" fmla="*/ 1324201 w 1682428"/>
              <a:gd name="connsiteY67" fmla="*/ 480332 h 1783478"/>
              <a:gd name="connsiteX68" fmla="*/ 1438501 w 1682428"/>
              <a:gd name="connsiteY68" fmla="*/ 495572 h 1783478"/>
              <a:gd name="connsiteX69" fmla="*/ 1362301 w 1682428"/>
              <a:gd name="connsiteY69" fmla="*/ 419372 h 1783478"/>
              <a:gd name="connsiteX70" fmla="*/ 1430881 w 1682428"/>
              <a:gd name="connsiteY70" fmla="*/ 293642 h 1783478"/>
              <a:gd name="connsiteX71" fmla="*/ 1263241 w 1682428"/>
              <a:gd name="connsiteY71" fmla="*/ 419372 h 1783478"/>
              <a:gd name="connsiteX72" fmla="*/ 1141321 w 1682428"/>
              <a:gd name="connsiteY72" fmla="*/ 461282 h 1783478"/>
              <a:gd name="connsiteX73" fmla="*/ 1171801 w 1682428"/>
              <a:gd name="connsiteY73" fmla="*/ 316502 h 1783478"/>
              <a:gd name="connsiteX74" fmla="*/ 1286101 w 1682428"/>
              <a:gd name="connsiteY74" fmla="*/ 156482 h 1783478"/>
              <a:gd name="connsiteX75" fmla="*/ 1251811 w 1682428"/>
              <a:gd name="connsiteY75" fmla="*/ 122192 h 1783478"/>
              <a:gd name="connsiteX76" fmla="*/ 1141321 w 1682428"/>
              <a:gd name="connsiteY76" fmla="*/ 236492 h 1783478"/>
              <a:gd name="connsiteX77" fmla="*/ 1072741 w 1682428"/>
              <a:gd name="connsiteY77" fmla="*/ 202202 h 1783478"/>
              <a:gd name="connsiteX78" fmla="*/ 1129891 w 1682428"/>
              <a:gd name="connsiteY78" fmla="*/ 312692 h 1783478"/>
              <a:gd name="connsiteX79" fmla="*/ 1095601 w 1682428"/>
              <a:gd name="connsiteY79" fmla="*/ 438422 h 1783478"/>
              <a:gd name="connsiteX80" fmla="*/ 927961 w 1682428"/>
              <a:gd name="connsiteY80" fmla="*/ 514622 h 1783478"/>
              <a:gd name="connsiteX81" fmla="*/ 844141 w 1682428"/>
              <a:gd name="connsiteY81" fmla="*/ 495572 h 1783478"/>
              <a:gd name="connsiteX82" fmla="*/ 813661 w 1682428"/>
              <a:gd name="connsiteY82" fmla="*/ 339362 h 1783478"/>
              <a:gd name="connsiteX83" fmla="*/ 924151 w 1682428"/>
              <a:gd name="connsiteY83" fmla="*/ 171722 h 1783478"/>
              <a:gd name="connsiteX84" fmla="*/ 943201 w 1682428"/>
              <a:gd name="connsiteY84" fmla="*/ 272 h 1783478"/>
              <a:gd name="connsiteX85" fmla="*/ 836521 w 1682428"/>
              <a:gd name="connsiteY85" fmla="*/ 129812 h 1783478"/>
              <a:gd name="connsiteX86" fmla="*/ 722221 w 1682428"/>
              <a:gd name="connsiteY86" fmla="*/ 42182 h 1783478"/>
              <a:gd name="connsiteX87" fmla="*/ 809851 w 1682428"/>
              <a:gd name="connsiteY87" fmla="*/ 202202 h 1783478"/>
              <a:gd name="connsiteX88" fmla="*/ 741271 w 1682428"/>
              <a:gd name="connsiteY88" fmla="*/ 324122 h 1783478"/>
              <a:gd name="connsiteX89" fmla="*/ 714601 w 1682428"/>
              <a:gd name="connsiteY89" fmla="*/ 381272 h 1783478"/>
              <a:gd name="connsiteX90" fmla="*/ 668881 w 1682428"/>
              <a:gd name="connsiteY90" fmla="*/ 183152 h 1783478"/>
              <a:gd name="connsiteX91" fmla="*/ 646021 w 1682428"/>
              <a:gd name="connsiteY91" fmla="*/ 4082 h 1783478"/>
              <a:gd name="connsiteX92" fmla="*/ 607921 w 1682428"/>
              <a:gd name="connsiteY92" fmla="*/ 80282 h 1783478"/>
              <a:gd name="connsiteX93" fmla="*/ 581251 w 1682428"/>
              <a:gd name="connsiteY93" fmla="*/ 114572 h 1783478"/>
              <a:gd name="connsiteX94" fmla="*/ 398371 w 1682428"/>
              <a:gd name="connsiteY94" fmla="*/ 53612 h 1783478"/>
              <a:gd name="connsiteX95" fmla="*/ 459331 w 1682428"/>
              <a:gd name="connsiteY95" fmla="*/ 156482 h 1783478"/>
              <a:gd name="connsiteX96" fmla="*/ 577441 w 1682428"/>
              <a:gd name="connsiteY96" fmla="*/ 228872 h 1783478"/>
              <a:gd name="connsiteX97" fmla="*/ 588871 w 1682428"/>
              <a:gd name="connsiteY97" fmla="*/ 381272 h 1783478"/>
              <a:gd name="connsiteX98" fmla="*/ 615541 w 1682428"/>
              <a:gd name="connsiteY98" fmla="*/ 457472 h 1783478"/>
              <a:gd name="connsiteX99" fmla="*/ 615541 w 1682428"/>
              <a:gd name="connsiteY99" fmla="*/ 556532 h 1783478"/>
              <a:gd name="connsiteX100" fmla="*/ 554581 w 1682428"/>
              <a:gd name="connsiteY100" fmla="*/ 606062 h 1783478"/>
              <a:gd name="connsiteX101" fmla="*/ 375511 w 1682428"/>
              <a:gd name="connsiteY101" fmla="*/ 533672 h 1783478"/>
              <a:gd name="connsiteX102" fmla="*/ 402181 w 1682428"/>
              <a:gd name="connsiteY102" fmla="*/ 426992 h 1783478"/>
              <a:gd name="connsiteX103" fmla="*/ 451711 w 1682428"/>
              <a:gd name="connsiteY103" fmla="*/ 335552 h 1783478"/>
              <a:gd name="connsiteX104" fmla="*/ 390751 w 1682428"/>
              <a:gd name="connsiteY104" fmla="*/ 366032 h 1783478"/>
              <a:gd name="connsiteX105" fmla="*/ 356461 w 1682428"/>
              <a:gd name="connsiteY105" fmla="*/ 209822 h 1783478"/>
              <a:gd name="connsiteX106" fmla="*/ 325981 w 1682428"/>
              <a:gd name="connsiteY106" fmla="*/ 350792 h 1783478"/>
              <a:gd name="connsiteX107" fmla="*/ 284071 w 1682428"/>
              <a:gd name="connsiteY107" fmla="*/ 491762 h 1783478"/>
              <a:gd name="connsiteX108" fmla="*/ 249781 w 1682428"/>
              <a:gd name="connsiteY108" fmla="*/ 537482 h 1783478"/>
              <a:gd name="connsiteX109" fmla="*/ 101191 w 1682428"/>
              <a:gd name="connsiteY109" fmla="*/ 571772 h 1783478"/>
              <a:gd name="connsiteX110" fmla="*/ 2131 w 1682428"/>
              <a:gd name="connsiteY110" fmla="*/ 579392 h 1783478"/>
              <a:gd name="connsiteX111" fmla="*/ 194536 w 1682428"/>
              <a:gd name="connsiteY111" fmla="*/ 592727 h 1783478"/>
              <a:gd name="connsiteX112" fmla="*/ 329791 w 1682428"/>
              <a:gd name="connsiteY112" fmla="*/ 611777 h 1783478"/>
              <a:gd name="connsiteX113" fmla="*/ 497431 w 1682428"/>
              <a:gd name="connsiteY113" fmla="*/ 762272 h 1783478"/>
              <a:gd name="connsiteX114" fmla="*/ 501241 w 1682428"/>
              <a:gd name="connsiteY114" fmla="*/ 880382 h 1783478"/>
              <a:gd name="connsiteX115" fmla="*/ 350746 w 1682428"/>
              <a:gd name="connsiteY115" fmla="*/ 981347 h 1783478"/>
              <a:gd name="connsiteX116" fmla="*/ 255496 w 1682428"/>
              <a:gd name="connsiteY116" fmla="*/ 1053737 h 1783478"/>
              <a:gd name="connsiteX117" fmla="*/ 185011 w 1682428"/>
              <a:gd name="connsiteY117" fmla="*/ 1101362 h 1783478"/>
              <a:gd name="connsiteX118" fmla="*/ 205966 w 1682428"/>
              <a:gd name="connsiteY118" fmla="*/ 1150892 h 1783478"/>
              <a:gd name="connsiteX119" fmla="*/ 367891 w 1682428"/>
              <a:gd name="connsiteY119" fmla="*/ 1068977 h 1783478"/>
              <a:gd name="connsiteX0" fmla="*/ 301140 w 1686162"/>
              <a:gd name="connsiteY0" fmla="*/ 1107077 h 1783478"/>
              <a:gd name="connsiteX1" fmla="*/ 484020 w 1686162"/>
              <a:gd name="connsiteY1" fmla="*/ 1048022 h 1783478"/>
              <a:gd name="connsiteX2" fmla="*/ 615465 w 1686162"/>
              <a:gd name="connsiteY2" fmla="*/ 1093742 h 1783478"/>
              <a:gd name="connsiteX3" fmla="*/ 668805 w 1686162"/>
              <a:gd name="connsiteY3" fmla="*/ 1177562 h 1783478"/>
              <a:gd name="connsiteX4" fmla="*/ 670710 w 1686162"/>
              <a:gd name="connsiteY4" fmla="*/ 1324247 h 1783478"/>
              <a:gd name="connsiteX5" fmla="*/ 613560 w 1686162"/>
              <a:gd name="connsiteY5" fmla="*/ 1474742 h 1783478"/>
              <a:gd name="connsiteX6" fmla="*/ 611655 w 1686162"/>
              <a:gd name="connsiteY6" fmla="*/ 1604282 h 1783478"/>
              <a:gd name="connsiteX7" fmla="*/ 600225 w 1686162"/>
              <a:gd name="connsiteY7" fmla="*/ 1659527 h 1783478"/>
              <a:gd name="connsiteX8" fmla="*/ 552600 w 1686162"/>
              <a:gd name="connsiteY8" fmla="*/ 1710962 h 1783478"/>
              <a:gd name="connsiteX9" fmla="*/ 520215 w 1686162"/>
              <a:gd name="connsiteY9" fmla="*/ 1745252 h 1783478"/>
              <a:gd name="connsiteX10" fmla="*/ 621180 w 1686162"/>
              <a:gd name="connsiteY10" fmla="*/ 1686197 h 1783478"/>
              <a:gd name="connsiteX11" fmla="*/ 644040 w 1686162"/>
              <a:gd name="connsiteY11" fmla="*/ 1653812 h 1783478"/>
              <a:gd name="connsiteX12" fmla="*/ 712620 w 1686162"/>
              <a:gd name="connsiteY12" fmla="*/ 1728107 h 1783478"/>
              <a:gd name="connsiteX13" fmla="*/ 731670 w 1686162"/>
              <a:gd name="connsiteY13" fmla="*/ 1783352 h 1783478"/>
              <a:gd name="connsiteX14" fmla="*/ 748815 w 1686162"/>
              <a:gd name="connsiteY14" fmla="*/ 1712867 h 1783478"/>
              <a:gd name="connsiteX15" fmla="*/ 705000 w 1686162"/>
              <a:gd name="connsiteY15" fmla="*/ 1648097 h 1783478"/>
              <a:gd name="connsiteX16" fmla="*/ 687855 w 1686162"/>
              <a:gd name="connsiteY16" fmla="*/ 1571897 h 1783478"/>
              <a:gd name="connsiteX17" fmla="*/ 710715 w 1686162"/>
              <a:gd name="connsiteY17" fmla="*/ 1510937 h 1783478"/>
              <a:gd name="connsiteX18" fmla="*/ 752625 w 1686162"/>
              <a:gd name="connsiteY18" fmla="*/ 1467122 h 1783478"/>
              <a:gd name="connsiteX19" fmla="*/ 857400 w 1686162"/>
              <a:gd name="connsiteY19" fmla="*/ 1531892 h 1783478"/>
              <a:gd name="connsiteX20" fmla="*/ 906930 w 1686162"/>
              <a:gd name="connsiteY20" fmla="*/ 1590947 h 1783478"/>
              <a:gd name="connsiteX21" fmla="*/ 925980 w 1686162"/>
              <a:gd name="connsiteY21" fmla="*/ 1667147 h 1783478"/>
              <a:gd name="connsiteX22" fmla="*/ 956460 w 1686162"/>
              <a:gd name="connsiteY22" fmla="*/ 1590947 h 1783478"/>
              <a:gd name="connsiteX23" fmla="*/ 931695 w 1686162"/>
              <a:gd name="connsiteY23" fmla="*/ 1535702 h 1783478"/>
              <a:gd name="connsiteX24" fmla="*/ 969795 w 1686162"/>
              <a:gd name="connsiteY24" fmla="*/ 1512842 h 1783478"/>
              <a:gd name="connsiteX25" fmla="*/ 1011705 w 1686162"/>
              <a:gd name="connsiteY25" fmla="*/ 1488077 h 1783478"/>
              <a:gd name="connsiteX26" fmla="*/ 887880 w 1686162"/>
              <a:gd name="connsiteY26" fmla="*/ 1484267 h 1783478"/>
              <a:gd name="connsiteX27" fmla="*/ 792630 w 1686162"/>
              <a:gd name="connsiteY27" fmla="*/ 1350917 h 1783478"/>
              <a:gd name="connsiteX28" fmla="*/ 828825 w 1686162"/>
              <a:gd name="connsiteY28" fmla="*/ 1173752 h 1783478"/>
              <a:gd name="connsiteX29" fmla="*/ 893595 w 1686162"/>
              <a:gd name="connsiteY29" fmla="*/ 1097552 h 1783478"/>
              <a:gd name="connsiteX30" fmla="*/ 981225 w 1686162"/>
              <a:gd name="connsiteY30" fmla="*/ 1089932 h 1783478"/>
              <a:gd name="connsiteX31" fmla="*/ 1080285 w 1686162"/>
              <a:gd name="connsiteY31" fmla="*/ 1131842 h 1783478"/>
              <a:gd name="connsiteX32" fmla="*/ 1183155 w 1686162"/>
              <a:gd name="connsiteY32" fmla="*/ 1198517 h 1783478"/>
              <a:gd name="connsiteX33" fmla="*/ 1160295 w 1686162"/>
              <a:gd name="connsiteY33" fmla="*/ 1116602 h 1783478"/>
              <a:gd name="connsiteX34" fmla="*/ 1072665 w 1686162"/>
              <a:gd name="connsiteY34" fmla="*/ 998492 h 1783478"/>
              <a:gd name="connsiteX35" fmla="*/ 1097430 w 1686162"/>
              <a:gd name="connsiteY35" fmla="*/ 922292 h 1783478"/>
              <a:gd name="connsiteX36" fmla="*/ 1213635 w 1686162"/>
              <a:gd name="connsiteY36" fmla="*/ 849902 h 1783478"/>
              <a:gd name="connsiteX37" fmla="*/ 1381275 w 1686162"/>
              <a:gd name="connsiteY37" fmla="*/ 846092 h 1783478"/>
              <a:gd name="connsiteX38" fmla="*/ 1449855 w 1686162"/>
              <a:gd name="connsiteY38" fmla="*/ 960392 h 1783478"/>
              <a:gd name="connsiteX39" fmla="*/ 1461285 w 1686162"/>
              <a:gd name="connsiteY39" fmla="*/ 910862 h 1783478"/>
              <a:gd name="connsiteX40" fmla="*/ 1461285 w 1686162"/>
              <a:gd name="connsiteY40" fmla="*/ 891812 h 1783478"/>
              <a:gd name="connsiteX41" fmla="*/ 1533675 w 1686162"/>
              <a:gd name="connsiteY41" fmla="*/ 952772 h 1783478"/>
              <a:gd name="connsiteX42" fmla="*/ 1560345 w 1686162"/>
              <a:gd name="connsiteY42" fmla="*/ 1028972 h 1783478"/>
              <a:gd name="connsiteX43" fmla="*/ 1548915 w 1686162"/>
              <a:gd name="connsiteY43" fmla="*/ 1097552 h 1783478"/>
              <a:gd name="connsiteX44" fmla="*/ 1609875 w 1686162"/>
              <a:gd name="connsiteY44" fmla="*/ 1009922 h 1783478"/>
              <a:gd name="connsiteX45" fmla="*/ 1667025 w 1686162"/>
              <a:gd name="connsiteY45" fmla="*/ 1017542 h 1783478"/>
              <a:gd name="connsiteX46" fmla="*/ 1606065 w 1686162"/>
              <a:gd name="connsiteY46" fmla="*/ 941342 h 1783478"/>
              <a:gd name="connsiteX47" fmla="*/ 1552725 w 1686162"/>
              <a:gd name="connsiteY47" fmla="*/ 861332 h 1783478"/>
              <a:gd name="connsiteX48" fmla="*/ 1686075 w 1686162"/>
              <a:gd name="connsiteY48" fmla="*/ 861332 h 1783478"/>
              <a:gd name="connsiteX49" fmla="*/ 1571775 w 1686162"/>
              <a:gd name="connsiteY49" fmla="*/ 823232 h 1783478"/>
              <a:gd name="connsiteX50" fmla="*/ 1487955 w 1686162"/>
              <a:gd name="connsiteY50" fmla="*/ 842282 h 1783478"/>
              <a:gd name="connsiteX51" fmla="*/ 1377465 w 1686162"/>
              <a:gd name="connsiteY51" fmla="*/ 785132 h 1783478"/>
              <a:gd name="connsiteX52" fmla="*/ 1476525 w 1686162"/>
              <a:gd name="connsiteY52" fmla="*/ 647972 h 1783478"/>
              <a:gd name="connsiteX53" fmla="*/ 1377465 w 1686162"/>
              <a:gd name="connsiteY53" fmla="*/ 750842 h 1783478"/>
              <a:gd name="connsiteX54" fmla="*/ 1305075 w 1686162"/>
              <a:gd name="connsiteY54" fmla="*/ 800372 h 1783478"/>
              <a:gd name="connsiteX55" fmla="*/ 1221255 w 1686162"/>
              <a:gd name="connsiteY55" fmla="*/ 792752 h 1783478"/>
              <a:gd name="connsiteX56" fmla="*/ 1381275 w 1686162"/>
              <a:gd name="connsiteY56" fmla="*/ 632732 h 1783478"/>
              <a:gd name="connsiteX57" fmla="*/ 1388895 w 1686162"/>
              <a:gd name="connsiteY57" fmla="*/ 514622 h 1783478"/>
              <a:gd name="connsiteX58" fmla="*/ 1339365 w 1686162"/>
              <a:gd name="connsiteY58" fmla="*/ 529862 h 1783478"/>
              <a:gd name="connsiteX59" fmla="*/ 1316505 w 1686162"/>
              <a:gd name="connsiteY59" fmla="*/ 651782 h 1783478"/>
              <a:gd name="connsiteX60" fmla="*/ 1263165 w 1686162"/>
              <a:gd name="connsiteY60" fmla="*/ 552722 h 1783478"/>
              <a:gd name="connsiteX61" fmla="*/ 1266975 w 1686162"/>
              <a:gd name="connsiteY61" fmla="*/ 697502 h 1783478"/>
              <a:gd name="connsiteX62" fmla="*/ 1167915 w 1686162"/>
              <a:gd name="connsiteY62" fmla="*/ 758462 h 1783478"/>
              <a:gd name="connsiteX63" fmla="*/ 1065045 w 1686162"/>
              <a:gd name="connsiteY63" fmla="*/ 724172 h 1783478"/>
              <a:gd name="connsiteX64" fmla="*/ 1072665 w 1686162"/>
              <a:gd name="connsiteY64" fmla="*/ 625112 h 1783478"/>
              <a:gd name="connsiteX65" fmla="*/ 1129815 w 1686162"/>
              <a:gd name="connsiteY65" fmla="*/ 545102 h 1783478"/>
              <a:gd name="connsiteX66" fmla="*/ 1232685 w 1686162"/>
              <a:gd name="connsiteY66" fmla="*/ 499382 h 1783478"/>
              <a:gd name="connsiteX67" fmla="*/ 1327935 w 1686162"/>
              <a:gd name="connsiteY67" fmla="*/ 480332 h 1783478"/>
              <a:gd name="connsiteX68" fmla="*/ 1442235 w 1686162"/>
              <a:gd name="connsiteY68" fmla="*/ 495572 h 1783478"/>
              <a:gd name="connsiteX69" fmla="*/ 1366035 w 1686162"/>
              <a:gd name="connsiteY69" fmla="*/ 419372 h 1783478"/>
              <a:gd name="connsiteX70" fmla="*/ 1434615 w 1686162"/>
              <a:gd name="connsiteY70" fmla="*/ 293642 h 1783478"/>
              <a:gd name="connsiteX71" fmla="*/ 1266975 w 1686162"/>
              <a:gd name="connsiteY71" fmla="*/ 419372 h 1783478"/>
              <a:gd name="connsiteX72" fmla="*/ 1145055 w 1686162"/>
              <a:gd name="connsiteY72" fmla="*/ 461282 h 1783478"/>
              <a:gd name="connsiteX73" fmla="*/ 1175535 w 1686162"/>
              <a:gd name="connsiteY73" fmla="*/ 316502 h 1783478"/>
              <a:gd name="connsiteX74" fmla="*/ 1289835 w 1686162"/>
              <a:gd name="connsiteY74" fmla="*/ 156482 h 1783478"/>
              <a:gd name="connsiteX75" fmla="*/ 1255545 w 1686162"/>
              <a:gd name="connsiteY75" fmla="*/ 122192 h 1783478"/>
              <a:gd name="connsiteX76" fmla="*/ 1145055 w 1686162"/>
              <a:gd name="connsiteY76" fmla="*/ 236492 h 1783478"/>
              <a:gd name="connsiteX77" fmla="*/ 1076475 w 1686162"/>
              <a:gd name="connsiteY77" fmla="*/ 202202 h 1783478"/>
              <a:gd name="connsiteX78" fmla="*/ 1133625 w 1686162"/>
              <a:gd name="connsiteY78" fmla="*/ 312692 h 1783478"/>
              <a:gd name="connsiteX79" fmla="*/ 1099335 w 1686162"/>
              <a:gd name="connsiteY79" fmla="*/ 438422 h 1783478"/>
              <a:gd name="connsiteX80" fmla="*/ 931695 w 1686162"/>
              <a:gd name="connsiteY80" fmla="*/ 514622 h 1783478"/>
              <a:gd name="connsiteX81" fmla="*/ 847875 w 1686162"/>
              <a:gd name="connsiteY81" fmla="*/ 495572 h 1783478"/>
              <a:gd name="connsiteX82" fmla="*/ 817395 w 1686162"/>
              <a:gd name="connsiteY82" fmla="*/ 339362 h 1783478"/>
              <a:gd name="connsiteX83" fmla="*/ 927885 w 1686162"/>
              <a:gd name="connsiteY83" fmla="*/ 171722 h 1783478"/>
              <a:gd name="connsiteX84" fmla="*/ 946935 w 1686162"/>
              <a:gd name="connsiteY84" fmla="*/ 272 h 1783478"/>
              <a:gd name="connsiteX85" fmla="*/ 840255 w 1686162"/>
              <a:gd name="connsiteY85" fmla="*/ 129812 h 1783478"/>
              <a:gd name="connsiteX86" fmla="*/ 725955 w 1686162"/>
              <a:gd name="connsiteY86" fmla="*/ 42182 h 1783478"/>
              <a:gd name="connsiteX87" fmla="*/ 813585 w 1686162"/>
              <a:gd name="connsiteY87" fmla="*/ 202202 h 1783478"/>
              <a:gd name="connsiteX88" fmla="*/ 745005 w 1686162"/>
              <a:gd name="connsiteY88" fmla="*/ 324122 h 1783478"/>
              <a:gd name="connsiteX89" fmla="*/ 718335 w 1686162"/>
              <a:gd name="connsiteY89" fmla="*/ 381272 h 1783478"/>
              <a:gd name="connsiteX90" fmla="*/ 672615 w 1686162"/>
              <a:gd name="connsiteY90" fmla="*/ 183152 h 1783478"/>
              <a:gd name="connsiteX91" fmla="*/ 649755 w 1686162"/>
              <a:gd name="connsiteY91" fmla="*/ 4082 h 1783478"/>
              <a:gd name="connsiteX92" fmla="*/ 611655 w 1686162"/>
              <a:gd name="connsiteY92" fmla="*/ 80282 h 1783478"/>
              <a:gd name="connsiteX93" fmla="*/ 584985 w 1686162"/>
              <a:gd name="connsiteY93" fmla="*/ 114572 h 1783478"/>
              <a:gd name="connsiteX94" fmla="*/ 402105 w 1686162"/>
              <a:gd name="connsiteY94" fmla="*/ 53612 h 1783478"/>
              <a:gd name="connsiteX95" fmla="*/ 463065 w 1686162"/>
              <a:gd name="connsiteY95" fmla="*/ 156482 h 1783478"/>
              <a:gd name="connsiteX96" fmla="*/ 581175 w 1686162"/>
              <a:gd name="connsiteY96" fmla="*/ 228872 h 1783478"/>
              <a:gd name="connsiteX97" fmla="*/ 592605 w 1686162"/>
              <a:gd name="connsiteY97" fmla="*/ 381272 h 1783478"/>
              <a:gd name="connsiteX98" fmla="*/ 619275 w 1686162"/>
              <a:gd name="connsiteY98" fmla="*/ 457472 h 1783478"/>
              <a:gd name="connsiteX99" fmla="*/ 619275 w 1686162"/>
              <a:gd name="connsiteY99" fmla="*/ 556532 h 1783478"/>
              <a:gd name="connsiteX100" fmla="*/ 558315 w 1686162"/>
              <a:gd name="connsiteY100" fmla="*/ 606062 h 1783478"/>
              <a:gd name="connsiteX101" fmla="*/ 379245 w 1686162"/>
              <a:gd name="connsiteY101" fmla="*/ 533672 h 1783478"/>
              <a:gd name="connsiteX102" fmla="*/ 405915 w 1686162"/>
              <a:gd name="connsiteY102" fmla="*/ 426992 h 1783478"/>
              <a:gd name="connsiteX103" fmla="*/ 455445 w 1686162"/>
              <a:gd name="connsiteY103" fmla="*/ 335552 h 1783478"/>
              <a:gd name="connsiteX104" fmla="*/ 394485 w 1686162"/>
              <a:gd name="connsiteY104" fmla="*/ 366032 h 1783478"/>
              <a:gd name="connsiteX105" fmla="*/ 360195 w 1686162"/>
              <a:gd name="connsiteY105" fmla="*/ 209822 h 1783478"/>
              <a:gd name="connsiteX106" fmla="*/ 329715 w 1686162"/>
              <a:gd name="connsiteY106" fmla="*/ 350792 h 1783478"/>
              <a:gd name="connsiteX107" fmla="*/ 287805 w 1686162"/>
              <a:gd name="connsiteY107" fmla="*/ 491762 h 1783478"/>
              <a:gd name="connsiteX108" fmla="*/ 253515 w 1686162"/>
              <a:gd name="connsiteY108" fmla="*/ 537482 h 1783478"/>
              <a:gd name="connsiteX109" fmla="*/ 104925 w 1686162"/>
              <a:gd name="connsiteY109" fmla="*/ 571772 h 1783478"/>
              <a:gd name="connsiteX110" fmla="*/ 2055 w 1686162"/>
              <a:gd name="connsiteY110" fmla="*/ 598442 h 1783478"/>
              <a:gd name="connsiteX111" fmla="*/ 198270 w 1686162"/>
              <a:gd name="connsiteY111" fmla="*/ 592727 h 1783478"/>
              <a:gd name="connsiteX112" fmla="*/ 333525 w 1686162"/>
              <a:gd name="connsiteY112" fmla="*/ 611777 h 1783478"/>
              <a:gd name="connsiteX113" fmla="*/ 501165 w 1686162"/>
              <a:gd name="connsiteY113" fmla="*/ 762272 h 1783478"/>
              <a:gd name="connsiteX114" fmla="*/ 504975 w 1686162"/>
              <a:gd name="connsiteY114" fmla="*/ 880382 h 1783478"/>
              <a:gd name="connsiteX115" fmla="*/ 354480 w 1686162"/>
              <a:gd name="connsiteY115" fmla="*/ 981347 h 1783478"/>
              <a:gd name="connsiteX116" fmla="*/ 259230 w 1686162"/>
              <a:gd name="connsiteY116" fmla="*/ 1053737 h 1783478"/>
              <a:gd name="connsiteX117" fmla="*/ 188745 w 1686162"/>
              <a:gd name="connsiteY117" fmla="*/ 1101362 h 1783478"/>
              <a:gd name="connsiteX118" fmla="*/ 209700 w 1686162"/>
              <a:gd name="connsiteY118" fmla="*/ 1150892 h 1783478"/>
              <a:gd name="connsiteX119" fmla="*/ 371625 w 1686162"/>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31351 w 1685818"/>
              <a:gd name="connsiteY80" fmla="*/ 514622 h 1783478"/>
              <a:gd name="connsiteX81" fmla="*/ 847531 w 1685818"/>
              <a:gd name="connsiteY81" fmla="*/ 49557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31351 w 1685818"/>
              <a:gd name="connsiteY80" fmla="*/ 514622 h 1783478"/>
              <a:gd name="connsiteX81" fmla="*/ 847531 w 1685818"/>
              <a:gd name="connsiteY81" fmla="*/ 49557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47531 w 1685818"/>
              <a:gd name="connsiteY81" fmla="*/ 49557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405571 w 1685818"/>
              <a:gd name="connsiteY102" fmla="*/ 426992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59377 h 1783478"/>
              <a:gd name="connsiteX103" fmla="*/ 455101 w 1685818"/>
              <a:gd name="connsiteY103" fmla="*/ 335552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59377 h 1783478"/>
              <a:gd name="connsiteX103" fmla="*/ 447481 w 1685818"/>
              <a:gd name="connsiteY103" fmla="*/ 360317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94141 w 1685818"/>
              <a:gd name="connsiteY104" fmla="*/ 366032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84616 w 1685818"/>
              <a:gd name="connsiteY104" fmla="*/ 36412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73186 w 1685818"/>
              <a:gd name="connsiteY104" fmla="*/ 379367 h 1783478"/>
              <a:gd name="connsiteX105" fmla="*/ 359851 w 1685818"/>
              <a:gd name="connsiteY105" fmla="*/ 20982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73186 w 1685818"/>
              <a:gd name="connsiteY104" fmla="*/ 379367 h 1783478"/>
              <a:gd name="connsiteX105" fmla="*/ 346516 w 1685818"/>
              <a:gd name="connsiteY105" fmla="*/ 232682 h 1783478"/>
              <a:gd name="connsiteX106" fmla="*/ 329371 w 1685818"/>
              <a:gd name="connsiteY106" fmla="*/ 350792 h 1783478"/>
              <a:gd name="connsiteX107" fmla="*/ 287461 w 1685818"/>
              <a:gd name="connsiteY107" fmla="*/ 491762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796 w 1685818"/>
              <a:gd name="connsiteY0" fmla="*/ 1107077 h 1783478"/>
              <a:gd name="connsiteX1" fmla="*/ 483676 w 1685818"/>
              <a:gd name="connsiteY1" fmla="*/ 1048022 h 1783478"/>
              <a:gd name="connsiteX2" fmla="*/ 615121 w 1685818"/>
              <a:gd name="connsiteY2" fmla="*/ 1093742 h 1783478"/>
              <a:gd name="connsiteX3" fmla="*/ 668461 w 1685818"/>
              <a:gd name="connsiteY3" fmla="*/ 1177562 h 1783478"/>
              <a:gd name="connsiteX4" fmla="*/ 670366 w 1685818"/>
              <a:gd name="connsiteY4" fmla="*/ 1324247 h 1783478"/>
              <a:gd name="connsiteX5" fmla="*/ 613216 w 1685818"/>
              <a:gd name="connsiteY5" fmla="*/ 1474742 h 1783478"/>
              <a:gd name="connsiteX6" fmla="*/ 611311 w 1685818"/>
              <a:gd name="connsiteY6" fmla="*/ 1604282 h 1783478"/>
              <a:gd name="connsiteX7" fmla="*/ 599881 w 1685818"/>
              <a:gd name="connsiteY7" fmla="*/ 1659527 h 1783478"/>
              <a:gd name="connsiteX8" fmla="*/ 552256 w 1685818"/>
              <a:gd name="connsiteY8" fmla="*/ 1710962 h 1783478"/>
              <a:gd name="connsiteX9" fmla="*/ 519871 w 1685818"/>
              <a:gd name="connsiteY9" fmla="*/ 1745252 h 1783478"/>
              <a:gd name="connsiteX10" fmla="*/ 620836 w 1685818"/>
              <a:gd name="connsiteY10" fmla="*/ 1686197 h 1783478"/>
              <a:gd name="connsiteX11" fmla="*/ 643696 w 1685818"/>
              <a:gd name="connsiteY11" fmla="*/ 1653812 h 1783478"/>
              <a:gd name="connsiteX12" fmla="*/ 712276 w 1685818"/>
              <a:gd name="connsiteY12" fmla="*/ 1728107 h 1783478"/>
              <a:gd name="connsiteX13" fmla="*/ 731326 w 1685818"/>
              <a:gd name="connsiteY13" fmla="*/ 1783352 h 1783478"/>
              <a:gd name="connsiteX14" fmla="*/ 748471 w 1685818"/>
              <a:gd name="connsiteY14" fmla="*/ 1712867 h 1783478"/>
              <a:gd name="connsiteX15" fmla="*/ 704656 w 1685818"/>
              <a:gd name="connsiteY15" fmla="*/ 1648097 h 1783478"/>
              <a:gd name="connsiteX16" fmla="*/ 687511 w 1685818"/>
              <a:gd name="connsiteY16" fmla="*/ 1571897 h 1783478"/>
              <a:gd name="connsiteX17" fmla="*/ 710371 w 1685818"/>
              <a:gd name="connsiteY17" fmla="*/ 1510937 h 1783478"/>
              <a:gd name="connsiteX18" fmla="*/ 752281 w 1685818"/>
              <a:gd name="connsiteY18" fmla="*/ 1467122 h 1783478"/>
              <a:gd name="connsiteX19" fmla="*/ 857056 w 1685818"/>
              <a:gd name="connsiteY19" fmla="*/ 1531892 h 1783478"/>
              <a:gd name="connsiteX20" fmla="*/ 906586 w 1685818"/>
              <a:gd name="connsiteY20" fmla="*/ 1590947 h 1783478"/>
              <a:gd name="connsiteX21" fmla="*/ 925636 w 1685818"/>
              <a:gd name="connsiteY21" fmla="*/ 1667147 h 1783478"/>
              <a:gd name="connsiteX22" fmla="*/ 956116 w 1685818"/>
              <a:gd name="connsiteY22" fmla="*/ 1590947 h 1783478"/>
              <a:gd name="connsiteX23" fmla="*/ 931351 w 1685818"/>
              <a:gd name="connsiteY23" fmla="*/ 1535702 h 1783478"/>
              <a:gd name="connsiteX24" fmla="*/ 969451 w 1685818"/>
              <a:gd name="connsiteY24" fmla="*/ 1512842 h 1783478"/>
              <a:gd name="connsiteX25" fmla="*/ 1011361 w 1685818"/>
              <a:gd name="connsiteY25" fmla="*/ 1488077 h 1783478"/>
              <a:gd name="connsiteX26" fmla="*/ 887536 w 1685818"/>
              <a:gd name="connsiteY26" fmla="*/ 1484267 h 1783478"/>
              <a:gd name="connsiteX27" fmla="*/ 792286 w 1685818"/>
              <a:gd name="connsiteY27" fmla="*/ 1350917 h 1783478"/>
              <a:gd name="connsiteX28" fmla="*/ 828481 w 1685818"/>
              <a:gd name="connsiteY28" fmla="*/ 1173752 h 1783478"/>
              <a:gd name="connsiteX29" fmla="*/ 893251 w 1685818"/>
              <a:gd name="connsiteY29" fmla="*/ 1097552 h 1783478"/>
              <a:gd name="connsiteX30" fmla="*/ 980881 w 1685818"/>
              <a:gd name="connsiteY30" fmla="*/ 1089932 h 1783478"/>
              <a:gd name="connsiteX31" fmla="*/ 1079941 w 1685818"/>
              <a:gd name="connsiteY31" fmla="*/ 1131842 h 1783478"/>
              <a:gd name="connsiteX32" fmla="*/ 1182811 w 1685818"/>
              <a:gd name="connsiteY32" fmla="*/ 1198517 h 1783478"/>
              <a:gd name="connsiteX33" fmla="*/ 1159951 w 1685818"/>
              <a:gd name="connsiteY33" fmla="*/ 1116602 h 1783478"/>
              <a:gd name="connsiteX34" fmla="*/ 1072321 w 1685818"/>
              <a:gd name="connsiteY34" fmla="*/ 998492 h 1783478"/>
              <a:gd name="connsiteX35" fmla="*/ 1097086 w 1685818"/>
              <a:gd name="connsiteY35" fmla="*/ 922292 h 1783478"/>
              <a:gd name="connsiteX36" fmla="*/ 1213291 w 1685818"/>
              <a:gd name="connsiteY36" fmla="*/ 849902 h 1783478"/>
              <a:gd name="connsiteX37" fmla="*/ 1380931 w 1685818"/>
              <a:gd name="connsiteY37" fmla="*/ 846092 h 1783478"/>
              <a:gd name="connsiteX38" fmla="*/ 1449511 w 1685818"/>
              <a:gd name="connsiteY38" fmla="*/ 960392 h 1783478"/>
              <a:gd name="connsiteX39" fmla="*/ 1460941 w 1685818"/>
              <a:gd name="connsiteY39" fmla="*/ 910862 h 1783478"/>
              <a:gd name="connsiteX40" fmla="*/ 1460941 w 1685818"/>
              <a:gd name="connsiteY40" fmla="*/ 891812 h 1783478"/>
              <a:gd name="connsiteX41" fmla="*/ 1533331 w 1685818"/>
              <a:gd name="connsiteY41" fmla="*/ 952772 h 1783478"/>
              <a:gd name="connsiteX42" fmla="*/ 1560001 w 1685818"/>
              <a:gd name="connsiteY42" fmla="*/ 1028972 h 1783478"/>
              <a:gd name="connsiteX43" fmla="*/ 1548571 w 1685818"/>
              <a:gd name="connsiteY43" fmla="*/ 1097552 h 1783478"/>
              <a:gd name="connsiteX44" fmla="*/ 1609531 w 1685818"/>
              <a:gd name="connsiteY44" fmla="*/ 1009922 h 1783478"/>
              <a:gd name="connsiteX45" fmla="*/ 1666681 w 1685818"/>
              <a:gd name="connsiteY45" fmla="*/ 1017542 h 1783478"/>
              <a:gd name="connsiteX46" fmla="*/ 1605721 w 1685818"/>
              <a:gd name="connsiteY46" fmla="*/ 941342 h 1783478"/>
              <a:gd name="connsiteX47" fmla="*/ 1552381 w 1685818"/>
              <a:gd name="connsiteY47" fmla="*/ 861332 h 1783478"/>
              <a:gd name="connsiteX48" fmla="*/ 1685731 w 1685818"/>
              <a:gd name="connsiteY48" fmla="*/ 861332 h 1783478"/>
              <a:gd name="connsiteX49" fmla="*/ 1571431 w 1685818"/>
              <a:gd name="connsiteY49" fmla="*/ 823232 h 1783478"/>
              <a:gd name="connsiteX50" fmla="*/ 1487611 w 1685818"/>
              <a:gd name="connsiteY50" fmla="*/ 842282 h 1783478"/>
              <a:gd name="connsiteX51" fmla="*/ 1377121 w 1685818"/>
              <a:gd name="connsiteY51" fmla="*/ 785132 h 1783478"/>
              <a:gd name="connsiteX52" fmla="*/ 1476181 w 1685818"/>
              <a:gd name="connsiteY52" fmla="*/ 647972 h 1783478"/>
              <a:gd name="connsiteX53" fmla="*/ 1377121 w 1685818"/>
              <a:gd name="connsiteY53" fmla="*/ 750842 h 1783478"/>
              <a:gd name="connsiteX54" fmla="*/ 1304731 w 1685818"/>
              <a:gd name="connsiteY54" fmla="*/ 800372 h 1783478"/>
              <a:gd name="connsiteX55" fmla="*/ 1220911 w 1685818"/>
              <a:gd name="connsiteY55" fmla="*/ 792752 h 1783478"/>
              <a:gd name="connsiteX56" fmla="*/ 1380931 w 1685818"/>
              <a:gd name="connsiteY56" fmla="*/ 632732 h 1783478"/>
              <a:gd name="connsiteX57" fmla="*/ 1388551 w 1685818"/>
              <a:gd name="connsiteY57" fmla="*/ 514622 h 1783478"/>
              <a:gd name="connsiteX58" fmla="*/ 1339021 w 1685818"/>
              <a:gd name="connsiteY58" fmla="*/ 529862 h 1783478"/>
              <a:gd name="connsiteX59" fmla="*/ 1316161 w 1685818"/>
              <a:gd name="connsiteY59" fmla="*/ 651782 h 1783478"/>
              <a:gd name="connsiteX60" fmla="*/ 1262821 w 1685818"/>
              <a:gd name="connsiteY60" fmla="*/ 552722 h 1783478"/>
              <a:gd name="connsiteX61" fmla="*/ 1266631 w 1685818"/>
              <a:gd name="connsiteY61" fmla="*/ 697502 h 1783478"/>
              <a:gd name="connsiteX62" fmla="*/ 1167571 w 1685818"/>
              <a:gd name="connsiteY62" fmla="*/ 758462 h 1783478"/>
              <a:gd name="connsiteX63" fmla="*/ 1064701 w 1685818"/>
              <a:gd name="connsiteY63" fmla="*/ 724172 h 1783478"/>
              <a:gd name="connsiteX64" fmla="*/ 1072321 w 1685818"/>
              <a:gd name="connsiteY64" fmla="*/ 625112 h 1783478"/>
              <a:gd name="connsiteX65" fmla="*/ 1129471 w 1685818"/>
              <a:gd name="connsiteY65" fmla="*/ 545102 h 1783478"/>
              <a:gd name="connsiteX66" fmla="*/ 1232341 w 1685818"/>
              <a:gd name="connsiteY66" fmla="*/ 499382 h 1783478"/>
              <a:gd name="connsiteX67" fmla="*/ 1327591 w 1685818"/>
              <a:gd name="connsiteY67" fmla="*/ 480332 h 1783478"/>
              <a:gd name="connsiteX68" fmla="*/ 1441891 w 1685818"/>
              <a:gd name="connsiteY68" fmla="*/ 495572 h 1783478"/>
              <a:gd name="connsiteX69" fmla="*/ 1365691 w 1685818"/>
              <a:gd name="connsiteY69" fmla="*/ 419372 h 1783478"/>
              <a:gd name="connsiteX70" fmla="*/ 1434271 w 1685818"/>
              <a:gd name="connsiteY70" fmla="*/ 293642 h 1783478"/>
              <a:gd name="connsiteX71" fmla="*/ 1266631 w 1685818"/>
              <a:gd name="connsiteY71" fmla="*/ 419372 h 1783478"/>
              <a:gd name="connsiteX72" fmla="*/ 1144711 w 1685818"/>
              <a:gd name="connsiteY72" fmla="*/ 461282 h 1783478"/>
              <a:gd name="connsiteX73" fmla="*/ 1175191 w 1685818"/>
              <a:gd name="connsiteY73" fmla="*/ 316502 h 1783478"/>
              <a:gd name="connsiteX74" fmla="*/ 1289491 w 1685818"/>
              <a:gd name="connsiteY74" fmla="*/ 156482 h 1783478"/>
              <a:gd name="connsiteX75" fmla="*/ 1255201 w 1685818"/>
              <a:gd name="connsiteY75" fmla="*/ 122192 h 1783478"/>
              <a:gd name="connsiteX76" fmla="*/ 1144711 w 1685818"/>
              <a:gd name="connsiteY76" fmla="*/ 236492 h 1783478"/>
              <a:gd name="connsiteX77" fmla="*/ 1076131 w 1685818"/>
              <a:gd name="connsiteY77" fmla="*/ 202202 h 1783478"/>
              <a:gd name="connsiteX78" fmla="*/ 1133281 w 1685818"/>
              <a:gd name="connsiteY78" fmla="*/ 312692 h 1783478"/>
              <a:gd name="connsiteX79" fmla="*/ 1098991 w 1685818"/>
              <a:gd name="connsiteY79" fmla="*/ 438422 h 1783478"/>
              <a:gd name="connsiteX80" fmla="*/ 906586 w 1685818"/>
              <a:gd name="connsiteY80" fmla="*/ 547007 h 1783478"/>
              <a:gd name="connsiteX81" fmla="*/ 822766 w 1685818"/>
              <a:gd name="connsiteY81" fmla="*/ 480332 h 1783478"/>
              <a:gd name="connsiteX82" fmla="*/ 817051 w 1685818"/>
              <a:gd name="connsiteY82" fmla="*/ 339362 h 1783478"/>
              <a:gd name="connsiteX83" fmla="*/ 927541 w 1685818"/>
              <a:gd name="connsiteY83" fmla="*/ 171722 h 1783478"/>
              <a:gd name="connsiteX84" fmla="*/ 946591 w 1685818"/>
              <a:gd name="connsiteY84" fmla="*/ 272 h 1783478"/>
              <a:gd name="connsiteX85" fmla="*/ 839911 w 1685818"/>
              <a:gd name="connsiteY85" fmla="*/ 129812 h 1783478"/>
              <a:gd name="connsiteX86" fmla="*/ 725611 w 1685818"/>
              <a:gd name="connsiteY86" fmla="*/ 42182 h 1783478"/>
              <a:gd name="connsiteX87" fmla="*/ 813241 w 1685818"/>
              <a:gd name="connsiteY87" fmla="*/ 202202 h 1783478"/>
              <a:gd name="connsiteX88" fmla="*/ 744661 w 1685818"/>
              <a:gd name="connsiteY88" fmla="*/ 324122 h 1783478"/>
              <a:gd name="connsiteX89" fmla="*/ 717991 w 1685818"/>
              <a:gd name="connsiteY89" fmla="*/ 381272 h 1783478"/>
              <a:gd name="connsiteX90" fmla="*/ 672271 w 1685818"/>
              <a:gd name="connsiteY90" fmla="*/ 183152 h 1783478"/>
              <a:gd name="connsiteX91" fmla="*/ 649411 w 1685818"/>
              <a:gd name="connsiteY91" fmla="*/ 4082 h 1783478"/>
              <a:gd name="connsiteX92" fmla="*/ 611311 w 1685818"/>
              <a:gd name="connsiteY92" fmla="*/ 80282 h 1783478"/>
              <a:gd name="connsiteX93" fmla="*/ 584641 w 1685818"/>
              <a:gd name="connsiteY93" fmla="*/ 114572 h 1783478"/>
              <a:gd name="connsiteX94" fmla="*/ 401761 w 1685818"/>
              <a:gd name="connsiteY94" fmla="*/ 53612 h 1783478"/>
              <a:gd name="connsiteX95" fmla="*/ 462721 w 1685818"/>
              <a:gd name="connsiteY95" fmla="*/ 156482 h 1783478"/>
              <a:gd name="connsiteX96" fmla="*/ 580831 w 1685818"/>
              <a:gd name="connsiteY96" fmla="*/ 228872 h 1783478"/>
              <a:gd name="connsiteX97" fmla="*/ 592261 w 1685818"/>
              <a:gd name="connsiteY97" fmla="*/ 381272 h 1783478"/>
              <a:gd name="connsiteX98" fmla="*/ 618931 w 1685818"/>
              <a:gd name="connsiteY98" fmla="*/ 457472 h 1783478"/>
              <a:gd name="connsiteX99" fmla="*/ 618931 w 1685818"/>
              <a:gd name="connsiteY99" fmla="*/ 556532 h 1783478"/>
              <a:gd name="connsiteX100" fmla="*/ 557971 w 1685818"/>
              <a:gd name="connsiteY100" fmla="*/ 606062 h 1783478"/>
              <a:gd name="connsiteX101" fmla="*/ 378901 w 1685818"/>
              <a:gd name="connsiteY101" fmla="*/ 533672 h 1783478"/>
              <a:gd name="connsiteX102" fmla="*/ 363661 w 1685818"/>
              <a:gd name="connsiteY102" fmla="*/ 444137 h 1783478"/>
              <a:gd name="connsiteX103" fmla="*/ 447481 w 1685818"/>
              <a:gd name="connsiteY103" fmla="*/ 360317 h 1783478"/>
              <a:gd name="connsiteX104" fmla="*/ 373186 w 1685818"/>
              <a:gd name="connsiteY104" fmla="*/ 379367 h 1783478"/>
              <a:gd name="connsiteX105" fmla="*/ 346516 w 1685818"/>
              <a:gd name="connsiteY105" fmla="*/ 232682 h 1783478"/>
              <a:gd name="connsiteX106" fmla="*/ 329371 w 1685818"/>
              <a:gd name="connsiteY106" fmla="*/ 350792 h 1783478"/>
              <a:gd name="connsiteX107" fmla="*/ 291271 w 1685818"/>
              <a:gd name="connsiteY107" fmla="*/ 455567 h 1783478"/>
              <a:gd name="connsiteX108" fmla="*/ 253171 w 1685818"/>
              <a:gd name="connsiteY108" fmla="*/ 537482 h 1783478"/>
              <a:gd name="connsiteX109" fmla="*/ 104581 w 1685818"/>
              <a:gd name="connsiteY109" fmla="*/ 571772 h 1783478"/>
              <a:gd name="connsiteX110" fmla="*/ 1711 w 1685818"/>
              <a:gd name="connsiteY110" fmla="*/ 598442 h 1783478"/>
              <a:gd name="connsiteX111" fmla="*/ 188401 w 1685818"/>
              <a:gd name="connsiteY111" fmla="*/ 602252 h 1783478"/>
              <a:gd name="connsiteX112" fmla="*/ 333181 w 1685818"/>
              <a:gd name="connsiteY112" fmla="*/ 611777 h 1783478"/>
              <a:gd name="connsiteX113" fmla="*/ 500821 w 1685818"/>
              <a:gd name="connsiteY113" fmla="*/ 762272 h 1783478"/>
              <a:gd name="connsiteX114" fmla="*/ 504631 w 1685818"/>
              <a:gd name="connsiteY114" fmla="*/ 880382 h 1783478"/>
              <a:gd name="connsiteX115" fmla="*/ 354136 w 1685818"/>
              <a:gd name="connsiteY115" fmla="*/ 981347 h 1783478"/>
              <a:gd name="connsiteX116" fmla="*/ 258886 w 1685818"/>
              <a:gd name="connsiteY116" fmla="*/ 1053737 h 1783478"/>
              <a:gd name="connsiteX117" fmla="*/ 188401 w 1685818"/>
              <a:gd name="connsiteY117" fmla="*/ 1101362 h 1783478"/>
              <a:gd name="connsiteX118" fmla="*/ 209356 w 1685818"/>
              <a:gd name="connsiteY118" fmla="*/ 1150892 h 1783478"/>
              <a:gd name="connsiteX119" fmla="*/ 371281 w 1685818"/>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58 w 1685880"/>
              <a:gd name="connsiteY0" fmla="*/ 1107077 h 1783478"/>
              <a:gd name="connsiteX1" fmla="*/ 483738 w 1685880"/>
              <a:gd name="connsiteY1" fmla="*/ 1048022 h 1783478"/>
              <a:gd name="connsiteX2" fmla="*/ 615183 w 1685880"/>
              <a:gd name="connsiteY2" fmla="*/ 1093742 h 1783478"/>
              <a:gd name="connsiteX3" fmla="*/ 668523 w 1685880"/>
              <a:gd name="connsiteY3" fmla="*/ 1177562 h 1783478"/>
              <a:gd name="connsiteX4" fmla="*/ 670428 w 1685880"/>
              <a:gd name="connsiteY4" fmla="*/ 1324247 h 1783478"/>
              <a:gd name="connsiteX5" fmla="*/ 613278 w 1685880"/>
              <a:gd name="connsiteY5" fmla="*/ 1474742 h 1783478"/>
              <a:gd name="connsiteX6" fmla="*/ 611373 w 1685880"/>
              <a:gd name="connsiteY6" fmla="*/ 1604282 h 1783478"/>
              <a:gd name="connsiteX7" fmla="*/ 599943 w 1685880"/>
              <a:gd name="connsiteY7" fmla="*/ 1659527 h 1783478"/>
              <a:gd name="connsiteX8" fmla="*/ 552318 w 1685880"/>
              <a:gd name="connsiteY8" fmla="*/ 1710962 h 1783478"/>
              <a:gd name="connsiteX9" fmla="*/ 519933 w 1685880"/>
              <a:gd name="connsiteY9" fmla="*/ 1745252 h 1783478"/>
              <a:gd name="connsiteX10" fmla="*/ 620898 w 1685880"/>
              <a:gd name="connsiteY10" fmla="*/ 1686197 h 1783478"/>
              <a:gd name="connsiteX11" fmla="*/ 643758 w 1685880"/>
              <a:gd name="connsiteY11" fmla="*/ 1653812 h 1783478"/>
              <a:gd name="connsiteX12" fmla="*/ 712338 w 1685880"/>
              <a:gd name="connsiteY12" fmla="*/ 1728107 h 1783478"/>
              <a:gd name="connsiteX13" fmla="*/ 731388 w 1685880"/>
              <a:gd name="connsiteY13" fmla="*/ 1783352 h 1783478"/>
              <a:gd name="connsiteX14" fmla="*/ 748533 w 1685880"/>
              <a:gd name="connsiteY14" fmla="*/ 1712867 h 1783478"/>
              <a:gd name="connsiteX15" fmla="*/ 704718 w 1685880"/>
              <a:gd name="connsiteY15" fmla="*/ 1648097 h 1783478"/>
              <a:gd name="connsiteX16" fmla="*/ 687573 w 1685880"/>
              <a:gd name="connsiteY16" fmla="*/ 1571897 h 1783478"/>
              <a:gd name="connsiteX17" fmla="*/ 710433 w 1685880"/>
              <a:gd name="connsiteY17" fmla="*/ 1510937 h 1783478"/>
              <a:gd name="connsiteX18" fmla="*/ 752343 w 1685880"/>
              <a:gd name="connsiteY18" fmla="*/ 1467122 h 1783478"/>
              <a:gd name="connsiteX19" fmla="*/ 857118 w 1685880"/>
              <a:gd name="connsiteY19" fmla="*/ 1531892 h 1783478"/>
              <a:gd name="connsiteX20" fmla="*/ 906648 w 1685880"/>
              <a:gd name="connsiteY20" fmla="*/ 1590947 h 1783478"/>
              <a:gd name="connsiteX21" fmla="*/ 925698 w 1685880"/>
              <a:gd name="connsiteY21" fmla="*/ 1667147 h 1783478"/>
              <a:gd name="connsiteX22" fmla="*/ 956178 w 1685880"/>
              <a:gd name="connsiteY22" fmla="*/ 1590947 h 1783478"/>
              <a:gd name="connsiteX23" fmla="*/ 931413 w 1685880"/>
              <a:gd name="connsiteY23" fmla="*/ 1535702 h 1783478"/>
              <a:gd name="connsiteX24" fmla="*/ 969513 w 1685880"/>
              <a:gd name="connsiteY24" fmla="*/ 1512842 h 1783478"/>
              <a:gd name="connsiteX25" fmla="*/ 1011423 w 1685880"/>
              <a:gd name="connsiteY25" fmla="*/ 1488077 h 1783478"/>
              <a:gd name="connsiteX26" fmla="*/ 887598 w 1685880"/>
              <a:gd name="connsiteY26" fmla="*/ 1484267 h 1783478"/>
              <a:gd name="connsiteX27" fmla="*/ 792348 w 1685880"/>
              <a:gd name="connsiteY27" fmla="*/ 1350917 h 1783478"/>
              <a:gd name="connsiteX28" fmla="*/ 828543 w 1685880"/>
              <a:gd name="connsiteY28" fmla="*/ 1173752 h 1783478"/>
              <a:gd name="connsiteX29" fmla="*/ 893313 w 1685880"/>
              <a:gd name="connsiteY29" fmla="*/ 1097552 h 1783478"/>
              <a:gd name="connsiteX30" fmla="*/ 980943 w 1685880"/>
              <a:gd name="connsiteY30" fmla="*/ 1089932 h 1783478"/>
              <a:gd name="connsiteX31" fmla="*/ 1080003 w 1685880"/>
              <a:gd name="connsiteY31" fmla="*/ 1131842 h 1783478"/>
              <a:gd name="connsiteX32" fmla="*/ 1182873 w 1685880"/>
              <a:gd name="connsiteY32" fmla="*/ 1198517 h 1783478"/>
              <a:gd name="connsiteX33" fmla="*/ 1160013 w 1685880"/>
              <a:gd name="connsiteY33" fmla="*/ 1116602 h 1783478"/>
              <a:gd name="connsiteX34" fmla="*/ 1072383 w 1685880"/>
              <a:gd name="connsiteY34" fmla="*/ 998492 h 1783478"/>
              <a:gd name="connsiteX35" fmla="*/ 1097148 w 1685880"/>
              <a:gd name="connsiteY35" fmla="*/ 922292 h 1783478"/>
              <a:gd name="connsiteX36" fmla="*/ 1213353 w 1685880"/>
              <a:gd name="connsiteY36" fmla="*/ 849902 h 1783478"/>
              <a:gd name="connsiteX37" fmla="*/ 1380993 w 1685880"/>
              <a:gd name="connsiteY37" fmla="*/ 846092 h 1783478"/>
              <a:gd name="connsiteX38" fmla="*/ 1449573 w 1685880"/>
              <a:gd name="connsiteY38" fmla="*/ 960392 h 1783478"/>
              <a:gd name="connsiteX39" fmla="*/ 1461003 w 1685880"/>
              <a:gd name="connsiteY39" fmla="*/ 910862 h 1783478"/>
              <a:gd name="connsiteX40" fmla="*/ 1461003 w 1685880"/>
              <a:gd name="connsiteY40" fmla="*/ 891812 h 1783478"/>
              <a:gd name="connsiteX41" fmla="*/ 1533393 w 1685880"/>
              <a:gd name="connsiteY41" fmla="*/ 952772 h 1783478"/>
              <a:gd name="connsiteX42" fmla="*/ 1560063 w 1685880"/>
              <a:gd name="connsiteY42" fmla="*/ 1028972 h 1783478"/>
              <a:gd name="connsiteX43" fmla="*/ 1548633 w 1685880"/>
              <a:gd name="connsiteY43" fmla="*/ 1097552 h 1783478"/>
              <a:gd name="connsiteX44" fmla="*/ 1609593 w 1685880"/>
              <a:gd name="connsiteY44" fmla="*/ 1009922 h 1783478"/>
              <a:gd name="connsiteX45" fmla="*/ 1666743 w 1685880"/>
              <a:gd name="connsiteY45" fmla="*/ 1017542 h 1783478"/>
              <a:gd name="connsiteX46" fmla="*/ 1605783 w 1685880"/>
              <a:gd name="connsiteY46" fmla="*/ 941342 h 1783478"/>
              <a:gd name="connsiteX47" fmla="*/ 1552443 w 1685880"/>
              <a:gd name="connsiteY47" fmla="*/ 861332 h 1783478"/>
              <a:gd name="connsiteX48" fmla="*/ 1685793 w 1685880"/>
              <a:gd name="connsiteY48" fmla="*/ 861332 h 1783478"/>
              <a:gd name="connsiteX49" fmla="*/ 1571493 w 1685880"/>
              <a:gd name="connsiteY49" fmla="*/ 823232 h 1783478"/>
              <a:gd name="connsiteX50" fmla="*/ 1487673 w 1685880"/>
              <a:gd name="connsiteY50" fmla="*/ 842282 h 1783478"/>
              <a:gd name="connsiteX51" fmla="*/ 1377183 w 1685880"/>
              <a:gd name="connsiteY51" fmla="*/ 785132 h 1783478"/>
              <a:gd name="connsiteX52" fmla="*/ 1476243 w 1685880"/>
              <a:gd name="connsiteY52" fmla="*/ 647972 h 1783478"/>
              <a:gd name="connsiteX53" fmla="*/ 1377183 w 1685880"/>
              <a:gd name="connsiteY53" fmla="*/ 750842 h 1783478"/>
              <a:gd name="connsiteX54" fmla="*/ 1304793 w 1685880"/>
              <a:gd name="connsiteY54" fmla="*/ 800372 h 1783478"/>
              <a:gd name="connsiteX55" fmla="*/ 1220973 w 1685880"/>
              <a:gd name="connsiteY55" fmla="*/ 792752 h 1783478"/>
              <a:gd name="connsiteX56" fmla="*/ 1380993 w 1685880"/>
              <a:gd name="connsiteY56" fmla="*/ 632732 h 1783478"/>
              <a:gd name="connsiteX57" fmla="*/ 1388613 w 1685880"/>
              <a:gd name="connsiteY57" fmla="*/ 514622 h 1783478"/>
              <a:gd name="connsiteX58" fmla="*/ 1339083 w 1685880"/>
              <a:gd name="connsiteY58" fmla="*/ 529862 h 1783478"/>
              <a:gd name="connsiteX59" fmla="*/ 1316223 w 1685880"/>
              <a:gd name="connsiteY59" fmla="*/ 651782 h 1783478"/>
              <a:gd name="connsiteX60" fmla="*/ 1262883 w 1685880"/>
              <a:gd name="connsiteY60" fmla="*/ 552722 h 1783478"/>
              <a:gd name="connsiteX61" fmla="*/ 1266693 w 1685880"/>
              <a:gd name="connsiteY61" fmla="*/ 697502 h 1783478"/>
              <a:gd name="connsiteX62" fmla="*/ 1167633 w 1685880"/>
              <a:gd name="connsiteY62" fmla="*/ 758462 h 1783478"/>
              <a:gd name="connsiteX63" fmla="*/ 1064763 w 1685880"/>
              <a:gd name="connsiteY63" fmla="*/ 724172 h 1783478"/>
              <a:gd name="connsiteX64" fmla="*/ 1072383 w 1685880"/>
              <a:gd name="connsiteY64" fmla="*/ 625112 h 1783478"/>
              <a:gd name="connsiteX65" fmla="*/ 1129533 w 1685880"/>
              <a:gd name="connsiteY65" fmla="*/ 545102 h 1783478"/>
              <a:gd name="connsiteX66" fmla="*/ 1232403 w 1685880"/>
              <a:gd name="connsiteY66" fmla="*/ 499382 h 1783478"/>
              <a:gd name="connsiteX67" fmla="*/ 1327653 w 1685880"/>
              <a:gd name="connsiteY67" fmla="*/ 480332 h 1783478"/>
              <a:gd name="connsiteX68" fmla="*/ 1441953 w 1685880"/>
              <a:gd name="connsiteY68" fmla="*/ 495572 h 1783478"/>
              <a:gd name="connsiteX69" fmla="*/ 1365753 w 1685880"/>
              <a:gd name="connsiteY69" fmla="*/ 419372 h 1783478"/>
              <a:gd name="connsiteX70" fmla="*/ 1434333 w 1685880"/>
              <a:gd name="connsiteY70" fmla="*/ 293642 h 1783478"/>
              <a:gd name="connsiteX71" fmla="*/ 1266693 w 1685880"/>
              <a:gd name="connsiteY71" fmla="*/ 419372 h 1783478"/>
              <a:gd name="connsiteX72" fmla="*/ 1144773 w 1685880"/>
              <a:gd name="connsiteY72" fmla="*/ 461282 h 1783478"/>
              <a:gd name="connsiteX73" fmla="*/ 1175253 w 1685880"/>
              <a:gd name="connsiteY73" fmla="*/ 316502 h 1783478"/>
              <a:gd name="connsiteX74" fmla="*/ 1289553 w 1685880"/>
              <a:gd name="connsiteY74" fmla="*/ 156482 h 1783478"/>
              <a:gd name="connsiteX75" fmla="*/ 1255263 w 1685880"/>
              <a:gd name="connsiteY75" fmla="*/ 122192 h 1783478"/>
              <a:gd name="connsiteX76" fmla="*/ 1144773 w 1685880"/>
              <a:gd name="connsiteY76" fmla="*/ 236492 h 1783478"/>
              <a:gd name="connsiteX77" fmla="*/ 1076193 w 1685880"/>
              <a:gd name="connsiteY77" fmla="*/ 202202 h 1783478"/>
              <a:gd name="connsiteX78" fmla="*/ 1133343 w 1685880"/>
              <a:gd name="connsiteY78" fmla="*/ 312692 h 1783478"/>
              <a:gd name="connsiteX79" fmla="*/ 1099053 w 1685880"/>
              <a:gd name="connsiteY79" fmla="*/ 438422 h 1783478"/>
              <a:gd name="connsiteX80" fmla="*/ 906648 w 1685880"/>
              <a:gd name="connsiteY80" fmla="*/ 547007 h 1783478"/>
              <a:gd name="connsiteX81" fmla="*/ 822828 w 1685880"/>
              <a:gd name="connsiteY81" fmla="*/ 480332 h 1783478"/>
              <a:gd name="connsiteX82" fmla="*/ 817113 w 1685880"/>
              <a:gd name="connsiteY82" fmla="*/ 339362 h 1783478"/>
              <a:gd name="connsiteX83" fmla="*/ 927603 w 1685880"/>
              <a:gd name="connsiteY83" fmla="*/ 171722 h 1783478"/>
              <a:gd name="connsiteX84" fmla="*/ 946653 w 1685880"/>
              <a:gd name="connsiteY84" fmla="*/ 272 h 1783478"/>
              <a:gd name="connsiteX85" fmla="*/ 839973 w 1685880"/>
              <a:gd name="connsiteY85" fmla="*/ 129812 h 1783478"/>
              <a:gd name="connsiteX86" fmla="*/ 725673 w 1685880"/>
              <a:gd name="connsiteY86" fmla="*/ 42182 h 1783478"/>
              <a:gd name="connsiteX87" fmla="*/ 813303 w 1685880"/>
              <a:gd name="connsiteY87" fmla="*/ 202202 h 1783478"/>
              <a:gd name="connsiteX88" fmla="*/ 744723 w 1685880"/>
              <a:gd name="connsiteY88" fmla="*/ 324122 h 1783478"/>
              <a:gd name="connsiteX89" fmla="*/ 718053 w 1685880"/>
              <a:gd name="connsiteY89" fmla="*/ 381272 h 1783478"/>
              <a:gd name="connsiteX90" fmla="*/ 672333 w 1685880"/>
              <a:gd name="connsiteY90" fmla="*/ 183152 h 1783478"/>
              <a:gd name="connsiteX91" fmla="*/ 649473 w 1685880"/>
              <a:gd name="connsiteY91" fmla="*/ 4082 h 1783478"/>
              <a:gd name="connsiteX92" fmla="*/ 611373 w 1685880"/>
              <a:gd name="connsiteY92" fmla="*/ 80282 h 1783478"/>
              <a:gd name="connsiteX93" fmla="*/ 584703 w 1685880"/>
              <a:gd name="connsiteY93" fmla="*/ 114572 h 1783478"/>
              <a:gd name="connsiteX94" fmla="*/ 401823 w 1685880"/>
              <a:gd name="connsiteY94" fmla="*/ 53612 h 1783478"/>
              <a:gd name="connsiteX95" fmla="*/ 462783 w 1685880"/>
              <a:gd name="connsiteY95" fmla="*/ 156482 h 1783478"/>
              <a:gd name="connsiteX96" fmla="*/ 580893 w 1685880"/>
              <a:gd name="connsiteY96" fmla="*/ 228872 h 1783478"/>
              <a:gd name="connsiteX97" fmla="*/ 592323 w 1685880"/>
              <a:gd name="connsiteY97" fmla="*/ 381272 h 1783478"/>
              <a:gd name="connsiteX98" fmla="*/ 618993 w 1685880"/>
              <a:gd name="connsiteY98" fmla="*/ 457472 h 1783478"/>
              <a:gd name="connsiteX99" fmla="*/ 618993 w 1685880"/>
              <a:gd name="connsiteY99" fmla="*/ 556532 h 1783478"/>
              <a:gd name="connsiteX100" fmla="*/ 558033 w 1685880"/>
              <a:gd name="connsiteY100" fmla="*/ 606062 h 1783478"/>
              <a:gd name="connsiteX101" fmla="*/ 378963 w 1685880"/>
              <a:gd name="connsiteY101" fmla="*/ 533672 h 1783478"/>
              <a:gd name="connsiteX102" fmla="*/ 363723 w 1685880"/>
              <a:gd name="connsiteY102" fmla="*/ 444137 h 1783478"/>
              <a:gd name="connsiteX103" fmla="*/ 447543 w 1685880"/>
              <a:gd name="connsiteY103" fmla="*/ 360317 h 1783478"/>
              <a:gd name="connsiteX104" fmla="*/ 373248 w 1685880"/>
              <a:gd name="connsiteY104" fmla="*/ 379367 h 1783478"/>
              <a:gd name="connsiteX105" fmla="*/ 346578 w 1685880"/>
              <a:gd name="connsiteY105" fmla="*/ 232682 h 1783478"/>
              <a:gd name="connsiteX106" fmla="*/ 329433 w 1685880"/>
              <a:gd name="connsiteY106" fmla="*/ 350792 h 1783478"/>
              <a:gd name="connsiteX107" fmla="*/ 291333 w 1685880"/>
              <a:gd name="connsiteY107" fmla="*/ 455567 h 1783478"/>
              <a:gd name="connsiteX108" fmla="*/ 272283 w 1685880"/>
              <a:gd name="connsiteY108" fmla="*/ 518432 h 1783478"/>
              <a:gd name="connsiteX109" fmla="*/ 104643 w 1685880"/>
              <a:gd name="connsiteY109" fmla="*/ 571772 h 1783478"/>
              <a:gd name="connsiteX110" fmla="*/ 1773 w 1685880"/>
              <a:gd name="connsiteY110" fmla="*/ 598442 h 1783478"/>
              <a:gd name="connsiteX111" fmla="*/ 188463 w 1685880"/>
              <a:gd name="connsiteY111" fmla="*/ 602252 h 1783478"/>
              <a:gd name="connsiteX112" fmla="*/ 333243 w 1685880"/>
              <a:gd name="connsiteY112" fmla="*/ 611777 h 1783478"/>
              <a:gd name="connsiteX113" fmla="*/ 500883 w 1685880"/>
              <a:gd name="connsiteY113" fmla="*/ 762272 h 1783478"/>
              <a:gd name="connsiteX114" fmla="*/ 504693 w 1685880"/>
              <a:gd name="connsiteY114" fmla="*/ 880382 h 1783478"/>
              <a:gd name="connsiteX115" fmla="*/ 354198 w 1685880"/>
              <a:gd name="connsiteY115" fmla="*/ 981347 h 1783478"/>
              <a:gd name="connsiteX116" fmla="*/ 258948 w 1685880"/>
              <a:gd name="connsiteY116" fmla="*/ 1053737 h 1783478"/>
              <a:gd name="connsiteX117" fmla="*/ 188463 w 1685880"/>
              <a:gd name="connsiteY117" fmla="*/ 1101362 h 1783478"/>
              <a:gd name="connsiteX118" fmla="*/ 209418 w 1685880"/>
              <a:gd name="connsiteY118" fmla="*/ 1150892 h 1783478"/>
              <a:gd name="connsiteX119" fmla="*/ 371343 w 1685880"/>
              <a:gd name="connsiteY119" fmla="*/ 1068977 h 1783478"/>
              <a:gd name="connsiteX0" fmla="*/ 300891 w 1685913"/>
              <a:gd name="connsiteY0" fmla="*/ 1107077 h 1783478"/>
              <a:gd name="connsiteX1" fmla="*/ 483771 w 1685913"/>
              <a:gd name="connsiteY1" fmla="*/ 1048022 h 1783478"/>
              <a:gd name="connsiteX2" fmla="*/ 615216 w 1685913"/>
              <a:gd name="connsiteY2" fmla="*/ 1093742 h 1783478"/>
              <a:gd name="connsiteX3" fmla="*/ 668556 w 1685913"/>
              <a:gd name="connsiteY3" fmla="*/ 1177562 h 1783478"/>
              <a:gd name="connsiteX4" fmla="*/ 670461 w 1685913"/>
              <a:gd name="connsiteY4" fmla="*/ 1324247 h 1783478"/>
              <a:gd name="connsiteX5" fmla="*/ 613311 w 1685913"/>
              <a:gd name="connsiteY5" fmla="*/ 1474742 h 1783478"/>
              <a:gd name="connsiteX6" fmla="*/ 611406 w 1685913"/>
              <a:gd name="connsiteY6" fmla="*/ 1604282 h 1783478"/>
              <a:gd name="connsiteX7" fmla="*/ 599976 w 1685913"/>
              <a:gd name="connsiteY7" fmla="*/ 1659527 h 1783478"/>
              <a:gd name="connsiteX8" fmla="*/ 552351 w 1685913"/>
              <a:gd name="connsiteY8" fmla="*/ 1710962 h 1783478"/>
              <a:gd name="connsiteX9" fmla="*/ 519966 w 1685913"/>
              <a:gd name="connsiteY9" fmla="*/ 1745252 h 1783478"/>
              <a:gd name="connsiteX10" fmla="*/ 620931 w 1685913"/>
              <a:gd name="connsiteY10" fmla="*/ 1686197 h 1783478"/>
              <a:gd name="connsiteX11" fmla="*/ 643791 w 1685913"/>
              <a:gd name="connsiteY11" fmla="*/ 1653812 h 1783478"/>
              <a:gd name="connsiteX12" fmla="*/ 712371 w 1685913"/>
              <a:gd name="connsiteY12" fmla="*/ 1728107 h 1783478"/>
              <a:gd name="connsiteX13" fmla="*/ 731421 w 1685913"/>
              <a:gd name="connsiteY13" fmla="*/ 1783352 h 1783478"/>
              <a:gd name="connsiteX14" fmla="*/ 748566 w 1685913"/>
              <a:gd name="connsiteY14" fmla="*/ 1712867 h 1783478"/>
              <a:gd name="connsiteX15" fmla="*/ 704751 w 1685913"/>
              <a:gd name="connsiteY15" fmla="*/ 1648097 h 1783478"/>
              <a:gd name="connsiteX16" fmla="*/ 687606 w 1685913"/>
              <a:gd name="connsiteY16" fmla="*/ 1571897 h 1783478"/>
              <a:gd name="connsiteX17" fmla="*/ 710466 w 1685913"/>
              <a:gd name="connsiteY17" fmla="*/ 1510937 h 1783478"/>
              <a:gd name="connsiteX18" fmla="*/ 752376 w 1685913"/>
              <a:gd name="connsiteY18" fmla="*/ 1467122 h 1783478"/>
              <a:gd name="connsiteX19" fmla="*/ 857151 w 1685913"/>
              <a:gd name="connsiteY19" fmla="*/ 1531892 h 1783478"/>
              <a:gd name="connsiteX20" fmla="*/ 906681 w 1685913"/>
              <a:gd name="connsiteY20" fmla="*/ 1590947 h 1783478"/>
              <a:gd name="connsiteX21" fmla="*/ 925731 w 1685913"/>
              <a:gd name="connsiteY21" fmla="*/ 1667147 h 1783478"/>
              <a:gd name="connsiteX22" fmla="*/ 956211 w 1685913"/>
              <a:gd name="connsiteY22" fmla="*/ 1590947 h 1783478"/>
              <a:gd name="connsiteX23" fmla="*/ 931446 w 1685913"/>
              <a:gd name="connsiteY23" fmla="*/ 1535702 h 1783478"/>
              <a:gd name="connsiteX24" fmla="*/ 969546 w 1685913"/>
              <a:gd name="connsiteY24" fmla="*/ 1512842 h 1783478"/>
              <a:gd name="connsiteX25" fmla="*/ 1011456 w 1685913"/>
              <a:gd name="connsiteY25" fmla="*/ 1488077 h 1783478"/>
              <a:gd name="connsiteX26" fmla="*/ 887631 w 1685913"/>
              <a:gd name="connsiteY26" fmla="*/ 1484267 h 1783478"/>
              <a:gd name="connsiteX27" fmla="*/ 792381 w 1685913"/>
              <a:gd name="connsiteY27" fmla="*/ 1350917 h 1783478"/>
              <a:gd name="connsiteX28" fmla="*/ 828576 w 1685913"/>
              <a:gd name="connsiteY28" fmla="*/ 1173752 h 1783478"/>
              <a:gd name="connsiteX29" fmla="*/ 893346 w 1685913"/>
              <a:gd name="connsiteY29" fmla="*/ 1097552 h 1783478"/>
              <a:gd name="connsiteX30" fmla="*/ 980976 w 1685913"/>
              <a:gd name="connsiteY30" fmla="*/ 1089932 h 1783478"/>
              <a:gd name="connsiteX31" fmla="*/ 1080036 w 1685913"/>
              <a:gd name="connsiteY31" fmla="*/ 1131842 h 1783478"/>
              <a:gd name="connsiteX32" fmla="*/ 1182906 w 1685913"/>
              <a:gd name="connsiteY32" fmla="*/ 1198517 h 1783478"/>
              <a:gd name="connsiteX33" fmla="*/ 1160046 w 1685913"/>
              <a:gd name="connsiteY33" fmla="*/ 1116602 h 1783478"/>
              <a:gd name="connsiteX34" fmla="*/ 1072416 w 1685913"/>
              <a:gd name="connsiteY34" fmla="*/ 998492 h 1783478"/>
              <a:gd name="connsiteX35" fmla="*/ 1097181 w 1685913"/>
              <a:gd name="connsiteY35" fmla="*/ 922292 h 1783478"/>
              <a:gd name="connsiteX36" fmla="*/ 1213386 w 1685913"/>
              <a:gd name="connsiteY36" fmla="*/ 849902 h 1783478"/>
              <a:gd name="connsiteX37" fmla="*/ 1381026 w 1685913"/>
              <a:gd name="connsiteY37" fmla="*/ 846092 h 1783478"/>
              <a:gd name="connsiteX38" fmla="*/ 1449606 w 1685913"/>
              <a:gd name="connsiteY38" fmla="*/ 960392 h 1783478"/>
              <a:gd name="connsiteX39" fmla="*/ 1461036 w 1685913"/>
              <a:gd name="connsiteY39" fmla="*/ 910862 h 1783478"/>
              <a:gd name="connsiteX40" fmla="*/ 1461036 w 1685913"/>
              <a:gd name="connsiteY40" fmla="*/ 891812 h 1783478"/>
              <a:gd name="connsiteX41" fmla="*/ 1533426 w 1685913"/>
              <a:gd name="connsiteY41" fmla="*/ 952772 h 1783478"/>
              <a:gd name="connsiteX42" fmla="*/ 1560096 w 1685913"/>
              <a:gd name="connsiteY42" fmla="*/ 1028972 h 1783478"/>
              <a:gd name="connsiteX43" fmla="*/ 1548666 w 1685913"/>
              <a:gd name="connsiteY43" fmla="*/ 1097552 h 1783478"/>
              <a:gd name="connsiteX44" fmla="*/ 1609626 w 1685913"/>
              <a:gd name="connsiteY44" fmla="*/ 1009922 h 1783478"/>
              <a:gd name="connsiteX45" fmla="*/ 1666776 w 1685913"/>
              <a:gd name="connsiteY45" fmla="*/ 1017542 h 1783478"/>
              <a:gd name="connsiteX46" fmla="*/ 1605816 w 1685913"/>
              <a:gd name="connsiteY46" fmla="*/ 941342 h 1783478"/>
              <a:gd name="connsiteX47" fmla="*/ 1552476 w 1685913"/>
              <a:gd name="connsiteY47" fmla="*/ 861332 h 1783478"/>
              <a:gd name="connsiteX48" fmla="*/ 1685826 w 1685913"/>
              <a:gd name="connsiteY48" fmla="*/ 861332 h 1783478"/>
              <a:gd name="connsiteX49" fmla="*/ 1571526 w 1685913"/>
              <a:gd name="connsiteY49" fmla="*/ 823232 h 1783478"/>
              <a:gd name="connsiteX50" fmla="*/ 1487706 w 1685913"/>
              <a:gd name="connsiteY50" fmla="*/ 842282 h 1783478"/>
              <a:gd name="connsiteX51" fmla="*/ 1377216 w 1685913"/>
              <a:gd name="connsiteY51" fmla="*/ 785132 h 1783478"/>
              <a:gd name="connsiteX52" fmla="*/ 1476276 w 1685913"/>
              <a:gd name="connsiteY52" fmla="*/ 647972 h 1783478"/>
              <a:gd name="connsiteX53" fmla="*/ 1377216 w 1685913"/>
              <a:gd name="connsiteY53" fmla="*/ 750842 h 1783478"/>
              <a:gd name="connsiteX54" fmla="*/ 1304826 w 1685913"/>
              <a:gd name="connsiteY54" fmla="*/ 800372 h 1783478"/>
              <a:gd name="connsiteX55" fmla="*/ 1221006 w 1685913"/>
              <a:gd name="connsiteY55" fmla="*/ 792752 h 1783478"/>
              <a:gd name="connsiteX56" fmla="*/ 1381026 w 1685913"/>
              <a:gd name="connsiteY56" fmla="*/ 632732 h 1783478"/>
              <a:gd name="connsiteX57" fmla="*/ 1388646 w 1685913"/>
              <a:gd name="connsiteY57" fmla="*/ 514622 h 1783478"/>
              <a:gd name="connsiteX58" fmla="*/ 1339116 w 1685913"/>
              <a:gd name="connsiteY58" fmla="*/ 529862 h 1783478"/>
              <a:gd name="connsiteX59" fmla="*/ 1316256 w 1685913"/>
              <a:gd name="connsiteY59" fmla="*/ 651782 h 1783478"/>
              <a:gd name="connsiteX60" fmla="*/ 1262916 w 1685913"/>
              <a:gd name="connsiteY60" fmla="*/ 552722 h 1783478"/>
              <a:gd name="connsiteX61" fmla="*/ 1266726 w 1685913"/>
              <a:gd name="connsiteY61" fmla="*/ 697502 h 1783478"/>
              <a:gd name="connsiteX62" fmla="*/ 1167666 w 1685913"/>
              <a:gd name="connsiteY62" fmla="*/ 758462 h 1783478"/>
              <a:gd name="connsiteX63" fmla="*/ 1064796 w 1685913"/>
              <a:gd name="connsiteY63" fmla="*/ 724172 h 1783478"/>
              <a:gd name="connsiteX64" fmla="*/ 1072416 w 1685913"/>
              <a:gd name="connsiteY64" fmla="*/ 625112 h 1783478"/>
              <a:gd name="connsiteX65" fmla="*/ 1129566 w 1685913"/>
              <a:gd name="connsiteY65" fmla="*/ 545102 h 1783478"/>
              <a:gd name="connsiteX66" fmla="*/ 1232436 w 1685913"/>
              <a:gd name="connsiteY66" fmla="*/ 499382 h 1783478"/>
              <a:gd name="connsiteX67" fmla="*/ 1327686 w 1685913"/>
              <a:gd name="connsiteY67" fmla="*/ 480332 h 1783478"/>
              <a:gd name="connsiteX68" fmla="*/ 1441986 w 1685913"/>
              <a:gd name="connsiteY68" fmla="*/ 495572 h 1783478"/>
              <a:gd name="connsiteX69" fmla="*/ 1365786 w 1685913"/>
              <a:gd name="connsiteY69" fmla="*/ 419372 h 1783478"/>
              <a:gd name="connsiteX70" fmla="*/ 1434366 w 1685913"/>
              <a:gd name="connsiteY70" fmla="*/ 293642 h 1783478"/>
              <a:gd name="connsiteX71" fmla="*/ 1266726 w 1685913"/>
              <a:gd name="connsiteY71" fmla="*/ 419372 h 1783478"/>
              <a:gd name="connsiteX72" fmla="*/ 1144806 w 1685913"/>
              <a:gd name="connsiteY72" fmla="*/ 461282 h 1783478"/>
              <a:gd name="connsiteX73" fmla="*/ 1175286 w 1685913"/>
              <a:gd name="connsiteY73" fmla="*/ 316502 h 1783478"/>
              <a:gd name="connsiteX74" fmla="*/ 1289586 w 1685913"/>
              <a:gd name="connsiteY74" fmla="*/ 156482 h 1783478"/>
              <a:gd name="connsiteX75" fmla="*/ 1255296 w 1685913"/>
              <a:gd name="connsiteY75" fmla="*/ 122192 h 1783478"/>
              <a:gd name="connsiteX76" fmla="*/ 1144806 w 1685913"/>
              <a:gd name="connsiteY76" fmla="*/ 236492 h 1783478"/>
              <a:gd name="connsiteX77" fmla="*/ 1076226 w 1685913"/>
              <a:gd name="connsiteY77" fmla="*/ 202202 h 1783478"/>
              <a:gd name="connsiteX78" fmla="*/ 1133376 w 1685913"/>
              <a:gd name="connsiteY78" fmla="*/ 312692 h 1783478"/>
              <a:gd name="connsiteX79" fmla="*/ 1099086 w 1685913"/>
              <a:gd name="connsiteY79" fmla="*/ 438422 h 1783478"/>
              <a:gd name="connsiteX80" fmla="*/ 906681 w 1685913"/>
              <a:gd name="connsiteY80" fmla="*/ 547007 h 1783478"/>
              <a:gd name="connsiteX81" fmla="*/ 822861 w 1685913"/>
              <a:gd name="connsiteY81" fmla="*/ 480332 h 1783478"/>
              <a:gd name="connsiteX82" fmla="*/ 817146 w 1685913"/>
              <a:gd name="connsiteY82" fmla="*/ 339362 h 1783478"/>
              <a:gd name="connsiteX83" fmla="*/ 927636 w 1685913"/>
              <a:gd name="connsiteY83" fmla="*/ 171722 h 1783478"/>
              <a:gd name="connsiteX84" fmla="*/ 946686 w 1685913"/>
              <a:gd name="connsiteY84" fmla="*/ 272 h 1783478"/>
              <a:gd name="connsiteX85" fmla="*/ 840006 w 1685913"/>
              <a:gd name="connsiteY85" fmla="*/ 129812 h 1783478"/>
              <a:gd name="connsiteX86" fmla="*/ 725706 w 1685913"/>
              <a:gd name="connsiteY86" fmla="*/ 42182 h 1783478"/>
              <a:gd name="connsiteX87" fmla="*/ 813336 w 1685913"/>
              <a:gd name="connsiteY87" fmla="*/ 202202 h 1783478"/>
              <a:gd name="connsiteX88" fmla="*/ 744756 w 1685913"/>
              <a:gd name="connsiteY88" fmla="*/ 324122 h 1783478"/>
              <a:gd name="connsiteX89" fmla="*/ 718086 w 1685913"/>
              <a:gd name="connsiteY89" fmla="*/ 381272 h 1783478"/>
              <a:gd name="connsiteX90" fmla="*/ 672366 w 1685913"/>
              <a:gd name="connsiteY90" fmla="*/ 183152 h 1783478"/>
              <a:gd name="connsiteX91" fmla="*/ 649506 w 1685913"/>
              <a:gd name="connsiteY91" fmla="*/ 4082 h 1783478"/>
              <a:gd name="connsiteX92" fmla="*/ 611406 w 1685913"/>
              <a:gd name="connsiteY92" fmla="*/ 80282 h 1783478"/>
              <a:gd name="connsiteX93" fmla="*/ 584736 w 1685913"/>
              <a:gd name="connsiteY93" fmla="*/ 114572 h 1783478"/>
              <a:gd name="connsiteX94" fmla="*/ 401856 w 1685913"/>
              <a:gd name="connsiteY94" fmla="*/ 53612 h 1783478"/>
              <a:gd name="connsiteX95" fmla="*/ 462816 w 1685913"/>
              <a:gd name="connsiteY95" fmla="*/ 156482 h 1783478"/>
              <a:gd name="connsiteX96" fmla="*/ 580926 w 1685913"/>
              <a:gd name="connsiteY96" fmla="*/ 228872 h 1783478"/>
              <a:gd name="connsiteX97" fmla="*/ 592356 w 1685913"/>
              <a:gd name="connsiteY97" fmla="*/ 381272 h 1783478"/>
              <a:gd name="connsiteX98" fmla="*/ 619026 w 1685913"/>
              <a:gd name="connsiteY98" fmla="*/ 457472 h 1783478"/>
              <a:gd name="connsiteX99" fmla="*/ 619026 w 1685913"/>
              <a:gd name="connsiteY99" fmla="*/ 556532 h 1783478"/>
              <a:gd name="connsiteX100" fmla="*/ 558066 w 1685913"/>
              <a:gd name="connsiteY100" fmla="*/ 606062 h 1783478"/>
              <a:gd name="connsiteX101" fmla="*/ 378996 w 1685913"/>
              <a:gd name="connsiteY101" fmla="*/ 533672 h 1783478"/>
              <a:gd name="connsiteX102" fmla="*/ 363756 w 1685913"/>
              <a:gd name="connsiteY102" fmla="*/ 444137 h 1783478"/>
              <a:gd name="connsiteX103" fmla="*/ 447576 w 1685913"/>
              <a:gd name="connsiteY103" fmla="*/ 360317 h 1783478"/>
              <a:gd name="connsiteX104" fmla="*/ 373281 w 1685913"/>
              <a:gd name="connsiteY104" fmla="*/ 379367 h 1783478"/>
              <a:gd name="connsiteX105" fmla="*/ 346611 w 1685913"/>
              <a:gd name="connsiteY105" fmla="*/ 232682 h 1783478"/>
              <a:gd name="connsiteX106" fmla="*/ 329466 w 1685913"/>
              <a:gd name="connsiteY106" fmla="*/ 350792 h 1783478"/>
              <a:gd name="connsiteX107" fmla="*/ 291366 w 1685913"/>
              <a:gd name="connsiteY107" fmla="*/ 455567 h 1783478"/>
              <a:gd name="connsiteX108" fmla="*/ 281841 w 1685913"/>
              <a:gd name="connsiteY108" fmla="*/ 518432 h 1783478"/>
              <a:gd name="connsiteX109" fmla="*/ 104676 w 1685913"/>
              <a:gd name="connsiteY109" fmla="*/ 571772 h 1783478"/>
              <a:gd name="connsiteX110" fmla="*/ 1806 w 1685913"/>
              <a:gd name="connsiteY110" fmla="*/ 598442 h 1783478"/>
              <a:gd name="connsiteX111" fmla="*/ 188496 w 1685913"/>
              <a:gd name="connsiteY111" fmla="*/ 602252 h 1783478"/>
              <a:gd name="connsiteX112" fmla="*/ 333276 w 1685913"/>
              <a:gd name="connsiteY112" fmla="*/ 611777 h 1783478"/>
              <a:gd name="connsiteX113" fmla="*/ 500916 w 1685913"/>
              <a:gd name="connsiteY113" fmla="*/ 762272 h 1783478"/>
              <a:gd name="connsiteX114" fmla="*/ 504726 w 1685913"/>
              <a:gd name="connsiteY114" fmla="*/ 880382 h 1783478"/>
              <a:gd name="connsiteX115" fmla="*/ 354231 w 1685913"/>
              <a:gd name="connsiteY115" fmla="*/ 981347 h 1783478"/>
              <a:gd name="connsiteX116" fmla="*/ 258981 w 1685913"/>
              <a:gd name="connsiteY116" fmla="*/ 1053737 h 1783478"/>
              <a:gd name="connsiteX117" fmla="*/ 188496 w 1685913"/>
              <a:gd name="connsiteY117" fmla="*/ 1101362 h 1783478"/>
              <a:gd name="connsiteX118" fmla="*/ 209451 w 1685913"/>
              <a:gd name="connsiteY118" fmla="*/ 1150892 h 1783478"/>
              <a:gd name="connsiteX119" fmla="*/ 371376 w 1685913"/>
              <a:gd name="connsiteY119" fmla="*/ 1068977 h 1783478"/>
              <a:gd name="connsiteX0" fmla="*/ 300891 w 1685913"/>
              <a:gd name="connsiteY0" fmla="*/ 1107077 h 1783478"/>
              <a:gd name="connsiteX1" fmla="*/ 483771 w 1685913"/>
              <a:gd name="connsiteY1" fmla="*/ 1048022 h 1783478"/>
              <a:gd name="connsiteX2" fmla="*/ 615216 w 1685913"/>
              <a:gd name="connsiteY2" fmla="*/ 1093742 h 1783478"/>
              <a:gd name="connsiteX3" fmla="*/ 668556 w 1685913"/>
              <a:gd name="connsiteY3" fmla="*/ 1177562 h 1783478"/>
              <a:gd name="connsiteX4" fmla="*/ 670461 w 1685913"/>
              <a:gd name="connsiteY4" fmla="*/ 1324247 h 1783478"/>
              <a:gd name="connsiteX5" fmla="*/ 613311 w 1685913"/>
              <a:gd name="connsiteY5" fmla="*/ 1474742 h 1783478"/>
              <a:gd name="connsiteX6" fmla="*/ 611406 w 1685913"/>
              <a:gd name="connsiteY6" fmla="*/ 1604282 h 1783478"/>
              <a:gd name="connsiteX7" fmla="*/ 599976 w 1685913"/>
              <a:gd name="connsiteY7" fmla="*/ 1659527 h 1783478"/>
              <a:gd name="connsiteX8" fmla="*/ 552351 w 1685913"/>
              <a:gd name="connsiteY8" fmla="*/ 1710962 h 1783478"/>
              <a:gd name="connsiteX9" fmla="*/ 519966 w 1685913"/>
              <a:gd name="connsiteY9" fmla="*/ 1745252 h 1783478"/>
              <a:gd name="connsiteX10" fmla="*/ 620931 w 1685913"/>
              <a:gd name="connsiteY10" fmla="*/ 1686197 h 1783478"/>
              <a:gd name="connsiteX11" fmla="*/ 643791 w 1685913"/>
              <a:gd name="connsiteY11" fmla="*/ 1653812 h 1783478"/>
              <a:gd name="connsiteX12" fmla="*/ 712371 w 1685913"/>
              <a:gd name="connsiteY12" fmla="*/ 1728107 h 1783478"/>
              <a:gd name="connsiteX13" fmla="*/ 731421 w 1685913"/>
              <a:gd name="connsiteY13" fmla="*/ 1783352 h 1783478"/>
              <a:gd name="connsiteX14" fmla="*/ 748566 w 1685913"/>
              <a:gd name="connsiteY14" fmla="*/ 1712867 h 1783478"/>
              <a:gd name="connsiteX15" fmla="*/ 704751 w 1685913"/>
              <a:gd name="connsiteY15" fmla="*/ 1648097 h 1783478"/>
              <a:gd name="connsiteX16" fmla="*/ 687606 w 1685913"/>
              <a:gd name="connsiteY16" fmla="*/ 1571897 h 1783478"/>
              <a:gd name="connsiteX17" fmla="*/ 710466 w 1685913"/>
              <a:gd name="connsiteY17" fmla="*/ 1510937 h 1783478"/>
              <a:gd name="connsiteX18" fmla="*/ 752376 w 1685913"/>
              <a:gd name="connsiteY18" fmla="*/ 1467122 h 1783478"/>
              <a:gd name="connsiteX19" fmla="*/ 857151 w 1685913"/>
              <a:gd name="connsiteY19" fmla="*/ 1531892 h 1783478"/>
              <a:gd name="connsiteX20" fmla="*/ 906681 w 1685913"/>
              <a:gd name="connsiteY20" fmla="*/ 1590947 h 1783478"/>
              <a:gd name="connsiteX21" fmla="*/ 925731 w 1685913"/>
              <a:gd name="connsiteY21" fmla="*/ 1667147 h 1783478"/>
              <a:gd name="connsiteX22" fmla="*/ 956211 w 1685913"/>
              <a:gd name="connsiteY22" fmla="*/ 1590947 h 1783478"/>
              <a:gd name="connsiteX23" fmla="*/ 931446 w 1685913"/>
              <a:gd name="connsiteY23" fmla="*/ 1535702 h 1783478"/>
              <a:gd name="connsiteX24" fmla="*/ 969546 w 1685913"/>
              <a:gd name="connsiteY24" fmla="*/ 1512842 h 1783478"/>
              <a:gd name="connsiteX25" fmla="*/ 1011456 w 1685913"/>
              <a:gd name="connsiteY25" fmla="*/ 1488077 h 1783478"/>
              <a:gd name="connsiteX26" fmla="*/ 887631 w 1685913"/>
              <a:gd name="connsiteY26" fmla="*/ 1484267 h 1783478"/>
              <a:gd name="connsiteX27" fmla="*/ 792381 w 1685913"/>
              <a:gd name="connsiteY27" fmla="*/ 1350917 h 1783478"/>
              <a:gd name="connsiteX28" fmla="*/ 828576 w 1685913"/>
              <a:gd name="connsiteY28" fmla="*/ 1173752 h 1783478"/>
              <a:gd name="connsiteX29" fmla="*/ 893346 w 1685913"/>
              <a:gd name="connsiteY29" fmla="*/ 1097552 h 1783478"/>
              <a:gd name="connsiteX30" fmla="*/ 980976 w 1685913"/>
              <a:gd name="connsiteY30" fmla="*/ 1089932 h 1783478"/>
              <a:gd name="connsiteX31" fmla="*/ 1080036 w 1685913"/>
              <a:gd name="connsiteY31" fmla="*/ 1131842 h 1783478"/>
              <a:gd name="connsiteX32" fmla="*/ 1182906 w 1685913"/>
              <a:gd name="connsiteY32" fmla="*/ 1198517 h 1783478"/>
              <a:gd name="connsiteX33" fmla="*/ 1160046 w 1685913"/>
              <a:gd name="connsiteY33" fmla="*/ 1116602 h 1783478"/>
              <a:gd name="connsiteX34" fmla="*/ 1072416 w 1685913"/>
              <a:gd name="connsiteY34" fmla="*/ 998492 h 1783478"/>
              <a:gd name="connsiteX35" fmla="*/ 1097181 w 1685913"/>
              <a:gd name="connsiteY35" fmla="*/ 922292 h 1783478"/>
              <a:gd name="connsiteX36" fmla="*/ 1213386 w 1685913"/>
              <a:gd name="connsiteY36" fmla="*/ 849902 h 1783478"/>
              <a:gd name="connsiteX37" fmla="*/ 1381026 w 1685913"/>
              <a:gd name="connsiteY37" fmla="*/ 846092 h 1783478"/>
              <a:gd name="connsiteX38" fmla="*/ 1449606 w 1685913"/>
              <a:gd name="connsiteY38" fmla="*/ 960392 h 1783478"/>
              <a:gd name="connsiteX39" fmla="*/ 1461036 w 1685913"/>
              <a:gd name="connsiteY39" fmla="*/ 910862 h 1783478"/>
              <a:gd name="connsiteX40" fmla="*/ 1461036 w 1685913"/>
              <a:gd name="connsiteY40" fmla="*/ 891812 h 1783478"/>
              <a:gd name="connsiteX41" fmla="*/ 1533426 w 1685913"/>
              <a:gd name="connsiteY41" fmla="*/ 952772 h 1783478"/>
              <a:gd name="connsiteX42" fmla="*/ 1560096 w 1685913"/>
              <a:gd name="connsiteY42" fmla="*/ 1028972 h 1783478"/>
              <a:gd name="connsiteX43" fmla="*/ 1548666 w 1685913"/>
              <a:gd name="connsiteY43" fmla="*/ 1097552 h 1783478"/>
              <a:gd name="connsiteX44" fmla="*/ 1609626 w 1685913"/>
              <a:gd name="connsiteY44" fmla="*/ 1009922 h 1783478"/>
              <a:gd name="connsiteX45" fmla="*/ 1666776 w 1685913"/>
              <a:gd name="connsiteY45" fmla="*/ 1017542 h 1783478"/>
              <a:gd name="connsiteX46" fmla="*/ 1605816 w 1685913"/>
              <a:gd name="connsiteY46" fmla="*/ 941342 h 1783478"/>
              <a:gd name="connsiteX47" fmla="*/ 1552476 w 1685913"/>
              <a:gd name="connsiteY47" fmla="*/ 861332 h 1783478"/>
              <a:gd name="connsiteX48" fmla="*/ 1685826 w 1685913"/>
              <a:gd name="connsiteY48" fmla="*/ 861332 h 1783478"/>
              <a:gd name="connsiteX49" fmla="*/ 1571526 w 1685913"/>
              <a:gd name="connsiteY49" fmla="*/ 823232 h 1783478"/>
              <a:gd name="connsiteX50" fmla="*/ 1487706 w 1685913"/>
              <a:gd name="connsiteY50" fmla="*/ 842282 h 1783478"/>
              <a:gd name="connsiteX51" fmla="*/ 1377216 w 1685913"/>
              <a:gd name="connsiteY51" fmla="*/ 785132 h 1783478"/>
              <a:gd name="connsiteX52" fmla="*/ 1476276 w 1685913"/>
              <a:gd name="connsiteY52" fmla="*/ 647972 h 1783478"/>
              <a:gd name="connsiteX53" fmla="*/ 1377216 w 1685913"/>
              <a:gd name="connsiteY53" fmla="*/ 750842 h 1783478"/>
              <a:gd name="connsiteX54" fmla="*/ 1304826 w 1685913"/>
              <a:gd name="connsiteY54" fmla="*/ 800372 h 1783478"/>
              <a:gd name="connsiteX55" fmla="*/ 1221006 w 1685913"/>
              <a:gd name="connsiteY55" fmla="*/ 792752 h 1783478"/>
              <a:gd name="connsiteX56" fmla="*/ 1381026 w 1685913"/>
              <a:gd name="connsiteY56" fmla="*/ 632732 h 1783478"/>
              <a:gd name="connsiteX57" fmla="*/ 1388646 w 1685913"/>
              <a:gd name="connsiteY57" fmla="*/ 514622 h 1783478"/>
              <a:gd name="connsiteX58" fmla="*/ 1339116 w 1685913"/>
              <a:gd name="connsiteY58" fmla="*/ 529862 h 1783478"/>
              <a:gd name="connsiteX59" fmla="*/ 1316256 w 1685913"/>
              <a:gd name="connsiteY59" fmla="*/ 651782 h 1783478"/>
              <a:gd name="connsiteX60" fmla="*/ 1262916 w 1685913"/>
              <a:gd name="connsiteY60" fmla="*/ 552722 h 1783478"/>
              <a:gd name="connsiteX61" fmla="*/ 1266726 w 1685913"/>
              <a:gd name="connsiteY61" fmla="*/ 697502 h 1783478"/>
              <a:gd name="connsiteX62" fmla="*/ 1167666 w 1685913"/>
              <a:gd name="connsiteY62" fmla="*/ 758462 h 1783478"/>
              <a:gd name="connsiteX63" fmla="*/ 1064796 w 1685913"/>
              <a:gd name="connsiteY63" fmla="*/ 724172 h 1783478"/>
              <a:gd name="connsiteX64" fmla="*/ 1072416 w 1685913"/>
              <a:gd name="connsiteY64" fmla="*/ 625112 h 1783478"/>
              <a:gd name="connsiteX65" fmla="*/ 1129566 w 1685913"/>
              <a:gd name="connsiteY65" fmla="*/ 545102 h 1783478"/>
              <a:gd name="connsiteX66" fmla="*/ 1232436 w 1685913"/>
              <a:gd name="connsiteY66" fmla="*/ 499382 h 1783478"/>
              <a:gd name="connsiteX67" fmla="*/ 1327686 w 1685913"/>
              <a:gd name="connsiteY67" fmla="*/ 480332 h 1783478"/>
              <a:gd name="connsiteX68" fmla="*/ 1441986 w 1685913"/>
              <a:gd name="connsiteY68" fmla="*/ 495572 h 1783478"/>
              <a:gd name="connsiteX69" fmla="*/ 1365786 w 1685913"/>
              <a:gd name="connsiteY69" fmla="*/ 419372 h 1783478"/>
              <a:gd name="connsiteX70" fmla="*/ 1434366 w 1685913"/>
              <a:gd name="connsiteY70" fmla="*/ 293642 h 1783478"/>
              <a:gd name="connsiteX71" fmla="*/ 1266726 w 1685913"/>
              <a:gd name="connsiteY71" fmla="*/ 419372 h 1783478"/>
              <a:gd name="connsiteX72" fmla="*/ 1144806 w 1685913"/>
              <a:gd name="connsiteY72" fmla="*/ 461282 h 1783478"/>
              <a:gd name="connsiteX73" fmla="*/ 1175286 w 1685913"/>
              <a:gd name="connsiteY73" fmla="*/ 316502 h 1783478"/>
              <a:gd name="connsiteX74" fmla="*/ 1289586 w 1685913"/>
              <a:gd name="connsiteY74" fmla="*/ 156482 h 1783478"/>
              <a:gd name="connsiteX75" fmla="*/ 1255296 w 1685913"/>
              <a:gd name="connsiteY75" fmla="*/ 122192 h 1783478"/>
              <a:gd name="connsiteX76" fmla="*/ 1144806 w 1685913"/>
              <a:gd name="connsiteY76" fmla="*/ 236492 h 1783478"/>
              <a:gd name="connsiteX77" fmla="*/ 1076226 w 1685913"/>
              <a:gd name="connsiteY77" fmla="*/ 202202 h 1783478"/>
              <a:gd name="connsiteX78" fmla="*/ 1133376 w 1685913"/>
              <a:gd name="connsiteY78" fmla="*/ 312692 h 1783478"/>
              <a:gd name="connsiteX79" fmla="*/ 1099086 w 1685913"/>
              <a:gd name="connsiteY79" fmla="*/ 438422 h 1783478"/>
              <a:gd name="connsiteX80" fmla="*/ 906681 w 1685913"/>
              <a:gd name="connsiteY80" fmla="*/ 547007 h 1783478"/>
              <a:gd name="connsiteX81" fmla="*/ 822861 w 1685913"/>
              <a:gd name="connsiteY81" fmla="*/ 480332 h 1783478"/>
              <a:gd name="connsiteX82" fmla="*/ 817146 w 1685913"/>
              <a:gd name="connsiteY82" fmla="*/ 339362 h 1783478"/>
              <a:gd name="connsiteX83" fmla="*/ 927636 w 1685913"/>
              <a:gd name="connsiteY83" fmla="*/ 171722 h 1783478"/>
              <a:gd name="connsiteX84" fmla="*/ 946686 w 1685913"/>
              <a:gd name="connsiteY84" fmla="*/ 272 h 1783478"/>
              <a:gd name="connsiteX85" fmla="*/ 840006 w 1685913"/>
              <a:gd name="connsiteY85" fmla="*/ 129812 h 1783478"/>
              <a:gd name="connsiteX86" fmla="*/ 725706 w 1685913"/>
              <a:gd name="connsiteY86" fmla="*/ 42182 h 1783478"/>
              <a:gd name="connsiteX87" fmla="*/ 813336 w 1685913"/>
              <a:gd name="connsiteY87" fmla="*/ 202202 h 1783478"/>
              <a:gd name="connsiteX88" fmla="*/ 744756 w 1685913"/>
              <a:gd name="connsiteY88" fmla="*/ 324122 h 1783478"/>
              <a:gd name="connsiteX89" fmla="*/ 718086 w 1685913"/>
              <a:gd name="connsiteY89" fmla="*/ 381272 h 1783478"/>
              <a:gd name="connsiteX90" fmla="*/ 672366 w 1685913"/>
              <a:gd name="connsiteY90" fmla="*/ 183152 h 1783478"/>
              <a:gd name="connsiteX91" fmla="*/ 649506 w 1685913"/>
              <a:gd name="connsiteY91" fmla="*/ 4082 h 1783478"/>
              <a:gd name="connsiteX92" fmla="*/ 611406 w 1685913"/>
              <a:gd name="connsiteY92" fmla="*/ 80282 h 1783478"/>
              <a:gd name="connsiteX93" fmla="*/ 584736 w 1685913"/>
              <a:gd name="connsiteY93" fmla="*/ 114572 h 1783478"/>
              <a:gd name="connsiteX94" fmla="*/ 401856 w 1685913"/>
              <a:gd name="connsiteY94" fmla="*/ 53612 h 1783478"/>
              <a:gd name="connsiteX95" fmla="*/ 462816 w 1685913"/>
              <a:gd name="connsiteY95" fmla="*/ 156482 h 1783478"/>
              <a:gd name="connsiteX96" fmla="*/ 580926 w 1685913"/>
              <a:gd name="connsiteY96" fmla="*/ 228872 h 1783478"/>
              <a:gd name="connsiteX97" fmla="*/ 592356 w 1685913"/>
              <a:gd name="connsiteY97" fmla="*/ 381272 h 1783478"/>
              <a:gd name="connsiteX98" fmla="*/ 619026 w 1685913"/>
              <a:gd name="connsiteY98" fmla="*/ 457472 h 1783478"/>
              <a:gd name="connsiteX99" fmla="*/ 619026 w 1685913"/>
              <a:gd name="connsiteY99" fmla="*/ 556532 h 1783478"/>
              <a:gd name="connsiteX100" fmla="*/ 558066 w 1685913"/>
              <a:gd name="connsiteY100" fmla="*/ 606062 h 1783478"/>
              <a:gd name="connsiteX101" fmla="*/ 378996 w 1685913"/>
              <a:gd name="connsiteY101" fmla="*/ 533672 h 1783478"/>
              <a:gd name="connsiteX102" fmla="*/ 363756 w 1685913"/>
              <a:gd name="connsiteY102" fmla="*/ 444137 h 1783478"/>
              <a:gd name="connsiteX103" fmla="*/ 447576 w 1685913"/>
              <a:gd name="connsiteY103" fmla="*/ 360317 h 1783478"/>
              <a:gd name="connsiteX104" fmla="*/ 373281 w 1685913"/>
              <a:gd name="connsiteY104" fmla="*/ 379367 h 1783478"/>
              <a:gd name="connsiteX105" fmla="*/ 346611 w 1685913"/>
              <a:gd name="connsiteY105" fmla="*/ 232682 h 1783478"/>
              <a:gd name="connsiteX106" fmla="*/ 329466 w 1685913"/>
              <a:gd name="connsiteY106" fmla="*/ 350792 h 1783478"/>
              <a:gd name="connsiteX107" fmla="*/ 287556 w 1685913"/>
              <a:gd name="connsiteY107" fmla="*/ 440327 h 1783478"/>
              <a:gd name="connsiteX108" fmla="*/ 281841 w 1685913"/>
              <a:gd name="connsiteY108" fmla="*/ 518432 h 1783478"/>
              <a:gd name="connsiteX109" fmla="*/ 104676 w 1685913"/>
              <a:gd name="connsiteY109" fmla="*/ 571772 h 1783478"/>
              <a:gd name="connsiteX110" fmla="*/ 1806 w 1685913"/>
              <a:gd name="connsiteY110" fmla="*/ 598442 h 1783478"/>
              <a:gd name="connsiteX111" fmla="*/ 188496 w 1685913"/>
              <a:gd name="connsiteY111" fmla="*/ 602252 h 1783478"/>
              <a:gd name="connsiteX112" fmla="*/ 333276 w 1685913"/>
              <a:gd name="connsiteY112" fmla="*/ 611777 h 1783478"/>
              <a:gd name="connsiteX113" fmla="*/ 500916 w 1685913"/>
              <a:gd name="connsiteY113" fmla="*/ 762272 h 1783478"/>
              <a:gd name="connsiteX114" fmla="*/ 504726 w 1685913"/>
              <a:gd name="connsiteY114" fmla="*/ 880382 h 1783478"/>
              <a:gd name="connsiteX115" fmla="*/ 354231 w 1685913"/>
              <a:gd name="connsiteY115" fmla="*/ 981347 h 1783478"/>
              <a:gd name="connsiteX116" fmla="*/ 258981 w 1685913"/>
              <a:gd name="connsiteY116" fmla="*/ 1053737 h 1783478"/>
              <a:gd name="connsiteX117" fmla="*/ 188496 w 1685913"/>
              <a:gd name="connsiteY117" fmla="*/ 1101362 h 1783478"/>
              <a:gd name="connsiteX118" fmla="*/ 209451 w 1685913"/>
              <a:gd name="connsiteY118" fmla="*/ 1150892 h 1783478"/>
              <a:gd name="connsiteX119" fmla="*/ 371376 w 1685913"/>
              <a:gd name="connsiteY119" fmla="*/ 1068977 h 1783478"/>
              <a:gd name="connsiteX0" fmla="*/ 300783 w 1685805"/>
              <a:gd name="connsiteY0" fmla="*/ 1107077 h 1783478"/>
              <a:gd name="connsiteX1" fmla="*/ 483663 w 1685805"/>
              <a:gd name="connsiteY1" fmla="*/ 1048022 h 1783478"/>
              <a:gd name="connsiteX2" fmla="*/ 615108 w 1685805"/>
              <a:gd name="connsiteY2" fmla="*/ 1093742 h 1783478"/>
              <a:gd name="connsiteX3" fmla="*/ 668448 w 1685805"/>
              <a:gd name="connsiteY3" fmla="*/ 1177562 h 1783478"/>
              <a:gd name="connsiteX4" fmla="*/ 670353 w 1685805"/>
              <a:gd name="connsiteY4" fmla="*/ 1324247 h 1783478"/>
              <a:gd name="connsiteX5" fmla="*/ 613203 w 1685805"/>
              <a:gd name="connsiteY5" fmla="*/ 1474742 h 1783478"/>
              <a:gd name="connsiteX6" fmla="*/ 611298 w 1685805"/>
              <a:gd name="connsiteY6" fmla="*/ 1604282 h 1783478"/>
              <a:gd name="connsiteX7" fmla="*/ 599868 w 1685805"/>
              <a:gd name="connsiteY7" fmla="*/ 1659527 h 1783478"/>
              <a:gd name="connsiteX8" fmla="*/ 552243 w 1685805"/>
              <a:gd name="connsiteY8" fmla="*/ 1710962 h 1783478"/>
              <a:gd name="connsiteX9" fmla="*/ 519858 w 1685805"/>
              <a:gd name="connsiteY9" fmla="*/ 1745252 h 1783478"/>
              <a:gd name="connsiteX10" fmla="*/ 620823 w 1685805"/>
              <a:gd name="connsiteY10" fmla="*/ 1686197 h 1783478"/>
              <a:gd name="connsiteX11" fmla="*/ 643683 w 1685805"/>
              <a:gd name="connsiteY11" fmla="*/ 1653812 h 1783478"/>
              <a:gd name="connsiteX12" fmla="*/ 712263 w 1685805"/>
              <a:gd name="connsiteY12" fmla="*/ 1728107 h 1783478"/>
              <a:gd name="connsiteX13" fmla="*/ 731313 w 1685805"/>
              <a:gd name="connsiteY13" fmla="*/ 1783352 h 1783478"/>
              <a:gd name="connsiteX14" fmla="*/ 748458 w 1685805"/>
              <a:gd name="connsiteY14" fmla="*/ 1712867 h 1783478"/>
              <a:gd name="connsiteX15" fmla="*/ 704643 w 1685805"/>
              <a:gd name="connsiteY15" fmla="*/ 1648097 h 1783478"/>
              <a:gd name="connsiteX16" fmla="*/ 687498 w 1685805"/>
              <a:gd name="connsiteY16" fmla="*/ 1571897 h 1783478"/>
              <a:gd name="connsiteX17" fmla="*/ 710358 w 1685805"/>
              <a:gd name="connsiteY17" fmla="*/ 1510937 h 1783478"/>
              <a:gd name="connsiteX18" fmla="*/ 752268 w 1685805"/>
              <a:gd name="connsiteY18" fmla="*/ 1467122 h 1783478"/>
              <a:gd name="connsiteX19" fmla="*/ 857043 w 1685805"/>
              <a:gd name="connsiteY19" fmla="*/ 1531892 h 1783478"/>
              <a:gd name="connsiteX20" fmla="*/ 906573 w 1685805"/>
              <a:gd name="connsiteY20" fmla="*/ 1590947 h 1783478"/>
              <a:gd name="connsiteX21" fmla="*/ 925623 w 1685805"/>
              <a:gd name="connsiteY21" fmla="*/ 1667147 h 1783478"/>
              <a:gd name="connsiteX22" fmla="*/ 956103 w 1685805"/>
              <a:gd name="connsiteY22" fmla="*/ 1590947 h 1783478"/>
              <a:gd name="connsiteX23" fmla="*/ 931338 w 1685805"/>
              <a:gd name="connsiteY23" fmla="*/ 1535702 h 1783478"/>
              <a:gd name="connsiteX24" fmla="*/ 969438 w 1685805"/>
              <a:gd name="connsiteY24" fmla="*/ 1512842 h 1783478"/>
              <a:gd name="connsiteX25" fmla="*/ 1011348 w 1685805"/>
              <a:gd name="connsiteY25" fmla="*/ 1488077 h 1783478"/>
              <a:gd name="connsiteX26" fmla="*/ 887523 w 1685805"/>
              <a:gd name="connsiteY26" fmla="*/ 1484267 h 1783478"/>
              <a:gd name="connsiteX27" fmla="*/ 792273 w 1685805"/>
              <a:gd name="connsiteY27" fmla="*/ 1350917 h 1783478"/>
              <a:gd name="connsiteX28" fmla="*/ 828468 w 1685805"/>
              <a:gd name="connsiteY28" fmla="*/ 1173752 h 1783478"/>
              <a:gd name="connsiteX29" fmla="*/ 893238 w 1685805"/>
              <a:gd name="connsiteY29" fmla="*/ 1097552 h 1783478"/>
              <a:gd name="connsiteX30" fmla="*/ 980868 w 1685805"/>
              <a:gd name="connsiteY30" fmla="*/ 1089932 h 1783478"/>
              <a:gd name="connsiteX31" fmla="*/ 1079928 w 1685805"/>
              <a:gd name="connsiteY31" fmla="*/ 1131842 h 1783478"/>
              <a:gd name="connsiteX32" fmla="*/ 1182798 w 1685805"/>
              <a:gd name="connsiteY32" fmla="*/ 1198517 h 1783478"/>
              <a:gd name="connsiteX33" fmla="*/ 1159938 w 1685805"/>
              <a:gd name="connsiteY33" fmla="*/ 1116602 h 1783478"/>
              <a:gd name="connsiteX34" fmla="*/ 1072308 w 1685805"/>
              <a:gd name="connsiteY34" fmla="*/ 998492 h 1783478"/>
              <a:gd name="connsiteX35" fmla="*/ 1097073 w 1685805"/>
              <a:gd name="connsiteY35" fmla="*/ 922292 h 1783478"/>
              <a:gd name="connsiteX36" fmla="*/ 1213278 w 1685805"/>
              <a:gd name="connsiteY36" fmla="*/ 849902 h 1783478"/>
              <a:gd name="connsiteX37" fmla="*/ 1380918 w 1685805"/>
              <a:gd name="connsiteY37" fmla="*/ 846092 h 1783478"/>
              <a:gd name="connsiteX38" fmla="*/ 1449498 w 1685805"/>
              <a:gd name="connsiteY38" fmla="*/ 960392 h 1783478"/>
              <a:gd name="connsiteX39" fmla="*/ 1460928 w 1685805"/>
              <a:gd name="connsiteY39" fmla="*/ 910862 h 1783478"/>
              <a:gd name="connsiteX40" fmla="*/ 1460928 w 1685805"/>
              <a:gd name="connsiteY40" fmla="*/ 891812 h 1783478"/>
              <a:gd name="connsiteX41" fmla="*/ 1533318 w 1685805"/>
              <a:gd name="connsiteY41" fmla="*/ 952772 h 1783478"/>
              <a:gd name="connsiteX42" fmla="*/ 1559988 w 1685805"/>
              <a:gd name="connsiteY42" fmla="*/ 1028972 h 1783478"/>
              <a:gd name="connsiteX43" fmla="*/ 1548558 w 1685805"/>
              <a:gd name="connsiteY43" fmla="*/ 1097552 h 1783478"/>
              <a:gd name="connsiteX44" fmla="*/ 1609518 w 1685805"/>
              <a:gd name="connsiteY44" fmla="*/ 1009922 h 1783478"/>
              <a:gd name="connsiteX45" fmla="*/ 1666668 w 1685805"/>
              <a:gd name="connsiteY45" fmla="*/ 1017542 h 1783478"/>
              <a:gd name="connsiteX46" fmla="*/ 1605708 w 1685805"/>
              <a:gd name="connsiteY46" fmla="*/ 941342 h 1783478"/>
              <a:gd name="connsiteX47" fmla="*/ 1552368 w 1685805"/>
              <a:gd name="connsiteY47" fmla="*/ 861332 h 1783478"/>
              <a:gd name="connsiteX48" fmla="*/ 1685718 w 1685805"/>
              <a:gd name="connsiteY48" fmla="*/ 861332 h 1783478"/>
              <a:gd name="connsiteX49" fmla="*/ 1571418 w 1685805"/>
              <a:gd name="connsiteY49" fmla="*/ 823232 h 1783478"/>
              <a:gd name="connsiteX50" fmla="*/ 1487598 w 1685805"/>
              <a:gd name="connsiteY50" fmla="*/ 842282 h 1783478"/>
              <a:gd name="connsiteX51" fmla="*/ 1377108 w 1685805"/>
              <a:gd name="connsiteY51" fmla="*/ 785132 h 1783478"/>
              <a:gd name="connsiteX52" fmla="*/ 1476168 w 1685805"/>
              <a:gd name="connsiteY52" fmla="*/ 647972 h 1783478"/>
              <a:gd name="connsiteX53" fmla="*/ 1377108 w 1685805"/>
              <a:gd name="connsiteY53" fmla="*/ 750842 h 1783478"/>
              <a:gd name="connsiteX54" fmla="*/ 1304718 w 1685805"/>
              <a:gd name="connsiteY54" fmla="*/ 800372 h 1783478"/>
              <a:gd name="connsiteX55" fmla="*/ 1220898 w 1685805"/>
              <a:gd name="connsiteY55" fmla="*/ 792752 h 1783478"/>
              <a:gd name="connsiteX56" fmla="*/ 1380918 w 1685805"/>
              <a:gd name="connsiteY56" fmla="*/ 632732 h 1783478"/>
              <a:gd name="connsiteX57" fmla="*/ 1388538 w 1685805"/>
              <a:gd name="connsiteY57" fmla="*/ 514622 h 1783478"/>
              <a:gd name="connsiteX58" fmla="*/ 1339008 w 1685805"/>
              <a:gd name="connsiteY58" fmla="*/ 529862 h 1783478"/>
              <a:gd name="connsiteX59" fmla="*/ 1316148 w 1685805"/>
              <a:gd name="connsiteY59" fmla="*/ 651782 h 1783478"/>
              <a:gd name="connsiteX60" fmla="*/ 1262808 w 1685805"/>
              <a:gd name="connsiteY60" fmla="*/ 552722 h 1783478"/>
              <a:gd name="connsiteX61" fmla="*/ 1266618 w 1685805"/>
              <a:gd name="connsiteY61" fmla="*/ 697502 h 1783478"/>
              <a:gd name="connsiteX62" fmla="*/ 1167558 w 1685805"/>
              <a:gd name="connsiteY62" fmla="*/ 758462 h 1783478"/>
              <a:gd name="connsiteX63" fmla="*/ 1064688 w 1685805"/>
              <a:gd name="connsiteY63" fmla="*/ 724172 h 1783478"/>
              <a:gd name="connsiteX64" fmla="*/ 1072308 w 1685805"/>
              <a:gd name="connsiteY64" fmla="*/ 625112 h 1783478"/>
              <a:gd name="connsiteX65" fmla="*/ 1129458 w 1685805"/>
              <a:gd name="connsiteY65" fmla="*/ 545102 h 1783478"/>
              <a:gd name="connsiteX66" fmla="*/ 1232328 w 1685805"/>
              <a:gd name="connsiteY66" fmla="*/ 499382 h 1783478"/>
              <a:gd name="connsiteX67" fmla="*/ 1327578 w 1685805"/>
              <a:gd name="connsiteY67" fmla="*/ 480332 h 1783478"/>
              <a:gd name="connsiteX68" fmla="*/ 1441878 w 1685805"/>
              <a:gd name="connsiteY68" fmla="*/ 495572 h 1783478"/>
              <a:gd name="connsiteX69" fmla="*/ 1365678 w 1685805"/>
              <a:gd name="connsiteY69" fmla="*/ 419372 h 1783478"/>
              <a:gd name="connsiteX70" fmla="*/ 1434258 w 1685805"/>
              <a:gd name="connsiteY70" fmla="*/ 293642 h 1783478"/>
              <a:gd name="connsiteX71" fmla="*/ 1266618 w 1685805"/>
              <a:gd name="connsiteY71" fmla="*/ 419372 h 1783478"/>
              <a:gd name="connsiteX72" fmla="*/ 1144698 w 1685805"/>
              <a:gd name="connsiteY72" fmla="*/ 461282 h 1783478"/>
              <a:gd name="connsiteX73" fmla="*/ 1175178 w 1685805"/>
              <a:gd name="connsiteY73" fmla="*/ 316502 h 1783478"/>
              <a:gd name="connsiteX74" fmla="*/ 1289478 w 1685805"/>
              <a:gd name="connsiteY74" fmla="*/ 156482 h 1783478"/>
              <a:gd name="connsiteX75" fmla="*/ 1255188 w 1685805"/>
              <a:gd name="connsiteY75" fmla="*/ 122192 h 1783478"/>
              <a:gd name="connsiteX76" fmla="*/ 1144698 w 1685805"/>
              <a:gd name="connsiteY76" fmla="*/ 236492 h 1783478"/>
              <a:gd name="connsiteX77" fmla="*/ 1076118 w 1685805"/>
              <a:gd name="connsiteY77" fmla="*/ 202202 h 1783478"/>
              <a:gd name="connsiteX78" fmla="*/ 1133268 w 1685805"/>
              <a:gd name="connsiteY78" fmla="*/ 312692 h 1783478"/>
              <a:gd name="connsiteX79" fmla="*/ 1098978 w 1685805"/>
              <a:gd name="connsiteY79" fmla="*/ 438422 h 1783478"/>
              <a:gd name="connsiteX80" fmla="*/ 906573 w 1685805"/>
              <a:gd name="connsiteY80" fmla="*/ 547007 h 1783478"/>
              <a:gd name="connsiteX81" fmla="*/ 822753 w 1685805"/>
              <a:gd name="connsiteY81" fmla="*/ 480332 h 1783478"/>
              <a:gd name="connsiteX82" fmla="*/ 817038 w 1685805"/>
              <a:gd name="connsiteY82" fmla="*/ 339362 h 1783478"/>
              <a:gd name="connsiteX83" fmla="*/ 927528 w 1685805"/>
              <a:gd name="connsiteY83" fmla="*/ 171722 h 1783478"/>
              <a:gd name="connsiteX84" fmla="*/ 946578 w 1685805"/>
              <a:gd name="connsiteY84" fmla="*/ 272 h 1783478"/>
              <a:gd name="connsiteX85" fmla="*/ 839898 w 1685805"/>
              <a:gd name="connsiteY85" fmla="*/ 129812 h 1783478"/>
              <a:gd name="connsiteX86" fmla="*/ 725598 w 1685805"/>
              <a:gd name="connsiteY86" fmla="*/ 42182 h 1783478"/>
              <a:gd name="connsiteX87" fmla="*/ 813228 w 1685805"/>
              <a:gd name="connsiteY87" fmla="*/ 202202 h 1783478"/>
              <a:gd name="connsiteX88" fmla="*/ 744648 w 1685805"/>
              <a:gd name="connsiteY88" fmla="*/ 324122 h 1783478"/>
              <a:gd name="connsiteX89" fmla="*/ 717978 w 1685805"/>
              <a:gd name="connsiteY89" fmla="*/ 381272 h 1783478"/>
              <a:gd name="connsiteX90" fmla="*/ 672258 w 1685805"/>
              <a:gd name="connsiteY90" fmla="*/ 183152 h 1783478"/>
              <a:gd name="connsiteX91" fmla="*/ 649398 w 1685805"/>
              <a:gd name="connsiteY91" fmla="*/ 4082 h 1783478"/>
              <a:gd name="connsiteX92" fmla="*/ 611298 w 1685805"/>
              <a:gd name="connsiteY92" fmla="*/ 80282 h 1783478"/>
              <a:gd name="connsiteX93" fmla="*/ 584628 w 1685805"/>
              <a:gd name="connsiteY93" fmla="*/ 114572 h 1783478"/>
              <a:gd name="connsiteX94" fmla="*/ 401748 w 1685805"/>
              <a:gd name="connsiteY94" fmla="*/ 53612 h 1783478"/>
              <a:gd name="connsiteX95" fmla="*/ 462708 w 1685805"/>
              <a:gd name="connsiteY95" fmla="*/ 156482 h 1783478"/>
              <a:gd name="connsiteX96" fmla="*/ 580818 w 1685805"/>
              <a:gd name="connsiteY96" fmla="*/ 228872 h 1783478"/>
              <a:gd name="connsiteX97" fmla="*/ 592248 w 1685805"/>
              <a:gd name="connsiteY97" fmla="*/ 381272 h 1783478"/>
              <a:gd name="connsiteX98" fmla="*/ 618918 w 1685805"/>
              <a:gd name="connsiteY98" fmla="*/ 457472 h 1783478"/>
              <a:gd name="connsiteX99" fmla="*/ 618918 w 1685805"/>
              <a:gd name="connsiteY99" fmla="*/ 556532 h 1783478"/>
              <a:gd name="connsiteX100" fmla="*/ 557958 w 1685805"/>
              <a:gd name="connsiteY100" fmla="*/ 606062 h 1783478"/>
              <a:gd name="connsiteX101" fmla="*/ 378888 w 1685805"/>
              <a:gd name="connsiteY101" fmla="*/ 533672 h 1783478"/>
              <a:gd name="connsiteX102" fmla="*/ 363648 w 1685805"/>
              <a:gd name="connsiteY102" fmla="*/ 444137 h 1783478"/>
              <a:gd name="connsiteX103" fmla="*/ 447468 w 1685805"/>
              <a:gd name="connsiteY103" fmla="*/ 360317 h 1783478"/>
              <a:gd name="connsiteX104" fmla="*/ 373173 w 1685805"/>
              <a:gd name="connsiteY104" fmla="*/ 379367 h 1783478"/>
              <a:gd name="connsiteX105" fmla="*/ 346503 w 1685805"/>
              <a:gd name="connsiteY105" fmla="*/ 232682 h 1783478"/>
              <a:gd name="connsiteX106" fmla="*/ 329358 w 1685805"/>
              <a:gd name="connsiteY106" fmla="*/ 350792 h 1783478"/>
              <a:gd name="connsiteX107" fmla="*/ 287448 w 1685805"/>
              <a:gd name="connsiteY107" fmla="*/ 440327 h 1783478"/>
              <a:gd name="connsiteX108" fmla="*/ 281733 w 1685805"/>
              <a:gd name="connsiteY108" fmla="*/ 518432 h 1783478"/>
              <a:gd name="connsiteX109" fmla="*/ 106473 w 1685805"/>
              <a:gd name="connsiteY109" fmla="*/ 577487 h 1783478"/>
              <a:gd name="connsiteX110" fmla="*/ 1698 w 1685805"/>
              <a:gd name="connsiteY110" fmla="*/ 598442 h 1783478"/>
              <a:gd name="connsiteX111" fmla="*/ 188388 w 1685805"/>
              <a:gd name="connsiteY111" fmla="*/ 602252 h 1783478"/>
              <a:gd name="connsiteX112" fmla="*/ 333168 w 1685805"/>
              <a:gd name="connsiteY112" fmla="*/ 611777 h 1783478"/>
              <a:gd name="connsiteX113" fmla="*/ 500808 w 1685805"/>
              <a:gd name="connsiteY113" fmla="*/ 762272 h 1783478"/>
              <a:gd name="connsiteX114" fmla="*/ 504618 w 1685805"/>
              <a:gd name="connsiteY114" fmla="*/ 880382 h 1783478"/>
              <a:gd name="connsiteX115" fmla="*/ 354123 w 1685805"/>
              <a:gd name="connsiteY115" fmla="*/ 981347 h 1783478"/>
              <a:gd name="connsiteX116" fmla="*/ 258873 w 1685805"/>
              <a:gd name="connsiteY116" fmla="*/ 1053737 h 1783478"/>
              <a:gd name="connsiteX117" fmla="*/ 188388 w 1685805"/>
              <a:gd name="connsiteY117" fmla="*/ 1101362 h 1783478"/>
              <a:gd name="connsiteX118" fmla="*/ 209343 w 1685805"/>
              <a:gd name="connsiteY118" fmla="*/ 1150892 h 1783478"/>
              <a:gd name="connsiteX119" fmla="*/ 371268 w 1685805"/>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73957 w 1684584"/>
              <a:gd name="connsiteY73" fmla="*/ 31650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31947 w 1684584"/>
              <a:gd name="connsiteY112" fmla="*/ 61177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73957 w 1684584"/>
              <a:gd name="connsiteY73" fmla="*/ 31650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73957 w 1684584"/>
              <a:gd name="connsiteY73" fmla="*/ 31650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200627 w 1684584"/>
              <a:gd name="connsiteY73" fmla="*/ 322217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87292 w 1684584"/>
              <a:gd name="connsiteY73" fmla="*/ 247922 h 1783478"/>
              <a:gd name="connsiteX74" fmla="*/ 1288257 w 1684584"/>
              <a:gd name="connsiteY74" fmla="*/ 156482 h 1783478"/>
              <a:gd name="connsiteX75" fmla="*/ 1253967 w 1684584"/>
              <a:gd name="connsiteY75" fmla="*/ 122192 h 1783478"/>
              <a:gd name="connsiteX76" fmla="*/ 1143477 w 1684584"/>
              <a:gd name="connsiteY76" fmla="*/ 236492 h 1783478"/>
              <a:gd name="connsiteX77" fmla="*/ 1074897 w 1684584"/>
              <a:gd name="connsiteY77" fmla="*/ 202202 h 1783478"/>
              <a:gd name="connsiteX78" fmla="*/ 1132047 w 1684584"/>
              <a:gd name="connsiteY78" fmla="*/ 312692 h 1783478"/>
              <a:gd name="connsiteX79" fmla="*/ 1097757 w 1684584"/>
              <a:gd name="connsiteY79" fmla="*/ 438422 h 1783478"/>
              <a:gd name="connsiteX80" fmla="*/ 905352 w 1684584"/>
              <a:gd name="connsiteY80" fmla="*/ 547007 h 1783478"/>
              <a:gd name="connsiteX81" fmla="*/ 821532 w 1684584"/>
              <a:gd name="connsiteY81" fmla="*/ 480332 h 1783478"/>
              <a:gd name="connsiteX82" fmla="*/ 815817 w 1684584"/>
              <a:gd name="connsiteY82" fmla="*/ 339362 h 1783478"/>
              <a:gd name="connsiteX83" fmla="*/ 926307 w 1684584"/>
              <a:gd name="connsiteY83" fmla="*/ 171722 h 1783478"/>
              <a:gd name="connsiteX84" fmla="*/ 945357 w 1684584"/>
              <a:gd name="connsiteY84" fmla="*/ 272 h 1783478"/>
              <a:gd name="connsiteX85" fmla="*/ 838677 w 1684584"/>
              <a:gd name="connsiteY85" fmla="*/ 129812 h 1783478"/>
              <a:gd name="connsiteX86" fmla="*/ 724377 w 1684584"/>
              <a:gd name="connsiteY86" fmla="*/ 42182 h 1783478"/>
              <a:gd name="connsiteX87" fmla="*/ 812007 w 1684584"/>
              <a:gd name="connsiteY87" fmla="*/ 202202 h 1783478"/>
              <a:gd name="connsiteX88" fmla="*/ 743427 w 1684584"/>
              <a:gd name="connsiteY88" fmla="*/ 324122 h 1783478"/>
              <a:gd name="connsiteX89" fmla="*/ 716757 w 1684584"/>
              <a:gd name="connsiteY89" fmla="*/ 381272 h 1783478"/>
              <a:gd name="connsiteX90" fmla="*/ 671037 w 1684584"/>
              <a:gd name="connsiteY90" fmla="*/ 183152 h 1783478"/>
              <a:gd name="connsiteX91" fmla="*/ 648177 w 1684584"/>
              <a:gd name="connsiteY91" fmla="*/ 4082 h 1783478"/>
              <a:gd name="connsiteX92" fmla="*/ 610077 w 1684584"/>
              <a:gd name="connsiteY92" fmla="*/ 80282 h 1783478"/>
              <a:gd name="connsiteX93" fmla="*/ 583407 w 1684584"/>
              <a:gd name="connsiteY93" fmla="*/ 114572 h 1783478"/>
              <a:gd name="connsiteX94" fmla="*/ 400527 w 1684584"/>
              <a:gd name="connsiteY94" fmla="*/ 53612 h 1783478"/>
              <a:gd name="connsiteX95" fmla="*/ 461487 w 1684584"/>
              <a:gd name="connsiteY95" fmla="*/ 156482 h 1783478"/>
              <a:gd name="connsiteX96" fmla="*/ 579597 w 1684584"/>
              <a:gd name="connsiteY96" fmla="*/ 228872 h 1783478"/>
              <a:gd name="connsiteX97" fmla="*/ 591027 w 1684584"/>
              <a:gd name="connsiteY97" fmla="*/ 381272 h 1783478"/>
              <a:gd name="connsiteX98" fmla="*/ 617697 w 1684584"/>
              <a:gd name="connsiteY98" fmla="*/ 457472 h 1783478"/>
              <a:gd name="connsiteX99" fmla="*/ 617697 w 1684584"/>
              <a:gd name="connsiteY99" fmla="*/ 556532 h 1783478"/>
              <a:gd name="connsiteX100" fmla="*/ 556737 w 1684584"/>
              <a:gd name="connsiteY100" fmla="*/ 606062 h 1783478"/>
              <a:gd name="connsiteX101" fmla="*/ 377667 w 1684584"/>
              <a:gd name="connsiteY101" fmla="*/ 533672 h 1783478"/>
              <a:gd name="connsiteX102" fmla="*/ 362427 w 1684584"/>
              <a:gd name="connsiteY102" fmla="*/ 444137 h 1783478"/>
              <a:gd name="connsiteX103" fmla="*/ 446247 w 1684584"/>
              <a:gd name="connsiteY103" fmla="*/ 360317 h 1783478"/>
              <a:gd name="connsiteX104" fmla="*/ 371952 w 1684584"/>
              <a:gd name="connsiteY104" fmla="*/ 379367 h 1783478"/>
              <a:gd name="connsiteX105" fmla="*/ 345282 w 1684584"/>
              <a:gd name="connsiteY105" fmla="*/ 232682 h 1783478"/>
              <a:gd name="connsiteX106" fmla="*/ 328137 w 1684584"/>
              <a:gd name="connsiteY106" fmla="*/ 350792 h 1783478"/>
              <a:gd name="connsiteX107" fmla="*/ 286227 w 1684584"/>
              <a:gd name="connsiteY107" fmla="*/ 440327 h 1783478"/>
              <a:gd name="connsiteX108" fmla="*/ 280512 w 1684584"/>
              <a:gd name="connsiteY108" fmla="*/ 518432 h 1783478"/>
              <a:gd name="connsiteX109" fmla="*/ 105252 w 1684584"/>
              <a:gd name="connsiteY109" fmla="*/ 577487 h 1783478"/>
              <a:gd name="connsiteX110" fmla="*/ 477 w 1684584"/>
              <a:gd name="connsiteY110" fmla="*/ 598442 h 1783478"/>
              <a:gd name="connsiteX111" fmla="*/ 145257 w 1684584"/>
              <a:gd name="connsiteY111" fmla="*/ 607967 h 1783478"/>
              <a:gd name="connsiteX112" fmla="*/ 316707 w 1684584"/>
              <a:gd name="connsiteY112" fmla="*/ 604157 h 1783478"/>
              <a:gd name="connsiteX113" fmla="*/ 499587 w 1684584"/>
              <a:gd name="connsiteY113" fmla="*/ 762272 h 1783478"/>
              <a:gd name="connsiteX114" fmla="*/ 503397 w 1684584"/>
              <a:gd name="connsiteY114" fmla="*/ 880382 h 1783478"/>
              <a:gd name="connsiteX115" fmla="*/ 352902 w 1684584"/>
              <a:gd name="connsiteY115" fmla="*/ 981347 h 1783478"/>
              <a:gd name="connsiteX116" fmla="*/ 257652 w 1684584"/>
              <a:gd name="connsiteY116" fmla="*/ 1053737 h 1783478"/>
              <a:gd name="connsiteX117" fmla="*/ 187167 w 1684584"/>
              <a:gd name="connsiteY117" fmla="*/ 1101362 h 1783478"/>
              <a:gd name="connsiteX118" fmla="*/ 208122 w 1684584"/>
              <a:gd name="connsiteY118" fmla="*/ 1150892 h 1783478"/>
              <a:gd name="connsiteX119" fmla="*/ 370047 w 1684584"/>
              <a:gd name="connsiteY119"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87292 w 1684584"/>
              <a:gd name="connsiteY73" fmla="*/ 247922 h 1783478"/>
              <a:gd name="connsiteX74" fmla="*/ 1253967 w 1684584"/>
              <a:gd name="connsiteY74" fmla="*/ 122192 h 1783478"/>
              <a:gd name="connsiteX75" fmla="*/ 1143477 w 1684584"/>
              <a:gd name="connsiteY75" fmla="*/ 236492 h 1783478"/>
              <a:gd name="connsiteX76" fmla="*/ 1074897 w 1684584"/>
              <a:gd name="connsiteY76" fmla="*/ 202202 h 1783478"/>
              <a:gd name="connsiteX77" fmla="*/ 1132047 w 1684584"/>
              <a:gd name="connsiteY77" fmla="*/ 312692 h 1783478"/>
              <a:gd name="connsiteX78" fmla="*/ 1097757 w 1684584"/>
              <a:gd name="connsiteY78" fmla="*/ 438422 h 1783478"/>
              <a:gd name="connsiteX79" fmla="*/ 905352 w 1684584"/>
              <a:gd name="connsiteY79" fmla="*/ 547007 h 1783478"/>
              <a:gd name="connsiteX80" fmla="*/ 821532 w 1684584"/>
              <a:gd name="connsiteY80" fmla="*/ 480332 h 1783478"/>
              <a:gd name="connsiteX81" fmla="*/ 815817 w 1684584"/>
              <a:gd name="connsiteY81" fmla="*/ 339362 h 1783478"/>
              <a:gd name="connsiteX82" fmla="*/ 926307 w 1684584"/>
              <a:gd name="connsiteY82" fmla="*/ 171722 h 1783478"/>
              <a:gd name="connsiteX83" fmla="*/ 945357 w 1684584"/>
              <a:gd name="connsiteY83" fmla="*/ 272 h 1783478"/>
              <a:gd name="connsiteX84" fmla="*/ 838677 w 1684584"/>
              <a:gd name="connsiteY84" fmla="*/ 129812 h 1783478"/>
              <a:gd name="connsiteX85" fmla="*/ 724377 w 1684584"/>
              <a:gd name="connsiteY85" fmla="*/ 42182 h 1783478"/>
              <a:gd name="connsiteX86" fmla="*/ 812007 w 1684584"/>
              <a:gd name="connsiteY86" fmla="*/ 202202 h 1783478"/>
              <a:gd name="connsiteX87" fmla="*/ 743427 w 1684584"/>
              <a:gd name="connsiteY87" fmla="*/ 324122 h 1783478"/>
              <a:gd name="connsiteX88" fmla="*/ 716757 w 1684584"/>
              <a:gd name="connsiteY88" fmla="*/ 381272 h 1783478"/>
              <a:gd name="connsiteX89" fmla="*/ 671037 w 1684584"/>
              <a:gd name="connsiteY89" fmla="*/ 183152 h 1783478"/>
              <a:gd name="connsiteX90" fmla="*/ 648177 w 1684584"/>
              <a:gd name="connsiteY90" fmla="*/ 4082 h 1783478"/>
              <a:gd name="connsiteX91" fmla="*/ 610077 w 1684584"/>
              <a:gd name="connsiteY91" fmla="*/ 80282 h 1783478"/>
              <a:gd name="connsiteX92" fmla="*/ 583407 w 1684584"/>
              <a:gd name="connsiteY92" fmla="*/ 114572 h 1783478"/>
              <a:gd name="connsiteX93" fmla="*/ 400527 w 1684584"/>
              <a:gd name="connsiteY93" fmla="*/ 53612 h 1783478"/>
              <a:gd name="connsiteX94" fmla="*/ 461487 w 1684584"/>
              <a:gd name="connsiteY94" fmla="*/ 156482 h 1783478"/>
              <a:gd name="connsiteX95" fmla="*/ 579597 w 1684584"/>
              <a:gd name="connsiteY95" fmla="*/ 228872 h 1783478"/>
              <a:gd name="connsiteX96" fmla="*/ 591027 w 1684584"/>
              <a:gd name="connsiteY96" fmla="*/ 381272 h 1783478"/>
              <a:gd name="connsiteX97" fmla="*/ 617697 w 1684584"/>
              <a:gd name="connsiteY97" fmla="*/ 457472 h 1783478"/>
              <a:gd name="connsiteX98" fmla="*/ 617697 w 1684584"/>
              <a:gd name="connsiteY98" fmla="*/ 556532 h 1783478"/>
              <a:gd name="connsiteX99" fmla="*/ 556737 w 1684584"/>
              <a:gd name="connsiteY99" fmla="*/ 606062 h 1783478"/>
              <a:gd name="connsiteX100" fmla="*/ 377667 w 1684584"/>
              <a:gd name="connsiteY100" fmla="*/ 533672 h 1783478"/>
              <a:gd name="connsiteX101" fmla="*/ 362427 w 1684584"/>
              <a:gd name="connsiteY101" fmla="*/ 444137 h 1783478"/>
              <a:gd name="connsiteX102" fmla="*/ 446247 w 1684584"/>
              <a:gd name="connsiteY102" fmla="*/ 360317 h 1783478"/>
              <a:gd name="connsiteX103" fmla="*/ 371952 w 1684584"/>
              <a:gd name="connsiteY103" fmla="*/ 379367 h 1783478"/>
              <a:gd name="connsiteX104" fmla="*/ 345282 w 1684584"/>
              <a:gd name="connsiteY104" fmla="*/ 232682 h 1783478"/>
              <a:gd name="connsiteX105" fmla="*/ 328137 w 1684584"/>
              <a:gd name="connsiteY105" fmla="*/ 350792 h 1783478"/>
              <a:gd name="connsiteX106" fmla="*/ 286227 w 1684584"/>
              <a:gd name="connsiteY106" fmla="*/ 440327 h 1783478"/>
              <a:gd name="connsiteX107" fmla="*/ 280512 w 1684584"/>
              <a:gd name="connsiteY107" fmla="*/ 518432 h 1783478"/>
              <a:gd name="connsiteX108" fmla="*/ 105252 w 1684584"/>
              <a:gd name="connsiteY108" fmla="*/ 577487 h 1783478"/>
              <a:gd name="connsiteX109" fmla="*/ 477 w 1684584"/>
              <a:gd name="connsiteY109" fmla="*/ 598442 h 1783478"/>
              <a:gd name="connsiteX110" fmla="*/ 145257 w 1684584"/>
              <a:gd name="connsiteY110" fmla="*/ 607967 h 1783478"/>
              <a:gd name="connsiteX111" fmla="*/ 316707 w 1684584"/>
              <a:gd name="connsiteY111" fmla="*/ 604157 h 1783478"/>
              <a:gd name="connsiteX112" fmla="*/ 499587 w 1684584"/>
              <a:gd name="connsiteY112" fmla="*/ 762272 h 1783478"/>
              <a:gd name="connsiteX113" fmla="*/ 503397 w 1684584"/>
              <a:gd name="connsiteY113" fmla="*/ 880382 h 1783478"/>
              <a:gd name="connsiteX114" fmla="*/ 352902 w 1684584"/>
              <a:gd name="connsiteY114" fmla="*/ 981347 h 1783478"/>
              <a:gd name="connsiteX115" fmla="*/ 257652 w 1684584"/>
              <a:gd name="connsiteY115" fmla="*/ 1053737 h 1783478"/>
              <a:gd name="connsiteX116" fmla="*/ 187167 w 1684584"/>
              <a:gd name="connsiteY116" fmla="*/ 1101362 h 1783478"/>
              <a:gd name="connsiteX117" fmla="*/ 208122 w 1684584"/>
              <a:gd name="connsiteY117" fmla="*/ 1150892 h 1783478"/>
              <a:gd name="connsiteX118" fmla="*/ 370047 w 1684584"/>
              <a:gd name="connsiteY118" fmla="*/ 1068977 h 1783478"/>
              <a:gd name="connsiteX0" fmla="*/ 299562 w 1684584"/>
              <a:gd name="connsiteY0" fmla="*/ 1107077 h 1783478"/>
              <a:gd name="connsiteX1" fmla="*/ 482442 w 1684584"/>
              <a:gd name="connsiteY1" fmla="*/ 1048022 h 1783478"/>
              <a:gd name="connsiteX2" fmla="*/ 613887 w 1684584"/>
              <a:gd name="connsiteY2" fmla="*/ 1093742 h 1783478"/>
              <a:gd name="connsiteX3" fmla="*/ 667227 w 1684584"/>
              <a:gd name="connsiteY3" fmla="*/ 1177562 h 1783478"/>
              <a:gd name="connsiteX4" fmla="*/ 669132 w 1684584"/>
              <a:gd name="connsiteY4" fmla="*/ 1324247 h 1783478"/>
              <a:gd name="connsiteX5" fmla="*/ 611982 w 1684584"/>
              <a:gd name="connsiteY5" fmla="*/ 1474742 h 1783478"/>
              <a:gd name="connsiteX6" fmla="*/ 610077 w 1684584"/>
              <a:gd name="connsiteY6" fmla="*/ 1604282 h 1783478"/>
              <a:gd name="connsiteX7" fmla="*/ 598647 w 1684584"/>
              <a:gd name="connsiteY7" fmla="*/ 1659527 h 1783478"/>
              <a:gd name="connsiteX8" fmla="*/ 551022 w 1684584"/>
              <a:gd name="connsiteY8" fmla="*/ 1710962 h 1783478"/>
              <a:gd name="connsiteX9" fmla="*/ 518637 w 1684584"/>
              <a:gd name="connsiteY9" fmla="*/ 1745252 h 1783478"/>
              <a:gd name="connsiteX10" fmla="*/ 619602 w 1684584"/>
              <a:gd name="connsiteY10" fmla="*/ 1686197 h 1783478"/>
              <a:gd name="connsiteX11" fmla="*/ 642462 w 1684584"/>
              <a:gd name="connsiteY11" fmla="*/ 1653812 h 1783478"/>
              <a:gd name="connsiteX12" fmla="*/ 711042 w 1684584"/>
              <a:gd name="connsiteY12" fmla="*/ 1728107 h 1783478"/>
              <a:gd name="connsiteX13" fmla="*/ 730092 w 1684584"/>
              <a:gd name="connsiteY13" fmla="*/ 1783352 h 1783478"/>
              <a:gd name="connsiteX14" fmla="*/ 747237 w 1684584"/>
              <a:gd name="connsiteY14" fmla="*/ 1712867 h 1783478"/>
              <a:gd name="connsiteX15" fmla="*/ 703422 w 1684584"/>
              <a:gd name="connsiteY15" fmla="*/ 1648097 h 1783478"/>
              <a:gd name="connsiteX16" fmla="*/ 686277 w 1684584"/>
              <a:gd name="connsiteY16" fmla="*/ 1571897 h 1783478"/>
              <a:gd name="connsiteX17" fmla="*/ 709137 w 1684584"/>
              <a:gd name="connsiteY17" fmla="*/ 1510937 h 1783478"/>
              <a:gd name="connsiteX18" fmla="*/ 751047 w 1684584"/>
              <a:gd name="connsiteY18" fmla="*/ 1467122 h 1783478"/>
              <a:gd name="connsiteX19" fmla="*/ 855822 w 1684584"/>
              <a:gd name="connsiteY19" fmla="*/ 1531892 h 1783478"/>
              <a:gd name="connsiteX20" fmla="*/ 905352 w 1684584"/>
              <a:gd name="connsiteY20" fmla="*/ 1590947 h 1783478"/>
              <a:gd name="connsiteX21" fmla="*/ 924402 w 1684584"/>
              <a:gd name="connsiteY21" fmla="*/ 1667147 h 1783478"/>
              <a:gd name="connsiteX22" fmla="*/ 954882 w 1684584"/>
              <a:gd name="connsiteY22" fmla="*/ 1590947 h 1783478"/>
              <a:gd name="connsiteX23" fmla="*/ 930117 w 1684584"/>
              <a:gd name="connsiteY23" fmla="*/ 1535702 h 1783478"/>
              <a:gd name="connsiteX24" fmla="*/ 968217 w 1684584"/>
              <a:gd name="connsiteY24" fmla="*/ 1512842 h 1783478"/>
              <a:gd name="connsiteX25" fmla="*/ 1010127 w 1684584"/>
              <a:gd name="connsiteY25" fmla="*/ 1488077 h 1783478"/>
              <a:gd name="connsiteX26" fmla="*/ 886302 w 1684584"/>
              <a:gd name="connsiteY26" fmla="*/ 1484267 h 1783478"/>
              <a:gd name="connsiteX27" fmla="*/ 791052 w 1684584"/>
              <a:gd name="connsiteY27" fmla="*/ 1350917 h 1783478"/>
              <a:gd name="connsiteX28" fmla="*/ 827247 w 1684584"/>
              <a:gd name="connsiteY28" fmla="*/ 1173752 h 1783478"/>
              <a:gd name="connsiteX29" fmla="*/ 892017 w 1684584"/>
              <a:gd name="connsiteY29" fmla="*/ 1097552 h 1783478"/>
              <a:gd name="connsiteX30" fmla="*/ 979647 w 1684584"/>
              <a:gd name="connsiteY30" fmla="*/ 1089932 h 1783478"/>
              <a:gd name="connsiteX31" fmla="*/ 1078707 w 1684584"/>
              <a:gd name="connsiteY31" fmla="*/ 1131842 h 1783478"/>
              <a:gd name="connsiteX32" fmla="*/ 1181577 w 1684584"/>
              <a:gd name="connsiteY32" fmla="*/ 1198517 h 1783478"/>
              <a:gd name="connsiteX33" fmla="*/ 1158717 w 1684584"/>
              <a:gd name="connsiteY33" fmla="*/ 1116602 h 1783478"/>
              <a:gd name="connsiteX34" fmla="*/ 1071087 w 1684584"/>
              <a:gd name="connsiteY34" fmla="*/ 998492 h 1783478"/>
              <a:gd name="connsiteX35" fmla="*/ 1095852 w 1684584"/>
              <a:gd name="connsiteY35" fmla="*/ 922292 h 1783478"/>
              <a:gd name="connsiteX36" fmla="*/ 1212057 w 1684584"/>
              <a:gd name="connsiteY36" fmla="*/ 849902 h 1783478"/>
              <a:gd name="connsiteX37" fmla="*/ 1379697 w 1684584"/>
              <a:gd name="connsiteY37" fmla="*/ 846092 h 1783478"/>
              <a:gd name="connsiteX38" fmla="*/ 1448277 w 1684584"/>
              <a:gd name="connsiteY38" fmla="*/ 960392 h 1783478"/>
              <a:gd name="connsiteX39" fmla="*/ 1459707 w 1684584"/>
              <a:gd name="connsiteY39" fmla="*/ 910862 h 1783478"/>
              <a:gd name="connsiteX40" fmla="*/ 1459707 w 1684584"/>
              <a:gd name="connsiteY40" fmla="*/ 891812 h 1783478"/>
              <a:gd name="connsiteX41" fmla="*/ 1532097 w 1684584"/>
              <a:gd name="connsiteY41" fmla="*/ 952772 h 1783478"/>
              <a:gd name="connsiteX42" fmla="*/ 1558767 w 1684584"/>
              <a:gd name="connsiteY42" fmla="*/ 1028972 h 1783478"/>
              <a:gd name="connsiteX43" fmla="*/ 1547337 w 1684584"/>
              <a:gd name="connsiteY43" fmla="*/ 1097552 h 1783478"/>
              <a:gd name="connsiteX44" fmla="*/ 1608297 w 1684584"/>
              <a:gd name="connsiteY44" fmla="*/ 1009922 h 1783478"/>
              <a:gd name="connsiteX45" fmla="*/ 1665447 w 1684584"/>
              <a:gd name="connsiteY45" fmla="*/ 1017542 h 1783478"/>
              <a:gd name="connsiteX46" fmla="*/ 1604487 w 1684584"/>
              <a:gd name="connsiteY46" fmla="*/ 941342 h 1783478"/>
              <a:gd name="connsiteX47" fmla="*/ 1551147 w 1684584"/>
              <a:gd name="connsiteY47" fmla="*/ 861332 h 1783478"/>
              <a:gd name="connsiteX48" fmla="*/ 1684497 w 1684584"/>
              <a:gd name="connsiteY48" fmla="*/ 861332 h 1783478"/>
              <a:gd name="connsiteX49" fmla="*/ 1570197 w 1684584"/>
              <a:gd name="connsiteY49" fmla="*/ 823232 h 1783478"/>
              <a:gd name="connsiteX50" fmla="*/ 1486377 w 1684584"/>
              <a:gd name="connsiteY50" fmla="*/ 842282 h 1783478"/>
              <a:gd name="connsiteX51" fmla="*/ 1375887 w 1684584"/>
              <a:gd name="connsiteY51" fmla="*/ 785132 h 1783478"/>
              <a:gd name="connsiteX52" fmla="*/ 1474947 w 1684584"/>
              <a:gd name="connsiteY52" fmla="*/ 647972 h 1783478"/>
              <a:gd name="connsiteX53" fmla="*/ 1375887 w 1684584"/>
              <a:gd name="connsiteY53" fmla="*/ 750842 h 1783478"/>
              <a:gd name="connsiteX54" fmla="*/ 1303497 w 1684584"/>
              <a:gd name="connsiteY54" fmla="*/ 800372 h 1783478"/>
              <a:gd name="connsiteX55" fmla="*/ 1219677 w 1684584"/>
              <a:gd name="connsiteY55" fmla="*/ 792752 h 1783478"/>
              <a:gd name="connsiteX56" fmla="*/ 1379697 w 1684584"/>
              <a:gd name="connsiteY56" fmla="*/ 632732 h 1783478"/>
              <a:gd name="connsiteX57" fmla="*/ 1387317 w 1684584"/>
              <a:gd name="connsiteY57" fmla="*/ 514622 h 1783478"/>
              <a:gd name="connsiteX58" fmla="*/ 1337787 w 1684584"/>
              <a:gd name="connsiteY58" fmla="*/ 529862 h 1783478"/>
              <a:gd name="connsiteX59" fmla="*/ 1314927 w 1684584"/>
              <a:gd name="connsiteY59" fmla="*/ 651782 h 1783478"/>
              <a:gd name="connsiteX60" fmla="*/ 1261587 w 1684584"/>
              <a:gd name="connsiteY60" fmla="*/ 552722 h 1783478"/>
              <a:gd name="connsiteX61" fmla="*/ 1265397 w 1684584"/>
              <a:gd name="connsiteY61" fmla="*/ 697502 h 1783478"/>
              <a:gd name="connsiteX62" fmla="*/ 1166337 w 1684584"/>
              <a:gd name="connsiteY62" fmla="*/ 758462 h 1783478"/>
              <a:gd name="connsiteX63" fmla="*/ 1063467 w 1684584"/>
              <a:gd name="connsiteY63" fmla="*/ 724172 h 1783478"/>
              <a:gd name="connsiteX64" fmla="*/ 1071087 w 1684584"/>
              <a:gd name="connsiteY64" fmla="*/ 625112 h 1783478"/>
              <a:gd name="connsiteX65" fmla="*/ 1128237 w 1684584"/>
              <a:gd name="connsiteY65" fmla="*/ 545102 h 1783478"/>
              <a:gd name="connsiteX66" fmla="*/ 1231107 w 1684584"/>
              <a:gd name="connsiteY66" fmla="*/ 499382 h 1783478"/>
              <a:gd name="connsiteX67" fmla="*/ 1326357 w 1684584"/>
              <a:gd name="connsiteY67" fmla="*/ 480332 h 1783478"/>
              <a:gd name="connsiteX68" fmla="*/ 1440657 w 1684584"/>
              <a:gd name="connsiteY68" fmla="*/ 495572 h 1783478"/>
              <a:gd name="connsiteX69" fmla="*/ 1364457 w 1684584"/>
              <a:gd name="connsiteY69" fmla="*/ 419372 h 1783478"/>
              <a:gd name="connsiteX70" fmla="*/ 1433037 w 1684584"/>
              <a:gd name="connsiteY70" fmla="*/ 293642 h 1783478"/>
              <a:gd name="connsiteX71" fmla="*/ 1265397 w 1684584"/>
              <a:gd name="connsiteY71" fmla="*/ 419372 h 1783478"/>
              <a:gd name="connsiteX72" fmla="*/ 1143477 w 1684584"/>
              <a:gd name="connsiteY72" fmla="*/ 461282 h 1783478"/>
              <a:gd name="connsiteX73" fmla="*/ 1187292 w 1684584"/>
              <a:gd name="connsiteY73" fmla="*/ 247922 h 1783478"/>
              <a:gd name="connsiteX74" fmla="*/ 1236822 w 1684584"/>
              <a:gd name="connsiteY74" fmla="*/ 133622 h 1783478"/>
              <a:gd name="connsiteX75" fmla="*/ 1143477 w 1684584"/>
              <a:gd name="connsiteY75" fmla="*/ 236492 h 1783478"/>
              <a:gd name="connsiteX76" fmla="*/ 1074897 w 1684584"/>
              <a:gd name="connsiteY76" fmla="*/ 202202 h 1783478"/>
              <a:gd name="connsiteX77" fmla="*/ 1132047 w 1684584"/>
              <a:gd name="connsiteY77" fmla="*/ 312692 h 1783478"/>
              <a:gd name="connsiteX78" fmla="*/ 1097757 w 1684584"/>
              <a:gd name="connsiteY78" fmla="*/ 438422 h 1783478"/>
              <a:gd name="connsiteX79" fmla="*/ 905352 w 1684584"/>
              <a:gd name="connsiteY79" fmla="*/ 547007 h 1783478"/>
              <a:gd name="connsiteX80" fmla="*/ 821532 w 1684584"/>
              <a:gd name="connsiteY80" fmla="*/ 480332 h 1783478"/>
              <a:gd name="connsiteX81" fmla="*/ 815817 w 1684584"/>
              <a:gd name="connsiteY81" fmla="*/ 339362 h 1783478"/>
              <a:gd name="connsiteX82" fmla="*/ 926307 w 1684584"/>
              <a:gd name="connsiteY82" fmla="*/ 171722 h 1783478"/>
              <a:gd name="connsiteX83" fmla="*/ 945357 w 1684584"/>
              <a:gd name="connsiteY83" fmla="*/ 272 h 1783478"/>
              <a:gd name="connsiteX84" fmla="*/ 838677 w 1684584"/>
              <a:gd name="connsiteY84" fmla="*/ 129812 h 1783478"/>
              <a:gd name="connsiteX85" fmla="*/ 724377 w 1684584"/>
              <a:gd name="connsiteY85" fmla="*/ 42182 h 1783478"/>
              <a:gd name="connsiteX86" fmla="*/ 812007 w 1684584"/>
              <a:gd name="connsiteY86" fmla="*/ 202202 h 1783478"/>
              <a:gd name="connsiteX87" fmla="*/ 743427 w 1684584"/>
              <a:gd name="connsiteY87" fmla="*/ 324122 h 1783478"/>
              <a:gd name="connsiteX88" fmla="*/ 716757 w 1684584"/>
              <a:gd name="connsiteY88" fmla="*/ 381272 h 1783478"/>
              <a:gd name="connsiteX89" fmla="*/ 671037 w 1684584"/>
              <a:gd name="connsiteY89" fmla="*/ 183152 h 1783478"/>
              <a:gd name="connsiteX90" fmla="*/ 648177 w 1684584"/>
              <a:gd name="connsiteY90" fmla="*/ 4082 h 1783478"/>
              <a:gd name="connsiteX91" fmla="*/ 610077 w 1684584"/>
              <a:gd name="connsiteY91" fmla="*/ 80282 h 1783478"/>
              <a:gd name="connsiteX92" fmla="*/ 583407 w 1684584"/>
              <a:gd name="connsiteY92" fmla="*/ 114572 h 1783478"/>
              <a:gd name="connsiteX93" fmla="*/ 400527 w 1684584"/>
              <a:gd name="connsiteY93" fmla="*/ 53612 h 1783478"/>
              <a:gd name="connsiteX94" fmla="*/ 461487 w 1684584"/>
              <a:gd name="connsiteY94" fmla="*/ 156482 h 1783478"/>
              <a:gd name="connsiteX95" fmla="*/ 579597 w 1684584"/>
              <a:gd name="connsiteY95" fmla="*/ 228872 h 1783478"/>
              <a:gd name="connsiteX96" fmla="*/ 591027 w 1684584"/>
              <a:gd name="connsiteY96" fmla="*/ 381272 h 1783478"/>
              <a:gd name="connsiteX97" fmla="*/ 617697 w 1684584"/>
              <a:gd name="connsiteY97" fmla="*/ 457472 h 1783478"/>
              <a:gd name="connsiteX98" fmla="*/ 617697 w 1684584"/>
              <a:gd name="connsiteY98" fmla="*/ 556532 h 1783478"/>
              <a:gd name="connsiteX99" fmla="*/ 556737 w 1684584"/>
              <a:gd name="connsiteY99" fmla="*/ 606062 h 1783478"/>
              <a:gd name="connsiteX100" fmla="*/ 377667 w 1684584"/>
              <a:gd name="connsiteY100" fmla="*/ 533672 h 1783478"/>
              <a:gd name="connsiteX101" fmla="*/ 362427 w 1684584"/>
              <a:gd name="connsiteY101" fmla="*/ 444137 h 1783478"/>
              <a:gd name="connsiteX102" fmla="*/ 446247 w 1684584"/>
              <a:gd name="connsiteY102" fmla="*/ 360317 h 1783478"/>
              <a:gd name="connsiteX103" fmla="*/ 371952 w 1684584"/>
              <a:gd name="connsiteY103" fmla="*/ 379367 h 1783478"/>
              <a:gd name="connsiteX104" fmla="*/ 345282 w 1684584"/>
              <a:gd name="connsiteY104" fmla="*/ 232682 h 1783478"/>
              <a:gd name="connsiteX105" fmla="*/ 328137 w 1684584"/>
              <a:gd name="connsiteY105" fmla="*/ 350792 h 1783478"/>
              <a:gd name="connsiteX106" fmla="*/ 286227 w 1684584"/>
              <a:gd name="connsiteY106" fmla="*/ 440327 h 1783478"/>
              <a:gd name="connsiteX107" fmla="*/ 280512 w 1684584"/>
              <a:gd name="connsiteY107" fmla="*/ 518432 h 1783478"/>
              <a:gd name="connsiteX108" fmla="*/ 105252 w 1684584"/>
              <a:gd name="connsiteY108" fmla="*/ 577487 h 1783478"/>
              <a:gd name="connsiteX109" fmla="*/ 477 w 1684584"/>
              <a:gd name="connsiteY109" fmla="*/ 598442 h 1783478"/>
              <a:gd name="connsiteX110" fmla="*/ 145257 w 1684584"/>
              <a:gd name="connsiteY110" fmla="*/ 607967 h 1783478"/>
              <a:gd name="connsiteX111" fmla="*/ 316707 w 1684584"/>
              <a:gd name="connsiteY111" fmla="*/ 604157 h 1783478"/>
              <a:gd name="connsiteX112" fmla="*/ 499587 w 1684584"/>
              <a:gd name="connsiteY112" fmla="*/ 762272 h 1783478"/>
              <a:gd name="connsiteX113" fmla="*/ 503397 w 1684584"/>
              <a:gd name="connsiteY113" fmla="*/ 880382 h 1783478"/>
              <a:gd name="connsiteX114" fmla="*/ 352902 w 1684584"/>
              <a:gd name="connsiteY114" fmla="*/ 981347 h 1783478"/>
              <a:gd name="connsiteX115" fmla="*/ 257652 w 1684584"/>
              <a:gd name="connsiteY115" fmla="*/ 1053737 h 1783478"/>
              <a:gd name="connsiteX116" fmla="*/ 187167 w 1684584"/>
              <a:gd name="connsiteY116" fmla="*/ 1101362 h 1783478"/>
              <a:gd name="connsiteX117" fmla="*/ 208122 w 1684584"/>
              <a:gd name="connsiteY117" fmla="*/ 1150892 h 1783478"/>
              <a:gd name="connsiteX118" fmla="*/ 370047 w 1684584"/>
              <a:gd name="connsiteY118" fmla="*/ 1068977 h 1783478"/>
              <a:gd name="connsiteX0" fmla="*/ 299562 w 1684584"/>
              <a:gd name="connsiteY0" fmla="*/ 1106953 h 1783354"/>
              <a:gd name="connsiteX1" fmla="*/ 482442 w 1684584"/>
              <a:gd name="connsiteY1" fmla="*/ 1047898 h 1783354"/>
              <a:gd name="connsiteX2" fmla="*/ 613887 w 1684584"/>
              <a:gd name="connsiteY2" fmla="*/ 1093618 h 1783354"/>
              <a:gd name="connsiteX3" fmla="*/ 667227 w 1684584"/>
              <a:gd name="connsiteY3" fmla="*/ 1177438 h 1783354"/>
              <a:gd name="connsiteX4" fmla="*/ 669132 w 1684584"/>
              <a:gd name="connsiteY4" fmla="*/ 1324123 h 1783354"/>
              <a:gd name="connsiteX5" fmla="*/ 611982 w 1684584"/>
              <a:gd name="connsiteY5" fmla="*/ 1474618 h 1783354"/>
              <a:gd name="connsiteX6" fmla="*/ 610077 w 1684584"/>
              <a:gd name="connsiteY6" fmla="*/ 1604158 h 1783354"/>
              <a:gd name="connsiteX7" fmla="*/ 598647 w 1684584"/>
              <a:gd name="connsiteY7" fmla="*/ 1659403 h 1783354"/>
              <a:gd name="connsiteX8" fmla="*/ 551022 w 1684584"/>
              <a:gd name="connsiteY8" fmla="*/ 1710838 h 1783354"/>
              <a:gd name="connsiteX9" fmla="*/ 518637 w 1684584"/>
              <a:gd name="connsiteY9" fmla="*/ 1745128 h 1783354"/>
              <a:gd name="connsiteX10" fmla="*/ 619602 w 1684584"/>
              <a:gd name="connsiteY10" fmla="*/ 1686073 h 1783354"/>
              <a:gd name="connsiteX11" fmla="*/ 642462 w 1684584"/>
              <a:gd name="connsiteY11" fmla="*/ 1653688 h 1783354"/>
              <a:gd name="connsiteX12" fmla="*/ 711042 w 1684584"/>
              <a:gd name="connsiteY12" fmla="*/ 1727983 h 1783354"/>
              <a:gd name="connsiteX13" fmla="*/ 730092 w 1684584"/>
              <a:gd name="connsiteY13" fmla="*/ 1783228 h 1783354"/>
              <a:gd name="connsiteX14" fmla="*/ 747237 w 1684584"/>
              <a:gd name="connsiteY14" fmla="*/ 1712743 h 1783354"/>
              <a:gd name="connsiteX15" fmla="*/ 703422 w 1684584"/>
              <a:gd name="connsiteY15" fmla="*/ 1647973 h 1783354"/>
              <a:gd name="connsiteX16" fmla="*/ 686277 w 1684584"/>
              <a:gd name="connsiteY16" fmla="*/ 1571773 h 1783354"/>
              <a:gd name="connsiteX17" fmla="*/ 709137 w 1684584"/>
              <a:gd name="connsiteY17" fmla="*/ 1510813 h 1783354"/>
              <a:gd name="connsiteX18" fmla="*/ 751047 w 1684584"/>
              <a:gd name="connsiteY18" fmla="*/ 1466998 h 1783354"/>
              <a:gd name="connsiteX19" fmla="*/ 855822 w 1684584"/>
              <a:gd name="connsiteY19" fmla="*/ 1531768 h 1783354"/>
              <a:gd name="connsiteX20" fmla="*/ 905352 w 1684584"/>
              <a:gd name="connsiteY20" fmla="*/ 1590823 h 1783354"/>
              <a:gd name="connsiteX21" fmla="*/ 924402 w 1684584"/>
              <a:gd name="connsiteY21" fmla="*/ 1667023 h 1783354"/>
              <a:gd name="connsiteX22" fmla="*/ 954882 w 1684584"/>
              <a:gd name="connsiteY22" fmla="*/ 1590823 h 1783354"/>
              <a:gd name="connsiteX23" fmla="*/ 930117 w 1684584"/>
              <a:gd name="connsiteY23" fmla="*/ 1535578 h 1783354"/>
              <a:gd name="connsiteX24" fmla="*/ 968217 w 1684584"/>
              <a:gd name="connsiteY24" fmla="*/ 1512718 h 1783354"/>
              <a:gd name="connsiteX25" fmla="*/ 1010127 w 1684584"/>
              <a:gd name="connsiteY25" fmla="*/ 1487953 h 1783354"/>
              <a:gd name="connsiteX26" fmla="*/ 886302 w 1684584"/>
              <a:gd name="connsiteY26" fmla="*/ 1484143 h 1783354"/>
              <a:gd name="connsiteX27" fmla="*/ 791052 w 1684584"/>
              <a:gd name="connsiteY27" fmla="*/ 1350793 h 1783354"/>
              <a:gd name="connsiteX28" fmla="*/ 827247 w 1684584"/>
              <a:gd name="connsiteY28" fmla="*/ 1173628 h 1783354"/>
              <a:gd name="connsiteX29" fmla="*/ 892017 w 1684584"/>
              <a:gd name="connsiteY29" fmla="*/ 1097428 h 1783354"/>
              <a:gd name="connsiteX30" fmla="*/ 979647 w 1684584"/>
              <a:gd name="connsiteY30" fmla="*/ 1089808 h 1783354"/>
              <a:gd name="connsiteX31" fmla="*/ 1078707 w 1684584"/>
              <a:gd name="connsiteY31" fmla="*/ 1131718 h 1783354"/>
              <a:gd name="connsiteX32" fmla="*/ 1181577 w 1684584"/>
              <a:gd name="connsiteY32" fmla="*/ 1198393 h 1783354"/>
              <a:gd name="connsiteX33" fmla="*/ 1158717 w 1684584"/>
              <a:gd name="connsiteY33" fmla="*/ 1116478 h 1783354"/>
              <a:gd name="connsiteX34" fmla="*/ 1071087 w 1684584"/>
              <a:gd name="connsiteY34" fmla="*/ 998368 h 1783354"/>
              <a:gd name="connsiteX35" fmla="*/ 1095852 w 1684584"/>
              <a:gd name="connsiteY35" fmla="*/ 922168 h 1783354"/>
              <a:gd name="connsiteX36" fmla="*/ 1212057 w 1684584"/>
              <a:gd name="connsiteY36" fmla="*/ 849778 h 1783354"/>
              <a:gd name="connsiteX37" fmla="*/ 1379697 w 1684584"/>
              <a:gd name="connsiteY37" fmla="*/ 845968 h 1783354"/>
              <a:gd name="connsiteX38" fmla="*/ 1448277 w 1684584"/>
              <a:gd name="connsiteY38" fmla="*/ 960268 h 1783354"/>
              <a:gd name="connsiteX39" fmla="*/ 1459707 w 1684584"/>
              <a:gd name="connsiteY39" fmla="*/ 910738 h 1783354"/>
              <a:gd name="connsiteX40" fmla="*/ 1459707 w 1684584"/>
              <a:gd name="connsiteY40" fmla="*/ 891688 h 1783354"/>
              <a:gd name="connsiteX41" fmla="*/ 1532097 w 1684584"/>
              <a:gd name="connsiteY41" fmla="*/ 952648 h 1783354"/>
              <a:gd name="connsiteX42" fmla="*/ 1558767 w 1684584"/>
              <a:gd name="connsiteY42" fmla="*/ 1028848 h 1783354"/>
              <a:gd name="connsiteX43" fmla="*/ 1547337 w 1684584"/>
              <a:gd name="connsiteY43" fmla="*/ 1097428 h 1783354"/>
              <a:gd name="connsiteX44" fmla="*/ 1608297 w 1684584"/>
              <a:gd name="connsiteY44" fmla="*/ 1009798 h 1783354"/>
              <a:gd name="connsiteX45" fmla="*/ 1665447 w 1684584"/>
              <a:gd name="connsiteY45" fmla="*/ 1017418 h 1783354"/>
              <a:gd name="connsiteX46" fmla="*/ 1604487 w 1684584"/>
              <a:gd name="connsiteY46" fmla="*/ 941218 h 1783354"/>
              <a:gd name="connsiteX47" fmla="*/ 1551147 w 1684584"/>
              <a:gd name="connsiteY47" fmla="*/ 861208 h 1783354"/>
              <a:gd name="connsiteX48" fmla="*/ 1684497 w 1684584"/>
              <a:gd name="connsiteY48" fmla="*/ 861208 h 1783354"/>
              <a:gd name="connsiteX49" fmla="*/ 1570197 w 1684584"/>
              <a:gd name="connsiteY49" fmla="*/ 823108 h 1783354"/>
              <a:gd name="connsiteX50" fmla="*/ 1486377 w 1684584"/>
              <a:gd name="connsiteY50" fmla="*/ 842158 h 1783354"/>
              <a:gd name="connsiteX51" fmla="*/ 1375887 w 1684584"/>
              <a:gd name="connsiteY51" fmla="*/ 785008 h 1783354"/>
              <a:gd name="connsiteX52" fmla="*/ 1474947 w 1684584"/>
              <a:gd name="connsiteY52" fmla="*/ 647848 h 1783354"/>
              <a:gd name="connsiteX53" fmla="*/ 1375887 w 1684584"/>
              <a:gd name="connsiteY53" fmla="*/ 750718 h 1783354"/>
              <a:gd name="connsiteX54" fmla="*/ 1303497 w 1684584"/>
              <a:gd name="connsiteY54" fmla="*/ 800248 h 1783354"/>
              <a:gd name="connsiteX55" fmla="*/ 1219677 w 1684584"/>
              <a:gd name="connsiteY55" fmla="*/ 792628 h 1783354"/>
              <a:gd name="connsiteX56" fmla="*/ 1379697 w 1684584"/>
              <a:gd name="connsiteY56" fmla="*/ 632608 h 1783354"/>
              <a:gd name="connsiteX57" fmla="*/ 1387317 w 1684584"/>
              <a:gd name="connsiteY57" fmla="*/ 514498 h 1783354"/>
              <a:gd name="connsiteX58" fmla="*/ 1337787 w 1684584"/>
              <a:gd name="connsiteY58" fmla="*/ 529738 h 1783354"/>
              <a:gd name="connsiteX59" fmla="*/ 1314927 w 1684584"/>
              <a:gd name="connsiteY59" fmla="*/ 651658 h 1783354"/>
              <a:gd name="connsiteX60" fmla="*/ 1261587 w 1684584"/>
              <a:gd name="connsiteY60" fmla="*/ 552598 h 1783354"/>
              <a:gd name="connsiteX61" fmla="*/ 1265397 w 1684584"/>
              <a:gd name="connsiteY61" fmla="*/ 697378 h 1783354"/>
              <a:gd name="connsiteX62" fmla="*/ 1166337 w 1684584"/>
              <a:gd name="connsiteY62" fmla="*/ 758338 h 1783354"/>
              <a:gd name="connsiteX63" fmla="*/ 1063467 w 1684584"/>
              <a:gd name="connsiteY63" fmla="*/ 724048 h 1783354"/>
              <a:gd name="connsiteX64" fmla="*/ 1071087 w 1684584"/>
              <a:gd name="connsiteY64" fmla="*/ 624988 h 1783354"/>
              <a:gd name="connsiteX65" fmla="*/ 1128237 w 1684584"/>
              <a:gd name="connsiteY65" fmla="*/ 544978 h 1783354"/>
              <a:gd name="connsiteX66" fmla="*/ 1231107 w 1684584"/>
              <a:gd name="connsiteY66" fmla="*/ 499258 h 1783354"/>
              <a:gd name="connsiteX67" fmla="*/ 1326357 w 1684584"/>
              <a:gd name="connsiteY67" fmla="*/ 480208 h 1783354"/>
              <a:gd name="connsiteX68" fmla="*/ 1440657 w 1684584"/>
              <a:gd name="connsiteY68" fmla="*/ 495448 h 1783354"/>
              <a:gd name="connsiteX69" fmla="*/ 1364457 w 1684584"/>
              <a:gd name="connsiteY69" fmla="*/ 419248 h 1783354"/>
              <a:gd name="connsiteX70" fmla="*/ 1433037 w 1684584"/>
              <a:gd name="connsiteY70" fmla="*/ 293518 h 1783354"/>
              <a:gd name="connsiteX71" fmla="*/ 1265397 w 1684584"/>
              <a:gd name="connsiteY71" fmla="*/ 419248 h 1783354"/>
              <a:gd name="connsiteX72" fmla="*/ 1143477 w 1684584"/>
              <a:gd name="connsiteY72" fmla="*/ 461158 h 1783354"/>
              <a:gd name="connsiteX73" fmla="*/ 1187292 w 1684584"/>
              <a:gd name="connsiteY73" fmla="*/ 247798 h 1783354"/>
              <a:gd name="connsiteX74" fmla="*/ 1236822 w 1684584"/>
              <a:gd name="connsiteY74" fmla="*/ 133498 h 1783354"/>
              <a:gd name="connsiteX75" fmla="*/ 1143477 w 1684584"/>
              <a:gd name="connsiteY75" fmla="*/ 236368 h 1783354"/>
              <a:gd name="connsiteX76" fmla="*/ 1074897 w 1684584"/>
              <a:gd name="connsiteY76" fmla="*/ 202078 h 1783354"/>
              <a:gd name="connsiteX77" fmla="*/ 1132047 w 1684584"/>
              <a:gd name="connsiteY77" fmla="*/ 312568 h 1783354"/>
              <a:gd name="connsiteX78" fmla="*/ 1097757 w 1684584"/>
              <a:gd name="connsiteY78" fmla="*/ 438298 h 1783354"/>
              <a:gd name="connsiteX79" fmla="*/ 905352 w 1684584"/>
              <a:gd name="connsiteY79" fmla="*/ 546883 h 1783354"/>
              <a:gd name="connsiteX80" fmla="*/ 821532 w 1684584"/>
              <a:gd name="connsiteY80" fmla="*/ 480208 h 1783354"/>
              <a:gd name="connsiteX81" fmla="*/ 815817 w 1684584"/>
              <a:gd name="connsiteY81" fmla="*/ 339238 h 1783354"/>
              <a:gd name="connsiteX82" fmla="*/ 882492 w 1684584"/>
              <a:gd name="connsiteY82" fmla="*/ 160168 h 1783354"/>
              <a:gd name="connsiteX83" fmla="*/ 945357 w 1684584"/>
              <a:gd name="connsiteY83" fmla="*/ 148 h 1783354"/>
              <a:gd name="connsiteX84" fmla="*/ 838677 w 1684584"/>
              <a:gd name="connsiteY84" fmla="*/ 129688 h 1783354"/>
              <a:gd name="connsiteX85" fmla="*/ 724377 w 1684584"/>
              <a:gd name="connsiteY85" fmla="*/ 42058 h 1783354"/>
              <a:gd name="connsiteX86" fmla="*/ 812007 w 1684584"/>
              <a:gd name="connsiteY86" fmla="*/ 202078 h 1783354"/>
              <a:gd name="connsiteX87" fmla="*/ 743427 w 1684584"/>
              <a:gd name="connsiteY87" fmla="*/ 323998 h 1783354"/>
              <a:gd name="connsiteX88" fmla="*/ 716757 w 1684584"/>
              <a:gd name="connsiteY88" fmla="*/ 381148 h 1783354"/>
              <a:gd name="connsiteX89" fmla="*/ 671037 w 1684584"/>
              <a:gd name="connsiteY89" fmla="*/ 183028 h 1783354"/>
              <a:gd name="connsiteX90" fmla="*/ 648177 w 1684584"/>
              <a:gd name="connsiteY90" fmla="*/ 3958 h 1783354"/>
              <a:gd name="connsiteX91" fmla="*/ 610077 w 1684584"/>
              <a:gd name="connsiteY91" fmla="*/ 80158 h 1783354"/>
              <a:gd name="connsiteX92" fmla="*/ 583407 w 1684584"/>
              <a:gd name="connsiteY92" fmla="*/ 114448 h 1783354"/>
              <a:gd name="connsiteX93" fmla="*/ 400527 w 1684584"/>
              <a:gd name="connsiteY93" fmla="*/ 53488 h 1783354"/>
              <a:gd name="connsiteX94" fmla="*/ 461487 w 1684584"/>
              <a:gd name="connsiteY94" fmla="*/ 156358 h 1783354"/>
              <a:gd name="connsiteX95" fmla="*/ 579597 w 1684584"/>
              <a:gd name="connsiteY95" fmla="*/ 228748 h 1783354"/>
              <a:gd name="connsiteX96" fmla="*/ 591027 w 1684584"/>
              <a:gd name="connsiteY96" fmla="*/ 381148 h 1783354"/>
              <a:gd name="connsiteX97" fmla="*/ 617697 w 1684584"/>
              <a:gd name="connsiteY97" fmla="*/ 457348 h 1783354"/>
              <a:gd name="connsiteX98" fmla="*/ 617697 w 1684584"/>
              <a:gd name="connsiteY98" fmla="*/ 556408 h 1783354"/>
              <a:gd name="connsiteX99" fmla="*/ 556737 w 1684584"/>
              <a:gd name="connsiteY99" fmla="*/ 605938 h 1783354"/>
              <a:gd name="connsiteX100" fmla="*/ 377667 w 1684584"/>
              <a:gd name="connsiteY100" fmla="*/ 533548 h 1783354"/>
              <a:gd name="connsiteX101" fmla="*/ 362427 w 1684584"/>
              <a:gd name="connsiteY101" fmla="*/ 444013 h 1783354"/>
              <a:gd name="connsiteX102" fmla="*/ 446247 w 1684584"/>
              <a:gd name="connsiteY102" fmla="*/ 360193 h 1783354"/>
              <a:gd name="connsiteX103" fmla="*/ 371952 w 1684584"/>
              <a:gd name="connsiteY103" fmla="*/ 379243 h 1783354"/>
              <a:gd name="connsiteX104" fmla="*/ 345282 w 1684584"/>
              <a:gd name="connsiteY104" fmla="*/ 232558 h 1783354"/>
              <a:gd name="connsiteX105" fmla="*/ 328137 w 1684584"/>
              <a:gd name="connsiteY105" fmla="*/ 350668 h 1783354"/>
              <a:gd name="connsiteX106" fmla="*/ 286227 w 1684584"/>
              <a:gd name="connsiteY106" fmla="*/ 440203 h 1783354"/>
              <a:gd name="connsiteX107" fmla="*/ 280512 w 1684584"/>
              <a:gd name="connsiteY107" fmla="*/ 518308 h 1783354"/>
              <a:gd name="connsiteX108" fmla="*/ 105252 w 1684584"/>
              <a:gd name="connsiteY108" fmla="*/ 577363 h 1783354"/>
              <a:gd name="connsiteX109" fmla="*/ 477 w 1684584"/>
              <a:gd name="connsiteY109" fmla="*/ 598318 h 1783354"/>
              <a:gd name="connsiteX110" fmla="*/ 145257 w 1684584"/>
              <a:gd name="connsiteY110" fmla="*/ 607843 h 1783354"/>
              <a:gd name="connsiteX111" fmla="*/ 316707 w 1684584"/>
              <a:gd name="connsiteY111" fmla="*/ 604033 h 1783354"/>
              <a:gd name="connsiteX112" fmla="*/ 499587 w 1684584"/>
              <a:gd name="connsiteY112" fmla="*/ 762148 h 1783354"/>
              <a:gd name="connsiteX113" fmla="*/ 503397 w 1684584"/>
              <a:gd name="connsiteY113" fmla="*/ 880258 h 1783354"/>
              <a:gd name="connsiteX114" fmla="*/ 352902 w 1684584"/>
              <a:gd name="connsiteY114" fmla="*/ 981223 h 1783354"/>
              <a:gd name="connsiteX115" fmla="*/ 257652 w 1684584"/>
              <a:gd name="connsiteY115" fmla="*/ 1053613 h 1783354"/>
              <a:gd name="connsiteX116" fmla="*/ 187167 w 1684584"/>
              <a:gd name="connsiteY116" fmla="*/ 1101238 h 1783354"/>
              <a:gd name="connsiteX117" fmla="*/ 208122 w 1684584"/>
              <a:gd name="connsiteY117" fmla="*/ 1150768 h 1783354"/>
              <a:gd name="connsiteX118" fmla="*/ 370047 w 1684584"/>
              <a:gd name="connsiteY118" fmla="*/ 1068853 h 1783354"/>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882492 w 1684584"/>
              <a:gd name="connsiteY82" fmla="*/ 158741 h 1781927"/>
              <a:gd name="connsiteX83" fmla="*/ 916782 w 1684584"/>
              <a:gd name="connsiteY83" fmla="*/ 626 h 1781927"/>
              <a:gd name="connsiteX84" fmla="*/ 838677 w 1684584"/>
              <a:gd name="connsiteY84" fmla="*/ 12826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6246 h 1782647"/>
              <a:gd name="connsiteX1" fmla="*/ 482442 w 1684584"/>
              <a:gd name="connsiteY1" fmla="*/ 1047191 h 1782647"/>
              <a:gd name="connsiteX2" fmla="*/ 613887 w 1684584"/>
              <a:gd name="connsiteY2" fmla="*/ 1092911 h 1782647"/>
              <a:gd name="connsiteX3" fmla="*/ 667227 w 1684584"/>
              <a:gd name="connsiteY3" fmla="*/ 1176731 h 1782647"/>
              <a:gd name="connsiteX4" fmla="*/ 669132 w 1684584"/>
              <a:gd name="connsiteY4" fmla="*/ 1323416 h 1782647"/>
              <a:gd name="connsiteX5" fmla="*/ 611982 w 1684584"/>
              <a:gd name="connsiteY5" fmla="*/ 1473911 h 1782647"/>
              <a:gd name="connsiteX6" fmla="*/ 610077 w 1684584"/>
              <a:gd name="connsiteY6" fmla="*/ 1603451 h 1782647"/>
              <a:gd name="connsiteX7" fmla="*/ 598647 w 1684584"/>
              <a:gd name="connsiteY7" fmla="*/ 1658696 h 1782647"/>
              <a:gd name="connsiteX8" fmla="*/ 551022 w 1684584"/>
              <a:gd name="connsiteY8" fmla="*/ 1710131 h 1782647"/>
              <a:gd name="connsiteX9" fmla="*/ 518637 w 1684584"/>
              <a:gd name="connsiteY9" fmla="*/ 1744421 h 1782647"/>
              <a:gd name="connsiteX10" fmla="*/ 619602 w 1684584"/>
              <a:gd name="connsiteY10" fmla="*/ 1685366 h 1782647"/>
              <a:gd name="connsiteX11" fmla="*/ 642462 w 1684584"/>
              <a:gd name="connsiteY11" fmla="*/ 1652981 h 1782647"/>
              <a:gd name="connsiteX12" fmla="*/ 711042 w 1684584"/>
              <a:gd name="connsiteY12" fmla="*/ 1727276 h 1782647"/>
              <a:gd name="connsiteX13" fmla="*/ 730092 w 1684584"/>
              <a:gd name="connsiteY13" fmla="*/ 1782521 h 1782647"/>
              <a:gd name="connsiteX14" fmla="*/ 747237 w 1684584"/>
              <a:gd name="connsiteY14" fmla="*/ 1712036 h 1782647"/>
              <a:gd name="connsiteX15" fmla="*/ 703422 w 1684584"/>
              <a:gd name="connsiteY15" fmla="*/ 1647266 h 1782647"/>
              <a:gd name="connsiteX16" fmla="*/ 686277 w 1684584"/>
              <a:gd name="connsiteY16" fmla="*/ 1571066 h 1782647"/>
              <a:gd name="connsiteX17" fmla="*/ 709137 w 1684584"/>
              <a:gd name="connsiteY17" fmla="*/ 1510106 h 1782647"/>
              <a:gd name="connsiteX18" fmla="*/ 751047 w 1684584"/>
              <a:gd name="connsiteY18" fmla="*/ 1466291 h 1782647"/>
              <a:gd name="connsiteX19" fmla="*/ 855822 w 1684584"/>
              <a:gd name="connsiteY19" fmla="*/ 1531061 h 1782647"/>
              <a:gd name="connsiteX20" fmla="*/ 905352 w 1684584"/>
              <a:gd name="connsiteY20" fmla="*/ 1590116 h 1782647"/>
              <a:gd name="connsiteX21" fmla="*/ 924402 w 1684584"/>
              <a:gd name="connsiteY21" fmla="*/ 1666316 h 1782647"/>
              <a:gd name="connsiteX22" fmla="*/ 954882 w 1684584"/>
              <a:gd name="connsiteY22" fmla="*/ 1590116 h 1782647"/>
              <a:gd name="connsiteX23" fmla="*/ 930117 w 1684584"/>
              <a:gd name="connsiteY23" fmla="*/ 1534871 h 1782647"/>
              <a:gd name="connsiteX24" fmla="*/ 968217 w 1684584"/>
              <a:gd name="connsiteY24" fmla="*/ 1512011 h 1782647"/>
              <a:gd name="connsiteX25" fmla="*/ 1010127 w 1684584"/>
              <a:gd name="connsiteY25" fmla="*/ 1487246 h 1782647"/>
              <a:gd name="connsiteX26" fmla="*/ 886302 w 1684584"/>
              <a:gd name="connsiteY26" fmla="*/ 1483436 h 1782647"/>
              <a:gd name="connsiteX27" fmla="*/ 791052 w 1684584"/>
              <a:gd name="connsiteY27" fmla="*/ 1350086 h 1782647"/>
              <a:gd name="connsiteX28" fmla="*/ 827247 w 1684584"/>
              <a:gd name="connsiteY28" fmla="*/ 1172921 h 1782647"/>
              <a:gd name="connsiteX29" fmla="*/ 892017 w 1684584"/>
              <a:gd name="connsiteY29" fmla="*/ 1096721 h 1782647"/>
              <a:gd name="connsiteX30" fmla="*/ 979647 w 1684584"/>
              <a:gd name="connsiteY30" fmla="*/ 1089101 h 1782647"/>
              <a:gd name="connsiteX31" fmla="*/ 1078707 w 1684584"/>
              <a:gd name="connsiteY31" fmla="*/ 1131011 h 1782647"/>
              <a:gd name="connsiteX32" fmla="*/ 1181577 w 1684584"/>
              <a:gd name="connsiteY32" fmla="*/ 1197686 h 1782647"/>
              <a:gd name="connsiteX33" fmla="*/ 1158717 w 1684584"/>
              <a:gd name="connsiteY33" fmla="*/ 1115771 h 1782647"/>
              <a:gd name="connsiteX34" fmla="*/ 1071087 w 1684584"/>
              <a:gd name="connsiteY34" fmla="*/ 997661 h 1782647"/>
              <a:gd name="connsiteX35" fmla="*/ 1095852 w 1684584"/>
              <a:gd name="connsiteY35" fmla="*/ 921461 h 1782647"/>
              <a:gd name="connsiteX36" fmla="*/ 1212057 w 1684584"/>
              <a:gd name="connsiteY36" fmla="*/ 849071 h 1782647"/>
              <a:gd name="connsiteX37" fmla="*/ 1379697 w 1684584"/>
              <a:gd name="connsiteY37" fmla="*/ 845261 h 1782647"/>
              <a:gd name="connsiteX38" fmla="*/ 1448277 w 1684584"/>
              <a:gd name="connsiteY38" fmla="*/ 959561 h 1782647"/>
              <a:gd name="connsiteX39" fmla="*/ 1459707 w 1684584"/>
              <a:gd name="connsiteY39" fmla="*/ 910031 h 1782647"/>
              <a:gd name="connsiteX40" fmla="*/ 1459707 w 1684584"/>
              <a:gd name="connsiteY40" fmla="*/ 890981 h 1782647"/>
              <a:gd name="connsiteX41" fmla="*/ 1532097 w 1684584"/>
              <a:gd name="connsiteY41" fmla="*/ 951941 h 1782647"/>
              <a:gd name="connsiteX42" fmla="*/ 1558767 w 1684584"/>
              <a:gd name="connsiteY42" fmla="*/ 1028141 h 1782647"/>
              <a:gd name="connsiteX43" fmla="*/ 1547337 w 1684584"/>
              <a:gd name="connsiteY43" fmla="*/ 1096721 h 1782647"/>
              <a:gd name="connsiteX44" fmla="*/ 1608297 w 1684584"/>
              <a:gd name="connsiteY44" fmla="*/ 1009091 h 1782647"/>
              <a:gd name="connsiteX45" fmla="*/ 1665447 w 1684584"/>
              <a:gd name="connsiteY45" fmla="*/ 1016711 h 1782647"/>
              <a:gd name="connsiteX46" fmla="*/ 1604487 w 1684584"/>
              <a:gd name="connsiteY46" fmla="*/ 940511 h 1782647"/>
              <a:gd name="connsiteX47" fmla="*/ 1551147 w 1684584"/>
              <a:gd name="connsiteY47" fmla="*/ 860501 h 1782647"/>
              <a:gd name="connsiteX48" fmla="*/ 1684497 w 1684584"/>
              <a:gd name="connsiteY48" fmla="*/ 860501 h 1782647"/>
              <a:gd name="connsiteX49" fmla="*/ 1570197 w 1684584"/>
              <a:gd name="connsiteY49" fmla="*/ 822401 h 1782647"/>
              <a:gd name="connsiteX50" fmla="*/ 1486377 w 1684584"/>
              <a:gd name="connsiteY50" fmla="*/ 841451 h 1782647"/>
              <a:gd name="connsiteX51" fmla="*/ 1375887 w 1684584"/>
              <a:gd name="connsiteY51" fmla="*/ 784301 h 1782647"/>
              <a:gd name="connsiteX52" fmla="*/ 1474947 w 1684584"/>
              <a:gd name="connsiteY52" fmla="*/ 647141 h 1782647"/>
              <a:gd name="connsiteX53" fmla="*/ 1375887 w 1684584"/>
              <a:gd name="connsiteY53" fmla="*/ 750011 h 1782647"/>
              <a:gd name="connsiteX54" fmla="*/ 1303497 w 1684584"/>
              <a:gd name="connsiteY54" fmla="*/ 799541 h 1782647"/>
              <a:gd name="connsiteX55" fmla="*/ 1219677 w 1684584"/>
              <a:gd name="connsiteY55" fmla="*/ 791921 h 1782647"/>
              <a:gd name="connsiteX56" fmla="*/ 1379697 w 1684584"/>
              <a:gd name="connsiteY56" fmla="*/ 631901 h 1782647"/>
              <a:gd name="connsiteX57" fmla="*/ 1387317 w 1684584"/>
              <a:gd name="connsiteY57" fmla="*/ 513791 h 1782647"/>
              <a:gd name="connsiteX58" fmla="*/ 1337787 w 1684584"/>
              <a:gd name="connsiteY58" fmla="*/ 529031 h 1782647"/>
              <a:gd name="connsiteX59" fmla="*/ 1314927 w 1684584"/>
              <a:gd name="connsiteY59" fmla="*/ 650951 h 1782647"/>
              <a:gd name="connsiteX60" fmla="*/ 1261587 w 1684584"/>
              <a:gd name="connsiteY60" fmla="*/ 551891 h 1782647"/>
              <a:gd name="connsiteX61" fmla="*/ 1265397 w 1684584"/>
              <a:gd name="connsiteY61" fmla="*/ 696671 h 1782647"/>
              <a:gd name="connsiteX62" fmla="*/ 1166337 w 1684584"/>
              <a:gd name="connsiteY62" fmla="*/ 757631 h 1782647"/>
              <a:gd name="connsiteX63" fmla="*/ 1063467 w 1684584"/>
              <a:gd name="connsiteY63" fmla="*/ 723341 h 1782647"/>
              <a:gd name="connsiteX64" fmla="*/ 1071087 w 1684584"/>
              <a:gd name="connsiteY64" fmla="*/ 624281 h 1782647"/>
              <a:gd name="connsiteX65" fmla="*/ 1128237 w 1684584"/>
              <a:gd name="connsiteY65" fmla="*/ 544271 h 1782647"/>
              <a:gd name="connsiteX66" fmla="*/ 1231107 w 1684584"/>
              <a:gd name="connsiteY66" fmla="*/ 498551 h 1782647"/>
              <a:gd name="connsiteX67" fmla="*/ 1326357 w 1684584"/>
              <a:gd name="connsiteY67" fmla="*/ 479501 h 1782647"/>
              <a:gd name="connsiteX68" fmla="*/ 1440657 w 1684584"/>
              <a:gd name="connsiteY68" fmla="*/ 494741 h 1782647"/>
              <a:gd name="connsiteX69" fmla="*/ 1364457 w 1684584"/>
              <a:gd name="connsiteY69" fmla="*/ 418541 h 1782647"/>
              <a:gd name="connsiteX70" fmla="*/ 1433037 w 1684584"/>
              <a:gd name="connsiteY70" fmla="*/ 292811 h 1782647"/>
              <a:gd name="connsiteX71" fmla="*/ 1265397 w 1684584"/>
              <a:gd name="connsiteY71" fmla="*/ 418541 h 1782647"/>
              <a:gd name="connsiteX72" fmla="*/ 1143477 w 1684584"/>
              <a:gd name="connsiteY72" fmla="*/ 460451 h 1782647"/>
              <a:gd name="connsiteX73" fmla="*/ 1187292 w 1684584"/>
              <a:gd name="connsiteY73" fmla="*/ 247091 h 1782647"/>
              <a:gd name="connsiteX74" fmla="*/ 1236822 w 1684584"/>
              <a:gd name="connsiteY74" fmla="*/ 132791 h 1782647"/>
              <a:gd name="connsiteX75" fmla="*/ 1143477 w 1684584"/>
              <a:gd name="connsiteY75" fmla="*/ 235661 h 1782647"/>
              <a:gd name="connsiteX76" fmla="*/ 1074897 w 1684584"/>
              <a:gd name="connsiteY76" fmla="*/ 201371 h 1782647"/>
              <a:gd name="connsiteX77" fmla="*/ 1132047 w 1684584"/>
              <a:gd name="connsiteY77" fmla="*/ 311861 h 1782647"/>
              <a:gd name="connsiteX78" fmla="*/ 1097757 w 1684584"/>
              <a:gd name="connsiteY78" fmla="*/ 437591 h 1782647"/>
              <a:gd name="connsiteX79" fmla="*/ 905352 w 1684584"/>
              <a:gd name="connsiteY79" fmla="*/ 546176 h 1782647"/>
              <a:gd name="connsiteX80" fmla="*/ 821532 w 1684584"/>
              <a:gd name="connsiteY80" fmla="*/ 479501 h 1782647"/>
              <a:gd name="connsiteX81" fmla="*/ 815817 w 1684584"/>
              <a:gd name="connsiteY81" fmla="*/ 338531 h 1782647"/>
              <a:gd name="connsiteX82" fmla="*/ 922497 w 1684584"/>
              <a:gd name="connsiteY82" fmla="*/ 79451 h 1782647"/>
              <a:gd name="connsiteX83" fmla="*/ 916782 w 1684584"/>
              <a:gd name="connsiteY83" fmla="*/ 1346 h 1782647"/>
              <a:gd name="connsiteX84" fmla="*/ 838677 w 1684584"/>
              <a:gd name="connsiteY84" fmla="*/ 128981 h 1782647"/>
              <a:gd name="connsiteX85" fmla="*/ 724377 w 1684584"/>
              <a:gd name="connsiteY85" fmla="*/ 41351 h 1782647"/>
              <a:gd name="connsiteX86" fmla="*/ 812007 w 1684584"/>
              <a:gd name="connsiteY86" fmla="*/ 201371 h 1782647"/>
              <a:gd name="connsiteX87" fmla="*/ 743427 w 1684584"/>
              <a:gd name="connsiteY87" fmla="*/ 323291 h 1782647"/>
              <a:gd name="connsiteX88" fmla="*/ 716757 w 1684584"/>
              <a:gd name="connsiteY88" fmla="*/ 380441 h 1782647"/>
              <a:gd name="connsiteX89" fmla="*/ 671037 w 1684584"/>
              <a:gd name="connsiteY89" fmla="*/ 182321 h 1782647"/>
              <a:gd name="connsiteX90" fmla="*/ 648177 w 1684584"/>
              <a:gd name="connsiteY90" fmla="*/ 3251 h 1782647"/>
              <a:gd name="connsiteX91" fmla="*/ 610077 w 1684584"/>
              <a:gd name="connsiteY91" fmla="*/ 79451 h 1782647"/>
              <a:gd name="connsiteX92" fmla="*/ 583407 w 1684584"/>
              <a:gd name="connsiteY92" fmla="*/ 113741 h 1782647"/>
              <a:gd name="connsiteX93" fmla="*/ 400527 w 1684584"/>
              <a:gd name="connsiteY93" fmla="*/ 52781 h 1782647"/>
              <a:gd name="connsiteX94" fmla="*/ 461487 w 1684584"/>
              <a:gd name="connsiteY94" fmla="*/ 155651 h 1782647"/>
              <a:gd name="connsiteX95" fmla="*/ 579597 w 1684584"/>
              <a:gd name="connsiteY95" fmla="*/ 228041 h 1782647"/>
              <a:gd name="connsiteX96" fmla="*/ 591027 w 1684584"/>
              <a:gd name="connsiteY96" fmla="*/ 380441 h 1782647"/>
              <a:gd name="connsiteX97" fmla="*/ 617697 w 1684584"/>
              <a:gd name="connsiteY97" fmla="*/ 456641 h 1782647"/>
              <a:gd name="connsiteX98" fmla="*/ 617697 w 1684584"/>
              <a:gd name="connsiteY98" fmla="*/ 555701 h 1782647"/>
              <a:gd name="connsiteX99" fmla="*/ 556737 w 1684584"/>
              <a:gd name="connsiteY99" fmla="*/ 605231 h 1782647"/>
              <a:gd name="connsiteX100" fmla="*/ 377667 w 1684584"/>
              <a:gd name="connsiteY100" fmla="*/ 532841 h 1782647"/>
              <a:gd name="connsiteX101" fmla="*/ 362427 w 1684584"/>
              <a:gd name="connsiteY101" fmla="*/ 443306 h 1782647"/>
              <a:gd name="connsiteX102" fmla="*/ 446247 w 1684584"/>
              <a:gd name="connsiteY102" fmla="*/ 359486 h 1782647"/>
              <a:gd name="connsiteX103" fmla="*/ 371952 w 1684584"/>
              <a:gd name="connsiteY103" fmla="*/ 378536 h 1782647"/>
              <a:gd name="connsiteX104" fmla="*/ 345282 w 1684584"/>
              <a:gd name="connsiteY104" fmla="*/ 231851 h 1782647"/>
              <a:gd name="connsiteX105" fmla="*/ 328137 w 1684584"/>
              <a:gd name="connsiteY105" fmla="*/ 349961 h 1782647"/>
              <a:gd name="connsiteX106" fmla="*/ 286227 w 1684584"/>
              <a:gd name="connsiteY106" fmla="*/ 439496 h 1782647"/>
              <a:gd name="connsiteX107" fmla="*/ 280512 w 1684584"/>
              <a:gd name="connsiteY107" fmla="*/ 517601 h 1782647"/>
              <a:gd name="connsiteX108" fmla="*/ 105252 w 1684584"/>
              <a:gd name="connsiteY108" fmla="*/ 576656 h 1782647"/>
              <a:gd name="connsiteX109" fmla="*/ 477 w 1684584"/>
              <a:gd name="connsiteY109" fmla="*/ 597611 h 1782647"/>
              <a:gd name="connsiteX110" fmla="*/ 145257 w 1684584"/>
              <a:gd name="connsiteY110" fmla="*/ 607136 h 1782647"/>
              <a:gd name="connsiteX111" fmla="*/ 316707 w 1684584"/>
              <a:gd name="connsiteY111" fmla="*/ 603326 h 1782647"/>
              <a:gd name="connsiteX112" fmla="*/ 499587 w 1684584"/>
              <a:gd name="connsiteY112" fmla="*/ 761441 h 1782647"/>
              <a:gd name="connsiteX113" fmla="*/ 503397 w 1684584"/>
              <a:gd name="connsiteY113" fmla="*/ 879551 h 1782647"/>
              <a:gd name="connsiteX114" fmla="*/ 352902 w 1684584"/>
              <a:gd name="connsiteY114" fmla="*/ 980516 h 1782647"/>
              <a:gd name="connsiteX115" fmla="*/ 257652 w 1684584"/>
              <a:gd name="connsiteY115" fmla="*/ 1052906 h 1782647"/>
              <a:gd name="connsiteX116" fmla="*/ 187167 w 1684584"/>
              <a:gd name="connsiteY116" fmla="*/ 1100531 h 1782647"/>
              <a:gd name="connsiteX117" fmla="*/ 208122 w 1684584"/>
              <a:gd name="connsiteY117" fmla="*/ 1150061 h 1782647"/>
              <a:gd name="connsiteX118" fmla="*/ 370047 w 1684584"/>
              <a:gd name="connsiteY118" fmla="*/ 1068146 h 178264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38677 w 1684584"/>
              <a:gd name="connsiteY84" fmla="*/ 12826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2487 w 1684584"/>
              <a:gd name="connsiteY84" fmla="*/ 109211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48202 w 1684584"/>
              <a:gd name="connsiteY84" fmla="*/ 114926 h 1781927"/>
              <a:gd name="connsiteX85" fmla="*/ 724377 w 1684584"/>
              <a:gd name="connsiteY85" fmla="*/ 40631 h 1781927"/>
              <a:gd name="connsiteX86" fmla="*/ 812007 w 1684584"/>
              <a:gd name="connsiteY86" fmla="*/ 200651 h 1781927"/>
              <a:gd name="connsiteX87" fmla="*/ 743427 w 1684584"/>
              <a:gd name="connsiteY87" fmla="*/ 322571 h 1781927"/>
              <a:gd name="connsiteX88" fmla="*/ 716757 w 1684584"/>
              <a:gd name="connsiteY88" fmla="*/ 379721 h 1781927"/>
              <a:gd name="connsiteX89" fmla="*/ 671037 w 1684584"/>
              <a:gd name="connsiteY89" fmla="*/ 181601 h 1781927"/>
              <a:gd name="connsiteX90" fmla="*/ 648177 w 1684584"/>
              <a:gd name="connsiteY90" fmla="*/ 2531 h 1781927"/>
              <a:gd name="connsiteX91" fmla="*/ 610077 w 1684584"/>
              <a:gd name="connsiteY91" fmla="*/ 78731 h 1781927"/>
              <a:gd name="connsiteX92" fmla="*/ 583407 w 1684584"/>
              <a:gd name="connsiteY92" fmla="*/ 113021 h 1781927"/>
              <a:gd name="connsiteX93" fmla="*/ 400527 w 1684584"/>
              <a:gd name="connsiteY93" fmla="*/ 52061 h 1781927"/>
              <a:gd name="connsiteX94" fmla="*/ 461487 w 1684584"/>
              <a:gd name="connsiteY94" fmla="*/ 154931 h 1781927"/>
              <a:gd name="connsiteX95" fmla="*/ 579597 w 1684584"/>
              <a:gd name="connsiteY95" fmla="*/ 227321 h 1781927"/>
              <a:gd name="connsiteX96" fmla="*/ 591027 w 1684584"/>
              <a:gd name="connsiteY96" fmla="*/ 379721 h 1781927"/>
              <a:gd name="connsiteX97" fmla="*/ 617697 w 1684584"/>
              <a:gd name="connsiteY97" fmla="*/ 455921 h 1781927"/>
              <a:gd name="connsiteX98" fmla="*/ 617697 w 1684584"/>
              <a:gd name="connsiteY98" fmla="*/ 554981 h 1781927"/>
              <a:gd name="connsiteX99" fmla="*/ 556737 w 1684584"/>
              <a:gd name="connsiteY99" fmla="*/ 604511 h 1781927"/>
              <a:gd name="connsiteX100" fmla="*/ 377667 w 1684584"/>
              <a:gd name="connsiteY100" fmla="*/ 532121 h 1781927"/>
              <a:gd name="connsiteX101" fmla="*/ 362427 w 1684584"/>
              <a:gd name="connsiteY101" fmla="*/ 442586 h 1781927"/>
              <a:gd name="connsiteX102" fmla="*/ 446247 w 1684584"/>
              <a:gd name="connsiteY102" fmla="*/ 358766 h 1781927"/>
              <a:gd name="connsiteX103" fmla="*/ 371952 w 1684584"/>
              <a:gd name="connsiteY103" fmla="*/ 377816 h 1781927"/>
              <a:gd name="connsiteX104" fmla="*/ 345282 w 1684584"/>
              <a:gd name="connsiteY104" fmla="*/ 231131 h 1781927"/>
              <a:gd name="connsiteX105" fmla="*/ 328137 w 1684584"/>
              <a:gd name="connsiteY105" fmla="*/ 349241 h 1781927"/>
              <a:gd name="connsiteX106" fmla="*/ 286227 w 1684584"/>
              <a:gd name="connsiteY106" fmla="*/ 438776 h 1781927"/>
              <a:gd name="connsiteX107" fmla="*/ 280512 w 1684584"/>
              <a:gd name="connsiteY107" fmla="*/ 516881 h 1781927"/>
              <a:gd name="connsiteX108" fmla="*/ 105252 w 1684584"/>
              <a:gd name="connsiteY108" fmla="*/ 575936 h 1781927"/>
              <a:gd name="connsiteX109" fmla="*/ 477 w 1684584"/>
              <a:gd name="connsiteY109" fmla="*/ 596891 h 1781927"/>
              <a:gd name="connsiteX110" fmla="*/ 145257 w 1684584"/>
              <a:gd name="connsiteY110" fmla="*/ 606416 h 1781927"/>
              <a:gd name="connsiteX111" fmla="*/ 316707 w 1684584"/>
              <a:gd name="connsiteY111" fmla="*/ 602606 h 1781927"/>
              <a:gd name="connsiteX112" fmla="*/ 499587 w 1684584"/>
              <a:gd name="connsiteY112" fmla="*/ 760721 h 1781927"/>
              <a:gd name="connsiteX113" fmla="*/ 503397 w 1684584"/>
              <a:gd name="connsiteY113" fmla="*/ 878831 h 1781927"/>
              <a:gd name="connsiteX114" fmla="*/ 352902 w 1684584"/>
              <a:gd name="connsiteY114" fmla="*/ 979796 h 1781927"/>
              <a:gd name="connsiteX115" fmla="*/ 257652 w 1684584"/>
              <a:gd name="connsiteY115" fmla="*/ 1052186 h 1781927"/>
              <a:gd name="connsiteX116" fmla="*/ 187167 w 1684584"/>
              <a:gd name="connsiteY116" fmla="*/ 1099811 h 1781927"/>
              <a:gd name="connsiteX117" fmla="*/ 208122 w 1684584"/>
              <a:gd name="connsiteY117" fmla="*/ 1149341 h 1781927"/>
              <a:gd name="connsiteX118" fmla="*/ 370047 w 1684584"/>
              <a:gd name="connsiteY118"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80587 w 1684584"/>
              <a:gd name="connsiteY84" fmla="*/ 5777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86302 w 1684584"/>
              <a:gd name="connsiteY84" fmla="*/ 6920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2497 w 1684584"/>
              <a:gd name="connsiteY82" fmla="*/ 78731 h 1781927"/>
              <a:gd name="connsiteX83" fmla="*/ 905352 w 1684584"/>
              <a:gd name="connsiteY83" fmla="*/ 6341 h 1781927"/>
              <a:gd name="connsiteX84" fmla="*/ 886302 w 1684584"/>
              <a:gd name="connsiteY84" fmla="*/ 6920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926307 w 1684584"/>
              <a:gd name="connsiteY82" fmla="*/ 67301 h 1781927"/>
              <a:gd name="connsiteX83" fmla="*/ 905352 w 1684584"/>
              <a:gd name="connsiteY83" fmla="*/ 6341 h 1781927"/>
              <a:gd name="connsiteX84" fmla="*/ 886302 w 1684584"/>
              <a:gd name="connsiteY84" fmla="*/ 69205 h 1781927"/>
              <a:gd name="connsiteX85" fmla="*/ 848202 w 1684584"/>
              <a:gd name="connsiteY85" fmla="*/ 114926 h 1781927"/>
              <a:gd name="connsiteX86" fmla="*/ 724377 w 1684584"/>
              <a:gd name="connsiteY86" fmla="*/ 40631 h 1781927"/>
              <a:gd name="connsiteX87" fmla="*/ 812007 w 1684584"/>
              <a:gd name="connsiteY87" fmla="*/ 200651 h 1781927"/>
              <a:gd name="connsiteX88" fmla="*/ 743427 w 1684584"/>
              <a:gd name="connsiteY88" fmla="*/ 322571 h 1781927"/>
              <a:gd name="connsiteX89" fmla="*/ 716757 w 1684584"/>
              <a:gd name="connsiteY89" fmla="*/ 379721 h 1781927"/>
              <a:gd name="connsiteX90" fmla="*/ 671037 w 1684584"/>
              <a:gd name="connsiteY90" fmla="*/ 181601 h 1781927"/>
              <a:gd name="connsiteX91" fmla="*/ 648177 w 1684584"/>
              <a:gd name="connsiteY91" fmla="*/ 2531 h 1781927"/>
              <a:gd name="connsiteX92" fmla="*/ 610077 w 1684584"/>
              <a:gd name="connsiteY92" fmla="*/ 78731 h 1781927"/>
              <a:gd name="connsiteX93" fmla="*/ 583407 w 1684584"/>
              <a:gd name="connsiteY93" fmla="*/ 113021 h 1781927"/>
              <a:gd name="connsiteX94" fmla="*/ 400527 w 1684584"/>
              <a:gd name="connsiteY94" fmla="*/ 52061 h 1781927"/>
              <a:gd name="connsiteX95" fmla="*/ 461487 w 1684584"/>
              <a:gd name="connsiteY95" fmla="*/ 154931 h 1781927"/>
              <a:gd name="connsiteX96" fmla="*/ 579597 w 1684584"/>
              <a:gd name="connsiteY96" fmla="*/ 227321 h 1781927"/>
              <a:gd name="connsiteX97" fmla="*/ 591027 w 1684584"/>
              <a:gd name="connsiteY97" fmla="*/ 379721 h 1781927"/>
              <a:gd name="connsiteX98" fmla="*/ 617697 w 1684584"/>
              <a:gd name="connsiteY98" fmla="*/ 455921 h 1781927"/>
              <a:gd name="connsiteX99" fmla="*/ 617697 w 1684584"/>
              <a:gd name="connsiteY99" fmla="*/ 554981 h 1781927"/>
              <a:gd name="connsiteX100" fmla="*/ 556737 w 1684584"/>
              <a:gd name="connsiteY100" fmla="*/ 604511 h 1781927"/>
              <a:gd name="connsiteX101" fmla="*/ 377667 w 1684584"/>
              <a:gd name="connsiteY101" fmla="*/ 532121 h 1781927"/>
              <a:gd name="connsiteX102" fmla="*/ 362427 w 1684584"/>
              <a:gd name="connsiteY102" fmla="*/ 442586 h 1781927"/>
              <a:gd name="connsiteX103" fmla="*/ 446247 w 1684584"/>
              <a:gd name="connsiteY103" fmla="*/ 358766 h 1781927"/>
              <a:gd name="connsiteX104" fmla="*/ 371952 w 1684584"/>
              <a:gd name="connsiteY104" fmla="*/ 377816 h 1781927"/>
              <a:gd name="connsiteX105" fmla="*/ 345282 w 1684584"/>
              <a:gd name="connsiteY105" fmla="*/ 231131 h 1781927"/>
              <a:gd name="connsiteX106" fmla="*/ 328137 w 1684584"/>
              <a:gd name="connsiteY106" fmla="*/ 349241 h 1781927"/>
              <a:gd name="connsiteX107" fmla="*/ 286227 w 1684584"/>
              <a:gd name="connsiteY107" fmla="*/ 438776 h 1781927"/>
              <a:gd name="connsiteX108" fmla="*/ 280512 w 1684584"/>
              <a:gd name="connsiteY108" fmla="*/ 516881 h 1781927"/>
              <a:gd name="connsiteX109" fmla="*/ 105252 w 1684584"/>
              <a:gd name="connsiteY109" fmla="*/ 575936 h 1781927"/>
              <a:gd name="connsiteX110" fmla="*/ 477 w 1684584"/>
              <a:gd name="connsiteY110" fmla="*/ 596891 h 1781927"/>
              <a:gd name="connsiteX111" fmla="*/ 145257 w 1684584"/>
              <a:gd name="connsiteY111" fmla="*/ 606416 h 1781927"/>
              <a:gd name="connsiteX112" fmla="*/ 316707 w 1684584"/>
              <a:gd name="connsiteY112" fmla="*/ 602606 h 1781927"/>
              <a:gd name="connsiteX113" fmla="*/ 499587 w 1684584"/>
              <a:gd name="connsiteY113" fmla="*/ 760721 h 1781927"/>
              <a:gd name="connsiteX114" fmla="*/ 503397 w 1684584"/>
              <a:gd name="connsiteY114" fmla="*/ 878831 h 1781927"/>
              <a:gd name="connsiteX115" fmla="*/ 352902 w 1684584"/>
              <a:gd name="connsiteY115" fmla="*/ 979796 h 1781927"/>
              <a:gd name="connsiteX116" fmla="*/ 257652 w 1684584"/>
              <a:gd name="connsiteY116" fmla="*/ 1052186 h 1781927"/>
              <a:gd name="connsiteX117" fmla="*/ 187167 w 1684584"/>
              <a:gd name="connsiteY117" fmla="*/ 1099811 h 1781927"/>
              <a:gd name="connsiteX118" fmla="*/ 208122 w 1684584"/>
              <a:gd name="connsiteY118" fmla="*/ 1149341 h 1781927"/>
              <a:gd name="connsiteX119" fmla="*/ 370047 w 1684584"/>
              <a:gd name="connsiteY119"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878682 w 1684584"/>
              <a:gd name="connsiteY82" fmla="*/ 179695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15817 w 1684584"/>
              <a:gd name="connsiteY81" fmla="*/ 33781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7878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31057 w 1684584"/>
              <a:gd name="connsiteY80" fmla="*/ 50926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461487 w 1684584"/>
              <a:gd name="connsiteY96" fmla="*/ 154931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00527 w 1684584"/>
              <a:gd name="connsiteY95" fmla="*/ 52061 h 1781927"/>
              <a:gd name="connsiteX96" fmla="*/ 518637 w 1684584"/>
              <a:gd name="connsiteY96" fmla="*/ 153026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53026 h 1781927"/>
              <a:gd name="connsiteX97" fmla="*/ 579597 w 1684584"/>
              <a:gd name="connsiteY97" fmla="*/ 22732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53026 h 1781927"/>
              <a:gd name="connsiteX97" fmla="*/ 591027 w 1684584"/>
              <a:gd name="connsiteY97" fmla="*/ 19684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1027 w 1684584"/>
              <a:gd name="connsiteY98" fmla="*/ 379721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17697 w 1684584"/>
              <a:gd name="connsiteY100" fmla="*/ 554981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6737 w 1684584"/>
              <a:gd name="connsiteY101" fmla="*/ 60451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19677 w 1684584"/>
              <a:gd name="connsiteY55" fmla="*/ 791201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9697 w 1684584"/>
              <a:gd name="connsiteY56" fmla="*/ 63118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4927 w 1684584"/>
              <a:gd name="connsiteY59" fmla="*/ 650231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61587 w 1684584"/>
              <a:gd name="connsiteY60" fmla="*/ 55117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5397 w 1684584"/>
              <a:gd name="connsiteY61" fmla="*/ 695951 h 1781927"/>
              <a:gd name="connsiteX62" fmla="*/ 1166337 w 1684584"/>
              <a:gd name="connsiteY62" fmla="*/ 75691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5397 w 1684584"/>
              <a:gd name="connsiteY61" fmla="*/ 695951 h 1781927"/>
              <a:gd name="connsiteX62" fmla="*/ 1154907 w 1684584"/>
              <a:gd name="connsiteY62" fmla="*/ 74167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52062 w 1684584"/>
              <a:gd name="connsiteY61" fmla="*/ 694046 h 1781927"/>
              <a:gd name="connsiteX62" fmla="*/ 1154907 w 1684584"/>
              <a:gd name="connsiteY62" fmla="*/ 741671 h 1781927"/>
              <a:gd name="connsiteX63" fmla="*/ 1063467 w 1684584"/>
              <a:gd name="connsiteY63" fmla="*/ 722621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52062 w 1684584"/>
              <a:gd name="connsiteY61" fmla="*/ 69404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1587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1587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9207 w 1684584"/>
              <a:gd name="connsiteY61" fmla="*/ 67880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9207 w 1684584"/>
              <a:gd name="connsiteY61" fmla="*/ 67880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69207 w 1684584"/>
              <a:gd name="connsiteY61" fmla="*/ 67880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37787 w 1684584"/>
              <a:gd name="connsiteY58" fmla="*/ 528311 h 1781927"/>
              <a:gd name="connsiteX59" fmla="*/ 1311117 w 1684584"/>
              <a:gd name="connsiteY59" fmla="*/ 64451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45407 w 1684584"/>
              <a:gd name="connsiteY58" fmla="*/ 526406 h 1781927"/>
              <a:gd name="connsiteX59" fmla="*/ 1311117 w 1684584"/>
              <a:gd name="connsiteY59" fmla="*/ 64451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87317 w 1684584"/>
              <a:gd name="connsiteY57" fmla="*/ 513071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77792 w 1684584"/>
              <a:gd name="connsiteY56" fmla="*/ 61975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284447 w 1684584"/>
              <a:gd name="connsiteY55" fmla="*/ 762626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03497 w 1684584"/>
              <a:gd name="connsiteY54" fmla="*/ 79882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18737 w 1684584"/>
              <a:gd name="connsiteY54" fmla="*/ 76834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18737 w 1684584"/>
              <a:gd name="connsiteY54" fmla="*/ 76834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318737 w 1684584"/>
              <a:gd name="connsiteY54" fmla="*/ 768341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280637 w 1684584"/>
              <a:gd name="connsiteY54" fmla="*/ 781676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280637 w 1684584"/>
              <a:gd name="connsiteY54" fmla="*/ 781676 h 1781927"/>
              <a:gd name="connsiteX55" fmla="*/ 1307307 w 1684584"/>
              <a:gd name="connsiteY55" fmla="*/ 74548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5887 w 1684584"/>
              <a:gd name="connsiteY53" fmla="*/ 749291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74947 w 1684584"/>
              <a:gd name="connsiteY52" fmla="*/ 646421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375887 w 1684584"/>
              <a:gd name="connsiteY51" fmla="*/ 783581 h 1781927"/>
              <a:gd name="connsiteX52" fmla="*/ 1450182 w 1684584"/>
              <a:gd name="connsiteY52" fmla="*/ 644516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6377 w 1684584"/>
              <a:gd name="connsiteY50" fmla="*/ 840731 h 1781927"/>
              <a:gd name="connsiteX51" fmla="*/ 1415892 w 1684584"/>
              <a:gd name="connsiteY51" fmla="*/ 781676 h 1781927"/>
              <a:gd name="connsiteX52" fmla="*/ 1450182 w 1684584"/>
              <a:gd name="connsiteY52" fmla="*/ 644516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84"/>
              <a:gd name="connsiteY0" fmla="*/ 1105526 h 1781927"/>
              <a:gd name="connsiteX1" fmla="*/ 482442 w 1684584"/>
              <a:gd name="connsiteY1" fmla="*/ 1046471 h 1781927"/>
              <a:gd name="connsiteX2" fmla="*/ 613887 w 1684584"/>
              <a:gd name="connsiteY2" fmla="*/ 1092191 h 1781927"/>
              <a:gd name="connsiteX3" fmla="*/ 667227 w 1684584"/>
              <a:gd name="connsiteY3" fmla="*/ 1176011 h 1781927"/>
              <a:gd name="connsiteX4" fmla="*/ 669132 w 1684584"/>
              <a:gd name="connsiteY4" fmla="*/ 1322696 h 1781927"/>
              <a:gd name="connsiteX5" fmla="*/ 611982 w 1684584"/>
              <a:gd name="connsiteY5" fmla="*/ 1473191 h 1781927"/>
              <a:gd name="connsiteX6" fmla="*/ 610077 w 1684584"/>
              <a:gd name="connsiteY6" fmla="*/ 1602731 h 1781927"/>
              <a:gd name="connsiteX7" fmla="*/ 598647 w 1684584"/>
              <a:gd name="connsiteY7" fmla="*/ 1657976 h 1781927"/>
              <a:gd name="connsiteX8" fmla="*/ 551022 w 1684584"/>
              <a:gd name="connsiteY8" fmla="*/ 1709411 h 1781927"/>
              <a:gd name="connsiteX9" fmla="*/ 518637 w 1684584"/>
              <a:gd name="connsiteY9" fmla="*/ 1743701 h 1781927"/>
              <a:gd name="connsiteX10" fmla="*/ 619602 w 1684584"/>
              <a:gd name="connsiteY10" fmla="*/ 1684646 h 1781927"/>
              <a:gd name="connsiteX11" fmla="*/ 642462 w 1684584"/>
              <a:gd name="connsiteY11" fmla="*/ 1652261 h 1781927"/>
              <a:gd name="connsiteX12" fmla="*/ 711042 w 1684584"/>
              <a:gd name="connsiteY12" fmla="*/ 1726556 h 1781927"/>
              <a:gd name="connsiteX13" fmla="*/ 730092 w 1684584"/>
              <a:gd name="connsiteY13" fmla="*/ 1781801 h 1781927"/>
              <a:gd name="connsiteX14" fmla="*/ 747237 w 1684584"/>
              <a:gd name="connsiteY14" fmla="*/ 1711316 h 1781927"/>
              <a:gd name="connsiteX15" fmla="*/ 703422 w 1684584"/>
              <a:gd name="connsiteY15" fmla="*/ 1646546 h 1781927"/>
              <a:gd name="connsiteX16" fmla="*/ 686277 w 1684584"/>
              <a:gd name="connsiteY16" fmla="*/ 1570346 h 1781927"/>
              <a:gd name="connsiteX17" fmla="*/ 709137 w 1684584"/>
              <a:gd name="connsiteY17" fmla="*/ 1509386 h 1781927"/>
              <a:gd name="connsiteX18" fmla="*/ 751047 w 1684584"/>
              <a:gd name="connsiteY18" fmla="*/ 1465571 h 1781927"/>
              <a:gd name="connsiteX19" fmla="*/ 855822 w 1684584"/>
              <a:gd name="connsiteY19" fmla="*/ 1530341 h 1781927"/>
              <a:gd name="connsiteX20" fmla="*/ 905352 w 1684584"/>
              <a:gd name="connsiteY20" fmla="*/ 1589396 h 1781927"/>
              <a:gd name="connsiteX21" fmla="*/ 924402 w 1684584"/>
              <a:gd name="connsiteY21" fmla="*/ 1665596 h 1781927"/>
              <a:gd name="connsiteX22" fmla="*/ 954882 w 1684584"/>
              <a:gd name="connsiteY22" fmla="*/ 1589396 h 1781927"/>
              <a:gd name="connsiteX23" fmla="*/ 930117 w 1684584"/>
              <a:gd name="connsiteY23" fmla="*/ 1534151 h 1781927"/>
              <a:gd name="connsiteX24" fmla="*/ 968217 w 1684584"/>
              <a:gd name="connsiteY24" fmla="*/ 1511291 h 1781927"/>
              <a:gd name="connsiteX25" fmla="*/ 1010127 w 1684584"/>
              <a:gd name="connsiteY25" fmla="*/ 1486526 h 1781927"/>
              <a:gd name="connsiteX26" fmla="*/ 886302 w 1684584"/>
              <a:gd name="connsiteY26" fmla="*/ 1482716 h 1781927"/>
              <a:gd name="connsiteX27" fmla="*/ 791052 w 1684584"/>
              <a:gd name="connsiteY27" fmla="*/ 1349366 h 1781927"/>
              <a:gd name="connsiteX28" fmla="*/ 827247 w 1684584"/>
              <a:gd name="connsiteY28" fmla="*/ 1172201 h 1781927"/>
              <a:gd name="connsiteX29" fmla="*/ 892017 w 1684584"/>
              <a:gd name="connsiteY29" fmla="*/ 1096001 h 1781927"/>
              <a:gd name="connsiteX30" fmla="*/ 979647 w 1684584"/>
              <a:gd name="connsiteY30" fmla="*/ 1088381 h 1781927"/>
              <a:gd name="connsiteX31" fmla="*/ 1078707 w 1684584"/>
              <a:gd name="connsiteY31" fmla="*/ 1130291 h 1781927"/>
              <a:gd name="connsiteX32" fmla="*/ 1181577 w 1684584"/>
              <a:gd name="connsiteY32" fmla="*/ 1196966 h 1781927"/>
              <a:gd name="connsiteX33" fmla="*/ 1158717 w 1684584"/>
              <a:gd name="connsiteY33" fmla="*/ 1115051 h 1781927"/>
              <a:gd name="connsiteX34" fmla="*/ 1071087 w 1684584"/>
              <a:gd name="connsiteY34" fmla="*/ 996941 h 1781927"/>
              <a:gd name="connsiteX35" fmla="*/ 1095852 w 1684584"/>
              <a:gd name="connsiteY35" fmla="*/ 920741 h 1781927"/>
              <a:gd name="connsiteX36" fmla="*/ 1212057 w 1684584"/>
              <a:gd name="connsiteY36" fmla="*/ 848351 h 1781927"/>
              <a:gd name="connsiteX37" fmla="*/ 1379697 w 1684584"/>
              <a:gd name="connsiteY37" fmla="*/ 844541 h 1781927"/>
              <a:gd name="connsiteX38" fmla="*/ 1448277 w 1684584"/>
              <a:gd name="connsiteY38" fmla="*/ 958841 h 1781927"/>
              <a:gd name="connsiteX39" fmla="*/ 1459707 w 1684584"/>
              <a:gd name="connsiteY39" fmla="*/ 909311 h 1781927"/>
              <a:gd name="connsiteX40" fmla="*/ 1459707 w 1684584"/>
              <a:gd name="connsiteY40" fmla="*/ 890261 h 1781927"/>
              <a:gd name="connsiteX41" fmla="*/ 1532097 w 1684584"/>
              <a:gd name="connsiteY41" fmla="*/ 951221 h 1781927"/>
              <a:gd name="connsiteX42" fmla="*/ 1558767 w 1684584"/>
              <a:gd name="connsiteY42" fmla="*/ 1027421 h 1781927"/>
              <a:gd name="connsiteX43" fmla="*/ 1547337 w 1684584"/>
              <a:gd name="connsiteY43" fmla="*/ 1096001 h 1781927"/>
              <a:gd name="connsiteX44" fmla="*/ 1608297 w 1684584"/>
              <a:gd name="connsiteY44" fmla="*/ 1008371 h 1781927"/>
              <a:gd name="connsiteX45" fmla="*/ 1665447 w 1684584"/>
              <a:gd name="connsiteY45" fmla="*/ 1015991 h 1781927"/>
              <a:gd name="connsiteX46" fmla="*/ 1604487 w 1684584"/>
              <a:gd name="connsiteY46" fmla="*/ 939791 h 1781927"/>
              <a:gd name="connsiteX47" fmla="*/ 1551147 w 1684584"/>
              <a:gd name="connsiteY47" fmla="*/ 859781 h 1781927"/>
              <a:gd name="connsiteX48" fmla="*/ 1684497 w 1684584"/>
              <a:gd name="connsiteY48" fmla="*/ 859781 h 1781927"/>
              <a:gd name="connsiteX49" fmla="*/ 1570197 w 1684584"/>
              <a:gd name="connsiteY49" fmla="*/ 821681 h 1781927"/>
              <a:gd name="connsiteX50" fmla="*/ 1484472 w 1684584"/>
              <a:gd name="connsiteY50" fmla="*/ 827396 h 1781927"/>
              <a:gd name="connsiteX51" fmla="*/ 1415892 w 1684584"/>
              <a:gd name="connsiteY51" fmla="*/ 781676 h 1781927"/>
              <a:gd name="connsiteX52" fmla="*/ 1450182 w 1684584"/>
              <a:gd name="connsiteY52" fmla="*/ 644516 h 1781927"/>
              <a:gd name="connsiteX53" fmla="*/ 1373982 w 1684584"/>
              <a:gd name="connsiteY53" fmla="*/ 758816 h 1781927"/>
              <a:gd name="connsiteX54" fmla="*/ 1280637 w 1684584"/>
              <a:gd name="connsiteY54" fmla="*/ 781676 h 1781927"/>
              <a:gd name="connsiteX55" fmla="*/ 1320642 w 1684584"/>
              <a:gd name="connsiteY55" fmla="*/ 718811 h 1781927"/>
              <a:gd name="connsiteX56" fmla="*/ 1362552 w 1684584"/>
              <a:gd name="connsiteY56" fmla="*/ 623561 h 1781927"/>
              <a:gd name="connsiteX57" fmla="*/ 1370172 w 1684584"/>
              <a:gd name="connsiteY57" fmla="*/ 514976 h 1781927"/>
              <a:gd name="connsiteX58" fmla="*/ 1345407 w 1684584"/>
              <a:gd name="connsiteY58" fmla="*/ 526406 h 1781927"/>
              <a:gd name="connsiteX59" fmla="*/ 1309212 w 1684584"/>
              <a:gd name="connsiteY59" fmla="*/ 640706 h 1781927"/>
              <a:gd name="connsiteX60" fmla="*/ 1240632 w 1684584"/>
              <a:gd name="connsiteY60" fmla="*/ 543551 h 1781927"/>
              <a:gd name="connsiteX61" fmla="*/ 1278732 w 1684584"/>
              <a:gd name="connsiteY61" fmla="*/ 686426 h 1781927"/>
              <a:gd name="connsiteX62" fmla="*/ 1154907 w 1684584"/>
              <a:gd name="connsiteY62" fmla="*/ 741671 h 1781927"/>
              <a:gd name="connsiteX63" fmla="*/ 1067277 w 1684584"/>
              <a:gd name="connsiteY63" fmla="*/ 716906 h 1781927"/>
              <a:gd name="connsiteX64" fmla="*/ 1071087 w 1684584"/>
              <a:gd name="connsiteY64" fmla="*/ 623561 h 1781927"/>
              <a:gd name="connsiteX65" fmla="*/ 1128237 w 1684584"/>
              <a:gd name="connsiteY65" fmla="*/ 543551 h 1781927"/>
              <a:gd name="connsiteX66" fmla="*/ 1231107 w 1684584"/>
              <a:gd name="connsiteY66" fmla="*/ 497831 h 1781927"/>
              <a:gd name="connsiteX67" fmla="*/ 1326357 w 1684584"/>
              <a:gd name="connsiteY67" fmla="*/ 478781 h 1781927"/>
              <a:gd name="connsiteX68" fmla="*/ 1440657 w 1684584"/>
              <a:gd name="connsiteY68" fmla="*/ 494021 h 1781927"/>
              <a:gd name="connsiteX69" fmla="*/ 1364457 w 1684584"/>
              <a:gd name="connsiteY69" fmla="*/ 417821 h 1781927"/>
              <a:gd name="connsiteX70" fmla="*/ 1433037 w 1684584"/>
              <a:gd name="connsiteY70" fmla="*/ 292091 h 1781927"/>
              <a:gd name="connsiteX71" fmla="*/ 1265397 w 1684584"/>
              <a:gd name="connsiteY71" fmla="*/ 417821 h 1781927"/>
              <a:gd name="connsiteX72" fmla="*/ 1143477 w 1684584"/>
              <a:gd name="connsiteY72" fmla="*/ 459731 h 1781927"/>
              <a:gd name="connsiteX73" fmla="*/ 1187292 w 1684584"/>
              <a:gd name="connsiteY73" fmla="*/ 246371 h 1781927"/>
              <a:gd name="connsiteX74" fmla="*/ 1236822 w 1684584"/>
              <a:gd name="connsiteY74" fmla="*/ 132071 h 1781927"/>
              <a:gd name="connsiteX75" fmla="*/ 1143477 w 1684584"/>
              <a:gd name="connsiteY75" fmla="*/ 234941 h 1781927"/>
              <a:gd name="connsiteX76" fmla="*/ 1074897 w 1684584"/>
              <a:gd name="connsiteY76" fmla="*/ 200651 h 1781927"/>
              <a:gd name="connsiteX77" fmla="*/ 1132047 w 1684584"/>
              <a:gd name="connsiteY77" fmla="*/ 311141 h 1781927"/>
              <a:gd name="connsiteX78" fmla="*/ 1097757 w 1684584"/>
              <a:gd name="connsiteY78" fmla="*/ 436871 h 1781927"/>
              <a:gd name="connsiteX79" fmla="*/ 905352 w 1684584"/>
              <a:gd name="connsiteY79" fmla="*/ 545456 h 1781927"/>
              <a:gd name="connsiteX80" fmla="*/ 821532 w 1684584"/>
              <a:gd name="connsiteY80" fmla="*/ 494021 h 1781927"/>
              <a:gd name="connsiteX81" fmla="*/ 804387 w 1684584"/>
              <a:gd name="connsiteY81" fmla="*/ 364481 h 1781927"/>
              <a:gd name="connsiteX82" fmla="*/ 880587 w 1684584"/>
              <a:gd name="connsiteY82" fmla="*/ 154930 h 1781927"/>
              <a:gd name="connsiteX83" fmla="*/ 926307 w 1684584"/>
              <a:gd name="connsiteY83" fmla="*/ 67301 h 1781927"/>
              <a:gd name="connsiteX84" fmla="*/ 905352 w 1684584"/>
              <a:gd name="connsiteY84" fmla="*/ 6341 h 1781927"/>
              <a:gd name="connsiteX85" fmla="*/ 886302 w 1684584"/>
              <a:gd name="connsiteY85" fmla="*/ 69205 h 1781927"/>
              <a:gd name="connsiteX86" fmla="*/ 848202 w 1684584"/>
              <a:gd name="connsiteY86" fmla="*/ 114926 h 1781927"/>
              <a:gd name="connsiteX87" fmla="*/ 724377 w 1684584"/>
              <a:gd name="connsiteY87" fmla="*/ 40631 h 1781927"/>
              <a:gd name="connsiteX88" fmla="*/ 812007 w 1684584"/>
              <a:gd name="connsiteY88" fmla="*/ 200651 h 1781927"/>
              <a:gd name="connsiteX89" fmla="*/ 743427 w 1684584"/>
              <a:gd name="connsiteY89" fmla="*/ 322571 h 1781927"/>
              <a:gd name="connsiteX90" fmla="*/ 716757 w 1684584"/>
              <a:gd name="connsiteY90" fmla="*/ 379721 h 1781927"/>
              <a:gd name="connsiteX91" fmla="*/ 671037 w 1684584"/>
              <a:gd name="connsiteY91" fmla="*/ 181601 h 1781927"/>
              <a:gd name="connsiteX92" fmla="*/ 648177 w 1684584"/>
              <a:gd name="connsiteY92" fmla="*/ 2531 h 1781927"/>
              <a:gd name="connsiteX93" fmla="*/ 610077 w 1684584"/>
              <a:gd name="connsiteY93" fmla="*/ 78731 h 1781927"/>
              <a:gd name="connsiteX94" fmla="*/ 583407 w 1684584"/>
              <a:gd name="connsiteY94" fmla="*/ 113021 h 1781927"/>
              <a:gd name="connsiteX95" fmla="*/ 429102 w 1684584"/>
              <a:gd name="connsiteY95" fmla="*/ 57776 h 1781927"/>
              <a:gd name="connsiteX96" fmla="*/ 518637 w 1684584"/>
              <a:gd name="connsiteY96" fmla="*/ 143501 h 1781927"/>
              <a:gd name="connsiteX97" fmla="*/ 591027 w 1684584"/>
              <a:gd name="connsiteY97" fmla="*/ 196841 h 1781927"/>
              <a:gd name="connsiteX98" fmla="*/ 598647 w 1684584"/>
              <a:gd name="connsiteY98" fmla="*/ 320666 h 1781927"/>
              <a:gd name="connsiteX99" fmla="*/ 617697 w 1684584"/>
              <a:gd name="connsiteY99" fmla="*/ 455921 h 1781927"/>
              <a:gd name="connsiteX100" fmla="*/ 631032 w 1684584"/>
              <a:gd name="connsiteY100" fmla="*/ 564506 h 1781927"/>
              <a:gd name="connsiteX101" fmla="*/ 558642 w 1684584"/>
              <a:gd name="connsiteY101" fmla="*/ 612131 h 1781927"/>
              <a:gd name="connsiteX102" fmla="*/ 377667 w 1684584"/>
              <a:gd name="connsiteY102" fmla="*/ 532121 h 1781927"/>
              <a:gd name="connsiteX103" fmla="*/ 362427 w 1684584"/>
              <a:gd name="connsiteY103" fmla="*/ 442586 h 1781927"/>
              <a:gd name="connsiteX104" fmla="*/ 446247 w 1684584"/>
              <a:gd name="connsiteY104" fmla="*/ 358766 h 1781927"/>
              <a:gd name="connsiteX105" fmla="*/ 371952 w 1684584"/>
              <a:gd name="connsiteY105" fmla="*/ 377816 h 1781927"/>
              <a:gd name="connsiteX106" fmla="*/ 345282 w 1684584"/>
              <a:gd name="connsiteY106" fmla="*/ 231131 h 1781927"/>
              <a:gd name="connsiteX107" fmla="*/ 328137 w 1684584"/>
              <a:gd name="connsiteY107" fmla="*/ 349241 h 1781927"/>
              <a:gd name="connsiteX108" fmla="*/ 286227 w 1684584"/>
              <a:gd name="connsiteY108" fmla="*/ 438776 h 1781927"/>
              <a:gd name="connsiteX109" fmla="*/ 280512 w 1684584"/>
              <a:gd name="connsiteY109" fmla="*/ 516881 h 1781927"/>
              <a:gd name="connsiteX110" fmla="*/ 105252 w 1684584"/>
              <a:gd name="connsiteY110" fmla="*/ 575936 h 1781927"/>
              <a:gd name="connsiteX111" fmla="*/ 477 w 1684584"/>
              <a:gd name="connsiteY111" fmla="*/ 596891 h 1781927"/>
              <a:gd name="connsiteX112" fmla="*/ 145257 w 1684584"/>
              <a:gd name="connsiteY112" fmla="*/ 606416 h 1781927"/>
              <a:gd name="connsiteX113" fmla="*/ 316707 w 1684584"/>
              <a:gd name="connsiteY113" fmla="*/ 602606 h 1781927"/>
              <a:gd name="connsiteX114" fmla="*/ 499587 w 1684584"/>
              <a:gd name="connsiteY114" fmla="*/ 760721 h 1781927"/>
              <a:gd name="connsiteX115" fmla="*/ 503397 w 1684584"/>
              <a:gd name="connsiteY115" fmla="*/ 878831 h 1781927"/>
              <a:gd name="connsiteX116" fmla="*/ 352902 w 1684584"/>
              <a:gd name="connsiteY116" fmla="*/ 979796 h 1781927"/>
              <a:gd name="connsiteX117" fmla="*/ 257652 w 1684584"/>
              <a:gd name="connsiteY117" fmla="*/ 1052186 h 1781927"/>
              <a:gd name="connsiteX118" fmla="*/ 187167 w 1684584"/>
              <a:gd name="connsiteY118" fmla="*/ 1099811 h 1781927"/>
              <a:gd name="connsiteX119" fmla="*/ 208122 w 1684584"/>
              <a:gd name="connsiteY119" fmla="*/ 1149341 h 1781927"/>
              <a:gd name="connsiteX120" fmla="*/ 370047 w 1684584"/>
              <a:gd name="connsiteY120" fmla="*/ 1067426 h 1781927"/>
              <a:gd name="connsiteX0" fmla="*/ 299562 w 1684537"/>
              <a:gd name="connsiteY0" fmla="*/ 1105526 h 1781927"/>
              <a:gd name="connsiteX1" fmla="*/ 482442 w 1684537"/>
              <a:gd name="connsiteY1" fmla="*/ 1046471 h 1781927"/>
              <a:gd name="connsiteX2" fmla="*/ 613887 w 1684537"/>
              <a:gd name="connsiteY2" fmla="*/ 1092191 h 1781927"/>
              <a:gd name="connsiteX3" fmla="*/ 667227 w 1684537"/>
              <a:gd name="connsiteY3" fmla="*/ 1176011 h 1781927"/>
              <a:gd name="connsiteX4" fmla="*/ 669132 w 1684537"/>
              <a:gd name="connsiteY4" fmla="*/ 1322696 h 1781927"/>
              <a:gd name="connsiteX5" fmla="*/ 611982 w 1684537"/>
              <a:gd name="connsiteY5" fmla="*/ 1473191 h 1781927"/>
              <a:gd name="connsiteX6" fmla="*/ 610077 w 1684537"/>
              <a:gd name="connsiteY6" fmla="*/ 1602731 h 1781927"/>
              <a:gd name="connsiteX7" fmla="*/ 598647 w 1684537"/>
              <a:gd name="connsiteY7" fmla="*/ 1657976 h 1781927"/>
              <a:gd name="connsiteX8" fmla="*/ 551022 w 1684537"/>
              <a:gd name="connsiteY8" fmla="*/ 1709411 h 1781927"/>
              <a:gd name="connsiteX9" fmla="*/ 518637 w 1684537"/>
              <a:gd name="connsiteY9" fmla="*/ 1743701 h 1781927"/>
              <a:gd name="connsiteX10" fmla="*/ 619602 w 1684537"/>
              <a:gd name="connsiteY10" fmla="*/ 1684646 h 1781927"/>
              <a:gd name="connsiteX11" fmla="*/ 642462 w 1684537"/>
              <a:gd name="connsiteY11" fmla="*/ 1652261 h 1781927"/>
              <a:gd name="connsiteX12" fmla="*/ 711042 w 1684537"/>
              <a:gd name="connsiteY12" fmla="*/ 1726556 h 1781927"/>
              <a:gd name="connsiteX13" fmla="*/ 730092 w 1684537"/>
              <a:gd name="connsiteY13" fmla="*/ 1781801 h 1781927"/>
              <a:gd name="connsiteX14" fmla="*/ 747237 w 1684537"/>
              <a:gd name="connsiteY14" fmla="*/ 1711316 h 1781927"/>
              <a:gd name="connsiteX15" fmla="*/ 703422 w 1684537"/>
              <a:gd name="connsiteY15" fmla="*/ 1646546 h 1781927"/>
              <a:gd name="connsiteX16" fmla="*/ 686277 w 1684537"/>
              <a:gd name="connsiteY16" fmla="*/ 1570346 h 1781927"/>
              <a:gd name="connsiteX17" fmla="*/ 709137 w 1684537"/>
              <a:gd name="connsiteY17" fmla="*/ 1509386 h 1781927"/>
              <a:gd name="connsiteX18" fmla="*/ 751047 w 1684537"/>
              <a:gd name="connsiteY18" fmla="*/ 1465571 h 1781927"/>
              <a:gd name="connsiteX19" fmla="*/ 855822 w 1684537"/>
              <a:gd name="connsiteY19" fmla="*/ 1530341 h 1781927"/>
              <a:gd name="connsiteX20" fmla="*/ 905352 w 1684537"/>
              <a:gd name="connsiteY20" fmla="*/ 1589396 h 1781927"/>
              <a:gd name="connsiteX21" fmla="*/ 924402 w 1684537"/>
              <a:gd name="connsiteY21" fmla="*/ 1665596 h 1781927"/>
              <a:gd name="connsiteX22" fmla="*/ 954882 w 1684537"/>
              <a:gd name="connsiteY22" fmla="*/ 1589396 h 1781927"/>
              <a:gd name="connsiteX23" fmla="*/ 930117 w 1684537"/>
              <a:gd name="connsiteY23" fmla="*/ 1534151 h 1781927"/>
              <a:gd name="connsiteX24" fmla="*/ 968217 w 1684537"/>
              <a:gd name="connsiteY24" fmla="*/ 1511291 h 1781927"/>
              <a:gd name="connsiteX25" fmla="*/ 1010127 w 1684537"/>
              <a:gd name="connsiteY25" fmla="*/ 1486526 h 1781927"/>
              <a:gd name="connsiteX26" fmla="*/ 886302 w 1684537"/>
              <a:gd name="connsiteY26" fmla="*/ 1482716 h 1781927"/>
              <a:gd name="connsiteX27" fmla="*/ 791052 w 1684537"/>
              <a:gd name="connsiteY27" fmla="*/ 1349366 h 1781927"/>
              <a:gd name="connsiteX28" fmla="*/ 827247 w 1684537"/>
              <a:gd name="connsiteY28" fmla="*/ 1172201 h 1781927"/>
              <a:gd name="connsiteX29" fmla="*/ 892017 w 1684537"/>
              <a:gd name="connsiteY29" fmla="*/ 1096001 h 1781927"/>
              <a:gd name="connsiteX30" fmla="*/ 979647 w 1684537"/>
              <a:gd name="connsiteY30" fmla="*/ 1088381 h 1781927"/>
              <a:gd name="connsiteX31" fmla="*/ 1078707 w 1684537"/>
              <a:gd name="connsiteY31" fmla="*/ 1130291 h 1781927"/>
              <a:gd name="connsiteX32" fmla="*/ 1181577 w 1684537"/>
              <a:gd name="connsiteY32" fmla="*/ 1196966 h 1781927"/>
              <a:gd name="connsiteX33" fmla="*/ 1158717 w 1684537"/>
              <a:gd name="connsiteY33" fmla="*/ 1115051 h 1781927"/>
              <a:gd name="connsiteX34" fmla="*/ 1071087 w 1684537"/>
              <a:gd name="connsiteY34" fmla="*/ 996941 h 1781927"/>
              <a:gd name="connsiteX35" fmla="*/ 1095852 w 1684537"/>
              <a:gd name="connsiteY35" fmla="*/ 920741 h 1781927"/>
              <a:gd name="connsiteX36" fmla="*/ 1212057 w 1684537"/>
              <a:gd name="connsiteY36" fmla="*/ 848351 h 1781927"/>
              <a:gd name="connsiteX37" fmla="*/ 1379697 w 1684537"/>
              <a:gd name="connsiteY37" fmla="*/ 844541 h 1781927"/>
              <a:gd name="connsiteX38" fmla="*/ 1448277 w 1684537"/>
              <a:gd name="connsiteY38" fmla="*/ 958841 h 1781927"/>
              <a:gd name="connsiteX39" fmla="*/ 1459707 w 1684537"/>
              <a:gd name="connsiteY39" fmla="*/ 909311 h 1781927"/>
              <a:gd name="connsiteX40" fmla="*/ 1459707 w 1684537"/>
              <a:gd name="connsiteY40" fmla="*/ 890261 h 1781927"/>
              <a:gd name="connsiteX41" fmla="*/ 1532097 w 1684537"/>
              <a:gd name="connsiteY41" fmla="*/ 951221 h 1781927"/>
              <a:gd name="connsiteX42" fmla="*/ 1558767 w 1684537"/>
              <a:gd name="connsiteY42" fmla="*/ 1027421 h 1781927"/>
              <a:gd name="connsiteX43" fmla="*/ 1547337 w 1684537"/>
              <a:gd name="connsiteY43" fmla="*/ 1096001 h 1781927"/>
              <a:gd name="connsiteX44" fmla="*/ 1608297 w 1684537"/>
              <a:gd name="connsiteY44" fmla="*/ 1008371 h 1781927"/>
              <a:gd name="connsiteX45" fmla="*/ 1665447 w 1684537"/>
              <a:gd name="connsiteY45" fmla="*/ 1015991 h 1781927"/>
              <a:gd name="connsiteX46" fmla="*/ 1604487 w 1684537"/>
              <a:gd name="connsiteY46" fmla="*/ 939791 h 1781927"/>
              <a:gd name="connsiteX47" fmla="*/ 1551147 w 1684537"/>
              <a:gd name="connsiteY47" fmla="*/ 859781 h 1781927"/>
              <a:gd name="connsiteX48" fmla="*/ 1684497 w 1684537"/>
              <a:gd name="connsiteY48" fmla="*/ 859781 h 1781927"/>
              <a:gd name="connsiteX49" fmla="*/ 1564482 w 1684537"/>
              <a:gd name="connsiteY49" fmla="*/ 829301 h 1781927"/>
              <a:gd name="connsiteX50" fmla="*/ 1484472 w 1684537"/>
              <a:gd name="connsiteY50" fmla="*/ 827396 h 1781927"/>
              <a:gd name="connsiteX51" fmla="*/ 1415892 w 1684537"/>
              <a:gd name="connsiteY51" fmla="*/ 781676 h 1781927"/>
              <a:gd name="connsiteX52" fmla="*/ 1450182 w 1684537"/>
              <a:gd name="connsiteY52" fmla="*/ 644516 h 1781927"/>
              <a:gd name="connsiteX53" fmla="*/ 1373982 w 1684537"/>
              <a:gd name="connsiteY53" fmla="*/ 758816 h 1781927"/>
              <a:gd name="connsiteX54" fmla="*/ 1280637 w 1684537"/>
              <a:gd name="connsiteY54" fmla="*/ 781676 h 1781927"/>
              <a:gd name="connsiteX55" fmla="*/ 1320642 w 1684537"/>
              <a:gd name="connsiteY55" fmla="*/ 718811 h 1781927"/>
              <a:gd name="connsiteX56" fmla="*/ 1362552 w 1684537"/>
              <a:gd name="connsiteY56" fmla="*/ 623561 h 1781927"/>
              <a:gd name="connsiteX57" fmla="*/ 1370172 w 1684537"/>
              <a:gd name="connsiteY57" fmla="*/ 514976 h 1781927"/>
              <a:gd name="connsiteX58" fmla="*/ 1345407 w 1684537"/>
              <a:gd name="connsiteY58" fmla="*/ 526406 h 1781927"/>
              <a:gd name="connsiteX59" fmla="*/ 1309212 w 1684537"/>
              <a:gd name="connsiteY59" fmla="*/ 640706 h 1781927"/>
              <a:gd name="connsiteX60" fmla="*/ 1240632 w 1684537"/>
              <a:gd name="connsiteY60" fmla="*/ 543551 h 1781927"/>
              <a:gd name="connsiteX61" fmla="*/ 1278732 w 1684537"/>
              <a:gd name="connsiteY61" fmla="*/ 686426 h 1781927"/>
              <a:gd name="connsiteX62" fmla="*/ 1154907 w 1684537"/>
              <a:gd name="connsiteY62" fmla="*/ 741671 h 1781927"/>
              <a:gd name="connsiteX63" fmla="*/ 1067277 w 1684537"/>
              <a:gd name="connsiteY63" fmla="*/ 716906 h 1781927"/>
              <a:gd name="connsiteX64" fmla="*/ 1071087 w 1684537"/>
              <a:gd name="connsiteY64" fmla="*/ 623561 h 1781927"/>
              <a:gd name="connsiteX65" fmla="*/ 1128237 w 1684537"/>
              <a:gd name="connsiteY65" fmla="*/ 543551 h 1781927"/>
              <a:gd name="connsiteX66" fmla="*/ 1231107 w 1684537"/>
              <a:gd name="connsiteY66" fmla="*/ 497831 h 1781927"/>
              <a:gd name="connsiteX67" fmla="*/ 1326357 w 1684537"/>
              <a:gd name="connsiteY67" fmla="*/ 478781 h 1781927"/>
              <a:gd name="connsiteX68" fmla="*/ 1440657 w 1684537"/>
              <a:gd name="connsiteY68" fmla="*/ 494021 h 1781927"/>
              <a:gd name="connsiteX69" fmla="*/ 1364457 w 1684537"/>
              <a:gd name="connsiteY69" fmla="*/ 417821 h 1781927"/>
              <a:gd name="connsiteX70" fmla="*/ 1433037 w 1684537"/>
              <a:gd name="connsiteY70" fmla="*/ 292091 h 1781927"/>
              <a:gd name="connsiteX71" fmla="*/ 1265397 w 1684537"/>
              <a:gd name="connsiteY71" fmla="*/ 417821 h 1781927"/>
              <a:gd name="connsiteX72" fmla="*/ 1143477 w 1684537"/>
              <a:gd name="connsiteY72" fmla="*/ 459731 h 1781927"/>
              <a:gd name="connsiteX73" fmla="*/ 1187292 w 1684537"/>
              <a:gd name="connsiteY73" fmla="*/ 246371 h 1781927"/>
              <a:gd name="connsiteX74" fmla="*/ 1236822 w 1684537"/>
              <a:gd name="connsiteY74" fmla="*/ 132071 h 1781927"/>
              <a:gd name="connsiteX75" fmla="*/ 1143477 w 1684537"/>
              <a:gd name="connsiteY75" fmla="*/ 234941 h 1781927"/>
              <a:gd name="connsiteX76" fmla="*/ 1074897 w 1684537"/>
              <a:gd name="connsiteY76" fmla="*/ 200651 h 1781927"/>
              <a:gd name="connsiteX77" fmla="*/ 1132047 w 1684537"/>
              <a:gd name="connsiteY77" fmla="*/ 311141 h 1781927"/>
              <a:gd name="connsiteX78" fmla="*/ 1097757 w 1684537"/>
              <a:gd name="connsiteY78" fmla="*/ 436871 h 1781927"/>
              <a:gd name="connsiteX79" fmla="*/ 905352 w 1684537"/>
              <a:gd name="connsiteY79" fmla="*/ 545456 h 1781927"/>
              <a:gd name="connsiteX80" fmla="*/ 821532 w 1684537"/>
              <a:gd name="connsiteY80" fmla="*/ 494021 h 1781927"/>
              <a:gd name="connsiteX81" fmla="*/ 804387 w 1684537"/>
              <a:gd name="connsiteY81" fmla="*/ 364481 h 1781927"/>
              <a:gd name="connsiteX82" fmla="*/ 880587 w 1684537"/>
              <a:gd name="connsiteY82" fmla="*/ 154930 h 1781927"/>
              <a:gd name="connsiteX83" fmla="*/ 926307 w 1684537"/>
              <a:gd name="connsiteY83" fmla="*/ 67301 h 1781927"/>
              <a:gd name="connsiteX84" fmla="*/ 905352 w 1684537"/>
              <a:gd name="connsiteY84" fmla="*/ 6341 h 1781927"/>
              <a:gd name="connsiteX85" fmla="*/ 886302 w 1684537"/>
              <a:gd name="connsiteY85" fmla="*/ 69205 h 1781927"/>
              <a:gd name="connsiteX86" fmla="*/ 848202 w 1684537"/>
              <a:gd name="connsiteY86" fmla="*/ 114926 h 1781927"/>
              <a:gd name="connsiteX87" fmla="*/ 724377 w 1684537"/>
              <a:gd name="connsiteY87" fmla="*/ 40631 h 1781927"/>
              <a:gd name="connsiteX88" fmla="*/ 812007 w 1684537"/>
              <a:gd name="connsiteY88" fmla="*/ 200651 h 1781927"/>
              <a:gd name="connsiteX89" fmla="*/ 743427 w 1684537"/>
              <a:gd name="connsiteY89" fmla="*/ 322571 h 1781927"/>
              <a:gd name="connsiteX90" fmla="*/ 716757 w 1684537"/>
              <a:gd name="connsiteY90" fmla="*/ 379721 h 1781927"/>
              <a:gd name="connsiteX91" fmla="*/ 671037 w 1684537"/>
              <a:gd name="connsiteY91" fmla="*/ 181601 h 1781927"/>
              <a:gd name="connsiteX92" fmla="*/ 648177 w 1684537"/>
              <a:gd name="connsiteY92" fmla="*/ 2531 h 1781927"/>
              <a:gd name="connsiteX93" fmla="*/ 610077 w 1684537"/>
              <a:gd name="connsiteY93" fmla="*/ 78731 h 1781927"/>
              <a:gd name="connsiteX94" fmla="*/ 583407 w 1684537"/>
              <a:gd name="connsiteY94" fmla="*/ 113021 h 1781927"/>
              <a:gd name="connsiteX95" fmla="*/ 429102 w 1684537"/>
              <a:gd name="connsiteY95" fmla="*/ 57776 h 1781927"/>
              <a:gd name="connsiteX96" fmla="*/ 518637 w 1684537"/>
              <a:gd name="connsiteY96" fmla="*/ 143501 h 1781927"/>
              <a:gd name="connsiteX97" fmla="*/ 591027 w 1684537"/>
              <a:gd name="connsiteY97" fmla="*/ 196841 h 1781927"/>
              <a:gd name="connsiteX98" fmla="*/ 598647 w 1684537"/>
              <a:gd name="connsiteY98" fmla="*/ 320666 h 1781927"/>
              <a:gd name="connsiteX99" fmla="*/ 617697 w 1684537"/>
              <a:gd name="connsiteY99" fmla="*/ 455921 h 1781927"/>
              <a:gd name="connsiteX100" fmla="*/ 631032 w 1684537"/>
              <a:gd name="connsiteY100" fmla="*/ 564506 h 1781927"/>
              <a:gd name="connsiteX101" fmla="*/ 558642 w 1684537"/>
              <a:gd name="connsiteY101" fmla="*/ 612131 h 1781927"/>
              <a:gd name="connsiteX102" fmla="*/ 377667 w 1684537"/>
              <a:gd name="connsiteY102" fmla="*/ 532121 h 1781927"/>
              <a:gd name="connsiteX103" fmla="*/ 362427 w 1684537"/>
              <a:gd name="connsiteY103" fmla="*/ 442586 h 1781927"/>
              <a:gd name="connsiteX104" fmla="*/ 446247 w 1684537"/>
              <a:gd name="connsiteY104" fmla="*/ 358766 h 1781927"/>
              <a:gd name="connsiteX105" fmla="*/ 371952 w 1684537"/>
              <a:gd name="connsiteY105" fmla="*/ 377816 h 1781927"/>
              <a:gd name="connsiteX106" fmla="*/ 345282 w 1684537"/>
              <a:gd name="connsiteY106" fmla="*/ 231131 h 1781927"/>
              <a:gd name="connsiteX107" fmla="*/ 328137 w 1684537"/>
              <a:gd name="connsiteY107" fmla="*/ 349241 h 1781927"/>
              <a:gd name="connsiteX108" fmla="*/ 286227 w 1684537"/>
              <a:gd name="connsiteY108" fmla="*/ 438776 h 1781927"/>
              <a:gd name="connsiteX109" fmla="*/ 280512 w 1684537"/>
              <a:gd name="connsiteY109" fmla="*/ 516881 h 1781927"/>
              <a:gd name="connsiteX110" fmla="*/ 105252 w 1684537"/>
              <a:gd name="connsiteY110" fmla="*/ 575936 h 1781927"/>
              <a:gd name="connsiteX111" fmla="*/ 477 w 1684537"/>
              <a:gd name="connsiteY111" fmla="*/ 596891 h 1781927"/>
              <a:gd name="connsiteX112" fmla="*/ 145257 w 1684537"/>
              <a:gd name="connsiteY112" fmla="*/ 606416 h 1781927"/>
              <a:gd name="connsiteX113" fmla="*/ 316707 w 1684537"/>
              <a:gd name="connsiteY113" fmla="*/ 602606 h 1781927"/>
              <a:gd name="connsiteX114" fmla="*/ 499587 w 1684537"/>
              <a:gd name="connsiteY114" fmla="*/ 760721 h 1781927"/>
              <a:gd name="connsiteX115" fmla="*/ 503397 w 1684537"/>
              <a:gd name="connsiteY115" fmla="*/ 878831 h 1781927"/>
              <a:gd name="connsiteX116" fmla="*/ 352902 w 1684537"/>
              <a:gd name="connsiteY116" fmla="*/ 979796 h 1781927"/>
              <a:gd name="connsiteX117" fmla="*/ 257652 w 1684537"/>
              <a:gd name="connsiteY117" fmla="*/ 1052186 h 1781927"/>
              <a:gd name="connsiteX118" fmla="*/ 187167 w 1684537"/>
              <a:gd name="connsiteY118" fmla="*/ 1099811 h 1781927"/>
              <a:gd name="connsiteX119" fmla="*/ 208122 w 1684537"/>
              <a:gd name="connsiteY119" fmla="*/ 1149341 h 1781927"/>
              <a:gd name="connsiteX120" fmla="*/ 370047 w 1684537"/>
              <a:gd name="connsiteY120" fmla="*/ 1067426 h 1781927"/>
              <a:gd name="connsiteX0" fmla="*/ 299562 w 1684536"/>
              <a:gd name="connsiteY0" fmla="*/ 1105526 h 1781927"/>
              <a:gd name="connsiteX1" fmla="*/ 482442 w 1684536"/>
              <a:gd name="connsiteY1" fmla="*/ 1046471 h 1781927"/>
              <a:gd name="connsiteX2" fmla="*/ 613887 w 1684536"/>
              <a:gd name="connsiteY2" fmla="*/ 1092191 h 1781927"/>
              <a:gd name="connsiteX3" fmla="*/ 667227 w 1684536"/>
              <a:gd name="connsiteY3" fmla="*/ 1176011 h 1781927"/>
              <a:gd name="connsiteX4" fmla="*/ 669132 w 1684536"/>
              <a:gd name="connsiteY4" fmla="*/ 1322696 h 1781927"/>
              <a:gd name="connsiteX5" fmla="*/ 611982 w 1684536"/>
              <a:gd name="connsiteY5" fmla="*/ 1473191 h 1781927"/>
              <a:gd name="connsiteX6" fmla="*/ 610077 w 1684536"/>
              <a:gd name="connsiteY6" fmla="*/ 1602731 h 1781927"/>
              <a:gd name="connsiteX7" fmla="*/ 598647 w 1684536"/>
              <a:gd name="connsiteY7" fmla="*/ 1657976 h 1781927"/>
              <a:gd name="connsiteX8" fmla="*/ 551022 w 1684536"/>
              <a:gd name="connsiteY8" fmla="*/ 1709411 h 1781927"/>
              <a:gd name="connsiteX9" fmla="*/ 518637 w 1684536"/>
              <a:gd name="connsiteY9" fmla="*/ 1743701 h 1781927"/>
              <a:gd name="connsiteX10" fmla="*/ 619602 w 1684536"/>
              <a:gd name="connsiteY10" fmla="*/ 1684646 h 1781927"/>
              <a:gd name="connsiteX11" fmla="*/ 642462 w 1684536"/>
              <a:gd name="connsiteY11" fmla="*/ 1652261 h 1781927"/>
              <a:gd name="connsiteX12" fmla="*/ 711042 w 1684536"/>
              <a:gd name="connsiteY12" fmla="*/ 1726556 h 1781927"/>
              <a:gd name="connsiteX13" fmla="*/ 730092 w 1684536"/>
              <a:gd name="connsiteY13" fmla="*/ 1781801 h 1781927"/>
              <a:gd name="connsiteX14" fmla="*/ 747237 w 1684536"/>
              <a:gd name="connsiteY14" fmla="*/ 1711316 h 1781927"/>
              <a:gd name="connsiteX15" fmla="*/ 703422 w 1684536"/>
              <a:gd name="connsiteY15" fmla="*/ 1646546 h 1781927"/>
              <a:gd name="connsiteX16" fmla="*/ 686277 w 1684536"/>
              <a:gd name="connsiteY16" fmla="*/ 1570346 h 1781927"/>
              <a:gd name="connsiteX17" fmla="*/ 709137 w 1684536"/>
              <a:gd name="connsiteY17" fmla="*/ 1509386 h 1781927"/>
              <a:gd name="connsiteX18" fmla="*/ 751047 w 1684536"/>
              <a:gd name="connsiteY18" fmla="*/ 1465571 h 1781927"/>
              <a:gd name="connsiteX19" fmla="*/ 855822 w 1684536"/>
              <a:gd name="connsiteY19" fmla="*/ 1530341 h 1781927"/>
              <a:gd name="connsiteX20" fmla="*/ 905352 w 1684536"/>
              <a:gd name="connsiteY20" fmla="*/ 1589396 h 1781927"/>
              <a:gd name="connsiteX21" fmla="*/ 924402 w 1684536"/>
              <a:gd name="connsiteY21" fmla="*/ 1665596 h 1781927"/>
              <a:gd name="connsiteX22" fmla="*/ 954882 w 1684536"/>
              <a:gd name="connsiteY22" fmla="*/ 1589396 h 1781927"/>
              <a:gd name="connsiteX23" fmla="*/ 930117 w 1684536"/>
              <a:gd name="connsiteY23" fmla="*/ 1534151 h 1781927"/>
              <a:gd name="connsiteX24" fmla="*/ 968217 w 1684536"/>
              <a:gd name="connsiteY24" fmla="*/ 1511291 h 1781927"/>
              <a:gd name="connsiteX25" fmla="*/ 1010127 w 1684536"/>
              <a:gd name="connsiteY25" fmla="*/ 1486526 h 1781927"/>
              <a:gd name="connsiteX26" fmla="*/ 886302 w 1684536"/>
              <a:gd name="connsiteY26" fmla="*/ 1482716 h 1781927"/>
              <a:gd name="connsiteX27" fmla="*/ 791052 w 1684536"/>
              <a:gd name="connsiteY27" fmla="*/ 1349366 h 1781927"/>
              <a:gd name="connsiteX28" fmla="*/ 827247 w 1684536"/>
              <a:gd name="connsiteY28" fmla="*/ 1172201 h 1781927"/>
              <a:gd name="connsiteX29" fmla="*/ 892017 w 1684536"/>
              <a:gd name="connsiteY29" fmla="*/ 1096001 h 1781927"/>
              <a:gd name="connsiteX30" fmla="*/ 979647 w 1684536"/>
              <a:gd name="connsiteY30" fmla="*/ 1088381 h 1781927"/>
              <a:gd name="connsiteX31" fmla="*/ 1078707 w 1684536"/>
              <a:gd name="connsiteY31" fmla="*/ 1130291 h 1781927"/>
              <a:gd name="connsiteX32" fmla="*/ 1181577 w 1684536"/>
              <a:gd name="connsiteY32" fmla="*/ 1196966 h 1781927"/>
              <a:gd name="connsiteX33" fmla="*/ 1158717 w 1684536"/>
              <a:gd name="connsiteY33" fmla="*/ 1115051 h 1781927"/>
              <a:gd name="connsiteX34" fmla="*/ 1071087 w 1684536"/>
              <a:gd name="connsiteY34" fmla="*/ 996941 h 1781927"/>
              <a:gd name="connsiteX35" fmla="*/ 1095852 w 1684536"/>
              <a:gd name="connsiteY35" fmla="*/ 920741 h 1781927"/>
              <a:gd name="connsiteX36" fmla="*/ 1212057 w 1684536"/>
              <a:gd name="connsiteY36" fmla="*/ 848351 h 1781927"/>
              <a:gd name="connsiteX37" fmla="*/ 1379697 w 1684536"/>
              <a:gd name="connsiteY37" fmla="*/ 844541 h 1781927"/>
              <a:gd name="connsiteX38" fmla="*/ 1448277 w 1684536"/>
              <a:gd name="connsiteY38" fmla="*/ 958841 h 1781927"/>
              <a:gd name="connsiteX39" fmla="*/ 1459707 w 1684536"/>
              <a:gd name="connsiteY39" fmla="*/ 909311 h 1781927"/>
              <a:gd name="connsiteX40" fmla="*/ 1459707 w 1684536"/>
              <a:gd name="connsiteY40" fmla="*/ 890261 h 1781927"/>
              <a:gd name="connsiteX41" fmla="*/ 1532097 w 1684536"/>
              <a:gd name="connsiteY41" fmla="*/ 951221 h 1781927"/>
              <a:gd name="connsiteX42" fmla="*/ 1558767 w 1684536"/>
              <a:gd name="connsiteY42" fmla="*/ 1027421 h 1781927"/>
              <a:gd name="connsiteX43" fmla="*/ 1547337 w 1684536"/>
              <a:gd name="connsiteY43" fmla="*/ 1096001 h 1781927"/>
              <a:gd name="connsiteX44" fmla="*/ 1608297 w 1684536"/>
              <a:gd name="connsiteY44" fmla="*/ 1008371 h 1781927"/>
              <a:gd name="connsiteX45" fmla="*/ 1665447 w 1684536"/>
              <a:gd name="connsiteY45" fmla="*/ 1015991 h 1781927"/>
              <a:gd name="connsiteX46" fmla="*/ 1604487 w 1684536"/>
              <a:gd name="connsiteY46" fmla="*/ 939791 h 1781927"/>
              <a:gd name="connsiteX47" fmla="*/ 1551147 w 1684536"/>
              <a:gd name="connsiteY47" fmla="*/ 859781 h 1781927"/>
              <a:gd name="connsiteX48" fmla="*/ 1684497 w 1684536"/>
              <a:gd name="connsiteY48" fmla="*/ 859781 h 1781927"/>
              <a:gd name="connsiteX49" fmla="*/ 1564482 w 1684536"/>
              <a:gd name="connsiteY49" fmla="*/ 829301 h 1781927"/>
              <a:gd name="connsiteX50" fmla="*/ 1509237 w 1684536"/>
              <a:gd name="connsiteY50" fmla="*/ 842636 h 1781927"/>
              <a:gd name="connsiteX51" fmla="*/ 1415892 w 1684536"/>
              <a:gd name="connsiteY51" fmla="*/ 781676 h 1781927"/>
              <a:gd name="connsiteX52" fmla="*/ 1450182 w 1684536"/>
              <a:gd name="connsiteY52" fmla="*/ 644516 h 1781927"/>
              <a:gd name="connsiteX53" fmla="*/ 1373982 w 1684536"/>
              <a:gd name="connsiteY53" fmla="*/ 758816 h 1781927"/>
              <a:gd name="connsiteX54" fmla="*/ 1280637 w 1684536"/>
              <a:gd name="connsiteY54" fmla="*/ 781676 h 1781927"/>
              <a:gd name="connsiteX55" fmla="*/ 1320642 w 1684536"/>
              <a:gd name="connsiteY55" fmla="*/ 718811 h 1781927"/>
              <a:gd name="connsiteX56" fmla="*/ 1362552 w 1684536"/>
              <a:gd name="connsiteY56" fmla="*/ 623561 h 1781927"/>
              <a:gd name="connsiteX57" fmla="*/ 1370172 w 1684536"/>
              <a:gd name="connsiteY57" fmla="*/ 514976 h 1781927"/>
              <a:gd name="connsiteX58" fmla="*/ 1345407 w 1684536"/>
              <a:gd name="connsiteY58" fmla="*/ 526406 h 1781927"/>
              <a:gd name="connsiteX59" fmla="*/ 1309212 w 1684536"/>
              <a:gd name="connsiteY59" fmla="*/ 640706 h 1781927"/>
              <a:gd name="connsiteX60" fmla="*/ 1240632 w 1684536"/>
              <a:gd name="connsiteY60" fmla="*/ 543551 h 1781927"/>
              <a:gd name="connsiteX61" fmla="*/ 1278732 w 1684536"/>
              <a:gd name="connsiteY61" fmla="*/ 686426 h 1781927"/>
              <a:gd name="connsiteX62" fmla="*/ 1154907 w 1684536"/>
              <a:gd name="connsiteY62" fmla="*/ 741671 h 1781927"/>
              <a:gd name="connsiteX63" fmla="*/ 1067277 w 1684536"/>
              <a:gd name="connsiteY63" fmla="*/ 716906 h 1781927"/>
              <a:gd name="connsiteX64" fmla="*/ 1071087 w 1684536"/>
              <a:gd name="connsiteY64" fmla="*/ 623561 h 1781927"/>
              <a:gd name="connsiteX65" fmla="*/ 1128237 w 1684536"/>
              <a:gd name="connsiteY65" fmla="*/ 543551 h 1781927"/>
              <a:gd name="connsiteX66" fmla="*/ 1231107 w 1684536"/>
              <a:gd name="connsiteY66" fmla="*/ 497831 h 1781927"/>
              <a:gd name="connsiteX67" fmla="*/ 1326357 w 1684536"/>
              <a:gd name="connsiteY67" fmla="*/ 478781 h 1781927"/>
              <a:gd name="connsiteX68" fmla="*/ 1440657 w 1684536"/>
              <a:gd name="connsiteY68" fmla="*/ 494021 h 1781927"/>
              <a:gd name="connsiteX69" fmla="*/ 1364457 w 1684536"/>
              <a:gd name="connsiteY69" fmla="*/ 417821 h 1781927"/>
              <a:gd name="connsiteX70" fmla="*/ 1433037 w 1684536"/>
              <a:gd name="connsiteY70" fmla="*/ 292091 h 1781927"/>
              <a:gd name="connsiteX71" fmla="*/ 1265397 w 1684536"/>
              <a:gd name="connsiteY71" fmla="*/ 417821 h 1781927"/>
              <a:gd name="connsiteX72" fmla="*/ 1143477 w 1684536"/>
              <a:gd name="connsiteY72" fmla="*/ 459731 h 1781927"/>
              <a:gd name="connsiteX73" fmla="*/ 1187292 w 1684536"/>
              <a:gd name="connsiteY73" fmla="*/ 246371 h 1781927"/>
              <a:gd name="connsiteX74" fmla="*/ 1236822 w 1684536"/>
              <a:gd name="connsiteY74" fmla="*/ 132071 h 1781927"/>
              <a:gd name="connsiteX75" fmla="*/ 1143477 w 1684536"/>
              <a:gd name="connsiteY75" fmla="*/ 234941 h 1781927"/>
              <a:gd name="connsiteX76" fmla="*/ 1074897 w 1684536"/>
              <a:gd name="connsiteY76" fmla="*/ 200651 h 1781927"/>
              <a:gd name="connsiteX77" fmla="*/ 1132047 w 1684536"/>
              <a:gd name="connsiteY77" fmla="*/ 311141 h 1781927"/>
              <a:gd name="connsiteX78" fmla="*/ 1097757 w 1684536"/>
              <a:gd name="connsiteY78" fmla="*/ 436871 h 1781927"/>
              <a:gd name="connsiteX79" fmla="*/ 905352 w 1684536"/>
              <a:gd name="connsiteY79" fmla="*/ 545456 h 1781927"/>
              <a:gd name="connsiteX80" fmla="*/ 821532 w 1684536"/>
              <a:gd name="connsiteY80" fmla="*/ 494021 h 1781927"/>
              <a:gd name="connsiteX81" fmla="*/ 804387 w 1684536"/>
              <a:gd name="connsiteY81" fmla="*/ 364481 h 1781927"/>
              <a:gd name="connsiteX82" fmla="*/ 880587 w 1684536"/>
              <a:gd name="connsiteY82" fmla="*/ 154930 h 1781927"/>
              <a:gd name="connsiteX83" fmla="*/ 926307 w 1684536"/>
              <a:gd name="connsiteY83" fmla="*/ 67301 h 1781927"/>
              <a:gd name="connsiteX84" fmla="*/ 905352 w 1684536"/>
              <a:gd name="connsiteY84" fmla="*/ 6341 h 1781927"/>
              <a:gd name="connsiteX85" fmla="*/ 886302 w 1684536"/>
              <a:gd name="connsiteY85" fmla="*/ 69205 h 1781927"/>
              <a:gd name="connsiteX86" fmla="*/ 848202 w 1684536"/>
              <a:gd name="connsiteY86" fmla="*/ 114926 h 1781927"/>
              <a:gd name="connsiteX87" fmla="*/ 724377 w 1684536"/>
              <a:gd name="connsiteY87" fmla="*/ 40631 h 1781927"/>
              <a:gd name="connsiteX88" fmla="*/ 812007 w 1684536"/>
              <a:gd name="connsiteY88" fmla="*/ 200651 h 1781927"/>
              <a:gd name="connsiteX89" fmla="*/ 743427 w 1684536"/>
              <a:gd name="connsiteY89" fmla="*/ 322571 h 1781927"/>
              <a:gd name="connsiteX90" fmla="*/ 716757 w 1684536"/>
              <a:gd name="connsiteY90" fmla="*/ 379721 h 1781927"/>
              <a:gd name="connsiteX91" fmla="*/ 671037 w 1684536"/>
              <a:gd name="connsiteY91" fmla="*/ 181601 h 1781927"/>
              <a:gd name="connsiteX92" fmla="*/ 648177 w 1684536"/>
              <a:gd name="connsiteY92" fmla="*/ 2531 h 1781927"/>
              <a:gd name="connsiteX93" fmla="*/ 610077 w 1684536"/>
              <a:gd name="connsiteY93" fmla="*/ 78731 h 1781927"/>
              <a:gd name="connsiteX94" fmla="*/ 583407 w 1684536"/>
              <a:gd name="connsiteY94" fmla="*/ 113021 h 1781927"/>
              <a:gd name="connsiteX95" fmla="*/ 429102 w 1684536"/>
              <a:gd name="connsiteY95" fmla="*/ 57776 h 1781927"/>
              <a:gd name="connsiteX96" fmla="*/ 518637 w 1684536"/>
              <a:gd name="connsiteY96" fmla="*/ 143501 h 1781927"/>
              <a:gd name="connsiteX97" fmla="*/ 591027 w 1684536"/>
              <a:gd name="connsiteY97" fmla="*/ 196841 h 1781927"/>
              <a:gd name="connsiteX98" fmla="*/ 598647 w 1684536"/>
              <a:gd name="connsiteY98" fmla="*/ 320666 h 1781927"/>
              <a:gd name="connsiteX99" fmla="*/ 617697 w 1684536"/>
              <a:gd name="connsiteY99" fmla="*/ 455921 h 1781927"/>
              <a:gd name="connsiteX100" fmla="*/ 631032 w 1684536"/>
              <a:gd name="connsiteY100" fmla="*/ 564506 h 1781927"/>
              <a:gd name="connsiteX101" fmla="*/ 558642 w 1684536"/>
              <a:gd name="connsiteY101" fmla="*/ 612131 h 1781927"/>
              <a:gd name="connsiteX102" fmla="*/ 377667 w 1684536"/>
              <a:gd name="connsiteY102" fmla="*/ 532121 h 1781927"/>
              <a:gd name="connsiteX103" fmla="*/ 362427 w 1684536"/>
              <a:gd name="connsiteY103" fmla="*/ 442586 h 1781927"/>
              <a:gd name="connsiteX104" fmla="*/ 446247 w 1684536"/>
              <a:gd name="connsiteY104" fmla="*/ 358766 h 1781927"/>
              <a:gd name="connsiteX105" fmla="*/ 371952 w 1684536"/>
              <a:gd name="connsiteY105" fmla="*/ 377816 h 1781927"/>
              <a:gd name="connsiteX106" fmla="*/ 345282 w 1684536"/>
              <a:gd name="connsiteY106" fmla="*/ 231131 h 1781927"/>
              <a:gd name="connsiteX107" fmla="*/ 328137 w 1684536"/>
              <a:gd name="connsiteY107" fmla="*/ 349241 h 1781927"/>
              <a:gd name="connsiteX108" fmla="*/ 286227 w 1684536"/>
              <a:gd name="connsiteY108" fmla="*/ 438776 h 1781927"/>
              <a:gd name="connsiteX109" fmla="*/ 280512 w 1684536"/>
              <a:gd name="connsiteY109" fmla="*/ 516881 h 1781927"/>
              <a:gd name="connsiteX110" fmla="*/ 105252 w 1684536"/>
              <a:gd name="connsiteY110" fmla="*/ 575936 h 1781927"/>
              <a:gd name="connsiteX111" fmla="*/ 477 w 1684536"/>
              <a:gd name="connsiteY111" fmla="*/ 596891 h 1781927"/>
              <a:gd name="connsiteX112" fmla="*/ 145257 w 1684536"/>
              <a:gd name="connsiteY112" fmla="*/ 606416 h 1781927"/>
              <a:gd name="connsiteX113" fmla="*/ 316707 w 1684536"/>
              <a:gd name="connsiteY113" fmla="*/ 602606 h 1781927"/>
              <a:gd name="connsiteX114" fmla="*/ 499587 w 1684536"/>
              <a:gd name="connsiteY114" fmla="*/ 760721 h 1781927"/>
              <a:gd name="connsiteX115" fmla="*/ 503397 w 1684536"/>
              <a:gd name="connsiteY115" fmla="*/ 878831 h 1781927"/>
              <a:gd name="connsiteX116" fmla="*/ 352902 w 1684536"/>
              <a:gd name="connsiteY116" fmla="*/ 979796 h 1781927"/>
              <a:gd name="connsiteX117" fmla="*/ 257652 w 1684536"/>
              <a:gd name="connsiteY117" fmla="*/ 1052186 h 1781927"/>
              <a:gd name="connsiteX118" fmla="*/ 187167 w 1684536"/>
              <a:gd name="connsiteY118" fmla="*/ 1099811 h 1781927"/>
              <a:gd name="connsiteX119" fmla="*/ 208122 w 1684536"/>
              <a:gd name="connsiteY119" fmla="*/ 1149341 h 1781927"/>
              <a:gd name="connsiteX120" fmla="*/ 370047 w 1684536"/>
              <a:gd name="connsiteY120" fmla="*/ 1067426 h 1781927"/>
              <a:gd name="connsiteX0" fmla="*/ 299562 w 1684766"/>
              <a:gd name="connsiteY0" fmla="*/ 1105526 h 1781927"/>
              <a:gd name="connsiteX1" fmla="*/ 482442 w 1684766"/>
              <a:gd name="connsiteY1" fmla="*/ 1046471 h 1781927"/>
              <a:gd name="connsiteX2" fmla="*/ 613887 w 1684766"/>
              <a:gd name="connsiteY2" fmla="*/ 1092191 h 1781927"/>
              <a:gd name="connsiteX3" fmla="*/ 667227 w 1684766"/>
              <a:gd name="connsiteY3" fmla="*/ 1176011 h 1781927"/>
              <a:gd name="connsiteX4" fmla="*/ 669132 w 1684766"/>
              <a:gd name="connsiteY4" fmla="*/ 1322696 h 1781927"/>
              <a:gd name="connsiteX5" fmla="*/ 611982 w 1684766"/>
              <a:gd name="connsiteY5" fmla="*/ 1473191 h 1781927"/>
              <a:gd name="connsiteX6" fmla="*/ 610077 w 1684766"/>
              <a:gd name="connsiteY6" fmla="*/ 1602731 h 1781927"/>
              <a:gd name="connsiteX7" fmla="*/ 598647 w 1684766"/>
              <a:gd name="connsiteY7" fmla="*/ 1657976 h 1781927"/>
              <a:gd name="connsiteX8" fmla="*/ 551022 w 1684766"/>
              <a:gd name="connsiteY8" fmla="*/ 1709411 h 1781927"/>
              <a:gd name="connsiteX9" fmla="*/ 518637 w 1684766"/>
              <a:gd name="connsiteY9" fmla="*/ 1743701 h 1781927"/>
              <a:gd name="connsiteX10" fmla="*/ 619602 w 1684766"/>
              <a:gd name="connsiteY10" fmla="*/ 1684646 h 1781927"/>
              <a:gd name="connsiteX11" fmla="*/ 642462 w 1684766"/>
              <a:gd name="connsiteY11" fmla="*/ 1652261 h 1781927"/>
              <a:gd name="connsiteX12" fmla="*/ 711042 w 1684766"/>
              <a:gd name="connsiteY12" fmla="*/ 1726556 h 1781927"/>
              <a:gd name="connsiteX13" fmla="*/ 730092 w 1684766"/>
              <a:gd name="connsiteY13" fmla="*/ 1781801 h 1781927"/>
              <a:gd name="connsiteX14" fmla="*/ 747237 w 1684766"/>
              <a:gd name="connsiteY14" fmla="*/ 1711316 h 1781927"/>
              <a:gd name="connsiteX15" fmla="*/ 703422 w 1684766"/>
              <a:gd name="connsiteY15" fmla="*/ 1646546 h 1781927"/>
              <a:gd name="connsiteX16" fmla="*/ 686277 w 1684766"/>
              <a:gd name="connsiteY16" fmla="*/ 1570346 h 1781927"/>
              <a:gd name="connsiteX17" fmla="*/ 709137 w 1684766"/>
              <a:gd name="connsiteY17" fmla="*/ 1509386 h 1781927"/>
              <a:gd name="connsiteX18" fmla="*/ 751047 w 1684766"/>
              <a:gd name="connsiteY18" fmla="*/ 1465571 h 1781927"/>
              <a:gd name="connsiteX19" fmla="*/ 855822 w 1684766"/>
              <a:gd name="connsiteY19" fmla="*/ 1530341 h 1781927"/>
              <a:gd name="connsiteX20" fmla="*/ 905352 w 1684766"/>
              <a:gd name="connsiteY20" fmla="*/ 1589396 h 1781927"/>
              <a:gd name="connsiteX21" fmla="*/ 924402 w 1684766"/>
              <a:gd name="connsiteY21" fmla="*/ 1665596 h 1781927"/>
              <a:gd name="connsiteX22" fmla="*/ 954882 w 1684766"/>
              <a:gd name="connsiteY22" fmla="*/ 1589396 h 1781927"/>
              <a:gd name="connsiteX23" fmla="*/ 930117 w 1684766"/>
              <a:gd name="connsiteY23" fmla="*/ 1534151 h 1781927"/>
              <a:gd name="connsiteX24" fmla="*/ 968217 w 1684766"/>
              <a:gd name="connsiteY24" fmla="*/ 1511291 h 1781927"/>
              <a:gd name="connsiteX25" fmla="*/ 1010127 w 1684766"/>
              <a:gd name="connsiteY25" fmla="*/ 1486526 h 1781927"/>
              <a:gd name="connsiteX26" fmla="*/ 886302 w 1684766"/>
              <a:gd name="connsiteY26" fmla="*/ 1482716 h 1781927"/>
              <a:gd name="connsiteX27" fmla="*/ 791052 w 1684766"/>
              <a:gd name="connsiteY27" fmla="*/ 1349366 h 1781927"/>
              <a:gd name="connsiteX28" fmla="*/ 827247 w 1684766"/>
              <a:gd name="connsiteY28" fmla="*/ 1172201 h 1781927"/>
              <a:gd name="connsiteX29" fmla="*/ 892017 w 1684766"/>
              <a:gd name="connsiteY29" fmla="*/ 1096001 h 1781927"/>
              <a:gd name="connsiteX30" fmla="*/ 979647 w 1684766"/>
              <a:gd name="connsiteY30" fmla="*/ 1088381 h 1781927"/>
              <a:gd name="connsiteX31" fmla="*/ 1078707 w 1684766"/>
              <a:gd name="connsiteY31" fmla="*/ 1130291 h 1781927"/>
              <a:gd name="connsiteX32" fmla="*/ 1181577 w 1684766"/>
              <a:gd name="connsiteY32" fmla="*/ 1196966 h 1781927"/>
              <a:gd name="connsiteX33" fmla="*/ 1158717 w 1684766"/>
              <a:gd name="connsiteY33" fmla="*/ 1115051 h 1781927"/>
              <a:gd name="connsiteX34" fmla="*/ 1071087 w 1684766"/>
              <a:gd name="connsiteY34" fmla="*/ 996941 h 1781927"/>
              <a:gd name="connsiteX35" fmla="*/ 1095852 w 1684766"/>
              <a:gd name="connsiteY35" fmla="*/ 920741 h 1781927"/>
              <a:gd name="connsiteX36" fmla="*/ 1212057 w 1684766"/>
              <a:gd name="connsiteY36" fmla="*/ 848351 h 1781927"/>
              <a:gd name="connsiteX37" fmla="*/ 1379697 w 1684766"/>
              <a:gd name="connsiteY37" fmla="*/ 844541 h 1781927"/>
              <a:gd name="connsiteX38" fmla="*/ 1448277 w 1684766"/>
              <a:gd name="connsiteY38" fmla="*/ 958841 h 1781927"/>
              <a:gd name="connsiteX39" fmla="*/ 1459707 w 1684766"/>
              <a:gd name="connsiteY39" fmla="*/ 909311 h 1781927"/>
              <a:gd name="connsiteX40" fmla="*/ 1459707 w 1684766"/>
              <a:gd name="connsiteY40" fmla="*/ 890261 h 1781927"/>
              <a:gd name="connsiteX41" fmla="*/ 1532097 w 1684766"/>
              <a:gd name="connsiteY41" fmla="*/ 951221 h 1781927"/>
              <a:gd name="connsiteX42" fmla="*/ 1558767 w 1684766"/>
              <a:gd name="connsiteY42" fmla="*/ 1027421 h 1781927"/>
              <a:gd name="connsiteX43" fmla="*/ 1547337 w 1684766"/>
              <a:gd name="connsiteY43" fmla="*/ 1096001 h 1781927"/>
              <a:gd name="connsiteX44" fmla="*/ 1608297 w 1684766"/>
              <a:gd name="connsiteY44" fmla="*/ 1008371 h 1781927"/>
              <a:gd name="connsiteX45" fmla="*/ 1665447 w 1684766"/>
              <a:gd name="connsiteY45" fmla="*/ 1015991 h 1781927"/>
              <a:gd name="connsiteX46" fmla="*/ 1604487 w 1684766"/>
              <a:gd name="connsiteY46" fmla="*/ 939791 h 1781927"/>
              <a:gd name="connsiteX47" fmla="*/ 1551147 w 1684766"/>
              <a:gd name="connsiteY47" fmla="*/ 859781 h 1781927"/>
              <a:gd name="connsiteX48" fmla="*/ 1684497 w 1684766"/>
              <a:gd name="connsiteY48" fmla="*/ 859781 h 1781927"/>
              <a:gd name="connsiteX49" fmla="*/ 1583532 w 1684766"/>
              <a:gd name="connsiteY49" fmla="*/ 829301 h 1781927"/>
              <a:gd name="connsiteX50" fmla="*/ 1509237 w 1684766"/>
              <a:gd name="connsiteY50" fmla="*/ 842636 h 1781927"/>
              <a:gd name="connsiteX51" fmla="*/ 1415892 w 1684766"/>
              <a:gd name="connsiteY51" fmla="*/ 781676 h 1781927"/>
              <a:gd name="connsiteX52" fmla="*/ 1450182 w 1684766"/>
              <a:gd name="connsiteY52" fmla="*/ 644516 h 1781927"/>
              <a:gd name="connsiteX53" fmla="*/ 1373982 w 1684766"/>
              <a:gd name="connsiteY53" fmla="*/ 758816 h 1781927"/>
              <a:gd name="connsiteX54" fmla="*/ 1280637 w 1684766"/>
              <a:gd name="connsiteY54" fmla="*/ 781676 h 1781927"/>
              <a:gd name="connsiteX55" fmla="*/ 1320642 w 1684766"/>
              <a:gd name="connsiteY55" fmla="*/ 718811 h 1781927"/>
              <a:gd name="connsiteX56" fmla="*/ 1362552 w 1684766"/>
              <a:gd name="connsiteY56" fmla="*/ 623561 h 1781927"/>
              <a:gd name="connsiteX57" fmla="*/ 1370172 w 1684766"/>
              <a:gd name="connsiteY57" fmla="*/ 514976 h 1781927"/>
              <a:gd name="connsiteX58" fmla="*/ 1345407 w 1684766"/>
              <a:gd name="connsiteY58" fmla="*/ 526406 h 1781927"/>
              <a:gd name="connsiteX59" fmla="*/ 1309212 w 1684766"/>
              <a:gd name="connsiteY59" fmla="*/ 640706 h 1781927"/>
              <a:gd name="connsiteX60" fmla="*/ 1240632 w 1684766"/>
              <a:gd name="connsiteY60" fmla="*/ 543551 h 1781927"/>
              <a:gd name="connsiteX61" fmla="*/ 1278732 w 1684766"/>
              <a:gd name="connsiteY61" fmla="*/ 686426 h 1781927"/>
              <a:gd name="connsiteX62" fmla="*/ 1154907 w 1684766"/>
              <a:gd name="connsiteY62" fmla="*/ 741671 h 1781927"/>
              <a:gd name="connsiteX63" fmla="*/ 1067277 w 1684766"/>
              <a:gd name="connsiteY63" fmla="*/ 716906 h 1781927"/>
              <a:gd name="connsiteX64" fmla="*/ 1071087 w 1684766"/>
              <a:gd name="connsiteY64" fmla="*/ 623561 h 1781927"/>
              <a:gd name="connsiteX65" fmla="*/ 1128237 w 1684766"/>
              <a:gd name="connsiteY65" fmla="*/ 543551 h 1781927"/>
              <a:gd name="connsiteX66" fmla="*/ 1231107 w 1684766"/>
              <a:gd name="connsiteY66" fmla="*/ 497831 h 1781927"/>
              <a:gd name="connsiteX67" fmla="*/ 1326357 w 1684766"/>
              <a:gd name="connsiteY67" fmla="*/ 478781 h 1781927"/>
              <a:gd name="connsiteX68" fmla="*/ 1440657 w 1684766"/>
              <a:gd name="connsiteY68" fmla="*/ 494021 h 1781927"/>
              <a:gd name="connsiteX69" fmla="*/ 1364457 w 1684766"/>
              <a:gd name="connsiteY69" fmla="*/ 417821 h 1781927"/>
              <a:gd name="connsiteX70" fmla="*/ 1433037 w 1684766"/>
              <a:gd name="connsiteY70" fmla="*/ 292091 h 1781927"/>
              <a:gd name="connsiteX71" fmla="*/ 1265397 w 1684766"/>
              <a:gd name="connsiteY71" fmla="*/ 417821 h 1781927"/>
              <a:gd name="connsiteX72" fmla="*/ 1143477 w 1684766"/>
              <a:gd name="connsiteY72" fmla="*/ 459731 h 1781927"/>
              <a:gd name="connsiteX73" fmla="*/ 1187292 w 1684766"/>
              <a:gd name="connsiteY73" fmla="*/ 246371 h 1781927"/>
              <a:gd name="connsiteX74" fmla="*/ 1236822 w 1684766"/>
              <a:gd name="connsiteY74" fmla="*/ 132071 h 1781927"/>
              <a:gd name="connsiteX75" fmla="*/ 1143477 w 1684766"/>
              <a:gd name="connsiteY75" fmla="*/ 234941 h 1781927"/>
              <a:gd name="connsiteX76" fmla="*/ 1074897 w 1684766"/>
              <a:gd name="connsiteY76" fmla="*/ 200651 h 1781927"/>
              <a:gd name="connsiteX77" fmla="*/ 1132047 w 1684766"/>
              <a:gd name="connsiteY77" fmla="*/ 311141 h 1781927"/>
              <a:gd name="connsiteX78" fmla="*/ 1097757 w 1684766"/>
              <a:gd name="connsiteY78" fmla="*/ 436871 h 1781927"/>
              <a:gd name="connsiteX79" fmla="*/ 905352 w 1684766"/>
              <a:gd name="connsiteY79" fmla="*/ 545456 h 1781927"/>
              <a:gd name="connsiteX80" fmla="*/ 821532 w 1684766"/>
              <a:gd name="connsiteY80" fmla="*/ 494021 h 1781927"/>
              <a:gd name="connsiteX81" fmla="*/ 804387 w 1684766"/>
              <a:gd name="connsiteY81" fmla="*/ 364481 h 1781927"/>
              <a:gd name="connsiteX82" fmla="*/ 880587 w 1684766"/>
              <a:gd name="connsiteY82" fmla="*/ 154930 h 1781927"/>
              <a:gd name="connsiteX83" fmla="*/ 926307 w 1684766"/>
              <a:gd name="connsiteY83" fmla="*/ 67301 h 1781927"/>
              <a:gd name="connsiteX84" fmla="*/ 905352 w 1684766"/>
              <a:gd name="connsiteY84" fmla="*/ 6341 h 1781927"/>
              <a:gd name="connsiteX85" fmla="*/ 886302 w 1684766"/>
              <a:gd name="connsiteY85" fmla="*/ 69205 h 1781927"/>
              <a:gd name="connsiteX86" fmla="*/ 848202 w 1684766"/>
              <a:gd name="connsiteY86" fmla="*/ 114926 h 1781927"/>
              <a:gd name="connsiteX87" fmla="*/ 724377 w 1684766"/>
              <a:gd name="connsiteY87" fmla="*/ 40631 h 1781927"/>
              <a:gd name="connsiteX88" fmla="*/ 812007 w 1684766"/>
              <a:gd name="connsiteY88" fmla="*/ 200651 h 1781927"/>
              <a:gd name="connsiteX89" fmla="*/ 743427 w 1684766"/>
              <a:gd name="connsiteY89" fmla="*/ 322571 h 1781927"/>
              <a:gd name="connsiteX90" fmla="*/ 716757 w 1684766"/>
              <a:gd name="connsiteY90" fmla="*/ 379721 h 1781927"/>
              <a:gd name="connsiteX91" fmla="*/ 671037 w 1684766"/>
              <a:gd name="connsiteY91" fmla="*/ 181601 h 1781927"/>
              <a:gd name="connsiteX92" fmla="*/ 648177 w 1684766"/>
              <a:gd name="connsiteY92" fmla="*/ 2531 h 1781927"/>
              <a:gd name="connsiteX93" fmla="*/ 610077 w 1684766"/>
              <a:gd name="connsiteY93" fmla="*/ 78731 h 1781927"/>
              <a:gd name="connsiteX94" fmla="*/ 583407 w 1684766"/>
              <a:gd name="connsiteY94" fmla="*/ 113021 h 1781927"/>
              <a:gd name="connsiteX95" fmla="*/ 429102 w 1684766"/>
              <a:gd name="connsiteY95" fmla="*/ 57776 h 1781927"/>
              <a:gd name="connsiteX96" fmla="*/ 518637 w 1684766"/>
              <a:gd name="connsiteY96" fmla="*/ 143501 h 1781927"/>
              <a:gd name="connsiteX97" fmla="*/ 591027 w 1684766"/>
              <a:gd name="connsiteY97" fmla="*/ 196841 h 1781927"/>
              <a:gd name="connsiteX98" fmla="*/ 598647 w 1684766"/>
              <a:gd name="connsiteY98" fmla="*/ 320666 h 1781927"/>
              <a:gd name="connsiteX99" fmla="*/ 617697 w 1684766"/>
              <a:gd name="connsiteY99" fmla="*/ 455921 h 1781927"/>
              <a:gd name="connsiteX100" fmla="*/ 631032 w 1684766"/>
              <a:gd name="connsiteY100" fmla="*/ 564506 h 1781927"/>
              <a:gd name="connsiteX101" fmla="*/ 558642 w 1684766"/>
              <a:gd name="connsiteY101" fmla="*/ 612131 h 1781927"/>
              <a:gd name="connsiteX102" fmla="*/ 377667 w 1684766"/>
              <a:gd name="connsiteY102" fmla="*/ 532121 h 1781927"/>
              <a:gd name="connsiteX103" fmla="*/ 362427 w 1684766"/>
              <a:gd name="connsiteY103" fmla="*/ 442586 h 1781927"/>
              <a:gd name="connsiteX104" fmla="*/ 446247 w 1684766"/>
              <a:gd name="connsiteY104" fmla="*/ 358766 h 1781927"/>
              <a:gd name="connsiteX105" fmla="*/ 371952 w 1684766"/>
              <a:gd name="connsiteY105" fmla="*/ 377816 h 1781927"/>
              <a:gd name="connsiteX106" fmla="*/ 345282 w 1684766"/>
              <a:gd name="connsiteY106" fmla="*/ 231131 h 1781927"/>
              <a:gd name="connsiteX107" fmla="*/ 328137 w 1684766"/>
              <a:gd name="connsiteY107" fmla="*/ 349241 h 1781927"/>
              <a:gd name="connsiteX108" fmla="*/ 286227 w 1684766"/>
              <a:gd name="connsiteY108" fmla="*/ 438776 h 1781927"/>
              <a:gd name="connsiteX109" fmla="*/ 280512 w 1684766"/>
              <a:gd name="connsiteY109" fmla="*/ 516881 h 1781927"/>
              <a:gd name="connsiteX110" fmla="*/ 105252 w 1684766"/>
              <a:gd name="connsiteY110" fmla="*/ 575936 h 1781927"/>
              <a:gd name="connsiteX111" fmla="*/ 477 w 1684766"/>
              <a:gd name="connsiteY111" fmla="*/ 596891 h 1781927"/>
              <a:gd name="connsiteX112" fmla="*/ 145257 w 1684766"/>
              <a:gd name="connsiteY112" fmla="*/ 606416 h 1781927"/>
              <a:gd name="connsiteX113" fmla="*/ 316707 w 1684766"/>
              <a:gd name="connsiteY113" fmla="*/ 602606 h 1781927"/>
              <a:gd name="connsiteX114" fmla="*/ 499587 w 1684766"/>
              <a:gd name="connsiteY114" fmla="*/ 760721 h 1781927"/>
              <a:gd name="connsiteX115" fmla="*/ 503397 w 1684766"/>
              <a:gd name="connsiteY115" fmla="*/ 878831 h 1781927"/>
              <a:gd name="connsiteX116" fmla="*/ 352902 w 1684766"/>
              <a:gd name="connsiteY116" fmla="*/ 979796 h 1781927"/>
              <a:gd name="connsiteX117" fmla="*/ 257652 w 1684766"/>
              <a:gd name="connsiteY117" fmla="*/ 1052186 h 1781927"/>
              <a:gd name="connsiteX118" fmla="*/ 187167 w 1684766"/>
              <a:gd name="connsiteY118" fmla="*/ 1099811 h 1781927"/>
              <a:gd name="connsiteX119" fmla="*/ 208122 w 1684766"/>
              <a:gd name="connsiteY119" fmla="*/ 1149341 h 1781927"/>
              <a:gd name="connsiteX120" fmla="*/ 370047 w 1684766"/>
              <a:gd name="connsiteY120" fmla="*/ 1067426 h 1781927"/>
              <a:gd name="connsiteX0" fmla="*/ 299562 w 1665781"/>
              <a:gd name="connsiteY0" fmla="*/ 1105526 h 1781927"/>
              <a:gd name="connsiteX1" fmla="*/ 482442 w 1665781"/>
              <a:gd name="connsiteY1" fmla="*/ 1046471 h 1781927"/>
              <a:gd name="connsiteX2" fmla="*/ 613887 w 1665781"/>
              <a:gd name="connsiteY2" fmla="*/ 1092191 h 1781927"/>
              <a:gd name="connsiteX3" fmla="*/ 667227 w 1665781"/>
              <a:gd name="connsiteY3" fmla="*/ 1176011 h 1781927"/>
              <a:gd name="connsiteX4" fmla="*/ 669132 w 1665781"/>
              <a:gd name="connsiteY4" fmla="*/ 1322696 h 1781927"/>
              <a:gd name="connsiteX5" fmla="*/ 611982 w 1665781"/>
              <a:gd name="connsiteY5" fmla="*/ 1473191 h 1781927"/>
              <a:gd name="connsiteX6" fmla="*/ 610077 w 1665781"/>
              <a:gd name="connsiteY6" fmla="*/ 1602731 h 1781927"/>
              <a:gd name="connsiteX7" fmla="*/ 598647 w 1665781"/>
              <a:gd name="connsiteY7" fmla="*/ 1657976 h 1781927"/>
              <a:gd name="connsiteX8" fmla="*/ 551022 w 1665781"/>
              <a:gd name="connsiteY8" fmla="*/ 1709411 h 1781927"/>
              <a:gd name="connsiteX9" fmla="*/ 518637 w 1665781"/>
              <a:gd name="connsiteY9" fmla="*/ 1743701 h 1781927"/>
              <a:gd name="connsiteX10" fmla="*/ 619602 w 1665781"/>
              <a:gd name="connsiteY10" fmla="*/ 1684646 h 1781927"/>
              <a:gd name="connsiteX11" fmla="*/ 642462 w 1665781"/>
              <a:gd name="connsiteY11" fmla="*/ 1652261 h 1781927"/>
              <a:gd name="connsiteX12" fmla="*/ 711042 w 1665781"/>
              <a:gd name="connsiteY12" fmla="*/ 1726556 h 1781927"/>
              <a:gd name="connsiteX13" fmla="*/ 730092 w 1665781"/>
              <a:gd name="connsiteY13" fmla="*/ 1781801 h 1781927"/>
              <a:gd name="connsiteX14" fmla="*/ 747237 w 1665781"/>
              <a:gd name="connsiteY14" fmla="*/ 1711316 h 1781927"/>
              <a:gd name="connsiteX15" fmla="*/ 703422 w 1665781"/>
              <a:gd name="connsiteY15" fmla="*/ 1646546 h 1781927"/>
              <a:gd name="connsiteX16" fmla="*/ 686277 w 1665781"/>
              <a:gd name="connsiteY16" fmla="*/ 1570346 h 1781927"/>
              <a:gd name="connsiteX17" fmla="*/ 709137 w 1665781"/>
              <a:gd name="connsiteY17" fmla="*/ 1509386 h 1781927"/>
              <a:gd name="connsiteX18" fmla="*/ 751047 w 1665781"/>
              <a:gd name="connsiteY18" fmla="*/ 1465571 h 1781927"/>
              <a:gd name="connsiteX19" fmla="*/ 855822 w 1665781"/>
              <a:gd name="connsiteY19" fmla="*/ 1530341 h 1781927"/>
              <a:gd name="connsiteX20" fmla="*/ 905352 w 1665781"/>
              <a:gd name="connsiteY20" fmla="*/ 1589396 h 1781927"/>
              <a:gd name="connsiteX21" fmla="*/ 924402 w 1665781"/>
              <a:gd name="connsiteY21" fmla="*/ 1665596 h 1781927"/>
              <a:gd name="connsiteX22" fmla="*/ 954882 w 1665781"/>
              <a:gd name="connsiteY22" fmla="*/ 1589396 h 1781927"/>
              <a:gd name="connsiteX23" fmla="*/ 930117 w 1665781"/>
              <a:gd name="connsiteY23" fmla="*/ 1534151 h 1781927"/>
              <a:gd name="connsiteX24" fmla="*/ 968217 w 1665781"/>
              <a:gd name="connsiteY24" fmla="*/ 1511291 h 1781927"/>
              <a:gd name="connsiteX25" fmla="*/ 1010127 w 1665781"/>
              <a:gd name="connsiteY25" fmla="*/ 1486526 h 1781927"/>
              <a:gd name="connsiteX26" fmla="*/ 886302 w 1665781"/>
              <a:gd name="connsiteY26" fmla="*/ 1482716 h 1781927"/>
              <a:gd name="connsiteX27" fmla="*/ 791052 w 1665781"/>
              <a:gd name="connsiteY27" fmla="*/ 1349366 h 1781927"/>
              <a:gd name="connsiteX28" fmla="*/ 827247 w 1665781"/>
              <a:gd name="connsiteY28" fmla="*/ 1172201 h 1781927"/>
              <a:gd name="connsiteX29" fmla="*/ 892017 w 1665781"/>
              <a:gd name="connsiteY29" fmla="*/ 1096001 h 1781927"/>
              <a:gd name="connsiteX30" fmla="*/ 979647 w 1665781"/>
              <a:gd name="connsiteY30" fmla="*/ 1088381 h 1781927"/>
              <a:gd name="connsiteX31" fmla="*/ 1078707 w 1665781"/>
              <a:gd name="connsiteY31" fmla="*/ 1130291 h 1781927"/>
              <a:gd name="connsiteX32" fmla="*/ 1181577 w 1665781"/>
              <a:gd name="connsiteY32" fmla="*/ 1196966 h 1781927"/>
              <a:gd name="connsiteX33" fmla="*/ 1158717 w 1665781"/>
              <a:gd name="connsiteY33" fmla="*/ 1115051 h 1781927"/>
              <a:gd name="connsiteX34" fmla="*/ 1071087 w 1665781"/>
              <a:gd name="connsiteY34" fmla="*/ 996941 h 1781927"/>
              <a:gd name="connsiteX35" fmla="*/ 1095852 w 1665781"/>
              <a:gd name="connsiteY35" fmla="*/ 920741 h 1781927"/>
              <a:gd name="connsiteX36" fmla="*/ 1212057 w 1665781"/>
              <a:gd name="connsiteY36" fmla="*/ 848351 h 1781927"/>
              <a:gd name="connsiteX37" fmla="*/ 1379697 w 1665781"/>
              <a:gd name="connsiteY37" fmla="*/ 844541 h 1781927"/>
              <a:gd name="connsiteX38" fmla="*/ 1448277 w 1665781"/>
              <a:gd name="connsiteY38" fmla="*/ 958841 h 1781927"/>
              <a:gd name="connsiteX39" fmla="*/ 1459707 w 1665781"/>
              <a:gd name="connsiteY39" fmla="*/ 909311 h 1781927"/>
              <a:gd name="connsiteX40" fmla="*/ 1459707 w 1665781"/>
              <a:gd name="connsiteY40" fmla="*/ 890261 h 1781927"/>
              <a:gd name="connsiteX41" fmla="*/ 1532097 w 1665781"/>
              <a:gd name="connsiteY41" fmla="*/ 951221 h 1781927"/>
              <a:gd name="connsiteX42" fmla="*/ 1558767 w 1665781"/>
              <a:gd name="connsiteY42" fmla="*/ 1027421 h 1781927"/>
              <a:gd name="connsiteX43" fmla="*/ 1547337 w 1665781"/>
              <a:gd name="connsiteY43" fmla="*/ 1096001 h 1781927"/>
              <a:gd name="connsiteX44" fmla="*/ 1608297 w 1665781"/>
              <a:gd name="connsiteY44" fmla="*/ 1008371 h 1781927"/>
              <a:gd name="connsiteX45" fmla="*/ 1665447 w 1665781"/>
              <a:gd name="connsiteY45" fmla="*/ 1015991 h 1781927"/>
              <a:gd name="connsiteX46" fmla="*/ 1604487 w 1665781"/>
              <a:gd name="connsiteY46" fmla="*/ 939791 h 1781927"/>
              <a:gd name="connsiteX47" fmla="*/ 1551147 w 1665781"/>
              <a:gd name="connsiteY47" fmla="*/ 859781 h 1781927"/>
              <a:gd name="connsiteX48" fmla="*/ 1665447 w 1665781"/>
              <a:gd name="connsiteY48" fmla="*/ 857876 h 1781927"/>
              <a:gd name="connsiteX49" fmla="*/ 1583532 w 1665781"/>
              <a:gd name="connsiteY49" fmla="*/ 829301 h 1781927"/>
              <a:gd name="connsiteX50" fmla="*/ 1509237 w 1665781"/>
              <a:gd name="connsiteY50" fmla="*/ 842636 h 1781927"/>
              <a:gd name="connsiteX51" fmla="*/ 1415892 w 1665781"/>
              <a:gd name="connsiteY51" fmla="*/ 781676 h 1781927"/>
              <a:gd name="connsiteX52" fmla="*/ 1450182 w 1665781"/>
              <a:gd name="connsiteY52" fmla="*/ 644516 h 1781927"/>
              <a:gd name="connsiteX53" fmla="*/ 1373982 w 1665781"/>
              <a:gd name="connsiteY53" fmla="*/ 758816 h 1781927"/>
              <a:gd name="connsiteX54" fmla="*/ 1280637 w 1665781"/>
              <a:gd name="connsiteY54" fmla="*/ 781676 h 1781927"/>
              <a:gd name="connsiteX55" fmla="*/ 1320642 w 1665781"/>
              <a:gd name="connsiteY55" fmla="*/ 718811 h 1781927"/>
              <a:gd name="connsiteX56" fmla="*/ 1362552 w 1665781"/>
              <a:gd name="connsiteY56" fmla="*/ 623561 h 1781927"/>
              <a:gd name="connsiteX57" fmla="*/ 1370172 w 1665781"/>
              <a:gd name="connsiteY57" fmla="*/ 514976 h 1781927"/>
              <a:gd name="connsiteX58" fmla="*/ 1345407 w 1665781"/>
              <a:gd name="connsiteY58" fmla="*/ 526406 h 1781927"/>
              <a:gd name="connsiteX59" fmla="*/ 1309212 w 1665781"/>
              <a:gd name="connsiteY59" fmla="*/ 640706 h 1781927"/>
              <a:gd name="connsiteX60" fmla="*/ 1240632 w 1665781"/>
              <a:gd name="connsiteY60" fmla="*/ 543551 h 1781927"/>
              <a:gd name="connsiteX61" fmla="*/ 1278732 w 1665781"/>
              <a:gd name="connsiteY61" fmla="*/ 686426 h 1781927"/>
              <a:gd name="connsiteX62" fmla="*/ 1154907 w 1665781"/>
              <a:gd name="connsiteY62" fmla="*/ 741671 h 1781927"/>
              <a:gd name="connsiteX63" fmla="*/ 1067277 w 1665781"/>
              <a:gd name="connsiteY63" fmla="*/ 716906 h 1781927"/>
              <a:gd name="connsiteX64" fmla="*/ 1071087 w 1665781"/>
              <a:gd name="connsiteY64" fmla="*/ 623561 h 1781927"/>
              <a:gd name="connsiteX65" fmla="*/ 1128237 w 1665781"/>
              <a:gd name="connsiteY65" fmla="*/ 543551 h 1781927"/>
              <a:gd name="connsiteX66" fmla="*/ 1231107 w 1665781"/>
              <a:gd name="connsiteY66" fmla="*/ 497831 h 1781927"/>
              <a:gd name="connsiteX67" fmla="*/ 1326357 w 1665781"/>
              <a:gd name="connsiteY67" fmla="*/ 478781 h 1781927"/>
              <a:gd name="connsiteX68" fmla="*/ 1440657 w 1665781"/>
              <a:gd name="connsiteY68" fmla="*/ 494021 h 1781927"/>
              <a:gd name="connsiteX69" fmla="*/ 1364457 w 1665781"/>
              <a:gd name="connsiteY69" fmla="*/ 417821 h 1781927"/>
              <a:gd name="connsiteX70" fmla="*/ 1433037 w 1665781"/>
              <a:gd name="connsiteY70" fmla="*/ 292091 h 1781927"/>
              <a:gd name="connsiteX71" fmla="*/ 1265397 w 1665781"/>
              <a:gd name="connsiteY71" fmla="*/ 417821 h 1781927"/>
              <a:gd name="connsiteX72" fmla="*/ 1143477 w 1665781"/>
              <a:gd name="connsiteY72" fmla="*/ 459731 h 1781927"/>
              <a:gd name="connsiteX73" fmla="*/ 1187292 w 1665781"/>
              <a:gd name="connsiteY73" fmla="*/ 246371 h 1781927"/>
              <a:gd name="connsiteX74" fmla="*/ 1236822 w 1665781"/>
              <a:gd name="connsiteY74" fmla="*/ 132071 h 1781927"/>
              <a:gd name="connsiteX75" fmla="*/ 1143477 w 1665781"/>
              <a:gd name="connsiteY75" fmla="*/ 234941 h 1781927"/>
              <a:gd name="connsiteX76" fmla="*/ 1074897 w 1665781"/>
              <a:gd name="connsiteY76" fmla="*/ 200651 h 1781927"/>
              <a:gd name="connsiteX77" fmla="*/ 1132047 w 1665781"/>
              <a:gd name="connsiteY77" fmla="*/ 311141 h 1781927"/>
              <a:gd name="connsiteX78" fmla="*/ 1097757 w 1665781"/>
              <a:gd name="connsiteY78" fmla="*/ 436871 h 1781927"/>
              <a:gd name="connsiteX79" fmla="*/ 905352 w 1665781"/>
              <a:gd name="connsiteY79" fmla="*/ 545456 h 1781927"/>
              <a:gd name="connsiteX80" fmla="*/ 821532 w 1665781"/>
              <a:gd name="connsiteY80" fmla="*/ 494021 h 1781927"/>
              <a:gd name="connsiteX81" fmla="*/ 804387 w 1665781"/>
              <a:gd name="connsiteY81" fmla="*/ 364481 h 1781927"/>
              <a:gd name="connsiteX82" fmla="*/ 880587 w 1665781"/>
              <a:gd name="connsiteY82" fmla="*/ 154930 h 1781927"/>
              <a:gd name="connsiteX83" fmla="*/ 926307 w 1665781"/>
              <a:gd name="connsiteY83" fmla="*/ 67301 h 1781927"/>
              <a:gd name="connsiteX84" fmla="*/ 905352 w 1665781"/>
              <a:gd name="connsiteY84" fmla="*/ 6341 h 1781927"/>
              <a:gd name="connsiteX85" fmla="*/ 886302 w 1665781"/>
              <a:gd name="connsiteY85" fmla="*/ 69205 h 1781927"/>
              <a:gd name="connsiteX86" fmla="*/ 848202 w 1665781"/>
              <a:gd name="connsiteY86" fmla="*/ 114926 h 1781927"/>
              <a:gd name="connsiteX87" fmla="*/ 724377 w 1665781"/>
              <a:gd name="connsiteY87" fmla="*/ 40631 h 1781927"/>
              <a:gd name="connsiteX88" fmla="*/ 812007 w 1665781"/>
              <a:gd name="connsiteY88" fmla="*/ 200651 h 1781927"/>
              <a:gd name="connsiteX89" fmla="*/ 743427 w 1665781"/>
              <a:gd name="connsiteY89" fmla="*/ 322571 h 1781927"/>
              <a:gd name="connsiteX90" fmla="*/ 716757 w 1665781"/>
              <a:gd name="connsiteY90" fmla="*/ 379721 h 1781927"/>
              <a:gd name="connsiteX91" fmla="*/ 671037 w 1665781"/>
              <a:gd name="connsiteY91" fmla="*/ 181601 h 1781927"/>
              <a:gd name="connsiteX92" fmla="*/ 648177 w 1665781"/>
              <a:gd name="connsiteY92" fmla="*/ 2531 h 1781927"/>
              <a:gd name="connsiteX93" fmla="*/ 610077 w 1665781"/>
              <a:gd name="connsiteY93" fmla="*/ 78731 h 1781927"/>
              <a:gd name="connsiteX94" fmla="*/ 583407 w 1665781"/>
              <a:gd name="connsiteY94" fmla="*/ 113021 h 1781927"/>
              <a:gd name="connsiteX95" fmla="*/ 429102 w 1665781"/>
              <a:gd name="connsiteY95" fmla="*/ 57776 h 1781927"/>
              <a:gd name="connsiteX96" fmla="*/ 518637 w 1665781"/>
              <a:gd name="connsiteY96" fmla="*/ 143501 h 1781927"/>
              <a:gd name="connsiteX97" fmla="*/ 591027 w 1665781"/>
              <a:gd name="connsiteY97" fmla="*/ 196841 h 1781927"/>
              <a:gd name="connsiteX98" fmla="*/ 598647 w 1665781"/>
              <a:gd name="connsiteY98" fmla="*/ 320666 h 1781927"/>
              <a:gd name="connsiteX99" fmla="*/ 617697 w 1665781"/>
              <a:gd name="connsiteY99" fmla="*/ 455921 h 1781927"/>
              <a:gd name="connsiteX100" fmla="*/ 631032 w 1665781"/>
              <a:gd name="connsiteY100" fmla="*/ 564506 h 1781927"/>
              <a:gd name="connsiteX101" fmla="*/ 558642 w 1665781"/>
              <a:gd name="connsiteY101" fmla="*/ 612131 h 1781927"/>
              <a:gd name="connsiteX102" fmla="*/ 377667 w 1665781"/>
              <a:gd name="connsiteY102" fmla="*/ 532121 h 1781927"/>
              <a:gd name="connsiteX103" fmla="*/ 362427 w 1665781"/>
              <a:gd name="connsiteY103" fmla="*/ 442586 h 1781927"/>
              <a:gd name="connsiteX104" fmla="*/ 446247 w 1665781"/>
              <a:gd name="connsiteY104" fmla="*/ 358766 h 1781927"/>
              <a:gd name="connsiteX105" fmla="*/ 371952 w 1665781"/>
              <a:gd name="connsiteY105" fmla="*/ 377816 h 1781927"/>
              <a:gd name="connsiteX106" fmla="*/ 345282 w 1665781"/>
              <a:gd name="connsiteY106" fmla="*/ 231131 h 1781927"/>
              <a:gd name="connsiteX107" fmla="*/ 328137 w 1665781"/>
              <a:gd name="connsiteY107" fmla="*/ 349241 h 1781927"/>
              <a:gd name="connsiteX108" fmla="*/ 286227 w 1665781"/>
              <a:gd name="connsiteY108" fmla="*/ 438776 h 1781927"/>
              <a:gd name="connsiteX109" fmla="*/ 280512 w 1665781"/>
              <a:gd name="connsiteY109" fmla="*/ 516881 h 1781927"/>
              <a:gd name="connsiteX110" fmla="*/ 105252 w 1665781"/>
              <a:gd name="connsiteY110" fmla="*/ 575936 h 1781927"/>
              <a:gd name="connsiteX111" fmla="*/ 477 w 1665781"/>
              <a:gd name="connsiteY111" fmla="*/ 596891 h 1781927"/>
              <a:gd name="connsiteX112" fmla="*/ 145257 w 1665781"/>
              <a:gd name="connsiteY112" fmla="*/ 606416 h 1781927"/>
              <a:gd name="connsiteX113" fmla="*/ 316707 w 1665781"/>
              <a:gd name="connsiteY113" fmla="*/ 602606 h 1781927"/>
              <a:gd name="connsiteX114" fmla="*/ 499587 w 1665781"/>
              <a:gd name="connsiteY114" fmla="*/ 760721 h 1781927"/>
              <a:gd name="connsiteX115" fmla="*/ 503397 w 1665781"/>
              <a:gd name="connsiteY115" fmla="*/ 878831 h 1781927"/>
              <a:gd name="connsiteX116" fmla="*/ 352902 w 1665781"/>
              <a:gd name="connsiteY116" fmla="*/ 979796 h 1781927"/>
              <a:gd name="connsiteX117" fmla="*/ 257652 w 1665781"/>
              <a:gd name="connsiteY117" fmla="*/ 1052186 h 1781927"/>
              <a:gd name="connsiteX118" fmla="*/ 187167 w 1665781"/>
              <a:gd name="connsiteY118" fmla="*/ 1099811 h 1781927"/>
              <a:gd name="connsiteX119" fmla="*/ 208122 w 1665781"/>
              <a:gd name="connsiteY119" fmla="*/ 1149341 h 1781927"/>
              <a:gd name="connsiteX120" fmla="*/ 370047 w 1665781"/>
              <a:gd name="connsiteY120" fmla="*/ 1067426 h 1781927"/>
              <a:gd name="connsiteX0" fmla="*/ 299562 w 1665489"/>
              <a:gd name="connsiteY0" fmla="*/ 1105526 h 1781927"/>
              <a:gd name="connsiteX1" fmla="*/ 482442 w 1665489"/>
              <a:gd name="connsiteY1" fmla="*/ 1046471 h 1781927"/>
              <a:gd name="connsiteX2" fmla="*/ 613887 w 1665489"/>
              <a:gd name="connsiteY2" fmla="*/ 1092191 h 1781927"/>
              <a:gd name="connsiteX3" fmla="*/ 667227 w 1665489"/>
              <a:gd name="connsiteY3" fmla="*/ 1176011 h 1781927"/>
              <a:gd name="connsiteX4" fmla="*/ 669132 w 1665489"/>
              <a:gd name="connsiteY4" fmla="*/ 1322696 h 1781927"/>
              <a:gd name="connsiteX5" fmla="*/ 611982 w 1665489"/>
              <a:gd name="connsiteY5" fmla="*/ 1473191 h 1781927"/>
              <a:gd name="connsiteX6" fmla="*/ 610077 w 1665489"/>
              <a:gd name="connsiteY6" fmla="*/ 1602731 h 1781927"/>
              <a:gd name="connsiteX7" fmla="*/ 598647 w 1665489"/>
              <a:gd name="connsiteY7" fmla="*/ 1657976 h 1781927"/>
              <a:gd name="connsiteX8" fmla="*/ 551022 w 1665489"/>
              <a:gd name="connsiteY8" fmla="*/ 1709411 h 1781927"/>
              <a:gd name="connsiteX9" fmla="*/ 518637 w 1665489"/>
              <a:gd name="connsiteY9" fmla="*/ 1743701 h 1781927"/>
              <a:gd name="connsiteX10" fmla="*/ 619602 w 1665489"/>
              <a:gd name="connsiteY10" fmla="*/ 1684646 h 1781927"/>
              <a:gd name="connsiteX11" fmla="*/ 642462 w 1665489"/>
              <a:gd name="connsiteY11" fmla="*/ 1652261 h 1781927"/>
              <a:gd name="connsiteX12" fmla="*/ 711042 w 1665489"/>
              <a:gd name="connsiteY12" fmla="*/ 1726556 h 1781927"/>
              <a:gd name="connsiteX13" fmla="*/ 730092 w 1665489"/>
              <a:gd name="connsiteY13" fmla="*/ 1781801 h 1781927"/>
              <a:gd name="connsiteX14" fmla="*/ 747237 w 1665489"/>
              <a:gd name="connsiteY14" fmla="*/ 1711316 h 1781927"/>
              <a:gd name="connsiteX15" fmla="*/ 703422 w 1665489"/>
              <a:gd name="connsiteY15" fmla="*/ 1646546 h 1781927"/>
              <a:gd name="connsiteX16" fmla="*/ 686277 w 1665489"/>
              <a:gd name="connsiteY16" fmla="*/ 1570346 h 1781927"/>
              <a:gd name="connsiteX17" fmla="*/ 709137 w 1665489"/>
              <a:gd name="connsiteY17" fmla="*/ 1509386 h 1781927"/>
              <a:gd name="connsiteX18" fmla="*/ 751047 w 1665489"/>
              <a:gd name="connsiteY18" fmla="*/ 1465571 h 1781927"/>
              <a:gd name="connsiteX19" fmla="*/ 855822 w 1665489"/>
              <a:gd name="connsiteY19" fmla="*/ 1530341 h 1781927"/>
              <a:gd name="connsiteX20" fmla="*/ 905352 w 1665489"/>
              <a:gd name="connsiteY20" fmla="*/ 1589396 h 1781927"/>
              <a:gd name="connsiteX21" fmla="*/ 924402 w 1665489"/>
              <a:gd name="connsiteY21" fmla="*/ 1665596 h 1781927"/>
              <a:gd name="connsiteX22" fmla="*/ 954882 w 1665489"/>
              <a:gd name="connsiteY22" fmla="*/ 1589396 h 1781927"/>
              <a:gd name="connsiteX23" fmla="*/ 930117 w 1665489"/>
              <a:gd name="connsiteY23" fmla="*/ 1534151 h 1781927"/>
              <a:gd name="connsiteX24" fmla="*/ 968217 w 1665489"/>
              <a:gd name="connsiteY24" fmla="*/ 1511291 h 1781927"/>
              <a:gd name="connsiteX25" fmla="*/ 1010127 w 1665489"/>
              <a:gd name="connsiteY25" fmla="*/ 1486526 h 1781927"/>
              <a:gd name="connsiteX26" fmla="*/ 886302 w 1665489"/>
              <a:gd name="connsiteY26" fmla="*/ 1482716 h 1781927"/>
              <a:gd name="connsiteX27" fmla="*/ 791052 w 1665489"/>
              <a:gd name="connsiteY27" fmla="*/ 1349366 h 1781927"/>
              <a:gd name="connsiteX28" fmla="*/ 827247 w 1665489"/>
              <a:gd name="connsiteY28" fmla="*/ 1172201 h 1781927"/>
              <a:gd name="connsiteX29" fmla="*/ 892017 w 1665489"/>
              <a:gd name="connsiteY29" fmla="*/ 1096001 h 1781927"/>
              <a:gd name="connsiteX30" fmla="*/ 979647 w 1665489"/>
              <a:gd name="connsiteY30" fmla="*/ 1088381 h 1781927"/>
              <a:gd name="connsiteX31" fmla="*/ 1078707 w 1665489"/>
              <a:gd name="connsiteY31" fmla="*/ 1130291 h 1781927"/>
              <a:gd name="connsiteX32" fmla="*/ 1181577 w 1665489"/>
              <a:gd name="connsiteY32" fmla="*/ 1196966 h 1781927"/>
              <a:gd name="connsiteX33" fmla="*/ 1158717 w 1665489"/>
              <a:gd name="connsiteY33" fmla="*/ 1115051 h 1781927"/>
              <a:gd name="connsiteX34" fmla="*/ 1071087 w 1665489"/>
              <a:gd name="connsiteY34" fmla="*/ 996941 h 1781927"/>
              <a:gd name="connsiteX35" fmla="*/ 1095852 w 1665489"/>
              <a:gd name="connsiteY35" fmla="*/ 920741 h 1781927"/>
              <a:gd name="connsiteX36" fmla="*/ 1212057 w 1665489"/>
              <a:gd name="connsiteY36" fmla="*/ 848351 h 1781927"/>
              <a:gd name="connsiteX37" fmla="*/ 1379697 w 1665489"/>
              <a:gd name="connsiteY37" fmla="*/ 844541 h 1781927"/>
              <a:gd name="connsiteX38" fmla="*/ 1448277 w 1665489"/>
              <a:gd name="connsiteY38" fmla="*/ 958841 h 1781927"/>
              <a:gd name="connsiteX39" fmla="*/ 1459707 w 1665489"/>
              <a:gd name="connsiteY39" fmla="*/ 909311 h 1781927"/>
              <a:gd name="connsiteX40" fmla="*/ 1459707 w 1665489"/>
              <a:gd name="connsiteY40" fmla="*/ 890261 h 1781927"/>
              <a:gd name="connsiteX41" fmla="*/ 1532097 w 1665489"/>
              <a:gd name="connsiteY41" fmla="*/ 951221 h 1781927"/>
              <a:gd name="connsiteX42" fmla="*/ 1558767 w 1665489"/>
              <a:gd name="connsiteY42" fmla="*/ 1027421 h 1781927"/>
              <a:gd name="connsiteX43" fmla="*/ 1547337 w 1665489"/>
              <a:gd name="connsiteY43" fmla="*/ 1096001 h 1781927"/>
              <a:gd name="connsiteX44" fmla="*/ 1608297 w 1665489"/>
              <a:gd name="connsiteY44" fmla="*/ 1008371 h 1781927"/>
              <a:gd name="connsiteX45" fmla="*/ 1665447 w 1665489"/>
              <a:gd name="connsiteY45" fmla="*/ 1015991 h 1781927"/>
              <a:gd name="connsiteX46" fmla="*/ 1604487 w 1665489"/>
              <a:gd name="connsiteY46" fmla="*/ 939791 h 1781927"/>
              <a:gd name="connsiteX47" fmla="*/ 1594962 w 1665489"/>
              <a:gd name="connsiteY47" fmla="*/ 859781 h 1781927"/>
              <a:gd name="connsiteX48" fmla="*/ 1665447 w 1665489"/>
              <a:gd name="connsiteY48" fmla="*/ 857876 h 1781927"/>
              <a:gd name="connsiteX49" fmla="*/ 1583532 w 1665489"/>
              <a:gd name="connsiteY49" fmla="*/ 829301 h 1781927"/>
              <a:gd name="connsiteX50" fmla="*/ 1509237 w 1665489"/>
              <a:gd name="connsiteY50" fmla="*/ 842636 h 1781927"/>
              <a:gd name="connsiteX51" fmla="*/ 1415892 w 1665489"/>
              <a:gd name="connsiteY51" fmla="*/ 781676 h 1781927"/>
              <a:gd name="connsiteX52" fmla="*/ 1450182 w 1665489"/>
              <a:gd name="connsiteY52" fmla="*/ 644516 h 1781927"/>
              <a:gd name="connsiteX53" fmla="*/ 1373982 w 1665489"/>
              <a:gd name="connsiteY53" fmla="*/ 758816 h 1781927"/>
              <a:gd name="connsiteX54" fmla="*/ 1280637 w 1665489"/>
              <a:gd name="connsiteY54" fmla="*/ 781676 h 1781927"/>
              <a:gd name="connsiteX55" fmla="*/ 1320642 w 1665489"/>
              <a:gd name="connsiteY55" fmla="*/ 718811 h 1781927"/>
              <a:gd name="connsiteX56" fmla="*/ 1362552 w 1665489"/>
              <a:gd name="connsiteY56" fmla="*/ 623561 h 1781927"/>
              <a:gd name="connsiteX57" fmla="*/ 1370172 w 1665489"/>
              <a:gd name="connsiteY57" fmla="*/ 514976 h 1781927"/>
              <a:gd name="connsiteX58" fmla="*/ 1345407 w 1665489"/>
              <a:gd name="connsiteY58" fmla="*/ 526406 h 1781927"/>
              <a:gd name="connsiteX59" fmla="*/ 1309212 w 1665489"/>
              <a:gd name="connsiteY59" fmla="*/ 640706 h 1781927"/>
              <a:gd name="connsiteX60" fmla="*/ 1240632 w 1665489"/>
              <a:gd name="connsiteY60" fmla="*/ 543551 h 1781927"/>
              <a:gd name="connsiteX61" fmla="*/ 1278732 w 1665489"/>
              <a:gd name="connsiteY61" fmla="*/ 686426 h 1781927"/>
              <a:gd name="connsiteX62" fmla="*/ 1154907 w 1665489"/>
              <a:gd name="connsiteY62" fmla="*/ 741671 h 1781927"/>
              <a:gd name="connsiteX63" fmla="*/ 1067277 w 1665489"/>
              <a:gd name="connsiteY63" fmla="*/ 716906 h 1781927"/>
              <a:gd name="connsiteX64" fmla="*/ 1071087 w 1665489"/>
              <a:gd name="connsiteY64" fmla="*/ 623561 h 1781927"/>
              <a:gd name="connsiteX65" fmla="*/ 1128237 w 1665489"/>
              <a:gd name="connsiteY65" fmla="*/ 543551 h 1781927"/>
              <a:gd name="connsiteX66" fmla="*/ 1231107 w 1665489"/>
              <a:gd name="connsiteY66" fmla="*/ 497831 h 1781927"/>
              <a:gd name="connsiteX67" fmla="*/ 1326357 w 1665489"/>
              <a:gd name="connsiteY67" fmla="*/ 478781 h 1781927"/>
              <a:gd name="connsiteX68" fmla="*/ 1440657 w 1665489"/>
              <a:gd name="connsiteY68" fmla="*/ 494021 h 1781927"/>
              <a:gd name="connsiteX69" fmla="*/ 1364457 w 1665489"/>
              <a:gd name="connsiteY69" fmla="*/ 417821 h 1781927"/>
              <a:gd name="connsiteX70" fmla="*/ 1433037 w 1665489"/>
              <a:gd name="connsiteY70" fmla="*/ 292091 h 1781927"/>
              <a:gd name="connsiteX71" fmla="*/ 1265397 w 1665489"/>
              <a:gd name="connsiteY71" fmla="*/ 417821 h 1781927"/>
              <a:gd name="connsiteX72" fmla="*/ 1143477 w 1665489"/>
              <a:gd name="connsiteY72" fmla="*/ 459731 h 1781927"/>
              <a:gd name="connsiteX73" fmla="*/ 1187292 w 1665489"/>
              <a:gd name="connsiteY73" fmla="*/ 246371 h 1781927"/>
              <a:gd name="connsiteX74" fmla="*/ 1236822 w 1665489"/>
              <a:gd name="connsiteY74" fmla="*/ 132071 h 1781927"/>
              <a:gd name="connsiteX75" fmla="*/ 1143477 w 1665489"/>
              <a:gd name="connsiteY75" fmla="*/ 234941 h 1781927"/>
              <a:gd name="connsiteX76" fmla="*/ 1074897 w 1665489"/>
              <a:gd name="connsiteY76" fmla="*/ 200651 h 1781927"/>
              <a:gd name="connsiteX77" fmla="*/ 1132047 w 1665489"/>
              <a:gd name="connsiteY77" fmla="*/ 311141 h 1781927"/>
              <a:gd name="connsiteX78" fmla="*/ 1097757 w 1665489"/>
              <a:gd name="connsiteY78" fmla="*/ 436871 h 1781927"/>
              <a:gd name="connsiteX79" fmla="*/ 905352 w 1665489"/>
              <a:gd name="connsiteY79" fmla="*/ 545456 h 1781927"/>
              <a:gd name="connsiteX80" fmla="*/ 821532 w 1665489"/>
              <a:gd name="connsiteY80" fmla="*/ 494021 h 1781927"/>
              <a:gd name="connsiteX81" fmla="*/ 804387 w 1665489"/>
              <a:gd name="connsiteY81" fmla="*/ 364481 h 1781927"/>
              <a:gd name="connsiteX82" fmla="*/ 880587 w 1665489"/>
              <a:gd name="connsiteY82" fmla="*/ 154930 h 1781927"/>
              <a:gd name="connsiteX83" fmla="*/ 926307 w 1665489"/>
              <a:gd name="connsiteY83" fmla="*/ 67301 h 1781927"/>
              <a:gd name="connsiteX84" fmla="*/ 905352 w 1665489"/>
              <a:gd name="connsiteY84" fmla="*/ 6341 h 1781927"/>
              <a:gd name="connsiteX85" fmla="*/ 886302 w 1665489"/>
              <a:gd name="connsiteY85" fmla="*/ 69205 h 1781927"/>
              <a:gd name="connsiteX86" fmla="*/ 848202 w 1665489"/>
              <a:gd name="connsiteY86" fmla="*/ 114926 h 1781927"/>
              <a:gd name="connsiteX87" fmla="*/ 724377 w 1665489"/>
              <a:gd name="connsiteY87" fmla="*/ 40631 h 1781927"/>
              <a:gd name="connsiteX88" fmla="*/ 812007 w 1665489"/>
              <a:gd name="connsiteY88" fmla="*/ 200651 h 1781927"/>
              <a:gd name="connsiteX89" fmla="*/ 743427 w 1665489"/>
              <a:gd name="connsiteY89" fmla="*/ 322571 h 1781927"/>
              <a:gd name="connsiteX90" fmla="*/ 716757 w 1665489"/>
              <a:gd name="connsiteY90" fmla="*/ 379721 h 1781927"/>
              <a:gd name="connsiteX91" fmla="*/ 671037 w 1665489"/>
              <a:gd name="connsiteY91" fmla="*/ 181601 h 1781927"/>
              <a:gd name="connsiteX92" fmla="*/ 648177 w 1665489"/>
              <a:gd name="connsiteY92" fmla="*/ 2531 h 1781927"/>
              <a:gd name="connsiteX93" fmla="*/ 610077 w 1665489"/>
              <a:gd name="connsiteY93" fmla="*/ 78731 h 1781927"/>
              <a:gd name="connsiteX94" fmla="*/ 583407 w 1665489"/>
              <a:gd name="connsiteY94" fmla="*/ 113021 h 1781927"/>
              <a:gd name="connsiteX95" fmla="*/ 429102 w 1665489"/>
              <a:gd name="connsiteY95" fmla="*/ 57776 h 1781927"/>
              <a:gd name="connsiteX96" fmla="*/ 518637 w 1665489"/>
              <a:gd name="connsiteY96" fmla="*/ 143501 h 1781927"/>
              <a:gd name="connsiteX97" fmla="*/ 591027 w 1665489"/>
              <a:gd name="connsiteY97" fmla="*/ 196841 h 1781927"/>
              <a:gd name="connsiteX98" fmla="*/ 598647 w 1665489"/>
              <a:gd name="connsiteY98" fmla="*/ 320666 h 1781927"/>
              <a:gd name="connsiteX99" fmla="*/ 617697 w 1665489"/>
              <a:gd name="connsiteY99" fmla="*/ 455921 h 1781927"/>
              <a:gd name="connsiteX100" fmla="*/ 631032 w 1665489"/>
              <a:gd name="connsiteY100" fmla="*/ 564506 h 1781927"/>
              <a:gd name="connsiteX101" fmla="*/ 558642 w 1665489"/>
              <a:gd name="connsiteY101" fmla="*/ 612131 h 1781927"/>
              <a:gd name="connsiteX102" fmla="*/ 377667 w 1665489"/>
              <a:gd name="connsiteY102" fmla="*/ 532121 h 1781927"/>
              <a:gd name="connsiteX103" fmla="*/ 362427 w 1665489"/>
              <a:gd name="connsiteY103" fmla="*/ 442586 h 1781927"/>
              <a:gd name="connsiteX104" fmla="*/ 446247 w 1665489"/>
              <a:gd name="connsiteY104" fmla="*/ 358766 h 1781927"/>
              <a:gd name="connsiteX105" fmla="*/ 371952 w 1665489"/>
              <a:gd name="connsiteY105" fmla="*/ 377816 h 1781927"/>
              <a:gd name="connsiteX106" fmla="*/ 345282 w 1665489"/>
              <a:gd name="connsiteY106" fmla="*/ 231131 h 1781927"/>
              <a:gd name="connsiteX107" fmla="*/ 328137 w 1665489"/>
              <a:gd name="connsiteY107" fmla="*/ 349241 h 1781927"/>
              <a:gd name="connsiteX108" fmla="*/ 286227 w 1665489"/>
              <a:gd name="connsiteY108" fmla="*/ 438776 h 1781927"/>
              <a:gd name="connsiteX109" fmla="*/ 280512 w 1665489"/>
              <a:gd name="connsiteY109" fmla="*/ 516881 h 1781927"/>
              <a:gd name="connsiteX110" fmla="*/ 105252 w 1665489"/>
              <a:gd name="connsiteY110" fmla="*/ 575936 h 1781927"/>
              <a:gd name="connsiteX111" fmla="*/ 477 w 1665489"/>
              <a:gd name="connsiteY111" fmla="*/ 596891 h 1781927"/>
              <a:gd name="connsiteX112" fmla="*/ 145257 w 1665489"/>
              <a:gd name="connsiteY112" fmla="*/ 606416 h 1781927"/>
              <a:gd name="connsiteX113" fmla="*/ 316707 w 1665489"/>
              <a:gd name="connsiteY113" fmla="*/ 602606 h 1781927"/>
              <a:gd name="connsiteX114" fmla="*/ 499587 w 1665489"/>
              <a:gd name="connsiteY114" fmla="*/ 760721 h 1781927"/>
              <a:gd name="connsiteX115" fmla="*/ 503397 w 1665489"/>
              <a:gd name="connsiteY115" fmla="*/ 878831 h 1781927"/>
              <a:gd name="connsiteX116" fmla="*/ 352902 w 1665489"/>
              <a:gd name="connsiteY116" fmla="*/ 979796 h 1781927"/>
              <a:gd name="connsiteX117" fmla="*/ 257652 w 1665489"/>
              <a:gd name="connsiteY117" fmla="*/ 1052186 h 1781927"/>
              <a:gd name="connsiteX118" fmla="*/ 187167 w 1665489"/>
              <a:gd name="connsiteY118" fmla="*/ 1099811 h 1781927"/>
              <a:gd name="connsiteX119" fmla="*/ 208122 w 1665489"/>
              <a:gd name="connsiteY119" fmla="*/ 1149341 h 1781927"/>
              <a:gd name="connsiteX120" fmla="*/ 370047 w 1665489"/>
              <a:gd name="connsiteY120" fmla="*/ 1067426 h 1781927"/>
              <a:gd name="connsiteX0" fmla="*/ 299562 w 1666851"/>
              <a:gd name="connsiteY0" fmla="*/ 1105526 h 1781927"/>
              <a:gd name="connsiteX1" fmla="*/ 482442 w 1666851"/>
              <a:gd name="connsiteY1" fmla="*/ 1046471 h 1781927"/>
              <a:gd name="connsiteX2" fmla="*/ 613887 w 1666851"/>
              <a:gd name="connsiteY2" fmla="*/ 1092191 h 1781927"/>
              <a:gd name="connsiteX3" fmla="*/ 667227 w 1666851"/>
              <a:gd name="connsiteY3" fmla="*/ 1176011 h 1781927"/>
              <a:gd name="connsiteX4" fmla="*/ 669132 w 1666851"/>
              <a:gd name="connsiteY4" fmla="*/ 1322696 h 1781927"/>
              <a:gd name="connsiteX5" fmla="*/ 611982 w 1666851"/>
              <a:gd name="connsiteY5" fmla="*/ 1473191 h 1781927"/>
              <a:gd name="connsiteX6" fmla="*/ 610077 w 1666851"/>
              <a:gd name="connsiteY6" fmla="*/ 1602731 h 1781927"/>
              <a:gd name="connsiteX7" fmla="*/ 598647 w 1666851"/>
              <a:gd name="connsiteY7" fmla="*/ 1657976 h 1781927"/>
              <a:gd name="connsiteX8" fmla="*/ 551022 w 1666851"/>
              <a:gd name="connsiteY8" fmla="*/ 1709411 h 1781927"/>
              <a:gd name="connsiteX9" fmla="*/ 518637 w 1666851"/>
              <a:gd name="connsiteY9" fmla="*/ 1743701 h 1781927"/>
              <a:gd name="connsiteX10" fmla="*/ 619602 w 1666851"/>
              <a:gd name="connsiteY10" fmla="*/ 1684646 h 1781927"/>
              <a:gd name="connsiteX11" fmla="*/ 642462 w 1666851"/>
              <a:gd name="connsiteY11" fmla="*/ 1652261 h 1781927"/>
              <a:gd name="connsiteX12" fmla="*/ 711042 w 1666851"/>
              <a:gd name="connsiteY12" fmla="*/ 1726556 h 1781927"/>
              <a:gd name="connsiteX13" fmla="*/ 730092 w 1666851"/>
              <a:gd name="connsiteY13" fmla="*/ 1781801 h 1781927"/>
              <a:gd name="connsiteX14" fmla="*/ 747237 w 1666851"/>
              <a:gd name="connsiteY14" fmla="*/ 1711316 h 1781927"/>
              <a:gd name="connsiteX15" fmla="*/ 703422 w 1666851"/>
              <a:gd name="connsiteY15" fmla="*/ 1646546 h 1781927"/>
              <a:gd name="connsiteX16" fmla="*/ 686277 w 1666851"/>
              <a:gd name="connsiteY16" fmla="*/ 1570346 h 1781927"/>
              <a:gd name="connsiteX17" fmla="*/ 709137 w 1666851"/>
              <a:gd name="connsiteY17" fmla="*/ 1509386 h 1781927"/>
              <a:gd name="connsiteX18" fmla="*/ 751047 w 1666851"/>
              <a:gd name="connsiteY18" fmla="*/ 1465571 h 1781927"/>
              <a:gd name="connsiteX19" fmla="*/ 855822 w 1666851"/>
              <a:gd name="connsiteY19" fmla="*/ 1530341 h 1781927"/>
              <a:gd name="connsiteX20" fmla="*/ 905352 w 1666851"/>
              <a:gd name="connsiteY20" fmla="*/ 1589396 h 1781927"/>
              <a:gd name="connsiteX21" fmla="*/ 924402 w 1666851"/>
              <a:gd name="connsiteY21" fmla="*/ 1665596 h 1781927"/>
              <a:gd name="connsiteX22" fmla="*/ 954882 w 1666851"/>
              <a:gd name="connsiteY22" fmla="*/ 1589396 h 1781927"/>
              <a:gd name="connsiteX23" fmla="*/ 930117 w 1666851"/>
              <a:gd name="connsiteY23" fmla="*/ 1534151 h 1781927"/>
              <a:gd name="connsiteX24" fmla="*/ 968217 w 1666851"/>
              <a:gd name="connsiteY24" fmla="*/ 1511291 h 1781927"/>
              <a:gd name="connsiteX25" fmla="*/ 1010127 w 1666851"/>
              <a:gd name="connsiteY25" fmla="*/ 1486526 h 1781927"/>
              <a:gd name="connsiteX26" fmla="*/ 886302 w 1666851"/>
              <a:gd name="connsiteY26" fmla="*/ 1482716 h 1781927"/>
              <a:gd name="connsiteX27" fmla="*/ 791052 w 1666851"/>
              <a:gd name="connsiteY27" fmla="*/ 1349366 h 1781927"/>
              <a:gd name="connsiteX28" fmla="*/ 827247 w 1666851"/>
              <a:gd name="connsiteY28" fmla="*/ 1172201 h 1781927"/>
              <a:gd name="connsiteX29" fmla="*/ 892017 w 1666851"/>
              <a:gd name="connsiteY29" fmla="*/ 1096001 h 1781927"/>
              <a:gd name="connsiteX30" fmla="*/ 979647 w 1666851"/>
              <a:gd name="connsiteY30" fmla="*/ 1088381 h 1781927"/>
              <a:gd name="connsiteX31" fmla="*/ 1078707 w 1666851"/>
              <a:gd name="connsiteY31" fmla="*/ 1130291 h 1781927"/>
              <a:gd name="connsiteX32" fmla="*/ 1181577 w 1666851"/>
              <a:gd name="connsiteY32" fmla="*/ 1196966 h 1781927"/>
              <a:gd name="connsiteX33" fmla="*/ 1158717 w 1666851"/>
              <a:gd name="connsiteY33" fmla="*/ 1115051 h 1781927"/>
              <a:gd name="connsiteX34" fmla="*/ 1071087 w 1666851"/>
              <a:gd name="connsiteY34" fmla="*/ 996941 h 1781927"/>
              <a:gd name="connsiteX35" fmla="*/ 1095852 w 1666851"/>
              <a:gd name="connsiteY35" fmla="*/ 920741 h 1781927"/>
              <a:gd name="connsiteX36" fmla="*/ 1212057 w 1666851"/>
              <a:gd name="connsiteY36" fmla="*/ 848351 h 1781927"/>
              <a:gd name="connsiteX37" fmla="*/ 1379697 w 1666851"/>
              <a:gd name="connsiteY37" fmla="*/ 844541 h 1781927"/>
              <a:gd name="connsiteX38" fmla="*/ 1448277 w 1666851"/>
              <a:gd name="connsiteY38" fmla="*/ 958841 h 1781927"/>
              <a:gd name="connsiteX39" fmla="*/ 1459707 w 1666851"/>
              <a:gd name="connsiteY39" fmla="*/ 909311 h 1781927"/>
              <a:gd name="connsiteX40" fmla="*/ 1459707 w 1666851"/>
              <a:gd name="connsiteY40" fmla="*/ 890261 h 1781927"/>
              <a:gd name="connsiteX41" fmla="*/ 1532097 w 1666851"/>
              <a:gd name="connsiteY41" fmla="*/ 951221 h 1781927"/>
              <a:gd name="connsiteX42" fmla="*/ 1558767 w 1666851"/>
              <a:gd name="connsiteY42" fmla="*/ 1027421 h 1781927"/>
              <a:gd name="connsiteX43" fmla="*/ 1547337 w 1666851"/>
              <a:gd name="connsiteY43" fmla="*/ 1096001 h 1781927"/>
              <a:gd name="connsiteX44" fmla="*/ 1608297 w 1666851"/>
              <a:gd name="connsiteY44" fmla="*/ 1008371 h 1781927"/>
              <a:gd name="connsiteX45" fmla="*/ 1665447 w 1666851"/>
              <a:gd name="connsiteY45" fmla="*/ 1015991 h 1781927"/>
              <a:gd name="connsiteX46" fmla="*/ 1547337 w 1666851"/>
              <a:gd name="connsiteY46" fmla="*/ 888356 h 1781927"/>
              <a:gd name="connsiteX47" fmla="*/ 1594962 w 1666851"/>
              <a:gd name="connsiteY47" fmla="*/ 859781 h 1781927"/>
              <a:gd name="connsiteX48" fmla="*/ 1665447 w 1666851"/>
              <a:gd name="connsiteY48" fmla="*/ 857876 h 1781927"/>
              <a:gd name="connsiteX49" fmla="*/ 1583532 w 1666851"/>
              <a:gd name="connsiteY49" fmla="*/ 829301 h 1781927"/>
              <a:gd name="connsiteX50" fmla="*/ 1509237 w 1666851"/>
              <a:gd name="connsiteY50" fmla="*/ 842636 h 1781927"/>
              <a:gd name="connsiteX51" fmla="*/ 1415892 w 1666851"/>
              <a:gd name="connsiteY51" fmla="*/ 781676 h 1781927"/>
              <a:gd name="connsiteX52" fmla="*/ 1450182 w 1666851"/>
              <a:gd name="connsiteY52" fmla="*/ 644516 h 1781927"/>
              <a:gd name="connsiteX53" fmla="*/ 1373982 w 1666851"/>
              <a:gd name="connsiteY53" fmla="*/ 758816 h 1781927"/>
              <a:gd name="connsiteX54" fmla="*/ 1280637 w 1666851"/>
              <a:gd name="connsiteY54" fmla="*/ 781676 h 1781927"/>
              <a:gd name="connsiteX55" fmla="*/ 1320642 w 1666851"/>
              <a:gd name="connsiteY55" fmla="*/ 718811 h 1781927"/>
              <a:gd name="connsiteX56" fmla="*/ 1362552 w 1666851"/>
              <a:gd name="connsiteY56" fmla="*/ 623561 h 1781927"/>
              <a:gd name="connsiteX57" fmla="*/ 1370172 w 1666851"/>
              <a:gd name="connsiteY57" fmla="*/ 514976 h 1781927"/>
              <a:gd name="connsiteX58" fmla="*/ 1345407 w 1666851"/>
              <a:gd name="connsiteY58" fmla="*/ 526406 h 1781927"/>
              <a:gd name="connsiteX59" fmla="*/ 1309212 w 1666851"/>
              <a:gd name="connsiteY59" fmla="*/ 640706 h 1781927"/>
              <a:gd name="connsiteX60" fmla="*/ 1240632 w 1666851"/>
              <a:gd name="connsiteY60" fmla="*/ 543551 h 1781927"/>
              <a:gd name="connsiteX61" fmla="*/ 1278732 w 1666851"/>
              <a:gd name="connsiteY61" fmla="*/ 686426 h 1781927"/>
              <a:gd name="connsiteX62" fmla="*/ 1154907 w 1666851"/>
              <a:gd name="connsiteY62" fmla="*/ 741671 h 1781927"/>
              <a:gd name="connsiteX63" fmla="*/ 1067277 w 1666851"/>
              <a:gd name="connsiteY63" fmla="*/ 716906 h 1781927"/>
              <a:gd name="connsiteX64" fmla="*/ 1071087 w 1666851"/>
              <a:gd name="connsiteY64" fmla="*/ 623561 h 1781927"/>
              <a:gd name="connsiteX65" fmla="*/ 1128237 w 1666851"/>
              <a:gd name="connsiteY65" fmla="*/ 543551 h 1781927"/>
              <a:gd name="connsiteX66" fmla="*/ 1231107 w 1666851"/>
              <a:gd name="connsiteY66" fmla="*/ 497831 h 1781927"/>
              <a:gd name="connsiteX67" fmla="*/ 1326357 w 1666851"/>
              <a:gd name="connsiteY67" fmla="*/ 478781 h 1781927"/>
              <a:gd name="connsiteX68" fmla="*/ 1440657 w 1666851"/>
              <a:gd name="connsiteY68" fmla="*/ 494021 h 1781927"/>
              <a:gd name="connsiteX69" fmla="*/ 1364457 w 1666851"/>
              <a:gd name="connsiteY69" fmla="*/ 417821 h 1781927"/>
              <a:gd name="connsiteX70" fmla="*/ 1433037 w 1666851"/>
              <a:gd name="connsiteY70" fmla="*/ 292091 h 1781927"/>
              <a:gd name="connsiteX71" fmla="*/ 1265397 w 1666851"/>
              <a:gd name="connsiteY71" fmla="*/ 417821 h 1781927"/>
              <a:gd name="connsiteX72" fmla="*/ 1143477 w 1666851"/>
              <a:gd name="connsiteY72" fmla="*/ 459731 h 1781927"/>
              <a:gd name="connsiteX73" fmla="*/ 1187292 w 1666851"/>
              <a:gd name="connsiteY73" fmla="*/ 246371 h 1781927"/>
              <a:gd name="connsiteX74" fmla="*/ 1236822 w 1666851"/>
              <a:gd name="connsiteY74" fmla="*/ 132071 h 1781927"/>
              <a:gd name="connsiteX75" fmla="*/ 1143477 w 1666851"/>
              <a:gd name="connsiteY75" fmla="*/ 234941 h 1781927"/>
              <a:gd name="connsiteX76" fmla="*/ 1074897 w 1666851"/>
              <a:gd name="connsiteY76" fmla="*/ 200651 h 1781927"/>
              <a:gd name="connsiteX77" fmla="*/ 1132047 w 1666851"/>
              <a:gd name="connsiteY77" fmla="*/ 311141 h 1781927"/>
              <a:gd name="connsiteX78" fmla="*/ 1097757 w 1666851"/>
              <a:gd name="connsiteY78" fmla="*/ 436871 h 1781927"/>
              <a:gd name="connsiteX79" fmla="*/ 905352 w 1666851"/>
              <a:gd name="connsiteY79" fmla="*/ 545456 h 1781927"/>
              <a:gd name="connsiteX80" fmla="*/ 821532 w 1666851"/>
              <a:gd name="connsiteY80" fmla="*/ 494021 h 1781927"/>
              <a:gd name="connsiteX81" fmla="*/ 804387 w 1666851"/>
              <a:gd name="connsiteY81" fmla="*/ 364481 h 1781927"/>
              <a:gd name="connsiteX82" fmla="*/ 880587 w 1666851"/>
              <a:gd name="connsiteY82" fmla="*/ 154930 h 1781927"/>
              <a:gd name="connsiteX83" fmla="*/ 926307 w 1666851"/>
              <a:gd name="connsiteY83" fmla="*/ 67301 h 1781927"/>
              <a:gd name="connsiteX84" fmla="*/ 905352 w 1666851"/>
              <a:gd name="connsiteY84" fmla="*/ 6341 h 1781927"/>
              <a:gd name="connsiteX85" fmla="*/ 886302 w 1666851"/>
              <a:gd name="connsiteY85" fmla="*/ 69205 h 1781927"/>
              <a:gd name="connsiteX86" fmla="*/ 848202 w 1666851"/>
              <a:gd name="connsiteY86" fmla="*/ 114926 h 1781927"/>
              <a:gd name="connsiteX87" fmla="*/ 724377 w 1666851"/>
              <a:gd name="connsiteY87" fmla="*/ 40631 h 1781927"/>
              <a:gd name="connsiteX88" fmla="*/ 812007 w 1666851"/>
              <a:gd name="connsiteY88" fmla="*/ 200651 h 1781927"/>
              <a:gd name="connsiteX89" fmla="*/ 743427 w 1666851"/>
              <a:gd name="connsiteY89" fmla="*/ 322571 h 1781927"/>
              <a:gd name="connsiteX90" fmla="*/ 716757 w 1666851"/>
              <a:gd name="connsiteY90" fmla="*/ 379721 h 1781927"/>
              <a:gd name="connsiteX91" fmla="*/ 671037 w 1666851"/>
              <a:gd name="connsiteY91" fmla="*/ 181601 h 1781927"/>
              <a:gd name="connsiteX92" fmla="*/ 648177 w 1666851"/>
              <a:gd name="connsiteY92" fmla="*/ 2531 h 1781927"/>
              <a:gd name="connsiteX93" fmla="*/ 610077 w 1666851"/>
              <a:gd name="connsiteY93" fmla="*/ 78731 h 1781927"/>
              <a:gd name="connsiteX94" fmla="*/ 583407 w 1666851"/>
              <a:gd name="connsiteY94" fmla="*/ 113021 h 1781927"/>
              <a:gd name="connsiteX95" fmla="*/ 429102 w 1666851"/>
              <a:gd name="connsiteY95" fmla="*/ 57776 h 1781927"/>
              <a:gd name="connsiteX96" fmla="*/ 518637 w 1666851"/>
              <a:gd name="connsiteY96" fmla="*/ 143501 h 1781927"/>
              <a:gd name="connsiteX97" fmla="*/ 591027 w 1666851"/>
              <a:gd name="connsiteY97" fmla="*/ 196841 h 1781927"/>
              <a:gd name="connsiteX98" fmla="*/ 598647 w 1666851"/>
              <a:gd name="connsiteY98" fmla="*/ 320666 h 1781927"/>
              <a:gd name="connsiteX99" fmla="*/ 617697 w 1666851"/>
              <a:gd name="connsiteY99" fmla="*/ 455921 h 1781927"/>
              <a:gd name="connsiteX100" fmla="*/ 631032 w 1666851"/>
              <a:gd name="connsiteY100" fmla="*/ 564506 h 1781927"/>
              <a:gd name="connsiteX101" fmla="*/ 558642 w 1666851"/>
              <a:gd name="connsiteY101" fmla="*/ 612131 h 1781927"/>
              <a:gd name="connsiteX102" fmla="*/ 377667 w 1666851"/>
              <a:gd name="connsiteY102" fmla="*/ 532121 h 1781927"/>
              <a:gd name="connsiteX103" fmla="*/ 362427 w 1666851"/>
              <a:gd name="connsiteY103" fmla="*/ 442586 h 1781927"/>
              <a:gd name="connsiteX104" fmla="*/ 446247 w 1666851"/>
              <a:gd name="connsiteY104" fmla="*/ 358766 h 1781927"/>
              <a:gd name="connsiteX105" fmla="*/ 371952 w 1666851"/>
              <a:gd name="connsiteY105" fmla="*/ 377816 h 1781927"/>
              <a:gd name="connsiteX106" fmla="*/ 345282 w 1666851"/>
              <a:gd name="connsiteY106" fmla="*/ 231131 h 1781927"/>
              <a:gd name="connsiteX107" fmla="*/ 328137 w 1666851"/>
              <a:gd name="connsiteY107" fmla="*/ 349241 h 1781927"/>
              <a:gd name="connsiteX108" fmla="*/ 286227 w 1666851"/>
              <a:gd name="connsiteY108" fmla="*/ 438776 h 1781927"/>
              <a:gd name="connsiteX109" fmla="*/ 280512 w 1666851"/>
              <a:gd name="connsiteY109" fmla="*/ 516881 h 1781927"/>
              <a:gd name="connsiteX110" fmla="*/ 105252 w 1666851"/>
              <a:gd name="connsiteY110" fmla="*/ 575936 h 1781927"/>
              <a:gd name="connsiteX111" fmla="*/ 477 w 1666851"/>
              <a:gd name="connsiteY111" fmla="*/ 596891 h 1781927"/>
              <a:gd name="connsiteX112" fmla="*/ 145257 w 1666851"/>
              <a:gd name="connsiteY112" fmla="*/ 606416 h 1781927"/>
              <a:gd name="connsiteX113" fmla="*/ 316707 w 1666851"/>
              <a:gd name="connsiteY113" fmla="*/ 602606 h 1781927"/>
              <a:gd name="connsiteX114" fmla="*/ 499587 w 1666851"/>
              <a:gd name="connsiteY114" fmla="*/ 760721 h 1781927"/>
              <a:gd name="connsiteX115" fmla="*/ 503397 w 1666851"/>
              <a:gd name="connsiteY115" fmla="*/ 878831 h 1781927"/>
              <a:gd name="connsiteX116" fmla="*/ 352902 w 1666851"/>
              <a:gd name="connsiteY116" fmla="*/ 979796 h 1781927"/>
              <a:gd name="connsiteX117" fmla="*/ 257652 w 1666851"/>
              <a:gd name="connsiteY117" fmla="*/ 1052186 h 1781927"/>
              <a:gd name="connsiteX118" fmla="*/ 187167 w 1666851"/>
              <a:gd name="connsiteY118" fmla="*/ 1099811 h 1781927"/>
              <a:gd name="connsiteX119" fmla="*/ 208122 w 1666851"/>
              <a:gd name="connsiteY119" fmla="*/ 1149341 h 1781927"/>
              <a:gd name="connsiteX120" fmla="*/ 370047 w 1666851"/>
              <a:gd name="connsiteY120" fmla="*/ 1067426 h 1781927"/>
              <a:gd name="connsiteX0" fmla="*/ 299562 w 1667400"/>
              <a:gd name="connsiteY0" fmla="*/ 1105526 h 1781927"/>
              <a:gd name="connsiteX1" fmla="*/ 482442 w 1667400"/>
              <a:gd name="connsiteY1" fmla="*/ 1046471 h 1781927"/>
              <a:gd name="connsiteX2" fmla="*/ 613887 w 1667400"/>
              <a:gd name="connsiteY2" fmla="*/ 1092191 h 1781927"/>
              <a:gd name="connsiteX3" fmla="*/ 667227 w 1667400"/>
              <a:gd name="connsiteY3" fmla="*/ 1176011 h 1781927"/>
              <a:gd name="connsiteX4" fmla="*/ 669132 w 1667400"/>
              <a:gd name="connsiteY4" fmla="*/ 1322696 h 1781927"/>
              <a:gd name="connsiteX5" fmla="*/ 611982 w 1667400"/>
              <a:gd name="connsiteY5" fmla="*/ 1473191 h 1781927"/>
              <a:gd name="connsiteX6" fmla="*/ 610077 w 1667400"/>
              <a:gd name="connsiteY6" fmla="*/ 1602731 h 1781927"/>
              <a:gd name="connsiteX7" fmla="*/ 598647 w 1667400"/>
              <a:gd name="connsiteY7" fmla="*/ 1657976 h 1781927"/>
              <a:gd name="connsiteX8" fmla="*/ 551022 w 1667400"/>
              <a:gd name="connsiteY8" fmla="*/ 1709411 h 1781927"/>
              <a:gd name="connsiteX9" fmla="*/ 518637 w 1667400"/>
              <a:gd name="connsiteY9" fmla="*/ 1743701 h 1781927"/>
              <a:gd name="connsiteX10" fmla="*/ 619602 w 1667400"/>
              <a:gd name="connsiteY10" fmla="*/ 1684646 h 1781927"/>
              <a:gd name="connsiteX11" fmla="*/ 642462 w 1667400"/>
              <a:gd name="connsiteY11" fmla="*/ 1652261 h 1781927"/>
              <a:gd name="connsiteX12" fmla="*/ 711042 w 1667400"/>
              <a:gd name="connsiteY12" fmla="*/ 1726556 h 1781927"/>
              <a:gd name="connsiteX13" fmla="*/ 730092 w 1667400"/>
              <a:gd name="connsiteY13" fmla="*/ 1781801 h 1781927"/>
              <a:gd name="connsiteX14" fmla="*/ 747237 w 1667400"/>
              <a:gd name="connsiteY14" fmla="*/ 1711316 h 1781927"/>
              <a:gd name="connsiteX15" fmla="*/ 703422 w 1667400"/>
              <a:gd name="connsiteY15" fmla="*/ 1646546 h 1781927"/>
              <a:gd name="connsiteX16" fmla="*/ 686277 w 1667400"/>
              <a:gd name="connsiteY16" fmla="*/ 1570346 h 1781927"/>
              <a:gd name="connsiteX17" fmla="*/ 709137 w 1667400"/>
              <a:gd name="connsiteY17" fmla="*/ 1509386 h 1781927"/>
              <a:gd name="connsiteX18" fmla="*/ 751047 w 1667400"/>
              <a:gd name="connsiteY18" fmla="*/ 1465571 h 1781927"/>
              <a:gd name="connsiteX19" fmla="*/ 855822 w 1667400"/>
              <a:gd name="connsiteY19" fmla="*/ 1530341 h 1781927"/>
              <a:gd name="connsiteX20" fmla="*/ 905352 w 1667400"/>
              <a:gd name="connsiteY20" fmla="*/ 1589396 h 1781927"/>
              <a:gd name="connsiteX21" fmla="*/ 924402 w 1667400"/>
              <a:gd name="connsiteY21" fmla="*/ 1665596 h 1781927"/>
              <a:gd name="connsiteX22" fmla="*/ 954882 w 1667400"/>
              <a:gd name="connsiteY22" fmla="*/ 1589396 h 1781927"/>
              <a:gd name="connsiteX23" fmla="*/ 930117 w 1667400"/>
              <a:gd name="connsiteY23" fmla="*/ 1534151 h 1781927"/>
              <a:gd name="connsiteX24" fmla="*/ 968217 w 1667400"/>
              <a:gd name="connsiteY24" fmla="*/ 1511291 h 1781927"/>
              <a:gd name="connsiteX25" fmla="*/ 1010127 w 1667400"/>
              <a:gd name="connsiteY25" fmla="*/ 1486526 h 1781927"/>
              <a:gd name="connsiteX26" fmla="*/ 886302 w 1667400"/>
              <a:gd name="connsiteY26" fmla="*/ 1482716 h 1781927"/>
              <a:gd name="connsiteX27" fmla="*/ 791052 w 1667400"/>
              <a:gd name="connsiteY27" fmla="*/ 1349366 h 1781927"/>
              <a:gd name="connsiteX28" fmla="*/ 827247 w 1667400"/>
              <a:gd name="connsiteY28" fmla="*/ 1172201 h 1781927"/>
              <a:gd name="connsiteX29" fmla="*/ 892017 w 1667400"/>
              <a:gd name="connsiteY29" fmla="*/ 1096001 h 1781927"/>
              <a:gd name="connsiteX30" fmla="*/ 979647 w 1667400"/>
              <a:gd name="connsiteY30" fmla="*/ 1088381 h 1781927"/>
              <a:gd name="connsiteX31" fmla="*/ 1078707 w 1667400"/>
              <a:gd name="connsiteY31" fmla="*/ 1130291 h 1781927"/>
              <a:gd name="connsiteX32" fmla="*/ 1181577 w 1667400"/>
              <a:gd name="connsiteY32" fmla="*/ 1196966 h 1781927"/>
              <a:gd name="connsiteX33" fmla="*/ 1158717 w 1667400"/>
              <a:gd name="connsiteY33" fmla="*/ 1115051 h 1781927"/>
              <a:gd name="connsiteX34" fmla="*/ 1071087 w 1667400"/>
              <a:gd name="connsiteY34" fmla="*/ 996941 h 1781927"/>
              <a:gd name="connsiteX35" fmla="*/ 1095852 w 1667400"/>
              <a:gd name="connsiteY35" fmla="*/ 920741 h 1781927"/>
              <a:gd name="connsiteX36" fmla="*/ 1212057 w 1667400"/>
              <a:gd name="connsiteY36" fmla="*/ 848351 h 1781927"/>
              <a:gd name="connsiteX37" fmla="*/ 1379697 w 1667400"/>
              <a:gd name="connsiteY37" fmla="*/ 844541 h 1781927"/>
              <a:gd name="connsiteX38" fmla="*/ 1448277 w 1667400"/>
              <a:gd name="connsiteY38" fmla="*/ 958841 h 1781927"/>
              <a:gd name="connsiteX39" fmla="*/ 1459707 w 1667400"/>
              <a:gd name="connsiteY39" fmla="*/ 909311 h 1781927"/>
              <a:gd name="connsiteX40" fmla="*/ 1459707 w 1667400"/>
              <a:gd name="connsiteY40" fmla="*/ 890261 h 1781927"/>
              <a:gd name="connsiteX41" fmla="*/ 1532097 w 1667400"/>
              <a:gd name="connsiteY41" fmla="*/ 951221 h 1781927"/>
              <a:gd name="connsiteX42" fmla="*/ 1558767 w 1667400"/>
              <a:gd name="connsiteY42" fmla="*/ 1027421 h 1781927"/>
              <a:gd name="connsiteX43" fmla="*/ 1547337 w 1667400"/>
              <a:gd name="connsiteY43" fmla="*/ 1096001 h 1781927"/>
              <a:gd name="connsiteX44" fmla="*/ 1608297 w 1667400"/>
              <a:gd name="connsiteY44" fmla="*/ 1008371 h 1781927"/>
              <a:gd name="connsiteX45" fmla="*/ 1665447 w 1667400"/>
              <a:gd name="connsiteY45" fmla="*/ 1015991 h 1781927"/>
              <a:gd name="connsiteX46" fmla="*/ 1547337 w 1667400"/>
              <a:gd name="connsiteY46" fmla="*/ 888356 h 1781927"/>
              <a:gd name="connsiteX47" fmla="*/ 1594962 w 1667400"/>
              <a:gd name="connsiteY47" fmla="*/ 859781 h 1781927"/>
              <a:gd name="connsiteX48" fmla="*/ 1667352 w 1667400"/>
              <a:gd name="connsiteY48" fmla="*/ 859781 h 1781927"/>
              <a:gd name="connsiteX49" fmla="*/ 1583532 w 1667400"/>
              <a:gd name="connsiteY49" fmla="*/ 829301 h 1781927"/>
              <a:gd name="connsiteX50" fmla="*/ 1509237 w 1667400"/>
              <a:gd name="connsiteY50" fmla="*/ 842636 h 1781927"/>
              <a:gd name="connsiteX51" fmla="*/ 1415892 w 1667400"/>
              <a:gd name="connsiteY51" fmla="*/ 781676 h 1781927"/>
              <a:gd name="connsiteX52" fmla="*/ 1450182 w 1667400"/>
              <a:gd name="connsiteY52" fmla="*/ 644516 h 1781927"/>
              <a:gd name="connsiteX53" fmla="*/ 1373982 w 1667400"/>
              <a:gd name="connsiteY53" fmla="*/ 758816 h 1781927"/>
              <a:gd name="connsiteX54" fmla="*/ 1280637 w 1667400"/>
              <a:gd name="connsiteY54" fmla="*/ 781676 h 1781927"/>
              <a:gd name="connsiteX55" fmla="*/ 1320642 w 1667400"/>
              <a:gd name="connsiteY55" fmla="*/ 718811 h 1781927"/>
              <a:gd name="connsiteX56" fmla="*/ 1362552 w 1667400"/>
              <a:gd name="connsiteY56" fmla="*/ 623561 h 1781927"/>
              <a:gd name="connsiteX57" fmla="*/ 1370172 w 1667400"/>
              <a:gd name="connsiteY57" fmla="*/ 514976 h 1781927"/>
              <a:gd name="connsiteX58" fmla="*/ 1345407 w 1667400"/>
              <a:gd name="connsiteY58" fmla="*/ 526406 h 1781927"/>
              <a:gd name="connsiteX59" fmla="*/ 1309212 w 1667400"/>
              <a:gd name="connsiteY59" fmla="*/ 640706 h 1781927"/>
              <a:gd name="connsiteX60" fmla="*/ 1240632 w 1667400"/>
              <a:gd name="connsiteY60" fmla="*/ 543551 h 1781927"/>
              <a:gd name="connsiteX61" fmla="*/ 1278732 w 1667400"/>
              <a:gd name="connsiteY61" fmla="*/ 686426 h 1781927"/>
              <a:gd name="connsiteX62" fmla="*/ 1154907 w 1667400"/>
              <a:gd name="connsiteY62" fmla="*/ 741671 h 1781927"/>
              <a:gd name="connsiteX63" fmla="*/ 1067277 w 1667400"/>
              <a:gd name="connsiteY63" fmla="*/ 716906 h 1781927"/>
              <a:gd name="connsiteX64" fmla="*/ 1071087 w 1667400"/>
              <a:gd name="connsiteY64" fmla="*/ 623561 h 1781927"/>
              <a:gd name="connsiteX65" fmla="*/ 1128237 w 1667400"/>
              <a:gd name="connsiteY65" fmla="*/ 543551 h 1781927"/>
              <a:gd name="connsiteX66" fmla="*/ 1231107 w 1667400"/>
              <a:gd name="connsiteY66" fmla="*/ 497831 h 1781927"/>
              <a:gd name="connsiteX67" fmla="*/ 1326357 w 1667400"/>
              <a:gd name="connsiteY67" fmla="*/ 478781 h 1781927"/>
              <a:gd name="connsiteX68" fmla="*/ 1440657 w 1667400"/>
              <a:gd name="connsiteY68" fmla="*/ 494021 h 1781927"/>
              <a:gd name="connsiteX69" fmla="*/ 1364457 w 1667400"/>
              <a:gd name="connsiteY69" fmla="*/ 417821 h 1781927"/>
              <a:gd name="connsiteX70" fmla="*/ 1433037 w 1667400"/>
              <a:gd name="connsiteY70" fmla="*/ 292091 h 1781927"/>
              <a:gd name="connsiteX71" fmla="*/ 1265397 w 1667400"/>
              <a:gd name="connsiteY71" fmla="*/ 417821 h 1781927"/>
              <a:gd name="connsiteX72" fmla="*/ 1143477 w 1667400"/>
              <a:gd name="connsiteY72" fmla="*/ 459731 h 1781927"/>
              <a:gd name="connsiteX73" fmla="*/ 1187292 w 1667400"/>
              <a:gd name="connsiteY73" fmla="*/ 246371 h 1781927"/>
              <a:gd name="connsiteX74" fmla="*/ 1236822 w 1667400"/>
              <a:gd name="connsiteY74" fmla="*/ 132071 h 1781927"/>
              <a:gd name="connsiteX75" fmla="*/ 1143477 w 1667400"/>
              <a:gd name="connsiteY75" fmla="*/ 234941 h 1781927"/>
              <a:gd name="connsiteX76" fmla="*/ 1074897 w 1667400"/>
              <a:gd name="connsiteY76" fmla="*/ 200651 h 1781927"/>
              <a:gd name="connsiteX77" fmla="*/ 1132047 w 1667400"/>
              <a:gd name="connsiteY77" fmla="*/ 311141 h 1781927"/>
              <a:gd name="connsiteX78" fmla="*/ 1097757 w 1667400"/>
              <a:gd name="connsiteY78" fmla="*/ 436871 h 1781927"/>
              <a:gd name="connsiteX79" fmla="*/ 905352 w 1667400"/>
              <a:gd name="connsiteY79" fmla="*/ 545456 h 1781927"/>
              <a:gd name="connsiteX80" fmla="*/ 821532 w 1667400"/>
              <a:gd name="connsiteY80" fmla="*/ 494021 h 1781927"/>
              <a:gd name="connsiteX81" fmla="*/ 804387 w 1667400"/>
              <a:gd name="connsiteY81" fmla="*/ 364481 h 1781927"/>
              <a:gd name="connsiteX82" fmla="*/ 880587 w 1667400"/>
              <a:gd name="connsiteY82" fmla="*/ 154930 h 1781927"/>
              <a:gd name="connsiteX83" fmla="*/ 926307 w 1667400"/>
              <a:gd name="connsiteY83" fmla="*/ 67301 h 1781927"/>
              <a:gd name="connsiteX84" fmla="*/ 905352 w 1667400"/>
              <a:gd name="connsiteY84" fmla="*/ 6341 h 1781927"/>
              <a:gd name="connsiteX85" fmla="*/ 886302 w 1667400"/>
              <a:gd name="connsiteY85" fmla="*/ 69205 h 1781927"/>
              <a:gd name="connsiteX86" fmla="*/ 848202 w 1667400"/>
              <a:gd name="connsiteY86" fmla="*/ 114926 h 1781927"/>
              <a:gd name="connsiteX87" fmla="*/ 724377 w 1667400"/>
              <a:gd name="connsiteY87" fmla="*/ 40631 h 1781927"/>
              <a:gd name="connsiteX88" fmla="*/ 812007 w 1667400"/>
              <a:gd name="connsiteY88" fmla="*/ 200651 h 1781927"/>
              <a:gd name="connsiteX89" fmla="*/ 743427 w 1667400"/>
              <a:gd name="connsiteY89" fmla="*/ 322571 h 1781927"/>
              <a:gd name="connsiteX90" fmla="*/ 716757 w 1667400"/>
              <a:gd name="connsiteY90" fmla="*/ 379721 h 1781927"/>
              <a:gd name="connsiteX91" fmla="*/ 671037 w 1667400"/>
              <a:gd name="connsiteY91" fmla="*/ 181601 h 1781927"/>
              <a:gd name="connsiteX92" fmla="*/ 648177 w 1667400"/>
              <a:gd name="connsiteY92" fmla="*/ 2531 h 1781927"/>
              <a:gd name="connsiteX93" fmla="*/ 610077 w 1667400"/>
              <a:gd name="connsiteY93" fmla="*/ 78731 h 1781927"/>
              <a:gd name="connsiteX94" fmla="*/ 583407 w 1667400"/>
              <a:gd name="connsiteY94" fmla="*/ 113021 h 1781927"/>
              <a:gd name="connsiteX95" fmla="*/ 429102 w 1667400"/>
              <a:gd name="connsiteY95" fmla="*/ 57776 h 1781927"/>
              <a:gd name="connsiteX96" fmla="*/ 518637 w 1667400"/>
              <a:gd name="connsiteY96" fmla="*/ 143501 h 1781927"/>
              <a:gd name="connsiteX97" fmla="*/ 591027 w 1667400"/>
              <a:gd name="connsiteY97" fmla="*/ 196841 h 1781927"/>
              <a:gd name="connsiteX98" fmla="*/ 598647 w 1667400"/>
              <a:gd name="connsiteY98" fmla="*/ 320666 h 1781927"/>
              <a:gd name="connsiteX99" fmla="*/ 617697 w 1667400"/>
              <a:gd name="connsiteY99" fmla="*/ 455921 h 1781927"/>
              <a:gd name="connsiteX100" fmla="*/ 631032 w 1667400"/>
              <a:gd name="connsiteY100" fmla="*/ 564506 h 1781927"/>
              <a:gd name="connsiteX101" fmla="*/ 558642 w 1667400"/>
              <a:gd name="connsiteY101" fmla="*/ 612131 h 1781927"/>
              <a:gd name="connsiteX102" fmla="*/ 377667 w 1667400"/>
              <a:gd name="connsiteY102" fmla="*/ 532121 h 1781927"/>
              <a:gd name="connsiteX103" fmla="*/ 362427 w 1667400"/>
              <a:gd name="connsiteY103" fmla="*/ 442586 h 1781927"/>
              <a:gd name="connsiteX104" fmla="*/ 446247 w 1667400"/>
              <a:gd name="connsiteY104" fmla="*/ 358766 h 1781927"/>
              <a:gd name="connsiteX105" fmla="*/ 371952 w 1667400"/>
              <a:gd name="connsiteY105" fmla="*/ 377816 h 1781927"/>
              <a:gd name="connsiteX106" fmla="*/ 345282 w 1667400"/>
              <a:gd name="connsiteY106" fmla="*/ 231131 h 1781927"/>
              <a:gd name="connsiteX107" fmla="*/ 328137 w 1667400"/>
              <a:gd name="connsiteY107" fmla="*/ 349241 h 1781927"/>
              <a:gd name="connsiteX108" fmla="*/ 286227 w 1667400"/>
              <a:gd name="connsiteY108" fmla="*/ 438776 h 1781927"/>
              <a:gd name="connsiteX109" fmla="*/ 280512 w 1667400"/>
              <a:gd name="connsiteY109" fmla="*/ 516881 h 1781927"/>
              <a:gd name="connsiteX110" fmla="*/ 105252 w 1667400"/>
              <a:gd name="connsiteY110" fmla="*/ 575936 h 1781927"/>
              <a:gd name="connsiteX111" fmla="*/ 477 w 1667400"/>
              <a:gd name="connsiteY111" fmla="*/ 596891 h 1781927"/>
              <a:gd name="connsiteX112" fmla="*/ 145257 w 1667400"/>
              <a:gd name="connsiteY112" fmla="*/ 606416 h 1781927"/>
              <a:gd name="connsiteX113" fmla="*/ 316707 w 1667400"/>
              <a:gd name="connsiteY113" fmla="*/ 602606 h 1781927"/>
              <a:gd name="connsiteX114" fmla="*/ 499587 w 1667400"/>
              <a:gd name="connsiteY114" fmla="*/ 760721 h 1781927"/>
              <a:gd name="connsiteX115" fmla="*/ 503397 w 1667400"/>
              <a:gd name="connsiteY115" fmla="*/ 878831 h 1781927"/>
              <a:gd name="connsiteX116" fmla="*/ 352902 w 1667400"/>
              <a:gd name="connsiteY116" fmla="*/ 979796 h 1781927"/>
              <a:gd name="connsiteX117" fmla="*/ 257652 w 1667400"/>
              <a:gd name="connsiteY117" fmla="*/ 1052186 h 1781927"/>
              <a:gd name="connsiteX118" fmla="*/ 187167 w 1667400"/>
              <a:gd name="connsiteY118" fmla="*/ 1099811 h 1781927"/>
              <a:gd name="connsiteX119" fmla="*/ 208122 w 1667400"/>
              <a:gd name="connsiteY119" fmla="*/ 1149341 h 1781927"/>
              <a:gd name="connsiteX120" fmla="*/ 370047 w 1667400"/>
              <a:gd name="connsiteY120" fmla="*/ 1067426 h 1781927"/>
              <a:gd name="connsiteX0" fmla="*/ 299562 w 1667357"/>
              <a:gd name="connsiteY0" fmla="*/ 1105526 h 1781927"/>
              <a:gd name="connsiteX1" fmla="*/ 482442 w 1667357"/>
              <a:gd name="connsiteY1" fmla="*/ 1046471 h 1781927"/>
              <a:gd name="connsiteX2" fmla="*/ 613887 w 1667357"/>
              <a:gd name="connsiteY2" fmla="*/ 1092191 h 1781927"/>
              <a:gd name="connsiteX3" fmla="*/ 667227 w 1667357"/>
              <a:gd name="connsiteY3" fmla="*/ 1176011 h 1781927"/>
              <a:gd name="connsiteX4" fmla="*/ 669132 w 1667357"/>
              <a:gd name="connsiteY4" fmla="*/ 1322696 h 1781927"/>
              <a:gd name="connsiteX5" fmla="*/ 611982 w 1667357"/>
              <a:gd name="connsiteY5" fmla="*/ 1473191 h 1781927"/>
              <a:gd name="connsiteX6" fmla="*/ 610077 w 1667357"/>
              <a:gd name="connsiteY6" fmla="*/ 1602731 h 1781927"/>
              <a:gd name="connsiteX7" fmla="*/ 598647 w 1667357"/>
              <a:gd name="connsiteY7" fmla="*/ 1657976 h 1781927"/>
              <a:gd name="connsiteX8" fmla="*/ 551022 w 1667357"/>
              <a:gd name="connsiteY8" fmla="*/ 1709411 h 1781927"/>
              <a:gd name="connsiteX9" fmla="*/ 518637 w 1667357"/>
              <a:gd name="connsiteY9" fmla="*/ 1743701 h 1781927"/>
              <a:gd name="connsiteX10" fmla="*/ 619602 w 1667357"/>
              <a:gd name="connsiteY10" fmla="*/ 1684646 h 1781927"/>
              <a:gd name="connsiteX11" fmla="*/ 642462 w 1667357"/>
              <a:gd name="connsiteY11" fmla="*/ 1652261 h 1781927"/>
              <a:gd name="connsiteX12" fmla="*/ 711042 w 1667357"/>
              <a:gd name="connsiteY12" fmla="*/ 1726556 h 1781927"/>
              <a:gd name="connsiteX13" fmla="*/ 730092 w 1667357"/>
              <a:gd name="connsiteY13" fmla="*/ 1781801 h 1781927"/>
              <a:gd name="connsiteX14" fmla="*/ 747237 w 1667357"/>
              <a:gd name="connsiteY14" fmla="*/ 1711316 h 1781927"/>
              <a:gd name="connsiteX15" fmla="*/ 703422 w 1667357"/>
              <a:gd name="connsiteY15" fmla="*/ 1646546 h 1781927"/>
              <a:gd name="connsiteX16" fmla="*/ 686277 w 1667357"/>
              <a:gd name="connsiteY16" fmla="*/ 1570346 h 1781927"/>
              <a:gd name="connsiteX17" fmla="*/ 709137 w 1667357"/>
              <a:gd name="connsiteY17" fmla="*/ 1509386 h 1781927"/>
              <a:gd name="connsiteX18" fmla="*/ 751047 w 1667357"/>
              <a:gd name="connsiteY18" fmla="*/ 1465571 h 1781927"/>
              <a:gd name="connsiteX19" fmla="*/ 855822 w 1667357"/>
              <a:gd name="connsiteY19" fmla="*/ 1530341 h 1781927"/>
              <a:gd name="connsiteX20" fmla="*/ 905352 w 1667357"/>
              <a:gd name="connsiteY20" fmla="*/ 1589396 h 1781927"/>
              <a:gd name="connsiteX21" fmla="*/ 924402 w 1667357"/>
              <a:gd name="connsiteY21" fmla="*/ 1665596 h 1781927"/>
              <a:gd name="connsiteX22" fmla="*/ 954882 w 1667357"/>
              <a:gd name="connsiteY22" fmla="*/ 1589396 h 1781927"/>
              <a:gd name="connsiteX23" fmla="*/ 930117 w 1667357"/>
              <a:gd name="connsiteY23" fmla="*/ 1534151 h 1781927"/>
              <a:gd name="connsiteX24" fmla="*/ 968217 w 1667357"/>
              <a:gd name="connsiteY24" fmla="*/ 1511291 h 1781927"/>
              <a:gd name="connsiteX25" fmla="*/ 1010127 w 1667357"/>
              <a:gd name="connsiteY25" fmla="*/ 1486526 h 1781927"/>
              <a:gd name="connsiteX26" fmla="*/ 886302 w 1667357"/>
              <a:gd name="connsiteY26" fmla="*/ 1482716 h 1781927"/>
              <a:gd name="connsiteX27" fmla="*/ 791052 w 1667357"/>
              <a:gd name="connsiteY27" fmla="*/ 1349366 h 1781927"/>
              <a:gd name="connsiteX28" fmla="*/ 827247 w 1667357"/>
              <a:gd name="connsiteY28" fmla="*/ 1172201 h 1781927"/>
              <a:gd name="connsiteX29" fmla="*/ 892017 w 1667357"/>
              <a:gd name="connsiteY29" fmla="*/ 1096001 h 1781927"/>
              <a:gd name="connsiteX30" fmla="*/ 979647 w 1667357"/>
              <a:gd name="connsiteY30" fmla="*/ 1088381 h 1781927"/>
              <a:gd name="connsiteX31" fmla="*/ 1078707 w 1667357"/>
              <a:gd name="connsiteY31" fmla="*/ 1130291 h 1781927"/>
              <a:gd name="connsiteX32" fmla="*/ 1181577 w 1667357"/>
              <a:gd name="connsiteY32" fmla="*/ 1196966 h 1781927"/>
              <a:gd name="connsiteX33" fmla="*/ 1158717 w 1667357"/>
              <a:gd name="connsiteY33" fmla="*/ 1115051 h 1781927"/>
              <a:gd name="connsiteX34" fmla="*/ 1071087 w 1667357"/>
              <a:gd name="connsiteY34" fmla="*/ 996941 h 1781927"/>
              <a:gd name="connsiteX35" fmla="*/ 1095852 w 1667357"/>
              <a:gd name="connsiteY35" fmla="*/ 920741 h 1781927"/>
              <a:gd name="connsiteX36" fmla="*/ 1212057 w 1667357"/>
              <a:gd name="connsiteY36" fmla="*/ 848351 h 1781927"/>
              <a:gd name="connsiteX37" fmla="*/ 1379697 w 1667357"/>
              <a:gd name="connsiteY37" fmla="*/ 844541 h 1781927"/>
              <a:gd name="connsiteX38" fmla="*/ 1448277 w 1667357"/>
              <a:gd name="connsiteY38" fmla="*/ 958841 h 1781927"/>
              <a:gd name="connsiteX39" fmla="*/ 1459707 w 1667357"/>
              <a:gd name="connsiteY39" fmla="*/ 909311 h 1781927"/>
              <a:gd name="connsiteX40" fmla="*/ 1459707 w 1667357"/>
              <a:gd name="connsiteY40" fmla="*/ 890261 h 1781927"/>
              <a:gd name="connsiteX41" fmla="*/ 1532097 w 1667357"/>
              <a:gd name="connsiteY41" fmla="*/ 951221 h 1781927"/>
              <a:gd name="connsiteX42" fmla="*/ 1558767 w 1667357"/>
              <a:gd name="connsiteY42" fmla="*/ 1027421 h 1781927"/>
              <a:gd name="connsiteX43" fmla="*/ 1547337 w 1667357"/>
              <a:gd name="connsiteY43" fmla="*/ 1096001 h 1781927"/>
              <a:gd name="connsiteX44" fmla="*/ 1608297 w 1667357"/>
              <a:gd name="connsiteY44" fmla="*/ 1008371 h 1781927"/>
              <a:gd name="connsiteX45" fmla="*/ 1665447 w 1667357"/>
              <a:gd name="connsiteY45" fmla="*/ 1015991 h 1781927"/>
              <a:gd name="connsiteX46" fmla="*/ 1547337 w 1667357"/>
              <a:gd name="connsiteY46" fmla="*/ 888356 h 1781927"/>
              <a:gd name="connsiteX47" fmla="*/ 1594962 w 1667357"/>
              <a:gd name="connsiteY47" fmla="*/ 859781 h 1781927"/>
              <a:gd name="connsiteX48" fmla="*/ 1667352 w 1667357"/>
              <a:gd name="connsiteY48" fmla="*/ 859781 h 1781927"/>
              <a:gd name="connsiteX49" fmla="*/ 1591152 w 1667357"/>
              <a:gd name="connsiteY49" fmla="*/ 827396 h 1781927"/>
              <a:gd name="connsiteX50" fmla="*/ 1509237 w 1667357"/>
              <a:gd name="connsiteY50" fmla="*/ 842636 h 1781927"/>
              <a:gd name="connsiteX51" fmla="*/ 1415892 w 1667357"/>
              <a:gd name="connsiteY51" fmla="*/ 781676 h 1781927"/>
              <a:gd name="connsiteX52" fmla="*/ 1450182 w 1667357"/>
              <a:gd name="connsiteY52" fmla="*/ 644516 h 1781927"/>
              <a:gd name="connsiteX53" fmla="*/ 1373982 w 1667357"/>
              <a:gd name="connsiteY53" fmla="*/ 758816 h 1781927"/>
              <a:gd name="connsiteX54" fmla="*/ 1280637 w 1667357"/>
              <a:gd name="connsiteY54" fmla="*/ 781676 h 1781927"/>
              <a:gd name="connsiteX55" fmla="*/ 1320642 w 1667357"/>
              <a:gd name="connsiteY55" fmla="*/ 718811 h 1781927"/>
              <a:gd name="connsiteX56" fmla="*/ 1362552 w 1667357"/>
              <a:gd name="connsiteY56" fmla="*/ 623561 h 1781927"/>
              <a:gd name="connsiteX57" fmla="*/ 1370172 w 1667357"/>
              <a:gd name="connsiteY57" fmla="*/ 514976 h 1781927"/>
              <a:gd name="connsiteX58" fmla="*/ 1345407 w 1667357"/>
              <a:gd name="connsiteY58" fmla="*/ 526406 h 1781927"/>
              <a:gd name="connsiteX59" fmla="*/ 1309212 w 1667357"/>
              <a:gd name="connsiteY59" fmla="*/ 640706 h 1781927"/>
              <a:gd name="connsiteX60" fmla="*/ 1240632 w 1667357"/>
              <a:gd name="connsiteY60" fmla="*/ 543551 h 1781927"/>
              <a:gd name="connsiteX61" fmla="*/ 1278732 w 1667357"/>
              <a:gd name="connsiteY61" fmla="*/ 686426 h 1781927"/>
              <a:gd name="connsiteX62" fmla="*/ 1154907 w 1667357"/>
              <a:gd name="connsiteY62" fmla="*/ 741671 h 1781927"/>
              <a:gd name="connsiteX63" fmla="*/ 1067277 w 1667357"/>
              <a:gd name="connsiteY63" fmla="*/ 716906 h 1781927"/>
              <a:gd name="connsiteX64" fmla="*/ 1071087 w 1667357"/>
              <a:gd name="connsiteY64" fmla="*/ 623561 h 1781927"/>
              <a:gd name="connsiteX65" fmla="*/ 1128237 w 1667357"/>
              <a:gd name="connsiteY65" fmla="*/ 543551 h 1781927"/>
              <a:gd name="connsiteX66" fmla="*/ 1231107 w 1667357"/>
              <a:gd name="connsiteY66" fmla="*/ 497831 h 1781927"/>
              <a:gd name="connsiteX67" fmla="*/ 1326357 w 1667357"/>
              <a:gd name="connsiteY67" fmla="*/ 478781 h 1781927"/>
              <a:gd name="connsiteX68" fmla="*/ 1440657 w 1667357"/>
              <a:gd name="connsiteY68" fmla="*/ 494021 h 1781927"/>
              <a:gd name="connsiteX69" fmla="*/ 1364457 w 1667357"/>
              <a:gd name="connsiteY69" fmla="*/ 417821 h 1781927"/>
              <a:gd name="connsiteX70" fmla="*/ 1433037 w 1667357"/>
              <a:gd name="connsiteY70" fmla="*/ 292091 h 1781927"/>
              <a:gd name="connsiteX71" fmla="*/ 1265397 w 1667357"/>
              <a:gd name="connsiteY71" fmla="*/ 417821 h 1781927"/>
              <a:gd name="connsiteX72" fmla="*/ 1143477 w 1667357"/>
              <a:gd name="connsiteY72" fmla="*/ 459731 h 1781927"/>
              <a:gd name="connsiteX73" fmla="*/ 1187292 w 1667357"/>
              <a:gd name="connsiteY73" fmla="*/ 246371 h 1781927"/>
              <a:gd name="connsiteX74" fmla="*/ 1236822 w 1667357"/>
              <a:gd name="connsiteY74" fmla="*/ 132071 h 1781927"/>
              <a:gd name="connsiteX75" fmla="*/ 1143477 w 1667357"/>
              <a:gd name="connsiteY75" fmla="*/ 234941 h 1781927"/>
              <a:gd name="connsiteX76" fmla="*/ 1074897 w 1667357"/>
              <a:gd name="connsiteY76" fmla="*/ 200651 h 1781927"/>
              <a:gd name="connsiteX77" fmla="*/ 1132047 w 1667357"/>
              <a:gd name="connsiteY77" fmla="*/ 311141 h 1781927"/>
              <a:gd name="connsiteX78" fmla="*/ 1097757 w 1667357"/>
              <a:gd name="connsiteY78" fmla="*/ 436871 h 1781927"/>
              <a:gd name="connsiteX79" fmla="*/ 905352 w 1667357"/>
              <a:gd name="connsiteY79" fmla="*/ 545456 h 1781927"/>
              <a:gd name="connsiteX80" fmla="*/ 821532 w 1667357"/>
              <a:gd name="connsiteY80" fmla="*/ 494021 h 1781927"/>
              <a:gd name="connsiteX81" fmla="*/ 804387 w 1667357"/>
              <a:gd name="connsiteY81" fmla="*/ 364481 h 1781927"/>
              <a:gd name="connsiteX82" fmla="*/ 880587 w 1667357"/>
              <a:gd name="connsiteY82" fmla="*/ 154930 h 1781927"/>
              <a:gd name="connsiteX83" fmla="*/ 926307 w 1667357"/>
              <a:gd name="connsiteY83" fmla="*/ 67301 h 1781927"/>
              <a:gd name="connsiteX84" fmla="*/ 905352 w 1667357"/>
              <a:gd name="connsiteY84" fmla="*/ 6341 h 1781927"/>
              <a:gd name="connsiteX85" fmla="*/ 886302 w 1667357"/>
              <a:gd name="connsiteY85" fmla="*/ 69205 h 1781927"/>
              <a:gd name="connsiteX86" fmla="*/ 848202 w 1667357"/>
              <a:gd name="connsiteY86" fmla="*/ 114926 h 1781927"/>
              <a:gd name="connsiteX87" fmla="*/ 724377 w 1667357"/>
              <a:gd name="connsiteY87" fmla="*/ 40631 h 1781927"/>
              <a:gd name="connsiteX88" fmla="*/ 812007 w 1667357"/>
              <a:gd name="connsiteY88" fmla="*/ 200651 h 1781927"/>
              <a:gd name="connsiteX89" fmla="*/ 743427 w 1667357"/>
              <a:gd name="connsiteY89" fmla="*/ 322571 h 1781927"/>
              <a:gd name="connsiteX90" fmla="*/ 716757 w 1667357"/>
              <a:gd name="connsiteY90" fmla="*/ 379721 h 1781927"/>
              <a:gd name="connsiteX91" fmla="*/ 671037 w 1667357"/>
              <a:gd name="connsiteY91" fmla="*/ 181601 h 1781927"/>
              <a:gd name="connsiteX92" fmla="*/ 648177 w 1667357"/>
              <a:gd name="connsiteY92" fmla="*/ 2531 h 1781927"/>
              <a:gd name="connsiteX93" fmla="*/ 610077 w 1667357"/>
              <a:gd name="connsiteY93" fmla="*/ 78731 h 1781927"/>
              <a:gd name="connsiteX94" fmla="*/ 583407 w 1667357"/>
              <a:gd name="connsiteY94" fmla="*/ 113021 h 1781927"/>
              <a:gd name="connsiteX95" fmla="*/ 429102 w 1667357"/>
              <a:gd name="connsiteY95" fmla="*/ 57776 h 1781927"/>
              <a:gd name="connsiteX96" fmla="*/ 518637 w 1667357"/>
              <a:gd name="connsiteY96" fmla="*/ 143501 h 1781927"/>
              <a:gd name="connsiteX97" fmla="*/ 591027 w 1667357"/>
              <a:gd name="connsiteY97" fmla="*/ 196841 h 1781927"/>
              <a:gd name="connsiteX98" fmla="*/ 598647 w 1667357"/>
              <a:gd name="connsiteY98" fmla="*/ 320666 h 1781927"/>
              <a:gd name="connsiteX99" fmla="*/ 617697 w 1667357"/>
              <a:gd name="connsiteY99" fmla="*/ 455921 h 1781927"/>
              <a:gd name="connsiteX100" fmla="*/ 631032 w 1667357"/>
              <a:gd name="connsiteY100" fmla="*/ 564506 h 1781927"/>
              <a:gd name="connsiteX101" fmla="*/ 558642 w 1667357"/>
              <a:gd name="connsiteY101" fmla="*/ 612131 h 1781927"/>
              <a:gd name="connsiteX102" fmla="*/ 377667 w 1667357"/>
              <a:gd name="connsiteY102" fmla="*/ 532121 h 1781927"/>
              <a:gd name="connsiteX103" fmla="*/ 362427 w 1667357"/>
              <a:gd name="connsiteY103" fmla="*/ 442586 h 1781927"/>
              <a:gd name="connsiteX104" fmla="*/ 446247 w 1667357"/>
              <a:gd name="connsiteY104" fmla="*/ 358766 h 1781927"/>
              <a:gd name="connsiteX105" fmla="*/ 371952 w 1667357"/>
              <a:gd name="connsiteY105" fmla="*/ 377816 h 1781927"/>
              <a:gd name="connsiteX106" fmla="*/ 345282 w 1667357"/>
              <a:gd name="connsiteY106" fmla="*/ 231131 h 1781927"/>
              <a:gd name="connsiteX107" fmla="*/ 328137 w 1667357"/>
              <a:gd name="connsiteY107" fmla="*/ 349241 h 1781927"/>
              <a:gd name="connsiteX108" fmla="*/ 286227 w 1667357"/>
              <a:gd name="connsiteY108" fmla="*/ 438776 h 1781927"/>
              <a:gd name="connsiteX109" fmla="*/ 280512 w 1667357"/>
              <a:gd name="connsiteY109" fmla="*/ 516881 h 1781927"/>
              <a:gd name="connsiteX110" fmla="*/ 105252 w 1667357"/>
              <a:gd name="connsiteY110" fmla="*/ 575936 h 1781927"/>
              <a:gd name="connsiteX111" fmla="*/ 477 w 1667357"/>
              <a:gd name="connsiteY111" fmla="*/ 596891 h 1781927"/>
              <a:gd name="connsiteX112" fmla="*/ 145257 w 1667357"/>
              <a:gd name="connsiteY112" fmla="*/ 606416 h 1781927"/>
              <a:gd name="connsiteX113" fmla="*/ 316707 w 1667357"/>
              <a:gd name="connsiteY113" fmla="*/ 602606 h 1781927"/>
              <a:gd name="connsiteX114" fmla="*/ 499587 w 1667357"/>
              <a:gd name="connsiteY114" fmla="*/ 760721 h 1781927"/>
              <a:gd name="connsiteX115" fmla="*/ 503397 w 1667357"/>
              <a:gd name="connsiteY115" fmla="*/ 878831 h 1781927"/>
              <a:gd name="connsiteX116" fmla="*/ 352902 w 1667357"/>
              <a:gd name="connsiteY116" fmla="*/ 979796 h 1781927"/>
              <a:gd name="connsiteX117" fmla="*/ 257652 w 1667357"/>
              <a:gd name="connsiteY117" fmla="*/ 1052186 h 1781927"/>
              <a:gd name="connsiteX118" fmla="*/ 187167 w 1667357"/>
              <a:gd name="connsiteY118" fmla="*/ 1099811 h 1781927"/>
              <a:gd name="connsiteX119" fmla="*/ 208122 w 1667357"/>
              <a:gd name="connsiteY119" fmla="*/ 1149341 h 1781927"/>
              <a:gd name="connsiteX120" fmla="*/ 370047 w 1667357"/>
              <a:gd name="connsiteY120" fmla="*/ 1067426 h 1781927"/>
              <a:gd name="connsiteX0" fmla="*/ 299562 w 1679952"/>
              <a:gd name="connsiteY0" fmla="*/ 1105526 h 1781927"/>
              <a:gd name="connsiteX1" fmla="*/ 482442 w 1679952"/>
              <a:gd name="connsiteY1" fmla="*/ 1046471 h 1781927"/>
              <a:gd name="connsiteX2" fmla="*/ 613887 w 1679952"/>
              <a:gd name="connsiteY2" fmla="*/ 1092191 h 1781927"/>
              <a:gd name="connsiteX3" fmla="*/ 667227 w 1679952"/>
              <a:gd name="connsiteY3" fmla="*/ 1176011 h 1781927"/>
              <a:gd name="connsiteX4" fmla="*/ 669132 w 1679952"/>
              <a:gd name="connsiteY4" fmla="*/ 1322696 h 1781927"/>
              <a:gd name="connsiteX5" fmla="*/ 611982 w 1679952"/>
              <a:gd name="connsiteY5" fmla="*/ 1473191 h 1781927"/>
              <a:gd name="connsiteX6" fmla="*/ 610077 w 1679952"/>
              <a:gd name="connsiteY6" fmla="*/ 1602731 h 1781927"/>
              <a:gd name="connsiteX7" fmla="*/ 598647 w 1679952"/>
              <a:gd name="connsiteY7" fmla="*/ 1657976 h 1781927"/>
              <a:gd name="connsiteX8" fmla="*/ 551022 w 1679952"/>
              <a:gd name="connsiteY8" fmla="*/ 1709411 h 1781927"/>
              <a:gd name="connsiteX9" fmla="*/ 518637 w 1679952"/>
              <a:gd name="connsiteY9" fmla="*/ 1743701 h 1781927"/>
              <a:gd name="connsiteX10" fmla="*/ 619602 w 1679952"/>
              <a:gd name="connsiteY10" fmla="*/ 1684646 h 1781927"/>
              <a:gd name="connsiteX11" fmla="*/ 642462 w 1679952"/>
              <a:gd name="connsiteY11" fmla="*/ 1652261 h 1781927"/>
              <a:gd name="connsiteX12" fmla="*/ 711042 w 1679952"/>
              <a:gd name="connsiteY12" fmla="*/ 1726556 h 1781927"/>
              <a:gd name="connsiteX13" fmla="*/ 730092 w 1679952"/>
              <a:gd name="connsiteY13" fmla="*/ 1781801 h 1781927"/>
              <a:gd name="connsiteX14" fmla="*/ 747237 w 1679952"/>
              <a:gd name="connsiteY14" fmla="*/ 1711316 h 1781927"/>
              <a:gd name="connsiteX15" fmla="*/ 703422 w 1679952"/>
              <a:gd name="connsiteY15" fmla="*/ 1646546 h 1781927"/>
              <a:gd name="connsiteX16" fmla="*/ 686277 w 1679952"/>
              <a:gd name="connsiteY16" fmla="*/ 1570346 h 1781927"/>
              <a:gd name="connsiteX17" fmla="*/ 709137 w 1679952"/>
              <a:gd name="connsiteY17" fmla="*/ 1509386 h 1781927"/>
              <a:gd name="connsiteX18" fmla="*/ 751047 w 1679952"/>
              <a:gd name="connsiteY18" fmla="*/ 1465571 h 1781927"/>
              <a:gd name="connsiteX19" fmla="*/ 855822 w 1679952"/>
              <a:gd name="connsiteY19" fmla="*/ 1530341 h 1781927"/>
              <a:gd name="connsiteX20" fmla="*/ 905352 w 1679952"/>
              <a:gd name="connsiteY20" fmla="*/ 1589396 h 1781927"/>
              <a:gd name="connsiteX21" fmla="*/ 924402 w 1679952"/>
              <a:gd name="connsiteY21" fmla="*/ 1665596 h 1781927"/>
              <a:gd name="connsiteX22" fmla="*/ 954882 w 1679952"/>
              <a:gd name="connsiteY22" fmla="*/ 1589396 h 1781927"/>
              <a:gd name="connsiteX23" fmla="*/ 930117 w 1679952"/>
              <a:gd name="connsiteY23" fmla="*/ 1534151 h 1781927"/>
              <a:gd name="connsiteX24" fmla="*/ 968217 w 1679952"/>
              <a:gd name="connsiteY24" fmla="*/ 1511291 h 1781927"/>
              <a:gd name="connsiteX25" fmla="*/ 1010127 w 1679952"/>
              <a:gd name="connsiteY25" fmla="*/ 1486526 h 1781927"/>
              <a:gd name="connsiteX26" fmla="*/ 886302 w 1679952"/>
              <a:gd name="connsiteY26" fmla="*/ 1482716 h 1781927"/>
              <a:gd name="connsiteX27" fmla="*/ 791052 w 1679952"/>
              <a:gd name="connsiteY27" fmla="*/ 1349366 h 1781927"/>
              <a:gd name="connsiteX28" fmla="*/ 827247 w 1679952"/>
              <a:gd name="connsiteY28" fmla="*/ 1172201 h 1781927"/>
              <a:gd name="connsiteX29" fmla="*/ 892017 w 1679952"/>
              <a:gd name="connsiteY29" fmla="*/ 1096001 h 1781927"/>
              <a:gd name="connsiteX30" fmla="*/ 979647 w 1679952"/>
              <a:gd name="connsiteY30" fmla="*/ 1088381 h 1781927"/>
              <a:gd name="connsiteX31" fmla="*/ 1078707 w 1679952"/>
              <a:gd name="connsiteY31" fmla="*/ 1130291 h 1781927"/>
              <a:gd name="connsiteX32" fmla="*/ 1181577 w 1679952"/>
              <a:gd name="connsiteY32" fmla="*/ 1196966 h 1781927"/>
              <a:gd name="connsiteX33" fmla="*/ 1158717 w 1679952"/>
              <a:gd name="connsiteY33" fmla="*/ 1115051 h 1781927"/>
              <a:gd name="connsiteX34" fmla="*/ 1071087 w 1679952"/>
              <a:gd name="connsiteY34" fmla="*/ 996941 h 1781927"/>
              <a:gd name="connsiteX35" fmla="*/ 1095852 w 1679952"/>
              <a:gd name="connsiteY35" fmla="*/ 920741 h 1781927"/>
              <a:gd name="connsiteX36" fmla="*/ 1212057 w 1679952"/>
              <a:gd name="connsiteY36" fmla="*/ 848351 h 1781927"/>
              <a:gd name="connsiteX37" fmla="*/ 1379697 w 1679952"/>
              <a:gd name="connsiteY37" fmla="*/ 844541 h 1781927"/>
              <a:gd name="connsiteX38" fmla="*/ 1448277 w 1679952"/>
              <a:gd name="connsiteY38" fmla="*/ 958841 h 1781927"/>
              <a:gd name="connsiteX39" fmla="*/ 1459707 w 1679952"/>
              <a:gd name="connsiteY39" fmla="*/ 909311 h 1781927"/>
              <a:gd name="connsiteX40" fmla="*/ 1459707 w 1679952"/>
              <a:gd name="connsiteY40" fmla="*/ 890261 h 1781927"/>
              <a:gd name="connsiteX41" fmla="*/ 1532097 w 1679952"/>
              <a:gd name="connsiteY41" fmla="*/ 951221 h 1781927"/>
              <a:gd name="connsiteX42" fmla="*/ 1558767 w 1679952"/>
              <a:gd name="connsiteY42" fmla="*/ 1027421 h 1781927"/>
              <a:gd name="connsiteX43" fmla="*/ 1547337 w 1679952"/>
              <a:gd name="connsiteY43" fmla="*/ 1096001 h 1781927"/>
              <a:gd name="connsiteX44" fmla="*/ 1608297 w 1679952"/>
              <a:gd name="connsiteY44" fmla="*/ 1008371 h 1781927"/>
              <a:gd name="connsiteX45" fmla="*/ 1678782 w 1679952"/>
              <a:gd name="connsiteY45" fmla="*/ 1008371 h 1781927"/>
              <a:gd name="connsiteX46" fmla="*/ 1547337 w 1679952"/>
              <a:gd name="connsiteY46" fmla="*/ 888356 h 1781927"/>
              <a:gd name="connsiteX47" fmla="*/ 1594962 w 1679952"/>
              <a:gd name="connsiteY47" fmla="*/ 859781 h 1781927"/>
              <a:gd name="connsiteX48" fmla="*/ 1667352 w 1679952"/>
              <a:gd name="connsiteY48" fmla="*/ 859781 h 1781927"/>
              <a:gd name="connsiteX49" fmla="*/ 1591152 w 1679952"/>
              <a:gd name="connsiteY49" fmla="*/ 827396 h 1781927"/>
              <a:gd name="connsiteX50" fmla="*/ 1509237 w 1679952"/>
              <a:gd name="connsiteY50" fmla="*/ 842636 h 1781927"/>
              <a:gd name="connsiteX51" fmla="*/ 1415892 w 1679952"/>
              <a:gd name="connsiteY51" fmla="*/ 781676 h 1781927"/>
              <a:gd name="connsiteX52" fmla="*/ 1450182 w 1679952"/>
              <a:gd name="connsiteY52" fmla="*/ 644516 h 1781927"/>
              <a:gd name="connsiteX53" fmla="*/ 1373982 w 1679952"/>
              <a:gd name="connsiteY53" fmla="*/ 758816 h 1781927"/>
              <a:gd name="connsiteX54" fmla="*/ 1280637 w 1679952"/>
              <a:gd name="connsiteY54" fmla="*/ 781676 h 1781927"/>
              <a:gd name="connsiteX55" fmla="*/ 1320642 w 1679952"/>
              <a:gd name="connsiteY55" fmla="*/ 718811 h 1781927"/>
              <a:gd name="connsiteX56" fmla="*/ 1362552 w 1679952"/>
              <a:gd name="connsiteY56" fmla="*/ 623561 h 1781927"/>
              <a:gd name="connsiteX57" fmla="*/ 1370172 w 1679952"/>
              <a:gd name="connsiteY57" fmla="*/ 514976 h 1781927"/>
              <a:gd name="connsiteX58" fmla="*/ 1345407 w 1679952"/>
              <a:gd name="connsiteY58" fmla="*/ 526406 h 1781927"/>
              <a:gd name="connsiteX59" fmla="*/ 1309212 w 1679952"/>
              <a:gd name="connsiteY59" fmla="*/ 640706 h 1781927"/>
              <a:gd name="connsiteX60" fmla="*/ 1240632 w 1679952"/>
              <a:gd name="connsiteY60" fmla="*/ 543551 h 1781927"/>
              <a:gd name="connsiteX61" fmla="*/ 1278732 w 1679952"/>
              <a:gd name="connsiteY61" fmla="*/ 686426 h 1781927"/>
              <a:gd name="connsiteX62" fmla="*/ 1154907 w 1679952"/>
              <a:gd name="connsiteY62" fmla="*/ 741671 h 1781927"/>
              <a:gd name="connsiteX63" fmla="*/ 1067277 w 1679952"/>
              <a:gd name="connsiteY63" fmla="*/ 716906 h 1781927"/>
              <a:gd name="connsiteX64" fmla="*/ 1071087 w 1679952"/>
              <a:gd name="connsiteY64" fmla="*/ 623561 h 1781927"/>
              <a:gd name="connsiteX65" fmla="*/ 1128237 w 1679952"/>
              <a:gd name="connsiteY65" fmla="*/ 543551 h 1781927"/>
              <a:gd name="connsiteX66" fmla="*/ 1231107 w 1679952"/>
              <a:gd name="connsiteY66" fmla="*/ 497831 h 1781927"/>
              <a:gd name="connsiteX67" fmla="*/ 1326357 w 1679952"/>
              <a:gd name="connsiteY67" fmla="*/ 478781 h 1781927"/>
              <a:gd name="connsiteX68" fmla="*/ 1440657 w 1679952"/>
              <a:gd name="connsiteY68" fmla="*/ 494021 h 1781927"/>
              <a:gd name="connsiteX69" fmla="*/ 1364457 w 1679952"/>
              <a:gd name="connsiteY69" fmla="*/ 417821 h 1781927"/>
              <a:gd name="connsiteX70" fmla="*/ 1433037 w 1679952"/>
              <a:gd name="connsiteY70" fmla="*/ 292091 h 1781927"/>
              <a:gd name="connsiteX71" fmla="*/ 1265397 w 1679952"/>
              <a:gd name="connsiteY71" fmla="*/ 417821 h 1781927"/>
              <a:gd name="connsiteX72" fmla="*/ 1143477 w 1679952"/>
              <a:gd name="connsiteY72" fmla="*/ 459731 h 1781927"/>
              <a:gd name="connsiteX73" fmla="*/ 1187292 w 1679952"/>
              <a:gd name="connsiteY73" fmla="*/ 246371 h 1781927"/>
              <a:gd name="connsiteX74" fmla="*/ 1236822 w 1679952"/>
              <a:gd name="connsiteY74" fmla="*/ 132071 h 1781927"/>
              <a:gd name="connsiteX75" fmla="*/ 1143477 w 1679952"/>
              <a:gd name="connsiteY75" fmla="*/ 234941 h 1781927"/>
              <a:gd name="connsiteX76" fmla="*/ 1074897 w 1679952"/>
              <a:gd name="connsiteY76" fmla="*/ 200651 h 1781927"/>
              <a:gd name="connsiteX77" fmla="*/ 1132047 w 1679952"/>
              <a:gd name="connsiteY77" fmla="*/ 311141 h 1781927"/>
              <a:gd name="connsiteX78" fmla="*/ 1097757 w 1679952"/>
              <a:gd name="connsiteY78" fmla="*/ 436871 h 1781927"/>
              <a:gd name="connsiteX79" fmla="*/ 905352 w 1679952"/>
              <a:gd name="connsiteY79" fmla="*/ 545456 h 1781927"/>
              <a:gd name="connsiteX80" fmla="*/ 821532 w 1679952"/>
              <a:gd name="connsiteY80" fmla="*/ 494021 h 1781927"/>
              <a:gd name="connsiteX81" fmla="*/ 804387 w 1679952"/>
              <a:gd name="connsiteY81" fmla="*/ 364481 h 1781927"/>
              <a:gd name="connsiteX82" fmla="*/ 880587 w 1679952"/>
              <a:gd name="connsiteY82" fmla="*/ 154930 h 1781927"/>
              <a:gd name="connsiteX83" fmla="*/ 926307 w 1679952"/>
              <a:gd name="connsiteY83" fmla="*/ 67301 h 1781927"/>
              <a:gd name="connsiteX84" fmla="*/ 905352 w 1679952"/>
              <a:gd name="connsiteY84" fmla="*/ 6341 h 1781927"/>
              <a:gd name="connsiteX85" fmla="*/ 886302 w 1679952"/>
              <a:gd name="connsiteY85" fmla="*/ 69205 h 1781927"/>
              <a:gd name="connsiteX86" fmla="*/ 848202 w 1679952"/>
              <a:gd name="connsiteY86" fmla="*/ 114926 h 1781927"/>
              <a:gd name="connsiteX87" fmla="*/ 724377 w 1679952"/>
              <a:gd name="connsiteY87" fmla="*/ 40631 h 1781927"/>
              <a:gd name="connsiteX88" fmla="*/ 812007 w 1679952"/>
              <a:gd name="connsiteY88" fmla="*/ 200651 h 1781927"/>
              <a:gd name="connsiteX89" fmla="*/ 743427 w 1679952"/>
              <a:gd name="connsiteY89" fmla="*/ 322571 h 1781927"/>
              <a:gd name="connsiteX90" fmla="*/ 716757 w 1679952"/>
              <a:gd name="connsiteY90" fmla="*/ 379721 h 1781927"/>
              <a:gd name="connsiteX91" fmla="*/ 671037 w 1679952"/>
              <a:gd name="connsiteY91" fmla="*/ 181601 h 1781927"/>
              <a:gd name="connsiteX92" fmla="*/ 648177 w 1679952"/>
              <a:gd name="connsiteY92" fmla="*/ 2531 h 1781927"/>
              <a:gd name="connsiteX93" fmla="*/ 610077 w 1679952"/>
              <a:gd name="connsiteY93" fmla="*/ 78731 h 1781927"/>
              <a:gd name="connsiteX94" fmla="*/ 583407 w 1679952"/>
              <a:gd name="connsiteY94" fmla="*/ 113021 h 1781927"/>
              <a:gd name="connsiteX95" fmla="*/ 429102 w 1679952"/>
              <a:gd name="connsiteY95" fmla="*/ 57776 h 1781927"/>
              <a:gd name="connsiteX96" fmla="*/ 518637 w 1679952"/>
              <a:gd name="connsiteY96" fmla="*/ 143501 h 1781927"/>
              <a:gd name="connsiteX97" fmla="*/ 591027 w 1679952"/>
              <a:gd name="connsiteY97" fmla="*/ 196841 h 1781927"/>
              <a:gd name="connsiteX98" fmla="*/ 598647 w 1679952"/>
              <a:gd name="connsiteY98" fmla="*/ 320666 h 1781927"/>
              <a:gd name="connsiteX99" fmla="*/ 617697 w 1679952"/>
              <a:gd name="connsiteY99" fmla="*/ 455921 h 1781927"/>
              <a:gd name="connsiteX100" fmla="*/ 631032 w 1679952"/>
              <a:gd name="connsiteY100" fmla="*/ 564506 h 1781927"/>
              <a:gd name="connsiteX101" fmla="*/ 558642 w 1679952"/>
              <a:gd name="connsiteY101" fmla="*/ 612131 h 1781927"/>
              <a:gd name="connsiteX102" fmla="*/ 377667 w 1679952"/>
              <a:gd name="connsiteY102" fmla="*/ 532121 h 1781927"/>
              <a:gd name="connsiteX103" fmla="*/ 362427 w 1679952"/>
              <a:gd name="connsiteY103" fmla="*/ 442586 h 1781927"/>
              <a:gd name="connsiteX104" fmla="*/ 446247 w 1679952"/>
              <a:gd name="connsiteY104" fmla="*/ 358766 h 1781927"/>
              <a:gd name="connsiteX105" fmla="*/ 371952 w 1679952"/>
              <a:gd name="connsiteY105" fmla="*/ 377816 h 1781927"/>
              <a:gd name="connsiteX106" fmla="*/ 345282 w 1679952"/>
              <a:gd name="connsiteY106" fmla="*/ 231131 h 1781927"/>
              <a:gd name="connsiteX107" fmla="*/ 328137 w 1679952"/>
              <a:gd name="connsiteY107" fmla="*/ 349241 h 1781927"/>
              <a:gd name="connsiteX108" fmla="*/ 286227 w 1679952"/>
              <a:gd name="connsiteY108" fmla="*/ 438776 h 1781927"/>
              <a:gd name="connsiteX109" fmla="*/ 280512 w 1679952"/>
              <a:gd name="connsiteY109" fmla="*/ 516881 h 1781927"/>
              <a:gd name="connsiteX110" fmla="*/ 105252 w 1679952"/>
              <a:gd name="connsiteY110" fmla="*/ 575936 h 1781927"/>
              <a:gd name="connsiteX111" fmla="*/ 477 w 1679952"/>
              <a:gd name="connsiteY111" fmla="*/ 596891 h 1781927"/>
              <a:gd name="connsiteX112" fmla="*/ 145257 w 1679952"/>
              <a:gd name="connsiteY112" fmla="*/ 606416 h 1781927"/>
              <a:gd name="connsiteX113" fmla="*/ 316707 w 1679952"/>
              <a:gd name="connsiteY113" fmla="*/ 602606 h 1781927"/>
              <a:gd name="connsiteX114" fmla="*/ 499587 w 1679952"/>
              <a:gd name="connsiteY114" fmla="*/ 760721 h 1781927"/>
              <a:gd name="connsiteX115" fmla="*/ 503397 w 1679952"/>
              <a:gd name="connsiteY115" fmla="*/ 878831 h 1781927"/>
              <a:gd name="connsiteX116" fmla="*/ 352902 w 1679952"/>
              <a:gd name="connsiteY116" fmla="*/ 979796 h 1781927"/>
              <a:gd name="connsiteX117" fmla="*/ 257652 w 1679952"/>
              <a:gd name="connsiteY117" fmla="*/ 1052186 h 1781927"/>
              <a:gd name="connsiteX118" fmla="*/ 187167 w 1679952"/>
              <a:gd name="connsiteY118" fmla="*/ 1099811 h 1781927"/>
              <a:gd name="connsiteX119" fmla="*/ 208122 w 1679952"/>
              <a:gd name="connsiteY119" fmla="*/ 1149341 h 1781927"/>
              <a:gd name="connsiteX120" fmla="*/ 370047 w 1679952"/>
              <a:gd name="connsiteY120" fmla="*/ 1067426 h 1781927"/>
              <a:gd name="connsiteX0" fmla="*/ 299562 w 1679952"/>
              <a:gd name="connsiteY0" fmla="*/ 1105526 h 1781927"/>
              <a:gd name="connsiteX1" fmla="*/ 482442 w 1679952"/>
              <a:gd name="connsiteY1" fmla="*/ 1046471 h 1781927"/>
              <a:gd name="connsiteX2" fmla="*/ 613887 w 1679952"/>
              <a:gd name="connsiteY2" fmla="*/ 1092191 h 1781927"/>
              <a:gd name="connsiteX3" fmla="*/ 667227 w 1679952"/>
              <a:gd name="connsiteY3" fmla="*/ 1176011 h 1781927"/>
              <a:gd name="connsiteX4" fmla="*/ 669132 w 1679952"/>
              <a:gd name="connsiteY4" fmla="*/ 1322696 h 1781927"/>
              <a:gd name="connsiteX5" fmla="*/ 611982 w 1679952"/>
              <a:gd name="connsiteY5" fmla="*/ 1473191 h 1781927"/>
              <a:gd name="connsiteX6" fmla="*/ 610077 w 1679952"/>
              <a:gd name="connsiteY6" fmla="*/ 1602731 h 1781927"/>
              <a:gd name="connsiteX7" fmla="*/ 598647 w 1679952"/>
              <a:gd name="connsiteY7" fmla="*/ 1657976 h 1781927"/>
              <a:gd name="connsiteX8" fmla="*/ 551022 w 1679952"/>
              <a:gd name="connsiteY8" fmla="*/ 1709411 h 1781927"/>
              <a:gd name="connsiteX9" fmla="*/ 518637 w 1679952"/>
              <a:gd name="connsiteY9" fmla="*/ 1743701 h 1781927"/>
              <a:gd name="connsiteX10" fmla="*/ 619602 w 1679952"/>
              <a:gd name="connsiteY10" fmla="*/ 1684646 h 1781927"/>
              <a:gd name="connsiteX11" fmla="*/ 642462 w 1679952"/>
              <a:gd name="connsiteY11" fmla="*/ 1652261 h 1781927"/>
              <a:gd name="connsiteX12" fmla="*/ 711042 w 1679952"/>
              <a:gd name="connsiteY12" fmla="*/ 1726556 h 1781927"/>
              <a:gd name="connsiteX13" fmla="*/ 730092 w 1679952"/>
              <a:gd name="connsiteY13" fmla="*/ 1781801 h 1781927"/>
              <a:gd name="connsiteX14" fmla="*/ 747237 w 1679952"/>
              <a:gd name="connsiteY14" fmla="*/ 1711316 h 1781927"/>
              <a:gd name="connsiteX15" fmla="*/ 703422 w 1679952"/>
              <a:gd name="connsiteY15" fmla="*/ 1646546 h 1781927"/>
              <a:gd name="connsiteX16" fmla="*/ 686277 w 1679952"/>
              <a:gd name="connsiteY16" fmla="*/ 1570346 h 1781927"/>
              <a:gd name="connsiteX17" fmla="*/ 709137 w 1679952"/>
              <a:gd name="connsiteY17" fmla="*/ 1509386 h 1781927"/>
              <a:gd name="connsiteX18" fmla="*/ 751047 w 1679952"/>
              <a:gd name="connsiteY18" fmla="*/ 1465571 h 1781927"/>
              <a:gd name="connsiteX19" fmla="*/ 855822 w 1679952"/>
              <a:gd name="connsiteY19" fmla="*/ 1530341 h 1781927"/>
              <a:gd name="connsiteX20" fmla="*/ 905352 w 1679952"/>
              <a:gd name="connsiteY20" fmla="*/ 1589396 h 1781927"/>
              <a:gd name="connsiteX21" fmla="*/ 924402 w 1679952"/>
              <a:gd name="connsiteY21" fmla="*/ 1665596 h 1781927"/>
              <a:gd name="connsiteX22" fmla="*/ 954882 w 1679952"/>
              <a:gd name="connsiteY22" fmla="*/ 1589396 h 1781927"/>
              <a:gd name="connsiteX23" fmla="*/ 930117 w 1679952"/>
              <a:gd name="connsiteY23" fmla="*/ 1534151 h 1781927"/>
              <a:gd name="connsiteX24" fmla="*/ 968217 w 1679952"/>
              <a:gd name="connsiteY24" fmla="*/ 1511291 h 1781927"/>
              <a:gd name="connsiteX25" fmla="*/ 1010127 w 1679952"/>
              <a:gd name="connsiteY25" fmla="*/ 1486526 h 1781927"/>
              <a:gd name="connsiteX26" fmla="*/ 886302 w 1679952"/>
              <a:gd name="connsiteY26" fmla="*/ 1482716 h 1781927"/>
              <a:gd name="connsiteX27" fmla="*/ 791052 w 1679952"/>
              <a:gd name="connsiteY27" fmla="*/ 1349366 h 1781927"/>
              <a:gd name="connsiteX28" fmla="*/ 827247 w 1679952"/>
              <a:gd name="connsiteY28" fmla="*/ 1172201 h 1781927"/>
              <a:gd name="connsiteX29" fmla="*/ 892017 w 1679952"/>
              <a:gd name="connsiteY29" fmla="*/ 1096001 h 1781927"/>
              <a:gd name="connsiteX30" fmla="*/ 979647 w 1679952"/>
              <a:gd name="connsiteY30" fmla="*/ 1088381 h 1781927"/>
              <a:gd name="connsiteX31" fmla="*/ 1078707 w 1679952"/>
              <a:gd name="connsiteY31" fmla="*/ 1130291 h 1781927"/>
              <a:gd name="connsiteX32" fmla="*/ 1181577 w 1679952"/>
              <a:gd name="connsiteY32" fmla="*/ 1196966 h 1781927"/>
              <a:gd name="connsiteX33" fmla="*/ 1158717 w 1679952"/>
              <a:gd name="connsiteY33" fmla="*/ 1115051 h 1781927"/>
              <a:gd name="connsiteX34" fmla="*/ 1071087 w 1679952"/>
              <a:gd name="connsiteY34" fmla="*/ 996941 h 1781927"/>
              <a:gd name="connsiteX35" fmla="*/ 1095852 w 1679952"/>
              <a:gd name="connsiteY35" fmla="*/ 920741 h 1781927"/>
              <a:gd name="connsiteX36" fmla="*/ 1212057 w 1679952"/>
              <a:gd name="connsiteY36" fmla="*/ 848351 h 1781927"/>
              <a:gd name="connsiteX37" fmla="*/ 1379697 w 1679952"/>
              <a:gd name="connsiteY37" fmla="*/ 844541 h 1781927"/>
              <a:gd name="connsiteX38" fmla="*/ 1448277 w 1679952"/>
              <a:gd name="connsiteY38" fmla="*/ 958841 h 1781927"/>
              <a:gd name="connsiteX39" fmla="*/ 1459707 w 1679952"/>
              <a:gd name="connsiteY39" fmla="*/ 909311 h 1781927"/>
              <a:gd name="connsiteX40" fmla="*/ 1459707 w 1679952"/>
              <a:gd name="connsiteY40" fmla="*/ 890261 h 1781927"/>
              <a:gd name="connsiteX41" fmla="*/ 1532097 w 1679952"/>
              <a:gd name="connsiteY41" fmla="*/ 951221 h 1781927"/>
              <a:gd name="connsiteX42" fmla="*/ 1558767 w 1679952"/>
              <a:gd name="connsiteY42" fmla="*/ 1027421 h 1781927"/>
              <a:gd name="connsiteX43" fmla="*/ 1547337 w 1679952"/>
              <a:gd name="connsiteY43" fmla="*/ 1096001 h 1781927"/>
              <a:gd name="connsiteX44" fmla="*/ 1608297 w 1679952"/>
              <a:gd name="connsiteY44" fmla="*/ 1008371 h 1781927"/>
              <a:gd name="connsiteX45" fmla="*/ 1678782 w 1679952"/>
              <a:gd name="connsiteY45" fmla="*/ 1008371 h 1781927"/>
              <a:gd name="connsiteX46" fmla="*/ 1547337 w 1679952"/>
              <a:gd name="connsiteY46" fmla="*/ 888356 h 1781927"/>
              <a:gd name="connsiteX47" fmla="*/ 1594962 w 1679952"/>
              <a:gd name="connsiteY47" fmla="*/ 859781 h 1781927"/>
              <a:gd name="connsiteX48" fmla="*/ 1667352 w 1679952"/>
              <a:gd name="connsiteY48" fmla="*/ 859781 h 1781927"/>
              <a:gd name="connsiteX49" fmla="*/ 1591152 w 1679952"/>
              <a:gd name="connsiteY49" fmla="*/ 827396 h 1781927"/>
              <a:gd name="connsiteX50" fmla="*/ 1509237 w 1679952"/>
              <a:gd name="connsiteY50" fmla="*/ 842636 h 1781927"/>
              <a:gd name="connsiteX51" fmla="*/ 1415892 w 1679952"/>
              <a:gd name="connsiteY51" fmla="*/ 781676 h 1781927"/>
              <a:gd name="connsiteX52" fmla="*/ 1450182 w 1679952"/>
              <a:gd name="connsiteY52" fmla="*/ 644516 h 1781927"/>
              <a:gd name="connsiteX53" fmla="*/ 1373982 w 1679952"/>
              <a:gd name="connsiteY53" fmla="*/ 758816 h 1781927"/>
              <a:gd name="connsiteX54" fmla="*/ 1280637 w 1679952"/>
              <a:gd name="connsiteY54" fmla="*/ 781676 h 1781927"/>
              <a:gd name="connsiteX55" fmla="*/ 1320642 w 1679952"/>
              <a:gd name="connsiteY55" fmla="*/ 718811 h 1781927"/>
              <a:gd name="connsiteX56" fmla="*/ 1362552 w 1679952"/>
              <a:gd name="connsiteY56" fmla="*/ 623561 h 1781927"/>
              <a:gd name="connsiteX57" fmla="*/ 1370172 w 1679952"/>
              <a:gd name="connsiteY57" fmla="*/ 514976 h 1781927"/>
              <a:gd name="connsiteX58" fmla="*/ 1345407 w 1679952"/>
              <a:gd name="connsiteY58" fmla="*/ 526406 h 1781927"/>
              <a:gd name="connsiteX59" fmla="*/ 1309212 w 1679952"/>
              <a:gd name="connsiteY59" fmla="*/ 640706 h 1781927"/>
              <a:gd name="connsiteX60" fmla="*/ 1240632 w 1679952"/>
              <a:gd name="connsiteY60" fmla="*/ 543551 h 1781927"/>
              <a:gd name="connsiteX61" fmla="*/ 1278732 w 1679952"/>
              <a:gd name="connsiteY61" fmla="*/ 686426 h 1781927"/>
              <a:gd name="connsiteX62" fmla="*/ 1154907 w 1679952"/>
              <a:gd name="connsiteY62" fmla="*/ 741671 h 1781927"/>
              <a:gd name="connsiteX63" fmla="*/ 1067277 w 1679952"/>
              <a:gd name="connsiteY63" fmla="*/ 716906 h 1781927"/>
              <a:gd name="connsiteX64" fmla="*/ 1071087 w 1679952"/>
              <a:gd name="connsiteY64" fmla="*/ 623561 h 1781927"/>
              <a:gd name="connsiteX65" fmla="*/ 1128237 w 1679952"/>
              <a:gd name="connsiteY65" fmla="*/ 543551 h 1781927"/>
              <a:gd name="connsiteX66" fmla="*/ 1231107 w 1679952"/>
              <a:gd name="connsiteY66" fmla="*/ 497831 h 1781927"/>
              <a:gd name="connsiteX67" fmla="*/ 1326357 w 1679952"/>
              <a:gd name="connsiteY67" fmla="*/ 478781 h 1781927"/>
              <a:gd name="connsiteX68" fmla="*/ 1440657 w 1679952"/>
              <a:gd name="connsiteY68" fmla="*/ 494021 h 1781927"/>
              <a:gd name="connsiteX69" fmla="*/ 1364457 w 1679952"/>
              <a:gd name="connsiteY69" fmla="*/ 417821 h 1781927"/>
              <a:gd name="connsiteX70" fmla="*/ 1433037 w 1679952"/>
              <a:gd name="connsiteY70" fmla="*/ 292091 h 1781927"/>
              <a:gd name="connsiteX71" fmla="*/ 1265397 w 1679952"/>
              <a:gd name="connsiteY71" fmla="*/ 417821 h 1781927"/>
              <a:gd name="connsiteX72" fmla="*/ 1143477 w 1679952"/>
              <a:gd name="connsiteY72" fmla="*/ 459731 h 1781927"/>
              <a:gd name="connsiteX73" fmla="*/ 1187292 w 1679952"/>
              <a:gd name="connsiteY73" fmla="*/ 246371 h 1781927"/>
              <a:gd name="connsiteX74" fmla="*/ 1236822 w 1679952"/>
              <a:gd name="connsiteY74" fmla="*/ 132071 h 1781927"/>
              <a:gd name="connsiteX75" fmla="*/ 1143477 w 1679952"/>
              <a:gd name="connsiteY75" fmla="*/ 234941 h 1781927"/>
              <a:gd name="connsiteX76" fmla="*/ 1074897 w 1679952"/>
              <a:gd name="connsiteY76" fmla="*/ 200651 h 1781927"/>
              <a:gd name="connsiteX77" fmla="*/ 1132047 w 1679952"/>
              <a:gd name="connsiteY77" fmla="*/ 311141 h 1781927"/>
              <a:gd name="connsiteX78" fmla="*/ 1097757 w 1679952"/>
              <a:gd name="connsiteY78" fmla="*/ 436871 h 1781927"/>
              <a:gd name="connsiteX79" fmla="*/ 905352 w 1679952"/>
              <a:gd name="connsiteY79" fmla="*/ 545456 h 1781927"/>
              <a:gd name="connsiteX80" fmla="*/ 821532 w 1679952"/>
              <a:gd name="connsiteY80" fmla="*/ 494021 h 1781927"/>
              <a:gd name="connsiteX81" fmla="*/ 804387 w 1679952"/>
              <a:gd name="connsiteY81" fmla="*/ 364481 h 1781927"/>
              <a:gd name="connsiteX82" fmla="*/ 880587 w 1679952"/>
              <a:gd name="connsiteY82" fmla="*/ 154930 h 1781927"/>
              <a:gd name="connsiteX83" fmla="*/ 926307 w 1679952"/>
              <a:gd name="connsiteY83" fmla="*/ 67301 h 1781927"/>
              <a:gd name="connsiteX84" fmla="*/ 905352 w 1679952"/>
              <a:gd name="connsiteY84" fmla="*/ 6341 h 1781927"/>
              <a:gd name="connsiteX85" fmla="*/ 886302 w 1679952"/>
              <a:gd name="connsiteY85" fmla="*/ 69205 h 1781927"/>
              <a:gd name="connsiteX86" fmla="*/ 848202 w 1679952"/>
              <a:gd name="connsiteY86" fmla="*/ 114926 h 1781927"/>
              <a:gd name="connsiteX87" fmla="*/ 724377 w 1679952"/>
              <a:gd name="connsiteY87" fmla="*/ 40631 h 1781927"/>
              <a:gd name="connsiteX88" fmla="*/ 812007 w 1679952"/>
              <a:gd name="connsiteY88" fmla="*/ 200651 h 1781927"/>
              <a:gd name="connsiteX89" fmla="*/ 743427 w 1679952"/>
              <a:gd name="connsiteY89" fmla="*/ 322571 h 1781927"/>
              <a:gd name="connsiteX90" fmla="*/ 716757 w 1679952"/>
              <a:gd name="connsiteY90" fmla="*/ 379721 h 1781927"/>
              <a:gd name="connsiteX91" fmla="*/ 671037 w 1679952"/>
              <a:gd name="connsiteY91" fmla="*/ 181601 h 1781927"/>
              <a:gd name="connsiteX92" fmla="*/ 648177 w 1679952"/>
              <a:gd name="connsiteY92" fmla="*/ 2531 h 1781927"/>
              <a:gd name="connsiteX93" fmla="*/ 610077 w 1679952"/>
              <a:gd name="connsiteY93" fmla="*/ 78731 h 1781927"/>
              <a:gd name="connsiteX94" fmla="*/ 583407 w 1679952"/>
              <a:gd name="connsiteY94" fmla="*/ 113021 h 1781927"/>
              <a:gd name="connsiteX95" fmla="*/ 429102 w 1679952"/>
              <a:gd name="connsiteY95" fmla="*/ 57776 h 1781927"/>
              <a:gd name="connsiteX96" fmla="*/ 518637 w 1679952"/>
              <a:gd name="connsiteY96" fmla="*/ 143501 h 1781927"/>
              <a:gd name="connsiteX97" fmla="*/ 591027 w 1679952"/>
              <a:gd name="connsiteY97" fmla="*/ 196841 h 1781927"/>
              <a:gd name="connsiteX98" fmla="*/ 598647 w 1679952"/>
              <a:gd name="connsiteY98" fmla="*/ 320666 h 1781927"/>
              <a:gd name="connsiteX99" fmla="*/ 617697 w 1679952"/>
              <a:gd name="connsiteY99" fmla="*/ 455921 h 1781927"/>
              <a:gd name="connsiteX100" fmla="*/ 631032 w 1679952"/>
              <a:gd name="connsiteY100" fmla="*/ 564506 h 1781927"/>
              <a:gd name="connsiteX101" fmla="*/ 558642 w 1679952"/>
              <a:gd name="connsiteY101" fmla="*/ 612131 h 1781927"/>
              <a:gd name="connsiteX102" fmla="*/ 377667 w 1679952"/>
              <a:gd name="connsiteY102" fmla="*/ 532121 h 1781927"/>
              <a:gd name="connsiteX103" fmla="*/ 362427 w 1679952"/>
              <a:gd name="connsiteY103" fmla="*/ 442586 h 1781927"/>
              <a:gd name="connsiteX104" fmla="*/ 446247 w 1679952"/>
              <a:gd name="connsiteY104" fmla="*/ 358766 h 1781927"/>
              <a:gd name="connsiteX105" fmla="*/ 371952 w 1679952"/>
              <a:gd name="connsiteY105" fmla="*/ 377816 h 1781927"/>
              <a:gd name="connsiteX106" fmla="*/ 345282 w 1679952"/>
              <a:gd name="connsiteY106" fmla="*/ 231131 h 1781927"/>
              <a:gd name="connsiteX107" fmla="*/ 328137 w 1679952"/>
              <a:gd name="connsiteY107" fmla="*/ 349241 h 1781927"/>
              <a:gd name="connsiteX108" fmla="*/ 286227 w 1679952"/>
              <a:gd name="connsiteY108" fmla="*/ 438776 h 1781927"/>
              <a:gd name="connsiteX109" fmla="*/ 280512 w 1679952"/>
              <a:gd name="connsiteY109" fmla="*/ 516881 h 1781927"/>
              <a:gd name="connsiteX110" fmla="*/ 105252 w 1679952"/>
              <a:gd name="connsiteY110" fmla="*/ 575936 h 1781927"/>
              <a:gd name="connsiteX111" fmla="*/ 477 w 1679952"/>
              <a:gd name="connsiteY111" fmla="*/ 596891 h 1781927"/>
              <a:gd name="connsiteX112" fmla="*/ 145257 w 1679952"/>
              <a:gd name="connsiteY112" fmla="*/ 606416 h 1781927"/>
              <a:gd name="connsiteX113" fmla="*/ 316707 w 1679952"/>
              <a:gd name="connsiteY113" fmla="*/ 602606 h 1781927"/>
              <a:gd name="connsiteX114" fmla="*/ 499587 w 1679952"/>
              <a:gd name="connsiteY114" fmla="*/ 760721 h 1781927"/>
              <a:gd name="connsiteX115" fmla="*/ 503397 w 1679952"/>
              <a:gd name="connsiteY115" fmla="*/ 878831 h 1781927"/>
              <a:gd name="connsiteX116" fmla="*/ 352902 w 1679952"/>
              <a:gd name="connsiteY116" fmla="*/ 979796 h 1781927"/>
              <a:gd name="connsiteX117" fmla="*/ 257652 w 1679952"/>
              <a:gd name="connsiteY117" fmla="*/ 1052186 h 1781927"/>
              <a:gd name="connsiteX118" fmla="*/ 187167 w 1679952"/>
              <a:gd name="connsiteY118" fmla="*/ 1099811 h 1781927"/>
              <a:gd name="connsiteX119" fmla="*/ 208122 w 1679952"/>
              <a:gd name="connsiteY119" fmla="*/ 1149341 h 1781927"/>
              <a:gd name="connsiteX120" fmla="*/ 370047 w 1679952"/>
              <a:gd name="connsiteY120" fmla="*/ 1067426 h 1781927"/>
              <a:gd name="connsiteX0" fmla="*/ 299562 w 1678782"/>
              <a:gd name="connsiteY0" fmla="*/ 1105526 h 1781927"/>
              <a:gd name="connsiteX1" fmla="*/ 482442 w 1678782"/>
              <a:gd name="connsiteY1" fmla="*/ 1046471 h 1781927"/>
              <a:gd name="connsiteX2" fmla="*/ 613887 w 1678782"/>
              <a:gd name="connsiteY2" fmla="*/ 1092191 h 1781927"/>
              <a:gd name="connsiteX3" fmla="*/ 667227 w 1678782"/>
              <a:gd name="connsiteY3" fmla="*/ 1176011 h 1781927"/>
              <a:gd name="connsiteX4" fmla="*/ 669132 w 1678782"/>
              <a:gd name="connsiteY4" fmla="*/ 1322696 h 1781927"/>
              <a:gd name="connsiteX5" fmla="*/ 611982 w 1678782"/>
              <a:gd name="connsiteY5" fmla="*/ 1473191 h 1781927"/>
              <a:gd name="connsiteX6" fmla="*/ 610077 w 1678782"/>
              <a:gd name="connsiteY6" fmla="*/ 1602731 h 1781927"/>
              <a:gd name="connsiteX7" fmla="*/ 598647 w 1678782"/>
              <a:gd name="connsiteY7" fmla="*/ 1657976 h 1781927"/>
              <a:gd name="connsiteX8" fmla="*/ 551022 w 1678782"/>
              <a:gd name="connsiteY8" fmla="*/ 1709411 h 1781927"/>
              <a:gd name="connsiteX9" fmla="*/ 518637 w 1678782"/>
              <a:gd name="connsiteY9" fmla="*/ 1743701 h 1781927"/>
              <a:gd name="connsiteX10" fmla="*/ 619602 w 1678782"/>
              <a:gd name="connsiteY10" fmla="*/ 1684646 h 1781927"/>
              <a:gd name="connsiteX11" fmla="*/ 642462 w 1678782"/>
              <a:gd name="connsiteY11" fmla="*/ 1652261 h 1781927"/>
              <a:gd name="connsiteX12" fmla="*/ 711042 w 1678782"/>
              <a:gd name="connsiteY12" fmla="*/ 1726556 h 1781927"/>
              <a:gd name="connsiteX13" fmla="*/ 730092 w 1678782"/>
              <a:gd name="connsiteY13" fmla="*/ 1781801 h 1781927"/>
              <a:gd name="connsiteX14" fmla="*/ 747237 w 1678782"/>
              <a:gd name="connsiteY14" fmla="*/ 1711316 h 1781927"/>
              <a:gd name="connsiteX15" fmla="*/ 703422 w 1678782"/>
              <a:gd name="connsiteY15" fmla="*/ 1646546 h 1781927"/>
              <a:gd name="connsiteX16" fmla="*/ 686277 w 1678782"/>
              <a:gd name="connsiteY16" fmla="*/ 1570346 h 1781927"/>
              <a:gd name="connsiteX17" fmla="*/ 709137 w 1678782"/>
              <a:gd name="connsiteY17" fmla="*/ 1509386 h 1781927"/>
              <a:gd name="connsiteX18" fmla="*/ 751047 w 1678782"/>
              <a:gd name="connsiteY18" fmla="*/ 1465571 h 1781927"/>
              <a:gd name="connsiteX19" fmla="*/ 855822 w 1678782"/>
              <a:gd name="connsiteY19" fmla="*/ 1530341 h 1781927"/>
              <a:gd name="connsiteX20" fmla="*/ 905352 w 1678782"/>
              <a:gd name="connsiteY20" fmla="*/ 1589396 h 1781927"/>
              <a:gd name="connsiteX21" fmla="*/ 924402 w 1678782"/>
              <a:gd name="connsiteY21" fmla="*/ 1665596 h 1781927"/>
              <a:gd name="connsiteX22" fmla="*/ 954882 w 1678782"/>
              <a:gd name="connsiteY22" fmla="*/ 1589396 h 1781927"/>
              <a:gd name="connsiteX23" fmla="*/ 930117 w 1678782"/>
              <a:gd name="connsiteY23" fmla="*/ 1534151 h 1781927"/>
              <a:gd name="connsiteX24" fmla="*/ 968217 w 1678782"/>
              <a:gd name="connsiteY24" fmla="*/ 1511291 h 1781927"/>
              <a:gd name="connsiteX25" fmla="*/ 1010127 w 1678782"/>
              <a:gd name="connsiteY25" fmla="*/ 1486526 h 1781927"/>
              <a:gd name="connsiteX26" fmla="*/ 886302 w 1678782"/>
              <a:gd name="connsiteY26" fmla="*/ 1482716 h 1781927"/>
              <a:gd name="connsiteX27" fmla="*/ 791052 w 1678782"/>
              <a:gd name="connsiteY27" fmla="*/ 1349366 h 1781927"/>
              <a:gd name="connsiteX28" fmla="*/ 827247 w 1678782"/>
              <a:gd name="connsiteY28" fmla="*/ 1172201 h 1781927"/>
              <a:gd name="connsiteX29" fmla="*/ 892017 w 1678782"/>
              <a:gd name="connsiteY29" fmla="*/ 1096001 h 1781927"/>
              <a:gd name="connsiteX30" fmla="*/ 979647 w 1678782"/>
              <a:gd name="connsiteY30" fmla="*/ 1088381 h 1781927"/>
              <a:gd name="connsiteX31" fmla="*/ 1078707 w 1678782"/>
              <a:gd name="connsiteY31" fmla="*/ 1130291 h 1781927"/>
              <a:gd name="connsiteX32" fmla="*/ 1181577 w 1678782"/>
              <a:gd name="connsiteY32" fmla="*/ 1196966 h 1781927"/>
              <a:gd name="connsiteX33" fmla="*/ 1158717 w 1678782"/>
              <a:gd name="connsiteY33" fmla="*/ 1115051 h 1781927"/>
              <a:gd name="connsiteX34" fmla="*/ 1071087 w 1678782"/>
              <a:gd name="connsiteY34" fmla="*/ 996941 h 1781927"/>
              <a:gd name="connsiteX35" fmla="*/ 1095852 w 1678782"/>
              <a:gd name="connsiteY35" fmla="*/ 920741 h 1781927"/>
              <a:gd name="connsiteX36" fmla="*/ 1212057 w 1678782"/>
              <a:gd name="connsiteY36" fmla="*/ 848351 h 1781927"/>
              <a:gd name="connsiteX37" fmla="*/ 1379697 w 1678782"/>
              <a:gd name="connsiteY37" fmla="*/ 844541 h 1781927"/>
              <a:gd name="connsiteX38" fmla="*/ 1448277 w 1678782"/>
              <a:gd name="connsiteY38" fmla="*/ 958841 h 1781927"/>
              <a:gd name="connsiteX39" fmla="*/ 1459707 w 1678782"/>
              <a:gd name="connsiteY39" fmla="*/ 909311 h 1781927"/>
              <a:gd name="connsiteX40" fmla="*/ 1459707 w 1678782"/>
              <a:gd name="connsiteY40" fmla="*/ 890261 h 1781927"/>
              <a:gd name="connsiteX41" fmla="*/ 1532097 w 1678782"/>
              <a:gd name="connsiteY41" fmla="*/ 951221 h 1781927"/>
              <a:gd name="connsiteX42" fmla="*/ 1558767 w 1678782"/>
              <a:gd name="connsiteY42" fmla="*/ 1027421 h 1781927"/>
              <a:gd name="connsiteX43" fmla="*/ 1547337 w 1678782"/>
              <a:gd name="connsiteY43" fmla="*/ 1096001 h 1781927"/>
              <a:gd name="connsiteX44" fmla="*/ 1608297 w 1678782"/>
              <a:gd name="connsiteY44" fmla="*/ 1008371 h 1781927"/>
              <a:gd name="connsiteX45" fmla="*/ 1678782 w 1678782"/>
              <a:gd name="connsiteY45" fmla="*/ 1008371 h 1781927"/>
              <a:gd name="connsiteX46" fmla="*/ 1547337 w 1678782"/>
              <a:gd name="connsiteY46" fmla="*/ 888356 h 1781927"/>
              <a:gd name="connsiteX47" fmla="*/ 1594962 w 1678782"/>
              <a:gd name="connsiteY47" fmla="*/ 859781 h 1781927"/>
              <a:gd name="connsiteX48" fmla="*/ 1667352 w 1678782"/>
              <a:gd name="connsiteY48" fmla="*/ 859781 h 1781927"/>
              <a:gd name="connsiteX49" fmla="*/ 1591152 w 1678782"/>
              <a:gd name="connsiteY49" fmla="*/ 827396 h 1781927"/>
              <a:gd name="connsiteX50" fmla="*/ 1509237 w 1678782"/>
              <a:gd name="connsiteY50" fmla="*/ 842636 h 1781927"/>
              <a:gd name="connsiteX51" fmla="*/ 1415892 w 1678782"/>
              <a:gd name="connsiteY51" fmla="*/ 781676 h 1781927"/>
              <a:gd name="connsiteX52" fmla="*/ 1450182 w 1678782"/>
              <a:gd name="connsiteY52" fmla="*/ 644516 h 1781927"/>
              <a:gd name="connsiteX53" fmla="*/ 1373982 w 1678782"/>
              <a:gd name="connsiteY53" fmla="*/ 758816 h 1781927"/>
              <a:gd name="connsiteX54" fmla="*/ 1280637 w 1678782"/>
              <a:gd name="connsiteY54" fmla="*/ 781676 h 1781927"/>
              <a:gd name="connsiteX55" fmla="*/ 1320642 w 1678782"/>
              <a:gd name="connsiteY55" fmla="*/ 718811 h 1781927"/>
              <a:gd name="connsiteX56" fmla="*/ 1362552 w 1678782"/>
              <a:gd name="connsiteY56" fmla="*/ 623561 h 1781927"/>
              <a:gd name="connsiteX57" fmla="*/ 1370172 w 1678782"/>
              <a:gd name="connsiteY57" fmla="*/ 514976 h 1781927"/>
              <a:gd name="connsiteX58" fmla="*/ 1345407 w 1678782"/>
              <a:gd name="connsiteY58" fmla="*/ 526406 h 1781927"/>
              <a:gd name="connsiteX59" fmla="*/ 1309212 w 1678782"/>
              <a:gd name="connsiteY59" fmla="*/ 640706 h 1781927"/>
              <a:gd name="connsiteX60" fmla="*/ 1240632 w 1678782"/>
              <a:gd name="connsiteY60" fmla="*/ 543551 h 1781927"/>
              <a:gd name="connsiteX61" fmla="*/ 1278732 w 1678782"/>
              <a:gd name="connsiteY61" fmla="*/ 686426 h 1781927"/>
              <a:gd name="connsiteX62" fmla="*/ 1154907 w 1678782"/>
              <a:gd name="connsiteY62" fmla="*/ 741671 h 1781927"/>
              <a:gd name="connsiteX63" fmla="*/ 1067277 w 1678782"/>
              <a:gd name="connsiteY63" fmla="*/ 716906 h 1781927"/>
              <a:gd name="connsiteX64" fmla="*/ 1071087 w 1678782"/>
              <a:gd name="connsiteY64" fmla="*/ 623561 h 1781927"/>
              <a:gd name="connsiteX65" fmla="*/ 1128237 w 1678782"/>
              <a:gd name="connsiteY65" fmla="*/ 543551 h 1781927"/>
              <a:gd name="connsiteX66" fmla="*/ 1231107 w 1678782"/>
              <a:gd name="connsiteY66" fmla="*/ 497831 h 1781927"/>
              <a:gd name="connsiteX67" fmla="*/ 1326357 w 1678782"/>
              <a:gd name="connsiteY67" fmla="*/ 478781 h 1781927"/>
              <a:gd name="connsiteX68" fmla="*/ 1440657 w 1678782"/>
              <a:gd name="connsiteY68" fmla="*/ 494021 h 1781927"/>
              <a:gd name="connsiteX69" fmla="*/ 1364457 w 1678782"/>
              <a:gd name="connsiteY69" fmla="*/ 417821 h 1781927"/>
              <a:gd name="connsiteX70" fmla="*/ 1433037 w 1678782"/>
              <a:gd name="connsiteY70" fmla="*/ 292091 h 1781927"/>
              <a:gd name="connsiteX71" fmla="*/ 1265397 w 1678782"/>
              <a:gd name="connsiteY71" fmla="*/ 417821 h 1781927"/>
              <a:gd name="connsiteX72" fmla="*/ 1143477 w 1678782"/>
              <a:gd name="connsiteY72" fmla="*/ 459731 h 1781927"/>
              <a:gd name="connsiteX73" fmla="*/ 1187292 w 1678782"/>
              <a:gd name="connsiteY73" fmla="*/ 246371 h 1781927"/>
              <a:gd name="connsiteX74" fmla="*/ 1236822 w 1678782"/>
              <a:gd name="connsiteY74" fmla="*/ 132071 h 1781927"/>
              <a:gd name="connsiteX75" fmla="*/ 1143477 w 1678782"/>
              <a:gd name="connsiteY75" fmla="*/ 234941 h 1781927"/>
              <a:gd name="connsiteX76" fmla="*/ 1074897 w 1678782"/>
              <a:gd name="connsiteY76" fmla="*/ 200651 h 1781927"/>
              <a:gd name="connsiteX77" fmla="*/ 1132047 w 1678782"/>
              <a:gd name="connsiteY77" fmla="*/ 311141 h 1781927"/>
              <a:gd name="connsiteX78" fmla="*/ 1097757 w 1678782"/>
              <a:gd name="connsiteY78" fmla="*/ 436871 h 1781927"/>
              <a:gd name="connsiteX79" fmla="*/ 905352 w 1678782"/>
              <a:gd name="connsiteY79" fmla="*/ 545456 h 1781927"/>
              <a:gd name="connsiteX80" fmla="*/ 821532 w 1678782"/>
              <a:gd name="connsiteY80" fmla="*/ 494021 h 1781927"/>
              <a:gd name="connsiteX81" fmla="*/ 804387 w 1678782"/>
              <a:gd name="connsiteY81" fmla="*/ 364481 h 1781927"/>
              <a:gd name="connsiteX82" fmla="*/ 880587 w 1678782"/>
              <a:gd name="connsiteY82" fmla="*/ 154930 h 1781927"/>
              <a:gd name="connsiteX83" fmla="*/ 926307 w 1678782"/>
              <a:gd name="connsiteY83" fmla="*/ 67301 h 1781927"/>
              <a:gd name="connsiteX84" fmla="*/ 905352 w 1678782"/>
              <a:gd name="connsiteY84" fmla="*/ 6341 h 1781927"/>
              <a:gd name="connsiteX85" fmla="*/ 886302 w 1678782"/>
              <a:gd name="connsiteY85" fmla="*/ 69205 h 1781927"/>
              <a:gd name="connsiteX86" fmla="*/ 848202 w 1678782"/>
              <a:gd name="connsiteY86" fmla="*/ 114926 h 1781927"/>
              <a:gd name="connsiteX87" fmla="*/ 724377 w 1678782"/>
              <a:gd name="connsiteY87" fmla="*/ 40631 h 1781927"/>
              <a:gd name="connsiteX88" fmla="*/ 812007 w 1678782"/>
              <a:gd name="connsiteY88" fmla="*/ 200651 h 1781927"/>
              <a:gd name="connsiteX89" fmla="*/ 743427 w 1678782"/>
              <a:gd name="connsiteY89" fmla="*/ 322571 h 1781927"/>
              <a:gd name="connsiteX90" fmla="*/ 716757 w 1678782"/>
              <a:gd name="connsiteY90" fmla="*/ 379721 h 1781927"/>
              <a:gd name="connsiteX91" fmla="*/ 671037 w 1678782"/>
              <a:gd name="connsiteY91" fmla="*/ 181601 h 1781927"/>
              <a:gd name="connsiteX92" fmla="*/ 648177 w 1678782"/>
              <a:gd name="connsiteY92" fmla="*/ 2531 h 1781927"/>
              <a:gd name="connsiteX93" fmla="*/ 610077 w 1678782"/>
              <a:gd name="connsiteY93" fmla="*/ 78731 h 1781927"/>
              <a:gd name="connsiteX94" fmla="*/ 583407 w 1678782"/>
              <a:gd name="connsiteY94" fmla="*/ 113021 h 1781927"/>
              <a:gd name="connsiteX95" fmla="*/ 429102 w 1678782"/>
              <a:gd name="connsiteY95" fmla="*/ 57776 h 1781927"/>
              <a:gd name="connsiteX96" fmla="*/ 518637 w 1678782"/>
              <a:gd name="connsiteY96" fmla="*/ 143501 h 1781927"/>
              <a:gd name="connsiteX97" fmla="*/ 591027 w 1678782"/>
              <a:gd name="connsiteY97" fmla="*/ 196841 h 1781927"/>
              <a:gd name="connsiteX98" fmla="*/ 598647 w 1678782"/>
              <a:gd name="connsiteY98" fmla="*/ 320666 h 1781927"/>
              <a:gd name="connsiteX99" fmla="*/ 617697 w 1678782"/>
              <a:gd name="connsiteY99" fmla="*/ 455921 h 1781927"/>
              <a:gd name="connsiteX100" fmla="*/ 631032 w 1678782"/>
              <a:gd name="connsiteY100" fmla="*/ 564506 h 1781927"/>
              <a:gd name="connsiteX101" fmla="*/ 558642 w 1678782"/>
              <a:gd name="connsiteY101" fmla="*/ 612131 h 1781927"/>
              <a:gd name="connsiteX102" fmla="*/ 377667 w 1678782"/>
              <a:gd name="connsiteY102" fmla="*/ 532121 h 1781927"/>
              <a:gd name="connsiteX103" fmla="*/ 362427 w 1678782"/>
              <a:gd name="connsiteY103" fmla="*/ 442586 h 1781927"/>
              <a:gd name="connsiteX104" fmla="*/ 446247 w 1678782"/>
              <a:gd name="connsiteY104" fmla="*/ 358766 h 1781927"/>
              <a:gd name="connsiteX105" fmla="*/ 371952 w 1678782"/>
              <a:gd name="connsiteY105" fmla="*/ 377816 h 1781927"/>
              <a:gd name="connsiteX106" fmla="*/ 345282 w 1678782"/>
              <a:gd name="connsiteY106" fmla="*/ 231131 h 1781927"/>
              <a:gd name="connsiteX107" fmla="*/ 328137 w 1678782"/>
              <a:gd name="connsiteY107" fmla="*/ 349241 h 1781927"/>
              <a:gd name="connsiteX108" fmla="*/ 286227 w 1678782"/>
              <a:gd name="connsiteY108" fmla="*/ 438776 h 1781927"/>
              <a:gd name="connsiteX109" fmla="*/ 280512 w 1678782"/>
              <a:gd name="connsiteY109" fmla="*/ 516881 h 1781927"/>
              <a:gd name="connsiteX110" fmla="*/ 105252 w 1678782"/>
              <a:gd name="connsiteY110" fmla="*/ 575936 h 1781927"/>
              <a:gd name="connsiteX111" fmla="*/ 477 w 1678782"/>
              <a:gd name="connsiteY111" fmla="*/ 596891 h 1781927"/>
              <a:gd name="connsiteX112" fmla="*/ 145257 w 1678782"/>
              <a:gd name="connsiteY112" fmla="*/ 606416 h 1781927"/>
              <a:gd name="connsiteX113" fmla="*/ 316707 w 1678782"/>
              <a:gd name="connsiteY113" fmla="*/ 602606 h 1781927"/>
              <a:gd name="connsiteX114" fmla="*/ 499587 w 1678782"/>
              <a:gd name="connsiteY114" fmla="*/ 760721 h 1781927"/>
              <a:gd name="connsiteX115" fmla="*/ 503397 w 1678782"/>
              <a:gd name="connsiteY115" fmla="*/ 878831 h 1781927"/>
              <a:gd name="connsiteX116" fmla="*/ 352902 w 1678782"/>
              <a:gd name="connsiteY116" fmla="*/ 979796 h 1781927"/>
              <a:gd name="connsiteX117" fmla="*/ 257652 w 1678782"/>
              <a:gd name="connsiteY117" fmla="*/ 1052186 h 1781927"/>
              <a:gd name="connsiteX118" fmla="*/ 187167 w 1678782"/>
              <a:gd name="connsiteY118" fmla="*/ 1099811 h 1781927"/>
              <a:gd name="connsiteX119" fmla="*/ 208122 w 1678782"/>
              <a:gd name="connsiteY119" fmla="*/ 1149341 h 1781927"/>
              <a:gd name="connsiteX120" fmla="*/ 370047 w 1678782"/>
              <a:gd name="connsiteY120" fmla="*/ 1067426 h 1781927"/>
              <a:gd name="connsiteX0" fmla="*/ 299562 w 1695927"/>
              <a:gd name="connsiteY0" fmla="*/ 1105526 h 1781927"/>
              <a:gd name="connsiteX1" fmla="*/ 482442 w 1695927"/>
              <a:gd name="connsiteY1" fmla="*/ 1046471 h 1781927"/>
              <a:gd name="connsiteX2" fmla="*/ 613887 w 1695927"/>
              <a:gd name="connsiteY2" fmla="*/ 1092191 h 1781927"/>
              <a:gd name="connsiteX3" fmla="*/ 667227 w 1695927"/>
              <a:gd name="connsiteY3" fmla="*/ 1176011 h 1781927"/>
              <a:gd name="connsiteX4" fmla="*/ 669132 w 1695927"/>
              <a:gd name="connsiteY4" fmla="*/ 1322696 h 1781927"/>
              <a:gd name="connsiteX5" fmla="*/ 611982 w 1695927"/>
              <a:gd name="connsiteY5" fmla="*/ 1473191 h 1781927"/>
              <a:gd name="connsiteX6" fmla="*/ 610077 w 1695927"/>
              <a:gd name="connsiteY6" fmla="*/ 1602731 h 1781927"/>
              <a:gd name="connsiteX7" fmla="*/ 598647 w 1695927"/>
              <a:gd name="connsiteY7" fmla="*/ 1657976 h 1781927"/>
              <a:gd name="connsiteX8" fmla="*/ 551022 w 1695927"/>
              <a:gd name="connsiteY8" fmla="*/ 1709411 h 1781927"/>
              <a:gd name="connsiteX9" fmla="*/ 518637 w 1695927"/>
              <a:gd name="connsiteY9" fmla="*/ 1743701 h 1781927"/>
              <a:gd name="connsiteX10" fmla="*/ 619602 w 1695927"/>
              <a:gd name="connsiteY10" fmla="*/ 1684646 h 1781927"/>
              <a:gd name="connsiteX11" fmla="*/ 642462 w 1695927"/>
              <a:gd name="connsiteY11" fmla="*/ 1652261 h 1781927"/>
              <a:gd name="connsiteX12" fmla="*/ 711042 w 1695927"/>
              <a:gd name="connsiteY12" fmla="*/ 1726556 h 1781927"/>
              <a:gd name="connsiteX13" fmla="*/ 730092 w 1695927"/>
              <a:gd name="connsiteY13" fmla="*/ 1781801 h 1781927"/>
              <a:gd name="connsiteX14" fmla="*/ 747237 w 1695927"/>
              <a:gd name="connsiteY14" fmla="*/ 1711316 h 1781927"/>
              <a:gd name="connsiteX15" fmla="*/ 703422 w 1695927"/>
              <a:gd name="connsiteY15" fmla="*/ 1646546 h 1781927"/>
              <a:gd name="connsiteX16" fmla="*/ 686277 w 1695927"/>
              <a:gd name="connsiteY16" fmla="*/ 1570346 h 1781927"/>
              <a:gd name="connsiteX17" fmla="*/ 709137 w 1695927"/>
              <a:gd name="connsiteY17" fmla="*/ 1509386 h 1781927"/>
              <a:gd name="connsiteX18" fmla="*/ 751047 w 1695927"/>
              <a:gd name="connsiteY18" fmla="*/ 1465571 h 1781927"/>
              <a:gd name="connsiteX19" fmla="*/ 855822 w 1695927"/>
              <a:gd name="connsiteY19" fmla="*/ 1530341 h 1781927"/>
              <a:gd name="connsiteX20" fmla="*/ 905352 w 1695927"/>
              <a:gd name="connsiteY20" fmla="*/ 1589396 h 1781927"/>
              <a:gd name="connsiteX21" fmla="*/ 924402 w 1695927"/>
              <a:gd name="connsiteY21" fmla="*/ 1665596 h 1781927"/>
              <a:gd name="connsiteX22" fmla="*/ 954882 w 1695927"/>
              <a:gd name="connsiteY22" fmla="*/ 1589396 h 1781927"/>
              <a:gd name="connsiteX23" fmla="*/ 930117 w 1695927"/>
              <a:gd name="connsiteY23" fmla="*/ 1534151 h 1781927"/>
              <a:gd name="connsiteX24" fmla="*/ 968217 w 1695927"/>
              <a:gd name="connsiteY24" fmla="*/ 1511291 h 1781927"/>
              <a:gd name="connsiteX25" fmla="*/ 1010127 w 1695927"/>
              <a:gd name="connsiteY25" fmla="*/ 1486526 h 1781927"/>
              <a:gd name="connsiteX26" fmla="*/ 886302 w 1695927"/>
              <a:gd name="connsiteY26" fmla="*/ 1482716 h 1781927"/>
              <a:gd name="connsiteX27" fmla="*/ 791052 w 1695927"/>
              <a:gd name="connsiteY27" fmla="*/ 1349366 h 1781927"/>
              <a:gd name="connsiteX28" fmla="*/ 827247 w 1695927"/>
              <a:gd name="connsiteY28" fmla="*/ 1172201 h 1781927"/>
              <a:gd name="connsiteX29" fmla="*/ 892017 w 1695927"/>
              <a:gd name="connsiteY29" fmla="*/ 1096001 h 1781927"/>
              <a:gd name="connsiteX30" fmla="*/ 979647 w 1695927"/>
              <a:gd name="connsiteY30" fmla="*/ 1088381 h 1781927"/>
              <a:gd name="connsiteX31" fmla="*/ 1078707 w 1695927"/>
              <a:gd name="connsiteY31" fmla="*/ 1130291 h 1781927"/>
              <a:gd name="connsiteX32" fmla="*/ 1181577 w 1695927"/>
              <a:gd name="connsiteY32" fmla="*/ 1196966 h 1781927"/>
              <a:gd name="connsiteX33" fmla="*/ 1158717 w 1695927"/>
              <a:gd name="connsiteY33" fmla="*/ 1115051 h 1781927"/>
              <a:gd name="connsiteX34" fmla="*/ 1071087 w 1695927"/>
              <a:gd name="connsiteY34" fmla="*/ 996941 h 1781927"/>
              <a:gd name="connsiteX35" fmla="*/ 1095852 w 1695927"/>
              <a:gd name="connsiteY35" fmla="*/ 920741 h 1781927"/>
              <a:gd name="connsiteX36" fmla="*/ 1212057 w 1695927"/>
              <a:gd name="connsiteY36" fmla="*/ 848351 h 1781927"/>
              <a:gd name="connsiteX37" fmla="*/ 1379697 w 1695927"/>
              <a:gd name="connsiteY37" fmla="*/ 844541 h 1781927"/>
              <a:gd name="connsiteX38" fmla="*/ 1448277 w 1695927"/>
              <a:gd name="connsiteY38" fmla="*/ 958841 h 1781927"/>
              <a:gd name="connsiteX39" fmla="*/ 1459707 w 1695927"/>
              <a:gd name="connsiteY39" fmla="*/ 909311 h 1781927"/>
              <a:gd name="connsiteX40" fmla="*/ 1459707 w 1695927"/>
              <a:gd name="connsiteY40" fmla="*/ 890261 h 1781927"/>
              <a:gd name="connsiteX41" fmla="*/ 1532097 w 1695927"/>
              <a:gd name="connsiteY41" fmla="*/ 951221 h 1781927"/>
              <a:gd name="connsiteX42" fmla="*/ 1558767 w 1695927"/>
              <a:gd name="connsiteY42" fmla="*/ 1027421 h 1781927"/>
              <a:gd name="connsiteX43" fmla="*/ 1547337 w 1695927"/>
              <a:gd name="connsiteY43" fmla="*/ 1096001 h 1781927"/>
              <a:gd name="connsiteX44" fmla="*/ 1608297 w 1695927"/>
              <a:gd name="connsiteY44" fmla="*/ 1008371 h 1781927"/>
              <a:gd name="connsiteX45" fmla="*/ 1695927 w 1695927"/>
              <a:gd name="connsiteY45" fmla="*/ 1015991 h 1781927"/>
              <a:gd name="connsiteX46" fmla="*/ 1547337 w 1695927"/>
              <a:gd name="connsiteY46" fmla="*/ 888356 h 1781927"/>
              <a:gd name="connsiteX47" fmla="*/ 1594962 w 1695927"/>
              <a:gd name="connsiteY47" fmla="*/ 859781 h 1781927"/>
              <a:gd name="connsiteX48" fmla="*/ 1667352 w 1695927"/>
              <a:gd name="connsiteY48" fmla="*/ 859781 h 1781927"/>
              <a:gd name="connsiteX49" fmla="*/ 1591152 w 1695927"/>
              <a:gd name="connsiteY49" fmla="*/ 827396 h 1781927"/>
              <a:gd name="connsiteX50" fmla="*/ 1509237 w 1695927"/>
              <a:gd name="connsiteY50" fmla="*/ 842636 h 1781927"/>
              <a:gd name="connsiteX51" fmla="*/ 1415892 w 1695927"/>
              <a:gd name="connsiteY51" fmla="*/ 781676 h 1781927"/>
              <a:gd name="connsiteX52" fmla="*/ 1450182 w 1695927"/>
              <a:gd name="connsiteY52" fmla="*/ 644516 h 1781927"/>
              <a:gd name="connsiteX53" fmla="*/ 1373982 w 1695927"/>
              <a:gd name="connsiteY53" fmla="*/ 758816 h 1781927"/>
              <a:gd name="connsiteX54" fmla="*/ 1280637 w 1695927"/>
              <a:gd name="connsiteY54" fmla="*/ 781676 h 1781927"/>
              <a:gd name="connsiteX55" fmla="*/ 1320642 w 1695927"/>
              <a:gd name="connsiteY55" fmla="*/ 718811 h 1781927"/>
              <a:gd name="connsiteX56" fmla="*/ 1362552 w 1695927"/>
              <a:gd name="connsiteY56" fmla="*/ 623561 h 1781927"/>
              <a:gd name="connsiteX57" fmla="*/ 1370172 w 1695927"/>
              <a:gd name="connsiteY57" fmla="*/ 514976 h 1781927"/>
              <a:gd name="connsiteX58" fmla="*/ 1345407 w 1695927"/>
              <a:gd name="connsiteY58" fmla="*/ 526406 h 1781927"/>
              <a:gd name="connsiteX59" fmla="*/ 1309212 w 1695927"/>
              <a:gd name="connsiteY59" fmla="*/ 640706 h 1781927"/>
              <a:gd name="connsiteX60" fmla="*/ 1240632 w 1695927"/>
              <a:gd name="connsiteY60" fmla="*/ 543551 h 1781927"/>
              <a:gd name="connsiteX61" fmla="*/ 1278732 w 1695927"/>
              <a:gd name="connsiteY61" fmla="*/ 686426 h 1781927"/>
              <a:gd name="connsiteX62" fmla="*/ 1154907 w 1695927"/>
              <a:gd name="connsiteY62" fmla="*/ 741671 h 1781927"/>
              <a:gd name="connsiteX63" fmla="*/ 1067277 w 1695927"/>
              <a:gd name="connsiteY63" fmla="*/ 716906 h 1781927"/>
              <a:gd name="connsiteX64" fmla="*/ 1071087 w 1695927"/>
              <a:gd name="connsiteY64" fmla="*/ 623561 h 1781927"/>
              <a:gd name="connsiteX65" fmla="*/ 1128237 w 1695927"/>
              <a:gd name="connsiteY65" fmla="*/ 543551 h 1781927"/>
              <a:gd name="connsiteX66" fmla="*/ 1231107 w 1695927"/>
              <a:gd name="connsiteY66" fmla="*/ 497831 h 1781927"/>
              <a:gd name="connsiteX67" fmla="*/ 1326357 w 1695927"/>
              <a:gd name="connsiteY67" fmla="*/ 478781 h 1781927"/>
              <a:gd name="connsiteX68" fmla="*/ 1440657 w 1695927"/>
              <a:gd name="connsiteY68" fmla="*/ 494021 h 1781927"/>
              <a:gd name="connsiteX69" fmla="*/ 1364457 w 1695927"/>
              <a:gd name="connsiteY69" fmla="*/ 417821 h 1781927"/>
              <a:gd name="connsiteX70" fmla="*/ 1433037 w 1695927"/>
              <a:gd name="connsiteY70" fmla="*/ 292091 h 1781927"/>
              <a:gd name="connsiteX71" fmla="*/ 1265397 w 1695927"/>
              <a:gd name="connsiteY71" fmla="*/ 417821 h 1781927"/>
              <a:gd name="connsiteX72" fmla="*/ 1143477 w 1695927"/>
              <a:gd name="connsiteY72" fmla="*/ 459731 h 1781927"/>
              <a:gd name="connsiteX73" fmla="*/ 1187292 w 1695927"/>
              <a:gd name="connsiteY73" fmla="*/ 246371 h 1781927"/>
              <a:gd name="connsiteX74" fmla="*/ 1236822 w 1695927"/>
              <a:gd name="connsiteY74" fmla="*/ 132071 h 1781927"/>
              <a:gd name="connsiteX75" fmla="*/ 1143477 w 1695927"/>
              <a:gd name="connsiteY75" fmla="*/ 234941 h 1781927"/>
              <a:gd name="connsiteX76" fmla="*/ 1074897 w 1695927"/>
              <a:gd name="connsiteY76" fmla="*/ 200651 h 1781927"/>
              <a:gd name="connsiteX77" fmla="*/ 1132047 w 1695927"/>
              <a:gd name="connsiteY77" fmla="*/ 311141 h 1781927"/>
              <a:gd name="connsiteX78" fmla="*/ 1097757 w 1695927"/>
              <a:gd name="connsiteY78" fmla="*/ 436871 h 1781927"/>
              <a:gd name="connsiteX79" fmla="*/ 905352 w 1695927"/>
              <a:gd name="connsiteY79" fmla="*/ 545456 h 1781927"/>
              <a:gd name="connsiteX80" fmla="*/ 821532 w 1695927"/>
              <a:gd name="connsiteY80" fmla="*/ 494021 h 1781927"/>
              <a:gd name="connsiteX81" fmla="*/ 804387 w 1695927"/>
              <a:gd name="connsiteY81" fmla="*/ 364481 h 1781927"/>
              <a:gd name="connsiteX82" fmla="*/ 880587 w 1695927"/>
              <a:gd name="connsiteY82" fmla="*/ 154930 h 1781927"/>
              <a:gd name="connsiteX83" fmla="*/ 926307 w 1695927"/>
              <a:gd name="connsiteY83" fmla="*/ 67301 h 1781927"/>
              <a:gd name="connsiteX84" fmla="*/ 905352 w 1695927"/>
              <a:gd name="connsiteY84" fmla="*/ 6341 h 1781927"/>
              <a:gd name="connsiteX85" fmla="*/ 886302 w 1695927"/>
              <a:gd name="connsiteY85" fmla="*/ 69205 h 1781927"/>
              <a:gd name="connsiteX86" fmla="*/ 848202 w 1695927"/>
              <a:gd name="connsiteY86" fmla="*/ 114926 h 1781927"/>
              <a:gd name="connsiteX87" fmla="*/ 724377 w 1695927"/>
              <a:gd name="connsiteY87" fmla="*/ 40631 h 1781927"/>
              <a:gd name="connsiteX88" fmla="*/ 812007 w 1695927"/>
              <a:gd name="connsiteY88" fmla="*/ 200651 h 1781927"/>
              <a:gd name="connsiteX89" fmla="*/ 743427 w 1695927"/>
              <a:gd name="connsiteY89" fmla="*/ 322571 h 1781927"/>
              <a:gd name="connsiteX90" fmla="*/ 716757 w 1695927"/>
              <a:gd name="connsiteY90" fmla="*/ 379721 h 1781927"/>
              <a:gd name="connsiteX91" fmla="*/ 671037 w 1695927"/>
              <a:gd name="connsiteY91" fmla="*/ 181601 h 1781927"/>
              <a:gd name="connsiteX92" fmla="*/ 648177 w 1695927"/>
              <a:gd name="connsiteY92" fmla="*/ 2531 h 1781927"/>
              <a:gd name="connsiteX93" fmla="*/ 610077 w 1695927"/>
              <a:gd name="connsiteY93" fmla="*/ 78731 h 1781927"/>
              <a:gd name="connsiteX94" fmla="*/ 583407 w 1695927"/>
              <a:gd name="connsiteY94" fmla="*/ 113021 h 1781927"/>
              <a:gd name="connsiteX95" fmla="*/ 429102 w 1695927"/>
              <a:gd name="connsiteY95" fmla="*/ 57776 h 1781927"/>
              <a:gd name="connsiteX96" fmla="*/ 518637 w 1695927"/>
              <a:gd name="connsiteY96" fmla="*/ 143501 h 1781927"/>
              <a:gd name="connsiteX97" fmla="*/ 591027 w 1695927"/>
              <a:gd name="connsiteY97" fmla="*/ 196841 h 1781927"/>
              <a:gd name="connsiteX98" fmla="*/ 598647 w 1695927"/>
              <a:gd name="connsiteY98" fmla="*/ 320666 h 1781927"/>
              <a:gd name="connsiteX99" fmla="*/ 617697 w 1695927"/>
              <a:gd name="connsiteY99" fmla="*/ 455921 h 1781927"/>
              <a:gd name="connsiteX100" fmla="*/ 631032 w 1695927"/>
              <a:gd name="connsiteY100" fmla="*/ 564506 h 1781927"/>
              <a:gd name="connsiteX101" fmla="*/ 558642 w 1695927"/>
              <a:gd name="connsiteY101" fmla="*/ 612131 h 1781927"/>
              <a:gd name="connsiteX102" fmla="*/ 377667 w 1695927"/>
              <a:gd name="connsiteY102" fmla="*/ 532121 h 1781927"/>
              <a:gd name="connsiteX103" fmla="*/ 362427 w 1695927"/>
              <a:gd name="connsiteY103" fmla="*/ 442586 h 1781927"/>
              <a:gd name="connsiteX104" fmla="*/ 446247 w 1695927"/>
              <a:gd name="connsiteY104" fmla="*/ 358766 h 1781927"/>
              <a:gd name="connsiteX105" fmla="*/ 371952 w 1695927"/>
              <a:gd name="connsiteY105" fmla="*/ 377816 h 1781927"/>
              <a:gd name="connsiteX106" fmla="*/ 345282 w 1695927"/>
              <a:gd name="connsiteY106" fmla="*/ 231131 h 1781927"/>
              <a:gd name="connsiteX107" fmla="*/ 328137 w 1695927"/>
              <a:gd name="connsiteY107" fmla="*/ 349241 h 1781927"/>
              <a:gd name="connsiteX108" fmla="*/ 286227 w 1695927"/>
              <a:gd name="connsiteY108" fmla="*/ 438776 h 1781927"/>
              <a:gd name="connsiteX109" fmla="*/ 280512 w 1695927"/>
              <a:gd name="connsiteY109" fmla="*/ 516881 h 1781927"/>
              <a:gd name="connsiteX110" fmla="*/ 105252 w 1695927"/>
              <a:gd name="connsiteY110" fmla="*/ 575936 h 1781927"/>
              <a:gd name="connsiteX111" fmla="*/ 477 w 1695927"/>
              <a:gd name="connsiteY111" fmla="*/ 596891 h 1781927"/>
              <a:gd name="connsiteX112" fmla="*/ 145257 w 1695927"/>
              <a:gd name="connsiteY112" fmla="*/ 606416 h 1781927"/>
              <a:gd name="connsiteX113" fmla="*/ 316707 w 1695927"/>
              <a:gd name="connsiteY113" fmla="*/ 602606 h 1781927"/>
              <a:gd name="connsiteX114" fmla="*/ 499587 w 1695927"/>
              <a:gd name="connsiteY114" fmla="*/ 760721 h 1781927"/>
              <a:gd name="connsiteX115" fmla="*/ 503397 w 1695927"/>
              <a:gd name="connsiteY115" fmla="*/ 878831 h 1781927"/>
              <a:gd name="connsiteX116" fmla="*/ 352902 w 1695927"/>
              <a:gd name="connsiteY116" fmla="*/ 979796 h 1781927"/>
              <a:gd name="connsiteX117" fmla="*/ 257652 w 1695927"/>
              <a:gd name="connsiteY117" fmla="*/ 1052186 h 1781927"/>
              <a:gd name="connsiteX118" fmla="*/ 187167 w 1695927"/>
              <a:gd name="connsiteY118" fmla="*/ 1099811 h 1781927"/>
              <a:gd name="connsiteX119" fmla="*/ 208122 w 1695927"/>
              <a:gd name="connsiteY119" fmla="*/ 1149341 h 1781927"/>
              <a:gd name="connsiteX120" fmla="*/ 370047 w 1695927"/>
              <a:gd name="connsiteY120"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48277 w 1695928"/>
              <a:gd name="connsiteY38" fmla="*/ 95884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47337 w 1695928"/>
              <a:gd name="connsiteY43" fmla="*/ 1096001 h 1781927"/>
              <a:gd name="connsiteX44" fmla="*/ 1608297 w 1695928"/>
              <a:gd name="connsiteY44" fmla="*/ 1008371 h 1781927"/>
              <a:gd name="connsiteX45" fmla="*/ 1695927 w 1695928"/>
              <a:gd name="connsiteY45" fmla="*/ 1015991 h 1781927"/>
              <a:gd name="connsiteX46" fmla="*/ 1606393 w 1695928"/>
              <a:gd name="connsiteY46" fmla="*/ 935980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48277 w 1695928"/>
              <a:gd name="connsiteY38" fmla="*/ 95884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47337 w 1695928"/>
              <a:gd name="connsiteY43" fmla="*/ 1096001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48277 w 1695928"/>
              <a:gd name="connsiteY38" fmla="*/ 95884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7292 w 1695928"/>
              <a:gd name="connsiteY74" fmla="*/ 246371 h 1781927"/>
              <a:gd name="connsiteX75" fmla="*/ 1236822 w 1695928"/>
              <a:gd name="connsiteY75" fmla="*/ 132071 h 1781927"/>
              <a:gd name="connsiteX76" fmla="*/ 1143477 w 1695928"/>
              <a:gd name="connsiteY76" fmla="*/ 234941 h 1781927"/>
              <a:gd name="connsiteX77" fmla="*/ 1074897 w 1695928"/>
              <a:gd name="connsiteY77" fmla="*/ 200651 h 1781927"/>
              <a:gd name="connsiteX78" fmla="*/ 1132047 w 1695928"/>
              <a:gd name="connsiteY78" fmla="*/ 311141 h 1781927"/>
              <a:gd name="connsiteX79" fmla="*/ 1097757 w 1695928"/>
              <a:gd name="connsiteY79" fmla="*/ 436871 h 1781927"/>
              <a:gd name="connsiteX80" fmla="*/ 905352 w 1695928"/>
              <a:gd name="connsiteY80" fmla="*/ 545456 h 1781927"/>
              <a:gd name="connsiteX81" fmla="*/ 821532 w 1695928"/>
              <a:gd name="connsiteY81" fmla="*/ 494021 h 1781927"/>
              <a:gd name="connsiteX82" fmla="*/ 804387 w 1695928"/>
              <a:gd name="connsiteY82" fmla="*/ 364481 h 1781927"/>
              <a:gd name="connsiteX83" fmla="*/ 880587 w 1695928"/>
              <a:gd name="connsiteY83" fmla="*/ 154930 h 1781927"/>
              <a:gd name="connsiteX84" fmla="*/ 926307 w 1695928"/>
              <a:gd name="connsiteY84" fmla="*/ 67301 h 1781927"/>
              <a:gd name="connsiteX85" fmla="*/ 905352 w 1695928"/>
              <a:gd name="connsiteY85" fmla="*/ 6341 h 1781927"/>
              <a:gd name="connsiteX86" fmla="*/ 886302 w 1695928"/>
              <a:gd name="connsiteY86" fmla="*/ 69205 h 1781927"/>
              <a:gd name="connsiteX87" fmla="*/ 848202 w 1695928"/>
              <a:gd name="connsiteY87" fmla="*/ 114926 h 1781927"/>
              <a:gd name="connsiteX88" fmla="*/ 724377 w 1695928"/>
              <a:gd name="connsiteY88" fmla="*/ 40631 h 1781927"/>
              <a:gd name="connsiteX89" fmla="*/ 812007 w 1695928"/>
              <a:gd name="connsiteY89" fmla="*/ 200651 h 1781927"/>
              <a:gd name="connsiteX90" fmla="*/ 743427 w 1695928"/>
              <a:gd name="connsiteY90" fmla="*/ 322571 h 1781927"/>
              <a:gd name="connsiteX91" fmla="*/ 716757 w 1695928"/>
              <a:gd name="connsiteY91" fmla="*/ 379721 h 1781927"/>
              <a:gd name="connsiteX92" fmla="*/ 671037 w 1695928"/>
              <a:gd name="connsiteY92" fmla="*/ 181601 h 1781927"/>
              <a:gd name="connsiteX93" fmla="*/ 648177 w 1695928"/>
              <a:gd name="connsiteY93" fmla="*/ 2531 h 1781927"/>
              <a:gd name="connsiteX94" fmla="*/ 610077 w 1695928"/>
              <a:gd name="connsiteY94" fmla="*/ 78731 h 1781927"/>
              <a:gd name="connsiteX95" fmla="*/ 583407 w 1695928"/>
              <a:gd name="connsiteY95" fmla="*/ 113021 h 1781927"/>
              <a:gd name="connsiteX96" fmla="*/ 429102 w 1695928"/>
              <a:gd name="connsiteY96" fmla="*/ 57776 h 1781927"/>
              <a:gd name="connsiteX97" fmla="*/ 518637 w 1695928"/>
              <a:gd name="connsiteY97" fmla="*/ 143501 h 1781927"/>
              <a:gd name="connsiteX98" fmla="*/ 591027 w 1695928"/>
              <a:gd name="connsiteY98" fmla="*/ 196841 h 1781927"/>
              <a:gd name="connsiteX99" fmla="*/ 598647 w 1695928"/>
              <a:gd name="connsiteY99" fmla="*/ 320666 h 1781927"/>
              <a:gd name="connsiteX100" fmla="*/ 617697 w 1695928"/>
              <a:gd name="connsiteY100" fmla="*/ 455921 h 1781927"/>
              <a:gd name="connsiteX101" fmla="*/ 631032 w 1695928"/>
              <a:gd name="connsiteY101" fmla="*/ 564506 h 1781927"/>
              <a:gd name="connsiteX102" fmla="*/ 558642 w 1695928"/>
              <a:gd name="connsiteY102" fmla="*/ 612131 h 1781927"/>
              <a:gd name="connsiteX103" fmla="*/ 377667 w 1695928"/>
              <a:gd name="connsiteY103" fmla="*/ 532121 h 1781927"/>
              <a:gd name="connsiteX104" fmla="*/ 362427 w 1695928"/>
              <a:gd name="connsiteY104" fmla="*/ 442586 h 1781927"/>
              <a:gd name="connsiteX105" fmla="*/ 446247 w 1695928"/>
              <a:gd name="connsiteY105" fmla="*/ 358766 h 1781927"/>
              <a:gd name="connsiteX106" fmla="*/ 371952 w 1695928"/>
              <a:gd name="connsiteY106" fmla="*/ 377816 h 1781927"/>
              <a:gd name="connsiteX107" fmla="*/ 345282 w 1695928"/>
              <a:gd name="connsiteY107" fmla="*/ 231131 h 1781927"/>
              <a:gd name="connsiteX108" fmla="*/ 328137 w 1695928"/>
              <a:gd name="connsiteY108" fmla="*/ 349241 h 1781927"/>
              <a:gd name="connsiteX109" fmla="*/ 286227 w 1695928"/>
              <a:gd name="connsiteY109" fmla="*/ 438776 h 1781927"/>
              <a:gd name="connsiteX110" fmla="*/ 280512 w 1695928"/>
              <a:gd name="connsiteY110" fmla="*/ 516881 h 1781927"/>
              <a:gd name="connsiteX111" fmla="*/ 105252 w 1695928"/>
              <a:gd name="connsiteY111" fmla="*/ 575936 h 1781927"/>
              <a:gd name="connsiteX112" fmla="*/ 477 w 1695928"/>
              <a:gd name="connsiteY112" fmla="*/ 596891 h 1781927"/>
              <a:gd name="connsiteX113" fmla="*/ 145257 w 1695928"/>
              <a:gd name="connsiteY113" fmla="*/ 606416 h 1781927"/>
              <a:gd name="connsiteX114" fmla="*/ 316707 w 1695928"/>
              <a:gd name="connsiteY114" fmla="*/ 602606 h 1781927"/>
              <a:gd name="connsiteX115" fmla="*/ 499587 w 1695928"/>
              <a:gd name="connsiteY115" fmla="*/ 760721 h 1781927"/>
              <a:gd name="connsiteX116" fmla="*/ 503397 w 1695928"/>
              <a:gd name="connsiteY116" fmla="*/ 878831 h 1781927"/>
              <a:gd name="connsiteX117" fmla="*/ 352902 w 1695928"/>
              <a:gd name="connsiteY117" fmla="*/ 979796 h 1781927"/>
              <a:gd name="connsiteX118" fmla="*/ 257652 w 1695928"/>
              <a:gd name="connsiteY118" fmla="*/ 1052186 h 1781927"/>
              <a:gd name="connsiteX119" fmla="*/ 187167 w 1695928"/>
              <a:gd name="connsiteY119" fmla="*/ 1099811 h 1781927"/>
              <a:gd name="connsiteX120" fmla="*/ 208122 w 1695928"/>
              <a:gd name="connsiteY120" fmla="*/ 1149341 h 1781927"/>
              <a:gd name="connsiteX121" fmla="*/ 370047 w 1695928"/>
              <a:gd name="connsiteY121"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46986 w 1695928"/>
              <a:gd name="connsiteY74" fmla="*/ 36441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43477 w 1695928"/>
              <a:gd name="connsiteY73" fmla="*/ 45973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8637 w 1695928"/>
              <a:gd name="connsiteY9" fmla="*/ 174370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19602 w 1695928"/>
              <a:gd name="connsiteY10" fmla="*/ 168464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503397 w 1695928"/>
              <a:gd name="connsiteY117" fmla="*/ 87883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99587 w 1695928"/>
              <a:gd name="connsiteY116" fmla="*/ 76072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16707 w 1695928"/>
              <a:gd name="connsiteY115" fmla="*/ 60260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0641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59689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429102 w 1695928"/>
              <a:gd name="connsiteY97" fmla="*/ 5777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48177 w 1695928"/>
              <a:gd name="connsiteY94" fmla="*/ 2531 h 1781927"/>
              <a:gd name="connsiteX95" fmla="*/ 610077 w 1695928"/>
              <a:gd name="connsiteY95" fmla="*/ 78731 h 1781927"/>
              <a:gd name="connsiteX96" fmla="*/ 583407 w 1695928"/>
              <a:gd name="connsiteY96" fmla="*/ 113021 h 1781927"/>
              <a:gd name="connsiteX97" fmla="*/ 399366 w 1695928"/>
              <a:gd name="connsiteY97" fmla="*/ 3110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16757 w 1695928"/>
              <a:gd name="connsiteY92" fmla="*/ 379721 h 1781927"/>
              <a:gd name="connsiteX93" fmla="*/ 671037 w 1695928"/>
              <a:gd name="connsiteY93" fmla="*/ 181601 h 1781927"/>
              <a:gd name="connsiteX94" fmla="*/ 614723 w 1695928"/>
              <a:gd name="connsiteY94" fmla="*/ 2531 h 1781927"/>
              <a:gd name="connsiteX95" fmla="*/ 610077 w 1695928"/>
              <a:gd name="connsiteY95" fmla="*/ 78731 h 1781927"/>
              <a:gd name="connsiteX96" fmla="*/ 583407 w 1695928"/>
              <a:gd name="connsiteY96" fmla="*/ 113021 h 1781927"/>
              <a:gd name="connsiteX97" fmla="*/ 399366 w 1695928"/>
              <a:gd name="connsiteY97" fmla="*/ 3110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526 h 1781927"/>
              <a:gd name="connsiteX1" fmla="*/ 482442 w 1695928"/>
              <a:gd name="connsiteY1" fmla="*/ 1046471 h 1781927"/>
              <a:gd name="connsiteX2" fmla="*/ 613887 w 1695928"/>
              <a:gd name="connsiteY2" fmla="*/ 1092191 h 1781927"/>
              <a:gd name="connsiteX3" fmla="*/ 667227 w 1695928"/>
              <a:gd name="connsiteY3" fmla="*/ 1176011 h 1781927"/>
              <a:gd name="connsiteX4" fmla="*/ 669132 w 1695928"/>
              <a:gd name="connsiteY4" fmla="*/ 1322696 h 1781927"/>
              <a:gd name="connsiteX5" fmla="*/ 611982 w 1695928"/>
              <a:gd name="connsiteY5" fmla="*/ 1473191 h 1781927"/>
              <a:gd name="connsiteX6" fmla="*/ 610077 w 1695928"/>
              <a:gd name="connsiteY6" fmla="*/ 1602731 h 1781927"/>
              <a:gd name="connsiteX7" fmla="*/ 598647 w 1695928"/>
              <a:gd name="connsiteY7" fmla="*/ 1657976 h 1781927"/>
              <a:gd name="connsiteX8" fmla="*/ 551022 w 1695928"/>
              <a:gd name="connsiteY8" fmla="*/ 1709411 h 1781927"/>
              <a:gd name="connsiteX9" fmla="*/ 511203 w 1695928"/>
              <a:gd name="connsiteY9" fmla="*/ 1777991 h 1781927"/>
              <a:gd name="connsiteX10" fmla="*/ 627037 w 1695928"/>
              <a:gd name="connsiteY10" fmla="*/ 1696076 h 1781927"/>
              <a:gd name="connsiteX11" fmla="*/ 642462 w 1695928"/>
              <a:gd name="connsiteY11" fmla="*/ 1652261 h 1781927"/>
              <a:gd name="connsiteX12" fmla="*/ 711042 w 1695928"/>
              <a:gd name="connsiteY12" fmla="*/ 1726556 h 1781927"/>
              <a:gd name="connsiteX13" fmla="*/ 730092 w 1695928"/>
              <a:gd name="connsiteY13" fmla="*/ 1781801 h 1781927"/>
              <a:gd name="connsiteX14" fmla="*/ 747237 w 1695928"/>
              <a:gd name="connsiteY14" fmla="*/ 1711316 h 1781927"/>
              <a:gd name="connsiteX15" fmla="*/ 703422 w 1695928"/>
              <a:gd name="connsiteY15" fmla="*/ 1646546 h 1781927"/>
              <a:gd name="connsiteX16" fmla="*/ 686277 w 1695928"/>
              <a:gd name="connsiteY16" fmla="*/ 1570346 h 1781927"/>
              <a:gd name="connsiteX17" fmla="*/ 709137 w 1695928"/>
              <a:gd name="connsiteY17" fmla="*/ 1509386 h 1781927"/>
              <a:gd name="connsiteX18" fmla="*/ 751047 w 1695928"/>
              <a:gd name="connsiteY18" fmla="*/ 1465571 h 1781927"/>
              <a:gd name="connsiteX19" fmla="*/ 855822 w 1695928"/>
              <a:gd name="connsiteY19" fmla="*/ 1530341 h 1781927"/>
              <a:gd name="connsiteX20" fmla="*/ 905352 w 1695928"/>
              <a:gd name="connsiteY20" fmla="*/ 1589396 h 1781927"/>
              <a:gd name="connsiteX21" fmla="*/ 924402 w 1695928"/>
              <a:gd name="connsiteY21" fmla="*/ 1665596 h 1781927"/>
              <a:gd name="connsiteX22" fmla="*/ 954882 w 1695928"/>
              <a:gd name="connsiteY22" fmla="*/ 1589396 h 1781927"/>
              <a:gd name="connsiteX23" fmla="*/ 930117 w 1695928"/>
              <a:gd name="connsiteY23" fmla="*/ 1534151 h 1781927"/>
              <a:gd name="connsiteX24" fmla="*/ 968217 w 1695928"/>
              <a:gd name="connsiteY24" fmla="*/ 1511291 h 1781927"/>
              <a:gd name="connsiteX25" fmla="*/ 1010127 w 1695928"/>
              <a:gd name="connsiteY25" fmla="*/ 1486526 h 1781927"/>
              <a:gd name="connsiteX26" fmla="*/ 886302 w 1695928"/>
              <a:gd name="connsiteY26" fmla="*/ 1482716 h 1781927"/>
              <a:gd name="connsiteX27" fmla="*/ 791052 w 1695928"/>
              <a:gd name="connsiteY27" fmla="*/ 1349366 h 1781927"/>
              <a:gd name="connsiteX28" fmla="*/ 827247 w 1695928"/>
              <a:gd name="connsiteY28" fmla="*/ 1172201 h 1781927"/>
              <a:gd name="connsiteX29" fmla="*/ 892017 w 1695928"/>
              <a:gd name="connsiteY29" fmla="*/ 1096001 h 1781927"/>
              <a:gd name="connsiteX30" fmla="*/ 979647 w 1695928"/>
              <a:gd name="connsiteY30" fmla="*/ 1088381 h 1781927"/>
              <a:gd name="connsiteX31" fmla="*/ 1078707 w 1695928"/>
              <a:gd name="connsiteY31" fmla="*/ 1130291 h 1781927"/>
              <a:gd name="connsiteX32" fmla="*/ 1181577 w 1695928"/>
              <a:gd name="connsiteY32" fmla="*/ 1196966 h 1781927"/>
              <a:gd name="connsiteX33" fmla="*/ 1158717 w 1695928"/>
              <a:gd name="connsiteY33" fmla="*/ 1115051 h 1781927"/>
              <a:gd name="connsiteX34" fmla="*/ 1071087 w 1695928"/>
              <a:gd name="connsiteY34" fmla="*/ 996941 h 1781927"/>
              <a:gd name="connsiteX35" fmla="*/ 1095852 w 1695928"/>
              <a:gd name="connsiteY35" fmla="*/ 920741 h 1781927"/>
              <a:gd name="connsiteX36" fmla="*/ 1212057 w 1695928"/>
              <a:gd name="connsiteY36" fmla="*/ 848351 h 1781927"/>
              <a:gd name="connsiteX37" fmla="*/ 1379697 w 1695928"/>
              <a:gd name="connsiteY37" fmla="*/ 844541 h 1781927"/>
              <a:gd name="connsiteX38" fmla="*/ 1459707 w 1695928"/>
              <a:gd name="connsiteY38" fmla="*/ 970271 h 1781927"/>
              <a:gd name="connsiteX39" fmla="*/ 1459707 w 1695928"/>
              <a:gd name="connsiteY39" fmla="*/ 909311 h 1781927"/>
              <a:gd name="connsiteX40" fmla="*/ 1459707 w 1695928"/>
              <a:gd name="connsiteY40" fmla="*/ 890261 h 1781927"/>
              <a:gd name="connsiteX41" fmla="*/ 1532097 w 1695928"/>
              <a:gd name="connsiteY41" fmla="*/ 951221 h 1781927"/>
              <a:gd name="connsiteX42" fmla="*/ 1558767 w 1695928"/>
              <a:gd name="connsiteY42" fmla="*/ 1027421 h 1781927"/>
              <a:gd name="connsiteX43" fmla="*/ 1564482 w 1695928"/>
              <a:gd name="connsiteY43" fmla="*/ 1097906 h 1781927"/>
              <a:gd name="connsiteX44" fmla="*/ 1608297 w 1695928"/>
              <a:gd name="connsiteY44" fmla="*/ 1008371 h 1781927"/>
              <a:gd name="connsiteX45" fmla="*/ 1695927 w 1695928"/>
              <a:gd name="connsiteY45" fmla="*/ 1015991 h 1781927"/>
              <a:gd name="connsiteX46" fmla="*/ 1610203 w 1695928"/>
              <a:gd name="connsiteY46" fmla="*/ 960745 h 1781927"/>
              <a:gd name="connsiteX47" fmla="*/ 1547337 w 1695928"/>
              <a:gd name="connsiteY47" fmla="*/ 888356 h 1781927"/>
              <a:gd name="connsiteX48" fmla="*/ 1594962 w 1695928"/>
              <a:gd name="connsiteY48" fmla="*/ 859781 h 1781927"/>
              <a:gd name="connsiteX49" fmla="*/ 1667352 w 1695928"/>
              <a:gd name="connsiteY49" fmla="*/ 859781 h 1781927"/>
              <a:gd name="connsiteX50" fmla="*/ 1591152 w 1695928"/>
              <a:gd name="connsiteY50" fmla="*/ 827396 h 1781927"/>
              <a:gd name="connsiteX51" fmla="*/ 1509237 w 1695928"/>
              <a:gd name="connsiteY51" fmla="*/ 842636 h 1781927"/>
              <a:gd name="connsiteX52" fmla="*/ 1415892 w 1695928"/>
              <a:gd name="connsiteY52" fmla="*/ 781676 h 1781927"/>
              <a:gd name="connsiteX53" fmla="*/ 1450182 w 1695928"/>
              <a:gd name="connsiteY53" fmla="*/ 644516 h 1781927"/>
              <a:gd name="connsiteX54" fmla="*/ 1373982 w 1695928"/>
              <a:gd name="connsiteY54" fmla="*/ 758816 h 1781927"/>
              <a:gd name="connsiteX55" fmla="*/ 1280637 w 1695928"/>
              <a:gd name="connsiteY55" fmla="*/ 781676 h 1781927"/>
              <a:gd name="connsiteX56" fmla="*/ 1320642 w 1695928"/>
              <a:gd name="connsiteY56" fmla="*/ 718811 h 1781927"/>
              <a:gd name="connsiteX57" fmla="*/ 1362552 w 1695928"/>
              <a:gd name="connsiteY57" fmla="*/ 623561 h 1781927"/>
              <a:gd name="connsiteX58" fmla="*/ 1370172 w 1695928"/>
              <a:gd name="connsiteY58" fmla="*/ 514976 h 1781927"/>
              <a:gd name="connsiteX59" fmla="*/ 1345407 w 1695928"/>
              <a:gd name="connsiteY59" fmla="*/ 526406 h 1781927"/>
              <a:gd name="connsiteX60" fmla="*/ 1309212 w 1695928"/>
              <a:gd name="connsiteY60" fmla="*/ 640706 h 1781927"/>
              <a:gd name="connsiteX61" fmla="*/ 1240632 w 1695928"/>
              <a:gd name="connsiteY61" fmla="*/ 543551 h 1781927"/>
              <a:gd name="connsiteX62" fmla="*/ 1278732 w 1695928"/>
              <a:gd name="connsiteY62" fmla="*/ 686426 h 1781927"/>
              <a:gd name="connsiteX63" fmla="*/ 1154907 w 1695928"/>
              <a:gd name="connsiteY63" fmla="*/ 741671 h 1781927"/>
              <a:gd name="connsiteX64" fmla="*/ 1067277 w 1695928"/>
              <a:gd name="connsiteY64" fmla="*/ 716906 h 1781927"/>
              <a:gd name="connsiteX65" fmla="*/ 1071087 w 1695928"/>
              <a:gd name="connsiteY65" fmla="*/ 623561 h 1781927"/>
              <a:gd name="connsiteX66" fmla="*/ 1128237 w 1695928"/>
              <a:gd name="connsiteY66" fmla="*/ 543551 h 1781927"/>
              <a:gd name="connsiteX67" fmla="*/ 1231107 w 1695928"/>
              <a:gd name="connsiteY67" fmla="*/ 497831 h 1781927"/>
              <a:gd name="connsiteX68" fmla="*/ 1326357 w 1695928"/>
              <a:gd name="connsiteY68" fmla="*/ 478781 h 1781927"/>
              <a:gd name="connsiteX69" fmla="*/ 1440657 w 1695928"/>
              <a:gd name="connsiteY69" fmla="*/ 494021 h 1781927"/>
              <a:gd name="connsiteX70" fmla="*/ 1364457 w 1695928"/>
              <a:gd name="connsiteY70" fmla="*/ 417821 h 1781927"/>
              <a:gd name="connsiteX71" fmla="*/ 1433037 w 1695928"/>
              <a:gd name="connsiteY71" fmla="*/ 292091 h 1781927"/>
              <a:gd name="connsiteX72" fmla="*/ 1265397 w 1695928"/>
              <a:gd name="connsiteY72" fmla="*/ 417821 h 1781927"/>
              <a:gd name="connsiteX73" fmla="*/ 1154907 w 1695928"/>
              <a:gd name="connsiteY73" fmla="*/ 471161 h 1781927"/>
              <a:gd name="connsiteX74" fmla="*/ 1188896 w 1695928"/>
              <a:gd name="connsiteY74" fmla="*/ 387274 h 1781927"/>
              <a:gd name="connsiteX75" fmla="*/ 1187292 w 1695928"/>
              <a:gd name="connsiteY75" fmla="*/ 246371 h 1781927"/>
              <a:gd name="connsiteX76" fmla="*/ 1236822 w 1695928"/>
              <a:gd name="connsiteY76" fmla="*/ 132071 h 1781927"/>
              <a:gd name="connsiteX77" fmla="*/ 1143477 w 1695928"/>
              <a:gd name="connsiteY77" fmla="*/ 234941 h 1781927"/>
              <a:gd name="connsiteX78" fmla="*/ 1074897 w 1695928"/>
              <a:gd name="connsiteY78" fmla="*/ 200651 h 1781927"/>
              <a:gd name="connsiteX79" fmla="*/ 1132047 w 1695928"/>
              <a:gd name="connsiteY79" fmla="*/ 311141 h 1781927"/>
              <a:gd name="connsiteX80" fmla="*/ 1097757 w 1695928"/>
              <a:gd name="connsiteY80" fmla="*/ 436871 h 1781927"/>
              <a:gd name="connsiteX81" fmla="*/ 905352 w 1695928"/>
              <a:gd name="connsiteY81" fmla="*/ 545456 h 1781927"/>
              <a:gd name="connsiteX82" fmla="*/ 821532 w 1695928"/>
              <a:gd name="connsiteY82" fmla="*/ 494021 h 1781927"/>
              <a:gd name="connsiteX83" fmla="*/ 804387 w 1695928"/>
              <a:gd name="connsiteY83" fmla="*/ 364481 h 1781927"/>
              <a:gd name="connsiteX84" fmla="*/ 880587 w 1695928"/>
              <a:gd name="connsiteY84" fmla="*/ 154930 h 1781927"/>
              <a:gd name="connsiteX85" fmla="*/ 926307 w 1695928"/>
              <a:gd name="connsiteY85" fmla="*/ 67301 h 1781927"/>
              <a:gd name="connsiteX86" fmla="*/ 905352 w 1695928"/>
              <a:gd name="connsiteY86" fmla="*/ 6341 h 1781927"/>
              <a:gd name="connsiteX87" fmla="*/ 886302 w 1695928"/>
              <a:gd name="connsiteY87" fmla="*/ 69205 h 1781927"/>
              <a:gd name="connsiteX88" fmla="*/ 848202 w 1695928"/>
              <a:gd name="connsiteY88" fmla="*/ 114926 h 1781927"/>
              <a:gd name="connsiteX89" fmla="*/ 724377 w 1695928"/>
              <a:gd name="connsiteY89" fmla="*/ 40631 h 1781927"/>
              <a:gd name="connsiteX90" fmla="*/ 812007 w 1695928"/>
              <a:gd name="connsiteY90" fmla="*/ 200651 h 1781927"/>
              <a:gd name="connsiteX91" fmla="*/ 743427 w 1695928"/>
              <a:gd name="connsiteY91" fmla="*/ 322571 h 1781927"/>
              <a:gd name="connsiteX92" fmla="*/ 705605 w 1695928"/>
              <a:gd name="connsiteY92" fmla="*/ 383531 h 1781927"/>
              <a:gd name="connsiteX93" fmla="*/ 671037 w 1695928"/>
              <a:gd name="connsiteY93" fmla="*/ 181601 h 1781927"/>
              <a:gd name="connsiteX94" fmla="*/ 614723 w 1695928"/>
              <a:gd name="connsiteY94" fmla="*/ 2531 h 1781927"/>
              <a:gd name="connsiteX95" fmla="*/ 610077 w 1695928"/>
              <a:gd name="connsiteY95" fmla="*/ 78731 h 1781927"/>
              <a:gd name="connsiteX96" fmla="*/ 583407 w 1695928"/>
              <a:gd name="connsiteY96" fmla="*/ 113021 h 1781927"/>
              <a:gd name="connsiteX97" fmla="*/ 399366 w 1695928"/>
              <a:gd name="connsiteY97" fmla="*/ 31106 h 1781927"/>
              <a:gd name="connsiteX98" fmla="*/ 518637 w 1695928"/>
              <a:gd name="connsiteY98" fmla="*/ 143501 h 1781927"/>
              <a:gd name="connsiteX99" fmla="*/ 591027 w 1695928"/>
              <a:gd name="connsiteY99" fmla="*/ 196841 h 1781927"/>
              <a:gd name="connsiteX100" fmla="*/ 598647 w 1695928"/>
              <a:gd name="connsiteY100" fmla="*/ 320666 h 1781927"/>
              <a:gd name="connsiteX101" fmla="*/ 617697 w 1695928"/>
              <a:gd name="connsiteY101" fmla="*/ 455921 h 1781927"/>
              <a:gd name="connsiteX102" fmla="*/ 631032 w 1695928"/>
              <a:gd name="connsiteY102" fmla="*/ 564506 h 1781927"/>
              <a:gd name="connsiteX103" fmla="*/ 558642 w 1695928"/>
              <a:gd name="connsiteY103" fmla="*/ 612131 h 1781927"/>
              <a:gd name="connsiteX104" fmla="*/ 377667 w 1695928"/>
              <a:gd name="connsiteY104" fmla="*/ 532121 h 1781927"/>
              <a:gd name="connsiteX105" fmla="*/ 362427 w 1695928"/>
              <a:gd name="connsiteY105" fmla="*/ 442586 h 1781927"/>
              <a:gd name="connsiteX106" fmla="*/ 446247 w 1695928"/>
              <a:gd name="connsiteY106" fmla="*/ 358766 h 1781927"/>
              <a:gd name="connsiteX107" fmla="*/ 371952 w 1695928"/>
              <a:gd name="connsiteY107" fmla="*/ 377816 h 1781927"/>
              <a:gd name="connsiteX108" fmla="*/ 345282 w 1695928"/>
              <a:gd name="connsiteY108" fmla="*/ 231131 h 1781927"/>
              <a:gd name="connsiteX109" fmla="*/ 328137 w 1695928"/>
              <a:gd name="connsiteY109" fmla="*/ 349241 h 1781927"/>
              <a:gd name="connsiteX110" fmla="*/ 286227 w 1695928"/>
              <a:gd name="connsiteY110" fmla="*/ 438776 h 1781927"/>
              <a:gd name="connsiteX111" fmla="*/ 280512 w 1695928"/>
              <a:gd name="connsiteY111" fmla="*/ 516881 h 1781927"/>
              <a:gd name="connsiteX112" fmla="*/ 105252 w 1695928"/>
              <a:gd name="connsiteY112" fmla="*/ 575936 h 1781927"/>
              <a:gd name="connsiteX113" fmla="*/ 477 w 1695928"/>
              <a:gd name="connsiteY113" fmla="*/ 623561 h 1781927"/>
              <a:gd name="connsiteX114" fmla="*/ 145257 w 1695928"/>
              <a:gd name="connsiteY114" fmla="*/ 629276 h 1781927"/>
              <a:gd name="connsiteX115" fmla="*/ 301839 w 1695928"/>
              <a:gd name="connsiteY115" fmla="*/ 614036 h 1781927"/>
              <a:gd name="connsiteX116" fmla="*/ 466134 w 1695928"/>
              <a:gd name="connsiteY116" fmla="*/ 737861 h 1781927"/>
              <a:gd name="connsiteX117" fmla="*/ 488529 w 1695928"/>
              <a:gd name="connsiteY117" fmla="*/ 875021 h 1781927"/>
              <a:gd name="connsiteX118" fmla="*/ 352902 w 1695928"/>
              <a:gd name="connsiteY118" fmla="*/ 979796 h 1781927"/>
              <a:gd name="connsiteX119" fmla="*/ 257652 w 1695928"/>
              <a:gd name="connsiteY119" fmla="*/ 1052186 h 1781927"/>
              <a:gd name="connsiteX120" fmla="*/ 187167 w 1695928"/>
              <a:gd name="connsiteY120" fmla="*/ 1099811 h 1781927"/>
              <a:gd name="connsiteX121" fmla="*/ 208122 w 1695928"/>
              <a:gd name="connsiteY121" fmla="*/ 1149341 h 1781927"/>
              <a:gd name="connsiteX122" fmla="*/ 370047 w 1695928"/>
              <a:gd name="connsiteY122" fmla="*/ 1067426 h 1781927"/>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48507 h 1782083"/>
              <a:gd name="connsiteX37" fmla="*/ 1379697 w 1695928"/>
              <a:gd name="connsiteY37" fmla="*/ 84469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24377 w 1695928"/>
              <a:gd name="connsiteY89" fmla="*/ 4078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48507 h 1782083"/>
              <a:gd name="connsiteX37" fmla="*/ 1379697 w 1695928"/>
              <a:gd name="connsiteY37" fmla="*/ 84469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63747 h 1782083"/>
              <a:gd name="connsiteX37" fmla="*/ 1379697 w 1695928"/>
              <a:gd name="connsiteY37" fmla="*/ 84469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212057 w 1695928"/>
              <a:gd name="connsiteY36" fmla="*/ 863747 h 1782083"/>
              <a:gd name="connsiteX37" fmla="*/ 1364829 w 1695928"/>
              <a:gd name="connsiteY37" fmla="*/ 86755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64829 w 1695928"/>
              <a:gd name="connsiteY37" fmla="*/ 86755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78732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33037 w 1695928"/>
              <a:gd name="connsiteY71" fmla="*/ 29224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40657 w 1695928"/>
              <a:gd name="connsiteY69" fmla="*/ 49417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9707 w 1695928"/>
              <a:gd name="connsiteY38" fmla="*/ 970427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77828 w 1695928"/>
              <a:gd name="connsiteY69" fmla="*/ 49798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35093 w 1695928"/>
              <a:gd name="connsiteY37" fmla="*/ 875177 h 1782083"/>
              <a:gd name="connsiteX38" fmla="*/ 1455990 w 1695928"/>
              <a:gd name="connsiteY38" fmla="*/ 1008528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77828 w 1695928"/>
              <a:gd name="connsiteY69" fmla="*/ 49798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05682 h 1782083"/>
              <a:gd name="connsiteX1" fmla="*/ 482442 w 1695928"/>
              <a:gd name="connsiteY1" fmla="*/ 1046627 h 1782083"/>
              <a:gd name="connsiteX2" fmla="*/ 613887 w 1695928"/>
              <a:gd name="connsiteY2" fmla="*/ 1092347 h 1782083"/>
              <a:gd name="connsiteX3" fmla="*/ 667227 w 1695928"/>
              <a:gd name="connsiteY3" fmla="*/ 1176167 h 1782083"/>
              <a:gd name="connsiteX4" fmla="*/ 669132 w 1695928"/>
              <a:gd name="connsiteY4" fmla="*/ 1322852 h 1782083"/>
              <a:gd name="connsiteX5" fmla="*/ 611982 w 1695928"/>
              <a:gd name="connsiteY5" fmla="*/ 1473347 h 1782083"/>
              <a:gd name="connsiteX6" fmla="*/ 610077 w 1695928"/>
              <a:gd name="connsiteY6" fmla="*/ 1602887 h 1782083"/>
              <a:gd name="connsiteX7" fmla="*/ 598647 w 1695928"/>
              <a:gd name="connsiteY7" fmla="*/ 1658132 h 1782083"/>
              <a:gd name="connsiteX8" fmla="*/ 551022 w 1695928"/>
              <a:gd name="connsiteY8" fmla="*/ 1709567 h 1782083"/>
              <a:gd name="connsiteX9" fmla="*/ 511203 w 1695928"/>
              <a:gd name="connsiteY9" fmla="*/ 1778147 h 1782083"/>
              <a:gd name="connsiteX10" fmla="*/ 627037 w 1695928"/>
              <a:gd name="connsiteY10" fmla="*/ 1696232 h 1782083"/>
              <a:gd name="connsiteX11" fmla="*/ 642462 w 1695928"/>
              <a:gd name="connsiteY11" fmla="*/ 1652417 h 1782083"/>
              <a:gd name="connsiteX12" fmla="*/ 711042 w 1695928"/>
              <a:gd name="connsiteY12" fmla="*/ 1726712 h 1782083"/>
              <a:gd name="connsiteX13" fmla="*/ 730092 w 1695928"/>
              <a:gd name="connsiteY13" fmla="*/ 1781957 h 1782083"/>
              <a:gd name="connsiteX14" fmla="*/ 747237 w 1695928"/>
              <a:gd name="connsiteY14" fmla="*/ 1711472 h 1782083"/>
              <a:gd name="connsiteX15" fmla="*/ 703422 w 1695928"/>
              <a:gd name="connsiteY15" fmla="*/ 1646702 h 1782083"/>
              <a:gd name="connsiteX16" fmla="*/ 686277 w 1695928"/>
              <a:gd name="connsiteY16" fmla="*/ 1570502 h 1782083"/>
              <a:gd name="connsiteX17" fmla="*/ 709137 w 1695928"/>
              <a:gd name="connsiteY17" fmla="*/ 1509542 h 1782083"/>
              <a:gd name="connsiteX18" fmla="*/ 751047 w 1695928"/>
              <a:gd name="connsiteY18" fmla="*/ 1465727 h 1782083"/>
              <a:gd name="connsiteX19" fmla="*/ 855822 w 1695928"/>
              <a:gd name="connsiteY19" fmla="*/ 1530497 h 1782083"/>
              <a:gd name="connsiteX20" fmla="*/ 905352 w 1695928"/>
              <a:gd name="connsiteY20" fmla="*/ 1589552 h 1782083"/>
              <a:gd name="connsiteX21" fmla="*/ 924402 w 1695928"/>
              <a:gd name="connsiteY21" fmla="*/ 1665752 h 1782083"/>
              <a:gd name="connsiteX22" fmla="*/ 954882 w 1695928"/>
              <a:gd name="connsiteY22" fmla="*/ 1589552 h 1782083"/>
              <a:gd name="connsiteX23" fmla="*/ 930117 w 1695928"/>
              <a:gd name="connsiteY23" fmla="*/ 1534307 h 1782083"/>
              <a:gd name="connsiteX24" fmla="*/ 968217 w 1695928"/>
              <a:gd name="connsiteY24" fmla="*/ 1511447 h 1782083"/>
              <a:gd name="connsiteX25" fmla="*/ 1010127 w 1695928"/>
              <a:gd name="connsiteY25" fmla="*/ 1486682 h 1782083"/>
              <a:gd name="connsiteX26" fmla="*/ 886302 w 1695928"/>
              <a:gd name="connsiteY26" fmla="*/ 1482872 h 1782083"/>
              <a:gd name="connsiteX27" fmla="*/ 791052 w 1695928"/>
              <a:gd name="connsiteY27" fmla="*/ 1349522 h 1782083"/>
              <a:gd name="connsiteX28" fmla="*/ 827247 w 1695928"/>
              <a:gd name="connsiteY28" fmla="*/ 1172357 h 1782083"/>
              <a:gd name="connsiteX29" fmla="*/ 892017 w 1695928"/>
              <a:gd name="connsiteY29" fmla="*/ 1096157 h 1782083"/>
              <a:gd name="connsiteX30" fmla="*/ 979647 w 1695928"/>
              <a:gd name="connsiteY30" fmla="*/ 1088537 h 1782083"/>
              <a:gd name="connsiteX31" fmla="*/ 1078707 w 1695928"/>
              <a:gd name="connsiteY31" fmla="*/ 1130447 h 1782083"/>
              <a:gd name="connsiteX32" fmla="*/ 1181577 w 1695928"/>
              <a:gd name="connsiteY32" fmla="*/ 1197122 h 1782083"/>
              <a:gd name="connsiteX33" fmla="*/ 1158717 w 1695928"/>
              <a:gd name="connsiteY33" fmla="*/ 1115207 h 1782083"/>
              <a:gd name="connsiteX34" fmla="*/ 1071087 w 1695928"/>
              <a:gd name="connsiteY34" fmla="*/ 997097 h 1782083"/>
              <a:gd name="connsiteX35" fmla="*/ 1095852 w 1695928"/>
              <a:gd name="connsiteY35" fmla="*/ 920897 h 1782083"/>
              <a:gd name="connsiteX36" fmla="*/ 1197189 w 1695928"/>
              <a:gd name="connsiteY36" fmla="*/ 875177 h 1782083"/>
              <a:gd name="connsiteX37" fmla="*/ 1361112 w 1695928"/>
              <a:gd name="connsiteY37" fmla="*/ 878987 h 1782083"/>
              <a:gd name="connsiteX38" fmla="*/ 1455990 w 1695928"/>
              <a:gd name="connsiteY38" fmla="*/ 1008528 h 1782083"/>
              <a:gd name="connsiteX39" fmla="*/ 1459707 w 1695928"/>
              <a:gd name="connsiteY39" fmla="*/ 909467 h 1782083"/>
              <a:gd name="connsiteX40" fmla="*/ 1459707 w 1695928"/>
              <a:gd name="connsiteY40" fmla="*/ 890417 h 1782083"/>
              <a:gd name="connsiteX41" fmla="*/ 1532097 w 1695928"/>
              <a:gd name="connsiteY41" fmla="*/ 951377 h 1782083"/>
              <a:gd name="connsiteX42" fmla="*/ 1558767 w 1695928"/>
              <a:gd name="connsiteY42" fmla="*/ 1027577 h 1782083"/>
              <a:gd name="connsiteX43" fmla="*/ 1564482 w 1695928"/>
              <a:gd name="connsiteY43" fmla="*/ 1098062 h 1782083"/>
              <a:gd name="connsiteX44" fmla="*/ 1608297 w 1695928"/>
              <a:gd name="connsiteY44" fmla="*/ 1008527 h 1782083"/>
              <a:gd name="connsiteX45" fmla="*/ 1695927 w 1695928"/>
              <a:gd name="connsiteY45" fmla="*/ 1016147 h 1782083"/>
              <a:gd name="connsiteX46" fmla="*/ 1610203 w 1695928"/>
              <a:gd name="connsiteY46" fmla="*/ 960901 h 1782083"/>
              <a:gd name="connsiteX47" fmla="*/ 1547337 w 1695928"/>
              <a:gd name="connsiteY47" fmla="*/ 888512 h 1782083"/>
              <a:gd name="connsiteX48" fmla="*/ 1594962 w 1695928"/>
              <a:gd name="connsiteY48" fmla="*/ 859937 h 1782083"/>
              <a:gd name="connsiteX49" fmla="*/ 1667352 w 1695928"/>
              <a:gd name="connsiteY49" fmla="*/ 859937 h 1782083"/>
              <a:gd name="connsiteX50" fmla="*/ 1591152 w 1695928"/>
              <a:gd name="connsiteY50" fmla="*/ 827552 h 1782083"/>
              <a:gd name="connsiteX51" fmla="*/ 1509237 w 1695928"/>
              <a:gd name="connsiteY51" fmla="*/ 842792 h 1782083"/>
              <a:gd name="connsiteX52" fmla="*/ 1415892 w 1695928"/>
              <a:gd name="connsiteY52" fmla="*/ 781832 h 1782083"/>
              <a:gd name="connsiteX53" fmla="*/ 1450182 w 1695928"/>
              <a:gd name="connsiteY53" fmla="*/ 644672 h 1782083"/>
              <a:gd name="connsiteX54" fmla="*/ 1373982 w 1695928"/>
              <a:gd name="connsiteY54" fmla="*/ 758972 h 1782083"/>
              <a:gd name="connsiteX55" fmla="*/ 1280637 w 1695928"/>
              <a:gd name="connsiteY55" fmla="*/ 781832 h 1782083"/>
              <a:gd name="connsiteX56" fmla="*/ 1320642 w 1695928"/>
              <a:gd name="connsiteY56" fmla="*/ 718967 h 1782083"/>
              <a:gd name="connsiteX57" fmla="*/ 1362552 w 1695928"/>
              <a:gd name="connsiteY57" fmla="*/ 623717 h 1782083"/>
              <a:gd name="connsiteX58" fmla="*/ 1370172 w 1695928"/>
              <a:gd name="connsiteY58" fmla="*/ 515132 h 1782083"/>
              <a:gd name="connsiteX59" fmla="*/ 1345407 w 1695928"/>
              <a:gd name="connsiteY59" fmla="*/ 526562 h 1782083"/>
              <a:gd name="connsiteX60" fmla="*/ 1309212 w 1695928"/>
              <a:gd name="connsiteY60" fmla="*/ 640862 h 1782083"/>
              <a:gd name="connsiteX61" fmla="*/ 1240632 w 1695928"/>
              <a:gd name="connsiteY61" fmla="*/ 543707 h 1782083"/>
              <a:gd name="connsiteX62" fmla="*/ 1267581 w 1695928"/>
              <a:gd name="connsiteY62" fmla="*/ 686582 h 1782083"/>
              <a:gd name="connsiteX63" fmla="*/ 1154907 w 1695928"/>
              <a:gd name="connsiteY63" fmla="*/ 741827 h 1782083"/>
              <a:gd name="connsiteX64" fmla="*/ 1067277 w 1695928"/>
              <a:gd name="connsiteY64" fmla="*/ 717062 h 1782083"/>
              <a:gd name="connsiteX65" fmla="*/ 1071087 w 1695928"/>
              <a:gd name="connsiteY65" fmla="*/ 623717 h 1782083"/>
              <a:gd name="connsiteX66" fmla="*/ 1128237 w 1695928"/>
              <a:gd name="connsiteY66" fmla="*/ 543707 h 1782083"/>
              <a:gd name="connsiteX67" fmla="*/ 1231107 w 1695928"/>
              <a:gd name="connsiteY67" fmla="*/ 497987 h 1782083"/>
              <a:gd name="connsiteX68" fmla="*/ 1326357 w 1695928"/>
              <a:gd name="connsiteY68" fmla="*/ 478937 h 1782083"/>
              <a:gd name="connsiteX69" fmla="*/ 1477828 w 1695928"/>
              <a:gd name="connsiteY69" fmla="*/ 497987 h 1782083"/>
              <a:gd name="connsiteX70" fmla="*/ 1364457 w 1695928"/>
              <a:gd name="connsiteY70" fmla="*/ 417977 h 1782083"/>
              <a:gd name="connsiteX71" fmla="*/ 1447905 w 1695928"/>
              <a:gd name="connsiteY71" fmla="*/ 280817 h 1782083"/>
              <a:gd name="connsiteX72" fmla="*/ 1265397 w 1695928"/>
              <a:gd name="connsiteY72" fmla="*/ 417977 h 1782083"/>
              <a:gd name="connsiteX73" fmla="*/ 1154907 w 1695928"/>
              <a:gd name="connsiteY73" fmla="*/ 471317 h 1782083"/>
              <a:gd name="connsiteX74" fmla="*/ 1188896 w 1695928"/>
              <a:gd name="connsiteY74" fmla="*/ 387430 h 1782083"/>
              <a:gd name="connsiteX75" fmla="*/ 1187292 w 1695928"/>
              <a:gd name="connsiteY75" fmla="*/ 246527 h 1782083"/>
              <a:gd name="connsiteX76" fmla="*/ 1236822 w 1695928"/>
              <a:gd name="connsiteY76" fmla="*/ 132227 h 1782083"/>
              <a:gd name="connsiteX77" fmla="*/ 1143477 w 1695928"/>
              <a:gd name="connsiteY77" fmla="*/ 235097 h 1782083"/>
              <a:gd name="connsiteX78" fmla="*/ 1074897 w 1695928"/>
              <a:gd name="connsiteY78" fmla="*/ 200807 h 1782083"/>
              <a:gd name="connsiteX79" fmla="*/ 1132047 w 1695928"/>
              <a:gd name="connsiteY79" fmla="*/ 311297 h 1782083"/>
              <a:gd name="connsiteX80" fmla="*/ 1097757 w 1695928"/>
              <a:gd name="connsiteY80" fmla="*/ 437027 h 1782083"/>
              <a:gd name="connsiteX81" fmla="*/ 905352 w 1695928"/>
              <a:gd name="connsiteY81" fmla="*/ 545612 h 1782083"/>
              <a:gd name="connsiteX82" fmla="*/ 821532 w 1695928"/>
              <a:gd name="connsiteY82" fmla="*/ 494177 h 1782083"/>
              <a:gd name="connsiteX83" fmla="*/ 804387 w 1695928"/>
              <a:gd name="connsiteY83" fmla="*/ 364637 h 1782083"/>
              <a:gd name="connsiteX84" fmla="*/ 880587 w 1695928"/>
              <a:gd name="connsiteY84" fmla="*/ 155086 h 1782083"/>
              <a:gd name="connsiteX85" fmla="*/ 926307 w 1695928"/>
              <a:gd name="connsiteY85" fmla="*/ 67457 h 1782083"/>
              <a:gd name="connsiteX86" fmla="*/ 905352 w 1695928"/>
              <a:gd name="connsiteY86" fmla="*/ 6497 h 1782083"/>
              <a:gd name="connsiteX87" fmla="*/ 886302 w 1695928"/>
              <a:gd name="connsiteY87" fmla="*/ 69361 h 1782083"/>
              <a:gd name="connsiteX88" fmla="*/ 848202 w 1695928"/>
              <a:gd name="connsiteY88" fmla="*/ 115082 h 1782083"/>
              <a:gd name="connsiteX89" fmla="*/ 709509 w 1695928"/>
              <a:gd name="connsiteY89" fmla="*/ 29357 h 1782083"/>
              <a:gd name="connsiteX90" fmla="*/ 812007 w 1695928"/>
              <a:gd name="connsiteY90" fmla="*/ 200807 h 1782083"/>
              <a:gd name="connsiteX91" fmla="*/ 743427 w 1695928"/>
              <a:gd name="connsiteY91" fmla="*/ 322727 h 1782083"/>
              <a:gd name="connsiteX92" fmla="*/ 705605 w 1695928"/>
              <a:gd name="connsiteY92" fmla="*/ 383687 h 1782083"/>
              <a:gd name="connsiteX93" fmla="*/ 685905 w 1695928"/>
              <a:gd name="connsiteY93" fmla="*/ 185567 h 1782083"/>
              <a:gd name="connsiteX94" fmla="*/ 614723 w 1695928"/>
              <a:gd name="connsiteY94" fmla="*/ 2687 h 1782083"/>
              <a:gd name="connsiteX95" fmla="*/ 610077 w 1695928"/>
              <a:gd name="connsiteY95" fmla="*/ 78887 h 1782083"/>
              <a:gd name="connsiteX96" fmla="*/ 583407 w 1695928"/>
              <a:gd name="connsiteY96" fmla="*/ 113177 h 1782083"/>
              <a:gd name="connsiteX97" fmla="*/ 399366 w 1695928"/>
              <a:gd name="connsiteY97" fmla="*/ 31262 h 1782083"/>
              <a:gd name="connsiteX98" fmla="*/ 518637 w 1695928"/>
              <a:gd name="connsiteY98" fmla="*/ 143657 h 1782083"/>
              <a:gd name="connsiteX99" fmla="*/ 591027 w 1695928"/>
              <a:gd name="connsiteY99" fmla="*/ 196997 h 1782083"/>
              <a:gd name="connsiteX100" fmla="*/ 598647 w 1695928"/>
              <a:gd name="connsiteY100" fmla="*/ 320822 h 1782083"/>
              <a:gd name="connsiteX101" fmla="*/ 617697 w 1695928"/>
              <a:gd name="connsiteY101" fmla="*/ 456077 h 1782083"/>
              <a:gd name="connsiteX102" fmla="*/ 631032 w 1695928"/>
              <a:gd name="connsiteY102" fmla="*/ 564662 h 1782083"/>
              <a:gd name="connsiteX103" fmla="*/ 558642 w 1695928"/>
              <a:gd name="connsiteY103" fmla="*/ 612287 h 1782083"/>
              <a:gd name="connsiteX104" fmla="*/ 377667 w 1695928"/>
              <a:gd name="connsiteY104" fmla="*/ 532277 h 1782083"/>
              <a:gd name="connsiteX105" fmla="*/ 362427 w 1695928"/>
              <a:gd name="connsiteY105" fmla="*/ 442742 h 1782083"/>
              <a:gd name="connsiteX106" fmla="*/ 446247 w 1695928"/>
              <a:gd name="connsiteY106" fmla="*/ 358922 h 1782083"/>
              <a:gd name="connsiteX107" fmla="*/ 371952 w 1695928"/>
              <a:gd name="connsiteY107" fmla="*/ 377972 h 1782083"/>
              <a:gd name="connsiteX108" fmla="*/ 345282 w 1695928"/>
              <a:gd name="connsiteY108" fmla="*/ 231287 h 1782083"/>
              <a:gd name="connsiteX109" fmla="*/ 328137 w 1695928"/>
              <a:gd name="connsiteY109" fmla="*/ 349397 h 1782083"/>
              <a:gd name="connsiteX110" fmla="*/ 286227 w 1695928"/>
              <a:gd name="connsiteY110" fmla="*/ 438932 h 1782083"/>
              <a:gd name="connsiteX111" fmla="*/ 280512 w 1695928"/>
              <a:gd name="connsiteY111" fmla="*/ 517037 h 1782083"/>
              <a:gd name="connsiteX112" fmla="*/ 105252 w 1695928"/>
              <a:gd name="connsiteY112" fmla="*/ 576092 h 1782083"/>
              <a:gd name="connsiteX113" fmla="*/ 477 w 1695928"/>
              <a:gd name="connsiteY113" fmla="*/ 623717 h 1782083"/>
              <a:gd name="connsiteX114" fmla="*/ 145257 w 1695928"/>
              <a:gd name="connsiteY114" fmla="*/ 629432 h 1782083"/>
              <a:gd name="connsiteX115" fmla="*/ 301839 w 1695928"/>
              <a:gd name="connsiteY115" fmla="*/ 614192 h 1782083"/>
              <a:gd name="connsiteX116" fmla="*/ 466134 w 1695928"/>
              <a:gd name="connsiteY116" fmla="*/ 738017 h 1782083"/>
              <a:gd name="connsiteX117" fmla="*/ 488529 w 1695928"/>
              <a:gd name="connsiteY117" fmla="*/ 875177 h 1782083"/>
              <a:gd name="connsiteX118" fmla="*/ 352902 w 1695928"/>
              <a:gd name="connsiteY118" fmla="*/ 979952 h 1782083"/>
              <a:gd name="connsiteX119" fmla="*/ 257652 w 1695928"/>
              <a:gd name="connsiteY119" fmla="*/ 1052342 h 1782083"/>
              <a:gd name="connsiteX120" fmla="*/ 187167 w 1695928"/>
              <a:gd name="connsiteY120" fmla="*/ 1099967 h 1782083"/>
              <a:gd name="connsiteX121" fmla="*/ 208122 w 1695928"/>
              <a:gd name="connsiteY121" fmla="*/ 1149497 h 1782083"/>
              <a:gd name="connsiteX122" fmla="*/ 370047 w 1695928"/>
              <a:gd name="connsiteY122" fmla="*/ 1067582 h 1782083"/>
              <a:gd name="connsiteX0" fmla="*/ 299562 w 1695928"/>
              <a:gd name="connsiteY0" fmla="*/ 1113122 h 1789523"/>
              <a:gd name="connsiteX1" fmla="*/ 482442 w 1695928"/>
              <a:gd name="connsiteY1" fmla="*/ 1054067 h 1789523"/>
              <a:gd name="connsiteX2" fmla="*/ 613887 w 1695928"/>
              <a:gd name="connsiteY2" fmla="*/ 1099787 h 1789523"/>
              <a:gd name="connsiteX3" fmla="*/ 667227 w 1695928"/>
              <a:gd name="connsiteY3" fmla="*/ 1183607 h 1789523"/>
              <a:gd name="connsiteX4" fmla="*/ 669132 w 1695928"/>
              <a:gd name="connsiteY4" fmla="*/ 1330292 h 1789523"/>
              <a:gd name="connsiteX5" fmla="*/ 611982 w 1695928"/>
              <a:gd name="connsiteY5" fmla="*/ 1480787 h 1789523"/>
              <a:gd name="connsiteX6" fmla="*/ 610077 w 1695928"/>
              <a:gd name="connsiteY6" fmla="*/ 1610327 h 1789523"/>
              <a:gd name="connsiteX7" fmla="*/ 598647 w 1695928"/>
              <a:gd name="connsiteY7" fmla="*/ 1665572 h 1789523"/>
              <a:gd name="connsiteX8" fmla="*/ 551022 w 1695928"/>
              <a:gd name="connsiteY8" fmla="*/ 1717007 h 1789523"/>
              <a:gd name="connsiteX9" fmla="*/ 511203 w 1695928"/>
              <a:gd name="connsiteY9" fmla="*/ 1785587 h 1789523"/>
              <a:gd name="connsiteX10" fmla="*/ 627037 w 1695928"/>
              <a:gd name="connsiteY10" fmla="*/ 1703672 h 1789523"/>
              <a:gd name="connsiteX11" fmla="*/ 642462 w 1695928"/>
              <a:gd name="connsiteY11" fmla="*/ 1659857 h 1789523"/>
              <a:gd name="connsiteX12" fmla="*/ 711042 w 1695928"/>
              <a:gd name="connsiteY12" fmla="*/ 1734152 h 1789523"/>
              <a:gd name="connsiteX13" fmla="*/ 730092 w 1695928"/>
              <a:gd name="connsiteY13" fmla="*/ 1789397 h 1789523"/>
              <a:gd name="connsiteX14" fmla="*/ 747237 w 1695928"/>
              <a:gd name="connsiteY14" fmla="*/ 1718912 h 1789523"/>
              <a:gd name="connsiteX15" fmla="*/ 703422 w 1695928"/>
              <a:gd name="connsiteY15" fmla="*/ 1654142 h 1789523"/>
              <a:gd name="connsiteX16" fmla="*/ 686277 w 1695928"/>
              <a:gd name="connsiteY16" fmla="*/ 1577942 h 1789523"/>
              <a:gd name="connsiteX17" fmla="*/ 709137 w 1695928"/>
              <a:gd name="connsiteY17" fmla="*/ 1516982 h 1789523"/>
              <a:gd name="connsiteX18" fmla="*/ 751047 w 1695928"/>
              <a:gd name="connsiteY18" fmla="*/ 1473167 h 1789523"/>
              <a:gd name="connsiteX19" fmla="*/ 855822 w 1695928"/>
              <a:gd name="connsiteY19" fmla="*/ 1537937 h 1789523"/>
              <a:gd name="connsiteX20" fmla="*/ 905352 w 1695928"/>
              <a:gd name="connsiteY20" fmla="*/ 1596992 h 1789523"/>
              <a:gd name="connsiteX21" fmla="*/ 924402 w 1695928"/>
              <a:gd name="connsiteY21" fmla="*/ 1673192 h 1789523"/>
              <a:gd name="connsiteX22" fmla="*/ 954882 w 1695928"/>
              <a:gd name="connsiteY22" fmla="*/ 1596992 h 1789523"/>
              <a:gd name="connsiteX23" fmla="*/ 930117 w 1695928"/>
              <a:gd name="connsiteY23" fmla="*/ 1541747 h 1789523"/>
              <a:gd name="connsiteX24" fmla="*/ 968217 w 1695928"/>
              <a:gd name="connsiteY24" fmla="*/ 1518887 h 1789523"/>
              <a:gd name="connsiteX25" fmla="*/ 1010127 w 1695928"/>
              <a:gd name="connsiteY25" fmla="*/ 1494122 h 1789523"/>
              <a:gd name="connsiteX26" fmla="*/ 886302 w 1695928"/>
              <a:gd name="connsiteY26" fmla="*/ 1490312 h 1789523"/>
              <a:gd name="connsiteX27" fmla="*/ 791052 w 1695928"/>
              <a:gd name="connsiteY27" fmla="*/ 1356962 h 1789523"/>
              <a:gd name="connsiteX28" fmla="*/ 827247 w 1695928"/>
              <a:gd name="connsiteY28" fmla="*/ 1179797 h 1789523"/>
              <a:gd name="connsiteX29" fmla="*/ 892017 w 1695928"/>
              <a:gd name="connsiteY29" fmla="*/ 1103597 h 1789523"/>
              <a:gd name="connsiteX30" fmla="*/ 979647 w 1695928"/>
              <a:gd name="connsiteY30" fmla="*/ 1095977 h 1789523"/>
              <a:gd name="connsiteX31" fmla="*/ 1078707 w 1695928"/>
              <a:gd name="connsiteY31" fmla="*/ 1137887 h 1789523"/>
              <a:gd name="connsiteX32" fmla="*/ 1181577 w 1695928"/>
              <a:gd name="connsiteY32" fmla="*/ 1204562 h 1789523"/>
              <a:gd name="connsiteX33" fmla="*/ 1158717 w 1695928"/>
              <a:gd name="connsiteY33" fmla="*/ 1122647 h 1789523"/>
              <a:gd name="connsiteX34" fmla="*/ 1071087 w 1695928"/>
              <a:gd name="connsiteY34" fmla="*/ 1004537 h 1789523"/>
              <a:gd name="connsiteX35" fmla="*/ 1095852 w 1695928"/>
              <a:gd name="connsiteY35" fmla="*/ 928337 h 1789523"/>
              <a:gd name="connsiteX36" fmla="*/ 1197189 w 1695928"/>
              <a:gd name="connsiteY36" fmla="*/ 882617 h 1789523"/>
              <a:gd name="connsiteX37" fmla="*/ 1361112 w 1695928"/>
              <a:gd name="connsiteY37" fmla="*/ 886427 h 1789523"/>
              <a:gd name="connsiteX38" fmla="*/ 1455990 w 1695928"/>
              <a:gd name="connsiteY38" fmla="*/ 1015968 h 1789523"/>
              <a:gd name="connsiteX39" fmla="*/ 1459707 w 1695928"/>
              <a:gd name="connsiteY39" fmla="*/ 916907 h 1789523"/>
              <a:gd name="connsiteX40" fmla="*/ 1459707 w 1695928"/>
              <a:gd name="connsiteY40" fmla="*/ 897857 h 1789523"/>
              <a:gd name="connsiteX41" fmla="*/ 1532097 w 1695928"/>
              <a:gd name="connsiteY41" fmla="*/ 958817 h 1789523"/>
              <a:gd name="connsiteX42" fmla="*/ 1558767 w 1695928"/>
              <a:gd name="connsiteY42" fmla="*/ 1035017 h 1789523"/>
              <a:gd name="connsiteX43" fmla="*/ 1564482 w 1695928"/>
              <a:gd name="connsiteY43" fmla="*/ 1105502 h 1789523"/>
              <a:gd name="connsiteX44" fmla="*/ 1608297 w 1695928"/>
              <a:gd name="connsiteY44" fmla="*/ 1015967 h 1789523"/>
              <a:gd name="connsiteX45" fmla="*/ 1695927 w 1695928"/>
              <a:gd name="connsiteY45" fmla="*/ 1023587 h 1789523"/>
              <a:gd name="connsiteX46" fmla="*/ 1610203 w 1695928"/>
              <a:gd name="connsiteY46" fmla="*/ 968341 h 1789523"/>
              <a:gd name="connsiteX47" fmla="*/ 1547337 w 1695928"/>
              <a:gd name="connsiteY47" fmla="*/ 895952 h 1789523"/>
              <a:gd name="connsiteX48" fmla="*/ 1594962 w 1695928"/>
              <a:gd name="connsiteY48" fmla="*/ 867377 h 1789523"/>
              <a:gd name="connsiteX49" fmla="*/ 1667352 w 1695928"/>
              <a:gd name="connsiteY49" fmla="*/ 867377 h 1789523"/>
              <a:gd name="connsiteX50" fmla="*/ 1591152 w 1695928"/>
              <a:gd name="connsiteY50" fmla="*/ 834992 h 1789523"/>
              <a:gd name="connsiteX51" fmla="*/ 1509237 w 1695928"/>
              <a:gd name="connsiteY51" fmla="*/ 850232 h 1789523"/>
              <a:gd name="connsiteX52" fmla="*/ 1415892 w 1695928"/>
              <a:gd name="connsiteY52" fmla="*/ 789272 h 1789523"/>
              <a:gd name="connsiteX53" fmla="*/ 1450182 w 1695928"/>
              <a:gd name="connsiteY53" fmla="*/ 652112 h 1789523"/>
              <a:gd name="connsiteX54" fmla="*/ 1373982 w 1695928"/>
              <a:gd name="connsiteY54" fmla="*/ 766412 h 1789523"/>
              <a:gd name="connsiteX55" fmla="*/ 1280637 w 1695928"/>
              <a:gd name="connsiteY55" fmla="*/ 789272 h 1789523"/>
              <a:gd name="connsiteX56" fmla="*/ 1320642 w 1695928"/>
              <a:gd name="connsiteY56" fmla="*/ 726407 h 1789523"/>
              <a:gd name="connsiteX57" fmla="*/ 1362552 w 1695928"/>
              <a:gd name="connsiteY57" fmla="*/ 631157 h 1789523"/>
              <a:gd name="connsiteX58" fmla="*/ 1370172 w 1695928"/>
              <a:gd name="connsiteY58" fmla="*/ 522572 h 1789523"/>
              <a:gd name="connsiteX59" fmla="*/ 1345407 w 1695928"/>
              <a:gd name="connsiteY59" fmla="*/ 534002 h 1789523"/>
              <a:gd name="connsiteX60" fmla="*/ 1309212 w 1695928"/>
              <a:gd name="connsiteY60" fmla="*/ 648302 h 1789523"/>
              <a:gd name="connsiteX61" fmla="*/ 1240632 w 1695928"/>
              <a:gd name="connsiteY61" fmla="*/ 551147 h 1789523"/>
              <a:gd name="connsiteX62" fmla="*/ 1267581 w 1695928"/>
              <a:gd name="connsiteY62" fmla="*/ 694022 h 1789523"/>
              <a:gd name="connsiteX63" fmla="*/ 1154907 w 1695928"/>
              <a:gd name="connsiteY63" fmla="*/ 749267 h 1789523"/>
              <a:gd name="connsiteX64" fmla="*/ 1067277 w 1695928"/>
              <a:gd name="connsiteY64" fmla="*/ 724502 h 1789523"/>
              <a:gd name="connsiteX65" fmla="*/ 1071087 w 1695928"/>
              <a:gd name="connsiteY65" fmla="*/ 631157 h 1789523"/>
              <a:gd name="connsiteX66" fmla="*/ 1128237 w 1695928"/>
              <a:gd name="connsiteY66" fmla="*/ 551147 h 1789523"/>
              <a:gd name="connsiteX67" fmla="*/ 1231107 w 1695928"/>
              <a:gd name="connsiteY67" fmla="*/ 505427 h 1789523"/>
              <a:gd name="connsiteX68" fmla="*/ 1326357 w 1695928"/>
              <a:gd name="connsiteY68" fmla="*/ 486377 h 1789523"/>
              <a:gd name="connsiteX69" fmla="*/ 1477828 w 1695928"/>
              <a:gd name="connsiteY69" fmla="*/ 505427 h 1789523"/>
              <a:gd name="connsiteX70" fmla="*/ 1364457 w 1695928"/>
              <a:gd name="connsiteY70" fmla="*/ 425417 h 1789523"/>
              <a:gd name="connsiteX71" fmla="*/ 1447905 w 1695928"/>
              <a:gd name="connsiteY71" fmla="*/ 288257 h 1789523"/>
              <a:gd name="connsiteX72" fmla="*/ 1265397 w 1695928"/>
              <a:gd name="connsiteY72" fmla="*/ 425417 h 1789523"/>
              <a:gd name="connsiteX73" fmla="*/ 1154907 w 1695928"/>
              <a:gd name="connsiteY73" fmla="*/ 478757 h 1789523"/>
              <a:gd name="connsiteX74" fmla="*/ 1188896 w 1695928"/>
              <a:gd name="connsiteY74" fmla="*/ 394870 h 1789523"/>
              <a:gd name="connsiteX75" fmla="*/ 1187292 w 1695928"/>
              <a:gd name="connsiteY75" fmla="*/ 253967 h 1789523"/>
              <a:gd name="connsiteX76" fmla="*/ 1236822 w 1695928"/>
              <a:gd name="connsiteY76" fmla="*/ 139667 h 1789523"/>
              <a:gd name="connsiteX77" fmla="*/ 1143477 w 1695928"/>
              <a:gd name="connsiteY77" fmla="*/ 242537 h 1789523"/>
              <a:gd name="connsiteX78" fmla="*/ 1074897 w 1695928"/>
              <a:gd name="connsiteY78" fmla="*/ 208247 h 1789523"/>
              <a:gd name="connsiteX79" fmla="*/ 1132047 w 1695928"/>
              <a:gd name="connsiteY79" fmla="*/ 318737 h 1789523"/>
              <a:gd name="connsiteX80" fmla="*/ 1097757 w 1695928"/>
              <a:gd name="connsiteY80" fmla="*/ 444467 h 1789523"/>
              <a:gd name="connsiteX81" fmla="*/ 905352 w 1695928"/>
              <a:gd name="connsiteY81" fmla="*/ 553052 h 1789523"/>
              <a:gd name="connsiteX82" fmla="*/ 821532 w 1695928"/>
              <a:gd name="connsiteY82" fmla="*/ 501617 h 1789523"/>
              <a:gd name="connsiteX83" fmla="*/ 804387 w 1695928"/>
              <a:gd name="connsiteY83" fmla="*/ 372077 h 1789523"/>
              <a:gd name="connsiteX84" fmla="*/ 880587 w 1695928"/>
              <a:gd name="connsiteY84" fmla="*/ 162526 h 1789523"/>
              <a:gd name="connsiteX85" fmla="*/ 926307 w 1695928"/>
              <a:gd name="connsiteY85" fmla="*/ 74897 h 1789523"/>
              <a:gd name="connsiteX86" fmla="*/ 905352 w 1695928"/>
              <a:gd name="connsiteY86" fmla="*/ 13937 h 1789523"/>
              <a:gd name="connsiteX87" fmla="*/ 886302 w 1695928"/>
              <a:gd name="connsiteY87" fmla="*/ 76801 h 1789523"/>
              <a:gd name="connsiteX88" fmla="*/ 848202 w 1695928"/>
              <a:gd name="connsiteY88" fmla="*/ 122522 h 1789523"/>
              <a:gd name="connsiteX89" fmla="*/ 709509 w 1695928"/>
              <a:gd name="connsiteY89" fmla="*/ 36797 h 1789523"/>
              <a:gd name="connsiteX90" fmla="*/ 812007 w 1695928"/>
              <a:gd name="connsiteY90" fmla="*/ 208247 h 1789523"/>
              <a:gd name="connsiteX91" fmla="*/ 743427 w 1695928"/>
              <a:gd name="connsiteY91" fmla="*/ 330167 h 1789523"/>
              <a:gd name="connsiteX92" fmla="*/ 705605 w 1695928"/>
              <a:gd name="connsiteY92" fmla="*/ 391127 h 1789523"/>
              <a:gd name="connsiteX93" fmla="*/ 685905 w 1695928"/>
              <a:gd name="connsiteY93" fmla="*/ 193007 h 1789523"/>
              <a:gd name="connsiteX94" fmla="*/ 640743 w 1695928"/>
              <a:gd name="connsiteY94" fmla="*/ 2507 h 1789523"/>
              <a:gd name="connsiteX95" fmla="*/ 610077 w 1695928"/>
              <a:gd name="connsiteY95" fmla="*/ 86327 h 1789523"/>
              <a:gd name="connsiteX96" fmla="*/ 583407 w 1695928"/>
              <a:gd name="connsiteY96" fmla="*/ 120617 h 1789523"/>
              <a:gd name="connsiteX97" fmla="*/ 399366 w 1695928"/>
              <a:gd name="connsiteY97" fmla="*/ 38702 h 1789523"/>
              <a:gd name="connsiteX98" fmla="*/ 518637 w 1695928"/>
              <a:gd name="connsiteY98" fmla="*/ 151097 h 1789523"/>
              <a:gd name="connsiteX99" fmla="*/ 591027 w 1695928"/>
              <a:gd name="connsiteY99" fmla="*/ 204437 h 1789523"/>
              <a:gd name="connsiteX100" fmla="*/ 598647 w 1695928"/>
              <a:gd name="connsiteY100" fmla="*/ 328262 h 1789523"/>
              <a:gd name="connsiteX101" fmla="*/ 617697 w 1695928"/>
              <a:gd name="connsiteY101" fmla="*/ 463517 h 1789523"/>
              <a:gd name="connsiteX102" fmla="*/ 631032 w 1695928"/>
              <a:gd name="connsiteY102" fmla="*/ 572102 h 1789523"/>
              <a:gd name="connsiteX103" fmla="*/ 558642 w 1695928"/>
              <a:gd name="connsiteY103" fmla="*/ 619727 h 1789523"/>
              <a:gd name="connsiteX104" fmla="*/ 377667 w 1695928"/>
              <a:gd name="connsiteY104" fmla="*/ 539717 h 1789523"/>
              <a:gd name="connsiteX105" fmla="*/ 362427 w 1695928"/>
              <a:gd name="connsiteY105" fmla="*/ 450182 h 1789523"/>
              <a:gd name="connsiteX106" fmla="*/ 446247 w 1695928"/>
              <a:gd name="connsiteY106" fmla="*/ 366362 h 1789523"/>
              <a:gd name="connsiteX107" fmla="*/ 371952 w 1695928"/>
              <a:gd name="connsiteY107" fmla="*/ 385412 h 1789523"/>
              <a:gd name="connsiteX108" fmla="*/ 345282 w 1695928"/>
              <a:gd name="connsiteY108" fmla="*/ 238727 h 1789523"/>
              <a:gd name="connsiteX109" fmla="*/ 328137 w 1695928"/>
              <a:gd name="connsiteY109" fmla="*/ 356837 h 1789523"/>
              <a:gd name="connsiteX110" fmla="*/ 286227 w 1695928"/>
              <a:gd name="connsiteY110" fmla="*/ 446372 h 1789523"/>
              <a:gd name="connsiteX111" fmla="*/ 280512 w 1695928"/>
              <a:gd name="connsiteY111" fmla="*/ 524477 h 1789523"/>
              <a:gd name="connsiteX112" fmla="*/ 105252 w 1695928"/>
              <a:gd name="connsiteY112" fmla="*/ 583532 h 1789523"/>
              <a:gd name="connsiteX113" fmla="*/ 477 w 1695928"/>
              <a:gd name="connsiteY113" fmla="*/ 631157 h 1789523"/>
              <a:gd name="connsiteX114" fmla="*/ 145257 w 1695928"/>
              <a:gd name="connsiteY114" fmla="*/ 636872 h 1789523"/>
              <a:gd name="connsiteX115" fmla="*/ 301839 w 1695928"/>
              <a:gd name="connsiteY115" fmla="*/ 621632 h 1789523"/>
              <a:gd name="connsiteX116" fmla="*/ 466134 w 1695928"/>
              <a:gd name="connsiteY116" fmla="*/ 745457 h 1789523"/>
              <a:gd name="connsiteX117" fmla="*/ 488529 w 1695928"/>
              <a:gd name="connsiteY117" fmla="*/ 882617 h 1789523"/>
              <a:gd name="connsiteX118" fmla="*/ 352902 w 1695928"/>
              <a:gd name="connsiteY118" fmla="*/ 987392 h 1789523"/>
              <a:gd name="connsiteX119" fmla="*/ 257652 w 1695928"/>
              <a:gd name="connsiteY119" fmla="*/ 1059782 h 1789523"/>
              <a:gd name="connsiteX120" fmla="*/ 187167 w 1695928"/>
              <a:gd name="connsiteY120" fmla="*/ 1107407 h 1789523"/>
              <a:gd name="connsiteX121" fmla="*/ 208122 w 1695928"/>
              <a:gd name="connsiteY121" fmla="*/ 1156937 h 1789523"/>
              <a:gd name="connsiteX122" fmla="*/ 370047 w 1695928"/>
              <a:gd name="connsiteY122" fmla="*/ 1075022 h 1789523"/>
              <a:gd name="connsiteX0" fmla="*/ 299562 w 1695928"/>
              <a:gd name="connsiteY0" fmla="*/ 1111729 h 1788130"/>
              <a:gd name="connsiteX1" fmla="*/ 482442 w 1695928"/>
              <a:gd name="connsiteY1" fmla="*/ 1052674 h 1788130"/>
              <a:gd name="connsiteX2" fmla="*/ 613887 w 1695928"/>
              <a:gd name="connsiteY2" fmla="*/ 1098394 h 1788130"/>
              <a:gd name="connsiteX3" fmla="*/ 667227 w 1695928"/>
              <a:gd name="connsiteY3" fmla="*/ 1182214 h 1788130"/>
              <a:gd name="connsiteX4" fmla="*/ 669132 w 1695928"/>
              <a:gd name="connsiteY4" fmla="*/ 1328899 h 1788130"/>
              <a:gd name="connsiteX5" fmla="*/ 611982 w 1695928"/>
              <a:gd name="connsiteY5" fmla="*/ 1479394 h 1788130"/>
              <a:gd name="connsiteX6" fmla="*/ 610077 w 1695928"/>
              <a:gd name="connsiteY6" fmla="*/ 1608934 h 1788130"/>
              <a:gd name="connsiteX7" fmla="*/ 598647 w 1695928"/>
              <a:gd name="connsiteY7" fmla="*/ 1664179 h 1788130"/>
              <a:gd name="connsiteX8" fmla="*/ 551022 w 1695928"/>
              <a:gd name="connsiteY8" fmla="*/ 1715614 h 1788130"/>
              <a:gd name="connsiteX9" fmla="*/ 511203 w 1695928"/>
              <a:gd name="connsiteY9" fmla="*/ 1784194 h 1788130"/>
              <a:gd name="connsiteX10" fmla="*/ 627037 w 1695928"/>
              <a:gd name="connsiteY10" fmla="*/ 1702279 h 1788130"/>
              <a:gd name="connsiteX11" fmla="*/ 642462 w 1695928"/>
              <a:gd name="connsiteY11" fmla="*/ 1658464 h 1788130"/>
              <a:gd name="connsiteX12" fmla="*/ 711042 w 1695928"/>
              <a:gd name="connsiteY12" fmla="*/ 1732759 h 1788130"/>
              <a:gd name="connsiteX13" fmla="*/ 730092 w 1695928"/>
              <a:gd name="connsiteY13" fmla="*/ 1788004 h 1788130"/>
              <a:gd name="connsiteX14" fmla="*/ 747237 w 1695928"/>
              <a:gd name="connsiteY14" fmla="*/ 1717519 h 1788130"/>
              <a:gd name="connsiteX15" fmla="*/ 703422 w 1695928"/>
              <a:gd name="connsiteY15" fmla="*/ 1652749 h 1788130"/>
              <a:gd name="connsiteX16" fmla="*/ 686277 w 1695928"/>
              <a:gd name="connsiteY16" fmla="*/ 1576549 h 1788130"/>
              <a:gd name="connsiteX17" fmla="*/ 709137 w 1695928"/>
              <a:gd name="connsiteY17" fmla="*/ 1515589 h 1788130"/>
              <a:gd name="connsiteX18" fmla="*/ 751047 w 1695928"/>
              <a:gd name="connsiteY18" fmla="*/ 1471774 h 1788130"/>
              <a:gd name="connsiteX19" fmla="*/ 855822 w 1695928"/>
              <a:gd name="connsiteY19" fmla="*/ 1536544 h 1788130"/>
              <a:gd name="connsiteX20" fmla="*/ 905352 w 1695928"/>
              <a:gd name="connsiteY20" fmla="*/ 1595599 h 1788130"/>
              <a:gd name="connsiteX21" fmla="*/ 924402 w 1695928"/>
              <a:gd name="connsiteY21" fmla="*/ 1671799 h 1788130"/>
              <a:gd name="connsiteX22" fmla="*/ 954882 w 1695928"/>
              <a:gd name="connsiteY22" fmla="*/ 1595599 h 1788130"/>
              <a:gd name="connsiteX23" fmla="*/ 930117 w 1695928"/>
              <a:gd name="connsiteY23" fmla="*/ 1540354 h 1788130"/>
              <a:gd name="connsiteX24" fmla="*/ 968217 w 1695928"/>
              <a:gd name="connsiteY24" fmla="*/ 1517494 h 1788130"/>
              <a:gd name="connsiteX25" fmla="*/ 1010127 w 1695928"/>
              <a:gd name="connsiteY25" fmla="*/ 1492729 h 1788130"/>
              <a:gd name="connsiteX26" fmla="*/ 886302 w 1695928"/>
              <a:gd name="connsiteY26" fmla="*/ 1488919 h 1788130"/>
              <a:gd name="connsiteX27" fmla="*/ 791052 w 1695928"/>
              <a:gd name="connsiteY27" fmla="*/ 1355569 h 1788130"/>
              <a:gd name="connsiteX28" fmla="*/ 827247 w 1695928"/>
              <a:gd name="connsiteY28" fmla="*/ 1178404 h 1788130"/>
              <a:gd name="connsiteX29" fmla="*/ 892017 w 1695928"/>
              <a:gd name="connsiteY29" fmla="*/ 1102204 h 1788130"/>
              <a:gd name="connsiteX30" fmla="*/ 979647 w 1695928"/>
              <a:gd name="connsiteY30" fmla="*/ 1094584 h 1788130"/>
              <a:gd name="connsiteX31" fmla="*/ 1078707 w 1695928"/>
              <a:gd name="connsiteY31" fmla="*/ 1136494 h 1788130"/>
              <a:gd name="connsiteX32" fmla="*/ 1181577 w 1695928"/>
              <a:gd name="connsiteY32" fmla="*/ 1203169 h 1788130"/>
              <a:gd name="connsiteX33" fmla="*/ 1158717 w 1695928"/>
              <a:gd name="connsiteY33" fmla="*/ 1121254 h 1788130"/>
              <a:gd name="connsiteX34" fmla="*/ 1071087 w 1695928"/>
              <a:gd name="connsiteY34" fmla="*/ 1003144 h 1788130"/>
              <a:gd name="connsiteX35" fmla="*/ 1095852 w 1695928"/>
              <a:gd name="connsiteY35" fmla="*/ 926944 h 1788130"/>
              <a:gd name="connsiteX36" fmla="*/ 1197189 w 1695928"/>
              <a:gd name="connsiteY36" fmla="*/ 881224 h 1788130"/>
              <a:gd name="connsiteX37" fmla="*/ 1361112 w 1695928"/>
              <a:gd name="connsiteY37" fmla="*/ 885034 h 1788130"/>
              <a:gd name="connsiteX38" fmla="*/ 1455990 w 1695928"/>
              <a:gd name="connsiteY38" fmla="*/ 1014575 h 1788130"/>
              <a:gd name="connsiteX39" fmla="*/ 1459707 w 1695928"/>
              <a:gd name="connsiteY39" fmla="*/ 915514 h 1788130"/>
              <a:gd name="connsiteX40" fmla="*/ 1459707 w 1695928"/>
              <a:gd name="connsiteY40" fmla="*/ 896464 h 1788130"/>
              <a:gd name="connsiteX41" fmla="*/ 1532097 w 1695928"/>
              <a:gd name="connsiteY41" fmla="*/ 957424 h 1788130"/>
              <a:gd name="connsiteX42" fmla="*/ 1558767 w 1695928"/>
              <a:gd name="connsiteY42" fmla="*/ 1033624 h 1788130"/>
              <a:gd name="connsiteX43" fmla="*/ 1564482 w 1695928"/>
              <a:gd name="connsiteY43" fmla="*/ 1104109 h 1788130"/>
              <a:gd name="connsiteX44" fmla="*/ 1608297 w 1695928"/>
              <a:gd name="connsiteY44" fmla="*/ 1014574 h 1788130"/>
              <a:gd name="connsiteX45" fmla="*/ 1695927 w 1695928"/>
              <a:gd name="connsiteY45" fmla="*/ 1022194 h 1788130"/>
              <a:gd name="connsiteX46" fmla="*/ 1610203 w 1695928"/>
              <a:gd name="connsiteY46" fmla="*/ 966948 h 1788130"/>
              <a:gd name="connsiteX47" fmla="*/ 1547337 w 1695928"/>
              <a:gd name="connsiteY47" fmla="*/ 894559 h 1788130"/>
              <a:gd name="connsiteX48" fmla="*/ 1594962 w 1695928"/>
              <a:gd name="connsiteY48" fmla="*/ 865984 h 1788130"/>
              <a:gd name="connsiteX49" fmla="*/ 1667352 w 1695928"/>
              <a:gd name="connsiteY49" fmla="*/ 865984 h 1788130"/>
              <a:gd name="connsiteX50" fmla="*/ 1591152 w 1695928"/>
              <a:gd name="connsiteY50" fmla="*/ 833599 h 1788130"/>
              <a:gd name="connsiteX51" fmla="*/ 1509237 w 1695928"/>
              <a:gd name="connsiteY51" fmla="*/ 848839 h 1788130"/>
              <a:gd name="connsiteX52" fmla="*/ 1415892 w 1695928"/>
              <a:gd name="connsiteY52" fmla="*/ 787879 h 1788130"/>
              <a:gd name="connsiteX53" fmla="*/ 1450182 w 1695928"/>
              <a:gd name="connsiteY53" fmla="*/ 650719 h 1788130"/>
              <a:gd name="connsiteX54" fmla="*/ 1373982 w 1695928"/>
              <a:gd name="connsiteY54" fmla="*/ 765019 h 1788130"/>
              <a:gd name="connsiteX55" fmla="*/ 1280637 w 1695928"/>
              <a:gd name="connsiteY55" fmla="*/ 787879 h 1788130"/>
              <a:gd name="connsiteX56" fmla="*/ 1320642 w 1695928"/>
              <a:gd name="connsiteY56" fmla="*/ 725014 h 1788130"/>
              <a:gd name="connsiteX57" fmla="*/ 1362552 w 1695928"/>
              <a:gd name="connsiteY57" fmla="*/ 629764 h 1788130"/>
              <a:gd name="connsiteX58" fmla="*/ 1370172 w 1695928"/>
              <a:gd name="connsiteY58" fmla="*/ 521179 h 1788130"/>
              <a:gd name="connsiteX59" fmla="*/ 1345407 w 1695928"/>
              <a:gd name="connsiteY59" fmla="*/ 532609 h 1788130"/>
              <a:gd name="connsiteX60" fmla="*/ 1309212 w 1695928"/>
              <a:gd name="connsiteY60" fmla="*/ 646909 h 1788130"/>
              <a:gd name="connsiteX61" fmla="*/ 1240632 w 1695928"/>
              <a:gd name="connsiteY61" fmla="*/ 549754 h 1788130"/>
              <a:gd name="connsiteX62" fmla="*/ 1267581 w 1695928"/>
              <a:gd name="connsiteY62" fmla="*/ 692629 h 1788130"/>
              <a:gd name="connsiteX63" fmla="*/ 1154907 w 1695928"/>
              <a:gd name="connsiteY63" fmla="*/ 747874 h 1788130"/>
              <a:gd name="connsiteX64" fmla="*/ 1067277 w 1695928"/>
              <a:gd name="connsiteY64" fmla="*/ 723109 h 1788130"/>
              <a:gd name="connsiteX65" fmla="*/ 1071087 w 1695928"/>
              <a:gd name="connsiteY65" fmla="*/ 629764 h 1788130"/>
              <a:gd name="connsiteX66" fmla="*/ 1128237 w 1695928"/>
              <a:gd name="connsiteY66" fmla="*/ 549754 h 1788130"/>
              <a:gd name="connsiteX67" fmla="*/ 1231107 w 1695928"/>
              <a:gd name="connsiteY67" fmla="*/ 504034 h 1788130"/>
              <a:gd name="connsiteX68" fmla="*/ 1326357 w 1695928"/>
              <a:gd name="connsiteY68" fmla="*/ 484984 h 1788130"/>
              <a:gd name="connsiteX69" fmla="*/ 1477828 w 1695928"/>
              <a:gd name="connsiteY69" fmla="*/ 504034 h 1788130"/>
              <a:gd name="connsiteX70" fmla="*/ 1364457 w 1695928"/>
              <a:gd name="connsiteY70" fmla="*/ 424024 h 1788130"/>
              <a:gd name="connsiteX71" fmla="*/ 1447905 w 1695928"/>
              <a:gd name="connsiteY71" fmla="*/ 286864 h 1788130"/>
              <a:gd name="connsiteX72" fmla="*/ 1265397 w 1695928"/>
              <a:gd name="connsiteY72" fmla="*/ 424024 h 1788130"/>
              <a:gd name="connsiteX73" fmla="*/ 1154907 w 1695928"/>
              <a:gd name="connsiteY73" fmla="*/ 477364 h 1788130"/>
              <a:gd name="connsiteX74" fmla="*/ 1188896 w 1695928"/>
              <a:gd name="connsiteY74" fmla="*/ 393477 h 1788130"/>
              <a:gd name="connsiteX75" fmla="*/ 1187292 w 1695928"/>
              <a:gd name="connsiteY75" fmla="*/ 252574 h 1788130"/>
              <a:gd name="connsiteX76" fmla="*/ 1236822 w 1695928"/>
              <a:gd name="connsiteY76" fmla="*/ 138274 h 1788130"/>
              <a:gd name="connsiteX77" fmla="*/ 1143477 w 1695928"/>
              <a:gd name="connsiteY77" fmla="*/ 241144 h 1788130"/>
              <a:gd name="connsiteX78" fmla="*/ 1074897 w 1695928"/>
              <a:gd name="connsiteY78" fmla="*/ 206854 h 1788130"/>
              <a:gd name="connsiteX79" fmla="*/ 1132047 w 1695928"/>
              <a:gd name="connsiteY79" fmla="*/ 317344 h 1788130"/>
              <a:gd name="connsiteX80" fmla="*/ 1097757 w 1695928"/>
              <a:gd name="connsiteY80" fmla="*/ 443074 h 1788130"/>
              <a:gd name="connsiteX81" fmla="*/ 905352 w 1695928"/>
              <a:gd name="connsiteY81" fmla="*/ 551659 h 1788130"/>
              <a:gd name="connsiteX82" fmla="*/ 821532 w 1695928"/>
              <a:gd name="connsiteY82" fmla="*/ 500224 h 1788130"/>
              <a:gd name="connsiteX83" fmla="*/ 804387 w 1695928"/>
              <a:gd name="connsiteY83" fmla="*/ 370684 h 1788130"/>
              <a:gd name="connsiteX84" fmla="*/ 880587 w 1695928"/>
              <a:gd name="connsiteY84" fmla="*/ 161133 h 1788130"/>
              <a:gd name="connsiteX85" fmla="*/ 926307 w 1695928"/>
              <a:gd name="connsiteY85" fmla="*/ 73504 h 1788130"/>
              <a:gd name="connsiteX86" fmla="*/ 905352 w 1695928"/>
              <a:gd name="connsiteY86" fmla="*/ 12544 h 1788130"/>
              <a:gd name="connsiteX87" fmla="*/ 886302 w 1695928"/>
              <a:gd name="connsiteY87" fmla="*/ 75408 h 1788130"/>
              <a:gd name="connsiteX88" fmla="*/ 848202 w 1695928"/>
              <a:gd name="connsiteY88" fmla="*/ 121129 h 1788130"/>
              <a:gd name="connsiteX89" fmla="*/ 709509 w 1695928"/>
              <a:gd name="connsiteY89" fmla="*/ 35404 h 1788130"/>
              <a:gd name="connsiteX90" fmla="*/ 812007 w 1695928"/>
              <a:gd name="connsiteY90" fmla="*/ 206854 h 1788130"/>
              <a:gd name="connsiteX91" fmla="*/ 743427 w 1695928"/>
              <a:gd name="connsiteY91" fmla="*/ 328774 h 1788130"/>
              <a:gd name="connsiteX92" fmla="*/ 705605 w 1695928"/>
              <a:gd name="connsiteY92" fmla="*/ 389734 h 1788130"/>
              <a:gd name="connsiteX93" fmla="*/ 656169 w 1695928"/>
              <a:gd name="connsiteY93" fmla="*/ 151609 h 1788130"/>
              <a:gd name="connsiteX94" fmla="*/ 640743 w 1695928"/>
              <a:gd name="connsiteY94" fmla="*/ 1114 h 1788130"/>
              <a:gd name="connsiteX95" fmla="*/ 610077 w 1695928"/>
              <a:gd name="connsiteY95" fmla="*/ 84934 h 1788130"/>
              <a:gd name="connsiteX96" fmla="*/ 583407 w 1695928"/>
              <a:gd name="connsiteY96" fmla="*/ 119224 h 1788130"/>
              <a:gd name="connsiteX97" fmla="*/ 399366 w 1695928"/>
              <a:gd name="connsiteY97" fmla="*/ 37309 h 1788130"/>
              <a:gd name="connsiteX98" fmla="*/ 518637 w 1695928"/>
              <a:gd name="connsiteY98" fmla="*/ 149704 h 1788130"/>
              <a:gd name="connsiteX99" fmla="*/ 591027 w 1695928"/>
              <a:gd name="connsiteY99" fmla="*/ 203044 h 1788130"/>
              <a:gd name="connsiteX100" fmla="*/ 598647 w 1695928"/>
              <a:gd name="connsiteY100" fmla="*/ 326869 h 1788130"/>
              <a:gd name="connsiteX101" fmla="*/ 617697 w 1695928"/>
              <a:gd name="connsiteY101" fmla="*/ 462124 h 1788130"/>
              <a:gd name="connsiteX102" fmla="*/ 631032 w 1695928"/>
              <a:gd name="connsiteY102" fmla="*/ 570709 h 1788130"/>
              <a:gd name="connsiteX103" fmla="*/ 558642 w 1695928"/>
              <a:gd name="connsiteY103" fmla="*/ 618334 h 1788130"/>
              <a:gd name="connsiteX104" fmla="*/ 377667 w 1695928"/>
              <a:gd name="connsiteY104" fmla="*/ 538324 h 1788130"/>
              <a:gd name="connsiteX105" fmla="*/ 362427 w 1695928"/>
              <a:gd name="connsiteY105" fmla="*/ 448789 h 1788130"/>
              <a:gd name="connsiteX106" fmla="*/ 446247 w 1695928"/>
              <a:gd name="connsiteY106" fmla="*/ 364969 h 1788130"/>
              <a:gd name="connsiteX107" fmla="*/ 371952 w 1695928"/>
              <a:gd name="connsiteY107" fmla="*/ 384019 h 1788130"/>
              <a:gd name="connsiteX108" fmla="*/ 345282 w 1695928"/>
              <a:gd name="connsiteY108" fmla="*/ 237334 h 1788130"/>
              <a:gd name="connsiteX109" fmla="*/ 328137 w 1695928"/>
              <a:gd name="connsiteY109" fmla="*/ 355444 h 1788130"/>
              <a:gd name="connsiteX110" fmla="*/ 286227 w 1695928"/>
              <a:gd name="connsiteY110" fmla="*/ 444979 h 1788130"/>
              <a:gd name="connsiteX111" fmla="*/ 280512 w 1695928"/>
              <a:gd name="connsiteY111" fmla="*/ 523084 h 1788130"/>
              <a:gd name="connsiteX112" fmla="*/ 105252 w 1695928"/>
              <a:gd name="connsiteY112" fmla="*/ 582139 h 1788130"/>
              <a:gd name="connsiteX113" fmla="*/ 477 w 1695928"/>
              <a:gd name="connsiteY113" fmla="*/ 629764 h 1788130"/>
              <a:gd name="connsiteX114" fmla="*/ 145257 w 1695928"/>
              <a:gd name="connsiteY114" fmla="*/ 635479 h 1788130"/>
              <a:gd name="connsiteX115" fmla="*/ 301839 w 1695928"/>
              <a:gd name="connsiteY115" fmla="*/ 620239 h 1788130"/>
              <a:gd name="connsiteX116" fmla="*/ 466134 w 1695928"/>
              <a:gd name="connsiteY116" fmla="*/ 744064 h 1788130"/>
              <a:gd name="connsiteX117" fmla="*/ 488529 w 1695928"/>
              <a:gd name="connsiteY117" fmla="*/ 881224 h 1788130"/>
              <a:gd name="connsiteX118" fmla="*/ 352902 w 1695928"/>
              <a:gd name="connsiteY118" fmla="*/ 985999 h 1788130"/>
              <a:gd name="connsiteX119" fmla="*/ 257652 w 1695928"/>
              <a:gd name="connsiteY119" fmla="*/ 1058389 h 1788130"/>
              <a:gd name="connsiteX120" fmla="*/ 187167 w 1695928"/>
              <a:gd name="connsiteY120" fmla="*/ 1106014 h 1788130"/>
              <a:gd name="connsiteX121" fmla="*/ 208122 w 1695928"/>
              <a:gd name="connsiteY121" fmla="*/ 1155544 h 1788130"/>
              <a:gd name="connsiteX122" fmla="*/ 370047 w 1695928"/>
              <a:gd name="connsiteY122" fmla="*/ 1073629 h 1788130"/>
              <a:gd name="connsiteX0" fmla="*/ 299562 w 1695928"/>
              <a:gd name="connsiteY0" fmla="*/ 1111729 h 1788130"/>
              <a:gd name="connsiteX1" fmla="*/ 482442 w 1695928"/>
              <a:gd name="connsiteY1" fmla="*/ 1052674 h 1788130"/>
              <a:gd name="connsiteX2" fmla="*/ 613887 w 1695928"/>
              <a:gd name="connsiteY2" fmla="*/ 1098394 h 1788130"/>
              <a:gd name="connsiteX3" fmla="*/ 667227 w 1695928"/>
              <a:gd name="connsiteY3" fmla="*/ 1182214 h 1788130"/>
              <a:gd name="connsiteX4" fmla="*/ 669132 w 1695928"/>
              <a:gd name="connsiteY4" fmla="*/ 1328899 h 1788130"/>
              <a:gd name="connsiteX5" fmla="*/ 611982 w 1695928"/>
              <a:gd name="connsiteY5" fmla="*/ 1479394 h 1788130"/>
              <a:gd name="connsiteX6" fmla="*/ 610077 w 1695928"/>
              <a:gd name="connsiteY6" fmla="*/ 1608934 h 1788130"/>
              <a:gd name="connsiteX7" fmla="*/ 598647 w 1695928"/>
              <a:gd name="connsiteY7" fmla="*/ 1664179 h 1788130"/>
              <a:gd name="connsiteX8" fmla="*/ 551022 w 1695928"/>
              <a:gd name="connsiteY8" fmla="*/ 1715614 h 1788130"/>
              <a:gd name="connsiteX9" fmla="*/ 511203 w 1695928"/>
              <a:gd name="connsiteY9" fmla="*/ 1784194 h 1788130"/>
              <a:gd name="connsiteX10" fmla="*/ 627037 w 1695928"/>
              <a:gd name="connsiteY10" fmla="*/ 1702279 h 1788130"/>
              <a:gd name="connsiteX11" fmla="*/ 642462 w 1695928"/>
              <a:gd name="connsiteY11" fmla="*/ 1658464 h 1788130"/>
              <a:gd name="connsiteX12" fmla="*/ 711042 w 1695928"/>
              <a:gd name="connsiteY12" fmla="*/ 1732759 h 1788130"/>
              <a:gd name="connsiteX13" fmla="*/ 730092 w 1695928"/>
              <a:gd name="connsiteY13" fmla="*/ 1788004 h 1788130"/>
              <a:gd name="connsiteX14" fmla="*/ 747237 w 1695928"/>
              <a:gd name="connsiteY14" fmla="*/ 1717519 h 1788130"/>
              <a:gd name="connsiteX15" fmla="*/ 703422 w 1695928"/>
              <a:gd name="connsiteY15" fmla="*/ 1652749 h 1788130"/>
              <a:gd name="connsiteX16" fmla="*/ 686277 w 1695928"/>
              <a:gd name="connsiteY16" fmla="*/ 1576549 h 1788130"/>
              <a:gd name="connsiteX17" fmla="*/ 709137 w 1695928"/>
              <a:gd name="connsiteY17" fmla="*/ 1515589 h 1788130"/>
              <a:gd name="connsiteX18" fmla="*/ 751047 w 1695928"/>
              <a:gd name="connsiteY18" fmla="*/ 1471774 h 1788130"/>
              <a:gd name="connsiteX19" fmla="*/ 855822 w 1695928"/>
              <a:gd name="connsiteY19" fmla="*/ 1536544 h 1788130"/>
              <a:gd name="connsiteX20" fmla="*/ 905352 w 1695928"/>
              <a:gd name="connsiteY20" fmla="*/ 1595599 h 1788130"/>
              <a:gd name="connsiteX21" fmla="*/ 924402 w 1695928"/>
              <a:gd name="connsiteY21" fmla="*/ 1671799 h 1788130"/>
              <a:gd name="connsiteX22" fmla="*/ 954882 w 1695928"/>
              <a:gd name="connsiteY22" fmla="*/ 1595599 h 1788130"/>
              <a:gd name="connsiteX23" fmla="*/ 930117 w 1695928"/>
              <a:gd name="connsiteY23" fmla="*/ 1540354 h 1788130"/>
              <a:gd name="connsiteX24" fmla="*/ 968217 w 1695928"/>
              <a:gd name="connsiteY24" fmla="*/ 1517494 h 1788130"/>
              <a:gd name="connsiteX25" fmla="*/ 1010127 w 1695928"/>
              <a:gd name="connsiteY25" fmla="*/ 1492729 h 1788130"/>
              <a:gd name="connsiteX26" fmla="*/ 886302 w 1695928"/>
              <a:gd name="connsiteY26" fmla="*/ 1488919 h 1788130"/>
              <a:gd name="connsiteX27" fmla="*/ 791052 w 1695928"/>
              <a:gd name="connsiteY27" fmla="*/ 1355569 h 1788130"/>
              <a:gd name="connsiteX28" fmla="*/ 827247 w 1695928"/>
              <a:gd name="connsiteY28" fmla="*/ 1178404 h 1788130"/>
              <a:gd name="connsiteX29" fmla="*/ 892017 w 1695928"/>
              <a:gd name="connsiteY29" fmla="*/ 1102204 h 1788130"/>
              <a:gd name="connsiteX30" fmla="*/ 979647 w 1695928"/>
              <a:gd name="connsiteY30" fmla="*/ 1094584 h 1788130"/>
              <a:gd name="connsiteX31" fmla="*/ 1078707 w 1695928"/>
              <a:gd name="connsiteY31" fmla="*/ 1136494 h 1788130"/>
              <a:gd name="connsiteX32" fmla="*/ 1181577 w 1695928"/>
              <a:gd name="connsiteY32" fmla="*/ 1203169 h 1788130"/>
              <a:gd name="connsiteX33" fmla="*/ 1158717 w 1695928"/>
              <a:gd name="connsiteY33" fmla="*/ 1121254 h 1788130"/>
              <a:gd name="connsiteX34" fmla="*/ 1071087 w 1695928"/>
              <a:gd name="connsiteY34" fmla="*/ 1003144 h 1788130"/>
              <a:gd name="connsiteX35" fmla="*/ 1095852 w 1695928"/>
              <a:gd name="connsiteY35" fmla="*/ 926944 h 1788130"/>
              <a:gd name="connsiteX36" fmla="*/ 1197189 w 1695928"/>
              <a:gd name="connsiteY36" fmla="*/ 881224 h 1788130"/>
              <a:gd name="connsiteX37" fmla="*/ 1361112 w 1695928"/>
              <a:gd name="connsiteY37" fmla="*/ 885034 h 1788130"/>
              <a:gd name="connsiteX38" fmla="*/ 1455990 w 1695928"/>
              <a:gd name="connsiteY38" fmla="*/ 1014575 h 1788130"/>
              <a:gd name="connsiteX39" fmla="*/ 1459707 w 1695928"/>
              <a:gd name="connsiteY39" fmla="*/ 915514 h 1788130"/>
              <a:gd name="connsiteX40" fmla="*/ 1459707 w 1695928"/>
              <a:gd name="connsiteY40" fmla="*/ 896464 h 1788130"/>
              <a:gd name="connsiteX41" fmla="*/ 1532097 w 1695928"/>
              <a:gd name="connsiteY41" fmla="*/ 957424 h 1788130"/>
              <a:gd name="connsiteX42" fmla="*/ 1558767 w 1695928"/>
              <a:gd name="connsiteY42" fmla="*/ 1033624 h 1788130"/>
              <a:gd name="connsiteX43" fmla="*/ 1564482 w 1695928"/>
              <a:gd name="connsiteY43" fmla="*/ 1104109 h 1788130"/>
              <a:gd name="connsiteX44" fmla="*/ 1608297 w 1695928"/>
              <a:gd name="connsiteY44" fmla="*/ 1014574 h 1788130"/>
              <a:gd name="connsiteX45" fmla="*/ 1695927 w 1695928"/>
              <a:gd name="connsiteY45" fmla="*/ 1022194 h 1788130"/>
              <a:gd name="connsiteX46" fmla="*/ 1610203 w 1695928"/>
              <a:gd name="connsiteY46" fmla="*/ 966948 h 1788130"/>
              <a:gd name="connsiteX47" fmla="*/ 1547337 w 1695928"/>
              <a:gd name="connsiteY47" fmla="*/ 894559 h 1788130"/>
              <a:gd name="connsiteX48" fmla="*/ 1594962 w 1695928"/>
              <a:gd name="connsiteY48" fmla="*/ 865984 h 1788130"/>
              <a:gd name="connsiteX49" fmla="*/ 1667352 w 1695928"/>
              <a:gd name="connsiteY49" fmla="*/ 865984 h 1788130"/>
              <a:gd name="connsiteX50" fmla="*/ 1591152 w 1695928"/>
              <a:gd name="connsiteY50" fmla="*/ 833599 h 1788130"/>
              <a:gd name="connsiteX51" fmla="*/ 1509237 w 1695928"/>
              <a:gd name="connsiteY51" fmla="*/ 848839 h 1788130"/>
              <a:gd name="connsiteX52" fmla="*/ 1415892 w 1695928"/>
              <a:gd name="connsiteY52" fmla="*/ 787879 h 1788130"/>
              <a:gd name="connsiteX53" fmla="*/ 1450182 w 1695928"/>
              <a:gd name="connsiteY53" fmla="*/ 650719 h 1788130"/>
              <a:gd name="connsiteX54" fmla="*/ 1373982 w 1695928"/>
              <a:gd name="connsiteY54" fmla="*/ 765019 h 1788130"/>
              <a:gd name="connsiteX55" fmla="*/ 1280637 w 1695928"/>
              <a:gd name="connsiteY55" fmla="*/ 787879 h 1788130"/>
              <a:gd name="connsiteX56" fmla="*/ 1320642 w 1695928"/>
              <a:gd name="connsiteY56" fmla="*/ 725014 h 1788130"/>
              <a:gd name="connsiteX57" fmla="*/ 1362552 w 1695928"/>
              <a:gd name="connsiteY57" fmla="*/ 629764 h 1788130"/>
              <a:gd name="connsiteX58" fmla="*/ 1370172 w 1695928"/>
              <a:gd name="connsiteY58" fmla="*/ 521179 h 1788130"/>
              <a:gd name="connsiteX59" fmla="*/ 1345407 w 1695928"/>
              <a:gd name="connsiteY59" fmla="*/ 532609 h 1788130"/>
              <a:gd name="connsiteX60" fmla="*/ 1309212 w 1695928"/>
              <a:gd name="connsiteY60" fmla="*/ 646909 h 1788130"/>
              <a:gd name="connsiteX61" fmla="*/ 1240632 w 1695928"/>
              <a:gd name="connsiteY61" fmla="*/ 549754 h 1788130"/>
              <a:gd name="connsiteX62" fmla="*/ 1267581 w 1695928"/>
              <a:gd name="connsiteY62" fmla="*/ 692629 h 1788130"/>
              <a:gd name="connsiteX63" fmla="*/ 1154907 w 1695928"/>
              <a:gd name="connsiteY63" fmla="*/ 747874 h 1788130"/>
              <a:gd name="connsiteX64" fmla="*/ 1067277 w 1695928"/>
              <a:gd name="connsiteY64" fmla="*/ 723109 h 1788130"/>
              <a:gd name="connsiteX65" fmla="*/ 1071087 w 1695928"/>
              <a:gd name="connsiteY65" fmla="*/ 629764 h 1788130"/>
              <a:gd name="connsiteX66" fmla="*/ 1128237 w 1695928"/>
              <a:gd name="connsiteY66" fmla="*/ 549754 h 1788130"/>
              <a:gd name="connsiteX67" fmla="*/ 1231107 w 1695928"/>
              <a:gd name="connsiteY67" fmla="*/ 504034 h 1788130"/>
              <a:gd name="connsiteX68" fmla="*/ 1326357 w 1695928"/>
              <a:gd name="connsiteY68" fmla="*/ 484984 h 1788130"/>
              <a:gd name="connsiteX69" fmla="*/ 1477828 w 1695928"/>
              <a:gd name="connsiteY69" fmla="*/ 504034 h 1788130"/>
              <a:gd name="connsiteX70" fmla="*/ 1364457 w 1695928"/>
              <a:gd name="connsiteY70" fmla="*/ 424024 h 1788130"/>
              <a:gd name="connsiteX71" fmla="*/ 1447905 w 1695928"/>
              <a:gd name="connsiteY71" fmla="*/ 286864 h 1788130"/>
              <a:gd name="connsiteX72" fmla="*/ 1265397 w 1695928"/>
              <a:gd name="connsiteY72" fmla="*/ 424024 h 1788130"/>
              <a:gd name="connsiteX73" fmla="*/ 1154907 w 1695928"/>
              <a:gd name="connsiteY73" fmla="*/ 477364 h 1788130"/>
              <a:gd name="connsiteX74" fmla="*/ 1188896 w 1695928"/>
              <a:gd name="connsiteY74" fmla="*/ 393477 h 1788130"/>
              <a:gd name="connsiteX75" fmla="*/ 1187292 w 1695928"/>
              <a:gd name="connsiteY75" fmla="*/ 252574 h 1788130"/>
              <a:gd name="connsiteX76" fmla="*/ 1236822 w 1695928"/>
              <a:gd name="connsiteY76" fmla="*/ 138274 h 1788130"/>
              <a:gd name="connsiteX77" fmla="*/ 1143477 w 1695928"/>
              <a:gd name="connsiteY77" fmla="*/ 241144 h 1788130"/>
              <a:gd name="connsiteX78" fmla="*/ 1074897 w 1695928"/>
              <a:gd name="connsiteY78" fmla="*/ 206854 h 1788130"/>
              <a:gd name="connsiteX79" fmla="*/ 1132047 w 1695928"/>
              <a:gd name="connsiteY79" fmla="*/ 317344 h 1788130"/>
              <a:gd name="connsiteX80" fmla="*/ 1097757 w 1695928"/>
              <a:gd name="connsiteY80" fmla="*/ 443074 h 1788130"/>
              <a:gd name="connsiteX81" fmla="*/ 905352 w 1695928"/>
              <a:gd name="connsiteY81" fmla="*/ 551659 h 1788130"/>
              <a:gd name="connsiteX82" fmla="*/ 821532 w 1695928"/>
              <a:gd name="connsiteY82" fmla="*/ 500224 h 1788130"/>
              <a:gd name="connsiteX83" fmla="*/ 804387 w 1695928"/>
              <a:gd name="connsiteY83" fmla="*/ 370684 h 1788130"/>
              <a:gd name="connsiteX84" fmla="*/ 880587 w 1695928"/>
              <a:gd name="connsiteY84" fmla="*/ 161133 h 1788130"/>
              <a:gd name="connsiteX85" fmla="*/ 926307 w 1695928"/>
              <a:gd name="connsiteY85" fmla="*/ 73504 h 1788130"/>
              <a:gd name="connsiteX86" fmla="*/ 905352 w 1695928"/>
              <a:gd name="connsiteY86" fmla="*/ 12544 h 1788130"/>
              <a:gd name="connsiteX87" fmla="*/ 886302 w 1695928"/>
              <a:gd name="connsiteY87" fmla="*/ 75408 h 1788130"/>
              <a:gd name="connsiteX88" fmla="*/ 848202 w 1695928"/>
              <a:gd name="connsiteY88" fmla="*/ 121129 h 1788130"/>
              <a:gd name="connsiteX89" fmla="*/ 709509 w 1695928"/>
              <a:gd name="connsiteY89" fmla="*/ 35404 h 1788130"/>
              <a:gd name="connsiteX90" fmla="*/ 812007 w 1695928"/>
              <a:gd name="connsiteY90" fmla="*/ 206854 h 1788130"/>
              <a:gd name="connsiteX91" fmla="*/ 743427 w 1695928"/>
              <a:gd name="connsiteY91" fmla="*/ 328774 h 1788130"/>
              <a:gd name="connsiteX92" fmla="*/ 705605 w 1695928"/>
              <a:gd name="connsiteY92" fmla="*/ 389734 h 1788130"/>
              <a:gd name="connsiteX93" fmla="*/ 656169 w 1695928"/>
              <a:gd name="connsiteY93" fmla="*/ 151609 h 1788130"/>
              <a:gd name="connsiteX94" fmla="*/ 640743 w 1695928"/>
              <a:gd name="connsiteY94" fmla="*/ 1114 h 1788130"/>
              <a:gd name="connsiteX95" fmla="*/ 610077 w 1695928"/>
              <a:gd name="connsiteY95" fmla="*/ 84934 h 1788130"/>
              <a:gd name="connsiteX96" fmla="*/ 583407 w 1695928"/>
              <a:gd name="connsiteY96" fmla="*/ 119224 h 1788130"/>
              <a:gd name="connsiteX97" fmla="*/ 399366 w 1695928"/>
              <a:gd name="connsiteY97" fmla="*/ 37309 h 1788130"/>
              <a:gd name="connsiteX98" fmla="*/ 518637 w 1695928"/>
              <a:gd name="connsiteY98" fmla="*/ 149704 h 1788130"/>
              <a:gd name="connsiteX99" fmla="*/ 591027 w 1695928"/>
              <a:gd name="connsiteY99" fmla="*/ 203044 h 1788130"/>
              <a:gd name="connsiteX100" fmla="*/ 598647 w 1695928"/>
              <a:gd name="connsiteY100" fmla="*/ 326869 h 1788130"/>
              <a:gd name="connsiteX101" fmla="*/ 617697 w 1695928"/>
              <a:gd name="connsiteY101" fmla="*/ 462124 h 1788130"/>
              <a:gd name="connsiteX102" fmla="*/ 631032 w 1695928"/>
              <a:gd name="connsiteY102" fmla="*/ 570709 h 1788130"/>
              <a:gd name="connsiteX103" fmla="*/ 558642 w 1695928"/>
              <a:gd name="connsiteY103" fmla="*/ 618334 h 1788130"/>
              <a:gd name="connsiteX104" fmla="*/ 377667 w 1695928"/>
              <a:gd name="connsiteY104" fmla="*/ 538324 h 1788130"/>
              <a:gd name="connsiteX105" fmla="*/ 362427 w 1695928"/>
              <a:gd name="connsiteY105" fmla="*/ 448789 h 1788130"/>
              <a:gd name="connsiteX106" fmla="*/ 446247 w 1695928"/>
              <a:gd name="connsiteY106" fmla="*/ 364969 h 1788130"/>
              <a:gd name="connsiteX107" fmla="*/ 371952 w 1695928"/>
              <a:gd name="connsiteY107" fmla="*/ 384019 h 1788130"/>
              <a:gd name="connsiteX108" fmla="*/ 345282 w 1695928"/>
              <a:gd name="connsiteY108" fmla="*/ 237334 h 1788130"/>
              <a:gd name="connsiteX109" fmla="*/ 328137 w 1695928"/>
              <a:gd name="connsiteY109" fmla="*/ 355444 h 1788130"/>
              <a:gd name="connsiteX110" fmla="*/ 286227 w 1695928"/>
              <a:gd name="connsiteY110" fmla="*/ 444979 h 1788130"/>
              <a:gd name="connsiteX111" fmla="*/ 280512 w 1695928"/>
              <a:gd name="connsiteY111" fmla="*/ 523084 h 1788130"/>
              <a:gd name="connsiteX112" fmla="*/ 105252 w 1695928"/>
              <a:gd name="connsiteY112" fmla="*/ 582139 h 1788130"/>
              <a:gd name="connsiteX113" fmla="*/ 477 w 1695928"/>
              <a:gd name="connsiteY113" fmla="*/ 629764 h 1788130"/>
              <a:gd name="connsiteX114" fmla="*/ 145257 w 1695928"/>
              <a:gd name="connsiteY114" fmla="*/ 635479 h 1788130"/>
              <a:gd name="connsiteX115" fmla="*/ 301839 w 1695928"/>
              <a:gd name="connsiteY115" fmla="*/ 620239 h 1788130"/>
              <a:gd name="connsiteX116" fmla="*/ 466134 w 1695928"/>
              <a:gd name="connsiteY116" fmla="*/ 744064 h 1788130"/>
              <a:gd name="connsiteX117" fmla="*/ 488529 w 1695928"/>
              <a:gd name="connsiteY117" fmla="*/ 881224 h 1788130"/>
              <a:gd name="connsiteX118" fmla="*/ 352902 w 1695928"/>
              <a:gd name="connsiteY118" fmla="*/ 985999 h 1788130"/>
              <a:gd name="connsiteX119" fmla="*/ 257652 w 1695928"/>
              <a:gd name="connsiteY119" fmla="*/ 1058389 h 1788130"/>
              <a:gd name="connsiteX120" fmla="*/ 187167 w 1695928"/>
              <a:gd name="connsiteY120" fmla="*/ 1106014 h 1788130"/>
              <a:gd name="connsiteX121" fmla="*/ 208122 w 1695928"/>
              <a:gd name="connsiteY121" fmla="*/ 1155544 h 1788130"/>
              <a:gd name="connsiteX122" fmla="*/ 370047 w 1695928"/>
              <a:gd name="connsiteY122" fmla="*/ 1073629 h 1788130"/>
              <a:gd name="connsiteX0" fmla="*/ 299562 w 1695928"/>
              <a:gd name="connsiteY0" fmla="*/ 1112756 h 1789157"/>
              <a:gd name="connsiteX1" fmla="*/ 482442 w 1695928"/>
              <a:gd name="connsiteY1" fmla="*/ 1053701 h 1789157"/>
              <a:gd name="connsiteX2" fmla="*/ 613887 w 1695928"/>
              <a:gd name="connsiteY2" fmla="*/ 1099421 h 1789157"/>
              <a:gd name="connsiteX3" fmla="*/ 667227 w 1695928"/>
              <a:gd name="connsiteY3" fmla="*/ 1183241 h 1789157"/>
              <a:gd name="connsiteX4" fmla="*/ 669132 w 1695928"/>
              <a:gd name="connsiteY4" fmla="*/ 1329926 h 1789157"/>
              <a:gd name="connsiteX5" fmla="*/ 611982 w 1695928"/>
              <a:gd name="connsiteY5" fmla="*/ 1480421 h 1789157"/>
              <a:gd name="connsiteX6" fmla="*/ 610077 w 1695928"/>
              <a:gd name="connsiteY6" fmla="*/ 1609961 h 1789157"/>
              <a:gd name="connsiteX7" fmla="*/ 598647 w 1695928"/>
              <a:gd name="connsiteY7" fmla="*/ 1665206 h 1789157"/>
              <a:gd name="connsiteX8" fmla="*/ 551022 w 1695928"/>
              <a:gd name="connsiteY8" fmla="*/ 1716641 h 1789157"/>
              <a:gd name="connsiteX9" fmla="*/ 511203 w 1695928"/>
              <a:gd name="connsiteY9" fmla="*/ 1785221 h 1789157"/>
              <a:gd name="connsiteX10" fmla="*/ 627037 w 1695928"/>
              <a:gd name="connsiteY10" fmla="*/ 1703306 h 1789157"/>
              <a:gd name="connsiteX11" fmla="*/ 642462 w 1695928"/>
              <a:gd name="connsiteY11" fmla="*/ 1659491 h 1789157"/>
              <a:gd name="connsiteX12" fmla="*/ 711042 w 1695928"/>
              <a:gd name="connsiteY12" fmla="*/ 1733786 h 1789157"/>
              <a:gd name="connsiteX13" fmla="*/ 730092 w 1695928"/>
              <a:gd name="connsiteY13" fmla="*/ 1789031 h 1789157"/>
              <a:gd name="connsiteX14" fmla="*/ 747237 w 1695928"/>
              <a:gd name="connsiteY14" fmla="*/ 1718546 h 1789157"/>
              <a:gd name="connsiteX15" fmla="*/ 703422 w 1695928"/>
              <a:gd name="connsiteY15" fmla="*/ 1653776 h 1789157"/>
              <a:gd name="connsiteX16" fmla="*/ 686277 w 1695928"/>
              <a:gd name="connsiteY16" fmla="*/ 1577576 h 1789157"/>
              <a:gd name="connsiteX17" fmla="*/ 709137 w 1695928"/>
              <a:gd name="connsiteY17" fmla="*/ 1516616 h 1789157"/>
              <a:gd name="connsiteX18" fmla="*/ 751047 w 1695928"/>
              <a:gd name="connsiteY18" fmla="*/ 1472801 h 1789157"/>
              <a:gd name="connsiteX19" fmla="*/ 855822 w 1695928"/>
              <a:gd name="connsiteY19" fmla="*/ 1537571 h 1789157"/>
              <a:gd name="connsiteX20" fmla="*/ 905352 w 1695928"/>
              <a:gd name="connsiteY20" fmla="*/ 1596626 h 1789157"/>
              <a:gd name="connsiteX21" fmla="*/ 924402 w 1695928"/>
              <a:gd name="connsiteY21" fmla="*/ 1672826 h 1789157"/>
              <a:gd name="connsiteX22" fmla="*/ 954882 w 1695928"/>
              <a:gd name="connsiteY22" fmla="*/ 1596626 h 1789157"/>
              <a:gd name="connsiteX23" fmla="*/ 930117 w 1695928"/>
              <a:gd name="connsiteY23" fmla="*/ 1541381 h 1789157"/>
              <a:gd name="connsiteX24" fmla="*/ 968217 w 1695928"/>
              <a:gd name="connsiteY24" fmla="*/ 1518521 h 1789157"/>
              <a:gd name="connsiteX25" fmla="*/ 1010127 w 1695928"/>
              <a:gd name="connsiteY25" fmla="*/ 1493756 h 1789157"/>
              <a:gd name="connsiteX26" fmla="*/ 886302 w 1695928"/>
              <a:gd name="connsiteY26" fmla="*/ 1489946 h 1789157"/>
              <a:gd name="connsiteX27" fmla="*/ 791052 w 1695928"/>
              <a:gd name="connsiteY27" fmla="*/ 1356596 h 1789157"/>
              <a:gd name="connsiteX28" fmla="*/ 827247 w 1695928"/>
              <a:gd name="connsiteY28" fmla="*/ 1179431 h 1789157"/>
              <a:gd name="connsiteX29" fmla="*/ 892017 w 1695928"/>
              <a:gd name="connsiteY29" fmla="*/ 1103231 h 1789157"/>
              <a:gd name="connsiteX30" fmla="*/ 979647 w 1695928"/>
              <a:gd name="connsiteY30" fmla="*/ 1095611 h 1789157"/>
              <a:gd name="connsiteX31" fmla="*/ 1078707 w 1695928"/>
              <a:gd name="connsiteY31" fmla="*/ 1137521 h 1789157"/>
              <a:gd name="connsiteX32" fmla="*/ 1181577 w 1695928"/>
              <a:gd name="connsiteY32" fmla="*/ 1204196 h 1789157"/>
              <a:gd name="connsiteX33" fmla="*/ 1158717 w 1695928"/>
              <a:gd name="connsiteY33" fmla="*/ 1122281 h 1789157"/>
              <a:gd name="connsiteX34" fmla="*/ 1071087 w 1695928"/>
              <a:gd name="connsiteY34" fmla="*/ 1004171 h 1789157"/>
              <a:gd name="connsiteX35" fmla="*/ 1095852 w 1695928"/>
              <a:gd name="connsiteY35" fmla="*/ 927971 h 1789157"/>
              <a:gd name="connsiteX36" fmla="*/ 1197189 w 1695928"/>
              <a:gd name="connsiteY36" fmla="*/ 882251 h 1789157"/>
              <a:gd name="connsiteX37" fmla="*/ 1361112 w 1695928"/>
              <a:gd name="connsiteY37" fmla="*/ 886061 h 1789157"/>
              <a:gd name="connsiteX38" fmla="*/ 1455990 w 1695928"/>
              <a:gd name="connsiteY38" fmla="*/ 1015602 h 1789157"/>
              <a:gd name="connsiteX39" fmla="*/ 1459707 w 1695928"/>
              <a:gd name="connsiteY39" fmla="*/ 916541 h 1789157"/>
              <a:gd name="connsiteX40" fmla="*/ 1459707 w 1695928"/>
              <a:gd name="connsiteY40" fmla="*/ 897491 h 1789157"/>
              <a:gd name="connsiteX41" fmla="*/ 1532097 w 1695928"/>
              <a:gd name="connsiteY41" fmla="*/ 958451 h 1789157"/>
              <a:gd name="connsiteX42" fmla="*/ 1558767 w 1695928"/>
              <a:gd name="connsiteY42" fmla="*/ 1034651 h 1789157"/>
              <a:gd name="connsiteX43" fmla="*/ 1564482 w 1695928"/>
              <a:gd name="connsiteY43" fmla="*/ 1105136 h 1789157"/>
              <a:gd name="connsiteX44" fmla="*/ 1608297 w 1695928"/>
              <a:gd name="connsiteY44" fmla="*/ 1015601 h 1789157"/>
              <a:gd name="connsiteX45" fmla="*/ 1695927 w 1695928"/>
              <a:gd name="connsiteY45" fmla="*/ 1023221 h 1789157"/>
              <a:gd name="connsiteX46" fmla="*/ 1610203 w 1695928"/>
              <a:gd name="connsiteY46" fmla="*/ 967975 h 1789157"/>
              <a:gd name="connsiteX47" fmla="*/ 1547337 w 1695928"/>
              <a:gd name="connsiteY47" fmla="*/ 895586 h 1789157"/>
              <a:gd name="connsiteX48" fmla="*/ 1594962 w 1695928"/>
              <a:gd name="connsiteY48" fmla="*/ 867011 h 1789157"/>
              <a:gd name="connsiteX49" fmla="*/ 1667352 w 1695928"/>
              <a:gd name="connsiteY49" fmla="*/ 867011 h 1789157"/>
              <a:gd name="connsiteX50" fmla="*/ 1591152 w 1695928"/>
              <a:gd name="connsiteY50" fmla="*/ 834626 h 1789157"/>
              <a:gd name="connsiteX51" fmla="*/ 1509237 w 1695928"/>
              <a:gd name="connsiteY51" fmla="*/ 849866 h 1789157"/>
              <a:gd name="connsiteX52" fmla="*/ 1415892 w 1695928"/>
              <a:gd name="connsiteY52" fmla="*/ 788906 h 1789157"/>
              <a:gd name="connsiteX53" fmla="*/ 1450182 w 1695928"/>
              <a:gd name="connsiteY53" fmla="*/ 651746 h 1789157"/>
              <a:gd name="connsiteX54" fmla="*/ 1373982 w 1695928"/>
              <a:gd name="connsiteY54" fmla="*/ 766046 h 1789157"/>
              <a:gd name="connsiteX55" fmla="*/ 1280637 w 1695928"/>
              <a:gd name="connsiteY55" fmla="*/ 788906 h 1789157"/>
              <a:gd name="connsiteX56" fmla="*/ 1320642 w 1695928"/>
              <a:gd name="connsiteY56" fmla="*/ 726041 h 1789157"/>
              <a:gd name="connsiteX57" fmla="*/ 1362552 w 1695928"/>
              <a:gd name="connsiteY57" fmla="*/ 630791 h 1789157"/>
              <a:gd name="connsiteX58" fmla="*/ 1370172 w 1695928"/>
              <a:gd name="connsiteY58" fmla="*/ 522206 h 1789157"/>
              <a:gd name="connsiteX59" fmla="*/ 1345407 w 1695928"/>
              <a:gd name="connsiteY59" fmla="*/ 533636 h 1789157"/>
              <a:gd name="connsiteX60" fmla="*/ 1309212 w 1695928"/>
              <a:gd name="connsiteY60" fmla="*/ 647936 h 1789157"/>
              <a:gd name="connsiteX61" fmla="*/ 1240632 w 1695928"/>
              <a:gd name="connsiteY61" fmla="*/ 550781 h 1789157"/>
              <a:gd name="connsiteX62" fmla="*/ 1267581 w 1695928"/>
              <a:gd name="connsiteY62" fmla="*/ 693656 h 1789157"/>
              <a:gd name="connsiteX63" fmla="*/ 1154907 w 1695928"/>
              <a:gd name="connsiteY63" fmla="*/ 748901 h 1789157"/>
              <a:gd name="connsiteX64" fmla="*/ 1067277 w 1695928"/>
              <a:gd name="connsiteY64" fmla="*/ 724136 h 1789157"/>
              <a:gd name="connsiteX65" fmla="*/ 1071087 w 1695928"/>
              <a:gd name="connsiteY65" fmla="*/ 630791 h 1789157"/>
              <a:gd name="connsiteX66" fmla="*/ 1128237 w 1695928"/>
              <a:gd name="connsiteY66" fmla="*/ 550781 h 1789157"/>
              <a:gd name="connsiteX67" fmla="*/ 1231107 w 1695928"/>
              <a:gd name="connsiteY67" fmla="*/ 505061 h 1789157"/>
              <a:gd name="connsiteX68" fmla="*/ 1326357 w 1695928"/>
              <a:gd name="connsiteY68" fmla="*/ 486011 h 1789157"/>
              <a:gd name="connsiteX69" fmla="*/ 1477828 w 1695928"/>
              <a:gd name="connsiteY69" fmla="*/ 505061 h 1789157"/>
              <a:gd name="connsiteX70" fmla="*/ 1364457 w 1695928"/>
              <a:gd name="connsiteY70" fmla="*/ 425051 h 1789157"/>
              <a:gd name="connsiteX71" fmla="*/ 1447905 w 1695928"/>
              <a:gd name="connsiteY71" fmla="*/ 287891 h 1789157"/>
              <a:gd name="connsiteX72" fmla="*/ 1265397 w 1695928"/>
              <a:gd name="connsiteY72" fmla="*/ 425051 h 1789157"/>
              <a:gd name="connsiteX73" fmla="*/ 1154907 w 1695928"/>
              <a:gd name="connsiteY73" fmla="*/ 478391 h 1789157"/>
              <a:gd name="connsiteX74" fmla="*/ 1188896 w 1695928"/>
              <a:gd name="connsiteY74" fmla="*/ 394504 h 1789157"/>
              <a:gd name="connsiteX75" fmla="*/ 1187292 w 1695928"/>
              <a:gd name="connsiteY75" fmla="*/ 253601 h 1789157"/>
              <a:gd name="connsiteX76" fmla="*/ 1236822 w 1695928"/>
              <a:gd name="connsiteY76" fmla="*/ 139301 h 1789157"/>
              <a:gd name="connsiteX77" fmla="*/ 1143477 w 1695928"/>
              <a:gd name="connsiteY77" fmla="*/ 242171 h 1789157"/>
              <a:gd name="connsiteX78" fmla="*/ 1074897 w 1695928"/>
              <a:gd name="connsiteY78" fmla="*/ 207881 h 1789157"/>
              <a:gd name="connsiteX79" fmla="*/ 1132047 w 1695928"/>
              <a:gd name="connsiteY79" fmla="*/ 318371 h 1789157"/>
              <a:gd name="connsiteX80" fmla="*/ 1097757 w 1695928"/>
              <a:gd name="connsiteY80" fmla="*/ 444101 h 1789157"/>
              <a:gd name="connsiteX81" fmla="*/ 905352 w 1695928"/>
              <a:gd name="connsiteY81" fmla="*/ 552686 h 1789157"/>
              <a:gd name="connsiteX82" fmla="*/ 821532 w 1695928"/>
              <a:gd name="connsiteY82" fmla="*/ 501251 h 1789157"/>
              <a:gd name="connsiteX83" fmla="*/ 804387 w 1695928"/>
              <a:gd name="connsiteY83" fmla="*/ 371711 h 1789157"/>
              <a:gd name="connsiteX84" fmla="*/ 880587 w 1695928"/>
              <a:gd name="connsiteY84" fmla="*/ 162160 h 1789157"/>
              <a:gd name="connsiteX85" fmla="*/ 926307 w 1695928"/>
              <a:gd name="connsiteY85" fmla="*/ 74531 h 1789157"/>
              <a:gd name="connsiteX86" fmla="*/ 905352 w 1695928"/>
              <a:gd name="connsiteY86" fmla="*/ 13571 h 1789157"/>
              <a:gd name="connsiteX87" fmla="*/ 886302 w 1695928"/>
              <a:gd name="connsiteY87" fmla="*/ 76435 h 1789157"/>
              <a:gd name="connsiteX88" fmla="*/ 848202 w 1695928"/>
              <a:gd name="connsiteY88" fmla="*/ 122156 h 1789157"/>
              <a:gd name="connsiteX89" fmla="*/ 709509 w 1695928"/>
              <a:gd name="connsiteY89" fmla="*/ 36431 h 1789157"/>
              <a:gd name="connsiteX90" fmla="*/ 812007 w 1695928"/>
              <a:gd name="connsiteY90" fmla="*/ 207881 h 1789157"/>
              <a:gd name="connsiteX91" fmla="*/ 743427 w 1695928"/>
              <a:gd name="connsiteY91" fmla="*/ 329801 h 1789157"/>
              <a:gd name="connsiteX92" fmla="*/ 705605 w 1695928"/>
              <a:gd name="connsiteY92" fmla="*/ 390761 h 1789157"/>
              <a:gd name="connsiteX93" fmla="*/ 674754 w 1695928"/>
              <a:gd name="connsiteY93" fmla="*/ 183116 h 1789157"/>
              <a:gd name="connsiteX94" fmla="*/ 640743 w 1695928"/>
              <a:gd name="connsiteY94" fmla="*/ 2141 h 1789157"/>
              <a:gd name="connsiteX95" fmla="*/ 610077 w 1695928"/>
              <a:gd name="connsiteY95" fmla="*/ 85961 h 1789157"/>
              <a:gd name="connsiteX96" fmla="*/ 583407 w 1695928"/>
              <a:gd name="connsiteY96" fmla="*/ 120251 h 1789157"/>
              <a:gd name="connsiteX97" fmla="*/ 399366 w 1695928"/>
              <a:gd name="connsiteY97" fmla="*/ 38336 h 1789157"/>
              <a:gd name="connsiteX98" fmla="*/ 518637 w 1695928"/>
              <a:gd name="connsiteY98" fmla="*/ 150731 h 1789157"/>
              <a:gd name="connsiteX99" fmla="*/ 591027 w 1695928"/>
              <a:gd name="connsiteY99" fmla="*/ 204071 h 1789157"/>
              <a:gd name="connsiteX100" fmla="*/ 598647 w 1695928"/>
              <a:gd name="connsiteY100" fmla="*/ 327896 h 1789157"/>
              <a:gd name="connsiteX101" fmla="*/ 617697 w 1695928"/>
              <a:gd name="connsiteY101" fmla="*/ 463151 h 1789157"/>
              <a:gd name="connsiteX102" fmla="*/ 631032 w 1695928"/>
              <a:gd name="connsiteY102" fmla="*/ 571736 h 1789157"/>
              <a:gd name="connsiteX103" fmla="*/ 558642 w 1695928"/>
              <a:gd name="connsiteY103" fmla="*/ 619361 h 1789157"/>
              <a:gd name="connsiteX104" fmla="*/ 377667 w 1695928"/>
              <a:gd name="connsiteY104" fmla="*/ 539351 h 1789157"/>
              <a:gd name="connsiteX105" fmla="*/ 362427 w 1695928"/>
              <a:gd name="connsiteY105" fmla="*/ 449816 h 1789157"/>
              <a:gd name="connsiteX106" fmla="*/ 446247 w 1695928"/>
              <a:gd name="connsiteY106" fmla="*/ 365996 h 1789157"/>
              <a:gd name="connsiteX107" fmla="*/ 371952 w 1695928"/>
              <a:gd name="connsiteY107" fmla="*/ 385046 h 1789157"/>
              <a:gd name="connsiteX108" fmla="*/ 345282 w 1695928"/>
              <a:gd name="connsiteY108" fmla="*/ 238361 h 1789157"/>
              <a:gd name="connsiteX109" fmla="*/ 328137 w 1695928"/>
              <a:gd name="connsiteY109" fmla="*/ 356471 h 1789157"/>
              <a:gd name="connsiteX110" fmla="*/ 286227 w 1695928"/>
              <a:gd name="connsiteY110" fmla="*/ 446006 h 1789157"/>
              <a:gd name="connsiteX111" fmla="*/ 280512 w 1695928"/>
              <a:gd name="connsiteY111" fmla="*/ 524111 h 1789157"/>
              <a:gd name="connsiteX112" fmla="*/ 105252 w 1695928"/>
              <a:gd name="connsiteY112" fmla="*/ 583166 h 1789157"/>
              <a:gd name="connsiteX113" fmla="*/ 477 w 1695928"/>
              <a:gd name="connsiteY113" fmla="*/ 630791 h 1789157"/>
              <a:gd name="connsiteX114" fmla="*/ 145257 w 1695928"/>
              <a:gd name="connsiteY114" fmla="*/ 636506 h 1789157"/>
              <a:gd name="connsiteX115" fmla="*/ 301839 w 1695928"/>
              <a:gd name="connsiteY115" fmla="*/ 621266 h 1789157"/>
              <a:gd name="connsiteX116" fmla="*/ 466134 w 1695928"/>
              <a:gd name="connsiteY116" fmla="*/ 745091 h 1789157"/>
              <a:gd name="connsiteX117" fmla="*/ 488529 w 1695928"/>
              <a:gd name="connsiteY117" fmla="*/ 882251 h 1789157"/>
              <a:gd name="connsiteX118" fmla="*/ 352902 w 1695928"/>
              <a:gd name="connsiteY118" fmla="*/ 987026 h 1789157"/>
              <a:gd name="connsiteX119" fmla="*/ 257652 w 1695928"/>
              <a:gd name="connsiteY119" fmla="*/ 1059416 h 1789157"/>
              <a:gd name="connsiteX120" fmla="*/ 187167 w 1695928"/>
              <a:gd name="connsiteY120" fmla="*/ 1107041 h 1789157"/>
              <a:gd name="connsiteX121" fmla="*/ 208122 w 1695928"/>
              <a:gd name="connsiteY121" fmla="*/ 1156571 h 1789157"/>
              <a:gd name="connsiteX122" fmla="*/ 370047 w 1695928"/>
              <a:gd name="connsiteY122" fmla="*/ 1074656 h 1789157"/>
              <a:gd name="connsiteX0" fmla="*/ 299562 w 1695928"/>
              <a:gd name="connsiteY0" fmla="*/ 1116494 h 1792895"/>
              <a:gd name="connsiteX1" fmla="*/ 482442 w 1695928"/>
              <a:gd name="connsiteY1" fmla="*/ 1057439 h 1792895"/>
              <a:gd name="connsiteX2" fmla="*/ 613887 w 1695928"/>
              <a:gd name="connsiteY2" fmla="*/ 1103159 h 1792895"/>
              <a:gd name="connsiteX3" fmla="*/ 667227 w 1695928"/>
              <a:gd name="connsiteY3" fmla="*/ 1186979 h 1792895"/>
              <a:gd name="connsiteX4" fmla="*/ 669132 w 1695928"/>
              <a:gd name="connsiteY4" fmla="*/ 1333664 h 1792895"/>
              <a:gd name="connsiteX5" fmla="*/ 611982 w 1695928"/>
              <a:gd name="connsiteY5" fmla="*/ 1484159 h 1792895"/>
              <a:gd name="connsiteX6" fmla="*/ 610077 w 1695928"/>
              <a:gd name="connsiteY6" fmla="*/ 1613699 h 1792895"/>
              <a:gd name="connsiteX7" fmla="*/ 598647 w 1695928"/>
              <a:gd name="connsiteY7" fmla="*/ 1668944 h 1792895"/>
              <a:gd name="connsiteX8" fmla="*/ 551022 w 1695928"/>
              <a:gd name="connsiteY8" fmla="*/ 1720379 h 1792895"/>
              <a:gd name="connsiteX9" fmla="*/ 511203 w 1695928"/>
              <a:gd name="connsiteY9" fmla="*/ 1788959 h 1792895"/>
              <a:gd name="connsiteX10" fmla="*/ 627037 w 1695928"/>
              <a:gd name="connsiteY10" fmla="*/ 1707044 h 1792895"/>
              <a:gd name="connsiteX11" fmla="*/ 642462 w 1695928"/>
              <a:gd name="connsiteY11" fmla="*/ 1663229 h 1792895"/>
              <a:gd name="connsiteX12" fmla="*/ 711042 w 1695928"/>
              <a:gd name="connsiteY12" fmla="*/ 1737524 h 1792895"/>
              <a:gd name="connsiteX13" fmla="*/ 730092 w 1695928"/>
              <a:gd name="connsiteY13" fmla="*/ 1792769 h 1792895"/>
              <a:gd name="connsiteX14" fmla="*/ 747237 w 1695928"/>
              <a:gd name="connsiteY14" fmla="*/ 1722284 h 1792895"/>
              <a:gd name="connsiteX15" fmla="*/ 703422 w 1695928"/>
              <a:gd name="connsiteY15" fmla="*/ 1657514 h 1792895"/>
              <a:gd name="connsiteX16" fmla="*/ 686277 w 1695928"/>
              <a:gd name="connsiteY16" fmla="*/ 1581314 h 1792895"/>
              <a:gd name="connsiteX17" fmla="*/ 709137 w 1695928"/>
              <a:gd name="connsiteY17" fmla="*/ 1520354 h 1792895"/>
              <a:gd name="connsiteX18" fmla="*/ 751047 w 1695928"/>
              <a:gd name="connsiteY18" fmla="*/ 1476539 h 1792895"/>
              <a:gd name="connsiteX19" fmla="*/ 855822 w 1695928"/>
              <a:gd name="connsiteY19" fmla="*/ 1541309 h 1792895"/>
              <a:gd name="connsiteX20" fmla="*/ 905352 w 1695928"/>
              <a:gd name="connsiteY20" fmla="*/ 1600364 h 1792895"/>
              <a:gd name="connsiteX21" fmla="*/ 924402 w 1695928"/>
              <a:gd name="connsiteY21" fmla="*/ 1676564 h 1792895"/>
              <a:gd name="connsiteX22" fmla="*/ 954882 w 1695928"/>
              <a:gd name="connsiteY22" fmla="*/ 1600364 h 1792895"/>
              <a:gd name="connsiteX23" fmla="*/ 930117 w 1695928"/>
              <a:gd name="connsiteY23" fmla="*/ 1545119 h 1792895"/>
              <a:gd name="connsiteX24" fmla="*/ 968217 w 1695928"/>
              <a:gd name="connsiteY24" fmla="*/ 1522259 h 1792895"/>
              <a:gd name="connsiteX25" fmla="*/ 1010127 w 1695928"/>
              <a:gd name="connsiteY25" fmla="*/ 1497494 h 1792895"/>
              <a:gd name="connsiteX26" fmla="*/ 886302 w 1695928"/>
              <a:gd name="connsiteY26" fmla="*/ 1493684 h 1792895"/>
              <a:gd name="connsiteX27" fmla="*/ 791052 w 1695928"/>
              <a:gd name="connsiteY27" fmla="*/ 1360334 h 1792895"/>
              <a:gd name="connsiteX28" fmla="*/ 827247 w 1695928"/>
              <a:gd name="connsiteY28" fmla="*/ 1183169 h 1792895"/>
              <a:gd name="connsiteX29" fmla="*/ 892017 w 1695928"/>
              <a:gd name="connsiteY29" fmla="*/ 1106969 h 1792895"/>
              <a:gd name="connsiteX30" fmla="*/ 979647 w 1695928"/>
              <a:gd name="connsiteY30" fmla="*/ 1099349 h 1792895"/>
              <a:gd name="connsiteX31" fmla="*/ 1078707 w 1695928"/>
              <a:gd name="connsiteY31" fmla="*/ 1141259 h 1792895"/>
              <a:gd name="connsiteX32" fmla="*/ 1181577 w 1695928"/>
              <a:gd name="connsiteY32" fmla="*/ 1207934 h 1792895"/>
              <a:gd name="connsiteX33" fmla="*/ 1158717 w 1695928"/>
              <a:gd name="connsiteY33" fmla="*/ 1126019 h 1792895"/>
              <a:gd name="connsiteX34" fmla="*/ 1071087 w 1695928"/>
              <a:gd name="connsiteY34" fmla="*/ 1007909 h 1792895"/>
              <a:gd name="connsiteX35" fmla="*/ 1095852 w 1695928"/>
              <a:gd name="connsiteY35" fmla="*/ 931709 h 1792895"/>
              <a:gd name="connsiteX36" fmla="*/ 1197189 w 1695928"/>
              <a:gd name="connsiteY36" fmla="*/ 885989 h 1792895"/>
              <a:gd name="connsiteX37" fmla="*/ 1361112 w 1695928"/>
              <a:gd name="connsiteY37" fmla="*/ 889799 h 1792895"/>
              <a:gd name="connsiteX38" fmla="*/ 1455990 w 1695928"/>
              <a:gd name="connsiteY38" fmla="*/ 1019340 h 1792895"/>
              <a:gd name="connsiteX39" fmla="*/ 1459707 w 1695928"/>
              <a:gd name="connsiteY39" fmla="*/ 920279 h 1792895"/>
              <a:gd name="connsiteX40" fmla="*/ 1459707 w 1695928"/>
              <a:gd name="connsiteY40" fmla="*/ 901229 h 1792895"/>
              <a:gd name="connsiteX41" fmla="*/ 1532097 w 1695928"/>
              <a:gd name="connsiteY41" fmla="*/ 962189 h 1792895"/>
              <a:gd name="connsiteX42" fmla="*/ 1558767 w 1695928"/>
              <a:gd name="connsiteY42" fmla="*/ 1038389 h 1792895"/>
              <a:gd name="connsiteX43" fmla="*/ 1564482 w 1695928"/>
              <a:gd name="connsiteY43" fmla="*/ 1108874 h 1792895"/>
              <a:gd name="connsiteX44" fmla="*/ 1608297 w 1695928"/>
              <a:gd name="connsiteY44" fmla="*/ 1019339 h 1792895"/>
              <a:gd name="connsiteX45" fmla="*/ 1695927 w 1695928"/>
              <a:gd name="connsiteY45" fmla="*/ 1026959 h 1792895"/>
              <a:gd name="connsiteX46" fmla="*/ 1610203 w 1695928"/>
              <a:gd name="connsiteY46" fmla="*/ 971713 h 1792895"/>
              <a:gd name="connsiteX47" fmla="*/ 1547337 w 1695928"/>
              <a:gd name="connsiteY47" fmla="*/ 899324 h 1792895"/>
              <a:gd name="connsiteX48" fmla="*/ 1594962 w 1695928"/>
              <a:gd name="connsiteY48" fmla="*/ 870749 h 1792895"/>
              <a:gd name="connsiteX49" fmla="*/ 1667352 w 1695928"/>
              <a:gd name="connsiteY49" fmla="*/ 870749 h 1792895"/>
              <a:gd name="connsiteX50" fmla="*/ 1591152 w 1695928"/>
              <a:gd name="connsiteY50" fmla="*/ 838364 h 1792895"/>
              <a:gd name="connsiteX51" fmla="*/ 1509237 w 1695928"/>
              <a:gd name="connsiteY51" fmla="*/ 853604 h 1792895"/>
              <a:gd name="connsiteX52" fmla="*/ 1415892 w 1695928"/>
              <a:gd name="connsiteY52" fmla="*/ 792644 h 1792895"/>
              <a:gd name="connsiteX53" fmla="*/ 1450182 w 1695928"/>
              <a:gd name="connsiteY53" fmla="*/ 655484 h 1792895"/>
              <a:gd name="connsiteX54" fmla="*/ 1373982 w 1695928"/>
              <a:gd name="connsiteY54" fmla="*/ 769784 h 1792895"/>
              <a:gd name="connsiteX55" fmla="*/ 1280637 w 1695928"/>
              <a:gd name="connsiteY55" fmla="*/ 792644 h 1792895"/>
              <a:gd name="connsiteX56" fmla="*/ 1320642 w 1695928"/>
              <a:gd name="connsiteY56" fmla="*/ 729779 h 1792895"/>
              <a:gd name="connsiteX57" fmla="*/ 1362552 w 1695928"/>
              <a:gd name="connsiteY57" fmla="*/ 634529 h 1792895"/>
              <a:gd name="connsiteX58" fmla="*/ 1370172 w 1695928"/>
              <a:gd name="connsiteY58" fmla="*/ 525944 h 1792895"/>
              <a:gd name="connsiteX59" fmla="*/ 1345407 w 1695928"/>
              <a:gd name="connsiteY59" fmla="*/ 537374 h 1792895"/>
              <a:gd name="connsiteX60" fmla="*/ 1309212 w 1695928"/>
              <a:gd name="connsiteY60" fmla="*/ 651674 h 1792895"/>
              <a:gd name="connsiteX61" fmla="*/ 1240632 w 1695928"/>
              <a:gd name="connsiteY61" fmla="*/ 554519 h 1792895"/>
              <a:gd name="connsiteX62" fmla="*/ 1267581 w 1695928"/>
              <a:gd name="connsiteY62" fmla="*/ 697394 h 1792895"/>
              <a:gd name="connsiteX63" fmla="*/ 1154907 w 1695928"/>
              <a:gd name="connsiteY63" fmla="*/ 752639 h 1792895"/>
              <a:gd name="connsiteX64" fmla="*/ 1067277 w 1695928"/>
              <a:gd name="connsiteY64" fmla="*/ 727874 h 1792895"/>
              <a:gd name="connsiteX65" fmla="*/ 1071087 w 1695928"/>
              <a:gd name="connsiteY65" fmla="*/ 634529 h 1792895"/>
              <a:gd name="connsiteX66" fmla="*/ 1128237 w 1695928"/>
              <a:gd name="connsiteY66" fmla="*/ 554519 h 1792895"/>
              <a:gd name="connsiteX67" fmla="*/ 1231107 w 1695928"/>
              <a:gd name="connsiteY67" fmla="*/ 508799 h 1792895"/>
              <a:gd name="connsiteX68" fmla="*/ 1326357 w 1695928"/>
              <a:gd name="connsiteY68" fmla="*/ 489749 h 1792895"/>
              <a:gd name="connsiteX69" fmla="*/ 1477828 w 1695928"/>
              <a:gd name="connsiteY69" fmla="*/ 508799 h 1792895"/>
              <a:gd name="connsiteX70" fmla="*/ 1364457 w 1695928"/>
              <a:gd name="connsiteY70" fmla="*/ 428789 h 1792895"/>
              <a:gd name="connsiteX71" fmla="*/ 1447905 w 1695928"/>
              <a:gd name="connsiteY71" fmla="*/ 291629 h 1792895"/>
              <a:gd name="connsiteX72" fmla="*/ 1265397 w 1695928"/>
              <a:gd name="connsiteY72" fmla="*/ 428789 h 1792895"/>
              <a:gd name="connsiteX73" fmla="*/ 1154907 w 1695928"/>
              <a:gd name="connsiteY73" fmla="*/ 482129 h 1792895"/>
              <a:gd name="connsiteX74" fmla="*/ 1188896 w 1695928"/>
              <a:gd name="connsiteY74" fmla="*/ 398242 h 1792895"/>
              <a:gd name="connsiteX75" fmla="*/ 1187292 w 1695928"/>
              <a:gd name="connsiteY75" fmla="*/ 257339 h 1792895"/>
              <a:gd name="connsiteX76" fmla="*/ 1236822 w 1695928"/>
              <a:gd name="connsiteY76" fmla="*/ 143039 h 1792895"/>
              <a:gd name="connsiteX77" fmla="*/ 1143477 w 1695928"/>
              <a:gd name="connsiteY77" fmla="*/ 245909 h 1792895"/>
              <a:gd name="connsiteX78" fmla="*/ 1074897 w 1695928"/>
              <a:gd name="connsiteY78" fmla="*/ 211619 h 1792895"/>
              <a:gd name="connsiteX79" fmla="*/ 1132047 w 1695928"/>
              <a:gd name="connsiteY79" fmla="*/ 322109 h 1792895"/>
              <a:gd name="connsiteX80" fmla="*/ 1097757 w 1695928"/>
              <a:gd name="connsiteY80" fmla="*/ 447839 h 1792895"/>
              <a:gd name="connsiteX81" fmla="*/ 905352 w 1695928"/>
              <a:gd name="connsiteY81" fmla="*/ 556424 h 1792895"/>
              <a:gd name="connsiteX82" fmla="*/ 821532 w 1695928"/>
              <a:gd name="connsiteY82" fmla="*/ 504989 h 1792895"/>
              <a:gd name="connsiteX83" fmla="*/ 804387 w 1695928"/>
              <a:gd name="connsiteY83" fmla="*/ 375449 h 1792895"/>
              <a:gd name="connsiteX84" fmla="*/ 880587 w 1695928"/>
              <a:gd name="connsiteY84" fmla="*/ 165898 h 1792895"/>
              <a:gd name="connsiteX85" fmla="*/ 926307 w 1695928"/>
              <a:gd name="connsiteY85" fmla="*/ 78269 h 1792895"/>
              <a:gd name="connsiteX86" fmla="*/ 905352 w 1695928"/>
              <a:gd name="connsiteY86" fmla="*/ 17309 h 1792895"/>
              <a:gd name="connsiteX87" fmla="*/ 886302 w 1695928"/>
              <a:gd name="connsiteY87" fmla="*/ 80173 h 1792895"/>
              <a:gd name="connsiteX88" fmla="*/ 848202 w 1695928"/>
              <a:gd name="connsiteY88" fmla="*/ 125894 h 1792895"/>
              <a:gd name="connsiteX89" fmla="*/ 709509 w 1695928"/>
              <a:gd name="connsiteY89" fmla="*/ 40169 h 1792895"/>
              <a:gd name="connsiteX90" fmla="*/ 812007 w 1695928"/>
              <a:gd name="connsiteY90" fmla="*/ 211619 h 1792895"/>
              <a:gd name="connsiteX91" fmla="*/ 743427 w 1695928"/>
              <a:gd name="connsiteY91" fmla="*/ 333539 h 1792895"/>
              <a:gd name="connsiteX92" fmla="*/ 705605 w 1695928"/>
              <a:gd name="connsiteY92" fmla="*/ 394499 h 1792895"/>
              <a:gd name="connsiteX93" fmla="*/ 674754 w 1695928"/>
              <a:gd name="connsiteY93" fmla="*/ 186854 h 1792895"/>
              <a:gd name="connsiteX94" fmla="*/ 664903 w 1695928"/>
              <a:gd name="connsiteY94" fmla="*/ 2069 h 1792895"/>
              <a:gd name="connsiteX95" fmla="*/ 610077 w 1695928"/>
              <a:gd name="connsiteY95" fmla="*/ 89699 h 1792895"/>
              <a:gd name="connsiteX96" fmla="*/ 583407 w 1695928"/>
              <a:gd name="connsiteY96" fmla="*/ 123989 h 1792895"/>
              <a:gd name="connsiteX97" fmla="*/ 399366 w 1695928"/>
              <a:gd name="connsiteY97" fmla="*/ 42074 h 1792895"/>
              <a:gd name="connsiteX98" fmla="*/ 518637 w 1695928"/>
              <a:gd name="connsiteY98" fmla="*/ 154469 h 1792895"/>
              <a:gd name="connsiteX99" fmla="*/ 591027 w 1695928"/>
              <a:gd name="connsiteY99" fmla="*/ 207809 h 1792895"/>
              <a:gd name="connsiteX100" fmla="*/ 598647 w 1695928"/>
              <a:gd name="connsiteY100" fmla="*/ 331634 h 1792895"/>
              <a:gd name="connsiteX101" fmla="*/ 617697 w 1695928"/>
              <a:gd name="connsiteY101" fmla="*/ 466889 h 1792895"/>
              <a:gd name="connsiteX102" fmla="*/ 631032 w 1695928"/>
              <a:gd name="connsiteY102" fmla="*/ 575474 h 1792895"/>
              <a:gd name="connsiteX103" fmla="*/ 558642 w 1695928"/>
              <a:gd name="connsiteY103" fmla="*/ 623099 h 1792895"/>
              <a:gd name="connsiteX104" fmla="*/ 377667 w 1695928"/>
              <a:gd name="connsiteY104" fmla="*/ 543089 h 1792895"/>
              <a:gd name="connsiteX105" fmla="*/ 362427 w 1695928"/>
              <a:gd name="connsiteY105" fmla="*/ 453554 h 1792895"/>
              <a:gd name="connsiteX106" fmla="*/ 446247 w 1695928"/>
              <a:gd name="connsiteY106" fmla="*/ 369734 h 1792895"/>
              <a:gd name="connsiteX107" fmla="*/ 371952 w 1695928"/>
              <a:gd name="connsiteY107" fmla="*/ 388784 h 1792895"/>
              <a:gd name="connsiteX108" fmla="*/ 345282 w 1695928"/>
              <a:gd name="connsiteY108" fmla="*/ 242099 h 1792895"/>
              <a:gd name="connsiteX109" fmla="*/ 328137 w 1695928"/>
              <a:gd name="connsiteY109" fmla="*/ 360209 h 1792895"/>
              <a:gd name="connsiteX110" fmla="*/ 286227 w 1695928"/>
              <a:gd name="connsiteY110" fmla="*/ 449744 h 1792895"/>
              <a:gd name="connsiteX111" fmla="*/ 280512 w 1695928"/>
              <a:gd name="connsiteY111" fmla="*/ 527849 h 1792895"/>
              <a:gd name="connsiteX112" fmla="*/ 105252 w 1695928"/>
              <a:gd name="connsiteY112" fmla="*/ 586904 h 1792895"/>
              <a:gd name="connsiteX113" fmla="*/ 477 w 1695928"/>
              <a:gd name="connsiteY113" fmla="*/ 634529 h 1792895"/>
              <a:gd name="connsiteX114" fmla="*/ 145257 w 1695928"/>
              <a:gd name="connsiteY114" fmla="*/ 640244 h 1792895"/>
              <a:gd name="connsiteX115" fmla="*/ 301839 w 1695928"/>
              <a:gd name="connsiteY115" fmla="*/ 625004 h 1792895"/>
              <a:gd name="connsiteX116" fmla="*/ 466134 w 1695928"/>
              <a:gd name="connsiteY116" fmla="*/ 748829 h 1792895"/>
              <a:gd name="connsiteX117" fmla="*/ 488529 w 1695928"/>
              <a:gd name="connsiteY117" fmla="*/ 885989 h 1792895"/>
              <a:gd name="connsiteX118" fmla="*/ 352902 w 1695928"/>
              <a:gd name="connsiteY118" fmla="*/ 990764 h 1792895"/>
              <a:gd name="connsiteX119" fmla="*/ 257652 w 1695928"/>
              <a:gd name="connsiteY119" fmla="*/ 1063154 h 1792895"/>
              <a:gd name="connsiteX120" fmla="*/ 187167 w 1695928"/>
              <a:gd name="connsiteY120" fmla="*/ 1110779 h 1792895"/>
              <a:gd name="connsiteX121" fmla="*/ 208122 w 1695928"/>
              <a:gd name="connsiteY121" fmla="*/ 1160309 h 1792895"/>
              <a:gd name="connsiteX122" fmla="*/ 370047 w 1695928"/>
              <a:gd name="connsiteY122" fmla="*/ 1078394 h 1792895"/>
              <a:gd name="connsiteX0" fmla="*/ 299562 w 1695928"/>
              <a:gd name="connsiteY0" fmla="*/ 1116494 h 1792895"/>
              <a:gd name="connsiteX1" fmla="*/ 482442 w 1695928"/>
              <a:gd name="connsiteY1" fmla="*/ 1057439 h 1792895"/>
              <a:gd name="connsiteX2" fmla="*/ 613887 w 1695928"/>
              <a:gd name="connsiteY2" fmla="*/ 1103159 h 1792895"/>
              <a:gd name="connsiteX3" fmla="*/ 667227 w 1695928"/>
              <a:gd name="connsiteY3" fmla="*/ 1186979 h 1792895"/>
              <a:gd name="connsiteX4" fmla="*/ 669132 w 1695928"/>
              <a:gd name="connsiteY4" fmla="*/ 1333664 h 1792895"/>
              <a:gd name="connsiteX5" fmla="*/ 611982 w 1695928"/>
              <a:gd name="connsiteY5" fmla="*/ 1484159 h 1792895"/>
              <a:gd name="connsiteX6" fmla="*/ 610077 w 1695928"/>
              <a:gd name="connsiteY6" fmla="*/ 1613699 h 1792895"/>
              <a:gd name="connsiteX7" fmla="*/ 598647 w 1695928"/>
              <a:gd name="connsiteY7" fmla="*/ 1668944 h 1792895"/>
              <a:gd name="connsiteX8" fmla="*/ 551022 w 1695928"/>
              <a:gd name="connsiteY8" fmla="*/ 1720379 h 1792895"/>
              <a:gd name="connsiteX9" fmla="*/ 511203 w 1695928"/>
              <a:gd name="connsiteY9" fmla="*/ 1788959 h 1792895"/>
              <a:gd name="connsiteX10" fmla="*/ 627037 w 1695928"/>
              <a:gd name="connsiteY10" fmla="*/ 1707044 h 1792895"/>
              <a:gd name="connsiteX11" fmla="*/ 642462 w 1695928"/>
              <a:gd name="connsiteY11" fmla="*/ 1663229 h 1792895"/>
              <a:gd name="connsiteX12" fmla="*/ 711042 w 1695928"/>
              <a:gd name="connsiteY12" fmla="*/ 1737524 h 1792895"/>
              <a:gd name="connsiteX13" fmla="*/ 730092 w 1695928"/>
              <a:gd name="connsiteY13" fmla="*/ 1792769 h 1792895"/>
              <a:gd name="connsiteX14" fmla="*/ 747237 w 1695928"/>
              <a:gd name="connsiteY14" fmla="*/ 1722284 h 1792895"/>
              <a:gd name="connsiteX15" fmla="*/ 703422 w 1695928"/>
              <a:gd name="connsiteY15" fmla="*/ 1657514 h 1792895"/>
              <a:gd name="connsiteX16" fmla="*/ 686277 w 1695928"/>
              <a:gd name="connsiteY16" fmla="*/ 1581314 h 1792895"/>
              <a:gd name="connsiteX17" fmla="*/ 709137 w 1695928"/>
              <a:gd name="connsiteY17" fmla="*/ 1520354 h 1792895"/>
              <a:gd name="connsiteX18" fmla="*/ 751047 w 1695928"/>
              <a:gd name="connsiteY18" fmla="*/ 1476539 h 1792895"/>
              <a:gd name="connsiteX19" fmla="*/ 855822 w 1695928"/>
              <a:gd name="connsiteY19" fmla="*/ 1541309 h 1792895"/>
              <a:gd name="connsiteX20" fmla="*/ 905352 w 1695928"/>
              <a:gd name="connsiteY20" fmla="*/ 1600364 h 1792895"/>
              <a:gd name="connsiteX21" fmla="*/ 924402 w 1695928"/>
              <a:gd name="connsiteY21" fmla="*/ 1676564 h 1792895"/>
              <a:gd name="connsiteX22" fmla="*/ 954882 w 1695928"/>
              <a:gd name="connsiteY22" fmla="*/ 1600364 h 1792895"/>
              <a:gd name="connsiteX23" fmla="*/ 930117 w 1695928"/>
              <a:gd name="connsiteY23" fmla="*/ 1545119 h 1792895"/>
              <a:gd name="connsiteX24" fmla="*/ 968217 w 1695928"/>
              <a:gd name="connsiteY24" fmla="*/ 1522259 h 1792895"/>
              <a:gd name="connsiteX25" fmla="*/ 1010127 w 1695928"/>
              <a:gd name="connsiteY25" fmla="*/ 1497494 h 1792895"/>
              <a:gd name="connsiteX26" fmla="*/ 886302 w 1695928"/>
              <a:gd name="connsiteY26" fmla="*/ 1493684 h 1792895"/>
              <a:gd name="connsiteX27" fmla="*/ 791052 w 1695928"/>
              <a:gd name="connsiteY27" fmla="*/ 1360334 h 1792895"/>
              <a:gd name="connsiteX28" fmla="*/ 827247 w 1695928"/>
              <a:gd name="connsiteY28" fmla="*/ 1183169 h 1792895"/>
              <a:gd name="connsiteX29" fmla="*/ 892017 w 1695928"/>
              <a:gd name="connsiteY29" fmla="*/ 1106969 h 1792895"/>
              <a:gd name="connsiteX30" fmla="*/ 979647 w 1695928"/>
              <a:gd name="connsiteY30" fmla="*/ 1099349 h 1792895"/>
              <a:gd name="connsiteX31" fmla="*/ 1078707 w 1695928"/>
              <a:gd name="connsiteY31" fmla="*/ 1141259 h 1792895"/>
              <a:gd name="connsiteX32" fmla="*/ 1181577 w 1695928"/>
              <a:gd name="connsiteY32" fmla="*/ 1207934 h 1792895"/>
              <a:gd name="connsiteX33" fmla="*/ 1158717 w 1695928"/>
              <a:gd name="connsiteY33" fmla="*/ 1126019 h 1792895"/>
              <a:gd name="connsiteX34" fmla="*/ 1071087 w 1695928"/>
              <a:gd name="connsiteY34" fmla="*/ 1007909 h 1792895"/>
              <a:gd name="connsiteX35" fmla="*/ 1095852 w 1695928"/>
              <a:gd name="connsiteY35" fmla="*/ 931709 h 1792895"/>
              <a:gd name="connsiteX36" fmla="*/ 1197189 w 1695928"/>
              <a:gd name="connsiteY36" fmla="*/ 885989 h 1792895"/>
              <a:gd name="connsiteX37" fmla="*/ 1361112 w 1695928"/>
              <a:gd name="connsiteY37" fmla="*/ 889799 h 1792895"/>
              <a:gd name="connsiteX38" fmla="*/ 1455990 w 1695928"/>
              <a:gd name="connsiteY38" fmla="*/ 1019340 h 1792895"/>
              <a:gd name="connsiteX39" fmla="*/ 1459707 w 1695928"/>
              <a:gd name="connsiteY39" fmla="*/ 920279 h 1792895"/>
              <a:gd name="connsiteX40" fmla="*/ 1459707 w 1695928"/>
              <a:gd name="connsiteY40" fmla="*/ 901229 h 1792895"/>
              <a:gd name="connsiteX41" fmla="*/ 1532097 w 1695928"/>
              <a:gd name="connsiteY41" fmla="*/ 962189 h 1792895"/>
              <a:gd name="connsiteX42" fmla="*/ 1558767 w 1695928"/>
              <a:gd name="connsiteY42" fmla="*/ 1038389 h 1792895"/>
              <a:gd name="connsiteX43" fmla="*/ 1564482 w 1695928"/>
              <a:gd name="connsiteY43" fmla="*/ 1108874 h 1792895"/>
              <a:gd name="connsiteX44" fmla="*/ 1608297 w 1695928"/>
              <a:gd name="connsiteY44" fmla="*/ 1019339 h 1792895"/>
              <a:gd name="connsiteX45" fmla="*/ 1695927 w 1695928"/>
              <a:gd name="connsiteY45" fmla="*/ 1026959 h 1792895"/>
              <a:gd name="connsiteX46" fmla="*/ 1610203 w 1695928"/>
              <a:gd name="connsiteY46" fmla="*/ 971713 h 1792895"/>
              <a:gd name="connsiteX47" fmla="*/ 1547337 w 1695928"/>
              <a:gd name="connsiteY47" fmla="*/ 899324 h 1792895"/>
              <a:gd name="connsiteX48" fmla="*/ 1594962 w 1695928"/>
              <a:gd name="connsiteY48" fmla="*/ 870749 h 1792895"/>
              <a:gd name="connsiteX49" fmla="*/ 1667352 w 1695928"/>
              <a:gd name="connsiteY49" fmla="*/ 870749 h 1792895"/>
              <a:gd name="connsiteX50" fmla="*/ 1591152 w 1695928"/>
              <a:gd name="connsiteY50" fmla="*/ 838364 h 1792895"/>
              <a:gd name="connsiteX51" fmla="*/ 1509237 w 1695928"/>
              <a:gd name="connsiteY51" fmla="*/ 853604 h 1792895"/>
              <a:gd name="connsiteX52" fmla="*/ 1415892 w 1695928"/>
              <a:gd name="connsiteY52" fmla="*/ 792644 h 1792895"/>
              <a:gd name="connsiteX53" fmla="*/ 1450182 w 1695928"/>
              <a:gd name="connsiteY53" fmla="*/ 655484 h 1792895"/>
              <a:gd name="connsiteX54" fmla="*/ 1373982 w 1695928"/>
              <a:gd name="connsiteY54" fmla="*/ 769784 h 1792895"/>
              <a:gd name="connsiteX55" fmla="*/ 1280637 w 1695928"/>
              <a:gd name="connsiteY55" fmla="*/ 792644 h 1792895"/>
              <a:gd name="connsiteX56" fmla="*/ 1320642 w 1695928"/>
              <a:gd name="connsiteY56" fmla="*/ 729779 h 1792895"/>
              <a:gd name="connsiteX57" fmla="*/ 1362552 w 1695928"/>
              <a:gd name="connsiteY57" fmla="*/ 634529 h 1792895"/>
              <a:gd name="connsiteX58" fmla="*/ 1370172 w 1695928"/>
              <a:gd name="connsiteY58" fmla="*/ 525944 h 1792895"/>
              <a:gd name="connsiteX59" fmla="*/ 1345407 w 1695928"/>
              <a:gd name="connsiteY59" fmla="*/ 537374 h 1792895"/>
              <a:gd name="connsiteX60" fmla="*/ 1309212 w 1695928"/>
              <a:gd name="connsiteY60" fmla="*/ 651674 h 1792895"/>
              <a:gd name="connsiteX61" fmla="*/ 1240632 w 1695928"/>
              <a:gd name="connsiteY61" fmla="*/ 554519 h 1792895"/>
              <a:gd name="connsiteX62" fmla="*/ 1267581 w 1695928"/>
              <a:gd name="connsiteY62" fmla="*/ 697394 h 1792895"/>
              <a:gd name="connsiteX63" fmla="*/ 1154907 w 1695928"/>
              <a:gd name="connsiteY63" fmla="*/ 752639 h 1792895"/>
              <a:gd name="connsiteX64" fmla="*/ 1067277 w 1695928"/>
              <a:gd name="connsiteY64" fmla="*/ 727874 h 1792895"/>
              <a:gd name="connsiteX65" fmla="*/ 1071087 w 1695928"/>
              <a:gd name="connsiteY65" fmla="*/ 634529 h 1792895"/>
              <a:gd name="connsiteX66" fmla="*/ 1128237 w 1695928"/>
              <a:gd name="connsiteY66" fmla="*/ 554519 h 1792895"/>
              <a:gd name="connsiteX67" fmla="*/ 1231107 w 1695928"/>
              <a:gd name="connsiteY67" fmla="*/ 508799 h 1792895"/>
              <a:gd name="connsiteX68" fmla="*/ 1326357 w 1695928"/>
              <a:gd name="connsiteY68" fmla="*/ 489749 h 1792895"/>
              <a:gd name="connsiteX69" fmla="*/ 1477828 w 1695928"/>
              <a:gd name="connsiteY69" fmla="*/ 508799 h 1792895"/>
              <a:gd name="connsiteX70" fmla="*/ 1364457 w 1695928"/>
              <a:gd name="connsiteY70" fmla="*/ 428789 h 1792895"/>
              <a:gd name="connsiteX71" fmla="*/ 1447905 w 1695928"/>
              <a:gd name="connsiteY71" fmla="*/ 291629 h 1792895"/>
              <a:gd name="connsiteX72" fmla="*/ 1265397 w 1695928"/>
              <a:gd name="connsiteY72" fmla="*/ 428789 h 1792895"/>
              <a:gd name="connsiteX73" fmla="*/ 1154907 w 1695928"/>
              <a:gd name="connsiteY73" fmla="*/ 482129 h 1792895"/>
              <a:gd name="connsiteX74" fmla="*/ 1188896 w 1695928"/>
              <a:gd name="connsiteY74" fmla="*/ 398242 h 1792895"/>
              <a:gd name="connsiteX75" fmla="*/ 1187292 w 1695928"/>
              <a:gd name="connsiteY75" fmla="*/ 257339 h 1792895"/>
              <a:gd name="connsiteX76" fmla="*/ 1236822 w 1695928"/>
              <a:gd name="connsiteY76" fmla="*/ 143039 h 1792895"/>
              <a:gd name="connsiteX77" fmla="*/ 1143477 w 1695928"/>
              <a:gd name="connsiteY77" fmla="*/ 245909 h 1792895"/>
              <a:gd name="connsiteX78" fmla="*/ 1074897 w 1695928"/>
              <a:gd name="connsiteY78" fmla="*/ 211619 h 1792895"/>
              <a:gd name="connsiteX79" fmla="*/ 1132047 w 1695928"/>
              <a:gd name="connsiteY79" fmla="*/ 322109 h 1792895"/>
              <a:gd name="connsiteX80" fmla="*/ 1097757 w 1695928"/>
              <a:gd name="connsiteY80" fmla="*/ 447839 h 1792895"/>
              <a:gd name="connsiteX81" fmla="*/ 905352 w 1695928"/>
              <a:gd name="connsiteY81" fmla="*/ 556424 h 1792895"/>
              <a:gd name="connsiteX82" fmla="*/ 821532 w 1695928"/>
              <a:gd name="connsiteY82" fmla="*/ 504989 h 1792895"/>
              <a:gd name="connsiteX83" fmla="*/ 804387 w 1695928"/>
              <a:gd name="connsiteY83" fmla="*/ 375449 h 1792895"/>
              <a:gd name="connsiteX84" fmla="*/ 880587 w 1695928"/>
              <a:gd name="connsiteY84" fmla="*/ 165898 h 1792895"/>
              <a:gd name="connsiteX85" fmla="*/ 926307 w 1695928"/>
              <a:gd name="connsiteY85" fmla="*/ 78269 h 1792895"/>
              <a:gd name="connsiteX86" fmla="*/ 905352 w 1695928"/>
              <a:gd name="connsiteY86" fmla="*/ 17309 h 1792895"/>
              <a:gd name="connsiteX87" fmla="*/ 886302 w 1695928"/>
              <a:gd name="connsiteY87" fmla="*/ 80173 h 1792895"/>
              <a:gd name="connsiteX88" fmla="*/ 848202 w 1695928"/>
              <a:gd name="connsiteY88" fmla="*/ 125894 h 1792895"/>
              <a:gd name="connsiteX89" fmla="*/ 709509 w 1695928"/>
              <a:gd name="connsiteY89" fmla="*/ 40169 h 1792895"/>
              <a:gd name="connsiteX90" fmla="*/ 812007 w 1695928"/>
              <a:gd name="connsiteY90" fmla="*/ 211619 h 1792895"/>
              <a:gd name="connsiteX91" fmla="*/ 743427 w 1695928"/>
              <a:gd name="connsiteY91" fmla="*/ 333539 h 1792895"/>
              <a:gd name="connsiteX92" fmla="*/ 705605 w 1695928"/>
              <a:gd name="connsiteY92" fmla="*/ 394499 h 1792895"/>
              <a:gd name="connsiteX93" fmla="*/ 674754 w 1695928"/>
              <a:gd name="connsiteY93" fmla="*/ 186854 h 1792895"/>
              <a:gd name="connsiteX94" fmla="*/ 664903 w 1695928"/>
              <a:gd name="connsiteY94" fmla="*/ 2069 h 1792895"/>
              <a:gd name="connsiteX95" fmla="*/ 610077 w 1695928"/>
              <a:gd name="connsiteY95" fmla="*/ 89699 h 1792895"/>
              <a:gd name="connsiteX96" fmla="*/ 583407 w 1695928"/>
              <a:gd name="connsiteY96" fmla="*/ 123989 h 1792895"/>
              <a:gd name="connsiteX97" fmla="*/ 399366 w 1695928"/>
              <a:gd name="connsiteY97" fmla="*/ 42074 h 1792895"/>
              <a:gd name="connsiteX98" fmla="*/ 518637 w 1695928"/>
              <a:gd name="connsiteY98" fmla="*/ 154469 h 1792895"/>
              <a:gd name="connsiteX99" fmla="*/ 591027 w 1695928"/>
              <a:gd name="connsiteY99" fmla="*/ 207809 h 1792895"/>
              <a:gd name="connsiteX100" fmla="*/ 598647 w 1695928"/>
              <a:gd name="connsiteY100" fmla="*/ 331634 h 1792895"/>
              <a:gd name="connsiteX101" fmla="*/ 617697 w 1695928"/>
              <a:gd name="connsiteY101" fmla="*/ 466889 h 1792895"/>
              <a:gd name="connsiteX102" fmla="*/ 631032 w 1695928"/>
              <a:gd name="connsiteY102" fmla="*/ 575474 h 1792895"/>
              <a:gd name="connsiteX103" fmla="*/ 558642 w 1695928"/>
              <a:gd name="connsiteY103" fmla="*/ 623099 h 1792895"/>
              <a:gd name="connsiteX104" fmla="*/ 377667 w 1695928"/>
              <a:gd name="connsiteY104" fmla="*/ 543089 h 1792895"/>
              <a:gd name="connsiteX105" fmla="*/ 362427 w 1695928"/>
              <a:gd name="connsiteY105" fmla="*/ 453554 h 1792895"/>
              <a:gd name="connsiteX106" fmla="*/ 446247 w 1695928"/>
              <a:gd name="connsiteY106" fmla="*/ 369734 h 1792895"/>
              <a:gd name="connsiteX107" fmla="*/ 371952 w 1695928"/>
              <a:gd name="connsiteY107" fmla="*/ 388784 h 1792895"/>
              <a:gd name="connsiteX108" fmla="*/ 345282 w 1695928"/>
              <a:gd name="connsiteY108" fmla="*/ 242099 h 1792895"/>
              <a:gd name="connsiteX109" fmla="*/ 328137 w 1695928"/>
              <a:gd name="connsiteY109" fmla="*/ 360209 h 1792895"/>
              <a:gd name="connsiteX110" fmla="*/ 286227 w 1695928"/>
              <a:gd name="connsiteY110" fmla="*/ 449744 h 1792895"/>
              <a:gd name="connsiteX111" fmla="*/ 280512 w 1695928"/>
              <a:gd name="connsiteY111" fmla="*/ 527849 h 1792895"/>
              <a:gd name="connsiteX112" fmla="*/ 105252 w 1695928"/>
              <a:gd name="connsiteY112" fmla="*/ 586904 h 1792895"/>
              <a:gd name="connsiteX113" fmla="*/ 477 w 1695928"/>
              <a:gd name="connsiteY113" fmla="*/ 634529 h 1792895"/>
              <a:gd name="connsiteX114" fmla="*/ 145257 w 1695928"/>
              <a:gd name="connsiteY114" fmla="*/ 640244 h 1792895"/>
              <a:gd name="connsiteX115" fmla="*/ 301839 w 1695928"/>
              <a:gd name="connsiteY115" fmla="*/ 625004 h 1792895"/>
              <a:gd name="connsiteX116" fmla="*/ 466134 w 1695928"/>
              <a:gd name="connsiteY116" fmla="*/ 748829 h 1792895"/>
              <a:gd name="connsiteX117" fmla="*/ 488529 w 1695928"/>
              <a:gd name="connsiteY117" fmla="*/ 885989 h 1792895"/>
              <a:gd name="connsiteX118" fmla="*/ 352902 w 1695928"/>
              <a:gd name="connsiteY118" fmla="*/ 990764 h 1792895"/>
              <a:gd name="connsiteX119" fmla="*/ 257652 w 1695928"/>
              <a:gd name="connsiteY119" fmla="*/ 1063154 h 1792895"/>
              <a:gd name="connsiteX120" fmla="*/ 187167 w 1695928"/>
              <a:gd name="connsiteY120" fmla="*/ 1110779 h 1792895"/>
              <a:gd name="connsiteX121" fmla="*/ 208122 w 1695928"/>
              <a:gd name="connsiteY121" fmla="*/ 1160309 h 1792895"/>
              <a:gd name="connsiteX122" fmla="*/ 370047 w 1695928"/>
              <a:gd name="connsiteY122" fmla="*/ 1078394 h 1792895"/>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74754 w 1695928"/>
              <a:gd name="connsiteY93" fmla="*/ 184785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74754 w 1695928"/>
              <a:gd name="connsiteY93" fmla="*/ 184785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95198 w 1695928"/>
              <a:gd name="connsiteY93" fmla="*/ 217170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4425 h 1790826"/>
              <a:gd name="connsiteX1" fmla="*/ 482442 w 1695928"/>
              <a:gd name="connsiteY1" fmla="*/ 1055370 h 1790826"/>
              <a:gd name="connsiteX2" fmla="*/ 613887 w 1695928"/>
              <a:gd name="connsiteY2" fmla="*/ 1101090 h 1790826"/>
              <a:gd name="connsiteX3" fmla="*/ 667227 w 1695928"/>
              <a:gd name="connsiteY3" fmla="*/ 1184910 h 1790826"/>
              <a:gd name="connsiteX4" fmla="*/ 669132 w 1695928"/>
              <a:gd name="connsiteY4" fmla="*/ 1331595 h 1790826"/>
              <a:gd name="connsiteX5" fmla="*/ 611982 w 1695928"/>
              <a:gd name="connsiteY5" fmla="*/ 1482090 h 1790826"/>
              <a:gd name="connsiteX6" fmla="*/ 610077 w 1695928"/>
              <a:gd name="connsiteY6" fmla="*/ 1611630 h 1790826"/>
              <a:gd name="connsiteX7" fmla="*/ 598647 w 1695928"/>
              <a:gd name="connsiteY7" fmla="*/ 1666875 h 1790826"/>
              <a:gd name="connsiteX8" fmla="*/ 551022 w 1695928"/>
              <a:gd name="connsiteY8" fmla="*/ 1718310 h 1790826"/>
              <a:gd name="connsiteX9" fmla="*/ 511203 w 1695928"/>
              <a:gd name="connsiteY9" fmla="*/ 1786890 h 1790826"/>
              <a:gd name="connsiteX10" fmla="*/ 627037 w 1695928"/>
              <a:gd name="connsiteY10" fmla="*/ 1704975 h 1790826"/>
              <a:gd name="connsiteX11" fmla="*/ 642462 w 1695928"/>
              <a:gd name="connsiteY11" fmla="*/ 1661160 h 1790826"/>
              <a:gd name="connsiteX12" fmla="*/ 711042 w 1695928"/>
              <a:gd name="connsiteY12" fmla="*/ 1735455 h 1790826"/>
              <a:gd name="connsiteX13" fmla="*/ 730092 w 1695928"/>
              <a:gd name="connsiteY13" fmla="*/ 1790700 h 1790826"/>
              <a:gd name="connsiteX14" fmla="*/ 747237 w 1695928"/>
              <a:gd name="connsiteY14" fmla="*/ 1720215 h 1790826"/>
              <a:gd name="connsiteX15" fmla="*/ 703422 w 1695928"/>
              <a:gd name="connsiteY15" fmla="*/ 1655445 h 1790826"/>
              <a:gd name="connsiteX16" fmla="*/ 686277 w 1695928"/>
              <a:gd name="connsiteY16" fmla="*/ 1579245 h 1790826"/>
              <a:gd name="connsiteX17" fmla="*/ 709137 w 1695928"/>
              <a:gd name="connsiteY17" fmla="*/ 1518285 h 1790826"/>
              <a:gd name="connsiteX18" fmla="*/ 751047 w 1695928"/>
              <a:gd name="connsiteY18" fmla="*/ 1474470 h 1790826"/>
              <a:gd name="connsiteX19" fmla="*/ 855822 w 1695928"/>
              <a:gd name="connsiteY19" fmla="*/ 1539240 h 1790826"/>
              <a:gd name="connsiteX20" fmla="*/ 905352 w 1695928"/>
              <a:gd name="connsiteY20" fmla="*/ 1598295 h 1790826"/>
              <a:gd name="connsiteX21" fmla="*/ 924402 w 1695928"/>
              <a:gd name="connsiteY21" fmla="*/ 1674495 h 1790826"/>
              <a:gd name="connsiteX22" fmla="*/ 954882 w 1695928"/>
              <a:gd name="connsiteY22" fmla="*/ 1598295 h 1790826"/>
              <a:gd name="connsiteX23" fmla="*/ 930117 w 1695928"/>
              <a:gd name="connsiteY23" fmla="*/ 1543050 h 1790826"/>
              <a:gd name="connsiteX24" fmla="*/ 968217 w 1695928"/>
              <a:gd name="connsiteY24" fmla="*/ 1520190 h 1790826"/>
              <a:gd name="connsiteX25" fmla="*/ 1010127 w 1695928"/>
              <a:gd name="connsiteY25" fmla="*/ 1495425 h 1790826"/>
              <a:gd name="connsiteX26" fmla="*/ 886302 w 1695928"/>
              <a:gd name="connsiteY26" fmla="*/ 1491615 h 1790826"/>
              <a:gd name="connsiteX27" fmla="*/ 791052 w 1695928"/>
              <a:gd name="connsiteY27" fmla="*/ 1358265 h 1790826"/>
              <a:gd name="connsiteX28" fmla="*/ 827247 w 1695928"/>
              <a:gd name="connsiteY28" fmla="*/ 1181100 h 1790826"/>
              <a:gd name="connsiteX29" fmla="*/ 892017 w 1695928"/>
              <a:gd name="connsiteY29" fmla="*/ 1104900 h 1790826"/>
              <a:gd name="connsiteX30" fmla="*/ 979647 w 1695928"/>
              <a:gd name="connsiteY30" fmla="*/ 1097280 h 1790826"/>
              <a:gd name="connsiteX31" fmla="*/ 1078707 w 1695928"/>
              <a:gd name="connsiteY31" fmla="*/ 1139190 h 1790826"/>
              <a:gd name="connsiteX32" fmla="*/ 1181577 w 1695928"/>
              <a:gd name="connsiteY32" fmla="*/ 1205865 h 1790826"/>
              <a:gd name="connsiteX33" fmla="*/ 1158717 w 1695928"/>
              <a:gd name="connsiteY33" fmla="*/ 1123950 h 1790826"/>
              <a:gd name="connsiteX34" fmla="*/ 1071087 w 1695928"/>
              <a:gd name="connsiteY34" fmla="*/ 1005840 h 1790826"/>
              <a:gd name="connsiteX35" fmla="*/ 1095852 w 1695928"/>
              <a:gd name="connsiteY35" fmla="*/ 929640 h 1790826"/>
              <a:gd name="connsiteX36" fmla="*/ 1197189 w 1695928"/>
              <a:gd name="connsiteY36" fmla="*/ 883920 h 1790826"/>
              <a:gd name="connsiteX37" fmla="*/ 1361112 w 1695928"/>
              <a:gd name="connsiteY37" fmla="*/ 887730 h 1790826"/>
              <a:gd name="connsiteX38" fmla="*/ 1455990 w 1695928"/>
              <a:gd name="connsiteY38" fmla="*/ 1017271 h 1790826"/>
              <a:gd name="connsiteX39" fmla="*/ 1459707 w 1695928"/>
              <a:gd name="connsiteY39" fmla="*/ 918210 h 1790826"/>
              <a:gd name="connsiteX40" fmla="*/ 1459707 w 1695928"/>
              <a:gd name="connsiteY40" fmla="*/ 899160 h 1790826"/>
              <a:gd name="connsiteX41" fmla="*/ 1532097 w 1695928"/>
              <a:gd name="connsiteY41" fmla="*/ 960120 h 1790826"/>
              <a:gd name="connsiteX42" fmla="*/ 1558767 w 1695928"/>
              <a:gd name="connsiteY42" fmla="*/ 1036320 h 1790826"/>
              <a:gd name="connsiteX43" fmla="*/ 1564482 w 1695928"/>
              <a:gd name="connsiteY43" fmla="*/ 1106805 h 1790826"/>
              <a:gd name="connsiteX44" fmla="*/ 1608297 w 1695928"/>
              <a:gd name="connsiteY44" fmla="*/ 1017270 h 1790826"/>
              <a:gd name="connsiteX45" fmla="*/ 1695927 w 1695928"/>
              <a:gd name="connsiteY45" fmla="*/ 1024890 h 1790826"/>
              <a:gd name="connsiteX46" fmla="*/ 1610203 w 1695928"/>
              <a:gd name="connsiteY46" fmla="*/ 969644 h 1790826"/>
              <a:gd name="connsiteX47" fmla="*/ 1547337 w 1695928"/>
              <a:gd name="connsiteY47" fmla="*/ 897255 h 1790826"/>
              <a:gd name="connsiteX48" fmla="*/ 1594962 w 1695928"/>
              <a:gd name="connsiteY48" fmla="*/ 868680 h 1790826"/>
              <a:gd name="connsiteX49" fmla="*/ 1667352 w 1695928"/>
              <a:gd name="connsiteY49" fmla="*/ 868680 h 1790826"/>
              <a:gd name="connsiteX50" fmla="*/ 1591152 w 1695928"/>
              <a:gd name="connsiteY50" fmla="*/ 836295 h 1790826"/>
              <a:gd name="connsiteX51" fmla="*/ 1509237 w 1695928"/>
              <a:gd name="connsiteY51" fmla="*/ 851535 h 1790826"/>
              <a:gd name="connsiteX52" fmla="*/ 1415892 w 1695928"/>
              <a:gd name="connsiteY52" fmla="*/ 790575 h 1790826"/>
              <a:gd name="connsiteX53" fmla="*/ 1450182 w 1695928"/>
              <a:gd name="connsiteY53" fmla="*/ 653415 h 1790826"/>
              <a:gd name="connsiteX54" fmla="*/ 1373982 w 1695928"/>
              <a:gd name="connsiteY54" fmla="*/ 767715 h 1790826"/>
              <a:gd name="connsiteX55" fmla="*/ 1280637 w 1695928"/>
              <a:gd name="connsiteY55" fmla="*/ 790575 h 1790826"/>
              <a:gd name="connsiteX56" fmla="*/ 1320642 w 1695928"/>
              <a:gd name="connsiteY56" fmla="*/ 727710 h 1790826"/>
              <a:gd name="connsiteX57" fmla="*/ 1362552 w 1695928"/>
              <a:gd name="connsiteY57" fmla="*/ 632460 h 1790826"/>
              <a:gd name="connsiteX58" fmla="*/ 1370172 w 1695928"/>
              <a:gd name="connsiteY58" fmla="*/ 523875 h 1790826"/>
              <a:gd name="connsiteX59" fmla="*/ 1345407 w 1695928"/>
              <a:gd name="connsiteY59" fmla="*/ 535305 h 1790826"/>
              <a:gd name="connsiteX60" fmla="*/ 1309212 w 1695928"/>
              <a:gd name="connsiteY60" fmla="*/ 649605 h 1790826"/>
              <a:gd name="connsiteX61" fmla="*/ 1240632 w 1695928"/>
              <a:gd name="connsiteY61" fmla="*/ 552450 h 1790826"/>
              <a:gd name="connsiteX62" fmla="*/ 1267581 w 1695928"/>
              <a:gd name="connsiteY62" fmla="*/ 695325 h 1790826"/>
              <a:gd name="connsiteX63" fmla="*/ 1154907 w 1695928"/>
              <a:gd name="connsiteY63" fmla="*/ 750570 h 1790826"/>
              <a:gd name="connsiteX64" fmla="*/ 1067277 w 1695928"/>
              <a:gd name="connsiteY64" fmla="*/ 725805 h 1790826"/>
              <a:gd name="connsiteX65" fmla="*/ 1071087 w 1695928"/>
              <a:gd name="connsiteY65" fmla="*/ 632460 h 1790826"/>
              <a:gd name="connsiteX66" fmla="*/ 1128237 w 1695928"/>
              <a:gd name="connsiteY66" fmla="*/ 552450 h 1790826"/>
              <a:gd name="connsiteX67" fmla="*/ 1231107 w 1695928"/>
              <a:gd name="connsiteY67" fmla="*/ 506730 h 1790826"/>
              <a:gd name="connsiteX68" fmla="*/ 1326357 w 1695928"/>
              <a:gd name="connsiteY68" fmla="*/ 487680 h 1790826"/>
              <a:gd name="connsiteX69" fmla="*/ 1477828 w 1695928"/>
              <a:gd name="connsiteY69" fmla="*/ 506730 h 1790826"/>
              <a:gd name="connsiteX70" fmla="*/ 1364457 w 1695928"/>
              <a:gd name="connsiteY70" fmla="*/ 426720 h 1790826"/>
              <a:gd name="connsiteX71" fmla="*/ 1447905 w 1695928"/>
              <a:gd name="connsiteY71" fmla="*/ 289560 h 1790826"/>
              <a:gd name="connsiteX72" fmla="*/ 1265397 w 1695928"/>
              <a:gd name="connsiteY72" fmla="*/ 426720 h 1790826"/>
              <a:gd name="connsiteX73" fmla="*/ 1154907 w 1695928"/>
              <a:gd name="connsiteY73" fmla="*/ 480060 h 1790826"/>
              <a:gd name="connsiteX74" fmla="*/ 1188896 w 1695928"/>
              <a:gd name="connsiteY74" fmla="*/ 396173 h 1790826"/>
              <a:gd name="connsiteX75" fmla="*/ 1187292 w 1695928"/>
              <a:gd name="connsiteY75" fmla="*/ 255270 h 1790826"/>
              <a:gd name="connsiteX76" fmla="*/ 1236822 w 1695928"/>
              <a:gd name="connsiteY76" fmla="*/ 140970 h 1790826"/>
              <a:gd name="connsiteX77" fmla="*/ 1143477 w 1695928"/>
              <a:gd name="connsiteY77" fmla="*/ 243840 h 1790826"/>
              <a:gd name="connsiteX78" fmla="*/ 1074897 w 1695928"/>
              <a:gd name="connsiteY78" fmla="*/ 209550 h 1790826"/>
              <a:gd name="connsiteX79" fmla="*/ 1132047 w 1695928"/>
              <a:gd name="connsiteY79" fmla="*/ 320040 h 1790826"/>
              <a:gd name="connsiteX80" fmla="*/ 1097757 w 1695928"/>
              <a:gd name="connsiteY80" fmla="*/ 445770 h 1790826"/>
              <a:gd name="connsiteX81" fmla="*/ 905352 w 1695928"/>
              <a:gd name="connsiteY81" fmla="*/ 554355 h 1790826"/>
              <a:gd name="connsiteX82" fmla="*/ 821532 w 1695928"/>
              <a:gd name="connsiteY82" fmla="*/ 502920 h 1790826"/>
              <a:gd name="connsiteX83" fmla="*/ 804387 w 1695928"/>
              <a:gd name="connsiteY83" fmla="*/ 373380 h 1790826"/>
              <a:gd name="connsiteX84" fmla="*/ 880587 w 1695928"/>
              <a:gd name="connsiteY84" fmla="*/ 163829 h 1790826"/>
              <a:gd name="connsiteX85" fmla="*/ 926307 w 1695928"/>
              <a:gd name="connsiteY85" fmla="*/ 76200 h 1790826"/>
              <a:gd name="connsiteX86" fmla="*/ 905352 w 1695928"/>
              <a:gd name="connsiteY86" fmla="*/ 15240 h 1790826"/>
              <a:gd name="connsiteX87" fmla="*/ 886302 w 1695928"/>
              <a:gd name="connsiteY87" fmla="*/ 78104 h 1790826"/>
              <a:gd name="connsiteX88" fmla="*/ 848202 w 1695928"/>
              <a:gd name="connsiteY88" fmla="*/ 123825 h 1790826"/>
              <a:gd name="connsiteX89" fmla="*/ 709509 w 1695928"/>
              <a:gd name="connsiteY89" fmla="*/ 38100 h 1790826"/>
              <a:gd name="connsiteX90" fmla="*/ 812007 w 1695928"/>
              <a:gd name="connsiteY90" fmla="*/ 209550 h 1790826"/>
              <a:gd name="connsiteX91" fmla="*/ 743427 w 1695928"/>
              <a:gd name="connsiteY91" fmla="*/ 331470 h 1790826"/>
              <a:gd name="connsiteX92" fmla="*/ 705605 w 1695928"/>
              <a:gd name="connsiteY92" fmla="*/ 392430 h 1790826"/>
              <a:gd name="connsiteX93" fmla="*/ 695198 w 1695928"/>
              <a:gd name="connsiteY93" fmla="*/ 217170 h 1790826"/>
              <a:gd name="connsiteX94" fmla="*/ 664903 w 1695928"/>
              <a:gd name="connsiteY94" fmla="*/ 0 h 1790826"/>
              <a:gd name="connsiteX95" fmla="*/ 610077 w 1695928"/>
              <a:gd name="connsiteY95" fmla="*/ 87630 h 1790826"/>
              <a:gd name="connsiteX96" fmla="*/ 583407 w 1695928"/>
              <a:gd name="connsiteY96" fmla="*/ 121920 h 1790826"/>
              <a:gd name="connsiteX97" fmla="*/ 399366 w 1695928"/>
              <a:gd name="connsiteY97" fmla="*/ 40005 h 1790826"/>
              <a:gd name="connsiteX98" fmla="*/ 518637 w 1695928"/>
              <a:gd name="connsiteY98" fmla="*/ 152400 h 1790826"/>
              <a:gd name="connsiteX99" fmla="*/ 591027 w 1695928"/>
              <a:gd name="connsiteY99" fmla="*/ 205740 h 1790826"/>
              <a:gd name="connsiteX100" fmla="*/ 598647 w 1695928"/>
              <a:gd name="connsiteY100" fmla="*/ 329565 h 1790826"/>
              <a:gd name="connsiteX101" fmla="*/ 617697 w 1695928"/>
              <a:gd name="connsiteY101" fmla="*/ 464820 h 1790826"/>
              <a:gd name="connsiteX102" fmla="*/ 631032 w 1695928"/>
              <a:gd name="connsiteY102" fmla="*/ 573405 h 1790826"/>
              <a:gd name="connsiteX103" fmla="*/ 558642 w 1695928"/>
              <a:gd name="connsiteY103" fmla="*/ 621030 h 1790826"/>
              <a:gd name="connsiteX104" fmla="*/ 377667 w 1695928"/>
              <a:gd name="connsiteY104" fmla="*/ 541020 h 1790826"/>
              <a:gd name="connsiteX105" fmla="*/ 362427 w 1695928"/>
              <a:gd name="connsiteY105" fmla="*/ 451485 h 1790826"/>
              <a:gd name="connsiteX106" fmla="*/ 446247 w 1695928"/>
              <a:gd name="connsiteY106" fmla="*/ 367665 h 1790826"/>
              <a:gd name="connsiteX107" fmla="*/ 371952 w 1695928"/>
              <a:gd name="connsiteY107" fmla="*/ 386715 h 1790826"/>
              <a:gd name="connsiteX108" fmla="*/ 345282 w 1695928"/>
              <a:gd name="connsiteY108" fmla="*/ 240030 h 1790826"/>
              <a:gd name="connsiteX109" fmla="*/ 328137 w 1695928"/>
              <a:gd name="connsiteY109" fmla="*/ 358140 h 1790826"/>
              <a:gd name="connsiteX110" fmla="*/ 286227 w 1695928"/>
              <a:gd name="connsiteY110" fmla="*/ 447675 h 1790826"/>
              <a:gd name="connsiteX111" fmla="*/ 280512 w 1695928"/>
              <a:gd name="connsiteY111" fmla="*/ 525780 h 1790826"/>
              <a:gd name="connsiteX112" fmla="*/ 105252 w 1695928"/>
              <a:gd name="connsiteY112" fmla="*/ 584835 h 1790826"/>
              <a:gd name="connsiteX113" fmla="*/ 477 w 1695928"/>
              <a:gd name="connsiteY113" fmla="*/ 632460 h 1790826"/>
              <a:gd name="connsiteX114" fmla="*/ 145257 w 1695928"/>
              <a:gd name="connsiteY114" fmla="*/ 638175 h 1790826"/>
              <a:gd name="connsiteX115" fmla="*/ 301839 w 1695928"/>
              <a:gd name="connsiteY115" fmla="*/ 622935 h 1790826"/>
              <a:gd name="connsiteX116" fmla="*/ 466134 w 1695928"/>
              <a:gd name="connsiteY116" fmla="*/ 746760 h 1790826"/>
              <a:gd name="connsiteX117" fmla="*/ 488529 w 1695928"/>
              <a:gd name="connsiteY117" fmla="*/ 883920 h 1790826"/>
              <a:gd name="connsiteX118" fmla="*/ 352902 w 1695928"/>
              <a:gd name="connsiteY118" fmla="*/ 988695 h 1790826"/>
              <a:gd name="connsiteX119" fmla="*/ 257652 w 1695928"/>
              <a:gd name="connsiteY119" fmla="*/ 1061085 h 1790826"/>
              <a:gd name="connsiteX120" fmla="*/ 187167 w 1695928"/>
              <a:gd name="connsiteY120" fmla="*/ 1108710 h 1790826"/>
              <a:gd name="connsiteX121" fmla="*/ 208122 w 1695928"/>
              <a:gd name="connsiteY121" fmla="*/ 1158240 h 1790826"/>
              <a:gd name="connsiteX122" fmla="*/ 370047 w 1695928"/>
              <a:gd name="connsiteY122" fmla="*/ 1076325 h 1790826"/>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95198 w 1695928"/>
              <a:gd name="connsiteY93" fmla="*/ 219075 h 1792731"/>
              <a:gd name="connsiteX94" fmla="*/ 670479 w 1695928"/>
              <a:gd name="connsiteY94" fmla="*/ 0 h 1792731"/>
              <a:gd name="connsiteX95" fmla="*/ 610077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95198 w 1695928"/>
              <a:gd name="connsiteY93" fmla="*/ 219075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18637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399366 w 1695928"/>
              <a:gd name="connsiteY97" fmla="*/ 4191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29102 w 1695928"/>
              <a:gd name="connsiteY97" fmla="*/ 5715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29102 w 1695928"/>
              <a:gd name="connsiteY97" fmla="*/ 5715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32047 w 1695928"/>
              <a:gd name="connsiteY79" fmla="*/ 321945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74897 w 1695928"/>
              <a:gd name="connsiteY78" fmla="*/ 211455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54907 w 1695928"/>
              <a:gd name="connsiteY73" fmla="*/ 48196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562 w 1695928"/>
              <a:gd name="connsiteY0" fmla="*/ 1116330 h 1792731"/>
              <a:gd name="connsiteX1" fmla="*/ 482442 w 1695928"/>
              <a:gd name="connsiteY1" fmla="*/ 1057275 h 1792731"/>
              <a:gd name="connsiteX2" fmla="*/ 613887 w 1695928"/>
              <a:gd name="connsiteY2" fmla="*/ 1102995 h 1792731"/>
              <a:gd name="connsiteX3" fmla="*/ 667227 w 1695928"/>
              <a:gd name="connsiteY3" fmla="*/ 1186815 h 1792731"/>
              <a:gd name="connsiteX4" fmla="*/ 669132 w 1695928"/>
              <a:gd name="connsiteY4" fmla="*/ 1333500 h 1792731"/>
              <a:gd name="connsiteX5" fmla="*/ 611982 w 1695928"/>
              <a:gd name="connsiteY5" fmla="*/ 1483995 h 1792731"/>
              <a:gd name="connsiteX6" fmla="*/ 610077 w 1695928"/>
              <a:gd name="connsiteY6" fmla="*/ 1613535 h 1792731"/>
              <a:gd name="connsiteX7" fmla="*/ 598647 w 1695928"/>
              <a:gd name="connsiteY7" fmla="*/ 1668780 h 1792731"/>
              <a:gd name="connsiteX8" fmla="*/ 551022 w 1695928"/>
              <a:gd name="connsiteY8" fmla="*/ 1720215 h 1792731"/>
              <a:gd name="connsiteX9" fmla="*/ 511203 w 1695928"/>
              <a:gd name="connsiteY9" fmla="*/ 1788795 h 1792731"/>
              <a:gd name="connsiteX10" fmla="*/ 627037 w 1695928"/>
              <a:gd name="connsiteY10" fmla="*/ 1706880 h 1792731"/>
              <a:gd name="connsiteX11" fmla="*/ 642462 w 1695928"/>
              <a:gd name="connsiteY11" fmla="*/ 1663065 h 1792731"/>
              <a:gd name="connsiteX12" fmla="*/ 711042 w 1695928"/>
              <a:gd name="connsiteY12" fmla="*/ 1737360 h 1792731"/>
              <a:gd name="connsiteX13" fmla="*/ 730092 w 1695928"/>
              <a:gd name="connsiteY13" fmla="*/ 1792605 h 1792731"/>
              <a:gd name="connsiteX14" fmla="*/ 747237 w 1695928"/>
              <a:gd name="connsiteY14" fmla="*/ 1722120 h 1792731"/>
              <a:gd name="connsiteX15" fmla="*/ 703422 w 1695928"/>
              <a:gd name="connsiteY15" fmla="*/ 1657350 h 1792731"/>
              <a:gd name="connsiteX16" fmla="*/ 686277 w 1695928"/>
              <a:gd name="connsiteY16" fmla="*/ 1581150 h 1792731"/>
              <a:gd name="connsiteX17" fmla="*/ 709137 w 1695928"/>
              <a:gd name="connsiteY17" fmla="*/ 1520190 h 1792731"/>
              <a:gd name="connsiteX18" fmla="*/ 751047 w 1695928"/>
              <a:gd name="connsiteY18" fmla="*/ 1476375 h 1792731"/>
              <a:gd name="connsiteX19" fmla="*/ 855822 w 1695928"/>
              <a:gd name="connsiteY19" fmla="*/ 1541145 h 1792731"/>
              <a:gd name="connsiteX20" fmla="*/ 905352 w 1695928"/>
              <a:gd name="connsiteY20" fmla="*/ 1600200 h 1792731"/>
              <a:gd name="connsiteX21" fmla="*/ 924402 w 1695928"/>
              <a:gd name="connsiteY21" fmla="*/ 1676400 h 1792731"/>
              <a:gd name="connsiteX22" fmla="*/ 954882 w 1695928"/>
              <a:gd name="connsiteY22" fmla="*/ 1600200 h 1792731"/>
              <a:gd name="connsiteX23" fmla="*/ 930117 w 1695928"/>
              <a:gd name="connsiteY23" fmla="*/ 1544955 h 1792731"/>
              <a:gd name="connsiteX24" fmla="*/ 968217 w 1695928"/>
              <a:gd name="connsiteY24" fmla="*/ 1522095 h 1792731"/>
              <a:gd name="connsiteX25" fmla="*/ 1010127 w 1695928"/>
              <a:gd name="connsiteY25" fmla="*/ 1497330 h 1792731"/>
              <a:gd name="connsiteX26" fmla="*/ 886302 w 1695928"/>
              <a:gd name="connsiteY26" fmla="*/ 1493520 h 1792731"/>
              <a:gd name="connsiteX27" fmla="*/ 791052 w 1695928"/>
              <a:gd name="connsiteY27" fmla="*/ 1360170 h 1792731"/>
              <a:gd name="connsiteX28" fmla="*/ 827247 w 1695928"/>
              <a:gd name="connsiteY28" fmla="*/ 1183005 h 1792731"/>
              <a:gd name="connsiteX29" fmla="*/ 892017 w 1695928"/>
              <a:gd name="connsiteY29" fmla="*/ 1106805 h 1792731"/>
              <a:gd name="connsiteX30" fmla="*/ 979647 w 1695928"/>
              <a:gd name="connsiteY30" fmla="*/ 1099185 h 1792731"/>
              <a:gd name="connsiteX31" fmla="*/ 1078707 w 1695928"/>
              <a:gd name="connsiteY31" fmla="*/ 1141095 h 1792731"/>
              <a:gd name="connsiteX32" fmla="*/ 1181577 w 1695928"/>
              <a:gd name="connsiteY32" fmla="*/ 1207770 h 1792731"/>
              <a:gd name="connsiteX33" fmla="*/ 1158717 w 1695928"/>
              <a:gd name="connsiteY33" fmla="*/ 1125855 h 1792731"/>
              <a:gd name="connsiteX34" fmla="*/ 1071087 w 1695928"/>
              <a:gd name="connsiteY34" fmla="*/ 1007745 h 1792731"/>
              <a:gd name="connsiteX35" fmla="*/ 1095852 w 1695928"/>
              <a:gd name="connsiteY35" fmla="*/ 931545 h 1792731"/>
              <a:gd name="connsiteX36" fmla="*/ 1197189 w 1695928"/>
              <a:gd name="connsiteY36" fmla="*/ 885825 h 1792731"/>
              <a:gd name="connsiteX37" fmla="*/ 1361112 w 1695928"/>
              <a:gd name="connsiteY37" fmla="*/ 889635 h 1792731"/>
              <a:gd name="connsiteX38" fmla="*/ 1455990 w 1695928"/>
              <a:gd name="connsiteY38" fmla="*/ 1019176 h 1792731"/>
              <a:gd name="connsiteX39" fmla="*/ 1459707 w 1695928"/>
              <a:gd name="connsiteY39" fmla="*/ 920115 h 1792731"/>
              <a:gd name="connsiteX40" fmla="*/ 1459707 w 1695928"/>
              <a:gd name="connsiteY40" fmla="*/ 901065 h 1792731"/>
              <a:gd name="connsiteX41" fmla="*/ 1532097 w 1695928"/>
              <a:gd name="connsiteY41" fmla="*/ 962025 h 1792731"/>
              <a:gd name="connsiteX42" fmla="*/ 1558767 w 1695928"/>
              <a:gd name="connsiteY42" fmla="*/ 1038225 h 1792731"/>
              <a:gd name="connsiteX43" fmla="*/ 1564482 w 1695928"/>
              <a:gd name="connsiteY43" fmla="*/ 1108710 h 1792731"/>
              <a:gd name="connsiteX44" fmla="*/ 1608297 w 1695928"/>
              <a:gd name="connsiteY44" fmla="*/ 1019175 h 1792731"/>
              <a:gd name="connsiteX45" fmla="*/ 1695927 w 1695928"/>
              <a:gd name="connsiteY45" fmla="*/ 1026795 h 1792731"/>
              <a:gd name="connsiteX46" fmla="*/ 1610203 w 1695928"/>
              <a:gd name="connsiteY46" fmla="*/ 971549 h 1792731"/>
              <a:gd name="connsiteX47" fmla="*/ 1547337 w 1695928"/>
              <a:gd name="connsiteY47" fmla="*/ 899160 h 1792731"/>
              <a:gd name="connsiteX48" fmla="*/ 1594962 w 1695928"/>
              <a:gd name="connsiteY48" fmla="*/ 870585 h 1792731"/>
              <a:gd name="connsiteX49" fmla="*/ 1667352 w 1695928"/>
              <a:gd name="connsiteY49" fmla="*/ 870585 h 1792731"/>
              <a:gd name="connsiteX50" fmla="*/ 1591152 w 1695928"/>
              <a:gd name="connsiteY50" fmla="*/ 838200 h 1792731"/>
              <a:gd name="connsiteX51" fmla="*/ 1509237 w 1695928"/>
              <a:gd name="connsiteY51" fmla="*/ 853440 h 1792731"/>
              <a:gd name="connsiteX52" fmla="*/ 1415892 w 1695928"/>
              <a:gd name="connsiteY52" fmla="*/ 792480 h 1792731"/>
              <a:gd name="connsiteX53" fmla="*/ 1450182 w 1695928"/>
              <a:gd name="connsiteY53" fmla="*/ 655320 h 1792731"/>
              <a:gd name="connsiteX54" fmla="*/ 1373982 w 1695928"/>
              <a:gd name="connsiteY54" fmla="*/ 769620 h 1792731"/>
              <a:gd name="connsiteX55" fmla="*/ 1280637 w 1695928"/>
              <a:gd name="connsiteY55" fmla="*/ 792480 h 1792731"/>
              <a:gd name="connsiteX56" fmla="*/ 1320642 w 1695928"/>
              <a:gd name="connsiteY56" fmla="*/ 729615 h 1792731"/>
              <a:gd name="connsiteX57" fmla="*/ 1362552 w 1695928"/>
              <a:gd name="connsiteY57" fmla="*/ 634365 h 1792731"/>
              <a:gd name="connsiteX58" fmla="*/ 1370172 w 1695928"/>
              <a:gd name="connsiteY58" fmla="*/ 525780 h 1792731"/>
              <a:gd name="connsiteX59" fmla="*/ 1345407 w 1695928"/>
              <a:gd name="connsiteY59" fmla="*/ 537210 h 1792731"/>
              <a:gd name="connsiteX60" fmla="*/ 1309212 w 1695928"/>
              <a:gd name="connsiteY60" fmla="*/ 651510 h 1792731"/>
              <a:gd name="connsiteX61" fmla="*/ 1240632 w 1695928"/>
              <a:gd name="connsiteY61" fmla="*/ 554355 h 1792731"/>
              <a:gd name="connsiteX62" fmla="*/ 1267581 w 1695928"/>
              <a:gd name="connsiteY62" fmla="*/ 697230 h 1792731"/>
              <a:gd name="connsiteX63" fmla="*/ 1154907 w 1695928"/>
              <a:gd name="connsiteY63" fmla="*/ 752475 h 1792731"/>
              <a:gd name="connsiteX64" fmla="*/ 1067277 w 1695928"/>
              <a:gd name="connsiteY64" fmla="*/ 727710 h 1792731"/>
              <a:gd name="connsiteX65" fmla="*/ 1071087 w 1695928"/>
              <a:gd name="connsiteY65" fmla="*/ 634365 h 1792731"/>
              <a:gd name="connsiteX66" fmla="*/ 1128237 w 1695928"/>
              <a:gd name="connsiteY66" fmla="*/ 554355 h 1792731"/>
              <a:gd name="connsiteX67" fmla="*/ 1231107 w 1695928"/>
              <a:gd name="connsiteY67" fmla="*/ 508635 h 1792731"/>
              <a:gd name="connsiteX68" fmla="*/ 1326357 w 1695928"/>
              <a:gd name="connsiteY68" fmla="*/ 489585 h 1792731"/>
              <a:gd name="connsiteX69" fmla="*/ 1477828 w 1695928"/>
              <a:gd name="connsiteY69" fmla="*/ 508635 h 1792731"/>
              <a:gd name="connsiteX70" fmla="*/ 1364457 w 1695928"/>
              <a:gd name="connsiteY70" fmla="*/ 428625 h 1792731"/>
              <a:gd name="connsiteX71" fmla="*/ 1447905 w 1695928"/>
              <a:gd name="connsiteY71" fmla="*/ 291465 h 1792731"/>
              <a:gd name="connsiteX72" fmla="*/ 1265397 w 1695928"/>
              <a:gd name="connsiteY72" fmla="*/ 428625 h 1792731"/>
              <a:gd name="connsiteX73" fmla="*/ 1177209 w 1695928"/>
              <a:gd name="connsiteY73" fmla="*/ 462915 h 1792731"/>
              <a:gd name="connsiteX74" fmla="*/ 1188896 w 1695928"/>
              <a:gd name="connsiteY74" fmla="*/ 398078 h 1792731"/>
              <a:gd name="connsiteX75" fmla="*/ 1187292 w 1695928"/>
              <a:gd name="connsiteY75" fmla="*/ 257175 h 1792731"/>
              <a:gd name="connsiteX76" fmla="*/ 1236822 w 1695928"/>
              <a:gd name="connsiteY76" fmla="*/ 142875 h 1792731"/>
              <a:gd name="connsiteX77" fmla="*/ 1143477 w 1695928"/>
              <a:gd name="connsiteY77" fmla="*/ 245745 h 1792731"/>
              <a:gd name="connsiteX78" fmla="*/ 1056312 w 1695928"/>
              <a:gd name="connsiteY78" fmla="*/ 209550 h 1792731"/>
              <a:gd name="connsiteX79" fmla="*/ 1119037 w 1695928"/>
              <a:gd name="connsiteY79" fmla="*/ 323850 h 1792731"/>
              <a:gd name="connsiteX80" fmla="*/ 1097757 w 1695928"/>
              <a:gd name="connsiteY80" fmla="*/ 447675 h 1792731"/>
              <a:gd name="connsiteX81" fmla="*/ 905352 w 1695928"/>
              <a:gd name="connsiteY81" fmla="*/ 556260 h 1792731"/>
              <a:gd name="connsiteX82" fmla="*/ 821532 w 1695928"/>
              <a:gd name="connsiteY82" fmla="*/ 504825 h 1792731"/>
              <a:gd name="connsiteX83" fmla="*/ 804387 w 1695928"/>
              <a:gd name="connsiteY83" fmla="*/ 375285 h 1792731"/>
              <a:gd name="connsiteX84" fmla="*/ 880587 w 1695928"/>
              <a:gd name="connsiteY84" fmla="*/ 165734 h 1792731"/>
              <a:gd name="connsiteX85" fmla="*/ 926307 w 1695928"/>
              <a:gd name="connsiteY85" fmla="*/ 78105 h 1792731"/>
              <a:gd name="connsiteX86" fmla="*/ 905352 w 1695928"/>
              <a:gd name="connsiteY86" fmla="*/ 17145 h 1792731"/>
              <a:gd name="connsiteX87" fmla="*/ 886302 w 1695928"/>
              <a:gd name="connsiteY87" fmla="*/ 80009 h 1792731"/>
              <a:gd name="connsiteX88" fmla="*/ 848202 w 1695928"/>
              <a:gd name="connsiteY88" fmla="*/ 125730 h 1792731"/>
              <a:gd name="connsiteX89" fmla="*/ 709509 w 1695928"/>
              <a:gd name="connsiteY89" fmla="*/ 40005 h 1792731"/>
              <a:gd name="connsiteX90" fmla="*/ 812007 w 1695928"/>
              <a:gd name="connsiteY90" fmla="*/ 211455 h 1792731"/>
              <a:gd name="connsiteX91" fmla="*/ 743427 w 1695928"/>
              <a:gd name="connsiteY91" fmla="*/ 333375 h 1792731"/>
              <a:gd name="connsiteX92" fmla="*/ 705605 w 1695928"/>
              <a:gd name="connsiteY92" fmla="*/ 394335 h 1792731"/>
              <a:gd name="connsiteX93" fmla="*/ 689622 w 1695928"/>
              <a:gd name="connsiteY93" fmla="*/ 209550 h 1792731"/>
              <a:gd name="connsiteX94" fmla="*/ 670479 w 1695928"/>
              <a:gd name="connsiteY94" fmla="*/ 0 h 1792731"/>
              <a:gd name="connsiteX95" fmla="*/ 604501 w 1695928"/>
              <a:gd name="connsiteY95" fmla="*/ 89535 h 1792731"/>
              <a:gd name="connsiteX96" fmla="*/ 583407 w 1695928"/>
              <a:gd name="connsiteY96" fmla="*/ 123825 h 1792731"/>
              <a:gd name="connsiteX97" fmla="*/ 434678 w 1695928"/>
              <a:gd name="connsiteY97" fmla="*/ 49530 h 1792731"/>
              <a:gd name="connsiteX98" fmla="*/ 501910 w 1695928"/>
              <a:gd name="connsiteY98" fmla="*/ 154305 h 1792731"/>
              <a:gd name="connsiteX99" fmla="*/ 591027 w 1695928"/>
              <a:gd name="connsiteY99" fmla="*/ 207645 h 1792731"/>
              <a:gd name="connsiteX100" fmla="*/ 598647 w 1695928"/>
              <a:gd name="connsiteY100" fmla="*/ 331470 h 1792731"/>
              <a:gd name="connsiteX101" fmla="*/ 617697 w 1695928"/>
              <a:gd name="connsiteY101" fmla="*/ 466725 h 1792731"/>
              <a:gd name="connsiteX102" fmla="*/ 631032 w 1695928"/>
              <a:gd name="connsiteY102" fmla="*/ 575310 h 1792731"/>
              <a:gd name="connsiteX103" fmla="*/ 558642 w 1695928"/>
              <a:gd name="connsiteY103" fmla="*/ 622935 h 1792731"/>
              <a:gd name="connsiteX104" fmla="*/ 377667 w 1695928"/>
              <a:gd name="connsiteY104" fmla="*/ 542925 h 1792731"/>
              <a:gd name="connsiteX105" fmla="*/ 362427 w 1695928"/>
              <a:gd name="connsiteY105" fmla="*/ 453390 h 1792731"/>
              <a:gd name="connsiteX106" fmla="*/ 446247 w 1695928"/>
              <a:gd name="connsiteY106" fmla="*/ 369570 h 1792731"/>
              <a:gd name="connsiteX107" fmla="*/ 371952 w 1695928"/>
              <a:gd name="connsiteY107" fmla="*/ 388620 h 1792731"/>
              <a:gd name="connsiteX108" fmla="*/ 345282 w 1695928"/>
              <a:gd name="connsiteY108" fmla="*/ 241935 h 1792731"/>
              <a:gd name="connsiteX109" fmla="*/ 328137 w 1695928"/>
              <a:gd name="connsiteY109" fmla="*/ 360045 h 1792731"/>
              <a:gd name="connsiteX110" fmla="*/ 286227 w 1695928"/>
              <a:gd name="connsiteY110" fmla="*/ 449580 h 1792731"/>
              <a:gd name="connsiteX111" fmla="*/ 280512 w 1695928"/>
              <a:gd name="connsiteY111" fmla="*/ 527685 h 1792731"/>
              <a:gd name="connsiteX112" fmla="*/ 105252 w 1695928"/>
              <a:gd name="connsiteY112" fmla="*/ 586740 h 1792731"/>
              <a:gd name="connsiteX113" fmla="*/ 477 w 1695928"/>
              <a:gd name="connsiteY113" fmla="*/ 634365 h 1792731"/>
              <a:gd name="connsiteX114" fmla="*/ 145257 w 1695928"/>
              <a:gd name="connsiteY114" fmla="*/ 640080 h 1792731"/>
              <a:gd name="connsiteX115" fmla="*/ 301839 w 1695928"/>
              <a:gd name="connsiteY115" fmla="*/ 624840 h 1792731"/>
              <a:gd name="connsiteX116" fmla="*/ 466134 w 1695928"/>
              <a:gd name="connsiteY116" fmla="*/ 748665 h 1792731"/>
              <a:gd name="connsiteX117" fmla="*/ 488529 w 1695928"/>
              <a:gd name="connsiteY117" fmla="*/ 885825 h 1792731"/>
              <a:gd name="connsiteX118" fmla="*/ 352902 w 1695928"/>
              <a:gd name="connsiteY118" fmla="*/ 990600 h 1792731"/>
              <a:gd name="connsiteX119" fmla="*/ 257652 w 1695928"/>
              <a:gd name="connsiteY119" fmla="*/ 1062990 h 1792731"/>
              <a:gd name="connsiteX120" fmla="*/ 187167 w 1695928"/>
              <a:gd name="connsiteY120" fmla="*/ 1110615 h 1792731"/>
              <a:gd name="connsiteX121" fmla="*/ 208122 w 1695928"/>
              <a:gd name="connsiteY121" fmla="*/ 1160145 h 1792731"/>
              <a:gd name="connsiteX122" fmla="*/ 370047 w 1695928"/>
              <a:gd name="connsiteY122" fmla="*/ 1078230 h 1792731"/>
              <a:gd name="connsiteX0" fmla="*/ 299095 w 1695461"/>
              <a:gd name="connsiteY0" fmla="*/ 1116330 h 1792731"/>
              <a:gd name="connsiteX1" fmla="*/ 481975 w 1695461"/>
              <a:gd name="connsiteY1" fmla="*/ 1057275 h 1792731"/>
              <a:gd name="connsiteX2" fmla="*/ 613420 w 1695461"/>
              <a:gd name="connsiteY2" fmla="*/ 1102995 h 1792731"/>
              <a:gd name="connsiteX3" fmla="*/ 666760 w 1695461"/>
              <a:gd name="connsiteY3" fmla="*/ 1186815 h 1792731"/>
              <a:gd name="connsiteX4" fmla="*/ 668665 w 1695461"/>
              <a:gd name="connsiteY4" fmla="*/ 1333500 h 1792731"/>
              <a:gd name="connsiteX5" fmla="*/ 611515 w 1695461"/>
              <a:gd name="connsiteY5" fmla="*/ 1483995 h 1792731"/>
              <a:gd name="connsiteX6" fmla="*/ 609610 w 1695461"/>
              <a:gd name="connsiteY6" fmla="*/ 1613535 h 1792731"/>
              <a:gd name="connsiteX7" fmla="*/ 598180 w 1695461"/>
              <a:gd name="connsiteY7" fmla="*/ 1668780 h 1792731"/>
              <a:gd name="connsiteX8" fmla="*/ 550555 w 1695461"/>
              <a:gd name="connsiteY8" fmla="*/ 1720215 h 1792731"/>
              <a:gd name="connsiteX9" fmla="*/ 510736 w 1695461"/>
              <a:gd name="connsiteY9" fmla="*/ 1788795 h 1792731"/>
              <a:gd name="connsiteX10" fmla="*/ 626570 w 1695461"/>
              <a:gd name="connsiteY10" fmla="*/ 1706880 h 1792731"/>
              <a:gd name="connsiteX11" fmla="*/ 641995 w 1695461"/>
              <a:gd name="connsiteY11" fmla="*/ 1663065 h 1792731"/>
              <a:gd name="connsiteX12" fmla="*/ 710575 w 1695461"/>
              <a:gd name="connsiteY12" fmla="*/ 1737360 h 1792731"/>
              <a:gd name="connsiteX13" fmla="*/ 729625 w 1695461"/>
              <a:gd name="connsiteY13" fmla="*/ 1792605 h 1792731"/>
              <a:gd name="connsiteX14" fmla="*/ 746770 w 1695461"/>
              <a:gd name="connsiteY14" fmla="*/ 1722120 h 1792731"/>
              <a:gd name="connsiteX15" fmla="*/ 702955 w 1695461"/>
              <a:gd name="connsiteY15" fmla="*/ 1657350 h 1792731"/>
              <a:gd name="connsiteX16" fmla="*/ 685810 w 1695461"/>
              <a:gd name="connsiteY16" fmla="*/ 1581150 h 1792731"/>
              <a:gd name="connsiteX17" fmla="*/ 708670 w 1695461"/>
              <a:gd name="connsiteY17" fmla="*/ 1520190 h 1792731"/>
              <a:gd name="connsiteX18" fmla="*/ 750580 w 1695461"/>
              <a:gd name="connsiteY18" fmla="*/ 1476375 h 1792731"/>
              <a:gd name="connsiteX19" fmla="*/ 855355 w 1695461"/>
              <a:gd name="connsiteY19" fmla="*/ 1541145 h 1792731"/>
              <a:gd name="connsiteX20" fmla="*/ 904885 w 1695461"/>
              <a:gd name="connsiteY20" fmla="*/ 1600200 h 1792731"/>
              <a:gd name="connsiteX21" fmla="*/ 923935 w 1695461"/>
              <a:gd name="connsiteY21" fmla="*/ 1676400 h 1792731"/>
              <a:gd name="connsiteX22" fmla="*/ 954415 w 1695461"/>
              <a:gd name="connsiteY22" fmla="*/ 1600200 h 1792731"/>
              <a:gd name="connsiteX23" fmla="*/ 929650 w 1695461"/>
              <a:gd name="connsiteY23" fmla="*/ 1544955 h 1792731"/>
              <a:gd name="connsiteX24" fmla="*/ 967750 w 1695461"/>
              <a:gd name="connsiteY24" fmla="*/ 1522095 h 1792731"/>
              <a:gd name="connsiteX25" fmla="*/ 1009660 w 1695461"/>
              <a:gd name="connsiteY25" fmla="*/ 1497330 h 1792731"/>
              <a:gd name="connsiteX26" fmla="*/ 885835 w 1695461"/>
              <a:gd name="connsiteY26" fmla="*/ 1493520 h 1792731"/>
              <a:gd name="connsiteX27" fmla="*/ 790585 w 1695461"/>
              <a:gd name="connsiteY27" fmla="*/ 1360170 h 1792731"/>
              <a:gd name="connsiteX28" fmla="*/ 826780 w 1695461"/>
              <a:gd name="connsiteY28" fmla="*/ 1183005 h 1792731"/>
              <a:gd name="connsiteX29" fmla="*/ 891550 w 1695461"/>
              <a:gd name="connsiteY29" fmla="*/ 1106805 h 1792731"/>
              <a:gd name="connsiteX30" fmla="*/ 979180 w 1695461"/>
              <a:gd name="connsiteY30" fmla="*/ 1099185 h 1792731"/>
              <a:gd name="connsiteX31" fmla="*/ 1078240 w 1695461"/>
              <a:gd name="connsiteY31" fmla="*/ 1141095 h 1792731"/>
              <a:gd name="connsiteX32" fmla="*/ 1181110 w 1695461"/>
              <a:gd name="connsiteY32" fmla="*/ 1207770 h 1792731"/>
              <a:gd name="connsiteX33" fmla="*/ 1158250 w 1695461"/>
              <a:gd name="connsiteY33" fmla="*/ 1125855 h 1792731"/>
              <a:gd name="connsiteX34" fmla="*/ 1070620 w 1695461"/>
              <a:gd name="connsiteY34" fmla="*/ 1007745 h 1792731"/>
              <a:gd name="connsiteX35" fmla="*/ 1095385 w 1695461"/>
              <a:gd name="connsiteY35" fmla="*/ 931545 h 1792731"/>
              <a:gd name="connsiteX36" fmla="*/ 1196722 w 1695461"/>
              <a:gd name="connsiteY36" fmla="*/ 885825 h 1792731"/>
              <a:gd name="connsiteX37" fmla="*/ 1360645 w 1695461"/>
              <a:gd name="connsiteY37" fmla="*/ 889635 h 1792731"/>
              <a:gd name="connsiteX38" fmla="*/ 1455523 w 1695461"/>
              <a:gd name="connsiteY38" fmla="*/ 1019176 h 1792731"/>
              <a:gd name="connsiteX39" fmla="*/ 1459240 w 1695461"/>
              <a:gd name="connsiteY39" fmla="*/ 920115 h 1792731"/>
              <a:gd name="connsiteX40" fmla="*/ 1459240 w 1695461"/>
              <a:gd name="connsiteY40" fmla="*/ 901065 h 1792731"/>
              <a:gd name="connsiteX41" fmla="*/ 1531630 w 1695461"/>
              <a:gd name="connsiteY41" fmla="*/ 962025 h 1792731"/>
              <a:gd name="connsiteX42" fmla="*/ 1558300 w 1695461"/>
              <a:gd name="connsiteY42" fmla="*/ 1038225 h 1792731"/>
              <a:gd name="connsiteX43" fmla="*/ 1564015 w 1695461"/>
              <a:gd name="connsiteY43" fmla="*/ 1108710 h 1792731"/>
              <a:gd name="connsiteX44" fmla="*/ 1607830 w 1695461"/>
              <a:gd name="connsiteY44" fmla="*/ 1019175 h 1792731"/>
              <a:gd name="connsiteX45" fmla="*/ 1695460 w 1695461"/>
              <a:gd name="connsiteY45" fmla="*/ 1026795 h 1792731"/>
              <a:gd name="connsiteX46" fmla="*/ 1609736 w 1695461"/>
              <a:gd name="connsiteY46" fmla="*/ 971549 h 1792731"/>
              <a:gd name="connsiteX47" fmla="*/ 1546870 w 1695461"/>
              <a:gd name="connsiteY47" fmla="*/ 899160 h 1792731"/>
              <a:gd name="connsiteX48" fmla="*/ 1594495 w 1695461"/>
              <a:gd name="connsiteY48" fmla="*/ 870585 h 1792731"/>
              <a:gd name="connsiteX49" fmla="*/ 1666885 w 1695461"/>
              <a:gd name="connsiteY49" fmla="*/ 870585 h 1792731"/>
              <a:gd name="connsiteX50" fmla="*/ 1590685 w 1695461"/>
              <a:gd name="connsiteY50" fmla="*/ 838200 h 1792731"/>
              <a:gd name="connsiteX51" fmla="*/ 1508770 w 1695461"/>
              <a:gd name="connsiteY51" fmla="*/ 853440 h 1792731"/>
              <a:gd name="connsiteX52" fmla="*/ 1415425 w 1695461"/>
              <a:gd name="connsiteY52" fmla="*/ 792480 h 1792731"/>
              <a:gd name="connsiteX53" fmla="*/ 1449715 w 1695461"/>
              <a:gd name="connsiteY53" fmla="*/ 655320 h 1792731"/>
              <a:gd name="connsiteX54" fmla="*/ 1373515 w 1695461"/>
              <a:gd name="connsiteY54" fmla="*/ 769620 h 1792731"/>
              <a:gd name="connsiteX55" fmla="*/ 1280170 w 1695461"/>
              <a:gd name="connsiteY55" fmla="*/ 792480 h 1792731"/>
              <a:gd name="connsiteX56" fmla="*/ 1320175 w 1695461"/>
              <a:gd name="connsiteY56" fmla="*/ 729615 h 1792731"/>
              <a:gd name="connsiteX57" fmla="*/ 1362085 w 1695461"/>
              <a:gd name="connsiteY57" fmla="*/ 634365 h 1792731"/>
              <a:gd name="connsiteX58" fmla="*/ 1369705 w 1695461"/>
              <a:gd name="connsiteY58" fmla="*/ 525780 h 1792731"/>
              <a:gd name="connsiteX59" fmla="*/ 1344940 w 1695461"/>
              <a:gd name="connsiteY59" fmla="*/ 537210 h 1792731"/>
              <a:gd name="connsiteX60" fmla="*/ 1308745 w 1695461"/>
              <a:gd name="connsiteY60" fmla="*/ 651510 h 1792731"/>
              <a:gd name="connsiteX61" fmla="*/ 1240165 w 1695461"/>
              <a:gd name="connsiteY61" fmla="*/ 554355 h 1792731"/>
              <a:gd name="connsiteX62" fmla="*/ 1267114 w 1695461"/>
              <a:gd name="connsiteY62" fmla="*/ 697230 h 1792731"/>
              <a:gd name="connsiteX63" fmla="*/ 1154440 w 1695461"/>
              <a:gd name="connsiteY63" fmla="*/ 752475 h 1792731"/>
              <a:gd name="connsiteX64" fmla="*/ 1066810 w 1695461"/>
              <a:gd name="connsiteY64" fmla="*/ 727710 h 1792731"/>
              <a:gd name="connsiteX65" fmla="*/ 1070620 w 1695461"/>
              <a:gd name="connsiteY65" fmla="*/ 634365 h 1792731"/>
              <a:gd name="connsiteX66" fmla="*/ 1127770 w 1695461"/>
              <a:gd name="connsiteY66" fmla="*/ 554355 h 1792731"/>
              <a:gd name="connsiteX67" fmla="*/ 1230640 w 1695461"/>
              <a:gd name="connsiteY67" fmla="*/ 508635 h 1792731"/>
              <a:gd name="connsiteX68" fmla="*/ 1325890 w 1695461"/>
              <a:gd name="connsiteY68" fmla="*/ 489585 h 1792731"/>
              <a:gd name="connsiteX69" fmla="*/ 1477361 w 1695461"/>
              <a:gd name="connsiteY69" fmla="*/ 508635 h 1792731"/>
              <a:gd name="connsiteX70" fmla="*/ 1363990 w 1695461"/>
              <a:gd name="connsiteY70" fmla="*/ 428625 h 1792731"/>
              <a:gd name="connsiteX71" fmla="*/ 1447438 w 1695461"/>
              <a:gd name="connsiteY71" fmla="*/ 291465 h 1792731"/>
              <a:gd name="connsiteX72" fmla="*/ 1264930 w 1695461"/>
              <a:gd name="connsiteY72" fmla="*/ 428625 h 1792731"/>
              <a:gd name="connsiteX73" fmla="*/ 1176742 w 1695461"/>
              <a:gd name="connsiteY73" fmla="*/ 462915 h 1792731"/>
              <a:gd name="connsiteX74" fmla="*/ 1188429 w 1695461"/>
              <a:gd name="connsiteY74" fmla="*/ 398078 h 1792731"/>
              <a:gd name="connsiteX75" fmla="*/ 1186825 w 1695461"/>
              <a:gd name="connsiteY75" fmla="*/ 257175 h 1792731"/>
              <a:gd name="connsiteX76" fmla="*/ 1236355 w 1695461"/>
              <a:gd name="connsiteY76" fmla="*/ 142875 h 1792731"/>
              <a:gd name="connsiteX77" fmla="*/ 1143010 w 1695461"/>
              <a:gd name="connsiteY77" fmla="*/ 245745 h 1792731"/>
              <a:gd name="connsiteX78" fmla="*/ 1055845 w 1695461"/>
              <a:gd name="connsiteY78" fmla="*/ 209550 h 1792731"/>
              <a:gd name="connsiteX79" fmla="*/ 1118570 w 1695461"/>
              <a:gd name="connsiteY79" fmla="*/ 323850 h 1792731"/>
              <a:gd name="connsiteX80" fmla="*/ 1097290 w 1695461"/>
              <a:gd name="connsiteY80" fmla="*/ 447675 h 1792731"/>
              <a:gd name="connsiteX81" fmla="*/ 904885 w 1695461"/>
              <a:gd name="connsiteY81" fmla="*/ 556260 h 1792731"/>
              <a:gd name="connsiteX82" fmla="*/ 821065 w 1695461"/>
              <a:gd name="connsiteY82" fmla="*/ 504825 h 1792731"/>
              <a:gd name="connsiteX83" fmla="*/ 803920 w 1695461"/>
              <a:gd name="connsiteY83" fmla="*/ 375285 h 1792731"/>
              <a:gd name="connsiteX84" fmla="*/ 880120 w 1695461"/>
              <a:gd name="connsiteY84" fmla="*/ 165734 h 1792731"/>
              <a:gd name="connsiteX85" fmla="*/ 925840 w 1695461"/>
              <a:gd name="connsiteY85" fmla="*/ 78105 h 1792731"/>
              <a:gd name="connsiteX86" fmla="*/ 904885 w 1695461"/>
              <a:gd name="connsiteY86" fmla="*/ 17145 h 1792731"/>
              <a:gd name="connsiteX87" fmla="*/ 885835 w 1695461"/>
              <a:gd name="connsiteY87" fmla="*/ 80009 h 1792731"/>
              <a:gd name="connsiteX88" fmla="*/ 847735 w 1695461"/>
              <a:gd name="connsiteY88" fmla="*/ 125730 h 1792731"/>
              <a:gd name="connsiteX89" fmla="*/ 709042 w 1695461"/>
              <a:gd name="connsiteY89" fmla="*/ 40005 h 1792731"/>
              <a:gd name="connsiteX90" fmla="*/ 811540 w 1695461"/>
              <a:gd name="connsiteY90" fmla="*/ 211455 h 1792731"/>
              <a:gd name="connsiteX91" fmla="*/ 742960 w 1695461"/>
              <a:gd name="connsiteY91" fmla="*/ 333375 h 1792731"/>
              <a:gd name="connsiteX92" fmla="*/ 705138 w 1695461"/>
              <a:gd name="connsiteY92" fmla="*/ 394335 h 1792731"/>
              <a:gd name="connsiteX93" fmla="*/ 689155 w 1695461"/>
              <a:gd name="connsiteY93" fmla="*/ 209550 h 1792731"/>
              <a:gd name="connsiteX94" fmla="*/ 670012 w 1695461"/>
              <a:gd name="connsiteY94" fmla="*/ 0 h 1792731"/>
              <a:gd name="connsiteX95" fmla="*/ 604034 w 1695461"/>
              <a:gd name="connsiteY95" fmla="*/ 89535 h 1792731"/>
              <a:gd name="connsiteX96" fmla="*/ 582940 w 1695461"/>
              <a:gd name="connsiteY96" fmla="*/ 123825 h 1792731"/>
              <a:gd name="connsiteX97" fmla="*/ 434211 w 1695461"/>
              <a:gd name="connsiteY97" fmla="*/ 49530 h 1792731"/>
              <a:gd name="connsiteX98" fmla="*/ 501443 w 1695461"/>
              <a:gd name="connsiteY98" fmla="*/ 154305 h 1792731"/>
              <a:gd name="connsiteX99" fmla="*/ 590560 w 1695461"/>
              <a:gd name="connsiteY99" fmla="*/ 207645 h 1792731"/>
              <a:gd name="connsiteX100" fmla="*/ 598180 w 1695461"/>
              <a:gd name="connsiteY100" fmla="*/ 331470 h 1792731"/>
              <a:gd name="connsiteX101" fmla="*/ 617230 w 1695461"/>
              <a:gd name="connsiteY101" fmla="*/ 466725 h 1792731"/>
              <a:gd name="connsiteX102" fmla="*/ 630565 w 1695461"/>
              <a:gd name="connsiteY102" fmla="*/ 575310 h 1792731"/>
              <a:gd name="connsiteX103" fmla="*/ 558175 w 1695461"/>
              <a:gd name="connsiteY103" fmla="*/ 622935 h 1792731"/>
              <a:gd name="connsiteX104" fmla="*/ 377200 w 1695461"/>
              <a:gd name="connsiteY104" fmla="*/ 542925 h 1792731"/>
              <a:gd name="connsiteX105" fmla="*/ 361960 w 1695461"/>
              <a:gd name="connsiteY105" fmla="*/ 453390 h 1792731"/>
              <a:gd name="connsiteX106" fmla="*/ 445780 w 1695461"/>
              <a:gd name="connsiteY106" fmla="*/ 369570 h 1792731"/>
              <a:gd name="connsiteX107" fmla="*/ 371485 w 1695461"/>
              <a:gd name="connsiteY107" fmla="*/ 388620 h 1792731"/>
              <a:gd name="connsiteX108" fmla="*/ 344815 w 1695461"/>
              <a:gd name="connsiteY108" fmla="*/ 241935 h 1792731"/>
              <a:gd name="connsiteX109" fmla="*/ 327670 w 1695461"/>
              <a:gd name="connsiteY109" fmla="*/ 360045 h 1792731"/>
              <a:gd name="connsiteX110" fmla="*/ 285760 w 1695461"/>
              <a:gd name="connsiteY110" fmla="*/ 449580 h 1792731"/>
              <a:gd name="connsiteX111" fmla="*/ 280045 w 1695461"/>
              <a:gd name="connsiteY111" fmla="*/ 527685 h 1792731"/>
              <a:gd name="connsiteX112" fmla="*/ 151248 w 1695461"/>
              <a:gd name="connsiteY112" fmla="*/ 579120 h 1792731"/>
              <a:gd name="connsiteX113" fmla="*/ 10 w 1695461"/>
              <a:gd name="connsiteY113" fmla="*/ 634365 h 1792731"/>
              <a:gd name="connsiteX114" fmla="*/ 144790 w 1695461"/>
              <a:gd name="connsiteY114" fmla="*/ 640080 h 1792731"/>
              <a:gd name="connsiteX115" fmla="*/ 301372 w 1695461"/>
              <a:gd name="connsiteY115" fmla="*/ 624840 h 1792731"/>
              <a:gd name="connsiteX116" fmla="*/ 465667 w 1695461"/>
              <a:gd name="connsiteY116" fmla="*/ 748665 h 1792731"/>
              <a:gd name="connsiteX117" fmla="*/ 488062 w 1695461"/>
              <a:gd name="connsiteY117" fmla="*/ 885825 h 1792731"/>
              <a:gd name="connsiteX118" fmla="*/ 352435 w 1695461"/>
              <a:gd name="connsiteY118" fmla="*/ 990600 h 1792731"/>
              <a:gd name="connsiteX119" fmla="*/ 257185 w 1695461"/>
              <a:gd name="connsiteY119" fmla="*/ 1062990 h 1792731"/>
              <a:gd name="connsiteX120" fmla="*/ 186700 w 1695461"/>
              <a:gd name="connsiteY120" fmla="*/ 1110615 h 1792731"/>
              <a:gd name="connsiteX121" fmla="*/ 207655 w 1695461"/>
              <a:gd name="connsiteY121" fmla="*/ 1160145 h 1792731"/>
              <a:gd name="connsiteX122" fmla="*/ 369580 w 1695461"/>
              <a:gd name="connsiteY122" fmla="*/ 1078230 h 1792731"/>
              <a:gd name="connsiteX0" fmla="*/ 299095 w 1695461"/>
              <a:gd name="connsiteY0" fmla="*/ 1116330 h 1792731"/>
              <a:gd name="connsiteX1" fmla="*/ 481975 w 1695461"/>
              <a:gd name="connsiteY1" fmla="*/ 1057275 h 1792731"/>
              <a:gd name="connsiteX2" fmla="*/ 613420 w 1695461"/>
              <a:gd name="connsiteY2" fmla="*/ 1102995 h 1792731"/>
              <a:gd name="connsiteX3" fmla="*/ 666760 w 1695461"/>
              <a:gd name="connsiteY3" fmla="*/ 1186815 h 1792731"/>
              <a:gd name="connsiteX4" fmla="*/ 668665 w 1695461"/>
              <a:gd name="connsiteY4" fmla="*/ 1333500 h 1792731"/>
              <a:gd name="connsiteX5" fmla="*/ 611515 w 1695461"/>
              <a:gd name="connsiteY5" fmla="*/ 1483995 h 1792731"/>
              <a:gd name="connsiteX6" fmla="*/ 609610 w 1695461"/>
              <a:gd name="connsiteY6" fmla="*/ 1613535 h 1792731"/>
              <a:gd name="connsiteX7" fmla="*/ 598180 w 1695461"/>
              <a:gd name="connsiteY7" fmla="*/ 1668780 h 1792731"/>
              <a:gd name="connsiteX8" fmla="*/ 550555 w 1695461"/>
              <a:gd name="connsiteY8" fmla="*/ 1720215 h 1792731"/>
              <a:gd name="connsiteX9" fmla="*/ 510736 w 1695461"/>
              <a:gd name="connsiteY9" fmla="*/ 1788795 h 1792731"/>
              <a:gd name="connsiteX10" fmla="*/ 626570 w 1695461"/>
              <a:gd name="connsiteY10" fmla="*/ 1706880 h 1792731"/>
              <a:gd name="connsiteX11" fmla="*/ 641995 w 1695461"/>
              <a:gd name="connsiteY11" fmla="*/ 1663065 h 1792731"/>
              <a:gd name="connsiteX12" fmla="*/ 710575 w 1695461"/>
              <a:gd name="connsiteY12" fmla="*/ 1737360 h 1792731"/>
              <a:gd name="connsiteX13" fmla="*/ 729625 w 1695461"/>
              <a:gd name="connsiteY13" fmla="*/ 1792605 h 1792731"/>
              <a:gd name="connsiteX14" fmla="*/ 746770 w 1695461"/>
              <a:gd name="connsiteY14" fmla="*/ 1722120 h 1792731"/>
              <a:gd name="connsiteX15" fmla="*/ 702955 w 1695461"/>
              <a:gd name="connsiteY15" fmla="*/ 1657350 h 1792731"/>
              <a:gd name="connsiteX16" fmla="*/ 685810 w 1695461"/>
              <a:gd name="connsiteY16" fmla="*/ 1581150 h 1792731"/>
              <a:gd name="connsiteX17" fmla="*/ 708670 w 1695461"/>
              <a:gd name="connsiteY17" fmla="*/ 1520190 h 1792731"/>
              <a:gd name="connsiteX18" fmla="*/ 750580 w 1695461"/>
              <a:gd name="connsiteY18" fmla="*/ 1476375 h 1792731"/>
              <a:gd name="connsiteX19" fmla="*/ 855355 w 1695461"/>
              <a:gd name="connsiteY19" fmla="*/ 1541145 h 1792731"/>
              <a:gd name="connsiteX20" fmla="*/ 904885 w 1695461"/>
              <a:gd name="connsiteY20" fmla="*/ 1600200 h 1792731"/>
              <a:gd name="connsiteX21" fmla="*/ 923935 w 1695461"/>
              <a:gd name="connsiteY21" fmla="*/ 1676400 h 1792731"/>
              <a:gd name="connsiteX22" fmla="*/ 954415 w 1695461"/>
              <a:gd name="connsiteY22" fmla="*/ 1600200 h 1792731"/>
              <a:gd name="connsiteX23" fmla="*/ 929650 w 1695461"/>
              <a:gd name="connsiteY23" fmla="*/ 1544955 h 1792731"/>
              <a:gd name="connsiteX24" fmla="*/ 967750 w 1695461"/>
              <a:gd name="connsiteY24" fmla="*/ 1522095 h 1792731"/>
              <a:gd name="connsiteX25" fmla="*/ 1009660 w 1695461"/>
              <a:gd name="connsiteY25" fmla="*/ 1497330 h 1792731"/>
              <a:gd name="connsiteX26" fmla="*/ 885835 w 1695461"/>
              <a:gd name="connsiteY26" fmla="*/ 1493520 h 1792731"/>
              <a:gd name="connsiteX27" fmla="*/ 790585 w 1695461"/>
              <a:gd name="connsiteY27" fmla="*/ 1360170 h 1792731"/>
              <a:gd name="connsiteX28" fmla="*/ 826780 w 1695461"/>
              <a:gd name="connsiteY28" fmla="*/ 1183005 h 1792731"/>
              <a:gd name="connsiteX29" fmla="*/ 891550 w 1695461"/>
              <a:gd name="connsiteY29" fmla="*/ 1106805 h 1792731"/>
              <a:gd name="connsiteX30" fmla="*/ 979180 w 1695461"/>
              <a:gd name="connsiteY30" fmla="*/ 1099185 h 1792731"/>
              <a:gd name="connsiteX31" fmla="*/ 1078240 w 1695461"/>
              <a:gd name="connsiteY31" fmla="*/ 1141095 h 1792731"/>
              <a:gd name="connsiteX32" fmla="*/ 1181110 w 1695461"/>
              <a:gd name="connsiteY32" fmla="*/ 1207770 h 1792731"/>
              <a:gd name="connsiteX33" fmla="*/ 1158250 w 1695461"/>
              <a:gd name="connsiteY33" fmla="*/ 1125855 h 1792731"/>
              <a:gd name="connsiteX34" fmla="*/ 1070620 w 1695461"/>
              <a:gd name="connsiteY34" fmla="*/ 1007745 h 1792731"/>
              <a:gd name="connsiteX35" fmla="*/ 1095385 w 1695461"/>
              <a:gd name="connsiteY35" fmla="*/ 931545 h 1792731"/>
              <a:gd name="connsiteX36" fmla="*/ 1196722 w 1695461"/>
              <a:gd name="connsiteY36" fmla="*/ 885825 h 1792731"/>
              <a:gd name="connsiteX37" fmla="*/ 1360645 w 1695461"/>
              <a:gd name="connsiteY37" fmla="*/ 889635 h 1792731"/>
              <a:gd name="connsiteX38" fmla="*/ 1455523 w 1695461"/>
              <a:gd name="connsiteY38" fmla="*/ 1019176 h 1792731"/>
              <a:gd name="connsiteX39" fmla="*/ 1459240 w 1695461"/>
              <a:gd name="connsiteY39" fmla="*/ 920115 h 1792731"/>
              <a:gd name="connsiteX40" fmla="*/ 1459240 w 1695461"/>
              <a:gd name="connsiteY40" fmla="*/ 901065 h 1792731"/>
              <a:gd name="connsiteX41" fmla="*/ 1531630 w 1695461"/>
              <a:gd name="connsiteY41" fmla="*/ 962025 h 1792731"/>
              <a:gd name="connsiteX42" fmla="*/ 1558300 w 1695461"/>
              <a:gd name="connsiteY42" fmla="*/ 1038225 h 1792731"/>
              <a:gd name="connsiteX43" fmla="*/ 1564015 w 1695461"/>
              <a:gd name="connsiteY43" fmla="*/ 1108710 h 1792731"/>
              <a:gd name="connsiteX44" fmla="*/ 1607830 w 1695461"/>
              <a:gd name="connsiteY44" fmla="*/ 1019175 h 1792731"/>
              <a:gd name="connsiteX45" fmla="*/ 1695460 w 1695461"/>
              <a:gd name="connsiteY45" fmla="*/ 1026795 h 1792731"/>
              <a:gd name="connsiteX46" fmla="*/ 1609736 w 1695461"/>
              <a:gd name="connsiteY46" fmla="*/ 971549 h 1792731"/>
              <a:gd name="connsiteX47" fmla="*/ 1546870 w 1695461"/>
              <a:gd name="connsiteY47" fmla="*/ 899160 h 1792731"/>
              <a:gd name="connsiteX48" fmla="*/ 1594495 w 1695461"/>
              <a:gd name="connsiteY48" fmla="*/ 870585 h 1792731"/>
              <a:gd name="connsiteX49" fmla="*/ 1666885 w 1695461"/>
              <a:gd name="connsiteY49" fmla="*/ 870585 h 1792731"/>
              <a:gd name="connsiteX50" fmla="*/ 1590685 w 1695461"/>
              <a:gd name="connsiteY50" fmla="*/ 838200 h 1792731"/>
              <a:gd name="connsiteX51" fmla="*/ 1508770 w 1695461"/>
              <a:gd name="connsiteY51" fmla="*/ 853440 h 1792731"/>
              <a:gd name="connsiteX52" fmla="*/ 1415425 w 1695461"/>
              <a:gd name="connsiteY52" fmla="*/ 792480 h 1792731"/>
              <a:gd name="connsiteX53" fmla="*/ 1449715 w 1695461"/>
              <a:gd name="connsiteY53" fmla="*/ 655320 h 1792731"/>
              <a:gd name="connsiteX54" fmla="*/ 1373515 w 1695461"/>
              <a:gd name="connsiteY54" fmla="*/ 769620 h 1792731"/>
              <a:gd name="connsiteX55" fmla="*/ 1280170 w 1695461"/>
              <a:gd name="connsiteY55" fmla="*/ 792480 h 1792731"/>
              <a:gd name="connsiteX56" fmla="*/ 1320175 w 1695461"/>
              <a:gd name="connsiteY56" fmla="*/ 729615 h 1792731"/>
              <a:gd name="connsiteX57" fmla="*/ 1362085 w 1695461"/>
              <a:gd name="connsiteY57" fmla="*/ 634365 h 1792731"/>
              <a:gd name="connsiteX58" fmla="*/ 1369705 w 1695461"/>
              <a:gd name="connsiteY58" fmla="*/ 525780 h 1792731"/>
              <a:gd name="connsiteX59" fmla="*/ 1344940 w 1695461"/>
              <a:gd name="connsiteY59" fmla="*/ 537210 h 1792731"/>
              <a:gd name="connsiteX60" fmla="*/ 1308745 w 1695461"/>
              <a:gd name="connsiteY60" fmla="*/ 651510 h 1792731"/>
              <a:gd name="connsiteX61" fmla="*/ 1240165 w 1695461"/>
              <a:gd name="connsiteY61" fmla="*/ 554355 h 1792731"/>
              <a:gd name="connsiteX62" fmla="*/ 1267114 w 1695461"/>
              <a:gd name="connsiteY62" fmla="*/ 697230 h 1792731"/>
              <a:gd name="connsiteX63" fmla="*/ 1154440 w 1695461"/>
              <a:gd name="connsiteY63" fmla="*/ 752475 h 1792731"/>
              <a:gd name="connsiteX64" fmla="*/ 1066810 w 1695461"/>
              <a:gd name="connsiteY64" fmla="*/ 727710 h 1792731"/>
              <a:gd name="connsiteX65" fmla="*/ 1070620 w 1695461"/>
              <a:gd name="connsiteY65" fmla="*/ 634365 h 1792731"/>
              <a:gd name="connsiteX66" fmla="*/ 1127770 w 1695461"/>
              <a:gd name="connsiteY66" fmla="*/ 554355 h 1792731"/>
              <a:gd name="connsiteX67" fmla="*/ 1230640 w 1695461"/>
              <a:gd name="connsiteY67" fmla="*/ 508635 h 1792731"/>
              <a:gd name="connsiteX68" fmla="*/ 1325890 w 1695461"/>
              <a:gd name="connsiteY68" fmla="*/ 489585 h 1792731"/>
              <a:gd name="connsiteX69" fmla="*/ 1477361 w 1695461"/>
              <a:gd name="connsiteY69" fmla="*/ 508635 h 1792731"/>
              <a:gd name="connsiteX70" fmla="*/ 1363990 w 1695461"/>
              <a:gd name="connsiteY70" fmla="*/ 428625 h 1792731"/>
              <a:gd name="connsiteX71" fmla="*/ 1447438 w 1695461"/>
              <a:gd name="connsiteY71" fmla="*/ 291465 h 1792731"/>
              <a:gd name="connsiteX72" fmla="*/ 1264930 w 1695461"/>
              <a:gd name="connsiteY72" fmla="*/ 428625 h 1792731"/>
              <a:gd name="connsiteX73" fmla="*/ 1176742 w 1695461"/>
              <a:gd name="connsiteY73" fmla="*/ 462915 h 1792731"/>
              <a:gd name="connsiteX74" fmla="*/ 1188429 w 1695461"/>
              <a:gd name="connsiteY74" fmla="*/ 398078 h 1792731"/>
              <a:gd name="connsiteX75" fmla="*/ 1186825 w 1695461"/>
              <a:gd name="connsiteY75" fmla="*/ 257175 h 1792731"/>
              <a:gd name="connsiteX76" fmla="*/ 1236355 w 1695461"/>
              <a:gd name="connsiteY76" fmla="*/ 142875 h 1792731"/>
              <a:gd name="connsiteX77" fmla="*/ 1143010 w 1695461"/>
              <a:gd name="connsiteY77" fmla="*/ 245745 h 1792731"/>
              <a:gd name="connsiteX78" fmla="*/ 1055845 w 1695461"/>
              <a:gd name="connsiteY78" fmla="*/ 209550 h 1792731"/>
              <a:gd name="connsiteX79" fmla="*/ 1118570 w 1695461"/>
              <a:gd name="connsiteY79" fmla="*/ 323850 h 1792731"/>
              <a:gd name="connsiteX80" fmla="*/ 1097290 w 1695461"/>
              <a:gd name="connsiteY80" fmla="*/ 447675 h 1792731"/>
              <a:gd name="connsiteX81" fmla="*/ 904885 w 1695461"/>
              <a:gd name="connsiteY81" fmla="*/ 556260 h 1792731"/>
              <a:gd name="connsiteX82" fmla="*/ 821065 w 1695461"/>
              <a:gd name="connsiteY82" fmla="*/ 504825 h 1792731"/>
              <a:gd name="connsiteX83" fmla="*/ 803920 w 1695461"/>
              <a:gd name="connsiteY83" fmla="*/ 375285 h 1792731"/>
              <a:gd name="connsiteX84" fmla="*/ 880120 w 1695461"/>
              <a:gd name="connsiteY84" fmla="*/ 165734 h 1792731"/>
              <a:gd name="connsiteX85" fmla="*/ 925840 w 1695461"/>
              <a:gd name="connsiteY85" fmla="*/ 78105 h 1792731"/>
              <a:gd name="connsiteX86" fmla="*/ 904885 w 1695461"/>
              <a:gd name="connsiteY86" fmla="*/ 17145 h 1792731"/>
              <a:gd name="connsiteX87" fmla="*/ 885835 w 1695461"/>
              <a:gd name="connsiteY87" fmla="*/ 80009 h 1792731"/>
              <a:gd name="connsiteX88" fmla="*/ 847735 w 1695461"/>
              <a:gd name="connsiteY88" fmla="*/ 125730 h 1792731"/>
              <a:gd name="connsiteX89" fmla="*/ 709042 w 1695461"/>
              <a:gd name="connsiteY89" fmla="*/ 40005 h 1792731"/>
              <a:gd name="connsiteX90" fmla="*/ 811540 w 1695461"/>
              <a:gd name="connsiteY90" fmla="*/ 211455 h 1792731"/>
              <a:gd name="connsiteX91" fmla="*/ 742960 w 1695461"/>
              <a:gd name="connsiteY91" fmla="*/ 333375 h 1792731"/>
              <a:gd name="connsiteX92" fmla="*/ 705138 w 1695461"/>
              <a:gd name="connsiteY92" fmla="*/ 394335 h 1792731"/>
              <a:gd name="connsiteX93" fmla="*/ 689155 w 1695461"/>
              <a:gd name="connsiteY93" fmla="*/ 209550 h 1792731"/>
              <a:gd name="connsiteX94" fmla="*/ 670012 w 1695461"/>
              <a:gd name="connsiteY94" fmla="*/ 0 h 1792731"/>
              <a:gd name="connsiteX95" fmla="*/ 604034 w 1695461"/>
              <a:gd name="connsiteY95" fmla="*/ 89535 h 1792731"/>
              <a:gd name="connsiteX96" fmla="*/ 582940 w 1695461"/>
              <a:gd name="connsiteY96" fmla="*/ 123825 h 1792731"/>
              <a:gd name="connsiteX97" fmla="*/ 434211 w 1695461"/>
              <a:gd name="connsiteY97" fmla="*/ 49530 h 1792731"/>
              <a:gd name="connsiteX98" fmla="*/ 501443 w 1695461"/>
              <a:gd name="connsiteY98" fmla="*/ 154305 h 1792731"/>
              <a:gd name="connsiteX99" fmla="*/ 590560 w 1695461"/>
              <a:gd name="connsiteY99" fmla="*/ 207645 h 1792731"/>
              <a:gd name="connsiteX100" fmla="*/ 598180 w 1695461"/>
              <a:gd name="connsiteY100" fmla="*/ 331470 h 1792731"/>
              <a:gd name="connsiteX101" fmla="*/ 617230 w 1695461"/>
              <a:gd name="connsiteY101" fmla="*/ 466725 h 1792731"/>
              <a:gd name="connsiteX102" fmla="*/ 630565 w 1695461"/>
              <a:gd name="connsiteY102" fmla="*/ 575310 h 1792731"/>
              <a:gd name="connsiteX103" fmla="*/ 558175 w 1695461"/>
              <a:gd name="connsiteY103" fmla="*/ 622935 h 1792731"/>
              <a:gd name="connsiteX104" fmla="*/ 377200 w 1695461"/>
              <a:gd name="connsiteY104" fmla="*/ 542925 h 1792731"/>
              <a:gd name="connsiteX105" fmla="*/ 361960 w 1695461"/>
              <a:gd name="connsiteY105" fmla="*/ 453390 h 1792731"/>
              <a:gd name="connsiteX106" fmla="*/ 445780 w 1695461"/>
              <a:gd name="connsiteY106" fmla="*/ 369570 h 1792731"/>
              <a:gd name="connsiteX107" fmla="*/ 371485 w 1695461"/>
              <a:gd name="connsiteY107" fmla="*/ 388620 h 1792731"/>
              <a:gd name="connsiteX108" fmla="*/ 344815 w 1695461"/>
              <a:gd name="connsiteY108" fmla="*/ 241935 h 1792731"/>
              <a:gd name="connsiteX109" fmla="*/ 327670 w 1695461"/>
              <a:gd name="connsiteY109" fmla="*/ 360045 h 1792731"/>
              <a:gd name="connsiteX110" fmla="*/ 285760 w 1695461"/>
              <a:gd name="connsiteY110" fmla="*/ 449580 h 1792731"/>
              <a:gd name="connsiteX111" fmla="*/ 280045 w 1695461"/>
              <a:gd name="connsiteY111" fmla="*/ 527685 h 1792731"/>
              <a:gd name="connsiteX112" fmla="*/ 151248 w 1695461"/>
              <a:gd name="connsiteY112" fmla="*/ 579120 h 1792731"/>
              <a:gd name="connsiteX113" fmla="*/ 10 w 1695461"/>
              <a:gd name="connsiteY113" fmla="*/ 634365 h 1792731"/>
              <a:gd name="connsiteX114" fmla="*/ 144790 w 1695461"/>
              <a:gd name="connsiteY114" fmla="*/ 640080 h 1792731"/>
              <a:gd name="connsiteX115" fmla="*/ 301372 w 1695461"/>
              <a:gd name="connsiteY115" fmla="*/ 624840 h 1792731"/>
              <a:gd name="connsiteX116" fmla="*/ 465667 w 1695461"/>
              <a:gd name="connsiteY116" fmla="*/ 748665 h 1792731"/>
              <a:gd name="connsiteX117" fmla="*/ 488062 w 1695461"/>
              <a:gd name="connsiteY117" fmla="*/ 885825 h 1792731"/>
              <a:gd name="connsiteX118" fmla="*/ 352435 w 1695461"/>
              <a:gd name="connsiteY118" fmla="*/ 990600 h 1792731"/>
              <a:gd name="connsiteX119" fmla="*/ 257185 w 1695461"/>
              <a:gd name="connsiteY119" fmla="*/ 1062990 h 1792731"/>
              <a:gd name="connsiteX120" fmla="*/ 186700 w 1695461"/>
              <a:gd name="connsiteY120" fmla="*/ 1110615 h 1792731"/>
              <a:gd name="connsiteX121" fmla="*/ 207655 w 1695461"/>
              <a:gd name="connsiteY121" fmla="*/ 1160145 h 1792731"/>
              <a:gd name="connsiteX122" fmla="*/ 369580 w 1695461"/>
              <a:gd name="connsiteY122" fmla="*/ 1078230 h 1792731"/>
              <a:gd name="connsiteX0" fmla="*/ 299086 w 1695452"/>
              <a:gd name="connsiteY0" fmla="*/ 1116330 h 1792731"/>
              <a:gd name="connsiteX1" fmla="*/ 481966 w 1695452"/>
              <a:gd name="connsiteY1" fmla="*/ 1057275 h 1792731"/>
              <a:gd name="connsiteX2" fmla="*/ 613411 w 1695452"/>
              <a:gd name="connsiteY2" fmla="*/ 1102995 h 1792731"/>
              <a:gd name="connsiteX3" fmla="*/ 666751 w 1695452"/>
              <a:gd name="connsiteY3" fmla="*/ 1186815 h 1792731"/>
              <a:gd name="connsiteX4" fmla="*/ 668656 w 1695452"/>
              <a:gd name="connsiteY4" fmla="*/ 1333500 h 1792731"/>
              <a:gd name="connsiteX5" fmla="*/ 611506 w 1695452"/>
              <a:gd name="connsiteY5" fmla="*/ 1483995 h 1792731"/>
              <a:gd name="connsiteX6" fmla="*/ 609601 w 1695452"/>
              <a:gd name="connsiteY6" fmla="*/ 1613535 h 1792731"/>
              <a:gd name="connsiteX7" fmla="*/ 598171 w 1695452"/>
              <a:gd name="connsiteY7" fmla="*/ 1668780 h 1792731"/>
              <a:gd name="connsiteX8" fmla="*/ 550546 w 1695452"/>
              <a:gd name="connsiteY8" fmla="*/ 1720215 h 1792731"/>
              <a:gd name="connsiteX9" fmla="*/ 510727 w 1695452"/>
              <a:gd name="connsiteY9" fmla="*/ 1788795 h 1792731"/>
              <a:gd name="connsiteX10" fmla="*/ 626561 w 1695452"/>
              <a:gd name="connsiteY10" fmla="*/ 1706880 h 1792731"/>
              <a:gd name="connsiteX11" fmla="*/ 641986 w 1695452"/>
              <a:gd name="connsiteY11" fmla="*/ 1663065 h 1792731"/>
              <a:gd name="connsiteX12" fmla="*/ 710566 w 1695452"/>
              <a:gd name="connsiteY12" fmla="*/ 1737360 h 1792731"/>
              <a:gd name="connsiteX13" fmla="*/ 729616 w 1695452"/>
              <a:gd name="connsiteY13" fmla="*/ 1792605 h 1792731"/>
              <a:gd name="connsiteX14" fmla="*/ 746761 w 1695452"/>
              <a:gd name="connsiteY14" fmla="*/ 1722120 h 1792731"/>
              <a:gd name="connsiteX15" fmla="*/ 702946 w 1695452"/>
              <a:gd name="connsiteY15" fmla="*/ 1657350 h 1792731"/>
              <a:gd name="connsiteX16" fmla="*/ 685801 w 1695452"/>
              <a:gd name="connsiteY16" fmla="*/ 1581150 h 1792731"/>
              <a:gd name="connsiteX17" fmla="*/ 708661 w 1695452"/>
              <a:gd name="connsiteY17" fmla="*/ 1520190 h 1792731"/>
              <a:gd name="connsiteX18" fmla="*/ 750571 w 1695452"/>
              <a:gd name="connsiteY18" fmla="*/ 1476375 h 1792731"/>
              <a:gd name="connsiteX19" fmla="*/ 855346 w 1695452"/>
              <a:gd name="connsiteY19" fmla="*/ 1541145 h 1792731"/>
              <a:gd name="connsiteX20" fmla="*/ 904876 w 1695452"/>
              <a:gd name="connsiteY20" fmla="*/ 1600200 h 1792731"/>
              <a:gd name="connsiteX21" fmla="*/ 923926 w 1695452"/>
              <a:gd name="connsiteY21" fmla="*/ 1676400 h 1792731"/>
              <a:gd name="connsiteX22" fmla="*/ 954406 w 1695452"/>
              <a:gd name="connsiteY22" fmla="*/ 1600200 h 1792731"/>
              <a:gd name="connsiteX23" fmla="*/ 929641 w 1695452"/>
              <a:gd name="connsiteY23" fmla="*/ 1544955 h 1792731"/>
              <a:gd name="connsiteX24" fmla="*/ 967741 w 1695452"/>
              <a:gd name="connsiteY24" fmla="*/ 1522095 h 1792731"/>
              <a:gd name="connsiteX25" fmla="*/ 1009651 w 1695452"/>
              <a:gd name="connsiteY25" fmla="*/ 1497330 h 1792731"/>
              <a:gd name="connsiteX26" fmla="*/ 885826 w 1695452"/>
              <a:gd name="connsiteY26" fmla="*/ 1493520 h 1792731"/>
              <a:gd name="connsiteX27" fmla="*/ 790576 w 1695452"/>
              <a:gd name="connsiteY27" fmla="*/ 1360170 h 1792731"/>
              <a:gd name="connsiteX28" fmla="*/ 826771 w 1695452"/>
              <a:gd name="connsiteY28" fmla="*/ 1183005 h 1792731"/>
              <a:gd name="connsiteX29" fmla="*/ 891541 w 1695452"/>
              <a:gd name="connsiteY29" fmla="*/ 1106805 h 1792731"/>
              <a:gd name="connsiteX30" fmla="*/ 979171 w 1695452"/>
              <a:gd name="connsiteY30" fmla="*/ 1099185 h 1792731"/>
              <a:gd name="connsiteX31" fmla="*/ 1078231 w 1695452"/>
              <a:gd name="connsiteY31" fmla="*/ 1141095 h 1792731"/>
              <a:gd name="connsiteX32" fmla="*/ 1181101 w 1695452"/>
              <a:gd name="connsiteY32" fmla="*/ 1207770 h 1792731"/>
              <a:gd name="connsiteX33" fmla="*/ 1158241 w 1695452"/>
              <a:gd name="connsiteY33" fmla="*/ 1125855 h 1792731"/>
              <a:gd name="connsiteX34" fmla="*/ 1070611 w 1695452"/>
              <a:gd name="connsiteY34" fmla="*/ 1007745 h 1792731"/>
              <a:gd name="connsiteX35" fmla="*/ 1095376 w 1695452"/>
              <a:gd name="connsiteY35" fmla="*/ 931545 h 1792731"/>
              <a:gd name="connsiteX36" fmla="*/ 1196713 w 1695452"/>
              <a:gd name="connsiteY36" fmla="*/ 885825 h 1792731"/>
              <a:gd name="connsiteX37" fmla="*/ 1360636 w 1695452"/>
              <a:gd name="connsiteY37" fmla="*/ 889635 h 1792731"/>
              <a:gd name="connsiteX38" fmla="*/ 1455514 w 1695452"/>
              <a:gd name="connsiteY38" fmla="*/ 1019176 h 1792731"/>
              <a:gd name="connsiteX39" fmla="*/ 1459231 w 1695452"/>
              <a:gd name="connsiteY39" fmla="*/ 920115 h 1792731"/>
              <a:gd name="connsiteX40" fmla="*/ 1459231 w 1695452"/>
              <a:gd name="connsiteY40" fmla="*/ 901065 h 1792731"/>
              <a:gd name="connsiteX41" fmla="*/ 1531621 w 1695452"/>
              <a:gd name="connsiteY41" fmla="*/ 962025 h 1792731"/>
              <a:gd name="connsiteX42" fmla="*/ 1558291 w 1695452"/>
              <a:gd name="connsiteY42" fmla="*/ 1038225 h 1792731"/>
              <a:gd name="connsiteX43" fmla="*/ 1564006 w 1695452"/>
              <a:gd name="connsiteY43" fmla="*/ 1108710 h 1792731"/>
              <a:gd name="connsiteX44" fmla="*/ 1607821 w 1695452"/>
              <a:gd name="connsiteY44" fmla="*/ 1019175 h 1792731"/>
              <a:gd name="connsiteX45" fmla="*/ 1695451 w 1695452"/>
              <a:gd name="connsiteY45" fmla="*/ 1026795 h 1792731"/>
              <a:gd name="connsiteX46" fmla="*/ 1609727 w 1695452"/>
              <a:gd name="connsiteY46" fmla="*/ 971549 h 1792731"/>
              <a:gd name="connsiteX47" fmla="*/ 1546861 w 1695452"/>
              <a:gd name="connsiteY47" fmla="*/ 899160 h 1792731"/>
              <a:gd name="connsiteX48" fmla="*/ 1594486 w 1695452"/>
              <a:gd name="connsiteY48" fmla="*/ 870585 h 1792731"/>
              <a:gd name="connsiteX49" fmla="*/ 1666876 w 1695452"/>
              <a:gd name="connsiteY49" fmla="*/ 870585 h 1792731"/>
              <a:gd name="connsiteX50" fmla="*/ 1590676 w 1695452"/>
              <a:gd name="connsiteY50" fmla="*/ 838200 h 1792731"/>
              <a:gd name="connsiteX51" fmla="*/ 1508761 w 1695452"/>
              <a:gd name="connsiteY51" fmla="*/ 853440 h 1792731"/>
              <a:gd name="connsiteX52" fmla="*/ 1415416 w 1695452"/>
              <a:gd name="connsiteY52" fmla="*/ 792480 h 1792731"/>
              <a:gd name="connsiteX53" fmla="*/ 1449706 w 1695452"/>
              <a:gd name="connsiteY53" fmla="*/ 655320 h 1792731"/>
              <a:gd name="connsiteX54" fmla="*/ 1373506 w 1695452"/>
              <a:gd name="connsiteY54" fmla="*/ 769620 h 1792731"/>
              <a:gd name="connsiteX55" fmla="*/ 1280161 w 1695452"/>
              <a:gd name="connsiteY55" fmla="*/ 792480 h 1792731"/>
              <a:gd name="connsiteX56" fmla="*/ 1320166 w 1695452"/>
              <a:gd name="connsiteY56" fmla="*/ 729615 h 1792731"/>
              <a:gd name="connsiteX57" fmla="*/ 1362076 w 1695452"/>
              <a:gd name="connsiteY57" fmla="*/ 634365 h 1792731"/>
              <a:gd name="connsiteX58" fmla="*/ 1369696 w 1695452"/>
              <a:gd name="connsiteY58" fmla="*/ 525780 h 1792731"/>
              <a:gd name="connsiteX59" fmla="*/ 1344931 w 1695452"/>
              <a:gd name="connsiteY59" fmla="*/ 537210 h 1792731"/>
              <a:gd name="connsiteX60" fmla="*/ 1308736 w 1695452"/>
              <a:gd name="connsiteY60" fmla="*/ 651510 h 1792731"/>
              <a:gd name="connsiteX61" fmla="*/ 1240156 w 1695452"/>
              <a:gd name="connsiteY61" fmla="*/ 554355 h 1792731"/>
              <a:gd name="connsiteX62" fmla="*/ 1267105 w 1695452"/>
              <a:gd name="connsiteY62" fmla="*/ 697230 h 1792731"/>
              <a:gd name="connsiteX63" fmla="*/ 1154431 w 1695452"/>
              <a:gd name="connsiteY63" fmla="*/ 752475 h 1792731"/>
              <a:gd name="connsiteX64" fmla="*/ 1066801 w 1695452"/>
              <a:gd name="connsiteY64" fmla="*/ 727710 h 1792731"/>
              <a:gd name="connsiteX65" fmla="*/ 1070611 w 1695452"/>
              <a:gd name="connsiteY65" fmla="*/ 634365 h 1792731"/>
              <a:gd name="connsiteX66" fmla="*/ 1127761 w 1695452"/>
              <a:gd name="connsiteY66" fmla="*/ 554355 h 1792731"/>
              <a:gd name="connsiteX67" fmla="*/ 1230631 w 1695452"/>
              <a:gd name="connsiteY67" fmla="*/ 508635 h 1792731"/>
              <a:gd name="connsiteX68" fmla="*/ 1325881 w 1695452"/>
              <a:gd name="connsiteY68" fmla="*/ 489585 h 1792731"/>
              <a:gd name="connsiteX69" fmla="*/ 1477352 w 1695452"/>
              <a:gd name="connsiteY69" fmla="*/ 508635 h 1792731"/>
              <a:gd name="connsiteX70" fmla="*/ 1363981 w 1695452"/>
              <a:gd name="connsiteY70" fmla="*/ 428625 h 1792731"/>
              <a:gd name="connsiteX71" fmla="*/ 1447429 w 1695452"/>
              <a:gd name="connsiteY71" fmla="*/ 291465 h 1792731"/>
              <a:gd name="connsiteX72" fmla="*/ 1264921 w 1695452"/>
              <a:gd name="connsiteY72" fmla="*/ 428625 h 1792731"/>
              <a:gd name="connsiteX73" fmla="*/ 1176733 w 1695452"/>
              <a:gd name="connsiteY73" fmla="*/ 462915 h 1792731"/>
              <a:gd name="connsiteX74" fmla="*/ 1188420 w 1695452"/>
              <a:gd name="connsiteY74" fmla="*/ 398078 h 1792731"/>
              <a:gd name="connsiteX75" fmla="*/ 1186816 w 1695452"/>
              <a:gd name="connsiteY75" fmla="*/ 257175 h 1792731"/>
              <a:gd name="connsiteX76" fmla="*/ 1236346 w 1695452"/>
              <a:gd name="connsiteY76" fmla="*/ 142875 h 1792731"/>
              <a:gd name="connsiteX77" fmla="*/ 1143001 w 1695452"/>
              <a:gd name="connsiteY77" fmla="*/ 245745 h 1792731"/>
              <a:gd name="connsiteX78" fmla="*/ 1055836 w 1695452"/>
              <a:gd name="connsiteY78" fmla="*/ 209550 h 1792731"/>
              <a:gd name="connsiteX79" fmla="*/ 1118561 w 1695452"/>
              <a:gd name="connsiteY79" fmla="*/ 323850 h 1792731"/>
              <a:gd name="connsiteX80" fmla="*/ 1097281 w 1695452"/>
              <a:gd name="connsiteY80" fmla="*/ 447675 h 1792731"/>
              <a:gd name="connsiteX81" fmla="*/ 904876 w 1695452"/>
              <a:gd name="connsiteY81" fmla="*/ 556260 h 1792731"/>
              <a:gd name="connsiteX82" fmla="*/ 821056 w 1695452"/>
              <a:gd name="connsiteY82" fmla="*/ 504825 h 1792731"/>
              <a:gd name="connsiteX83" fmla="*/ 803911 w 1695452"/>
              <a:gd name="connsiteY83" fmla="*/ 375285 h 1792731"/>
              <a:gd name="connsiteX84" fmla="*/ 880111 w 1695452"/>
              <a:gd name="connsiteY84" fmla="*/ 165734 h 1792731"/>
              <a:gd name="connsiteX85" fmla="*/ 925831 w 1695452"/>
              <a:gd name="connsiteY85" fmla="*/ 78105 h 1792731"/>
              <a:gd name="connsiteX86" fmla="*/ 904876 w 1695452"/>
              <a:gd name="connsiteY86" fmla="*/ 17145 h 1792731"/>
              <a:gd name="connsiteX87" fmla="*/ 885826 w 1695452"/>
              <a:gd name="connsiteY87" fmla="*/ 80009 h 1792731"/>
              <a:gd name="connsiteX88" fmla="*/ 847726 w 1695452"/>
              <a:gd name="connsiteY88" fmla="*/ 125730 h 1792731"/>
              <a:gd name="connsiteX89" fmla="*/ 709033 w 1695452"/>
              <a:gd name="connsiteY89" fmla="*/ 40005 h 1792731"/>
              <a:gd name="connsiteX90" fmla="*/ 811531 w 1695452"/>
              <a:gd name="connsiteY90" fmla="*/ 211455 h 1792731"/>
              <a:gd name="connsiteX91" fmla="*/ 742951 w 1695452"/>
              <a:gd name="connsiteY91" fmla="*/ 333375 h 1792731"/>
              <a:gd name="connsiteX92" fmla="*/ 705129 w 1695452"/>
              <a:gd name="connsiteY92" fmla="*/ 394335 h 1792731"/>
              <a:gd name="connsiteX93" fmla="*/ 689146 w 1695452"/>
              <a:gd name="connsiteY93" fmla="*/ 209550 h 1792731"/>
              <a:gd name="connsiteX94" fmla="*/ 670003 w 1695452"/>
              <a:gd name="connsiteY94" fmla="*/ 0 h 1792731"/>
              <a:gd name="connsiteX95" fmla="*/ 604025 w 1695452"/>
              <a:gd name="connsiteY95" fmla="*/ 89535 h 1792731"/>
              <a:gd name="connsiteX96" fmla="*/ 582931 w 1695452"/>
              <a:gd name="connsiteY96" fmla="*/ 123825 h 1792731"/>
              <a:gd name="connsiteX97" fmla="*/ 434202 w 1695452"/>
              <a:gd name="connsiteY97" fmla="*/ 49530 h 1792731"/>
              <a:gd name="connsiteX98" fmla="*/ 501434 w 1695452"/>
              <a:gd name="connsiteY98" fmla="*/ 154305 h 1792731"/>
              <a:gd name="connsiteX99" fmla="*/ 590551 w 1695452"/>
              <a:gd name="connsiteY99" fmla="*/ 207645 h 1792731"/>
              <a:gd name="connsiteX100" fmla="*/ 598171 w 1695452"/>
              <a:gd name="connsiteY100" fmla="*/ 331470 h 1792731"/>
              <a:gd name="connsiteX101" fmla="*/ 617221 w 1695452"/>
              <a:gd name="connsiteY101" fmla="*/ 466725 h 1792731"/>
              <a:gd name="connsiteX102" fmla="*/ 630556 w 1695452"/>
              <a:gd name="connsiteY102" fmla="*/ 575310 h 1792731"/>
              <a:gd name="connsiteX103" fmla="*/ 558166 w 1695452"/>
              <a:gd name="connsiteY103" fmla="*/ 622935 h 1792731"/>
              <a:gd name="connsiteX104" fmla="*/ 377191 w 1695452"/>
              <a:gd name="connsiteY104" fmla="*/ 542925 h 1792731"/>
              <a:gd name="connsiteX105" fmla="*/ 361951 w 1695452"/>
              <a:gd name="connsiteY105" fmla="*/ 453390 h 1792731"/>
              <a:gd name="connsiteX106" fmla="*/ 445771 w 1695452"/>
              <a:gd name="connsiteY106" fmla="*/ 369570 h 1792731"/>
              <a:gd name="connsiteX107" fmla="*/ 371476 w 1695452"/>
              <a:gd name="connsiteY107" fmla="*/ 388620 h 1792731"/>
              <a:gd name="connsiteX108" fmla="*/ 344806 w 1695452"/>
              <a:gd name="connsiteY108" fmla="*/ 241935 h 1792731"/>
              <a:gd name="connsiteX109" fmla="*/ 327661 w 1695452"/>
              <a:gd name="connsiteY109" fmla="*/ 360045 h 1792731"/>
              <a:gd name="connsiteX110" fmla="*/ 285751 w 1695452"/>
              <a:gd name="connsiteY110" fmla="*/ 449580 h 1792731"/>
              <a:gd name="connsiteX111" fmla="*/ 280036 w 1695452"/>
              <a:gd name="connsiteY111" fmla="*/ 527685 h 1792731"/>
              <a:gd name="connsiteX112" fmla="*/ 143805 w 1695452"/>
              <a:gd name="connsiteY112" fmla="*/ 592455 h 1792731"/>
              <a:gd name="connsiteX113" fmla="*/ 1 w 1695452"/>
              <a:gd name="connsiteY113" fmla="*/ 634365 h 1792731"/>
              <a:gd name="connsiteX114" fmla="*/ 144781 w 1695452"/>
              <a:gd name="connsiteY114" fmla="*/ 640080 h 1792731"/>
              <a:gd name="connsiteX115" fmla="*/ 301363 w 1695452"/>
              <a:gd name="connsiteY115" fmla="*/ 624840 h 1792731"/>
              <a:gd name="connsiteX116" fmla="*/ 465658 w 1695452"/>
              <a:gd name="connsiteY116" fmla="*/ 748665 h 1792731"/>
              <a:gd name="connsiteX117" fmla="*/ 488053 w 1695452"/>
              <a:gd name="connsiteY117" fmla="*/ 885825 h 1792731"/>
              <a:gd name="connsiteX118" fmla="*/ 352426 w 1695452"/>
              <a:gd name="connsiteY118" fmla="*/ 990600 h 1792731"/>
              <a:gd name="connsiteX119" fmla="*/ 257176 w 1695452"/>
              <a:gd name="connsiteY119" fmla="*/ 1062990 h 1792731"/>
              <a:gd name="connsiteX120" fmla="*/ 186691 w 1695452"/>
              <a:gd name="connsiteY120" fmla="*/ 1110615 h 1792731"/>
              <a:gd name="connsiteX121" fmla="*/ 207646 w 1695452"/>
              <a:gd name="connsiteY121" fmla="*/ 1160145 h 1792731"/>
              <a:gd name="connsiteX122" fmla="*/ 369571 w 1695452"/>
              <a:gd name="connsiteY122" fmla="*/ 1078230 h 1792731"/>
              <a:gd name="connsiteX0" fmla="*/ 299086 w 1695452"/>
              <a:gd name="connsiteY0" fmla="*/ 1116330 h 1792731"/>
              <a:gd name="connsiteX1" fmla="*/ 481966 w 1695452"/>
              <a:gd name="connsiteY1" fmla="*/ 1057275 h 1792731"/>
              <a:gd name="connsiteX2" fmla="*/ 613411 w 1695452"/>
              <a:gd name="connsiteY2" fmla="*/ 1102995 h 1792731"/>
              <a:gd name="connsiteX3" fmla="*/ 666751 w 1695452"/>
              <a:gd name="connsiteY3" fmla="*/ 1186815 h 1792731"/>
              <a:gd name="connsiteX4" fmla="*/ 668656 w 1695452"/>
              <a:gd name="connsiteY4" fmla="*/ 1333500 h 1792731"/>
              <a:gd name="connsiteX5" fmla="*/ 611506 w 1695452"/>
              <a:gd name="connsiteY5" fmla="*/ 1483995 h 1792731"/>
              <a:gd name="connsiteX6" fmla="*/ 609601 w 1695452"/>
              <a:gd name="connsiteY6" fmla="*/ 1613535 h 1792731"/>
              <a:gd name="connsiteX7" fmla="*/ 598171 w 1695452"/>
              <a:gd name="connsiteY7" fmla="*/ 1668780 h 1792731"/>
              <a:gd name="connsiteX8" fmla="*/ 550546 w 1695452"/>
              <a:gd name="connsiteY8" fmla="*/ 1720215 h 1792731"/>
              <a:gd name="connsiteX9" fmla="*/ 510727 w 1695452"/>
              <a:gd name="connsiteY9" fmla="*/ 1788795 h 1792731"/>
              <a:gd name="connsiteX10" fmla="*/ 626561 w 1695452"/>
              <a:gd name="connsiteY10" fmla="*/ 1706880 h 1792731"/>
              <a:gd name="connsiteX11" fmla="*/ 641986 w 1695452"/>
              <a:gd name="connsiteY11" fmla="*/ 1663065 h 1792731"/>
              <a:gd name="connsiteX12" fmla="*/ 710566 w 1695452"/>
              <a:gd name="connsiteY12" fmla="*/ 1737360 h 1792731"/>
              <a:gd name="connsiteX13" fmla="*/ 729616 w 1695452"/>
              <a:gd name="connsiteY13" fmla="*/ 1792605 h 1792731"/>
              <a:gd name="connsiteX14" fmla="*/ 746761 w 1695452"/>
              <a:gd name="connsiteY14" fmla="*/ 1722120 h 1792731"/>
              <a:gd name="connsiteX15" fmla="*/ 702946 w 1695452"/>
              <a:gd name="connsiteY15" fmla="*/ 1657350 h 1792731"/>
              <a:gd name="connsiteX16" fmla="*/ 685801 w 1695452"/>
              <a:gd name="connsiteY16" fmla="*/ 1581150 h 1792731"/>
              <a:gd name="connsiteX17" fmla="*/ 708661 w 1695452"/>
              <a:gd name="connsiteY17" fmla="*/ 1520190 h 1792731"/>
              <a:gd name="connsiteX18" fmla="*/ 750571 w 1695452"/>
              <a:gd name="connsiteY18" fmla="*/ 1476375 h 1792731"/>
              <a:gd name="connsiteX19" fmla="*/ 855346 w 1695452"/>
              <a:gd name="connsiteY19" fmla="*/ 1541145 h 1792731"/>
              <a:gd name="connsiteX20" fmla="*/ 904876 w 1695452"/>
              <a:gd name="connsiteY20" fmla="*/ 1600200 h 1792731"/>
              <a:gd name="connsiteX21" fmla="*/ 923926 w 1695452"/>
              <a:gd name="connsiteY21" fmla="*/ 1676400 h 1792731"/>
              <a:gd name="connsiteX22" fmla="*/ 954406 w 1695452"/>
              <a:gd name="connsiteY22" fmla="*/ 1600200 h 1792731"/>
              <a:gd name="connsiteX23" fmla="*/ 929641 w 1695452"/>
              <a:gd name="connsiteY23" fmla="*/ 1544955 h 1792731"/>
              <a:gd name="connsiteX24" fmla="*/ 967741 w 1695452"/>
              <a:gd name="connsiteY24" fmla="*/ 1522095 h 1792731"/>
              <a:gd name="connsiteX25" fmla="*/ 1009651 w 1695452"/>
              <a:gd name="connsiteY25" fmla="*/ 1497330 h 1792731"/>
              <a:gd name="connsiteX26" fmla="*/ 885826 w 1695452"/>
              <a:gd name="connsiteY26" fmla="*/ 1493520 h 1792731"/>
              <a:gd name="connsiteX27" fmla="*/ 790576 w 1695452"/>
              <a:gd name="connsiteY27" fmla="*/ 1360170 h 1792731"/>
              <a:gd name="connsiteX28" fmla="*/ 826771 w 1695452"/>
              <a:gd name="connsiteY28" fmla="*/ 1183005 h 1792731"/>
              <a:gd name="connsiteX29" fmla="*/ 891541 w 1695452"/>
              <a:gd name="connsiteY29" fmla="*/ 1106805 h 1792731"/>
              <a:gd name="connsiteX30" fmla="*/ 979171 w 1695452"/>
              <a:gd name="connsiteY30" fmla="*/ 1099185 h 1792731"/>
              <a:gd name="connsiteX31" fmla="*/ 1078231 w 1695452"/>
              <a:gd name="connsiteY31" fmla="*/ 1141095 h 1792731"/>
              <a:gd name="connsiteX32" fmla="*/ 1181101 w 1695452"/>
              <a:gd name="connsiteY32" fmla="*/ 1207770 h 1792731"/>
              <a:gd name="connsiteX33" fmla="*/ 1158241 w 1695452"/>
              <a:gd name="connsiteY33" fmla="*/ 1125855 h 1792731"/>
              <a:gd name="connsiteX34" fmla="*/ 1070611 w 1695452"/>
              <a:gd name="connsiteY34" fmla="*/ 1007745 h 1792731"/>
              <a:gd name="connsiteX35" fmla="*/ 1095376 w 1695452"/>
              <a:gd name="connsiteY35" fmla="*/ 931545 h 1792731"/>
              <a:gd name="connsiteX36" fmla="*/ 1196713 w 1695452"/>
              <a:gd name="connsiteY36" fmla="*/ 885825 h 1792731"/>
              <a:gd name="connsiteX37" fmla="*/ 1360636 w 1695452"/>
              <a:gd name="connsiteY37" fmla="*/ 889635 h 1792731"/>
              <a:gd name="connsiteX38" fmla="*/ 1455514 w 1695452"/>
              <a:gd name="connsiteY38" fmla="*/ 1019176 h 1792731"/>
              <a:gd name="connsiteX39" fmla="*/ 1459231 w 1695452"/>
              <a:gd name="connsiteY39" fmla="*/ 920115 h 1792731"/>
              <a:gd name="connsiteX40" fmla="*/ 1459231 w 1695452"/>
              <a:gd name="connsiteY40" fmla="*/ 901065 h 1792731"/>
              <a:gd name="connsiteX41" fmla="*/ 1531621 w 1695452"/>
              <a:gd name="connsiteY41" fmla="*/ 962025 h 1792731"/>
              <a:gd name="connsiteX42" fmla="*/ 1558291 w 1695452"/>
              <a:gd name="connsiteY42" fmla="*/ 1038225 h 1792731"/>
              <a:gd name="connsiteX43" fmla="*/ 1564006 w 1695452"/>
              <a:gd name="connsiteY43" fmla="*/ 1108710 h 1792731"/>
              <a:gd name="connsiteX44" fmla="*/ 1607821 w 1695452"/>
              <a:gd name="connsiteY44" fmla="*/ 1019175 h 1792731"/>
              <a:gd name="connsiteX45" fmla="*/ 1695451 w 1695452"/>
              <a:gd name="connsiteY45" fmla="*/ 1026795 h 1792731"/>
              <a:gd name="connsiteX46" fmla="*/ 1609727 w 1695452"/>
              <a:gd name="connsiteY46" fmla="*/ 971549 h 1792731"/>
              <a:gd name="connsiteX47" fmla="*/ 1546861 w 1695452"/>
              <a:gd name="connsiteY47" fmla="*/ 899160 h 1792731"/>
              <a:gd name="connsiteX48" fmla="*/ 1594486 w 1695452"/>
              <a:gd name="connsiteY48" fmla="*/ 870585 h 1792731"/>
              <a:gd name="connsiteX49" fmla="*/ 1666876 w 1695452"/>
              <a:gd name="connsiteY49" fmla="*/ 870585 h 1792731"/>
              <a:gd name="connsiteX50" fmla="*/ 1590676 w 1695452"/>
              <a:gd name="connsiteY50" fmla="*/ 838200 h 1792731"/>
              <a:gd name="connsiteX51" fmla="*/ 1508761 w 1695452"/>
              <a:gd name="connsiteY51" fmla="*/ 853440 h 1792731"/>
              <a:gd name="connsiteX52" fmla="*/ 1415416 w 1695452"/>
              <a:gd name="connsiteY52" fmla="*/ 792480 h 1792731"/>
              <a:gd name="connsiteX53" fmla="*/ 1449706 w 1695452"/>
              <a:gd name="connsiteY53" fmla="*/ 655320 h 1792731"/>
              <a:gd name="connsiteX54" fmla="*/ 1373506 w 1695452"/>
              <a:gd name="connsiteY54" fmla="*/ 769620 h 1792731"/>
              <a:gd name="connsiteX55" fmla="*/ 1280161 w 1695452"/>
              <a:gd name="connsiteY55" fmla="*/ 792480 h 1792731"/>
              <a:gd name="connsiteX56" fmla="*/ 1320166 w 1695452"/>
              <a:gd name="connsiteY56" fmla="*/ 729615 h 1792731"/>
              <a:gd name="connsiteX57" fmla="*/ 1362076 w 1695452"/>
              <a:gd name="connsiteY57" fmla="*/ 634365 h 1792731"/>
              <a:gd name="connsiteX58" fmla="*/ 1369696 w 1695452"/>
              <a:gd name="connsiteY58" fmla="*/ 525780 h 1792731"/>
              <a:gd name="connsiteX59" fmla="*/ 1344931 w 1695452"/>
              <a:gd name="connsiteY59" fmla="*/ 537210 h 1792731"/>
              <a:gd name="connsiteX60" fmla="*/ 1308736 w 1695452"/>
              <a:gd name="connsiteY60" fmla="*/ 651510 h 1792731"/>
              <a:gd name="connsiteX61" fmla="*/ 1240156 w 1695452"/>
              <a:gd name="connsiteY61" fmla="*/ 554355 h 1792731"/>
              <a:gd name="connsiteX62" fmla="*/ 1267105 w 1695452"/>
              <a:gd name="connsiteY62" fmla="*/ 697230 h 1792731"/>
              <a:gd name="connsiteX63" fmla="*/ 1154431 w 1695452"/>
              <a:gd name="connsiteY63" fmla="*/ 752475 h 1792731"/>
              <a:gd name="connsiteX64" fmla="*/ 1066801 w 1695452"/>
              <a:gd name="connsiteY64" fmla="*/ 727710 h 1792731"/>
              <a:gd name="connsiteX65" fmla="*/ 1070611 w 1695452"/>
              <a:gd name="connsiteY65" fmla="*/ 634365 h 1792731"/>
              <a:gd name="connsiteX66" fmla="*/ 1127761 w 1695452"/>
              <a:gd name="connsiteY66" fmla="*/ 554355 h 1792731"/>
              <a:gd name="connsiteX67" fmla="*/ 1230631 w 1695452"/>
              <a:gd name="connsiteY67" fmla="*/ 508635 h 1792731"/>
              <a:gd name="connsiteX68" fmla="*/ 1325881 w 1695452"/>
              <a:gd name="connsiteY68" fmla="*/ 489585 h 1792731"/>
              <a:gd name="connsiteX69" fmla="*/ 1477352 w 1695452"/>
              <a:gd name="connsiteY69" fmla="*/ 508635 h 1792731"/>
              <a:gd name="connsiteX70" fmla="*/ 1363981 w 1695452"/>
              <a:gd name="connsiteY70" fmla="*/ 428625 h 1792731"/>
              <a:gd name="connsiteX71" fmla="*/ 1447429 w 1695452"/>
              <a:gd name="connsiteY71" fmla="*/ 291465 h 1792731"/>
              <a:gd name="connsiteX72" fmla="*/ 1264921 w 1695452"/>
              <a:gd name="connsiteY72" fmla="*/ 428625 h 1792731"/>
              <a:gd name="connsiteX73" fmla="*/ 1176733 w 1695452"/>
              <a:gd name="connsiteY73" fmla="*/ 462915 h 1792731"/>
              <a:gd name="connsiteX74" fmla="*/ 1188420 w 1695452"/>
              <a:gd name="connsiteY74" fmla="*/ 398078 h 1792731"/>
              <a:gd name="connsiteX75" fmla="*/ 1186816 w 1695452"/>
              <a:gd name="connsiteY75" fmla="*/ 257175 h 1792731"/>
              <a:gd name="connsiteX76" fmla="*/ 1236346 w 1695452"/>
              <a:gd name="connsiteY76" fmla="*/ 142875 h 1792731"/>
              <a:gd name="connsiteX77" fmla="*/ 1143001 w 1695452"/>
              <a:gd name="connsiteY77" fmla="*/ 245745 h 1792731"/>
              <a:gd name="connsiteX78" fmla="*/ 1055836 w 1695452"/>
              <a:gd name="connsiteY78" fmla="*/ 209550 h 1792731"/>
              <a:gd name="connsiteX79" fmla="*/ 1118561 w 1695452"/>
              <a:gd name="connsiteY79" fmla="*/ 323850 h 1792731"/>
              <a:gd name="connsiteX80" fmla="*/ 1097281 w 1695452"/>
              <a:gd name="connsiteY80" fmla="*/ 447675 h 1792731"/>
              <a:gd name="connsiteX81" fmla="*/ 904876 w 1695452"/>
              <a:gd name="connsiteY81" fmla="*/ 556260 h 1792731"/>
              <a:gd name="connsiteX82" fmla="*/ 821056 w 1695452"/>
              <a:gd name="connsiteY82" fmla="*/ 504825 h 1792731"/>
              <a:gd name="connsiteX83" fmla="*/ 803911 w 1695452"/>
              <a:gd name="connsiteY83" fmla="*/ 375285 h 1792731"/>
              <a:gd name="connsiteX84" fmla="*/ 880111 w 1695452"/>
              <a:gd name="connsiteY84" fmla="*/ 165734 h 1792731"/>
              <a:gd name="connsiteX85" fmla="*/ 925831 w 1695452"/>
              <a:gd name="connsiteY85" fmla="*/ 78105 h 1792731"/>
              <a:gd name="connsiteX86" fmla="*/ 904876 w 1695452"/>
              <a:gd name="connsiteY86" fmla="*/ 17145 h 1792731"/>
              <a:gd name="connsiteX87" fmla="*/ 885826 w 1695452"/>
              <a:gd name="connsiteY87" fmla="*/ 80009 h 1792731"/>
              <a:gd name="connsiteX88" fmla="*/ 847726 w 1695452"/>
              <a:gd name="connsiteY88" fmla="*/ 125730 h 1792731"/>
              <a:gd name="connsiteX89" fmla="*/ 709033 w 1695452"/>
              <a:gd name="connsiteY89" fmla="*/ 40005 h 1792731"/>
              <a:gd name="connsiteX90" fmla="*/ 811531 w 1695452"/>
              <a:gd name="connsiteY90" fmla="*/ 211455 h 1792731"/>
              <a:gd name="connsiteX91" fmla="*/ 742951 w 1695452"/>
              <a:gd name="connsiteY91" fmla="*/ 333375 h 1792731"/>
              <a:gd name="connsiteX92" fmla="*/ 705129 w 1695452"/>
              <a:gd name="connsiteY92" fmla="*/ 394335 h 1792731"/>
              <a:gd name="connsiteX93" fmla="*/ 689146 w 1695452"/>
              <a:gd name="connsiteY93" fmla="*/ 209550 h 1792731"/>
              <a:gd name="connsiteX94" fmla="*/ 670003 w 1695452"/>
              <a:gd name="connsiteY94" fmla="*/ 0 h 1792731"/>
              <a:gd name="connsiteX95" fmla="*/ 604025 w 1695452"/>
              <a:gd name="connsiteY95" fmla="*/ 89535 h 1792731"/>
              <a:gd name="connsiteX96" fmla="*/ 582931 w 1695452"/>
              <a:gd name="connsiteY96" fmla="*/ 123825 h 1792731"/>
              <a:gd name="connsiteX97" fmla="*/ 434202 w 1695452"/>
              <a:gd name="connsiteY97" fmla="*/ 49530 h 1792731"/>
              <a:gd name="connsiteX98" fmla="*/ 501434 w 1695452"/>
              <a:gd name="connsiteY98" fmla="*/ 154305 h 1792731"/>
              <a:gd name="connsiteX99" fmla="*/ 590551 w 1695452"/>
              <a:gd name="connsiteY99" fmla="*/ 207645 h 1792731"/>
              <a:gd name="connsiteX100" fmla="*/ 598171 w 1695452"/>
              <a:gd name="connsiteY100" fmla="*/ 331470 h 1792731"/>
              <a:gd name="connsiteX101" fmla="*/ 617221 w 1695452"/>
              <a:gd name="connsiteY101" fmla="*/ 466725 h 1792731"/>
              <a:gd name="connsiteX102" fmla="*/ 630556 w 1695452"/>
              <a:gd name="connsiteY102" fmla="*/ 575310 h 1792731"/>
              <a:gd name="connsiteX103" fmla="*/ 558166 w 1695452"/>
              <a:gd name="connsiteY103" fmla="*/ 622935 h 1792731"/>
              <a:gd name="connsiteX104" fmla="*/ 377191 w 1695452"/>
              <a:gd name="connsiteY104" fmla="*/ 542925 h 1792731"/>
              <a:gd name="connsiteX105" fmla="*/ 361951 w 1695452"/>
              <a:gd name="connsiteY105" fmla="*/ 453390 h 1792731"/>
              <a:gd name="connsiteX106" fmla="*/ 445771 w 1695452"/>
              <a:gd name="connsiteY106" fmla="*/ 369570 h 1792731"/>
              <a:gd name="connsiteX107" fmla="*/ 371476 w 1695452"/>
              <a:gd name="connsiteY107" fmla="*/ 388620 h 1792731"/>
              <a:gd name="connsiteX108" fmla="*/ 344806 w 1695452"/>
              <a:gd name="connsiteY108" fmla="*/ 241935 h 1792731"/>
              <a:gd name="connsiteX109" fmla="*/ 327661 w 1695452"/>
              <a:gd name="connsiteY109" fmla="*/ 360045 h 1792731"/>
              <a:gd name="connsiteX110" fmla="*/ 285751 w 1695452"/>
              <a:gd name="connsiteY110" fmla="*/ 449580 h 1792731"/>
              <a:gd name="connsiteX111" fmla="*/ 285612 w 1695452"/>
              <a:gd name="connsiteY111" fmla="*/ 535305 h 1792731"/>
              <a:gd name="connsiteX112" fmla="*/ 143805 w 1695452"/>
              <a:gd name="connsiteY112" fmla="*/ 592455 h 1792731"/>
              <a:gd name="connsiteX113" fmla="*/ 1 w 1695452"/>
              <a:gd name="connsiteY113" fmla="*/ 634365 h 1792731"/>
              <a:gd name="connsiteX114" fmla="*/ 144781 w 1695452"/>
              <a:gd name="connsiteY114" fmla="*/ 640080 h 1792731"/>
              <a:gd name="connsiteX115" fmla="*/ 301363 w 1695452"/>
              <a:gd name="connsiteY115" fmla="*/ 624840 h 1792731"/>
              <a:gd name="connsiteX116" fmla="*/ 465658 w 1695452"/>
              <a:gd name="connsiteY116" fmla="*/ 748665 h 1792731"/>
              <a:gd name="connsiteX117" fmla="*/ 488053 w 1695452"/>
              <a:gd name="connsiteY117" fmla="*/ 885825 h 1792731"/>
              <a:gd name="connsiteX118" fmla="*/ 352426 w 1695452"/>
              <a:gd name="connsiteY118" fmla="*/ 990600 h 1792731"/>
              <a:gd name="connsiteX119" fmla="*/ 257176 w 1695452"/>
              <a:gd name="connsiteY119" fmla="*/ 1062990 h 1792731"/>
              <a:gd name="connsiteX120" fmla="*/ 186691 w 1695452"/>
              <a:gd name="connsiteY120" fmla="*/ 1110615 h 1792731"/>
              <a:gd name="connsiteX121" fmla="*/ 207646 w 1695452"/>
              <a:gd name="connsiteY121" fmla="*/ 1160145 h 1792731"/>
              <a:gd name="connsiteX122" fmla="*/ 369571 w 1695452"/>
              <a:gd name="connsiteY122" fmla="*/ 1078230 h 1792731"/>
              <a:gd name="connsiteX0" fmla="*/ 299180 w 1695546"/>
              <a:gd name="connsiteY0" fmla="*/ 1116330 h 1792731"/>
              <a:gd name="connsiteX1" fmla="*/ 482060 w 1695546"/>
              <a:gd name="connsiteY1" fmla="*/ 1057275 h 1792731"/>
              <a:gd name="connsiteX2" fmla="*/ 613505 w 1695546"/>
              <a:gd name="connsiteY2" fmla="*/ 1102995 h 1792731"/>
              <a:gd name="connsiteX3" fmla="*/ 666845 w 1695546"/>
              <a:gd name="connsiteY3" fmla="*/ 1186815 h 1792731"/>
              <a:gd name="connsiteX4" fmla="*/ 668750 w 1695546"/>
              <a:gd name="connsiteY4" fmla="*/ 1333500 h 1792731"/>
              <a:gd name="connsiteX5" fmla="*/ 611600 w 1695546"/>
              <a:gd name="connsiteY5" fmla="*/ 1483995 h 1792731"/>
              <a:gd name="connsiteX6" fmla="*/ 609695 w 1695546"/>
              <a:gd name="connsiteY6" fmla="*/ 1613535 h 1792731"/>
              <a:gd name="connsiteX7" fmla="*/ 598265 w 1695546"/>
              <a:gd name="connsiteY7" fmla="*/ 1668780 h 1792731"/>
              <a:gd name="connsiteX8" fmla="*/ 550640 w 1695546"/>
              <a:gd name="connsiteY8" fmla="*/ 1720215 h 1792731"/>
              <a:gd name="connsiteX9" fmla="*/ 510821 w 1695546"/>
              <a:gd name="connsiteY9" fmla="*/ 1788795 h 1792731"/>
              <a:gd name="connsiteX10" fmla="*/ 626655 w 1695546"/>
              <a:gd name="connsiteY10" fmla="*/ 1706880 h 1792731"/>
              <a:gd name="connsiteX11" fmla="*/ 642080 w 1695546"/>
              <a:gd name="connsiteY11" fmla="*/ 1663065 h 1792731"/>
              <a:gd name="connsiteX12" fmla="*/ 710660 w 1695546"/>
              <a:gd name="connsiteY12" fmla="*/ 1737360 h 1792731"/>
              <a:gd name="connsiteX13" fmla="*/ 729710 w 1695546"/>
              <a:gd name="connsiteY13" fmla="*/ 1792605 h 1792731"/>
              <a:gd name="connsiteX14" fmla="*/ 746855 w 1695546"/>
              <a:gd name="connsiteY14" fmla="*/ 1722120 h 1792731"/>
              <a:gd name="connsiteX15" fmla="*/ 703040 w 1695546"/>
              <a:gd name="connsiteY15" fmla="*/ 1657350 h 1792731"/>
              <a:gd name="connsiteX16" fmla="*/ 685895 w 1695546"/>
              <a:gd name="connsiteY16" fmla="*/ 1581150 h 1792731"/>
              <a:gd name="connsiteX17" fmla="*/ 708755 w 1695546"/>
              <a:gd name="connsiteY17" fmla="*/ 1520190 h 1792731"/>
              <a:gd name="connsiteX18" fmla="*/ 750665 w 1695546"/>
              <a:gd name="connsiteY18" fmla="*/ 1476375 h 1792731"/>
              <a:gd name="connsiteX19" fmla="*/ 855440 w 1695546"/>
              <a:gd name="connsiteY19" fmla="*/ 1541145 h 1792731"/>
              <a:gd name="connsiteX20" fmla="*/ 904970 w 1695546"/>
              <a:gd name="connsiteY20" fmla="*/ 1600200 h 1792731"/>
              <a:gd name="connsiteX21" fmla="*/ 924020 w 1695546"/>
              <a:gd name="connsiteY21" fmla="*/ 1676400 h 1792731"/>
              <a:gd name="connsiteX22" fmla="*/ 954500 w 1695546"/>
              <a:gd name="connsiteY22" fmla="*/ 1600200 h 1792731"/>
              <a:gd name="connsiteX23" fmla="*/ 929735 w 1695546"/>
              <a:gd name="connsiteY23" fmla="*/ 1544955 h 1792731"/>
              <a:gd name="connsiteX24" fmla="*/ 967835 w 1695546"/>
              <a:gd name="connsiteY24" fmla="*/ 1522095 h 1792731"/>
              <a:gd name="connsiteX25" fmla="*/ 1009745 w 1695546"/>
              <a:gd name="connsiteY25" fmla="*/ 1497330 h 1792731"/>
              <a:gd name="connsiteX26" fmla="*/ 885920 w 1695546"/>
              <a:gd name="connsiteY26" fmla="*/ 1493520 h 1792731"/>
              <a:gd name="connsiteX27" fmla="*/ 790670 w 1695546"/>
              <a:gd name="connsiteY27" fmla="*/ 1360170 h 1792731"/>
              <a:gd name="connsiteX28" fmla="*/ 826865 w 1695546"/>
              <a:gd name="connsiteY28" fmla="*/ 1183005 h 1792731"/>
              <a:gd name="connsiteX29" fmla="*/ 891635 w 1695546"/>
              <a:gd name="connsiteY29" fmla="*/ 1106805 h 1792731"/>
              <a:gd name="connsiteX30" fmla="*/ 979265 w 1695546"/>
              <a:gd name="connsiteY30" fmla="*/ 1099185 h 1792731"/>
              <a:gd name="connsiteX31" fmla="*/ 1078325 w 1695546"/>
              <a:gd name="connsiteY31" fmla="*/ 1141095 h 1792731"/>
              <a:gd name="connsiteX32" fmla="*/ 1181195 w 1695546"/>
              <a:gd name="connsiteY32" fmla="*/ 1207770 h 1792731"/>
              <a:gd name="connsiteX33" fmla="*/ 1158335 w 1695546"/>
              <a:gd name="connsiteY33" fmla="*/ 1125855 h 1792731"/>
              <a:gd name="connsiteX34" fmla="*/ 1070705 w 1695546"/>
              <a:gd name="connsiteY34" fmla="*/ 1007745 h 1792731"/>
              <a:gd name="connsiteX35" fmla="*/ 1095470 w 1695546"/>
              <a:gd name="connsiteY35" fmla="*/ 931545 h 1792731"/>
              <a:gd name="connsiteX36" fmla="*/ 1196807 w 1695546"/>
              <a:gd name="connsiteY36" fmla="*/ 885825 h 1792731"/>
              <a:gd name="connsiteX37" fmla="*/ 1360730 w 1695546"/>
              <a:gd name="connsiteY37" fmla="*/ 889635 h 1792731"/>
              <a:gd name="connsiteX38" fmla="*/ 1455608 w 1695546"/>
              <a:gd name="connsiteY38" fmla="*/ 1019176 h 1792731"/>
              <a:gd name="connsiteX39" fmla="*/ 1459325 w 1695546"/>
              <a:gd name="connsiteY39" fmla="*/ 920115 h 1792731"/>
              <a:gd name="connsiteX40" fmla="*/ 1459325 w 1695546"/>
              <a:gd name="connsiteY40" fmla="*/ 901065 h 1792731"/>
              <a:gd name="connsiteX41" fmla="*/ 1531715 w 1695546"/>
              <a:gd name="connsiteY41" fmla="*/ 962025 h 1792731"/>
              <a:gd name="connsiteX42" fmla="*/ 1558385 w 1695546"/>
              <a:gd name="connsiteY42" fmla="*/ 1038225 h 1792731"/>
              <a:gd name="connsiteX43" fmla="*/ 1564100 w 1695546"/>
              <a:gd name="connsiteY43" fmla="*/ 1108710 h 1792731"/>
              <a:gd name="connsiteX44" fmla="*/ 1607915 w 1695546"/>
              <a:gd name="connsiteY44" fmla="*/ 1019175 h 1792731"/>
              <a:gd name="connsiteX45" fmla="*/ 1695545 w 1695546"/>
              <a:gd name="connsiteY45" fmla="*/ 1026795 h 1792731"/>
              <a:gd name="connsiteX46" fmla="*/ 1609821 w 1695546"/>
              <a:gd name="connsiteY46" fmla="*/ 971549 h 1792731"/>
              <a:gd name="connsiteX47" fmla="*/ 1546955 w 1695546"/>
              <a:gd name="connsiteY47" fmla="*/ 899160 h 1792731"/>
              <a:gd name="connsiteX48" fmla="*/ 1594580 w 1695546"/>
              <a:gd name="connsiteY48" fmla="*/ 870585 h 1792731"/>
              <a:gd name="connsiteX49" fmla="*/ 1666970 w 1695546"/>
              <a:gd name="connsiteY49" fmla="*/ 870585 h 1792731"/>
              <a:gd name="connsiteX50" fmla="*/ 1590770 w 1695546"/>
              <a:gd name="connsiteY50" fmla="*/ 838200 h 1792731"/>
              <a:gd name="connsiteX51" fmla="*/ 1508855 w 1695546"/>
              <a:gd name="connsiteY51" fmla="*/ 853440 h 1792731"/>
              <a:gd name="connsiteX52" fmla="*/ 1415510 w 1695546"/>
              <a:gd name="connsiteY52" fmla="*/ 792480 h 1792731"/>
              <a:gd name="connsiteX53" fmla="*/ 1449800 w 1695546"/>
              <a:gd name="connsiteY53" fmla="*/ 655320 h 1792731"/>
              <a:gd name="connsiteX54" fmla="*/ 1373600 w 1695546"/>
              <a:gd name="connsiteY54" fmla="*/ 769620 h 1792731"/>
              <a:gd name="connsiteX55" fmla="*/ 1280255 w 1695546"/>
              <a:gd name="connsiteY55" fmla="*/ 792480 h 1792731"/>
              <a:gd name="connsiteX56" fmla="*/ 1320260 w 1695546"/>
              <a:gd name="connsiteY56" fmla="*/ 729615 h 1792731"/>
              <a:gd name="connsiteX57" fmla="*/ 1362170 w 1695546"/>
              <a:gd name="connsiteY57" fmla="*/ 634365 h 1792731"/>
              <a:gd name="connsiteX58" fmla="*/ 1369790 w 1695546"/>
              <a:gd name="connsiteY58" fmla="*/ 525780 h 1792731"/>
              <a:gd name="connsiteX59" fmla="*/ 1345025 w 1695546"/>
              <a:gd name="connsiteY59" fmla="*/ 537210 h 1792731"/>
              <a:gd name="connsiteX60" fmla="*/ 1308830 w 1695546"/>
              <a:gd name="connsiteY60" fmla="*/ 651510 h 1792731"/>
              <a:gd name="connsiteX61" fmla="*/ 1240250 w 1695546"/>
              <a:gd name="connsiteY61" fmla="*/ 554355 h 1792731"/>
              <a:gd name="connsiteX62" fmla="*/ 1267199 w 1695546"/>
              <a:gd name="connsiteY62" fmla="*/ 697230 h 1792731"/>
              <a:gd name="connsiteX63" fmla="*/ 1154525 w 1695546"/>
              <a:gd name="connsiteY63" fmla="*/ 752475 h 1792731"/>
              <a:gd name="connsiteX64" fmla="*/ 1066895 w 1695546"/>
              <a:gd name="connsiteY64" fmla="*/ 727710 h 1792731"/>
              <a:gd name="connsiteX65" fmla="*/ 1070705 w 1695546"/>
              <a:gd name="connsiteY65" fmla="*/ 634365 h 1792731"/>
              <a:gd name="connsiteX66" fmla="*/ 1127855 w 1695546"/>
              <a:gd name="connsiteY66" fmla="*/ 554355 h 1792731"/>
              <a:gd name="connsiteX67" fmla="*/ 1230725 w 1695546"/>
              <a:gd name="connsiteY67" fmla="*/ 508635 h 1792731"/>
              <a:gd name="connsiteX68" fmla="*/ 1325975 w 1695546"/>
              <a:gd name="connsiteY68" fmla="*/ 489585 h 1792731"/>
              <a:gd name="connsiteX69" fmla="*/ 1477446 w 1695546"/>
              <a:gd name="connsiteY69" fmla="*/ 508635 h 1792731"/>
              <a:gd name="connsiteX70" fmla="*/ 1364075 w 1695546"/>
              <a:gd name="connsiteY70" fmla="*/ 428625 h 1792731"/>
              <a:gd name="connsiteX71" fmla="*/ 1447523 w 1695546"/>
              <a:gd name="connsiteY71" fmla="*/ 291465 h 1792731"/>
              <a:gd name="connsiteX72" fmla="*/ 1265015 w 1695546"/>
              <a:gd name="connsiteY72" fmla="*/ 428625 h 1792731"/>
              <a:gd name="connsiteX73" fmla="*/ 1176827 w 1695546"/>
              <a:gd name="connsiteY73" fmla="*/ 462915 h 1792731"/>
              <a:gd name="connsiteX74" fmla="*/ 1188514 w 1695546"/>
              <a:gd name="connsiteY74" fmla="*/ 398078 h 1792731"/>
              <a:gd name="connsiteX75" fmla="*/ 1186910 w 1695546"/>
              <a:gd name="connsiteY75" fmla="*/ 257175 h 1792731"/>
              <a:gd name="connsiteX76" fmla="*/ 1236440 w 1695546"/>
              <a:gd name="connsiteY76" fmla="*/ 142875 h 1792731"/>
              <a:gd name="connsiteX77" fmla="*/ 1143095 w 1695546"/>
              <a:gd name="connsiteY77" fmla="*/ 245745 h 1792731"/>
              <a:gd name="connsiteX78" fmla="*/ 1055930 w 1695546"/>
              <a:gd name="connsiteY78" fmla="*/ 209550 h 1792731"/>
              <a:gd name="connsiteX79" fmla="*/ 1118655 w 1695546"/>
              <a:gd name="connsiteY79" fmla="*/ 323850 h 1792731"/>
              <a:gd name="connsiteX80" fmla="*/ 1097375 w 1695546"/>
              <a:gd name="connsiteY80" fmla="*/ 447675 h 1792731"/>
              <a:gd name="connsiteX81" fmla="*/ 904970 w 1695546"/>
              <a:gd name="connsiteY81" fmla="*/ 556260 h 1792731"/>
              <a:gd name="connsiteX82" fmla="*/ 821150 w 1695546"/>
              <a:gd name="connsiteY82" fmla="*/ 504825 h 1792731"/>
              <a:gd name="connsiteX83" fmla="*/ 804005 w 1695546"/>
              <a:gd name="connsiteY83" fmla="*/ 375285 h 1792731"/>
              <a:gd name="connsiteX84" fmla="*/ 880205 w 1695546"/>
              <a:gd name="connsiteY84" fmla="*/ 165734 h 1792731"/>
              <a:gd name="connsiteX85" fmla="*/ 925925 w 1695546"/>
              <a:gd name="connsiteY85" fmla="*/ 78105 h 1792731"/>
              <a:gd name="connsiteX86" fmla="*/ 904970 w 1695546"/>
              <a:gd name="connsiteY86" fmla="*/ 17145 h 1792731"/>
              <a:gd name="connsiteX87" fmla="*/ 885920 w 1695546"/>
              <a:gd name="connsiteY87" fmla="*/ 80009 h 1792731"/>
              <a:gd name="connsiteX88" fmla="*/ 847820 w 1695546"/>
              <a:gd name="connsiteY88" fmla="*/ 125730 h 1792731"/>
              <a:gd name="connsiteX89" fmla="*/ 709127 w 1695546"/>
              <a:gd name="connsiteY89" fmla="*/ 40005 h 1792731"/>
              <a:gd name="connsiteX90" fmla="*/ 811625 w 1695546"/>
              <a:gd name="connsiteY90" fmla="*/ 211455 h 1792731"/>
              <a:gd name="connsiteX91" fmla="*/ 743045 w 1695546"/>
              <a:gd name="connsiteY91" fmla="*/ 333375 h 1792731"/>
              <a:gd name="connsiteX92" fmla="*/ 705223 w 1695546"/>
              <a:gd name="connsiteY92" fmla="*/ 394335 h 1792731"/>
              <a:gd name="connsiteX93" fmla="*/ 689240 w 1695546"/>
              <a:gd name="connsiteY93" fmla="*/ 209550 h 1792731"/>
              <a:gd name="connsiteX94" fmla="*/ 670097 w 1695546"/>
              <a:gd name="connsiteY94" fmla="*/ 0 h 1792731"/>
              <a:gd name="connsiteX95" fmla="*/ 604119 w 1695546"/>
              <a:gd name="connsiteY95" fmla="*/ 89535 h 1792731"/>
              <a:gd name="connsiteX96" fmla="*/ 583025 w 1695546"/>
              <a:gd name="connsiteY96" fmla="*/ 123825 h 1792731"/>
              <a:gd name="connsiteX97" fmla="*/ 434296 w 1695546"/>
              <a:gd name="connsiteY97" fmla="*/ 49530 h 1792731"/>
              <a:gd name="connsiteX98" fmla="*/ 501528 w 1695546"/>
              <a:gd name="connsiteY98" fmla="*/ 154305 h 1792731"/>
              <a:gd name="connsiteX99" fmla="*/ 590645 w 1695546"/>
              <a:gd name="connsiteY99" fmla="*/ 207645 h 1792731"/>
              <a:gd name="connsiteX100" fmla="*/ 598265 w 1695546"/>
              <a:gd name="connsiteY100" fmla="*/ 331470 h 1792731"/>
              <a:gd name="connsiteX101" fmla="*/ 617315 w 1695546"/>
              <a:gd name="connsiteY101" fmla="*/ 466725 h 1792731"/>
              <a:gd name="connsiteX102" fmla="*/ 630650 w 1695546"/>
              <a:gd name="connsiteY102" fmla="*/ 575310 h 1792731"/>
              <a:gd name="connsiteX103" fmla="*/ 558260 w 1695546"/>
              <a:gd name="connsiteY103" fmla="*/ 622935 h 1792731"/>
              <a:gd name="connsiteX104" fmla="*/ 377285 w 1695546"/>
              <a:gd name="connsiteY104" fmla="*/ 542925 h 1792731"/>
              <a:gd name="connsiteX105" fmla="*/ 362045 w 1695546"/>
              <a:gd name="connsiteY105" fmla="*/ 453390 h 1792731"/>
              <a:gd name="connsiteX106" fmla="*/ 445865 w 1695546"/>
              <a:gd name="connsiteY106" fmla="*/ 369570 h 1792731"/>
              <a:gd name="connsiteX107" fmla="*/ 371570 w 1695546"/>
              <a:gd name="connsiteY107" fmla="*/ 388620 h 1792731"/>
              <a:gd name="connsiteX108" fmla="*/ 344900 w 1695546"/>
              <a:gd name="connsiteY108" fmla="*/ 241935 h 1792731"/>
              <a:gd name="connsiteX109" fmla="*/ 327755 w 1695546"/>
              <a:gd name="connsiteY109" fmla="*/ 360045 h 1792731"/>
              <a:gd name="connsiteX110" fmla="*/ 285845 w 1695546"/>
              <a:gd name="connsiteY110" fmla="*/ 449580 h 1792731"/>
              <a:gd name="connsiteX111" fmla="*/ 285706 w 1695546"/>
              <a:gd name="connsiteY111" fmla="*/ 535305 h 1792731"/>
              <a:gd name="connsiteX112" fmla="*/ 125314 w 1695546"/>
              <a:gd name="connsiteY112" fmla="*/ 581025 h 1792731"/>
              <a:gd name="connsiteX113" fmla="*/ 95 w 1695546"/>
              <a:gd name="connsiteY113" fmla="*/ 634365 h 1792731"/>
              <a:gd name="connsiteX114" fmla="*/ 144875 w 1695546"/>
              <a:gd name="connsiteY114" fmla="*/ 640080 h 1792731"/>
              <a:gd name="connsiteX115" fmla="*/ 301457 w 1695546"/>
              <a:gd name="connsiteY115" fmla="*/ 624840 h 1792731"/>
              <a:gd name="connsiteX116" fmla="*/ 465752 w 1695546"/>
              <a:gd name="connsiteY116" fmla="*/ 748665 h 1792731"/>
              <a:gd name="connsiteX117" fmla="*/ 488147 w 1695546"/>
              <a:gd name="connsiteY117" fmla="*/ 885825 h 1792731"/>
              <a:gd name="connsiteX118" fmla="*/ 352520 w 1695546"/>
              <a:gd name="connsiteY118" fmla="*/ 990600 h 1792731"/>
              <a:gd name="connsiteX119" fmla="*/ 257270 w 1695546"/>
              <a:gd name="connsiteY119" fmla="*/ 1062990 h 1792731"/>
              <a:gd name="connsiteX120" fmla="*/ 186785 w 1695546"/>
              <a:gd name="connsiteY120" fmla="*/ 1110615 h 1792731"/>
              <a:gd name="connsiteX121" fmla="*/ 207740 w 1695546"/>
              <a:gd name="connsiteY121" fmla="*/ 1160145 h 1792731"/>
              <a:gd name="connsiteX122" fmla="*/ 369665 w 1695546"/>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71579 w 1695555"/>
              <a:gd name="connsiteY107" fmla="*/ 388620 h 1792731"/>
              <a:gd name="connsiteX108" fmla="*/ 344909 w 1695555"/>
              <a:gd name="connsiteY108" fmla="*/ 241935 h 1792731"/>
              <a:gd name="connsiteX109" fmla="*/ 327764 w 1695555"/>
              <a:gd name="connsiteY109" fmla="*/ 360045 h 1792731"/>
              <a:gd name="connsiteX110" fmla="*/ 285854 w 1695555"/>
              <a:gd name="connsiteY110" fmla="*/ 449580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27764 w 1695555"/>
              <a:gd name="connsiteY109" fmla="*/ 360045 h 1792731"/>
              <a:gd name="connsiteX110" fmla="*/ 285854 w 1695555"/>
              <a:gd name="connsiteY110" fmla="*/ 449580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285854 w 1695555"/>
              <a:gd name="connsiteY110" fmla="*/ 449580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77294 w 1695555"/>
              <a:gd name="connsiteY104" fmla="*/ 54292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2054 w 1695555"/>
              <a:gd name="connsiteY105" fmla="*/ 453390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45874 w 1695555"/>
              <a:gd name="connsiteY106" fmla="*/ 369570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3881 w 1695555"/>
              <a:gd name="connsiteY107" fmla="*/ 365760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0164 w 1695555"/>
              <a:gd name="connsiteY107" fmla="*/ 386715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0164 w 1695555"/>
              <a:gd name="connsiteY107" fmla="*/ 386715 h 1792731"/>
              <a:gd name="connsiteX108" fmla="*/ 344909 w 1695555"/>
              <a:gd name="connsiteY108" fmla="*/ 241935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792731"/>
              <a:gd name="connsiteX1" fmla="*/ 482069 w 1695555"/>
              <a:gd name="connsiteY1" fmla="*/ 1057275 h 1792731"/>
              <a:gd name="connsiteX2" fmla="*/ 613514 w 1695555"/>
              <a:gd name="connsiteY2" fmla="*/ 1102995 h 1792731"/>
              <a:gd name="connsiteX3" fmla="*/ 666854 w 1695555"/>
              <a:gd name="connsiteY3" fmla="*/ 1186815 h 1792731"/>
              <a:gd name="connsiteX4" fmla="*/ 668759 w 1695555"/>
              <a:gd name="connsiteY4" fmla="*/ 1333500 h 1792731"/>
              <a:gd name="connsiteX5" fmla="*/ 611609 w 1695555"/>
              <a:gd name="connsiteY5" fmla="*/ 1483995 h 1792731"/>
              <a:gd name="connsiteX6" fmla="*/ 609704 w 1695555"/>
              <a:gd name="connsiteY6" fmla="*/ 1613535 h 1792731"/>
              <a:gd name="connsiteX7" fmla="*/ 598274 w 1695555"/>
              <a:gd name="connsiteY7" fmla="*/ 1668780 h 1792731"/>
              <a:gd name="connsiteX8" fmla="*/ 550649 w 1695555"/>
              <a:gd name="connsiteY8" fmla="*/ 1720215 h 1792731"/>
              <a:gd name="connsiteX9" fmla="*/ 510830 w 1695555"/>
              <a:gd name="connsiteY9" fmla="*/ 1788795 h 1792731"/>
              <a:gd name="connsiteX10" fmla="*/ 626664 w 1695555"/>
              <a:gd name="connsiteY10" fmla="*/ 1706880 h 1792731"/>
              <a:gd name="connsiteX11" fmla="*/ 642089 w 1695555"/>
              <a:gd name="connsiteY11" fmla="*/ 1663065 h 1792731"/>
              <a:gd name="connsiteX12" fmla="*/ 710669 w 1695555"/>
              <a:gd name="connsiteY12" fmla="*/ 1737360 h 1792731"/>
              <a:gd name="connsiteX13" fmla="*/ 729719 w 1695555"/>
              <a:gd name="connsiteY13" fmla="*/ 1792605 h 1792731"/>
              <a:gd name="connsiteX14" fmla="*/ 746864 w 1695555"/>
              <a:gd name="connsiteY14" fmla="*/ 1722120 h 1792731"/>
              <a:gd name="connsiteX15" fmla="*/ 703049 w 1695555"/>
              <a:gd name="connsiteY15" fmla="*/ 1657350 h 1792731"/>
              <a:gd name="connsiteX16" fmla="*/ 685904 w 1695555"/>
              <a:gd name="connsiteY16" fmla="*/ 1581150 h 1792731"/>
              <a:gd name="connsiteX17" fmla="*/ 708764 w 1695555"/>
              <a:gd name="connsiteY17" fmla="*/ 1520190 h 1792731"/>
              <a:gd name="connsiteX18" fmla="*/ 750674 w 1695555"/>
              <a:gd name="connsiteY18" fmla="*/ 1476375 h 1792731"/>
              <a:gd name="connsiteX19" fmla="*/ 855449 w 1695555"/>
              <a:gd name="connsiteY19" fmla="*/ 1541145 h 1792731"/>
              <a:gd name="connsiteX20" fmla="*/ 904979 w 1695555"/>
              <a:gd name="connsiteY20" fmla="*/ 1600200 h 1792731"/>
              <a:gd name="connsiteX21" fmla="*/ 924029 w 1695555"/>
              <a:gd name="connsiteY21" fmla="*/ 1676400 h 1792731"/>
              <a:gd name="connsiteX22" fmla="*/ 954509 w 1695555"/>
              <a:gd name="connsiteY22" fmla="*/ 1600200 h 1792731"/>
              <a:gd name="connsiteX23" fmla="*/ 929744 w 1695555"/>
              <a:gd name="connsiteY23" fmla="*/ 1544955 h 1792731"/>
              <a:gd name="connsiteX24" fmla="*/ 967844 w 1695555"/>
              <a:gd name="connsiteY24" fmla="*/ 1522095 h 1792731"/>
              <a:gd name="connsiteX25" fmla="*/ 1009754 w 1695555"/>
              <a:gd name="connsiteY25" fmla="*/ 1497330 h 1792731"/>
              <a:gd name="connsiteX26" fmla="*/ 885929 w 1695555"/>
              <a:gd name="connsiteY26" fmla="*/ 1493520 h 1792731"/>
              <a:gd name="connsiteX27" fmla="*/ 790679 w 1695555"/>
              <a:gd name="connsiteY27" fmla="*/ 1360170 h 1792731"/>
              <a:gd name="connsiteX28" fmla="*/ 826874 w 1695555"/>
              <a:gd name="connsiteY28" fmla="*/ 1183005 h 1792731"/>
              <a:gd name="connsiteX29" fmla="*/ 891644 w 1695555"/>
              <a:gd name="connsiteY29" fmla="*/ 1106805 h 1792731"/>
              <a:gd name="connsiteX30" fmla="*/ 979274 w 1695555"/>
              <a:gd name="connsiteY30" fmla="*/ 1099185 h 1792731"/>
              <a:gd name="connsiteX31" fmla="*/ 1078334 w 1695555"/>
              <a:gd name="connsiteY31" fmla="*/ 1141095 h 1792731"/>
              <a:gd name="connsiteX32" fmla="*/ 1181204 w 1695555"/>
              <a:gd name="connsiteY32" fmla="*/ 1207770 h 1792731"/>
              <a:gd name="connsiteX33" fmla="*/ 1158344 w 1695555"/>
              <a:gd name="connsiteY33" fmla="*/ 1125855 h 1792731"/>
              <a:gd name="connsiteX34" fmla="*/ 1070714 w 1695555"/>
              <a:gd name="connsiteY34" fmla="*/ 1007745 h 1792731"/>
              <a:gd name="connsiteX35" fmla="*/ 1095479 w 1695555"/>
              <a:gd name="connsiteY35" fmla="*/ 931545 h 1792731"/>
              <a:gd name="connsiteX36" fmla="*/ 1196816 w 1695555"/>
              <a:gd name="connsiteY36" fmla="*/ 885825 h 1792731"/>
              <a:gd name="connsiteX37" fmla="*/ 1360739 w 1695555"/>
              <a:gd name="connsiteY37" fmla="*/ 889635 h 1792731"/>
              <a:gd name="connsiteX38" fmla="*/ 1455617 w 1695555"/>
              <a:gd name="connsiteY38" fmla="*/ 1019176 h 1792731"/>
              <a:gd name="connsiteX39" fmla="*/ 1459334 w 1695555"/>
              <a:gd name="connsiteY39" fmla="*/ 920115 h 1792731"/>
              <a:gd name="connsiteX40" fmla="*/ 1459334 w 1695555"/>
              <a:gd name="connsiteY40" fmla="*/ 901065 h 1792731"/>
              <a:gd name="connsiteX41" fmla="*/ 1531724 w 1695555"/>
              <a:gd name="connsiteY41" fmla="*/ 962025 h 1792731"/>
              <a:gd name="connsiteX42" fmla="*/ 1558394 w 1695555"/>
              <a:gd name="connsiteY42" fmla="*/ 1038225 h 1792731"/>
              <a:gd name="connsiteX43" fmla="*/ 1564109 w 1695555"/>
              <a:gd name="connsiteY43" fmla="*/ 1108710 h 1792731"/>
              <a:gd name="connsiteX44" fmla="*/ 1607924 w 1695555"/>
              <a:gd name="connsiteY44" fmla="*/ 1019175 h 1792731"/>
              <a:gd name="connsiteX45" fmla="*/ 1695554 w 1695555"/>
              <a:gd name="connsiteY45" fmla="*/ 1026795 h 1792731"/>
              <a:gd name="connsiteX46" fmla="*/ 1609830 w 1695555"/>
              <a:gd name="connsiteY46" fmla="*/ 971549 h 1792731"/>
              <a:gd name="connsiteX47" fmla="*/ 1546964 w 1695555"/>
              <a:gd name="connsiteY47" fmla="*/ 899160 h 1792731"/>
              <a:gd name="connsiteX48" fmla="*/ 1594589 w 1695555"/>
              <a:gd name="connsiteY48" fmla="*/ 870585 h 1792731"/>
              <a:gd name="connsiteX49" fmla="*/ 1666979 w 1695555"/>
              <a:gd name="connsiteY49" fmla="*/ 870585 h 1792731"/>
              <a:gd name="connsiteX50" fmla="*/ 1590779 w 1695555"/>
              <a:gd name="connsiteY50" fmla="*/ 838200 h 1792731"/>
              <a:gd name="connsiteX51" fmla="*/ 1508864 w 1695555"/>
              <a:gd name="connsiteY51" fmla="*/ 853440 h 1792731"/>
              <a:gd name="connsiteX52" fmla="*/ 1415519 w 1695555"/>
              <a:gd name="connsiteY52" fmla="*/ 792480 h 1792731"/>
              <a:gd name="connsiteX53" fmla="*/ 1449809 w 1695555"/>
              <a:gd name="connsiteY53" fmla="*/ 655320 h 1792731"/>
              <a:gd name="connsiteX54" fmla="*/ 1373609 w 1695555"/>
              <a:gd name="connsiteY54" fmla="*/ 769620 h 1792731"/>
              <a:gd name="connsiteX55" fmla="*/ 1280264 w 1695555"/>
              <a:gd name="connsiteY55" fmla="*/ 792480 h 1792731"/>
              <a:gd name="connsiteX56" fmla="*/ 1320269 w 1695555"/>
              <a:gd name="connsiteY56" fmla="*/ 729615 h 1792731"/>
              <a:gd name="connsiteX57" fmla="*/ 1362179 w 1695555"/>
              <a:gd name="connsiteY57" fmla="*/ 634365 h 1792731"/>
              <a:gd name="connsiteX58" fmla="*/ 1369799 w 1695555"/>
              <a:gd name="connsiteY58" fmla="*/ 525780 h 1792731"/>
              <a:gd name="connsiteX59" fmla="*/ 1345034 w 1695555"/>
              <a:gd name="connsiteY59" fmla="*/ 537210 h 1792731"/>
              <a:gd name="connsiteX60" fmla="*/ 1308839 w 1695555"/>
              <a:gd name="connsiteY60" fmla="*/ 651510 h 1792731"/>
              <a:gd name="connsiteX61" fmla="*/ 1240259 w 1695555"/>
              <a:gd name="connsiteY61" fmla="*/ 554355 h 1792731"/>
              <a:gd name="connsiteX62" fmla="*/ 1267208 w 1695555"/>
              <a:gd name="connsiteY62" fmla="*/ 697230 h 1792731"/>
              <a:gd name="connsiteX63" fmla="*/ 1154534 w 1695555"/>
              <a:gd name="connsiteY63" fmla="*/ 752475 h 1792731"/>
              <a:gd name="connsiteX64" fmla="*/ 1066904 w 1695555"/>
              <a:gd name="connsiteY64" fmla="*/ 727710 h 1792731"/>
              <a:gd name="connsiteX65" fmla="*/ 1070714 w 1695555"/>
              <a:gd name="connsiteY65" fmla="*/ 634365 h 1792731"/>
              <a:gd name="connsiteX66" fmla="*/ 1127864 w 1695555"/>
              <a:gd name="connsiteY66" fmla="*/ 554355 h 1792731"/>
              <a:gd name="connsiteX67" fmla="*/ 1230734 w 1695555"/>
              <a:gd name="connsiteY67" fmla="*/ 508635 h 1792731"/>
              <a:gd name="connsiteX68" fmla="*/ 1325984 w 1695555"/>
              <a:gd name="connsiteY68" fmla="*/ 489585 h 1792731"/>
              <a:gd name="connsiteX69" fmla="*/ 1477455 w 1695555"/>
              <a:gd name="connsiteY69" fmla="*/ 508635 h 1792731"/>
              <a:gd name="connsiteX70" fmla="*/ 1364084 w 1695555"/>
              <a:gd name="connsiteY70" fmla="*/ 428625 h 1792731"/>
              <a:gd name="connsiteX71" fmla="*/ 1447532 w 1695555"/>
              <a:gd name="connsiteY71" fmla="*/ 291465 h 1792731"/>
              <a:gd name="connsiteX72" fmla="*/ 1265024 w 1695555"/>
              <a:gd name="connsiteY72" fmla="*/ 428625 h 1792731"/>
              <a:gd name="connsiteX73" fmla="*/ 1176836 w 1695555"/>
              <a:gd name="connsiteY73" fmla="*/ 462915 h 1792731"/>
              <a:gd name="connsiteX74" fmla="*/ 1188523 w 1695555"/>
              <a:gd name="connsiteY74" fmla="*/ 398078 h 1792731"/>
              <a:gd name="connsiteX75" fmla="*/ 1186919 w 1695555"/>
              <a:gd name="connsiteY75" fmla="*/ 257175 h 1792731"/>
              <a:gd name="connsiteX76" fmla="*/ 1236449 w 1695555"/>
              <a:gd name="connsiteY76" fmla="*/ 142875 h 1792731"/>
              <a:gd name="connsiteX77" fmla="*/ 1143104 w 1695555"/>
              <a:gd name="connsiteY77" fmla="*/ 245745 h 1792731"/>
              <a:gd name="connsiteX78" fmla="*/ 1055939 w 1695555"/>
              <a:gd name="connsiteY78" fmla="*/ 209550 h 1792731"/>
              <a:gd name="connsiteX79" fmla="*/ 1118664 w 1695555"/>
              <a:gd name="connsiteY79" fmla="*/ 323850 h 1792731"/>
              <a:gd name="connsiteX80" fmla="*/ 1097384 w 1695555"/>
              <a:gd name="connsiteY80" fmla="*/ 447675 h 1792731"/>
              <a:gd name="connsiteX81" fmla="*/ 904979 w 1695555"/>
              <a:gd name="connsiteY81" fmla="*/ 556260 h 1792731"/>
              <a:gd name="connsiteX82" fmla="*/ 821159 w 1695555"/>
              <a:gd name="connsiteY82" fmla="*/ 504825 h 1792731"/>
              <a:gd name="connsiteX83" fmla="*/ 804014 w 1695555"/>
              <a:gd name="connsiteY83" fmla="*/ 375285 h 1792731"/>
              <a:gd name="connsiteX84" fmla="*/ 880214 w 1695555"/>
              <a:gd name="connsiteY84" fmla="*/ 165734 h 1792731"/>
              <a:gd name="connsiteX85" fmla="*/ 925934 w 1695555"/>
              <a:gd name="connsiteY85" fmla="*/ 78105 h 1792731"/>
              <a:gd name="connsiteX86" fmla="*/ 904979 w 1695555"/>
              <a:gd name="connsiteY86" fmla="*/ 17145 h 1792731"/>
              <a:gd name="connsiteX87" fmla="*/ 885929 w 1695555"/>
              <a:gd name="connsiteY87" fmla="*/ 80009 h 1792731"/>
              <a:gd name="connsiteX88" fmla="*/ 847829 w 1695555"/>
              <a:gd name="connsiteY88" fmla="*/ 125730 h 1792731"/>
              <a:gd name="connsiteX89" fmla="*/ 709136 w 1695555"/>
              <a:gd name="connsiteY89" fmla="*/ 40005 h 1792731"/>
              <a:gd name="connsiteX90" fmla="*/ 811634 w 1695555"/>
              <a:gd name="connsiteY90" fmla="*/ 211455 h 1792731"/>
              <a:gd name="connsiteX91" fmla="*/ 743054 w 1695555"/>
              <a:gd name="connsiteY91" fmla="*/ 333375 h 1792731"/>
              <a:gd name="connsiteX92" fmla="*/ 705232 w 1695555"/>
              <a:gd name="connsiteY92" fmla="*/ 394335 h 1792731"/>
              <a:gd name="connsiteX93" fmla="*/ 689249 w 1695555"/>
              <a:gd name="connsiteY93" fmla="*/ 209550 h 1792731"/>
              <a:gd name="connsiteX94" fmla="*/ 670106 w 1695555"/>
              <a:gd name="connsiteY94" fmla="*/ 0 h 1792731"/>
              <a:gd name="connsiteX95" fmla="*/ 604128 w 1695555"/>
              <a:gd name="connsiteY95" fmla="*/ 89535 h 1792731"/>
              <a:gd name="connsiteX96" fmla="*/ 583034 w 1695555"/>
              <a:gd name="connsiteY96" fmla="*/ 123825 h 1792731"/>
              <a:gd name="connsiteX97" fmla="*/ 434305 w 1695555"/>
              <a:gd name="connsiteY97" fmla="*/ 49530 h 1792731"/>
              <a:gd name="connsiteX98" fmla="*/ 501537 w 1695555"/>
              <a:gd name="connsiteY98" fmla="*/ 154305 h 1792731"/>
              <a:gd name="connsiteX99" fmla="*/ 590654 w 1695555"/>
              <a:gd name="connsiteY99" fmla="*/ 207645 h 1792731"/>
              <a:gd name="connsiteX100" fmla="*/ 598274 w 1695555"/>
              <a:gd name="connsiteY100" fmla="*/ 331470 h 1792731"/>
              <a:gd name="connsiteX101" fmla="*/ 617324 w 1695555"/>
              <a:gd name="connsiteY101" fmla="*/ 466725 h 1792731"/>
              <a:gd name="connsiteX102" fmla="*/ 630659 w 1695555"/>
              <a:gd name="connsiteY102" fmla="*/ 575310 h 1792731"/>
              <a:gd name="connsiteX103" fmla="*/ 558269 w 1695555"/>
              <a:gd name="connsiteY103" fmla="*/ 622935 h 1792731"/>
              <a:gd name="connsiteX104" fmla="*/ 388445 w 1695555"/>
              <a:gd name="connsiteY104" fmla="*/ 546735 h 1792731"/>
              <a:gd name="connsiteX105" fmla="*/ 369488 w 1695555"/>
              <a:gd name="connsiteY105" fmla="*/ 466725 h 1792731"/>
              <a:gd name="connsiteX106" fmla="*/ 466317 w 1695555"/>
              <a:gd name="connsiteY106" fmla="*/ 375285 h 1792731"/>
              <a:gd name="connsiteX107" fmla="*/ 390164 w 1695555"/>
              <a:gd name="connsiteY107" fmla="*/ 386715 h 1792731"/>
              <a:gd name="connsiteX108" fmla="*/ 354201 w 1695555"/>
              <a:gd name="connsiteY108" fmla="*/ 240030 h 1792731"/>
              <a:gd name="connsiteX109" fmla="*/ 344490 w 1695555"/>
              <a:gd name="connsiteY109" fmla="*/ 360045 h 1792731"/>
              <a:gd name="connsiteX110" fmla="*/ 308156 w 1695555"/>
              <a:gd name="connsiteY110" fmla="*/ 462915 h 1792731"/>
              <a:gd name="connsiteX111" fmla="*/ 285715 w 1695555"/>
              <a:gd name="connsiteY111" fmla="*/ 535305 h 1792731"/>
              <a:gd name="connsiteX112" fmla="*/ 125323 w 1695555"/>
              <a:gd name="connsiteY112" fmla="*/ 581025 h 1792731"/>
              <a:gd name="connsiteX113" fmla="*/ 104 w 1695555"/>
              <a:gd name="connsiteY113" fmla="*/ 634365 h 1792731"/>
              <a:gd name="connsiteX114" fmla="*/ 144884 w 1695555"/>
              <a:gd name="connsiteY114" fmla="*/ 640080 h 1792731"/>
              <a:gd name="connsiteX115" fmla="*/ 301466 w 1695555"/>
              <a:gd name="connsiteY115" fmla="*/ 624840 h 1792731"/>
              <a:gd name="connsiteX116" fmla="*/ 465761 w 1695555"/>
              <a:gd name="connsiteY116" fmla="*/ 748665 h 1792731"/>
              <a:gd name="connsiteX117" fmla="*/ 488156 w 1695555"/>
              <a:gd name="connsiteY117" fmla="*/ 885825 h 1792731"/>
              <a:gd name="connsiteX118" fmla="*/ 352529 w 1695555"/>
              <a:gd name="connsiteY118" fmla="*/ 990600 h 1792731"/>
              <a:gd name="connsiteX119" fmla="*/ 257279 w 1695555"/>
              <a:gd name="connsiteY119" fmla="*/ 1062990 h 1792731"/>
              <a:gd name="connsiteX120" fmla="*/ 186794 w 1695555"/>
              <a:gd name="connsiteY120" fmla="*/ 1110615 h 1792731"/>
              <a:gd name="connsiteX121" fmla="*/ 207749 w 1695555"/>
              <a:gd name="connsiteY121" fmla="*/ 1160145 h 1792731"/>
              <a:gd name="connsiteX122" fmla="*/ 369674 w 1695555"/>
              <a:gd name="connsiteY122" fmla="*/ 1078230 h 1792731"/>
              <a:gd name="connsiteX0" fmla="*/ 299189 w 1695555"/>
              <a:gd name="connsiteY0" fmla="*/ 1116330 h 1811744"/>
              <a:gd name="connsiteX1" fmla="*/ 482069 w 1695555"/>
              <a:gd name="connsiteY1" fmla="*/ 1057275 h 1811744"/>
              <a:gd name="connsiteX2" fmla="*/ 613514 w 1695555"/>
              <a:gd name="connsiteY2" fmla="*/ 1102995 h 1811744"/>
              <a:gd name="connsiteX3" fmla="*/ 666854 w 1695555"/>
              <a:gd name="connsiteY3" fmla="*/ 1186815 h 1811744"/>
              <a:gd name="connsiteX4" fmla="*/ 668759 w 1695555"/>
              <a:gd name="connsiteY4" fmla="*/ 1333500 h 1811744"/>
              <a:gd name="connsiteX5" fmla="*/ 611609 w 1695555"/>
              <a:gd name="connsiteY5" fmla="*/ 1483995 h 1811744"/>
              <a:gd name="connsiteX6" fmla="*/ 609704 w 1695555"/>
              <a:gd name="connsiteY6" fmla="*/ 1613535 h 1811744"/>
              <a:gd name="connsiteX7" fmla="*/ 598274 w 1695555"/>
              <a:gd name="connsiteY7" fmla="*/ 1668780 h 1811744"/>
              <a:gd name="connsiteX8" fmla="*/ 550649 w 1695555"/>
              <a:gd name="connsiteY8" fmla="*/ 1720215 h 1811744"/>
              <a:gd name="connsiteX9" fmla="*/ 510830 w 1695555"/>
              <a:gd name="connsiteY9" fmla="*/ 1788795 h 1811744"/>
              <a:gd name="connsiteX10" fmla="*/ 626664 w 1695555"/>
              <a:gd name="connsiteY10" fmla="*/ 1706880 h 1811744"/>
              <a:gd name="connsiteX11" fmla="*/ 642089 w 1695555"/>
              <a:gd name="connsiteY11" fmla="*/ 1663065 h 1811744"/>
              <a:gd name="connsiteX12" fmla="*/ 710669 w 1695555"/>
              <a:gd name="connsiteY12" fmla="*/ 1737360 h 1811744"/>
              <a:gd name="connsiteX13" fmla="*/ 740870 w 1695555"/>
              <a:gd name="connsiteY13" fmla="*/ 1811655 h 1811744"/>
              <a:gd name="connsiteX14" fmla="*/ 746864 w 1695555"/>
              <a:gd name="connsiteY14" fmla="*/ 1722120 h 1811744"/>
              <a:gd name="connsiteX15" fmla="*/ 703049 w 1695555"/>
              <a:gd name="connsiteY15" fmla="*/ 1657350 h 1811744"/>
              <a:gd name="connsiteX16" fmla="*/ 685904 w 1695555"/>
              <a:gd name="connsiteY16" fmla="*/ 1581150 h 1811744"/>
              <a:gd name="connsiteX17" fmla="*/ 708764 w 1695555"/>
              <a:gd name="connsiteY17" fmla="*/ 1520190 h 1811744"/>
              <a:gd name="connsiteX18" fmla="*/ 750674 w 1695555"/>
              <a:gd name="connsiteY18" fmla="*/ 1476375 h 1811744"/>
              <a:gd name="connsiteX19" fmla="*/ 855449 w 1695555"/>
              <a:gd name="connsiteY19" fmla="*/ 1541145 h 1811744"/>
              <a:gd name="connsiteX20" fmla="*/ 904979 w 1695555"/>
              <a:gd name="connsiteY20" fmla="*/ 1600200 h 1811744"/>
              <a:gd name="connsiteX21" fmla="*/ 924029 w 1695555"/>
              <a:gd name="connsiteY21" fmla="*/ 1676400 h 1811744"/>
              <a:gd name="connsiteX22" fmla="*/ 954509 w 1695555"/>
              <a:gd name="connsiteY22" fmla="*/ 1600200 h 1811744"/>
              <a:gd name="connsiteX23" fmla="*/ 929744 w 1695555"/>
              <a:gd name="connsiteY23" fmla="*/ 1544955 h 1811744"/>
              <a:gd name="connsiteX24" fmla="*/ 967844 w 1695555"/>
              <a:gd name="connsiteY24" fmla="*/ 1522095 h 1811744"/>
              <a:gd name="connsiteX25" fmla="*/ 1009754 w 1695555"/>
              <a:gd name="connsiteY25" fmla="*/ 1497330 h 1811744"/>
              <a:gd name="connsiteX26" fmla="*/ 885929 w 1695555"/>
              <a:gd name="connsiteY26" fmla="*/ 1493520 h 1811744"/>
              <a:gd name="connsiteX27" fmla="*/ 790679 w 1695555"/>
              <a:gd name="connsiteY27" fmla="*/ 1360170 h 1811744"/>
              <a:gd name="connsiteX28" fmla="*/ 826874 w 1695555"/>
              <a:gd name="connsiteY28" fmla="*/ 1183005 h 1811744"/>
              <a:gd name="connsiteX29" fmla="*/ 891644 w 1695555"/>
              <a:gd name="connsiteY29" fmla="*/ 1106805 h 1811744"/>
              <a:gd name="connsiteX30" fmla="*/ 979274 w 1695555"/>
              <a:gd name="connsiteY30" fmla="*/ 1099185 h 1811744"/>
              <a:gd name="connsiteX31" fmla="*/ 1078334 w 1695555"/>
              <a:gd name="connsiteY31" fmla="*/ 1141095 h 1811744"/>
              <a:gd name="connsiteX32" fmla="*/ 1181204 w 1695555"/>
              <a:gd name="connsiteY32" fmla="*/ 1207770 h 1811744"/>
              <a:gd name="connsiteX33" fmla="*/ 1158344 w 1695555"/>
              <a:gd name="connsiteY33" fmla="*/ 1125855 h 1811744"/>
              <a:gd name="connsiteX34" fmla="*/ 1070714 w 1695555"/>
              <a:gd name="connsiteY34" fmla="*/ 1007745 h 1811744"/>
              <a:gd name="connsiteX35" fmla="*/ 1095479 w 1695555"/>
              <a:gd name="connsiteY35" fmla="*/ 931545 h 1811744"/>
              <a:gd name="connsiteX36" fmla="*/ 1196816 w 1695555"/>
              <a:gd name="connsiteY36" fmla="*/ 885825 h 1811744"/>
              <a:gd name="connsiteX37" fmla="*/ 1360739 w 1695555"/>
              <a:gd name="connsiteY37" fmla="*/ 889635 h 1811744"/>
              <a:gd name="connsiteX38" fmla="*/ 1455617 w 1695555"/>
              <a:gd name="connsiteY38" fmla="*/ 1019176 h 1811744"/>
              <a:gd name="connsiteX39" fmla="*/ 1459334 w 1695555"/>
              <a:gd name="connsiteY39" fmla="*/ 920115 h 1811744"/>
              <a:gd name="connsiteX40" fmla="*/ 1459334 w 1695555"/>
              <a:gd name="connsiteY40" fmla="*/ 901065 h 1811744"/>
              <a:gd name="connsiteX41" fmla="*/ 1531724 w 1695555"/>
              <a:gd name="connsiteY41" fmla="*/ 962025 h 1811744"/>
              <a:gd name="connsiteX42" fmla="*/ 1558394 w 1695555"/>
              <a:gd name="connsiteY42" fmla="*/ 1038225 h 1811744"/>
              <a:gd name="connsiteX43" fmla="*/ 1564109 w 1695555"/>
              <a:gd name="connsiteY43" fmla="*/ 1108710 h 1811744"/>
              <a:gd name="connsiteX44" fmla="*/ 1607924 w 1695555"/>
              <a:gd name="connsiteY44" fmla="*/ 1019175 h 1811744"/>
              <a:gd name="connsiteX45" fmla="*/ 1695554 w 1695555"/>
              <a:gd name="connsiteY45" fmla="*/ 1026795 h 1811744"/>
              <a:gd name="connsiteX46" fmla="*/ 1609830 w 1695555"/>
              <a:gd name="connsiteY46" fmla="*/ 971549 h 1811744"/>
              <a:gd name="connsiteX47" fmla="*/ 1546964 w 1695555"/>
              <a:gd name="connsiteY47" fmla="*/ 899160 h 1811744"/>
              <a:gd name="connsiteX48" fmla="*/ 1594589 w 1695555"/>
              <a:gd name="connsiteY48" fmla="*/ 870585 h 1811744"/>
              <a:gd name="connsiteX49" fmla="*/ 1666979 w 1695555"/>
              <a:gd name="connsiteY49" fmla="*/ 870585 h 1811744"/>
              <a:gd name="connsiteX50" fmla="*/ 1590779 w 1695555"/>
              <a:gd name="connsiteY50" fmla="*/ 838200 h 1811744"/>
              <a:gd name="connsiteX51" fmla="*/ 1508864 w 1695555"/>
              <a:gd name="connsiteY51" fmla="*/ 853440 h 1811744"/>
              <a:gd name="connsiteX52" fmla="*/ 1415519 w 1695555"/>
              <a:gd name="connsiteY52" fmla="*/ 792480 h 1811744"/>
              <a:gd name="connsiteX53" fmla="*/ 1449809 w 1695555"/>
              <a:gd name="connsiteY53" fmla="*/ 655320 h 1811744"/>
              <a:gd name="connsiteX54" fmla="*/ 1373609 w 1695555"/>
              <a:gd name="connsiteY54" fmla="*/ 769620 h 1811744"/>
              <a:gd name="connsiteX55" fmla="*/ 1280264 w 1695555"/>
              <a:gd name="connsiteY55" fmla="*/ 792480 h 1811744"/>
              <a:gd name="connsiteX56" fmla="*/ 1320269 w 1695555"/>
              <a:gd name="connsiteY56" fmla="*/ 729615 h 1811744"/>
              <a:gd name="connsiteX57" fmla="*/ 1362179 w 1695555"/>
              <a:gd name="connsiteY57" fmla="*/ 634365 h 1811744"/>
              <a:gd name="connsiteX58" fmla="*/ 1369799 w 1695555"/>
              <a:gd name="connsiteY58" fmla="*/ 525780 h 1811744"/>
              <a:gd name="connsiteX59" fmla="*/ 1345034 w 1695555"/>
              <a:gd name="connsiteY59" fmla="*/ 537210 h 1811744"/>
              <a:gd name="connsiteX60" fmla="*/ 1308839 w 1695555"/>
              <a:gd name="connsiteY60" fmla="*/ 651510 h 1811744"/>
              <a:gd name="connsiteX61" fmla="*/ 1240259 w 1695555"/>
              <a:gd name="connsiteY61" fmla="*/ 554355 h 1811744"/>
              <a:gd name="connsiteX62" fmla="*/ 1267208 w 1695555"/>
              <a:gd name="connsiteY62" fmla="*/ 697230 h 1811744"/>
              <a:gd name="connsiteX63" fmla="*/ 1154534 w 1695555"/>
              <a:gd name="connsiteY63" fmla="*/ 752475 h 1811744"/>
              <a:gd name="connsiteX64" fmla="*/ 1066904 w 1695555"/>
              <a:gd name="connsiteY64" fmla="*/ 727710 h 1811744"/>
              <a:gd name="connsiteX65" fmla="*/ 1070714 w 1695555"/>
              <a:gd name="connsiteY65" fmla="*/ 634365 h 1811744"/>
              <a:gd name="connsiteX66" fmla="*/ 1127864 w 1695555"/>
              <a:gd name="connsiteY66" fmla="*/ 554355 h 1811744"/>
              <a:gd name="connsiteX67" fmla="*/ 1230734 w 1695555"/>
              <a:gd name="connsiteY67" fmla="*/ 508635 h 1811744"/>
              <a:gd name="connsiteX68" fmla="*/ 1325984 w 1695555"/>
              <a:gd name="connsiteY68" fmla="*/ 489585 h 1811744"/>
              <a:gd name="connsiteX69" fmla="*/ 1477455 w 1695555"/>
              <a:gd name="connsiteY69" fmla="*/ 508635 h 1811744"/>
              <a:gd name="connsiteX70" fmla="*/ 1364084 w 1695555"/>
              <a:gd name="connsiteY70" fmla="*/ 428625 h 1811744"/>
              <a:gd name="connsiteX71" fmla="*/ 1447532 w 1695555"/>
              <a:gd name="connsiteY71" fmla="*/ 291465 h 1811744"/>
              <a:gd name="connsiteX72" fmla="*/ 1265024 w 1695555"/>
              <a:gd name="connsiteY72" fmla="*/ 428625 h 1811744"/>
              <a:gd name="connsiteX73" fmla="*/ 1176836 w 1695555"/>
              <a:gd name="connsiteY73" fmla="*/ 462915 h 1811744"/>
              <a:gd name="connsiteX74" fmla="*/ 1188523 w 1695555"/>
              <a:gd name="connsiteY74" fmla="*/ 398078 h 1811744"/>
              <a:gd name="connsiteX75" fmla="*/ 1186919 w 1695555"/>
              <a:gd name="connsiteY75" fmla="*/ 257175 h 1811744"/>
              <a:gd name="connsiteX76" fmla="*/ 1236449 w 1695555"/>
              <a:gd name="connsiteY76" fmla="*/ 142875 h 1811744"/>
              <a:gd name="connsiteX77" fmla="*/ 1143104 w 1695555"/>
              <a:gd name="connsiteY77" fmla="*/ 245745 h 1811744"/>
              <a:gd name="connsiteX78" fmla="*/ 1055939 w 1695555"/>
              <a:gd name="connsiteY78" fmla="*/ 209550 h 1811744"/>
              <a:gd name="connsiteX79" fmla="*/ 1118664 w 1695555"/>
              <a:gd name="connsiteY79" fmla="*/ 323850 h 1811744"/>
              <a:gd name="connsiteX80" fmla="*/ 1097384 w 1695555"/>
              <a:gd name="connsiteY80" fmla="*/ 447675 h 1811744"/>
              <a:gd name="connsiteX81" fmla="*/ 904979 w 1695555"/>
              <a:gd name="connsiteY81" fmla="*/ 556260 h 1811744"/>
              <a:gd name="connsiteX82" fmla="*/ 821159 w 1695555"/>
              <a:gd name="connsiteY82" fmla="*/ 504825 h 1811744"/>
              <a:gd name="connsiteX83" fmla="*/ 804014 w 1695555"/>
              <a:gd name="connsiteY83" fmla="*/ 375285 h 1811744"/>
              <a:gd name="connsiteX84" fmla="*/ 880214 w 1695555"/>
              <a:gd name="connsiteY84" fmla="*/ 165734 h 1811744"/>
              <a:gd name="connsiteX85" fmla="*/ 925934 w 1695555"/>
              <a:gd name="connsiteY85" fmla="*/ 78105 h 1811744"/>
              <a:gd name="connsiteX86" fmla="*/ 904979 w 1695555"/>
              <a:gd name="connsiteY86" fmla="*/ 17145 h 1811744"/>
              <a:gd name="connsiteX87" fmla="*/ 885929 w 1695555"/>
              <a:gd name="connsiteY87" fmla="*/ 80009 h 1811744"/>
              <a:gd name="connsiteX88" fmla="*/ 847829 w 1695555"/>
              <a:gd name="connsiteY88" fmla="*/ 125730 h 1811744"/>
              <a:gd name="connsiteX89" fmla="*/ 709136 w 1695555"/>
              <a:gd name="connsiteY89" fmla="*/ 40005 h 1811744"/>
              <a:gd name="connsiteX90" fmla="*/ 811634 w 1695555"/>
              <a:gd name="connsiteY90" fmla="*/ 211455 h 1811744"/>
              <a:gd name="connsiteX91" fmla="*/ 743054 w 1695555"/>
              <a:gd name="connsiteY91" fmla="*/ 333375 h 1811744"/>
              <a:gd name="connsiteX92" fmla="*/ 705232 w 1695555"/>
              <a:gd name="connsiteY92" fmla="*/ 394335 h 1811744"/>
              <a:gd name="connsiteX93" fmla="*/ 689249 w 1695555"/>
              <a:gd name="connsiteY93" fmla="*/ 209550 h 1811744"/>
              <a:gd name="connsiteX94" fmla="*/ 670106 w 1695555"/>
              <a:gd name="connsiteY94" fmla="*/ 0 h 1811744"/>
              <a:gd name="connsiteX95" fmla="*/ 604128 w 1695555"/>
              <a:gd name="connsiteY95" fmla="*/ 89535 h 1811744"/>
              <a:gd name="connsiteX96" fmla="*/ 583034 w 1695555"/>
              <a:gd name="connsiteY96" fmla="*/ 123825 h 1811744"/>
              <a:gd name="connsiteX97" fmla="*/ 434305 w 1695555"/>
              <a:gd name="connsiteY97" fmla="*/ 49530 h 1811744"/>
              <a:gd name="connsiteX98" fmla="*/ 501537 w 1695555"/>
              <a:gd name="connsiteY98" fmla="*/ 154305 h 1811744"/>
              <a:gd name="connsiteX99" fmla="*/ 590654 w 1695555"/>
              <a:gd name="connsiteY99" fmla="*/ 207645 h 1811744"/>
              <a:gd name="connsiteX100" fmla="*/ 598274 w 1695555"/>
              <a:gd name="connsiteY100" fmla="*/ 331470 h 1811744"/>
              <a:gd name="connsiteX101" fmla="*/ 617324 w 1695555"/>
              <a:gd name="connsiteY101" fmla="*/ 466725 h 1811744"/>
              <a:gd name="connsiteX102" fmla="*/ 630659 w 1695555"/>
              <a:gd name="connsiteY102" fmla="*/ 575310 h 1811744"/>
              <a:gd name="connsiteX103" fmla="*/ 558269 w 1695555"/>
              <a:gd name="connsiteY103" fmla="*/ 622935 h 1811744"/>
              <a:gd name="connsiteX104" fmla="*/ 388445 w 1695555"/>
              <a:gd name="connsiteY104" fmla="*/ 546735 h 1811744"/>
              <a:gd name="connsiteX105" fmla="*/ 369488 w 1695555"/>
              <a:gd name="connsiteY105" fmla="*/ 466725 h 1811744"/>
              <a:gd name="connsiteX106" fmla="*/ 466317 w 1695555"/>
              <a:gd name="connsiteY106" fmla="*/ 375285 h 1811744"/>
              <a:gd name="connsiteX107" fmla="*/ 390164 w 1695555"/>
              <a:gd name="connsiteY107" fmla="*/ 386715 h 1811744"/>
              <a:gd name="connsiteX108" fmla="*/ 354201 w 1695555"/>
              <a:gd name="connsiteY108" fmla="*/ 240030 h 1811744"/>
              <a:gd name="connsiteX109" fmla="*/ 344490 w 1695555"/>
              <a:gd name="connsiteY109" fmla="*/ 360045 h 1811744"/>
              <a:gd name="connsiteX110" fmla="*/ 308156 w 1695555"/>
              <a:gd name="connsiteY110" fmla="*/ 462915 h 1811744"/>
              <a:gd name="connsiteX111" fmla="*/ 285715 w 1695555"/>
              <a:gd name="connsiteY111" fmla="*/ 535305 h 1811744"/>
              <a:gd name="connsiteX112" fmla="*/ 125323 w 1695555"/>
              <a:gd name="connsiteY112" fmla="*/ 581025 h 1811744"/>
              <a:gd name="connsiteX113" fmla="*/ 104 w 1695555"/>
              <a:gd name="connsiteY113" fmla="*/ 634365 h 1811744"/>
              <a:gd name="connsiteX114" fmla="*/ 144884 w 1695555"/>
              <a:gd name="connsiteY114" fmla="*/ 640080 h 1811744"/>
              <a:gd name="connsiteX115" fmla="*/ 301466 w 1695555"/>
              <a:gd name="connsiteY115" fmla="*/ 624840 h 1811744"/>
              <a:gd name="connsiteX116" fmla="*/ 465761 w 1695555"/>
              <a:gd name="connsiteY116" fmla="*/ 748665 h 1811744"/>
              <a:gd name="connsiteX117" fmla="*/ 488156 w 1695555"/>
              <a:gd name="connsiteY117" fmla="*/ 885825 h 1811744"/>
              <a:gd name="connsiteX118" fmla="*/ 352529 w 1695555"/>
              <a:gd name="connsiteY118" fmla="*/ 990600 h 1811744"/>
              <a:gd name="connsiteX119" fmla="*/ 257279 w 1695555"/>
              <a:gd name="connsiteY119" fmla="*/ 1062990 h 1811744"/>
              <a:gd name="connsiteX120" fmla="*/ 186794 w 1695555"/>
              <a:gd name="connsiteY120" fmla="*/ 1110615 h 1811744"/>
              <a:gd name="connsiteX121" fmla="*/ 207749 w 1695555"/>
              <a:gd name="connsiteY121" fmla="*/ 1160145 h 1811744"/>
              <a:gd name="connsiteX122" fmla="*/ 369674 w 1695555"/>
              <a:gd name="connsiteY122" fmla="*/ 1078230 h 1811744"/>
              <a:gd name="connsiteX0" fmla="*/ 299189 w 1695555"/>
              <a:gd name="connsiteY0" fmla="*/ 1116330 h 1811691"/>
              <a:gd name="connsiteX1" fmla="*/ 482069 w 1695555"/>
              <a:gd name="connsiteY1" fmla="*/ 1057275 h 1811691"/>
              <a:gd name="connsiteX2" fmla="*/ 613514 w 1695555"/>
              <a:gd name="connsiteY2" fmla="*/ 1102995 h 1811691"/>
              <a:gd name="connsiteX3" fmla="*/ 666854 w 1695555"/>
              <a:gd name="connsiteY3" fmla="*/ 1186815 h 1811691"/>
              <a:gd name="connsiteX4" fmla="*/ 668759 w 1695555"/>
              <a:gd name="connsiteY4" fmla="*/ 1333500 h 1811691"/>
              <a:gd name="connsiteX5" fmla="*/ 611609 w 1695555"/>
              <a:gd name="connsiteY5" fmla="*/ 1483995 h 1811691"/>
              <a:gd name="connsiteX6" fmla="*/ 609704 w 1695555"/>
              <a:gd name="connsiteY6" fmla="*/ 1613535 h 1811691"/>
              <a:gd name="connsiteX7" fmla="*/ 598274 w 1695555"/>
              <a:gd name="connsiteY7" fmla="*/ 1668780 h 1811691"/>
              <a:gd name="connsiteX8" fmla="*/ 550649 w 1695555"/>
              <a:gd name="connsiteY8" fmla="*/ 1720215 h 1811691"/>
              <a:gd name="connsiteX9" fmla="*/ 510830 w 1695555"/>
              <a:gd name="connsiteY9" fmla="*/ 1788795 h 1811691"/>
              <a:gd name="connsiteX10" fmla="*/ 626664 w 1695555"/>
              <a:gd name="connsiteY10" fmla="*/ 1706880 h 1811691"/>
              <a:gd name="connsiteX11" fmla="*/ 642089 w 1695555"/>
              <a:gd name="connsiteY11" fmla="*/ 1663065 h 1811691"/>
              <a:gd name="connsiteX12" fmla="*/ 710669 w 1695555"/>
              <a:gd name="connsiteY12" fmla="*/ 1737360 h 1811691"/>
              <a:gd name="connsiteX13" fmla="*/ 740870 w 1695555"/>
              <a:gd name="connsiteY13" fmla="*/ 1811655 h 1811691"/>
              <a:gd name="connsiteX14" fmla="*/ 750581 w 1695555"/>
              <a:gd name="connsiteY14" fmla="*/ 1727835 h 1811691"/>
              <a:gd name="connsiteX15" fmla="*/ 703049 w 1695555"/>
              <a:gd name="connsiteY15" fmla="*/ 1657350 h 1811691"/>
              <a:gd name="connsiteX16" fmla="*/ 685904 w 1695555"/>
              <a:gd name="connsiteY16" fmla="*/ 1581150 h 1811691"/>
              <a:gd name="connsiteX17" fmla="*/ 708764 w 1695555"/>
              <a:gd name="connsiteY17" fmla="*/ 1520190 h 1811691"/>
              <a:gd name="connsiteX18" fmla="*/ 750674 w 1695555"/>
              <a:gd name="connsiteY18" fmla="*/ 1476375 h 1811691"/>
              <a:gd name="connsiteX19" fmla="*/ 855449 w 1695555"/>
              <a:gd name="connsiteY19" fmla="*/ 1541145 h 1811691"/>
              <a:gd name="connsiteX20" fmla="*/ 904979 w 1695555"/>
              <a:gd name="connsiteY20" fmla="*/ 1600200 h 1811691"/>
              <a:gd name="connsiteX21" fmla="*/ 924029 w 1695555"/>
              <a:gd name="connsiteY21" fmla="*/ 1676400 h 1811691"/>
              <a:gd name="connsiteX22" fmla="*/ 954509 w 1695555"/>
              <a:gd name="connsiteY22" fmla="*/ 1600200 h 1811691"/>
              <a:gd name="connsiteX23" fmla="*/ 929744 w 1695555"/>
              <a:gd name="connsiteY23" fmla="*/ 1544955 h 1811691"/>
              <a:gd name="connsiteX24" fmla="*/ 967844 w 1695555"/>
              <a:gd name="connsiteY24" fmla="*/ 1522095 h 1811691"/>
              <a:gd name="connsiteX25" fmla="*/ 1009754 w 1695555"/>
              <a:gd name="connsiteY25" fmla="*/ 1497330 h 1811691"/>
              <a:gd name="connsiteX26" fmla="*/ 885929 w 1695555"/>
              <a:gd name="connsiteY26" fmla="*/ 1493520 h 1811691"/>
              <a:gd name="connsiteX27" fmla="*/ 790679 w 1695555"/>
              <a:gd name="connsiteY27" fmla="*/ 1360170 h 1811691"/>
              <a:gd name="connsiteX28" fmla="*/ 826874 w 1695555"/>
              <a:gd name="connsiteY28" fmla="*/ 1183005 h 1811691"/>
              <a:gd name="connsiteX29" fmla="*/ 891644 w 1695555"/>
              <a:gd name="connsiteY29" fmla="*/ 1106805 h 1811691"/>
              <a:gd name="connsiteX30" fmla="*/ 979274 w 1695555"/>
              <a:gd name="connsiteY30" fmla="*/ 1099185 h 1811691"/>
              <a:gd name="connsiteX31" fmla="*/ 1078334 w 1695555"/>
              <a:gd name="connsiteY31" fmla="*/ 1141095 h 1811691"/>
              <a:gd name="connsiteX32" fmla="*/ 1181204 w 1695555"/>
              <a:gd name="connsiteY32" fmla="*/ 1207770 h 1811691"/>
              <a:gd name="connsiteX33" fmla="*/ 1158344 w 1695555"/>
              <a:gd name="connsiteY33" fmla="*/ 1125855 h 1811691"/>
              <a:gd name="connsiteX34" fmla="*/ 1070714 w 1695555"/>
              <a:gd name="connsiteY34" fmla="*/ 1007745 h 1811691"/>
              <a:gd name="connsiteX35" fmla="*/ 1095479 w 1695555"/>
              <a:gd name="connsiteY35" fmla="*/ 931545 h 1811691"/>
              <a:gd name="connsiteX36" fmla="*/ 1196816 w 1695555"/>
              <a:gd name="connsiteY36" fmla="*/ 885825 h 1811691"/>
              <a:gd name="connsiteX37" fmla="*/ 1360739 w 1695555"/>
              <a:gd name="connsiteY37" fmla="*/ 889635 h 1811691"/>
              <a:gd name="connsiteX38" fmla="*/ 1455617 w 1695555"/>
              <a:gd name="connsiteY38" fmla="*/ 1019176 h 1811691"/>
              <a:gd name="connsiteX39" fmla="*/ 1459334 w 1695555"/>
              <a:gd name="connsiteY39" fmla="*/ 920115 h 1811691"/>
              <a:gd name="connsiteX40" fmla="*/ 1459334 w 1695555"/>
              <a:gd name="connsiteY40" fmla="*/ 901065 h 1811691"/>
              <a:gd name="connsiteX41" fmla="*/ 1531724 w 1695555"/>
              <a:gd name="connsiteY41" fmla="*/ 962025 h 1811691"/>
              <a:gd name="connsiteX42" fmla="*/ 1558394 w 1695555"/>
              <a:gd name="connsiteY42" fmla="*/ 1038225 h 1811691"/>
              <a:gd name="connsiteX43" fmla="*/ 1564109 w 1695555"/>
              <a:gd name="connsiteY43" fmla="*/ 1108710 h 1811691"/>
              <a:gd name="connsiteX44" fmla="*/ 1607924 w 1695555"/>
              <a:gd name="connsiteY44" fmla="*/ 1019175 h 1811691"/>
              <a:gd name="connsiteX45" fmla="*/ 1695554 w 1695555"/>
              <a:gd name="connsiteY45" fmla="*/ 1026795 h 1811691"/>
              <a:gd name="connsiteX46" fmla="*/ 1609830 w 1695555"/>
              <a:gd name="connsiteY46" fmla="*/ 971549 h 1811691"/>
              <a:gd name="connsiteX47" fmla="*/ 1546964 w 1695555"/>
              <a:gd name="connsiteY47" fmla="*/ 899160 h 1811691"/>
              <a:gd name="connsiteX48" fmla="*/ 1594589 w 1695555"/>
              <a:gd name="connsiteY48" fmla="*/ 870585 h 1811691"/>
              <a:gd name="connsiteX49" fmla="*/ 1666979 w 1695555"/>
              <a:gd name="connsiteY49" fmla="*/ 870585 h 1811691"/>
              <a:gd name="connsiteX50" fmla="*/ 1590779 w 1695555"/>
              <a:gd name="connsiteY50" fmla="*/ 838200 h 1811691"/>
              <a:gd name="connsiteX51" fmla="*/ 1508864 w 1695555"/>
              <a:gd name="connsiteY51" fmla="*/ 853440 h 1811691"/>
              <a:gd name="connsiteX52" fmla="*/ 1415519 w 1695555"/>
              <a:gd name="connsiteY52" fmla="*/ 792480 h 1811691"/>
              <a:gd name="connsiteX53" fmla="*/ 1449809 w 1695555"/>
              <a:gd name="connsiteY53" fmla="*/ 655320 h 1811691"/>
              <a:gd name="connsiteX54" fmla="*/ 1373609 w 1695555"/>
              <a:gd name="connsiteY54" fmla="*/ 769620 h 1811691"/>
              <a:gd name="connsiteX55" fmla="*/ 1280264 w 1695555"/>
              <a:gd name="connsiteY55" fmla="*/ 792480 h 1811691"/>
              <a:gd name="connsiteX56" fmla="*/ 1320269 w 1695555"/>
              <a:gd name="connsiteY56" fmla="*/ 729615 h 1811691"/>
              <a:gd name="connsiteX57" fmla="*/ 1362179 w 1695555"/>
              <a:gd name="connsiteY57" fmla="*/ 634365 h 1811691"/>
              <a:gd name="connsiteX58" fmla="*/ 1369799 w 1695555"/>
              <a:gd name="connsiteY58" fmla="*/ 525780 h 1811691"/>
              <a:gd name="connsiteX59" fmla="*/ 1345034 w 1695555"/>
              <a:gd name="connsiteY59" fmla="*/ 537210 h 1811691"/>
              <a:gd name="connsiteX60" fmla="*/ 1308839 w 1695555"/>
              <a:gd name="connsiteY60" fmla="*/ 651510 h 1811691"/>
              <a:gd name="connsiteX61" fmla="*/ 1240259 w 1695555"/>
              <a:gd name="connsiteY61" fmla="*/ 554355 h 1811691"/>
              <a:gd name="connsiteX62" fmla="*/ 1267208 w 1695555"/>
              <a:gd name="connsiteY62" fmla="*/ 697230 h 1811691"/>
              <a:gd name="connsiteX63" fmla="*/ 1154534 w 1695555"/>
              <a:gd name="connsiteY63" fmla="*/ 752475 h 1811691"/>
              <a:gd name="connsiteX64" fmla="*/ 1066904 w 1695555"/>
              <a:gd name="connsiteY64" fmla="*/ 727710 h 1811691"/>
              <a:gd name="connsiteX65" fmla="*/ 1070714 w 1695555"/>
              <a:gd name="connsiteY65" fmla="*/ 634365 h 1811691"/>
              <a:gd name="connsiteX66" fmla="*/ 1127864 w 1695555"/>
              <a:gd name="connsiteY66" fmla="*/ 554355 h 1811691"/>
              <a:gd name="connsiteX67" fmla="*/ 1230734 w 1695555"/>
              <a:gd name="connsiteY67" fmla="*/ 508635 h 1811691"/>
              <a:gd name="connsiteX68" fmla="*/ 1325984 w 1695555"/>
              <a:gd name="connsiteY68" fmla="*/ 489585 h 1811691"/>
              <a:gd name="connsiteX69" fmla="*/ 1477455 w 1695555"/>
              <a:gd name="connsiteY69" fmla="*/ 508635 h 1811691"/>
              <a:gd name="connsiteX70" fmla="*/ 1364084 w 1695555"/>
              <a:gd name="connsiteY70" fmla="*/ 428625 h 1811691"/>
              <a:gd name="connsiteX71" fmla="*/ 1447532 w 1695555"/>
              <a:gd name="connsiteY71" fmla="*/ 291465 h 1811691"/>
              <a:gd name="connsiteX72" fmla="*/ 1265024 w 1695555"/>
              <a:gd name="connsiteY72" fmla="*/ 428625 h 1811691"/>
              <a:gd name="connsiteX73" fmla="*/ 1176836 w 1695555"/>
              <a:gd name="connsiteY73" fmla="*/ 462915 h 1811691"/>
              <a:gd name="connsiteX74" fmla="*/ 1188523 w 1695555"/>
              <a:gd name="connsiteY74" fmla="*/ 398078 h 1811691"/>
              <a:gd name="connsiteX75" fmla="*/ 1186919 w 1695555"/>
              <a:gd name="connsiteY75" fmla="*/ 257175 h 1811691"/>
              <a:gd name="connsiteX76" fmla="*/ 1236449 w 1695555"/>
              <a:gd name="connsiteY76" fmla="*/ 142875 h 1811691"/>
              <a:gd name="connsiteX77" fmla="*/ 1143104 w 1695555"/>
              <a:gd name="connsiteY77" fmla="*/ 245745 h 1811691"/>
              <a:gd name="connsiteX78" fmla="*/ 1055939 w 1695555"/>
              <a:gd name="connsiteY78" fmla="*/ 209550 h 1811691"/>
              <a:gd name="connsiteX79" fmla="*/ 1118664 w 1695555"/>
              <a:gd name="connsiteY79" fmla="*/ 323850 h 1811691"/>
              <a:gd name="connsiteX80" fmla="*/ 1097384 w 1695555"/>
              <a:gd name="connsiteY80" fmla="*/ 447675 h 1811691"/>
              <a:gd name="connsiteX81" fmla="*/ 904979 w 1695555"/>
              <a:gd name="connsiteY81" fmla="*/ 556260 h 1811691"/>
              <a:gd name="connsiteX82" fmla="*/ 821159 w 1695555"/>
              <a:gd name="connsiteY82" fmla="*/ 504825 h 1811691"/>
              <a:gd name="connsiteX83" fmla="*/ 804014 w 1695555"/>
              <a:gd name="connsiteY83" fmla="*/ 375285 h 1811691"/>
              <a:gd name="connsiteX84" fmla="*/ 880214 w 1695555"/>
              <a:gd name="connsiteY84" fmla="*/ 165734 h 1811691"/>
              <a:gd name="connsiteX85" fmla="*/ 925934 w 1695555"/>
              <a:gd name="connsiteY85" fmla="*/ 78105 h 1811691"/>
              <a:gd name="connsiteX86" fmla="*/ 904979 w 1695555"/>
              <a:gd name="connsiteY86" fmla="*/ 17145 h 1811691"/>
              <a:gd name="connsiteX87" fmla="*/ 885929 w 1695555"/>
              <a:gd name="connsiteY87" fmla="*/ 80009 h 1811691"/>
              <a:gd name="connsiteX88" fmla="*/ 847829 w 1695555"/>
              <a:gd name="connsiteY88" fmla="*/ 125730 h 1811691"/>
              <a:gd name="connsiteX89" fmla="*/ 709136 w 1695555"/>
              <a:gd name="connsiteY89" fmla="*/ 40005 h 1811691"/>
              <a:gd name="connsiteX90" fmla="*/ 811634 w 1695555"/>
              <a:gd name="connsiteY90" fmla="*/ 211455 h 1811691"/>
              <a:gd name="connsiteX91" fmla="*/ 743054 w 1695555"/>
              <a:gd name="connsiteY91" fmla="*/ 333375 h 1811691"/>
              <a:gd name="connsiteX92" fmla="*/ 705232 w 1695555"/>
              <a:gd name="connsiteY92" fmla="*/ 394335 h 1811691"/>
              <a:gd name="connsiteX93" fmla="*/ 689249 w 1695555"/>
              <a:gd name="connsiteY93" fmla="*/ 209550 h 1811691"/>
              <a:gd name="connsiteX94" fmla="*/ 670106 w 1695555"/>
              <a:gd name="connsiteY94" fmla="*/ 0 h 1811691"/>
              <a:gd name="connsiteX95" fmla="*/ 604128 w 1695555"/>
              <a:gd name="connsiteY95" fmla="*/ 89535 h 1811691"/>
              <a:gd name="connsiteX96" fmla="*/ 583034 w 1695555"/>
              <a:gd name="connsiteY96" fmla="*/ 123825 h 1811691"/>
              <a:gd name="connsiteX97" fmla="*/ 434305 w 1695555"/>
              <a:gd name="connsiteY97" fmla="*/ 49530 h 1811691"/>
              <a:gd name="connsiteX98" fmla="*/ 501537 w 1695555"/>
              <a:gd name="connsiteY98" fmla="*/ 154305 h 1811691"/>
              <a:gd name="connsiteX99" fmla="*/ 590654 w 1695555"/>
              <a:gd name="connsiteY99" fmla="*/ 207645 h 1811691"/>
              <a:gd name="connsiteX100" fmla="*/ 598274 w 1695555"/>
              <a:gd name="connsiteY100" fmla="*/ 331470 h 1811691"/>
              <a:gd name="connsiteX101" fmla="*/ 617324 w 1695555"/>
              <a:gd name="connsiteY101" fmla="*/ 466725 h 1811691"/>
              <a:gd name="connsiteX102" fmla="*/ 630659 w 1695555"/>
              <a:gd name="connsiteY102" fmla="*/ 575310 h 1811691"/>
              <a:gd name="connsiteX103" fmla="*/ 558269 w 1695555"/>
              <a:gd name="connsiteY103" fmla="*/ 622935 h 1811691"/>
              <a:gd name="connsiteX104" fmla="*/ 388445 w 1695555"/>
              <a:gd name="connsiteY104" fmla="*/ 546735 h 1811691"/>
              <a:gd name="connsiteX105" fmla="*/ 369488 w 1695555"/>
              <a:gd name="connsiteY105" fmla="*/ 466725 h 1811691"/>
              <a:gd name="connsiteX106" fmla="*/ 466317 w 1695555"/>
              <a:gd name="connsiteY106" fmla="*/ 375285 h 1811691"/>
              <a:gd name="connsiteX107" fmla="*/ 390164 w 1695555"/>
              <a:gd name="connsiteY107" fmla="*/ 386715 h 1811691"/>
              <a:gd name="connsiteX108" fmla="*/ 354201 w 1695555"/>
              <a:gd name="connsiteY108" fmla="*/ 240030 h 1811691"/>
              <a:gd name="connsiteX109" fmla="*/ 344490 w 1695555"/>
              <a:gd name="connsiteY109" fmla="*/ 360045 h 1811691"/>
              <a:gd name="connsiteX110" fmla="*/ 308156 w 1695555"/>
              <a:gd name="connsiteY110" fmla="*/ 462915 h 1811691"/>
              <a:gd name="connsiteX111" fmla="*/ 285715 w 1695555"/>
              <a:gd name="connsiteY111" fmla="*/ 535305 h 1811691"/>
              <a:gd name="connsiteX112" fmla="*/ 125323 w 1695555"/>
              <a:gd name="connsiteY112" fmla="*/ 581025 h 1811691"/>
              <a:gd name="connsiteX113" fmla="*/ 104 w 1695555"/>
              <a:gd name="connsiteY113" fmla="*/ 634365 h 1811691"/>
              <a:gd name="connsiteX114" fmla="*/ 144884 w 1695555"/>
              <a:gd name="connsiteY114" fmla="*/ 640080 h 1811691"/>
              <a:gd name="connsiteX115" fmla="*/ 301466 w 1695555"/>
              <a:gd name="connsiteY115" fmla="*/ 624840 h 1811691"/>
              <a:gd name="connsiteX116" fmla="*/ 465761 w 1695555"/>
              <a:gd name="connsiteY116" fmla="*/ 748665 h 1811691"/>
              <a:gd name="connsiteX117" fmla="*/ 488156 w 1695555"/>
              <a:gd name="connsiteY117" fmla="*/ 885825 h 1811691"/>
              <a:gd name="connsiteX118" fmla="*/ 352529 w 1695555"/>
              <a:gd name="connsiteY118" fmla="*/ 990600 h 1811691"/>
              <a:gd name="connsiteX119" fmla="*/ 257279 w 1695555"/>
              <a:gd name="connsiteY119" fmla="*/ 1062990 h 1811691"/>
              <a:gd name="connsiteX120" fmla="*/ 186794 w 1695555"/>
              <a:gd name="connsiteY120" fmla="*/ 1110615 h 1811691"/>
              <a:gd name="connsiteX121" fmla="*/ 207749 w 1695555"/>
              <a:gd name="connsiteY121" fmla="*/ 1160145 h 1811691"/>
              <a:gd name="connsiteX122" fmla="*/ 369674 w 1695555"/>
              <a:gd name="connsiteY122" fmla="*/ 1078230 h 1811691"/>
              <a:gd name="connsiteX0" fmla="*/ 299189 w 1695555"/>
              <a:gd name="connsiteY0" fmla="*/ 1116330 h 1811691"/>
              <a:gd name="connsiteX1" fmla="*/ 482069 w 1695555"/>
              <a:gd name="connsiteY1" fmla="*/ 1057275 h 1811691"/>
              <a:gd name="connsiteX2" fmla="*/ 613514 w 1695555"/>
              <a:gd name="connsiteY2" fmla="*/ 1102995 h 1811691"/>
              <a:gd name="connsiteX3" fmla="*/ 666854 w 1695555"/>
              <a:gd name="connsiteY3" fmla="*/ 1186815 h 1811691"/>
              <a:gd name="connsiteX4" fmla="*/ 668759 w 1695555"/>
              <a:gd name="connsiteY4" fmla="*/ 1333500 h 1811691"/>
              <a:gd name="connsiteX5" fmla="*/ 611609 w 1695555"/>
              <a:gd name="connsiteY5" fmla="*/ 1483995 h 1811691"/>
              <a:gd name="connsiteX6" fmla="*/ 609704 w 1695555"/>
              <a:gd name="connsiteY6" fmla="*/ 1613535 h 1811691"/>
              <a:gd name="connsiteX7" fmla="*/ 598274 w 1695555"/>
              <a:gd name="connsiteY7" fmla="*/ 1668780 h 1811691"/>
              <a:gd name="connsiteX8" fmla="*/ 550649 w 1695555"/>
              <a:gd name="connsiteY8" fmla="*/ 1720215 h 1811691"/>
              <a:gd name="connsiteX9" fmla="*/ 510830 w 1695555"/>
              <a:gd name="connsiteY9" fmla="*/ 1788795 h 1811691"/>
              <a:gd name="connsiteX10" fmla="*/ 621089 w 1695555"/>
              <a:gd name="connsiteY10" fmla="*/ 1722120 h 1811691"/>
              <a:gd name="connsiteX11" fmla="*/ 642089 w 1695555"/>
              <a:gd name="connsiteY11" fmla="*/ 1663065 h 1811691"/>
              <a:gd name="connsiteX12" fmla="*/ 710669 w 1695555"/>
              <a:gd name="connsiteY12" fmla="*/ 1737360 h 1811691"/>
              <a:gd name="connsiteX13" fmla="*/ 740870 w 1695555"/>
              <a:gd name="connsiteY13" fmla="*/ 1811655 h 1811691"/>
              <a:gd name="connsiteX14" fmla="*/ 750581 w 1695555"/>
              <a:gd name="connsiteY14" fmla="*/ 1727835 h 1811691"/>
              <a:gd name="connsiteX15" fmla="*/ 703049 w 1695555"/>
              <a:gd name="connsiteY15" fmla="*/ 1657350 h 1811691"/>
              <a:gd name="connsiteX16" fmla="*/ 685904 w 1695555"/>
              <a:gd name="connsiteY16" fmla="*/ 1581150 h 1811691"/>
              <a:gd name="connsiteX17" fmla="*/ 708764 w 1695555"/>
              <a:gd name="connsiteY17" fmla="*/ 1520190 h 1811691"/>
              <a:gd name="connsiteX18" fmla="*/ 750674 w 1695555"/>
              <a:gd name="connsiteY18" fmla="*/ 1476375 h 1811691"/>
              <a:gd name="connsiteX19" fmla="*/ 855449 w 1695555"/>
              <a:gd name="connsiteY19" fmla="*/ 1541145 h 1811691"/>
              <a:gd name="connsiteX20" fmla="*/ 904979 w 1695555"/>
              <a:gd name="connsiteY20" fmla="*/ 1600200 h 1811691"/>
              <a:gd name="connsiteX21" fmla="*/ 924029 w 1695555"/>
              <a:gd name="connsiteY21" fmla="*/ 1676400 h 1811691"/>
              <a:gd name="connsiteX22" fmla="*/ 954509 w 1695555"/>
              <a:gd name="connsiteY22" fmla="*/ 1600200 h 1811691"/>
              <a:gd name="connsiteX23" fmla="*/ 929744 w 1695555"/>
              <a:gd name="connsiteY23" fmla="*/ 1544955 h 1811691"/>
              <a:gd name="connsiteX24" fmla="*/ 967844 w 1695555"/>
              <a:gd name="connsiteY24" fmla="*/ 1522095 h 1811691"/>
              <a:gd name="connsiteX25" fmla="*/ 1009754 w 1695555"/>
              <a:gd name="connsiteY25" fmla="*/ 1497330 h 1811691"/>
              <a:gd name="connsiteX26" fmla="*/ 885929 w 1695555"/>
              <a:gd name="connsiteY26" fmla="*/ 1493520 h 1811691"/>
              <a:gd name="connsiteX27" fmla="*/ 790679 w 1695555"/>
              <a:gd name="connsiteY27" fmla="*/ 1360170 h 1811691"/>
              <a:gd name="connsiteX28" fmla="*/ 826874 w 1695555"/>
              <a:gd name="connsiteY28" fmla="*/ 1183005 h 1811691"/>
              <a:gd name="connsiteX29" fmla="*/ 891644 w 1695555"/>
              <a:gd name="connsiteY29" fmla="*/ 1106805 h 1811691"/>
              <a:gd name="connsiteX30" fmla="*/ 979274 w 1695555"/>
              <a:gd name="connsiteY30" fmla="*/ 1099185 h 1811691"/>
              <a:gd name="connsiteX31" fmla="*/ 1078334 w 1695555"/>
              <a:gd name="connsiteY31" fmla="*/ 1141095 h 1811691"/>
              <a:gd name="connsiteX32" fmla="*/ 1181204 w 1695555"/>
              <a:gd name="connsiteY32" fmla="*/ 1207770 h 1811691"/>
              <a:gd name="connsiteX33" fmla="*/ 1158344 w 1695555"/>
              <a:gd name="connsiteY33" fmla="*/ 1125855 h 1811691"/>
              <a:gd name="connsiteX34" fmla="*/ 1070714 w 1695555"/>
              <a:gd name="connsiteY34" fmla="*/ 1007745 h 1811691"/>
              <a:gd name="connsiteX35" fmla="*/ 1095479 w 1695555"/>
              <a:gd name="connsiteY35" fmla="*/ 931545 h 1811691"/>
              <a:gd name="connsiteX36" fmla="*/ 1196816 w 1695555"/>
              <a:gd name="connsiteY36" fmla="*/ 885825 h 1811691"/>
              <a:gd name="connsiteX37" fmla="*/ 1360739 w 1695555"/>
              <a:gd name="connsiteY37" fmla="*/ 889635 h 1811691"/>
              <a:gd name="connsiteX38" fmla="*/ 1455617 w 1695555"/>
              <a:gd name="connsiteY38" fmla="*/ 1019176 h 1811691"/>
              <a:gd name="connsiteX39" fmla="*/ 1459334 w 1695555"/>
              <a:gd name="connsiteY39" fmla="*/ 920115 h 1811691"/>
              <a:gd name="connsiteX40" fmla="*/ 1459334 w 1695555"/>
              <a:gd name="connsiteY40" fmla="*/ 901065 h 1811691"/>
              <a:gd name="connsiteX41" fmla="*/ 1531724 w 1695555"/>
              <a:gd name="connsiteY41" fmla="*/ 962025 h 1811691"/>
              <a:gd name="connsiteX42" fmla="*/ 1558394 w 1695555"/>
              <a:gd name="connsiteY42" fmla="*/ 1038225 h 1811691"/>
              <a:gd name="connsiteX43" fmla="*/ 1564109 w 1695555"/>
              <a:gd name="connsiteY43" fmla="*/ 1108710 h 1811691"/>
              <a:gd name="connsiteX44" fmla="*/ 1607924 w 1695555"/>
              <a:gd name="connsiteY44" fmla="*/ 1019175 h 1811691"/>
              <a:gd name="connsiteX45" fmla="*/ 1695554 w 1695555"/>
              <a:gd name="connsiteY45" fmla="*/ 1026795 h 1811691"/>
              <a:gd name="connsiteX46" fmla="*/ 1609830 w 1695555"/>
              <a:gd name="connsiteY46" fmla="*/ 971549 h 1811691"/>
              <a:gd name="connsiteX47" fmla="*/ 1546964 w 1695555"/>
              <a:gd name="connsiteY47" fmla="*/ 899160 h 1811691"/>
              <a:gd name="connsiteX48" fmla="*/ 1594589 w 1695555"/>
              <a:gd name="connsiteY48" fmla="*/ 870585 h 1811691"/>
              <a:gd name="connsiteX49" fmla="*/ 1666979 w 1695555"/>
              <a:gd name="connsiteY49" fmla="*/ 870585 h 1811691"/>
              <a:gd name="connsiteX50" fmla="*/ 1590779 w 1695555"/>
              <a:gd name="connsiteY50" fmla="*/ 838200 h 1811691"/>
              <a:gd name="connsiteX51" fmla="*/ 1508864 w 1695555"/>
              <a:gd name="connsiteY51" fmla="*/ 853440 h 1811691"/>
              <a:gd name="connsiteX52" fmla="*/ 1415519 w 1695555"/>
              <a:gd name="connsiteY52" fmla="*/ 792480 h 1811691"/>
              <a:gd name="connsiteX53" fmla="*/ 1449809 w 1695555"/>
              <a:gd name="connsiteY53" fmla="*/ 655320 h 1811691"/>
              <a:gd name="connsiteX54" fmla="*/ 1373609 w 1695555"/>
              <a:gd name="connsiteY54" fmla="*/ 769620 h 1811691"/>
              <a:gd name="connsiteX55" fmla="*/ 1280264 w 1695555"/>
              <a:gd name="connsiteY55" fmla="*/ 792480 h 1811691"/>
              <a:gd name="connsiteX56" fmla="*/ 1320269 w 1695555"/>
              <a:gd name="connsiteY56" fmla="*/ 729615 h 1811691"/>
              <a:gd name="connsiteX57" fmla="*/ 1362179 w 1695555"/>
              <a:gd name="connsiteY57" fmla="*/ 634365 h 1811691"/>
              <a:gd name="connsiteX58" fmla="*/ 1369799 w 1695555"/>
              <a:gd name="connsiteY58" fmla="*/ 525780 h 1811691"/>
              <a:gd name="connsiteX59" fmla="*/ 1345034 w 1695555"/>
              <a:gd name="connsiteY59" fmla="*/ 537210 h 1811691"/>
              <a:gd name="connsiteX60" fmla="*/ 1308839 w 1695555"/>
              <a:gd name="connsiteY60" fmla="*/ 651510 h 1811691"/>
              <a:gd name="connsiteX61" fmla="*/ 1240259 w 1695555"/>
              <a:gd name="connsiteY61" fmla="*/ 554355 h 1811691"/>
              <a:gd name="connsiteX62" fmla="*/ 1267208 w 1695555"/>
              <a:gd name="connsiteY62" fmla="*/ 697230 h 1811691"/>
              <a:gd name="connsiteX63" fmla="*/ 1154534 w 1695555"/>
              <a:gd name="connsiteY63" fmla="*/ 752475 h 1811691"/>
              <a:gd name="connsiteX64" fmla="*/ 1066904 w 1695555"/>
              <a:gd name="connsiteY64" fmla="*/ 727710 h 1811691"/>
              <a:gd name="connsiteX65" fmla="*/ 1070714 w 1695555"/>
              <a:gd name="connsiteY65" fmla="*/ 634365 h 1811691"/>
              <a:gd name="connsiteX66" fmla="*/ 1127864 w 1695555"/>
              <a:gd name="connsiteY66" fmla="*/ 554355 h 1811691"/>
              <a:gd name="connsiteX67" fmla="*/ 1230734 w 1695555"/>
              <a:gd name="connsiteY67" fmla="*/ 508635 h 1811691"/>
              <a:gd name="connsiteX68" fmla="*/ 1325984 w 1695555"/>
              <a:gd name="connsiteY68" fmla="*/ 489585 h 1811691"/>
              <a:gd name="connsiteX69" fmla="*/ 1477455 w 1695555"/>
              <a:gd name="connsiteY69" fmla="*/ 508635 h 1811691"/>
              <a:gd name="connsiteX70" fmla="*/ 1364084 w 1695555"/>
              <a:gd name="connsiteY70" fmla="*/ 428625 h 1811691"/>
              <a:gd name="connsiteX71" fmla="*/ 1447532 w 1695555"/>
              <a:gd name="connsiteY71" fmla="*/ 291465 h 1811691"/>
              <a:gd name="connsiteX72" fmla="*/ 1265024 w 1695555"/>
              <a:gd name="connsiteY72" fmla="*/ 428625 h 1811691"/>
              <a:gd name="connsiteX73" fmla="*/ 1176836 w 1695555"/>
              <a:gd name="connsiteY73" fmla="*/ 462915 h 1811691"/>
              <a:gd name="connsiteX74" fmla="*/ 1188523 w 1695555"/>
              <a:gd name="connsiteY74" fmla="*/ 398078 h 1811691"/>
              <a:gd name="connsiteX75" fmla="*/ 1186919 w 1695555"/>
              <a:gd name="connsiteY75" fmla="*/ 257175 h 1811691"/>
              <a:gd name="connsiteX76" fmla="*/ 1236449 w 1695555"/>
              <a:gd name="connsiteY76" fmla="*/ 142875 h 1811691"/>
              <a:gd name="connsiteX77" fmla="*/ 1143104 w 1695555"/>
              <a:gd name="connsiteY77" fmla="*/ 245745 h 1811691"/>
              <a:gd name="connsiteX78" fmla="*/ 1055939 w 1695555"/>
              <a:gd name="connsiteY78" fmla="*/ 209550 h 1811691"/>
              <a:gd name="connsiteX79" fmla="*/ 1118664 w 1695555"/>
              <a:gd name="connsiteY79" fmla="*/ 323850 h 1811691"/>
              <a:gd name="connsiteX80" fmla="*/ 1097384 w 1695555"/>
              <a:gd name="connsiteY80" fmla="*/ 447675 h 1811691"/>
              <a:gd name="connsiteX81" fmla="*/ 904979 w 1695555"/>
              <a:gd name="connsiteY81" fmla="*/ 556260 h 1811691"/>
              <a:gd name="connsiteX82" fmla="*/ 821159 w 1695555"/>
              <a:gd name="connsiteY82" fmla="*/ 504825 h 1811691"/>
              <a:gd name="connsiteX83" fmla="*/ 804014 w 1695555"/>
              <a:gd name="connsiteY83" fmla="*/ 375285 h 1811691"/>
              <a:gd name="connsiteX84" fmla="*/ 880214 w 1695555"/>
              <a:gd name="connsiteY84" fmla="*/ 165734 h 1811691"/>
              <a:gd name="connsiteX85" fmla="*/ 925934 w 1695555"/>
              <a:gd name="connsiteY85" fmla="*/ 78105 h 1811691"/>
              <a:gd name="connsiteX86" fmla="*/ 904979 w 1695555"/>
              <a:gd name="connsiteY86" fmla="*/ 17145 h 1811691"/>
              <a:gd name="connsiteX87" fmla="*/ 885929 w 1695555"/>
              <a:gd name="connsiteY87" fmla="*/ 80009 h 1811691"/>
              <a:gd name="connsiteX88" fmla="*/ 847829 w 1695555"/>
              <a:gd name="connsiteY88" fmla="*/ 125730 h 1811691"/>
              <a:gd name="connsiteX89" fmla="*/ 709136 w 1695555"/>
              <a:gd name="connsiteY89" fmla="*/ 40005 h 1811691"/>
              <a:gd name="connsiteX90" fmla="*/ 811634 w 1695555"/>
              <a:gd name="connsiteY90" fmla="*/ 211455 h 1811691"/>
              <a:gd name="connsiteX91" fmla="*/ 743054 w 1695555"/>
              <a:gd name="connsiteY91" fmla="*/ 333375 h 1811691"/>
              <a:gd name="connsiteX92" fmla="*/ 705232 w 1695555"/>
              <a:gd name="connsiteY92" fmla="*/ 394335 h 1811691"/>
              <a:gd name="connsiteX93" fmla="*/ 689249 w 1695555"/>
              <a:gd name="connsiteY93" fmla="*/ 209550 h 1811691"/>
              <a:gd name="connsiteX94" fmla="*/ 670106 w 1695555"/>
              <a:gd name="connsiteY94" fmla="*/ 0 h 1811691"/>
              <a:gd name="connsiteX95" fmla="*/ 604128 w 1695555"/>
              <a:gd name="connsiteY95" fmla="*/ 89535 h 1811691"/>
              <a:gd name="connsiteX96" fmla="*/ 583034 w 1695555"/>
              <a:gd name="connsiteY96" fmla="*/ 123825 h 1811691"/>
              <a:gd name="connsiteX97" fmla="*/ 434305 w 1695555"/>
              <a:gd name="connsiteY97" fmla="*/ 49530 h 1811691"/>
              <a:gd name="connsiteX98" fmla="*/ 501537 w 1695555"/>
              <a:gd name="connsiteY98" fmla="*/ 154305 h 1811691"/>
              <a:gd name="connsiteX99" fmla="*/ 590654 w 1695555"/>
              <a:gd name="connsiteY99" fmla="*/ 207645 h 1811691"/>
              <a:gd name="connsiteX100" fmla="*/ 598274 w 1695555"/>
              <a:gd name="connsiteY100" fmla="*/ 331470 h 1811691"/>
              <a:gd name="connsiteX101" fmla="*/ 617324 w 1695555"/>
              <a:gd name="connsiteY101" fmla="*/ 466725 h 1811691"/>
              <a:gd name="connsiteX102" fmla="*/ 630659 w 1695555"/>
              <a:gd name="connsiteY102" fmla="*/ 575310 h 1811691"/>
              <a:gd name="connsiteX103" fmla="*/ 558269 w 1695555"/>
              <a:gd name="connsiteY103" fmla="*/ 622935 h 1811691"/>
              <a:gd name="connsiteX104" fmla="*/ 388445 w 1695555"/>
              <a:gd name="connsiteY104" fmla="*/ 546735 h 1811691"/>
              <a:gd name="connsiteX105" fmla="*/ 369488 w 1695555"/>
              <a:gd name="connsiteY105" fmla="*/ 466725 h 1811691"/>
              <a:gd name="connsiteX106" fmla="*/ 466317 w 1695555"/>
              <a:gd name="connsiteY106" fmla="*/ 375285 h 1811691"/>
              <a:gd name="connsiteX107" fmla="*/ 390164 w 1695555"/>
              <a:gd name="connsiteY107" fmla="*/ 386715 h 1811691"/>
              <a:gd name="connsiteX108" fmla="*/ 354201 w 1695555"/>
              <a:gd name="connsiteY108" fmla="*/ 240030 h 1811691"/>
              <a:gd name="connsiteX109" fmla="*/ 344490 w 1695555"/>
              <a:gd name="connsiteY109" fmla="*/ 360045 h 1811691"/>
              <a:gd name="connsiteX110" fmla="*/ 308156 w 1695555"/>
              <a:gd name="connsiteY110" fmla="*/ 462915 h 1811691"/>
              <a:gd name="connsiteX111" fmla="*/ 285715 w 1695555"/>
              <a:gd name="connsiteY111" fmla="*/ 535305 h 1811691"/>
              <a:gd name="connsiteX112" fmla="*/ 125323 w 1695555"/>
              <a:gd name="connsiteY112" fmla="*/ 581025 h 1811691"/>
              <a:gd name="connsiteX113" fmla="*/ 104 w 1695555"/>
              <a:gd name="connsiteY113" fmla="*/ 634365 h 1811691"/>
              <a:gd name="connsiteX114" fmla="*/ 144884 w 1695555"/>
              <a:gd name="connsiteY114" fmla="*/ 640080 h 1811691"/>
              <a:gd name="connsiteX115" fmla="*/ 301466 w 1695555"/>
              <a:gd name="connsiteY115" fmla="*/ 624840 h 1811691"/>
              <a:gd name="connsiteX116" fmla="*/ 465761 w 1695555"/>
              <a:gd name="connsiteY116" fmla="*/ 748665 h 1811691"/>
              <a:gd name="connsiteX117" fmla="*/ 488156 w 1695555"/>
              <a:gd name="connsiteY117" fmla="*/ 885825 h 1811691"/>
              <a:gd name="connsiteX118" fmla="*/ 352529 w 1695555"/>
              <a:gd name="connsiteY118" fmla="*/ 990600 h 1811691"/>
              <a:gd name="connsiteX119" fmla="*/ 257279 w 1695555"/>
              <a:gd name="connsiteY119" fmla="*/ 1062990 h 1811691"/>
              <a:gd name="connsiteX120" fmla="*/ 186794 w 1695555"/>
              <a:gd name="connsiteY120" fmla="*/ 1110615 h 1811691"/>
              <a:gd name="connsiteX121" fmla="*/ 207749 w 1695555"/>
              <a:gd name="connsiteY121" fmla="*/ 1160145 h 1811691"/>
              <a:gd name="connsiteX122" fmla="*/ 369674 w 1695555"/>
              <a:gd name="connsiteY122" fmla="*/ 1078230 h 1811691"/>
              <a:gd name="connsiteX0" fmla="*/ 299189 w 1695555"/>
              <a:gd name="connsiteY0" fmla="*/ 1116330 h 1811689"/>
              <a:gd name="connsiteX1" fmla="*/ 482069 w 1695555"/>
              <a:gd name="connsiteY1" fmla="*/ 1057275 h 1811689"/>
              <a:gd name="connsiteX2" fmla="*/ 613514 w 1695555"/>
              <a:gd name="connsiteY2" fmla="*/ 1102995 h 1811689"/>
              <a:gd name="connsiteX3" fmla="*/ 666854 w 1695555"/>
              <a:gd name="connsiteY3" fmla="*/ 1186815 h 1811689"/>
              <a:gd name="connsiteX4" fmla="*/ 668759 w 1695555"/>
              <a:gd name="connsiteY4" fmla="*/ 1333500 h 1811689"/>
              <a:gd name="connsiteX5" fmla="*/ 611609 w 1695555"/>
              <a:gd name="connsiteY5" fmla="*/ 1483995 h 1811689"/>
              <a:gd name="connsiteX6" fmla="*/ 609704 w 1695555"/>
              <a:gd name="connsiteY6" fmla="*/ 1613535 h 1811689"/>
              <a:gd name="connsiteX7" fmla="*/ 598274 w 1695555"/>
              <a:gd name="connsiteY7" fmla="*/ 1668780 h 1811689"/>
              <a:gd name="connsiteX8" fmla="*/ 550649 w 1695555"/>
              <a:gd name="connsiteY8" fmla="*/ 1720215 h 1811689"/>
              <a:gd name="connsiteX9" fmla="*/ 510830 w 1695555"/>
              <a:gd name="connsiteY9" fmla="*/ 1788795 h 1811689"/>
              <a:gd name="connsiteX10" fmla="*/ 621089 w 1695555"/>
              <a:gd name="connsiteY10" fmla="*/ 1722120 h 1811689"/>
              <a:gd name="connsiteX11" fmla="*/ 647665 w 1695555"/>
              <a:gd name="connsiteY11" fmla="*/ 1674495 h 1811689"/>
              <a:gd name="connsiteX12" fmla="*/ 710669 w 1695555"/>
              <a:gd name="connsiteY12" fmla="*/ 1737360 h 1811689"/>
              <a:gd name="connsiteX13" fmla="*/ 740870 w 1695555"/>
              <a:gd name="connsiteY13" fmla="*/ 1811655 h 1811689"/>
              <a:gd name="connsiteX14" fmla="*/ 750581 w 1695555"/>
              <a:gd name="connsiteY14" fmla="*/ 1727835 h 1811689"/>
              <a:gd name="connsiteX15" fmla="*/ 703049 w 1695555"/>
              <a:gd name="connsiteY15" fmla="*/ 1657350 h 1811689"/>
              <a:gd name="connsiteX16" fmla="*/ 685904 w 1695555"/>
              <a:gd name="connsiteY16" fmla="*/ 1581150 h 1811689"/>
              <a:gd name="connsiteX17" fmla="*/ 708764 w 1695555"/>
              <a:gd name="connsiteY17" fmla="*/ 1520190 h 1811689"/>
              <a:gd name="connsiteX18" fmla="*/ 750674 w 1695555"/>
              <a:gd name="connsiteY18" fmla="*/ 1476375 h 1811689"/>
              <a:gd name="connsiteX19" fmla="*/ 855449 w 1695555"/>
              <a:gd name="connsiteY19" fmla="*/ 1541145 h 1811689"/>
              <a:gd name="connsiteX20" fmla="*/ 904979 w 1695555"/>
              <a:gd name="connsiteY20" fmla="*/ 1600200 h 1811689"/>
              <a:gd name="connsiteX21" fmla="*/ 924029 w 1695555"/>
              <a:gd name="connsiteY21" fmla="*/ 1676400 h 1811689"/>
              <a:gd name="connsiteX22" fmla="*/ 954509 w 1695555"/>
              <a:gd name="connsiteY22" fmla="*/ 1600200 h 1811689"/>
              <a:gd name="connsiteX23" fmla="*/ 929744 w 1695555"/>
              <a:gd name="connsiteY23" fmla="*/ 1544955 h 1811689"/>
              <a:gd name="connsiteX24" fmla="*/ 967844 w 1695555"/>
              <a:gd name="connsiteY24" fmla="*/ 1522095 h 1811689"/>
              <a:gd name="connsiteX25" fmla="*/ 1009754 w 1695555"/>
              <a:gd name="connsiteY25" fmla="*/ 1497330 h 1811689"/>
              <a:gd name="connsiteX26" fmla="*/ 885929 w 1695555"/>
              <a:gd name="connsiteY26" fmla="*/ 1493520 h 1811689"/>
              <a:gd name="connsiteX27" fmla="*/ 790679 w 1695555"/>
              <a:gd name="connsiteY27" fmla="*/ 1360170 h 1811689"/>
              <a:gd name="connsiteX28" fmla="*/ 826874 w 1695555"/>
              <a:gd name="connsiteY28" fmla="*/ 1183005 h 1811689"/>
              <a:gd name="connsiteX29" fmla="*/ 891644 w 1695555"/>
              <a:gd name="connsiteY29" fmla="*/ 1106805 h 1811689"/>
              <a:gd name="connsiteX30" fmla="*/ 979274 w 1695555"/>
              <a:gd name="connsiteY30" fmla="*/ 1099185 h 1811689"/>
              <a:gd name="connsiteX31" fmla="*/ 1078334 w 1695555"/>
              <a:gd name="connsiteY31" fmla="*/ 1141095 h 1811689"/>
              <a:gd name="connsiteX32" fmla="*/ 1181204 w 1695555"/>
              <a:gd name="connsiteY32" fmla="*/ 1207770 h 1811689"/>
              <a:gd name="connsiteX33" fmla="*/ 1158344 w 1695555"/>
              <a:gd name="connsiteY33" fmla="*/ 1125855 h 1811689"/>
              <a:gd name="connsiteX34" fmla="*/ 1070714 w 1695555"/>
              <a:gd name="connsiteY34" fmla="*/ 1007745 h 1811689"/>
              <a:gd name="connsiteX35" fmla="*/ 1095479 w 1695555"/>
              <a:gd name="connsiteY35" fmla="*/ 931545 h 1811689"/>
              <a:gd name="connsiteX36" fmla="*/ 1196816 w 1695555"/>
              <a:gd name="connsiteY36" fmla="*/ 885825 h 1811689"/>
              <a:gd name="connsiteX37" fmla="*/ 1360739 w 1695555"/>
              <a:gd name="connsiteY37" fmla="*/ 889635 h 1811689"/>
              <a:gd name="connsiteX38" fmla="*/ 1455617 w 1695555"/>
              <a:gd name="connsiteY38" fmla="*/ 1019176 h 1811689"/>
              <a:gd name="connsiteX39" fmla="*/ 1459334 w 1695555"/>
              <a:gd name="connsiteY39" fmla="*/ 920115 h 1811689"/>
              <a:gd name="connsiteX40" fmla="*/ 1459334 w 1695555"/>
              <a:gd name="connsiteY40" fmla="*/ 901065 h 1811689"/>
              <a:gd name="connsiteX41" fmla="*/ 1531724 w 1695555"/>
              <a:gd name="connsiteY41" fmla="*/ 962025 h 1811689"/>
              <a:gd name="connsiteX42" fmla="*/ 1558394 w 1695555"/>
              <a:gd name="connsiteY42" fmla="*/ 1038225 h 1811689"/>
              <a:gd name="connsiteX43" fmla="*/ 1564109 w 1695555"/>
              <a:gd name="connsiteY43" fmla="*/ 1108710 h 1811689"/>
              <a:gd name="connsiteX44" fmla="*/ 1607924 w 1695555"/>
              <a:gd name="connsiteY44" fmla="*/ 1019175 h 1811689"/>
              <a:gd name="connsiteX45" fmla="*/ 1695554 w 1695555"/>
              <a:gd name="connsiteY45" fmla="*/ 1026795 h 1811689"/>
              <a:gd name="connsiteX46" fmla="*/ 1609830 w 1695555"/>
              <a:gd name="connsiteY46" fmla="*/ 971549 h 1811689"/>
              <a:gd name="connsiteX47" fmla="*/ 1546964 w 1695555"/>
              <a:gd name="connsiteY47" fmla="*/ 899160 h 1811689"/>
              <a:gd name="connsiteX48" fmla="*/ 1594589 w 1695555"/>
              <a:gd name="connsiteY48" fmla="*/ 870585 h 1811689"/>
              <a:gd name="connsiteX49" fmla="*/ 1666979 w 1695555"/>
              <a:gd name="connsiteY49" fmla="*/ 870585 h 1811689"/>
              <a:gd name="connsiteX50" fmla="*/ 1590779 w 1695555"/>
              <a:gd name="connsiteY50" fmla="*/ 838200 h 1811689"/>
              <a:gd name="connsiteX51" fmla="*/ 1508864 w 1695555"/>
              <a:gd name="connsiteY51" fmla="*/ 853440 h 1811689"/>
              <a:gd name="connsiteX52" fmla="*/ 1415519 w 1695555"/>
              <a:gd name="connsiteY52" fmla="*/ 792480 h 1811689"/>
              <a:gd name="connsiteX53" fmla="*/ 1449809 w 1695555"/>
              <a:gd name="connsiteY53" fmla="*/ 655320 h 1811689"/>
              <a:gd name="connsiteX54" fmla="*/ 1373609 w 1695555"/>
              <a:gd name="connsiteY54" fmla="*/ 769620 h 1811689"/>
              <a:gd name="connsiteX55" fmla="*/ 1280264 w 1695555"/>
              <a:gd name="connsiteY55" fmla="*/ 792480 h 1811689"/>
              <a:gd name="connsiteX56" fmla="*/ 1320269 w 1695555"/>
              <a:gd name="connsiteY56" fmla="*/ 729615 h 1811689"/>
              <a:gd name="connsiteX57" fmla="*/ 1362179 w 1695555"/>
              <a:gd name="connsiteY57" fmla="*/ 634365 h 1811689"/>
              <a:gd name="connsiteX58" fmla="*/ 1369799 w 1695555"/>
              <a:gd name="connsiteY58" fmla="*/ 525780 h 1811689"/>
              <a:gd name="connsiteX59" fmla="*/ 1345034 w 1695555"/>
              <a:gd name="connsiteY59" fmla="*/ 537210 h 1811689"/>
              <a:gd name="connsiteX60" fmla="*/ 1308839 w 1695555"/>
              <a:gd name="connsiteY60" fmla="*/ 651510 h 1811689"/>
              <a:gd name="connsiteX61" fmla="*/ 1240259 w 1695555"/>
              <a:gd name="connsiteY61" fmla="*/ 554355 h 1811689"/>
              <a:gd name="connsiteX62" fmla="*/ 1267208 w 1695555"/>
              <a:gd name="connsiteY62" fmla="*/ 697230 h 1811689"/>
              <a:gd name="connsiteX63" fmla="*/ 1154534 w 1695555"/>
              <a:gd name="connsiteY63" fmla="*/ 752475 h 1811689"/>
              <a:gd name="connsiteX64" fmla="*/ 1066904 w 1695555"/>
              <a:gd name="connsiteY64" fmla="*/ 727710 h 1811689"/>
              <a:gd name="connsiteX65" fmla="*/ 1070714 w 1695555"/>
              <a:gd name="connsiteY65" fmla="*/ 634365 h 1811689"/>
              <a:gd name="connsiteX66" fmla="*/ 1127864 w 1695555"/>
              <a:gd name="connsiteY66" fmla="*/ 554355 h 1811689"/>
              <a:gd name="connsiteX67" fmla="*/ 1230734 w 1695555"/>
              <a:gd name="connsiteY67" fmla="*/ 508635 h 1811689"/>
              <a:gd name="connsiteX68" fmla="*/ 1325984 w 1695555"/>
              <a:gd name="connsiteY68" fmla="*/ 489585 h 1811689"/>
              <a:gd name="connsiteX69" fmla="*/ 1477455 w 1695555"/>
              <a:gd name="connsiteY69" fmla="*/ 508635 h 1811689"/>
              <a:gd name="connsiteX70" fmla="*/ 1364084 w 1695555"/>
              <a:gd name="connsiteY70" fmla="*/ 428625 h 1811689"/>
              <a:gd name="connsiteX71" fmla="*/ 1447532 w 1695555"/>
              <a:gd name="connsiteY71" fmla="*/ 291465 h 1811689"/>
              <a:gd name="connsiteX72" fmla="*/ 1265024 w 1695555"/>
              <a:gd name="connsiteY72" fmla="*/ 428625 h 1811689"/>
              <a:gd name="connsiteX73" fmla="*/ 1176836 w 1695555"/>
              <a:gd name="connsiteY73" fmla="*/ 462915 h 1811689"/>
              <a:gd name="connsiteX74" fmla="*/ 1188523 w 1695555"/>
              <a:gd name="connsiteY74" fmla="*/ 398078 h 1811689"/>
              <a:gd name="connsiteX75" fmla="*/ 1186919 w 1695555"/>
              <a:gd name="connsiteY75" fmla="*/ 257175 h 1811689"/>
              <a:gd name="connsiteX76" fmla="*/ 1236449 w 1695555"/>
              <a:gd name="connsiteY76" fmla="*/ 142875 h 1811689"/>
              <a:gd name="connsiteX77" fmla="*/ 1143104 w 1695555"/>
              <a:gd name="connsiteY77" fmla="*/ 245745 h 1811689"/>
              <a:gd name="connsiteX78" fmla="*/ 1055939 w 1695555"/>
              <a:gd name="connsiteY78" fmla="*/ 209550 h 1811689"/>
              <a:gd name="connsiteX79" fmla="*/ 1118664 w 1695555"/>
              <a:gd name="connsiteY79" fmla="*/ 323850 h 1811689"/>
              <a:gd name="connsiteX80" fmla="*/ 1097384 w 1695555"/>
              <a:gd name="connsiteY80" fmla="*/ 447675 h 1811689"/>
              <a:gd name="connsiteX81" fmla="*/ 904979 w 1695555"/>
              <a:gd name="connsiteY81" fmla="*/ 556260 h 1811689"/>
              <a:gd name="connsiteX82" fmla="*/ 821159 w 1695555"/>
              <a:gd name="connsiteY82" fmla="*/ 504825 h 1811689"/>
              <a:gd name="connsiteX83" fmla="*/ 804014 w 1695555"/>
              <a:gd name="connsiteY83" fmla="*/ 375285 h 1811689"/>
              <a:gd name="connsiteX84" fmla="*/ 880214 w 1695555"/>
              <a:gd name="connsiteY84" fmla="*/ 165734 h 1811689"/>
              <a:gd name="connsiteX85" fmla="*/ 925934 w 1695555"/>
              <a:gd name="connsiteY85" fmla="*/ 78105 h 1811689"/>
              <a:gd name="connsiteX86" fmla="*/ 904979 w 1695555"/>
              <a:gd name="connsiteY86" fmla="*/ 17145 h 1811689"/>
              <a:gd name="connsiteX87" fmla="*/ 885929 w 1695555"/>
              <a:gd name="connsiteY87" fmla="*/ 80009 h 1811689"/>
              <a:gd name="connsiteX88" fmla="*/ 847829 w 1695555"/>
              <a:gd name="connsiteY88" fmla="*/ 125730 h 1811689"/>
              <a:gd name="connsiteX89" fmla="*/ 709136 w 1695555"/>
              <a:gd name="connsiteY89" fmla="*/ 40005 h 1811689"/>
              <a:gd name="connsiteX90" fmla="*/ 811634 w 1695555"/>
              <a:gd name="connsiteY90" fmla="*/ 211455 h 1811689"/>
              <a:gd name="connsiteX91" fmla="*/ 743054 w 1695555"/>
              <a:gd name="connsiteY91" fmla="*/ 333375 h 1811689"/>
              <a:gd name="connsiteX92" fmla="*/ 705232 w 1695555"/>
              <a:gd name="connsiteY92" fmla="*/ 394335 h 1811689"/>
              <a:gd name="connsiteX93" fmla="*/ 689249 w 1695555"/>
              <a:gd name="connsiteY93" fmla="*/ 209550 h 1811689"/>
              <a:gd name="connsiteX94" fmla="*/ 670106 w 1695555"/>
              <a:gd name="connsiteY94" fmla="*/ 0 h 1811689"/>
              <a:gd name="connsiteX95" fmla="*/ 604128 w 1695555"/>
              <a:gd name="connsiteY95" fmla="*/ 89535 h 1811689"/>
              <a:gd name="connsiteX96" fmla="*/ 583034 w 1695555"/>
              <a:gd name="connsiteY96" fmla="*/ 123825 h 1811689"/>
              <a:gd name="connsiteX97" fmla="*/ 434305 w 1695555"/>
              <a:gd name="connsiteY97" fmla="*/ 49530 h 1811689"/>
              <a:gd name="connsiteX98" fmla="*/ 501537 w 1695555"/>
              <a:gd name="connsiteY98" fmla="*/ 154305 h 1811689"/>
              <a:gd name="connsiteX99" fmla="*/ 590654 w 1695555"/>
              <a:gd name="connsiteY99" fmla="*/ 207645 h 1811689"/>
              <a:gd name="connsiteX100" fmla="*/ 598274 w 1695555"/>
              <a:gd name="connsiteY100" fmla="*/ 331470 h 1811689"/>
              <a:gd name="connsiteX101" fmla="*/ 617324 w 1695555"/>
              <a:gd name="connsiteY101" fmla="*/ 466725 h 1811689"/>
              <a:gd name="connsiteX102" fmla="*/ 630659 w 1695555"/>
              <a:gd name="connsiteY102" fmla="*/ 575310 h 1811689"/>
              <a:gd name="connsiteX103" fmla="*/ 558269 w 1695555"/>
              <a:gd name="connsiteY103" fmla="*/ 622935 h 1811689"/>
              <a:gd name="connsiteX104" fmla="*/ 388445 w 1695555"/>
              <a:gd name="connsiteY104" fmla="*/ 546735 h 1811689"/>
              <a:gd name="connsiteX105" fmla="*/ 369488 w 1695555"/>
              <a:gd name="connsiteY105" fmla="*/ 466725 h 1811689"/>
              <a:gd name="connsiteX106" fmla="*/ 466317 w 1695555"/>
              <a:gd name="connsiteY106" fmla="*/ 375285 h 1811689"/>
              <a:gd name="connsiteX107" fmla="*/ 390164 w 1695555"/>
              <a:gd name="connsiteY107" fmla="*/ 386715 h 1811689"/>
              <a:gd name="connsiteX108" fmla="*/ 354201 w 1695555"/>
              <a:gd name="connsiteY108" fmla="*/ 240030 h 1811689"/>
              <a:gd name="connsiteX109" fmla="*/ 344490 w 1695555"/>
              <a:gd name="connsiteY109" fmla="*/ 360045 h 1811689"/>
              <a:gd name="connsiteX110" fmla="*/ 308156 w 1695555"/>
              <a:gd name="connsiteY110" fmla="*/ 462915 h 1811689"/>
              <a:gd name="connsiteX111" fmla="*/ 285715 w 1695555"/>
              <a:gd name="connsiteY111" fmla="*/ 535305 h 1811689"/>
              <a:gd name="connsiteX112" fmla="*/ 125323 w 1695555"/>
              <a:gd name="connsiteY112" fmla="*/ 581025 h 1811689"/>
              <a:gd name="connsiteX113" fmla="*/ 104 w 1695555"/>
              <a:gd name="connsiteY113" fmla="*/ 634365 h 1811689"/>
              <a:gd name="connsiteX114" fmla="*/ 144884 w 1695555"/>
              <a:gd name="connsiteY114" fmla="*/ 640080 h 1811689"/>
              <a:gd name="connsiteX115" fmla="*/ 301466 w 1695555"/>
              <a:gd name="connsiteY115" fmla="*/ 624840 h 1811689"/>
              <a:gd name="connsiteX116" fmla="*/ 465761 w 1695555"/>
              <a:gd name="connsiteY116" fmla="*/ 748665 h 1811689"/>
              <a:gd name="connsiteX117" fmla="*/ 488156 w 1695555"/>
              <a:gd name="connsiteY117" fmla="*/ 885825 h 1811689"/>
              <a:gd name="connsiteX118" fmla="*/ 352529 w 1695555"/>
              <a:gd name="connsiteY118" fmla="*/ 990600 h 1811689"/>
              <a:gd name="connsiteX119" fmla="*/ 257279 w 1695555"/>
              <a:gd name="connsiteY119" fmla="*/ 1062990 h 1811689"/>
              <a:gd name="connsiteX120" fmla="*/ 186794 w 1695555"/>
              <a:gd name="connsiteY120" fmla="*/ 1110615 h 1811689"/>
              <a:gd name="connsiteX121" fmla="*/ 207749 w 1695555"/>
              <a:gd name="connsiteY121" fmla="*/ 1160145 h 1811689"/>
              <a:gd name="connsiteX122" fmla="*/ 369674 w 1695555"/>
              <a:gd name="connsiteY122" fmla="*/ 1078230 h 1811689"/>
              <a:gd name="connsiteX0" fmla="*/ 299189 w 1695555"/>
              <a:gd name="connsiteY0" fmla="*/ 1116330 h 1811689"/>
              <a:gd name="connsiteX1" fmla="*/ 482069 w 1695555"/>
              <a:gd name="connsiteY1" fmla="*/ 1057275 h 1811689"/>
              <a:gd name="connsiteX2" fmla="*/ 613514 w 1695555"/>
              <a:gd name="connsiteY2" fmla="*/ 1102995 h 1811689"/>
              <a:gd name="connsiteX3" fmla="*/ 666854 w 1695555"/>
              <a:gd name="connsiteY3" fmla="*/ 1186815 h 1811689"/>
              <a:gd name="connsiteX4" fmla="*/ 668759 w 1695555"/>
              <a:gd name="connsiteY4" fmla="*/ 1333500 h 1811689"/>
              <a:gd name="connsiteX5" fmla="*/ 611609 w 1695555"/>
              <a:gd name="connsiteY5" fmla="*/ 1483995 h 1811689"/>
              <a:gd name="connsiteX6" fmla="*/ 609704 w 1695555"/>
              <a:gd name="connsiteY6" fmla="*/ 1613535 h 1811689"/>
              <a:gd name="connsiteX7" fmla="*/ 598274 w 1695555"/>
              <a:gd name="connsiteY7" fmla="*/ 1668780 h 1811689"/>
              <a:gd name="connsiteX8" fmla="*/ 550649 w 1695555"/>
              <a:gd name="connsiteY8" fmla="*/ 1720215 h 1811689"/>
              <a:gd name="connsiteX9" fmla="*/ 510830 w 1695555"/>
              <a:gd name="connsiteY9" fmla="*/ 1788795 h 1811689"/>
              <a:gd name="connsiteX10" fmla="*/ 600646 w 1695555"/>
              <a:gd name="connsiteY10" fmla="*/ 1733550 h 1811689"/>
              <a:gd name="connsiteX11" fmla="*/ 647665 w 1695555"/>
              <a:gd name="connsiteY11" fmla="*/ 1674495 h 1811689"/>
              <a:gd name="connsiteX12" fmla="*/ 710669 w 1695555"/>
              <a:gd name="connsiteY12" fmla="*/ 1737360 h 1811689"/>
              <a:gd name="connsiteX13" fmla="*/ 740870 w 1695555"/>
              <a:gd name="connsiteY13" fmla="*/ 1811655 h 1811689"/>
              <a:gd name="connsiteX14" fmla="*/ 750581 w 1695555"/>
              <a:gd name="connsiteY14" fmla="*/ 1727835 h 1811689"/>
              <a:gd name="connsiteX15" fmla="*/ 703049 w 1695555"/>
              <a:gd name="connsiteY15" fmla="*/ 1657350 h 1811689"/>
              <a:gd name="connsiteX16" fmla="*/ 685904 w 1695555"/>
              <a:gd name="connsiteY16" fmla="*/ 1581150 h 1811689"/>
              <a:gd name="connsiteX17" fmla="*/ 708764 w 1695555"/>
              <a:gd name="connsiteY17" fmla="*/ 1520190 h 1811689"/>
              <a:gd name="connsiteX18" fmla="*/ 750674 w 1695555"/>
              <a:gd name="connsiteY18" fmla="*/ 1476375 h 1811689"/>
              <a:gd name="connsiteX19" fmla="*/ 855449 w 1695555"/>
              <a:gd name="connsiteY19" fmla="*/ 1541145 h 1811689"/>
              <a:gd name="connsiteX20" fmla="*/ 904979 w 1695555"/>
              <a:gd name="connsiteY20" fmla="*/ 1600200 h 1811689"/>
              <a:gd name="connsiteX21" fmla="*/ 924029 w 1695555"/>
              <a:gd name="connsiteY21" fmla="*/ 1676400 h 1811689"/>
              <a:gd name="connsiteX22" fmla="*/ 954509 w 1695555"/>
              <a:gd name="connsiteY22" fmla="*/ 1600200 h 1811689"/>
              <a:gd name="connsiteX23" fmla="*/ 929744 w 1695555"/>
              <a:gd name="connsiteY23" fmla="*/ 1544955 h 1811689"/>
              <a:gd name="connsiteX24" fmla="*/ 967844 w 1695555"/>
              <a:gd name="connsiteY24" fmla="*/ 1522095 h 1811689"/>
              <a:gd name="connsiteX25" fmla="*/ 1009754 w 1695555"/>
              <a:gd name="connsiteY25" fmla="*/ 1497330 h 1811689"/>
              <a:gd name="connsiteX26" fmla="*/ 885929 w 1695555"/>
              <a:gd name="connsiteY26" fmla="*/ 1493520 h 1811689"/>
              <a:gd name="connsiteX27" fmla="*/ 790679 w 1695555"/>
              <a:gd name="connsiteY27" fmla="*/ 1360170 h 1811689"/>
              <a:gd name="connsiteX28" fmla="*/ 826874 w 1695555"/>
              <a:gd name="connsiteY28" fmla="*/ 1183005 h 1811689"/>
              <a:gd name="connsiteX29" fmla="*/ 891644 w 1695555"/>
              <a:gd name="connsiteY29" fmla="*/ 1106805 h 1811689"/>
              <a:gd name="connsiteX30" fmla="*/ 979274 w 1695555"/>
              <a:gd name="connsiteY30" fmla="*/ 1099185 h 1811689"/>
              <a:gd name="connsiteX31" fmla="*/ 1078334 w 1695555"/>
              <a:gd name="connsiteY31" fmla="*/ 1141095 h 1811689"/>
              <a:gd name="connsiteX32" fmla="*/ 1181204 w 1695555"/>
              <a:gd name="connsiteY32" fmla="*/ 1207770 h 1811689"/>
              <a:gd name="connsiteX33" fmla="*/ 1158344 w 1695555"/>
              <a:gd name="connsiteY33" fmla="*/ 1125855 h 1811689"/>
              <a:gd name="connsiteX34" fmla="*/ 1070714 w 1695555"/>
              <a:gd name="connsiteY34" fmla="*/ 1007745 h 1811689"/>
              <a:gd name="connsiteX35" fmla="*/ 1095479 w 1695555"/>
              <a:gd name="connsiteY35" fmla="*/ 931545 h 1811689"/>
              <a:gd name="connsiteX36" fmla="*/ 1196816 w 1695555"/>
              <a:gd name="connsiteY36" fmla="*/ 885825 h 1811689"/>
              <a:gd name="connsiteX37" fmla="*/ 1360739 w 1695555"/>
              <a:gd name="connsiteY37" fmla="*/ 889635 h 1811689"/>
              <a:gd name="connsiteX38" fmla="*/ 1455617 w 1695555"/>
              <a:gd name="connsiteY38" fmla="*/ 1019176 h 1811689"/>
              <a:gd name="connsiteX39" fmla="*/ 1459334 w 1695555"/>
              <a:gd name="connsiteY39" fmla="*/ 920115 h 1811689"/>
              <a:gd name="connsiteX40" fmla="*/ 1459334 w 1695555"/>
              <a:gd name="connsiteY40" fmla="*/ 901065 h 1811689"/>
              <a:gd name="connsiteX41" fmla="*/ 1531724 w 1695555"/>
              <a:gd name="connsiteY41" fmla="*/ 962025 h 1811689"/>
              <a:gd name="connsiteX42" fmla="*/ 1558394 w 1695555"/>
              <a:gd name="connsiteY42" fmla="*/ 1038225 h 1811689"/>
              <a:gd name="connsiteX43" fmla="*/ 1564109 w 1695555"/>
              <a:gd name="connsiteY43" fmla="*/ 1108710 h 1811689"/>
              <a:gd name="connsiteX44" fmla="*/ 1607924 w 1695555"/>
              <a:gd name="connsiteY44" fmla="*/ 1019175 h 1811689"/>
              <a:gd name="connsiteX45" fmla="*/ 1695554 w 1695555"/>
              <a:gd name="connsiteY45" fmla="*/ 1026795 h 1811689"/>
              <a:gd name="connsiteX46" fmla="*/ 1609830 w 1695555"/>
              <a:gd name="connsiteY46" fmla="*/ 971549 h 1811689"/>
              <a:gd name="connsiteX47" fmla="*/ 1546964 w 1695555"/>
              <a:gd name="connsiteY47" fmla="*/ 899160 h 1811689"/>
              <a:gd name="connsiteX48" fmla="*/ 1594589 w 1695555"/>
              <a:gd name="connsiteY48" fmla="*/ 870585 h 1811689"/>
              <a:gd name="connsiteX49" fmla="*/ 1666979 w 1695555"/>
              <a:gd name="connsiteY49" fmla="*/ 870585 h 1811689"/>
              <a:gd name="connsiteX50" fmla="*/ 1590779 w 1695555"/>
              <a:gd name="connsiteY50" fmla="*/ 838200 h 1811689"/>
              <a:gd name="connsiteX51" fmla="*/ 1508864 w 1695555"/>
              <a:gd name="connsiteY51" fmla="*/ 853440 h 1811689"/>
              <a:gd name="connsiteX52" fmla="*/ 1415519 w 1695555"/>
              <a:gd name="connsiteY52" fmla="*/ 792480 h 1811689"/>
              <a:gd name="connsiteX53" fmla="*/ 1449809 w 1695555"/>
              <a:gd name="connsiteY53" fmla="*/ 655320 h 1811689"/>
              <a:gd name="connsiteX54" fmla="*/ 1373609 w 1695555"/>
              <a:gd name="connsiteY54" fmla="*/ 769620 h 1811689"/>
              <a:gd name="connsiteX55" fmla="*/ 1280264 w 1695555"/>
              <a:gd name="connsiteY55" fmla="*/ 792480 h 1811689"/>
              <a:gd name="connsiteX56" fmla="*/ 1320269 w 1695555"/>
              <a:gd name="connsiteY56" fmla="*/ 729615 h 1811689"/>
              <a:gd name="connsiteX57" fmla="*/ 1362179 w 1695555"/>
              <a:gd name="connsiteY57" fmla="*/ 634365 h 1811689"/>
              <a:gd name="connsiteX58" fmla="*/ 1369799 w 1695555"/>
              <a:gd name="connsiteY58" fmla="*/ 525780 h 1811689"/>
              <a:gd name="connsiteX59" fmla="*/ 1345034 w 1695555"/>
              <a:gd name="connsiteY59" fmla="*/ 537210 h 1811689"/>
              <a:gd name="connsiteX60" fmla="*/ 1308839 w 1695555"/>
              <a:gd name="connsiteY60" fmla="*/ 651510 h 1811689"/>
              <a:gd name="connsiteX61" fmla="*/ 1240259 w 1695555"/>
              <a:gd name="connsiteY61" fmla="*/ 554355 h 1811689"/>
              <a:gd name="connsiteX62" fmla="*/ 1267208 w 1695555"/>
              <a:gd name="connsiteY62" fmla="*/ 697230 h 1811689"/>
              <a:gd name="connsiteX63" fmla="*/ 1154534 w 1695555"/>
              <a:gd name="connsiteY63" fmla="*/ 752475 h 1811689"/>
              <a:gd name="connsiteX64" fmla="*/ 1066904 w 1695555"/>
              <a:gd name="connsiteY64" fmla="*/ 727710 h 1811689"/>
              <a:gd name="connsiteX65" fmla="*/ 1070714 w 1695555"/>
              <a:gd name="connsiteY65" fmla="*/ 634365 h 1811689"/>
              <a:gd name="connsiteX66" fmla="*/ 1127864 w 1695555"/>
              <a:gd name="connsiteY66" fmla="*/ 554355 h 1811689"/>
              <a:gd name="connsiteX67" fmla="*/ 1230734 w 1695555"/>
              <a:gd name="connsiteY67" fmla="*/ 508635 h 1811689"/>
              <a:gd name="connsiteX68" fmla="*/ 1325984 w 1695555"/>
              <a:gd name="connsiteY68" fmla="*/ 489585 h 1811689"/>
              <a:gd name="connsiteX69" fmla="*/ 1477455 w 1695555"/>
              <a:gd name="connsiteY69" fmla="*/ 508635 h 1811689"/>
              <a:gd name="connsiteX70" fmla="*/ 1364084 w 1695555"/>
              <a:gd name="connsiteY70" fmla="*/ 428625 h 1811689"/>
              <a:gd name="connsiteX71" fmla="*/ 1447532 w 1695555"/>
              <a:gd name="connsiteY71" fmla="*/ 291465 h 1811689"/>
              <a:gd name="connsiteX72" fmla="*/ 1265024 w 1695555"/>
              <a:gd name="connsiteY72" fmla="*/ 428625 h 1811689"/>
              <a:gd name="connsiteX73" fmla="*/ 1176836 w 1695555"/>
              <a:gd name="connsiteY73" fmla="*/ 462915 h 1811689"/>
              <a:gd name="connsiteX74" fmla="*/ 1188523 w 1695555"/>
              <a:gd name="connsiteY74" fmla="*/ 398078 h 1811689"/>
              <a:gd name="connsiteX75" fmla="*/ 1186919 w 1695555"/>
              <a:gd name="connsiteY75" fmla="*/ 257175 h 1811689"/>
              <a:gd name="connsiteX76" fmla="*/ 1236449 w 1695555"/>
              <a:gd name="connsiteY76" fmla="*/ 142875 h 1811689"/>
              <a:gd name="connsiteX77" fmla="*/ 1143104 w 1695555"/>
              <a:gd name="connsiteY77" fmla="*/ 245745 h 1811689"/>
              <a:gd name="connsiteX78" fmla="*/ 1055939 w 1695555"/>
              <a:gd name="connsiteY78" fmla="*/ 209550 h 1811689"/>
              <a:gd name="connsiteX79" fmla="*/ 1118664 w 1695555"/>
              <a:gd name="connsiteY79" fmla="*/ 323850 h 1811689"/>
              <a:gd name="connsiteX80" fmla="*/ 1097384 w 1695555"/>
              <a:gd name="connsiteY80" fmla="*/ 447675 h 1811689"/>
              <a:gd name="connsiteX81" fmla="*/ 904979 w 1695555"/>
              <a:gd name="connsiteY81" fmla="*/ 556260 h 1811689"/>
              <a:gd name="connsiteX82" fmla="*/ 821159 w 1695555"/>
              <a:gd name="connsiteY82" fmla="*/ 504825 h 1811689"/>
              <a:gd name="connsiteX83" fmla="*/ 804014 w 1695555"/>
              <a:gd name="connsiteY83" fmla="*/ 375285 h 1811689"/>
              <a:gd name="connsiteX84" fmla="*/ 880214 w 1695555"/>
              <a:gd name="connsiteY84" fmla="*/ 165734 h 1811689"/>
              <a:gd name="connsiteX85" fmla="*/ 925934 w 1695555"/>
              <a:gd name="connsiteY85" fmla="*/ 78105 h 1811689"/>
              <a:gd name="connsiteX86" fmla="*/ 904979 w 1695555"/>
              <a:gd name="connsiteY86" fmla="*/ 17145 h 1811689"/>
              <a:gd name="connsiteX87" fmla="*/ 885929 w 1695555"/>
              <a:gd name="connsiteY87" fmla="*/ 80009 h 1811689"/>
              <a:gd name="connsiteX88" fmla="*/ 847829 w 1695555"/>
              <a:gd name="connsiteY88" fmla="*/ 125730 h 1811689"/>
              <a:gd name="connsiteX89" fmla="*/ 709136 w 1695555"/>
              <a:gd name="connsiteY89" fmla="*/ 40005 h 1811689"/>
              <a:gd name="connsiteX90" fmla="*/ 811634 w 1695555"/>
              <a:gd name="connsiteY90" fmla="*/ 211455 h 1811689"/>
              <a:gd name="connsiteX91" fmla="*/ 743054 w 1695555"/>
              <a:gd name="connsiteY91" fmla="*/ 333375 h 1811689"/>
              <a:gd name="connsiteX92" fmla="*/ 705232 w 1695555"/>
              <a:gd name="connsiteY92" fmla="*/ 394335 h 1811689"/>
              <a:gd name="connsiteX93" fmla="*/ 689249 w 1695555"/>
              <a:gd name="connsiteY93" fmla="*/ 209550 h 1811689"/>
              <a:gd name="connsiteX94" fmla="*/ 670106 w 1695555"/>
              <a:gd name="connsiteY94" fmla="*/ 0 h 1811689"/>
              <a:gd name="connsiteX95" fmla="*/ 604128 w 1695555"/>
              <a:gd name="connsiteY95" fmla="*/ 89535 h 1811689"/>
              <a:gd name="connsiteX96" fmla="*/ 583034 w 1695555"/>
              <a:gd name="connsiteY96" fmla="*/ 123825 h 1811689"/>
              <a:gd name="connsiteX97" fmla="*/ 434305 w 1695555"/>
              <a:gd name="connsiteY97" fmla="*/ 49530 h 1811689"/>
              <a:gd name="connsiteX98" fmla="*/ 501537 w 1695555"/>
              <a:gd name="connsiteY98" fmla="*/ 154305 h 1811689"/>
              <a:gd name="connsiteX99" fmla="*/ 590654 w 1695555"/>
              <a:gd name="connsiteY99" fmla="*/ 207645 h 1811689"/>
              <a:gd name="connsiteX100" fmla="*/ 598274 w 1695555"/>
              <a:gd name="connsiteY100" fmla="*/ 331470 h 1811689"/>
              <a:gd name="connsiteX101" fmla="*/ 617324 w 1695555"/>
              <a:gd name="connsiteY101" fmla="*/ 466725 h 1811689"/>
              <a:gd name="connsiteX102" fmla="*/ 630659 w 1695555"/>
              <a:gd name="connsiteY102" fmla="*/ 575310 h 1811689"/>
              <a:gd name="connsiteX103" fmla="*/ 558269 w 1695555"/>
              <a:gd name="connsiteY103" fmla="*/ 622935 h 1811689"/>
              <a:gd name="connsiteX104" fmla="*/ 388445 w 1695555"/>
              <a:gd name="connsiteY104" fmla="*/ 546735 h 1811689"/>
              <a:gd name="connsiteX105" fmla="*/ 369488 w 1695555"/>
              <a:gd name="connsiteY105" fmla="*/ 466725 h 1811689"/>
              <a:gd name="connsiteX106" fmla="*/ 466317 w 1695555"/>
              <a:gd name="connsiteY106" fmla="*/ 375285 h 1811689"/>
              <a:gd name="connsiteX107" fmla="*/ 390164 w 1695555"/>
              <a:gd name="connsiteY107" fmla="*/ 386715 h 1811689"/>
              <a:gd name="connsiteX108" fmla="*/ 354201 w 1695555"/>
              <a:gd name="connsiteY108" fmla="*/ 240030 h 1811689"/>
              <a:gd name="connsiteX109" fmla="*/ 344490 w 1695555"/>
              <a:gd name="connsiteY109" fmla="*/ 360045 h 1811689"/>
              <a:gd name="connsiteX110" fmla="*/ 308156 w 1695555"/>
              <a:gd name="connsiteY110" fmla="*/ 462915 h 1811689"/>
              <a:gd name="connsiteX111" fmla="*/ 285715 w 1695555"/>
              <a:gd name="connsiteY111" fmla="*/ 535305 h 1811689"/>
              <a:gd name="connsiteX112" fmla="*/ 125323 w 1695555"/>
              <a:gd name="connsiteY112" fmla="*/ 581025 h 1811689"/>
              <a:gd name="connsiteX113" fmla="*/ 104 w 1695555"/>
              <a:gd name="connsiteY113" fmla="*/ 634365 h 1811689"/>
              <a:gd name="connsiteX114" fmla="*/ 144884 w 1695555"/>
              <a:gd name="connsiteY114" fmla="*/ 640080 h 1811689"/>
              <a:gd name="connsiteX115" fmla="*/ 301466 w 1695555"/>
              <a:gd name="connsiteY115" fmla="*/ 624840 h 1811689"/>
              <a:gd name="connsiteX116" fmla="*/ 465761 w 1695555"/>
              <a:gd name="connsiteY116" fmla="*/ 748665 h 1811689"/>
              <a:gd name="connsiteX117" fmla="*/ 488156 w 1695555"/>
              <a:gd name="connsiteY117" fmla="*/ 885825 h 1811689"/>
              <a:gd name="connsiteX118" fmla="*/ 352529 w 1695555"/>
              <a:gd name="connsiteY118" fmla="*/ 990600 h 1811689"/>
              <a:gd name="connsiteX119" fmla="*/ 257279 w 1695555"/>
              <a:gd name="connsiteY119" fmla="*/ 1062990 h 1811689"/>
              <a:gd name="connsiteX120" fmla="*/ 186794 w 1695555"/>
              <a:gd name="connsiteY120" fmla="*/ 1110615 h 1811689"/>
              <a:gd name="connsiteX121" fmla="*/ 207749 w 1695555"/>
              <a:gd name="connsiteY121" fmla="*/ 1160145 h 1811689"/>
              <a:gd name="connsiteX122" fmla="*/ 369674 w 1695555"/>
              <a:gd name="connsiteY122" fmla="*/ 1078230 h 1811689"/>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69674 w 1695555"/>
              <a:gd name="connsiteY122" fmla="*/ 1078230 h 1811688"/>
              <a:gd name="connsiteX0" fmla="*/ 299189 w 1695555"/>
              <a:gd name="connsiteY0" fmla="*/ 111633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58523 w 1695555"/>
              <a:gd name="connsiteY122" fmla="*/ 119443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358523 w 1695555"/>
              <a:gd name="connsiteY122" fmla="*/ 119443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07749 w 1695555"/>
              <a:gd name="connsiteY121" fmla="*/ 1160145 h 1811688"/>
              <a:gd name="connsiteX122" fmla="*/ 410562 w 1695555"/>
              <a:gd name="connsiteY122" fmla="*/ 131635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63865 w 1695555"/>
              <a:gd name="connsiteY121" fmla="*/ 1297305 h 1811688"/>
              <a:gd name="connsiteX122" fmla="*/ 410562 w 1695555"/>
              <a:gd name="connsiteY122" fmla="*/ 131635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63865 w 1695555"/>
              <a:gd name="connsiteY121" fmla="*/ 1297305 h 1811688"/>
              <a:gd name="connsiteX122" fmla="*/ 384543 w 1695555"/>
              <a:gd name="connsiteY122"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419620 w 1695555"/>
              <a:gd name="connsiteY121" fmla="*/ 1322070 h 1811688"/>
              <a:gd name="connsiteX122" fmla="*/ 384543 w 1695555"/>
              <a:gd name="connsiteY122"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04842 w 1695555"/>
              <a:gd name="connsiteY121" fmla="*/ 1236279 h 1811688"/>
              <a:gd name="connsiteX122" fmla="*/ 419620 w 1695555"/>
              <a:gd name="connsiteY122" fmla="*/ 1322070 h 1811688"/>
              <a:gd name="connsiteX123" fmla="*/ 384543 w 1695555"/>
              <a:gd name="connsiteY123"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58739 w 1695555"/>
              <a:gd name="connsiteY121" fmla="*/ 1281999 h 1811688"/>
              <a:gd name="connsiteX122" fmla="*/ 419620 w 1695555"/>
              <a:gd name="connsiteY122" fmla="*/ 1322070 h 1811688"/>
              <a:gd name="connsiteX123" fmla="*/ 384543 w 1695555"/>
              <a:gd name="connsiteY123"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95549 w 1695555"/>
              <a:gd name="connsiteY121" fmla="*/ 1224849 h 1811688"/>
              <a:gd name="connsiteX122" fmla="*/ 358739 w 1695555"/>
              <a:gd name="connsiteY122" fmla="*/ 1281999 h 1811688"/>
              <a:gd name="connsiteX123" fmla="*/ 419620 w 1695555"/>
              <a:gd name="connsiteY123" fmla="*/ 1322070 h 1811688"/>
              <a:gd name="connsiteX124" fmla="*/ 384543 w 1695555"/>
              <a:gd name="connsiteY124"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314134 w 1695555"/>
              <a:gd name="connsiteY121" fmla="*/ 1320099 h 1811688"/>
              <a:gd name="connsiteX122" fmla="*/ 358739 w 1695555"/>
              <a:gd name="connsiteY122" fmla="*/ 1281999 h 1811688"/>
              <a:gd name="connsiteX123" fmla="*/ 419620 w 1695555"/>
              <a:gd name="connsiteY123" fmla="*/ 1322070 h 1811688"/>
              <a:gd name="connsiteX124" fmla="*/ 384543 w 1695555"/>
              <a:gd name="connsiteY124"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60237 w 1695555"/>
              <a:gd name="connsiteY121" fmla="*/ 1251519 h 1811688"/>
              <a:gd name="connsiteX122" fmla="*/ 314134 w 1695555"/>
              <a:gd name="connsiteY122" fmla="*/ 1320099 h 1811688"/>
              <a:gd name="connsiteX123" fmla="*/ 358739 w 1695555"/>
              <a:gd name="connsiteY123" fmla="*/ 1281999 h 1811688"/>
              <a:gd name="connsiteX124" fmla="*/ 419620 w 1695555"/>
              <a:gd name="connsiteY124" fmla="*/ 1322070 h 1811688"/>
              <a:gd name="connsiteX125" fmla="*/ 384543 w 1695555"/>
              <a:gd name="connsiteY125"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186794 w 1695555"/>
              <a:gd name="connsiteY120" fmla="*/ 1110615 h 1811688"/>
              <a:gd name="connsiteX121" fmla="*/ 254662 w 1695555"/>
              <a:gd name="connsiteY121" fmla="*/ 1350579 h 1811688"/>
              <a:gd name="connsiteX122" fmla="*/ 314134 w 1695555"/>
              <a:gd name="connsiteY122" fmla="*/ 1320099 h 1811688"/>
              <a:gd name="connsiteX123" fmla="*/ 358739 w 1695555"/>
              <a:gd name="connsiteY123" fmla="*/ 1281999 h 1811688"/>
              <a:gd name="connsiteX124" fmla="*/ 419620 w 1695555"/>
              <a:gd name="connsiteY124" fmla="*/ 1322070 h 1811688"/>
              <a:gd name="connsiteX125" fmla="*/ 384543 w 1695555"/>
              <a:gd name="connsiteY125"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320608 w 1695555"/>
              <a:gd name="connsiteY120" fmla="*/ 1255395 h 1811688"/>
              <a:gd name="connsiteX121" fmla="*/ 254662 w 1695555"/>
              <a:gd name="connsiteY121" fmla="*/ 1350579 h 1811688"/>
              <a:gd name="connsiteX122" fmla="*/ 314134 w 1695555"/>
              <a:gd name="connsiteY122" fmla="*/ 1320099 h 1811688"/>
              <a:gd name="connsiteX123" fmla="*/ 358739 w 1695555"/>
              <a:gd name="connsiteY123" fmla="*/ 1281999 h 1811688"/>
              <a:gd name="connsiteX124" fmla="*/ 419620 w 1695555"/>
              <a:gd name="connsiteY124" fmla="*/ 1322070 h 1811688"/>
              <a:gd name="connsiteX125" fmla="*/ 384543 w 1695555"/>
              <a:gd name="connsiteY125"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289974 w 1695555"/>
              <a:gd name="connsiteY120" fmla="*/ 116960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257279 w 1695555"/>
              <a:gd name="connsiteY119" fmla="*/ 1062990 h 1811688"/>
              <a:gd name="connsiteX120" fmla="*/ 340154 w 1695555"/>
              <a:gd name="connsiteY120" fmla="*/ 112388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2388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53163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53163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53163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352529 w 1695555"/>
              <a:gd name="connsiteY118" fmla="*/ 990600 h 1811688"/>
              <a:gd name="connsiteX119" fmla="*/ 374366 w 1695555"/>
              <a:gd name="connsiteY119" fmla="*/ 1045845 h 1811688"/>
              <a:gd name="connsiteX120" fmla="*/ 340154 w 1695555"/>
              <a:gd name="connsiteY120" fmla="*/ 1108644 h 1811688"/>
              <a:gd name="connsiteX121" fmla="*/ 320608 w 1695555"/>
              <a:gd name="connsiteY121" fmla="*/ 1255395 h 1811688"/>
              <a:gd name="connsiteX122" fmla="*/ 254662 w 1695555"/>
              <a:gd name="connsiteY122" fmla="*/ 1350579 h 1811688"/>
              <a:gd name="connsiteX123" fmla="*/ 314134 w 1695555"/>
              <a:gd name="connsiteY123" fmla="*/ 1320099 h 1811688"/>
              <a:gd name="connsiteX124" fmla="*/ 358739 w 1695555"/>
              <a:gd name="connsiteY124" fmla="*/ 1281999 h 1811688"/>
              <a:gd name="connsiteX125" fmla="*/ 419620 w 1695555"/>
              <a:gd name="connsiteY125" fmla="*/ 1322070 h 1811688"/>
              <a:gd name="connsiteX126" fmla="*/ 384543 w 1695555"/>
              <a:gd name="connsiteY126"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401485 w 1695555"/>
              <a:gd name="connsiteY118" fmla="*/ 958149 h 1811688"/>
              <a:gd name="connsiteX119" fmla="*/ 352529 w 1695555"/>
              <a:gd name="connsiteY119" fmla="*/ 990600 h 1811688"/>
              <a:gd name="connsiteX120" fmla="*/ 374366 w 1695555"/>
              <a:gd name="connsiteY120" fmla="*/ 1045845 h 1811688"/>
              <a:gd name="connsiteX121" fmla="*/ 340154 w 1695555"/>
              <a:gd name="connsiteY121" fmla="*/ 1108644 h 1811688"/>
              <a:gd name="connsiteX122" fmla="*/ 320608 w 1695555"/>
              <a:gd name="connsiteY122" fmla="*/ 1255395 h 1811688"/>
              <a:gd name="connsiteX123" fmla="*/ 254662 w 1695555"/>
              <a:gd name="connsiteY123" fmla="*/ 1350579 h 1811688"/>
              <a:gd name="connsiteX124" fmla="*/ 314134 w 1695555"/>
              <a:gd name="connsiteY124" fmla="*/ 1320099 h 1811688"/>
              <a:gd name="connsiteX125" fmla="*/ 358739 w 1695555"/>
              <a:gd name="connsiteY125" fmla="*/ 1281999 h 1811688"/>
              <a:gd name="connsiteX126" fmla="*/ 419620 w 1695555"/>
              <a:gd name="connsiteY126" fmla="*/ 1322070 h 1811688"/>
              <a:gd name="connsiteX127" fmla="*/ 384543 w 1695555"/>
              <a:gd name="connsiteY127"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401485 w 1695555"/>
              <a:gd name="connsiteY118" fmla="*/ 958149 h 1811688"/>
              <a:gd name="connsiteX119" fmla="*/ 96054 w 1695555"/>
              <a:gd name="connsiteY119" fmla="*/ 1070610 h 1811688"/>
              <a:gd name="connsiteX120" fmla="*/ 374366 w 1695555"/>
              <a:gd name="connsiteY120" fmla="*/ 1045845 h 1811688"/>
              <a:gd name="connsiteX121" fmla="*/ 340154 w 1695555"/>
              <a:gd name="connsiteY121" fmla="*/ 1108644 h 1811688"/>
              <a:gd name="connsiteX122" fmla="*/ 320608 w 1695555"/>
              <a:gd name="connsiteY122" fmla="*/ 1255395 h 1811688"/>
              <a:gd name="connsiteX123" fmla="*/ 254662 w 1695555"/>
              <a:gd name="connsiteY123" fmla="*/ 1350579 h 1811688"/>
              <a:gd name="connsiteX124" fmla="*/ 314134 w 1695555"/>
              <a:gd name="connsiteY124" fmla="*/ 1320099 h 1811688"/>
              <a:gd name="connsiteX125" fmla="*/ 358739 w 1695555"/>
              <a:gd name="connsiteY125" fmla="*/ 1281999 h 1811688"/>
              <a:gd name="connsiteX126" fmla="*/ 419620 w 1695555"/>
              <a:gd name="connsiteY126" fmla="*/ 1322070 h 1811688"/>
              <a:gd name="connsiteX127" fmla="*/ 384543 w 1695555"/>
              <a:gd name="connsiteY127" fmla="*/ 1141095 h 1811688"/>
              <a:gd name="connsiteX0" fmla="*/ 386540 w 1695555"/>
              <a:gd name="connsiteY0" fmla="*/ 1097280 h 1811688"/>
              <a:gd name="connsiteX1" fmla="*/ 482069 w 1695555"/>
              <a:gd name="connsiteY1" fmla="*/ 1057275 h 1811688"/>
              <a:gd name="connsiteX2" fmla="*/ 613514 w 1695555"/>
              <a:gd name="connsiteY2" fmla="*/ 1102995 h 1811688"/>
              <a:gd name="connsiteX3" fmla="*/ 666854 w 1695555"/>
              <a:gd name="connsiteY3" fmla="*/ 1186815 h 1811688"/>
              <a:gd name="connsiteX4" fmla="*/ 668759 w 1695555"/>
              <a:gd name="connsiteY4" fmla="*/ 1333500 h 1811688"/>
              <a:gd name="connsiteX5" fmla="*/ 611609 w 1695555"/>
              <a:gd name="connsiteY5" fmla="*/ 1483995 h 1811688"/>
              <a:gd name="connsiteX6" fmla="*/ 609704 w 1695555"/>
              <a:gd name="connsiteY6" fmla="*/ 1613535 h 1811688"/>
              <a:gd name="connsiteX7" fmla="*/ 598274 w 1695555"/>
              <a:gd name="connsiteY7" fmla="*/ 1668780 h 1811688"/>
              <a:gd name="connsiteX8" fmla="*/ 550649 w 1695555"/>
              <a:gd name="connsiteY8" fmla="*/ 1720215 h 1811688"/>
              <a:gd name="connsiteX9" fmla="*/ 510830 w 1695555"/>
              <a:gd name="connsiteY9" fmla="*/ 1788795 h 1811688"/>
              <a:gd name="connsiteX10" fmla="*/ 600646 w 1695555"/>
              <a:gd name="connsiteY10" fmla="*/ 1733550 h 1811688"/>
              <a:gd name="connsiteX11" fmla="*/ 649523 w 1695555"/>
              <a:gd name="connsiteY11" fmla="*/ 1687830 h 1811688"/>
              <a:gd name="connsiteX12" fmla="*/ 710669 w 1695555"/>
              <a:gd name="connsiteY12" fmla="*/ 1737360 h 1811688"/>
              <a:gd name="connsiteX13" fmla="*/ 740870 w 1695555"/>
              <a:gd name="connsiteY13" fmla="*/ 1811655 h 1811688"/>
              <a:gd name="connsiteX14" fmla="*/ 750581 w 1695555"/>
              <a:gd name="connsiteY14" fmla="*/ 1727835 h 1811688"/>
              <a:gd name="connsiteX15" fmla="*/ 703049 w 1695555"/>
              <a:gd name="connsiteY15" fmla="*/ 1657350 h 1811688"/>
              <a:gd name="connsiteX16" fmla="*/ 685904 w 1695555"/>
              <a:gd name="connsiteY16" fmla="*/ 1581150 h 1811688"/>
              <a:gd name="connsiteX17" fmla="*/ 708764 w 1695555"/>
              <a:gd name="connsiteY17" fmla="*/ 1520190 h 1811688"/>
              <a:gd name="connsiteX18" fmla="*/ 750674 w 1695555"/>
              <a:gd name="connsiteY18" fmla="*/ 1476375 h 1811688"/>
              <a:gd name="connsiteX19" fmla="*/ 855449 w 1695555"/>
              <a:gd name="connsiteY19" fmla="*/ 1541145 h 1811688"/>
              <a:gd name="connsiteX20" fmla="*/ 904979 w 1695555"/>
              <a:gd name="connsiteY20" fmla="*/ 1600200 h 1811688"/>
              <a:gd name="connsiteX21" fmla="*/ 924029 w 1695555"/>
              <a:gd name="connsiteY21" fmla="*/ 1676400 h 1811688"/>
              <a:gd name="connsiteX22" fmla="*/ 954509 w 1695555"/>
              <a:gd name="connsiteY22" fmla="*/ 1600200 h 1811688"/>
              <a:gd name="connsiteX23" fmla="*/ 929744 w 1695555"/>
              <a:gd name="connsiteY23" fmla="*/ 1544955 h 1811688"/>
              <a:gd name="connsiteX24" fmla="*/ 967844 w 1695555"/>
              <a:gd name="connsiteY24" fmla="*/ 1522095 h 1811688"/>
              <a:gd name="connsiteX25" fmla="*/ 1009754 w 1695555"/>
              <a:gd name="connsiteY25" fmla="*/ 1497330 h 1811688"/>
              <a:gd name="connsiteX26" fmla="*/ 885929 w 1695555"/>
              <a:gd name="connsiteY26" fmla="*/ 1493520 h 1811688"/>
              <a:gd name="connsiteX27" fmla="*/ 790679 w 1695555"/>
              <a:gd name="connsiteY27" fmla="*/ 1360170 h 1811688"/>
              <a:gd name="connsiteX28" fmla="*/ 826874 w 1695555"/>
              <a:gd name="connsiteY28" fmla="*/ 1183005 h 1811688"/>
              <a:gd name="connsiteX29" fmla="*/ 891644 w 1695555"/>
              <a:gd name="connsiteY29" fmla="*/ 1106805 h 1811688"/>
              <a:gd name="connsiteX30" fmla="*/ 979274 w 1695555"/>
              <a:gd name="connsiteY30" fmla="*/ 1099185 h 1811688"/>
              <a:gd name="connsiteX31" fmla="*/ 1078334 w 1695555"/>
              <a:gd name="connsiteY31" fmla="*/ 1141095 h 1811688"/>
              <a:gd name="connsiteX32" fmla="*/ 1181204 w 1695555"/>
              <a:gd name="connsiteY32" fmla="*/ 1207770 h 1811688"/>
              <a:gd name="connsiteX33" fmla="*/ 1158344 w 1695555"/>
              <a:gd name="connsiteY33" fmla="*/ 1125855 h 1811688"/>
              <a:gd name="connsiteX34" fmla="*/ 1070714 w 1695555"/>
              <a:gd name="connsiteY34" fmla="*/ 1007745 h 1811688"/>
              <a:gd name="connsiteX35" fmla="*/ 1095479 w 1695555"/>
              <a:gd name="connsiteY35" fmla="*/ 931545 h 1811688"/>
              <a:gd name="connsiteX36" fmla="*/ 1196816 w 1695555"/>
              <a:gd name="connsiteY36" fmla="*/ 885825 h 1811688"/>
              <a:gd name="connsiteX37" fmla="*/ 1360739 w 1695555"/>
              <a:gd name="connsiteY37" fmla="*/ 889635 h 1811688"/>
              <a:gd name="connsiteX38" fmla="*/ 1455617 w 1695555"/>
              <a:gd name="connsiteY38" fmla="*/ 1019176 h 1811688"/>
              <a:gd name="connsiteX39" fmla="*/ 1459334 w 1695555"/>
              <a:gd name="connsiteY39" fmla="*/ 920115 h 1811688"/>
              <a:gd name="connsiteX40" fmla="*/ 1459334 w 1695555"/>
              <a:gd name="connsiteY40" fmla="*/ 901065 h 1811688"/>
              <a:gd name="connsiteX41" fmla="*/ 1531724 w 1695555"/>
              <a:gd name="connsiteY41" fmla="*/ 962025 h 1811688"/>
              <a:gd name="connsiteX42" fmla="*/ 1558394 w 1695555"/>
              <a:gd name="connsiteY42" fmla="*/ 1038225 h 1811688"/>
              <a:gd name="connsiteX43" fmla="*/ 1564109 w 1695555"/>
              <a:gd name="connsiteY43" fmla="*/ 1108710 h 1811688"/>
              <a:gd name="connsiteX44" fmla="*/ 1607924 w 1695555"/>
              <a:gd name="connsiteY44" fmla="*/ 1019175 h 1811688"/>
              <a:gd name="connsiteX45" fmla="*/ 1695554 w 1695555"/>
              <a:gd name="connsiteY45" fmla="*/ 1026795 h 1811688"/>
              <a:gd name="connsiteX46" fmla="*/ 1609830 w 1695555"/>
              <a:gd name="connsiteY46" fmla="*/ 971549 h 1811688"/>
              <a:gd name="connsiteX47" fmla="*/ 1546964 w 1695555"/>
              <a:gd name="connsiteY47" fmla="*/ 899160 h 1811688"/>
              <a:gd name="connsiteX48" fmla="*/ 1594589 w 1695555"/>
              <a:gd name="connsiteY48" fmla="*/ 870585 h 1811688"/>
              <a:gd name="connsiteX49" fmla="*/ 1666979 w 1695555"/>
              <a:gd name="connsiteY49" fmla="*/ 870585 h 1811688"/>
              <a:gd name="connsiteX50" fmla="*/ 1590779 w 1695555"/>
              <a:gd name="connsiteY50" fmla="*/ 838200 h 1811688"/>
              <a:gd name="connsiteX51" fmla="*/ 1508864 w 1695555"/>
              <a:gd name="connsiteY51" fmla="*/ 853440 h 1811688"/>
              <a:gd name="connsiteX52" fmla="*/ 1415519 w 1695555"/>
              <a:gd name="connsiteY52" fmla="*/ 792480 h 1811688"/>
              <a:gd name="connsiteX53" fmla="*/ 1449809 w 1695555"/>
              <a:gd name="connsiteY53" fmla="*/ 655320 h 1811688"/>
              <a:gd name="connsiteX54" fmla="*/ 1373609 w 1695555"/>
              <a:gd name="connsiteY54" fmla="*/ 769620 h 1811688"/>
              <a:gd name="connsiteX55" fmla="*/ 1280264 w 1695555"/>
              <a:gd name="connsiteY55" fmla="*/ 792480 h 1811688"/>
              <a:gd name="connsiteX56" fmla="*/ 1320269 w 1695555"/>
              <a:gd name="connsiteY56" fmla="*/ 729615 h 1811688"/>
              <a:gd name="connsiteX57" fmla="*/ 1362179 w 1695555"/>
              <a:gd name="connsiteY57" fmla="*/ 634365 h 1811688"/>
              <a:gd name="connsiteX58" fmla="*/ 1369799 w 1695555"/>
              <a:gd name="connsiteY58" fmla="*/ 525780 h 1811688"/>
              <a:gd name="connsiteX59" fmla="*/ 1345034 w 1695555"/>
              <a:gd name="connsiteY59" fmla="*/ 537210 h 1811688"/>
              <a:gd name="connsiteX60" fmla="*/ 1308839 w 1695555"/>
              <a:gd name="connsiteY60" fmla="*/ 651510 h 1811688"/>
              <a:gd name="connsiteX61" fmla="*/ 1240259 w 1695555"/>
              <a:gd name="connsiteY61" fmla="*/ 554355 h 1811688"/>
              <a:gd name="connsiteX62" fmla="*/ 1267208 w 1695555"/>
              <a:gd name="connsiteY62" fmla="*/ 697230 h 1811688"/>
              <a:gd name="connsiteX63" fmla="*/ 1154534 w 1695555"/>
              <a:gd name="connsiteY63" fmla="*/ 752475 h 1811688"/>
              <a:gd name="connsiteX64" fmla="*/ 1066904 w 1695555"/>
              <a:gd name="connsiteY64" fmla="*/ 727710 h 1811688"/>
              <a:gd name="connsiteX65" fmla="*/ 1070714 w 1695555"/>
              <a:gd name="connsiteY65" fmla="*/ 634365 h 1811688"/>
              <a:gd name="connsiteX66" fmla="*/ 1127864 w 1695555"/>
              <a:gd name="connsiteY66" fmla="*/ 554355 h 1811688"/>
              <a:gd name="connsiteX67" fmla="*/ 1230734 w 1695555"/>
              <a:gd name="connsiteY67" fmla="*/ 508635 h 1811688"/>
              <a:gd name="connsiteX68" fmla="*/ 1325984 w 1695555"/>
              <a:gd name="connsiteY68" fmla="*/ 489585 h 1811688"/>
              <a:gd name="connsiteX69" fmla="*/ 1477455 w 1695555"/>
              <a:gd name="connsiteY69" fmla="*/ 508635 h 1811688"/>
              <a:gd name="connsiteX70" fmla="*/ 1364084 w 1695555"/>
              <a:gd name="connsiteY70" fmla="*/ 428625 h 1811688"/>
              <a:gd name="connsiteX71" fmla="*/ 1447532 w 1695555"/>
              <a:gd name="connsiteY71" fmla="*/ 291465 h 1811688"/>
              <a:gd name="connsiteX72" fmla="*/ 1265024 w 1695555"/>
              <a:gd name="connsiteY72" fmla="*/ 428625 h 1811688"/>
              <a:gd name="connsiteX73" fmla="*/ 1176836 w 1695555"/>
              <a:gd name="connsiteY73" fmla="*/ 462915 h 1811688"/>
              <a:gd name="connsiteX74" fmla="*/ 1188523 w 1695555"/>
              <a:gd name="connsiteY74" fmla="*/ 398078 h 1811688"/>
              <a:gd name="connsiteX75" fmla="*/ 1186919 w 1695555"/>
              <a:gd name="connsiteY75" fmla="*/ 257175 h 1811688"/>
              <a:gd name="connsiteX76" fmla="*/ 1236449 w 1695555"/>
              <a:gd name="connsiteY76" fmla="*/ 142875 h 1811688"/>
              <a:gd name="connsiteX77" fmla="*/ 1143104 w 1695555"/>
              <a:gd name="connsiteY77" fmla="*/ 245745 h 1811688"/>
              <a:gd name="connsiteX78" fmla="*/ 1055939 w 1695555"/>
              <a:gd name="connsiteY78" fmla="*/ 209550 h 1811688"/>
              <a:gd name="connsiteX79" fmla="*/ 1118664 w 1695555"/>
              <a:gd name="connsiteY79" fmla="*/ 323850 h 1811688"/>
              <a:gd name="connsiteX80" fmla="*/ 1097384 w 1695555"/>
              <a:gd name="connsiteY80" fmla="*/ 447675 h 1811688"/>
              <a:gd name="connsiteX81" fmla="*/ 904979 w 1695555"/>
              <a:gd name="connsiteY81" fmla="*/ 556260 h 1811688"/>
              <a:gd name="connsiteX82" fmla="*/ 821159 w 1695555"/>
              <a:gd name="connsiteY82" fmla="*/ 504825 h 1811688"/>
              <a:gd name="connsiteX83" fmla="*/ 804014 w 1695555"/>
              <a:gd name="connsiteY83" fmla="*/ 375285 h 1811688"/>
              <a:gd name="connsiteX84" fmla="*/ 880214 w 1695555"/>
              <a:gd name="connsiteY84" fmla="*/ 165734 h 1811688"/>
              <a:gd name="connsiteX85" fmla="*/ 925934 w 1695555"/>
              <a:gd name="connsiteY85" fmla="*/ 78105 h 1811688"/>
              <a:gd name="connsiteX86" fmla="*/ 904979 w 1695555"/>
              <a:gd name="connsiteY86" fmla="*/ 17145 h 1811688"/>
              <a:gd name="connsiteX87" fmla="*/ 885929 w 1695555"/>
              <a:gd name="connsiteY87" fmla="*/ 80009 h 1811688"/>
              <a:gd name="connsiteX88" fmla="*/ 847829 w 1695555"/>
              <a:gd name="connsiteY88" fmla="*/ 125730 h 1811688"/>
              <a:gd name="connsiteX89" fmla="*/ 709136 w 1695555"/>
              <a:gd name="connsiteY89" fmla="*/ 40005 h 1811688"/>
              <a:gd name="connsiteX90" fmla="*/ 811634 w 1695555"/>
              <a:gd name="connsiteY90" fmla="*/ 211455 h 1811688"/>
              <a:gd name="connsiteX91" fmla="*/ 743054 w 1695555"/>
              <a:gd name="connsiteY91" fmla="*/ 333375 h 1811688"/>
              <a:gd name="connsiteX92" fmla="*/ 705232 w 1695555"/>
              <a:gd name="connsiteY92" fmla="*/ 394335 h 1811688"/>
              <a:gd name="connsiteX93" fmla="*/ 689249 w 1695555"/>
              <a:gd name="connsiteY93" fmla="*/ 209550 h 1811688"/>
              <a:gd name="connsiteX94" fmla="*/ 670106 w 1695555"/>
              <a:gd name="connsiteY94" fmla="*/ 0 h 1811688"/>
              <a:gd name="connsiteX95" fmla="*/ 604128 w 1695555"/>
              <a:gd name="connsiteY95" fmla="*/ 89535 h 1811688"/>
              <a:gd name="connsiteX96" fmla="*/ 583034 w 1695555"/>
              <a:gd name="connsiteY96" fmla="*/ 123825 h 1811688"/>
              <a:gd name="connsiteX97" fmla="*/ 434305 w 1695555"/>
              <a:gd name="connsiteY97" fmla="*/ 49530 h 1811688"/>
              <a:gd name="connsiteX98" fmla="*/ 501537 w 1695555"/>
              <a:gd name="connsiteY98" fmla="*/ 154305 h 1811688"/>
              <a:gd name="connsiteX99" fmla="*/ 590654 w 1695555"/>
              <a:gd name="connsiteY99" fmla="*/ 207645 h 1811688"/>
              <a:gd name="connsiteX100" fmla="*/ 598274 w 1695555"/>
              <a:gd name="connsiteY100" fmla="*/ 331470 h 1811688"/>
              <a:gd name="connsiteX101" fmla="*/ 617324 w 1695555"/>
              <a:gd name="connsiteY101" fmla="*/ 466725 h 1811688"/>
              <a:gd name="connsiteX102" fmla="*/ 630659 w 1695555"/>
              <a:gd name="connsiteY102" fmla="*/ 575310 h 1811688"/>
              <a:gd name="connsiteX103" fmla="*/ 558269 w 1695555"/>
              <a:gd name="connsiteY103" fmla="*/ 622935 h 1811688"/>
              <a:gd name="connsiteX104" fmla="*/ 388445 w 1695555"/>
              <a:gd name="connsiteY104" fmla="*/ 546735 h 1811688"/>
              <a:gd name="connsiteX105" fmla="*/ 369488 w 1695555"/>
              <a:gd name="connsiteY105" fmla="*/ 466725 h 1811688"/>
              <a:gd name="connsiteX106" fmla="*/ 466317 w 1695555"/>
              <a:gd name="connsiteY106" fmla="*/ 375285 h 1811688"/>
              <a:gd name="connsiteX107" fmla="*/ 390164 w 1695555"/>
              <a:gd name="connsiteY107" fmla="*/ 386715 h 1811688"/>
              <a:gd name="connsiteX108" fmla="*/ 354201 w 1695555"/>
              <a:gd name="connsiteY108" fmla="*/ 240030 h 1811688"/>
              <a:gd name="connsiteX109" fmla="*/ 344490 w 1695555"/>
              <a:gd name="connsiteY109" fmla="*/ 360045 h 1811688"/>
              <a:gd name="connsiteX110" fmla="*/ 308156 w 1695555"/>
              <a:gd name="connsiteY110" fmla="*/ 462915 h 1811688"/>
              <a:gd name="connsiteX111" fmla="*/ 285715 w 1695555"/>
              <a:gd name="connsiteY111" fmla="*/ 535305 h 1811688"/>
              <a:gd name="connsiteX112" fmla="*/ 125323 w 1695555"/>
              <a:gd name="connsiteY112" fmla="*/ 581025 h 1811688"/>
              <a:gd name="connsiteX113" fmla="*/ 104 w 1695555"/>
              <a:gd name="connsiteY113" fmla="*/ 634365 h 1811688"/>
              <a:gd name="connsiteX114" fmla="*/ 144884 w 1695555"/>
              <a:gd name="connsiteY114" fmla="*/ 640080 h 1811688"/>
              <a:gd name="connsiteX115" fmla="*/ 301466 w 1695555"/>
              <a:gd name="connsiteY115" fmla="*/ 624840 h 1811688"/>
              <a:gd name="connsiteX116" fmla="*/ 465761 w 1695555"/>
              <a:gd name="connsiteY116" fmla="*/ 748665 h 1811688"/>
              <a:gd name="connsiteX117" fmla="*/ 488156 w 1695555"/>
              <a:gd name="connsiteY117" fmla="*/ 885825 h 1811688"/>
              <a:gd name="connsiteX118" fmla="*/ 401485 w 1695555"/>
              <a:gd name="connsiteY118" fmla="*/ 958149 h 1811688"/>
              <a:gd name="connsiteX119" fmla="*/ 178463 w 1695555"/>
              <a:gd name="connsiteY119" fmla="*/ 1034349 h 1811688"/>
              <a:gd name="connsiteX120" fmla="*/ 96054 w 1695555"/>
              <a:gd name="connsiteY120" fmla="*/ 1070610 h 1811688"/>
              <a:gd name="connsiteX121" fmla="*/ 374366 w 1695555"/>
              <a:gd name="connsiteY121" fmla="*/ 1045845 h 1811688"/>
              <a:gd name="connsiteX122" fmla="*/ 340154 w 1695555"/>
              <a:gd name="connsiteY122" fmla="*/ 1108644 h 1811688"/>
              <a:gd name="connsiteX123" fmla="*/ 320608 w 1695555"/>
              <a:gd name="connsiteY123" fmla="*/ 1255395 h 1811688"/>
              <a:gd name="connsiteX124" fmla="*/ 254662 w 1695555"/>
              <a:gd name="connsiteY124" fmla="*/ 1350579 h 1811688"/>
              <a:gd name="connsiteX125" fmla="*/ 314134 w 1695555"/>
              <a:gd name="connsiteY125" fmla="*/ 1320099 h 1811688"/>
              <a:gd name="connsiteX126" fmla="*/ 358739 w 1695555"/>
              <a:gd name="connsiteY126" fmla="*/ 1281999 h 1811688"/>
              <a:gd name="connsiteX127" fmla="*/ 419620 w 1695555"/>
              <a:gd name="connsiteY127" fmla="*/ 1322070 h 1811688"/>
              <a:gd name="connsiteX128" fmla="*/ 384543 w 1695555"/>
              <a:gd name="connsiteY128" fmla="*/ 1141095 h 1811688"/>
              <a:gd name="connsiteX0" fmla="*/ 400552 w 1709567"/>
              <a:gd name="connsiteY0" fmla="*/ 1097280 h 1811688"/>
              <a:gd name="connsiteX1" fmla="*/ 496081 w 1709567"/>
              <a:gd name="connsiteY1" fmla="*/ 1057275 h 1811688"/>
              <a:gd name="connsiteX2" fmla="*/ 627526 w 1709567"/>
              <a:gd name="connsiteY2" fmla="*/ 1102995 h 1811688"/>
              <a:gd name="connsiteX3" fmla="*/ 680866 w 1709567"/>
              <a:gd name="connsiteY3" fmla="*/ 1186815 h 1811688"/>
              <a:gd name="connsiteX4" fmla="*/ 682771 w 1709567"/>
              <a:gd name="connsiteY4" fmla="*/ 1333500 h 1811688"/>
              <a:gd name="connsiteX5" fmla="*/ 625621 w 1709567"/>
              <a:gd name="connsiteY5" fmla="*/ 1483995 h 1811688"/>
              <a:gd name="connsiteX6" fmla="*/ 623716 w 1709567"/>
              <a:gd name="connsiteY6" fmla="*/ 1613535 h 1811688"/>
              <a:gd name="connsiteX7" fmla="*/ 612286 w 1709567"/>
              <a:gd name="connsiteY7" fmla="*/ 1668780 h 1811688"/>
              <a:gd name="connsiteX8" fmla="*/ 564661 w 1709567"/>
              <a:gd name="connsiteY8" fmla="*/ 1720215 h 1811688"/>
              <a:gd name="connsiteX9" fmla="*/ 524842 w 1709567"/>
              <a:gd name="connsiteY9" fmla="*/ 1788795 h 1811688"/>
              <a:gd name="connsiteX10" fmla="*/ 614658 w 1709567"/>
              <a:gd name="connsiteY10" fmla="*/ 1733550 h 1811688"/>
              <a:gd name="connsiteX11" fmla="*/ 663535 w 1709567"/>
              <a:gd name="connsiteY11" fmla="*/ 1687830 h 1811688"/>
              <a:gd name="connsiteX12" fmla="*/ 724681 w 1709567"/>
              <a:gd name="connsiteY12" fmla="*/ 1737360 h 1811688"/>
              <a:gd name="connsiteX13" fmla="*/ 754882 w 1709567"/>
              <a:gd name="connsiteY13" fmla="*/ 1811655 h 1811688"/>
              <a:gd name="connsiteX14" fmla="*/ 764593 w 1709567"/>
              <a:gd name="connsiteY14" fmla="*/ 1727835 h 1811688"/>
              <a:gd name="connsiteX15" fmla="*/ 717061 w 1709567"/>
              <a:gd name="connsiteY15" fmla="*/ 1657350 h 1811688"/>
              <a:gd name="connsiteX16" fmla="*/ 699916 w 1709567"/>
              <a:gd name="connsiteY16" fmla="*/ 1581150 h 1811688"/>
              <a:gd name="connsiteX17" fmla="*/ 722776 w 1709567"/>
              <a:gd name="connsiteY17" fmla="*/ 1520190 h 1811688"/>
              <a:gd name="connsiteX18" fmla="*/ 764686 w 1709567"/>
              <a:gd name="connsiteY18" fmla="*/ 1476375 h 1811688"/>
              <a:gd name="connsiteX19" fmla="*/ 869461 w 1709567"/>
              <a:gd name="connsiteY19" fmla="*/ 1541145 h 1811688"/>
              <a:gd name="connsiteX20" fmla="*/ 918991 w 1709567"/>
              <a:gd name="connsiteY20" fmla="*/ 1600200 h 1811688"/>
              <a:gd name="connsiteX21" fmla="*/ 938041 w 1709567"/>
              <a:gd name="connsiteY21" fmla="*/ 1676400 h 1811688"/>
              <a:gd name="connsiteX22" fmla="*/ 968521 w 1709567"/>
              <a:gd name="connsiteY22" fmla="*/ 1600200 h 1811688"/>
              <a:gd name="connsiteX23" fmla="*/ 943756 w 1709567"/>
              <a:gd name="connsiteY23" fmla="*/ 1544955 h 1811688"/>
              <a:gd name="connsiteX24" fmla="*/ 981856 w 1709567"/>
              <a:gd name="connsiteY24" fmla="*/ 1522095 h 1811688"/>
              <a:gd name="connsiteX25" fmla="*/ 1023766 w 1709567"/>
              <a:gd name="connsiteY25" fmla="*/ 1497330 h 1811688"/>
              <a:gd name="connsiteX26" fmla="*/ 899941 w 1709567"/>
              <a:gd name="connsiteY26" fmla="*/ 1493520 h 1811688"/>
              <a:gd name="connsiteX27" fmla="*/ 804691 w 1709567"/>
              <a:gd name="connsiteY27" fmla="*/ 1360170 h 1811688"/>
              <a:gd name="connsiteX28" fmla="*/ 840886 w 1709567"/>
              <a:gd name="connsiteY28" fmla="*/ 1183005 h 1811688"/>
              <a:gd name="connsiteX29" fmla="*/ 905656 w 1709567"/>
              <a:gd name="connsiteY29" fmla="*/ 1106805 h 1811688"/>
              <a:gd name="connsiteX30" fmla="*/ 993286 w 1709567"/>
              <a:gd name="connsiteY30" fmla="*/ 1099185 h 1811688"/>
              <a:gd name="connsiteX31" fmla="*/ 1092346 w 1709567"/>
              <a:gd name="connsiteY31" fmla="*/ 1141095 h 1811688"/>
              <a:gd name="connsiteX32" fmla="*/ 1195216 w 1709567"/>
              <a:gd name="connsiteY32" fmla="*/ 1207770 h 1811688"/>
              <a:gd name="connsiteX33" fmla="*/ 1172356 w 1709567"/>
              <a:gd name="connsiteY33" fmla="*/ 1125855 h 1811688"/>
              <a:gd name="connsiteX34" fmla="*/ 1084726 w 1709567"/>
              <a:gd name="connsiteY34" fmla="*/ 1007745 h 1811688"/>
              <a:gd name="connsiteX35" fmla="*/ 1109491 w 1709567"/>
              <a:gd name="connsiteY35" fmla="*/ 931545 h 1811688"/>
              <a:gd name="connsiteX36" fmla="*/ 1210828 w 1709567"/>
              <a:gd name="connsiteY36" fmla="*/ 885825 h 1811688"/>
              <a:gd name="connsiteX37" fmla="*/ 1374751 w 1709567"/>
              <a:gd name="connsiteY37" fmla="*/ 889635 h 1811688"/>
              <a:gd name="connsiteX38" fmla="*/ 1469629 w 1709567"/>
              <a:gd name="connsiteY38" fmla="*/ 1019176 h 1811688"/>
              <a:gd name="connsiteX39" fmla="*/ 1473346 w 1709567"/>
              <a:gd name="connsiteY39" fmla="*/ 920115 h 1811688"/>
              <a:gd name="connsiteX40" fmla="*/ 1473346 w 1709567"/>
              <a:gd name="connsiteY40" fmla="*/ 901065 h 1811688"/>
              <a:gd name="connsiteX41" fmla="*/ 1545736 w 1709567"/>
              <a:gd name="connsiteY41" fmla="*/ 962025 h 1811688"/>
              <a:gd name="connsiteX42" fmla="*/ 1572406 w 1709567"/>
              <a:gd name="connsiteY42" fmla="*/ 1038225 h 1811688"/>
              <a:gd name="connsiteX43" fmla="*/ 1578121 w 1709567"/>
              <a:gd name="connsiteY43" fmla="*/ 1108710 h 1811688"/>
              <a:gd name="connsiteX44" fmla="*/ 1621936 w 1709567"/>
              <a:gd name="connsiteY44" fmla="*/ 1019175 h 1811688"/>
              <a:gd name="connsiteX45" fmla="*/ 1709566 w 1709567"/>
              <a:gd name="connsiteY45" fmla="*/ 1026795 h 1811688"/>
              <a:gd name="connsiteX46" fmla="*/ 1623842 w 1709567"/>
              <a:gd name="connsiteY46" fmla="*/ 971549 h 1811688"/>
              <a:gd name="connsiteX47" fmla="*/ 1560976 w 1709567"/>
              <a:gd name="connsiteY47" fmla="*/ 899160 h 1811688"/>
              <a:gd name="connsiteX48" fmla="*/ 1608601 w 1709567"/>
              <a:gd name="connsiteY48" fmla="*/ 870585 h 1811688"/>
              <a:gd name="connsiteX49" fmla="*/ 1680991 w 1709567"/>
              <a:gd name="connsiteY49" fmla="*/ 870585 h 1811688"/>
              <a:gd name="connsiteX50" fmla="*/ 1604791 w 1709567"/>
              <a:gd name="connsiteY50" fmla="*/ 838200 h 1811688"/>
              <a:gd name="connsiteX51" fmla="*/ 1522876 w 1709567"/>
              <a:gd name="connsiteY51" fmla="*/ 853440 h 1811688"/>
              <a:gd name="connsiteX52" fmla="*/ 1429531 w 1709567"/>
              <a:gd name="connsiteY52" fmla="*/ 792480 h 1811688"/>
              <a:gd name="connsiteX53" fmla="*/ 1463821 w 1709567"/>
              <a:gd name="connsiteY53" fmla="*/ 655320 h 1811688"/>
              <a:gd name="connsiteX54" fmla="*/ 1387621 w 1709567"/>
              <a:gd name="connsiteY54" fmla="*/ 769620 h 1811688"/>
              <a:gd name="connsiteX55" fmla="*/ 1294276 w 1709567"/>
              <a:gd name="connsiteY55" fmla="*/ 792480 h 1811688"/>
              <a:gd name="connsiteX56" fmla="*/ 1334281 w 1709567"/>
              <a:gd name="connsiteY56" fmla="*/ 729615 h 1811688"/>
              <a:gd name="connsiteX57" fmla="*/ 1376191 w 1709567"/>
              <a:gd name="connsiteY57" fmla="*/ 634365 h 1811688"/>
              <a:gd name="connsiteX58" fmla="*/ 1383811 w 1709567"/>
              <a:gd name="connsiteY58" fmla="*/ 525780 h 1811688"/>
              <a:gd name="connsiteX59" fmla="*/ 1359046 w 1709567"/>
              <a:gd name="connsiteY59" fmla="*/ 537210 h 1811688"/>
              <a:gd name="connsiteX60" fmla="*/ 1322851 w 1709567"/>
              <a:gd name="connsiteY60" fmla="*/ 651510 h 1811688"/>
              <a:gd name="connsiteX61" fmla="*/ 1254271 w 1709567"/>
              <a:gd name="connsiteY61" fmla="*/ 554355 h 1811688"/>
              <a:gd name="connsiteX62" fmla="*/ 1281220 w 1709567"/>
              <a:gd name="connsiteY62" fmla="*/ 697230 h 1811688"/>
              <a:gd name="connsiteX63" fmla="*/ 1168546 w 1709567"/>
              <a:gd name="connsiteY63" fmla="*/ 752475 h 1811688"/>
              <a:gd name="connsiteX64" fmla="*/ 1080916 w 1709567"/>
              <a:gd name="connsiteY64" fmla="*/ 727710 h 1811688"/>
              <a:gd name="connsiteX65" fmla="*/ 1084726 w 1709567"/>
              <a:gd name="connsiteY65" fmla="*/ 634365 h 1811688"/>
              <a:gd name="connsiteX66" fmla="*/ 1141876 w 1709567"/>
              <a:gd name="connsiteY66" fmla="*/ 554355 h 1811688"/>
              <a:gd name="connsiteX67" fmla="*/ 1244746 w 1709567"/>
              <a:gd name="connsiteY67" fmla="*/ 508635 h 1811688"/>
              <a:gd name="connsiteX68" fmla="*/ 1339996 w 1709567"/>
              <a:gd name="connsiteY68" fmla="*/ 489585 h 1811688"/>
              <a:gd name="connsiteX69" fmla="*/ 1491467 w 1709567"/>
              <a:gd name="connsiteY69" fmla="*/ 508635 h 1811688"/>
              <a:gd name="connsiteX70" fmla="*/ 1378096 w 1709567"/>
              <a:gd name="connsiteY70" fmla="*/ 428625 h 1811688"/>
              <a:gd name="connsiteX71" fmla="*/ 1461544 w 1709567"/>
              <a:gd name="connsiteY71" fmla="*/ 291465 h 1811688"/>
              <a:gd name="connsiteX72" fmla="*/ 1279036 w 1709567"/>
              <a:gd name="connsiteY72" fmla="*/ 428625 h 1811688"/>
              <a:gd name="connsiteX73" fmla="*/ 1190848 w 1709567"/>
              <a:gd name="connsiteY73" fmla="*/ 462915 h 1811688"/>
              <a:gd name="connsiteX74" fmla="*/ 1202535 w 1709567"/>
              <a:gd name="connsiteY74" fmla="*/ 398078 h 1811688"/>
              <a:gd name="connsiteX75" fmla="*/ 1200931 w 1709567"/>
              <a:gd name="connsiteY75" fmla="*/ 257175 h 1811688"/>
              <a:gd name="connsiteX76" fmla="*/ 1250461 w 1709567"/>
              <a:gd name="connsiteY76" fmla="*/ 142875 h 1811688"/>
              <a:gd name="connsiteX77" fmla="*/ 1157116 w 1709567"/>
              <a:gd name="connsiteY77" fmla="*/ 245745 h 1811688"/>
              <a:gd name="connsiteX78" fmla="*/ 1069951 w 1709567"/>
              <a:gd name="connsiteY78" fmla="*/ 209550 h 1811688"/>
              <a:gd name="connsiteX79" fmla="*/ 1132676 w 1709567"/>
              <a:gd name="connsiteY79" fmla="*/ 323850 h 1811688"/>
              <a:gd name="connsiteX80" fmla="*/ 1111396 w 1709567"/>
              <a:gd name="connsiteY80" fmla="*/ 447675 h 1811688"/>
              <a:gd name="connsiteX81" fmla="*/ 918991 w 1709567"/>
              <a:gd name="connsiteY81" fmla="*/ 556260 h 1811688"/>
              <a:gd name="connsiteX82" fmla="*/ 835171 w 1709567"/>
              <a:gd name="connsiteY82" fmla="*/ 504825 h 1811688"/>
              <a:gd name="connsiteX83" fmla="*/ 818026 w 1709567"/>
              <a:gd name="connsiteY83" fmla="*/ 375285 h 1811688"/>
              <a:gd name="connsiteX84" fmla="*/ 894226 w 1709567"/>
              <a:gd name="connsiteY84" fmla="*/ 165734 h 1811688"/>
              <a:gd name="connsiteX85" fmla="*/ 939946 w 1709567"/>
              <a:gd name="connsiteY85" fmla="*/ 78105 h 1811688"/>
              <a:gd name="connsiteX86" fmla="*/ 918991 w 1709567"/>
              <a:gd name="connsiteY86" fmla="*/ 17145 h 1811688"/>
              <a:gd name="connsiteX87" fmla="*/ 899941 w 1709567"/>
              <a:gd name="connsiteY87" fmla="*/ 80009 h 1811688"/>
              <a:gd name="connsiteX88" fmla="*/ 861841 w 1709567"/>
              <a:gd name="connsiteY88" fmla="*/ 125730 h 1811688"/>
              <a:gd name="connsiteX89" fmla="*/ 723148 w 1709567"/>
              <a:gd name="connsiteY89" fmla="*/ 40005 h 1811688"/>
              <a:gd name="connsiteX90" fmla="*/ 825646 w 1709567"/>
              <a:gd name="connsiteY90" fmla="*/ 211455 h 1811688"/>
              <a:gd name="connsiteX91" fmla="*/ 757066 w 1709567"/>
              <a:gd name="connsiteY91" fmla="*/ 333375 h 1811688"/>
              <a:gd name="connsiteX92" fmla="*/ 719244 w 1709567"/>
              <a:gd name="connsiteY92" fmla="*/ 394335 h 1811688"/>
              <a:gd name="connsiteX93" fmla="*/ 703261 w 1709567"/>
              <a:gd name="connsiteY93" fmla="*/ 209550 h 1811688"/>
              <a:gd name="connsiteX94" fmla="*/ 684118 w 1709567"/>
              <a:gd name="connsiteY94" fmla="*/ 0 h 1811688"/>
              <a:gd name="connsiteX95" fmla="*/ 618140 w 1709567"/>
              <a:gd name="connsiteY95" fmla="*/ 89535 h 1811688"/>
              <a:gd name="connsiteX96" fmla="*/ 597046 w 1709567"/>
              <a:gd name="connsiteY96" fmla="*/ 123825 h 1811688"/>
              <a:gd name="connsiteX97" fmla="*/ 448317 w 1709567"/>
              <a:gd name="connsiteY97" fmla="*/ 49530 h 1811688"/>
              <a:gd name="connsiteX98" fmla="*/ 515549 w 1709567"/>
              <a:gd name="connsiteY98" fmla="*/ 154305 h 1811688"/>
              <a:gd name="connsiteX99" fmla="*/ 604666 w 1709567"/>
              <a:gd name="connsiteY99" fmla="*/ 207645 h 1811688"/>
              <a:gd name="connsiteX100" fmla="*/ 612286 w 1709567"/>
              <a:gd name="connsiteY100" fmla="*/ 331470 h 1811688"/>
              <a:gd name="connsiteX101" fmla="*/ 631336 w 1709567"/>
              <a:gd name="connsiteY101" fmla="*/ 466725 h 1811688"/>
              <a:gd name="connsiteX102" fmla="*/ 644671 w 1709567"/>
              <a:gd name="connsiteY102" fmla="*/ 575310 h 1811688"/>
              <a:gd name="connsiteX103" fmla="*/ 572281 w 1709567"/>
              <a:gd name="connsiteY103" fmla="*/ 622935 h 1811688"/>
              <a:gd name="connsiteX104" fmla="*/ 402457 w 1709567"/>
              <a:gd name="connsiteY104" fmla="*/ 546735 h 1811688"/>
              <a:gd name="connsiteX105" fmla="*/ 383500 w 1709567"/>
              <a:gd name="connsiteY105" fmla="*/ 466725 h 1811688"/>
              <a:gd name="connsiteX106" fmla="*/ 480329 w 1709567"/>
              <a:gd name="connsiteY106" fmla="*/ 375285 h 1811688"/>
              <a:gd name="connsiteX107" fmla="*/ 404176 w 1709567"/>
              <a:gd name="connsiteY107" fmla="*/ 386715 h 1811688"/>
              <a:gd name="connsiteX108" fmla="*/ 368213 w 1709567"/>
              <a:gd name="connsiteY108" fmla="*/ 240030 h 1811688"/>
              <a:gd name="connsiteX109" fmla="*/ 358502 w 1709567"/>
              <a:gd name="connsiteY109" fmla="*/ 360045 h 1811688"/>
              <a:gd name="connsiteX110" fmla="*/ 322168 w 1709567"/>
              <a:gd name="connsiteY110" fmla="*/ 462915 h 1811688"/>
              <a:gd name="connsiteX111" fmla="*/ 299727 w 1709567"/>
              <a:gd name="connsiteY111" fmla="*/ 535305 h 1811688"/>
              <a:gd name="connsiteX112" fmla="*/ 139335 w 1709567"/>
              <a:gd name="connsiteY112" fmla="*/ 581025 h 1811688"/>
              <a:gd name="connsiteX113" fmla="*/ 14116 w 1709567"/>
              <a:gd name="connsiteY113" fmla="*/ 634365 h 1811688"/>
              <a:gd name="connsiteX114" fmla="*/ 158896 w 1709567"/>
              <a:gd name="connsiteY114" fmla="*/ 640080 h 1811688"/>
              <a:gd name="connsiteX115" fmla="*/ 315478 w 1709567"/>
              <a:gd name="connsiteY115" fmla="*/ 624840 h 1811688"/>
              <a:gd name="connsiteX116" fmla="*/ 479773 w 1709567"/>
              <a:gd name="connsiteY116" fmla="*/ 748665 h 1811688"/>
              <a:gd name="connsiteX117" fmla="*/ 502168 w 1709567"/>
              <a:gd name="connsiteY117" fmla="*/ 885825 h 1811688"/>
              <a:gd name="connsiteX118" fmla="*/ 415497 w 1709567"/>
              <a:gd name="connsiteY118" fmla="*/ 958149 h 1811688"/>
              <a:gd name="connsiteX119" fmla="*/ 192475 w 1709567"/>
              <a:gd name="connsiteY119" fmla="*/ 1034349 h 1811688"/>
              <a:gd name="connsiteX120" fmla="*/ 4130 w 1709567"/>
              <a:gd name="connsiteY120" fmla="*/ 1080135 h 1811688"/>
              <a:gd name="connsiteX121" fmla="*/ 388378 w 1709567"/>
              <a:gd name="connsiteY121" fmla="*/ 1045845 h 1811688"/>
              <a:gd name="connsiteX122" fmla="*/ 354166 w 1709567"/>
              <a:gd name="connsiteY122" fmla="*/ 1108644 h 1811688"/>
              <a:gd name="connsiteX123" fmla="*/ 334620 w 1709567"/>
              <a:gd name="connsiteY123" fmla="*/ 1255395 h 1811688"/>
              <a:gd name="connsiteX124" fmla="*/ 268674 w 1709567"/>
              <a:gd name="connsiteY124" fmla="*/ 1350579 h 1811688"/>
              <a:gd name="connsiteX125" fmla="*/ 328146 w 1709567"/>
              <a:gd name="connsiteY125" fmla="*/ 1320099 h 1811688"/>
              <a:gd name="connsiteX126" fmla="*/ 372751 w 1709567"/>
              <a:gd name="connsiteY126" fmla="*/ 1281999 h 1811688"/>
              <a:gd name="connsiteX127" fmla="*/ 433632 w 1709567"/>
              <a:gd name="connsiteY127" fmla="*/ 1322070 h 1811688"/>
              <a:gd name="connsiteX128" fmla="*/ 398555 w 1709567"/>
              <a:gd name="connsiteY128" fmla="*/ 1141095 h 1811688"/>
              <a:gd name="connsiteX0" fmla="*/ 397065 w 1706080"/>
              <a:gd name="connsiteY0" fmla="*/ 1097280 h 1811688"/>
              <a:gd name="connsiteX1" fmla="*/ 492594 w 1706080"/>
              <a:gd name="connsiteY1" fmla="*/ 1057275 h 1811688"/>
              <a:gd name="connsiteX2" fmla="*/ 624039 w 1706080"/>
              <a:gd name="connsiteY2" fmla="*/ 1102995 h 1811688"/>
              <a:gd name="connsiteX3" fmla="*/ 677379 w 1706080"/>
              <a:gd name="connsiteY3" fmla="*/ 1186815 h 1811688"/>
              <a:gd name="connsiteX4" fmla="*/ 679284 w 1706080"/>
              <a:gd name="connsiteY4" fmla="*/ 1333500 h 1811688"/>
              <a:gd name="connsiteX5" fmla="*/ 622134 w 1706080"/>
              <a:gd name="connsiteY5" fmla="*/ 1483995 h 1811688"/>
              <a:gd name="connsiteX6" fmla="*/ 620229 w 1706080"/>
              <a:gd name="connsiteY6" fmla="*/ 1613535 h 1811688"/>
              <a:gd name="connsiteX7" fmla="*/ 608799 w 1706080"/>
              <a:gd name="connsiteY7" fmla="*/ 1668780 h 1811688"/>
              <a:gd name="connsiteX8" fmla="*/ 561174 w 1706080"/>
              <a:gd name="connsiteY8" fmla="*/ 1720215 h 1811688"/>
              <a:gd name="connsiteX9" fmla="*/ 521355 w 1706080"/>
              <a:gd name="connsiteY9" fmla="*/ 1788795 h 1811688"/>
              <a:gd name="connsiteX10" fmla="*/ 611171 w 1706080"/>
              <a:gd name="connsiteY10" fmla="*/ 1733550 h 1811688"/>
              <a:gd name="connsiteX11" fmla="*/ 660048 w 1706080"/>
              <a:gd name="connsiteY11" fmla="*/ 1687830 h 1811688"/>
              <a:gd name="connsiteX12" fmla="*/ 721194 w 1706080"/>
              <a:gd name="connsiteY12" fmla="*/ 1737360 h 1811688"/>
              <a:gd name="connsiteX13" fmla="*/ 751395 w 1706080"/>
              <a:gd name="connsiteY13" fmla="*/ 1811655 h 1811688"/>
              <a:gd name="connsiteX14" fmla="*/ 761106 w 1706080"/>
              <a:gd name="connsiteY14" fmla="*/ 1727835 h 1811688"/>
              <a:gd name="connsiteX15" fmla="*/ 713574 w 1706080"/>
              <a:gd name="connsiteY15" fmla="*/ 1657350 h 1811688"/>
              <a:gd name="connsiteX16" fmla="*/ 696429 w 1706080"/>
              <a:gd name="connsiteY16" fmla="*/ 1581150 h 1811688"/>
              <a:gd name="connsiteX17" fmla="*/ 719289 w 1706080"/>
              <a:gd name="connsiteY17" fmla="*/ 1520190 h 1811688"/>
              <a:gd name="connsiteX18" fmla="*/ 761199 w 1706080"/>
              <a:gd name="connsiteY18" fmla="*/ 1476375 h 1811688"/>
              <a:gd name="connsiteX19" fmla="*/ 865974 w 1706080"/>
              <a:gd name="connsiteY19" fmla="*/ 1541145 h 1811688"/>
              <a:gd name="connsiteX20" fmla="*/ 915504 w 1706080"/>
              <a:gd name="connsiteY20" fmla="*/ 1600200 h 1811688"/>
              <a:gd name="connsiteX21" fmla="*/ 934554 w 1706080"/>
              <a:gd name="connsiteY21" fmla="*/ 1676400 h 1811688"/>
              <a:gd name="connsiteX22" fmla="*/ 965034 w 1706080"/>
              <a:gd name="connsiteY22" fmla="*/ 1600200 h 1811688"/>
              <a:gd name="connsiteX23" fmla="*/ 940269 w 1706080"/>
              <a:gd name="connsiteY23" fmla="*/ 1544955 h 1811688"/>
              <a:gd name="connsiteX24" fmla="*/ 978369 w 1706080"/>
              <a:gd name="connsiteY24" fmla="*/ 1522095 h 1811688"/>
              <a:gd name="connsiteX25" fmla="*/ 1020279 w 1706080"/>
              <a:gd name="connsiteY25" fmla="*/ 1497330 h 1811688"/>
              <a:gd name="connsiteX26" fmla="*/ 896454 w 1706080"/>
              <a:gd name="connsiteY26" fmla="*/ 1493520 h 1811688"/>
              <a:gd name="connsiteX27" fmla="*/ 801204 w 1706080"/>
              <a:gd name="connsiteY27" fmla="*/ 1360170 h 1811688"/>
              <a:gd name="connsiteX28" fmla="*/ 837399 w 1706080"/>
              <a:gd name="connsiteY28" fmla="*/ 1183005 h 1811688"/>
              <a:gd name="connsiteX29" fmla="*/ 902169 w 1706080"/>
              <a:gd name="connsiteY29" fmla="*/ 1106805 h 1811688"/>
              <a:gd name="connsiteX30" fmla="*/ 989799 w 1706080"/>
              <a:gd name="connsiteY30" fmla="*/ 1099185 h 1811688"/>
              <a:gd name="connsiteX31" fmla="*/ 1088859 w 1706080"/>
              <a:gd name="connsiteY31" fmla="*/ 1141095 h 1811688"/>
              <a:gd name="connsiteX32" fmla="*/ 1191729 w 1706080"/>
              <a:gd name="connsiteY32" fmla="*/ 1207770 h 1811688"/>
              <a:gd name="connsiteX33" fmla="*/ 1168869 w 1706080"/>
              <a:gd name="connsiteY33" fmla="*/ 1125855 h 1811688"/>
              <a:gd name="connsiteX34" fmla="*/ 1081239 w 1706080"/>
              <a:gd name="connsiteY34" fmla="*/ 1007745 h 1811688"/>
              <a:gd name="connsiteX35" fmla="*/ 1106004 w 1706080"/>
              <a:gd name="connsiteY35" fmla="*/ 931545 h 1811688"/>
              <a:gd name="connsiteX36" fmla="*/ 1207341 w 1706080"/>
              <a:gd name="connsiteY36" fmla="*/ 885825 h 1811688"/>
              <a:gd name="connsiteX37" fmla="*/ 1371264 w 1706080"/>
              <a:gd name="connsiteY37" fmla="*/ 889635 h 1811688"/>
              <a:gd name="connsiteX38" fmla="*/ 1466142 w 1706080"/>
              <a:gd name="connsiteY38" fmla="*/ 1019176 h 1811688"/>
              <a:gd name="connsiteX39" fmla="*/ 1469859 w 1706080"/>
              <a:gd name="connsiteY39" fmla="*/ 920115 h 1811688"/>
              <a:gd name="connsiteX40" fmla="*/ 1469859 w 1706080"/>
              <a:gd name="connsiteY40" fmla="*/ 901065 h 1811688"/>
              <a:gd name="connsiteX41" fmla="*/ 1542249 w 1706080"/>
              <a:gd name="connsiteY41" fmla="*/ 962025 h 1811688"/>
              <a:gd name="connsiteX42" fmla="*/ 1568919 w 1706080"/>
              <a:gd name="connsiteY42" fmla="*/ 1038225 h 1811688"/>
              <a:gd name="connsiteX43" fmla="*/ 1574634 w 1706080"/>
              <a:gd name="connsiteY43" fmla="*/ 1108710 h 1811688"/>
              <a:gd name="connsiteX44" fmla="*/ 1618449 w 1706080"/>
              <a:gd name="connsiteY44" fmla="*/ 1019175 h 1811688"/>
              <a:gd name="connsiteX45" fmla="*/ 1706079 w 1706080"/>
              <a:gd name="connsiteY45" fmla="*/ 1026795 h 1811688"/>
              <a:gd name="connsiteX46" fmla="*/ 1620355 w 1706080"/>
              <a:gd name="connsiteY46" fmla="*/ 971549 h 1811688"/>
              <a:gd name="connsiteX47" fmla="*/ 1557489 w 1706080"/>
              <a:gd name="connsiteY47" fmla="*/ 899160 h 1811688"/>
              <a:gd name="connsiteX48" fmla="*/ 1605114 w 1706080"/>
              <a:gd name="connsiteY48" fmla="*/ 870585 h 1811688"/>
              <a:gd name="connsiteX49" fmla="*/ 1677504 w 1706080"/>
              <a:gd name="connsiteY49" fmla="*/ 870585 h 1811688"/>
              <a:gd name="connsiteX50" fmla="*/ 1601304 w 1706080"/>
              <a:gd name="connsiteY50" fmla="*/ 838200 h 1811688"/>
              <a:gd name="connsiteX51" fmla="*/ 1519389 w 1706080"/>
              <a:gd name="connsiteY51" fmla="*/ 853440 h 1811688"/>
              <a:gd name="connsiteX52" fmla="*/ 1426044 w 1706080"/>
              <a:gd name="connsiteY52" fmla="*/ 792480 h 1811688"/>
              <a:gd name="connsiteX53" fmla="*/ 1460334 w 1706080"/>
              <a:gd name="connsiteY53" fmla="*/ 655320 h 1811688"/>
              <a:gd name="connsiteX54" fmla="*/ 1384134 w 1706080"/>
              <a:gd name="connsiteY54" fmla="*/ 769620 h 1811688"/>
              <a:gd name="connsiteX55" fmla="*/ 1290789 w 1706080"/>
              <a:gd name="connsiteY55" fmla="*/ 792480 h 1811688"/>
              <a:gd name="connsiteX56" fmla="*/ 1330794 w 1706080"/>
              <a:gd name="connsiteY56" fmla="*/ 729615 h 1811688"/>
              <a:gd name="connsiteX57" fmla="*/ 1372704 w 1706080"/>
              <a:gd name="connsiteY57" fmla="*/ 634365 h 1811688"/>
              <a:gd name="connsiteX58" fmla="*/ 1380324 w 1706080"/>
              <a:gd name="connsiteY58" fmla="*/ 525780 h 1811688"/>
              <a:gd name="connsiteX59" fmla="*/ 1355559 w 1706080"/>
              <a:gd name="connsiteY59" fmla="*/ 537210 h 1811688"/>
              <a:gd name="connsiteX60" fmla="*/ 1319364 w 1706080"/>
              <a:gd name="connsiteY60" fmla="*/ 651510 h 1811688"/>
              <a:gd name="connsiteX61" fmla="*/ 1250784 w 1706080"/>
              <a:gd name="connsiteY61" fmla="*/ 554355 h 1811688"/>
              <a:gd name="connsiteX62" fmla="*/ 1277733 w 1706080"/>
              <a:gd name="connsiteY62" fmla="*/ 697230 h 1811688"/>
              <a:gd name="connsiteX63" fmla="*/ 1165059 w 1706080"/>
              <a:gd name="connsiteY63" fmla="*/ 752475 h 1811688"/>
              <a:gd name="connsiteX64" fmla="*/ 1077429 w 1706080"/>
              <a:gd name="connsiteY64" fmla="*/ 727710 h 1811688"/>
              <a:gd name="connsiteX65" fmla="*/ 1081239 w 1706080"/>
              <a:gd name="connsiteY65" fmla="*/ 634365 h 1811688"/>
              <a:gd name="connsiteX66" fmla="*/ 1138389 w 1706080"/>
              <a:gd name="connsiteY66" fmla="*/ 554355 h 1811688"/>
              <a:gd name="connsiteX67" fmla="*/ 1241259 w 1706080"/>
              <a:gd name="connsiteY67" fmla="*/ 508635 h 1811688"/>
              <a:gd name="connsiteX68" fmla="*/ 1336509 w 1706080"/>
              <a:gd name="connsiteY68" fmla="*/ 489585 h 1811688"/>
              <a:gd name="connsiteX69" fmla="*/ 1487980 w 1706080"/>
              <a:gd name="connsiteY69" fmla="*/ 508635 h 1811688"/>
              <a:gd name="connsiteX70" fmla="*/ 1374609 w 1706080"/>
              <a:gd name="connsiteY70" fmla="*/ 428625 h 1811688"/>
              <a:gd name="connsiteX71" fmla="*/ 1458057 w 1706080"/>
              <a:gd name="connsiteY71" fmla="*/ 291465 h 1811688"/>
              <a:gd name="connsiteX72" fmla="*/ 1275549 w 1706080"/>
              <a:gd name="connsiteY72" fmla="*/ 428625 h 1811688"/>
              <a:gd name="connsiteX73" fmla="*/ 1187361 w 1706080"/>
              <a:gd name="connsiteY73" fmla="*/ 462915 h 1811688"/>
              <a:gd name="connsiteX74" fmla="*/ 1199048 w 1706080"/>
              <a:gd name="connsiteY74" fmla="*/ 398078 h 1811688"/>
              <a:gd name="connsiteX75" fmla="*/ 1197444 w 1706080"/>
              <a:gd name="connsiteY75" fmla="*/ 257175 h 1811688"/>
              <a:gd name="connsiteX76" fmla="*/ 1246974 w 1706080"/>
              <a:gd name="connsiteY76" fmla="*/ 142875 h 1811688"/>
              <a:gd name="connsiteX77" fmla="*/ 1153629 w 1706080"/>
              <a:gd name="connsiteY77" fmla="*/ 245745 h 1811688"/>
              <a:gd name="connsiteX78" fmla="*/ 1066464 w 1706080"/>
              <a:gd name="connsiteY78" fmla="*/ 209550 h 1811688"/>
              <a:gd name="connsiteX79" fmla="*/ 1129189 w 1706080"/>
              <a:gd name="connsiteY79" fmla="*/ 323850 h 1811688"/>
              <a:gd name="connsiteX80" fmla="*/ 1107909 w 1706080"/>
              <a:gd name="connsiteY80" fmla="*/ 447675 h 1811688"/>
              <a:gd name="connsiteX81" fmla="*/ 915504 w 1706080"/>
              <a:gd name="connsiteY81" fmla="*/ 556260 h 1811688"/>
              <a:gd name="connsiteX82" fmla="*/ 831684 w 1706080"/>
              <a:gd name="connsiteY82" fmla="*/ 504825 h 1811688"/>
              <a:gd name="connsiteX83" fmla="*/ 814539 w 1706080"/>
              <a:gd name="connsiteY83" fmla="*/ 375285 h 1811688"/>
              <a:gd name="connsiteX84" fmla="*/ 890739 w 1706080"/>
              <a:gd name="connsiteY84" fmla="*/ 165734 h 1811688"/>
              <a:gd name="connsiteX85" fmla="*/ 936459 w 1706080"/>
              <a:gd name="connsiteY85" fmla="*/ 78105 h 1811688"/>
              <a:gd name="connsiteX86" fmla="*/ 915504 w 1706080"/>
              <a:gd name="connsiteY86" fmla="*/ 17145 h 1811688"/>
              <a:gd name="connsiteX87" fmla="*/ 896454 w 1706080"/>
              <a:gd name="connsiteY87" fmla="*/ 80009 h 1811688"/>
              <a:gd name="connsiteX88" fmla="*/ 858354 w 1706080"/>
              <a:gd name="connsiteY88" fmla="*/ 125730 h 1811688"/>
              <a:gd name="connsiteX89" fmla="*/ 719661 w 1706080"/>
              <a:gd name="connsiteY89" fmla="*/ 40005 h 1811688"/>
              <a:gd name="connsiteX90" fmla="*/ 822159 w 1706080"/>
              <a:gd name="connsiteY90" fmla="*/ 211455 h 1811688"/>
              <a:gd name="connsiteX91" fmla="*/ 753579 w 1706080"/>
              <a:gd name="connsiteY91" fmla="*/ 333375 h 1811688"/>
              <a:gd name="connsiteX92" fmla="*/ 715757 w 1706080"/>
              <a:gd name="connsiteY92" fmla="*/ 394335 h 1811688"/>
              <a:gd name="connsiteX93" fmla="*/ 699774 w 1706080"/>
              <a:gd name="connsiteY93" fmla="*/ 209550 h 1811688"/>
              <a:gd name="connsiteX94" fmla="*/ 680631 w 1706080"/>
              <a:gd name="connsiteY94" fmla="*/ 0 h 1811688"/>
              <a:gd name="connsiteX95" fmla="*/ 614653 w 1706080"/>
              <a:gd name="connsiteY95" fmla="*/ 89535 h 1811688"/>
              <a:gd name="connsiteX96" fmla="*/ 593559 w 1706080"/>
              <a:gd name="connsiteY96" fmla="*/ 123825 h 1811688"/>
              <a:gd name="connsiteX97" fmla="*/ 444830 w 1706080"/>
              <a:gd name="connsiteY97" fmla="*/ 49530 h 1811688"/>
              <a:gd name="connsiteX98" fmla="*/ 512062 w 1706080"/>
              <a:gd name="connsiteY98" fmla="*/ 154305 h 1811688"/>
              <a:gd name="connsiteX99" fmla="*/ 601179 w 1706080"/>
              <a:gd name="connsiteY99" fmla="*/ 207645 h 1811688"/>
              <a:gd name="connsiteX100" fmla="*/ 608799 w 1706080"/>
              <a:gd name="connsiteY100" fmla="*/ 331470 h 1811688"/>
              <a:gd name="connsiteX101" fmla="*/ 627849 w 1706080"/>
              <a:gd name="connsiteY101" fmla="*/ 466725 h 1811688"/>
              <a:gd name="connsiteX102" fmla="*/ 641184 w 1706080"/>
              <a:gd name="connsiteY102" fmla="*/ 575310 h 1811688"/>
              <a:gd name="connsiteX103" fmla="*/ 568794 w 1706080"/>
              <a:gd name="connsiteY103" fmla="*/ 622935 h 1811688"/>
              <a:gd name="connsiteX104" fmla="*/ 398970 w 1706080"/>
              <a:gd name="connsiteY104" fmla="*/ 546735 h 1811688"/>
              <a:gd name="connsiteX105" fmla="*/ 380013 w 1706080"/>
              <a:gd name="connsiteY105" fmla="*/ 466725 h 1811688"/>
              <a:gd name="connsiteX106" fmla="*/ 476842 w 1706080"/>
              <a:gd name="connsiteY106" fmla="*/ 375285 h 1811688"/>
              <a:gd name="connsiteX107" fmla="*/ 400689 w 1706080"/>
              <a:gd name="connsiteY107" fmla="*/ 386715 h 1811688"/>
              <a:gd name="connsiteX108" fmla="*/ 364726 w 1706080"/>
              <a:gd name="connsiteY108" fmla="*/ 240030 h 1811688"/>
              <a:gd name="connsiteX109" fmla="*/ 355015 w 1706080"/>
              <a:gd name="connsiteY109" fmla="*/ 360045 h 1811688"/>
              <a:gd name="connsiteX110" fmla="*/ 318681 w 1706080"/>
              <a:gd name="connsiteY110" fmla="*/ 462915 h 1811688"/>
              <a:gd name="connsiteX111" fmla="*/ 296240 w 1706080"/>
              <a:gd name="connsiteY111" fmla="*/ 535305 h 1811688"/>
              <a:gd name="connsiteX112" fmla="*/ 135848 w 1706080"/>
              <a:gd name="connsiteY112" fmla="*/ 581025 h 1811688"/>
              <a:gd name="connsiteX113" fmla="*/ 10629 w 1706080"/>
              <a:gd name="connsiteY113" fmla="*/ 634365 h 1811688"/>
              <a:gd name="connsiteX114" fmla="*/ 155409 w 1706080"/>
              <a:gd name="connsiteY114" fmla="*/ 640080 h 1811688"/>
              <a:gd name="connsiteX115" fmla="*/ 311991 w 1706080"/>
              <a:gd name="connsiteY115" fmla="*/ 624840 h 1811688"/>
              <a:gd name="connsiteX116" fmla="*/ 476286 w 1706080"/>
              <a:gd name="connsiteY116" fmla="*/ 748665 h 1811688"/>
              <a:gd name="connsiteX117" fmla="*/ 498681 w 1706080"/>
              <a:gd name="connsiteY117" fmla="*/ 885825 h 1811688"/>
              <a:gd name="connsiteX118" fmla="*/ 412010 w 1706080"/>
              <a:gd name="connsiteY118" fmla="*/ 958149 h 1811688"/>
              <a:gd name="connsiteX119" fmla="*/ 188988 w 1706080"/>
              <a:gd name="connsiteY119" fmla="*/ 1034349 h 1811688"/>
              <a:gd name="connsiteX120" fmla="*/ 643 w 1706080"/>
              <a:gd name="connsiteY120" fmla="*/ 1080135 h 1811688"/>
              <a:gd name="connsiteX121" fmla="*/ 136949 w 1706080"/>
              <a:gd name="connsiteY121" fmla="*/ 1064829 h 1811688"/>
              <a:gd name="connsiteX122" fmla="*/ 384891 w 1706080"/>
              <a:gd name="connsiteY122" fmla="*/ 1045845 h 1811688"/>
              <a:gd name="connsiteX123" fmla="*/ 350679 w 1706080"/>
              <a:gd name="connsiteY123" fmla="*/ 1108644 h 1811688"/>
              <a:gd name="connsiteX124" fmla="*/ 331133 w 1706080"/>
              <a:gd name="connsiteY124" fmla="*/ 1255395 h 1811688"/>
              <a:gd name="connsiteX125" fmla="*/ 265187 w 1706080"/>
              <a:gd name="connsiteY125" fmla="*/ 1350579 h 1811688"/>
              <a:gd name="connsiteX126" fmla="*/ 324659 w 1706080"/>
              <a:gd name="connsiteY126" fmla="*/ 1320099 h 1811688"/>
              <a:gd name="connsiteX127" fmla="*/ 369264 w 1706080"/>
              <a:gd name="connsiteY127" fmla="*/ 1281999 h 1811688"/>
              <a:gd name="connsiteX128" fmla="*/ 430145 w 1706080"/>
              <a:gd name="connsiteY128" fmla="*/ 1322070 h 1811688"/>
              <a:gd name="connsiteX129" fmla="*/ 395068 w 1706080"/>
              <a:gd name="connsiteY129" fmla="*/ 1141095 h 1811688"/>
              <a:gd name="connsiteX0" fmla="*/ 399977 w 1708992"/>
              <a:gd name="connsiteY0" fmla="*/ 1097280 h 1811688"/>
              <a:gd name="connsiteX1" fmla="*/ 495506 w 1708992"/>
              <a:gd name="connsiteY1" fmla="*/ 1057275 h 1811688"/>
              <a:gd name="connsiteX2" fmla="*/ 626951 w 1708992"/>
              <a:gd name="connsiteY2" fmla="*/ 1102995 h 1811688"/>
              <a:gd name="connsiteX3" fmla="*/ 680291 w 1708992"/>
              <a:gd name="connsiteY3" fmla="*/ 1186815 h 1811688"/>
              <a:gd name="connsiteX4" fmla="*/ 682196 w 1708992"/>
              <a:gd name="connsiteY4" fmla="*/ 1333500 h 1811688"/>
              <a:gd name="connsiteX5" fmla="*/ 625046 w 1708992"/>
              <a:gd name="connsiteY5" fmla="*/ 1483995 h 1811688"/>
              <a:gd name="connsiteX6" fmla="*/ 623141 w 1708992"/>
              <a:gd name="connsiteY6" fmla="*/ 1613535 h 1811688"/>
              <a:gd name="connsiteX7" fmla="*/ 611711 w 1708992"/>
              <a:gd name="connsiteY7" fmla="*/ 1668780 h 1811688"/>
              <a:gd name="connsiteX8" fmla="*/ 564086 w 1708992"/>
              <a:gd name="connsiteY8" fmla="*/ 1720215 h 1811688"/>
              <a:gd name="connsiteX9" fmla="*/ 524267 w 1708992"/>
              <a:gd name="connsiteY9" fmla="*/ 1788795 h 1811688"/>
              <a:gd name="connsiteX10" fmla="*/ 614083 w 1708992"/>
              <a:gd name="connsiteY10" fmla="*/ 1733550 h 1811688"/>
              <a:gd name="connsiteX11" fmla="*/ 662960 w 1708992"/>
              <a:gd name="connsiteY11" fmla="*/ 1687830 h 1811688"/>
              <a:gd name="connsiteX12" fmla="*/ 724106 w 1708992"/>
              <a:gd name="connsiteY12" fmla="*/ 1737360 h 1811688"/>
              <a:gd name="connsiteX13" fmla="*/ 754307 w 1708992"/>
              <a:gd name="connsiteY13" fmla="*/ 1811655 h 1811688"/>
              <a:gd name="connsiteX14" fmla="*/ 764018 w 1708992"/>
              <a:gd name="connsiteY14" fmla="*/ 1727835 h 1811688"/>
              <a:gd name="connsiteX15" fmla="*/ 716486 w 1708992"/>
              <a:gd name="connsiteY15" fmla="*/ 1657350 h 1811688"/>
              <a:gd name="connsiteX16" fmla="*/ 699341 w 1708992"/>
              <a:gd name="connsiteY16" fmla="*/ 1581150 h 1811688"/>
              <a:gd name="connsiteX17" fmla="*/ 722201 w 1708992"/>
              <a:gd name="connsiteY17" fmla="*/ 1520190 h 1811688"/>
              <a:gd name="connsiteX18" fmla="*/ 764111 w 1708992"/>
              <a:gd name="connsiteY18" fmla="*/ 1476375 h 1811688"/>
              <a:gd name="connsiteX19" fmla="*/ 868886 w 1708992"/>
              <a:gd name="connsiteY19" fmla="*/ 1541145 h 1811688"/>
              <a:gd name="connsiteX20" fmla="*/ 918416 w 1708992"/>
              <a:gd name="connsiteY20" fmla="*/ 1600200 h 1811688"/>
              <a:gd name="connsiteX21" fmla="*/ 937466 w 1708992"/>
              <a:gd name="connsiteY21" fmla="*/ 1676400 h 1811688"/>
              <a:gd name="connsiteX22" fmla="*/ 967946 w 1708992"/>
              <a:gd name="connsiteY22" fmla="*/ 1600200 h 1811688"/>
              <a:gd name="connsiteX23" fmla="*/ 943181 w 1708992"/>
              <a:gd name="connsiteY23" fmla="*/ 1544955 h 1811688"/>
              <a:gd name="connsiteX24" fmla="*/ 981281 w 1708992"/>
              <a:gd name="connsiteY24" fmla="*/ 1522095 h 1811688"/>
              <a:gd name="connsiteX25" fmla="*/ 1023191 w 1708992"/>
              <a:gd name="connsiteY25" fmla="*/ 1497330 h 1811688"/>
              <a:gd name="connsiteX26" fmla="*/ 899366 w 1708992"/>
              <a:gd name="connsiteY26" fmla="*/ 1493520 h 1811688"/>
              <a:gd name="connsiteX27" fmla="*/ 804116 w 1708992"/>
              <a:gd name="connsiteY27" fmla="*/ 1360170 h 1811688"/>
              <a:gd name="connsiteX28" fmla="*/ 840311 w 1708992"/>
              <a:gd name="connsiteY28" fmla="*/ 1183005 h 1811688"/>
              <a:gd name="connsiteX29" fmla="*/ 905081 w 1708992"/>
              <a:gd name="connsiteY29" fmla="*/ 1106805 h 1811688"/>
              <a:gd name="connsiteX30" fmla="*/ 992711 w 1708992"/>
              <a:gd name="connsiteY30" fmla="*/ 1099185 h 1811688"/>
              <a:gd name="connsiteX31" fmla="*/ 1091771 w 1708992"/>
              <a:gd name="connsiteY31" fmla="*/ 1141095 h 1811688"/>
              <a:gd name="connsiteX32" fmla="*/ 1194641 w 1708992"/>
              <a:gd name="connsiteY32" fmla="*/ 1207770 h 1811688"/>
              <a:gd name="connsiteX33" fmla="*/ 1171781 w 1708992"/>
              <a:gd name="connsiteY33" fmla="*/ 1125855 h 1811688"/>
              <a:gd name="connsiteX34" fmla="*/ 1084151 w 1708992"/>
              <a:gd name="connsiteY34" fmla="*/ 1007745 h 1811688"/>
              <a:gd name="connsiteX35" fmla="*/ 1108916 w 1708992"/>
              <a:gd name="connsiteY35" fmla="*/ 931545 h 1811688"/>
              <a:gd name="connsiteX36" fmla="*/ 1210253 w 1708992"/>
              <a:gd name="connsiteY36" fmla="*/ 885825 h 1811688"/>
              <a:gd name="connsiteX37" fmla="*/ 1374176 w 1708992"/>
              <a:gd name="connsiteY37" fmla="*/ 889635 h 1811688"/>
              <a:gd name="connsiteX38" fmla="*/ 1469054 w 1708992"/>
              <a:gd name="connsiteY38" fmla="*/ 1019176 h 1811688"/>
              <a:gd name="connsiteX39" fmla="*/ 1472771 w 1708992"/>
              <a:gd name="connsiteY39" fmla="*/ 920115 h 1811688"/>
              <a:gd name="connsiteX40" fmla="*/ 1472771 w 1708992"/>
              <a:gd name="connsiteY40" fmla="*/ 901065 h 1811688"/>
              <a:gd name="connsiteX41" fmla="*/ 1545161 w 1708992"/>
              <a:gd name="connsiteY41" fmla="*/ 962025 h 1811688"/>
              <a:gd name="connsiteX42" fmla="*/ 1571831 w 1708992"/>
              <a:gd name="connsiteY42" fmla="*/ 1038225 h 1811688"/>
              <a:gd name="connsiteX43" fmla="*/ 1577546 w 1708992"/>
              <a:gd name="connsiteY43" fmla="*/ 1108710 h 1811688"/>
              <a:gd name="connsiteX44" fmla="*/ 1621361 w 1708992"/>
              <a:gd name="connsiteY44" fmla="*/ 1019175 h 1811688"/>
              <a:gd name="connsiteX45" fmla="*/ 1708991 w 1708992"/>
              <a:gd name="connsiteY45" fmla="*/ 1026795 h 1811688"/>
              <a:gd name="connsiteX46" fmla="*/ 1623267 w 1708992"/>
              <a:gd name="connsiteY46" fmla="*/ 971549 h 1811688"/>
              <a:gd name="connsiteX47" fmla="*/ 1560401 w 1708992"/>
              <a:gd name="connsiteY47" fmla="*/ 899160 h 1811688"/>
              <a:gd name="connsiteX48" fmla="*/ 1608026 w 1708992"/>
              <a:gd name="connsiteY48" fmla="*/ 870585 h 1811688"/>
              <a:gd name="connsiteX49" fmla="*/ 1680416 w 1708992"/>
              <a:gd name="connsiteY49" fmla="*/ 870585 h 1811688"/>
              <a:gd name="connsiteX50" fmla="*/ 1604216 w 1708992"/>
              <a:gd name="connsiteY50" fmla="*/ 838200 h 1811688"/>
              <a:gd name="connsiteX51" fmla="*/ 1522301 w 1708992"/>
              <a:gd name="connsiteY51" fmla="*/ 853440 h 1811688"/>
              <a:gd name="connsiteX52" fmla="*/ 1428956 w 1708992"/>
              <a:gd name="connsiteY52" fmla="*/ 792480 h 1811688"/>
              <a:gd name="connsiteX53" fmla="*/ 1463246 w 1708992"/>
              <a:gd name="connsiteY53" fmla="*/ 655320 h 1811688"/>
              <a:gd name="connsiteX54" fmla="*/ 1387046 w 1708992"/>
              <a:gd name="connsiteY54" fmla="*/ 769620 h 1811688"/>
              <a:gd name="connsiteX55" fmla="*/ 1293701 w 1708992"/>
              <a:gd name="connsiteY55" fmla="*/ 792480 h 1811688"/>
              <a:gd name="connsiteX56" fmla="*/ 1333706 w 1708992"/>
              <a:gd name="connsiteY56" fmla="*/ 729615 h 1811688"/>
              <a:gd name="connsiteX57" fmla="*/ 1375616 w 1708992"/>
              <a:gd name="connsiteY57" fmla="*/ 634365 h 1811688"/>
              <a:gd name="connsiteX58" fmla="*/ 1383236 w 1708992"/>
              <a:gd name="connsiteY58" fmla="*/ 525780 h 1811688"/>
              <a:gd name="connsiteX59" fmla="*/ 1358471 w 1708992"/>
              <a:gd name="connsiteY59" fmla="*/ 537210 h 1811688"/>
              <a:gd name="connsiteX60" fmla="*/ 1322276 w 1708992"/>
              <a:gd name="connsiteY60" fmla="*/ 651510 h 1811688"/>
              <a:gd name="connsiteX61" fmla="*/ 1253696 w 1708992"/>
              <a:gd name="connsiteY61" fmla="*/ 554355 h 1811688"/>
              <a:gd name="connsiteX62" fmla="*/ 1280645 w 1708992"/>
              <a:gd name="connsiteY62" fmla="*/ 697230 h 1811688"/>
              <a:gd name="connsiteX63" fmla="*/ 1167971 w 1708992"/>
              <a:gd name="connsiteY63" fmla="*/ 752475 h 1811688"/>
              <a:gd name="connsiteX64" fmla="*/ 1080341 w 1708992"/>
              <a:gd name="connsiteY64" fmla="*/ 727710 h 1811688"/>
              <a:gd name="connsiteX65" fmla="*/ 1084151 w 1708992"/>
              <a:gd name="connsiteY65" fmla="*/ 634365 h 1811688"/>
              <a:gd name="connsiteX66" fmla="*/ 1141301 w 1708992"/>
              <a:gd name="connsiteY66" fmla="*/ 554355 h 1811688"/>
              <a:gd name="connsiteX67" fmla="*/ 1244171 w 1708992"/>
              <a:gd name="connsiteY67" fmla="*/ 508635 h 1811688"/>
              <a:gd name="connsiteX68" fmla="*/ 1339421 w 1708992"/>
              <a:gd name="connsiteY68" fmla="*/ 489585 h 1811688"/>
              <a:gd name="connsiteX69" fmla="*/ 1490892 w 1708992"/>
              <a:gd name="connsiteY69" fmla="*/ 508635 h 1811688"/>
              <a:gd name="connsiteX70" fmla="*/ 1377521 w 1708992"/>
              <a:gd name="connsiteY70" fmla="*/ 428625 h 1811688"/>
              <a:gd name="connsiteX71" fmla="*/ 1460969 w 1708992"/>
              <a:gd name="connsiteY71" fmla="*/ 291465 h 1811688"/>
              <a:gd name="connsiteX72" fmla="*/ 1278461 w 1708992"/>
              <a:gd name="connsiteY72" fmla="*/ 428625 h 1811688"/>
              <a:gd name="connsiteX73" fmla="*/ 1190273 w 1708992"/>
              <a:gd name="connsiteY73" fmla="*/ 462915 h 1811688"/>
              <a:gd name="connsiteX74" fmla="*/ 1201960 w 1708992"/>
              <a:gd name="connsiteY74" fmla="*/ 398078 h 1811688"/>
              <a:gd name="connsiteX75" fmla="*/ 1200356 w 1708992"/>
              <a:gd name="connsiteY75" fmla="*/ 257175 h 1811688"/>
              <a:gd name="connsiteX76" fmla="*/ 1249886 w 1708992"/>
              <a:gd name="connsiteY76" fmla="*/ 142875 h 1811688"/>
              <a:gd name="connsiteX77" fmla="*/ 1156541 w 1708992"/>
              <a:gd name="connsiteY77" fmla="*/ 245745 h 1811688"/>
              <a:gd name="connsiteX78" fmla="*/ 1069376 w 1708992"/>
              <a:gd name="connsiteY78" fmla="*/ 209550 h 1811688"/>
              <a:gd name="connsiteX79" fmla="*/ 1132101 w 1708992"/>
              <a:gd name="connsiteY79" fmla="*/ 323850 h 1811688"/>
              <a:gd name="connsiteX80" fmla="*/ 1110821 w 1708992"/>
              <a:gd name="connsiteY80" fmla="*/ 447675 h 1811688"/>
              <a:gd name="connsiteX81" fmla="*/ 918416 w 1708992"/>
              <a:gd name="connsiteY81" fmla="*/ 556260 h 1811688"/>
              <a:gd name="connsiteX82" fmla="*/ 834596 w 1708992"/>
              <a:gd name="connsiteY82" fmla="*/ 504825 h 1811688"/>
              <a:gd name="connsiteX83" fmla="*/ 817451 w 1708992"/>
              <a:gd name="connsiteY83" fmla="*/ 375285 h 1811688"/>
              <a:gd name="connsiteX84" fmla="*/ 893651 w 1708992"/>
              <a:gd name="connsiteY84" fmla="*/ 165734 h 1811688"/>
              <a:gd name="connsiteX85" fmla="*/ 939371 w 1708992"/>
              <a:gd name="connsiteY85" fmla="*/ 78105 h 1811688"/>
              <a:gd name="connsiteX86" fmla="*/ 918416 w 1708992"/>
              <a:gd name="connsiteY86" fmla="*/ 17145 h 1811688"/>
              <a:gd name="connsiteX87" fmla="*/ 899366 w 1708992"/>
              <a:gd name="connsiteY87" fmla="*/ 80009 h 1811688"/>
              <a:gd name="connsiteX88" fmla="*/ 861266 w 1708992"/>
              <a:gd name="connsiteY88" fmla="*/ 125730 h 1811688"/>
              <a:gd name="connsiteX89" fmla="*/ 722573 w 1708992"/>
              <a:gd name="connsiteY89" fmla="*/ 40005 h 1811688"/>
              <a:gd name="connsiteX90" fmla="*/ 825071 w 1708992"/>
              <a:gd name="connsiteY90" fmla="*/ 211455 h 1811688"/>
              <a:gd name="connsiteX91" fmla="*/ 756491 w 1708992"/>
              <a:gd name="connsiteY91" fmla="*/ 333375 h 1811688"/>
              <a:gd name="connsiteX92" fmla="*/ 718669 w 1708992"/>
              <a:gd name="connsiteY92" fmla="*/ 394335 h 1811688"/>
              <a:gd name="connsiteX93" fmla="*/ 702686 w 1708992"/>
              <a:gd name="connsiteY93" fmla="*/ 209550 h 1811688"/>
              <a:gd name="connsiteX94" fmla="*/ 683543 w 1708992"/>
              <a:gd name="connsiteY94" fmla="*/ 0 h 1811688"/>
              <a:gd name="connsiteX95" fmla="*/ 617565 w 1708992"/>
              <a:gd name="connsiteY95" fmla="*/ 89535 h 1811688"/>
              <a:gd name="connsiteX96" fmla="*/ 596471 w 1708992"/>
              <a:gd name="connsiteY96" fmla="*/ 123825 h 1811688"/>
              <a:gd name="connsiteX97" fmla="*/ 447742 w 1708992"/>
              <a:gd name="connsiteY97" fmla="*/ 49530 h 1811688"/>
              <a:gd name="connsiteX98" fmla="*/ 514974 w 1708992"/>
              <a:gd name="connsiteY98" fmla="*/ 154305 h 1811688"/>
              <a:gd name="connsiteX99" fmla="*/ 604091 w 1708992"/>
              <a:gd name="connsiteY99" fmla="*/ 207645 h 1811688"/>
              <a:gd name="connsiteX100" fmla="*/ 611711 w 1708992"/>
              <a:gd name="connsiteY100" fmla="*/ 331470 h 1811688"/>
              <a:gd name="connsiteX101" fmla="*/ 630761 w 1708992"/>
              <a:gd name="connsiteY101" fmla="*/ 466725 h 1811688"/>
              <a:gd name="connsiteX102" fmla="*/ 644096 w 1708992"/>
              <a:gd name="connsiteY102" fmla="*/ 575310 h 1811688"/>
              <a:gd name="connsiteX103" fmla="*/ 571706 w 1708992"/>
              <a:gd name="connsiteY103" fmla="*/ 622935 h 1811688"/>
              <a:gd name="connsiteX104" fmla="*/ 401882 w 1708992"/>
              <a:gd name="connsiteY104" fmla="*/ 546735 h 1811688"/>
              <a:gd name="connsiteX105" fmla="*/ 382925 w 1708992"/>
              <a:gd name="connsiteY105" fmla="*/ 466725 h 1811688"/>
              <a:gd name="connsiteX106" fmla="*/ 479754 w 1708992"/>
              <a:gd name="connsiteY106" fmla="*/ 375285 h 1811688"/>
              <a:gd name="connsiteX107" fmla="*/ 403601 w 1708992"/>
              <a:gd name="connsiteY107" fmla="*/ 386715 h 1811688"/>
              <a:gd name="connsiteX108" fmla="*/ 367638 w 1708992"/>
              <a:gd name="connsiteY108" fmla="*/ 240030 h 1811688"/>
              <a:gd name="connsiteX109" fmla="*/ 357927 w 1708992"/>
              <a:gd name="connsiteY109" fmla="*/ 360045 h 1811688"/>
              <a:gd name="connsiteX110" fmla="*/ 321593 w 1708992"/>
              <a:gd name="connsiteY110" fmla="*/ 462915 h 1811688"/>
              <a:gd name="connsiteX111" fmla="*/ 299152 w 1708992"/>
              <a:gd name="connsiteY111" fmla="*/ 535305 h 1811688"/>
              <a:gd name="connsiteX112" fmla="*/ 138760 w 1708992"/>
              <a:gd name="connsiteY112" fmla="*/ 581025 h 1811688"/>
              <a:gd name="connsiteX113" fmla="*/ 13541 w 1708992"/>
              <a:gd name="connsiteY113" fmla="*/ 634365 h 1811688"/>
              <a:gd name="connsiteX114" fmla="*/ 158321 w 1708992"/>
              <a:gd name="connsiteY114" fmla="*/ 640080 h 1811688"/>
              <a:gd name="connsiteX115" fmla="*/ 314903 w 1708992"/>
              <a:gd name="connsiteY115" fmla="*/ 624840 h 1811688"/>
              <a:gd name="connsiteX116" fmla="*/ 479198 w 1708992"/>
              <a:gd name="connsiteY116" fmla="*/ 748665 h 1811688"/>
              <a:gd name="connsiteX117" fmla="*/ 501593 w 1708992"/>
              <a:gd name="connsiteY117" fmla="*/ 885825 h 1811688"/>
              <a:gd name="connsiteX118" fmla="*/ 414922 w 1708992"/>
              <a:gd name="connsiteY118" fmla="*/ 958149 h 1811688"/>
              <a:gd name="connsiteX119" fmla="*/ 191900 w 1708992"/>
              <a:gd name="connsiteY119" fmla="*/ 1034349 h 1811688"/>
              <a:gd name="connsiteX120" fmla="*/ 3555 w 1708992"/>
              <a:gd name="connsiteY120" fmla="*/ 1080135 h 1811688"/>
              <a:gd name="connsiteX121" fmla="*/ 93398 w 1708992"/>
              <a:gd name="connsiteY121" fmla="*/ 1104834 h 1811688"/>
              <a:gd name="connsiteX122" fmla="*/ 387803 w 1708992"/>
              <a:gd name="connsiteY122" fmla="*/ 1045845 h 1811688"/>
              <a:gd name="connsiteX123" fmla="*/ 353591 w 1708992"/>
              <a:gd name="connsiteY123" fmla="*/ 1108644 h 1811688"/>
              <a:gd name="connsiteX124" fmla="*/ 334045 w 1708992"/>
              <a:gd name="connsiteY124" fmla="*/ 1255395 h 1811688"/>
              <a:gd name="connsiteX125" fmla="*/ 268099 w 1708992"/>
              <a:gd name="connsiteY125" fmla="*/ 1350579 h 1811688"/>
              <a:gd name="connsiteX126" fmla="*/ 327571 w 1708992"/>
              <a:gd name="connsiteY126" fmla="*/ 1320099 h 1811688"/>
              <a:gd name="connsiteX127" fmla="*/ 372176 w 1708992"/>
              <a:gd name="connsiteY127" fmla="*/ 1281999 h 1811688"/>
              <a:gd name="connsiteX128" fmla="*/ 433057 w 1708992"/>
              <a:gd name="connsiteY128" fmla="*/ 1322070 h 1811688"/>
              <a:gd name="connsiteX129" fmla="*/ 397980 w 1708992"/>
              <a:gd name="connsiteY129"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1884 w 1705954"/>
              <a:gd name="connsiteY118" fmla="*/ 958149 h 1811688"/>
              <a:gd name="connsiteX119" fmla="*/ 120096 w 1705954"/>
              <a:gd name="connsiteY119" fmla="*/ 1070544 h 1811688"/>
              <a:gd name="connsiteX120" fmla="*/ 517 w 1705954"/>
              <a:gd name="connsiteY120" fmla="*/ 1080135 h 1811688"/>
              <a:gd name="connsiteX121" fmla="*/ 90360 w 1705954"/>
              <a:gd name="connsiteY121" fmla="*/ 1104834 h 1811688"/>
              <a:gd name="connsiteX122" fmla="*/ 384765 w 1705954"/>
              <a:gd name="connsiteY122" fmla="*/ 1045845 h 1811688"/>
              <a:gd name="connsiteX123" fmla="*/ 350553 w 1705954"/>
              <a:gd name="connsiteY123" fmla="*/ 1108644 h 1811688"/>
              <a:gd name="connsiteX124" fmla="*/ 331007 w 1705954"/>
              <a:gd name="connsiteY124" fmla="*/ 1255395 h 1811688"/>
              <a:gd name="connsiteX125" fmla="*/ 265061 w 1705954"/>
              <a:gd name="connsiteY125" fmla="*/ 1350579 h 1811688"/>
              <a:gd name="connsiteX126" fmla="*/ 324533 w 1705954"/>
              <a:gd name="connsiteY126" fmla="*/ 1320099 h 1811688"/>
              <a:gd name="connsiteX127" fmla="*/ 369138 w 1705954"/>
              <a:gd name="connsiteY127" fmla="*/ 1281999 h 1811688"/>
              <a:gd name="connsiteX128" fmla="*/ 430019 w 1705954"/>
              <a:gd name="connsiteY128" fmla="*/ 1322070 h 1811688"/>
              <a:gd name="connsiteX129" fmla="*/ 394942 w 1705954"/>
              <a:gd name="connsiteY129"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1884 w 1705954"/>
              <a:gd name="connsiteY118" fmla="*/ 958149 h 1811688"/>
              <a:gd name="connsiteX119" fmla="*/ 292939 w 1705954"/>
              <a:gd name="connsiteY119" fmla="*/ 1007679 h 1811688"/>
              <a:gd name="connsiteX120" fmla="*/ 120096 w 1705954"/>
              <a:gd name="connsiteY120" fmla="*/ 1070544 h 1811688"/>
              <a:gd name="connsiteX121" fmla="*/ 517 w 1705954"/>
              <a:gd name="connsiteY121" fmla="*/ 1080135 h 1811688"/>
              <a:gd name="connsiteX122" fmla="*/ 90360 w 1705954"/>
              <a:gd name="connsiteY122" fmla="*/ 1104834 h 1811688"/>
              <a:gd name="connsiteX123" fmla="*/ 384765 w 1705954"/>
              <a:gd name="connsiteY123" fmla="*/ 1045845 h 1811688"/>
              <a:gd name="connsiteX124" fmla="*/ 350553 w 1705954"/>
              <a:gd name="connsiteY124" fmla="*/ 1108644 h 1811688"/>
              <a:gd name="connsiteX125" fmla="*/ 331007 w 1705954"/>
              <a:gd name="connsiteY125" fmla="*/ 1255395 h 1811688"/>
              <a:gd name="connsiteX126" fmla="*/ 265061 w 1705954"/>
              <a:gd name="connsiteY126" fmla="*/ 1350579 h 1811688"/>
              <a:gd name="connsiteX127" fmla="*/ 324533 w 1705954"/>
              <a:gd name="connsiteY127" fmla="*/ 1320099 h 1811688"/>
              <a:gd name="connsiteX128" fmla="*/ 369138 w 1705954"/>
              <a:gd name="connsiteY128" fmla="*/ 1281999 h 1811688"/>
              <a:gd name="connsiteX129" fmla="*/ 430019 w 1705954"/>
              <a:gd name="connsiteY129" fmla="*/ 1322070 h 1811688"/>
              <a:gd name="connsiteX130" fmla="*/ 394942 w 1705954"/>
              <a:gd name="connsiteY130"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1884 w 1705954"/>
              <a:gd name="connsiteY118" fmla="*/ 958149 h 1811688"/>
              <a:gd name="connsiteX119" fmla="*/ 214881 w 1705954"/>
              <a:gd name="connsiteY119" fmla="*/ 1024824 h 1811688"/>
              <a:gd name="connsiteX120" fmla="*/ 120096 w 1705954"/>
              <a:gd name="connsiteY120" fmla="*/ 1070544 h 1811688"/>
              <a:gd name="connsiteX121" fmla="*/ 517 w 1705954"/>
              <a:gd name="connsiteY121" fmla="*/ 1080135 h 1811688"/>
              <a:gd name="connsiteX122" fmla="*/ 90360 w 1705954"/>
              <a:gd name="connsiteY122" fmla="*/ 1104834 h 1811688"/>
              <a:gd name="connsiteX123" fmla="*/ 384765 w 1705954"/>
              <a:gd name="connsiteY123" fmla="*/ 1045845 h 1811688"/>
              <a:gd name="connsiteX124" fmla="*/ 350553 w 1705954"/>
              <a:gd name="connsiteY124" fmla="*/ 1108644 h 1811688"/>
              <a:gd name="connsiteX125" fmla="*/ 331007 w 1705954"/>
              <a:gd name="connsiteY125" fmla="*/ 1255395 h 1811688"/>
              <a:gd name="connsiteX126" fmla="*/ 265061 w 1705954"/>
              <a:gd name="connsiteY126" fmla="*/ 1350579 h 1811688"/>
              <a:gd name="connsiteX127" fmla="*/ 324533 w 1705954"/>
              <a:gd name="connsiteY127" fmla="*/ 1320099 h 1811688"/>
              <a:gd name="connsiteX128" fmla="*/ 369138 w 1705954"/>
              <a:gd name="connsiteY128" fmla="*/ 1281999 h 1811688"/>
              <a:gd name="connsiteX129" fmla="*/ 430019 w 1705954"/>
              <a:gd name="connsiteY129" fmla="*/ 1322070 h 1811688"/>
              <a:gd name="connsiteX130" fmla="*/ 394942 w 1705954"/>
              <a:gd name="connsiteY130" fmla="*/ 1141095 h 1811688"/>
              <a:gd name="connsiteX0" fmla="*/ 396939 w 1705954"/>
              <a:gd name="connsiteY0" fmla="*/ 1097280 h 1811688"/>
              <a:gd name="connsiteX1" fmla="*/ 492468 w 1705954"/>
              <a:gd name="connsiteY1" fmla="*/ 1057275 h 1811688"/>
              <a:gd name="connsiteX2" fmla="*/ 623913 w 1705954"/>
              <a:gd name="connsiteY2" fmla="*/ 1102995 h 1811688"/>
              <a:gd name="connsiteX3" fmla="*/ 677253 w 1705954"/>
              <a:gd name="connsiteY3" fmla="*/ 1186815 h 1811688"/>
              <a:gd name="connsiteX4" fmla="*/ 679158 w 1705954"/>
              <a:gd name="connsiteY4" fmla="*/ 1333500 h 1811688"/>
              <a:gd name="connsiteX5" fmla="*/ 622008 w 1705954"/>
              <a:gd name="connsiteY5" fmla="*/ 1483995 h 1811688"/>
              <a:gd name="connsiteX6" fmla="*/ 620103 w 1705954"/>
              <a:gd name="connsiteY6" fmla="*/ 1613535 h 1811688"/>
              <a:gd name="connsiteX7" fmla="*/ 608673 w 1705954"/>
              <a:gd name="connsiteY7" fmla="*/ 1668780 h 1811688"/>
              <a:gd name="connsiteX8" fmla="*/ 561048 w 1705954"/>
              <a:gd name="connsiteY8" fmla="*/ 1720215 h 1811688"/>
              <a:gd name="connsiteX9" fmla="*/ 521229 w 1705954"/>
              <a:gd name="connsiteY9" fmla="*/ 1788795 h 1811688"/>
              <a:gd name="connsiteX10" fmla="*/ 611045 w 1705954"/>
              <a:gd name="connsiteY10" fmla="*/ 1733550 h 1811688"/>
              <a:gd name="connsiteX11" fmla="*/ 659922 w 1705954"/>
              <a:gd name="connsiteY11" fmla="*/ 1687830 h 1811688"/>
              <a:gd name="connsiteX12" fmla="*/ 721068 w 1705954"/>
              <a:gd name="connsiteY12" fmla="*/ 1737360 h 1811688"/>
              <a:gd name="connsiteX13" fmla="*/ 751269 w 1705954"/>
              <a:gd name="connsiteY13" fmla="*/ 1811655 h 1811688"/>
              <a:gd name="connsiteX14" fmla="*/ 760980 w 1705954"/>
              <a:gd name="connsiteY14" fmla="*/ 1727835 h 1811688"/>
              <a:gd name="connsiteX15" fmla="*/ 713448 w 1705954"/>
              <a:gd name="connsiteY15" fmla="*/ 1657350 h 1811688"/>
              <a:gd name="connsiteX16" fmla="*/ 696303 w 1705954"/>
              <a:gd name="connsiteY16" fmla="*/ 1581150 h 1811688"/>
              <a:gd name="connsiteX17" fmla="*/ 719163 w 1705954"/>
              <a:gd name="connsiteY17" fmla="*/ 1520190 h 1811688"/>
              <a:gd name="connsiteX18" fmla="*/ 761073 w 1705954"/>
              <a:gd name="connsiteY18" fmla="*/ 1476375 h 1811688"/>
              <a:gd name="connsiteX19" fmla="*/ 865848 w 1705954"/>
              <a:gd name="connsiteY19" fmla="*/ 1541145 h 1811688"/>
              <a:gd name="connsiteX20" fmla="*/ 915378 w 1705954"/>
              <a:gd name="connsiteY20" fmla="*/ 1600200 h 1811688"/>
              <a:gd name="connsiteX21" fmla="*/ 934428 w 1705954"/>
              <a:gd name="connsiteY21" fmla="*/ 1676400 h 1811688"/>
              <a:gd name="connsiteX22" fmla="*/ 964908 w 1705954"/>
              <a:gd name="connsiteY22" fmla="*/ 1600200 h 1811688"/>
              <a:gd name="connsiteX23" fmla="*/ 940143 w 1705954"/>
              <a:gd name="connsiteY23" fmla="*/ 1544955 h 1811688"/>
              <a:gd name="connsiteX24" fmla="*/ 978243 w 1705954"/>
              <a:gd name="connsiteY24" fmla="*/ 1522095 h 1811688"/>
              <a:gd name="connsiteX25" fmla="*/ 1020153 w 1705954"/>
              <a:gd name="connsiteY25" fmla="*/ 1497330 h 1811688"/>
              <a:gd name="connsiteX26" fmla="*/ 896328 w 1705954"/>
              <a:gd name="connsiteY26" fmla="*/ 1493520 h 1811688"/>
              <a:gd name="connsiteX27" fmla="*/ 801078 w 1705954"/>
              <a:gd name="connsiteY27" fmla="*/ 1360170 h 1811688"/>
              <a:gd name="connsiteX28" fmla="*/ 837273 w 1705954"/>
              <a:gd name="connsiteY28" fmla="*/ 1183005 h 1811688"/>
              <a:gd name="connsiteX29" fmla="*/ 902043 w 1705954"/>
              <a:gd name="connsiteY29" fmla="*/ 1106805 h 1811688"/>
              <a:gd name="connsiteX30" fmla="*/ 989673 w 1705954"/>
              <a:gd name="connsiteY30" fmla="*/ 1099185 h 1811688"/>
              <a:gd name="connsiteX31" fmla="*/ 1088733 w 1705954"/>
              <a:gd name="connsiteY31" fmla="*/ 1141095 h 1811688"/>
              <a:gd name="connsiteX32" fmla="*/ 1191603 w 1705954"/>
              <a:gd name="connsiteY32" fmla="*/ 1207770 h 1811688"/>
              <a:gd name="connsiteX33" fmla="*/ 1168743 w 1705954"/>
              <a:gd name="connsiteY33" fmla="*/ 1125855 h 1811688"/>
              <a:gd name="connsiteX34" fmla="*/ 1081113 w 1705954"/>
              <a:gd name="connsiteY34" fmla="*/ 1007745 h 1811688"/>
              <a:gd name="connsiteX35" fmla="*/ 1105878 w 1705954"/>
              <a:gd name="connsiteY35" fmla="*/ 931545 h 1811688"/>
              <a:gd name="connsiteX36" fmla="*/ 1207215 w 1705954"/>
              <a:gd name="connsiteY36" fmla="*/ 885825 h 1811688"/>
              <a:gd name="connsiteX37" fmla="*/ 1371138 w 1705954"/>
              <a:gd name="connsiteY37" fmla="*/ 889635 h 1811688"/>
              <a:gd name="connsiteX38" fmla="*/ 1466016 w 1705954"/>
              <a:gd name="connsiteY38" fmla="*/ 1019176 h 1811688"/>
              <a:gd name="connsiteX39" fmla="*/ 1469733 w 1705954"/>
              <a:gd name="connsiteY39" fmla="*/ 920115 h 1811688"/>
              <a:gd name="connsiteX40" fmla="*/ 1469733 w 1705954"/>
              <a:gd name="connsiteY40" fmla="*/ 901065 h 1811688"/>
              <a:gd name="connsiteX41" fmla="*/ 1542123 w 1705954"/>
              <a:gd name="connsiteY41" fmla="*/ 962025 h 1811688"/>
              <a:gd name="connsiteX42" fmla="*/ 1568793 w 1705954"/>
              <a:gd name="connsiteY42" fmla="*/ 1038225 h 1811688"/>
              <a:gd name="connsiteX43" fmla="*/ 1574508 w 1705954"/>
              <a:gd name="connsiteY43" fmla="*/ 1108710 h 1811688"/>
              <a:gd name="connsiteX44" fmla="*/ 1618323 w 1705954"/>
              <a:gd name="connsiteY44" fmla="*/ 1019175 h 1811688"/>
              <a:gd name="connsiteX45" fmla="*/ 1705953 w 1705954"/>
              <a:gd name="connsiteY45" fmla="*/ 1026795 h 1811688"/>
              <a:gd name="connsiteX46" fmla="*/ 1620229 w 1705954"/>
              <a:gd name="connsiteY46" fmla="*/ 971549 h 1811688"/>
              <a:gd name="connsiteX47" fmla="*/ 1557363 w 1705954"/>
              <a:gd name="connsiteY47" fmla="*/ 899160 h 1811688"/>
              <a:gd name="connsiteX48" fmla="*/ 1604988 w 1705954"/>
              <a:gd name="connsiteY48" fmla="*/ 870585 h 1811688"/>
              <a:gd name="connsiteX49" fmla="*/ 1677378 w 1705954"/>
              <a:gd name="connsiteY49" fmla="*/ 870585 h 1811688"/>
              <a:gd name="connsiteX50" fmla="*/ 1601178 w 1705954"/>
              <a:gd name="connsiteY50" fmla="*/ 838200 h 1811688"/>
              <a:gd name="connsiteX51" fmla="*/ 1519263 w 1705954"/>
              <a:gd name="connsiteY51" fmla="*/ 853440 h 1811688"/>
              <a:gd name="connsiteX52" fmla="*/ 1425918 w 1705954"/>
              <a:gd name="connsiteY52" fmla="*/ 792480 h 1811688"/>
              <a:gd name="connsiteX53" fmla="*/ 1460208 w 1705954"/>
              <a:gd name="connsiteY53" fmla="*/ 655320 h 1811688"/>
              <a:gd name="connsiteX54" fmla="*/ 1384008 w 1705954"/>
              <a:gd name="connsiteY54" fmla="*/ 769620 h 1811688"/>
              <a:gd name="connsiteX55" fmla="*/ 1290663 w 1705954"/>
              <a:gd name="connsiteY55" fmla="*/ 792480 h 1811688"/>
              <a:gd name="connsiteX56" fmla="*/ 1330668 w 1705954"/>
              <a:gd name="connsiteY56" fmla="*/ 729615 h 1811688"/>
              <a:gd name="connsiteX57" fmla="*/ 1372578 w 1705954"/>
              <a:gd name="connsiteY57" fmla="*/ 634365 h 1811688"/>
              <a:gd name="connsiteX58" fmla="*/ 1380198 w 1705954"/>
              <a:gd name="connsiteY58" fmla="*/ 525780 h 1811688"/>
              <a:gd name="connsiteX59" fmla="*/ 1355433 w 1705954"/>
              <a:gd name="connsiteY59" fmla="*/ 537210 h 1811688"/>
              <a:gd name="connsiteX60" fmla="*/ 1319238 w 1705954"/>
              <a:gd name="connsiteY60" fmla="*/ 651510 h 1811688"/>
              <a:gd name="connsiteX61" fmla="*/ 1250658 w 1705954"/>
              <a:gd name="connsiteY61" fmla="*/ 554355 h 1811688"/>
              <a:gd name="connsiteX62" fmla="*/ 1277607 w 1705954"/>
              <a:gd name="connsiteY62" fmla="*/ 697230 h 1811688"/>
              <a:gd name="connsiteX63" fmla="*/ 1164933 w 1705954"/>
              <a:gd name="connsiteY63" fmla="*/ 752475 h 1811688"/>
              <a:gd name="connsiteX64" fmla="*/ 1077303 w 1705954"/>
              <a:gd name="connsiteY64" fmla="*/ 727710 h 1811688"/>
              <a:gd name="connsiteX65" fmla="*/ 1081113 w 1705954"/>
              <a:gd name="connsiteY65" fmla="*/ 634365 h 1811688"/>
              <a:gd name="connsiteX66" fmla="*/ 1138263 w 1705954"/>
              <a:gd name="connsiteY66" fmla="*/ 554355 h 1811688"/>
              <a:gd name="connsiteX67" fmla="*/ 1241133 w 1705954"/>
              <a:gd name="connsiteY67" fmla="*/ 508635 h 1811688"/>
              <a:gd name="connsiteX68" fmla="*/ 1336383 w 1705954"/>
              <a:gd name="connsiteY68" fmla="*/ 489585 h 1811688"/>
              <a:gd name="connsiteX69" fmla="*/ 1487854 w 1705954"/>
              <a:gd name="connsiteY69" fmla="*/ 508635 h 1811688"/>
              <a:gd name="connsiteX70" fmla="*/ 1374483 w 1705954"/>
              <a:gd name="connsiteY70" fmla="*/ 428625 h 1811688"/>
              <a:gd name="connsiteX71" fmla="*/ 1457931 w 1705954"/>
              <a:gd name="connsiteY71" fmla="*/ 291465 h 1811688"/>
              <a:gd name="connsiteX72" fmla="*/ 1275423 w 1705954"/>
              <a:gd name="connsiteY72" fmla="*/ 428625 h 1811688"/>
              <a:gd name="connsiteX73" fmla="*/ 1187235 w 1705954"/>
              <a:gd name="connsiteY73" fmla="*/ 462915 h 1811688"/>
              <a:gd name="connsiteX74" fmla="*/ 1198922 w 1705954"/>
              <a:gd name="connsiteY74" fmla="*/ 398078 h 1811688"/>
              <a:gd name="connsiteX75" fmla="*/ 1197318 w 1705954"/>
              <a:gd name="connsiteY75" fmla="*/ 257175 h 1811688"/>
              <a:gd name="connsiteX76" fmla="*/ 1246848 w 1705954"/>
              <a:gd name="connsiteY76" fmla="*/ 142875 h 1811688"/>
              <a:gd name="connsiteX77" fmla="*/ 1153503 w 1705954"/>
              <a:gd name="connsiteY77" fmla="*/ 245745 h 1811688"/>
              <a:gd name="connsiteX78" fmla="*/ 1066338 w 1705954"/>
              <a:gd name="connsiteY78" fmla="*/ 209550 h 1811688"/>
              <a:gd name="connsiteX79" fmla="*/ 1129063 w 1705954"/>
              <a:gd name="connsiteY79" fmla="*/ 323850 h 1811688"/>
              <a:gd name="connsiteX80" fmla="*/ 1107783 w 1705954"/>
              <a:gd name="connsiteY80" fmla="*/ 447675 h 1811688"/>
              <a:gd name="connsiteX81" fmla="*/ 915378 w 1705954"/>
              <a:gd name="connsiteY81" fmla="*/ 556260 h 1811688"/>
              <a:gd name="connsiteX82" fmla="*/ 831558 w 1705954"/>
              <a:gd name="connsiteY82" fmla="*/ 504825 h 1811688"/>
              <a:gd name="connsiteX83" fmla="*/ 814413 w 1705954"/>
              <a:gd name="connsiteY83" fmla="*/ 375285 h 1811688"/>
              <a:gd name="connsiteX84" fmla="*/ 890613 w 1705954"/>
              <a:gd name="connsiteY84" fmla="*/ 165734 h 1811688"/>
              <a:gd name="connsiteX85" fmla="*/ 936333 w 1705954"/>
              <a:gd name="connsiteY85" fmla="*/ 78105 h 1811688"/>
              <a:gd name="connsiteX86" fmla="*/ 915378 w 1705954"/>
              <a:gd name="connsiteY86" fmla="*/ 17145 h 1811688"/>
              <a:gd name="connsiteX87" fmla="*/ 896328 w 1705954"/>
              <a:gd name="connsiteY87" fmla="*/ 80009 h 1811688"/>
              <a:gd name="connsiteX88" fmla="*/ 858228 w 1705954"/>
              <a:gd name="connsiteY88" fmla="*/ 125730 h 1811688"/>
              <a:gd name="connsiteX89" fmla="*/ 719535 w 1705954"/>
              <a:gd name="connsiteY89" fmla="*/ 40005 h 1811688"/>
              <a:gd name="connsiteX90" fmla="*/ 822033 w 1705954"/>
              <a:gd name="connsiteY90" fmla="*/ 211455 h 1811688"/>
              <a:gd name="connsiteX91" fmla="*/ 753453 w 1705954"/>
              <a:gd name="connsiteY91" fmla="*/ 333375 h 1811688"/>
              <a:gd name="connsiteX92" fmla="*/ 715631 w 1705954"/>
              <a:gd name="connsiteY92" fmla="*/ 394335 h 1811688"/>
              <a:gd name="connsiteX93" fmla="*/ 699648 w 1705954"/>
              <a:gd name="connsiteY93" fmla="*/ 209550 h 1811688"/>
              <a:gd name="connsiteX94" fmla="*/ 680505 w 1705954"/>
              <a:gd name="connsiteY94" fmla="*/ 0 h 1811688"/>
              <a:gd name="connsiteX95" fmla="*/ 614527 w 1705954"/>
              <a:gd name="connsiteY95" fmla="*/ 89535 h 1811688"/>
              <a:gd name="connsiteX96" fmla="*/ 593433 w 1705954"/>
              <a:gd name="connsiteY96" fmla="*/ 123825 h 1811688"/>
              <a:gd name="connsiteX97" fmla="*/ 444704 w 1705954"/>
              <a:gd name="connsiteY97" fmla="*/ 49530 h 1811688"/>
              <a:gd name="connsiteX98" fmla="*/ 511936 w 1705954"/>
              <a:gd name="connsiteY98" fmla="*/ 154305 h 1811688"/>
              <a:gd name="connsiteX99" fmla="*/ 601053 w 1705954"/>
              <a:gd name="connsiteY99" fmla="*/ 207645 h 1811688"/>
              <a:gd name="connsiteX100" fmla="*/ 608673 w 1705954"/>
              <a:gd name="connsiteY100" fmla="*/ 331470 h 1811688"/>
              <a:gd name="connsiteX101" fmla="*/ 627723 w 1705954"/>
              <a:gd name="connsiteY101" fmla="*/ 466725 h 1811688"/>
              <a:gd name="connsiteX102" fmla="*/ 641058 w 1705954"/>
              <a:gd name="connsiteY102" fmla="*/ 575310 h 1811688"/>
              <a:gd name="connsiteX103" fmla="*/ 568668 w 1705954"/>
              <a:gd name="connsiteY103" fmla="*/ 622935 h 1811688"/>
              <a:gd name="connsiteX104" fmla="*/ 398844 w 1705954"/>
              <a:gd name="connsiteY104" fmla="*/ 546735 h 1811688"/>
              <a:gd name="connsiteX105" fmla="*/ 379887 w 1705954"/>
              <a:gd name="connsiteY105" fmla="*/ 466725 h 1811688"/>
              <a:gd name="connsiteX106" fmla="*/ 476716 w 1705954"/>
              <a:gd name="connsiteY106" fmla="*/ 375285 h 1811688"/>
              <a:gd name="connsiteX107" fmla="*/ 400563 w 1705954"/>
              <a:gd name="connsiteY107" fmla="*/ 386715 h 1811688"/>
              <a:gd name="connsiteX108" fmla="*/ 364600 w 1705954"/>
              <a:gd name="connsiteY108" fmla="*/ 240030 h 1811688"/>
              <a:gd name="connsiteX109" fmla="*/ 354889 w 1705954"/>
              <a:gd name="connsiteY109" fmla="*/ 360045 h 1811688"/>
              <a:gd name="connsiteX110" fmla="*/ 318555 w 1705954"/>
              <a:gd name="connsiteY110" fmla="*/ 462915 h 1811688"/>
              <a:gd name="connsiteX111" fmla="*/ 296114 w 1705954"/>
              <a:gd name="connsiteY111" fmla="*/ 535305 h 1811688"/>
              <a:gd name="connsiteX112" fmla="*/ 135722 w 1705954"/>
              <a:gd name="connsiteY112" fmla="*/ 581025 h 1811688"/>
              <a:gd name="connsiteX113" fmla="*/ 10503 w 1705954"/>
              <a:gd name="connsiteY113" fmla="*/ 634365 h 1811688"/>
              <a:gd name="connsiteX114" fmla="*/ 155283 w 1705954"/>
              <a:gd name="connsiteY114" fmla="*/ 640080 h 1811688"/>
              <a:gd name="connsiteX115" fmla="*/ 311865 w 1705954"/>
              <a:gd name="connsiteY115" fmla="*/ 624840 h 1811688"/>
              <a:gd name="connsiteX116" fmla="*/ 476160 w 1705954"/>
              <a:gd name="connsiteY116" fmla="*/ 748665 h 1811688"/>
              <a:gd name="connsiteX117" fmla="*/ 498555 w 1705954"/>
              <a:gd name="connsiteY117" fmla="*/ 885825 h 1811688"/>
              <a:gd name="connsiteX118" fmla="*/ 419318 w 1705954"/>
              <a:gd name="connsiteY118" fmla="*/ 961960 h 1811688"/>
              <a:gd name="connsiteX119" fmla="*/ 214881 w 1705954"/>
              <a:gd name="connsiteY119" fmla="*/ 1024824 h 1811688"/>
              <a:gd name="connsiteX120" fmla="*/ 120096 w 1705954"/>
              <a:gd name="connsiteY120" fmla="*/ 1070544 h 1811688"/>
              <a:gd name="connsiteX121" fmla="*/ 517 w 1705954"/>
              <a:gd name="connsiteY121" fmla="*/ 1080135 h 1811688"/>
              <a:gd name="connsiteX122" fmla="*/ 90360 w 1705954"/>
              <a:gd name="connsiteY122" fmla="*/ 1104834 h 1811688"/>
              <a:gd name="connsiteX123" fmla="*/ 384765 w 1705954"/>
              <a:gd name="connsiteY123" fmla="*/ 1045845 h 1811688"/>
              <a:gd name="connsiteX124" fmla="*/ 350553 w 1705954"/>
              <a:gd name="connsiteY124" fmla="*/ 1108644 h 1811688"/>
              <a:gd name="connsiteX125" fmla="*/ 331007 w 1705954"/>
              <a:gd name="connsiteY125" fmla="*/ 1255395 h 1811688"/>
              <a:gd name="connsiteX126" fmla="*/ 265061 w 1705954"/>
              <a:gd name="connsiteY126" fmla="*/ 1350579 h 1811688"/>
              <a:gd name="connsiteX127" fmla="*/ 324533 w 1705954"/>
              <a:gd name="connsiteY127" fmla="*/ 1320099 h 1811688"/>
              <a:gd name="connsiteX128" fmla="*/ 369138 w 1705954"/>
              <a:gd name="connsiteY128" fmla="*/ 1281999 h 1811688"/>
              <a:gd name="connsiteX129" fmla="*/ 430019 w 1705954"/>
              <a:gd name="connsiteY129" fmla="*/ 1322070 h 1811688"/>
              <a:gd name="connsiteX130" fmla="*/ 394942 w 1705954"/>
              <a:gd name="connsiteY130"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142129 w 1705684"/>
              <a:gd name="connsiteY123" fmla="*/ 1093404 h 1811688"/>
              <a:gd name="connsiteX124" fmla="*/ 384495 w 1705684"/>
              <a:gd name="connsiteY124" fmla="*/ 1045845 h 1811688"/>
              <a:gd name="connsiteX125" fmla="*/ 350283 w 1705684"/>
              <a:gd name="connsiteY125" fmla="*/ 1108644 h 1811688"/>
              <a:gd name="connsiteX126" fmla="*/ 330737 w 1705684"/>
              <a:gd name="connsiteY126" fmla="*/ 1255395 h 1811688"/>
              <a:gd name="connsiteX127" fmla="*/ 264791 w 1705684"/>
              <a:gd name="connsiteY127" fmla="*/ 1350579 h 1811688"/>
              <a:gd name="connsiteX128" fmla="*/ 324263 w 1705684"/>
              <a:gd name="connsiteY128" fmla="*/ 1320099 h 1811688"/>
              <a:gd name="connsiteX129" fmla="*/ 368868 w 1705684"/>
              <a:gd name="connsiteY129" fmla="*/ 1281999 h 1811688"/>
              <a:gd name="connsiteX130" fmla="*/ 429749 w 1705684"/>
              <a:gd name="connsiteY130" fmla="*/ 1322070 h 1811688"/>
              <a:gd name="connsiteX131" fmla="*/ 394672 w 1705684"/>
              <a:gd name="connsiteY131"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384495 w 1705684"/>
              <a:gd name="connsiteY124" fmla="*/ 1045845 h 1811688"/>
              <a:gd name="connsiteX125" fmla="*/ 350283 w 1705684"/>
              <a:gd name="connsiteY125" fmla="*/ 1108644 h 1811688"/>
              <a:gd name="connsiteX126" fmla="*/ 330737 w 1705684"/>
              <a:gd name="connsiteY126" fmla="*/ 1255395 h 1811688"/>
              <a:gd name="connsiteX127" fmla="*/ 264791 w 1705684"/>
              <a:gd name="connsiteY127" fmla="*/ 1350579 h 1811688"/>
              <a:gd name="connsiteX128" fmla="*/ 324263 w 1705684"/>
              <a:gd name="connsiteY128" fmla="*/ 1320099 h 1811688"/>
              <a:gd name="connsiteX129" fmla="*/ 368868 w 1705684"/>
              <a:gd name="connsiteY129" fmla="*/ 1281999 h 1811688"/>
              <a:gd name="connsiteX130" fmla="*/ 429749 w 1705684"/>
              <a:gd name="connsiteY130" fmla="*/ 1322070 h 1811688"/>
              <a:gd name="connsiteX131" fmla="*/ 394672 w 1705684"/>
              <a:gd name="connsiteY131"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242488 w 1705684"/>
              <a:gd name="connsiteY124" fmla="*/ 1150554 h 1811688"/>
              <a:gd name="connsiteX125" fmla="*/ 384495 w 1705684"/>
              <a:gd name="connsiteY125" fmla="*/ 1045845 h 1811688"/>
              <a:gd name="connsiteX126" fmla="*/ 350283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84495 w 1705684"/>
              <a:gd name="connsiteY125" fmla="*/ 1045845 h 1811688"/>
              <a:gd name="connsiteX126" fmla="*/ 350283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0070 w 1705684"/>
              <a:gd name="connsiteY125" fmla="*/ 1061085 h 1811688"/>
              <a:gd name="connsiteX126" fmla="*/ 350283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0070 w 1705684"/>
              <a:gd name="connsiteY125" fmla="*/ 1061085 h 1811688"/>
              <a:gd name="connsiteX126" fmla="*/ 359576 w 1705684"/>
              <a:gd name="connsiteY126" fmla="*/ 110102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3787 w 1705684"/>
              <a:gd name="connsiteY125" fmla="*/ 1051560 h 1811688"/>
              <a:gd name="connsiteX126" fmla="*/ 359576 w 1705684"/>
              <a:gd name="connsiteY126" fmla="*/ 110102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3787 w 1705684"/>
              <a:gd name="connsiteY125" fmla="*/ 1051560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71485 w 1705684"/>
              <a:gd name="connsiteY125" fmla="*/ 10839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71485 w 1705684"/>
              <a:gd name="connsiteY125" fmla="*/ 10839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396669 w 1705684"/>
              <a:gd name="connsiteY0" fmla="*/ 1097280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394672 w 1705684"/>
              <a:gd name="connsiteY132" fmla="*/ 114109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2204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2204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492198 w 1705684"/>
              <a:gd name="connsiteY1" fmla="*/ 105727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403080 w 1705684"/>
              <a:gd name="connsiteY125" fmla="*/ 106489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64791 w 1705684"/>
              <a:gd name="connsiteY128" fmla="*/ 1350579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2426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0737 w 1705684"/>
              <a:gd name="connsiteY127" fmla="*/ 1255395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21445 w 1705684"/>
              <a:gd name="connsiteY127" fmla="*/ 128778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21445 w 1705684"/>
              <a:gd name="connsiteY127" fmla="*/ 128778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196025 w 1705684"/>
              <a:gd name="connsiteY124" fmla="*/ 1106739 h 1811688"/>
              <a:gd name="connsiteX125" fmla="*/ 395646 w 1705684"/>
              <a:gd name="connsiteY125" fmla="*/ 1045845 h 1811688"/>
              <a:gd name="connsiteX126" fmla="*/ 361435 w 1705684"/>
              <a:gd name="connsiteY126" fmla="*/ 1108644 h 1811688"/>
              <a:gd name="connsiteX127" fmla="*/ 332596 w 1705684"/>
              <a:gd name="connsiteY127" fmla="*/ 125349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73364 w 1705684"/>
              <a:gd name="connsiteY123" fmla="*/ 1259139 h 1811688"/>
              <a:gd name="connsiteX124" fmla="*/ 209035 w 1705684"/>
              <a:gd name="connsiteY124" fmla="*/ 1102929 h 1811688"/>
              <a:gd name="connsiteX125" fmla="*/ 395646 w 1705684"/>
              <a:gd name="connsiteY125" fmla="*/ 1045845 h 1811688"/>
              <a:gd name="connsiteX126" fmla="*/ 361435 w 1705684"/>
              <a:gd name="connsiteY126" fmla="*/ 1108644 h 1811688"/>
              <a:gd name="connsiteX127" fmla="*/ 332596 w 1705684"/>
              <a:gd name="connsiteY127" fmla="*/ 125349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209035 w 1705684"/>
              <a:gd name="connsiteY124" fmla="*/ 1102929 h 1811688"/>
              <a:gd name="connsiteX125" fmla="*/ 395646 w 1705684"/>
              <a:gd name="connsiteY125" fmla="*/ 1045845 h 1811688"/>
              <a:gd name="connsiteX126" fmla="*/ 361435 w 1705684"/>
              <a:gd name="connsiteY126" fmla="*/ 1108644 h 1811688"/>
              <a:gd name="connsiteX127" fmla="*/ 332596 w 1705684"/>
              <a:gd name="connsiteY127" fmla="*/ 1253490 h 1811688"/>
              <a:gd name="connsiteX128" fmla="*/ 270366 w 1705684"/>
              <a:gd name="connsiteY128" fmla="*/ 1363914 h 1811688"/>
              <a:gd name="connsiteX129" fmla="*/ 337273 w 1705684"/>
              <a:gd name="connsiteY129" fmla="*/ 1320099 h 1811688"/>
              <a:gd name="connsiteX130" fmla="*/ 368868 w 1705684"/>
              <a:gd name="connsiteY130" fmla="*/ 1281999 h 1811688"/>
              <a:gd name="connsiteX131" fmla="*/ 429749 w 1705684"/>
              <a:gd name="connsiteY131" fmla="*/ 1322070 h 1811688"/>
              <a:gd name="connsiteX132" fmla="*/ 400248 w 1705684"/>
              <a:gd name="connsiteY132"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32836 w 1705684"/>
              <a:gd name="connsiteY124" fmla="*/ 119246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32836 w 1705684"/>
              <a:gd name="connsiteY124" fmla="*/ 119246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32836 w 1705684"/>
              <a:gd name="connsiteY124" fmla="*/ 119246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49562 w 1705684"/>
              <a:gd name="connsiteY124" fmla="*/ 115817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49562 w 1705684"/>
              <a:gd name="connsiteY124" fmla="*/ 1158174 h 1811688"/>
              <a:gd name="connsiteX125" fmla="*/ 209035 w 1705684"/>
              <a:gd name="connsiteY125" fmla="*/ 1102929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406 w 1705684"/>
              <a:gd name="connsiteY0" fmla="*/ 1076325 h 1811688"/>
              <a:gd name="connsiteX1" fmla="*/ 505208 w 1705684"/>
              <a:gd name="connsiteY1" fmla="*/ 1053465 h 1811688"/>
              <a:gd name="connsiteX2" fmla="*/ 623643 w 1705684"/>
              <a:gd name="connsiteY2" fmla="*/ 1102995 h 1811688"/>
              <a:gd name="connsiteX3" fmla="*/ 676983 w 1705684"/>
              <a:gd name="connsiteY3" fmla="*/ 1186815 h 1811688"/>
              <a:gd name="connsiteX4" fmla="*/ 678888 w 1705684"/>
              <a:gd name="connsiteY4" fmla="*/ 1333500 h 1811688"/>
              <a:gd name="connsiteX5" fmla="*/ 621738 w 1705684"/>
              <a:gd name="connsiteY5" fmla="*/ 1483995 h 1811688"/>
              <a:gd name="connsiteX6" fmla="*/ 619833 w 1705684"/>
              <a:gd name="connsiteY6" fmla="*/ 1613535 h 1811688"/>
              <a:gd name="connsiteX7" fmla="*/ 608403 w 1705684"/>
              <a:gd name="connsiteY7" fmla="*/ 1668780 h 1811688"/>
              <a:gd name="connsiteX8" fmla="*/ 560778 w 1705684"/>
              <a:gd name="connsiteY8" fmla="*/ 1720215 h 1811688"/>
              <a:gd name="connsiteX9" fmla="*/ 520959 w 1705684"/>
              <a:gd name="connsiteY9" fmla="*/ 1788795 h 1811688"/>
              <a:gd name="connsiteX10" fmla="*/ 610775 w 1705684"/>
              <a:gd name="connsiteY10" fmla="*/ 1733550 h 1811688"/>
              <a:gd name="connsiteX11" fmla="*/ 659652 w 1705684"/>
              <a:gd name="connsiteY11" fmla="*/ 1687830 h 1811688"/>
              <a:gd name="connsiteX12" fmla="*/ 720798 w 1705684"/>
              <a:gd name="connsiteY12" fmla="*/ 1737360 h 1811688"/>
              <a:gd name="connsiteX13" fmla="*/ 750999 w 1705684"/>
              <a:gd name="connsiteY13" fmla="*/ 1811655 h 1811688"/>
              <a:gd name="connsiteX14" fmla="*/ 760710 w 1705684"/>
              <a:gd name="connsiteY14" fmla="*/ 1727835 h 1811688"/>
              <a:gd name="connsiteX15" fmla="*/ 713178 w 1705684"/>
              <a:gd name="connsiteY15" fmla="*/ 1657350 h 1811688"/>
              <a:gd name="connsiteX16" fmla="*/ 696033 w 1705684"/>
              <a:gd name="connsiteY16" fmla="*/ 1581150 h 1811688"/>
              <a:gd name="connsiteX17" fmla="*/ 718893 w 1705684"/>
              <a:gd name="connsiteY17" fmla="*/ 1520190 h 1811688"/>
              <a:gd name="connsiteX18" fmla="*/ 760803 w 1705684"/>
              <a:gd name="connsiteY18" fmla="*/ 1476375 h 1811688"/>
              <a:gd name="connsiteX19" fmla="*/ 865578 w 1705684"/>
              <a:gd name="connsiteY19" fmla="*/ 1541145 h 1811688"/>
              <a:gd name="connsiteX20" fmla="*/ 915108 w 1705684"/>
              <a:gd name="connsiteY20" fmla="*/ 1600200 h 1811688"/>
              <a:gd name="connsiteX21" fmla="*/ 934158 w 1705684"/>
              <a:gd name="connsiteY21" fmla="*/ 1676400 h 1811688"/>
              <a:gd name="connsiteX22" fmla="*/ 964638 w 1705684"/>
              <a:gd name="connsiteY22" fmla="*/ 1600200 h 1811688"/>
              <a:gd name="connsiteX23" fmla="*/ 939873 w 1705684"/>
              <a:gd name="connsiteY23" fmla="*/ 1544955 h 1811688"/>
              <a:gd name="connsiteX24" fmla="*/ 977973 w 1705684"/>
              <a:gd name="connsiteY24" fmla="*/ 1522095 h 1811688"/>
              <a:gd name="connsiteX25" fmla="*/ 1019883 w 1705684"/>
              <a:gd name="connsiteY25" fmla="*/ 1497330 h 1811688"/>
              <a:gd name="connsiteX26" fmla="*/ 896058 w 1705684"/>
              <a:gd name="connsiteY26" fmla="*/ 1493520 h 1811688"/>
              <a:gd name="connsiteX27" fmla="*/ 800808 w 1705684"/>
              <a:gd name="connsiteY27" fmla="*/ 1360170 h 1811688"/>
              <a:gd name="connsiteX28" fmla="*/ 837003 w 1705684"/>
              <a:gd name="connsiteY28" fmla="*/ 1183005 h 1811688"/>
              <a:gd name="connsiteX29" fmla="*/ 901773 w 1705684"/>
              <a:gd name="connsiteY29" fmla="*/ 1106805 h 1811688"/>
              <a:gd name="connsiteX30" fmla="*/ 989403 w 1705684"/>
              <a:gd name="connsiteY30" fmla="*/ 1099185 h 1811688"/>
              <a:gd name="connsiteX31" fmla="*/ 1088463 w 1705684"/>
              <a:gd name="connsiteY31" fmla="*/ 1141095 h 1811688"/>
              <a:gd name="connsiteX32" fmla="*/ 1191333 w 1705684"/>
              <a:gd name="connsiteY32" fmla="*/ 1207770 h 1811688"/>
              <a:gd name="connsiteX33" fmla="*/ 1168473 w 1705684"/>
              <a:gd name="connsiteY33" fmla="*/ 1125855 h 1811688"/>
              <a:gd name="connsiteX34" fmla="*/ 1080843 w 1705684"/>
              <a:gd name="connsiteY34" fmla="*/ 1007745 h 1811688"/>
              <a:gd name="connsiteX35" fmla="*/ 1105608 w 1705684"/>
              <a:gd name="connsiteY35" fmla="*/ 931545 h 1811688"/>
              <a:gd name="connsiteX36" fmla="*/ 1206945 w 1705684"/>
              <a:gd name="connsiteY36" fmla="*/ 885825 h 1811688"/>
              <a:gd name="connsiteX37" fmla="*/ 1370868 w 1705684"/>
              <a:gd name="connsiteY37" fmla="*/ 889635 h 1811688"/>
              <a:gd name="connsiteX38" fmla="*/ 1465746 w 1705684"/>
              <a:gd name="connsiteY38" fmla="*/ 1019176 h 1811688"/>
              <a:gd name="connsiteX39" fmla="*/ 1469463 w 1705684"/>
              <a:gd name="connsiteY39" fmla="*/ 920115 h 1811688"/>
              <a:gd name="connsiteX40" fmla="*/ 1469463 w 1705684"/>
              <a:gd name="connsiteY40" fmla="*/ 901065 h 1811688"/>
              <a:gd name="connsiteX41" fmla="*/ 1541853 w 1705684"/>
              <a:gd name="connsiteY41" fmla="*/ 962025 h 1811688"/>
              <a:gd name="connsiteX42" fmla="*/ 1568523 w 1705684"/>
              <a:gd name="connsiteY42" fmla="*/ 1038225 h 1811688"/>
              <a:gd name="connsiteX43" fmla="*/ 1574238 w 1705684"/>
              <a:gd name="connsiteY43" fmla="*/ 1108710 h 1811688"/>
              <a:gd name="connsiteX44" fmla="*/ 1618053 w 1705684"/>
              <a:gd name="connsiteY44" fmla="*/ 1019175 h 1811688"/>
              <a:gd name="connsiteX45" fmla="*/ 1705683 w 1705684"/>
              <a:gd name="connsiteY45" fmla="*/ 1026795 h 1811688"/>
              <a:gd name="connsiteX46" fmla="*/ 1619959 w 1705684"/>
              <a:gd name="connsiteY46" fmla="*/ 971549 h 1811688"/>
              <a:gd name="connsiteX47" fmla="*/ 1557093 w 1705684"/>
              <a:gd name="connsiteY47" fmla="*/ 899160 h 1811688"/>
              <a:gd name="connsiteX48" fmla="*/ 1604718 w 1705684"/>
              <a:gd name="connsiteY48" fmla="*/ 870585 h 1811688"/>
              <a:gd name="connsiteX49" fmla="*/ 1677108 w 1705684"/>
              <a:gd name="connsiteY49" fmla="*/ 870585 h 1811688"/>
              <a:gd name="connsiteX50" fmla="*/ 1600908 w 1705684"/>
              <a:gd name="connsiteY50" fmla="*/ 838200 h 1811688"/>
              <a:gd name="connsiteX51" fmla="*/ 1518993 w 1705684"/>
              <a:gd name="connsiteY51" fmla="*/ 853440 h 1811688"/>
              <a:gd name="connsiteX52" fmla="*/ 1425648 w 1705684"/>
              <a:gd name="connsiteY52" fmla="*/ 792480 h 1811688"/>
              <a:gd name="connsiteX53" fmla="*/ 1459938 w 1705684"/>
              <a:gd name="connsiteY53" fmla="*/ 655320 h 1811688"/>
              <a:gd name="connsiteX54" fmla="*/ 1383738 w 1705684"/>
              <a:gd name="connsiteY54" fmla="*/ 769620 h 1811688"/>
              <a:gd name="connsiteX55" fmla="*/ 1290393 w 1705684"/>
              <a:gd name="connsiteY55" fmla="*/ 792480 h 1811688"/>
              <a:gd name="connsiteX56" fmla="*/ 1330398 w 1705684"/>
              <a:gd name="connsiteY56" fmla="*/ 729615 h 1811688"/>
              <a:gd name="connsiteX57" fmla="*/ 1372308 w 1705684"/>
              <a:gd name="connsiteY57" fmla="*/ 634365 h 1811688"/>
              <a:gd name="connsiteX58" fmla="*/ 1379928 w 1705684"/>
              <a:gd name="connsiteY58" fmla="*/ 525780 h 1811688"/>
              <a:gd name="connsiteX59" fmla="*/ 1355163 w 1705684"/>
              <a:gd name="connsiteY59" fmla="*/ 537210 h 1811688"/>
              <a:gd name="connsiteX60" fmla="*/ 1318968 w 1705684"/>
              <a:gd name="connsiteY60" fmla="*/ 651510 h 1811688"/>
              <a:gd name="connsiteX61" fmla="*/ 1250388 w 1705684"/>
              <a:gd name="connsiteY61" fmla="*/ 554355 h 1811688"/>
              <a:gd name="connsiteX62" fmla="*/ 1277337 w 1705684"/>
              <a:gd name="connsiteY62" fmla="*/ 697230 h 1811688"/>
              <a:gd name="connsiteX63" fmla="*/ 1164663 w 1705684"/>
              <a:gd name="connsiteY63" fmla="*/ 752475 h 1811688"/>
              <a:gd name="connsiteX64" fmla="*/ 1077033 w 1705684"/>
              <a:gd name="connsiteY64" fmla="*/ 727710 h 1811688"/>
              <a:gd name="connsiteX65" fmla="*/ 1080843 w 1705684"/>
              <a:gd name="connsiteY65" fmla="*/ 634365 h 1811688"/>
              <a:gd name="connsiteX66" fmla="*/ 1137993 w 1705684"/>
              <a:gd name="connsiteY66" fmla="*/ 554355 h 1811688"/>
              <a:gd name="connsiteX67" fmla="*/ 1240863 w 1705684"/>
              <a:gd name="connsiteY67" fmla="*/ 508635 h 1811688"/>
              <a:gd name="connsiteX68" fmla="*/ 1336113 w 1705684"/>
              <a:gd name="connsiteY68" fmla="*/ 489585 h 1811688"/>
              <a:gd name="connsiteX69" fmla="*/ 1487584 w 1705684"/>
              <a:gd name="connsiteY69" fmla="*/ 508635 h 1811688"/>
              <a:gd name="connsiteX70" fmla="*/ 1374213 w 1705684"/>
              <a:gd name="connsiteY70" fmla="*/ 428625 h 1811688"/>
              <a:gd name="connsiteX71" fmla="*/ 1457661 w 1705684"/>
              <a:gd name="connsiteY71" fmla="*/ 291465 h 1811688"/>
              <a:gd name="connsiteX72" fmla="*/ 1275153 w 1705684"/>
              <a:gd name="connsiteY72" fmla="*/ 428625 h 1811688"/>
              <a:gd name="connsiteX73" fmla="*/ 1186965 w 1705684"/>
              <a:gd name="connsiteY73" fmla="*/ 462915 h 1811688"/>
              <a:gd name="connsiteX74" fmla="*/ 1198652 w 1705684"/>
              <a:gd name="connsiteY74" fmla="*/ 398078 h 1811688"/>
              <a:gd name="connsiteX75" fmla="*/ 1197048 w 1705684"/>
              <a:gd name="connsiteY75" fmla="*/ 257175 h 1811688"/>
              <a:gd name="connsiteX76" fmla="*/ 1246578 w 1705684"/>
              <a:gd name="connsiteY76" fmla="*/ 142875 h 1811688"/>
              <a:gd name="connsiteX77" fmla="*/ 1153233 w 1705684"/>
              <a:gd name="connsiteY77" fmla="*/ 245745 h 1811688"/>
              <a:gd name="connsiteX78" fmla="*/ 1066068 w 1705684"/>
              <a:gd name="connsiteY78" fmla="*/ 209550 h 1811688"/>
              <a:gd name="connsiteX79" fmla="*/ 1128793 w 1705684"/>
              <a:gd name="connsiteY79" fmla="*/ 323850 h 1811688"/>
              <a:gd name="connsiteX80" fmla="*/ 1107513 w 1705684"/>
              <a:gd name="connsiteY80" fmla="*/ 447675 h 1811688"/>
              <a:gd name="connsiteX81" fmla="*/ 915108 w 1705684"/>
              <a:gd name="connsiteY81" fmla="*/ 556260 h 1811688"/>
              <a:gd name="connsiteX82" fmla="*/ 831288 w 1705684"/>
              <a:gd name="connsiteY82" fmla="*/ 504825 h 1811688"/>
              <a:gd name="connsiteX83" fmla="*/ 814143 w 1705684"/>
              <a:gd name="connsiteY83" fmla="*/ 375285 h 1811688"/>
              <a:gd name="connsiteX84" fmla="*/ 890343 w 1705684"/>
              <a:gd name="connsiteY84" fmla="*/ 165734 h 1811688"/>
              <a:gd name="connsiteX85" fmla="*/ 936063 w 1705684"/>
              <a:gd name="connsiteY85" fmla="*/ 78105 h 1811688"/>
              <a:gd name="connsiteX86" fmla="*/ 915108 w 1705684"/>
              <a:gd name="connsiteY86" fmla="*/ 17145 h 1811688"/>
              <a:gd name="connsiteX87" fmla="*/ 896058 w 1705684"/>
              <a:gd name="connsiteY87" fmla="*/ 80009 h 1811688"/>
              <a:gd name="connsiteX88" fmla="*/ 857958 w 1705684"/>
              <a:gd name="connsiteY88" fmla="*/ 125730 h 1811688"/>
              <a:gd name="connsiteX89" fmla="*/ 719265 w 1705684"/>
              <a:gd name="connsiteY89" fmla="*/ 40005 h 1811688"/>
              <a:gd name="connsiteX90" fmla="*/ 821763 w 1705684"/>
              <a:gd name="connsiteY90" fmla="*/ 211455 h 1811688"/>
              <a:gd name="connsiteX91" fmla="*/ 753183 w 1705684"/>
              <a:gd name="connsiteY91" fmla="*/ 333375 h 1811688"/>
              <a:gd name="connsiteX92" fmla="*/ 715361 w 1705684"/>
              <a:gd name="connsiteY92" fmla="*/ 394335 h 1811688"/>
              <a:gd name="connsiteX93" fmla="*/ 699378 w 1705684"/>
              <a:gd name="connsiteY93" fmla="*/ 209550 h 1811688"/>
              <a:gd name="connsiteX94" fmla="*/ 680235 w 1705684"/>
              <a:gd name="connsiteY94" fmla="*/ 0 h 1811688"/>
              <a:gd name="connsiteX95" fmla="*/ 614257 w 1705684"/>
              <a:gd name="connsiteY95" fmla="*/ 89535 h 1811688"/>
              <a:gd name="connsiteX96" fmla="*/ 593163 w 1705684"/>
              <a:gd name="connsiteY96" fmla="*/ 123825 h 1811688"/>
              <a:gd name="connsiteX97" fmla="*/ 444434 w 1705684"/>
              <a:gd name="connsiteY97" fmla="*/ 49530 h 1811688"/>
              <a:gd name="connsiteX98" fmla="*/ 511666 w 1705684"/>
              <a:gd name="connsiteY98" fmla="*/ 154305 h 1811688"/>
              <a:gd name="connsiteX99" fmla="*/ 600783 w 1705684"/>
              <a:gd name="connsiteY99" fmla="*/ 207645 h 1811688"/>
              <a:gd name="connsiteX100" fmla="*/ 608403 w 1705684"/>
              <a:gd name="connsiteY100" fmla="*/ 331470 h 1811688"/>
              <a:gd name="connsiteX101" fmla="*/ 627453 w 1705684"/>
              <a:gd name="connsiteY101" fmla="*/ 466725 h 1811688"/>
              <a:gd name="connsiteX102" fmla="*/ 640788 w 1705684"/>
              <a:gd name="connsiteY102" fmla="*/ 575310 h 1811688"/>
              <a:gd name="connsiteX103" fmla="*/ 568398 w 1705684"/>
              <a:gd name="connsiteY103" fmla="*/ 622935 h 1811688"/>
              <a:gd name="connsiteX104" fmla="*/ 398574 w 1705684"/>
              <a:gd name="connsiteY104" fmla="*/ 546735 h 1811688"/>
              <a:gd name="connsiteX105" fmla="*/ 379617 w 1705684"/>
              <a:gd name="connsiteY105" fmla="*/ 466725 h 1811688"/>
              <a:gd name="connsiteX106" fmla="*/ 476446 w 1705684"/>
              <a:gd name="connsiteY106" fmla="*/ 375285 h 1811688"/>
              <a:gd name="connsiteX107" fmla="*/ 400293 w 1705684"/>
              <a:gd name="connsiteY107" fmla="*/ 386715 h 1811688"/>
              <a:gd name="connsiteX108" fmla="*/ 364330 w 1705684"/>
              <a:gd name="connsiteY108" fmla="*/ 240030 h 1811688"/>
              <a:gd name="connsiteX109" fmla="*/ 354619 w 1705684"/>
              <a:gd name="connsiteY109" fmla="*/ 360045 h 1811688"/>
              <a:gd name="connsiteX110" fmla="*/ 318285 w 1705684"/>
              <a:gd name="connsiteY110" fmla="*/ 462915 h 1811688"/>
              <a:gd name="connsiteX111" fmla="*/ 295844 w 1705684"/>
              <a:gd name="connsiteY111" fmla="*/ 535305 h 1811688"/>
              <a:gd name="connsiteX112" fmla="*/ 135452 w 1705684"/>
              <a:gd name="connsiteY112" fmla="*/ 581025 h 1811688"/>
              <a:gd name="connsiteX113" fmla="*/ 10233 w 1705684"/>
              <a:gd name="connsiteY113" fmla="*/ 634365 h 1811688"/>
              <a:gd name="connsiteX114" fmla="*/ 155013 w 1705684"/>
              <a:gd name="connsiteY114" fmla="*/ 640080 h 1811688"/>
              <a:gd name="connsiteX115" fmla="*/ 311595 w 1705684"/>
              <a:gd name="connsiteY115" fmla="*/ 624840 h 1811688"/>
              <a:gd name="connsiteX116" fmla="*/ 475890 w 1705684"/>
              <a:gd name="connsiteY116" fmla="*/ 748665 h 1811688"/>
              <a:gd name="connsiteX117" fmla="*/ 498285 w 1705684"/>
              <a:gd name="connsiteY117" fmla="*/ 885825 h 1811688"/>
              <a:gd name="connsiteX118" fmla="*/ 419048 w 1705684"/>
              <a:gd name="connsiteY118" fmla="*/ 961960 h 1811688"/>
              <a:gd name="connsiteX119" fmla="*/ 214611 w 1705684"/>
              <a:gd name="connsiteY119" fmla="*/ 1024824 h 1811688"/>
              <a:gd name="connsiteX120" fmla="*/ 119826 w 1705684"/>
              <a:gd name="connsiteY120" fmla="*/ 1070544 h 1811688"/>
              <a:gd name="connsiteX121" fmla="*/ 247 w 1705684"/>
              <a:gd name="connsiteY121" fmla="*/ 1080135 h 1811688"/>
              <a:gd name="connsiteX122" fmla="*/ 90090 w 1705684"/>
              <a:gd name="connsiteY122" fmla="*/ 1104834 h 1811688"/>
              <a:gd name="connsiteX123" fmla="*/ 65930 w 1705684"/>
              <a:gd name="connsiteY123" fmla="*/ 1272474 h 1811688"/>
              <a:gd name="connsiteX124" fmla="*/ 149562 w 1705684"/>
              <a:gd name="connsiteY124" fmla="*/ 1158174 h 1811688"/>
              <a:gd name="connsiteX125" fmla="*/ 209035 w 1705684"/>
              <a:gd name="connsiteY125" fmla="*/ 1097214 h 1811688"/>
              <a:gd name="connsiteX126" fmla="*/ 395646 w 1705684"/>
              <a:gd name="connsiteY126" fmla="*/ 1045845 h 1811688"/>
              <a:gd name="connsiteX127" fmla="*/ 361435 w 1705684"/>
              <a:gd name="connsiteY127" fmla="*/ 1108644 h 1811688"/>
              <a:gd name="connsiteX128" fmla="*/ 332596 w 1705684"/>
              <a:gd name="connsiteY128" fmla="*/ 1253490 h 1811688"/>
              <a:gd name="connsiteX129" fmla="*/ 270366 w 1705684"/>
              <a:gd name="connsiteY129" fmla="*/ 1363914 h 1811688"/>
              <a:gd name="connsiteX130" fmla="*/ 337273 w 1705684"/>
              <a:gd name="connsiteY130" fmla="*/ 1320099 h 1811688"/>
              <a:gd name="connsiteX131" fmla="*/ 368868 w 1705684"/>
              <a:gd name="connsiteY131" fmla="*/ 1281999 h 1811688"/>
              <a:gd name="connsiteX132" fmla="*/ 429749 w 1705684"/>
              <a:gd name="connsiteY132" fmla="*/ 1322070 h 1811688"/>
              <a:gd name="connsiteX133" fmla="*/ 400248 w 1705684"/>
              <a:gd name="connsiteY133" fmla="*/ 1110615 h 1811688"/>
              <a:gd name="connsiteX0" fmla="*/ 426378 w 1705656"/>
              <a:gd name="connsiteY0" fmla="*/ 1076325 h 1811688"/>
              <a:gd name="connsiteX1" fmla="*/ 505180 w 1705656"/>
              <a:gd name="connsiteY1" fmla="*/ 1053465 h 1811688"/>
              <a:gd name="connsiteX2" fmla="*/ 623615 w 1705656"/>
              <a:gd name="connsiteY2" fmla="*/ 1102995 h 1811688"/>
              <a:gd name="connsiteX3" fmla="*/ 676955 w 1705656"/>
              <a:gd name="connsiteY3" fmla="*/ 1186815 h 1811688"/>
              <a:gd name="connsiteX4" fmla="*/ 678860 w 1705656"/>
              <a:gd name="connsiteY4" fmla="*/ 1333500 h 1811688"/>
              <a:gd name="connsiteX5" fmla="*/ 621710 w 1705656"/>
              <a:gd name="connsiteY5" fmla="*/ 1483995 h 1811688"/>
              <a:gd name="connsiteX6" fmla="*/ 619805 w 1705656"/>
              <a:gd name="connsiteY6" fmla="*/ 1613535 h 1811688"/>
              <a:gd name="connsiteX7" fmla="*/ 608375 w 1705656"/>
              <a:gd name="connsiteY7" fmla="*/ 1668780 h 1811688"/>
              <a:gd name="connsiteX8" fmla="*/ 560750 w 1705656"/>
              <a:gd name="connsiteY8" fmla="*/ 1720215 h 1811688"/>
              <a:gd name="connsiteX9" fmla="*/ 520931 w 1705656"/>
              <a:gd name="connsiteY9" fmla="*/ 1788795 h 1811688"/>
              <a:gd name="connsiteX10" fmla="*/ 610747 w 1705656"/>
              <a:gd name="connsiteY10" fmla="*/ 1733550 h 1811688"/>
              <a:gd name="connsiteX11" fmla="*/ 659624 w 1705656"/>
              <a:gd name="connsiteY11" fmla="*/ 1687830 h 1811688"/>
              <a:gd name="connsiteX12" fmla="*/ 720770 w 1705656"/>
              <a:gd name="connsiteY12" fmla="*/ 1737360 h 1811688"/>
              <a:gd name="connsiteX13" fmla="*/ 750971 w 1705656"/>
              <a:gd name="connsiteY13" fmla="*/ 1811655 h 1811688"/>
              <a:gd name="connsiteX14" fmla="*/ 760682 w 1705656"/>
              <a:gd name="connsiteY14" fmla="*/ 1727835 h 1811688"/>
              <a:gd name="connsiteX15" fmla="*/ 713150 w 1705656"/>
              <a:gd name="connsiteY15" fmla="*/ 1657350 h 1811688"/>
              <a:gd name="connsiteX16" fmla="*/ 696005 w 1705656"/>
              <a:gd name="connsiteY16" fmla="*/ 1581150 h 1811688"/>
              <a:gd name="connsiteX17" fmla="*/ 718865 w 1705656"/>
              <a:gd name="connsiteY17" fmla="*/ 1520190 h 1811688"/>
              <a:gd name="connsiteX18" fmla="*/ 760775 w 1705656"/>
              <a:gd name="connsiteY18" fmla="*/ 1476375 h 1811688"/>
              <a:gd name="connsiteX19" fmla="*/ 865550 w 1705656"/>
              <a:gd name="connsiteY19" fmla="*/ 1541145 h 1811688"/>
              <a:gd name="connsiteX20" fmla="*/ 915080 w 1705656"/>
              <a:gd name="connsiteY20" fmla="*/ 1600200 h 1811688"/>
              <a:gd name="connsiteX21" fmla="*/ 934130 w 1705656"/>
              <a:gd name="connsiteY21" fmla="*/ 1676400 h 1811688"/>
              <a:gd name="connsiteX22" fmla="*/ 964610 w 1705656"/>
              <a:gd name="connsiteY22" fmla="*/ 1600200 h 1811688"/>
              <a:gd name="connsiteX23" fmla="*/ 939845 w 1705656"/>
              <a:gd name="connsiteY23" fmla="*/ 1544955 h 1811688"/>
              <a:gd name="connsiteX24" fmla="*/ 977945 w 1705656"/>
              <a:gd name="connsiteY24" fmla="*/ 1522095 h 1811688"/>
              <a:gd name="connsiteX25" fmla="*/ 1019855 w 1705656"/>
              <a:gd name="connsiteY25" fmla="*/ 1497330 h 1811688"/>
              <a:gd name="connsiteX26" fmla="*/ 896030 w 1705656"/>
              <a:gd name="connsiteY26" fmla="*/ 1493520 h 1811688"/>
              <a:gd name="connsiteX27" fmla="*/ 800780 w 1705656"/>
              <a:gd name="connsiteY27" fmla="*/ 1360170 h 1811688"/>
              <a:gd name="connsiteX28" fmla="*/ 836975 w 1705656"/>
              <a:gd name="connsiteY28" fmla="*/ 1183005 h 1811688"/>
              <a:gd name="connsiteX29" fmla="*/ 901745 w 1705656"/>
              <a:gd name="connsiteY29" fmla="*/ 1106805 h 1811688"/>
              <a:gd name="connsiteX30" fmla="*/ 989375 w 1705656"/>
              <a:gd name="connsiteY30" fmla="*/ 1099185 h 1811688"/>
              <a:gd name="connsiteX31" fmla="*/ 1088435 w 1705656"/>
              <a:gd name="connsiteY31" fmla="*/ 1141095 h 1811688"/>
              <a:gd name="connsiteX32" fmla="*/ 1191305 w 1705656"/>
              <a:gd name="connsiteY32" fmla="*/ 1207770 h 1811688"/>
              <a:gd name="connsiteX33" fmla="*/ 1168445 w 1705656"/>
              <a:gd name="connsiteY33" fmla="*/ 1125855 h 1811688"/>
              <a:gd name="connsiteX34" fmla="*/ 1080815 w 1705656"/>
              <a:gd name="connsiteY34" fmla="*/ 1007745 h 1811688"/>
              <a:gd name="connsiteX35" fmla="*/ 1105580 w 1705656"/>
              <a:gd name="connsiteY35" fmla="*/ 931545 h 1811688"/>
              <a:gd name="connsiteX36" fmla="*/ 1206917 w 1705656"/>
              <a:gd name="connsiteY36" fmla="*/ 885825 h 1811688"/>
              <a:gd name="connsiteX37" fmla="*/ 1370840 w 1705656"/>
              <a:gd name="connsiteY37" fmla="*/ 889635 h 1811688"/>
              <a:gd name="connsiteX38" fmla="*/ 1465718 w 1705656"/>
              <a:gd name="connsiteY38" fmla="*/ 1019176 h 1811688"/>
              <a:gd name="connsiteX39" fmla="*/ 1469435 w 1705656"/>
              <a:gd name="connsiteY39" fmla="*/ 920115 h 1811688"/>
              <a:gd name="connsiteX40" fmla="*/ 1469435 w 1705656"/>
              <a:gd name="connsiteY40" fmla="*/ 901065 h 1811688"/>
              <a:gd name="connsiteX41" fmla="*/ 1541825 w 1705656"/>
              <a:gd name="connsiteY41" fmla="*/ 962025 h 1811688"/>
              <a:gd name="connsiteX42" fmla="*/ 1568495 w 1705656"/>
              <a:gd name="connsiteY42" fmla="*/ 1038225 h 1811688"/>
              <a:gd name="connsiteX43" fmla="*/ 1574210 w 1705656"/>
              <a:gd name="connsiteY43" fmla="*/ 1108710 h 1811688"/>
              <a:gd name="connsiteX44" fmla="*/ 1618025 w 1705656"/>
              <a:gd name="connsiteY44" fmla="*/ 1019175 h 1811688"/>
              <a:gd name="connsiteX45" fmla="*/ 1705655 w 1705656"/>
              <a:gd name="connsiteY45" fmla="*/ 1026795 h 1811688"/>
              <a:gd name="connsiteX46" fmla="*/ 1619931 w 1705656"/>
              <a:gd name="connsiteY46" fmla="*/ 971549 h 1811688"/>
              <a:gd name="connsiteX47" fmla="*/ 1557065 w 1705656"/>
              <a:gd name="connsiteY47" fmla="*/ 899160 h 1811688"/>
              <a:gd name="connsiteX48" fmla="*/ 1604690 w 1705656"/>
              <a:gd name="connsiteY48" fmla="*/ 870585 h 1811688"/>
              <a:gd name="connsiteX49" fmla="*/ 1677080 w 1705656"/>
              <a:gd name="connsiteY49" fmla="*/ 870585 h 1811688"/>
              <a:gd name="connsiteX50" fmla="*/ 1600880 w 1705656"/>
              <a:gd name="connsiteY50" fmla="*/ 838200 h 1811688"/>
              <a:gd name="connsiteX51" fmla="*/ 1518965 w 1705656"/>
              <a:gd name="connsiteY51" fmla="*/ 853440 h 1811688"/>
              <a:gd name="connsiteX52" fmla="*/ 1425620 w 1705656"/>
              <a:gd name="connsiteY52" fmla="*/ 792480 h 1811688"/>
              <a:gd name="connsiteX53" fmla="*/ 1459910 w 1705656"/>
              <a:gd name="connsiteY53" fmla="*/ 655320 h 1811688"/>
              <a:gd name="connsiteX54" fmla="*/ 1383710 w 1705656"/>
              <a:gd name="connsiteY54" fmla="*/ 769620 h 1811688"/>
              <a:gd name="connsiteX55" fmla="*/ 1290365 w 1705656"/>
              <a:gd name="connsiteY55" fmla="*/ 792480 h 1811688"/>
              <a:gd name="connsiteX56" fmla="*/ 1330370 w 1705656"/>
              <a:gd name="connsiteY56" fmla="*/ 729615 h 1811688"/>
              <a:gd name="connsiteX57" fmla="*/ 1372280 w 1705656"/>
              <a:gd name="connsiteY57" fmla="*/ 634365 h 1811688"/>
              <a:gd name="connsiteX58" fmla="*/ 1379900 w 1705656"/>
              <a:gd name="connsiteY58" fmla="*/ 525780 h 1811688"/>
              <a:gd name="connsiteX59" fmla="*/ 1355135 w 1705656"/>
              <a:gd name="connsiteY59" fmla="*/ 537210 h 1811688"/>
              <a:gd name="connsiteX60" fmla="*/ 1318940 w 1705656"/>
              <a:gd name="connsiteY60" fmla="*/ 651510 h 1811688"/>
              <a:gd name="connsiteX61" fmla="*/ 1250360 w 1705656"/>
              <a:gd name="connsiteY61" fmla="*/ 554355 h 1811688"/>
              <a:gd name="connsiteX62" fmla="*/ 1277309 w 1705656"/>
              <a:gd name="connsiteY62" fmla="*/ 697230 h 1811688"/>
              <a:gd name="connsiteX63" fmla="*/ 1164635 w 1705656"/>
              <a:gd name="connsiteY63" fmla="*/ 752475 h 1811688"/>
              <a:gd name="connsiteX64" fmla="*/ 1077005 w 1705656"/>
              <a:gd name="connsiteY64" fmla="*/ 727710 h 1811688"/>
              <a:gd name="connsiteX65" fmla="*/ 1080815 w 1705656"/>
              <a:gd name="connsiteY65" fmla="*/ 634365 h 1811688"/>
              <a:gd name="connsiteX66" fmla="*/ 1137965 w 1705656"/>
              <a:gd name="connsiteY66" fmla="*/ 554355 h 1811688"/>
              <a:gd name="connsiteX67" fmla="*/ 1240835 w 1705656"/>
              <a:gd name="connsiteY67" fmla="*/ 508635 h 1811688"/>
              <a:gd name="connsiteX68" fmla="*/ 1336085 w 1705656"/>
              <a:gd name="connsiteY68" fmla="*/ 489585 h 1811688"/>
              <a:gd name="connsiteX69" fmla="*/ 1487556 w 1705656"/>
              <a:gd name="connsiteY69" fmla="*/ 508635 h 1811688"/>
              <a:gd name="connsiteX70" fmla="*/ 1374185 w 1705656"/>
              <a:gd name="connsiteY70" fmla="*/ 428625 h 1811688"/>
              <a:gd name="connsiteX71" fmla="*/ 1457633 w 1705656"/>
              <a:gd name="connsiteY71" fmla="*/ 291465 h 1811688"/>
              <a:gd name="connsiteX72" fmla="*/ 1275125 w 1705656"/>
              <a:gd name="connsiteY72" fmla="*/ 428625 h 1811688"/>
              <a:gd name="connsiteX73" fmla="*/ 1186937 w 1705656"/>
              <a:gd name="connsiteY73" fmla="*/ 462915 h 1811688"/>
              <a:gd name="connsiteX74" fmla="*/ 1198624 w 1705656"/>
              <a:gd name="connsiteY74" fmla="*/ 398078 h 1811688"/>
              <a:gd name="connsiteX75" fmla="*/ 1197020 w 1705656"/>
              <a:gd name="connsiteY75" fmla="*/ 257175 h 1811688"/>
              <a:gd name="connsiteX76" fmla="*/ 1246550 w 1705656"/>
              <a:gd name="connsiteY76" fmla="*/ 142875 h 1811688"/>
              <a:gd name="connsiteX77" fmla="*/ 1153205 w 1705656"/>
              <a:gd name="connsiteY77" fmla="*/ 245745 h 1811688"/>
              <a:gd name="connsiteX78" fmla="*/ 1066040 w 1705656"/>
              <a:gd name="connsiteY78" fmla="*/ 209550 h 1811688"/>
              <a:gd name="connsiteX79" fmla="*/ 1128765 w 1705656"/>
              <a:gd name="connsiteY79" fmla="*/ 323850 h 1811688"/>
              <a:gd name="connsiteX80" fmla="*/ 1107485 w 1705656"/>
              <a:gd name="connsiteY80" fmla="*/ 447675 h 1811688"/>
              <a:gd name="connsiteX81" fmla="*/ 915080 w 1705656"/>
              <a:gd name="connsiteY81" fmla="*/ 556260 h 1811688"/>
              <a:gd name="connsiteX82" fmla="*/ 831260 w 1705656"/>
              <a:gd name="connsiteY82" fmla="*/ 504825 h 1811688"/>
              <a:gd name="connsiteX83" fmla="*/ 814115 w 1705656"/>
              <a:gd name="connsiteY83" fmla="*/ 375285 h 1811688"/>
              <a:gd name="connsiteX84" fmla="*/ 890315 w 1705656"/>
              <a:gd name="connsiteY84" fmla="*/ 165734 h 1811688"/>
              <a:gd name="connsiteX85" fmla="*/ 936035 w 1705656"/>
              <a:gd name="connsiteY85" fmla="*/ 78105 h 1811688"/>
              <a:gd name="connsiteX86" fmla="*/ 915080 w 1705656"/>
              <a:gd name="connsiteY86" fmla="*/ 17145 h 1811688"/>
              <a:gd name="connsiteX87" fmla="*/ 896030 w 1705656"/>
              <a:gd name="connsiteY87" fmla="*/ 80009 h 1811688"/>
              <a:gd name="connsiteX88" fmla="*/ 857930 w 1705656"/>
              <a:gd name="connsiteY88" fmla="*/ 125730 h 1811688"/>
              <a:gd name="connsiteX89" fmla="*/ 719237 w 1705656"/>
              <a:gd name="connsiteY89" fmla="*/ 40005 h 1811688"/>
              <a:gd name="connsiteX90" fmla="*/ 821735 w 1705656"/>
              <a:gd name="connsiteY90" fmla="*/ 211455 h 1811688"/>
              <a:gd name="connsiteX91" fmla="*/ 753155 w 1705656"/>
              <a:gd name="connsiteY91" fmla="*/ 333375 h 1811688"/>
              <a:gd name="connsiteX92" fmla="*/ 715333 w 1705656"/>
              <a:gd name="connsiteY92" fmla="*/ 394335 h 1811688"/>
              <a:gd name="connsiteX93" fmla="*/ 699350 w 1705656"/>
              <a:gd name="connsiteY93" fmla="*/ 209550 h 1811688"/>
              <a:gd name="connsiteX94" fmla="*/ 680207 w 1705656"/>
              <a:gd name="connsiteY94" fmla="*/ 0 h 1811688"/>
              <a:gd name="connsiteX95" fmla="*/ 614229 w 1705656"/>
              <a:gd name="connsiteY95" fmla="*/ 89535 h 1811688"/>
              <a:gd name="connsiteX96" fmla="*/ 593135 w 1705656"/>
              <a:gd name="connsiteY96" fmla="*/ 123825 h 1811688"/>
              <a:gd name="connsiteX97" fmla="*/ 444406 w 1705656"/>
              <a:gd name="connsiteY97" fmla="*/ 49530 h 1811688"/>
              <a:gd name="connsiteX98" fmla="*/ 511638 w 1705656"/>
              <a:gd name="connsiteY98" fmla="*/ 154305 h 1811688"/>
              <a:gd name="connsiteX99" fmla="*/ 600755 w 1705656"/>
              <a:gd name="connsiteY99" fmla="*/ 207645 h 1811688"/>
              <a:gd name="connsiteX100" fmla="*/ 608375 w 1705656"/>
              <a:gd name="connsiteY100" fmla="*/ 331470 h 1811688"/>
              <a:gd name="connsiteX101" fmla="*/ 627425 w 1705656"/>
              <a:gd name="connsiteY101" fmla="*/ 466725 h 1811688"/>
              <a:gd name="connsiteX102" fmla="*/ 640760 w 1705656"/>
              <a:gd name="connsiteY102" fmla="*/ 575310 h 1811688"/>
              <a:gd name="connsiteX103" fmla="*/ 568370 w 1705656"/>
              <a:gd name="connsiteY103" fmla="*/ 622935 h 1811688"/>
              <a:gd name="connsiteX104" fmla="*/ 398546 w 1705656"/>
              <a:gd name="connsiteY104" fmla="*/ 546735 h 1811688"/>
              <a:gd name="connsiteX105" fmla="*/ 379589 w 1705656"/>
              <a:gd name="connsiteY105" fmla="*/ 466725 h 1811688"/>
              <a:gd name="connsiteX106" fmla="*/ 476418 w 1705656"/>
              <a:gd name="connsiteY106" fmla="*/ 375285 h 1811688"/>
              <a:gd name="connsiteX107" fmla="*/ 400265 w 1705656"/>
              <a:gd name="connsiteY107" fmla="*/ 386715 h 1811688"/>
              <a:gd name="connsiteX108" fmla="*/ 364302 w 1705656"/>
              <a:gd name="connsiteY108" fmla="*/ 240030 h 1811688"/>
              <a:gd name="connsiteX109" fmla="*/ 354591 w 1705656"/>
              <a:gd name="connsiteY109" fmla="*/ 360045 h 1811688"/>
              <a:gd name="connsiteX110" fmla="*/ 318257 w 1705656"/>
              <a:gd name="connsiteY110" fmla="*/ 462915 h 1811688"/>
              <a:gd name="connsiteX111" fmla="*/ 295816 w 1705656"/>
              <a:gd name="connsiteY111" fmla="*/ 535305 h 1811688"/>
              <a:gd name="connsiteX112" fmla="*/ 135424 w 1705656"/>
              <a:gd name="connsiteY112" fmla="*/ 581025 h 1811688"/>
              <a:gd name="connsiteX113" fmla="*/ 10205 w 1705656"/>
              <a:gd name="connsiteY113" fmla="*/ 634365 h 1811688"/>
              <a:gd name="connsiteX114" fmla="*/ 154985 w 1705656"/>
              <a:gd name="connsiteY114" fmla="*/ 640080 h 1811688"/>
              <a:gd name="connsiteX115" fmla="*/ 311567 w 1705656"/>
              <a:gd name="connsiteY115" fmla="*/ 624840 h 1811688"/>
              <a:gd name="connsiteX116" fmla="*/ 475862 w 1705656"/>
              <a:gd name="connsiteY116" fmla="*/ 748665 h 1811688"/>
              <a:gd name="connsiteX117" fmla="*/ 498257 w 1705656"/>
              <a:gd name="connsiteY117" fmla="*/ 885825 h 1811688"/>
              <a:gd name="connsiteX118" fmla="*/ 419020 w 1705656"/>
              <a:gd name="connsiteY118" fmla="*/ 961960 h 1811688"/>
              <a:gd name="connsiteX119" fmla="*/ 214583 w 1705656"/>
              <a:gd name="connsiteY119" fmla="*/ 1024824 h 1811688"/>
              <a:gd name="connsiteX120" fmla="*/ 119798 w 1705656"/>
              <a:gd name="connsiteY120" fmla="*/ 1070544 h 1811688"/>
              <a:gd name="connsiteX121" fmla="*/ 219 w 1705656"/>
              <a:gd name="connsiteY121" fmla="*/ 1080135 h 1811688"/>
              <a:gd name="connsiteX122" fmla="*/ 90062 w 1705656"/>
              <a:gd name="connsiteY122" fmla="*/ 1104834 h 1811688"/>
              <a:gd name="connsiteX123" fmla="*/ 84486 w 1705656"/>
              <a:gd name="connsiteY123" fmla="*/ 1163889 h 1811688"/>
              <a:gd name="connsiteX124" fmla="*/ 65902 w 1705656"/>
              <a:gd name="connsiteY124" fmla="*/ 1272474 h 1811688"/>
              <a:gd name="connsiteX125" fmla="*/ 149534 w 1705656"/>
              <a:gd name="connsiteY125" fmla="*/ 1158174 h 1811688"/>
              <a:gd name="connsiteX126" fmla="*/ 209007 w 1705656"/>
              <a:gd name="connsiteY126" fmla="*/ 1097214 h 1811688"/>
              <a:gd name="connsiteX127" fmla="*/ 395618 w 1705656"/>
              <a:gd name="connsiteY127" fmla="*/ 1045845 h 1811688"/>
              <a:gd name="connsiteX128" fmla="*/ 361407 w 1705656"/>
              <a:gd name="connsiteY128" fmla="*/ 1108644 h 1811688"/>
              <a:gd name="connsiteX129" fmla="*/ 332568 w 1705656"/>
              <a:gd name="connsiteY129" fmla="*/ 1253490 h 1811688"/>
              <a:gd name="connsiteX130" fmla="*/ 270338 w 1705656"/>
              <a:gd name="connsiteY130" fmla="*/ 1363914 h 1811688"/>
              <a:gd name="connsiteX131" fmla="*/ 337245 w 1705656"/>
              <a:gd name="connsiteY131" fmla="*/ 1320099 h 1811688"/>
              <a:gd name="connsiteX132" fmla="*/ 368840 w 1705656"/>
              <a:gd name="connsiteY132" fmla="*/ 1281999 h 1811688"/>
              <a:gd name="connsiteX133" fmla="*/ 429721 w 1705656"/>
              <a:gd name="connsiteY133" fmla="*/ 1322070 h 1811688"/>
              <a:gd name="connsiteX134" fmla="*/ 400220 w 1705656"/>
              <a:gd name="connsiteY134" fmla="*/ 1110615 h 1811688"/>
              <a:gd name="connsiteX0" fmla="*/ 426378 w 1705656"/>
              <a:gd name="connsiteY0" fmla="*/ 1076325 h 1811688"/>
              <a:gd name="connsiteX1" fmla="*/ 505180 w 1705656"/>
              <a:gd name="connsiteY1" fmla="*/ 1053465 h 1811688"/>
              <a:gd name="connsiteX2" fmla="*/ 623615 w 1705656"/>
              <a:gd name="connsiteY2" fmla="*/ 1102995 h 1811688"/>
              <a:gd name="connsiteX3" fmla="*/ 676955 w 1705656"/>
              <a:gd name="connsiteY3" fmla="*/ 1186815 h 1811688"/>
              <a:gd name="connsiteX4" fmla="*/ 678860 w 1705656"/>
              <a:gd name="connsiteY4" fmla="*/ 1333500 h 1811688"/>
              <a:gd name="connsiteX5" fmla="*/ 621710 w 1705656"/>
              <a:gd name="connsiteY5" fmla="*/ 1483995 h 1811688"/>
              <a:gd name="connsiteX6" fmla="*/ 619805 w 1705656"/>
              <a:gd name="connsiteY6" fmla="*/ 1613535 h 1811688"/>
              <a:gd name="connsiteX7" fmla="*/ 608375 w 1705656"/>
              <a:gd name="connsiteY7" fmla="*/ 1668780 h 1811688"/>
              <a:gd name="connsiteX8" fmla="*/ 560750 w 1705656"/>
              <a:gd name="connsiteY8" fmla="*/ 1720215 h 1811688"/>
              <a:gd name="connsiteX9" fmla="*/ 520931 w 1705656"/>
              <a:gd name="connsiteY9" fmla="*/ 1788795 h 1811688"/>
              <a:gd name="connsiteX10" fmla="*/ 610747 w 1705656"/>
              <a:gd name="connsiteY10" fmla="*/ 1733550 h 1811688"/>
              <a:gd name="connsiteX11" fmla="*/ 659624 w 1705656"/>
              <a:gd name="connsiteY11" fmla="*/ 1687830 h 1811688"/>
              <a:gd name="connsiteX12" fmla="*/ 720770 w 1705656"/>
              <a:gd name="connsiteY12" fmla="*/ 1737360 h 1811688"/>
              <a:gd name="connsiteX13" fmla="*/ 750971 w 1705656"/>
              <a:gd name="connsiteY13" fmla="*/ 1811655 h 1811688"/>
              <a:gd name="connsiteX14" fmla="*/ 760682 w 1705656"/>
              <a:gd name="connsiteY14" fmla="*/ 1727835 h 1811688"/>
              <a:gd name="connsiteX15" fmla="*/ 713150 w 1705656"/>
              <a:gd name="connsiteY15" fmla="*/ 1657350 h 1811688"/>
              <a:gd name="connsiteX16" fmla="*/ 696005 w 1705656"/>
              <a:gd name="connsiteY16" fmla="*/ 1581150 h 1811688"/>
              <a:gd name="connsiteX17" fmla="*/ 718865 w 1705656"/>
              <a:gd name="connsiteY17" fmla="*/ 1520190 h 1811688"/>
              <a:gd name="connsiteX18" fmla="*/ 760775 w 1705656"/>
              <a:gd name="connsiteY18" fmla="*/ 1476375 h 1811688"/>
              <a:gd name="connsiteX19" fmla="*/ 865550 w 1705656"/>
              <a:gd name="connsiteY19" fmla="*/ 1541145 h 1811688"/>
              <a:gd name="connsiteX20" fmla="*/ 915080 w 1705656"/>
              <a:gd name="connsiteY20" fmla="*/ 1600200 h 1811688"/>
              <a:gd name="connsiteX21" fmla="*/ 934130 w 1705656"/>
              <a:gd name="connsiteY21" fmla="*/ 1676400 h 1811688"/>
              <a:gd name="connsiteX22" fmla="*/ 964610 w 1705656"/>
              <a:gd name="connsiteY22" fmla="*/ 1600200 h 1811688"/>
              <a:gd name="connsiteX23" fmla="*/ 939845 w 1705656"/>
              <a:gd name="connsiteY23" fmla="*/ 1544955 h 1811688"/>
              <a:gd name="connsiteX24" fmla="*/ 977945 w 1705656"/>
              <a:gd name="connsiteY24" fmla="*/ 1522095 h 1811688"/>
              <a:gd name="connsiteX25" fmla="*/ 1019855 w 1705656"/>
              <a:gd name="connsiteY25" fmla="*/ 1497330 h 1811688"/>
              <a:gd name="connsiteX26" fmla="*/ 896030 w 1705656"/>
              <a:gd name="connsiteY26" fmla="*/ 1493520 h 1811688"/>
              <a:gd name="connsiteX27" fmla="*/ 800780 w 1705656"/>
              <a:gd name="connsiteY27" fmla="*/ 1360170 h 1811688"/>
              <a:gd name="connsiteX28" fmla="*/ 836975 w 1705656"/>
              <a:gd name="connsiteY28" fmla="*/ 1183005 h 1811688"/>
              <a:gd name="connsiteX29" fmla="*/ 901745 w 1705656"/>
              <a:gd name="connsiteY29" fmla="*/ 1106805 h 1811688"/>
              <a:gd name="connsiteX30" fmla="*/ 989375 w 1705656"/>
              <a:gd name="connsiteY30" fmla="*/ 1099185 h 1811688"/>
              <a:gd name="connsiteX31" fmla="*/ 1088435 w 1705656"/>
              <a:gd name="connsiteY31" fmla="*/ 1141095 h 1811688"/>
              <a:gd name="connsiteX32" fmla="*/ 1191305 w 1705656"/>
              <a:gd name="connsiteY32" fmla="*/ 1207770 h 1811688"/>
              <a:gd name="connsiteX33" fmla="*/ 1168445 w 1705656"/>
              <a:gd name="connsiteY33" fmla="*/ 1125855 h 1811688"/>
              <a:gd name="connsiteX34" fmla="*/ 1080815 w 1705656"/>
              <a:gd name="connsiteY34" fmla="*/ 1007745 h 1811688"/>
              <a:gd name="connsiteX35" fmla="*/ 1105580 w 1705656"/>
              <a:gd name="connsiteY35" fmla="*/ 931545 h 1811688"/>
              <a:gd name="connsiteX36" fmla="*/ 1206917 w 1705656"/>
              <a:gd name="connsiteY36" fmla="*/ 885825 h 1811688"/>
              <a:gd name="connsiteX37" fmla="*/ 1370840 w 1705656"/>
              <a:gd name="connsiteY37" fmla="*/ 889635 h 1811688"/>
              <a:gd name="connsiteX38" fmla="*/ 1465718 w 1705656"/>
              <a:gd name="connsiteY38" fmla="*/ 1019176 h 1811688"/>
              <a:gd name="connsiteX39" fmla="*/ 1469435 w 1705656"/>
              <a:gd name="connsiteY39" fmla="*/ 920115 h 1811688"/>
              <a:gd name="connsiteX40" fmla="*/ 1469435 w 1705656"/>
              <a:gd name="connsiteY40" fmla="*/ 901065 h 1811688"/>
              <a:gd name="connsiteX41" fmla="*/ 1541825 w 1705656"/>
              <a:gd name="connsiteY41" fmla="*/ 962025 h 1811688"/>
              <a:gd name="connsiteX42" fmla="*/ 1568495 w 1705656"/>
              <a:gd name="connsiteY42" fmla="*/ 1038225 h 1811688"/>
              <a:gd name="connsiteX43" fmla="*/ 1574210 w 1705656"/>
              <a:gd name="connsiteY43" fmla="*/ 1108710 h 1811688"/>
              <a:gd name="connsiteX44" fmla="*/ 1618025 w 1705656"/>
              <a:gd name="connsiteY44" fmla="*/ 1019175 h 1811688"/>
              <a:gd name="connsiteX45" fmla="*/ 1705655 w 1705656"/>
              <a:gd name="connsiteY45" fmla="*/ 1026795 h 1811688"/>
              <a:gd name="connsiteX46" fmla="*/ 1619931 w 1705656"/>
              <a:gd name="connsiteY46" fmla="*/ 971549 h 1811688"/>
              <a:gd name="connsiteX47" fmla="*/ 1557065 w 1705656"/>
              <a:gd name="connsiteY47" fmla="*/ 899160 h 1811688"/>
              <a:gd name="connsiteX48" fmla="*/ 1604690 w 1705656"/>
              <a:gd name="connsiteY48" fmla="*/ 870585 h 1811688"/>
              <a:gd name="connsiteX49" fmla="*/ 1677080 w 1705656"/>
              <a:gd name="connsiteY49" fmla="*/ 870585 h 1811688"/>
              <a:gd name="connsiteX50" fmla="*/ 1600880 w 1705656"/>
              <a:gd name="connsiteY50" fmla="*/ 838200 h 1811688"/>
              <a:gd name="connsiteX51" fmla="*/ 1518965 w 1705656"/>
              <a:gd name="connsiteY51" fmla="*/ 853440 h 1811688"/>
              <a:gd name="connsiteX52" fmla="*/ 1425620 w 1705656"/>
              <a:gd name="connsiteY52" fmla="*/ 792480 h 1811688"/>
              <a:gd name="connsiteX53" fmla="*/ 1459910 w 1705656"/>
              <a:gd name="connsiteY53" fmla="*/ 655320 h 1811688"/>
              <a:gd name="connsiteX54" fmla="*/ 1383710 w 1705656"/>
              <a:gd name="connsiteY54" fmla="*/ 769620 h 1811688"/>
              <a:gd name="connsiteX55" fmla="*/ 1290365 w 1705656"/>
              <a:gd name="connsiteY55" fmla="*/ 792480 h 1811688"/>
              <a:gd name="connsiteX56" fmla="*/ 1330370 w 1705656"/>
              <a:gd name="connsiteY56" fmla="*/ 729615 h 1811688"/>
              <a:gd name="connsiteX57" fmla="*/ 1372280 w 1705656"/>
              <a:gd name="connsiteY57" fmla="*/ 634365 h 1811688"/>
              <a:gd name="connsiteX58" fmla="*/ 1379900 w 1705656"/>
              <a:gd name="connsiteY58" fmla="*/ 525780 h 1811688"/>
              <a:gd name="connsiteX59" fmla="*/ 1355135 w 1705656"/>
              <a:gd name="connsiteY59" fmla="*/ 537210 h 1811688"/>
              <a:gd name="connsiteX60" fmla="*/ 1318940 w 1705656"/>
              <a:gd name="connsiteY60" fmla="*/ 651510 h 1811688"/>
              <a:gd name="connsiteX61" fmla="*/ 1250360 w 1705656"/>
              <a:gd name="connsiteY61" fmla="*/ 554355 h 1811688"/>
              <a:gd name="connsiteX62" fmla="*/ 1277309 w 1705656"/>
              <a:gd name="connsiteY62" fmla="*/ 697230 h 1811688"/>
              <a:gd name="connsiteX63" fmla="*/ 1164635 w 1705656"/>
              <a:gd name="connsiteY63" fmla="*/ 752475 h 1811688"/>
              <a:gd name="connsiteX64" fmla="*/ 1077005 w 1705656"/>
              <a:gd name="connsiteY64" fmla="*/ 727710 h 1811688"/>
              <a:gd name="connsiteX65" fmla="*/ 1080815 w 1705656"/>
              <a:gd name="connsiteY65" fmla="*/ 634365 h 1811688"/>
              <a:gd name="connsiteX66" fmla="*/ 1137965 w 1705656"/>
              <a:gd name="connsiteY66" fmla="*/ 554355 h 1811688"/>
              <a:gd name="connsiteX67" fmla="*/ 1240835 w 1705656"/>
              <a:gd name="connsiteY67" fmla="*/ 508635 h 1811688"/>
              <a:gd name="connsiteX68" fmla="*/ 1336085 w 1705656"/>
              <a:gd name="connsiteY68" fmla="*/ 489585 h 1811688"/>
              <a:gd name="connsiteX69" fmla="*/ 1487556 w 1705656"/>
              <a:gd name="connsiteY69" fmla="*/ 508635 h 1811688"/>
              <a:gd name="connsiteX70" fmla="*/ 1374185 w 1705656"/>
              <a:gd name="connsiteY70" fmla="*/ 428625 h 1811688"/>
              <a:gd name="connsiteX71" fmla="*/ 1457633 w 1705656"/>
              <a:gd name="connsiteY71" fmla="*/ 291465 h 1811688"/>
              <a:gd name="connsiteX72" fmla="*/ 1275125 w 1705656"/>
              <a:gd name="connsiteY72" fmla="*/ 428625 h 1811688"/>
              <a:gd name="connsiteX73" fmla="*/ 1186937 w 1705656"/>
              <a:gd name="connsiteY73" fmla="*/ 462915 h 1811688"/>
              <a:gd name="connsiteX74" fmla="*/ 1198624 w 1705656"/>
              <a:gd name="connsiteY74" fmla="*/ 398078 h 1811688"/>
              <a:gd name="connsiteX75" fmla="*/ 1197020 w 1705656"/>
              <a:gd name="connsiteY75" fmla="*/ 257175 h 1811688"/>
              <a:gd name="connsiteX76" fmla="*/ 1246550 w 1705656"/>
              <a:gd name="connsiteY76" fmla="*/ 142875 h 1811688"/>
              <a:gd name="connsiteX77" fmla="*/ 1153205 w 1705656"/>
              <a:gd name="connsiteY77" fmla="*/ 245745 h 1811688"/>
              <a:gd name="connsiteX78" fmla="*/ 1066040 w 1705656"/>
              <a:gd name="connsiteY78" fmla="*/ 209550 h 1811688"/>
              <a:gd name="connsiteX79" fmla="*/ 1128765 w 1705656"/>
              <a:gd name="connsiteY79" fmla="*/ 323850 h 1811688"/>
              <a:gd name="connsiteX80" fmla="*/ 1107485 w 1705656"/>
              <a:gd name="connsiteY80" fmla="*/ 447675 h 1811688"/>
              <a:gd name="connsiteX81" fmla="*/ 915080 w 1705656"/>
              <a:gd name="connsiteY81" fmla="*/ 556260 h 1811688"/>
              <a:gd name="connsiteX82" fmla="*/ 831260 w 1705656"/>
              <a:gd name="connsiteY82" fmla="*/ 504825 h 1811688"/>
              <a:gd name="connsiteX83" fmla="*/ 814115 w 1705656"/>
              <a:gd name="connsiteY83" fmla="*/ 375285 h 1811688"/>
              <a:gd name="connsiteX84" fmla="*/ 890315 w 1705656"/>
              <a:gd name="connsiteY84" fmla="*/ 165734 h 1811688"/>
              <a:gd name="connsiteX85" fmla="*/ 936035 w 1705656"/>
              <a:gd name="connsiteY85" fmla="*/ 78105 h 1811688"/>
              <a:gd name="connsiteX86" fmla="*/ 915080 w 1705656"/>
              <a:gd name="connsiteY86" fmla="*/ 17145 h 1811688"/>
              <a:gd name="connsiteX87" fmla="*/ 896030 w 1705656"/>
              <a:gd name="connsiteY87" fmla="*/ 80009 h 1811688"/>
              <a:gd name="connsiteX88" fmla="*/ 857930 w 1705656"/>
              <a:gd name="connsiteY88" fmla="*/ 125730 h 1811688"/>
              <a:gd name="connsiteX89" fmla="*/ 719237 w 1705656"/>
              <a:gd name="connsiteY89" fmla="*/ 40005 h 1811688"/>
              <a:gd name="connsiteX90" fmla="*/ 821735 w 1705656"/>
              <a:gd name="connsiteY90" fmla="*/ 211455 h 1811688"/>
              <a:gd name="connsiteX91" fmla="*/ 753155 w 1705656"/>
              <a:gd name="connsiteY91" fmla="*/ 333375 h 1811688"/>
              <a:gd name="connsiteX92" fmla="*/ 715333 w 1705656"/>
              <a:gd name="connsiteY92" fmla="*/ 394335 h 1811688"/>
              <a:gd name="connsiteX93" fmla="*/ 699350 w 1705656"/>
              <a:gd name="connsiteY93" fmla="*/ 209550 h 1811688"/>
              <a:gd name="connsiteX94" fmla="*/ 680207 w 1705656"/>
              <a:gd name="connsiteY94" fmla="*/ 0 h 1811688"/>
              <a:gd name="connsiteX95" fmla="*/ 614229 w 1705656"/>
              <a:gd name="connsiteY95" fmla="*/ 89535 h 1811688"/>
              <a:gd name="connsiteX96" fmla="*/ 593135 w 1705656"/>
              <a:gd name="connsiteY96" fmla="*/ 123825 h 1811688"/>
              <a:gd name="connsiteX97" fmla="*/ 444406 w 1705656"/>
              <a:gd name="connsiteY97" fmla="*/ 49530 h 1811688"/>
              <a:gd name="connsiteX98" fmla="*/ 511638 w 1705656"/>
              <a:gd name="connsiteY98" fmla="*/ 154305 h 1811688"/>
              <a:gd name="connsiteX99" fmla="*/ 600755 w 1705656"/>
              <a:gd name="connsiteY99" fmla="*/ 207645 h 1811688"/>
              <a:gd name="connsiteX100" fmla="*/ 608375 w 1705656"/>
              <a:gd name="connsiteY100" fmla="*/ 331470 h 1811688"/>
              <a:gd name="connsiteX101" fmla="*/ 627425 w 1705656"/>
              <a:gd name="connsiteY101" fmla="*/ 466725 h 1811688"/>
              <a:gd name="connsiteX102" fmla="*/ 640760 w 1705656"/>
              <a:gd name="connsiteY102" fmla="*/ 575310 h 1811688"/>
              <a:gd name="connsiteX103" fmla="*/ 568370 w 1705656"/>
              <a:gd name="connsiteY103" fmla="*/ 622935 h 1811688"/>
              <a:gd name="connsiteX104" fmla="*/ 398546 w 1705656"/>
              <a:gd name="connsiteY104" fmla="*/ 546735 h 1811688"/>
              <a:gd name="connsiteX105" fmla="*/ 379589 w 1705656"/>
              <a:gd name="connsiteY105" fmla="*/ 466725 h 1811688"/>
              <a:gd name="connsiteX106" fmla="*/ 476418 w 1705656"/>
              <a:gd name="connsiteY106" fmla="*/ 375285 h 1811688"/>
              <a:gd name="connsiteX107" fmla="*/ 400265 w 1705656"/>
              <a:gd name="connsiteY107" fmla="*/ 386715 h 1811688"/>
              <a:gd name="connsiteX108" fmla="*/ 364302 w 1705656"/>
              <a:gd name="connsiteY108" fmla="*/ 240030 h 1811688"/>
              <a:gd name="connsiteX109" fmla="*/ 354591 w 1705656"/>
              <a:gd name="connsiteY109" fmla="*/ 360045 h 1811688"/>
              <a:gd name="connsiteX110" fmla="*/ 318257 w 1705656"/>
              <a:gd name="connsiteY110" fmla="*/ 462915 h 1811688"/>
              <a:gd name="connsiteX111" fmla="*/ 295816 w 1705656"/>
              <a:gd name="connsiteY111" fmla="*/ 535305 h 1811688"/>
              <a:gd name="connsiteX112" fmla="*/ 135424 w 1705656"/>
              <a:gd name="connsiteY112" fmla="*/ 581025 h 1811688"/>
              <a:gd name="connsiteX113" fmla="*/ 10205 w 1705656"/>
              <a:gd name="connsiteY113" fmla="*/ 634365 h 1811688"/>
              <a:gd name="connsiteX114" fmla="*/ 154985 w 1705656"/>
              <a:gd name="connsiteY114" fmla="*/ 640080 h 1811688"/>
              <a:gd name="connsiteX115" fmla="*/ 311567 w 1705656"/>
              <a:gd name="connsiteY115" fmla="*/ 624840 h 1811688"/>
              <a:gd name="connsiteX116" fmla="*/ 475862 w 1705656"/>
              <a:gd name="connsiteY116" fmla="*/ 748665 h 1811688"/>
              <a:gd name="connsiteX117" fmla="*/ 498257 w 1705656"/>
              <a:gd name="connsiteY117" fmla="*/ 885825 h 1811688"/>
              <a:gd name="connsiteX118" fmla="*/ 419020 w 1705656"/>
              <a:gd name="connsiteY118" fmla="*/ 961960 h 1811688"/>
              <a:gd name="connsiteX119" fmla="*/ 214583 w 1705656"/>
              <a:gd name="connsiteY119" fmla="*/ 1024824 h 1811688"/>
              <a:gd name="connsiteX120" fmla="*/ 119798 w 1705656"/>
              <a:gd name="connsiteY120" fmla="*/ 1070544 h 1811688"/>
              <a:gd name="connsiteX121" fmla="*/ 219 w 1705656"/>
              <a:gd name="connsiteY121" fmla="*/ 1080135 h 1811688"/>
              <a:gd name="connsiteX122" fmla="*/ 90062 w 1705656"/>
              <a:gd name="connsiteY122" fmla="*/ 1104834 h 1811688"/>
              <a:gd name="connsiteX123" fmla="*/ 84486 w 1705656"/>
              <a:gd name="connsiteY123" fmla="*/ 1163889 h 1811688"/>
              <a:gd name="connsiteX124" fmla="*/ 65902 w 1705656"/>
              <a:gd name="connsiteY124" fmla="*/ 1272474 h 1811688"/>
              <a:gd name="connsiteX125" fmla="*/ 149534 w 1705656"/>
              <a:gd name="connsiteY125" fmla="*/ 1158174 h 1811688"/>
              <a:gd name="connsiteX126" fmla="*/ 209007 w 1705656"/>
              <a:gd name="connsiteY126" fmla="*/ 1097214 h 1811688"/>
              <a:gd name="connsiteX127" fmla="*/ 395618 w 1705656"/>
              <a:gd name="connsiteY127" fmla="*/ 1045845 h 1811688"/>
              <a:gd name="connsiteX128" fmla="*/ 361407 w 1705656"/>
              <a:gd name="connsiteY128" fmla="*/ 1108644 h 1811688"/>
              <a:gd name="connsiteX129" fmla="*/ 332568 w 1705656"/>
              <a:gd name="connsiteY129" fmla="*/ 1253490 h 1811688"/>
              <a:gd name="connsiteX130" fmla="*/ 270338 w 1705656"/>
              <a:gd name="connsiteY130" fmla="*/ 1363914 h 1811688"/>
              <a:gd name="connsiteX131" fmla="*/ 337245 w 1705656"/>
              <a:gd name="connsiteY131" fmla="*/ 1320099 h 1811688"/>
              <a:gd name="connsiteX132" fmla="*/ 368840 w 1705656"/>
              <a:gd name="connsiteY132" fmla="*/ 1281999 h 1811688"/>
              <a:gd name="connsiteX133" fmla="*/ 429721 w 1705656"/>
              <a:gd name="connsiteY133" fmla="*/ 1322070 h 1811688"/>
              <a:gd name="connsiteX134" fmla="*/ 400220 w 1705656"/>
              <a:gd name="connsiteY134" fmla="*/ 1110615 h 1811688"/>
              <a:gd name="connsiteX0" fmla="*/ 426378 w 1705656"/>
              <a:gd name="connsiteY0" fmla="*/ 1076325 h 1811688"/>
              <a:gd name="connsiteX1" fmla="*/ 505180 w 1705656"/>
              <a:gd name="connsiteY1" fmla="*/ 1053465 h 1811688"/>
              <a:gd name="connsiteX2" fmla="*/ 623615 w 1705656"/>
              <a:gd name="connsiteY2" fmla="*/ 1102995 h 1811688"/>
              <a:gd name="connsiteX3" fmla="*/ 676955 w 1705656"/>
              <a:gd name="connsiteY3" fmla="*/ 1186815 h 1811688"/>
              <a:gd name="connsiteX4" fmla="*/ 678860 w 1705656"/>
              <a:gd name="connsiteY4" fmla="*/ 1333500 h 1811688"/>
              <a:gd name="connsiteX5" fmla="*/ 621710 w 1705656"/>
              <a:gd name="connsiteY5" fmla="*/ 1483995 h 1811688"/>
              <a:gd name="connsiteX6" fmla="*/ 619805 w 1705656"/>
              <a:gd name="connsiteY6" fmla="*/ 1613535 h 1811688"/>
              <a:gd name="connsiteX7" fmla="*/ 608375 w 1705656"/>
              <a:gd name="connsiteY7" fmla="*/ 1668780 h 1811688"/>
              <a:gd name="connsiteX8" fmla="*/ 560750 w 1705656"/>
              <a:gd name="connsiteY8" fmla="*/ 1720215 h 1811688"/>
              <a:gd name="connsiteX9" fmla="*/ 520931 w 1705656"/>
              <a:gd name="connsiteY9" fmla="*/ 1788795 h 1811688"/>
              <a:gd name="connsiteX10" fmla="*/ 610747 w 1705656"/>
              <a:gd name="connsiteY10" fmla="*/ 1733550 h 1811688"/>
              <a:gd name="connsiteX11" fmla="*/ 659624 w 1705656"/>
              <a:gd name="connsiteY11" fmla="*/ 1687830 h 1811688"/>
              <a:gd name="connsiteX12" fmla="*/ 720770 w 1705656"/>
              <a:gd name="connsiteY12" fmla="*/ 1737360 h 1811688"/>
              <a:gd name="connsiteX13" fmla="*/ 750971 w 1705656"/>
              <a:gd name="connsiteY13" fmla="*/ 1811655 h 1811688"/>
              <a:gd name="connsiteX14" fmla="*/ 760682 w 1705656"/>
              <a:gd name="connsiteY14" fmla="*/ 1727835 h 1811688"/>
              <a:gd name="connsiteX15" fmla="*/ 713150 w 1705656"/>
              <a:gd name="connsiteY15" fmla="*/ 1657350 h 1811688"/>
              <a:gd name="connsiteX16" fmla="*/ 696005 w 1705656"/>
              <a:gd name="connsiteY16" fmla="*/ 1581150 h 1811688"/>
              <a:gd name="connsiteX17" fmla="*/ 718865 w 1705656"/>
              <a:gd name="connsiteY17" fmla="*/ 1520190 h 1811688"/>
              <a:gd name="connsiteX18" fmla="*/ 760775 w 1705656"/>
              <a:gd name="connsiteY18" fmla="*/ 1476375 h 1811688"/>
              <a:gd name="connsiteX19" fmla="*/ 865550 w 1705656"/>
              <a:gd name="connsiteY19" fmla="*/ 1541145 h 1811688"/>
              <a:gd name="connsiteX20" fmla="*/ 915080 w 1705656"/>
              <a:gd name="connsiteY20" fmla="*/ 1600200 h 1811688"/>
              <a:gd name="connsiteX21" fmla="*/ 934130 w 1705656"/>
              <a:gd name="connsiteY21" fmla="*/ 1676400 h 1811688"/>
              <a:gd name="connsiteX22" fmla="*/ 964610 w 1705656"/>
              <a:gd name="connsiteY22" fmla="*/ 1600200 h 1811688"/>
              <a:gd name="connsiteX23" fmla="*/ 939845 w 1705656"/>
              <a:gd name="connsiteY23" fmla="*/ 1544955 h 1811688"/>
              <a:gd name="connsiteX24" fmla="*/ 977945 w 1705656"/>
              <a:gd name="connsiteY24" fmla="*/ 1522095 h 1811688"/>
              <a:gd name="connsiteX25" fmla="*/ 1019855 w 1705656"/>
              <a:gd name="connsiteY25" fmla="*/ 1497330 h 1811688"/>
              <a:gd name="connsiteX26" fmla="*/ 896030 w 1705656"/>
              <a:gd name="connsiteY26" fmla="*/ 1493520 h 1811688"/>
              <a:gd name="connsiteX27" fmla="*/ 800780 w 1705656"/>
              <a:gd name="connsiteY27" fmla="*/ 1360170 h 1811688"/>
              <a:gd name="connsiteX28" fmla="*/ 836975 w 1705656"/>
              <a:gd name="connsiteY28" fmla="*/ 1183005 h 1811688"/>
              <a:gd name="connsiteX29" fmla="*/ 901745 w 1705656"/>
              <a:gd name="connsiteY29" fmla="*/ 1106805 h 1811688"/>
              <a:gd name="connsiteX30" fmla="*/ 989375 w 1705656"/>
              <a:gd name="connsiteY30" fmla="*/ 1099185 h 1811688"/>
              <a:gd name="connsiteX31" fmla="*/ 1088435 w 1705656"/>
              <a:gd name="connsiteY31" fmla="*/ 1141095 h 1811688"/>
              <a:gd name="connsiteX32" fmla="*/ 1191305 w 1705656"/>
              <a:gd name="connsiteY32" fmla="*/ 1207770 h 1811688"/>
              <a:gd name="connsiteX33" fmla="*/ 1168445 w 1705656"/>
              <a:gd name="connsiteY33" fmla="*/ 1125855 h 1811688"/>
              <a:gd name="connsiteX34" fmla="*/ 1080815 w 1705656"/>
              <a:gd name="connsiteY34" fmla="*/ 1007745 h 1811688"/>
              <a:gd name="connsiteX35" fmla="*/ 1105580 w 1705656"/>
              <a:gd name="connsiteY35" fmla="*/ 931545 h 1811688"/>
              <a:gd name="connsiteX36" fmla="*/ 1206917 w 1705656"/>
              <a:gd name="connsiteY36" fmla="*/ 885825 h 1811688"/>
              <a:gd name="connsiteX37" fmla="*/ 1370840 w 1705656"/>
              <a:gd name="connsiteY37" fmla="*/ 889635 h 1811688"/>
              <a:gd name="connsiteX38" fmla="*/ 1465718 w 1705656"/>
              <a:gd name="connsiteY38" fmla="*/ 1019176 h 1811688"/>
              <a:gd name="connsiteX39" fmla="*/ 1469435 w 1705656"/>
              <a:gd name="connsiteY39" fmla="*/ 920115 h 1811688"/>
              <a:gd name="connsiteX40" fmla="*/ 1469435 w 1705656"/>
              <a:gd name="connsiteY40" fmla="*/ 901065 h 1811688"/>
              <a:gd name="connsiteX41" fmla="*/ 1541825 w 1705656"/>
              <a:gd name="connsiteY41" fmla="*/ 962025 h 1811688"/>
              <a:gd name="connsiteX42" fmla="*/ 1568495 w 1705656"/>
              <a:gd name="connsiteY42" fmla="*/ 1038225 h 1811688"/>
              <a:gd name="connsiteX43" fmla="*/ 1574210 w 1705656"/>
              <a:gd name="connsiteY43" fmla="*/ 1108710 h 1811688"/>
              <a:gd name="connsiteX44" fmla="*/ 1618025 w 1705656"/>
              <a:gd name="connsiteY44" fmla="*/ 1019175 h 1811688"/>
              <a:gd name="connsiteX45" fmla="*/ 1705655 w 1705656"/>
              <a:gd name="connsiteY45" fmla="*/ 1026795 h 1811688"/>
              <a:gd name="connsiteX46" fmla="*/ 1619931 w 1705656"/>
              <a:gd name="connsiteY46" fmla="*/ 971549 h 1811688"/>
              <a:gd name="connsiteX47" fmla="*/ 1557065 w 1705656"/>
              <a:gd name="connsiteY47" fmla="*/ 899160 h 1811688"/>
              <a:gd name="connsiteX48" fmla="*/ 1604690 w 1705656"/>
              <a:gd name="connsiteY48" fmla="*/ 870585 h 1811688"/>
              <a:gd name="connsiteX49" fmla="*/ 1677080 w 1705656"/>
              <a:gd name="connsiteY49" fmla="*/ 870585 h 1811688"/>
              <a:gd name="connsiteX50" fmla="*/ 1600880 w 1705656"/>
              <a:gd name="connsiteY50" fmla="*/ 838200 h 1811688"/>
              <a:gd name="connsiteX51" fmla="*/ 1518965 w 1705656"/>
              <a:gd name="connsiteY51" fmla="*/ 853440 h 1811688"/>
              <a:gd name="connsiteX52" fmla="*/ 1425620 w 1705656"/>
              <a:gd name="connsiteY52" fmla="*/ 792480 h 1811688"/>
              <a:gd name="connsiteX53" fmla="*/ 1459910 w 1705656"/>
              <a:gd name="connsiteY53" fmla="*/ 655320 h 1811688"/>
              <a:gd name="connsiteX54" fmla="*/ 1383710 w 1705656"/>
              <a:gd name="connsiteY54" fmla="*/ 769620 h 1811688"/>
              <a:gd name="connsiteX55" fmla="*/ 1290365 w 1705656"/>
              <a:gd name="connsiteY55" fmla="*/ 792480 h 1811688"/>
              <a:gd name="connsiteX56" fmla="*/ 1330370 w 1705656"/>
              <a:gd name="connsiteY56" fmla="*/ 729615 h 1811688"/>
              <a:gd name="connsiteX57" fmla="*/ 1372280 w 1705656"/>
              <a:gd name="connsiteY57" fmla="*/ 634365 h 1811688"/>
              <a:gd name="connsiteX58" fmla="*/ 1379900 w 1705656"/>
              <a:gd name="connsiteY58" fmla="*/ 525780 h 1811688"/>
              <a:gd name="connsiteX59" fmla="*/ 1355135 w 1705656"/>
              <a:gd name="connsiteY59" fmla="*/ 537210 h 1811688"/>
              <a:gd name="connsiteX60" fmla="*/ 1318940 w 1705656"/>
              <a:gd name="connsiteY60" fmla="*/ 651510 h 1811688"/>
              <a:gd name="connsiteX61" fmla="*/ 1250360 w 1705656"/>
              <a:gd name="connsiteY61" fmla="*/ 554355 h 1811688"/>
              <a:gd name="connsiteX62" fmla="*/ 1277309 w 1705656"/>
              <a:gd name="connsiteY62" fmla="*/ 697230 h 1811688"/>
              <a:gd name="connsiteX63" fmla="*/ 1164635 w 1705656"/>
              <a:gd name="connsiteY63" fmla="*/ 752475 h 1811688"/>
              <a:gd name="connsiteX64" fmla="*/ 1077005 w 1705656"/>
              <a:gd name="connsiteY64" fmla="*/ 727710 h 1811688"/>
              <a:gd name="connsiteX65" fmla="*/ 1080815 w 1705656"/>
              <a:gd name="connsiteY65" fmla="*/ 634365 h 1811688"/>
              <a:gd name="connsiteX66" fmla="*/ 1137965 w 1705656"/>
              <a:gd name="connsiteY66" fmla="*/ 554355 h 1811688"/>
              <a:gd name="connsiteX67" fmla="*/ 1240835 w 1705656"/>
              <a:gd name="connsiteY67" fmla="*/ 508635 h 1811688"/>
              <a:gd name="connsiteX68" fmla="*/ 1336085 w 1705656"/>
              <a:gd name="connsiteY68" fmla="*/ 489585 h 1811688"/>
              <a:gd name="connsiteX69" fmla="*/ 1487556 w 1705656"/>
              <a:gd name="connsiteY69" fmla="*/ 508635 h 1811688"/>
              <a:gd name="connsiteX70" fmla="*/ 1374185 w 1705656"/>
              <a:gd name="connsiteY70" fmla="*/ 428625 h 1811688"/>
              <a:gd name="connsiteX71" fmla="*/ 1457633 w 1705656"/>
              <a:gd name="connsiteY71" fmla="*/ 291465 h 1811688"/>
              <a:gd name="connsiteX72" fmla="*/ 1275125 w 1705656"/>
              <a:gd name="connsiteY72" fmla="*/ 428625 h 1811688"/>
              <a:gd name="connsiteX73" fmla="*/ 1186937 w 1705656"/>
              <a:gd name="connsiteY73" fmla="*/ 462915 h 1811688"/>
              <a:gd name="connsiteX74" fmla="*/ 1198624 w 1705656"/>
              <a:gd name="connsiteY74" fmla="*/ 398078 h 1811688"/>
              <a:gd name="connsiteX75" fmla="*/ 1197020 w 1705656"/>
              <a:gd name="connsiteY75" fmla="*/ 257175 h 1811688"/>
              <a:gd name="connsiteX76" fmla="*/ 1246550 w 1705656"/>
              <a:gd name="connsiteY76" fmla="*/ 142875 h 1811688"/>
              <a:gd name="connsiteX77" fmla="*/ 1153205 w 1705656"/>
              <a:gd name="connsiteY77" fmla="*/ 245745 h 1811688"/>
              <a:gd name="connsiteX78" fmla="*/ 1066040 w 1705656"/>
              <a:gd name="connsiteY78" fmla="*/ 209550 h 1811688"/>
              <a:gd name="connsiteX79" fmla="*/ 1128765 w 1705656"/>
              <a:gd name="connsiteY79" fmla="*/ 323850 h 1811688"/>
              <a:gd name="connsiteX80" fmla="*/ 1107485 w 1705656"/>
              <a:gd name="connsiteY80" fmla="*/ 447675 h 1811688"/>
              <a:gd name="connsiteX81" fmla="*/ 915080 w 1705656"/>
              <a:gd name="connsiteY81" fmla="*/ 556260 h 1811688"/>
              <a:gd name="connsiteX82" fmla="*/ 831260 w 1705656"/>
              <a:gd name="connsiteY82" fmla="*/ 504825 h 1811688"/>
              <a:gd name="connsiteX83" fmla="*/ 814115 w 1705656"/>
              <a:gd name="connsiteY83" fmla="*/ 375285 h 1811688"/>
              <a:gd name="connsiteX84" fmla="*/ 890315 w 1705656"/>
              <a:gd name="connsiteY84" fmla="*/ 165734 h 1811688"/>
              <a:gd name="connsiteX85" fmla="*/ 936035 w 1705656"/>
              <a:gd name="connsiteY85" fmla="*/ 78105 h 1811688"/>
              <a:gd name="connsiteX86" fmla="*/ 915080 w 1705656"/>
              <a:gd name="connsiteY86" fmla="*/ 17145 h 1811688"/>
              <a:gd name="connsiteX87" fmla="*/ 896030 w 1705656"/>
              <a:gd name="connsiteY87" fmla="*/ 80009 h 1811688"/>
              <a:gd name="connsiteX88" fmla="*/ 857930 w 1705656"/>
              <a:gd name="connsiteY88" fmla="*/ 125730 h 1811688"/>
              <a:gd name="connsiteX89" fmla="*/ 719237 w 1705656"/>
              <a:gd name="connsiteY89" fmla="*/ 40005 h 1811688"/>
              <a:gd name="connsiteX90" fmla="*/ 821735 w 1705656"/>
              <a:gd name="connsiteY90" fmla="*/ 211455 h 1811688"/>
              <a:gd name="connsiteX91" fmla="*/ 753155 w 1705656"/>
              <a:gd name="connsiteY91" fmla="*/ 333375 h 1811688"/>
              <a:gd name="connsiteX92" fmla="*/ 715333 w 1705656"/>
              <a:gd name="connsiteY92" fmla="*/ 394335 h 1811688"/>
              <a:gd name="connsiteX93" fmla="*/ 699350 w 1705656"/>
              <a:gd name="connsiteY93" fmla="*/ 209550 h 1811688"/>
              <a:gd name="connsiteX94" fmla="*/ 680207 w 1705656"/>
              <a:gd name="connsiteY94" fmla="*/ 0 h 1811688"/>
              <a:gd name="connsiteX95" fmla="*/ 614229 w 1705656"/>
              <a:gd name="connsiteY95" fmla="*/ 89535 h 1811688"/>
              <a:gd name="connsiteX96" fmla="*/ 593135 w 1705656"/>
              <a:gd name="connsiteY96" fmla="*/ 123825 h 1811688"/>
              <a:gd name="connsiteX97" fmla="*/ 444406 w 1705656"/>
              <a:gd name="connsiteY97" fmla="*/ 49530 h 1811688"/>
              <a:gd name="connsiteX98" fmla="*/ 511638 w 1705656"/>
              <a:gd name="connsiteY98" fmla="*/ 154305 h 1811688"/>
              <a:gd name="connsiteX99" fmla="*/ 600755 w 1705656"/>
              <a:gd name="connsiteY99" fmla="*/ 207645 h 1811688"/>
              <a:gd name="connsiteX100" fmla="*/ 608375 w 1705656"/>
              <a:gd name="connsiteY100" fmla="*/ 331470 h 1811688"/>
              <a:gd name="connsiteX101" fmla="*/ 627425 w 1705656"/>
              <a:gd name="connsiteY101" fmla="*/ 466725 h 1811688"/>
              <a:gd name="connsiteX102" fmla="*/ 640760 w 1705656"/>
              <a:gd name="connsiteY102" fmla="*/ 575310 h 1811688"/>
              <a:gd name="connsiteX103" fmla="*/ 568370 w 1705656"/>
              <a:gd name="connsiteY103" fmla="*/ 622935 h 1811688"/>
              <a:gd name="connsiteX104" fmla="*/ 398546 w 1705656"/>
              <a:gd name="connsiteY104" fmla="*/ 546735 h 1811688"/>
              <a:gd name="connsiteX105" fmla="*/ 379589 w 1705656"/>
              <a:gd name="connsiteY105" fmla="*/ 466725 h 1811688"/>
              <a:gd name="connsiteX106" fmla="*/ 476418 w 1705656"/>
              <a:gd name="connsiteY106" fmla="*/ 375285 h 1811688"/>
              <a:gd name="connsiteX107" fmla="*/ 400265 w 1705656"/>
              <a:gd name="connsiteY107" fmla="*/ 386715 h 1811688"/>
              <a:gd name="connsiteX108" fmla="*/ 364302 w 1705656"/>
              <a:gd name="connsiteY108" fmla="*/ 240030 h 1811688"/>
              <a:gd name="connsiteX109" fmla="*/ 354591 w 1705656"/>
              <a:gd name="connsiteY109" fmla="*/ 360045 h 1811688"/>
              <a:gd name="connsiteX110" fmla="*/ 318257 w 1705656"/>
              <a:gd name="connsiteY110" fmla="*/ 462915 h 1811688"/>
              <a:gd name="connsiteX111" fmla="*/ 295816 w 1705656"/>
              <a:gd name="connsiteY111" fmla="*/ 535305 h 1811688"/>
              <a:gd name="connsiteX112" fmla="*/ 135424 w 1705656"/>
              <a:gd name="connsiteY112" fmla="*/ 581025 h 1811688"/>
              <a:gd name="connsiteX113" fmla="*/ 10205 w 1705656"/>
              <a:gd name="connsiteY113" fmla="*/ 634365 h 1811688"/>
              <a:gd name="connsiteX114" fmla="*/ 154985 w 1705656"/>
              <a:gd name="connsiteY114" fmla="*/ 640080 h 1811688"/>
              <a:gd name="connsiteX115" fmla="*/ 311567 w 1705656"/>
              <a:gd name="connsiteY115" fmla="*/ 624840 h 1811688"/>
              <a:gd name="connsiteX116" fmla="*/ 475862 w 1705656"/>
              <a:gd name="connsiteY116" fmla="*/ 748665 h 1811688"/>
              <a:gd name="connsiteX117" fmla="*/ 498257 w 1705656"/>
              <a:gd name="connsiteY117" fmla="*/ 885825 h 1811688"/>
              <a:gd name="connsiteX118" fmla="*/ 419020 w 1705656"/>
              <a:gd name="connsiteY118" fmla="*/ 961960 h 1811688"/>
              <a:gd name="connsiteX119" fmla="*/ 214583 w 1705656"/>
              <a:gd name="connsiteY119" fmla="*/ 1024824 h 1811688"/>
              <a:gd name="connsiteX120" fmla="*/ 119798 w 1705656"/>
              <a:gd name="connsiteY120" fmla="*/ 1070544 h 1811688"/>
              <a:gd name="connsiteX121" fmla="*/ 219 w 1705656"/>
              <a:gd name="connsiteY121" fmla="*/ 1080135 h 1811688"/>
              <a:gd name="connsiteX122" fmla="*/ 90062 w 1705656"/>
              <a:gd name="connsiteY122" fmla="*/ 1104834 h 1811688"/>
              <a:gd name="connsiteX123" fmla="*/ 99354 w 1705656"/>
              <a:gd name="connsiteY123" fmla="*/ 1188654 h 1811688"/>
              <a:gd name="connsiteX124" fmla="*/ 65902 w 1705656"/>
              <a:gd name="connsiteY124" fmla="*/ 1272474 h 1811688"/>
              <a:gd name="connsiteX125" fmla="*/ 149534 w 1705656"/>
              <a:gd name="connsiteY125" fmla="*/ 1158174 h 1811688"/>
              <a:gd name="connsiteX126" fmla="*/ 209007 w 1705656"/>
              <a:gd name="connsiteY126" fmla="*/ 1097214 h 1811688"/>
              <a:gd name="connsiteX127" fmla="*/ 395618 w 1705656"/>
              <a:gd name="connsiteY127" fmla="*/ 1045845 h 1811688"/>
              <a:gd name="connsiteX128" fmla="*/ 361407 w 1705656"/>
              <a:gd name="connsiteY128" fmla="*/ 1108644 h 1811688"/>
              <a:gd name="connsiteX129" fmla="*/ 332568 w 1705656"/>
              <a:gd name="connsiteY129" fmla="*/ 1253490 h 1811688"/>
              <a:gd name="connsiteX130" fmla="*/ 270338 w 1705656"/>
              <a:gd name="connsiteY130" fmla="*/ 1363914 h 1811688"/>
              <a:gd name="connsiteX131" fmla="*/ 337245 w 1705656"/>
              <a:gd name="connsiteY131" fmla="*/ 1320099 h 1811688"/>
              <a:gd name="connsiteX132" fmla="*/ 368840 w 1705656"/>
              <a:gd name="connsiteY132" fmla="*/ 1281999 h 1811688"/>
              <a:gd name="connsiteX133" fmla="*/ 429721 w 1705656"/>
              <a:gd name="connsiteY133" fmla="*/ 1322070 h 1811688"/>
              <a:gd name="connsiteX134" fmla="*/ 400220 w 1705656"/>
              <a:gd name="connsiteY134" fmla="*/ 1110615 h 1811688"/>
              <a:gd name="connsiteX0" fmla="*/ 426166 w 1705444"/>
              <a:gd name="connsiteY0" fmla="*/ 1076325 h 1811688"/>
              <a:gd name="connsiteX1" fmla="*/ 504968 w 1705444"/>
              <a:gd name="connsiteY1" fmla="*/ 1053465 h 1811688"/>
              <a:gd name="connsiteX2" fmla="*/ 623403 w 1705444"/>
              <a:gd name="connsiteY2" fmla="*/ 1102995 h 1811688"/>
              <a:gd name="connsiteX3" fmla="*/ 676743 w 1705444"/>
              <a:gd name="connsiteY3" fmla="*/ 1186815 h 1811688"/>
              <a:gd name="connsiteX4" fmla="*/ 678648 w 1705444"/>
              <a:gd name="connsiteY4" fmla="*/ 1333500 h 1811688"/>
              <a:gd name="connsiteX5" fmla="*/ 621498 w 1705444"/>
              <a:gd name="connsiteY5" fmla="*/ 1483995 h 1811688"/>
              <a:gd name="connsiteX6" fmla="*/ 619593 w 1705444"/>
              <a:gd name="connsiteY6" fmla="*/ 1613535 h 1811688"/>
              <a:gd name="connsiteX7" fmla="*/ 608163 w 1705444"/>
              <a:gd name="connsiteY7" fmla="*/ 1668780 h 1811688"/>
              <a:gd name="connsiteX8" fmla="*/ 560538 w 1705444"/>
              <a:gd name="connsiteY8" fmla="*/ 1720215 h 1811688"/>
              <a:gd name="connsiteX9" fmla="*/ 520719 w 1705444"/>
              <a:gd name="connsiteY9" fmla="*/ 1788795 h 1811688"/>
              <a:gd name="connsiteX10" fmla="*/ 610535 w 1705444"/>
              <a:gd name="connsiteY10" fmla="*/ 1733550 h 1811688"/>
              <a:gd name="connsiteX11" fmla="*/ 659412 w 1705444"/>
              <a:gd name="connsiteY11" fmla="*/ 1687830 h 1811688"/>
              <a:gd name="connsiteX12" fmla="*/ 720558 w 1705444"/>
              <a:gd name="connsiteY12" fmla="*/ 1737360 h 1811688"/>
              <a:gd name="connsiteX13" fmla="*/ 750759 w 1705444"/>
              <a:gd name="connsiteY13" fmla="*/ 1811655 h 1811688"/>
              <a:gd name="connsiteX14" fmla="*/ 760470 w 1705444"/>
              <a:gd name="connsiteY14" fmla="*/ 1727835 h 1811688"/>
              <a:gd name="connsiteX15" fmla="*/ 712938 w 1705444"/>
              <a:gd name="connsiteY15" fmla="*/ 1657350 h 1811688"/>
              <a:gd name="connsiteX16" fmla="*/ 695793 w 1705444"/>
              <a:gd name="connsiteY16" fmla="*/ 1581150 h 1811688"/>
              <a:gd name="connsiteX17" fmla="*/ 718653 w 1705444"/>
              <a:gd name="connsiteY17" fmla="*/ 1520190 h 1811688"/>
              <a:gd name="connsiteX18" fmla="*/ 760563 w 1705444"/>
              <a:gd name="connsiteY18" fmla="*/ 1476375 h 1811688"/>
              <a:gd name="connsiteX19" fmla="*/ 865338 w 1705444"/>
              <a:gd name="connsiteY19" fmla="*/ 1541145 h 1811688"/>
              <a:gd name="connsiteX20" fmla="*/ 914868 w 1705444"/>
              <a:gd name="connsiteY20" fmla="*/ 1600200 h 1811688"/>
              <a:gd name="connsiteX21" fmla="*/ 933918 w 1705444"/>
              <a:gd name="connsiteY21" fmla="*/ 1676400 h 1811688"/>
              <a:gd name="connsiteX22" fmla="*/ 964398 w 1705444"/>
              <a:gd name="connsiteY22" fmla="*/ 1600200 h 1811688"/>
              <a:gd name="connsiteX23" fmla="*/ 939633 w 1705444"/>
              <a:gd name="connsiteY23" fmla="*/ 1544955 h 1811688"/>
              <a:gd name="connsiteX24" fmla="*/ 977733 w 1705444"/>
              <a:gd name="connsiteY24" fmla="*/ 1522095 h 1811688"/>
              <a:gd name="connsiteX25" fmla="*/ 1019643 w 1705444"/>
              <a:gd name="connsiteY25" fmla="*/ 1497330 h 1811688"/>
              <a:gd name="connsiteX26" fmla="*/ 895818 w 1705444"/>
              <a:gd name="connsiteY26" fmla="*/ 1493520 h 1811688"/>
              <a:gd name="connsiteX27" fmla="*/ 800568 w 1705444"/>
              <a:gd name="connsiteY27" fmla="*/ 1360170 h 1811688"/>
              <a:gd name="connsiteX28" fmla="*/ 836763 w 1705444"/>
              <a:gd name="connsiteY28" fmla="*/ 1183005 h 1811688"/>
              <a:gd name="connsiteX29" fmla="*/ 901533 w 1705444"/>
              <a:gd name="connsiteY29" fmla="*/ 1106805 h 1811688"/>
              <a:gd name="connsiteX30" fmla="*/ 989163 w 1705444"/>
              <a:gd name="connsiteY30" fmla="*/ 1099185 h 1811688"/>
              <a:gd name="connsiteX31" fmla="*/ 1088223 w 1705444"/>
              <a:gd name="connsiteY31" fmla="*/ 1141095 h 1811688"/>
              <a:gd name="connsiteX32" fmla="*/ 1191093 w 1705444"/>
              <a:gd name="connsiteY32" fmla="*/ 1207770 h 1811688"/>
              <a:gd name="connsiteX33" fmla="*/ 1168233 w 1705444"/>
              <a:gd name="connsiteY33" fmla="*/ 1125855 h 1811688"/>
              <a:gd name="connsiteX34" fmla="*/ 1080603 w 1705444"/>
              <a:gd name="connsiteY34" fmla="*/ 1007745 h 1811688"/>
              <a:gd name="connsiteX35" fmla="*/ 1105368 w 1705444"/>
              <a:gd name="connsiteY35" fmla="*/ 931545 h 1811688"/>
              <a:gd name="connsiteX36" fmla="*/ 1206705 w 1705444"/>
              <a:gd name="connsiteY36" fmla="*/ 885825 h 1811688"/>
              <a:gd name="connsiteX37" fmla="*/ 1370628 w 1705444"/>
              <a:gd name="connsiteY37" fmla="*/ 889635 h 1811688"/>
              <a:gd name="connsiteX38" fmla="*/ 1465506 w 1705444"/>
              <a:gd name="connsiteY38" fmla="*/ 1019176 h 1811688"/>
              <a:gd name="connsiteX39" fmla="*/ 1469223 w 1705444"/>
              <a:gd name="connsiteY39" fmla="*/ 920115 h 1811688"/>
              <a:gd name="connsiteX40" fmla="*/ 1469223 w 1705444"/>
              <a:gd name="connsiteY40" fmla="*/ 901065 h 1811688"/>
              <a:gd name="connsiteX41" fmla="*/ 1541613 w 1705444"/>
              <a:gd name="connsiteY41" fmla="*/ 962025 h 1811688"/>
              <a:gd name="connsiteX42" fmla="*/ 1568283 w 1705444"/>
              <a:gd name="connsiteY42" fmla="*/ 1038225 h 1811688"/>
              <a:gd name="connsiteX43" fmla="*/ 1573998 w 1705444"/>
              <a:gd name="connsiteY43" fmla="*/ 1108710 h 1811688"/>
              <a:gd name="connsiteX44" fmla="*/ 1617813 w 1705444"/>
              <a:gd name="connsiteY44" fmla="*/ 1019175 h 1811688"/>
              <a:gd name="connsiteX45" fmla="*/ 1705443 w 1705444"/>
              <a:gd name="connsiteY45" fmla="*/ 1026795 h 1811688"/>
              <a:gd name="connsiteX46" fmla="*/ 1619719 w 1705444"/>
              <a:gd name="connsiteY46" fmla="*/ 971549 h 1811688"/>
              <a:gd name="connsiteX47" fmla="*/ 1556853 w 1705444"/>
              <a:gd name="connsiteY47" fmla="*/ 899160 h 1811688"/>
              <a:gd name="connsiteX48" fmla="*/ 1604478 w 1705444"/>
              <a:gd name="connsiteY48" fmla="*/ 870585 h 1811688"/>
              <a:gd name="connsiteX49" fmla="*/ 1676868 w 1705444"/>
              <a:gd name="connsiteY49" fmla="*/ 870585 h 1811688"/>
              <a:gd name="connsiteX50" fmla="*/ 1600668 w 1705444"/>
              <a:gd name="connsiteY50" fmla="*/ 838200 h 1811688"/>
              <a:gd name="connsiteX51" fmla="*/ 1518753 w 1705444"/>
              <a:gd name="connsiteY51" fmla="*/ 853440 h 1811688"/>
              <a:gd name="connsiteX52" fmla="*/ 1425408 w 1705444"/>
              <a:gd name="connsiteY52" fmla="*/ 792480 h 1811688"/>
              <a:gd name="connsiteX53" fmla="*/ 1459698 w 1705444"/>
              <a:gd name="connsiteY53" fmla="*/ 655320 h 1811688"/>
              <a:gd name="connsiteX54" fmla="*/ 1383498 w 1705444"/>
              <a:gd name="connsiteY54" fmla="*/ 769620 h 1811688"/>
              <a:gd name="connsiteX55" fmla="*/ 1290153 w 1705444"/>
              <a:gd name="connsiteY55" fmla="*/ 792480 h 1811688"/>
              <a:gd name="connsiteX56" fmla="*/ 1330158 w 1705444"/>
              <a:gd name="connsiteY56" fmla="*/ 729615 h 1811688"/>
              <a:gd name="connsiteX57" fmla="*/ 1372068 w 1705444"/>
              <a:gd name="connsiteY57" fmla="*/ 634365 h 1811688"/>
              <a:gd name="connsiteX58" fmla="*/ 1379688 w 1705444"/>
              <a:gd name="connsiteY58" fmla="*/ 525780 h 1811688"/>
              <a:gd name="connsiteX59" fmla="*/ 1354923 w 1705444"/>
              <a:gd name="connsiteY59" fmla="*/ 537210 h 1811688"/>
              <a:gd name="connsiteX60" fmla="*/ 1318728 w 1705444"/>
              <a:gd name="connsiteY60" fmla="*/ 651510 h 1811688"/>
              <a:gd name="connsiteX61" fmla="*/ 1250148 w 1705444"/>
              <a:gd name="connsiteY61" fmla="*/ 554355 h 1811688"/>
              <a:gd name="connsiteX62" fmla="*/ 1277097 w 1705444"/>
              <a:gd name="connsiteY62" fmla="*/ 697230 h 1811688"/>
              <a:gd name="connsiteX63" fmla="*/ 1164423 w 1705444"/>
              <a:gd name="connsiteY63" fmla="*/ 752475 h 1811688"/>
              <a:gd name="connsiteX64" fmla="*/ 1076793 w 1705444"/>
              <a:gd name="connsiteY64" fmla="*/ 727710 h 1811688"/>
              <a:gd name="connsiteX65" fmla="*/ 1080603 w 1705444"/>
              <a:gd name="connsiteY65" fmla="*/ 634365 h 1811688"/>
              <a:gd name="connsiteX66" fmla="*/ 1137753 w 1705444"/>
              <a:gd name="connsiteY66" fmla="*/ 554355 h 1811688"/>
              <a:gd name="connsiteX67" fmla="*/ 1240623 w 1705444"/>
              <a:gd name="connsiteY67" fmla="*/ 508635 h 1811688"/>
              <a:gd name="connsiteX68" fmla="*/ 1335873 w 1705444"/>
              <a:gd name="connsiteY68" fmla="*/ 489585 h 1811688"/>
              <a:gd name="connsiteX69" fmla="*/ 1487344 w 1705444"/>
              <a:gd name="connsiteY69" fmla="*/ 508635 h 1811688"/>
              <a:gd name="connsiteX70" fmla="*/ 1373973 w 1705444"/>
              <a:gd name="connsiteY70" fmla="*/ 428625 h 1811688"/>
              <a:gd name="connsiteX71" fmla="*/ 1457421 w 1705444"/>
              <a:gd name="connsiteY71" fmla="*/ 291465 h 1811688"/>
              <a:gd name="connsiteX72" fmla="*/ 1274913 w 1705444"/>
              <a:gd name="connsiteY72" fmla="*/ 428625 h 1811688"/>
              <a:gd name="connsiteX73" fmla="*/ 1186725 w 1705444"/>
              <a:gd name="connsiteY73" fmla="*/ 462915 h 1811688"/>
              <a:gd name="connsiteX74" fmla="*/ 1198412 w 1705444"/>
              <a:gd name="connsiteY74" fmla="*/ 398078 h 1811688"/>
              <a:gd name="connsiteX75" fmla="*/ 1196808 w 1705444"/>
              <a:gd name="connsiteY75" fmla="*/ 257175 h 1811688"/>
              <a:gd name="connsiteX76" fmla="*/ 1246338 w 1705444"/>
              <a:gd name="connsiteY76" fmla="*/ 142875 h 1811688"/>
              <a:gd name="connsiteX77" fmla="*/ 1152993 w 1705444"/>
              <a:gd name="connsiteY77" fmla="*/ 245745 h 1811688"/>
              <a:gd name="connsiteX78" fmla="*/ 1065828 w 1705444"/>
              <a:gd name="connsiteY78" fmla="*/ 209550 h 1811688"/>
              <a:gd name="connsiteX79" fmla="*/ 1128553 w 1705444"/>
              <a:gd name="connsiteY79" fmla="*/ 323850 h 1811688"/>
              <a:gd name="connsiteX80" fmla="*/ 1107273 w 1705444"/>
              <a:gd name="connsiteY80" fmla="*/ 447675 h 1811688"/>
              <a:gd name="connsiteX81" fmla="*/ 914868 w 1705444"/>
              <a:gd name="connsiteY81" fmla="*/ 556260 h 1811688"/>
              <a:gd name="connsiteX82" fmla="*/ 831048 w 1705444"/>
              <a:gd name="connsiteY82" fmla="*/ 504825 h 1811688"/>
              <a:gd name="connsiteX83" fmla="*/ 813903 w 1705444"/>
              <a:gd name="connsiteY83" fmla="*/ 375285 h 1811688"/>
              <a:gd name="connsiteX84" fmla="*/ 890103 w 1705444"/>
              <a:gd name="connsiteY84" fmla="*/ 165734 h 1811688"/>
              <a:gd name="connsiteX85" fmla="*/ 935823 w 1705444"/>
              <a:gd name="connsiteY85" fmla="*/ 78105 h 1811688"/>
              <a:gd name="connsiteX86" fmla="*/ 914868 w 1705444"/>
              <a:gd name="connsiteY86" fmla="*/ 17145 h 1811688"/>
              <a:gd name="connsiteX87" fmla="*/ 895818 w 1705444"/>
              <a:gd name="connsiteY87" fmla="*/ 80009 h 1811688"/>
              <a:gd name="connsiteX88" fmla="*/ 857718 w 1705444"/>
              <a:gd name="connsiteY88" fmla="*/ 125730 h 1811688"/>
              <a:gd name="connsiteX89" fmla="*/ 719025 w 1705444"/>
              <a:gd name="connsiteY89" fmla="*/ 40005 h 1811688"/>
              <a:gd name="connsiteX90" fmla="*/ 821523 w 1705444"/>
              <a:gd name="connsiteY90" fmla="*/ 211455 h 1811688"/>
              <a:gd name="connsiteX91" fmla="*/ 752943 w 1705444"/>
              <a:gd name="connsiteY91" fmla="*/ 333375 h 1811688"/>
              <a:gd name="connsiteX92" fmla="*/ 715121 w 1705444"/>
              <a:gd name="connsiteY92" fmla="*/ 394335 h 1811688"/>
              <a:gd name="connsiteX93" fmla="*/ 699138 w 1705444"/>
              <a:gd name="connsiteY93" fmla="*/ 209550 h 1811688"/>
              <a:gd name="connsiteX94" fmla="*/ 679995 w 1705444"/>
              <a:gd name="connsiteY94" fmla="*/ 0 h 1811688"/>
              <a:gd name="connsiteX95" fmla="*/ 614017 w 1705444"/>
              <a:gd name="connsiteY95" fmla="*/ 89535 h 1811688"/>
              <a:gd name="connsiteX96" fmla="*/ 592923 w 1705444"/>
              <a:gd name="connsiteY96" fmla="*/ 123825 h 1811688"/>
              <a:gd name="connsiteX97" fmla="*/ 444194 w 1705444"/>
              <a:gd name="connsiteY97" fmla="*/ 49530 h 1811688"/>
              <a:gd name="connsiteX98" fmla="*/ 511426 w 1705444"/>
              <a:gd name="connsiteY98" fmla="*/ 154305 h 1811688"/>
              <a:gd name="connsiteX99" fmla="*/ 600543 w 1705444"/>
              <a:gd name="connsiteY99" fmla="*/ 207645 h 1811688"/>
              <a:gd name="connsiteX100" fmla="*/ 608163 w 1705444"/>
              <a:gd name="connsiteY100" fmla="*/ 331470 h 1811688"/>
              <a:gd name="connsiteX101" fmla="*/ 627213 w 1705444"/>
              <a:gd name="connsiteY101" fmla="*/ 466725 h 1811688"/>
              <a:gd name="connsiteX102" fmla="*/ 640548 w 1705444"/>
              <a:gd name="connsiteY102" fmla="*/ 575310 h 1811688"/>
              <a:gd name="connsiteX103" fmla="*/ 568158 w 1705444"/>
              <a:gd name="connsiteY103" fmla="*/ 622935 h 1811688"/>
              <a:gd name="connsiteX104" fmla="*/ 398334 w 1705444"/>
              <a:gd name="connsiteY104" fmla="*/ 546735 h 1811688"/>
              <a:gd name="connsiteX105" fmla="*/ 379377 w 1705444"/>
              <a:gd name="connsiteY105" fmla="*/ 466725 h 1811688"/>
              <a:gd name="connsiteX106" fmla="*/ 476206 w 1705444"/>
              <a:gd name="connsiteY106" fmla="*/ 375285 h 1811688"/>
              <a:gd name="connsiteX107" fmla="*/ 400053 w 1705444"/>
              <a:gd name="connsiteY107" fmla="*/ 386715 h 1811688"/>
              <a:gd name="connsiteX108" fmla="*/ 364090 w 1705444"/>
              <a:gd name="connsiteY108" fmla="*/ 240030 h 1811688"/>
              <a:gd name="connsiteX109" fmla="*/ 354379 w 1705444"/>
              <a:gd name="connsiteY109" fmla="*/ 360045 h 1811688"/>
              <a:gd name="connsiteX110" fmla="*/ 318045 w 1705444"/>
              <a:gd name="connsiteY110" fmla="*/ 462915 h 1811688"/>
              <a:gd name="connsiteX111" fmla="*/ 295604 w 1705444"/>
              <a:gd name="connsiteY111" fmla="*/ 535305 h 1811688"/>
              <a:gd name="connsiteX112" fmla="*/ 135212 w 1705444"/>
              <a:gd name="connsiteY112" fmla="*/ 581025 h 1811688"/>
              <a:gd name="connsiteX113" fmla="*/ 9993 w 1705444"/>
              <a:gd name="connsiteY113" fmla="*/ 634365 h 1811688"/>
              <a:gd name="connsiteX114" fmla="*/ 154773 w 1705444"/>
              <a:gd name="connsiteY114" fmla="*/ 640080 h 1811688"/>
              <a:gd name="connsiteX115" fmla="*/ 311355 w 1705444"/>
              <a:gd name="connsiteY115" fmla="*/ 624840 h 1811688"/>
              <a:gd name="connsiteX116" fmla="*/ 475650 w 1705444"/>
              <a:gd name="connsiteY116" fmla="*/ 748665 h 1811688"/>
              <a:gd name="connsiteX117" fmla="*/ 498045 w 1705444"/>
              <a:gd name="connsiteY117" fmla="*/ 885825 h 1811688"/>
              <a:gd name="connsiteX118" fmla="*/ 418808 w 1705444"/>
              <a:gd name="connsiteY118" fmla="*/ 961960 h 1811688"/>
              <a:gd name="connsiteX119" fmla="*/ 214371 w 1705444"/>
              <a:gd name="connsiteY119" fmla="*/ 1024824 h 1811688"/>
              <a:gd name="connsiteX120" fmla="*/ 119586 w 1705444"/>
              <a:gd name="connsiteY120" fmla="*/ 1070544 h 1811688"/>
              <a:gd name="connsiteX121" fmla="*/ 7 w 1705444"/>
              <a:gd name="connsiteY121" fmla="*/ 1080135 h 1811688"/>
              <a:gd name="connsiteX122" fmla="*/ 114010 w 1705444"/>
              <a:gd name="connsiteY122" fmla="*/ 1110549 h 1811688"/>
              <a:gd name="connsiteX123" fmla="*/ 99142 w 1705444"/>
              <a:gd name="connsiteY123" fmla="*/ 1188654 h 1811688"/>
              <a:gd name="connsiteX124" fmla="*/ 65690 w 1705444"/>
              <a:gd name="connsiteY124" fmla="*/ 1272474 h 1811688"/>
              <a:gd name="connsiteX125" fmla="*/ 149322 w 1705444"/>
              <a:gd name="connsiteY125" fmla="*/ 1158174 h 1811688"/>
              <a:gd name="connsiteX126" fmla="*/ 208795 w 1705444"/>
              <a:gd name="connsiteY126" fmla="*/ 1097214 h 1811688"/>
              <a:gd name="connsiteX127" fmla="*/ 395406 w 1705444"/>
              <a:gd name="connsiteY127" fmla="*/ 1045845 h 1811688"/>
              <a:gd name="connsiteX128" fmla="*/ 361195 w 1705444"/>
              <a:gd name="connsiteY128" fmla="*/ 1108644 h 1811688"/>
              <a:gd name="connsiteX129" fmla="*/ 332356 w 1705444"/>
              <a:gd name="connsiteY129" fmla="*/ 1253490 h 1811688"/>
              <a:gd name="connsiteX130" fmla="*/ 270126 w 1705444"/>
              <a:gd name="connsiteY130" fmla="*/ 1363914 h 1811688"/>
              <a:gd name="connsiteX131" fmla="*/ 337033 w 1705444"/>
              <a:gd name="connsiteY131" fmla="*/ 1320099 h 1811688"/>
              <a:gd name="connsiteX132" fmla="*/ 368628 w 1705444"/>
              <a:gd name="connsiteY132" fmla="*/ 1281999 h 1811688"/>
              <a:gd name="connsiteX133" fmla="*/ 429509 w 1705444"/>
              <a:gd name="connsiteY133" fmla="*/ 1322070 h 1811688"/>
              <a:gd name="connsiteX134" fmla="*/ 400008 w 1705444"/>
              <a:gd name="connsiteY134" fmla="*/ 1110615 h 1811688"/>
              <a:gd name="connsiteX0" fmla="*/ 426166 w 1705444"/>
              <a:gd name="connsiteY0" fmla="*/ 1076325 h 1811688"/>
              <a:gd name="connsiteX1" fmla="*/ 504968 w 1705444"/>
              <a:gd name="connsiteY1" fmla="*/ 1053465 h 1811688"/>
              <a:gd name="connsiteX2" fmla="*/ 623403 w 1705444"/>
              <a:gd name="connsiteY2" fmla="*/ 1102995 h 1811688"/>
              <a:gd name="connsiteX3" fmla="*/ 676743 w 1705444"/>
              <a:gd name="connsiteY3" fmla="*/ 1186815 h 1811688"/>
              <a:gd name="connsiteX4" fmla="*/ 678648 w 1705444"/>
              <a:gd name="connsiteY4" fmla="*/ 1333500 h 1811688"/>
              <a:gd name="connsiteX5" fmla="*/ 621498 w 1705444"/>
              <a:gd name="connsiteY5" fmla="*/ 1483995 h 1811688"/>
              <a:gd name="connsiteX6" fmla="*/ 619593 w 1705444"/>
              <a:gd name="connsiteY6" fmla="*/ 1613535 h 1811688"/>
              <a:gd name="connsiteX7" fmla="*/ 608163 w 1705444"/>
              <a:gd name="connsiteY7" fmla="*/ 1668780 h 1811688"/>
              <a:gd name="connsiteX8" fmla="*/ 560538 w 1705444"/>
              <a:gd name="connsiteY8" fmla="*/ 1720215 h 1811688"/>
              <a:gd name="connsiteX9" fmla="*/ 520719 w 1705444"/>
              <a:gd name="connsiteY9" fmla="*/ 1788795 h 1811688"/>
              <a:gd name="connsiteX10" fmla="*/ 610535 w 1705444"/>
              <a:gd name="connsiteY10" fmla="*/ 1733550 h 1811688"/>
              <a:gd name="connsiteX11" fmla="*/ 659412 w 1705444"/>
              <a:gd name="connsiteY11" fmla="*/ 1687830 h 1811688"/>
              <a:gd name="connsiteX12" fmla="*/ 720558 w 1705444"/>
              <a:gd name="connsiteY12" fmla="*/ 1737360 h 1811688"/>
              <a:gd name="connsiteX13" fmla="*/ 750759 w 1705444"/>
              <a:gd name="connsiteY13" fmla="*/ 1811655 h 1811688"/>
              <a:gd name="connsiteX14" fmla="*/ 760470 w 1705444"/>
              <a:gd name="connsiteY14" fmla="*/ 1727835 h 1811688"/>
              <a:gd name="connsiteX15" fmla="*/ 712938 w 1705444"/>
              <a:gd name="connsiteY15" fmla="*/ 1657350 h 1811688"/>
              <a:gd name="connsiteX16" fmla="*/ 695793 w 1705444"/>
              <a:gd name="connsiteY16" fmla="*/ 1581150 h 1811688"/>
              <a:gd name="connsiteX17" fmla="*/ 718653 w 1705444"/>
              <a:gd name="connsiteY17" fmla="*/ 1520190 h 1811688"/>
              <a:gd name="connsiteX18" fmla="*/ 760563 w 1705444"/>
              <a:gd name="connsiteY18" fmla="*/ 1476375 h 1811688"/>
              <a:gd name="connsiteX19" fmla="*/ 865338 w 1705444"/>
              <a:gd name="connsiteY19" fmla="*/ 1541145 h 1811688"/>
              <a:gd name="connsiteX20" fmla="*/ 914868 w 1705444"/>
              <a:gd name="connsiteY20" fmla="*/ 1600200 h 1811688"/>
              <a:gd name="connsiteX21" fmla="*/ 933918 w 1705444"/>
              <a:gd name="connsiteY21" fmla="*/ 1676400 h 1811688"/>
              <a:gd name="connsiteX22" fmla="*/ 964398 w 1705444"/>
              <a:gd name="connsiteY22" fmla="*/ 1600200 h 1811688"/>
              <a:gd name="connsiteX23" fmla="*/ 939633 w 1705444"/>
              <a:gd name="connsiteY23" fmla="*/ 1544955 h 1811688"/>
              <a:gd name="connsiteX24" fmla="*/ 977733 w 1705444"/>
              <a:gd name="connsiteY24" fmla="*/ 1522095 h 1811688"/>
              <a:gd name="connsiteX25" fmla="*/ 1019643 w 1705444"/>
              <a:gd name="connsiteY25" fmla="*/ 1497330 h 1811688"/>
              <a:gd name="connsiteX26" fmla="*/ 895818 w 1705444"/>
              <a:gd name="connsiteY26" fmla="*/ 1493520 h 1811688"/>
              <a:gd name="connsiteX27" fmla="*/ 800568 w 1705444"/>
              <a:gd name="connsiteY27" fmla="*/ 1360170 h 1811688"/>
              <a:gd name="connsiteX28" fmla="*/ 836763 w 1705444"/>
              <a:gd name="connsiteY28" fmla="*/ 1183005 h 1811688"/>
              <a:gd name="connsiteX29" fmla="*/ 901533 w 1705444"/>
              <a:gd name="connsiteY29" fmla="*/ 1106805 h 1811688"/>
              <a:gd name="connsiteX30" fmla="*/ 989163 w 1705444"/>
              <a:gd name="connsiteY30" fmla="*/ 1099185 h 1811688"/>
              <a:gd name="connsiteX31" fmla="*/ 1088223 w 1705444"/>
              <a:gd name="connsiteY31" fmla="*/ 1141095 h 1811688"/>
              <a:gd name="connsiteX32" fmla="*/ 1191093 w 1705444"/>
              <a:gd name="connsiteY32" fmla="*/ 1207770 h 1811688"/>
              <a:gd name="connsiteX33" fmla="*/ 1168233 w 1705444"/>
              <a:gd name="connsiteY33" fmla="*/ 1125855 h 1811688"/>
              <a:gd name="connsiteX34" fmla="*/ 1080603 w 1705444"/>
              <a:gd name="connsiteY34" fmla="*/ 1007745 h 1811688"/>
              <a:gd name="connsiteX35" fmla="*/ 1105368 w 1705444"/>
              <a:gd name="connsiteY35" fmla="*/ 931545 h 1811688"/>
              <a:gd name="connsiteX36" fmla="*/ 1206705 w 1705444"/>
              <a:gd name="connsiteY36" fmla="*/ 885825 h 1811688"/>
              <a:gd name="connsiteX37" fmla="*/ 1370628 w 1705444"/>
              <a:gd name="connsiteY37" fmla="*/ 889635 h 1811688"/>
              <a:gd name="connsiteX38" fmla="*/ 1465506 w 1705444"/>
              <a:gd name="connsiteY38" fmla="*/ 1019176 h 1811688"/>
              <a:gd name="connsiteX39" fmla="*/ 1469223 w 1705444"/>
              <a:gd name="connsiteY39" fmla="*/ 920115 h 1811688"/>
              <a:gd name="connsiteX40" fmla="*/ 1469223 w 1705444"/>
              <a:gd name="connsiteY40" fmla="*/ 901065 h 1811688"/>
              <a:gd name="connsiteX41" fmla="*/ 1541613 w 1705444"/>
              <a:gd name="connsiteY41" fmla="*/ 962025 h 1811688"/>
              <a:gd name="connsiteX42" fmla="*/ 1568283 w 1705444"/>
              <a:gd name="connsiteY42" fmla="*/ 1038225 h 1811688"/>
              <a:gd name="connsiteX43" fmla="*/ 1573998 w 1705444"/>
              <a:gd name="connsiteY43" fmla="*/ 1108710 h 1811688"/>
              <a:gd name="connsiteX44" fmla="*/ 1617813 w 1705444"/>
              <a:gd name="connsiteY44" fmla="*/ 1019175 h 1811688"/>
              <a:gd name="connsiteX45" fmla="*/ 1705443 w 1705444"/>
              <a:gd name="connsiteY45" fmla="*/ 1026795 h 1811688"/>
              <a:gd name="connsiteX46" fmla="*/ 1619719 w 1705444"/>
              <a:gd name="connsiteY46" fmla="*/ 971549 h 1811688"/>
              <a:gd name="connsiteX47" fmla="*/ 1556853 w 1705444"/>
              <a:gd name="connsiteY47" fmla="*/ 899160 h 1811688"/>
              <a:gd name="connsiteX48" fmla="*/ 1604478 w 1705444"/>
              <a:gd name="connsiteY48" fmla="*/ 870585 h 1811688"/>
              <a:gd name="connsiteX49" fmla="*/ 1676868 w 1705444"/>
              <a:gd name="connsiteY49" fmla="*/ 870585 h 1811688"/>
              <a:gd name="connsiteX50" fmla="*/ 1600668 w 1705444"/>
              <a:gd name="connsiteY50" fmla="*/ 838200 h 1811688"/>
              <a:gd name="connsiteX51" fmla="*/ 1518753 w 1705444"/>
              <a:gd name="connsiteY51" fmla="*/ 853440 h 1811688"/>
              <a:gd name="connsiteX52" fmla="*/ 1425408 w 1705444"/>
              <a:gd name="connsiteY52" fmla="*/ 792480 h 1811688"/>
              <a:gd name="connsiteX53" fmla="*/ 1459698 w 1705444"/>
              <a:gd name="connsiteY53" fmla="*/ 655320 h 1811688"/>
              <a:gd name="connsiteX54" fmla="*/ 1383498 w 1705444"/>
              <a:gd name="connsiteY54" fmla="*/ 769620 h 1811688"/>
              <a:gd name="connsiteX55" fmla="*/ 1290153 w 1705444"/>
              <a:gd name="connsiteY55" fmla="*/ 792480 h 1811688"/>
              <a:gd name="connsiteX56" fmla="*/ 1330158 w 1705444"/>
              <a:gd name="connsiteY56" fmla="*/ 729615 h 1811688"/>
              <a:gd name="connsiteX57" fmla="*/ 1372068 w 1705444"/>
              <a:gd name="connsiteY57" fmla="*/ 634365 h 1811688"/>
              <a:gd name="connsiteX58" fmla="*/ 1379688 w 1705444"/>
              <a:gd name="connsiteY58" fmla="*/ 525780 h 1811688"/>
              <a:gd name="connsiteX59" fmla="*/ 1354923 w 1705444"/>
              <a:gd name="connsiteY59" fmla="*/ 537210 h 1811688"/>
              <a:gd name="connsiteX60" fmla="*/ 1318728 w 1705444"/>
              <a:gd name="connsiteY60" fmla="*/ 651510 h 1811688"/>
              <a:gd name="connsiteX61" fmla="*/ 1250148 w 1705444"/>
              <a:gd name="connsiteY61" fmla="*/ 554355 h 1811688"/>
              <a:gd name="connsiteX62" fmla="*/ 1277097 w 1705444"/>
              <a:gd name="connsiteY62" fmla="*/ 697230 h 1811688"/>
              <a:gd name="connsiteX63" fmla="*/ 1164423 w 1705444"/>
              <a:gd name="connsiteY63" fmla="*/ 752475 h 1811688"/>
              <a:gd name="connsiteX64" fmla="*/ 1076793 w 1705444"/>
              <a:gd name="connsiteY64" fmla="*/ 727710 h 1811688"/>
              <a:gd name="connsiteX65" fmla="*/ 1080603 w 1705444"/>
              <a:gd name="connsiteY65" fmla="*/ 634365 h 1811688"/>
              <a:gd name="connsiteX66" fmla="*/ 1137753 w 1705444"/>
              <a:gd name="connsiteY66" fmla="*/ 554355 h 1811688"/>
              <a:gd name="connsiteX67" fmla="*/ 1240623 w 1705444"/>
              <a:gd name="connsiteY67" fmla="*/ 508635 h 1811688"/>
              <a:gd name="connsiteX68" fmla="*/ 1335873 w 1705444"/>
              <a:gd name="connsiteY68" fmla="*/ 489585 h 1811688"/>
              <a:gd name="connsiteX69" fmla="*/ 1487344 w 1705444"/>
              <a:gd name="connsiteY69" fmla="*/ 508635 h 1811688"/>
              <a:gd name="connsiteX70" fmla="*/ 1373973 w 1705444"/>
              <a:gd name="connsiteY70" fmla="*/ 428625 h 1811688"/>
              <a:gd name="connsiteX71" fmla="*/ 1457421 w 1705444"/>
              <a:gd name="connsiteY71" fmla="*/ 291465 h 1811688"/>
              <a:gd name="connsiteX72" fmla="*/ 1274913 w 1705444"/>
              <a:gd name="connsiteY72" fmla="*/ 428625 h 1811688"/>
              <a:gd name="connsiteX73" fmla="*/ 1186725 w 1705444"/>
              <a:gd name="connsiteY73" fmla="*/ 462915 h 1811688"/>
              <a:gd name="connsiteX74" fmla="*/ 1198412 w 1705444"/>
              <a:gd name="connsiteY74" fmla="*/ 398078 h 1811688"/>
              <a:gd name="connsiteX75" fmla="*/ 1196808 w 1705444"/>
              <a:gd name="connsiteY75" fmla="*/ 257175 h 1811688"/>
              <a:gd name="connsiteX76" fmla="*/ 1246338 w 1705444"/>
              <a:gd name="connsiteY76" fmla="*/ 142875 h 1811688"/>
              <a:gd name="connsiteX77" fmla="*/ 1152993 w 1705444"/>
              <a:gd name="connsiteY77" fmla="*/ 245745 h 1811688"/>
              <a:gd name="connsiteX78" fmla="*/ 1065828 w 1705444"/>
              <a:gd name="connsiteY78" fmla="*/ 209550 h 1811688"/>
              <a:gd name="connsiteX79" fmla="*/ 1128553 w 1705444"/>
              <a:gd name="connsiteY79" fmla="*/ 323850 h 1811688"/>
              <a:gd name="connsiteX80" fmla="*/ 1107273 w 1705444"/>
              <a:gd name="connsiteY80" fmla="*/ 447675 h 1811688"/>
              <a:gd name="connsiteX81" fmla="*/ 914868 w 1705444"/>
              <a:gd name="connsiteY81" fmla="*/ 556260 h 1811688"/>
              <a:gd name="connsiteX82" fmla="*/ 831048 w 1705444"/>
              <a:gd name="connsiteY82" fmla="*/ 504825 h 1811688"/>
              <a:gd name="connsiteX83" fmla="*/ 813903 w 1705444"/>
              <a:gd name="connsiteY83" fmla="*/ 375285 h 1811688"/>
              <a:gd name="connsiteX84" fmla="*/ 890103 w 1705444"/>
              <a:gd name="connsiteY84" fmla="*/ 165734 h 1811688"/>
              <a:gd name="connsiteX85" fmla="*/ 935823 w 1705444"/>
              <a:gd name="connsiteY85" fmla="*/ 78105 h 1811688"/>
              <a:gd name="connsiteX86" fmla="*/ 914868 w 1705444"/>
              <a:gd name="connsiteY86" fmla="*/ 17145 h 1811688"/>
              <a:gd name="connsiteX87" fmla="*/ 895818 w 1705444"/>
              <a:gd name="connsiteY87" fmla="*/ 80009 h 1811688"/>
              <a:gd name="connsiteX88" fmla="*/ 857718 w 1705444"/>
              <a:gd name="connsiteY88" fmla="*/ 125730 h 1811688"/>
              <a:gd name="connsiteX89" fmla="*/ 719025 w 1705444"/>
              <a:gd name="connsiteY89" fmla="*/ 40005 h 1811688"/>
              <a:gd name="connsiteX90" fmla="*/ 821523 w 1705444"/>
              <a:gd name="connsiteY90" fmla="*/ 211455 h 1811688"/>
              <a:gd name="connsiteX91" fmla="*/ 752943 w 1705444"/>
              <a:gd name="connsiteY91" fmla="*/ 333375 h 1811688"/>
              <a:gd name="connsiteX92" fmla="*/ 715121 w 1705444"/>
              <a:gd name="connsiteY92" fmla="*/ 394335 h 1811688"/>
              <a:gd name="connsiteX93" fmla="*/ 699138 w 1705444"/>
              <a:gd name="connsiteY93" fmla="*/ 209550 h 1811688"/>
              <a:gd name="connsiteX94" fmla="*/ 679995 w 1705444"/>
              <a:gd name="connsiteY94" fmla="*/ 0 h 1811688"/>
              <a:gd name="connsiteX95" fmla="*/ 614017 w 1705444"/>
              <a:gd name="connsiteY95" fmla="*/ 89535 h 1811688"/>
              <a:gd name="connsiteX96" fmla="*/ 592923 w 1705444"/>
              <a:gd name="connsiteY96" fmla="*/ 123825 h 1811688"/>
              <a:gd name="connsiteX97" fmla="*/ 444194 w 1705444"/>
              <a:gd name="connsiteY97" fmla="*/ 49530 h 1811688"/>
              <a:gd name="connsiteX98" fmla="*/ 511426 w 1705444"/>
              <a:gd name="connsiteY98" fmla="*/ 154305 h 1811688"/>
              <a:gd name="connsiteX99" fmla="*/ 600543 w 1705444"/>
              <a:gd name="connsiteY99" fmla="*/ 207645 h 1811688"/>
              <a:gd name="connsiteX100" fmla="*/ 608163 w 1705444"/>
              <a:gd name="connsiteY100" fmla="*/ 331470 h 1811688"/>
              <a:gd name="connsiteX101" fmla="*/ 627213 w 1705444"/>
              <a:gd name="connsiteY101" fmla="*/ 466725 h 1811688"/>
              <a:gd name="connsiteX102" fmla="*/ 640548 w 1705444"/>
              <a:gd name="connsiteY102" fmla="*/ 575310 h 1811688"/>
              <a:gd name="connsiteX103" fmla="*/ 568158 w 1705444"/>
              <a:gd name="connsiteY103" fmla="*/ 622935 h 1811688"/>
              <a:gd name="connsiteX104" fmla="*/ 398334 w 1705444"/>
              <a:gd name="connsiteY104" fmla="*/ 546735 h 1811688"/>
              <a:gd name="connsiteX105" fmla="*/ 379377 w 1705444"/>
              <a:gd name="connsiteY105" fmla="*/ 466725 h 1811688"/>
              <a:gd name="connsiteX106" fmla="*/ 476206 w 1705444"/>
              <a:gd name="connsiteY106" fmla="*/ 375285 h 1811688"/>
              <a:gd name="connsiteX107" fmla="*/ 400053 w 1705444"/>
              <a:gd name="connsiteY107" fmla="*/ 386715 h 1811688"/>
              <a:gd name="connsiteX108" fmla="*/ 364090 w 1705444"/>
              <a:gd name="connsiteY108" fmla="*/ 240030 h 1811688"/>
              <a:gd name="connsiteX109" fmla="*/ 354379 w 1705444"/>
              <a:gd name="connsiteY109" fmla="*/ 360045 h 1811688"/>
              <a:gd name="connsiteX110" fmla="*/ 318045 w 1705444"/>
              <a:gd name="connsiteY110" fmla="*/ 462915 h 1811688"/>
              <a:gd name="connsiteX111" fmla="*/ 295604 w 1705444"/>
              <a:gd name="connsiteY111" fmla="*/ 535305 h 1811688"/>
              <a:gd name="connsiteX112" fmla="*/ 135212 w 1705444"/>
              <a:gd name="connsiteY112" fmla="*/ 581025 h 1811688"/>
              <a:gd name="connsiteX113" fmla="*/ 9993 w 1705444"/>
              <a:gd name="connsiteY113" fmla="*/ 634365 h 1811688"/>
              <a:gd name="connsiteX114" fmla="*/ 154773 w 1705444"/>
              <a:gd name="connsiteY114" fmla="*/ 640080 h 1811688"/>
              <a:gd name="connsiteX115" fmla="*/ 311355 w 1705444"/>
              <a:gd name="connsiteY115" fmla="*/ 624840 h 1811688"/>
              <a:gd name="connsiteX116" fmla="*/ 475650 w 1705444"/>
              <a:gd name="connsiteY116" fmla="*/ 748665 h 1811688"/>
              <a:gd name="connsiteX117" fmla="*/ 498045 w 1705444"/>
              <a:gd name="connsiteY117" fmla="*/ 885825 h 1811688"/>
              <a:gd name="connsiteX118" fmla="*/ 418808 w 1705444"/>
              <a:gd name="connsiteY118" fmla="*/ 961960 h 1811688"/>
              <a:gd name="connsiteX119" fmla="*/ 214371 w 1705444"/>
              <a:gd name="connsiteY119" fmla="*/ 1024824 h 1811688"/>
              <a:gd name="connsiteX120" fmla="*/ 119586 w 1705444"/>
              <a:gd name="connsiteY120" fmla="*/ 1070544 h 1811688"/>
              <a:gd name="connsiteX121" fmla="*/ 7 w 1705444"/>
              <a:gd name="connsiteY121" fmla="*/ 1080135 h 1811688"/>
              <a:gd name="connsiteX122" fmla="*/ 114010 w 1705444"/>
              <a:gd name="connsiteY122" fmla="*/ 1110549 h 1811688"/>
              <a:gd name="connsiteX123" fmla="*/ 99142 w 1705444"/>
              <a:gd name="connsiteY123" fmla="*/ 1188654 h 1811688"/>
              <a:gd name="connsiteX124" fmla="*/ 65690 w 1705444"/>
              <a:gd name="connsiteY124" fmla="*/ 1272474 h 1811688"/>
              <a:gd name="connsiteX125" fmla="*/ 149322 w 1705444"/>
              <a:gd name="connsiteY125" fmla="*/ 1158174 h 1811688"/>
              <a:gd name="connsiteX126" fmla="*/ 208795 w 1705444"/>
              <a:gd name="connsiteY126" fmla="*/ 1097214 h 1811688"/>
              <a:gd name="connsiteX127" fmla="*/ 395406 w 1705444"/>
              <a:gd name="connsiteY127" fmla="*/ 1045845 h 1811688"/>
              <a:gd name="connsiteX128" fmla="*/ 361195 w 1705444"/>
              <a:gd name="connsiteY128" fmla="*/ 1108644 h 1811688"/>
              <a:gd name="connsiteX129" fmla="*/ 332356 w 1705444"/>
              <a:gd name="connsiteY129" fmla="*/ 1253490 h 1811688"/>
              <a:gd name="connsiteX130" fmla="*/ 270126 w 1705444"/>
              <a:gd name="connsiteY130" fmla="*/ 1363914 h 1811688"/>
              <a:gd name="connsiteX131" fmla="*/ 337033 w 1705444"/>
              <a:gd name="connsiteY131" fmla="*/ 1320099 h 1811688"/>
              <a:gd name="connsiteX132" fmla="*/ 368628 w 1705444"/>
              <a:gd name="connsiteY132" fmla="*/ 1281999 h 1811688"/>
              <a:gd name="connsiteX133" fmla="*/ 429509 w 1705444"/>
              <a:gd name="connsiteY133" fmla="*/ 1322070 h 1811688"/>
              <a:gd name="connsiteX134" fmla="*/ 400008 w 1705444"/>
              <a:gd name="connsiteY134" fmla="*/ 1110615 h 1811688"/>
              <a:gd name="connsiteX0" fmla="*/ 426168 w 1705446"/>
              <a:gd name="connsiteY0" fmla="*/ 1076325 h 1811688"/>
              <a:gd name="connsiteX1" fmla="*/ 504970 w 1705446"/>
              <a:gd name="connsiteY1" fmla="*/ 1053465 h 1811688"/>
              <a:gd name="connsiteX2" fmla="*/ 623405 w 1705446"/>
              <a:gd name="connsiteY2" fmla="*/ 1102995 h 1811688"/>
              <a:gd name="connsiteX3" fmla="*/ 676745 w 1705446"/>
              <a:gd name="connsiteY3" fmla="*/ 1186815 h 1811688"/>
              <a:gd name="connsiteX4" fmla="*/ 678650 w 1705446"/>
              <a:gd name="connsiteY4" fmla="*/ 1333500 h 1811688"/>
              <a:gd name="connsiteX5" fmla="*/ 621500 w 1705446"/>
              <a:gd name="connsiteY5" fmla="*/ 1483995 h 1811688"/>
              <a:gd name="connsiteX6" fmla="*/ 619595 w 1705446"/>
              <a:gd name="connsiteY6" fmla="*/ 1613535 h 1811688"/>
              <a:gd name="connsiteX7" fmla="*/ 608165 w 1705446"/>
              <a:gd name="connsiteY7" fmla="*/ 1668780 h 1811688"/>
              <a:gd name="connsiteX8" fmla="*/ 560540 w 1705446"/>
              <a:gd name="connsiteY8" fmla="*/ 1720215 h 1811688"/>
              <a:gd name="connsiteX9" fmla="*/ 520721 w 1705446"/>
              <a:gd name="connsiteY9" fmla="*/ 1788795 h 1811688"/>
              <a:gd name="connsiteX10" fmla="*/ 610537 w 1705446"/>
              <a:gd name="connsiteY10" fmla="*/ 1733550 h 1811688"/>
              <a:gd name="connsiteX11" fmla="*/ 659414 w 1705446"/>
              <a:gd name="connsiteY11" fmla="*/ 1687830 h 1811688"/>
              <a:gd name="connsiteX12" fmla="*/ 720560 w 1705446"/>
              <a:gd name="connsiteY12" fmla="*/ 1737360 h 1811688"/>
              <a:gd name="connsiteX13" fmla="*/ 750761 w 1705446"/>
              <a:gd name="connsiteY13" fmla="*/ 1811655 h 1811688"/>
              <a:gd name="connsiteX14" fmla="*/ 760472 w 1705446"/>
              <a:gd name="connsiteY14" fmla="*/ 1727835 h 1811688"/>
              <a:gd name="connsiteX15" fmla="*/ 712940 w 1705446"/>
              <a:gd name="connsiteY15" fmla="*/ 1657350 h 1811688"/>
              <a:gd name="connsiteX16" fmla="*/ 695795 w 1705446"/>
              <a:gd name="connsiteY16" fmla="*/ 1581150 h 1811688"/>
              <a:gd name="connsiteX17" fmla="*/ 718655 w 1705446"/>
              <a:gd name="connsiteY17" fmla="*/ 1520190 h 1811688"/>
              <a:gd name="connsiteX18" fmla="*/ 760565 w 1705446"/>
              <a:gd name="connsiteY18" fmla="*/ 1476375 h 1811688"/>
              <a:gd name="connsiteX19" fmla="*/ 865340 w 1705446"/>
              <a:gd name="connsiteY19" fmla="*/ 1541145 h 1811688"/>
              <a:gd name="connsiteX20" fmla="*/ 914870 w 1705446"/>
              <a:gd name="connsiteY20" fmla="*/ 1600200 h 1811688"/>
              <a:gd name="connsiteX21" fmla="*/ 933920 w 1705446"/>
              <a:gd name="connsiteY21" fmla="*/ 1676400 h 1811688"/>
              <a:gd name="connsiteX22" fmla="*/ 964400 w 1705446"/>
              <a:gd name="connsiteY22" fmla="*/ 1600200 h 1811688"/>
              <a:gd name="connsiteX23" fmla="*/ 939635 w 1705446"/>
              <a:gd name="connsiteY23" fmla="*/ 1544955 h 1811688"/>
              <a:gd name="connsiteX24" fmla="*/ 977735 w 1705446"/>
              <a:gd name="connsiteY24" fmla="*/ 1522095 h 1811688"/>
              <a:gd name="connsiteX25" fmla="*/ 1019645 w 1705446"/>
              <a:gd name="connsiteY25" fmla="*/ 1497330 h 1811688"/>
              <a:gd name="connsiteX26" fmla="*/ 895820 w 1705446"/>
              <a:gd name="connsiteY26" fmla="*/ 1493520 h 1811688"/>
              <a:gd name="connsiteX27" fmla="*/ 800570 w 1705446"/>
              <a:gd name="connsiteY27" fmla="*/ 1360170 h 1811688"/>
              <a:gd name="connsiteX28" fmla="*/ 836765 w 1705446"/>
              <a:gd name="connsiteY28" fmla="*/ 1183005 h 1811688"/>
              <a:gd name="connsiteX29" fmla="*/ 901535 w 1705446"/>
              <a:gd name="connsiteY29" fmla="*/ 1106805 h 1811688"/>
              <a:gd name="connsiteX30" fmla="*/ 989165 w 1705446"/>
              <a:gd name="connsiteY30" fmla="*/ 1099185 h 1811688"/>
              <a:gd name="connsiteX31" fmla="*/ 1088225 w 1705446"/>
              <a:gd name="connsiteY31" fmla="*/ 1141095 h 1811688"/>
              <a:gd name="connsiteX32" fmla="*/ 1191095 w 1705446"/>
              <a:gd name="connsiteY32" fmla="*/ 1207770 h 1811688"/>
              <a:gd name="connsiteX33" fmla="*/ 1168235 w 1705446"/>
              <a:gd name="connsiteY33" fmla="*/ 1125855 h 1811688"/>
              <a:gd name="connsiteX34" fmla="*/ 1080605 w 1705446"/>
              <a:gd name="connsiteY34" fmla="*/ 1007745 h 1811688"/>
              <a:gd name="connsiteX35" fmla="*/ 1105370 w 1705446"/>
              <a:gd name="connsiteY35" fmla="*/ 931545 h 1811688"/>
              <a:gd name="connsiteX36" fmla="*/ 1206707 w 1705446"/>
              <a:gd name="connsiteY36" fmla="*/ 885825 h 1811688"/>
              <a:gd name="connsiteX37" fmla="*/ 1370630 w 1705446"/>
              <a:gd name="connsiteY37" fmla="*/ 889635 h 1811688"/>
              <a:gd name="connsiteX38" fmla="*/ 1465508 w 1705446"/>
              <a:gd name="connsiteY38" fmla="*/ 1019176 h 1811688"/>
              <a:gd name="connsiteX39" fmla="*/ 1469225 w 1705446"/>
              <a:gd name="connsiteY39" fmla="*/ 920115 h 1811688"/>
              <a:gd name="connsiteX40" fmla="*/ 1469225 w 1705446"/>
              <a:gd name="connsiteY40" fmla="*/ 901065 h 1811688"/>
              <a:gd name="connsiteX41" fmla="*/ 1541615 w 1705446"/>
              <a:gd name="connsiteY41" fmla="*/ 962025 h 1811688"/>
              <a:gd name="connsiteX42" fmla="*/ 1568285 w 1705446"/>
              <a:gd name="connsiteY42" fmla="*/ 1038225 h 1811688"/>
              <a:gd name="connsiteX43" fmla="*/ 1574000 w 1705446"/>
              <a:gd name="connsiteY43" fmla="*/ 1108710 h 1811688"/>
              <a:gd name="connsiteX44" fmla="*/ 1617815 w 1705446"/>
              <a:gd name="connsiteY44" fmla="*/ 1019175 h 1811688"/>
              <a:gd name="connsiteX45" fmla="*/ 1705445 w 1705446"/>
              <a:gd name="connsiteY45" fmla="*/ 1026795 h 1811688"/>
              <a:gd name="connsiteX46" fmla="*/ 1619721 w 1705446"/>
              <a:gd name="connsiteY46" fmla="*/ 971549 h 1811688"/>
              <a:gd name="connsiteX47" fmla="*/ 1556855 w 1705446"/>
              <a:gd name="connsiteY47" fmla="*/ 899160 h 1811688"/>
              <a:gd name="connsiteX48" fmla="*/ 1604480 w 1705446"/>
              <a:gd name="connsiteY48" fmla="*/ 870585 h 1811688"/>
              <a:gd name="connsiteX49" fmla="*/ 1676870 w 1705446"/>
              <a:gd name="connsiteY49" fmla="*/ 870585 h 1811688"/>
              <a:gd name="connsiteX50" fmla="*/ 1600670 w 1705446"/>
              <a:gd name="connsiteY50" fmla="*/ 838200 h 1811688"/>
              <a:gd name="connsiteX51" fmla="*/ 1518755 w 1705446"/>
              <a:gd name="connsiteY51" fmla="*/ 853440 h 1811688"/>
              <a:gd name="connsiteX52" fmla="*/ 1425410 w 1705446"/>
              <a:gd name="connsiteY52" fmla="*/ 792480 h 1811688"/>
              <a:gd name="connsiteX53" fmla="*/ 1459700 w 1705446"/>
              <a:gd name="connsiteY53" fmla="*/ 655320 h 1811688"/>
              <a:gd name="connsiteX54" fmla="*/ 1383500 w 1705446"/>
              <a:gd name="connsiteY54" fmla="*/ 769620 h 1811688"/>
              <a:gd name="connsiteX55" fmla="*/ 1290155 w 1705446"/>
              <a:gd name="connsiteY55" fmla="*/ 792480 h 1811688"/>
              <a:gd name="connsiteX56" fmla="*/ 1330160 w 1705446"/>
              <a:gd name="connsiteY56" fmla="*/ 729615 h 1811688"/>
              <a:gd name="connsiteX57" fmla="*/ 1372070 w 1705446"/>
              <a:gd name="connsiteY57" fmla="*/ 634365 h 1811688"/>
              <a:gd name="connsiteX58" fmla="*/ 1379690 w 1705446"/>
              <a:gd name="connsiteY58" fmla="*/ 525780 h 1811688"/>
              <a:gd name="connsiteX59" fmla="*/ 1354925 w 1705446"/>
              <a:gd name="connsiteY59" fmla="*/ 537210 h 1811688"/>
              <a:gd name="connsiteX60" fmla="*/ 1318730 w 1705446"/>
              <a:gd name="connsiteY60" fmla="*/ 651510 h 1811688"/>
              <a:gd name="connsiteX61" fmla="*/ 1250150 w 1705446"/>
              <a:gd name="connsiteY61" fmla="*/ 554355 h 1811688"/>
              <a:gd name="connsiteX62" fmla="*/ 1277099 w 1705446"/>
              <a:gd name="connsiteY62" fmla="*/ 697230 h 1811688"/>
              <a:gd name="connsiteX63" fmla="*/ 1164425 w 1705446"/>
              <a:gd name="connsiteY63" fmla="*/ 752475 h 1811688"/>
              <a:gd name="connsiteX64" fmla="*/ 1076795 w 1705446"/>
              <a:gd name="connsiteY64" fmla="*/ 727710 h 1811688"/>
              <a:gd name="connsiteX65" fmla="*/ 1080605 w 1705446"/>
              <a:gd name="connsiteY65" fmla="*/ 634365 h 1811688"/>
              <a:gd name="connsiteX66" fmla="*/ 1137755 w 1705446"/>
              <a:gd name="connsiteY66" fmla="*/ 554355 h 1811688"/>
              <a:gd name="connsiteX67" fmla="*/ 1240625 w 1705446"/>
              <a:gd name="connsiteY67" fmla="*/ 508635 h 1811688"/>
              <a:gd name="connsiteX68" fmla="*/ 1335875 w 1705446"/>
              <a:gd name="connsiteY68" fmla="*/ 489585 h 1811688"/>
              <a:gd name="connsiteX69" fmla="*/ 1487346 w 1705446"/>
              <a:gd name="connsiteY69" fmla="*/ 508635 h 1811688"/>
              <a:gd name="connsiteX70" fmla="*/ 1373975 w 1705446"/>
              <a:gd name="connsiteY70" fmla="*/ 428625 h 1811688"/>
              <a:gd name="connsiteX71" fmla="*/ 1457423 w 1705446"/>
              <a:gd name="connsiteY71" fmla="*/ 291465 h 1811688"/>
              <a:gd name="connsiteX72" fmla="*/ 1274915 w 1705446"/>
              <a:gd name="connsiteY72" fmla="*/ 428625 h 1811688"/>
              <a:gd name="connsiteX73" fmla="*/ 1186727 w 1705446"/>
              <a:gd name="connsiteY73" fmla="*/ 462915 h 1811688"/>
              <a:gd name="connsiteX74" fmla="*/ 1198414 w 1705446"/>
              <a:gd name="connsiteY74" fmla="*/ 398078 h 1811688"/>
              <a:gd name="connsiteX75" fmla="*/ 1196810 w 1705446"/>
              <a:gd name="connsiteY75" fmla="*/ 257175 h 1811688"/>
              <a:gd name="connsiteX76" fmla="*/ 1246340 w 1705446"/>
              <a:gd name="connsiteY76" fmla="*/ 142875 h 1811688"/>
              <a:gd name="connsiteX77" fmla="*/ 1152995 w 1705446"/>
              <a:gd name="connsiteY77" fmla="*/ 245745 h 1811688"/>
              <a:gd name="connsiteX78" fmla="*/ 1065830 w 1705446"/>
              <a:gd name="connsiteY78" fmla="*/ 209550 h 1811688"/>
              <a:gd name="connsiteX79" fmla="*/ 1128555 w 1705446"/>
              <a:gd name="connsiteY79" fmla="*/ 323850 h 1811688"/>
              <a:gd name="connsiteX80" fmla="*/ 1107275 w 1705446"/>
              <a:gd name="connsiteY80" fmla="*/ 447675 h 1811688"/>
              <a:gd name="connsiteX81" fmla="*/ 914870 w 1705446"/>
              <a:gd name="connsiteY81" fmla="*/ 556260 h 1811688"/>
              <a:gd name="connsiteX82" fmla="*/ 831050 w 1705446"/>
              <a:gd name="connsiteY82" fmla="*/ 504825 h 1811688"/>
              <a:gd name="connsiteX83" fmla="*/ 813905 w 1705446"/>
              <a:gd name="connsiteY83" fmla="*/ 375285 h 1811688"/>
              <a:gd name="connsiteX84" fmla="*/ 890105 w 1705446"/>
              <a:gd name="connsiteY84" fmla="*/ 165734 h 1811688"/>
              <a:gd name="connsiteX85" fmla="*/ 935825 w 1705446"/>
              <a:gd name="connsiteY85" fmla="*/ 78105 h 1811688"/>
              <a:gd name="connsiteX86" fmla="*/ 914870 w 1705446"/>
              <a:gd name="connsiteY86" fmla="*/ 17145 h 1811688"/>
              <a:gd name="connsiteX87" fmla="*/ 895820 w 1705446"/>
              <a:gd name="connsiteY87" fmla="*/ 80009 h 1811688"/>
              <a:gd name="connsiteX88" fmla="*/ 857720 w 1705446"/>
              <a:gd name="connsiteY88" fmla="*/ 125730 h 1811688"/>
              <a:gd name="connsiteX89" fmla="*/ 719027 w 1705446"/>
              <a:gd name="connsiteY89" fmla="*/ 40005 h 1811688"/>
              <a:gd name="connsiteX90" fmla="*/ 821525 w 1705446"/>
              <a:gd name="connsiteY90" fmla="*/ 211455 h 1811688"/>
              <a:gd name="connsiteX91" fmla="*/ 752945 w 1705446"/>
              <a:gd name="connsiteY91" fmla="*/ 333375 h 1811688"/>
              <a:gd name="connsiteX92" fmla="*/ 715123 w 1705446"/>
              <a:gd name="connsiteY92" fmla="*/ 394335 h 1811688"/>
              <a:gd name="connsiteX93" fmla="*/ 699140 w 1705446"/>
              <a:gd name="connsiteY93" fmla="*/ 209550 h 1811688"/>
              <a:gd name="connsiteX94" fmla="*/ 679997 w 1705446"/>
              <a:gd name="connsiteY94" fmla="*/ 0 h 1811688"/>
              <a:gd name="connsiteX95" fmla="*/ 614019 w 1705446"/>
              <a:gd name="connsiteY95" fmla="*/ 89535 h 1811688"/>
              <a:gd name="connsiteX96" fmla="*/ 592925 w 1705446"/>
              <a:gd name="connsiteY96" fmla="*/ 123825 h 1811688"/>
              <a:gd name="connsiteX97" fmla="*/ 444196 w 1705446"/>
              <a:gd name="connsiteY97" fmla="*/ 49530 h 1811688"/>
              <a:gd name="connsiteX98" fmla="*/ 511428 w 1705446"/>
              <a:gd name="connsiteY98" fmla="*/ 154305 h 1811688"/>
              <a:gd name="connsiteX99" fmla="*/ 600545 w 1705446"/>
              <a:gd name="connsiteY99" fmla="*/ 207645 h 1811688"/>
              <a:gd name="connsiteX100" fmla="*/ 608165 w 1705446"/>
              <a:gd name="connsiteY100" fmla="*/ 331470 h 1811688"/>
              <a:gd name="connsiteX101" fmla="*/ 627215 w 1705446"/>
              <a:gd name="connsiteY101" fmla="*/ 466725 h 1811688"/>
              <a:gd name="connsiteX102" fmla="*/ 640550 w 1705446"/>
              <a:gd name="connsiteY102" fmla="*/ 575310 h 1811688"/>
              <a:gd name="connsiteX103" fmla="*/ 568160 w 1705446"/>
              <a:gd name="connsiteY103" fmla="*/ 622935 h 1811688"/>
              <a:gd name="connsiteX104" fmla="*/ 398336 w 1705446"/>
              <a:gd name="connsiteY104" fmla="*/ 546735 h 1811688"/>
              <a:gd name="connsiteX105" fmla="*/ 379379 w 1705446"/>
              <a:gd name="connsiteY105" fmla="*/ 466725 h 1811688"/>
              <a:gd name="connsiteX106" fmla="*/ 476208 w 1705446"/>
              <a:gd name="connsiteY106" fmla="*/ 375285 h 1811688"/>
              <a:gd name="connsiteX107" fmla="*/ 400055 w 1705446"/>
              <a:gd name="connsiteY107" fmla="*/ 386715 h 1811688"/>
              <a:gd name="connsiteX108" fmla="*/ 364092 w 1705446"/>
              <a:gd name="connsiteY108" fmla="*/ 240030 h 1811688"/>
              <a:gd name="connsiteX109" fmla="*/ 354381 w 1705446"/>
              <a:gd name="connsiteY109" fmla="*/ 360045 h 1811688"/>
              <a:gd name="connsiteX110" fmla="*/ 318047 w 1705446"/>
              <a:gd name="connsiteY110" fmla="*/ 462915 h 1811688"/>
              <a:gd name="connsiteX111" fmla="*/ 295606 w 1705446"/>
              <a:gd name="connsiteY111" fmla="*/ 535305 h 1811688"/>
              <a:gd name="connsiteX112" fmla="*/ 135214 w 1705446"/>
              <a:gd name="connsiteY112" fmla="*/ 581025 h 1811688"/>
              <a:gd name="connsiteX113" fmla="*/ 9995 w 1705446"/>
              <a:gd name="connsiteY113" fmla="*/ 634365 h 1811688"/>
              <a:gd name="connsiteX114" fmla="*/ 154775 w 1705446"/>
              <a:gd name="connsiteY114" fmla="*/ 640080 h 1811688"/>
              <a:gd name="connsiteX115" fmla="*/ 311357 w 1705446"/>
              <a:gd name="connsiteY115" fmla="*/ 624840 h 1811688"/>
              <a:gd name="connsiteX116" fmla="*/ 475652 w 1705446"/>
              <a:gd name="connsiteY116" fmla="*/ 748665 h 1811688"/>
              <a:gd name="connsiteX117" fmla="*/ 498047 w 1705446"/>
              <a:gd name="connsiteY117" fmla="*/ 885825 h 1811688"/>
              <a:gd name="connsiteX118" fmla="*/ 418810 w 1705446"/>
              <a:gd name="connsiteY118" fmla="*/ 961960 h 1811688"/>
              <a:gd name="connsiteX119" fmla="*/ 214373 w 1705446"/>
              <a:gd name="connsiteY119" fmla="*/ 1024824 h 1811688"/>
              <a:gd name="connsiteX120" fmla="*/ 119588 w 1705446"/>
              <a:gd name="connsiteY120" fmla="*/ 1070544 h 1811688"/>
              <a:gd name="connsiteX121" fmla="*/ 9 w 1705446"/>
              <a:gd name="connsiteY121" fmla="*/ 1080135 h 1811688"/>
              <a:gd name="connsiteX122" fmla="*/ 114012 w 1705446"/>
              <a:gd name="connsiteY122" fmla="*/ 1110549 h 1811688"/>
              <a:gd name="connsiteX123" fmla="*/ 99144 w 1705446"/>
              <a:gd name="connsiteY123" fmla="*/ 1188654 h 1811688"/>
              <a:gd name="connsiteX124" fmla="*/ 65692 w 1705446"/>
              <a:gd name="connsiteY124" fmla="*/ 1272474 h 1811688"/>
              <a:gd name="connsiteX125" fmla="*/ 149324 w 1705446"/>
              <a:gd name="connsiteY125" fmla="*/ 1158174 h 1811688"/>
              <a:gd name="connsiteX126" fmla="*/ 208797 w 1705446"/>
              <a:gd name="connsiteY126" fmla="*/ 1097214 h 1811688"/>
              <a:gd name="connsiteX127" fmla="*/ 395408 w 1705446"/>
              <a:gd name="connsiteY127" fmla="*/ 1045845 h 1811688"/>
              <a:gd name="connsiteX128" fmla="*/ 361197 w 1705446"/>
              <a:gd name="connsiteY128" fmla="*/ 1108644 h 1811688"/>
              <a:gd name="connsiteX129" fmla="*/ 332358 w 1705446"/>
              <a:gd name="connsiteY129" fmla="*/ 1253490 h 1811688"/>
              <a:gd name="connsiteX130" fmla="*/ 270128 w 1705446"/>
              <a:gd name="connsiteY130" fmla="*/ 1363914 h 1811688"/>
              <a:gd name="connsiteX131" fmla="*/ 337035 w 1705446"/>
              <a:gd name="connsiteY131" fmla="*/ 1320099 h 1811688"/>
              <a:gd name="connsiteX132" fmla="*/ 368630 w 1705446"/>
              <a:gd name="connsiteY132" fmla="*/ 1281999 h 1811688"/>
              <a:gd name="connsiteX133" fmla="*/ 429511 w 1705446"/>
              <a:gd name="connsiteY133" fmla="*/ 1322070 h 1811688"/>
              <a:gd name="connsiteX134" fmla="*/ 400010 w 1705446"/>
              <a:gd name="connsiteY134" fmla="*/ 1110615 h 1811688"/>
              <a:gd name="connsiteX0" fmla="*/ 426159 w 1705437"/>
              <a:gd name="connsiteY0" fmla="*/ 1076325 h 1811688"/>
              <a:gd name="connsiteX1" fmla="*/ 504961 w 1705437"/>
              <a:gd name="connsiteY1" fmla="*/ 1053465 h 1811688"/>
              <a:gd name="connsiteX2" fmla="*/ 623396 w 1705437"/>
              <a:gd name="connsiteY2" fmla="*/ 1102995 h 1811688"/>
              <a:gd name="connsiteX3" fmla="*/ 676736 w 1705437"/>
              <a:gd name="connsiteY3" fmla="*/ 1186815 h 1811688"/>
              <a:gd name="connsiteX4" fmla="*/ 678641 w 1705437"/>
              <a:gd name="connsiteY4" fmla="*/ 1333500 h 1811688"/>
              <a:gd name="connsiteX5" fmla="*/ 621491 w 1705437"/>
              <a:gd name="connsiteY5" fmla="*/ 1483995 h 1811688"/>
              <a:gd name="connsiteX6" fmla="*/ 619586 w 1705437"/>
              <a:gd name="connsiteY6" fmla="*/ 1613535 h 1811688"/>
              <a:gd name="connsiteX7" fmla="*/ 608156 w 1705437"/>
              <a:gd name="connsiteY7" fmla="*/ 1668780 h 1811688"/>
              <a:gd name="connsiteX8" fmla="*/ 560531 w 1705437"/>
              <a:gd name="connsiteY8" fmla="*/ 1720215 h 1811688"/>
              <a:gd name="connsiteX9" fmla="*/ 520712 w 1705437"/>
              <a:gd name="connsiteY9" fmla="*/ 1788795 h 1811688"/>
              <a:gd name="connsiteX10" fmla="*/ 610528 w 1705437"/>
              <a:gd name="connsiteY10" fmla="*/ 1733550 h 1811688"/>
              <a:gd name="connsiteX11" fmla="*/ 659405 w 1705437"/>
              <a:gd name="connsiteY11" fmla="*/ 1687830 h 1811688"/>
              <a:gd name="connsiteX12" fmla="*/ 720551 w 1705437"/>
              <a:gd name="connsiteY12" fmla="*/ 1737360 h 1811688"/>
              <a:gd name="connsiteX13" fmla="*/ 750752 w 1705437"/>
              <a:gd name="connsiteY13" fmla="*/ 1811655 h 1811688"/>
              <a:gd name="connsiteX14" fmla="*/ 760463 w 1705437"/>
              <a:gd name="connsiteY14" fmla="*/ 1727835 h 1811688"/>
              <a:gd name="connsiteX15" fmla="*/ 712931 w 1705437"/>
              <a:gd name="connsiteY15" fmla="*/ 1657350 h 1811688"/>
              <a:gd name="connsiteX16" fmla="*/ 695786 w 1705437"/>
              <a:gd name="connsiteY16" fmla="*/ 1581150 h 1811688"/>
              <a:gd name="connsiteX17" fmla="*/ 718646 w 1705437"/>
              <a:gd name="connsiteY17" fmla="*/ 1520190 h 1811688"/>
              <a:gd name="connsiteX18" fmla="*/ 760556 w 1705437"/>
              <a:gd name="connsiteY18" fmla="*/ 1476375 h 1811688"/>
              <a:gd name="connsiteX19" fmla="*/ 865331 w 1705437"/>
              <a:gd name="connsiteY19" fmla="*/ 1541145 h 1811688"/>
              <a:gd name="connsiteX20" fmla="*/ 914861 w 1705437"/>
              <a:gd name="connsiteY20" fmla="*/ 1600200 h 1811688"/>
              <a:gd name="connsiteX21" fmla="*/ 933911 w 1705437"/>
              <a:gd name="connsiteY21" fmla="*/ 1676400 h 1811688"/>
              <a:gd name="connsiteX22" fmla="*/ 964391 w 1705437"/>
              <a:gd name="connsiteY22" fmla="*/ 1600200 h 1811688"/>
              <a:gd name="connsiteX23" fmla="*/ 939626 w 1705437"/>
              <a:gd name="connsiteY23" fmla="*/ 1544955 h 1811688"/>
              <a:gd name="connsiteX24" fmla="*/ 977726 w 1705437"/>
              <a:gd name="connsiteY24" fmla="*/ 1522095 h 1811688"/>
              <a:gd name="connsiteX25" fmla="*/ 1019636 w 1705437"/>
              <a:gd name="connsiteY25" fmla="*/ 1497330 h 1811688"/>
              <a:gd name="connsiteX26" fmla="*/ 895811 w 1705437"/>
              <a:gd name="connsiteY26" fmla="*/ 1493520 h 1811688"/>
              <a:gd name="connsiteX27" fmla="*/ 800561 w 1705437"/>
              <a:gd name="connsiteY27" fmla="*/ 1360170 h 1811688"/>
              <a:gd name="connsiteX28" fmla="*/ 836756 w 1705437"/>
              <a:gd name="connsiteY28" fmla="*/ 1183005 h 1811688"/>
              <a:gd name="connsiteX29" fmla="*/ 901526 w 1705437"/>
              <a:gd name="connsiteY29" fmla="*/ 1106805 h 1811688"/>
              <a:gd name="connsiteX30" fmla="*/ 989156 w 1705437"/>
              <a:gd name="connsiteY30" fmla="*/ 1099185 h 1811688"/>
              <a:gd name="connsiteX31" fmla="*/ 1088216 w 1705437"/>
              <a:gd name="connsiteY31" fmla="*/ 1141095 h 1811688"/>
              <a:gd name="connsiteX32" fmla="*/ 1191086 w 1705437"/>
              <a:gd name="connsiteY32" fmla="*/ 1207770 h 1811688"/>
              <a:gd name="connsiteX33" fmla="*/ 1168226 w 1705437"/>
              <a:gd name="connsiteY33" fmla="*/ 1125855 h 1811688"/>
              <a:gd name="connsiteX34" fmla="*/ 1080596 w 1705437"/>
              <a:gd name="connsiteY34" fmla="*/ 1007745 h 1811688"/>
              <a:gd name="connsiteX35" fmla="*/ 1105361 w 1705437"/>
              <a:gd name="connsiteY35" fmla="*/ 931545 h 1811688"/>
              <a:gd name="connsiteX36" fmla="*/ 1206698 w 1705437"/>
              <a:gd name="connsiteY36" fmla="*/ 885825 h 1811688"/>
              <a:gd name="connsiteX37" fmla="*/ 1370621 w 1705437"/>
              <a:gd name="connsiteY37" fmla="*/ 889635 h 1811688"/>
              <a:gd name="connsiteX38" fmla="*/ 1465499 w 1705437"/>
              <a:gd name="connsiteY38" fmla="*/ 1019176 h 1811688"/>
              <a:gd name="connsiteX39" fmla="*/ 1469216 w 1705437"/>
              <a:gd name="connsiteY39" fmla="*/ 920115 h 1811688"/>
              <a:gd name="connsiteX40" fmla="*/ 1469216 w 1705437"/>
              <a:gd name="connsiteY40" fmla="*/ 901065 h 1811688"/>
              <a:gd name="connsiteX41" fmla="*/ 1541606 w 1705437"/>
              <a:gd name="connsiteY41" fmla="*/ 962025 h 1811688"/>
              <a:gd name="connsiteX42" fmla="*/ 1568276 w 1705437"/>
              <a:gd name="connsiteY42" fmla="*/ 1038225 h 1811688"/>
              <a:gd name="connsiteX43" fmla="*/ 1573991 w 1705437"/>
              <a:gd name="connsiteY43" fmla="*/ 1108710 h 1811688"/>
              <a:gd name="connsiteX44" fmla="*/ 1617806 w 1705437"/>
              <a:gd name="connsiteY44" fmla="*/ 1019175 h 1811688"/>
              <a:gd name="connsiteX45" fmla="*/ 1705436 w 1705437"/>
              <a:gd name="connsiteY45" fmla="*/ 1026795 h 1811688"/>
              <a:gd name="connsiteX46" fmla="*/ 1619712 w 1705437"/>
              <a:gd name="connsiteY46" fmla="*/ 971549 h 1811688"/>
              <a:gd name="connsiteX47" fmla="*/ 1556846 w 1705437"/>
              <a:gd name="connsiteY47" fmla="*/ 899160 h 1811688"/>
              <a:gd name="connsiteX48" fmla="*/ 1604471 w 1705437"/>
              <a:gd name="connsiteY48" fmla="*/ 870585 h 1811688"/>
              <a:gd name="connsiteX49" fmla="*/ 1676861 w 1705437"/>
              <a:gd name="connsiteY49" fmla="*/ 870585 h 1811688"/>
              <a:gd name="connsiteX50" fmla="*/ 1600661 w 1705437"/>
              <a:gd name="connsiteY50" fmla="*/ 838200 h 1811688"/>
              <a:gd name="connsiteX51" fmla="*/ 1518746 w 1705437"/>
              <a:gd name="connsiteY51" fmla="*/ 853440 h 1811688"/>
              <a:gd name="connsiteX52" fmla="*/ 1425401 w 1705437"/>
              <a:gd name="connsiteY52" fmla="*/ 792480 h 1811688"/>
              <a:gd name="connsiteX53" fmla="*/ 1459691 w 1705437"/>
              <a:gd name="connsiteY53" fmla="*/ 655320 h 1811688"/>
              <a:gd name="connsiteX54" fmla="*/ 1383491 w 1705437"/>
              <a:gd name="connsiteY54" fmla="*/ 769620 h 1811688"/>
              <a:gd name="connsiteX55" fmla="*/ 1290146 w 1705437"/>
              <a:gd name="connsiteY55" fmla="*/ 792480 h 1811688"/>
              <a:gd name="connsiteX56" fmla="*/ 1330151 w 1705437"/>
              <a:gd name="connsiteY56" fmla="*/ 729615 h 1811688"/>
              <a:gd name="connsiteX57" fmla="*/ 1372061 w 1705437"/>
              <a:gd name="connsiteY57" fmla="*/ 634365 h 1811688"/>
              <a:gd name="connsiteX58" fmla="*/ 1379681 w 1705437"/>
              <a:gd name="connsiteY58" fmla="*/ 525780 h 1811688"/>
              <a:gd name="connsiteX59" fmla="*/ 1354916 w 1705437"/>
              <a:gd name="connsiteY59" fmla="*/ 537210 h 1811688"/>
              <a:gd name="connsiteX60" fmla="*/ 1318721 w 1705437"/>
              <a:gd name="connsiteY60" fmla="*/ 651510 h 1811688"/>
              <a:gd name="connsiteX61" fmla="*/ 1250141 w 1705437"/>
              <a:gd name="connsiteY61" fmla="*/ 554355 h 1811688"/>
              <a:gd name="connsiteX62" fmla="*/ 1277090 w 1705437"/>
              <a:gd name="connsiteY62" fmla="*/ 697230 h 1811688"/>
              <a:gd name="connsiteX63" fmla="*/ 1164416 w 1705437"/>
              <a:gd name="connsiteY63" fmla="*/ 752475 h 1811688"/>
              <a:gd name="connsiteX64" fmla="*/ 1076786 w 1705437"/>
              <a:gd name="connsiteY64" fmla="*/ 727710 h 1811688"/>
              <a:gd name="connsiteX65" fmla="*/ 1080596 w 1705437"/>
              <a:gd name="connsiteY65" fmla="*/ 634365 h 1811688"/>
              <a:gd name="connsiteX66" fmla="*/ 1137746 w 1705437"/>
              <a:gd name="connsiteY66" fmla="*/ 554355 h 1811688"/>
              <a:gd name="connsiteX67" fmla="*/ 1240616 w 1705437"/>
              <a:gd name="connsiteY67" fmla="*/ 508635 h 1811688"/>
              <a:gd name="connsiteX68" fmla="*/ 1335866 w 1705437"/>
              <a:gd name="connsiteY68" fmla="*/ 489585 h 1811688"/>
              <a:gd name="connsiteX69" fmla="*/ 1487337 w 1705437"/>
              <a:gd name="connsiteY69" fmla="*/ 508635 h 1811688"/>
              <a:gd name="connsiteX70" fmla="*/ 1373966 w 1705437"/>
              <a:gd name="connsiteY70" fmla="*/ 428625 h 1811688"/>
              <a:gd name="connsiteX71" fmla="*/ 1457414 w 1705437"/>
              <a:gd name="connsiteY71" fmla="*/ 291465 h 1811688"/>
              <a:gd name="connsiteX72" fmla="*/ 1274906 w 1705437"/>
              <a:gd name="connsiteY72" fmla="*/ 428625 h 1811688"/>
              <a:gd name="connsiteX73" fmla="*/ 1186718 w 1705437"/>
              <a:gd name="connsiteY73" fmla="*/ 462915 h 1811688"/>
              <a:gd name="connsiteX74" fmla="*/ 1198405 w 1705437"/>
              <a:gd name="connsiteY74" fmla="*/ 398078 h 1811688"/>
              <a:gd name="connsiteX75" fmla="*/ 1196801 w 1705437"/>
              <a:gd name="connsiteY75" fmla="*/ 257175 h 1811688"/>
              <a:gd name="connsiteX76" fmla="*/ 1246331 w 1705437"/>
              <a:gd name="connsiteY76" fmla="*/ 142875 h 1811688"/>
              <a:gd name="connsiteX77" fmla="*/ 1152986 w 1705437"/>
              <a:gd name="connsiteY77" fmla="*/ 245745 h 1811688"/>
              <a:gd name="connsiteX78" fmla="*/ 1065821 w 1705437"/>
              <a:gd name="connsiteY78" fmla="*/ 209550 h 1811688"/>
              <a:gd name="connsiteX79" fmla="*/ 1128546 w 1705437"/>
              <a:gd name="connsiteY79" fmla="*/ 323850 h 1811688"/>
              <a:gd name="connsiteX80" fmla="*/ 1107266 w 1705437"/>
              <a:gd name="connsiteY80" fmla="*/ 447675 h 1811688"/>
              <a:gd name="connsiteX81" fmla="*/ 914861 w 1705437"/>
              <a:gd name="connsiteY81" fmla="*/ 556260 h 1811688"/>
              <a:gd name="connsiteX82" fmla="*/ 831041 w 1705437"/>
              <a:gd name="connsiteY82" fmla="*/ 504825 h 1811688"/>
              <a:gd name="connsiteX83" fmla="*/ 813896 w 1705437"/>
              <a:gd name="connsiteY83" fmla="*/ 375285 h 1811688"/>
              <a:gd name="connsiteX84" fmla="*/ 890096 w 1705437"/>
              <a:gd name="connsiteY84" fmla="*/ 165734 h 1811688"/>
              <a:gd name="connsiteX85" fmla="*/ 935816 w 1705437"/>
              <a:gd name="connsiteY85" fmla="*/ 78105 h 1811688"/>
              <a:gd name="connsiteX86" fmla="*/ 914861 w 1705437"/>
              <a:gd name="connsiteY86" fmla="*/ 17145 h 1811688"/>
              <a:gd name="connsiteX87" fmla="*/ 895811 w 1705437"/>
              <a:gd name="connsiteY87" fmla="*/ 80009 h 1811688"/>
              <a:gd name="connsiteX88" fmla="*/ 857711 w 1705437"/>
              <a:gd name="connsiteY88" fmla="*/ 125730 h 1811688"/>
              <a:gd name="connsiteX89" fmla="*/ 719018 w 1705437"/>
              <a:gd name="connsiteY89" fmla="*/ 40005 h 1811688"/>
              <a:gd name="connsiteX90" fmla="*/ 821516 w 1705437"/>
              <a:gd name="connsiteY90" fmla="*/ 211455 h 1811688"/>
              <a:gd name="connsiteX91" fmla="*/ 752936 w 1705437"/>
              <a:gd name="connsiteY91" fmla="*/ 333375 h 1811688"/>
              <a:gd name="connsiteX92" fmla="*/ 715114 w 1705437"/>
              <a:gd name="connsiteY92" fmla="*/ 394335 h 1811688"/>
              <a:gd name="connsiteX93" fmla="*/ 699131 w 1705437"/>
              <a:gd name="connsiteY93" fmla="*/ 209550 h 1811688"/>
              <a:gd name="connsiteX94" fmla="*/ 679988 w 1705437"/>
              <a:gd name="connsiteY94" fmla="*/ 0 h 1811688"/>
              <a:gd name="connsiteX95" fmla="*/ 614010 w 1705437"/>
              <a:gd name="connsiteY95" fmla="*/ 89535 h 1811688"/>
              <a:gd name="connsiteX96" fmla="*/ 592916 w 1705437"/>
              <a:gd name="connsiteY96" fmla="*/ 123825 h 1811688"/>
              <a:gd name="connsiteX97" fmla="*/ 444187 w 1705437"/>
              <a:gd name="connsiteY97" fmla="*/ 49530 h 1811688"/>
              <a:gd name="connsiteX98" fmla="*/ 511419 w 1705437"/>
              <a:gd name="connsiteY98" fmla="*/ 154305 h 1811688"/>
              <a:gd name="connsiteX99" fmla="*/ 600536 w 1705437"/>
              <a:gd name="connsiteY99" fmla="*/ 207645 h 1811688"/>
              <a:gd name="connsiteX100" fmla="*/ 608156 w 1705437"/>
              <a:gd name="connsiteY100" fmla="*/ 331470 h 1811688"/>
              <a:gd name="connsiteX101" fmla="*/ 627206 w 1705437"/>
              <a:gd name="connsiteY101" fmla="*/ 466725 h 1811688"/>
              <a:gd name="connsiteX102" fmla="*/ 640541 w 1705437"/>
              <a:gd name="connsiteY102" fmla="*/ 575310 h 1811688"/>
              <a:gd name="connsiteX103" fmla="*/ 568151 w 1705437"/>
              <a:gd name="connsiteY103" fmla="*/ 622935 h 1811688"/>
              <a:gd name="connsiteX104" fmla="*/ 398327 w 1705437"/>
              <a:gd name="connsiteY104" fmla="*/ 546735 h 1811688"/>
              <a:gd name="connsiteX105" fmla="*/ 379370 w 1705437"/>
              <a:gd name="connsiteY105" fmla="*/ 466725 h 1811688"/>
              <a:gd name="connsiteX106" fmla="*/ 476199 w 1705437"/>
              <a:gd name="connsiteY106" fmla="*/ 375285 h 1811688"/>
              <a:gd name="connsiteX107" fmla="*/ 400046 w 1705437"/>
              <a:gd name="connsiteY107" fmla="*/ 386715 h 1811688"/>
              <a:gd name="connsiteX108" fmla="*/ 364083 w 1705437"/>
              <a:gd name="connsiteY108" fmla="*/ 240030 h 1811688"/>
              <a:gd name="connsiteX109" fmla="*/ 354372 w 1705437"/>
              <a:gd name="connsiteY109" fmla="*/ 360045 h 1811688"/>
              <a:gd name="connsiteX110" fmla="*/ 318038 w 1705437"/>
              <a:gd name="connsiteY110" fmla="*/ 462915 h 1811688"/>
              <a:gd name="connsiteX111" fmla="*/ 295597 w 1705437"/>
              <a:gd name="connsiteY111" fmla="*/ 535305 h 1811688"/>
              <a:gd name="connsiteX112" fmla="*/ 135205 w 1705437"/>
              <a:gd name="connsiteY112" fmla="*/ 581025 h 1811688"/>
              <a:gd name="connsiteX113" fmla="*/ 9986 w 1705437"/>
              <a:gd name="connsiteY113" fmla="*/ 634365 h 1811688"/>
              <a:gd name="connsiteX114" fmla="*/ 154766 w 1705437"/>
              <a:gd name="connsiteY114" fmla="*/ 640080 h 1811688"/>
              <a:gd name="connsiteX115" fmla="*/ 311348 w 1705437"/>
              <a:gd name="connsiteY115" fmla="*/ 624840 h 1811688"/>
              <a:gd name="connsiteX116" fmla="*/ 475643 w 1705437"/>
              <a:gd name="connsiteY116" fmla="*/ 748665 h 1811688"/>
              <a:gd name="connsiteX117" fmla="*/ 498038 w 1705437"/>
              <a:gd name="connsiteY117" fmla="*/ 885825 h 1811688"/>
              <a:gd name="connsiteX118" fmla="*/ 418801 w 1705437"/>
              <a:gd name="connsiteY118" fmla="*/ 961960 h 1811688"/>
              <a:gd name="connsiteX119" fmla="*/ 214364 w 1705437"/>
              <a:gd name="connsiteY119" fmla="*/ 1024824 h 1811688"/>
              <a:gd name="connsiteX120" fmla="*/ 119579 w 1705437"/>
              <a:gd name="connsiteY120" fmla="*/ 1070544 h 1811688"/>
              <a:gd name="connsiteX121" fmla="*/ 0 w 1705437"/>
              <a:gd name="connsiteY121" fmla="*/ 1080135 h 1811688"/>
              <a:gd name="connsiteX122" fmla="*/ 119578 w 1705437"/>
              <a:gd name="connsiteY122" fmla="*/ 1106739 h 1811688"/>
              <a:gd name="connsiteX123" fmla="*/ 99135 w 1705437"/>
              <a:gd name="connsiteY123" fmla="*/ 1188654 h 1811688"/>
              <a:gd name="connsiteX124" fmla="*/ 65683 w 1705437"/>
              <a:gd name="connsiteY124" fmla="*/ 1272474 h 1811688"/>
              <a:gd name="connsiteX125" fmla="*/ 149315 w 1705437"/>
              <a:gd name="connsiteY125" fmla="*/ 1158174 h 1811688"/>
              <a:gd name="connsiteX126" fmla="*/ 208788 w 1705437"/>
              <a:gd name="connsiteY126" fmla="*/ 1097214 h 1811688"/>
              <a:gd name="connsiteX127" fmla="*/ 395399 w 1705437"/>
              <a:gd name="connsiteY127" fmla="*/ 1045845 h 1811688"/>
              <a:gd name="connsiteX128" fmla="*/ 361188 w 1705437"/>
              <a:gd name="connsiteY128" fmla="*/ 1108644 h 1811688"/>
              <a:gd name="connsiteX129" fmla="*/ 332349 w 1705437"/>
              <a:gd name="connsiteY129" fmla="*/ 1253490 h 1811688"/>
              <a:gd name="connsiteX130" fmla="*/ 270119 w 1705437"/>
              <a:gd name="connsiteY130" fmla="*/ 1363914 h 1811688"/>
              <a:gd name="connsiteX131" fmla="*/ 337026 w 1705437"/>
              <a:gd name="connsiteY131" fmla="*/ 1320099 h 1811688"/>
              <a:gd name="connsiteX132" fmla="*/ 368621 w 1705437"/>
              <a:gd name="connsiteY132" fmla="*/ 1281999 h 1811688"/>
              <a:gd name="connsiteX133" fmla="*/ 429502 w 1705437"/>
              <a:gd name="connsiteY133" fmla="*/ 1322070 h 1811688"/>
              <a:gd name="connsiteX134" fmla="*/ 400001 w 1705437"/>
              <a:gd name="connsiteY134" fmla="*/ 1110615 h 1811688"/>
              <a:gd name="connsiteX0" fmla="*/ 426159 w 1705437"/>
              <a:gd name="connsiteY0" fmla="*/ 1076325 h 1811688"/>
              <a:gd name="connsiteX1" fmla="*/ 504961 w 1705437"/>
              <a:gd name="connsiteY1" fmla="*/ 1053465 h 1811688"/>
              <a:gd name="connsiteX2" fmla="*/ 623396 w 1705437"/>
              <a:gd name="connsiteY2" fmla="*/ 1102995 h 1811688"/>
              <a:gd name="connsiteX3" fmla="*/ 676736 w 1705437"/>
              <a:gd name="connsiteY3" fmla="*/ 1186815 h 1811688"/>
              <a:gd name="connsiteX4" fmla="*/ 678641 w 1705437"/>
              <a:gd name="connsiteY4" fmla="*/ 1333500 h 1811688"/>
              <a:gd name="connsiteX5" fmla="*/ 621491 w 1705437"/>
              <a:gd name="connsiteY5" fmla="*/ 1483995 h 1811688"/>
              <a:gd name="connsiteX6" fmla="*/ 619586 w 1705437"/>
              <a:gd name="connsiteY6" fmla="*/ 1613535 h 1811688"/>
              <a:gd name="connsiteX7" fmla="*/ 608156 w 1705437"/>
              <a:gd name="connsiteY7" fmla="*/ 1668780 h 1811688"/>
              <a:gd name="connsiteX8" fmla="*/ 560531 w 1705437"/>
              <a:gd name="connsiteY8" fmla="*/ 1720215 h 1811688"/>
              <a:gd name="connsiteX9" fmla="*/ 520712 w 1705437"/>
              <a:gd name="connsiteY9" fmla="*/ 1788795 h 1811688"/>
              <a:gd name="connsiteX10" fmla="*/ 610528 w 1705437"/>
              <a:gd name="connsiteY10" fmla="*/ 1733550 h 1811688"/>
              <a:gd name="connsiteX11" fmla="*/ 659405 w 1705437"/>
              <a:gd name="connsiteY11" fmla="*/ 1687830 h 1811688"/>
              <a:gd name="connsiteX12" fmla="*/ 720551 w 1705437"/>
              <a:gd name="connsiteY12" fmla="*/ 1737360 h 1811688"/>
              <a:gd name="connsiteX13" fmla="*/ 750752 w 1705437"/>
              <a:gd name="connsiteY13" fmla="*/ 1811655 h 1811688"/>
              <a:gd name="connsiteX14" fmla="*/ 760463 w 1705437"/>
              <a:gd name="connsiteY14" fmla="*/ 1727835 h 1811688"/>
              <a:gd name="connsiteX15" fmla="*/ 712931 w 1705437"/>
              <a:gd name="connsiteY15" fmla="*/ 1657350 h 1811688"/>
              <a:gd name="connsiteX16" fmla="*/ 695786 w 1705437"/>
              <a:gd name="connsiteY16" fmla="*/ 1581150 h 1811688"/>
              <a:gd name="connsiteX17" fmla="*/ 718646 w 1705437"/>
              <a:gd name="connsiteY17" fmla="*/ 1520190 h 1811688"/>
              <a:gd name="connsiteX18" fmla="*/ 760556 w 1705437"/>
              <a:gd name="connsiteY18" fmla="*/ 1476375 h 1811688"/>
              <a:gd name="connsiteX19" fmla="*/ 865331 w 1705437"/>
              <a:gd name="connsiteY19" fmla="*/ 1541145 h 1811688"/>
              <a:gd name="connsiteX20" fmla="*/ 914861 w 1705437"/>
              <a:gd name="connsiteY20" fmla="*/ 1600200 h 1811688"/>
              <a:gd name="connsiteX21" fmla="*/ 933911 w 1705437"/>
              <a:gd name="connsiteY21" fmla="*/ 1676400 h 1811688"/>
              <a:gd name="connsiteX22" fmla="*/ 964391 w 1705437"/>
              <a:gd name="connsiteY22" fmla="*/ 1600200 h 1811688"/>
              <a:gd name="connsiteX23" fmla="*/ 939626 w 1705437"/>
              <a:gd name="connsiteY23" fmla="*/ 1544955 h 1811688"/>
              <a:gd name="connsiteX24" fmla="*/ 977726 w 1705437"/>
              <a:gd name="connsiteY24" fmla="*/ 1522095 h 1811688"/>
              <a:gd name="connsiteX25" fmla="*/ 1019636 w 1705437"/>
              <a:gd name="connsiteY25" fmla="*/ 1497330 h 1811688"/>
              <a:gd name="connsiteX26" fmla="*/ 895811 w 1705437"/>
              <a:gd name="connsiteY26" fmla="*/ 1493520 h 1811688"/>
              <a:gd name="connsiteX27" fmla="*/ 800561 w 1705437"/>
              <a:gd name="connsiteY27" fmla="*/ 1360170 h 1811688"/>
              <a:gd name="connsiteX28" fmla="*/ 836756 w 1705437"/>
              <a:gd name="connsiteY28" fmla="*/ 1183005 h 1811688"/>
              <a:gd name="connsiteX29" fmla="*/ 901526 w 1705437"/>
              <a:gd name="connsiteY29" fmla="*/ 1106805 h 1811688"/>
              <a:gd name="connsiteX30" fmla="*/ 989156 w 1705437"/>
              <a:gd name="connsiteY30" fmla="*/ 1099185 h 1811688"/>
              <a:gd name="connsiteX31" fmla="*/ 1088216 w 1705437"/>
              <a:gd name="connsiteY31" fmla="*/ 1141095 h 1811688"/>
              <a:gd name="connsiteX32" fmla="*/ 1191086 w 1705437"/>
              <a:gd name="connsiteY32" fmla="*/ 1207770 h 1811688"/>
              <a:gd name="connsiteX33" fmla="*/ 1168226 w 1705437"/>
              <a:gd name="connsiteY33" fmla="*/ 1125855 h 1811688"/>
              <a:gd name="connsiteX34" fmla="*/ 1080596 w 1705437"/>
              <a:gd name="connsiteY34" fmla="*/ 1007745 h 1811688"/>
              <a:gd name="connsiteX35" fmla="*/ 1105361 w 1705437"/>
              <a:gd name="connsiteY35" fmla="*/ 931545 h 1811688"/>
              <a:gd name="connsiteX36" fmla="*/ 1206698 w 1705437"/>
              <a:gd name="connsiteY36" fmla="*/ 885825 h 1811688"/>
              <a:gd name="connsiteX37" fmla="*/ 1370621 w 1705437"/>
              <a:gd name="connsiteY37" fmla="*/ 889635 h 1811688"/>
              <a:gd name="connsiteX38" fmla="*/ 1465499 w 1705437"/>
              <a:gd name="connsiteY38" fmla="*/ 1019176 h 1811688"/>
              <a:gd name="connsiteX39" fmla="*/ 1469216 w 1705437"/>
              <a:gd name="connsiteY39" fmla="*/ 920115 h 1811688"/>
              <a:gd name="connsiteX40" fmla="*/ 1469216 w 1705437"/>
              <a:gd name="connsiteY40" fmla="*/ 901065 h 1811688"/>
              <a:gd name="connsiteX41" fmla="*/ 1541606 w 1705437"/>
              <a:gd name="connsiteY41" fmla="*/ 962025 h 1811688"/>
              <a:gd name="connsiteX42" fmla="*/ 1568276 w 1705437"/>
              <a:gd name="connsiteY42" fmla="*/ 1038225 h 1811688"/>
              <a:gd name="connsiteX43" fmla="*/ 1573991 w 1705437"/>
              <a:gd name="connsiteY43" fmla="*/ 1108710 h 1811688"/>
              <a:gd name="connsiteX44" fmla="*/ 1617806 w 1705437"/>
              <a:gd name="connsiteY44" fmla="*/ 1019175 h 1811688"/>
              <a:gd name="connsiteX45" fmla="*/ 1705436 w 1705437"/>
              <a:gd name="connsiteY45" fmla="*/ 1026795 h 1811688"/>
              <a:gd name="connsiteX46" fmla="*/ 1619712 w 1705437"/>
              <a:gd name="connsiteY46" fmla="*/ 971549 h 1811688"/>
              <a:gd name="connsiteX47" fmla="*/ 1556846 w 1705437"/>
              <a:gd name="connsiteY47" fmla="*/ 899160 h 1811688"/>
              <a:gd name="connsiteX48" fmla="*/ 1604471 w 1705437"/>
              <a:gd name="connsiteY48" fmla="*/ 870585 h 1811688"/>
              <a:gd name="connsiteX49" fmla="*/ 1676861 w 1705437"/>
              <a:gd name="connsiteY49" fmla="*/ 870585 h 1811688"/>
              <a:gd name="connsiteX50" fmla="*/ 1600661 w 1705437"/>
              <a:gd name="connsiteY50" fmla="*/ 838200 h 1811688"/>
              <a:gd name="connsiteX51" fmla="*/ 1518746 w 1705437"/>
              <a:gd name="connsiteY51" fmla="*/ 853440 h 1811688"/>
              <a:gd name="connsiteX52" fmla="*/ 1425401 w 1705437"/>
              <a:gd name="connsiteY52" fmla="*/ 792480 h 1811688"/>
              <a:gd name="connsiteX53" fmla="*/ 1459691 w 1705437"/>
              <a:gd name="connsiteY53" fmla="*/ 655320 h 1811688"/>
              <a:gd name="connsiteX54" fmla="*/ 1383491 w 1705437"/>
              <a:gd name="connsiteY54" fmla="*/ 769620 h 1811688"/>
              <a:gd name="connsiteX55" fmla="*/ 1290146 w 1705437"/>
              <a:gd name="connsiteY55" fmla="*/ 792480 h 1811688"/>
              <a:gd name="connsiteX56" fmla="*/ 1330151 w 1705437"/>
              <a:gd name="connsiteY56" fmla="*/ 729615 h 1811688"/>
              <a:gd name="connsiteX57" fmla="*/ 1372061 w 1705437"/>
              <a:gd name="connsiteY57" fmla="*/ 634365 h 1811688"/>
              <a:gd name="connsiteX58" fmla="*/ 1379681 w 1705437"/>
              <a:gd name="connsiteY58" fmla="*/ 525780 h 1811688"/>
              <a:gd name="connsiteX59" fmla="*/ 1354916 w 1705437"/>
              <a:gd name="connsiteY59" fmla="*/ 537210 h 1811688"/>
              <a:gd name="connsiteX60" fmla="*/ 1318721 w 1705437"/>
              <a:gd name="connsiteY60" fmla="*/ 651510 h 1811688"/>
              <a:gd name="connsiteX61" fmla="*/ 1250141 w 1705437"/>
              <a:gd name="connsiteY61" fmla="*/ 554355 h 1811688"/>
              <a:gd name="connsiteX62" fmla="*/ 1277090 w 1705437"/>
              <a:gd name="connsiteY62" fmla="*/ 697230 h 1811688"/>
              <a:gd name="connsiteX63" fmla="*/ 1164416 w 1705437"/>
              <a:gd name="connsiteY63" fmla="*/ 752475 h 1811688"/>
              <a:gd name="connsiteX64" fmla="*/ 1076786 w 1705437"/>
              <a:gd name="connsiteY64" fmla="*/ 727710 h 1811688"/>
              <a:gd name="connsiteX65" fmla="*/ 1080596 w 1705437"/>
              <a:gd name="connsiteY65" fmla="*/ 634365 h 1811688"/>
              <a:gd name="connsiteX66" fmla="*/ 1137746 w 1705437"/>
              <a:gd name="connsiteY66" fmla="*/ 554355 h 1811688"/>
              <a:gd name="connsiteX67" fmla="*/ 1240616 w 1705437"/>
              <a:gd name="connsiteY67" fmla="*/ 508635 h 1811688"/>
              <a:gd name="connsiteX68" fmla="*/ 1335866 w 1705437"/>
              <a:gd name="connsiteY68" fmla="*/ 489585 h 1811688"/>
              <a:gd name="connsiteX69" fmla="*/ 1487337 w 1705437"/>
              <a:gd name="connsiteY69" fmla="*/ 508635 h 1811688"/>
              <a:gd name="connsiteX70" fmla="*/ 1373966 w 1705437"/>
              <a:gd name="connsiteY70" fmla="*/ 428625 h 1811688"/>
              <a:gd name="connsiteX71" fmla="*/ 1457414 w 1705437"/>
              <a:gd name="connsiteY71" fmla="*/ 291465 h 1811688"/>
              <a:gd name="connsiteX72" fmla="*/ 1274906 w 1705437"/>
              <a:gd name="connsiteY72" fmla="*/ 428625 h 1811688"/>
              <a:gd name="connsiteX73" fmla="*/ 1186718 w 1705437"/>
              <a:gd name="connsiteY73" fmla="*/ 462915 h 1811688"/>
              <a:gd name="connsiteX74" fmla="*/ 1198405 w 1705437"/>
              <a:gd name="connsiteY74" fmla="*/ 398078 h 1811688"/>
              <a:gd name="connsiteX75" fmla="*/ 1196801 w 1705437"/>
              <a:gd name="connsiteY75" fmla="*/ 257175 h 1811688"/>
              <a:gd name="connsiteX76" fmla="*/ 1246331 w 1705437"/>
              <a:gd name="connsiteY76" fmla="*/ 142875 h 1811688"/>
              <a:gd name="connsiteX77" fmla="*/ 1152986 w 1705437"/>
              <a:gd name="connsiteY77" fmla="*/ 245745 h 1811688"/>
              <a:gd name="connsiteX78" fmla="*/ 1065821 w 1705437"/>
              <a:gd name="connsiteY78" fmla="*/ 209550 h 1811688"/>
              <a:gd name="connsiteX79" fmla="*/ 1128546 w 1705437"/>
              <a:gd name="connsiteY79" fmla="*/ 323850 h 1811688"/>
              <a:gd name="connsiteX80" fmla="*/ 1107266 w 1705437"/>
              <a:gd name="connsiteY80" fmla="*/ 447675 h 1811688"/>
              <a:gd name="connsiteX81" fmla="*/ 914861 w 1705437"/>
              <a:gd name="connsiteY81" fmla="*/ 556260 h 1811688"/>
              <a:gd name="connsiteX82" fmla="*/ 831041 w 1705437"/>
              <a:gd name="connsiteY82" fmla="*/ 504825 h 1811688"/>
              <a:gd name="connsiteX83" fmla="*/ 813896 w 1705437"/>
              <a:gd name="connsiteY83" fmla="*/ 375285 h 1811688"/>
              <a:gd name="connsiteX84" fmla="*/ 890096 w 1705437"/>
              <a:gd name="connsiteY84" fmla="*/ 165734 h 1811688"/>
              <a:gd name="connsiteX85" fmla="*/ 935816 w 1705437"/>
              <a:gd name="connsiteY85" fmla="*/ 78105 h 1811688"/>
              <a:gd name="connsiteX86" fmla="*/ 914861 w 1705437"/>
              <a:gd name="connsiteY86" fmla="*/ 17145 h 1811688"/>
              <a:gd name="connsiteX87" fmla="*/ 895811 w 1705437"/>
              <a:gd name="connsiteY87" fmla="*/ 80009 h 1811688"/>
              <a:gd name="connsiteX88" fmla="*/ 857711 w 1705437"/>
              <a:gd name="connsiteY88" fmla="*/ 125730 h 1811688"/>
              <a:gd name="connsiteX89" fmla="*/ 719018 w 1705437"/>
              <a:gd name="connsiteY89" fmla="*/ 40005 h 1811688"/>
              <a:gd name="connsiteX90" fmla="*/ 821516 w 1705437"/>
              <a:gd name="connsiteY90" fmla="*/ 211455 h 1811688"/>
              <a:gd name="connsiteX91" fmla="*/ 752936 w 1705437"/>
              <a:gd name="connsiteY91" fmla="*/ 333375 h 1811688"/>
              <a:gd name="connsiteX92" fmla="*/ 715114 w 1705437"/>
              <a:gd name="connsiteY92" fmla="*/ 394335 h 1811688"/>
              <a:gd name="connsiteX93" fmla="*/ 699131 w 1705437"/>
              <a:gd name="connsiteY93" fmla="*/ 209550 h 1811688"/>
              <a:gd name="connsiteX94" fmla="*/ 679988 w 1705437"/>
              <a:gd name="connsiteY94" fmla="*/ 0 h 1811688"/>
              <a:gd name="connsiteX95" fmla="*/ 614010 w 1705437"/>
              <a:gd name="connsiteY95" fmla="*/ 89535 h 1811688"/>
              <a:gd name="connsiteX96" fmla="*/ 592916 w 1705437"/>
              <a:gd name="connsiteY96" fmla="*/ 123825 h 1811688"/>
              <a:gd name="connsiteX97" fmla="*/ 444187 w 1705437"/>
              <a:gd name="connsiteY97" fmla="*/ 49530 h 1811688"/>
              <a:gd name="connsiteX98" fmla="*/ 511419 w 1705437"/>
              <a:gd name="connsiteY98" fmla="*/ 154305 h 1811688"/>
              <a:gd name="connsiteX99" fmla="*/ 600536 w 1705437"/>
              <a:gd name="connsiteY99" fmla="*/ 207645 h 1811688"/>
              <a:gd name="connsiteX100" fmla="*/ 608156 w 1705437"/>
              <a:gd name="connsiteY100" fmla="*/ 331470 h 1811688"/>
              <a:gd name="connsiteX101" fmla="*/ 627206 w 1705437"/>
              <a:gd name="connsiteY101" fmla="*/ 466725 h 1811688"/>
              <a:gd name="connsiteX102" fmla="*/ 640541 w 1705437"/>
              <a:gd name="connsiteY102" fmla="*/ 575310 h 1811688"/>
              <a:gd name="connsiteX103" fmla="*/ 568151 w 1705437"/>
              <a:gd name="connsiteY103" fmla="*/ 622935 h 1811688"/>
              <a:gd name="connsiteX104" fmla="*/ 398327 w 1705437"/>
              <a:gd name="connsiteY104" fmla="*/ 546735 h 1811688"/>
              <a:gd name="connsiteX105" fmla="*/ 379370 w 1705437"/>
              <a:gd name="connsiteY105" fmla="*/ 466725 h 1811688"/>
              <a:gd name="connsiteX106" fmla="*/ 476199 w 1705437"/>
              <a:gd name="connsiteY106" fmla="*/ 375285 h 1811688"/>
              <a:gd name="connsiteX107" fmla="*/ 400046 w 1705437"/>
              <a:gd name="connsiteY107" fmla="*/ 386715 h 1811688"/>
              <a:gd name="connsiteX108" fmla="*/ 364083 w 1705437"/>
              <a:gd name="connsiteY108" fmla="*/ 240030 h 1811688"/>
              <a:gd name="connsiteX109" fmla="*/ 354372 w 1705437"/>
              <a:gd name="connsiteY109" fmla="*/ 360045 h 1811688"/>
              <a:gd name="connsiteX110" fmla="*/ 318038 w 1705437"/>
              <a:gd name="connsiteY110" fmla="*/ 462915 h 1811688"/>
              <a:gd name="connsiteX111" fmla="*/ 295597 w 1705437"/>
              <a:gd name="connsiteY111" fmla="*/ 535305 h 1811688"/>
              <a:gd name="connsiteX112" fmla="*/ 135205 w 1705437"/>
              <a:gd name="connsiteY112" fmla="*/ 581025 h 1811688"/>
              <a:gd name="connsiteX113" fmla="*/ 9986 w 1705437"/>
              <a:gd name="connsiteY113" fmla="*/ 634365 h 1811688"/>
              <a:gd name="connsiteX114" fmla="*/ 154766 w 1705437"/>
              <a:gd name="connsiteY114" fmla="*/ 640080 h 1811688"/>
              <a:gd name="connsiteX115" fmla="*/ 311348 w 1705437"/>
              <a:gd name="connsiteY115" fmla="*/ 624840 h 1811688"/>
              <a:gd name="connsiteX116" fmla="*/ 475643 w 1705437"/>
              <a:gd name="connsiteY116" fmla="*/ 748665 h 1811688"/>
              <a:gd name="connsiteX117" fmla="*/ 498038 w 1705437"/>
              <a:gd name="connsiteY117" fmla="*/ 885825 h 1811688"/>
              <a:gd name="connsiteX118" fmla="*/ 418801 w 1705437"/>
              <a:gd name="connsiteY118" fmla="*/ 961960 h 1811688"/>
              <a:gd name="connsiteX119" fmla="*/ 214364 w 1705437"/>
              <a:gd name="connsiteY119" fmla="*/ 1024824 h 1811688"/>
              <a:gd name="connsiteX120" fmla="*/ 119579 w 1705437"/>
              <a:gd name="connsiteY120" fmla="*/ 1070544 h 1811688"/>
              <a:gd name="connsiteX121" fmla="*/ 0 w 1705437"/>
              <a:gd name="connsiteY121" fmla="*/ 1080135 h 1811688"/>
              <a:gd name="connsiteX122" fmla="*/ 119578 w 1705437"/>
              <a:gd name="connsiteY122" fmla="*/ 1106739 h 1811688"/>
              <a:gd name="connsiteX123" fmla="*/ 99135 w 1705437"/>
              <a:gd name="connsiteY123" fmla="*/ 1188654 h 1811688"/>
              <a:gd name="connsiteX124" fmla="*/ 65683 w 1705437"/>
              <a:gd name="connsiteY124" fmla="*/ 1272474 h 1811688"/>
              <a:gd name="connsiteX125" fmla="*/ 149315 w 1705437"/>
              <a:gd name="connsiteY125" fmla="*/ 1158174 h 1811688"/>
              <a:gd name="connsiteX126" fmla="*/ 208788 w 1705437"/>
              <a:gd name="connsiteY126" fmla="*/ 1097214 h 1811688"/>
              <a:gd name="connsiteX127" fmla="*/ 395399 w 1705437"/>
              <a:gd name="connsiteY127" fmla="*/ 1045845 h 1811688"/>
              <a:gd name="connsiteX128" fmla="*/ 361188 w 1705437"/>
              <a:gd name="connsiteY128" fmla="*/ 1108644 h 1811688"/>
              <a:gd name="connsiteX129" fmla="*/ 332349 w 1705437"/>
              <a:gd name="connsiteY129" fmla="*/ 1253490 h 1811688"/>
              <a:gd name="connsiteX130" fmla="*/ 270119 w 1705437"/>
              <a:gd name="connsiteY130" fmla="*/ 1363914 h 1811688"/>
              <a:gd name="connsiteX131" fmla="*/ 337026 w 1705437"/>
              <a:gd name="connsiteY131" fmla="*/ 1320099 h 1811688"/>
              <a:gd name="connsiteX132" fmla="*/ 368621 w 1705437"/>
              <a:gd name="connsiteY132" fmla="*/ 1281999 h 1811688"/>
              <a:gd name="connsiteX133" fmla="*/ 429502 w 1705437"/>
              <a:gd name="connsiteY133" fmla="*/ 1322070 h 1811688"/>
              <a:gd name="connsiteX134" fmla="*/ 400001 w 1705437"/>
              <a:gd name="connsiteY134" fmla="*/ 1110615 h 1811688"/>
              <a:gd name="connsiteX0" fmla="*/ 442886 w 1722164"/>
              <a:gd name="connsiteY0" fmla="*/ 1076325 h 1811688"/>
              <a:gd name="connsiteX1" fmla="*/ 521688 w 1722164"/>
              <a:gd name="connsiteY1" fmla="*/ 1053465 h 1811688"/>
              <a:gd name="connsiteX2" fmla="*/ 640123 w 1722164"/>
              <a:gd name="connsiteY2" fmla="*/ 1102995 h 1811688"/>
              <a:gd name="connsiteX3" fmla="*/ 693463 w 1722164"/>
              <a:gd name="connsiteY3" fmla="*/ 1186815 h 1811688"/>
              <a:gd name="connsiteX4" fmla="*/ 695368 w 1722164"/>
              <a:gd name="connsiteY4" fmla="*/ 1333500 h 1811688"/>
              <a:gd name="connsiteX5" fmla="*/ 638218 w 1722164"/>
              <a:gd name="connsiteY5" fmla="*/ 1483995 h 1811688"/>
              <a:gd name="connsiteX6" fmla="*/ 636313 w 1722164"/>
              <a:gd name="connsiteY6" fmla="*/ 1613535 h 1811688"/>
              <a:gd name="connsiteX7" fmla="*/ 624883 w 1722164"/>
              <a:gd name="connsiteY7" fmla="*/ 1668780 h 1811688"/>
              <a:gd name="connsiteX8" fmla="*/ 577258 w 1722164"/>
              <a:gd name="connsiteY8" fmla="*/ 1720215 h 1811688"/>
              <a:gd name="connsiteX9" fmla="*/ 537439 w 1722164"/>
              <a:gd name="connsiteY9" fmla="*/ 1788795 h 1811688"/>
              <a:gd name="connsiteX10" fmla="*/ 627255 w 1722164"/>
              <a:gd name="connsiteY10" fmla="*/ 1733550 h 1811688"/>
              <a:gd name="connsiteX11" fmla="*/ 676132 w 1722164"/>
              <a:gd name="connsiteY11" fmla="*/ 1687830 h 1811688"/>
              <a:gd name="connsiteX12" fmla="*/ 737278 w 1722164"/>
              <a:gd name="connsiteY12" fmla="*/ 1737360 h 1811688"/>
              <a:gd name="connsiteX13" fmla="*/ 767479 w 1722164"/>
              <a:gd name="connsiteY13" fmla="*/ 1811655 h 1811688"/>
              <a:gd name="connsiteX14" fmla="*/ 777190 w 1722164"/>
              <a:gd name="connsiteY14" fmla="*/ 1727835 h 1811688"/>
              <a:gd name="connsiteX15" fmla="*/ 729658 w 1722164"/>
              <a:gd name="connsiteY15" fmla="*/ 1657350 h 1811688"/>
              <a:gd name="connsiteX16" fmla="*/ 712513 w 1722164"/>
              <a:gd name="connsiteY16" fmla="*/ 1581150 h 1811688"/>
              <a:gd name="connsiteX17" fmla="*/ 735373 w 1722164"/>
              <a:gd name="connsiteY17" fmla="*/ 1520190 h 1811688"/>
              <a:gd name="connsiteX18" fmla="*/ 777283 w 1722164"/>
              <a:gd name="connsiteY18" fmla="*/ 1476375 h 1811688"/>
              <a:gd name="connsiteX19" fmla="*/ 882058 w 1722164"/>
              <a:gd name="connsiteY19" fmla="*/ 1541145 h 1811688"/>
              <a:gd name="connsiteX20" fmla="*/ 931588 w 1722164"/>
              <a:gd name="connsiteY20" fmla="*/ 1600200 h 1811688"/>
              <a:gd name="connsiteX21" fmla="*/ 950638 w 1722164"/>
              <a:gd name="connsiteY21" fmla="*/ 1676400 h 1811688"/>
              <a:gd name="connsiteX22" fmla="*/ 981118 w 1722164"/>
              <a:gd name="connsiteY22" fmla="*/ 1600200 h 1811688"/>
              <a:gd name="connsiteX23" fmla="*/ 956353 w 1722164"/>
              <a:gd name="connsiteY23" fmla="*/ 1544955 h 1811688"/>
              <a:gd name="connsiteX24" fmla="*/ 994453 w 1722164"/>
              <a:gd name="connsiteY24" fmla="*/ 1522095 h 1811688"/>
              <a:gd name="connsiteX25" fmla="*/ 1036363 w 1722164"/>
              <a:gd name="connsiteY25" fmla="*/ 1497330 h 1811688"/>
              <a:gd name="connsiteX26" fmla="*/ 912538 w 1722164"/>
              <a:gd name="connsiteY26" fmla="*/ 1493520 h 1811688"/>
              <a:gd name="connsiteX27" fmla="*/ 817288 w 1722164"/>
              <a:gd name="connsiteY27" fmla="*/ 1360170 h 1811688"/>
              <a:gd name="connsiteX28" fmla="*/ 853483 w 1722164"/>
              <a:gd name="connsiteY28" fmla="*/ 1183005 h 1811688"/>
              <a:gd name="connsiteX29" fmla="*/ 918253 w 1722164"/>
              <a:gd name="connsiteY29" fmla="*/ 1106805 h 1811688"/>
              <a:gd name="connsiteX30" fmla="*/ 1005883 w 1722164"/>
              <a:gd name="connsiteY30" fmla="*/ 1099185 h 1811688"/>
              <a:gd name="connsiteX31" fmla="*/ 1104943 w 1722164"/>
              <a:gd name="connsiteY31" fmla="*/ 1141095 h 1811688"/>
              <a:gd name="connsiteX32" fmla="*/ 1207813 w 1722164"/>
              <a:gd name="connsiteY32" fmla="*/ 1207770 h 1811688"/>
              <a:gd name="connsiteX33" fmla="*/ 1184953 w 1722164"/>
              <a:gd name="connsiteY33" fmla="*/ 1125855 h 1811688"/>
              <a:gd name="connsiteX34" fmla="*/ 1097323 w 1722164"/>
              <a:gd name="connsiteY34" fmla="*/ 1007745 h 1811688"/>
              <a:gd name="connsiteX35" fmla="*/ 1122088 w 1722164"/>
              <a:gd name="connsiteY35" fmla="*/ 931545 h 1811688"/>
              <a:gd name="connsiteX36" fmla="*/ 1223425 w 1722164"/>
              <a:gd name="connsiteY36" fmla="*/ 885825 h 1811688"/>
              <a:gd name="connsiteX37" fmla="*/ 1387348 w 1722164"/>
              <a:gd name="connsiteY37" fmla="*/ 889635 h 1811688"/>
              <a:gd name="connsiteX38" fmla="*/ 1482226 w 1722164"/>
              <a:gd name="connsiteY38" fmla="*/ 1019176 h 1811688"/>
              <a:gd name="connsiteX39" fmla="*/ 1485943 w 1722164"/>
              <a:gd name="connsiteY39" fmla="*/ 920115 h 1811688"/>
              <a:gd name="connsiteX40" fmla="*/ 1485943 w 1722164"/>
              <a:gd name="connsiteY40" fmla="*/ 901065 h 1811688"/>
              <a:gd name="connsiteX41" fmla="*/ 1558333 w 1722164"/>
              <a:gd name="connsiteY41" fmla="*/ 962025 h 1811688"/>
              <a:gd name="connsiteX42" fmla="*/ 1585003 w 1722164"/>
              <a:gd name="connsiteY42" fmla="*/ 1038225 h 1811688"/>
              <a:gd name="connsiteX43" fmla="*/ 1590718 w 1722164"/>
              <a:gd name="connsiteY43" fmla="*/ 1108710 h 1811688"/>
              <a:gd name="connsiteX44" fmla="*/ 1634533 w 1722164"/>
              <a:gd name="connsiteY44" fmla="*/ 1019175 h 1811688"/>
              <a:gd name="connsiteX45" fmla="*/ 1722163 w 1722164"/>
              <a:gd name="connsiteY45" fmla="*/ 1026795 h 1811688"/>
              <a:gd name="connsiteX46" fmla="*/ 1636439 w 1722164"/>
              <a:gd name="connsiteY46" fmla="*/ 971549 h 1811688"/>
              <a:gd name="connsiteX47" fmla="*/ 1573573 w 1722164"/>
              <a:gd name="connsiteY47" fmla="*/ 899160 h 1811688"/>
              <a:gd name="connsiteX48" fmla="*/ 1621198 w 1722164"/>
              <a:gd name="connsiteY48" fmla="*/ 870585 h 1811688"/>
              <a:gd name="connsiteX49" fmla="*/ 1693588 w 1722164"/>
              <a:gd name="connsiteY49" fmla="*/ 870585 h 1811688"/>
              <a:gd name="connsiteX50" fmla="*/ 1617388 w 1722164"/>
              <a:gd name="connsiteY50" fmla="*/ 838200 h 1811688"/>
              <a:gd name="connsiteX51" fmla="*/ 1535473 w 1722164"/>
              <a:gd name="connsiteY51" fmla="*/ 853440 h 1811688"/>
              <a:gd name="connsiteX52" fmla="*/ 1442128 w 1722164"/>
              <a:gd name="connsiteY52" fmla="*/ 792480 h 1811688"/>
              <a:gd name="connsiteX53" fmla="*/ 1476418 w 1722164"/>
              <a:gd name="connsiteY53" fmla="*/ 655320 h 1811688"/>
              <a:gd name="connsiteX54" fmla="*/ 1400218 w 1722164"/>
              <a:gd name="connsiteY54" fmla="*/ 769620 h 1811688"/>
              <a:gd name="connsiteX55" fmla="*/ 1306873 w 1722164"/>
              <a:gd name="connsiteY55" fmla="*/ 792480 h 1811688"/>
              <a:gd name="connsiteX56" fmla="*/ 1346878 w 1722164"/>
              <a:gd name="connsiteY56" fmla="*/ 729615 h 1811688"/>
              <a:gd name="connsiteX57" fmla="*/ 1388788 w 1722164"/>
              <a:gd name="connsiteY57" fmla="*/ 634365 h 1811688"/>
              <a:gd name="connsiteX58" fmla="*/ 1396408 w 1722164"/>
              <a:gd name="connsiteY58" fmla="*/ 525780 h 1811688"/>
              <a:gd name="connsiteX59" fmla="*/ 1371643 w 1722164"/>
              <a:gd name="connsiteY59" fmla="*/ 537210 h 1811688"/>
              <a:gd name="connsiteX60" fmla="*/ 1335448 w 1722164"/>
              <a:gd name="connsiteY60" fmla="*/ 651510 h 1811688"/>
              <a:gd name="connsiteX61" fmla="*/ 1266868 w 1722164"/>
              <a:gd name="connsiteY61" fmla="*/ 554355 h 1811688"/>
              <a:gd name="connsiteX62" fmla="*/ 1293817 w 1722164"/>
              <a:gd name="connsiteY62" fmla="*/ 697230 h 1811688"/>
              <a:gd name="connsiteX63" fmla="*/ 1181143 w 1722164"/>
              <a:gd name="connsiteY63" fmla="*/ 752475 h 1811688"/>
              <a:gd name="connsiteX64" fmla="*/ 1093513 w 1722164"/>
              <a:gd name="connsiteY64" fmla="*/ 727710 h 1811688"/>
              <a:gd name="connsiteX65" fmla="*/ 1097323 w 1722164"/>
              <a:gd name="connsiteY65" fmla="*/ 634365 h 1811688"/>
              <a:gd name="connsiteX66" fmla="*/ 1154473 w 1722164"/>
              <a:gd name="connsiteY66" fmla="*/ 554355 h 1811688"/>
              <a:gd name="connsiteX67" fmla="*/ 1257343 w 1722164"/>
              <a:gd name="connsiteY67" fmla="*/ 508635 h 1811688"/>
              <a:gd name="connsiteX68" fmla="*/ 1352593 w 1722164"/>
              <a:gd name="connsiteY68" fmla="*/ 489585 h 1811688"/>
              <a:gd name="connsiteX69" fmla="*/ 1504064 w 1722164"/>
              <a:gd name="connsiteY69" fmla="*/ 508635 h 1811688"/>
              <a:gd name="connsiteX70" fmla="*/ 1390693 w 1722164"/>
              <a:gd name="connsiteY70" fmla="*/ 428625 h 1811688"/>
              <a:gd name="connsiteX71" fmla="*/ 1474141 w 1722164"/>
              <a:gd name="connsiteY71" fmla="*/ 291465 h 1811688"/>
              <a:gd name="connsiteX72" fmla="*/ 1291633 w 1722164"/>
              <a:gd name="connsiteY72" fmla="*/ 428625 h 1811688"/>
              <a:gd name="connsiteX73" fmla="*/ 1203445 w 1722164"/>
              <a:gd name="connsiteY73" fmla="*/ 462915 h 1811688"/>
              <a:gd name="connsiteX74" fmla="*/ 1215132 w 1722164"/>
              <a:gd name="connsiteY74" fmla="*/ 398078 h 1811688"/>
              <a:gd name="connsiteX75" fmla="*/ 1213528 w 1722164"/>
              <a:gd name="connsiteY75" fmla="*/ 257175 h 1811688"/>
              <a:gd name="connsiteX76" fmla="*/ 1263058 w 1722164"/>
              <a:gd name="connsiteY76" fmla="*/ 142875 h 1811688"/>
              <a:gd name="connsiteX77" fmla="*/ 1169713 w 1722164"/>
              <a:gd name="connsiteY77" fmla="*/ 245745 h 1811688"/>
              <a:gd name="connsiteX78" fmla="*/ 1082548 w 1722164"/>
              <a:gd name="connsiteY78" fmla="*/ 209550 h 1811688"/>
              <a:gd name="connsiteX79" fmla="*/ 1145273 w 1722164"/>
              <a:gd name="connsiteY79" fmla="*/ 323850 h 1811688"/>
              <a:gd name="connsiteX80" fmla="*/ 1123993 w 1722164"/>
              <a:gd name="connsiteY80" fmla="*/ 447675 h 1811688"/>
              <a:gd name="connsiteX81" fmla="*/ 931588 w 1722164"/>
              <a:gd name="connsiteY81" fmla="*/ 556260 h 1811688"/>
              <a:gd name="connsiteX82" fmla="*/ 847768 w 1722164"/>
              <a:gd name="connsiteY82" fmla="*/ 504825 h 1811688"/>
              <a:gd name="connsiteX83" fmla="*/ 830623 w 1722164"/>
              <a:gd name="connsiteY83" fmla="*/ 375285 h 1811688"/>
              <a:gd name="connsiteX84" fmla="*/ 906823 w 1722164"/>
              <a:gd name="connsiteY84" fmla="*/ 165734 h 1811688"/>
              <a:gd name="connsiteX85" fmla="*/ 952543 w 1722164"/>
              <a:gd name="connsiteY85" fmla="*/ 78105 h 1811688"/>
              <a:gd name="connsiteX86" fmla="*/ 931588 w 1722164"/>
              <a:gd name="connsiteY86" fmla="*/ 17145 h 1811688"/>
              <a:gd name="connsiteX87" fmla="*/ 912538 w 1722164"/>
              <a:gd name="connsiteY87" fmla="*/ 80009 h 1811688"/>
              <a:gd name="connsiteX88" fmla="*/ 874438 w 1722164"/>
              <a:gd name="connsiteY88" fmla="*/ 125730 h 1811688"/>
              <a:gd name="connsiteX89" fmla="*/ 735745 w 1722164"/>
              <a:gd name="connsiteY89" fmla="*/ 40005 h 1811688"/>
              <a:gd name="connsiteX90" fmla="*/ 838243 w 1722164"/>
              <a:gd name="connsiteY90" fmla="*/ 211455 h 1811688"/>
              <a:gd name="connsiteX91" fmla="*/ 769663 w 1722164"/>
              <a:gd name="connsiteY91" fmla="*/ 333375 h 1811688"/>
              <a:gd name="connsiteX92" fmla="*/ 731841 w 1722164"/>
              <a:gd name="connsiteY92" fmla="*/ 394335 h 1811688"/>
              <a:gd name="connsiteX93" fmla="*/ 715858 w 1722164"/>
              <a:gd name="connsiteY93" fmla="*/ 209550 h 1811688"/>
              <a:gd name="connsiteX94" fmla="*/ 696715 w 1722164"/>
              <a:gd name="connsiteY94" fmla="*/ 0 h 1811688"/>
              <a:gd name="connsiteX95" fmla="*/ 630737 w 1722164"/>
              <a:gd name="connsiteY95" fmla="*/ 89535 h 1811688"/>
              <a:gd name="connsiteX96" fmla="*/ 609643 w 1722164"/>
              <a:gd name="connsiteY96" fmla="*/ 123825 h 1811688"/>
              <a:gd name="connsiteX97" fmla="*/ 460914 w 1722164"/>
              <a:gd name="connsiteY97" fmla="*/ 49530 h 1811688"/>
              <a:gd name="connsiteX98" fmla="*/ 528146 w 1722164"/>
              <a:gd name="connsiteY98" fmla="*/ 154305 h 1811688"/>
              <a:gd name="connsiteX99" fmla="*/ 617263 w 1722164"/>
              <a:gd name="connsiteY99" fmla="*/ 207645 h 1811688"/>
              <a:gd name="connsiteX100" fmla="*/ 624883 w 1722164"/>
              <a:gd name="connsiteY100" fmla="*/ 331470 h 1811688"/>
              <a:gd name="connsiteX101" fmla="*/ 643933 w 1722164"/>
              <a:gd name="connsiteY101" fmla="*/ 466725 h 1811688"/>
              <a:gd name="connsiteX102" fmla="*/ 657268 w 1722164"/>
              <a:gd name="connsiteY102" fmla="*/ 575310 h 1811688"/>
              <a:gd name="connsiteX103" fmla="*/ 584878 w 1722164"/>
              <a:gd name="connsiteY103" fmla="*/ 622935 h 1811688"/>
              <a:gd name="connsiteX104" fmla="*/ 415054 w 1722164"/>
              <a:gd name="connsiteY104" fmla="*/ 546735 h 1811688"/>
              <a:gd name="connsiteX105" fmla="*/ 396097 w 1722164"/>
              <a:gd name="connsiteY105" fmla="*/ 466725 h 1811688"/>
              <a:gd name="connsiteX106" fmla="*/ 492926 w 1722164"/>
              <a:gd name="connsiteY106" fmla="*/ 375285 h 1811688"/>
              <a:gd name="connsiteX107" fmla="*/ 416773 w 1722164"/>
              <a:gd name="connsiteY107" fmla="*/ 386715 h 1811688"/>
              <a:gd name="connsiteX108" fmla="*/ 380810 w 1722164"/>
              <a:gd name="connsiteY108" fmla="*/ 240030 h 1811688"/>
              <a:gd name="connsiteX109" fmla="*/ 371099 w 1722164"/>
              <a:gd name="connsiteY109" fmla="*/ 360045 h 1811688"/>
              <a:gd name="connsiteX110" fmla="*/ 334765 w 1722164"/>
              <a:gd name="connsiteY110" fmla="*/ 462915 h 1811688"/>
              <a:gd name="connsiteX111" fmla="*/ 312324 w 1722164"/>
              <a:gd name="connsiteY111" fmla="*/ 535305 h 1811688"/>
              <a:gd name="connsiteX112" fmla="*/ 151932 w 1722164"/>
              <a:gd name="connsiteY112" fmla="*/ 581025 h 1811688"/>
              <a:gd name="connsiteX113" fmla="*/ 26713 w 1722164"/>
              <a:gd name="connsiteY113" fmla="*/ 634365 h 1811688"/>
              <a:gd name="connsiteX114" fmla="*/ 171493 w 1722164"/>
              <a:gd name="connsiteY114" fmla="*/ 640080 h 1811688"/>
              <a:gd name="connsiteX115" fmla="*/ 328075 w 1722164"/>
              <a:gd name="connsiteY115" fmla="*/ 624840 h 1811688"/>
              <a:gd name="connsiteX116" fmla="*/ 492370 w 1722164"/>
              <a:gd name="connsiteY116" fmla="*/ 748665 h 1811688"/>
              <a:gd name="connsiteX117" fmla="*/ 514765 w 1722164"/>
              <a:gd name="connsiteY117" fmla="*/ 885825 h 1811688"/>
              <a:gd name="connsiteX118" fmla="*/ 435528 w 1722164"/>
              <a:gd name="connsiteY118" fmla="*/ 961960 h 1811688"/>
              <a:gd name="connsiteX119" fmla="*/ 231091 w 1722164"/>
              <a:gd name="connsiteY119" fmla="*/ 1024824 h 1811688"/>
              <a:gd name="connsiteX120" fmla="*/ 136306 w 1722164"/>
              <a:gd name="connsiteY120" fmla="*/ 1070544 h 1811688"/>
              <a:gd name="connsiteX121" fmla="*/ 0 w 1722164"/>
              <a:gd name="connsiteY121" fmla="*/ 1070610 h 1811688"/>
              <a:gd name="connsiteX122" fmla="*/ 136305 w 1722164"/>
              <a:gd name="connsiteY122" fmla="*/ 1106739 h 1811688"/>
              <a:gd name="connsiteX123" fmla="*/ 115862 w 1722164"/>
              <a:gd name="connsiteY123" fmla="*/ 1188654 h 1811688"/>
              <a:gd name="connsiteX124" fmla="*/ 82410 w 1722164"/>
              <a:gd name="connsiteY124" fmla="*/ 1272474 h 1811688"/>
              <a:gd name="connsiteX125" fmla="*/ 166042 w 1722164"/>
              <a:gd name="connsiteY125" fmla="*/ 1158174 h 1811688"/>
              <a:gd name="connsiteX126" fmla="*/ 225515 w 1722164"/>
              <a:gd name="connsiteY126" fmla="*/ 1097214 h 1811688"/>
              <a:gd name="connsiteX127" fmla="*/ 412126 w 1722164"/>
              <a:gd name="connsiteY127" fmla="*/ 1045845 h 1811688"/>
              <a:gd name="connsiteX128" fmla="*/ 377915 w 1722164"/>
              <a:gd name="connsiteY128" fmla="*/ 1108644 h 1811688"/>
              <a:gd name="connsiteX129" fmla="*/ 349076 w 1722164"/>
              <a:gd name="connsiteY129" fmla="*/ 1253490 h 1811688"/>
              <a:gd name="connsiteX130" fmla="*/ 286846 w 1722164"/>
              <a:gd name="connsiteY130" fmla="*/ 1363914 h 1811688"/>
              <a:gd name="connsiteX131" fmla="*/ 353753 w 1722164"/>
              <a:gd name="connsiteY131" fmla="*/ 1320099 h 1811688"/>
              <a:gd name="connsiteX132" fmla="*/ 385348 w 1722164"/>
              <a:gd name="connsiteY132" fmla="*/ 1281999 h 1811688"/>
              <a:gd name="connsiteX133" fmla="*/ 446229 w 1722164"/>
              <a:gd name="connsiteY133" fmla="*/ 1322070 h 1811688"/>
              <a:gd name="connsiteX134" fmla="*/ 416728 w 1722164"/>
              <a:gd name="connsiteY134" fmla="*/ 1110615 h 1811688"/>
              <a:gd name="connsiteX0" fmla="*/ 442886 w 1722164"/>
              <a:gd name="connsiteY0" fmla="*/ 1076325 h 1811688"/>
              <a:gd name="connsiteX1" fmla="*/ 521688 w 1722164"/>
              <a:gd name="connsiteY1" fmla="*/ 1053465 h 1811688"/>
              <a:gd name="connsiteX2" fmla="*/ 640123 w 1722164"/>
              <a:gd name="connsiteY2" fmla="*/ 1102995 h 1811688"/>
              <a:gd name="connsiteX3" fmla="*/ 693463 w 1722164"/>
              <a:gd name="connsiteY3" fmla="*/ 1186815 h 1811688"/>
              <a:gd name="connsiteX4" fmla="*/ 695368 w 1722164"/>
              <a:gd name="connsiteY4" fmla="*/ 1333500 h 1811688"/>
              <a:gd name="connsiteX5" fmla="*/ 638218 w 1722164"/>
              <a:gd name="connsiteY5" fmla="*/ 1483995 h 1811688"/>
              <a:gd name="connsiteX6" fmla="*/ 636313 w 1722164"/>
              <a:gd name="connsiteY6" fmla="*/ 1613535 h 1811688"/>
              <a:gd name="connsiteX7" fmla="*/ 624883 w 1722164"/>
              <a:gd name="connsiteY7" fmla="*/ 1668780 h 1811688"/>
              <a:gd name="connsiteX8" fmla="*/ 577258 w 1722164"/>
              <a:gd name="connsiteY8" fmla="*/ 1720215 h 1811688"/>
              <a:gd name="connsiteX9" fmla="*/ 537439 w 1722164"/>
              <a:gd name="connsiteY9" fmla="*/ 1788795 h 1811688"/>
              <a:gd name="connsiteX10" fmla="*/ 627255 w 1722164"/>
              <a:gd name="connsiteY10" fmla="*/ 1733550 h 1811688"/>
              <a:gd name="connsiteX11" fmla="*/ 676132 w 1722164"/>
              <a:gd name="connsiteY11" fmla="*/ 1687830 h 1811688"/>
              <a:gd name="connsiteX12" fmla="*/ 737278 w 1722164"/>
              <a:gd name="connsiteY12" fmla="*/ 1737360 h 1811688"/>
              <a:gd name="connsiteX13" fmla="*/ 767479 w 1722164"/>
              <a:gd name="connsiteY13" fmla="*/ 1811655 h 1811688"/>
              <a:gd name="connsiteX14" fmla="*/ 777190 w 1722164"/>
              <a:gd name="connsiteY14" fmla="*/ 1727835 h 1811688"/>
              <a:gd name="connsiteX15" fmla="*/ 729658 w 1722164"/>
              <a:gd name="connsiteY15" fmla="*/ 1657350 h 1811688"/>
              <a:gd name="connsiteX16" fmla="*/ 712513 w 1722164"/>
              <a:gd name="connsiteY16" fmla="*/ 1581150 h 1811688"/>
              <a:gd name="connsiteX17" fmla="*/ 735373 w 1722164"/>
              <a:gd name="connsiteY17" fmla="*/ 1520190 h 1811688"/>
              <a:gd name="connsiteX18" fmla="*/ 777283 w 1722164"/>
              <a:gd name="connsiteY18" fmla="*/ 1476375 h 1811688"/>
              <a:gd name="connsiteX19" fmla="*/ 882058 w 1722164"/>
              <a:gd name="connsiteY19" fmla="*/ 1541145 h 1811688"/>
              <a:gd name="connsiteX20" fmla="*/ 931588 w 1722164"/>
              <a:gd name="connsiteY20" fmla="*/ 1600200 h 1811688"/>
              <a:gd name="connsiteX21" fmla="*/ 950638 w 1722164"/>
              <a:gd name="connsiteY21" fmla="*/ 1676400 h 1811688"/>
              <a:gd name="connsiteX22" fmla="*/ 981118 w 1722164"/>
              <a:gd name="connsiteY22" fmla="*/ 1600200 h 1811688"/>
              <a:gd name="connsiteX23" fmla="*/ 956353 w 1722164"/>
              <a:gd name="connsiteY23" fmla="*/ 1544955 h 1811688"/>
              <a:gd name="connsiteX24" fmla="*/ 994453 w 1722164"/>
              <a:gd name="connsiteY24" fmla="*/ 1522095 h 1811688"/>
              <a:gd name="connsiteX25" fmla="*/ 1036363 w 1722164"/>
              <a:gd name="connsiteY25" fmla="*/ 1497330 h 1811688"/>
              <a:gd name="connsiteX26" fmla="*/ 912538 w 1722164"/>
              <a:gd name="connsiteY26" fmla="*/ 1493520 h 1811688"/>
              <a:gd name="connsiteX27" fmla="*/ 817288 w 1722164"/>
              <a:gd name="connsiteY27" fmla="*/ 1360170 h 1811688"/>
              <a:gd name="connsiteX28" fmla="*/ 853483 w 1722164"/>
              <a:gd name="connsiteY28" fmla="*/ 1183005 h 1811688"/>
              <a:gd name="connsiteX29" fmla="*/ 918253 w 1722164"/>
              <a:gd name="connsiteY29" fmla="*/ 1106805 h 1811688"/>
              <a:gd name="connsiteX30" fmla="*/ 1005883 w 1722164"/>
              <a:gd name="connsiteY30" fmla="*/ 1099185 h 1811688"/>
              <a:gd name="connsiteX31" fmla="*/ 1104943 w 1722164"/>
              <a:gd name="connsiteY31" fmla="*/ 1141095 h 1811688"/>
              <a:gd name="connsiteX32" fmla="*/ 1207813 w 1722164"/>
              <a:gd name="connsiteY32" fmla="*/ 1207770 h 1811688"/>
              <a:gd name="connsiteX33" fmla="*/ 1184953 w 1722164"/>
              <a:gd name="connsiteY33" fmla="*/ 1125855 h 1811688"/>
              <a:gd name="connsiteX34" fmla="*/ 1097323 w 1722164"/>
              <a:gd name="connsiteY34" fmla="*/ 1007745 h 1811688"/>
              <a:gd name="connsiteX35" fmla="*/ 1122088 w 1722164"/>
              <a:gd name="connsiteY35" fmla="*/ 931545 h 1811688"/>
              <a:gd name="connsiteX36" fmla="*/ 1223425 w 1722164"/>
              <a:gd name="connsiteY36" fmla="*/ 885825 h 1811688"/>
              <a:gd name="connsiteX37" fmla="*/ 1387348 w 1722164"/>
              <a:gd name="connsiteY37" fmla="*/ 889635 h 1811688"/>
              <a:gd name="connsiteX38" fmla="*/ 1482226 w 1722164"/>
              <a:gd name="connsiteY38" fmla="*/ 1019176 h 1811688"/>
              <a:gd name="connsiteX39" fmla="*/ 1485943 w 1722164"/>
              <a:gd name="connsiteY39" fmla="*/ 920115 h 1811688"/>
              <a:gd name="connsiteX40" fmla="*/ 1485943 w 1722164"/>
              <a:gd name="connsiteY40" fmla="*/ 901065 h 1811688"/>
              <a:gd name="connsiteX41" fmla="*/ 1558333 w 1722164"/>
              <a:gd name="connsiteY41" fmla="*/ 962025 h 1811688"/>
              <a:gd name="connsiteX42" fmla="*/ 1585003 w 1722164"/>
              <a:gd name="connsiteY42" fmla="*/ 1038225 h 1811688"/>
              <a:gd name="connsiteX43" fmla="*/ 1590718 w 1722164"/>
              <a:gd name="connsiteY43" fmla="*/ 1108710 h 1811688"/>
              <a:gd name="connsiteX44" fmla="*/ 1634533 w 1722164"/>
              <a:gd name="connsiteY44" fmla="*/ 1019175 h 1811688"/>
              <a:gd name="connsiteX45" fmla="*/ 1722163 w 1722164"/>
              <a:gd name="connsiteY45" fmla="*/ 1026795 h 1811688"/>
              <a:gd name="connsiteX46" fmla="*/ 1636439 w 1722164"/>
              <a:gd name="connsiteY46" fmla="*/ 971549 h 1811688"/>
              <a:gd name="connsiteX47" fmla="*/ 1573573 w 1722164"/>
              <a:gd name="connsiteY47" fmla="*/ 899160 h 1811688"/>
              <a:gd name="connsiteX48" fmla="*/ 1621198 w 1722164"/>
              <a:gd name="connsiteY48" fmla="*/ 870585 h 1811688"/>
              <a:gd name="connsiteX49" fmla="*/ 1693588 w 1722164"/>
              <a:gd name="connsiteY49" fmla="*/ 870585 h 1811688"/>
              <a:gd name="connsiteX50" fmla="*/ 1617388 w 1722164"/>
              <a:gd name="connsiteY50" fmla="*/ 838200 h 1811688"/>
              <a:gd name="connsiteX51" fmla="*/ 1535473 w 1722164"/>
              <a:gd name="connsiteY51" fmla="*/ 853440 h 1811688"/>
              <a:gd name="connsiteX52" fmla="*/ 1442128 w 1722164"/>
              <a:gd name="connsiteY52" fmla="*/ 792480 h 1811688"/>
              <a:gd name="connsiteX53" fmla="*/ 1476418 w 1722164"/>
              <a:gd name="connsiteY53" fmla="*/ 655320 h 1811688"/>
              <a:gd name="connsiteX54" fmla="*/ 1400218 w 1722164"/>
              <a:gd name="connsiteY54" fmla="*/ 769620 h 1811688"/>
              <a:gd name="connsiteX55" fmla="*/ 1306873 w 1722164"/>
              <a:gd name="connsiteY55" fmla="*/ 792480 h 1811688"/>
              <a:gd name="connsiteX56" fmla="*/ 1346878 w 1722164"/>
              <a:gd name="connsiteY56" fmla="*/ 729615 h 1811688"/>
              <a:gd name="connsiteX57" fmla="*/ 1388788 w 1722164"/>
              <a:gd name="connsiteY57" fmla="*/ 634365 h 1811688"/>
              <a:gd name="connsiteX58" fmla="*/ 1396408 w 1722164"/>
              <a:gd name="connsiteY58" fmla="*/ 525780 h 1811688"/>
              <a:gd name="connsiteX59" fmla="*/ 1371643 w 1722164"/>
              <a:gd name="connsiteY59" fmla="*/ 537210 h 1811688"/>
              <a:gd name="connsiteX60" fmla="*/ 1335448 w 1722164"/>
              <a:gd name="connsiteY60" fmla="*/ 651510 h 1811688"/>
              <a:gd name="connsiteX61" fmla="*/ 1266868 w 1722164"/>
              <a:gd name="connsiteY61" fmla="*/ 554355 h 1811688"/>
              <a:gd name="connsiteX62" fmla="*/ 1293817 w 1722164"/>
              <a:gd name="connsiteY62" fmla="*/ 697230 h 1811688"/>
              <a:gd name="connsiteX63" fmla="*/ 1181143 w 1722164"/>
              <a:gd name="connsiteY63" fmla="*/ 752475 h 1811688"/>
              <a:gd name="connsiteX64" fmla="*/ 1093513 w 1722164"/>
              <a:gd name="connsiteY64" fmla="*/ 727710 h 1811688"/>
              <a:gd name="connsiteX65" fmla="*/ 1097323 w 1722164"/>
              <a:gd name="connsiteY65" fmla="*/ 634365 h 1811688"/>
              <a:gd name="connsiteX66" fmla="*/ 1154473 w 1722164"/>
              <a:gd name="connsiteY66" fmla="*/ 554355 h 1811688"/>
              <a:gd name="connsiteX67" fmla="*/ 1257343 w 1722164"/>
              <a:gd name="connsiteY67" fmla="*/ 508635 h 1811688"/>
              <a:gd name="connsiteX68" fmla="*/ 1352593 w 1722164"/>
              <a:gd name="connsiteY68" fmla="*/ 489585 h 1811688"/>
              <a:gd name="connsiteX69" fmla="*/ 1504064 w 1722164"/>
              <a:gd name="connsiteY69" fmla="*/ 508635 h 1811688"/>
              <a:gd name="connsiteX70" fmla="*/ 1390693 w 1722164"/>
              <a:gd name="connsiteY70" fmla="*/ 428625 h 1811688"/>
              <a:gd name="connsiteX71" fmla="*/ 1474141 w 1722164"/>
              <a:gd name="connsiteY71" fmla="*/ 291465 h 1811688"/>
              <a:gd name="connsiteX72" fmla="*/ 1291633 w 1722164"/>
              <a:gd name="connsiteY72" fmla="*/ 428625 h 1811688"/>
              <a:gd name="connsiteX73" fmla="*/ 1203445 w 1722164"/>
              <a:gd name="connsiteY73" fmla="*/ 462915 h 1811688"/>
              <a:gd name="connsiteX74" fmla="*/ 1215132 w 1722164"/>
              <a:gd name="connsiteY74" fmla="*/ 398078 h 1811688"/>
              <a:gd name="connsiteX75" fmla="*/ 1213528 w 1722164"/>
              <a:gd name="connsiteY75" fmla="*/ 257175 h 1811688"/>
              <a:gd name="connsiteX76" fmla="*/ 1263058 w 1722164"/>
              <a:gd name="connsiteY76" fmla="*/ 142875 h 1811688"/>
              <a:gd name="connsiteX77" fmla="*/ 1169713 w 1722164"/>
              <a:gd name="connsiteY77" fmla="*/ 245745 h 1811688"/>
              <a:gd name="connsiteX78" fmla="*/ 1082548 w 1722164"/>
              <a:gd name="connsiteY78" fmla="*/ 209550 h 1811688"/>
              <a:gd name="connsiteX79" fmla="*/ 1145273 w 1722164"/>
              <a:gd name="connsiteY79" fmla="*/ 323850 h 1811688"/>
              <a:gd name="connsiteX80" fmla="*/ 1123993 w 1722164"/>
              <a:gd name="connsiteY80" fmla="*/ 447675 h 1811688"/>
              <a:gd name="connsiteX81" fmla="*/ 931588 w 1722164"/>
              <a:gd name="connsiteY81" fmla="*/ 556260 h 1811688"/>
              <a:gd name="connsiteX82" fmla="*/ 847768 w 1722164"/>
              <a:gd name="connsiteY82" fmla="*/ 504825 h 1811688"/>
              <a:gd name="connsiteX83" fmla="*/ 830623 w 1722164"/>
              <a:gd name="connsiteY83" fmla="*/ 375285 h 1811688"/>
              <a:gd name="connsiteX84" fmla="*/ 906823 w 1722164"/>
              <a:gd name="connsiteY84" fmla="*/ 165734 h 1811688"/>
              <a:gd name="connsiteX85" fmla="*/ 952543 w 1722164"/>
              <a:gd name="connsiteY85" fmla="*/ 78105 h 1811688"/>
              <a:gd name="connsiteX86" fmla="*/ 931588 w 1722164"/>
              <a:gd name="connsiteY86" fmla="*/ 17145 h 1811688"/>
              <a:gd name="connsiteX87" fmla="*/ 912538 w 1722164"/>
              <a:gd name="connsiteY87" fmla="*/ 80009 h 1811688"/>
              <a:gd name="connsiteX88" fmla="*/ 874438 w 1722164"/>
              <a:gd name="connsiteY88" fmla="*/ 125730 h 1811688"/>
              <a:gd name="connsiteX89" fmla="*/ 735745 w 1722164"/>
              <a:gd name="connsiteY89" fmla="*/ 40005 h 1811688"/>
              <a:gd name="connsiteX90" fmla="*/ 838243 w 1722164"/>
              <a:gd name="connsiteY90" fmla="*/ 211455 h 1811688"/>
              <a:gd name="connsiteX91" fmla="*/ 769663 w 1722164"/>
              <a:gd name="connsiteY91" fmla="*/ 333375 h 1811688"/>
              <a:gd name="connsiteX92" fmla="*/ 731841 w 1722164"/>
              <a:gd name="connsiteY92" fmla="*/ 394335 h 1811688"/>
              <a:gd name="connsiteX93" fmla="*/ 715858 w 1722164"/>
              <a:gd name="connsiteY93" fmla="*/ 209550 h 1811688"/>
              <a:gd name="connsiteX94" fmla="*/ 696715 w 1722164"/>
              <a:gd name="connsiteY94" fmla="*/ 0 h 1811688"/>
              <a:gd name="connsiteX95" fmla="*/ 630737 w 1722164"/>
              <a:gd name="connsiteY95" fmla="*/ 89535 h 1811688"/>
              <a:gd name="connsiteX96" fmla="*/ 609643 w 1722164"/>
              <a:gd name="connsiteY96" fmla="*/ 123825 h 1811688"/>
              <a:gd name="connsiteX97" fmla="*/ 460914 w 1722164"/>
              <a:gd name="connsiteY97" fmla="*/ 49530 h 1811688"/>
              <a:gd name="connsiteX98" fmla="*/ 528146 w 1722164"/>
              <a:gd name="connsiteY98" fmla="*/ 154305 h 1811688"/>
              <a:gd name="connsiteX99" fmla="*/ 617263 w 1722164"/>
              <a:gd name="connsiteY99" fmla="*/ 207645 h 1811688"/>
              <a:gd name="connsiteX100" fmla="*/ 624883 w 1722164"/>
              <a:gd name="connsiteY100" fmla="*/ 331470 h 1811688"/>
              <a:gd name="connsiteX101" fmla="*/ 643933 w 1722164"/>
              <a:gd name="connsiteY101" fmla="*/ 466725 h 1811688"/>
              <a:gd name="connsiteX102" fmla="*/ 657268 w 1722164"/>
              <a:gd name="connsiteY102" fmla="*/ 575310 h 1811688"/>
              <a:gd name="connsiteX103" fmla="*/ 584878 w 1722164"/>
              <a:gd name="connsiteY103" fmla="*/ 622935 h 1811688"/>
              <a:gd name="connsiteX104" fmla="*/ 415054 w 1722164"/>
              <a:gd name="connsiteY104" fmla="*/ 546735 h 1811688"/>
              <a:gd name="connsiteX105" fmla="*/ 396097 w 1722164"/>
              <a:gd name="connsiteY105" fmla="*/ 466725 h 1811688"/>
              <a:gd name="connsiteX106" fmla="*/ 492926 w 1722164"/>
              <a:gd name="connsiteY106" fmla="*/ 375285 h 1811688"/>
              <a:gd name="connsiteX107" fmla="*/ 416773 w 1722164"/>
              <a:gd name="connsiteY107" fmla="*/ 386715 h 1811688"/>
              <a:gd name="connsiteX108" fmla="*/ 380810 w 1722164"/>
              <a:gd name="connsiteY108" fmla="*/ 240030 h 1811688"/>
              <a:gd name="connsiteX109" fmla="*/ 371099 w 1722164"/>
              <a:gd name="connsiteY109" fmla="*/ 360045 h 1811688"/>
              <a:gd name="connsiteX110" fmla="*/ 334765 w 1722164"/>
              <a:gd name="connsiteY110" fmla="*/ 462915 h 1811688"/>
              <a:gd name="connsiteX111" fmla="*/ 312324 w 1722164"/>
              <a:gd name="connsiteY111" fmla="*/ 535305 h 1811688"/>
              <a:gd name="connsiteX112" fmla="*/ 151932 w 1722164"/>
              <a:gd name="connsiteY112" fmla="*/ 581025 h 1811688"/>
              <a:gd name="connsiteX113" fmla="*/ 26713 w 1722164"/>
              <a:gd name="connsiteY113" fmla="*/ 634365 h 1811688"/>
              <a:gd name="connsiteX114" fmla="*/ 171493 w 1722164"/>
              <a:gd name="connsiteY114" fmla="*/ 640080 h 1811688"/>
              <a:gd name="connsiteX115" fmla="*/ 328075 w 1722164"/>
              <a:gd name="connsiteY115" fmla="*/ 624840 h 1811688"/>
              <a:gd name="connsiteX116" fmla="*/ 492370 w 1722164"/>
              <a:gd name="connsiteY116" fmla="*/ 748665 h 1811688"/>
              <a:gd name="connsiteX117" fmla="*/ 514765 w 1722164"/>
              <a:gd name="connsiteY117" fmla="*/ 885825 h 1811688"/>
              <a:gd name="connsiteX118" fmla="*/ 435528 w 1722164"/>
              <a:gd name="connsiteY118" fmla="*/ 961960 h 1811688"/>
              <a:gd name="connsiteX119" fmla="*/ 227374 w 1722164"/>
              <a:gd name="connsiteY119" fmla="*/ 1019109 h 1811688"/>
              <a:gd name="connsiteX120" fmla="*/ 136306 w 1722164"/>
              <a:gd name="connsiteY120" fmla="*/ 1070544 h 1811688"/>
              <a:gd name="connsiteX121" fmla="*/ 0 w 1722164"/>
              <a:gd name="connsiteY121" fmla="*/ 1070610 h 1811688"/>
              <a:gd name="connsiteX122" fmla="*/ 136305 w 1722164"/>
              <a:gd name="connsiteY122" fmla="*/ 1106739 h 1811688"/>
              <a:gd name="connsiteX123" fmla="*/ 115862 w 1722164"/>
              <a:gd name="connsiteY123" fmla="*/ 1188654 h 1811688"/>
              <a:gd name="connsiteX124" fmla="*/ 82410 w 1722164"/>
              <a:gd name="connsiteY124" fmla="*/ 1272474 h 1811688"/>
              <a:gd name="connsiteX125" fmla="*/ 166042 w 1722164"/>
              <a:gd name="connsiteY125" fmla="*/ 1158174 h 1811688"/>
              <a:gd name="connsiteX126" fmla="*/ 225515 w 1722164"/>
              <a:gd name="connsiteY126" fmla="*/ 1097214 h 1811688"/>
              <a:gd name="connsiteX127" fmla="*/ 412126 w 1722164"/>
              <a:gd name="connsiteY127" fmla="*/ 1045845 h 1811688"/>
              <a:gd name="connsiteX128" fmla="*/ 377915 w 1722164"/>
              <a:gd name="connsiteY128" fmla="*/ 1108644 h 1811688"/>
              <a:gd name="connsiteX129" fmla="*/ 349076 w 1722164"/>
              <a:gd name="connsiteY129" fmla="*/ 1253490 h 1811688"/>
              <a:gd name="connsiteX130" fmla="*/ 286846 w 1722164"/>
              <a:gd name="connsiteY130" fmla="*/ 1363914 h 1811688"/>
              <a:gd name="connsiteX131" fmla="*/ 353753 w 1722164"/>
              <a:gd name="connsiteY131" fmla="*/ 1320099 h 1811688"/>
              <a:gd name="connsiteX132" fmla="*/ 385348 w 1722164"/>
              <a:gd name="connsiteY132" fmla="*/ 1281999 h 1811688"/>
              <a:gd name="connsiteX133" fmla="*/ 446229 w 1722164"/>
              <a:gd name="connsiteY133" fmla="*/ 1322070 h 1811688"/>
              <a:gd name="connsiteX134" fmla="*/ 416728 w 1722164"/>
              <a:gd name="connsiteY134" fmla="*/ 1110615 h 1811688"/>
              <a:gd name="connsiteX0" fmla="*/ 442886 w 1722164"/>
              <a:gd name="connsiteY0" fmla="*/ 1076325 h 1811688"/>
              <a:gd name="connsiteX1" fmla="*/ 521688 w 1722164"/>
              <a:gd name="connsiteY1" fmla="*/ 1053465 h 1811688"/>
              <a:gd name="connsiteX2" fmla="*/ 640123 w 1722164"/>
              <a:gd name="connsiteY2" fmla="*/ 1102995 h 1811688"/>
              <a:gd name="connsiteX3" fmla="*/ 693463 w 1722164"/>
              <a:gd name="connsiteY3" fmla="*/ 1186815 h 1811688"/>
              <a:gd name="connsiteX4" fmla="*/ 695368 w 1722164"/>
              <a:gd name="connsiteY4" fmla="*/ 1333500 h 1811688"/>
              <a:gd name="connsiteX5" fmla="*/ 638218 w 1722164"/>
              <a:gd name="connsiteY5" fmla="*/ 1483995 h 1811688"/>
              <a:gd name="connsiteX6" fmla="*/ 636313 w 1722164"/>
              <a:gd name="connsiteY6" fmla="*/ 1613535 h 1811688"/>
              <a:gd name="connsiteX7" fmla="*/ 624883 w 1722164"/>
              <a:gd name="connsiteY7" fmla="*/ 1668780 h 1811688"/>
              <a:gd name="connsiteX8" fmla="*/ 577258 w 1722164"/>
              <a:gd name="connsiteY8" fmla="*/ 1720215 h 1811688"/>
              <a:gd name="connsiteX9" fmla="*/ 537439 w 1722164"/>
              <a:gd name="connsiteY9" fmla="*/ 1788795 h 1811688"/>
              <a:gd name="connsiteX10" fmla="*/ 627255 w 1722164"/>
              <a:gd name="connsiteY10" fmla="*/ 1733550 h 1811688"/>
              <a:gd name="connsiteX11" fmla="*/ 676132 w 1722164"/>
              <a:gd name="connsiteY11" fmla="*/ 1687830 h 1811688"/>
              <a:gd name="connsiteX12" fmla="*/ 737278 w 1722164"/>
              <a:gd name="connsiteY12" fmla="*/ 1737360 h 1811688"/>
              <a:gd name="connsiteX13" fmla="*/ 767479 w 1722164"/>
              <a:gd name="connsiteY13" fmla="*/ 1811655 h 1811688"/>
              <a:gd name="connsiteX14" fmla="*/ 777190 w 1722164"/>
              <a:gd name="connsiteY14" fmla="*/ 1727835 h 1811688"/>
              <a:gd name="connsiteX15" fmla="*/ 729658 w 1722164"/>
              <a:gd name="connsiteY15" fmla="*/ 1657350 h 1811688"/>
              <a:gd name="connsiteX16" fmla="*/ 712513 w 1722164"/>
              <a:gd name="connsiteY16" fmla="*/ 1581150 h 1811688"/>
              <a:gd name="connsiteX17" fmla="*/ 735373 w 1722164"/>
              <a:gd name="connsiteY17" fmla="*/ 1520190 h 1811688"/>
              <a:gd name="connsiteX18" fmla="*/ 777283 w 1722164"/>
              <a:gd name="connsiteY18" fmla="*/ 1476375 h 1811688"/>
              <a:gd name="connsiteX19" fmla="*/ 882058 w 1722164"/>
              <a:gd name="connsiteY19" fmla="*/ 1541145 h 1811688"/>
              <a:gd name="connsiteX20" fmla="*/ 931588 w 1722164"/>
              <a:gd name="connsiteY20" fmla="*/ 1600200 h 1811688"/>
              <a:gd name="connsiteX21" fmla="*/ 950638 w 1722164"/>
              <a:gd name="connsiteY21" fmla="*/ 1676400 h 1811688"/>
              <a:gd name="connsiteX22" fmla="*/ 981118 w 1722164"/>
              <a:gd name="connsiteY22" fmla="*/ 1600200 h 1811688"/>
              <a:gd name="connsiteX23" fmla="*/ 956353 w 1722164"/>
              <a:gd name="connsiteY23" fmla="*/ 1544955 h 1811688"/>
              <a:gd name="connsiteX24" fmla="*/ 994453 w 1722164"/>
              <a:gd name="connsiteY24" fmla="*/ 1522095 h 1811688"/>
              <a:gd name="connsiteX25" fmla="*/ 1036363 w 1722164"/>
              <a:gd name="connsiteY25" fmla="*/ 1497330 h 1811688"/>
              <a:gd name="connsiteX26" fmla="*/ 912538 w 1722164"/>
              <a:gd name="connsiteY26" fmla="*/ 1493520 h 1811688"/>
              <a:gd name="connsiteX27" fmla="*/ 817288 w 1722164"/>
              <a:gd name="connsiteY27" fmla="*/ 1360170 h 1811688"/>
              <a:gd name="connsiteX28" fmla="*/ 853483 w 1722164"/>
              <a:gd name="connsiteY28" fmla="*/ 1183005 h 1811688"/>
              <a:gd name="connsiteX29" fmla="*/ 918253 w 1722164"/>
              <a:gd name="connsiteY29" fmla="*/ 1106805 h 1811688"/>
              <a:gd name="connsiteX30" fmla="*/ 1005883 w 1722164"/>
              <a:gd name="connsiteY30" fmla="*/ 1099185 h 1811688"/>
              <a:gd name="connsiteX31" fmla="*/ 1104943 w 1722164"/>
              <a:gd name="connsiteY31" fmla="*/ 1141095 h 1811688"/>
              <a:gd name="connsiteX32" fmla="*/ 1207813 w 1722164"/>
              <a:gd name="connsiteY32" fmla="*/ 1207770 h 1811688"/>
              <a:gd name="connsiteX33" fmla="*/ 1184953 w 1722164"/>
              <a:gd name="connsiteY33" fmla="*/ 1125855 h 1811688"/>
              <a:gd name="connsiteX34" fmla="*/ 1097323 w 1722164"/>
              <a:gd name="connsiteY34" fmla="*/ 1007745 h 1811688"/>
              <a:gd name="connsiteX35" fmla="*/ 1122088 w 1722164"/>
              <a:gd name="connsiteY35" fmla="*/ 931545 h 1811688"/>
              <a:gd name="connsiteX36" fmla="*/ 1223425 w 1722164"/>
              <a:gd name="connsiteY36" fmla="*/ 885825 h 1811688"/>
              <a:gd name="connsiteX37" fmla="*/ 1387348 w 1722164"/>
              <a:gd name="connsiteY37" fmla="*/ 889635 h 1811688"/>
              <a:gd name="connsiteX38" fmla="*/ 1482226 w 1722164"/>
              <a:gd name="connsiteY38" fmla="*/ 1019176 h 1811688"/>
              <a:gd name="connsiteX39" fmla="*/ 1485943 w 1722164"/>
              <a:gd name="connsiteY39" fmla="*/ 920115 h 1811688"/>
              <a:gd name="connsiteX40" fmla="*/ 1485943 w 1722164"/>
              <a:gd name="connsiteY40" fmla="*/ 901065 h 1811688"/>
              <a:gd name="connsiteX41" fmla="*/ 1558333 w 1722164"/>
              <a:gd name="connsiteY41" fmla="*/ 962025 h 1811688"/>
              <a:gd name="connsiteX42" fmla="*/ 1585003 w 1722164"/>
              <a:gd name="connsiteY42" fmla="*/ 1038225 h 1811688"/>
              <a:gd name="connsiteX43" fmla="*/ 1590718 w 1722164"/>
              <a:gd name="connsiteY43" fmla="*/ 1108710 h 1811688"/>
              <a:gd name="connsiteX44" fmla="*/ 1634533 w 1722164"/>
              <a:gd name="connsiteY44" fmla="*/ 1019175 h 1811688"/>
              <a:gd name="connsiteX45" fmla="*/ 1722163 w 1722164"/>
              <a:gd name="connsiteY45" fmla="*/ 1026795 h 1811688"/>
              <a:gd name="connsiteX46" fmla="*/ 1636439 w 1722164"/>
              <a:gd name="connsiteY46" fmla="*/ 971549 h 1811688"/>
              <a:gd name="connsiteX47" fmla="*/ 1573573 w 1722164"/>
              <a:gd name="connsiteY47" fmla="*/ 899160 h 1811688"/>
              <a:gd name="connsiteX48" fmla="*/ 1621198 w 1722164"/>
              <a:gd name="connsiteY48" fmla="*/ 870585 h 1811688"/>
              <a:gd name="connsiteX49" fmla="*/ 1693588 w 1722164"/>
              <a:gd name="connsiteY49" fmla="*/ 870585 h 1811688"/>
              <a:gd name="connsiteX50" fmla="*/ 1617388 w 1722164"/>
              <a:gd name="connsiteY50" fmla="*/ 838200 h 1811688"/>
              <a:gd name="connsiteX51" fmla="*/ 1535473 w 1722164"/>
              <a:gd name="connsiteY51" fmla="*/ 853440 h 1811688"/>
              <a:gd name="connsiteX52" fmla="*/ 1442128 w 1722164"/>
              <a:gd name="connsiteY52" fmla="*/ 792480 h 1811688"/>
              <a:gd name="connsiteX53" fmla="*/ 1476418 w 1722164"/>
              <a:gd name="connsiteY53" fmla="*/ 655320 h 1811688"/>
              <a:gd name="connsiteX54" fmla="*/ 1400218 w 1722164"/>
              <a:gd name="connsiteY54" fmla="*/ 769620 h 1811688"/>
              <a:gd name="connsiteX55" fmla="*/ 1306873 w 1722164"/>
              <a:gd name="connsiteY55" fmla="*/ 792480 h 1811688"/>
              <a:gd name="connsiteX56" fmla="*/ 1346878 w 1722164"/>
              <a:gd name="connsiteY56" fmla="*/ 729615 h 1811688"/>
              <a:gd name="connsiteX57" fmla="*/ 1388788 w 1722164"/>
              <a:gd name="connsiteY57" fmla="*/ 634365 h 1811688"/>
              <a:gd name="connsiteX58" fmla="*/ 1396408 w 1722164"/>
              <a:gd name="connsiteY58" fmla="*/ 525780 h 1811688"/>
              <a:gd name="connsiteX59" fmla="*/ 1371643 w 1722164"/>
              <a:gd name="connsiteY59" fmla="*/ 537210 h 1811688"/>
              <a:gd name="connsiteX60" fmla="*/ 1335448 w 1722164"/>
              <a:gd name="connsiteY60" fmla="*/ 651510 h 1811688"/>
              <a:gd name="connsiteX61" fmla="*/ 1266868 w 1722164"/>
              <a:gd name="connsiteY61" fmla="*/ 554355 h 1811688"/>
              <a:gd name="connsiteX62" fmla="*/ 1293817 w 1722164"/>
              <a:gd name="connsiteY62" fmla="*/ 697230 h 1811688"/>
              <a:gd name="connsiteX63" fmla="*/ 1181143 w 1722164"/>
              <a:gd name="connsiteY63" fmla="*/ 752475 h 1811688"/>
              <a:gd name="connsiteX64" fmla="*/ 1093513 w 1722164"/>
              <a:gd name="connsiteY64" fmla="*/ 727710 h 1811688"/>
              <a:gd name="connsiteX65" fmla="*/ 1097323 w 1722164"/>
              <a:gd name="connsiteY65" fmla="*/ 634365 h 1811688"/>
              <a:gd name="connsiteX66" fmla="*/ 1154473 w 1722164"/>
              <a:gd name="connsiteY66" fmla="*/ 554355 h 1811688"/>
              <a:gd name="connsiteX67" fmla="*/ 1257343 w 1722164"/>
              <a:gd name="connsiteY67" fmla="*/ 508635 h 1811688"/>
              <a:gd name="connsiteX68" fmla="*/ 1352593 w 1722164"/>
              <a:gd name="connsiteY68" fmla="*/ 489585 h 1811688"/>
              <a:gd name="connsiteX69" fmla="*/ 1504064 w 1722164"/>
              <a:gd name="connsiteY69" fmla="*/ 508635 h 1811688"/>
              <a:gd name="connsiteX70" fmla="*/ 1390693 w 1722164"/>
              <a:gd name="connsiteY70" fmla="*/ 428625 h 1811688"/>
              <a:gd name="connsiteX71" fmla="*/ 1474141 w 1722164"/>
              <a:gd name="connsiteY71" fmla="*/ 291465 h 1811688"/>
              <a:gd name="connsiteX72" fmla="*/ 1291633 w 1722164"/>
              <a:gd name="connsiteY72" fmla="*/ 428625 h 1811688"/>
              <a:gd name="connsiteX73" fmla="*/ 1203445 w 1722164"/>
              <a:gd name="connsiteY73" fmla="*/ 462915 h 1811688"/>
              <a:gd name="connsiteX74" fmla="*/ 1215132 w 1722164"/>
              <a:gd name="connsiteY74" fmla="*/ 398078 h 1811688"/>
              <a:gd name="connsiteX75" fmla="*/ 1213528 w 1722164"/>
              <a:gd name="connsiteY75" fmla="*/ 257175 h 1811688"/>
              <a:gd name="connsiteX76" fmla="*/ 1263058 w 1722164"/>
              <a:gd name="connsiteY76" fmla="*/ 142875 h 1811688"/>
              <a:gd name="connsiteX77" fmla="*/ 1169713 w 1722164"/>
              <a:gd name="connsiteY77" fmla="*/ 245745 h 1811688"/>
              <a:gd name="connsiteX78" fmla="*/ 1082548 w 1722164"/>
              <a:gd name="connsiteY78" fmla="*/ 209550 h 1811688"/>
              <a:gd name="connsiteX79" fmla="*/ 1145273 w 1722164"/>
              <a:gd name="connsiteY79" fmla="*/ 323850 h 1811688"/>
              <a:gd name="connsiteX80" fmla="*/ 1123993 w 1722164"/>
              <a:gd name="connsiteY80" fmla="*/ 447675 h 1811688"/>
              <a:gd name="connsiteX81" fmla="*/ 931588 w 1722164"/>
              <a:gd name="connsiteY81" fmla="*/ 556260 h 1811688"/>
              <a:gd name="connsiteX82" fmla="*/ 847768 w 1722164"/>
              <a:gd name="connsiteY82" fmla="*/ 504825 h 1811688"/>
              <a:gd name="connsiteX83" fmla="*/ 830623 w 1722164"/>
              <a:gd name="connsiteY83" fmla="*/ 375285 h 1811688"/>
              <a:gd name="connsiteX84" fmla="*/ 906823 w 1722164"/>
              <a:gd name="connsiteY84" fmla="*/ 165734 h 1811688"/>
              <a:gd name="connsiteX85" fmla="*/ 952543 w 1722164"/>
              <a:gd name="connsiteY85" fmla="*/ 78105 h 1811688"/>
              <a:gd name="connsiteX86" fmla="*/ 931588 w 1722164"/>
              <a:gd name="connsiteY86" fmla="*/ 17145 h 1811688"/>
              <a:gd name="connsiteX87" fmla="*/ 912538 w 1722164"/>
              <a:gd name="connsiteY87" fmla="*/ 80009 h 1811688"/>
              <a:gd name="connsiteX88" fmla="*/ 874438 w 1722164"/>
              <a:gd name="connsiteY88" fmla="*/ 125730 h 1811688"/>
              <a:gd name="connsiteX89" fmla="*/ 735745 w 1722164"/>
              <a:gd name="connsiteY89" fmla="*/ 40005 h 1811688"/>
              <a:gd name="connsiteX90" fmla="*/ 838243 w 1722164"/>
              <a:gd name="connsiteY90" fmla="*/ 211455 h 1811688"/>
              <a:gd name="connsiteX91" fmla="*/ 769663 w 1722164"/>
              <a:gd name="connsiteY91" fmla="*/ 333375 h 1811688"/>
              <a:gd name="connsiteX92" fmla="*/ 731841 w 1722164"/>
              <a:gd name="connsiteY92" fmla="*/ 394335 h 1811688"/>
              <a:gd name="connsiteX93" fmla="*/ 715858 w 1722164"/>
              <a:gd name="connsiteY93" fmla="*/ 209550 h 1811688"/>
              <a:gd name="connsiteX94" fmla="*/ 696715 w 1722164"/>
              <a:gd name="connsiteY94" fmla="*/ 0 h 1811688"/>
              <a:gd name="connsiteX95" fmla="*/ 630737 w 1722164"/>
              <a:gd name="connsiteY95" fmla="*/ 89535 h 1811688"/>
              <a:gd name="connsiteX96" fmla="*/ 609643 w 1722164"/>
              <a:gd name="connsiteY96" fmla="*/ 123825 h 1811688"/>
              <a:gd name="connsiteX97" fmla="*/ 460914 w 1722164"/>
              <a:gd name="connsiteY97" fmla="*/ 49530 h 1811688"/>
              <a:gd name="connsiteX98" fmla="*/ 528146 w 1722164"/>
              <a:gd name="connsiteY98" fmla="*/ 154305 h 1811688"/>
              <a:gd name="connsiteX99" fmla="*/ 617263 w 1722164"/>
              <a:gd name="connsiteY99" fmla="*/ 207645 h 1811688"/>
              <a:gd name="connsiteX100" fmla="*/ 624883 w 1722164"/>
              <a:gd name="connsiteY100" fmla="*/ 331470 h 1811688"/>
              <a:gd name="connsiteX101" fmla="*/ 643933 w 1722164"/>
              <a:gd name="connsiteY101" fmla="*/ 466725 h 1811688"/>
              <a:gd name="connsiteX102" fmla="*/ 657268 w 1722164"/>
              <a:gd name="connsiteY102" fmla="*/ 575310 h 1811688"/>
              <a:gd name="connsiteX103" fmla="*/ 584878 w 1722164"/>
              <a:gd name="connsiteY103" fmla="*/ 622935 h 1811688"/>
              <a:gd name="connsiteX104" fmla="*/ 415054 w 1722164"/>
              <a:gd name="connsiteY104" fmla="*/ 546735 h 1811688"/>
              <a:gd name="connsiteX105" fmla="*/ 396097 w 1722164"/>
              <a:gd name="connsiteY105" fmla="*/ 466725 h 1811688"/>
              <a:gd name="connsiteX106" fmla="*/ 492926 w 1722164"/>
              <a:gd name="connsiteY106" fmla="*/ 375285 h 1811688"/>
              <a:gd name="connsiteX107" fmla="*/ 416773 w 1722164"/>
              <a:gd name="connsiteY107" fmla="*/ 386715 h 1811688"/>
              <a:gd name="connsiteX108" fmla="*/ 380810 w 1722164"/>
              <a:gd name="connsiteY108" fmla="*/ 240030 h 1811688"/>
              <a:gd name="connsiteX109" fmla="*/ 371099 w 1722164"/>
              <a:gd name="connsiteY109" fmla="*/ 360045 h 1811688"/>
              <a:gd name="connsiteX110" fmla="*/ 334765 w 1722164"/>
              <a:gd name="connsiteY110" fmla="*/ 462915 h 1811688"/>
              <a:gd name="connsiteX111" fmla="*/ 312324 w 1722164"/>
              <a:gd name="connsiteY111" fmla="*/ 535305 h 1811688"/>
              <a:gd name="connsiteX112" fmla="*/ 151932 w 1722164"/>
              <a:gd name="connsiteY112" fmla="*/ 581025 h 1811688"/>
              <a:gd name="connsiteX113" fmla="*/ 26713 w 1722164"/>
              <a:gd name="connsiteY113" fmla="*/ 634365 h 1811688"/>
              <a:gd name="connsiteX114" fmla="*/ 171493 w 1722164"/>
              <a:gd name="connsiteY114" fmla="*/ 640080 h 1811688"/>
              <a:gd name="connsiteX115" fmla="*/ 328075 w 1722164"/>
              <a:gd name="connsiteY115" fmla="*/ 624840 h 1811688"/>
              <a:gd name="connsiteX116" fmla="*/ 492370 w 1722164"/>
              <a:gd name="connsiteY116" fmla="*/ 748665 h 1811688"/>
              <a:gd name="connsiteX117" fmla="*/ 514765 w 1722164"/>
              <a:gd name="connsiteY117" fmla="*/ 885825 h 1811688"/>
              <a:gd name="connsiteX118" fmla="*/ 435528 w 1722164"/>
              <a:gd name="connsiteY118" fmla="*/ 961960 h 1811688"/>
              <a:gd name="connsiteX119" fmla="*/ 227374 w 1722164"/>
              <a:gd name="connsiteY119" fmla="*/ 1019109 h 1811688"/>
              <a:gd name="connsiteX120" fmla="*/ 136306 w 1722164"/>
              <a:gd name="connsiteY120" fmla="*/ 1070544 h 1811688"/>
              <a:gd name="connsiteX121" fmla="*/ 0 w 1722164"/>
              <a:gd name="connsiteY121" fmla="*/ 1070610 h 1811688"/>
              <a:gd name="connsiteX122" fmla="*/ 136305 w 1722164"/>
              <a:gd name="connsiteY122" fmla="*/ 1106739 h 1811688"/>
              <a:gd name="connsiteX123" fmla="*/ 115862 w 1722164"/>
              <a:gd name="connsiteY123" fmla="*/ 1188654 h 1811688"/>
              <a:gd name="connsiteX124" fmla="*/ 82410 w 1722164"/>
              <a:gd name="connsiteY124" fmla="*/ 1272474 h 1811688"/>
              <a:gd name="connsiteX125" fmla="*/ 166042 w 1722164"/>
              <a:gd name="connsiteY125" fmla="*/ 1158174 h 1811688"/>
              <a:gd name="connsiteX126" fmla="*/ 225515 w 1722164"/>
              <a:gd name="connsiteY126" fmla="*/ 1097214 h 1811688"/>
              <a:gd name="connsiteX127" fmla="*/ 406550 w 1722164"/>
              <a:gd name="connsiteY127" fmla="*/ 1062990 h 1811688"/>
              <a:gd name="connsiteX128" fmla="*/ 377915 w 1722164"/>
              <a:gd name="connsiteY128" fmla="*/ 1108644 h 1811688"/>
              <a:gd name="connsiteX129" fmla="*/ 349076 w 1722164"/>
              <a:gd name="connsiteY129" fmla="*/ 1253490 h 1811688"/>
              <a:gd name="connsiteX130" fmla="*/ 286846 w 1722164"/>
              <a:gd name="connsiteY130" fmla="*/ 1363914 h 1811688"/>
              <a:gd name="connsiteX131" fmla="*/ 353753 w 1722164"/>
              <a:gd name="connsiteY131" fmla="*/ 1320099 h 1811688"/>
              <a:gd name="connsiteX132" fmla="*/ 385348 w 1722164"/>
              <a:gd name="connsiteY132" fmla="*/ 1281999 h 1811688"/>
              <a:gd name="connsiteX133" fmla="*/ 446229 w 1722164"/>
              <a:gd name="connsiteY133" fmla="*/ 1322070 h 1811688"/>
              <a:gd name="connsiteX134" fmla="*/ 416728 w 1722164"/>
              <a:gd name="connsiteY134" fmla="*/ 1110615 h 181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722164" h="1811688">
                <a:moveTo>
                  <a:pt x="442886" y="1076325"/>
                </a:moveTo>
                <a:cubicBezTo>
                  <a:pt x="500353" y="1043940"/>
                  <a:pt x="475805" y="1052830"/>
                  <a:pt x="521688" y="1053465"/>
                </a:cubicBezTo>
                <a:cubicBezTo>
                  <a:pt x="567571" y="1054100"/>
                  <a:pt x="611494" y="1080770"/>
                  <a:pt x="640123" y="1102995"/>
                </a:cubicBezTo>
                <a:cubicBezTo>
                  <a:pt x="668752" y="1125220"/>
                  <a:pt x="684256" y="1148398"/>
                  <a:pt x="693463" y="1186815"/>
                </a:cubicBezTo>
                <a:cubicBezTo>
                  <a:pt x="702670" y="1225232"/>
                  <a:pt x="704575" y="1283970"/>
                  <a:pt x="695368" y="1333500"/>
                </a:cubicBezTo>
                <a:cubicBezTo>
                  <a:pt x="686161" y="1383030"/>
                  <a:pt x="648060" y="1437323"/>
                  <a:pt x="638218" y="1483995"/>
                </a:cubicBezTo>
                <a:cubicBezTo>
                  <a:pt x="628376" y="1530667"/>
                  <a:pt x="638535" y="1582738"/>
                  <a:pt x="636313" y="1613535"/>
                </a:cubicBezTo>
                <a:cubicBezTo>
                  <a:pt x="634091" y="1644332"/>
                  <a:pt x="634726" y="1651000"/>
                  <a:pt x="624883" y="1668780"/>
                </a:cubicBezTo>
                <a:cubicBezTo>
                  <a:pt x="615041" y="1686560"/>
                  <a:pt x="591832" y="1700213"/>
                  <a:pt x="577258" y="1720215"/>
                </a:cubicBezTo>
                <a:cubicBezTo>
                  <a:pt x="562684" y="1740218"/>
                  <a:pt x="529106" y="1786573"/>
                  <a:pt x="537439" y="1788795"/>
                </a:cubicBezTo>
                <a:cubicBezTo>
                  <a:pt x="545772" y="1791017"/>
                  <a:pt x="604140" y="1750378"/>
                  <a:pt x="627255" y="1733550"/>
                </a:cubicBezTo>
                <a:cubicBezTo>
                  <a:pt x="650371" y="1716723"/>
                  <a:pt x="650361" y="1710055"/>
                  <a:pt x="676132" y="1687830"/>
                </a:cubicBezTo>
                <a:cubicBezTo>
                  <a:pt x="705620" y="1703705"/>
                  <a:pt x="722054" y="1716723"/>
                  <a:pt x="737278" y="1737360"/>
                </a:cubicBezTo>
                <a:cubicBezTo>
                  <a:pt x="752502" y="1757997"/>
                  <a:pt x="760827" y="1813242"/>
                  <a:pt x="767479" y="1811655"/>
                </a:cubicBezTo>
                <a:cubicBezTo>
                  <a:pt x="774131" y="1810068"/>
                  <a:pt x="783493" y="1753552"/>
                  <a:pt x="777190" y="1727835"/>
                </a:cubicBezTo>
                <a:cubicBezTo>
                  <a:pt x="770887" y="1702118"/>
                  <a:pt x="740437" y="1681797"/>
                  <a:pt x="729658" y="1657350"/>
                </a:cubicBezTo>
                <a:cubicBezTo>
                  <a:pt x="718879" y="1632903"/>
                  <a:pt x="711561" y="1604010"/>
                  <a:pt x="712513" y="1581150"/>
                </a:cubicBezTo>
                <a:cubicBezTo>
                  <a:pt x="713465" y="1558290"/>
                  <a:pt x="724578" y="1537652"/>
                  <a:pt x="735373" y="1520190"/>
                </a:cubicBezTo>
                <a:cubicBezTo>
                  <a:pt x="746168" y="1502728"/>
                  <a:pt x="752836" y="1472883"/>
                  <a:pt x="777283" y="1476375"/>
                </a:cubicBezTo>
                <a:cubicBezTo>
                  <a:pt x="801730" y="1479867"/>
                  <a:pt x="856341" y="1520508"/>
                  <a:pt x="882058" y="1541145"/>
                </a:cubicBezTo>
                <a:cubicBezTo>
                  <a:pt x="907775" y="1561782"/>
                  <a:pt x="920158" y="1577658"/>
                  <a:pt x="931588" y="1600200"/>
                </a:cubicBezTo>
                <a:cubicBezTo>
                  <a:pt x="943018" y="1622743"/>
                  <a:pt x="942383" y="1676400"/>
                  <a:pt x="950638" y="1676400"/>
                </a:cubicBezTo>
                <a:cubicBezTo>
                  <a:pt x="958893" y="1676400"/>
                  <a:pt x="980166" y="1622107"/>
                  <a:pt x="981118" y="1600200"/>
                </a:cubicBezTo>
                <a:cubicBezTo>
                  <a:pt x="982070" y="1578293"/>
                  <a:pt x="954131" y="1557973"/>
                  <a:pt x="956353" y="1544955"/>
                </a:cubicBezTo>
                <a:cubicBezTo>
                  <a:pt x="958576" y="1531938"/>
                  <a:pt x="981118" y="1530032"/>
                  <a:pt x="994453" y="1522095"/>
                </a:cubicBezTo>
                <a:cubicBezTo>
                  <a:pt x="1007788" y="1514158"/>
                  <a:pt x="1050016" y="1502093"/>
                  <a:pt x="1036363" y="1497330"/>
                </a:cubicBezTo>
                <a:cubicBezTo>
                  <a:pt x="1022711" y="1492568"/>
                  <a:pt x="949050" y="1516380"/>
                  <a:pt x="912538" y="1493520"/>
                </a:cubicBezTo>
                <a:cubicBezTo>
                  <a:pt x="876026" y="1470660"/>
                  <a:pt x="827130" y="1411922"/>
                  <a:pt x="817288" y="1360170"/>
                </a:cubicBezTo>
                <a:cubicBezTo>
                  <a:pt x="807446" y="1308418"/>
                  <a:pt x="836656" y="1225232"/>
                  <a:pt x="853483" y="1183005"/>
                </a:cubicBezTo>
                <a:cubicBezTo>
                  <a:pt x="870310" y="1140778"/>
                  <a:pt x="892853" y="1120775"/>
                  <a:pt x="918253" y="1106805"/>
                </a:cubicBezTo>
                <a:cubicBezTo>
                  <a:pt x="943653" y="1092835"/>
                  <a:pt x="974768" y="1093470"/>
                  <a:pt x="1005883" y="1099185"/>
                </a:cubicBezTo>
                <a:cubicBezTo>
                  <a:pt x="1036998" y="1104900"/>
                  <a:pt x="1071288" y="1122998"/>
                  <a:pt x="1104943" y="1141095"/>
                </a:cubicBezTo>
                <a:cubicBezTo>
                  <a:pt x="1138598" y="1159192"/>
                  <a:pt x="1194478" y="1210310"/>
                  <a:pt x="1207813" y="1207770"/>
                </a:cubicBezTo>
                <a:cubicBezTo>
                  <a:pt x="1221148" y="1205230"/>
                  <a:pt x="1203368" y="1159192"/>
                  <a:pt x="1184953" y="1125855"/>
                </a:cubicBezTo>
                <a:cubicBezTo>
                  <a:pt x="1166538" y="1092518"/>
                  <a:pt x="1107800" y="1040130"/>
                  <a:pt x="1097323" y="1007745"/>
                </a:cubicBezTo>
                <a:cubicBezTo>
                  <a:pt x="1086846" y="975360"/>
                  <a:pt x="1101071" y="951865"/>
                  <a:pt x="1122088" y="931545"/>
                </a:cubicBezTo>
                <a:cubicBezTo>
                  <a:pt x="1143105" y="911225"/>
                  <a:pt x="1179215" y="892810"/>
                  <a:pt x="1223425" y="885825"/>
                </a:cubicBezTo>
                <a:cubicBezTo>
                  <a:pt x="1267635" y="878840"/>
                  <a:pt x="1344215" y="867410"/>
                  <a:pt x="1387348" y="889635"/>
                </a:cubicBezTo>
                <a:cubicBezTo>
                  <a:pt x="1430481" y="911860"/>
                  <a:pt x="1465794" y="1014096"/>
                  <a:pt x="1482226" y="1019176"/>
                </a:cubicBezTo>
                <a:cubicBezTo>
                  <a:pt x="1498658" y="1024256"/>
                  <a:pt x="1485324" y="939800"/>
                  <a:pt x="1485943" y="920115"/>
                </a:cubicBezTo>
                <a:cubicBezTo>
                  <a:pt x="1486562" y="900430"/>
                  <a:pt x="1473878" y="894080"/>
                  <a:pt x="1485943" y="901065"/>
                </a:cubicBezTo>
                <a:cubicBezTo>
                  <a:pt x="1498008" y="908050"/>
                  <a:pt x="1541823" y="939165"/>
                  <a:pt x="1558333" y="962025"/>
                </a:cubicBezTo>
                <a:cubicBezTo>
                  <a:pt x="1574843" y="984885"/>
                  <a:pt x="1579606" y="1013778"/>
                  <a:pt x="1585003" y="1038225"/>
                </a:cubicBezTo>
                <a:cubicBezTo>
                  <a:pt x="1590400" y="1062672"/>
                  <a:pt x="1582463" y="1111885"/>
                  <a:pt x="1590718" y="1108710"/>
                </a:cubicBezTo>
                <a:cubicBezTo>
                  <a:pt x="1598973" y="1105535"/>
                  <a:pt x="1612625" y="1032828"/>
                  <a:pt x="1634533" y="1019175"/>
                </a:cubicBezTo>
                <a:cubicBezTo>
                  <a:pt x="1656441" y="1005522"/>
                  <a:pt x="1722480" y="1038860"/>
                  <a:pt x="1722163" y="1026795"/>
                </a:cubicBezTo>
                <a:cubicBezTo>
                  <a:pt x="1721846" y="1014730"/>
                  <a:pt x="1661204" y="992821"/>
                  <a:pt x="1636439" y="971549"/>
                </a:cubicBezTo>
                <a:cubicBezTo>
                  <a:pt x="1611674" y="950277"/>
                  <a:pt x="1576113" y="915987"/>
                  <a:pt x="1573573" y="899160"/>
                </a:cubicBezTo>
                <a:cubicBezTo>
                  <a:pt x="1571033" y="882333"/>
                  <a:pt x="1601195" y="875348"/>
                  <a:pt x="1621198" y="870585"/>
                </a:cubicBezTo>
                <a:cubicBezTo>
                  <a:pt x="1641201" y="865822"/>
                  <a:pt x="1694223" y="875983"/>
                  <a:pt x="1693588" y="870585"/>
                </a:cubicBezTo>
                <a:cubicBezTo>
                  <a:pt x="1692953" y="865188"/>
                  <a:pt x="1643740" y="841057"/>
                  <a:pt x="1617388" y="838200"/>
                </a:cubicBezTo>
                <a:cubicBezTo>
                  <a:pt x="1591036" y="835343"/>
                  <a:pt x="1564683" y="861060"/>
                  <a:pt x="1535473" y="853440"/>
                </a:cubicBezTo>
                <a:cubicBezTo>
                  <a:pt x="1506263" y="845820"/>
                  <a:pt x="1451970" y="825500"/>
                  <a:pt x="1442128" y="792480"/>
                </a:cubicBezTo>
                <a:cubicBezTo>
                  <a:pt x="1432286" y="759460"/>
                  <a:pt x="1483403" y="659130"/>
                  <a:pt x="1476418" y="655320"/>
                </a:cubicBezTo>
                <a:cubicBezTo>
                  <a:pt x="1469433" y="651510"/>
                  <a:pt x="1428476" y="746760"/>
                  <a:pt x="1400218" y="769620"/>
                </a:cubicBezTo>
                <a:cubicBezTo>
                  <a:pt x="1371960" y="792480"/>
                  <a:pt x="1318303" y="793115"/>
                  <a:pt x="1306873" y="792480"/>
                </a:cubicBezTo>
                <a:cubicBezTo>
                  <a:pt x="1324018" y="765175"/>
                  <a:pt x="1333226" y="755967"/>
                  <a:pt x="1346878" y="729615"/>
                </a:cubicBezTo>
                <a:cubicBezTo>
                  <a:pt x="1360530" y="703263"/>
                  <a:pt x="1380533" y="668337"/>
                  <a:pt x="1388788" y="634365"/>
                </a:cubicBezTo>
                <a:cubicBezTo>
                  <a:pt x="1397043" y="600393"/>
                  <a:pt x="1399265" y="541972"/>
                  <a:pt x="1396408" y="525780"/>
                </a:cubicBezTo>
                <a:cubicBezTo>
                  <a:pt x="1393551" y="509588"/>
                  <a:pt x="1381803" y="516255"/>
                  <a:pt x="1371643" y="537210"/>
                </a:cubicBezTo>
                <a:cubicBezTo>
                  <a:pt x="1361483" y="558165"/>
                  <a:pt x="1352911" y="648653"/>
                  <a:pt x="1335448" y="651510"/>
                </a:cubicBezTo>
                <a:cubicBezTo>
                  <a:pt x="1317986" y="654368"/>
                  <a:pt x="1273807" y="546735"/>
                  <a:pt x="1266868" y="554355"/>
                </a:cubicBezTo>
                <a:cubicBezTo>
                  <a:pt x="1259930" y="561975"/>
                  <a:pt x="1281435" y="658495"/>
                  <a:pt x="1293817" y="697230"/>
                </a:cubicBezTo>
                <a:cubicBezTo>
                  <a:pt x="1252859" y="747395"/>
                  <a:pt x="1214527" y="747395"/>
                  <a:pt x="1181143" y="752475"/>
                </a:cubicBezTo>
                <a:cubicBezTo>
                  <a:pt x="1147759" y="757555"/>
                  <a:pt x="1107483" y="747395"/>
                  <a:pt x="1093513" y="727710"/>
                </a:cubicBezTo>
                <a:cubicBezTo>
                  <a:pt x="1079543" y="708025"/>
                  <a:pt x="1087163" y="663258"/>
                  <a:pt x="1097323" y="634365"/>
                </a:cubicBezTo>
                <a:cubicBezTo>
                  <a:pt x="1107483" y="605473"/>
                  <a:pt x="1127803" y="575310"/>
                  <a:pt x="1154473" y="554355"/>
                </a:cubicBezTo>
                <a:cubicBezTo>
                  <a:pt x="1181143" y="533400"/>
                  <a:pt x="1224323" y="519430"/>
                  <a:pt x="1257343" y="508635"/>
                </a:cubicBezTo>
                <a:cubicBezTo>
                  <a:pt x="1290363" y="497840"/>
                  <a:pt x="1311473" y="489585"/>
                  <a:pt x="1352593" y="489585"/>
                </a:cubicBezTo>
                <a:cubicBezTo>
                  <a:pt x="1393713" y="489585"/>
                  <a:pt x="1497714" y="518795"/>
                  <a:pt x="1504064" y="508635"/>
                </a:cubicBezTo>
                <a:cubicBezTo>
                  <a:pt x="1510414" y="498475"/>
                  <a:pt x="1395680" y="464820"/>
                  <a:pt x="1390693" y="428625"/>
                </a:cubicBezTo>
                <a:cubicBezTo>
                  <a:pt x="1385706" y="392430"/>
                  <a:pt x="1490651" y="291465"/>
                  <a:pt x="1474141" y="291465"/>
                </a:cubicBezTo>
                <a:cubicBezTo>
                  <a:pt x="1457631" y="291465"/>
                  <a:pt x="1336749" y="400050"/>
                  <a:pt x="1291633" y="428625"/>
                </a:cubicBezTo>
                <a:cubicBezTo>
                  <a:pt x="1246517" y="457200"/>
                  <a:pt x="1242214" y="447051"/>
                  <a:pt x="1203445" y="462915"/>
                </a:cubicBezTo>
                <a:cubicBezTo>
                  <a:pt x="1211139" y="423534"/>
                  <a:pt x="1207830" y="433638"/>
                  <a:pt x="1215132" y="398078"/>
                </a:cubicBezTo>
                <a:cubicBezTo>
                  <a:pt x="1222435" y="362518"/>
                  <a:pt x="1205540" y="299709"/>
                  <a:pt x="1213528" y="257175"/>
                </a:cubicBezTo>
                <a:cubicBezTo>
                  <a:pt x="1221516" y="214641"/>
                  <a:pt x="1270361" y="144780"/>
                  <a:pt x="1263058" y="142875"/>
                </a:cubicBezTo>
                <a:cubicBezTo>
                  <a:pt x="1255755" y="140970"/>
                  <a:pt x="1199798" y="234633"/>
                  <a:pt x="1169713" y="245745"/>
                </a:cubicBezTo>
                <a:cubicBezTo>
                  <a:pt x="1139628" y="256857"/>
                  <a:pt x="1086621" y="196533"/>
                  <a:pt x="1082548" y="209550"/>
                </a:cubicBezTo>
                <a:cubicBezTo>
                  <a:pt x="1078475" y="222568"/>
                  <a:pt x="1138365" y="284162"/>
                  <a:pt x="1145273" y="323850"/>
                </a:cubicBezTo>
                <a:cubicBezTo>
                  <a:pt x="1152181" y="363538"/>
                  <a:pt x="1159607" y="408940"/>
                  <a:pt x="1123993" y="447675"/>
                </a:cubicBezTo>
                <a:cubicBezTo>
                  <a:pt x="1088379" y="486410"/>
                  <a:pt x="977626" y="546735"/>
                  <a:pt x="931588" y="556260"/>
                </a:cubicBezTo>
                <a:cubicBezTo>
                  <a:pt x="885551" y="565785"/>
                  <a:pt x="864596" y="534988"/>
                  <a:pt x="847768" y="504825"/>
                </a:cubicBezTo>
                <a:cubicBezTo>
                  <a:pt x="830941" y="474663"/>
                  <a:pt x="820781" y="431800"/>
                  <a:pt x="830623" y="375285"/>
                </a:cubicBezTo>
                <a:cubicBezTo>
                  <a:pt x="840465" y="318770"/>
                  <a:pt x="888408" y="210819"/>
                  <a:pt x="906823" y="165734"/>
                </a:cubicBezTo>
                <a:cubicBezTo>
                  <a:pt x="925238" y="120649"/>
                  <a:pt x="948416" y="102870"/>
                  <a:pt x="952543" y="78105"/>
                </a:cubicBezTo>
                <a:cubicBezTo>
                  <a:pt x="956670" y="53340"/>
                  <a:pt x="938255" y="16828"/>
                  <a:pt x="931588" y="17145"/>
                </a:cubicBezTo>
                <a:cubicBezTo>
                  <a:pt x="924921" y="17462"/>
                  <a:pt x="922063" y="61912"/>
                  <a:pt x="912538" y="80009"/>
                </a:cubicBezTo>
                <a:cubicBezTo>
                  <a:pt x="903013" y="98107"/>
                  <a:pt x="887138" y="101917"/>
                  <a:pt x="874438" y="125730"/>
                </a:cubicBezTo>
                <a:cubicBezTo>
                  <a:pt x="836656" y="102870"/>
                  <a:pt x="741778" y="25718"/>
                  <a:pt x="735745" y="40005"/>
                </a:cubicBezTo>
                <a:cubicBezTo>
                  <a:pt x="729713" y="54293"/>
                  <a:pt x="832590" y="162560"/>
                  <a:pt x="838243" y="211455"/>
                </a:cubicBezTo>
                <a:cubicBezTo>
                  <a:pt x="843896" y="260350"/>
                  <a:pt x="787397" y="302895"/>
                  <a:pt x="769663" y="333375"/>
                </a:cubicBezTo>
                <a:cubicBezTo>
                  <a:pt x="751929" y="363855"/>
                  <a:pt x="740808" y="414972"/>
                  <a:pt x="731841" y="394335"/>
                </a:cubicBezTo>
                <a:cubicBezTo>
                  <a:pt x="722874" y="373698"/>
                  <a:pt x="745873" y="265748"/>
                  <a:pt x="715858" y="209550"/>
                </a:cubicBezTo>
                <a:cubicBezTo>
                  <a:pt x="685843" y="153352"/>
                  <a:pt x="672182" y="122872"/>
                  <a:pt x="696715" y="0"/>
                </a:cubicBezTo>
                <a:cubicBezTo>
                  <a:pt x="645049" y="40958"/>
                  <a:pt x="645249" y="68898"/>
                  <a:pt x="630737" y="89535"/>
                </a:cubicBezTo>
                <a:cubicBezTo>
                  <a:pt x="616225" y="110172"/>
                  <a:pt x="637947" y="130493"/>
                  <a:pt x="609643" y="123825"/>
                </a:cubicBezTo>
                <a:cubicBezTo>
                  <a:pt x="581339" y="117158"/>
                  <a:pt x="485648" y="55880"/>
                  <a:pt x="460914" y="49530"/>
                </a:cubicBezTo>
                <a:cubicBezTo>
                  <a:pt x="436180" y="43180"/>
                  <a:pt x="502088" y="127953"/>
                  <a:pt x="528146" y="154305"/>
                </a:cubicBezTo>
                <a:cubicBezTo>
                  <a:pt x="554204" y="180657"/>
                  <a:pt x="601140" y="178118"/>
                  <a:pt x="617263" y="207645"/>
                </a:cubicBezTo>
                <a:cubicBezTo>
                  <a:pt x="633386" y="237173"/>
                  <a:pt x="620438" y="288290"/>
                  <a:pt x="624883" y="331470"/>
                </a:cubicBezTo>
                <a:cubicBezTo>
                  <a:pt x="629328" y="374650"/>
                  <a:pt x="638535" y="426085"/>
                  <a:pt x="643933" y="466725"/>
                </a:cubicBezTo>
                <a:cubicBezTo>
                  <a:pt x="649331" y="507365"/>
                  <a:pt x="667111" y="549275"/>
                  <a:pt x="657268" y="575310"/>
                </a:cubicBezTo>
                <a:cubicBezTo>
                  <a:pt x="647426" y="601345"/>
                  <a:pt x="625247" y="627697"/>
                  <a:pt x="584878" y="622935"/>
                </a:cubicBezTo>
                <a:cubicBezTo>
                  <a:pt x="544509" y="618173"/>
                  <a:pt x="446517" y="572770"/>
                  <a:pt x="415054" y="546735"/>
                </a:cubicBezTo>
                <a:cubicBezTo>
                  <a:pt x="383591" y="520700"/>
                  <a:pt x="383118" y="495300"/>
                  <a:pt x="396097" y="466725"/>
                </a:cubicBezTo>
                <a:cubicBezTo>
                  <a:pt x="409076" y="438150"/>
                  <a:pt x="488861" y="392112"/>
                  <a:pt x="492926" y="375285"/>
                </a:cubicBezTo>
                <a:cubicBezTo>
                  <a:pt x="431943" y="377508"/>
                  <a:pt x="452333" y="364173"/>
                  <a:pt x="416773" y="386715"/>
                </a:cubicBezTo>
                <a:cubicBezTo>
                  <a:pt x="417408" y="331153"/>
                  <a:pt x="388422" y="244475"/>
                  <a:pt x="380810" y="240030"/>
                </a:cubicBezTo>
                <a:cubicBezTo>
                  <a:pt x="373198" y="235585"/>
                  <a:pt x="378773" y="322898"/>
                  <a:pt x="371099" y="360045"/>
                </a:cubicBezTo>
                <a:cubicBezTo>
                  <a:pt x="363425" y="397193"/>
                  <a:pt x="344561" y="433705"/>
                  <a:pt x="334765" y="462915"/>
                </a:cubicBezTo>
                <a:cubicBezTo>
                  <a:pt x="324969" y="492125"/>
                  <a:pt x="314864" y="493078"/>
                  <a:pt x="312324" y="535305"/>
                </a:cubicBezTo>
                <a:cubicBezTo>
                  <a:pt x="256444" y="545147"/>
                  <a:pt x="206968" y="577850"/>
                  <a:pt x="151932" y="581025"/>
                </a:cubicBezTo>
                <a:cubicBezTo>
                  <a:pt x="96896" y="584200"/>
                  <a:pt x="23453" y="624523"/>
                  <a:pt x="26713" y="634365"/>
                </a:cubicBezTo>
                <a:cubicBezTo>
                  <a:pt x="29973" y="644207"/>
                  <a:pt x="121266" y="641668"/>
                  <a:pt x="171493" y="640080"/>
                </a:cubicBezTo>
                <a:cubicBezTo>
                  <a:pt x="221720" y="638493"/>
                  <a:pt x="274596" y="606743"/>
                  <a:pt x="328075" y="624840"/>
                </a:cubicBezTo>
                <a:cubicBezTo>
                  <a:pt x="381554" y="642937"/>
                  <a:pt x="461255" y="705168"/>
                  <a:pt x="492370" y="748665"/>
                </a:cubicBezTo>
                <a:cubicBezTo>
                  <a:pt x="523485" y="792162"/>
                  <a:pt x="524239" y="850276"/>
                  <a:pt x="514765" y="885825"/>
                </a:cubicBezTo>
                <a:cubicBezTo>
                  <a:pt x="505291" y="921374"/>
                  <a:pt x="469797" y="941651"/>
                  <a:pt x="435528" y="961960"/>
                </a:cubicBezTo>
                <a:cubicBezTo>
                  <a:pt x="401259" y="982269"/>
                  <a:pt x="276005" y="1000377"/>
                  <a:pt x="227374" y="1019109"/>
                </a:cubicBezTo>
                <a:cubicBezTo>
                  <a:pt x="178743" y="1037841"/>
                  <a:pt x="174202" y="1061961"/>
                  <a:pt x="136306" y="1070544"/>
                </a:cubicBezTo>
                <a:cubicBezTo>
                  <a:pt x="98410" y="1079128"/>
                  <a:pt x="0" y="1064578"/>
                  <a:pt x="0" y="1070610"/>
                </a:cubicBezTo>
                <a:cubicBezTo>
                  <a:pt x="0" y="1076642"/>
                  <a:pt x="88808" y="1106115"/>
                  <a:pt x="136305" y="1106739"/>
                </a:cubicBezTo>
                <a:cubicBezTo>
                  <a:pt x="135482" y="1130223"/>
                  <a:pt x="124844" y="1161032"/>
                  <a:pt x="115862" y="1188654"/>
                </a:cubicBezTo>
                <a:cubicBezTo>
                  <a:pt x="106880" y="1216276"/>
                  <a:pt x="71569" y="1273426"/>
                  <a:pt x="82410" y="1272474"/>
                </a:cubicBezTo>
                <a:cubicBezTo>
                  <a:pt x="139714" y="1247074"/>
                  <a:pt x="142191" y="1187384"/>
                  <a:pt x="166042" y="1158174"/>
                </a:cubicBezTo>
                <a:cubicBezTo>
                  <a:pt x="189893" y="1128964"/>
                  <a:pt x="181713" y="1121650"/>
                  <a:pt x="225515" y="1097214"/>
                </a:cubicBezTo>
                <a:cubicBezTo>
                  <a:pt x="269317" y="1072778"/>
                  <a:pt x="381150" y="1061085"/>
                  <a:pt x="406550" y="1062990"/>
                </a:cubicBezTo>
                <a:cubicBezTo>
                  <a:pt x="431950" y="1064895"/>
                  <a:pt x="387494" y="1076894"/>
                  <a:pt x="377915" y="1108644"/>
                </a:cubicBezTo>
                <a:cubicBezTo>
                  <a:pt x="368336" y="1140394"/>
                  <a:pt x="360537" y="1193800"/>
                  <a:pt x="349076" y="1253490"/>
                </a:cubicBezTo>
                <a:cubicBezTo>
                  <a:pt x="337615" y="1313180"/>
                  <a:pt x="302793" y="1317570"/>
                  <a:pt x="286846" y="1363914"/>
                </a:cubicBezTo>
                <a:cubicBezTo>
                  <a:pt x="334089" y="1347393"/>
                  <a:pt x="329902" y="1347404"/>
                  <a:pt x="353753" y="1320099"/>
                </a:cubicBezTo>
                <a:cubicBezTo>
                  <a:pt x="377604" y="1292794"/>
                  <a:pt x="364670" y="1265796"/>
                  <a:pt x="385348" y="1281999"/>
                </a:cubicBezTo>
                <a:cubicBezTo>
                  <a:pt x="406026" y="1298202"/>
                  <a:pt x="432946" y="1337934"/>
                  <a:pt x="446229" y="1322070"/>
                </a:cubicBezTo>
                <a:cubicBezTo>
                  <a:pt x="476709" y="1316673"/>
                  <a:pt x="355868" y="1283970"/>
                  <a:pt x="416728" y="1110615"/>
                </a:cubicBezTo>
              </a:path>
            </a:pathLst>
          </a:custGeom>
          <a:solidFill>
            <a:srgbClr val="C4B2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8" name="Freeform 74"/>
          <p:cNvSpPr>
            <a:spLocks/>
          </p:cNvSpPr>
          <p:nvPr/>
        </p:nvSpPr>
        <p:spPr bwMode="auto">
          <a:xfrm>
            <a:off x="1892697" y="3598840"/>
            <a:ext cx="76200" cy="66675"/>
          </a:xfrm>
          <a:custGeom>
            <a:avLst/>
            <a:gdLst>
              <a:gd name="T0" fmla="*/ 1 w 29"/>
              <a:gd name="T1" fmla="*/ 8 h 25"/>
              <a:gd name="T2" fmla="*/ 0 w 29"/>
              <a:gd name="T3" fmla="*/ 7 h 25"/>
              <a:gd name="T4" fmla="*/ 23 w 29"/>
              <a:gd name="T5" fmla="*/ 0 h 25"/>
              <a:gd name="T6" fmla="*/ 25 w 29"/>
              <a:gd name="T7" fmla="*/ 12 h 25"/>
              <a:gd name="T8" fmla="*/ 29 w 29"/>
              <a:gd name="T9" fmla="*/ 18 h 25"/>
              <a:gd name="T10" fmla="*/ 7 w 29"/>
              <a:gd name="T11" fmla="*/ 25 h 25"/>
              <a:gd name="T12" fmla="*/ 1 w 29"/>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1" y="8"/>
                </a:moveTo>
                <a:cubicBezTo>
                  <a:pt x="1" y="8"/>
                  <a:pt x="0" y="7"/>
                  <a:pt x="0" y="7"/>
                </a:cubicBezTo>
                <a:cubicBezTo>
                  <a:pt x="8" y="4"/>
                  <a:pt x="16" y="2"/>
                  <a:pt x="23" y="0"/>
                </a:cubicBezTo>
                <a:cubicBezTo>
                  <a:pt x="23" y="4"/>
                  <a:pt x="24" y="8"/>
                  <a:pt x="25" y="12"/>
                </a:cubicBezTo>
                <a:cubicBezTo>
                  <a:pt x="26" y="14"/>
                  <a:pt x="28" y="16"/>
                  <a:pt x="29" y="18"/>
                </a:cubicBezTo>
                <a:cubicBezTo>
                  <a:pt x="22" y="20"/>
                  <a:pt x="15" y="23"/>
                  <a:pt x="7" y="25"/>
                </a:cubicBezTo>
                <a:cubicBezTo>
                  <a:pt x="7" y="19"/>
                  <a:pt x="5" y="13"/>
                  <a:pt x="1" y="8"/>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3" name="Rectangle 262"/>
          <p:cNvSpPr/>
          <p:nvPr/>
        </p:nvSpPr>
        <p:spPr>
          <a:xfrm>
            <a:off x="3886598" y="1992104"/>
            <a:ext cx="2062281" cy="2839269"/>
          </a:xfrm>
          <a:prstGeom prst="rect">
            <a:avLst/>
          </a:prstGeom>
          <a:solidFill>
            <a:srgbClr val="404040">
              <a:alpha val="5098"/>
            </a:srgbClr>
          </a:solidFill>
          <a:ln w="9525">
            <a:noFill/>
          </a:ln>
        </p:spPr>
        <p:style>
          <a:lnRef idx="1">
            <a:schemeClr val="accent2"/>
          </a:lnRef>
          <a:fillRef idx="2">
            <a:schemeClr val="accent2"/>
          </a:fillRef>
          <a:effectRef idx="1">
            <a:schemeClr val="accent2"/>
          </a:effectRef>
          <a:fontRef idx="minor">
            <a:schemeClr val="dk1"/>
          </a:fontRef>
        </p:style>
        <p:txBody>
          <a:bodyPr rtlCol="0" anchor="b"/>
          <a:lstStyle/>
          <a:p>
            <a:pPr algn="ctr"/>
            <a:r>
              <a:rPr lang="en-US" sz="1100" b="1">
                <a:solidFill>
                  <a:schemeClr val="tx1"/>
                </a:solidFill>
                <a:latin typeface="Arial" panose="020B0604020202020204" pitchFamily="34" charset="0"/>
                <a:cs typeface="Arial" panose="020B0604020202020204" pitchFamily="34" charset="0"/>
              </a:rPr>
              <a:t>Thermoregulatory Center</a:t>
            </a:r>
          </a:p>
          <a:p>
            <a:pPr algn="ctr"/>
            <a:endParaRPr lang="en-US" sz="1100">
              <a:solidFill>
                <a:schemeClr val="tx1"/>
              </a:solidFill>
              <a:latin typeface="Arial" panose="020B0604020202020204" pitchFamily="34" charset="0"/>
              <a:cs typeface="Arial" panose="020B0604020202020204" pitchFamily="34" charset="0"/>
            </a:endParaRPr>
          </a:p>
        </p:txBody>
      </p:sp>
      <p:grpSp>
        <p:nvGrpSpPr>
          <p:cNvPr id="295" name="Group 294"/>
          <p:cNvGrpSpPr/>
          <p:nvPr/>
        </p:nvGrpSpPr>
        <p:grpSpPr>
          <a:xfrm>
            <a:off x="1578372" y="2636815"/>
            <a:ext cx="1619250" cy="1751012"/>
            <a:chOff x="1578372" y="1732429"/>
            <a:chExt cx="1619250" cy="1751012"/>
          </a:xfrm>
        </p:grpSpPr>
        <p:sp>
          <p:nvSpPr>
            <p:cNvPr id="296" name="Freeform 10"/>
            <p:cNvSpPr>
              <a:spLocks noEditPoints="1"/>
            </p:cNvSpPr>
            <p:nvPr/>
          </p:nvSpPr>
          <p:spPr bwMode="auto">
            <a:xfrm>
              <a:off x="1578372" y="1732429"/>
              <a:ext cx="1619250" cy="1406525"/>
            </a:xfrm>
            <a:custGeom>
              <a:avLst/>
              <a:gdLst>
                <a:gd name="T0" fmla="*/ 247 w 613"/>
                <a:gd name="T1" fmla="*/ 514 h 531"/>
                <a:gd name="T2" fmla="*/ 251 w 613"/>
                <a:gd name="T3" fmla="*/ 523 h 531"/>
                <a:gd name="T4" fmla="*/ 330 w 613"/>
                <a:gd name="T5" fmla="*/ 390 h 531"/>
                <a:gd name="T6" fmla="*/ 424 w 613"/>
                <a:gd name="T7" fmla="*/ 417 h 531"/>
                <a:gd name="T8" fmla="*/ 378 w 613"/>
                <a:gd name="T9" fmla="*/ 385 h 531"/>
                <a:gd name="T10" fmla="*/ 440 w 613"/>
                <a:gd name="T11" fmla="*/ 310 h 531"/>
                <a:gd name="T12" fmla="*/ 534 w 613"/>
                <a:gd name="T13" fmla="*/ 361 h 531"/>
                <a:gd name="T14" fmla="*/ 578 w 613"/>
                <a:gd name="T15" fmla="*/ 369 h 531"/>
                <a:gd name="T16" fmla="*/ 585 w 613"/>
                <a:gd name="T17" fmla="*/ 378 h 531"/>
                <a:gd name="T18" fmla="*/ 601 w 613"/>
                <a:gd name="T19" fmla="*/ 372 h 531"/>
                <a:gd name="T20" fmla="*/ 575 w 613"/>
                <a:gd name="T21" fmla="*/ 345 h 531"/>
                <a:gd name="T22" fmla="*/ 578 w 613"/>
                <a:gd name="T23" fmla="*/ 318 h 531"/>
                <a:gd name="T24" fmla="*/ 577 w 613"/>
                <a:gd name="T25" fmla="*/ 316 h 531"/>
                <a:gd name="T26" fmla="*/ 508 w 613"/>
                <a:gd name="T27" fmla="*/ 298 h 531"/>
                <a:gd name="T28" fmla="*/ 531 w 613"/>
                <a:gd name="T29" fmla="*/ 247 h 531"/>
                <a:gd name="T30" fmla="*/ 491 w 613"/>
                <a:gd name="T31" fmla="*/ 295 h 531"/>
                <a:gd name="T32" fmla="*/ 497 w 613"/>
                <a:gd name="T33" fmla="*/ 198 h 531"/>
                <a:gd name="T34" fmla="*/ 461 w 613"/>
                <a:gd name="T35" fmla="*/ 220 h 531"/>
                <a:gd name="T36" fmla="*/ 476 w 613"/>
                <a:gd name="T37" fmla="*/ 257 h 531"/>
                <a:gd name="T38" fmla="*/ 378 w 613"/>
                <a:gd name="T39" fmla="*/ 216 h 531"/>
                <a:gd name="T40" fmla="*/ 494 w 613"/>
                <a:gd name="T41" fmla="*/ 161 h 531"/>
                <a:gd name="T42" fmla="*/ 482 w 613"/>
                <a:gd name="T43" fmla="*/ 157 h 531"/>
                <a:gd name="T44" fmla="*/ 466 w 613"/>
                <a:gd name="T45" fmla="*/ 163 h 531"/>
                <a:gd name="T46" fmla="*/ 422 w 613"/>
                <a:gd name="T47" fmla="*/ 102 h 531"/>
                <a:gd name="T48" fmla="*/ 436 w 613"/>
                <a:gd name="T49" fmla="*/ 67 h 531"/>
                <a:gd name="T50" fmla="*/ 416 w 613"/>
                <a:gd name="T51" fmla="*/ 96 h 531"/>
                <a:gd name="T52" fmla="*/ 410 w 613"/>
                <a:gd name="T53" fmla="*/ 95 h 531"/>
                <a:gd name="T54" fmla="*/ 415 w 613"/>
                <a:gd name="T55" fmla="*/ 141 h 531"/>
                <a:gd name="T56" fmla="*/ 328 w 613"/>
                <a:gd name="T57" fmla="*/ 219 h 531"/>
                <a:gd name="T58" fmla="*/ 307 w 613"/>
                <a:gd name="T59" fmla="*/ 69 h 531"/>
                <a:gd name="T60" fmla="*/ 316 w 613"/>
                <a:gd name="T61" fmla="*/ 41 h 531"/>
                <a:gd name="T62" fmla="*/ 326 w 613"/>
                <a:gd name="T63" fmla="*/ 7 h 531"/>
                <a:gd name="T64" fmla="*/ 312 w 613"/>
                <a:gd name="T65" fmla="*/ 37 h 531"/>
                <a:gd name="T66" fmla="*/ 296 w 613"/>
                <a:gd name="T67" fmla="*/ 40 h 531"/>
                <a:gd name="T68" fmla="*/ 266 w 613"/>
                <a:gd name="T69" fmla="*/ 18 h 531"/>
                <a:gd name="T70" fmla="*/ 299 w 613"/>
                <a:gd name="T71" fmla="*/ 59 h 531"/>
                <a:gd name="T72" fmla="*/ 239 w 613"/>
                <a:gd name="T73" fmla="*/ 144 h 531"/>
                <a:gd name="T74" fmla="*/ 228 w 613"/>
                <a:gd name="T75" fmla="*/ 70 h 531"/>
                <a:gd name="T76" fmla="*/ 226 w 613"/>
                <a:gd name="T77" fmla="*/ 0 h 531"/>
                <a:gd name="T78" fmla="*/ 213 w 613"/>
                <a:gd name="T79" fmla="*/ 53 h 531"/>
                <a:gd name="T80" fmla="*/ 192 w 613"/>
                <a:gd name="T81" fmla="*/ 41 h 531"/>
                <a:gd name="T82" fmla="*/ 158 w 613"/>
                <a:gd name="T83" fmla="*/ 21 h 531"/>
                <a:gd name="T84" fmla="*/ 195 w 613"/>
                <a:gd name="T85" fmla="*/ 48 h 531"/>
                <a:gd name="T86" fmla="*/ 221 w 613"/>
                <a:gd name="T87" fmla="*/ 121 h 531"/>
                <a:gd name="T88" fmla="*/ 154 w 613"/>
                <a:gd name="T89" fmla="*/ 225 h 531"/>
                <a:gd name="T90" fmla="*/ 116 w 613"/>
                <a:gd name="T91" fmla="*/ 157 h 531"/>
                <a:gd name="T92" fmla="*/ 135 w 613"/>
                <a:gd name="T93" fmla="*/ 139 h 531"/>
                <a:gd name="T94" fmla="*/ 115 w 613"/>
                <a:gd name="T95" fmla="*/ 120 h 531"/>
                <a:gd name="T96" fmla="*/ 103 w 613"/>
                <a:gd name="T97" fmla="*/ 202 h 531"/>
                <a:gd name="T98" fmla="*/ 0 w 613"/>
                <a:gd name="T99" fmla="*/ 222 h 531"/>
                <a:gd name="T100" fmla="*/ 103 w 613"/>
                <a:gd name="T101" fmla="*/ 211 h 531"/>
                <a:gd name="T102" fmla="*/ 191 w 613"/>
                <a:gd name="T103" fmla="*/ 287 h 531"/>
                <a:gd name="T104" fmla="*/ 118 w 613"/>
                <a:gd name="T105" fmla="*/ 404 h 531"/>
                <a:gd name="T106" fmla="*/ 127 w 613"/>
                <a:gd name="T107" fmla="*/ 387 h 531"/>
                <a:gd name="T108" fmla="*/ 484 w 613"/>
                <a:gd name="T109" fmla="*/ 301 h 531"/>
                <a:gd name="T110" fmla="*/ 89 w 613"/>
                <a:gd name="T111" fmla="*/ 39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531">
                  <a:moveTo>
                    <a:pt x="138" y="384"/>
                  </a:moveTo>
                  <a:cubicBezTo>
                    <a:pt x="142" y="383"/>
                    <a:pt x="146" y="383"/>
                    <a:pt x="150" y="382"/>
                  </a:cubicBezTo>
                  <a:cubicBezTo>
                    <a:pt x="167" y="379"/>
                    <a:pt x="183" y="378"/>
                    <a:pt x="198" y="384"/>
                  </a:cubicBezTo>
                  <a:cubicBezTo>
                    <a:pt x="214" y="391"/>
                    <a:pt x="227" y="402"/>
                    <a:pt x="237" y="416"/>
                  </a:cubicBezTo>
                  <a:cubicBezTo>
                    <a:pt x="256" y="446"/>
                    <a:pt x="255" y="481"/>
                    <a:pt x="247" y="514"/>
                  </a:cubicBezTo>
                  <a:cubicBezTo>
                    <a:pt x="246" y="517"/>
                    <a:pt x="246" y="517"/>
                    <a:pt x="246" y="517"/>
                  </a:cubicBezTo>
                  <a:cubicBezTo>
                    <a:pt x="246" y="517"/>
                    <a:pt x="246" y="517"/>
                    <a:pt x="246" y="517"/>
                  </a:cubicBezTo>
                  <a:cubicBezTo>
                    <a:pt x="246" y="517"/>
                    <a:pt x="246" y="517"/>
                    <a:pt x="246" y="517"/>
                  </a:cubicBezTo>
                  <a:cubicBezTo>
                    <a:pt x="246" y="518"/>
                    <a:pt x="247" y="521"/>
                    <a:pt x="247" y="521"/>
                  </a:cubicBezTo>
                  <a:cubicBezTo>
                    <a:pt x="247" y="521"/>
                    <a:pt x="252" y="524"/>
                    <a:pt x="251" y="523"/>
                  </a:cubicBezTo>
                  <a:cubicBezTo>
                    <a:pt x="257" y="527"/>
                    <a:pt x="255" y="525"/>
                    <a:pt x="261" y="530"/>
                  </a:cubicBezTo>
                  <a:cubicBezTo>
                    <a:pt x="261" y="530"/>
                    <a:pt x="260" y="531"/>
                    <a:pt x="261" y="530"/>
                  </a:cubicBezTo>
                  <a:cubicBezTo>
                    <a:pt x="272" y="509"/>
                    <a:pt x="270" y="490"/>
                    <a:pt x="274" y="470"/>
                  </a:cubicBezTo>
                  <a:cubicBezTo>
                    <a:pt x="278" y="451"/>
                    <a:pt x="284" y="431"/>
                    <a:pt x="295" y="415"/>
                  </a:cubicBezTo>
                  <a:cubicBezTo>
                    <a:pt x="303" y="403"/>
                    <a:pt x="316" y="393"/>
                    <a:pt x="330" y="390"/>
                  </a:cubicBezTo>
                  <a:cubicBezTo>
                    <a:pt x="346" y="386"/>
                    <a:pt x="361" y="392"/>
                    <a:pt x="373" y="401"/>
                  </a:cubicBezTo>
                  <a:cubicBezTo>
                    <a:pt x="379" y="406"/>
                    <a:pt x="385" y="411"/>
                    <a:pt x="391" y="416"/>
                  </a:cubicBezTo>
                  <a:cubicBezTo>
                    <a:pt x="393" y="417"/>
                    <a:pt x="394" y="419"/>
                    <a:pt x="396" y="420"/>
                  </a:cubicBezTo>
                  <a:cubicBezTo>
                    <a:pt x="400" y="426"/>
                    <a:pt x="404" y="432"/>
                    <a:pt x="407" y="438"/>
                  </a:cubicBezTo>
                  <a:cubicBezTo>
                    <a:pt x="410" y="444"/>
                    <a:pt x="433" y="424"/>
                    <a:pt x="424" y="417"/>
                  </a:cubicBezTo>
                  <a:cubicBezTo>
                    <a:pt x="421" y="414"/>
                    <a:pt x="418" y="412"/>
                    <a:pt x="415" y="410"/>
                  </a:cubicBezTo>
                  <a:cubicBezTo>
                    <a:pt x="412" y="407"/>
                    <a:pt x="408" y="405"/>
                    <a:pt x="405" y="403"/>
                  </a:cubicBezTo>
                  <a:cubicBezTo>
                    <a:pt x="402" y="401"/>
                    <a:pt x="399" y="399"/>
                    <a:pt x="397" y="397"/>
                  </a:cubicBezTo>
                  <a:cubicBezTo>
                    <a:pt x="396" y="397"/>
                    <a:pt x="395" y="397"/>
                    <a:pt x="395" y="397"/>
                  </a:cubicBezTo>
                  <a:cubicBezTo>
                    <a:pt x="389" y="393"/>
                    <a:pt x="383" y="390"/>
                    <a:pt x="378" y="385"/>
                  </a:cubicBezTo>
                  <a:cubicBezTo>
                    <a:pt x="367" y="375"/>
                    <a:pt x="360" y="361"/>
                    <a:pt x="368" y="347"/>
                  </a:cubicBezTo>
                  <a:cubicBezTo>
                    <a:pt x="377" y="333"/>
                    <a:pt x="394" y="326"/>
                    <a:pt x="408" y="318"/>
                  </a:cubicBezTo>
                  <a:cubicBezTo>
                    <a:pt x="410" y="317"/>
                    <a:pt x="413" y="315"/>
                    <a:pt x="415" y="314"/>
                  </a:cubicBezTo>
                  <a:cubicBezTo>
                    <a:pt x="420" y="311"/>
                    <a:pt x="426" y="310"/>
                    <a:pt x="431" y="310"/>
                  </a:cubicBezTo>
                  <a:cubicBezTo>
                    <a:pt x="434" y="311"/>
                    <a:pt x="437" y="311"/>
                    <a:pt x="440" y="310"/>
                  </a:cubicBezTo>
                  <a:cubicBezTo>
                    <a:pt x="451" y="310"/>
                    <a:pt x="461" y="308"/>
                    <a:pt x="471" y="308"/>
                  </a:cubicBezTo>
                  <a:cubicBezTo>
                    <a:pt x="483" y="307"/>
                    <a:pt x="495" y="308"/>
                    <a:pt x="506" y="312"/>
                  </a:cubicBezTo>
                  <a:cubicBezTo>
                    <a:pt x="506" y="312"/>
                    <a:pt x="506" y="312"/>
                    <a:pt x="506" y="312"/>
                  </a:cubicBezTo>
                  <a:cubicBezTo>
                    <a:pt x="513" y="316"/>
                    <a:pt x="519" y="322"/>
                    <a:pt x="523" y="329"/>
                  </a:cubicBezTo>
                  <a:cubicBezTo>
                    <a:pt x="529" y="338"/>
                    <a:pt x="533" y="350"/>
                    <a:pt x="534" y="361"/>
                  </a:cubicBezTo>
                  <a:cubicBezTo>
                    <a:pt x="534" y="350"/>
                    <a:pt x="531" y="338"/>
                    <a:pt x="525" y="327"/>
                  </a:cubicBezTo>
                  <a:cubicBezTo>
                    <a:pt x="523" y="323"/>
                    <a:pt x="520" y="319"/>
                    <a:pt x="517" y="315"/>
                  </a:cubicBezTo>
                  <a:cubicBezTo>
                    <a:pt x="525" y="318"/>
                    <a:pt x="534" y="322"/>
                    <a:pt x="541" y="326"/>
                  </a:cubicBezTo>
                  <a:cubicBezTo>
                    <a:pt x="551" y="331"/>
                    <a:pt x="561" y="338"/>
                    <a:pt x="568" y="347"/>
                  </a:cubicBezTo>
                  <a:cubicBezTo>
                    <a:pt x="573" y="354"/>
                    <a:pt x="577" y="361"/>
                    <a:pt x="578" y="369"/>
                  </a:cubicBezTo>
                  <a:cubicBezTo>
                    <a:pt x="578" y="370"/>
                    <a:pt x="578" y="370"/>
                    <a:pt x="578" y="370"/>
                  </a:cubicBezTo>
                  <a:cubicBezTo>
                    <a:pt x="578" y="371"/>
                    <a:pt x="579" y="372"/>
                    <a:pt x="579" y="373"/>
                  </a:cubicBezTo>
                  <a:cubicBezTo>
                    <a:pt x="579" y="375"/>
                    <a:pt x="579" y="376"/>
                    <a:pt x="579" y="378"/>
                  </a:cubicBezTo>
                  <a:cubicBezTo>
                    <a:pt x="579" y="379"/>
                    <a:pt x="580" y="394"/>
                    <a:pt x="578" y="401"/>
                  </a:cubicBezTo>
                  <a:cubicBezTo>
                    <a:pt x="581" y="395"/>
                    <a:pt x="585" y="379"/>
                    <a:pt x="585" y="378"/>
                  </a:cubicBezTo>
                  <a:cubicBezTo>
                    <a:pt x="585" y="374"/>
                    <a:pt x="585" y="370"/>
                    <a:pt x="584" y="366"/>
                  </a:cubicBezTo>
                  <a:cubicBezTo>
                    <a:pt x="586" y="367"/>
                    <a:pt x="587" y="368"/>
                    <a:pt x="589" y="369"/>
                  </a:cubicBezTo>
                  <a:cubicBezTo>
                    <a:pt x="593" y="371"/>
                    <a:pt x="597" y="373"/>
                    <a:pt x="601" y="373"/>
                  </a:cubicBezTo>
                  <a:cubicBezTo>
                    <a:pt x="604" y="374"/>
                    <a:pt x="609" y="374"/>
                    <a:pt x="613" y="374"/>
                  </a:cubicBezTo>
                  <a:cubicBezTo>
                    <a:pt x="609" y="374"/>
                    <a:pt x="605" y="373"/>
                    <a:pt x="601" y="372"/>
                  </a:cubicBezTo>
                  <a:cubicBezTo>
                    <a:pt x="597" y="371"/>
                    <a:pt x="594" y="369"/>
                    <a:pt x="590" y="367"/>
                  </a:cubicBezTo>
                  <a:cubicBezTo>
                    <a:pt x="587" y="364"/>
                    <a:pt x="584" y="361"/>
                    <a:pt x="582" y="358"/>
                  </a:cubicBezTo>
                  <a:cubicBezTo>
                    <a:pt x="581" y="355"/>
                    <a:pt x="579" y="352"/>
                    <a:pt x="577" y="348"/>
                  </a:cubicBezTo>
                  <a:cubicBezTo>
                    <a:pt x="577" y="348"/>
                    <a:pt x="577" y="348"/>
                    <a:pt x="577" y="347"/>
                  </a:cubicBezTo>
                  <a:cubicBezTo>
                    <a:pt x="576" y="346"/>
                    <a:pt x="575" y="345"/>
                    <a:pt x="575" y="345"/>
                  </a:cubicBezTo>
                  <a:cubicBezTo>
                    <a:pt x="574" y="344"/>
                    <a:pt x="574" y="343"/>
                    <a:pt x="573" y="342"/>
                  </a:cubicBezTo>
                  <a:cubicBezTo>
                    <a:pt x="568" y="336"/>
                    <a:pt x="563" y="331"/>
                    <a:pt x="556" y="326"/>
                  </a:cubicBezTo>
                  <a:cubicBezTo>
                    <a:pt x="565" y="323"/>
                    <a:pt x="565" y="323"/>
                    <a:pt x="565" y="323"/>
                  </a:cubicBezTo>
                  <a:cubicBezTo>
                    <a:pt x="571" y="320"/>
                    <a:pt x="571" y="320"/>
                    <a:pt x="571" y="320"/>
                  </a:cubicBezTo>
                  <a:cubicBezTo>
                    <a:pt x="573" y="320"/>
                    <a:pt x="575" y="319"/>
                    <a:pt x="578" y="318"/>
                  </a:cubicBezTo>
                  <a:cubicBezTo>
                    <a:pt x="582" y="317"/>
                    <a:pt x="586" y="316"/>
                    <a:pt x="591" y="316"/>
                  </a:cubicBezTo>
                  <a:cubicBezTo>
                    <a:pt x="595" y="316"/>
                    <a:pt x="600" y="317"/>
                    <a:pt x="603" y="320"/>
                  </a:cubicBezTo>
                  <a:cubicBezTo>
                    <a:pt x="602" y="318"/>
                    <a:pt x="600" y="317"/>
                    <a:pt x="597" y="316"/>
                  </a:cubicBezTo>
                  <a:cubicBezTo>
                    <a:pt x="595" y="315"/>
                    <a:pt x="593" y="315"/>
                    <a:pt x="591" y="314"/>
                  </a:cubicBezTo>
                  <a:cubicBezTo>
                    <a:pt x="586" y="314"/>
                    <a:pt x="581" y="315"/>
                    <a:pt x="577" y="316"/>
                  </a:cubicBezTo>
                  <a:cubicBezTo>
                    <a:pt x="575" y="316"/>
                    <a:pt x="572" y="317"/>
                    <a:pt x="570" y="317"/>
                  </a:cubicBezTo>
                  <a:cubicBezTo>
                    <a:pt x="564" y="319"/>
                    <a:pt x="564" y="319"/>
                    <a:pt x="564" y="319"/>
                  </a:cubicBezTo>
                  <a:cubicBezTo>
                    <a:pt x="552" y="322"/>
                    <a:pt x="552" y="322"/>
                    <a:pt x="552" y="322"/>
                  </a:cubicBezTo>
                  <a:cubicBezTo>
                    <a:pt x="549" y="320"/>
                    <a:pt x="546" y="318"/>
                    <a:pt x="543" y="316"/>
                  </a:cubicBezTo>
                  <a:cubicBezTo>
                    <a:pt x="532" y="309"/>
                    <a:pt x="521" y="302"/>
                    <a:pt x="508" y="298"/>
                  </a:cubicBezTo>
                  <a:cubicBezTo>
                    <a:pt x="506" y="297"/>
                    <a:pt x="504" y="296"/>
                    <a:pt x="502" y="296"/>
                  </a:cubicBezTo>
                  <a:cubicBezTo>
                    <a:pt x="504" y="295"/>
                    <a:pt x="506" y="293"/>
                    <a:pt x="508" y="291"/>
                  </a:cubicBezTo>
                  <a:cubicBezTo>
                    <a:pt x="512" y="287"/>
                    <a:pt x="515" y="282"/>
                    <a:pt x="518" y="277"/>
                  </a:cubicBezTo>
                  <a:cubicBezTo>
                    <a:pt x="520" y="272"/>
                    <a:pt x="522" y="267"/>
                    <a:pt x="524" y="262"/>
                  </a:cubicBezTo>
                  <a:cubicBezTo>
                    <a:pt x="526" y="256"/>
                    <a:pt x="529" y="251"/>
                    <a:pt x="531" y="247"/>
                  </a:cubicBezTo>
                  <a:cubicBezTo>
                    <a:pt x="528" y="251"/>
                    <a:pt x="525" y="256"/>
                    <a:pt x="523" y="261"/>
                  </a:cubicBezTo>
                  <a:cubicBezTo>
                    <a:pt x="520" y="266"/>
                    <a:pt x="518" y="271"/>
                    <a:pt x="515" y="276"/>
                  </a:cubicBezTo>
                  <a:cubicBezTo>
                    <a:pt x="512" y="280"/>
                    <a:pt x="509" y="285"/>
                    <a:pt x="505" y="288"/>
                  </a:cubicBezTo>
                  <a:cubicBezTo>
                    <a:pt x="501" y="291"/>
                    <a:pt x="496" y="294"/>
                    <a:pt x="491" y="295"/>
                  </a:cubicBezTo>
                  <a:cubicBezTo>
                    <a:pt x="491" y="295"/>
                    <a:pt x="491" y="295"/>
                    <a:pt x="491" y="295"/>
                  </a:cubicBezTo>
                  <a:cubicBezTo>
                    <a:pt x="485" y="295"/>
                    <a:pt x="478" y="295"/>
                    <a:pt x="471" y="296"/>
                  </a:cubicBezTo>
                  <a:cubicBezTo>
                    <a:pt x="463" y="296"/>
                    <a:pt x="454" y="297"/>
                    <a:pt x="445" y="298"/>
                  </a:cubicBezTo>
                  <a:cubicBezTo>
                    <a:pt x="450" y="295"/>
                    <a:pt x="471" y="274"/>
                    <a:pt x="477" y="266"/>
                  </a:cubicBezTo>
                  <a:cubicBezTo>
                    <a:pt x="488" y="252"/>
                    <a:pt x="494" y="236"/>
                    <a:pt x="497" y="219"/>
                  </a:cubicBezTo>
                  <a:cubicBezTo>
                    <a:pt x="498" y="215"/>
                    <a:pt x="499" y="196"/>
                    <a:pt x="497" y="198"/>
                  </a:cubicBezTo>
                  <a:cubicBezTo>
                    <a:pt x="496" y="198"/>
                    <a:pt x="488" y="235"/>
                    <a:pt x="481" y="249"/>
                  </a:cubicBezTo>
                  <a:cubicBezTo>
                    <a:pt x="480" y="250"/>
                    <a:pt x="480" y="251"/>
                    <a:pt x="479" y="252"/>
                  </a:cubicBezTo>
                  <a:cubicBezTo>
                    <a:pt x="478" y="249"/>
                    <a:pt x="476" y="246"/>
                    <a:pt x="475" y="243"/>
                  </a:cubicBezTo>
                  <a:cubicBezTo>
                    <a:pt x="473" y="239"/>
                    <a:pt x="470" y="236"/>
                    <a:pt x="468" y="232"/>
                  </a:cubicBezTo>
                  <a:cubicBezTo>
                    <a:pt x="465" y="228"/>
                    <a:pt x="463" y="224"/>
                    <a:pt x="461" y="220"/>
                  </a:cubicBezTo>
                  <a:cubicBezTo>
                    <a:pt x="459" y="217"/>
                    <a:pt x="458" y="212"/>
                    <a:pt x="457" y="208"/>
                  </a:cubicBezTo>
                  <a:cubicBezTo>
                    <a:pt x="457" y="212"/>
                    <a:pt x="458" y="217"/>
                    <a:pt x="460" y="221"/>
                  </a:cubicBezTo>
                  <a:cubicBezTo>
                    <a:pt x="461" y="225"/>
                    <a:pt x="463" y="229"/>
                    <a:pt x="465" y="233"/>
                  </a:cubicBezTo>
                  <a:cubicBezTo>
                    <a:pt x="467" y="237"/>
                    <a:pt x="469" y="241"/>
                    <a:pt x="471" y="245"/>
                  </a:cubicBezTo>
                  <a:cubicBezTo>
                    <a:pt x="472" y="249"/>
                    <a:pt x="476" y="257"/>
                    <a:pt x="476" y="257"/>
                  </a:cubicBezTo>
                  <a:cubicBezTo>
                    <a:pt x="466" y="268"/>
                    <a:pt x="451" y="278"/>
                    <a:pt x="441" y="285"/>
                  </a:cubicBezTo>
                  <a:cubicBezTo>
                    <a:pt x="435" y="287"/>
                    <a:pt x="413" y="305"/>
                    <a:pt x="383" y="288"/>
                  </a:cubicBezTo>
                  <a:cubicBezTo>
                    <a:pt x="371" y="281"/>
                    <a:pt x="364" y="267"/>
                    <a:pt x="363" y="253"/>
                  </a:cubicBezTo>
                  <a:cubicBezTo>
                    <a:pt x="362" y="246"/>
                    <a:pt x="363" y="239"/>
                    <a:pt x="366" y="233"/>
                  </a:cubicBezTo>
                  <a:cubicBezTo>
                    <a:pt x="369" y="227"/>
                    <a:pt x="373" y="221"/>
                    <a:pt x="378" y="216"/>
                  </a:cubicBezTo>
                  <a:cubicBezTo>
                    <a:pt x="383" y="210"/>
                    <a:pt x="389" y="204"/>
                    <a:pt x="393" y="196"/>
                  </a:cubicBezTo>
                  <a:cubicBezTo>
                    <a:pt x="404" y="186"/>
                    <a:pt x="419" y="182"/>
                    <a:pt x="433" y="179"/>
                  </a:cubicBezTo>
                  <a:cubicBezTo>
                    <a:pt x="450" y="175"/>
                    <a:pt x="467" y="172"/>
                    <a:pt x="481" y="161"/>
                  </a:cubicBezTo>
                  <a:cubicBezTo>
                    <a:pt x="481" y="161"/>
                    <a:pt x="481" y="161"/>
                    <a:pt x="481" y="161"/>
                  </a:cubicBezTo>
                  <a:cubicBezTo>
                    <a:pt x="486" y="160"/>
                    <a:pt x="490" y="160"/>
                    <a:pt x="494" y="161"/>
                  </a:cubicBezTo>
                  <a:cubicBezTo>
                    <a:pt x="499" y="162"/>
                    <a:pt x="504" y="164"/>
                    <a:pt x="508" y="166"/>
                  </a:cubicBezTo>
                  <a:cubicBezTo>
                    <a:pt x="513" y="169"/>
                    <a:pt x="517" y="172"/>
                    <a:pt x="522" y="175"/>
                  </a:cubicBezTo>
                  <a:cubicBezTo>
                    <a:pt x="518" y="171"/>
                    <a:pt x="514" y="168"/>
                    <a:pt x="509" y="165"/>
                  </a:cubicBezTo>
                  <a:cubicBezTo>
                    <a:pt x="505" y="162"/>
                    <a:pt x="500" y="160"/>
                    <a:pt x="495" y="158"/>
                  </a:cubicBezTo>
                  <a:cubicBezTo>
                    <a:pt x="491" y="157"/>
                    <a:pt x="486" y="157"/>
                    <a:pt x="482" y="157"/>
                  </a:cubicBezTo>
                  <a:cubicBezTo>
                    <a:pt x="482" y="157"/>
                    <a:pt x="482" y="157"/>
                    <a:pt x="482" y="157"/>
                  </a:cubicBezTo>
                  <a:cubicBezTo>
                    <a:pt x="491" y="146"/>
                    <a:pt x="500" y="135"/>
                    <a:pt x="510" y="124"/>
                  </a:cubicBezTo>
                  <a:cubicBezTo>
                    <a:pt x="498" y="135"/>
                    <a:pt x="486" y="147"/>
                    <a:pt x="474" y="158"/>
                  </a:cubicBezTo>
                  <a:cubicBezTo>
                    <a:pt x="473" y="159"/>
                    <a:pt x="472" y="159"/>
                    <a:pt x="471" y="160"/>
                  </a:cubicBezTo>
                  <a:cubicBezTo>
                    <a:pt x="469" y="161"/>
                    <a:pt x="468" y="162"/>
                    <a:pt x="466" y="163"/>
                  </a:cubicBezTo>
                  <a:cubicBezTo>
                    <a:pt x="449" y="171"/>
                    <a:pt x="428" y="172"/>
                    <a:pt x="411" y="178"/>
                  </a:cubicBezTo>
                  <a:cubicBezTo>
                    <a:pt x="415" y="174"/>
                    <a:pt x="418" y="169"/>
                    <a:pt x="420" y="162"/>
                  </a:cubicBezTo>
                  <a:cubicBezTo>
                    <a:pt x="420" y="161"/>
                    <a:pt x="421" y="159"/>
                    <a:pt x="422" y="157"/>
                  </a:cubicBezTo>
                  <a:cubicBezTo>
                    <a:pt x="427" y="141"/>
                    <a:pt x="422" y="123"/>
                    <a:pt x="422" y="106"/>
                  </a:cubicBezTo>
                  <a:cubicBezTo>
                    <a:pt x="422" y="105"/>
                    <a:pt x="422" y="103"/>
                    <a:pt x="422" y="102"/>
                  </a:cubicBezTo>
                  <a:cubicBezTo>
                    <a:pt x="423" y="100"/>
                    <a:pt x="423" y="97"/>
                    <a:pt x="424" y="95"/>
                  </a:cubicBezTo>
                  <a:cubicBezTo>
                    <a:pt x="425" y="90"/>
                    <a:pt x="426" y="85"/>
                    <a:pt x="428" y="81"/>
                  </a:cubicBezTo>
                  <a:cubicBezTo>
                    <a:pt x="430" y="76"/>
                    <a:pt x="433" y="72"/>
                    <a:pt x="437" y="68"/>
                  </a:cubicBezTo>
                  <a:cubicBezTo>
                    <a:pt x="440" y="64"/>
                    <a:pt x="444" y="61"/>
                    <a:pt x="449" y="59"/>
                  </a:cubicBezTo>
                  <a:cubicBezTo>
                    <a:pt x="444" y="61"/>
                    <a:pt x="439" y="64"/>
                    <a:pt x="436" y="67"/>
                  </a:cubicBezTo>
                  <a:cubicBezTo>
                    <a:pt x="432" y="71"/>
                    <a:pt x="429" y="75"/>
                    <a:pt x="426" y="79"/>
                  </a:cubicBezTo>
                  <a:cubicBezTo>
                    <a:pt x="424" y="84"/>
                    <a:pt x="422" y="89"/>
                    <a:pt x="420" y="94"/>
                  </a:cubicBezTo>
                  <a:cubicBezTo>
                    <a:pt x="420" y="95"/>
                    <a:pt x="419" y="97"/>
                    <a:pt x="419" y="98"/>
                  </a:cubicBezTo>
                  <a:cubicBezTo>
                    <a:pt x="419" y="98"/>
                    <a:pt x="419" y="98"/>
                    <a:pt x="419" y="98"/>
                  </a:cubicBezTo>
                  <a:cubicBezTo>
                    <a:pt x="418" y="97"/>
                    <a:pt x="417" y="97"/>
                    <a:pt x="416" y="96"/>
                  </a:cubicBezTo>
                  <a:cubicBezTo>
                    <a:pt x="415" y="94"/>
                    <a:pt x="413" y="93"/>
                    <a:pt x="412" y="92"/>
                  </a:cubicBezTo>
                  <a:cubicBezTo>
                    <a:pt x="408" y="89"/>
                    <a:pt x="408" y="89"/>
                    <a:pt x="408" y="89"/>
                  </a:cubicBezTo>
                  <a:cubicBezTo>
                    <a:pt x="394" y="77"/>
                    <a:pt x="394" y="77"/>
                    <a:pt x="394" y="77"/>
                  </a:cubicBezTo>
                  <a:cubicBezTo>
                    <a:pt x="407" y="91"/>
                    <a:pt x="407" y="91"/>
                    <a:pt x="407" y="91"/>
                  </a:cubicBezTo>
                  <a:cubicBezTo>
                    <a:pt x="410" y="95"/>
                    <a:pt x="410" y="95"/>
                    <a:pt x="410" y="95"/>
                  </a:cubicBezTo>
                  <a:cubicBezTo>
                    <a:pt x="411" y="96"/>
                    <a:pt x="412" y="97"/>
                    <a:pt x="413" y="98"/>
                  </a:cubicBezTo>
                  <a:cubicBezTo>
                    <a:pt x="414" y="99"/>
                    <a:pt x="415" y="101"/>
                    <a:pt x="415" y="102"/>
                  </a:cubicBezTo>
                  <a:cubicBezTo>
                    <a:pt x="415" y="102"/>
                    <a:pt x="415" y="102"/>
                    <a:pt x="415" y="102"/>
                  </a:cubicBezTo>
                  <a:cubicBezTo>
                    <a:pt x="415" y="104"/>
                    <a:pt x="415" y="105"/>
                    <a:pt x="415" y="107"/>
                  </a:cubicBezTo>
                  <a:cubicBezTo>
                    <a:pt x="415" y="118"/>
                    <a:pt x="415" y="129"/>
                    <a:pt x="415" y="141"/>
                  </a:cubicBezTo>
                  <a:cubicBezTo>
                    <a:pt x="415" y="148"/>
                    <a:pt x="415" y="154"/>
                    <a:pt x="413" y="161"/>
                  </a:cubicBezTo>
                  <a:cubicBezTo>
                    <a:pt x="410" y="167"/>
                    <a:pt x="405" y="171"/>
                    <a:pt x="399" y="175"/>
                  </a:cubicBezTo>
                  <a:cubicBezTo>
                    <a:pt x="394" y="179"/>
                    <a:pt x="389" y="183"/>
                    <a:pt x="384" y="187"/>
                  </a:cubicBezTo>
                  <a:cubicBezTo>
                    <a:pt x="372" y="194"/>
                    <a:pt x="359" y="201"/>
                    <a:pt x="347" y="208"/>
                  </a:cubicBezTo>
                  <a:cubicBezTo>
                    <a:pt x="341" y="212"/>
                    <a:pt x="335" y="216"/>
                    <a:pt x="328" y="219"/>
                  </a:cubicBezTo>
                  <a:cubicBezTo>
                    <a:pt x="322" y="222"/>
                    <a:pt x="315" y="222"/>
                    <a:pt x="308" y="219"/>
                  </a:cubicBezTo>
                  <a:cubicBezTo>
                    <a:pt x="298" y="213"/>
                    <a:pt x="290" y="204"/>
                    <a:pt x="284" y="195"/>
                  </a:cubicBezTo>
                  <a:cubicBezTo>
                    <a:pt x="275" y="178"/>
                    <a:pt x="271" y="158"/>
                    <a:pt x="275" y="140"/>
                  </a:cubicBezTo>
                  <a:cubicBezTo>
                    <a:pt x="280" y="127"/>
                    <a:pt x="289" y="115"/>
                    <a:pt x="295" y="104"/>
                  </a:cubicBezTo>
                  <a:cubicBezTo>
                    <a:pt x="301" y="93"/>
                    <a:pt x="305" y="81"/>
                    <a:pt x="307" y="69"/>
                  </a:cubicBezTo>
                  <a:cubicBezTo>
                    <a:pt x="308" y="66"/>
                    <a:pt x="308" y="62"/>
                    <a:pt x="308" y="59"/>
                  </a:cubicBezTo>
                  <a:cubicBezTo>
                    <a:pt x="309" y="55"/>
                    <a:pt x="309" y="55"/>
                    <a:pt x="309" y="55"/>
                  </a:cubicBezTo>
                  <a:cubicBezTo>
                    <a:pt x="309" y="54"/>
                    <a:pt x="309" y="54"/>
                    <a:pt x="309" y="54"/>
                  </a:cubicBezTo>
                  <a:cubicBezTo>
                    <a:pt x="309" y="53"/>
                    <a:pt x="311" y="48"/>
                    <a:pt x="311" y="47"/>
                  </a:cubicBezTo>
                  <a:cubicBezTo>
                    <a:pt x="313" y="45"/>
                    <a:pt x="314" y="43"/>
                    <a:pt x="316" y="41"/>
                  </a:cubicBezTo>
                  <a:cubicBezTo>
                    <a:pt x="317" y="39"/>
                    <a:pt x="319" y="37"/>
                    <a:pt x="321" y="35"/>
                  </a:cubicBezTo>
                  <a:cubicBezTo>
                    <a:pt x="323" y="33"/>
                    <a:pt x="324" y="31"/>
                    <a:pt x="326" y="29"/>
                  </a:cubicBezTo>
                  <a:cubicBezTo>
                    <a:pt x="327" y="27"/>
                    <a:pt x="328" y="24"/>
                    <a:pt x="329" y="22"/>
                  </a:cubicBezTo>
                  <a:cubicBezTo>
                    <a:pt x="329" y="19"/>
                    <a:pt x="329" y="16"/>
                    <a:pt x="328" y="14"/>
                  </a:cubicBezTo>
                  <a:cubicBezTo>
                    <a:pt x="328" y="11"/>
                    <a:pt x="327" y="9"/>
                    <a:pt x="326" y="7"/>
                  </a:cubicBezTo>
                  <a:cubicBezTo>
                    <a:pt x="326" y="9"/>
                    <a:pt x="327" y="12"/>
                    <a:pt x="327" y="14"/>
                  </a:cubicBezTo>
                  <a:cubicBezTo>
                    <a:pt x="328" y="17"/>
                    <a:pt x="327" y="19"/>
                    <a:pt x="327" y="21"/>
                  </a:cubicBezTo>
                  <a:cubicBezTo>
                    <a:pt x="326" y="24"/>
                    <a:pt x="325" y="26"/>
                    <a:pt x="323" y="27"/>
                  </a:cubicBezTo>
                  <a:cubicBezTo>
                    <a:pt x="322" y="29"/>
                    <a:pt x="320" y="31"/>
                    <a:pt x="318" y="33"/>
                  </a:cubicBezTo>
                  <a:cubicBezTo>
                    <a:pt x="316" y="34"/>
                    <a:pt x="314" y="36"/>
                    <a:pt x="312" y="37"/>
                  </a:cubicBezTo>
                  <a:cubicBezTo>
                    <a:pt x="310" y="39"/>
                    <a:pt x="308" y="41"/>
                    <a:pt x="307" y="43"/>
                  </a:cubicBezTo>
                  <a:cubicBezTo>
                    <a:pt x="306" y="44"/>
                    <a:pt x="305" y="45"/>
                    <a:pt x="304" y="47"/>
                  </a:cubicBezTo>
                  <a:cubicBezTo>
                    <a:pt x="304" y="47"/>
                    <a:pt x="304" y="47"/>
                    <a:pt x="304" y="47"/>
                  </a:cubicBezTo>
                  <a:cubicBezTo>
                    <a:pt x="302" y="45"/>
                    <a:pt x="300" y="42"/>
                    <a:pt x="297" y="41"/>
                  </a:cubicBezTo>
                  <a:cubicBezTo>
                    <a:pt x="296" y="40"/>
                    <a:pt x="296" y="40"/>
                    <a:pt x="296" y="40"/>
                  </a:cubicBezTo>
                  <a:cubicBezTo>
                    <a:pt x="292" y="38"/>
                    <a:pt x="288" y="35"/>
                    <a:pt x="284" y="33"/>
                  </a:cubicBezTo>
                  <a:cubicBezTo>
                    <a:pt x="280" y="30"/>
                    <a:pt x="275" y="27"/>
                    <a:pt x="272" y="23"/>
                  </a:cubicBezTo>
                  <a:cubicBezTo>
                    <a:pt x="270" y="22"/>
                    <a:pt x="268" y="20"/>
                    <a:pt x="267" y="17"/>
                  </a:cubicBezTo>
                  <a:cubicBezTo>
                    <a:pt x="265" y="15"/>
                    <a:pt x="264" y="13"/>
                    <a:pt x="264" y="10"/>
                  </a:cubicBezTo>
                  <a:cubicBezTo>
                    <a:pt x="264" y="13"/>
                    <a:pt x="265" y="15"/>
                    <a:pt x="266" y="18"/>
                  </a:cubicBezTo>
                  <a:cubicBezTo>
                    <a:pt x="267" y="20"/>
                    <a:pt x="269" y="23"/>
                    <a:pt x="270" y="25"/>
                  </a:cubicBezTo>
                  <a:cubicBezTo>
                    <a:pt x="274" y="29"/>
                    <a:pt x="278" y="32"/>
                    <a:pt x="282" y="36"/>
                  </a:cubicBezTo>
                  <a:cubicBezTo>
                    <a:pt x="286" y="39"/>
                    <a:pt x="289" y="42"/>
                    <a:pt x="293" y="45"/>
                  </a:cubicBezTo>
                  <a:cubicBezTo>
                    <a:pt x="293" y="45"/>
                    <a:pt x="293" y="45"/>
                    <a:pt x="293" y="45"/>
                  </a:cubicBezTo>
                  <a:cubicBezTo>
                    <a:pt x="295" y="50"/>
                    <a:pt x="298" y="54"/>
                    <a:pt x="299" y="59"/>
                  </a:cubicBezTo>
                  <a:cubicBezTo>
                    <a:pt x="301" y="64"/>
                    <a:pt x="299" y="69"/>
                    <a:pt x="297" y="74"/>
                  </a:cubicBezTo>
                  <a:cubicBezTo>
                    <a:pt x="292" y="85"/>
                    <a:pt x="287" y="96"/>
                    <a:pt x="280" y="106"/>
                  </a:cubicBezTo>
                  <a:cubicBezTo>
                    <a:pt x="274" y="116"/>
                    <a:pt x="268" y="126"/>
                    <a:pt x="264" y="137"/>
                  </a:cubicBezTo>
                  <a:cubicBezTo>
                    <a:pt x="257" y="145"/>
                    <a:pt x="253" y="156"/>
                    <a:pt x="255" y="167"/>
                  </a:cubicBezTo>
                  <a:cubicBezTo>
                    <a:pt x="244" y="167"/>
                    <a:pt x="241" y="153"/>
                    <a:pt x="239" y="144"/>
                  </a:cubicBezTo>
                  <a:cubicBezTo>
                    <a:pt x="238" y="131"/>
                    <a:pt x="237" y="117"/>
                    <a:pt x="236" y="103"/>
                  </a:cubicBezTo>
                  <a:cubicBezTo>
                    <a:pt x="236" y="103"/>
                    <a:pt x="236" y="103"/>
                    <a:pt x="236" y="103"/>
                  </a:cubicBezTo>
                  <a:cubicBezTo>
                    <a:pt x="236" y="103"/>
                    <a:pt x="236" y="103"/>
                    <a:pt x="236" y="102"/>
                  </a:cubicBezTo>
                  <a:cubicBezTo>
                    <a:pt x="236" y="91"/>
                    <a:pt x="235" y="81"/>
                    <a:pt x="229" y="71"/>
                  </a:cubicBezTo>
                  <a:cubicBezTo>
                    <a:pt x="229" y="71"/>
                    <a:pt x="228" y="70"/>
                    <a:pt x="228" y="70"/>
                  </a:cubicBezTo>
                  <a:cubicBezTo>
                    <a:pt x="228" y="70"/>
                    <a:pt x="228" y="70"/>
                    <a:pt x="228" y="70"/>
                  </a:cubicBezTo>
                  <a:cubicBezTo>
                    <a:pt x="225" y="65"/>
                    <a:pt x="222" y="60"/>
                    <a:pt x="220" y="54"/>
                  </a:cubicBezTo>
                  <a:cubicBezTo>
                    <a:pt x="218" y="48"/>
                    <a:pt x="217" y="42"/>
                    <a:pt x="216" y="36"/>
                  </a:cubicBezTo>
                  <a:cubicBezTo>
                    <a:pt x="216" y="30"/>
                    <a:pt x="217" y="23"/>
                    <a:pt x="218" y="17"/>
                  </a:cubicBezTo>
                  <a:cubicBezTo>
                    <a:pt x="220" y="11"/>
                    <a:pt x="223" y="5"/>
                    <a:pt x="226" y="0"/>
                  </a:cubicBezTo>
                  <a:cubicBezTo>
                    <a:pt x="222" y="5"/>
                    <a:pt x="219" y="11"/>
                    <a:pt x="217" y="17"/>
                  </a:cubicBezTo>
                  <a:cubicBezTo>
                    <a:pt x="215" y="23"/>
                    <a:pt x="214" y="29"/>
                    <a:pt x="214" y="36"/>
                  </a:cubicBezTo>
                  <a:cubicBezTo>
                    <a:pt x="214" y="42"/>
                    <a:pt x="214" y="49"/>
                    <a:pt x="216" y="55"/>
                  </a:cubicBezTo>
                  <a:cubicBezTo>
                    <a:pt x="216" y="55"/>
                    <a:pt x="216" y="56"/>
                    <a:pt x="216" y="56"/>
                  </a:cubicBezTo>
                  <a:cubicBezTo>
                    <a:pt x="215" y="55"/>
                    <a:pt x="214" y="54"/>
                    <a:pt x="213" y="53"/>
                  </a:cubicBezTo>
                  <a:cubicBezTo>
                    <a:pt x="211" y="51"/>
                    <a:pt x="209" y="49"/>
                    <a:pt x="206" y="47"/>
                  </a:cubicBezTo>
                  <a:cubicBezTo>
                    <a:pt x="205" y="46"/>
                    <a:pt x="205" y="46"/>
                    <a:pt x="204" y="45"/>
                  </a:cubicBezTo>
                  <a:cubicBezTo>
                    <a:pt x="203" y="45"/>
                    <a:pt x="202" y="44"/>
                    <a:pt x="201" y="44"/>
                  </a:cubicBezTo>
                  <a:cubicBezTo>
                    <a:pt x="200" y="43"/>
                    <a:pt x="198" y="43"/>
                    <a:pt x="196" y="42"/>
                  </a:cubicBezTo>
                  <a:cubicBezTo>
                    <a:pt x="195" y="42"/>
                    <a:pt x="193" y="41"/>
                    <a:pt x="192" y="41"/>
                  </a:cubicBezTo>
                  <a:cubicBezTo>
                    <a:pt x="187" y="40"/>
                    <a:pt x="187" y="40"/>
                    <a:pt x="187" y="40"/>
                  </a:cubicBezTo>
                  <a:cubicBezTo>
                    <a:pt x="184" y="40"/>
                    <a:pt x="181" y="39"/>
                    <a:pt x="178" y="38"/>
                  </a:cubicBezTo>
                  <a:cubicBezTo>
                    <a:pt x="175" y="37"/>
                    <a:pt x="172" y="36"/>
                    <a:pt x="169" y="35"/>
                  </a:cubicBezTo>
                  <a:cubicBezTo>
                    <a:pt x="167" y="33"/>
                    <a:pt x="164" y="31"/>
                    <a:pt x="162" y="29"/>
                  </a:cubicBezTo>
                  <a:cubicBezTo>
                    <a:pt x="160" y="27"/>
                    <a:pt x="159" y="24"/>
                    <a:pt x="158" y="21"/>
                  </a:cubicBezTo>
                  <a:cubicBezTo>
                    <a:pt x="159" y="24"/>
                    <a:pt x="160" y="27"/>
                    <a:pt x="162" y="30"/>
                  </a:cubicBezTo>
                  <a:cubicBezTo>
                    <a:pt x="163" y="32"/>
                    <a:pt x="166" y="35"/>
                    <a:pt x="168" y="37"/>
                  </a:cubicBezTo>
                  <a:cubicBezTo>
                    <a:pt x="171" y="39"/>
                    <a:pt x="174" y="40"/>
                    <a:pt x="177" y="41"/>
                  </a:cubicBezTo>
                  <a:cubicBezTo>
                    <a:pt x="180" y="43"/>
                    <a:pt x="183" y="44"/>
                    <a:pt x="186" y="45"/>
                  </a:cubicBezTo>
                  <a:cubicBezTo>
                    <a:pt x="189" y="46"/>
                    <a:pt x="192" y="47"/>
                    <a:pt x="195" y="48"/>
                  </a:cubicBezTo>
                  <a:cubicBezTo>
                    <a:pt x="196" y="48"/>
                    <a:pt x="197" y="49"/>
                    <a:pt x="198" y="49"/>
                  </a:cubicBezTo>
                  <a:cubicBezTo>
                    <a:pt x="199" y="50"/>
                    <a:pt x="200" y="50"/>
                    <a:pt x="200" y="51"/>
                  </a:cubicBezTo>
                  <a:cubicBezTo>
                    <a:pt x="200" y="51"/>
                    <a:pt x="211" y="63"/>
                    <a:pt x="214" y="65"/>
                  </a:cubicBezTo>
                  <a:cubicBezTo>
                    <a:pt x="221" y="77"/>
                    <a:pt x="221" y="94"/>
                    <a:pt x="221" y="108"/>
                  </a:cubicBezTo>
                  <a:cubicBezTo>
                    <a:pt x="221" y="112"/>
                    <a:pt x="221" y="117"/>
                    <a:pt x="221" y="121"/>
                  </a:cubicBezTo>
                  <a:cubicBezTo>
                    <a:pt x="218" y="133"/>
                    <a:pt x="219" y="147"/>
                    <a:pt x="224" y="159"/>
                  </a:cubicBezTo>
                  <a:cubicBezTo>
                    <a:pt x="230" y="179"/>
                    <a:pt x="242" y="198"/>
                    <a:pt x="240" y="220"/>
                  </a:cubicBezTo>
                  <a:cubicBezTo>
                    <a:pt x="238" y="229"/>
                    <a:pt x="235" y="239"/>
                    <a:pt x="226" y="245"/>
                  </a:cubicBezTo>
                  <a:cubicBezTo>
                    <a:pt x="219" y="250"/>
                    <a:pt x="211" y="251"/>
                    <a:pt x="203" y="249"/>
                  </a:cubicBezTo>
                  <a:cubicBezTo>
                    <a:pt x="185" y="247"/>
                    <a:pt x="169" y="234"/>
                    <a:pt x="154" y="225"/>
                  </a:cubicBezTo>
                  <a:cubicBezTo>
                    <a:pt x="144" y="218"/>
                    <a:pt x="134" y="211"/>
                    <a:pt x="124" y="205"/>
                  </a:cubicBezTo>
                  <a:cubicBezTo>
                    <a:pt x="121" y="204"/>
                    <a:pt x="118" y="202"/>
                    <a:pt x="115" y="201"/>
                  </a:cubicBezTo>
                  <a:cubicBezTo>
                    <a:pt x="112" y="197"/>
                    <a:pt x="107" y="183"/>
                    <a:pt x="108" y="178"/>
                  </a:cubicBezTo>
                  <a:cubicBezTo>
                    <a:pt x="111" y="170"/>
                    <a:pt x="111" y="167"/>
                    <a:pt x="114" y="159"/>
                  </a:cubicBezTo>
                  <a:cubicBezTo>
                    <a:pt x="115" y="158"/>
                    <a:pt x="115" y="157"/>
                    <a:pt x="116" y="157"/>
                  </a:cubicBezTo>
                  <a:cubicBezTo>
                    <a:pt x="117" y="156"/>
                    <a:pt x="119" y="154"/>
                    <a:pt x="120" y="153"/>
                  </a:cubicBezTo>
                  <a:cubicBezTo>
                    <a:pt x="123" y="151"/>
                    <a:pt x="125" y="148"/>
                    <a:pt x="127" y="146"/>
                  </a:cubicBezTo>
                  <a:cubicBezTo>
                    <a:pt x="130" y="144"/>
                    <a:pt x="132" y="142"/>
                    <a:pt x="135" y="140"/>
                  </a:cubicBezTo>
                  <a:cubicBezTo>
                    <a:pt x="138" y="139"/>
                    <a:pt x="141" y="138"/>
                    <a:pt x="144" y="138"/>
                  </a:cubicBezTo>
                  <a:cubicBezTo>
                    <a:pt x="141" y="137"/>
                    <a:pt x="138" y="138"/>
                    <a:pt x="135" y="139"/>
                  </a:cubicBezTo>
                  <a:cubicBezTo>
                    <a:pt x="131" y="141"/>
                    <a:pt x="129" y="142"/>
                    <a:pt x="126" y="144"/>
                  </a:cubicBezTo>
                  <a:cubicBezTo>
                    <a:pt x="123" y="146"/>
                    <a:pt x="120" y="149"/>
                    <a:pt x="117" y="150"/>
                  </a:cubicBezTo>
                  <a:cubicBezTo>
                    <a:pt x="117" y="150"/>
                    <a:pt x="117" y="150"/>
                    <a:pt x="117" y="150"/>
                  </a:cubicBezTo>
                  <a:cubicBezTo>
                    <a:pt x="120" y="137"/>
                    <a:pt x="124" y="111"/>
                    <a:pt x="115" y="100"/>
                  </a:cubicBezTo>
                  <a:cubicBezTo>
                    <a:pt x="112" y="97"/>
                    <a:pt x="115" y="116"/>
                    <a:pt x="115" y="120"/>
                  </a:cubicBezTo>
                  <a:cubicBezTo>
                    <a:pt x="115" y="128"/>
                    <a:pt x="112" y="133"/>
                    <a:pt x="110" y="143"/>
                  </a:cubicBezTo>
                  <a:cubicBezTo>
                    <a:pt x="110" y="148"/>
                    <a:pt x="108" y="152"/>
                    <a:pt x="106" y="156"/>
                  </a:cubicBezTo>
                  <a:cubicBezTo>
                    <a:pt x="104" y="161"/>
                    <a:pt x="103" y="168"/>
                    <a:pt x="101" y="172"/>
                  </a:cubicBezTo>
                  <a:cubicBezTo>
                    <a:pt x="96" y="183"/>
                    <a:pt x="98" y="192"/>
                    <a:pt x="103" y="201"/>
                  </a:cubicBezTo>
                  <a:cubicBezTo>
                    <a:pt x="103" y="201"/>
                    <a:pt x="103" y="201"/>
                    <a:pt x="103" y="202"/>
                  </a:cubicBezTo>
                  <a:cubicBezTo>
                    <a:pt x="97" y="201"/>
                    <a:pt x="91" y="201"/>
                    <a:pt x="86" y="202"/>
                  </a:cubicBezTo>
                  <a:cubicBezTo>
                    <a:pt x="80" y="203"/>
                    <a:pt x="74" y="205"/>
                    <a:pt x="68" y="207"/>
                  </a:cubicBezTo>
                  <a:cubicBezTo>
                    <a:pt x="57" y="210"/>
                    <a:pt x="46" y="215"/>
                    <a:pt x="35" y="218"/>
                  </a:cubicBezTo>
                  <a:cubicBezTo>
                    <a:pt x="29" y="219"/>
                    <a:pt x="23" y="221"/>
                    <a:pt x="18" y="221"/>
                  </a:cubicBezTo>
                  <a:cubicBezTo>
                    <a:pt x="12" y="222"/>
                    <a:pt x="6" y="222"/>
                    <a:pt x="0" y="222"/>
                  </a:cubicBezTo>
                  <a:cubicBezTo>
                    <a:pt x="6" y="223"/>
                    <a:pt x="12" y="223"/>
                    <a:pt x="18" y="223"/>
                  </a:cubicBezTo>
                  <a:cubicBezTo>
                    <a:pt x="24" y="223"/>
                    <a:pt x="30" y="222"/>
                    <a:pt x="35" y="221"/>
                  </a:cubicBezTo>
                  <a:cubicBezTo>
                    <a:pt x="47" y="218"/>
                    <a:pt x="58" y="215"/>
                    <a:pt x="70" y="212"/>
                  </a:cubicBezTo>
                  <a:cubicBezTo>
                    <a:pt x="75" y="211"/>
                    <a:pt x="81" y="210"/>
                    <a:pt x="86" y="210"/>
                  </a:cubicBezTo>
                  <a:cubicBezTo>
                    <a:pt x="92" y="209"/>
                    <a:pt x="98" y="210"/>
                    <a:pt x="103" y="211"/>
                  </a:cubicBezTo>
                  <a:cubicBezTo>
                    <a:pt x="108" y="212"/>
                    <a:pt x="112" y="215"/>
                    <a:pt x="117" y="218"/>
                  </a:cubicBezTo>
                  <a:cubicBezTo>
                    <a:pt x="118" y="219"/>
                    <a:pt x="120" y="220"/>
                    <a:pt x="121" y="221"/>
                  </a:cubicBezTo>
                  <a:cubicBezTo>
                    <a:pt x="132" y="231"/>
                    <a:pt x="143" y="241"/>
                    <a:pt x="154" y="251"/>
                  </a:cubicBezTo>
                  <a:cubicBezTo>
                    <a:pt x="161" y="257"/>
                    <a:pt x="168" y="263"/>
                    <a:pt x="175" y="269"/>
                  </a:cubicBezTo>
                  <a:cubicBezTo>
                    <a:pt x="181" y="275"/>
                    <a:pt x="186" y="280"/>
                    <a:pt x="191" y="287"/>
                  </a:cubicBezTo>
                  <a:cubicBezTo>
                    <a:pt x="195" y="293"/>
                    <a:pt x="198" y="301"/>
                    <a:pt x="198" y="309"/>
                  </a:cubicBezTo>
                  <a:cubicBezTo>
                    <a:pt x="198" y="316"/>
                    <a:pt x="195" y="323"/>
                    <a:pt x="191" y="329"/>
                  </a:cubicBezTo>
                  <a:cubicBezTo>
                    <a:pt x="182" y="344"/>
                    <a:pt x="167" y="352"/>
                    <a:pt x="151" y="359"/>
                  </a:cubicBezTo>
                  <a:cubicBezTo>
                    <a:pt x="138" y="365"/>
                    <a:pt x="123" y="371"/>
                    <a:pt x="109" y="376"/>
                  </a:cubicBezTo>
                  <a:moveTo>
                    <a:pt x="118" y="404"/>
                  </a:moveTo>
                  <a:cubicBezTo>
                    <a:pt x="118" y="404"/>
                    <a:pt x="118" y="404"/>
                    <a:pt x="118" y="404"/>
                  </a:cubicBezTo>
                  <a:moveTo>
                    <a:pt x="74" y="414"/>
                  </a:moveTo>
                  <a:cubicBezTo>
                    <a:pt x="79" y="409"/>
                    <a:pt x="85" y="404"/>
                    <a:pt x="91" y="401"/>
                  </a:cubicBezTo>
                  <a:cubicBezTo>
                    <a:pt x="100" y="396"/>
                    <a:pt x="109" y="391"/>
                    <a:pt x="118" y="388"/>
                  </a:cubicBezTo>
                  <a:cubicBezTo>
                    <a:pt x="121" y="388"/>
                    <a:pt x="124" y="387"/>
                    <a:pt x="127" y="387"/>
                  </a:cubicBezTo>
                  <a:cubicBezTo>
                    <a:pt x="125" y="389"/>
                    <a:pt x="123" y="392"/>
                    <a:pt x="121" y="395"/>
                  </a:cubicBezTo>
                  <a:cubicBezTo>
                    <a:pt x="119" y="398"/>
                    <a:pt x="118" y="402"/>
                    <a:pt x="116" y="405"/>
                  </a:cubicBezTo>
                  <a:moveTo>
                    <a:pt x="482" y="301"/>
                  </a:moveTo>
                  <a:cubicBezTo>
                    <a:pt x="482" y="301"/>
                    <a:pt x="483" y="301"/>
                    <a:pt x="484" y="301"/>
                  </a:cubicBezTo>
                  <a:cubicBezTo>
                    <a:pt x="484" y="301"/>
                    <a:pt x="484" y="301"/>
                    <a:pt x="484" y="301"/>
                  </a:cubicBezTo>
                  <a:cubicBezTo>
                    <a:pt x="483" y="301"/>
                    <a:pt x="482" y="301"/>
                    <a:pt x="482" y="301"/>
                  </a:cubicBezTo>
                  <a:close/>
                  <a:moveTo>
                    <a:pt x="88" y="391"/>
                  </a:moveTo>
                  <a:cubicBezTo>
                    <a:pt x="88" y="391"/>
                    <a:pt x="89" y="391"/>
                    <a:pt x="89" y="391"/>
                  </a:cubicBezTo>
                  <a:cubicBezTo>
                    <a:pt x="89" y="391"/>
                    <a:pt x="89" y="391"/>
                    <a:pt x="89" y="391"/>
                  </a:cubicBezTo>
                  <a:cubicBezTo>
                    <a:pt x="89" y="391"/>
                    <a:pt x="89" y="391"/>
                    <a:pt x="89" y="391"/>
                  </a:cubicBezTo>
                  <a:cubicBezTo>
                    <a:pt x="89" y="391"/>
                    <a:pt x="89" y="391"/>
                    <a:pt x="88" y="391"/>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7" name="Freeform 17"/>
            <p:cNvSpPr>
              <a:spLocks/>
            </p:cNvSpPr>
            <p:nvPr/>
          </p:nvSpPr>
          <p:spPr bwMode="auto">
            <a:xfrm>
              <a:off x="2521347" y="2734141"/>
              <a:ext cx="112712" cy="98425"/>
            </a:xfrm>
            <a:custGeom>
              <a:avLst/>
              <a:gdLst>
                <a:gd name="T0" fmla="*/ 31 w 43"/>
                <a:gd name="T1" fmla="*/ 37 h 37"/>
                <a:gd name="T2" fmla="*/ 0 w 43"/>
                <a:gd name="T3" fmla="*/ 18 h 37"/>
                <a:gd name="T4" fmla="*/ 12 w 43"/>
                <a:gd name="T5" fmla="*/ 0 h 37"/>
                <a:gd name="T6" fmla="*/ 43 w 43"/>
                <a:gd name="T7" fmla="*/ 22 h 37"/>
                <a:gd name="T8" fmla="*/ 31 w 43"/>
                <a:gd name="T9" fmla="*/ 37 h 37"/>
                <a:gd name="T10" fmla="*/ 31 w 43"/>
                <a:gd name="T11" fmla="*/ 37 h 37"/>
              </a:gdLst>
              <a:ahLst/>
              <a:cxnLst>
                <a:cxn ang="0">
                  <a:pos x="T0" y="T1"/>
                </a:cxn>
                <a:cxn ang="0">
                  <a:pos x="T2" y="T3"/>
                </a:cxn>
                <a:cxn ang="0">
                  <a:pos x="T4" y="T5"/>
                </a:cxn>
                <a:cxn ang="0">
                  <a:pos x="T6" y="T7"/>
                </a:cxn>
                <a:cxn ang="0">
                  <a:pos x="T8" y="T9"/>
                </a:cxn>
                <a:cxn ang="0">
                  <a:pos x="T10" y="T11"/>
                </a:cxn>
              </a:cxnLst>
              <a:rect l="0" t="0" r="r" b="b"/>
              <a:pathLst>
                <a:path w="43" h="37">
                  <a:moveTo>
                    <a:pt x="31" y="37"/>
                  </a:moveTo>
                  <a:cubicBezTo>
                    <a:pt x="0" y="18"/>
                    <a:pt x="0" y="18"/>
                    <a:pt x="0" y="18"/>
                  </a:cubicBezTo>
                  <a:cubicBezTo>
                    <a:pt x="0" y="18"/>
                    <a:pt x="1" y="3"/>
                    <a:pt x="12" y="0"/>
                  </a:cubicBezTo>
                  <a:cubicBezTo>
                    <a:pt x="43" y="22"/>
                    <a:pt x="43" y="22"/>
                    <a:pt x="43" y="22"/>
                  </a:cubicBezTo>
                  <a:cubicBezTo>
                    <a:pt x="31" y="37"/>
                    <a:pt x="31" y="37"/>
                    <a:pt x="31" y="37"/>
                  </a:cubicBezTo>
                  <a:cubicBezTo>
                    <a:pt x="31" y="37"/>
                    <a:pt x="31" y="37"/>
                    <a:pt x="31" y="37"/>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8" name="Freeform 18"/>
            <p:cNvSpPr>
              <a:spLocks/>
            </p:cNvSpPr>
            <p:nvPr/>
          </p:nvSpPr>
          <p:spPr bwMode="auto">
            <a:xfrm>
              <a:off x="2302272" y="2180104"/>
              <a:ext cx="136525" cy="165100"/>
            </a:xfrm>
            <a:custGeom>
              <a:avLst/>
              <a:gdLst>
                <a:gd name="T0" fmla="*/ 0 w 52"/>
                <a:gd name="T1" fmla="*/ 0 h 62"/>
                <a:gd name="T2" fmla="*/ 11 w 52"/>
                <a:gd name="T3" fmla="*/ 38 h 62"/>
                <a:gd name="T4" fmla="*/ 52 w 52"/>
                <a:gd name="T5" fmla="*/ 51 h 62"/>
                <a:gd name="T6" fmla="*/ 0 w 52"/>
                <a:gd name="T7" fmla="*/ 0 h 62"/>
              </a:gdLst>
              <a:ahLst/>
              <a:cxnLst>
                <a:cxn ang="0">
                  <a:pos x="T0" y="T1"/>
                </a:cxn>
                <a:cxn ang="0">
                  <a:pos x="T2" y="T3"/>
                </a:cxn>
                <a:cxn ang="0">
                  <a:pos x="T4" y="T5"/>
                </a:cxn>
                <a:cxn ang="0">
                  <a:pos x="T6" y="T7"/>
                </a:cxn>
              </a:cxnLst>
              <a:rect l="0" t="0" r="r" b="b"/>
              <a:pathLst>
                <a:path w="52" h="62">
                  <a:moveTo>
                    <a:pt x="0" y="0"/>
                  </a:moveTo>
                  <a:cubicBezTo>
                    <a:pt x="0" y="0"/>
                    <a:pt x="1" y="27"/>
                    <a:pt x="11" y="38"/>
                  </a:cubicBezTo>
                  <a:cubicBezTo>
                    <a:pt x="20" y="48"/>
                    <a:pt x="32" y="62"/>
                    <a:pt x="52" y="51"/>
                  </a:cubicBezTo>
                  <a:cubicBezTo>
                    <a:pt x="52" y="51"/>
                    <a:pt x="11" y="55"/>
                    <a:pt x="0"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9" name="Freeform 19"/>
            <p:cNvSpPr>
              <a:spLocks/>
            </p:cNvSpPr>
            <p:nvPr/>
          </p:nvSpPr>
          <p:spPr bwMode="auto">
            <a:xfrm>
              <a:off x="2497534" y="2551579"/>
              <a:ext cx="206375" cy="201613"/>
            </a:xfrm>
            <a:custGeom>
              <a:avLst/>
              <a:gdLst>
                <a:gd name="T0" fmla="*/ 78 w 78"/>
                <a:gd name="T1" fmla="*/ 0 h 76"/>
                <a:gd name="T2" fmla="*/ 15 w 78"/>
                <a:gd name="T3" fmla="*/ 36 h 76"/>
                <a:gd name="T4" fmla="*/ 29 w 78"/>
                <a:gd name="T5" fmla="*/ 76 h 76"/>
                <a:gd name="T6" fmla="*/ 34 w 78"/>
                <a:gd name="T7" fmla="*/ 25 h 76"/>
                <a:gd name="T8" fmla="*/ 78 w 78"/>
                <a:gd name="T9" fmla="*/ 0 h 76"/>
              </a:gdLst>
              <a:ahLst/>
              <a:cxnLst>
                <a:cxn ang="0">
                  <a:pos x="T0" y="T1"/>
                </a:cxn>
                <a:cxn ang="0">
                  <a:pos x="T2" y="T3"/>
                </a:cxn>
                <a:cxn ang="0">
                  <a:pos x="T4" y="T5"/>
                </a:cxn>
                <a:cxn ang="0">
                  <a:pos x="T6" y="T7"/>
                </a:cxn>
                <a:cxn ang="0">
                  <a:pos x="T8" y="T9"/>
                </a:cxn>
              </a:cxnLst>
              <a:rect l="0" t="0" r="r" b="b"/>
              <a:pathLst>
                <a:path w="78" h="76">
                  <a:moveTo>
                    <a:pt x="78" y="0"/>
                  </a:moveTo>
                  <a:cubicBezTo>
                    <a:pt x="78" y="0"/>
                    <a:pt x="23" y="14"/>
                    <a:pt x="15" y="36"/>
                  </a:cubicBezTo>
                  <a:cubicBezTo>
                    <a:pt x="6" y="59"/>
                    <a:pt x="29" y="76"/>
                    <a:pt x="29" y="76"/>
                  </a:cubicBezTo>
                  <a:cubicBezTo>
                    <a:pt x="29" y="76"/>
                    <a:pt x="0" y="50"/>
                    <a:pt x="34" y="25"/>
                  </a:cubicBezTo>
                  <a:cubicBezTo>
                    <a:pt x="34" y="25"/>
                    <a:pt x="56" y="10"/>
                    <a:pt x="78"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0" name="Freeform 20"/>
            <p:cNvSpPr>
              <a:spLocks/>
            </p:cNvSpPr>
            <p:nvPr/>
          </p:nvSpPr>
          <p:spPr bwMode="auto">
            <a:xfrm>
              <a:off x="2026047" y="2234079"/>
              <a:ext cx="217487" cy="206375"/>
            </a:xfrm>
            <a:custGeom>
              <a:avLst/>
              <a:gdLst>
                <a:gd name="T0" fmla="*/ 65 w 82"/>
                <a:gd name="T1" fmla="*/ 0 h 78"/>
                <a:gd name="T2" fmla="*/ 68 w 82"/>
                <a:gd name="T3" fmla="*/ 52 h 78"/>
                <a:gd name="T4" fmla="*/ 0 w 82"/>
                <a:gd name="T5" fmla="*/ 46 h 78"/>
                <a:gd name="T6" fmla="*/ 61 w 82"/>
                <a:gd name="T7" fmla="*/ 49 h 78"/>
                <a:gd name="T8" fmla="*/ 65 w 82"/>
                <a:gd name="T9" fmla="*/ 0 h 78"/>
              </a:gdLst>
              <a:ahLst/>
              <a:cxnLst>
                <a:cxn ang="0">
                  <a:pos x="T0" y="T1"/>
                </a:cxn>
                <a:cxn ang="0">
                  <a:pos x="T2" y="T3"/>
                </a:cxn>
                <a:cxn ang="0">
                  <a:pos x="T4" y="T5"/>
                </a:cxn>
                <a:cxn ang="0">
                  <a:pos x="T6" y="T7"/>
                </a:cxn>
                <a:cxn ang="0">
                  <a:pos x="T8" y="T9"/>
                </a:cxn>
              </a:cxnLst>
              <a:rect l="0" t="0" r="r" b="b"/>
              <a:pathLst>
                <a:path w="82" h="78">
                  <a:moveTo>
                    <a:pt x="65" y="0"/>
                  </a:moveTo>
                  <a:cubicBezTo>
                    <a:pt x="65" y="0"/>
                    <a:pt x="82" y="32"/>
                    <a:pt x="68" y="52"/>
                  </a:cubicBezTo>
                  <a:cubicBezTo>
                    <a:pt x="55" y="71"/>
                    <a:pt x="38" y="72"/>
                    <a:pt x="0" y="46"/>
                  </a:cubicBezTo>
                  <a:cubicBezTo>
                    <a:pt x="0" y="46"/>
                    <a:pt x="43" y="78"/>
                    <a:pt x="61" y="49"/>
                  </a:cubicBezTo>
                  <a:cubicBezTo>
                    <a:pt x="61" y="49"/>
                    <a:pt x="77" y="34"/>
                    <a:pt x="65"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1" name="Freeform 22"/>
            <p:cNvSpPr>
              <a:spLocks/>
            </p:cNvSpPr>
            <p:nvPr/>
          </p:nvSpPr>
          <p:spPr bwMode="auto">
            <a:xfrm>
              <a:off x="2443559" y="2243604"/>
              <a:ext cx="193675" cy="268288"/>
            </a:xfrm>
            <a:custGeom>
              <a:avLst/>
              <a:gdLst>
                <a:gd name="T0" fmla="*/ 66 w 73"/>
                <a:gd name="T1" fmla="*/ 0 h 101"/>
                <a:gd name="T2" fmla="*/ 28 w 73"/>
                <a:gd name="T3" fmla="*/ 68 h 101"/>
                <a:gd name="T4" fmla="*/ 73 w 73"/>
                <a:gd name="T5" fmla="*/ 101 h 101"/>
                <a:gd name="T6" fmla="*/ 66 w 73"/>
                <a:gd name="T7" fmla="*/ 0 h 101"/>
              </a:gdLst>
              <a:ahLst/>
              <a:cxnLst>
                <a:cxn ang="0">
                  <a:pos x="T0" y="T1"/>
                </a:cxn>
                <a:cxn ang="0">
                  <a:pos x="T2" y="T3"/>
                </a:cxn>
                <a:cxn ang="0">
                  <a:pos x="T4" y="T5"/>
                </a:cxn>
                <a:cxn ang="0">
                  <a:pos x="T6" y="T7"/>
                </a:cxn>
              </a:cxnLst>
              <a:rect l="0" t="0" r="r" b="b"/>
              <a:pathLst>
                <a:path w="73" h="101">
                  <a:moveTo>
                    <a:pt x="66" y="0"/>
                  </a:moveTo>
                  <a:cubicBezTo>
                    <a:pt x="66" y="0"/>
                    <a:pt x="19" y="39"/>
                    <a:pt x="28" y="68"/>
                  </a:cubicBezTo>
                  <a:cubicBezTo>
                    <a:pt x="37" y="97"/>
                    <a:pt x="73" y="101"/>
                    <a:pt x="73" y="101"/>
                  </a:cubicBezTo>
                  <a:cubicBezTo>
                    <a:pt x="73" y="101"/>
                    <a:pt x="0" y="86"/>
                    <a:pt x="66"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2" name="Freeform 23"/>
            <p:cNvSpPr>
              <a:spLocks/>
            </p:cNvSpPr>
            <p:nvPr/>
          </p:nvSpPr>
          <p:spPr bwMode="auto">
            <a:xfrm>
              <a:off x="2127647" y="2357904"/>
              <a:ext cx="387350" cy="407988"/>
            </a:xfrm>
            <a:custGeom>
              <a:avLst/>
              <a:gdLst>
                <a:gd name="T0" fmla="*/ 8 w 147"/>
                <a:gd name="T1" fmla="*/ 65 h 154"/>
                <a:gd name="T2" fmla="*/ 37 w 147"/>
                <a:gd name="T3" fmla="*/ 19 h 154"/>
                <a:gd name="T4" fmla="*/ 76 w 147"/>
                <a:gd name="T5" fmla="*/ 5 h 154"/>
                <a:gd name="T6" fmla="*/ 108 w 147"/>
                <a:gd name="T7" fmla="*/ 17 h 154"/>
                <a:gd name="T8" fmla="*/ 139 w 147"/>
                <a:gd name="T9" fmla="*/ 49 h 154"/>
                <a:gd name="T10" fmla="*/ 141 w 147"/>
                <a:gd name="T11" fmla="*/ 89 h 154"/>
                <a:gd name="T12" fmla="*/ 113 w 147"/>
                <a:gd name="T13" fmla="*/ 126 h 154"/>
                <a:gd name="T14" fmla="*/ 95 w 147"/>
                <a:gd name="T15" fmla="*/ 144 h 154"/>
                <a:gd name="T16" fmla="*/ 76 w 147"/>
                <a:gd name="T17" fmla="*/ 151 h 154"/>
                <a:gd name="T18" fmla="*/ 36 w 147"/>
                <a:gd name="T19" fmla="*/ 144 h 154"/>
                <a:gd name="T20" fmla="*/ 8 w 147"/>
                <a:gd name="T21" fmla="*/ 6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4">
                  <a:moveTo>
                    <a:pt x="8" y="65"/>
                  </a:moveTo>
                  <a:cubicBezTo>
                    <a:pt x="13" y="47"/>
                    <a:pt x="23" y="31"/>
                    <a:pt x="37" y="19"/>
                  </a:cubicBezTo>
                  <a:cubicBezTo>
                    <a:pt x="47" y="10"/>
                    <a:pt x="62" y="0"/>
                    <a:pt x="76" y="5"/>
                  </a:cubicBezTo>
                  <a:cubicBezTo>
                    <a:pt x="87" y="5"/>
                    <a:pt x="99" y="11"/>
                    <a:pt x="108" y="17"/>
                  </a:cubicBezTo>
                  <a:cubicBezTo>
                    <a:pt x="120" y="26"/>
                    <a:pt x="132" y="37"/>
                    <a:pt x="139" y="49"/>
                  </a:cubicBezTo>
                  <a:cubicBezTo>
                    <a:pt x="146" y="62"/>
                    <a:pt x="147" y="76"/>
                    <a:pt x="141" y="89"/>
                  </a:cubicBezTo>
                  <a:cubicBezTo>
                    <a:pt x="135" y="103"/>
                    <a:pt x="123" y="114"/>
                    <a:pt x="113" y="126"/>
                  </a:cubicBezTo>
                  <a:cubicBezTo>
                    <a:pt x="108" y="132"/>
                    <a:pt x="102" y="139"/>
                    <a:pt x="95" y="144"/>
                  </a:cubicBezTo>
                  <a:cubicBezTo>
                    <a:pt x="89" y="147"/>
                    <a:pt x="83" y="150"/>
                    <a:pt x="76" y="151"/>
                  </a:cubicBezTo>
                  <a:cubicBezTo>
                    <a:pt x="63" y="154"/>
                    <a:pt x="48" y="151"/>
                    <a:pt x="36" y="144"/>
                  </a:cubicBezTo>
                  <a:cubicBezTo>
                    <a:pt x="10" y="128"/>
                    <a:pt x="0" y="93"/>
                    <a:pt x="8" y="65"/>
                  </a:cubicBezTo>
                  <a:close/>
                </a:path>
              </a:pathLst>
            </a:custGeom>
            <a:solidFill>
              <a:srgbClr val="A78C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3" name="Freeform 24"/>
            <p:cNvSpPr>
              <a:spLocks/>
            </p:cNvSpPr>
            <p:nvPr/>
          </p:nvSpPr>
          <p:spPr bwMode="auto">
            <a:xfrm>
              <a:off x="2348309" y="2416641"/>
              <a:ext cx="125412" cy="198438"/>
            </a:xfrm>
            <a:custGeom>
              <a:avLst/>
              <a:gdLst>
                <a:gd name="T0" fmla="*/ 28 w 47"/>
                <a:gd name="T1" fmla="*/ 71 h 75"/>
                <a:gd name="T2" fmla="*/ 28 w 47"/>
                <a:gd name="T3" fmla="*/ 54 h 75"/>
                <a:gd name="T4" fmla="*/ 29 w 47"/>
                <a:gd name="T5" fmla="*/ 38 h 75"/>
                <a:gd name="T6" fmla="*/ 20 w 47"/>
                <a:gd name="T7" fmla="*/ 19 h 75"/>
                <a:gd name="T8" fmla="*/ 11 w 47"/>
                <a:gd name="T9" fmla="*/ 12 h 75"/>
                <a:gd name="T10" fmla="*/ 1 w 47"/>
                <a:gd name="T11" fmla="*/ 7 h 75"/>
                <a:gd name="T12" fmla="*/ 1 w 47"/>
                <a:gd name="T13" fmla="*/ 2 h 75"/>
                <a:gd name="T14" fmla="*/ 5 w 47"/>
                <a:gd name="T15" fmla="*/ 0 h 75"/>
                <a:gd name="T16" fmla="*/ 7 w 47"/>
                <a:gd name="T17" fmla="*/ 0 h 75"/>
                <a:gd name="T18" fmla="*/ 47 w 47"/>
                <a:gd name="T19" fmla="*/ 57 h 75"/>
                <a:gd name="T20" fmla="*/ 42 w 47"/>
                <a:gd name="T21" fmla="*/ 72 h 75"/>
                <a:gd name="T22" fmla="*/ 28 w 47"/>
                <a:gd name="T23"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8" y="71"/>
                  </a:moveTo>
                  <a:cubicBezTo>
                    <a:pt x="24" y="66"/>
                    <a:pt x="27" y="60"/>
                    <a:pt x="28" y="54"/>
                  </a:cubicBezTo>
                  <a:cubicBezTo>
                    <a:pt x="30" y="49"/>
                    <a:pt x="30" y="43"/>
                    <a:pt x="29" y="38"/>
                  </a:cubicBezTo>
                  <a:cubicBezTo>
                    <a:pt x="28" y="31"/>
                    <a:pt x="25" y="24"/>
                    <a:pt x="20" y="19"/>
                  </a:cubicBezTo>
                  <a:cubicBezTo>
                    <a:pt x="17" y="16"/>
                    <a:pt x="14" y="14"/>
                    <a:pt x="11" y="12"/>
                  </a:cubicBezTo>
                  <a:cubicBezTo>
                    <a:pt x="8" y="10"/>
                    <a:pt x="4" y="9"/>
                    <a:pt x="1" y="7"/>
                  </a:cubicBezTo>
                  <a:cubicBezTo>
                    <a:pt x="0" y="5"/>
                    <a:pt x="0" y="3"/>
                    <a:pt x="1" y="2"/>
                  </a:cubicBezTo>
                  <a:cubicBezTo>
                    <a:pt x="3" y="1"/>
                    <a:pt x="4" y="0"/>
                    <a:pt x="5" y="0"/>
                  </a:cubicBezTo>
                  <a:cubicBezTo>
                    <a:pt x="6" y="0"/>
                    <a:pt x="6" y="0"/>
                    <a:pt x="7" y="0"/>
                  </a:cubicBezTo>
                  <a:cubicBezTo>
                    <a:pt x="32" y="7"/>
                    <a:pt x="47" y="31"/>
                    <a:pt x="47" y="57"/>
                  </a:cubicBezTo>
                  <a:cubicBezTo>
                    <a:pt x="47" y="62"/>
                    <a:pt x="46" y="68"/>
                    <a:pt x="42" y="72"/>
                  </a:cubicBezTo>
                  <a:cubicBezTo>
                    <a:pt x="38" y="75"/>
                    <a:pt x="32" y="75"/>
                    <a:pt x="28" y="71"/>
                  </a:cubicBezTo>
                  <a:close/>
                </a:path>
              </a:pathLst>
            </a:custGeom>
            <a:solidFill>
              <a:srgbClr val="AA9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4" name="Freeform 25"/>
            <p:cNvSpPr>
              <a:spLocks/>
            </p:cNvSpPr>
            <p:nvPr/>
          </p:nvSpPr>
          <p:spPr bwMode="auto">
            <a:xfrm>
              <a:off x="2283222" y="2397591"/>
              <a:ext cx="36512" cy="42863"/>
            </a:xfrm>
            <a:custGeom>
              <a:avLst/>
              <a:gdLst>
                <a:gd name="T0" fmla="*/ 14 w 14"/>
                <a:gd name="T1" fmla="*/ 9 h 16"/>
                <a:gd name="T2" fmla="*/ 11 w 14"/>
                <a:gd name="T3" fmla="*/ 15 h 16"/>
                <a:gd name="T4" fmla="*/ 4 w 14"/>
                <a:gd name="T5" fmla="*/ 15 h 16"/>
                <a:gd name="T6" fmla="*/ 0 w 14"/>
                <a:gd name="T7" fmla="*/ 10 h 16"/>
                <a:gd name="T8" fmla="*/ 1 w 14"/>
                <a:gd name="T9" fmla="*/ 6 h 16"/>
                <a:gd name="T10" fmla="*/ 10 w 14"/>
                <a:gd name="T11" fmla="*/ 2 h 16"/>
                <a:gd name="T12" fmla="*/ 11 w 14"/>
                <a:gd name="T13" fmla="*/ 3 h 16"/>
                <a:gd name="T14" fmla="*/ 14 w 14"/>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14" y="9"/>
                  </a:moveTo>
                  <a:cubicBezTo>
                    <a:pt x="14" y="11"/>
                    <a:pt x="13" y="13"/>
                    <a:pt x="11" y="15"/>
                  </a:cubicBezTo>
                  <a:cubicBezTo>
                    <a:pt x="9" y="16"/>
                    <a:pt x="6" y="16"/>
                    <a:pt x="4" y="15"/>
                  </a:cubicBezTo>
                  <a:cubicBezTo>
                    <a:pt x="2" y="14"/>
                    <a:pt x="0" y="12"/>
                    <a:pt x="0" y="10"/>
                  </a:cubicBezTo>
                  <a:cubicBezTo>
                    <a:pt x="0" y="8"/>
                    <a:pt x="0" y="7"/>
                    <a:pt x="1" y="6"/>
                  </a:cubicBezTo>
                  <a:cubicBezTo>
                    <a:pt x="2" y="2"/>
                    <a:pt x="6" y="0"/>
                    <a:pt x="10" y="2"/>
                  </a:cubicBezTo>
                  <a:cubicBezTo>
                    <a:pt x="10" y="2"/>
                    <a:pt x="11" y="3"/>
                    <a:pt x="11" y="3"/>
                  </a:cubicBezTo>
                  <a:cubicBezTo>
                    <a:pt x="13" y="4"/>
                    <a:pt x="14" y="6"/>
                    <a:pt x="14" y="9"/>
                  </a:cubicBezTo>
                  <a:close/>
                </a:path>
              </a:pathLst>
            </a:custGeom>
            <a:solidFill>
              <a:srgbClr val="AA9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5" name="Freeform 26"/>
            <p:cNvSpPr>
              <a:spLocks/>
            </p:cNvSpPr>
            <p:nvPr/>
          </p:nvSpPr>
          <p:spPr bwMode="auto">
            <a:xfrm>
              <a:off x="2200672" y="2508716"/>
              <a:ext cx="179387" cy="165100"/>
            </a:xfrm>
            <a:custGeom>
              <a:avLst/>
              <a:gdLst>
                <a:gd name="T0" fmla="*/ 13 w 68"/>
                <a:gd name="T1" fmla="*/ 9 h 62"/>
                <a:gd name="T2" fmla="*/ 30 w 68"/>
                <a:gd name="T3" fmla="*/ 1 h 62"/>
                <a:gd name="T4" fmla="*/ 59 w 68"/>
                <a:gd name="T5" fmla="*/ 13 h 62"/>
                <a:gd name="T6" fmla="*/ 63 w 68"/>
                <a:gd name="T7" fmla="*/ 45 h 62"/>
                <a:gd name="T8" fmla="*/ 36 w 68"/>
                <a:gd name="T9" fmla="*/ 61 h 62"/>
                <a:gd name="T10" fmla="*/ 22 w 68"/>
                <a:gd name="T11" fmla="*/ 57 h 62"/>
                <a:gd name="T12" fmla="*/ 2 w 68"/>
                <a:gd name="T13" fmla="*/ 34 h 62"/>
                <a:gd name="T14" fmla="*/ 17 w 68"/>
                <a:gd name="T15" fmla="*/ 6 h 62"/>
                <a:gd name="T16" fmla="*/ 13 w 68"/>
                <a:gd name="T17" fmla="*/ 9 h 62"/>
                <a:gd name="T18" fmla="*/ 13 w 68"/>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2">
                  <a:moveTo>
                    <a:pt x="13" y="9"/>
                  </a:moveTo>
                  <a:cubicBezTo>
                    <a:pt x="19" y="5"/>
                    <a:pt x="24" y="2"/>
                    <a:pt x="30" y="1"/>
                  </a:cubicBezTo>
                  <a:cubicBezTo>
                    <a:pt x="41" y="0"/>
                    <a:pt x="52" y="5"/>
                    <a:pt x="59" y="13"/>
                  </a:cubicBezTo>
                  <a:cubicBezTo>
                    <a:pt x="66" y="22"/>
                    <a:pt x="68" y="35"/>
                    <a:pt x="63" y="45"/>
                  </a:cubicBezTo>
                  <a:cubicBezTo>
                    <a:pt x="58" y="55"/>
                    <a:pt x="47" y="62"/>
                    <a:pt x="36" y="61"/>
                  </a:cubicBezTo>
                  <a:cubicBezTo>
                    <a:pt x="31" y="61"/>
                    <a:pt x="26" y="59"/>
                    <a:pt x="22" y="57"/>
                  </a:cubicBezTo>
                  <a:cubicBezTo>
                    <a:pt x="13" y="52"/>
                    <a:pt x="4" y="44"/>
                    <a:pt x="2" y="34"/>
                  </a:cubicBezTo>
                  <a:cubicBezTo>
                    <a:pt x="0" y="22"/>
                    <a:pt x="5" y="12"/>
                    <a:pt x="17" y="6"/>
                  </a:cubicBezTo>
                  <a:cubicBezTo>
                    <a:pt x="13" y="9"/>
                    <a:pt x="13" y="9"/>
                    <a:pt x="13" y="9"/>
                  </a:cubicBezTo>
                  <a:cubicBezTo>
                    <a:pt x="13" y="9"/>
                    <a:pt x="13" y="9"/>
                    <a:pt x="13" y="9"/>
                  </a:cubicBezTo>
                  <a:close/>
                </a:path>
              </a:pathLst>
            </a:custGeom>
            <a:solidFill>
              <a:srgbClr val="1CC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6" name="Freeform 27"/>
            <p:cNvSpPr>
              <a:spLocks/>
            </p:cNvSpPr>
            <p:nvPr/>
          </p:nvSpPr>
          <p:spPr bwMode="auto">
            <a:xfrm>
              <a:off x="2200672" y="2503954"/>
              <a:ext cx="182562" cy="171450"/>
            </a:xfrm>
            <a:custGeom>
              <a:avLst/>
              <a:gdLst>
                <a:gd name="T0" fmla="*/ 13 w 69"/>
                <a:gd name="T1" fmla="*/ 10 h 65"/>
                <a:gd name="T2" fmla="*/ 51 w 69"/>
                <a:gd name="T3" fmla="*/ 7 h 65"/>
                <a:gd name="T4" fmla="*/ 67 w 69"/>
                <a:gd name="T5" fmla="*/ 40 h 65"/>
                <a:gd name="T6" fmla="*/ 40 w 69"/>
                <a:gd name="T7" fmla="*/ 64 h 65"/>
                <a:gd name="T8" fmla="*/ 5 w 69"/>
                <a:gd name="T9" fmla="*/ 45 h 65"/>
                <a:gd name="T10" fmla="*/ 2 w 69"/>
                <a:gd name="T11" fmla="*/ 24 h 65"/>
                <a:gd name="T12" fmla="*/ 17 w 69"/>
                <a:gd name="T13" fmla="*/ 8 h 65"/>
                <a:gd name="T14" fmla="*/ 18 w 69"/>
                <a:gd name="T15" fmla="*/ 10 h 65"/>
                <a:gd name="T16" fmla="*/ 5 w 69"/>
                <a:gd name="T17" fmla="*/ 40 h 65"/>
                <a:gd name="T18" fmla="*/ 36 w 69"/>
                <a:gd name="T19" fmla="*/ 62 h 65"/>
                <a:gd name="T20" fmla="*/ 63 w 69"/>
                <a:gd name="T21" fmla="*/ 43 h 65"/>
                <a:gd name="T22" fmla="*/ 53 w 69"/>
                <a:gd name="T23" fmla="*/ 12 h 65"/>
                <a:gd name="T24" fmla="*/ 33 w 69"/>
                <a:gd name="T25" fmla="*/ 5 h 65"/>
                <a:gd name="T26" fmla="*/ 14 w 69"/>
                <a:gd name="T27" fmla="*/ 12 h 65"/>
                <a:gd name="T28" fmla="*/ 13 w 69"/>
                <a:gd name="T2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3" y="10"/>
                  </a:moveTo>
                  <a:cubicBezTo>
                    <a:pt x="24" y="2"/>
                    <a:pt x="39" y="0"/>
                    <a:pt x="51" y="7"/>
                  </a:cubicBezTo>
                  <a:cubicBezTo>
                    <a:pt x="63" y="14"/>
                    <a:pt x="69" y="27"/>
                    <a:pt x="67" y="40"/>
                  </a:cubicBezTo>
                  <a:cubicBezTo>
                    <a:pt x="64" y="53"/>
                    <a:pt x="53" y="63"/>
                    <a:pt x="40" y="64"/>
                  </a:cubicBezTo>
                  <a:cubicBezTo>
                    <a:pt x="27" y="65"/>
                    <a:pt x="12" y="56"/>
                    <a:pt x="5" y="45"/>
                  </a:cubicBezTo>
                  <a:cubicBezTo>
                    <a:pt x="1" y="39"/>
                    <a:pt x="0" y="31"/>
                    <a:pt x="2" y="24"/>
                  </a:cubicBezTo>
                  <a:cubicBezTo>
                    <a:pt x="4" y="16"/>
                    <a:pt x="10" y="11"/>
                    <a:pt x="17" y="8"/>
                  </a:cubicBezTo>
                  <a:cubicBezTo>
                    <a:pt x="18" y="7"/>
                    <a:pt x="20" y="9"/>
                    <a:pt x="18" y="10"/>
                  </a:cubicBezTo>
                  <a:cubicBezTo>
                    <a:pt x="7" y="15"/>
                    <a:pt x="0" y="27"/>
                    <a:pt x="5" y="40"/>
                  </a:cubicBezTo>
                  <a:cubicBezTo>
                    <a:pt x="10" y="52"/>
                    <a:pt x="24" y="60"/>
                    <a:pt x="36" y="62"/>
                  </a:cubicBezTo>
                  <a:cubicBezTo>
                    <a:pt x="48" y="63"/>
                    <a:pt x="60" y="55"/>
                    <a:pt x="63" y="43"/>
                  </a:cubicBezTo>
                  <a:cubicBezTo>
                    <a:pt x="67" y="32"/>
                    <a:pt x="63" y="19"/>
                    <a:pt x="53" y="12"/>
                  </a:cubicBezTo>
                  <a:cubicBezTo>
                    <a:pt x="47" y="7"/>
                    <a:pt x="40" y="5"/>
                    <a:pt x="33" y="5"/>
                  </a:cubicBezTo>
                  <a:cubicBezTo>
                    <a:pt x="26" y="5"/>
                    <a:pt x="20" y="8"/>
                    <a:pt x="14" y="12"/>
                  </a:cubicBezTo>
                  <a:cubicBezTo>
                    <a:pt x="13" y="13"/>
                    <a:pt x="12" y="11"/>
                    <a:pt x="13" y="1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7" name="Freeform 28"/>
            <p:cNvSpPr>
              <a:spLocks/>
            </p:cNvSpPr>
            <p:nvPr/>
          </p:nvSpPr>
          <p:spPr bwMode="auto">
            <a:xfrm>
              <a:off x="2286397" y="2586504"/>
              <a:ext cx="41275" cy="41275"/>
            </a:xfrm>
            <a:custGeom>
              <a:avLst/>
              <a:gdLst>
                <a:gd name="T0" fmla="*/ 3 w 16"/>
                <a:gd name="T1" fmla="*/ 14 h 16"/>
                <a:gd name="T2" fmla="*/ 14 w 16"/>
                <a:gd name="T3" fmla="*/ 13 h 16"/>
                <a:gd name="T4" fmla="*/ 13 w 16"/>
                <a:gd name="T5" fmla="*/ 3 h 16"/>
                <a:gd name="T6" fmla="*/ 2 w 16"/>
                <a:gd name="T7" fmla="*/ 3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6" y="16"/>
                    <a:pt x="11" y="16"/>
                    <a:pt x="14" y="13"/>
                  </a:cubicBezTo>
                  <a:cubicBezTo>
                    <a:pt x="16" y="10"/>
                    <a:pt x="16" y="5"/>
                    <a:pt x="13" y="3"/>
                  </a:cubicBezTo>
                  <a:cubicBezTo>
                    <a:pt x="10" y="0"/>
                    <a:pt x="5" y="0"/>
                    <a:pt x="2" y="3"/>
                  </a:cubicBezTo>
                  <a:cubicBezTo>
                    <a:pt x="0" y="6"/>
                    <a:pt x="0" y="11"/>
                    <a:pt x="3" y="14"/>
                  </a:cubicBezTo>
                  <a:close/>
                </a:path>
              </a:pathLst>
            </a:custGeom>
            <a:solidFill>
              <a:srgbClr val="0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8" name="Freeform 29"/>
            <p:cNvSpPr>
              <a:spLocks/>
            </p:cNvSpPr>
            <p:nvPr/>
          </p:nvSpPr>
          <p:spPr bwMode="auto">
            <a:xfrm>
              <a:off x="2391172" y="2365841"/>
              <a:ext cx="42862" cy="36513"/>
            </a:xfrm>
            <a:custGeom>
              <a:avLst/>
              <a:gdLst>
                <a:gd name="T0" fmla="*/ 2 w 16"/>
                <a:gd name="T1" fmla="*/ 4 h 14"/>
                <a:gd name="T2" fmla="*/ 2 w 16"/>
                <a:gd name="T3" fmla="*/ 4 h 14"/>
                <a:gd name="T4" fmla="*/ 0 w 16"/>
                <a:gd name="T5" fmla="*/ 3 h 14"/>
                <a:gd name="T6" fmla="*/ 0 w 16"/>
                <a:gd name="T7" fmla="*/ 3 h 14"/>
                <a:gd name="T8" fmla="*/ 1 w 16"/>
                <a:gd name="T9" fmla="*/ 1 h 14"/>
                <a:gd name="T10" fmla="*/ 7 w 16"/>
                <a:gd name="T11" fmla="*/ 4 h 14"/>
                <a:gd name="T12" fmla="*/ 15 w 16"/>
                <a:gd name="T13" fmla="*/ 11 h 14"/>
                <a:gd name="T14" fmla="*/ 13 w 16"/>
                <a:gd name="T15" fmla="*/ 13 h 14"/>
                <a:gd name="T16" fmla="*/ 1 w 16"/>
                <a:gd name="T17" fmla="*/ 4 h 14"/>
                <a:gd name="T18" fmla="*/ 3 w 16"/>
                <a:gd name="T19" fmla="*/ 2 h 14"/>
                <a:gd name="T20" fmla="*/ 13 w 16"/>
                <a:gd name="T21" fmla="*/ 9 h 14"/>
                <a:gd name="T22" fmla="*/ 10 w 16"/>
                <a:gd name="T23" fmla="*/ 12 h 14"/>
                <a:gd name="T24" fmla="*/ 2 w 16"/>
                <a:gd name="T25" fmla="*/ 5 h 14"/>
                <a:gd name="T26" fmla="*/ 3 w 16"/>
                <a:gd name="T27" fmla="*/ 2 h 14"/>
                <a:gd name="T28" fmla="*/ 14 w 16"/>
                <a:gd name="T29" fmla="*/ 11 h 14"/>
                <a:gd name="T30" fmla="*/ 12 w 16"/>
                <a:gd name="T31" fmla="*/ 13 h 14"/>
                <a:gd name="T32" fmla="*/ 7 w 16"/>
                <a:gd name="T33" fmla="*/ 8 h 14"/>
                <a:gd name="T34" fmla="*/ 3 w 16"/>
                <a:gd name="T35" fmla="*/ 5 h 14"/>
                <a:gd name="T36" fmla="*/ 2 w 16"/>
                <a:gd name="T37" fmla="*/ 4 h 14"/>
                <a:gd name="T38" fmla="*/ 3 w 16"/>
                <a:gd name="T39" fmla="*/ 2 h 14"/>
                <a:gd name="T40" fmla="*/ 3 w 16"/>
                <a:gd name="T41" fmla="*/ 2 h 14"/>
                <a:gd name="T42" fmla="*/ 1 w 16"/>
                <a:gd name="T43" fmla="*/ 1 h 14"/>
                <a:gd name="T44" fmla="*/ 2 w 16"/>
                <a:gd name="T45" fmla="*/ 1 h 14"/>
                <a:gd name="T46" fmla="*/ 2 w 16"/>
                <a:gd name="T4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2" y="4"/>
                  </a:moveTo>
                  <a:cubicBezTo>
                    <a:pt x="2" y="4"/>
                    <a:pt x="2" y="4"/>
                    <a:pt x="2" y="4"/>
                  </a:cubicBezTo>
                  <a:cubicBezTo>
                    <a:pt x="1" y="4"/>
                    <a:pt x="0" y="4"/>
                    <a:pt x="0" y="3"/>
                  </a:cubicBezTo>
                  <a:cubicBezTo>
                    <a:pt x="0" y="3"/>
                    <a:pt x="0" y="3"/>
                    <a:pt x="0" y="3"/>
                  </a:cubicBezTo>
                  <a:cubicBezTo>
                    <a:pt x="0" y="2"/>
                    <a:pt x="0" y="1"/>
                    <a:pt x="1" y="1"/>
                  </a:cubicBezTo>
                  <a:cubicBezTo>
                    <a:pt x="3" y="0"/>
                    <a:pt x="5" y="3"/>
                    <a:pt x="7" y="4"/>
                  </a:cubicBezTo>
                  <a:cubicBezTo>
                    <a:pt x="10" y="6"/>
                    <a:pt x="13" y="8"/>
                    <a:pt x="15" y="11"/>
                  </a:cubicBezTo>
                  <a:cubicBezTo>
                    <a:pt x="16" y="12"/>
                    <a:pt x="14" y="14"/>
                    <a:pt x="13" y="13"/>
                  </a:cubicBezTo>
                  <a:cubicBezTo>
                    <a:pt x="9" y="11"/>
                    <a:pt x="5" y="8"/>
                    <a:pt x="1" y="4"/>
                  </a:cubicBezTo>
                  <a:cubicBezTo>
                    <a:pt x="0" y="3"/>
                    <a:pt x="1" y="1"/>
                    <a:pt x="3" y="2"/>
                  </a:cubicBezTo>
                  <a:cubicBezTo>
                    <a:pt x="7" y="4"/>
                    <a:pt x="10" y="6"/>
                    <a:pt x="13" y="9"/>
                  </a:cubicBezTo>
                  <a:cubicBezTo>
                    <a:pt x="14" y="11"/>
                    <a:pt x="12" y="13"/>
                    <a:pt x="10" y="12"/>
                  </a:cubicBezTo>
                  <a:cubicBezTo>
                    <a:pt x="8" y="9"/>
                    <a:pt x="5" y="6"/>
                    <a:pt x="2" y="5"/>
                  </a:cubicBezTo>
                  <a:cubicBezTo>
                    <a:pt x="2" y="4"/>
                    <a:pt x="3" y="3"/>
                    <a:pt x="3" y="2"/>
                  </a:cubicBezTo>
                  <a:cubicBezTo>
                    <a:pt x="7" y="5"/>
                    <a:pt x="10" y="8"/>
                    <a:pt x="14" y="11"/>
                  </a:cubicBezTo>
                  <a:cubicBezTo>
                    <a:pt x="14" y="11"/>
                    <a:pt x="13" y="12"/>
                    <a:pt x="12" y="13"/>
                  </a:cubicBezTo>
                  <a:cubicBezTo>
                    <a:pt x="11" y="11"/>
                    <a:pt x="9" y="9"/>
                    <a:pt x="7" y="8"/>
                  </a:cubicBezTo>
                  <a:cubicBezTo>
                    <a:pt x="6" y="7"/>
                    <a:pt x="5" y="6"/>
                    <a:pt x="3" y="5"/>
                  </a:cubicBezTo>
                  <a:cubicBezTo>
                    <a:pt x="3" y="5"/>
                    <a:pt x="1" y="4"/>
                    <a:pt x="2" y="4"/>
                  </a:cubicBezTo>
                  <a:cubicBezTo>
                    <a:pt x="2" y="3"/>
                    <a:pt x="3" y="3"/>
                    <a:pt x="3" y="2"/>
                  </a:cubicBezTo>
                  <a:cubicBezTo>
                    <a:pt x="3" y="2"/>
                    <a:pt x="3" y="2"/>
                    <a:pt x="3" y="2"/>
                  </a:cubicBezTo>
                  <a:cubicBezTo>
                    <a:pt x="2" y="2"/>
                    <a:pt x="2" y="2"/>
                    <a:pt x="1" y="1"/>
                  </a:cubicBezTo>
                  <a:cubicBezTo>
                    <a:pt x="2" y="1"/>
                    <a:pt x="2" y="1"/>
                    <a:pt x="2" y="1"/>
                  </a:cubicBezTo>
                  <a:cubicBezTo>
                    <a:pt x="4" y="1"/>
                    <a:pt x="4" y="4"/>
                    <a:pt x="2" y="4"/>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09" name="Freeform 30"/>
            <p:cNvSpPr>
              <a:spLocks/>
            </p:cNvSpPr>
            <p:nvPr/>
          </p:nvSpPr>
          <p:spPr bwMode="auto">
            <a:xfrm>
              <a:off x="2459434" y="2445216"/>
              <a:ext cx="19050" cy="42863"/>
            </a:xfrm>
            <a:custGeom>
              <a:avLst/>
              <a:gdLst>
                <a:gd name="T0" fmla="*/ 5 w 7"/>
                <a:gd name="T1" fmla="*/ 2 h 16"/>
                <a:gd name="T2" fmla="*/ 6 w 7"/>
                <a:gd name="T3" fmla="*/ 14 h 16"/>
                <a:gd name="T4" fmla="*/ 3 w 7"/>
                <a:gd name="T5" fmla="*/ 14 h 16"/>
                <a:gd name="T6" fmla="*/ 2 w 7"/>
                <a:gd name="T7" fmla="*/ 3 h 16"/>
                <a:gd name="T8" fmla="*/ 5 w 7"/>
                <a:gd name="T9" fmla="*/ 3 h 16"/>
                <a:gd name="T10" fmla="*/ 6 w 7"/>
                <a:gd name="T11" fmla="*/ 12 h 16"/>
                <a:gd name="T12" fmla="*/ 3 w 7"/>
                <a:gd name="T13" fmla="*/ 12 h 16"/>
                <a:gd name="T14" fmla="*/ 2 w 7"/>
                <a:gd name="T15" fmla="*/ 7 h 16"/>
                <a:gd name="T16" fmla="*/ 5 w 7"/>
                <a:gd name="T17" fmla="*/ 6 h 16"/>
                <a:gd name="T18" fmla="*/ 6 w 7"/>
                <a:gd name="T19" fmla="*/ 13 h 16"/>
                <a:gd name="T20" fmla="*/ 3 w 7"/>
                <a:gd name="T21" fmla="*/ 14 h 16"/>
                <a:gd name="T22" fmla="*/ 2 w 7"/>
                <a:gd name="T23" fmla="*/ 2 h 16"/>
                <a:gd name="T24" fmla="*/ 5 w 7"/>
                <a:gd name="T25" fmla="*/ 2 h 16"/>
                <a:gd name="T26" fmla="*/ 6 w 7"/>
                <a:gd name="T27" fmla="*/ 15 h 16"/>
                <a:gd name="T28" fmla="*/ 3 w 7"/>
                <a:gd name="T29" fmla="*/ 15 h 16"/>
                <a:gd name="T30" fmla="*/ 2 w 7"/>
                <a:gd name="T31" fmla="*/ 2 h 16"/>
                <a:gd name="T32" fmla="*/ 5 w 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5" y="2"/>
                  </a:moveTo>
                  <a:cubicBezTo>
                    <a:pt x="4" y="6"/>
                    <a:pt x="4" y="10"/>
                    <a:pt x="6" y="14"/>
                  </a:cubicBezTo>
                  <a:cubicBezTo>
                    <a:pt x="5" y="14"/>
                    <a:pt x="4" y="14"/>
                    <a:pt x="3" y="14"/>
                  </a:cubicBezTo>
                  <a:cubicBezTo>
                    <a:pt x="4" y="10"/>
                    <a:pt x="3" y="7"/>
                    <a:pt x="2" y="3"/>
                  </a:cubicBezTo>
                  <a:cubicBezTo>
                    <a:pt x="3" y="3"/>
                    <a:pt x="4" y="3"/>
                    <a:pt x="5" y="3"/>
                  </a:cubicBezTo>
                  <a:cubicBezTo>
                    <a:pt x="4" y="6"/>
                    <a:pt x="4" y="9"/>
                    <a:pt x="6" y="12"/>
                  </a:cubicBezTo>
                  <a:cubicBezTo>
                    <a:pt x="5" y="12"/>
                    <a:pt x="4" y="12"/>
                    <a:pt x="3" y="12"/>
                  </a:cubicBezTo>
                  <a:cubicBezTo>
                    <a:pt x="3" y="11"/>
                    <a:pt x="3" y="9"/>
                    <a:pt x="2" y="7"/>
                  </a:cubicBezTo>
                  <a:cubicBezTo>
                    <a:pt x="1" y="6"/>
                    <a:pt x="4" y="4"/>
                    <a:pt x="5" y="6"/>
                  </a:cubicBezTo>
                  <a:cubicBezTo>
                    <a:pt x="6" y="8"/>
                    <a:pt x="6" y="11"/>
                    <a:pt x="6" y="13"/>
                  </a:cubicBezTo>
                  <a:cubicBezTo>
                    <a:pt x="6" y="14"/>
                    <a:pt x="4" y="15"/>
                    <a:pt x="3" y="14"/>
                  </a:cubicBezTo>
                  <a:cubicBezTo>
                    <a:pt x="1" y="10"/>
                    <a:pt x="0" y="6"/>
                    <a:pt x="2" y="2"/>
                  </a:cubicBezTo>
                  <a:cubicBezTo>
                    <a:pt x="3" y="1"/>
                    <a:pt x="5" y="1"/>
                    <a:pt x="5" y="2"/>
                  </a:cubicBezTo>
                  <a:cubicBezTo>
                    <a:pt x="6" y="6"/>
                    <a:pt x="7" y="10"/>
                    <a:pt x="6" y="15"/>
                  </a:cubicBezTo>
                  <a:cubicBezTo>
                    <a:pt x="6" y="16"/>
                    <a:pt x="4" y="16"/>
                    <a:pt x="3" y="15"/>
                  </a:cubicBezTo>
                  <a:cubicBezTo>
                    <a:pt x="1" y="11"/>
                    <a:pt x="0" y="6"/>
                    <a:pt x="2" y="2"/>
                  </a:cubicBezTo>
                  <a:cubicBezTo>
                    <a:pt x="2" y="0"/>
                    <a:pt x="5" y="0"/>
                    <a:pt x="5"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0" name="Freeform 31"/>
            <p:cNvSpPr>
              <a:spLocks/>
            </p:cNvSpPr>
            <p:nvPr/>
          </p:nvSpPr>
          <p:spPr bwMode="auto">
            <a:xfrm>
              <a:off x="2208609" y="2457916"/>
              <a:ext cx="42862" cy="30163"/>
            </a:xfrm>
            <a:custGeom>
              <a:avLst/>
              <a:gdLst>
                <a:gd name="T0" fmla="*/ 4 w 16"/>
                <a:gd name="T1" fmla="*/ 6 h 11"/>
                <a:gd name="T2" fmla="*/ 13 w 16"/>
                <a:gd name="T3" fmla="*/ 1 h 11"/>
                <a:gd name="T4" fmla="*/ 15 w 16"/>
                <a:gd name="T5" fmla="*/ 1 h 11"/>
                <a:gd name="T6" fmla="*/ 12 w 16"/>
                <a:gd name="T7" fmla="*/ 6 h 11"/>
                <a:gd name="T8" fmla="*/ 3 w 16"/>
                <a:gd name="T9" fmla="*/ 11 h 11"/>
                <a:gd name="T10" fmla="*/ 1 w 16"/>
                <a:gd name="T11" fmla="*/ 8 h 11"/>
                <a:gd name="T12" fmla="*/ 11 w 16"/>
                <a:gd name="T13" fmla="*/ 1 h 11"/>
                <a:gd name="T14" fmla="*/ 13 w 16"/>
                <a:gd name="T15" fmla="*/ 3 h 11"/>
                <a:gd name="T16" fmla="*/ 11 w 16"/>
                <a:gd name="T17" fmla="*/ 5 h 11"/>
                <a:gd name="T18" fmla="*/ 9 w 16"/>
                <a:gd name="T19" fmla="*/ 3 h 11"/>
                <a:gd name="T20" fmla="*/ 10 w 16"/>
                <a:gd name="T21" fmla="*/ 1 h 11"/>
                <a:gd name="T22" fmla="*/ 12 w 16"/>
                <a:gd name="T23" fmla="*/ 4 h 11"/>
                <a:gd name="T24" fmla="*/ 4 w 16"/>
                <a:gd name="T25" fmla="*/ 10 h 11"/>
                <a:gd name="T26" fmla="*/ 2 w 16"/>
                <a:gd name="T27" fmla="*/ 8 h 11"/>
                <a:gd name="T28" fmla="*/ 8 w 16"/>
                <a:gd name="T29" fmla="*/ 5 h 11"/>
                <a:gd name="T30" fmla="*/ 12 w 16"/>
                <a:gd name="T31" fmla="*/ 3 h 11"/>
                <a:gd name="T32" fmla="*/ 14 w 16"/>
                <a:gd name="T33" fmla="*/ 4 h 11"/>
                <a:gd name="T34" fmla="*/ 7 w 16"/>
                <a:gd name="T35" fmla="*/ 8 h 11"/>
                <a:gd name="T36" fmla="*/ 4 w 16"/>
                <a:gd name="T3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1">
                  <a:moveTo>
                    <a:pt x="4" y="6"/>
                  </a:moveTo>
                  <a:cubicBezTo>
                    <a:pt x="7" y="3"/>
                    <a:pt x="9" y="1"/>
                    <a:pt x="13" y="1"/>
                  </a:cubicBezTo>
                  <a:cubicBezTo>
                    <a:pt x="14" y="0"/>
                    <a:pt x="14" y="1"/>
                    <a:pt x="15" y="1"/>
                  </a:cubicBezTo>
                  <a:cubicBezTo>
                    <a:pt x="16" y="3"/>
                    <a:pt x="14" y="5"/>
                    <a:pt x="12" y="6"/>
                  </a:cubicBezTo>
                  <a:cubicBezTo>
                    <a:pt x="9" y="8"/>
                    <a:pt x="6" y="9"/>
                    <a:pt x="3" y="11"/>
                  </a:cubicBezTo>
                  <a:cubicBezTo>
                    <a:pt x="2" y="11"/>
                    <a:pt x="0" y="10"/>
                    <a:pt x="1" y="8"/>
                  </a:cubicBezTo>
                  <a:cubicBezTo>
                    <a:pt x="3" y="5"/>
                    <a:pt x="6" y="2"/>
                    <a:pt x="11" y="1"/>
                  </a:cubicBezTo>
                  <a:cubicBezTo>
                    <a:pt x="12" y="0"/>
                    <a:pt x="13" y="2"/>
                    <a:pt x="13" y="3"/>
                  </a:cubicBezTo>
                  <a:cubicBezTo>
                    <a:pt x="12" y="4"/>
                    <a:pt x="12" y="4"/>
                    <a:pt x="11" y="5"/>
                  </a:cubicBezTo>
                  <a:cubicBezTo>
                    <a:pt x="10" y="6"/>
                    <a:pt x="8" y="4"/>
                    <a:pt x="9" y="3"/>
                  </a:cubicBezTo>
                  <a:cubicBezTo>
                    <a:pt x="9" y="2"/>
                    <a:pt x="10" y="2"/>
                    <a:pt x="10" y="1"/>
                  </a:cubicBezTo>
                  <a:cubicBezTo>
                    <a:pt x="11" y="2"/>
                    <a:pt x="11" y="3"/>
                    <a:pt x="12" y="4"/>
                  </a:cubicBezTo>
                  <a:cubicBezTo>
                    <a:pt x="8" y="5"/>
                    <a:pt x="5" y="7"/>
                    <a:pt x="4" y="10"/>
                  </a:cubicBezTo>
                  <a:cubicBezTo>
                    <a:pt x="3" y="9"/>
                    <a:pt x="2" y="8"/>
                    <a:pt x="2" y="8"/>
                  </a:cubicBezTo>
                  <a:cubicBezTo>
                    <a:pt x="4" y="7"/>
                    <a:pt x="6" y="6"/>
                    <a:pt x="8" y="5"/>
                  </a:cubicBezTo>
                  <a:cubicBezTo>
                    <a:pt x="8" y="5"/>
                    <a:pt x="12" y="3"/>
                    <a:pt x="12" y="3"/>
                  </a:cubicBezTo>
                  <a:cubicBezTo>
                    <a:pt x="13" y="3"/>
                    <a:pt x="13" y="3"/>
                    <a:pt x="14" y="4"/>
                  </a:cubicBezTo>
                  <a:cubicBezTo>
                    <a:pt x="11" y="4"/>
                    <a:pt x="9" y="6"/>
                    <a:pt x="7" y="8"/>
                  </a:cubicBezTo>
                  <a:cubicBezTo>
                    <a:pt x="5" y="9"/>
                    <a:pt x="3" y="7"/>
                    <a:pt x="4" y="6"/>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1" name="Freeform 32"/>
            <p:cNvSpPr>
              <a:spLocks/>
            </p:cNvSpPr>
            <p:nvPr/>
          </p:nvSpPr>
          <p:spPr bwMode="auto">
            <a:xfrm>
              <a:off x="2137172" y="2476966"/>
              <a:ext cx="38100" cy="26988"/>
            </a:xfrm>
            <a:custGeom>
              <a:avLst/>
              <a:gdLst>
                <a:gd name="T0" fmla="*/ 4 w 14"/>
                <a:gd name="T1" fmla="*/ 2 h 10"/>
                <a:gd name="T2" fmla="*/ 13 w 14"/>
                <a:gd name="T3" fmla="*/ 7 h 10"/>
                <a:gd name="T4" fmla="*/ 11 w 14"/>
                <a:gd name="T5" fmla="*/ 9 h 10"/>
                <a:gd name="T6" fmla="*/ 4 w 14"/>
                <a:gd name="T7" fmla="*/ 4 h 10"/>
                <a:gd name="T8" fmla="*/ 5 w 14"/>
                <a:gd name="T9" fmla="*/ 1 h 10"/>
                <a:gd name="T10" fmla="*/ 10 w 14"/>
                <a:gd name="T11" fmla="*/ 5 h 10"/>
                <a:gd name="T12" fmla="*/ 8 w 14"/>
                <a:gd name="T13" fmla="*/ 6 h 10"/>
                <a:gd name="T14" fmla="*/ 8 w 14"/>
                <a:gd name="T15" fmla="*/ 6 h 10"/>
                <a:gd name="T16" fmla="*/ 7 w 14"/>
                <a:gd name="T17" fmla="*/ 3 h 10"/>
                <a:gd name="T18" fmla="*/ 11 w 14"/>
                <a:gd name="T19" fmla="*/ 7 h 10"/>
                <a:gd name="T20" fmla="*/ 9 w 14"/>
                <a:gd name="T21" fmla="*/ 8 h 10"/>
                <a:gd name="T22" fmla="*/ 3 w 14"/>
                <a:gd name="T23" fmla="*/ 3 h 10"/>
                <a:gd name="T24" fmla="*/ 4 w 14"/>
                <a:gd name="T25" fmla="*/ 0 h 10"/>
                <a:gd name="T26" fmla="*/ 14 w 14"/>
                <a:gd name="T27" fmla="*/ 7 h 10"/>
                <a:gd name="T28" fmla="*/ 11 w 14"/>
                <a:gd name="T29" fmla="*/ 10 h 10"/>
                <a:gd name="T30" fmla="*/ 2 w 14"/>
                <a:gd name="T31" fmla="*/ 4 h 10"/>
                <a:gd name="T32" fmla="*/ 4 w 14"/>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4" y="2"/>
                  </a:moveTo>
                  <a:cubicBezTo>
                    <a:pt x="7" y="4"/>
                    <a:pt x="10" y="5"/>
                    <a:pt x="13" y="7"/>
                  </a:cubicBezTo>
                  <a:cubicBezTo>
                    <a:pt x="12" y="7"/>
                    <a:pt x="11" y="8"/>
                    <a:pt x="11" y="9"/>
                  </a:cubicBezTo>
                  <a:cubicBezTo>
                    <a:pt x="9" y="6"/>
                    <a:pt x="7" y="4"/>
                    <a:pt x="4" y="4"/>
                  </a:cubicBezTo>
                  <a:cubicBezTo>
                    <a:pt x="4" y="3"/>
                    <a:pt x="5" y="2"/>
                    <a:pt x="5" y="1"/>
                  </a:cubicBezTo>
                  <a:cubicBezTo>
                    <a:pt x="6" y="3"/>
                    <a:pt x="8" y="4"/>
                    <a:pt x="10" y="5"/>
                  </a:cubicBezTo>
                  <a:cubicBezTo>
                    <a:pt x="9" y="5"/>
                    <a:pt x="8" y="6"/>
                    <a:pt x="8" y="6"/>
                  </a:cubicBezTo>
                  <a:cubicBezTo>
                    <a:pt x="8" y="6"/>
                    <a:pt x="8" y="6"/>
                    <a:pt x="8" y="6"/>
                  </a:cubicBezTo>
                  <a:cubicBezTo>
                    <a:pt x="6" y="7"/>
                    <a:pt x="5" y="4"/>
                    <a:pt x="7" y="3"/>
                  </a:cubicBezTo>
                  <a:cubicBezTo>
                    <a:pt x="9" y="3"/>
                    <a:pt x="12" y="4"/>
                    <a:pt x="11" y="7"/>
                  </a:cubicBezTo>
                  <a:cubicBezTo>
                    <a:pt x="11" y="7"/>
                    <a:pt x="10" y="8"/>
                    <a:pt x="9" y="8"/>
                  </a:cubicBezTo>
                  <a:cubicBezTo>
                    <a:pt x="6" y="7"/>
                    <a:pt x="4" y="5"/>
                    <a:pt x="3" y="3"/>
                  </a:cubicBezTo>
                  <a:cubicBezTo>
                    <a:pt x="2" y="2"/>
                    <a:pt x="3" y="0"/>
                    <a:pt x="4" y="0"/>
                  </a:cubicBezTo>
                  <a:cubicBezTo>
                    <a:pt x="8" y="1"/>
                    <a:pt x="12" y="4"/>
                    <a:pt x="14" y="7"/>
                  </a:cubicBezTo>
                  <a:cubicBezTo>
                    <a:pt x="14" y="9"/>
                    <a:pt x="13" y="10"/>
                    <a:pt x="11" y="10"/>
                  </a:cubicBezTo>
                  <a:cubicBezTo>
                    <a:pt x="8" y="8"/>
                    <a:pt x="5" y="6"/>
                    <a:pt x="2" y="4"/>
                  </a:cubicBezTo>
                  <a:cubicBezTo>
                    <a:pt x="0" y="3"/>
                    <a:pt x="2" y="0"/>
                    <a:pt x="4"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2" name="Freeform 33"/>
            <p:cNvSpPr>
              <a:spLocks/>
            </p:cNvSpPr>
            <p:nvPr/>
          </p:nvSpPr>
          <p:spPr bwMode="auto">
            <a:xfrm>
              <a:off x="2160984" y="2610316"/>
              <a:ext cx="14287" cy="20638"/>
            </a:xfrm>
            <a:custGeom>
              <a:avLst/>
              <a:gdLst>
                <a:gd name="T0" fmla="*/ 3 w 5"/>
                <a:gd name="T1" fmla="*/ 4 h 8"/>
                <a:gd name="T2" fmla="*/ 3 w 5"/>
                <a:gd name="T3" fmla="*/ 5 h 8"/>
                <a:gd name="T4" fmla="*/ 2 w 5"/>
                <a:gd name="T5" fmla="*/ 4 h 8"/>
                <a:gd name="T6" fmla="*/ 1 w 5"/>
                <a:gd name="T7" fmla="*/ 2 h 8"/>
                <a:gd name="T8" fmla="*/ 4 w 5"/>
                <a:gd name="T9" fmla="*/ 2 h 8"/>
                <a:gd name="T10" fmla="*/ 4 w 5"/>
                <a:gd name="T11" fmla="*/ 6 h 8"/>
                <a:gd name="T12" fmla="*/ 1 w 5"/>
                <a:gd name="T13" fmla="*/ 6 h 8"/>
                <a:gd name="T14" fmla="*/ 1 w 5"/>
                <a:gd name="T15" fmla="*/ 1 h 8"/>
                <a:gd name="T16" fmla="*/ 4 w 5"/>
                <a:gd name="T17" fmla="*/ 1 h 8"/>
                <a:gd name="T18" fmla="*/ 5 w 5"/>
                <a:gd name="T19" fmla="*/ 4 h 8"/>
                <a:gd name="T20" fmla="*/ 3 w 5"/>
                <a:gd name="T21" fmla="*/ 7 h 8"/>
                <a:gd name="T22" fmla="*/ 1 w 5"/>
                <a:gd name="T23" fmla="*/ 7 h 8"/>
                <a:gd name="T24" fmla="*/ 1 w 5"/>
                <a:gd name="T25" fmla="*/ 2 h 8"/>
                <a:gd name="T26" fmla="*/ 3 w 5"/>
                <a:gd name="T27" fmla="*/ 2 h 8"/>
                <a:gd name="T28" fmla="*/ 3 w 5"/>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4"/>
                  </a:moveTo>
                  <a:cubicBezTo>
                    <a:pt x="3" y="4"/>
                    <a:pt x="3" y="5"/>
                    <a:pt x="3" y="5"/>
                  </a:cubicBezTo>
                  <a:cubicBezTo>
                    <a:pt x="3" y="5"/>
                    <a:pt x="2" y="4"/>
                    <a:pt x="2" y="4"/>
                  </a:cubicBezTo>
                  <a:cubicBezTo>
                    <a:pt x="2" y="4"/>
                    <a:pt x="2" y="3"/>
                    <a:pt x="1" y="2"/>
                  </a:cubicBezTo>
                  <a:cubicBezTo>
                    <a:pt x="2" y="2"/>
                    <a:pt x="3" y="2"/>
                    <a:pt x="4" y="2"/>
                  </a:cubicBezTo>
                  <a:cubicBezTo>
                    <a:pt x="4" y="3"/>
                    <a:pt x="4" y="5"/>
                    <a:pt x="4" y="6"/>
                  </a:cubicBezTo>
                  <a:cubicBezTo>
                    <a:pt x="4" y="8"/>
                    <a:pt x="1" y="8"/>
                    <a:pt x="1" y="6"/>
                  </a:cubicBezTo>
                  <a:cubicBezTo>
                    <a:pt x="1" y="5"/>
                    <a:pt x="1" y="3"/>
                    <a:pt x="1" y="1"/>
                  </a:cubicBezTo>
                  <a:cubicBezTo>
                    <a:pt x="1" y="0"/>
                    <a:pt x="3" y="0"/>
                    <a:pt x="4" y="1"/>
                  </a:cubicBezTo>
                  <a:cubicBezTo>
                    <a:pt x="5" y="2"/>
                    <a:pt x="5" y="3"/>
                    <a:pt x="5" y="4"/>
                  </a:cubicBezTo>
                  <a:cubicBezTo>
                    <a:pt x="5" y="6"/>
                    <a:pt x="4" y="7"/>
                    <a:pt x="3" y="7"/>
                  </a:cubicBezTo>
                  <a:cubicBezTo>
                    <a:pt x="2" y="7"/>
                    <a:pt x="1" y="7"/>
                    <a:pt x="1" y="7"/>
                  </a:cubicBezTo>
                  <a:cubicBezTo>
                    <a:pt x="0" y="5"/>
                    <a:pt x="0" y="4"/>
                    <a:pt x="1" y="2"/>
                  </a:cubicBezTo>
                  <a:cubicBezTo>
                    <a:pt x="2" y="2"/>
                    <a:pt x="3" y="2"/>
                    <a:pt x="3" y="2"/>
                  </a:cubicBezTo>
                  <a:cubicBezTo>
                    <a:pt x="4" y="3"/>
                    <a:pt x="4" y="4"/>
                    <a:pt x="3" y="4"/>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3" name="Freeform 34"/>
            <p:cNvSpPr>
              <a:spLocks/>
            </p:cNvSpPr>
            <p:nvPr/>
          </p:nvSpPr>
          <p:spPr bwMode="auto">
            <a:xfrm>
              <a:off x="2259409" y="2730966"/>
              <a:ext cx="42862" cy="34925"/>
            </a:xfrm>
            <a:custGeom>
              <a:avLst/>
              <a:gdLst>
                <a:gd name="T0" fmla="*/ 4 w 16"/>
                <a:gd name="T1" fmla="*/ 1 h 13"/>
                <a:gd name="T2" fmla="*/ 15 w 16"/>
                <a:gd name="T3" fmla="*/ 10 h 13"/>
                <a:gd name="T4" fmla="*/ 13 w 16"/>
                <a:gd name="T5" fmla="*/ 13 h 13"/>
                <a:gd name="T6" fmla="*/ 2 w 16"/>
                <a:gd name="T7" fmla="*/ 2 h 13"/>
                <a:gd name="T8" fmla="*/ 4 w 16"/>
                <a:gd name="T9" fmla="*/ 0 h 13"/>
                <a:gd name="T10" fmla="*/ 15 w 16"/>
                <a:gd name="T11" fmla="*/ 9 h 13"/>
                <a:gd name="T12" fmla="*/ 13 w 16"/>
                <a:gd name="T13" fmla="*/ 11 h 13"/>
                <a:gd name="T14" fmla="*/ 6 w 16"/>
                <a:gd name="T15" fmla="*/ 7 h 13"/>
                <a:gd name="T16" fmla="*/ 9 w 16"/>
                <a:gd name="T17" fmla="*/ 5 h 13"/>
                <a:gd name="T18" fmla="*/ 14 w 16"/>
                <a:gd name="T19" fmla="*/ 8 h 13"/>
                <a:gd name="T20" fmla="*/ 12 w 16"/>
                <a:gd name="T21" fmla="*/ 11 h 13"/>
                <a:gd name="T22" fmla="*/ 3 w 16"/>
                <a:gd name="T23" fmla="*/ 3 h 13"/>
                <a:gd name="T24" fmla="*/ 5 w 16"/>
                <a:gd name="T25" fmla="*/ 1 h 13"/>
                <a:gd name="T26" fmla="*/ 14 w 16"/>
                <a:gd name="T27" fmla="*/ 9 h 13"/>
                <a:gd name="T28" fmla="*/ 12 w 16"/>
                <a:gd name="T29" fmla="*/ 12 h 13"/>
                <a:gd name="T30" fmla="*/ 2 w 16"/>
                <a:gd name="T31" fmla="*/ 5 h 13"/>
                <a:gd name="T32" fmla="*/ 4 w 16"/>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4" y="1"/>
                  </a:moveTo>
                  <a:cubicBezTo>
                    <a:pt x="8" y="3"/>
                    <a:pt x="12" y="6"/>
                    <a:pt x="15" y="10"/>
                  </a:cubicBezTo>
                  <a:cubicBezTo>
                    <a:pt x="16" y="11"/>
                    <a:pt x="15" y="13"/>
                    <a:pt x="13" y="13"/>
                  </a:cubicBezTo>
                  <a:cubicBezTo>
                    <a:pt x="8" y="11"/>
                    <a:pt x="4" y="7"/>
                    <a:pt x="2" y="2"/>
                  </a:cubicBezTo>
                  <a:cubicBezTo>
                    <a:pt x="1" y="1"/>
                    <a:pt x="3" y="0"/>
                    <a:pt x="4" y="0"/>
                  </a:cubicBezTo>
                  <a:cubicBezTo>
                    <a:pt x="8" y="2"/>
                    <a:pt x="12" y="5"/>
                    <a:pt x="15" y="9"/>
                  </a:cubicBezTo>
                  <a:cubicBezTo>
                    <a:pt x="16" y="10"/>
                    <a:pt x="14" y="12"/>
                    <a:pt x="13" y="11"/>
                  </a:cubicBezTo>
                  <a:cubicBezTo>
                    <a:pt x="10" y="11"/>
                    <a:pt x="7" y="9"/>
                    <a:pt x="6" y="7"/>
                  </a:cubicBezTo>
                  <a:cubicBezTo>
                    <a:pt x="5" y="5"/>
                    <a:pt x="8" y="3"/>
                    <a:pt x="9" y="5"/>
                  </a:cubicBezTo>
                  <a:cubicBezTo>
                    <a:pt x="10" y="7"/>
                    <a:pt x="11" y="8"/>
                    <a:pt x="14" y="8"/>
                  </a:cubicBezTo>
                  <a:cubicBezTo>
                    <a:pt x="13" y="9"/>
                    <a:pt x="12" y="10"/>
                    <a:pt x="12" y="11"/>
                  </a:cubicBezTo>
                  <a:cubicBezTo>
                    <a:pt x="10" y="7"/>
                    <a:pt x="6" y="5"/>
                    <a:pt x="3" y="3"/>
                  </a:cubicBezTo>
                  <a:cubicBezTo>
                    <a:pt x="3" y="3"/>
                    <a:pt x="4" y="2"/>
                    <a:pt x="5" y="1"/>
                  </a:cubicBezTo>
                  <a:cubicBezTo>
                    <a:pt x="6" y="5"/>
                    <a:pt x="10" y="8"/>
                    <a:pt x="14" y="9"/>
                  </a:cubicBezTo>
                  <a:cubicBezTo>
                    <a:pt x="13" y="10"/>
                    <a:pt x="13" y="11"/>
                    <a:pt x="12" y="12"/>
                  </a:cubicBezTo>
                  <a:cubicBezTo>
                    <a:pt x="10" y="9"/>
                    <a:pt x="6" y="6"/>
                    <a:pt x="2" y="5"/>
                  </a:cubicBezTo>
                  <a:cubicBezTo>
                    <a:pt x="0" y="4"/>
                    <a:pt x="2" y="1"/>
                    <a:pt x="4" y="1"/>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4" name="Freeform 35"/>
            <p:cNvSpPr>
              <a:spLocks/>
            </p:cNvSpPr>
            <p:nvPr/>
          </p:nvSpPr>
          <p:spPr bwMode="auto">
            <a:xfrm>
              <a:off x="2348309" y="2713504"/>
              <a:ext cx="22225" cy="17463"/>
            </a:xfrm>
            <a:custGeom>
              <a:avLst/>
              <a:gdLst>
                <a:gd name="T0" fmla="*/ 5 w 8"/>
                <a:gd name="T1" fmla="*/ 4 h 7"/>
                <a:gd name="T2" fmla="*/ 5 w 8"/>
                <a:gd name="T3" fmla="*/ 4 h 7"/>
                <a:gd name="T4" fmla="*/ 5 w 8"/>
                <a:gd name="T5" fmla="*/ 4 h 7"/>
                <a:gd name="T6" fmla="*/ 5 w 8"/>
                <a:gd name="T7" fmla="*/ 4 h 7"/>
                <a:gd name="T8" fmla="*/ 5 w 8"/>
                <a:gd name="T9" fmla="*/ 4 h 7"/>
                <a:gd name="T10" fmla="*/ 5 w 8"/>
                <a:gd name="T11" fmla="*/ 4 h 7"/>
                <a:gd name="T12" fmla="*/ 5 w 8"/>
                <a:gd name="T13" fmla="*/ 4 h 7"/>
                <a:gd name="T14" fmla="*/ 5 w 8"/>
                <a:gd name="T15" fmla="*/ 4 h 7"/>
                <a:gd name="T16" fmla="*/ 5 w 8"/>
                <a:gd name="T17" fmla="*/ 4 h 7"/>
                <a:gd name="T18" fmla="*/ 5 w 8"/>
                <a:gd name="T19" fmla="*/ 4 h 7"/>
                <a:gd name="T20" fmla="*/ 5 w 8"/>
                <a:gd name="T21" fmla="*/ 4 h 7"/>
                <a:gd name="T22" fmla="*/ 5 w 8"/>
                <a:gd name="T23" fmla="*/ 4 h 7"/>
                <a:gd name="T24" fmla="*/ 5 w 8"/>
                <a:gd name="T25" fmla="*/ 3 h 7"/>
                <a:gd name="T26" fmla="*/ 5 w 8"/>
                <a:gd name="T27" fmla="*/ 3 h 7"/>
                <a:gd name="T28" fmla="*/ 5 w 8"/>
                <a:gd name="T29" fmla="*/ 3 h 7"/>
                <a:gd name="T30" fmla="*/ 5 w 8"/>
                <a:gd name="T31" fmla="*/ 3 h 7"/>
                <a:gd name="T32" fmla="*/ 4 w 8"/>
                <a:gd name="T33" fmla="*/ 3 h 7"/>
                <a:gd name="T34" fmla="*/ 4 w 8"/>
                <a:gd name="T35" fmla="*/ 3 h 7"/>
                <a:gd name="T36" fmla="*/ 4 w 8"/>
                <a:gd name="T37" fmla="*/ 3 h 7"/>
                <a:gd name="T38" fmla="*/ 4 w 8"/>
                <a:gd name="T39" fmla="*/ 3 h 7"/>
                <a:gd name="T40" fmla="*/ 4 w 8"/>
                <a:gd name="T41" fmla="*/ 3 h 7"/>
                <a:gd name="T42" fmla="*/ 4 w 8"/>
                <a:gd name="T43" fmla="*/ 3 h 7"/>
                <a:gd name="T44" fmla="*/ 4 w 8"/>
                <a:gd name="T45" fmla="*/ 3 h 7"/>
                <a:gd name="T46" fmla="*/ 4 w 8"/>
                <a:gd name="T47" fmla="*/ 4 h 7"/>
                <a:gd name="T48" fmla="*/ 4 w 8"/>
                <a:gd name="T49" fmla="*/ 4 h 7"/>
                <a:gd name="T50" fmla="*/ 5 w 8"/>
                <a:gd name="T51" fmla="*/ 2 h 7"/>
                <a:gd name="T52" fmla="*/ 7 w 8"/>
                <a:gd name="T53" fmla="*/ 2 h 7"/>
                <a:gd name="T54" fmla="*/ 6 w 8"/>
                <a:gd name="T55" fmla="*/ 5 h 7"/>
                <a:gd name="T56" fmla="*/ 3 w 8"/>
                <a:gd name="T57" fmla="*/ 6 h 7"/>
                <a:gd name="T58" fmla="*/ 6 w 8"/>
                <a:gd name="T59" fmla="*/ 1 h 7"/>
                <a:gd name="T60" fmla="*/ 7 w 8"/>
                <a:gd name="T61" fmla="*/ 3 h 7"/>
                <a:gd name="T62" fmla="*/ 5 w 8"/>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7">
                  <a:moveTo>
                    <a:pt x="5" y="4"/>
                  </a:moveTo>
                  <a:cubicBezTo>
                    <a:pt x="4" y="4"/>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5" y="3"/>
                    <a:pt x="5" y="3"/>
                    <a:pt x="5" y="3"/>
                  </a:cubicBezTo>
                  <a:cubicBezTo>
                    <a:pt x="5" y="3"/>
                    <a:pt x="4" y="3"/>
                    <a:pt x="5" y="3"/>
                  </a:cubicBezTo>
                  <a:cubicBezTo>
                    <a:pt x="5" y="3"/>
                    <a:pt x="5" y="3"/>
                    <a:pt x="4" y="3"/>
                  </a:cubicBezTo>
                  <a:cubicBezTo>
                    <a:pt x="4" y="3"/>
                    <a:pt x="4" y="3"/>
                    <a:pt x="4" y="3"/>
                  </a:cubicBezTo>
                  <a:cubicBezTo>
                    <a:pt x="5" y="3"/>
                    <a:pt x="4" y="3"/>
                    <a:pt x="4" y="3"/>
                  </a:cubicBezTo>
                  <a:cubicBezTo>
                    <a:pt x="4" y="3"/>
                    <a:pt x="4" y="4"/>
                    <a:pt x="4" y="3"/>
                  </a:cubicBezTo>
                  <a:cubicBezTo>
                    <a:pt x="4" y="3"/>
                    <a:pt x="4" y="3"/>
                    <a:pt x="4" y="3"/>
                  </a:cubicBezTo>
                  <a:cubicBezTo>
                    <a:pt x="4" y="3"/>
                    <a:pt x="4" y="3"/>
                    <a:pt x="4" y="3"/>
                  </a:cubicBezTo>
                  <a:cubicBezTo>
                    <a:pt x="4" y="3"/>
                    <a:pt x="4" y="4"/>
                    <a:pt x="4" y="3"/>
                  </a:cubicBezTo>
                  <a:cubicBezTo>
                    <a:pt x="4" y="4"/>
                    <a:pt x="4" y="4"/>
                    <a:pt x="4" y="4"/>
                  </a:cubicBezTo>
                  <a:cubicBezTo>
                    <a:pt x="4" y="4"/>
                    <a:pt x="4" y="4"/>
                    <a:pt x="4" y="4"/>
                  </a:cubicBezTo>
                  <a:cubicBezTo>
                    <a:pt x="4" y="3"/>
                    <a:pt x="4" y="2"/>
                    <a:pt x="5" y="2"/>
                  </a:cubicBezTo>
                  <a:cubicBezTo>
                    <a:pt x="5" y="1"/>
                    <a:pt x="6" y="1"/>
                    <a:pt x="7" y="2"/>
                  </a:cubicBezTo>
                  <a:cubicBezTo>
                    <a:pt x="8" y="3"/>
                    <a:pt x="7" y="4"/>
                    <a:pt x="6" y="5"/>
                  </a:cubicBezTo>
                  <a:cubicBezTo>
                    <a:pt x="6" y="6"/>
                    <a:pt x="4" y="7"/>
                    <a:pt x="3" y="6"/>
                  </a:cubicBezTo>
                  <a:cubicBezTo>
                    <a:pt x="0" y="4"/>
                    <a:pt x="3" y="0"/>
                    <a:pt x="6" y="1"/>
                  </a:cubicBezTo>
                  <a:cubicBezTo>
                    <a:pt x="7" y="2"/>
                    <a:pt x="7" y="3"/>
                    <a:pt x="7" y="3"/>
                  </a:cubicBezTo>
                  <a:cubicBezTo>
                    <a:pt x="6" y="4"/>
                    <a:pt x="5" y="4"/>
                    <a:pt x="5" y="4"/>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5" name="Freeform 36"/>
            <p:cNvSpPr>
              <a:spLocks/>
            </p:cNvSpPr>
            <p:nvPr/>
          </p:nvSpPr>
          <p:spPr bwMode="auto">
            <a:xfrm>
              <a:off x="2167334" y="2707154"/>
              <a:ext cx="28575" cy="23813"/>
            </a:xfrm>
            <a:custGeom>
              <a:avLst/>
              <a:gdLst>
                <a:gd name="T0" fmla="*/ 4 w 11"/>
                <a:gd name="T1" fmla="*/ 2 h 9"/>
                <a:gd name="T2" fmla="*/ 10 w 11"/>
                <a:gd name="T3" fmla="*/ 5 h 9"/>
                <a:gd name="T4" fmla="*/ 8 w 11"/>
                <a:gd name="T5" fmla="*/ 8 h 9"/>
                <a:gd name="T6" fmla="*/ 2 w 11"/>
                <a:gd name="T7" fmla="*/ 4 h 9"/>
                <a:gd name="T8" fmla="*/ 4 w 11"/>
                <a:gd name="T9" fmla="*/ 2 h 9"/>
                <a:gd name="T10" fmla="*/ 6 w 11"/>
                <a:gd name="T11" fmla="*/ 4 h 9"/>
                <a:gd name="T12" fmla="*/ 4 w 11"/>
                <a:gd name="T13" fmla="*/ 6 h 9"/>
                <a:gd name="T14" fmla="*/ 1 w 11"/>
                <a:gd name="T15" fmla="*/ 3 h 9"/>
                <a:gd name="T16" fmla="*/ 3 w 11"/>
                <a:gd name="T17" fmla="*/ 1 h 9"/>
                <a:gd name="T18" fmla="*/ 11 w 11"/>
                <a:gd name="T19" fmla="*/ 6 h 9"/>
                <a:gd name="T20" fmla="*/ 9 w 11"/>
                <a:gd name="T21" fmla="*/ 9 h 9"/>
                <a:gd name="T22" fmla="*/ 1 w 11"/>
                <a:gd name="T23" fmla="*/ 3 h 9"/>
                <a:gd name="T24" fmla="*/ 4 w 11"/>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4" y="2"/>
                  </a:moveTo>
                  <a:cubicBezTo>
                    <a:pt x="5" y="4"/>
                    <a:pt x="7" y="5"/>
                    <a:pt x="10" y="5"/>
                  </a:cubicBezTo>
                  <a:cubicBezTo>
                    <a:pt x="9" y="6"/>
                    <a:pt x="8" y="7"/>
                    <a:pt x="8" y="8"/>
                  </a:cubicBezTo>
                  <a:cubicBezTo>
                    <a:pt x="6" y="6"/>
                    <a:pt x="4" y="4"/>
                    <a:pt x="2" y="4"/>
                  </a:cubicBezTo>
                  <a:cubicBezTo>
                    <a:pt x="3" y="3"/>
                    <a:pt x="3" y="2"/>
                    <a:pt x="4" y="2"/>
                  </a:cubicBezTo>
                  <a:cubicBezTo>
                    <a:pt x="4" y="3"/>
                    <a:pt x="5" y="3"/>
                    <a:pt x="6" y="4"/>
                  </a:cubicBezTo>
                  <a:cubicBezTo>
                    <a:pt x="8" y="4"/>
                    <a:pt x="6" y="7"/>
                    <a:pt x="4" y="6"/>
                  </a:cubicBezTo>
                  <a:cubicBezTo>
                    <a:pt x="3" y="6"/>
                    <a:pt x="1" y="4"/>
                    <a:pt x="1" y="3"/>
                  </a:cubicBezTo>
                  <a:cubicBezTo>
                    <a:pt x="0" y="2"/>
                    <a:pt x="1" y="0"/>
                    <a:pt x="3" y="1"/>
                  </a:cubicBezTo>
                  <a:cubicBezTo>
                    <a:pt x="6" y="2"/>
                    <a:pt x="9" y="3"/>
                    <a:pt x="11" y="6"/>
                  </a:cubicBezTo>
                  <a:cubicBezTo>
                    <a:pt x="11" y="7"/>
                    <a:pt x="10" y="9"/>
                    <a:pt x="9" y="9"/>
                  </a:cubicBezTo>
                  <a:cubicBezTo>
                    <a:pt x="5" y="8"/>
                    <a:pt x="2" y="6"/>
                    <a:pt x="1" y="3"/>
                  </a:cubicBezTo>
                  <a:cubicBezTo>
                    <a:pt x="0" y="1"/>
                    <a:pt x="3" y="0"/>
                    <a:pt x="4"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6" name="Freeform 37"/>
            <p:cNvSpPr>
              <a:spLocks/>
            </p:cNvSpPr>
            <p:nvPr/>
          </p:nvSpPr>
          <p:spPr bwMode="auto">
            <a:xfrm>
              <a:off x="2443559" y="2697629"/>
              <a:ext cx="15875" cy="25400"/>
            </a:xfrm>
            <a:custGeom>
              <a:avLst/>
              <a:gdLst>
                <a:gd name="T0" fmla="*/ 4 w 6"/>
                <a:gd name="T1" fmla="*/ 3 h 10"/>
                <a:gd name="T2" fmla="*/ 3 w 6"/>
                <a:gd name="T3" fmla="*/ 9 h 10"/>
                <a:gd name="T4" fmla="*/ 1 w 6"/>
                <a:gd name="T5" fmla="*/ 7 h 10"/>
                <a:gd name="T6" fmla="*/ 3 w 6"/>
                <a:gd name="T7" fmla="*/ 4 h 10"/>
                <a:gd name="T8" fmla="*/ 6 w 6"/>
                <a:gd name="T9" fmla="*/ 5 h 10"/>
                <a:gd name="T10" fmla="*/ 3 w 6"/>
                <a:gd name="T11" fmla="*/ 7 h 10"/>
                <a:gd name="T12" fmla="*/ 1 w 6"/>
                <a:gd name="T13" fmla="*/ 7 h 10"/>
                <a:gd name="T14" fmla="*/ 1 w 6"/>
                <a:gd name="T15" fmla="*/ 5 h 10"/>
                <a:gd name="T16" fmla="*/ 3 w 6"/>
                <a:gd name="T17" fmla="*/ 3 h 10"/>
                <a:gd name="T18" fmla="*/ 6 w 6"/>
                <a:gd name="T19" fmla="*/ 4 h 10"/>
                <a:gd name="T20" fmla="*/ 2 w 6"/>
                <a:gd name="T21" fmla="*/ 10 h 10"/>
                <a:gd name="T22" fmla="*/ 0 w 6"/>
                <a:gd name="T23" fmla="*/ 8 h 10"/>
                <a:gd name="T24" fmla="*/ 2 w 6"/>
                <a:gd name="T25" fmla="*/ 2 h 10"/>
                <a:gd name="T26" fmla="*/ 4 w 6"/>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4" y="3"/>
                  </a:moveTo>
                  <a:cubicBezTo>
                    <a:pt x="3" y="5"/>
                    <a:pt x="3" y="7"/>
                    <a:pt x="3" y="9"/>
                  </a:cubicBezTo>
                  <a:cubicBezTo>
                    <a:pt x="2" y="8"/>
                    <a:pt x="1" y="7"/>
                    <a:pt x="1" y="7"/>
                  </a:cubicBezTo>
                  <a:cubicBezTo>
                    <a:pt x="2" y="6"/>
                    <a:pt x="3" y="5"/>
                    <a:pt x="3" y="4"/>
                  </a:cubicBezTo>
                  <a:cubicBezTo>
                    <a:pt x="4" y="4"/>
                    <a:pt x="5" y="4"/>
                    <a:pt x="6" y="5"/>
                  </a:cubicBezTo>
                  <a:cubicBezTo>
                    <a:pt x="5" y="6"/>
                    <a:pt x="4" y="6"/>
                    <a:pt x="3" y="7"/>
                  </a:cubicBezTo>
                  <a:cubicBezTo>
                    <a:pt x="3" y="8"/>
                    <a:pt x="2" y="8"/>
                    <a:pt x="1" y="7"/>
                  </a:cubicBezTo>
                  <a:cubicBezTo>
                    <a:pt x="0" y="7"/>
                    <a:pt x="0" y="6"/>
                    <a:pt x="1" y="5"/>
                  </a:cubicBezTo>
                  <a:cubicBezTo>
                    <a:pt x="2" y="4"/>
                    <a:pt x="3" y="3"/>
                    <a:pt x="3" y="3"/>
                  </a:cubicBezTo>
                  <a:cubicBezTo>
                    <a:pt x="4" y="2"/>
                    <a:pt x="6" y="2"/>
                    <a:pt x="6" y="4"/>
                  </a:cubicBezTo>
                  <a:cubicBezTo>
                    <a:pt x="6" y="6"/>
                    <a:pt x="4" y="9"/>
                    <a:pt x="2" y="10"/>
                  </a:cubicBezTo>
                  <a:cubicBezTo>
                    <a:pt x="0" y="10"/>
                    <a:pt x="0" y="9"/>
                    <a:pt x="0" y="8"/>
                  </a:cubicBezTo>
                  <a:cubicBezTo>
                    <a:pt x="0" y="6"/>
                    <a:pt x="0" y="4"/>
                    <a:pt x="2" y="2"/>
                  </a:cubicBezTo>
                  <a:cubicBezTo>
                    <a:pt x="3" y="0"/>
                    <a:pt x="5" y="2"/>
                    <a:pt x="4" y="3"/>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7" name="Freeform 38"/>
            <p:cNvSpPr>
              <a:spLocks/>
            </p:cNvSpPr>
            <p:nvPr/>
          </p:nvSpPr>
          <p:spPr bwMode="auto">
            <a:xfrm>
              <a:off x="2330847" y="2681754"/>
              <a:ext cx="12700" cy="12700"/>
            </a:xfrm>
            <a:custGeom>
              <a:avLst/>
              <a:gdLst>
                <a:gd name="T0" fmla="*/ 4 w 5"/>
                <a:gd name="T1" fmla="*/ 1 h 5"/>
                <a:gd name="T2" fmla="*/ 5 w 5"/>
                <a:gd name="T3" fmla="*/ 3 h 5"/>
                <a:gd name="T4" fmla="*/ 2 w 5"/>
                <a:gd name="T5" fmla="*/ 5 h 5"/>
                <a:gd name="T6" fmla="*/ 0 w 5"/>
                <a:gd name="T7" fmla="*/ 3 h 5"/>
                <a:gd name="T8" fmla="*/ 2 w 5"/>
                <a:gd name="T9" fmla="*/ 0 h 5"/>
                <a:gd name="T10" fmla="*/ 4 w 5"/>
                <a:gd name="T11" fmla="*/ 1 h 5"/>
                <a:gd name="T12" fmla="*/ 3 w 5"/>
                <a:gd name="T13" fmla="*/ 4 h 5"/>
                <a:gd name="T14" fmla="*/ 4 w 5"/>
                <a:gd name="T15" fmla="*/ 3 h 5"/>
                <a:gd name="T16" fmla="*/ 4 w 5"/>
                <a:gd name="T17" fmla="*/ 3 h 5"/>
                <a:gd name="T18" fmla="*/ 4 w 5"/>
                <a:gd name="T19" fmla="*/ 2 h 5"/>
                <a:gd name="T20" fmla="*/ 4 w 5"/>
                <a:gd name="T21" fmla="*/ 2 h 5"/>
                <a:gd name="T22" fmla="*/ 3 w 5"/>
                <a:gd name="T23" fmla="*/ 1 h 5"/>
                <a:gd name="T24" fmla="*/ 2 w 5"/>
                <a:gd name="T25" fmla="*/ 1 h 5"/>
                <a:gd name="T26" fmla="*/ 2 w 5"/>
                <a:gd name="T27" fmla="*/ 2 h 5"/>
                <a:gd name="T28" fmla="*/ 1 w 5"/>
                <a:gd name="T29" fmla="*/ 2 h 5"/>
                <a:gd name="T30" fmla="*/ 2 w 5"/>
                <a:gd name="T31" fmla="*/ 3 h 5"/>
                <a:gd name="T32" fmla="*/ 2 w 5"/>
                <a:gd name="T33" fmla="*/ 1 h 5"/>
                <a:gd name="T34" fmla="*/ 4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4" y="1"/>
                  </a:moveTo>
                  <a:cubicBezTo>
                    <a:pt x="5" y="1"/>
                    <a:pt x="5" y="2"/>
                    <a:pt x="5" y="3"/>
                  </a:cubicBezTo>
                  <a:cubicBezTo>
                    <a:pt x="4" y="4"/>
                    <a:pt x="3" y="5"/>
                    <a:pt x="2" y="5"/>
                  </a:cubicBezTo>
                  <a:cubicBezTo>
                    <a:pt x="1" y="4"/>
                    <a:pt x="0" y="4"/>
                    <a:pt x="0" y="3"/>
                  </a:cubicBezTo>
                  <a:cubicBezTo>
                    <a:pt x="0" y="1"/>
                    <a:pt x="1" y="1"/>
                    <a:pt x="2" y="0"/>
                  </a:cubicBezTo>
                  <a:cubicBezTo>
                    <a:pt x="3" y="0"/>
                    <a:pt x="4" y="0"/>
                    <a:pt x="4" y="1"/>
                  </a:cubicBezTo>
                  <a:cubicBezTo>
                    <a:pt x="4" y="2"/>
                    <a:pt x="4" y="3"/>
                    <a:pt x="3" y="4"/>
                  </a:cubicBezTo>
                  <a:cubicBezTo>
                    <a:pt x="3" y="3"/>
                    <a:pt x="4" y="3"/>
                    <a:pt x="4" y="3"/>
                  </a:cubicBezTo>
                  <a:cubicBezTo>
                    <a:pt x="4" y="3"/>
                    <a:pt x="4" y="2"/>
                    <a:pt x="4" y="3"/>
                  </a:cubicBezTo>
                  <a:cubicBezTo>
                    <a:pt x="4" y="3"/>
                    <a:pt x="4" y="2"/>
                    <a:pt x="4" y="2"/>
                  </a:cubicBezTo>
                  <a:cubicBezTo>
                    <a:pt x="4" y="2"/>
                    <a:pt x="4" y="2"/>
                    <a:pt x="4" y="2"/>
                  </a:cubicBezTo>
                  <a:cubicBezTo>
                    <a:pt x="3" y="1"/>
                    <a:pt x="3" y="1"/>
                    <a:pt x="3" y="1"/>
                  </a:cubicBezTo>
                  <a:cubicBezTo>
                    <a:pt x="3" y="1"/>
                    <a:pt x="2" y="2"/>
                    <a:pt x="2" y="1"/>
                  </a:cubicBezTo>
                  <a:cubicBezTo>
                    <a:pt x="2" y="1"/>
                    <a:pt x="2" y="2"/>
                    <a:pt x="2" y="2"/>
                  </a:cubicBezTo>
                  <a:cubicBezTo>
                    <a:pt x="1" y="2"/>
                    <a:pt x="1" y="2"/>
                    <a:pt x="1" y="2"/>
                  </a:cubicBezTo>
                  <a:cubicBezTo>
                    <a:pt x="1" y="2"/>
                    <a:pt x="1" y="3"/>
                    <a:pt x="2" y="3"/>
                  </a:cubicBezTo>
                  <a:cubicBezTo>
                    <a:pt x="1" y="3"/>
                    <a:pt x="1" y="2"/>
                    <a:pt x="2" y="1"/>
                  </a:cubicBezTo>
                  <a:cubicBezTo>
                    <a:pt x="2" y="0"/>
                    <a:pt x="3" y="0"/>
                    <a:pt x="4" y="1"/>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8" name="Freeform 39"/>
            <p:cNvSpPr>
              <a:spLocks/>
            </p:cNvSpPr>
            <p:nvPr/>
          </p:nvSpPr>
          <p:spPr bwMode="auto">
            <a:xfrm>
              <a:off x="2380059" y="2508716"/>
              <a:ext cx="34925" cy="26988"/>
            </a:xfrm>
            <a:custGeom>
              <a:avLst/>
              <a:gdLst>
                <a:gd name="T0" fmla="*/ 3 w 13"/>
                <a:gd name="T1" fmla="*/ 1 h 10"/>
                <a:gd name="T2" fmla="*/ 6 w 13"/>
                <a:gd name="T3" fmla="*/ 3 h 10"/>
                <a:gd name="T4" fmla="*/ 9 w 13"/>
                <a:gd name="T5" fmla="*/ 6 h 10"/>
                <a:gd name="T6" fmla="*/ 10 w 13"/>
                <a:gd name="T7" fmla="*/ 6 h 10"/>
                <a:gd name="T8" fmla="*/ 9 w 13"/>
                <a:gd name="T9" fmla="*/ 6 h 10"/>
                <a:gd name="T10" fmla="*/ 8 w 13"/>
                <a:gd name="T11" fmla="*/ 5 h 10"/>
                <a:gd name="T12" fmla="*/ 5 w 13"/>
                <a:gd name="T13" fmla="*/ 4 h 10"/>
                <a:gd name="T14" fmla="*/ 6 w 13"/>
                <a:gd name="T15" fmla="*/ 1 h 10"/>
                <a:gd name="T16" fmla="*/ 8 w 13"/>
                <a:gd name="T17" fmla="*/ 4 h 10"/>
                <a:gd name="T18" fmla="*/ 6 w 13"/>
                <a:gd name="T19" fmla="*/ 6 h 10"/>
                <a:gd name="T20" fmla="*/ 4 w 13"/>
                <a:gd name="T21" fmla="*/ 4 h 10"/>
                <a:gd name="T22" fmla="*/ 6 w 13"/>
                <a:gd name="T23" fmla="*/ 2 h 10"/>
                <a:gd name="T24" fmla="*/ 6 w 13"/>
                <a:gd name="T25" fmla="*/ 2 h 10"/>
                <a:gd name="T26" fmla="*/ 4 w 13"/>
                <a:gd name="T27" fmla="*/ 5 h 10"/>
                <a:gd name="T28" fmla="*/ 2 w 13"/>
                <a:gd name="T29" fmla="*/ 2 h 10"/>
                <a:gd name="T30" fmla="*/ 4 w 13"/>
                <a:gd name="T31" fmla="*/ 0 h 10"/>
                <a:gd name="T32" fmla="*/ 9 w 13"/>
                <a:gd name="T33" fmla="*/ 4 h 10"/>
                <a:gd name="T34" fmla="*/ 7 w 13"/>
                <a:gd name="T35" fmla="*/ 6 h 10"/>
                <a:gd name="T36" fmla="*/ 3 w 13"/>
                <a:gd name="T37" fmla="*/ 2 h 10"/>
                <a:gd name="T38" fmla="*/ 5 w 13"/>
                <a:gd name="T39" fmla="*/ 0 h 10"/>
                <a:gd name="T40" fmla="*/ 10 w 13"/>
                <a:gd name="T41" fmla="*/ 3 h 10"/>
                <a:gd name="T42" fmla="*/ 12 w 13"/>
                <a:gd name="T43" fmla="*/ 8 h 10"/>
                <a:gd name="T44" fmla="*/ 7 w 13"/>
                <a:gd name="T45" fmla="*/ 8 h 10"/>
                <a:gd name="T46" fmla="*/ 1 w 13"/>
                <a:gd name="T47" fmla="*/ 4 h 10"/>
                <a:gd name="T48" fmla="*/ 3 w 13"/>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0">
                  <a:moveTo>
                    <a:pt x="3" y="1"/>
                  </a:moveTo>
                  <a:cubicBezTo>
                    <a:pt x="4" y="2"/>
                    <a:pt x="5" y="3"/>
                    <a:pt x="6" y="3"/>
                  </a:cubicBezTo>
                  <a:cubicBezTo>
                    <a:pt x="7" y="4"/>
                    <a:pt x="8" y="5"/>
                    <a:pt x="9" y="6"/>
                  </a:cubicBezTo>
                  <a:cubicBezTo>
                    <a:pt x="9" y="6"/>
                    <a:pt x="9" y="6"/>
                    <a:pt x="10" y="6"/>
                  </a:cubicBezTo>
                  <a:cubicBezTo>
                    <a:pt x="9" y="6"/>
                    <a:pt x="9" y="6"/>
                    <a:pt x="9" y="6"/>
                  </a:cubicBezTo>
                  <a:cubicBezTo>
                    <a:pt x="8" y="6"/>
                    <a:pt x="8" y="5"/>
                    <a:pt x="8" y="5"/>
                  </a:cubicBezTo>
                  <a:cubicBezTo>
                    <a:pt x="7" y="4"/>
                    <a:pt x="6" y="4"/>
                    <a:pt x="5" y="4"/>
                  </a:cubicBezTo>
                  <a:cubicBezTo>
                    <a:pt x="5" y="3"/>
                    <a:pt x="6" y="2"/>
                    <a:pt x="6" y="1"/>
                  </a:cubicBezTo>
                  <a:cubicBezTo>
                    <a:pt x="7" y="3"/>
                    <a:pt x="7" y="3"/>
                    <a:pt x="8" y="4"/>
                  </a:cubicBezTo>
                  <a:cubicBezTo>
                    <a:pt x="8" y="4"/>
                    <a:pt x="7" y="5"/>
                    <a:pt x="6" y="6"/>
                  </a:cubicBezTo>
                  <a:cubicBezTo>
                    <a:pt x="6" y="5"/>
                    <a:pt x="5" y="4"/>
                    <a:pt x="4" y="4"/>
                  </a:cubicBezTo>
                  <a:cubicBezTo>
                    <a:pt x="5" y="3"/>
                    <a:pt x="5" y="2"/>
                    <a:pt x="6" y="2"/>
                  </a:cubicBezTo>
                  <a:cubicBezTo>
                    <a:pt x="6" y="2"/>
                    <a:pt x="6" y="2"/>
                    <a:pt x="6" y="2"/>
                  </a:cubicBezTo>
                  <a:cubicBezTo>
                    <a:pt x="8" y="4"/>
                    <a:pt x="5" y="6"/>
                    <a:pt x="4" y="5"/>
                  </a:cubicBezTo>
                  <a:cubicBezTo>
                    <a:pt x="3" y="4"/>
                    <a:pt x="3" y="3"/>
                    <a:pt x="2" y="2"/>
                  </a:cubicBezTo>
                  <a:cubicBezTo>
                    <a:pt x="2" y="1"/>
                    <a:pt x="3" y="0"/>
                    <a:pt x="4" y="0"/>
                  </a:cubicBezTo>
                  <a:cubicBezTo>
                    <a:pt x="7" y="1"/>
                    <a:pt x="8" y="2"/>
                    <a:pt x="9" y="4"/>
                  </a:cubicBezTo>
                  <a:cubicBezTo>
                    <a:pt x="10" y="6"/>
                    <a:pt x="8" y="7"/>
                    <a:pt x="7" y="6"/>
                  </a:cubicBezTo>
                  <a:cubicBezTo>
                    <a:pt x="5" y="6"/>
                    <a:pt x="4" y="4"/>
                    <a:pt x="3" y="2"/>
                  </a:cubicBezTo>
                  <a:cubicBezTo>
                    <a:pt x="3" y="1"/>
                    <a:pt x="4" y="0"/>
                    <a:pt x="5" y="0"/>
                  </a:cubicBezTo>
                  <a:cubicBezTo>
                    <a:pt x="7" y="1"/>
                    <a:pt x="9" y="2"/>
                    <a:pt x="10" y="3"/>
                  </a:cubicBezTo>
                  <a:cubicBezTo>
                    <a:pt x="12" y="5"/>
                    <a:pt x="13" y="7"/>
                    <a:pt x="12" y="8"/>
                  </a:cubicBezTo>
                  <a:cubicBezTo>
                    <a:pt x="11" y="10"/>
                    <a:pt x="9" y="9"/>
                    <a:pt x="7" y="8"/>
                  </a:cubicBezTo>
                  <a:cubicBezTo>
                    <a:pt x="5" y="7"/>
                    <a:pt x="3" y="5"/>
                    <a:pt x="1" y="4"/>
                  </a:cubicBezTo>
                  <a:cubicBezTo>
                    <a:pt x="0" y="2"/>
                    <a:pt x="2" y="0"/>
                    <a:pt x="3" y="1"/>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19" name="Freeform 40"/>
            <p:cNvSpPr>
              <a:spLocks/>
            </p:cNvSpPr>
            <p:nvPr/>
          </p:nvSpPr>
          <p:spPr bwMode="auto">
            <a:xfrm>
              <a:off x="2270522" y="2345204"/>
              <a:ext cx="23812" cy="17463"/>
            </a:xfrm>
            <a:custGeom>
              <a:avLst/>
              <a:gdLst>
                <a:gd name="T0" fmla="*/ 6 w 9"/>
                <a:gd name="T1" fmla="*/ 5 h 7"/>
                <a:gd name="T2" fmla="*/ 4 w 9"/>
                <a:gd name="T3" fmla="*/ 6 h 7"/>
                <a:gd name="T4" fmla="*/ 2 w 9"/>
                <a:gd name="T5" fmla="*/ 4 h 7"/>
                <a:gd name="T6" fmla="*/ 6 w 9"/>
                <a:gd name="T7" fmla="*/ 1 h 7"/>
                <a:gd name="T8" fmla="*/ 8 w 9"/>
                <a:gd name="T9" fmla="*/ 3 h 7"/>
                <a:gd name="T10" fmla="*/ 7 w 9"/>
                <a:gd name="T11" fmla="*/ 4 h 7"/>
                <a:gd name="T12" fmla="*/ 4 w 9"/>
                <a:gd name="T13" fmla="*/ 4 h 7"/>
                <a:gd name="T14" fmla="*/ 7 w 9"/>
                <a:gd name="T15" fmla="*/ 1 h 7"/>
                <a:gd name="T16" fmla="*/ 8 w 9"/>
                <a:gd name="T17" fmla="*/ 3 h 7"/>
                <a:gd name="T18" fmla="*/ 3 w 9"/>
                <a:gd name="T19" fmla="*/ 7 h 7"/>
                <a:gd name="T20" fmla="*/ 1 w 9"/>
                <a:gd name="T21" fmla="*/ 5 h 7"/>
                <a:gd name="T22" fmla="*/ 6 w 9"/>
                <a:gd name="T23" fmla="*/ 2 h 7"/>
                <a:gd name="T24" fmla="*/ 8 w 9"/>
                <a:gd name="T25" fmla="*/ 4 h 7"/>
                <a:gd name="T26" fmla="*/ 6 w 9"/>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6" y="5"/>
                  </a:moveTo>
                  <a:cubicBezTo>
                    <a:pt x="5" y="5"/>
                    <a:pt x="4" y="5"/>
                    <a:pt x="4" y="6"/>
                  </a:cubicBezTo>
                  <a:cubicBezTo>
                    <a:pt x="3" y="6"/>
                    <a:pt x="2" y="5"/>
                    <a:pt x="2" y="4"/>
                  </a:cubicBezTo>
                  <a:cubicBezTo>
                    <a:pt x="4" y="4"/>
                    <a:pt x="5" y="3"/>
                    <a:pt x="6" y="1"/>
                  </a:cubicBezTo>
                  <a:cubicBezTo>
                    <a:pt x="7" y="2"/>
                    <a:pt x="8" y="3"/>
                    <a:pt x="8" y="3"/>
                  </a:cubicBezTo>
                  <a:cubicBezTo>
                    <a:pt x="8" y="4"/>
                    <a:pt x="8" y="4"/>
                    <a:pt x="7" y="4"/>
                  </a:cubicBezTo>
                  <a:cubicBezTo>
                    <a:pt x="7" y="6"/>
                    <a:pt x="4" y="6"/>
                    <a:pt x="4" y="4"/>
                  </a:cubicBezTo>
                  <a:cubicBezTo>
                    <a:pt x="5" y="2"/>
                    <a:pt x="5" y="1"/>
                    <a:pt x="7" y="1"/>
                  </a:cubicBezTo>
                  <a:cubicBezTo>
                    <a:pt x="8" y="0"/>
                    <a:pt x="9" y="2"/>
                    <a:pt x="8" y="3"/>
                  </a:cubicBezTo>
                  <a:cubicBezTo>
                    <a:pt x="7" y="5"/>
                    <a:pt x="5" y="6"/>
                    <a:pt x="3" y="7"/>
                  </a:cubicBezTo>
                  <a:cubicBezTo>
                    <a:pt x="1" y="7"/>
                    <a:pt x="0" y="6"/>
                    <a:pt x="1" y="5"/>
                  </a:cubicBezTo>
                  <a:cubicBezTo>
                    <a:pt x="2" y="3"/>
                    <a:pt x="4" y="2"/>
                    <a:pt x="6" y="2"/>
                  </a:cubicBezTo>
                  <a:cubicBezTo>
                    <a:pt x="7" y="3"/>
                    <a:pt x="8" y="3"/>
                    <a:pt x="8" y="4"/>
                  </a:cubicBezTo>
                  <a:cubicBezTo>
                    <a:pt x="7" y="5"/>
                    <a:pt x="7" y="6"/>
                    <a:pt x="6" y="5"/>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0" name="Freeform 41"/>
            <p:cNvSpPr>
              <a:spLocks/>
            </p:cNvSpPr>
            <p:nvPr/>
          </p:nvSpPr>
          <p:spPr bwMode="auto">
            <a:xfrm>
              <a:off x="2507059" y="2578566"/>
              <a:ext cx="19050" cy="28575"/>
            </a:xfrm>
            <a:custGeom>
              <a:avLst/>
              <a:gdLst>
                <a:gd name="T0" fmla="*/ 5 w 7"/>
                <a:gd name="T1" fmla="*/ 3 h 11"/>
                <a:gd name="T2" fmla="*/ 4 w 7"/>
                <a:gd name="T3" fmla="*/ 8 h 11"/>
                <a:gd name="T4" fmla="*/ 2 w 7"/>
                <a:gd name="T5" fmla="*/ 8 h 11"/>
                <a:gd name="T6" fmla="*/ 3 w 7"/>
                <a:gd name="T7" fmla="*/ 4 h 11"/>
                <a:gd name="T8" fmla="*/ 6 w 7"/>
                <a:gd name="T9" fmla="*/ 4 h 11"/>
                <a:gd name="T10" fmla="*/ 5 w 7"/>
                <a:gd name="T11" fmla="*/ 6 h 11"/>
                <a:gd name="T12" fmla="*/ 2 w 7"/>
                <a:gd name="T13" fmla="*/ 6 h 11"/>
                <a:gd name="T14" fmla="*/ 3 w 7"/>
                <a:gd name="T15" fmla="*/ 2 h 11"/>
                <a:gd name="T16" fmla="*/ 6 w 7"/>
                <a:gd name="T17" fmla="*/ 3 h 11"/>
                <a:gd name="T18" fmla="*/ 4 w 7"/>
                <a:gd name="T19" fmla="*/ 10 h 11"/>
                <a:gd name="T20" fmla="*/ 2 w 7"/>
                <a:gd name="T21" fmla="*/ 10 h 11"/>
                <a:gd name="T22" fmla="*/ 3 w 7"/>
                <a:gd name="T23" fmla="*/ 1 h 11"/>
                <a:gd name="T24" fmla="*/ 5 w 7"/>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5" y="3"/>
                  </a:moveTo>
                  <a:cubicBezTo>
                    <a:pt x="4" y="5"/>
                    <a:pt x="4" y="6"/>
                    <a:pt x="4" y="8"/>
                  </a:cubicBezTo>
                  <a:cubicBezTo>
                    <a:pt x="4" y="8"/>
                    <a:pt x="3" y="8"/>
                    <a:pt x="2" y="8"/>
                  </a:cubicBezTo>
                  <a:cubicBezTo>
                    <a:pt x="3" y="7"/>
                    <a:pt x="3" y="5"/>
                    <a:pt x="3" y="4"/>
                  </a:cubicBezTo>
                  <a:cubicBezTo>
                    <a:pt x="4" y="4"/>
                    <a:pt x="5" y="4"/>
                    <a:pt x="6" y="4"/>
                  </a:cubicBezTo>
                  <a:cubicBezTo>
                    <a:pt x="5" y="5"/>
                    <a:pt x="5" y="5"/>
                    <a:pt x="5" y="6"/>
                  </a:cubicBezTo>
                  <a:cubicBezTo>
                    <a:pt x="4" y="8"/>
                    <a:pt x="1" y="8"/>
                    <a:pt x="2" y="6"/>
                  </a:cubicBezTo>
                  <a:cubicBezTo>
                    <a:pt x="2" y="4"/>
                    <a:pt x="3" y="3"/>
                    <a:pt x="3" y="2"/>
                  </a:cubicBezTo>
                  <a:cubicBezTo>
                    <a:pt x="4" y="1"/>
                    <a:pt x="6" y="2"/>
                    <a:pt x="6" y="3"/>
                  </a:cubicBezTo>
                  <a:cubicBezTo>
                    <a:pt x="7" y="5"/>
                    <a:pt x="6" y="8"/>
                    <a:pt x="4" y="10"/>
                  </a:cubicBezTo>
                  <a:cubicBezTo>
                    <a:pt x="4" y="10"/>
                    <a:pt x="2" y="11"/>
                    <a:pt x="2" y="10"/>
                  </a:cubicBezTo>
                  <a:cubicBezTo>
                    <a:pt x="0" y="7"/>
                    <a:pt x="1" y="4"/>
                    <a:pt x="3" y="1"/>
                  </a:cubicBezTo>
                  <a:cubicBezTo>
                    <a:pt x="4" y="0"/>
                    <a:pt x="6" y="2"/>
                    <a:pt x="5" y="3"/>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1" name="Freeform 42"/>
            <p:cNvSpPr>
              <a:spLocks/>
            </p:cNvSpPr>
            <p:nvPr/>
          </p:nvSpPr>
          <p:spPr bwMode="auto">
            <a:xfrm>
              <a:off x="2410222" y="2646829"/>
              <a:ext cx="12700" cy="12700"/>
            </a:xfrm>
            <a:custGeom>
              <a:avLst/>
              <a:gdLst>
                <a:gd name="T0" fmla="*/ 5 w 5"/>
                <a:gd name="T1" fmla="*/ 3 h 5"/>
                <a:gd name="T2" fmla="*/ 3 w 5"/>
                <a:gd name="T3" fmla="*/ 4 h 5"/>
                <a:gd name="T4" fmla="*/ 2 w 5"/>
                <a:gd name="T5" fmla="*/ 2 h 5"/>
                <a:gd name="T6" fmla="*/ 2 w 5"/>
                <a:gd name="T7" fmla="*/ 2 h 5"/>
                <a:gd name="T8" fmla="*/ 2 w 5"/>
                <a:gd name="T9" fmla="*/ 2 h 5"/>
                <a:gd name="T10" fmla="*/ 2 w 5"/>
                <a:gd name="T11" fmla="*/ 2 h 5"/>
                <a:gd name="T12" fmla="*/ 2 w 5"/>
                <a:gd name="T13" fmla="*/ 2 h 5"/>
                <a:gd name="T14" fmla="*/ 4 w 5"/>
                <a:gd name="T15" fmla="*/ 4 h 5"/>
                <a:gd name="T16" fmla="*/ 4 w 5"/>
                <a:gd name="T17" fmla="*/ 4 h 5"/>
                <a:gd name="T18" fmla="*/ 2 w 5"/>
                <a:gd name="T19" fmla="*/ 4 h 5"/>
                <a:gd name="T20" fmla="*/ 2 w 5"/>
                <a:gd name="T21" fmla="*/ 2 h 5"/>
                <a:gd name="T22" fmla="*/ 2 w 5"/>
                <a:gd name="T23" fmla="*/ 2 h 5"/>
                <a:gd name="T24" fmla="*/ 4 w 5"/>
                <a:gd name="T25" fmla="*/ 1 h 5"/>
                <a:gd name="T26" fmla="*/ 5 w 5"/>
                <a:gd name="T27" fmla="*/ 3 h 5"/>
                <a:gd name="T28" fmla="*/ 2 w 5"/>
                <a:gd name="T29" fmla="*/ 5 h 5"/>
                <a:gd name="T30" fmla="*/ 1 w 5"/>
                <a:gd name="T31" fmla="*/ 2 h 5"/>
                <a:gd name="T32" fmla="*/ 2 w 5"/>
                <a:gd name="T33" fmla="*/ 1 h 5"/>
                <a:gd name="T34" fmla="*/ 5 w 5"/>
                <a:gd name="T35" fmla="*/ 1 h 5"/>
                <a:gd name="T36" fmla="*/ 5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3"/>
                  </a:moveTo>
                  <a:cubicBezTo>
                    <a:pt x="4" y="3"/>
                    <a:pt x="4" y="4"/>
                    <a:pt x="3" y="4"/>
                  </a:cubicBezTo>
                  <a:cubicBezTo>
                    <a:pt x="3" y="3"/>
                    <a:pt x="3" y="3"/>
                    <a:pt x="2" y="2"/>
                  </a:cubicBezTo>
                  <a:cubicBezTo>
                    <a:pt x="2" y="2"/>
                    <a:pt x="2" y="2"/>
                    <a:pt x="2" y="2"/>
                  </a:cubicBezTo>
                  <a:cubicBezTo>
                    <a:pt x="2" y="2"/>
                    <a:pt x="2" y="2"/>
                    <a:pt x="2" y="2"/>
                  </a:cubicBezTo>
                  <a:cubicBezTo>
                    <a:pt x="2" y="2"/>
                    <a:pt x="2" y="2"/>
                    <a:pt x="2" y="2"/>
                  </a:cubicBezTo>
                  <a:cubicBezTo>
                    <a:pt x="2" y="2"/>
                    <a:pt x="2" y="2"/>
                    <a:pt x="2" y="2"/>
                  </a:cubicBezTo>
                  <a:cubicBezTo>
                    <a:pt x="3" y="3"/>
                    <a:pt x="4" y="3"/>
                    <a:pt x="4" y="4"/>
                  </a:cubicBezTo>
                  <a:cubicBezTo>
                    <a:pt x="4" y="4"/>
                    <a:pt x="4" y="4"/>
                    <a:pt x="4" y="4"/>
                  </a:cubicBezTo>
                  <a:cubicBezTo>
                    <a:pt x="4" y="4"/>
                    <a:pt x="3" y="4"/>
                    <a:pt x="2" y="4"/>
                  </a:cubicBezTo>
                  <a:cubicBezTo>
                    <a:pt x="1" y="3"/>
                    <a:pt x="1" y="3"/>
                    <a:pt x="2" y="2"/>
                  </a:cubicBezTo>
                  <a:cubicBezTo>
                    <a:pt x="2" y="2"/>
                    <a:pt x="2" y="2"/>
                    <a:pt x="2" y="2"/>
                  </a:cubicBezTo>
                  <a:cubicBezTo>
                    <a:pt x="3" y="1"/>
                    <a:pt x="3" y="1"/>
                    <a:pt x="4" y="1"/>
                  </a:cubicBezTo>
                  <a:cubicBezTo>
                    <a:pt x="5" y="2"/>
                    <a:pt x="5" y="3"/>
                    <a:pt x="5" y="3"/>
                  </a:cubicBezTo>
                  <a:cubicBezTo>
                    <a:pt x="4" y="4"/>
                    <a:pt x="3" y="5"/>
                    <a:pt x="2" y="5"/>
                  </a:cubicBezTo>
                  <a:cubicBezTo>
                    <a:pt x="1" y="5"/>
                    <a:pt x="0" y="3"/>
                    <a:pt x="1" y="2"/>
                  </a:cubicBezTo>
                  <a:cubicBezTo>
                    <a:pt x="1" y="2"/>
                    <a:pt x="2" y="1"/>
                    <a:pt x="2" y="1"/>
                  </a:cubicBezTo>
                  <a:cubicBezTo>
                    <a:pt x="3" y="0"/>
                    <a:pt x="4" y="0"/>
                    <a:pt x="5" y="1"/>
                  </a:cubicBezTo>
                  <a:cubicBezTo>
                    <a:pt x="5" y="1"/>
                    <a:pt x="5" y="2"/>
                    <a:pt x="5" y="3"/>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2" name="Freeform 43"/>
            <p:cNvSpPr>
              <a:spLocks/>
            </p:cNvSpPr>
            <p:nvPr/>
          </p:nvSpPr>
          <p:spPr bwMode="auto">
            <a:xfrm>
              <a:off x="2367359" y="2449979"/>
              <a:ext cx="12700" cy="23813"/>
            </a:xfrm>
            <a:custGeom>
              <a:avLst/>
              <a:gdLst>
                <a:gd name="T0" fmla="*/ 3 w 5"/>
                <a:gd name="T1" fmla="*/ 2 h 9"/>
                <a:gd name="T2" fmla="*/ 4 w 5"/>
                <a:gd name="T3" fmla="*/ 6 h 9"/>
                <a:gd name="T4" fmla="*/ 1 w 5"/>
                <a:gd name="T5" fmla="*/ 7 h 9"/>
                <a:gd name="T6" fmla="*/ 2 w 5"/>
                <a:gd name="T7" fmla="*/ 4 h 9"/>
                <a:gd name="T8" fmla="*/ 2 w 5"/>
                <a:gd name="T9" fmla="*/ 3 h 9"/>
                <a:gd name="T10" fmla="*/ 2 w 5"/>
                <a:gd name="T11" fmla="*/ 3 h 9"/>
                <a:gd name="T12" fmla="*/ 4 w 5"/>
                <a:gd name="T13" fmla="*/ 3 h 9"/>
                <a:gd name="T14" fmla="*/ 4 w 5"/>
                <a:gd name="T15" fmla="*/ 2 h 9"/>
                <a:gd name="T16" fmla="*/ 4 w 5"/>
                <a:gd name="T17" fmla="*/ 2 h 9"/>
                <a:gd name="T18" fmla="*/ 3 w 5"/>
                <a:gd name="T19" fmla="*/ 1 h 9"/>
                <a:gd name="T20" fmla="*/ 3 w 5"/>
                <a:gd name="T21" fmla="*/ 1 h 9"/>
                <a:gd name="T22" fmla="*/ 3 w 5"/>
                <a:gd name="T23" fmla="*/ 5 h 9"/>
                <a:gd name="T24" fmla="*/ 1 w 5"/>
                <a:gd name="T25" fmla="*/ 2 h 9"/>
                <a:gd name="T26" fmla="*/ 4 w 5"/>
                <a:gd name="T27" fmla="*/ 0 h 9"/>
                <a:gd name="T28" fmla="*/ 5 w 5"/>
                <a:gd name="T29" fmla="*/ 4 h 9"/>
                <a:gd name="T30" fmla="*/ 4 w 5"/>
                <a:gd name="T31" fmla="*/ 5 h 9"/>
                <a:gd name="T32" fmla="*/ 4 w 5"/>
                <a:gd name="T33" fmla="*/ 6 h 9"/>
                <a:gd name="T34" fmla="*/ 4 w 5"/>
                <a:gd name="T35" fmla="*/ 6 h 9"/>
                <a:gd name="T36" fmla="*/ 1 w 5"/>
                <a:gd name="T37" fmla="*/ 7 h 9"/>
                <a:gd name="T38" fmla="*/ 0 w 5"/>
                <a:gd name="T39" fmla="*/ 2 h 9"/>
                <a:gd name="T40" fmla="*/ 3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3" y="2"/>
                  </a:moveTo>
                  <a:cubicBezTo>
                    <a:pt x="3" y="4"/>
                    <a:pt x="4" y="5"/>
                    <a:pt x="4" y="6"/>
                  </a:cubicBezTo>
                  <a:cubicBezTo>
                    <a:pt x="4" y="8"/>
                    <a:pt x="1" y="9"/>
                    <a:pt x="1" y="7"/>
                  </a:cubicBezTo>
                  <a:cubicBezTo>
                    <a:pt x="0" y="6"/>
                    <a:pt x="1" y="5"/>
                    <a:pt x="2" y="4"/>
                  </a:cubicBezTo>
                  <a:cubicBezTo>
                    <a:pt x="2" y="3"/>
                    <a:pt x="2" y="3"/>
                    <a:pt x="2" y="3"/>
                  </a:cubicBezTo>
                  <a:cubicBezTo>
                    <a:pt x="2" y="3"/>
                    <a:pt x="2" y="3"/>
                    <a:pt x="2" y="3"/>
                  </a:cubicBezTo>
                  <a:cubicBezTo>
                    <a:pt x="2" y="3"/>
                    <a:pt x="4" y="4"/>
                    <a:pt x="4" y="3"/>
                  </a:cubicBezTo>
                  <a:cubicBezTo>
                    <a:pt x="4" y="2"/>
                    <a:pt x="4" y="2"/>
                    <a:pt x="4" y="2"/>
                  </a:cubicBezTo>
                  <a:cubicBezTo>
                    <a:pt x="4" y="2"/>
                    <a:pt x="4" y="2"/>
                    <a:pt x="4" y="2"/>
                  </a:cubicBezTo>
                  <a:cubicBezTo>
                    <a:pt x="3" y="2"/>
                    <a:pt x="3" y="2"/>
                    <a:pt x="3" y="1"/>
                  </a:cubicBezTo>
                  <a:cubicBezTo>
                    <a:pt x="3" y="1"/>
                    <a:pt x="3" y="1"/>
                    <a:pt x="3" y="1"/>
                  </a:cubicBezTo>
                  <a:cubicBezTo>
                    <a:pt x="5" y="1"/>
                    <a:pt x="5" y="4"/>
                    <a:pt x="3" y="5"/>
                  </a:cubicBezTo>
                  <a:cubicBezTo>
                    <a:pt x="2" y="5"/>
                    <a:pt x="1" y="3"/>
                    <a:pt x="1" y="2"/>
                  </a:cubicBezTo>
                  <a:cubicBezTo>
                    <a:pt x="2" y="1"/>
                    <a:pt x="3" y="0"/>
                    <a:pt x="4" y="0"/>
                  </a:cubicBezTo>
                  <a:cubicBezTo>
                    <a:pt x="5" y="1"/>
                    <a:pt x="5" y="3"/>
                    <a:pt x="5" y="4"/>
                  </a:cubicBezTo>
                  <a:cubicBezTo>
                    <a:pt x="5" y="5"/>
                    <a:pt x="4" y="5"/>
                    <a:pt x="4" y="5"/>
                  </a:cubicBezTo>
                  <a:cubicBezTo>
                    <a:pt x="4" y="6"/>
                    <a:pt x="4" y="6"/>
                    <a:pt x="4" y="6"/>
                  </a:cubicBezTo>
                  <a:cubicBezTo>
                    <a:pt x="3" y="6"/>
                    <a:pt x="4" y="6"/>
                    <a:pt x="4" y="6"/>
                  </a:cubicBezTo>
                  <a:cubicBezTo>
                    <a:pt x="3" y="6"/>
                    <a:pt x="2" y="6"/>
                    <a:pt x="1" y="7"/>
                  </a:cubicBezTo>
                  <a:cubicBezTo>
                    <a:pt x="0" y="5"/>
                    <a:pt x="0" y="4"/>
                    <a:pt x="0" y="2"/>
                  </a:cubicBezTo>
                  <a:cubicBezTo>
                    <a:pt x="0" y="0"/>
                    <a:pt x="3" y="0"/>
                    <a:pt x="3" y="2"/>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3" name="Freeform 44"/>
            <p:cNvSpPr>
              <a:spLocks/>
            </p:cNvSpPr>
            <p:nvPr/>
          </p:nvSpPr>
          <p:spPr bwMode="auto">
            <a:xfrm>
              <a:off x="2319734" y="2370604"/>
              <a:ext cx="15875" cy="11113"/>
            </a:xfrm>
            <a:custGeom>
              <a:avLst/>
              <a:gdLst>
                <a:gd name="T0" fmla="*/ 2 w 6"/>
                <a:gd name="T1" fmla="*/ 0 h 4"/>
                <a:gd name="T2" fmla="*/ 5 w 6"/>
                <a:gd name="T3" fmla="*/ 0 h 4"/>
                <a:gd name="T4" fmla="*/ 6 w 6"/>
                <a:gd name="T5" fmla="*/ 2 h 4"/>
                <a:gd name="T6" fmla="*/ 5 w 6"/>
                <a:gd name="T7" fmla="*/ 4 h 4"/>
                <a:gd name="T8" fmla="*/ 2 w 6"/>
                <a:gd name="T9" fmla="*/ 4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3" y="0"/>
                    <a:pt x="4" y="0"/>
                    <a:pt x="5" y="0"/>
                  </a:cubicBezTo>
                  <a:cubicBezTo>
                    <a:pt x="5" y="0"/>
                    <a:pt x="6" y="1"/>
                    <a:pt x="6" y="2"/>
                  </a:cubicBezTo>
                  <a:cubicBezTo>
                    <a:pt x="6" y="3"/>
                    <a:pt x="6" y="4"/>
                    <a:pt x="5" y="4"/>
                  </a:cubicBezTo>
                  <a:cubicBezTo>
                    <a:pt x="4" y="4"/>
                    <a:pt x="3" y="4"/>
                    <a:pt x="2" y="4"/>
                  </a:cubicBezTo>
                  <a:cubicBezTo>
                    <a:pt x="1" y="4"/>
                    <a:pt x="0" y="3"/>
                    <a:pt x="0" y="2"/>
                  </a:cubicBezTo>
                  <a:cubicBezTo>
                    <a:pt x="0" y="1"/>
                    <a:pt x="1" y="0"/>
                    <a:pt x="2" y="0"/>
                  </a:cubicBezTo>
                  <a:close/>
                </a:path>
              </a:pathLst>
            </a:custGeom>
            <a:solidFill>
              <a:srgbClr val="9F8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4" name="Freeform 45"/>
            <p:cNvSpPr>
              <a:spLocks/>
            </p:cNvSpPr>
            <p:nvPr/>
          </p:nvSpPr>
          <p:spPr bwMode="auto">
            <a:xfrm>
              <a:off x="2248297" y="2532529"/>
              <a:ext cx="26987" cy="26988"/>
            </a:xfrm>
            <a:custGeom>
              <a:avLst/>
              <a:gdLst>
                <a:gd name="T0" fmla="*/ 4 w 10"/>
                <a:gd name="T1" fmla="*/ 4 h 10"/>
                <a:gd name="T2" fmla="*/ 4 w 10"/>
                <a:gd name="T3" fmla="*/ 5 h 10"/>
                <a:gd name="T4" fmla="*/ 6 w 10"/>
                <a:gd name="T5" fmla="*/ 5 h 10"/>
                <a:gd name="T6" fmla="*/ 6 w 10"/>
                <a:gd name="T7" fmla="*/ 4 h 10"/>
                <a:gd name="T8" fmla="*/ 5 w 10"/>
                <a:gd name="T9" fmla="*/ 4 h 10"/>
                <a:gd name="T10" fmla="*/ 4 w 10"/>
                <a:gd name="T11" fmla="*/ 5 h 10"/>
                <a:gd name="T12" fmla="*/ 4 w 10"/>
                <a:gd name="T13" fmla="*/ 5 h 10"/>
                <a:gd name="T14" fmla="*/ 4 w 10"/>
                <a:gd name="T15" fmla="*/ 4 h 10"/>
                <a:gd name="T16" fmla="*/ 4 w 10"/>
                <a:gd name="T17" fmla="*/ 6 h 10"/>
                <a:gd name="T18" fmla="*/ 5 w 10"/>
                <a:gd name="T19" fmla="*/ 5 h 10"/>
                <a:gd name="T20" fmla="*/ 5 w 10"/>
                <a:gd name="T21" fmla="*/ 5 h 10"/>
                <a:gd name="T22" fmla="*/ 5 w 10"/>
                <a:gd name="T23" fmla="*/ 4 h 10"/>
                <a:gd name="T24" fmla="*/ 5 w 10"/>
                <a:gd name="T25" fmla="*/ 6 h 10"/>
                <a:gd name="T26" fmla="*/ 2 w 10"/>
                <a:gd name="T27" fmla="*/ 6 h 10"/>
                <a:gd name="T28" fmla="*/ 2 w 10"/>
                <a:gd name="T29" fmla="*/ 3 h 10"/>
                <a:gd name="T30" fmla="*/ 4 w 10"/>
                <a:gd name="T31" fmla="*/ 3 h 10"/>
                <a:gd name="T32" fmla="*/ 6 w 10"/>
                <a:gd name="T33" fmla="*/ 6 h 10"/>
                <a:gd name="T34" fmla="*/ 2 w 10"/>
                <a:gd name="T35" fmla="*/ 7 h 10"/>
                <a:gd name="T36" fmla="*/ 2 w 10"/>
                <a:gd name="T37" fmla="*/ 2 h 10"/>
                <a:gd name="T38" fmla="*/ 9 w 10"/>
                <a:gd name="T39" fmla="*/ 5 h 10"/>
                <a:gd name="T40" fmla="*/ 2 w 10"/>
                <a:gd name="T41" fmla="*/ 8 h 10"/>
                <a:gd name="T42" fmla="*/ 1 w 10"/>
                <a:gd name="T43" fmla="*/ 3 h 10"/>
                <a:gd name="T44" fmla="*/ 5 w 10"/>
                <a:gd name="T45" fmla="*/ 1 h 10"/>
                <a:gd name="T46" fmla="*/ 4 w 10"/>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4" y="4"/>
                  </a:moveTo>
                  <a:cubicBezTo>
                    <a:pt x="4" y="4"/>
                    <a:pt x="4" y="5"/>
                    <a:pt x="4" y="5"/>
                  </a:cubicBezTo>
                  <a:cubicBezTo>
                    <a:pt x="4" y="6"/>
                    <a:pt x="5" y="6"/>
                    <a:pt x="6" y="5"/>
                  </a:cubicBezTo>
                  <a:cubicBezTo>
                    <a:pt x="6" y="5"/>
                    <a:pt x="6" y="4"/>
                    <a:pt x="6" y="4"/>
                  </a:cubicBezTo>
                  <a:cubicBezTo>
                    <a:pt x="5" y="4"/>
                    <a:pt x="5" y="4"/>
                    <a:pt x="5" y="4"/>
                  </a:cubicBezTo>
                  <a:cubicBezTo>
                    <a:pt x="4" y="5"/>
                    <a:pt x="4" y="5"/>
                    <a:pt x="4" y="5"/>
                  </a:cubicBezTo>
                  <a:cubicBezTo>
                    <a:pt x="4" y="5"/>
                    <a:pt x="4" y="5"/>
                    <a:pt x="4" y="5"/>
                  </a:cubicBezTo>
                  <a:cubicBezTo>
                    <a:pt x="4" y="4"/>
                    <a:pt x="4" y="4"/>
                    <a:pt x="4" y="4"/>
                  </a:cubicBezTo>
                  <a:cubicBezTo>
                    <a:pt x="3" y="5"/>
                    <a:pt x="3" y="6"/>
                    <a:pt x="4" y="6"/>
                  </a:cubicBezTo>
                  <a:cubicBezTo>
                    <a:pt x="4" y="6"/>
                    <a:pt x="5" y="5"/>
                    <a:pt x="5" y="5"/>
                  </a:cubicBezTo>
                  <a:cubicBezTo>
                    <a:pt x="5" y="5"/>
                    <a:pt x="5" y="5"/>
                    <a:pt x="5" y="5"/>
                  </a:cubicBezTo>
                  <a:cubicBezTo>
                    <a:pt x="5" y="5"/>
                    <a:pt x="5" y="5"/>
                    <a:pt x="5" y="4"/>
                  </a:cubicBezTo>
                  <a:cubicBezTo>
                    <a:pt x="5" y="5"/>
                    <a:pt x="5" y="6"/>
                    <a:pt x="5" y="6"/>
                  </a:cubicBezTo>
                  <a:cubicBezTo>
                    <a:pt x="6" y="8"/>
                    <a:pt x="2" y="9"/>
                    <a:pt x="2" y="6"/>
                  </a:cubicBezTo>
                  <a:cubicBezTo>
                    <a:pt x="2" y="5"/>
                    <a:pt x="2" y="4"/>
                    <a:pt x="2" y="3"/>
                  </a:cubicBezTo>
                  <a:cubicBezTo>
                    <a:pt x="3" y="3"/>
                    <a:pt x="4" y="2"/>
                    <a:pt x="4" y="3"/>
                  </a:cubicBezTo>
                  <a:cubicBezTo>
                    <a:pt x="6" y="3"/>
                    <a:pt x="7" y="5"/>
                    <a:pt x="6" y="6"/>
                  </a:cubicBezTo>
                  <a:cubicBezTo>
                    <a:pt x="6" y="8"/>
                    <a:pt x="3" y="8"/>
                    <a:pt x="2" y="7"/>
                  </a:cubicBezTo>
                  <a:cubicBezTo>
                    <a:pt x="1" y="6"/>
                    <a:pt x="1" y="3"/>
                    <a:pt x="2" y="2"/>
                  </a:cubicBezTo>
                  <a:cubicBezTo>
                    <a:pt x="5" y="0"/>
                    <a:pt x="10" y="1"/>
                    <a:pt x="9" y="5"/>
                  </a:cubicBezTo>
                  <a:cubicBezTo>
                    <a:pt x="9" y="9"/>
                    <a:pt x="5" y="10"/>
                    <a:pt x="2" y="8"/>
                  </a:cubicBezTo>
                  <a:cubicBezTo>
                    <a:pt x="1" y="7"/>
                    <a:pt x="0" y="5"/>
                    <a:pt x="1" y="3"/>
                  </a:cubicBezTo>
                  <a:cubicBezTo>
                    <a:pt x="1" y="2"/>
                    <a:pt x="3" y="1"/>
                    <a:pt x="5" y="1"/>
                  </a:cubicBezTo>
                  <a:cubicBezTo>
                    <a:pt x="7" y="2"/>
                    <a:pt x="6" y="5"/>
                    <a:pt x="4" y="4"/>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5" name="Freeform 46"/>
            <p:cNvSpPr>
              <a:spLocks/>
            </p:cNvSpPr>
            <p:nvPr/>
          </p:nvSpPr>
          <p:spPr bwMode="auto">
            <a:xfrm>
              <a:off x="2222897" y="2564279"/>
              <a:ext cx="39687" cy="69850"/>
            </a:xfrm>
            <a:custGeom>
              <a:avLst/>
              <a:gdLst>
                <a:gd name="T0" fmla="*/ 7 w 15"/>
                <a:gd name="T1" fmla="*/ 3 h 26"/>
                <a:gd name="T2" fmla="*/ 7 w 15"/>
                <a:gd name="T3" fmla="*/ 14 h 26"/>
                <a:gd name="T4" fmla="*/ 13 w 15"/>
                <a:gd name="T5" fmla="*/ 22 h 26"/>
                <a:gd name="T6" fmla="*/ 12 w 15"/>
                <a:gd name="T7" fmla="*/ 24 h 26"/>
                <a:gd name="T8" fmla="*/ 7 w 15"/>
                <a:gd name="T9" fmla="*/ 19 h 26"/>
                <a:gd name="T10" fmla="*/ 5 w 15"/>
                <a:gd name="T11" fmla="*/ 14 h 26"/>
                <a:gd name="T12" fmla="*/ 4 w 15"/>
                <a:gd name="T13" fmla="*/ 9 h 26"/>
                <a:gd name="T14" fmla="*/ 5 w 15"/>
                <a:gd name="T15" fmla="*/ 3 h 26"/>
                <a:gd name="T16" fmla="*/ 7 w 15"/>
                <a:gd name="T17" fmla="*/ 3 h 26"/>
                <a:gd name="T18" fmla="*/ 11 w 15"/>
                <a:gd name="T19" fmla="*/ 21 h 26"/>
                <a:gd name="T20" fmla="*/ 8 w 15"/>
                <a:gd name="T21" fmla="*/ 23 h 26"/>
                <a:gd name="T22" fmla="*/ 4 w 15"/>
                <a:gd name="T23" fmla="*/ 1 h 26"/>
                <a:gd name="T24" fmla="*/ 7 w 15"/>
                <a:gd name="T25" fmla="*/ 1 h 26"/>
                <a:gd name="T26" fmla="*/ 8 w 15"/>
                <a:gd name="T27" fmla="*/ 5 h 26"/>
                <a:gd name="T28" fmla="*/ 8 w 15"/>
                <a:gd name="T29" fmla="*/ 13 h 26"/>
                <a:gd name="T30" fmla="*/ 12 w 15"/>
                <a:gd name="T31" fmla="*/ 19 h 26"/>
                <a:gd name="T32" fmla="*/ 15 w 15"/>
                <a:gd name="T33" fmla="*/ 23 h 26"/>
                <a:gd name="T34" fmla="*/ 13 w 15"/>
                <a:gd name="T35" fmla="*/ 25 h 26"/>
                <a:gd name="T36" fmla="*/ 4 w 15"/>
                <a:gd name="T37" fmla="*/ 16 h 26"/>
                <a:gd name="T38" fmla="*/ 4 w 15"/>
                <a:gd name="T39" fmla="*/ 2 h 26"/>
                <a:gd name="T40" fmla="*/ 7 w 15"/>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7" y="3"/>
                  </a:moveTo>
                  <a:cubicBezTo>
                    <a:pt x="5" y="6"/>
                    <a:pt x="6" y="10"/>
                    <a:pt x="7" y="14"/>
                  </a:cubicBezTo>
                  <a:cubicBezTo>
                    <a:pt x="8" y="17"/>
                    <a:pt x="10" y="22"/>
                    <a:pt x="13" y="22"/>
                  </a:cubicBezTo>
                  <a:cubicBezTo>
                    <a:pt x="13" y="23"/>
                    <a:pt x="12" y="24"/>
                    <a:pt x="12" y="24"/>
                  </a:cubicBezTo>
                  <a:cubicBezTo>
                    <a:pt x="11" y="22"/>
                    <a:pt x="9" y="21"/>
                    <a:pt x="7" y="19"/>
                  </a:cubicBezTo>
                  <a:cubicBezTo>
                    <a:pt x="6" y="18"/>
                    <a:pt x="5" y="16"/>
                    <a:pt x="5" y="14"/>
                  </a:cubicBezTo>
                  <a:cubicBezTo>
                    <a:pt x="4" y="13"/>
                    <a:pt x="4" y="11"/>
                    <a:pt x="4" y="9"/>
                  </a:cubicBezTo>
                  <a:cubicBezTo>
                    <a:pt x="4" y="7"/>
                    <a:pt x="5" y="4"/>
                    <a:pt x="5" y="3"/>
                  </a:cubicBezTo>
                  <a:cubicBezTo>
                    <a:pt x="5" y="3"/>
                    <a:pt x="6" y="3"/>
                    <a:pt x="7" y="3"/>
                  </a:cubicBezTo>
                  <a:cubicBezTo>
                    <a:pt x="4" y="9"/>
                    <a:pt x="5" y="16"/>
                    <a:pt x="11" y="21"/>
                  </a:cubicBezTo>
                  <a:cubicBezTo>
                    <a:pt x="12" y="22"/>
                    <a:pt x="10" y="24"/>
                    <a:pt x="8" y="23"/>
                  </a:cubicBezTo>
                  <a:cubicBezTo>
                    <a:pt x="2" y="18"/>
                    <a:pt x="0" y="9"/>
                    <a:pt x="4" y="1"/>
                  </a:cubicBezTo>
                  <a:cubicBezTo>
                    <a:pt x="5" y="0"/>
                    <a:pt x="7" y="0"/>
                    <a:pt x="7" y="1"/>
                  </a:cubicBezTo>
                  <a:cubicBezTo>
                    <a:pt x="8" y="3"/>
                    <a:pt x="8" y="4"/>
                    <a:pt x="8" y="5"/>
                  </a:cubicBezTo>
                  <a:cubicBezTo>
                    <a:pt x="7" y="8"/>
                    <a:pt x="7" y="10"/>
                    <a:pt x="8" y="13"/>
                  </a:cubicBezTo>
                  <a:cubicBezTo>
                    <a:pt x="8" y="15"/>
                    <a:pt x="10" y="17"/>
                    <a:pt x="12" y="19"/>
                  </a:cubicBezTo>
                  <a:cubicBezTo>
                    <a:pt x="13" y="20"/>
                    <a:pt x="14" y="22"/>
                    <a:pt x="15" y="23"/>
                  </a:cubicBezTo>
                  <a:cubicBezTo>
                    <a:pt x="15" y="24"/>
                    <a:pt x="14" y="26"/>
                    <a:pt x="13" y="25"/>
                  </a:cubicBezTo>
                  <a:cubicBezTo>
                    <a:pt x="8" y="24"/>
                    <a:pt x="6" y="20"/>
                    <a:pt x="4" y="16"/>
                  </a:cubicBezTo>
                  <a:cubicBezTo>
                    <a:pt x="3" y="11"/>
                    <a:pt x="2" y="6"/>
                    <a:pt x="4" y="2"/>
                  </a:cubicBezTo>
                  <a:cubicBezTo>
                    <a:pt x="5" y="0"/>
                    <a:pt x="8" y="1"/>
                    <a:pt x="7" y="3"/>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6" name="Freeform 82"/>
            <p:cNvSpPr>
              <a:spLocks/>
            </p:cNvSpPr>
            <p:nvPr/>
          </p:nvSpPr>
          <p:spPr bwMode="auto">
            <a:xfrm>
              <a:off x="2081609" y="3080216"/>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327" name="Freeform 83"/>
            <p:cNvSpPr>
              <a:spLocks/>
            </p:cNvSpPr>
            <p:nvPr/>
          </p:nvSpPr>
          <p:spPr bwMode="auto">
            <a:xfrm>
              <a:off x="2270522" y="2919879"/>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280" y="2457450"/>
            <a:ext cx="971184" cy="1221238"/>
          </a:xfrm>
          <a:prstGeom prst="rect">
            <a:avLst/>
          </a:prstGeom>
        </p:spPr>
      </p:pic>
      <p:sp>
        <p:nvSpPr>
          <p:cNvPr id="12" name="Freeform 9"/>
          <p:cNvSpPr>
            <a:spLocks/>
          </p:cNvSpPr>
          <p:nvPr/>
        </p:nvSpPr>
        <p:spPr bwMode="auto">
          <a:xfrm>
            <a:off x="3413522" y="3482951"/>
            <a:ext cx="76200" cy="76200"/>
          </a:xfrm>
          <a:custGeom>
            <a:avLst/>
            <a:gdLst>
              <a:gd name="T0" fmla="*/ 1 w 29"/>
              <a:gd name="T1" fmla="*/ 21 h 29"/>
              <a:gd name="T2" fmla="*/ 0 w 29"/>
              <a:gd name="T3" fmla="*/ 21 h 29"/>
              <a:gd name="T4" fmla="*/ 12 w 29"/>
              <a:gd name="T5" fmla="*/ 0 h 29"/>
              <a:gd name="T6" fmla="*/ 21 w 29"/>
              <a:gd name="T7" fmla="*/ 7 h 29"/>
              <a:gd name="T8" fmla="*/ 29 w 29"/>
              <a:gd name="T9" fmla="*/ 9 h 29"/>
              <a:gd name="T10" fmla="*/ 18 w 29"/>
              <a:gd name="T11" fmla="*/ 29 h 29"/>
              <a:gd name="T12" fmla="*/ 1 w 2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1"/>
                </a:moveTo>
                <a:cubicBezTo>
                  <a:pt x="1" y="21"/>
                  <a:pt x="0" y="21"/>
                  <a:pt x="0" y="21"/>
                </a:cubicBezTo>
                <a:cubicBezTo>
                  <a:pt x="4" y="13"/>
                  <a:pt x="7" y="6"/>
                  <a:pt x="12" y="0"/>
                </a:cubicBezTo>
                <a:cubicBezTo>
                  <a:pt x="14" y="3"/>
                  <a:pt x="18" y="5"/>
                  <a:pt x="21" y="7"/>
                </a:cubicBezTo>
                <a:cubicBezTo>
                  <a:pt x="24" y="8"/>
                  <a:pt x="26" y="9"/>
                  <a:pt x="29" y="9"/>
                </a:cubicBezTo>
                <a:cubicBezTo>
                  <a:pt x="25" y="16"/>
                  <a:pt x="21" y="22"/>
                  <a:pt x="18" y="29"/>
                </a:cubicBezTo>
                <a:cubicBezTo>
                  <a:pt x="13" y="25"/>
                  <a:pt x="7" y="22"/>
                  <a:pt x="1" y="21"/>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 name="Freeform 11"/>
          <p:cNvSpPr>
            <a:spLocks/>
          </p:cNvSpPr>
          <p:nvPr/>
        </p:nvSpPr>
        <p:spPr bwMode="auto">
          <a:xfrm>
            <a:off x="3051573" y="3825852"/>
            <a:ext cx="71437" cy="58738"/>
          </a:xfrm>
          <a:custGeom>
            <a:avLst/>
            <a:gdLst>
              <a:gd name="T0" fmla="*/ 1 w 27"/>
              <a:gd name="T1" fmla="*/ 4 h 22"/>
              <a:gd name="T2" fmla="*/ 0 w 27"/>
              <a:gd name="T3" fmla="*/ 3 h 22"/>
              <a:gd name="T4" fmla="*/ 24 w 27"/>
              <a:gd name="T5" fmla="*/ 0 h 22"/>
              <a:gd name="T6" fmla="*/ 24 w 27"/>
              <a:gd name="T7" fmla="*/ 12 h 22"/>
              <a:gd name="T8" fmla="*/ 27 w 27"/>
              <a:gd name="T9" fmla="*/ 19 h 22"/>
              <a:gd name="T10" fmla="*/ 4 w 27"/>
              <a:gd name="T11" fmla="*/ 22 h 22"/>
              <a:gd name="T12" fmla="*/ 1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 y="4"/>
                </a:moveTo>
                <a:cubicBezTo>
                  <a:pt x="1" y="4"/>
                  <a:pt x="1" y="4"/>
                  <a:pt x="0" y="3"/>
                </a:cubicBezTo>
                <a:cubicBezTo>
                  <a:pt x="8" y="2"/>
                  <a:pt x="16" y="1"/>
                  <a:pt x="24" y="0"/>
                </a:cubicBezTo>
                <a:cubicBezTo>
                  <a:pt x="23" y="4"/>
                  <a:pt x="24" y="8"/>
                  <a:pt x="24" y="12"/>
                </a:cubicBezTo>
                <a:cubicBezTo>
                  <a:pt x="25" y="14"/>
                  <a:pt x="26" y="16"/>
                  <a:pt x="27" y="19"/>
                </a:cubicBezTo>
                <a:cubicBezTo>
                  <a:pt x="20" y="20"/>
                  <a:pt x="12" y="21"/>
                  <a:pt x="4" y="22"/>
                </a:cubicBezTo>
                <a:cubicBezTo>
                  <a:pt x="5" y="16"/>
                  <a:pt x="4" y="10"/>
                  <a:pt x="1" y="4"/>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2"/>
          <p:cNvSpPr>
            <a:spLocks/>
          </p:cNvSpPr>
          <p:nvPr/>
        </p:nvSpPr>
        <p:spPr bwMode="auto">
          <a:xfrm>
            <a:off x="2513410" y="3625827"/>
            <a:ext cx="560387" cy="325438"/>
          </a:xfrm>
          <a:custGeom>
            <a:avLst/>
            <a:gdLst>
              <a:gd name="T0" fmla="*/ 44 w 212"/>
              <a:gd name="T1" fmla="*/ 26 h 123"/>
              <a:gd name="T2" fmla="*/ 33 w 212"/>
              <a:gd name="T3" fmla="*/ 43 h 123"/>
              <a:gd name="T4" fmla="*/ 93 w 212"/>
              <a:gd name="T5" fmla="*/ 74 h 123"/>
              <a:gd name="T6" fmla="*/ 212 w 212"/>
              <a:gd name="T7" fmla="*/ 98 h 123"/>
              <a:gd name="T8" fmla="*/ 204 w 212"/>
              <a:gd name="T9" fmla="*/ 114 h 123"/>
              <a:gd name="T10" fmla="*/ 197 w 212"/>
              <a:gd name="T11" fmla="*/ 119 h 123"/>
              <a:gd name="T12" fmla="*/ 182 w 212"/>
              <a:gd name="T13" fmla="*/ 122 h 123"/>
              <a:gd name="T14" fmla="*/ 135 w 212"/>
              <a:gd name="T15" fmla="*/ 117 h 123"/>
              <a:gd name="T16" fmla="*/ 88 w 212"/>
              <a:gd name="T17" fmla="*/ 99 h 123"/>
              <a:gd name="T18" fmla="*/ 26 w 212"/>
              <a:gd name="T19" fmla="*/ 63 h 123"/>
              <a:gd name="T20" fmla="*/ 15 w 212"/>
              <a:gd name="T21" fmla="*/ 54 h 123"/>
              <a:gd name="T22" fmla="*/ 6 w 212"/>
              <a:gd name="T23" fmla="*/ 46 h 123"/>
              <a:gd name="T24" fmla="*/ 1 w 212"/>
              <a:gd name="T25" fmla="*/ 36 h 123"/>
              <a:gd name="T26" fmla="*/ 5 w 212"/>
              <a:gd name="T27" fmla="*/ 15 h 123"/>
              <a:gd name="T28" fmla="*/ 23 w 212"/>
              <a:gd name="T29" fmla="*/ 2 h 123"/>
              <a:gd name="T30" fmla="*/ 45 w 212"/>
              <a:gd name="T31" fmla="*/ 5 h 123"/>
              <a:gd name="T32" fmla="*/ 94 w 212"/>
              <a:gd name="T33" fmla="*/ 37 h 123"/>
              <a:gd name="T34" fmla="*/ 117 w 212"/>
              <a:gd name="T35" fmla="*/ 49 h 123"/>
              <a:gd name="T36" fmla="*/ 113 w 212"/>
              <a:gd name="T37" fmla="*/ 47 h 123"/>
              <a:gd name="T38" fmla="*/ 120 w 212"/>
              <a:gd name="T39" fmla="*/ 50 h 123"/>
              <a:gd name="T40" fmla="*/ 117 w 212"/>
              <a:gd name="T41" fmla="*/ 49 h 123"/>
              <a:gd name="T42" fmla="*/ 160 w 212"/>
              <a:gd name="T43" fmla="*/ 63 h 123"/>
              <a:gd name="T44" fmla="*/ 156 w 212"/>
              <a:gd name="T45" fmla="*/ 62 h 123"/>
              <a:gd name="T46" fmla="*/ 163 w 212"/>
              <a:gd name="T47" fmla="*/ 64 h 123"/>
              <a:gd name="T48" fmla="*/ 160 w 212"/>
              <a:gd name="T49" fmla="*/ 63 h 123"/>
              <a:gd name="T50" fmla="*/ 185 w 212"/>
              <a:gd name="T51" fmla="*/ 64 h 123"/>
              <a:gd name="T52" fmla="*/ 205 w 212"/>
              <a:gd name="T53" fmla="*/ 73 h 123"/>
              <a:gd name="T54" fmla="*/ 208 w 212"/>
              <a:gd name="T55" fmla="*/ 78 h 123"/>
              <a:gd name="T56" fmla="*/ 44 w 212"/>
              <a:gd name="T5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23">
                <a:moveTo>
                  <a:pt x="44" y="26"/>
                </a:moveTo>
                <a:cubicBezTo>
                  <a:pt x="33" y="43"/>
                  <a:pt x="33" y="43"/>
                  <a:pt x="33" y="43"/>
                </a:cubicBezTo>
                <a:cubicBezTo>
                  <a:pt x="34" y="43"/>
                  <a:pt x="58" y="60"/>
                  <a:pt x="93" y="74"/>
                </a:cubicBezTo>
                <a:cubicBezTo>
                  <a:pt x="137" y="93"/>
                  <a:pt x="177" y="101"/>
                  <a:pt x="212" y="98"/>
                </a:cubicBezTo>
                <a:cubicBezTo>
                  <a:pt x="211" y="104"/>
                  <a:pt x="208" y="110"/>
                  <a:pt x="204" y="114"/>
                </a:cubicBezTo>
                <a:cubicBezTo>
                  <a:pt x="201" y="116"/>
                  <a:pt x="199" y="117"/>
                  <a:pt x="197" y="119"/>
                </a:cubicBezTo>
                <a:cubicBezTo>
                  <a:pt x="193" y="121"/>
                  <a:pt x="188" y="122"/>
                  <a:pt x="182" y="122"/>
                </a:cubicBezTo>
                <a:cubicBezTo>
                  <a:pt x="167" y="123"/>
                  <a:pt x="150" y="120"/>
                  <a:pt x="135" y="117"/>
                </a:cubicBezTo>
                <a:cubicBezTo>
                  <a:pt x="118" y="113"/>
                  <a:pt x="103" y="106"/>
                  <a:pt x="88" y="99"/>
                </a:cubicBezTo>
                <a:cubicBezTo>
                  <a:pt x="66" y="89"/>
                  <a:pt x="46" y="77"/>
                  <a:pt x="26" y="63"/>
                </a:cubicBezTo>
                <a:cubicBezTo>
                  <a:pt x="22" y="60"/>
                  <a:pt x="18" y="57"/>
                  <a:pt x="15" y="54"/>
                </a:cubicBezTo>
                <a:cubicBezTo>
                  <a:pt x="11" y="53"/>
                  <a:pt x="8" y="50"/>
                  <a:pt x="6" y="46"/>
                </a:cubicBezTo>
                <a:cubicBezTo>
                  <a:pt x="4" y="43"/>
                  <a:pt x="2" y="40"/>
                  <a:pt x="1" y="36"/>
                </a:cubicBezTo>
                <a:cubicBezTo>
                  <a:pt x="0" y="29"/>
                  <a:pt x="1" y="20"/>
                  <a:pt x="5" y="15"/>
                </a:cubicBezTo>
                <a:cubicBezTo>
                  <a:pt x="9" y="8"/>
                  <a:pt x="16" y="3"/>
                  <a:pt x="23" y="2"/>
                </a:cubicBezTo>
                <a:cubicBezTo>
                  <a:pt x="30" y="0"/>
                  <a:pt x="39" y="1"/>
                  <a:pt x="45" y="5"/>
                </a:cubicBezTo>
                <a:cubicBezTo>
                  <a:pt x="60" y="17"/>
                  <a:pt x="77" y="28"/>
                  <a:pt x="94" y="37"/>
                </a:cubicBezTo>
                <a:cubicBezTo>
                  <a:pt x="101" y="41"/>
                  <a:pt x="109" y="46"/>
                  <a:pt x="117" y="49"/>
                </a:cubicBezTo>
                <a:cubicBezTo>
                  <a:pt x="116" y="49"/>
                  <a:pt x="114" y="48"/>
                  <a:pt x="113" y="47"/>
                </a:cubicBezTo>
                <a:cubicBezTo>
                  <a:pt x="115" y="48"/>
                  <a:pt x="117" y="49"/>
                  <a:pt x="120" y="50"/>
                </a:cubicBezTo>
                <a:cubicBezTo>
                  <a:pt x="119" y="50"/>
                  <a:pt x="118" y="50"/>
                  <a:pt x="117" y="49"/>
                </a:cubicBezTo>
                <a:cubicBezTo>
                  <a:pt x="131" y="55"/>
                  <a:pt x="145" y="60"/>
                  <a:pt x="160" y="63"/>
                </a:cubicBezTo>
                <a:cubicBezTo>
                  <a:pt x="159" y="63"/>
                  <a:pt x="157" y="63"/>
                  <a:pt x="156" y="62"/>
                </a:cubicBezTo>
                <a:cubicBezTo>
                  <a:pt x="159" y="63"/>
                  <a:pt x="161" y="63"/>
                  <a:pt x="163" y="64"/>
                </a:cubicBezTo>
                <a:cubicBezTo>
                  <a:pt x="162" y="64"/>
                  <a:pt x="161" y="63"/>
                  <a:pt x="160" y="63"/>
                </a:cubicBezTo>
                <a:cubicBezTo>
                  <a:pt x="168" y="64"/>
                  <a:pt x="176" y="65"/>
                  <a:pt x="185" y="64"/>
                </a:cubicBezTo>
                <a:cubicBezTo>
                  <a:pt x="192" y="64"/>
                  <a:pt x="200" y="68"/>
                  <a:pt x="205" y="73"/>
                </a:cubicBezTo>
                <a:cubicBezTo>
                  <a:pt x="206" y="75"/>
                  <a:pt x="207" y="76"/>
                  <a:pt x="208" y="78"/>
                </a:cubicBezTo>
                <a:cubicBezTo>
                  <a:pt x="130" y="84"/>
                  <a:pt x="45" y="27"/>
                  <a:pt x="44" y="2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3"/>
          <p:cNvSpPr>
            <a:spLocks/>
          </p:cNvSpPr>
          <p:nvPr/>
        </p:nvSpPr>
        <p:spPr bwMode="auto">
          <a:xfrm>
            <a:off x="2600722" y="3694089"/>
            <a:ext cx="474662" cy="198438"/>
          </a:xfrm>
          <a:custGeom>
            <a:avLst/>
            <a:gdLst>
              <a:gd name="T0" fmla="*/ 180 w 180"/>
              <a:gd name="T1" fmla="*/ 68 h 75"/>
              <a:gd name="T2" fmla="*/ 179 w 180"/>
              <a:gd name="T3" fmla="*/ 71 h 75"/>
              <a:gd name="T4" fmla="*/ 60 w 180"/>
              <a:gd name="T5" fmla="*/ 48 h 75"/>
              <a:gd name="T6" fmla="*/ 0 w 180"/>
              <a:gd name="T7" fmla="*/ 16 h 75"/>
              <a:gd name="T8" fmla="*/ 11 w 180"/>
              <a:gd name="T9" fmla="*/ 0 h 75"/>
              <a:gd name="T10" fmla="*/ 175 w 180"/>
              <a:gd name="T11" fmla="*/ 52 h 75"/>
              <a:gd name="T12" fmla="*/ 180 w 180"/>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180" h="75">
                <a:moveTo>
                  <a:pt x="180" y="68"/>
                </a:moveTo>
                <a:cubicBezTo>
                  <a:pt x="180" y="69"/>
                  <a:pt x="179" y="70"/>
                  <a:pt x="179" y="71"/>
                </a:cubicBezTo>
                <a:cubicBezTo>
                  <a:pt x="144" y="75"/>
                  <a:pt x="104" y="67"/>
                  <a:pt x="60" y="48"/>
                </a:cubicBezTo>
                <a:cubicBezTo>
                  <a:pt x="25" y="33"/>
                  <a:pt x="1" y="17"/>
                  <a:pt x="0" y="16"/>
                </a:cubicBezTo>
                <a:cubicBezTo>
                  <a:pt x="11" y="0"/>
                  <a:pt x="11" y="0"/>
                  <a:pt x="11" y="0"/>
                </a:cubicBezTo>
                <a:cubicBezTo>
                  <a:pt x="12" y="0"/>
                  <a:pt x="98" y="58"/>
                  <a:pt x="175" y="52"/>
                </a:cubicBezTo>
                <a:cubicBezTo>
                  <a:pt x="178" y="57"/>
                  <a:pt x="180" y="62"/>
                  <a:pt x="180" y="68"/>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14"/>
          <p:cNvSpPr>
            <a:spLocks/>
          </p:cNvSpPr>
          <p:nvPr/>
        </p:nvSpPr>
        <p:spPr bwMode="auto">
          <a:xfrm>
            <a:off x="3083323" y="3522639"/>
            <a:ext cx="338137" cy="306388"/>
          </a:xfrm>
          <a:custGeom>
            <a:avLst/>
            <a:gdLst>
              <a:gd name="T0" fmla="*/ 2 w 128"/>
              <a:gd name="T1" fmla="*/ 116 h 116"/>
              <a:gd name="T2" fmla="*/ 22 w 128"/>
              <a:gd name="T3" fmla="*/ 84 h 116"/>
              <a:gd name="T4" fmla="*/ 29 w 128"/>
              <a:gd name="T5" fmla="*/ 82 h 116"/>
              <a:gd name="T6" fmla="*/ 26 w 128"/>
              <a:gd name="T7" fmla="*/ 83 h 116"/>
              <a:gd name="T8" fmla="*/ 33 w 128"/>
              <a:gd name="T9" fmla="*/ 80 h 116"/>
              <a:gd name="T10" fmla="*/ 29 w 128"/>
              <a:gd name="T11" fmla="*/ 82 h 116"/>
              <a:gd name="T12" fmla="*/ 59 w 128"/>
              <a:gd name="T13" fmla="*/ 65 h 116"/>
              <a:gd name="T14" fmla="*/ 56 w 128"/>
              <a:gd name="T15" fmla="*/ 67 h 116"/>
              <a:gd name="T16" fmla="*/ 62 w 128"/>
              <a:gd name="T17" fmla="*/ 63 h 116"/>
              <a:gd name="T18" fmla="*/ 59 w 128"/>
              <a:gd name="T19" fmla="*/ 65 h 116"/>
              <a:gd name="T20" fmla="*/ 83 w 128"/>
              <a:gd name="T21" fmla="*/ 41 h 116"/>
              <a:gd name="T22" fmla="*/ 81 w 128"/>
              <a:gd name="T23" fmla="*/ 44 h 116"/>
              <a:gd name="T24" fmla="*/ 85 w 128"/>
              <a:gd name="T25" fmla="*/ 38 h 116"/>
              <a:gd name="T26" fmla="*/ 83 w 128"/>
              <a:gd name="T27" fmla="*/ 41 h 116"/>
              <a:gd name="T28" fmla="*/ 99 w 128"/>
              <a:gd name="T29" fmla="*/ 15 h 116"/>
              <a:gd name="T30" fmla="*/ 116 w 128"/>
              <a:gd name="T31" fmla="*/ 2 h 116"/>
              <a:gd name="T32" fmla="*/ 128 w 128"/>
              <a:gd name="T33" fmla="*/ 1 h 116"/>
              <a:gd name="T34" fmla="*/ 125 w 128"/>
              <a:gd name="T35" fmla="*/ 6 h 116"/>
              <a:gd name="T36" fmla="*/ 2 w 128"/>
              <a:gd name="T3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16">
                <a:moveTo>
                  <a:pt x="2" y="116"/>
                </a:moveTo>
                <a:cubicBezTo>
                  <a:pt x="0" y="102"/>
                  <a:pt x="8" y="88"/>
                  <a:pt x="22" y="84"/>
                </a:cubicBezTo>
                <a:cubicBezTo>
                  <a:pt x="25" y="84"/>
                  <a:pt x="27" y="83"/>
                  <a:pt x="29" y="82"/>
                </a:cubicBezTo>
                <a:cubicBezTo>
                  <a:pt x="28" y="83"/>
                  <a:pt x="27" y="83"/>
                  <a:pt x="26" y="83"/>
                </a:cubicBezTo>
                <a:cubicBezTo>
                  <a:pt x="28" y="83"/>
                  <a:pt x="31" y="81"/>
                  <a:pt x="33" y="80"/>
                </a:cubicBezTo>
                <a:cubicBezTo>
                  <a:pt x="32" y="81"/>
                  <a:pt x="30" y="82"/>
                  <a:pt x="29" y="82"/>
                </a:cubicBezTo>
                <a:cubicBezTo>
                  <a:pt x="39" y="78"/>
                  <a:pt x="49" y="72"/>
                  <a:pt x="59" y="65"/>
                </a:cubicBezTo>
                <a:cubicBezTo>
                  <a:pt x="58" y="66"/>
                  <a:pt x="57" y="66"/>
                  <a:pt x="56" y="67"/>
                </a:cubicBezTo>
                <a:cubicBezTo>
                  <a:pt x="58" y="66"/>
                  <a:pt x="60" y="64"/>
                  <a:pt x="62" y="63"/>
                </a:cubicBezTo>
                <a:cubicBezTo>
                  <a:pt x="61" y="64"/>
                  <a:pt x="60" y="64"/>
                  <a:pt x="59" y="65"/>
                </a:cubicBezTo>
                <a:cubicBezTo>
                  <a:pt x="68" y="58"/>
                  <a:pt x="76" y="50"/>
                  <a:pt x="83" y="41"/>
                </a:cubicBezTo>
                <a:cubicBezTo>
                  <a:pt x="82" y="42"/>
                  <a:pt x="82" y="43"/>
                  <a:pt x="81" y="44"/>
                </a:cubicBezTo>
                <a:cubicBezTo>
                  <a:pt x="82" y="42"/>
                  <a:pt x="84" y="40"/>
                  <a:pt x="85" y="38"/>
                </a:cubicBezTo>
                <a:cubicBezTo>
                  <a:pt x="85" y="39"/>
                  <a:pt x="84" y="40"/>
                  <a:pt x="83" y="41"/>
                </a:cubicBezTo>
                <a:cubicBezTo>
                  <a:pt x="89" y="33"/>
                  <a:pt x="94" y="24"/>
                  <a:pt x="99" y="15"/>
                </a:cubicBezTo>
                <a:cubicBezTo>
                  <a:pt x="102" y="9"/>
                  <a:pt x="110" y="3"/>
                  <a:pt x="116" y="2"/>
                </a:cubicBezTo>
                <a:cubicBezTo>
                  <a:pt x="120" y="1"/>
                  <a:pt x="124" y="0"/>
                  <a:pt x="128" y="1"/>
                </a:cubicBezTo>
                <a:cubicBezTo>
                  <a:pt x="126" y="4"/>
                  <a:pt x="126" y="5"/>
                  <a:pt x="125" y="6"/>
                </a:cubicBezTo>
                <a:cubicBezTo>
                  <a:pt x="91" y="63"/>
                  <a:pt x="50" y="100"/>
                  <a:pt x="2" y="11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15"/>
          <p:cNvSpPr>
            <a:spLocks/>
          </p:cNvSpPr>
          <p:nvPr/>
        </p:nvSpPr>
        <p:spPr bwMode="auto">
          <a:xfrm>
            <a:off x="3110310" y="3548040"/>
            <a:ext cx="379412" cy="349250"/>
          </a:xfrm>
          <a:custGeom>
            <a:avLst/>
            <a:gdLst>
              <a:gd name="T0" fmla="*/ 57 w 144"/>
              <a:gd name="T1" fmla="*/ 93 h 132"/>
              <a:gd name="T2" fmla="*/ 133 w 144"/>
              <a:gd name="T3" fmla="*/ 6 h 132"/>
              <a:gd name="T4" fmla="*/ 133 w 144"/>
              <a:gd name="T5" fmla="*/ 6 h 132"/>
              <a:gd name="T6" fmla="*/ 133 w 144"/>
              <a:gd name="T7" fmla="*/ 6 h 132"/>
              <a:gd name="T8" fmla="*/ 135 w 144"/>
              <a:gd name="T9" fmla="*/ 0 h 132"/>
              <a:gd name="T10" fmla="*/ 142 w 144"/>
              <a:gd name="T11" fmla="*/ 12 h 132"/>
              <a:gd name="T12" fmla="*/ 139 w 144"/>
              <a:gd name="T13" fmla="*/ 34 h 132"/>
              <a:gd name="T14" fmla="*/ 113 w 144"/>
              <a:gd name="T15" fmla="*/ 73 h 132"/>
              <a:gd name="T16" fmla="*/ 88 w 144"/>
              <a:gd name="T17" fmla="*/ 97 h 132"/>
              <a:gd name="T18" fmla="*/ 60 w 144"/>
              <a:gd name="T19" fmla="*/ 117 h 132"/>
              <a:gd name="T20" fmla="*/ 35 w 144"/>
              <a:gd name="T21" fmla="*/ 128 h 132"/>
              <a:gd name="T22" fmla="*/ 27 w 144"/>
              <a:gd name="T23" fmla="*/ 131 h 132"/>
              <a:gd name="T24" fmla="*/ 5 w 144"/>
              <a:gd name="T25" fmla="*/ 128 h 132"/>
              <a:gd name="T26" fmla="*/ 0 w 144"/>
              <a:gd name="T27" fmla="*/ 124 h 132"/>
              <a:gd name="T28" fmla="*/ 57 w 144"/>
              <a:gd name="T2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2">
                <a:moveTo>
                  <a:pt x="57" y="93"/>
                </a:moveTo>
                <a:cubicBezTo>
                  <a:pt x="85" y="72"/>
                  <a:pt x="111" y="43"/>
                  <a:pt x="133" y="6"/>
                </a:cubicBezTo>
                <a:cubicBezTo>
                  <a:pt x="133" y="6"/>
                  <a:pt x="133" y="6"/>
                  <a:pt x="133" y="6"/>
                </a:cubicBezTo>
                <a:cubicBezTo>
                  <a:pt x="133" y="6"/>
                  <a:pt x="133" y="6"/>
                  <a:pt x="133" y="6"/>
                </a:cubicBezTo>
                <a:cubicBezTo>
                  <a:pt x="133" y="5"/>
                  <a:pt x="134" y="4"/>
                  <a:pt x="135" y="0"/>
                </a:cubicBezTo>
                <a:cubicBezTo>
                  <a:pt x="138" y="4"/>
                  <a:pt x="141" y="8"/>
                  <a:pt x="142" y="12"/>
                </a:cubicBezTo>
                <a:cubicBezTo>
                  <a:pt x="144" y="20"/>
                  <a:pt x="142" y="27"/>
                  <a:pt x="139" y="34"/>
                </a:cubicBezTo>
                <a:cubicBezTo>
                  <a:pt x="132" y="49"/>
                  <a:pt x="123" y="61"/>
                  <a:pt x="113" y="73"/>
                </a:cubicBezTo>
                <a:cubicBezTo>
                  <a:pt x="106" y="82"/>
                  <a:pt x="97" y="90"/>
                  <a:pt x="88" y="97"/>
                </a:cubicBezTo>
                <a:cubicBezTo>
                  <a:pt x="80" y="104"/>
                  <a:pt x="70" y="111"/>
                  <a:pt x="60" y="117"/>
                </a:cubicBezTo>
                <a:cubicBezTo>
                  <a:pt x="52" y="121"/>
                  <a:pt x="44" y="124"/>
                  <a:pt x="35" y="128"/>
                </a:cubicBezTo>
                <a:cubicBezTo>
                  <a:pt x="33" y="129"/>
                  <a:pt x="30" y="130"/>
                  <a:pt x="27" y="131"/>
                </a:cubicBezTo>
                <a:cubicBezTo>
                  <a:pt x="20" y="132"/>
                  <a:pt x="11" y="131"/>
                  <a:pt x="5" y="128"/>
                </a:cubicBezTo>
                <a:cubicBezTo>
                  <a:pt x="3" y="127"/>
                  <a:pt x="2" y="125"/>
                  <a:pt x="0" y="124"/>
                </a:cubicBezTo>
                <a:cubicBezTo>
                  <a:pt x="20" y="117"/>
                  <a:pt x="40" y="107"/>
                  <a:pt x="57" y="9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9" name="Freeform 16"/>
          <p:cNvSpPr>
            <a:spLocks/>
          </p:cNvSpPr>
          <p:nvPr/>
        </p:nvSpPr>
        <p:spPr bwMode="auto">
          <a:xfrm>
            <a:off x="3086497" y="3524227"/>
            <a:ext cx="379412" cy="352425"/>
          </a:xfrm>
          <a:custGeom>
            <a:avLst/>
            <a:gdLst>
              <a:gd name="T0" fmla="*/ 1 w 144"/>
              <a:gd name="T1" fmla="*/ 119 h 133"/>
              <a:gd name="T2" fmla="*/ 0 w 144"/>
              <a:gd name="T3" fmla="*/ 116 h 133"/>
              <a:gd name="T4" fmla="*/ 124 w 144"/>
              <a:gd name="T5" fmla="*/ 5 h 133"/>
              <a:gd name="T6" fmla="*/ 126 w 144"/>
              <a:gd name="T7" fmla="*/ 0 h 133"/>
              <a:gd name="T8" fmla="*/ 137 w 144"/>
              <a:gd name="T9" fmla="*/ 4 h 133"/>
              <a:gd name="T10" fmla="*/ 144 w 144"/>
              <a:gd name="T11" fmla="*/ 9 h 133"/>
              <a:gd name="T12" fmla="*/ 142 w 144"/>
              <a:gd name="T13" fmla="*/ 14 h 133"/>
              <a:gd name="T14" fmla="*/ 142 w 144"/>
              <a:gd name="T15" fmla="*/ 15 h 133"/>
              <a:gd name="T16" fmla="*/ 141 w 144"/>
              <a:gd name="T17" fmla="*/ 15 h 133"/>
              <a:gd name="T18" fmla="*/ 66 w 144"/>
              <a:gd name="T19" fmla="*/ 102 h 133"/>
              <a:gd name="T20" fmla="*/ 10 w 144"/>
              <a:gd name="T21" fmla="*/ 133 h 133"/>
              <a:gd name="T22" fmla="*/ 1 w 144"/>
              <a:gd name="T23"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3">
                <a:moveTo>
                  <a:pt x="1" y="119"/>
                </a:moveTo>
                <a:cubicBezTo>
                  <a:pt x="1" y="118"/>
                  <a:pt x="0" y="117"/>
                  <a:pt x="0" y="116"/>
                </a:cubicBezTo>
                <a:cubicBezTo>
                  <a:pt x="48" y="99"/>
                  <a:pt x="90" y="62"/>
                  <a:pt x="124" y="5"/>
                </a:cubicBezTo>
                <a:cubicBezTo>
                  <a:pt x="124" y="5"/>
                  <a:pt x="125" y="3"/>
                  <a:pt x="126" y="0"/>
                </a:cubicBezTo>
                <a:cubicBezTo>
                  <a:pt x="130" y="0"/>
                  <a:pt x="134" y="2"/>
                  <a:pt x="137" y="4"/>
                </a:cubicBezTo>
                <a:cubicBezTo>
                  <a:pt x="140" y="5"/>
                  <a:pt x="142" y="7"/>
                  <a:pt x="144" y="9"/>
                </a:cubicBezTo>
                <a:cubicBezTo>
                  <a:pt x="143" y="12"/>
                  <a:pt x="142" y="14"/>
                  <a:pt x="142" y="14"/>
                </a:cubicBezTo>
                <a:cubicBezTo>
                  <a:pt x="142" y="15"/>
                  <a:pt x="142" y="15"/>
                  <a:pt x="142" y="15"/>
                </a:cubicBezTo>
                <a:cubicBezTo>
                  <a:pt x="141" y="15"/>
                  <a:pt x="141" y="15"/>
                  <a:pt x="141" y="15"/>
                </a:cubicBezTo>
                <a:cubicBezTo>
                  <a:pt x="119" y="52"/>
                  <a:pt x="94" y="81"/>
                  <a:pt x="66" y="102"/>
                </a:cubicBezTo>
                <a:cubicBezTo>
                  <a:pt x="49" y="116"/>
                  <a:pt x="30" y="126"/>
                  <a:pt x="10" y="133"/>
                </a:cubicBezTo>
                <a:cubicBezTo>
                  <a:pt x="6" y="130"/>
                  <a:pt x="2" y="124"/>
                  <a:pt x="1" y="119"/>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0" name="Freeform 47"/>
          <p:cNvSpPr>
            <a:spLocks/>
          </p:cNvSpPr>
          <p:nvPr/>
        </p:nvSpPr>
        <p:spPr bwMode="auto">
          <a:xfrm>
            <a:off x="3758010" y="2973365"/>
            <a:ext cx="577850" cy="233363"/>
          </a:xfrm>
          <a:custGeom>
            <a:avLst/>
            <a:gdLst>
              <a:gd name="T0" fmla="*/ 8 w 219"/>
              <a:gd name="T1" fmla="*/ 88 h 88"/>
              <a:gd name="T2" fmla="*/ 9 w 219"/>
              <a:gd name="T3" fmla="*/ 74 h 88"/>
              <a:gd name="T4" fmla="*/ 49 w 219"/>
              <a:gd name="T5" fmla="*/ 63 h 88"/>
              <a:gd name="T6" fmla="*/ 84 w 219"/>
              <a:gd name="T7" fmla="*/ 44 h 88"/>
              <a:gd name="T8" fmla="*/ 122 w 219"/>
              <a:gd name="T9" fmla="*/ 20 h 88"/>
              <a:gd name="T10" fmla="*/ 215 w 219"/>
              <a:gd name="T11" fmla="*/ 10 h 88"/>
              <a:gd name="T12" fmla="*/ 218 w 219"/>
              <a:gd name="T13" fmla="*/ 16 h 88"/>
              <a:gd name="T14" fmla="*/ 212 w 219"/>
              <a:gd name="T15" fmla="*/ 18 h 88"/>
              <a:gd name="T16" fmla="*/ 129 w 219"/>
              <a:gd name="T17" fmla="*/ 27 h 88"/>
              <a:gd name="T18" fmla="*/ 91 w 219"/>
              <a:gd name="T19" fmla="*/ 51 h 88"/>
              <a:gd name="T20" fmla="*/ 57 w 219"/>
              <a:gd name="T21" fmla="*/ 74 h 88"/>
              <a:gd name="T22" fmla="*/ 8 w 219"/>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8">
                <a:moveTo>
                  <a:pt x="8" y="88"/>
                </a:moveTo>
                <a:cubicBezTo>
                  <a:pt x="0" y="87"/>
                  <a:pt x="3" y="78"/>
                  <a:pt x="9" y="74"/>
                </a:cubicBezTo>
                <a:cubicBezTo>
                  <a:pt x="16" y="70"/>
                  <a:pt x="36" y="70"/>
                  <a:pt x="49" y="63"/>
                </a:cubicBezTo>
                <a:cubicBezTo>
                  <a:pt x="61" y="56"/>
                  <a:pt x="72" y="51"/>
                  <a:pt x="84" y="44"/>
                </a:cubicBezTo>
                <a:cubicBezTo>
                  <a:pt x="96" y="37"/>
                  <a:pt x="108" y="27"/>
                  <a:pt x="122" y="20"/>
                </a:cubicBezTo>
                <a:cubicBezTo>
                  <a:pt x="150" y="6"/>
                  <a:pt x="184" y="0"/>
                  <a:pt x="215" y="10"/>
                </a:cubicBezTo>
                <a:cubicBezTo>
                  <a:pt x="218" y="10"/>
                  <a:pt x="219" y="14"/>
                  <a:pt x="218" y="16"/>
                </a:cubicBezTo>
                <a:cubicBezTo>
                  <a:pt x="217" y="19"/>
                  <a:pt x="214" y="19"/>
                  <a:pt x="212" y="18"/>
                </a:cubicBezTo>
                <a:cubicBezTo>
                  <a:pt x="184" y="10"/>
                  <a:pt x="154" y="16"/>
                  <a:pt x="129" y="27"/>
                </a:cubicBezTo>
                <a:cubicBezTo>
                  <a:pt x="116" y="34"/>
                  <a:pt x="103" y="43"/>
                  <a:pt x="91" y="51"/>
                </a:cubicBezTo>
                <a:cubicBezTo>
                  <a:pt x="79" y="58"/>
                  <a:pt x="71" y="68"/>
                  <a:pt x="57" y="74"/>
                </a:cubicBezTo>
                <a:cubicBezTo>
                  <a:pt x="44" y="80"/>
                  <a:pt x="27" y="83"/>
                  <a:pt x="8" y="88"/>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1" name="Freeform 48"/>
          <p:cNvSpPr>
            <a:spLocks/>
          </p:cNvSpPr>
          <p:nvPr/>
        </p:nvSpPr>
        <p:spPr bwMode="auto">
          <a:xfrm>
            <a:off x="3886598" y="3140051"/>
            <a:ext cx="274637" cy="114300"/>
          </a:xfrm>
          <a:custGeom>
            <a:avLst/>
            <a:gdLst>
              <a:gd name="T0" fmla="*/ 6 w 104"/>
              <a:gd name="T1" fmla="*/ 2 h 43"/>
              <a:gd name="T2" fmla="*/ 100 w 104"/>
              <a:gd name="T3" fmla="*/ 32 h 43"/>
              <a:gd name="T4" fmla="*/ 94 w 104"/>
              <a:gd name="T5" fmla="*/ 39 h 43"/>
              <a:gd name="T6" fmla="*/ 7 w 104"/>
              <a:gd name="T7" fmla="*/ 12 h 43"/>
              <a:gd name="T8" fmla="*/ 6 w 104"/>
              <a:gd name="T9" fmla="*/ 2 h 43"/>
            </a:gdLst>
            <a:ahLst/>
            <a:cxnLst>
              <a:cxn ang="0">
                <a:pos x="T0" y="T1"/>
              </a:cxn>
              <a:cxn ang="0">
                <a:pos x="T2" y="T3"/>
              </a:cxn>
              <a:cxn ang="0">
                <a:pos x="T4" y="T5"/>
              </a:cxn>
              <a:cxn ang="0">
                <a:pos x="T6" y="T7"/>
              </a:cxn>
              <a:cxn ang="0">
                <a:pos x="T8" y="T9"/>
              </a:cxn>
            </a:cxnLst>
            <a:rect l="0" t="0" r="r" b="b"/>
            <a:pathLst>
              <a:path w="104" h="43">
                <a:moveTo>
                  <a:pt x="6" y="2"/>
                </a:moveTo>
                <a:cubicBezTo>
                  <a:pt x="40" y="0"/>
                  <a:pt x="73" y="10"/>
                  <a:pt x="100" y="32"/>
                </a:cubicBezTo>
                <a:cubicBezTo>
                  <a:pt x="104" y="35"/>
                  <a:pt x="98" y="43"/>
                  <a:pt x="94" y="39"/>
                </a:cubicBezTo>
                <a:cubicBezTo>
                  <a:pt x="69" y="20"/>
                  <a:pt x="38" y="10"/>
                  <a:pt x="7" y="12"/>
                </a:cubicBezTo>
                <a:cubicBezTo>
                  <a:pt x="1" y="12"/>
                  <a:pt x="0" y="3"/>
                  <a:pt x="6" y="2"/>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1" name="Freeform 78"/>
          <p:cNvSpPr>
            <a:spLocks/>
          </p:cNvSpPr>
          <p:nvPr/>
        </p:nvSpPr>
        <p:spPr bwMode="auto">
          <a:xfrm>
            <a:off x="3484959" y="3201965"/>
            <a:ext cx="328612" cy="317500"/>
          </a:xfrm>
          <a:custGeom>
            <a:avLst/>
            <a:gdLst>
              <a:gd name="T0" fmla="*/ 122 w 124"/>
              <a:gd name="T1" fmla="*/ 0 h 120"/>
              <a:gd name="T2" fmla="*/ 102 w 124"/>
              <a:gd name="T3" fmla="*/ 32 h 120"/>
              <a:gd name="T4" fmla="*/ 96 w 124"/>
              <a:gd name="T5" fmla="*/ 35 h 120"/>
              <a:gd name="T6" fmla="*/ 99 w 124"/>
              <a:gd name="T7" fmla="*/ 34 h 120"/>
              <a:gd name="T8" fmla="*/ 92 w 124"/>
              <a:gd name="T9" fmla="*/ 37 h 120"/>
              <a:gd name="T10" fmla="*/ 96 w 124"/>
              <a:gd name="T11" fmla="*/ 35 h 120"/>
              <a:gd name="T12" fmla="*/ 67 w 124"/>
              <a:gd name="T13" fmla="*/ 53 h 120"/>
              <a:gd name="T14" fmla="*/ 69 w 124"/>
              <a:gd name="T15" fmla="*/ 51 h 120"/>
              <a:gd name="T16" fmla="*/ 64 w 124"/>
              <a:gd name="T17" fmla="*/ 55 h 120"/>
              <a:gd name="T18" fmla="*/ 67 w 124"/>
              <a:gd name="T19" fmla="*/ 53 h 120"/>
              <a:gd name="T20" fmla="*/ 43 w 124"/>
              <a:gd name="T21" fmla="*/ 77 h 120"/>
              <a:gd name="T22" fmla="*/ 45 w 124"/>
              <a:gd name="T23" fmla="*/ 75 h 120"/>
              <a:gd name="T24" fmla="*/ 41 w 124"/>
              <a:gd name="T25" fmla="*/ 81 h 120"/>
              <a:gd name="T26" fmla="*/ 43 w 124"/>
              <a:gd name="T27" fmla="*/ 77 h 120"/>
              <a:gd name="T28" fmla="*/ 28 w 124"/>
              <a:gd name="T29" fmla="*/ 105 h 120"/>
              <a:gd name="T30" fmla="*/ 11 w 124"/>
              <a:gd name="T31" fmla="*/ 118 h 120"/>
              <a:gd name="T32" fmla="*/ 0 w 124"/>
              <a:gd name="T33" fmla="*/ 119 h 120"/>
              <a:gd name="T34" fmla="*/ 2 w 124"/>
              <a:gd name="T35" fmla="*/ 114 h 120"/>
              <a:gd name="T36" fmla="*/ 122 w 12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122" y="0"/>
                </a:moveTo>
                <a:cubicBezTo>
                  <a:pt x="124" y="14"/>
                  <a:pt x="117" y="28"/>
                  <a:pt x="102" y="32"/>
                </a:cubicBezTo>
                <a:cubicBezTo>
                  <a:pt x="100" y="33"/>
                  <a:pt x="98" y="34"/>
                  <a:pt x="96" y="35"/>
                </a:cubicBezTo>
                <a:cubicBezTo>
                  <a:pt x="97" y="34"/>
                  <a:pt x="98" y="34"/>
                  <a:pt x="99" y="34"/>
                </a:cubicBezTo>
                <a:cubicBezTo>
                  <a:pt x="97" y="35"/>
                  <a:pt x="94" y="36"/>
                  <a:pt x="92" y="37"/>
                </a:cubicBezTo>
                <a:cubicBezTo>
                  <a:pt x="93" y="36"/>
                  <a:pt x="95" y="35"/>
                  <a:pt x="96" y="35"/>
                </a:cubicBezTo>
                <a:cubicBezTo>
                  <a:pt x="86" y="40"/>
                  <a:pt x="76" y="46"/>
                  <a:pt x="67" y="53"/>
                </a:cubicBezTo>
                <a:cubicBezTo>
                  <a:pt x="68" y="52"/>
                  <a:pt x="68" y="52"/>
                  <a:pt x="69" y="51"/>
                </a:cubicBezTo>
                <a:cubicBezTo>
                  <a:pt x="68" y="52"/>
                  <a:pt x="66" y="54"/>
                  <a:pt x="64" y="55"/>
                </a:cubicBezTo>
                <a:cubicBezTo>
                  <a:pt x="65" y="55"/>
                  <a:pt x="66" y="54"/>
                  <a:pt x="67" y="53"/>
                </a:cubicBezTo>
                <a:cubicBezTo>
                  <a:pt x="58" y="60"/>
                  <a:pt x="50" y="68"/>
                  <a:pt x="43" y="77"/>
                </a:cubicBezTo>
                <a:cubicBezTo>
                  <a:pt x="44" y="76"/>
                  <a:pt x="45" y="76"/>
                  <a:pt x="45" y="75"/>
                </a:cubicBezTo>
                <a:cubicBezTo>
                  <a:pt x="44" y="77"/>
                  <a:pt x="42" y="79"/>
                  <a:pt x="41" y="81"/>
                </a:cubicBezTo>
                <a:cubicBezTo>
                  <a:pt x="42" y="80"/>
                  <a:pt x="42" y="78"/>
                  <a:pt x="43" y="77"/>
                </a:cubicBezTo>
                <a:cubicBezTo>
                  <a:pt x="37" y="86"/>
                  <a:pt x="32" y="95"/>
                  <a:pt x="28" y="105"/>
                </a:cubicBezTo>
                <a:cubicBezTo>
                  <a:pt x="25" y="111"/>
                  <a:pt x="17" y="116"/>
                  <a:pt x="11" y="118"/>
                </a:cubicBezTo>
                <a:cubicBezTo>
                  <a:pt x="8" y="119"/>
                  <a:pt x="4" y="120"/>
                  <a:pt x="0" y="119"/>
                </a:cubicBezTo>
                <a:cubicBezTo>
                  <a:pt x="1" y="116"/>
                  <a:pt x="2" y="115"/>
                  <a:pt x="2" y="114"/>
                </a:cubicBezTo>
                <a:cubicBezTo>
                  <a:pt x="34" y="56"/>
                  <a:pt x="75" y="18"/>
                  <a:pt x="122"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2" name="Freeform 79"/>
          <p:cNvSpPr>
            <a:spLocks/>
          </p:cNvSpPr>
          <p:nvPr/>
        </p:nvSpPr>
        <p:spPr bwMode="auto">
          <a:xfrm>
            <a:off x="3413522" y="3138465"/>
            <a:ext cx="381000" cy="357188"/>
          </a:xfrm>
          <a:custGeom>
            <a:avLst/>
            <a:gdLst>
              <a:gd name="T0" fmla="*/ 90 w 144"/>
              <a:gd name="T1" fmla="*/ 46 h 135"/>
              <a:gd name="T2" fmla="*/ 12 w 144"/>
              <a:gd name="T3" fmla="*/ 129 h 135"/>
              <a:gd name="T4" fmla="*/ 11 w 144"/>
              <a:gd name="T5" fmla="*/ 130 h 135"/>
              <a:gd name="T6" fmla="*/ 11 w 144"/>
              <a:gd name="T7" fmla="*/ 130 h 135"/>
              <a:gd name="T8" fmla="*/ 9 w 144"/>
              <a:gd name="T9" fmla="*/ 135 h 135"/>
              <a:gd name="T10" fmla="*/ 2 w 144"/>
              <a:gd name="T11" fmla="*/ 124 h 135"/>
              <a:gd name="T12" fmla="*/ 5 w 144"/>
              <a:gd name="T13" fmla="*/ 101 h 135"/>
              <a:gd name="T14" fmla="*/ 29 w 144"/>
              <a:gd name="T15" fmla="*/ 62 h 135"/>
              <a:gd name="T16" fmla="*/ 53 w 144"/>
              <a:gd name="T17" fmla="*/ 37 h 135"/>
              <a:gd name="T18" fmla="*/ 81 w 144"/>
              <a:gd name="T19" fmla="*/ 17 h 135"/>
              <a:gd name="T20" fmla="*/ 105 w 144"/>
              <a:gd name="T21" fmla="*/ 5 h 135"/>
              <a:gd name="T22" fmla="*/ 113 w 144"/>
              <a:gd name="T23" fmla="*/ 2 h 135"/>
              <a:gd name="T24" fmla="*/ 135 w 144"/>
              <a:gd name="T25" fmla="*/ 4 h 135"/>
              <a:gd name="T26" fmla="*/ 144 w 144"/>
              <a:gd name="T27" fmla="*/ 14 h 135"/>
              <a:gd name="T28" fmla="*/ 90 w 144"/>
              <a:gd name="T29"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5">
                <a:moveTo>
                  <a:pt x="90" y="46"/>
                </a:moveTo>
                <a:cubicBezTo>
                  <a:pt x="62" y="69"/>
                  <a:pt x="32" y="92"/>
                  <a:pt x="12" y="129"/>
                </a:cubicBezTo>
                <a:cubicBezTo>
                  <a:pt x="11" y="130"/>
                  <a:pt x="11" y="130"/>
                  <a:pt x="11" y="130"/>
                </a:cubicBezTo>
                <a:cubicBezTo>
                  <a:pt x="11" y="130"/>
                  <a:pt x="11" y="130"/>
                  <a:pt x="11" y="130"/>
                </a:cubicBezTo>
                <a:cubicBezTo>
                  <a:pt x="11" y="130"/>
                  <a:pt x="10" y="132"/>
                  <a:pt x="9" y="135"/>
                </a:cubicBezTo>
                <a:cubicBezTo>
                  <a:pt x="6" y="132"/>
                  <a:pt x="4" y="128"/>
                  <a:pt x="2" y="124"/>
                </a:cubicBezTo>
                <a:cubicBezTo>
                  <a:pt x="0" y="116"/>
                  <a:pt x="1" y="109"/>
                  <a:pt x="5" y="101"/>
                </a:cubicBezTo>
                <a:cubicBezTo>
                  <a:pt x="11" y="87"/>
                  <a:pt x="20" y="74"/>
                  <a:pt x="29" y="62"/>
                </a:cubicBezTo>
                <a:cubicBezTo>
                  <a:pt x="36" y="53"/>
                  <a:pt x="44" y="44"/>
                  <a:pt x="53" y="37"/>
                </a:cubicBezTo>
                <a:cubicBezTo>
                  <a:pt x="62" y="30"/>
                  <a:pt x="71" y="23"/>
                  <a:pt x="81" y="17"/>
                </a:cubicBezTo>
                <a:cubicBezTo>
                  <a:pt x="88" y="12"/>
                  <a:pt x="97" y="8"/>
                  <a:pt x="105" y="5"/>
                </a:cubicBezTo>
                <a:cubicBezTo>
                  <a:pt x="108" y="4"/>
                  <a:pt x="110" y="3"/>
                  <a:pt x="113" y="2"/>
                </a:cubicBezTo>
                <a:cubicBezTo>
                  <a:pt x="120" y="0"/>
                  <a:pt x="129" y="0"/>
                  <a:pt x="135" y="4"/>
                </a:cubicBezTo>
                <a:cubicBezTo>
                  <a:pt x="137" y="5"/>
                  <a:pt x="142" y="13"/>
                  <a:pt x="144" y="14"/>
                </a:cubicBezTo>
                <a:cubicBezTo>
                  <a:pt x="124" y="22"/>
                  <a:pt x="107" y="32"/>
                  <a:pt x="90" y="4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 name="Freeform 80"/>
          <p:cNvSpPr>
            <a:spLocks/>
          </p:cNvSpPr>
          <p:nvPr/>
        </p:nvSpPr>
        <p:spPr bwMode="auto">
          <a:xfrm>
            <a:off x="3437334" y="3163865"/>
            <a:ext cx="373062" cy="352425"/>
          </a:xfrm>
          <a:custGeom>
            <a:avLst/>
            <a:gdLst>
              <a:gd name="T0" fmla="*/ 140 w 141"/>
              <a:gd name="T1" fmla="*/ 10 h 133"/>
              <a:gd name="T2" fmla="*/ 141 w 141"/>
              <a:gd name="T3" fmla="*/ 14 h 133"/>
              <a:gd name="T4" fmla="*/ 20 w 141"/>
              <a:gd name="T5" fmla="*/ 128 h 133"/>
              <a:gd name="T6" fmla="*/ 18 w 141"/>
              <a:gd name="T7" fmla="*/ 133 h 133"/>
              <a:gd name="T8" fmla="*/ 7 w 141"/>
              <a:gd name="T9" fmla="*/ 130 h 133"/>
              <a:gd name="T10" fmla="*/ 0 w 141"/>
              <a:gd name="T11" fmla="*/ 125 h 133"/>
              <a:gd name="T12" fmla="*/ 2 w 141"/>
              <a:gd name="T13" fmla="*/ 119 h 133"/>
              <a:gd name="T14" fmla="*/ 6 w 141"/>
              <a:gd name="T15" fmla="*/ 114 h 133"/>
              <a:gd name="T16" fmla="*/ 15 w 141"/>
              <a:gd name="T17" fmla="*/ 101 h 133"/>
              <a:gd name="T18" fmla="*/ 69 w 141"/>
              <a:gd name="T19" fmla="*/ 37 h 133"/>
              <a:gd name="T20" fmla="*/ 133 w 141"/>
              <a:gd name="T21" fmla="*/ 0 h 133"/>
              <a:gd name="T22" fmla="*/ 140 w 141"/>
              <a:gd name="T23"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3">
                <a:moveTo>
                  <a:pt x="140" y="10"/>
                </a:moveTo>
                <a:cubicBezTo>
                  <a:pt x="140" y="11"/>
                  <a:pt x="141" y="13"/>
                  <a:pt x="141" y="14"/>
                </a:cubicBezTo>
                <a:cubicBezTo>
                  <a:pt x="93" y="32"/>
                  <a:pt x="52" y="70"/>
                  <a:pt x="20" y="128"/>
                </a:cubicBezTo>
                <a:cubicBezTo>
                  <a:pt x="20" y="129"/>
                  <a:pt x="19" y="130"/>
                  <a:pt x="18" y="133"/>
                </a:cubicBezTo>
                <a:cubicBezTo>
                  <a:pt x="14" y="133"/>
                  <a:pt x="10" y="132"/>
                  <a:pt x="7" y="130"/>
                </a:cubicBezTo>
                <a:cubicBezTo>
                  <a:pt x="4" y="128"/>
                  <a:pt x="2" y="127"/>
                  <a:pt x="0" y="125"/>
                </a:cubicBezTo>
                <a:cubicBezTo>
                  <a:pt x="1" y="121"/>
                  <a:pt x="2" y="120"/>
                  <a:pt x="2" y="119"/>
                </a:cubicBezTo>
                <a:cubicBezTo>
                  <a:pt x="2" y="119"/>
                  <a:pt x="3" y="117"/>
                  <a:pt x="6" y="114"/>
                </a:cubicBezTo>
                <a:cubicBezTo>
                  <a:pt x="8" y="111"/>
                  <a:pt x="5" y="114"/>
                  <a:pt x="15" y="101"/>
                </a:cubicBezTo>
                <a:cubicBezTo>
                  <a:pt x="25" y="86"/>
                  <a:pt x="42" y="59"/>
                  <a:pt x="69" y="37"/>
                </a:cubicBezTo>
                <a:cubicBezTo>
                  <a:pt x="86" y="23"/>
                  <a:pt x="113" y="7"/>
                  <a:pt x="133" y="0"/>
                </a:cubicBezTo>
                <a:cubicBezTo>
                  <a:pt x="137" y="3"/>
                  <a:pt x="139" y="5"/>
                  <a:pt x="140" y="10"/>
                </a:cubicBezTo>
                <a:close/>
              </a:path>
            </a:pathLst>
          </a:custGeom>
          <a:solidFill>
            <a:srgbClr val="BFA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0" name="AutoShape 136"/>
          <p:cNvSpPr>
            <a:spLocks noChangeAspect="1" noChangeArrowheads="1" noTextEdit="1"/>
          </p:cNvSpPr>
          <p:nvPr/>
        </p:nvSpPr>
        <p:spPr bwMode="auto">
          <a:xfrm>
            <a:off x="2495958" y="3579789"/>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2" name="Freeform 49"/>
          <p:cNvSpPr>
            <a:spLocks/>
          </p:cNvSpPr>
          <p:nvPr/>
        </p:nvSpPr>
        <p:spPr bwMode="auto">
          <a:xfrm>
            <a:off x="4308872" y="2989239"/>
            <a:ext cx="87312" cy="95250"/>
          </a:xfrm>
          <a:custGeom>
            <a:avLst/>
            <a:gdLst>
              <a:gd name="T0" fmla="*/ 2 w 33"/>
              <a:gd name="T1" fmla="*/ 23 h 36"/>
              <a:gd name="T2" fmla="*/ 3 w 33"/>
              <a:gd name="T3" fmla="*/ 10 h 36"/>
              <a:gd name="T4" fmla="*/ 12 w 33"/>
              <a:gd name="T5" fmla="*/ 1 h 36"/>
              <a:gd name="T6" fmla="*/ 29 w 33"/>
              <a:gd name="T7" fmla="*/ 3 h 36"/>
              <a:gd name="T8" fmla="*/ 32 w 33"/>
              <a:gd name="T9" fmla="*/ 7 h 36"/>
              <a:gd name="T10" fmla="*/ 22 w 33"/>
              <a:gd name="T11" fmla="*/ 33 h 36"/>
              <a:gd name="T12" fmla="*/ 17 w 33"/>
              <a:gd name="T13" fmla="*/ 34 h 36"/>
              <a:gd name="T14" fmla="*/ 2 w 33"/>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6">
                <a:moveTo>
                  <a:pt x="2" y="23"/>
                </a:moveTo>
                <a:cubicBezTo>
                  <a:pt x="0" y="19"/>
                  <a:pt x="1" y="15"/>
                  <a:pt x="3" y="10"/>
                </a:cubicBezTo>
                <a:cubicBezTo>
                  <a:pt x="6" y="5"/>
                  <a:pt x="7" y="2"/>
                  <a:pt x="12" y="1"/>
                </a:cubicBezTo>
                <a:cubicBezTo>
                  <a:pt x="16" y="0"/>
                  <a:pt x="23" y="2"/>
                  <a:pt x="29" y="3"/>
                </a:cubicBezTo>
                <a:cubicBezTo>
                  <a:pt x="32" y="4"/>
                  <a:pt x="33" y="6"/>
                  <a:pt x="32" y="7"/>
                </a:cubicBezTo>
                <a:cubicBezTo>
                  <a:pt x="22" y="33"/>
                  <a:pt x="22" y="33"/>
                  <a:pt x="22" y="33"/>
                </a:cubicBezTo>
                <a:cubicBezTo>
                  <a:pt x="21" y="35"/>
                  <a:pt x="19" y="36"/>
                  <a:pt x="17" y="34"/>
                </a:cubicBezTo>
                <a:cubicBezTo>
                  <a:pt x="12" y="31"/>
                  <a:pt x="5" y="27"/>
                  <a:pt x="2" y="23"/>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50"/>
          <p:cNvSpPr>
            <a:spLocks/>
          </p:cNvSpPr>
          <p:nvPr/>
        </p:nvSpPr>
        <p:spPr bwMode="auto">
          <a:xfrm>
            <a:off x="4113610" y="3206726"/>
            <a:ext cx="92075" cy="95250"/>
          </a:xfrm>
          <a:custGeom>
            <a:avLst/>
            <a:gdLst>
              <a:gd name="T0" fmla="*/ 1 w 35"/>
              <a:gd name="T1" fmla="*/ 19 h 36"/>
              <a:gd name="T2" fmla="*/ 5 w 35"/>
              <a:gd name="T3" fmla="*/ 7 h 36"/>
              <a:gd name="T4" fmla="*/ 16 w 35"/>
              <a:gd name="T5" fmla="*/ 1 h 36"/>
              <a:gd name="T6" fmla="*/ 32 w 35"/>
              <a:gd name="T7" fmla="*/ 8 h 36"/>
              <a:gd name="T8" fmla="*/ 34 w 35"/>
              <a:gd name="T9" fmla="*/ 13 h 36"/>
              <a:gd name="T10" fmla="*/ 16 w 35"/>
              <a:gd name="T11" fmla="*/ 35 h 36"/>
              <a:gd name="T12" fmla="*/ 11 w 35"/>
              <a:gd name="T13" fmla="*/ 34 h 36"/>
              <a:gd name="T14" fmla="*/ 1 w 35"/>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 y="19"/>
                </a:moveTo>
                <a:cubicBezTo>
                  <a:pt x="0" y="14"/>
                  <a:pt x="2" y="11"/>
                  <a:pt x="5" y="7"/>
                </a:cubicBezTo>
                <a:cubicBezTo>
                  <a:pt x="9" y="3"/>
                  <a:pt x="12" y="0"/>
                  <a:pt x="16" y="1"/>
                </a:cubicBezTo>
                <a:cubicBezTo>
                  <a:pt x="21" y="1"/>
                  <a:pt x="27" y="5"/>
                  <a:pt x="32" y="8"/>
                </a:cubicBezTo>
                <a:cubicBezTo>
                  <a:pt x="34" y="9"/>
                  <a:pt x="35" y="12"/>
                  <a:pt x="34" y="13"/>
                </a:cubicBezTo>
                <a:cubicBezTo>
                  <a:pt x="16" y="35"/>
                  <a:pt x="16" y="35"/>
                  <a:pt x="16" y="35"/>
                </a:cubicBezTo>
                <a:cubicBezTo>
                  <a:pt x="15" y="36"/>
                  <a:pt x="13" y="36"/>
                  <a:pt x="11" y="34"/>
                </a:cubicBezTo>
                <a:cubicBezTo>
                  <a:pt x="8" y="29"/>
                  <a:pt x="2" y="23"/>
                  <a:pt x="1" y="19"/>
                </a:cubicBezTo>
                <a:close/>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5261" name="Group 5260"/>
          <p:cNvGrpSpPr/>
          <p:nvPr/>
        </p:nvGrpSpPr>
        <p:grpSpPr>
          <a:xfrm rot="21175816">
            <a:off x="4169952" y="2398422"/>
            <a:ext cx="2239962" cy="1754188"/>
            <a:chOff x="4710584" y="1607186"/>
            <a:chExt cx="2239962" cy="1754188"/>
          </a:xfrm>
        </p:grpSpPr>
        <p:sp>
          <p:nvSpPr>
            <p:cNvPr id="8" name="Freeform 5"/>
            <p:cNvSpPr>
              <a:spLocks/>
            </p:cNvSpPr>
            <p:nvPr/>
          </p:nvSpPr>
          <p:spPr bwMode="auto">
            <a:xfrm>
              <a:off x="6610821" y="2458086"/>
              <a:ext cx="295275" cy="80963"/>
            </a:xfrm>
            <a:custGeom>
              <a:avLst/>
              <a:gdLst>
                <a:gd name="T0" fmla="*/ 8 w 112"/>
                <a:gd name="T1" fmla="*/ 9 h 31"/>
                <a:gd name="T2" fmla="*/ 106 w 112"/>
                <a:gd name="T3" fmla="*/ 19 h 31"/>
                <a:gd name="T4" fmla="*/ 102 w 112"/>
                <a:gd name="T5" fmla="*/ 28 h 31"/>
                <a:gd name="T6" fmla="*/ 6 w 112"/>
                <a:gd name="T7" fmla="*/ 20 h 31"/>
                <a:gd name="T8" fmla="*/ 8 w 112"/>
                <a:gd name="T9" fmla="*/ 9 h 31"/>
              </a:gdLst>
              <a:ahLst/>
              <a:cxnLst>
                <a:cxn ang="0">
                  <a:pos x="T0" y="T1"/>
                </a:cxn>
                <a:cxn ang="0">
                  <a:pos x="T2" y="T3"/>
                </a:cxn>
                <a:cxn ang="0">
                  <a:pos x="T4" y="T5"/>
                </a:cxn>
                <a:cxn ang="0">
                  <a:pos x="T6" y="T7"/>
                </a:cxn>
                <a:cxn ang="0">
                  <a:pos x="T8" y="T9"/>
                </a:cxn>
              </a:cxnLst>
              <a:rect l="0" t="0" r="r" b="b"/>
              <a:pathLst>
                <a:path w="112" h="31">
                  <a:moveTo>
                    <a:pt x="8" y="9"/>
                  </a:moveTo>
                  <a:cubicBezTo>
                    <a:pt x="41" y="0"/>
                    <a:pt x="76" y="4"/>
                    <a:pt x="106" y="19"/>
                  </a:cubicBezTo>
                  <a:cubicBezTo>
                    <a:pt x="112" y="22"/>
                    <a:pt x="107" y="31"/>
                    <a:pt x="102" y="28"/>
                  </a:cubicBezTo>
                  <a:cubicBezTo>
                    <a:pt x="74" y="13"/>
                    <a:pt x="36" y="12"/>
                    <a:pt x="6" y="20"/>
                  </a:cubicBezTo>
                  <a:cubicBezTo>
                    <a:pt x="0" y="22"/>
                    <a:pt x="3" y="10"/>
                    <a:pt x="8" y="9"/>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6"/>
            <p:cNvSpPr>
              <a:spLocks/>
            </p:cNvSpPr>
            <p:nvPr/>
          </p:nvSpPr>
          <p:spPr bwMode="auto">
            <a:xfrm>
              <a:off x="6869584" y="2478724"/>
              <a:ext cx="73025" cy="90488"/>
            </a:xfrm>
            <a:custGeom>
              <a:avLst/>
              <a:gdLst>
                <a:gd name="T0" fmla="*/ 3 w 28"/>
                <a:gd name="T1" fmla="*/ 26 h 34"/>
                <a:gd name="T2" fmla="*/ 1 w 28"/>
                <a:gd name="T3" fmla="*/ 13 h 34"/>
                <a:gd name="T4" fmla="*/ 6 w 28"/>
                <a:gd name="T5" fmla="*/ 2 h 34"/>
                <a:gd name="T6" fmla="*/ 24 w 28"/>
                <a:gd name="T7" fmla="*/ 0 h 34"/>
                <a:gd name="T8" fmla="*/ 28 w 28"/>
                <a:gd name="T9" fmla="*/ 3 h 34"/>
                <a:gd name="T10" fmla="*/ 24 w 28"/>
                <a:gd name="T11" fmla="*/ 31 h 34"/>
                <a:gd name="T12" fmla="*/ 20 w 28"/>
                <a:gd name="T13" fmla="*/ 33 h 34"/>
                <a:gd name="T14" fmla="*/ 3 w 28"/>
                <a:gd name="T15" fmla="*/ 2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3" y="26"/>
                  </a:moveTo>
                  <a:cubicBezTo>
                    <a:pt x="0" y="22"/>
                    <a:pt x="0" y="19"/>
                    <a:pt x="1" y="13"/>
                  </a:cubicBezTo>
                  <a:cubicBezTo>
                    <a:pt x="1" y="8"/>
                    <a:pt x="2" y="4"/>
                    <a:pt x="6" y="2"/>
                  </a:cubicBezTo>
                  <a:cubicBezTo>
                    <a:pt x="10" y="0"/>
                    <a:pt x="18" y="1"/>
                    <a:pt x="24" y="0"/>
                  </a:cubicBezTo>
                  <a:cubicBezTo>
                    <a:pt x="27" y="0"/>
                    <a:pt x="28" y="2"/>
                    <a:pt x="28" y="3"/>
                  </a:cubicBezTo>
                  <a:cubicBezTo>
                    <a:pt x="24" y="31"/>
                    <a:pt x="24" y="31"/>
                    <a:pt x="24" y="31"/>
                  </a:cubicBezTo>
                  <a:cubicBezTo>
                    <a:pt x="24" y="32"/>
                    <a:pt x="22" y="34"/>
                    <a:pt x="20" y="33"/>
                  </a:cubicBezTo>
                  <a:cubicBezTo>
                    <a:pt x="14" y="31"/>
                    <a:pt x="6" y="29"/>
                    <a:pt x="3" y="26"/>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7"/>
            <p:cNvSpPr>
              <a:spLocks/>
            </p:cNvSpPr>
            <p:nvPr/>
          </p:nvSpPr>
          <p:spPr bwMode="auto">
            <a:xfrm>
              <a:off x="6599709" y="2277111"/>
              <a:ext cx="349250" cy="233363"/>
            </a:xfrm>
            <a:custGeom>
              <a:avLst/>
              <a:gdLst>
                <a:gd name="T0" fmla="*/ 2 w 132"/>
                <a:gd name="T1" fmla="*/ 76 h 88"/>
                <a:gd name="T2" fmla="*/ 46 w 132"/>
                <a:gd name="T3" fmla="*/ 50 h 88"/>
                <a:gd name="T4" fmla="*/ 93 w 132"/>
                <a:gd name="T5" fmla="*/ 11 h 88"/>
                <a:gd name="T6" fmla="*/ 126 w 132"/>
                <a:gd name="T7" fmla="*/ 1 h 88"/>
                <a:gd name="T8" fmla="*/ 131 w 132"/>
                <a:gd name="T9" fmla="*/ 4 h 88"/>
                <a:gd name="T10" fmla="*/ 128 w 132"/>
                <a:gd name="T11" fmla="*/ 10 h 88"/>
                <a:gd name="T12" fmla="*/ 73 w 132"/>
                <a:gd name="T13" fmla="*/ 38 h 88"/>
                <a:gd name="T14" fmla="*/ 51 w 132"/>
                <a:gd name="T15" fmla="*/ 59 h 88"/>
                <a:gd name="T16" fmla="*/ 18 w 132"/>
                <a:gd name="T17" fmla="*/ 82 h 88"/>
                <a:gd name="T18" fmla="*/ 5 w 132"/>
                <a:gd name="T19" fmla="*/ 84 h 88"/>
                <a:gd name="T20" fmla="*/ 6 w 132"/>
                <a:gd name="T21" fmla="*/ 74 h 88"/>
                <a:gd name="T22" fmla="*/ 2 w 132"/>
                <a:gd name="T2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8">
                  <a:moveTo>
                    <a:pt x="2" y="76"/>
                  </a:moveTo>
                  <a:cubicBezTo>
                    <a:pt x="6" y="72"/>
                    <a:pt x="33" y="63"/>
                    <a:pt x="46" y="50"/>
                  </a:cubicBezTo>
                  <a:cubicBezTo>
                    <a:pt x="61" y="36"/>
                    <a:pt x="75" y="21"/>
                    <a:pt x="93" y="11"/>
                  </a:cubicBezTo>
                  <a:cubicBezTo>
                    <a:pt x="103" y="6"/>
                    <a:pt x="114" y="2"/>
                    <a:pt x="126" y="1"/>
                  </a:cubicBezTo>
                  <a:cubicBezTo>
                    <a:pt x="128" y="0"/>
                    <a:pt x="131" y="2"/>
                    <a:pt x="131" y="4"/>
                  </a:cubicBezTo>
                  <a:cubicBezTo>
                    <a:pt x="132" y="7"/>
                    <a:pt x="130" y="10"/>
                    <a:pt x="128" y="10"/>
                  </a:cubicBezTo>
                  <a:cubicBezTo>
                    <a:pt x="107" y="12"/>
                    <a:pt x="89" y="24"/>
                    <a:pt x="73" y="38"/>
                  </a:cubicBezTo>
                  <a:cubicBezTo>
                    <a:pt x="66" y="45"/>
                    <a:pt x="58" y="52"/>
                    <a:pt x="51" y="59"/>
                  </a:cubicBezTo>
                  <a:cubicBezTo>
                    <a:pt x="43" y="67"/>
                    <a:pt x="28" y="77"/>
                    <a:pt x="18" y="82"/>
                  </a:cubicBezTo>
                  <a:cubicBezTo>
                    <a:pt x="8" y="88"/>
                    <a:pt x="11" y="74"/>
                    <a:pt x="5" y="84"/>
                  </a:cubicBezTo>
                  <a:cubicBezTo>
                    <a:pt x="4" y="84"/>
                    <a:pt x="0" y="72"/>
                    <a:pt x="6" y="74"/>
                  </a:cubicBezTo>
                  <a:lnTo>
                    <a:pt x="2" y="76"/>
                  </a:ln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8"/>
            <p:cNvSpPr>
              <a:spLocks/>
            </p:cNvSpPr>
            <p:nvPr/>
          </p:nvSpPr>
          <p:spPr bwMode="auto">
            <a:xfrm>
              <a:off x="6879109" y="2253299"/>
              <a:ext cx="71437" cy="90488"/>
            </a:xfrm>
            <a:custGeom>
              <a:avLst/>
              <a:gdLst>
                <a:gd name="T0" fmla="*/ 5 w 27"/>
                <a:gd name="T1" fmla="*/ 29 h 34"/>
                <a:gd name="T2" fmla="*/ 1 w 27"/>
                <a:gd name="T3" fmla="*/ 18 h 34"/>
                <a:gd name="T4" fmla="*/ 4 w 27"/>
                <a:gd name="T5" fmla="*/ 6 h 34"/>
                <a:gd name="T6" fmla="*/ 21 w 27"/>
                <a:gd name="T7" fmla="*/ 1 h 34"/>
                <a:gd name="T8" fmla="*/ 26 w 27"/>
                <a:gd name="T9" fmla="*/ 3 h 34"/>
                <a:gd name="T10" fmla="*/ 27 w 27"/>
                <a:gd name="T11" fmla="*/ 31 h 34"/>
                <a:gd name="T12" fmla="*/ 23 w 27"/>
                <a:gd name="T13" fmla="*/ 34 h 34"/>
                <a:gd name="T14" fmla="*/ 5 w 27"/>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5" y="29"/>
                  </a:moveTo>
                  <a:cubicBezTo>
                    <a:pt x="1" y="27"/>
                    <a:pt x="1" y="23"/>
                    <a:pt x="1" y="18"/>
                  </a:cubicBezTo>
                  <a:cubicBezTo>
                    <a:pt x="0" y="12"/>
                    <a:pt x="1" y="9"/>
                    <a:pt x="4" y="6"/>
                  </a:cubicBezTo>
                  <a:cubicBezTo>
                    <a:pt x="8" y="3"/>
                    <a:pt x="16" y="2"/>
                    <a:pt x="21" y="1"/>
                  </a:cubicBezTo>
                  <a:cubicBezTo>
                    <a:pt x="24" y="0"/>
                    <a:pt x="26" y="2"/>
                    <a:pt x="26" y="3"/>
                  </a:cubicBezTo>
                  <a:cubicBezTo>
                    <a:pt x="27" y="31"/>
                    <a:pt x="27" y="31"/>
                    <a:pt x="27" y="31"/>
                  </a:cubicBezTo>
                  <a:cubicBezTo>
                    <a:pt x="27" y="33"/>
                    <a:pt x="26" y="34"/>
                    <a:pt x="23" y="34"/>
                  </a:cubicBezTo>
                  <a:cubicBezTo>
                    <a:pt x="17" y="33"/>
                    <a:pt x="9" y="32"/>
                    <a:pt x="5" y="29"/>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7" name="Freeform 84"/>
            <p:cNvSpPr>
              <a:spLocks/>
            </p:cNvSpPr>
            <p:nvPr/>
          </p:nvSpPr>
          <p:spPr bwMode="auto">
            <a:xfrm>
              <a:off x="5994871" y="2388236"/>
              <a:ext cx="15875" cy="7938"/>
            </a:xfrm>
            <a:custGeom>
              <a:avLst/>
              <a:gdLst>
                <a:gd name="T0" fmla="*/ 0 w 6"/>
                <a:gd name="T1" fmla="*/ 0 h 3"/>
                <a:gd name="T2" fmla="*/ 3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1" y="0"/>
                    <a:pt x="2" y="1"/>
                    <a:pt x="3" y="1"/>
                  </a:cubicBezTo>
                  <a:cubicBezTo>
                    <a:pt x="4" y="2"/>
                    <a:pt x="5" y="2"/>
                    <a:pt x="6" y="3"/>
                  </a:cubicBezTo>
                  <a:cubicBezTo>
                    <a:pt x="4" y="2"/>
                    <a:pt x="2" y="1"/>
                    <a:pt x="0"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8" name="Freeform 85"/>
            <p:cNvSpPr>
              <a:spLocks noEditPoints="1"/>
            </p:cNvSpPr>
            <p:nvPr/>
          </p:nvSpPr>
          <p:spPr bwMode="auto">
            <a:xfrm>
              <a:off x="4710584" y="1607186"/>
              <a:ext cx="1577975" cy="1406525"/>
            </a:xfrm>
            <a:custGeom>
              <a:avLst/>
              <a:gdLst>
                <a:gd name="T0" fmla="*/ 376 w 597"/>
                <a:gd name="T1" fmla="*/ 513 h 531"/>
                <a:gd name="T2" fmla="*/ 373 w 597"/>
                <a:gd name="T3" fmla="*/ 523 h 531"/>
                <a:gd name="T4" fmla="*/ 283 w 597"/>
                <a:gd name="T5" fmla="*/ 397 h 531"/>
                <a:gd name="T6" fmla="*/ 192 w 597"/>
                <a:gd name="T7" fmla="*/ 432 h 531"/>
                <a:gd name="T8" fmla="*/ 199 w 597"/>
                <a:gd name="T9" fmla="*/ 332 h 531"/>
                <a:gd name="T10" fmla="*/ 101 w 597"/>
                <a:gd name="T11" fmla="*/ 334 h 531"/>
                <a:gd name="T12" fmla="*/ 90 w 597"/>
                <a:gd name="T13" fmla="*/ 339 h 531"/>
                <a:gd name="T14" fmla="*/ 34 w 597"/>
                <a:gd name="T15" fmla="*/ 402 h 531"/>
                <a:gd name="T16" fmla="*/ 23 w 597"/>
                <a:gd name="T17" fmla="*/ 399 h 531"/>
                <a:gd name="T18" fmla="*/ 29 w 597"/>
                <a:gd name="T19" fmla="*/ 387 h 531"/>
                <a:gd name="T20" fmla="*/ 52 w 597"/>
                <a:gd name="T21" fmla="*/ 353 h 531"/>
                <a:gd name="T22" fmla="*/ 5 w 597"/>
                <a:gd name="T23" fmla="*/ 351 h 531"/>
                <a:gd name="T24" fmla="*/ 44 w 597"/>
                <a:gd name="T25" fmla="*/ 347 h 531"/>
                <a:gd name="T26" fmla="*/ 134 w 597"/>
                <a:gd name="T27" fmla="*/ 315 h 531"/>
                <a:gd name="T28" fmla="*/ 123 w 597"/>
                <a:gd name="T29" fmla="*/ 273 h 531"/>
                <a:gd name="T30" fmla="*/ 221 w 597"/>
                <a:gd name="T31" fmla="*/ 300 h 531"/>
                <a:gd name="T32" fmla="*/ 162 w 597"/>
                <a:gd name="T33" fmla="*/ 196 h 531"/>
                <a:gd name="T34" fmla="*/ 123 w 597"/>
                <a:gd name="T35" fmla="*/ 180 h 531"/>
                <a:gd name="T36" fmla="*/ 167 w 597"/>
                <a:gd name="T37" fmla="*/ 122 h 531"/>
                <a:gd name="T38" fmla="*/ 136 w 597"/>
                <a:gd name="T39" fmla="*/ 78 h 531"/>
                <a:gd name="T40" fmla="*/ 170 w 597"/>
                <a:gd name="T41" fmla="*/ 114 h 531"/>
                <a:gd name="T42" fmla="*/ 181 w 597"/>
                <a:gd name="T43" fmla="*/ 106 h 531"/>
                <a:gd name="T44" fmla="*/ 174 w 597"/>
                <a:gd name="T45" fmla="*/ 122 h 531"/>
                <a:gd name="T46" fmla="*/ 250 w 597"/>
                <a:gd name="T47" fmla="*/ 218 h 531"/>
                <a:gd name="T48" fmla="*/ 293 w 597"/>
                <a:gd name="T49" fmla="*/ 109 h 531"/>
                <a:gd name="T50" fmla="*/ 272 w 597"/>
                <a:gd name="T51" fmla="*/ 54 h 531"/>
                <a:gd name="T52" fmla="*/ 253 w 597"/>
                <a:gd name="T53" fmla="*/ 22 h 531"/>
                <a:gd name="T54" fmla="*/ 264 w 597"/>
                <a:gd name="T55" fmla="*/ 40 h 531"/>
                <a:gd name="T56" fmla="*/ 286 w 597"/>
                <a:gd name="T57" fmla="*/ 46 h 531"/>
                <a:gd name="T58" fmla="*/ 316 w 597"/>
                <a:gd name="T59" fmla="*/ 13 h 531"/>
                <a:gd name="T60" fmla="*/ 291 w 597"/>
                <a:gd name="T61" fmla="*/ 51 h 531"/>
                <a:gd name="T62" fmla="*/ 339 w 597"/>
                <a:gd name="T63" fmla="*/ 168 h 531"/>
                <a:gd name="T64" fmla="*/ 356 w 597"/>
                <a:gd name="T65" fmla="*/ 71 h 531"/>
                <a:gd name="T66" fmla="*/ 362 w 597"/>
                <a:gd name="T67" fmla="*/ 17 h 531"/>
                <a:gd name="T68" fmla="*/ 368 w 597"/>
                <a:gd name="T69" fmla="*/ 55 h 531"/>
                <a:gd name="T70" fmla="*/ 386 w 597"/>
                <a:gd name="T71" fmla="*/ 39 h 531"/>
                <a:gd name="T72" fmla="*/ 419 w 597"/>
                <a:gd name="T73" fmla="*/ 23 h 531"/>
                <a:gd name="T74" fmla="*/ 397 w 597"/>
                <a:gd name="T75" fmla="*/ 41 h 531"/>
                <a:gd name="T76" fmla="*/ 367 w 597"/>
                <a:gd name="T77" fmla="*/ 107 h 531"/>
                <a:gd name="T78" fmla="*/ 398 w 597"/>
                <a:gd name="T79" fmla="*/ 246 h 531"/>
                <a:gd name="T80" fmla="*/ 478 w 597"/>
                <a:gd name="T81" fmla="*/ 148 h 531"/>
                <a:gd name="T82" fmla="*/ 446 w 597"/>
                <a:gd name="T83" fmla="*/ 130 h 531"/>
                <a:gd name="T84" fmla="*/ 482 w 597"/>
                <a:gd name="T85" fmla="*/ 91 h 531"/>
                <a:gd name="T86" fmla="*/ 493 w 597"/>
                <a:gd name="T87" fmla="*/ 189 h 531"/>
                <a:gd name="T88" fmla="*/ 580 w 597"/>
                <a:gd name="T89" fmla="*/ 203 h 531"/>
                <a:gd name="T90" fmla="*/ 510 w 597"/>
                <a:gd name="T91" fmla="*/ 197 h 531"/>
                <a:gd name="T92" fmla="*/ 427 w 597"/>
                <a:gd name="T93" fmla="*/ 264 h 531"/>
                <a:gd name="T94" fmla="*/ 502 w 597"/>
                <a:gd name="T95" fmla="*/ 365 h 531"/>
                <a:gd name="T96" fmla="*/ 494 w 597"/>
                <a:gd name="T97" fmla="*/ 377 h 531"/>
                <a:gd name="T98" fmla="*/ 122 w 597"/>
                <a:gd name="T99" fmla="*/ 322 h 531"/>
                <a:gd name="T100" fmla="*/ 523 w 597"/>
                <a:gd name="T10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31">
                  <a:moveTo>
                    <a:pt x="474" y="375"/>
                  </a:moveTo>
                  <a:cubicBezTo>
                    <a:pt x="470" y="374"/>
                    <a:pt x="466" y="374"/>
                    <a:pt x="461" y="374"/>
                  </a:cubicBezTo>
                  <a:cubicBezTo>
                    <a:pt x="445" y="372"/>
                    <a:pt x="429" y="373"/>
                    <a:pt x="414" y="380"/>
                  </a:cubicBezTo>
                  <a:cubicBezTo>
                    <a:pt x="398" y="388"/>
                    <a:pt x="386" y="401"/>
                    <a:pt x="378" y="416"/>
                  </a:cubicBezTo>
                  <a:cubicBezTo>
                    <a:pt x="362" y="447"/>
                    <a:pt x="366" y="481"/>
                    <a:pt x="376" y="513"/>
                  </a:cubicBezTo>
                  <a:cubicBezTo>
                    <a:pt x="377" y="517"/>
                    <a:pt x="377" y="517"/>
                    <a:pt x="377" y="517"/>
                  </a:cubicBezTo>
                  <a:cubicBezTo>
                    <a:pt x="377" y="517"/>
                    <a:pt x="377" y="517"/>
                    <a:pt x="377" y="517"/>
                  </a:cubicBezTo>
                  <a:cubicBezTo>
                    <a:pt x="377" y="517"/>
                    <a:pt x="377" y="517"/>
                    <a:pt x="377" y="517"/>
                  </a:cubicBezTo>
                  <a:cubicBezTo>
                    <a:pt x="377" y="517"/>
                    <a:pt x="377" y="520"/>
                    <a:pt x="377" y="520"/>
                  </a:cubicBezTo>
                  <a:cubicBezTo>
                    <a:pt x="377" y="521"/>
                    <a:pt x="372" y="524"/>
                    <a:pt x="373" y="523"/>
                  </a:cubicBezTo>
                  <a:cubicBezTo>
                    <a:pt x="368" y="528"/>
                    <a:pt x="369" y="525"/>
                    <a:pt x="364" y="530"/>
                  </a:cubicBezTo>
                  <a:cubicBezTo>
                    <a:pt x="364" y="530"/>
                    <a:pt x="365" y="531"/>
                    <a:pt x="364" y="530"/>
                  </a:cubicBezTo>
                  <a:cubicBezTo>
                    <a:pt x="351" y="511"/>
                    <a:pt x="351" y="492"/>
                    <a:pt x="345" y="473"/>
                  </a:cubicBezTo>
                  <a:cubicBezTo>
                    <a:pt x="340" y="454"/>
                    <a:pt x="333" y="435"/>
                    <a:pt x="320" y="419"/>
                  </a:cubicBezTo>
                  <a:cubicBezTo>
                    <a:pt x="311" y="408"/>
                    <a:pt x="298" y="399"/>
                    <a:pt x="283" y="397"/>
                  </a:cubicBezTo>
                  <a:cubicBezTo>
                    <a:pt x="267" y="395"/>
                    <a:pt x="253" y="402"/>
                    <a:pt x="241" y="412"/>
                  </a:cubicBezTo>
                  <a:cubicBezTo>
                    <a:pt x="235" y="417"/>
                    <a:pt x="230" y="423"/>
                    <a:pt x="224" y="428"/>
                  </a:cubicBezTo>
                  <a:cubicBezTo>
                    <a:pt x="223" y="430"/>
                    <a:pt x="222" y="432"/>
                    <a:pt x="220" y="433"/>
                  </a:cubicBezTo>
                  <a:cubicBezTo>
                    <a:pt x="185" y="461"/>
                    <a:pt x="193" y="443"/>
                    <a:pt x="187" y="436"/>
                  </a:cubicBezTo>
                  <a:cubicBezTo>
                    <a:pt x="190" y="433"/>
                    <a:pt x="183" y="440"/>
                    <a:pt x="192" y="432"/>
                  </a:cubicBezTo>
                  <a:cubicBezTo>
                    <a:pt x="194" y="429"/>
                    <a:pt x="197" y="427"/>
                    <a:pt x="200" y="424"/>
                  </a:cubicBezTo>
                  <a:cubicBezTo>
                    <a:pt x="203" y="421"/>
                    <a:pt x="206" y="419"/>
                    <a:pt x="210" y="416"/>
                  </a:cubicBezTo>
                  <a:cubicBezTo>
                    <a:pt x="212" y="414"/>
                    <a:pt x="230" y="402"/>
                    <a:pt x="235" y="397"/>
                  </a:cubicBezTo>
                  <a:cubicBezTo>
                    <a:pt x="245" y="386"/>
                    <a:pt x="251" y="371"/>
                    <a:pt x="241" y="358"/>
                  </a:cubicBezTo>
                  <a:cubicBezTo>
                    <a:pt x="232" y="344"/>
                    <a:pt x="214" y="339"/>
                    <a:pt x="199" y="332"/>
                  </a:cubicBezTo>
                  <a:cubicBezTo>
                    <a:pt x="197" y="331"/>
                    <a:pt x="194" y="330"/>
                    <a:pt x="191" y="329"/>
                  </a:cubicBezTo>
                  <a:cubicBezTo>
                    <a:pt x="186" y="327"/>
                    <a:pt x="181" y="326"/>
                    <a:pt x="175" y="327"/>
                  </a:cubicBezTo>
                  <a:cubicBezTo>
                    <a:pt x="172" y="327"/>
                    <a:pt x="169" y="327"/>
                    <a:pt x="166" y="327"/>
                  </a:cubicBezTo>
                  <a:cubicBezTo>
                    <a:pt x="156" y="328"/>
                    <a:pt x="146" y="327"/>
                    <a:pt x="136" y="327"/>
                  </a:cubicBezTo>
                  <a:cubicBezTo>
                    <a:pt x="124" y="328"/>
                    <a:pt x="112" y="330"/>
                    <a:pt x="101" y="334"/>
                  </a:cubicBezTo>
                  <a:cubicBezTo>
                    <a:pt x="101" y="334"/>
                    <a:pt x="101" y="334"/>
                    <a:pt x="101" y="334"/>
                  </a:cubicBezTo>
                  <a:cubicBezTo>
                    <a:pt x="95" y="340"/>
                    <a:pt x="89" y="346"/>
                    <a:pt x="86" y="353"/>
                  </a:cubicBezTo>
                  <a:cubicBezTo>
                    <a:pt x="80" y="363"/>
                    <a:pt x="77" y="374"/>
                    <a:pt x="77" y="386"/>
                  </a:cubicBezTo>
                  <a:cubicBezTo>
                    <a:pt x="76" y="374"/>
                    <a:pt x="78" y="362"/>
                    <a:pt x="83" y="352"/>
                  </a:cubicBezTo>
                  <a:cubicBezTo>
                    <a:pt x="85" y="347"/>
                    <a:pt x="87" y="343"/>
                    <a:pt x="90" y="339"/>
                  </a:cubicBezTo>
                  <a:cubicBezTo>
                    <a:pt x="82" y="343"/>
                    <a:pt x="74" y="347"/>
                    <a:pt x="67" y="352"/>
                  </a:cubicBezTo>
                  <a:cubicBezTo>
                    <a:pt x="57" y="358"/>
                    <a:pt x="48" y="365"/>
                    <a:pt x="42" y="375"/>
                  </a:cubicBezTo>
                  <a:cubicBezTo>
                    <a:pt x="37" y="382"/>
                    <a:pt x="34" y="390"/>
                    <a:pt x="34" y="398"/>
                  </a:cubicBezTo>
                  <a:cubicBezTo>
                    <a:pt x="34" y="398"/>
                    <a:pt x="34" y="398"/>
                    <a:pt x="34" y="398"/>
                  </a:cubicBezTo>
                  <a:cubicBezTo>
                    <a:pt x="34" y="399"/>
                    <a:pt x="34" y="401"/>
                    <a:pt x="34" y="402"/>
                  </a:cubicBezTo>
                  <a:cubicBezTo>
                    <a:pt x="34" y="403"/>
                    <a:pt x="34" y="405"/>
                    <a:pt x="34" y="407"/>
                  </a:cubicBezTo>
                  <a:cubicBezTo>
                    <a:pt x="34" y="408"/>
                    <a:pt x="35" y="423"/>
                    <a:pt x="37" y="429"/>
                  </a:cubicBezTo>
                  <a:cubicBezTo>
                    <a:pt x="33" y="423"/>
                    <a:pt x="28" y="408"/>
                    <a:pt x="28" y="407"/>
                  </a:cubicBezTo>
                  <a:cubicBezTo>
                    <a:pt x="27" y="403"/>
                    <a:pt x="27" y="399"/>
                    <a:pt x="28" y="395"/>
                  </a:cubicBezTo>
                  <a:cubicBezTo>
                    <a:pt x="26" y="397"/>
                    <a:pt x="25" y="398"/>
                    <a:pt x="23" y="399"/>
                  </a:cubicBezTo>
                  <a:cubicBezTo>
                    <a:pt x="20" y="401"/>
                    <a:pt x="16" y="403"/>
                    <a:pt x="12" y="404"/>
                  </a:cubicBezTo>
                  <a:cubicBezTo>
                    <a:pt x="8" y="405"/>
                    <a:pt x="4" y="406"/>
                    <a:pt x="0" y="405"/>
                  </a:cubicBezTo>
                  <a:cubicBezTo>
                    <a:pt x="4" y="405"/>
                    <a:pt x="8" y="404"/>
                    <a:pt x="12" y="403"/>
                  </a:cubicBezTo>
                  <a:cubicBezTo>
                    <a:pt x="15" y="401"/>
                    <a:pt x="19" y="399"/>
                    <a:pt x="21" y="396"/>
                  </a:cubicBezTo>
                  <a:cubicBezTo>
                    <a:pt x="25" y="394"/>
                    <a:pt x="27" y="391"/>
                    <a:pt x="29" y="387"/>
                  </a:cubicBezTo>
                  <a:cubicBezTo>
                    <a:pt x="30" y="384"/>
                    <a:pt x="32" y="380"/>
                    <a:pt x="33" y="377"/>
                  </a:cubicBezTo>
                  <a:cubicBezTo>
                    <a:pt x="33" y="377"/>
                    <a:pt x="33" y="376"/>
                    <a:pt x="34" y="376"/>
                  </a:cubicBezTo>
                  <a:cubicBezTo>
                    <a:pt x="34" y="375"/>
                    <a:pt x="35" y="374"/>
                    <a:pt x="35" y="373"/>
                  </a:cubicBezTo>
                  <a:cubicBezTo>
                    <a:pt x="36" y="372"/>
                    <a:pt x="36" y="371"/>
                    <a:pt x="37" y="370"/>
                  </a:cubicBezTo>
                  <a:cubicBezTo>
                    <a:pt x="41" y="364"/>
                    <a:pt x="46" y="358"/>
                    <a:pt x="52" y="353"/>
                  </a:cubicBezTo>
                  <a:cubicBezTo>
                    <a:pt x="43" y="350"/>
                    <a:pt x="43" y="350"/>
                    <a:pt x="43" y="350"/>
                  </a:cubicBezTo>
                  <a:cubicBezTo>
                    <a:pt x="37" y="349"/>
                    <a:pt x="37" y="349"/>
                    <a:pt x="37" y="349"/>
                  </a:cubicBezTo>
                  <a:cubicBezTo>
                    <a:pt x="35" y="348"/>
                    <a:pt x="32" y="347"/>
                    <a:pt x="30" y="347"/>
                  </a:cubicBezTo>
                  <a:cubicBezTo>
                    <a:pt x="26" y="346"/>
                    <a:pt x="21" y="345"/>
                    <a:pt x="17" y="346"/>
                  </a:cubicBezTo>
                  <a:cubicBezTo>
                    <a:pt x="13" y="346"/>
                    <a:pt x="8" y="348"/>
                    <a:pt x="5" y="351"/>
                  </a:cubicBezTo>
                  <a:cubicBezTo>
                    <a:pt x="6" y="349"/>
                    <a:pt x="8" y="348"/>
                    <a:pt x="10" y="347"/>
                  </a:cubicBezTo>
                  <a:cubicBezTo>
                    <a:pt x="12" y="345"/>
                    <a:pt x="14" y="345"/>
                    <a:pt x="17" y="344"/>
                  </a:cubicBezTo>
                  <a:cubicBezTo>
                    <a:pt x="21" y="343"/>
                    <a:pt x="26" y="344"/>
                    <a:pt x="31" y="344"/>
                  </a:cubicBezTo>
                  <a:cubicBezTo>
                    <a:pt x="33" y="345"/>
                    <a:pt x="35" y="345"/>
                    <a:pt x="37" y="345"/>
                  </a:cubicBezTo>
                  <a:cubicBezTo>
                    <a:pt x="44" y="347"/>
                    <a:pt x="44" y="347"/>
                    <a:pt x="44" y="347"/>
                  </a:cubicBezTo>
                  <a:cubicBezTo>
                    <a:pt x="56" y="349"/>
                    <a:pt x="56" y="349"/>
                    <a:pt x="56" y="349"/>
                  </a:cubicBezTo>
                  <a:cubicBezTo>
                    <a:pt x="59" y="346"/>
                    <a:pt x="62" y="344"/>
                    <a:pt x="65" y="342"/>
                  </a:cubicBezTo>
                  <a:cubicBezTo>
                    <a:pt x="75" y="334"/>
                    <a:pt x="86" y="325"/>
                    <a:pt x="98" y="320"/>
                  </a:cubicBezTo>
                  <a:cubicBezTo>
                    <a:pt x="100" y="320"/>
                    <a:pt x="109" y="316"/>
                    <a:pt x="114" y="316"/>
                  </a:cubicBezTo>
                  <a:cubicBezTo>
                    <a:pt x="114" y="316"/>
                    <a:pt x="127" y="315"/>
                    <a:pt x="134" y="315"/>
                  </a:cubicBezTo>
                  <a:cubicBezTo>
                    <a:pt x="143" y="315"/>
                    <a:pt x="152" y="315"/>
                    <a:pt x="160" y="315"/>
                  </a:cubicBezTo>
                  <a:cubicBezTo>
                    <a:pt x="156" y="313"/>
                    <a:pt x="133" y="293"/>
                    <a:pt x="126" y="286"/>
                  </a:cubicBezTo>
                  <a:cubicBezTo>
                    <a:pt x="114" y="273"/>
                    <a:pt x="107" y="258"/>
                    <a:pt x="102" y="241"/>
                  </a:cubicBezTo>
                  <a:cubicBezTo>
                    <a:pt x="100" y="237"/>
                    <a:pt x="112" y="257"/>
                    <a:pt x="120" y="270"/>
                  </a:cubicBezTo>
                  <a:cubicBezTo>
                    <a:pt x="121" y="271"/>
                    <a:pt x="122" y="272"/>
                    <a:pt x="123" y="273"/>
                  </a:cubicBezTo>
                  <a:cubicBezTo>
                    <a:pt x="124" y="270"/>
                    <a:pt x="125" y="267"/>
                    <a:pt x="126" y="263"/>
                  </a:cubicBezTo>
                  <a:cubicBezTo>
                    <a:pt x="128" y="259"/>
                    <a:pt x="130" y="255"/>
                    <a:pt x="132" y="251"/>
                  </a:cubicBezTo>
                  <a:cubicBezTo>
                    <a:pt x="134" y="248"/>
                    <a:pt x="127" y="277"/>
                    <a:pt x="127" y="277"/>
                  </a:cubicBezTo>
                  <a:cubicBezTo>
                    <a:pt x="137" y="287"/>
                    <a:pt x="153" y="296"/>
                    <a:pt x="163" y="303"/>
                  </a:cubicBezTo>
                  <a:cubicBezTo>
                    <a:pt x="170" y="303"/>
                    <a:pt x="193" y="319"/>
                    <a:pt x="221" y="300"/>
                  </a:cubicBezTo>
                  <a:cubicBezTo>
                    <a:pt x="233" y="292"/>
                    <a:pt x="239" y="278"/>
                    <a:pt x="239" y="264"/>
                  </a:cubicBezTo>
                  <a:cubicBezTo>
                    <a:pt x="239" y="257"/>
                    <a:pt x="237" y="250"/>
                    <a:pt x="234" y="244"/>
                  </a:cubicBezTo>
                  <a:cubicBezTo>
                    <a:pt x="231" y="238"/>
                    <a:pt x="226" y="233"/>
                    <a:pt x="221" y="228"/>
                  </a:cubicBezTo>
                  <a:cubicBezTo>
                    <a:pt x="215" y="222"/>
                    <a:pt x="208" y="217"/>
                    <a:pt x="204" y="210"/>
                  </a:cubicBezTo>
                  <a:cubicBezTo>
                    <a:pt x="192" y="200"/>
                    <a:pt x="177" y="198"/>
                    <a:pt x="162" y="196"/>
                  </a:cubicBezTo>
                  <a:cubicBezTo>
                    <a:pt x="141" y="193"/>
                    <a:pt x="129" y="189"/>
                    <a:pt x="121" y="185"/>
                  </a:cubicBezTo>
                  <a:cubicBezTo>
                    <a:pt x="117" y="183"/>
                    <a:pt x="112" y="178"/>
                    <a:pt x="112" y="178"/>
                  </a:cubicBezTo>
                  <a:cubicBezTo>
                    <a:pt x="102" y="168"/>
                    <a:pt x="91" y="158"/>
                    <a:pt x="81" y="148"/>
                  </a:cubicBezTo>
                  <a:cubicBezTo>
                    <a:pt x="94" y="158"/>
                    <a:pt x="107" y="168"/>
                    <a:pt x="119" y="179"/>
                  </a:cubicBezTo>
                  <a:cubicBezTo>
                    <a:pt x="120" y="179"/>
                    <a:pt x="121" y="180"/>
                    <a:pt x="123" y="180"/>
                  </a:cubicBezTo>
                  <a:cubicBezTo>
                    <a:pt x="124" y="181"/>
                    <a:pt x="126" y="182"/>
                    <a:pt x="128" y="183"/>
                  </a:cubicBezTo>
                  <a:cubicBezTo>
                    <a:pt x="146" y="189"/>
                    <a:pt x="166" y="189"/>
                    <a:pt x="185" y="193"/>
                  </a:cubicBezTo>
                  <a:cubicBezTo>
                    <a:pt x="180" y="189"/>
                    <a:pt x="177" y="184"/>
                    <a:pt x="174" y="178"/>
                  </a:cubicBezTo>
                  <a:cubicBezTo>
                    <a:pt x="173" y="177"/>
                    <a:pt x="173" y="175"/>
                    <a:pt x="172" y="173"/>
                  </a:cubicBezTo>
                  <a:cubicBezTo>
                    <a:pt x="165" y="157"/>
                    <a:pt x="168" y="139"/>
                    <a:pt x="167" y="122"/>
                  </a:cubicBezTo>
                  <a:cubicBezTo>
                    <a:pt x="167" y="121"/>
                    <a:pt x="167" y="120"/>
                    <a:pt x="167" y="118"/>
                  </a:cubicBezTo>
                  <a:cubicBezTo>
                    <a:pt x="166" y="116"/>
                    <a:pt x="165" y="114"/>
                    <a:pt x="164" y="111"/>
                  </a:cubicBezTo>
                  <a:cubicBezTo>
                    <a:pt x="163" y="106"/>
                    <a:pt x="161" y="102"/>
                    <a:pt x="159" y="97"/>
                  </a:cubicBezTo>
                  <a:cubicBezTo>
                    <a:pt x="156" y="93"/>
                    <a:pt x="153" y="89"/>
                    <a:pt x="149" y="86"/>
                  </a:cubicBezTo>
                  <a:cubicBezTo>
                    <a:pt x="146" y="82"/>
                    <a:pt x="141" y="79"/>
                    <a:pt x="136" y="78"/>
                  </a:cubicBezTo>
                  <a:cubicBezTo>
                    <a:pt x="141" y="79"/>
                    <a:pt x="146" y="81"/>
                    <a:pt x="150" y="85"/>
                  </a:cubicBezTo>
                  <a:cubicBezTo>
                    <a:pt x="154" y="88"/>
                    <a:pt x="158" y="92"/>
                    <a:pt x="161" y="96"/>
                  </a:cubicBezTo>
                  <a:cubicBezTo>
                    <a:pt x="164" y="100"/>
                    <a:pt x="166" y="105"/>
                    <a:pt x="168" y="110"/>
                  </a:cubicBezTo>
                  <a:cubicBezTo>
                    <a:pt x="169" y="111"/>
                    <a:pt x="169" y="113"/>
                    <a:pt x="170" y="114"/>
                  </a:cubicBezTo>
                  <a:cubicBezTo>
                    <a:pt x="170" y="114"/>
                    <a:pt x="170" y="114"/>
                    <a:pt x="170" y="114"/>
                  </a:cubicBezTo>
                  <a:cubicBezTo>
                    <a:pt x="171" y="113"/>
                    <a:pt x="171" y="112"/>
                    <a:pt x="172" y="111"/>
                  </a:cubicBezTo>
                  <a:cubicBezTo>
                    <a:pt x="173" y="110"/>
                    <a:pt x="175" y="109"/>
                    <a:pt x="176" y="108"/>
                  </a:cubicBezTo>
                  <a:cubicBezTo>
                    <a:pt x="179" y="104"/>
                    <a:pt x="179" y="104"/>
                    <a:pt x="179" y="104"/>
                  </a:cubicBezTo>
                  <a:cubicBezTo>
                    <a:pt x="193" y="91"/>
                    <a:pt x="193" y="91"/>
                    <a:pt x="193" y="91"/>
                  </a:cubicBezTo>
                  <a:cubicBezTo>
                    <a:pt x="181" y="106"/>
                    <a:pt x="181" y="106"/>
                    <a:pt x="181" y="106"/>
                  </a:cubicBezTo>
                  <a:cubicBezTo>
                    <a:pt x="178" y="110"/>
                    <a:pt x="178" y="110"/>
                    <a:pt x="178" y="110"/>
                  </a:cubicBezTo>
                  <a:cubicBezTo>
                    <a:pt x="177" y="111"/>
                    <a:pt x="176" y="113"/>
                    <a:pt x="175" y="114"/>
                  </a:cubicBezTo>
                  <a:cubicBezTo>
                    <a:pt x="174" y="115"/>
                    <a:pt x="174" y="116"/>
                    <a:pt x="173" y="118"/>
                  </a:cubicBezTo>
                  <a:cubicBezTo>
                    <a:pt x="173" y="118"/>
                    <a:pt x="173" y="118"/>
                    <a:pt x="173" y="118"/>
                  </a:cubicBezTo>
                  <a:cubicBezTo>
                    <a:pt x="173" y="119"/>
                    <a:pt x="174" y="121"/>
                    <a:pt x="174" y="122"/>
                  </a:cubicBezTo>
                  <a:cubicBezTo>
                    <a:pt x="175" y="134"/>
                    <a:pt x="176" y="145"/>
                    <a:pt x="177" y="156"/>
                  </a:cubicBezTo>
                  <a:cubicBezTo>
                    <a:pt x="177" y="163"/>
                    <a:pt x="178" y="170"/>
                    <a:pt x="181" y="176"/>
                  </a:cubicBezTo>
                  <a:cubicBezTo>
                    <a:pt x="184" y="182"/>
                    <a:pt x="190" y="186"/>
                    <a:pt x="196" y="189"/>
                  </a:cubicBezTo>
                  <a:cubicBezTo>
                    <a:pt x="201" y="193"/>
                    <a:pt x="207" y="196"/>
                    <a:pt x="212" y="200"/>
                  </a:cubicBezTo>
                  <a:cubicBezTo>
                    <a:pt x="225" y="206"/>
                    <a:pt x="238" y="212"/>
                    <a:pt x="250" y="218"/>
                  </a:cubicBezTo>
                  <a:cubicBezTo>
                    <a:pt x="257" y="221"/>
                    <a:pt x="263" y="224"/>
                    <a:pt x="270" y="227"/>
                  </a:cubicBezTo>
                  <a:cubicBezTo>
                    <a:pt x="277" y="230"/>
                    <a:pt x="283" y="229"/>
                    <a:pt x="290" y="225"/>
                  </a:cubicBezTo>
                  <a:cubicBezTo>
                    <a:pt x="299" y="218"/>
                    <a:pt x="307" y="209"/>
                    <a:pt x="312" y="199"/>
                  </a:cubicBezTo>
                  <a:cubicBezTo>
                    <a:pt x="320" y="182"/>
                    <a:pt x="322" y="161"/>
                    <a:pt x="316" y="143"/>
                  </a:cubicBezTo>
                  <a:cubicBezTo>
                    <a:pt x="310" y="131"/>
                    <a:pt x="301" y="120"/>
                    <a:pt x="293" y="109"/>
                  </a:cubicBezTo>
                  <a:cubicBezTo>
                    <a:pt x="287" y="99"/>
                    <a:pt x="281" y="88"/>
                    <a:pt x="278" y="76"/>
                  </a:cubicBezTo>
                  <a:cubicBezTo>
                    <a:pt x="277" y="72"/>
                    <a:pt x="277" y="69"/>
                    <a:pt x="277" y="65"/>
                  </a:cubicBezTo>
                  <a:cubicBezTo>
                    <a:pt x="275" y="62"/>
                    <a:pt x="275" y="62"/>
                    <a:pt x="275" y="62"/>
                  </a:cubicBezTo>
                  <a:cubicBezTo>
                    <a:pt x="275" y="61"/>
                    <a:pt x="275" y="61"/>
                    <a:pt x="275" y="61"/>
                  </a:cubicBezTo>
                  <a:cubicBezTo>
                    <a:pt x="275" y="60"/>
                    <a:pt x="273" y="54"/>
                    <a:pt x="272" y="54"/>
                  </a:cubicBezTo>
                  <a:cubicBezTo>
                    <a:pt x="271" y="52"/>
                    <a:pt x="269" y="50"/>
                    <a:pt x="268" y="48"/>
                  </a:cubicBezTo>
                  <a:cubicBezTo>
                    <a:pt x="266" y="47"/>
                    <a:pt x="264" y="45"/>
                    <a:pt x="262" y="43"/>
                  </a:cubicBezTo>
                  <a:cubicBezTo>
                    <a:pt x="260" y="41"/>
                    <a:pt x="258" y="40"/>
                    <a:pt x="257" y="37"/>
                  </a:cubicBezTo>
                  <a:cubicBezTo>
                    <a:pt x="255" y="35"/>
                    <a:pt x="254" y="33"/>
                    <a:pt x="253" y="30"/>
                  </a:cubicBezTo>
                  <a:cubicBezTo>
                    <a:pt x="252" y="28"/>
                    <a:pt x="252" y="25"/>
                    <a:pt x="253" y="22"/>
                  </a:cubicBezTo>
                  <a:cubicBezTo>
                    <a:pt x="253" y="20"/>
                    <a:pt x="254" y="18"/>
                    <a:pt x="255" y="15"/>
                  </a:cubicBezTo>
                  <a:cubicBezTo>
                    <a:pt x="254" y="18"/>
                    <a:pt x="254" y="20"/>
                    <a:pt x="254" y="23"/>
                  </a:cubicBezTo>
                  <a:cubicBezTo>
                    <a:pt x="254" y="25"/>
                    <a:pt x="254" y="28"/>
                    <a:pt x="255" y="30"/>
                  </a:cubicBezTo>
                  <a:cubicBezTo>
                    <a:pt x="256" y="32"/>
                    <a:pt x="257" y="34"/>
                    <a:pt x="259" y="36"/>
                  </a:cubicBezTo>
                  <a:cubicBezTo>
                    <a:pt x="260" y="37"/>
                    <a:pt x="262" y="39"/>
                    <a:pt x="264" y="40"/>
                  </a:cubicBezTo>
                  <a:cubicBezTo>
                    <a:pt x="266" y="42"/>
                    <a:pt x="268" y="43"/>
                    <a:pt x="270" y="45"/>
                  </a:cubicBezTo>
                  <a:cubicBezTo>
                    <a:pt x="273" y="46"/>
                    <a:pt x="275" y="48"/>
                    <a:pt x="277" y="50"/>
                  </a:cubicBezTo>
                  <a:cubicBezTo>
                    <a:pt x="278" y="51"/>
                    <a:pt x="278" y="52"/>
                    <a:pt x="279" y="53"/>
                  </a:cubicBezTo>
                  <a:cubicBezTo>
                    <a:pt x="279" y="53"/>
                    <a:pt x="280" y="53"/>
                    <a:pt x="280" y="54"/>
                  </a:cubicBezTo>
                  <a:cubicBezTo>
                    <a:pt x="281" y="51"/>
                    <a:pt x="283" y="48"/>
                    <a:pt x="286" y="46"/>
                  </a:cubicBezTo>
                  <a:cubicBezTo>
                    <a:pt x="287" y="46"/>
                    <a:pt x="287" y="46"/>
                    <a:pt x="287" y="46"/>
                  </a:cubicBezTo>
                  <a:cubicBezTo>
                    <a:pt x="291" y="43"/>
                    <a:pt x="295" y="40"/>
                    <a:pt x="298" y="37"/>
                  </a:cubicBezTo>
                  <a:cubicBezTo>
                    <a:pt x="302" y="34"/>
                    <a:pt x="306" y="31"/>
                    <a:pt x="310" y="27"/>
                  </a:cubicBezTo>
                  <a:cubicBezTo>
                    <a:pt x="311" y="25"/>
                    <a:pt x="313" y="23"/>
                    <a:pt x="314" y="21"/>
                  </a:cubicBezTo>
                  <a:cubicBezTo>
                    <a:pt x="315" y="18"/>
                    <a:pt x="316" y="16"/>
                    <a:pt x="316" y="13"/>
                  </a:cubicBezTo>
                  <a:cubicBezTo>
                    <a:pt x="317" y="16"/>
                    <a:pt x="316" y="19"/>
                    <a:pt x="315" y="21"/>
                  </a:cubicBezTo>
                  <a:cubicBezTo>
                    <a:pt x="314" y="24"/>
                    <a:pt x="313" y="26"/>
                    <a:pt x="311" y="28"/>
                  </a:cubicBezTo>
                  <a:cubicBezTo>
                    <a:pt x="308" y="33"/>
                    <a:pt x="305" y="37"/>
                    <a:pt x="301" y="40"/>
                  </a:cubicBezTo>
                  <a:cubicBezTo>
                    <a:pt x="297" y="44"/>
                    <a:pt x="294" y="47"/>
                    <a:pt x="291" y="50"/>
                  </a:cubicBezTo>
                  <a:cubicBezTo>
                    <a:pt x="291" y="51"/>
                    <a:pt x="291" y="51"/>
                    <a:pt x="291" y="51"/>
                  </a:cubicBezTo>
                  <a:cubicBezTo>
                    <a:pt x="288" y="55"/>
                    <a:pt x="286" y="60"/>
                    <a:pt x="285" y="64"/>
                  </a:cubicBezTo>
                  <a:cubicBezTo>
                    <a:pt x="284" y="70"/>
                    <a:pt x="286" y="75"/>
                    <a:pt x="289" y="80"/>
                  </a:cubicBezTo>
                  <a:cubicBezTo>
                    <a:pt x="294" y="90"/>
                    <a:pt x="301" y="100"/>
                    <a:pt x="308" y="110"/>
                  </a:cubicBezTo>
                  <a:cubicBezTo>
                    <a:pt x="315" y="119"/>
                    <a:pt x="322" y="129"/>
                    <a:pt x="327" y="140"/>
                  </a:cubicBezTo>
                  <a:cubicBezTo>
                    <a:pt x="335" y="147"/>
                    <a:pt x="339" y="157"/>
                    <a:pt x="339" y="168"/>
                  </a:cubicBezTo>
                  <a:cubicBezTo>
                    <a:pt x="349" y="167"/>
                    <a:pt x="352" y="153"/>
                    <a:pt x="352" y="145"/>
                  </a:cubicBezTo>
                  <a:cubicBezTo>
                    <a:pt x="353" y="131"/>
                    <a:pt x="352" y="117"/>
                    <a:pt x="352" y="103"/>
                  </a:cubicBezTo>
                  <a:cubicBezTo>
                    <a:pt x="352" y="103"/>
                    <a:pt x="352" y="103"/>
                    <a:pt x="353" y="103"/>
                  </a:cubicBezTo>
                  <a:cubicBezTo>
                    <a:pt x="352" y="103"/>
                    <a:pt x="352" y="103"/>
                    <a:pt x="352" y="103"/>
                  </a:cubicBezTo>
                  <a:cubicBezTo>
                    <a:pt x="351" y="92"/>
                    <a:pt x="352" y="81"/>
                    <a:pt x="356" y="71"/>
                  </a:cubicBezTo>
                  <a:cubicBezTo>
                    <a:pt x="357" y="71"/>
                    <a:pt x="357" y="70"/>
                    <a:pt x="357" y="70"/>
                  </a:cubicBezTo>
                  <a:cubicBezTo>
                    <a:pt x="357" y="70"/>
                    <a:pt x="357" y="70"/>
                    <a:pt x="357" y="70"/>
                  </a:cubicBezTo>
                  <a:cubicBezTo>
                    <a:pt x="360" y="65"/>
                    <a:pt x="363" y="59"/>
                    <a:pt x="364" y="53"/>
                  </a:cubicBezTo>
                  <a:cubicBezTo>
                    <a:pt x="366" y="47"/>
                    <a:pt x="366" y="41"/>
                    <a:pt x="366" y="35"/>
                  </a:cubicBezTo>
                  <a:cubicBezTo>
                    <a:pt x="366" y="29"/>
                    <a:pt x="364" y="22"/>
                    <a:pt x="362" y="17"/>
                  </a:cubicBezTo>
                  <a:cubicBezTo>
                    <a:pt x="360" y="11"/>
                    <a:pt x="357" y="5"/>
                    <a:pt x="353" y="0"/>
                  </a:cubicBezTo>
                  <a:cubicBezTo>
                    <a:pt x="357" y="5"/>
                    <a:pt x="361" y="10"/>
                    <a:pt x="364" y="16"/>
                  </a:cubicBezTo>
                  <a:cubicBezTo>
                    <a:pt x="366" y="22"/>
                    <a:pt x="368" y="28"/>
                    <a:pt x="369" y="35"/>
                  </a:cubicBezTo>
                  <a:cubicBezTo>
                    <a:pt x="369" y="41"/>
                    <a:pt x="369" y="47"/>
                    <a:pt x="368" y="54"/>
                  </a:cubicBezTo>
                  <a:cubicBezTo>
                    <a:pt x="368" y="54"/>
                    <a:pt x="368" y="55"/>
                    <a:pt x="368" y="55"/>
                  </a:cubicBezTo>
                  <a:cubicBezTo>
                    <a:pt x="369" y="54"/>
                    <a:pt x="370" y="53"/>
                    <a:pt x="371" y="52"/>
                  </a:cubicBezTo>
                  <a:cubicBezTo>
                    <a:pt x="373" y="50"/>
                    <a:pt x="375" y="47"/>
                    <a:pt x="377" y="45"/>
                  </a:cubicBezTo>
                  <a:cubicBezTo>
                    <a:pt x="378" y="44"/>
                    <a:pt x="379" y="44"/>
                    <a:pt x="379" y="43"/>
                  </a:cubicBezTo>
                  <a:cubicBezTo>
                    <a:pt x="380" y="42"/>
                    <a:pt x="381" y="42"/>
                    <a:pt x="382" y="42"/>
                  </a:cubicBezTo>
                  <a:cubicBezTo>
                    <a:pt x="383" y="41"/>
                    <a:pt x="385" y="40"/>
                    <a:pt x="386" y="39"/>
                  </a:cubicBezTo>
                  <a:cubicBezTo>
                    <a:pt x="388" y="39"/>
                    <a:pt x="390" y="38"/>
                    <a:pt x="391" y="38"/>
                  </a:cubicBezTo>
                  <a:cubicBezTo>
                    <a:pt x="396" y="37"/>
                    <a:pt x="396" y="37"/>
                    <a:pt x="396" y="37"/>
                  </a:cubicBezTo>
                  <a:cubicBezTo>
                    <a:pt x="399" y="36"/>
                    <a:pt x="402" y="35"/>
                    <a:pt x="404" y="34"/>
                  </a:cubicBezTo>
                  <a:cubicBezTo>
                    <a:pt x="407" y="33"/>
                    <a:pt x="410" y="31"/>
                    <a:pt x="413" y="30"/>
                  </a:cubicBezTo>
                  <a:cubicBezTo>
                    <a:pt x="415" y="28"/>
                    <a:pt x="417" y="26"/>
                    <a:pt x="419" y="23"/>
                  </a:cubicBezTo>
                  <a:cubicBezTo>
                    <a:pt x="421" y="21"/>
                    <a:pt x="422" y="18"/>
                    <a:pt x="422" y="15"/>
                  </a:cubicBezTo>
                  <a:cubicBezTo>
                    <a:pt x="423" y="18"/>
                    <a:pt x="422" y="21"/>
                    <a:pt x="420" y="24"/>
                  </a:cubicBezTo>
                  <a:cubicBezTo>
                    <a:pt x="419" y="27"/>
                    <a:pt x="416" y="29"/>
                    <a:pt x="414" y="31"/>
                  </a:cubicBezTo>
                  <a:cubicBezTo>
                    <a:pt x="412" y="34"/>
                    <a:pt x="409" y="35"/>
                    <a:pt x="406" y="37"/>
                  </a:cubicBezTo>
                  <a:cubicBezTo>
                    <a:pt x="403" y="39"/>
                    <a:pt x="400" y="40"/>
                    <a:pt x="397" y="41"/>
                  </a:cubicBezTo>
                  <a:cubicBezTo>
                    <a:pt x="394" y="42"/>
                    <a:pt x="391" y="43"/>
                    <a:pt x="389" y="45"/>
                  </a:cubicBezTo>
                  <a:cubicBezTo>
                    <a:pt x="387" y="45"/>
                    <a:pt x="386" y="46"/>
                    <a:pt x="385" y="47"/>
                  </a:cubicBezTo>
                  <a:cubicBezTo>
                    <a:pt x="384" y="47"/>
                    <a:pt x="384" y="48"/>
                    <a:pt x="383" y="48"/>
                  </a:cubicBezTo>
                  <a:cubicBezTo>
                    <a:pt x="383" y="48"/>
                    <a:pt x="373" y="61"/>
                    <a:pt x="371" y="64"/>
                  </a:cubicBezTo>
                  <a:cubicBezTo>
                    <a:pt x="365" y="76"/>
                    <a:pt x="366" y="93"/>
                    <a:pt x="367" y="107"/>
                  </a:cubicBezTo>
                  <a:cubicBezTo>
                    <a:pt x="368" y="111"/>
                    <a:pt x="369" y="116"/>
                    <a:pt x="369" y="120"/>
                  </a:cubicBezTo>
                  <a:cubicBezTo>
                    <a:pt x="373" y="132"/>
                    <a:pt x="372" y="146"/>
                    <a:pt x="369" y="158"/>
                  </a:cubicBezTo>
                  <a:cubicBezTo>
                    <a:pt x="364" y="178"/>
                    <a:pt x="354" y="199"/>
                    <a:pt x="359" y="220"/>
                  </a:cubicBezTo>
                  <a:cubicBezTo>
                    <a:pt x="360" y="229"/>
                    <a:pt x="365" y="239"/>
                    <a:pt x="374" y="244"/>
                  </a:cubicBezTo>
                  <a:cubicBezTo>
                    <a:pt x="381" y="248"/>
                    <a:pt x="390" y="249"/>
                    <a:pt x="398" y="246"/>
                  </a:cubicBezTo>
                  <a:cubicBezTo>
                    <a:pt x="415" y="242"/>
                    <a:pt x="430" y="229"/>
                    <a:pt x="444" y="218"/>
                  </a:cubicBezTo>
                  <a:cubicBezTo>
                    <a:pt x="454" y="210"/>
                    <a:pt x="463" y="203"/>
                    <a:pt x="472" y="195"/>
                  </a:cubicBezTo>
                  <a:cubicBezTo>
                    <a:pt x="475" y="194"/>
                    <a:pt x="478" y="192"/>
                    <a:pt x="481" y="191"/>
                  </a:cubicBezTo>
                  <a:cubicBezTo>
                    <a:pt x="484" y="186"/>
                    <a:pt x="488" y="172"/>
                    <a:pt x="486" y="167"/>
                  </a:cubicBezTo>
                  <a:cubicBezTo>
                    <a:pt x="483" y="159"/>
                    <a:pt x="482" y="156"/>
                    <a:pt x="478" y="148"/>
                  </a:cubicBezTo>
                  <a:cubicBezTo>
                    <a:pt x="478" y="148"/>
                    <a:pt x="477" y="147"/>
                    <a:pt x="477" y="147"/>
                  </a:cubicBezTo>
                  <a:cubicBezTo>
                    <a:pt x="475" y="146"/>
                    <a:pt x="473" y="144"/>
                    <a:pt x="472" y="143"/>
                  </a:cubicBezTo>
                  <a:cubicBezTo>
                    <a:pt x="469" y="141"/>
                    <a:pt x="467" y="139"/>
                    <a:pt x="464" y="137"/>
                  </a:cubicBezTo>
                  <a:cubicBezTo>
                    <a:pt x="462" y="135"/>
                    <a:pt x="459" y="133"/>
                    <a:pt x="456" y="132"/>
                  </a:cubicBezTo>
                  <a:cubicBezTo>
                    <a:pt x="453" y="131"/>
                    <a:pt x="450" y="130"/>
                    <a:pt x="446" y="130"/>
                  </a:cubicBezTo>
                  <a:cubicBezTo>
                    <a:pt x="450" y="129"/>
                    <a:pt x="453" y="130"/>
                    <a:pt x="456" y="131"/>
                  </a:cubicBezTo>
                  <a:cubicBezTo>
                    <a:pt x="460" y="132"/>
                    <a:pt x="463" y="133"/>
                    <a:pt x="465" y="135"/>
                  </a:cubicBezTo>
                  <a:cubicBezTo>
                    <a:pt x="469" y="137"/>
                    <a:pt x="472" y="139"/>
                    <a:pt x="475" y="140"/>
                  </a:cubicBezTo>
                  <a:cubicBezTo>
                    <a:pt x="475" y="140"/>
                    <a:pt x="475" y="140"/>
                    <a:pt x="475" y="140"/>
                  </a:cubicBezTo>
                  <a:cubicBezTo>
                    <a:pt x="470" y="127"/>
                    <a:pt x="473" y="103"/>
                    <a:pt x="482" y="91"/>
                  </a:cubicBezTo>
                  <a:cubicBezTo>
                    <a:pt x="484" y="88"/>
                    <a:pt x="479" y="105"/>
                    <a:pt x="478" y="108"/>
                  </a:cubicBezTo>
                  <a:cubicBezTo>
                    <a:pt x="474" y="117"/>
                    <a:pt x="479" y="123"/>
                    <a:pt x="481" y="133"/>
                  </a:cubicBezTo>
                  <a:cubicBezTo>
                    <a:pt x="482" y="137"/>
                    <a:pt x="484" y="142"/>
                    <a:pt x="486" y="146"/>
                  </a:cubicBezTo>
                  <a:cubicBezTo>
                    <a:pt x="489" y="150"/>
                    <a:pt x="490" y="156"/>
                    <a:pt x="493" y="161"/>
                  </a:cubicBezTo>
                  <a:cubicBezTo>
                    <a:pt x="498" y="171"/>
                    <a:pt x="497" y="180"/>
                    <a:pt x="493" y="189"/>
                  </a:cubicBezTo>
                  <a:cubicBezTo>
                    <a:pt x="493" y="190"/>
                    <a:pt x="493" y="190"/>
                    <a:pt x="493" y="191"/>
                  </a:cubicBezTo>
                  <a:cubicBezTo>
                    <a:pt x="499" y="189"/>
                    <a:pt x="505" y="189"/>
                    <a:pt x="510" y="189"/>
                  </a:cubicBezTo>
                  <a:cubicBezTo>
                    <a:pt x="517" y="190"/>
                    <a:pt x="522" y="191"/>
                    <a:pt x="528" y="192"/>
                  </a:cubicBezTo>
                  <a:cubicBezTo>
                    <a:pt x="540" y="195"/>
                    <a:pt x="551" y="198"/>
                    <a:pt x="563" y="200"/>
                  </a:cubicBezTo>
                  <a:cubicBezTo>
                    <a:pt x="568" y="201"/>
                    <a:pt x="574" y="202"/>
                    <a:pt x="580" y="203"/>
                  </a:cubicBezTo>
                  <a:cubicBezTo>
                    <a:pt x="586" y="203"/>
                    <a:pt x="591" y="203"/>
                    <a:pt x="597" y="202"/>
                  </a:cubicBezTo>
                  <a:cubicBezTo>
                    <a:pt x="592" y="203"/>
                    <a:pt x="586" y="204"/>
                    <a:pt x="580" y="204"/>
                  </a:cubicBezTo>
                  <a:cubicBezTo>
                    <a:pt x="574" y="204"/>
                    <a:pt x="568" y="204"/>
                    <a:pt x="562" y="203"/>
                  </a:cubicBezTo>
                  <a:cubicBezTo>
                    <a:pt x="550" y="202"/>
                    <a:pt x="539" y="200"/>
                    <a:pt x="527" y="198"/>
                  </a:cubicBezTo>
                  <a:cubicBezTo>
                    <a:pt x="521" y="197"/>
                    <a:pt x="516" y="197"/>
                    <a:pt x="510" y="197"/>
                  </a:cubicBezTo>
                  <a:cubicBezTo>
                    <a:pt x="505" y="197"/>
                    <a:pt x="499" y="198"/>
                    <a:pt x="494" y="199"/>
                  </a:cubicBezTo>
                  <a:cubicBezTo>
                    <a:pt x="489" y="201"/>
                    <a:pt x="485" y="204"/>
                    <a:pt x="481" y="208"/>
                  </a:cubicBezTo>
                  <a:cubicBezTo>
                    <a:pt x="479" y="209"/>
                    <a:pt x="478" y="210"/>
                    <a:pt x="477" y="211"/>
                  </a:cubicBezTo>
                  <a:cubicBezTo>
                    <a:pt x="467" y="222"/>
                    <a:pt x="456" y="233"/>
                    <a:pt x="446" y="243"/>
                  </a:cubicBezTo>
                  <a:cubicBezTo>
                    <a:pt x="440" y="250"/>
                    <a:pt x="434" y="257"/>
                    <a:pt x="427" y="264"/>
                  </a:cubicBezTo>
                  <a:cubicBezTo>
                    <a:pt x="422" y="270"/>
                    <a:pt x="417" y="275"/>
                    <a:pt x="413" y="282"/>
                  </a:cubicBezTo>
                  <a:cubicBezTo>
                    <a:pt x="409" y="289"/>
                    <a:pt x="407" y="297"/>
                    <a:pt x="408" y="305"/>
                  </a:cubicBezTo>
                  <a:cubicBezTo>
                    <a:pt x="409" y="312"/>
                    <a:pt x="412" y="319"/>
                    <a:pt x="416" y="325"/>
                  </a:cubicBezTo>
                  <a:cubicBezTo>
                    <a:pt x="426" y="339"/>
                    <a:pt x="442" y="346"/>
                    <a:pt x="458" y="351"/>
                  </a:cubicBezTo>
                  <a:cubicBezTo>
                    <a:pt x="473" y="356"/>
                    <a:pt x="487" y="360"/>
                    <a:pt x="502" y="365"/>
                  </a:cubicBezTo>
                  <a:moveTo>
                    <a:pt x="496" y="393"/>
                  </a:moveTo>
                  <a:cubicBezTo>
                    <a:pt x="496" y="393"/>
                    <a:pt x="496" y="393"/>
                    <a:pt x="496" y="393"/>
                  </a:cubicBezTo>
                  <a:moveTo>
                    <a:pt x="540" y="399"/>
                  </a:moveTo>
                  <a:cubicBezTo>
                    <a:pt x="535" y="394"/>
                    <a:pt x="529" y="390"/>
                    <a:pt x="522" y="387"/>
                  </a:cubicBezTo>
                  <a:cubicBezTo>
                    <a:pt x="513" y="383"/>
                    <a:pt x="503" y="380"/>
                    <a:pt x="494" y="377"/>
                  </a:cubicBezTo>
                  <a:cubicBezTo>
                    <a:pt x="491" y="377"/>
                    <a:pt x="488" y="377"/>
                    <a:pt x="485" y="377"/>
                  </a:cubicBezTo>
                  <a:cubicBezTo>
                    <a:pt x="487" y="379"/>
                    <a:pt x="490" y="382"/>
                    <a:pt x="492" y="385"/>
                  </a:cubicBezTo>
                  <a:cubicBezTo>
                    <a:pt x="494" y="388"/>
                    <a:pt x="496" y="391"/>
                    <a:pt x="497" y="394"/>
                  </a:cubicBezTo>
                  <a:moveTo>
                    <a:pt x="124" y="322"/>
                  </a:moveTo>
                  <a:cubicBezTo>
                    <a:pt x="124" y="322"/>
                    <a:pt x="123" y="322"/>
                    <a:pt x="122" y="322"/>
                  </a:cubicBezTo>
                  <a:cubicBezTo>
                    <a:pt x="122" y="322"/>
                    <a:pt x="122" y="322"/>
                    <a:pt x="122" y="322"/>
                  </a:cubicBezTo>
                  <a:cubicBezTo>
                    <a:pt x="123" y="322"/>
                    <a:pt x="124" y="322"/>
                    <a:pt x="124" y="322"/>
                  </a:cubicBezTo>
                  <a:close/>
                  <a:moveTo>
                    <a:pt x="524" y="378"/>
                  </a:moveTo>
                  <a:cubicBezTo>
                    <a:pt x="524" y="378"/>
                    <a:pt x="524" y="378"/>
                    <a:pt x="524" y="378"/>
                  </a:cubicBezTo>
                  <a:cubicBezTo>
                    <a:pt x="524" y="377"/>
                    <a:pt x="523" y="377"/>
                    <a:pt x="523" y="377"/>
                  </a:cubicBezTo>
                  <a:cubicBezTo>
                    <a:pt x="523" y="377"/>
                    <a:pt x="523" y="377"/>
                    <a:pt x="523" y="377"/>
                  </a:cubicBezTo>
                  <a:cubicBezTo>
                    <a:pt x="523" y="378"/>
                    <a:pt x="524" y="378"/>
                    <a:pt x="524" y="378"/>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9" name="Freeform 86"/>
            <p:cNvSpPr>
              <a:spLocks/>
            </p:cNvSpPr>
            <p:nvPr/>
          </p:nvSpPr>
          <p:spPr bwMode="auto">
            <a:xfrm>
              <a:off x="5431309" y="2065974"/>
              <a:ext cx="127000" cy="169863"/>
            </a:xfrm>
            <a:custGeom>
              <a:avLst/>
              <a:gdLst>
                <a:gd name="T0" fmla="*/ 47 w 48"/>
                <a:gd name="T1" fmla="*/ 0 h 64"/>
                <a:gd name="T2" fmla="*/ 40 w 48"/>
                <a:gd name="T3" fmla="*/ 38 h 64"/>
                <a:gd name="T4" fmla="*/ 0 w 48"/>
                <a:gd name="T5" fmla="*/ 55 h 64"/>
                <a:gd name="T6" fmla="*/ 47 w 48"/>
                <a:gd name="T7" fmla="*/ 0 h 64"/>
              </a:gdLst>
              <a:ahLst/>
              <a:cxnLst>
                <a:cxn ang="0">
                  <a:pos x="T0" y="T1"/>
                </a:cxn>
                <a:cxn ang="0">
                  <a:pos x="T2" y="T3"/>
                </a:cxn>
                <a:cxn ang="0">
                  <a:pos x="T4" y="T5"/>
                </a:cxn>
                <a:cxn ang="0">
                  <a:pos x="T6" y="T7"/>
                </a:cxn>
              </a:cxnLst>
              <a:rect l="0" t="0" r="r" b="b"/>
              <a:pathLst>
                <a:path w="48" h="64">
                  <a:moveTo>
                    <a:pt x="47" y="0"/>
                  </a:moveTo>
                  <a:cubicBezTo>
                    <a:pt x="47" y="0"/>
                    <a:pt x="48" y="26"/>
                    <a:pt x="40" y="38"/>
                  </a:cubicBezTo>
                  <a:cubicBezTo>
                    <a:pt x="31" y="49"/>
                    <a:pt x="20" y="64"/>
                    <a:pt x="0" y="55"/>
                  </a:cubicBezTo>
                  <a:cubicBezTo>
                    <a:pt x="0" y="55"/>
                    <a:pt x="40" y="55"/>
                    <a:pt x="47"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0" name="Freeform 87"/>
            <p:cNvSpPr>
              <a:spLocks/>
            </p:cNvSpPr>
            <p:nvPr/>
          </p:nvSpPr>
          <p:spPr bwMode="auto">
            <a:xfrm>
              <a:off x="5188421" y="2467611"/>
              <a:ext cx="214312" cy="188913"/>
            </a:xfrm>
            <a:custGeom>
              <a:avLst/>
              <a:gdLst>
                <a:gd name="T0" fmla="*/ 0 w 81"/>
                <a:gd name="T1" fmla="*/ 0 h 71"/>
                <a:gd name="T2" fmla="*/ 66 w 81"/>
                <a:gd name="T3" fmla="*/ 31 h 71"/>
                <a:gd name="T4" fmla="*/ 55 w 81"/>
                <a:gd name="T5" fmla="*/ 71 h 71"/>
                <a:gd name="T6" fmla="*/ 46 w 81"/>
                <a:gd name="T7" fmla="*/ 21 h 71"/>
                <a:gd name="T8" fmla="*/ 0 w 81"/>
                <a:gd name="T9" fmla="*/ 0 h 71"/>
              </a:gdLst>
              <a:ahLst/>
              <a:cxnLst>
                <a:cxn ang="0">
                  <a:pos x="T0" y="T1"/>
                </a:cxn>
                <a:cxn ang="0">
                  <a:pos x="T2" y="T3"/>
                </a:cxn>
                <a:cxn ang="0">
                  <a:pos x="T4" y="T5"/>
                </a:cxn>
                <a:cxn ang="0">
                  <a:pos x="T6" y="T7"/>
                </a:cxn>
                <a:cxn ang="0">
                  <a:pos x="T8" y="T9"/>
                </a:cxn>
              </a:cxnLst>
              <a:rect l="0" t="0" r="r" b="b"/>
              <a:pathLst>
                <a:path w="81" h="71">
                  <a:moveTo>
                    <a:pt x="0" y="0"/>
                  </a:moveTo>
                  <a:cubicBezTo>
                    <a:pt x="0" y="0"/>
                    <a:pt x="55" y="9"/>
                    <a:pt x="66" y="31"/>
                  </a:cubicBezTo>
                  <a:cubicBezTo>
                    <a:pt x="76" y="52"/>
                    <a:pt x="55" y="71"/>
                    <a:pt x="55" y="71"/>
                  </a:cubicBezTo>
                  <a:cubicBezTo>
                    <a:pt x="55" y="71"/>
                    <a:pt x="81" y="43"/>
                    <a:pt x="46" y="21"/>
                  </a:cubicBezTo>
                  <a:cubicBezTo>
                    <a:pt x="46" y="21"/>
                    <a:pt x="23" y="7"/>
                    <a:pt x="0"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1" name="Freeform 88"/>
            <p:cNvSpPr>
              <a:spLocks/>
            </p:cNvSpPr>
            <p:nvPr/>
          </p:nvSpPr>
          <p:spPr bwMode="auto">
            <a:xfrm>
              <a:off x="5624984" y="2108836"/>
              <a:ext cx="222250" cy="200025"/>
            </a:xfrm>
            <a:custGeom>
              <a:avLst/>
              <a:gdLst>
                <a:gd name="T0" fmla="*/ 14 w 84"/>
                <a:gd name="T1" fmla="*/ 0 h 76"/>
                <a:gd name="T2" fmla="*/ 16 w 84"/>
                <a:gd name="T3" fmla="*/ 52 h 76"/>
                <a:gd name="T4" fmla="*/ 84 w 84"/>
                <a:gd name="T5" fmla="*/ 40 h 76"/>
                <a:gd name="T6" fmla="*/ 23 w 84"/>
                <a:gd name="T7" fmla="*/ 49 h 76"/>
                <a:gd name="T8" fmla="*/ 14 w 84"/>
                <a:gd name="T9" fmla="*/ 0 h 76"/>
              </a:gdLst>
              <a:ahLst/>
              <a:cxnLst>
                <a:cxn ang="0">
                  <a:pos x="T0" y="T1"/>
                </a:cxn>
                <a:cxn ang="0">
                  <a:pos x="T2" y="T3"/>
                </a:cxn>
                <a:cxn ang="0">
                  <a:pos x="T4" y="T5"/>
                </a:cxn>
                <a:cxn ang="0">
                  <a:pos x="T6" y="T7"/>
                </a:cxn>
                <a:cxn ang="0">
                  <a:pos x="T8" y="T9"/>
                </a:cxn>
              </a:cxnLst>
              <a:rect l="0" t="0" r="r" b="b"/>
              <a:pathLst>
                <a:path w="84" h="76">
                  <a:moveTo>
                    <a:pt x="14" y="0"/>
                  </a:moveTo>
                  <a:cubicBezTo>
                    <a:pt x="14" y="0"/>
                    <a:pt x="0" y="33"/>
                    <a:pt x="16" y="52"/>
                  </a:cubicBezTo>
                  <a:cubicBezTo>
                    <a:pt x="31" y="70"/>
                    <a:pt x="48" y="69"/>
                    <a:pt x="84" y="40"/>
                  </a:cubicBezTo>
                  <a:cubicBezTo>
                    <a:pt x="84" y="40"/>
                    <a:pt x="43" y="76"/>
                    <a:pt x="23" y="49"/>
                  </a:cubicBezTo>
                  <a:cubicBezTo>
                    <a:pt x="23" y="49"/>
                    <a:pt x="5" y="35"/>
                    <a:pt x="14"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2" name="Freeform 89"/>
            <p:cNvSpPr>
              <a:spLocks/>
            </p:cNvSpPr>
            <p:nvPr/>
          </p:nvSpPr>
          <p:spPr bwMode="auto">
            <a:xfrm>
              <a:off x="5740871" y="2299336"/>
              <a:ext cx="211137" cy="246063"/>
            </a:xfrm>
            <a:custGeom>
              <a:avLst/>
              <a:gdLst>
                <a:gd name="T0" fmla="*/ 39 w 80"/>
                <a:gd name="T1" fmla="*/ 0 h 93"/>
                <a:gd name="T2" fmla="*/ 14 w 80"/>
                <a:gd name="T3" fmla="*/ 55 h 93"/>
                <a:gd name="T4" fmla="*/ 80 w 80"/>
                <a:gd name="T5" fmla="*/ 93 h 93"/>
                <a:gd name="T6" fmla="*/ 20 w 80"/>
                <a:gd name="T7" fmla="*/ 45 h 93"/>
                <a:gd name="T8" fmla="*/ 39 w 80"/>
                <a:gd name="T9" fmla="*/ 0 h 93"/>
              </a:gdLst>
              <a:ahLst/>
              <a:cxnLst>
                <a:cxn ang="0">
                  <a:pos x="T0" y="T1"/>
                </a:cxn>
                <a:cxn ang="0">
                  <a:pos x="T2" y="T3"/>
                </a:cxn>
                <a:cxn ang="0">
                  <a:pos x="T4" y="T5"/>
                </a:cxn>
                <a:cxn ang="0">
                  <a:pos x="T6" y="T7"/>
                </a:cxn>
                <a:cxn ang="0">
                  <a:pos x="T8" y="T9"/>
                </a:cxn>
              </a:cxnLst>
              <a:rect l="0" t="0" r="r" b="b"/>
              <a:pathLst>
                <a:path w="80" h="93">
                  <a:moveTo>
                    <a:pt x="39" y="0"/>
                  </a:moveTo>
                  <a:cubicBezTo>
                    <a:pt x="39" y="0"/>
                    <a:pt x="0" y="28"/>
                    <a:pt x="14" y="55"/>
                  </a:cubicBezTo>
                  <a:cubicBezTo>
                    <a:pt x="27" y="83"/>
                    <a:pt x="80" y="93"/>
                    <a:pt x="80" y="93"/>
                  </a:cubicBezTo>
                  <a:cubicBezTo>
                    <a:pt x="80" y="93"/>
                    <a:pt x="20" y="79"/>
                    <a:pt x="20" y="45"/>
                  </a:cubicBezTo>
                  <a:cubicBezTo>
                    <a:pt x="20" y="45"/>
                    <a:pt x="15" y="27"/>
                    <a:pt x="39"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3" name="Freeform 90"/>
            <p:cNvSpPr>
              <a:spLocks/>
            </p:cNvSpPr>
            <p:nvPr/>
          </p:nvSpPr>
          <p:spPr bwMode="auto">
            <a:xfrm>
              <a:off x="5247159" y="2156461"/>
              <a:ext cx="190500" cy="263525"/>
            </a:xfrm>
            <a:custGeom>
              <a:avLst/>
              <a:gdLst>
                <a:gd name="T0" fmla="*/ 0 w 72"/>
                <a:gd name="T1" fmla="*/ 0 h 100"/>
                <a:gd name="T2" fmla="*/ 43 w 72"/>
                <a:gd name="T3" fmla="*/ 64 h 100"/>
                <a:gd name="T4" fmla="*/ 1 w 72"/>
                <a:gd name="T5" fmla="*/ 100 h 100"/>
                <a:gd name="T6" fmla="*/ 0 w 72"/>
                <a:gd name="T7" fmla="*/ 0 h 100"/>
              </a:gdLst>
              <a:ahLst/>
              <a:cxnLst>
                <a:cxn ang="0">
                  <a:pos x="T0" y="T1"/>
                </a:cxn>
                <a:cxn ang="0">
                  <a:pos x="T2" y="T3"/>
                </a:cxn>
                <a:cxn ang="0">
                  <a:pos x="T4" y="T5"/>
                </a:cxn>
                <a:cxn ang="0">
                  <a:pos x="T6" y="T7"/>
                </a:cxn>
              </a:cxnLst>
              <a:rect l="0" t="0" r="r" b="b"/>
              <a:pathLst>
                <a:path w="72" h="100">
                  <a:moveTo>
                    <a:pt x="0" y="0"/>
                  </a:moveTo>
                  <a:cubicBezTo>
                    <a:pt x="0" y="0"/>
                    <a:pt x="50" y="35"/>
                    <a:pt x="43" y="64"/>
                  </a:cubicBezTo>
                  <a:cubicBezTo>
                    <a:pt x="37" y="94"/>
                    <a:pt x="1" y="100"/>
                    <a:pt x="1" y="100"/>
                  </a:cubicBezTo>
                  <a:cubicBezTo>
                    <a:pt x="1" y="100"/>
                    <a:pt x="72" y="80"/>
                    <a:pt x="0" y="0"/>
                  </a:cubicBezTo>
                  <a:close/>
                </a:path>
              </a:pathLst>
            </a:custGeom>
            <a:solidFill>
              <a:srgbClr val="F78B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4" name="Freeform 91"/>
            <p:cNvSpPr>
              <a:spLocks/>
            </p:cNvSpPr>
            <p:nvPr/>
          </p:nvSpPr>
          <p:spPr bwMode="auto">
            <a:xfrm>
              <a:off x="5374159" y="2240599"/>
              <a:ext cx="390525" cy="404813"/>
            </a:xfrm>
            <a:custGeom>
              <a:avLst/>
              <a:gdLst>
                <a:gd name="T0" fmla="*/ 138 w 148"/>
                <a:gd name="T1" fmla="*/ 60 h 153"/>
                <a:gd name="T2" fmla="*/ 105 w 148"/>
                <a:gd name="T3" fmla="*/ 17 h 153"/>
                <a:gd name="T4" fmla="*/ 65 w 148"/>
                <a:gd name="T5" fmla="*/ 6 h 153"/>
                <a:gd name="T6" fmla="*/ 34 w 148"/>
                <a:gd name="T7" fmla="*/ 21 h 153"/>
                <a:gd name="T8" fmla="*/ 6 w 148"/>
                <a:gd name="T9" fmla="*/ 56 h 153"/>
                <a:gd name="T10" fmla="*/ 7 w 148"/>
                <a:gd name="T11" fmla="*/ 95 h 153"/>
                <a:gd name="T12" fmla="*/ 38 w 148"/>
                <a:gd name="T13" fmla="*/ 129 h 153"/>
                <a:gd name="T14" fmla="*/ 58 w 148"/>
                <a:gd name="T15" fmla="*/ 146 h 153"/>
                <a:gd name="T16" fmla="*/ 77 w 148"/>
                <a:gd name="T17" fmla="*/ 151 h 153"/>
                <a:gd name="T18" fmla="*/ 117 w 148"/>
                <a:gd name="T19" fmla="*/ 140 h 153"/>
                <a:gd name="T20" fmla="*/ 138 w 148"/>
                <a:gd name="T21"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3">
                  <a:moveTo>
                    <a:pt x="138" y="60"/>
                  </a:moveTo>
                  <a:cubicBezTo>
                    <a:pt x="131" y="43"/>
                    <a:pt x="120" y="28"/>
                    <a:pt x="105" y="17"/>
                  </a:cubicBezTo>
                  <a:cubicBezTo>
                    <a:pt x="94" y="8"/>
                    <a:pt x="78" y="0"/>
                    <a:pt x="65" y="6"/>
                  </a:cubicBezTo>
                  <a:cubicBezTo>
                    <a:pt x="54" y="7"/>
                    <a:pt x="43" y="14"/>
                    <a:pt x="34" y="21"/>
                  </a:cubicBezTo>
                  <a:cubicBezTo>
                    <a:pt x="23" y="30"/>
                    <a:pt x="12" y="42"/>
                    <a:pt x="6" y="56"/>
                  </a:cubicBezTo>
                  <a:cubicBezTo>
                    <a:pt x="0" y="68"/>
                    <a:pt x="0" y="83"/>
                    <a:pt x="7" y="95"/>
                  </a:cubicBezTo>
                  <a:cubicBezTo>
                    <a:pt x="15" y="109"/>
                    <a:pt x="27" y="119"/>
                    <a:pt x="38" y="129"/>
                  </a:cubicBezTo>
                  <a:cubicBezTo>
                    <a:pt x="44" y="135"/>
                    <a:pt x="51" y="142"/>
                    <a:pt x="58" y="146"/>
                  </a:cubicBezTo>
                  <a:cubicBezTo>
                    <a:pt x="64" y="149"/>
                    <a:pt x="70" y="151"/>
                    <a:pt x="77" y="151"/>
                  </a:cubicBezTo>
                  <a:cubicBezTo>
                    <a:pt x="91" y="153"/>
                    <a:pt x="105" y="149"/>
                    <a:pt x="117" y="140"/>
                  </a:cubicBezTo>
                  <a:cubicBezTo>
                    <a:pt x="141" y="122"/>
                    <a:pt x="148" y="87"/>
                    <a:pt x="138" y="6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5" name="Freeform 92"/>
            <p:cNvSpPr>
              <a:spLocks/>
            </p:cNvSpPr>
            <p:nvPr/>
          </p:nvSpPr>
          <p:spPr bwMode="auto">
            <a:xfrm>
              <a:off x="5413846" y="2304099"/>
              <a:ext cx="115887" cy="203200"/>
            </a:xfrm>
            <a:custGeom>
              <a:avLst/>
              <a:gdLst>
                <a:gd name="T0" fmla="*/ 21 w 44"/>
                <a:gd name="T1" fmla="*/ 73 h 77"/>
                <a:gd name="T2" fmla="*/ 20 w 44"/>
                <a:gd name="T3" fmla="*/ 56 h 77"/>
                <a:gd name="T4" fmla="*/ 18 w 44"/>
                <a:gd name="T5" fmla="*/ 39 h 77"/>
                <a:gd name="T6" fmla="*/ 26 w 44"/>
                <a:gd name="T7" fmla="*/ 20 h 77"/>
                <a:gd name="T8" fmla="*/ 34 w 44"/>
                <a:gd name="T9" fmla="*/ 12 h 77"/>
                <a:gd name="T10" fmla="*/ 43 w 44"/>
                <a:gd name="T11" fmla="*/ 6 h 77"/>
                <a:gd name="T12" fmla="*/ 42 w 44"/>
                <a:gd name="T13" fmla="*/ 1 h 77"/>
                <a:gd name="T14" fmla="*/ 38 w 44"/>
                <a:gd name="T15" fmla="*/ 0 h 77"/>
                <a:gd name="T16" fmla="*/ 36 w 44"/>
                <a:gd name="T17" fmla="*/ 0 h 77"/>
                <a:gd name="T18" fmla="*/ 2 w 44"/>
                <a:gd name="T19" fmla="*/ 60 h 77"/>
                <a:gd name="T20" fmla="*/ 8 w 44"/>
                <a:gd name="T21" fmla="*/ 75 h 77"/>
                <a:gd name="T22" fmla="*/ 21 w 44"/>
                <a:gd name="T2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7">
                  <a:moveTo>
                    <a:pt x="21" y="73"/>
                  </a:moveTo>
                  <a:cubicBezTo>
                    <a:pt x="25" y="67"/>
                    <a:pt x="22" y="61"/>
                    <a:pt x="20" y="56"/>
                  </a:cubicBezTo>
                  <a:cubicBezTo>
                    <a:pt x="18" y="51"/>
                    <a:pt x="17" y="45"/>
                    <a:pt x="18" y="39"/>
                  </a:cubicBezTo>
                  <a:cubicBezTo>
                    <a:pt x="18" y="32"/>
                    <a:pt x="21" y="25"/>
                    <a:pt x="26" y="20"/>
                  </a:cubicBezTo>
                  <a:cubicBezTo>
                    <a:pt x="28" y="17"/>
                    <a:pt x="31" y="14"/>
                    <a:pt x="34" y="12"/>
                  </a:cubicBezTo>
                  <a:cubicBezTo>
                    <a:pt x="37" y="10"/>
                    <a:pt x="41" y="9"/>
                    <a:pt x="43" y="6"/>
                  </a:cubicBezTo>
                  <a:cubicBezTo>
                    <a:pt x="44" y="5"/>
                    <a:pt x="44" y="2"/>
                    <a:pt x="42" y="1"/>
                  </a:cubicBezTo>
                  <a:cubicBezTo>
                    <a:pt x="41" y="1"/>
                    <a:pt x="40" y="0"/>
                    <a:pt x="38" y="0"/>
                  </a:cubicBezTo>
                  <a:cubicBezTo>
                    <a:pt x="38" y="0"/>
                    <a:pt x="37" y="0"/>
                    <a:pt x="36" y="0"/>
                  </a:cubicBezTo>
                  <a:cubicBezTo>
                    <a:pt x="12" y="9"/>
                    <a:pt x="0" y="35"/>
                    <a:pt x="2" y="60"/>
                  </a:cubicBezTo>
                  <a:cubicBezTo>
                    <a:pt x="2" y="65"/>
                    <a:pt x="3" y="71"/>
                    <a:pt x="8" y="75"/>
                  </a:cubicBezTo>
                  <a:cubicBezTo>
                    <a:pt x="12" y="77"/>
                    <a:pt x="18" y="77"/>
                    <a:pt x="21" y="73"/>
                  </a:cubicBezTo>
                  <a:close/>
                </a:path>
              </a:pathLst>
            </a:custGeom>
            <a:solidFill>
              <a:srgbClr val="F49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6" name="Freeform 93"/>
            <p:cNvSpPr>
              <a:spLocks/>
            </p:cNvSpPr>
            <p:nvPr/>
          </p:nvSpPr>
          <p:spPr bwMode="auto">
            <a:xfrm>
              <a:off x="5556721" y="2280286"/>
              <a:ext cx="39687" cy="42863"/>
            </a:xfrm>
            <a:custGeom>
              <a:avLst/>
              <a:gdLst>
                <a:gd name="T0" fmla="*/ 1 w 15"/>
                <a:gd name="T1" fmla="*/ 9 h 16"/>
                <a:gd name="T2" fmla="*/ 4 w 15"/>
                <a:gd name="T3" fmla="*/ 15 h 16"/>
                <a:gd name="T4" fmla="*/ 11 w 15"/>
                <a:gd name="T5" fmla="*/ 15 h 16"/>
                <a:gd name="T6" fmla="*/ 15 w 15"/>
                <a:gd name="T7" fmla="*/ 9 h 16"/>
                <a:gd name="T8" fmla="*/ 14 w 15"/>
                <a:gd name="T9" fmla="*/ 6 h 16"/>
                <a:gd name="T10" fmla="*/ 4 w 15"/>
                <a:gd name="T11" fmla="*/ 3 h 16"/>
                <a:gd name="T12" fmla="*/ 3 w 15"/>
                <a:gd name="T13" fmla="*/ 3 h 16"/>
                <a:gd name="T14" fmla="*/ 1 w 15"/>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9"/>
                  </a:moveTo>
                  <a:cubicBezTo>
                    <a:pt x="1" y="12"/>
                    <a:pt x="2" y="14"/>
                    <a:pt x="4" y="15"/>
                  </a:cubicBezTo>
                  <a:cubicBezTo>
                    <a:pt x="6" y="16"/>
                    <a:pt x="9" y="16"/>
                    <a:pt x="11" y="15"/>
                  </a:cubicBezTo>
                  <a:cubicBezTo>
                    <a:pt x="13" y="14"/>
                    <a:pt x="15" y="12"/>
                    <a:pt x="15" y="9"/>
                  </a:cubicBezTo>
                  <a:cubicBezTo>
                    <a:pt x="15" y="8"/>
                    <a:pt x="14" y="7"/>
                    <a:pt x="14" y="6"/>
                  </a:cubicBezTo>
                  <a:cubicBezTo>
                    <a:pt x="12" y="2"/>
                    <a:pt x="7" y="0"/>
                    <a:pt x="4" y="3"/>
                  </a:cubicBezTo>
                  <a:cubicBezTo>
                    <a:pt x="4" y="3"/>
                    <a:pt x="3" y="3"/>
                    <a:pt x="3" y="3"/>
                  </a:cubicBezTo>
                  <a:cubicBezTo>
                    <a:pt x="1" y="5"/>
                    <a:pt x="0" y="7"/>
                    <a:pt x="1" y="9"/>
                  </a:cubicBezTo>
                  <a:close/>
                </a:path>
              </a:pathLst>
            </a:custGeom>
            <a:solidFill>
              <a:srgbClr val="F498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7" name="Freeform 94"/>
            <p:cNvSpPr>
              <a:spLocks/>
            </p:cNvSpPr>
            <p:nvPr/>
          </p:nvSpPr>
          <p:spPr bwMode="auto">
            <a:xfrm>
              <a:off x="5513859" y="2391411"/>
              <a:ext cx="174625" cy="163513"/>
            </a:xfrm>
            <a:custGeom>
              <a:avLst/>
              <a:gdLst>
                <a:gd name="T0" fmla="*/ 52 w 66"/>
                <a:gd name="T1" fmla="*/ 6 h 62"/>
                <a:gd name="T2" fmla="*/ 35 w 66"/>
                <a:gd name="T3" fmla="*/ 1 h 62"/>
                <a:gd name="T4" fmla="*/ 7 w 66"/>
                <a:gd name="T5" fmla="*/ 15 h 62"/>
                <a:gd name="T6" fmla="*/ 6 w 66"/>
                <a:gd name="T7" fmla="*/ 47 h 62"/>
                <a:gd name="T8" fmla="*/ 33 w 66"/>
                <a:gd name="T9" fmla="*/ 61 h 62"/>
                <a:gd name="T10" fmla="*/ 47 w 66"/>
                <a:gd name="T11" fmla="*/ 55 h 62"/>
                <a:gd name="T12" fmla="*/ 65 w 66"/>
                <a:gd name="T13" fmla="*/ 31 h 62"/>
                <a:gd name="T14" fmla="*/ 47 w 66"/>
                <a:gd name="T15" fmla="*/ 4 h 62"/>
                <a:gd name="T16" fmla="*/ 52 w 66"/>
                <a:gd name="T17" fmla="*/ 6 h 62"/>
                <a:gd name="T18" fmla="*/ 52 w 66"/>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52" y="6"/>
                  </a:moveTo>
                  <a:cubicBezTo>
                    <a:pt x="46" y="3"/>
                    <a:pt x="41" y="1"/>
                    <a:pt x="35" y="1"/>
                  </a:cubicBezTo>
                  <a:cubicBezTo>
                    <a:pt x="24" y="0"/>
                    <a:pt x="13" y="6"/>
                    <a:pt x="7" y="15"/>
                  </a:cubicBezTo>
                  <a:cubicBezTo>
                    <a:pt x="1" y="24"/>
                    <a:pt x="0" y="37"/>
                    <a:pt x="6" y="47"/>
                  </a:cubicBezTo>
                  <a:cubicBezTo>
                    <a:pt x="11" y="56"/>
                    <a:pt x="22" y="62"/>
                    <a:pt x="33" y="61"/>
                  </a:cubicBezTo>
                  <a:cubicBezTo>
                    <a:pt x="38" y="60"/>
                    <a:pt x="43" y="58"/>
                    <a:pt x="47" y="55"/>
                  </a:cubicBezTo>
                  <a:cubicBezTo>
                    <a:pt x="56" y="49"/>
                    <a:pt x="64" y="41"/>
                    <a:pt x="65" y="31"/>
                  </a:cubicBezTo>
                  <a:cubicBezTo>
                    <a:pt x="66" y="19"/>
                    <a:pt x="60" y="9"/>
                    <a:pt x="47" y="4"/>
                  </a:cubicBezTo>
                  <a:cubicBezTo>
                    <a:pt x="52" y="6"/>
                    <a:pt x="52" y="6"/>
                    <a:pt x="52" y="6"/>
                  </a:cubicBezTo>
                  <a:cubicBezTo>
                    <a:pt x="52" y="6"/>
                    <a:pt x="52" y="6"/>
                    <a:pt x="52" y="6"/>
                  </a:cubicBezTo>
                  <a:close/>
                </a:path>
              </a:pathLst>
            </a:custGeom>
            <a:solidFill>
              <a:srgbClr val="1CC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8" name="Freeform 95"/>
            <p:cNvSpPr>
              <a:spLocks/>
            </p:cNvSpPr>
            <p:nvPr/>
          </p:nvSpPr>
          <p:spPr bwMode="auto">
            <a:xfrm>
              <a:off x="5509096" y="2386649"/>
              <a:ext cx="180975" cy="168275"/>
            </a:xfrm>
            <a:custGeom>
              <a:avLst/>
              <a:gdLst>
                <a:gd name="T0" fmla="*/ 54 w 69"/>
                <a:gd name="T1" fmla="*/ 8 h 64"/>
                <a:gd name="T2" fmla="*/ 16 w 69"/>
                <a:gd name="T3" fmla="*/ 8 h 64"/>
                <a:gd name="T4" fmla="*/ 3 w 69"/>
                <a:gd name="T5" fmla="*/ 42 h 64"/>
                <a:gd name="T6" fmla="*/ 31 w 69"/>
                <a:gd name="T7" fmla="*/ 64 h 64"/>
                <a:gd name="T8" fmla="*/ 65 w 69"/>
                <a:gd name="T9" fmla="*/ 42 h 64"/>
                <a:gd name="T10" fmla="*/ 66 w 69"/>
                <a:gd name="T11" fmla="*/ 21 h 64"/>
                <a:gd name="T12" fmla="*/ 50 w 69"/>
                <a:gd name="T13" fmla="*/ 5 h 64"/>
                <a:gd name="T14" fmla="*/ 49 w 69"/>
                <a:gd name="T15" fmla="*/ 8 h 64"/>
                <a:gd name="T16" fmla="*/ 65 w 69"/>
                <a:gd name="T17" fmla="*/ 37 h 64"/>
                <a:gd name="T18" fmla="*/ 36 w 69"/>
                <a:gd name="T19" fmla="*/ 61 h 64"/>
                <a:gd name="T20" fmla="*/ 7 w 69"/>
                <a:gd name="T21" fmla="*/ 45 h 64"/>
                <a:gd name="T22" fmla="*/ 14 w 69"/>
                <a:gd name="T23" fmla="*/ 12 h 64"/>
                <a:gd name="T24" fmla="*/ 34 w 69"/>
                <a:gd name="T25" fmla="*/ 4 h 64"/>
                <a:gd name="T26" fmla="*/ 53 w 69"/>
                <a:gd name="T27" fmla="*/ 10 h 64"/>
                <a:gd name="T28" fmla="*/ 54 w 69"/>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4">
                  <a:moveTo>
                    <a:pt x="54" y="8"/>
                  </a:moveTo>
                  <a:cubicBezTo>
                    <a:pt x="42" y="0"/>
                    <a:pt x="28" y="0"/>
                    <a:pt x="16" y="8"/>
                  </a:cubicBezTo>
                  <a:cubicBezTo>
                    <a:pt x="5" y="16"/>
                    <a:pt x="0" y="29"/>
                    <a:pt x="3" y="42"/>
                  </a:cubicBezTo>
                  <a:cubicBezTo>
                    <a:pt x="7" y="55"/>
                    <a:pt x="18" y="64"/>
                    <a:pt x="31" y="64"/>
                  </a:cubicBezTo>
                  <a:cubicBezTo>
                    <a:pt x="45" y="64"/>
                    <a:pt x="59" y="54"/>
                    <a:pt x="65" y="42"/>
                  </a:cubicBezTo>
                  <a:cubicBezTo>
                    <a:pt x="68" y="35"/>
                    <a:pt x="69" y="27"/>
                    <a:pt x="66" y="21"/>
                  </a:cubicBezTo>
                  <a:cubicBezTo>
                    <a:pt x="63" y="13"/>
                    <a:pt x="57" y="8"/>
                    <a:pt x="50" y="5"/>
                  </a:cubicBezTo>
                  <a:cubicBezTo>
                    <a:pt x="48" y="5"/>
                    <a:pt x="47" y="7"/>
                    <a:pt x="49" y="8"/>
                  </a:cubicBezTo>
                  <a:cubicBezTo>
                    <a:pt x="61" y="12"/>
                    <a:pt x="68" y="24"/>
                    <a:pt x="65" y="37"/>
                  </a:cubicBezTo>
                  <a:cubicBezTo>
                    <a:pt x="61" y="49"/>
                    <a:pt x="48" y="59"/>
                    <a:pt x="36" y="61"/>
                  </a:cubicBezTo>
                  <a:cubicBezTo>
                    <a:pt x="24" y="63"/>
                    <a:pt x="11" y="56"/>
                    <a:pt x="7" y="45"/>
                  </a:cubicBezTo>
                  <a:cubicBezTo>
                    <a:pt x="2" y="34"/>
                    <a:pt x="5" y="20"/>
                    <a:pt x="14" y="12"/>
                  </a:cubicBezTo>
                  <a:cubicBezTo>
                    <a:pt x="20" y="8"/>
                    <a:pt x="27" y="5"/>
                    <a:pt x="34" y="4"/>
                  </a:cubicBezTo>
                  <a:cubicBezTo>
                    <a:pt x="41" y="4"/>
                    <a:pt x="47" y="6"/>
                    <a:pt x="53" y="10"/>
                  </a:cubicBezTo>
                  <a:cubicBezTo>
                    <a:pt x="54" y="11"/>
                    <a:pt x="56" y="8"/>
                    <a:pt x="54" y="8"/>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9" name="Freeform 96"/>
            <p:cNvSpPr>
              <a:spLocks/>
            </p:cNvSpPr>
            <p:nvPr/>
          </p:nvSpPr>
          <p:spPr bwMode="auto">
            <a:xfrm>
              <a:off x="5566246" y="2467611"/>
              <a:ext cx="42862" cy="42863"/>
            </a:xfrm>
            <a:custGeom>
              <a:avLst/>
              <a:gdLst>
                <a:gd name="T0" fmla="*/ 13 w 16"/>
                <a:gd name="T1" fmla="*/ 13 h 16"/>
                <a:gd name="T2" fmla="*/ 3 w 16"/>
                <a:gd name="T3" fmla="*/ 13 h 16"/>
                <a:gd name="T4" fmla="*/ 2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0" y="16"/>
                    <a:pt x="6" y="16"/>
                    <a:pt x="3" y="13"/>
                  </a:cubicBezTo>
                  <a:cubicBezTo>
                    <a:pt x="0" y="10"/>
                    <a:pt x="0" y="6"/>
                    <a:pt x="2" y="3"/>
                  </a:cubicBezTo>
                  <a:cubicBezTo>
                    <a:pt x="5" y="0"/>
                    <a:pt x="10" y="0"/>
                    <a:pt x="13" y="3"/>
                  </a:cubicBezTo>
                  <a:cubicBezTo>
                    <a:pt x="16" y="5"/>
                    <a:pt x="16" y="10"/>
                    <a:pt x="13" y="13"/>
                  </a:cubicBezTo>
                  <a:close/>
                </a:path>
              </a:pathLst>
            </a:custGeom>
            <a:solidFill>
              <a:srgbClr val="0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0" name="Freeform 97"/>
            <p:cNvSpPr>
              <a:spLocks/>
            </p:cNvSpPr>
            <p:nvPr/>
          </p:nvSpPr>
          <p:spPr bwMode="auto">
            <a:xfrm>
              <a:off x="5442421" y="2256474"/>
              <a:ext cx="39687" cy="39688"/>
            </a:xfrm>
            <a:custGeom>
              <a:avLst/>
              <a:gdLst>
                <a:gd name="T0" fmla="*/ 13 w 15"/>
                <a:gd name="T1" fmla="*/ 4 h 15"/>
                <a:gd name="T2" fmla="*/ 14 w 15"/>
                <a:gd name="T3" fmla="*/ 4 h 15"/>
                <a:gd name="T4" fmla="*/ 15 w 15"/>
                <a:gd name="T5" fmla="*/ 3 h 15"/>
                <a:gd name="T6" fmla="*/ 15 w 15"/>
                <a:gd name="T7" fmla="*/ 3 h 15"/>
                <a:gd name="T8" fmla="*/ 14 w 15"/>
                <a:gd name="T9" fmla="*/ 1 h 15"/>
                <a:gd name="T10" fmla="*/ 8 w 15"/>
                <a:gd name="T11" fmla="*/ 4 h 15"/>
                <a:gd name="T12" fmla="*/ 1 w 15"/>
                <a:gd name="T13" fmla="*/ 12 h 15"/>
                <a:gd name="T14" fmla="*/ 3 w 15"/>
                <a:gd name="T15" fmla="*/ 14 h 15"/>
                <a:gd name="T16" fmla="*/ 14 w 15"/>
                <a:gd name="T17" fmla="*/ 4 h 15"/>
                <a:gd name="T18" fmla="*/ 12 w 15"/>
                <a:gd name="T19" fmla="*/ 2 h 15"/>
                <a:gd name="T20" fmla="*/ 3 w 15"/>
                <a:gd name="T21" fmla="*/ 10 h 15"/>
                <a:gd name="T22" fmla="*/ 5 w 15"/>
                <a:gd name="T23" fmla="*/ 12 h 15"/>
                <a:gd name="T24" fmla="*/ 14 w 15"/>
                <a:gd name="T25" fmla="*/ 5 h 15"/>
                <a:gd name="T26" fmla="*/ 12 w 15"/>
                <a:gd name="T27" fmla="*/ 2 h 15"/>
                <a:gd name="T28" fmla="*/ 2 w 15"/>
                <a:gd name="T29" fmla="*/ 12 h 15"/>
                <a:gd name="T30" fmla="*/ 4 w 15"/>
                <a:gd name="T31" fmla="*/ 14 h 15"/>
                <a:gd name="T32" fmla="*/ 9 w 15"/>
                <a:gd name="T33" fmla="*/ 8 h 15"/>
                <a:gd name="T34" fmla="*/ 12 w 15"/>
                <a:gd name="T35" fmla="*/ 5 h 15"/>
                <a:gd name="T36" fmla="*/ 13 w 15"/>
                <a:gd name="T37" fmla="*/ 4 h 15"/>
                <a:gd name="T38" fmla="*/ 12 w 15"/>
                <a:gd name="T39" fmla="*/ 2 h 15"/>
                <a:gd name="T40" fmla="*/ 12 w 15"/>
                <a:gd name="T41" fmla="*/ 2 h 15"/>
                <a:gd name="T42" fmla="*/ 14 w 15"/>
                <a:gd name="T43" fmla="*/ 1 h 15"/>
                <a:gd name="T44" fmla="*/ 13 w 15"/>
                <a:gd name="T45" fmla="*/ 1 h 15"/>
                <a:gd name="T46" fmla="*/ 13 w 15"/>
                <a:gd name="T4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5">
                  <a:moveTo>
                    <a:pt x="13" y="4"/>
                  </a:moveTo>
                  <a:cubicBezTo>
                    <a:pt x="14" y="4"/>
                    <a:pt x="14" y="4"/>
                    <a:pt x="14" y="4"/>
                  </a:cubicBezTo>
                  <a:cubicBezTo>
                    <a:pt x="14" y="4"/>
                    <a:pt x="15" y="4"/>
                    <a:pt x="15" y="3"/>
                  </a:cubicBezTo>
                  <a:cubicBezTo>
                    <a:pt x="15" y="3"/>
                    <a:pt x="15" y="3"/>
                    <a:pt x="15" y="3"/>
                  </a:cubicBezTo>
                  <a:cubicBezTo>
                    <a:pt x="15" y="2"/>
                    <a:pt x="15" y="1"/>
                    <a:pt x="14" y="1"/>
                  </a:cubicBezTo>
                  <a:cubicBezTo>
                    <a:pt x="12" y="0"/>
                    <a:pt x="10" y="3"/>
                    <a:pt x="8" y="4"/>
                  </a:cubicBezTo>
                  <a:cubicBezTo>
                    <a:pt x="6" y="7"/>
                    <a:pt x="3" y="9"/>
                    <a:pt x="1" y="12"/>
                  </a:cubicBezTo>
                  <a:cubicBezTo>
                    <a:pt x="0" y="14"/>
                    <a:pt x="2" y="15"/>
                    <a:pt x="3" y="14"/>
                  </a:cubicBezTo>
                  <a:cubicBezTo>
                    <a:pt x="7" y="12"/>
                    <a:pt x="11" y="8"/>
                    <a:pt x="14" y="4"/>
                  </a:cubicBezTo>
                  <a:cubicBezTo>
                    <a:pt x="15" y="3"/>
                    <a:pt x="14" y="1"/>
                    <a:pt x="12" y="2"/>
                  </a:cubicBezTo>
                  <a:cubicBezTo>
                    <a:pt x="9" y="4"/>
                    <a:pt x="6" y="7"/>
                    <a:pt x="3" y="10"/>
                  </a:cubicBezTo>
                  <a:cubicBezTo>
                    <a:pt x="2" y="12"/>
                    <a:pt x="4" y="14"/>
                    <a:pt x="5" y="12"/>
                  </a:cubicBezTo>
                  <a:cubicBezTo>
                    <a:pt x="8" y="9"/>
                    <a:pt x="10" y="7"/>
                    <a:pt x="14" y="5"/>
                  </a:cubicBezTo>
                  <a:cubicBezTo>
                    <a:pt x="13" y="4"/>
                    <a:pt x="12" y="3"/>
                    <a:pt x="12" y="2"/>
                  </a:cubicBezTo>
                  <a:cubicBezTo>
                    <a:pt x="9" y="6"/>
                    <a:pt x="5" y="9"/>
                    <a:pt x="2" y="12"/>
                  </a:cubicBezTo>
                  <a:cubicBezTo>
                    <a:pt x="2" y="12"/>
                    <a:pt x="3" y="13"/>
                    <a:pt x="4" y="14"/>
                  </a:cubicBezTo>
                  <a:cubicBezTo>
                    <a:pt x="5" y="12"/>
                    <a:pt x="7" y="10"/>
                    <a:pt x="9" y="8"/>
                  </a:cubicBezTo>
                  <a:cubicBezTo>
                    <a:pt x="10" y="7"/>
                    <a:pt x="11" y="6"/>
                    <a:pt x="12" y="5"/>
                  </a:cubicBezTo>
                  <a:cubicBezTo>
                    <a:pt x="13" y="5"/>
                    <a:pt x="14" y="4"/>
                    <a:pt x="13" y="4"/>
                  </a:cubicBezTo>
                  <a:cubicBezTo>
                    <a:pt x="13" y="3"/>
                    <a:pt x="12" y="3"/>
                    <a:pt x="12" y="2"/>
                  </a:cubicBezTo>
                  <a:cubicBezTo>
                    <a:pt x="12" y="2"/>
                    <a:pt x="12" y="2"/>
                    <a:pt x="12" y="2"/>
                  </a:cubicBezTo>
                  <a:cubicBezTo>
                    <a:pt x="13" y="2"/>
                    <a:pt x="13" y="2"/>
                    <a:pt x="14" y="1"/>
                  </a:cubicBezTo>
                  <a:cubicBezTo>
                    <a:pt x="14" y="1"/>
                    <a:pt x="13" y="1"/>
                    <a:pt x="13" y="1"/>
                  </a:cubicBezTo>
                  <a:cubicBezTo>
                    <a:pt x="11" y="1"/>
                    <a:pt x="11" y="4"/>
                    <a:pt x="13" y="4"/>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1" name="Freeform 98"/>
            <p:cNvSpPr>
              <a:spLocks/>
            </p:cNvSpPr>
            <p:nvPr/>
          </p:nvSpPr>
          <p:spPr bwMode="auto">
            <a:xfrm>
              <a:off x="5405909" y="2340611"/>
              <a:ext cx="15875" cy="46038"/>
            </a:xfrm>
            <a:custGeom>
              <a:avLst/>
              <a:gdLst>
                <a:gd name="T0" fmla="*/ 1 w 6"/>
                <a:gd name="T1" fmla="*/ 3 h 17"/>
                <a:gd name="T2" fmla="*/ 1 w 6"/>
                <a:gd name="T3" fmla="*/ 14 h 17"/>
                <a:gd name="T4" fmla="*/ 4 w 6"/>
                <a:gd name="T5" fmla="*/ 14 h 17"/>
                <a:gd name="T6" fmla="*/ 4 w 6"/>
                <a:gd name="T7" fmla="*/ 3 h 17"/>
                <a:gd name="T8" fmla="*/ 1 w 6"/>
                <a:gd name="T9" fmla="*/ 4 h 17"/>
                <a:gd name="T10" fmla="*/ 1 w 6"/>
                <a:gd name="T11" fmla="*/ 12 h 17"/>
                <a:gd name="T12" fmla="*/ 4 w 6"/>
                <a:gd name="T13" fmla="*/ 12 h 17"/>
                <a:gd name="T14" fmla="*/ 4 w 6"/>
                <a:gd name="T15" fmla="*/ 8 h 17"/>
                <a:gd name="T16" fmla="*/ 1 w 6"/>
                <a:gd name="T17" fmla="*/ 7 h 17"/>
                <a:gd name="T18" fmla="*/ 1 w 6"/>
                <a:gd name="T19" fmla="*/ 13 h 17"/>
                <a:gd name="T20" fmla="*/ 4 w 6"/>
                <a:gd name="T21" fmla="*/ 14 h 17"/>
                <a:gd name="T22" fmla="*/ 4 w 6"/>
                <a:gd name="T23" fmla="*/ 2 h 17"/>
                <a:gd name="T24" fmla="*/ 1 w 6"/>
                <a:gd name="T25" fmla="*/ 3 h 17"/>
                <a:gd name="T26" fmla="*/ 1 w 6"/>
                <a:gd name="T27" fmla="*/ 15 h 17"/>
                <a:gd name="T28" fmla="*/ 4 w 6"/>
                <a:gd name="T29" fmla="*/ 15 h 17"/>
                <a:gd name="T30" fmla="*/ 4 w 6"/>
                <a:gd name="T31" fmla="*/ 2 h 17"/>
                <a:gd name="T32" fmla="*/ 1 w 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1" y="3"/>
                  </a:moveTo>
                  <a:cubicBezTo>
                    <a:pt x="3" y="6"/>
                    <a:pt x="2" y="10"/>
                    <a:pt x="1" y="14"/>
                  </a:cubicBezTo>
                  <a:cubicBezTo>
                    <a:pt x="2" y="14"/>
                    <a:pt x="3" y="14"/>
                    <a:pt x="4" y="14"/>
                  </a:cubicBezTo>
                  <a:cubicBezTo>
                    <a:pt x="3" y="11"/>
                    <a:pt x="3" y="7"/>
                    <a:pt x="4" y="3"/>
                  </a:cubicBezTo>
                  <a:cubicBezTo>
                    <a:pt x="3" y="4"/>
                    <a:pt x="2" y="4"/>
                    <a:pt x="1" y="4"/>
                  </a:cubicBezTo>
                  <a:cubicBezTo>
                    <a:pt x="2" y="7"/>
                    <a:pt x="2" y="10"/>
                    <a:pt x="1" y="12"/>
                  </a:cubicBezTo>
                  <a:cubicBezTo>
                    <a:pt x="2" y="12"/>
                    <a:pt x="3" y="12"/>
                    <a:pt x="4" y="12"/>
                  </a:cubicBezTo>
                  <a:cubicBezTo>
                    <a:pt x="3" y="11"/>
                    <a:pt x="4" y="9"/>
                    <a:pt x="4" y="8"/>
                  </a:cubicBezTo>
                  <a:cubicBezTo>
                    <a:pt x="5" y="6"/>
                    <a:pt x="2" y="5"/>
                    <a:pt x="1" y="7"/>
                  </a:cubicBezTo>
                  <a:cubicBezTo>
                    <a:pt x="0" y="9"/>
                    <a:pt x="0" y="11"/>
                    <a:pt x="1" y="13"/>
                  </a:cubicBezTo>
                  <a:cubicBezTo>
                    <a:pt x="1" y="15"/>
                    <a:pt x="3" y="15"/>
                    <a:pt x="4" y="14"/>
                  </a:cubicBezTo>
                  <a:cubicBezTo>
                    <a:pt x="6" y="10"/>
                    <a:pt x="6" y="6"/>
                    <a:pt x="4" y="2"/>
                  </a:cubicBezTo>
                  <a:cubicBezTo>
                    <a:pt x="3" y="1"/>
                    <a:pt x="1" y="1"/>
                    <a:pt x="1" y="3"/>
                  </a:cubicBezTo>
                  <a:cubicBezTo>
                    <a:pt x="0" y="7"/>
                    <a:pt x="0" y="11"/>
                    <a:pt x="1" y="15"/>
                  </a:cubicBezTo>
                  <a:cubicBezTo>
                    <a:pt x="1" y="16"/>
                    <a:pt x="3" y="17"/>
                    <a:pt x="4" y="15"/>
                  </a:cubicBezTo>
                  <a:cubicBezTo>
                    <a:pt x="6" y="11"/>
                    <a:pt x="6" y="6"/>
                    <a:pt x="4" y="2"/>
                  </a:cubicBezTo>
                  <a:cubicBezTo>
                    <a:pt x="3" y="0"/>
                    <a:pt x="0" y="1"/>
                    <a:pt x="1" y="3"/>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2" name="Freeform 99"/>
            <p:cNvSpPr>
              <a:spLocks/>
            </p:cNvSpPr>
            <p:nvPr/>
          </p:nvSpPr>
          <p:spPr bwMode="auto">
            <a:xfrm>
              <a:off x="5629746" y="2335849"/>
              <a:ext cx="42862" cy="26988"/>
            </a:xfrm>
            <a:custGeom>
              <a:avLst/>
              <a:gdLst>
                <a:gd name="T0" fmla="*/ 12 w 16"/>
                <a:gd name="T1" fmla="*/ 5 h 10"/>
                <a:gd name="T2" fmla="*/ 3 w 16"/>
                <a:gd name="T3" fmla="*/ 1 h 10"/>
                <a:gd name="T4" fmla="*/ 1 w 16"/>
                <a:gd name="T5" fmla="*/ 1 h 10"/>
                <a:gd name="T6" fmla="*/ 4 w 16"/>
                <a:gd name="T7" fmla="*/ 6 h 10"/>
                <a:gd name="T8" fmla="*/ 14 w 16"/>
                <a:gd name="T9" fmla="*/ 10 h 10"/>
                <a:gd name="T10" fmla="*/ 15 w 16"/>
                <a:gd name="T11" fmla="*/ 7 h 10"/>
                <a:gd name="T12" fmla="*/ 5 w 16"/>
                <a:gd name="T13" fmla="*/ 1 h 10"/>
                <a:gd name="T14" fmla="*/ 3 w 16"/>
                <a:gd name="T15" fmla="*/ 3 h 10"/>
                <a:gd name="T16" fmla="*/ 5 w 16"/>
                <a:gd name="T17" fmla="*/ 5 h 10"/>
                <a:gd name="T18" fmla="*/ 7 w 16"/>
                <a:gd name="T19" fmla="*/ 2 h 10"/>
                <a:gd name="T20" fmla="*/ 6 w 16"/>
                <a:gd name="T21" fmla="*/ 1 h 10"/>
                <a:gd name="T22" fmla="*/ 4 w 16"/>
                <a:gd name="T23" fmla="*/ 4 h 10"/>
                <a:gd name="T24" fmla="*/ 13 w 16"/>
                <a:gd name="T25" fmla="*/ 9 h 10"/>
                <a:gd name="T26" fmla="*/ 15 w 16"/>
                <a:gd name="T27" fmla="*/ 7 h 10"/>
                <a:gd name="T28" fmla="*/ 8 w 16"/>
                <a:gd name="T29" fmla="*/ 5 h 10"/>
                <a:gd name="T30" fmla="*/ 4 w 16"/>
                <a:gd name="T31" fmla="*/ 3 h 10"/>
                <a:gd name="T32" fmla="*/ 2 w 16"/>
                <a:gd name="T33" fmla="*/ 4 h 10"/>
                <a:gd name="T34" fmla="*/ 10 w 16"/>
                <a:gd name="T35" fmla="*/ 7 h 10"/>
                <a:gd name="T36" fmla="*/ 12 w 1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0">
                  <a:moveTo>
                    <a:pt x="12" y="5"/>
                  </a:moveTo>
                  <a:cubicBezTo>
                    <a:pt x="9" y="3"/>
                    <a:pt x="6" y="1"/>
                    <a:pt x="3" y="1"/>
                  </a:cubicBezTo>
                  <a:cubicBezTo>
                    <a:pt x="2" y="1"/>
                    <a:pt x="1" y="1"/>
                    <a:pt x="1" y="1"/>
                  </a:cubicBezTo>
                  <a:cubicBezTo>
                    <a:pt x="0" y="4"/>
                    <a:pt x="2" y="5"/>
                    <a:pt x="4" y="6"/>
                  </a:cubicBezTo>
                  <a:cubicBezTo>
                    <a:pt x="7" y="8"/>
                    <a:pt x="10" y="9"/>
                    <a:pt x="14" y="10"/>
                  </a:cubicBezTo>
                  <a:cubicBezTo>
                    <a:pt x="15" y="10"/>
                    <a:pt x="16" y="8"/>
                    <a:pt x="15" y="7"/>
                  </a:cubicBezTo>
                  <a:cubicBezTo>
                    <a:pt x="13" y="4"/>
                    <a:pt x="9" y="1"/>
                    <a:pt x="5" y="1"/>
                  </a:cubicBezTo>
                  <a:cubicBezTo>
                    <a:pt x="3" y="0"/>
                    <a:pt x="2" y="2"/>
                    <a:pt x="3" y="3"/>
                  </a:cubicBezTo>
                  <a:cubicBezTo>
                    <a:pt x="4" y="4"/>
                    <a:pt x="4" y="4"/>
                    <a:pt x="5" y="5"/>
                  </a:cubicBezTo>
                  <a:cubicBezTo>
                    <a:pt x="6" y="6"/>
                    <a:pt x="8" y="4"/>
                    <a:pt x="7" y="2"/>
                  </a:cubicBezTo>
                  <a:cubicBezTo>
                    <a:pt x="6" y="2"/>
                    <a:pt x="6" y="1"/>
                    <a:pt x="6" y="1"/>
                  </a:cubicBezTo>
                  <a:cubicBezTo>
                    <a:pt x="5" y="2"/>
                    <a:pt x="5" y="3"/>
                    <a:pt x="4" y="4"/>
                  </a:cubicBezTo>
                  <a:cubicBezTo>
                    <a:pt x="8" y="4"/>
                    <a:pt x="11" y="6"/>
                    <a:pt x="13" y="9"/>
                  </a:cubicBezTo>
                  <a:cubicBezTo>
                    <a:pt x="13" y="8"/>
                    <a:pt x="14" y="7"/>
                    <a:pt x="15" y="7"/>
                  </a:cubicBezTo>
                  <a:cubicBezTo>
                    <a:pt x="12" y="6"/>
                    <a:pt x="10" y="6"/>
                    <a:pt x="8" y="5"/>
                  </a:cubicBezTo>
                  <a:cubicBezTo>
                    <a:pt x="8" y="5"/>
                    <a:pt x="4" y="2"/>
                    <a:pt x="4" y="3"/>
                  </a:cubicBezTo>
                  <a:cubicBezTo>
                    <a:pt x="3" y="3"/>
                    <a:pt x="3" y="3"/>
                    <a:pt x="2" y="4"/>
                  </a:cubicBezTo>
                  <a:cubicBezTo>
                    <a:pt x="5" y="4"/>
                    <a:pt x="8" y="5"/>
                    <a:pt x="10" y="7"/>
                  </a:cubicBezTo>
                  <a:cubicBezTo>
                    <a:pt x="11" y="9"/>
                    <a:pt x="13" y="6"/>
                    <a:pt x="12"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3" name="Freeform 100"/>
            <p:cNvSpPr>
              <a:spLocks/>
            </p:cNvSpPr>
            <p:nvPr/>
          </p:nvSpPr>
          <p:spPr bwMode="auto">
            <a:xfrm>
              <a:off x="5709121" y="2346961"/>
              <a:ext cx="34925" cy="28575"/>
            </a:xfrm>
            <a:custGeom>
              <a:avLst/>
              <a:gdLst>
                <a:gd name="T0" fmla="*/ 9 w 13"/>
                <a:gd name="T1" fmla="*/ 2 h 11"/>
                <a:gd name="T2" fmla="*/ 1 w 13"/>
                <a:gd name="T3" fmla="*/ 7 h 11"/>
                <a:gd name="T4" fmla="*/ 3 w 13"/>
                <a:gd name="T5" fmla="*/ 9 h 11"/>
                <a:gd name="T6" fmla="*/ 10 w 13"/>
                <a:gd name="T7" fmla="*/ 3 h 11"/>
                <a:gd name="T8" fmla="*/ 8 w 13"/>
                <a:gd name="T9" fmla="*/ 1 h 11"/>
                <a:gd name="T10" fmla="*/ 4 w 13"/>
                <a:gd name="T11" fmla="*/ 5 h 11"/>
                <a:gd name="T12" fmla="*/ 6 w 13"/>
                <a:gd name="T13" fmla="*/ 6 h 11"/>
                <a:gd name="T14" fmla="*/ 5 w 13"/>
                <a:gd name="T15" fmla="*/ 7 h 11"/>
                <a:gd name="T16" fmla="*/ 6 w 13"/>
                <a:gd name="T17" fmla="*/ 3 h 11"/>
                <a:gd name="T18" fmla="*/ 3 w 13"/>
                <a:gd name="T19" fmla="*/ 7 h 11"/>
                <a:gd name="T20" fmla="*/ 5 w 13"/>
                <a:gd name="T21" fmla="*/ 8 h 11"/>
                <a:gd name="T22" fmla="*/ 11 w 13"/>
                <a:gd name="T23" fmla="*/ 2 h 11"/>
                <a:gd name="T24" fmla="*/ 9 w 13"/>
                <a:gd name="T25" fmla="*/ 0 h 11"/>
                <a:gd name="T26" fmla="*/ 0 w 13"/>
                <a:gd name="T27" fmla="*/ 8 h 11"/>
                <a:gd name="T28" fmla="*/ 3 w 13"/>
                <a:gd name="T29" fmla="*/ 10 h 11"/>
                <a:gd name="T30" fmla="*/ 11 w 13"/>
                <a:gd name="T31" fmla="*/ 4 h 11"/>
                <a:gd name="T32" fmla="*/ 9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9" y="2"/>
                  </a:moveTo>
                  <a:cubicBezTo>
                    <a:pt x="7" y="4"/>
                    <a:pt x="4" y="6"/>
                    <a:pt x="1" y="7"/>
                  </a:cubicBezTo>
                  <a:cubicBezTo>
                    <a:pt x="2" y="8"/>
                    <a:pt x="3" y="9"/>
                    <a:pt x="3" y="9"/>
                  </a:cubicBezTo>
                  <a:cubicBezTo>
                    <a:pt x="5" y="6"/>
                    <a:pt x="7" y="4"/>
                    <a:pt x="10" y="3"/>
                  </a:cubicBezTo>
                  <a:cubicBezTo>
                    <a:pt x="9" y="3"/>
                    <a:pt x="9" y="2"/>
                    <a:pt x="8" y="1"/>
                  </a:cubicBezTo>
                  <a:cubicBezTo>
                    <a:pt x="7" y="3"/>
                    <a:pt x="6" y="4"/>
                    <a:pt x="4" y="5"/>
                  </a:cubicBezTo>
                  <a:cubicBezTo>
                    <a:pt x="5" y="5"/>
                    <a:pt x="5" y="6"/>
                    <a:pt x="6" y="6"/>
                  </a:cubicBezTo>
                  <a:cubicBezTo>
                    <a:pt x="6" y="6"/>
                    <a:pt x="6" y="6"/>
                    <a:pt x="5" y="7"/>
                  </a:cubicBezTo>
                  <a:cubicBezTo>
                    <a:pt x="7" y="7"/>
                    <a:pt x="8" y="4"/>
                    <a:pt x="6" y="3"/>
                  </a:cubicBezTo>
                  <a:cubicBezTo>
                    <a:pt x="4" y="3"/>
                    <a:pt x="2" y="5"/>
                    <a:pt x="3" y="7"/>
                  </a:cubicBezTo>
                  <a:cubicBezTo>
                    <a:pt x="3" y="8"/>
                    <a:pt x="4" y="8"/>
                    <a:pt x="5" y="8"/>
                  </a:cubicBezTo>
                  <a:cubicBezTo>
                    <a:pt x="8" y="7"/>
                    <a:pt x="10" y="5"/>
                    <a:pt x="11" y="2"/>
                  </a:cubicBezTo>
                  <a:cubicBezTo>
                    <a:pt x="11" y="1"/>
                    <a:pt x="10" y="0"/>
                    <a:pt x="9" y="0"/>
                  </a:cubicBezTo>
                  <a:cubicBezTo>
                    <a:pt x="5" y="1"/>
                    <a:pt x="2" y="4"/>
                    <a:pt x="0" y="8"/>
                  </a:cubicBezTo>
                  <a:cubicBezTo>
                    <a:pt x="0" y="9"/>
                    <a:pt x="1" y="11"/>
                    <a:pt x="3" y="10"/>
                  </a:cubicBezTo>
                  <a:cubicBezTo>
                    <a:pt x="6" y="8"/>
                    <a:pt x="9" y="6"/>
                    <a:pt x="11" y="4"/>
                  </a:cubicBezTo>
                  <a:cubicBezTo>
                    <a:pt x="13" y="2"/>
                    <a:pt x="11" y="0"/>
                    <a:pt x="9"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4" name="Freeform 101"/>
            <p:cNvSpPr>
              <a:spLocks/>
            </p:cNvSpPr>
            <p:nvPr/>
          </p:nvSpPr>
          <p:spPr bwMode="auto">
            <a:xfrm>
              <a:off x="5720234" y="2478724"/>
              <a:ext cx="12700" cy="23813"/>
            </a:xfrm>
            <a:custGeom>
              <a:avLst/>
              <a:gdLst>
                <a:gd name="T0" fmla="*/ 2 w 5"/>
                <a:gd name="T1" fmla="*/ 5 h 9"/>
                <a:gd name="T2" fmla="*/ 2 w 5"/>
                <a:gd name="T3" fmla="*/ 5 h 9"/>
                <a:gd name="T4" fmla="*/ 3 w 5"/>
                <a:gd name="T5" fmla="*/ 5 h 9"/>
                <a:gd name="T6" fmla="*/ 3 w 5"/>
                <a:gd name="T7" fmla="*/ 3 h 9"/>
                <a:gd name="T8" fmla="*/ 1 w 5"/>
                <a:gd name="T9" fmla="*/ 2 h 9"/>
                <a:gd name="T10" fmla="*/ 1 w 5"/>
                <a:gd name="T11" fmla="*/ 7 h 9"/>
                <a:gd name="T12" fmla="*/ 4 w 5"/>
                <a:gd name="T13" fmla="*/ 7 h 9"/>
                <a:gd name="T14" fmla="*/ 4 w 5"/>
                <a:gd name="T15" fmla="*/ 2 h 9"/>
                <a:gd name="T16" fmla="*/ 1 w 5"/>
                <a:gd name="T17" fmla="*/ 1 h 9"/>
                <a:gd name="T18" fmla="*/ 0 w 5"/>
                <a:gd name="T19" fmla="*/ 5 h 9"/>
                <a:gd name="T20" fmla="*/ 3 w 5"/>
                <a:gd name="T21" fmla="*/ 8 h 9"/>
                <a:gd name="T22" fmla="*/ 4 w 5"/>
                <a:gd name="T23" fmla="*/ 7 h 9"/>
                <a:gd name="T24" fmla="*/ 4 w 5"/>
                <a:gd name="T25" fmla="*/ 3 h 9"/>
                <a:gd name="T26" fmla="*/ 2 w 5"/>
                <a:gd name="T27" fmla="*/ 3 h 9"/>
                <a:gd name="T28" fmla="*/ 2 w 5"/>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5"/>
                  </a:moveTo>
                  <a:cubicBezTo>
                    <a:pt x="2" y="5"/>
                    <a:pt x="2" y="5"/>
                    <a:pt x="2" y="5"/>
                  </a:cubicBezTo>
                  <a:cubicBezTo>
                    <a:pt x="2" y="5"/>
                    <a:pt x="3" y="5"/>
                    <a:pt x="3" y="5"/>
                  </a:cubicBezTo>
                  <a:cubicBezTo>
                    <a:pt x="3" y="5"/>
                    <a:pt x="3" y="3"/>
                    <a:pt x="3" y="3"/>
                  </a:cubicBezTo>
                  <a:cubicBezTo>
                    <a:pt x="2" y="3"/>
                    <a:pt x="2" y="3"/>
                    <a:pt x="1" y="2"/>
                  </a:cubicBezTo>
                  <a:cubicBezTo>
                    <a:pt x="1" y="4"/>
                    <a:pt x="1" y="5"/>
                    <a:pt x="1" y="7"/>
                  </a:cubicBezTo>
                  <a:cubicBezTo>
                    <a:pt x="1" y="9"/>
                    <a:pt x="4" y="9"/>
                    <a:pt x="4" y="7"/>
                  </a:cubicBezTo>
                  <a:cubicBezTo>
                    <a:pt x="4" y="5"/>
                    <a:pt x="4" y="3"/>
                    <a:pt x="4" y="2"/>
                  </a:cubicBezTo>
                  <a:cubicBezTo>
                    <a:pt x="3" y="0"/>
                    <a:pt x="1" y="0"/>
                    <a:pt x="1" y="1"/>
                  </a:cubicBezTo>
                  <a:cubicBezTo>
                    <a:pt x="0" y="2"/>
                    <a:pt x="0" y="4"/>
                    <a:pt x="0" y="5"/>
                  </a:cubicBezTo>
                  <a:cubicBezTo>
                    <a:pt x="0" y="6"/>
                    <a:pt x="1" y="7"/>
                    <a:pt x="3" y="8"/>
                  </a:cubicBezTo>
                  <a:cubicBezTo>
                    <a:pt x="3" y="8"/>
                    <a:pt x="4" y="8"/>
                    <a:pt x="4" y="7"/>
                  </a:cubicBezTo>
                  <a:cubicBezTo>
                    <a:pt x="5" y="6"/>
                    <a:pt x="5" y="4"/>
                    <a:pt x="4" y="3"/>
                  </a:cubicBezTo>
                  <a:cubicBezTo>
                    <a:pt x="3" y="2"/>
                    <a:pt x="2" y="2"/>
                    <a:pt x="2" y="3"/>
                  </a:cubicBezTo>
                  <a:cubicBezTo>
                    <a:pt x="1" y="3"/>
                    <a:pt x="1" y="4"/>
                    <a:pt x="2"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5" name="Freeform 102"/>
            <p:cNvSpPr>
              <a:spLocks/>
            </p:cNvSpPr>
            <p:nvPr/>
          </p:nvSpPr>
          <p:spPr bwMode="auto">
            <a:xfrm>
              <a:off x="5605934" y="2608899"/>
              <a:ext cx="39687" cy="36513"/>
            </a:xfrm>
            <a:custGeom>
              <a:avLst/>
              <a:gdLst>
                <a:gd name="T0" fmla="*/ 11 w 15"/>
                <a:gd name="T1" fmla="*/ 2 h 14"/>
                <a:gd name="T2" fmla="*/ 1 w 15"/>
                <a:gd name="T3" fmla="*/ 11 h 14"/>
                <a:gd name="T4" fmla="*/ 3 w 15"/>
                <a:gd name="T5" fmla="*/ 14 h 14"/>
                <a:gd name="T6" fmla="*/ 13 w 15"/>
                <a:gd name="T7" fmla="*/ 3 h 14"/>
                <a:gd name="T8" fmla="*/ 11 w 15"/>
                <a:gd name="T9" fmla="*/ 1 h 14"/>
                <a:gd name="T10" fmla="*/ 1 w 15"/>
                <a:gd name="T11" fmla="*/ 10 h 14"/>
                <a:gd name="T12" fmla="*/ 3 w 15"/>
                <a:gd name="T13" fmla="*/ 13 h 14"/>
                <a:gd name="T14" fmla="*/ 10 w 15"/>
                <a:gd name="T15" fmla="*/ 7 h 14"/>
                <a:gd name="T16" fmla="*/ 7 w 15"/>
                <a:gd name="T17" fmla="*/ 6 h 14"/>
                <a:gd name="T18" fmla="*/ 2 w 15"/>
                <a:gd name="T19" fmla="*/ 9 h 14"/>
                <a:gd name="T20" fmla="*/ 4 w 15"/>
                <a:gd name="T21" fmla="*/ 12 h 14"/>
                <a:gd name="T22" fmla="*/ 12 w 15"/>
                <a:gd name="T23" fmla="*/ 4 h 14"/>
                <a:gd name="T24" fmla="*/ 10 w 15"/>
                <a:gd name="T25" fmla="*/ 2 h 14"/>
                <a:gd name="T26" fmla="*/ 2 w 15"/>
                <a:gd name="T27" fmla="*/ 11 h 14"/>
                <a:gd name="T28" fmla="*/ 4 w 15"/>
                <a:gd name="T29" fmla="*/ 13 h 14"/>
                <a:gd name="T30" fmla="*/ 13 w 15"/>
                <a:gd name="T31" fmla="*/ 5 h 14"/>
                <a:gd name="T32" fmla="*/ 11 w 15"/>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11" y="2"/>
                  </a:moveTo>
                  <a:cubicBezTo>
                    <a:pt x="7" y="4"/>
                    <a:pt x="4" y="8"/>
                    <a:pt x="1" y="11"/>
                  </a:cubicBezTo>
                  <a:cubicBezTo>
                    <a:pt x="0" y="13"/>
                    <a:pt x="1" y="14"/>
                    <a:pt x="3" y="14"/>
                  </a:cubicBezTo>
                  <a:cubicBezTo>
                    <a:pt x="8" y="12"/>
                    <a:pt x="12" y="8"/>
                    <a:pt x="13" y="3"/>
                  </a:cubicBezTo>
                  <a:cubicBezTo>
                    <a:pt x="13" y="1"/>
                    <a:pt x="12" y="0"/>
                    <a:pt x="11" y="1"/>
                  </a:cubicBezTo>
                  <a:cubicBezTo>
                    <a:pt x="7" y="3"/>
                    <a:pt x="3" y="6"/>
                    <a:pt x="1" y="10"/>
                  </a:cubicBezTo>
                  <a:cubicBezTo>
                    <a:pt x="0" y="12"/>
                    <a:pt x="1" y="13"/>
                    <a:pt x="3" y="13"/>
                  </a:cubicBezTo>
                  <a:cubicBezTo>
                    <a:pt x="6" y="12"/>
                    <a:pt x="8" y="10"/>
                    <a:pt x="10" y="7"/>
                  </a:cubicBezTo>
                  <a:cubicBezTo>
                    <a:pt x="10" y="5"/>
                    <a:pt x="8" y="4"/>
                    <a:pt x="7" y="6"/>
                  </a:cubicBezTo>
                  <a:cubicBezTo>
                    <a:pt x="6" y="8"/>
                    <a:pt x="4" y="9"/>
                    <a:pt x="2" y="9"/>
                  </a:cubicBezTo>
                  <a:cubicBezTo>
                    <a:pt x="2" y="10"/>
                    <a:pt x="3" y="11"/>
                    <a:pt x="4" y="12"/>
                  </a:cubicBezTo>
                  <a:cubicBezTo>
                    <a:pt x="6" y="8"/>
                    <a:pt x="9" y="6"/>
                    <a:pt x="12" y="4"/>
                  </a:cubicBezTo>
                  <a:cubicBezTo>
                    <a:pt x="12" y="3"/>
                    <a:pt x="11" y="2"/>
                    <a:pt x="10" y="2"/>
                  </a:cubicBezTo>
                  <a:cubicBezTo>
                    <a:pt x="9" y="6"/>
                    <a:pt x="6" y="9"/>
                    <a:pt x="2" y="11"/>
                  </a:cubicBezTo>
                  <a:cubicBezTo>
                    <a:pt x="2" y="11"/>
                    <a:pt x="3" y="12"/>
                    <a:pt x="4" y="13"/>
                  </a:cubicBezTo>
                  <a:cubicBezTo>
                    <a:pt x="6" y="10"/>
                    <a:pt x="9" y="7"/>
                    <a:pt x="13" y="5"/>
                  </a:cubicBezTo>
                  <a:cubicBezTo>
                    <a:pt x="15" y="4"/>
                    <a:pt x="13" y="1"/>
                    <a:pt x="11"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6" name="Freeform 103"/>
            <p:cNvSpPr>
              <a:spLocks/>
            </p:cNvSpPr>
            <p:nvPr/>
          </p:nvSpPr>
          <p:spPr bwMode="auto">
            <a:xfrm>
              <a:off x="5534496" y="2597786"/>
              <a:ext cx="19050" cy="19050"/>
            </a:xfrm>
            <a:custGeom>
              <a:avLst/>
              <a:gdLst>
                <a:gd name="T0" fmla="*/ 3 w 7"/>
                <a:gd name="T1" fmla="*/ 5 h 7"/>
                <a:gd name="T2" fmla="*/ 3 w 7"/>
                <a:gd name="T3" fmla="*/ 5 h 7"/>
                <a:gd name="T4" fmla="*/ 3 w 7"/>
                <a:gd name="T5" fmla="*/ 5 h 7"/>
                <a:gd name="T6" fmla="*/ 2 w 7"/>
                <a:gd name="T7" fmla="*/ 5 h 7"/>
                <a:gd name="T8" fmla="*/ 2 w 7"/>
                <a:gd name="T9" fmla="*/ 5 h 7"/>
                <a:gd name="T10" fmla="*/ 2 w 7"/>
                <a:gd name="T11" fmla="*/ 5 h 7"/>
                <a:gd name="T12" fmla="*/ 2 w 7"/>
                <a:gd name="T13" fmla="*/ 5 h 7"/>
                <a:gd name="T14" fmla="*/ 2 w 7"/>
                <a:gd name="T15" fmla="*/ 5 h 7"/>
                <a:gd name="T16" fmla="*/ 2 w 7"/>
                <a:gd name="T17" fmla="*/ 5 h 7"/>
                <a:gd name="T18" fmla="*/ 2 w 7"/>
                <a:gd name="T19" fmla="*/ 5 h 7"/>
                <a:gd name="T20" fmla="*/ 2 w 7"/>
                <a:gd name="T21" fmla="*/ 5 h 7"/>
                <a:gd name="T22" fmla="*/ 2 w 7"/>
                <a:gd name="T23" fmla="*/ 4 h 7"/>
                <a:gd name="T24" fmla="*/ 2 w 7"/>
                <a:gd name="T25" fmla="*/ 4 h 7"/>
                <a:gd name="T26" fmla="*/ 2 w 7"/>
                <a:gd name="T27" fmla="*/ 4 h 7"/>
                <a:gd name="T28" fmla="*/ 3 w 7"/>
                <a:gd name="T29" fmla="*/ 4 h 7"/>
                <a:gd name="T30" fmla="*/ 3 w 7"/>
                <a:gd name="T31" fmla="*/ 4 h 7"/>
                <a:gd name="T32" fmla="*/ 3 w 7"/>
                <a:gd name="T33" fmla="*/ 4 h 7"/>
                <a:gd name="T34" fmla="*/ 3 w 7"/>
                <a:gd name="T35" fmla="*/ 4 h 7"/>
                <a:gd name="T36" fmla="*/ 3 w 7"/>
                <a:gd name="T37" fmla="*/ 4 h 7"/>
                <a:gd name="T38" fmla="*/ 3 w 7"/>
                <a:gd name="T39" fmla="*/ 4 h 7"/>
                <a:gd name="T40" fmla="*/ 3 w 7"/>
                <a:gd name="T41" fmla="*/ 4 h 7"/>
                <a:gd name="T42" fmla="*/ 3 w 7"/>
                <a:gd name="T43" fmla="*/ 4 h 7"/>
                <a:gd name="T44" fmla="*/ 3 w 7"/>
                <a:gd name="T45" fmla="*/ 4 h 7"/>
                <a:gd name="T46" fmla="*/ 3 w 7"/>
                <a:gd name="T47" fmla="*/ 4 h 7"/>
                <a:gd name="T48" fmla="*/ 3 w 7"/>
                <a:gd name="T49" fmla="*/ 4 h 7"/>
                <a:gd name="T50" fmla="*/ 3 w 7"/>
                <a:gd name="T51" fmla="*/ 2 h 7"/>
                <a:gd name="T52" fmla="*/ 1 w 7"/>
                <a:gd name="T53" fmla="*/ 3 h 7"/>
                <a:gd name="T54" fmla="*/ 1 w 7"/>
                <a:gd name="T55" fmla="*/ 6 h 7"/>
                <a:gd name="T56" fmla="*/ 5 w 7"/>
                <a:gd name="T57" fmla="*/ 6 h 7"/>
                <a:gd name="T58" fmla="*/ 1 w 7"/>
                <a:gd name="T59" fmla="*/ 2 h 7"/>
                <a:gd name="T60" fmla="*/ 1 w 7"/>
                <a:gd name="T61" fmla="*/ 4 h 7"/>
                <a:gd name="T62" fmla="*/ 3 w 7"/>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5"/>
                  </a:moveTo>
                  <a:cubicBezTo>
                    <a:pt x="3" y="5"/>
                    <a:pt x="3" y="5"/>
                    <a:pt x="3" y="5"/>
                  </a:cubicBezTo>
                  <a:cubicBezTo>
                    <a:pt x="3" y="5"/>
                    <a:pt x="3" y="5"/>
                    <a:pt x="3" y="5"/>
                  </a:cubicBezTo>
                  <a:cubicBezTo>
                    <a:pt x="3" y="5"/>
                    <a:pt x="3" y="5"/>
                    <a:pt x="2" y="5"/>
                  </a:cubicBezTo>
                  <a:cubicBezTo>
                    <a:pt x="3" y="5"/>
                    <a:pt x="3" y="5"/>
                    <a:pt x="2" y="5"/>
                  </a:cubicBezTo>
                  <a:cubicBezTo>
                    <a:pt x="2" y="4"/>
                    <a:pt x="2" y="5"/>
                    <a:pt x="2" y="5"/>
                  </a:cubicBezTo>
                  <a:cubicBezTo>
                    <a:pt x="2" y="5"/>
                    <a:pt x="2" y="5"/>
                    <a:pt x="2" y="5"/>
                  </a:cubicBezTo>
                  <a:cubicBezTo>
                    <a:pt x="2" y="5"/>
                    <a:pt x="2" y="5"/>
                    <a:pt x="2" y="5"/>
                  </a:cubicBezTo>
                  <a:cubicBezTo>
                    <a:pt x="2" y="5"/>
                    <a:pt x="2" y="4"/>
                    <a:pt x="2" y="5"/>
                  </a:cubicBezTo>
                  <a:cubicBezTo>
                    <a:pt x="2" y="5"/>
                    <a:pt x="2" y="4"/>
                    <a:pt x="2" y="5"/>
                  </a:cubicBezTo>
                  <a:cubicBezTo>
                    <a:pt x="2" y="4"/>
                    <a:pt x="2" y="4"/>
                    <a:pt x="2" y="5"/>
                  </a:cubicBezTo>
                  <a:cubicBezTo>
                    <a:pt x="2" y="4"/>
                    <a:pt x="2" y="4"/>
                    <a:pt x="2" y="4"/>
                  </a:cubicBezTo>
                  <a:cubicBezTo>
                    <a:pt x="2" y="4"/>
                    <a:pt x="2" y="4"/>
                    <a:pt x="2" y="4"/>
                  </a:cubicBezTo>
                  <a:cubicBezTo>
                    <a:pt x="3" y="4"/>
                    <a:pt x="3"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3" y="4"/>
                  </a:cubicBezTo>
                  <a:cubicBezTo>
                    <a:pt x="3" y="4"/>
                    <a:pt x="3" y="3"/>
                    <a:pt x="3" y="4"/>
                  </a:cubicBezTo>
                  <a:cubicBezTo>
                    <a:pt x="3" y="4"/>
                    <a:pt x="3" y="4"/>
                    <a:pt x="3" y="4"/>
                  </a:cubicBezTo>
                  <a:cubicBezTo>
                    <a:pt x="3" y="4"/>
                    <a:pt x="3" y="4"/>
                    <a:pt x="3" y="4"/>
                  </a:cubicBezTo>
                  <a:cubicBezTo>
                    <a:pt x="3" y="4"/>
                    <a:pt x="3" y="4"/>
                    <a:pt x="3" y="4"/>
                  </a:cubicBezTo>
                  <a:cubicBezTo>
                    <a:pt x="3" y="4"/>
                    <a:pt x="3" y="4"/>
                    <a:pt x="3" y="4"/>
                  </a:cubicBezTo>
                  <a:cubicBezTo>
                    <a:pt x="4" y="4"/>
                    <a:pt x="3" y="2"/>
                    <a:pt x="3" y="2"/>
                  </a:cubicBezTo>
                  <a:cubicBezTo>
                    <a:pt x="2" y="2"/>
                    <a:pt x="1" y="2"/>
                    <a:pt x="1" y="3"/>
                  </a:cubicBezTo>
                  <a:cubicBezTo>
                    <a:pt x="0" y="4"/>
                    <a:pt x="0" y="5"/>
                    <a:pt x="1" y="6"/>
                  </a:cubicBezTo>
                  <a:cubicBezTo>
                    <a:pt x="2" y="7"/>
                    <a:pt x="4" y="7"/>
                    <a:pt x="5" y="6"/>
                  </a:cubicBezTo>
                  <a:cubicBezTo>
                    <a:pt x="7" y="4"/>
                    <a:pt x="4" y="0"/>
                    <a:pt x="1" y="2"/>
                  </a:cubicBezTo>
                  <a:cubicBezTo>
                    <a:pt x="1" y="2"/>
                    <a:pt x="0" y="3"/>
                    <a:pt x="1" y="4"/>
                  </a:cubicBezTo>
                  <a:cubicBezTo>
                    <a:pt x="1" y="5"/>
                    <a:pt x="2" y="5"/>
                    <a:pt x="3"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7" name="Freeform 104"/>
            <p:cNvSpPr>
              <a:spLocks/>
            </p:cNvSpPr>
            <p:nvPr/>
          </p:nvSpPr>
          <p:spPr bwMode="auto">
            <a:xfrm>
              <a:off x="5705946" y="2577149"/>
              <a:ext cx="30162" cy="25400"/>
            </a:xfrm>
            <a:custGeom>
              <a:avLst/>
              <a:gdLst>
                <a:gd name="T0" fmla="*/ 7 w 11"/>
                <a:gd name="T1" fmla="*/ 2 h 10"/>
                <a:gd name="T2" fmla="*/ 2 w 11"/>
                <a:gd name="T3" fmla="*/ 6 h 10"/>
                <a:gd name="T4" fmla="*/ 4 w 11"/>
                <a:gd name="T5" fmla="*/ 9 h 10"/>
                <a:gd name="T6" fmla="*/ 9 w 11"/>
                <a:gd name="T7" fmla="*/ 4 h 10"/>
                <a:gd name="T8" fmla="*/ 7 w 11"/>
                <a:gd name="T9" fmla="*/ 2 h 10"/>
                <a:gd name="T10" fmla="*/ 5 w 11"/>
                <a:gd name="T11" fmla="*/ 4 h 10"/>
                <a:gd name="T12" fmla="*/ 7 w 11"/>
                <a:gd name="T13" fmla="*/ 7 h 10"/>
                <a:gd name="T14" fmla="*/ 10 w 11"/>
                <a:gd name="T15" fmla="*/ 3 h 10"/>
                <a:gd name="T16" fmla="*/ 8 w 11"/>
                <a:gd name="T17" fmla="*/ 1 h 10"/>
                <a:gd name="T18" fmla="*/ 1 w 11"/>
                <a:gd name="T19" fmla="*/ 7 h 10"/>
                <a:gd name="T20" fmla="*/ 2 w 11"/>
                <a:gd name="T21" fmla="*/ 10 h 10"/>
                <a:gd name="T22" fmla="*/ 10 w 11"/>
                <a:gd name="T23" fmla="*/ 3 h 10"/>
                <a:gd name="T24" fmla="*/ 7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7" y="2"/>
                  </a:moveTo>
                  <a:cubicBezTo>
                    <a:pt x="6" y="5"/>
                    <a:pt x="4" y="6"/>
                    <a:pt x="2" y="6"/>
                  </a:cubicBezTo>
                  <a:cubicBezTo>
                    <a:pt x="2" y="7"/>
                    <a:pt x="3" y="8"/>
                    <a:pt x="4" y="9"/>
                  </a:cubicBezTo>
                  <a:cubicBezTo>
                    <a:pt x="5" y="7"/>
                    <a:pt x="7" y="5"/>
                    <a:pt x="9" y="4"/>
                  </a:cubicBezTo>
                  <a:cubicBezTo>
                    <a:pt x="8" y="4"/>
                    <a:pt x="8" y="3"/>
                    <a:pt x="7" y="2"/>
                  </a:cubicBezTo>
                  <a:cubicBezTo>
                    <a:pt x="7" y="3"/>
                    <a:pt x="6" y="4"/>
                    <a:pt x="5" y="4"/>
                  </a:cubicBezTo>
                  <a:cubicBezTo>
                    <a:pt x="3" y="5"/>
                    <a:pt x="5" y="8"/>
                    <a:pt x="7" y="7"/>
                  </a:cubicBezTo>
                  <a:cubicBezTo>
                    <a:pt x="9" y="6"/>
                    <a:pt x="10" y="5"/>
                    <a:pt x="10" y="3"/>
                  </a:cubicBezTo>
                  <a:cubicBezTo>
                    <a:pt x="10" y="2"/>
                    <a:pt x="9" y="1"/>
                    <a:pt x="8" y="1"/>
                  </a:cubicBezTo>
                  <a:cubicBezTo>
                    <a:pt x="5" y="2"/>
                    <a:pt x="2" y="4"/>
                    <a:pt x="1" y="7"/>
                  </a:cubicBezTo>
                  <a:cubicBezTo>
                    <a:pt x="0" y="9"/>
                    <a:pt x="1" y="10"/>
                    <a:pt x="2" y="10"/>
                  </a:cubicBezTo>
                  <a:cubicBezTo>
                    <a:pt x="6" y="9"/>
                    <a:pt x="9" y="6"/>
                    <a:pt x="10" y="3"/>
                  </a:cubicBezTo>
                  <a:cubicBezTo>
                    <a:pt x="11" y="1"/>
                    <a:pt x="8" y="0"/>
                    <a:pt x="7"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8" name="Freeform 105"/>
            <p:cNvSpPr>
              <a:spLocks/>
            </p:cNvSpPr>
            <p:nvPr/>
          </p:nvSpPr>
          <p:spPr bwMode="auto">
            <a:xfrm>
              <a:off x="5442421" y="2589849"/>
              <a:ext cx="19050" cy="26988"/>
            </a:xfrm>
            <a:custGeom>
              <a:avLst/>
              <a:gdLst>
                <a:gd name="T0" fmla="*/ 2 w 7"/>
                <a:gd name="T1" fmla="*/ 4 h 10"/>
                <a:gd name="T2" fmla="*/ 4 w 7"/>
                <a:gd name="T3" fmla="*/ 9 h 10"/>
                <a:gd name="T4" fmla="*/ 6 w 7"/>
                <a:gd name="T5" fmla="*/ 7 h 10"/>
                <a:gd name="T6" fmla="*/ 3 w 7"/>
                <a:gd name="T7" fmla="*/ 4 h 10"/>
                <a:gd name="T8" fmla="*/ 0 w 7"/>
                <a:gd name="T9" fmla="*/ 5 h 10"/>
                <a:gd name="T10" fmla="*/ 3 w 7"/>
                <a:gd name="T11" fmla="*/ 7 h 10"/>
                <a:gd name="T12" fmla="*/ 5 w 7"/>
                <a:gd name="T13" fmla="*/ 7 h 10"/>
                <a:gd name="T14" fmla="*/ 5 w 7"/>
                <a:gd name="T15" fmla="*/ 5 h 10"/>
                <a:gd name="T16" fmla="*/ 3 w 7"/>
                <a:gd name="T17" fmla="*/ 3 h 10"/>
                <a:gd name="T18" fmla="*/ 0 w 7"/>
                <a:gd name="T19" fmla="*/ 4 h 10"/>
                <a:gd name="T20" fmla="*/ 5 w 7"/>
                <a:gd name="T21" fmla="*/ 10 h 10"/>
                <a:gd name="T22" fmla="*/ 7 w 7"/>
                <a:gd name="T23" fmla="*/ 8 h 10"/>
                <a:gd name="T24" fmla="*/ 5 w 7"/>
                <a:gd name="T25" fmla="*/ 2 h 10"/>
                <a:gd name="T26" fmla="*/ 2 w 7"/>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2" y="4"/>
                  </a:moveTo>
                  <a:cubicBezTo>
                    <a:pt x="3" y="5"/>
                    <a:pt x="4" y="7"/>
                    <a:pt x="4" y="9"/>
                  </a:cubicBezTo>
                  <a:cubicBezTo>
                    <a:pt x="5" y="8"/>
                    <a:pt x="5" y="8"/>
                    <a:pt x="6" y="7"/>
                  </a:cubicBezTo>
                  <a:cubicBezTo>
                    <a:pt x="4" y="7"/>
                    <a:pt x="3" y="6"/>
                    <a:pt x="3" y="4"/>
                  </a:cubicBezTo>
                  <a:cubicBezTo>
                    <a:pt x="2" y="5"/>
                    <a:pt x="1" y="5"/>
                    <a:pt x="0" y="5"/>
                  </a:cubicBezTo>
                  <a:cubicBezTo>
                    <a:pt x="1" y="6"/>
                    <a:pt x="2" y="7"/>
                    <a:pt x="3" y="7"/>
                  </a:cubicBezTo>
                  <a:cubicBezTo>
                    <a:pt x="4" y="8"/>
                    <a:pt x="5" y="8"/>
                    <a:pt x="5" y="7"/>
                  </a:cubicBezTo>
                  <a:cubicBezTo>
                    <a:pt x="6" y="7"/>
                    <a:pt x="6" y="6"/>
                    <a:pt x="5" y="5"/>
                  </a:cubicBezTo>
                  <a:cubicBezTo>
                    <a:pt x="4" y="4"/>
                    <a:pt x="4" y="4"/>
                    <a:pt x="3" y="3"/>
                  </a:cubicBezTo>
                  <a:cubicBezTo>
                    <a:pt x="1" y="2"/>
                    <a:pt x="0" y="3"/>
                    <a:pt x="0" y="4"/>
                  </a:cubicBezTo>
                  <a:cubicBezTo>
                    <a:pt x="0" y="7"/>
                    <a:pt x="2" y="10"/>
                    <a:pt x="5" y="10"/>
                  </a:cubicBezTo>
                  <a:cubicBezTo>
                    <a:pt x="6" y="10"/>
                    <a:pt x="7" y="9"/>
                    <a:pt x="7" y="8"/>
                  </a:cubicBezTo>
                  <a:cubicBezTo>
                    <a:pt x="7" y="6"/>
                    <a:pt x="6" y="4"/>
                    <a:pt x="5" y="2"/>
                  </a:cubicBezTo>
                  <a:cubicBezTo>
                    <a:pt x="3" y="0"/>
                    <a:pt x="1" y="2"/>
                    <a:pt x="2" y="4"/>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9" name="Freeform 106"/>
            <p:cNvSpPr>
              <a:spLocks/>
            </p:cNvSpPr>
            <p:nvPr/>
          </p:nvSpPr>
          <p:spPr bwMode="auto">
            <a:xfrm>
              <a:off x="5556721" y="2566036"/>
              <a:ext cx="12700" cy="12700"/>
            </a:xfrm>
            <a:custGeom>
              <a:avLst/>
              <a:gdLst>
                <a:gd name="T0" fmla="*/ 1 w 5"/>
                <a:gd name="T1" fmla="*/ 0 h 5"/>
                <a:gd name="T2" fmla="*/ 1 w 5"/>
                <a:gd name="T3" fmla="*/ 3 h 5"/>
                <a:gd name="T4" fmla="*/ 3 w 5"/>
                <a:gd name="T5" fmla="*/ 4 h 5"/>
                <a:gd name="T6" fmla="*/ 5 w 5"/>
                <a:gd name="T7" fmla="*/ 2 h 5"/>
                <a:gd name="T8" fmla="*/ 3 w 5"/>
                <a:gd name="T9" fmla="*/ 0 h 5"/>
                <a:gd name="T10" fmla="*/ 1 w 5"/>
                <a:gd name="T11" fmla="*/ 1 h 5"/>
                <a:gd name="T12" fmla="*/ 3 w 5"/>
                <a:gd name="T13" fmla="*/ 3 h 5"/>
                <a:gd name="T14" fmla="*/ 2 w 5"/>
                <a:gd name="T15" fmla="*/ 3 h 5"/>
                <a:gd name="T16" fmla="*/ 2 w 5"/>
                <a:gd name="T17" fmla="*/ 2 h 5"/>
                <a:gd name="T18" fmla="*/ 2 w 5"/>
                <a:gd name="T19" fmla="*/ 2 h 5"/>
                <a:gd name="T20" fmla="*/ 2 w 5"/>
                <a:gd name="T21" fmla="*/ 1 h 5"/>
                <a:gd name="T22" fmla="*/ 3 w 5"/>
                <a:gd name="T23" fmla="*/ 1 h 5"/>
                <a:gd name="T24" fmla="*/ 3 w 5"/>
                <a:gd name="T25" fmla="*/ 1 h 5"/>
                <a:gd name="T26" fmla="*/ 4 w 5"/>
                <a:gd name="T27" fmla="*/ 1 h 5"/>
                <a:gd name="T28" fmla="*/ 4 w 5"/>
                <a:gd name="T29" fmla="*/ 1 h 5"/>
                <a:gd name="T30" fmla="*/ 4 w 5"/>
                <a:gd name="T31" fmla="*/ 3 h 5"/>
                <a:gd name="T32" fmla="*/ 4 w 5"/>
                <a:gd name="T33" fmla="*/ 0 h 5"/>
                <a:gd name="T34" fmla="*/ 1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0"/>
                  </a:moveTo>
                  <a:cubicBezTo>
                    <a:pt x="1" y="1"/>
                    <a:pt x="0" y="2"/>
                    <a:pt x="1" y="3"/>
                  </a:cubicBezTo>
                  <a:cubicBezTo>
                    <a:pt x="1" y="4"/>
                    <a:pt x="2" y="5"/>
                    <a:pt x="3" y="4"/>
                  </a:cubicBezTo>
                  <a:cubicBezTo>
                    <a:pt x="4" y="4"/>
                    <a:pt x="5" y="3"/>
                    <a:pt x="5" y="2"/>
                  </a:cubicBezTo>
                  <a:cubicBezTo>
                    <a:pt x="5" y="1"/>
                    <a:pt x="4" y="0"/>
                    <a:pt x="3" y="0"/>
                  </a:cubicBezTo>
                  <a:cubicBezTo>
                    <a:pt x="3" y="0"/>
                    <a:pt x="1" y="0"/>
                    <a:pt x="1" y="1"/>
                  </a:cubicBezTo>
                  <a:cubicBezTo>
                    <a:pt x="1" y="2"/>
                    <a:pt x="2" y="3"/>
                    <a:pt x="3" y="3"/>
                  </a:cubicBezTo>
                  <a:cubicBezTo>
                    <a:pt x="2" y="3"/>
                    <a:pt x="2" y="3"/>
                    <a:pt x="2" y="3"/>
                  </a:cubicBezTo>
                  <a:cubicBezTo>
                    <a:pt x="2" y="2"/>
                    <a:pt x="2" y="2"/>
                    <a:pt x="2" y="2"/>
                  </a:cubicBezTo>
                  <a:cubicBezTo>
                    <a:pt x="2" y="2"/>
                    <a:pt x="2" y="2"/>
                    <a:pt x="2" y="2"/>
                  </a:cubicBezTo>
                  <a:cubicBezTo>
                    <a:pt x="2" y="2"/>
                    <a:pt x="2" y="2"/>
                    <a:pt x="2" y="1"/>
                  </a:cubicBezTo>
                  <a:cubicBezTo>
                    <a:pt x="2" y="1"/>
                    <a:pt x="3" y="1"/>
                    <a:pt x="3" y="1"/>
                  </a:cubicBezTo>
                  <a:cubicBezTo>
                    <a:pt x="3" y="1"/>
                    <a:pt x="4" y="1"/>
                    <a:pt x="3" y="1"/>
                  </a:cubicBezTo>
                  <a:cubicBezTo>
                    <a:pt x="4" y="1"/>
                    <a:pt x="4" y="1"/>
                    <a:pt x="4" y="1"/>
                  </a:cubicBezTo>
                  <a:cubicBezTo>
                    <a:pt x="4" y="2"/>
                    <a:pt x="4" y="2"/>
                    <a:pt x="4" y="1"/>
                  </a:cubicBezTo>
                  <a:cubicBezTo>
                    <a:pt x="4" y="2"/>
                    <a:pt x="4" y="2"/>
                    <a:pt x="4" y="3"/>
                  </a:cubicBezTo>
                  <a:cubicBezTo>
                    <a:pt x="4" y="2"/>
                    <a:pt x="5" y="1"/>
                    <a:pt x="4" y="0"/>
                  </a:cubicBezTo>
                  <a:cubicBezTo>
                    <a:pt x="3" y="0"/>
                    <a:pt x="2" y="0"/>
                    <a:pt x="1"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0" name="Freeform 107"/>
            <p:cNvSpPr>
              <a:spLocks/>
            </p:cNvSpPr>
            <p:nvPr/>
          </p:nvSpPr>
          <p:spPr bwMode="auto">
            <a:xfrm>
              <a:off x="5474171" y="2396174"/>
              <a:ext cx="31750" cy="30163"/>
            </a:xfrm>
            <a:custGeom>
              <a:avLst/>
              <a:gdLst>
                <a:gd name="T0" fmla="*/ 9 w 12"/>
                <a:gd name="T1" fmla="*/ 2 h 11"/>
                <a:gd name="T2" fmla="*/ 6 w 12"/>
                <a:gd name="T3" fmla="*/ 4 h 11"/>
                <a:gd name="T4" fmla="*/ 3 w 12"/>
                <a:gd name="T5" fmla="*/ 7 h 11"/>
                <a:gd name="T6" fmla="*/ 3 w 12"/>
                <a:gd name="T7" fmla="*/ 7 h 11"/>
                <a:gd name="T8" fmla="*/ 4 w 12"/>
                <a:gd name="T9" fmla="*/ 8 h 11"/>
                <a:gd name="T10" fmla="*/ 5 w 12"/>
                <a:gd name="T11" fmla="*/ 6 h 11"/>
                <a:gd name="T12" fmla="*/ 7 w 12"/>
                <a:gd name="T13" fmla="*/ 4 h 11"/>
                <a:gd name="T14" fmla="*/ 5 w 12"/>
                <a:gd name="T15" fmla="*/ 3 h 11"/>
                <a:gd name="T16" fmla="*/ 4 w 12"/>
                <a:gd name="T17" fmla="*/ 5 h 11"/>
                <a:gd name="T18" fmla="*/ 6 w 12"/>
                <a:gd name="T19" fmla="*/ 7 h 11"/>
                <a:gd name="T20" fmla="*/ 8 w 12"/>
                <a:gd name="T21" fmla="*/ 4 h 11"/>
                <a:gd name="T22" fmla="*/ 6 w 12"/>
                <a:gd name="T23" fmla="*/ 3 h 11"/>
                <a:gd name="T24" fmla="*/ 6 w 12"/>
                <a:gd name="T25" fmla="*/ 3 h 11"/>
                <a:gd name="T26" fmla="*/ 8 w 12"/>
                <a:gd name="T27" fmla="*/ 6 h 11"/>
                <a:gd name="T28" fmla="*/ 9 w 12"/>
                <a:gd name="T29" fmla="*/ 3 h 11"/>
                <a:gd name="T30" fmla="*/ 7 w 12"/>
                <a:gd name="T31" fmla="*/ 1 h 11"/>
                <a:gd name="T32" fmla="*/ 3 w 12"/>
                <a:gd name="T33" fmla="*/ 6 h 11"/>
                <a:gd name="T34" fmla="*/ 5 w 12"/>
                <a:gd name="T35" fmla="*/ 8 h 11"/>
                <a:gd name="T36" fmla="*/ 9 w 12"/>
                <a:gd name="T37" fmla="*/ 3 h 11"/>
                <a:gd name="T38" fmla="*/ 7 w 12"/>
                <a:gd name="T39" fmla="*/ 1 h 11"/>
                <a:gd name="T40" fmla="*/ 2 w 12"/>
                <a:gd name="T41" fmla="*/ 5 h 11"/>
                <a:gd name="T42" fmla="*/ 1 w 12"/>
                <a:gd name="T43" fmla="*/ 10 h 11"/>
                <a:gd name="T44" fmla="*/ 5 w 12"/>
                <a:gd name="T45" fmla="*/ 9 h 11"/>
                <a:gd name="T46" fmla="*/ 11 w 12"/>
                <a:gd name="T47" fmla="*/ 4 h 11"/>
                <a:gd name="T48" fmla="*/ 9 w 12"/>
                <a:gd name="T4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1">
                  <a:moveTo>
                    <a:pt x="9" y="2"/>
                  </a:moveTo>
                  <a:cubicBezTo>
                    <a:pt x="8" y="3"/>
                    <a:pt x="7" y="4"/>
                    <a:pt x="6" y="4"/>
                  </a:cubicBezTo>
                  <a:cubicBezTo>
                    <a:pt x="5" y="5"/>
                    <a:pt x="4" y="6"/>
                    <a:pt x="3" y="7"/>
                  </a:cubicBezTo>
                  <a:cubicBezTo>
                    <a:pt x="3" y="7"/>
                    <a:pt x="3" y="7"/>
                    <a:pt x="3" y="7"/>
                  </a:cubicBezTo>
                  <a:cubicBezTo>
                    <a:pt x="3" y="7"/>
                    <a:pt x="3" y="8"/>
                    <a:pt x="4" y="8"/>
                  </a:cubicBezTo>
                  <a:cubicBezTo>
                    <a:pt x="4" y="8"/>
                    <a:pt x="4" y="7"/>
                    <a:pt x="5" y="6"/>
                  </a:cubicBezTo>
                  <a:cubicBezTo>
                    <a:pt x="5" y="5"/>
                    <a:pt x="6" y="5"/>
                    <a:pt x="7" y="4"/>
                  </a:cubicBezTo>
                  <a:cubicBezTo>
                    <a:pt x="7" y="4"/>
                    <a:pt x="6" y="3"/>
                    <a:pt x="5" y="3"/>
                  </a:cubicBezTo>
                  <a:cubicBezTo>
                    <a:pt x="5" y="4"/>
                    <a:pt x="5" y="4"/>
                    <a:pt x="4" y="5"/>
                  </a:cubicBezTo>
                  <a:cubicBezTo>
                    <a:pt x="5" y="5"/>
                    <a:pt x="5" y="6"/>
                    <a:pt x="6" y="7"/>
                  </a:cubicBezTo>
                  <a:cubicBezTo>
                    <a:pt x="7" y="6"/>
                    <a:pt x="7" y="5"/>
                    <a:pt x="8" y="4"/>
                  </a:cubicBezTo>
                  <a:cubicBezTo>
                    <a:pt x="7" y="4"/>
                    <a:pt x="7" y="3"/>
                    <a:pt x="6" y="3"/>
                  </a:cubicBezTo>
                  <a:cubicBezTo>
                    <a:pt x="6" y="3"/>
                    <a:pt x="6" y="3"/>
                    <a:pt x="6" y="3"/>
                  </a:cubicBezTo>
                  <a:cubicBezTo>
                    <a:pt x="5" y="5"/>
                    <a:pt x="7" y="7"/>
                    <a:pt x="8" y="6"/>
                  </a:cubicBezTo>
                  <a:cubicBezTo>
                    <a:pt x="9" y="5"/>
                    <a:pt x="9" y="4"/>
                    <a:pt x="9" y="3"/>
                  </a:cubicBezTo>
                  <a:cubicBezTo>
                    <a:pt x="9" y="2"/>
                    <a:pt x="8" y="1"/>
                    <a:pt x="7" y="1"/>
                  </a:cubicBezTo>
                  <a:cubicBezTo>
                    <a:pt x="5" y="2"/>
                    <a:pt x="4" y="4"/>
                    <a:pt x="3" y="6"/>
                  </a:cubicBezTo>
                  <a:cubicBezTo>
                    <a:pt x="3" y="7"/>
                    <a:pt x="4" y="8"/>
                    <a:pt x="5" y="8"/>
                  </a:cubicBezTo>
                  <a:cubicBezTo>
                    <a:pt x="7" y="7"/>
                    <a:pt x="8" y="5"/>
                    <a:pt x="9" y="3"/>
                  </a:cubicBezTo>
                  <a:cubicBezTo>
                    <a:pt x="9" y="2"/>
                    <a:pt x="8" y="1"/>
                    <a:pt x="7" y="1"/>
                  </a:cubicBezTo>
                  <a:cubicBezTo>
                    <a:pt x="5" y="2"/>
                    <a:pt x="3" y="3"/>
                    <a:pt x="2" y="5"/>
                  </a:cubicBezTo>
                  <a:cubicBezTo>
                    <a:pt x="1" y="6"/>
                    <a:pt x="0" y="8"/>
                    <a:pt x="1" y="10"/>
                  </a:cubicBezTo>
                  <a:cubicBezTo>
                    <a:pt x="2" y="11"/>
                    <a:pt x="4" y="10"/>
                    <a:pt x="5" y="9"/>
                  </a:cubicBezTo>
                  <a:cubicBezTo>
                    <a:pt x="7" y="8"/>
                    <a:pt x="9" y="6"/>
                    <a:pt x="11" y="4"/>
                  </a:cubicBezTo>
                  <a:cubicBezTo>
                    <a:pt x="12" y="3"/>
                    <a:pt x="10" y="0"/>
                    <a:pt x="9"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1" name="Freeform 108"/>
            <p:cNvSpPr>
              <a:spLocks/>
            </p:cNvSpPr>
            <p:nvPr/>
          </p:nvSpPr>
          <p:spPr bwMode="auto">
            <a:xfrm>
              <a:off x="5577359" y="2227899"/>
              <a:ext cx="23812" cy="15875"/>
            </a:xfrm>
            <a:custGeom>
              <a:avLst/>
              <a:gdLst>
                <a:gd name="T0" fmla="*/ 4 w 9"/>
                <a:gd name="T1" fmla="*/ 5 h 6"/>
                <a:gd name="T2" fmla="*/ 6 w 9"/>
                <a:gd name="T3" fmla="*/ 5 h 6"/>
                <a:gd name="T4" fmla="*/ 8 w 9"/>
                <a:gd name="T5" fmla="*/ 3 h 6"/>
                <a:gd name="T6" fmla="*/ 3 w 9"/>
                <a:gd name="T7" fmla="*/ 1 h 6"/>
                <a:gd name="T8" fmla="*/ 1 w 9"/>
                <a:gd name="T9" fmla="*/ 3 h 6"/>
                <a:gd name="T10" fmla="*/ 2 w 9"/>
                <a:gd name="T11" fmla="*/ 4 h 6"/>
                <a:gd name="T12" fmla="*/ 5 w 9"/>
                <a:gd name="T13" fmla="*/ 3 h 6"/>
                <a:gd name="T14" fmla="*/ 3 w 9"/>
                <a:gd name="T15" fmla="*/ 0 h 6"/>
                <a:gd name="T16" fmla="*/ 1 w 9"/>
                <a:gd name="T17" fmla="*/ 3 h 6"/>
                <a:gd name="T18" fmla="*/ 7 w 9"/>
                <a:gd name="T19" fmla="*/ 6 h 6"/>
                <a:gd name="T20" fmla="*/ 9 w 9"/>
                <a:gd name="T21" fmla="*/ 4 h 6"/>
                <a:gd name="T22" fmla="*/ 3 w 9"/>
                <a:gd name="T23" fmla="*/ 2 h 6"/>
                <a:gd name="T24" fmla="*/ 2 w 9"/>
                <a:gd name="T25" fmla="*/ 4 h 6"/>
                <a:gd name="T26" fmla="*/ 4 w 9"/>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4" y="5"/>
                  </a:moveTo>
                  <a:cubicBezTo>
                    <a:pt x="5" y="4"/>
                    <a:pt x="6" y="5"/>
                    <a:pt x="6" y="5"/>
                  </a:cubicBezTo>
                  <a:cubicBezTo>
                    <a:pt x="7" y="5"/>
                    <a:pt x="7" y="4"/>
                    <a:pt x="8" y="3"/>
                  </a:cubicBezTo>
                  <a:cubicBezTo>
                    <a:pt x="6" y="3"/>
                    <a:pt x="4" y="2"/>
                    <a:pt x="3" y="1"/>
                  </a:cubicBezTo>
                  <a:cubicBezTo>
                    <a:pt x="2" y="1"/>
                    <a:pt x="2" y="2"/>
                    <a:pt x="1" y="3"/>
                  </a:cubicBezTo>
                  <a:cubicBezTo>
                    <a:pt x="2" y="3"/>
                    <a:pt x="2" y="3"/>
                    <a:pt x="2" y="4"/>
                  </a:cubicBezTo>
                  <a:cubicBezTo>
                    <a:pt x="3" y="6"/>
                    <a:pt x="6" y="5"/>
                    <a:pt x="5" y="3"/>
                  </a:cubicBezTo>
                  <a:cubicBezTo>
                    <a:pt x="5" y="2"/>
                    <a:pt x="4" y="1"/>
                    <a:pt x="3" y="0"/>
                  </a:cubicBezTo>
                  <a:cubicBezTo>
                    <a:pt x="1" y="0"/>
                    <a:pt x="0" y="2"/>
                    <a:pt x="1" y="3"/>
                  </a:cubicBezTo>
                  <a:cubicBezTo>
                    <a:pt x="2" y="5"/>
                    <a:pt x="5" y="6"/>
                    <a:pt x="7" y="6"/>
                  </a:cubicBezTo>
                  <a:cubicBezTo>
                    <a:pt x="8" y="6"/>
                    <a:pt x="9" y="5"/>
                    <a:pt x="9" y="4"/>
                  </a:cubicBezTo>
                  <a:cubicBezTo>
                    <a:pt x="8" y="2"/>
                    <a:pt x="5" y="1"/>
                    <a:pt x="3" y="2"/>
                  </a:cubicBezTo>
                  <a:cubicBezTo>
                    <a:pt x="2" y="2"/>
                    <a:pt x="2" y="3"/>
                    <a:pt x="2" y="4"/>
                  </a:cubicBezTo>
                  <a:cubicBezTo>
                    <a:pt x="2" y="5"/>
                    <a:pt x="3" y="5"/>
                    <a:pt x="4" y="5"/>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2" name="Freeform 109"/>
            <p:cNvSpPr>
              <a:spLocks/>
            </p:cNvSpPr>
            <p:nvPr/>
          </p:nvSpPr>
          <p:spPr bwMode="auto">
            <a:xfrm>
              <a:off x="5367809" y="2475549"/>
              <a:ext cx="15875" cy="30163"/>
            </a:xfrm>
            <a:custGeom>
              <a:avLst/>
              <a:gdLst>
                <a:gd name="T0" fmla="*/ 2 w 6"/>
                <a:gd name="T1" fmla="*/ 4 h 11"/>
                <a:gd name="T2" fmla="*/ 3 w 6"/>
                <a:gd name="T3" fmla="*/ 9 h 11"/>
                <a:gd name="T4" fmla="*/ 5 w 6"/>
                <a:gd name="T5" fmla="*/ 8 h 11"/>
                <a:gd name="T6" fmla="*/ 4 w 6"/>
                <a:gd name="T7" fmla="*/ 4 h 11"/>
                <a:gd name="T8" fmla="*/ 1 w 6"/>
                <a:gd name="T9" fmla="*/ 5 h 11"/>
                <a:gd name="T10" fmla="*/ 2 w 6"/>
                <a:gd name="T11" fmla="*/ 7 h 11"/>
                <a:gd name="T12" fmla="*/ 5 w 6"/>
                <a:gd name="T13" fmla="*/ 6 h 11"/>
                <a:gd name="T14" fmla="*/ 3 w 6"/>
                <a:gd name="T15" fmla="*/ 3 h 11"/>
                <a:gd name="T16" fmla="*/ 1 w 6"/>
                <a:gd name="T17" fmla="*/ 4 h 11"/>
                <a:gd name="T18" fmla="*/ 3 w 6"/>
                <a:gd name="T19" fmla="*/ 11 h 11"/>
                <a:gd name="T20" fmla="*/ 5 w 6"/>
                <a:gd name="T21" fmla="*/ 10 h 11"/>
                <a:gd name="T22" fmla="*/ 4 w 6"/>
                <a:gd name="T23" fmla="*/ 2 h 11"/>
                <a:gd name="T24" fmla="*/ 2 w 6"/>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4"/>
                  </a:moveTo>
                  <a:cubicBezTo>
                    <a:pt x="3" y="5"/>
                    <a:pt x="3" y="7"/>
                    <a:pt x="3" y="9"/>
                  </a:cubicBezTo>
                  <a:cubicBezTo>
                    <a:pt x="3" y="9"/>
                    <a:pt x="4" y="8"/>
                    <a:pt x="5" y="8"/>
                  </a:cubicBezTo>
                  <a:cubicBezTo>
                    <a:pt x="4" y="7"/>
                    <a:pt x="3" y="6"/>
                    <a:pt x="4" y="4"/>
                  </a:cubicBezTo>
                  <a:cubicBezTo>
                    <a:pt x="3" y="5"/>
                    <a:pt x="2" y="5"/>
                    <a:pt x="1" y="5"/>
                  </a:cubicBezTo>
                  <a:cubicBezTo>
                    <a:pt x="1" y="6"/>
                    <a:pt x="2" y="6"/>
                    <a:pt x="2" y="7"/>
                  </a:cubicBezTo>
                  <a:cubicBezTo>
                    <a:pt x="3" y="9"/>
                    <a:pt x="5" y="8"/>
                    <a:pt x="5" y="6"/>
                  </a:cubicBezTo>
                  <a:cubicBezTo>
                    <a:pt x="5" y="5"/>
                    <a:pt x="4" y="4"/>
                    <a:pt x="3" y="3"/>
                  </a:cubicBezTo>
                  <a:cubicBezTo>
                    <a:pt x="2" y="2"/>
                    <a:pt x="1" y="3"/>
                    <a:pt x="1" y="4"/>
                  </a:cubicBezTo>
                  <a:cubicBezTo>
                    <a:pt x="0" y="6"/>
                    <a:pt x="1" y="9"/>
                    <a:pt x="3" y="11"/>
                  </a:cubicBezTo>
                  <a:cubicBezTo>
                    <a:pt x="4" y="11"/>
                    <a:pt x="5" y="11"/>
                    <a:pt x="5" y="10"/>
                  </a:cubicBezTo>
                  <a:cubicBezTo>
                    <a:pt x="6" y="7"/>
                    <a:pt x="6" y="4"/>
                    <a:pt x="4" y="2"/>
                  </a:cubicBezTo>
                  <a:cubicBezTo>
                    <a:pt x="2" y="0"/>
                    <a:pt x="0" y="3"/>
                    <a:pt x="2" y="4"/>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3" name="Freeform 110"/>
            <p:cNvSpPr>
              <a:spLocks/>
            </p:cNvSpPr>
            <p:nvPr/>
          </p:nvSpPr>
          <p:spPr bwMode="auto">
            <a:xfrm>
              <a:off x="5474171" y="2539049"/>
              <a:ext cx="12700" cy="11113"/>
            </a:xfrm>
            <a:custGeom>
              <a:avLst/>
              <a:gdLst>
                <a:gd name="T0" fmla="*/ 1 w 5"/>
                <a:gd name="T1" fmla="*/ 2 h 4"/>
                <a:gd name="T2" fmla="*/ 2 w 5"/>
                <a:gd name="T3" fmla="*/ 4 h 4"/>
                <a:gd name="T4" fmla="*/ 3 w 5"/>
                <a:gd name="T5" fmla="*/ 1 h 4"/>
                <a:gd name="T6" fmla="*/ 3 w 5"/>
                <a:gd name="T7" fmla="*/ 1 h 4"/>
                <a:gd name="T8" fmla="*/ 3 w 5"/>
                <a:gd name="T9" fmla="*/ 1 h 4"/>
                <a:gd name="T10" fmla="*/ 4 w 5"/>
                <a:gd name="T11" fmla="*/ 1 h 4"/>
                <a:gd name="T12" fmla="*/ 4 w 5"/>
                <a:gd name="T13" fmla="*/ 1 h 4"/>
                <a:gd name="T14" fmla="*/ 1 w 5"/>
                <a:gd name="T15" fmla="*/ 3 h 4"/>
                <a:gd name="T16" fmla="*/ 1 w 5"/>
                <a:gd name="T17" fmla="*/ 3 h 4"/>
                <a:gd name="T18" fmla="*/ 4 w 5"/>
                <a:gd name="T19" fmla="*/ 4 h 4"/>
                <a:gd name="T20" fmla="*/ 4 w 5"/>
                <a:gd name="T21" fmla="*/ 1 h 4"/>
                <a:gd name="T22" fmla="*/ 3 w 5"/>
                <a:gd name="T23" fmla="*/ 1 h 4"/>
                <a:gd name="T24" fmla="*/ 1 w 5"/>
                <a:gd name="T25" fmla="*/ 1 h 4"/>
                <a:gd name="T26" fmla="*/ 1 w 5"/>
                <a:gd name="T27" fmla="*/ 3 h 4"/>
                <a:gd name="T28" fmla="*/ 3 w 5"/>
                <a:gd name="T29" fmla="*/ 4 h 4"/>
                <a:gd name="T30" fmla="*/ 4 w 5"/>
                <a:gd name="T31" fmla="*/ 2 h 4"/>
                <a:gd name="T32" fmla="*/ 3 w 5"/>
                <a:gd name="T33" fmla="*/ 0 h 4"/>
                <a:gd name="T34" fmla="*/ 1 w 5"/>
                <a:gd name="T35" fmla="*/ 0 h 4"/>
                <a:gd name="T36" fmla="*/ 1 w 5"/>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1" y="2"/>
                  </a:moveTo>
                  <a:cubicBezTo>
                    <a:pt x="1" y="3"/>
                    <a:pt x="2" y="3"/>
                    <a:pt x="2" y="4"/>
                  </a:cubicBezTo>
                  <a:cubicBezTo>
                    <a:pt x="3" y="3"/>
                    <a:pt x="3" y="2"/>
                    <a:pt x="3" y="1"/>
                  </a:cubicBezTo>
                  <a:cubicBezTo>
                    <a:pt x="3" y="1"/>
                    <a:pt x="3" y="1"/>
                    <a:pt x="3" y="1"/>
                  </a:cubicBezTo>
                  <a:cubicBezTo>
                    <a:pt x="4" y="1"/>
                    <a:pt x="4" y="1"/>
                    <a:pt x="3" y="1"/>
                  </a:cubicBezTo>
                  <a:cubicBezTo>
                    <a:pt x="3" y="1"/>
                    <a:pt x="3" y="1"/>
                    <a:pt x="4" y="1"/>
                  </a:cubicBezTo>
                  <a:cubicBezTo>
                    <a:pt x="4" y="2"/>
                    <a:pt x="4" y="2"/>
                    <a:pt x="4" y="1"/>
                  </a:cubicBezTo>
                  <a:cubicBezTo>
                    <a:pt x="3" y="2"/>
                    <a:pt x="2" y="3"/>
                    <a:pt x="1" y="3"/>
                  </a:cubicBezTo>
                  <a:cubicBezTo>
                    <a:pt x="1" y="3"/>
                    <a:pt x="1" y="3"/>
                    <a:pt x="1" y="3"/>
                  </a:cubicBezTo>
                  <a:cubicBezTo>
                    <a:pt x="2" y="4"/>
                    <a:pt x="3" y="4"/>
                    <a:pt x="4" y="4"/>
                  </a:cubicBezTo>
                  <a:cubicBezTo>
                    <a:pt x="4" y="3"/>
                    <a:pt x="4" y="2"/>
                    <a:pt x="4" y="1"/>
                  </a:cubicBezTo>
                  <a:cubicBezTo>
                    <a:pt x="4" y="1"/>
                    <a:pt x="3" y="1"/>
                    <a:pt x="3" y="1"/>
                  </a:cubicBezTo>
                  <a:cubicBezTo>
                    <a:pt x="3" y="1"/>
                    <a:pt x="2" y="1"/>
                    <a:pt x="1" y="1"/>
                  </a:cubicBezTo>
                  <a:cubicBezTo>
                    <a:pt x="1" y="2"/>
                    <a:pt x="1" y="2"/>
                    <a:pt x="1" y="3"/>
                  </a:cubicBezTo>
                  <a:cubicBezTo>
                    <a:pt x="1" y="4"/>
                    <a:pt x="2" y="4"/>
                    <a:pt x="3" y="4"/>
                  </a:cubicBezTo>
                  <a:cubicBezTo>
                    <a:pt x="5" y="4"/>
                    <a:pt x="5" y="3"/>
                    <a:pt x="4" y="2"/>
                  </a:cubicBezTo>
                  <a:cubicBezTo>
                    <a:pt x="4" y="1"/>
                    <a:pt x="3" y="1"/>
                    <a:pt x="3" y="0"/>
                  </a:cubicBezTo>
                  <a:cubicBezTo>
                    <a:pt x="2" y="0"/>
                    <a:pt x="1" y="0"/>
                    <a:pt x="1" y="0"/>
                  </a:cubicBezTo>
                  <a:cubicBezTo>
                    <a:pt x="0" y="1"/>
                    <a:pt x="0" y="2"/>
                    <a:pt x="1"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4" name="Freeform 111"/>
            <p:cNvSpPr>
              <a:spLocks/>
            </p:cNvSpPr>
            <p:nvPr/>
          </p:nvSpPr>
          <p:spPr bwMode="auto">
            <a:xfrm>
              <a:off x="5501159" y="2339024"/>
              <a:ext cx="12700" cy="23813"/>
            </a:xfrm>
            <a:custGeom>
              <a:avLst/>
              <a:gdLst>
                <a:gd name="T0" fmla="*/ 2 w 5"/>
                <a:gd name="T1" fmla="*/ 2 h 9"/>
                <a:gd name="T2" fmla="*/ 2 w 5"/>
                <a:gd name="T3" fmla="*/ 7 h 9"/>
                <a:gd name="T4" fmla="*/ 5 w 5"/>
                <a:gd name="T5" fmla="*/ 7 h 9"/>
                <a:gd name="T6" fmla="*/ 4 w 5"/>
                <a:gd name="T7" fmla="*/ 4 h 9"/>
                <a:gd name="T8" fmla="*/ 3 w 5"/>
                <a:gd name="T9" fmla="*/ 3 h 9"/>
                <a:gd name="T10" fmla="*/ 3 w 5"/>
                <a:gd name="T11" fmla="*/ 3 h 9"/>
                <a:gd name="T12" fmla="*/ 1 w 5"/>
                <a:gd name="T13" fmla="*/ 3 h 9"/>
                <a:gd name="T14" fmla="*/ 1 w 5"/>
                <a:gd name="T15" fmla="*/ 2 h 9"/>
                <a:gd name="T16" fmla="*/ 1 w 5"/>
                <a:gd name="T17" fmla="*/ 2 h 9"/>
                <a:gd name="T18" fmla="*/ 2 w 5"/>
                <a:gd name="T19" fmla="*/ 1 h 9"/>
                <a:gd name="T20" fmla="*/ 2 w 5"/>
                <a:gd name="T21" fmla="*/ 1 h 9"/>
                <a:gd name="T22" fmla="*/ 2 w 5"/>
                <a:gd name="T23" fmla="*/ 5 h 9"/>
                <a:gd name="T24" fmla="*/ 4 w 5"/>
                <a:gd name="T25" fmla="*/ 2 h 9"/>
                <a:gd name="T26" fmla="*/ 1 w 5"/>
                <a:gd name="T27" fmla="*/ 1 h 9"/>
                <a:gd name="T28" fmla="*/ 0 w 5"/>
                <a:gd name="T29" fmla="*/ 4 h 9"/>
                <a:gd name="T30" fmla="*/ 1 w 5"/>
                <a:gd name="T31" fmla="*/ 6 h 9"/>
                <a:gd name="T32" fmla="*/ 2 w 5"/>
                <a:gd name="T33" fmla="*/ 6 h 9"/>
                <a:gd name="T34" fmla="*/ 2 w 5"/>
                <a:gd name="T35" fmla="*/ 6 h 9"/>
                <a:gd name="T36" fmla="*/ 5 w 5"/>
                <a:gd name="T37" fmla="*/ 7 h 9"/>
                <a:gd name="T38" fmla="*/ 5 w 5"/>
                <a:gd name="T39" fmla="*/ 2 h 9"/>
                <a:gd name="T40" fmla="*/ 2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2" y="2"/>
                  </a:moveTo>
                  <a:cubicBezTo>
                    <a:pt x="2" y="4"/>
                    <a:pt x="2" y="5"/>
                    <a:pt x="2" y="7"/>
                  </a:cubicBezTo>
                  <a:cubicBezTo>
                    <a:pt x="2" y="9"/>
                    <a:pt x="4" y="9"/>
                    <a:pt x="5" y="7"/>
                  </a:cubicBezTo>
                  <a:cubicBezTo>
                    <a:pt x="5" y="6"/>
                    <a:pt x="4" y="4"/>
                    <a:pt x="4" y="4"/>
                  </a:cubicBezTo>
                  <a:cubicBezTo>
                    <a:pt x="3" y="3"/>
                    <a:pt x="3" y="3"/>
                    <a:pt x="3" y="3"/>
                  </a:cubicBezTo>
                  <a:cubicBezTo>
                    <a:pt x="3" y="3"/>
                    <a:pt x="3" y="3"/>
                    <a:pt x="3" y="3"/>
                  </a:cubicBezTo>
                  <a:cubicBezTo>
                    <a:pt x="3" y="3"/>
                    <a:pt x="1" y="4"/>
                    <a:pt x="1" y="3"/>
                  </a:cubicBezTo>
                  <a:cubicBezTo>
                    <a:pt x="1" y="3"/>
                    <a:pt x="1" y="2"/>
                    <a:pt x="1" y="2"/>
                  </a:cubicBezTo>
                  <a:cubicBezTo>
                    <a:pt x="1" y="2"/>
                    <a:pt x="1" y="2"/>
                    <a:pt x="1" y="2"/>
                  </a:cubicBezTo>
                  <a:cubicBezTo>
                    <a:pt x="1" y="2"/>
                    <a:pt x="2" y="2"/>
                    <a:pt x="2" y="1"/>
                  </a:cubicBezTo>
                  <a:cubicBezTo>
                    <a:pt x="2" y="1"/>
                    <a:pt x="2" y="1"/>
                    <a:pt x="2" y="1"/>
                  </a:cubicBezTo>
                  <a:cubicBezTo>
                    <a:pt x="0" y="1"/>
                    <a:pt x="0" y="5"/>
                    <a:pt x="2" y="5"/>
                  </a:cubicBezTo>
                  <a:cubicBezTo>
                    <a:pt x="4" y="5"/>
                    <a:pt x="4" y="3"/>
                    <a:pt x="4" y="2"/>
                  </a:cubicBezTo>
                  <a:cubicBezTo>
                    <a:pt x="3" y="1"/>
                    <a:pt x="2" y="0"/>
                    <a:pt x="1" y="1"/>
                  </a:cubicBezTo>
                  <a:cubicBezTo>
                    <a:pt x="0" y="1"/>
                    <a:pt x="0" y="3"/>
                    <a:pt x="0" y="4"/>
                  </a:cubicBezTo>
                  <a:cubicBezTo>
                    <a:pt x="0" y="5"/>
                    <a:pt x="1" y="5"/>
                    <a:pt x="1" y="6"/>
                  </a:cubicBezTo>
                  <a:cubicBezTo>
                    <a:pt x="1" y="6"/>
                    <a:pt x="1" y="6"/>
                    <a:pt x="2" y="6"/>
                  </a:cubicBezTo>
                  <a:cubicBezTo>
                    <a:pt x="2" y="6"/>
                    <a:pt x="2" y="6"/>
                    <a:pt x="2" y="6"/>
                  </a:cubicBezTo>
                  <a:cubicBezTo>
                    <a:pt x="3" y="6"/>
                    <a:pt x="4" y="6"/>
                    <a:pt x="5" y="7"/>
                  </a:cubicBezTo>
                  <a:cubicBezTo>
                    <a:pt x="5" y="5"/>
                    <a:pt x="5" y="4"/>
                    <a:pt x="5" y="2"/>
                  </a:cubicBezTo>
                  <a:cubicBezTo>
                    <a:pt x="5" y="0"/>
                    <a:pt x="2" y="0"/>
                    <a:pt x="2" y="2"/>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5" name="Freeform 112"/>
            <p:cNvSpPr>
              <a:spLocks/>
            </p:cNvSpPr>
            <p:nvPr/>
          </p:nvSpPr>
          <p:spPr bwMode="auto">
            <a:xfrm>
              <a:off x="5537671" y="2256474"/>
              <a:ext cx="15875" cy="11113"/>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2" y="0"/>
                    <a:pt x="2" y="0"/>
                  </a:cubicBezTo>
                  <a:cubicBezTo>
                    <a:pt x="1" y="0"/>
                    <a:pt x="0" y="1"/>
                    <a:pt x="0" y="2"/>
                  </a:cubicBezTo>
                  <a:cubicBezTo>
                    <a:pt x="0" y="3"/>
                    <a:pt x="1" y="4"/>
                    <a:pt x="2" y="4"/>
                  </a:cubicBezTo>
                  <a:cubicBezTo>
                    <a:pt x="2" y="4"/>
                    <a:pt x="3" y="4"/>
                    <a:pt x="4" y="4"/>
                  </a:cubicBezTo>
                  <a:cubicBezTo>
                    <a:pt x="5" y="4"/>
                    <a:pt x="6" y="3"/>
                    <a:pt x="6" y="2"/>
                  </a:cubicBezTo>
                  <a:cubicBezTo>
                    <a:pt x="6" y="1"/>
                    <a:pt x="5" y="0"/>
                    <a:pt x="4" y="0"/>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6" name="Freeform 113"/>
            <p:cNvSpPr>
              <a:spLocks/>
            </p:cNvSpPr>
            <p:nvPr/>
          </p:nvSpPr>
          <p:spPr bwMode="auto">
            <a:xfrm>
              <a:off x="5613871" y="2410461"/>
              <a:ext cx="26987" cy="25400"/>
            </a:xfrm>
            <a:custGeom>
              <a:avLst/>
              <a:gdLst>
                <a:gd name="T0" fmla="*/ 6 w 10"/>
                <a:gd name="T1" fmla="*/ 5 h 10"/>
                <a:gd name="T2" fmla="*/ 6 w 10"/>
                <a:gd name="T3" fmla="*/ 5 h 10"/>
                <a:gd name="T4" fmla="*/ 4 w 10"/>
                <a:gd name="T5" fmla="*/ 6 h 10"/>
                <a:gd name="T6" fmla="*/ 4 w 10"/>
                <a:gd name="T7" fmla="*/ 5 h 10"/>
                <a:gd name="T8" fmla="*/ 5 w 10"/>
                <a:gd name="T9" fmla="*/ 5 h 10"/>
                <a:gd name="T10" fmla="*/ 5 w 10"/>
                <a:gd name="T11" fmla="*/ 5 h 10"/>
                <a:gd name="T12" fmla="*/ 5 w 10"/>
                <a:gd name="T13" fmla="*/ 5 h 10"/>
                <a:gd name="T14" fmla="*/ 6 w 10"/>
                <a:gd name="T15" fmla="*/ 4 h 10"/>
                <a:gd name="T16" fmla="*/ 6 w 10"/>
                <a:gd name="T17" fmla="*/ 6 h 10"/>
                <a:gd name="T18" fmla="*/ 5 w 10"/>
                <a:gd name="T19" fmla="*/ 6 h 10"/>
                <a:gd name="T20" fmla="*/ 5 w 10"/>
                <a:gd name="T21" fmla="*/ 6 h 10"/>
                <a:gd name="T22" fmla="*/ 5 w 10"/>
                <a:gd name="T23" fmla="*/ 5 h 10"/>
                <a:gd name="T24" fmla="*/ 5 w 10"/>
                <a:gd name="T25" fmla="*/ 7 h 10"/>
                <a:gd name="T26" fmla="*/ 8 w 10"/>
                <a:gd name="T27" fmla="*/ 6 h 10"/>
                <a:gd name="T28" fmla="*/ 8 w 10"/>
                <a:gd name="T29" fmla="*/ 4 h 10"/>
                <a:gd name="T30" fmla="*/ 5 w 10"/>
                <a:gd name="T31" fmla="*/ 3 h 10"/>
                <a:gd name="T32" fmla="*/ 4 w 10"/>
                <a:gd name="T33" fmla="*/ 6 h 10"/>
                <a:gd name="T34" fmla="*/ 8 w 10"/>
                <a:gd name="T35" fmla="*/ 7 h 10"/>
                <a:gd name="T36" fmla="*/ 7 w 10"/>
                <a:gd name="T37" fmla="*/ 2 h 10"/>
                <a:gd name="T38" fmla="*/ 0 w 10"/>
                <a:gd name="T39" fmla="*/ 6 h 10"/>
                <a:gd name="T40" fmla="*/ 8 w 10"/>
                <a:gd name="T41" fmla="*/ 8 h 10"/>
                <a:gd name="T42" fmla="*/ 9 w 10"/>
                <a:gd name="T43" fmla="*/ 3 h 10"/>
                <a:gd name="T44" fmla="*/ 5 w 10"/>
                <a:gd name="T45" fmla="*/ 2 h 10"/>
                <a:gd name="T46" fmla="*/ 6 w 10"/>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6" y="5"/>
                  </a:moveTo>
                  <a:cubicBezTo>
                    <a:pt x="6" y="5"/>
                    <a:pt x="6" y="5"/>
                    <a:pt x="6" y="5"/>
                  </a:cubicBezTo>
                  <a:cubicBezTo>
                    <a:pt x="6" y="6"/>
                    <a:pt x="5" y="6"/>
                    <a:pt x="4" y="6"/>
                  </a:cubicBezTo>
                  <a:cubicBezTo>
                    <a:pt x="4" y="6"/>
                    <a:pt x="3" y="5"/>
                    <a:pt x="4" y="5"/>
                  </a:cubicBezTo>
                  <a:cubicBezTo>
                    <a:pt x="5" y="4"/>
                    <a:pt x="5" y="5"/>
                    <a:pt x="5" y="5"/>
                  </a:cubicBezTo>
                  <a:cubicBezTo>
                    <a:pt x="5" y="5"/>
                    <a:pt x="5" y="5"/>
                    <a:pt x="5" y="5"/>
                  </a:cubicBezTo>
                  <a:cubicBezTo>
                    <a:pt x="5" y="5"/>
                    <a:pt x="5" y="5"/>
                    <a:pt x="5" y="5"/>
                  </a:cubicBezTo>
                  <a:cubicBezTo>
                    <a:pt x="5" y="5"/>
                    <a:pt x="5" y="4"/>
                    <a:pt x="6" y="4"/>
                  </a:cubicBezTo>
                  <a:cubicBezTo>
                    <a:pt x="7" y="6"/>
                    <a:pt x="7" y="6"/>
                    <a:pt x="6" y="6"/>
                  </a:cubicBezTo>
                  <a:cubicBezTo>
                    <a:pt x="5" y="6"/>
                    <a:pt x="5" y="6"/>
                    <a:pt x="5" y="6"/>
                  </a:cubicBezTo>
                  <a:cubicBezTo>
                    <a:pt x="5" y="6"/>
                    <a:pt x="5" y="6"/>
                    <a:pt x="5" y="6"/>
                  </a:cubicBezTo>
                  <a:cubicBezTo>
                    <a:pt x="5" y="5"/>
                    <a:pt x="5" y="5"/>
                    <a:pt x="5" y="5"/>
                  </a:cubicBezTo>
                  <a:cubicBezTo>
                    <a:pt x="5" y="5"/>
                    <a:pt x="5" y="6"/>
                    <a:pt x="5" y="7"/>
                  </a:cubicBezTo>
                  <a:cubicBezTo>
                    <a:pt x="5" y="9"/>
                    <a:pt x="8" y="9"/>
                    <a:pt x="8" y="6"/>
                  </a:cubicBezTo>
                  <a:cubicBezTo>
                    <a:pt x="8" y="6"/>
                    <a:pt x="8" y="4"/>
                    <a:pt x="8" y="4"/>
                  </a:cubicBezTo>
                  <a:cubicBezTo>
                    <a:pt x="7" y="3"/>
                    <a:pt x="6" y="3"/>
                    <a:pt x="5" y="3"/>
                  </a:cubicBezTo>
                  <a:cubicBezTo>
                    <a:pt x="4" y="3"/>
                    <a:pt x="3" y="5"/>
                    <a:pt x="4" y="6"/>
                  </a:cubicBezTo>
                  <a:cubicBezTo>
                    <a:pt x="5" y="8"/>
                    <a:pt x="7" y="8"/>
                    <a:pt x="8" y="7"/>
                  </a:cubicBezTo>
                  <a:cubicBezTo>
                    <a:pt x="9" y="6"/>
                    <a:pt x="9" y="3"/>
                    <a:pt x="7" y="2"/>
                  </a:cubicBezTo>
                  <a:cubicBezTo>
                    <a:pt x="5" y="0"/>
                    <a:pt x="0" y="2"/>
                    <a:pt x="0" y="6"/>
                  </a:cubicBezTo>
                  <a:cubicBezTo>
                    <a:pt x="1" y="9"/>
                    <a:pt x="5" y="10"/>
                    <a:pt x="8" y="8"/>
                  </a:cubicBezTo>
                  <a:cubicBezTo>
                    <a:pt x="9" y="7"/>
                    <a:pt x="10" y="5"/>
                    <a:pt x="9" y="3"/>
                  </a:cubicBezTo>
                  <a:cubicBezTo>
                    <a:pt x="8" y="2"/>
                    <a:pt x="7" y="1"/>
                    <a:pt x="5" y="2"/>
                  </a:cubicBezTo>
                  <a:cubicBezTo>
                    <a:pt x="3" y="2"/>
                    <a:pt x="4" y="5"/>
                    <a:pt x="6" y="5"/>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7" name="Freeform 114"/>
            <p:cNvSpPr>
              <a:spLocks/>
            </p:cNvSpPr>
            <p:nvPr/>
          </p:nvSpPr>
          <p:spPr bwMode="auto">
            <a:xfrm>
              <a:off x="5636096" y="2442211"/>
              <a:ext cx="30162" cy="68263"/>
            </a:xfrm>
            <a:custGeom>
              <a:avLst/>
              <a:gdLst>
                <a:gd name="T0" fmla="*/ 5 w 12"/>
                <a:gd name="T1" fmla="*/ 3 h 26"/>
                <a:gd name="T2" fmla="*/ 6 w 12"/>
                <a:gd name="T3" fmla="*/ 14 h 26"/>
                <a:gd name="T4" fmla="*/ 1 w 12"/>
                <a:gd name="T5" fmla="*/ 23 h 26"/>
                <a:gd name="T6" fmla="*/ 3 w 12"/>
                <a:gd name="T7" fmla="*/ 25 h 26"/>
                <a:gd name="T8" fmla="*/ 7 w 12"/>
                <a:gd name="T9" fmla="*/ 19 h 26"/>
                <a:gd name="T10" fmla="*/ 9 w 12"/>
                <a:gd name="T11" fmla="*/ 14 h 26"/>
                <a:gd name="T12" fmla="*/ 9 w 12"/>
                <a:gd name="T13" fmla="*/ 8 h 26"/>
                <a:gd name="T14" fmla="*/ 8 w 12"/>
                <a:gd name="T15" fmla="*/ 3 h 26"/>
                <a:gd name="T16" fmla="*/ 5 w 12"/>
                <a:gd name="T17" fmla="*/ 3 h 26"/>
                <a:gd name="T18" fmla="*/ 3 w 12"/>
                <a:gd name="T19" fmla="*/ 21 h 26"/>
                <a:gd name="T20" fmla="*/ 6 w 12"/>
                <a:gd name="T21" fmla="*/ 23 h 26"/>
                <a:gd name="T22" fmla="*/ 8 w 12"/>
                <a:gd name="T23" fmla="*/ 1 h 26"/>
                <a:gd name="T24" fmla="*/ 5 w 12"/>
                <a:gd name="T25" fmla="*/ 1 h 26"/>
                <a:gd name="T26" fmla="*/ 5 w 12"/>
                <a:gd name="T27" fmla="*/ 5 h 26"/>
                <a:gd name="T28" fmla="*/ 6 w 12"/>
                <a:gd name="T29" fmla="*/ 13 h 26"/>
                <a:gd name="T30" fmla="*/ 2 w 12"/>
                <a:gd name="T31" fmla="*/ 19 h 26"/>
                <a:gd name="T32" fmla="*/ 0 w 12"/>
                <a:gd name="T33" fmla="*/ 24 h 26"/>
                <a:gd name="T34" fmla="*/ 2 w 12"/>
                <a:gd name="T35" fmla="*/ 26 h 26"/>
                <a:gd name="T36" fmla="*/ 9 w 12"/>
                <a:gd name="T37" fmla="*/ 16 h 26"/>
                <a:gd name="T38" fmla="*/ 8 w 12"/>
                <a:gd name="T39" fmla="*/ 1 h 26"/>
                <a:gd name="T40" fmla="*/ 5 w 12"/>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6">
                  <a:moveTo>
                    <a:pt x="5" y="3"/>
                  </a:moveTo>
                  <a:cubicBezTo>
                    <a:pt x="8" y="6"/>
                    <a:pt x="7" y="10"/>
                    <a:pt x="6" y="14"/>
                  </a:cubicBezTo>
                  <a:cubicBezTo>
                    <a:pt x="5" y="17"/>
                    <a:pt x="5" y="22"/>
                    <a:pt x="1" y="23"/>
                  </a:cubicBezTo>
                  <a:cubicBezTo>
                    <a:pt x="2" y="23"/>
                    <a:pt x="2" y="24"/>
                    <a:pt x="3" y="25"/>
                  </a:cubicBezTo>
                  <a:cubicBezTo>
                    <a:pt x="3" y="22"/>
                    <a:pt x="5" y="21"/>
                    <a:pt x="7" y="19"/>
                  </a:cubicBezTo>
                  <a:cubicBezTo>
                    <a:pt x="8" y="18"/>
                    <a:pt x="8" y="16"/>
                    <a:pt x="9" y="14"/>
                  </a:cubicBezTo>
                  <a:cubicBezTo>
                    <a:pt x="9" y="12"/>
                    <a:pt x="9" y="10"/>
                    <a:pt x="9" y="8"/>
                  </a:cubicBezTo>
                  <a:cubicBezTo>
                    <a:pt x="9" y="7"/>
                    <a:pt x="7" y="4"/>
                    <a:pt x="8" y="3"/>
                  </a:cubicBezTo>
                  <a:cubicBezTo>
                    <a:pt x="7" y="3"/>
                    <a:pt x="6" y="3"/>
                    <a:pt x="5" y="3"/>
                  </a:cubicBezTo>
                  <a:cubicBezTo>
                    <a:pt x="9" y="8"/>
                    <a:pt x="8" y="16"/>
                    <a:pt x="3" y="21"/>
                  </a:cubicBezTo>
                  <a:cubicBezTo>
                    <a:pt x="2" y="22"/>
                    <a:pt x="4" y="24"/>
                    <a:pt x="6" y="23"/>
                  </a:cubicBezTo>
                  <a:cubicBezTo>
                    <a:pt x="11" y="17"/>
                    <a:pt x="12" y="8"/>
                    <a:pt x="8" y="1"/>
                  </a:cubicBezTo>
                  <a:cubicBezTo>
                    <a:pt x="7" y="0"/>
                    <a:pt x="6" y="0"/>
                    <a:pt x="5" y="1"/>
                  </a:cubicBezTo>
                  <a:cubicBezTo>
                    <a:pt x="4" y="3"/>
                    <a:pt x="5" y="4"/>
                    <a:pt x="5" y="5"/>
                  </a:cubicBezTo>
                  <a:cubicBezTo>
                    <a:pt x="6" y="8"/>
                    <a:pt x="6" y="10"/>
                    <a:pt x="6" y="13"/>
                  </a:cubicBezTo>
                  <a:cubicBezTo>
                    <a:pt x="5" y="15"/>
                    <a:pt x="4" y="17"/>
                    <a:pt x="2" y="19"/>
                  </a:cubicBezTo>
                  <a:cubicBezTo>
                    <a:pt x="1" y="21"/>
                    <a:pt x="0" y="22"/>
                    <a:pt x="0" y="24"/>
                  </a:cubicBezTo>
                  <a:cubicBezTo>
                    <a:pt x="0" y="25"/>
                    <a:pt x="1" y="26"/>
                    <a:pt x="2" y="26"/>
                  </a:cubicBezTo>
                  <a:cubicBezTo>
                    <a:pt x="6" y="24"/>
                    <a:pt x="8" y="20"/>
                    <a:pt x="9" y="16"/>
                  </a:cubicBezTo>
                  <a:cubicBezTo>
                    <a:pt x="11" y="11"/>
                    <a:pt x="11" y="5"/>
                    <a:pt x="8" y="1"/>
                  </a:cubicBezTo>
                  <a:cubicBezTo>
                    <a:pt x="7" y="0"/>
                    <a:pt x="4" y="1"/>
                    <a:pt x="5" y="3"/>
                  </a:cubicBezTo>
                  <a:close/>
                </a:path>
              </a:pathLst>
            </a:custGeom>
            <a:solidFill>
              <a:srgbClr val="2BC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8" name="Freeform 115"/>
            <p:cNvSpPr>
              <a:spLocks/>
            </p:cNvSpPr>
            <p:nvPr/>
          </p:nvSpPr>
          <p:spPr bwMode="auto">
            <a:xfrm>
              <a:off x="5934546" y="2545399"/>
              <a:ext cx="73025" cy="63500"/>
            </a:xfrm>
            <a:custGeom>
              <a:avLst/>
              <a:gdLst>
                <a:gd name="T0" fmla="*/ 27 w 28"/>
                <a:gd name="T1" fmla="*/ 6 h 24"/>
                <a:gd name="T2" fmla="*/ 28 w 28"/>
                <a:gd name="T3" fmla="*/ 5 h 24"/>
                <a:gd name="T4" fmla="*/ 5 w 28"/>
                <a:gd name="T5" fmla="*/ 0 h 24"/>
                <a:gd name="T6" fmla="*/ 4 w 28"/>
                <a:gd name="T7" fmla="*/ 12 h 24"/>
                <a:gd name="T8" fmla="*/ 0 w 28"/>
                <a:gd name="T9" fmla="*/ 19 h 24"/>
                <a:gd name="T10" fmla="*/ 23 w 28"/>
                <a:gd name="T11" fmla="*/ 24 h 24"/>
                <a:gd name="T12" fmla="*/ 27 w 28"/>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7" y="6"/>
                  </a:moveTo>
                  <a:cubicBezTo>
                    <a:pt x="28" y="6"/>
                    <a:pt x="28" y="6"/>
                    <a:pt x="28" y="5"/>
                  </a:cubicBezTo>
                  <a:cubicBezTo>
                    <a:pt x="20" y="3"/>
                    <a:pt x="13" y="2"/>
                    <a:pt x="5" y="0"/>
                  </a:cubicBezTo>
                  <a:cubicBezTo>
                    <a:pt x="5" y="4"/>
                    <a:pt x="5" y="8"/>
                    <a:pt x="4" y="12"/>
                  </a:cubicBezTo>
                  <a:cubicBezTo>
                    <a:pt x="3" y="15"/>
                    <a:pt x="2" y="17"/>
                    <a:pt x="0" y="19"/>
                  </a:cubicBezTo>
                  <a:cubicBezTo>
                    <a:pt x="8" y="20"/>
                    <a:pt x="15" y="22"/>
                    <a:pt x="23" y="24"/>
                  </a:cubicBezTo>
                  <a:cubicBezTo>
                    <a:pt x="22" y="18"/>
                    <a:pt x="24" y="12"/>
                    <a:pt x="27" y="6"/>
                  </a:cubicBezTo>
                  <a:close/>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9" name="Freeform 116"/>
            <p:cNvSpPr>
              <a:spLocks/>
            </p:cNvSpPr>
            <p:nvPr/>
          </p:nvSpPr>
          <p:spPr bwMode="auto">
            <a:xfrm>
              <a:off x="5648796" y="2958149"/>
              <a:ext cx="234950" cy="403225"/>
            </a:xfrm>
            <a:custGeom>
              <a:avLst/>
              <a:gdLst>
                <a:gd name="T0" fmla="*/ 21 w 89"/>
                <a:gd name="T1" fmla="*/ 4 h 152"/>
                <a:gd name="T2" fmla="*/ 41 w 89"/>
                <a:gd name="T3" fmla="*/ 40 h 152"/>
                <a:gd name="T4" fmla="*/ 41 w 89"/>
                <a:gd name="T5" fmla="*/ 41 h 152"/>
                <a:gd name="T6" fmla="*/ 41 w 89"/>
                <a:gd name="T7" fmla="*/ 41 h 152"/>
                <a:gd name="T8" fmla="*/ 52 w 89"/>
                <a:gd name="T9" fmla="*/ 71 h 152"/>
                <a:gd name="T10" fmla="*/ 52 w 89"/>
                <a:gd name="T11" fmla="*/ 72 h 152"/>
                <a:gd name="T12" fmla="*/ 53 w 89"/>
                <a:gd name="T13" fmla="*/ 72 h 152"/>
                <a:gd name="T14" fmla="*/ 54 w 89"/>
                <a:gd name="T15" fmla="*/ 90 h 152"/>
                <a:gd name="T16" fmla="*/ 61 w 89"/>
                <a:gd name="T17" fmla="*/ 107 h 152"/>
                <a:gd name="T18" fmla="*/ 73 w 89"/>
                <a:gd name="T19" fmla="*/ 121 h 152"/>
                <a:gd name="T20" fmla="*/ 89 w 89"/>
                <a:gd name="T21" fmla="*/ 131 h 152"/>
                <a:gd name="T22" fmla="*/ 72 w 89"/>
                <a:gd name="T23" fmla="*/ 122 h 152"/>
                <a:gd name="T24" fmla="*/ 59 w 89"/>
                <a:gd name="T25" fmla="*/ 109 h 152"/>
                <a:gd name="T26" fmla="*/ 50 w 89"/>
                <a:gd name="T27" fmla="*/ 91 h 152"/>
                <a:gd name="T28" fmla="*/ 50 w 89"/>
                <a:gd name="T29" fmla="*/ 90 h 152"/>
                <a:gd name="T30" fmla="*/ 49 w 89"/>
                <a:gd name="T31" fmla="*/ 94 h 152"/>
                <a:gd name="T32" fmla="*/ 47 w 89"/>
                <a:gd name="T33" fmla="*/ 104 h 152"/>
                <a:gd name="T34" fmla="*/ 46 w 89"/>
                <a:gd name="T35" fmla="*/ 106 h 152"/>
                <a:gd name="T36" fmla="*/ 44 w 89"/>
                <a:gd name="T37" fmla="*/ 109 h 152"/>
                <a:gd name="T38" fmla="*/ 41 w 89"/>
                <a:gd name="T39" fmla="*/ 113 h 152"/>
                <a:gd name="T40" fmla="*/ 37 w 89"/>
                <a:gd name="T41" fmla="*/ 116 h 152"/>
                <a:gd name="T42" fmla="*/ 34 w 89"/>
                <a:gd name="T43" fmla="*/ 119 h 152"/>
                <a:gd name="T44" fmla="*/ 28 w 89"/>
                <a:gd name="T45" fmla="*/ 126 h 152"/>
                <a:gd name="T46" fmla="*/ 23 w 89"/>
                <a:gd name="T47" fmla="*/ 134 h 152"/>
                <a:gd name="T48" fmla="*/ 20 w 89"/>
                <a:gd name="T49" fmla="*/ 142 h 152"/>
                <a:gd name="T50" fmla="*/ 21 w 89"/>
                <a:gd name="T51" fmla="*/ 152 h 152"/>
                <a:gd name="T52" fmla="*/ 19 w 89"/>
                <a:gd name="T53" fmla="*/ 142 h 152"/>
                <a:gd name="T54" fmla="*/ 20 w 89"/>
                <a:gd name="T55" fmla="*/ 133 h 152"/>
                <a:gd name="T56" fmla="*/ 25 w 89"/>
                <a:gd name="T57" fmla="*/ 124 h 152"/>
                <a:gd name="T58" fmla="*/ 31 w 89"/>
                <a:gd name="T59" fmla="*/ 116 h 152"/>
                <a:gd name="T60" fmla="*/ 37 w 89"/>
                <a:gd name="T61" fmla="*/ 109 h 152"/>
                <a:gd name="T62" fmla="*/ 39 w 89"/>
                <a:gd name="T63" fmla="*/ 105 h 152"/>
                <a:gd name="T64" fmla="*/ 40 w 89"/>
                <a:gd name="T65" fmla="*/ 104 h 152"/>
                <a:gd name="T66" fmla="*/ 43 w 89"/>
                <a:gd name="T67" fmla="*/ 84 h 152"/>
                <a:gd name="T68" fmla="*/ 26 w 89"/>
                <a:gd name="T69" fmla="*/ 45 h 152"/>
                <a:gd name="T70" fmla="*/ 18 w 89"/>
                <a:gd name="T71" fmla="*/ 33 h 152"/>
                <a:gd name="T72" fmla="*/ 0 w 89"/>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21" y="4"/>
                  </a:moveTo>
                  <a:cubicBezTo>
                    <a:pt x="27" y="16"/>
                    <a:pt x="34" y="28"/>
                    <a:pt x="41" y="40"/>
                  </a:cubicBezTo>
                  <a:cubicBezTo>
                    <a:pt x="41" y="40"/>
                    <a:pt x="41" y="40"/>
                    <a:pt x="41" y="41"/>
                  </a:cubicBezTo>
                  <a:cubicBezTo>
                    <a:pt x="41" y="41"/>
                    <a:pt x="41" y="41"/>
                    <a:pt x="41" y="41"/>
                  </a:cubicBezTo>
                  <a:cubicBezTo>
                    <a:pt x="47" y="50"/>
                    <a:pt x="52" y="59"/>
                    <a:pt x="52" y="71"/>
                  </a:cubicBezTo>
                  <a:cubicBezTo>
                    <a:pt x="52" y="71"/>
                    <a:pt x="52" y="72"/>
                    <a:pt x="52" y="72"/>
                  </a:cubicBezTo>
                  <a:cubicBezTo>
                    <a:pt x="53" y="72"/>
                    <a:pt x="53" y="72"/>
                    <a:pt x="53" y="72"/>
                  </a:cubicBezTo>
                  <a:cubicBezTo>
                    <a:pt x="52" y="78"/>
                    <a:pt x="53" y="84"/>
                    <a:pt x="54" y="90"/>
                  </a:cubicBezTo>
                  <a:cubicBezTo>
                    <a:pt x="56" y="96"/>
                    <a:pt x="58" y="102"/>
                    <a:pt x="61" y="107"/>
                  </a:cubicBezTo>
                  <a:cubicBezTo>
                    <a:pt x="64" y="112"/>
                    <a:pt x="69" y="117"/>
                    <a:pt x="73" y="121"/>
                  </a:cubicBezTo>
                  <a:cubicBezTo>
                    <a:pt x="78" y="126"/>
                    <a:pt x="83" y="129"/>
                    <a:pt x="89" y="131"/>
                  </a:cubicBezTo>
                  <a:cubicBezTo>
                    <a:pt x="83" y="129"/>
                    <a:pt x="77" y="126"/>
                    <a:pt x="72" y="122"/>
                  </a:cubicBezTo>
                  <a:cubicBezTo>
                    <a:pt x="67" y="119"/>
                    <a:pt x="63" y="114"/>
                    <a:pt x="59" y="109"/>
                  </a:cubicBezTo>
                  <a:cubicBezTo>
                    <a:pt x="55" y="103"/>
                    <a:pt x="52" y="97"/>
                    <a:pt x="50" y="91"/>
                  </a:cubicBezTo>
                  <a:cubicBezTo>
                    <a:pt x="50" y="91"/>
                    <a:pt x="50" y="91"/>
                    <a:pt x="50" y="90"/>
                  </a:cubicBezTo>
                  <a:cubicBezTo>
                    <a:pt x="50" y="91"/>
                    <a:pt x="49" y="93"/>
                    <a:pt x="49" y="94"/>
                  </a:cubicBezTo>
                  <a:cubicBezTo>
                    <a:pt x="48" y="97"/>
                    <a:pt x="48" y="100"/>
                    <a:pt x="47" y="104"/>
                  </a:cubicBezTo>
                  <a:cubicBezTo>
                    <a:pt x="46" y="104"/>
                    <a:pt x="46" y="105"/>
                    <a:pt x="46" y="106"/>
                  </a:cubicBezTo>
                  <a:cubicBezTo>
                    <a:pt x="45" y="107"/>
                    <a:pt x="45" y="108"/>
                    <a:pt x="44" y="109"/>
                  </a:cubicBezTo>
                  <a:cubicBezTo>
                    <a:pt x="43" y="110"/>
                    <a:pt x="42" y="111"/>
                    <a:pt x="41" y="113"/>
                  </a:cubicBezTo>
                  <a:cubicBezTo>
                    <a:pt x="40" y="114"/>
                    <a:pt x="39" y="115"/>
                    <a:pt x="37" y="116"/>
                  </a:cubicBezTo>
                  <a:cubicBezTo>
                    <a:pt x="34" y="119"/>
                    <a:pt x="34" y="119"/>
                    <a:pt x="34" y="119"/>
                  </a:cubicBezTo>
                  <a:cubicBezTo>
                    <a:pt x="32" y="122"/>
                    <a:pt x="30" y="124"/>
                    <a:pt x="28" y="126"/>
                  </a:cubicBezTo>
                  <a:cubicBezTo>
                    <a:pt x="26" y="128"/>
                    <a:pt x="24" y="131"/>
                    <a:pt x="23" y="134"/>
                  </a:cubicBezTo>
                  <a:cubicBezTo>
                    <a:pt x="21" y="136"/>
                    <a:pt x="20" y="139"/>
                    <a:pt x="20" y="142"/>
                  </a:cubicBezTo>
                  <a:cubicBezTo>
                    <a:pt x="19" y="145"/>
                    <a:pt x="20" y="149"/>
                    <a:pt x="21" y="152"/>
                  </a:cubicBezTo>
                  <a:cubicBezTo>
                    <a:pt x="19" y="149"/>
                    <a:pt x="19" y="146"/>
                    <a:pt x="19" y="142"/>
                  </a:cubicBezTo>
                  <a:cubicBezTo>
                    <a:pt x="19" y="139"/>
                    <a:pt x="19" y="136"/>
                    <a:pt x="20" y="133"/>
                  </a:cubicBezTo>
                  <a:cubicBezTo>
                    <a:pt x="22" y="130"/>
                    <a:pt x="23" y="127"/>
                    <a:pt x="25" y="124"/>
                  </a:cubicBezTo>
                  <a:cubicBezTo>
                    <a:pt x="27" y="121"/>
                    <a:pt x="29" y="119"/>
                    <a:pt x="31" y="116"/>
                  </a:cubicBezTo>
                  <a:cubicBezTo>
                    <a:pt x="33" y="114"/>
                    <a:pt x="35" y="112"/>
                    <a:pt x="37" y="109"/>
                  </a:cubicBezTo>
                  <a:cubicBezTo>
                    <a:pt x="37" y="108"/>
                    <a:pt x="38" y="107"/>
                    <a:pt x="39" y="105"/>
                  </a:cubicBezTo>
                  <a:cubicBezTo>
                    <a:pt x="39" y="105"/>
                    <a:pt x="39" y="104"/>
                    <a:pt x="40" y="104"/>
                  </a:cubicBezTo>
                  <a:cubicBezTo>
                    <a:pt x="40" y="103"/>
                    <a:pt x="42" y="87"/>
                    <a:pt x="43" y="84"/>
                  </a:cubicBezTo>
                  <a:cubicBezTo>
                    <a:pt x="42" y="70"/>
                    <a:pt x="34" y="56"/>
                    <a:pt x="26" y="45"/>
                  </a:cubicBezTo>
                  <a:cubicBezTo>
                    <a:pt x="23" y="41"/>
                    <a:pt x="21" y="37"/>
                    <a:pt x="18" y="33"/>
                  </a:cubicBezTo>
                  <a:cubicBezTo>
                    <a:pt x="9" y="20"/>
                    <a:pt x="3" y="12"/>
                    <a:pt x="0" y="0"/>
                  </a:cubicBezTo>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0" name="Freeform 117"/>
            <p:cNvSpPr>
              <a:spLocks/>
            </p:cNvSpPr>
            <p:nvPr/>
          </p:nvSpPr>
          <p:spPr bwMode="auto">
            <a:xfrm>
              <a:off x="5434484" y="2799399"/>
              <a:ext cx="230187" cy="463550"/>
            </a:xfrm>
            <a:custGeom>
              <a:avLst/>
              <a:gdLst>
                <a:gd name="T0" fmla="*/ 87 w 87"/>
                <a:gd name="T1" fmla="*/ 67 h 175"/>
                <a:gd name="T2" fmla="*/ 81 w 87"/>
                <a:gd name="T3" fmla="*/ 85 h 175"/>
                <a:gd name="T4" fmla="*/ 79 w 87"/>
                <a:gd name="T5" fmla="*/ 90 h 175"/>
                <a:gd name="T6" fmla="*/ 41 w 87"/>
                <a:gd name="T7" fmla="*/ 124 h 175"/>
                <a:gd name="T8" fmla="*/ 38 w 87"/>
                <a:gd name="T9" fmla="*/ 127 h 175"/>
                <a:gd name="T10" fmla="*/ 34 w 87"/>
                <a:gd name="T11" fmla="*/ 133 h 175"/>
                <a:gd name="T12" fmla="*/ 26 w 87"/>
                <a:gd name="T13" fmla="*/ 146 h 175"/>
                <a:gd name="T14" fmla="*/ 22 w 87"/>
                <a:gd name="T15" fmla="*/ 160 h 175"/>
                <a:gd name="T16" fmla="*/ 24 w 87"/>
                <a:gd name="T17" fmla="*/ 175 h 175"/>
                <a:gd name="T18" fmla="*/ 21 w 87"/>
                <a:gd name="T19" fmla="*/ 160 h 175"/>
                <a:gd name="T20" fmla="*/ 24 w 87"/>
                <a:gd name="T21" fmla="*/ 145 h 175"/>
                <a:gd name="T22" fmla="*/ 30 w 87"/>
                <a:gd name="T23" fmla="*/ 131 h 175"/>
                <a:gd name="T24" fmla="*/ 33 w 87"/>
                <a:gd name="T25" fmla="*/ 126 h 175"/>
                <a:gd name="T26" fmla="*/ 33 w 87"/>
                <a:gd name="T27" fmla="*/ 126 h 175"/>
                <a:gd name="T28" fmla="*/ 29 w 87"/>
                <a:gd name="T29" fmla="*/ 126 h 175"/>
                <a:gd name="T30" fmla="*/ 24 w 87"/>
                <a:gd name="T31" fmla="*/ 126 h 175"/>
                <a:gd name="T32" fmla="*/ 19 w 87"/>
                <a:gd name="T33" fmla="*/ 125 h 175"/>
                <a:gd name="T34" fmla="*/ 0 w 87"/>
                <a:gd name="T35" fmla="*/ 122 h 175"/>
                <a:gd name="T36" fmla="*/ 20 w 87"/>
                <a:gd name="T37" fmla="*/ 122 h 175"/>
                <a:gd name="T38" fmla="*/ 24 w 87"/>
                <a:gd name="T39" fmla="*/ 122 h 175"/>
                <a:gd name="T40" fmla="*/ 29 w 87"/>
                <a:gd name="T41" fmla="*/ 122 h 175"/>
                <a:gd name="T42" fmla="*/ 34 w 87"/>
                <a:gd name="T43" fmla="*/ 122 h 175"/>
                <a:gd name="T44" fmla="*/ 34 w 87"/>
                <a:gd name="T45" fmla="*/ 122 h 175"/>
                <a:gd name="T46" fmla="*/ 37 w 87"/>
                <a:gd name="T47" fmla="*/ 119 h 175"/>
                <a:gd name="T48" fmla="*/ 62 w 87"/>
                <a:gd name="T49" fmla="*/ 96 h 175"/>
                <a:gd name="T50" fmla="*/ 76 w 87"/>
                <a:gd name="T51" fmla="*/ 81 h 175"/>
                <a:gd name="T52" fmla="*/ 77 w 87"/>
                <a:gd name="T53" fmla="*/ 61 h 175"/>
                <a:gd name="T54" fmla="*/ 76 w 87"/>
                <a:gd name="T55" fmla="*/ 42 h 175"/>
                <a:gd name="T56" fmla="*/ 68 w 87"/>
                <a:gd name="T5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75">
                  <a:moveTo>
                    <a:pt x="87" y="67"/>
                  </a:moveTo>
                  <a:cubicBezTo>
                    <a:pt x="87" y="73"/>
                    <a:pt x="85" y="79"/>
                    <a:pt x="81" y="85"/>
                  </a:cubicBezTo>
                  <a:cubicBezTo>
                    <a:pt x="81" y="86"/>
                    <a:pt x="80" y="88"/>
                    <a:pt x="79" y="90"/>
                  </a:cubicBezTo>
                  <a:cubicBezTo>
                    <a:pt x="70" y="105"/>
                    <a:pt x="54" y="113"/>
                    <a:pt x="41" y="124"/>
                  </a:cubicBezTo>
                  <a:cubicBezTo>
                    <a:pt x="40" y="124"/>
                    <a:pt x="39" y="126"/>
                    <a:pt x="38" y="127"/>
                  </a:cubicBezTo>
                  <a:cubicBezTo>
                    <a:pt x="37" y="129"/>
                    <a:pt x="35" y="131"/>
                    <a:pt x="34" y="133"/>
                  </a:cubicBezTo>
                  <a:cubicBezTo>
                    <a:pt x="31" y="137"/>
                    <a:pt x="28" y="141"/>
                    <a:pt x="26" y="146"/>
                  </a:cubicBezTo>
                  <a:cubicBezTo>
                    <a:pt x="24" y="150"/>
                    <a:pt x="23" y="155"/>
                    <a:pt x="22" y="160"/>
                  </a:cubicBezTo>
                  <a:cubicBezTo>
                    <a:pt x="22" y="165"/>
                    <a:pt x="22" y="170"/>
                    <a:pt x="24" y="175"/>
                  </a:cubicBezTo>
                  <a:cubicBezTo>
                    <a:pt x="21" y="170"/>
                    <a:pt x="21" y="165"/>
                    <a:pt x="21" y="160"/>
                  </a:cubicBezTo>
                  <a:cubicBezTo>
                    <a:pt x="21" y="155"/>
                    <a:pt x="22" y="150"/>
                    <a:pt x="24" y="145"/>
                  </a:cubicBezTo>
                  <a:cubicBezTo>
                    <a:pt x="25" y="140"/>
                    <a:pt x="28" y="135"/>
                    <a:pt x="30" y="131"/>
                  </a:cubicBezTo>
                  <a:cubicBezTo>
                    <a:pt x="31" y="129"/>
                    <a:pt x="32" y="128"/>
                    <a:pt x="33" y="126"/>
                  </a:cubicBezTo>
                  <a:cubicBezTo>
                    <a:pt x="33" y="126"/>
                    <a:pt x="33" y="126"/>
                    <a:pt x="33" y="126"/>
                  </a:cubicBezTo>
                  <a:cubicBezTo>
                    <a:pt x="32" y="126"/>
                    <a:pt x="30" y="126"/>
                    <a:pt x="29" y="126"/>
                  </a:cubicBezTo>
                  <a:cubicBezTo>
                    <a:pt x="27" y="126"/>
                    <a:pt x="26" y="126"/>
                    <a:pt x="24" y="126"/>
                  </a:cubicBezTo>
                  <a:cubicBezTo>
                    <a:pt x="19" y="125"/>
                    <a:pt x="19" y="125"/>
                    <a:pt x="19" y="125"/>
                  </a:cubicBezTo>
                  <a:cubicBezTo>
                    <a:pt x="0" y="122"/>
                    <a:pt x="0" y="122"/>
                    <a:pt x="0" y="122"/>
                  </a:cubicBezTo>
                  <a:cubicBezTo>
                    <a:pt x="20" y="122"/>
                    <a:pt x="20" y="122"/>
                    <a:pt x="20" y="122"/>
                  </a:cubicBezTo>
                  <a:cubicBezTo>
                    <a:pt x="24" y="122"/>
                    <a:pt x="24" y="122"/>
                    <a:pt x="24" y="122"/>
                  </a:cubicBezTo>
                  <a:cubicBezTo>
                    <a:pt x="26" y="122"/>
                    <a:pt x="28" y="122"/>
                    <a:pt x="29" y="122"/>
                  </a:cubicBezTo>
                  <a:cubicBezTo>
                    <a:pt x="31" y="122"/>
                    <a:pt x="32" y="122"/>
                    <a:pt x="34" y="122"/>
                  </a:cubicBezTo>
                  <a:cubicBezTo>
                    <a:pt x="34" y="122"/>
                    <a:pt x="34" y="122"/>
                    <a:pt x="34" y="122"/>
                  </a:cubicBezTo>
                  <a:cubicBezTo>
                    <a:pt x="35" y="121"/>
                    <a:pt x="36" y="120"/>
                    <a:pt x="37" y="119"/>
                  </a:cubicBezTo>
                  <a:cubicBezTo>
                    <a:pt x="46" y="111"/>
                    <a:pt x="54" y="103"/>
                    <a:pt x="62" y="96"/>
                  </a:cubicBezTo>
                  <a:cubicBezTo>
                    <a:pt x="67" y="91"/>
                    <a:pt x="72" y="87"/>
                    <a:pt x="76" y="81"/>
                  </a:cubicBezTo>
                  <a:cubicBezTo>
                    <a:pt x="78" y="75"/>
                    <a:pt x="78" y="68"/>
                    <a:pt x="77" y="61"/>
                  </a:cubicBezTo>
                  <a:cubicBezTo>
                    <a:pt x="77" y="54"/>
                    <a:pt x="76" y="48"/>
                    <a:pt x="76" y="42"/>
                  </a:cubicBezTo>
                  <a:cubicBezTo>
                    <a:pt x="73" y="28"/>
                    <a:pt x="70" y="14"/>
                    <a:pt x="68" y="0"/>
                  </a:cubicBezTo>
                </a:path>
              </a:pathLst>
            </a:custGeom>
            <a:solidFill>
              <a:srgbClr val="F490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1" name="Freeform 118"/>
            <p:cNvSpPr>
              <a:spLocks/>
            </p:cNvSpPr>
            <p:nvPr/>
          </p:nvSpPr>
          <p:spPr bwMode="auto">
            <a:xfrm>
              <a:off x="5931371" y="2546986"/>
              <a:ext cx="34925" cy="50800"/>
            </a:xfrm>
            <a:custGeom>
              <a:avLst/>
              <a:gdLst>
                <a:gd name="T0" fmla="*/ 11 w 13"/>
                <a:gd name="T1" fmla="*/ 19 h 19"/>
                <a:gd name="T2" fmla="*/ 0 w 13"/>
                <a:gd name="T3" fmla="*/ 16 h 19"/>
                <a:gd name="T4" fmla="*/ 2 w 13"/>
                <a:gd name="T5" fmla="*/ 12 h 19"/>
                <a:gd name="T6" fmla="*/ 4 w 13"/>
                <a:gd name="T7" fmla="*/ 1 h 19"/>
                <a:gd name="T8" fmla="*/ 4 w 13"/>
                <a:gd name="T9" fmla="*/ 0 h 19"/>
                <a:gd name="T10" fmla="*/ 13 w 13"/>
                <a:gd name="T11" fmla="*/ 3 h 19"/>
                <a:gd name="T12" fmla="*/ 11 w 13"/>
                <a:gd name="T13" fmla="*/ 10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7" y="18"/>
                    <a:pt x="3" y="17"/>
                    <a:pt x="0" y="16"/>
                  </a:cubicBezTo>
                  <a:cubicBezTo>
                    <a:pt x="1" y="15"/>
                    <a:pt x="1" y="13"/>
                    <a:pt x="2" y="12"/>
                  </a:cubicBezTo>
                  <a:cubicBezTo>
                    <a:pt x="4" y="8"/>
                    <a:pt x="5" y="5"/>
                    <a:pt x="4" y="1"/>
                  </a:cubicBezTo>
                  <a:cubicBezTo>
                    <a:pt x="4" y="1"/>
                    <a:pt x="4" y="1"/>
                    <a:pt x="4" y="0"/>
                  </a:cubicBezTo>
                  <a:cubicBezTo>
                    <a:pt x="7" y="1"/>
                    <a:pt x="10" y="2"/>
                    <a:pt x="13" y="3"/>
                  </a:cubicBezTo>
                  <a:cubicBezTo>
                    <a:pt x="12" y="5"/>
                    <a:pt x="11" y="8"/>
                    <a:pt x="11" y="10"/>
                  </a:cubicBezTo>
                  <a:cubicBezTo>
                    <a:pt x="10" y="13"/>
                    <a:pt x="10" y="16"/>
                    <a:pt x="11" y="19"/>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2" name="Freeform 119"/>
            <p:cNvSpPr>
              <a:spLocks/>
            </p:cNvSpPr>
            <p:nvPr/>
          </p:nvSpPr>
          <p:spPr bwMode="auto">
            <a:xfrm>
              <a:off x="6288559" y="2553336"/>
              <a:ext cx="44450" cy="44450"/>
            </a:xfrm>
            <a:custGeom>
              <a:avLst/>
              <a:gdLst>
                <a:gd name="T0" fmla="*/ 17 w 17"/>
                <a:gd name="T1" fmla="*/ 15 h 17"/>
                <a:gd name="T2" fmla="*/ 3 w 17"/>
                <a:gd name="T3" fmla="*/ 17 h 17"/>
                <a:gd name="T4" fmla="*/ 3 w 17"/>
                <a:gd name="T5" fmla="*/ 10 h 17"/>
                <a:gd name="T6" fmla="*/ 0 w 17"/>
                <a:gd name="T7" fmla="*/ 2 h 17"/>
                <a:gd name="T8" fmla="*/ 12 w 17"/>
                <a:gd name="T9" fmla="*/ 0 h 17"/>
                <a:gd name="T10" fmla="*/ 14 w 17"/>
                <a:gd name="T11" fmla="*/ 9 h 17"/>
                <a:gd name="T12" fmla="*/ 17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5"/>
                  </a:moveTo>
                  <a:cubicBezTo>
                    <a:pt x="12" y="16"/>
                    <a:pt x="7" y="16"/>
                    <a:pt x="3" y="17"/>
                  </a:cubicBezTo>
                  <a:cubicBezTo>
                    <a:pt x="3" y="15"/>
                    <a:pt x="3" y="12"/>
                    <a:pt x="3" y="10"/>
                  </a:cubicBezTo>
                  <a:cubicBezTo>
                    <a:pt x="3" y="7"/>
                    <a:pt x="2" y="4"/>
                    <a:pt x="0" y="2"/>
                  </a:cubicBezTo>
                  <a:cubicBezTo>
                    <a:pt x="4" y="1"/>
                    <a:pt x="8" y="0"/>
                    <a:pt x="12" y="0"/>
                  </a:cubicBezTo>
                  <a:cubicBezTo>
                    <a:pt x="12" y="3"/>
                    <a:pt x="13" y="6"/>
                    <a:pt x="14" y="9"/>
                  </a:cubicBezTo>
                  <a:cubicBezTo>
                    <a:pt x="15" y="11"/>
                    <a:pt x="16" y="13"/>
                    <a:pt x="17" y="15"/>
                  </a:cubicBezTo>
                  <a:close/>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3" name="Freeform 120"/>
            <p:cNvSpPr>
              <a:spLocks/>
            </p:cNvSpPr>
            <p:nvPr/>
          </p:nvSpPr>
          <p:spPr bwMode="auto">
            <a:xfrm>
              <a:off x="6094884" y="2523174"/>
              <a:ext cx="19050" cy="0"/>
            </a:xfrm>
            <a:custGeom>
              <a:avLst/>
              <a:gdLst>
                <a:gd name="T0" fmla="*/ 0 w 7"/>
                <a:gd name="T1" fmla="*/ 3 w 7"/>
                <a:gd name="T2" fmla="*/ 7 w 7"/>
                <a:gd name="T3" fmla="*/ 0 w 7"/>
              </a:gdLst>
              <a:ahLst/>
              <a:cxnLst>
                <a:cxn ang="0">
                  <a:pos x="T0" y="0"/>
                </a:cxn>
                <a:cxn ang="0">
                  <a:pos x="T1" y="0"/>
                </a:cxn>
                <a:cxn ang="0">
                  <a:pos x="T2" y="0"/>
                </a:cxn>
                <a:cxn ang="0">
                  <a:pos x="T3" y="0"/>
                </a:cxn>
              </a:cxnLst>
              <a:rect l="0" t="0" r="r" b="b"/>
              <a:pathLst>
                <a:path w="7">
                  <a:moveTo>
                    <a:pt x="0" y="0"/>
                  </a:moveTo>
                  <a:cubicBezTo>
                    <a:pt x="1" y="0"/>
                    <a:pt x="2" y="0"/>
                    <a:pt x="3" y="0"/>
                  </a:cubicBezTo>
                  <a:cubicBezTo>
                    <a:pt x="4" y="0"/>
                    <a:pt x="5" y="0"/>
                    <a:pt x="7" y="0"/>
                  </a:cubicBezTo>
                  <a:cubicBezTo>
                    <a:pt x="4" y="0"/>
                    <a:pt x="2" y="0"/>
                    <a:pt x="0"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4" name="Freeform 121"/>
            <p:cNvSpPr>
              <a:spLocks/>
            </p:cNvSpPr>
            <p:nvPr/>
          </p:nvSpPr>
          <p:spPr bwMode="auto">
            <a:xfrm>
              <a:off x="5966296" y="2513649"/>
              <a:ext cx="322262" cy="57150"/>
            </a:xfrm>
            <a:custGeom>
              <a:avLst/>
              <a:gdLst>
                <a:gd name="T0" fmla="*/ 0 w 122"/>
                <a:gd name="T1" fmla="*/ 16 h 22"/>
                <a:gd name="T2" fmla="*/ 9 w 122"/>
                <a:gd name="T3" fmla="*/ 6 h 22"/>
                <a:gd name="T4" fmla="*/ 28 w 122"/>
                <a:gd name="T5" fmla="*/ 1 h 22"/>
                <a:gd name="T6" fmla="*/ 52 w 122"/>
                <a:gd name="T7" fmla="*/ 4 h 22"/>
                <a:gd name="T8" fmla="*/ 49 w 122"/>
                <a:gd name="T9" fmla="*/ 4 h 22"/>
                <a:gd name="T10" fmla="*/ 56 w 122"/>
                <a:gd name="T11" fmla="*/ 4 h 22"/>
                <a:gd name="T12" fmla="*/ 52 w 122"/>
                <a:gd name="T13" fmla="*/ 4 h 22"/>
                <a:gd name="T14" fmla="*/ 96 w 122"/>
                <a:gd name="T15" fmla="*/ 1 h 22"/>
                <a:gd name="T16" fmla="*/ 106 w 122"/>
                <a:gd name="T17" fmla="*/ 3 h 22"/>
                <a:gd name="T18" fmla="*/ 116 w 122"/>
                <a:gd name="T19" fmla="*/ 7 h 22"/>
                <a:gd name="T20" fmla="*/ 122 w 122"/>
                <a:gd name="T21" fmla="*/ 15 h 22"/>
                <a:gd name="T22" fmla="*/ 122 w 122"/>
                <a:gd name="T23" fmla="*/ 16 h 22"/>
                <a:gd name="T24" fmla="*/ 49 w 122"/>
                <a:gd name="T25" fmla="*/ 22 h 22"/>
                <a:gd name="T26" fmla="*/ 0 w 122"/>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2">
                  <a:moveTo>
                    <a:pt x="0" y="16"/>
                  </a:moveTo>
                  <a:cubicBezTo>
                    <a:pt x="2" y="12"/>
                    <a:pt x="5" y="8"/>
                    <a:pt x="9" y="6"/>
                  </a:cubicBezTo>
                  <a:cubicBezTo>
                    <a:pt x="14" y="2"/>
                    <a:pt x="21" y="0"/>
                    <a:pt x="28" y="1"/>
                  </a:cubicBezTo>
                  <a:cubicBezTo>
                    <a:pt x="36" y="3"/>
                    <a:pt x="44" y="3"/>
                    <a:pt x="52" y="4"/>
                  </a:cubicBezTo>
                  <a:cubicBezTo>
                    <a:pt x="51" y="4"/>
                    <a:pt x="50" y="4"/>
                    <a:pt x="49" y="4"/>
                  </a:cubicBezTo>
                  <a:cubicBezTo>
                    <a:pt x="51" y="4"/>
                    <a:pt x="54" y="4"/>
                    <a:pt x="56" y="4"/>
                  </a:cubicBezTo>
                  <a:cubicBezTo>
                    <a:pt x="55" y="4"/>
                    <a:pt x="53" y="4"/>
                    <a:pt x="52" y="4"/>
                  </a:cubicBezTo>
                  <a:cubicBezTo>
                    <a:pt x="67" y="4"/>
                    <a:pt x="81" y="3"/>
                    <a:pt x="96" y="1"/>
                  </a:cubicBezTo>
                  <a:cubicBezTo>
                    <a:pt x="99" y="1"/>
                    <a:pt x="103" y="1"/>
                    <a:pt x="106" y="3"/>
                  </a:cubicBezTo>
                  <a:cubicBezTo>
                    <a:pt x="110" y="3"/>
                    <a:pt x="113" y="5"/>
                    <a:pt x="116" y="7"/>
                  </a:cubicBezTo>
                  <a:cubicBezTo>
                    <a:pt x="118" y="10"/>
                    <a:pt x="120" y="12"/>
                    <a:pt x="122" y="15"/>
                  </a:cubicBezTo>
                  <a:cubicBezTo>
                    <a:pt x="122" y="16"/>
                    <a:pt x="122" y="16"/>
                    <a:pt x="122" y="16"/>
                  </a:cubicBezTo>
                  <a:cubicBezTo>
                    <a:pt x="98" y="20"/>
                    <a:pt x="74" y="22"/>
                    <a:pt x="49" y="22"/>
                  </a:cubicBezTo>
                  <a:cubicBezTo>
                    <a:pt x="33" y="21"/>
                    <a:pt x="16" y="19"/>
                    <a:pt x="0" y="1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5" name="Freeform 122"/>
            <p:cNvSpPr>
              <a:spLocks/>
            </p:cNvSpPr>
            <p:nvPr/>
          </p:nvSpPr>
          <p:spPr bwMode="auto">
            <a:xfrm>
              <a:off x="5959946" y="2597786"/>
              <a:ext cx="336550" cy="66675"/>
            </a:xfrm>
            <a:custGeom>
              <a:avLst/>
              <a:gdLst>
                <a:gd name="T0" fmla="*/ 85 w 127"/>
                <a:gd name="T1" fmla="*/ 5 h 25"/>
                <a:gd name="T2" fmla="*/ 127 w 127"/>
                <a:gd name="T3" fmla="*/ 0 h 25"/>
                <a:gd name="T4" fmla="*/ 121 w 127"/>
                <a:gd name="T5" fmla="*/ 13 h 25"/>
                <a:gd name="T6" fmla="*/ 103 w 127"/>
                <a:gd name="T7" fmla="*/ 23 h 25"/>
                <a:gd name="T8" fmla="*/ 58 w 127"/>
                <a:gd name="T9" fmla="*/ 25 h 25"/>
                <a:gd name="T10" fmla="*/ 26 w 127"/>
                <a:gd name="T11" fmla="*/ 23 h 25"/>
                <a:gd name="T12" fmla="*/ 22 w 127"/>
                <a:gd name="T13" fmla="*/ 22 h 25"/>
                <a:gd name="T14" fmla="*/ 4 w 127"/>
                <a:gd name="T15" fmla="*/ 11 h 25"/>
                <a:gd name="T16" fmla="*/ 0 w 127"/>
                <a:gd name="T17" fmla="*/ 2 h 25"/>
                <a:gd name="T18" fmla="*/ 0 w 127"/>
                <a:gd name="T19" fmla="*/ 0 h 25"/>
                <a:gd name="T20" fmla="*/ 85 w 127"/>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85" y="5"/>
                  </a:moveTo>
                  <a:cubicBezTo>
                    <a:pt x="99" y="4"/>
                    <a:pt x="113" y="2"/>
                    <a:pt x="127" y="0"/>
                  </a:cubicBezTo>
                  <a:cubicBezTo>
                    <a:pt x="126" y="5"/>
                    <a:pt x="124" y="9"/>
                    <a:pt x="121" y="13"/>
                  </a:cubicBezTo>
                  <a:cubicBezTo>
                    <a:pt x="116" y="18"/>
                    <a:pt x="110" y="22"/>
                    <a:pt x="103" y="23"/>
                  </a:cubicBezTo>
                  <a:cubicBezTo>
                    <a:pt x="88" y="24"/>
                    <a:pt x="73" y="25"/>
                    <a:pt x="58" y="25"/>
                  </a:cubicBezTo>
                  <a:cubicBezTo>
                    <a:pt x="47" y="25"/>
                    <a:pt x="36" y="24"/>
                    <a:pt x="26" y="23"/>
                  </a:cubicBezTo>
                  <a:cubicBezTo>
                    <a:pt x="24" y="23"/>
                    <a:pt x="23" y="22"/>
                    <a:pt x="22" y="22"/>
                  </a:cubicBezTo>
                  <a:cubicBezTo>
                    <a:pt x="15" y="21"/>
                    <a:pt x="9" y="17"/>
                    <a:pt x="4" y="11"/>
                  </a:cubicBezTo>
                  <a:cubicBezTo>
                    <a:pt x="2" y="9"/>
                    <a:pt x="1" y="5"/>
                    <a:pt x="0" y="2"/>
                  </a:cubicBezTo>
                  <a:cubicBezTo>
                    <a:pt x="0" y="1"/>
                    <a:pt x="0" y="0"/>
                    <a:pt x="0" y="0"/>
                  </a:cubicBezTo>
                  <a:cubicBezTo>
                    <a:pt x="28" y="6"/>
                    <a:pt x="57" y="7"/>
                    <a:pt x="85" y="5"/>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6" name="Freeform 123"/>
            <p:cNvSpPr>
              <a:spLocks/>
            </p:cNvSpPr>
            <p:nvPr/>
          </p:nvSpPr>
          <p:spPr bwMode="auto">
            <a:xfrm>
              <a:off x="5958359" y="2554924"/>
              <a:ext cx="338137" cy="61913"/>
            </a:xfrm>
            <a:custGeom>
              <a:avLst/>
              <a:gdLst>
                <a:gd name="T0" fmla="*/ 128 w 128"/>
                <a:gd name="T1" fmla="*/ 16 h 23"/>
                <a:gd name="T2" fmla="*/ 86 w 128"/>
                <a:gd name="T3" fmla="*/ 21 h 23"/>
                <a:gd name="T4" fmla="*/ 1 w 128"/>
                <a:gd name="T5" fmla="*/ 16 h 23"/>
                <a:gd name="T6" fmla="*/ 1 w 128"/>
                <a:gd name="T7" fmla="*/ 7 h 23"/>
                <a:gd name="T8" fmla="*/ 3 w 128"/>
                <a:gd name="T9" fmla="*/ 0 h 23"/>
                <a:gd name="T10" fmla="*/ 52 w 128"/>
                <a:gd name="T11" fmla="*/ 6 h 23"/>
                <a:gd name="T12" fmla="*/ 125 w 128"/>
                <a:gd name="T13" fmla="*/ 1 h 23"/>
                <a:gd name="T14" fmla="*/ 128 w 128"/>
                <a:gd name="T15" fmla="*/ 9 h 23"/>
                <a:gd name="T16" fmla="*/ 128 w 128"/>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3">
                  <a:moveTo>
                    <a:pt x="128" y="16"/>
                  </a:moveTo>
                  <a:cubicBezTo>
                    <a:pt x="114" y="18"/>
                    <a:pt x="100" y="20"/>
                    <a:pt x="86" y="21"/>
                  </a:cubicBezTo>
                  <a:cubicBezTo>
                    <a:pt x="57" y="23"/>
                    <a:pt x="28" y="22"/>
                    <a:pt x="1" y="16"/>
                  </a:cubicBezTo>
                  <a:cubicBezTo>
                    <a:pt x="0" y="13"/>
                    <a:pt x="0" y="10"/>
                    <a:pt x="1" y="7"/>
                  </a:cubicBezTo>
                  <a:cubicBezTo>
                    <a:pt x="1" y="5"/>
                    <a:pt x="2" y="2"/>
                    <a:pt x="3" y="0"/>
                  </a:cubicBezTo>
                  <a:cubicBezTo>
                    <a:pt x="19" y="3"/>
                    <a:pt x="36" y="5"/>
                    <a:pt x="52" y="6"/>
                  </a:cubicBezTo>
                  <a:cubicBezTo>
                    <a:pt x="77" y="7"/>
                    <a:pt x="101" y="4"/>
                    <a:pt x="125" y="1"/>
                  </a:cubicBezTo>
                  <a:cubicBezTo>
                    <a:pt x="127" y="3"/>
                    <a:pt x="128" y="6"/>
                    <a:pt x="128" y="9"/>
                  </a:cubicBezTo>
                  <a:cubicBezTo>
                    <a:pt x="128" y="11"/>
                    <a:pt x="128" y="14"/>
                    <a:pt x="128" y="16"/>
                  </a:cubicBezTo>
                  <a:close/>
                </a:path>
              </a:pathLst>
            </a:custGeom>
            <a:solidFill>
              <a:srgbClr val="F9A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 name="Freeform 124"/>
            <p:cNvSpPr>
              <a:spLocks/>
            </p:cNvSpPr>
            <p:nvPr/>
          </p:nvSpPr>
          <p:spPr bwMode="auto">
            <a:xfrm>
              <a:off x="6333009" y="2507299"/>
              <a:ext cx="303212" cy="114300"/>
            </a:xfrm>
            <a:custGeom>
              <a:avLst/>
              <a:gdLst>
                <a:gd name="T0" fmla="*/ 115 w 115"/>
                <a:gd name="T1" fmla="*/ 0 h 43"/>
                <a:gd name="T2" fmla="*/ 112 w 115"/>
                <a:gd name="T3" fmla="*/ 12 h 43"/>
                <a:gd name="T4" fmla="*/ 109 w 115"/>
                <a:gd name="T5" fmla="*/ 17 h 43"/>
                <a:gd name="T6" fmla="*/ 98 w 115"/>
                <a:gd name="T7" fmla="*/ 25 h 43"/>
                <a:gd name="T8" fmla="*/ 75 w 115"/>
                <a:gd name="T9" fmla="*/ 31 h 43"/>
                <a:gd name="T10" fmla="*/ 40 w 115"/>
                <a:gd name="T11" fmla="*/ 39 h 43"/>
                <a:gd name="T12" fmla="*/ 31 w 115"/>
                <a:gd name="T13" fmla="*/ 41 h 43"/>
                <a:gd name="T14" fmla="*/ 21 w 115"/>
                <a:gd name="T15" fmla="*/ 43 h 43"/>
                <a:gd name="T16" fmla="*/ 11 w 115"/>
                <a:gd name="T17" fmla="*/ 41 h 43"/>
                <a:gd name="T18" fmla="*/ 3 w 115"/>
                <a:gd name="T19" fmla="*/ 34 h 43"/>
                <a:gd name="T20" fmla="*/ 0 w 115"/>
                <a:gd name="T21" fmla="*/ 32 h 43"/>
                <a:gd name="T22" fmla="*/ 57 w 115"/>
                <a:gd name="T23" fmla="*/ 18 h 43"/>
                <a:gd name="T24" fmla="*/ 115 w 115"/>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43">
                  <a:moveTo>
                    <a:pt x="115" y="0"/>
                  </a:moveTo>
                  <a:cubicBezTo>
                    <a:pt x="115" y="4"/>
                    <a:pt x="114" y="8"/>
                    <a:pt x="112" y="12"/>
                  </a:cubicBezTo>
                  <a:cubicBezTo>
                    <a:pt x="111" y="14"/>
                    <a:pt x="110" y="15"/>
                    <a:pt x="109" y="17"/>
                  </a:cubicBezTo>
                  <a:cubicBezTo>
                    <a:pt x="106" y="21"/>
                    <a:pt x="102" y="24"/>
                    <a:pt x="98" y="25"/>
                  </a:cubicBezTo>
                  <a:cubicBezTo>
                    <a:pt x="90" y="27"/>
                    <a:pt x="83" y="29"/>
                    <a:pt x="75" y="31"/>
                  </a:cubicBezTo>
                  <a:cubicBezTo>
                    <a:pt x="63" y="34"/>
                    <a:pt x="52" y="36"/>
                    <a:pt x="40" y="39"/>
                  </a:cubicBezTo>
                  <a:cubicBezTo>
                    <a:pt x="37" y="40"/>
                    <a:pt x="34" y="41"/>
                    <a:pt x="31" y="41"/>
                  </a:cubicBezTo>
                  <a:cubicBezTo>
                    <a:pt x="28" y="43"/>
                    <a:pt x="25" y="43"/>
                    <a:pt x="21" y="43"/>
                  </a:cubicBezTo>
                  <a:cubicBezTo>
                    <a:pt x="18" y="43"/>
                    <a:pt x="14" y="42"/>
                    <a:pt x="11" y="41"/>
                  </a:cubicBezTo>
                  <a:cubicBezTo>
                    <a:pt x="8" y="39"/>
                    <a:pt x="5" y="37"/>
                    <a:pt x="3" y="34"/>
                  </a:cubicBezTo>
                  <a:cubicBezTo>
                    <a:pt x="2" y="33"/>
                    <a:pt x="1" y="33"/>
                    <a:pt x="0" y="32"/>
                  </a:cubicBezTo>
                  <a:cubicBezTo>
                    <a:pt x="19" y="28"/>
                    <a:pt x="38" y="23"/>
                    <a:pt x="57" y="18"/>
                  </a:cubicBezTo>
                  <a:cubicBezTo>
                    <a:pt x="76" y="13"/>
                    <a:pt x="96" y="7"/>
                    <a:pt x="115"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8" name="Freeform 125"/>
            <p:cNvSpPr>
              <a:spLocks/>
            </p:cNvSpPr>
            <p:nvPr/>
          </p:nvSpPr>
          <p:spPr bwMode="auto">
            <a:xfrm>
              <a:off x="6320309" y="2435861"/>
              <a:ext cx="303212" cy="117475"/>
            </a:xfrm>
            <a:custGeom>
              <a:avLst/>
              <a:gdLst>
                <a:gd name="T0" fmla="*/ 3 w 115"/>
                <a:gd name="T1" fmla="*/ 32 h 44"/>
                <a:gd name="T2" fmla="*/ 7 w 115"/>
                <a:gd name="T3" fmla="*/ 27 h 44"/>
                <a:gd name="T4" fmla="*/ 18 w 115"/>
                <a:gd name="T5" fmla="*/ 19 h 44"/>
                <a:gd name="T6" fmla="*/ 40 w 115"/>
                <a:gd name="T7" fmla="*/ 13 h 44"/>
                <a:gd name="T8" fmla="*/ 76 w 115"/>
                <a:gd name="T9" fmla="*/ 4 h 44"/>
                <a:gd name="T10" fmla="*/ 84 w 115"/>
                <a:gd name="T11" fmla="*/ 2 h 44"/>
                <a:gd name="T12" fmla="*/ 94 w 115"/>
                <a:gd name="T13" fmla="*/ 1 h 44"/>
                <a:gd name="T14" fmla="*/ 104 w 115"/>
                <a:gd name="T15" fmla="*/ 3 h 44"/>
                <a:gd name="T16" fmla="*/ 113 w 115"/>
                <a:gd name="T17" fmla="*/ 9 h 44"/>
                <a:gd name="T18" fmla="*/ 115 w 115"/>
                <a:gd name="T19" fmla="*/ 12 h 44"/>
                <a:gd name="T20" fmla="*/ 1 w 115"/>
                <a:gd name="T21" fmla="*/ 44 h 44"/>
                <a:gd name="T22" fmla="*/ 3 w 115"/>
                <a:gd name="T2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4">
                  <a:moveTo>
                    <a:pt x="3" y="32"/>
                  </a:moveTo>
                  <a:cubicBezTo>
                    <a:pt x="4" y="31"/>
                    <a:pt x="5" y="29"/>
                    <a:pt x="7" y="27"/>
                  </a:cubicBezTo>
                  <a:cubicBezTo>
                    <a:pt x="10" y="23"/>
                    <a:pt x="13" y="20"/>
                    <a:pt x="18" y="19"/>
                  </a:cubicBezTo>
                  <a:cubicBezTo>
                    <a:pt x="25" y="17"/>
                    <a:pt x="32" y="15"/>
                    <a:pt x="40" y="13"/>
                  </a:cubicBezTo>
                  <a:cubicBezTo>
                    <a:pt x="52" y="10"/>
                    <a:pt x="64" y="7"/>
                    <a:pt x="76" y="4"/>
                  </a:cubicBezTo>
                  <a:cubicBezTo>
                    <a:pt x="78" y="4"/>
                    <a:pt x="81" y="3"/>
                    <a:pt x="84" y="2"/>
                  </a:cubicBezTo>
                  <a:cubicBezTo>
                    <a:pt x="87" y="1"/>
                    <a:pt x="90" y="0"/>
                    <a:pt x="94" y="1"/>
                  </a:cubicBezTo>
                  <a:cubicBezTo>
                    <a:pt x="98" y="1"/>
                    <a:pt x="101" y="1"/>
                    <a:pt x="104" y="3"/>
                  </a:cubicBezTo>
                  <a:cubicBezTo>
                    <a:pt x="108" y="4"/>
                    <a:pt x="110" y="6"/>
                    <a:pt x="113" y="9"/>
                  </a:cubicBezTo>
                  <a:cubicBezTo>
                    <a:pt x="113" y="10"/>
                    <a:pt x="114" y="11"/>
                    <a:pt x="115" y="12"/>
                  </a:cubicBezTo>
                  <a:cubicBezTo>
                    <a:pt x="78" y="24"/>
                    <a:pt x="39" y="36"/>
                    <a:pt x="1" y="44"/>
                  </a:cubicBezTo>
                  <a:cubicBezTo>
                    <a:pt x="0" y="40"/>
                    <a:pt x="1" y="36"/>
                    <a:pt x="3" y="3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9" name="Freeform 126"/>
            <p:cNvSpPr>
              <a:spLocks/>
            </p:cNvSpPr>
            <p:nvPr/>
          </p:nvSpPr>
          <p:spPr bwMode="auto">
            <a:xfrm>
              <a:off x="6320309" y="2467611"/>
              <a:ext cx="315912" cy="125413"/>
            </a:xfrm>
            <a:custGeom>
              <a:avLst/>
              <a:gdLst>
                <a:gd name="T0" fmla="*/ 118 w 120"/>
                <a:gd name="T1" fmla="*/ 6 h 47"/>
                <a:gd name="T2" fmla="*/ 120 w 120"/>
                <a:gd name="T3" fmla="*/ 15 h 47"/>
                <a:gd name="T4" fmla="*/ 62 w 120"/>
                <a:gd name="T5" fmla="*/ 33 h 47"/>
                <a:gd name="T6" fmla="*/ 5 w 120"/>
                <a:gd name="T7" fmla="*/ 47 h 47"/>
                <a:gd name="T8" fmla="*/ 2 w 120"/>
                <a:gd name="T9" fmla="*/ 41 h 47"/>
                <a:gd name="T10" fmla="*/ 0 w 120"/>
                <a:gd name="T11" fmla="*/ 31 h 47"/>
                <a:gd name="T12" fmla="*/ 115 w 120"/>
                <a:gd name="T13" fmla="*/ 0 h 47"/>
                <a:gd name="T14" fmla="*/ 118 w 120"/>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7">
                  <a:moveTo>
                    <a:pt x="118" y="6"/>
                  </a:moveTo>
                  <a:cubicBezTo>
                    <a:pt x="119" y="9"/>
                    <a:pt x="120" y="12"/>
                    <a:pt x="120" y="15"/>
                  </a:cubicBezTo>
                  <a:cubicBezTo>
                    <a:pt x="100" y="21"/>
                    <a:pt x="81" y="28"/>
                    <a:pt x="62" y="33"/>
                  </a:cubicBezTo>
                  <a:cubicBezTo>
                    <a:pt x="43" y="38"/>
                    <a:pt x="24" y="43"/>
                    <a:pt x="5" y="47"/>
                  </a:cubicBezTo>
                  <a:cubicBezTo>
                    <a:pt x="4" y="45"/>
                    <a:pt x="3" y="43"/>
                    <a:pt x="2" y="41"/>
                  </a:cubicBezTo>
                  <a:cubicBezTo>
                    <a:pt x="1" y="38"/>
                    <a:pt x="0" y="35"/>
                    <a:pt x="0" y="31"/>
                  </a:cubicBezTo>
                  <a:cubicBezTo>
                    <a:pt x="39" y="24"/>
                    <a:pt x="77" y="12"/>
                    <a:pt x="115" y="0"/>
                  </a:cubicBezTo>
                  <a:cubicBezTo>
                    <a:pt x="116" y="2"/>
                    <a:pt x="117" y="4"/>
                    <a:pt x="118" y="6"/>
                  </a:cubicBezTo>
                  <a:close/>
                </a:path>
              </a:pathLst>
            </a:custGeom>
            <a:solidFill>
              <a:srgbClr val="F9A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0" name="Freeform 127"/>
            <p:cNvSpPr>
              <a:spLocks/>
            </p:cNvSpPr>
            <p:nvPr/>
          </p:nvSpPr>
          <p:spPr bwMode="auto">
            <a:xfrm>
              <a:off x="5123334" y="2723199"/>
              <a:ext cx="139700" cy="112713"/>
            </a:xfrm>
            <a:custGeom>
              <a:avLst/>
              <a:gdLst>
                <a:gd name="T0" fmla="*/ 49 w 53"/>
                <a:gd name="T1" fmla="*/ 0 h 43"/>
                <a:gd name="T2" fmla="*/ 6 w 53"/>
                <a:gd name="T3" fmla="*/ 26 h 43"/>
                <a:gd name="T4" fmla="*/ 3 w 53"/>
                <a:gd name="T5" fmla="*/ 27 h 43"/>
                <a:gd name="T6" fmla="*/ 3 w 53"/>
                <a:gd name="T7" fmla="*/ 27 h 43"/>
                <a:gd name="T8" fmla="*/ 3 w 53"/>
                <a:gd name="T9" fmla="*/ 27 h 43"/>
                <a:gd name="T10" fmla="*/ 1 w 53"/>
                <a:gd name="T11" fmla="*/ 29 h 43"/>
                <a:gd name="T12" fmla="*/ 1 w 53"/>
                <a:gd name="T13" fmla="*/ 33 h 43"/>
                <a:gd name="T14" fmla="*/ 1 w 53"/>
                <a:gd name="T15" fmla="*/ 43 h 43"/>
                <a:gd name="T16" fmla="*/ 1 w 53"/>
                <a:gd name="T17" fmla="*/ 43 h 43"/>
                <a:gd name="T18" fmla="*/ 53 w 53"/>
                <a:gd name="T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3">
                  <a:moveTo>
                    <a:pt x="49" y="0"/>
                  </a:moveTo>
                  <a:cubicBezTo>
                    <a:pt x="26" y="18"/>
                    <a:pt x="32" y="16"/>
                    <a:pt x="6" y="26"/>
                  </a:cubicBezTo>
                  <a:cubicBezTo>
                    <a:pt x="3" y="27"/>
                    <a:pt x="3" y="27"/>
                    <a:pt x="3" y="27"/>
                  </a:cubicBezTo>
                  <a:cubicBezTo>
                    <a:pt x="3" y="27"/>
                    <a:pt x="3" y="27"/>
                    <a:pt x="3" y="27"/>
                  </a:cubicBezTo>
                  <a:cubicBezTo>
                    <a:pt x="3" y="27"/>
                    <a:pt x="3" y="27"/>
                    <a:pt x="3" y="27"/>
                  </a:cubicBezTo>
                  <a:cubicBezTo>
                    <a:pt x="3" y="27"/>
                    <a:pt x="1" y="29"/>
                    <a:pt x="1" y="29"/>
                  </a:cubicBezTo>
                  <a:cubicBezTo>
                    <a:pt x="1" y="30"/>
                    <a:pt x="1" y="35"/>
                    <a:pt x="1" y="33"/>
                  </a:cubicBezTo>
                  <a:cubicBezTo>
                    <a:pt x="1" y="39"/>
                    <a:pt x="2" y="37"/>
                    <a:pt x="1" y="43"/>
                  </a:cubicBezTo>
                  <a:cubicBezTo>
                    <a:pt x="1" y="43"/>
                    <a:pt x="0" y="43"/>
                    <a:pt x="1" y="43"/>
                  </a:cubicBezTo>
                  <a:cubicBezTo>
                    <a:pt x="21" y="41"/>
                    <a:pt x="39" y="30"/>
                    <a:pt x="53" y="20"/>
                  </a:cubicBezTo>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1" name="Freeform 128"/>
            <p:cNvSpPr>
              <a:spLocks/>
            </p:cNvSpPr>
            <p:nvPr/>
          </p:nvSpPr>
          <p:spPr bwMode="auto">
            <a:xfrm>
              <a:off x="4824884" y="2794636"/>
              <a:ext cx="347662" cy="203200"/>
            </a:xfrm>
            <a:custGeom>
              <a:avLst/>
              <a:gdLst>
                <a:gd name="T0" fmla="*/ 119 w 132"/>
                <a:gd name="T1" fmla="*/ 0 h 77"/>
                <a:gd name="T2" fmla="*/ 85 w 132"/>
                <a:gd name="T3" fmla="*/ 6 h 77"/>
                <a:gd name="T4" fmla="*/ 84 w 132"/>
                <a:gd name="T5" fmla="*/ 6 h 77"/>
                <a:gd name="T6" fmla="*/ 84 w 132"/>
                <a:gd name="T7" fmla="*/ 6 h 77"/>
                <a:gd name="T8" fmla="*/ 59 w 132"/>
                <a:gd name="T9" fmla="*/ 14 h 77"/>
                <a:gd name="T10" fmla="*/ 58 w 132"/>
                <a:gd name="T11" fmla="*/ 15 h 77"/>
                <a:gd name="T12" fmla="*/ 57 w 132"/>
                <a:gd name="T13" fmla="*/ 15 h 77"/>
                <a:gd name="T14" fmla="*/ 45 w 132"/>
                <a:gd name="T15" fmla="*/ 23 h 77"/>
                <a:gd name="T16" fmla="*/ 30 w 132"/>
                <a:gd name="T17" fmla="*/ 28 h 77"/>
                <a:gd name="T18" fmla="*/ 15 w 132"/>
                <a:gd name="T19" fmla="*/ 27 h 77"/>
                <a:gd name="T20" fmla="*/ 0 w 132"/>
                <a:gd name="T21" fmla="*/ 22 h 77"/>
                <a:gd name="T22" fmla="*/ 15 w 132"/>
                <a:gd name="T23" fmla="*/ 28 h 77"/>
                <a:gd name="T24" fmla="*/ 30 w 132"/>
                <a:gd name="T25" fmla="*/ 30 h 77"/>
                <a:gd name="T26" fmla="*/ 46 w 132"/>
                <a:gd name="T27" fmla="*/ 26 h 77"/>
                <a:gd name="T28" fmla="*/ 47 w 132"/>
                <a:gd name="T29" fmla="*/ 26 h 77"/>
                <a:gd name="T30" fmla="*/ 45 w 132"/>
                <a:gd name="T31" fmla="*/ 29 h 77"/>
                <a:gd name="T32" fmla="*/ 40 w 132"/>
                <a:gd name="T33" fmla="*/ 35 h 77"/>
                <a:gd name="T34" fmla="*/ 39 w 132"/>
                <a:gd name="T35" fmla="*/ 37 h 77"/>
                <a:gd name="T36" fmla="*/ 38 w 132"/>
                <a:gd name="T37" fmla="*/ 40 h 77"/>
                <a:gd name="T38" fmla="*/ 37 w 132"/>
                <a:gd name="T39" fmla="*/ 44 h 77"/>
                <a:gd name="T40" fmla="*/ 37 w 132"/>
                <a:gd name="T41" fmla="*/ 48 h 77"/>
                <a:gd name="T42" fmla="*/ 36 w 132"/>
                <a:gd name="T43" fmla="*/ 52 h 77"/>
                <a:gd name="T44" fmla="*/ 35 w 132"/>
                <a:gd name="T45" fmla="*/ 60 h 77"/>
                <a:gd name="T46" fmla="*/ 33 w 132"/>
                <a:gd name="T47" fmla="*/ 67 h 77"/>
                <a:gd name="T48" fmla="*/ 29 w 132"/>
                <a:gd name="T49" fmla="*/ 73 h 77"/>
                <a:gd name="T50" fmla="*/ 23 w 132"/>
                <a:gd name="T51" fmla="*/ 77 h 77"/>
                <a:gd name="T52" fmla="*/ 30 w 132"/>
                <a:gd name="T53" fmla="*/ 74 h 77"/>
                <a:gd name="T54" fmla="*/ 35 w 132"/>
                <a:gd name="T55" fmla="*/ 68 h 77"/>
                <a:gd name="T56" fmla="*/ 38 w 132"/>
                <a:gd name="T57" fmla="*/ 60 h 77"/>
                <a:gd name="T58" fmla="*/ 40 w 132"/>
                <a:gd name="T59" fmla="*/ 52 h 77"/>
                <a:gd name="T60" fmla="*/ 42 w 132"/>
                <a:gd name="T61" fmla="*/ 45 h 77"/>
                <a:gd name="T62" fmla="*/ 43 w 132"/>
                <a:gd name="T63" fmla="*/ 41 h 77"/>
                <a:gd name="T64" fmla="*/ 44 w 132"/>
                <a:gd name="T65" fmla="*/ 40 h 77"/>
                <a:gd name="T66" fmla="*/ 55 w 132"/>
                <a:gd name="T67" fmla="*/ 28 h 77"/>
                <a:gd name="T68" fmla="*/ 89 w 132"/>
                <a:gd name="T69" fmla="*/ 18 h 77"/>
                <a:gd name="T70" fmla="*/ 101 w 132"/>
                <a:gd name="T71" fmla="*/ 17 h 77"/>
                <a:gd name="T72" fmla="*/ 132 w 132"/>
                <a:gd name="T7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77">
                  <a:moveTo>
                    <a:pt x="119" y="0"/>
                  </a:moveTo>
                  <a:cubicBezTo>
                    <a:pt x="107" y="2"/>
                    <a:pt x="96" y="4"/>
                    <a:pt x="85" y="6"/>
                  </a:cubicBezTo>
                  <a:cubicBezTo>
                    <a:pt x="85" y="6"/>
                    <a:pt x="85" y="6"/>
                    <a:pt x="84" y="6"/>
                  </a:cubicBezTo>
                  <a:cubicBezTo>
                    <a:pt x="84" y="6"/>
                    <a:pt x="84" y="6"/>
                    <a:pt x="84" y="6"/>
                  </a:cubicBezTo>
                  <a:cubicBezTo>
                    <a:pt x="75" y="7"/>
                    <a:pt x="66" y="9"/>
                    <a:pt x="59" y="14"/>
                  </a:cubicBezTo>
                  <a:cubicBezTo>
                    <a:pt x="58" y="15"/>
                    <a:pt x="58" y="15"/>
                    <a:pt x="58" y="15"/>
                  </a:cubicBezTo>
                  <a:cubicBezTo>
                    <a:pt x="57" y="15"/>
                    <a:pt x="57" y="15"/>
                    <a:pt x="57" y="15"/>
                  </a:cubicBezTo>
                  <a:cubicBezTo>
                    <a:pt x="54" y="18"/>
                    <a:pt x="50" y="21"/>
                    <a:pt x="45" y="23"/>
                  </a:cubicBezTo>
                  <a:cubicBezTo>
                    <a:pt x="40" y="26"/>
                    <a:pt x="35" y="27"/>
                    <a:pt x="30" y="28"/>
                  </a:cubicBezTo>
                  <a:cubicBezTo>
                    <a:pt x="25" y="28"/>
                    <a:pt x="20" y="28"/>
                    <a:pt x="15" y="27"/>
                  </a:cubicBezTo>
                  <a:cubicBezTo>
                    <a:pt x="10" y="27"/>
                    <a:pt x="5" y="25"/>
                    <a:pt x="0" y="22"/>
                  </a:cubicBezTo>
                  <a:cubicBezTo>
                    <a:pt x="4" y="25"/>
                    <a:pt x="9" y="27"/>
                    <a:pt x="15" y="28"/>
                  </a:cubicBezTo>
                  <a:cubicBezTo>
                    <a:pt x="20" y="30"/>
                    <a:pt x="25" y="30"/>
                    <a:pt x="30" y="30"/>
                  </a:cubicBezTo>
                  <a:cubicBezTo>
                    <a:pt x="36" y="29"/>
                    <a:pt x="41" y="28"/>
                    <a:pt x="46" y="26"/>
                  </a:cubicBezTo>
                  <a:cubicBezTo>
                    <a:pt x="46" y="26"/>
                    <a:pt x="47" y="26"/>
                    <a:pt x="47" y="26"/>
                  </a:cubicBezTo>
                  <a:cubicBezTo>
                    <a:pt x="47" y="27"/>
                    <a:pt x="46" y="28"/>
                    <a:pt x="45" y="29"/>
                  </a:cubicBezTo>
                  <a:cubicBezTo>
                    <a:pt x="44" y="31"/>
                    <a:pt x="42" y="33"/>
                    <a:pt x="40" y="35"/>
                  </a:cubicBezTo>
                  <a:cubicBezTo>
                    <a:pt x="40" y="36"/>
                    <a:pt x="39" y="37"/>
                    <a:pt x="39" y="37"/>
                  </a:cubicBezTo>
                  <a:cubicBezTo>
                    <a:pt x="39" y="38"/>
                    <a:pt x="39" y="39"/>
                    <a:pt x="38" y="40"/>
                  </a:cubicBezTo>
                  <a:cubicBezTo>
                    <a:pt x="38" y="41"/>
                    <a:pt x="37" y="42"/>
                    <a:pt x="37" y="44"/>
                  </a:cubicBezTo>
                  <a:cubicBezTo>
                    <a:pt x="37" y="45"/>
                    <a:pt x="37" y="47"/>
                    <a:pt x="37" y="48"/>
                  </a:cubicBezTo>
                  <a:cubicBezTo>
                    <a:pt x="36" y="52"/>
                    <a:pt x="36" y="52"/>
                    <a:pt x="36" y="52"/>
                  </a:cubicBezTo>
                  <a:cubicBezTo>
                    <a:pt x="36" y="54"/>
                    <a:pt x="36" y="57"/>
                    <a:pt x="35" y="60"/>
                  </a:cubicBezTo>
                  <a:cubicBezTo>
                    <a:pt x="35" y="62"/>
                    <a:pt x="34" y="64"/>
                    <a:pt x="33" y="67"/>
                  </a:cubicBezTo>
                  <a:cubicBezTo>
                    <a:pt x="32" y="69"/>
                    <a:pt x="31" y="71"/>
                    <a:pt x="29" y="73"/>
                  </a:cubicBezTo>
                  <a:cubicBezTo>
                    <a:pt x="27" y="75"/>
                    <a:pt x="25" y="77"/>
                    <a:pt x="23" y="77"/>
                  </a:cubicBezTo>
                  <a:cubicBezTo>
                    <a:pt x="25" y="77"/>
                    <a:pt x="28" y="76"/>
                    <a:pt x="30" y="74"/>
                  </a:cubicBezTo>
                  <a:cubicBezTo>
                    <a:pt x="32" y="72"/>
                    <a:pt x="33" y="70"/>
                    <a:pt x="35" y="68"/>
                  </a:cubicBezTo>
                  <a:cubicBezTo>
                    <a:pt x="36" y="65"/>
                    <a:pt x="37" y="63"/>
                    <a:pt x="38" y="60"/>
                  </a:cubicBezTo>
                  <a:cubicBezTo>
                    <a:pt x="39" y="58"/>
                    <a:pt x="40" y="55"/>
                    <a:pt x="40" y="52"/>
                  </a:cubicBezTo>
                  <a:cubicBezTo>
                    <a:pt x="41" y="50"/>
                    <a:pt x="41" y="47"/>
                    <a:pt x="42" y="45"/>
                  </a:cubicBezTo>
                  <a:cubicBezTo>
                    <a:pt x="42" y="44"/>
                    <a:pt x="43" y="42"/>
                    <a:pt x="43" y="41"/>
                  </a:cubicBezTo>
                  <a:cubicBezTo>
                    <a:pt x="43" y="41"/>
                    <a:pt x="44" y="41"/>
                    <a:pt x="44" y="40"/>
                  </a:cubicBezTo>
                  <a:cubicBezTo>
                    <a:pt x="44" y="40"/>
                    <a:pt x="53" y="30"/>
                    <a:pt x="55" y="28"/>
                  </a:cubicBezTo>
                  <a:cubicBezTo>
                    <a:pt x="64" y="20"/>
                    <a:pt x="78" y="19"/>
                    <a:pt x="89" y="18"/>
                  </a:cubicBezTo>
                  <a:cubicBezTo>
                    <a:pt x="93" y="18"/>
                    <a:pt x="97" y="17"/>
                    <a:pt x="101" y="17"/>
                  </a:cubicBezTo>
                  <a:cubicBezTo>
                    <a:pt x="114" y="16"/>
                    <a:pt x="123" y="16"/>
                    <a:pt x="132" y="12"/>
                  </a:cubicBezTo>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2" name="Freeform 129"/>
            <p:cNvSpPr>
              <a:spLocks/>
            </p:cNvSpPr>
            <p:nvPr/>
          </p:nvSpPr>
          <p:spPr bwMode="auto">
            <a:xfrm>
              <a:off x="5067771" y="2812099"/>
              <a:ext cx="120650" cy="260350"/>
            </a:xfrm>
            <a:custGeom>
              <a:avLst/>
              <a:gdLst>
                <a:gd name="T0" fmla="*/ 36 w 46"/>
                <a:gd name="T1" fmla="*/ 0 h 98"/>
                <a:gd name="T2" fmla="*/ 28 w 46"/>
                <a:gd name="T3" fmla="*/ 13 h 98"/>
                <a:gd name="T4" fmla="*/ 26 w 46"/>
                <a:gd name="T5" fmla="*/ 17 h 98"/>
                <a:gd name="T6" fmla="*/ 24 w 46"/>
                <a:gd name="T7" fmla="*/ 60 h 98"/>
                <a:gd name="T8" fmla="*/ 23 w 46"/>
                <a:gd name="T9" fmla="*/ 63 h 98"/>
                <a:gd name="T10" fmla="*/ 22 w 46"/>
                <a:gd name="T11" fmla="*/ 69 h 98"/>
                <a:gd name="T12" fmla="*/ 17 w 46"/>
                <a:gd name="T13" fmla="*/ 81 h 98"/>
                <a:gd name="T14" fmla="*/ 10 w 46"/>
                <a:gd name="T15" fmla="*/ 91 h 98"/>
                <a:gd name="T16" fmla="*/ 0 w 46"/>
                <a:gd name="T17" fmla="*/ 98 h 98"/>
                <a:gd name="T18" fmla="*/ 11 w 46"/>
                <a:gd name="T19" fmla="*/ 92 h 98"/>
                <a:gd name="T20" fmla="*/ 19 w 46"/>
                <a:gd name="T21" fmla="*/ 82 h 98"/>
                <a:gd name="T22" fmla="*/ 25 w 46"/>
                <a:gd name="T23" fmla="*/ 70 h 98"/>
                <a:gd name="T24" fmla="*/ 26 w 46"/>
                <a:gd name="T25" fmla="*/ 66 h 98"/>
                <a:gd name="T26" fmla="*/ 26 w 46"/>
                <a:gd name="T27" fmla="*/ 66 h 98"/>
                <a:gd name="T28" fmla="*/ 28 w 46"/>
                <a:gd name="T29" fmla="*/ 69 h 98"/>
                <a:gd name="T30" fmla="*/ 31 w 46"/>
                <a:gd name="T31" fmla="*/ 72 h 98"/>
                <a:gd name="T32" fmla="*/ 34 w 46"/>
                <a:gd name="T33" fmla="*/ 74 h 98"/>
                <a:gd name="T34" fmla="*/ 46 w 46"/>
                <a:gd name="T35" fmla="*/ 85 h 98"/>
                <a:gd name="T36" fmla="*/ 36 w 46"/>
                <a:gd name="T37" fmla="*/ 73 h 98"/>
                <a:gd name="T38" fmla="*/ 33 w 46"/>
                <a:gd name="T39" fmla="*/ 70 h 98"/>
                <a:gd name="T40" fmla="*/ 31 w 46"/>
                <a:gd name="T41" fmla="*/ 67 h 98"/>
                <a:gd name="T42" fmla="*/ 29 w 46"/>
                <a:gd name="T43" fmla="*/ 64 h 98"/>
                <a:gd name="T44" fmla="*/ 29 w 46"/>
                <a:gd name="T45" fmla="*/ 64 h 98"/>
                <a:gd name="T46" fmla="*/ 29 w 46"/>
                <a:gd name="T47" fmla="*/ 60 h 98"/>
                <a:gd name="T48" fmla="*/ 31 w 46"/>
                <a:gd name="T49" fmla="*/ 31 h 98"/>
                <a:gd name="T50" fmla="*/ 33 w 46"/>
                <a:gd name="T51" fmla="*/ 15 h 98"/>
                <a:gd name="T52" fmla="*/ 45 w 46"/>
                <a:gd name="T5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8">
                  <a:moveTo>
                    <a:pt x="36" y="0"/>
                  </a:moveTo>
                  <a:cubicBezTo>
                    <a:pt x="33" y="4"/>
                    <a:pt x="30" y="8"/>
                    <a:pt x="28" y="13"/>
                  </a:cubicBezTo>
                  <a:cubicBezTo>
                    <a:pt x="27" y="14"/>
                    <a:pt x="26" y="16"/>
                    <a:pt x="26" y="17"/>
                  </a:cubicBezTo>
                  <a:cubicBezTo>
                    <a:pt x="21" y="31"/>
                    <a:pt x="24" y="45"/>
                    <a:pt x="24" y="60"/>
                  </a:cubicBezTo>
                  <a:cubicBezTo>
                    <a:pt x="24" y="61"/>
                    <a:pt x="23" y="62"/>
                    <a:pt x="23" y="63"/>
                  </a:cubicBezTo>
                  <a:cubicBezTo>
                    <a:pt x="23" y="65"/>
                    <a:pt x="22" y="67"/>
                    <a:pt x="22" y="69"/>
                  </a:cubicBezTo>
                  <a:cubicBezTo>
                    <a:pt x="21" y="73"/>
                    <a:pt x="19" y="77"/>
                    <a:pt x="17" y="81"/>
                  </a:cubicBezTo>
                  <a:cubicBezTo>
                    <a:pt x="15" y="85"/>
                    <a:pt x="13" y="88"/>
                    <a:pt x="10" y="91"/>
                  </a:cubicBezTo>
                  <a:cubicBezTo>
                    <a:pt x="7" y="94"/>
                    <a:pt x="4" y="97"/>
                    <a:pt x="0" y="98"/>
                  </a:cubicBezTo>
                  <a:cubicBezTo>
                    <a:pt x="4" y="97"/>
                    <a:pt x="7" y="95"/>
                    <a:pt x="11" y="92"/>
                  </a:cubicBezTo>
                  <a:cubicBezTo>
                    <a:pt x="14" y="89"/>
                    <a:pt x="17" y="86"/>
                    <a:pt x="19" y="82"/>
                  </a:cubicBezTo>
                  <a:cubicBezTo>
                    <a:pt x="22" y="78"/>
                    <a:pt x="23" y="74"/>
                    <a:pt x="25" y="70"/>
                  </a:cubicBezTo>
                  <a:cubicBezTo>
                    <a:pt x="25" y="69"/>
                    <a:pt x="26" y="68"/>
                    <a:pt x="26" y="66"/>
                  </a:cubicBezTo>
                  <a:cubicBezTo>
                    <a:pt x="26" y="66"/>
                    <a:pt x="26" y="66"/>
                    <a:pt x="26" y="66"/>
                  </a:cubicBezTo>
                  <a:cubicBezTo>
                    <a:pt x="27" y="67"/>
                    <a:pt x="28" y="68"/>
                    <a:pt x="28" y="69"/>
                  </a:cubicBezTo>
                  <a:cubicBezTo>
                    <a:pt x="29" y="70"/>
                    <a:pt x="30" y="71"/>
                    <a:pt x="31" y="72"/>
                  </a:cubicBezTo>
                  <a:cubicBezTo>
                    <a:pt x="34" y="74"/>
                    <a:pt x="34" y="74"/>
                    <a:pt x="34" y="74"/>
                  </a:cubicBezTo>
                  <a:cubicBezTo>
                    <a:pt x="46" y="85"/>
                    <a:pt x="46" y="85"/>
                    <a:pt x="46" y="85"/>
                  </a:cubicBezTo>
                  <a:cubicBezTo>
                    <a:pt x="36" y="73"/>
                    <a:pt x="36" y="73"/>
                    <a:pt x="36" y="73"/>
                  </a:cubicBezTo>
                  <a:cubicBezTo>
                    <a:pt x="33" y="70"/>
                    <a:pt x="33" y="70"/>
                    <a:pt x="33" y="70"/>
                  </a:cubicBezTo>
                  <a:cubicBezTo>
                    <a:pt x="32" y="69"/>
                    <a:pt x="32" y="68"/>
                    <a:pt x="31" y="67"/>
                  </a:cubicBezTo>
                  <a:cubicBezTo>
                    <a:pt x="30" y="66"/>
                    <a:pt x="29" y="65"/>
                    <a:pt x="29" y="64"/>
                  </a:cubicBezTo>
                  <a:cubicBezTo>
                    <a:pt x="29" y="64"/>
                    <a:pt x="29" y="64"/>
                    <a:pt x="29" y="64"/>
                  </a:cubicBezTo>
                  <a:cubicBezTo>
                    <a:pt x="29" y="62"/>
                    <a:pt x="29" y="61"/>
                    <a:pt x="29" y="60"/>
                  </a:cubicBezTo>
                  <a:cubicBezTo>
                    <a:pt x="30" y="50"/>
                    <a:pt x="30" y="41"/>
                    <a:pt x="31" y="31"/>
                  </a:cubicBezTo>
                  <a:cubicBezTo>
                    <a:pt x="31" y="26"/>
                    <a:pt x="31" y="20"/>
                    <a:pt x="33" y="15"/>
                  </a:cubicBezTo>
                  <a:cubicBezTo>
                    <a:pt x="36" y="10"/>
                    <a:pt x="40" y="6"/>
                    <a:pt x="45" y="3"/>
                  </a:cubicBezTo>
                </a:path>
              </a:pathLst>
            </a:custGeom>
            <a:solidFill>
              <a:srgbClr val="ED80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p:txBody>
          <a:bodyPr anchor="ctr">
            <a:normAutofit/>
          </a:bodyPr>
          <a:lstStyle/>
          <a:p>
            <a:pPr algn="ctr"/>
            <a:r>
              <a:rPr lang="en-US" altLang="ja-JP" sz="2100">
                <a:solidFill>
                  <a:srgbClr val="000000"/>
                </a:solidFill>
              </a:rPr>
              <a:t>Mechanism of action: fezolinetant moderates neuronal activity to treat VMS</a:t>
            </a:r>
          </a:p>
        </p:txBody>
      </p:sp>
      <p:sp>
        <p:nvSpPr>
          <p:cNvPr id="16" name="Slide Number Placeholder 5">
            <a:extLst>
              <a:ext uri="{FF2B5EF4-FFF2-40B4-BE49-F238E27FC236}">
                <a16:creationId xmlns:a16="http://schemas.microsoft.com/office/drawing/2014/main" id="{9162764D-43CA-2146-99CF-9E81D84A2FF3}"/>
              </a:ext>
            </a:extLst>
          </p:cNvPr>
          <p:cNvSpPr>
            <a:spLocks noGrp="1"/>
          </p:cNvSpPr>
          <p:nvPr>
            <p:ph type="sldNum" sz="quarter" idx="12"/>
          </p:nvPr>
        </p:nvSpPr>
        <p:spPr/>
        <p:txBody>
          <a:bodyPr/>
          <a:lstStyle/>
          <a:p>
            <a:fld id="{4F89800D-E4A9-B746-B0C7-C10ABAF03EC6}" type="slidenum">
              <a:rPr lang="en-US" smtClean="0">
                <a:solidFill>
                  <a:srgbClr val="404040"/>
                </a:solidFill>
                <a:latin typeface="Arial" panose="020B0604020202020204" pitchFamily="34" charset="0"/>
                <a:cs typeface="Arial" panose="020B0604020202020204" pitchFamily="34" charset="0"/>
              </a:rPr>
              <a:pPr/>
              <a:t>11</a:t>
            </a:fld>
            <a:endParaRPr lang="en-US">
              <a:solidFill>
                <a:srgbClr val="404040"/>
              </a:solidFill>
              <a:latin typeface="Arial" panose="020B0604020202020204" pitchFamily="34" charset="0"/>
              <a:cs typeface="Arial" panose="020B0604020202020204" pitchFamily="34" charset="0"/>
            </a:endParaRPr>
          </a:p>
        </p:txBody>
      </p:sp>
      <p:sp>
        <p:nvSpPr>
          <p:cNvPr id="5248" name="Oval 5247"/>
          <p:cNvSpPr/>
          <p:nvPr/>
        </p:nvSpPr>
        <p:spPr>
          <a:xfrm rot="3676983">
            <a:off x="1721975" y="3006110"/>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2" name="Oval 161"/>
          <p:cNvSpPr/>
          <p:nvPr/>
        </p:nvSpPr>
        <p:spPr>
          <a:xfrm rot="3676983">
            <a:off x="1657019" y="304031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3" name="Oval 162"/>
          <p:cNvSpPr/>
          <p:nvPr/>
        </p:nvSpPr>
        <p:spPr>
          <a:xfrm rot="3676983">
            <a:off x="1646260" y="3085137"/>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4" name="Oval 163"/>
          <p:cNvSpPr/>
          <p:nvPr/>
        </p:nvSpPr>
        <p:spPr>
          <a:xfrm rot="3676983">
            <a:off x="1713366" y="2980905"/>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5" name="Oval 164"/>
          <p:cNvSpPr/>
          <p:nvPr/>
        </p:nvSpPr>
        <p:spPr>
          <a:xfrm rot="3676983">
            <a:off x="1633780" y="299005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6" name="Oval 165"/>
          <p:cNvSpPr/>
          <p:nvPr/>
        </p:nvSpPr>
        <p:spPr>
          <a:xfrm rot="3676983">
            <a:off x="1783857" y="2960327"/>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7" name="Oval 166"/>
          <p:cNvSpPr/>
          <p:nvPr/>
        </p:nvSpPr>
        <p:spPr>
          <a:xfrm rot="3676983">
            <a:off x="1593394" y="3106808"/>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8" name="Oval 167"/>
          <p:cNvSpPr/>
          <p:nvPr/>
        </p:nvSpPr>
        <p:spPr>
          <a:xfrm rot="3676983">
            <a:off x="1592245" y="3053333"/>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9" name="Oval 168"/>
          <p:cNvSpPr/>
          <p:nvPr/>
        </p:nvSpPr>
        <p:spPr>
          <a:xfrm rot="3676983">
            <a:off x="1690632" y="2941656"/>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5" name="Freeform 5254"/>
          <p:cNvSpPr/>
          <p:nvPr/>
        </p:nvSpPr>
        <p:spPr>
          <a:xfrm>
            <a:off x="2522263" y="2997463"/>
            <a:ext cx="1787271" cy="850296"/>
          </a:xfrm>
          <a:custGeom>
            <a:avLst/>
            <a:gdLst>
              <a:gd name="connsiteX0" fmla="*/ 0 w 1743456"/>
              <a:gd name="connsiteY0" fmla="*/ 658774 h 853846"/>
              <a:gd name="connsiteX1" fmla="*/ 30480 w 1743456"/>
              <a:gd name="connsiteY1" fmla="*/ 646582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43456"/>
              <a:gd name="connsiteY0" fmla="*/ 658774 h 853846"/>
              <a:gd name="connsiteX1" fmla="*/ 17145 w 1743456"/>
              <a:gd name="connsiteY1" fmla="*/ 675157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70126"/>
              <a:gd name="connsiteY0" fmla="*/ 656869 h 853846"/>
              <a:gd name="connsiteX1" fmla="*/ 43815 w 1770126"/>
              <a:gd name="connsiteY1" fmla="*/ 675157 h 853846"/>
              <a:gd name="connsiteX2" fmla="*/ 81534 w 1770126"/>
              <a:gd name="connsiteY2" fmla="*/ 68315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70126"/>
              <a:gd name="connsiteY0" fmla="*/ 656869 h 853846"/>
              <a:gd name="connsiteX1" fmla="*/ 43815 w 1770126"/>
              <a:gd name="connsiteY1" fmla="*/ 675157 h 853846"/>
              <a:gd name="connsiteX2" fmla="*/ 72009 w 1770126"/>
              <a:gd name="connsiteY2" fmla="*/ 69839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87271"/>
              <a:gd name="connsiteY0" fmla="*/ 644583 h 841560"/>
              <a:gd name="connsiteX1" fmla="*/ 43815 w 1787271"/>
              <a:gd name="connsiteY1" fmla="*/ 662871 h 841560"/>
              <a:gd name="connsiteX2" fmla="*/ 72009 w 1787271"/>
              <a:gd name="connsiteY2" fmla="*/ 686112 h 841560"/>
              <a:gd name="connsiteX3" fmla="*/ 112014 w 1787271"/>
              <a:gd name="connsiteY3" fmla="*/ 725736 h 841560"/>
              <a:gd name="connsiteX4" fmla="*/ 166878 w 1787271"/>
              <a:gd name="connsiteY4" fmla="*/ 750120 h 841560"/>
              <a:gd name="connsiteX5" fmla="*/ 185166 w 1787271"/>
              <a:gd name="connsiteY5" fmla="*/ 756216 h 841560"/>
              <a:gd name="connsiteX6" fmla="*/ 221742 w 1787271"/>
              <a:gd name="connsiteY6" fmla="*/ 774504 h 841560"/>
              <a:gd name="connsiteX7" fmla="*/ 282702 w 1787271"/>
              <a:gd name="connsiteY7" fmla="*/ 798888 h 841560"/>
              <a:gd name="connsiteX8" fmla="*/ 319278 w 1787271"/>
              <a:gd name="connsiteY8" fmla="*/ 811080 h 841560"/>
              <a:gd name="connsiteX9" fmla="*/ 404622 w 1787271"/>
              <a:gd name="connsiteY9" fmla="*/ 811080 h 841560"/>
              <a:gd name="connsiteX10" fmla="*/ 441198 w 1787271"/>
              <a:gd name="connsiteY10" fmla="*/ 829368 h 841560"/>
              <a:gd name="connsiteX11" fmla="*/ 483870 w 1787271"/>
              <a:gd name="connsiteY11" fmla="*/ 841560 h 841560"/>
              <a:gd name="connsiteX12" fmla="*/ 544830 w 1787271"/>
              <a:gd name="connsiteY12" fmla="*/ 829368 h 841560"/>
              <a:gd name="connsiteX13" fmla="*/ 581406 w 1787271"/>
              <a:gd name="connsiteY13" fmla="*/ 811080 h 841560"/>
              <a:gd name="connsiteX14" fmla="*/ 660654 w 1787271"/>
              <a:gd name="connsiteY14" fmla="*/ 798888 h 841560"/>
              <a:gd name="connsiteX15" fmla="*/ 678942 w 1787271"/>
              <a:gd name="connsiteY15" fmla="*/ 786696 h 841560"/>
              <a:gd name="connsiteX16" fmla="*/ 697230 w 1787271"/>
              <a:gd name="connsiteY16" fmla="*/ 780600 h 841560"/>
              <a:gd name="connsiteX17" fmla="*/ 709422 w 1787271"/>
              <a:gd name="connsiteY17" fmla="*/ 762312 h 841560"/>
              <a:gd name="connsiteX18" fmla="*/ 752094 w 1787271"/>
              <a:gd name="connsiteY18" fmla="*/ 744024 h 841560"/>
              <a:gd name="connsiteX19" fmla="*/ 770382 w 1787271"/>
              <a:gd name="connsiteY19" fmla="*/ 731832 h 841560"/>
              <a:gd name="connsiteX20" fmla="*/ 794766 w 1787271"/>
              <a:gd name="connsiteY20" fmla="*/ 719640 h 841560"/>
              <a:gd name="connsiteX21" fmla="*/ 806958 w 1787271"/>
              <a:gd name="connsiteY21" fmla="*/ 676968 h 841560"/>
              <a:gd name="connsiteX22" fmla="*/ 837438 w 1787271"/>
              <a:gd name="connsiteY22" fmla="*/ 640392 h 841560"/>
              <a:gd name="connsiteX23" fmla="*/ 855726 w 1787271"/>
              <a:gd name="connsiteY23" fmla="*/ 628200 h 841560"/>
              <a:gd name="connsiteX24" fmla="*/ 867918 w 1787271"/>
              <a:gd name="connsiteY24" fmla="*/ 609912 h 841560"/>
              <a:gd name="connsiteX25" fmla="*/ 874014 w 1787271"/>
              <a:gd name="connsiteY25" fmla="*/ 585528 h 841560"/>
              <a:gd name="connsiteX26" fmla="*/ 880110 w 1787271"/>
              <a:gd name="connsiteY26" fmla="*/ 567240 h 841560"/>
              <a:gd name="connsiteX27" fmla="*/ 898398 w 1787271"/>
              <a:gd name="connsiteY27" fmla="*/ 506280 h 841560"/>
              <a:gd name="connsiteX28" fmla="*/ 922782 w 1787271"/>
              <a:gd name="connsiteY28" fmla="*/ 500184 h 841560"/>
              <a:gd name="connsiteX29" fmla="*/ 934974 w 1787271"/>
              <a:gd name="connsiteY29" fmla="*/ 481896 h 841560"/>
              <a:gd name="connsiteX30" fmla="*/ 941070 w 1787271"/>
              <a:gd name="connsiteY30" fmla="*/ 457512 h 841560"/>
              <a:gd name="connsiteX31" fmla="*/ 947166 w 1787271"/>
              <a:gd name="connsiteY31" fmla="*/ 439224 h 841560"/>
              <a:gd name="connsiteX32" fmla="*/ 977646 w 1787271"/>
              <a:gd name="connsiteY32" fmla="*/ 378264 h 841560"/>
              <a:gd name="connsiteX33" fmla="*/ 1002030 w 1787271"/>
              <a:gd name="connsiteY33" fmla="*/ 353880 h 841560"/>
              <a:gd name="connsiteX34" fmla="*/ 1038606 w 1787271"/>
              <a:gd name="connsiteY34" fmla="*/ 329496 h 841560"/>
              <a:gd name="connsiteX35" fmla="*/ 1050798 w 1787271"/>
              <a:gd name="connsiteY35" fmla="*/ 311208 h 841560"/>
              <a:gd name="connsiteX36" fmla="*/ 1087374 w 1787271"/>
              <a:gd name="connsiteY36" fmla="*/ 299016 h 841560"/>
              <a:gd name="connsiteX37" fmla="*/ 1117854 w 1787271"/>
              <a:gd name="connsiteY37" fmla="*/ 262440 h 841560"/>
              <a:gd name="connsiteX38" fmla="*/ 1123950 w 1787271"/>
              <a:gd name="connsiteY38" fmla="*/ 244152 h 841560"/>
              <a:gd name="connsiteX39" fmla="*/ 1142238 w 1787271"/>
              <a:gd name="connsiteY39" fmla="*/ 231960 h 841560"/>
              <a:gd name="connsiteX40" fmla="*/ 1160526 w 1787271"/>
              <a:gd name="connsiteY40" fmla="*/ 213672 h 841560"/>
              <a:gd name="connsiteX41" fmla="*/ 1178814 w 1787271"/>
              <a:gd name="connsiteY41" fmla="*/ 201480 h 841560"/>
              <a:gd name="connsiteX42" fmla="*/ 1239774 w 1787271"/>
              <a:gd name="connsiteY42" fmla="*/ 189288 h 841560"/>
              <a:gd name="connsiteX43" fmla="*/ 1325118 w 1787271"/>
              <a:gd name="connsiteY43" fmla="*/ 171000 h 841560"/>
              <a:gd name="connsiteX44" fmla="*/ 1379982 w 1787271"/>
              <a:gd name="connsiteY44" fmla="*/ 146616 h 841560"/>
              <a:gd name="connsiteX45" fmla="*/ 1398270 w 1787271"/>
              <a:gd name="connsiteY45" fmla="*/ 140520 h 841560"/>
              <a:gd name="connsiteX46" fmla="*/ 1434846 w 1787271"/>
              <a:gd name="connsiteY46" fmla="*/ 122232 h 841560"/>
              <a:gd name="connsiteX47" fmla="*/ 1453134 w 1787271"/>
              <a:gd name="connsiteY47" fmla="*/ 110040 h 841560"/>
              <a:gd name="connsiteX48" fmla="*/ 1465326 w 1787271"/>
              <a:gd name="connsiteY48" fmla="*/ 91752 h 841560"/>
              <a:gd name="connsiteX49" fmla="*/ 1483614 w 1787271"/>
              <a:gd name="connsiteY49" fmla="*/ 79560 h 841560"/>
              <a:gd name="connsiteX50" fmla="*/ 1489710 w 1787271"/>
              <a:gd name="connsiteY50" fmla="*/ 61272 h 841560"/>
              <a:gd name="connsiteX51" fmla="*/ 1507998 w 1787271"/>
              <a:gd name="connsiteY51" fmla="*/ 55176 h 841560"/>
              <a:gd name="connsiteX52" fmla="*/ 1526286 w 1787271"/>
              <a:gd name="connsiteY52" fmla="*/ 42984 h 841560"/>
              <a:gd name="connsiteX53" fmla="*/ 1544574 w 1787271"/>
              <a:gd name="connsiteY53" fmla="*/ 36888 h 841560"/>
              <a:gd name="connsiteX54" fmla="*/ 1562862 w 1787271"/>
              <a:gd name="connsiteY54" fmla="*/ 24696 h 841560"/>
              <a:gd name="connsiteX55" fmla="*/ 1611630 w 1787271"/>
              <a:gd name="connsiteY55" fmla="*/ 18600 h 841560"/>
              <a:gd name="connsiteX56" fmla="*/ 1629918 w 1787271"/>
              <a:gd name="connsiteY56" fmla="*/ 12504 h 841560"/>
              <a:gd name="connsiteX57" fmla="*/ 1696974 w 1787271"/>
              <a:gd name="connsiteY57" fmla="*/ 312 h 841560"/>
              <a:gd name="connsiteX58" fmla="*/ 1787271 w 1787271"/>
              <a:gd name="connsiteY58" fmla="*/ 3360 h 841560"/>
              <a:gd name="connsiteX0" fmla="*/ 0 w 1787271"/>
              <a:gd name="connsiteY0" fmla="*/ 650969 h 847946"/>
              <a:gd name="connsiteX1" fmla="*/ 43815 w 1787271"/>
              <a:gd name="connsiteY1" fmla="*/ 669257 h 847946"/>
              <a:gd name="connsiteX2" fmla="*/ 72009 w 1787271"/>
              <a:gd name="connsiteY2" fmla="*/ 692498 h 847946"/>
              <a:gd name="connsiteX3" fmla="*/ 112014 w 1787271"/>
              <a:gd name="connsiteY3" fmla="*/ 732122 h 847946"/>
              <a:gd name="connsiteX4" fmla="*/ 166878 w 1787271"/>
              <a:gd name="connsiteY4" fmla="*/ 756506 h 847946"/>
              <a:gd name="connsiteX5" fmla="*/ 185166 w 1787271"/>
              <a:gd name="connsiteY5" fmla="*/ 762602 h 847946"/>
              <a:gd name="connsiteX6" fmla="*/ 221742 w 1787271"/>
              <a:gd name="connsiteY6" fmla="*/ 780890 h 847946"/>
              <a:gd name="connsiteX7" fmla="*/ 282702 w 1787271"/>
              <a:gd name="connsiteY7" fmla="*/ 805274 h 847946"/>
              <a:gd name="connsiteX8" fmla="*/ 319278 w 1787271"/>
              <a:gd name="connsiteY8" fmla="*/ 817466 h 847946"/>
              <a:gd name="connsiteX9" fmla="*/ 404622 w 1787271"/>
              <a:gd name="connsiteY9" fmla="*/ 817466 h 847946"/>
              <a:gd name="connsiteX10" fmla="*/ 441198 w 1787271"/>
              <a:gd name="connsiteY10" fmla="*/ 835754 h 847946"/>
              <a:gd name="connsiteX11" fmla="*/ 483870 w 1787271"/>
              <a:gd name="connsiteY11" fmla="*/ 847946 h 847946"/>
              <a:gd name="connsiteX12" fmla="*/ 544830 w 1787271"/>
              <a:gd name="connsiteY12" fmla="*/ 835754 h 847946"/>
              <a:gd name="connsiteX13" fmla="*/ 581406 w 1787271"/>
              <a:gd name="connsiteY13" fmla="*/ 817466 h 847946"/>
              <a:gd name="connsiteX14" fmla="*/ 660654 w 1787271"/>
              <a:gd name="connsiteY14" fmla="*/ 805274 h 847946"/>
              <a:gd name="connsiteX15" fmla="*/ 678942 w 1787271"/>
              <a:gd name="connsiteY15" fmla="*/ 793082 h 847946"/>
              <a:gd name="connsiteX16" fmla="*/ 697230 w 1787271"/>
              <a:gd name="connsiteY16" fmla="*/ 786986 h 847946"/>
              <a:gd name="connsiteX17" fmla="*/ 709422 w 1787271"/>
              <a:gd name="connsiteY17" fmla="*/ 768698 h 847946"/>
              <a:gd name="connsiteX18" fmla="*/ 752094 w 1787271"/>
              <a:gd name="connsiteY18" fmla="*/ 750410 h 847946"/>
              <a:gd name="connsiteX19" fmla="*/ 770382 w 1787271"/>
              <a:gd name="connsiteY19" fmla="*/ 738218 h 847946"/>
              <a:gd name="connsiteX20" fmla="*/ 794766 w 1787271"/>
              <a:gd name="connsiteY20" fmla="*/ 726026 h 847946"/>
              <a:gd name="connsiteX21" fmla="*/ 806958 w 1787271"/>
              <a:gd name="connsiteY21" fmla="*/ 683354 h 847946"/>
              <a:gd name="connsiteX22" fmla="*/ 837438 w 1787271"/>
              <a:gd name="connsiteY22" fmla="*/ 646778 h 847946"/>
              <a:gd name="connsiteX23" fmla="*/ 855726 w 1787271"/>
              <a:gd name="connsiteY23" fmla="*/ 634586 h 847946"/>
              <a:gd name="connsiteX24" fmla="*/ 867918 w 1787271"/>
              <a:gd name="connsiteY24" fmla="*/ 616298 h 847946"/>
              <a:gd name="connsiteX25" fmla="*/ 874014 w 1787271"/>
              <a:gd name="connsiteY25" fmla="*/ 591914 h 847946"/>
              <a:gd name="connsiteX26" fmla="*/ 880110 w 1787271"/>
              <a:gd name="connsiteY26" fmla="*/ 573626 h 847946"/>
              <a:gd name="connsiteX27" fmla="*/ 898398 w 1787271"/>
              <a:gd name="connsiteY27" fmla="*/ 512666 h 847946"/>
              <a:gd name="connsiteX28" fmla="*/ 922782 w 1787271"/>
              <a:gd name="connsiteY28" fmla="*/ 506570 h 847946"/>
              <a:gd name="connsiteX29" fmla="*/ 934974 w 1787271"/>
              <a:gd name="connsiteY29" fmla="*/ 488282 h 847946"/>
              <a:gd name="connsiteX30" fmla="*/ 941070 w 1787271"/>
              <a:gd name="connsiteY30" fmla="*/ 463898 h 847946"/>
              <a:gd name="connsiteX31" fmla="*/ 947166 w 1787271"/>
              <a:gd name="connsiteY31" fmla="*/ 445610 h 847946"/>
              <a:gd name="connsiteX32" fmla="*/ 977646 w 1787271"/>
              <a:gd name="connsiteY32" fmla="*/ 384650 h 847946"/>
              <a:gd name="connsiteX33" fmla="*/ 1002030 w 1787271"/>
              <a:gd name="connsiteY33" fmla="*/ 360266 h 847946"/>
              <a:gd name="connsiteX34" fmla="*/ 1038606 w 1787271"/>
              <a:gd name="connsiteY34" fmla="*/ 335882 h 847946"/>
              <a:gd name="connsiteX35" fmla="*/ 1050798 w 1787271"/>
              <a:gd name="connsiteY35" fmla="*/ 317594 h 847946"/>
              <a:gd name="connsiteX36" fmla="*/ 1087374 w 1787271"/>
              <a:gd name="connsiteY36" fmla="*/ 305402 h 847946"/>
              <a:gd name="connsiteX37" fmla="*/ 1117854 w 1787271"/>
              <a:gd name="connsiteY37" fmla="*/ 268826 h 847946"/>
              <a:gd name="connsiteX38" fmla="*/ 1123950 w 1787271"/>
              <a:gd name="connsiteY38" fmla="*/ 250538 h 847946"/>
              <a:gd name="connsiteX39" fmla="*/ 1142238 w 1787271"/>
              <a:gd name="connsiteY39" fmla="*/ 238346 h 847946"/>
              <a:gd name="connsiteX40" fmla="*/ 1160526 w 1787271"/>
              <a:gd name="connsiteY40" fmla="*/ 220058 h 847946"/>
              <a:gd name="connsiteX41" fmla="*/ 1178814 w 1787271"/>
              <a:gd name="connsiteY41" fmla="*/ 207866 h 847946"/>
              <a:gd name="connsiteX42" fmla="*/ 1239774 w 1787271"/>
              <a:gd name="connsiteY42" fmla="*/ 195674 h 847946"/>
              <a:gd name="connsiteX43" fmla="*/ 1325118 w 1787271"/>
              <a:gd name="connsiteY43" fmla="*/ 177386 h 847946"/>
              <a:gd name="connsiteX44" fmla="*/ 1379982 w 1787271"/>
              <a:gd name="connsiteY44" fmla="*/ 153002 h 847946"/>
              <a:gd name="connsiteX45" fmla="*/ 1398270 w 1787271"/>
              <a:gd name="connsiteY45" fmla="*/ 146906 h 847946"/>
              <a:gd name="connsiteX46" fmla="*/ 1434846 w 1787271"/>
              <a:gd name="connsiteY46" fmla="*/ 128618 h 847946"/>
              <a:gd name="connsiteX47" fmla="*/ 1453134 w 1787271"/>
              <a:gd name="connsiteY47" fmla="*/ 116426 h 847946"/>
              <a:gd name="connsiteX48" fmla="*/ 1465326 w 1787271"/>
              <a:gd name="connsiteY48" fmla="*/ 98138 h 847946"/>
              <a:gd name="connsiteX49" fmla="*/ 1483614 w 1787271"/>
              <a:gd name="connsiteY49" fmla="*/ 85946 h 847946"/>
              <a:gd name="connsiteX50" fmla="*/ 1489710 w 1787271"/>
              <a:gd name="connsiteY50" fmla="*/ 67658 h 847946"/>
              <a:gd name="connsiteX51" fmla="*/ 1507998 w 1787271"/>
              <a:gd name="connsiteY51" fmla="*/ 61562 h 847946"/>
              <a:gd name="connsiteX52" fmla="*/ 1526286 w 1787271"/>
              <a:gd name="connsiteY52" fmla="*/ 49370 h 847946"/>
              <a:gd name="connsiteX53" fmla="*/ 1544574 w 1787271"/>
              <a:gd name="connsiteY53" fmla="*/ 43274 h 847946"/>
              <a:gd name="connsiteX54" fmla="*/ 1562862 w 1787271"/>
              <a:gd name="connsiteY54" fmla="*/ 31082 h 847946"/>
              <a:gd name="connsiteX55" fmla="*/ 1611630 w 1787271"/>
              <a:gd name="connsiteY55" fmla="*/ 24986 h 847946"/>
              <a:gd name="connsiteX56" fmla="*/ 1629918 w 1787271"/>
              <a:gd name="connsiteY56" fmla="*/ 18890 h 847946"/>
              <a:gd name="connsiteX57" fmla="*/ 1696974 w 1787271"/>
              <a:gd name="connsiteY57" fmla="*/ 6698 h 847946"/>
              <a:gd name="connsiteX58" fmla="*/ 1787271 w 1787271"/>
              <a:gd name="connsiteY58" fmla="*/ 9746 h 847946"/>
              <a:gd name="connsiteX0" fmla="*/ 0 w 1787271"/>
              <a:gd name="connsiteY0" fmla="*/ 653319 h 850296"/>
              <a:gd name="connsiteX1" fmla="*/ 43815 w 1787271"/>
              <a:gd name="connsiteY1" fmla="*/ 671607 h 850296"/>
              <a:gd name="connsiteX2" fmla="*/ 72009 w 1787271"/>
              <a:gd name="connsiteY2" fmla="*/ 694848 h 850296"/>
              <a:gd name="connsiteX3" fmla="*/ 112014 w 1787271"/>
              <a:gd name="connsiteY3" fmla="*/ 734472 h 850296"/>
              <a:gd name="connsiteX4" fmla="*/ 166878 w 1787271"/>
              <a:gd name="connsiteY4" fmla="*/ 758856 h 850296"/>
              <a:gd name="connsiteX5" fmla="*/ 185166 w 1787271"/>
              <a:gd name="connsiteY5" fmla="*/ 764952 h 850296"/>
              <a:gd name="connsiteX6" fmla="*/ 221742 w 1787271"/>
              <a:gd name="connsiteY6" fmla="*/ 783240 h 850296"/>
              <a:gd name="connsiteX7" fmla="*/ 282702 w 1787271"/>
              <a:gd name="connsiteY7" fmla="*/ 807624 h 850296"/>
              <a:gd name="connsiteX8" fmla="*/ 319278 w 1787271"/>
              <a:gd name="connsiteY8" fmla="*/ 819816 h 850296"/>
              <a:gd name="connsiteX9" fmla="*/ 404622 w 1787271"/>
              <a:gd name="connsiteY9" fmla="*/ 819816 h 850296"/>
              <a:gd name="connsiteX10" fmla="*/ 441198 w 1787271"/>
              <a:gd name="connsiteY10" fmla="*/ 838104 h 850296"/>
              <a:gd name="connsiteX11" fmla="*/ 483870 w 1787271"/>
              <a:gd name="connsiteY11" fmla="*/ 850296 h 850296"/>
              <a:gd name="connsiteX12" fmla="*/ 544830 w 1787271"/>
              <a:gd name="connsiteY12" fmla="*/ 838104 h 850296"/>
              <a:gd name="connsiteX13" fmla="*/ 581406 w 1787271"/>
              <a:gd name="connsiteY13" fmla="*/ 819816 h 850296"/>
              <a:gd name="connsiteX14" fmla="*/ 660654 w 1787271"/>
              <a:gd name="connsiteY14" fmla="*/ 807624 h 850296"/>
              <a:gd name="connsiteX15" fmla="*/ 678942 w 1787271"/>
              <a:gd name="connsiteY15" fmla="*/ 795432 h 850296"/>
              <a:gd name="connsiteX16" fmla="*/ 697230 w 1787271"/>
              <a:gd name="connsiteY16" fmla="*/ 789336 h 850296"/>
              <a:gd name="connsiteX17" fmla="*/ 709422 w 1787271"/>
              <a:gd name="connsiteY17" fmla="*/ 771048 h 850296"/>
              <a:gd name="connsiteX18" fmla="*/ 752094 w 1787271"/>
              <a:gd name="connsiteY18" fmla="*/ 752760 h 850296"/>
              <a:gd name="connsiteX19" fmla="*/ 770382 w 1787271"/>
              <a:gd name="connsiteY19" fmla="*/ 740568 h 850296"/>
              <a:gd name="connsiteX20" fmla="*/ 794766 w 1787271"/>
              <a:gd name="connsiteY20" fmla="*/ 728376 h 850296"/>
              <a:gd name="connsiteX21" fmla="*/ 806958 w 1787271"/>
              <a:gd name="connsiteY21" fmla="*/ 685704 h 850296"/>
              <a:gd name="connsiteX22" fmla="*/ 837438 w 1787271"/>
              <a:gd name="connsiteY22" fmla="*/ 649128 h 850296"/>
              <a:gd name="connsiteX23" fmla="*/ 855726 w 1787271"/>
              <a:gd name="connsiteY23" fmla="*/ 636936 h 850296"/>
              <a:gd name="connsiteX24" fmla="*/ 867918 w 1787271"/>
              <a:gd name="connsiteY24" fmla="*/ 618648 h 850296"/>
              <a:gd name="connsiteX25" fmla="*/ 874014 w 1787271"/>
              <a:gd name="connsiteY25" fmla="*/ 594264 h 850296"/>
              <a:gd name="connsiteX26" fmla="*/ 880110 w 1787271"/>
              <a:gd name="connsiteY26" fmla="*/ 575976 h 850296"/>
              <a:gd name="connsiteX27" fmla="*/ 898398 w 1787271"/>
              <a:gd name="connsiteY27" fmla="*/ 515016 h 850296"/>
              <a:gd name="connsiteX28" fmla="*/ 922782 w 1787271"/>
              <a:gd name="connsiteY28" fmla="*/ 508920 h 850296"/>
              <a:gd name="connsiteX29" fmla="*/ 934974 w 1787271"/>
              <a:gd name="connsiteY29" fmla="*/ 490632 h 850296"/>
              <a:gd name="connsiteX30" fmla="*/ 941070 w 1787271"/>
              <a:gd name="connsiteY30" fmla="*/ 466248 h 850296"/>
              <a:gd name="connsiteX31" fmla="*/ 947166 w 1787271"/>
              <a:gd name="connsiteY31" fmla="*/ 447960 h 850296"/>
              <a:gd name="connsiteX32" fmla="*/ 977646 w 1787271"/>
              <a:gd name="connsiteY32" fmla="*/ 387000 h 850296"/>
              <a:gd name="connsiteX33" fmla="*/ 1002030 w 1787271"/>
              <a:gd name="connsiteY33" fmla="*/ 362616 h 850296"/>
              <a:gd name="connsiteX34" fmla="*/ 1038606 w 1787271"/>
              <a:gd name="connsiteY34" fmla="*/ 338232 h 850296"/>
              <a:gd name="connsiteX35" fmla="*/ 1050798 w 1787271"/>
              <a:gd name="connsiteY35" fmla="*/ 319944 h 850296"/>
              <a:gd name="connsiteX36" fmla="*/ 1087374 w 1787271"/>
              <a:gd name="connsiteY36" fmla="*/ 307752 h 850296"/>
              <a:gd name="connsiteX37" fmla="*/ 1117854 w 1787271"/>
              <a:gd name="connsiteY37" fmla="*/ 271176 h 850296"/>
              <a:gd name="connsiteX38" fmla="*/ 1123950 w 1787271"/>
              <a:gd name="connsiteY38" fmla="*/ 252888 h 850296"/>
              <a:gd name="connsiteX39" fmla="*/ 1142238 w 1787271"/>
              <a:gd name="connsiteY39" fmla="*/ 240696 h 850296"/>
              <a:gd name="connsiteX40" fmla="*/ 1160526 w 1787271"/>
              <a:gd name="connsiteY40" fmla="*/ 222408 h 850296"/>
              <a:gd name="connsiteX41" fmla="*/ 1178814 w 1787271"/>
              <a:gd name="connsiteY41" fmla="*/ 210216 h 850296"/>
              <a:gd name="connsiteX42" fmla="*/ 1239774 w 1787271"/>
              <a:gd name="connsiteY42" fmla="*/ 198024 h 850296"/>
              <a:gd name="connsiteX43" fmla="*/ 1325118 w 1787271"/>
              <a:gd name="connsiteY43" fmla="*/ 179736 h 850296"/>
              <a:gd name="connsiteX44" fmla="*/ 1379982 w 1787271"/>
              <a:gd name="connsiteY44" fmla="*/ 155352 h 850296"/>
              <a:gd name="connsiteX45" fmla="*/ 1398270 w 1787271"/>
              <a:gd name="connsiteY45" fmla="*/ 149256 h 850296"/>
              <a:gd name="connsiteX46" fmla="*/ 1434846 w 1787271"/>
              <a:gd name="connsiteY46" fmla="*/ 130968 h 850296"/>
              <a:gd name="connsiteX47" fmla="*/ 1453134 w 1787271"/>
              <a:gd name="connsiteY47" fmla="*/ 118776 h 850296"/>
              <a:gd name="connsiteX48" fmla="*/ 1465326 w 1787271"/>
              <a:gd name="connsiteY48" fmla="*/ 100488 h 850296"/>
              <a:gd name="connsiteX49" fmla="*/ 1483614 w 1787271"/>
              <a:gd name="connsiteY49" fmla="*/ 88296 h 850296"/>
              <a:gd name="connsiteX50" fmla="*/ 1489710 w 1787271"/>
              <a:gd name="connsiteY50" fmla="*/ 70008 h 850296"/>
              <a:gd name="connsiteX51" fmla="*/ 1507998 w 1787271"/>
              <a:gd name="connsiteY51" fmla="*/ 63912 h 850296"/>
              <a:gd name="connsiteX52" fmla="*/ 1526286 w 1787271"/>
              <a:gd name="connsiteY52" fmla="*/ 51720 h 850296"/>
              <a:gd name="connsiteX53" fmla="*/ 1544574 w 1787271"/>
              <a:gd name="connsiteY53" fmla="*/ 45624 h 850296"/>
              <a:gd name="connsiteX54" fmla="*/ 1562862 w 1787271"/>
              <a:gd name="connsiteY54" fmla="*/ 33432 h 850296"/>
              <a:gd name="connsiteX55" fmla="*/ 1611630 w 1787271"/>
              <a:gd name="connsiteY55" fmla="*/ 27336 h 850296"/>
              <a:gd name="connsiteX56" fmla="*/ 1629918 w 1787271"/>
              <a:gd name="connsiteY56" fmla="*/ 21240 h 850296"/>
              <a:gd name="connsiteX57" fmla="*/ 1672209 w 1787271"/>
              <a:gd name="connsiteY57" fmla="*/ 3333 h 850296"/>
              <a:gd name="connsiteX58" fmla="*/ 1787271 w 1787271"/>
              <a:gd name="connsiteY58" fmla="*/ 12096 h 85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87271" h="850296">
                <a:moveTo>
                  <a:pt x="0" y="653319"/>
                </a:moveTo>
                <a:cubicBezTo>
                  <a:pt x="10160" y="649255"/>
                  <a:pt x="31814" y="664686"/>
                  <a:pt x="43815" y="671607"/>
                </a:cubicBezTo>
                <a:cubicBezTo>
                  <a:pt x="55817" y="678529"/>
                  <a:pt x="60643" y="684371"/>
                  <a:pt x="72009" y="694848"/>
                </a:cubicBezTo>
                <a:cubicBezTo>
                  <a:pt x="83375" y="705325"/>
                  <a:pt x="96203" y="723804"/>
                  <a:pt x="112014" y="734472"/>
                </a:cubicBezTo>
                <a:cubicBezTo>
                  <a:pt x="127825" y="745140"/>
                  <a:pt x="123351" y="744347"/>
                  <a:pt x="166878" y="758856"/>
                </a:cubicBezTo>
                <a:cubicBezTo>
                  <a:pt x="172974" y="760888"/>
                  <a:pt x="179819" y="761388"/>
                  <a:pt x="185166" y="764952"/>
                </a:cubicBezTo>
                <a:cubicBezTo>
                  <a:pt x="208801" y="780708"/>
                  <a:pt x="196503" y="774827"/>
                  <a:pt x="221742" y="783240"/>
                </a:cubicBezTo>
                <a:cubicBezTo>
                  <a:pt x="244762" y="817770"/>
                  <a:pt x="222773" y="794782"/>
                  <a:pt x="282702" y="807624"/>
                </a:cubicBezTo>
                <a:cubicBezTo>
                  <a:pt x="295268" y="810317"/>
                  <a:pt x="319278" y="819816"/>
                  <a:pt x="319278" y="819816"/>
                </a:cubicBezTo>
                <a:cubicBezTo>
                  <a:pt x="366691" y="813043"/>
                  <a:pt x="357209" y="810333"/>
                  <a:pt x="404622" y="819816"/>
                </a:cubicBezTo>
                <a:cubicBezTo>
                  <a:pt x="430159" y="824923"/>
                  <a:pt x="417223" y="826116"/>
                  <a:pt x="441198" y="838104"/>
                </a:cubicBezTo>
                <a:cubicBezTo>
                  <a:pt x="449943" y="842477"/>
                  <a:pt x="476057" y="848343"/>
                  <a:pt x="483870" y="850296"/>
                </a:cubicBezTo>
                <a:cubicBezTo>
                  <a:pt x="499596" y="848049"/>
                  <a:pt x="527806" y="846616"/>
                  <a:pt x="544830" y="838104"/>
                </a:cubicBezTo>
                <a:cubicBezTo>
                  <a:pt x="574629" y="823205"/>
                  <a:pt x="550761" y="827477"/>
                  <a:pt x="581406" y="819816"/>
                </a:cubicBezTo>
                <a:cubicBezTo>
                  <a:pt x="609333" y="812834"/>
                  <a:pt x="631042" y="811325"/>
                  <a:pt x="660654" y="807624"/>
                </a:cubicBezTo>
                <a:cubicBezTo>
                  <a:pt x="666750" y="803560"/>
                  <a:pt x="672389" y="798709"/>
                  <a:pt x="678942" y="795432"/>
                </a:cubicBezTo>
                <a:cubicBezTo>
                  <a:pt x="684689" y="792558"/>
                  <a:pt x="692212" y="793350"/>
                  <a:pt x="697230" y="789336"/>
                </a:cubicBezTo>
                <a:cubicBezTo>
                  <a:pt x="702951" y="784759"/>
                  <a:pt x="703794" y="775738"/>
                  <a:pt x="709422" y="771048"/>
                </a:cubicBezTo>
                <a:cubicBezTo>
                  <a:pt x="728450" y="755192"/>
                  <a:pt x="733037" y="762289"/>
                  <a:pt x="752094" y="752760"/>
                </a:cubicBezTo>
                <a:cubicBezTo>
                  <a:pt x="758647" y="749483"/>
                  <a:pt x="764021" y="744203"/>
                  <a:pt x="770382" y="740568"/>
                </a:cubicBezTo>
                <a:cubicBezTo>
                  <a:pt x="778272" y="736059"/>
                  <a:pt x="786638" y="732440"/>
                  <a:pt x="794766" y="728376"/>
                </a:cubicBezTo>
                <a:cubicBezTo>
                  <a:pt x="796719" y="720563"/>
                  <a:pt x="802585" y="694449"/>
                  <a:pt x="806958" y="685704"/>
                </a:cubicBezTo>
                <a:cubicBezTo>
                  <a:pt x="813808" y="672003"/>
                  <a:pt x="825882" y="658758"/>
                  <a:pt x="837438" y="649128"/>
                </a:cubicBezTo>
                <a:cubicBezTo>
                  <a:pt x="843066" y="644438"/>
                  <a:pt x="849630" y="641000"/>
                  <a:pt x="855726" y="636936"/>
                </a:cubicBezTo>
                <a:cubicBezTo>
                  <a:pt x="859790" y="630840"/>
                  <a:pt x="865032" y="625382"/>
                  <a:pt x="867918" y="618648"/>
                </a:cubicBezTo>
                <a:cubicBezTo>
                  <a:pt x="871218" y="610947"/>
                  <a:pt x="871712" y="602320"/>
                  <a:pt x="874014" y="594264"/>
                </a:cubicBezTo>
                <a:cubicBezTo>
                  <a:pt x="875779" y="588085"/>
                  <a:pt x="878078" y="582072"/>
                  <a:pt x="880110" y="575976"/>
                </a:cubicBezTo>
                <a:cubicBezTo>
                  <a:pt x="882039" y="562471"/>
                  <a:pt x="880889" y="526689"/>
                  <a:pt x="898398" y="515016"/>
                </a:cubicBezTo>
                <a:cubicBezTo>
                  <a:pt x="905369" y="510369"/>
                  <a:pt x="914654" y="510952"/>
                  <a:pt x="922782" y="508920"/>
                </a:cubicBezTo>
                <a:cubicBezTo>
                  <a:pt x="926846" y="502824"/>
                  <a:pt x="932088" y="497366"/>
                  <a:pt x="934974" y="490632"/>
                </a:cubicBezTo>
                <a:cubicBezTo>
                  <a:pt x="938274" y="482931"/>
                  <a:pt x="938768" y="474304"/>
                  <a:pt x="941070" y="466248"/>
                </a:cubicBezTo>
                <a:cubicBezTo>
                  <a:pt x="942835" y="460069"/>
                  <a:pt x="945401" y="454139"/>
                  <a:pt x="947166" y="447960"/>
                </a:cubicBezTo>
                <a:cubicBezTo>
                  <a:pt x="955426" y="419050"/>
                  <a:pt x="951045" y="413601"/>
                  <a:pt x="977646" y="387000"/>
                </a:cubicBezTo>
                <a:cubicBezTo>
                  <a:pt x="985774" y="378872"/>
                  <a:pt x="993054" y="369797"/>
                  <a:pt x="1002030" y="362616"/>
                </a:cubicBezTo>
                <a:cubicBezTo>
                  <a:pt x="1013472" y="353462"/>
                  <a:pt x="1038606" y="338232"/>
                  <a:pt x="1038606" y="338232"/>
                </a:cubicBezTo>
                <a:cubicBezTo>
                  <a:pt x="1042670" y="332136"/>
                  <a:pt x="1044585" y="323827"/>
                  <a:pt x="1050798" y="319944"/>
                </a:cubicBezTo>
                <a:cubicBezTo>
                  <a:pt x="1061696" y="313133"/>
                  <a:pt x="1087374" y="307752"/>
                  <a:pt x="1087374" y="307752"/>
                </a:cubicBezTo>
                <a:cubicBezTo>
                  <a:pt x="1100856" y="294270"/>
                  <a:pt x="1109367" y="288150"/>
                  <a:pt x="1117854" y="271176"/>
                </a:cubicBezTo>
                <a:cubicBezTo>
                  <a:pt x="1120728" y="265429"/>
                  <a:pt x="1119936" y="257906"/>
                  <a:pt x="1123950" y="252888"/>
                </a:cubicBezTo>
                <a:cubicBezTo>
                  <a:pt x="1128527" y="247167"/>
                  <a:pt x="1136610" y="245386"/>
                  <a:pt x="1142238" y="240696"/>
                </a:cubicBezTo>
                <a:cubicBezTo>
                  <a:pt x="1148861" y="235177"/>
                  <a:pt x="1153903" y="227927"/>
                  <a:pt x="1160526" y="222408"/>
                </a:cubicBezTo>
                <a:cubicBezTo>
                  <a:pt x="1166154" y="217718"/>
                  <a:pt x="1172261" y="213493"/>
                  <a:pt x="1178814" y="210216"/>
                </a:cubicBezTo>
                <a:cubicBezTo>
                  <a:pt x="1195838" y="201704"/>
                  <a:pt x="1224048" y="200271"/>
                  <a:pt x="1239774" y="198024"/>
                </a:cubicBezTo>
                <a:cubicBezTo>
                  <a:pt x="1291892" y="180651"/>
                  <a:pt x="1263598" y="187426"/>
                  <a:pt x="1325118" y="179736"/>
                </a:cubicBezTo>
                <a:cubicBezTo>
                  <a:pt x="1354099" y="160415"/>
                  <a:pt x="1336455" y="169861"/>
                  <a:pt x="1379982" y="155352"/>
                </a:cubicBezTo>
                <a:cubicBezTo>
                  <a:pt x="1386078" y="153320"/>
                  <a:pt x="1392923" y="152820"/>
                  <a:pt x="1398270" y="149256"/>
                </a:cubicBezTo>
                <a:cubicBezTo>
                  <a:pt x="1450681" y="114315"/>
                  <a:pt x="1384369" y="156207"/>
                  <a:pt x="1434846" y="130968"/>
                </a:cubicBezTo>
                <a:cubicBezTo>
                  <a:pt x="1441399" y="127691"/>
                  <a:pt x="1447038" y="122840"/>
                  <a:pt x="1453134" y="118776"/>
                </a:cubicBezTo>
                <a:cubicBezTo>
                  <a:pt x="1457198" y="112680"/>
                  <a:pt x="1460145" y="105669"/>
                  <a:pt x="1465326" y="100488"/>
                </a:cubicBezTo>
                <a:cubicBezTo>
                  <a:pt x="1470507" y="95307"/>
                  <a:pt x="1479037" y="94017"/>
                  <a:pt x="1483614" y="88296"/>
                </a:cubicBezTo>
                <a:cubicBezTo>
                  <a:pt x="1487628" y="83278"/>
                  <a:pt x="1485166" y="74552"/>
                  <a:pt x="1489710" y="70008"/>
                </a:cubicBezTo>
                <a:cubicBezTo>
                  <a:pt x="1494254" y="65464"/>
                  <a:pt x="1502251" y="66786"/>
                  <a:pt x="1507998" y="63912"/>
                </a:cubicBezTo>
                <a:cubicBezTo>
                  <a:pt x="1514551" y="60635"/>
                  <a:pt x="1519733" y="54997"/>
                  <a:pt x="1526286" y="51720"/>
                </a:cubicBezTo>
                <a:cubicBezTo>
                  <a:pt x="1532033" y="48846"/>
                  <a:pt x="1538827" y="48498"/>
                  <a:pt x="1544574" y="45624"/>
                </a:cubicBezTo>
                <a:cubicBezTo>
                  <a:pt x="1551127" y="42347"/>
                  <a:pt x="1555794" y="35360"/>
                  <a:pt x="1562862" y="33432"/>
                </a:cubicBezTo>
                <a:cubicBezTo>
                  <a:pt x="1578667" y="29121"/>
                  <a:pt x="1595374" y="29368"/>
                  <a:pt x="1611630" y="27336"/>
                </a:cubicBezTo>
                <a:cubicBezTo>
                  <a:pt x="1617726" y="25304"/>
                  <a:pt x="1619822" y="25240"/>
                  <a:pt x="1629918" y="21240"/>
                </a:cubicBezTo>
                <a:cubicBezTo>
                  <a:pt x="1640014" y="17240"/>
                  <a:pt x="1645984" y="4857"/>
                  <a:pt x="1672209" y="3333"/>
                </a:cubicBezTo>
                <a:cubicBezTo>
                  <a:pt x="1698434" y="1809"/>
                  <a:pt x="1725789" y="-6954"/>
                  <a:pt x="1787271" y="12096"/>
                </a:cubicBezTo>
              </a:path>
            </a:pathLst>
          </a:custGeom>
          <a:noFill/>
          <a:ln w="571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7" name="Freeform 5256"/>
          <p:cNvSpPr/>
          <p:nvPr/>
        </p:nvSpPr>
        <p:spPr>
          <a:xfrm>
            <a:off x="2523733" y="2979845"/>
            <a:ext cx="1828800" cy="859341"/>
          </a:xfrm>
          <a:custGeom>
            <a:avLst/>
            <a:gdLst>
              <a:gd name="connsiteX0" fmla="*/ 0 w 1828800"/>
              <a:gd name="connsiteY0" fmla="*/ 666301 h 859341"/>
              <a:gd name="connsiteX1" fmla="*/ 81280 w 1828800"/>
              <a:gd name="connsiteY1" fmla="*/ 676461 h 859341"/>
              <a:gd name="connsiteX2" fmla="*/ 96520 w 1828800"/>
              <a:gd name="connsiteY2" fmla="*/ 686621 h 859341"/>
              <a:gd name="connsiteX3" fmla="*/ 106680 w 1828800"/>
              <a:gd name="connsiteY3" fmla="*/ 701861 h 859341"/>
              <a:gd name="connsiteX4" fmla="*/ 121920 w 1828800"/>
              <a:gd name="connsiteY4" fmla="*/ 732341 h 859341"/>
              <a:gd name="connsiteX5" fmla="*/ 137160 w 1828800"/>
              <a:gd name="connsiteY5" fmla="*/ 742501 h 859341"/>
              <a:gd name="connsiteX6" fmla="*/ 152400 w 1828800"/>
              <a:gd name="connsiteY6" fmla="*/ 757741 h 859341"/>
              <a:gd name="connsiteX7" fmla="*/ 157480 w 1828800"/>
              <a:gd name="connsiteY7" fmla="*/ 783141 h 859341"/>
              <a:gd name="connsiteX8" fmla="*/ 187960 w 1828800"/>
              <a:gd name="connsiteY8" fmla="*/ 798381 h 859341"/>
              <a:gd name="connsiteX9" fmla="*/ 233680 w 1828800"/>
              <a:gd name="connsiteY9" fmla="*/ 778061 h 859341"/>
              <a:gd name="connsiteX10" fmla="*/ 264160 w 1828800"/>
              <a:gd name="connsiteY10" fmla="*/ 793301 h 859341"/>
              <a:gd name="connsiteX11" fmla="*/ 274320 w 1828800"/>
              <a:gd name="connsiteY11" fmla="*/ 823781 h 859341"/>
              <a:gd name="connsiteX12" fmla="*/ 279400 w 1828800"/>
              <a:gd name="connsiteY12" fmla="*/ 839021 h 859341"/>
              <a:gd name="connsiteX13" fmla="*/ 294640 w 1828800"/>
              <a:gd name="connsiteY13" fmla="*/ 849181 h 859341"/>
              <a:gd name="connsiteX14" fmla="*/ 309880 w 1828800"/>
              <a:gd name="connsiteY14" fmla="*/ 854261 h 859341"/>
              <a:gd name="connsiteX15" fmla="*/ 360680 w 1828800"/>
              <a:gd name="connsiteY15" fmla="*/ 849181 h 859341"/>
              <a:gd name="connsiteX16" fmla="*/ 375920 w 1828800"/>
              <a:gd name="connsiteY16" fmla="*/ 844101 h 859341"/>
              <a:gd name="connsiteX17" fmla="*/ 447040 w 1828800"/>
              <a:gd name="connsiteY17" fmla="*/ 849181 h 859341"/>
              <a:gd name="connsiteX18" fmla="*/ 558800 w 1828800"/>
              <a:gd name="connsiteY18" fmla="*/ 849181 h 859341"/>
              <a:gd name="connsiteX19" fmla="*/ 574040 w 1828800"/>
              <a:gd name="connsiteY19" fmla="*/ 839021 h 859341"/>
              <a:gd name="connsiteX20" fmla="*/ 619760 w 1828800"/>
              <a:gd name="connsiteY20" fmla="*/ 849181 h 859341"/>
              <a:gd name="connsiteX21" fmla="*/ 635000 w 1828800"/>
              <a:gd name="connsiteY21" fmla="*/ 859341 h 859341"/>
              <a:gd name="connsiteX22" fmla="*/ 660400 w 1828800"/>
              <a:gd name="connsiteY22" fmla="*/ 854261 h 859341"/>
              <a:gd name="connsiteX23" fmla="*/ 675640 w 1828800"/>
              <a:gd name="connsiteY23" fmla="*/ 823781 h 859341"/>
              <a:gd name="connsiteX24" fmla="*/ 690880 w 1828800"/>
              <a:gd name="connsiteY24" fmla="*/ 818701 h 859341"/>
              <a:gd name="connsiteX25" fmla="*/ 751840 w 1828800"/>
              <a:gd name="connsiteY25" fmla="*/ 803461 h 859341"/>
              <a:gd name="connsiteX26" fmla="*/ 767080 w 1828800"/>
              <a:gd name="connsiteY26" fmla="*/ 772981 h 859341"/>
              <a:gd name="connsiteX27" fmla="*/ 782320 w 1828800"/>
              <a:gd name="connsiteY27" fmla="*/ 762821 h 859341"/>
              <a:gd name="connsiteX28" fmla="*/ 802640 w 1828800"/>
              <a:gd name="connsiteY28" fmla="*/ 732341 h 859341"/>
              <a:gd name="connsiteX29" fmla="*/ 807720 w 1828800"/>
              <a:gd name="connsiteY29" fmla="*/ 717101 h 859341"/>
              <a:gd name="connsiteX30" fmla="*/ 822960 w 1828800"/>
              <a:gd name="connsiteY30" fmla="*/ 706941 h 859341"/>
              <a:gd name="connsiteX31" fmla="*/ 899160 w 1828800"/>
              <a:gd name="connsiteY31" fmla="*/ 696781 h 859341"/>
              <a:gd name="connsiteX32" fmla="*/ 894080 w 1828800"/>
              <a:gd name="connsiteY32" fmla="*/ 681541 h 859341"/>
              <a:gd name="connsiteX33" fmla="*/ 899160 w 1828800"/>
              <a:gd name="connsiteY33" fmla="*/ 651061 h 859341"/>
              <a:gd name="connsiteX34" fmla="*/ 924560 w 1828800"/>
              <a:gd name="connsiteY34" fmla="*/ 620581 h 859341"/>
              <a:gd name="connsiteX35" fmla="*/ 934720 w 1828800"/>
              <a:gd name="connsiteY35" fmla="*/ 569781 h 859341"/>
              <a:gd name="connsiteX36" fmla="*/ 955040 w 1828800"/>
              <a:gd name="connsiteY36" fmla="*/ 468181 h 859341"/>
              <a:gd name="connsiteX37" fmla="*/ 965200 w 1828800"/>
              <a:gd name="connsiteY37" fmla="*/ 452941 h 859341"/>
              <a:gd name="connsiteX38" fmla="*/ 980440 w 1828800"/>
              <a:gd name="connsiteY38" fmla="*/ 437701 h 859341"/>
              <a:gd name="connsiteX39" fmla="*/ 985520 w 1828800"/>
              <a:gd name="connsiteY39" fmla="*/ 422461 h 859341"/>
              <a:gd name="connsiteX40" fmla="*/ 990600 w 1828800"/>
              <a:gd name="connsiteY40" fmla="*/ 402141 h 859341"/>
              <a:gd name="connsiteX41" fmla="*/ 1031240 w 1828800"/>
              <a:gd name="connsiteY41" fmla="*/ 397061 h 859341"/>
              <a:gd name="connsiteX42" fmla="*/ 1061720 w 1828800"/>
              <a:gd name="connsiteY42" fmla="*/ 386901 h 859341"/>
              <a:gd name="connsiteX43" fmla="*/ 1071880 w 1828800"/>
              <a:gd name="connsiteY43" fmla="*/ 371661 h 859341"/>
              <a:gd name="connsiteX44" fmla="*/ 1087120 w 1828800"/>
              <a:gd name="connsiteY44" fmla="*/ 341181 h 859341"/>
              <a:gd name="connsiteX45" fmla="*/ 1102360 w 1828800"/>
              <a:gd name="connsiteY45" fmla="*/ 280221 h 859341"/>
              <a:gd name="connsiteX46" fmla="*/ 1122680 w 1828800"/>
              <a:gd name="connsiteY46" fmla="*/ 275141 h 859341"/>
              <a:gd name="connsiteX47" fmla="*/ 1173480 w 1828800"/>
              <a:gd name="connsiteY47" fmla="*/ 264981 h 859341"/>
              <a:gd name="connsiteX48" fmla="*/ 1193800 w 1828800"/>
              <a:gd name="connsiteY48" fmla="*/ 249741 h 859341"/>
              <a:gd name="connsiteX49" fmla="*/ 1209040 w 1828800"/>
              <a:gd name="connsiteY49" fmla="*/ 239581 h 859341"/>
              <a:gd name="connsiteX50" fmla="*/ 1234440 w 1828800"/>
              <a:gd name="connsiteY50" fmla="*/ 219261 h 859341"/>
              <a:gd name="connsiteX51" fmla="*/ 1290320 w 1828800"/>
              <a:gd name="connsiteY51" fmla="*/ 219261 h 859341"/>
              <a:gd name="connsiteX52" fmla="*/ 1305560 w 1828800"/>
              <a:gd name="connsiteY52" fmla="*/ 209101 h 859341"/>
              <a:gd name="connsiteX53" fmla="*/ 1341120 w 1828800"/>
              <a:gd name="connsiteY53" fmla="*/ 173541 h 859341"/>
              <a:gd name="connsiteX54" fmla="*/ 1366520 w 1828800"/>
              <a:gd name="connsiteY54" fmla="*/ 178621 h 859341"/>
              <a:gd name="connsiteX55" fmla="*/ 1381760 w 1828800"/>
              <a:gd name="connsiteY55" fmla="*/ 183701 h 859341"/>
              <a:gd name="connsiteX56" fmla="*/ 1407160 w 1828800"/>
              <a:gd name="connsiteY56" fmla="*/ 178621 h 859341"/>
              <a:gd name="connsiteX57" fmla="*/ 1417320 w 1828800"/>
              <a:gd name="connsiteY57" fmla="*/ 163381 h 859341"/>
              <a:gd name="connsiteX58" fmla="*/ 1442720 w 1828800"/>
              <a:gd name="connsiteY58" fmla="*/ 122741 h 859341"/>
              <a:gd name="connsiteX59" fmla="*/ 1483360 w 1828800"/>
              <a:gd name="connsiteY59" fmla="*/ 117661 h 859341"/>
              <a:gd name="connsiteX60" fmla="*/ 1498600 w 1828800"/>
              <a:gd name="connsiteY60" fmla="*/ 112581 h 859341"/>
              <a:gd name="connsiteX61" fmla="*/ 1508760 w 1828800"/>
              <a:gd name="connsiteY61" fmla="*/ 97341 h 859341"/>
              <a:gd name="connsiteX62" fmla="*/ 1539240 w 1828800"/>
              <a:gd name="connsiteY62" fmla="*/ 87181 h 859341"/>
              <a:gd name="connsiteX63" fmla="*/ 1579880 w 1828800"/>
              <a:gd name="connsiteY63" fmla="*/ 51621 h 859341"/>
              <a:gd name="connsiteX64" fmla="*/ 1610360 w 1828800"/>
              <a:gd name="connsiteY64" fmla="*/ 41461 h 859341"/>
              <a:gd name="connsiteX65" fmla="*/ 1640840 w 1828800"/>
              <a:gd name="connsiteY65" fmla="*/ 21141 h 859341"/>
              <a:gd name="connsiteX66" fmla="*/ 1722120 w 1828800"/>
              <a:gd name="connsiteY66" fmla="*/ 10981 h 859341"/>
              <a:gd name="connsiteX67" fmla="*/ 1757680 w 1828800"/>
              <a:gd name="connsiteY67" fmla="*/ 21141 h 859341"/>
              <a:gd name="connsiteX68" fmla="*/ 1772920 w 1828800"/>
              <a:gd name="connsiteY68" fmla="*/ 31301 h 859341"/>
              <a:gd name="connsiteX69" fmla="*/ 1813560 w 1828800"/>
              <a:gd name="connsiteY69" fmla="*/ 41461 h 859341"/>
              <a:gd name="connsiteX70" fmla="*/ 1828800 w 1828800"/>
              <a:gd name="connsiteY70" fmla="*/ 61781 h 8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8800" h="859341">
                <a:moveTo>
                  <a:pt x="0" y="666301"/>
                </a:moveTo>
                <a:cubicBezTo>
                  <a:pt x="12605" y="667271"/>
                  <a:pt x="59349" y="665496"/>
                  <a:pt x="81280" y="676461"/>
                </a:cubicBezTo>
                <a:cubicBezTo>
                  <a:pt x="86741" y="679191"/>
                  <a:pt x="91440" y="683234"/>
                  <a:pt x="96520" y="686621"/>
                </a:cubicBezTo>
                <a:cubicBezTo>
                  <a:pt x="99907" y="691701"/>
                  <a:pt x="103950" y="696400"/>
                  <a:pt x="106680" y="701861"/>
                </a:cubicBezTo>
                <a:cubicBezTo>
                  <a:pt x="114943" y="718388"/>
                  <a:pt x="107361" y="717782"/>
                  <a:pt x="121920" y="732341"/>
                </a:cubicBezTo>
                <a:cubicBezTo>
                  <a:pt x="126237" y="736658"/>
                  <a:pt x="132470" y="738592"/>
                  <a:pt x="137160" y="742501"/>
                </a:cubicBezTo>
                <a:cubicBezTo>
                  <a:pt x="142679" y="747100"/>
                  <a:pt x="147320" y="752661"/>
                  <a:pt x="152400" y="757741"/>
                </a:cubicBezTo>
                <a:cubicBezTo>
                  <a:pt x="154093" y="766208"/>
                  <a:pt x="153196" y="775644"/>
                  <a:pt x="157480" y="783141"/>
                </a:cubicBezTo>
                <a:cubicBezTo>
                  <a:pt x="162114" y="791251"/>
                  <a:pt x="180137" y="795773"/>
                  <a:pt x="187960" y="798381"/>
                </a:cubicBezTo>
                <a:cubicBezTo>
                  <a:pt x="224232" y="786290"/>
                  <a:pt x="209529" y="794162"/>
                  <a:pt x="233680" y="778061"/>
                </a:cubicBezTo>
                <a:cubicBezTo>
                  <a:pt x="241984" y="780829"/>
                  <a:pt x="258977" y="785008"/>
                  <a:pt x="264160" y="793301"/>
                </a:cubicBezTo>
                <a:cubicBezTo>
                  <a:pt x="269836" y="802383"/>
                  <a:pt x="270933" y="813621"/>
                  <a:pt x="274320" y="823781"/>
                </a:cubicBezTo>
                <a:cubicBezTo>
                  <a:pt x="276013" y="828861"/>
                  <a:pt x="274945" y="836051"/>
                  <a:pt x="279400" y="839021"/>
                </a:cubicBezTo>
                <a:cubicBezTo>
                  <a:pt x="284480" y="842408"/>
                  <a:pt x="289179" y="846451"/>
                  <a:pt x="294640" y="849181"/>
                </a:cubicBezTo>
                <a:cubicBezTo>
                  <a:pt x="299429" y="851576"/>
                  <a:pt x="304800" y="852568"/>
                  <a:pt x="309880" y="854261"/>
                </a:cubicBezTo>
                <a:cubicBezTo>
                  <a:pt x="326813" y="852568"/>
                  <a:pt x="343860" y="851769"/>
                  <a:pt x="360680" y="849181"/>
                </a:cubicBezTo>
                <a:cubicBezTo>
                  <a:pt x="365973" y="848367"/>
                  <a:pt x="370565" y="844101"/>
                  <a:pt x="375920" y="844101"/>
                </a:cubicBezTo>
                <a:cubicBezTo>
                  <a:pt x="399687" y="844101"/>
                  <a:pt x="423333" y="847488"/>
                  <a:pt x="447040" y="849181"/>
                </a:cubicBezTo>
                <a:cubicBezTo>
                  <a:pt x="489826" y="863443"/>
                  <a:pt x="475092" y="860596"/>
                  <a:pt x="558800" y="849181"/>
                </a:cubicBezTo>
                <a:cubicBezTo>
                  <a:pt x="564849" y="848356"/>
                  <a:pt x="568960" y="842408"/>
                  <a:pt x="574040" y="839021"/>
                </a:cubicBezTo>
                <a:cubicBezTo>
                  <a:pt x="578561" y="839925"/>
                  <a:pt x="613483" y="846491"/>
                  <a:pt x="619760" y="849181"/>
                </a:cubicBezTo>
                <a:cubicBezTo>
                  <a:pt x="625372" y="851586"/>
                  <a:pt x="629920" y="855954"/>
                  <a:pt x="635000" y="859341"/>
                </a:cubicBezTo>
                <a:cubicBezTo>
                  <a:pt x="643467" y="857648"/>
                  <a:pt x="652903" y="858545"/>
                  <a:pt x="660400" y="854261"/>
                </a:cubicBezTo>
                <a:cubicBezTo>
                  <a:pt x="682384" y="841699"/>
                  <a:pt x="660864" y="838557"/>
                  <a:pt x="675640" y="823781"/>
                </a:cubicBezTo>
                <a:cubicBezTo>
                  <a:pt x="679426" y="819995"/>
                  <a:pt x="686091" y="821096"/>
                  <a:pt x="690880" y="818701"/>
                </a:cubicBezTo>
                <a:cubicBezTo>
                  <a:pt x="730878" y="798702"/>
                  <a:pt x="669915" y="812564"/>
                  <a:pt x="751840" y="803461"/>
                </a:cubicBezTo>
                <a:cubicBezTo>
                  <a:pt x="755972" y="791066"/>
                  <a:pt x="757232" y="782829"/>
                  <a:pt x="767080" y="772981"/>
                </a:cubicBezTo>
                <a:cubicBezTo>
                  <a:pt x="771397" y="768664"/>
                  <a:pt x="777240" y="766208"/>
                  <a:pt x="782320" y="762821"/>
                </a:cubicBezTo>
                <a:cubicBezTo>
                  <a:pt x="789093" y="752661"/>
                  <a:pt x="798779" y="743925"/>
                  <a:pt x="802640" y="732341"/>
                </a:cubicBezTo>
                <a:cubicBezTo>
                  <a:pt x="804333" y="727261"/>
                  <a:pt x="804375" y="721282"/>
                  <a:pt x="807720" y="717101"/>
                </a:cubicBezTo>
                <a:cubicBezTo>
                  <a:pt x="811534" y="712333"/>
                  <a:pt x="817348" y="709346"/>
                  <a:pt x="822960" y="706941"/>
                </a:cubicBezTo>
                <a:cubicBezTo>
                  <a:pt x="841083" y="699174"/>
                  <a:pt x="890821" y="697539"/>
                  <a:pt x="899160" y="696781"/>
                </a:cubicBezTo>
                <a:cubicBezTo>
                  <a:pt x="897467" y="691701"/>
                  <a:pt x="894080" y="686896"/>
                  <a:pt x="894080" y="681541"/>
                </a:cubicBezTo>
                <a:cubicBezTo>
                  <a:pt x="894080" y="671241"/>
                  <a:pt x="895903" y="660833"/>
                  <a:pt x="899160" y="651061"/>
                </a:cubicBezTo>
                <a:cubicBezTo>
                  <a:pt x="902696" y="640452"/>
                  <a:pt x="917486" y="627655"/>
                  <a:pt x="924560" y="620581"/>
                </a:cubicBezTo>
                <a:cubicBezTo>
                  <a:pt x="931915" y="598516"/>
                  <a:pt x="932262" y="600504"/>
                  <a:pt x="934720" y="569781"/>
                </a:cubicBezTo>
                <a:cubicBezTo>
                  <a:pt x="942657" y="470566"/>
                  <a:pt x="913896" y="495610"/>
                  <a:pt x="955040" y="468181"/>
                </a:cubicBezTo>
                <a:cubicBezTo>
                  <a:pt x="958427" y="463101"/>
                  <a:pt x="961291" y="457631"/>
                  <a:pt x="965200" y="452941"/>
                </a:cubicBezTo>
                <a:cubicBezTo>
                  <a:pt x="969799" y="447422"/>
                  <a:pt x="976455" y="443679"/>
                  <a:pt x="980440" y="437701"/>
                </a:cubicBezTo>
                <a:cubicBezTo>
                  <a:pt x="983410" y="433246"/>
                  <a:pt x="984049" y="427610"/>
                  <a:pt x="985520" y="422461"/>
                </a:cubicBezTo>
                <a:cubicBezTo>
                  <a:pt x="987438" y="415748"/>
                  <a:pt x="984497" y="405532"/>
                  <a:pt x="990600" y="402141"/>
                </a:cubicBezTo>
                <a:cubicBezTo>
                  <a:pt x="1002534" y="395511"/>
                  <a:pt x="1017693" y="398754"/>
                  <a:pt x="1031240" y="397061"/>
                </a:cubicBezTo>
                <a:cubicBezTo>
                  <a:pt x="1041400" y="393674"/>
                  <a:pt x="1055779" y="395812"/>
                  <a:pt x="1061720" y="386901"/>
                </a:cubicBezTo>
                <a:cubicBezTo>
                  <a:pt x="1065107" y="381821"/>
                  <a:pt x="1069150" y="377122"/>
                  <a:pt x="1071880" y="371661"/>
                </a:cubicBezTo>
                <a:cubicBezTo>
                  <a:pt x="1092912" y="329597"/>
                  <a:pt x="1058003" y="384857"/>
                  <a:pt x="1087120" y="341181"/>
                </a:cubicBezTo>
                <a:cubicBezTo>
                  <a:pt x="1088186" y="331584"/>
                  <a:pt x="1085561" y="291420"/>
                  <a:pt x="1102360" y="280221"/>
                </a:cubicBezTo>
                <a:cubicBezTo>
                  <a:pt x="1108169" y="276348"/>
                  <a:pt x="1115853" y="276604"/>
                  <a:pt x="1122680" y="275141"/>
                </a:cubicBezTo>
                <a:cubicBezTo>
                  <a:pt x="1139565" y="271523"/>
                  <a:pt x="1173480" y="264981"/>
                  <a:pt x="1173480" y="264981"/>
                </a:cubicBezTo>
                <a:cubicBezTo>
                  <a:pt x="1180253" y="259901"/>
                  <a:pt x="1186910" y="254662"/>
                  <a:pt x="1193800" y="249741"/>
                </a:cubicBezTo>
                <a:cubicBezTo>
                  <a:pt x="1198768" y="246192"/>
                  <a:pt x="1204723" y="243898"/>
                  <a:pt x="1209040" y="239581"/>
                </a:cubicBezTo>
                <a:cubicBezTo>
                  <a:pt x="1232018" y="216603"/>
                  <a:pt x="1204771" y="229151"/>
                  <a:pt x="1234440" y="219261"/>
                </a:cubicBezTo>
                <a:cubicBezTo>
                  <a:pt x="1259755" y="223480"/>
                  <a:pt x="1266289" y="228273"/>
                  <a:pt x="1290320" y="219261"/>
                </a:cubicBezTo>
                <a:cubicBezTo>
                  <a:pt x="1296037" y="217117"/>
                  <a:pt x="1300480" y="212488"/>
                  <a:pt x="1305560" y="209101"/>
                </a:cubicBezTo>
                <a:cubicBezTo>
                  <a:pt x="1328850" y="174166"/>
                  <a:pt x="1314296" y="182482"/>
                  <a:pt x="1341120" y="173541"/>
                </a:cubicBezTo>
                <a:cubicBezTo>
                  <a:pt x="1349587" y="175234"/>
                  <a:pt x="1358143" y="176527"/>
                  <a:pt x="1366520" y="178621"/>
                </a:cubicBezTo>
                <a:cubicBezTo>
                  <a:pt x="1371715" y="179920"/>
                  <a:pt x="1376405" y="183701"/>
                  <a:pt x="1381760" y="183701"/>
                </a:cubicBezTo>
                <a:cubicBezTo>
                  <a:pt x="1390394" y="183701"/>
                  <a:pt x="1398693" y="180314"/>
                  <a:pt x="1407160" y="178621"/>
                </a:cubicBezTo>
                <a:cubicBezTo>
                  <a:pt x="1410547" y="173541"/>
                  <a:pt x="1414840" y="168960"/>
                  <a:pt x="1417320" y="163381"/>
                </a:cubicBezTo>
                <a:cubicBezTo>
                  <a:pt x="1425557" y="144849"/>
                  <a:pt x="1420766" y="128728"/>
                  <a:pt x="1442720" y="122741"/>
                </a:cubicBezTo>
                <a:cubicBezTo>
                  <a:pt x="1455891" y="119149"/>
                  <a:pt x="1469813" y="119354"/>
                  <a:pt x="1483360" y="117661"/>
                </a:cubicBezTo>
                <a:cubicBezTo>
                  <a:pt x="1488440" y="115968"/>
                  <a:pt x="1494419" y="115926"/>
                  <a:pt x="1498600" y="112581"/>
                </a:cubicBezTo>
                <a:cubicBezTo>
                  <a:pt x="1503368" y="108767"/>
                  <a:pt x="1503583" y="100577"/>
                  <a:pt x="1508760" y="97341"/>
                </a:cubicBezTo>
                <a:cubicBezTo>
                  <a:pt x="1517842" y="91665"/>
                  <a:pt x="1539240" y="87181"/>
                  <a:pt x="1539240" y="87181"/>
                </a:cubicBezTo>
                <a:cubicBezTo>
                  <a:pt x="1551093" y="69401"/>
                  <a:pt x="1554480" y="60088"/>
                  <a:pt x="1579880" y="51621"/>
                </a:cubicBezTo>
                <a:cubicBezTo>
                  <a:pt x="1590040" y="48234"/>
                  <a:pt x="1601449" y="47402"/>
                  <a:pt x="1610360" y="41461"/>
                </a:cubicBezTo>
                <a:lnTo>
                  <a:pt x="1640840" y="21141"/>
                </a:lnTo>
                <a:cubicBezTo>
                  <a:pt x="1663695" y="-13142"/>
                  <a:pt x="1646812" y="2613"/>
                  <a:pt x="1722120" y="10981"/>
                </a:cubicBezTo>
                <a:cubicBezTo>
                  <a:pt x="1726305" y="11446"/>
                  <a:pt x="1752176" y="18389"/>
                  <a:pt x="1757680" y="21141"/>
                </a:cubicBezTo>
                <a:cubicBezTo>
                  <a:pt x="1763141" y="23871"/>
                  <a:pt x="1767459" y="28571"/>
                  <a:pt x="1772920" y="31301"/>
                </a:cubicBezTo>
                <a:cubicBezTo>
                  <a:pt x="1783334" y="36508"/>
                  <a:pt x="1803899" y="39529"/>
                  <a:pt x="1813560" y="41461"/>
                </a:cubicBezTo>
                <a:cubicBezTo>
                  <a:pt x="1819837" y="60293"/>
                  <a:pt x="1813851" y="54306"/>
                  <a:pt x="1828800" y="61781"/>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6" name="Oval 185"/>
          <p:cNvSpPr/>
          <p:nvPr/>
        </p:nvSpPr>
        <p:spPr>
          <a:xfrm rot="3128544">
            <a:off x="4629983" y="3168250"/>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7" name="Oval 186"/>
          <p:cNvSpPr/>
          <p:nvPr/>
        </p:nvSpPr>
        <p:spPr>
          <a:xfrm rot="3128544">
            <a:off x="4339108" y="3302043"/>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9" name="Oval 188"/>
          <p:cNvSpPr/>
          <p:nvPr/>
        </p:nvSpPr>
        <p:spPr>
          <a:xfrm rot="3128544">
            <a:off x="4521818" y="311916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3" name="Oval 192"/>
          <p:cNvSpPr/>
          <p:nvPr/>
        </p:nvSpPr>
        <p:spPr>
          <a:xfrm rot="3128544">
            <a:off x="4247763" y="3330741"/>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4" name="Oval 193"/>
          <p:cNvSpPr/>
          <p:nvPr/>
        </p:nvSpPr>
        <p:spPr>
          <a:xfrm rot="3128544">
            <a:off x="4539267" y="3027862"/>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7" name="Freeform 196"/>
          <p:cNvSpPr/>
          <p:nvPr/>
        </p:nvSpPr>
        <p:spPr>
          <a:xfrm>
            <a:off x="2528813" y="3145537"/>
            <a:ext cx="1630680" cy="698729"/>
          </a:xfrm>
          <a:custGeom>
            <a:avLst/>
            <a:gdLst>
              <a:gd name="connsiteX0" fmla="*/ 0 w 1630680"/>
              <a:gd name="connsiteY0" fmla="*/ 531089 h 698729"/>
              <a:gd name="connsiteX1" fmla="*/ 40640 w 1630680"/>
              <a:gd name="connsiteY1" fmla="*/ 541249 h 698729"/>
              <a:gd name="connsiteX2" fmla="*/ 55880 w 1630680"/>
              <a:gd name="connsiteY2" fmla="*/ 551409 h 698729"/>
              <a:gd name="connsiteX3" fmla="*/ 81280 w 1630680"/>
              <a:gd name="connsiteY3" fmla="*/ 571729 h 698729"/>
              <a:gd name="connsiteX4" fmla="*/ 96520 w 1630680"/>
              <a:gd name="connsiteY4" fmla="*/ 586969 h 698729"/>
              <a:gd name="connsiteX5" fmla="*/ 106680 w 1630680"/>
              <a:gd name="connsiteY5" fmla="*/ 602209 h 698729"/>
              <a:gd name="connsiteX6" fmla="*/ 121920 w 1630680"/>
              <a:gd name="connsiteY6" fmla="*/ 607289 h 698729"/>
              <a:gd name="connsiteX7" fmla="*/ 152400 w 1630680"/>
              <a:gd name="connsiteY7" fmla="*/ 627609 h 698729"/>
              <a:gd name="connsiteX8" fmla="*/ 182880 w 1630680"/>
              <a:gd name="connsiteY8" fmla="*/ 637769 h 698729"/>
              <a:gd name="connsiteX9" fmla="*/ 198120 w 1630680"/>
              <a:gd name="connsiteY9" fmla="*/ 642849 h 698729"/>
              <a:gd name="connsiteX10" fmla="*/ 228600 w 1630680"/>
              <a:gd name="connsiteY10" fmla="*/ 647929 h 698729"/>
              <a:gd name="connsiteX11" fmla="*/ 284480 w 1630680"/>
              <a:gd name="connsiteY11" fmla="*/ 658089 h 698729"/>
              <a:gd name="connsiteX12" fmla="*/ 314960 w 1630680"/>
              <a:gd name="connsiteY12" fmla="*/ 668249 h 698729"/>
              <a:gd name="connsiteX13" fmla="*/ 330200 w 1630680"/>
              <a:gd name="connsiteY13" fmla="*/ 678409 h 698729"/>
              <a:gd name="connsiteX14" fmla="*/ 360680 w 1630680"/>
              <a:gd name="connsiteY14" fmla="*/ 688569 h 698729"/>
              <a:gd name="connsiteX15" fmla="*/ 375920 w 1630680"/>
              <a:gd name="connsiteY15" fmla="*/ 693649 h 698729"/>
              <a:gd name="connsiteX16" fmla="*/ 391160 w 1630680"/>
              <a:gd name="connsiteY16" fmla="*/ 698729 h 698729"/>
              <a:gd name="connsiteX17" fmla="*/ 523240 w 1630680"/>
              <a:gd name="connsiteY17" fmla="*/ 688569 h 698729"/>
              <a:gd name="connsiteX18" fmla="*/ 538480 w 1630680"/>
              <a:gd name="connsiteY18" fmla="*/ 683489 h 698729"/>
              <a:gd name="connsiteX19" fmla="*/ 553720 w 1630680"/>
              <a:gd name="connsiteY19" fmla="*/ 673329 h 698729"/>
              <a:gd name="connsiteX20" fmla="*/ 645160 w 1630680"/>
              <a:gd name="connsiteY20" fmla="*/ 668249 h 698729"/>
              <a:gd name="connsiteX21" fmla="*/ 690880 w 1630680"/>
              <a:gd name="connsiteY21" fmla="*/ 658089 h 698729"/>
              <a:gd name="connsiteX22" fmla="*/ 706120 w 1630680"/>
              <a:gd name="connsiteY22" fmla="*/ 647929 h 698729"/>
              <a:gd name="connsiteX23" fmla="*/ 711200 w 1630680"/>
              <a:gd name="connsiteY23" fmla="*/ 632689 h 698729"/>
              <a:gd name="connsiteX24" fmla="*/ 716280 w 1630680"/>
              <a:gd name="connsiteY24" fmla="*/ 612369 h 698729"/>
              <a:gd name="connsiteX25" fmla="*/ 731520 w 1630680"/>
              <a:gd name="connsiteY25" fmla="*/ 602209 h 698729"/>
              <a:gd name="connsiteX26" fmla="*/ 802640 w 1630680"/>
              <a:gd name="connsiteY26" fmla="*/ 592049 h 698729"/>
              <a:gd name="connsiteX27" fmla="*/ 828040 w 1630680"/>
              <a:gd name="connsiteY27" fmla="*/ 551409 h 698729"/>
              <a:gd name="connsiteX28" fmla="*/ 833120 w 1630680"/>
              <a:gd name="connsiteY28" fmla="*/ 536169 h 698729"/>
              <a:gd name="connsiteX29" fmla="*/ 828040 w 1630680"/>
              <a:gd name="connsiteY29" fmla="*/ 520929 h 698729"/>
              <a:gd name="connsiteX30" fmla="*/ 833120 w 1630680"/>
              <a:gd name="connsiteY30" fmla="*/ 505689 h 698729"/>
              <a:gd name="connsiteX31" fmla="*/ 868680 w 1630680"/>
              <a:gd name="connsiteY31" fmla="*/ 459969 h 698729"/>
              <a:gd name="connsiteX32" fmla="*/ 883920 w 1630680"/>
              <a:gd name="connsiteY32" fmla="*/ 449809 h 698729"/>
              <a:gd name="connsiteX33" fmla="*/ 894080 w 1630680"/>
              <a:gd name="connsiteY33" fmla="*/ 434569 h 698729"/>
              <a:gd name="connsiteX34" fmla="*/ 909320 w 1630680"/>
              <a:gd name="connsiteY34" fmla="*/ 419329 h 698729"/>
              <a:gd name="connsiteX35" fmla="*/ 914400 w 1630680"/>
              <a:gd name="connsiteY35" fmla="*/ 404089 h 698729"/>
              <a:gd name="connsiteX36" fmla="*/ 924560 w 1630680"/>
              <a:gd name="connsiteY36" fmla="*/ 388849 h 698729"/>
              <a:gd name="connsiteX37" fmla="*/ 929640 w 1630680"/>
              <a:gd name="connsiteY37" fmla="*/ 368529 h 698729"/>
              <a:gd name="connsiteX38" fmla="*/ 934720 w 1630680"/>
              <a:gd name="connsiteY38" fmla="*/ 338049 h 698729"/>
              <a:gd name="connsiteX39" fmla="*/ 944880 w 1630680"/>
              <a:gd name="connsiteY39" fmla="*/ 307569 h 698729"/>
              <a:gd name="connsiteX40" fmla="*/ 960120 w 1630680"/>
              <a:gd name="connsiteY40" fmla="*/ 292329 h 698729"/>
              <a:gd name="connsiteX41" fmla="*/ 990600 w 1630680"/>
              <a:gd name="connsiteY41" fmla="*/ 272009 h 698729"/>
              <a:gd name="connsiteX42" fmla="*/ 1005840 w 1630680"/>
              <a:gd name="connsiteY42" fmla="*/ 216129 h 698729"/>
              <a:gd name="connsiteX43" fmla="*/ 1010920 w 1630680"/>
              <a:gd name="connsiteY43" fmla="*/ 195809 h 698729"/>
              <a:gd name="connsiteX44" fmla="*/ 1041400 w 1630680"/>
              <a:gd name="connsiteY44" fmla="*/ 180569 h 698729"/>
              <a:gd name="connsiteX45" fmla="*/ 1056640 w 1630680"/>
              <a:gd name="connsiteY45" fmla="*/ 170409 h 698729"/>
              <a:gd name="connsiteX46" fmla="*/ 1087120 w 1630680"/>
              <a:gd name="connsiteY46" fmla="*/ 145009 h 698729"/>
              <a:gd name="connsiteX47" fmla="*/ 1117600 w 1630680"/>
              <a:gd name="connsiteY47" fmla="*/ 129769 h 698729"/>
              <a:gd name="connsiteX48" fmla="*/ 1148080 w 1630680"/>
              <a:gd name="connsiteY48" fmla="*/ 109449 h 698729"/>
              <a:gd name="connsiteX49" fmla="*/ 1178560 w 1630680"/>
              <a:gd name="connsiteY49" fmla="*/ 78969 h 698729"/>
              <a:gd name="connsiteX50" fmla="*/ 1209040 w 1630680"/>
              <a:gd name="connsiteY50" fmla="*/ 68809 h 698729"/>
              <a:gd name="connsiteX51" fmla="*/ 1224280 w 1630680"/>
              <a:gd name="connsiteY51" fmla="*/ 63729 h 698729"/>
              <a:gd name="connsiteX52" fmla="*/ 1244600 w 1630680"/>
              <a:gd name="connsiteY52" fmla="*/ 58649 h 698729"/>
              <a:gd name="connsiteX53" fmla="*/ 1270000 w 1630680"/>
              <a:gd name="connsiteY53" fmla="*/ 53569 h 698729"/>
              <a:gd name="connsiteX54" fmla="*/ 1285240 w 1630680"/>
              <a:gd name="connsiteY54" fmla="*/ 48489 h 698729"/>
              <a:gd name="connsiteX55" fmla="*/ 1315720 w 1630680"/>
              <a:gd name="connsiteY55" fmla="*/ 28169 h 698729"/>
              <a:gd name="connsiteX56" fmla="*/ 1325880 w 1630680"/>
              <a:gd name="connsiteY56" fmla="*/ 12929 h 698729"/>
              <a:gd name="connsiteX57" fmla="*/ 1412240 w 1630680"/>
              <a:gd name="connsiteY57" fmla="*/ 7849 h 698729"/>
              <a:gd name="connsiteX58" fmla="*/ 1427480 w 1630680"/>
              <a:gd name="connsiteY58" fmla="*/ 12929 h 698729"/>
              <a:gd name="connsiteX59" fmla="*/ 1447800 w 1630680"/>
              <a:gd name="connsiteY59" fmla="*/ 18009 h 698729"/>
              <a:gd name="connsiteX60" fmla="*/ 1463040 w 1630680"/>
              <a:gd name="connsiteY60" fmla="*/ 28169 h 698729"/>
              <a:gd name="connsiteX61" fmla="*/ 1503680 w 1630680"/>
              <a:gd name="connsiteY61" fmla="*/ 38329 h 698729"/>
              <a:gd name="connsiteX62" fmla="*/ 1534160 w 1630680"/>
              <a:gd name="connsiteY62" fmla="*/ 48489 h 698729"/>
              <a:gd name="connsiteX63" fmla="*/ 1549400 w 1630680"/>
              <a:gd name="connsiteY63" fmla="*/ 53569 h 698729"/>
              <a:gd name="connsiteX64" fmla="*/ 1595120 w 1630680"/>
              <a:gd name="connsiteY64" fmla="*/ 63729 h 698729"/>
              <a:gd name="connsiteX65" fmla="*/ 1615440 w 1630680"/>
              <a:gd name="connsiteY65" fmla="*/ 84049 h 698729"/>
              <a:gd name="connsiteX66" fmla="*/ 1630680 w 1630680"/>
              <a:gd name="connsiteY66" fmla="*/ 94209 h 69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30680" h="698729">
                <a:moveTo>
                  <a:pt x="0" y="531089"/>
                </a:moveTo>
                <a:cubicBezTo>
                  <a:pt x="9661" y="533021"/>
                  <a:pt x="30226" y="536042"/>
                  <a:pt x="40640" y="541249"/>
                </a:cubicBezTo>
                <a:cubicBezTo>
                  <a:pt x="46101" y="543979"/>
                  <a:pt x="50800" y="548022"/>
                  <a:pt x="55880" y="551409"/>
                </a:cubicBezTo>
                <a:cubicBezTo>
                  <a:pt x="78602" y="585493"/>
                  <a:pt x="51835" y="552099"/>
                  <a:pt x="81280" y="571729"/>
                </a:cubicBezTo>
                <a:cubicBezTo>
                  <a:pt x="87258" y="575714"/>
                  <a:pt x="91921" y="581450"/>
                  <a:pt x="96520" y="586969"/>
                </a:cubicBezTo>
                <a:cubicBezTo>
                  <a:pt x="100429" y="591659"/>
                  <a:pt x="101912" y="598395"/>
                  <a:pt x="106680" y="602209"/>
                </a:cubicBezTo>
                <a:cubicBezTo>
                  <a:pt x="110861" y="605554"/>
                  <a:pt x="116840" y="605596"/>
                  <a:pt x="121920" y="607289"/>
                </a:cubicBezTo>
                <a:cubicBezTo>
                  <a:pt x="136909" y="629773"/>
                  <a:pt x="125063" y="619408"/>
                  <a:pt x="152400" y="627609"/>
                </a:cubicBezTo>
                <a:cubicBezTo>
                  <a:pt x="162658" y="630686"/>
                  <a:pt x="172720" y="634382"/>
                  <a:pt x="182880" y="637769"/>
                </a:cubicBezTo>
                <a:cubicBezTo>
                  <a:pt x="187960" y="639462"/>
                  <a:pt x="192838" y="641969"/>
                  <a:pt x="198120" y="642849"/>
                </a:cubicBezTo>
                <a:lnTo>
                  <a:pt x="228600" y="647929"/>
                </a:lnTo>
                <a:cubicBezTo>
                  <a:pt x="255528" y="652072"/>
                  <a:pt x="261607" y="651227"/>
                  <a:pt x="284480" y="658089"/>
                </a:cubicBezTo>
                <a:cubicBezTo>
                  <a:pt x="294738" y="661166"/>
                  <a:pt x="306049" y="662308"/>
                  <a:pt x="314960" y="668249"/>
                </a:cubicBezTo>
                <a:cubicBezTo>
                  <a:pt x="320040" y="671636"/>
                  <a:pt x="324621" y="675929"/>
                  <a:pt x="330200" y="678409"/>
                </a:cubicBezTo>
                <a:cubicBezTo>
                  <a:pt x="339987" y="682759"/>
                  <a:pt x="350520" y="685182"/>
                  <a:pt x="360680" y="688569"/>
                </a:cubicBezTo>
                <a:lnTo>
                  <a:pt x="375920" y="693649"/>
                </a:lnTo>
                <a:lnTo>
                  <a:pt x="391160" y="698729"/>
                </a:lnTo>
                <a:cubicBezTo>
                  <a:pt x="435187" y="695342"/>
                  <a:pt x="481349" y="702533"/>
                  <a:pt x="523240" y="688569"/>
                </a:cubicBezTo>
                <a:cubicBezTo>
                  <a:pt x="528320" y="686876"/>
                  <a:pt x="533691" y="685884"/>
                  <a:pt x="538480" y="683489"/>
                </a:cubicBezTo>
                <a:cubicBezTo>
                  <a:pt x="543941" y="680759"/>
                  <a:pt x="547676" y="674192"/>
                  <a:pt x="553720" y="673329"/>
                </a:cubicBezTo>
                <a:cubicBezTo>
                  <a:pt x="583940" y="669012"/>
                  <a:pt x="614680" y="669942"/>
                  <a:pt x="645160" y="668249"/>
                </a:cubicBezTo>
                <a:cubicBezTo>
                  <a:pt x="656867" y="666298"/>
                  <a:pt x="678374" y="664342"/>
                  <a:pt x="690880" y="658089"/>
                </a:cubicBezTo>
                <a:cubicBezTo>
                  <a:pt x="696341" y="655359"/>
                  <a:pt x="701040" y="651316"/>
                  <a:pt x="706120" y="647929"/>
                </a:cubicBezTo>
                <a:cubicBezTo>
                  <a:pt x="707813" y="642849"/>
                  <a:pt x="709729" y="637838"/>
                  <a:pt x="711200" y="632689"/>
                </a:cubicBezTo>
                <a:cubicBezTo>
                  <a:pt x="713118" y="625976"/>
                  <a:pt x="712407" y="618178"/>
                  <a:pt x="716280" y="612369"/>
                </a:cubicBezTo>
                <a:cubicBezTo>
                  <a:pt x="719667" y="607289"/>
                  <a:pt x="725803" y="604353"/>
                  <a:pt x="731520" y="602209"/>
                </a:cubicBezTo>
                <a:cubicBezTo>
                  <a:pt x="745141" y="597101"/>
                  <a:pt x="795960" y="592791"/>
                  <a:pt x="802640" y="592049"/>
                </a:cubicBezTo>
                <a:cubicBezTo>
                  <a:pt x="826791" y="575948"/>
                  <a:pt x="815949" y="587681"/>
                  <a:pt x="828040" y="551409"/>
                </a:cubicBezTo>
                <a:lnTo>
                  <a:pt x="833120" y="536169"/>
                </a:lnTo>
                <a:cubicBezTo>
                  <a:pt x="831427" y="531089"/>
                  <a:pt x="828040" y="526284"/>
                  <a:pt x="828040" y="520929"/>
                </a:cubicBezTo>
                <a:cubicBezTo>
                  <a:pt x="828040" y="515574"/>
                  <a:pt x="830519" y="510370"/>
                  <a:pt x="833120" y="505689"/>
                </a:cubicBezTo>
                <a:cubicBezTo>
                  <a:pt x="842886" y="488111"/>
                  <a:pt x="853360" y="472736"/>
                  <a:pt x="868680" y="459969"/>
                </a:cubicBezTo>
                <a:cubicBezTo>
                  <a:pt x="873370" y="456060"/>
                  <a:pt x="878840" y="453196"/>
                  <a:pt x="883920" y="449809"/>
                </a:cubicBezTo>
                <a:cubicBezTo>
                  <a:pt x="887307" y="444729"/>
                  <a:pt x="890171" y="439259"/>
                  <a:pt x="894080" y="434569"/>
                </a:cubicBezTo>
                <a:cubicBezTo>
                  <a:pt x="898679" y="429050"/>
                  <a:pt x="905335" y="425307"/>
                  <a:pt x="909320" y="419329"/>
                </a:cubicBezTo>
                <a:cubicBezTo>
                  <a:pt x="912290" y="414874"/>
                  <a:pt x="912005" y="408878"/>
                  <a:pt x="914400" y="404089"/>
                </a:cubicBezTo>
                <a:cubicBezTo>
                  <a:pt x="917130" y="398628"/>
                  <a:pt x="921173" y="393929"/>
                  <a:pt x="924560" y="388849"/>
                </a:cubicBezTo>
                <a:cubicBezTo>
                  <a:pt x="926253" y="382076"/>
                  <a:pt x="928271" y="375375"/>
                  <a:pt x="929640" y="368529"/>
                </a:cubicBezTo>
                <a:cubicBezTo>
                  <a:pt x="931660" y="358429"/>
                  <a:pt x="932222" y="348042"/>
                  <a:pt x="934720" y="338049"/>
                </a:cubicBezTo>
                <a:cubicBezTo>
                  <a:pt x="937317" y="327659"/>
                  <a:pt x="937307" y="315142"/>
                  <a:pt x="944880" y="307569"/>
                </a:cubicBezTo>
                <a:cubicBezTo>
                  <a:pt x="949960" y="302489"/>
                  <a:pt x="954449" y="296740"/>
                  <a:pt x="960120" y="292329"/>
                </a:cubicBezTo>
                <a:cubicBezTo>
                  <a:pt x="969759" y="284832"/>
                  <a:pt x="990600" y="272009"/>
                  <a:pt x="990600" y="272009"/>
                </a:cubicBezTo>
                <a:cubicBezTo>
                  <a:pt x="1006459" y="224432"/>
                  <a:pt x="996266" y="259211"/>
                  <a:pt x="1005840" y="216129"/>
                </a:cubicBezTo>
                <a:cubicBezTo>
                  <a:pt x="1007355" y="209313"/>
                  <a:pt x="1007047" y="201618"/>
                  <a:pt x="1010920" y="195809"/>
                </a:cubicBezTo>
                <a:cubicBezTo>
                  <a:pt x="1018199" y="184890"/>
                  <a:pt x="1031258" y="185640"/>
                  <a:pt x="1041400" y="180569"/>
                </a:cubicBezTo>
                <a:cubicBezTo>
                  <a:pt x="1046861" y="177839"/>
                  <a:pt x="1051950" y="174318"/>
                  <a:pt x="1056640" y="170409"/>
                </a:cubicBezTo>
                <a:cubicBezTo>
                  <a:pt x="1073492" y="156365"/>
                  <a:pt x="1068201" y="154469"/>
                  <a:pt x="1087120" y="145009"/>
                </a:cubicBezTo>
                <a:cubicBezTo>
                  <a:pt x="1110031" y="133553"/>
                  <a:pt x="1095762" y="147967"/>
                  <a:pt x="1117600" y="129769"/>
                </a:cubicBezTo>
                <a:cubicBezTo>
                  <a:pt x="1142969" y="108629"/>
                  <a:pt x="1121297" y="118377"/>
                  <a:pt x="1148080" y="109449"/>
                </a:cubicBezTo>
                <a:cubicBezTo>
                  <a:pt x="1158240" y="99289"/>
                  <a:pt x="1164929" y="83513"/>
                  <a:pt x="1178560" y="78969"/>
                </a:cubicBezTo>
                <a:lnTo>
                  <a:pt x="1209040" y="68809"/>
                </a:lnTo>
                <a:cubicBezTo>
                  <a:pt x="1214120" y="67116"/>
                  <a:pt x="1219085" y="65028"/>
                  <a:pt x="1224280" y="63729"/>
                </a:cubicBezTo>
                <a:cubicBezTo>
                  <a:pt x="1231053" y="62036"/>
                  <a:pt x="1237784" y="60164"/>
                  <a:pt x="1244600" y="58649"/>
                </a:cubicBezTo>
                <a:cubicBezTo>
                  <a:pt x="1253029" y="56776"/>
                  <a:pt x="1261623" y="55663"/>
                  <a:pt x="1270000" y="53569"/>
                </a:cubicBezTo>
                <a:cubicBezTo>
                  <a:pt x="1275195" y="52270"/>
                  <a:pt x="1280559" y="51090"/>
                  <a:pt x="1285240" y="48489"/>
                </a:cubicBezTo>
                <a:cubicBezTo>
                  <a:pt x="1295914" y="42559"/>
                  <a:pt x="1315720" y="28169"/>
                  <a:pt x="1315720" y="28169"/>
                </a:cubicBezTo>
                <a:cubicBezTo>
                  <a:pt x="1319107" y="23089"/>
                  <a:pt x="1321563" y="17246"/>
                  <a:pt x="1325880" y="12929"/>
                </a:cubicBezTo>
                <a:cubicBezTo>
                  <a:pt x="1350002" y="-11193"/>
                  <a:pt x="1377437" y="5363"/>
                  <a:pt x="1412240" y="7849"/>
                </a:cubicBezTo>
                <a:cubicBezTo>
                  <a:pt x="1417320" y="9542"/>
                  <a:pt x="1422331" y="11458"/>
                  <a:pt x="1427480" y="12929"/>
                </a:cubicBezTo>
                <a:cubicBezTo>
                  <a:pt x="1434193" y="14847"/>
                  <a:pt x="1441383" y="15259"/>
                  <a:pt x="1447800" y="18009"/>
                </a:cubicBezTo>
                <a:cubicBezTo>
                  <a:pt x="1453412" y="20414"/>
                  <a:pt x="1457302" y="26083"/>
                  <a:pt x="1463040" y="28169"/>
                </a:cubicBezTo>
                <a:cubicBezTo>
                  <a:pt x="1476163" y="32941"/>
                  <a:pt x="1490433" y="33913"/>
                  <a:pt x="1503680" y="38329"/>
                </a:cubicBezTo>
                <a:lnTo>
                  <a:pt x="1534160" y="48489"/>
                </a:lnTo>
                <a:cubicBezTo>
                  <a:pt x="1539240" y="50182"/>
                  <a:pt x="1544118" y="52689"/>
                  <a:pt x="1549400" y="53569"/>
                </a:cubicBezTo>
                <a:cubicBezTo>
                  <a:pt x="1585162" y="59529"/>
                  <a:pt x="1570108" y="55392"/>
                  <a:pt x="1595120" y="63729"/>
                </a:cubicBezTo>
                <a:cubicBezTo>
                  <a:pt x="1603248" y="88113"/>
                  <a:pt x="1593765" y="73212"/>
                  <a:pt x="1615440" y="84049"/>
                </a:cubicBezTo>
                <a:cubicBezTo>
                  <a:pt x="1620901" y="86779"/>
                  <a:pt x="1630680" y="94209"/>
                  <a:pt x="1630680" y="94209"/>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5" name="Freeform 5274"/>
          <p:cNvSpPr/>
          <p:nvPr/>
        </p:nvSpPr>
        <p:spPr>
          <a:xfrm rot="21190422">
            <a:off x="5283589" y="2995244"/>
            <a:ext cx="1092200" cy="335993"/>
          </a:xfrm>
          <a:custGeom>
            <a:avLst/>
            <a:gdLst>
              <a:gd name="connsiteX0" fmla="*/ 0 w 1092200"/>
              <a:gd name="connsiteY0" fmla="*/ 234393 h 335993"/>
              <a:gd name="connsiteX1" fmla="*/ 25400 w 1092200"/>
              <a:gd name="connsiteY1" fmla="*/ 249633 h 335993"/>
              <a:gd name="connsiteX2" fmla="*/ 40640 w 1092200"/>
              <a:gd name="connsiteY2" fmla="*/ 259793 h 335993"/>
              <a:gd name="connsiteX3" fmla="*/ 66040 w 1092200"/>
              <a:gd name="connsiteY3" fmla="*/ 264873 h 335993"/>
              <a:gd name="connsiteX4" fmla="*/ 137160 w 1092200"/>
              <a:gd name="connsiteY4" fmla="*/ 275033 h 335993"/>
              <a:gd name="connsiteX5" fmla="*/ 152400 w 1092200"/>
              <a:gd name="connsiteY5" fmla="*/ 285193 h 335993"/>
              <a:gd name="connsiteX6" fmla="*/ 167640 w 1092200"/>
              <a:gd name="connsiteY6" fmla="*/ 315673 h 335993"/>
              <a:gd name="connsiteX7" fmla="*/ 182880 w 1092200"/>
              <a:gd name="connsiteY7" fmla="*/ 320753 h 335993"/>
              <a:gd name="connsiteX8" fmla="*/ 213360 w 1092200"/>
              <a:gd name="connsiteY8" fmla="*/ 315673 h 335993"/>
              <a:gd name="connsiteX9" fmla="*/ 259080 w 1092200"/>
              <a:gd name="connsiteY9" fmla="*/ 325833 h 335993"/>
              <a:gd name="connsiteX10" fmla="*/ 274320 w 1092200"/>
              <a:gd name="connsiteY10" fmla="*/ 335993 h 335993"/>
              <a:gd name="connsiteX11" fmla="*/ 314960 w 1092200"/>
              <a:gd name="connsiteY11" fmla="*/ 330913 h 335993"/>
              <a:gd name="connsiteX12" fmla="*/ 330200 w 1092200"/>
              <a:gd name="connsiteY12" fmla="*/ 315673 h 335993"/>
              <a:gd name="connsiteX13" fmla="*/ 345440 w 1092200"/>
              <a:gd name="connsiteY13" fmla="*/ 310593 h 335993"/>
              <a:gd name="connsiteX14" fmla="*/ 370840 w 1092200"/>
              <a:gd name="connsiteY14" fmla="*/ 315673 h 335993"/>
              <a:gd name="connsiteX15" fmla="*/ 391160 w 1092200"/>
              <a:gd name="connsiteY15" fmla="*/ 305513 h 335993"/>
              <a:gd name="connsiteX16" fmla="*/ 421640 w 1092200"/>
              <a:gd name="connsiteY16" fmla="*/ 295353 h 335993"/>
              <a:gd name="connsiteX17" fmla="*/ 436880 w 1092200"/>
              <a:gd name="connsiteY17" fmla="*/ 290273 h 335993"/>
              <a:gd name="connsiteX18" fmla="*/ 492760 w 1092200"/>
              <a:gd name="connsiteY18" fmla="*/ 280113 h 335993"/>
              <a:gd name="connsiteX19" fmla="*/ 543560 w 1092200"/>
              <a:gd name="connsiteY19" fmla="*/ 285193 h 335993"/>
              <a:gd name="connsiteX20" fmla="*/ 563880 w 1092200"/>
              <a:gd name="connsiteY20" fmla="*/ 275033 h 335993"/>
              <a:gd name="connsiteX21" fmla="*/ 579120 w 1092200"/>
              <a:gd name="connsiteY21" fmla="*/ 259793 h 335993"/>
              <a:gd name="connsiteX22" fmla="*/ 599440 w 1092200"/>
              <a:gd name="connsiteY22" fmla="*/ 254713 h 335993"/>
              <a:gd name="connsiteX23" fmla="*/ 670560 w 1092200"/>
              <a:gd name="connsiteY23" fmla="*/ 249633 h 335993"/>
              <a:gd name="connsiteX24" fmla="*/ 746760 w 1092200"/>
              <a:gd name="connsiteY24" fmla="*/ 234393 h 335993"/>
              <a:gd name="connsiteX25" fmla="*/ 762000 w 1092200"/>
              <a:gd name="connsiteY25" fmla="*/ 229313 h 335993"/>
              <a:gd name="connsiteX26" fmla="*/ 797560 w 1092200"/>
              <a:gd name="connsiteY26" fmla="*/ 198833 h 335993"/>
              <a:gd name="connsiteX27" fmla="*/ 828040 w 1092200"/>
              <a:gd name="connsiteY27" fmla="*/ 188673 h 335993"/>
              <a:gd name="connsiteX28" fmla="*/ 868680 w 1092200"/>
              <a:gd name="connsiteY28" fmla="*/ 178513 h 335993"/>
              <a:gd name="connsiteX29" fmla="*/ 904240 w 1092200"/>
              <a:gd name="connsiteY29" fmla="*/ 148033 h 335993"/>
              <a:gd name="connsiteX30" fmla="*/ 914400 w 1092200"/>
              <a:gd name="connsiteY30" fmla="*/ 132793 h 335993"/>
              <a:gd name="connsiteX31" fmla="*/ 944880 w 1092200"/>
              <a:gd name="connsiteY31" fmla="*/ 92153 h 335993"/>
              <a:gd name="connsiteX32" fmla="*/ 970280 w 1092200"/>
              <a:gd name="connsiteY32" fmla="*/ 66753 h 335993"/>
              <a:gd name="connsiteX33" fmla="*/ 985520 w 1092200"/>
              <a:gd name="connsiteY33" fmla="*/ 61673 h 335993"/>
              <a:gd name="connsiteX34" fmla="*/ 1016000 w 1092200"/>
              <a:gd name="connsiteY34" fmla="*/ 41353 h 335993"/>
              <a:gd name="connsiteX35" fmla="*/ 1046480 w 1092200"/>
              <a:gd name="connsiteY35" fmla="*/ 31193 h 335993"/>
              <a:gd name="connsiteX36" fmla="*/ 1076960 w 1092200"/>
              <a:gd name="connsiteY36" fmla="*/ 713 h 335993"/>
              <a:gd name="connsiteX37" fmla="*/ 1092200 w 1092200"/>
              <a:gd name="connsiteY37" fmla="*/ 713 h 3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2200" h="335993">
                <a:moveTo>
                  <a:pt x="0" y="234393"/>
                </a:moveTo>
                <a:cubicBezTo>
                  <a:pt x="8467" y="239473"/>
                  <a:pt x="17027" y="244400"/>
                  <a:pt x="25400" y="249633"/>
                </a:cubicBezTo>
                <a:cubicBezTo>
                  <a:pt x="30577" y="252869"/>
                  <a:pt x="34923" y="257649"/>
                  <a:pt x="40640" y="259793"/>
                </a:cubicBezTo>
                <a:cubicBezTo>
                  <a:pt x="48725" y="262825"/>
                  <a:pt x="57611" y="263000"/>
                  <a:pt x="66040" y="264873"/>
                </a:cubicBezTo>
                <a:cubicBezTo>
                  <a:pt x="111240" y="274917"/>
                  <a:pt x="59010" y="267218"/>
                  <a:pt x="137160" y="275033"/>
                </a:cubicBezTo>
                <a:cubicBezTo>
                  <a:pt x="142240" y="278420"/>
                  <a:pt x="148586" y="280425"/>
                  <a:pt x="152400" y="285193"/>
                </a:cubicBezTo>
                <a:cubicBezTo>
                  <a:pt x="168761" y="305644"/>
                  <a:pt x="143849" y="296640"/>
                  <a:pt x="167640" y="315673"/>
                </a:cubicBezTo>
                <a:cubicBezTo>
                  <a:pt x="171821" y="319018"/>
                  <a:pt x="177800" y="319060"/>
                  <a:pt x="182880" y="320753"/>
                </a:cubicBezTo>
                <a:cubicBezTo>
                  <a:pt x="193040" y="319060"/>
                  <a:pt x="203060" y="315673"/>
                  <a:pt x="213360" y="315673"/>
                </a:cubicBezTo>
                <a:cubicBezTo>
                  <a:pt x="221164" y="315673"/>
                  <a:pt x="248603" y="320594"/>
                  <a:pt x="259080" y="325833"/>
                </a:cubicBezTo>
                <a:cubicBezTo>
                  <a:pt x="264541" y="328563"/>
                  <a:pt x="269240" y="332606"/>
                  <a:pt x="274320" y="335993"/>
                </a:cubicBezTo>
                <a:cubicBezTo>
                  <a:pt x="287867" y="334300"/>
                  <a:pt x="302130" y="335579"/>
                  <a:pt x="314960" y="330913"/>
                </a:cubicBezTo>
                <a:cubicBezTo>
                  <a:pt x="321712" y="328458"/>
                  <a:pt x="324222" y="319658"/>
                  <a:pt x="330200" y="315673"/>
                </a:cubicBezTo>
                <a:cubicBezTo>
                  <a:pt x="334655" y="312703"/>
                  <a:pt x="340360" y="312286"/>
                  <a:pt x="345440" y="310593"/>
                </a:cubicBezTo>
                <a:cubicBezTo>
                  <a:pt x="353907" y="312286"/>
                  <a:pt x="362258" y="316627"/>
                  <a:pt x="370840" y="315673"/>
                </a:cubicBezTo>
                <a:cubicBezTo>
                  <a:pt x="378366" y="314837"/>
                  <a:pt x="384129" y="308325"/>
                  <a:pt x="391160" y="305513"/>
                </a:cubicBezTo>
                <a:cubicBezTo>
                  <a:pt x="401104" y="301536"/>
                  <a:pt x="411480" y="298740"/>
                  <a:pt x="421640" y="295353"/>
                </a:cubicBezTo>
                <a:cubicBezTo>
                  <a:pt x="426720" y="293660"/>
                  <a:pt x="431579" y="291030"/>
                  <a:pt x="436880" y="290273"/>
                </a:cubicBezTo>
                <a:cubicBezTo>
                  <a:pt x="479352" y="284206"/>
                  <a:pt x="460824" y="288097"/>
                  <a:pt x="492760" y="280113"/>
                </a:cubicBezTo>
                <a:cubicBezTo>
                  <a:pt x="521551" y="289710"/>
                  <a:pt x="518270" y="294677"/>
                  <a:pt x="543560" y="285193"/>
                </a:cubicBezTo>
                <a:cubicBezTo>
                  <a:pt x="550651" y="282534"/>
                  <a:pt x="557718" y="279435"/>
                  <a:pt x="563880" y="275033"/>
                </a:cubicBezTo>
                <a:cubicBezTo>
                  <a:pt x="569726" y="270857"/>
                  <a:pt x="572882" y="263357"/>
                  <a:pt x="579120" y="259793"/>
                </a:cubicBezTo>
                <a:cubicBezTo>
                  <a:pt x="585182" y="256329"/>
                  <a:pt x="592501" y="255484"/>
                  <a:pt x="599440" y="254713"/>
                </a:cubicBezTo>
                <a:cubicBezTo>
                  <a:pt x="623062" y="252088"/>
                  <a:pt x="646853" y="251326"/>
                  <a:pt x="670560" y="249633"/>
                </a:cubicBezTo>
                <a:cubicBezTo>
                  <a:pt x="713798" y="220807"/>
                  <a:pt x="688904" y="227965"/>
                  <a:pt x="746760" y="234393"/>
                </a:cubicBezTo>
                <a:cubicBezTo>
                  <a:pt x="751840" y="232700"/>
                  <a:pt x="757643" y="232425"/>
                  <a:pt x="762000" y="229313"/>
                </a:cubicBezTo>
                <a:cubicBezTo>
                  <a:pt x="782735" y="214503"/>
                  <a:pt x="776837" y="208043"/>
                  <a:pt x="797560" y="198833"/>
                </a:cubicBezTo>
                <a:cubicBezTo>
                  <a:pt x="807347" y="194483"/>
                  <a:pt x="817880" y="192060"/>
                  <a:pt x="828040" y="188673"/>
                </a:cubicBezTo>
                <a:cubicBezTo>
                  <a:pt x="851471" y="180863"/>
                  <a:pt x="838029" y="184643"/>
                  <a:pt x="868680" y="178513"/>
                </a:cubicBezTo>
                <a:cubicBezTo>
                  <a:pt x="883629" y="167301"/>
                  <a:pt x="892447" y="162184"/>
                  <a:pt x="904240" y="148033"/>
                </a:cubicBezTo>
                <a:cubicBezTo>
                  <a:pt x="908149" y="143343"/>
                  <a:pt x="910809" y="137731"/>
                  <a:pt x="914400" y="132793"/>
                </a:cubicBezTo>
                <a:cubicBezTo>
                  <a:pt x="924360" y="119098"/>
                  <a:pt x="935487" y="106242"/>
                  <a:pt x="944880" y="92153"/>
                </a:cubicBezTo>
                <a:cubicBezTo>
                  <a:pt x="955040" y="76913"/>
                  <a:pt x="953347" y="75220"/>
                  <a:pt x="970280" y="66753"/>
                </a:cubicBezTo>
                <a:cubicBezTo>
                  <a:pt x="975069" y="64358"/>
                  <a:pt x="980839" y="64274"/>
                  <a:pt x="985520" y="61673"/>
                </a:cubicBezTo>
                <a:cubicBezTo>
                  <a:pt x="996194" y="55743"/>
                  <a:pt x="1004416" y="45214"/>
                  <a:pt x="1016000" y="41353"/>
                </a:cubicBezTo>
                <a:lnTo>
                  <a:pt x="1046480" y="31193"/>
                </a:lnTo>
                <a:cubicBezTo>
                  <a:pt x="1055082" y="19723"/>
                  <a:pt x="1062104" y="5665"/>
                  <a:pt x="1076960" y="713"/>
                </a:cubicBezTo>
                <a:cubicBezTo>
                  <a:pt x="1081779" y="-893"/>
                  <a:pt x="1087120" y="713"/>
                  <a:pt x="1092200" y="713"/>
                </a:cubicBezTo>
              </a:path>
            </a:pathLst>
          </a:custGeom>
          <a:noFill/>
          <a:ln w="44450"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6" name="Freeform 5275"/>
          <p:cNvSpPr/>
          <p:nvPr/>
        </p:nvSpPr>
        <p:spPr>
          <a:xfrm rot="21269200">
            <a:off x="5273429" y="3199156"/>
            <a:ext cx="1087120" cy="116840"/>
          </a:xfrm>
          <a:custGeom>
            <a:avLst/>
            <a:gdLst>
              <a:gd name="connsiteX0" fmla="*/ 0 w 1087120"/>
              <a:gd name="connsiteY0" fmla="*/ 96520 h 116840"/>
              <a:gd name="connsiteX1" fmla="*/ 86360 w 1087120"/>
              <a:gd name="connsiteY1" fmla="*/ 91440 h 116840"/>
              <a:gd name="connsiteX2" fmla="*/ 106680 w 1087120"/>
              <a:gd name="connsiteY2" fmla="*/ 96520 h 116840"/>
              <a:gd name="connsiteX3" fmla="*/ 142240 w 1087120"/>
              <a:gd name="connsiteY3" fmla="*/ 116840 h 116840"/>
              <a:gd name="connsiteX4" fmla="*/ 167640 w 1087120"/>
              <a:gd name="connsiteY4" fmla="*/ 106680 h 116840"/>
              <a:gd name="connsiteX5" fmla="*/ 187960 w 1087120"/>
              <a:gd name="connsiteY5" fmla="*/ 86360 h 116840"/>
              <a:gd name="connsiteX6" fmla="*/ 203200 w 1087120"/>
              <a:gd name="connsiteY6" fmla="*/ 76200 h 116840"/>
              <a:gd name="connsiteX7" fmla="*/ 228600 w 1087120"/>
              <a:gd name="connsiteY7" fmla="*/ 86360 h 116840"/>
              <a:gd name="connsiteX8" fmla="*/ 243840 w 1087120"/>
              <a:gd name="connsiteY8" fmla="*/ 91440 h 116840"/>
              <a:gd name="connsiteX9" fmla="*/ 274320 w 1087120"/>
              <a:gd name="connsiteY9" fmla="*/ 86360 h 116840"/>
              <a:gd name="connsiteX10" fmla="*/ 289560 w 1087120"/>
              <a:gd name="connsiteY10" fmla="*/ 76200 h 116840"/>
              <a:gd name="connsiteX11" fmla="*/ 320040 w 1087120"/>
              <a:gd name="connsiteY11" fmla="*/ 106680 h 116840"/>
              <a:gd name="connsiteX12" fmla="*/ 350520 w 1087120"/>
              <a:gd name="connsiteY12" fmla="*/ 101600 h 116840"/>
              <a:gd name="connsiteX13" fmla="*/ 381000 w 1087120"/>
              <a:gd name="connsiteY13" fmla="*/ 91440 h 116840"/>
              <a:gd name="connsiteX14" fmla="*/ 416560 w 1087120"/>
              <a:gd name="connsiteY14" fmla="*/ 111760 h 116840"/>
              <a:gd name="connsiteX15" fmla="*/ 436880 w 1087120"/>
              <a:gd name="connsiteY15" fmla="*/ 106680 h 116840"/>
              <a:gd name="connsiteX16" fmla="*/ 467360 w 1087120"/>
              <a:gd name="connsiteY16" fmla="*/ 91440 h 116840"/>
              <a:gd name="connsiteX17" fmla="*/ 487680 w 1087120"/>
              <a:gd name="connsiteY17" fmla="*/ 81280 h 116840"/>
              <a:gd name="connsiteX18" fmla="*/ 548640 w 1087120"/>
              <a:gd name="connsiteY18" fmla="*/ 106680 h 116840"/>
              <a:gd name="connsiteX19" fmla="*/ 579120 w 1087120"/>
              <a:gd name="connsiteY19" fmla="*/ 116840 h 116840"/>
              <a:gd name="connsiteX20" fmla="*/ 614680 w 1087120"/>
              <a:gd name="connsiteY20" fmla="*/ 106680 h 116840"/>
              <a:gd name="connsiteX21" fmla="*/ 680720 w 1087120"/>
              <a:gd name="connsiteY21" fmla="*/ 71120 h 116840"/>
              <a:gd name="connsiteX22" fmla="*/ 721360 w 1087120"/>
              <a:gd name="connsiteY22" fmla="*/ 45720 h 116840"/>
              <a:gd name="connsiteX23" fmla="*/ 736600 w 1087120"/>
              <a:gd name="connsiteY23" fmla="*/ 35560 h 116840"/>
              <a:gd name="connsiteX24" fmla="*/ 807720 w 1087120"/>
              <a:gd name="connsiteY24" fmla="*/ 30480 h 116840"/>
              <a:gd name="connsiteX25" fmla="*/ 822960 w 1087120"/>
              <a:gd name="connsiteY25" fmla="*/ 20320 h 116840"/>
              <a:gd name="connsiteX26" fmla="*/ 833120 w 1087120"/>
              <a:gd name="connsiteY26" fmla="*/ 5080 h 116840"/>
              <a:gd name="connsiteX27" fmla="*/ 853440 w 1087120"/>
              <a:gd name="connsiteY27" fmla="*/ 0 h 116840"/>
              <a:gd name="connsiteX28" fmla="*/ 883920 w 1087120"/>
              <a:gd name="connsiteY28" fmla="*/ 5080 h 116840"/>
              <a:gd name="connsiteX29" fmla="*/ 955040 w 1087120"/>
              <a:gd name="connsiteY29" fmla="*/ 20320 h 116840"/>
              <a:gd name="connsiteX30" fmla="*/ 1031240 w 1087120"/>
              <a:gd name="connsiteY30" fmla="*/ 25400 h 116840"/>
              <a:gd name="connsiteX31" fmla="*/ 1046480 w 1087120"/>
              <a:gd name="connsiteY31" fmla="*/ 30480 h 116840"/>
              <a:gd name="connsiteX32" fmla="*/ 1066800 w 1087120"/>
              <a:gd name="connsiteY32" fmla="*/ 35560 h 116840"/>
              <a:gd name="connsiteX33" fmla="*/ 1087120 w 1087120"/>
              <a:gd name="connsiteY33" fmla="*/ 45720 h 1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120" h="116840">
                <a:moveTo>
                  <a:pt x="0" y="96520"/>
                </a:moveTo>
                <a:cubicBezTo>
                  <a:pt x="28787" y="94827"/>
                  <a:pt x="57524" y="91440"/>
                  <a:pt x="86360" y="91440"/>
                </a:cubicBezTo>
                <a:cubicBezTo>
                  <a:pt x="93342" y="91440"/>
                  <a:pt x="100143" y="94069"/>
                  <a:pt x="106680" y="96520"/>
                </a:cubicBezTo>
                <a:cubicBezTo>
                  <a:pt x="121412" y="102044"/>
                  <a:pt x="129607" y="108418"/>
                  <a:pt x="142240" y="116840"/>
                </a:cubicBezTo>
                <a:cubicBezTo>
                  <a:pt x="150707" y="113453"/>
                  <a:pt x="160053" y="111738"/>
                  <a:pt x="167640" y="106680"/>
                </a:cubicBezTo>
                <a:cubicBezTo>
                  <a:pt x="175610" y="101367"/>
                  <a:pt x="180687" y="92594"/>
                  <a:pt x="187960" y="86360"/>
                </a:cubicBezTo>
                <a:cubicBezTo>
                  <a:pt x="192596" y="82387"/>
                  <a:pt x="198120" y="79587"/>
                  <a:pt x="203200" y="76200"/>
                </a:cubicBezTo>
                <a:cubicBezTo>
                  <a:pt x="211667" y="79587"/>
                  <a:pt x="220062" y="83158"/>
                  <a:pt x="228600" y="86360"/>
                </a:cubicBezTo>
                <a:cubicBezTo>
                  <a:pt x="233614" y="88240"/>
                  <a:pt x="238485" y="91440"/>
                  <a:pt x="243840" y="91440"/>
                </a:cubicBezTo>
                <a:cubicBezTo>
                  <a:pt x="254140" y="91440"/>
                  <a:pt x="264160" y="88053"/>
                  <a:pt x="274320" y="86360"/>
                </a:cubicBezTo>
                <a:cubicBezTo>
                  <a:pt x="279400" y="82973"/>
                  <a:pt x="283981" y="73720"/>
                  <a:pt x="289560" y="76200"/>
                </a:cubicBezTo>
                <a:cubicBezTo>
                  <a:pt x="302690" y="82036"/>
                  <a:pt x="320040" y="106680"/>
                  <a:pt x="320040" y="106680"/>
                </a:cubicBezTo>
                <a:cubicBezTo>
                  <a:pt x="330200" y="104987"/>
                  <a:pt x="340527" y="104098"/>
                  <a:pt x="350520" y="101600"/>
                </a:cubicBezTo>
                <a:cubicBezTo>
                  <a:pt x="360910" y="99003"/>
                  <a:pt x="381000" y="91440"/>
                  <a:pt x="381000" y="91440"/>
                </a:cubicBezTo>
                <a:cubicBezTo>
                  <a:pt x="389250" y="97627"/>
                  <a:pt x="403631" y="111760"/>
                  <a:pt x="416560" y="111760"/>
                </a:cubicBezTo>
                <a:cubicBezTo>
                  <a:pt x="423542" y="111760"/>
                  <a:pt x="430167" y="108598"/>
                  <a:pt x="436880" y="106680"/>
                </a:cubicBezTo>
                <a:cubicBezTo>
                  <a:pt x="460165" y="100027"/>
                  <a:pt x="445096" y="104162"/>
                  <a:pt x="467360" y="91440"/>
                </a:cubicBezTo>
                <a:cubicBezTo>
                  <a:pt x="473935" y="87683"/>
                  <a:pt x="480907" y="84667"/>
                  <a:pt x="487680" y="81280"/>
                </a:cubicBezTo>
                <a:cubicBezTo>
                  <a:pt x="558236" y="91359"/>
                  <a:pt x="491919" y="75741"/>
                  <a:pt x="548640" y="106680"/>
                </a:cubicBezTo>
                <a:cubicBezTo>
                  <a:pt x="558042" y="111808"/>
                  <a:pt x="579120" y="116840"/>
                  <a:pt x="579120" y="116840"/>
                </a:cubicBezTo>
                <a:cubicBezTo>
                  <a:pt x="587742" y="114684"/>
                  <a:pt x="605773" y="110729"/>
                  <a:pt x="614680" y="106680"/>
                </a:cubicBezTo>
                <a:cubicBezTo>
                  <a:pt x="631000" y="99262"/>
                  <a:pt x="663944" y="82863"/>
                  <a:pt x="680720" y="71120"/>
                </a:cubicBezTo>
                <a:cubicBezTo>
                  <a:pt x="768164" y="9909"/>
                  <a:pt x="667257" y="72771"/>
                  <a:pt x="721360" y="45720"/>
                </a:cubicBezTo>
                <a:cubicBezTo>
                  <a:pt x="726821" y="42990"/>
                  <a:pt x="730588" y="36621"/>
                  <a:pt x="736600" y="35560"/>
                </a:cubicBezTo>
                <a:cubicBezTo>
                  <a:pt x="760005" y="31430"/>
                  <a:pt x="784013" y="32173"/>
                  <a:pt x="807720" y="30480"/>
                </a:cubicBezTo>
                <a:cubicBezTo>
                  <a:pt x="812800" y="27093"/>
                  <a:pt x="818643" y="24637"/>
                  <a:pt x="822960" y="20320"/>
                </a:cubicBezTo>
                <a:cubicBezTo>
                  <a:pt x="827277" y="16003"/>
                  <a:pt x="828040" y="8467"/>
                  <a:pt x="833120" y="5080"/>
                </a:cubicBezTo>
                <a:cubicBezTo>
                  <a:pt x="838929" y="1207"/>
                  <a:pt x="846667" y="1693"/>
                  <a:pt x="853440" y="0"/>
                </a:cubicBezTo>
                <a:cubicBezTo>
                  <a:pt x="863600" y="1693"/>
                  <a:pt x="873820" y="3060"/>
                  <a:pt x="883920" y="5080"/>
                </a:cubicBezTo>
                <a:cubicBezTo>
                  <a:pt x="911589" y="10614"/>
                  <a:pt x="920654" y="18028"/>
                  <a:pt x="955040" y="20320"/>
                </a:cubicBezTo>
                <a:lnTo>
                  <a:pt x="1031240" y="25400"/>
                </a:lnTo>
                <a:cubicBezTo>
                  <a:pt x="1036320" y="27093"/>
                  <a:pt x="1041331" y="29009"/>
                  <a:pt x="1046480" y="30480"/>
                </a:cubicBezTo>
                <a:cubicBezTo>
                  <a:pt x="1053193" y="32398"/>
                  <a:pt x="1060383" y="32810"/>
                  <a:pt x="1066800" y="35560"/>
                </a:cubicBezTo>
                <a:cubicBezTo>
                  <a:pt x="1092698" y="46659"/>
                  <a:pt x="1073369" y="45720"/>
                  <a:pt x="1087120" y="45720"/>
                </a:cubicBezTo>
              </a:path>
            </a:pathLst>
          </a:custGeom>
          <a:noFill/>
          <a:ln w="47625"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9" name="Oval 208"/>
          <p:cNvSpPr/>
          <p:nvPr/>
        </p:nvSpPr>
        <p:spPr>
          <a:xfrm rot="3128544">
            <a:off x="6540063" y="3002821"/>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0" name="Oval 209"/>
          <p:cNvSpPr/>
          <p:nvPr/>
        </p:nvSpPr>
        <p:spPr>
          <a:xfrm rot="3128544">
            <a:off x="6539237" y="3149434"/>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1" name="Oval 210"/>
          <p:cNvSpPr/>
          <p:nvPr/>
        </p:nvSpPr>
        <p:spPr>
          <a:xfrm rot="3128544">
            <a:off x="6431886" y="2977538"/>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3" name="Oval 212"/>
          <p:cNvSpPr/>
          <p:nvPr/>
        </p:nvSpPr>
        <p:spPr>
          <a:xfrm rot="3128544">
            <a:off x="6410858" y="2867408"/>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4" name="Oval 213"/>
          <p:cNvSpPr/>
          <p:nvPr/>
        </p:nvSpPr>
        <p:spPr>
          <a:xfrm rot="3128544">
            <a:off x="6539238" y="2896945"/>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6" name="Oval 215"/>
          <p:cNvSpPr/>
          <p:nvPr/>
        </p:nvSpPr>
        <p:spPr>
          <a:xfrm rot="3128544">
            <a:off x="6453407" y="3175895"/>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7" name="Oval 216"/>
          <p:cNvSpPr/>
          <p:nvPr/>
        </p:nvSpPr>
        <p:spPr>
          <a:xfrm rot="3128544">
            <a:off x="6511167" y="2811485"/>
            <a:ext cx="39853" cy="3985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2" name="Rectangle 93"/>
          <p:cNvSpPr txBox="1"/>
          <p:nvPr/>
        </p:nvSpPr>
        <p:spPr>
          <a:xfrm>
            <a:off x="393801" y="5807624"/>
            <a:ext cx="8566927" cy="176924"/>
          </a:xfrm>
          <a:prstGeom prst="rect">
            <a:avLst/>
          </a:prstGeom>
          <a:ln w="12700">
            <a:miter lim="400000"/>
          </a:ln>
          <a:extLst>
            <a:ext uri="{C572A759-6A51-4108-AA02-DFA0A04FC94B}">
              <ma14:wrappingTextBoxFlag xmlns="" xmlns:ma14="http://schemas.microsoft.com/office/mac/drawingml/2011/main" val="1"/>
            </a:ext>
          </a:extLst>
        </p:spPr>
        <p:txBody>
          <a:bodyPr wrap="square" lIns="45720" rIns="45720" anchor="b">
            <a:spAutoFit/>
          </a:bodyPr>
          <a:lstStyle>
            <a:lvl1pPr>
              <a:defRPr sz="1000">
                <a:latin typeface="Arial"/>
                <a:ea typeface="Arial"/>
                <a:cs typeface="Arial"/>
                <a:sym typeface="Arial"/>
              </a:defRPr>
            </a:lvl1pPr>
          </a:lstStyle>
          <a:p>
            <a:endParaRPr lang="en-US" sz="700"/>
          </a:p>
        </p:txBody>
      </p:sp>
      <p:sp>
        <p:nvSpPr>
          <p:cNvPr id="171" name="TextBox 170"/>
          <p:cNvSpPr txBox="1"/>
          <p:nvPr/>
        </p:nvSpPr>
        <p:spPr>
          <a:xfrm>
            <a:off x="873505" y="4723557"/>
            <a:ext cx="7420157" cy="660734"/>
          </a:xfrm>
          <a:prstGeom prst="roundRect">
            <a:avLst/>
          </a:prstGeom>
          <a:solidFill>
            <a:srgbClr val="FFC000"/>
          </a:solidFill>
          <a:ln>
            <a:solidFill>
              <a:schemeClr val="bg1"/>
            </a:solidFill>
          </a:ln>
          <a:effectLst>
            <a:outerShdw blurRad="152400" algn="ctr" rotWithShape="0">
              <a:prstClr val="black">
                <a:alpha val="28000"/>
              </a:prstClr>
            </a:outerShdw>
          </a:effectLst>
          <a:scene3d>
            <a:camera prst="orthographicFront"/>
            <a:lightRig rig="threePt" dir="t"/>
          </a:scene3d>
          <a:sp3d>
            <a:bevelT w="44450" h="12700" prst="softRound"/>
          </a:sp3d>
        </p:spPr>
        <p:txBody>
          <a:bodyPr wrap="square" rtlCol="0" anchor="ctr">
            <a:noAutofit/>
          </a:bodyPr>
          <a:lstStyle/>
          <a:p>
            <a:pPr algn="ctr"/>
            <a:r>
              <a:rPr lang="en-US" sz="1200">
                <a:latin typeface="Arial" panose="020B0604020202020204" pitchFamily="34" charset="0"/>
                <a:cs typeface="Arial" panose="020B0604020202020204" pitchFamily="34" charset="0"/>
              </a:rPr>
              <a:t>Fezolinetant, a selective NK3R antagonist, blocks NKB signaling and KNDy neuron activity, to moderate neuronal activity in the thermoregulatory center, helping to restore thermoregulatory balance</a:t>
            </a:r>
            <a:r>
              <a:rPr lang="en-US" sz="1200" baseline="30000">
                <a:latin typeface="Arial" panose="020B0604020202020204" pitchFamily="34" charset="0"/>
                <a:cs typeface="Arial" panose="020B0604020202020204" pitchFamily="34" charset="0"/>
              </a:rPr>
              <a:t>1-3</a:t>
            </a:r>
          </a:p>
        </p:txBody>
      </p:sp>
      <p:sp>
        <p:nvSpPr>
          <p:cNvPr id="182" name="TextBox 181"/>
          <p:cNvSpPr txBox="1"/>
          <p:nvPr/>
        </p:nvSpPr>
        <p:spPr>
          <a:xfrm>
            <a:off x="6927117" y="2046540"/>
            <a:ext cx="1371600" cy="457200"/>
          </a:xfrm>
          <a:prstGeom prst="rect">
            <a:avLst/>
          </a:prstGeom>
          <a:noFill/>
        </p:spPr>
        <p:txBody>
          <a:bodyPr wrap="square" lIns="91440" rIns="91440" rtlCol="0" anchor="ctr">
            <a:noAutofit/>
          </a:bodyPr>
          <a:lstStyle/>
          <a:p>
            <a:pPr algn="ctr"/>
            <a:r>
              <a:rPr lang="en-US" sz="1100">
                <a:solidFill>
                  <a:prstClr val="black"/>
                </a:solidFill>
                <a:latin typeface="Arial" panose="020B0604020202020204" pitchFamily="34" charset="0"/>
                <a:cs typeface="Arial" panose="020B0604020202020204" pitchFamily="34" charset="0"/>
              </a:rPr>
              <a:t>   </a:t>
            </a:r>
          </a:p>
        </p:txBody>
      </p:sp>
      <p:sp>
        <p:nvSpPr>
          <p:cNvPr id="196" name="Rectangle 195"/>
          <p:cNvSpPr>
            <a:spLocks/>
          </p:cNvSpPr>
          <p:nvPr/>
        </p:nvSpPr>
        <p:spPr>
          <a:xfrm>
            <a:off x="4741463" y="3027786"/>
            <a:ext cx="457200" cy="182880"/>
          </a:xfrm>
          <a:prstGeom prst="rect">
            <a:avLst/>
          </a:prstGeom>
        </p:spPr>
        <p:txBody>
          <a:bodyPr wrap="none" lIns="0" tIns="0" rIns="0" bIns="0" anchor="ctr">
            <a:noAutofit/>
          </a:bodyPr>
          <a:lstStyle/>
          <a:p>
            <a:pPr algn="ctr"/>
            <a:r>
              <a:rPr lang="en-US" sz="900" b="1">
                <a:solidFill>
                  <a:prstClr val="black"/>
                </a:solidFill>
                <a:latin typeface="Arial" panose="020B0604020202020204" pitchFamily="34" charset="0"/>
                <a:cs typeface="Arial" panose="020B0604020202020204" pitchFamily="34" charset="0"/>
              </a:rPr>
              <a:t>NK3R</a:t>
            </a:r>
          </a:p>
        </p:txBody>
      </p:sp>
      <p:grpSp>
        <p:nvGrpSpPr>
          <p:cNvPr id="19" name="Group 18"/>
          <p:cNvGrpSpPr/>
          <p:nvPr/>
        </p:nvGrpSpPr>
        <p:grpSpPr>
          <a:xfrm>
            <a:off x="4336113" y="3297138"/>
            <a:ext cx="107512" cy="91678"/>
            <a:chOff x="4336112" y="2392753"/>
            <a:chExt cx="107512" cy="91678"/>
          </a:xfrm>
          <a:solidFill>
            <a:schemeClr val="accent6">
              <a:lumMod val="50000"/>
            </a:schemeClr>
          </a:solidFill>
        </p:grpSpPr>
        <p:sp>
          <p:nvSpPr>
            <p:cNvPr id="200" name="Block Arc 199"/>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14" name="Rounded Rectangle 13"/>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201" name="Group 200"/>
          <p:cNvGrpSpPr/>
          <p:nvPr/>
        </p:nvGrpSpPr>
        <p:grpSpPr>
          <a:xfrm>
            <a:off x="4592613" y="3216450"/>
            <a:ext cx="107512" cy="91678"/>
            <a:chOff x="4336112" y="2392753"/>
            <a:chExt cx="107512" cy="91678"/>
          </a:xfrm>
          <a:solidFill>
            <a:schemeClr val="accent6">
              <a:lumMod val="50000"/>
            </a:schemeClr>
          </a:solidFill>
        </p:grpSpPr>
        <p:sp>
          <p:nvSpPr>
            <p:cNvPr id="202" name="Block Arc 201"/>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203" name="Rounded Rectangle 202"/>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204" name="Group 203"/>
          <p:cNvGrpSpPr/>
          <p:nvPr/>
        </p:nvGrpSpPr>
        <p:grpSpPr>
          <a:xfrm rot="19335864">
            <a:off x="4670322" y="3077067"/>
            <a:ext cx="107512" cy="91678"/>
            <a:chOff x="4336112" y="2392753"/>
            <a:chExt cx="107512" cy="91678"/>
          </a:xfrm>
          <a:solidFill>
            <a:schemeClr val="accent6">
              <a:lumMod val="50000"/>
            </a:schemeClr>
          </a:solidFill>
        </p:grpSpPr>
        <p:sp>
          <p:nvSpPr>
            <p:cNvPr id="205" name="Block Arc 204"/>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206" name="Rounded Rectangle 205"/>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sp>
        <p:nvSpPr>
          <p:cNvPr id="222" name="Isosceles Triangle 221"/>
          <p:cNvSpPr/>
          <p:nvPr/>
        </p:nvSpPr>
        <p:spPr>
          <a:xfrm rot="16200000" flipV="1">
            <a:off x="6439828" y="2970563"/>
            <a:ext cx="488217" cy="89199"/>
          </a:xfrm>
          <a:prstGeom prst="triangle">
            <a:avLst/>
          </a:prstGeom>
          <a:solidFill>
            <a:schemeClr val="bg1">
              <a:lumMod val="85000"/>
            </a:schemeClr>
          </a:solidFill>
          <a:ln w="9525">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b="1">
              <a:solidFill>
                <a:prstClr val="white"/>
              </a:solidFill>
              <a:latin typeface="Arial" panose="020B0604020202020204" pitchFamily="34" charset="0"/>
              <a:cs typeface="Arial" panose="020B0604020202020204" pitchFamily="34" charset="0"/>
            </a:endParaRPr>
          </a:p>
        </p:txBody>
      </p:sp>
      <p:sp>
        <p:nvSpPr>
          <p:cNvPr id="229" name="Freeform 134"/>
          <p:cNvSpPr>
            <a:spLocks noEditPoints="1"/>
          </p:cNvSpPr>
          <p:nvPr/>
        </p:nvSpPr>
        <p:spPr bwMode="auto">
          <a:xfrm>
            <a:off x="2540396" y="3916805"/>
            <a:ext cx="222888" cy="223143"/>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2" name="Rounded Rectangle 231"/>
          <p:cNvSpPr/>
          <p:nvPr/>
        </p:nvSpPr>
        <p:spPr>
          <a:xfrm>
            <a:off x="2890931" y="2316459"/>
            <a:ext cx="1188058" cy="534232"/>
          </a:xfrm>
          <a:prstGeom prst="roundRect">
            <a:avLst/>
          </a:prstGeom>
          <a:solidFill>
            <a:srgbClr val="A0D565"/>
          </a:solidFill>
          <a:ln w="12700">
            <a:noFill/>
          </a:ln>
          <a:effectLst/>
        </p:spPr>
        <p:txBody>
          <a:bodyPr wrap="square" lIns="36576" rIns="36576" rtlCol="0" anchor="ctr">
            <a:noAutofit/>
          </a:bodyPr>
          <a:lstStyle/>
          <a:p>
            <a:pPr algn="ctr"/>
            <a:r>
              <a:rPr lang="en-US" sz="800" b="1">
                <a:solidFill>
                  <a:prstClr val="black"/>
                </a:solidFill>
                <a:latin typeface="Arial" panose="020B0604020202020204" pitchFamily="34" charset="0"/>
                <a:cs typeface="Arial" panose="020B0604020202020204" pitchFamily="34" charset="0"/>
                <a:sym typeface="Arial"/>
              </a:rPr>
              <a:t>NK3R antagonism blocks </a:t>
            </a:r>
            <a:r>
              <a:rPr lang="en-US" sz="800" b="1" err="1">
                <a:solidFill>
                  <a:prstClr val="black"/>
                </a:solidFill>
                <a:latin typeface="Arial" panose="020B0604020202020204" pitchFamily="34" charset="0"/>
                <a:cs typeface="Arial" panose="020B0604020202020204" pitchFamily="34" charset="0"/>
                <a:sym typeface="Arial"/>
              </a:rPr>
              <a:t>NKB</a:t>
            </a:r>
            <a:r>
              <a:rPr lang="en-US" sz="800" b="1">
                <a:solidFill>
                  <a:prstClr val="black"/>
                </a:solidFill>
                <a:latin typeface="Arial" panose="020B0604020202020204" pitchFamily="34" charset="0"/>
                <a:cs typeface="Arial" panose="020B0604020202020204" pitchFamily="34" charset="0"/>
                <a:sym typeface="Arial"/>
              </a:rPr>
              <a:t> and reduces KNDy neuron activity</a:t>
            </a:r>
          </a:p>
        </p:txBody>
      </p:sp>
      <p:sp>
        <p:nvSpPr>
          <p:cNvPr id="227" name="Oval 226"/>
          <p:cNvSpPr/>
          <p:nvPr/>
        </p:nvSpPr>
        <p:spPr>
          <a:xfrm rot="3676983">
            <a:off x="1529412" y="3093328"/>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6" name="Oval 235"/>
          <p:cNvSpPr/>
          <p:nvPr/>
        </p:nvSpPr>
        <p:spPr>
          <a:xfrm rot="3676983">
            <a:off x="1746131" y="2907145"/>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8" name="Oval 237"/>
          <p:cNvSpPr/>
          <p:nvPr/>
        </p:nvSpPr>
        <p:spPr>
          <a:xfrm rot="3128544">
            <a:off x="4353329" y="3184224"/>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9" name="Oval 238"/>
          <p:cNvSpPr/>
          <p:nvPr/>
        </p:nvSpPr>
        <p:spPr>
          <a:xfrm rot="3128544">
            <a:off x="4225327" y="3254684"/>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0" name="Oval 239"/>
          <p:cNvSpPr/>
          <p:nvPr/>
        </p:nvSpPr>
        <p:spPr>
          <a:xfrm rot="3128544">
            <a:off x="4376060" y="3102005"/>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1" name="Oval 240"/>
          <p:cNvSpPr/>
          <p:nvPr/>
        </p:nvSpPr>
        <p:spPr>
          <a:xfrm rot="3128544">
            <a:off x="4662684" y="3105182"/>
            <a:ext cx="39853" cy="39853"/>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 name="Rounded Rectangle 2"/>
          <p:cNvSpPr/>
          <p:nvPr/>
        </p:nvSpPr>
        <p:spPr>
          <a:xfrm rot="18696669">
            <a:off x="1570187" y="3090739"/>
            <a:ext cx="224529" cy="69008"/>
          </a:xfrm>
          <a:prstGeom prst="roundRect">
            <a:avLst>
              <a:gd name="adj" fmla="val 49122"/>
            </a:avLst>
          </a:prstGeom>
          <a:solidFill>
            <a:srgbClr val="95D054"/>
          </a:solidFill>
          <a:ln w="12700">
            <a:noFill/>
          </a:ln>
          <a:effectLst/>
        </p:spPr>
        <p:txBody>
          <a:bodyPr wrap="none" rtlCol="0" anchor="ctr">
            <a:noAutofit/>
          </a:bodyPr>
          <a:lstStyle/>
          <a:p>
            <a:pPr algn="ctr"/>
            <a:r>
              <a:rPr lang="en-US" sz="500" b="1">
                <a:solidFill>
                  <a:prstClr val="black"/>
                </a:solidFill>
                <a:latin typeface="Arial" panose="020B0604020202020204" pitchFamily="34" charset="0"/>
                <a:cs typeface="Arial" panose="020B0604020202020204" pitchFamily="34" charset="0"/>
              </a:rPr>
              <a:t>FEZ</a:t>
            </a:r>
          </a:p>
        </p:txBody>
      </p:sp>
      <p:sp>
        <p:nvSpPr>
          <p:cNvPr id="252" name="TextBox 251"/>
          <p:cNvSpPr txBox="1"/>
          <p:nvPr/>
        </p:nvSpPr>
        <p:spPr>
          <a:xfrm>
            <a:off x="397680" y="5475689"/>
            <a:ext cx="8422251" cy="424732"/>
          </a:xfrm>
          <a:prstGeom prst="rect">
            <a:avLst/>
          </a:prstGeom>
          <a:noFill/>
        </p:spPr>
        <p:txBody>
          <a:bodyPr wrap="square" lIns="45720" rIns="45720" rtlCol="0">
            <a:spAutoFit/>
          </a:bodyPr>
          <a:lstStyle/>
          <a:p>
            <a:pPr>
              <a:lnSpc>
                <a:spcPct val="80000"/>
              </a:lnSpc>
            </a:pPr>
            <a:r>
              <a:rPr lang="en-US" sz="675">
                <a:solidFill>
                  <a:schemeClr val="tx1">
                    <a:tint val="75000"/>
                  </a:schemeClr>
                </a:solidFill>
                <a:latin typeface="Arial" panose="020B0604020202020204" pitchFamily="34" charset="0"/>
                <a:cs typeface="Arial" panose="020B0604020202020204" pitchFamily="34" charset="0"/>
              </a:rPr>
              <a:t>a Available data support an inhibitory effect of estradiol, specifically, on </a:t>
            </a:r>
            <a:r>
              <a:rPr lang="en-US" sz="675" err="1">
                <a:solidFill>
                  <a:schemeClr val="tx1">
                    <a:tint val="75000"/>
                  </a:schemeClr>
                </a:solidFill>
                <a:latin typeface="Arial" panose="020B0604020202020204" pitchFamily="34" charset="0"/>
                <a:cs typeface="Arial" panose="020B0604020202020204" pitchFamily="34" charset="0"/>
              </a:rPr>
              <a:t>KNDy</a:t>
            </a:r>
            <a:r>
              <a:rPr lang="en-US" sz="675">
                <a:solidFill>
                  <a:schemeClr val="tx1">
                    <a:tint val="75000"/>
                  </a:schemeClr>
                </a:solidFill>
                <a:latin typeface="Arial" panose="020B0604020202020204" pitchFamily="34" charset="0"/>
                <a:cs typeface="Arial" panose="020B0604020202020204" pitchFamily="34" charset="0"/>
              </a:rPr>
              <a:t> neurons. </a:t>
            </a:r>
          </a:p>
          <a:p>
            <a:pPr>
              <a:lnSpc>
                <a:spcPct val="80000"/>
              </a:lnSpc>
            </a:pPr>
            <a:r>
              <a:rPr lang="en-US" sz="675">
                <a:solidFill>
                  <a:schemeClr val="tx1">
                    <a:tint val="75000"/>
                  </a:schemeClr>
                </a:solidFill>
                <a:latin typeface="Arial" panose="020B0604020202020204" pitchFamily="34" charset="0"/>
                <a:cs typeface="Arial" panose="020B0604020202020204" pitchFamily="34" charset="0"/>
              </a:rPr>
              <a:t>E2, estradiol; ER</a:t>
            </a:r>
            <a:r>
              <a:rPr lang="en-US" sz="675">
                <a:solidFill>
                  <a:schemeClr val="tx1">
                    <a:tint val="75000"/>
                  </a:schemeClr>
                </a:solidFill>
                <a:latin typeface="Arial" panose="020B0604020202020204" pitchFamily="34" charset="0"/>
                <a:cs typeface="Arial" panose="020B0604020202020204" pitchFamily="34" charset="0"/>
                <a:sym typeface="Symbol"/>
              </a:rPr>
              <a:t>, estrogen receptor alpha; Fez, f</a:t>
            </a:r>
            <a:r>
              <a:rPr lang="en-US" sz="675">
                <a:solidFill>
                  <a:schemeClr val="tx1">
                    <a:tint val="75000"/>
                  </a:schemeClr>
                </a:solidFill>
                <a:latin typeface="Arial" panose="020B0604020202020204" pitchFamily="34" charset="0"/>
                <a:cs typeface="Arial" panose="020B0604020202020204" pitchFamily="34" charset="0"/>
              </a:rPr>
              <a:t>ezolinetant; </a:t>
            </a:r>
            <a:r>
              <a:rPr lang="en-US" sz="675" err="1">
                <a:solidFill>
                  <a:schemeClr val="tx1">
                    <a:tint val="75000"/>
                  </a:schemeClr>
                </a:solidFill>
                <a:latin typeface="Arial" panose="020B0604020202020204" pitchFamily="34" charset="0"/>
                <a:cs typeface="Arial" panose="020B0604020202020204" pitchFamily="34" charset="0"/>
              </a:rPr>
              <a:t>KNDy</a:t>
            </a:r>
            <a:r>
              <a:rPr lang="en-US" sz="675">
                <a:solidFill>
                  <a:schemeClr val="tx1">
                    <a:tint val="75000"/>
                  </a:schemeClr>
                </a:solidFill>
                <a:latin typeface="Arial" panose="020B0604020202020204" pitchFamily="34" charset="0"/>
                <a:cs typeface="Arial" panose="020B0604020202020204" pitchFamily="34" charset="0"/>
              </a:rPr>
              <a:t>, kisspeptin-neurokinin B-dynorphin; MOA, mechanism of action; NK3R, neurokinin 3 receptors; NKB, neurokinin B; VMS, vasomotor symptoms. </a:t>
            </a:r>
          </a:p>
          <a:p>
            <a:pPr>
              <a:lnSpc>
                <a:spcPct val="80000"/>
              </a:lnSpc>
            </a:pPr>
            <a:endParaRPr lang="en-US" sz="675">
              <a:solidFill>
                <a:schemeClr val="tx1">
                  <a:tint val="75000"/>
                </a:schemeClr>
              </a:solidFill>
              <a:latin typeface="Arial" panose="020B0604020202020204" pitchFamily="34" charset="0"/>
              <a:cs typeface="Arial" panose="020B0604020202020204" pitchFamily="34" charset="0"/>
            </a:endParaRPr>
          </a:p>
          <a:p>
            <a:pPr>
              <a:lnSpc>
                <a:spcPct val="80000"/>
              </a:lnSpc>
            </a:pPr>
            <a:r>
              <a:rPr lang="en-US" sz="675">
                <a:solidFill>
                  <a:schemeClr val="tx1">
                    <a:tint val="75000"/>
                  </a:schemeClr>
                </a:solidFill>
                <a:latin typeface="Arial" panose="020B0604020202020204" pitchFamily="34" charset="0"/>
                <a:cs typeface="Arial" panose="020B0604020202020204" pitchFamily="34" charset="0"/>
              </a:rPr>
              <a:t>1. </a:t>
            </a:r>
            <a:r>
              <a:rPr lang="en-US" sz="675" err="1">
                <a:solidFill>
                  <a:schemeClr val="tx1">
                    <a:tint val="75000"/>
                  </a:schemeClr>
                </a:solidFill>
                <a:latin typeface="Arial" panose="020B0604020202020204" pitchFamily="34" charset="0"/>
                <a:cs typeface="Arial" panose="020B0604020202020204" pitchFamily="34" charset="0"/>
              </a:rPr>
              <a:t>Hoveyda</a:t>
            </a:r>
            <a:r>
              <a:rPr lang="en-US" sz="675">
                <a:solidFill>
                  <a:schemeClr val="tx1">
                    <a:tint val="75000"/>
                  </a:schemeClr>
                </a:solidFill>
                <a:latin typeface="Arial" panose="020B0604020202020204" pitchFamily="34" charset="0"/>
                <a:cs typeface="Arial" panose="020B0604020202020204" pitchFamily="34" charset="0"/>
              </a:rPr>
              <a:t> HR, et al. ACS Med </a:t>
            </a:r>
            <a:r>
              <a:rPr lang="en-US" sz="675" err="1">
                <a:solidFill>
                  <a:schemeClr val="tx1">
                    <a:tint val="75000"/>
                  </a:schemeClr>
                </a:solidFill>
                <a:latin typeface="Arial" panose="020B0604020202020204" pitchFamily="34" charset="0"/>
                <a:cs typeface="Arial" panose="020B0604020202020204" pitchFamily="34" charset="0"/>
              </a:rPr>
              <a:t>Chem</a:t>
            </a:r>
            <a:r>
              <a:rPr lang="en-US" sz="675">
                <a:solidFill>
                  <a:schemeClr val="tx1">
                    <a:tint val="75000"/>
                  </a:schemeClr>
                </a:solidFill>
                <a:latin typeface="Arial" panose="020B0604020202020204" pitchFamily="34" charset="0"/>
                <a:cs typeface="Arial" panose="020B0604020202020204" pitchFamily="34" charset="0"/>
              </a:rPr>
              <a:t> Lett. 2015;6(7):736-40. 2. </a:t>
            </a:r>
            <a:r>
              <a:rPr lang="en-US" sz="675" err="1">
                <a:solidFill>
                  <a:schemeClr val="tx1">
                    <a:tint val="75000"/>
                  </a:schemeClr>
                </a:solidFill>
                <a:latin typeface="Arial" panose="020B0604020202020204" pitchFamily="34" charset="0"/>
                <a:cs typeface="Arial" panose="020B0604020202020204" pitchFamily="34" charset="0"/>
              </a:rPr>
              <a:t>Depypere</a:t>
            </a:r>
            <a:r>
              <a:rPr lang="en-US" sz="675">
                <a:solidFill>
                  <a:schemeClr val="tx1">
                    <a:tint val="75000"/>
                  </a:schemeClr>
                </a:solidFill>
                <a:latin typeface="Arial" panose="020B0604020202020204" pitchFamily="34" charset="0"/>
                <a:cs typeface="Arial" panose="020B0604020202020204" pitchFamily="34" charset="0"/>
              </a:rPr>
              <a:t> H, et al. J </a:t>
            </a:r>
            <a:r>
              <a:rPr lang="en-US" sz="675" err="1">
                <a:solidFill>
                  <a:schemeClr val="tx1">
                    <a:tint val="75000"/>
                  </a:schemeClr>
                </a:solidFill>
                <a:latin typeface="Arial" panose="020B0604020202020204" pitchFamily="34" charset="0"/>
                <a:cs typeface="Arial" panose="020B0604020202020204" pitchFamily="34" charset="0"/>
              </a:rPr>
              <a:t>Clin</a:t>
            </a:r>
            <a:r>
              <a:rPr lang="en-US" sz="675">
                <a:solidFill>
                  <a:schemeClr val="tx1">
                    <a:tint val="75000"/>
                  </a:schemeClr>
                </a:solidFill>
                <a:latin typeface="Arial" panose="020B0604020202020204" pitchFamily="34" charset="0"/>
                <a:cs typeface="Arial" panose="020B0604020202020204" pitchFamily="34" charset="0"/>
              </a:rPr>
              <a:t> </a:t>
            </a:r>
            <a:r>
              <a:rPr lang="en-US" sz="675" err="1">
                <a:solidFill>
                  <a:schemeClr val="tx1">
                    <a:tint val="75000"/>
                  </a:schemeClr>
                </a:solidFill>
                <a:latin typeface="Arial" panose="020B0604020202020204" pitchFamily="34" charset="0"/>
                <a:cs typeface="Arial" panose="020B0604020202020204" pitchFamily="34" charset="0"/>
              </a:rPr>
              <a:t>Endocrinol</a:t>
            </a:r>
            <a:r>
              <a:rPr lang="en-US" sz="675">
                <a:solidFill>
                  <a:schemeClr val="tx1">
                    <a:tint val="75000"/>
                  </a:schemeClr>
                </a:solidFill>
                <a:latin typeface="Arial" panose="020B0604020202020204" pitchFamily="34" charset="0"/>
                <a:cs typeface="Arial" panose="020B0604020202020204" pitchFamily="34" charset="0"/>
              </a:rPr>
              <a:t> </a:t>
            </a:r>
            <a:r>
              <a:rPr lang="en-US" sz="675" err="1">
                <a:solidFill>
                  <a:schemeClr val="tx1">
                    <a:tint val="75000"/>
                  </a:schemeClr>
                </a:solidFill>
                <a:latin typeface="Arial" panose="020B0604020202020204" pitchFamily="34" charset="0"/>
                <a:cs typeface="Arial" panose="020B0604020202020204" pitchFamily="34" charset="0"/>
              </a:rPr>
              <a:t>Metab</a:t>
            </a:r>
            <a:r>
              <a:rPr lang="en-US" sz="675">
                <a:solidFill>
                  <a:schemeClr val="tx1">
                    <a:tint val="75000"/>
                  </a:schemeClr>
                </a:solidFill>
                <a:latin typeface="Arial" panose="020B0604020202020204" pitchFamily="34" charset="0"/>
                <a:cs typeface="Arial" panose="020B0604020202020204" pitchFamily="34" charset="0"/>
              </a:rPr>
              <a:t>. 2019;104(12):5893-905. 3. Fraser GL, et al. Menopause. 2020;27(4):382-392.</a:t>
            </a:r>
          </a:p>
        </p:txBody>
      </p:sp>
      <p:sp>
        <p:nvSpPr>
          <p:cNvPr id="257" name="Oval 256"/>
          <p:cNvSpPr/>
          <p:nvPr/>
        </p:nvSpPr>
        <p:spPr>
          <a:xfrm rot="3676983">
            <a:off x="2437655" y="3762385"/>
            <a:ext cx="39853" cy="3985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2" name="Oval 261"/>
          <p:cNvSpPr/>
          <p:nvPr/>
        </p:nvSpPr>
        <p:spPr>
          <a:xfrm rot="3676983">
            <a:off x="2407491" y="3892286"/>
            <a:ext cx="39853" cy="3985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7" name="TextBox 266"/>
          <p:cNvSpPr txBox="1"/>
          <p:nvPr/>
        </p:nvSpPr>
        <p:spPr>
          <a:xfrm>
            <a:off x="6411127" y="2043023"/>
            <a:ext cx="1752042" cy="457200"/>
          </a:xfrm>
          <a:prstGeom prst="rect">
            <a:avLst/>
          </a:prstGeom>
          <a:noFill/>
        </p:spPr>
        <p:txBody>
          <a:bodyPr wrap="square" lIns="91440" rIns="91440" rtlCol="0" anchor="ctr">
            <a:noAutofit/>
          </a:bodyPr>
          <a:lstStyle/>
          <a:p>
            <a:pPr algn="ctr"/>
            <a:r>
              <a:rPr lang="en-US" sz="1100" i="1">
                <a:solidFill>
                  <a:prstClr val="black"/>
                </a:solidFill>
                <a:latin typeface="Arial" panose="020B0604020202020204" pitchFamily="34" charset="0"/>
                <a:cs typeface="Arial" panose="020B0604020202020204" pitchFamily="34" charset="0"/>
              </a:rPr>
              <a:t>Restoration of balance</a:t>
            </a:r>
          </a:p>
        </p:txBody>
      </p:sp>
      <p:sp>
        <p:nvSpPr>
          <p:cNvPr id="268" name="TextBox 14"/>
          <p:cNvSpPr txBox="1"/>
          <p:nvPr/>
        </p:nvSpPr>
        <p:spPr>
          <a:xfrm>
            <a:off x="1632602" y="2043023"/>
            <a:ext cx="1371600" cy="457200"/>
          </a:xfrm>
          <a:prstGeom prst="rect">
            <a:avLst/>
          </a:prstGeom>
          <a:ln w="12700">
            <a:miter lim="400000"/>
          </a:ln>
          <a:extLst>
            <a:ext uri="{C572A759-6A51-4108-AA02-DFA0A04FC94B}">
              <ma14:wrappingTextBoxFlag xmlns="" xmlns:ma14="http://schemas.microsoft.com/office/mac/drawingml/2011/main" val="1"/>
            </a:ext>
          </a:extLst>
        </p:spPr>
        <p:txBody>
          <a:bodyPr wrap="square" lIns="91440" rIns="91440" anchor="ctr">
            <a:noAutofit/>
          </a:bodyPr>
          <a:lstStyle>
            <a:lvl1pPr algn="ctr">
              <a:defRPr sz="1600">
                <a:latin typeface="Arial"/>
                <a:ea typeface="Arial"/>
                <a:cs typeface="Arial"/>
                <a:sym typeface="Arial"/>
              </a:defRPr>
            </a:lvl1pPr>
          </a:lstStyle>
          <a:p>
            <a:r>
              <a:rPr sz="1100" i="1" err="1">
                <a:solidFill>
                  <a:prstClr val="black"/>
                </a:solidFill>
                <a:latin typeface="Arial" panose="020B0604020202020204" pitchFamily="34" charset="0"/>
                <a:cs typeface="Arial" panose="020B0604020202020204" pitchFamily="34" charset="0"/>
              </a:rPr>
              <a:t>KNDy</a:t>
            </a:r>
            <a:r>
              <a:rPr sz="1100" i="1">
                <a:solidFill>
                  <a:prstClr val="black"/>
                </a:solidFill>
                <a:latin typeface="Arial" panose="020B0604020202020204" pitchFamily="34" charset="0"/>
                <a:cs typeface="Arial" panose="020B0604020202020204" pitchFamily="34" charset="0"/>
              </a:rPr>
              <a:t> neuron</a:t>
            </a:r>
          </a:p>
        </p:txBody>
      </p:sp>
      <p:sp>
        <p:nvSpPr>
          <p:cNvPr id="237" name="Rounded Rectangle 236"/>
          <p:cNvSpPr/>
          <p:nvPr/>
        </p:nvSpPr>
        <p:spPr>
          <a:xfrm rot="20871305">
            <a:off x="1685672" y="2976150"/>
            <a:ext cx="224529" cy="69008"/>
          </a:xfrm>
          <a:prstGeom prst="roundRect">
            <a:avLst>
              <a:gd name="adj" fmla="val 49122"/>
            </a:avLst>
          </a:prstGeom>
          <a:solidFill>
            <a:srgbClr val="A0D565"/>
          </a:solidFill>
          <a:ln w="12700">
            <a:noFill/>
          </a:ln>
          <a:effectLst/>
        </p:spPr>
        <p:txBody>
          <a:bodyPr wrap="none" rtlCol="0" anchor="ctr">
            <a:noAutofit/>
          </a:bodyPr>
          <a:lstStyle/>
          <a:p>
            <a:pPr algn="ctr"/>
            <a:r>
              <a:rPr lang="en-US" sz="500" b="1">
                <a:solidFill>
                  <a:prstClr val="black"/>
                </a:solidFill>
                <a:latin typeface="Arial" panose="020B0604020202020204" pitchFamily="34" charset="0"/>
                <a:cs typeface="Arial" panose="020B0604020202020204" pitchFamily="34" charset="0"/>
              </a:rPr>
              <a:t>FEZ</a:t>
            </a:r>
          </a:p>
        </p:txBody>
      </p:sp>
      <p:sp>
        <p:nvSpPr>
          <p:cNvPr id="243" name="Rectangle 1"/>
          <p:cNvSpPr txBox="1"/>
          <p:nvPr/>
        </p:nvSpPr>
        <p:spPr>
          <a:xfrm>
            <a:off x="547636" y="2161470"/>
            <a:ext cx="315950"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Arial"/>
                <a:ea typeface="Arial"/>
                <a:cs typeface="Arial"/>
                <a:sym typeface="Arial"/>
              </a:defRPr>
            </a:lvl1pPr>
          </a:lstStyle>
          <a:p>
            <a:pPr algn="ctr"/>
            <a:r>
              <a:rPr sz="800" b="1" err="1">
                <a:solidFill>
                  <a:prstClr val="black"/>
                </a:solidFill>
                <a:latin typeface="Arial" panose="020B0604020202020204" pitchFamily="34" charset="0"/>
                <a:ea typeface="+mn-ea"/>
                <a:cs typeface="Arial" panose="020B0604020202020204" pitchFamily="34" charset="0"/>
              </a:rPr>
              <a:t>NKB</a:t>
            </a:r>
            <a:endParaRPr sz="800" b="1">
              <a:solidFill>
                <a:srgbClr val="FF0000"/>
              </a:solidFill>
              <a:latin typeface="Arial" panose="020B0604020202020204" pitchFamily="34" charset="0"/>
              <a:ea typeface="+mn-ea"/>
              <a:cs typeface="Arial" panose="020B0604020202020204" pitchFamily="34" charset="0"/>
            </a:endParaRPr>
          </a:p>
        </p:txBody>
      </p:sp>
      <p:sp>
        <p:nvSpPr>
          <p:cNvPr id="244" name="Oval 243"/>
          <p:cNvSpPr/>
          <p:nvPr/>
        </p:nvSpPr>
        <p:spPr>
          <a:xfrm rot="3676983">
            <a:off x="505330" y="2242893"/>
            <a:ext cx="54864" cy="54864"/>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7" name="Rectangle 1"/>
          <p:cNvSpPr txBox="1"/>
          <p:nvPr/>
        </p:nvSpPr>
        <p:spPr>
          <a:xfrm>
            <a:off x="552167" y="2288297"/>
            <a:ext cx="573233"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Arial"/>
                <a:ea typeface="Arial"/>
                <a:cs typeface="Arial"/>
                <a:sym typeface="Arial"/>
              </a:defRPr>
            </a:lvl1pPr>
          </a:lstStyle>
          <a:p>
            <a:r>
              <a:rPr lang="en-US" sz="800" b="1">
                <a:solidFill>
                  <a:prstClr val="black"/>
                </a:solidFill>
                <a:latin typeface="Arial" panose="020B0604020202020204" pitchFamily="34" charset="0"/>
                <a:ea typeface="+mn-ea"/>
                <a:cs typeface="Arial" panose="020B0604020202020204" pitchFamily="34" charset="0"/>
              </a:rPr>
              <a:t>Estrogen</a:t>
            </a:r>
            <a:r>
              <a:rPr lang="en-US" sz="800" b="1" baseline="30000">
                <a:solidFill>
                  <a:prstClr val="black"/>
                </a:solidFill>
                <a:latin typeface="Arial" panose="020B0604020202020204" pitchFamily="34" charset="0"/>
                <a:ea typeface="+mn-ea"/>
                <a:cs typeface="Arial" panose="020B0604020202020204" pitchFamily="34" charset="0"/>
              </a:rPr>
              <a:t>a</a:t>
            </a:r>
            <a:endParaRPr sz="800" b="1" baseline="30000">
              <a:solidFill>
                <a:srgbClr val="FF0000"/>
              </a:solidFill>
              <a:latin typeface="Arial" panose="020B0604020202020204" pitchFamily="34" charset="0"/>
              <a:ea typeface="+mn-ea"/>
              <a:cs typeface="Arial" panose="020B0604020202020204" pitchFamily="34" charset="0"/>
            </a:endParaRPr>
          </a:p>
        </p:txBody>
      </p:sp>
      <p:sp>
        <p:nvSpPr>
          <p:cNvPr id="254" name="Oval 253"/>
          <p:cNvSpPr/>
          <p:nvPr/>
        </p:nvSpPr>
        <p:spPr>
          <a:xfrm rot="3676983">
            <a:off x="505330" y="2369720"/>
            <a:ext cx="54864" cy="5486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5" name="TextBox 110"/>
          <p:cNvSpPr txBox="1"/>
          <p:nvPr/>
        </p:nvSpPr>
        <p:spPr>
          <a:xfrm>
            <a:off x="3946919" y="2046540"/>
            <a:ext cx="1974204" cy="457200"/>
          </a:xfrm>
          <a:prstGeom prst="rect">
            <a:avLst/>
          </a:prstGeom>
          <a:ln w="12700">
            <a:miter lim="400000"/>
          </a:ln>
          <a:extLst>
            <a:ext uri="{C572A759-6A51-4108-AA02-DFA0A04FC94B}">
              <ma14:wrappingTextBoxFlag xmlns="" xmlns:ma14="http://schemas.microsoft.com/office/mac/drawingml/2011/main" val="1"/>
            </a:ext>
          </a:extLst>
        </p:spPr>
        <p:txBody>
          <a:bodyPr wrap="square" lIns="91440" rIns="91440" anchor="ctr">
            <a:noAutofit/>
          </a:bodyPr>
          <a:lstStyle>
            <a:lvl1pPr algn="ctr">
              <a:defRPr sz="1600">
                <a:latin typeface="Arial"/>
                <a:ea typeface="Arial"/>
                <a:cs typeface="Arial"/>
                <a:sym typeface="Arial"/>
              </a:defRPr>
            </a:lvl1pPr>
          </a:lstStyle>
          <a:p>
            <a:r>
              <a:rPr lang="en-US" sz="1100" i="1">
                <a:solidFill>
                  <a:srgbClr val="000000"/>
                </a:solidFill>
                <a:latin typeface="Arial" panose="020B0604020202020204" pitchFamily="34" charset="0"/>
                <a:cs typeface="Arial" panose="020B0604020202020204" pitchFamily="34" charset="0"/>
              </a:rPr>
              <a:t>Median preoptic nucleus (</a:t>
            </a:r>
            <a:r>
              <a:rPr lang="en-US" sz="1100" i="1" err="1">
                <a:solidFill>
                  <a:srgbClr val="000000"/>
                </a:solidFill>
                <a:latin typeface="Arial" panose="020B0604020202020204" pitchFamily="34" charset="0"/>
                <a:cs typeface="Arial" panose="020B0604020202020204" pitchFamily="34" charset="0"/>
              </a:rPr>
              <a:t>MnPO</a:t>
            </a:r>
            <a:r>
              <a:rPr lang="en-US" sz="1100" i="1">
                <a:solidFill>
                  <a:srgbClr val="000000"/>
                </a:solidFill>
                <a:latin typeface="Arial" panose="020B0604020202020204" pitchFamily="34" charset="0"/>
                <a:cs typeface="Arial" panose="020B0604020202020204" pitchFamily="34" charset="0"/>
              </a:rPr>
              <a:t>)</a:t>
            </a:r>
          </a:p>
        </p:txBody>
      </p:sp>
      <p:sp>
        <p:nvSpPr>
          <p:cNvPr id="256" name="Rectangle 255"/>
          <p:cNvSpPr>
            <a:spLocks/>
          </p:cNvSpPr>
          <p:nvPr/>
        </p:nvSpPr>
        <p:spPr>
          <a:xfrm>
            <a:off x="2025094" y="3589767"/>
            <a:ext cx="457200" cy="182880"/>
          </a:xfrm>
          <a:prstGeom prst="rect">
            <a:avLst/>
          </a:prstGeom>
        </p:spPr>
        <p:txBody>
          <a:bodyPr wrap="none" lIns="0" tIns="0" rIns="0" bIns="0" anchor="ctr">
            <a:noAutofit/>
          </a:bodyPr>
          <a:lstStyle/>
          <a:p>
            <a:pPr algn="ctr"/>
            <a:r>
              <a:rPr lang="en-US" sz="800" b="1">
                <a:solidFill>
                  <a:prstClr val="black"/>
                </a:solidFill>
                <a:latin typeface="Arial" panose="020B0604020202020204" pitchFamily="34" charset="0"/>
                <a:cs typeface="Arial" panose="020B0604020202020204" pitchFamily="34" charset="0"/>
              </a:rPr>
              <a:t>ER</a:t>
            </a:r>
            <a:r>
              <a:rPr lang="en-US" sz="800" b="1">
                <a:solidFill>
                  <a:prstClr val="black"/>
                </a:solidFill>
                <a:latin typeface="Arial" panose="020B0604020202020204" pitchFamily="34" charset="0"/>
                <a:cs typeface="Arial" panose="020B0604020202020204" pitchFamily="34" charset="0"/>
                <a:sym typeface="Symbol"/>
              </a:rPr>
              <a:t></a:t>
            </a:r>
            <a:endParaRPr lang="en-US" sz="800" b="1">
              <a:solidFill>
                <a:prstClr val="black"/>
              </a:solidFill>
              <a:latin typeface="Arial" panose="020B0604020202020204" pitchFamily="34" charset="0"/>
              <a:cs typeface="Arial" panose="020B0604020202020204" pitchFamily="34" charset="0"/>
            </a:endParaRPr>
          </a:p>
        </p:txBody>
      </p:sp>
      <p:sp>
        <p:nvSpPr>
          <p:cNvPr id="260" name="TextBox 83"/>
          <p:cNvSpPr txBox="1"/>
          <p:nvPr/>
        </p:nvSpPr>
        <p:spPr>
          <a:xfrm>
            <a:off x="2401126" y="4157192"/>
            <a:ext cx="800241" cy="2616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1400">
                <a:solidFill>
                  <a:srgbClr val="595959"/>
                </a:solidFill>
                <a:latin typeface="Arial"/>
                <a:ea typeface="Arial"/>
                <a:cs typeface="Arial"/>
                <a:sym typeface="Arial"/>
              </a:defRPr>
            </a:lvl1pPr>
          </a:lstStyle>
          <a:p>
            <a:r>
              <a:rPr lang="en-US" sz="1100">
                <a:solidFill>
                  <a:srgbClr val="000000"/>
                </a:solidFill>
                <a:latin typeface="Arial" panose="020B0604020202020204" pitchFamily="34" charset="0"/>
                <a:cs typeface="Arial" panose="020B0604020202020204" pitchFamily="34" charset="0"/>
              </a:rPr>
              <a:t>Estrogen</a:t>
            </a:r>
            <a:r>
              <a:rPr lang="en-US" sz="1100" baseline="30000">
                <a:solidFill>
                  <a:srgbClr val="000000"/>
                </a:solidFill>
                <a:latin typeface="Arial" panose="020B0604020202020204" pitchFamily="34" charset="0"/>
                <a:cs typeface="Arial" panose="020B0604020202020204" pitchFamily="34" charset="0"/>
              </a:rPr>
              <a:t>a</a:t>
            </a:r>
            <a:endParaRPr sz="1100" baseline="30000">
              <a:solidFill>
                <a:srgbClr val="000000"/>
              </a:solidFill>
              <a:latin typeface="Arial" panose="020B0604020202020204" pitchFamily="34" charset="0"/>
              <a:cs typeface="Arial" panose="020B0604020202020204" pitchFamily="34" charset="0"/>
            </a:endParaRPr>
          </a:p>
        </p:txBody>
      </p:sp>
      <p:sp>
        <p:nvSpPr>
          <p:cNvPr id="223" name="TextBox 222"/>
          <p:cNvSpPr txBox="1"/>
          <p:nvPr/>
        </p:nvSpPr>
        <p:spPr>
          <a:xfrm>
            <a:off x="6351293" y="3819514"/>
            <a:ext cx="1871710" cy="578882"/>
          </a:xfrm>
          <a:prstGeom prst="roundRect">
            <a:avLst/>
          </a:prstGeom>
          <a:gradFill flip="none" rotWithShape="1">
            <a:gsLst>
              <a:gs pos="0">
                <a:srgbClr val="1371C7">
                  <a:shade val="30000"/>
                  <a:satMod val="115000"/>
                </a:srgbClr>
              </a:gs>
              <a:gs pos="50000">
                <a:srgbClr val="1371C7">
                  <a:shade val="67500"/>
                  <a:satMod val="115000"/>
                </a:srgbClr>
              </a:gs>
              <a:gs pos="100000">
                <a:srgbClr val="1371C7">
                  <a:shade val="100000"/>
                  <a:satMod val="115000"/>
                </a:srgbClr>
              </a:gs>
            </a:gsLst>
            <a:lin ang="16200000" scaled="1"/>
            <a:tileRect/>
          </a:gradFill>
        </p:spPr>
        <p:txBody>
          <a:bodyPr wrap="square" lIns="18288" rIns="18288" rtlCol="0">
            <a:spAutoFit/>
          </a:bodyPr>
          <a:lstStyle/>
          <a:p>
            <a:pPr algn="ctr"/>
            <a:r>
              <a:rPr lang="en-US" sz="1400" b="1">
                <a:solidFill>
                  <a:schemeClr val="bg1"/>
                </a:solidFill>
                <a:sym typeface="Symbol"/>
              </a:rPr>
              <a:t></a:t>
            </a:r>
            <a:r>
              <a:rPr lang="en-US" sz="1400">
                <a:solidFill>
                  <a:schemeClr val="bg1"/>
                </a:solidFill>
                <a:sym typeface="Symbol"/>
              </a:rPr>
              <a:t> </a:t>
            </a:r>
            <a:r>
              <a:rPr lang="en-US" sz="1400">
                <a:solidFill>
                  <a:schemeClr val="bg1"/>
                </a:solidFill>
              </a:rPr>
              <a:t>VMS frequency and severity</a:t>
            </a:r>
          </a:p>
        </p:txBody>
      </p:sp>
      <p:grpSp>
        <p:nvGrpSpPr>
          <p:cNvPr id="390" name="Group 389"/>
          <p:cNvGrpSpPr/>
          <p:nvPr/>
        </p:nvGrpSpPr>
        <p:grpSpPr>
          <a:xfrm>
            <a:off x="1697160" y="3090315"/>
            <a:ext cx="107512" cy="91678"/>
            <a:chOff x="4336112" y="2392753"/>
            <a:chExt cx="107512" cy="91678"/>
          </a:xfrm>
          <a:solidFill>
            <a:schemeClr val="accent6">
              <a:lumMod val="50000"/>
            </a:schemeClr>
          </a:solidFill>
        </p:grpSpPr>
        <p:sp>
          <p:nvSpPr>
            <p:cNvPr id="391" name="Block Arc 390"/>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392" name="Rounded Rectangle 391"/>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393" name="Group 392"/>
          <p:cNvGrpSpPr/>
          <p:nvPr/>
        </p:nvGrpSpPr>
        <p:grpSpPr>
          <a:xfrm rot="1111778">
            <a:off x="1771058" y="3023430"/>
            <a:ext cx="107512" cy="91678"/>
            <a:chOff x="4336112" y="2392753"/>
            <a:chExt cx="107512" cy="91678"/>
          </a:xfrm>
          <a:solidFill>
            <a:schemeClr val="accent6">
              <a:lumMod val="50000"/>
            </a:schemeClr>
          </a:solidFill>
        </p:grpSpPr>
        <p:sp>
          <p:nvSpPr>
            <p:cNvPr id="394" name="Block Arc 393"/>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sp>
          <p:nvSpPr>
            <p:cNvPr id="395" name="Rounded Rectangle 394"/>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black"/>
                </a:solidFill>
              </a:endParaRPr>
            </a:p>
          </p:txBody>
        </p:sp>
      </p:grpSp>
      <p:grpSp>
        <p:nvGrpSpPr>
          <p:cNvPr id="396" name="Group 395"/>
          <p:cNvGrpSpPr/>
          <p:nvPr/>
        </p:nvGrpSpPr>
        <p:grpSpPr>
          <a:xfrm rot="10860000">
            <a:off x="2300099" y="3766874"/>
            <a:ext cx="107512" cy="91678"/>
            <a:chOff x="4336112" y="2392753"/>
            <a:chExt cx="107512" cy="91678"/>
          </a:xfrm>
          <a:solidFill>
            <a:schemeClr val="accent6">
              <a:lumMod val="50000"/>
            </a:schemeClr>
          </a:solidFill>
        </p:grpSpPr>
        <p:sp>
          <p:nvSpPr>
            <p:cNvPr id="397" name="Block Arc 396"/>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98" name="Rounded Rectangle 397"/>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grpSp>
      <p:grpSp>
        <p:nvGrpSpPr>
          <p:cNvPr id="399" name="Group 398"/>
          <p:cNvGrpSpPr/>
          <p:nvPr/>
        </p:nvGrpSpPr>
        <p:grpSpPr>
          <a:xfrm rot="10860000">
            <a:off x="2375904" y="3687447"/>
            <a:ext cx="107512" cy="91678"/>
            <a:chOff x="4336112" y="2392753"/>
            <a:chExt cx="107512" cy="91678"/>
          </a:xfrm>
          <a:solidFill>
            <a:schemeClr val="accent6">
              <a:lumMod val="50000"/>
            </a:schemeClr>
          </a:solidFill>
        </p:grpSpPr>
        <p:sp>
          <p:nvSpPr>
            <p:cNvPr id="400" name="Block Arc 399"/>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401" name="Rounded Rectangle 400"/>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grpSp>
      <p:sp>
        <p:nvSpPr>
          <p:cNvPr id="402" name="Rectangle 401"/>
          <p:cNvSpPr>
            <a:spLocks/>
          </p:cNvSpPr>
          <p:nvPr/>
        </p:nvSpPr>
        <p:spPr>
          <a:xfrm>
            <a:off x="1824418" y="3047212"/>
            <a:ext cx="457200" cy="182880"/>
          </a:xfrm>
          <a:prstGeom prst="rect">
            <a:avLst/>
          </a:prstGeom>
        </p:spPr>
        <p:txBody>
          <a:bodyPr wrap="none" lIns="0" tIns="0" rIns="0" bIns="0" anchor="ctr">
            <a:noAutofit/>
          </a:bodyPr>
          <a:lstStyle/>
          <a:p>
            <a:pPr algn="ctr"/>
            <a:r>
              <a:rPr lang="en-US" sz="900" b="1">
                <a:solidFill>
                  <a:prstClr val="black"/>
                </a:solidFill>
                <a:latin typeface="Arial" panose="020B0604020202020204" pitchFamily="34" charset="0"/>
                <a:cs typeface="Arial" panose="020B0604020202020204" pitchFamily="34" charset="0"/>
              </a:rPr>
              <a:t>NK3R</a:t>
            </a:r>
          </a:p>
        </p:txBody>
      </p:sp>
      <p:sp>
        <p:nvSpPr>
          <p:cNvPr id="403" name="Rectangle 95"/>
          <p:cNvSpPr txBox="1"/>
          <p:nvPr/>
        </p:nvSpPr>
        <p:spPr>
          <a:xfrm>
            <a:off x="3844852" y="3547613"/>
            <a:ext cx="341198" cy="2308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atin typeface="Arial"/>
                <a:ea typeface="Arial"/>
                <a:cs typeface="Arial"/>
                <a:sym typeface="Arial"/>
              </a:defRPr>
            </a:lvl1pPr>
          </a:lstStyle>
          <a:p>
            <a:pPr algn="ctr"/>
            <a:r>
              <a:rPr sz="900" b="1">
                <a:solidFill>
                  <a:prstClr val="black"/>
                </a:solidFill>
                <a:latin typeface="Arial" panose="020B0604020202020204" pitchFamily="34" charset="0"/>
                <a:ea typeface="+mn-ea"/>
                <a:cs typeface="Arial" panose="020B0604020202020204" pitchFamily="34" charset="0"/>
              </a:rPr>
              <a:t>NKB</a:t>
            </a:r>
          </a:p>
        </p:txBody>
      </p:sp>
      <p:sp>
        <p:nvSpPr>
          <p:cNvPr id="404" name="Freeform 133"/>
          <p:cNvSpPr>
            <a:spLocks noEditPoints="1"/>
          </p:cNvSpPr>
          <p:nvPr/>
        </p:nvSpPr>
        <p:spPr bwMode="auto">
          <a:xfrm>
            <a:off x="3909042" y="3332009"/>
            <a:ext cx="222888" cy="223143"/>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30" name="Freeform 229"/>
          <p:cNvSpPr/>
          <p:nvPr/>
        </p:nvSpPr>
        <p:spPr>
          <a:xfrm>
            <a:off x="1666186" y="3722665"/>
            <a:ext cx="158210" cy="75627"/>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 name="connsiteX0" fmla="*/ 0 w 255270"/>
              <a:gd name="connsiteY0" fmla="*/ 76200 h 108585"/>
              <a:gd name="connsiteX1" fmla="*/ 121920 w 255270"/>
              <a:gd name="connsiteY1" fmla="*/ 0 h 108585"/>
              <a:gd name="connsiteX2" fmla="*/ 222885 w 255270"/>
              <a:gd name="connsiteY2" fmla="*/ 5715 h 108585"/>
              <a:gd name="connsiteX3" fmla="*/ 255270 w 255270"/>
              <a:gd name="connsiteY3" fmla="*/ 70485 h 108585"/>
              <a:gd name="connsiteX4" fmla="*/ 156210 w 255270"/>
              <a:gd name="connsiteY4" fmla="*/ 108585 h 108585"/>
              <a:gd name="connsiteX5" fmla="*/ 0 w 255270"/>
              <a:gd name="connsiteY5" fmla="*/ 76200 h 108585"/>
              <a:gd name="connsiteX0" fmla="*/ 0 w 222885"/>
              <a:gd name="connsiteY0" fmla="*/ 76200 h 108585"/>
              <a:gd name="connsiteX1" fmla="*/ 121920 w 222885"/>
              <a:gd name="connsiteY1" fmla="*/ 0 h 108585"/>
              <a:gd name="connsiteX2" fmla="*/ 222885 w 222885"/>
              <a:gd name="connsiteY2" fmla="*/ 5715 h 108585"/>
              <a:gd name="connsiteX3" fmla="*/ 116205 w 222885"/>
              <a:gd name="connsiteY3" fmla="*/ 34290 h 108585"/>
              <a:gd name="connsiteX4" fmla="*/ 156210 w 222885"/>
              <a:gd name="connsiteY4" fmla="*/ 108585 h 108585"/>
              <a:gd name="connsiteX5" fmla="*/ 0 w 222885"/>
              <a:gd name="connsiteY5" fmla="*/ 76200 h 108585"/>
              <a:gd name="connsiteX0" fmla="*/ 0 w 173355"/>
              <a:gd name="connsiteY0" fmla="*/ 83820 h 116205"/>
              <a:gd name="connsiteX1" fmla="*/ 121920 w 173355"/>
              <a:gd name="connsiteY1" fmla="*/ 7620 h 116205"/>
              <a:gd name="connsiteX2" fmla="*/ 173355 w 173355"/>
              <a:gd name="connsiteY2" fmla="*/ 0 h 116205"/>
              <a:gd name="connsiteX3" fmla="*/ 116205 w 173355"/>
              <a:gd name="connsiteY3" fmla="*/ 41910 h 116205"/>
              <a:gd name="connsiteX4" fmla="*/ 156210 w 173355"/>
              <a:gd name="connsiteY4" fmla="*/ 116205 h 116205"/>
              <a:gd name="connsiteX5" fmla="*/ 0 w 173355"/>
              <a:gd name="connsiteY5" fmla="*/ 83820 h 116205"/>
              <a:gd name="connsiteX0" fmla="*/ 0 w 173355"/>
              <a:gd name="connsiteY0" fmla="*/ 83820 h 99060"/>
              <a:gd name="connsiteX1" fmla="*/ 121920 w 173355"/>
              <a:gd name="connsiteY1" fmla="*/ 7620 h 99060"/>
              <a:gd name="connsiteX2" fmla="*/ 173355 w 173355"/>
              <a:gd name="connsiteY2" fmla="*/ 0 h 99060"/>
              <a:gd name="connsiteX3" fmla="*/ 116205 w 173355"/>
              <a:gd name="connsiteY3" fmla="*/ 41910 h 99060"/>
              <a:gd name="connsiteX4" fmla="*/ 116205 w 173355"/>
              <a:gd name="connsiteY4" fmla="*/ 99060 h 99060"/>
              <a:gd name="connsiteX5" fmla="*/ 0 w 173355"/>
              <a:gd name="connsiteY5" fmla="*/ 83820 h 9906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70485 w 173355"/>
              <a:gd name="connsiteY4" fmla="*/ 66675 h 83820"/>
              <a:gd name="connsiteX5" fmla="*/ 0 w 173355"/>
              <a:gd name="connsiteY5" fmla="*/ 83820 h 8382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16205 w 173355"/>
              <a:gd name="connsiteY3" fmla="*/ 41910 h 83820"/>
              <a:gd name="connsiteX4" fmla="*/ 99758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08935 w 173355"/>
              <a:gd name="connsiteY3" fmla="*/ 34869 h 83820"/>
              <a:gd name="connsiteX4" fmla="*/ 99758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08935 w 173355"/>
              <a:gd name="connsiteY3" fmla="*/ 34869 h 83820"/>
              <a:gd name="connsiteX4" fmla="*/ 99758 w 173355"/>
              <a:gd name="connsiteY4" fmla="*/ 70052 h 83820"/>
              <a:gd name="connsiteX5" fmla="*/ 0 w 173355"/>
              <a:gd name="connsiteY5" fmla="*/ 83820 h 83820"/>
              <a:gd name="connsiteX0" fmla="*/ 0 w 174488"/>
              <a:gd name="connsiteY0" fmla="*/ 83820 h 83820"/>
              <a:gd name="connsiteX1" fmla="*/ 47394 w 174488"/>
              <a:gd name="connsiteY1" fmla="*/ 35787 h 83820"/>
              <a:gd name="connsiteX2" fmla="*/ 173355 w 174488"/>
              <a:gd name="connsiteY2" fmla="*/ 0 h 83820"/>
              <a:gd name="connsiteX3" fmla="*/ 108935 w 174488"/>
              <a:gd name="connsiteY3" fmla="*/ 34869 h 83820"/>
              <a:gd name="connsiteX4" fmla="*/ 99758 w 174488"/>
              <a:gd name="connsiteY4" fmla="*/ 70052 h 83820"/>
              <a:gd name="connsiteX5" fmla="*/ 0 w 174488"/>
              <a:gd name="connsiteY5" fmla="*/ 83820 h 83820"/>
              <a:gd name="connsiteX0" fmla="*/ 0 w 174619"/>
              <a:gd name="connsiteY0" fmla="*/ 83820 h 83820"/>
              <a:gd name="connsiteX1" fmla="*/ 47394 w 174619"/>
              <a:gd name="connsiteY1" fmla="*/ 35787 h 83820"/>
              <a:gd name="connsiteX2" fmla="*/ 173355 w 174619"/>
              <a:gd name="connsiteY2" fmla="*/ 0 h 83820"/>
              <a:gd name="connsiteX3" fmla="*/ 116206 w 174619"/>
              <a:gd name="connsiteY3" fmla="*/ 34869 h 83820"/>
              <a:gd name="connsiteX4" fmla="*/ 99758 w 174619"/>
              <a:gd name="connsiteY4" fmla="*/ 70052 h 83820"/>
              <a:gd name="connsiteX5" fmla="*/ 0 w 174619"/>
              <a:gd name="connsiteY5" fmla="*/ 83820 h 83820"/>
              <a:gd name="connsiteX0" fmla="*/ 0 w 174619"/>
              <a:gd name="connsiteY0" fmla="*/ 83820 h 83820"/>
              <a:gd name="connsiteX1" fmla="*/ 47394 w 174619"/>
              <a:gd name="connsiteY1" fmla="*/ 35787 h 83820"/>
              <a:gd name="connsiteX2" fmla="*/ 173355 w 174619"/>
              <a:gd name="connsiteY2" fmla="*/ 0 h 83820"/>
              <a:gd name="connsiteX3" fmla="*/ 116206 w 174619"/>
              <a:gd name="connsiteY3" fmla="*/ 34869 h 83820"/>
              <a:gd name="connsiteX4" fmla="*/ 99758 w 174619"/>
              <a:gd name="connsiteY4" fmla="*/ 70052 h 83820"/>
              <a:gd name="connsiteX5" fmla="*/ 0 w 174619"/>
              <a:gd name="connsiteY5" fmla="*/ 83820 h 83820"/>
              <a:gd name="connsiteX0" fmla="*/ 0 w 174607"/>
              <a:gd name="connsiteY0" fmla="*/ 83820 h 83820"/>
              <a:gd name="connsiteX1" fmla="*/ 47394 w 174607"/>
              <a:gd name="connsiteY1" fmla="*/ 35787 h 83820"/>
              <a:gd name="connsiteX2" fmla="*/ 173355 w 174607"/>
              <a:gd name="connsiteY2" fmla="*/ 0 h 83820"/>
              <a:gd name="connsiteX3" fmla="*/ 116206 w 174607"/>
              <a:gd name="connsiteY3" fmla="*/ 34869 h 83820"/>
              <a:gd name="connsiteX4" fmla="*/ 103393 w 174607"/>
              <a:gd name="connsiteY4" fmla="*/ 70052 h 83820"/>
              <a:gd name="connsiteX5" fmla="*/ 0 w 174607"/>
              <a:gd name="connsiteY5" fmla="*/ 83820 h 83820"/>
              <a:gd name="connsiteX0" fmla="*/ 0 w 174607"/>
              <a:gd name="connsiteY0" fmla="*/ 83820 h 83820"/>
              <a:gd name="connsiteX1" fmla="*/ 47394 w 174607"/>
              <a:gd name="connsiteY1" fmla="*/ 35787 h 83820"/>
              <a:gd name="connsiteX2" fmla="*/ 173355 w 174607"/>
              <a:gd name="connsiteY2" fmla="*/ 0 h 83820"/>
              <a:gd name="connsiteX3" fmla="*/ 116206 w 174607"/>
              <a:gd name="connsiteY3" fmla="*/ 34869 h 83820"/>
              <a:gd name="connsiteX4" fmla="*/ 103393 w 174607"/>
              <a:gd name="connsiteY4" fmla="*/ 70052 h 83820"/>
              <a:gd name="connsiteX5" fmla="*/ 0 w 174607"/>
              <a:gd name="connsiteY5" fmla="*/ 83820 h 83820"/>
              <a:gd name="connsiteX0" fmla="*/ 0 w 174725"/>
              <a:gd name="connsiteY0" fmla="*/ 83820 h 83820"/>
              <a:gd name="connsiteX1" fmla="*/ 47394 w 174725"/>
              <a:gd name="connsiteY1" fmla="*/ 35787 h 83820"/>
              <a:gd name="connsiteX2" fmla="*/ 173355 w 174725"/>
              <a:gd name="connsiteY2" fmla="*/ 0 h 83820"/>
              <a:gd name="connsiteX3" fmla="*/ 121659 w 174725"/>
              <a:gd name="connsiteY3" fmla="*/ 31348 h 83820"/>
              <a:gd name="connsiteX4" fmla="*/ 103393 w 174725"/>
              <a:gd name="connsiteY4" fmla="*/ 70052 h 83820"/>
              <a:gd name="connsiteX5" fmla="*/ 0 w 174725"/>
              <a:gd name="connsiteY5"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725" h="83820">
                <a:moveTo>
                  <a:pt x="0" y="83820"/>
                </a:moveTo>
                <a:lnTo>
                  <a:pt x="47394" y="35787"/>
                </a:lnTo>
                <a:lnTo>
                  <a:pt x="173355" y="0"/>
                </a:lnTo>
                <a:cubicBezTo>
                  <a:pt x="183612" y="-153"/>
                  <a:pt x="133319" y="19673"/>
                  <a:pt x="121659" y="31348"/>
                </a:cubicBezTo>
                <a:cubicBezTo>
                  <a:pt x="109999" y="43023"/>
                  <a:pt x="107007" y="47809"/>
                  <a:pt x="103393" y="70052"/>
                </a:cubicBezTo>
                <a:lnTo>
                  <a:pt x="0" y="83820"/>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35" name="Freeform 21"/>
          <p:cNvSpPr>
            <a:spLocks/>
          </p:cNvSpPr>
          <p:nvPr/>
        </p:nvSpPr>
        <p:spPr bwMode="auto">
          <a:xfrm>
            <a:off x="1948260" y="3341665"/>
            <a:ext cx="195262" cy="257175"/>
          </a:xfrm>
          <a:custGeom>
            <a:avLst/>
            <a:gdLst>
              <a:gd name="T0" fmla="*/ 32 w 74"/>
              <a:gd name="T1" fmla="*/ 0 h 97"/>
              <a:gd name="T2" fmla="*/ 63 w 74"/>
              <a:gd name="T3" fmla="*/ 53 h 97"/>
              <a:gd name="T4" fmla="*/ 0 w 74"/>
              <a:gd name="T5" fmla="*/ 97 h 97"/>
              <a:gd name="T6" fmla="*/ 55 w 74"/>
              <a:gd name="T7" fmla="*/ 43 h 97"/>
              <a:gd name="T8" fmla="*/ 32 w 74"/>
              <a:gd name="T9" fmla="*/ 0 h 97"/>
            </a:gdLst>
            <a:ahLst/>
            <a:cxnLst>
              <a:cxn ang="0">
                <a:pos x="T0" y="T1"/>
              </a:cxn>
              <a:cxn ang="0">
                <a:pos x="T2" y="T3"/>
              </a:cxn>
              <a:cxn ang="0">
                <a:pos x="T4" y="T5"/>
              </a:cxn>
              <a:cxn ang="0">
                <a:pos x="T6" y="T7"/>
              </a:cxn>
              <a:cxn ang="0">
                <a:pos x="T8" y="T9"/>
              </a:cxn>
            </a:cxnLst>
            <a:rect l="0" t="0" r="r" b="b"/>
            <a:pathLst>
              <a:path w="74" h="97">
                <a:moveTo>
                  <a:pt x="32" y="0"/>
                </a:moveTo>
                <a:cubicBezTo>
                  <a:pt x="32" y="0"/>
                  <a:pt x="74" y="25"/>
                  <a:pt x="63" y="53"/>
                </a:cubicBezTo>
                <a:cubicBezTo>
                  <a:pt x="51" y="82"/>
                  <a:pt x="0" y="97"/>
                  <a:pt x="0" y="97"/>
                </a:cubicBezTo>
                <a:cubicBezTo>
                  <a:pt x="0" y="97"/>
                  <a:pt x="59" y="78"/>
                  <a:pt x="55" y="43"/>
                </a:cubicBezTo>
                <a:cubicBezTo>
                  <a:pt x="55" y="43"/>
                  <a:pt x="59" y="25"/>
                  <a:pt x="32" y="0"/>
                </a:cubicBezTo>
                <a:close/>
              </a:path>
            </a:pathLst>
          </a:custGeom>
          <a:solidFill>
            <a:srgbClr val="AA9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46" name="Freeform 245"/>
          <p:cNvSpPr/>
          <p:nvPr/>
        </p:nvSpPr>
        <p:spPr>
          <a:xfrm>
            <a:off x="1756737" y="3650439"/>
            <a:ext cx="181680" cy="90703"/>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 name="connsiteX0" fmla="*/ 0 w 255270"/>
              <a:gd name="connsiteY0" fmla="*/ 76200 h 108585"/>
              <a:gd name="connsiteX1" fmla="*/ 121920 w 255270"/>
              <a:gd name="connsiteY1" fmla="*/ 0 h 108585"/>
              <a:gd name="connsiteX2" fmla="*/ 222885 w 255270"/>
              <a:gd name="connsiteY2" fmla="*/ 5715 h 108585"/>
              <a:gd name="connsiteX3" fmla="*/ 255270 w 255270"/>
              <a:gd name="connsiteY3" fmla="*/ 70485 h 108585"/>
              <a:gd name="connsiteX4" fmla="*/ 156210 w 255270"/>
              <a:gd name="connsiteY4" fmla="*/ 108585 h 108585"/>
              <a:gd name="connsiteX5" fmla="*/ 0 w 255270"/>
              <a:gd name="connsiteY5" fmla="*/ 76200 h 108585"/>
              <a:gd name="connsiteX0" fmla="*/ 0 w 222885"/>
              <a:gd name="connsiteY0" fmla="*/ 76200 h 108585"/>
              <a:gd name="connsiteX1" fmla="*/ 121920 w 222885"/>
              <a:gd name="connsiteY1" fmla="*/ 0 h 108585"/>
              <a:gd name="connsiteX2" fmla="*/ 222885 w 222885"/>
              <a:gd name="connsiteY2" fmla="*/ 5715 h 108585"/>
              <a:gd name="connsiteX3" fmla="*/ 116205 w 222885"/>
              <a:gd name="connsiteY3" fmla="*/ 34290 h 108585"/>
              <a:gd name="connsiteX4" fmla="*/ 156210 w 222885"/>
              <a:gd name="connsiteY4" fmla="*/ 108585 h 108585"/>
              <a:gd name="connsiteX5" fmla="*/ 0 w 222885"/>
              <a:gd name="connsiteY5" fmla="*/ 76200 h 108585"/>
              <a:gd name="connsiteX0" fmla="*/ 0 w 173355"/>
              <a:gd name="connsiteY0" fmla="*/ 83820 h 116205"/>
              <a:gd name="connsiteX1" fmla="*/ 121920 w 173355"/>
              <a:gd name="connsiteY1" fmla="*/ 7620 h 116205"/>
              <a:gd name="connsiteX2" fmla="*/ 173355 w 173355"/>
              <a:gd name="connsiteY2" fmla="*/ 0 h 116205"/>
              <a:gd name="connsiteX3" fmla="*/ 116205 w 173355"/>
              <a:gd name="connsiteY3" fmla="*/ 41910 h 116205"/>
              <a:gd name="connsiteX4" fmla="*/ 156210 w 173355"/>
              <a:gd name="connsiteY4" fmla="*/ 116205 h 116205"/>
              <a:gd name="connsiteX5" fmla="*/ 0 w 173355"/>
              <a:gd name="connsiteY5" fmla="*/ 83820 h 116205"/>
              <a:gd name="connsiteX0" fmla="*/ 0 w 173355"/>
              <a:gd name="connsiteY0" fmla="*/ 83820 h 99060"/>
              <a:gd name="connsiteX1" fmla="*/ 121920 w 173355"/>
              <a:gd name="connsiteY1" fmla="*/ 7620 h 99060"/>
              <a:gd name="connsiteX2" fmla="*/ 173355 w 173355"/>
              <a:gd name="connsiteY2" fmla="*/ 0 h 99060"/>
              <a:gd name="connsiteX3" fmla="*/ 116205 w 173355"/>
              <a:gd name="connsiteY3" fmla="*/ 41910 h 99060"/>
              <a:gd name="connsiteX4" fmla="*/ 116205 w 173355"/>
              <a:gd name="connsiteY4" fmla="*/ 99060 h 99060"/>
              <a:gd name="connsiteX5" fmla="*/ 0 w 173355"/>
              <a:gd name="connsiteY5" fmla="*/ 83820 h 9906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70485 w 173355"/>
              <a:gd name="connsiteY4" fmla="*/ 66675 h 83820"/>
              <a:gd name="connsiteX5" fmla="*/ 0 w 173355"/>
              <a:gd name="connsiteY5" fmla="*/ 83820 h 83820"/>
              <a:gd name="connsiteX0" fmla="*/ 0 w 173355"/>
              <a:gd name="connsiteY0" fmla="*/ 83820 h 83820"/>
              <a:gd name="connsiteX1" fmla="*/ 121920 w 173355"/>
              <a:gd name="connsiteY1" fmla="*/ 7620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 name="connsiteX0" fmla="*/ 0 w 173355"/>
              <a:gd name="connsiteY0" fmla="*/ 83820 h 83820"/>
              <a:gd name="connsiteX1" fmla="*/ 47394 w 173355"/>
              <a:gd name="connsiteY1" fmla="*/ 35787 h 83820"/>
              <a:gd name="connsiteX2" fmla="*/ 173355 w 173355"/>
              <a:gd name="connsiteY2" fmla="*/ 0 h 83820"/>
              <a:gd name="connsiteX3" fmla="*/ 116205 w 173355"/>
              <a:gd name="connsiteY3" fmla="*/ 41910 h 83820"/>
              <a:gd name="connsiteX4" fmla="*/ 114300 w 173355"/>
              <a:gd name="connsiteY4" fmla="*/ 64770 h 83820"/>
              <a:gd name="connsiteX5" fmla="*/ 0 w 173355"/>
              <a:gd name="connsiteY5"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55" h="83820">
                <a:moveTo>
                  <a:pt x="0" y="83820"/>
                </a:moveTo>
                <a:lnTo>
                  <a:pt x="47394" y="35787"/>
                </a:lnTo>
                <a:lnTo>
                  <a:pt x="173355" y="0"/>
                </a:lnTo>
                <a:lnTo>
                  <a:pt x="116205" y="41910"/>
                </a:lnTo>
                <a:lnTo>
                  <a:pt x="114300" y="64770"/>
                </a:lnTo>
                <a:lnTo>
                  <a:pt x="0" y="83820"/>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endParaRPr lang="en-US" sz="1800"/>
          </a:p>
        </p:txBody>
      </p:sp>
      <p:grpSp>
        <p:nvGrpSpPr>
          <p:cNvPr id="231" name="Group 230"/>
          <p:cNvGrpSpPr/>
          <p:nvPr/>
        </p:nvGrpSpPr>
        <p:grpSpPr>
          <a:xfrm rot="3458344">
            <a:off x="1618677" y="3448820"/>
            <a:ext cx="431800" cy="563562"/>
            <a:chOff x="1514455" y="2744764"/>
            <a:chExt cx="431800" cy="563562"/>
          </a:xfrm>
        </p:grpSpPr>
        <p:sp>
          <p:nvSpPr>
            <p:cNvPr id="233" name="Freeform 82"/>
            <p:cNvSpPr>
              <a:spLocks/>
            </p:cNvSpPr>
            <p:nvPr/>
          </p:nvSpPr>
          <p:spPr bwMode="auto">
            <a:xfrm>
              <a:off x="1514455" y="2905101"/>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4" name="Freeform 83"/>
            <p:cNvSpPr>
              <a:spLocks/>
            </p:cNvSpPr>
            <p:nvPr/>
          </p:nvSpPr>
          <p:spPr bwMode="auto">
            <a:xfrm>
              <a:off x="1703368" y="2744764"/>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20" name="Rounded Rectangle 219"/>
          <p:cNvSpPr/>
          <p:nvPr/>
        </p:nvSpPr>
        <p:spPr>
          <a:xfrm>
            <a:off x="501651" y="1800551"/>
            <a:ext cx="5447228" cy="262117"/>
          </a:xfrm>
          <a:prstGeom prst="roundRect">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a:solidFill>
                  <a:schemeClr val="bg1"/>
                </a:solidFill>
                <a:latin typeface="Arial" panose="020B0604020202020204" pitchFamily="34" charset="0"/>
                <a:cs typeface="Arial" panose="020B0604020202020204" pitchFamily="34" charset="0"/>
              </a:rPr>
              <a:t>Hypothalamus</a:t>
            </a:r>
          </a:p>
        </p:txBody>
      </p:sp>
      <p:sp>
        <p:nvSpPr>
          <p:cNvPr id="221" name="Rounded Rectangle 220"/>
          <p:cNvSpPr/>
          <p:nvPr/>
        </p:nvSpPr>
        <p:spPr>
          <a:xfrm>
            <a:off x="6215391" y="1800551"/>
            <a:ext cx="2078272" cy="262117"/>
          </a:xfrm>
          <a:prstGeom prst="roundRect">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a:solidFill>
                  <a:schemeClr val="bg1"/>
                </a:solidFill>
                <a:latin typeface="Arial" panose="020B0604020202020204" pitchFamily="34" charset="0"/>
                <a:cs typeface="Arial" panose="020B0604020202020204" pitchFamily="34" charset="0"/>
                <a:sym typeface="Arial"/>
              </a:rPr>
              <a:t>Periphery</a:t>
            </a:r>
          </a:p>
        </p:txBody>
      </p:sp>
    </p:spTree>
    <p:extLst>
      <p:ext uri="{BB962C8B-B14F-4D97-AF65-F5344CB8AC3E}">
        <p14:creationId xmlns:p14="http://schemas.microsoft.com/office/powerpoint/2010/main" val="37381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46529-413D-75A3-794F-47504B060A3D}"/>
              </a:ext>
            </a:extLst>
          </p:cNvPr>
          <p:cNvSpPr>
            <a:spLocks noGrp="1"/>
          </p:cNvSpPr>
          <p:nvPr>
            <p:ph type="title"/>
          </p:nvPr>
        </p:nvSpPr>
        <p:spPr/>
        <p:txBody>
          <a:bodyPr>
            <a:normAutofit/>
          </a:bodyPr>
          <a:lstStyle/>
          <a:p>
            <a:r>
              <a:rPr lang="en-GB" sz="2800" dirty="0" err="1">
                <a:latin typeface="Arial"/>
                <a:cs typeface="Arial"/>
              </a:rPr>
              <a:t>Fezolinetant</a:t>
            </a:r>
            <a:r>
              <a:rPr lang="en-GB" sz="2800" dirty="0">
                <a:latin typeface="Arial"/>
                <a:cs typeface="Arial"/>
              </a:rPr>
              <a:t> </a:t>
            </a:r>
            <a:r>
              <a:rPr lang="en-GB" sz="2800" spc="0" dirty="0">
                <a:latin typeface="Arial"/>
                <a:cs typeface="Arial"/>
              </a:rPr>
              <a:t>efficacy and safety profile were evaluated in two phase 3 pivotal studies</a:t>
            </a:r>
            <a:r>
              <a:rPr lang="en-GB" sz="2800" spc="0" baseline="30000" dirty="0">
                <a:latin typeface="Arial"/>
                <a:cs typeface="Arial"/>
              </a:rPr>
              <a:t>1,2</a:t>
            </a:r>
          </a:p>
        </p:txBody>
      </p:sp>
      <p:sp>
        <p:nvSpPr>
          <p:cNvPr id="5" name="Text Placeholder 4">
            <a:extLst>
              <a:ext uri="{FF2B5EF4-FFF2-40B4-BE49-F238E27FC236}">
                <a16:creationId xmlns:a16="http://schemas.microsoft.com/office/drawing/2014/main" id="{B0AD1C0C-5A51-2AAA-086C-A8B9F420C3C7}"/>
              </a:ext>
            </a:extLst>
          </p:cNvPr>
          <p:cNvSpPr>
            <a:spLocks noGrp="1"/>
          </p:cNvSpPr>
          <p:nvPr>
            <p:ph type="body" sz="quarter" idx="16"/>
          </p:nvPr>
        </p:nvSpPr>
        <p:spPr>
          <a:xfrm>
            <a:off x="336082" y="5340443"/>
            <a:ext cx="8471836" cy="508325"/>
          </a:xfrm>
        </p:spPr>
        <p:txBody>
          <a:bodyPr>
            <a:normAutofit/>
          </a:bodyPr>
          <a:lstStyle/>
          <a:p>
            <a:r>
              <a:rPr kumimoji="0" lang="en-GB" sz="600" b="1" i="0" u="none" strike="noStrike" kern="1200" cap="none" spc="0" normalizeH="0" baseline="0" noProof="0" dirty="0">
                <a:ln>
                  <a:noFill/>
                </a:ln>
                <a:solidFill>
                  <a:schemeClr val="accent1"/>
                </a:solidFill>
                <a:effectLst/>
                <a:uLnTx/>
                <a:uFillTx/>
                <a:latin typeface="Arial" panose="020B0604020202020204" pitchFamily="34" charset="0"/>
              </a:rPr>
              <a:t>In SKYLIGHT 1 and SKYLIGHT 2, patients were randomised to VEOZA at doses of 30 mg or 45 mg. Data for VEOZA 30 mg is not presented in this deck as it is not an approved dosage.</a:t>
            </a:r>
            <a:br>
              <a:rPr lang="en-GB"/>
            </a:br>
            <a:r>
              <a:rPr lang="en-GB" dirty="0"/>
              <a:t>*Assessments after the 12-week, placebo-controlled period were descriptive only.</a:t>
            </a:r>
            <a:r>
              <a:rPr lang="en-GB" baseline="30000" dirty="0"/>
              <a:t>1,2</a:t>
            </a:r>
            <a:r>
              <a:rPr lang="en-GB" dirty="0"/>
              <a:t> The trials were double-blinded for the first 12 weeks and then blinded to dose for the 40-week extension.</a:t>
            </a:r>
            <a:r>
              <a:rPr lang="en-GB" baseline="30000" dirty="0"/>
              <a:t>1–3</a:t>
            </a:r>
            <a:br>
              <a:rPr lang="en-GB" baseline="30000">
                <a:solidFill>
                  <a:schemeClr val="tx1"/>
                </a:solidFill>
              </a:rPr>
            </a:br>
            <a:r>
              <a:rPr lang="en-GB" dirty="0"/>
              <a:t>Stratification factor: current smoker or non-smoker (former/never);</a:t>
            </a:r>
            <a:r>
              <a:rPr lang="en-GB" baseline="30000" dirty="0"/>
              <a:t>1,2</a:t>
            </a:r>
            <a:r>
              <a:rPr lang="en-GB" dirty="0"/>
              <a:t> </a:t>
            </a:r>
            <a:r>
              <a:rPr lang="en-GB" baseline="30000" dirty="0"/>
              <a:t>†</a:t>
            </a:r>
            <a:r>
              <a:rPr lang="en-GB" dirty="0"/>
              <a:t>Women were initially randomised to placebo and were subsequently re-randomised to VEOZA during the extension period.</a:t>
            </a:r>
            <a:r>
              <a:rPr lang="en-GB" baseline="30000" dirty="0"/>
              <a:t>1,2 </a:t>
            </a:r>
            <a:br>
              <a:rPr lang="en-GB" baseline="30000">
                <a:solidFill>
                  <a:schemeClr val="tx1"/>
                </a:solidFill>
              </a:rPr>
            </a:br>
            <a:r>
              <a:rPr lang="en-GB" dirty="0"/>
              <a:t>VMS, vasomotor symptoms.</a:t>
            </a:r>
            <a:br>
              <a:rPr lang="en-GB">
                <a:solidFill>
                  <a:schemeClr val="tx1"/>
                </a:solidFill>
              </a:rPr>
            </a:br>
            <a:r>
              <a:rPr lang="en-GB" dirty="0"/>
              <a:t>1. Lederman S, et al. Lancet. 2023;401(10382):1091–102; 2. Johnson KA, et al. J Clin Endocrinol </a:t>
            </a:r>
            <a:r>
              <a:rPr lang="en-GB" dirty="0" err="1"/>
              <a:t>Metab</a:t>
            </a:r>
            <a:r>
              <a:rPr lang="en-GB" dirty="0"/>
              <a:t>. 2023;108(8):1981–97; 3. VEOZA™ (</a:t>
            </a:r>
            <a:r>
              <a:rPr lang="en-GB" dirty="0" err="1"/>
              <a:t>fezolinetant</a:t>
            </a:r>
            <a:r>
              <a:rPr lang="en-GB" dirty="0"/>
              <a:t>) Summary of Product Characteristics.</a:t>
            </a:r>
          </a:p>
        </p:txBody>
      </p:sp>
      <p:sp>
        <p:nvSpPr>
          <p:cNvPr id="7" name="Text Placeholder 2">
            <a:extLst>
              <a:ext uri="{FF2B5EF4-FFF2-40B4-BE49-F238E27FC236}">
                <a16:creationId xmlns:a16="http://schemas.microsoft.com/office/drawing/2014/main" id="{40DB408A-3EA2-1E7F-57CD-566C47A70ED7}"/>
              </a:ext>
            </a:extLst>
          </p:cNvPr>
          <p:cNvSpPr txBox="1">
            <a:spLocks/>
          </p:cNvSpPr>
          <p:nvPr/>
        </p:nvSpPr>
        <p:spPr>
          <a:xfrm>
            <a:off x="1097986" y="4492985"/>
            <a:ext cx="2441387" cy="184207"/>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dirty="0">
                <a:ln>
                  <a:noFill/>
                </a:ln>
                <a:solidFill>
                  <a:srgbClr val="404140"/>
                </a:solidFill>
                <a:effectLst/>
                <a:uLnTx/>
                <a:uFillTx/>
                <a:latin typeface="Arial" panose="020B0604020202020204" pitchFamily="34" charset="0"/>
                <a:ea typeface="+mn-ea"/>
                <a:cs typeface="Arial" panose="020B0604020202020204" pitchFamily="34" charset="0"/>
              </a:rPr>
              <a:t>Adapted from Lederman S. 2023; Johnson KA. 2023.</a:t>
            </a:r>
            <a:r>
              <a:rPr kumimoji="0" lang="en-GB" sz="600" b="0" i="0" u="none" strike="noStrike" kern="1200" cap="none" spc="0" normalizeH="0" baseline="30000" noProof="0" dirty="0">
                <a:ln>
                  <a:noFill/>
                </a:ln>
                <a:solidFill>
                  <a:srgbClr val="404140"/>
                </a:solidFill>
                <a:effectLst/>
                <a:uLnTx/>
                <a:uFillTx/>
                <a:latin typeface="Arial" panose="020B0604020202020204" pitchFamily="34" charset="0"/>
                <a:ea typeface="+mn-ea"/>
                <a:cs typeface="Arial" panose="020B0604020202020204" pitchFamily="34" charset="0"/>
              </a:rPr>
              <a:t>1,2</a:t>
            </a:r>
            <a:endParaRPr kumimoji="0" lang="en-US" sz="600" b="0" i="0" u="none" strike="noStrike" kern="1200" cap="none" spc="0" normalizeH="0" baseline="0" noProof="0" dirty="0">
              <a:ln>
                <a:noFill/>
              </a:ln>
              <a:solidFill>
                <a:srgbClr val="404140"/>
              </a:solidFill>
              <a:effectLst/>
              <a:uLnTx/>
              <a:uFillTx/>
              <a:latin typeface="Arial" panose="020B0604020202020204" pitchFamily="34" charset="0"/>
              <a:ea typeface="+mn-ea"/>
              <a:cs typeface="Arial" panose="020B0604020202020204" pitchFamily="34" charset="0"/>
            </a:endParaRPr>
          </a:p>
        </p:txBody>
      </p:sp>
      <p:grpSp>
        <p:nvGrpSpPr>
          <p:cNvPr id="56" name="Group 55">
            <a:extLst>
              <a:ext uri="{FF2B5EF4-FFF2-40B4-BE49-F238E27FC236}">
                <a16:creationId xmlns:a16="http://schemas.microsoft.com/office/drawing/2014/main" id="{DAF501B7-C4DD-E3E1-B748-B7C9E16C02A4}"/>
              </a:ext>
            </a:extLst>
          </p:cNvPr>
          <p:cNvGrpSpPr/>
          <p:nvPr/>
        </p:nvGrpSpPr>
        <p:grpSpPr>
          <a:xfrm>
            <a:off x="2533958" y="2157721"/>
            <a:ext cx="6515523" cy="2821098"/>
            <a:chOff x="1806311" y="2071912"/>
            <a:chExt cx="9997440" cy="3473468"/>
          </a:xfrm>
        </p:grpSpPr>
        <p:sp>
          <p:nvSpPr>
            <p:cNvPr id="57" name="Arrow: Pentagon 56">
              <a:extLst>
                <a:ext uri="{FF2B5EF4-FFF2-40B4-BE49-F238E27FC236}">
                  <a16:creationId xmlns:a16="http://schemas.microsoft.com/office/drawing/2014/main" id="{218AE714-BF6A-9933-7464-D8F54E292A2E}"/>
                </a:ext>
              </a:extLst>
            </p:cNvPr>
            <p:cNvSpPr/>
            <p:nvPr/>
          </p:nvSpPr>
          <p:spPr>
            <a:xfrm>
              <a:off x="1806311" y="4238344"/>
              <a:ext cx="9997440" cy="496840"/>
            </a:xfrm>
            <a:prstGeom prst="homePlate">
              <a:avLst>
                <a:gd name="adj" fmla="val 39824"/>
              </a:avLst>
            </a:prstGeom>
            <a:solidFill>
              <a:srgbClr val="44546B"/>
            </a:solidFill>
            <a:ln w="12700" cap="flat" cmpd="sng" algn="ctr">
              <a:noFill/>
              <a:prstDash val="solid"/>
              <a:miter lim="800000"/>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0051D04D-3E44-C1D1-A21E-6D68A1C98792}"/>
                </a:ext>
              </a:extLst>
            </p:cNvPr>
            <p:cNvSpPr txBox="1"/>
            <p:nvPr/>
          </p:nvSpPr>
          <p:spPr>
            <a:xfrm>
              <a:off x="1949292" y="4333890"/>
              <a:ext cx="1160673"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Day 1</a:t>
              </a:r>
            </a:p>
          </p:txBody>
        </p:sp>
        <p:sp>
          <p:nvSpPr>
            <p:cNvPr id="59" name="Rectangle: Rounded Corners 58">
              <a:extLst>
                <a:ext uri="{FF2B5EF4-FFF2-40B4-BE49-F238E27FC236}">
                  <a16:creationId xmlns:a16="http://schemas.microsoft.com/office/drawing/2014/main" id="{1A0A8B60-03E5-23AD-58E7-54B80444BC24}"/>
                </a:ext>
              </a:extLst>
            </p:cNvPr>
            <p:cNvSpPr/>
            <p:nvPr/>
          </p:nvSpPr>
          <p:spPr>
            <a:xfrm>
              <a:off x="3652521" y="2356210"/>
              <a:ext cx="2869649" cy="679525"/>
            </a:xfrm>
            <a:prstGeom prst="roundRect">
              <a:avLst>
                <a:gd name="adj" fmla="val 50000"/>
              </a:avLst>
            </a:prstGeom>
            <a:solidFill>
              <a:schemeClr val="tx1"/>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Placebo</a:t>
              </a:r>
            </a:p>
          </p:txBody>
        </p:sp>
        <p:sp>
          <p:nvSpPr>
            <p:cNvPr id="60" name="Rectangle: Rounded Corners 59">
              <a:extLst>
                <a:ext uri="{FF2B5EF4-FFF2-40B4-BE49-F238E27FC236}">
                  <a16:creationId xmlns:a16="http://schemas.microsoft.com/office/drawing/2014/main" id="{EC3FCFAE-CB7A-B51E-26B1-F37E02A6CA85}"/>
                </a:ext>
              </a:extLst>
            </p:cNvPr>
            <p:cNvSpPr/>
            <p:nvPr/>
          </p:nvSpPr>
          <p:spPr>
            <a:xfrm>
              <a:off x="3652522" y="3383835"/>
              <a:ext cx="2869648" cy="679525"/>
            </a:xfrm>
            <a:prstGeom prst="roundRect">
              <a:avLst>
                <a:gd name="adj" fmla="val 50000"/>
              </a:avLst>
            </a:prstGeom>
            <a:solidFill>
              <a:srgbClr val="822864"/>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VEOZA 45 mg </a:t>
              </a:r>
            </a:p>
          </p:txBody>
        </p:sp>
        <p:sp>
          <p:nvSpPr>
            <p:cNvPr id="61" name="Rectangle: Rounded Corners 60">
              <a:extLst>
                <a:ext uri="{FF2B5EF4-FFF2-40B4-BE49-F238E27FC236}">
                  <a16:creationId xmlns:a16="http://schemas.microsoft.com/office/drawing/2014/main" id="{52F7514B-B230-B24C-F9DE-1E9BD99023E3}"/>
                </a:ext>
              </a:extLst>
            </p:cNvPr>
            <p:cNvSpPr/>
            <p:nvPr/>
          </p:nvSpPr>
          <p:spPr>
            <a:xfrm>
              <a:off x="6971274" y="3383835"/>
              <a:ext cx="3034404" cy="679525"/>
            </a:xfrm>
            <a:prstGeom prst="roundRect">
              <a:avLst>
                <a:gd name="adj" fmla="val 50000"/>
              </a:avLst>
            </a:prstGeom>
            <a:solidFill>
              <a:srgbClr val="822864"/>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VEOZA 45 mg </a:t>
              </a:r>
            </a:p>
          </p:txBody>
        </p:sp>
        <p:sp>
          <p:nvSpPr>
            <p:cNvPr id="62" name="TextBox 61">
              <a:extLst>
                <a:ext uri="{FF2B5EF4-FFF2-40B4-BE49-F238E27FC236}">
                  <a16:creationId xmlns:a16="http://schemas.microsoft.com/office/drawing/2014/main" id="{45DF6ADF-9F9A-730D-8DC2-9DB96D090CE1}"/>
                </a:ext>
              </a:extLst>
            </p:cNvPr>
            <p:cNvSpPr txBox="1"/>
            <p:nvPr/>
          </p:nvSpPr>
          <p:spPr>
            <a:xfrm>
              <a:off x="4418167" y="2071912"/>
              <a:ext cx="1181093" cy="305748"/>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AD825E"/>
                  </a:solidFill>
                  <a:effectLst/>
                  <a:uLnTx/>
                  <a:uFillTx/>
                  <a:latin typeface="Arial" panose="020B0604020202020204"/>
                  <a:ea typeface="+mn-ea"/>
                  <a:cs typeface="+mn-cs"/>
                </a:rPr>
                <a:t>12 weeks</a:t>
              </a:r>
            </a:p>
          </p:txBody>
        </p:sp>
        <p:sp>
          <p:nvSpPr>
            <p:cNvPr id="63" name="TextBox 62">
              <a:extLst>
                <a:ext uri="{FF2B5EF4-FFF2-40B4-BE49-F238E27FC236}">
                  <a16:creationId xmlns:a16="http://schemas.microsoft.com/office/drawing/2014/main" id="{AA71919D-1302-1BFF-12F3-174C87EE00C1}"/>
                </a:ext>
              </a:extLst>
            </p:cNvPr>
            <p:cNvSpPr txBox="1"/>
            <p:nvPr/>
          </p:nvSpPr>
          <p:spPr>
            <a:xfrm>
              <a:off x="7307383" y="2074939"/>
              <a:ext cx="2362186" cy="305748"/>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AD825E"/>
                  </a:solidFill>
                  <a:effectLst/>
                  <a:uLnTx/>
                  <a:uFillTx/>
                  <a:latin typeface="Arial" panose="020B0604020202020204"/>
                  <a:ea typeface="+mn-ea"/>
                  <a:cs typeface="+mn-cs"/>
                </a:rPr>
                <a:t>40-week extension</a:t>
              </a:r>
              <a:r>
                <a:rPr kumimoji="0" lang="en-GB" sz="1200" b="1" i="0" u="none" strike="noStrike" kern="0" cap="none" spc="0" normalizeH="0" baseline="30000" noProof="0" dirty="0">
                  <a:ln>
                    <a:noFill/>
                  </a:ln>
                  <a:solidFill>
                    <a:srgbClr val="AD825E"/>
                  </a:solidFill>
                  <a:effectLst/>
                  <a:uLnTx/>
                  <a:uFillTx/>
                  <a:latin typeface="Arial" panose="020B0604020202020204"/>
                  <a:ea typeface="+mn-ea"/>
                  <a:cs typeface="+mn-cs"/>
                </a:rPr>
                <a:t>†</a:t>
              </a:r>
            </a:p>
          </p:txBody>
        </p:sp>
        <p:sp>
          <p:nvSpPr>
            <p:cNvPr id="64" name="TextBox 63">
              <a:extLst>
                <a:ext uri="{FF2B5EF4-FFF2-40B4-BE49-F238E27FC236}">
                  <a16:creationId xmlns:a16="http://schemas.microsoft.com/office/drawing/2014/main" id="{64D7D0A5-78AF-4876-5608-ACECCDBEA052}"/>
                </a:ext>
              </a:extLst>
            </p:cNvPr>
            <p:cNvSpPr txBox="1"/>
            <p:nvPr/>
          </p:nvSpPr>
          <p:spPr>
            <a:xfrm>
              <a:off x="3652522" y="4333890"/>
              <a:ext cx="1208993"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4</a:t>
              </a:r>
            </a:p>
          </p:txBody>
        </p:sp>
        <p:sp>
          <p:nvSpPr>
            <p:cNvPr id="65" name="TextBox 64">
              <a:extLst>
                <a:ext uri="{FF2B5EF4-FFF2-40B4-BE49-F238E27FC236}">
                  <a16:creationId xmlns:a16="http://schemas.microsoft.com/office/drawing/2014/main" id="{D939B06B-E96C-CE73-285E-3D8BB94CAED7}"/>
                </a:ext>
              </a:extLst>
            </p:cNvPr>
            <p:cNvSpPr txBox="1"/>
            <p:nvPr/>
          </p:nvSpPr>
          <p:spPr>
            <a:xfrm>
              <a:off x="9118129" y="4333890"/>
              <a:ext cx="1580991"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52</a:t>
              </a:r>
            </a:p>
          </p:txBody>
        </p:sp>
        <p:cxnSp>
          <p:nvCxnSpPr>
            <p:cNvPr id="66" name="Straight Arrow Connector 65">
              <a:extLst>
                <a:ext uri="{FF2B5EF4-FFF2-40B4-BE49-F238E27FC236}">
                  <a16:creationId xmlns:a16="http://schemas.microsoft.com/office/drawing/2014/main" id="{BE209774-FB7E-6905-45F5-D0333C4098CB}"/>
                </a:ext>
              </a:extLst>
            </p:cNvPr>
            <p:cNvCxnSpPr>
              <a:cxnSpLocks/>
              <a:stCxn id="60" idx="3"/>
              <a:endCxn id="61" idx="1"/>
            </p:cNvCxnSpPr>
            <p:nvPr/>
          </p:nvCxnSpPr>
          <p:spPr>
            <a:xfrm>
              <a:off x="6522170" y="3723598"/>
              <a:ext cx="449104" cy="0"/>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67" name="Straight Arrow Connector 66">
              <a:extLst>
                <a:ext uri="{FF2B5EF4-FFF2-40B4-BE49-F238E27FC236}">
                  <a16:creationId xmlns:a16="http://schemas.microsoft.com/office/drawing/2014/main" id="{10C774D4-0F23-94EA-9C1D-2D4CFD1EAC33}"/>
                </a:ext>
              </a:extLst>
            </p:cNvPr>
            <p:cNvCxnSpPr>
              <a:cxnSpLocks/>
            </p:cNvCxnSpPr>
            <p:nvPr/>
          </p:nvCxnSpPr>
          <p:spPr>
            <a:xfrm flipV="1">
              <a:off x="4257019" y="4769376"/>
              <a:ext cx="0" cy="291225"/>
            </a:xfrm>
            <a:prstGeom prst="straightConnector1">
              <a:avLst/>
            </a:prstGeom>
            <a:noFill/>
            <a:ln w="38100" cap="flat" cmpd="sng" algn="ctr">
              <a:solidFill>
                <a:srgbClr val="1F1451">
                  <a:lumMod val="50000"/>
                </a:srgbClr>
              </a:solidFill>
              <a:prstDash val="solid"/>
              <a:miter lim="800000"/>
              <a:tailEnd type="triangle"/>
            </a:ln>
            <a:effectLst/>
          </p:spPr>
        </p:cxnSp>
        <p:sp>
          <p:nvSpPr>
            <p:cNvPr id="68" name="TextBox 67">
              <a:extLst>
                <a:ext uri="{FF2B5EF4-FFF2-40B4-BE49-F238E27FC236}">
                  <a16:creationId xmlns:a16="http://schemas.microsoft.com/office/drawing/2014/main" id="{5C0788A9-6E47-B212-0BAD-923203C935BB}"/>
                </a:ext>
              </a:extLst>
            </p:cNvPr>
            <p:cNvSpPr txBox="1"/>
            <p:nvPr/>
          </p:nvSpPr>
          <p:spPr>
            <a:xfrm>
              <a:off x="5564988" y="4333890"/>
              <a:ext cx="1208993"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12</a:t>
              </a:r>
            </a:p>
          </p:txBody>
        </p:sp>
        <p:cxnSp>
          <p:nvCxnSpPr>
            <p:cNvPr id="69" name="Straight Arrow Connector 68">
              <a:extLst>
                <a:ext uri="{FF2B5EF4-FFF2-40B4-BE49-F238E27FC236}">
                  <a16:creationId xmlns:a16="http://schemas.microsoft.com/office/drawing/2014/main" id="{49753F27-C074-CD9D-D011-EA85C0EFEF84}"/>
                </a:ext>
              </a:extLst>
            </p:cNvPr>
            <p:cNvCxnSpPr>
              <a:cxnSpLocks/>
            </p:cNvCxnSpPr>
            <p:nvPr/>
          </p:nvCxnSpPr>
          <p:spPr>
            <a:xfrm flipV="1">
              <a:off x="6169485" y="4769376"/>
              <a:ext cx="0" cy="291225"/>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70" name="Straight Arrow Connector 69">
              <a:extLst>
                <a:ext uri="{FF2B5EF4-FFF2-40B4-BE49-F238E27FC236}">
                  <a16:creationId xmlns:a16="http://schemas.microsoft.com/office/drawing/2014/main" id="{7D5FEAC5-2BE2-DA93-5C2E-C52AF1A83B35}"/>
                </a:ext>
              </a:extLst>
            </p:cNvPr>
            <p:cNvCxnSpPr>
              <a:cxnSpLocks/>
            </p:cNvCxnSpPr>
            <p:nvPr/>
          </p:nvCxnSpPr>
          <p:spPr>
            <a:xfrm flipV="1">
              <a:off x="9924674" y="4777623"/>
              <a:ext cx="0" cy="291225"/>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71" name="Straight Arrow Connector 70">
              <a:extLst>
                <a:ext uri="{FF2B5EF4-FFF2-40B4-BE49-F238E27FC236}">
                  <a16:creationId xmlns:a16="http://schemas.microsoft.com/office/drawing/2014/main" id="{F83B5131-0D72-00E8-E637-B93DF243F99B}"/>
                </a:ext>
              </a:extLst>
            </p:cNvPr>
            <p:cNvCxnSpPr>
              <a:cxnSpLocks/>
            </p:cNvCxnSpPr>
            <p:nvPr/>
          </p:nvCxnSpPr>
          <p:spPr>
            <a:xfrm>
              <a:off x="3255439" y="3748248"/>
              <a:ext cx="413383" cy="0"/>
            </a:xfrm>
            <a:prstGeom prst="straightConnector1">
              <a:avLst/>
            </a:prstGeom>
            <a:noFill/>
            <a:ln w="38100" cap="flat" cmpd="sng" algn="ctr">
              <a:solidFill>
                <a:srgbClr val="1F1451">
                  <a:lumMod val="50000"/>
                </a:srgbClr>
              </a:solidFill>
              <a:prstDash val="solid"/>
              <a:miter lim="800000"/>
              <a:tailEnd type="triangle"/>
            </a:ln>
            <a:effectLst/>
          </p:spPr>
        </p:cxnSp>
        <p:cxnSp>
          <p:nvCxnSpPr>
            <p:cNvPr id="72" name="Straight Arrow Connector 71">
              <a:extLst>
                <a:ext uri="{FF2B5EF4-FFF2-40B4-BE49-F238E27FC236}">
                  <a16:creationId xmlns:a16="http://schemas.microsoft.com/office/drawing/2014/main" id="{A72916ED-63B9-9AC1-07CE-5BA64817C04B}"/>
                </a:ext>
              </a:extLst>
            </p:cNvPr>
            <p:cNvCxnSpPr>
              <a:cxnSpLocks/>
            </p:cNvCxnSpPr>
            <p:nvPr/>
          </p:nvCxnSpPr>
          <p:spPr>
            <a:xfrm>
              <a:off x="3255439" y="2712929"/>
              <a:ext cx="403200" cy="0"/>
            </a:xfrm>
            <a:prstGeom prst="straightConnector1">
              <a:avLst/>
            </a:prstGeom>
            <a:noFill/>
            <a:ln w="38100" cap="flat" cmpd="sng" algn="ctr">
              <a:solidFill>
                <a:srgbClr val="1F1451">
                  <a:lumMod val="50000"/>
                </a:srgbClr>
              </a:solidFill>
              <a:prstDash val="solid"/>
              <a:miter lim="800000"/>
              <a:tailEnd type="triangle"/>
            </a:ln>
            <a:effectLst/>
          </p:spPr>
        </p:cxnSp>
        <p:sp>
          <p:nvSpPr>
            <p:cNvPr id="73" name="TextBox 72">
              <a:extLst>
                <a:ext uri="{FF2B5EF4-FFF2-40B4-BE49-F238E27FC236}">
                  <a16:creationId xmlns:a16="http://schemas.microsoft.com/office/drawing/2014/main" id="{6961D153-C104-EE97-6586-2251BAD8A2E0}"/>
                </a:ext>
              </a:extLst>
            </p:cNvPr>
            <p:cNvSpPr txBox="1"/>
            <p:nvPr/>
          </p:nvSpPr>
          <p:spPr>
            <a:xfrm>
              <a:off x="10217163" y="4333890"/>
              <a:ext cx="1580991" cy="305748"/>
            </a:xfrm>
            <a:prstGeom prst="rect">
              <a:avLst/>
            </a:prstGeom>
            <a:noFill/>
            <a:ln>
              <a:noFill/>
            </a:ln>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Week 55</a:t>
              </a:r>
            </a:p>
          </p:txBody>
        </p:sp>
        <p:sp>
          <p:nvSpPr>
            <p:cNvPr id="74" name="Rectangle 73">
              <a:extLst>
                <a:ext uri="{FF2B5EF4-FFF2-40B4-BE49-F238E27FC236}">
                  <a16:creationId xmlns:a16="http://schemas.microsoft.com/office/drawing/2014/main" id="{408C217F-BFB2-7480-2833-70EBDE269DB1}"/>
                </a:ext>
              </a:extLst>
            </p:cNvPr>
            <p:cNvSpPr/>
            <p:nvPr/>
          </p:nvSpPr>
          <p:spPr>
            <a:xfrm>
              <a:off x="10298648" y="2071912"/>
              <a:ext cx="1298754" cy="2016100"/>
            </a:xfrm>
            <a:prstGeom prst="rect">
              <a:avLst/>
            </a:prstGeom>
            <a:solidFill>
              <a:srgbClr val="5667AE"/>
            </a:solidFill>
            <a:ln w="28575" cap="flat" cmpd="sng" algn="ctr">
              <a:noFill/>
              <a:prstDash val="solid"/>
              <a:miter lim="800000"/>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Follow-up </a:t>
              </a:r>
              <a:br>
                <a:rPr kumimoji="0" lang="en-GB" sz="1200" b="0" i="0" u="none" strike="noStrike" kern="0" cap="none" spc="0" normalizeH="0" baseline="0" noProof="0">
                  <a:ln>
                    <a:noFill/>
                  </a:ln>
                  <a:solidFill>
                    <a:srgbClr val="FFFFFF"/>
                  </a:solidFill>
                  <a:effectLst/>
                  <a:uLnTx/>
                  <a:uFillTx/>
                  <a:latin typeface="Arial" panose="020B0604020202020204"/>
                  <a:ea typeface="+mn-ea"/>
                  <a:cs typeface="+mn-cs"/>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visit</a:t>
              </a:r>
            </a:p>
          </p:txBody>
        </p:sp>
        <p:sp>
          <p:nvSpPr>
            <p:cNvPr id="75" name="Rectangle 74">
              <a:extLst>
                <a:ext uri="{FF2B5EF4-FFF2-40B4-BE49-F238E27FC236}">
                  <a16:creationId xmlns:a16="http://schemas.microsoft.com/office/drawing/2014/main" id="{30FD15EE-E196-2D32-8F0A-52309CBFE64E}"/>
                </a:ext>
              </a:extLst>
            </p:cNvPr>
            <p:cNvSpPr/>
            <p:nvPr/>
          </p:nvSpPr>
          <p:spPr>
            <a:xfrm>
              <a:off x="1806311" y="2071912"/>
              <a:ext cx="1469419" cy="2016100"/>
            </a:xfrm>
            <a:prstGeom prst="rect">
              <a:avLst/>
            </a:prstGeom>
            <a:solidFill>
              <a:srgbClr val="5667AE"/>
            </a:solidFill>
            <a:ln w="28575" cap="flat" cmpd="sng" algn="ctr">
              <a:noFill/>
              <a:prstDash val="solid"/>
              <a:miter lim="800000"/>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Randomised</a:t>
              </a:r>
            </a:p>
          </p:txBody>
        </p:sp>
        <p:sp>
          <p:nvSpPr>
            <p:cNvPr id="76" name="Rectangle: Rounded Corners 75">
              <a:extLst>
                <a:ext uri="{FF2B5EF4-FFF2-40B4-BE49-F238E27FC236}">
                  <a16:creationId xmlns:a16="http://schemas.microsoft.com/office/drawing/2014/main" id="{3CD2BE28-940F-E5C0-9AA1-AF45647EF29F}"/>
                </a:ext>
              </a:extLst>
            </p:cNvPr>
            <p:cNvSpPr/>
            <p:nvPr/>
          </p:nvSpPr>
          <p:spPr>
            <a:xfrm>
              <a:off x="6971274" y="2353450"/>
              <a:ext cx="3034404" cy="679525"/>
            </a:xfrm>
            <a:prstGeom prst="roundRect">
              <a:avLst>
                <a:gd name="adj" fmla="val 50000"/>
              </a:avLst>
            </a:prstGeom>
            <a:solidFill>
              <a:srgbClr val="822864"/>
            </a:solidFill>
            <a:ln w="12700" cap="flat" cmpd="sng" algn="ctr">
              <a:noFill/>
              <a:prstDash val="solid"/>
              <a:miter lim="800000"/>
            </a:ln>
            <a:effectLst/>
          </p:spPr>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VEOZA 45 mg </a:t>
              </a:r>
            </a:p>
          </p:txBody>
        </p:sp>
        <p:cxnSp>
          <p:nvCxnSpPr>
            <p:cNvPr id="77" name="Straight Arrow Connector 76">
              <a:extLst>
                <a:ext uri="{FF2B5EF4-FFF2-40B4-BE49-F238E27FC236}">
                  <a16:creationId xmlns:a16="http://schemas.microsoft.com/office/drawing/2014/main" id="{66D633F0-0683-29D5-7F0A-6C2EF1D73C7C}"/>
                </a:ext>
              </a:extLst>
            </p:cNvPr>
            <p:cNvCxnSpPr>
              <a:cxnSpLocks/>
              <a:stCxn id="59" idx="3"/>
              <a:endCxn id="76" idx="1"/>
            </p:cNvCxnSpPr>
            <p:nvPr/>
          </p:nvCxnSpPr>
          <p:spPr>
            <a:xfrm flipV="1">
              <a:off x="6522170" y="2693213"/>
              <a:ext cx="449104" cy="2760"/>
            </a:xfrm>
            <a:prstGeom prst="straightConnector1">
              <a:avLst/>
            </a:prstGeom>
            <a:noFill/>
            <a:ln w="38100" cap="flat" cmpd="sng" algn="ctr">
              <a:solidFill>
                <a:srgbClr val="1F1451">
                  <a:lumMod val="50000"/>
                </a:srgbClr>
              </a:solidFill>
              <a:prstDash val="solid"/>
              <a:miter lim="800000"/>
              <a:tailEnd type="triangle"/>
            </a:ln>
            <a:effectLst/>
          </p:spPr>
        </p:cxnSp>
        <p:sp>
          <p:nvSpPr>
            <p:cNvPr id="78" name="TextBox 77">
              <a:extLst>
                <a:ext uri="{FF2B5EF4-FFF2-40B4-BE49-F238E27FC236}">
                  <a16:creationId xmlns:a16="http://schemas.microsoft.com/office/drawing/2014/main" id="{E4277476-2466-A966-A335-EF28C952E2EA}"/>
                </a:ext>
              </a:extLst>
            </p:cNvPr>
            <p:cNvSpPr txBox="1"/>
            <p:nvPr/>
          </p:nvSpPr>
          <p:spPr>
            <a:xfrm>
              <a:off x="9016679" y="5068848"/>
              <a:ext cx="1815988" cy="476532"/>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End of </a:t>
              </a:r>
              <a:b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treatment visit</a:t>
              </a:r>
            </a:p>
          </p:txBody>
        </p:sp>
      </p:grpSp>
      <p:sp>
        <p:nvSpPr>
          <p:cNvPr id="79" name="TextBox 78">
            <a:extLst>
              <a:ext uri="{FF2B5EF4-FFF2-40B4-BE49-F238E27FC236}">
                <a16:creationId xmlns:a16="http://schemas.microsoft.com/office/drawing/2014/main" id="{A68E1348-2908-45EC-3E76-512DE2F10EB2}"/>
              </a:ext>
            </a:extLst>
          </p:cNvPr>
          <p:cNvSpPr txBox="1"/>
          <p:nvPr/>
        </p:nvSpPr>
        <p:spPr>
          <a:xfrm>
            <a:off x="279649" y="2086516"/>
            <a:ext cx="2237969" cy="2621230"/>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45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SKYLIGHT 1 &amp; SKYLIGHT 2</a:t>
            </a:r>
          </a:p>
          <a:p>
            <a:pPr marL="0" marR="0" lvl="0" indent="0" algn="l" defTabSz="342900" rtl="0" eaLnBrk="1" fontAlgn="auto" latinLnBrk="0" hangingPunct="1">
              <a:lnSpc>
                <a:spcPct val="100000"/>
              </a:lnSpc>
              <a:spcBef>
                <a:spcPts val="0"/>
              </a:spcBef>
              <a:spcAft>
                <a:spcPts val="450"/>
              </a:spcAft>
              <a:buClrTx/>
              <a:buSzTx/>
              <a:buFontTx/>
              <a:buNone/>
              <a:tabLst/>
              <a:defRPr/>
            </a:pPr>
            <a:r>
              <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rPr>
              <a:t>12-week, randomised, placebo-controlled, double-blind phase 3 studies, followed by a 40-week extension.*</a:t>
            </a:r>
            <a:b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br>
            <a:b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Co-primary endpoint:</a:t>
            </a:r>
          </a:p>
          <a:p>
            <a:pPr marL="214313" marR="0" lvl="0" indent="-214313" algn="l" defTabSz="3429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rPr>
              <a:t>Mean change in frequency and severity of moderate to severe VMS from baseline to Weeks 4 and 12</a:t>
            </a:r>
          </a:p>
        </p:txBody>
      </p:sp>
      <p:sp>
        <p:nvSpPr>
          <p:cNvPr id="80" name="TextBox 79">
            <a:extLst>
              <a:ext uri="{FF2B5EF4-FFF2-40B4-BE49-F238E27FC236}">
                <a16:creationId xmlns:a16="http://schemas.microsoft.com/office/drawing/2014/main" id="{A6C24679-EDA1-715D-A18B-AFEABC8E22AF}"/>
              </a:ext>
            </a:extLst>
          </p:cNvPr>
          <p:cNvSpPr txBox="1"/>
          <p:nvPr/>
        </p:nvSpPr>
        <p:spPr>
          <a:xfrm>
            <a:off x="3478383" y="4585089"/>
            <a:ext cx="1268306" cy="461665"/>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Co-primary endpoint</a:t>
            </a:r>
            <a:endPar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3A527A87-D380-3664-07AB-B800D6B7537F}"/>
              </a:ext>
            </a:extLst>
          </p:cNvPr>
          <p:cNvSpPr txBox="1"/>
          <p:nvPr/>
        </p:nvSpPr>
        <p:spPr>
          <a:xfrm>
            <a:off x="4722889" y="4585089"/>
            <a:ext cx="1268306" cy="461665"/>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04140"/>
                </a:solidFill>
                <a:effectLst/>
                <a:uLnTx/>
                <a:uFillTx/>
                <a:latin typeface="Arial" panose="020B0604020202020204"/>
                <a:ea typeface="+mn-ea"/>
                <a:cs typeface="+mn-cs"/>
              </a:rPr>
              <a:t>Co-primary endpoint</a:t>
            </a:r>
            <a:endParaRPr kumimoji="0" lang="en-GB" sz="1200" b="0" i="0" u="none" strike="noStrike" kern="0" cap="none" spc="0" normalizeH="0" baseline="0" noProof="0" dirty="0">
              <a:ln>
                <a:noFill/>
              </a:ln>
              <a:solidFill>
                <a:srgbClr val="404140"/>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3C11AFDC-A106-3E1F-1876-FA80703F3FB8}"/>
              </a:ext>
            </a:extLst>
          </p:cNvPr>
          <p:cNvSpPr>
            <a:spLocks noGrp="1"/>
          </p:cNvSpPr>
          <p:nvPr>
            <p:ph type="sldNum" sz="quarter" idx="12"/>
          </p:nvPr>
        </p:nvSpPr>
        <p:spPr/>
        <p:txBody>
          <a:bodyPr/>
          <a:lstStyle/>
          <a:p>
            <a:fld id="{D8277FC2-D02C-49A0-8F4A-5D4FF85CD43C}" type="slidenum">
              <a:rPr lang="en-GB" smtClean="0"/>
              <a:pPr/>
              <a:t>12</a:t>
            </a:fld>
            <a:endParaRPr lang="en-GB"/>
          </a:p>
        </p:txBody>
      </p:sp>
    </p:spTree>
    <p:extLst>
      <p:ext uri="{BB962C8B-B14F-4D97-AF65-F5344CB8AC3E}">
        <p14:creationId xmlns:p14="http://schemas.microsoft.com/office/powerpoint/2010/main" val="6034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BA3469-D3AF-5FFE-E344-3D5657F2D1E8}"/>
              </a:ext>
            </a:extLst>
          </p:cNvPr>
          <p:cNvSpPr>
            <a:spLocks noGrp="1"/>
          </p:cNvSpPr>
          <p:nvPr>
            <p:ph type="title"/>
          </p:nvPr>
        </p:nvSpPr>
        <p:spPr/>
        <p:txBody>
          <a:bodyPr>
            <a:noAutofit/>
          </a:bodyPr>
          <a:lstStyle/>
          <a:p>
            <a:r>
              <a:rPr lang="en-GB" sz="2400" spc="0"/>
              <a:t>Assessing VMS frequency and severity in the </a:t>
            </a:r>
            <a:r>
              <a:rPr lang="en-GB" sz="2400"/>
              <a:t>fezolinetant</a:t>
            </a:r>
            <a:r>
              <a:rPr lang="en-GB" sz="2400" spc="0"/>
              <a:t> phase 3 trials</a:t>
            </a:r>
          </a:p>
        </p:txBody>
      </p:sp>
      <p:sp>
        <p:nvSpPr>
          <p:cNvPr id="21" name="Text Placeholder 20">
            <a:extLst>
              <a:ext uri="{FF2B5EF4-FFF2-40B4-BE49-F238E27FC236}">
                <a16:creationId xmlns:a16="http://schemas.microsoft.com/office/drawing/2014/main" id="{5F99A196-0083-F680-95CD-6569E7F3C29C}"/>
              </a:ext>
            </a:extLst>
          </p:cNvPr>
          <p:cNvSpPr>
            <a:spLocks noGrp="1"/>
          </p:cNvSpPr>
          <p:nvPr>
            <p:ph type="body" sz="quarter" idx="16"/>
          </p:nvPr>
        </p:nvSpPr>
        <p:spPr/>
        <p:txBody>
          <a:bodyPr>
            <a:noAutofit/>
          </a:bodyPr>
          <a:lstStyle/>
          <a:p>
            <a:r>
              <a:rPr lang="en-GB">
                <a:solidFill>
                  <a:schemeClr val="tx1"/>
                </a:solidFill>
              </a:rPr>
              <a:t>VMS, vasomotor symptoms.</a:t>
            </a:r>
            <a:br>
              <a:rPr lang="en-GB">
                <a:solidFill>
                  <a:schemeClr val="tx1"/>
                </a:solidFill>
              </a:rPr>
            </a:br>
            <a:r>
              <a:rPr lang="en-GB">
                <a:solidFill>
                  <a:schemeClr val="tx1"/>
                </a:solidFill>
              </a:rPr>
              <a:t>1. Lederman S, et al. Lancet. 2023;401(10382):1091–102; 2. Johnson KA, et al. J Clin Endocrinol Metab. 2023;108(8):1981–97; 3. VEOZA™ (fezolinetant) Summary of Product Characteristics.</a:t>
            </a:r>
            <a:endParaRPr lang="en-US">
              <a:solidFill>
                <a:schemeClr val="tx1"/>
              </a:solidFill>
            </a:endParaRPr>
          </a:p>
        </p:txBody>
      </p:sp>
      <p:sp>
        <p:nvSpPr>
          <p:cNvPr id="9" name="TextBox 8">
            <a:extLst>
              <a:ext uri="{FF2B5EF4-FFF2-40B4-BE49-F238E27FC236}">
                <a16:creationId xmlns:a16="http://schemas.microsoft.com/office/drawing/2014/main" id="{FC463020-C625-CDEF-3009-D2A9A79B5FEE}"/>
              </a:ext>
            </a:extLst>
          </p:cNvPr>
          <p:cNvSpPr txBox="1"/>
          <p:nvPr/>
        </p:nvSpPr>
        <p:spPr>
          <a:xfrm>
            <a:off x="630067" y="2198401"/>
            <a:ext cx="3748088" cy="623248"/>
          </a:xfrm>
          <a:prstGeom prst="rect">
            <a:avLst/>
          </a:prstGeom>
          <a:noFill/>
        </p:spPr>
        <p:txBody>
          <a:bodyPr wrap="square" lIns="0" tIns="0" rIns="0" bIns="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t>Women self-reported VMS episodes over a 24-hour period in electronic diaries, providing data on number of VMS episodes each day.</a:t>
            </a:r>
          </a:p>
        </p:txBody>
      </p:sp>
      <p:sp>
        <p:nvSpPr>
          <p:cNvPr id="4" name="TextBox 3">
            <a:extLst>
              <a:ext uri="{FF2B5EF4-FFF2-40B4-BE49-F238E27FC236}">
                <a16:creationId xmlns:a16="http://schemas.microsoft.com/office/drawing/2014/main" id="{522F5A0B-CA01-A2C1-4AE6-213B296CE6CD}"/>
              </a:ext>
            </a:extLst>
          </p:cNvPr>
          <p:cNvSpPr txBox="1"/>
          <p:nvPr/>
        </p:nvSpPr>
        <p:spPr>
          <a:xfrm>
            <a:off x="1696553" y="1881434"/>
            <a:ext cx="1588415" cy="289465"/>
          </a:xfrm>
          <a:prstGeom prst="rect">
            <a:avLst/>
          </a:prstGeom>
          <a:noFill/>
        </p:spPr>
        <p:txBody>
          <a:bodyPr wrap="non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404140"/>
                </a:solidFill>
                <a:effectLst/>
                <a:uLnTx/>
                <a:uFillTx/>
                <a:latin typeface="Arial" panose="020B0604020202020204"/>
                <a:ea typeface="+mn-ea"/>
                <a:cs typeface="+mn-cs"/>
              </a:rPr>
              <a:t>FREQUENCY</a:t>
            </a:r>
            <a:r>
              <a:rPr kumimoji="0" lang="en-GB" sz="1650" b="1" i="0" u="none" strike="noStrike" kern="1200" cap="none" spc="0" normalizeH="0" baseline="30000" noProof="0">
                <a:ln>
                  <a:noFill/>
                </a:ln>
                <a:solidFill>
                  <a:srgbClr val="404140"/>
                </a:solidFill>
                <a:effectLst/>
                <a:uLnTx/>
                <a:uFillTx/>
                <a:latin typeface="Arial" panose="020B0604020202020204"/>
                <a:ea typeface="+mn-ea"/>
                <a:cs typeface="+mn-cs"/>
              </a:rPr>
              <a:t>1,2</a:t>
            </a:r>
            <a:endParaRPr kumimoji="0" lang="en-GB" sz="1650" b="1" i="0" u="none" strike="noStrike" kern="1200" cap="none" spc="0" normalizeH="0" baseline="0" noProof="0">
              <a:ln>
                <a:noFill/>
              </a:ln>
              <a:solidFill>
                <a:srgbClr val="404140"/>
              </a:solidFill>
              <a:effectLst/>
              <a:uLnTx/>
              <a:uFillTx/>
              <a:latin typeface="Arial" panose="020B0604020202020204"/>
              <a:ea typeface="+mn-ea"/>
              <a:cs typeface="+mn-cs"/>
            </a:endParaRPr>
          </a:p>
        </p:txBody>
      </p:sp>
      <p:pic>
        <p:nvPicPr>
          <p:cNvPr id="38" name="Graphic 37" descr="Moon and stars outline">
            <a:extLst>
              <a:ext uri="{FF2B5EF4-FFF2-40B4-BE49-F238E27FC236}">
                <a16:creationId xmlns:a16="http://schemas.microsoft.com/office/drawing/2014/main" id="{631DC6CD-8A64-67EE-2AE6-45403A2C3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0638" y="2980622"/>
            <a:ext cx="405000" cy="405000"/>
          </a:xfrm>
          <a:prstGeom prst="rect">
            <a:avLst/>
          </a:prstGeom>
        </p:spPr>
      </p:pic>
      <p:pic>
        <p:nvPicPr>
          <p:cNvPr id="24" name="Graphic 23" descr="Sun outline">
            <a:extLst>
              <a:ext uri="{FF2B5EF4-FFF2-40B4-BE49-F238E27FC236}">
                <a16:creationId xmlns:a16="http://schemas.microsoft.com/office/drawing/2014/main" id="{32E17EF3-67E9-C937-D919-44090F18A6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6717" y="2986794"/>
            <a:ext cx="405000" cy="405000"/>
          </a:xfrm>
          <a:prstGeom prst="rect">
            <a:avLst/>
          </a:prstGeom>
        </p:spPr>
      </p:pic>
      <p:grpSp>
        <p:nvGrpSpPr>
          <p:cNvPr id="56" name="Group 55">
            <a:extLst>
              <a:ext uri="{FF2B5EF4-FFF2-40B4-BE49-F238E27FC236}">
                <a16:creationId xmlns:a16="http://schemas.microsoft.com/office/drawing/2014/main" id="{93009AFC-7002-F222-EFC8-188955488ABF}"/>
              </a:ext>
            </a:extLst>
          </p:cNvPr>
          <p:cNvGrpSpPr/>
          <p:nvPr/>
        </p:nvGrpSpPr>
        <p:grpSpPr>
          <a:xfrm>
            <a:off x="630067" y="3541953"/>
            <a:ext cx="3748088" cy="710362"/>
            <a:chOff x="356194" y="3546321"/>
            <a:chExt cx="5739806" cy="947149"/>
          </a:xfrm>
          <a:solidFill>
            <a:srgbClr val="FF3B3B"/>
          </a:solidFill>
        </p:grpSpPr>
        <p:grpSp>
          <p:nvGrpSpPr>
            <p:cNvPr id="23" name="Group 22">
              <a:extLst>
                <a:ext uri="{FF2B5EF4-FFF2-40B4-BE49-F238E27FC236}">
                  <a16:creationId xmlns:a16="http://schemas.microsoft.com/office/drawing/2014/main" id="{AB281EEC-1F8E-91CE-6D29-B3720A8D3314}"/>
                </a:ext>
              </a:extLst>
            </p:cNvPr>
            <p:cNvGrpSpPr/>
            <p:nvPr/>
          </p:nvGrpSpPr>
          <p:grpSpPr>
            <a:xfrm>
              <a:off x="356194" y="3546321"/>
              <a:ext cx="5739806" cy="719606"/>
              <a:chOff x="302154" y="3634724"/>
              <a:chExt cx="5739806" cy="719606"/>
            </a:xfrm>
            <a:grpFill/>
          </p:grpSpPr>
          <p:cxnSp>
            <p:nvCxnSpPr>
              <p:cNvPr id="5" name="Straight Arrow Connector 4">
                <a:extLst>
                  <a:ext uri="{FF2B5EF4-FFF2-40B4-BE49-F238E27FC236}">
                    <a16:creationId xmlns:a16="http://schemas.microsoft.com/office/drawing/2014/main" id="{E1AC10A4-AB11-94C9-BD2C-2FB52A303EBC}"/>
                  </a:ext>
                </a:extLst>
              </p:cNvPr>
              <p:cNvCxnSpPr>
                <a:cxnSpLocks/>
              </p:cNvCxnSpPr>
              <p:nvPr/>
            </p:nvCxnSpPr>
            <p:spPr>
              <a:xfrm>
                <a:off x="302154" y="3798008"/>
                <a:ext cx="5739806" cy="0"/>
              </a:xfrm>
              <a:prstGeom prst="straightConnector1">
                <a:avLst/>
              </a:prstGeom>
              <a:grpFill/>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4ABCF9-F831-452A-C6B8-76453653DD2D}"/>
                  </a:ext>
                </a:extLst>
              </p:cNvPr>
              <p:cNvCxnSpPr>
                <a:cxnSpLocks noChangeAspect="1"/>
              </p:cNvCxnSpPr>
              <p:nvPr/>
            </p:nvCxnSpPr>
            <p:spPr>
              <a:xfrm>
                <a:off x="541313"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A74916-8193-2CB6-3C1B-FB52E8EB2E83}"/>
                  </a:ext>
                </a:extLst>
              </p:cNvPr>
              <p:cNvCxnSpPr>
                <a:cxnSpLocks noChangeAspect="1"/>
              </p:cNvCxnSpPr>
              <p:nvPr/>
            </p:nvCxnSpPr>
            <p:spPr>
              <a:xfrm>
                <a:off x="1019631"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5DD361-B73B-1FF7-7EAF-F2C29C76A921}"/>
                  </a:ext>
                </a:extLst>
              </p:cNvPr>
              <p:cNvCxnSpPr>
                <a:cxnSpLocks noChangeAspect="1"/>
              </p:cNvCxnSpPr>
              <p:nvPr/>
            </p:nvCxnSpPr>
            <p:spPr>
              <a:xfrm>
                <a:off x="1976267"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72E820-1F70-1AF8-08E2-35C7C6B373A3}"/>
                  </a:ext>
                </a:extLst>
              </p:cNvPr>
              <p:cNvCxnSpPr>
                <a:cxnSpLocks noChangeAspect="1"/>
              </p:cNvCxnSpPr>
              <p:nvPr/>
            </p:nvCxnSpPr>
            <p:spPr>
              <a:xfrm>
                <a:off x="2454585"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D7DCDC-F60B-7DB6-FB17-D372CA3F5F19}"/>
                  </a:ext>
                </a:extLst>
              </p:cNvPr>
              <p:cNvCxnSpPr>
                <a:cxnSpLocks noChangeAspect="1"/>
              </p:cNvCxnSpPr>
              <p:nvPr/>
            </p:nvCxnSpPr>
            <p:spPr>
              <a:xfrm>
                <a:off x="2932903"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7DDBBA-F7FB-62F7-D6C0-BA4E2C0C865F}"/>
                  </a:ext>
                </a:extLst>
              </p:cNvPr>
              <p:cNvCxnSpPr>
                <a:cxnSpLocks noChangeAspect="1"/>
              </p:cNvCxnSpPr>
              <p:nvPr/>
            </p:nvCxnSpPr>
            <p:spPr>
              <a:xfrm>
                <a:off x="3411221"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329962-44F2-A576-6748-6A4F7BB294EA}"/>
                  </a:ext>
                </a:extLst>
              </p:cNvPr>
              <p:cNvCxnSpPr>
                <a:cxnSpLocks noChangeAspect="1"/>
              </p:cNvCxnSpPr>
              <p:nvPr/>
            </p:nvCxnSpPr>
            <p:spPr>
              <a:xfrm>
                <a:off x="4128698"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60610E-DEB4-1FCC-50AF-B3C91B38F8D3}"/>
                  </a:ext>
                </a:extLst>
              </p:cNvPr>
              <p:cNvCxnSpPr>
                <a:cxnSpLocks noChangeAspect="1"/>
              </p:cNvCxnSpPr>
              <p:nvPr/>
            </p:nvCxnSpPr>
            <p:spPr>
              <a:xfrm>
                <a:off x="4607016"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5751BF-4124-D24D-4700-8541CF294B13}"/>
                  </a:ext>
                </a:extLst>
              </p:cNvPr>
              <p:cNvCxnSpPr>
                <a:cxnSpLocks noChangeAspect="1"/>
              </p:cNvCxnSpPr>
              <p:nvPr/>
            </p:nvCxnSpPr>
            <p:spPr>
              <a:xfrm>
                <a:off x="5563652"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311F7C-C9A3-0A35-D89B-5502A7BFE11F}"/>
                  </a:ext>
                </a:extLst>
              </p:cNvPr>
              <p:cNvCxnSpPr>
                <a:cxnSpLocks/>
              </p:cNvCxnSpPr>
              <p:nvPr/>
            </p:nvCxnSpPr>
            <p:spPr>
              <a:xfrm>
                <a:off x="3172062" y="3634724"/>
                <a:ext cx="0" cy="719606"/>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AF266A-05A0-D473-0017-02024DDA56D7}"/>
                  </a:ext>
                </a:extLst>
              </p:cNvPr>
              <p:cNvCxnSpPr>
                <a:cxnSpLocks/>
              </p:cNvCxnSpPr>
              <p:nvPr/>
            </p:nvCxnSpPr>
            <p:spPr>
              <a:xfrm>
                <a:off x="5085334"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C1A6C8-31FC-CDA3-D6DF-B58513CB342D}"/>
                  </a:ext>
                </a:extLst>
              </p:cNvPr>
              <p:cNvCxnSpPr>
                <a:cxnSpLocks/>
              </p:cNvCxnSpPr>
              <p:nvPr/>
            </p:nvCxnSpPr>
            <p:spPr>
              <a:xfrm>
                <a:off x="6041960" y="3634724"/>
                <a:ext cx="0" cy="640948"/>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720085-41A4-468B-95C2-DF80E611DFC1}"/>
                  </a:ext>
                </a:extLst>
              </p:cNvPr>
              <p:cNvCxnSpPr>
                <a:cxnSpLocks noChangeAspect="1"/>
              </p:cNvCxnSpPr>
              <p:nvPr/>
            </p:nvCxnSpPr>
            <p:spPr>
              <a:xfrm>
                <a:off x="302154" y="3634724"/>
                <a:ext cx="0" cy="709774"/>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482F4E-EE84-623B-3F8D-D468E150BD5A}"/>
                  </a:ext>
                </a:extLst>
              </p:cNvPr>
              <p:cNvCxnSpPr>
                <a:cxnSpLocks noChangeAspect="1"/>
              </p:cNvCxnSpPr>
              <p:nvPr/>
            </p:nvCxnSpPr>
            <p:spPr>
              <a:xfrm>
                <a:off x="1497949"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EBBBA0-4C35-08FD-9D07-BB2F0DDEC2FC}"/>
                  </a:ext>
                </a:extLst>
              </p:cNvPr>
              <p:cNvCxnSpPr>
                <a:cxnSpLocks noChangeAspect="1"/>
              </p:cNvCxnSpPr>
              <p:nvPr/>
            </p:nvCxnSpPr>
            <p:spPr>
              <a:xfrm>
                <a:off x="780472"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E714AF-97C8-79EE-8159-990C9B2B9B3C}"/>
                  </a:ext>
                </a:extLst>
              </p:cNvPr>
              <p:cNvCxnSpPr>
                <a:cxnSpLocks noChangeAspect="1"/>
              </p:cNvCxnSpPr>
              <p:nvPr/>
            </p:nvCxnSpPr>
            <p:spPr>
              <a:xfrm>
                <a:off x="1258790"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4BDDBEE-42E1-D4D9-B717-EE47D8E731E5}"/>
                  </a:ext>
                </a:extLst>
              </p:cNvPr>
              <p:cNvCxnSpPr>
                <a:cxnSpLocks noChangeAspect="1"/>
              </p:cNvCxnSpPr>
              <p:nvPr/>
            </p:nvCxnSpPr>
            <p:spPr>
              <a:xfrm>
                <a:off x="2215426"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CB6040-02E6-05FE-BC85-05DE83C52408}"/>
                  </a:ext>
                </a:extLst>
              </p:cNvPr>
              <p:cNvCxnSpPr>
                <a:cxnSpLocks noChangeAspect="1"/>
              </p:cNvCxnSpPr>
              <p:nvPr/>
            </p:nvCxnSpPr>
            <p:spPr>
              <a:xfrm>
                <a:off x="2693744"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D7FCDA-8BA4-94C1-E032-95B5AAE1A928}"/>
                  </a:ext>
                </a:extLst>
              </p:cNvPr>
              <p:cNvCxnSpPr>
                <a:cxnSpLocks noChangeAspect="1"/>
              </p:cNvCxnSpPr>
              <p:nvPr/>
            </p:nvCxnSpPr>
            <p:spPr>
              <a:xfrm>
                <a:off x="3650380"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66A6E9C-4E91-1919-9916-3A6896AC3608}"/>
                  </a:ext>
                </a:extLst>
              </p:cNvPr>
              <p:cNvCxnSpPr>
                <a:cxnSpLocks noChangeAspect="1"/>
              </p:cNvCxnSpPr>
              <p:nvPr/>
            </p:nvCxnSpPr>
            <p:spPr>
              <a:xfrm>
                <a:off x="3889539"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081857F-BEFC-D33F-5912-D47731757D22}"/>
                  </a:ext>
                </a:extLst>
              </p:cNvPr>
              <p:cNvCxnSpPr>
                <a:cxnSpLocks noChangeAspect="1"/>
              </p:cNvCxnSpPr>
              <p:nvPr/>
            </p:nvCxnSpPr>
            <p:spPr>
              <a:xfrm>
                <a:off x="4367857"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D430B5-A519-1C14-CF0E-4598DC14C4B5}"/>
                  </a:ext>
                </a:extLst>
              </p:cNvPr>
              <p:cNvCxnSpPr>
                <a:cxnSpLocks noChangeAspect="1"/>
              </p:cNvCxnSpPr>
              <p:nvPr/>
            </p:nvCxnSpPr>
            <p:spPr>
              <a:xfrm>
                <a:off x="4846175"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21C306D-08D7-ADBF-16D5-20E9A398CFA5}"/>
                  </a:ext>
                </a:extLst>
              </p:cNvPr>
              <p:cNvCxnSpPr>
                <a:cxnSpLocks noChangeAspect="1"/>
              </p:cNvCxnSpPr>
              <p:nvPr/>
            </p:nvCxnSpPr>
            <p:spPr>
              <a:xfrm>
                <a:off x="5802811"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54494F-D721-7464-CEC3-5582A3F93AF3}"/>
                  </a:ext>
                </a:extLst>
              </p:cNvPr>
              <p:cNvCxnSpPr>
                <a:cxnSpLocks/>
              </p:cNvCxnSpPr>
              <p:nvPr/>
            </p:nvCxnSpPr>
            <p:spPr>
              <a:xfrm>
                <a:off x="5324493"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E5A11A-35E4-B847-9762-E6E22340A3CA}"/>
                  </a:ext>
                </a:extLst>
              </p:cNvPr>
              <p:cNvCxnSpPr>
                <a:cxnSpLocks noChangeAspect="1"/>
              </p:cNvCxnSpPr>
              <p:nvPr/>
            </p:nvCxnSpPr>
            <p:spPr>
              <a:xfrm>
                <a:off x="1737108" y="3634724"/>
                <a:ext cx="0" cy="288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2DFED97-B547-7D96-E200-C7627FEBD2EE}"/>
                </a:ext>
              </a:extLst>
            </p:cNvPr>
            <p:cNvGrpSpPr/>
            <p:nvPr/>
          </p:nvGrpSpPr>
          <p:grpSpPr>
            <a:xfrm>
              <a:off x="423706" y="3953470"/>
              <a:ext cx="5593088" cy="540000"/>
              <a:chOff x="423706" y="3953470"/>
              <a:chExt cx="5593088" cy="540000"/>
            </a:xfrm>
            <a:grpFill/>
          </p:grpSpPr>
          <p:pic>
            <p:nvPicPr>
              <p:cNvPr id="44" name="Graphic 43" descr="Lightning bolt with solid fill">
                <a:extLst>
                  <a:ext uri="{FF2B5EF4-FFF2-40B4-BE49-F238E27FC236}">
                    <a16:creationId xmlns:a16="http://schemas.microsoft.com/office/drawing/2014/main" id="{E1B788F0-8A37-9E3B-D9FC-2D6F4FD69C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706" y="3953470"/>
                <a:ext cx="540000" cy="540000"/>
              </a:xfrm>
              <a:prstGeom prst="rect">
                <a:avLst/>
              </a:prstGeom>
            </p:spPr>
          </p:pic>
          <p:pic>
            <p:nvPicPr>
              <p:cNvPr id="45" name="Graphic 44" descr="Lightning bolt with solid fill">
                <a:extLst>
                  <a:ext uri="{FF2B5EF4-FFF2-40B4-BE49-F238E27FC236}">
                    <a16:creationId xmlns:a16="http://schemas.microsoft.com/office/drawing/2014/main" id="{09E43D0F-35E3-2794-672D-19B78D908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078" y="3953470"/>
                <a:ext cx="540000" cy="540000"/>
              </a:xfrm>
              <a:prstGeom prst="rect">
                <a:avLst/>
              </a:prstGeom>
            </p:spPr>
          </p:pic>
          <p:pic>
            <p:nvPicPr>
              <p:cNvPr id="46" name="Graphic 45" descr="Lightning bolt with solid fill">
                <a:extLst>
                  <a:ext uri="{FF2B5EF4-FFF2-40B4-BE49-F238E27FC236}">
                    <a16:creationId xmlns:a16="http://schemas.microsoft.com/office/drawing/2014/main" id="{15D99395-290D-956A-4B01-35E09908E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2450" y="3953470"/>
                <a:ext cx="540000" cy="540000"/>
              </a:xfrm>
              <a:prstGeom prst="rect">
                <a:avLst/>
              </a:prstGeom>
            </p:spPr>
          </p:pic>
          <p:pic>
            <p:nvPicPr>
              <p:cNvPr id="47" name="Graphic 46" descr="Lightning bolt with solid fill">
                <a:extLst>
                  <a:ext uri="{FF2B5EF4-FFF2-40B4-BE49-F238E27FC236}">
                    <a16:creationId xmlns:a16="http://schemas.microsoft.com/office/drawing/2014/main" id="{1296B046-AD0F-DE9A-79B5-D2FC1EDBD4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1822" y="3953470"/>
                <a:ext cx="540000" cy="540000"/>
              </a:xfrm>
              <a:prstGeom prst="rect">
                <a:avLst/>
              </a:prstGeom>
            </p:spPr>
          </p:pic>
          <p:pic>
            <p:nvPicPr>
              <p:cNvPr id="48" name="Graphic 47" descr="Lightning bolt with solid fill">
                <a:extLst>
                  <a:ext uri="{FF2B5EF4-FFF2-40B4-BE49-F238E27FC236}">
                    <a16:creationId xmlns:a16="http://schemas.microsoft.com/office/drawing/2014/main" id="{A708C628-A888-D4F3-5887-6C5BB5B8E2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1194" y="3953470"/>
                <a:ext cx="540000" cy="540000"/>
              </a:xfrm>
              <a:prstGeom prst="rect">
                <a:avLst/>
              </a:prstGeom>
            </p:spPr>
          </p:pic>
          <p:pic>
            <p:nvPicPr>
              <p:cNvPr id="49" name="Graphic 48" descr="Lightning bolt with solid fill">
                <a:extLst>
                  <a:ext uri="{FF2B5EF4-FFF2-40B4-BE49-F238E27FC236}">
                    <a16:creationId xmlns:a16="http://schemas.microsoft.com/office/drawing/2014/main" id="{5665BC52-AD64-206D-3358-F57BA3D670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20566" y="3953470"/>
                <a:ext cx="540000" cy="540000"/>
              </a:xfrm>
              <a:prstGeom prst="rect">
                <a:avLst/>
              </a:prstGeom>
            </p:spPr>
          </p:pic>
          <p:pic>
            <p:nvPicPr>
              <p:cNvPr id="50" name="Graphic 49" descr="Lightning bolt with solid fill">
                <a:extLst>
                  <a:ext uri="{FF2B5EF4-FFF2-40B4-BE49-F238E27FC236}">
                    <a16:creationId xmlns:a16="http://schemas.microsoft.com/office/drawing/2014/main" id="{BEBB6196-9820-4181-CDD0-2F64E31665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9938" y="3953470"/>
                <a:ext cx="540000" cy="540000"/>
              </a:xfrm>
              <a:prstGeom prst="rect">
                <a:avLst/>
              </a:prstGeom>
            </p:spPr>
          </p:pic>
          <p:pic>
            <p:nvPicPr>
              <p:cNvPr id="51" name="Graphic 50" descr="Lightning bolt with solid fill">
                <a:extLst>
                  <a:ext uri="{FF2B5EF4-FFF2-40B4-BE49-F238E27FC236}">
                    <a16:creationId xmlns:a16="http://schemas.microsoft.com/office/drawing/2014/main" id="{0689CAF0-014C-F093-A1BA-0E0F815F22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9310" y="3953470"/>
                <a:ext cx="540000" cy="540000"/>
              </a:xfrm>
              <a:prstGeom prst="rect">
                <a:avLst/>
              </a:prstGeom>
            </p:spPr>
          </p:pic>
          <p:pic>
            <p:nvPicPr>
              <p:cNvPr id="52" name="Graphic 51" descr="Lightning bolt with solid fill">
                <a:extLst>
                  <a:ext uri="{FF2B5EF4-FFF2-40B4-BE49-F238E27FC236}">
                    <a16:creationId xmlns:a16="http://schemas.microsoft.com/office/drawing/2014/main" id="{78343C8A-2E14-A132-749D-FB4811758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8682" y="3953470"/>
                <a:ext cx="540000" cy="540000"/>
              </a:xfrm>
              <a:prstGeom prst="rect">
                <a:avLst/>
              </a:prstGeom>
            </p:spPr>
          </p:pic>
          <p:pic>
            <p:nvPicPr>
              <p:cNvPr id="53" name="Graphic 52" descr="Lightning bolt with solid fill">
                <a:extLst>
                  <a:ext uri="{FF2B5EF4-FFF2-40B4-BE49-F238E27FC236}">
                    <a16:creationId xmlns:a16="http://schemas.microsoft.com/office/drawing/2014/main" id="{060D31D8-A6FF-CA06-D020-8EAAA6D3BA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8054" y="3953470"/>
                <a:ext cx="540000" cy="540000"/>
              </a:xfrm>
              <a:prstGeom prst="rect">
                <a:avLst/>
              </a:prstGeom>
            </p:spPr>
          </p:pic>
          <p:pic>
            <p:nvPicPr>
              <p:cNvPr id="54" name="Graphic 53" descr="Lightning bolt with solid fill">
                <a:extLst>
                  <a:ext uri="{FF2B5EF4-FFF2-40B4-BE49-F238E27FC236}">
                    <a16:creationId xmlns:a16="http://schemas.microsoft.com/office/drawing/2014/main" id="{E399FA61-EA55-CEDD-16B8-9F1342ECE9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7426" y="3953470"/>
                <a:ext cx="540000" cy="540000"/>
              </a:xfrm>
              <a:prstGeom prst="rect">
                <a:avLst/>
              </a:prstGeom>
            </p:spPr>
          </p:pic>
          <p:pic>
            <p:nvPicPr>
              <p:cNvPr id="55" name="Graphic 54" descr="Lightning bolt with solid fill">
                <a:extLst>
                  <a:ext uri="{FF2B5EF4-FFF2-40B4-BE49-F238E27FC236}">
                    <a16:creationId xmlns:a16="http://schemas.microsoft.com/office/drawing/2014/main" id="{50720C26-DED1-0C94-748A-38EABB2A83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76794" y="3953470"/>
                <a:ext cx="540000" cy="540000"/>
              </a:xfrm>
              <a:prstGeom prst="rect">
                <a:avLst/>
              </a:prstGeom>
            </p:spPr>
          </p:pic>
        </p:grpSp>
      </p:grpSp>
      <p:sp>
        <p:nvSpPr>
          <p:cNvPr id="2" name="TextBox 1">
            <a:extLst>
              <a:ext uri="{FF2B5EF4-FFF2-40B4-BE49-F238E27FC236}">
                <a16:creationId xmlns:a16="http://schemas.microsoft.com/office/drawing/2014/main" id="{95077211-282E-62A4-1351-C73D51576FC7}"/>
              </a:ext>
            </a:extLst>
          </p:cNvPr>
          <p:cNvSpPr txBox="1"/>
          <p:nvPr/>
        </p:nvSpPr>
        <p:spPr>
          <a:xfrm>
            <a:off x="553228" y="4473640"/>
            <a:ext cx="3946781" cy="707785"/>
          </a:xfrm>
          <a:prstGeom prst="roundRect">
            <a:avLst>
              <a:gd name="adj" fmla="val 25112"/>
            </a:avLst>
          </a:prstGeom>
          <a:noFill/>
          <a:ln w="19050">
            <a:solidFill>
              <a:schemeClr val="tx1"/>
            </a:solidFill>
          </a:ln>
        </p:spPr>
        <p:txBody>
          <a:bodyPr wrap="square" lIns="0" tIns="0" rIns="0" bIns="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Clinically meaningful change in VMS frequency was defined as a reduction of </a:t>
            </a: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sym typeface="Symbol" panose="05050102010706020507" pitchFamily="18" charset="2"/>
              </a:rPr>
              <a:t></a:t>
            </a: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2 episodes over 24 hours</a:t>
            </a:r>
            <a:b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compared with placebo.</a:t>
            </a:r>
            <a:r>
              <a:rPr kumimoji="0" lang="en-GB" sz="1200" b="1" i="0" u="none" strike="noStrike" kern="1200" cap="none" spc="0" normalizeH="0" baseline="30000" noProof="0">
                <a:ln>
                  <a:noFill/>
                </a:ln>
                <a:solidFill>
                  <a:srgbClr val="404140"/>
                </a:solidFill>
                <a:effectLst/>
                <a:uLnTx/>
                <a:uFillTx/>
                <a:latin typeface="Arial" panose="020B0604020202020204"/>
                <a:ea typeface="+mn-ea"/>
                <a:cs typeface="+mn-cs"/>
              </a:rPr>
              <a:t>3</a:t>
            </a:r>
          </a:p>
        </p:txBody>
      </p:sp>
      <p:sp>
        <p:nvSpPr>
          <p:cNvPr id="27" name="TextBox 26">
            <a:extLst>
              <a:ext uri="{FF2B5EF4-FFF2-40B4-BE49-F238E27FC236}">
                <a16:creationId xmlns:a16="http://schemas.microsoft.com/office/drawing/2014/main" id="{6B95645E-B922-6F55-9741-795742796B50}"/>
              </a:ext>
            </a:extLst>
          </p:cNvPr>
          <p:cNvSpPr txBox="1"/>
          <p:nvPr/>
        </p:nvSpPr>
        <p:spPr>
          <a:xfrm>
            <a:off x="5231398" y="1901043"/>
            <a:ext cx="3405809" cy="289465"/>
          </a:xfrm>
          <a:prstGeom prst="rect">
            <a:avLst/>
          </a:prstGeom>
          <a:noFill/>
        </p:spPr>
        <p:txBody>
          <a:bodyPr wrap="squar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404140"/>
                </a:solidFill>
                <a:effectLst/>
                <a:uLnTx/>
                <a:uFillTx/>
                <a:latin typeface="Arial" panose="020B0604020202020204"/>
                <a:ea typeface="+mn-ea"/>
                <a:cs typeface="+mn-cs"/>
              </a:rPr>
              <a:t>SEVERITY</a:t>
            </a:r>
            <a:r>
              <a:rPr kumimoji="0" lang="en-GB" sz="1650" b="1" i="0" u="none" strike="noStrike" kern="1200" cap="none" spc="0" normalizeH="0" baseline="30000" noProof="0">
                <a:ln>
                  <a:noFill/>
                </a:ln>
                <a:solidFill>
                  <a:srgbClr val="404140"/>
                </a:solidFill>
                <a:effectLst/>
                <a:uLnTx/>
                <a:uFillTx/>
                <a:latin typeface="Arial" panose="020B0604020202020204"/>
                <a:ea typeface="+mn-ea"/>
                <a:cs typeface="+mn-cs"/>
              </a:rPr>
              <a:t>1,2</a:t>
            </a:r>
            <a:endParaRPr kumimoji="0" lang="en-GB" sz="1650" b="1" i="0" u="none" strike="noStrike" kern="1200" cap="none" spc="0" normalizeH="0" baseline="0" noProof="0">
              <a:ln>
                <a:noFill/>
              </a:ln>
              <a:solidFill>
                <a:srgbClr val="404140"/>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9109A676-30D9-F9DB-6A82-DEDB26E52AAD}"/>
              </a:ext>
            </a:extLst>
          </p:cNvPr>
          <p:cNvSpPr txBox="1"/>
          <p:nvPr/>
        </p:nvSpPr>
        <p:spPr>
          <a:xfrm>
            <a:off x="4929121" y="2170899"/>
            <a:ext cx="401093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t>VMS severity was reported in electronic diaries, </a:t>
            </a:r>
            <a:b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br>
            <a:r>
              <a:rPr kumimoji="0" lang="en-GB" sz="1200" b="0" i="0" u="none" strike="noStrike" kern="1200" cap="none" spc="0" normalizeH="0" baseline="0" noProof="0">
                <a:ln>
                  <a:noFill/>
                </a:ln>
                <a:solidFill>
                  <a:srgbClr val="404140"/>
                </a:solidFill>
                <a:effectLst/>
                <a:uLnTx/>
                <a:uFillTx/>
                <a:latin typeface="Arial" panose="020B0604020202020204"/>
                <a:ea typeface="Roboto"/>
                <a:cs typeface="Roboto"/>
              </a:rPr>
              <a:t>ranging from a score of 1 (mild) to 3 (severe).</a:t>
            </a:r>
          </a:p>
        </p:txBody>
      </p:sp>
      <p:sp>
        <p:nvSpPr>
          <p:cNvPr id="107" name="Oval 106">
            <a:extLst>
              <a:ext uri="{FF2B5EF4-FFF2-40B4-BE49-F238E27FC236}">
                <a16:creationId xmlns:a16="http://schemas.microsoft.com/office/drawing/2014/main" id="{5A528302-D915-2207-B4E7-D5DF0FA4F722}"/>
              </a:ext>
            </a:extLst>
          </p:cNvPr>
          <p:cNvSpPr/>
          <p:nvPr/>
        </p:nvSpPr>
        <p:spPr>
          <a:xfrm>
            <a:off x="4643291" y="2788055"/>
            <a:ext cx="540000" cy="5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CC3300"/>
                </a:solidFill>
                <a:effectLst/>
                <a:uLnTx/>
                <a:uFillTx/>
                <a:latin typeface="Arial" panose="020B0604020202020204"/>
                <a:ea typeface="+mn-ea"/>
                <a:cs typeface="+mn-cs"/>
              </a:rPr>
              <a:t>3</a:t>
            </a:r>
          </a:p>
        </p:txBody>
      </p:sp>
      <p:sp>
        <p:nvSpPr>
          <p:cNvPr id="108" name="Oval 107">
            <a:extLst>
              <a:ext uri="{FF2B5EF4-FFF2-40B4-BE49-F238E27FC236}">
                <a16:creationId xmlns:a16="http://schemas.microsoft.com/office/drawing/2014/main" id="{0D0263C1-29C3-21D8-6F3B-6AAED80828A9}"/>
              </a:ext>
            </a:extLst>
          </p:cNvPr>
          <p:cNvSpPr/>
          <p:nvPr/>
        </p:nvSpPr>
        <p:spPr>
          <a:xfrm>
            <a:off x="4643291" y="3642494"/>
            <a:ext cx="540000" cy="5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3B3B"/>
                </a:solidFill>
                <a:effectLst/>
                <a:uLnTx/>
                <a:uFillTx/>
                <a:latin typeface="Arial" panose="020B0604020202020204"/>
                <a:ea typeface="+mn-ea"/>
                <a:cs typeface="+mn-cs"/>
              </a:rPr>
              <a:t>2</a:t>
            </a:r>
          </a:p>
        </p:txBody>
      </p:sp>
      <p:sp>
        <p:nvSpPr>
          <p:cNvPr id="109" name="Oval 108">
            <a:extLst>
              <a:ext uri="{FF2B5EF4-FFF2-40B4-BE49-F238E27FC236}">
                <a16:creationId xmlns:a16="http://schemas.microsoft.com/office/drawing/2014/main" id="{03F81E8E-D600-3E57-2914-BC235538E285}"/>
              </a:ext>
            </a:extLst>
          </p:cNvPr>
          <p:cNvSpPr/>
          <p:nvPr/>
        </p:nvSpPr>
        <p:spPr>
          <a:xfrm>
            <a:off x="4643291" y="4506425"/>
            <a:ext cx="540000" cy="54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8585"/>
                </a:solidFill>
                <a:effectLst/>
                <a:uLnTx/>
                <a:uFillTx/>
                <a:latin typeface="Arial" panose="020B0604020202020204"/>
                <a:ea typeface="+mn-ea"/>
                <a:cs typeface="+mn-cs"/>
              </a:rPr>
              <a:t>1</a:t>
            </a:r>
          </a:p>
        </p:txBody>
      </p:sp>
      <p:sp>
        <p:nvSpPr>
          <p:cNvPr id="22" name="Rectangle: Rounded Corners 21">
            <a:extLst>
              <a:ext uri="{FF2B5EF4-FFF2-40B4-BE49-F238E27FC236}">
                <a16:creationId xmlns:a16="http://schemas.microsoft.com/office/drawing/2014/main" id="{B26C3335-2DC5-BF7E-C866-41AC85681781}"/>
              </a:ext>
            </a:extLst>
          </p:cNvPr>
          <p:cNvSpPr/>
          <p:nvPr/>
        </p:nvSpPr>
        <p:spPr>
          <a:xfrm>
            <a:off x="5155450" y="3503132"/>
            <a:ext cx="3744608" cy="810000"/>
          </a:xfrm>
          <a:prstGeom prst="roundRect">
            <a:avLst/>
          </a:prstGeom>
          <a:solidFill>
            <a:srgbClr val="FF3B3B"/>
          </a:solidFill>
          <a:ln>
            <a:solidFill>
              <a:srgbClr val="FF3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C600B6CA-FF14-142E-D5EA-7955B89C20E4}"/>
              </a:ext>
            </a:extLst>
          </p:cNvPr>
          <p:cNvSpPr/>
          <p:nvPr/>
        </p:nvSpPr>
        <p:spPr>
          <a:xfrm>
            <a:off x="5234823" y="3503132"/>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MODERATE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lang="en-GB" sz="1200">
                <a:solidFill>
                  <a:srgbClr val="FFFFFF"/>
                </a:solidFill>
                <a:latin typeface="Arial" panose="020B0604020202020204"/>
                <a:ea typeface="Roboto" panose="02000000000000000000" pitchFamily="2" charset="0"/>
                <a:cs typeface="Roboto" panose="02000000000000000000" pitchFamily="2" charset="0"/>
              </a:rPr>
              <a:t>S</a:t>
            </a:r>
            <a:r>
              <a:rPr kumimoji="0" lang="en-GB" sz="1200" b="0" i="0" u="none" strike="noStrike" kern="1200" cap="none" spc="0" normalizeH="0" baseline="0" noProof="0" err="1">
                <a:ln>
                  <a:noFill/>
                </a:ln>
                <a:solidFill>
                  <a:srgbClr val="FFFFFF"/>
                </a:solidFill>
                <a:effectLst/>
                <a:uLnTx/>
                <a:uFillTx/>
                <a:latin typeface="Arial" panose="020B0604020202020204"/>
                <a:ea typeface="Roboto" panose="02000000000000000000" pitchFamily="2" charset="0"/>
                <a:cs typeface="Roboto" panose="02000000000000000000" pitchFamily="2" charset="0"/>
              </a:rPr>
              <a:t>ensation</a:t>
            </a: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 of heat with sweating, able to continue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37" name="Rectangle: Rounded Corners 36">
            <a:extLst>
              <a:ext uri="{FF2B5EF4-FFF2-40B4-BE49-F238E27FC236}">
                <a16:creationId xmlns:a16="http://schemas.microsoft.com/office/drawing/2014/main" id="{C6DEFC0B-274B-3D71-4D71-F4738622DF69}"/>
              </a:ext>
            </a:extLst>
          </p:cNvPr>
          <p:cNvSpPr/>
          <p:nvPr/>
        </p:nvSpPr>
        <p:spPr>
          <a:xfrm>
            <a:off x="5155450" y="4371425"/>
            <a:ext cx="3744608" cy="810000"/>
          </a:xfrm>
          <a:prstGeom prst="roundRect">
            <a:avLst/>
          </a:prstGeom>
          <a:solidFill>
            <a:srgbClr val="FFA3A3"/>
          </a:solidFill>
          <a:ln>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A3A3"/>
              </a:solidFill>
              <a:effectLst/>
              <a:uLnTx/>
              <a:uFillTx/>
              <a:latin typeface="Arial" panose="020B0604020202020204"/>
              <a:ea typeface="+mn-ea"/>
              <a:cs typeface="+mn-cs"/>
            </a:endParaRPr>
          </a:p>
        </p:txBody>
      </p:sp>
      <p:sp>
        <p:nvSpPr>
          <p:cNvPr id="39" name="Rectangle: Rounded Corners 38">
            <a:extLst>
              <a:ext uri="{FF2B5EF4-FFF2-40B4-BE49-F238E27FC236}">
                <a16:creationId xmlns:a16="http://schemas.microsoft.com/office/drawing/2014/main" id="{4645B7E7-D488-E4E7-D87C-55DC2E4B114D}"/>
              </a:ext>
            </a:extLst>
          </p:cNvPr>
          <p:cNvSpPr/>
          <p:nvPr/>
        </p:nvSpPr>
        <p:spPr>
          <a:xfrm>
            <a:off x="5234823" y="4371425"/>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MILD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lang="en-GB" sz="1200">
                <a:solidFill>
                  <a:srgbClr val="FFFFFF"/>
                </a:solidFill>
                <a:latin typeface="Arial" panose="020B0604020202020204"/>
                <a:ea typeface="Roboto" panose="02000000000000000000" pitchFamily="2" charset="0"/>
                <a:cs typeface="Roboto" panose="02000000000000000000" pitchFamily="2" charset="0"/>
              </a:rPr>
              <a:t>S</a:t>
            </a:r>
            <a:r>
              <a:rPr kumimoji="0" lang="en-GB" sz="1200" b="0" i="0" u="none" strike="noStrike" kern="1200" cap="none" spc="0" normalizeH="0" baseline="0" noProof="0" err="1">
                <a:ln>
                  <a:noFill/>
                </a:ln>
                <a:solidFill>
                  <a:srgbClr val="FFFFFF"/>
                </a:solidFill>
                <a:effectLst/>
                <a:uLnTx/>
                <a:uFillTx/>
                <a:latin typeface="Arial" panose="020B0604020202020204"/>
                <a:ea typeface="Roboto" panose="02000000000000000000" pitchFamily="2" charset="0"/>
                <a:cs typeface="Roboto" panose="02000000000000000000" pitchFamily="2" charset="0"/>
              </a:rPr>
              <a:t>ensation</a:t>
            </a: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 of heat </a:t>
            </a:r>
            <a:b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without sweating</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57" name="Rectangle: Rounded Corners 56">
            <a:extLst>
              <a:ext uri="{FF2B5EF4-FFF2-40B4-BE49-F238E27FC236}">
                <a16:creationId xmlns:a16="http://schemas.microsoft.com/office/drawing/2014/main" id="{5AAFC010-9D41-F056-F37D-09A3E089087D}"/>
              </a:ext>
            </a:extLst>
          </p:cNvPr>
          <p:cNvSpPr/>
          <p:nvPr/>
        </p:nvSpPr>
        <p:spPr>
          <a:xfrm>
            <a:off x="5157697" y="2634839"/>
            <a:ext cx="3744608" cy="810000"/>
          </a:xfrm>
          <a:prstGeom prst="roundRect">
            <a:avLst/>
          </a:prstGeom>
          <a:solidFill>
            <a:srgbClr val="CC3300"/>
          </a:solidFill>
          <a:ln>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tangle: Rounded Corners 57">
            <a:extLst>
              <a:ext uri="{FF2B5EF4-FFF2-40B4-BE49-F238E27FC236}">
                <a16:creationId xmlns:a16="http://schemas.microsoft.com/office/drawing/2014/main" id="{5A057C16-12A6-B695-5CA8-524DB1BBA611}"/>
              </a:ext>
            </a:extLst>
          </p:cNvPr>
          <p:cNvSpPr/>
          <p:nvPr/>
        </p:nvSpPr>
        <p:spPr>
          <a:xfrm>
            <a:off x="5234823" y="2634839"/>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SEVERE</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lang="en-GB" sz="1200">
                <a:solidFill>
                  <a:srgbClr val="FFFFFF"/>
                </a:solidFill>
                <a:latin typeface="Arial" panose="020B0604020202020204"/>
                <a:ea typeface="Roboto" panose="02000000000000000000" pitchFamily="2" charset="0"/>
                <a:cs typeface="Roboto" panose="02000000000000000000" pitchFamily="2" charset="0"/>
              </a:rPr>
              <a:t>S</a:t>
            </a:r>
            <a:r>
              <a:rPr kumimoji="0" lang="en-GB" sz="1200" b="0" i="0" u="none" strike="noStrike" kern="1200" cap="none" spc="0" normalizeH="0" baseline="0" noProof="0" err="1">
                <a:ln>
                  <a:noFill/>
                </a:ln>
                <a:solidFill>
                  <a:srgbClr val="FFFFFF"/>
                </a:solidFill>
                <a:effectLst/>
                <a:uLnTx/>
                <a:uFillTx/>
                <a:latin typeface="Arial" panose="020B0604020202020204"/>
                <a:ea typeface="Roboto" panose="02000000000000000000" pitchFamily="2" charset="0"/>
                <a:cs typeface="Roboto" panose="02000000000000000000" pitchFamily="2" charset="0"/>
              </a:rPr>
              <a:t>ensation</a:t>
            </a: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 of heat with sweating, causing cessation of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nvGrpSpPr>
          <p:cNvPr id="74" name="Group 73">
            <a:extLst>
              <a:ext uri="{FF2B5EF4-FFF2-40B4-BE49-F238E27FC236}">
                <a16:creationId xmlns:a16="http://schemas.microsoft.com/office/drawing/2014/main" id="{915F503D-929B-2ED4-B2DD-79683C5C5B40}"/>
              </a:ext>
            </a:extLst>
          </p:cNvPr>
          <p:cNvGrpSpPr>
            <a:grpSpLocks noChangeAspect="1"/>
          </p:cNvGrpSpPr>
          <p:nvPr/>
        </p:nvGrpSpPr>
        <p:grpSpPr>
          <a:xfrm>
            <a:off x="7689575" y="2807739"/>
            <a:ext cx="459000" cy="459000"/>
            <a:chOff x="6776000" y="4189471"/>
            <a:chExt cx="432000" cy="432000"/>
          </a:xfrm>
        </p:grpSpPr>
        <p:sp>
          <p:nvSpPr>
            <p:cNvPr id="78" name="Oval 77">
              <a:extLst>
                <a:ext uri="{FF2B5EF4-FFF2-40B4-BE49-F238E27FC236}">
                  <a16:creationId xmlns:a16="http://schemas.microsoft.com/office/drawing/2014/main" id="{379DD017-DDEE-3347-EBA2-2D5729EAC40E}"/>
                </a:ext>
              </a:extLst>
            </p:cNvPr>
            <p:cNvSpPr/>
            <p:nvPr/>
          </p:nvSpPr>
          <p:spPr>
            <a:xfrm>
              <a:off x="6776000" y="4189471"/>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5" name="Graphic 74" descr="Walk outline">
              <a:extLst>
                <a:ext uri="{FF2B5EF4-FFF2-40B4-BE49-F238E27FC236}">
                  <a16:creationId xmlns:a16="http://schemas.microsoft.com/office/drawing/2014/main" id="{36A54FEC-80B5-BF87-179F-D0FE492693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2000" y="4225471"/>
              <a:ext cx="360000" cy="360000"/>
            </a:xfrm>
            <a:prstGeom prst="rect">
              <a:avLst/>
            </a:prstGeom>
          </p:spPr>
        </p:pic>
        <p:cxnSp>
          <p:nvCxnSpPr>
            <p:cNvPr id="89" name="Straight Connector 88">
              <a:extLst>
                <a:ext uri="{FF2B5EF4-FFF2-40B4-BE49-F238E27FC236}">
                  <a16:creationId xmlns:a16="http://schemas.microsoft.com/office/drawing/2014/main" id="{1550621F-8A5C-7A5D-13DC-9380FF159293}"/>
                </a:ext>
              </a:extLst>
            </p:cNvPr>
            <p:cNvCxnSpPr>
              <a:cxnSpLocks/>
              <a:endCxn id="78" idx="5"/>
            </p:cNvCxnSpPr>
            <p:nvPr/>
          </p:nvCxnSpPr>
          <p:spPr>
            <a:xfrm>
              <a:off x="6879966" y="4208928"/>
              <a:ext cx="264769" cy="349278"/>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DA0439EB-6B3B-846A-7E54-20A85AAAFC43}"/>
              </a:ext>
            </a:extLst>
          </p:cNvPr>
          <p:cNvGrpSpPr>
            <a:grpSpLocks noChangeAspect="1"/>
          </p:cNvGrpSpPr>
          <p:nvPr/>
        </p:nvGrpSpPr>
        <p:grpSpPr>
          <a:xfrm>
            <a:off x="8148574" y="4571032"/>
            <a:ext cx="660392" cy="513000"/>
            <a:chOff x="11033758" y="78267"/>
            <a:chExt cx="572058" cy="444380"/>
          </a:xfrm>
        </p:grpSpPr>
        <p:sp>
          <p:nvSpPr>
            <p:cNvPr id="91" name="Oval 90">
              <a:extLst>
                <a:ext uri="{FF2B5EF4-FFF2-40B4-BE49-F238E27FC236}">
                  <a16:creationId xmlns:a16="http://schemas.microsoft.com/office/drawing/2014/main" id="{C4C7C28E-7A00-901B-DF13-96CE881554C5}"/>
                </a:ext>
              </a:extLst>
            </p:cNvPr>
            <p:cNvSpPr/>
            <p:nvPr/>
          </p:nvSpPr>
          <p:spPr>
            <a:xfrm>
              <a:off x="11103787" y="78267"/>
              <a:ext cx="432000" cy="432000"/>
            </a:xfrm>
            <a:prstGeom prst="ellipse">
              <a:avLst/>
            </a:prstGeom>
            <a:solidFill>
              <a:schemeClr val="bg1"/>
            </a:solidFill>
            <a:ln w="19050">
              <a:solidFill>
                <a:srgbClr val="FF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5" name="Graphic 94">
              <a:extLst>
                <a:ext uri="{FF2B5EF4-FFF2-40B4-BE49-F238E27FC236}">
                  <a16:creationId xmlns:a16="http://schemas.microsoft.com/office/drawing/2014/main" id="{B700F07A-0818-0522-138C-539502778E63}"/>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24409"/>
            <a:stretch/>
          </p:blipFill>
          <p:spPr>
            <a:xfrm>
              <a:off x="11033758" y="111712"/>
              <a:ext cx="572058" cy="410935"/>
            </a:xfrm>
            <a:prstGeom prst="rect">
              <a:avLst/>
            </a:prstGeom>
          </p:spPr>
        </p:pic>
      </p:grpSp>
      <p:grpSp>
        <p:nvGrpSpPr>
          <p:cNvPr id="110" name="Group 109">
            <a:extLst>
              <a:ext uri="{FF2B5EF4-FFF2-40B4-BE49-F238E27FC236}">
                <a16:creationId xmlns:a16="http://schemas.microsoft.com/office/drawing/2014/main" id="{7782065F-CEB9-9EEA-9F78-AE9B03D8AFF8}"/>
              </a:ext>
            </a:extLst>
          </p:cNvPr>
          <p:cNvGrpSpPr>
            <a:grpSpLocks noChangeAspect="1"/>
          </p:cNvGrpSpPr>
          <p:nvPr/>
        </p:nvGrpSpPr>
        <p:grpSpPr>
          <a:xfrm>
            <a:off x="8169878" y="3683055"/>
            <a:ext cx="620175" cy="486000"/>
            <a:chOff x="8470007" y="82268"/>
            <a:chExt cx="551266" cy="432000"/>
          </a:xfrm>
        </p:grpSpPr>
        <p:sp>
          <p:nvSpPr>
            <p:cNvPr id="111" name="Oval 110">
              <a:extLst>
                <a:ext uri="{FF2B5EF4-FFF2-40B4-BE49-F238E27FC236}">
                  <a16:creationId xmlns:a16="http://schemas.microsoft.com/office/drawing/2014/main" id="{70C119F0-728C-1C08-958F-7B66A28D810C}"/>
                </a:ext>
              </a:extLst>
            </p:cNvPr>
            <p:cNvSpPr/>
            <p:nvPr/>
          </p:nvSpPr>
          <p:spPr>
            <a:xfrm>
              <a:off x="8529640" y="82268"/>
              <a:ext cx="432000" cy="432000"/>
            </a:xfrm>
            <a:prstGeom prst="ellipse">
              <a:avLst/>
            </a:prstGeom>
            <a:solidFill>
              <a:schemeClr val="bg1"/>
            </a:solidFill>
            <a:ln w="19050">
              <a:solidFill>
                <a:srgbClr val="FF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2" name="Group 111">
              <a:extLst>
                <a:ext uri="{FF2B5EF4-FFF2-40B4-BE49-F238E27FC236}">
                  <a16:creationId xmlns:a16="http://schemas.microsoft.com/office/drawing/2014/main" id="{66E207D1-C52F-C8F3-D3BD-C93EC9C6ACDF}"/>
                </a:ext>
              </a:extLst>
            </p:cNvPr>
            <p:cNvGrpSpPr>
              <a:grpSpLocks noChangeAspect="1"/>
            </p:cNvGrpSpPr>
            <p:nvPr/>
          </p:nvGrpSpPr>
          <p:grpSpPr>
            <a:xfrm>
              <a:off x="8470007" y="118268"/>
              <a:ext cx="551266" cy="396000"/>
              <a:chOff x="5359867" y="2583777"/>
              <a:chExt cx="2561473" cy="1840023"/>
            </a:xfrm>
          </p:grpSpPr>
          <p:pic>
            <p:nvPicPr>
              <p:cNvPr id="113" name="Graphic 112">
                <a:extLst>
                  <a:ext uri="{FF2B5EF4-FFF2-40B4-BE49-F238E27FC236}">
                    <a16:creationId xmlns:a16="http://schemas.microsoft.com/office/drawing/2014/main" id="{B54A6A0F-672C-306F-ED8D-DCF349D0F841}"/>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t="24409"/>
              <a:stretch/>
            </p:blipFill>
            <p:spPr>
              <a:xfrm>
                <a:off x="5359867" y="2583777"/>
                <a:ext cx="2561473" cy="1840023"/>
              </a:xfrm>
              <a:prstGeom prst="rect">
                <a:avLst/>
              </a:prstGeom>
            </p:spPr>
          </p:pic>
          <p:pic>
            <p:nvPicPr>
              <p:cNvPr id="114" name="Graphic 113">
                <a:extLst>
                  <a:ext uri="{FF2B5EF4-FFF2-40B4-BE49-F238E27FC236}">
                    <a16:creationId xmlns:a16="http://schemas.microsoft.com/office/drawing/2014/main" id="{599BDB6C-AB6E-EEA8-1731-36A42E5683CA}"/>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0740" t="65438" r="65418" b="14137"/>
              <a:stretch/>
            </p:blipFill>
            <p:spPr>
              <a:xfrm>
                <a:off x="5956852" y="3647047"/>
                <a:ext cx="253977" cy="356145"/>
              </a:xfrm>
              <a:prstGeom prst="ellipse">
                <a:avLst/>
              </a:prstGeom>
            </p:spPr>
          </p:pic>
          <p:pic>
            <p:nvPicPr>
              <p:cNvPr id="115" name="Graphic 114">
                <a:extLst>
                  <a:ext uri="{FF2B5EF4-FFF2-40B4-BE49-F238E27FC236}">
                    <a16:creationId xmlns:a16="http://schemas.microsoft.com/office/drawing/2014/main" id="{B9C26784-D0EF-96B7-A40E-2C95CF2DAD14}"/>
                  </a:ext>
                </a:extLst>
              </p:cNvPr>
              <p:cNvPicPr>
                <a:picLocks noChangeAspect="1"/>
              </p:cNvPicPr>
              <p:nvPr/>
            </p:nvPicPr>
            <p:blipFill rotWithShape="1">
              <a:blip r:embed="rId15">
                <a:extLst>
                  <a:ext uri="{96DAC541-7B7A-43D3-8B79-37D633B846F1}">
                    <asvg:svgBlip xmlns:asvg="http://schemas.microsoft.com/office/drawing/2016/SVG/main" r:embed="rId17"/>
                  </a:ext>
                </a:extLst>
              </a:blip>
              <a:srcRect l="20740" t="65438" r="65418" b="14137"/>
              <a:stretch/>
            </p:blipFill>
            <p:spPr>
              <a:xfrm>
                <a:off x="6031039" y="3309072"/>
                <a:ext cx="205381" cy="288000"/>
              </a:xfrm>
              <a:prstGeom prst="ellipse">
                <a:avLst/>
              </a:prstGeom>
            </p:spPr>
          </p:pic>
        </p:grpSp>
      </p:grpSp>
      <p:grpSp>
        <p:nvGrpSpPr>
          <p:cNvPr id="117" name="Group 116">
            <a:extLst>
              <a:ext uri="{FF2B5EF4-FFF2-40B4-BE49-F238E27FC236}">
                <a16:creationId xmlns:a16="http://schemas.microsoft.com/office/drawing/2014/main" id="{18BF567C-9A3A-C621-F67C-9D3439F8E788}"/>
              </a:ext>
            </a:extLst>
          </p:cNvPr>
          <p:cNvGrpSpPr>
            <a:grpSpLocks noChangeAspect="1"/>
          </p:cNvGrpSpPr>
          <p:nvPr/>
        </p:nvGrpSpPr>
        <p:grpSpPr>
          <a:xfrm>
            <a:off x="8169878" y="2815079"/>
            <a:ext cx="620175" cy="486000"/>
            <a:chOff x="8470007" y="82268"/>
            <a:chExt cx="551266" cy="432000"/>
          </a:xfrm>
          <a:solidFill>
            <a:srgbClr val="C00000"/>
          </a:solidFill>
        </p:grpSpPr>
        <p:sp>
          <p:nvSpPr>
            <p:cNvPr id="118" name="Oval 117">
              <a:extLst>
                <a:ext uri="{FF2B5EF4-FFF2-40B4-BE49-F238E27FC236}">
                  <a16:creationId xmlns:a16="http://schemas.microsoft.com/office/drawing/2014/main" id="{85D8A9F2-A21C-0CA4-2735-FF51E744B722}"/>
                </a:ext>
              </a:extLst>
            </p:cNvPr>
            <p:cNvSpPr/>
            <p:nvPr/>
          </p:nvSpPr>
          <p:spPr>
            <a:xfrm>
              <a:off x="8529640" y="82268"/>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9" name="Group 118">
              <a:extLst>
                <a:ext uri="{FF2B5EF4-FFF2-40B4-BE49-F238E27FC236}">
                  <a16:creationId xmlns:a16="http://schemas.microsoft.com/office/drawing/2014/main" id="{0C4D8BF4-C499-D60D-3A21-AC772B13D053}"/>
                </a:ext>
              </a:extLst>
            </p:cNvPr>
            <p:cNvGrpSpPr>
              <a:grpSpLocks noChangeAspect="1"/>
            </p:cNvGrpSpPr>
            <p:nvPr/>
          </p:nvGrpSpPr>
          <p:grpSpPr>
            <a:xfrm>
              <a:off x="8470007" y="118268"/>
              <a:ext cx="551266" cy="396000"/>
              <a:chOff x="5359867" y="2583777"/>
              <a:chExt cx="2561473" cy="1840023"/>
            </a:xfrm>
            <a:grpFill/>
          </p:grpSpPr>
          <p:pic>
            <p:nvPicPr>
              <p:cNvPr id="120" name="Graphic 119">
                <a:extLst>
                  <a:ext uri="{FF2B5EF4-FFF2-40B4-BE49-F238E27FC236}">
                    <a16:creationId xmlns:a16="http://schemas.microsoft.com/office/drawing/2014/main" id="{007F18CC-00F6-BE0C-ABEE-6F69482CD9E7}"/>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t="24409"/>
              <a:stretch/>
            </p:blipFill>
            <p:spPr>
              <a:xfrm>
                <a:off x="5359867" y="2583777"/>
                <a:ext cx="2561473" cy="1840023"/>
              </a:xfrm>
              <a:prstGeom prst="rect">
                <a:avLst/>
              </a:prstGeom>
            </p:spPr>
          </p:pic>
          <p:pic>
            <p:nvPicPr>
              <p:cNvPr id="121" name="Graphic 120">
                <a:extLst>
                  <a:ext uri="{FF2B5EF4-FFF2-40B4-BE49-F238E27FC236}">
                    <a16:creationId xmlns:a16="http://schemas.microsoft.com/office/drawing/2014/main" id="{3EA8005C-0191-3DDC-50F0-CFB91980D4C9}"/>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l="20740" t="65438" r="65418" b="14137"/>
              <a:stretch/>
            </p:blipFill>
            <p:spPr>
              <a:xfrm>
                <a:off x="5956852" y="3647047"/>
                <a:ext cx="253977" cy="356145"/>
              </a:xfrm>
              <a:prstGeom prst="ellipse">
                <a:avLst/>
              </a:prstGeom>
            </p:spPr>
          </p:pic>
          <p:pic>
            <p:nvPicPr>
              <p:cNvPr id="122" name="Graphic 121">
                <a:extLst>
                  <a:ext uri="{FF2B5EF4-FFF2-40B4-BE49-F238E27FC236}">
                    <a16:creationId xmlns:a16="http://schemas.microsoft.com/office/drawing/2014/main" id="{6E55DDCA-160F-EA94-48FC-05B7656908AF}"/>
                  </a:ext>
                </a:extLst>
              </p:cNvPr>
              <p:cNvPicPr>
                <a:picLocks noChangeAspect="1"/>
              </p:cNvPicPr>
              <p:nvPr/>
            </p:nvPicPr>
            <p:blipFill rotWithShape="1">
              <a:blip r:embed="rId20">
                <a:extLst>
                  <a:ext uri="{96DAC541-7B7A-43D3-8B79-37D633B846F1}">
                    <asvg:svgBlip xmlns:asvg="http://schemas.microsoft.com/office/drawing/2016/SVG/main" r:embed="rId22"/>
                  </a:ext>
                </a:extLst>
              </a:blip>
              <a:srcRect l="20740" t="65438" r="65418" b="14137"/>
              <a:stretch/>
            </p:blipFill>
            <p:spPr>
              <a:xfrm>
                <a:off x="6031039" y="3309072"/>
                <a:ext cx="205381" cy="288000"/>
              </a:xfrm>
              <a:prstGeom prst="ellipse">
                <a:avLst/>
              </a:prstGeom>
            </p:spPr>
          </p:pic>
        </p:grpSp>
      </p:grpSp>
      <p:sp>
        <p:nvSpPr>
          <p:cNvPr id="3" name="Slide Number Placeholder 2">
            <a:extLst>
              <a:ext uri="{FF2B5EF4-FFF2-40B4-BE49-F238E27FC236}">
                <a16:creationId xmlns:a16="http://schemas.microsoft.com/office/drawing/2014/main" id="{34F0A11B-2691-9ED6-F1BA-AB8F5837E303}"/>
              </a:ext>
            </a:extLst>
          </p:cNvPr>
          <p:cNvSpPr>
            <a:spLocks noGrp="1"/>
          </p:cNvSpPr>
          <p:nvPr>
            <p:ph type="sldNum" sz="quarter" idx="12"/>
          </p:nvPr>
        </p:nvSpPr>
        <p:spPr/>
        <p:txBody>
          <a:bodyPr/>
          <a:lstStyle/>
          <a:p>
            <a:fld id="{D8277FC2-D02C-49A0-8F4A-5D4FF85CD43C}" type="slidenum">
              <a:rPr lang="en-GB" smtClean="0"/>
              <a:pPr/>
              <a:t>13</a:t>
            </a:fld>
            <a:endParaRPr lang="en-GB"/>
          </a:p>
        </p:txBody>
      </p:sp>
    </p:spTree>
    <p:extLst>
      <p:ext uri="{BB962C8B-B14F-4D97-AF65-F5344CB8AC3E}">
        <p14:creationId xmlns:p14="http://schemas.microsoft.com/office/powerpoint/2010/main" val="8722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212B-B66F-62F7-C23D-CBAF28DFF7A5}"/>
              </a:ext>
            </a:extLst>
          </p:cNvPr>
          <p:cNvSpPr>
            <a:spLocks noGrp="1"/>
          </p:cNvSpPr>
          <p:nvPr>
            <p:ph type="title"/>
          </p:nvPr>
        </p:nvSpPr>
        <p:spPr/>
        <p:txBody>
          <a:bodyPr vert="horz" lIns="91440" tIns="45720" rIns="91440" bIns="45720" rtlCol="0" anchor="ctr">
            <a:noAutofit/>
          </a:bodyPr>
          <a:lstStyle/>
          <a:p>
            <a:r>
              <a:rPr lang="en-GB" sz="2800">
                <a:latin typeface="Arial"/>
                <a:cs typeface="Arial"/>
              </a:rPr>
              <a:t>Fezolinetant </a:t>
            </a:r>
            <a:r>
              <a:rPr lang="en-GB" sz="2800" spc="0">
                <a:latin typeface="Arial"/>
                <a:cs typeface="Arial"/>
              </a:rPr>
              <a:t>significantly reduced both the frequency of moderate to severe VMS and severity of remaining episodes vs placebo</a:t>
            </a:r>
            <a:r>
              <a:rPr lang="en-GB" sz="2800" spc="0" baseline="30000">
                <a:latin typeface="Arial"/>
                <a:cs typeface="Arial"/>
              </a:rPr>
              <a:t>1</a:t>
            </a:r>
            <a:endParaRPr lang="en-GB" sz="2800" spc="0">
              <a:latin typeface="Arial"/>
              <a:cs typeface="Arial"/>
            </a:endParaRPr>
          </a:p>
        </p:txBody>
      </p:sp>
      <p:sp>
        <p:nvSpPr>
          <p:cNvPr id="3" name="Text Placeholder 2">
            <a:extLst>
              <a:ext uri="{FF2B5EF4-FFF2-40B4-BE49-F238E27FC236}">
                <a16:creationId xmlns:a16="http://schemas.microsoft.com/office/drawing/2014/main" id="{D9F47890-16DE-1A5F-C625-3A52C8B300A6}"/>
              </a:ext>
            </a:extLst>
          </p:cNvPr>
          <p:cNvSpPr>
            <a:spLocks noGrp="1"/>
          </p:cNvSpPr>
          <p:nvPr>
            <p:ph type="body" sz="quarter" idx="16"/>
          </p:nvPr>
        </p:nvSpPr>
        <p:spPr/>
        <p:txBody>
          <a:bodyPr vert="horz" lIns="90000" tIns="0" rIns="0" bIns="0" rtlCol="0" anchor="b">
            <a:noAutofit/>
          </a:bodyPr>
          <a:lstStyle/>
          <a:p>
            <a:pPr marL="5715" indent="-5715"/>
            <a:r>
              <a:rPr lang="en-GB" sz="1800">
                <a:cs typeface="Arial"/>
              </a:rPr>
              <a:t>*VEOZA 45 mg met the clinically meaningful threshold of a reduction of two or more hot flashes per day, compared with placebo. </a:t>
            </a:r>
            <a:br>
              <a:rPr lang="en-GB" sz="1800"/>
            </a:br>
            <a:r>
              <a:rPr lang="en-GB" sz="1800">
                <a:cs typeface="Arial"/>
              </a:rPr>
              <a:t>LS, least squares; SE, standard error; VMS, vasomotor symptoms.</a:t>
            </a:r>
            <a:br>
              <a:rPr lang="en-GB" sz="1800"/>
            </a:br>
            <a:r>
              <a:rPr lang="en-GB" sz="1800">
                <a:cs typeface="Arial"/>
              </a:rPr>
              <a:t>1. VEOZA™ (</a:t>
            </a:r>
            <a:r>
              <a:rPr lang="en-GB" sz="1800" err="1">
                <a:cs typeface="Arial"/>
              </a:rPr>
              <a:t>fezolinetant</a:t>
            </a:r>
            <a:r>
              <a:rPr lang="en-GB" sz="1800">
                <a:cs typeface="Arial"/>
              </a:rPr>
              <a:t>) Summary of Product Characteristics</a:t>
            </a:r>
            <a:endParaRPr lang="en-GB" sz="1800">
              <a:ea typeface="Calibri"/>
              <a:cs typeface="Arial"/>
            </a:endParaRPr>
          </a:p>
        </p:txBody>
      </p:sp>
      <p:graphicFrame>
        <p:nvGraphicFramePr>
          <p:cNvPr id="72" name="Chart 71">
            <a:extLst>
              <a:ext uri="{FF2B5EF4-FFF2-40B4-BE49-F238E27FC236}">
                <a16:creationId xmlns:a16="http://schemas.microsoft.com/office/drawing/2014/main" id="{9BD19A32-89B4-61AB-A207-97BC00773081}"/>
              </a:ext>
            </a:extLst>
          </p:cNvPr>
          <p:cNvGraphicFramePr/>
          <p:nvPr/>
        </p:nvGraphicFramePr>
        <p:xfrm>
          <a:off x="4708085" y="2579249"/>
          <a:ext cx="3644473" cy="2487294"/>
        </p:xfrm>
        <a:graphic>
          <a:graphicData uri="http://schemas.openxmlformats.org/drawingml/2006/chart">
            <c:chart xmlns:c="http://schemas.openxmlformats.org/drawingml/2006/chart" xmlns:r="http://schemas.openxmlformats.org/officeDocument/2006/relationships" r:id="rId3"/>
          </a:graphicData>
        </a:graphic>
      </p:graphicFrame>
      <p:grpSp>
        <p:nvGrpSpPr>
          <p:cNvPr id="73" name="Group 72">
            <a:extLst>
              <a:ext uri="{FF2B5EF4-FFF2-40B4-BE49-F238E27FC236}">
                <a16:creationId xmlns:a16="http://schemas.microsoft.com/office/drawing/2014/main" id="{495525E7-D046-03A8-994D-CBBB36248257}"/>
              </a:ext>
            </a:extLst>
          </p:cNvPr>
          <p:cNvGrpSpPr/>
          <p:nvPr/>
        </p:nvGrpSpPr>
        <p:grpSpPr>
          <a:xfrm>
            <a:off x="4790464" y="2814306"/>
            <a:ext cx="3217300" cy="1678586"/>
            <a:chOff x="6387285" y="2860521"/>
            <a:chExt cx="4289733" cy="2238115"/>
          </a:xfrm>
        </p:grpSpPr>
        <p:sp>
          <p:nvSpPr>
            <p:cNvPr id="74" name="Rectangle 73">
              <a:extLst>
                <a:ext uri="{FF2B5EF4-FFF2-40B4-BE49-F238E27FC236}">
                  <a16:creationId xmlns:a16="http://schemas.microsoft.com/office/drawing/2014/main" id="{F33879FD-5966-BF21-8764-F664E09D45FC}"/>
                </a:ext>
              </a:extLst>
            </p:cNvPr>
            <p:cNvSpPr/>
            <p:nvPr/>
          </p:nvSpPr>
          <p:spPr>
            <a:xfrm>
              <a:off x="7166405"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03FEC947-4E4C-342F-EF11-9FFDB0679E55}"/>
                </a:ext>
              </a:extLst>
            </p:cNvPr>
            <p:cNvSpPr/>
            <p:nvPr/>
          </p:nvSpPr>
          <p:spPr>
            <a:xfrm>
              <a:off x="8123495"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C17CF770-808D-7B74-72AC-308D44FC462A}"/>
                </a:ext>
              </a:extLst>
            </p:cNvPr>
            <p:cNvSpPr/>
            <p:nvPr/>
          </p:nvSpPr>
          <p:spPr>
            <a:xfrm>
              <a:off x="9026663"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77" name="TextBox 1">
              <a:extLst>
                <a:ext uri="{FF2B5EF4-FFF2-40B4-BE49-F238E27FC236}">
                  <a16:creationId xmlns:a16="http://schemas.microsoft.com/office/drawing/2014/main" id="{17719076-0A6C-E8A7-0F91-09BCE09AB9CD}"/>
                </a:ext>
              </a:extLst>
            </p:cNvPr>
            <p:cNvSpPr txBox="1"/>
            <p:nvPr/>
          </p:nvSpPr>
          <p:spPr>
            <a:xfrm>
              <a:off x="7384637"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−0.53</a:t>
              </a:r>
            </a:p>
          </p:txBody>
        </p:sp>
        <p:sp>
          <p:nvSpPr>
            <p:cNvPr id="78" name="TextBox 1">
              <a:extLst>
                <a:ext uri="{FF2B5EF4-FFF2-40B4-BE49-F238E27FC236}">
                  <a16:creationId xmlns:a16="http://schemas.microsoft.com/office/drawing/2014/main" id="{0E161461-7FF1-5E14-F1E4-8EEE55F426BC}"/>
                </a:ext>
              </a:extLst>
            </p:cNvPr>
            <p:cNvSpPr txBox="1"/>
            <p:nvPr/>
          </p:nvSpPr>
          <p:spPr>
            <a:xfrm>
              <a:off x="8302029"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−0.30</a:t>
              </a:r>
            </a:p>
          </p:txBody>
        </p:sp>
        <p:sp>
          <p:nvSpPr>
            <p:cNvPr id="79" name="TextBox 1">
              <a:extLst>
                <a:ext uri="{FF2B5EF4-FFF2-40B4-BE49-F238E27FC236}">
                  <a16:creationId xmlns:a16="http://schemas.microsoft.com/office/drawing/2014/main" id="{8C8C3C4B-25EC-F6C3-9072-1741E3A1774F}"/>
                </a:ext>
              </a:extLst>
            </p:cNvPr>
            <p:cNvSpPr txBox="1"/>
            <p:nvPr/>
          </p:nvSpPr>
          <p:spPr>
            <a:xfrm>
              <a:off x="9219485"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−0.67</a:t>
              </a:r>
            </a:p>
          </p:txBody>
        </p:sp>
        <p:sp>
          <p:nvSpPr>
            <p:cNvPr id="80" name="TextBox 1">
              <a:extLst>
                <a:ext uri="{FF2B5EF4-FFF2-40B4-BE49-F238E27FC236}">
                  <a16:creationId xmlns:a16="http://schemas.microsoft.com/office/drawing/2014/main" id="{52CBECA9-6E49-73C1-9446-E1625255FAA2}"/>
                </a:ext>
              </a:extLst>
            </p:cNvPr>
            <p:cNvSpPr txBox="1"/>
            <p:nvPr/>
          </p:nvSpPr>
          <p:spPr>
            <a:xfrm>
              <a:off x="10136941" y="3271843"/>
              <a:ext cx="382657" cy="218137"/>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−0.42</a:t>
              </a:r>
            </a:p>
          </p:txBody>
        </p:sp>
        <p:sp>
          <p:nvSpPr>
            <p:cNvPr id="81" name="Rectangle 80">
              <a:extLst>
                <a:ext uri="{FF2B5EF4-FFF2-40B4-BE49-F238E27FC236}">
                  <a16:creationId xmlns:a16="http://schemas.microsoft.com/office/drawing/2014/main" id="{A7BFEFE4-A4EA-859E-E909-FDBFE4FDDA52}"/>
                </a:ext>
              </a:extLst>
            </p:cNvPr>
            <p:cNvSpPr/>
            <p:nvPr/>
          </p:nvSpPr>
          <p:spPr>
            <a:xfrm>
              <a:off x="7470704" y="4444811"/>
              <a:ext cx="1305583" cy="328878"/>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−0.24</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(0.04)</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sp>
          <p:nvSpPr>
            <p:cNvPr id="82" name="Rectangle 81">
              <a:extLst>
                <a:ext uri="{FF2B5EF4-FFF2-40B4-BE49-F238E27FC236}">
                  <a16:creationId xmlns:a16="http://schemas.microsoft.com/office/drawing/2014/main" id="{A9D9010D-77FE-12FB-ABDE-25BE748188D6}"/>
                </a:ext>
              </a:extLst>
            </p:cNvPr>
            <p:cNvSpPr/>
            <p:nvPr/>
          </p:nvSpPr>
          <p:spPr>
            <a:xfrm>
              <a:off x="9255040" y="4744015"/>
              <a:ext cx="1351943" cy="354621"/>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−0.24</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(0.06)</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grpSp>
          <p:nvGrpSpPr>
            <p:cNvPr id="83" name="Group 82">
              <a:extLst>
                <a:ext uri="{FF2B5EF4-FFF2-40B4-BE49-F238E27FC236}">
                  <a16:creationId xmlns:a16="http://schemas.microsoft.com/office/drawing/2014/main" id="{CDB18A58-D7A2-B454-8870-DC9C6482A350}"/>
                </a:ext>
              </a:extLst>
            </p:cNvPr>
            <p:cNvGrpSpPr/>
            <p:nvPr/>
          </p:nvGrpSpPr>
          <p:grpSpPr>
            <a:xfrm>
              <a:off x="9432079" y="4334327"/>
              <a:ext cx="912070" cy="328876"/>
              <a:chOff x="3490416" y="2702500"/>
              <a:chExt cx="816309" cy="313183"/>
            </a:xfrm>
          </p:grpSpPr>
          <p:cxnSp>
            <p:nvCxnSpPr>
              <p:cNvPr id="97" name="Straight Connector 96">
                <a:extLst>
                  <a:ext uri="{FF2B5EF4-FFF2-40B4-BE49-F238E27FC236}">
                    <a16:creationId xmlns:a16="http://schemas.microsoft.com/office/drawing/2014/main" id="{C82126B6-A92A-ABBD-F01F-567FAEA2BAF5}"/>
                  </a:ext>
                </a:extLst>
              </p:cNvPr>
              <p:cNvCxnSpPr>
                <a:cxnSpLocks/>
              </p:cNvCxnSpPr>
              <p:nvPr/>
            </p:nvCxnSpPr>
            <p:spPr bwMode="auto">
              <a:xfrm>
                <a:off x="4306725" y="2702500"/>
                <a:ext cx="0" cy="313183"/>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719446A8-9A18-3DC8-740B-93E7E2F738C7}"/>
                  </a:ext>
                </a:extLst>
              </p:cNvPr>
              <p:cNvCxnSpPr>
                <a:cxnSpLocks/>
              </p:cNvCxnSpPr>
              <p:nvPr/>
            </p:nvCxnSpPr>
            <p:spPr bwMode="auto">
              <a:xfrm>
                <a:off x="3490416" y="2938019"/>
                <a:ext cx="0" cy="7766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509D6B6-B2FB-40EE-5BBC-981AEFF08511}"/>
                  </a:ext>
                </a:extLst>
              </p:cNvPr>
              <p:cNvCxnSpPr>
                <a:cxnSpLocks/>
              </p:cNvCxnSpPr>
              <p:nvPr/>
            </p:nvCxnSpPr>
            <p:spPr bwMode="auto">
              <a:xfrm flipH="1">
                <a:off x="3490416" y="3008240"/>
                <a:ext cx="816309" cy="0"/>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grpSp>
          <p:nvGrpSpPr>
            <p:cNvPr id="84" name="Group 83">
              <a:extLst>
                <a:ext uri="{FF2B5EF4-FFF2-40B4-BE49-F238E27FC236}">
                  <a16:creationId xmlns:a16="http://schemas.microsoft.com/office/drawing/2014/main" id="{B799D579-AF10-2D52-DE7B-DB414B9FE418}"/>
                </a:ext>
              </a:extLst>
            </p:cNvPr>
            <p:cNvGrpSpPr/>
            <p:nvPr/>
          </p:nvGrpSpPr>
          <p:grpSpPr>
            <a:xfrm>
              <a:off x="7566176" y="4014590"/>
              <a:ext cx="927178" cy="328879"/>
              <a:chOff x="3485708" y="2622240"/>
              <a:chExt cx="829831" cy="313184"/>
            </a:xfrm>
          </p:grpSpPr>
          <p:cxnSp>
            <p:nvCxnSpPr>
              <p:cNvPr id="94" name="Straight Connector 93">
                <a:extLst>
                  <a:ext uri="{FF2B5EF4-FFF2-40B4-BE49-F238E27FC236}">
                    <a16:creationId xmlns:a16="http://schemas.microsoft.com/office/drawing/2014/main" id="{3F13388A-E91E-EB66-E0CB-673CED4C17B1}"/>
                  </a:ext>
                </a:extLst>
              </p:cNvPr>
              <p:cNvCxnSpPr>
                <a:cxnSpLocks/>
              </p:cNvCxnSpPr>
              <p:nvPr/>
            </p:nvCxnSpPr>
            <p:spPr bwMode="auto">
              <a:xfrm>
                <a:off x="4315539" y="2622240"/>
                <a:ext cx="0" cy="313183"/>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F0A7A9A4-8778-22E3-C06B-8B410568A620}"/>
                  </a:ext>
                </a:extLst>
              </p:cNvPr>
              <p:cNvCxnSpPr>
                <a:cxnSpLocks/>
              </p:cNvCxnSpPr>
              <p:nvPr/>
            </p:nvCxnSpPr>
            <p:spPr bwMode="auto">
              <a:xfrm>
                <a:off x="3485708" y="2857760"/>
                <a:ext cx="0" cy="7766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875C3A97-756B-6DB9-E4FB-BE386B415685}"/>
                  </a:ext>
                </a:extLst>
              </p:cNvPr>
              <p:cNvCxnSpPr>
                <a:cxnSpLocks/>
              </p:cNvCxnSpPr>
              <p:nvPr/>
            </p:nvCxnSpPr>
            <p:spPr bwMode="auto">
              <a:xfrm flipH="1">
                <a:off x="3485708" y="2935423"/>
                <a:ext cx="829831" cy="1"/>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sp>
          <p:nvSpPr>
            <p:cNvPr id="85" name="Rectangle 84">
              <a:extLst>
                <a:ext uri="{FF2B5EF4-FFF2-40B4-BE49-F238E27FC236}">
                  <a16:creationId xmlns:a16="http://schemas.microsoft.com/office/drawing/2014/main" id="{363D5567-A126-7F16-B968-81DE4390610D}"/>
                </a:ext>
              </a:extLst>
            </p:cNvPr>
            <p:cNvSpPr/>
            <p:nvPr/>
          </p:nvSpPr>
          <p:spPr>
            <a:xfrm>
              <a:off x="9952116" y="2860521"/>
              <a:ext cx="724902" cy="289299"/>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2.4</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grpSp>
          <p:nvGrpSpPr>
            <p:cNvPr id="86" name="Group 85">
              <a:extLst>
                <a:ext uri="{FF2B5EF4-FFF2-40B4-BE49-F238E27FC236}">
                  <a16:creationId xmlns:a16="http://schemas.microsoft.com/office/drawing/2014/main" id="{ECC3E1BD-244E-0CB6-C152-341A56921C5F}"/>
                </a:ext>
              </a:extLst>
            </p:cNvPr>
            <p:cNvGrpSpPr/>
            <p:nvPr/>
          </p:nvGrpSpPr>
          <p:grpSpPr>
            <a:xfrm>
              <a:off x="6387285" y="3072402"/>
              <a:ext cx="640317" cy="1988406"/>
              <a:chOff x="8300637" y="3428275"/>
              <a:chExt cx="549881" cy="1863806"/>
            </a:xfrm>
          </p:grpSpPr>
          <p:grpSp>
            <p:nvGrpSpPr>
              <p:cNvPr id="87" name="Group 86">
                <a:extLst>
                  <a:ext uri="{FF2B5EF4-FFF2-40B4-BE49-F238E27FC236}">
                    <a16:creationId xmlns:a16="http://schemas.microsoft.com/office/drawing/2014/main" id="{2ADCF0E0-778D-E4F0-D961-2BA4AB5C1318}"/>
                  </a:ext>
                </a:extLst>
              </p:cNvPr>
              <p:cNvGrpSpPr/>
              <p:nvPr/>
            </p:nvGrpSpPr>
            <p:grpSpPr>
              <a:xfrm>
                <a:off x="8300637" y="3736041"/>
                <a:ext cx="549881" cy="1556040"/>
                <a:chOff x="728685" y="3736041"/>
                <a:chExt cx="549881" cy="1556040"/>
              </a:xfrm>
            </p:grpSpPr>
            <p:sp>
              <p:nvSpPr>
                <p:cNvPr id="89" name="TextBox 88">
                  <a:extLst>
                    <a:ext uri="{FF2B5EF4-FFF2-40B4-BE49-F238E27FC236}">
                      <a16:creationId xmlns:a16="http://schemas.microsoft.com/office/drawing/2014/main" id="{A45496A2-61C8-ED58-715E-70A55B76EF79}"/>
                    </a:ext>
                  </a:extLst>
                </p:cNvPr>
                <p:cNvSpPr txBox="1"/>
                <p:nvPr/>
              </p:nvSpPr>
              <p:spPr>
                <a:xfrm>
                  <a:off x="728685" y="3736041"/>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−0.2</a:t>
                  </a:r>
                </a:p>
              </p:txBody>
            </p:sp>
            <p:sp>
              <p:nvSpPr>
                <p:cNvPr id="90" name="TextBox 89">
                  <a:extLst>
                    <a:ext uri="{FF2B5EF4-FFF2-40B4-BE49-F238E27FC236}">
                      <a16:creationId xmlns:a16="http://schemas.microsoft.com/office/drawing/2014/main" id="{EB655F83-E411-66D7-A1FD-28ED827D6790}"/>
                    </a:ext>
                  </a:extLst>
                </p:cNvPr>
                <p:cNvSpPr txBox="1"/>
                <p:nvPr/>
              </p:nvSpPr>
              <p:spPr>
                <a:xfrm>
                  <a:off x="732658" y="4073153"/>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−0.4</a:t>
                  </a:r>
                </a:p>
              </p:txBody>
            </p:sp>
            <p:sp>
              <p:nvSpPr>
                <p:cNvPr id="91" name="TextBox 90">
                  <a:extLst>
                    <a:ext uri="{FF2B5EF4-FFF2-40B4-BE49-F238E27FC236}">
                      <a16:creationId xmlns:a16="http://schemas.microsoft.com/office/drawing/2014/main" id="{82AC5566-2A52-2F88-E084-1183E8523CCD}"/>
                    </a:ext>
                  </a:extLst>
                </p:cNvPr>
                <p:cNvSpPr txBox="1"/>
                <p:nvPr/>
              </p:nvSpPr>
              <p:spPr>
                <a:xfrm>
                  <a:off x="732658" y="4410286"/>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−0.6</a:t>
                  </a:r>
                </a:p>
              </p:txBody>
            </p:sp>
            <p:sp>
              <p:nvSpPr>
                <p:cNvPr id="92" name="TextBox 91">
                  <a:extLst>
                    <a:ext uri="{FF2B5EF4-FFF2-40B4-BE49-F238E27FC236}">
                      <a16:creationId xmlns:a16="http://schemas.microsoft.com/office/drawing/2014/main" id="{7A344AE4-12F9-5AB2-1979-DEDD969EE669}"/>
                    </a:ext>
                  </a:extLst>
                </p:cNvPr>
                <p:cNvSpPr txBox="1"/>
                <p:nvPr/>
              </p:nvSpPr>
              <p:spPr>
                <a:xfrm>
                  <a:off x="738541" y="4751644"/>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−0.8</a:t>
                  </a:r>
                </a:p>
              </p:txBody>
            </p:sp>
            <p:sp>
              <p:nvSpPr>
                <p:cNvPr id="93" name="TextBox 92">
                  <a:extLst>
                    <a:ext uri="{FF2B5EF4-FFF2-40B4-BE49-F238E27FC236}">
                      <a16:creationId xmlns:a16="http://schemas.microsoft.com/office/drawing/2014/main" id="{EC8BEC17-C957-36B4-5F66-C5694FD085B7}"/>
                    </a:ext>
                  </a:extLst>
                </p:cNvPr>
                <p:cNvSpPr txBox="1"/>
                <p:nvPr/>
              </p:nvSpPr>
              <p:spPr>
                <a:xfrm>
                  <a:off x="737845" y="5032440"/>
                  <a:ext cx="540025"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a:t>
                  </a:r>
                </a:p>
              </p:txBody>
            </p:sp>
          </p:grpSp>
          <p:sp>
            <p:nvSpPr>
              <p:cNvPr id="88" name="TextBox 87">
                <a:extLst>
                  <a:ext uri="{FF2B5EF4-FFF2-40B4-BE49-F238E27FC236}">
                    <a16:creationId xmlns:a16="http://schemas.microsoft.com/office/drawing/2014/main" id="{83266DED-10BE-8920-0C37-061EE2B3F267}"/>
                  </a:ext>
                </a:extLst>
              </p:cNvPr>
              <p:cNvSpPr txBox="1"/>
              <p:nvPr/>
            </p:nvSpPr>
            <p:spPr>
              <a:xfrm>
                <a:off x="8442685" y="3428275"/>
                <a:ext cx="397977" cy="25964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a:t>
                </a:r>
              </a:p>
            </p:txBody>
          </p:sp>
        </p:grpSp>
      </p:grpSp>
      <p:graphicFrame>
        <p:nvGraphicFramePr>
          <p:cNvPr id="100" name="Chart 99">
            <a:extLst>
              <a:ext uri="{FF2B5EF4-FFF2-40B4-BE49-F238E27FC236}">
                <a16:creationId xmlns:a16="http://schemas.microsoft.com/office/drawing/2014/main" id="{0DB6DB63-BDE7-DE6B-64F3-1FBAF0048287}"/>
              </a:ext>
            </a:extLst>
          </p:cNvPr>
          <p:cNvGraphicFramePr/>
          <p:nvPr/>
        </p:nvGraphicFramePr>
        <p:xfrm>
          <a:off x="192767" y="2573536"/>
          <a:ext cx="3817579" cy="2502755"/>
        </p:xfrm>
        <a:graphic>
          <a:graphicData uri="http://schemas.openxmlformats.org/drawingml/2006/chart">
            <c:chart xmlns:c="http://schemas.openxmlformats.org/drawingml/2006/chart" xmlns:r="http://schemas.openxmlformats.org/officeDocument/2006/relationships" r:id="rId4"/>
          </a:graphicData>
        </a:graphic>
      </p:graphicFrame>
      <p:sp>
        <p:nvSpPr>
          <p:cNvPr id="101" name="Rectangle 100">
            <a:extLst>
              <a:ext uri="{FF2B5EF4-FFF2-40B4-BE49-F238E27FC236}">
                <a16:creationId xmlns:a16="http://schemas.microsoft.com/office/drawing/2014/main" id="{B1947D63-594F-D8EC-6FCD-50E4370677EB}"/>
              </a:ext>
            </a:extLst>
          </p:cNvPr>
          <p:cNvSpPr/>
          <p:nvPr/>
        </p:nvSpPr>
        <p:spPr>
          <a:xfrm>
            <a:off x="1386846" y="2628429"/>
            <a:ext cx="552717"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4</a:t>
            </a:r>
          </a:p>
        </p:txBody>
      </p:sp>
      <p:sp>
        <p:nvSpPr>
          <p:cNvPr id="102" name="Rectangle 101">
            <a:extLst>
              <a:ext uri="{FF2B5EF4-FFF2-40B4-BE49-F238E27FC236}">
                <a16:creationId xmlns:a16="http://schemas.microsoft.com/office/drawing/2014/main" id="{DB144771-5355-17FD-FC9B-1B3D7788727F}"/>
              </a:ext>
            </a:extLst>
          </p:cNvPr>
          <p:cNvSpPr/>
          <p:nvPr/>
        </p:nvSpPr>
        <p:spPr>
          <a:xfrm>
            <a:off x="2810414" y="2630916"/>
            <a:ext cx="552717"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12</a:t>
            </a:r>
          </a:p>
        </p:txBody>
      </p:sp>
      <p:grpSp>
        <p:nvGrpSpPr>
          <p:cNvPr id="103" name="Group 102">
            <a:extLst>
              <a:ext uri="{FF2B5EF4-FFF2-40B4-BE49-F238E27FC236}">
                <a16:creationId xmlns:a16="http://schemas.microsoft.com/office/drawing/2014/main" id="{F646D8D6-9E47-0919-1893-D1F72359C49D}"/>
              </a:ext>
            </a:extLst>
          </p:cNvPr>
          <p:cNvGrpSpPr/>
          <p:nvPr/>
        </p:nvGrpSpPr>
        <p:grpSpPr>
          <a:xfrm>
            <a:off x="647363" y="2823064"/>
            <a:ext cx="2983835" cy="1658458"/>
            <a:chOff x="863151" y="2872199"/>
            <a:chExt cx="3978446" cy="2211277"/>
          </a:xfrm>
        </p:grpSpPr>
        <p:sp>
          <p:nvSpPr>
            <p:cNvPr id="104" name="Rectangle 103">
              <a:extLst>
                <a:ext uri="{FF2B5EF4-FFF2-40B4-BE49-F238E27FC236}">
                  <a16:creationId xmlns:a16="http://schemas.microsoft.com/office/drawing/2014/main" id="{E9FD9CD7-A29C-228C-26CA-604C6AA2FA77}"/>
                </a:ext>
              </a:extLst>
            </p:cNvPr>
            <p:cNvSpPr/>
            <p:nvPr/>
          </p:nvSpPr>
          <p:spPr>
            <a:xfrm>
              <a:off x="1537868" y="2936556"/>
              <a:ext cx="622520" cy="142458"/>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11.1</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5" name="Rectangle 104">
              <a:extLst>
                <a:ext uri="{FF2B5EF4-FFF2-40B4-BE49-F238E27FC236}">
                  <a16:creationId xmlns:a16="http://schemas.microsoft.com/office/drawing/2014/main" id="{E2541D40-6524-E5E4-FEB4-E8C3B8CDE3EB}"/>
                </a:ext>
              </a:extLst>
            </p:cNvPr>
            <p:cNvSpPr/>
            <p:nvPr/>
          </p:nvSpPr>
          <p:spPr>
            <a:xfrm>
              <a:off x="2417530" y="2872199"/>
              <a:ext cx="622520" cy="271171"/>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11.0</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6" name="Rectangle 105">
              <a:extLst>
                <a:ext uri="{FF2B5EF4-FFF2-40B4-BE49-F238E27FC236}">
                  <a16:creationId xmlns:a16="http://schemas.microsoft.com/office/drawing/2014/main" id="{152D837F-C598-A3DD-892D-2141D8AA74B9}"/>
                </a:ext>
              </a:extLst>
            </p:cNvPr>
            <p:cNvSpPr/>
            <p:nvPr/>
          </p:nvSpPr>
          <p:spPr>
            <a:xfrm>
              <a:off x="3315578" y="2872199"/>
              <a:ext cx="622520" cy="271171"/>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11.1</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id="{6911F83E-527A-CB0C-A013-AEEDDA423EFA}"/>
                </a:ext>
              </a:extLst>
            </p:cNvPr>
            <p:cNvSpPr/>
            <p:nvPr/>
          </p:nvSpPr>
          <p:spPr>
            <a:xfrm>
              <a:off x="4219077" y="2872199"/>
              <a:ext cx="622520" cy="271171"/>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11.0</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3206BB5E-76FA-DAB2-6EE8-A5A07EAA6BA7}"/>
                </a:ext>
              </a:extLst>
            </p:cNvPr>
            <p:cNvSpPr/>
            <p:nvPr/>
          </p:nvSpPr>
          <p:spPr>
            <a:xfrm>
              <a:off x="1720778" y="4541540"/>
              <a:ext cx="1121188" cy="308269"/>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−2.3* </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(0.32)</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sp>
          <p:nvSpPr>
            <p:cNvPr id="109" name="Rectangle 108">
              <a:extLst>
                <a:ext uri="{FF2B5EF4-FFF2-40B4-BE49-F238E27FC236}">
                  <a16:creationId xmlns:a16="http://schemas.microsoft.com/office/drawing/2014/main" id="{CF4A16A4-5A43-7BAB-BBAC-6C2133E4F4F0}"/>
                </a:ext>
              </a:extLst>
            </p:cNvPr>
            <p:cNvSpPr/>
            <p:nvPr/>
          </p:nvSpPr>
          <p:spPr>
            <a:xfrm>
              <a:off x="3563914" y="4751077"/>
              <a:ext cx="1161000" cy="332399"/>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t>−2.5*</a:t>
              </a:r>
              <a:br>
                <a:rPr kumimoji="0" lang="en-US" sz="1050" b="1" i="0" u="none" strike="noStrike" kern="0" cap="none" spc="0" normalizeH="0" baseline="0" noProof="0">
                  <a:ln>
                    <a:noFill/>
                  </a:ln>
                  <a:solidFill>
                    <a:srgbClr val="404140"/>
                  </a:solidFill>
                  <a:effectLst/>
                  <a:uLnTx/>
                  <a:uFillTx/>
                  <a:latin typeface="Arial" panose="020B0604020202020204"/>
                  <a:ea typeface="+mn-ea"/>
                  <a:cs typeface="Arial"/>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(0.35)</a:t>
              </a:r>
            </a:p>
            <a:p>
              <a:pPr marL="7144" marR="0" lvl="0" indent="0" algn="ctr"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Arial"/>
                </a:rPr>
                <a:t>P&lt;0.001</a:t>
              </a:r>
            </a:p>
          </p:txBody>
        </p:sp>
        <p:grpSp>
          <p:nvGrpSpPr>
            <p:cNvPr id="110" name="Group 109">
              <a:extLst>
                <a:ext uri="{FF2B5EF4-FFF2-40B4-BE49-F238E27FC236}">
                  <a16:creationId xmlns:a16="http://schemas.microsoft.com/office/drawing/2014/main" id="{76738F3C-FD11-5171-2778-0CA09006FD95}"/>
                </a:ext>
              </a:extLst>
            </p:cNvPr>
            <p:cNvGrpSpPr/>
            <p:nvPr/>
          </p:nvGrpSpPr>
          <p:grpSpPr>
            <a:xfrm>
              <a:off x="863151" y="3063921"/>
              <a:ext cx="443792" cy="1928355"/>
              <a:chOff x="702370" y="3429778"/>
              <a:chExt cx="443792" cy="1928355"/>
            </a:xfrm>
          </p:grpSpPr>
          <p:sp>
            <p:nvSpPr>
              <p:cNvPr id="123" name="TextBox 122">
                <a:extLst>
                  <a:ext uri="{FF2B5EF4-FFF2-40B4-BE49-F238E27FC236}">
                    <a16:creationId xmlns:a16="http://schemas.microsoft.com/office/drawing/2014/main" id="{A98797B4-631D-51F9-5168-FCBF832C86D9}"/>
                  </a:ext>
                </a:extLst>
              </p:cNvPr>
              <p:cNvSpPr txBox="1"/>
              <p:nvPr/>
            </p:nvSpPr>
            <p:spPr>
              <a:xfrm>
                <a:off x="748185" y="3429778"/>
                <a:ext cx="397977" cy="276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0</a:t>
                </a:r>
              </a:p>
            </p:txBody>
          </p:sp>
          <p:sp>
            <p:nvSpPr>
              <p:cNvPr id="124" name="TextBox 123">
                <a:extLst>
                  <a:ext uri="{FF2B5EF4-FFF2-40B4-BE49-F238E27FC236}">
                    <a16:creationId xmlns:a16="http://schemas.microsoft.com/office/drawing/2014/main" id="{B4E1662A-BB85-A456-8A42-96A7409F8198}"/>
                  </a:ext>
                </a:extLst>
              </p:cNvPr>
              <p:cNvSpPr txBox="1"/>
              <p:nvPr/>
            </p:nvSpPr>
            <p:spPr>
              <a:xfrm>
                <a:off x="748185" y="4273786"/>
                <a:ext cx="397977" cy="276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−5</a:t>
                </a:r>
              </a:p>
            </p:txBody>
          </p:sp>
          <p:sp>
            <p:nvSpPr>
              <p:cNvPr id="125" name="TextBox 124">
                <a:extLst>
                  <a:ext uri="{FF2B5EF4-FFF2-40B4-BE49-F238E27FC236}">
                    <a16:creationId xmlns:a16="http://schemas.microsoft.com/office/drawing/2014/main" id="{86D94724-2B34-A3B4-A768-43D1C1B77826}"/>
                  </a:ext>
                </a:extLst>
              </p:cNvPr>
              <p:cNvSpPr txBox="1"/>
              <p:nvPr/>
            </p:nvSpPr>
            <p:spPr>
              <a:xfrm>
                <a:off x="702370" y="5081134"/>
                <a:ext cx="443792" cy="27699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−10</a:t>
                </a:r>
              </a:p>
            </p:txBody>
          </p:sp>
        </p:grpSp>
        <p:grpSp>
          <p:nvGrpSpPr>
            <p:cNvPr id="111" name="Group 110">
              <a:extLst>
                <a:ext uri="{FF2B5EF4-FFF2-40B4-BE49-F238E27FC236}">
                  <a16:creationId xmlns:a16="http://schemas.microsoft.com/office/drawing/2014/main" id="{8B64A451-3381-578C-2CD8-CDF284EA602E}"/>
                </a:ext>
              </a:extLst>
            </p:cNvPr>
            <p:cNvGrpSpPr/>
            <p:nvPr/>
          </p:nvGrpSpPr>
          <p:grpSpPr>
            <a:xfrm>
              <a:off x="1849128" y="3973717"/>
              <a:ext cx="926053" cy="474150"/>
              <a:chOff x="5136642" y="2516589"/>
              <a:chExt cx="798420" cy="562707"/>
            </a:xfrm>
          </p:grpSpPr>
          <p:cxnSp>
            <p:nvCxnSpPr>
              <p:cNvPr id="120" name="Straight Connector 119">
                <a:extLst>
                  <a:ext uri="{FF2B5EF4-FFF2-40B4-BE49-F238E27FC236}">
                    <a16:creationId xmlns:a16="http://schemas.microsoft.com/office/drawing/2014/main" id="{2604976C-918E-4A0C-EB93-98889D84027F}"/>
                  </a:ext>
                </a:extLst>
              </p:cNvPr>
              <p:cNvCxnSpPr>
                <a:cxnSpLocks/>
              </p:cNvCxnSpPr>
              <p:nvPr/>
            </p:nvCxnSpPr>
            <p:spPr bwMode="auto">
              <a:xfrm>
                <a:off x="5935062" y="2516589"/>
                <a:ext cx="0" cy="562707"/>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794821FB-42D4-9E1F-1D36-D0CEEED095DA}"/>
                  </a:ext>
                </a:extLst>
              </p:cNvPr>
              <p:cNvCxnSpPr>
                <a:cxnSpLocks/>
              </p:cNvCxnSpPr>
              <p:nvPr/>
            </p:nvCxnSpPr>
            <p:spPr bwMode="auto">
              <a:xfrm>
                <a:off x="5136642" y="2977669"/>
                <a:ext cx="0" cy="9850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C97896CF-CBF1-45C9-505E-D47548156526}"/>
                  </a:ext>
                </a:extLst>
              </p:cNvPr>
              <p:cNvCxnSpPr>
                <a:cxnSpLocks/>
              </p:cNvCxnSpPr>
              <p:nvPr/>
            </p:nvCxnSpPr>
            <p:spPr bwMode="auto">
              <a:xfrm flipH="1">
                <a:off x="5136642" y="3070460"/>
                <a:ext cx="798420" cy="0"/>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grpSp>
          <p:nvGrpSpPr>
            <p:cNvPr id="112" name="Group 111">
              <a:extLst>
                <a:ext uri="{FF2B5EF4-FFF2-40B4-BE49-F238E27FC236}">
                  <a16:creationId xmlns:a16="http://schemas.microsoft.com/office/drawing/2014/main" id="{A213E89E-52DF-E53A-DA0F-3A86C260A8B5}"/>
                </a:ext>
              </a:extLst>
            </p:cNvPr>
            <p:cNvGrpSpPr/>
            <p:nvPr/>
          </p:nvGrpSpPr>
          <p:grpSpPr>
            <a:xfrm>
              <a:off x="3654149" y="4157373"/>
              <a:ext cx="886967" cy="465940"/>
              <a:chOff x="5136642" y="2526333"/>
              <a:chExt cx="798420" cy="552963"/>
            </a:xfrm>
          </p:grpSpPr>
          <p:cxnSp>
            <p:nvCxnSpPr>
              <p:cNvPr id="117" name="Straight Connector 116">
                <a:extLst>
                  <a:ext uri="{FF2B5EF4-FFF2-40B4-BE49-F238E27FC236}">
                    <a16:creationId xmlns:a16="http://schemas.microsoft.com/office/drawing/2014/main" id="{30ABE2B4-1E1C-5CB5-4B32-3BB428810D91}"/>
                  </a:ext>
                </a:extLst>
              </p:cNvPr>
              <p:cNvCxnSpPr>
                <a:cxnSpLocks/>
              </p:cNvCxnSpPr>
              <p:nvPr/>
            </p:nvCxnSpPr>
            <p:spPr bwMode="auto">
              <a:xfrm>
                <a:off x="5935062" y="2526333"/>
                <a:ext cx="0" cy="552963"/>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3E4F7429-5648-2803-AD6D-AB14E07D760B}"/>
                  </a:ext>
                </a:extLst>
              </p:cNvPr>
              <p:cNvCxnSpPr>
                <a:cxnSpLocks/>
              </p:cNvCxnSpPr>
              <p:nvPr/>
            </p:nvCxnSpPr>
            <p:spPr bwMode="auto">
              <a:xfrm>
                <a:off x="5136642" y="2977669"/>
                <a:ext cx="0" cy="98504"/>
              </a:xfrm>
              <a:prstGeom prst="line">
                <a:avLst/>
              </a:prstGeom>
              <a:solidFill>
                <a:srgbClr val="00FF00"/>
              </a:solidFill>
              <a:ln w="19050" cap="flat" cmpd="sng" algn="ctr">
                <a:solidFill>
                  <a:srgbClr val="44546A"/>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F06EF8BF-D42E-FC11-2DE1-0050E162B866}"/>
                  </a:ext>
                </a:extLst>
              </p:cNvPr>
              <p:cNvCxnSpPr>
                <a:cxnSpLocks/>
              </p:cNvCxnSpPr>
              <p:nvPr/>
            </p:nvCxnSpPr>
            <p:spPr bwMode="auto">
              <a:xfrm flipH="1">
                <a:off x="5136642" y="3070460"/>
                <a:ext cx="798420" cy="0"/>
              </a:xfrm>
              <a:prstGeom prst="line">
                <a:avLst/>
              </a:prstGeom>
              <a:solidFill>
                <a:srgbClr val="00FF00"/>
              </a:solidFill>
              <a:ln w="19050" cap="flat" cmpd="sng" algn="ctr">
                <a:solidFill>
                  <a:srgbClr val="44546A"/>
                </a:solidFill>
                <a:prstDash val="solid"/>
                <a:round/>
                <a:headEnd type="none" w="med" len="med"/>
                <a:tailEnd type="none" w="med" len="med"/>
              </a:ln>
              <a:effectLst/>
            </p:spPr>
          </p:cxnSp>
        </p:grpSp>
        <p:sp>
          <p:nvSpPr>
            <p:cNvPr id="113" name="TextBox 1">
              <a:extLst>
                <a:ext uri="{FF2B5EF4-FFF2-40B4-BE49-F238E27FC236}">
                  <a16:creationId xmlns:a16="http://schemas.microsoft.com/office/drawing/2014/main" id="{23BFF169-72FB-734D-B649-89AEEE118660}"/>
                </a:ext>
              </a:extLst>
            </p:cNvPr>
            <p:cNvSpPr txBox="1"/>
            <p:nvPr/>
          </p:nvSpPr>
          <p:spPr>
            <a:xfrm>
              <a:off x="1655239"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−5.8</a:t>
              </a:r>
            </a:p>
          </p:txBody>
        </p:sp>
        <p:sp>
          <p:nvSpPr>
            <p:cNvPr id="114" name="TextBox 1">
              <a:extLst>
                <a:ext uri="{FF2B5EF4-FFF2-40B4-BE49-F238E27FC236}">
                  <a16:creationId xmlns:a16="http://schemas.microsoft.com/office/drawing/2014/main" id="{AAD447D6-B211-2A45-AA8F-B478DB42F3B0}"/>
                </a:ext>
              </a:extLst>
            </p:cNvPr>
            <p:cNvSpPr txBox="1"/>
            <p:nvPr/>
          </p:nvSpPr>
          <p:spPr>
            <a:xfrm>
              <a:off x="2527033"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−3.5</a:t>
              </a:r>
            </a:p>
          </p:txBody>
        </p:sp>
        <p:sp>
          <p:nvSpPr>
            <p:cNvPr id="115" name="TextBox 1">
              <a:extLst>
                <a:ext uri="{FF2B5EF4-FFF2-40B4-BE49-F238E27FC236}">
                  <a16:creationId xmlns:a16="http://schemas.microsoft.com/office/drawing/2014/main" id="{8D91A28F-74E6-6A7D-0AD2-C9330DF261AC}"/>
                </a:ext>
              </a:extLst>
            </p:cNvPr>
            <p:cNvSpPr txBox="1"/>
            <p:nvPr/>
          </p:nvSpPr>
          <p:spPr>
            <a:xfrm>
              <a:off x="3433759"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−6.9</a:t>
              </a:r>
            </a:p>
          </p:txBody>
        </p:sp>
        <p:sp>
          <p:nvSpPr>
            <p:cNvPr id="116" name="TextBox 1">
              <a:extLst>
                <a:ext uri="{FF2B5EF4-FFF2-40B4-BE49-F238E27FC236}">
                  <a16:creationId xmlns:a16="http://schemas.microsoft.com/office/drawing/2014/main" id="{41146DAA-FA25-A71F-0298-A4C56E1E1DA6}"/>
                </a:ext>
              </a:extLst>
            </p:cNvPr>
            <p:cNvSpPr txBox="1"/>
            <p:nvPr/>
          </p:nvSpPr>
          <p:spPr>
            <a:xfrm>
              <a:off x="4384121" y="3271843"/>
              <a:ext cx="328612" cy="204468"/>
            </a:xfrm>
            <a:prstGeom prst="rect">
              <a:avLst/>
            </a:prstGeom>
            <a:noFill/>
          </p:spPr>
          <p:txBody>
            <a:bodyPr wrap="non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Arial" panose="020B0604020202020204"/>
                  <a:ea typeface="+mn-ea"/>
                  <a:cs typeface="+mn-cs"/>
                </a:rPr>
                <a:t>−4.4</a:t>
              </a:r>
            </a:p>
          </p:txBody>
        </p:sp>
      </p:grpSp>
      <p:sp>
        <p:nvSpPr>
          <p:cNvPr id="126" name="Rectangle 125">
            <a:extLst>
              <a:ext uri="{FF2B5EF4-FFF2-40B4-BE49-F238E27FC236}">
                <a16:creationId xmlns:a16="http://schemas.microsoft.com/office/drawing/2014/main" id="{514099F9-513D-52EB-C0C2-B22020D3985D}"/>
              </a:ext>
            </a:extLst>
          </p:cNvPr>
          <p:cNvSpPr/>
          <p:nvPr/>
        </p:nvSpPr>
        <p:spPr>
          <a:xfrm>
            <a:off x="5608733" y="5093167"/>
            <a:ext cx="871889" cy="259685"/>
          </a:xfrm>
          <a:prstGeom prst="rect">
            <a:avLst/>
          </a:prstGeom>
        </p:spPr>
        <p:txBody>
          <a:bodyPr wrap="square" lIns="0" tIns="0" rIns="0" bIns="0">
            <a:noAutofit/>
          </a:bodyPr>
          <a:lstStyle/>
          <a:p>
            <a:pPr marL="7144" marR="0" lvl="0" indent="0" algn="ctr" defTabSz="51435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04140"/>
              </a:solidFill>
              <a:effectLst/>
              <a:uLnTx/>
              <a:uFillTx/>
              <a:latin typeface="Arial" panose="020B0604020202020204"/>
              <a:ea typeface="+mn-ea"/>
              <a:cs typeface="Arial"/>
            </a:endParaRPr>
          </a:p>
        </p:txBody>
      </p:sp>
      <p:sp>
        <p:nvSpPr>
          <p:cNvPr id="127" name="Rectangle 126">
            <a:extLst>
              <a:ext uri="{FF2B5EF4-FFF2-40B4-BE49-F238E27FC236}">
                <a16:creationId xmlns:a16="http://schemas.microsoft.com/office/drawing/2014/main" id="{B41A9D87-0826-BB82-0F48-39B33D8273BC}"/>
              </a:ext>
            </a:extLst>
          </p:cNvPr>
          <p:cNvSpPr/>
          <p:nvPr/>
        </p:nvSpPr>
        <p:spPr>
          <a:xfrm>
            <a:off x="486210" y="2188370"/>
            <a:ext cx="3757178" cy="313256"/>
          </a:xfrm>
          <a:prstGeom prst="rect">
            <a:avLst/>
          </a:prstGeom>
          <a:noFill/>
          <a:ln w="12700" cap="flat" cmpd="sng" algn="ctr">
            <a:noFill/>
            <a:prstDash val="solid"/>
            <a:miter lim="800000"/>
          </a:ln>
          <a:effectLst/>
        </p:spPr>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Pooled analysis of SKYLIGHT 1 and 2: </a:t>
            </a:r>
            <a:r>
              <a:rPr kumimoji="0" lang="en-US" sz="1200" b="1" i="0" u="none" strike="noStrike" kern="0" cap="none" spc="0" normalizeH="0" baseline="0" noProof="0">
                <a:ln>
                  <a:noFill/>
                </a:ln>
                <a:solidFill>
                  <a:srgbClr val="8D2062"/>
                </a:solidFill>
                <a:effectLst/>
                <a:uLnTx/>
                <a:uFillTx/>
                <a:latin typeface="Arial" panose="020B0604020202020204"/>
                <a:ea typeface="+mn-ea"/>
                <a:cs typeface="+mn-cs"/>
              </a:rPr>
              <a:t>frequency</a:t>
            </a: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 of moderate to severe VMS per 24 hours </a:t>
            </a:r>
            <a:endParaRPr kumimoji="0" lang="en-GB" sz="1200" b="1"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28" name="Rectangle 127">
            <a:extLst>
              <a:ext uri="{FF2B5EF4-FFF2-40B4-BE49-F238E27FC236}">
                <a16:creationId xmlns:a16="http://schemas.microsoft.com/office/drawing/2014/main" id="{ADDA1BEE-5AE4-BE28-3DE7-727338E990A7}"/>
              </a:ext>
            </a:extLst>
          </p:cNvPr>
          <p:cNvSpPr/>
          <p:nvPr/>
        </p:nvSpPr>
        <p:spPr>
          <a:xfrm>
            <a:off x="5660686" y="2629812"/>
            <a:ext cx="622355"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4</a:t>
            </a:r>
          </a:p>
        </p:txBody>
      </p:sp>
      <p:sp>
        <p:nvSpPr>
          <p:cNvPr id="129" name="Rectangle 128">
            <a:extLst>
              <a:ext uri="{FF2B5EF4-FFF2-40B4-BE49-F238E27FC236}">
                <a16:creationId xmlns:a16="http://schemas.microsoft.com/office/drawing/2014/main" id="{17485259-76CC-AC0E-78ED-D86CC29EAAB7}"/>
              </a:ext>
            </a:extLst>
          </p:cNvPr>
          <p:cNvSpPr/>
          <p:nvPr/>
        </p:nvSpPr>
        <p:spPr>
          <a:xfrm>
            <a:off x="7074059" y="2629812"/>
            <a:ext cx="622355" cy="167065"/>
          </a:xfrm>
          <a:prstGeom prst="rect">
            <a:avLst/>
          </a:prstGeom>
        </p:spPr>
        <p:txBody>
          <a:bodyPr wrap="square" lIns="0" tIns="0" rIns="0" bIns="0" anchor="b" anchorCtr="0">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panose="020B0604020202020204"/>
                <a:ea typeface="+mn-ea"/>
                <a:cs typeface="Arial"/>
              </a:rPr>
              <a:t>Week 12</a:t>
            </a:r>
          </a:p>
        </p:txBody>
      </p:sp>
      <p:grpSp>
        <p:nvGrpSpPr>
          <p:cNvPr id="130" name="Group 129">
            <a:extLst>
              <a:ext uri="{FF2B5EF4-FFF2-40B4-BE49-F238E27FC236}">
                <a16:creationId xmlns:a16="http://schemas.microsoft.com/office/drawing/2014/main" id="{549DAF76-20A3-F4AC-E479-13B1ED65DE27}"/>
              </a:ext>
            </a:extLst>
          </p:cNvPr>
          <p:cNvGrpSpPr/>
          <p:nvPr/>
        </p:nvGrpSpPr>
        <p:grpSpPr>
          <a:xfrm>
            <a:off x="2972550" y="4832709"/>
            <a:ext cx="3173710" cy="282089"/>
            <a:chOff x="7251566" y="2658054"/>
            <a:chExt cx="3700726" cy="314304"/>
          </a:xfrm>
        </p:grpSpPr>
        <p:grpSp>
          <p:nvGrpSpPr>
            <p:cNvPr id="131" name="Group 130">
              <a:extLst>
                <a:ext uri="{FF2B5EF4-FFF2-40B4-BE49-F238E27FC236}">
                  <a16:creationId xmlns:a16="http://schemas.microsoft.com/office/drawing/2014/main" id="{9D2EE086-5B53-FD6C-693F-506C161DA30E}"/>
                </a:ext>
              </a:extLst>
            </p:cNvPr>
            <p:cNvGrpSpPr/>
            <p:nvPr/>
          </p:nvGrpSpPr>
          <p:grpSpPr>
            <a:xfrm>
              <a:off x="7251566" y="2658054"/>
              <a:ext cx="3700726" cy="314304"/>
              <a:chOff x="1769242" y="1636018"/>
              <a:chExt cx="3850009" cy="274426"/>
            </a:xfrm>
          </p:grpSpPr>
          <p:sp>
            <p:nvSpPr>
              <p:cNvPr id="133" name="Rectangle: Rounded Corners 132">
                <a:extLst>
                  <a:ext uri="{FF2B5EF4-FFF2-40B4-BE49-F238E27FC236}">
                    <a16:creationId xmlns:a16="http://schemas.microsoft.com/office/drawing/2014/main" id="{CE4A4B18-35F7-4AEA-1F5F-62E127F24439}"/>
                  </a:ext>
                </a:extLst>
              </p:cNvPr>
              <p:cNvSpPr/>
              <p:nvPr/>
            </p:nvSpPr>
            <p:spPr>
              <a:xfrm>
                <a:off x="1769242" y="1675383"/>
                <a:ext cx="182880" cy="182880"/>
              </a:xfrm>
              <a:prstGeom prst="roundRect">
                <a:avLst/>
              </a:prstGeom>
              <a:solidFill>
                <a:srgbClr val="822864"/>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34" name="Rectangle 133">
                <a:extLst>
                  <a:ext uri="{FF2B5EF4-FFF2-40B4-BE49-F238E27FC236}">
                    <a16:creationId xmlns:a16="http://schemas.microsoft.com/office/drawing/2014/main" id="{A88677C0-93A5-A261-106E-A557CD2669C8}"/>
                  </a:ext>
                </a:extLst>
              </p:cNvPr>
              <p:cNvSpPr/>
              <p:nvPr/>
            </p:nvSpPr>
            <p:spPr>
              <a:xfrm>
                <a:off x="1992677" y="1636018"/>
                <a:ext cx="2074276" cy="274426"/>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mn-cs"/>
                  </a:rPr>
                  <a:t>VEOZA (n=341) </a:t>
                </a:r>
              </a:p>
            </p:txBody>
          </p:sp>
          <p:sp>
            <p:nvSpPr>
              <p:cNvPr id="135" name="Rectangle 134">
                <a:extLst>
                  <a:ext uri="{FF2B5EF4-FFF2-40B4-BE49-F238E27FC236}">
                    <a16:creationId xmlns:a16="http://schemas.microsoft.com/office/drawing/2014/main" id="{EA358A33-B00F-F437-B80A-7A4959FD4149}"/>
                  </a:ext>
                </a:extLst>
              </p:cNvPr>
              <p:cNvSpPr/>
              <p:nvPr/>
            </p:nvSpPr>
            <p:spPr>
              <a:xfrm>
                <a:off x="4333297" y="1636018"/>
                <a:ext cx="1285954" cy="261610"/>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404140"/>
                    </a:solidFill>
                    <a:effectLst/>
                    <a:uLnTx/>
                    <a:uFillTx/>
                    <a:latin typeface="Arial" panose="020B0604020202020204"/>
                    <a:ea typeface="+mn-ea"/>
                    <a:cs typeface="+mn-cs"/>
                  </a:rPr>
                  <a:t>Placebo (n=342)</a:t>
                </a:r>
              </a:p>
            </p:txBody>
          </p:sp>
        </p:grpSp>
        <p:sp>
          <p:nvSpPr>
            <p:cNvPr id="132" name="Rectangle: Rounded Corners 105">
              <a:extLst>
                <a:ext uri="{FF2B5EF4-FFF2-40B4-BE49-F238E27FC236}">
                  <a16:creationId xmlns:a16="http://schemas.microsoft.com/office/drawing/2014/main" id="{FDDB412A-BF97-84F3-0925-3BB595530592}"/>
                </a:ext>
              </a:extLst>
            </p:cNvPr>
            <p:cNvSpPr/>
            <p:nvPr/>
          </p:nvSpPr>
          <p:spPr>
            <a:xfrm>
              <a:off x="9492617" y="2699726"/>
              <a:ext cx="175789" cy="209455"/>
            </a:xfrm>
            <a:prstGeom prst="roundRect">
              <a:avLst/>
            </a:prstGeom>
            <a:solidFill>
              <a:schemeClr val="tx1"/>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404140"/>
                </a:solidFill>
                <a:effectLst/>
                <a:uLnTx/>
                <a:uFillTx/>
                <a:latin typeface="Arial" panose="020B0604020202020204"/>
                <a:ea typeface="+mn-ea"/>
                <a:cs typeface="+mn-cs"/>
              </a:endParaRPr>
            </a:p>
          </p:txBody>
        </p:sp>
      </p:grpSp>
      <p:sp>
        <p:nvSpPr>
          <p:cNvPr id="136" name="Rectangle 135">
            <a:extLst>
              <a:ext uri="{FF2B5EF4-FFF2-40B4-BE49-F238E27FC236}">
                <a16:creationId xmlns:a16="http://schemas.microsoft.com/office/drawing/2014/main" id="{18816AFD-AF58-4F2F-D185-799F1052B065}"/>
              </a:ext>
            </a:extLst>
          </p:cNvPr>
          <p:cNvSpPr/>
          <p:nvPr/>
        </p:nvSpPr>
        <p:spPr>
          <a:xfrm>
            <a:off x="5012507" y="2188370"/>
            <a:ext cx="3237910" cy="363309"/>
          </a:xfrm>
          <a:prstGeom prst="rect">
            <a:avLst/>
          </a:prstGeom>
          <a:noFill/>
          <a:ln w="12700" cap="flat" cmpd="sng" algn="ctr">
            <a:noFill/>
            <a:prstDash val="solid"/>
            <a:miter lim="800000"/>
          </a:ln>
          <a:effectLst/>
        </p:spPr>
        <p:txBody>
          <a:bodyPr lIns="68580" tIns="34290" rIns="68580" bIns="3429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Pooled analysis of SKYLIGHT 1 and 2: </a:t>
            </a:r>
            <a:r>
              <a:rPr kumimoji="0" lang="en-US" sz="1200" b="1" i="0" u="none" strike="noStrike" kern="0" cap="none" spc="0" normalizeH="0" baseline="0" noProof="0">
                <a:ln>
                  <a:noFill/>
                </a:ln>
                <a:solidFill>
                  <a:srgbClr val="8D2062"/>
                </a:solidFill>
                <a:effectLst/>
                <a:uLnTx/>
                <a:uFillTx/>
                <a:latin typeface="Arial" panose="020B0604020202020204"/>
                <a:ea typeface="+mn-ea"/>
                <a:cs typeface="+mn-cs"/>
              </a:rPr>
              <a:t>severity</a:t>
            </a: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 of VMS episodes per 24 hours</a:t>
            </a:r>
            <a:endParaRPr kumimoji="0" lang="en-GB" sz="1200" b="1"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37" name="TextBox 136">
            <a:extLst>
              <a:ext uri="{FF2B5EF4-FFF2-40B4-BE49-F238E27FC236}">
                <a16:creationId xmlns:a16="http://schemas.microsoft.com/office/drawing/2014/main" id="{C5ABAD17-D1DB-9946-DEC1-2FCF954217EF}"/>
              </a:ext>
            </a:extLst>
          </p:cNvPr>
          <p:cNvSpPr txBox="1"/>
          <p:nvPr/>
        </p:nvSpPr>
        <p:spPr>
          <a:xfrm rot="16200000">
            <a:off x="15109" y="3558670"/>
            <a:ext cx="1082831" cy="242374"/>
          </a:xfrm>
          <a:prstGeom prst="rect">
            <a:avLst/>
          </a:prstGeom>
          <a:noFill/>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LS mean change</a:t>
            </a:r>
            <a:b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b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 from baseline (SE)</a:t>
            </a:r>
          </a:p>
        </p:txBody>
      </p:sp>
      <p:sp>
        <p:nvSpPr>
          <p:cNvPr id="138" name="TextBox 137">
            <a:extLst>
              <a:ext uri="{FF2B5EF4-FFF2-40B4-BE49-F238E27FC236}">
                <a16:creationId xmlns:a16="http://schemas.microsoft.com/office/drawing/2014/main" id="{D608D6D4-8924-5F38-746B-133F1BCB231E}"/>
              </a:ext>
            </a:extLst>
          </p:cNvPr>
          <p:cNvSpPr txBox="1"/>
          <p:nvPr/>
        </p:nvSpPr>
        <p:spPr>
          <a:xfrm rot="16200000">
            <a:off x="4179865" y="3558670"/>
            <a:ext cx="1082831" cy="242374"/>
          </a:xfrm>
          <a:prstGeom prst="rect">
            <a:avLst/>
          </a:prstGeom>
          <a:noFill/>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LS mean change</a:t>
            </a:r>
            <a:b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br>
            <a:r>
              <a:rPr kumimoji="0" lang="en-US" sz="900" b="1" i="0" u="none" strike="noStrike" kern="0" cap="none" spc="0" normalizeH="0" baseline="0" noProof="0">
                <a:ln>
                  <a:noFill/>
                </a:ln>
                <a:solidFill>
                  <a:srgbClr val="404140"/>
                </a:solidFill>
                <a:effectLst/>
                <a:uLnTx/>
                <a:uFillTx/>
                <a:latin typeface="Arial" panose="020B0604020202020204"/>
                <a:ea typeface="+mn-ea"/>
                <a:cs typeface="+mn-cs"/>
              </a:rPr>
              <a:t> from baseline (SE)</a:t>
            </a:r>
          </a:p>
        </p:txBody>
      </p:sp>
      <p:sp>
        <p:nvSpPr>
          <p:cNvPr id="139" name="Rectangle 138">
            <a:extLst>
              <a:ext uri="{FF2B5EF4-FFF2-40B4-BE49-F238E27FC236}">
                <a16:creationId xmlns:a16="http://schemas.microsoft.com/office/drawing/2014/main" id="{250676E1-E2A8-F115-2991-F9DE9ED80179}"/>
              </a:ext>
            </a:extLst>
          </p:cNvPr>
          <p:cNvSpPr/>
          <p:nvPr/>
        </p:nvSpPr>
        <p:spPr>
          <a:xfrm>
            <a:off x="351080" y="2864930"/>
            <a:ext cx="466890" cy="106844"/>
          </a:xfrm>
          <a:prstGeom prst="rect">
            <a:avLst/>
          </a:prstGeom>
        </p:spPr>
        <p:txBody>
          <a:bodyPr wrap="square" lIns="0" tIns="0" rIns="0" bIns="0" anchor="ctr" anchorCtr="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404140"/>
                </a:solidFill>
                <a:effectLst/>
                <a:uLnTx/>
                <a:uFillTx/>
                <a:latin typeface="Arial" panose="020B0604020202020204"/>
                <a:ea typeface="+mn-ea"/>
                <a:cs typeface="+mn-cs"/>
              </a:rPr>
              <a:t>Baseline</a:t>
            </a:r>
            <a:endParaRPr kumimoji="0" lang="en-US" sz="150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FD1DBA3-69DE-D38B-25D0-8C091B6A1165}"/>
              </a:ext>
            </a:extLst>
          </p:cNvPr>
          <p:cNvSpPr>
            <a:spLocks noGrp="1"/>
          </p:cNvSpPr>
          <p:nvPr>
            <p:ph type="sldNum" sz="quarter" idx="12"/>
          </p:nvPr>
        </p:nvSpPr>
        <p:spPr/>
        <p:txBody>
          <a:bodyPr/>
          <a:lstStyle/>
          <a:p>
            <a:fld id="{D8277FC2-D02C-49A0-8F4A-5D4FF85CD43C}" type="slidenum">
              <a:rPr lang="en-GB" smtClean="0"/>
              <a:pPr/>
              <a:t>14</a:t>
            </a:fld>
            <a:endParaRPr lang="en-GB"/>
          </a:p>
        </p:txBody>
      </p:sp>
    </p:spTree>
    <p:extLst>
      <p:ext uri="{BB962C8B-B14F-4D97-AF65-F5344CB8AC3E}">
        <p14:creationId xmlns:p14="http://schemas.microsoft.com/office/powerpoint/2010/main" val="138924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03366132-FCF5-EE77-F04A-24DC5554FCE1}"/>
              </a:ext>
            </a:extLst>
          </p:cNvPr>
          <p:cNvSpPr/>
          <p:nvPr/>
        </p:nvSpPr>
        <p:spPr>
          <a:xfrm>
            <a:off x="469455" y="2631349"/>
            <a:ext cx="3413878" cy="1753292"/>
          </a:xfrm>
          <a:prstGeom prst="roundRect">
            <a:avLst/>
          </a:prstGeom>
          <a:solidFill>
            <a:schemeClr val="accent2">
              <a:lumMod val="20000"/>
              <a:lumOff val="80000"/>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3F8C725-5CAD-2F3E-34BB-C04F751E4C6C}"/>
              </a:ext>
            </a:extLst>
          </p:cNvPr>
          <p:cNvSpPr>
            <a:spLocks noGrp="1"/>
          </p:cNvSpPr>
          <p:nvPr>
            <p:ph type="title"/>
          </p:nvPr>
        </p:nvSpPr>
        <p:spPr/>
        <p:txBody>
          <a:bodyPr>
            <a:normAutofit/>
          </a:bodyPr>
          <a:lstStyle/>
          <a:p>
            <a:r>
              <a:rPr lang="en-GB" sz="2800">
                <a:latin typeface="Arial"/>
                <a:cs typeface="Arial"/>
              </a:rPr>
              <a:t>Fezolinetant </a:t>
            </a:r>
            <a:r>
              <a:rPr lang="en-GB" sz="2800" spc="0">
                <a:latin typeface="Arial"/>
                <a:cs typeface="Arial"/>
              </a:rPr>
              <a:t>reduced the </a:t>
            </a:r>
            <a:r>
              <a:rPr lang="en-GB" sz="2800" spc="0">
                <a:solidFill>
                  <a:srgbClr val="8D2062"/>
                </a:solidFill>
                <a:latin typeface="Arial"/>
                <a:cs typeface="Arial"/>
              </a:rPr>
              <a:t>frequency</a:t>
            </a:r>
            <a:r>
              <a:rPr lang="en-GB" sz="2800" spc="0">
                <a:latin typeface="Arial"/>
                <a:cs typeface="Arial"/>
              </a:rPr>
              <a:t> of moderate to severe VMS by 63% from baseline to 12 weeks</a:t>
            </a:r>
            <a:r>
              <a:rPr lang="en-GB" sz="2800" spc="0" baseline="30000">
                <a:latin typeface="Arial"/>
                <a:cs typeface="Arial"/>
              </a:rPr>
              <a:t>1</a:t>
            </a:r>
          </a:p>
        </p:txBody>
      </p:sp>
      <p:sp>
        <p:nvSpPr>
          <p:cNvPr id="5" name="Text Placeholder 4">
            <a:extLst>
              <a:ext uri="{FF2B5EF4-FFF2-40B4-BE49-F238E27FC236}">
                <a16:creationId xmlns:a16="http://schemas.microsoft.com/office/drawing/2014/main" id="{A9BD3A11-62AB-E560-D515-2CA7C6154304}"/>
              </a:ext>
            </a:extLst>
          </p:cNvPr>
          <p:cNvSpPr>
            <a:spLocks noGrp="1"/>
          </p:cNvSpPr>
          <p:nvPr>
            <p:ph type="body" sz="quarter" idx="16"/>
          </p:nvPr>
        </p:nvSpPr>
        <p:spPr>
          <a:xfrm>
            <a:off x="336082" y="5511782"/>
            <a:ext cx="8471836" cy="336986"/>
          </a:xfrm>
        </p:spPr>
        <p:txBody>
          <a:bodyPr vert="horz" lIns="90000" tIns="0" rIns="0" bIns="0" rtlCol="0" anchor="b">
            <a:noAutofit/>
          </a:bodyPr>
          <a:lstStyle/>
          <a:p>
            <a:pPr marL="5715" indent="-5715"/>
            <a:r>
              <a:rPr lang="en-GB" sz="2000">
                <a:cs typeface="Arial"/>
              </a:rPr>
              <a:t>VMS, vasomotor symptoms.</a:t>
            </a:r>
            <a:br>
              <a:rPr lang="en-GB" sz="2000"/>
            </a:br>
            <a:r>
              <a:rPr lang="en-GB" sz="2000">
                <a:cs typeface="Arial"/>
              </a:rPr>
              <a:t>1. VEOZA™ (fezolinetant) Summary of Product Characteristics</a:t>
            </a:r>
            <a:endParaRPr lang="en-US" sz="2000">
              <a:cs typeface="Arial"/>
            </a:endParaRPr>
          </a:p>
        </p:txBody>
      </p:sp>
      <p:sp>
        <p:nvSpPr>
          <p:cNvPr id="7" name="TextBox 6">
            <a:extLst>
              <a:ext uri="{FF2B5EF4-FFF2-40B4-BE49-F238E27FC236}">
                <a16:creationId xmlns:a16="http://schemas.microsoft.com/office/drawing/2014/main" id="{A336E66F-AE79-85FD-3A9A-900D67F5710F}"/>
              </a:ext>
            </a:extLst>
          </p:cNvPr>
          <p:cNvSpPr txBox="1"/>
          <p:nvPr/>
        </p:nvSpPr>
        <p:spPr>
          <a:xfrm>
            <a:off x="2031805" y="3017783"/>
            <a:ext cx="1760708" cy="11079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t>At 12 weeks, </a:t>
            </a:r>
            <a:b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br>
            <a:r>
              <a:rPr kumimoji="0" lang="en-GB" sz="3000" b="1" i="0" u="none" strike="noStrike" kern="1200" cap="none" spc="0" normalizeH="0" baseline="0" noProof="0">
                <a:ln>
                  <a:noFill/>
                </a:ln>
                <a:solidFill>
                  <a:srgbClr val="201651"/>
                </a:solidFill>
                <a:effectLst/>
                <a:uLnTx/>
                <a:uFillTx/>
                <a:latin typeface="Arial" panose="020B0604020202020204"/>
                <a:ea typeface="+mn-ea"/>
                <a:cs typeface="+mn-cs"/>
              </a:rPr>
              <a:t>~2</a:t>
            </a:r>
            <a:r>
              <a:rPr kumimoji="0" lang="en-GB" sz="1200" b="1" i="0" u="none" strike="noStrike" kern="1200" cap="none" spc="0" normalizeH="0" baseline="0" noProof="0">
                <a:ln>
                  <a:noFill/>
                </a:ln>
                <a:solidFill>
                  <a:srgbClr val="201651"/>
                </a:solidFill>
                <a:effectLst/>
                <a:uLnTx/>
                <a:uFillTx/>
                <a:latin typeface="Arial" panose="020B0604020202020204"/>
                <a:ea typeface="+mn-ea"/>
                <a:cs typeface="+mn-cs"/>
              </a:rPr>
              <a:t> </a:t>
            </a:r>
            <a: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t>out of every </a:t>
            </a:r>
            <a:r>
              <a:rPr kumimoji="0" lang="en-GB" sz="3000" b="1" i="0" u="none" strike="noStrike" kern="1200" cap="none" spc="0" normalizeH="0" baseline="0" noProof="0">
                <a:ln>
                  <a:noFill/>
                </a:ln>
                <a:solidFill>
                  <a:srgbClr val="201651"/>
                </a:solidFill>
                <a:effectLst/>
                <a:uLnTx/>
                <a:uFillTx/>
                <a:latin typeface="Arial" panose="020B0604020202020204"/>
                <a:ea typeface="+mn-ea"/>
                <a:cs typeface="+mn-cs"/>
              </a:rPr>
              <a:t>3</a:t>
            </a:r>
            <a:b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201651"/>
                </a:solidFill>
                <a:effectLst/>
                <a:uLnTx/>
                <a:uFillTx/>
                <a:latin typeface="Arial" panose="020B0604020202020204"/>
                <a:ea typeface="+mn-ea"/>
                <a:cs typeface="+mn-cs"/>
              </a:rPr>
              <a:t>VMS episodes were eliminated (63%).</a:t>
            </a:r>
          </a:p>
        </p:txBody>
      </p:sp>
      <p:graphicFrame>
        <p:nvGraphicFramePr>
          <p:cNvPr id="11" name="Chart 10">
            <a:extLst>
              <a:ext uri="{FF2B5EF4-FFF2-40B4-BE49-F238E27FC236}">
                <a16:creationId xmlns:a16="http://schemas.microsoft.com/office/drawing/2014/main" id="{A6F7DC21-5179-C96C-ED8F-4957AB28561B}"/>
              </a:ext>
            </a:extLst>
          </p:cNvPr>
          <p:cNvGraphicFramePr/>
          <p:nvPr/>
        </p:nvGraphicFramePr>
        <p:xfrm>
          <a:off x="36457" y="2775946"/>
          <a:ext cx="2570174" cy="1520567"/>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raphic 13">
            <a:extLst>
              <a:ext uri="{FF2B5EF4-FFF2-40B4-BE49-F238E27FC236}">
                <a16:creationId xmlns:a16="http://schemas.microsoft.com/office/drawing/2014/main" id="{DA2F7825-FEE6-DA0E-E376-CD77EA0FE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301" y="3243500"/>
            <a:ext cx="624485" cy="624485"/>
          </a:xfrm>
          <a:prstGeom prst="rect">
            <a:avLst/>
          </a:prstGeom>
        </p:spPr>
      </p:pic>
      <p:pic>
        <p:nvPicPr>
          <p:cNvPr id="60" name="Graphic 59" descr="No sign outline">
            <a:extLst>
              <a:ext uri="{FF2B5EF4-FFF2-40B4-BE49-F238E27FC236}">
                <a16:creationId xmlns:a16="http://schemas.microsoft.com/office/drawing/2014/main" id="{1B464567-7FDE-09D0-0BDD-2FA88195EC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094" y="2989319"/>
            <a:ext cx="1116006" cy="1116006"/>
          </a:xfrm>
          <a:prstGeom prst="rect">
            <a:avLst/>
          </a:prstGeom>
        </p:spPr>
      </p:pic>
      <p:sp>
        <p:nvSpPr>
          <p:cNvPr id="3" name="Rectangle 2">
            <a:extLst>
              <a:ext uri="{FF2B5EF4-FFF2-40B4-BE49-F238E27FC236}">
                <a16:creationId xmlns:a16="http://schemas.microsoft.com/office/drawing/2014/main" id="{5AAB7E54-A1C8-3380-3019-0C78770DFB00}"/>
              </a:ext>
            </a:extLst>
          </p:cNvPr>
          <p:cNvSpPr/>
          <p:nvPr/>
        </p:nvSpPr>
        <p:spPr>
          <a:xfrm>
            <a:off x="4649978" y="2065799"/>
            <a:ext cx="3874083" cy="514350"/>
          </a:xfrm>
          <a:prstGeom prst="rect">
            <a:avLst/>
          </a:prstGeom>
        </p:spPr>
        <p:txBody>
          <a:bodyPr wrap="square" lIns="0" tIns="0" rIns="0" bIns="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200" b="1" u="none" strike="noStrike" kern="0" cap="none" spc="0" normalizeH="0" baseline="0" noProof="0">
                <a:ln>
                  <a:noFill/>
                </a:ln>
                <a:solidFill>
                  <a:srgbClr val="404140"/>
                </a:solidFill>
                <a:effectLst/>
                <a:uLnTx/>
                <a:uFillTx/>
                <a:latin typeface="Arial" panose="020B0604020202020204"/>
                <a:ea typeface="+mn-ea"/>
                <a:cs typeface="+mn-cs"/>
              </a:rPr>
              <a:t>Frequency of moderate to severe VMS per 24 hours </a:t>
            </a:r>
            <a:br>
              <a:rPr kumimoji="0" lang="en-US" sz="1200" b="1" i="1" u="none" strike="noStrike" kern="0" cap="none" spc="0" normalizeH="0" baseline="0" noProof="0">
                <a:ln>
                  <a:noFill/>
                </a:ln>
                <a:solidFill>
                  <a:srgbClr val="404140"/>
                </a:solidFill>
                <a:effectLst/>
                <a:uLnTx/>
                <a:uFillTx/>
                <a:latin typeface="Arial" panose="020B0604020202020204"/>
                <a:ea typeface="+mn-ea"/>
                <a:cs typeface="+mn-cs"/>
              </a:rPr>
            </a:br>
            <a:r>
              <a:rPr kumimoji="0" lang="en-US" sz="1050" b="0" i="0" u="none" strike="noStrike" kern="0" cap="none" spc="0" normalizeH="0" baseline="0" noProof="0">
                <a:ln>
                  <a:noFill/>
                </a:ln>
                <a:solidFill>
                  <a:srgbClr val="404140"/>
                </a:solidFill>
                <a:effectLst/>
                <a:uLnTx/>
                <a:uFillTx/>
                <a:latin typeface="Arial" panose="020B0604020202020204"/>
                <a:ea typeface="+mn-ea"/>
                <a:cs typeface="+mn-cs"/>
              </a:rPr>
              <a:t>(Pooled analysis of SKYLIGHT 1 and 2)</a:t>
            </a:r>
            <a:r>
              <a:rPr kumimoji="0" lang="en-US" sz="1050" b="0" i="0" u="none" strike="noStrike" kern="0" cap="none" spc="0" normalizeH="0" baseline="30000" noProof="0">
                <a:ln>
                  <a:noFill/>
                </a:ln>
                <a:solidFill>
                  <a:srgbClr val="404140"/>
                </a:solidFill>
                <a:effectLst/>
                <a:uLnTx/>
                <a:uFillTx/>
                <a:latin typeface="Arial" panose="020B0604020202020204"/>
                <a:ea typeface="+mn-ea"/>
                <a:cs typeface="+mn-cs"/>
              </a:rPr>
              <a:t>1</a:t>
            </a:r>
            <a:endParaRPr kumimoji="0" lang="en-US" sz="1200" b="0" i="0" u="none" strike="noStrike" kern="0" cap="none" spc="0" normalizeH="0" baseline="0" noProof="0">
              <a:ln>
                <a:noFill/>
              </a:ln>
              <a:solidFill>
                <a:srgbClr val="404140"/>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D212D36C-069A-82C9-5C82-4D25B95B79BD}"/>
              </a:ext>
            </a:extLst>
          </p:cNvPr>
          <p:cNvGrpSpPr/>
          <p:nvPr/>
        </p:nvGrpSpPr>
        <p:grpSpPr>
          <a:xfrm>
            <a:off x="4179972" y="2162482"/>
            <a:ext cx="4565822" cy="2684207"/>
            <a:chOff x="5958326" y="1874438"/>
            <a:chExt cx="5407088" cy="2631522"/>
          </a:xfrm>
        </p:grpSpPr>
        <p:grpSp>
          <p:nvGrpSpPr>
            <p:cNvPr id="9" name="Group 8">
              <a:extLst>
                <a:ext uri="{FF2B5EF4-FFF2-40B4-BE49-F238E27FC236}">
                  <a16:creationId xmlns:a16="http://schemas.microsoft.com/office/drawing/2014/main" id="{D6B36ADC-8DC8-1A71-6ED6-96AF639B1F99}"/>
                </a:ext>
              </a:extLst>
            </p:cNvPr>
            <p:cNvGrpSpPr/>
            <p:nvPr/>
          </p:nvGrpSpPr>
          <p:grpSpPr>
            <a:xfrm>
              <a:off x="5958326" y="1874438"/>
              <a:ext cx="5407088" cy="2631522"/>
              <a:chOff x="533400" y="1991722"/>
              <a:chExt cx="5057775" cy="3435096"/>
            </a:xfrm>
            <a:effectLst/>
          </p:grpSpPr>
          <p:graphicFrame>
            <p:nvGraphicFramePr>
              <p:cNvPr id="48" name="Content Placeholder 10">
                <a:extLst>
                  <a:ext uri="{FF2B5EF4-FFF2-40B4-BE49-F238E27FC236}">
                    <a16:creationId xmlns:a16="http://schemas.microsoft.com/office/drawing/2014/main" id="{A843F336-B92F-816F-9A91-0CEFE1DD04A0}"/>
                  </a:ext>
                </a:extLst>
              </p:cNvPr>
              <p:cNvGraphicFramePr>
                <a:graphicFrameLocks/>
              </p:cNvGraphicFramePr>
              <p:nvPr/>
            </p:nvGraphicFramePr>
            <p:xfrm>
              <a:off x="533400" y="1991722"/>
              <a:ext cx="5057775" cy="3435096"/>
            </p:xfrm>
            <a:graphic>
              <a:graphicData uri="http://schemas.openxmlformats.org/drawingml/2006/chart">
                <c:chart xmlns:c="http://schemas.openxmlformats.org/drawingml/2006/chart" xmlns:r="http://schemas.openxmlformats.org/officeDocument/2006/relationships" r:id="rId8"/>
              </a:graphicData>
            </a:graphic>
          </p:graphicFrame>
          <p:sp>
            <p:nvSpPr>
              <p:cNvPr id="49" name="Arrow: Down 56">
                <a:extLst>
                  <a:ext uri="{FF2B5EF4-FFF2-40B4-BE49-F238E27FC236}">
                    <a16:creationId xmlns:a16="http://schemas.microsoft.com/office/drawing/2014/main" id="{0CB7C2B0-2F71-5585-B85A-076E4D2CD2A8}"/>
                  </a:ext>
                </a:extLst>
              </p:cNvPr>
              <p:cNvSpPr/>
              <p:nvPr/>
            </p:nvSpPr>
            <p:spPr>
              <a:xfrm>
                <a:off x="4724400" y="2906122"/>
                <a:ext cx="672215" cy="898380"/>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tx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0" name="Arrow: Down 56">
                <a:extLst>
                  <a:ext uri="{FF2B5EF4-FFF2-40B4-BE49-F238E27FC236}">
                    <a16:creationId xmlns:a16="http://schemas.microsoft.com/office/drawing/2014/main" id="{34EFC831-2645-7C96-E9FC-32E3CB301B8D}"/>
                  </a:ext>
                </a:extLst>
              </p:cNvPr>
              <p:cNvSpPr/>
              <p:nvPr/>
            </p:nvSpPr>
            <p:spPr>
              <a:xfrm>
                <a:off x="3961755" y="2904752"/>
                <a:ext cx="672215" cy="1425600"/>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1" name="Arrow: Down 56">
                <a:extLst>
                  <a:ext uri="{FF2B5EF4-FFF2-40B4-BE49-F238E27FC236}">
                    <a16:creationId xmlns:a16="http://schemas.microsoft.com/office/drawing/2014/main" id="{75E54F25-6F65-004C-8139-65D4BEDF715E}"/>
                  </a:ext>
                </a:extLst>
              </p:cNvPr>
              <p:cNvSpPr/>
              <p:nvPr/>
            </p:nvSpPr>
            <p:spPr>
              <a:xfrm>
                <a:off x="2414755" y="2904752"/>
                <a:ext cx="672215" cy="688438"/>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tx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2" name="Arrow: Down 56">
                <a:extLst>
                  <a:ext uri="{FF2B5EF4-FFF2-40B4-BE49-F238E27FC236}">
                    <a16:creationId xmlns:a16="http://schemas.microsoft.com/office/drawing/2014/main" id="{70F32A65-B6EA-679F-1950-8F900DDA8839}"/>
                  </a:ext>
                </a:extLst>
              </p:cNvPr>
              <p:cNvSpPr/>
              <p:nvPr/>
            </p:nvSpPr>
            <p:spPr>
              <a:xfrm>
                <a:off x="1676400" y="2904752"/>
                <a:ext cx="672215" cy="1165933"/>
              </a:xfrm>
              <a:custGeom>
                <a:avLst/>
                <a:gdLst>
                  <a:gd name="connsiteX0" fmla="*/ 0 w 1044000"/>
                  <a:gd name="connsiteY0" fmla="*/ 1098000 h 1620000"/>
                  <a:gd name="connsiteX1" fmla="*/ 261000 w 1044000"/>
                  <a:gd name="connsiteY1" fmla="*/ 1098000 h 1620000"/>
                  <a:gd name="connsiteX2" fmla="*/ 261000 w 1044000"/>
                  <a:gd name="connsiteY2" fmla="*/ 0 h 1620000"/>
                  <a:gd name="connsiteX3" fmla="*/ 783000 w 1044000"/>
                  <a:gd name="connsiteY3" fmla="*/ 0 h 1620000"/>
                  <a:gd name="connsiteX4" fmla="*/ 783000 w 1044000"/>
                  <a:gd name="connsiteY4" fmla="*/ 1098000 h 1620000"/>
                  <a:gd name="connsiteX5" fmla="*/ 1044000 w 1044000"/>
                  <a:gd name="connsiteY5" fmla="*/ 1098000 h 1620000"/>
                  <a:gd name="connsiteX6" fmla="*/ 522000 w 1044000"/>
                  <a:gd name="connsiteY6" fmla="*/ 1620000 h 1620000"/>
                  <a:gd name="connsiteX7" fmla="*/ 0 w 1044000"/>
                  <a:gd name="connsiteY7" fmla="*/ 1098000 h 1620000"/>
                  <a:gd name="connsiteX0" fmla="*/ 0 w 945323"/>
                  <a:gd name="connsiteY0" fmla="*/ 1038794 h 1620000"/>
                  <a:gd name="connsiteX1" fmla="*/ 162323 w 945323"/>
                  <a:gd name="connsiteY1" fmla="*/ 1098000 h 1620000"/>
                  <a:gd name="connsiteX2" fmla="*/ 162323 w 945323"/>
                  <a:gd name="connsiteY2" fmla="*/ 0 h 1620000"/>
                  <a:gd name="connsiteX3" fmla="*/ 684323 w 945323"/>
                  <a:gd name="connsiteY3" fmla="*/ 0 h 1620000"/>
                  <a:gd name="connsiteX4" fmla="*/ 684323 w 945323"/>
                  <a:gd name="connsiteY4" fmla="*/ 1098000 h 1620000"/>
                  <a:gd name="connsiteX5" fmla="*/ 945323 w 945323"/>
                  <a:gd name="connsiteY5" fmla="*/ 1098000 h 1620000"/>
                  <a:gd name="connsiteX6" fmla="*/ 423323 w 945323"/>
                  <a:gd name="connsiteY6" fmla="*/ 1620000 h 1620000"/>
                  <a:gd name="connsiteX7" fmla="*/ 0 w 945323"/>
                  <a:gd name="connsiteY7" fmla="*/ 1038794 h 1620000"/>
                  <a:gd name="connsiteX0" fmla="*/ 0 w 846647"/>
                  <a:gd name="connsiteY0" fmla="*/ 1038794 h 1620000"/>
                  <a:gd name="connsiteX1" fmla="*/ 162323 w 846647"/>
                  <a:gd name="connsiteY1" fmla="*/ 1098000 h 1620000"/>
                  <a:gd name="connsiteX2" fmla="*/ 162323 w 846647"/>
                  <a:gd name="connsiteY2" fmla="*/ 0 h 1620000"/>
                  <a:gd name="connsiteX3" fmla="*/ 684323 w 846647"/>
                  <a:gd name="connsiteY3" fmla="*/ 0 h 1620000"/>
                  <a:gd name="connsiteX4" fmla="*/ 684323 w 846647"/>
                  <a:gd name="connsiteY4" fmla="*/ 1098000 h 1620000"/>
                  <a:gd name="connsiteX5" fmla="*/ 846647 w 846647"/>
                  <a:gd name="connsiteY5" fmla="*/ 999324 h 1620000"/>
                  <a:gd name="connsiteX6" fmla="*/ 423323 w 846647"/>
                  <a:gd name="connsiteY6" fmla="*/ 1620000 h 1620000"/>
                  <a:gd name="connsiteX7" fmla="*/ 0 w 846647"/>
                  <a:gd name="connsiteY7" fmla="*/ 1038794 h 1620000"/>
                  <a:gd name="connsiteX0" fmla="*/ 0 w 802197"/>
                  <a:gd name="connsiteY0" fmla="*/ 1038794 h 1620000"/>
                  <a:gd name="connsiteX1" fmla="*/ 162323 w 802197"/>
                  <a:gd name="connsiteY1" fmla="*/ 1098000 h 1620000"/>
                  <a:gd name="connsiteX2" fmla="*/ 162323 w 802197"/>
                  <a:gd name="connsiteY2" fmla="*/ 0 h 1620000"/>
                  <a:gd name="connsiteX3" fmla="*/ 684323 w 802197"/>
                  <a:gd name="connsiteY3" fmla="*/ 0 h 1620000"/>
                  <a:gd name="connsiteX4" fmla="*/ 684323 w 802197"/>
                  <a:gd name="connsiteY4" fmla="*/ 1098000 h 1620000"/>
                  <a:gd name="connsiteX5" fmla="*/ 802197 w 802197"/>
                  <a:gd name="connsiteY5" fmla="*/ 1077149 h 1620000"/>
                  <a:gd name="connsiteX6" fmla="*/ 423323 w 802197"/>
                  <a:gd name="connsiteY6" fmla="*/ 1620000 h 1620000"/>
                  <a:gd name="connsiteX7" fmla="*/ 0 w 802197"/>
                  <a:gd name="connsiteY7" fmla="*/ 1038794 h 1620000"/>
                  <a:gd name="connsiteX0" fmla="*/ 0 w 751397"/>
                  <a:gd name="connsiteY0" fmla="*/ 1077707 h 1620000"/>
                  <a:gd name="connsiteX1" fmla="*/ 111523 w 751397"/>
                  <a:gd name="connsiteY1" fmla="*/ 1098000 h 1620000"/>
                  <a:gd name="connsiteX2" fmla="*/ 111523 w 751397"/>
                  <a:gd name="connsiteY2" fmla="*/ 0 h 1620000"/>
                  <a:gd name="connsiteX3" fmla="*/ 633523 w 751397"/>
                  <a:gd name="connsiteY3" fmla="*/ 0 h 1620000"/>
                  <a:gd name="connsiteX4" fmla="*/ 633523 w 751397"/>
                  <a:gd name="connsiteY4" fmla="*/ 1098000 h 1620000"/>
                  <a:gd name="connsiteX5" fmla="*/ 751397 w 751397"/>
                  <a:gd name="connsiteY5" fmla="*/ 1077149 h 1620000"/>
                  <a:gd name="connsiteX6" fmla="*/ 372523 w 751397"/>
                  <a:gd name="connsiteY6" fmla="*/ 1620000 h 1620000"/>
                  <a:gd name="connsiteX7" fmla="*/ 0 w 751397"/>
                  <a:gd name="connsiteY7" fmla="*/ 1077707 h 1620000"/>
                  <a:gd name="connsiteX0" fmla="*/ 0 w 732347"/>
                  <a:gd name="connsiteY0" fmla="*/ 1080521 h 1620000"/>
                  <a:gd name="connsiteX1" fmla="*/ 92473 w 732347"/>
                  <a:gd name="connsiteY1" fmla="*/ 1098000 h 1620000"/>
                  <a:gd name="connsiteX2" fmla="*/ 92473 w 732347"/>
                  <a:gd name="connsiteY2" fmla="*/ 0 h 1620000"/>
                  <a:gd name="connsiteX3" fmla="*/ 614473 w 732347"/>
                  <a:gd name="connsiteY3" fmla="*/ 0 h 1620000"/>
                  <a:gd name="connsiteX4" fmla="*/ 614473 w 732347"/>
                  <a:gd name="connsiteY4" fmla="*/ 1098000 h 1620000"/>
                  <a:gd name="connsiteX5" fmla="*/ 732347 w 732347"/>
                  <a:gd name="connsiteY5" fmla="*/ 1077149 h 1620000"/>
                  <a:gd name="connsiteX6" fmla="*/ 353473 w 732347"/>
                  <a:gd name="connsiteY6" fmla="*/ 1620000 h 1620000"/>
                  <a:gd name="connsiteX7" fmla="*/ 0 w 732347"/>
                  <a:gd name="connsiteY7" fmla="*/ 1080521 h 1620000"/>
                  <a:gd name="connsiteX0" fmla="*/ 0 w 708534"/>
                  <a:gd name="connsiteY0" fmla="*/ 1080521 h 1620000"/>
                  <a:gd name="connsiteX1" fmla="*/ 92473 w 708534"/>
                  <a:gd name="connsiteY1" fmla="*/ 1098000 h 1620000"/>
                  <a:gd name="connsiteX2" fmla="*/ 92473 w 708534"/>
                  <a:gd name="connsiteY2" fmla="*/ 0 h 1620000"/>
                  <a:gd name="connsiteX3" fmla="*/ 614473 w 708534"/>
                  <a:gd name="connsiteY3" fmla="*/ 0 h 1620000"/>
                  <a:gd name="connsiteX4" fmla="*/ 614473 w 708534"/>
                  <a:gd name="connsiteY4" fmla="*/ 1098000 h 1620000"/>
                  <a:gd name="connsiteX5" fmla="*/ 708534 w 708534"/>
                  <a:gd name="connsiteY5" fmla="*/ 1079961 h 1620000"/>
                  <a:gd name="connsiteX6" fmla="*/ 353473 w 708534"/>
                  <a:gd name="connsiteY6" fmla="*/ 1620000 h 1620000"/>
                  <a:gd name="connsiteX7" fmla="*/ 0 w 708534"/>
                  <a:gd name="connsiteY7" fmla="*/ 1080521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534" h="1620000">
                    <a:moveTo>
                      <a:pt x="0" y="1080521"/>
                    </a:moveTo>
                    <a:lnTo>
                      <a:pt x="92473" y="1098000"/>
                    </a:lnTo>
                    <a:lnTo>
                      <a:pt x="92473" y="0"/>
                    </a:lnTo>
                    <a:lnTo>
                      <a:pt x="614473" y="0"/>
                    </a:lnTo>
                    <a:lnTo>
                      <a:pt x="614473" y="1098000"/>
                    </a:lnTo>
                    <a:lnTo>
                      <a:pt x="708534" y="1079961"/>
                    </a:lnTo>
                    <a:lnTo>
                      <a:pt x="353473" y="1620000"/>
                    </a:lnTo>
                    <a:lnTo>
                      <a:pt x="0" y="1080521"/>
                    </a:lnTo>
                    <a:close/>
                  </a:path>
                </a:pathLst>
              </a:cu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E7FD8AC6-6215-2A0D-29C4-66CCBDC6C0FE}"/>
                  </a:ext>
                </a:extLst>
              </p:cNvPr>
              <p:cNvSpPr txBox="1"/>
              <p:nvPr/>
            </p:nvSpPr>
            <p:spPr>
              <a:xfrm>
                <a:off x="1744552" y="4684285"/>
                <a:ext cx="2906711" cy="369333"/>
              </a:xfrm>
              <a:prstGeom prst="rect">
                <a:avLst/>
              </a:prstGeom>
              <a:noFill/>
            </p:spPr>
            <p:txBody>
              <a:bodyPr wrap="none" lIns="0" tIns="0" rIns="0" bIns="0"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a:ln>
                      <a:noFill/>
                    </a:ln>
                    <a:solidFill>
                      <a:srgbClr val="404140"/>
                    </a:solidFill>
                    <a:effectLst/>
                    <a:uLnTx/>
                    <a:uFillTx/>
                    <a:latin typeface="Arial" panose="020B0604020202020204"/>
                    <a:ea typeface="+mn-ea"/>
                    <a:cs typeface="+mn-cs"/>
                  </a:rPr>
                  <a:t>VEOZA</a:t>
                </a:r>
                <a:r>
                  <a:rPr kumimoji="0" lang="en-GB" sz="900" b="0" i="0" u="none" strike="noStrike" kern="0" cap="none" spc="0" normalizeH="0" baseline="0" noProof="0">
                    <a:ln>
                      <a:noFill/>
                    </a:ln>
                    <a:solidFill>
                      <a:srgbClr val="404140"/>
                    </a:solidFill>
                    <a:effectLst/>
                    <a:uLnTx/>
                    <a:uFillTx/>
                    <a:latin typeface="Arial" panose="020B0604020202020204"/>
                    <a:ea typeface="+mn-ea"/>
                    <a:cs typeface="+mn-cs"/>
                  </a:rPr>
                  <a:t> (n=341)</a:t>
                </a:r>
              </a:p>
            </p:txBody>
          </p:sp>
          <p:sp>
            <p:nvSpPr>
              <p:cNvPr id="54" name="TextBox 53">
                <a:extLst>
                  <a:ext uri="{FF2B5EF4-FFF2-40B4-BE49-F238E27FC236}">
                    <a16:creationId xmlns:a16="http://schemas.microsoft.com/office/drawing/2014/main" id="{4E0EBA98-AAA6-91B7-B7DB-7F88C9ACB61C}"/>
                  </a:ext>
                </a:extLst>
              </p:cNvPr>
              <p:cNvSpPr txBox="1"/>
              <p:nvPr/>
            </p:nvSpPr>
            <p:spPr>
              <a:xfrm>
                <a:off x="1737916" y="4952507"/>
                <a:ext cx="1883850" cy="369333"/>
              </a:xfrm>
              <a:prstGeom prst="rect">
                <a:avLst/>
              </a:prstGeom>
              <a:noFill/>
            </p:spPr>
            <p:txBody>
              <a:bodyPr wrap="none" lIns="0" tIns="0" rIns="0" bIns="0" rtlCol="0"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404140"/>
                    </a:solidFill>
                    <a:effectLst/>
                    <a:uLnTx/>
                    <a:uFillTx/>
                    <a:latin typeface="Arial" panose="020B0604020202020204"/>
                    <a:ea typeface="+mn-ea"/>
                    <a:cs typeface="+mn-cs"/>
                  </a:rPr>
                  <a:t>Placebo (n=342)</a:t>
                </a:r>
              </a:p>
            </p:txBody>
          </p:sp>
          <p:sp>
            <p:nvSpPr>
              <p:cNvPr id="55" name="TextBox 54">
                <a:extLst>
                  <a:ext uri="{FF2B5EF4-FFF2-40B4-BE49-F238E27FC236}">
                    <a16:creationId xmlns:a16="http://schemas.microsoft.com/office/drawing/2014/main" id="{F8205199-C077-E01F-5550-7BDA7ECEE8FD}"/>
                  </a:ext>
                </a:extLst>
              </p:cNvPr>
              <p:cNvSpPr txBox="1"/>
              <p:nvPr/>
            </p:nvSpPr>
            <p:spPr>
              <a:xfrm>
                <a:off x="1790749" y="4130956"/>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−53%</a:t>
                </a:r>
                <a:endParaRPr kumimoji="0" lang="en-US" sz="1200" b="1" i="0" u="none" strike="noStrike" kern="0" cap="none" spc="0" normalizeH="0" baseline="30000" noProof="0">
                  <a:ln>
                    <a:noFill/>
                  </a:ln>
                  <a:solidFill>
                    <a:srgbClr val="404140"/>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AE1EE8D1-5213-2287-04CC-7B2A3698C76A}"/>
                  </a:ext>
                </a:extLst>
              </p:cNvPr>
              <p:cNvSpPr txBox="1"/>
              <p:nvPr/>
            </p:nvSpPr>
            <p:spPr>
              <a:xfrm>
                <a:off x="4068877" y="4369389"/>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−63%</a:t>
                </a:r>
              </a:p>
            </p:txBody>
          </p:sp>
          <p:sp>
            <p:nvSpPr>
              <p:cNvPr id="57" name="TextBox 56">
                <a:extLst>
                  <a:ext uri="{FF2B5EF4-FFF2-40B4-BE49-F238E27FC236}">
                    <a16:creationId xmlns:a16="http://schemas.microsoft.com/office/drawing/2014/main" id="{18155AF9-ED44-A895-7564-FF383535CA1E}"/>
                  </a:ext>
                </a:extLst>
              </p:cNvPr>
              <p:cNvSpPr txBox="1"/>
              <p:nvPr/>
            </p:nvSpPr>
            <p:spPr>
              <a:xfrm>
                <a:off x="2542821" y="3683590"/>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−32%</a:t>
                </a:r>
                <a:endParaRPr kumimoji="0" lang="en-US" sz="1200" b="1" i="0" u="none" strike="noStrike" kern="0" cap="none" spc="0" normalizeH="0" baseline="30000" noProof="0">
                  <a:ln>
                    <a:noFill/>
                  </a:ln>
                  <a:solidFill>
                    <a:srgbClr val="40414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40842603-1A2B-F56B-E9B1-36E10C482A62}"/>
                  </a:ext>
                </a:extLst>
              </p:cNvPr>
              <p:cNvSpPr txBox="1"/>
              <p:nvPr/>
            </p:nvSpPr>
            <p:spPr>
              <a:xfrm>
                <a:off x="4837567" y="3856291"/>
                <a:ext cx="455993" cy="289333"/>
              </a:xfrm>
              <a:prstGeom prst="rect">
                <a:avLst/>
              </a:prstGeom>
              <a:noFill/>
            </p:spPr>
            <p:txBody>
              <a:bodyPr wrap="non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404140"/>
                    </a:solidFill>
                    <a:effectLst/>
                    <a:uLnTx/>
                    <a:uFillTx/>
                    <a:latin typeface="Arial" panose="020B0604020202020204"/>
                    <a:ea typeface="+mn-ea"/>
                    <a:cs typeface="+mn-cs"/>
                  </a:rPr>
                  <a:t>−40%</a:t>
                </a:r>
              </a:p>
            </p:txBody>
          </p:sp>
          <p:sp>
            <p:nvSpPr>
              <p:cNvPr id="59" name="TextBox 58">
                <a:extLst>
                  <a:ext uri="{FF2B5EF4-FFF2-40B4-BE49-F238E27FC236}">
                    <a16:creationId xmlns:a16="http://schemas.microsoft.com/office/drawing/2014/main" id="{4D293918-6AE1-BEB6-6263-2BDC8E0EB792}"/>
                  </a:ext>
                </a:extLst>
              </p:cNvPr>
              <p:cNvSpPr txBox="1"/>
              <p:nvPr/>
            </p:nvSpPr>
            <p:spPr>
              <a:xfrm>
                <a:off x="2011829" y="2411724"/>
                <a:ext cx="740743" cy="32494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Week 4</a:t>
                </a:r>
              </a:p>
            </p:txBody>
          </p:sp>
          <p:sp>
            <p:nvSpPr>
              <p:cNvPr id="62" name="TextBox 61">
                <a:extLst>
                  <a:ext uri="{FF2B5EF4-FFF2-40B4-BE49-F238E27FC236}">
                    <a16:creationId xmlns:a16="http://schemas.microsoft.com/office/drawing/2014/main" id="{A1204B07-9374-C9D2-4354-7A8A7BCCF514}"/>
                  </a:ext>
                </a:extLst>
              </p:cNvPr>
              <p:cNvSpPr txBox="1"/>
              <p:nvPr/>
            </p:nvSpPr>
            <p:spPr>
              <a:xfrm>
                <a:off x="4266325" y="2411724"/>
                <a:ext cx="835299" cy="324947"/>
              </a:xfrm>
              <a:prstGeom prst="rect">
                <a:avLst/>
              </a:prstGeom>
              <a:solidFill>
                <a:srgbClr val="FFFFFF"/>
              </a:solid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404140"/>
                    </a:solidFill>
                    <a:effectLst/>
                    <a:uLnTx/>
                    <a:uFillTx/>
                    <a:latin typeface="Arial" panose="020B0604020202020204"/>
                    <a:ea typeface="+mn-ea"/>
                    <a:cs typeface="+mn-cs"/>
                  </a:rPr>
                  <a:t>Week 12</a:t>
                </a:r>
              </a:p>
            </p:txBody>
          </p:sp>
        </p:grpSp>
        <p:grpSp>
          <p:nvGrpSpPr>
            <p:cNvPr id="12" name="Group 11">
              <a:extLst>
                <a:ext uri="{FF2B5EF4-FFF2-40B4-BE49-F238E27FC236}">
                  <a16:creationId xmlns:a16="http://schemas.microsoft.com/office/drawing/2014/main" id="{E331F359-E448-2E04-70AF-E37E66D419F8}"/>
                </a:ext>
              </a:extLst>
            </p:cNvPr>
            <p:cNvGrpSpPr/>
            <p:nvPr/>
          </p:nvGrpSpPr>
          <p:grpSpPr>
            <a:xfrm>
              <a:off x="6519989" y="2428568"/>
              <a:ext cx="540025" cy="1995167"/>
              <a:chOff x="610374" y="3441046"/>
              <a:chExt cx="540025" cy="1995167"/>
            </a:xfrm>
          </p:grpSpPr>
          <p:grpSp>
            <p:nvGrpSpPr>
              <p:cNvPr id="20" name="Group 19">
                <a:extLst>
                  <a:ext uri="{FF2B5EF4-FFF2-40B4-BE49-F238E27FC236}">
                    <a16:creationId xmlns:a16="http://schemas.microsoft.com/office/drawing/2014/main" id="{3FDC01D8-A629-EACC-9A73-77E88F3F4C39}"/>
                  </a:ext>
                </a:extLst>
              </p:cNvPr>
              <p:cNvGrpSpPr/>
              <p:nvPr/>
            </p:nvGrpSpPr>
            <p:grpSpPr>
              <a:xfrm>
                <a:off x="610374" y="3835300"/>
                <a:ext cx="540025" cy="1600913"/>
                <a:chOff x="610374" y="3835300"/>
                <a:chExt cx="540025" cy="1600913"/>
              </a:xfrm>
            </p:grpSpPr>
            <p:sp>
              <p:nvSpPr>
                <p:cNvPr id="38" name="TextBox 37">
                  <a:extLst>
                    <a:ext uri="{FF2B5EF4-FFF2-40B4-BE49-F238E27FC236}">
                      <a16:creationId xmlns:a16="http://schemas.microsoft.com/office/drawing/2014/main" id="{CC463A58-1876-6B78-198B-392C79761876}"/>
                    </a:ext>
                  </a:extLst>
                </p:cNvPr>
                <p:cNvSpPr txBox="1"/>
                <p:nvPr/>
              </p:nvSpPr>
              <p:spPr>
                <a:xfrm>
                  <a:off x="610374" y="3835300"/>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−20</a:t>
                  </a:r>
                </a:p>
              </p:txBody>
            </p:sp>
            <p:sp>
              <p:nvSpPr>
                <p:cNvPr id="41" name="TextBox 40">
                  <a:extLst>
                    <a:ext uri="{FF2B5EF4-FFF2-40B4-BE49-F238E27FC236}">
                      <a16:creationId xmlns:a16="http://schemas.microsoft.com/office/drawing/2014/main" id="{51CB7326-60B0-7E18-2047-E086CDCF1554}"/>
                    </a:ext>
                  </a:extLst>
                </p:cNvPr>
                <p:cNvSpPr txBox="1"/>
                <p:nvPr/>
              </p:nvSpPr>
              <p:spPr>
                <a:xfrm>
                  <a:off x="610374" y="4193702"/>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−40</a:t>
                  </a:r>
                </a:p>
              </p:txBody>
            </p:sp>
            <p:sp>
              <p:nvSpPr>
                <p:cNvPr id="43" name="TextBox 42">
                  <a:extLst>
                    <a:ext uri="{FF2B5EF4-FFF2-40B4-BE49-F238E27FC236}">
                      <a16:creationId xmlns:a16="http://schemas.microsoft.com/office/drawing/2014/main" id="{1596C56F-B515-FD9D-E272-14982C71C4A4}"/>
                    </a:ext>
                  </a:extLst>
                </p:cNvPr>
                <p:cNvSpPr txBox="1"/>
                <p:nvPr/>
              </p:nvSpPr>
              <p:spPr>
                <a:xfrm>
                  <a:off x="610374" y="4531925"/>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−60</a:t>
                  </a:r>
                </a:p>
              </p:txBody>
            </p:sp>
            <p:sp>
              <p:nvSpPr>
                <p:cNvPr id="46" name="TextBox 45">
                  <a:extLst>
                    <a:ext uri="{FF2B5EF4-FFF2-40B4-BE49-F238E27FC236}">
                      <a16:creationId xmlns:a16="http://schemas.microsoft.com/office/drawing/2014/main" id="{5FEBDFA2-83B9-FDA3-80D3-A0BDC0C532E3}"/>
                    </a:ext>
                  </a:extLst>
                </p:cNvPr>
                <p:cNvSpPr txBox="1"/>
                <p:nvPr/>
              </p:nvSpPr>
              <p:spPr>
                <a:xfrm>
                  <a:off x="610374" y="4890390"/>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−80</a:t>
                  </a:r>
                </a:p>
              </p:txBody>
            </p:sp>
            <p:sp>
              <p:nvSpPr>
                <p:cNvPr id="47" name="TextBox 46">
                  <a:extLst>
                    <a:ext uri="{FF2B5EF4-FFF2-40B4-BE49-F238E27FC236}">
                      <a16:creationId xmlns:a16="http://schemas.microsoft.com/office/drawing/2014/main" id="{11407397-EEA5-422D-7415-FB02B45BDFF4}"/>
                    </a:ext>
                  </a:extLst>
                </p:cNvPr>
                <p:cNvSpPr txBox="1"/>
                <p:nvPr/>
              </p:nvSpPr>
              <p:spPr>
                <a:xfrm>
                  <a:off x="610374" y="5232541"/>
                  <a:ext cx="540025"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−100</a:t>
                  </a:r>
                </a:p>
              </p:txBody>
            </p:sp>
          </p:grpSp>
          <p:sp>
            <p:nvSpPr>
              <p:cNvPr id="24" name="TextBox 23">
                <a:extLst>
                  <a:ext uri="{FF2B5EF4-FFF2-40B4-BE49-F238E27FC236}">
                    <a16:creationId xmlns:a16="http://schemas.microsoft.com/office/drawing/2014/main" id="{9E339D4E-1815-F2D4-BE85-2D1DA9EAF3AC}"/>
                  </a:ext>
                </a:extLst>
              </p:cNvPr>
              <p:cNvSpPr txBox="1"/>
              <p:nvPr/>
            </p:nvSpPr>
            <p:spPr>
              <a:xfrm>
                <a:off x="747141" y="3441046"/>
                <a:ext cx="397977" cy="20367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panose="020B0604020202020204"/>
                    <a:ea typeface="+mn-ea"/>
                    <a:cs typeface="+mn-cs"/>
                  </a:rPr>
                  <a:t>0</a:t>
                </a:r>
              </a:p>
            </p:txBody>
          </p:sp>
        </p:grpSp>
      </p:grpSp>
      <p:sp>
        <p:nvSpPr>
          <p:cNvPr id="63" name="Text Placeholder 2">
            <a:extLst>
              <a:ext uri="{FF2B5EF4-FFF2-40B4-BE49-F238E27FC236}">
                <a16:creationId xmlns:a16="http://schemas.microsoft.com/office/drawing/2014/main" id="{FBFD1C05-35A9-3071-110F-74AD6BBF283F}"/>
              </a:ext>
            </a:extLst>
          </p:cNvPr>
          <p:cNvSpPr txBox="1">
            <a:spLocks/>
          </p:cNvSpPr>
          <p:nvPr/>
        </p:nvSpPr>
        <p:spPr>
          <a:xfrm>
            <a:off x="5130216" y="4826777"/>
            <a:ext cx="2935271" cy="226201"/>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Adapted from Summary of Product Characteristics – VEOZA</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TM </a:t>
            </a: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(fezolinetant).</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a:t>
            </a:r>
            <a:endParaRPr kumimoji="0" lang="en-US"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68563FA2-D5A7-7D24-F7F0-FF77B559D246}"/>
              </a:ext>
            </a:extLst>
          </p:cNvPr>
          <p:cNvSpPr>
            <a:spLocks noGrp="1"/>
          </p:cNvSpPr>
          <p:nvPr>
            <p:ph type="sldNum" sz="quarter" idx="12"/>
          </p:nvPr>
        </p:nvSpPr>
        <p:spPr/>
        <p:txBody>
          <a:bodyPr/>
          <a:lstStyle/>
          <a:p>
            <a:fld id="{D8277FC2-D02C-49A0-8F4A-5D4FF85CD43C}" type="slidenum">
              <a:rPr lang="en-GB" smtClean="0"/>
              <a:pPr/>
              <a:t>15</a:t>
            </a:fld>
            <a:endParaRPr lang="en-GB"/>
          </a:p>
        </p:txBody>
      </p:sp>
    </p:spTree>
    <p:extLst>
      <p:ext uri="{BB962C8B-B14F-4D97-AF65-F5344CB8AC3E}">
        <p14:creationId xmlns:p14="http://schemas.microsoft.com/office/powerpoint/2010/main" val="274429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8C725-5CAD-2F3E-34BB-C04F751E4C6C}"/>
              </a:ext>
            </a:extLst>
          </p:cNvPr>
          <p:cNvSpPr>
            <a:spLocks noGrp="1"/>
          </p:cNvSpPr>
          <p:nvPr>
            <p:ph type="title"/>
          </p:nvPr>
        </p:nvSpPr>
        <p:spPr/>
        <p:txBody>
          <a:bodyPr vert="horz" lIns="91440" tIns="45720" rIns="91440" bIns="45720" rtlCol="0" anchor="ctr">
            <a:noAutofit/>
          </a:bodyPr>
          <a:lstStyle/>
          <a:p>
            <a:r>
              <a:rPr lang="en-GB" sz="2400" spc="0">
                <a:latin typeface="Arial"/>
                <a:cs typeface="Arial"/>
              </a:rPr>
              <a:t>The severity of any remaining VMS episodes was reduced from moderate to severe at baseline to mild to moderate by Week 4</a:t>
            </a:r>
            <a:r>
              <a:rPr lang="en-GB" sz="2400" spc="0" baseline="30000">
                <a:latin typeface="Arial"/>
                <a:cs typeface="Arial"/>
              </a:rPr>
              <a:t>1</a:t>
            </a:r>
          </a:p>
        </p:txBody>
      </p:sp>
      <p:sp>
        <p:nvSpPr>
          <p:cNvPr id="5" name="Text Placeholder 4">
            <a:extLst>
              <a:ext uri="{FF2B5EF4-FFF2-40B4-BE49-F238E27FC236}">
                <a16:creationId xmlns:a16="http://schemas.microsoft.com/office/drawing/2014/main" id="{A9BD3A11-62AB-E560-D515-2CA7C6154304}"/>
              </a:ext>
            </a:extLst>
          </p:cNvPr>
          <p:cNvSpPr>
            <a:spLocks noGrp="1"/>
          </p:cNvSpPr>
          <p:nvPr>
            <p:ph type="body" sz="quarter" idx="16"/>
          </p:nvPr>
        </p:nvSpPr>
        <p:spPr>
          <a:xfrm>
            <a:off x="424055" y="5926455"/>
            <a:ext cx="8471836" cy="429668"/>
          </a:xfrm>
        </p:spPr>
        <p:txBody>
          <a:bodyPr vert="horz" lIns="90000" tIns="0" rIns="0" bIns="0" rtlCol="0" anchor="b">
            <a:noAutofit/>
          </a:bodyPr>
          <a:lstStyle/>
          <a:p>
            <a:pPr marL="5715" indent="-5715"/>
            <a:r>
              <a:rPr lang="en-GB" sz="1800">
                <a:cs typeface="Arial"/>
              </a:rPr>
              <a:t>VMS, vasomotor symptoms.</a:t>
            </a:r>
            <a:br>
              <a:rPr lang="en-GB" sz="1800"/>
            </a:br>
            <a:r>
              <a:rPr lang="en-GB" sz="1800">
                <a:cs typeface="Arial"/>
              </a:rPr>
              <a:t>1. VEOZA™ (fezolinetant) Summary of Product Characteristics; 2. Lederman S, et al. Lancet. 2023;401(10382):1091–102.</a:t>
            </a:r>
            <a:endParaRPr lang="en-GB" sz="1800">
              <a:ea typeface="Calibri"/>
              <a:cs typeface="Arial"/>
            </a:endParaRPr>
          </a:p>
        </p:txBody>
      </p:sp>
      <p:sp>
        <p:nvSpPr>
          <p:cNvPr id="98" name="Rectangle 97">
            <a:extLst>
              <a:ext uri="{FF2B5EF4-FFF2-40B4-BE49-F238E27FC236}">
                <a16:creationId xmlns:a16="http://schemas.microsoft.com/office/drawing/2014/main" id="{4E2C1A99-AA5D-C64D-16B9-1FD06C380D44}"/>
              </a:ext>
            </a:extLst>
          </p:cNvPr>
          <p:cNvSpPr/>
          <p:nvPr/>
        </p:nvSpPr>
        <p:spPr>
          <a:xfrm>
            <a:off x="4649978" y="2338756"/>
            <a:ext cx="3874083" cy="239036"/>
          </a:xfrm>
          <a:prstGeom prst="rect">
            <a:avLst/>
          </a:prstGeom>
        </p:spPr>
        <p:txBody>
          <a:bodyPr wrap="square" lIns="0" tIns="0" rIns="0" bIns="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GB" sz="1200" b="1" u="none" strike="noStrike" kern="0" cap="none" spc="0" normalizeH="0" baseline="0" noProof="0">
                <a:ln>
                  <a:noFill/>
                </a:ln>
                <a:solidFill>
                  <a:srgbClr val="404140"/>
                </a:solidFill>
                <a:effectLst/>
                <a:uLnTx/>
                <a:uFillTx/>
                <a:latin typeface="Arial" panose="020B0604020202020204"/>
                <a:ea typeface="+mn-ea"/>
                <a:cs typeface="+mn-cs"/>
              </a:rPr>
              <a:t>Severity of remaining VMS episodes</a:t>
            </a:r>
            <a:endParaRPr kumimoji="0" lang="en-US" sz="1200" b="0" u="none" strike="noStrike" kern="0" cap="none" spc="0" normalizeH="0" baseline="0" noProof="0">
              <a:ln>
                <a:noFill/>
              </a:ln>
              <a:solidFill>
                <a:srgbClr val="404140"/>
              </a:solidFill>
              <a:effectLst/>
              <a:uLnTx/>
              <a:uFillTx/>
              <a:latin typeface="Arial" panose="020B0604020202020204"/>
              <a:ea typeface="+mn-ea"/>
              <a:cs typeface="+mn-cs"/>
            </a:endParaRPr>
          </a:p>
        </p:txBody>
      </p:sp>
      <p:sp>
        <p:nvSpPr>
          <p:cNvPr id="110" name="Rectangle 109">
            <a:extLst>
              <a:ext uri="{FF2B5EF4-FFF2-40B4-BE49-F238E27FC236}">
                <a16:creationId xmlns:a16="http://schemas.microsoft.com/office/drawing/2014/main" id="{AEA5BCD3-81C3-24FB-35F9-81F96A0202C4}"/>
              </a:ext>
            </a:extLst>
          </p:cNvPr>
          <p:cNvSpPr/>
          <p:nvPr/>
        </p:nvSpPr>
        <p:spPr>
          <a:xfrm>
            <a:off x="4827470" y="4773665"/>
            <a:ext cx="3704830" cy="514350"/>
          </a:xfrm>
          <a:prstGeom prst="rect">
            <a:avLst/>
          </a:prstGeom>
        </p:spPr>
        <p:txBody>
          <a:bodyPr wrap="square" lIns="0" tIns="0" rIns="0" bIns="0">
            <a:noAutofit/>
          </a:bodyPr>
          <a:lstStyle/>
          <a:p>
            <a:pPr marL="0" marR="0" lvl="0" indent="0" algn="ctr" defTabSz="685800" rtl="0" eaLnBrk="1" fontAlgn="auto" latinLnBrk="0" hangingPunct="1">
              <a:lnSpc>
                <a:spcPct val="95000"/>
              </a:lnSpc>
              <a:spcBef>
                <a:spcPts val="0"/>
              </a:spcBef>
              <a:spcAft>
                <a:spcPts val="900"/>
              </a:spcAft>
              <a:buClrTx/>
              <a:buSzTx/>
              <a:buFontTx/>
              <a:buNone/>
              <a:tabLst/>
              <a:defRPr/>
            </a:pPr>
            <a:endParaRPr kumimoji="0" lang="en-US" sz="1200" b="1" i="0" u="none" strike="noStrike" kern="0" cap="none" spc="0" normalizeH="0" baseline="0" noProof="0">
              <a:ln>
                <a:noFill/>
              </a:ln>
              <a:solidFill>
                <a:srgbClr val="1F1451"/>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9862B638-29DE-19E4-67CF-C33D419D337B}"/>
              </a:ext>
            </a:extLst>
          </p:cNvPr>
          <p:cNvSpPr/>
          <p:nvPr/>
        </p:nvSpPr>
        <p:spPr>
          <a:xfrm>
            <a:off x="469455" y="2631349"/>
            <a:ext cx="3413878" cy="1753292"/>
          </a:xfrm>
          <a:prstGeom prst="roundRect">
            <a:avLst/>
          </a:prstGeom>
          <a:solidFill>
            <a:srgbClr val="EFCBE3"/>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453F6DE-DA32-5FDA-7C51-B5F00D64C2D6}"/>
              </a:ext>
            </a:extLst>
          </p:cNvPr>
          <p:cNvSpPr txBox="1"/>
          <p:nvPr/>
        </p:nvSpPr>
        <p:spPr>
          <a:xfrm>
            <a:off x="2129516" y="2947607"/>
            <a:ext cx="1593011" cy="13849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8D2062"/>
                </a:solidFill>
                <a:effectLst/>
                <a:uLnTx/>
                <a:uFillTx/>
                <a:latin typeface="Arial" panose="020B0604020202020204"/>
                <a:ea typeface="+mn-ea"/>
                <a:cs typeface="+mn-cs"/>
              </a:rPr>
              <a:t>A r</a:t>
            </a:r>
            <a:r>
              <a:rPr kumimoji="0" lang="en-GB" sz="1200" b="0" i="0" u="none" strike="noStrike" kern="1200" cap="none" spc="0" normalizeH="0" baseline="0" noProof="0" err="1">
                <a:ln>
                  <a:noFill/>
                </a:ln>
                <a:solidFill>
                  <a:srgbClr val="8D2062"/>
                </a:solidFill>
                <a:effectLst/>
                <a:uLnTx/>
                <a:uFillTx/>
                <a:latin typeface="Arial" panose="020B0604020202020204"/>
                <a:ea typeface="+mn-ea"/>
                <a:cs typeface="+mn-cs"/>
              </a:rPr>
              <a:t>eduction</a:t>
            </a:r>
            <a:r>
              <a:rPr kumimoji="0" lang="en-GB" sz="1200" b="0" i="0" u="none" strike="noStrike" kern="1200" cap="none" spc="0" normalizeH="0" baseline="0" noProof="0">
                <a:ln>
                  <a:noFill/>
                </a:ln>
                <a:solidFill>
                  <a:srgbClr val="8D2062"/>
                </a:solidFill>
                <a:effectLst/>
                <a:uLnTx/>
                <a:uFillTx/>
                <a:latin typeface="Arial" panose="020B0604020202020204"/>
                <a:ea typeface="+mn-ea"/>
                <a:cs typeface="+mn-cs"/>
              </a:rPr>
              <a:t> in VMS severity to mild to moderate </a:t>
            </a:r>
            <a:r>
              <a:rPr kumimoji="0" lang="en-US" sz="1200" b="0" i="0" u="none" strike="noStrike" kern="0" cap="none" spc="0" normalizeH="0" baseline="0" noProof="0">
                <a:ln>
                  <a:noFill/>
                </a:ln>
                <a:solidFill>
                  <a:srgbClr val="8D2062"/>
                </a:solidFill>
                <a:effectLst/>
                <a:uLnTx/>
                <a:uFillTx/>
                <a:latin typeface="Arial" panose="020B0604020202020204"/>
                <a:ea typeface="+mn-ea"/>
                <a:cs typeface="+mn-cs"/>
              </a:rPr>
              <a:t>means that </a:t>
            </a:r>
            <a:r>
              <a:rPr kumimoji="0" lang="en-US" sz="1200" b="1" i="0" u="none" strike="noStrike" kern="0" cap="none" spc="0" normalizeH="0" baseline="0" noProof="0">
                <a:ln>
                  <a:noFill/>
                </a:ln>
                <a:solidFill>
                  <a:srgbClr val="8D2062"/>
                </a:solidFill>
                <a:effectLst/>
                <a:uLnTx/>
                <a:uFillTx/>
                <a:latin typeface="Arial" panose="020B0604020202020204"/>
                <a:ea typeface="+mn-ea"/>
                <a:cs typeface="+mn-cs"/>
              </a:rPr>
              <a:t>some women may not experience sweating at all</a:t>
            </a:r>
            <a:r>
              <a:rPr kumimoji="0" lang="en-US" sz="1200" i="0" u="none" strike="noStrike" kern="0" cap="none" spc="0" normalizeH="0" baseline="0" noProof="0">
                <a:ln>
                  <a:noFill/>
                </a:ln>
                <a:solidFill>
                  <a:srgbClr val="8D2062"/>
                </a:solidFill>
                <a:effectLst/>
                <a:uLnTx/>
                <a:uFillTx/>
                <a:latin typeface="Arial" panose="020B0604020202020204"/>
                <a:ea typeface="+mn-ea"/>
                <a:cs typeface="+mn-cs"/>
              </a:rPr>
              <a:t>.</a:t>
            </a:r>
            <a:r>
              <a:rPr kumimoji="0" lang="en-US" sz="1200" i="0" u="none" strike="noStrike" kern="0" cap="none" spc="0" normalizeH="0" baseline="30000" noProof="0">
                <a:ln>
                  <a:noFill/>
                </a:ln>
                <a:solidFill>
                  <a:srgbClr val="8D2062"/>
                </a:solidFill>
                <a:effectLst/>
                <a:uLnTx/>
                <a:uFillTx/>
                <a:latin typeface="Arial" panose="020B0604020202020204"/>
                <a:ea typeface="+mn-ea"/>
                <a:cs typeface="+mn-cs"/>
              </a:rPr>
              <a:t>2</a:t>
            </a:r>
            <a:endParaRPr kumimoji="0" lang="en-GB" sz="1200" i="0" u="none" strike="noStrike" kern="1200" cap="none" spc="0" normalizeH="0" baseline="30000" noProof="0">
              <a:ln>
                <a:noFill/>
              </a:ln>
              <a:solidFill>
                <a:srgbClr val="8D2062"/>
              </a:solidFill>
              <a:effectLst/>
              <a:uLnTx/>
              <a:uFillTx/>
              <a:latin typeface="Arial" panose="020B0604020202020204"/>
              <a:ea typeface="+mn-ea"/>
              <a:cs typeface="+mn-cs"/>
            </a:endParaRPr>
          </a:p>
        </p:txBody>
      </p:sp>
      <p:graphicFrame>
        <p:nvGraphicFramePr>
          <p:cNvPr id="23" name="Chart 22">
            <a:extLst>
              <a:ext uri="{FF2B5EF4-FFF2-40B4-BE49-F238E27FC236}">
                <a16:creationId xmlns:a16="http://schemas.microsoft.com/office/drawing/2014/main" id="{D0FCFF0A-DDE2-D23B-3138-D9BAD27A1122}"/>
              </a:ext>
            </a:extLst>
          </p:cNvPr>
          <p:cNvGraphicFramePr/>
          <p:nvPr/>
        </p:nvGraphicFramePr>
        <p:xfrm>
          <a:off x="36457" y="2775946"/>
          <a:ext cx="2570174" cy="1520567"/>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Rounded Corners 27">
            <a:extLst>
              <a:ext uri="{FF2B5EF4-FFF2-40B4-BE49-F238E27FC236}">
                <a16:creationId xmlns:a16="http://schemas.microsoft.com/office/drawing/2014/main" id="{20467CD4-B484-E4FF-3463-507190E3FE00}"/>
              </a:ext>
            </a:extLst>
          </p:cNvPr>
          <p:cNvSpPr/>
          <p:nvPr/>
        </p:nvSpPr>
        <p:spPr>
          <a:xfrm>
            <a:off x="7836033" y="3495353"/>
            <a:ext cx="1296000" cy="563235"/>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t>MILD </a:t>
            </a:r>
            <a:br>
              <a:rPr kumimoji="0" lang="en-GB" sz="120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t>sensation of heat </a:t>
            </a:r>
            <a:br>
              <a:rPr kumimoji="0" lang="en-GB" sz="105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rPr>
              <a:t>without sweating</a:t>
            </a:r>
            <a:endParaRPr kumimoji="0" lang="en-GB" sz="1200" b="0" i="0" u="none" strike="noStrike" kern="1200" cap="none" spc="0" normalizeH="0" baseline="0" noProof="0">
              <a:ln>
                <a:noFill/>
              </a:ln>
              <a:solidFill>
                <a:srgbClr val="FF8585"/>
              </a:solidFill>
              <a:effectLst/>
              <a:uLnTx/>
              <a:uFillTx/>
              <a:latin typeface="Arial" panose="020B0604020202020204"/>
              <a:ea typeface="Roboto" panose="02000000000000000000" pitchFamily="2" charset="0"/>
              <a:cs typeface="Roboto" panose="02000000000000000000" pitchFamily="2" charset="0"/>
            </a:endParaRPr>
          </a:p>
        </p:txBody>
      </p:sp>
      <p:grpSp>
        <p:nvGrpSpPr>
          <p:cNvPr id="29" name="Group 28">
            <a:extLst>
              <a:ext uri="{FF2B5EF4-FFF2-40B4-BE49-F238E27FC236}">
                <a16:creationId xmlns:a16="http://schemas.microsoft.com/office/drawing/2014/main" id="{66FF0D87-9018-3F08-A2E2-1B9BB54C9944}"/>
              </a:ext>
            </a:extLst>
          </p:cNvPr>
          <p:cNvGrpSpPr/>
          <p:nvPr/>
        </p:nvGrpSpPr>
        <p:grpSpPr>
          <a:xfrm rot="5400000">
            <a:off x="6545719" y="1133787"/>
            <a:ext cx="285465" cy="3834462"/>
            <a:chOff x="6189052" y="474198"/>
            <a:chExt cx="380620" cy="5583702"/>
          </a:xfrm>
        </p:grpSpPr>
        <p:grpSp>
          <p:nvGrpSpPr>
            <p:cNvPr id="51" name="Group 50">
              <a:extLst>
                <a:ext uri="{FF2B5EF4-FFF2-40B4-BE49-F238E27FC236}">
                  <a16:creationId xmlns:a16="http://schemas.microsoft.com/office/drawing/2014/main" id="{F2BC43E6-198E-B05F-583E-9F7BED04C23D}"/>
                </a:ext>
              </a:extLst>
            </p:cNvPr>
            <p:cNvGrpSpPr/>
            <p:nvPr/>
          </p:nvGrpSpPr>
          <p:grpSpPr>
            <a:xfrm>
              <a:off x="6278727" y="474198"/>
              <a:ext cx="290945" cy="5583702"/>
              <a:chOff x="20301" y="469524"/>
              <a:chExt cx="290945" cy="5583702"/>
            </a:xfrm>
          </p:grpSpPr>
          <p:cxnSp>
            <p:nvCxnSpPr>
              <p:cNvPr id="67" name="Straight Arrow Connector 66">
                <a:extLst>
                  <a:ext uri="{FF2B5EF4-FFF2-40B4-BE49-F238E27FC236}">
                    <a16:creationId xmlns:a16="http://schemas.microsoft.com/office/drawing/2014/main" id="{DDC3F782-12C0-B30F-F5B6-628534572047}"/>
                  </a:ext>
                </a:extLst>
              </p:cNvPr>
              <p:cNvCxnSpPr>
                <a:cxnSpLocks/>
              </p:cNvCxnSpPr>
              <p:nvPr/>
            </p:nvCxnSpPr>
            <p:spPr>
              <a:xfrm rot="16200000">
                <a:off x="-2626077" y="3261375"/>
                <a:ext cx="5583702"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D17079-5106-5A85-0F5B-D8EC9CD43400}"/>
                  </a:ext>
                </a:extLst>
              </p:cNvPr>
              <p:cNvCxnSpPr>
                <a:cxnSpLocks/>
              </p:cNvCxnSpPr>
              <p:nvPr/>
            </p:nvCxnSpPr>
            <p:spPr>
              <a:xfrm rot="16200000">
                <a:off x="165774" y="5907753"/>
                <a:ext cx="0" cy="29094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508FBCBB-1132-9030-C1E3-D5A78DAA0BB5}"/>
                </a:ext>
              </a:extLst>
            </p:cNvPr>
            <p:cNvSpPr txBox="1"/>
            <p:nvPr/>
          </p:nvSpPr>
          <p:spPr>
            <a:xfrm>
              <a:off x="6189052" y="1257006"/>
              <a:ext cx="312906" cy="369332"/>
            </a:xfrm>
            <a:prstGeom prst="rect">
              <a:avLst/>
            </a:prstGeom>
            <a:noFill/>
            <a:ln>
              <a:noFill/>
            </a:ln>
          </p:spPr>
          <p:txBody>
            <a:bodyPr wrap="non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221551"/>
                </a:solidFill>
                <a:effectLst/>
                <a:uLnTx/>
                <a:uFillTx/>
                <a:latin typeface="Arial" panose="020B0604020202020204"/>
                <a:ea typeface="+mn-ea"/>
                <a:cs typeface="+mn-cs"/>
              </a:endParaRPr>
            </a:p>
          </p:txBody>
        </p:sp>
      </p:grpSp>
      <p:sp>
        <p:nvSpPr>
          <p:cNvPr id="30" name="Rectangle: Rounded Corners 29">
            <a:extLst>
              <a:ext uri="{FF2B5EF4-FFF2-40B4-BE49-F238E27FC236}">
                <a16:creationId xmlns:a16="http://schemas.microsoft.com/office/drawing/2014/main" id="{9EC2D269-0813-4223-AC27-2B5C465C2D75}"/>
              </a:ext>
            </a:extLst>
          </p:cNvPr>
          <p:cNvSpPr/>
          <p:nvPr/>
        </p:nvSpPr>
        <p:spPr>
          <a:xfrm>
            <a:off x="5877645" y="3495353"/>
            <a:ext cx="1295042" cy="720665"/>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rPr>
              <a:t>MODERATE </a:t>
            </a:r>
            <a:br>
              <a:rPr kumimoji="0" lang="en-GB" sz="1200" b="0"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rPr>
              <a:t>sensation of heat with sweating, able to continue activity</a:t>
            </a:r>
            <a:endParaRPr kumimoji="0" lang="en-GB" sz="1200" b="0" i="0" u="none" strike="noStrike" kern="1200" cap="none" spc="0" normalizeH="0" baseline="0" noProof="0">
              <a:ln>
                <a:noFill/>
              </a:ln>
              <a:solidFill>
                <a:srgbClr val="FF3B3B"/>
              </a:solidFill>
              <a:effectLst/>
              <a:uLnTx/>
              <a:uFillTx/>
              <a:latin typeface="Arial" panose="020B0604020202020204"/>
              <a:ea typeface="Roboto" panose="02000000000000000000" pitchFamily="2" charset="0"/>
              <a:cs typeface="Roboto" panose="02000000000000000000" pitchFamily="2" charset="0"/>
            </a:endParaRPr>
          </a:p>
        </p:txBody>
      </p:sp>
      <p:sp>
        <p:nvSpPr>
          <p:cNvPr id="31" name="Oval 30">
            <a:extLst>
              <a:ext uri="{FF2B5EF4-FFF2-40B4-BE49-F238E27FC236}">
                <a16:creationId xmlns:a16="http://schemas.microsoft.com/office/drawing/2014/main" id="{8E37E708-58F5-D328-9FE4-B0D00815E4C7}"/>
              </a:ext>
            </a:extLst>
          </p:cNvPr>
          <p:cNvSpPr/>
          <p:nvPr/>
        </p:nvSpPr>
        <p:spPr>
          <a:xfrm>
            <a:off x="6313114" y="2848213"/>
            <a:ext cx="405611" cy="405611"/>
          </a:xfrm>
          <a:prstGeom prst="ellipse">
            <a:avLst/>
          </a:prstGeom>
          <a:solidFill>
            <a:srgbClr val="FF3B3B"/>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Roboto" panose="02000000000000000000" pitchFamily="2" charset="0"/>
              </a:rPr>
              <a:t>2</a:t>
            </a:r>
          </a:p>
        </p:txBody>
      </p:sp>
      <p:sp>
        <p:nvSpPr>
          <p:cNvPr id="32" name="Rectangle: Rounded Corners 31">
            <a:extLst>
              <a:ext uri="{FF2B5EF4-FFF2-40B4-BE49-F238E27FC236}">
                <a16:creationId xmlns:a16="http://schemas.microsoft.com/office/drawing/2014/main" id="{0A51DBB1-AA1A-4A40-0EEE-110D39961FC7}"/>
              </a:ext>
            </a:extLst>
          </p:cNvPr>
          <p:cNvSpPr/>
          <p:nvPr/>
        </p:nvSpPr>
        <p:spPr>
          <a:xfrm>
            <a:off x="4095651" y="3495353"/>
            <a:ext cx="1415930" cy="763767"/>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C3300"/>
                </a:solidFill>
                <a:effectLst/>
                <a:uLnTx/>
                <a:uFillTx/>
                <a:latin typeface="Arial" panose="020B0604020202020204"/>
                <a:ea typeface="Roboto" panose="02000000000000000000" pitchFamily="2" charset="0"/>
                <a:cs typeface="Roboto" panose="02000000000000000000" pitchFamily="2" charset="0"/>
              </a:rPr>
              <a:t>SEVERE</a:t>
            </a:r>
            <a:br>
              <a:rPr kumimoji="0" lang="en-GB" sz="1200" b="0" i="0" u="none" strike="noStrike" kern="1200" cap="none" spc="0" normalizeH="0" baseline="0" noProof="0">
                <a:ln>
                  <a:noFill/>
                </a:ln>
                <a:solidFill>
                  <a:srgbClr val="CC3300"/>
                </a:solidFill>
                <a:effectLst/>
                <a:uLnTx/>
                <a:uFillTx/>
                <a:latin typeface="Arial" panose="020B0604020202020204"/>
                <a:ea typeface="Roboto" panose="02000000000000000000" pitchFamily="2" charset="0"/>
                <a:cs typeface="Roboto" panose="02000000000000000000" pitchFamily="2" charset="0"/>
              </a:rPr>
            </a:br>
            <a:r>
              <a:rPr kumimoji="0" lang="en-GB" sz="1050" b="0" i="0" u="none" strike="noStrike" kern="1200" cap="none" spc="0" normalizeH="0" baseline="0" noProof="0">
                <a:ln>
                  <a:noFill/>
                </a:ln>
                <a:solidFill>
                  <a:srgbClr val="CC3300"/>
                </a:solidFill>
                <a:effectLst/>
                <a:uLnTx/>
                <a:uFillTx/>
                <a:latin typeface="Arial" panose="020B0604020202020204"/>
                <a:ea typeface="Roboto" panose="02000000000000000000" pitchFamily="2" charset="0"/>
                <a:cs typeface="Roboto" panose="02000000000000000000" pitchFamily="2" charset="0"/>
              </a:rPr>
              <a:t>sensation of heat with sweating, causing cessation of activity</a:t>
            </a:r>
            <a:endParaRPr kumimoji="0" lang="en-GB" sz="1200" b="0" i="0" u="none" strike="noStrike" kern="1200" cap="none" spc="0" normalizeH="0" baseline="0" noProof="0">
              <a:ln>
                <a:noFill/>
              </a:ln>
              <a:solidFill>
                <a:srgbClr val="C00000"/>
              </a:solidFill>
              <a:effectLst/>
              <a:uLnTx/>
              <a:uFillTx/>
              <a:latin typeface="Arial" panose="020B0604020202020204"/>
              <a:ea typeface="Roboto" panose="02000000000000000000" pitchFamily="2" charset="0"/>
              <a:cs typeface="Roboto" panose="02000000000000000000" pitchFamily="2" charset="0"/>
            </a:endParaRPr>
          </a:p>
        </p:txBody>
      </p:sp>
      <p:sp>
        <p:nvSpPr>
          <p:cNvPr id="33" name="Oval 32">
            <a:extLst>
              <a:ext uri="{FF2B5EF4-FFF2-40B4-BE49-F238E27FC236}">
                <a16:creationId xmlns:a16="http://schemas.microsoft.com/office/drawing/2014/main" id="{D0A4F38C-978A-206A-F412-E75061BB4B61}"/>
              </a:ext>
            </a:extLst>
          </p:cNvPr>
          <p:cNvSpPr/>
          <p:nvPr/>
        </p:nvSpPr>
        <p:spPr>
          <a:xfrm>
            <a:off x="4603096" y="2848213"/>
            <a:ext cx="405611" cy="405611"/>
          </a:xfrm>
          <a:prstGeom prst="ellipse">
            <a:avLst/>
          </a:prstGeom>
          <a:solidFill>
            <a:srgbClr val="CC33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Roboto" panose="02000000000000000000" pitchFamily="2" charset="0"/>
              </a:rPr>
              <a:t>3</a:t>
            </a:r>
          </a:p>
        </p:txBody>
      </p:sp>
      <p:sp>
        <p:nvSpPr>
          <p:cNvPr id="34" name="Oval 33">
            <a:extLst>
              <a:ext uri="{FF2B5EF4-FFF2-40B4-BE49-F238E27FC236}">
                <a16:creationId xmlns:a16="http://schemas.microsoft.com/office/drawing/2014/main" id="{8F0F4FC4-41A4-26A2-394C-A7DB7D7D1368}"/>
              </a:ext>
            </a:extLst>
          </p:cNvPr>
          <p:cNvSpPr/>
          <p:nvPr/>
        </p:nvSpPr>
        <p:spPr>
          <a:xfrm>
            <a:off x="8281228" y="2848213"/>
            <a:ext cx="405611" cy="405611"/>
          </a:xfrm>
          <a:prstGeom prst="ellipse">
            <a:avLst/>
          </a:prstGeom>
          <a:solidFill>
            <a:srgbClr val="FF8585"/>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Roboto" panose="02000000000000000000" pitchFamily="2" charset="0"/>
                <a:cs typeface="Roboto" panose="02000000000000000000" pitchFamily="2" charset="0"/>
              </a:rPr>
              <a:t>1</a:t>
            </a:r>
          </a:p>
        </p:txBody>
      </p:sp>
      <p:sp>
        <p:nvSpPr>
          <p:cNvPr id="35" name="Oval 34">
            <a:extLst>
              <a:ext uri="{FF2B5EF4-FFF2-40B4-BE49-F238E27FC236}">
                <a16:creationId xmlns:a16="http://schemas.microsoft.com/office/drawing/2014/main" id="{70108B54-272F-7144-8F47-90E79B30618F}"/>
              </a:ext>
            </a:extLst>
          </p:cNvPr>
          <p:cNvSpPr/>
          <p:nvPr/>
        </p:nvSpPr>
        <p:spPr>
          <a:xfrm>
            <a:off x="5414732" y="2808018"/>
            <a:ext cx="486000" cy="486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9F611973-BC7D-D398-25AD-54E0F5DFB155}"/>
              </a:ext>
            </a:extLst>
          </p:cNvPr>
          <p:cNvSpPr/>
          <p:nvPr/>
        </p:nvSpPr>
        <p:spPr>
          <a:xfrm>
            <a:off x="6817736" y="2808018"/>
            <a:ext cx="486000" cy="486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0F12E2C6-6CBE-1FDA-C1A8-D689A5AC0A42}"/>
              </a:ext>
            </a:extLst>
          </p:cNvPr>
          <p:cNvSpPr/>
          <p:nvPr/>
        </p:nvSpPr>
        <p:spPr>
          <a:xfrm>
            <a:off x="7424169" y="2808018"/>
            <a:ext cx="486000" cy="48600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B7E1696-7760-4EEC-7B0C-B0935F0152D5}"/>
              </a:ext>
            </a:extLst>
          </p:cNvPr>
          <p:cNvSpPr txBox="1"/>
          <p:nvPr/>
        </p:nvSpPr>
        <p:spPr>
          <a:xfrm>
            <a:off x="5221166" y="2867350"/>
            <a:ext cx="873132"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t>Baseline</a:t>
            </a:r>
          </a:p>
        </p:txBody>
      </p:sp>
      <p:sp>
        <p:nvSpPr>
          <p:cNvPr id="41" name="TextBox 40">
            <a:extLst>
              <a:ext uri="{FF2B5EF4-FFF2-40B4-BE49-F238E27FC236}">
                <a16:creationId xmlns:a16="http://schemas.microsoft.com/office/drawing/2014/main" id="{A9274AEA-C409-BDF4-2943-0C44F99D639C}"/>
              </a:ext>
            </a:extLst>
          </p:cNvPr>
          <p:cNvSpPr txBox="1"/>
          <p:nvPr/>
        </p:nvSpPr>
        <p:spPr>
          <a:xfrm>
            <a:off x="6624170" y="2867350"/>
            <a:ext cx="873132"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t>Week 4</a:t>
            </a:r>
          </a:p>
        </p:txBody>
      </p:sp>
      <p:sp>
        <p:nvSpPr>
          <p:cNvPr id="43" name="TextBox 42">
            <a:extLst>
              <a:ext uri="{FF2B5EF4-FFF2-40B4-BE49-F238E27FC236}">
                <a16:creationId xmlns:a16="http://schemas.microsoft.com/office/drawing/2014/main" id="{D3071E70-46CE-6303-6E2C-BB6135590B56}"/>
              </a:ext>
            </a:extLst>
          </p:cNvPr>
          <p:cNvSpPr txBox="1"/>
          <p:nvPr/>
        </p:nvSpPr>
        <p:spPr>
          <a:xfrm>
            <a:off x="7230603" y="2867350"/>
            <a:ext cx="873132"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t>Week 12</a:t>
            </a:r>
          </a:p>
        </p:txBody>
      </p:sp>
      <p:sp>
        <p:nvSpPr>
          <p:cNvPr id="45" name="TextBox 44">
            <a:extLst>
              <a:ext uri="{FF2B5EF4-FFF2-40B4-BE49-F238E27FC236}">
                <a16:creationId xmlns:a16="http://schemas.microsoft.com/office/drawing/2014/main" id="{22261518-DDF5-7F27-5976-00F381D84AAA}"/>
              </a:ext>
            </a:extLst>
          </p:cNvPr>
          <p:cNvSpPr txBox="1"/>
          <p:nvPr/>
        </p:nvSpPr>
        <p:spPr>
          <a:xfrm>
            <a:off x="5422106" y="2987915"/>
            <a:ext cx="46912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2.4</a:t>
            </a:r>
          </a:p>
        </p:txBody>
      </p:sp>
      <p:sp>
        <p:nvSpPr>
          <p:cNvPr id="46" name="TextBox 45">
            <a:extLst>
              <a:ext uri="{FF2B5EF4-FFF2-40B4-BE49-F238E27FC236}">
                <a16:creationId xmlns:a16="http://schemas.microsoft.com/office/drawing/2014/main" id="{3D743685-75A2-A505-26EF-231B44DFA4B6}"/>
              </a:ext>
            </a:extLst>
          </p:cNvPr>
          <p:cNvSpPr txBox="1"/>
          <p:nvPr/>
        </p:nvSpPr>
        <p:spPr>
          <a:xfrm>
            <a:off x="6827045" y="2976825"/>
            <a:ext cx="46912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1.9</a:t>
            </a:r>
          </a:p>
        </p:txBody>
      </p:sp>
      <p:sp>
        <p:nvSpPr>
          <p:cNvPr id="47" name="TextBox 46">
            <a:extLst>
              <a:ext uri="{FF2B5EF4-FFF2-40B4-BE49-F238E27FC236}">
                <a16:creationId xmlns:a16="http://schemas.microsoft.com/office/drawing/2014/main" id="{788F1AA5-CFF7-0D95-58F9-53E8B3FB8E0D}"/>
              </a:ext>
            </a:extLst>
          </p:cNvPr>
          <p:cNvSpPr txBox="1"/>
          <p:nvPr/>
        </p:nvSpPr>
        <p:spPr>
          <a:xfrm>
            <a:off x="7442297" y="2987915"/>
            <a:ext cx="46912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1.7</a:t>
            </a:r>
          </a:p>
        </p:txBody>
      </p:sp>
      <p:cxnSp>
        <p:nvCxnSpPr>
          <p:cNvPr id="48" name="Straight Connector 47">
            <a:extLst>
              <a:ext uri="{FF2B5EF4-FFF2-40B4-BE49-F238E27FC236}">
                <a16:creationId xmlns:a16="http://schemas.microsoft.com/office/drawing/2014/main" id="{EEAB420B-76FF-4683-F758-9FC20E91A9F8}"/>
              </a:ext>
            </a:extLst>
          </p:cNvPr>
          <p:cNvCxnSpPr>
            <a:cxnSpLocks/>
          </p:cNvCxnSpPr>
          <p:nvPr/>
        </p:nvCxnSpPr>
        <p:spPr>
          <a:xfrm>
            <a:off x="4801696" y="3241963"/>
            <a:ext cx="0" cy="270000"/>
          </a:xfrm>
          <a:prstGeom prst="line">
            <a:avLst/>
          </a:prstGeom>
          <a:ln w="12700">
            <a:solidFill>
              <a:srgbClr val="CC33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4239B2-6DA3-CA87-EE0C-097580AE3E66}"/>
              </a:ext>
            </a:extLst>
          </p:cNvPr>
          <p:cNvCxnSpPr>
            <a:cxnSpLocks/>
          </p:cNvCxnSpPr>
          <p:nvPr/>
        </p:nvCxnSpPr>
        <p:spPr>
          <a:xfrm>
            <a:off x="6508822" y="3241963"/>
            <a:ext cx="0" cy="270000"/>
          </a:xfrm>
          <a:prstGeom prst="line">
            <a:avLst/>
          </a:prstGeom>
          <a:ln w="12700">
            <a:solidFill>
              <a:srgbClr val="FF5B5B"/>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9098B0-0E4D-E1D9-5F00-7CF33FFFA7CE}"/>
              </a:ext>
            </a:extLst>
          </p:cNvPr>
          <p:cNvCxnSpPr>
            <a:cxnSpLocks/>
          </p:cNvCxnSpPr>
          <p:nvPr/>
        </p:nvCxnSpPr>
        <p:spPr>
          <a:xfrm>
            <a:off x="8489594" y="3241963"/>
            <a:ext cx="0" cy="270000"/>
          </a:xfrm>
          <a:prstGeom prst="line">
            <a:avLst/>
          </a:prstGeom>
          <a:ln w="12700">
            <a:solidFill>
              <a:srgbClr val="FF8585"/>
            </a:solidFill>
            <a:prstDash val="dash"/>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7C95E9B-AA09-0E87-5BAB-A62C3C91606D}"/>
              </a:ext>
            </a:extLst>
          </p:cNvPr>
          <p:cNvSpPr/>
          <p:nvPr/>
        </p:nvSpPr>
        <p:spPr>
          <a:xfrm>
            <a:off x="4842287" y="4328234"/>
            <a:ext cx="324000" cy="324000"/>
          </a:xfrm>
          <a:prstGeom prst="ellipse">
            <a:avLst/>
          </a:prstGeom>
          <a:no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6" name="Group 75">
            <a:extLst>
              <a:ext uri="{FF2B5EF4-FFF2-40B4-BE49-F238E27FC236}">
                <a16:creationId xmlns:a16="http://schemas.microsoft.com/office/drawing/2014/main" id="{06D4C710-C0A6-126D-EEC2-ECC250D1E411}"/>
              </a:ext>
            </a:extLst>
          </p:cNvPr>
          <p:cNvGrpSpPr/>
          <p:nvPr/>
        </p:nvGrpSpPr>
        <p:grpSpPr>
          <a:xfrm>
            <a:off x="4404193" y="4328234"/>
            <a:ext cx="324000" cy="324000"/>
            <a:chOff x="6776000" y="4189471"/>
            <a:chExt cx="432000" cy="432000"/>
          </a:xfrm>
        </p:grpSpPr>
        <p:pic>
          <p:nvPicPr>
            <p:cNvPr id="77" name="Graphic 76" descr="Walk outline">
              <a:extLst>
                <a:ext uri="{FF2B5EF4-FFF2-40B4-BE49-F238E27FC236}">
                  <a16:creationId xmlns:a16="http://schemas.microsoft.com/office/drawing/2014/main" id="{164B601B-AEDA-7A72-ECDA-7567752934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2000" y="4225471"/>
              <a:ext cx="360000" cy="360000"/>
            </a:xfrm>
            <a:prstGeom prst="rect">
              <a:avLst/>
            </a:prstGeom>
          </p:spPr>
        </p:pic>
        <p:sp>
          <p:nvSpPr>
            <p:cNvPr id="78" name="Oval 77">
              <a:extLst>
                <a:ext uri="{FF2B5EF4-FFF2-40B4-BE49-F238E27FC236}">
                  <a16:creationId xmlns:a16="http://schemas.microsoft.com/office/drawing/2014/main" id="{C23765C6-06DF-0BD9-F912-C1B05C9DE916}"/>
                </a:ext>
              </a:extLst>
            </p:cNvPr>
            <p:cNvSpPr/>
            <p:nvPr/>
          </p:nvSpPr>
          <p:spPr>
            <a:xfrm>
              <a:off x="6776000" y="4189471"/>
              <a:ext cx="432000" cy="432000"/>
            </a:xfrm>
            <a:prstGeom prst="ellipse">
              <a:avLst/>
            </a:prstGeom>
            <a:no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2" name="Straight Connector 81">
              <a:extLst>
                <a:ext uri="{FF2B5EF4-FFF2-40B4-BE49-F238E27FC236}">
                  <a16:creationId xmlns:a16="http://schemas.microsoft.com/office/drawing/2014/main" id="{5EBD76A6-C3C6-DFA7-444B-4C9B53BCADD7}"/>
                </a:ext>
              </a:extLst>
            </p:cNvPr>
            <p:cNvCxnSpPr>
              <a:cxnSpLocks/>
              <a:endCxn id="78" idx="5"/>
            </p:cNvCxnSpPr>
            <p:nvPr/>
          </p:nvCxnSpPr>
          <p:spPr>
            <a:xfrm>
              <a:off x="6879966" y="4208928"/>
              <a:ext cx="264769" cy="349278"/>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08B03B9E-85F2-2F67-C1BD-CD57E70DFD0C}"/>
              </a:ext>
            </a:extLst>
          </p:cNvPr>
          <p:cNvSpPr/>
          <p:nvPr/>
        </p:nvSpPr>
        <p:spPr>
          <a:xfrm>
            <a:off x="6391423" y="4328234"/>
            <a:ext cx="324000" cy="324000"/>
          </a:xfrm>
          <a:prstGeom prst="ellipse">
            <a:avLst/>
          </a:prstGeom>
          <a:noFill/>
          <a:ln w="19050">
            <a:solidFill>
              <a:srgbClr val="FF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Oval 84">
            <a:extLst>
              <a:ext uri="{FF2B5EF4-FFF2-40B4-BE49-F238E27FC236}">
                <a16:creationId xmlns:a16="http://schemas.microsoft.com/office/drawing/2014/main" id="{139DD87C-A79B-5E86-854A-882990539ED3}"/>
              </a:ext>
            </a:extLst>
          </p:cNvPr>
          <p:cNvSpPr/>
          <p:nvPr/>
        </p:nvSpPr>
        <p:spPr>
          <a:xfrm>
            <a:off x="8322033" y="4328234"/>
            <a:ext cx="324000" cy="324000"/>
          </a:xfrm>
          <a:prstGeom prst="ellipse">
            <a:avLst/>
          </a:prstGeom>
          <a:noFill/>
          <a:ln w="19050">
            <a:solidFill>
              <a:srgbClr val="FF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6" name="Graphic 85">
            <a:extLst>
              <a:ext uri="{FF2B5EF4-FFF2-40B4-BE49-F238E27FC236}">
                <a16:creationId xmlns:a16="http://schemas.microsoft.com/office/drawing/2014/main" id="{92D11CA3-3F6B-B506-0647-59AECF45668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24409"/>
          <a:stretch/>
        </p:blipFill>
        <p:spPr>
          <a:xfrm>
            <a:off x="8265800" y="4336134"/>
            <a:ext cx="429044" cy="308201"/>
          </a:xfrm>
          <a:prstGeom prst="rect">
            <a:avLst/>
          </a:prstGeom>
        </p:spPr>
      </p:pic>
      <p:grpSp>
        <p:nvGrpSpPr>
          <p:cNvPr id="87" name="Group 86">
            <a:extLst>
              <a:ext uri="{FF2B5EF4-FFF2-40B4-BE49-F238E27FC236}">
                <a16:creationId xmlns:a16="http://schemas.microsoft.com/office/drawing/2014/main" id="{A90983AA-4578-3081-C43E-EEA5BA8A978D}"/>
              </a:ext>
            </a:extLst>
          </p:cNvPr>
          <p:cNvGrpSpPr>
            <a:grpSpLocks noChangeAspect="1"/>
          </p:cNvGrpSpPr>
          <p:nvPr/>
        </p:nvGrpSpPr>
        <p:grpSpPr>
          <a:xfrm>
            <a:off x="6347063" y="4341734"/>
            <a:ext cx="413450" cy="297000"/>
            <a:chOff x="5359867" y="2583777"/>
            <a:chExt cx="2561473" cy="1840023"/>
          </a:xfrm>
        </p:grpSpPr>
        <p:pic>
          <p:nvPicPr>
            <p:cNvPr id="90" name="Graphic 89">
              <a:extLst>
                <a:ext uri="{FF2B5EF4-FFF2-40B4-BE49-F238E27FC236}">
                  <a16:creationId xmlns:a16="http://schemas.microsoft.com/office/drawing/2014/main" id="{3CB34710-8CE8-F454-CFD9-A6062E783C3D}"/>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4409"/>
            <a:stretch/>
          </p:blipFill>
          <p:spPr>
            <a:xfrm>
              <a:off x="5359867" y="2583777"/>
              <a:ext cx="2561473" cy="1840023"/>
            </a:xfrm>
            <a:prstGeom prst="rect">
              <a:avLst/>
            </a:prstGeom>
          </p:spPr>
        </p:pic>
        <p:pic>
          <p:nvPicPr>
            <p:cNvPr id="91" name="Graphic 90">
              <a:extLst>
                <a:ext uri="{FF2B5EF4-FFF2-40B4-BE49-F238E27FC236}">
                  <a16:creationId xmlns:a16="http://schemas.microsoft.com/office/drawing/2014/main" id="{AB7CBD04-5FBA-281D-FD31-C2E2CF6E67FB}"/>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0740" t="65438" r="65418" b="14137"/>
            <a:stretch/>
          </p:blipFill>
          <p:spPr>
            <a:xfrm>
              <a:off x="5956852" y="3647047"/>
              <a:ext cx="253977" cy="356145"/>
            </a:xfrm>
            <a:prstGeom prst="ellipse">
              <a:avLst/>
            </a:prstGeom>
          </p:spPr>
        </p:pic>
        <p:pic>
          <p:nvPicPr>
            <p:cNvPr id="92" name="Graphic 91">
              <a:extLst>
                <a:ext uri="{FF2B5EF4-FFF2-40B4-BE49-F238E27FC236}">
                  <a16:creationId xmlns:a16="http://schemas.microsoft.com/office/drawing/2014/main" id="{FD764104-E826-8463-66CD-BCD3599F9D48}"/>
                </a:ext>
              </a:extLst>
            </p:cNvPr>
            <p:cNvPicPr>
              <a:picLocks noChangeAspect="1"/>
            </p:cNvPicPr>
            <p:nvPr/>
          </p:nvPicPr>
          <p:blipFill rotWithShape="1">
            <a:blip r:embed="rId10">
              <a:extLst>
                <a:ext uri="{96DAC541-7B7A-43D3-8B79-37D633B846F1}">
                  <asvg:svgBlip xmlns:asvg="http://schemas.microsoft.com/office/drawing/2016/SVG/main" r:embed="rId12"/>
                </a:ext>
              </a:extLst>
            </a:blip>
            <a:srcRect l="20740" t="65438" r="65418" b="14137"/>
            <a:stretch/>
          </p:blipFill>
          <p:spPr>
            <a:xfrm>
              <a:off x="6031039" y="3309072"/>
              <a:ext cx="205381" cy="288000"/>
            </a:xfrm>
            <a:prstGeom prst="ellipse">
              <a:avLst/>
            </a:prstGeom>
          </p:spPr>
        </p:pic>
      </p:grpSp>
      <p:grpSp>
        <p:nvGrpSpPr>
          <p:cNvPr id="94" name="Group 93">
            <a:extLst>
              <a:ext uri="{FF2B5EF4-FFF2-40B4-BE49-F238E27FC236}">
                <a16:creationId xmlns:a16="http://schemas.microsoft.com/office/drawing/2014/main" id="{9D936F7A-AD70-70E3-07AB-ABCA69C943B0}"/>
              </a:ext>
            </a:extLst>
          </p:cNvPr>
          <p:cNvGrpSpPr>
            <a:grpSpLocks noChangeAspect="1"/>
          </p:cNvGrpSpPr>
          <p:nvPr/>
        </p:nvGrpSpPr>
        <p:grpSpPr>
          <a:xfrm>
            <a:off x="4797562" y="4341734"/>
            <a:ext cx="413450" cy="297000"/>
            <a:chOff x="5359867" y="2583777"/>
            <a:chExt cx="2561473" cy="1840023"/>
          </a:xfrm>
        </p:grpSpPr>
        <p:pic>
          <p:nvPicPr>
            <p:cNvPr id="95" name="Graphic 94">
              <a:extLst>
                <a:ext uri="{FF2B5EF4-FFF2-40B4-BE49-F238E27FC236}">
                  <a16:creationId xmlns:a16="http://schemas.microsoft.com/office/drawing/2014/main" id="{3804B5AB-6F33-2064-846B-73B663FC5A53}"/>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t="24409"/>
            <a:stretch/>
          </p:blipFill>
          <p:spPr>
            <a:xfrm>
              <a:off x="5359867" y="2583777"/>
              <a:ext cx="2561473" cy="1840023"/>
            </a:xfrm>
            <a:prstGeom prst="rect">
              <a:avLst/>
            </a:prstGeom>
          </p:spPr>
        </p:pic>
        <p:pic>
          <p:nvPicPr>
            <p:cNvPr id="96" name="Graphic 95">
              <a:extLst>
                <a:ext uri="{FF2B5EF4-FFF2-40B4-BE49-F238E27FC236}">
                  <a16:creationId xmlns:a16="http://schemas.microsoft.com/office/drawing/2014/main" id="{D58CF9E3-4AB7-E7B0-376C-55510F086331}"/>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0740" t="65438" r="65418" b="14137"/>
            <a:stretch/>
          </p:blipFill>
          <p:spPr>
            <a:xfrm>
              <a:off x="5956852" y="3647047"/>
              <a:ext cx="253977" cy="356145"/>
            </a:xfrm>
            <a:prstGeom prst="ellipse">
              <a:avLst/>
            </a:prstGeom>
          </p:spPr>
        </p:pic>
        <p:pic>
          <p:nvPicPr>
            <p:cNvPr id="97" name="Graphic 96">
              <a:extLst>
                <a:ext uri="{FF2B5EF4-FFF2-40B4-BE49-F238E27FC236}">
                  <a16:creationId xmlns:a16="http://schemas.microsoft.com/office/drawing/2014/main" id="{9735DA38-E06E-4FC3-60DF-C734EEE26EFC}"/>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20740" t="65438" r="65418" b="14137"/>
            <a:stretch/>
          </p:blipFill>
          <p:spPr>
            <a:xfrm>
              <a:off x="6031039" y="3309072"/>
              <a:ext cx="205381" cy="288000"/>
            </a:xfrm>
            <a:prstGeom prst="ellipse">
              <a:avLst/>
            </a:prstGeom>
          </p:spPr>
        </p:pic>
      </p:grpSp>
      <p:sp>
        <p:nvSpPr>
          <p:cNvPr id="12" name="Circle: Hollow 11">
            <a:extLst>
              <a:ext uri="{FF2B5EF4-FFF2-40B4-BE49-F238E27FC236}">
                <a16:creationId xmlns:a16="http://schemas.microsoft.com/office/drawing/2014/main" id="{E3BFEE84-050F-48E0-98FA-81162BC18DDE}"/>
              </a:ext>
            </a:extLst>
          </p:cNvPr>
          <p:cNvSpPr>
            <a:spLocks noChangeAspect="1"/>
          </p:cNvSpPr>
          <p:nvPr/>
        </p:nvSpPr>
        <p:spPr>
          <a:xfrm>
            <a:off x="876044" y="3090730"/>
            <a:ext cx="891000" cy="891000"/>
          </a:xfrm>
          <a:prstGeom prst="donut">
            <a:avLst>
              <a:gd name="adj" fmla="val 382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1F1451"/>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2DE4AE66-1EB4-3A95-64E7-C2A4489317A4}"/>
              </a:ext>
            </a:extLst>
          </p:cNvPr>
          <p:cNvGrpSpPr>
            <a:grpSpLocks noChangeAspect="1"/>
          </p:cNvGrpSpPr>
          <p:nvPr/>
        </p:nvGrpSpPr>
        <p:grpSpPr>
          <a:xfrm>
            <a:off x="858683" y="3219678"/>
            <a:ext cx="917216" cy="658879"/>
            <a:chOff x="5359867" y="2583777"/>
            <a:chExt cx="2561473" cy="1840023"/>
          </a:xfrm>
          <a:solidFill>
            <a:schemeClr val="accent1"/>
          </a:solidFill>
        </p:grpSpPr>
        <p:pic>
          <p:nvPicPr>
            <p:cNvPr id="8" name="Graphic 7">
              <a:extLst>
                <a:ext uri="{FF2B5EF4-FFF2-40B4-BE49-F238E27FC236}">
                  <a16:creationId xmlns:a16="http://schemas.microsoft.com/office/drawing/2014/main" id="{82B9C667-79B9-B6AE-F2A6-5420CA26907B}"/>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24409"/>
            <a:stretch/>
          </p:blipFill>
          <p:spPr>
            <a:xfrm>
              <a:off x="5359867" y="2583777"/>
              <a:ext cx="2561473" cy="1840023"/>
            </a:xfrm>
            <a:prstGeom prst="rect">
              <a:avLst/>
            </a:prstGeom>
          </p:spPr>
        </p:pic>
        <p:pic>
          <p:nvPicPr>
            <p:cNvPr id="9" name="Graphic 8">
              <a:extLst>
                <a:ext uri="{FF2B5EF4-FFF2-40B4-BE49-F238E27FC236}">
                  <a16:creationId xmlns:a16="http://schemas.microsoft.com/office/drawing/2014/main" id="{2FAA05AC-7A39-32BB-6023-453E49AAA702}"/>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l="20740" t="65438" r="65418" b="14137"/>
            <a:stretch/>
          </p:blipFill>
          <p:spPr>
            <a:xfrm>
              <a:off x="5956852" y="3647047"/>
              <a:ext cx="253977" cy="356145"/>
            </a:xfrm>
            <a:prstGeom prst="ellipse">
              <a:avLst/>
            </a:prstGeom>
          </p:spPr>
        </p:pic>
        <p:pic>
          <p:nvPicPr>
            <p:cNvPr id="10" name="Graphic 9">
              <a:extLst>
                <a:ext uri="{FF2B5EF4-FFF2-40B4-BE49-F238E27FC236}">
                  <a16:creationId xmlns:a16="http://schemas.microsoft.com/office/drawing/2014/main" id="{112BCD24-BC9F-C099-FCF4-F7B9B429BC56}"/>
                </a:ext>
              </a:extLst>
            </p:cNvPr>
            <p:cNvPicPr>
              <a:picLocks noChangeAspect="1"/>
            </p:cNvPicPr>
            <p:nvPr/>
          </p:nvPicPr>
          <p:blipFill rotWithShape="1">
            <a:blip r:embed="rId19">
              <a:extLst>
                <a:ext uri="{96DAC541-7B7A-43D3-8B79-37D633B846F1}">
                  <asvg:svgBlip xmlns:asvg="http://schemas.microsoft.com/office/drawing/2016/SVG/main" r:embed="rId21"/>
                </a:ext>
              </a:extLst>
            </a:blip>
            <a:srcRect l="20740" t="65438" r="65418" b="14137"/>
            <a:stretch/>
          </p:blipFill>
          <p:spPr>
            <a:xfrm>
              <a:off x="6031039" y="3309072"/>
              <a:ext cx="205381" cy="288000"/>
            </a:xfrm>
            <a:prstGeom prst="ellipse">
              <a:avLst/>
            </a:prstGeom>
          </p:spPr>
        </p:pic>
      </p:grpSp>
      <p:sp>
        <p:nvSpPr>
          <p:cNvPr id="2" name="Slide Number Placeholder 1">
            <a:extLst>
              <a:ext uri="{FF2B5EF4-FFF2-40B4-BE49-F238E27FC236}">
                <a16:creationId xmlns:a16="http://schemas.microsoft.com/office/drawing/2014/main" id="{B0F5BDF5-D5A8-C84A-93AA-7B7E3FADD0BE}"/>
              </a:ext>
            </a:extLst>
          </p:cNvPr>
          <p:cNvSpPr>
            <a:spLocks noGrp="1"/>
          </p:cNvSpPr>
          <p:nvPr>
            <p:ph type="sldNum" sz="quarter" idx="12"/>
          </p:nvPr>
        </p:nvSpPr>
        <p:spPr/>
        <p:txBody>
          <a:bodyPr/>
          <a:lstStyle/>
          <a:p>
            <a:fld id="{D8277FC2-D02C-49A0-8F4A-5D4FF85CD43C}" type="slidenum">
              <a:rPr lang="en-GB" smtClean="0"/>
              <a:pPr/>
              <a:t>16</a:t>
            </a:fld>
            <a:endParaRPr lang="en-GB"/>
          </a:p>
        </p:txBody>
      </p:sp>
    </p:spTree>
    <p:extLst>
      <p:ext uri="{BB962C8B-B14F-4D97-AF65-F5344CB8AC3E}">
        <p14:creationId xmlns:p14="http://schemas.microsoft.com/office/powerpoint/2010/main" val="7571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71D5-C08C-678E-25CF-B88E6FB997A8}"/>
            </a:ext>
          </a:extLst>
        </p:cNvPr>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4B784F4-DC47-7BB9-E2A9-645A38FF2595}"/>
              </a:ext>
            </a:extLst>
          </p:cNvPr>
          <p:cNvGraphicFramePr>
            <a:graphicFrameLocks/>
          </p:cNvGraphicFramePr>
          <p:nvPr>
            <p:extLst>
              <p:ext uri="{D42A27DB-BD31-4B8C-83A1-F6EECF244321}">
                <p14:modId xmlns:p14="http://schemas.microsoft.com/office/powerpoint/2010/main" val="2069397139"/>
              </p:ext>
            </p:extLst>
          </p:nvPr>
        </p:nvGraphicFramePr>
        <p:xfrm>
          <a:off x="4890721" y="2527788"/>
          <a:ext cx="4086184" cy="2603678"/>
        </p:xfrm>
        <a:graphic>
          <a:graphicData uri="http://schemas.openxmlformats.org/drawingml/2006/table">
            <a:tbl>
              <a:tblPr firstRow="1" bandRow="1">
                <a:tableStyleId>{9D7B26C5-4107-4FEC-AEDC-1716B250A1EF}</a:tableStyleId>
              </a:tblPr>
              <a:tblGrid>
                <a:gridCol w="723980">
                  <a:extLst>
                    <a:ext uri="{9D8B030D-6E8A-4147-A177-3AD203B41FA5}">
                      <a16:colId xmlns:a16="http://schemas.microsoft.com/office/drawing/2014/main" val="2448288668"/>
                    </a:ext>
                  </a:extLst>
                </a:gridCol>
                <a:gridCol w="1207179">
                  <a:extLst>
                    <a:ext uri="{9D8B030D-6E8A-4147-A177-3AD203B41FA5}">
                      <a16:colId xmlns:a16="http://schemas.microsoft.com/office/drawing/2014/main" val="332886839"/>
                    </a:ext>
                  </a:extLst>
                </a:gridCol>
                <a:gridCol w="897644">
                  <a:extLst>
                    <a:ext uri="{9D8B030D-6E8A-4147-A177-3AD203B41FA5}">
                      <a16:colId xmlns:a16="http://schemas.microsoft.com/office/drawing/2014/main" val="1688381482"/>
                    </a:ext>
                  </a:extLst>
                </a:gridCol>
                <a:gridCol w="1257381">
                  <a:extLst>
                    <a:ext uri="{9D8B030D-6E8A-4147-A177-3AD203B41FA5}">
                      <a16:colId xmlns:a16="http://schemas.microsoft.com/office/drawing/2014/main" val="1258297842"/>
                    </a:ext>
                  </a:extLst>
                </a:gridCol>
              </a:tblGrid>
              <a:tr h="54714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kumimoji="1" lang="sv-SE" altLang="ja-JP" sz="800" b="1">
                          <a:solidFill>
                            <a:schemeClr val="tx1">
                              <a:lumMod val="85000"/>
                              <a:lumOff val="15000"/>
                            </a:schemeClr>
                          </a:solidFill>
                        </a:rPr>
                        <a:t>Parameter</a:t>
                      </a:r>
                      <a:endParaRPr kumimoji="1" lang="ja-JP" altLang="en-US" sz="800" b="1">
                        <a:solidFill>
                          <a:schemeClr val="tx1">
                            <a:lumMod val="85000"/>
                            <a:lumOff val="15000"/>
                          </a:schemeClr>
                        </a:solidFill>
                        <a:latin typeface="+mj-lt"/>
                      </a:endParaRPr>
                    </a:p>
                  </a:txBody>
                  <a:tcPr marL="68580" marR="6858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kumimoji="1" lang="sv-SE" altLang="ja-JP" sz="800" b="1" err="1">
                          <a:solidFill>
                            <a:schemeClr val="tx1">
                              <a:lumMod val="85000"/>
                              <a:lumOff val="15000"/>
                            </a:schemeClr>
                          </a:solidFill>
                        </a:rPr>
                        <a:t>Statistic</a:t>
                      </a:r>
                      <a:endParaRPr kumimoji="1" lang="ja-JP" altLang="en-US" sz="800" b="1">
                        <a:solidFill>
                          <a:schemeClr val="tx1">
                            <a:lumMod val="85000"/>
                            <a:lumOff val="15000"/>
                          </a:schemeClr>
                        </a:solidFill>
                        <a:latin typeface="+mj-lt"/>
                      </a:endParaRPr>
                    </a:p>
                  </a:txBody>
                  <a:tcPr marL="68580" marR="6858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defTabSz="914400" rtl="0" eaLnBrk="1" latinLnBrk="0" hangingPunct="1">
                        <a:lnSpc>
                          <a:spcPct val="107000"/>
                        </a:lnSpc>
                        <a:spcBef>
                          <a:spcPts val="0"/>
                        </a:spcBef>
                        <a:spcAft>
                          <a:spcPts val="0"/>
                        </a:spcAft>
                        <a:buClr>
                          <a:srgbClr val="000000"/>
                        </a:buClr>
                        <a:buFont typeface="Arial"/>
                      </a:pPr>
                      <a:r>
                        <a:rPr lang="en-CA" sz="800" b="1" u="none" strike="noStrike" kern="1200" cap="none">
                          <a:solidFill>
                            <a:schemeClr val="tx1">
                              <a:lumMod val="85000"/>
                              <a:lumOff val="15000"/>
                            </a:schemeClr>
                          </a:solidFill>
                          <a:effectLst/>
                          <a:sym typeface="Arial"/>
                        </a:rPr>
                        <a:t>Placebo </a:t>
                      </a:r>
                      <a:endParaRPr lang="en-GB" sz="800" b="1" u="none" strike="noStrike" kern="1200" cap="none">
                        <a:solidFill>
                          <a:schemeClr val="tx1">
                            <a:lumMod val="85000"/>
                            <a:lumOff val="15000"/>
                          </a:schemeClr>
                        </a:solidFill>
                        <a:effectLst/>
                        <a:sym typeface="Arial"/>
                      </a:endParaRPr>
                    </a:p>
                    <a:p>
                      <a:pPr marL="0" marR="0" algn="ctr" defTabSz="914400" rtl="0" eaLnBrk="1" latinLnBrk="0" hangingPunct="1">
                        <a:lnSpc>
                          <a:spcPct val="107000"/>
                        </a:lnSpc>
                        <a:spcBef>
                          <a:spcPts val="0"/>
                        </a:spcBef>
                        <a:spcAft>
                          <a:spcPts val="0"/>
                        </a:spcAft>
                        <a:buClr>
                          <a:srgbClr val="000000"/>
                        </a:buClr>
                        <a:buFont typeface="Arial"/>
                      </a:pPr>
                      <a:r>
                        <a:rPr lang="en-CA" sz="800" b="1" u="none" strike="noStrike" kern="1200" cap="none">
                          <a:solidFill>
                            <a:schemeClr val="tx1">
                              <a:lumMod val="85000"/>
                              <a:lumOff val="15000"/>
                            </a:schemeClr>
                          </a:solidFill>
                          <a:effectLst/>
                          <a:sym typeface="Arial"/>
                        </a:rPr>
                        <a:t>(n=342)</a:t>
                      </a:r>
                      <a:endParaRPr lang="en-GB" sz="800" b="1" i="0" u="none" strike="noStrike" kern="1200" cap="none">
                        <a:solidFill>
                          <a:schemeClr val="tx1">
                            <a:lumMod val="85000"/>
                            <a:lumOff val="15000"/>
                          </a:schemeClr>
                        </a:solidFill>
                        <a:effectLst/>
                        <a:latin typeface="Arial"/>
                        <a:ea typeface="+mn-ea"/>
                        <a:cs typeface="+mn-cs"/>
                        <a:sym typeface="Arial"/>
                      </a:endParaRPr>
                    </a:p>
                  </a:txBody>
                  <a:tcPr marL="68580" marR="6858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lnSpc>
                          <a:spcPct val="107000"/>
                        </a:lnSpc>
                        <a:tabLst>
                          <a:tab pos="284163" algn="l"/>
                        </a:tabLst>
                      </a:pPr>
                      <a:r>
                        <a:rPr lang="en-CA" sz="800" b="1" err="1">
                          <a:solidFill>
                            <a:schemeClr val="tx1">
                              <a:lumMod val="85000"/>
                              <a:lumOff val="15000"/>
                            </a:schemeClr>
                          </a:solidFill>
                          <a:effectLst/>
                        </a:rPr>
                        <a:t>Fezolinetant</a:t>
                      </a:r>
                      <a:endParaRPr lang="en-GB" sz="800" b="1">
                        <a:solidFill>
                          <a:schemeClr val="tx1">
                            <a:lumMod val="85000"/>
                            <a:lumOff val="15000"/>
                          </a:schemeClr>
                        </a:solidFill>
                        <a:effectLst/>
                      </a:endParaRPr>
                    </a:p>
                    <a:p>
                      <a:pPr algn="ctr">
                        <a:lnSpc>
                          <a:spcPct val="107000"/>
                        </a:lnSpc>
                      </a:pPr>
                      <a:r>
                        <a:rPr lang="en-CA" sz="800" b="1">
                          <a:solidFill>
                            <a:schemeClr val="tx1">
                              <a:lumMod val="85000"/>
                              <a:lumOff val="15000"/>
                            </a:schemeClr>
                          </a:solidFill>
                          <a:effectLst/>
                        </a:rPr>
                        <a:t>45 mg (n=341)</a:t>
                      </a:r>
                      <a:endParaRPr lang="en-GB" sz="800" b="0" i="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tc>
                <a:extLst>
                  <a:ext uri="{0D108BD9-81ED-4DB2-BD59-A6C34878D82A}">
                    <a16:rowId xmlns:a16="http://schemas.microsoft.com/office/drawing/2014/main" val="1487509058"/>
                  </a:ext>
                </a:extLst>
              </a:tr>
              <a:tr h="3207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sz="800" b="1">
                          <a:solidFill>
                            <a:srgbClr val="4D4D4F"/>
                          </a:solidFill>
                          <a:effectLst/>
                        </a:rPr>
                        <a:t> Baseline</a:t>
                      </a:r>
                      <a:endParaRPr lang="en-US" sz="800" b="1">
                        <a:solidFill>
                          <a:srgbClr val="4D4D4F"/>
                        </a:solidFill>
                        <a:effectLst/>
                        <a:latin typeface="+mj-lt"/>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sz="800" b="0">
                          <a:solidFill>
                            <a:srgbClr val="4D4D4F"/>
                          </a:solidFill>
                          <a:effectLst/>
                        </a:rPr>
                        <a:t>Mean (SD)</a:t>
                      </a:r>
                      <a:endParaRPr lang="en-GB" sz="800" b="0">
                        <a:solidFill>
                          <a:srgbClr val="4D4D4F"/>
                        </a:solidFill>
                        <a:effectLst/>
                        <a:latin typeface="+mj-lt"/>
                        <a:ea typeface="MS Mincho" panose="02020609040205080304" pitchFamily="49" charset="-128"/>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2.42 (0.34)</a:t>
                      </a:r>
                      <a:endParaRPr lang="en-GB" sz="900" b="0" i="0">
                        <a:solidFill>
                          <a:srgbClr val="4D4D4F"/>
                        </a:solidFill>
                        <a:effectLst/>
                        <a:latin typeface="Arial" panose="020B0604020202020204" pitchFamily="34" charset="0"/>
                        <a:ea typeface="Calibri" panose="020F0502020204030204" pitchFamily="34" charset="0"/>
                        <a:cs typeface="Arial" panose="020B0604020202020204" pitchFamily="34" charset="0"/>
                      </a:endParaRPr>
                    </a:p>
                  </a:txBody>
                  <a:tcPr marL="50573" marR="50573"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2.40 (0.35)</a:t>
                      </a:r>
                      <a:endParaRPr lang="en-GB" sz="900" b="0" i="0">
                        <a:solidFill>
                          <a:srgbClr val="4D4D4F"/>
                        </a:solidFill>
                        <a:effectLst/>
                        <a:latin typeface="Arial" panose="020B0604020202020204" pitchFamily="34" charset="0"/>
                        <a:ea typeface="Calibri" panose="020F0502020204030204" pitchFamily="34" charset="0"/>
                        <a:cs typeface="Arial" panose="020B0604020202020204" pitchFamily="34" charset="0"/>
                      </a:endParaRPr>
                    </a:p>
                  </a:txBody>
                  <a:tcPr marL="50573" marR="50573" marT="54000" marB="54000">
                    <a:solidFill>
                      <a:schemeClr val="bg2">
                        <a:lumMod val="75000"/>
                        <a:alpha val="20000"/>
                      </a:schemeClr>
                    </a:solidFill>
                  </a:tcPr>
                </a:tc>
                <a:extLst>
                  <a:ext uri="{0D108BD9-81ED-4DB2-BD59-A6C34878D82A}">
                    <a16:rowId xmlns:a16="http://schemas.microsoft.com/office/drawing/2014/main" val="1041554652"/>
                  </a:ext>
                </a:extLst>
              </a:tr>
              <a:tr h="867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1">
                          <a:solidFill>
                            <a:srgbClr val="4D4D4F"/>
                          </a:solidFill>
                          <a:effectLst/>
                        </a:rPr>
                        <a:t> Change </a:t>
                      </a:r>
                      <a:br>
                        <a:rPr lang="en-US" altLang="ja-JP" sz="800" b="1">
                          <a:solidFill>
                            <a:srgbClr val="4D4D4F"/>
                          </a:solidFill>
                          <a:effectLst/>
                        </a:rPr>
                      </a:br>
                      <a:r>
                        <a:rPr lang="en-US" altLang="ja-JP" sz="800" b="1">
                          <a:solidFill>
                            <a:srgbClr val="4D4D4F"/>
                          </a:solidFill>
                          <a:effectLst/>
                        </a:rPr>
                        <a:t> from baseline </a:t>
                      </a:r>
                      <a:br>
                        <a:rPr lang="en-US" altLang="ja-JP" sz="800" b="1">
                          <a:solidFill>
                            <a:srgbClr val="4D4D4F"/>
                          </a:solidFill>
                          <a:effectLst/>
                        </a:rPr>
                      </a:br>
                      <a:r>
                        <a:rPr lang="en-US" altLang="ja-JP" sz="800" b="1">
                          <a:solidFill>
                            <a:srgbClr val="4D4D4F"/>
                          </a:solidFill>
                          <a:effectLst/>
                        </a:rPr>
                        <a:t> at week </a:t>
                      </a:r>
                      <a:r>
                        <a:rPr lang="en-US" sz="800" b="1">
                          <a:solidFill>
                            <a:srgbClr val="4D4D4F"/>
                          </a:solidFill>
                          <a:effectLst/>
                        </a:rPr>
                        <a:t>4</a:t>
                      </a:r>
                    </a:p>
                  </a:txBody>
                  <a:tcPr marL="34290" marR="3429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altLang="ja-JP" sz="800" b="0">
                          <a:solidFill>
                            <a:srgbClr val="4D4D4F"/>
                          </a:solidFill>
                          <a:effectLst/>
                        </a:rPr>
                        <a:t>LS Mean</a:t>
                      </a:r>
                    </a:p>
                    <a:p>
                      <a:pPr>
                        <a:lnSpc>
                          <a:spcPct val="100000"/>
                        </a:lnSpc>
                        <a:spcBef>
                          <a:spcPts val="0"/>
                        </a:spcBef>
                        <a:spcAft>
                          <a:spcPts val="0"/>
                        </a:spcAft>
                      </a:pPr>
                      <a:r>
                        <a:rPr lang="en-US" altLang="ja-JP" sz="800" b="0">
                          <a:solidFill>
                            <a:srgbClr val="4D4D4F"/>
                          </a:solidFill>
                          <a:effectLst/>
                        </a:rPr>
                        <a:t>Reduction (SE)</a:t>
                      </a:r>
                    </a:p>
                    <a:p>
                      <a:pPr>
                        <a:lnSpc>
                          <a:spcPct val="100000"/>
                        </a:lnSpc>
                        <a:spcBef>
                          <a:spcPts val="0"/>
                        </a:spcBef>
                        <a:spcAft>
                          <a:spcPts val="0"/>
                        </a:spcAft>
                      </a:pPr>
                      <a:r>
                        <a:rPr lang="en-GB" altLang="ja-JP" sz="800" b="0">
                          <a:solidFill>
                            <a:srgbClr val="4D4D4F"/>
                          </a:solidFill>
                          <a:effectLst/>
                        </a:rPr>
                        <a:t>Difference vs placebo </a:t>
                      </a:r>
                    </a:p>
                    <a:p>
                      <a:pPr>
                        <a:lnSpc>
                          <a:spcPct val="100000"/>
                        </a:lnSpc>
                        <a:spcBef>
                          <a:spcPts val="0"/>
                        </a:spcBef>
                        <a:spcAft>
                          <a:spcPts val="0"/>
                        </a:spcAft>
                      </a:pPr>
                      <a:r>
                        <a:rPr lang="en-GB" altLang="ja-JP" sz="800" b="0">
                          <a:solidFill>
                            <a:srgbClr val="4D4D4F"/>
                          </a:solidFill>
                          <a:effectLst/>
                        </a:rPr>
                        <a:t>P-value</a:t>
                      </a:r>
                      <a:endParaRPr lang="en-GB" altLang="ja-JP" sz="800" b="0">
                        <a:solidFill>
                          <a:srgbClr val="4D4D4F"/>
                        </a:solidFill>
                        <a:effectLst/>
                        <a:latin typeface="+mj-lt"/>
                        <a:ea typeface="MS Mincho" panose="02020609040205080304" pitchFamily="49" charset="-128"/>
                      </a:endParaRPr>
                    </a:p>
                  </a:txBody>
                  <a:tcPr marL="34290" marR="34290"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-0.30 (0.03)</a:t>
                      </a:r>
                      <a:endParaRPr lang="en-GB" sz="900">
                        <a:solidFill>
                          <a:srgbClr val="4D4D4F"/>
                        </a:solidFill>
                        <a:effectLst/>
                      </a:endParaRPr>
                    </a:p>
                    <a:p>
                      <a:pPr algn="ctr">
                        <a:lnSpc>
                          <a:spcPct val="100000"/>
                        </a:lnSpc>
                      </a:pPr>
                      <a:endParaRPr lang="en-GB" sz="800">
                        <a:solidFill>
                          <a:srgbClr val="4D4D4F"/>
                        </a:solidFill>
                        <a:effectLst/>
                      </a:endParaRPr>
                    </a:p>
                    <a:p>
                      <a:pPr algn="ctr">
                        <a:lnSpc>
                          <a:spcPct val="100000"/>
                        </a:lnSpc>
                      </a:pPr>
                      <a:r>
                        <a:rPr lang="en-GB" sz="800">
                          <a:solidFill>
                            <a:srgbClr val="4D4D4F"/>
                          </a:solidFill>
                          <a:effectLst/>
                        </a:rPr>
                        <a:t>--</a:t>
                      </a:r>
                      <a:endParaRPr lang="en-GB" sz="900">
                        <a:solidFill>
                          <a:srgbClr val="4D4D4F"/>
                        </a:solidFill>
                        <a:effectLst/>
                      </a:endParaRPr>
                    </a:p>
                    <a:p>
                      <a:pPr algn="ctr">
                        <a:lnSpc>
                          <a:spcPct val="100000"/>
                        </a:lnSpc>
                      </a:pPr>
                      <a:r>
                        <a:rPr lang="en-GB" sz="800">
                          <a:solidFill>
                            <a:srgbClr val="4D4D4F"/>
                          </a:solidFill>
                          <a:effectLst/>
                        </a:rPr>
                        <a:t>--</a:t>
                      </a:r>
                    </a:p>
                  </a:txBody>
                  <a:tcPr marL="50573" marR="50573" marT="54000" marB="5400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-0.53 (0.03)</a:t>
                      </a:r>
                      <a:endParaRPr lang="en-GB" sz="900">
                        <a:solidFill>
                          <a:srgbClr val="4D4D4F"/>
                        </a:solidFill>
                        <a:effectLst/>
                      </a:endParaRPr>
                    </a:p>
                    <a:p>
                      <a:pPr algn="ctr">
                        <a:lnSpc>
                          <a:spcPct val="100000"/>
                        </a:lnSpc>
                      </a:pPr>
                      <a:endParaRPr lang="en-GB" sz="800">
                        <a:solidFill>
                          <a:srgbClr val="4D4D4F"/>
                        </a:solidFill>
                        <a:effectLst/>
                      </a:endParaRPr>
                    </a:p>
                    <a:p>
                      <a:pPr algn="ctr">
                        <a:lnSpc>
                          <a:spcPct val="100000"/>
                        </a:lnSpc>
                      </a:pPr>
                      <a:r>
                        <a:rPr lang="en-GB" sz="800">
                          <a:solidFill>
                            <a:srgbClr val="4D4D4F"/>
                          </a:solidFill>
                          <a:effectLst/>
                        </a:rPr>
                        <a:t>-0.24 (0.04)</a:t>
                      </a:r>
                      <a:endParaRPr lang="en-GB" sz="900">
                        <a:solidFill>
                          <a:srgbClr val="4D4D4F"/>
                        </a:solidFill>
                        <a:effectLst/>
                      </a:endParaRPr>
                    </a:p>
                    <a:p>
                      <a:pPr algn="ctr">
                        <a:lnSpc>
                          <a:spcPct val="100000"/>
                        </a:lnSpc>
                      </a:pPr>
                      <a:r>
                        <a:rPr lang="en-GB" sz="800">
                          <a:solidFill>
                            <a:srgbClr val="4D4D4F"/>
                          </a:solidFill>
                          <a:effectLst/>
                        </a:rPr>
                        <a:t>&lt; 0.001</a:t>
                      </a:r>
                      <a:endParaRPr lang="en-GB" sz="900">
                        <a:solidFill>
                          <a:srgbClr val="4D4D4F"/>
                        </a:solidFill>
                        <a:effectLst/>
                      </a:endParaRPr>
                    </a:p>
                  </a:txBody>
                  <a:tcPr marL="50573" marR="50573" marT="54000" marB="54000"/>
                </a:tc>
                <a:extLst>
                  <a:ext uri="{0D108BD9-81ED-4DB2-BD59-A6C34878D82A}">
                    <a16:rowId xmlns:a16="http://schemas.microsoft.com/office/drawing/2014/main" val="1720055266"/>
                  </a:ext>
                </a:extLst>
              </a:tr>
              <a:tr h="867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1">
                          <a:solidFill>
                            <a:srgbClr val="4D4D4F"/>
                          </a:solidFill>
                          <a:effectLst/>
                        </a:rPr>
                        <a:t> Change </a:t>
                      </a:r>
                      <a:br>
                        <a:rPr lang="en-US" altLang="ja-JP" sz="800" b="1">
                          <a:solidFill>
                            <a:srgbClr val="4D4D4F"/>
                          </a:solidFill>
                          <a:effectLst/>
                        </a:rPr>
                      </a:br>
                      <a:r>
                        <a:rPr lang="en-US" altLang="ja-JP" sz="800" b="1">
                          <a:solidFill>
                            <a:srgbClr val="4D4D4F"/>
                          </a:solidFill>
                          <a:effectLst/>
                        </a:rPr>
                        <a:t> from baseline </a:t>
                      </a:r>
                      <a:br>
                        <a:rPr lang="en-US" altLang="ja-JP" sz="800" b="1">
                          <a:solidFill>
                            <a:srgbClr val="4D4D4F"/>
                          </a:solidFill>
                          <a:effectLst/>
                        </a:rPr>
                      </a:br>
                      <a:r>
                        <a:rPr lang="en-US" altLang="ja-JP" sz="800" b="1">
                          <a:solidFill>
                            <a:srgbClr val="4D4D4F"/>
                          </a:solidFill>
                          <a:effectLst/>
                        </a:rPr>
                        <a:t> at week 12</a:t>
                      </a:r>
                      <a:endParaRPr lang="en-US" altLang="ja-JP" sz="800" b="1">
                        <a:solidFill>
                          <a:srgbClr val="4D4D4F"/>
                        </a:solidFill>
                        <a:effectLst/>
                        <a:latin typeface="+mj-lt"/>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0"/>
                        </a:spcBef>
                        <a:spcAft>
                          <a:spcPts val="0"/>
                        </a:spcAft>
                      </a:pPr>
                      <a:r>
                        <a:rPr lang="en-US" altLang="ja-JP" sz="800" b="0">
                          <a:solidFill>
                            <a:srgbClr val="4D4D4F"/>
                          </a:solidFill>
                          <a:effectLst/>
                        </a:rPr>
                        <a:t>LS Mean</a:t>
                      </a:r>
                    </a:p>
                    <a:p>
                      <a:pPr>
                        <a:lnSpc>
                          <a:spcPct val="100000"/>
                        </a:lnSpc>
                        <a:spcBef>
                          <a:spcPts val="0"/>
                        </a:spcBef>
                        <a:spcAft>
                          <a:spcPts val="0"/>
                        </a:spcAft>
                      </a:pPr>
                      <a:r>
                        <a:rPr lang="en-US" altLang="ja-JP" sz="800" b="0">
                          <a:solidFill>
                            <a:srgbClr val="4D4D4F"/>
                          </a:solidFill>
                          <a:effectLst/>
                        </a:rPr>
                        <a:t>Reduction (SE)</a:t>
                      </a:r>
                    </a:p>
                    <a:p>
                      <a:pPr>
                        <a:lnSpc>
                          <a:spcPct val="100000"/>
                        </a:lnSpc>
                        <a:spcBef>
                          <a:spcPts val="0"/>
                        </a:spcBef>
                        <a:spcAft>
                          <a:spcPts val="0"/>
                        </a:spcAft>
                      </a:pPr>
                      <a:r>
                        <a:rPr lang="en-GB" altLang="ja-JP" sz="800" b="0" u="none" strike="noStrike" kern="1200" cap="none">
                          <a:solidFill>
                            <a:srgbClr val="4D4D4F"/>
                          </a:solidFill>
                          <a:effectLst/>
                          <a:sym typeface="Arial"/>
                        </a:rPr>
                        <a:t>Difference vs placebo </a:t>
                      </a:r>
                    </a:p>
                    <a:p>
                      <a:pPr>
                        <a:lnSpc>
                          <a:spcPct val="100000"/>
                        </a:lnSpc>
                        <a:spcBef>
                          <a:spcPts val="0"/>
                        </a:spcBef>
                        <a:spcAft>
                          <a:spcPts val="0"/>
                        </a:spcAft>
                      </a:pPr>
                      <a:r>
                        <a:rPr lang="en-GB" altLang="ja-JP" sz="800" b="0" u="none" strike="noStrike" kern="1200" cap="none">
                          <a:solidFill>
                            <a:srgbClr val="4D4D4F"/>
                          </a:solidFill>
                          <a:effectLst/>
                          <a:sym typeface="Arial"/>
                        </a:rPr>
                        <a:t>P-value</a:t>
                      </a:r>
                      <a:endParaRPr lang="en-GB" altLang="ja-JP" sz="800" b="0" i="0" u="none" strike="noStrike" kern="1200" cap="none">
                        <a:solidFill>
                          <a:srgbClr val="4D4D4F"/>
                        </a:solidFill>
                        <a:effectLst/>
                        <a:latin typeface="Arial"/>
                        <a:ea typeface="MS Mincho" panose="02020609040205080304" pitchFamily="49" charset="-128"/>
                        <a:cs typeface="+mn-cs"/>
                        <a:sym typeface="Arial"/>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-0.42 (0.04)</a:t>
                      </a:r>
                      <a:br>
                        <a:rPr lang="en-GB" sz="900">
                          <a:solidFill>
                            <a:srgbClr val="4D4D4F"/>
                          </a:solidFill>
                          <a:effectLst/>
                        </a:rPr>
                      </a:br>
                      <a:endParaRPr lang="en-GB" sz="900">
                        <a:solidFill>
                          <a:srgbClr val="4D4D4F"/>
                        </a:solidFill>
                        <a:effectLst/>
                      </a:endParaRPr>
                    </a:p>
                    <a:p>
                      <a:pPr algn="ctr">
                        <a:lnSpc>
                          <a:spcPct val="100000"/>
                        </a:lnSpc>
                      </a:pPr>
                      <a:r>
                        <a:rPr lang="en-GB" sz="800">
                          <a:solidFill>
                            <a:srgbClr val="4D4D4F"/>
                          </a:solidFill>
                          <a:effectLst/>
                        </a:rPr>
                        <a:t>--</a:t>
                      </a:r>
                    </a:p>
                    <a:p>
                      <a:pPr algn="ctr">
                        <a:lnSpc>
                          <a:spcPct val="100000"/>
                        </a:lnSpc>
                      </a:pPr>
                      <a:r>
                        <a:rPr lang="en-GB" sz="800">
                          <a:solidFill>
                            <a:srgbClr val="4D4D4F"/>
                          </a:solidFill>
                          <a:effectLst/>
                        </a:rPr>
                        <a:t>--</a:t>
                      </a:r>
                      <a:endParaRPr lang="en-GB" sz="800" b="0" i="0" u="none" strike="noStrike" kern="1200" cap="none">
                        <a:solidFill>
                          <a:srgbClr val="4D4D4F"/>
                        </a:solidFill>
                        <a:effectLst/>
                        <a:latin typeface="Arial"/>
                        <a:ea typeface="+mn-ea"/>
                        <a:cs typeface="+mn-cs"/>
                        <a:sym typeface="Arial"/>
                      </a:endParaRPr>
                    </a:p>
                  </a:txBody>
                  <a:tcPr marL="34290" marR="34290" marT="54000" marB="54000">
                    <a:solidFill>
                      <a:schemeClr val="bg2">
                        <a:lumMod val="75000"/>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pPr>
                      <a:r>
                        <a:rPr lang="en-GB" sz="800">
                          <a:solidFill>
                            <a:srgbClr val="4D4D4F"/>
                          </a:solidFill>
                          <a:effectLst/>
                        </a:rPr>
                        <a:t>-0.67 (0.04)</a:t>
                      </a:r>
                      <a:endParaRPr lang="en-GB" sz="900">
                        <a:solidFill>
                          <a:srgbClr val="4D4D4F"/>
                        </a:solidFill>
                        <a:effectLst/>
                      </a:endParaRPr>
                    </a:p>
                    <a:p>
                      <a:pPr algn="ctr">
                        <a:lnSpc>
                          <a:spcPct val="100000"/>
                        </a:lnSpc>
                      </a:pPr>
                      <a:endParaRPr lang="en-GB" sz="800">
                        <a:solidFill>
                          <a:srgbClr val="4D4D4F"/>
                        </a:solidFill>
                        <a:effectLst/>
                      </a:endParaRPr>
                    </a:p>
                    <a:p>
                      <a:pPr algn="ctr">
                        <a:lnSpc>
                          <a:spcPct val="100000"/>
                        </a:lnSpc>
                      </a:pPr>
                      <a:r>
                        <a:rPr lang="en-GB" sz="800">
                          <a:solidFill>
                            <a:srgbClr val="4D4D4F"/>
                          </a:solidFill>
                          <a:effectLst/>
                        </a:rPr>
                        <a:t>-0.24 (0.06)</a:t>
                      </a:r>
                      <a:endParaRPr lang="en-GB" sz="900">
                        <a:solidFill>
                          <a:srgbClr val="4D4D4F"/>
                        </a:solidFill>
                        <a:effectLst/>
                      </a:endParaRPr>
                    </a:p>
                    <a:p>
                      <a:pPr algn="ctr">
                        <a:lnSpc>
                          <a:spcPct val="100000"/>
                        </a:lnSpc>
                      </a:pPr>
                      <a:r>
                        <a:rPr lang="en-GB" sz="800">
                          <a:solidFill>
                            <a:srgbClr val="4D4D4F"/>
                          </a:solidFill>
                          <a:effectLst/>
                        </a:rPr>
                        <a:t>&lt; 0.001</a:t>
                      </a:r>
                      <a:endParaRPr lang="en-GB" sz="900" b="0" i="0">
                        <a:solidFill>
                          <a:srgbClr val="4D4D4F"/>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54000" marB="54000">
                    <a:solidFill>
                      <a:schemeClr val="bg2">
                        <a:lumMod val="75000"/>
                        <a:alpha val="20000"/>
                      </a:schemeClr>
                    </a:solidFill>
                  </a:tcPr>
                </a:tc>
                <a:extLst>
                  <a:ext uri="{0D108BD9-81ED-4DB2-BD59-A6C34878D82A}">
                    <a16:rowId xmlns:a16="http://schemas.microsoft.com/office/drawing/2014/main" val="1755358819"/>
                  </a:ext>
                </a:extLst>
              </a:tr>
            </a:tbl>
          </a:graphicData>
        </a:graphic>
      </p:graphicFrame>
      <p:sp>
        <p:nvSpPr>
          <p:cNvPr id="199" name="Content Placeholder 2">
            <a:extLst>
              <a:ext uri="{FF2B5EF4-FFF2-40B4-BE49-F238E27FC236}">
                <a16:creationId xmlns:a16="http://schemas.microsoft.com/office/drawing/2014/main" id="{9C20BDDF-1B5C-D684-4D1D-86A6714478E2}"/>
              </a:ext>
            </a:extLst>
          </p:cNvPr>
          <p:cNvSpPr txBox="1">
            <a:spLocks/>
          </p:cNvSpPr>
          <p:nvPr/>
        </p:nvSpPr>
        <p:spPr>
          <a:xfrm>
            <a:off x="818664" y="1952946"/>
            <a:ext cx="3545057" cy="299856"/>
          </a:xfrm>
          <a:prstGeom prst="rect">
            <a:avLst/>
          </a:prstGeom>
        </p:spPr>
        <p:txBody>
          <a:bodyPr vert="horz" lIns="68580" tIns="34290" rIns="68580" bIns="3429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0"/>
              </a:spcBef>
              <a:spcAft>
                <a:spcPts val="4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3pPr>
            <a:lvl4pPr marL="233363" indent="-233363" algn="l" defTabSz="914400" rtl="0" eaLnBrk="1" latinLnBrk="0" hangingPunct="1">
              <a:lnSpc>
                <a:spcPct val="120000"/>
              </a:lnSpc>
              <a:spcBef>
                <a:spcPts val="60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Font typeface="Helvetica"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rgbClr val="4D4D4F"/>
                </a:solidFill>
              </a:rPr>
              <a:t>Changes at each week in co-primary endpoint</a:t>
            </a:r>
            <a:br>
              <a:rPr lang="en-US" sz="1200">
                <a:solidFill>
                  <a:srgbClr val="4D4D4F"/>
                </a:solidFill>
              </a:rPr>
            </a:br>
            <a:r>
              <a:rPr lang="en-US" sz="1200">
                <a:solidFill>
                  <a:srgbClr val="4D4D4F"/>
                </a:solidFill>
              </a:rPr>
              <a:t>VMS </a:t>
            </a:r>
            <a:r>
              <a:rPr lang="en-US" sz="1200">
                <a:solidFill>
                  <a:srgbClr val="8D2062"/>
                </a:solidFill>
              </a:rPr>
              <a:t>severity</a:t>
            </a:r>
          </a:p>
        </p:txBody>
      </p:sp>
      <p:sp>
        <p:nvSpPr>
          <p:cNvPr id="201" name="Content Placeholder 2">
            <a:extLst>
              <a:ext uri="{FF2B5EF4-FFF2-40B4-BE49-F238E27FC236}">
                <a16:creationId xmlns:a16="http://schemas.microsoft.com/office/drawing/2014/main" id="{085CF06C-A51E-AA0B-8723-8D56CF7685B0}"/>
              </a:ext>
            </a:extLst>
          </p:cNvPr>
          <p:cNvSpPr txBox="1">
            <a:spLocks/>
          </p:cNvSpPr>
          <p:nvPr/>
        </p:nvSpPr>
        <p:spPr>
          <a:xfrm>
            <a:off x="5084728" y="1952946"/>
            <a:ext cx="3343820" cy="371598"/>
          </a:xfrm>
          <a:prstGeom prst="rect">
            <a:avLst/>
          </a:prstGeom>
        </p:spPr>
        <p:txBody>
          <a:bodyPr vert="horz" lIns="68580" tIns="34290" rIns="68580" bIns="3429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0"/>
              </a:spcBef>
              <a:spcAft>
                <a:spcPts val="4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3pPr>
            <a:lvl4pPr marL="233363" indent="-233363" algn="l" defTabSz="914400" rtl="0" eaLnBrk="1" latinLnBrk="0" hangingPunct="1">
              <a:lnSpc>
                <a:spcPct val="120000"/>
              </a:lnSpc>
              <a:spcBef>
                <a:spcPts val="60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Font typeface="Helvetica"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ltLang="ja-JP" sz="1050" b="1">
                <a:solidFill>
                  <a:srgbClr val="4D4D4F"/>
                </a:solidFill>
                <a:latin typeface="Arial" panose="020B0604020202020204" pitchFamily="34" charset="0"/>
                <a:cs typeface="Arial" panose="020B0604020202020204" pitchFamily="34" charset="0"/>
              </a:rPr>
              <a:t>Change from baseline to week 12 in mean </a:t>
            </a:r>
            <a:r>
              <a:rPr lang="en-US" altLang="ja-JP" sz="1050" b="1">
                <a:solidFill>
                  <a:srgbClr val="8D2062"/>
                </a:solidFill>
                <a:latin typeface="Arial" panose="020B0604020202020204" pitchFamily="34" charset="0"/>
                <a:cs typeface="Arial" panose="020B0604020202020204" pitchFamily="34" charset="0"/>
              </a:rPr>
              <a:t>severity</a:t>
            </a:r>
          </a:p>
          <a:p>
            <a:pPr>
              <a:spcBef>
                <a:spcPts val="0"/>
              </a:spcBef>
            </a:pPr>
            <a:r>
              <a:rPr lang="en-US" altLang="ja-JP" sz="1050" b="1">
                <a:solidFill>
                  <a:srgbClr val="4D4D4F"/>
                </a:solidFill>
                <a:latin typeface="Arial" panose="020B0604020202020204" pitchFamily="34" charset="0"/>
                <a:cs typeface="Arial" panose="020B0604020202020204" pitchFamily="34" charset="0"/>
              </a:rPr>
              <a:t>of moderate-to-severe VMS per 24h – pooled FAS</a:t>
            </a:r>
          </a:p>
        </p:txBody>
      </p:sp>
      <p:sp>
        <p:nvSpPr>
          <p:cNvPr id="71" name="Title 70">
            <a:extLst>
              <a:ext uri="{FF2B5EF4-FFF2-40B4-BE49-F238E27FC236}">
                <a16:creationId xmlns:a16="http://schemas.microsoft.com/office/drawing/2014/main" id="{08FCE4CC-3B81-8A95-2E64-6F4AC0F139B0}"/>
              </a:ext>
            </a:extLst>
          </p:cNvPr>
          <p:cNvSpPr>
            <a:spLocks noGrp="1"/>
          </p:cNvSpPr>
          <p:nvPr>
            <p:ph type="title"/>
          </p:nvPr>
        </p:nvSpPr>
        <p:spPr>
          <a:xfrm>
            <a:off x="317090" y="323779"/>
            <a:ext cx="8679426" cy="994172"/>
          </a:xfrm>
        </p:spPr>
        <p:txBody>
          <a:bodyPr vert="horz" lIns="91440" tIns="45720" rIns="91440" bIns="45720" rtlCol="0" anchor="ctr">
            <a:noAutofit/>
          </a:bodyPr>
          <a:lstStyle/>
          <a:p>
            <a:r>
              <a:rPr lang="en-US" sz="2800">
                <a:solidFill>
                  <a:srgbClr val="8D2062"/>
                </a:solidFill>
                <a:latin typeface="Arial"/>
                <a:cs typeface="Arial"/>
              </a:rPr>
              <a:t>Severity</a:t>
            </a:r>
            <a:r>
              <a:rPr lang="en-US" sz="2800">
                <a:latin typeface="Arial"/>
                <a:cs typeface="Arial"/>
              </a:rPr>
              <a:t> of any remaining VMS episodes was reduced from moderate to severe at baseline to mild to moderate</a:t>
            </a:r>
            <a:r>
              <a:rPr lang="en-US" sz="2800" baseline="30000">
                <a:latin typeface="Arial"/>
                <a:cs typeface="Arial"/>
              </a:rPr>
              <a:t>1-3</a:t>
            </a:r>
          </a:p>
        </p:txBody>
      </p:sp>
      <p:sp>
        <p:nvSpPr>
          <p:cNvPr id="2" name="Text Placeholder 1">
            <a:extLst>
              <a:ext uri="{FF2B5EF4-FFF2-40B4-BE49-F238E27FC236}">
                <a16:creationId xmlns:a16="http://schemas.microsoft.com/office/drawing/2014/main" id="{EE874395-BFF1-0047-38EE-0265FAF37EC2}"/>
              </a:ext>
            </a:extLst>
          </p:cNvPr>
          <p:cNvSpPr>
            <a:spLocks noGrp="1"/>
          </p:cNvSpPr>
          <p:nvPr>
            <p:ph type="body" sz="quarter" idx="4294967295"/>
          </p:nvPr>
        </p:nvSpPr>
        <p:spPr>
          <a:xfrm>
            <a:off x="428482" y="5157179"/>
            <a:ext cx="8566547" cy="376238"/>
          </a:xfrm>
        </p:spPr>
        <p:txBody>
          <a:bodyPr vert="horz" lIns="91440" tIns="45720" rIns="91440" bIns="45720" rtlCol="0" anchor="t">
            <a:noAutofit/>
          </a:bodyPr>
          <a:lstStyle/>
          <a:p>
            <a:pPr marL="0" indent="0">
              <a:lnSpc>
                <a:spcPct val="120000"/>
              </a:lnSpc>
              <a:buNone/>
            </a:pPr>
            <a:r>
              <a:rPr lang="en-US" sz="1400"/>
              <a:t>1. Nappi RE, et al. Treating moderate-to-severe menopausal vasomotor symptoms with fezolinetant: analysis of responders using pooled data from two phase 3 studies (SKYLIGHT 1 and 2). Menopause. 2024 Jun 1;31(6):512-521, 2. SKYLIGHT 1: Lederman S, et al. Fezolinetant for treatment of moderate-to-severe vasomotor symptoms associated with menopause (SKYLIGHT 1): a phase 3 </a:t>
            </a:r>
            <a:r>
              <a:rPr lang="en-US" sz="1400" err="1"/>
              <a:t>randomised</a:t>
            </a:r>
            <a:r>
              <a:rPr lang="en-US" sz="1400"/>
              <a:t> controlled study. Lancet. 2023;401(10382):1091-1102, 3. SKYLIGHT 2: Johnson KA, et al. Efficacy and Safety of Fezolinetant in Moderate-to-Severe Vasomotor Symptoms Associated With Menopause: A Phase 3 RCT. J Clin Endocrinol </a:t>
            </a:r>
            <a:r>
              <a:rPr lang="en-US" sz="1400" err="1"/>
              <a:t>Metab</a:t>
            </a:r>
            <a:r>
              <a:rPr lang="en-US" sz="1400"/>
              <a:t>. 2023;108(8):1981-1997.</a:t>
            </a:r>
            <a:endParaRPr lang="en-US" sz="1400">
              <a:ea typeface="Calibri"/>
              <a:cs typeface="Calibri"/>
            </a:endParaRPr>
          </a:p>
        </p:txBody>
      </p:sp>
      <p:pic>
        <p:nvPicPr>
          <p:cNvPr id="231" name="Picture 230" descr="A graph showing the amount of blood sugar in the week&#10;&#10;Description automatically generated with medium confidence">
            <a:extLst>
              <a:ext uri="{FF2B5EF4-FFF2-40B4-BE49-F238E27FC236}">
                <a16:creationId xmlns:a16="http://schemas.microsoft.com/office/drawing/2014/main" id="{682E2219-3237-3F61-1484-0DD625629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2351974"/>
            <a:ext cx="4740756" cy="2805859"/>
          </a:xfrm>
          <a:prstGeom prst="rect">
            <a:avLst/>
          </a:prstGeom>
        </p:spPr>
      </p:pic>
      <p:sp>
        <p:nvSpPr>
          <p:cNvPr id="8" name="Slide Number Placeholder 7">
            <a:extLst>
              <a:ext uri="{FF2B5EF4-FFF2-40B4-BE49-F238E27FC236}">
                <a16:creationId xmlns:a16="http://schemas.microsoft.com/office/drawing/2014/main" id="{18464B93-53CF-BD5E-2015-5C2F284F573D}"/>
              </a:ext>
            </a:extLst>
          </p:cNvPr>
          <p:cNvSpPr>
            <a:spLocks noGrp="1"/>
          </p:cNvSpPr>
          <p:nvPr>
            <p:ph type="sldNum" sz="quarter" idx="12"/>
          </p:nvPr>
        </p:nvSpPr>
        <p:spPr/>
        <p:txBody>
          <a:bodyPr/>
          <a:lstStyle/>
          <a:p>
            <a:fld id="{D8277FC2-D02C-49A0-8F4A-5D4FF85CD43C}" type="slidenum">
              <a:rPr lang="en-GB" smtClean="0"/>
              <a:pPr/>
              <a:t>17</a:t>
            </a:fld>
            <a:endParaRPr lang="en-GB"/>
          </a:p>
        </p:txBody>
      </p:sp>
    </p:spTree>
    <p:extLst>
      <p:ext uri="{BB962C8B-B14F-4D97-AF65-F5344CB8AC3E}">
        <p14:creationId xmlns:p14="http://schemas.microsoft.com/office/powerpoint/2010/main" val="80320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8626F4-A7AA-0C33-1CC6-710532097161}"/>
              </a:ext>
            </a:extLst>
          </p:cNvPr>
          <p:cNvSpPr>
            <a:spLocks noGrp="1"/>
          </p:cNvSpPr>
          <p:nvPr>
            <p:ph type="title"/>
          </p:nvPr>
        </p:nvSpPr>
        <p:spPr/>
        <p:txBody>
          <a:bodyPr>
            <a:normAutofit/>
          </a:bodyPr>
          <a:lstStyle/>
          <a:p>
            <a:r>
              <a:rPr lang="en-GB" sz="2400" spc="0">
                <a:latin typeface="Arial"/>
                <a:cs typeface="Arial"/>
              </a:rPr>
              <a:t>The effect of </a:t>
            </a:r>
            <a:r>
              <a:rPr lang="en-GB" sz="2400">
                <a:latin typeface="Arial"/>
                <a:cs typeface="Arial"/>
              </a:rPr>
              <a:t>fezolinetant </a:t>
            </a:r>
            <a:r>
              <a:rPr lang="en-GB" sz="2400" spc="0">
                <a:latin typeface="Arial"/>
                <a:cs typeface="Arial"/>
              </a:rPr>
              <a:t>on moderate to severe VMS </a:t>
            </a:r>
            <a:r>
              <a:rPr lang="en-GB" sz="2400" spc="0">
                <a:solidFill>
                  <a:srgbClr val="8D2062"/>
                </a:solidFill>
                <a:latin typeface="Arial"/>
                <a:cs typeface="Arial"/>
              </a:rPr>
              <a:t>frequency</a:t>
            </a:r>
            <a:r>
              <a:rPr lang="en-GB" sz="2400" spc="0">
                <a:latin typeface="Arial"/>
                <a:cs typeface="Arial"/>
              </a:rPr>
              <a:t> was sustained through 52 weeks</a:t>
            </a:r>
            <a:r>
              <a:rPr lang="en-GB" sz="2400" spc="0" baseline="30000">
                <a:latin typeface="Arial"/>
                <a:cs typeface="Arial"/>
              </a:rPr>
              <a:t>1,2</a:t>
            </a:r>
          </a:p>
        </p:txBody>
      </p:sp>
      <p:sp>
        <p:nvSpPr>
          <p:cNvPr id="30" name="Text Placeholder 29">
            <a:extLst>
              <a:ext uri="{FF2B5EF4-FFF2-40B4-BE49-F238E27FC236}">
                <a16:creationId xmlns:a16="http://schemas.microsoft.com/office/drawing/2014/main" id="{8589671D-208D-8BB7-540F-BD3747E8FFB5}"/>
              </a:ext>
            </a:extLst>
          </p:cNvPr>
          <p:cNvSpPr>
            <a:spLocks noGrp="1"/>
          </p:cNvSpPr>
          <p:nvPr>
            <p:ph type="body" sz="quarter" idx="16"/>
          </p:nvPr>
        </p:nvSpPr>
        <p:spPr>
          <a:xfrm>
            <a:off x="336132" y="5212080"/>
            <a:ext cx="8471836" cy="605568"/>
          </a:xfrm>
        </p:spPr>
        <p:txBody>
          <a:bodyPr>
            <a:normAutofit/>
          </a:bodyPr>
          <a:lstStyle/>
          <a:p>
            <a:r>
              <a:rPr lang="en-GB" b="1">
                <a:solidFill>
                  <a:schemeClr val="accent1"/>
                </a:solidFill>
              </a:rPr>
              <a:t>Mean change in the frequency and severity of moderate to severe VMS from baseline to each visit in the active treatment extension period was an exploratory endpoint. </a:t>
            </a:r>
            <a:br>
              <a:rPr lang="en-GB" b="1">
                <a:solidFill>
                  <a:schemeClr val="accent1"/>
                </a:solidFill>
              </a:rPr>
            </a:br>
            <a:r>
              <a:rPr lang="en-GB" b="1">
                <a:solidFill>
                  <a:schemeClr val="accent1"/>
                </a:solidFill>
              </a:rPr>
              <a:t>Assessments after the 12-week, placebo-controlled period were descriptive only.</a:t>
            </a:r>
            <a:r>
              <a:rPr lang="en-GB" b="1" baseline="30000">
                <a:solidFill>
                  <a:schemeClr val="accent1"/>
                </a:solidFill>
              </a:rPr>
              <a:t>1,2</a:t>
            </a:r>
            <a:br>
              <a:rPr lang="en-GB" b="1">
                <a:solidFill>
                  <a:schemeClr val="accent1"/>
                </a:solidFill>
              </a:rPr>
            </a:br>
            <a:r>
              <a:rPr lang="nb-NO">
                <a:solidFill>
                  <a:schemeClr val="tx1"/>
                </a:solidFill>
              </a:rPr>
              <a:t>SE, standard </a:t>
            </a:r>
            <a:r>
              <a:rPr lang="en-GB">
                <a:solidFill>
                  <a:schemeClr val="tx1"/>
                </a:solidFill>
              </a:rPr>
              <a:t>error</a:t>
            </a:r>
            <a:r>
              <a:rPr lang="nb-NO">
                <a:solidFill>
                  <a:schemeClr val="tx1"/>
                </a:solidFill>
              </a:rPr>
              <a:t>; VMS, vasomotor symptoms. </a:t>
            </a:r>
            <a:br>
              <a:rPr lang="nb-NO">
                <a:solidFill>
                  <a:schemeClr val="tx1"/>
                </a:solidFill>
              </a:rPr>
            </a:br>
            <a:r>
              <a:rPr lang="en-GB">
                <a:solidFill>
                  <a:schemeClr val="tx1"/>
                </a:solidFill>
              </a:rPr>
              <a:t>1. Lederman S, et al. Lancet. 2023;401</a:t>
            </a:r>
            <a:r>
              <a:rPr lang="en-US">
                <a:solidFill>
                  <a:schemeClr val="tx1"/>
                </a:solidFill>
              </a:rPr>
              <a:t>(10382)</a:t>
            </a:r>
            <a:r>
              <a:rPr lang="en-GB">
                <a:solidFill>
                  <a:schemeClr val="tx1"/>
                </a:solidFill>
              </a:rPr>
              <a:t>:1091–102; 2. Johnson KA, et al. J Clin Endocrinol Metab. 2023;108(8):1981–97.</a:t>
            </a:r>
          </a:p>
        </p:txBody>
      </p:sp>
      <p:grpSp>
        <p:nvGrpSpPr>
          <p:cNvPr id="24" name="Group 23">
            <a:extLst>
              <a:ext uri="{FF2B5EF4-FFF2-40B4-BE49-F238E27FC236}">
                <a16:creationId xmlns:a16="http://schemas.microsoft.com/office/drawing/2014/main" id="{BA638F59-F05D-5172-80BE-6D51A6876718}"/>
              </a:ext>
            </a:extLst>
          </p:cNvPr>
          <p:cNvGrpSpPr/>
          <p:nvPr/>
        </p:nvGrpSpPr>
        <p:grpSpPr>
          <a:xfrm>
            <a:off x="757849" y="1960978"/>
            <a:ext cx="8004956" cy="3251579"/>
            <a:chOff x="1010465" y="1263106"/>
            <a:chExt cx="10673274" cy="4335438"/>
          </a:xfrm>
        </p:grpSpPr>
        <p:cxnSp>
          <p:nvCxnSpPr>
            <p:cNvPr id="2" name="Straight Connector 1">
              <a:extLst>
                <a:ext uri="{FF2B5EF4-FFF2-40B4-BE49-F238E27FC236}">
                  <a16:creationId xmlns:a16="http://schemas.microsoft.com/office/drawing/2014/main" id="{AAEC1C0E-5366-7A7A-4A7E-36AE9C768FFE}"/>
                </a:ext>
              </a:extLst>
            </p:cNvPr>
            <p:cNvCxnSpPr>
              <a:cxnSpLocks/>
            </p:cNvCxnSpPr>
            <p:nvPr/>
          </p:nvCxnSpPr>
          <p:spPr>
            <a:xfrm flipV="1">
              <a:off x="3852138" y="2578762"/>
              <a:ext cx="0" cy="2404465"/>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A7DBD7-E0F5-D15A-5053-FDE5D668C2BB}"/>
                </a:ext>
              </a:extLst>
            </p:cNvPr>
            <p:cNvCxnSpPr>
              <a:cxnSpLocks/>
            </p:cNvCxnSpPr>
            <p:nvPr/>
          </p:nvCxnSpPr>
          <p:spPr>
            <a:xfrm flipV="1">
              <a:off x="10718339" y="1875985"/>
              <a:ext cx="0" cy="313200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78736-88DE-987C-0804-D632BF7D70ED}"/>
                </a:ext>
              </a:extLst>
            </p:cNvPr>
            <p:cNvSpPr txBox="1"/>
            <p:nvPr/>
          </p:nvSpPr>
          <p:spPr>
            <a:xfrm>
              <a:off x="4804006" y="1292781"/>
              <a:ext cx="1088570"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a:ln>
                    <a:noFill/>
                  </a:ln>
                  <a:solidFill>
                    <a:srgbClr val="1F1451"/>
                  </a:solidFill>
                  <a:effectLst/>
                  <a:uLnTx/>
                  <a:uFillTx/>
                  <a:latin typeface="Arial" panose="020B0604020202020204"/>
                  <a:ea typeface="+mn-ea"/>
                  <a:cs typeface="+mn-cs"/>
                </a:rPr>
                <a:t>SKYLIGHT 1</a:t>
              </a:r>
            </a:p>
          </p:txBody>
        </p:sp>
        <p:sp>
          <p:nvSpPr>
            <p:cNvPr id="14" name="TextBox 13">
              <a:extLst>
                <a:ext uri="{FF2B5EF4-FFF2-40B4-BE49-F238E27FC236}">
                  <a16:creationId xmlns:a16="http://schemas.microsoft.com/office/drawing/2014/main" id="{559E4CE9-ACC8-B7E1-7D08-6FEA097CB1F6}"/>
                </a:ext>
              </a:extLst>
            </p:cNvPr>
            <p:cNvSpPr txBox="1"/>
            <p:nvPr/>
          </p:nvSpPr>
          <p:spPr>
            <a:xfrm>
              <a:off x="4804006" y="2197023"/>
              <a:ext cx="1088570"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a:ln>
                    <a:noFill/>
                  </a:ln>
                  <a:solidFill>
                    <a:srgbClr val="1F1451"/>
                  </a:solidFill>
                  <a:effectLst/>
                  <a:uLnTx/>
                  <a:uFillTx/>
                  <a:latin typeface="Arial" panose="020B0604020202020204"/>
                  <a:ea typeface="+mn-ea"/>
                  <a:cs typeface="+mn-cs"/>
                </a:rPr>
                <a:t>SKYLIGHT 2</a:t>
              </a:r>
            </a:p>
          </p:txBody>
        </p:sp>
        <p:sp>
          <p:nvSpPr>
            <p:cNvPr id="16" name="TextBox 15">
              <a:extLst>
                <a:ext uri="{FF2B5EF4-FFF2-40B4-BE49-F238E27FC236}">
                  <a16:creationId xmlns:a16="http://schemas.microsoft.com/office/drawing/2014/main" id="{77CBDCA6-5EFF-9EF7-5F3D-33D00C8E8AA5}"/>
                </a:ext>
              </a:extLst>
            </p:cNvPr>
            <p:cNvSpPr txBox="1"/>
            <p:nvPr/>
          </p:nvSpPr>
          <p:spPr>
            <a:xfrm rot="16200000">
              <a:off x="-179864" y="3200626"/>
              <a:ext cx="268843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04140"/>
                  </a:solidFill>
                  <a:effectLst/>
                  <a:uLnTx/>
                  <a:uFillTx/>
                  <a:latin typeface="Arial" panose="020B0604020202020204"/>
                  <a:ea typeface="+mn-ea"/>
                  <a:cs typeface="+mn-cs"/>
                </a:rPr>
                <a:t>Daily mean frequency (SE)</a:t>
              </a:r>
            </a:p>
          </p:txBody>
        </p:sp>
        <p:sp>
          <p:nvSpPr>
            <p:cNvPr id="17" name="TextBox 16">
              <a:extLst>
                <a:ext uri="{FF2B5EF4-FFF2-40B4-BE49-F238E27FC236}">
                  <a16:creationId xmlns:a16="http://schemas.microsoft.com/office/drawing/2014/main" id="{BE1554BC-CAF2-76B2-D7B9-FA9ADB658776}"/>
                </a:ext>
              </a:extLst>
            </p:cNvPr>
            <p:cNvSpPr txBox="1"/>
            <p:nvPr/>
          </p:nvSpPr>
          <p:spPr>
            <a:xfrm>
              <a:off x="5708442" y="5290767"/>
              <a:ext cx="108857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04140"/>
                  </a:solidFill>
                  <a:effectLst/>
                  <a:uLnTx/>
                  <a:uFillTx/>
                  <a:latin typeface="Arial" panose="020B0604020202020204"/>
                  <a:ea typeface="+mn-ea"/>
                  <a:cs typeface="+mn-cs"/>
                </a:rPr>
                <a:t>Weeks</a:t>
              </a:r>
            </a:p>
          </p:txBody>
        </p:sp>
        <p:sp>
          <p:nvSpPr>
            <p:cNvPr id="27" name="Arrow: Pentagon 26">
              <a:extLst>
                <a:ext uri="{FF2B5EF4-FFF2-40B4-BE49-F238E27FC236}">
                  <a16:creationId xmlns:a16="http://schemas.microsoft.com/office/drawing/2014/main" id="{D606F96F-84DC-0A37-61C6-7CD9EAB2F7B6}"/>
                </a:ext>
              </a:extLst>
            </p:cNvPr>
            <p:cNvSpPr/>
            <p:nvPr/>
          </p:nvSpPr>
          <p:spPr>
            <a:xfrm rot="5400000">
              <a:off x="10080517" y="1515852"/>
              <a:ext cx="1283268" cy="1923177"/>
            </a:xfrm>
            <a:prstGeom prst="homePlat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B091EB4D-0042-6AB9-4433-2A225D0AB517}"/>
                </a:ext>
              </a:extLst>
            </p:cNvPr>
            <p:cNvSpPr txBox="1"/>
            <p:nvPr/>
          </p:nvSpPr>
          <p:spPr>
            <a:xfrm>
              <a:off x="9812143" y="1851227"/>
              <a:ext cx="1837434" cy="95410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Improvement sustained through </a:t>
              </a:r>
              <a:b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2100" b="1" i="0" u="none" strike="noStrike" kern="1200" cap="none" spc="0" normalizeH="0" baseline="0" noProof="0">
                  <a:ln>
                    <a:noFill/>
                  </a:ln>
                  <a:solidFill>
                    <a:srgbClr val="FFFFFF"/>
                  </a:solidFill>
                  <a:effectLst/>
                  <a:uLnTx/>
                  <a:uFillTx/>
                  <a:latin typeface="Arial" panose="020B0604020202020204"/>
                  <a:ea typeface="+mn-ea"/>
                  <a:cs typeface="+mn-cs"/>
                </a:rPr>
                <a:t>52</a:t>
              </a:r>
              <a:r>
                <a:rPr kumimoji="0" lang="en-GB" sz="1350" b="1"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weeks</a:t>
              </a:r>
              <a:endParaRPr kumimoji="0" lang="en-GB" sz="75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3FCCEAB0-2CE6-95AB-F43A-7B056F432FDF}"/>
                </a:ext>
              </a:extLst>
            </p:cNvPr>
            <p:cNvGrpSpPr/>
            <p:nvPr/>
          </p:nvGrpSpPr>
          <p:grpSpPr>
            <a:xfrm>
              <a:off x="2923500" y="2310609"/>
              <a:ext cx="1791072" cy="742475"/>
              <a:chOff x="3076669" y="2567514"/>
              <a:chExt cx="1791072" cy="742475"/>
            </a:xfrm>
          </p:grpSpPr>
          <p:sp>
            <p:nvSpPr>
              <p:cNvPr id="3" name="Rectangle: Rounded Corners 2">
                <a:extLst>
                  <a:ext uri="{FF2B5EF4-FFF2-40B4-BE49-F238E27FC236}">
                    <a16:creationId xmlns:a16="http://schemas.microsoft.com/office/drawing/2014/main" id="{CCA11767-7092-35C6-5670-7ACFABCE69CE}"/>
                  </a:ext>
                </a:extLst>
              </p:cNvPr>
              <p:cNvSpPr/>
              <p:nvPr/>
            </p:nvSpPr>
            <p:spPr>
              <a:xfrm rot="5400000">
                <a:off x="3592599" y="2098259"/>
                <a:ext cx="738665" cy="1677176"/>
              </a:xfrm>
              <a:prstGeom prst="roundRect">
                <a:avLst/>
              </a:prstGeom>
              <a:solidFill>
                <a:schemeClr val="tx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384F804-9745-36DE-513C-0CA6034AA0F6}"/>
                  </a:ext>
                </a:extLst>
              </p:cNvPr>
              <p:cNvSpPr txBox="1"/>
              <p:nvPr/>
            </p:nvSpPr>
            <p:spPr>
              <a:xfrm>
                <a:off x="3076669" y="2571325"/>
                <a:ext cx="1791072" cy="738664"/>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Re-randomised to </a:t>
                </a: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VEOZA 45 mg </a:t>
                </a:r>
                <a:b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at Week 12</a:t>
                </a:r>
                <a:endParaRPr kumimoji="0" lang="en-GB" sz="7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 name="Text Placeholder 2">
              <a:extLst>
                <a:ext uri="{FF2B5EF4-FFF2-40B4-BE49-F238E27FC236}">
                  <a16:creationId xmlns:a16="http://schemas.microsoft.com/office/drawing/2014/main" id="{4D0C5CF5-F691-0B28-17BE-AC19CCAC5C5D}"/>
                </a:ext>
              </a:extLst>
            </p:cNvPr>
            <p:cNvSpPr txBox="1">
              <a:spLocks/>
            </p:cNvSpPr>
            <p:nvPr/>
          </p:nvSpPr>
          <p:spPr>
            <a:xfrm>
              <a:off x="8422491" y="5338540"/>
              <a:ext cx="2676142" cy="245609"/>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Adapted from Lederman S. 2023;</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 </a:t>
              </a: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Johnson KA. 2023.</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endParaRPr kumimoji="0" lang="en-US"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7FFFB8FD-6655-C42C-29F1-7F14018D3EA1}"/>
                </a:ext>
              </a:extLst>
            </p:cNvPr>
            <p:cNvGrpSpPr/>
            <p:nvPr/>
          </p:nvGrpSpPr>
          <p:grpSpPr>
            <a:xfrm>
              <a:off x="4060721" y="4853342"/>
              <a:ext cx="116083" cy="288000"/>
              <a:chOff x="2398758" y="5287618"/>
              <a:chExt cx="116083" cy="252000"/>
            </a:xfrm>
            <a:solidFill>
              <a:schemeClr val="bg1"/>
            </a:solidFill>
          </p:grpSpPr>
          <p:sp>
            <p:nvSpPr>
              <p:cNvPr id="10" name="Rectangle 9">
                <a:extLst>
                  <a:ext uri="{FF2B5EF4-FFF2-40B4-BE49-F238E27FC236}">
                    <a16:creationId xmlns:a16="http://schemas.microsoft.com/office/drawing/2014/main" id="{2C6DC29F-6749-E52B-7A36-E131508E60D8}"/>
                  </a:ext>
                </a:extLst>
              </p:cNvPr>
              <p:cNvSpPr/>
              <p:nvPr/>
            </p:nvSpPr>
            <p:spPr>
              <a:xfrm rot="1622113">
                <a:off x="2433513" y="5287618"/>
                <a:ext cx="45719"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FC4F5B58-65EF-5D68-0A0F-10419E0DE431}"/>
                  </a:ext>
                </a:extLst>
              </p:cNvPr>
              <p:cNvGrpSpPr/>
              <p:nvPr/>
            </p:nvGrpSpPr>
            <p:grpSpPr>
              <a:xfrm>
                <a:off x="2398758" y="5322257"/>
                <a:ext cx="116083" cy="193490"/>
                <a:chOff x="575143" y="2051581"/>
                <a:chExt cx="116083" cy="193490"/>
              </a:xfrm>
              <a:grpFill/>
            </p:grpSpPr>
            <p:cxnSp>
              <p:nvCxnSpPr>
                <p:cNvPr id="12" name="Straight Connector 11">
                  <a:extLst>
                    <a:ext uri="{FF2B5EF4-FFF2-40B4-BE49-F238E27FC236}">
                      <a16:creationId xmlns:a16="http://schemas.microsoft.com/office/drawing/2014/main" id="{4ECF4736-5DD2-C558-1F5A-892C529BDFE3}"/>
                    </a:ext>
                  </a:extLst>
                </p:cNvPr>
                <p:cNvCxnSpPr>
                  <a:cxnSpLocks/>
                </p:cNvCxnSpPr>
                <p:nvPr/>
              </p:nvCxnSpPr>
              <p:spPr>
                <a:xfrm flipH="1">
                  <a:off x="604100" y="2101071"/>
                  <a:ext cx="87126" cy="144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FE2BB4-77C6-54B8-8E45-FF203163CE94}"/>
                    </a:ext>
                  </a:extLst>
                </p:cNvPr>
                <p:cNvCxnSpPr>
                  <a:cxnSpLocks/>
                </p:cNvCxnSpPr>
                <p:nvPr/>
              </p:nvCxnSpPr>
              <p:spPr>
                <a:xfrm flipH="1">
                  <a:off x="575143" y="2051581"/>
                  <a:ext cx="87126" cy="144000"/>
                </a:xfrm>
                <a:prstGeom prst="line">
                  <a:avLst/>
                </a:prstGeom>
                <a:grpFill/>
                <a:ln w="19050">
                  <a:solidFill>
                    <a:schemeClr val="tx2"/>
                  </a:solidFill>
                </a:ln>
              </p:spPr>
              <p:style>
                <a:lnRef idx="1">
                  <a:schemeClr val="accent1"/>
                </a:lnRef>
                <a:fillRef idx="0">
                  <a:schemeClr val="accent1"/>
                </a:fillRef>
                <a:effectRef idx="0">
                  <a:schemeClr val="accent1"/>
                </a:effectRef>
                <a:fontRef idx="minor">
                  <a:schemeClr val="tx1"/>
                </a:fontRef>
              </p:style>
            </p:cxnSp>
          </p:grpSp>
        </p:grpSp>
        <p:graphicFrame>
          <p:nvGraphicFramePr>
            <p:cNvPr id="18" name="Chart 17">
              <a:extLst>
                <a:ext uri="{FF2B5EF4-FFF2-40B4-BE49-F238E27FC236}">
                  <a16:creationId xmlns:a16="http://schemas.microsoft.com/office/drawing/2014/main" id="{DDEDDE21-BDA9-EB24-C9EF-1044BB89EE8B}"/>
                </a:ext>
              </a:extLst>
            </p:cNvPr>
            <p:cNvGraphicFramePr>
              <a:graphicFrameLocks/>
            </p:cNvGraphicFramePr>
            <p:nvPr/>
          </p:nvGraphicFramePr>
          <p:xfrm>
            <a:off x="1430643" y="1263106"/>
            <a:ext cx="9472488" cy="418281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A7B096C-BA4A-BD1A-FD96-04B03A8E0147}"/>
                </a:ext>
              </a:extLst>
            </p:cNvPr>
            <p:cNvSpPr txBox="1"/>
            <p:nvPr/>
          </p:nvSpPr>
          <p:spPr>
            <a:xfrm>
              <a:off x="2389868" y="1511853"/>
              <a:ext cx="1513850" cy="61555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Reduction in</a:t>
              </a:r>
              <a:br>
                <a:rPr kumimoji="0" lang="en-GB" sz="75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500" b="1" i="0" u="none" strike="noStrike" kern="1200" cap="none" spc="0" normalizeH="0" baseline="0" noProof="0">
                  <a:ln>
                    <a:noFill/>
                  </a:ln>
                  <a:solidFill>
                    <a:srgbClr val="FFFFFF"/>
                  </a:solidFill>
                  <a:effectLst/>
                  <a:uLnTx/>
                  <a:uFillTx/>
                  <a:latin typeface="Arial" panose="020B0604020202020204"/>
                  <a:ea typeface="+mn-ea"/>
                  <a:cs typeface="+mn-cs"/>
                </a:rPr>
                <a:t>Week 1</a:t>
              </a:r>
              <a:endParaRPr kumimoji="0" lang="en-GB"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Arrow: Pentagon 19">
              <a:extLst>
                <a:ext uri="{FF2B5EF4-FFF2-40B4-BE49-F238E27FC236}">
                  <a16:creationId xmlns:a16="http://schemas.microsoft.com/office/drawing/2014/main" id="{BD1629D6-C613-07E6-3F34-E1C3EE3C70E1}"/>
                </a:ext>
              </a:extLst>
            </p:cNvPr>
            <p:cNvSpPr/>
            <p:nvPr/>
          </p:nvSpPr>
          <p:spPr>
            <a:xfrm rot="5400000">
              <a:off x="1707161" y="1318454"/>
              <a:ext cx="787014" cy="770161"/>
            </a:xfrm>
            <a:prstGeom prst="homePlat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3977B073-E339-9A54-BB38-3EFFE843746A}"/>
                </a:ext>
              </a:extLst>
            </p:cNvPr>
            <p:cNvSpPr txBox="1"/>
            <p:nvPr/>
          </p:nvSpPr>
          <p:spPr>
            <a:xfrm>
              <a:off x="1586852" y="1280809"/>
              <a:ext cx="1027632" cy="61555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a:ln>
                    <a:noFill/>
                  </a:ln>
                  <a:solidFill>
                    <a:srgbClr val="FFFFFF"/>
                  </a:solidFill>
                  <a:effectLst/>
                  <a:uLnTx/>
                  <a:uFillTx/>
                  <a:latin typeface="Arial" panose="020B0604020202020204"/>
                  <a:ea typeface="+mn-ea"/>
                  <a:cs typeface="+mn-cs"/>
                </a:rPr>
                <a:t>Reduction in</a:t>
              </a:r>
              <a:br>
                <a:rPr kumimoji="0" lang="en-GB" sz="6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900" b="1" i="0" u="none" strike="noStrike" kern="1200" cap="none" spc="0" normalizeH="0" baseline="0" noProof="0">
                  <a:ln>
                    <a:noFill/>
                  </a:ln>
                  <a:solidFill>
                    <a:srgbClr val="FFFFFF"/>
                  </a:solidFill>
                  <a:effectLst/>
                  <a:uLnTx/>
                  <a:uFillTx/>
                  <a:latin typeface="Arial" panose="020B0604020202020204"/>
                  <a:ea typeface="+mn-ea"/>
                  <a:cs typeface="+mn-cs"/>
                </a:rPr>
                <a:t>Week 1</a:t>
              </a:r>
            </a:p>
          </p:txBody>
        </p:sp>
      </p:grpSp>
      <p:sp>
        <p:nvSpPr>
          <p:cNvPr id="7" name="Slide Number Placeholder 6">
            <a:extLst>
              <a:ext uri="{FF2B5EF4-FFF2-40B4-BE49-F238E27FC236}">
                <a16:creationId xmlns:a16="http://schemas.microsoft.com/office/drawing/2014/main" id="{6CD90219-567C-676D-85FC-2CBF0690E7BA}"/>
              </a:ext>
            </a:extLst>
          </p:cNvPr>
          <p:cNvSpPr>
            <a:spLocks noGrp="1"/>
          </p:cNvSpPr>
          <p:nvPr>
            <p:ph type="sldNum" sz="quarter" idx="12"/>
          </p:nvPr>
        </p:nvSpPr>
        <p:spPr/>
        <p:txBody>
          <a:bodyPr/>
          <a:lstStyle/>
          <a:p>
            <a:fld id="{D8277FC2-D02C-49A0-8F4A-5D4FF85CD43C}" type="slidenum">
              <a:rPr lang="en-GB" smtClean="0"/>
              <a:pPr/>
              <a:t>18</a:t>
            </a:fld>
            <a:endParaRPr lang="en-GB"/>
          </a:p>
        </p:txBody>
      </p:sp>
    </p:spTree>
    <p:extLst>
      <p:ext uri="{BB962C8B-B14F-4D97-AF65-F5344CB8AC3E}">
        <p14:creationId xmlns:p14="http://schemas.microsoft.com/office/powerpoint/2010/main" val="206359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9A8189-691F-6B34-6D84-0599A8AEC97E}"/>
              </a:ext>
            </a:extLst>
          </p:cNvPr>
          <p:cNvSpPr>
            <a:spLocks noGrp="1"/>
          </p:cNvSpPr>
          <p:nvPr>
            <p:ph type="title"/>
          </p:nvPr>
        </p:nvSpPr>
        <p:spPr>
          <a:xfrm>
            <a:off x="314310" y="496680"/>
            <a:ext cx="8679426" cy="994172"/>
          </a:xfrm>
        </p:spPr>
        <p:txBody>
          <a:bodyPr vert="horz" lIns="91440" tIns="45720" rIns="91440" bIns="45720" rtlCol="0" anchor="ctr">
            <a:noAutofit/>
          </a:bodyPr>
          <a:lstStyle/>
          <a:p>
            <a:r>
              <a:rPr lang="en-GB" sz="2800" spc="0">
                <a:latin typeface="Arial"/>
                <a:cs typeface="Arial"/>
              </a:rPr>
              <a:t>In the SKYLIGHT 1 &amp; 2 trials and their pooled analysis, a greater decrease in patient-reported </a:t>
            </a:r>
            <a:r>
              <a:rPr lang="en-GB" sz="2800" spc="0">
                <a:solidFill>
                  <a:srgbClr val="8D2062"/>
                </a:solidFill>
                <a:latin typeface="Arial"/>
                <a:cs typeface="Arial"/>
              </a:rPr>
              <a:t>sleep disturbance </a:t>
            </a:r>
            <a:r>
              <a:rPr lang="en-GB" sz="2800" spc="0">
                <a:latin typeface="Arial"/>
                <a:cs typeface="Arial"/>
              </a:rPr>
              <a:t>was observed at week 12 with </a:t>
            </a:r>
            <a:r>
              <a:rPr lang="en-GB" sz="2800">
                <a:latin typeface="Arial"/>
                <a:cs typeface="Arial"/>
              </a:rPr>
              <a:t>Fezolinetant </a:t>
            </a:r>
            <a:r>
              <a:rPr lang="en-GB" sz="2800" spc="0">
                <a:latin typeface="Arial"/>
                <a:cs typeface="Arial"/>
              </a:rPr>
              <a:t>vs placebo</a:t>
            </a:r>
            <a:r>
              <a:rPr lang="en-GB" sz="2800" spc="0" baseline="30000">
                <a:latin typeface="Arial"/>
                <a:cs typeface="Arial"/>
              </a:rPr>
              <a:t>1–3,*</a:t>
            </a:r>
          </a:p>
        </p:txBody>
      </p:sp>
      <p:sp>
        <p:nvSpPr>
          <p:cNvPr id="4" name="Text Placeholder 3">
            <a:extLst>
              <a:ext uri="{FF2B5EF4-FFF2-40B4-BE49-F238E27FC236}">
                <a16:creationId xmlns:a16="http://schemas.microsoft.com/office/drawing/2014/main" id="{00A13B77-3A23-9868-7AE0-019467E271A9}"/>
              </a:ext>
            </a:extLst>
          </p:cNvPr>
          <p:cNvSpPr>
            <a:spLocks noGrp="1"/>
          </p:cNvSpPr>
          <p:nvPr>
            <p:ph type="body" sz="quarter" idx="16"/>
          </p:nvPr>
        </p:nvSpPr>
        <p:spPr>
          <a:xfrm>
            <a:off x="336132" y="5871503"/>
            <a:ext cx="8471836" cy="669360"/>
          </a:xfrm>
        </p:spPr>
        <p:txBody>
          <a:bodyPr vert="horz" lIns="90000" tIns="0" rIns="0" bIns="0" rtlCol="0" anchor="b">
            <a:noAutofit/>
          </a:bodyPr>
          <a:lstStyle/>
          <a:p>
            <a:pPr marL="5715" indent="-5715"/>
            <a:br>
              <a:rPr lang="en-GB" sz="1400"/>
            </a:br>
            <a:r>
              <a:rPr lang="en-GB" sz="1400">
                <a:cs typeface="Arial"/>
              </a:rPr>
              <a:t>1. Lederman S, et al. Lancet. 2023;401:1091–1102. Supplementary appendix; 2. Johnson KA, et al. J Clin Endocrinol </a:t>
            </a:r>
            <a:r>
              <a:rPr lang="en-GB" sz="1400" err="1">
                <a:cs typeface="Arial"/>
              </a:rPr>
              <a:t>Metab</a:t>
            </a:r>
            <a:r>
              <a:rPr lang="en-GB" sz="1400">
                <a:cs typeface="Arial"/>
              </a:rPr>
              <a:t>. 2023;108:1981–97; 3. Shapiro C.M. M, et al. </a:t>
            </a:r>
            <a:r>
              <a:rPr lang="en-GB" sz="1400" err="1">
                <a:cs typeface="Arial"/>
              </a:rPr>
              <a:t>Maturitas</a:t>
            </a:r>
            <a:r>
              <a:rPr lang="en-GB" sz="1400">
                <a:cs typeface="Arial"/>
              </a:rPr>
              <a:t>. 2024:186:107999.</a:t>
            </a:r>
            <a:endParaRPr lang="en-GB" sz="1400">
              <a:ea typeface="Calibri"/>
              <a:cs typeface="Arial"/>
            </a:endParaRPr>
          </a:p>
        </p:txBody>
      </p:sp>
      <p:grpSp>
        <p:nvGrpSpPr>
          <p:cNvPr id="7" name="Group 6">
            <a:extLst>
              <a:ext uri="{FF2B5EF4-FFF2-40B4-BE49-F238E27FC236}">
                <a16:creationId xmlns:a16="http://schemas.microsoft.com/office/drawing/2014/main" id="{F57D5EDB-F5C8-8344-67BE-B7853327322C}"/>
              </a:ext>
            </a:extLst>
          </p:cNvPr>
          <p:cNvGrpSpPr/>
          <p:nvPr/>
        </p:nvGrpSpPr>
        <p:grpSpPr>
          <a:xfrm>
            <a:off x="8002" y="2104847"/>
            <a:ext cx="8980030" cy="3621178"/>
            <a:chOff x="333053" y="2059115"/>
            <a:chExt cx="11650990" cy="3524047"/>
          </a:xfrm>
        </p:grpSpPr>
        <p:graphicFrame>
          <p:nvGraphicFramePr>
            <p:cNvPr id="42" name="Chart 41">
              <a:extLst>
                <a:ext uri="{FF2B5EF4-FFF2-40B4-BE49-F238E27FC236}">
                  <a16:creationId xmlns:a16="http://schemas.microsoft.com/office/drawing/2014/main" id="{6AA038C8-4965-6294-C6BC-8D59E908F2A9}"/>
                </a:ext>
              </a:extLst>
            </p:cNvPr>
            <p:cNvGraphicFramePr/>
            <p:nvPr/>
          </p:nvGraphicFramePr>
          <p:xfrm>
            <a:off x="7928597" y="2712873"/>
            <a:ext cx="3924000" cy="2679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1F10D07-E4BD-7A21-A17F-76F92243D25F}"/>
                </a:ext>
              </a:extLst>
            </p:cNvPr>
            <p:cNvGraphicFramePr/>
            <p:nvPr/>
          </p:nvGraphicFramePr>
          <p:xfrm>
            <a:off x="333053" y="2712873"/>
            <a:ext cx="3924000" cy="2679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6F312DCF-2595-032F-8AE3-7ED672D3D6D4}"/>
                </a:ext>
              </a:extLst>
            </p:cNvPr>
            <p:cNvGraphicFramePr/>
            <p:nvPr/>
          </p:nvGraphicFramePr>
          <p:xfrm>
            <a:off x="4130825" y="2712873"/>
            <a:ext cx="3924000" cy="2679766"/>
          </p:xfrm>
          <a:graphic>
            <a:graphicData uri="http://schemas.openxmlformats.org/drawingml/2006/chart">
              <c:chart xmlns:c="http://schemas.openxmlformats.org/drawingml/2006/chart" xmlns:r="http://schemas.openxmlformats.org/officeDocument/2006/relationships" r:id="rId5"/>
            </a:graphicData>
          </a:graphic>
        </p:graphicFrame>
        <p:grpSp>
          <p:nvGrpSpPr>
            <p:cNvPr id="43" name="Group 42">
              <a:extLst>
                <a:ext uri="{FF2B5EF4-FFF2-40B4-BE49-F238E27FC236}">
                  <a16:creationId xmlns:a16="http://schemas.microsoft.com/office/drawing/2014/main" id="{058598E0-269B-F6D4-934F-159C344FA078}"/>
                </a:ext>
              </a:extLst>
            </p:cNvPr>
            <p:cNvGrpSpPr/>
            <p:nvPr/>
          </p:nvGrpSpPr>
          <p:grpSpPr>
            <a:xfrm>
              <a:off x="1950585" y="4175514"/>
              <a:ext cx="1406013" cy="162182"/>
              <a:chOff x="2348307" y="3027717"/>
              <a:chExt cx="1425407" cy="1313452"/>
            </a:xfrm>
          </p:grpSpPr>
          <p:cxnSp>
            <p:nvCxnSpPr>
              <p:cNvPr id="44" name="Straight Connector 43">
                <a:extLst>
                  <a:ext uri="{FF2B5EF4-FFF2-40B4-BE49-F238E27FC236}">
                    <a16:creationId xmlns:a16="http://schemas.microsoft.com/office/drawing/2014/main" id="{B869B9D8-D97F-38BA-D1EC-D60D45FD7398}"/>
                  </a:ext>
                </a:extLst>
              </p:cNvPr>
              <p:cNvCxnSpPr>
                <a:cxnSpLocks/>
              </p:cNvCxnSpPr>
              <p:nvPr/>
            </p:nvCxnSpPr>
            <p:spPr bwMode="auto">
              <a:xfrm flipH="1">
                <a:off x="3773714" y="3027717"/>
                <a:ext cx="0" cy="1313452"/>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88A7FC1C-073B-4FBF-F8AC-5DA379AB2A24}"/>
                  </a:ext>
                </a:extLst>
              </p:cNvPr>
              <p:cNvCxnSpPr>
                <a:cxnSpLocks/>
              </p:cNvCxnSpPr>
              <p:nvPr/>
            </p:nvCxnSpPr>
            <p:spPr bwMode="auto">
              <a:xfrm flipH="1">
                <a:off x="2353741" y="3383098"/>
                <a:ext cx="0" cy="953309"/>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D435B69B-ECB8-AA2C-71BE-B7645D724388}"/>
                  </a:ext>
                </a:extLst>
              </p:cNvPr>
              <p:cNvCxnSpPr>
                <a:cxnSpLocks/>
              </p:cNvCxnSpPr>
              <p:nvPr/>
            </p:nvCxnSpPr>
            <p:spPr bwMode="auto">
              <a:xfrm flipH="1">
                <a:off x="2348307" y="4336406"/>
                <a:ext cx="1425407" cy="1"/>
              </a:xfrm>
              <a:prstGeom prst="line">
                <a:avLst/>
              </a:prstGeom>
              <a:solidFill>
                <a:srgbClr val="00FF00"/>
              </a:solidFill>
              <a:ln w="19050" cap="flat" cmpd="sng" algn="ctr">
                <a:solidFill>
                  <a:schemeClr val="tx2"/>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BC8F8FAA-CB23-FA83-9378-BB303D36CE63}"/>
                </a:ext>
              </a:extLst>
            </p:cNvPr>
            <p:cNvGrpSpPr/>
            <p:nvPr/>
          </p:nvGrpSpPr>
          <p:grpSpPr>
            <a:xfrm>
              <a:off x="9568791" y="4127565"/>
              <a:ext cx="1406013" cy="222894"/>
              <a:chOff x="2348307" y="3027717"/>
              <a:chExt cx="1425407" cy="1313452"/>
            </a:xfrm>
          </p:grpSpPr>
          <p:cxnSp>
            <p:nvCxnSpPr>
              <p:cNvPr id="48" name="Straight Connector 47">
                <a:extLst>
                  <a:ext uri="{FF2B5EF4-FFF2-40B4-BE49-F238E27FC236}">
                    <a16:creationId xmlns:a16="http://schemas.microsoft.com/office/drawing/2014/main" id="{664A0F11-EB6D-6814-F32F-D793CC38C997}"/>
                  </a:ext>
                </a:extLst>
              </p:cNvPr>
              <p:cNvCxnSpPr>
                <a:cxnSpLocks/>
              </p:cNvCxnSpPr>
              <p:nvPr/>
            </p:nvCxnSpPr>
            <p:spPr bwMode="auto">
              <a:xfrm flipH="1">
                <a:off x="3773714" y="3027717"/>
                <a:ext cx="0" cy="1313452"/>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396EA37E-364B-6473-C988-45BCD0F5408E}"/>
                  </a:ext>
                </a:extLst>
              </p:cNvPr>
              <p:cNvCxnSpPr>
                <a:cxnSpLocks/>
              </p:cNvCxnSpPr>
              <p:nvPr/>
            </p:nvCxnSpPr>
            <p:spPr bwMode="auto">
              <a:xfrm flipH="1">
                <a:off x="2353741" y="3383098"/>
                <a:ext cx="0" cy="953309"/>
              </a:xfrm>
              <a:prstGeom prst="line">
                <a:avLst/>
              </a:prstGeom>
              <a:solidFill>
                <a:srgbClr val="00FF00"/>
              </a:solidFill>
              <a:ln w="19050" cap="flat" cmpd="sng" algn="ctr">
                <a:solidFill>
                  <a:schemeClr val="tx2"/>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32DD4FC1-29AF-F428-FE88-E466ED1FEF0B}"/>
                  </a:ext>
                </a:extLst>
              </p:cNvPr>
              <p:cNvCxnSpPr>
                <a:cxnSpLocks/>
              </p:cNvCxnSpPr>
              <p:nvPr/>
            </p:nvCxnSpPr>
            <p:spPr bwMode="auto">
              <a:xfrm flipH="1">
                <a:off x="2348307" y="4336406"/>
                <a:ext cx="1425407" cy="1"/>
              </a:xfrm>
              <a:prstGeom prst="line">
                <a:avLst/>
              </a:prstGeom>
              <a:solidFill>
                <a:srgbClr val="00FF00"/>
              </a:solidFill>
              <a:ln w="19050" cap="flat" cmpd="sng" algn="ctr">
                <a:solidFill>
                  <a:schemeClr val="tx2"/>
                </a:solidFill>
                <a:prstDash val="solid"/>
                <a:round/>
                <a:headEnd type="none" w="med" len="med"/>
                <a:tailEnd type="none" w="med" len="med"/>
              </a:ln>
              <a:effectLst/>
            </p:spPr>
          </p:cxnSp>
        </p:grpSp>
        <p:sp>
          <p:nvSpPr>
            <p:cNvPr id="51" name="Rectangle 50">
              <a:extLst>
                <a:ext uri="{FF2B5EF4-FFF2-40B4-BE49-F238E27FC236}">
                  <a16:creationId xmlns:a16="http://schemas.microsoft.com/office/drawing/2014/main" id="{777035FA-7452-B85F-739C-DA66255EF815}"/>
                </a:ext>
              </a:extLst>
            </p:cNvPr>
            <p:cNvSpPr/>
            <p:nvPr/>
          </p:nvSpPr>
          <p:spPr>
            <a:xfrm>
              <a:off x="2232214" y="4368352"/>
              <a:ext cx="833883" cy="70634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a:ea typeface="+mn-ea"/>
                  <a:cs typeface="Arial"/>
                </a:rPr>
                <a:t>−1.1</a:t>
              </a:r>
            </a:p>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404140"/>
                  </a:solidFill>
                  <a:effectLst/>
                  <a:uLnTx/>
                  <a:uFillTx/>
                  <a:latin typeface="Arial"/>
                  <a:ea typeface="+mn-ea"/>
                  <a:cs typeface="Arial"/>
                </a:rPr>
                <a:t>(0.7)</a:t>
              </a:r>
            </a:p>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a:ea typeface="+mn-ea"/>
                  <a:cs typeface="Arial"/>
                </a:rPr>
                <a:t>P=0.16</a:t>
              </a:r>
              <a:r>
                <a:rPr kumimoji="0" lang="en-GB" sz="1050" b="0" i="0" u="none" strike="noStrike" kern="1200" cap="none" spc="0" normalizeH="0" baseline="30000" noProof="0">
                  <a:ln>
                    <a:noFill/>
                  </a:ln>
                  <a:solidFill>
                    <a:srgbClr val="404140"/>
                  </a:solidFill>
                  <a:effectLst/>
                  <a:uLnTx/>
                  <a:uFillTx/>
                  <a:latin typeface="Arial" panose="020B0604020202020204"/>
                  <a:ea typeface="+mn-ea"/>
                  <a:cs typeface="+mn-cs"/>
                </a:rPr>
                <a:t>†</a:t>
              </a:r>
              <a:endParaRPr kumimoji="0" lang="en-US" sz="1050" b="0" i="0" u="none" strike="noStrike" kern="1200" cap="none" spc="0" normalizeH="0" baseline="30000" noProof="0">
                <a:ln>
                  <a:noFill/>
                </a:ln>
                <a:solidFill>
                  <a:srgbClr val="404140"/>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3D3BDC34-BF88-6E22-0986-3313BB0357C3}"/>
                </a:ext>
              </a:extLst>
            </p:cNvPr>
            <p:cNvSpPr/>
            <p:nvPr/>
          </p:nvSpPr>
          <p:spPr>
            <a:xfrm>
              <a:off x="9369146" y="4368352"/>
              <a:ext cx="1805301" cy="501676"/>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404140"/>
                  </a:solidFill>
                  <a:effectLst/>
                  <a:uLnTx/>
                  <a:uFillTx/>
                  <a:latin typeface="Arial"/>
                  <a:ea typeface="+mn-ea"/>
                  <a:cs typeface="Arial"/>
                </a:rPr>
                <a:t>−1.5</a:t>
              </a:r>
            </a:p>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404140"/>
                  </a:solidFill>
                  <a:effectLst/>
                  <a:uLnTx/>
                  <a:uFillTx/>
                  <a:latin typeface="Arial"/>
                  <a:ea typeface="+mn-ea"/>
                  <a:cs typeface="Arial"/>
                </a:rPr>
                <a:t>(95% CI: −2.5, −0.5)</a:t>
              </a:r>
            </a:p>
          </p:txBody>
        </p:sp>
        <p:sp>
          <p:nvSpPr>
            <p:cNvPr id="53" name="TextBox 52">
              <a:extLst>
                <a:ext uri="{FF2B5EF4-FFF2-40B4-BE49-F238E27FC236}">
                  <a16:creationId xmlns:a16="http://schemas.microsoft.com/office/drawing/2014/main" id="{E6246CB6-A0D8-83C1-BAC4-F7B2B1B01D61}"/>
                </a:ext>
              </a:extLst>
            </p:cNvPr>
            <p:cNvSpPr txBox="1"/>
            <p:nvPr/>
          </p:nvSpPr>
          <p:spPr>
            <a:xfrm>
              <a:off x="1714506"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n=174</a:t>
              </a:r>
            </a:p>
          </p:txBody>
        </p:sp>
        <p:sp>
          <p:nvSpPr>
            <p:cNvPr id="54" name="TextBox 53">
              <a:extLst>
                <a:ext uri="{FF2B5EF4-FFF2-40B4-BE49-F238E27FC236}">
                  <a16:creationId xmlns:a16="http://schemas.microsoft.com/office/drawing/2014/main" id="{E2ED7327-2598-84C2-FB3D-4481BC005ABF}"/>
                </a:ext>
              </a:extLst>
            </p:cNvPr>
            <p:cNvSpPr txBox="1"/>
            <p:nvPr/>
          </p:nvSpPr>
          <p:spPr>
            <a:xfrm>
              <a:off x="3039546"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n=175</a:t>
              </a:r>
            </a:p>
          </p:txBody>
        </p:sp>
        <p:sp>
          <p:nvSpPr>
            <p:cNvPr id="55" name="TextBox 54">
              <a:extLst>
                <a:ext uri="{FF2B5EF4-FFF2-40B4-BE49-F238E27FC236}">
                  <a16:creationId xmlns:a16="http://schemas.microsoft.com/office/drawing/2014/main" id="{B14A66D7-B8C3-466F-941F-333E1E865C83}"/>
                </a:ext>
              </a:extLst>
            </p:cNvPr>
            <p:cNvSpPr txBox="1"/>
            <p:nvPr/>
          </p:nvSpPr>
          <p:spPr>
            <a:xfrm>
              <a:off x="5516354"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n=167</a:t>
              </a:r>
            </a:p>
          </p:txBody>
        </p:sp>
        <p:sp>
          <p:nvSpPr>
            <p:cNvPr id="56" name="TextBox 55">
              <a:extLst>
                <a:ext uri="{FF2B5EF4-FFF2-40B4-BE49-F238E27FC236}">
                  <a16:creationId xmlns:a16="http://schemas.microsoft.com/office/drawing/2014/main" id="{DB58508B-4410-536E-E1F3-0709A3C50C54}"/>
                </a:ext>
              </a:extLst>
            </p:cNvPr>
            <p:cNvSpPr txBox="1"/>
            <p:nvPr/>
          </p:nvSpPr>
          <p:spPr>
            <a:xfrm>
              <a:off x="6851808" y="2881960"/>
              <a:ext cx="550814" cy="162182"/>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n=167</a:t>
              </a:r>
            </a:p>
          </p:txBody>
        </p:sp>
        <p:sp>
          <p:nvSpPr>
            <p:cNvPr id="57" name="TextBox 56">
              <a:extLst>
                <a:ext uri="{FF2B5EF4-FFF2-40B4-BE49-F238E27FC236}">
                  <a16:creationId xmlns:a16="http://schemas.microsoft.com/office/drawing/2014/main" id="{4DFA74D9-D696-8700-9FC5-09A20B55CF1F}"/>
                </a:ext>
              </a:extLst>
            </p:cNvPr>
            <p:cNvSpPr txBox="1"/>
            <p:nvPr/>
          </p:nvSpPr>
          <p:spPr>
            <a:xfrm>
              <a:off x="9313048" y="2902672"/>
              <a:ext cx="550814" cy="120760"/>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n=341</a:t>
              </a:r>
            </a:p>
          </p:txBody>
        </p:sp>
        <p:sp>
          <p:nvSpPr>
            <p:cNvPr id="58" name="TextBox 57">
              <a:extLst>
                <a:ext uri="{FF2B5EF4-FFF2-40B4-BE49-F238E27FC236}">
                  <a16:creationId xmlns:a16="http://schemas.microsoft.com/office/drawing/2014/main" id="{36517D2C-A7B3-D714-935D-3927D08A58D5}"/>
                </a:ext>
              </a:extLst>
            </p:cNvPr>
            <p:cNvSpPr txBox="1"/>
            <p:nvPr/>
          </p:nvSpPr>
          <p:spPr>
            <a:xfrm>
              <a:off x="10649580" y="2902672"/>
              <a:ext cx="550814" cy="120760"/>
            </a:xfrm>
            <a:prstGeom prst="rect">
              <a:avLst/>
            </a:prstGeom>
            <a:noFill/>
          </p:spPr>
          <p:txBody>
            <a:bodyPr wrap="square" lIns="0" tIns="0" rIns="0" bIns="0" rtlCol="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n=342</a:t>
              </a:r>
            </a:p>
          </p:txBody>
        </p:sp>
        <p:sp>
          <p:nvSpPr>
            <p:cNvPr id="59" name="Rectangle 58">
              <a:extLst>
                <a:ext uri="{FF2B5EF4-FFF2-40B4-BE49-F238E27FC236}">
                  <a16:creationId xmlns:a16="http://schemas.microsoft.com/office/drawing/2014/main" id="{F8C078A4-A559-D21A-4941-5AC6584D143D}"/>
                </a:ext>
              </a:extLst>
            </p:cNvPr>
            <p:cNvSpPr/>
            <p:nvPr/>
          </p:nvSpPr>
          <p:spPr>
            <a:xfrm rot="16200000">
              <a:off x="-196014" y="3903704"/>
              <a:ext cx="1514906" cy="370462"/>
            </a:xfrm>
            <a:prstGeom prst="rect">
              <a:avLst/>
            </a:prstGeom>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a:ea typeface="+mn-ea"/>
                  <a:cs typeface="+mn-cs"/>
                </a:rPr>
                <a:t>LS mean change from baseline (SE)</a:t>
              </a:r>
            </a:p>
          </p:txBody>
        </p:sp>
        <p:sp>
          <p:nvSpPr>
            <p:cNvPr id="60" name="TextBox 59">
              <a:extLst>
                <a:ext uri="{FF2B5EF4-FFF2-40B4-BE49-F238E27FC236}">
                  <a16:creationId xmlns:a16="http://schemas.microsoft.com/office/drawing/2014/main" id="{56579062-7CB3-5C43-E6CD-B03BB70827FC}"/>
                </a:ext>
              </a:extLst>
            </p:cNvPr>
            <p:cNvSpPr txBox="1"/>
            <p:nvPr/>
          </p:nvSpPr>
          <p:spPr>
            <a:xfrm>
              <a:off x="345941" y="2944603"/>
              <a:ext cx="1445445" cy="2560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Baseline</a:t>
              </a:r>
            </a:p>
          </p:txBody>
        </p:sp>
        <p:sp>
          <p:nvSpPr>
            <p:cNvPr id="61" name="TextBox 60">
              <a:extLst>
                <a:ext uri="{FF2B5EF4-FFF2-40B4-BE49-F238E27FC236}">
                  <a16:creationId xmlns:a16="http://schemas.microsoft.com/office/drawing/2014/main" id="{91046084-A266-73E7-4B5A-08B905F778B8}"/>
                </a:ext>
              </a:extLst>
            </p:cNvPr>
            <p:cNvSpPr txBox="1"/>
            <p:nvPr/>
          </p:nvSpPr>
          <p:spPr>
            <a:xfrm>
              <a:off x="1555736"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27.1</a:t>
              </a:r>
            </a:p>
          </p:txBody>
        </p:sp>
        <p:sp>
          <p:nvSpPr>
            <p:cNvPr id="62" name="TextBox 61">
              <a:extLst>
                <a:ext uri="{FF2B5EF4-FFF2-40B4-BE49-F238E27FC236}">
                  <a16:creationId xmlns:a16="http://schemas.microsoft.com/office/drawing/2014/main" id="{40FA5A4E-0E27-A181-2767-4723AC0133D9}"/>
                </a:ext>
              </a:extLst>
            </p:cNvPr>
            <p:cNvSpPr txBox="1"/>
            <p:nvPr/>
          </p:nvSpPr>
          <p:spPr>
            <a:xfrm>
              <a:off x="2895080"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26.4</a:t>
              </a:r>
            </a:p>
          </p:txBody>
        </p:sp>
        <p:sp>
          <p:nvSpPr>
            <p:cNvPr id="63" name="TextBox 62">
              <a:extLst>
                <a:ext uri="{FF2B5EF4-FFF2-40B4-BE49-F238E27FC236}">
                  <a16:creationId xmlns:a16="http://schemas.microsoft.com/office/drawing/2014/main" id="{8B51DDD8-BF75-FBFA-F2F3-2E0FCF6D4116}"/>
                </a:ext>
              </a:extLst>
            </p:cNvPr>
            <p:cNvSpPr txBox="1"/>
            <p:nvPr/>
          </p:nvSpPr>
          <p:spPr>
            <a:xfrm>
              <a:off x="5333842"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26.2</a:t>
              </a:r>
            </a:p>
          </p:txBody>
        </p:sp>
        <p:sp>
          <p:nvSpPr>
            <p:cNvPr id="64" name="TextBox 63">
              <a:extLst>
                <a:ext uri="{FF2B5EF4-FFF2-40B4-BE49-F238E27FC236}">
                  <a16:creationId xmlns:a16="http://schemas.microsoft.com/office/drawing/2014/main" id="{E6C6072A-6FBE-3E4D-53CC-505ACD0D306F}"/>
                </a:ext>
              </a:extLst>
            </p:cNvPr>
            <p:cNvSpPr txBox="1"/>
            <p:nvPr/>
          </p:nvSpPr>
          <p:spPr>
            <a:xfrm>
              <a:off x="6714053"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27.4</a:t>
              </a:r>
            </a:p>
          </p:txBody>
        </p:sp>
        <p:sp>
          <p:nvSpPr>
            <p:cNvPr id="65" name="TextBox 64">
              <a:extLst>
                <a:ext uri="{FF2B5EF4-FFF2-40B4-BE49-F238E27FC236}">
                  <a16:creationId xmlns:a16="http://schemas.microsoft.com/office/drawing/2014/main" id="{981826E4-1AB4-8280-44AC-4089468DF56A}"/>
                </a:ext>
              </a:extLst>
            </p:cNvPr>
            <p:cNvSpPr txBox="1"/>
            <p:nvPr/>
          </p:nvSpPr>
          <p:spPr>
            <a:xfrm>
              <a:off x="9148918"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26.7</a:t>
              </a:r>
            </a:p>
          </p:txBody>
        </p:sp>
        <p:sp>
          <p:nvSpPr>
            <p:cNvPr id="66" name="TextBox 65">
              <a:extLst>
                <a:ext uri="{FF2B5EF4-FFF2-40B4-BE49-F238E27FC236}">
                  <a16:creationId xmlns:a16="http://schemas.microsoft.com/office/drawing/2014/main" id="{5F5B0B0A-B08B-ED37-242D-9806653E886D}"/>
                </a:ext>
              </a:extLst>
            </p:cNvPr>
            <p:cNvSpPr txBox="1"/>
            <p:nvPr/>
          </p:nvSpPr>
          <p:spPr>
            <a:xfrm>
              <a:off x="10497908" y="2944603"/>
              <a:ext cx="839746" cy="25602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04140"/>
                  </a:solidFill>
                  <a:effectLst/>
                  <a:uLnTx/>
                  <a:uFillTx/>
                  <a:latin typeface="Arial" panose="020B0604020202020204"/>
                  <a:ea typeface="+mn-ea"/>
                  <a:cs typeface="+mn-cs"/>
                </a:rPr>
                <a:t>26.9</a:t>
              </a:r>
            </a:p>
          </p:txBody>
        </p:sp>
        <p:sp>
          <p:nvSpPr>
            <p:cNvPr id="72" name="Rectangle: Rounded Corners 71">
              <a:extLst>
                <a:ext uri="{FF2B5EF4-FFF2-40B4-BE49-F238E27FC236}">
                  <a16:creationId xmlns:a16="http://schemas.microsoft.com/office/drawing/2014/main" id="{5E5411E6-7B51-66DB-1D4C-9671CFD6E9FE}"/>
                </a:ext>
              </a:extLst>
            </p:cNvPr>
            <p:cNvSpPr/>
            <p:nvPr/>
          </p:nvSpPr>
          <p:spPr>
            <a:xfrm>
              <a:off x="1496337" y="2436028"/>
              <a:ext cx="2331720" cy="443709"/>
            </a:xfrm>
            <a:prstGeom prst="roundRect">
              <a:avLst/>
            </a:prstGeom>
            <a:solidFill>
              <a:schemeClr val="accent1"/>
            </a:solidFill>
            <a:ln w="38100">
              <a:noFill/>
            </a:ln>
          </p:spPr>
          <p:txBody>
            <a:bodyPr wrap="square" lIns="0" tIns="0" rIns="0" bIns="0" rtlCol="0" anchor="ctr">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13" b="1" i="0" u="none" strike="noStrike" kern="1200" cap="none" spc="0" normalizeH="0" baseline="0" noProof="0">
                  <a:ln>
                    <a:noFill/>
                  </a:ln>
                  <a:solidFill>
                    <a:srgbClr val="FFFFFF"/>
                  </a:solidFill>
                  <a:effectLst/>
                  <a:uLnTx/>
                  <a:uFillTx/>
                  <a:latin typeface="Arial"/>
                  <a:ea typeface="+mn-ea"/>
                  <a:cs typeface="Arial"/>
                </a:rPr>
                <a:t>SKYLIGHT 1</a:t>
              </a:r>
              <a:r>
                <a:rPr kumimoji="0" lang="en-US" sz="1013" b="1" i="0" u="none" strike="noStrike" kern="1200" cap="none" spc="0" normalizeH="0" baseline="30000" noProof="0">
                  <a:ln>
                    <a:noFill/>
                  </a:ln>
                  <a:solidFill>
                    <a:srgbClr val="FFFFFF"/>
                  </a:solidFill>
                  <a:effectLst/>
                  <a:uLnTx/>
                  <a:uFillTx/>
                  <a:latin typeface="Arial"/>
                  <a:ea typeface="+mn-ea"/>
                  <a:cs typeface="Arial"/>
                </a:rPr>
                <a:t>1</a:t>
              </a:r>
              <a:endParaRPr kumimoji="0" lang="en-US" sz="1013" b="1" i="0" u="none" strike="noStrike" kern="1200" cap="none" spc="0" normalizeH="0" baseline="0" noProof="0">
                <a:ln>
                  <a:noFill/>
                </a:ln>
                <a:solidFill>
                  <a:srgbClr val="FFFFFF"/>
                </a:solidFill>
                <a:effectLst/>
                <a:uLnTx/>
                <a:uFillTx/>
                <a:latin typeface="Arial"/>
                <a:ea typeface="+mn-ea"/>
                <a:cs typeface="Arial"/>
              </a:endParaRPr>
            </a:p>
          </p:txBody>
        </p:sp>
        <p:sp>
          <p:nvSpPr>
            <p:cNvPr id="73" name="Rectangle: Rounded Corners 72">
              <a:extLst>
                <a:ext uri="{FF2B5EF4-FFF2-40B4-BE49-F238E27FC236}">
                  <a16:creationId xmlns:a16="http://schemas.microsoft.com/office/drawing/2014/main" id="{6977C434-E65B-C720-5DB1-946249EBD749}"/>
                </a:ext>
              </a:extLst>
            </p:cNvPr>
            <p:cNvSpPr/>
            <p:nvPr/>
          </p:nvSpPr>
          <p:spPr>
            <a:xfrm>
              <a:off x="5279598" y="2436028"/>
              <a:ext cx="2331720" cy="443709"/>
            </a:xfrm>
            <a:prstGeom prst="roundRect">
              <a:avLst/>
            </a:prstGeom>
            <a:solidFill>
              <a:schemeClr val="accent1"/>
            </a:solidFill>
            <a:ln w="38100">
              <a:noFill/>
            </a:ln>
          </p:spPr>
          <p:txBody>
            <a:bodyPr wrap="square" lIns="0" tIns="0" rIns="0" bIns="0" rtlCol="0" anchor="ctr">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13" b="1" i="0" u="none" strike="noStrike" kern="1200" cap="none" spc="0" normalizeH="0" baseline="0" noProof="0">
                  <a:ln>
                    <a:noFill/>
                  </a:ln>
                  <a:solidFill>
                    <a:srgbClr val="FFFFFF"/>
                  </a:solidFill>
                  <a:effectLst/>
                  <a:uLnTx/>
                  <a:uFillTx/>
                  <a:latin typeface="Arial"/>
                  <a:ea typeface="+mn-ea"/>
                  <a:cs typeface="Arial"/>
                </a:rPr>
                <a:t>SKYLIGHT 2</a:t>
              </a:r>
              <a:r>
                <a:rPr kumimoji="0" lang="en-US" sz="1013" b="1" i="0" u="none" strike="noStrike" kern="1200" cap="none" spc="0" normalizeH="0" baseline="30000" noProof="0">
                  <a:ln>
                    <a:noFill/>
                  </a:ln>
                  <a:solidFill>
                    <a:srgbClr val="FFFFFF"/>
                  </a:solidFill>
                  <a:effectLst/>
                  <a:uLnTx/>
                  <a:uFillTx/>
                  <a:latin typeface="Arial"/>
                  <a:ea typeface="+mn-ea"/>
                  <a:cs typeface="Arial"/>
                </a:rPr>
                <a:t>2</a:t>
              </a:r>
              <a:endParaRPr kumimoji="0" lang="en-US" sz="1013" b="1" i="0" u="none" strike="noStrike" kern="1200" cap="none" spc="0" normalizeH="0" baseline="0" noProof="0">
                <a:ln>
                  <a:noFill/>
                </a:ln>
                <a:solidFill>
                  <a:srgbClr val="FFFFFF"/>
                </a:solidFill>
                <a:effectLst/>
                <a:uLnTx/>
                <a:uFillTx/>
                <a:latin typeface="Arial"/>
                <a:ea typeface="+mn-ea"/>
                <a:cs typeface="Arial"/>
              </a:endParaRPr>
            </a:p>
          </p:txBody>
        </p:sp>
        <p:sp>
          <p:nvSpPr>
            <p:cNvPr id="74" name="Rectangle: Rounded Corners 73">
              <a:extLst>
                <a:ext uri="{FF2B5EF4-FFF2-40B4-BE49-F238E27FC236}">
                  <a16:creationId xmlns:a16="http://schemas.microsoft.com/office/drawing/2014/main" id="{CE3510F4-38C1-48E4-2625-06BEE15FA6F8}"/>
                </a:ext>
              </a:extLst>
            </p:cNvPr>
            <p:cNvSpPr/>
            <p:nvPr/>
          </p:nvSpPr>
          <p:spPr>
            <a:xfrm>
              <a:off x="9062859" y="2436028"/>
              <a:ext cx="2331720" cy="443709"/>
            </a:xfrm>
            <a:prstGeom prst="roundRect">
              <a:avLst/>
            </a:prstGeom>
            <a:solidFill>
              <a:schemeClr val="accent1"/>
            </a:solidFill>
            <a:ln w="38100">
              <a:noFill/>
            </a:ln>
          </p:spPr>
          <p:txBody>
            <a:bodyPr wrap="square" lIns="0" tIns="0" rIns="0" bIns="0" rtlCol="0" anchor="ctr">
              <a:noAutofit/>
            </a:bodyPr>
            <a:lstStyle/>
            <a:p>
              <a:pPr marL="7144" marR="0" lvl="0" indent="0" algn="ctr" defTabSz="514350" rtl="0" eaLnBrk="1" fontAlgn="auto" latinLnBrk="0" hangingPunct="1">
                <a:lnSpc>
                  <a:spcPct val="95000"/>
                </a:lnSpc>
                <a:spcBef>
                  <a:spcPts val="0"/>
                </a:spcBef>
                <a:spcAft>
                  <a:spcPts val="0"/>
                </a:spcAft>
                <a:buClrTx/>
                <a:buSzTx/>
                <a:buFontTx/>
                <a:buNone/>
                <a:tabLst/>
                <a:defRPr/>
              </a:pPr>
              <a:r>
                <a:rPr kumimoji="0" lang="en-US" sz="1013" b="1" i="0" u="none" strike="noStrike" kern="1200" cap="none" spc="0" normalizeH="0" baseline="0" noProof="0">
                  <a:ln>
                    <a:noFill/>
                  </a:ln>
                  <a:solidFill>
                    <a:srgbClr val="FFFFFF"/>
                  </a:solidFill>
                  <a:effectLst/>
                  <a:uLnTx/>
                  <a:uFillTx/>
                  <a:latin typeface="Arial"/>
                  <a:ea typeface="+mn-ea"/>
                  <a:cs typeface="Arial"/>
                </a:rPr>
                <a:t>Pooled Analysis of SKYLIGHT 1 and 2</a:t>
              </a:r>
              <a:r>
                <a:rPr kumimoji="0" lang="en-US" sz="1013" b="1" i="0" u="none" strike="noStrike" kern="1200" cap="none" spc="0" normalizeH="0" baseline="30000" noProof="0">
                  <a:ln>
                    <a:noFill/>
                  </a:ln>
                  <a:solidFill>
                    <a:srgbClr val="FFFFFF"/>
                  </a:solidFill>
                  <a:effectLst/>
                  <a:uLnTx/>
                  <a:uFillTx/>
                  <a:latin typeface="Arial" panose="020B0604020202020204"/>
                  <a:ea typeface="+mn-ea"/>
                  <a:cs typeface="Arial"/>
                </a:rPr>
                <a:t>3,*</a:t>
              </a:r>
              <a:endParaRPr kumimoji="0" lang="en-US" sz="1013" b="1" i="0" u="none" strike="noStrike" kern="1200" cap="none" spc="0" normalizeH="0" baseline="0" noProof="0">
                <a:ln>
                  <a:noFill/>
                </a:ln>
                <a:solidFill>
                  <a:srgbClr val="FFFFFF"/>
                </a:solidFill>
                <a:effectLst/>
                <a:uLnTx/>
                <a:uFillTx/>
                <a:latin typeface="Arial"/>
                <a:ea typeface="+mn-ea"/>
                <a:cs typeface="Arial"/>
              </a:endParaRPr>
            </a:p>
          </p:txBody>
        </p:sp>
        <p:sp>
          <p:nvSpPr>
            <p:cNvPr id="75" name="Rectangle 74">
              <a:extLst>
                <a:ext uri="{FF2B5EF4-FFF2-40B4-BE49-F238E27FC236}">
                  <a16:creationId xmlns:a16="http://schemas.microsoft.com/office/drawing/2014/main" id="{1531F518-37AE-95E2-A036-6806C718F158}"/>
                </a:ext>
              </a:extLst>
            </p:cNvPr>
            <p:cNvSpPr/>
            <p:nvPr/>
          </p:nvSpPr>
          <p:spPr>
            <a:xfrm>
              <a:off x="1404211" y="2059115"/>
              <a:ext cx="9266835" cy="142795"/>
            </a:xfrm>
            <a:prstGeom prst="rect">
              <a:avLst/>
            </a:prstGeom>
          </p:spPr>
          <p:txBody>
            <a:bodyPr wrap="square" lIns="0" tIns="0" rIns="0" bIns="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a:ea typeface="+mn-ea"/>
                  <a:cs typeface="+mn-cs"/>
                </a:rPr>
                <a:t>Mean change in PROMIS SD SF 8b total score from baseline to Week 12</a:t>
              </a:r>
              <a:endParaRPr kumimoji="0" lang="en-US" sz="1200" b="0" i="0" u="none" strike="noStrike" kern="1200" cap="none" spc="0" normalizeH="0" baseline="0" noProof="0">
                <a:ln>
                  <a:noFill/>
                </a:ln>
                <a:solidFill>
                  <a:srgbClr val="404140"/>
                </a:solidFill>
                <a:effectLst/>
                <a:uLnTx/>
                <a:uFillTx/>
                <a:latin typeface="Arial"/>
                <a:ea typeface="+mn-ea"/>
                <a:cs typeface="+mn-cs"/>
              </a:endParaRPr>
            </a:p>
          </p:txBody>
        </p:sp>
        <p:sp>
          <p:nvSpPr>
            <p:cNvPr id="2" name="Rectangle 1">
              <a:extLst>
                <a:ext uri="{FF2B5EF4-FFF2-40B4-BE49-F238E27FC236}">
                  <a16:creationId xmlns:a16="http://schemas.microsoft.com/office/drawing/2014/main" id="{C2FDF44A-AEB3-8F80-8557-D1E58D358170}"/>
                </a:ext>
              </a:extLst>
            </p:cNvPr>
            <p:cNvSpPr/>
            <p:nvPr/>
          </p:nvSpPr>
          <p:spPr>
            <a:xfrm rot="16200000">
              <a:off x="7408611" y="3903704"/>
              <a:ext cx="1514906" cy="370462"/>
            </a:xfrm>
            <a:prstGeom prst="rect">
              <a:avLst/>
            </a:prstGeom>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a:ea typeface="+mn-ea"/>
                  <a:cs typeface="+mn-cs"/>
                </a:rPr>
                <a:t>LS mean change from baseline (95% CI)</a:t>
              </a:r>
            </a:p>
          </p:txBody>
        </p:sp>
        <p:sp>
          <p:nvSpPr>
            <p:cNvPr id="5" name="Rectangle 4">
              <a:extLst>
                <a:ext uri="{FF2B5EF4-FFF2-40B4-BE49-F238E27FC236}">
                  <a16:creationId xmlns:a16="http://schemas.microsoft.com/office/drawing/2014/main" id="{4FADE05A-3E21-C938-E04B-5DB760DB3664}"/>
                </a:ext>
              </a:extLst>
            </p:cNvPr>
            <p:cNvSpPr/>
            <p:nvPr/>
          </p:nvSpPr>
          <p:spPr>
            <a:xfrm rot="16200000">
              <a:off x="3676184" y="3903704"/>
              <a:ext cx="1514906" cy="370462"/>
            </a:xfrm>
            <a:prstGeom prst="rect">
              <a:avLst/>
            </a:prstGeom>
          </p:spPr>
          <p:txBody>
            <a:bodyPr wrap="square" lIns="0" tIns="0" rIns="0" bIns="0" anchor="b"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140"/>
                  </a:solidFill>
                  <a:effectLst/>
                  <a:uLnTx/>
                  <a:uFillTx/>
                  <a:latin typeface="Arial"/>
                  <a:ea typeface="+mn-ea"/>
                  <a:cs typeface="+mn-cs"/>
                </a:rPr>
                <a:t>LS mean change from baseline (SE)</a:t>
              </a:r>
            </a:p>
          </p:txBody>
        </p:sp>
        <p:grpSp>
          <p:nvGrpSpPr>
            <p:cNvPr id="67" name="Group 66">
              <a:extLst>
                <a:ext uri="{FF2B5EF4-FFF2-40B4-BE49-F238E27FC236}">
                  <a16:creationId xmlns:a16="http://schemas.microsoft.com/office/drawing/2014/main" id="{1F6E9F2A-BD76-A4A0-C978-8E4ED9760FC5}"/>
                </a:ext>
              </a:extLst>
            </p:cNvPr>
            <p:cNvGrpSpPr/>
            <p:nvPr/>
          </p:nvGrpSpPr>
          <p:grpSpPr>
            <a:xfrm>
              <a:off x="10075957" y="5148665"/>
              <a:ext cx="1908086" cy="434497"/>
              <a:chOff x="2112155" y="1640746"/>
              <a:chExt cx="2544113" cy="579328"/>
            </a:xfrm>
          </p:grpSpPr>
          <p:sp>
            <p:nvSpPr>
              <p:cNvPr id="68" name="Rectangle: Rounded Corners 67">
                <a:extLst>
                  <a:ext uri="{FF2B5EF4-FFF2-40B4-BE49-F238E27FC236}">
                    <a16:creationId xmlns:a16="http://schemas.microsoft.com/office/drawing/2014/main" id="{4D6081B4-022B-6A19-2940-DCC03BE88A5A}"/>
                  </a:ext>
                </a:extLst>
              </p:cNvPr>
              <p:cNvSpPr/>
              <p:nvPr/>
            </p:nvSpPr>
            <p:spPr>
              <a:xfrm>
                <a:off x="2112155" y="1675383"/>
                <a:ext cx="182880" cy="182880"/>
              </a:xfrm>
              <a:prstGeom prst="roundRect">
                <a:avLst/>
              </a:prstGeom>
              <a:solidFill>
                <a:srgbClr val="8E2067"/>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7E364A39-9F19-DA25-60A1-1F0D41DB01B7}"/>
                  </a:ext>
                </a:extLst>
              </p:cNvPr>
              <p:cNvSpPr/>
              <p:nvPr/>
            </p:nvSpPr>
            <p:spPr>
              <a:xfrm>
                <a:off x="2335586" y="1640746"/>
                <a:ext cx="2320682" cy="256881"/>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8E2067"/>
                    </a:solidFill>
                    <a:effectLst/>
                    <a:uLnTx/>
                    <a:uFillTx/>
                    <a:latin typeface="Arial" panose="020B0604020202020204"/>
                    <a:ea typeface="+mn-ea"/>
                    <a:cs typeface="+mn-cs"/>
                  </a:rPr>
                  <a:t>VEOZA 45 mg </a:t>
                </a:r>
              </a:p>
            </p:txBody>
          </p:sp>
          <p:sp>
            <p:nvSpPr>
              <p:cNvPr id="70" name="Rectangle: Rounded Corners 69">
                <a:extLst>
                  <a:ext uri="{FF2B5EF4-FFF2-40B4-BE49-F238E27FC236}">
                    <a16:creationId xmlns:a16="http://schemas.microsoft.com/office/drawing/2014/main" id="{376A3C69-49BD-F79C-8BC3-CF5A27A2F3CF}"/>
                  </a:ext>
                </a:extLst>
              </p:cNvPr>
              <p:cNvSpPr/>
              <p:nvPr/>
            </p:nvSpPr>
            <p:spPr>
              <a:xfrm>
                <a:off x="2112155" y="1997829"/>
                <a:ext cx="182880" cy="182880"/>
              </a:xfrm>
              <a:prstGeom prst="roundRect">
                <a:avLst/>
              </a:prstGeom>
              <a:solidFill>
                <a:schemeClr val="bg1">
                  <a:lumMod val="50000"/>
                </a:schemeClr>
              </a:solidFill>
              <a:ln w="12700">
                <a:noFill/>
              </a:ln>
              <a:effectLst/>
            </p:spPr>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71" name="Rectangle 70">
                <a:extLst>
                  <a:ext uri="{FF2B5EF4-FFF2-40B4-BE49-F238E27FC236}">
                    <a16:creationId xmlns:a16="http://schemas.microsoft.com/office/drawing/2014/main" id="{00921158-1023-B04E-B02C-012E04EBD45B}"/>
                  </a:ext>
                </a:extLst>
              </p:cNvPr>
              <p:cNvSpPr/>
              <p:nvPr/>
            </p:nvSpPr>
            <p:spPr>
              <a:xfrm>
                <a:off x="2344054" y="1963193"/>
                <a:ext cx="2032276" cy="256881"/>
              </a:xfrm>
              <a:prstGeom prst="rect">
                <a:avLst/>
              </a:prstGeom>
            </p:spPr>
            <p:txBody>
              <a:bodyPr wrap="square" lIns="0" tIns="0" rIns="0" bIns="0" anchor="ctr">
                <a:no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Placebo</a:t>
                </a:r>
              </a:p>
            </p:txBody>
          </p:sp>
        </p:grpSp>
      </p:grpSp>
      <p:sp>
        <p:nvSpPr>
          <p:cNvPr id="6" name="Slide Number Placeholder 5">
            <a:extLst>
              <a:ext uri="{FF2B5EF4-FFF2-40B4-BE49-F238E27FC236}">
                <a16:creationId xmlns:a16="http://schemas.microsoft.com/office/drawing/2014/main" id="{DCF17770-236E-3B41-0917-887A69DAF2A5}"/>
              </a:ext>
            </a:extLst>
          </p:cNvPr>
          <p:cNvSpPr>
            <a:spLocks noGrp="1"/>
          </p:cNvSpPr>
          <p:nvPr>
            <p:ph type="sldNum" sz="quarter" idx="12"/>
          </p:nvPr>
        </p:nvSpPr>
        <p:spPr/>
        <p:txBody>
          <a:bodyPr/>
          <a:lstStyle/>
          <a:p>
            <a:fld id="{D8277FC2-D02C-49A0-8F4A-5D4FF85CD43C}" type="slidenum">
              <a:rPr lang="en-GB" smtClean="0"/>
              <a:pPr/>
              <a:t>19</a:t>
            </a:fld>
            <a:endParaRPr lang="en-GB"/>
          </a:p>
        </p:txBody>
      </p:sp>
    </p:spTree>
    <p:extLst>
      <p:ext uri="{BB962C8B-B14F-4D97-AF65-F5344CB8AC3E}">
        <p14:creationId xmlns:p14="http://schemas.microsoft.com/office/powerpoint/2010/main" val="2202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BE">
                <a:solidFill>
                  <a:schemeClr val="tx2"/>
                </a:solidFill>
                <a:latin typeface="Garamond" pitchFamily="18" charset="0"/>
              </a:rPr>
              <a:t>Conflict of interest &amp; Disclosure </a:t>
            </a:r>
          </a:p>
        </p:txBody>
      </p:sp>
      <p:sp>
        <p:nvSpPr>
          <p:cNvPr id="16386" name="Espace réservé du contenu 2"/>
          <p:cNvSpPr>
            <a:spLocks noGrp="1"/>
          </p:cNvSpPr>
          <p:nvPr>
            <p:ph idx="1"/>
          </p:nvPr>
        </p:nvSpPr>
        <p:spPr/>
        <p:txBody>
          <a:bodyPr vert="horz" lIns="91440" tIns="45720" rIns="91440" bIns="45720" rtlCol="0" anchor="t">
            <a:normAutofit fontScale="92500"/>
          </a:bodyPr>
          <a:lstStyle/>
          <a:p>
            <a:pPr>
              <a:spcBef>
                <a:spcPts val="600"/>
              </a:spcBef>
              <a:buFont typeface="Wingdings" pitchFamily="2" charset="2"/>
              <a:buChar char="§"/>
            </a:pPr>
            <a:r>
              <a:rPr lang="da-DK" err="1">
                <a:solidFill>
                  <a:srgbClr val="FF0000"/>
                </a:solidFill>
                <a:latin typeface="Garamond"/>
              </a:rPr>
              <a:t>Conflicts</a:t>
            </a:r>
            <a:r>
              <a:rPr lang="da-DK">
                <a:solidFill>
                  <a:srgbClr val="FF0000"/>
                </a:solidFill>
                <a:latin typeface="Garamond"/>
              </a:rPr>
              <a:t> of </a:t>
            </a:r>
            <a:r>
              <a:rPr lang="da-DK" err="1">
                <a:solidFill>
                  <a:srgbClr val="FF0000"/>
                </a:solidFill>
                <a:latin typeface="Garamond"/>
              </a:rPr>
              <a:t>interest</a:t>
            </a:r>
            <a:r>
              <a:rPr lang="da-DK">
                <a:solidFill>
                  <a:srgbClr val="FF0000"/>
                </a:solidFill>
                <a:latin typeface="Garamond"/>
              </a:rPr>
              <a:t>: </a:t>
            </a:r>
            <a:r>
              <a:rPr lang="da-DK" err="1">
                <a:solidFill>
                  <a:srgbClr val="FF0000"/>
                </a:solidFill>
                <a:latin typeface="Garamond"/>
              </a:rPr>
              <a:t>nil</a:t>
            </a:r>
            <a:endParaRPr lang="en-US" err="1">
              <a:solidFill>
                <a:srgbClr val="FF0000"/>
              </a:solidFill>
              <a:latin typeface="Garamond"/>
            </a:endParaRPr>
          </a:p>
          <a:p>
            <a:pPr>
              <a:spcBef>
                <a:spcPts val="600"/>
              </a:spcBef>
              <a:buFont typeface="Wingdings" pitchFamily="2" charset="2"/>
              <a:buChar char="§"/>
            </a:pPr>
            <a:r>
              <a:rPr lang="da-DK">
                <a:latin typeface="Garamond"/>
              </a:rPr>
              <a:t>Disclosure : </a:t>
            </a:r>
            <a:r>
              <a:rPr lang="da-DK" err="1">
                <a:latin typeface="Garamond"/>
              </a:rPr>
              <a:t>unrestricted</a:t>
            </a:r>
            <a:r>
              <a:rPr lang="da-DK">
                <a:latin typeface="Garamond"/>
              </a:rPr>
              <a:t> grant to BMS of </a:t>
            </a:r>
            <a:r>
              <a:rPr lang="da-DK" err="1">
                <a:latin typeface="Garamond"/>
              </a:rPr>
              <a:t>Astellas</a:t>
            </a:r>
            <a:endParaRPr lang="da-DK" err="1">
              <a:latin typeface="Garamond" pitchFamily="18" charset="0"/>
            </a:endParaRPr>
          </a:p>
          <a:p>
            <a:pPr>
              <a:spcBef>
                <a:spcPts val="600"/>
              </a:spcBef>
              <a:buFont typeface="Wingdings" pitchFamily="2" charset="2"/>
              <a:buChar char="§"/>
            </a:pPr>
            <a:r>
              <a:rPr lang="da-DK" u="sng">
                <a:solidFill>
                  <a:schemeClr val="tx2"/>
                </a:solidFill>
                <a:latin typeface="Garamond"/>
              </a:rPr>
              <a:t>Disclosure SR </a:t>
            </a:r>
          </a:p>
          <a:p>
            <a:pPr>
              <a:spcBef>
                <a:spcPts val="600"/>
              </a:spcBef>
              <a:buFont typeface="Wingdings" pitchFamily="2" charset="2"/>
              <a:buChar char="§"/>
            </a:pPr>
            <a:r>
              <a:rPr lang="da-DK">
                <a:latin typeface="Garamond"/>
              </a:rPr>
              <a:t>Research </a:t>
            </a:r>
            <a:r>
              <a:rPr lang="da-DK" err="1">
                <a:latin typeface="Garamond"/>
              </a:rPr>
              <a:t>funding</a:t>
            </a:r>
            <a:r>
              <a:rPr lang="da-DK">
                <a:latin typeface="Garamond"/>
              </a:rPr>
              <a:t> IRIS- King </a:t>
            </a:r>
            <a:r>
              <a:rPr lang="da-DK" err="1">
                <a:latin typeface="Garamond"/>
              </a:rPr>
              <a:t>Baudouin</a:t>
            </a:r>
            <a:r>
              <a:rPr lang="da-DK">
                <a:latin typeface="Garamond"/>
              </a:rPr>
              <a:t> </a:t>
            </a:r>
            <a:r>
              <a:rPr lang="da-DK" err="1">
                <a:latin typeface="Garamond"/>
              </a:rPr>
              <a:t>Fondation</a:t>
            </a:r>
            <a:r>
              <a:rPr lang="da-DK">
                <a:latin typeface="Garamond"/>
              </a:rPr>
              <a:t>, </a:t>
            </a:r>
            <a:r>
              <a:rPr lang="da-DK" err="1">
                <a:latin typeface="Garamond"/>
              </a:rPr>
              <a:t>Vesale</a:t>
            </a:r>
            <a:r>
              <a:rPr lang="da-DK">
                <a:latin typeface="Garamond"/>
              </a:rPr>
              <a:t> research Foundation, Amgen, MSD</a:t>
            </a:r>
          </a:p>
          <a:p>
            <a:pPr>
              <a:spcBef>
                <a:spcPts val="600"/>
              </a:spcBef>
              <a:buFont typeface="Wingdings" pitchFamily="2" charset="2"/>
              <a:buChar char="§"/>
            </a:pPr>
            <a:r>
              <a:rPr lang="da-DK">
                <a:latin typeface="Garamond"/>
              </a:rPr>
              <a:t>Speakers bureau &amp;/or </a:t>
            </a:r>
            <a:r>
              <a:rPr lang="da-DK" err="1">
                <a:latin typeface="Garamond"/>
              </a:rPr>
              <a:t>Advisory</a:t>
            </a:r>
            <a:r>
              <a:rPr lang="da-DK">
                <a:latin typeface="Garamond"/>
              </a:rPr>
              <a:t> Boards  </a:t>
            </a:r>
          </a:p>
          <a:p>
            <a:pPr>
              <a:spcBef>
                <a:spcPts val="600"/>
              </a:spcBef>
              <a:buFont typeface="Wingdings" pitchFamily="2" charset="2"/>
              <a:buChar char="§"/>
            </a:pPr>
            <a:r>
              <a:rPr lang="da-DK">
                <a:latin typeface="Garamond"/>
              </a:rPr>
              <a:t>Abbot, Pfizer, Will, </a:t>
            </a:r>
            <a:r>
              <a:rPr lang="da-DK" err="1">
                <a:latin typeface="Garamond"/>
              </a:rPr>
              <a:t>Gedeon</a:t>
            </a:r>
            <a:r>
              <a:rPr lang="da-DK">
                <a:latin typeface="Garamond"/>
              </a:rPr>
              <a:t> Richter, MSD, Amgen, UCB, </a:t>
            </a:r>
            <a:r>
              <a:rPr lang="da-DK" err="1">
                <a:latin typeface="Garamond"/>
              </a:rPr>
              <a:t>Astellas</a:t>
            </a:r>
            <a:r>
              <a:rPr lang="da-DK">
                <a:latin typeface="Garamond"/>
              </a:rPr>
              <a:t> </a:t>
            </a:r>
          </a:p>
          <a:p>
            <a:pPr>
              <a:spcBef>
                <a:spcPts val="600"/>
              </a:spcBef>
              <a:buFont typeface="Wingdings" pitchFamily="2" charset="2"/>
              <a:buChar char="§"/>
            </a:pPr>
            <a:endParaRPr lang="da-DK">
              <a:latin typeface="Garamond" pitchFamily="18" charset="0"/>
            </a:endParaRPr>
          </a:p>
          <a:p>
            <a:pPr>
              <a:buFont typeface="Arial" charset="0"/>
              <a:buNone/>
            </a:pPr>
            <a:endParaRPr lang="fr-BE">
              <a:latin typeface="Garamond" pitchFamily="18" charset="0"/>
            </a:endParaRPr>
          </a:p>
        </p:txBody>
      </p:sp>
    </p:spTree>
    <p:extLst>
      <p:ext uri="{BB962C8B-B14F-4D97-AF65-F5344CB8AC3E}">
        <p14:creationId xmlns:p14="http://schemas.microsoft.com/office/powerpoint/2010/main" val="329498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6">
            <a:extLst>
              <a:ext uri="{FF2B5EF4-FFF2-40B4-BE49-F238E27FC236}">
                <a16:creationId xmlns:a16="http://schemas.microsoft.com/office/drawing/2014/main" id="{04548FEB-FB77-EAF4-F938-75AAE39AC613}"/>
              </a:ext>
            </a:extLst>
          </p:cNvPr>
          <p:cNvGraphicFramePr>
            <a:graphicFrameLocks/>
          </p:cNvGraphicFramePr>
          <p:nvPr>
            <p:extLst>
              <p:ext uri="{D42A27DB-BD31-4B8C-83A1-F6EECF244321}">
                <p14:modId xmlns:p14="http://schemas.microsoft.com/office/powerpoint/2010/main" val="2207389893"/>
              </p:ext>
            </p:extLst>
          </p:nvPr>
        </p:nvGraphicFramePr>
        <p:xfrm>
          <a:off x="336033" y="2538356"/>
          <a:ext cx="8064865" cy="2968367"/>
        </p:xfrm>
        <a:graphic>
          <a:graphicData uri="http://schemas.openxmlformats.org/drawingml/2006/chart">
            <c:chart xmlns:c="http://schemas.openxmlformats.org/drawingml/2006/chart" xmlns:r="http://schemas.openxmlformats.org/officeDocument/2006/relationships" r:id="rId3"/>
          </a:graphicData>
        </a:graphic>
      </p:graphicFrame>
      <p:cxnSp>
        <p:nvCxnSpPr>
          <p:cNvPr id="39" name="Connector: Elbow 38">
            <a:extLst>
              <a:ext uri="{FF2B5EF4-FFF2-40B4-BE49-F238E27FC236}">
                <a16:creationId xmlns:a16="http://schemas.microsoft.com/office/drawing/2014/main" id="{58379B3C-6303-A0AC-F979-F0BDBB23AAFB}"/>
              </a:ext>
            </a:extLst>
          </p:cNvPr>
          <p:cNvCxnSpPr>
            <a:cxnSpLocks/>
          </p:cNvCxnSpPr>
          <p:nvPr/>
        </p:nvCxnSpPr>
        <p:spPr>
          <a:xfrm flipV="1">
            <a:off x="7972604" y="3944953"/>
            <a:ext cx="203997" cy="82085"/>
          </a:xfrm>
          <a:prstGeom prst="bentConnector3">
            <a:avLst>
              <a:gd name="adj1" fmla="val 99617"/>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E9B219A-5CE2-3767-4EBA-784D60BE1245}"/>
              </a:ext>
            </a:extLst>
          </p:cNvPr>
          <p:cNvSpPr>
            <a:spLocks noGrp="1"/>
          </p:cNvSpPr>
          <p:nvPr>
            <p:ph type="title"/>
          </p:nvPr>
        </p:nvSpPr>
        <p:spPr/>
        <p:txBody>
          <a:bodyPr vert="horz" lIns="91440" tIns="45720" rIns="91440" bIns="45720" rtlCol="0" anchor="ctr">
            <a:noAutofit/>
          </a:bodyPr>
          <a:lstStyle/>
          <a:p>
            <a:r>
              <a:rPr lang="en-GB" sz="2400" spc="0">
                <a:solidFill>
                  <a:srgbClr val="8D2062"/>
                </a:solidFill>
                <a:latin typeface="Arial"/>
                <a:cs typeface="Arial"/>
              </a:rPr>
              <a:t>69% of women </a:t>
            </a:r>
            <a:r>
              <a:rPr lang="en-GB" sz="2400" spc="0">
                <a:latin typeface="Arial"/>
                <a:cs typeface="Arial"/>
              </a:rPr>
              <a:t>treated with f</a:t>
            </a:r>
            <a:r>
              <a:rPr lang="en-GB" sz="2400">
                <a:latin typeface="Arial"/>
                <a:cs typeface="Arial"/>
              </a:rPr>
              <a:t>ezolinetant </a:t>
            </a:r>
            <a:r>
              <a:rPr lang="en-GB" sz="2400" spc="0">
                <a:latin typeface="Arial"/>
                <a:cs typeface="Arial"/>
              </a:rPr>
              <a:t>felt their VMS was much or moderately </a:t>
            </a:r>
            <a:r>
              <a:rPr lang="en-GB" sz="2400" spc="0">
                <a:solidFill>
                  <a:srgbClr val="8D2062"/>
                </a:solidFill>
                <a:latin typeface="Arial"/>
                <a:cs typeface="Arial"/>
              </a:rPr>
              <a:t>better</a:t>
            </a:r>
            <a:r>
              <a:rPr lang="en-GB" sz="2400" spc="0">
                <a:latin typeface="Arial"/>
                <a:cs typeface="Arial"/>
              </a:rPr>
              <a:t> at Week 12 vs 40% of women on placebo</a:t>
            </a:r>
            <a:r>
              <a:rPr lang="en-GB" sz="2400" spc="0" baseline="30000">
                <a:latin typeface="Arial"/>
                <a:cs typeface="Arial"/>
              </a:rPr>
              <a:t>1</a:t>
            </a:r>
          </a:p>
        </p:txBody>
      </p:sp>
      <p:sp>
        <p:nvSpPr>
          <p:cNvPr id="5" name="Text Placeholder 4">
            <a:extLst>
              <a:ext uri="{FF2B5EF4-FFF2-40B4-BE49-F238E27FC236}">
                <a16:creationId xmlns:a16="http://schemas.microsoft.com/office/drawing/2014/main" id="{0E1BC5DD-A2CC-A0B4-2874-4AE1FEE38C0D}"/>
              </a:ext>
            </a:extLst>
          </p:cNvPr>
          <p:cNvSpPr>
            <a:spLocks noGrp="1"/>
          </p:cNvSpPr>
          <p:nvPr>
            <p:ph type="body" sz="quarter" idx="16"/>
          </p:nvPr>
        </p:nvSpPr>
        <p:spPr>
          <a:xfrm>
            <a:off x="336132" y="5212079"/>
            <a:ext cx="8471836" cy="575696"/>
          </a:xfrm>
        </p:spPr>
        <p:txBody>
          <a:bodyPr>
            <a:normAutofit/>
          </a:bodyPr>
          <a:lstStyle/>
          <a:p>
            <a:r>
              <a:rPr lang="en-GB" sz="675" b="1">
                <a:solidFill>
                  <a:schemeClr val="accent1"/>
                </a:solidFill>
              </a:rPr>
              <a:t>Results were consistent across both the SKYLIGHT 1 and SKYLIGHT 2 trials. Score on the PGI-C VMS was a pre-specified secondary endpoint in the pooled analysis of SKYLIGHT 1 and SKYLIGHT 2. </a:t>
            </a:r>
            <a:br>
              <a:rPr lang="en-GB" sz="675" b="1">
                <a:solidFill>
                  <a:schemeClr val="accent1"/>
                </a:solidFill>
              </a:rPr>
            </a:br>
            <a:r>
              <a:rPr lang="en-GB" sz="675" b="1">
                <a:solidFill>
                  <a:schemeClr val="accent1"/>
                </a:solidFill>
              </a:rPr>
              <a:t>Scores were collected at Weeks 4 and 12 during the double-blind period.</a:t>
            </a:r>
            <a:br>
              <a:rPr lang="en-GB" sz="675"/>
            </a:br>
            <a:r>
              <a:rPr lang="en-GB" sz="675">
                <a:solidFill>
                  <a:schemeClr val="tx1"/>
                </a:solidFill>
              </a:rPr>
              <a:t>*A rating of ‘much better’ or ‘moderately better’ on the PGI-C VMS was considered a positive change.</a:t>
            </a:r>
            <a:br>
              <a:rPr lang="en-GB" sz="675">
                <a:solidFill>
                  <a:schemeClr val="tx1"/>
                </a:solidFill>
              </a:rPr>
            </a:br>
            <a:r>
              <a:rPr lang="en-GB" sz="675">
                <a:solidFill>
                  <a:schemeClr val="tx1"/>
                </a:solidFill>
              </a:rPr>
              <a:t>PGI-C, Patient Global Impression of Change; VMS, vasomotor symptoms. </a:t>
            </a:r>
            <a:br>
              <a:rPr lang="en-GB" sz="675">
                <a:solidFill>
                  <a:schemeClr val="tx1"/>
                </a:solidFill>
              </a:rPr>
            </a:br>
            <a:r>
              <a:rPr lang="en-GB" sz="675">
                <a:solidFill>
                  <a:schemeClr val="tx1"/>
                </a:solidFill>
              </a:rPr>
              <a:t>1. Cano A, et al. </a:t>
            </a:r>
            <a:r>
              <a:rPr lang="nn-NO" sz="675">
                <a:solidFill>
                  <a:schemeClr val="tx1"/>
                </a:solidFill>
              </a:rPr>
              <a:t>BJOG 2024 Aug;131(9):1296-1305.</a:t>
            </a:r>
            <a:endParaRPr lang="en-GB" sz="675">
              <a:solidFill>
                <a:schemeClr val="tx1"/>
              </a:solidFill>
            </a:endParaRPr>
          </a:p>
        </p:txBody>
      </p:sp>
      <p:sp>
        <p:nvSpPr>
          <p:cNvPr id="22" name="Rectangle 21">
            <a:extLst>
              <a:ext uri="{FF2B5EF4-FFF2-40B4-BE49-F238E27FC236}">
                <a16:creationId xmlns:a16="http://schemas.microsoft.com/office/drawing/2014/main" id="{29C7094F-C7B4-4684-82BD-5C883BBB22C1}"/>
              </a:ext>
            </a:extLst>
          </p:cNvPr>
          <p:cNvSpPr/>
          <p:nvPr/>
        </p:nvSpPr>
        <p:spPr>
          <a:xfrm>
            <a:off x="2795418" y="2153357"/>
            <a:ext cx="4304995" cy="352388"/>
          </a:xfrm>
          <a:prstGeom prst="rect">
            <a:avLst/>
          </a:prstGeom>
        </p:spPr>
        <p:txBody>
          <a:bodyPr wrap="square" lIns="0" tIns="0" rIns="0" bIns="0" anchor="ctr">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a:ea typeface="+mn-ea"/>
                <a:cs typeface="+mn-cs"/>
              </a:rPr>
              <a:t>Proportion of women reporting change on the PGI-C VMS at Week 12: pooled analysis of SKYLIGHT 1 and 2</a:t>
            </a:r>
            <a:r>
              <a:rPr kumimoji="0" lang="en-GB" sz="1200" b="1"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30000" noProof="0">
              <a:ln>
                <a:noFill/>
              </a:ln>
              <a:solidFill>
                <a:srgbClr val="404140"/>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8263D0AA-C789-70E3-6587-69EB93635DE0}"/>
              </a:ext>
            </a:extLst>
          </p:cNvPr>
          <p:cNvCxnSpPr>
            <a:cxnSpLocks/>
          </p:cNvCxnSpPr>
          <p:nvPr/>
        </p:nvCxnSpPr>
        <p:spPr>
          <a:xfrm>
            <a:off x="7846417" y="3556916"/>
            <a:ext cx="0" cy="3450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FFFA35-2CC7-A92B-C1C7-1B02D4DCE83A}"/>
              </a:ext>
            </a:extLst>
          </p:cNvPr>
          <p:cNvCxnSpPr/>
          <p:nvPr/>
        </p:nvCxnSpPr>
        <p:spPr>
          <a:xfrm>
            <a:off x="7944029" y="4565308"/>
            <a:ext cx="0" cy="3881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45EE40-F980-8332-E52A-D0E201F1F2AD}"/>
              </a:ext>
            </a:extLst>
          </p:cNvPr>
          <p:cNvCxnSpPr>
            <a:cxnSpLocks/>
          </p:cNvCxnSpPr>
          <p:nvPr/>
        </p:nvCxnSpPr>
        <p:spPr>
          <a:xfrm>
            <a:off x="7880710" y="3921860"/>
            <a:ext cx="0" cy="3450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Connector: Elbow 38">
            <a:extLst>
              <a:ext uri="{FF2B5EF4-FFF2-40B4-BE49-F238E27FC236}">
                <a16:creationId xmlns:a16="http://schemas.microsoft.com/office/drawing/2014/main" id="{74A3B140-BAFE-059B-EAF0-98D5BCF6DCE6}"/>
              </a:ext>
            </a:extLst>
          </p:cNvPr>
          <p:cNvCxnSpPr>
            <a:cxnSpLocks/>
          </p:cNvCxnSpPr>
          <p:nvPr/>
        </p:nvCxnSpPr>
        <p:spPr>
          <a:xfrm flipV="1">
            <a:off x="7965245" y="2913048"/>
            <a:ext cx="149867" cy="60443"/>
          </a:xfrm>
          <a:prstGeom prst="bentConnector3">
            <a:avLst>
              <a:gd name="adj1" fmla="val 98681"/>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E91B354-0E7D-BF98-E7EE-5AD4E1571FD0}"/>
              </a:ext>
            </a:extLst>
          </p:cNvPr>
          <p:cNvSpPr>
            <a:spLocks noGrp="1"/>
          </p:cNvSpPr>
          <p:nvPr>
            <p:ph type="sldNum" sz="quarter" idx="12"/>
          </p:nvPr>
        </p:nvSpPr>
        <p:spPr/>
        <p:txBody>
          <a:bodyPr/>
          <a:lstStyle/>
          <a:p>
            <a:fld id="{D8277FC2-D02C-49A0-8F4A-5D4FF85CD43C}" type="slidenum">
              <a:rPr lang="en-GB" smtClean="0"/>
              <a:pPr/>
              <a:t>20</a:t>
            </a:fld>
            <a:endParaRPr lang="en-GB"/>
          </a:p>
        </p:txBody>
      </p:sp>
      <p:sp>
        <p:nvSpPr>
          <p:cNvPr id="3" name="Text Placeholder 2">
            <a:extLst>
              <a:ext uri="{FF2B5EF4-FFF2-40B4-BE49-F238E27FC236}">
                <a16:creationId xmlns:a16="http://schemas.microsoft.com/office/drawing/2014/main" id="{F1E7FF91-2A12-4BE5-65E8-1AB59E5290AE}"/>
              </a:ext>
            </a:extLst>
          </p:cNvPr>
          <p:cNvSpPr txBox="1">
            <a:spLocks/>
          </p:cNvSpPr>
          <p:nvPr/>
        </p:nvSpPr>
        <p:spPr>
          <a:xfrm>
            <a:off x="7519855" y="4796934"/>
            <a:ext cx="1476662" cy="161741"/>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Adapted from </a:t>
            </a:r>
            <a:r>
              <a:rPr kumimoji="0" lang="en-GB" sz="600" b="0" i="0" u="none" strike="noStrike" kern="1200" cap="none" spc="0" normalizeH="0" baseline="0" noProof="0" err="1">
                <a:ln>
                  <a:noFill/>
                </a:ln>
                <a:solidFill>
                  <a:srgbClr val="404140"/>
                </a:solidFill>
                <a:effectLst/>
                <a:uLnTx/>
                <a:uFillTx/>
                <a:latin typeface="Arial" panose="020B0604020202020204" pitchFamily="34" charset="0"/>
                <a:ea typeface="+mn-ea"/>
                <a:cs typeface="Arial" panose="020B0604020202020204" pitchFamily="34" charset="0"/>
              </a:rPr>
              <a:t>Cano</a:t>
            </a:r>
            <a:r>
              <a:rPr kumimoji="0" lang="en-GB" sz="60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 A, et al. 2024.</a:t>
            </a:r>
            <a:r>
              <a:rPr kumimoji="0" lang="en-GB" sz="60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14866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E7B37-0952-59DB-6827-84F132AEC294}"/>
              </a:ext>
            </a:extLst>
          </p:cNvPr>
          <p:cNvSpPr>
            <a:spLocks noGrp="1"/>
          </p:cNvSpPr>
          <p:nvPr>
            <p:ph type="title"/>
          </p:nvPr>
        </p:nvSpPr>
        <p:spPr/>
        <p:txBody>
          <a:bodyPr/>
          <a:lstStyle/>
          <a:p>
            <a:r>
              <a:rPr lang="en-GB" sz="2400"/>
              <a:t>Frequency of TEAEs in SKYLIGHT 1</a:t>
            </a:r>
            <a:r>
              <a:rPr lang="en-GB" sz="2400" baseline="30000"/>
              <a:t>1</a:t>
            </a:r>
            <a:endParaRPr lang="en-GB"/>
          </a:p>
        </p:txBody>
      </p:sp>
      <p:sp>
        <p:nvSpPr>
          <p:cNvPr id="4" name="Text Placeholder 3">
            <a:extLst>
              <a:ext uri="{FF2B5EF4-FFF2-40B4-BE49-F238E27FC236}">
                <a16:creationId xmlns:a16="http://schemas.microsoft.com/office/drawing/2014/main" id="{2DF7DB22-CD57-2EE3-229C-E8F6C42492FC}"/>
              </a:ext>
            </a:extLst>
          </p:cNvPr>
          <p:cNvSpPr>
            <a:spLocks noGrp="1"/>
          </p:cNvSpPr>
          <p:nvPr>
            <p:ph idx="1"/>
          </p:nvPr>
        </p:nvSpPr>
        <p:spPr>
          <a:xfrm>
            <a:off x="317090" y="4945806"/>
            <a:ext cx="8679426" cy="994172"/>
          </a:xfrm>
        </p:spPr>
        <p:txBody>
          <a:bodyPr>
            <a:normAutofit fontScale="92500" lnSpcReduction="20000"/>
          </a:bodyPr>
          <a:lstStyle/>
          <a:p>
            <a:pPr marL="0" indent="0">
              <a:buNone/>
            </a:pPr>
            <a:r>
              <a:rPr kumimoji="0" lang="en-GB" sz="900" b="1" i="0" u="none" strike="noStrike" kern="1200" cap="none" spc="0" normalizeH="0" baseline="0">
                <a:ln>
                  <a:noFill/>
                </a:ln>
                <a:solidFill>
                  <a:srgbClr val="822864"/>
                </a:solidFill>
                <a:effectLst/>
                <a:uLnTx/>
                <a:uFillTx/>
                <a:latin typeface="+mn-lt"/>
              </a:rPr>
              <a:t>The 30 mg dose of fezolinetant has been studied in clinical trials, but is not an authorised dose </a:t>
            </a:r>
            <a:r>
              <a:rPr lang="en-GB" sz="900" b="1">
                <a:solidFill>
                  <a:srgbClr val="822864"/>
                </a:solidFill>
                <a:latin typeface="+mn-lt"/>
              </a:rPr>
              <a:t>in the UK, EU</a:t>
            </a:r>
            <a:r>
              <a:rPr kumimoji="0" lang="en-GB" sz="900" b="1" i="0" u="none" strike="noStrike" kern="1200" cap="none" spc="0" normalizeH="0" baseline="0">
                <a:ln>
                  <a:noFill/>
                </a:ln>
                <a:solidFill>
                  <a:srgbClr val="822864"/>
                </a:solidFill>
                <a:effectLst/>
                <a:uLnTx/>
                <a:uFillTx/>
                <a:latin typeface="+mn-lt"/>
              </a:rPr>
              <a:t> or in the USA. </a:t>
            </a:r>
            <a:br>
              <a:rPr lang="en-GB" sz="900">
                <a:latin typeface="+mn-lt"/>
              </a:rPr>
            </a:br>
            <a:r>
              <a:rPr lang="en-GB" sz="900">
                <a:latin typeface="+mn-lt"/>
              </a:rPr>
              <a:t>*Transaminases increased and liver function test increased; †Dry mouth, glossodynia and paraesthesia oral (n=1); dyspepsia and nausea (n=1); nausea, dizziness, headache, migraine, and skin discolouration (n=1); headache (n=2); nausea and abdominal pain upper (n=1); ALT increased (n=1); weight increased (n=1); and diarrhoea and abdominal pain upper (n=1); ‡Dizziness (n=1); myalgia (n=1); fungal infection (n=1); transaminases increased (n=1); endometrial disorder (n=1); dizziness and hepatic pain (n=1); diverticulitis (n=1); aggression, muscle twitching and palpitations (n=1); upper abdominal pain (n=1); and liver function test increased (n=1); §A mass in the distal femur (n=1); dizziness and headache (n=1); abdominal pain upper (n=2).</a:t>
            </a:r>
            <a:br>
              <a:rPr lang="en-GB" sz="900" b="1">
                <a:solidFill>
                  <a:schemeClr val="accent2"/>
                </a:solidFill>
                <a:latin typeface="+mn-lt"/>
              </a:rPr>
            </a:br>
            <a:r>
              <a:rPr lang="en-GB" sz="900">
                <a:latin typeface="+mn-lt"/>
              </a:rPr>
              <a:t>ALT, alanine aminotransferase; TEAE, treatment-emergent adverse event.</a:t>
            </a:r>
          </a:p>
          <a:p>
            <a:pPr marL="0" indent="0">
              <a:buNone/>
            </a:pPr>
            <a:br>
              <a:rPr lang="en-GB" sz="900">
                <a:latin typeface="+mn-lt"/>
              </a:rPr>
            </a:br>
            <a:r>
              <a:rPr lang="en-GB" sz="900">
                <a:latin typeface="+mn-lt"/>
              </a:rPr>
              <a:t>1. Lederman S, et al. Lancet. 2023;401(10382):1091–102.</a:t>
            </a:r>
          </a:p>
        </p:txBody>
      </p:sp>
      <p:graphicFrame>
        <p:nvGraphicFramePr>
          <p:cNvPr id="5" name="Gráfico 9">
            <a:extLst>
              <a:ext uri="{FF2B5EF4-FFF2-40B4-BE49-F238E27FC236}">
                <a16:creationId xmlns:a16="http://schemas.microsoft.com/office/drawing/2014/main" id="{546CCDF0-7D60-7DD8-025A-E2CCECCE35B5}"/>
              </a:ext>
            </a:extLst>
          </p:cNvPr>
          <p:cNvGraphicFramePr>
            <a:graphicFrameLocks/>
          </p:cNvGraphicFramePr>
          <p:nvPr/>
        </p:nvGraphicFramePr>
        <p:xfrm>
          <a:off x="317091" y="2080141"/>
          <a:ext cx="8377528" cy="28656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a:extLst>
              <a:ext uri="{FF2B5EF4-FFF2-40B4-BE49-F238E27FC236}">
                <a16:creationId xmlns:a16="http://schemas.microsoft.com/office/drawing/2014/main" id="{6384904D-E5D6-A2FE-0266-E51B6088A83D}"/>
              </a:ext>
            </a:extLst>
          </p:cNvPr>
          <p:cNvSpPr txBox="1">
            <a:spLocks/>
          </p:cNvSpPr>
          <p:nvPr/>
        </p:nvSpPr>
        <p:spPr>
          <a:xfrm>
            <a:off x="543315" y="4463951"/>
            <a:ext cx="1776556" cy="161741"/>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Lederman</a:t>
            </a:r>
            <a:r>
              <a:rPr lang="en-GB" sz="750">
                <a:solidFill>
                  <a:srgbClr val="FFFFFF">
                    <a:lumMod val="50000"/>
                  </a:srgbClr>
                </a:solidFill>
              </a:rPr>
              <a:t> S, et al</a:t>
            </a: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 2023.</a:t>
            </a:r>
            <a:r>
              <a:rPr kumimoji="0" lang="en-GB" sz="750" b="0" i="0" u="none" strike="noStrike" kern="1200" cap="none" spc="0" normalizeH="0" baseline="3000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p>
        </p:txBody>
      </p:sp>
      <p:sp>
        <p:nvSpPr>
          <p:cNvPr id="8" name="Rectangle 7">
            <a:extLst>
              <a:ext uri="{FF2B5EF4-FFF2-40B4-BE49-F238E27FC236}">
                <a16:creationId xmlns:a16="http://schemas.microsoft.com/office/drawing/2014/main" id="{02A87ACD-51A9-AEE5-53CC-4C21690B80F4}"/>
              </a:ext>
            </a:extLst>
          </p:cNvPr>
          <p:cNvSpPr/>
          <p:nvPr/>
        </p:nvSpPr>
        <p:spPr>
          <a:xfrm>
            <a:off x="425002" y="1677181"/>
            <a:ext cx="8064865" cy="352388"/>
          </a:xfrm>
          <a:prstGeom prst="rect">
            <a:avLst/>
          </a:prstGeom>
        </p:spPr>
        <p:txBody>
          <a:bodyPr wrap="square" lIns="0" tIns="0" rIns="0" bIns="0" anchor="ctr">
            <a:noAutofit/>
          </a:bodyPr>
          <a:lstStyle/>
          <a:p>
            <a:pPr marL="0" marR="0" lvl="0" indent="0"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a:ln>
                  <a:noFill/>
                </a:ln>
                <a:solidFill>
                  <a:srgbClr val="221551"/>
                </a:solidFill>
                <a:effectLst/>
                <a:uLnTx/>
                <a:uFillTx/>
                <a:latin typeface="Arial"/>
                <a:ea typeface="+mn-ea"/>
                <a:cs typeface="+mn-cs"/>
              </a:rPr>
              <a:t>Overview of TEAEs during the 12-week double-blind period (safety analysis set)</a:t>
            </a:r>
            <a:endParaRPr kumimoji="0" lang="en-GB" sz="1200" b="0" i="0" u="none" strike="noStrike" kern="1200" cap="none" spc="0" normalizeH="0" baseline="30000">
              <a:ln>
                <a:noFill/>
              </a:ln>
              <a:solidFill>
                <a:srgbClr val="221551"/>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8459C60B-DF76-5620-6F82-AA3D51C26EA0}"/>
              </a:ext>
            </a:extLst>
          </p:cNvPr>
          <p:cNvSpPr>
            <a:spLocks noGrp="1"/>
          </p:cNvSpPr>
          <p:nvPr>
            <p:ph type="sldNum" sz="quarter" idx="12"/>
          </p:nvPr>
        </p:nvSpPr>
        <p:spPr/>
        <p:txBody>
          <a:bodyPr/>
          <a:lstStyle/>
          <a:p>
            <a:fld id="{D8277FC2-D02C-49A0-8F4A-5D4FF85CD43C}" type="slidenum">
              <a:rPr lang="en-GB" smtClean="0"/>
              <a:pPr/>
              <a:t>21</a:t>
            </a:fld>
            <a:endParaRPr lang="en-GB"/>
          </a:p>
        </p:txBody>
      </p:sp>
    </p:spTree>
    <p:extLst>
      <p:ext uri="{BB962C8B-B14F-4D97-AF65-F5344CB8AC3E}">
        <p14:creationId xmlns:p14="http://schemas.microsoft.com/office/powerpoint/2010/main" val="2020058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E7B37-0952-59DB-6827-84F132AEC294}"/>
              </a:ext>
            </a:extLst>
          </p:cNvPr>
          <p:cNvSpPr>
            <a:spLocks noGrp="1"/>
          </p:cNvSpPr>
          <p:nvPr>
            <p:ph type="title"/>
          </p:nvPr>
        </p:nvSpPr>
        <p:spPr/>
        <p:txBody>
          <a:bodyPr/>
          <a:lstStyle/>
          <a:p>
            <a:r>
              <a:rPr lang="en-GB" sz="2400"/>
              <a:t>Frequency of TEAEs in SKYLIGHT 2</a:t>
            </a:r>
            <a:r>
              <a:rPr lang="en-GB" sz="2400" baseline="30000"/>
              <a:t>1</a:t>
            </a:r>
            <a:endParaRPr lang="en-GB"/>
          </a:p>
        </p:txBody>
      </p:sp>
      <p:sp>
        <p:nvSpPr>
          <p:cNvPr id="4" name="Text Placeholder 3">
            <a:extLst>
              <a:ext uri="{FF2B5EF4-FFF2-40B4-BE49-F238E27FC236}">
                <a16:creationId xmlns:a16="http://schemas.microsoft.com/office/drawing/2014/main" id="{2DF7DB22-CD57-2EE3-229C-E8F6C42492FC}"/>
              </a:ext>
            </a:extLst>
          </p:cNvPr>
          <p:cNvSpPr>
            <a:spLocks noGrp="1"/>
          </p:cNvSpPr>
          <p:nvPr>
            <p:ph idx="1"/>
          </p:nvPr>
        </p:nvSpPr>
        <p:spPr>
          <a:xfrm>
            <a:off x="317090" y="4852921"/>
            <a:ext cx="8679426" cy="994172"/>
          </a:xfrm>
        </p:spPr>
        <p:txBody>
          <a:bodyPr>
            <a:normAutofit lnSpcReduction="10000"/>
          </a:bodyPr>
          <a:lstStyle/>
          <a:p>
            <a:pPr marL="0" indent="0">
              <a:buNone/>
            </a:pPr>
            <a:r>
              <a:rPr kumimoji="0" lang="en-GB" sz="900" b="1" i="0" u="none" strike="noStrike" kern="1200" cap="none" spc="0" normalizeH="0" baseline="0">
                <a:ln>
                  <a:noFill/>
                </a:ln>
                <a:solidFill>
                  <a:srgbClr val="822864"/>
                </a:solidFill>
                <a:effectLst/>
                <a:uLnTx/>
                <a:uFillTx/>
              </a:rPr>
              <a:t>The 30 mg dose of fezolinetant has been studied in clinical trials, but is not an authorised dose </a:t>
            </a:r>
            <a:r>
              <a:rPr lang="en-GB" sz="900" b="1">
                <a:solidFill>
                  <a:srgbClr val="822864"/>
                </a:solidFill>
              </a:rPr>
              <a:t>in the UK, EU</a:t>
            </a:r>
            <a:r>
              <a:rPr kumimoji="0" lang="en-GB" sz="900" b="1" i="0" u="none" strike="noStrike" kern="1200" cap="none" spc="0" normalizeH="0" baseline="0">
                <a:ln>
                  <a:noFill/>
                </a:ln>
                <a:solidFill>
                  <a:srgbClr val="822864"/>
                </a:solidFill>
                <a:effectLst/>
                <a:uLnTx/>
                <a:uFillTx/>
              </a:rPr>
              <a:t> or in the USA.</a:t>
            </a:r>
            <a:br>
              <a:rPr kumimoji="0" lang="en-GB" sz="900" b="1" i="0" u="none" strike="noStrike" kern="1200" cap="none" spc="0" normalizeH="0" baseline="0">
                <a:ln>
                  <a:noFill/>
                </a:ln>
                <a:solidFill>
                  <a:srgbClr val="822864"/>
                </a:solidFill>
                <a:effectLst/>
                <a:uLnTx/>
                <a:uFillTx/>
              </a:rPr>
            </a:br>
            <a:r>
              <a:rPr kumimoji="0" lang="en-GB" sz="900" i="0" u="none" strike="noStrike" kern="1200" cap="none" spc="0" normalizeH="0" baseline="0">
                <a:ln>
                  <a:noFill/>
                </a:ln>
                <a:solidFill>
                  <a:schemeClr val="tx1"/>
                </a:solidFill>
                <a:effectLst/>
                <a:uLnTx/>
                <a:uFillTx/>
              </a:rPr>
              <a:t>*For the double-blind period, data were collected from the first dose of study drug until Week 12; †Atrial fibrillation in one participant, tooth infection in one participant and COVID-19 in one participant; ‡Biliary dyskinesia in one participant and posterior tibial nerve injury in one participant; §Increased appetite and hot flush in one participant; IIFatigue and oropharyngeal pain in one participant and alexithymia in one participant; ¶Arthralgia in one participant; abdominal pain, haematochezia, nausea, vomiting and colitis in one participant; international normalised ratio increased in one participant; nausea in one participant; and alanine aminotransferase increased in one participant.</a:t>
            </a:r>
            <a:br>
              <a:rPr kumimoji="0" lang="en-GB" sz="900" b="1" i="0" u="none" strike="noStrike" kern="1200" cap="none" spc="0" normalizeH="0" baseline="0">
                <a:ln>
                  <a:noFill/>
                </a:ln>
                <a:solidFill>
                  <a:srgbClr val="822864"/>
                </a:solidFill>
                <a:effectLst/>
                <a:uLnTx/>
                <a:uFillTx/>
              </a:rPr>
            </a:br>
            <a:r>
              <a:rPr lang="en-GB" sz="900"/>
              <a:t>TEAE, treatment-emergent adverse event.</a:t>
            </a:r>
            <a:br>
              <a:rPr lang="en-GB" sz="900"/>
            </a:br>
            <a:r>
              <a:rPr lang="en-GB" sz="900"/>
              <a:t>1. </a:t>
            </a:r>
            <a:r>
              <a:rPr lang="en-GB" sz="900">
                <a:latin typeface="+mn-lt"/>
              </a:rPr>
              <a:t>Johnson KA, et al. J Clin Endocrinol Metab. 2023;108(8):1981–97.</a:t>
            </a:r>
            <a:endParaRPr lang="en-GB" sz="900"/>
          </a:p>
        </p:txBody>
      </p:sp>
      <p:graphicFrame>
        <p:nvGraphicFramePr>
          <p:cNvPr id="5" name="Gráfico 9">
            <a:extLst>
              <a:ext uri="{FF2B5EF4-FFF2-40B4-BE49-F238E27FC236}">
                <a16:creationId xmlns:a16="http://schemas.microsoft.com/office/drawing/2014/main" id="{546CCDF0-7D60-7DD8-025A-E2CCECCE35B5}"/>
              </a:ext>
            </a:extLst>
          </p:cNvPr>
          <p:cNvGraphicFramePr>
            <a:graphicFrameLocks/>
          </p:cNvGraphicFramePr>
          <p:nvPr/>
        </p:nvGraphicFramePr>
        <p:xfrm>
          <a:off x="283567" y="1688783"/>
          <a:ext cx="8377528" cy="31908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6384904D-E5D6-A2FE-0266-E51B6088A83D}"/>
              </a:ext>
            </a:extLst>
          </p:cNvPr>
          <p:cNvSpPr txBox="1">
            <a:spLocks/>
          </p:cNvSpPr>
          <p:nvPr/>
        </p:nvSpPr>
        <p:spPr>
          <a:xfrm>
            <a:off x="347372" y="4316993"/>
            <a:ext cx="2060664" cy="192365"/>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Johnson</a:t>
            </a:r>
            <a:r>
              <a:rPr lang="en-GB" sz="750">
                <a:solidFill>
                  <a:srgbClr val="FFFFFF">
                    <a:lumMod val="50000"/>
                  </a:srgbClr>
                </a:solidFill>
              </a:rPr>
              <a:t> KA, et al. </a:t>
            </a: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2023.</a:t>
            </a:r>
            <a:r>
              <a:rPr kumimoji="0" lang="en-GB" sz="750" b="0" i="0" u="none" strike="noStrike" kern="1200" cap="none" spc="0" normalizeH="0" baseline="3000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p>
        </p:txBody>
      </p:sp>
      <p:sp>
        <p:nvSpPr>
          <p:cNvPr id="6" name="Rectangle 5">
            <a:extLst>
              <a:ext uri="{FF2B5EF4-FFF2-40B4-BE49-F238E27FC236}">
                <a16:creationId xmlns:a16="http://schemas.microsoft.com/office/drawing/2014/main" id="{FADA43E6-56D0-6B09-3C86-6631B1BFB70C}"/>
              </a:ext>
            </a:extLst>
          </p:cNvPr>
          <p:cNvSpPr/>
          <p:nvPr/>
        </p:nvSpPr>
        <p:spPr>
          <a:xfrm>
            <a:off x="425002" y="1677181"/>
            <a:ext cx="8064865" cy="352388"/>
          </a:xfrm>
          <a:prstGeom prst="rect">
            <a:avLst/>
          </a:prstGeom>
        </p:spPr>
        <p:txBody>
          <a:bodyPr wrap="square" lIns="0" tIns="0" rIns="0" bIns="0" anchor="ctr">
            <a:noAutofit/>
          </a:bodyPr>
          <a:lstStyle/>
          <a:p>
            <a:pPr>
              <a:lnSpc>
                <a:spcPct val="95000"/>
              </a:lnSpc>
            </a:pPr>
            <a:r>
              <a:rPr lang="en-GB" sz="1200" b="1" i="0" u="none" strike="noStrike" baseline="0"/>
              <a:t>Overview of adverse events: 12-week double-blind period (</a:t>
            </a:r>
            <a:r>
              <a:rPr lang="en-GB" sz="1200" b="1"/>
              <a:t>safety analysis set</a:t>
            </a:r>
            <a:r>
              <a:rPr lang="en-GB" sz="1200" b="1" i="0" u="none" strike="noStrike" baseline="0"/>
              <a:t>)*</a:t>
            </a:r>
            <a:endParaRPr lang="en-GB" sz="1200" b="0" i="0" u="none" strike="noStrike" baseline="0"/>
          </a:p>
        </p:txBody>
      </p:sp>
      <p:sp>
        <p:nvSpPr>
          <p:cNvPr id="10" name="Slide Number Placeholder 9">
            <a:extLst>
              <a:ext uri="{FF2B5EF4-FFF2-40B4-BE49-F238E27FC236}">
                <a16:creationId xmlns:a16="http://schemas.microsoft.com/office/drawing/2014/main" id="{1A122CCA-C059-05D0-47E4-E13314E56370}"/>
              </a:ext>
            </a:extLst>
          </p:cNvPr>
          <p:cNvSpPr>
            <a:spLocks noGrp="1"/>
          </p:cNvSpPr>
          <p:nvPr>
            <p:ph type="sldNum" sz="quarter" idx="12"/>
          </p:nvPr>
        </p:nvSpPr>
        <p:spPr/>
        <p:txBody>
          <a:bodyPr/>
          <a:lstStyle/>
          <a:p>
            <a:fld id="{D8277FC2-D02C-49A0-8F4A-5D4FF85CD43C}" type="slidenum">
              <a:rPr lang="en-GB" smtClean="0"/>
              <a:pPr/>
              <a:t>22</a:t>
            </a:fld>
            <a:endParaRPr lang="en-GB"/>
          </a:p>
        </p:txBody>
      </p:sp>
    </p:spTree>
    <p:extLst>
      <p:ext uri="{BB962C8B-B14F-4D97-AF65-F5344CB8AC3E}">
        <p14:creationId xmlns:p14="http://schemas.microsoft.com/office/powerpoint/2010/main" val="1546198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9F094-A99B-CAD9-91B0-F3E2E462FF1C}"/>
              </a:ext>
            </a:extLst>
          </p:cNvPr>
          <p:cNvSpPr>
            <a:spLocks noGrp="1"/>
          </p:cNvSpPr>
          <p:nvPr>
            <p:ph type="title"/>
          </p:nvPr>
        </p:nvSpPr>
        <p:spPr/>
        <p:txBody>
          <a:bodyPr/>
          <a:lstStyle/>
          <a:p>
            <a:r>
              <a:rPr lang="en-GB" sz="2400"/>
              <a:t>The safety profile of fezolinetant was assessed in the SKYLIGHT 4 trial</a:t>
            </a:r>
            <a:r>
              <a:rPr lang="en-GB" sz="2400" baseline="30000"/>
              <a:t>1</a:t>
            </a:r>
            <a:endParaRPr lang="en-GB" sz="2400"/>
          </a:p>
        </p:txBody>
      </p:sp>
      <p:sp>
        <p:nvSpPr>
          <p:cNvPr id="5" name="Text Placeholder 4">
            <a:extLst>
              <a:ext uri="{FF2B5EF4-FFF2-40B4-BE49-F238E27FC236}">
                <a16:creationId xmlns:a16="http://schemas.microsoft.com/office/drawing/2014/main" id="{6758EFFD-5066-0542-7F25-A47E452C2CEC}"/>
              </a:ext>
            </a:extLst>
          </p:cNvPr>
          <p:cNvSpPr>
            <a:spLocks noGrp="1"/>
          </p:cNvSpPr>
          <p:nvPr>
            <p:ph type="body" sz="quarter" idx="16"/>
          </p:nvPr>
        </p:nvSpPr>
        <p:spPr>
          <a:xfrm>
            <a:off x="336082" y="5339346"/>
            <a:ext cx="8471836" cy="509422"/>
          </a:xfrm>
        </p:spPr>
        <p:txBody>
          <a:bodyPr>
            <a:normAutofit/>
          </a:bodyPr>
          <a:lstStyle/>
          <a:p>
            <a:r>
              <a:rPr kumimoji="0" lang="en-GB" sz="900" b="1" i="0" u="none" strike="noStrike" kern="1200" cap="none" spc="0" normalizeH="0" baseline="0" noProof="0">
                <a:ln>
                  <a:noFill/>
                </a:ln>
                <a:solidFill>
                  <a:srgbClr val="822864"/>
                </a:solidFill>
                <a:effectLst/>
                <a:uLnTx/>
                <a:uFillTx/>
                <a:latin typeface="Arial" panose="020B0604020202020204" pitchFamily="34" charset="0"/>
                <a:ea typeface="+mn-ea"/>
                <a:cs typeface="Arial" panose="020B0604020202020204" pitchFamily="34" charset="0"/>
              </a:rPr>
              <a:t>The 30 mg dose of fezolinetant has been studied in clinical trials, but is not an authorised dose in the UK, EU or in the USA</a:t>
            </a:r>
          </a:p>
          <a:p>
            <a:br>
              <a:rPr kumimoji="0" lang="en-GB" sz="900" b="1" i="0" u="none" strike="noStrike" kern="1200" cap="none" spc="0" normalizeH="0" baseline="0" noProof="0">
                <a:ln>
                  <a:noFill/>
                </a:ln>
                <a:solidFill>
                  <a:srgbClr val="822864"/>
                </a:solidFill>
                <a:effectLst/>
                <a:uLnTx/>
                <a:uFillTx/>
                <a:latin typeface="Arial" panose="020B0604020202020204" pitchFamily="34" charset="0"/>
                <a:ea typeface="+mn-ea"/>
                <a:cs typeface="Arial" panose="020B0604020202020204" pitchFamily="34" charset="0"/>
              </a:rPr>
            </a:br>
            <a:r>
              <a:rPr lang="en-GB" sz="750"/>
              <a:t>1. Neal-Perry G, et al. Obstet Gynecol. 2023;141(4):737–47.</a:t>
            </a:r>
            <a:endParaRPr lang="en-GB" sz="900"/>
          </a:p>
        </p:txBody>
      </p:sp>
      <p:sp>
        <p:nvSpPr>
          <p:cNvPr id="10" name="TextBox 9">
            <a:extLst>
              <a:ext uri="{FF2B5EF4-FFF2-40B4-BE49-F238E27FC236}">
                <a16:creationId xmlns:a16="http://schemas.microsoft.com/office/drawing/2014/main" id="{3FB02BA3-FB54-D15C-5DFF-B1FC4C60F951}"/>
              </a:ext>
            </a:extLst>
          </p:cNvPr>
          <p:cNvSpPr txBox="1"/>
          <p:nvPr/>
        </p:nvSpPr>
        <p:spPr>
          <a:xfrm>
            <a:off x="3373869" y="2136870"/>
            <a:ext cx="3758477" cy="171559"/>
          </a:xfrm>
          <a:prstGeom prst="rect">
            <a:avLst/>
          </a:prstGeom>
          <a:noFill/>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AD825E"/>
                </a:solidFill>
                <a:effectLst/>
                <a:uLnTx/>
                <a:uFillTx/>
                <a:latin typeface="Arial" panose="020B0604020202020204"/>
                <a:ea typeface="+mn-ea"/>
                <a:cs typeface="+mn-cs"/>
              </a:rPr>
              <a:t>52-week treatment period</a:t>
            </a:r>
          </a:p>
        </p:txBody>
      </p:sp>
      <p:sp>
        <p:nvSpPr>
          <p:cNvPr id="6" name="Arrow: Pentagon 5">
            <a:extLst>
              <a:ext uri="{FF2B5EF4-FFF2-40B4-BE49-F238E27FC236}">
                <a16:creationId xmlns:a16="http://schemas.microsoft.com/office/drawing/2014/main" id="{4F05A178-514E-99DB-30B5-BF4C6361F939}"/>
              </a:ext>
            </a:extLst>
          </p:cNvPr>
          <p:cNvSpPr/>
          <p:nvPr/>
        </p:nvSpPr>
        <p:spPr>
          <a:xfrm>
            <a:off x="291187" y="4369272"/>
            <a:ext cx="8611118" cy="423931"/>
          </a:xfrm>
          <a:prstGeom prst="homePlate">
            <a:avLst>
              <a:gd name="adj" fmla="val 3982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31556"/>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413A8E5-5481-6F7E-3D83-2822C438346C}"/>
              </a:ext>
            </a:extLst>
          </p:cNvPr>
          <p:cNvSpPr txBox="1"/>
          <p:nvPr/>
        </p:nvSpPr>
        <p:spPr>
          <a:xfrm>
            <a:off x="2045966" y="4468497"/>
            <a:ext cx="855809"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Day 1</a:t>
            </a:r>
          </a:p>
        </p:txBody>
      </p:sp>
      <p:sp>
        <p:nvSpPr>
          <p:cNvPr id="8" name="Rectangle: Rounded Corners 7">
            <a:extLst>
              <a:ext uri="{FF2B5EF4-FFF2-40B4-BE49-F238E27FC236}">
                <a16:creationId xmlns:a16="http://schemas.microsoft.com/office/drawing/2014/main" id="{80B8232F-02D2-C733-7D1A-AB82C2B6117D}"/>
              </a:ext>
            </a:extLst>
          </p:cNvPr>
          <p:cNvSpPr/>
          <p:nvPr/>
        </p:nvSpPr>
        <p:spPr>
          <a:xfrm>
            <a:off x="3483450" y="2448526"/>
            <a:ext cx="3108668" cy="50645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Placebo</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63081725-C0A9-3337-766F-49FFCE27E7C7}"/>
              </a:ext>
            </a:extLst>
          </p:cNvPr>
          <p:cNvSpPr/>
          <p:nvPr/>
        </p:nvSpPr>
        <p:spPr>
          <a:xfrm>
            <a:off x="3483450" y="3689067"/>
            <a:ext cx="3108668" cy="5064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Fezolinetant 45 mg</a:t>
            </a:r>
          </a:p>
        </p:txBody>
      </p:sp>
      <p:sp>
        <p:nvSpPr>
          <p:cNvPr id="11" name="TextBox 10">
            <a:extLst>
              <a:ext uri="{FF2B5EF4-FFF2-40B4-BE49-F238E27FC236}">
                <a16:creationId xmlns:a16="http://schemas.microsoft.com/office/drawing/2014/main" id="{60430E05-3DF4-C718-BD04-203F6C99F31A}"/>
              </a:ext>
            </a:extLst>
          </p:cNvPr>
          <p:cNvSpPr txBox="1"/>
          <p:nvPr/>
        </p:nvSpPr>
        <p:spPr>
          <a:xfrm>
            <a:off x="7021044" y="4450633"/>
            <a:ext cx="1165725"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Week 52</a:t>
            </a:r>
          </a:p>
        </p:txBody>
      </p:sp>
      <p:cxnSp>
        <p:nvCxnSpPr>
          <p:cNvPr id="15" name="Straight Arrow Connector 14">
            <a:extLst>
              <a:ext uri="{FF2B5EF4-FFF2-40B4-BE49-F238E27FC236}">
                <a16:creationId xmlns:a16="http://schemas.microsoft.com/office/drawing/2014/main" id="{BB80844E-B2E0-BCC5-61C1-7213CCC5E36E}"/>
              </a:ext>
            </a:extLst>
          </p:cNvPr>
          <p:cNvCxnSpPr>
            <a:cxnSpLocks/>
            <a:stCxn id="14" idx="1"/>
          </p:cNvCxnSpPr>
          <p:nvPr/>
        </p:nvCxnSpPr>
        <p:spPr>
          <a:xfrm flipV="1">
            <a:off x="291188" y="3321026"/>
            <a:ext cx="3189562" cy="2364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29AD232-14DD-FAE8-1E76-2B78220DB73C}"/>
              </a:ext>
            </a:extLst>
          </p:cNvPr>
          <p:cNvSpPr/>
          <p:nvPr/>
        </p:nvSpPr>
        <p:spPr>
          <a:xfrm>
            <a:off x="2045966" y="2398230"/>
            <a:ext cx="827283" cy="189287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Randomised</a:t>
            </a:r>
            <a:b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1:1:1</a:t>
            </a:r>
          </a:p>
        </p:txBody>
      </p:sp>
      <p:cxnSp>
        <p:nvCxnSpPr>
          <p:cNvPr id="23" name="Straight Arrow Connector 22">
            <a:extLst>
              <a:ext uri="{FF2B5EF4-FFF2-40B4-BE49-F238E27FC236}">
                <a16:creationId xmlns:a16="http://schemas.microsoft.com/office/drawing/2014/main" id="{EBBB62E1-4780-2573-E43A-B5146D312DC1}"/>
              </a:ext>
            </a:extLst>
          </p:cNvPr>
          <p:cNvCxnSpPr>
            <a:cxnSpLocks/>
          </p:cNvCxnSpPr>
          <p:nvPr/>
        </p:nvCxnSpPr>
        <p:spPr>
          <a:xfrm>
            <a:off x="2870549" y="3942293"/>
            <a:ext cx="6102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2D553F3-863E-8360-2047-F806F7D830DB}"/>
              </a:ext>
            </a:extLst>
          </p:cNvPr>
          <p:cNvSpPr/>
          <p:nvPr/>
        </p:nvSpPr>
        <p:spPr>
          <a:xfrm>
            <a:off x="8067675" y="2398231"/>
            <a:ext cx="655705" cy="189287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Follow-up visit</a:t>
            </a:r>
            <a:b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Day 386</a:t>
            </a:r>
          </a:p>
        </p:txBody>
      </p:sp>
      <p:sp>
        <p:nvSpPr>
          <p:cNvPr id="25" name="TextBox 24">
            <a:extLst>
              <a:ext uri="{FF2B5EF4-FFF2-40B4-BE49-F238E27FC236}">
                <a16:creationId xmlns:a16="http://schemas.microsoft.com/office/drawing/2014/main" id="{9F60C456-AB07-1CC1-8C10-5265527BF8EE}"/>
              </a:ext>
            </a:extLst>
          </p:cNvPr>
          <p:cNvSpPr txBox="1"/>
          <p:nvPr/>
        </p:nvSpPr>
        <p:spPr>
          <a:xfrm>
            <a:off x="7812664" y="4450633"/>
            <a:ext cx="1165725"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Week 55</a:t>
            </a:r>
          </a:p>
        </p:txBody>
      </p:sp>
      <p:sp>
        <p:nvSpPr>
          <p:cNvPr id="3" name="Text Placeholder 2">
            <a:extLst>
              <a:ext uri="{FF2B5EF4-FFF2-40B4-BE49-F238E27FC236}">
                <a16:creationId xmlns:a16="http://schemas.microsoft.com/office/drawing/2014/main" id="{CEE4E069-647E-4658-5A17-3CCAC1802843}"/>
              </a:ext>
            </a:extLst>
          </p:cNvPr>
          <p:cNvSpPr txBox="1">
            <a:spLocks/>
          </p:cNvSpPr>
          <p:nvPr/>
        </p:nvSpPr>
        <p:spPr>
          <a:xfrm>
            <a:off x="7104070" y="4859157"/>
            <a:ext cx="2441387" cy="184207"/>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Neal-Perry</a:t>
            </a:r>
            <a:r>
              <a:rPr lang="en-GB" sz="750">
                <a:solidFill>
                  <a:srgbClr val="FFFFFF">
                    <a:lumMod val="50000"/>
                  </a:srgbClr>
                </a:solidFill>
              </a:rPr>
              <a:t> G, et al. </a:t>
            </a:r>
            <a:r>
              <a:rPr kumimoji="0" lang="en-GB" sz="7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2023.</a:t>
            </a:r>
            <a:r>
              <a:rPr kumimoji="0" lang="en-GB" sz="75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endParaRPr kumimoji="0" lang="en-US" sz="75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F6EE7284-D747-7451-5409-2BD09399CFDC}"/>
              </a:ext>
            </a:extLst>
          </p:cNvPr>
          <p:cNvSpPr/>
          <p:nvPr/>
        </p:nvSpPr>
        <p:spPr>
          <a:xfrm>
            <a:off x="3483450" y="3068796"/>
            <a:ext cx="3108668" cy="506453"/>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Fezolinetant 30 mg</a:t>
            </a:r>
          </a:p>
        </p:txBody>
      </p:sp>
      <p:sp>
        <p:nvSpPr>
          <p:cNvPr id="14" name="Rectangle 13">
            <a:extLst>
              <a:ext uri="{FF2B5EF4-FFF2-40B4-BE49-F238E27FC236}">
                <a16:creationId xmlns:a16="http://schemas.microsoft.com/office/drawing/2014/main" id="{51117881-E510-C816-A8E9-58A5C8A2DB21}"/>
              </a:ext>
            </a:extLst>
          </p:cNvPr>
          <p:cNvSpPr/>
          <p:nvPr/>
        </p:nvSpPr>
        <p:spPr>
          <a:xfrm>
            <a:off x="291188" y="2398230"/>
            <a:ext cx="827283" cy="189287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Informed consent</a:t>
            </a:r>
          </a:p>
        </p:txBody>
      </p:sp>
      <p:sp>
        <p:nvSpPr>
          <p:cNvPr id="17" name="Rectangle 16">
            <a:extLst>
              <a:ext uri="{FF2B5EF4-FFF2-40B4-BE49-F238E27FC236}">
                <a16:creationId xmlns:a16="http://schemas.microsoft.com/office/drawing/2014/main" id="{074493B6-A59A-8782-6CBA-908D7915EA66}"/>
              </a:ext>
            </a:extLst>
          </p:cNvPr>
          <p:cNvSpPr/>
          <p:nvPr/>
        </p:nvSpPr>
        <p:spPr>
          <a:xfrm>
            <a:off x="1168577" y="2398230"/>
            <a:ext cx="827283" cy="189287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Screening</a:t>
            </a:r>
          </a:p>
        </p:txBody>
      </p:sp>
      <p:cxnSp>
        <p:nvCxnSpPr>
          <p:cNvPr id="18" name="Straight Arrow Connector 17">
            <a:extLst>
              <a:ext uri="{FF2B5EF4-FFF2-40B4-BE49-F238E27FC236}">
                <a16:creationId xmlns:a16="http://schemas.microsoft.com/office/drawing/2014/main" id="{D900F260-7FF5-F3DB-B304-B2B2ABD73FB5}"/>
              </a:ext>
            </a:extLst>
          </p:cNvPr>
          <p:cNvCxnSpPr>
            <a:cxnSpLocks/>
          </p:cNvCxnSpPr>
          <p:nvPr/>
        </p:nvCxnSpPr>
        <p:spPr>
          <a:xfrm>
            <a:off x="2873249" y="2700572"/>
            <a:ext cx="6075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11D7C11-999A-4220-687C-1D605326A94A}"/>
              </a:ext>
            </a:extLst>
          </p:cNvPr>
          <p:cNvSpPr/>
          <p:nvPr/>
        </p:nvSpPr>
        <p:spPr>
          <a:xfrm>
            <a:off x="7281619" y="2398231"/>
            <a:ext cx="655705" cy="189287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End of treatment visit</a:t>
            </a:r>
            <a:b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Day 365</a:t>
            </a:r>
          </a:p>
        </p:txBody>
      </p:sp>
      <p:sp>
        <p:nvSpPr>
          <p:cNvPr id="20" name="TextBox 19">
            <a:extLst>
              <a:ext uri="{FF2B5EF4-FFF2-40B4-BE49-F238E27FC236}">
                <a16:creationId xmlns:a16="http://schemas.microsoft.com/office/drawing/2014/main" id="{72C6A5FD-B3BE-6671-4C8B-16BF933059DA}"/>
              </a:ext>
            </a:extLst>
          </p:cNvPr>
          <p:cNvSpPr txBox="1"/>
          <p:nvPr/>
        </p:nvSpPr>
        <p:spPr>
          <a:xfrm>
            <a:off x="258031" y="4468497"/>
            <a:ext cx="855809" cy="168818"/>
          </a:xfrm>
          <a:prstGeom prst="rect">
            <a:avLst/>
          </a:prstGeom>
          <a:noFill/>
          <a:ln>
            <a:noFill/>
          </a:ln>
        </p:spPr>
        <p:txBody>
          <a:bodyPr wrap="square" lIns="0" tIns="0" rIns="0" bIns="0" rtlCol="0">
            <a:no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FFFFFF"/>
                </a:solidFill>
                <a:effectLst/>
                <a:uLnTx/>
                <a:uFillTx/>
                <a:latin typeface="Arial" panose="020B0604020202020204"/>
                <a:ea typeface="+mn-ea"/>
                <a:cs typeface="+mn-cs"/>
              </a:rPr>
              <a:t>Day –35</a:t>
            </a:r>
          </a:p>
        </p:txBody>
      </p:sp>
      <p:cxnSp>
        <p:nvCxnSpPr>
          <p:cNvPr id="21" name="Straight Arrow Connector 20">
            <a:extLst>
              <a:ext uri="{FF2B5EF4-FFF2-40B4-BE49-F238E27FC236}">
                <a16:creationId xmlns:a16="http://schemas.microsoft.com/office/drawing/2014/main" id="{C156CE2F-41AE-C48B-49C9-A00E482AAAA5}"/>
              </a:ext>
            </a:extLst>
          </p:cNvPr>
          <p:cNvCxnSpPr>
            <a:cxnSpLocks/>
          </p:cNvCxnSpPr>
          <p:nvPr/>
        </p:nvCxnSpPr>
        <p:spPr>
          <a:xfrm>
            <a:off x="6594818" y="3321026"/>
            <a:ext cx="6075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E42DDE-0C2D-055A-638D-79F27A27BF6D}"/>
              </a:ext>
            </a:extLst>
          </p:cNvPr>
          <p:cNvCxnSpPr>
            <a:cxnSpLocks/>
          </p:cNvCxnSpPr>
          <p:nvPr/>
        </p:nvCxnSpPr>
        <p:spPr>
          <a:xfrm>
            <a:off x="6592118" y="3942293"/>
            <a:ext cx="6102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E5E597-0E54-CC90-18B3-8DEC580BAF0F}"/>
              </a:ext>
            </a:extLst>
          </p:cNvPr>
          <p:cNvCxnSpPr>
            <a:cxnSpLocks/>
          </p:cNvCxnSpPr>
          <p:nvPr/>
        </p:nvCxnSpPr>
        <p:spPr>
          <a:xfrm>
            <a:off x="6594818" y="2700572"/>
            <a:ext cx="607500"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9F83700-974C-31C1-3B84-69CC2C28D358}"/>
              </a:ext>
            </a:extLst>
          </p:cNvPr>
          <p:cNvCxnSpPr>
            <a:cxnSpLocks/>
            <a:endCxn id="24" idx="1"/>
          </p:cNvCxnSpPr>
          <p:nvPr/>
        </p:nvCxnSpPr>
        <p:spPr>
          <a:xfrm>
            <a:off x="7937324" y="3344666"/>
            <a:ext cx="130351" cy="1"/>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704DB4-F8EC-2C00-498B-097E6702F610}"/>
              </a:ext>
            </a:extLst>
          </p:cNvPr>
          <p:cNvCxnSpPr>
            <a:cxnSpLocks/>
          </p:cNvCxnSpPr>
          <p:nvPr/>
        </p:nvCxnSpPr>
        <p:spPr>
          <a:xfrm>
            <a:off x="7934624" y="3965933"/>
            <a:ext cx="130351"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77CDA2-FA0E-2669-A6F0-CAB154F22ACE}"/>
              </a:ext>
            </a:extLst>
          </p:cNvPr>
          <p:cNvCxnSpPr>
            <a:cxnSpLocks/>
          </p:cNvCxnSpPr>
          <p:nvPr/>
        </p:nvCxnSpPr>
        <p:spPr>
          <a:xfrm>
            <a:off x="7937324" y="2724212"/>
            <a:ext cx="130351" cy="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33FB5E5B-26E4-C614-F23C-5C31D7082645}"/>
              </a:ext>
            </a:extLst>
          </p:cNvPr>
          <p:cNvSpPr>
            <a:spLocks noGrp="1"/>
          </p:cNvSpPr>
          <p:nvPr>
            <p:ph type="sldNum" sz="quarter" idx="12"/>
          </p:nvPr>
        </p:nvSpPr>
        <p:spPr/>
        <p:txBody>
          <a:bodyPr/>
          <a:lstStyle/>
          <a:p>
            <a:fld id="{D8277FC2-D02C-49A0-8F4A-5D4FF85CD43C}" type="slidenum">
              <a:rPr lang="en-GB" smtClean="0"/>
              <a:pPr/>
              <a:t>23</a:t>
            </a:fld>
            <a:endParaRPr lang="en-GB"/>
          </a:p>
        </p:txBody>
      </p:sp>
    </p:spTree>
    <p:extLst>
      <p:ext uri="{BB962C8B-B14F-4D97-AF65-F5344CB8AC3E}">
        <p14:creationId xmlns:p14="http://schemas.microsoft.com/office/powerpoint/2010/main" val="2279627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2D56CD-E899-3A66-C8FF-7C6BD137810C}"/>
              </a:ext>
            </a:extLst>
          </p:cNvPr>
          <p:cNvSpPr>
            <a:spLocks noGrp="1"/>
          </p:cNvSpPr>
          <p:nvPr>
            <p:ph type="title"/>
          </p:nvPr>
        </p:nvSpPr>
        <p:spPr/>
        <p:txBody>
          <a:bodyPr vert="horz" lIns="91440" tIns="45720" rIns="91440" bIns="45720" rtlCol="0" anchor="ctr">
            <a:noAutofit/>
          </a:bodyPr>
          <a:lstStyle/>
          <a:p>
            <a:r>
              <a:rPr lang="en-GB" sz="2800" dirty="0">
                <a:latin typeface="Arial"/>
                <a:cs typeface="Arial"/>
              </a:rPr>
              <a:t>SKYLIGHT 4 evaluated the long-term safety profile, tolerability and effect of </a:t>
            </a:r>
            <a:r>
              <a:rPr lang="en-GB" sz="2800" err="1">
                <a:latin typeface="Arial"/>
                <a:cs typeface="Arial"/>
              </a:rPr>
              <a:t>fezolinetant</a:t>
            </a:r>
            <a:r>
              <a:rPr lang="en-GB" sz="2800" dirty="0">
                <a:latin typeface="Arial"/>
                <a:cs typeface="Arial"/>
              </a:rPr>
              <a:t> on endometrial health</a:t>
            </a:r>
            <a:r>
              <a:rPr lang="en-GB" sz="2800" baseline="30000" dirty="0">
                <a:latin typeface="Arial"/>
                <a:cs typeface="Arial"/>
              </a:rPr>
              <a:t>1</a:t>
            </a:r>
            <a:endParaRPr lang="en-GB" sz="2800" dirty="0">
              <a:latin typeface="Arial"/>
              <a:cs typeface="Arial"/>
            </a:endParaRPr>
          </a:p>
        </p:txBody>
      </p:sp>
      <p:sp>
        <p:nvSpPr>
          <p:cNvPr id="5" name="Text Placeholder 4">
            <a:extLst>
              <a:ext uri="{FF2B5EF4-FFF2-40B4-BE49-F238E27FC236}">
                <a16:creationId xmlns:a16="http://schemas.microsoft.com/office/drawing/2014/main" id="{371A932D-36A7-9408-D460-060F5FFC5CCA}"/>
              </a:ext>
            </a:extLst>
          </p:cNvPr>
          <p:cNvSpPr>
            <a:spLocks noGrp="1"/>
          </p:cNvSpPr>
          <p:nvPr>
            <p:ph idx="1"/>
          </p:nvPr>
        </p:nvSpPr>
        <p:spPr>
          <a:xfrm>
            <a:off x="317090" y="5386470"/>
            <a:ext cx="8679426" cy="411884"/>
          </a:xfrm>
        </p:spPr>
        <p:txBody>
          <a:bodyPr>
            <a:normAutofit/>
          </a:bodyPr>
          <a:lstStyle/>
          <a:p>
            <a:pPr marL="0" indent="0">
              <a:lnSpc>
                <a:spcPct val="100000"/>
              </a:lnSpc>
              <a:buNone/>
            </a:pPr>
            <a:r>
              <a:rPr lang="en-GB" sz="900"/>
              <a:t>ECG, electrocardiogram; TEAE, treatment-emergent adverse event.</a:t>
            </a:r>
            <a:br>
              <a:rPr lang="en-GB" sz="900"/>
            </a:br>
            <a:r>
              <a:rPr lang="en-GB" sz="900"/>
              <a:t>1. Neal-Perry G, et al. Obstet Gynecol. 2023;141(4):737–47.</a:t>
            </a:r>
          </a:p>
        </p:txBody>
      </p:sp>
      <p:sp>
        <p:nvSpPr>
          <p:cNvPr id="2" name="Rectangle: Rounded Corners 1">
            <a:extLst>
              <a:ext uri="{FF2B5EF4-FFF2-40B4-BE49-F238E27FC236}">
                <a16:creationId xmlns:a16="http://schemas.microsoft.com/office/drawing/2014/main" id="{679A7B6C-C9BC-B644-7327-B602AA22CA42}"/>
              </a:ext>
            </a:extLst>
          </p:cNvPr>
          <p:cNvSpPr/>
          <p:nvPr/>
        </p:nvSpPr>
        <p:spPr>
          <a:xfrm>
            <a:off x="935931" y="2171437"/>
            <a:ext cx="7677838" cy="119450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81000" rtlCol="0" anchor="ctr"/>
          <a:lstStyle/>
          <a:p>
            <a:pPr marL="401241" marR="0" lvl="0" indent="0" algn="l" defTabSz="685800" rtl="0" eaLnBrk="1" fontAlgn="auto" latinLnBrk="0" hangingPunct="1">
              <a:lnSpc>
                <a:spcPct val="100000"/>
              </a:lnSpc>
              <a:spcBef>
                <a:spcPts val="0"/>
              </a:spcBef>
              <a:spcAft>
                <a:spcPts val="450"/>
              </a:spcAft>
              <a:buClrTx/>
              <a:buSzTx/>
              <a:buFontTx/>
              <a:buNone/>
              <a:tabLst>
                <a:tab pos="401241" algn="l"/>
              </a:tabLst>
              <a:defRPr/>
            </a:pPr>
            <a:r>
              <a:rPr kumimoji="0" lang="en-GB" sz="1200" b="1" i="0" u="none" strike="noStrike" kern="1200" cap="none" spc="0" normalizeH="0" baseline="0" noProof="0">
                <a:ln>
                  <a:noFill/>
                </a:ln>
                <a:solidFill>
                  <a:srgbClr val="1F1451"/>
                </a:solidFill>
                <a:effectLst/>
                <a:uLnTx/>
                <a:uFillTx/>
                <a:latin typeface="Arial" panose="020B0604020202020204"/>
                <a:ea typeface="+mn-ea"/>
                <a:cs typeface="+mn-cs"/>
              </a:rPr>
              <a:t>Co-primary endpoints:</a:t>
            </a:r>
            <a:r>
              <a:rPr kumimoji="0" lang="en-GB" sz="1200" b="1" i="0" u="none" strike="noStrike" kern="1200" cap="none" spc="0" normalizeH="0" baseline="30000" noProof="0">
                <a:ln>
                  <a:noFill/>
                </a:ln>
                <a:solidFill>
                  <a:srgbClr val="1F1451"/>
                </a:solidFill>
                <a:effectLst/>
                <a:uLnTx/>
                <a:uFillTx/>
                <a:latin typeface="Arial" panose="020B0604020202020204"/>
                <a:ea typeface="+mn-ea"/>
                <a:cs typeface="+mn-cs"/>
              </a:rPr>
              <a:t>1</a:t>
            </a:r>
          </a:p>
          <a:p>
            <a:pPr marL="406004"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1F1451"/>
                </a:solidFill>
                <a:effectLst/>
                <a:uLnTx/>
                <a:uFillTx/>
                <a:latin typeface="Arial" panose="020B0604020202020204"/>
                <a:ea typeface="+mn-ea"/>
                <a:cs typeface="+mn-cs"/>
              </a:rPr>
              <a:t>Frequency and severity of TEAEs</a:t>
            </a:r>
          </a:p>
          <a:p>
            <a:pPr marL="406004"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1F1451"/>
                </a:solidFill>
                <a:effectLst/>
                <a:uLnTx/>
                <a:uFillTx/>
                <a:latin typeface="Arial" panose="020B0604020202020204"/>
                <a:ea typeface="+mn-ea"/>
                <a:cs typeface="+mn-cs"/>
              </a:rPr>
              <a:t>Percentage of participants with endometrial hyperplasia</a:t>
            </a:r>
          </a:p>
          <a:p>
            <a:pPr marL="406004"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1F1451"/>
                </a:solidFill>
                <a:effectLst/>
                <a:uLnTx/>
                <a:uFillTx/>
                <a:latin typeface="Arial" panose="020B0604020202020204"/>
                <a:ea typeface="+mn-ea"/>
                <a:cs typeface="+mn-cs"/>
              </a:rPr>
              <a:t>Percentage of patients with endometrial malignancy</a:t>
            </a:r>
          </a:p>
        </p:txBody>
      </p:sp>
      <p:grpSp>
        <p:nvGrpSpPr>
          <p:cNvPr id="12" name="Graphic 9">
            <a:extLst>
              <a:ext uri="{FF2B5EF4-FFF2-40B4-BE49-F238E27FC236}">
                <a16:creationId xmlns:a16="http://schemas.microsoft.com/office/drawing/2014/main" id="{A20FAD9E-BCCF-D78A-2388-2C26D86318EC}"/>
              </a:ext>
            </a:extLst>
          </p:cNvPr>
          <p:cNvGrpSpPr/>
          <p:nvPr/>
        </p:nvGrpSpPr>
        <p:grpSpPr>
          <a:xfrm>
            <a:off x="533109" y="2169518"/>
            <a:ext cx="771767" cy="1071736"/>
            <a:chOff x="-1751268" y="2514420"/>
            <a:chExt cx="621195" cy="909029"/>
          </a:xfrm>
        </p:grpSpPr>
        <p:sp>
          <p:nvSpPr>
            <p:cNvPr id="13" name="Freeform 5">
              <a:extLst>
                <a:ext uri="{FF2B5EF4-FFF2-40B4-BE49-F238E27FC236}">
                  <a16:creationId xmlns:a16="http://schemas.microsoft.com/office/drawing/2014/main" id="{B122F42B-D5F0-D9FD-45D7-2ADC774AA0FB}"/>
                </a:ext>
              </a:extLst>
            </p:cNvPr>
            <p:cNvSpPr/>
            <p:nvPr/>
          </p:nvSpPr>
          <p:spPr>
            <a:xfrm>
              <a:off x="-1751268" y="2514420"/>
              <a:ext cx="621195" cy="909029"/>
            </a:xfrm>
            <a:custGeom>
              <a:avLst/>
              <a:gdLst>
                <a:gd name="connsiteX0" fmla="*/ 326620 w 621195"/>
                <a:gd name="connsiteY0" fmla="*/ 908845 h 909029"/>
                <a:gd name="connsiteX1" fmla="*/ 25237 w 621195"/>
                <a:gd name="connsiteY1" fmla="*/ 711256 h 909029"/>
                <a:gd name="connsiteX2" fmla="*/ 122068 w 621195"/>
                <a:gd name="connsiteY2" fmla="*/ 261954 h 909029"/>
                <a:gd name="connsiteX3" fmla="*/ 158785 w 621195"/>
                <a:gd name="connsiteY3" fmla="*/ 362590 h 909029"/>
                <a:gd name="connsiteX4" fmla="*/ 269380 w 621195"/>
                <a:gd name="connsiteY4" fmla="*/ 0 h 909029"/>
                <a:gd name="connsiteX5" fmla="*/ 619259 w 621195"/>
                <a:gd name="connsiteY5" fmla="*/ 539817 h 909029"/>
                <a:gd name="connsiteX6" fmla="*/ 326620 w 621195"/>
                <a:gd name="connsiteY6" fmla="*/ 908845 h 90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95" h="909029">
                  <a:moveTo>
                    <a:pt x="326620" y="908845"/>
                  </a:moveTo>
                  <a:cubicBezTo>
                    <a:pt x="191170" y="913621"/>
                    <a:pt x="73855" y="825129"/>
                    <a:pt x="25237" y="711256"/>
                  </a:cubicBezTo>
                  <a:cubicBezTo>
                    <a:pt x="-23907" y="595722"/>
                    <a:pt x="-6176" y="418212"/>
                    <a:pt x="122068" y="261954"/>
                  </a:cubicBezTo>
                  <a:cubicBezTo>
                    <a:pt x="130812" y="303205"/>
                    <a:pt x="143523" y="335832"/>
                    <a:pt x="158785" y="362590"/>
                  </a:cubicBezTo>
                  <a:cubicBezTo>
                    <a:pt x="218333" y="264545"/>
                    <a:pt x="298081" y="172086"/>
                    <a:pt x="269380" y="0"/>
                  </a:cubicBezTo>
                  <a:cubicBezTo>
                    <a:pt x="483242" y="197346"/>
                    <a:pt x="602176" y="369958"/>
                    <a:pt x="619259" y="539817"/>
                  </a:cubicBezTo>
                  <a:cubicBezTo>
                    <a:pt x="635087" y="697047"/>
                    <a:pt x="555339" y="900951"/>
                    <a:pt x="326620" y="908845"/>
                  </a:cubicBezTo>
                  <a:close/>
                </a:path>
              </a:pathLst>
            </a:custGeom>
            <a:solidFill>
              <a:srgbClr val="262853"/>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sp>
          <p:nvSpPr>
            <p:cNvPr id="14" name="Freeform 6">
              <a:extLst>
                <a:ext uri="{FF2B5EF4-FFF2-40B4-BE49-F238E27FC236}">
                  <a16:creationId xmlns:a16="http://schemas.microsoft.com/office/drawing/2014/main" id="{2F81DD92-78D3-E2AD-2511-5EA0165392B9}"/>
                </a:ext>
              </a:extLst>
            </p:cNvPr>
            <p:cNvSpPr/>
            <p:nvPr/>
          </p:nvSpPr>
          <p:spPr>
            <a:xfrm>
              <a:off x="-1601713" y="3015132"/>
              <a:ext cx="349353" cy="349353"/>
            </a:xfrm>
            <a:custGeom>
              <a:avLst/>
              <a:gdLst>
                <a:gd name="connsiteX0" fmla="*/ 349353 w 349353"/>
                <a:gd name="connsiteY0" fmla="*/ 174677 h 349353"/>
                <a:gd name="connsiteX1" fmla="*/ 174677 w 349353"/>
                <a:gd name="connsiteY1" fmla="*/ 349353 h 349353"/>
                <a:gd name="connsiteX2" fmla="*/ 0 w 349353"/>
                <a:gd name="connsiteY2" fmla="*/ 174677 h 349353"/>
                <a:gd name="connsiteX3" fmla="*/ 174677 w 349353"/>
                <a:gd name="connsiteY3" fmla="*/ 0 h 349353"/>
                <a:gd name="connsiteX4" fmla="*/ 349353 w 349353"/>
                <a:gd name="connsiteY4" fmla="*/ 174677 h 34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53" h="349353">
                  <a:moveTo>
                    <a:pt x="349353" y="174677"/>
                  </a:moveTo>
                  <a:cubicBezTo>
                    <a:pt x="349353" y="271148"/>
                    <a:pt x="271148" y="349353"/>
                    <a:pt x="174677" y="349353"/>
                  </a:cubicBezTo>
                  <a:cubicBezTo>
                    <a:pt x="78205" y="349353"/>
                    <a:pt x="0" y="271148"/>
                    <a:pt x="0" y="174677"/>
                  </a:cubicBezTo>
                  <a:cubicBezTo>
                    <a:pt x="0" y="78205"/>
                    <a:pt x="78205" y="0"/>
                    <a:pt x="174677" y="0"/>
                  </a:cubicBezTo>
                  <a:cubicBezTo>
                    <a:pt x="271148" y="0"/>
                    <a:pt x="349353" y="78205"/>
                    <a:pt x="349353" y="174677"/>
                  </a:cubicBezTo>
                  <a:close/>
                </a:path>
              </a:pathLst>
            </a:custGeom>
            <a:solidFill>
              <a:srgbClr val="FFFFFF"/>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grpSp>
      <p:sp>
        <p:nvSpPr>
          <p:cNvPr id="16" name="Rectangle: Rounded Corners 15">
            <a:extLst>
              <a:ext uri="{FF2B5EF4-FFF2-40B4-BE49-F238E27FC236}">
                <a16:creationId xmlns:a16="http://schemas.microsoft.com/office/drawing/2014/main" id="{908C72D6-EDFF-83A2-F010-D4B7ADA6A24B}"/>
              </a:ext>
            </a:extLst>
          </p:cNvPr>
          <p:cNvSpPr/>
          <p:nvPr/>
        </p:nvSpPr>
        <p:spPr>
          <a:xfrm>
            <a:off x="935931" y="3704175"/>
            <a:ext cx="7677838" cy="151221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81000" rtlCol="0" anchor="ctr"/>
          <a:lstStyle/>
          <a:p>
            <a:pPr marL="401241" marR="0" lvl="0" indent="0" algn="l" defTabSz="685800" rtl="0" eaLnBrk="1" fontAlgn="auto" latinLnBrk="0" hangingPunct="1">
              <a:lnSpc>
                <a:spcPct val="100000"/>
              </a:lnSpc>
              <a:spcBef>
                <a:spcPts val="0"/>
              </a:spcBef>
              <a:spcAft>
                <a:spcPts val="450"/>
              </a:spcAft>
              <a:buClrTx/>
              <a:buSzTx/>
              <a:buFontTx/>
              <a:buNone/>
              <a:tabLst/>
              <a:defRPr/>
            </a:pPr>
            <a:r>
              <a:rPr kumimoji="0" lang="en-GB" sz="1200" b="1" i="0" u="none" strike="noStrike" kern="1200" cap="none" spc="0" normalizeH="0" baseline="0" noProof="0">
                <a:ln>
                  <a:noFill/>
                </a:ln>
                <a:solidFill>
                  <a:srgbClr val="822864"/>
                </a:solidFill>
                <a:effectLst/>
                <a:uLnTx/>
                <a:uFillTx/>
                <a:latin typeface="Arial" panose="020B0604020202020204"/>
                <a:ea typeface="+mn-ea"/>
                <a:cs typeface="+mn-cs"/>
              </a:rPr>
              <a:t>Secondary endpoints:</a:t>
            </a:r>
            <a:r>
              <a:rPr kumimoji="0" lang="en-GB" sz="1200" b="1" i="0" u="none" strike="noStrike" kern="1200" cap="none" spc="0" normalizeH="0" baseline="30000" noProof="0">
                <a:ln>
                  <a:noFill/>
                </a:ln>
                <a:solidFill>
                  <a:srgbClr val="822864"/>
                </a:solidFill>
                <a:effectLst/>
                <a:uLnTx/>
                <a:uFillTx/>
                <a:latin typeface="Arial" panose="020B0604020202020204"/>
                <a:ea typeface="+mn-ea"/>
                <a:cs typeface="+mn-cs"/>
              </a:rPr>
              <a:t>1</a:t>
            </a:r>
          </a:p>
          <a:p>
            <a:pPr marL="606029"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Change from baseline to 12 months in endometrial thickness</a:t>
            </a:r>
          </a:p>
          <a:p>
            <a:pPr marL="606029"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Percentage of participants with disordered proliferative endometrium</a:t>
            </a:r>
          </a:p>
          <a:p>
            <a:pPr marL="606029" marR="0" lvl="0" indent="-20002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Change from baseline to 12 months in bone mineral density and trabecular bone score at the </a:t>
            </a:r>
            <a:b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b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hip and spine, vital signs, clinical laboratory tests, Columbia Suicide Severity Rating Scale </a:t>
            </a:r>
            <a:b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br>
            <a:r>
              <a:rPr kumimoji="0" lang="en-GB" sz="1200" b="0" i="0" u="none" strike="noStrike" kern="1200" cap="none" spc="0" normalizeH="0" baseline="0" noProof="0">
                <a:ln>
                  <a:noFill/>
                </a:ln>
                <a:solidFill>
                  <a:schemeClr val="accent2"/>
                </a:solidFill>
                <a:effectLst/>
                <a:uLnTx/>
                <a:uFillTx/>
                <a:latin typeface="Arial" panose="020B0604020202020204"/>
                <a:ea typeface="+mn-ea"/>
                <a:cs typeface="+mn-cs"/>
              </a:rPr>
              <a:t>score and ECG parameters</a:t>
            </a:r>
          </a:p>
        </p:txBody>
      </p:sp>
      <p:grpSp>
        <p:nvGrpSpPr>
          <p:cNvPr id="17" name="Graphic 9">
            <a:extLst>
              <a:ext uri="{FF2B5EF4-FFF2-40B4-BE49-F238E27FC236}">
                <a16:creationId xmlns:a16="http://schemas.microsoft.com/office/drawing/2014/main" id="{3B96D24C-E600-13FC-396B-F87907544E89}"/>
              </a:ext>
            </a:extLst>
          </p:cNvPr>
          <p:cNvGrpSpPr/>
          <p:nvPr/>
        </p:nvGrpSpPr>
        <p:grpSpPr>
          <a:xfrm>
            <a:off x="533109" y="3875932"/>
            <a:ext cx="771767" cy="1071736"/>
            <a:chOff x="-1751268" y="2514420"/>
            <a:chExt cx="621195" cy="909029"/>
          </a:xfrm>
        </p:grpSpPr>
        <p:sp>
          <p:nvSpPr>
            <p:cNvPr id="18" name="Freeform 5">
              <a:extLst>
                <a:ext uri="{FF2B5EF4-FFF2-40B4-BE49-F238E27FC236}">
                  <a16:creationId xmlns:a16="http://schemas.microsoft.com/office/drawing/2014/main" id="{3165D1AD-35AD-BA71-3B2E-6CFB0B8833AC}"/>
                </a:ext>
              </a:extLst>
            </p:cNvPr>
            <p:cNvSpPr/>
            <p:nvPr/>
          </p:nvSpPr>
          <p:spPr>
            <a:xfrm>
              <a:off x="-1751268" y="2514420"/>
              <a:ext cx="621195" cy="909029"/>
            </a:xfrm>
            <a:custGeom>
              <a:avLst/>
              <a:gdLst>
                <a:gd name="connsiteX0" fmla="*/ 326620 w 621195"/>
                <a:gd name="connsiteY0" fmla="*/ 908845 h 909029"/>
                <a:gd name="connsiteX1" fmla="*/ 25237 w 621195"/>
                <a:gd name="connsiteY1" fmla="*/ 711256 h 909029"/>
                <a:gd name="connsiteX2" fmla="*/ 122068 w 621195"/>
                <a:gd name="connsiteY2" fmla="*/ 261954 h 909029"/>
                <a:gd name="connsiteX3" fmla="*/ 158785 w 621195"/>
                <a:gd name="connsiteY3" fmla="*/ 362590 h 909029"/>
                <a:gd name="connsiteX4" fmla="*/ 269380 w 621195"/>
                <a:gd name="connsiteY4" fmla="*/ 0 h 909029"/>
                <a:gd name="connsiteX5" fmla="*/ 619259 w 621195"/>
                <a:gd name="connsiteY5" fmla="*/ 539817 h 909029"/>
                <a:gd name="connsiteX6" fmla="*/ 326620 w 621195"/>
                <a:gd name="connsiteY6" fmla="*/ 908845 h 90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95" h="909029">
                  <a:moveTo>
                    <a:pt x="326620" y="908845"/>
                  </a:moveTo>
                  <a:cubicBezTo>
                    <a:pt x="191170" y="913621"/>
                    <a:pt x="73855" y="825129"/>
                    <a:pt x="25237" y="711256"/>
                  </a:cubicBezTo>
                  <a:cubicBezTo>
                    <a:pt x="-23907" y="595722"/>
                    <a:pt x="-6176" y="418212"/>
                    <a:pt x="122068" y="261954"/>
                  </a:cubicBezTo>
                  <a:cubicBezTo>
                    <a:pt x="130812" y="303205"/>
                    <a:pt x="143523" y="335832"/>
                    <a:pt x="158785" y="362590"/>
                  </a:cubicBezTo>
                  <a:cubicBezTo>
                    <a:pt x="218333" y="264545"/>
                    <a:pt x="298081" y="172086"/>
                    <a:pt x="269380" y="0"/>
                  </a:cubicBezTo>
                  <a:cubicBezTo>
                    <a:pt x="483242" y="197346"/>
                    <a:pt x="602176" y="369958"/>
                    <a:pt x="619259" y="539817"/>
                  </a:cubicBezTo>
                  <a:cubicBezTo>
                    <a:pt x="635087" y="697047"/>
                    <a:pt x="555339" y="900951"/>
                    <a:pt x="326620" y="908845"/>
                  </a:cubicBezTo>
                  <a:close/>
                </a:path>
              </a:pathLst>
            </a:custGeom>
            <a:solidFill>
              <a:schemeClr val="accent2"/>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sp>
          <p:nvSpPr>
            <p:cNvPr id="19" name="Freeform 6">
              <a:extLst>
                <a:ext uri="{FF2B5EF4-FFF2-40B4-BE49-F238E27FC236}">
                  <a16:creationId xmlns:a16="http://schemas.microsoft.com/office/drawing/2014/main" id="{72767A6A-679E-A97D-20AF-0CA95B5D8966}"/>
                </a:ext>
              </a:extLst>
            </p:cNvPr>
            <p:cNvSpPr/>
            <p:nvPr/>
          </p:nvSpPr>
          <p:spPr>
            <a:xfrm>
              <a:off x="-1601713" y="3015132"/>
              <a:ext cx="349353" cy="349353"/>
            </a:xfrm>
            <a:custGeom>
              <a:avLst/>
              <a:gdLst>
                <a:gd name="connsiteX0" fmla="*/ 349353 w 349353"/>
                <a:gd name="connsiteY0" fmla="*/ 174677 h 349353"/>
                <a:gd name="connsiteX1" fmla="*/ 174677 w 349353"/>
                <a:gd name="connsiteY1" fmla="*/ 349353 h 349353"/>
                <a:gd name="connsiteX2" fmla="*/ 0 w 349353"/>
                <a:gd name="connsiteY2" fmla="*/ 174677 h 349353"/>
                <a:gd name="connsiteX3" fmla="*/ 174677 w 349353"/>
                <a:gd name="connsiteY3" fmla="*/ 0 h 349353"/>
                <a:gd name="connsiteX4" fmla="*/ 349353 w 349353"/>
                <a:gd name="connsiteY4" fmla="*/ 174677 h 34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53" h="349353">
                  <a:moveTo>
                    <a:pt x="349353" y="174677"/>
                  </a:moveTo>
                  <a:cubicBezTo>
                    <a:pt x="349353" y="271148"/>
                    <a:pt x="271148" y="349353"/>
                    <a:pt x="174677" y="349353"/>
                  </a:cubicBezTo>
                  <a:cubicBezTo>
                    <a:pt x="78205" y="349353"/>
                    <a:pt x="0" y="271148"/>
                    <a:pt x="0" y="174677"/>
                  </a:cubicBezTo>
                  <a:cubicBezTo>
                    <a:pt x="0" y="78205"/>
                    <a:pt x="78205" y="0"/>
                    <a:pt x="174677" y="0"/>
                  </a:cubicBezTo>
                  <a:cubicBezTo>
                    <a:pt x="271148" y="0"/>
                    <a:pt x="349353" y="78205"/>
                    <a:pt x="349353" y="174677"/>
                  </a:cubicBezTo>
                  <a:close/>
                </a:path>
              </a:pathLst>
            </a:custGeom>
            <a:solidFill>
              <a:srgbClr val="FFFFFF"/>
            </a:solidFill>
            <a:ln w="404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451"/>
                </a:solidFill>
                <a:effectLst/>
                <a:uLnTx/>
                <a:uFillTx/>
                <a:latin typeface="Arial" panose="020B0604020202020204"/>
                <a:ea typeface="+mn-ea"/>
                <a:cs typeface="+mn-cs"/>
              </a:endParaRPr>
            </a:p>
          </p:txBody>
        </p:sp>
      </p:grpSp>
      <p:sp>
        <p:nvSpPr>
          <p:cNvPr id="8" name="Slide Number Placeholder 7">
            <a:extLst>
              <a:ext uri="{FF2B5EF4-FFF2-40B4-BE49-F238E27FC236}">
                <a16:creationId xmlns:a16="http://schemas.microsoft.com/office/drawing/2014/main" id="{0B18B853-4B26-22B1-7B2E-3D056C68016C}"/>
              </a:ext>
            </a:extLst>
          </p:cNvPr>
          <p:cNvSpPr>
            <a:spLocks noGrp="1"/>
          </p:cNvSpPr>
          <p:nvPr>
            <p:ph type="sldNum" sz="quarter" idx="12"/>
          </p:nvPr>
        </p:nvSpPr>
        <p:spPr/>
        <p:txBody>
          <a:bodyPr/>
          <a:lstStyle/>
          <a:p>
            <a:fld id="{D8277FC2-D02C-49A0-8F4A-5D4FF85CD43C}" type="slidenum">
              <a:rPr lang="en-GB" smtClean="0"/>
              <a:pPr/>
              <a:t>24</a:t>
            </a:fld>
            <a:endParaRPr lang="en-GB"/>
          </a:p>
        </p:txBody>
      </p:sp>
    </p:spTree>
    <p:extLst>
      <p:ext uri="{BB962C8B-B14F-4D97-AF65-F5344CB8AC3E}">
        <p14:creationId xmlns:p14="http://schemas.microsoft.com/office/powerpoint/2010/main" val="1158297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E8A64-C0C4-B0FC-6EEB-F9E2570436AA}"/>
              </a:ext>
            </a:extLst>
          </p:cNvPr>
          <p:cNvSpPr>
            <a:spLocks noGrp="1"/>
          </p:cNvSpPr>
          <p:nvPr>
            <p:ph type="title"/>
          </p:nvPr>
        </p:nvSpPr>
        <p:spPr/>
        <p:txBody>
          <a:bodyPr/>
          <a:lstStyle/>
          <a:p>
            <a:r>
              <a:rPr lang="en-GB" sz="2800" dirty="0">
                <a:latin typeface="Arial"/>
                <a:cs typeface="Arial"/>
              </a:rPr>
              <a:t>SKYLIGHT 4 included women aged 40–65 years</a:t>
            </a:r>
            <a:br>
              <a:rPr lang="en-GB" sz="2800" dirty="0"/>
            </a:br>
            <a:r>
              <a:rPr lang="en-GB" sz="2800" dirty="0">
                <a:latin typeface="Arial"/>
                <a:cs typeface="Arial"/>
              </a:rPr>
              <a:t>with moderate to severe VMS due to menopause</a:t>
            </a:r>
            <a:r>
              <a:rPr lang="en-GB" sz="2800" baseline="30000" dirty="0">
                <a:latin typeface="Arial"/>
                <a:cs typeface="Arial"/>
              </a:rPr>
              <a:t>1</a:t>
            </a:r>
            <a:endParaRPr lang="en-GB" sz="2800" dirty="0">
              <a:latin typeface="Arial"/>
              <a:cs typeface="Arial"/>
            </a:endParaRPr>
          </a:p>
        </p:txBody>
      </p:sp>
      <p:sp>
        <p:nvSpPr>
          <p:cNvPr id="5" name="Text Placeholder 4">
            <a:extLst>
              <a:ext uri="{FF2B5EF4-FFF2-40B4-BE49-F238E27FC236}">
                <a16:creationId xmlns:a16="http://schemas.microsoft.com/office/drawing/2014/main" id="{73D2F528-CE38-A17F-0EBC-B76003153B61}"/>
              </a:ext>
            </a:extLst>
          </p:cNvPr>
          <p:cNvSpPr>
            <a:spLocks noGrp="1"/>
          </p:cNvSpPr>
          <p:nvPr>
            <p:ph idx="1"/>
          </p:nvPr>
        </p:nvSpPr>
        <p:spPr>
          <a:xfrm>
            <a:off x="317090" y="5388429"/>
            <a:ext cx="8679426" cy="518329"/>
          </a:xfrm>
        </p:spPr>
        <p:txBody>
          <a:bodyPr>
            <a:normAutofit/>
          </a:bodyPr>
          <a:lstStyle/>
          <a:p>
            <a:pPr marL="0" indent="0">
              <a:lnSpc>
                <a:spcPct val="100000"/>
              </a:lnSpc>
              <a:buNone/>
            </a:pPr>
            <a:r>
              <a:rPr kumimoji="0" lang="en-GB" sz="9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 Not including of all inclusion and exclusion criteria.</a:t>
            </a:r>
            <a:br>
              <a:rPr lang="en-GB" sz="900"/>
            </a:br>
            <a:r>
              <a:rPr lang="en-GB" sz="900"/>
              <a:t>BMI, body mass index; VMS, vasomotor symptoms.</a:t>
            </a:r>
            <a:br>
              <a:rPr lang="en-GB" sz="900"/>
            </a:br>
            <a:r>
              <a:rPr lang="en-GB" sz="900"/>
              <a:t>1. Neal-Perry G, et al. Obstet Gynecol. 2023;141(4):737–47.</a:t>
            </a:r>
          </a:p>
        </p:txBody>
      </p:sp>
      <p:grpSp>
        <p:nvGrpSpPr>
          <p:cNvPr id="17" name="Group 16">
            <a:extLst>
              <a:ext uri="{FF2B5EF4-FFF2-40B4-BE49-F238E27FC236}">
                <a16:creationId xmlns:a16="http://schemas.microsoft.com/office/drawing/2014/main" id="{86C33FDF-38EB-61B4-D094-9427CCD7E904}"/>
              </a:ext>
            </a:extLst>
          </p:cNvPr>
          <p:cNvGrpSpPr/>
          <p:nvPr/>
        </p:nvGrpSpPr>
        <p:grpSpPr>
          <a:xfrm>
            <a:off x="347373" y="2339076"/>
            <a:ext cx="8337164" cy="2761192"/>
            <a:chOff x="1231536" y="1975768"/>
            <a:chExt cx="10015584" cy="3681589"/>
          </a:xfrm>
        </p:grpSpPr>
        <p:sp>
          <p:nvSpPr>
            <p:cNvPr id="10" name="Rectangle: Rounded Corners 9">
              <a:extLst>
                <a:ext uri="{FF2B5EF4-FFF2-40B4-BE49-F238E27FC236}">
                  <a16:creationId xmlns:a16="http://schemas.microsoft.com/office/drawing/2014/main" id="{E7A553C6-DF5C-828A-84F6-4696B18D4EB6}"/>
                </a:ext>
              </a:extLst>
            </p:cNvPr>
            <p:cNvSpPr/>
            <p:nvPr/>
          </p:nvSpPr>
          <p:spPr>
            <a:xfrm>
              <a:off x="1231536" y="1975768"/>
              <a:ext cx="10015584" cy="1756375"/>
            </a:xfrm>
            <a:prstGeom prst="roundRect">
              <a:avLst>
                <a:gd name="adj" fmla="val 9510"/>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36947" marR="0" lvl="0"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Born female, aged 40 to 65 years, with VMS due to menopause</a:t>
              </a:r>
            </a:p>
            <a:p>
              <a:pPr marL="336947" marR="0" lvl="0"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Body mass index (BMI) ≥18 kg/m</a:t>
              </a:r>
              <a:r>
                <a:rPr kumimoji="0" lang="en-GB" sz="1050" b="0" i="0" u="none" strike="noStrike" kern="1200" cap="none" spc="0" normalizeH="0" baseline="4000" noProof="0">
                  <a:ln>
                    <a:noFill/>
                  </a:ln>
                  <a:solidFill>
                    <a:srgbClr val="1F1451"/>
                  </a:solidFill>
                  <a:effectLst/>
                  <a:uLnTx/>
                  <a:uFillTx/>
                  <a:latin typeface="Arial" panose="020B0604020202020204" pitchFamily="34" charset="0"/>
                  <a:ea typeface="+mn-ea"/>
                  <a:cs typeface="+mn-cs"/>
                </a:rPr>
                <a:t>2</a:t>
              </a: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 and ≤38 kg/m</a:t>
              </a:r>
              <a:r>
                <a:rPr kumimoji="0" lang="en-GB" sz="1050" b="0" i="0" u="none" strike="noStrike" kern="1200" cap="none" spc="0" normalizeH="0" baseline="4000" noProof="0">
                  <a:ln>
                    <a:noFill/>
                  </a:ln>
                  <a:solidFill>
                    <a:srgbClr val="1F1451"/>
                  </a:solidFill>
                  <a:effectLst/>
                  <a:uLnTx/>
                  <a:uFillTx/>
                  <a:latin typeface="Arial" panose="020B0604020202020204" pitchFamily="34" charset="0"/>
                  <a:ea typeface="+mn-ea"/>
                  <a:cs typeface="+mn-cs"/>
                </a:rPr>
                <a:t>2</a:t>
              </a:r>
              <a:endPar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endParaRPr>
            </a:p>
            <a:p>
              <a:pPr marL="336947" marR="0" lvl="0"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Subject must be seeking treatment or relief for VMS associated with menopause and confirmed as postmenopausal per one of the following criteria at screening</a:t>
              </a:r>
            </a:p>
            <a:p>
              <a:pPr marL="679847" marR="0" lvl="1"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Spontaneous amenorrhea for ≥12 consecutive months</a:t>
              </a:r>
            </a:p>
            <a:p>
              <a:pPr marL="679847" marR="0" lvl="1"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Spontaneous amenorrhea for ≥6 months with biochemical criteria of menopause (follicle-stimulating hormone &gt;40 IU/L)</a:t>
              </a:r>
            </a:p>
            <a:p>
              <a:pPr marL="679847" marR="0" lvl="1" indent="-200025"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1F1451"/>
                  </a:solidFill>
                  <a:effectLst/>
                  <a:uLnTx/>
                  <a:uFillTx/>
                  <a:latin typeface="Arial" panose="020B0604020202020204" pitchFamily="34" charset="0"/>
                  <a:ea typeface="+mn-ea"/>
                  <a:cs typeface="+mn-cs"/>
                </a:rPr>
                <a:t>Bilateral oophorectomy ≥6 weeks before the screening visit</a:t>
              </a:r>
            </a:p>
          </p:txBody>
        </p:sp>
        <p:sp>
          <p:nvSpPr>
            <p:cNvPr id="16" name="Rectangle: Rounded Corners 15">
              <a:extLst>
                <a:ext uri="{FF2B5EF4-FFF2-40B4-BE49-F238E27FC236}">
                  <a16:creationId xmlns:a16="http://schemas.microsoft.com/office/drawing/2014/main" id="{42EE8C60-1550-45D4-279D-AB2326E3956D}"/>
                </a:ext>
              </a:extLst>
            </p:cNvPr>
            <p:cNvSpPr/>
            <p:nvPr/>
          </p:nvSpPr>
          <p:spPr>
            <a:xfrm>
              <a:off x="1231536" y="4418090"/>
              <a:ext cx="10015584" cy="1239267"/>
            </a:xfrm>
            <a:prstGeom prst="roundRect">
              <a:avLst>
                <a:gd name="adj" fmla="val 9510"/>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37500" marR="0" lvl="0" indent="-19980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chemeClr val="accent2"/>
                  </a:solidFill>
                  <a:effectLst/>
                  <a:uLnTx/>
                  <a:uFillTx/>
                  <a:latin typeface="Arial" panose="020B0604020202020204" pitchFamily="34" charset="0"/>
                  <a:ea typeface="+mn-ea"/>
                  <a:cs typeface="+mn-cs"/>
                </a:rPr>
                <a:t>Endometrial biopsy confirming presence of disordered proliferative endometrium, endometrial hyperplasia, endometrial malignancy, or other clinically significant findings at screening</a:t>
              </a:r>
            </a:p>
            <a:p>
              <a:pPr marL="337500" marR="0" lvl="0" indent="-199800" algn="l" defTabSz="6858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chemeClr val="accent2"/>
                  </a:solidFill>
                  <a:effectLst/>
                  <a:uLnTx/>
                  <a:uFillTx/>
                  <a:latin typeface="Arial" panose="020B0604020202020204" pitchFamily="34" charset="0"/>
                  <a:ea typeface="+mn-ea"/>
                  <a:cs typeface="+mn-cs"/>
                </a:rPr>
                <a:t>Use of strong or moderate cytochrome P450 1A2 inhibitors, hormone therapy, hormonal contraceptives, or any prescription, over-the-counter, or herbal treatment for VMS precluded participation, unless treatment was discontinued with drug-specific washout periods based on the known half-lives of the medications</a:t>
              </a:r>
            </a:p>
          </p:txBody>
        </p:sp>
      </p:grpSp>
      <p:sp>
        <p:nvSpPr>
          <p:cNvPr id="3" name="Rectangle: Rounded Corners 6">
            <a:extLst>
              <a:ext uri="{FF2B5EF4-FFF2-40B4-BE49-F238E27FC236}">
                <a16:creationId xmlns:a16="http://schemas.microsoft.com/office/drawing/2014/main" id="{4D761A6C-5C6E-980A-A91F-89322F945031}"/>
              </a:ext>
            </a:extLst>
          </p:cNvPr>
          <p:cNvSpPr/>
          <p:nvPr/>
        </p:nvSpPr>
        <p:spPr>
          <a:xfrm>
            <a:off x="347373" y="1991751"/>
            <a:ext cx="2551067" cy="313017"/>
          </a:xfrm>
          <a:prstGeom prst="roundRect">
            <a:avLst>
              <a:gd name="adj" fmla="val 24116"/>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4290" rIns="6750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Select inclusion criteria *</a:t>
            </a:r>
            <a:r>
              <a:rPr kumimoji="0" lang="en-GB" sz="12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6" name="Rectangle: Rounded Corners 14">
            <a:extLst>
              <a:ext uri="{FF2B5EF4-FFF2-40B4-BE49-F238E27FC236}">
                <a16:creationId xmlns:a16="http://schemas.microsoft.com/office/drawing/2014/main" id="{5726C50A-3C0E-3492-C486-4920154FDC1C}"/>
              </a:ext>
            </a:extLst>
          </p:cNvPr>
          <p:cNvSpPr/>
          <p:nvPr/>
        </p:nvSpPr>
        <p:spPr>
          <a:xfrm>
            <a:off x="347373" y="3804927"/>
            <a:ext cx="2551067" cy="313017"/>
          </a:xfrm>
          <a:prstGeom prst="roundRect">
            <a:avLst>
              <a:gd name="adj" fmla="val 24116"/>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4290" rIns="6750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Select exclusion criteria*</a:t>
            </a:r>
            <a:r>
              <a:rPr kumimoji="0" lang="en-GB" sz="12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9" name="Slide Number Placeholder 8">
            <a:extLst>
              <a:ext uri="{FF2B5EF4-FFF2-40B4-BE49-F238E27FC236}">
                <a16:creationId xmlns:a16="http://schemas.microsoft.com/office/drawing/2014/main" id="{A271B386-78FD-64E6-313D-B2247CBB2248}"/>
              </a:ext>
            </a:extLst>
          </p:cNvPr>
          <p:cNvSpPr>
            <a:spLocks noGrp="1"/>
          </p:cNvSpPr>
          <p:nvPr>
            <p:ph type="sldNum" sz="quarter" idx="12"/>
          </p:nvPr>
        </p:nvSpPr>
        <p:spPr/>
        <p:txBody>
          <a:bodyPr/>
          <a:lstStyle/>
          <a:p>
            <a:fld id="{D8277FC2-D02C-49A0-8F4A-5D4FF85CD43C}" type="slidenum">
              <a:rPr lang="en-GB" smtClean="0"/>
              <a:pPr/>
              <a:t>25</a:t>
            </a:fld>
            <a:endParaRPr lang="en-GB"/>
          </a:p>
        </p:txBody>
      </p:sp>
    </p:spTree>
    <p:extLst>
      <p:ext uri="{BB962C8B-B14F-4D97-AF65-F5344CB8AC3E}">
        <p14:creationId xmlns:p14="http://schemas.microsoft.com/office/powerpoint/2010/main" val="4232837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A3AC0-43AB-2A18-3DDA-EF25EBEE2B1C}"/>
              </a:ext>
            </a:extLst>
          </p:cNvPr>
          <p:cNvSpPr>
            <a:spLocks noGrp="1"/>
          </p:cNvSpPr>
          <p:nvPr>
            <p:ph type="title"/>
          </p:nvPr>
        </p:nvSpPr>
        <p:spPr/>
        <p:txBody>
          <a:bodyPr/>
          <a:lstStyle/>
          <a:p>
            <a:r>
              <a:rPr lang="en-GB"/>
              <a:t>Frequency of TEAEs in the SKYLIGHT 4 trial</a:t>
            </a:r>
            <a:r>
              <a:rPr lang="en-GB" baseline="30000"/>
              <a:t>1</a:t>
            </a:r>
          </a:p>
        </p:txBody>
      </p:sp>
      <p:sp>
        <p:nvSpPr>
          <p:cNvPr id="5" name="Text Placeholder 4">
            <a:extLst>
              <a:ext uri="{FF2B5EF4-FFF2-40B4-BE49-F238E27FC236}">
                <a16:creationId xmlns:a16="http://schemas.microsoft.com/office/drawing/2014/main" id="{E794170E-889A-E2A3-87D7-5CA2AC15FB93}"/>
              </a:ext>
            </a:extLst>
          </p:cNvPr>
          <p:cNvSpPr>
            <a:spLocks noGrp="1"/>
          </p:cNvSpPr>
          <p:nvPr>
            <p:ph idx="1"/>
          </p:nvPr>
        </p:nvSpPr>
        <p:spPr>
          <a:xfrm>
            <a:off x="317090" y="5077516"/>
            <a:ext cx="8679426" cy="862463"/>
          </a:xfrm>
        </p:spPr>
        <p:txBody>
          <a:bodyPr>
            <a:normAutofit fontScale="85000" lnSpcReduction="20000"/>
          </a:bodyPr>
          <a:lstStyle/>
          <a:p>
            <a:pPr marL="0" indent="0">
              <a:lnSpc>
                <a:spcPct val="100000"/>
              </a:lnSpc>
              <a:buNone/>
            </a:pPr>
            <a:r>
              <a:rPr kumimoji="0" lang="en-GB" sz="900" b="1" i="0" u="none" strike="noStrike" kern="1200" cap="none" spc="0" normalizeH="0" baseline="0">
                <a:ln>
                  <a:noFill/>
                </a:ln>
                <a:solidFill>
                  <a:srgbClr val="822864"/>
                </a:solidFill>
                <a:effectLst/>
                <a:uLnTx/>
                <a:uFillTx/>
                <a:latin typeface="+mn-lt"/>
                <a:ea typeface="+mn-ea"/>
                <a:cs typeface="Arial" panose="020B0604020202020204" pitchFamily="34" charset="0"/>
              </a:rPr>
              <a:t>The</a:t>
            </a:r>
            <a:r>
              <a:rPr kumimoji="0" lang="en-GB" sz="900" i="0" u="none" strike="noStrike" kern="1200" cap="none" spc="0" normalizeH="0" baseline="0">
                <a:ln>
                  <a:noFill/>
                </a:ln>
                <a:solidFill>
                  <a:srgbClr val="822864"/>
                </a:solidFill>
                <a:effectLst/>
                <a:uLnTx/>
                <a:uFillTx/>
                <a:latin typeface="+mn-lt"/>
                <a:ea typeface="+mn-ea"/>
                <a:cs typeface="Arial" panose="020B0604020202020204" pitchFamily="34" charset="0"/>
              </a:rPr>
              <a:t> </a:t>
            </a:r>
            <a:r>
              <a:rPr kumimoji="0" lang="en-GB" sz="900" b="1" i="0" u="none" strike="noStrike" kern="1200" cap="none" spc="0" normalizeH="0" baseline="0">
                <a:ln>
                  <a:noFill/>
                </a:ln>
                <a:solidFill>
                  <a:srgbClr val="822864"/>
                </a:solidFill>
                <a:effectLst/>
                <a:uLnTx/>
                <a:uFillTx/>
                <a:latin typeface="+mn-lt"/>
                <a:ea typeface="+mn-ea"/>
                <a:cs typeface="Arial" panose="020B0604020202020204" pitchFamily="34" charset="0"/>
              </a:rPr>
              <a:t>30 mg dose of fezolinetant has been studied in clinical trials, but is not an authorised dose </a:t>
            </a:r>
            <a:r>
              <a:rPr lang="en-GB" sz="900" b="1">
                <a:solidFill>
                  <a:srgbClr val="822864"/>
                </a:solidFill>
                <a:latin typeface="+mn-lt"/>
                <a:cs typeface="Arial" panose="020B0604020202020204" pitchFamily="34" charset="0"/>
              </a:rPr>
              <a:t>in the UK, EU</a:t>
            </a:r>
            <a:r>
              <a:rPr kumimoji="0" lang="en-GB" sz="900" b="1" i="0" u="none" strike="noStrike" kern="1200" cap="none" spc="0" normalizeH="0" baseline="0">
                <a:ln>
                  <a:noFill/>
                </a:ln>
                <a:solidFill>
                  <a:srgbClr val="822864"/>
                </a:solidFill>
                <a:effectLst/>
                <a:uLnTx/>
                <a:uFillTx/>
                <a:latin typeface="+mn-lt"/>
                <a:ea typeface="+mn-ea"/>
                <a:cs typeface="Arial" panose="020B0604020202020204" pitchFamily="34" charset="0"/>
              </a:rPr>
              <a:t> or in the USA.</a:t>
            </a:r>
            <a:br>
              <a:rPr kumimoji="0" lang="en-GB" sz="900" b="1" i="0" u="none" strike="noStrike" kern="1200" cap="none" spc="0" normalizeH="0" baseline="0">
                <a:ln>
                  <a:noFill/>
                </a:ln>
                <a:solidFill>
                  <a:schemeClr val="accent2"/>
                </a:solidFill>
                <a:effectLst/>
                <a:uLnTx/>
                <a:uFillTx/>
                <a:latin typeface="+mn-lt"/>
                <a:ea typeface="+mn-ea"/>
                <a:cs typeface="Arial" panose="020B0604020202020204" pitchFamily="34" charset="0"/>
              </a:rPr>
            </a:br>
            <a:endParaRPr kumimoji="0" lang="en-GB" sz="900" b="1" i="0" u="none" strike="noStrike" kern="1200" cap="none" spc="0" normalizeH="0" baseline="0">
              <a:ln>
                <a:noFill/>
              </a:ln>
              <a:solidFill>
                <a:schemeClr val="accent2"/>
              </a:solidFill>
              <a:effectLst/>
              <a:uLnTx/>
              <a:uFillTx/>
              <a:latin typeface="+mn-lt"/>
              <a:ea typeface="+mn-ea"/>
              <a:cs typeface="Arial" panose="020B0604020202020204" pitchFamily="34" charset="0"/>
            </a:endParaRPr>
          </a:p>
          <a:p>
            <a:pPr marL="0" indent="0">
              <a:lnSpc>
                <a:spcPct val="100000"/>
              </a:lnSpc>
              <a:buNone/>
            </a:pPr>
            <a:r>
              <a:rPr lang="en-GB" sz="900">
                <a:latin typeface="+mn-lt"/>
                <a:cs typeface="+mn-cs"/>
              </a:rPr>
              <a:t>Data are n, (%). *Defined as an adverse event observed after administration of study intervention was started and up to 21 days after the last dose of study intervention; †One death reported in the fezolinetant 30 mg group was considered unrelated to study drug. Because all TEAEs are listed, death is noted, as well as the TEAE of cardiac arrest and anoxic brain injury that led to treatment withdrawal; ‡Mild: no disruption of normal daily activities; moderate: affects normal daily activities; severe: inability to perform daily activities. TEAE</a:t>
            </a:r>
            <a:r>
              <a:rPr lang="en-GB" sz="900" i="0" kern="1200">
                <a:effectLst/>
                <a:latin typeface="+mn-lt"/>
                <a:ea typeface="+mn-ea"/>
                <a:cs typeface="+mn-cs"/>
              </a:rPr>
              <a:t>, treatment-emergent adverse event.</a:t>
            </a:r>
          </a:p>
          <a:p>
            <a:pPr marL="0" indent="0">
              <a:lnSpc>
                <a:spcPct val="100000"/>
              </a:lnSpc>
              <a:buNone/>
            </a:pPr>
            <a:r>
              <a:rPr lang="en-GB" sz="900">
                <a:latin typeface="+mn-lt"/>
              </a:rPr>
              <a:t>1. Neal-Perry G, et al. Obstet Gynecol. 2023;141(4):737–47.</a:t>
            </a:r>
          </a:p>
        </p:txBody>
      </p:sp>
      <p:graphicFrame>
        <p:nvGraphicFramePr>
          <p:cNvPr id="6" name="Table 6">
            <a:extLst>
              <a:ext uri="{FF2B5EF4-FFF2-40B4-BE49-F238E27FC236}">
                <a16:creationId xmlns:a16="http://schemas.microsoft.com/office/drawing/2014/main" id="{29AFC386-E004-C70E-1D45-6D1432EAB921}"/>
              </a:ext>
            </a:extLst>
          </p:cNvPr>
          <p:cNvGraphicFramePr>
            <a:graphicFrameLocks noGrp="1"/>
          </p:cNvGraphicFramePr>
          <p:nvPr/>
        </p:nvGraphicFramePr>
        <p:xfrm>
          <a:off x="432175" y="1780484"/>
          <a:ext cx="8449258" cy="3276600"/>
        </p:xfrm>
        <a:graphic>
          <a:graphicData uri="http://schemas.openxmlformats.org/drawingml/2006/table">
            <a:tbl>
              <a:tblPr firstRow="1" bandRow="1">
                <a:tableStyleId>{5C22544A-7EE6-4342-B048-85BDC9FD1C3A}</a:tableStyleId>
              </a:tblPr>
              <a:tblGrid>
                <a:gridCol w="2768546">
                  <a:extLst>
                    <a:ext uri="{9D8B030D-6E8A-4147-A177-3AD203B41FA5}">
                      <a16:colId xmlns:a16="http://schemas.microsoft.com/office/drawing/2014/main" val="822101301"/>
                    </a:ext>
                  </a:extLst>
                </a:gridCol>
                <a:gridCol w="1420178">
                  <a:extLst>
                    <a:ext uri="{9D8B030D-6E8A-4147-A177-3AD203B41FA5}">
                      <a16:colId xmlns:a16="http://schemas.microsoft.com/office/drawing/2014/main" val="209482615"/>
                    </a:ext>
                  </a:extLst>
                </a:gridCol>
                <a:gridCol w="1420178">
                  <a:extLst>
                    <a:ext uri="{9D8B030D-6E8A-4147-A177-3AD203B41FA5}">
                      <a16:colId xmlns:a16="http://schemas.microsoft.com/office/drawing/2014/main" val="2427807042"/>
                    </a:ext>
                  </a:extLst>
                </a:gridCol>
                <a:gridCol w="1420178">
                  <a:extLst>
                    <a:ext uri="{9D8B030D-6E8A-4147-A177-3AD203B41FA5}">
                      <a16:colId xmlns:a16="http://schemas.microsoft.com/office/drawing/2014/main" val="3618947047"/>
                    </a:ext>
                  </a:extLst>
                </a:gridCol>
                <a:gridCol w="1420178">
                  <a:extLst>
                    <a:ext uri="{9D8B030D-6E8A-4147-A177-3AD203B41FA5}">
                      <a16:colId xmlns:a16="http://schemas.microsoft.com/office/drawing/2014/main" val="1267797171"/>
                    </a:ext>
                  </a:extLst>
                </a:gridCol>
              </a:tblGrid>
              <a:tr h="365760">
                <a:tc>
                  <a:txBody>
                    <a:bodyPr/>
                    <a:lstStyle/>
                    <a:p>
                      <a:endParaRPr lang="en-GB" sz="1000" noProof="0"/>
                    </a:p>
                  </a:txBody>
                  <a:tcPr marL="68580" marR="68580" marT="34290" marB="34290">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b="1" noProof="0">
                          <a:solidFill>
                            <a:schemeClr val="bg1"/>
                          </a:solidFill>
                        </a:rPr>
                        <a:t>Placebo</a:t>
                      </a:r>
                    </a:p>
                    <a:p>
                      <a:pPr algn="ctr"/>
                      <a:r>
                        <a:rPr lang="en-GB" sz="1000" b="1" noProof="0">
                          <a:solidFill>
                            <a:schemeClr val="bg1"/>
                          </a:solidFill>
                        </a:rPr>
                        <a:t>(n=610)</a:t>
                      </a:r>
                    </a:p>
                  </a:txBody>
                  <a:tcPr marL="68580" marR="68580" marT="34290" marB="34290">
                    <a:lnB w="12700" cap="flat" cmpd="sng" algn="ctr">
                      <a:solidFill>
                        <a:srgbClr val="7F7F7F"/>
                      </a:solidFill>
                      <a:prstDash val="solid"/>
                      <a:round/>
                      <a:headEnd type="none" w="med" len="med"/>
                      <a:tailEnd type="none" w="med" len="med"/>
                    </a:lnB>
                    <a:solidFill>
                      <a:schemeClr val="bg1">
                        <a:lumMod val="50000"/>
                      </a:schemeClr>
                    </a:solidFill>
                  </a:tcPr>
                </a:tc>
                <a:tc>
                  <a:txBody>
                    <a:bodyPr/>
                    <a:lstStyle/>
                    <a:p>
                      <a:pPr algn="ctr"/>
                      <a:r>
                        <a:rPr lang="en-GB" sz="1000" b="1" noProof="0">
                          <a:solidFill>
                            <a:schemeClr val="bg1"/>
                          </a:solidFill>
                        </a:rPr>
                        <a:t>Fezolinetant 30 mg (n=611)</a:t>
                      </a:r>
                    </a:p>
                  </a:txBody>
                  <a:tcPr marL="68580" marR="68580" marT="34290" marB="34290">
                    <a:lnB w="12700" cap="flat" cmpd="sng" algn="ctr">
                      <a:solidFill>
                        <a:srgbClr val="7F7F7F"/>
                      </a:solidFill>
                      <a:prstDash val="solid"/>
                      <a:round/>
                      <a:headEnd type="none" w="med" len="med"/>
                      <a:tailEnd type="none" w="med" len="med"/>
                    </a:lnB>
                    <a:solidFill>
                      <a:schemeClr val="accent2">
                        <a:lumMod val="60000"/>
                        <a:lumOff val="40000"/>
                      </a:schemeClr>
                    </a:solidFill>
                  </a:tcPr>
                </a:tc>
                <a:tc>
                  <a:txBody>
                    <a:bodyPr/>
                    <a:lstStyle/>
                    <a:p>
                      <a:pPr algn="ctr"/>
                      <a:r>
                        <a:rPr lang="en-GB" sz="1000" b="1" noProof="0">
                          <a:solidFill>
                            <a:schemeClr val="bg1"/>
                          </a:solidFill>
                        </a:rPr>
                        <a:t>Fezolinetant 45 mg (n=609)</a:t>
                      </a:r>
                    </a:p>
                  </a:txBody>
                  <a:tcPr marL="68580" marR="68580" marT="34290" marB="34290">
                    <a:lnB w="12700" cap="flat" cmpd="sng" algn="ctr">
                      <a:solidFill>
                        <a:srgbClr val="7F7F7F"/>
                      </a:solidFill>
                      <a:prstDash val="solid"/>
                      <a:round/>
                      <a:headEnd type="none" w="med" len="med"/>
                      <a:tailEnd type="none" w="med" len="med"/>
                    </a:lnB>
                    <a:solidFill>
                      <a:schemeClr val="accent2"/>
                    </a:solidFill>
                  </a:tcPr>
                </a:tc>
                <a:tc>
                  <a:txBody>
                    <a:bodyPr/>
                    <a:lstStyle/>
                    <a:p>
                      <a:pPr algn="ctr"/>
                      <a:r>
                        <a:rPr lang="en-GB" sz="1000" b="1" noProof="0">
                          <a:solidFill>
                            <a:schemeClr val="bg1"/>
                          </a:solidFill>
                        </a:rPr>
                        <a:t>Fezolinetant total</a:t>
                      </a:r>
                      <a:br>
                        <a:rPr lang="en-GB" sz="1000" b="1" noProof="0">
                          <a:solidFill>
                            <a:schemeClr val="bg1"/>
                          </a:solidFill>
                        </a:rPr>
                      </a:br>
                      <a:r>
                        <a:rPr lang="en-GB" sz="1000" b="1" noProof="0">
                          <a:solidFill>
                            <a:schemeClr val="bg1"/>
                          </a:solidFill>
                        </a:rPr>
                        <a:t>(N=1,220)</a:t>
                      </a:r>
                    </a:p>
                  </a:txBody>
                  <a:tcPr marL="68580" marR="68580" marT="34290" marB="34290">
                    <a:lnR w="12700" cap="flat" cmpd="sng" algn="ctr">
                      <a:solidFill>
                        <a:schemeClr val="tx1"/>
                      </a:solidFill>
                      <a:prstDash val="solid"/>
                      <a:round/>
                      <a:headEnd type="none" w="med" len="med"/>
                      <a:tailEnd type="none" w="med" len="med"/>
                    </a:lnR>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2601343693"/>
                  </a:ext>
                </a:extLst>
              </a:tr>
              <a:tr h="217170">
                <a:tc>
                  <a:txBody>
                    <a:bodyPr/>
                    <a:lstStyle/>
                    <a:p>
                      <a:r>
                        <a:rPr lang="en-GB" sz="1000" b="1" noProof="0"/>
                        <a:t>TEAE*</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391 (64.1)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415 (67.9)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389 (63.9)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804 (65.9)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30532794"/>
                  </a:ext>
                </a:extLst>
              </a:tr>
              <a:tr h="217170">
                <a:tc>
                  <a:txBody>
                    <a:bodyPr/>
                    <a:lstStyle/>
                    <a:p>
                      <a:r>
                        <a:rPr lang="en-GB" sz="1000" b="1" noProof="0"/>
                        <a:t>Study drug-related TEAEs</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106 (17.4)</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94 (15.4)</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110 (18.1)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204 (16.7)</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81038296"/>
                  </a:ext>
                </a:extLst>
              </a:tr>
              <a:tr h="217170">
                <a:tc>
                  <a:txBody>
                    <a:bodyPr/>
                    <a:lstStyle/>
                    <a:p>
                      <a:r>
                        <a:rPr lang="en-GB" sz="1000" b="1" noProof="0"/>
                        <a:t>Serious TEAEs</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14 (2.3)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20 (3.3)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23 (3.8)</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43 (3.5)</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528280500"/>
                  </a:ext>
                </a:extLst>
              </a:tr>
              <a:tr h="217170">
                <a:tc>
                  <a:txBody>
                    <a:bodyPr/>
                    <a:lstStyle/>
                    <a:p>
                      <a:r>
                        <a:rPr lang="en-GB" sz="1000" b="1" noProof="0"/>
                        <a:t>Study drug-related serious TEAEs</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 (0.2)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0</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 (0.5)</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 (0.2)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037469810"/>
                  </a:ext>
                </a:extLst>
              </a:tr>
              <a:tr h="217170">
                <a:tc>
                  <a:txBody>
                    <a:bodyPr/>
                    <a:lstStyle/>
                    <a:p>
                      <a:r>
                        <a:rPr lang="en-GB" sz="1000" b="1" noProof="0"/>
                        <a:t>TEAEs leading to withdrawal of treatment</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26 (4.3)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34 (5.6)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28 (4.6)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62 (5.1)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16411777"/>
                  </a:ext>
                </a:extLst>
              </a:tr>
              <a:tr h="365760">
                <a:tc>
                  <a:txBody>
                    <a:bodyPr/>
                    <a:lstStyle/>
                    <a:p>
                      <a:r>
                        <a:rPr lang="en-GB" sz="1000" b="1" noProof="0"/>
                        <a:t>Study drug-related TEAEs leading to withdrawal of treatment</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16 (2.6)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16 (2.6)</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17 (2.8)</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33 (2.7)</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975799368"/>
                  </a:ext>
                </a:extLst>
              </a:tr>
              <a:tr h="217170">
                <a:tc>
                  <a:txBody>
                    <a:bodyPr/>
                    <a:lstStyle/>
                    <a:p>
                      <a:r>
                        <a:rPr lang="en-GB" sz="1000" b="1" noProof="0"/>
                        <a:t>Death</a:t>
                      </a:r>
                      <a:r>
                        <a:rPr lang="en-GB" sz="1000" b="1" baseline="30000" noProof="0"/>
                        <a:t>†</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0</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 (0.2)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0</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GB" sz="1000" noProof="0"/>
                        <a:t>1 (0.1)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71499059"/>
                  </a:ext>
                </a:extLst>
              </a:tr>
              <a:tr h="514350">
                <a:tc>
                  <a:txBody>
                    <a:bodyPr/>
                    <a:lstStyle/>
                    <a:p>
                      <a:r>
                        <a:rPr lang="en-GB" sz="1000" b="1" noProof="0"/>
                        <a:t>TEAEs occurring in ≥5% of participants</a:t>
                      </a:r>
                    </a:p>
                    <a:p>
                      <a:pPr marL="90488" indent="0">
                        <a:tabLst/>
                      </a:pPr>
                      <a:r>
                        <a:rPr lang="en-GB" sz="1000" b="0" noProof="0"/>
                        <a:t>Headache</a:t>
                      </a:r>
                    </a:p>
                    <a:p>
                      <a:pPr marL="90488" indent="0">
                        <a:tabLst/>
                      </a:pPr>
                      <a:r>
                        <a:rPr lang="en-GB" sz="1000" b="0" noProof="0"/>
                        <a:t>COVID-19</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56 (9.2)</a:t>
                      </a:r>
                    </a:p>
                    <a:p>
                      <a:pPr algn="ctr"/>
                      <a:r>
                        <a:rPr lang="en-GB" sz="1000" noProof="0"/>
                        <a:t>38 (6.2)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52 (8.5)</a:t>
                      </a:r>
                    </a:p>
                    <a:p>
                      <a:pPr algn="ctr"/>
                      <a:r>
                        <a:rPr lang="en-GB" sz="1000" noProof="0"/>
                        <a:t>38 (6.2)</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55 (9.0)</a:t>
                      </a:r>
                    </a:p>
                    <a:p>
                      <a:pPr algn="ctr"/>
                      <a:r>
                        <a:rPr lang="en-GB" sz="1000" noProof="0"/>
                        <a:t>32 (5.3)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107 (8.8)</a:t>
                      </a:r>
                    </a:p>
                    <a:p>
                      <a:pPr algn="ctr"/>
                      <a:r>
                        <a:rPr lang="en-GB" sz="1000" noProof="0"/>
                        <a:t>70 (5.7)</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47243516"/>
                  </a:ext>
                </a:extLst>
              </a:tr>
              <a:tr h="662940">
                <a:tc>
                  <a:txBody>
                    <a:bodyPr/>
                    <a:lstStyle/>
                    <a:p>
                      <a:r>
                        <a:rPr lang="en-GB" sz="1000" b="1" noProof="0"/>
                        <a:t>TEAEs by severity</a:t>
                      </a:r>
                      <a:r>
                        <a:rPr lang="en-GB" sz="1000" b="1" baseline="30000" noProof="0"/>
                        <a:t>‡</a:t>
                      </a:r>
                    </a:p>
                    <a:p>
                      <a:pPr marL="90488" indent="0">
                        <a:tabLst/>
                      </a:pPr>
                      <a:r>
                        <a:rPr lang="en-GB" sz="1000" b="0" noProof="0"/>
                        <a:t>Mild</a:t>
                      </a:r>
                    </a:p>
                    <a:p>
                      <a:pPr marL="90488" indent="0">
                        <a:tabLst/>
                      </a:pPr>
                      <a:r>
                        <a:rPr lang="en-GB" sz="1000" b="0" noProof="0"/>
                        <a:t>Moderate</a:t>
                      </a:r>
                    </a:p>
                    <a:p>
                      <a:pPr marL="90488" indent="0">
                        <a:tabLst/>
                      </a:pPr>
                      <a:r>
                        <a:rPr lang="en-GB" sz="1000" b="0" noProof="0"/>
                        <a:t>Severe</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180 (29.5)</a:t>
                      </a:r>
                    </a:p>
                    <a:p>
                      <a:pPr algn="ctr"/>
                      <a:r>
                        <a:rPr lang="en-GB" sz="1000" noProof="0"/>
                        <a:t>191 (31.3)</a:t>
                      </a:r>
                    </a:p>
                    <a:p>
                      <a:pPr algn="ctr"/>
                      <a:r>
                        <a:rPr lang="en-GB" sz="1000" noProof="0"/>
                        <a:t>20 (3.3)</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215 (35.2)</a:t>
                      </a:r>
                      <a:br>
                        <a:rPr lang="en-GB" sz="1000" noProof="0"/>
                      </a:br>
                      <a:r>
                        <a:rPr lang="en-GB" sz="1000" noProof="0"/>
                        <a:t>185 (30.3)</a:t>
                      </a:r>
                      <a:br>
                        <a:rPr lang="en-GB" sz="1000" noProof="0"/>
                      </a:br>
                      <a:r>
                        <a:rPr lang="en-GB" sz="1000" noProof="0"/>
                        <a:t>15 (2.5)</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195 (32.0)</a:t>
                      </a:r>
                      <a:br>
                        <a:rPr lang="en-GB" sz="1000" noProof="0"/>
                      </a:br>
                      <a:r>
                        <a:rPr lang="en-GB" sz="1000" noProof="0"/>
                        <a:t>171 (28.1)</a:t>
                      </a:r>
                      <a:br>
                        <a:rPr lang="en-GB" sz="1000" noProof="0"/>
                      </a:br>
                      <a:r>
                        <a:rPr lang="en-GB" sz="1000" noProof="0"/>
                        <a:t>23 (3.8)</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endParaRPr lang="en-GB" sz="1000" noProof="0"/>
                    </a:p>
                    <a:p>
                      <a:pPr algn="ctr"/>
                      <a:r>
                        <a:rPr lang="en-GB" sz="1000" noProof="0"/>
                        <a:t>410 (33.6)</a:t>
                      </a:r>
                      <a:br>
                        <a:rPr lang="en-GB" sz="1000" noProof="0"/>
                      </a:br>
                      <a:r>
                        <a:rPr lang="en-GB" sz="1000" noProof="0"/>
                        <a:t>356 (29.2)</a:t>
                      </a:r>
                      <a:br>
                        <a:rPr lang="en-GB" sz="1000" noProof="0"/>
                      </a:br>
                      <a:r>
                        <a:rPr lang="en-GB" sz="1000" noProof="0"/>
                        <a:t>38 (3.1)</a:t>
                      </a:r>
                    </a:p>
                  </a:txBody>
                  <a:tcPr marL="68580" marR="68580" marT="34290" marB="342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10188895"/>
                  </a:ext>
                </a:extLst>
              </a:tr>
            </a:tbl>
          </a:graphicData>
        </a:graphic>
      </p:graphicFrame>
      <p:sp>
        <p:nvSpPr>
          <p:cNvPr id="2" name="Text Placeholder 2">
            <a:extLst>
              <a:ext uri="{FF2B5EF4-FFF2-40B4-BE49-F238E27FC236}">
                <a16:creationId xmlns:a16="http://schemas.microsoft.com/office/drawing/2014/main" id="{69A8F352-49C0-D87A-7353-579D472B9F57}"/>
              </a:ext>
            </a:extLst>
          </p:cNvPr>
          <p:cNvSpPr txBox="1">
            <a:spLocks/>
          </p:cNvSpPr>
          <p:nvPr/>
        </p:nvSpPr>
        <p:spPr>
          <a:xfrm rot="5400000">
            <a:off x="7934491" y="4041694"/>
            <a:ext cx="1887437" cy="184207"/>
          </a:xfrm>
          <a:prstGeom prst="rect">
            <a:avLst/>
          </a:prstGeom>
        </p:spPr>
        <p:txBody>
          <a:bodyPr vert="horz" lIns="0" tIns="45720" rIns="91440" bIns="0" rtlCol="0" anchor="t">
            <a:noAutofit/>
          </a:bodyPr>
          <a:lstStyle>
            <a:lvl1pPr marL="0" indent="0" algn="l" defTabSz="685783" rtl="0" eaLnBrk="1" latinLnBrk="0" hangingPunct="1">
              <a:lnSpc>
                <a:spcPct val="90000"/>
              </a:lnSpc>
              <a:spcBef>
                <a:spcPts val="750"/>
              </a:spcBef>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750" kern="1200">
                <a:solidFill>
                  <a:schemeClr val="accent6">
                    <a:lumMod val="50000"/>
                  </a:schemeClr>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Adapted from Neal-Perry</a:t>
            </a:r>
            <a:r>
              <a:rPr lang="en-GB" sz="750">
                <a:solidFill>
                  <a:srgbClr val="FFFFFF">
                    <a:lumMod val="50000"/>
                  </a:srgbClr>
                </a:solidFill>
              </a:rPr>
              <a:t> G, et al. </a:t>
            </a:r>
            <a:r>
              <a:rPr kumimoji="0" lang="en-GB" sz="75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2023.</a:t>
            </a:r>
            <a:r>
              <a:rPr kumimoji="0" lang="en-GB" sz="750" b="0" i="0" u="none" strike="noStrike" kern="1200" cap="none" spc="0" normalizeH="0" baseline="3000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p>
        </p:txBody>
      </p:sp>
      <p:sp>
        <p:nvSpPr>
          <p:cNvPr id="9" name="Slide Number Placeholder 8">
            <a:extLst>
              <a:ext uri="{FF2B5EF4-FFF2-40B4-BE49-F238E27FC236}">
                <a16:creationId xmlns:a16="http://schemas.microsoft.com/office/drawing/2014/main" id="{C96214FA-0FE5-25C9-B8FC-C3A95FF53D52}"/>
              </a:ext>
            </a:extLst>
          </p:cNvPr>
          <p:cNvSpPr>
            <a:spLocks noGrp="1"/>
          </p:cNvSpPr>
          <p:nvPr>
            <p:ph type="sldNum" sz="quarter" idx="12"/>
          </p:nvPr>
        </p:nvSpPr>
        <p:spPr/>
        <p:txBody>
          <a:bodyPr/>
          <a:lstStyle/>
          <a:p>
            <a:fld id="{D8277FC2-D02C-49A0-8F4A-5D4FF85CD43C}" type="slidenum">
              <a:rPr lang="en-GB" smtClean="0"/>
              <a:pPr/>
              <a:t>26</a:t>
            </a:fld>
            <a:endParaRPr lang="en-GB"/>
          </a:p>
        </p:txBody>
      </p:sp>
    </p:spTree>
    <p:extLst>
      <p:ext uri="{BB962C8B-B14F-4D97-AF65-F5344CB8AC3E}">
        <p14:creationId xmlns:p14="http://schemas.microsoft.com/office/powerpoint/2010/main" val="126906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0DCC7-FF04-1140-50B4-F8861FE47DB5}"/>
              </a:ext>
            </a:extLst>
          </p:cNvPr>
          <p:cNvSpPr>
            <a:spLocks noGrp="1"/>
          </p:cNvSpPr>
          <p:nvPr>
            <p:ph type="title"/>
          </p:nvPr>
        </p:nvSpPr>
        <p:spPr/>
        <p:txBody>
          <a:bodyPr>
            <a:normAutofit/>
          </a:bodyPr>
          <a:lstStyle/>
          <a:p>
            <a:r>
              <a:rPr lang="en-GB" sz="2800" dirty="0">
                <a:latin typeface="Arial"/>
                <a:cs typeface="Arial"/>
              </a:rPr>
              <a:t>The safety profile of </a:t>
            </a:r>
            <a:r>
              <a:rPr lang="en-GB" sz="2800" err="1">
                <a:latin typeface="Arial"/>
                <a:cs typeface="Arial"/>
              </a:rPr>
              <a:t>fezolinetant</a:t>
            </a:r>
            <a:r>
              <a:rPr lang="en-GB" sz="2800" dirty="0">
                <a:latin typeface="Arial"/>
                <a:cs typeface="Arial"/>
              </a:rPr>
              <a:t> has been studied in 2,203 women during phase 3 clinical studies</a:t>
            </a:r>
            <a:r>
              <a:rPr lang="en-GB" sz="2800" baseline="30000" dirty="0">
                <a:latin typeface="Arial"/>
                <a:cs typeface="Arial"/>
              </a:rPr>
              <a:t>1</a:t>
            </a:r>
          </a:p>
        </p:txBody>
      </p:sp>
      <p:sp>
        <p:nvSpPr>
          <p:cNvPr id="5" name="Text Placeholder 4">
            <a:extLst>
              <a:ext uri="{FF2B5EF4-FFF2-40B4-BE49-F238E27FC236}">
                <a16:creationId xmlns:a16="http://schemas.microsoft.com/office/drawing/2014/main" id="{C5A73CFD-3D89-DB65-E8DB-0673AAFAAAB1}"/>
              </a:ext>
            </a:extLst>
          </p:cNvPr>
          <p:cNvSpPr>
            <a:spLocks noGrp="1"/>
          </p:cNvSpPr>
          <p:nvPr>
            <p:ph idx="1"/>
          </p:nvPr>
        </p:nvSpPr>
        <p:spPr>
          <a:xfrm>
            <a:off x="317090" y="5171485"/>
            <a:ext cx="8679426" cy="531393"/>
          </a:xfrm>
        </p:spPr>
        <p:txBody>
          <a:bodyPr>
            <a:normAutofit/>
          </a:bodyPr>
          <a:lstStyle/>
          <a:p>
            <a:pPr marL="0" indent="0">
              <a:lnSpc>
                <a:spcPct val="100000"/>
              </a:lnSpc>
              <a:buNone/>
            </a:pPr>
            <a:r>
              <a:rPr lang="en-GB" sz="900"/>
              <a:t>ALT, alanine aminotransferase; AST, aspartate aminotransferase; GI, gastrointestinal; MedDRA, Medical Dictionary for Regulatory Activities; VMS, vasomotor symptoms. </a:t>
            </a:r>
            <a:br>
              <a:rPr lang="en-GB" sz="900"/>
            </a:br>
            <a:r>
              <a:rPr lang="en-GB" sz="900"/>
              <a:t>1. </a:t>
            </a:r>
            <a:r>
              <a:rPr lang="en-US" sz="900"/>
              <a:t>VEOZA™ (fezolinetant): Summary of Product Characteristics, Astellas</a:t>
            </a:r>
            <a:endParaRPr lang="en-GB" sz="900"/>
          </a:p>
        </p:txBody>
      </p:sp>
      <p:sp>
        <p:nvSpPr>
          <p:cNvPr id="7" name="TextBox 6">
            <a:extLst>
              <a:ext uri="{FF2B5EF4-FFF2-40B4-BE49-F238E27FC236}">
                <a16:creationId xmlns:a16="http://schemas.microsoft.com/office/drawing/2014/main" id="{56677199-CE0F-D50D-12BF-19464854CDF2}"/>
              </a:ext>
            </a:extLst>
          </p:cNvPr>
          <p:cNvSpPr txBox="1"/>
          <p:nvPr/>
        </p:nvSpPr>
        <p:spPr>
          <a:xfrm>
            <a:off x="516200" y="2353290"/>
            <a:ext cx="4279397" cy="236166"/>
          </a:xfrm>
          <a:prstGeom prst="rect">
            <a:avLst/>
          </a:prstGeom>
          <a:noFill/>
        </p:spPr>
        <p:txBody>
          <a:bodyPr wrap="square" lIns="0" tIns="0" rIns="0" bIns="0" anchor="ctr" anchorCtr="0">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050" b="1" i="0" u="none" strike="noStrike" kern="1200" cap="none" spc="0" normalizeH="0" baseline="0">
                <a:ln>
                  <a:noFill/>
                </a:ln>
                <a:solidFill>
                  <a:srgbClr val="231556"/>
                </a:solidFill>
                <a:effectLst/>
                <a:uLnTx/>
                <a:uFillTx/>
                <a:latin typeface="Arial" panose="020B0604020202020204"/>
                <a:ea typeface="+mn-ea"/>
                <a:cs typeface="+mn-cs"/>
              </a:rPr>
              <a:t>Adverse reactions for fezolinetant 45 mg observed during clinical studies and from spontaneous reporting</a:t>
            </a:r>
            <a:r>
              <a:rPr kumimoji="0" lang="en-GB" sz="1050" b="1" i="0" u="none" strike="noStrike" kern="1200" cap="none" spc="0" normalizeH="0" baseline="30000">
                <a:ln>
                  <a:noFill/>
                </a:ln>
                <a:solidFill>
                  <a:srgbClr val="231556"/>
                </a:solidFill>
                <a:effectLst/>
                <a:uLnTx/>
                <a:uFillTx/>
                <a:latin typeface="Arial" panose="020B0604020202020204"/>
                <a:ea typeface="+mn-ea"/>
                <a:cs typeface="+mn-cs"/>
              </a:rPr>
              <a:t>1,2</a:t>
            </a:r>
          </a:p>
        </p:txBody>
      </p:sp>
      <p:graphicFrame>
        <p:nvGraphicFramePr>
          <p:cNvPr id="8" name="Table 6">
            <a:extLst>
              <a:ext uri="{FF2B5EF4-FFF2-40B4-BE49-F238E27FC236}">
                <a16:creationId xmlns:a16="http://schemas.microsoft.com/office/drawing/2014/main" id="{6DAE6DB7-49F7-A52C-68DB-E06D287290E6}"/>
              </a:ext>
            </a:extLst>
          </p:cNvPr>
          <p:cNvGraphicFramePr>
            <a:graphicFrameLocks noGrp="1"/>
          </p:cNvGraphicFramePr>
          <p:nvPr/>
        </p:nvGraphicFramePr>
        <p:xfrm>
          <a:off x="473927" y="2783506"/>
          <a:ext cx="4363944" cy="1866900"/>
        </p:xfrm>
        <a:graphic>
          <a:graphicData uri="http://schemas.openxmlformats.org/drawingml/2006/table">
            <a:tbl>
              <a:tblPr firstRow="1" bandRow="1">
                <a:tableStyleId>{5C22544A-7EE6-4342-B048-85BDC9FD1C3A}</a:tableStyleId>
              </a:tblPr>
              <a:tblGrid>
                <a:gridCol w="1454648">
                  <a:extLst>
                    <a:ext uri="{9D8B030D-6E8A-4147-A177-3AD203B41FA5}">
                      <a16:colId xmlns:a16="http://schemas.microsoft.com/office/drawing/2014/main" val="79852688"/>
                    </a:ext>
                  </a:extLst>
                </a:gridCol>
                <a:gridCol w="1454648">
                  <a:extLst>
                    <a:ext uri="{9D8B030D-6E8A-4147-A177-3AD203B41FA5}">
                      <a16:colId xmlns:a16="http://schemas.microsoft.com/office/drawing/2014/main" val="882599277"/>
                    </a:ext>
                  </a:extLst>
                </a:gridCol>
                <a:gridCol w="1454648">
                  <a:extLst>
                    <a:ext uri="{9D8B030D-6E8A-4147-A177-3AD203B41FA5}">
                      <a16:colId xmlns:a16="http://schemas.microsoft.com/office/drawing/2014/main" val="601865236"/>
                    </a:ext>
                  </a:extLst>
                </a:gridCol>
              </a:tblGrid>
              <a:tr h="365760">
                <a:tc>
                  <a:txBody>
                    <a:bodyPr/>
                    <a:lstStyle/>
                    <a:p>
                      <a:r>
                        <a:rPr lang="en-GB" sz="1000" noProof="0"/>
                        <a:t>MedDRA system organ class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000" noProof="0"/>
                        <a:t>Frequency category</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000" noProof="0"/>
                        <a:t>Adverse reaction</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60114438"/>
                  </a:ext>
                </a:extLst>
              </a:tr>
              <a:tr h="365760">
                <a:tc>
                  <a:txBody>
                    <a:bodyPr/>
                    <a:lstStyle/>
                    <a:p>
                      <a:r>
                        <a:rPr lang="en-GB" sz="1000" noProof="0"/>
                        <a:t>Psychiatric disorders</a:t>
                      </a:r>
                    </a:p>
                  </a:txBody>
                  <a:tcPr marL="6750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Common </a:t>
                      </a:r>
                      <a:br>
                        <a:rPr lang="en-GB" sz="1000" noProof="0"/>
                      </a:br>
                      <a:r>
                        <a:rPr lang="en-GB" sz="1000" noProof="0"/>
                        <a:t>(≥1/100 to &lt;1/10)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Insomnia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120076"/>
                  </a:ext>
                </a:extLst>
              </a:tr>
              <a:tr h="365760">
                <a:tc>
                  <a:txBody>
                    <a:bodyPr/>
                    <a:lstStyle/>
                    <a:p>
                      <a:r>
                        <a:rPr lang="en-GB" sz="1000" noProof="0"/>
                        <a:t>GI disorders</a:t>
                      </a:r>
                    </a:p>
                  </a:txBody>
                  <a:tcPr marL="6750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000" noProof="0"/>
                        <a:t>Common </a:t>
                      </a:r>
                      <a:br>
                        <a:rPr lang="en-GB" sz="1000" noProof="0"/>
                      </a:br>
                      <a:r>
                        <a:rPr lang="en-GB" sz="1000" noProof="0"/>
                        <a:t>(≥1/100 to &lt;1/10)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Diarrhoea, </a:t>
                      </a:r>
                      <a:br>
                        <a:rPr lang="en-GB" sz="1000" noProof="0"/>
                      </a:br>
                      <a:r>
                        <a:rPr lang="en-GB" sz="1000" noProof="0"/>
                        <a:t>abdominal pain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109555"/>
                  </a:ext>
                </a:extLst>
              </a:tr>
              <a:tr h="365760">
                <a:tc rowSpan="2">
                  <a:txBody>
                    <a:bodyPr/>
                    <a:lstStyle/>
                    <a:p>
                      <a:r>
                        <a:rPr lang="en-GB" sz="1000" noProof="0"/>
                        <a:t>Hepatobiliary disorders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000" noProof="0"/>
                        <a:t>Common </a:t>
                      </a:r>
                      <a:br>
                        <a:rPr lang="en-GB" sz="1000" noProof="0"/>
                      </a:br>
                      <a:r>
                        <a:rPr lang="en-GB" sz="1000" noProof="0"/>
                        <a:t>(≥1/100 to &lt;1/10)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ALT increased, </a:t>
                      </a:r>
                      <a:br>
                        <a:rPr lang="en-GB" sz="1000" noProof="0"/>
                      </a:br>
                      <a:r>
                        <a:rPr lang="en-GB" sz="1000" noProof="0"/>
                        <a:t>AST increased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148684"/>
                  </a:ext>
                </a:extLst>
              </a:tr>
              <a:tr h="365760">
                <a:tc vMerge="1">
                  <a:txBody>
                    <a:bodyPr/>
                    <a:lstStyle/>
                    <a:p>
                      <a:endParaRPr lang="en-GB"/>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000" noProof="0"/>
                        <a:t>Not known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noProof="0"/>
                        <a:t>Drug-induced </a:t>
                      </a:r>
                      <a:br>
                        <a:rPr lang="en-GB" sz="1000" noProof="0"/>
                      </a:br>
                      <a:r>
                        <a:rPr lang="en-GB" sz="1000" noProof="0"/>
                        <a:t>liver injury*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9568449"/>
                  </a:ext>
                </a:extLst>
              </a:tr>
            </a:tbl>
          </a:graphicData>
        </a:graphic>
      </p:graphicFrame>
      <p:sp>
        <p:nvSpPr>
          <p:cNvPr id="23" name="Rectangle 22">
            <a:extLst>
              <a:ext uri="{FF2B5EF4-FFF2-40B4-BE49-F238E27FC236}">
                <a16:creationId xmlns:a16="http://schemas.microsoft.com/office/drawing/2014/main" id="{521C34CD-8123-1D86-29AF-940E1B19F69C}"/>
              </a:ext>
            </a:extLst>
          </p:cNvPr>
          <p:cNvSpPr/>
          <p:nvPr/>
        </p:nvSpPr>
        <p:spPr>
          <a:xfrm>
            <a:off x="5235523" y="2434828"/>
            <a:ext cx="3549482" cy="99417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675000" rtlCol="0" anchor="ct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The most frequent adverse reactions leading to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dose discontinuation </a:t>
            </a: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with fezolinetant 45 mg were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ALT increase (0.3%) </a:t>
            </a: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and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insomnia (0.2%)</a:t>
            </a:r>
            <a:r>
              <a:rPr kumimoji="0" lang="en-GB" sz="1200" i="0" u="none" strike="noStrike" kern="1200" cap="none" spc="0" normalizeH="0" baseline="30000">
                <a:ln>
                  <a:noFill/>
                </a:ln>
                <a:solidFill>
                  <a:srgbClr val="231556"/>
                </a:solidFill>
                <a:effectLst/>
                <a:uLnTx/>
                <a:uFillTx/>
                <a:latin typeface="Arial" panose="020B0604020202020204"/>
                <a:ea typeface="+mn-ea"/>
                <a:cs typeface="+mn-cs"/>
              </a:rPr>
              <a:t>1</a:t>
            </a:r>
          </a:p>
        </p:txBody>
      </p:sp>
      <p:pic>
        <p:nvPicPr>
          <p:cNvPr id="25" name="Graphic 24">
            <a:extLst>
              <a:ext uri="{FF2B5EF4-FFF2-40B4-BE49-F238E27FC236}">
                <a16:creationId xmlns:a16="http://schemas.microsoft.com/office/drawing/2014/main" id="{5BDB91C9-1481-D4FB-2806-AF53539D5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9915" y="2700365"/>
            <a:ext cx="486000" cy="486000"/>
          </a:xfrm>
          <a:prstGeom prst="rect">
            <a:avLst/>
          </a:prstGeom>
        </p:spPr>
      </p:pic>
      <p:sp>
        <p:nvSpPr>
          <p:cNvPr id="26" name="Rectangle 25">
            <a:extLst>
              <a:ext uri="{FF2B5EF4-FFF2-40B4-BE49-F238E27FC236}">
                <a16:creationId xmlns:a16="http://schemas.microsoft.com/office/drawing/2014/main" id="{F4DB0C4A-09A9-924C-B889-9122B025B888}"/>
              </a:ext>
            </a:extLst>
          </p:cNvPr>
          <p:cNvSpPr/>
          <p:nvPr/>
        </p:nvSpPr>
        <p:spPr>
          <a:xfrm>
            <a:off x="5235523" y="3636037"/>
            <a:ext cx="3549482" cy="99417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675000" rtlCol="0" anchor="ctr"/>
          <a:lstStyle/>
          <a:p>
            <a:pPr marL="0" marR="0" lvl="0" indent="0" algn="l" defTabSz="685800" rtl="0" eaLnBrk="1" fontAlgn="auto" latinLnBrk="0" hangingPunct="1">
              <a:lnSpc>
                <a:spcPct val="100000"/>
              </a:lnSpc>
              <a:spcBef>
                <a:spcPts val="0"/>
              </a:spcBef>
              <a:spcAft>
                <a:spcPts val="900"/>
              </a:spcAft>
              <a:buClrTx/>
              <a:buSzTx/>
              <a:buFontTx/>
              <a:buNone/>
              <a:tabLst/>
              <a:defRPr/>
            </a:pP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There were </a:t>
            </a: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no serious adverse reactions reported at an incidence greater than 1%</a:t>
            </a: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 across the total </a:t>
            </a:r>
            <a:br>
              <a:rPr kumimoji="0" lang="en-GB" sz="1200" b="0" i="0" u="none" strike="noStrike" kern="1200" cap="none" spc="0" normalizeH="0" baseline="0">
                <a:ln>
                  <a:noFill/>
                </a:ln>
                <a:solidFill>
                  <a:srgbClr val="231556"/>
                </a:solidFill>
                <a:effectLst/>
                <a:uLnTx/>
                <a:uFillTx/>
                <a:latin typeface="Arial" panose="020B0604020202020204"/>
                <a:ea typeface="+mn-ea"/>
                <a:cs typeface="+mn-cs"/>
              </a:rPr>
            </a:br>
            <a:r>
              <a:rPr kumimoji="0" lang="en-GB" sz="1200" b="0" i="0" u="none" strike="noStrike" kern="1200" cap="none" spc="0" normalizeH="0" baseline="0">
                <a:ln>
                  <a:noFill/>
                </a:ln>
                <a:solidFill>
                  <a:srgbClr val="231556"/>
                </a:solidFill>
                <a:effectLst/>
                <a:uLnTx/>
                <a:uFillTx/>
                <a:latin typeface="Arial" panose="020B0604020202020204"/>
                <a:ea typeface="+mn-ea"/>
                <a:cs typeface="+mn-cs"/>
              </a:rPr>
              <a:t>study population</a:t>
            </a:r>
            <a:r>
              <a:rPr kumimoji="0" lang="en-GB" sz="1200" b="1" i="0" u="none" strike="noStrike" kern="1200" cap="none" spc="0" normalizeH="0" baseline="30000">
                <a:ln>
                  <a:noFill/>
                </a:ln>
                <a:solidFill>
                  <a:srgbClr val="231556"/>
                </a:solidFill>
                <a:effectLst/>
                <a:uLnTx/>
                <a:uFillTx/>
                <a:latin typeface="Arial" panose="020B0604020202020204"/>
                <a:ea typeface="+mn-ea"/>
                <a:cs typeface="+mn-cs"/>
              </a:rPr>
              <a:t>1</a:t>
            </a:r>
            <a:endParaRPr kumimoji="0" lang="en-GB" sz="1200" b="0" i="0" u="none" strike="noStrike" kern="1200" cap="none" spc="0" normalizeH="0" baseline="0">
              <a:ln>
                <a:noFill/>
              </a:ln>
              <a:solidFill>
                <a:srgbClr val="231556"/>
              </a:solidFill>
              <a:effectLst/>
              <a:uLnTx/>
              <a:uFillTx/>
              <a:latin typeface="Arial" panose="020B0604020202020204"/>
              <a:ea typeface="+mn-ea"/>
              <a:cs typeface="+mn-cs"/>
            </a:endParaRPr>
          </a:p>
        </p:txBody>
      </p:sp>
      <p:pic>
        <p:nvPicPr>
          <p:cNvPr id="28" name="Graphic 27">
            <a:extLst>
              <a:ext uri="{FF2B5EF4-FFF2-40B4-BE49-F238E27FC236}">
                <a16:creationId xmlns:a16="http://schemas.microsoft.com/office/drawing/2014/main" id="{BA7893CD-6CC8-6170-7C97-771BBC6EB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2494" y="3830165"/>
            <a:ext cx="636038" cy="636038"/>
          </a:xfrm>
          <a:prstGeom prst="rect">
            <a:avLst/>
          </a:prstGeom>
        </p:spPr>
      </p:pic>
      <p:sp>
        <p:nvSpPr>
          <p:cNvPr id="11" name="Slide Number Placeholder 10">
            <a:extLst>
              <a:ext uri="{FF2B5EF4-FFF2-40B4-BE49-F238E27FC236}">
                <a16:creationId xmlns:a16="http://schemas.microsoft.com/office/drawing/2014/main" id="{2E607531-AA58-74B9-6530-348C34BB997B}"/>
              </a:ext>
            </a:extLst>
          </p:cNvPr>
          <p:cNvSpPr>
            <a:spLocks noGrp="1"/>
          </p:cNvSpPr>
          <p:nvPr>
            <p:ph type="sldNum" sz="quarter" idx="12"/>
          </p:nvPr>
        </p:nvSpPr>
        <p:spPr/>
        <p:txBody>
          <a:bodyPr/>
          <a:lstStyle/>
          <a:p>
            <a:fld id="{D8277FC2-D02C-49A0-8F4A-5D4FF85CD43C}" type="slidenum">
              <a:rPr lang="en-GB" smtClean="0"/>
              <a:pPr/>
              <a:t>27</a:t>
            </a:fld>
            <a:endParaRPr lang="en-GB"/>
          </a:p>
        </p:txBody>
      </p:sp>
      <p:sp>
        <p:nvSpPr>
          <p:cNvPr id="6" name="TextBox 5">
            <a:extLst>
              <a:ext uri="{FF2B5EF4-FFF2-40B4-BE49-F238E27FC236}">
                <a16:creationId xmlns:a16="http://schemas.microsoft.com/office/drawing/2014/main" id="{D89A699F-AE75-AF0F-7016-AD8ACBA9BE02}"/>
              </a:ext>
            </a:extLst>
          </p:cNvPr>
          <p:cNvSpPr txBox="1"/>
          <p:nvPr/>
        </p:nvSpPr>
        <p:spPr>
          <a:xfrm>
            <a:off x="473927" y="4630209"/>
            <a:ext cx="4408466" cy="213585"/>
          </a:xfrm>
          <a:prstGeom prst="rect">
            <a:avLst/>
          </a:prstGeom>
          <a:noFill/>
        </p:spPr>
        <p:txBody>
          <a:bodyPr wrap="square">
            <a:spAutoFit/>
          </a:bodyPr>
          <a:lstStyle/>
          <a:p>
            <a:r>
              <a:rPr lang="en-US" sz="788"/>
              <a:t>* Incidence can’t be estimated – post marketing setting</a:t>
            </a:r>
          </a:p>
        </p:txBody>
      </p:sp>
    </p:spTree>
    <p:extLst>
      <p:ext uri="{BB962C8B-B14F-4D97-AF65-F5344CB8AC3E}">
        <p14:creationId xmlns:p14="http://schemas.microsoft.com/office/powerpoint/2010/main" val="3159778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D4A4F8-26D3-4EF1-C907-2D217B8AC525}"/>
              </a:ext>
            </a:extLst>
          </p:cNvPr>
          <p:cNvSpPr/>
          <p:nvPr/>
        </p:nvSpPr>
        <p:spPr>
          <a:xfrm>
            <a:off x="324800" y="2640087"/>
            <a:ext cx="4570367" cy="91240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EF0560F-27FA-E31E-1ACD-46C5176CBE36}"/>
              </a:ext>
            </a:extLst>
          </p:cNvPr>
          <p:cNvSpPr>
            <a:spLocks noGrp="1"/>
          </p:cNvSpPr>
          <p:nvPr>
            <p:ph type="title"/>
          </p:nvPr>
        </p:nvSpPr>
        <p:spPr>
          <a:xfrm>
            <a:off x="317090" y="918022"/>
            <a:ext cx="8751449" cy="994172"/>
          </a:xfrm>
        </p:spPr>
        <p:txBody>
          <a:bodyPr/>
          <a:lstStyle/>
          <a:p>
            <a:r>
              <a:rPr lang="en-GB" sz="2400" dirty="0" err="1">
                <a:latin typeface="Arial"/>
                <a:cs typeface="Arial"/>
              </a:rPr>
              <a:t>Fezolinetant</a:t>
            </a:r>
            <a:r>
              <a:rPr lang="en-GB" sz="2400" dirty="0">
                <a:latin typeface="Arial"/>
                <a:cs typeface="Arial"/>
              </a:rPr>
              <a:t> was assessed for hepatic safety profile</a:t>
            </a:r>
            <a:r>
              <a:rPr lang="en-GB" sz="2400" baseline="30000" dirty="0">
                <a:latin typeface="Arial"/>
                <a:cs typeface="Arial"/>
              </a:rPr>
              <a:t>1-4</a:t>
            </a:r>
            <a:endParaRPr lang="fr-FR" sz="2400" dirty="0">
              <a:latin typeface="Arial"/>
              <a:cs typeface="Arial"/>
            </a:endParaRPr>
          </a:p>
        </p:txBody>
      </p:sp>
      <p:sp>
        <p:nvSpPr>
          <p:cNvPr id="5" name="Text Placeholder 4">
            <a:extLst>
              <a:ext uri="{FF2B5EF4-FFF2-40B4-BE49-F238E27FC236}">
                <a16:creationId xmlns:a16="http://schemas.microsoft.com/office/drawing/2014/main" id="{042D7B6D-15E9-2339-7B5D-03DC955D021F}"/>
              </a:ext>
            </a:extLst>
          </p:cNvPr>
          <p:cNvSpPr>
            <a:spLocks noGrp="1"/>
          </p:cNvSpPr>
          <p:nvPr>
            <p:ph type="body" sz="quarter" idx="16"/>
          </p:nvPr>
        </p:nvSpPr>
        <p:spPr>
          <a:xfrm>
            <a:off x="336132" y="5212080"/>
            <a:ext cx="6681667" cy="447539"/>
          </a:xfrm>
        </p:spPr>
        <p:txBody>
          <a:bodyPr>
            <a:normAutofit/>
          </a:bodyPr>
          <a:lstStyle/>
          <a:p>
            <a:r>
              <a:rPr lang="en-GB" sz="675"/>
              <a:t>ALT, alanine aminotransferase; AST, aspartate aminotransferase; ULN, upper limit of normal.</a:t>
            </a:r>
            <a:br>
              <a:rPr lang="en-GB" sz="675"/>
            </a:br>
            <a:r>
              <a:rPr lang="en-GB" sz="675"/>
              <a:t>1. VEOZA™ (fezolinetant): Summary of Product Characteristics, 2. Lederman S, et al (SKYLIGHT 1). Lancet. 2023;401(10382):1091–102, 3 Johnson KA, et al (SKYLIGHT 2). J Clin Endocrinol </a:t>
            </a:r>
            <a:r>
              <a:rPr lang="en-GB" sz="675" err="1"/>
              <a:t>Metab</a:t>
            </a:r>
            <a:r>
              <a:rPr lang="en-GB" sz="675"/>
              <a:t>. 2023;108(8):1981–97, 4. Neal-Perry G et al (SKYLIGHT 4). </a:t>
            </a:r>
            <a:r>
              <a:rPr lang="en-GB" sz="675" err="1"/>
              <a:t>Obstet</a:t>
            </a:r>
            <a:r>
              <a:rPr lang="en-GB" sz="675"/>
              <a:t> </a:t>
            </a:r>
            <a:r>
              <a:rPr lang="en-GB" sz="675" err="1"/>
              <a:t>Gynecol</a:t>
            </a:r>
            <a:r>
              <a:rPr lang="en-GB" sz="675"/>
              <a:t> 2023;141:737–747.</a:t>
            </a:r>
          </a:p>
        </p:txBody>
      </p:sp>
      <p:sp>
        <p:nvSpPr>
          <p:cNvPr id="6" name="Rectangle 5">
            <a:extLst>
              <a:ext uri="{FF2B5EF4-FFF2-40B4-BE49-F238E27FC236}">
                <a16:creationId xmlns:a16="http://schemas.microsoft.com/office/drawing/2014/main" id="{13CAAB60-C03F-E6D6-4BCD-7A99F82ABC6A}"/>
              </a:ext>
            </a:extLst>
          </p:cNvPr>
          <p:cNvSpPr/>
          <p:nvPr/>
        </p:nvSpPr>
        <p:spPr>
          <a:xfrm>
            <a:off x="448221" y="2799290"/>
            <a:ext cx="1001801" cy="594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6A7EE48-2F62-B5C9-6107-4B29A0439C94}"/>
              </a:ext>
            </a:extLst>
          </p:cNvPr>
          <p:cNvSpPr txBox="1"/>
          <p:nvPr/>
        </p:nvSpPr>
        <p:spPr>
          <a:xfrm>
            <a:off x="527639" y="2900082"/>
            <a:ext cx="842963"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FFFFFF"/>
                </a:solidFill>
                <a:effectLst/>
                <a:uLnTx/>
                <a:uFillTx/>
                <a:latin typeface="Arial" panose="020B0604020202020204"/>
                <a:ea typeface="+mn-ea"/>
                <a:cs typeface="+mn-cs"/>
              </a:rPr>
              <a:t>2.1%</a:t>
            </a:r>
          </a:p>
        </p:txBody>
      </p:sp>
      <p:sp>
        <p:nvSpPr>
          <p:cNvPr id="8" name="Rectangle 7">
            <a:extLst>
              <a:ext uri="{FF2B5EF4-FFF2-40B4-BE49-F238E27FC236}">
                <a16:creationId xmlns:a16="http://schemas.microsoft.com/office/drawing/2014/main" id="{B4D65097-EC5D-D5CF-955A-F9F465B5A293}"/>
              </a:ext>
            </a:extLst>
          </p:cNvPr>
          <p:cNvSpPr/>
          <p:nvPr/>
        </p:nvSpPr>
        <p:spPr>
          <a:xfrm>
            <a:off x="1587648" y="2910090"/>
            <a:ext cx="3307519" cy="372401"/>
          </a:xfrm>
          <a:prstGeom prst="rect">
            <a:avLst/>
          </a:prstGeom>
        </p:spPr>
        <p:txBody>
          <a:bodyPr wrap="square" lIns="0" tIns="0" rIns="0" bIns="0" anchor="ctr">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Arial"/>
                <a:ea typeface="+mn-ea"/>
                <a:cs typeface="+mn-cs"/>
              </a:rPr>
              <a:t>of women receiving VEOZA experienced elevation in serum ALT levels ≥3x ULN compared with 0.8% of women receiving placebo.</a:t>
            </a:r>
            <a:endParaRPr kumimoji="0" lang="en-US" sz="1200" b="0" i="0" u="none" strike="noStrike" kern="1200" cap="none" spc="0" normalizeH="0" baseline="30000" noProof="0">
              <a:ln>
                <a:noFill/>
              </a:ln>
              <a:solidFill>
                <a:schemeClr val="accent1"/>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E00D891-6564-2AF3-6091-061D0FFB2B3C}"/>
              </a:ext>
            </a:extLst>
          </p:cNvPr>
          <p:cNvSpPr/>
          <p:nvPr/>
        </p:nvSpPr>
        <p:spPr>
          <a:xfrm>
            <a:off x="5169547" y="2580611"/>
            <a:ext cx="3549482" cy="230964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marR="0" lvl="0" indent="-214313"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Serious cases with elevations of ALT and/or AST (&gt;10x ULN) with concurrent elevations in bilirubin and/or ALP were reported post marketing</a:t>
            </a:r>
            <a:r>
              <a:rPr lang="en-GB" sz="1125" baseline="30000">
                <a:solidFill>
                  <a:srgbClr val="5667AE"/>
                </a:solidFill>
                <a:latin typeface="Arial" panose="020B0604020202020204"/>
              </a:rPr>
              <a:t>1</a:t>
            </a:r>
            <a:endParaRPr kumimoji="0" lang="en-GB" sz="1125" b="0" i="0" u="none" strike="noStrike" kern="1200" cap="none" spc="0" normalizeH="0" baseline="30000">
              <a:ln>
                <a:noFill/>
              </a:ln>
              <a:solidFill>
                <a:srgbClr val="5667AE"/>
              </a:solidFill>
              <a:effectLst/>
              <a:uLnTx/>
              <a:uFillTx/>
              <a:latin typeface="Arial" panose="020B0604020202020204"/>
              <a:ea typeface="+mn-ea"/>
              <a:cs typeface="+mn-cs"/>
            </a:endParaRPr>
          </a:p>
          <a:p>
            <a:pPr marL="214313" marR="0" lvl="0" indent="-214313"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In some cases, elevated </a:t>
            </a:r>
            <a:r>
              <a:rPr lang="en-GB" sz="1125">
                <a:solidFill>
                  <a:srgbClr val="5667AE"/>
                </a:solidFill>
                <a:latin typeface="Arial" panose="020B0604020202020204"/>
              </a:rPr>
              <a:t>LFTs</a:t>
            </a: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 were associated with signs and symptoms suggestive of liver injury, such as fatigue, pruritus, jaundice, dark urine, pale faeces, nausea, vomiting, decreased appetite and/or abdominal pain</a:t>
            </a:r>
            <a:r>
              <a:rPr lang="en-GB" sz="1125" baseline="30000">
                <a:solidFill>
                  <a:srgbClr val="5667AE"/>
                </a:solidFill>
                <a:latin typeface="Arial" panose="020B0604020202020204"/>
              </a:rPr>
              <a:t>1</a:t>
            </a:r>
            <a:endParaRPr kumimoji="0" lang="en-GB" sz="1125" b="0" i="0" u="none" strike="noStrike" kern="1200" cap="none" spc="0" normalizeH="0" baseline="30000">
              <a:ln>
                <a:noFill/>
              </a:ln>
              <a:solidFill>
                <a:srgbClr val="5667AE"/>
              </a:solidFill>
              <a:effectLst/>
              <a:uLnTx/>
              <a:uFillTx/>
              <a:latin typeface="Arial" panose="020B0604020202020204"/>
              <a:ea typeface="+mn-ea"/>
              <a:cs typeface="+mn-cs"/>
            </a:endParaRPr>
          </a:p>
          <a:p>
            <a:pPr marL="214313" marR="0" lvl="0" indent="-214313"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Elevated </a:t>
            </a:r>
            <a:r>
              <a:rPr lang="en-GB" sz="1125">
                <a:solidFill>
                  <a:srgbClr val="5667AE"/>
                </a:solidFill>
                <a:latin typeface="Arial" panose="020B0604020202020204"/>
              </a:rPr>
              <a:t>LFTs</a:t>
            </a:r>
            <a:r>
              <a:rPr kumimoji="0" lang="en-GB" sz="1125" b="0" i="0" u="none" strike="noStrike" kern="1200" cap="none" spc="0" normalizeH="0" baseline="0">
                <a:ln>
                  <a:noFill/>
                </a:ln>
                <a:solidFill>
                  <a:srgbClr val="5667AE"/>
                </a:solidFill>
                <a:effectLst/>
                <a:uLnTx/>
                <a:uFillTx/>
                <a:latin typeface="Arial" panose="020B0604020202020204"/>
                <a:ea typeface="+mn-ea"/>
                <a:cs typeface="+mn-cs"/>
              </a:rPr>
              <a:t> and symptoms suggestive of liver injury were generally reversible on discontinuation of therapy</a:t>
            </a:r>
            <a:r>
              <a:rPr lang="en-GB" sz="1125" baseline="30000">
                <a:solidFill>
                  <a:srgbClr val="5667AE"/>
                </a:solidFill>
                <a:latin typeface="Arial" panose="020B0604020202020204"/>
              </a:rPr>
              <a:t>1</a:t>
            </a:r>
            <a:endParaRPr kumimoji="0" lang="en-GB" sz="1125" b="0" i="0" u="none" strike="noStrike" kern="1200" cap="none" spc="0" normalizeH="0" baseline="0">
              <a:ln>
                <a:noFill/>
              </a:ln>
              <a:solidFill>
                <a:srgbClr val="5667A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473D2F9C-741B-DEB7-42D2-58D4CC55B701}"/>
              </a:ext>
            </a:extLst>
          </p:cNvPr>
          <p:cNvSpPr/>
          <p:nvPr/>
        </p:nvSpPr>
        <p:spPr>
          <a:xfrm>
            <a:off x="5004717" y="2415587"/>
            <a:ext cx="83408" cy="61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97D0010-AA4C-9716-D1AF-74BC991E3F97}"/>
              </a:ext>
            </a:extLst>
          </p:cNvPr>
          <p:cNvSpPr/>
          <p:nvPr/>
        </p:nvSpPr>
        <p:spPr>
          <a:xfrm rot="16200000">
            <a:off x="5307146" y="2148280"/>
            <a:ext cx="83408" cy="61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C2FAB48-D414-47C0-C01E-D8769DE7F3AA}"/>
              </a:ext>
            </a:extLst>
          </p:cNvPr>
          <p:cNvSpPr/>
          <p:nvPr/>
        </p:nvSpPr>
        <p:spPr>
          <a:xfrm>
            <a:off x="324800" y="3859532"/>
            <a:ext cx="4570367" cy="91240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BB02084-DEBD-204B-E0B8-FA75229D5132}"/>
              </a:ext>
            </a:extLst>
          </p:cNvPr>
          <p:cNvSpPr/>
          <p:nvPr/>
        </p:nvSpPr>
        <p:spPr>
          <a:xfrm>
            <a:off x="448221" y="4018735"/>
            <a:ext cx="1001801" cy="594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8A9D7E63-BFCC-5712-5738-D83CC1F534F9}"/>
              </a:ext>
            </a:extLst>
          </p:cNvPr>
          <p:cNvSpPr txBox="1"/>
          <p:nvPr/>
        </p:nvSpPr>
        <p:spPr>
          <a:xfrm>
            <a:off x="527639" y="4119527"/>
            <a:ext cx="842963"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a:ln>
                  <a:noFill/>
                </a:ln>
                <a:solidFill>
                  <a:srgbClr val="FFFFFF"/>
                </a:solidFill>
                <a:effectLst/>
                <a:uLnTx/>
                <a:uFillTx/>
                <a:latin typeface="Arial" panose="020B0604020202020204"/>
                <a:ea typeface="+mn-ea"/>
                <a:cs typeface="+mn-cs"/>
              </a:rPr>
              <a:t>1.0%</a:t>
            </a:r>
          </a:p>
        </p:txBody>
      </p:sp>
      <p:sp>
        <p:nvSpPr>
          <p:cNvPr id="20" name="Rectangle 19">
            <a:extLst>
              <a:ext uri="{FF2B5EF4-FFF2-40B4-BE49-F238E27FC236}">
                <a16:creationId xmlns:a16="http://schemas.microsoft.com/office/drawing/2014/main" id="{95110270-513A-E345-7028-B5C58A2F39E0}"/>
              </a:ext>
            </a:extLst>
          </p:cNvPr>
          <p:cNvSpPr/>
          <p:nvPr/>
        </p:nvSpPr>
        <p:spPr>
          <a:xfrm>
            <a:off x="1587648" y="4139541"/>
            <a:ext cx="3307519" cy="352388"/>
          </a:xfrm>
          <a:prstGeom prst="rect">
            <a:avLst/>
          </a:prstGeom>
        </p:spPr>
        <p:txBody>
          <a:bodyPr wrap="square" lIns="0" tIns="0" rIns="0" bIns="0" anchor="ctr">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3"/>
                </a:solidFill>
                <a:effectLst/>
                <a:uLnTx/>
                <a:uFillTx/>
                <a:latin typeface="Arial"/>
                <a:ea typeface="+mn-ea"/>
                <a:cs typeface="+mn-cs"/>
              </a:rPr>
              <a:t>of women receiving VEOZA experienced elevation in serum AST levels ≥3x ULN compared with 0.4% of women receiving placebo.</a:t>
            </a:r>
          </a:p>
        </p:txBody>
      </p:sp>
      <p:sp>
        <p:nvSpPr>
          <p:cNvPr id="9" name="TextBox 8">
            <a:extLst>
              <a:ext uri="{FF2B5EF4-FFF2-40B4-BE49-F238E27FC236}">
                <a16:creationId xmlns:a16="http://schemas.microsoft.com/office/drawing/2014/main" id="{4E28B7B7-7375-D241-2268-85A5CD8EE734}"/>
              </a:ext>
            </a:extLst>
          </p:cNvPr>
          <p:cNvSpPr txBox="1"/>
          <p:nvPr/>
        </p:nvSpPr>
        <p:spPr>
          <a:xfrm>
            <a:off x="1088778" y="1857987"/>
            <a:ext cx="6751585" cy="447540"/>
          </a:xfrm>
          <a:prstGeom prst="rect">
            <a:avLst/>
          </a:prstGeom>
          <a:noFill/>
        </p:spPr>
        <p:txBody>
          <a:bodyPr wrap="square" lIns="0" tIns="0" rIns="0" bIns="0" anchor="ctr" anchorCtr="0">
            <a:noAutofit/>
          </a:bodyPr>
          <a:lstStyle/>
          <a:p>
            <a:pPr marL="0" marR="0" lvl="0" indent="0" algn="ctr"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In a pooled analysis of the phase 3 trials (the hepatic safety profile </a:t>
            </a:r>
            <a:b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br>
            <a:r>
              <a:rPr kumimoji="0" lang="en-GB" sz="1200" b="1" i="0" u="none" strike="noStrike" kern="1200" cap="none" spc="0" normalizeH="0" baseline="0" noProof="0">
                <a:ln>
                  <a:noFill/>
                </a:ln>
                <a:solidFill>
                  <a:srgbClr val="404140"/>
                </a:solidFill>
                <a:effectLst/>
                <a:uLnTx/>
                <a:uFillTx/>
                <a:latin typeface="Arial" panose="020B0604020202020204"/>
                <a:ea typeface="+mn-ea"/>
                <a:cs typeface="+mn-cs"/>
              </a:rPr>
              <a:t>was assessed in women receiving VEOZA 45 mg (n=1100) and placebo (n=952).</a:t>
            </a:r>
            <a:r>
              <a:rPr kumimoji="0" lang="en-GB" sz="1200" b="1" i="0" u="none" strike="noStrike" kern="1200" cap="none" spc="0" normalizeH="0" baseline="30000" noProof="0">
                <a:ln>
                  <a:noFill/>
                </a:ln>
                <a:solidFill>
                  <a:srgbClr val="404140"/>
                </a:solidFill>
                <a:effectLst/>
                <a:uLnTx/>
                <a:uFillTx/>
                <a:latin typeface="Arial" panose="020B0604020202020204"/>
                <a:ea typeface="+mn-ea"/>
                <a:cs typeface="+mn-cs"/>
              </a:rPr>
              <a:t>1</a:t>
            </a:r>
            <a:endParaRPr kumimoji="0" lang="en-GB" sz="1200" b="1" i="0" u="none" strike="noStrike" kern="1200" cap="none" spc="0" normalizeH="0" baseline="0" noProof="0">
              <a:ln>
                <a:noFill/>
              </a:ln>
              <a:solidFill>
                <a:srgbClr val="40414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E3486FC-F1C7-3A10-6C33-27DBEC6CD5BB}"/>
              </a:ext>
            </a:extLst>
          </p:cNvPr>
          <p:cNvSpPr txBox="1"/>
          <p:nvPr/>
        </p:nvSpPr>
        <p:spPr>
          <a:xfrm>
            <a:off x="346971" y="2367886"/>
            <a:ext cx="2047262" cy="268133"/>
          </a:xfrm>
          <a:prstGeom prst="rect">
            <a:avLst/>
          </a:prstGeom>
          <a:noFill/>
        </p:spPr>
        <p:txBody>
          <a:bodyPr wrap="square" lIns="0" tIns="0" rIns="0" bIns="0" anchor="ctr" anchorCtr="0">
            <a:noAutofit/>
          </a:bodyPr>
          <a:lstStyle/>
          <a:p>
            <a:pPr marL="0" marR="0" lvl="0" indent="0" algn="l" defTabSz="51435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a:ln>
                  <a:noFill/>
                </a:ln>
                <a:solidFill>
                  <a:srgbClr val="231556"/>
                </a:solidFill>
                <a:effectLst/>
                <a:uLnTx/>
                <a:uFillTx/>
                <a:latin typeface="Arial" panose="020B0604020202020204"/>
                <a:ea typeface="+mn-ea"/>
                <a:cs typeface="+mn-cs"/>
              </a:rPr>
              <a:t>In clinical trials:</a:t>
            </a:r>
            <a:r>
              <a:rPr kumimoji="0" lang="en-GB" sz="1200" b="1" i="0" u="none" strike="noStrike" kern="1200" cap="none" spc="0" normalizeH="0" baseline="30000">
                <a:ln>
                  <a:noFill/>
                </a:ln>
                <a:solidFill>
                  <a:srgbClr val="231556"/>
                </a:solidFill>
                <a:effectLst/>
                <a:uLnTx/>
                <a:uFillTx/>
                <a:latin typeface="Arial" panose="020B0604020202020204"/>
                <a:ea typeface="+mn-ea"/>
                <a:cs typeface="+mn-cs"/>
              </a:rPr>
              <a:t>1</a:t>
            </a:r>
          </a:p>
        </p:txBody>
      </p:sp>
      <p:sp>
        <p:nvSpPr>
          <p:cNvPr id="10" name="Slide Number Placeholder 9">
            <a:extLst>
              <a:ext uri="{FF2B5EF4-FFF2-40B4-BE49-F238E27FC236}">
                <a16:creationId xmlns:a16="http://schemas.microsoft.com/office/drawing/2014/main" id="{C2AD2095-092D-C2CA-F207-B05DCCE3D553}"/>
              </a:ext>
            </a:extLst>
          </p:cNvPr>
          <p:cNvSpPr>
            <a:spLocks noGrp="1"/>
          </p:cNvSpPr>
          <p:nvPr>
            <p:ph type="sldNum" sz="quarter" idx="12"/>
          </p:nvPr>
        </p:nvSpPr>
        <p:spPr/>
        <p:txBody>
          <a:bodyPr/>
          <a:lstStyle/>
          <a:p>
            <a:fld id="{D8277FC2-D02C-49A0-8F4A-5D4FF85CD43C}" type="slidenum">
              <a:rPr lang="en-GB" smtClean="0"/>
              <a:pPr/>
              <a:t>28</a:t>
            </a:fld>
            <a:endParaRPr lang="en-GB"/>
          </a:p>
        </p:txBody>
      </p:sp>
    </p:spTree>
    <p:extLst>
      <p:ext uri="{BB962C8B-B14F-4D97-AF65-F5344CB8AC3E}">
        <p14:creationId xmlns:p14="http://schemas.microsoft.com/office/powerpoint/2010/main" val="84056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36FD80-64F7-9538-5800-AC3439D02005}"/>
              </a:ext>
            </a:extLst>
          </p:cNvPr>
          <p:cNvSpPr>
            <a:spLocks noGrp="1"/>
          </p:cNvSpPr>
          <p:nvPr>
            <p:ph type="title"/>
          </p:nvPr>
        </p:nvSpPr>
        <p:spPr/>
        <p:txBody>
          <a:bodyPr/>
          <a:lstStyle/>
          <a:p>
            <a:r>
              <a:rPr lang="en-GB"/>
              <a:t>Recommendations for liver monitoring </a:t>
            </a:r>
            <a:r>
              <a:rPr lang="en-GB" baseline="30000"/>
              <a:t>1</a:t>
            </a:r>
          </a:p>
        </p:txBody>
      </p:sp>
      <p:sp>
        <p:nvSpPr>
          <p:cNvPr id="2" name="Text Placeholder 1">
            <a:extLst>
              <a:ext uri="{FF2B5EF4-FFF2-40B4-BE49-F238E27FC236}">
                <a16:creationId xmlns:a16="http://schemas.microsoft.com/office/drawing/2014/main" id="{101FC1DA-CA8B-CB03-8595-A8F0EE4A2BDE}"/>
              </a:ext>
            </a:extLst>
          </p:cNvPr>
          <p:cNvSpPr>
            <a:spLocks noGrp="1"/>
          </p:cNvSpPr>
          <p:nvPr>
            <p:ph type="body" sz="quarter" idx="16"/>
          </p:nvPr>
        </p:nvSpPr>
        <p:spPr>
          <a:xfrm>
            <a:off x="336082" y="5450222"/>
            <a:ext cx="8210609" cy="421479"/>
          </a:xfrm>
        </p:spPr>
        <p:txBody>
          <a:bodyPr>
            <a:normAutofit/>
          </a:bodyPr>
          <a:lstStyle/>
          <a:p>
            <a:r>
              <a:rPr lang="en-US" sz="788">
                <a:solidFill>
                  <a:schemeClr val="tx1">
                    <a:lumMod val="50000"/>
                    <a:lumOff val="50000"/>
                  </a:schemeClr>
                </a:solidFill>
              </a:rPr>
              <a:t>Abbreviations: ALT: alanine aminotransferase; AST: aspartate aminotransferase; INR: international normalized ratio/prothrombin time; SmPC: Summary of Product Characteristics; ULN: upper limit of normal, LFT, liver function test; ULN, upper limit of normal.</a:t>
            </a:r>
            <a:br>
              <a:rPr lang="en-US" sz="788">
                <a:solidFill>
                  <a:schemeClr val="tx1">
                    <a:lumMod val="50000"/>
                    <a:lumOff val="50000"/>
                  </a:schemeClr>
                </a:solidFill>
              </a:rPr>
            </a:br>
            <a:r>
              <a:rPr lang="en-US" sz="788">
                <a:solidFill>
                  <a:schemeClr val="tx1">
                    <a:lumMod val="50000"/>
                    <a:lumOff val="50000"/>
                  </a:schemeClr>
                </a:solidFill>
              </a:rPr>
              <a:t>1. VEOZA Product Information (SmPC)</a:t>
            </a:r>
          </a:p>
        </p:txBody>
      </p:sp>
      <p:sp>
        <p:nvSpPr>
          <p:cNvPr id="5" name="Slide Number Placeholder 4">
            <a:extLst>
              <a:ext uri="{FF2B5EF4-FFF2-40B4-BE49-F238E27FC236}">
                <a16:creationId xmlns:a16="http://schemas.microsoft.com/office/drawing/2014/main" id="{C30810B8-FA29-D35F-3FBD-62CA5E2200AA}"/>
              </a:ext>
            </a:extLst>
          </p:cNvPr>
          <p:cNvSpPr>
            <a:spLocks noGrp="1"/>
          </p:cNvSpPr>
          <p:nvPr>
            <p:ph type="sldNum" sz="quarter" idx="12"/>
          </p:nvPr>
        </p:nvSpPr>
        <p:spPr/>
        <p:txBody>
          <a:bodyPr/>
          <a:lstStyle/>
          <a:p>
            <a:fld id="{48F63A3B-78C7-47BE-AE5E-E10140E04643}" type="slidenum">
              <a:rPr lang="en-GB" smtClean="0"/>
              <a:pPr/>
              <a:t>29</a:t>
            </a:fld>
            <a:endParaRPr lang="en-GB"/>
          </a:p>
        </p:txBody>
      </p:sp>
      <p:sp>
        <p:nvSpPr>
          <p:cNvPr id="37" name="Rectangle: Rounded Corners 36">
            <a:extLst>
              <a:ext uri="{FF2B5EF4-FFF2-40B4-BE49-F238E27FC236}">
                <a16:creationId xmlns:a16="http://schemas.microsoft.com/office/drawing/2014/main" id="{B2E2C541-D920-6921-14E9-47C948BC3FF9}"/>
              </a:ext>
            </a:extLst>
          </p:cNvPr>
          <p:cNvSpPr/>
          <p:nvPr/>
        </p:nvSpPr>
        <p:spPr>
          <a:xfrm>
            <a:off x="907747" y="4739134"/>
            <a:ext cx="7263536" cy="49041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accent4">
                    <a:lumMod val="50000"/>
                  </a:schemeClr>
                </a:solidFill>
                <a:effectLst/>
                <a:uLnTx/>
                <a:uFillTx/>
                <a:latin typeface="Arial" panose="020B0604020202020204"/>
                <a:ea typeface="+mn-ea"/>
                <a:cs typeface="+mn-cs"/>
              </a:rPr>
              <a:t>Patients should contact their physician immediately when signs and symptoms of liver injury, </a:t>
            </a:r>
            <a:r>
              <a:rPr kumimoji="0" lang="en-GB" sz="1050" b="1" i="0" u="none" strike="noStrike" kern="1200" cap="none" spc="0" normalizeH="0" baseline="0" noProof="0">
                <a:ln>
                  <a:noFill/>
                </a:ln>
                <a:solidFill>
                  <a:schemeClr val="accent4">
                    <a:lumMod val="50000"/>
                  </a:schemeClr>
                </a:solidFill>
                <a:effectLst/>
                <a:uLnTx/>
                <a:uFillTx/>
                <a:latin typeface="Arial" panose="020B0604020202020204"/>
                <a:ea typeface="+mn-ea"/>
                <a:cs typeface="+mn-cs"/>
              </a:rPr>
              <a:t>such as fatigue, pruritus, jaundice, dark urine, pale faeces, nausea, vomiting, decreased appetite, and/or abdominal pain, occur</a:t>
            </a:r>
          </a:p>
        </p:txBody>
      </p:sp>
      <p:graphicFrame>
        <p:nvGraphicFramePr>
          <p:cNvPr id="10" name="Table 9">
            <a:extLst>
              <a:ext uri="{FF2B5EF4-FFF2-40B4-BE49-F238E27FC236}">
                <a16:creationId xmlns:a16="http://schemas.microsoft.com/office/drawing/2014/main" id="{E03F2CBD-BC61-194E-8356-DF17C583F140}"/>
              </a:ext>
            </a:extLst>
          </p:cNvPr>
          <p:cNvGraphicFramePr>
            <a:graphicFrameLocks noGrp="1"/>
          </p:cNvGraphicFramePr>
          <p:nvPr/>
        </p:nvGraphicFramePr>
        <p:xfrm>
          <a:off x="704676" y="1962285"/>
          <a:ext cx="7842016" cy="2774887"/>
        </p:xfrm>
        <a:graphic>
          <a:graphicData uri="http://schemas.openxmlformats.org/drawingml/2006/table">
            <a:tbl>
              <a:tblPr firstRow="1" firstCol="1" bandRow="1">
                <a:tableStyleId>{C4B1156A-380E-4F78-BDF5-A606A8083BF9}</a:tableStyleId>
              </a:tblPr>
              <a:tblGrid>
                <a:gridCol w="3885603">
                  <a:extLst>
                    <a:ext uri="{9D8B030D-6E8A-4147-A177-3AD203B41FA5}">
                      <a16:colId xmlns:a16="http://schemas.microsoft.com/office/drawing/2014/main" val="1457342240"/>
                    </a:ext>
                  </a:extLst>
                </a:gridCol>
                <a:gridCol w="3956413">
                  <a:extLst>
                    <a:ext uri="{9D8B030D-6E8A-4147-A177-3AD203B41FA5}">
                      <a16:colId xmlns:a16="http://schemas.microsoft.com/office/drawing/2014/main" val="2584151544"/>
                    </a:ext>
                  </a:extLst>
                </a:gridCol>
              </a:tblGrid>
              <a:tr h="313325">
                <a:tc>
                  <a:txBody>
                    <a:bodyPr/>
                    <a:lstStyle/>
                    <a:p>
                      <a:pPr marL="0" marR="0" algn="l">
                        <a:lnSpc>
                          <a:spcPct val="200000"/>
                        </a:lnSpc>
                        <a:spcBef>
                          <a:spcPts val="0"/>
                        </a:spcBef>
                        <a:spcAft>
                          <a:spcPts val="1200"/>
                        </a:spcAft>
                        <a:tabLst>
                          <a:tab pos="765810" algn="l"/>
                        </a:tabLst>
                      </a:pPr>
                      <a:r>
                        <a:rPr lang="en-US" sz="1200" kern="0">
                          <a:solidFill>
                            <a:schemeClr val="accent4">
                              <a:lumMod val="50000"/>
                            </a:schemeClr>
                          </a:solidFill>
                          <a:effectLst/>
                        </a:rPr>
                        <a:t>Before starting treatment with fezolinetant</a:t>
                      </a:r>
                      <a:endParaRPr lang="en-US" sz="1100" kern="100">
                        <a:solidFill>
                          <a:schemeClr val="accent4">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200000"/>
                        </a:lnSpc>
                        <a:spcBef>
                          <a:spcPts val="0"/>
                        </a:spcBef>
                        <a:spcAft>
                          <a:spcPts val="1200"/>
                        </a:spcAft>
                        <a:tabLst>
                          <a:tab pos="765810" algn="l"/>
                        </a:tabLst>
                      </a:pPr>
                      <a:r>
                        <a:rPr lang="en-US" sz="1200" kern="0">
                          <a:solidFill>
                            <a:schemeClr val="accent4">
                              <a:lumMod val="50000"/>
                            </a:schemeClr>
                          </a:solidFill>
                          <a:effectLst/>
                        </a:rPr>
                        <a:t>After starting treatment with fezolinetant</a:t>
                      </a:r>
                      <a:endParaRPr lang="en-US" sz="1100" kern="100">
                        <a:solidFill>
                          <a:schemeClr val="accent4">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5132774"/>
                  </a:ext>
                </a:extLst>
              </a:tr>
              <a:tr h="2327672">
                <a:tc>
                  <a:txBody>
                    <a:bodyPr/>
                    <a:lstStyle/>
                    <a:p>
                      <a:pPr marL="0" marR="0">
                        <a:lnSpc>
                          <a:spcPct val="100000"/>
                        </a:lnSpc>
                        <a:spcBef>
                          <a:spcPts val="0"/>
                        </a:spcBef>
                        <a:spcAft>
                          <a:spcPts val="800"/>
                        </a:spcAft>
                      </a:pPr>
                      <a:endParaRPr lang="en-US" sz="800" b="0" kern="100">
                        <a:effectLst/>
                      </a:endParaRPr>
                    </a:p>
                    <a:p>
                      <a:pPr marL="58738" marR="0" indent="0">
                        <a:lnSpc>
                          <a:spcPct val="100000"/>
                        </a:lnSpc>
                        <a:spcBef>
                          <a:spcPts val="0"/>
                        </a:spcBef>
                        <a:spcAft>
                          <a:spcPts val="800"/>
                        </a:spcAft>
                      </a:pPr>
                      <a:r>
                        <a:rPr lang="en-US" sz="1100" b="0" kern="100">
                          <a:effectLst/>
                        </a:rPr>
                        <a:t>Measure liver values (ALT, AST, bilirubin, albumin and INR**)</a:t>
                      </a:r>
                    </a:p>
                    <a:p>
                      <a:pPr marL="58738" marR="0" indent="0">
                        <a:lnSpc>
                          <a:spcPct val="107000"/>
                        </a:lnSpc>
                        <a:spcBef>
                          <a:spcPts val="0"/>
                        </a:spcBef>
                        <a:spcAft>
                          <a:spcPts val="800"/>
                        </a:spcAft>
                      </a:pPr>
                      <a:endParaRPr lang="en-US" sz="1100" b="1" kern="100">
                        <a:effectLst/>
                      </a:endParaRPr>
                    </a:p>
                    <a:p>
                      <a:pPr marL="58738" marR="0" indent="0">
                        <a:lnSpc>
                          <a:spcPct val="107000"/>
                        </a:lnSpc>
                        <a:spcBef>
                          <a:spcPts val="0"/>
                        </a:spcBef>
                        <a:spcAft>
                          <a:spcPts val="800"/>
                        </a:spcAft>
                      </a:pPr>
                      <a:r>
                        <a:rPr lang="en-US" sz="1100" b="1" kern="100">
                          <a:effectLst/>
                        </a:rPr>
                        <a:t>Do NOT start if:</a:t>
                      </a:r>
                    </a:p>
                    <a:p>
                      <a:pPr marL="227013" marR="0" lvl="0" indent="-168275">
                        <a:lnSpc>
                          <a:spcPct val="107000"/>
                        </a:lnSpc>
                        <a:spcBef>
                          <a:spcPts val="0"/>
                        </a:spcBef>
                        <a:spcAft>
                          <a:spcPts val="800"/>
                        </a:spcAft>
                        <a:buFont typeface="Arial" panose="020B0604020202020204" pitchFamily="34" charset="0"/>
                        <a:buChar char="•"/>
                        <a:tabLst>
                          <a:tab pos="381000" algn="l"/>
                        </a:tabLst>
                      </a:pPr>
                      <a:r>
                        <a:rPr lang="en-US" sz="1100" b="0" kern="100">
                          <a:effectLst/>
                        </a:rPr>
                        <a:t>ALT or AST or total bilirubin ≥ 2 x ULN</a:t>
                      </a:r>
                    </a:p>
                    <a:p>
                      <a:pPr marL="227013" marR="0" lvl="0" indent="-168275">
                        <a:lnSpc>
                          <a:spcPct val="107000"/>
                        </a:lnSpc>
                        <a:spcBef>
                          <a:spcPts val="0"/>
                        </a:spcBef>
                        <a:spcAft>
                          <a:spcPts val="800"/>
                        </a:spcAft>
                        <a:buFont typeface="Arial" panose="020B0604020202020204" pitchFamily="34" charset="0"/>
                        <a:buChar char="•"/>
                        <a:tabLst>
                          <a:tab pos="381000" algn="l"/>
                        </a:tabLst>
                      </a:pPr>
                      <a:r>
                        <a:rPr lang="en-US" sz="1100" b="0" kern="100">
                          <a:effectLst/>
                        </a:rPr>
                        <a:t>Liver function disorder Child-Pugh B or C</a:t>
                      </a:r>
                    </a:p>
                    <a:p>
                      <a:pPr marL="58738" marR="0" indent="0">
                        <a:lnSpc>
                          <a:spcPct val="107000"/>
                        </a:lnSpc>
                        <a:spcBef>
                          <a:spcPts val="0"/>
                        </a:spcBef>
                        <a:spcAft>
                          <a:spcPts val="0"/>
                        </a:spcAft>
                        <a:tabLst>
                          <a:tab pos="765810" algn="l"/>
                        </a:tabLst>
                      </a:pPr>
                      <a:r>
                        <a:rPr lang="en-US" sz="900" b="0" kern="100">
                          <a:effectLst/>
                        </a:rPr>
                        <a:t> </a:t>
                      </a:r>
                    </a:p>
                    <a:p>
                      <a:pPr marL="58738" marR="0" indent="0">
                        <a:lnSpc>
                          <a:spcPct val="107000"/>
                        </a:lnSpc>
                        <a:spcBef>
                          <a:spcPts val="0"/>
                        </a:spcBef>
                        <a:spcAft>
                          <a:spcPts val="0"/>
                        </a:spcAft>
                        <a:tabLst>
                          <a:tab pos="765810" algn="l"/>
                        </a:tabLst>
                      </a:pPr>
                      <a:endParaRPr lang="en-US" sz="1100" b="0" kern="100">
                        <a:effectLst/>
                      </a:endParaRPr>
                    </a:p>
                    <a:p>
                      <a:pPr marL="58738" marR="0" indent="0">
                        <a:lnSpc>
                          <a:spcPct val="107000"/>
                        </a:lnSpc>
                        <a:spcBef>
                          <a:spcPts val="0"/>
                        </a:spcBef>
                        <a:spcAft>
                          <a:spcPts val="0"/>
                        </a:spcAft>
                        <a:tabLst>
                          <a:tab pos="765810" algn="l"/>
                        </a:tabLst>
                      </a:pPr>
                      <a:r>
                        <a:rPr lang="en-US" sz="800" b="0" i="1" kern="100">
                          <a:effectLst/>
                        </a:rPr>
                        <a:t>** Before initiation of fezolinetant, INR (international normalized ratio/prothrombin time) and albumin are measured to assess liver function (Child-Pugh/cirrhosis). This is unchanged from the previous fezolinetant SmPC.</a:t>
                      </a:r>
                      <a:endParaRPr lang="en-US" sz="900" b="0" i="1" kern="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9D2">
                        <a:alpha val="30196"/>
                      </a:srgbClr>
                    </a:solidFill>
                  </a:tcPr>
                </a:tc>
                <a:tc>
                  <a:txBody>
                    <a:bodyPr/>
                    <a:lstStyle/>
                    <a:p>
                      <a:pPr marL="0" marR="0">
                        <a:lnSpc>
                          <a:spcPct val="100000"/>
                        </a:lnSpc>
                        <a:spcBef>
                          <a:spcPts val="0"/>
                        </a:spcBef>
                        <a:spcAft>
                          <a:spcPts val="0"/>
                        </a:spcAft>
                        <a:tabLst>
                          <a:tab pos="765810" algn="l"/>
                        </a:tabLst>
                      </a:pPr>
                      <a:endParaRPr lang="en-US" sz="1100" kern="0">
                        <a:effectLst/>
                      </a:endParaRPr>
                    </a:p>
                    <a:p>
                      <a:pPr marL="168275" marR="0" indent="0">
                        <a:lnSpc>
                          <a:spcPct val="100000"/>
                        </a:lnSpc>
                        <a:spcBef>
                          <a:spcPts val="0"/>
                        </a:spcBef>
                        <a:spcAft>
                          <a:spcPts val="0"/>
                        </a:spcAft>
                        <a:tabLst>
                          <a:tab pos="765810" algn="l"/>
                        </a:tabLst>
                      </a:pPr>
                      <a:r>
                        <a:rPr lang="en-US" sz="1100" kern="0">
                          <a:effectLst/>
                        </a:rPr>
                        <a:t>Monitor ALT, AST and bilirubin once a month for the first 3 months and then based on clinical judgement  </a:t>
                      </a:r>
                      <a:endParaRPr lang="en-US" sz="1100" kern="100">
                        <a:effectLst/>
                      </a:endParaRPr>
                    </a:p>
                    <a:p>
                      <a:pPr marL="168275" marR="0" indent="0">
                        <a:lnSpc>
                          <a:spcPct val="100000"/>
                        </a:lnSpc>
                        <a:spcBef>
                          <a:spcPts val="0"/>
                        </a:spcBef>
                        <a:spcAft>
                          <a:spcPts val="0"/>
                        </a:spcAft>
                        <a:tabLst>
                          <a:tab pos="765810" algn="l"/>
                        </a:tabLst>
                      </a:pPr>
                      <a:r>
                        <a:rPr lang="en-US" sz="1100" kern="0">
                          <a:effectLst/>
                        </a:rPr>
                        <a:t> </a:t>
                      </a:r>
                      <a:endParaRPr lang="en-US" sz="1100" kern="100">
                        <a:effectLst/>
                      </a:endParaRPr>
                    </a:p>
                    <a:p>
                      <a:pPr marL="168275" marR="0" indent="0">
                        <a:lnSpc>
                          <a:spcPct val="100000"/>
                        </a:lnSpc>
                        <a:spcBef>
                          <a:spcPts val="0"/>
                        </a:spcBef>
                        <a:spcAft>
                          <a:spcPts val="0"/>
                        </a:spcAft>
                        <a:tabLst>
                          <a:tab pos="765810" algn="l"/>
                        </a:tabLst>
                      </a:pPr>
                      <a:r>
                        <a:rPr lang="en-US" sz="1100" b="1" kern="0">
                          <a:effectLst/>
                        </a:rPr>
                        <a:t>STOP if:</a:t>
                      </a:r>
                      <a:endParaRPr lang="en-US" sz="1100" b="1" kern="100">
                        <a:effectLst/>
                      </a:endParaRPr>
                    </a:p>
                    <a:p>
                      <a:pPr marL="461963" marR="0" indent="-293688">
                        <a:lnSpc>
                          <a:spcPct val="100000"/>
                        </a:lnSpc>
                        <a:spcBef>
                          <a:spcPts val="0"/>
                        </a:spcBef>
                        <a:spcAft>
                          <a:spcPts val="0"/>
                        </a:spcAft>
                        <a:tabLst/>
                      </a:pPr>
                      <a:r>
                        <a:rPr lang="en-US" sz="1100" kern="0">
                          <a:effectLst/>
                        </a:rPr>
                        <a:t>•	Transaminases ≥ 3 x ULN + symptoms of liver injury</a:t>
                      </a:r>
                    </a:p>
                    <a:p>
                      <a:pPr marL="628650" marR="0" indent="-460375">
                        <a:lnSpc>
                          <a:spcPct val="100000"/>
                        </a:lnSpc>
                        <a:spcBef>
                          <a:spcPts val="0"/>
                        </a:spcBef>
                        <a:spcAft>
                          <a:spcPts val="0"/>
                        </a:spcAft>
                        <a:tabLst/>
                      </a:pPr>
                      <a:r>
                        <a:rPr lang="en-US" sz="1100" kern="0">
                          <a:effectLst/>
                        </a:rPr>
                        <a:t>Or</a:t>
                      </a:r>
                    </a:p>
                    <a:p>
                      <a:pPr marL="461963" marR="0" indent="-293688">
                        <a:lnSpc>
                          <a:spcPct val="100000"/>
                        </a:lnSpc>
                        <a:spcBef>
                          <a:spcPts val="0"/>
                        </a:spcBef>
                        <a:spcAft>
                          <a:spcPts val="0"/>
                        </a:spcAft>
                        <a:tabLst/>
                      </a:pPr>
                      <a:r>
                        <a:rPr lang="en-US" sz="1100" kern="0">
                          <a:effectLst/>
                        </a:rPr>
                        <a:t>•	Transaminases ≥ 3 x ULN + total bilirubin &gt; 2 x ULN</a:t>
                      </a:r>
                    </a:p>
                    <a:p>
                      <a:pPr marL="628650" marR="0" indent="-460375">
                        <a:lnSpc>
                          <a:spcPct val="100000"/>
                        </a:lnSpc>
                        <a:spcBef>
                          <a:spcPts val="0"/>
                        </a:spcBef>
                        <a:spcAft>
                          <a:spcPts val="0"/>
                        </a:spcAft>
                        <a:tabLst/>
                      </a:pPr>
                      <a:r>
                        <a:rPr lang="en-US" sz="1100" kern="0">
                          <a:effectLst/>
                        </a:rPr>
                        <a:t>Or</a:t>
                      </a:r>
                    </a:p>
                    <a:p>
                      <a:pPr marL="461963" marR="0" indent="-293688">
                        <a:lnSpc>
                          <a:spcPct val="100000"/>
                        </a:lnSpc>
                        <a:spcBef>
                          <a:spcPts val="0"/>
                        </a:spcBef>
                        <a:spcAft>
                          <a:spcPts val="0"/>
                        </a:spcAft>
                        <a:tabLst/>
                      </a:pPr>
                      <a:r>
                        <a:rPr lang="en-US" sz="1100" kern="0">
                          <a:effectLst/>
                        </a:rPr>
                        <a:t>•	Transaminases &gt; 5 x ULN</a:t>
                      </a:r>
                    </a:p>
                    <a:p>
                      <a:pPr marL="511175" marR="0" lvl="0" indent="-342900" algn="l" defTabSz="914400" rtl="0" eaLnBrk="1" latinLnBrk="0" hangingPunct="1">
                        <a:lnSpc>
                          <a:spcPct val="107000"/>
                        </a:lnSpc>
                        <a:spcBef>
                          <a:spcPts val="0"/>
                        </a:spcBef>
                        <a:spcAft>
                          <a:spcPts val="800"/>
                        </a:spcAft>
                        <a:buFont typeface="Arial" panose="020B0604020202020204" pitchFamily="34" charset="0"/>
                        <a:buNone/>
                        <a:tabLst/>
                      </a:pPr>
                      <a:endParaRPr lang="en-US" sz="1100" b="0" kern="100">
                        <a:solidFill>
                          <a:schemeClr val="dk1"/>
                        </a:solidFill>
                        <a:effectLst/>
                        <a:latin typeface="+mn-lt"/>
                        <a:ea typeface="+mn-ea"/>
                        <a:cs typeface="+mn-cs"/>
                      </a:endParaRPr>
                    </a:p>
                    <a:p>
                      <a:pPr marL="168275" marR="0" indent="0">
                        <a:lnSpc>
                          <a:spcPct val="100000"/>
                        </a:lnSpc>
                        <a:spcBef>
                          <a:spcPts val="0"/>
                        </a:spcBef>
                        <a:spcAft>
                          <a:spcPts val="0"/>
                        </a:spcAft>
                        <a:tabLst>
                          <a:tab pos="765810" algn="l"/>
                        </a:tabLst>
                      </a:pPr>
                      <a:r>
                        <a:rPr lang="en-US" sz="1100" kern="0">
                          <a:effectLst/>
                        </a:rPr>
                        <a:t>Monitoring of liver function should be maintained until they have normalized. </a:t>
                      </a:r>
                    </a:p>
                    <a:p>
                      <a:pPr marL="168275" marR="0" indent="0">
                        <a:lnSpc>
                          <a:spcPct val="100000"/>
                        </a:lnSpc>
                        <a:spcBef>
                          <a:spcPts val="0"/>
                        </a:spcBef>
                        <a:spcAft>
                          <a:spcPts val="0"/>
                        </a:spcAft>
                        <a:tabLst>
                          <a:tab pos="765810" algn="l"/>
                        </a:tabLst>
                      </a:pPr>
                      <a:endParaRPr lang="en-US" sz="1100" kern="0">
                        <a:effectLst/>
                      </a:endParaRPr>
                    </a:p>
                  </a:txBody>
                  <a:tcPr marL="51435" marR="51435"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9D2">
                        <a:alpha val="30196"/>
                      </a:srgbClr>
                    </a:solidFill>
                  </a:tcPr>
                </a:tc>
                <a:extLst>
                  <a:ext uri="{0D108BD9-81ED-4DB2-BD59-A6C34878D82A}">
                    <a16:rowId xmlns:a16="http://schemas.microsoft.com/office/drawing/2014/main" val="687559931"/>
                  </a:ext>
                </a:extLst>
              </a:tr>
            </a:tbl>
          </a:graphicData>
        </a:graphic>
      </p:graphicFrame>
    </p:spTree>
    <p:extLst>
      <p:ext uri="{BB962C8B-B14F-4D97-AF65-F5344CB8AC3E}">
        <p14:creationId xmlns:p14="http://schemas.microsoft.com/office/powerpoint/2010/main" val="3490794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758" y="-3972"/>
            <a:ext cx="6643724" cy="5704039"/>
          </a:xfrm>
          <a:prstGeom prst="rect">
            <a:avLst/>
          </a:prstGeom>
          <a:noFill/>
        </p:spPr>
      </p:pic>
      <p:sp>
        <p:nvSpPr>
          <p:cNvPr id="4" name="ZoneTexte 3"/>
          <p:cNvSpPr txBox="1"/>
          <p:nvPr/>
        </p:nvSpPr>
        <p:spPr>
          <a:xfrm>
            <a:off x="543399" y="5875748"/>
            <a:ext cx="8055661" cy="1200329"/>
          </a:xfrm>
          <a:prstGeom prst="rect">
            <a:avLst/>
          </a:prstGeom>
          <a:noFill/>
        </p:spPr>
        <p:txBody>
          <a:bodyPr wrap="square" lIns="68580" tIns="34290" rIns="68580" bIns="34290" rtlCol="0" anchor="t">
            <a:spAutoFit/>
          </a:bodyPr>
          <a:lstStyle/>
          <a:p>
            <a:r>
              <a:rPr lang="fr-BE" sz="2000"/>
              <a:t>Antoine, </a:t>
            </a:r>
            <a:r>
              <a:rPr lang="fr-BE" sz="2000" err="1"/>
              <a:t>Ameye</a:t>
            </a:r>
            <a:r>
              <a:rPr lang="fr-BE" sz="2000"/>
              <a:t>, </a:t>
            </a:r>
            <a:r>
              <a:rPr lang="fr-BE" sz="2000" err="1"/>
              <a:t>Paesmans</a:t>
            </a:r>
            <a:r>
              <a:rPr lang="fr-BE" sz="2000"/>
              <a:t> </a:t>
            </a:r>
            <a:r>
              <a:rPr lang="fr-BE" sz="2000" err="1"/>
              <a:t>Rozenberg</a:t>
            </a:r>
            <a:r>
              <a:rPr lang="fr-BE" sz="2000"/>
              <a:t> </a:t>
            </a:r>
            <a:r>
              <a:rPr lang="fr-BE" sz="2000" err="1"/>
              <a:t>Maturitas</a:t>
            </a:r>
            <a:r>
              <a:rPr lang="fr-BE" sz="2000"/>
              <a:t> 2016</a:t>
            </a:r>
            <a:endParaRPr lang="fr-BE" sz="2000">
              <a:ea typeface="Calibri"/>
              <a:cs typeface="Calibri"/>
            </a:endParaRPr>
          </a:p>
          <a:p>
            <a:r>
              <a:rPr lang="fr-BE" sz="2000">
                <a:ea typeface="+mn-lt"/>
                <a:cs typeface="+mn-lt"/>
              </a:rPr>
              <a:t>Fig. 1. Changes in </a:t>
            </a:r>
            <a:r>
              <a:rPr lang="fr-BE" sz="2000" err="1">
                <a:ea typeface="+mn-lt"/>
                <a:cs typeface="+mn-lt"/>
              </a:rPr>
              <a:t>estimated</a:t>
            </a:r>
            <a:r>
              <a:rPr lang="fr-BE" sz="2000">
                <a:ea typeface="+mn-lt"/>
                <a:cs typeface="+mn-lt"/>
              </a:rPr>
              <a:t> proportion of </a:t>
            </a:r>
            <a:r>
              <a:rPr lang="fr-BE" sz="2000" err="1">
                <a:ea typeface="+mn-lt"/>
                <a:cs typeface="+mn-lt"/>
              </a:rPr>
              <a:t>women</a:t>
            </a:r>
            <a:r>
              <a:rPr lang="fr-BE" sz="2000">
                <a:ea typeface="+mn-lt"/>
                <a:cs typeface="+mn-lt"/>
              </a:rPr>
              <a:t> </a:t>
            </a:r>
            <a:r>
              <a:rPr lang="fr-BE" sz="2000" err="1">
                <a:ea typeface="+mn-lt"/>
                <a:cs typeface="+mn-lt"/>
              </a:rPr>
              <a:t>aged</a:t>
            </a:r>
            <a:r>
              <a:rPr lang="fr-BE" sz="2000">
                <a:ea typeface="+mn-lt"/>
                <a:cs typeface="+mn-lt"/>
              </a:rPr>
              <a:t> 45–69 </a:t>
            </a:r>
            <a:r>
              <a:rPr lang="fr-BE" sz="2000" err="1">
                <a:ea typeface="+mn-lt"/>
                <a:cs typeface="+mn-lt"/>
              </a:rPr>
              <a:t>years</a:t>
            </a:r>
            <a:r>
              <a:rPr lang="fr-BE" sz="2000">
                <a:ea typeface="+mn-lt"/>
                <a:cs typeface="+mn-lt"/>
              </a:rPr>
              <a:t> </a:t>
            </a:r>
            <a:r>
              <a:rPr lang="fr-BE" sz="2000" err="1">
                <a:ea typeface="+mn-lt"/>
                <a:cs typeface="+mn-lt"/>
              </a:rPr>
              <a:t>old</a:t>
            </a:r>
            <a:r>
              <a:rPr lang="fr-BE" sz="2000">
                <a:ea typeface="+mn-lt"/>
                <a:cs typeface="+mn-lt"/>
              </a:rPr>
              <a:t>, </a:t>
            </a:r>
            <a:r>
              <a:rPr lang="fr-BE" sz="2000" err="1">
                <a:ea typeface="+mn-lt"/>
                <a:cs typeface="+mn-lt"/>
              </a:rPr>
              <a:t>using</a:t>
            </a:r>
            <a:r>
              <a:rPr lang="fr-BE" sz="2000">
                <a:ea typeface="+mn-lt"/>
                <a:cs typeface="+mn-lt"/>
              </a:rPr>
              <a:t> MHT, in 17 </a:t>
            </a:r>
            <a:r>
              <a:rPr lang="fr-BE" sz="2000" err="1">
                <a:ea typeface="+mn-lt"/>
                <a:cs typeface="+mn-lt"/>
              </a:rPr>
              <a:t>European</a:t>
            </a:r>
            <a:r>
              <a:rPr lang="fr-BE" sz="2000">
                <a:ea typeface="+mn-lt"/>
                <a:cs typeface="+mn-lt"/>
              </a:rPr>
              <a:t> countries.</a:t>
            </a:r>
            <a:endParaRPr lang="fr-BE" sz="2000">
              <a:ea typeface="Calibri"/>
              <a:cs typeface="Calibri"/>
            </a:endParaRPr>
          </a:p>
          <a:p>
            <a:endParaRPr lang="fr-BE" sz="1350">
              <a:cs typeface="Arial"/>
            </a:endParaRPr>
          </a:p>
        </p:txBody>
      </p:sp>
    </p:spTree>
    <p:extLst>
      <p:ext uri="{BB962C8B-B14F-4D97-AF65-F5344CB8AC3E}">
        <p14:creationId xmlns:p14="http://schemas.microsoft.com/office/powerpoint/2010/main" val="146517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latin typeface="+mn-lt"/>
              <a:ea typeface="+mn-ea"/>
              <a:sym typeface="Wingdings" charset="2"/>
            </a:endParaRPr>
          </a:p>
        </p:txBody>
      </p:sp>
      <p:sp>
        <p:nvSpPr>
          <p:cNvPr id="14339" name="Date Placeholder 3">
            <a:extLst>
              <a:ext uri="{FF2B5EF4-FFF2-40B4-BE49-F238E27FC236}">
                <a16:creationId xmlns:a16="http://schemas.microsoft.com/office/drawing/2014/main" id="{C0659031-5EC2-B9CF-9DE5-D50ED7E4DDD4}"/>
              </a:ext>
            </a:extLst>
          </p:cNvPr>
          <p:cNvSpPr>
            <a:spLocks noGrp="1" noChangeArrowheads="1"/>
          </p:cNvSpPr>
          <p:nvPr>
            <p:ph type="dt" sz="quarter" idx="11"/>
            <p:custDataLst>
              <p:tags r:id="rId2"/>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4340" name="Footer Placeholder 4">
            <a:extLst>
              <a:ext uri="{FF2B5EF4-FFF2-40B4-BE49-F238E27FC236}">
                <a16:creationId xmlns:a16="http://schemas.microsoft.com/office/drawing/2014/main" id="{91E4334C-348D-49A6-164C-C27FAC5B13B0}"/>
              </a:ext>
            </a:extLst>
          </p:cNvPr>
          <p:cNvSpPr>
            <a:spLocks noGrp="1" noChangeArrowheads="1"/>
          </p:cNvSpPr>
          <p:nvPr>
            <p:ph type="ftr" sz="quarter" idx="12"/>
            <p:custDataLst>
              <p:tags r:id="rId3"/>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2024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cxnSp>
        <p:nvCxnSpPr>
          <p:cNvPr id="14342" name="Straight Connector 8">
            <a:extLst>
              <a:ext uri="{FF2B5EF4-FFF2-40B4-BE49-F238E27FC236}">
                <a16:creationId xmlns:a16="http://schemas.microsoft.com/office/drawing/2014/main" id="{4A60604C-31D9-CAC0-8AC8-8512B305DC54}"/>
              </a:ext>
            </a:extLst>
          </p:cNvPr>
          <p:cNvCxnSpPr>
            <a:cxnSpLocks noChangeShapeType="1"/>
          </p:cNvCxnSpPr>
          <p:nvPr>
            <p:custDataLst>
              <p:tags r:id="rId5"/>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Change From Baseline in Average Daily Vasomotor Symptom (VMS) Frequency and Severity by Treatment Group and StudyScore range 0-3 (0 indicates no moderate or severe vasomotor symptoms [at baseline] and no mild, moderate, or severe vasomotor symptoms [post baseline]; 1, mild; 2, moderate; and 3, severe symptoms; higher scores indicate greater vasomotor symptom severity). Data shown are means (95% CIs). Zoomed-in presentation along the y-axis for illustration purposes. Only outliers within the displayed scale are visible. Connecting lines over time join arithmetic means by treatment group. A boxplot presentation of the full distribution is provided in eFigure 1 in Supplement 3 and the descriptive summary and data range are available in eTable 5 in Supplement 3. Placebo-elinzanetant, 120 mg, refers to the participants receiving placebo who were switched to receive elinzanetant after week 12. Efficacy analyses were performed on the full analysis set. The circles indicate outside values.
</a:t>
            </a:r>
          </a:p>
        </p:txBody>
      </p:sp>
      <p:sp>
        <p:nvSpPr>
          <p:cNvPr id="14345" name="TextBox 11">
            <a:extLst>
              <a:ext uri="{FF2B5EF4-FFF2-40B4-BE49-F238E27FC236}">
                <a16:creationId xmlns:a16="http://schemas.microsoft.com/office/drawing/2014/main" id="{B4AF0012-8541-3283-99D2-BF691DF9689D}"/>
              </a:ext>
            </a:extLst>
          </p:cNvPr>
          <p:cNvSpPr>
            <a:spLocks noChangeArrowheads="1"/>
          </p:cNvSpPr>
          <p:nvPr>
            <p:custDataLst>
              <p:tags r:id="rId8"/>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t>Figure Legend: </a:t>
            </a:r>
            <a:endParaRPr lang="en-US" altLang="en-US" sz="1200" b="1">
              <a:latin typeface="Helvetica" panose="020B0604020202020204" pitchFamily="34" charset="0"/>
            </a:endParaRPr>
          </a:p>
        </p:txBody>
      </p:sp>
      <p:cxnSp>
        <p:nvCxnSpPr>
          <p:cNvPr id="14346" name="Straight Connector 5">
            <a:extLst>
              <a:ext uri="{FF2B5EF4-FFF2-40B4-BE49-F238E27FC236}">
                <a16:creationId xmlns:a16="http://schemas.microsoft.com/office/drawing/2014/main" id="{6727C761-7363-E1B5-7190-9E6914278057}"/>
              </a:ext>
            </a:extLst>
          </p:cNvPr>
          <p:cNvCxnSpPr>
            <a:cxnSpLocks noChangeShapeType="1"/>
          </p:cNvCxnSpPr>
          <p:nvPr>
            <p:custDataLst>
              <p:tags r:id="rId9"/>
            </p:custDataLst>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a:extLst>
              <a:ext uri="{FF2B5EF4-FFF2-40B4-BE49-F238E27FC236}">
                <a16:creationId xmlns:a16="http://schemas.microsoft.com/office/drawing/2014/main" id="{510DD35A-9701-C7FB-DC1B-0E2F98AB6959}"/>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54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a:extLst>
              <a:ext uri="{FF2B5EF4-FFF2-40B4-BE49-F238E27FC236}">
                <a16:creationId xmlns:a16="http://schemas.microsoft.com/office/drawing/2014/main" id="{AAB28476-072D-9A44-5004-8966D2E8B2A2}"/>
              </a:ext>
            </a:extLst>
          </p:cNvPr>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946400" y="2057400"/>
            <a:ext cx="32464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A214976-52E0-1D09-DFAE-1840A0298E6A}"/>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2B778CB0-F6E0-FFA2-DC20-9BE2B32DE534}"/>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6389" name="Text Placeholder 2">
            <a:extLst>
              <a:ext uri="{FF2B5EF4-FFF2-40B4-BE49-F238E27FC236}">
                <a16:creationId xmlns:a16="http://schemas.microsoft.com/office/drawing/2014/main" id="{56CE5E6B-7E78-FF55-B033-55A5FFB19EA6}"/>
              </a:ext>
            </a:extLst>
          </p:cNvPr>
          <p:cNvSpPr txBox="1"/>
          <p:nvPr>
            <p:custDataLst>
              <p:tags r:id="rId2"/>
            </p:custDataLst>
          </p:nvPr>
        </p:nvSpPr>
        <p:spPr bwMode="auto">
          <a:xfrm>
            <a:off x="0" y="-1356"/>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sp>
        <p:nvSpPr>
          <p:cNvPr id="16391" name="Text Placeholder 2">
            <a:extLst>
              <a:ext uri="{FF2B5EF4-FFF2-40B4-BE49-F238E27FC236}">
                <a16:creationId xmlns:a16="http://schemas.microsoft.com/office/drawing/2014/main" id="{E0AE159D-90B8-7B6D-FB02-B522614674D1}"/>
              </a:ext>
            </a:extLst>
          </p:cNvPr>
          <p:cNvSpPr txBox="1"/>
          <p:nvPr>
            <p:custDataLst>
              <p:tags r:id="rId3"/>
            </p:custDataLst>
          </p:nvPr>
        </p:nvSpPr>
        <p:spPr bwMode="auto">
          <a:xfrm>
            <a:off x="0" y="524981"/>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pic>
        <p:nvPicPr>
          <p:cNvPr id="14348" name="New picture">
            <a:extLst>
              <a:ext uri="{FF2B5EF4-FFF2-40B4-BE49-F238E27FC236}">
                <a16:creationId xmlns:a16="http://schemas.microsoft.com/office/drawing/2014/main" id="{C6FEE73D-AE08-6315-942D-C3412409A155}"/>
              </a:ext>
            </a:extLst>
          </p:cNvPr>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724614" y="25661"/>
            <a:ext cx="7118510" cy="68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6799094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BC9B8-9871-1192-7025-5189E7461165}"/>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05EB86FE-1506-2148-6B64-909E049A588A}"/>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4340" name="Footer Placeholder 4">
            <a:extLst>
              <a:ext uri="{FF2B5EF4-FFF2-40B4-BE49-F238E27FC236}">
                <a16:creationId xmlns:a16="http://schemas.microsoft.com/office/drawing/2014/main" id="{182C1067-A656-5B82-81D9-36927D3DF659}"/>
              </a:ext>
            </a:extLst>
          </p:cNvPr>
          <p:cNvSpPr>
            <a:spLocks noGrp="1" noChangeArrowheads="1"/>
          </p:cNvSpPr>
          <p:nvPr>
            <p:ph type="ftr" sz="quarter" idx="12"/>
            <p:custDataLst>
              <p:tags r:id="rId2"/>
            </p:custDataLst>
          </p:nvPr>
        </p:nvSpPr>
        <p:spPr bwMode="auto">
          <a:xfrm>
            <a:off x="2971800" y="6223000"/>
            <a:ext cx="32004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a:solidFill>
                  <a:srgbClr val="999999"/>
                </a:solidFill>
                <a:latin typeface="Helvetica" panose="020B0604020202020204" pitchFamily="34" charset="0"/>
              </a:rPr>
              <a:t>Copyright 2024 American Medical Association. All Rights Reserved.</a:t>
            </a:r>
          </a:p>
        </p:txBody>
      </p:sp>
      <p:sp>
        <p:nvSpPr>
          <p:cNvPr id="16389" name="Text Placeholder 2">
            <a:extLst>
              <a:ext uri="{FF2B5EF4-FFF2-40B4-BE49-F238E27FC236}">
                <a16:creationId xmlns:a16="http://schemas.microsoft.com/office/drawing/2014/main" id="{4EEC2B58-CCD4-0896-E6C9-6A024A44DE51}"/>
              </a:ext>
            </a:extLst>
          </p:cNvPr>
          <p:cNvSpPr txBox="1"/>
          <p:nvPr>
            <p:custDataLst>
              <p:tags r:id="rId3"/>
            </p:custDataLst>
          </p:nvPr>
        </p:nvSpPr>
        <p:spPr bwMode="auto">
          <a:xfrm>
            <a:off x="0" y="186592"/>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cxnSp>
        <p:nvCxnSpPr>
          <p:cNvPr id="14342" name="Straight Connector 8">
            <a:extLst>
              <a:ext uri="{FF2B5EF4-FFF2-40B4-BE49-F238E27FC236}">
                <a16:creationId xmlns:a16="http://schemas.microsoft.com/office/drawing/2014/main" id="{4D98EAAB-C485-0D34-E610-B461D7A7E0BB}"/>
              </a:ext>
            </a:extLst>
          </p:cNvPr>
          <p:cNvCxnSpPr>
            <a:cxnSpLocks noChangeShapeType="1"/>
          </p:cNvCxnSpPr>
          <p:nvPr>
            <p:custDataLst>
              <p:tags r:id="rId4"/>
            </p:custDataLst>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73CD7163-C379-EAFB-F01D-F9A6215B185E}"/>
              </a:ext>
            </a:extLst>
          </p:cNvPr>
          <p:cNvSpPr txBox="1"/>
          <p:nvPr>
            <p:custDataLst>
              <p:tags r:id="rId5"/>
            </p:custDataLst>
          </p:nvPr>
        </p:nvSpPr>
        <p:spPr bwMode="auto">
          <a:xfrm>
            <a:off x="0" y="689219"/>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sp>
        <p:nvSpPr>
          <p:cNvPr id="16392" name="Text Placeholder 2">
            <a:extLst>
              <a:ext uri="{FF2B5EF4-FFF2-40B4-BE49-F238E27FC236}">
                <a16:creationId xmlns:a16="http://schemas.microsoft.com/office/drawing/2014/main" id="{80EC5708-4DE2-9980-C303-FC606C585878}"/>
              </a:ext>
            </a:extLst>
          </p:cNvPr>
          <p:cNvSpPr txBox="1"/>
          <p:nvPr>
            <p:custDataLst>
              <p:tags r:id="rId6"/>
            </p:custDataLst>
          </p:nvPr>
        </p:nvSpPr>
        <p:spPr bwMode="auto">
          <a:xfrm>
            <a:off x="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Change From Baseline in PROMIS SD SF 8b Total T Score</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a</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and MENQOL Total Score</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b</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by Treatment Group and StudyA reduction in Patient-Reported Outcomes Measurement Information System Sleep Disturbance Short Form 8b (PROMIS SD SF 8b) total T score and Menopause-Specific Quality of Life (MENQOL) questionnaire total score corresponded to an improvement in symptoms. Efficacy analyses were performed on the full analysis set. Connecting lines over time join arithmetic means by treatment group. The circles indicate outside values.
</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a</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For PROMIS SD SF 8b, the score ranges from 28.9 to 76.5 (70, severe sleep disturbance). Higher scores indicate greater severity of sleep disturbance.
</a:t>
            </a:r>
            <a:r>
              <a:rPr lang="en-US" sz="1200" baseline="300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b</a:t>
            </a: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For MENQOL, the score ranges from 1 to 8; higher scores indicate greater bother; and 0.9-point within-patient change represent a clinically meaningful difference.
</a:t>
            </a:r>
          </a:p>
        </p:txBody>
      </p:sp>
      <p:sp>
        <p:nvSpPr>
          <p:cNvPr id="14345" name="TextBox 11">
            <a:extLst>
              <a:ext uri="{FF2B5EF4-FFF2-40B4-BE49-F238E27FC236}">
                <a16:creationId xmlns:a16="http://schemas.microsoft.com/office/drawing/2014/main" id="{C97483DE-E542-912B-0360-43A3DEAD5F29}"/>
              </a:ext>
            </a:extLst>
          </p:cNvPr>
          <p:cNvSpPr>
            <a:spLocks noChangeArrowheads="1"/>
          </p:cNvSpPr>
          <p:nvPr>
            <p:custDataLst>
              <p:tags r:id="rId7"/>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nchor="t"/>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latin typeface="Arial"/>
              <a:cs typeface="Arial"/>
            </a:endParaRPr>
          </a:p>
        </p:txBody>
      </p:sp>
      <p:pic>
        <p:nvPicPr>
          <p:cNvPr id="14348" name="New picture">
            <a:extLst>
              <a:ext uri="{FF2B5EF4-FFF2-40B4-BE49-F238E27FC236}">
                <a16:creationId xmlns:a16="http://schemas.microsoft.com/office/drawing/2014/main" id="{CCB1CB5B-824A-B02D-DFF5-09D87AA37AEA}"/>
              </a:ext>
            </a:extLst>
          </p:cNvPr>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1946275" y="1013315"/>
            <a:ext cx="4510332" cy="44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9236765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65BB-0BF0-37FE-6676-9BCA747BEEAD}"/>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ADDCF2AB-6579-51B3-4C5E-BCDBEB23D891}"/>
              </a:ext>
            </a:extLst>
          </p:cNvPr>
          <p:cNvSpPr>
            <a:spLocks noGrp="1" noChangeArrowheads="1"/>
          </p:cNvSpPr>
          <p:nvPr>
            <p:ph type="dt" sz="quarter" idx="11"/>
            <p:custDataLst>
              <p:tags r:id="rId1"/>
            </p:custDataLst>
          </p:nvPr>
        </p:nvSpPr>
        <p:spPr bwMode="auto">
          <a:xfrm>
            <a:off x="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63500" rIns="12700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Pct val="100000"/>
              <a:buFontTx/>
              <a:buNone/>
            </a:pPr>
            <a:r>
              <a:rPr lang="en-US" altLang="en-US" sz="1100">
                <a:ln>
                  <a:noFill/>
                </a:ln>
                <a:solidFill>
                  <a:srgbClr val="999999"/>
                </a:solidFill>
                <a:latin typeface="Helvetica" panose="020B0604020202020204" pitchFamily="34" charset="0"/>
              </a:rPr>
              <a:t>Date of download:  3/17/2025</a:t>
            </a:r>
          </a:p>
        </p:txBody>
      </p:sp>
      <p:sp>
        <p:nvSpPr>
          <p:cNvPr id="16389" name="Text Placeholder 2">
            <a:extLst>
              <a:ext uri="{FF2B5EF4-FFF2-40B4-BE49-F238E27FC236}">
                <a16:creationId xmlns:a16="http://schemas.microsoft.com/office/drawing/2014/main" id="{6518281D-0880-D61E-3807-23D9E70D45F0}"/>
              </a:ext>
            </a:extLst>
          </p:cNvPr>
          <p:cNvSpPr txBox="1"/>
          <p:nvPr>
            <p:custDataLst>
              <p:tags r:id="rId2"/>
            </p:custDataLst>
          </p:nvPr>
        </p:nvSpPr>
        <p:spPr bwMode="auto">
          <a:xfrm>
            <a:off x="0" y="186592"/>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Elinzanetant for the Treatment of Vasomotor Symptoms Associated With Menopause: OASIS 1 and 2 Randomized Clinical Trials</a:t>
            </a:r>
          </a:p>
        </p:txBody>
      </p:sp>
      <p:sp>
        <p:nvSpPr>
          <p:cNvPr id="16391" name="Text Placeholder 2">
            <a:extLst>
              <a:ext uri="{FF2B5EF4-FFF2-40B4-BE49-F238E27FC236}">
                <a16:creationId xmlns:a16="http://schemas.microsoft.com/office/drawing/2014/main" id="{09089399-B887-35DC-0C1C-E803A9525F62}"/>
              </a:ext>
            </a:extLst>
          </p:cNvPr>
          <p:cNvSpPr txBox="1"/>
          <p:nvPr>
            <p:custDataLst>
              <p:tags r:id="rId3"/>
            </p:custDataLst>
          </p:nvPr>
        </p:nvSpPr>
        <p:spPr bwMode="auto">
          <a:xfrm>
            <a:off x="0" y="689219"/>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2024;332(16):1343-1354. doi:10.1001/jama.2024.14618</a:t>
            </a:r>
          </a:p>
        </p:txBody>
      </p:sp>
      <p:sp>
        <p:nvSpPr>
          <p:cNvPr id="14345" name="TextBox 11">
            <a:extLst>
              <a:ext uri="{FF2B5EF4-FFF2-40B4-BE49-F238E27FC236}">
                <a16:creationId xmlns:a16="http://schemas.microsoft.com/office/drawing/2014/main" id="{30266596-66CF-90BB-2583-5540279696B7}"/>
              </a:ext>
            </a:extLst>
          </p:cNvPr>
          <p:cNvSpPr>
            <a:spLocks noChangeArrowheads="1"/>
          </p:cNvSpPr>
          <p:nvPr>
            <p:custDataLst>
              <p:tags r:id="rId4"/>
            </p:custDataLst>
          </p:nvPr>
        </p:nvSpPr>
        <p:spPr bwMode="auto">
          <a:xfrm>
            <a:off x="0" y="5305425"/>
            <a:ext cx="9153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nchor="t"/>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latin typeface="Arial"/>
              <a:cs typeface="Arial"/>
            </a:endParaRPr>
          </a:p>
        </p:txBody>
      </p:sp>
      <p:pic>
        <p:nvPicPr>
          <p:cNvPr id="14348" name="New picture">
            <a:extLst>
              <a:ext uri="{FF2B5EF4-FFF2-40B4-BE49-F238E27FC236}">
                <a16:creationId xmlns:a16="http://schemas.microsoft.com/office/drawing/2014/main" id="{4CE15CC6-8F69-82DC-AB94-94259E1B2D00}"/>
              </a:ext>
            </a:extLst>
          </p:cNvPr>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034444" y="178540"/>
            <a:ext cx="6937600" cy="66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7751701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2B28C-228F-A9D3-7916-D5EAA6268EB1}"/>
              </a:ext>
            </a:extLst>
          </p:cNvPr>
          <p:cNvSpPr>
            <a:spLocks noGrp="1"/>
          </p:cNvSpPr>
          <p:nvPr>
            <p:ph type="title"/>
          </p:nvPr>
        </p:nvSpPr>
        <p:spPr/>
        <p:txBody>
          <a:bodyPr/>
          <a:lstStyle/>
          <a:p>
            <a:endParaRPr lang="fr-FR"/>
          </a:p>
        </p:txBody>
      </p:sp>
      <p:pic>
        <p:nvPicPr>
          <p:cNvPr id="4" name="Espace réservé du contenu 3" descr="Une image contenant texte, capture d’écran, Police, diagramme&#10;&#10;Le contenu généré par l’IA peut être incorrect.">
            <a:extLst>
              <a:ext uri="{FF2B5EF4-FFF2-40B4-BE49-F238E27FC236}">
                <a16:creationId xmlns:a16="http://schemas.microsoft.com/office/drawing/2014/main" id="{211CA5BB-9E1C-D264-B7B1-096C975D74DE}"/>
              </a:ext>
            </a:extLst>
          </p:cNvPr>
          <p:cNvPicPr>
            <a:picLocks noGrp="1" noChangeAspect="1"/>
          </p:cNvPicPr>
          <p:nvPr>
            <p:ph idx="1"/>
          </p:nvPr>
        </p:nvPicPr>
        <p:blipFill>
          <a:blip r:embed="rId2"/>
          <a:stretch>
            <a:fillRect/>
          </a:stretch>
        </p:blipFill>
        <p:spPr>
          <a:xfrm>
            <a:off x="32176" y="1427823"/>
            <a:ext cx="9238128" cy="4324460"/>
          </a:xfrm>
        </p:spPr>
      </p:pic>
    </p:spTree>
    <p:extLst>
      <p:ext uri="{BB962C8B-B14F-4D97-AF65-F5344CB8AC3E}">
        <p14:creationId xmlns:p14="http://schemas.microsoft.com/office/powerpoint/2010/main" val="220013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1D3F-91EA-A3CD-C9B9-F450C69A3EA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5FF7627-9F03-6BDC-FF50-9EB14845049B}"/>
              </a:ext>
            </a:extLst>
          </p:cNvPr>
          <p:cNvPicPr>
            <a:picLocks noGrp="1" noChangeAspect="1"/>
          </p:cNvPicPr>
          <p:nvPr>
            <p:ph idx="1"/>
          </p:nvPr>
        </p:nvPicPr>
        <p:blipFill>
          <a:blip r:embed="rId2"/>
          <a:stretch>
            <a:fillRect/>
          </a:stretch>
        </p:blipFill>
        <p:spPr>
          <a:xfrm>
            <a:off x="593225" y="548678"/>
            <a:ext cx="8229600" cy="3203089"/>
          </a:xfrm>
        </p:spPr>
      </p:pic>
      <p:sp>
        <p:nvSpPr>
          <p:cNvPr id="5" name="TextBox 4">
            <a:extLst>
              <a:ext uri="{FF2B5EF4-FFF2-40B4-BE49-F238E27FC236}">
                <a16:creationId xmlns:a16="http://schemas.microsoft.com/office/drawing/2014/main" id="{33992296-53A8-BEA7-5EAE-D97987AA1D79}"/>
              </a:ext>
            </a:extLst>
          </p:cNvPr>
          <p:cNvSpPr txBox="1"/>
          <p:nvPr/>
        </p:nvSpPr>
        <p:spPr>
          <a:xfrm>
            <a:off x="1220665" y="418985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OBSTETRICS &amp; GYNECOLOGY  March 2025 </a:t>
            </a:r>
            <a:endParaRPr lang="en-US"/>
          </a:p>
        </p:txBody>
      </p:sp>
    </p:spTree>
    <p:extLst>
      <p:ext uri="{BB962C8B-B14F-4D97-AF65-F5344CB8AC3E}">
        <p14:creationId xmlns:p14="http://schemas.microsoft.com/office/powerpoint/2010/main" val="2454375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Fig. 2.</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a:solidFill>
                  <a:srgbClr val="000000"/>
                </a:solidFill>
                <a:latin typeface="Calibri (Body)"/>
                <a:ea typeface="Calibri (Body)"/>
                <a:cs typeface="Calibri (Body)"/>
                <a:hlinkClick r:id="rId2" action="ppaction://hlinkfile"/>
              </a:rPr>
              <a:t>Fezolinetant and Elinzanetant Therapy for Menopausal Women Experiencing Vasomotor Symptoms: A Systematic Review and Meta-analysis</a:t>
            </a:r>
          </a:p>
          <a:p>
            <a:pPr defTabSz="914400"/>
            <a:endParaRPr sz="900" u="sng">
              <a:solidFill>
                <a:srgbClr val="000000"/>
              </a:solidFill>
              <a:latin typeface="Calibri (Body)"/>
              <a:ea typeface="Calibri (Body)"/>
              <a:cs typeface="Calibri (Body)"/>
              <a:hlinkClick r:id="rId2" action="ppaction://hlinkfile"/>
            </a:endParaRPr>
          </a:p>
          <a:p>
            <a:pPr algn="l" defTabSz="914400"/>
            <a:r>
              <a:rPr sz="900">
                <a:solidFill>
                  <a:srgbClr val="000000"/>
                </a:solidFill>
                <a:latin typeface="Calibri (Body)"/>
                <a:ea typeface="Calibri (Body)"/>
                <a:cs typeface="Calibri (Body)"/>
              </a:rPr>
              <a:t>Menegaz de Almeida, Artur; Oliveira, Paloma; Lopes, Lucca; Leite, Marianna; Morbach, Victória; Alves Kelly, Francinny; Barros, Ítalo; Aquino de Moraes, Francisco Cezar; Prevedello, Alexandra</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Obstetrics &amp; Gynecology145(3):253-261, March 2025.</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doi: 10.1097/AOG.0000000000005812</a:t>
            </a:r>
          </a:p>
          <a:p>
            <a:pPr defTabSz="914400"/>
            <a:endParaRPr sz="90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36</a:t>
            </a:fld>
            <a:endParaRPr lang="en-US"/>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a:solidFill>
                  <a:srgbClr val="000000"/>
                </a:solidFill>
                <a:latin typeface="Calibri (Body)"/>
                <a:ea typeface="Calibri (Body)"/>
                <a:cs typeface="Calibri (Body)"/>
              </a:rPr>
              <a:t>A. Vasomotor symptoms frequency change from baseline. B. Vasomotor symptoms severity change from baseline. MD, mean difference; IV, inverse variance; SKYLIGHT, A Study to Find Out if Fezolinetant Helps Reduce Moderate to Severe Hot Flashes in Women Going Through Menopause; OASIS, A Study to Learn More About How Well Elinzanetant Works and How Safe it is for the Treatment of Vasomotor Symptoms (Hot Flashes) That Are Caused by Hormonal Changes Over 26 Weeks in Women Who Have Been Through the Menopause; df, degrees of freedom; NK, neurokinin.</a:t>
            </a:r>
          </a:p>
          <a:p>
            <a:pPr defTabSz="914400"/>
            <a:endParaRPr sz="90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271188" y="914400"/>
            <a:ext cx="3857625" cy="5029200"/>
          </a:xfrm>
          <a:prstGeom prst="rect">
            <a:avLst/>
          </a:prstGeom>
          <a:ln>
            <a:headEnd type="none"/>
            <a:tailEnd type="none"/>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14400"/>
            <a:r>
              <a:t>Fig. 3.</a:t>
            </a:r>
          </a:p>
        </p:txBody>
      </p:sp>
      <p:sp>
        <p:nvSpPr>
          <p:cNvPr id="4" name="Text Placeholder 3"/>
          <p:cNvSpPr>
            <a:spLocks noGrp="1"/>
          </p:cNvSpPr>
          <p:nvPr>
            <p:ph type="body" sz="half" idx="2"/>
          </p:nvPr>
        </p:nvSpPr>
        <p:spPr bwMode="white">
          <a:xfrm>
            <a:off x="6245352" y="741578"/>
            <a:ext cx="2432304" cy="1832400"/>
          </a:xfrm>
          <a:ln>
            <a:headEnd type="none"/>
            <a:tailEnd type="none"/>
          </a:ln>
        </p:spPr>
        <p:txBody>
          <a:bodyPr wrap="square" anchor="t"/>
          <a:lstStyle/>
          <a:p>
            <a:pPr algn="l" defTabSz="914400"/>
            <a:r>
              <a:rPr sz="900" u="sng">
                <a:solidFill>
                  <a:srgbClr val="000000"/>
                </a:solidFill>
                <a:latin typeface="Calibri (Body)"/>
                <a:ea typeface="Calibri (Body)"/>
                <a:cs typeface="Calibri (Body)"/>
                <a:hlinkClick r:id="rId2" action="ppaction://hlinkfile"/>
              </a:rPr>
              <a:t>Fezolinetant and Elinzanetant Therapy for Menopausal Women Experiencing Vasomotor Symptoms: A Systematic Review and Meta-analysis</a:t>
            </a:r>
          </a:p>
          <a:p>
            <a:pPr defTabSz="914400"/>
            <a:endParaRPr sz="900" u="sng">
              <a:solidFill>
                <a:srgbClr val="000000"/>
              </a:solidFill>
              <a:latin typeface="Calibri (Body)"/>
              <a:ea typeface="Calibri (Body)"/>
              <a:cs typeface="Calibri (Body)"/>
              <a:hlinkClick r:id="rId2" action="ppaction://hlinkfile"/>
            </a:endParaRPr>
          </a:p>
          <a:p>
            <a:pPr algn="l" defTabSz="914400"/>
            <a:r>
              <a:rPr sz="900">
                <a:solidFill>
                  <a:srgbClr val="000000"/>
                </a:solidFill>
                <a:latin typeface="Calibri (Body)"/>
                <a:ea typeface="Calibri (Body)"/>
                <a:cs typeface="Calibri (Body)"/>
              </a:rPr>
              <a:t>Menegaz de Almeida, Artur; Oliveira, Paloma; Lopes, Lucca; Leite, Marianna; Morbach, Victória; Alves Kelly, Francinny; Barros, Ítalo; Aquino de Moraes, Francisco Cezar; Prevedello, Alexandra</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Obstetrics &amp; Gynecology145(3):253-261, March 2025.</a:t>
            </a:r>
          </a:p>
          <a:p>
            <a:pPr defTabSz="914400"/>
            <a:endParaRPr sz="900">
              <a:solidFill>
                <a:srgbClr val="000000"/>
              </a:solidFill>
              <a:latin typeface="Calibri (Body)"/>
              <a:ea typeface="Calibri (Body)"/>
              <a:cs typeface="Calibri (Body)"/>
            </a:endParaRPr>
          </a:p>
          <a:p>
            <a:pPr algn="l" defTabSz="914400"/>
            <a:r>
              <a:rPr sz="900">
                <a:solidFill>
                  <a:srgbClr val="000000"/>
                </a:solidFill>
                <a:latin typeface="Calibri (Body)"/>
                <a:ea typeface="Calibri (Body)"/>
                <a:cs typeface="Calibri (Body)"/>
              </a:rPr>
              <a:t>doi: 10.1097/AOG.0000000000005812</a:t>
            </a:r>
          </a:p>
          <a:p>
            <a:pPr defTabSz="914400"/>
            <a:endParaRPr sz="900">
              <a:solidFill>
                <a:srgbClr val="000000"/>
              </a:solidFill>
              <a:latin typeface="Calibri (Body)"/>
              <a:ea typeface="Calibri (Body)"/>
              <a:cs typeface="Calibri (Body)"/>
            </a:endParaRPr>
          </a:p>
        </p:txBody>
      </p:sp>
      <p:sp>
        <p:nvSpPr>
          <p:cNvPr id="5" name="Footer Placeholder 4"/>
          <p:cNvSpPr>
            <a:spLocks noGrp="1"/>
          </p:cNvSpPr>
          <p:nvPr>
            <p:ph type="ftr" sz="quarter" idx="11"/>
          </p:nvPr>
        </p:nvSpPr>
        <p:spPr bwMode="white">
          <a:ln>
            <a:headEnd type="none"/>
            <a:tailEnd type="none"/>
          </a:ln>
        </p:spPr>
        <p:txBody>
          <a:bodyPr wrap="square"/>
          <a:lstStyle>
            <a:lvl1pPr>
              <a:defRPr sz="900" dirty="0"/>
            </a:lvl1pPr>
          </a:lstStyle>
          <a:p>
            <a:r>
              <a:rPr lang="en-US"/>
              <a:t>Copyright © 2025 Wolters Kluwer. Published by Lippincott Williams &amp; Wilkins.</a:t>
            </a:r>
          </a:p>
        </p:txBody>
      </p:sp>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37</a:t>
            </a:fld>
            <a:endParaRPr lang="en-US"/>
          </a:p>
        </p:txBody>
      </p:sp>
      <p:sp>
        <p:nvSpPr>
          <p:cNvPr id="7" name="Text Placeholder 6"/>
          <p:cNvSpPr>
            <a:spLocks noGrp="1"/>
          </p:cNvSpPr>
          <p:nvPr>
            <p:ph type="body" sz="half" idx="13"/>
          </p:nvPr>
        </p:nvSpPr>
        <p:spPr bwMode="white">
          <a:xfrm>
            <a:off x="6245352" y="2743200"/>
            <a:ext cx="2432304" cy="2889504"/>
          </a:xfrm>
          <a:ln>
            <a:headEnd type="none"/>
            <a:tailEnd type="none"/>
          </a:ln>
        </p:spPr>
        <p:txBody>
          <a:bodyPr wrap="square" anchor="b"/>
          <a:lstStyle/>
          <a:p>
            <a:pPr algn="l" defTabSz="914400"/>
            <a:r>
              <a:rPr sz="900">
                <a:solidFill>
                  <a:srgbClr val="000000"/>
                </a:solidFill>
                <a:latin typeface="Calibri (Body)"/>
                <a:ea typeface="Calibri (Body)"/>
                <a:cs typeface="Calibri (Body)"/>
              </a:rPr>
              <a:t>A. PROMIS-SD-SF (Patient-Reported Outcomes Measurement Information System Sleep Disturbance Short Form) score change from baseline. B. MENQOL (Menopause-Specific Quality of Life) score change from baseline. MD, mean difference; IV, inverse variance; SKYLIGHT, A Study to Find Out if Fezolinetant Helps Reduce Moderate to Severe Hot Flashes in Women Going Through Menopause; OASIS, A Study to Learn More About How Well Elinzanetant Works and How Safe it is for the Treatment of Vasomotor Symptoms (Hot Flashes) That Are Caused by Hormonal Changes Over 26 Weeks in Women Who Have Been Through the Menopause; df, degrees of freedom; NK, neurokinin.</a:t>
            </a:r>
          </a:p>
          <a:p>
            <a:pPr defTabSz="914400"/>
            <a:endParaRPr sz="900">
              <a:solidFill>
                <a:srgbClr val="000000"/>
              </a:solidFill>
              <a:latin typeface="Calibri (Body)"/>
              <a:ea typeface="Calibri (Body)"/>
              <a:cs typeface="Calibri (Body)"/>
            </a:endParaRPr>
          </a:p>
        </p:txBody>
      </p:sp>
      <p:pic>
        <p:nvPicPr>
          <p:cNvPr id="8" name="Picture 8"/>
          <p:cNvPicPr>
            <a:picLocks noChangeAspect="1"/>
          </p:cNvPicPr>
          <p:nvPr/>
        </p:nvPicPr>
        <p:blipFill>
          <a:blip r:embed="rId3">
            <a:lum/>
          </a:blip>
          <a:srcRect/>
          <a:stretch>
            <a:fillRect/>
          </a:stretch>
        </p:blipFill>
        <p:spPr bwMode="white">
          <a:xfrm>
            <a:off x="182880" y="5943600"/>
            <a:ext cx="1600200" cy="685800"/>
          </a:xfrm>
          <a:prstGeom prst="rect">
            <a:avLst/>
          </a:prstGeom>
          <a:ln>
            <a:headEnd type="none"/>
            <a:tailEnd type="none"/>
          </a:ln>
        </p:spPr>
      </p:pic>
      <p:pic>
        <p:nvPicPr>
          <p:cNvPr id="9" name="Picture 9"/>
          <p:cNvPicPr>
            <a:picLocks noChangeAspect="1"/>
          </p:cNvPicPr>
          <p:nvPr/>
        </p:nvPicPr>
        <p:blipFill>
          <a:blip r:embed="rId4">
            <a:lum/>
          </a:blip>
          <a:srcRect/>
          <a:stretch>
            <a:fillRect/>
          </a:stretch>
        </p:blipFill>
        <p:spPr bwMode="white">
          <a:xfrm>
            <a:off x="1233088" y="914400"/>
            <a:ext cx="3933825" cy="5029200"/>
          </a:xfrm>
          <a:prstGeom prst="rect">
            <a:avLst/>
          </a:prstGeom>
          <a:ln>
            <a:headEnd type="none"/>
            <a:tailEnd type="none"/>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B3FAF-F250-7CD4-F043-D3E3DBE1FC10}"/>
              </a:ext>
            </a:extLst>
          </p:cNvPr>
          <p:cNvSpPr>
            <a:spLocks noGrp="1"/>
          </p:cNvSpPr>
          <p:nvPr>
            <p:ph type="title"/>
          </p:nvPr>
        </p:nvSpPr>
        <p:spPr/>
        <p:txBody>
          <a:bodyPr>
            <a:normAutofit/>
          </a:bodyPr>
          <a:lstStyle/>
          <a:p>
            <a:r>
              <a:rPr lang="fr-FR" sz="2800" dirty="0" err="1">
                <a:solidFill>
                  <a:srgbClr val="FF0000"/>
                </a:solidFill>
                <a:highlight>
                  <a:srgbClr val="FFFFFF"/>
                </a:highlight>
                <a:latin typeface="Merriweather"/>
                <a:cs typeface="Arial"/>
              </a:rPr>
              <a:t>Elinzanetant</a:t>
            </a:r>
            <a:r>
              <a:rPr lang="fr-FR" sz="2800" dirty="0">
                <a:solidFill>
                  <a:srgbClr val="FF0000"/>
                </a:solidFill>
                <a:highlight>
                  <a:srgbClr val="FFFFFF"/>
                </a:highlight>
                <a:latin typeface="Merriweather"/>
                <a:cs typeface="Arial"/>
              </a:rPr>
              <a:t> for </a:t>
            </a:r>
            <a:r>
              <a:rPr lang="fr-FR" sz="2800" dirty="0" err="1">
                <a:solidFill>
                  <a:srgbClr val="FF0000"/>
                </a:solidFill>
                <a:highlight>
                  <a:srgbClr val="FFFFFF"/>
                </a:highlight>
                <a:latin typeface="Merriweather"/>
                <a:cs typeface="Arial"/>
              </a:rPr>
              <a:t>Vasomotor</a:t>
            </a:r>
            <a:r>
              <a:rPr lang="fr-FR" sz="2800" dirty="0">
                <a:solidFill>
                  <a:srgbClr val="FF0000"/>
                </a:solidFill>
                <a:highlight>
                  <a:srgbClr val="FFFFFF"/>
                </a:highlight>
                <a:latin typeface="Merriweather"/>
                <a:cs typeface="Arial"/>
              </a:rPr>
              <a:t> </a:t>
            </a:r>
            <a:r>
              <a:rPr lang="fr-FR" sz="2800" dirty="0" err="1">
                <a:solidFill>
                  <a:srgbClr val="FF0000"/>
                </a:solidFill>
                <a:highlight>
                  <a:srgbClr val="FFFFFF"/>
                </a:highlight>
                <a:latin typeface="Merriweather"/>
                <a:cs typeface="Arial"/>
              </a:rPr>
              <a:t>Symptoms</a:t>
            </a:r>
            <a:r>
              <a:rPr lang="fr-FR" sz="2800" dirty="0">
                <a:solidFill>
                  <a:srgbClr val="FF0000"/>
                </a:solidFill>
                <a:highlight>
                  <a:srgbClr val="FFFFFF"/>
                </a:highlight>
                <a:latin typeface="Merriweather"/>
                <a:cs typeface="Arial"/>
              </a:rPr>
              <a:t> </a:t>
            </a:r>
            <a:r>
              <a:rPr lang="fr-FR" sz="2800" dirty="0" err="1">
                <a:solidFill>
                  <a:srgbClr val="FF0000"/>
                </a:solidFill>
                <a:highlight>
                  <a:srgbClr val="FFFFFF"/>
                </a:highlight>
                <a:latin typeface="Merriweather"/>
                <a:cs typeface="Arial"/>
              </a:rPr>
              <a:t>from</a:t>
            </a:r>
            <a:r>
              <a:rPr lang="fr-FR" sz="2800" dirty="0">
                <a:solidFill>
                  <a:srgbClr val="FF0000"/>
                </a:solidFill>
                <a:highlight>
                  <a:srgbClr val="FFFFFF"/>
                </a:highlight>
                <a:latin typeface="Merriweather"/>
                <a:cs typeface="Arial"/>
              </a:rPr>
              <a:t> Endocrine </a:t>
            </a:r>
            <a:r>
              <a:rPr lang="fr-FR" sz="2800" dirty="0" err="1">
                <a:solidFill>
                  <a:srgbClr val="FF0000"/>
                </a:solidFill>
                <a:highlight>
                  <a:srgbClr val="FFFFFF"/>
                </a:highlight>
                <a:latin typeface="Merriweather"/>
                <a:cs typeface="Arial"/>
              </a:rPr>
              <a:t>Therapy</a:t>
            </a:r>
            <a:r>
              <a:rPr lang="fr-FR" sz="2800" dirty="0">
                <a:solidFill>
                  <a:srgbClr val="FF0000"/>
                </a:solidFill>
                <a:highlight>
                  <a:srgbClr val="FFFFFF"/>
                </a:highlight>
                <a:latin typeface="Merriweather"/>
                <a:cs typeface="Arial"/>
              </a:rPr>
              <a:t> for </a:t>
            </a:r>
            <a:r>
              <a:rPr lang="fr-FR" sz="2800" dirty="0" err="1">
                <a:solidFill>
                  <a:srgbClr val="FF0000"/>
                </a:solidFill>
                <a:highlight>
                  <a:srgbClr val="FFFFFF"/>
                </a:highlight>
                <a:latin typeface="Merriweather"/>
                <a:cs typeface="Arial"/>
              </a:rPr>
              <a:t>Breast</a:t>
            </a:r>
            <a:r>
              <a:rPr lang="fr-FR" sz="2800" dirty="0">
                <a:solidFill>
                  <a:srgbClr val="FF0000"/>
                </a:solidFill>
                <a:highlight>
                  <a:srgbClr val="FFFFFF"/>
                </a:highlight>
                <a:latin typeface="Merriweather"/>
                <a:cs typeface="Arial"/>
              </a:rPr>
              <a:t> Cancer</a:t>
            </a:r>
            <a:endParaRPr lang="fr-FR" sz="2800" dirty="0">
              <a:solidFill>
                <a:srgbClr val="FF0000"/>
              </a:solidFill>
              <a:cs typeface="Arial"/>
            </a:endParaRPr>
          </a:p>
          <a:p>
            <a:endParaRPr lang="fr-FR" dirty="0"/>
          </a:p>
        </p:txBody>
      </p:sp>
      <p:pic>
        <p:nvPicPr>
          <p:cNvPr id="4" name="Espace réservé du contenu 3" descr="Une image contenant texte, capture d’écran, Parallèle, ligne&#10;&#10;Le contenu généré par l’IA peut être incorrect.">
            <a:extLst>
              <a:ext uri="{FF2B5EF4-FFF2-40B4-BE49-F238E27FC236}">
                <a16:creationId xmlns:a16="http://schemas.microsoft.com/office/drawing/2014/main" id="{6495B870-8C1F-8F20-031C-B4F18BC1AC66}"/>
              </a:ext>
            </a:extLst>
          </p:cNvPr>
          <p:cNvPicPr>
            <a:picLocks noGrp="1" noChangeAspect="1"/>
          </p:cNvPicPr>
          <p:nvPr>
            <p:ph idx="1"/>
          </p:nvPr>
        </p:nvPicPr>
        <p:blipFill>
          <a:blip r:embed="rId2"/>
          <a:stretch>
            <a:fillRect/>
          </a:stretch>
        </p:blipFill>
        <p:spPr>
          <a:xfrm>
            <a:off x="833732" y="1061154"/>
            <a:ext cx="4786392" cy="5800458"/>
          </a:xfrm>
          <a:prstGeom prst="rect">
            <a:avLst/>
          </a:prstGeom>
        </p:spPr>
      </p:pic>
      <p:sp>
        <p:nvSpPr>
          <p:cNvPr id="5" name="ZoneTexte 4">
            <a:extLst>
              <a:ext uri="{FF2B5EF4-FFF2-40B4-BE49-F238E27FC236}">
                <a16:creationId xmlns:a16="http://schemas.microsoft.com/office/drawing/2014/main" id="{DC830D86-FB6A-2E04-432B-1C9A9F9FF43C}"/>
              </a:ext>
            </a:extLst>
          </p:cNvPr>
          <p:cNvSpPr txBox="1"/>
          <p:nvPr/>
        </p:nvSpPr>
        <p:spPr>
          <a:xfrm>
            <a:off x="6271327" y="2296115"/>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rgbClr val="212121"/>
                </a:solidFill>
                <a:highlight>
                  <a:srgbClr val="FFFFFF"/>
                </a:highlight>
                <a:ea typeface="+mn-lt"/>
                <a:cs typeface="+mn-lt"/>
              </a:rPr>
              <a:t>Cardoso F, et al  </a:t>
            </a:r>
            <a:r>
              <a:rPr lang="fr-FR" sz="1200" dirty="0" err="1">
                <a:solidFill>
                  <a:srgbClr val="212121"/>
                </a:solidFill>
                <a:highlight>
                  <a:srgbClr val="FFFFFF"/>
                </a:highlight>
                <a:ea typeface="+mn-lt"/>
                <a:cs typeface="+mn-lt"/>
              </a:rPr>
              <a:t>Elinzanetant</a:t>
            </a:r>
            <a:r>
              <a:rPr lang="fr-FR" sz="1200" dirty="0">
                <a:solidFill>
                  <a:srgbClr val="212121"/>
                </a:solidFill>
                <a:highlight>
                  <a:srgbClr val="FFFFFF"/>
                </a:highlight>
                <a:ea typeface="+mn-lt"/>
                <a:cs typeface="+mn-lt"/>
              </a:rPr>
              <a:t> for </a:t>
            </a:r>
            <a:r>
              <a:rPr lang="fr-FR" sz="1200" dirty="0" err="1">
                <a:solidFill>
                  <a:srgbClr val="212121"/>
                </a:solidFill>
                <a:highlight>
                  <a:srgbClr val="FFFFFF"/>
                </a:highlight>
                <a:ea typeface="+mn-lt"/>
                <a:cs typeface="+mn-lt"/>
              </a:rPr>
              <a:t>Vasomotor</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Symptoms</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from</a:t>
            </a:r>
            <a:r>
              <a:rPr lang="fr-FR" sz="1200" dirty="0">
                <a:solidFill>
                  <a:srgbClr val="212121"/>
                </a:solidFill>
                <a:highlight>
                  <a:srgbClr val="FFFFFF"/>
                </a:highlight>
                <a:ea typeface="+mn-lt"/>
                <a:cs typeface="+mn-lt"/>
              </a:rPr>
              <a:t> Endocrine </a:t>
            </a:r>
            <a:r>
              <a:rPr lang="fr-FR" sz="1200" dirty="0" err="1">
                <a:solidFill>
                  <a:srgbClr val="212121"/>
                </a:solidFill>
                <a:highlight>
                  <a:srgbClr val="FFFFFF"/>
                </a:highlight>
                <a:ea typeface="+mn-lt"/>
                <a:cs typeface="+mn-lt"/>
              </a:rPr>
              <a:t>Therapy</a:t>
            </a:r>
            <a:r>
              <a:rPr lang="fr-FR" sz="1200" dirty="0">
                <a:solidFill>
                  <a:srgbClr val="212121"/>
                </a:solidFill>
                <a:highlight>
                  <a:srgbClr val="FFFFFF"/>
                </a:highlight>
                <a:ea typeface="+mn-lt"/>
                <a:cs typeface="+mn-lt"/>
              </a:rPr>
              <a:t> for </a:t>
            </a:r>
            <a:r>
              <a:rPr lang="fr-FR" sz="1200" dirty="0" err="1">
                <a:solidFill>
                  <a:srgbClr val="212121"/>
                </a:solidFill>
                <a:highlight>
                  <a:srgbClr val="FFFFFF"/>
                </a:highlight>
                <a:ea typeface="+mn-lt"/>
                <a:cs typeface="+mn-lt"/>
              </a:rPr>
              <a:t>Breast</a:t>
            </a:r>
            <a:r>
              <a:rPr lang="fr-FR" sz="1200" dirty="0">
                <a:solidFill>
                  <a:srgbClr val="212121"/>
                </a:solidFill>
                <a:highlight>
                  <a:srgbClr val="FFFFFF"/>
                </a:highlight>
                <a:ea typeface="+mn-lt"/>
                <a:cs typeface="+mn-lt"/>
              </a:rPr>
              <a:t> Cancer. N </a:t>
            </a:r>
            <a:r>
              <a:rPr lang="fr-FR" sz="1200" dirty="0" err="1">
                <a:solidFill>
                  <a:srgbClr val="212121"/>
                </a:solidFill>
                <a:highlight>
                  <a:srgbClr val="FFFFFF"/>
                </a:highlight>
                <a:ea typeface="+mn-lt"/>
                <a:cs typeface="+mn-lt"/>
              </a:rPr>
              <a:t>Engl</a:t>
            </a:r>
            <a:r>
              <a:rPr lang="fr-FR" sz="1200" dirty="0">
                <a:solidFill>
                  <a:srgbClr val="212121"/>
                </a:solidFill>
                <a:highlight>
                  <a:srgbClr val="FFFFFF"/>
                </a:highlight>
                <a:ea typeface="+mn-lt"/>
                <a:cs typeface="+mn-lt"/>
              </a:rPr>
              <a:t> J Med. 2025</a:t>
            </a:r>
            <a:endParaRPr lang="fr-FR" sz="1200" dirty="0">
              <a:solidFill>
                <a:srgbClr val="212121"/>
              </a:solidFill>
              <a:highlight>
                <a:srgbClr val="FFFFFF"/>
              </a:highlight>
              <a:ea typeface="Calibri"/>
              <a:cs typeface="Calibri"/>
            </a:endParaRPr>
          </a:p>
        </p:txBody>
      </p:sp>
      <p:sp>
        <p:nvSpPr>
          <p:cNvPr id="6" name="ZoneTexte 5">
            <a:extLst>
              <a:ext uri="{FF2B5EF4-FFF2-40B4-BE49-F238E27FC236}">
                <a16:creationId xmlns:a16="http://schemas.microsoft.com/office/drawing/2014/main" id="{01A01425-3678-11BE-BD09-6C42966194E8}"/>
              </a:ext>
            </a:extLst>
          </p:cNvPr>
          <p:cNvSpPr txBox="1"/>
          <p:nvPr/>
        </p:nvSpPr>
        <p:spPr>
          <a:xfrm>
            <a:off x="6544433" y="3975212"/>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rgbClr val="232323"/>
                </a:solidFill>
                <a:highlight>
                  <a:srgbClr val="FFFFFF"/>
                </a:highlight>
                <a:latin typeface="Noto Sans"/>
                <a:ea typeface="Noto Sans"/>
                <a:cs typeface="Noto Sans"/>
              </a:rPr>
              <a:t> The </a:t>
            </a:r>
            <a:r>
              <a:rPr lang="fr-FR" sz="1200" dirty="0" err="1">
                <a:solidFill>
                  <a:srgbClr val="232323"/>
                </a:solidFill>
                <a:highlight>
                  <a:srgbClr val="FFFFFF"/>
                </a:highlight>
                <a:latin typeface="Noto Sans"/>
                <a:ea typeface="Noto Sans"/>
                <a:cs typeface="Noto Sans"/>
              </a:rPr>
              <a:t>daily</a:t>
            </a:r>
            <a:r>
              <a:rPr lang="fr-FR" sz="1200" dirty="0">
                <a:solidFill>
                  <a:srgbClr val="232323"/>
                </a:solidFill>
                <a:highlight>
                  <a:srgbClr val="FFFFFF"/>
                </a:highlight>
                <a:latin typeface="Noto Sans"/>
                <a:ea typeface="Noto Sans"/>
                <a:cs typeface="Noto Sans"/>
              </a:rPr>
              <a:t> dose </a:t>
            </a:r>
            <a:r>
              <a:rPr lang="fr-FR" sz="1200" dirty="0" err="1">
                <a:solidFill>
                  <a:srgbClr val="232323"/>
                </a:solidFill>
                <a:highlight>
                  <a:srgbClr val="FFFFFF"/>
                </a:highlight>
                <a:latin typeface="Noto Sans"/>
                <a:ea typeface="Noto Sans"/>
                <a:cs typeface="Noto Sans"/>
              </a:rPr>
              <a:t>is</a:t>
            </a:r>
            <a:r>
              <a:rPr lang="fr-FR" sz="1200" dirty="0">
                <a:solidFill>
                  <a:srgbClr val="232323"/>
                </a:solidFill>
                <a:highlight>
                  <a:srgbClr val="FFFFFF"/>
                </a:highlight>
                <a:latin typeface="Noto Sans"/>
                <a:ea typeface="Noto Sans"/>
                <a:cs typeface="Noto Sans"/>
              </a:rPr>
              <a:t> 120 mg (</a:t>
            </a:r>
            <a:r>
              <a:rPr lang="fr-FR" sz="1200" dirty="0" err="1">
                <a:solidFill>
                  <a:srgbClr val="232323"/>
                </a:solidFill>
                <a:highlight>
                  <a:srgbClr val="FFFFFF"/>
                </a:highlight>
                <a:latin typeface="Noto Sans"/>
                <a:ea typeface="Noto Sans"/>
                <a:cs typeface="Noto Sans"/>
              </a:rPr>
              <a:t>two</a:t>
            </a:r>
            <a:r>
              <a:rPr lang="fr-FR" sz="1200" dirty="0">
                <a:solidFill>
                  <a:srgbClr val="232323"/>
                </a:solidFill>
                <a:highlight>
                  <a:srgbClr val="FFFFFF"/>
                </a:highlight>
                <a:latin typeface="Noto Sans"/>
                <a:ea typeface="Noto Sans"/>
                <a:cs typeface="Noto Sans"/>
              </a:rPr>
              <a:t> 60 mg capsules </a:t>
            </a:r>
            <a:r>
              <a:rPr lang="fr-FR" sz="1200" dirty="0" err="1">
                <a:solidFill>
                  <a:srgbClr val="232323"/>
                </a:solidFill>
                <a:highlight>
                  <a:srgbClr val="FFFFFF"/>
                </a:highlight>
                <a:latin typeface="Noto Sans"/>
                <a:ea typeface="Noto Sans"/>
                <a:cs typeface="Noto Sans"/>
              </a:rPr>
              <a:t>daily</a:t>
            </a:r>
            <a:r>
              <a:rPr lang="fr-FR" sz="1200" dirty="0">
                <a:solidFill>
                  <a:srgbClr val="232323"/>
                </a:solidFill>
                <a:highlight>
                  <a:srgbClr val="FFFFFF"/>
                </a:highlight>
                <a:latin typeface="Noto Sans"/>
                <a:ea typeface="Noto Sans"/>
                <a:cs typeface="Noto Sans"/>
              </a:rPr>
              <a:t>) and </a:t>
            </a:r>
            <a:r>
              <a:rPr lang="fr-FR" sz="1200" dirty="0" err="1">
                <a:solidFill>
                  <a:srgbClr val="232323"/>
                </a:solidFill>
                <a:highlight>
                  <a:srgbClr val="FFFFFF"/>
                </a:highlight>
                <a:latin typeface="Noto Sans"/>
                <a:ea typeface="Noto Sans"/>
                <a:cs typeface="Noto Sans"/>
              </a:rPr>
              <a:t>baseline</a:t>
            </a:r>
            <a:r>
              <a:rPr lang="fr-FR" sz="1200" dirty="0">
                <a:solidFill>
                  <a:srgbClr val="232323"/>
                </a:solidFill>
                <a:highlight>
                  <a:srgbClr val="FFFFFF"/>
                </a:highlight>
                <a:latin typeface="Noto Sans"/>
                <a:ea typeface="Noto Sans"/>
                <a:cs typeface="Noto Sans"/>
              </a:rPr>
              <a:t> </a:t>
            </a:r>
            <a:r>
              <a:rPr lang="fr-FR" sz="1200" dirty="0" err="1">
                <a:solidFill>
                  <a:srgbClr val="232323"/>
                </a:solidFill>
                <a:highlight>
                  <a:srgbClr val="FFFFFF"/>
                </a:highlight>
                <a:latin typeface="Noto Sans"/>
                <a:ea typeface="Noto Sans"/>
                <a:cs typeface="Noto Sans"/>
              </a:rPr>
              <a:t>liver</a:t>
            </a:r>
            <a:r>
              <a:rPr lang="fr-FR" sz="1200" dirty="0">
                <a:solidFill>
                  <a:srgbClr val="232323"/>
                </a:solidFill>
                <a:highlight>
                  <a:srgbClr val="FFFFFF"/>
                </a:highlight>
                <a:latin typeface="Noto Sans"/>
                <a:ea typeface="Noto Sans"/>
                <a:cs typeface="Noto Sans"/>
              </a:rPr>
              <a:t> </a:t>
            </a:r>
            <a:r>
              <a:rPr lang="fr-FR" sz="1200" dirty="0" err="1">
                <a:solidFill>
                  <a:srgbClr val="232323"/>
                </a:solidFill>
                <a:highlight>
                  <a:srgbClr val="FFFFFF"/>
                </a:highlight>
                <a:latin typeface="Noto Sans"/>
                <a:ea typeface="Noto Sans"/>
                <a:cs typeface="Noto Sans"/>
              </a:rPr>
              <a:t>function</a:t>
            </a:r>
            <a:r>
              <a:rPr lang="fr-FR" sz="1200" dirty="0">
                <a:solidFill>
                  <a:srgbClr val="232323"/>
                </a:solidFill>
                <a:highlight>
                  <a:srgbClr val="FFFFFF"/>
                </a:highlight>
                <a:latin typeface="Noto Sans"/>
                <a:ea typeface="Noto Sans"/>
                <a:cs typeface="Noto Sans"/>
              </a:rPr>
              <a:t> tests are </a:t>
            </a:r>
            <a:r>
              <a:rPr lang="fr-FR" sz="1200" dirty="0" err="1">
                <a:solidFill>
                  <a:srgbClr val="232323"/>
                </a:solidFill>
                <a:highlight>
                  <a:srgbClr val="FFFFFF"/>
                </a:highlight>
                <a:latin typeface="Noto Sans"/>
                <a:ea typeface="Noto Sans"/>
                <a:cs typeface="Noto Sans"/>
              </a:rPr>
              <a:t>recommended</a:t>
            </a:r>
            <a:r>
              <a:rPr lang="fr-FR" sz="1200" dirty="0">
                <a:solidFill>
                  <a:srgbClr val="232323"/>
                </a:solidFill>
                <a:highlight>
                  <a:srgbClr val="FFFFFF"/>
                </a:highlight>
                <a:latin typeface="Noto Sans"/>
                <a:ea typeface="Noto Sans"/>
                <a:cs typeface="Noto Sans"/>
              </a:rPr>
              <a:t> as </a:t>
            </a:r>
            <a:r>
              <a:rPr lang="fr-FR" sz="1200" dirty="0" err="1">
                <a:solidFill>
                  <a:srgbClr val="232323"/>
                </a:solidFill>
                <a:highlight>
                  <a:srgbClr val="FFFFFF"/>
                </a:highlight>
                <a:latin typeface="Noto Sans"/>
                <a:ea typeface="Noto Sans"/>
                <a:cs typeface="Noto Sans"/>
              </a:rPr>
              <a:t>they</a:t>
            </a:r>
            <a:r>
              <a:rPr lang="fr-FR" sz="1200" dirty="0">
                <a:solidFill>
                  <a:srgbClr val="232323"/>
                </a:solidFill>
                <a:highlight>
                  <a:srgbClr val="FFFFFF"/>
                </a:highlight>
                <a:latin typeface="Noto Sans"/>
                <a:ea typeface="Noto Sans"/>
                <a:cs typeface="Noto Sans"/>
              </a:rPr>
              <a:t> are for </a:t>
            </a:r>
            <a:r>
              <a:rPr lang="fr-FR" sz="1200" dirty="0" err="1">
                <a:solidFill>
                  <a:srgbClr val="0074B9"/>
                </a:solidFill>
                <a:highlight>
                  <a:srgbClr val="FFFFFF"/>
                </a:highlight>
                <a:latin typeface="Noto Sans"/>
                <a:ea typeface="Noto Sans"/>
                <a:cs typeface="Noto Sans"/>
              </a:rPr>
              <a:t>fezolinetant</a:t>
            </a:r>
            <a:endParaRPr lang="fr-FR" dirty="0" err="1"/>
          </a:p>
        </p:txBody>
      </p:sp>
    </p:spTree>
    <p:extLst>
      <p:ext uri="{BB962C8B-B14F-4D97-AF65-F5344CB8AC3E}">
        <p14:creationId xmlns:p14="http://schemas.microsoft.com/office/powerpoint/2010/main" val="2575150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2C816-1803-328D-31A2-9725ED8A1EF7}"/>
              </a:ext>
            </a:extLst>
          </p:cNvPr>
          <p:cNvSpPr>
            <a:spLocks noGrp="1"/>
          </p:cNvSpPr>
          <p:nvPr>
            <p:ph type="title"/>
          </p:nvPr>
        </p:nvSpPr>
        <p:spPr/>
        <p:txBody>
          <a:bodyPr>
            <a:normAutofit fontScale="90000"/>
          </a:bodyPr>
          <a:lstStyle/>
          <a:p>
            <a:r>
              <a:rPr lang="fr-FR" sz="2400" b="0" dirty="0" err="1">
                <a:solidFill>
                  <a:srgbClr val="1F1F1F"/>
                </a:solidFill>
                <a:latin typeface="Arial"/>
                <a:cs typeface="Arial"/>
              </a:rPr>
              <a:t>Fezolinetant</a:t>
            </a:r>
            <a:r>
              <a:rPr lang="fr-FR" sz="2400" b="0" dirty="0">
                <a:solidFill>
                  <a:srgbClr val="1F1F1F"/>
                </a:solidFill>
                <a:latin typeface="Arial"/>
                <a:cs typeface="Arial"/>
              </a:rPr>
              <a:t> </a:t>
            </a:r>
            <a:r>
              <a:rPr lang="fr-FR" sz="2400" b="0" dirty="0" err="1">
                <a:solidFill>
                  <a:srgbClr val="1F1F1F"/>
                </a:solidFill>
                <a:latin typeface="Arial"/>
                <a:cs typeface="Arial"/>
              </a:rPr>
              <a:t>compared</a:t>
            </a:r>
            <a:r>
              <a:rPr lang="fr-FR" sz="2400" b="0" dirty="0">
                <a:solidFill>
                  <a:srgbClr val="1F1F1F"/>
                </a:solidFill>
                <a:latin typeface="Arial"/>
                <a:cs typeface="Arial"/>
              </a:rPr>
              <a:t> </a:t>
            </a:r>
            <a:r>
              <a:rPr lang="fr-FR" sz="2400" b="0" dirty="0" err="1">
                <a:solidFill>
                  <a:srgbClr val="1F1F1F"/>
                </a:solidFill>
                <a:latin typeface="Arial"/>
                <a:cs typeface="Arial"/>
              </a:rPr>
              <a:t>with</a:t>
            </a:r>
            <a:r>
              <a:rPr lang="fr-FR" sz="2400" b="0" dirty="0">
                <a:solidFill>
                  <a:srgbClr val="1F1F1F"/>
                </a:solidFill>
                <a:latin typeface="Arial"/>
                <a:cs typeface="Arial"/>
              </a:rPr>
              <a:t> </a:t>
            </a:r>
            <a:r>
              <a:rPr lang="fr-FR" sz="2400" b="0" dirty="0" err="1">
                <a:solidFill>
                  <a:srgbClr val="1F1F1F"/>
                </a:solidFill>
                <a:latin typeface="Arial"/>
                <a:cs typeface="Arial"/>
              </a:rPr>
              <a:t>elinzanetant</a:t>
            </a:r>
            <a:r>
              <a:rPr lang="fr-FR" sz="2400" b="0" dirty="0">
                <a:solidFill>
                  <a:srgbClr val="1F1F1F"/>
                </a:solidFill>
                <a:latin typeface="Arial"/>
                <a:cs typeface="Arial"/>
              </a:rPr>
              <a:t> for the </a:t>
            </a:r>
            <a:r>
              <a:rPr lang="fr-FR" sz="2400" b="0" dirty="0" err="1">
                <a:solidFill>
                  <a:srgbClr val="1F1F1F"/>
                </a:solidFill>
                <a:latin typeface="Arial"/>
                <a:cs typeface="Arial"/>
              </a:rPr>
              <a:t>treatment</a:t>
            </a:r>
            <a:r>
              <a:rPr lang="fr-FR" sz="2400" b="0" dirty="0">
                <a:solidFill>
                  <a:srgbClr val="1F1F1F"/>
                </a:solidFill>
                <a:latin typeface="Arial"/>
                <a:cs typeface="Arial"/>
              </a:rPr>
              <a:t> of </a:t>
            </a:r>
            <a:r>
              <a:rPr lang="fr-FR" sz="2400" b="0" dirty="0" err="1">
                <a:solidFill>
                  <a:srgbClr val="1F1F1F"/>
                </a:solidFill>
                <a:latin typeface="Arial"/>
                <a:cs typeface="Arial"/>
              </a:rPr>
              <a:t>vasomotor</a:t>
            </a:r>
            <a:r>
              <a:rPr lang="fr-FR" sz="2400" b="0" dirty="0">
                <a:solidFill>
                  <a:srgbClr val="1F1F1F"/>
                </a:solidFill>
                <a:latin typeface="Arial"/>
                <a:cs typeface="Arial"/>
              </a:rPr>
              <a:t> </a:t>
            </a:r>
            <a:r>
              <a:rPr lang="fr-FR" sz="2400" b="0" dirty="0" err="1">
                <a:solidFill>
                  <a:srgbClr val="1F1F1F"/>
                </a:solidFill>
                <a:latin typeface="Arial"/>
                <a:cs typeface="Arial"/>
              </a:rPr>
              <a:t>symptoms</a:t>
            </a:r>
            <a:r>
              <a:rPr lang="fr-FR" sz="2400" b="0" dirty="0">
                <a:solidFill>
                  <a:srgbClr val="1F1F1F"/>
                </a:solidFill>
                <a:latin typeface="Arial"/>
                <a:cs typeface="Arial"/>
              </a:rPr>
              <a:t> </a:t>
            </a:r>
            <a:r>
              <a:rPr lang="fr-FR" sz="2400" b="0" dirty="0" err="1">
                <a:solidFill>
                  <a:srgbClr val="1F1F1F"/>
                </a:solidFill>
                <a:latin typeface="Arial"/>
                <a:cs typeface="Arial"/>
              </a:rPr>
              <a:t>associated</a:t>
            </a:r>
            <a:r>
              <a:rPr lang="fr-FR" sz="2400" b="0" dirty="0">
                <a:solidFill>
                  <a:srgbClr val="1F1F1F"/>
                </a:solidFill>
                <a:latin typeface="Arial"/>
                <a:cs typeface="Arial"/>
              </a:rPr>
              <a:t> </a:t>
            </a:r>
            <a:r>
              <a:rPr lang="fr-FR" sz="2400" b="0" dirty="0" err="1">
                <a:solidFill>
                  <a:srgbClr val="1F1F1F"/>
                </a:solidFill>
                <a:latin typeface="Arial"/>
                <a:cs typeface="Arial"/>
              </a:rPr>
              <a:t>with</a:t>
            </a:r>
            <a:r>
              <a:rPr lang="fr-FR" sz="2400" b="0" dirty="0">
                <a:solidFill>
                  <a:srgbClr val="1F1F1F"/>
                </a:solidFill>
                <a:latin typeface="Arial"/>
                <a:cs typeface="Arial"/>
              </a:rPr>
              <a:t> </a:t>
            </a:r>
            <a:r>
              <a:rPr lang="fr-FR" sz="2400" b="0" dirty="0" err="1">
                <a:solidFill>
                  <a:srgbClr val="1F1F1F"/>
                </a:solidFill>
                <a:latin typeface="Arial"/>
                <a:cs typeface="Arial"/>
              </a:rPr>
              <a:t>menopause</a:t>
            </a:r>
            <a:r>
              <a:rPr lang="fr-FR" sz="2400" b="0" dirty="0">
                <a:solidFill>
                  <a:srgbClr val="1F1F1F"/>
                </a:solidFill>
                <a:latin typeface="Arial"/>
                <a:cs typeface="Arial"/>
              </a:rPr>
              <a:t>: A </a:t>
            </a:r>
            <a:r>
              <a:rPr lang="fr-FR" sz="2400" b="0" dirty="0" err="1">
                <a:solidFill>
                  <a:srgbClr val="1F1F1F"/>
                </a:solidFill>
                <a:latin typeface="Arial"/>
                <a:cs typeface="Arial"/>
              </a:rPr>
              <a:t>matching-adjusted</a:t>
            </a:r>
            <a:r>
              <a:rPr lang="fr-FR" sz="2400" b="0" dirty="0">
                <a:solidFill>
                  <a:srgbClr val="1F1F1F"/>
                </a:solidFill>
                <a:latin typeface="Arial"/>
                <a:cs typeface="Arial"/>
              </a:rPr>
              <a:t> indirect </a:t>
            </a:r>
            <a:r>
              <a:rPr lang="fr-FR" sz="2400" b="0" dirty="0" err="1">
                <a:solidFill>
                  <a:srgbClr val="1F1F1F"/>
                </a:solidFill>
                <a:latin typeface="Arial"/>
                <a:cs typeface="Arial"/>
              </a:rPr>
              <a:t>comparison</a:t>
            </a:r>
            <a:endParaRPr lang="fr-FR" dirty="0" err="1">
              <a:latin typeface="Arial"/>
              <a:cs typeface="Arial"/>
            </a:endParaRPr>
          </a:p>
          <a:p>
            <a:endParaRPr lang="fr-FR" dirty="0"/>
          </a:p>
        </p:txBody>
      </p:sp>
      <p:pic>
        <p:nvPicPr>
          <p:cNvPr id="4" name="Espace réservé du contenu 3" descr="Une image contenant texte, capture d’écran, Police, nombre&#10;&#10;Le contenu généré par l’IA peut être incorrect.">
            <a:extLst>
              <a:ext uri="{FF2B5EF4-FFF2-40B4-BE49-F238E27FC236}">
                <a16:creationId xmlns:a16="http://schemas.microsoft.com/office/drawing/2014/main" id="{A31DAC32-1A9C-6C46-D8C3-8421DEA23095}"/>
              </a:ext>
            </a:extLst>
          </p:cNvPr>
          <p:cNvPicPr>
            <a:picLocks noGrp="1" noChangeAspect="1"/>
          </p:cNvPicPr>
          <p:nvPr>
            <p:ph idx="1"/>
          </p:nvPr>
        </p:nvPicPr>
        <p:blipFill>
          <a:blip r:embed="rId2"/>
          <a:stretch>
            <a:fillRect/>
          </a:stretch>
        </p:blipFill>
        <p:spPr>
          <a:xfrm>
            <a:off x="91476" y="1928765"/>
            <a:ext cx="8760743" cy="3499884"/>
          </a:xfrm>
          <a:prstGeom prst="rect">
            <a:avLst/>
          </a:prstGeom>
        </p:spPr>
      </p:pic>
      <p:sp>
        <p:nvSpPr>
          <p:cNvPr id="5" name="ZoneTexte 4">
            <a:extLst>
              <a:ext uri="{FF2B5EF4-FFF2-40B4-BE49-F238E27FC236}">
                <a16:creationId xmlns:a16="http://schemas.microsoft.com/office/drawing/2014/main" id="{CB75AA7F-483C-6C72-E097-81C00330C51B}"/>
              </a:ext>
            </a:extLst>
          </p:cNvPr>
          <p:cNvSpPr txBox="1"/>
          <p:nvPr/>
        </p:nvSpPr>
        <p:spPr>
          <a:xfrm>
            <a:off x="1122769" y="5907185"/>
            <a:ext cx="66981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err="1">
                <a:solidFill>
                  <a:srgbClr val="212121"/>
                </a:solidFill>
                <a:highlight>
                  <a:srgbClr val="FFFFFF"/>
                </a:highlight>
                <a:ea typeface="+mn-lt"/>
                <a:cs typeface="+mn-lt"/>
              </a:rPr>
              <a:t>Stute</a:t>
            </a:r>
            <a:r>
              <a:rPr lang="fr-FR" sz="1200" dirty="0">
                <a:solidFill>
                  <a:srgbClr val="212121"/>
                </a:solidFill>
                <a:highlight>
                  <a:srgbClr val="FFFFFF"/>
                </a:highlight>
                <a:ea typeface="+mn-lt"/>
                <a:cs typeface="+mn-lt"/>
              </a:rPr>
              <a:t> P, Shapiro C M </a:t>
            </a:r>
            <a:r>
              <a:rPr lang="fr-FR" sz="1200" dirty="0" err="1">
                <a:solidFill>
                  <a:srgbClr val="212121"/>
                </a:solidFill>
                <a:highlight>
                  <a:srgbClr val="FFFFFF"/>
                </a:highlight>
                <a:ea typeface="+mn-lt"/>
                <a:cs typeface="+mn-lt"/>
              </a:rPr>
              <a:t>M</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Morga</a:t>
            </a:r>
            <a:r>
              <a:rPr lang="fr-FR" sz="1200" dirty="0">
                <a:solidFill>
                  <a:srgbClr val="212121"/>
                </a:solidFill>
                <a:highlight>
                  <a:srgbClr val="FFFFFF"/>
                </a:highlight>
                <a:ea typeface="+mn-lt"/>
                <a:cs typeface="+mn-lt"/>
              </a:rPr>
              <a:t> A, Tai TA, </a:t>
            </a:r>
            <a:r>
              <a:rPr lang="fr-FR" sz="1200" dirty="0" err="1">
                <a:solidFill>
                  <a:srgbClr val="212121"/>
                </a:solidFill>
                <a:highlight>
                  <a:srgbClr val="FFFFFF"/>
                </a:highlight>
                <a:ea typeface="+mn-lt"/>
                <a:cs typeface="+mn-lt"/>
              </a:rPr>
              <a:t>Ajmera</a:t>
            </a:r>
            <a:r>
              <a:rPr lang="fr-FR" sz="1200" dirty="0">
                <a:solidFill>
                  <a:srgbClr val="212121"/>
                </a:solidFill>
                <a:highlight>
                  <a:srgbClr val="FFFFFF"/>
                </a:highlight>
                <a:ea typeface="+mn-lt"/>
                <a:cs typeface="+mn-lt"/>
              </a:rPr>
              <a:t> M, </a:t>
            </a:r>
            <a:r>
              <a:rPr lang="fr-FR" sz="1200" dirty="0" err="1">
                <a:solidFill>
                  <a:srgbClr val="212121"/>
                </a:solidFill>
                <a:highlight>
                  <a:srgbClr val="FFFFFF"/>
                </a:highlight>
                <a:ea typeface="+mn-lt"/>
                <a:cs typeface="+mn-lt"/>
              </a:rPr>
              <a:t>Muresan</a:t>
            </a:r>
            <a:r>
              <a:rPr lang="fr-FR" sz="1200" dirty="0">
                <a:solidFill>
                  <a:srgbClr val="212121"/>
                </a:solidFill>
                <a:highlight>
                  <a:srgbClr val="FFFFFF"/>
                </a:highlight>
                <a:ea typeface="+mn-lt"/>
                <a:cs typeface="+mn-lt"/>
              </a:rPr>
              <a:t> B, Martins K, Hua Y, Zhao A, Liu J, </a:t>
            </a:r>
            <a:r>
              <a:rPr lang="fr-FR" sz="1200" dirty="0" err="1">
                <a:solidFill>
                  <a:srgbClr val="212121"/>
                </a:solidFill>
                <a:highlight>
                  <a:srgbClr val="FFFFFF"/>
                </a:highlight>
                <a:ea typeface="+mn-lt"/>
                <a:cs typeface="+mn-lt"/>
              </a:rPr>
              <a:t>Nappi</a:t>
            </a:r>
            <a:r>
              <a:rPr lang="fr-FR" sz="1200" dirty="0">
                <a:solidFill>
                  <a:srgbClr val="212121"/>
                </a:solidFill>
                <a:highlight>
                  <a:srgbClr val="FFFFFF"/>
                </a:highlight>
                <a:ea typeface="+mn-lt"/>
                <a:cs typeface="+mn-lt"/>
              </a:rPr>
              <a:t> RE. </a:t>
            </a:r>
            <a:r>
              <a:rPr lang="fr-FR" sz="1200" dirty="0" err="1">
                <a:solidFill>
                  <a:srgbClr val="212121"/>
                </a:solidFill>
                <a:highlight>
                  <a:srgbClr val="FFFFFF"/>
                </a:highlight>
                <a:ea typeface="+mn-lt"/>
                <a:cs typeface="+mn-lt"/>
              </a:rPr>
              <a:t>Fezolinetant</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compared</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with</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elinzanetant</a:t>
            </a:r>
            <a:r>
              <a:rPr lang="fr-FR" sz="1200" dirty="0">
                <a:solidFill>
                  <a:srgbClr val="212121"/>
                </a:solidFill>
                <a:highlight>
                  <a:srgbClr val="FFFFFF"/>
                </a:highlight>
                <a:ea typeface="+mn-lt"/>
                <a:cs typeface="+mn-lt"/>
              </a:rPr>
              <a:t> for the </a:t>
            </a:r>
            <a:r>
              <a:rPr lang="fr-FR" sz="1200" dirty="0" err="1">
                <a:solidFill>
                  <a:srgbClr val="212121"/>
                </a:solidFill>
                <a:highlight>
                  <a:srgbClr val="FFFFFF"/>
                </a:highlight>
                <a:ea typeface="+mn-lt"/>
                <a:cs typeface="+mn-lt"/>
              </a:rPr>
              <a:t>treatment</a:t>
            </a:r>
            <a:r>
              <a:rPr lang="fr-FR" sz="1200" dirty="0">
                <a:solidFill>
                  <a:srgbClr val="212121"/>
                </a:solidFill>
                <a:highlight>
                  <a:srgbClr val="FFFFFF"/>
                </a:highlight>
                <a:ea typeface="+mn-lt"/>
                <a:cs typeface="+mn-lt"/>
              </a:rPr>
              <a:t> of </a:t>
            </a:r>
            <a:r>
              <a:rPr lang="fr-FR" sz="1200" dirty="0" err="1">
                <a:solidFill>
                  <a:srgbClr val="212121"/>
                </a:solidFill>
                <a:highlight>
                  <a:srgbClr val="FFFFFF"/>
                </a:highlight>
                <a:ea typeface="+mn-lt"/>
                <a:cs typeface="+mn-lt"/>
              </a:rPr>
              <a:t>vasomotor</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symptoms</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associated</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with</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menopause</a:t>
            </a:r>
            <a:r>
              <a:rPr lang="fr-FR" sz="1200" dirty="0">
                <a:solidFill>
                  <a:srgbClr val="212121"/>
                </a:solidFill>
                <a:highlight>
                  <a:srgbClr val="FFFFFF"/>
                </a:highlight>
                <a:ea typeface="+mn-lt"/>
                <a:cs typeface="+mn-lt"/>
              </a:rPr>
              <a:t>: A </a:t>
            </a:r>
            <a:r>
              <a:rPr lang="fr-FR" sz="1200" dirty="0" err="1">
                <a:solidFill>
                  <a:srgbClr val="212121"/>
                </a:solidFill>
                <a:highlight>
                  <a:srgbClr val="FFFFFF"/>
                </a:highlight>
                <a:ea typeface="+mn-lt"/>
                <a:cs typeface="+mn-lt"/>
              </a:rPr>
              <a:t>matching-adjusted</a:t>
            </a:r>
            <a:r>
              <a:rPr lang="fr-FR" sz="1200" dirty="0">
                <a:solidFill>
                  <a:srgbClr val="212121"/>
                </a:solidFill>
                <a:highlight>
                  <a:srgbClr val="FFFFFF"/>
                </a:highlight>
                <a:ea typeface="+mn-lt"/>
                <a:cs typeface="+mn-lt"/>
              </a:rPr>
              <a:t> indirect </a:t>
            </a:r>
            <a:r>
              <a:rPr lang="fr-FR" sz="1200" dirty="0" err="1">
                <a:solidFill>
                  <a:srgbClr val="212121"/>
                </a:solidFill>
                <a:highlight>
                  <a:srgbClr val="FFFFFF"/>
                </a:highlight>
                <a:ea typeface="+mn-lt"/>
                <a:cs typeface="+mn-lt"/>
              </a:rPr>
              <a:t>comparison</a:t>
            </a:r>
            <a:r>
              <a:rPr lang="fr-FR" sz="1200" dirty="0">
                <a:solidFill>
                  <a:srgbClr val="212121"/>
                </a:solidFill>
                <a:highlight>
                  <a:srgbClr val="FFFFFF"/>
                </a:highlight>
                <a:ea typeface="+mn-lt"/>
                <a:cs typeface="+mn-lt"/>
              </a:rPr>
              <a:t>. </a:t>
            </a:r>
            <a:r>
              <a:rPr lang="fr-FR" sz="1200" dirty="0" err="1">
                <a:solidFill>
                  <a:srgbClr val="212121"/>
                </a:solidFill>
                <a:highlight>
                  <a:srgbClr val="FFFFFF"/>
                </a:highlight>
                <a:ea typeface="+mn-lt"/>
                <a:cs typeface="+mn-lt"/>
              </a:rPr>
              <a:t>Maturitas</a:t>
            </a:r>
            <a:r>
              <a:rPr lang="fr-FR" sz="1200" dirty="0">
                <a:solidFill>
                  <a:srgbClr val="212121"/>
                </a:solidFill>
                <a:highlight>
                  <a:srgbClr val="FFFFFF"/>
                </a:highlight>
                <a:ea typeface="+mn-lt"/>
                <a:cs typeface="+mn-lt"/>
              </a:rPr>
              <a:t>. 2025 </a:t>
            </a:r>
            <a:r>
              <a:rPr lang="fr-FR" sz="1200" dirty="0" err="1">
                <a:solidFill>
                  <a:srgbClr val="212121"/>
                </a:solidFill>
                <a:highlight>
                  <a:srgbClr val="FFFFFF"/>
                </a:highlight>
                <a:ea typeface="+mn-lt"/>
                <a:cs typeface="+mn-lt"/>
              </a:rPr>
              <a:t>Nov</a:t>
            </a:r>
            <a:r>
              <a:rPr lang="fr-FR" sz="1200" dirty="0">
                <a:solidFill>
                  <a:srgbClr val="212121"/>
                </a:solidFill>
                <a:highlight>
                  <a:srgbClr val="FFFFFF"/>
                </a:highlight>
                <a:ea typeface="+mn-lt"/>
                <a:cs typeface="+mn-lt"/>
              </a:rPr>
              <a:t> 24;205:108782. </a:t>
            </a:r>
            <a:r>
              <a:rPr lang="fr-FR" sz="1200" dirty="0" err="1">
                <a:solidFill>
                  <a:srgbClr val="212121"/>
                </a:solidFill>
                <a:highlight>
                  <a:srgbClr val="FFFFFF"/>
                </a:highlight>
                <a:ea typeface="+mn-lt"/>
                <a:cs typeface="+mn-lt"/>
              </a:rPr>
              <a:t>doi</a:t>
            </a:r>
            <a:r>
              <a:rPr lang="fr-FR" sz="1200" dirty="0">
                <a:solidFill>
                  <a:srgbClr val="212121"/>
                </a:solidFill>
                <a:highlight>
                  <a:srgbClr val="FFFFFF"/>
                </a:highlight>
                <a:ea typeface="+mn-lt"/>
                <a:cs typeface="+mn-lt"/>
              </a:rPr>
              <a:t>: 10.1016/j.maturitas.2025.108782. Epub </a:t>
            </a:r>
            <a:r>
              <a:rPr lang="fr-FR" sz="1200" dirty="0" err="1">
                <a:solidFill>
                  <a:srgbClr val="212121"/>
                </a:solidFill>
                <a:highlight>
                  <a:srgbClr val="FFFFFF"/>
                </a:highlight>
                <a:ea typeface="+mn-lt"/>
                <a:cs typeface="+mn-lt"/>
              </a:rPr>
              <a:t>ahead</a:t>
            </a:r>
            <a:r>
              <a:rPr lang="fr-FR" sz="1200" dirty="0">
                <a:solidFill>
                  <a:srgbClr val="212121"/>
                </a:solidFill>
                <a:highlight>
                  <a:srgbClr val="FFFFFF"/>
                </a:highlight>
                <a:ea typeface="+mn-lt"/>
                <a:cs typeface="+mn-lt"/>
              </a:rPr>
              <a:t> of </a:t>
            </a:r>
            <a:r>
              <a:rPr lang="fr-FR" sz="1200" dirty="0" err="1">
                <a:solidFill>
                  <a:srgbClr val="212121"/>
                </a:solidFill>
                <a:highlight>
                  <a:srgbClr val="FFFFFF"/>
                </a:highlight>
                <a:ea typeface="+mn-lt"/>
                <a:cs typeface="+mn-lt"/>
              </a:rPr>
              <a:t>print</a:t>
            </a:r>
            <a:r>
              <a:rPr lang="fr-FR" sz="1200" dirty="0">
                <a:solidFill>
                  <a:srgbClr val="212121"/>
                </a:solidFill>
                <a:highlight>
                  <a:srgbClr val="FFFFFF"/>
                </a:highlight>
                <a:ea typeface="+mn-lt"/>
                <a:cs typeface="+mn-lt"/>
              </a:rPr>
              <a:t>. PMID: 41418588.</a:t>
            </a:r>
            <a:endParaRPr lang="fr-FR" dirty="0"/>
          </a:p>
        </p:txBody>
      </p:sp>
    </p:spTree>
    <p:extLst>
      <p:ext uri="{BB962C8B-B14F-4D97-AF65-F5344CB8AC3E}">
        <p14:creationId xmlns:p14="http://schemas.microsoft.com/office/powerpoint/2010/main" val="27822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9F6F-30BE-FF0C-D567-CA572DBF39D9}"/>
              </a:ext>
            </a:extLst>
          </p:cNvPr>
          <p:cNvSpPr>
            <a:spLocks noGrp="1"/>
          </p:cNvSpPr>
          <p:nvPr>
            <p:ph type="title"/>
          </p:nvPr>
        </p:nvSpPr>
        <p:spPr/>
        <p:txBody>
          <a:bodyPr>
            <a:normAutofit fontScale="90000"/>
          </a:bodyPr>
          <a:lstStyle/>
          <a:p>
            <a:r>
              <a:rPr lang="en-GB" sz="2800" spc="0">
                <a:latin typeface="Arial"/>
                <a:cs typeface="Arial"/>
              </a:rPr>
              <a:t>Hot flushes and night sweats (VMS) are often considered the hallmark symptoms of menopause</a:t>
            </a:r>
            <a:r>
              <a:rPr lang="en-GB" sz="2800" spc="0" baseline="30000">
                <a:latin typeface="Arial"/>
                <a:cs typeface="Arial"/>
              </a:rPr>
              <a:t>1,</a:t>
            </a:r>
            <a:r>
              <a:rPr lang="en-GB" spc="0" baseline="30000">
                <a:latin typeface="Arial"/>
                <a:cs typeface="Arial"/>
              </a:rPr>
              <a:t>2</a:t>
            </a:r>
            <a:r>
              <a:rPr lang="en-GB" spc="0">
                <a:latin typeface="Arial"/>
                <a:cs typeface="Arial"/>
              </a:rPr>
              <a:t> </a:t>
            </a:r>
            <a:endParaRPr lang="en-US" spc="0">
              <a:latin typeface="Arial"/>
              <a:cs typeface="Arial"/>
            </a:endParaRPr>
          </a:p>
        </p:txBody>
      </p:sp>
      <p:sp>
        <p:nvSpPr>
          <p:cNvPr id="3" name="Text Placeholder 2">
            <a:extLst>
              <a:ext uri="{FF2B5EF4-FFF2-40B4-BE49-F238E27FC236}">
                <a16:creationId xmlns:a16="http://schemas.microsoft.com/office/drawing/2014/main" id="{10F2DFE7-DCF1-ED78-3FEC-BCA72CDD2431}"/>
              </a:ext>
            </a:extLst>
          </p:cNvPr>
          <p:cNvSpPr>
            <a:spLocks noGrp="1"/>
          </p:cNvSpPr>
          <p:nvPr>
            <p:ph type="body" sz="quarter" idx="16"/>
          </p:nvPr>
        </p:nvSpPr>
        <p:spPr>
          <a:xfrm>
            <a:off x="336082" y="6286052"/>
            <a:ext cx="8471836" cy="500233"/>
          </a:xfrm>
        </p:spPr>
        <p:txBody>
          <a:bodyPr vert="horz" lIns="90000" tIns="0" rIns="0" bIns="0" rtlCol="0" anchor="b">
            <a:noAutofit/>
          </a:bodyPr>
          <a:lstStyle/>
          <a:p>
            <a:pPr marL="5715" indent="0">
              <a:tabLst>
                <a:tab pos="129779" algn="r"/>
                <a:tab pos="170260" algn="l"/>
              </a:tabLst>
            </a:pPr>
            <a:br>
              <a:rPr lang="en-GB" sz="2000"/>
            </a:br>
            <a:r>
              <a:rPr lang="en-GB" sz="2000">
                <a:cs typeface="Arial"/>
              </a:rPr>
              <a:t>VMS, vasomotor symptoms.</a:t>
            </a:r>
            <a:br>
              <a:rPr lang="en-GB" sz="2000"/>
            </a:br>
            <a:r>
              <a:rPr lang="en-GB" sz="2000">
                <a:cs typeface="Arial"/>
              </a:rPr>
              <a:t>1. Monteleone P, et al. Nat Rev Endocrinol. 2018;14(4):199–215; </a:t>
            </a:r>
            <a:br>
              <a:rPr lang="en-GB" sz="2000"/>
            </a:br>
            <a:r>
              <a:rPr lang="en-GB" sz="2000">
                <a:cs typeface="Arial"/>
              </a:rPr>
              <a:t>2. Thurston RC. Vasomotor symptoms. In: Crandall CJ, et al. (Eds). Menopause Practice: A Clinician’s Guide. 6th edn. Pepper Pike, OH: The North American Menopause Society, 2019:43–55. </a:t>
            </a:r>
            <a:endParaRPr lang="en-US" sz="2000">
              <a:ea typeface="Calibri"/>
              <a:cs typeface="Arial"/>
            </a:endParaRPr>
          </a:p>
        </p:txBody>
      </p:sp>
      <p:sp>
        <p:nvSpPr>
          <p:cNvPr id="26" name="TextBox 25">
            <a:extLst>
              <a:ext uri="{FF2B5EF4-FFF2-40B4-BE49-F238E27FC236}">
                <a16:creationId xmlns:a16="http://schemas.microsoft.com/office/drawing/2014/main" id="{A1F00E2F-D43D-C3B9-6A93-D290C0D0575D}"/>
              </a:ext>
            </a:extLst>
          </p:cNvPr>
          <p:cNvSpPr txBox="1"/>
          <p:nvPr/>
        </p:nvSpPr>
        <p:spPr>
          <a:xfrm>
            <a:off x="1862008" y="2497963"/>
            <a:ext cx="2690272" cy="133882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Hot flushes</a:t>
            </a:r>
            <a:r>
              <a:rPr kumimoji="0" lang="en-GB" sz="1350" b="0"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 </a:t>
            </a: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Episodes of sudden intense sensation of heat in the upper body lasting 1–5 minutes; may be accompanied by sweating, chills, anxiety and</a:t>
            </a:r>
            <a:b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b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heart palpitations.</a:t>
            </a:r>
            <a:r>
              <a:rPr kumimoji="0" lang="en-GB" sz="135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p>
        </p:txBody>
      </p:sp>
      <p:sp>
        <p:nvSpPr>
          <p:cNvPr id="29" name="TextBox 28">
            <a:extLst>
              <a:ext uri="{FF2B5EF4-FFF2-40B4-BE49-F238E27FC236}">
                <a16:creationId xmlns:a16="http://schemas.microsoft.com/office/drawing/2014/main" id="{B494D324-AF5F-89D2-E5B4-F5106ADBA3A3}"/>
              </a:ext>
            </a:extLst>
          </p:cNvPr>
          <p:cNvSpPr txBox="1"/>
          <p:nvPr/>
        </p:nvSpPr>
        <p:spPr>
          <a:xfrm>
            <a:off x="1862008" y="4282686"/>
            <a:ext cx="2690271"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Night sweats</a:t>
            </a:r>
            <a:r>
              <a:rPr kumimoji="0" lang="en-GB" sz="1350" b="0" i="0" u="none" strike="noStrike" kern="1200" cap="none" spc="0" normalizeH="0" baseline="0" noProof="0">
                <a:ln>
                  <a:noFill/>
                </a:ln>
                <a:solidFill>
                  <a:srgbClr val="8D2062"/>
                </a:solidFill>
                <a:effectLst/>
                <a:uLnTx/>
                <a:uFillTx/>
                <a:latin typeface="Arial" panose="020B0604020202020204" pitchFamily="34" charset="0"/>
                <a:ea typeface="+mn-ea"/>
                <a:cs typeface="Arial" panose="020B0604020202020204" pitchFamily="34" charset="0"/>
              </a:rPr>
              <a:t>: </a:t>
            </a: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Hot flushes</a:t>
            </a:r>
            <a:b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br>
            <a:r>
              <a:rPr kumimoji="0" lang="en-GB" sz="1350" b="0"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that occur during sleep.</a:t>
            </a:r>
            <a:r>
              <a:rPr kumimoji="0" lang="en-GB" sz="1350" b="0"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p>
        </p:txBody>
      </p:sp>
      <p:sp>
        <p:nvSpPr>
          <p:cNvPr id="36" name="TextBox 35">
            <a:extLst>
              <a:ext uri="{FF2B5EF4-FFF2-40B4-BE49-F238E27FC236}">
                <a16:creationId xmlns:a16="http://schemas.microsoft.com/office/drawing/2014/main" id="{370B4C46-25B4-9F3B-7662-C7F67C49CEB2}"/>
              </a:ext>
            </a:extLst>
          </p:cNvPr>
          <p:cNvSpPr txBox="1"/>
          <p:nvPr/>
        </p:nvSpPr>
        <p:spPr>
          <a:xfrm>
            <a:off x="5406009" y="2034415"/>
            <a:ext cx="2821615" cy="30008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404140"/>
                </a:solidFill>
                <a:effectLst/>
                <a:uLnTx/>
                <a:uFillTx/>
                <a:latin typeface="Arial" panose="020B0604020202020204" pitchFamily="34" charset="0"/>
                <a:ea typeface="+mn-ea"/>
                <a:cs typeface="Arial" panose="020B0604020202020204" pitchFamily="34" charset="0"/>
              </a:rPr>
              <a:t>Clinical definition of severity</a:t>
            </a:r>
            <a:r>
              <a:rPr kumimoji="0" lang="en-GB" sz="1350" b="1" i="0" u="none" strike="noStrike" kern="1200" cap="none" spc="0" normalizeH="0" baseline="30000" noProof="0">
                <a:ln>
                  <a:noFill/>
                </a:ln>
                <a:solidFill>
                  <a:srgbClr val="404140"/>
                </a:solidFill>
                <a:effectLst/>
                <a:uLnTx/>
                <a:uFillTx/>
                <a:latin typeface="Arial" panose="020B0604020202020204" pitchFamily="34" charset="0"/>
                <a:ea typeface="+mn-ea"/>
                <a:cs typeface="Arial" panose="020B0604020202020204" pitchFamily="34" charset="0"/>
              </a:rPr>
              <a:t>2</a:t>
            </a:r>
          </a:p>
        </p:txBody>
      </p:sp>
      <p:sp>
        <p:nvSpPr>
          <p:cNvPr id="54" name="Oval 53" hidden="1">
            <a:extLst>
              <a:ext uri="{FF2B5EF4-FFF2-40B4-BE49-F238E27FC236}">
                <a16:creationId xmlns:a16="http://schemas.microsoft.com/office/drawing/2014/main" id="{C16679D6-27BB-E321-B650-E94A0D252C9D}"/>
              </a:ext>
            </a:extLst>
          </p:cNvPr>
          <p:cNvSpPr/>
          <p:nvPr/>
        </p:nvSpPr>
        <p:spPr>
          <a:xfrm>
            <a:off x="8233297" y="4239106"/>
            <a:ext cx="324000" cy="3240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0F6E61F3-C6A0-BF3A-DD4A-914F43A9EE8E}"/>
              </a:ext>
            </a:extLst>
          </p:cNvPr>
          <p:cNvSpPr/>
          <p:nvPr/>
        </p:nvSpPr>
        <p:spPr>
          <a:xfrm>
            <a:off x="4944514" y="3281039"/>
            <a:ext cx="3744608" cy="810000"/>
          </a:xfrm>
          <a:prstGeom prst="roundRect">
            <a:avLst/>
          </a:prstGeom>
          <a:solidFill>
            <a:srgbClr val="FF3B3B"/>
          </a:solidFill>
          <a:ln>
            <a:solidFill>
              <a:srgbClr val="FF3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ACCBA94D-5521-42DB-0A87-AA7D17A5B198}"/>
              </a:ext>
            </a:extLst>
          </p:cNvPr>
          <p:cNvSpPr/>
          <p:nvPr/>
        </p:nvSpPr>
        <p:spPr>
          <a:xfrm>
            <a:off x="5023887" y="3281039"/>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MODERATE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Sensation of heat with sweating, able to continue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BEAEF605-7217-5B10-107A-DC00C1C5F33F}"/>
              </a:ext>
            </a:extLst>
          </p:cNvPr>
          <p:cNvSpPr/>
          <p:nvPr/>
        </p:nvSpPr>
        <p:spPr>
          <a:xfrm>
            <a:off x="4944514" y="4149332"/>
            <a:ext cx="3744608" cy="810000"/>
          </a:xfrm>
          <a:prstGeom prst="roundRect">
            <a:avLst/>
          </a:prstGeom>
          <a:solidFill>
            <a:srgbClr val="FFA3A3"/>
          </a:solidFill>
          <a:ln>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A3A3"/>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5D0ADB15-20A0-3970-DB48-D7D785735C4E}"/>
              </a:ext>
            </a:extLst>
          </p:cNvPr>
          <p:cNvSpPr/>
          <p:nvPr/>
        </p:nvSpPr>
        <p:spPr>
          <a:xfrm>
            <a:off x="5023887" y="4149332"/>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MILD </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Sensation of heat </a:t>
            </a:r>
            <a:b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without sweating</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sp>
        <p:nvSpPr>
          <p:cNvPr id="10" name="Rectangle: Rounded Corners 9">
            <a:extLst>
              <a:ext uri="{FF2B5EF4-FFF2-40B4-BE49-F238E27FC236}">
                <a16:creationId xmlns:a16="http://schemas.microsoft.com/office/drawing/2014/main" id="{132ECCE7-D712-4974-364F-47B105E053E2}"/>
              </a:ext>
            </a:extLst>
          </p:cNvPr>
          <p:cNvSpPr/>
          <p:nvPr/>
        </p:nvSpPr>
        <p:spPr>
          <a:xfrm>
            <a:off x="4946761" y="2412746"/>
            <a:ext cx="3744608" cy="810000"/>
          </a:xfrm>
          <a:prstGeom prst="roundRect">
            <a:avLst/>
          </a:prstGeom>
          <a:solidFill>
            <a:srgbClr val="CC3300"/>
          </a:solidFill>
          <a:ln>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6CC68015-9C10-CC92-B3D5-FBE17FC8A98A}"/>
              </a:ext>
            </a:extLst>
          </p:cNvPr>
          <p:cNvSpPr/>
          <p:nvPr/>
        </p:nvSpPr>
        <p:spPr>
          <a:xfrm>
            <a:off x="5023887" y="2412746"/>
            <a:ext cx="2258105" cy="810000"/>
          </a:xfrm>
          <a:prstGeom prst="roundRect">
            <a:avLst>
              <a:gd name="adj" fmla="val 873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SEVERE</a:t>
            </a:r>
            <a:br>
              <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br>
            <a:r>
              <a:rPr kumimoji="0" lang="en-GB" sz="120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rPr>
              <a:t>Sensation of heat with sweating, causing cessation of activity</a:t>
            </a:r>
            <a:endParaRPr kumimoji="0" lang="en-GB" sz="1350" b="0" i="0" u="none" strike="noStrike" kern="1200" cap="none" spc="0" normalizeH="0" baseline="0" noProof="0">
              <a:ln>
                <a:noFill/>
              </a:ln>
              <a:solidFill>
                <a:srgbClr val="FFFFFF"/>
              </a:solidFill>
              <a:effectLst/>
              <a:uLnTx/>
              <a:uFillTx/>
              <a:latin typeface="Arial" panose="020B0604020202020204"/>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D9444F2D-C6A6-EFF6-EBD3-9F259328C725}"/>
              </a:ext>
            </a:extLst>
          </p:cNvPr>
          <p:cNvGrpSpPr>
            <a:grpSpLocks noChangeAspect="1"/>
          </p:cNvGrpSpPr>
          <p:nvPr/>
        </p:nvGrpSpPr>
        <p:grpSpPr>
          <a:xfrm>
            <a:off x="7478639" y="2585646"/>
            <a:ext cx="459000" cy="459000"/>
            <a:chOff x="6776000" y="4189471"/>
            <a:chExt cx="432000" cy="432000"/>
          </a:xfrm>
        </p:grpSpPr>
        <p:sp>
          <p:nvSpPr>
            <p:cNvPr id="13" name="Oval 12">
              <a:extLst>
                <a:ext uri="{FF2B5EF4-FFF2-40B4-BE49-F238E27FC236}">
                  <a16:creationId xmlns:a16="http://schemas.microsoft.com/office/drawing/2014/main" id="{58F5D9E5-8F4B-B36F-069C-FC4C5A0369F2}"/>
                </a:ext>
              </a:extLst>
            </p:cNvPr>
            <p:cNvSpPr/>
            <p:nvPr/>
          </p:nvSpPr>
          <p:spPr>
            <a:xfrm>
              <a:off x="6776000" y="4189471"/>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descr="Walk outline">
              <a:extLst>
                <a:ext uri="{FF2B5EF4-FFF2-40B4-BE49-F238E27FC236}">
                  <a16:creationId xmlns:a16="http://schemas.microsoft.com/office/drawing/2014/main" id="{A66AA1EC-0BC5-AB74-4025-6ABF812B7D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2000" y="4225471"/>
              <a:ext cx="360000" cy="360000"/>
            </a:xfrm>
            <a:prstGeom prst="rect">
              <a:avLst/>
            </a:prstGeom>
          </p:spPr>
        </p:pic>
        <p:cxnSp>
          <p:nvCxnSpPr>
            <p:cNvPr id="15" name="Straight Connector 14">
              <a:extLst>
                <a:ext uri="{FF2B5EF4-FFF2-40B4-BE49-F238E27FC236}">
                  <a16:creationId xmlns:a16="http://schemas.microsoft.com/office/drawing/2014/main" id="{E1422FE1-7B23-AD0F-7348-0073FBBF7E11}"/>
                </a:ext>
              </a:extLst>
            </p:cNvPr>
            <p:cNvCxnSpPr>
              <a:cxnSpLocks/>
              <a:endCxn id="13" idx="5"/>
            </p:cNvCxnSpPr>
            <p:nvPr/>
          </p:nvCxnSpPr>
          <p:spPr>
            <a:xfrm>
              <a:off x="6879966" y="4208928"/>
              <a:ext cx="264769" cy="349278"/>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782A547-768D-3C25-C5F1-13AC6D0FBDED}"/>
              </a:ext>
            </a:extLst>
          </p:cNvPr>
          <p:cNvGrpSpPr>
            <a:grpSpLocks noChangeAspect="1"/>
          </p:cNvGrpSpPr>
          <p:nvPr/>
        </p:nvGrpSpPr>
        <p:grpSpPr>
          <a:xfrm>
            <a:off x="7937638" y="4348939"/>
            <a:ext cx="660392" cy="513000"/>
            <a:chOff x="11033758" y="78267"/>
            <a:chExt cx="572058" cy="444380"/>
          </a:xfrm>
        </p:grpSpPr>
        <p:sp>
          <p:nvSpPr>
            <p:cNvPr id="17" name="Oval 16">
              <a:extLst>
                <a:ext uri="{FF2B5EF4-FFF2-40B4-BE49-F238E27FC236}">
                  <a16:creationId xmlns:a16="http://schemas.microsoft.com/office/drawing/2014/main" id="{89AB5543-EEF1-4B41-EE58-2C829F91F29B}"/>
                </a:ext>
              </a:extLst>
            </p:cNvPr>
            <p:cNvSpPr/>
            <p:nvPr/>
          </p:nvSpPr>
          <p:spPr>
            <a:xfrm>
              <a:off x="11103787" y="78267"/>
              <a:ext cx="432000" cy="432000"/>
            </a:xfrm>
            <a:prstGeom prst="ellipse">
              <a:avLst/>
            </a:prstGeom>
            <a:solidFill>
              <a:schemeClr val="bg1"/>
            </a:solidFill>
            <a:ln w="19050">
              <a:solidFill>
                <a:srgbClr val="FF85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58BA9EC0-093B-2697-5982-09BF99E2898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24409"/>
            <a:stretch/>
          </p:blipFill>
          <p:spPr>
            <a:xfrm>
              <a:off x="11033758" y="111712"/>
              <a:ext cx="572058" cy="410935"/>
            </a:xfrm>
            <a:prstGeom prst="rect">
              <a:avLst/>
            </a:prstGeom>
          </p:spPr>
        </p:pic>
      </p:grpSp>
      <p:grpSp>
        <p:nvGrpSpPr>
          <p:cNvPr id="19" name="Group 18">
            <a:extLst>
              <a:ext uri="{FF2B5EF4-FFF2-40B4-BE49-F238E27FC236}">
                <a16:creationId xmlns:a16="http://schemas.microsoft.com/office/drawing/2014/main" id="{B406EFC1-69BD-4DA8-87B9-CC4183A71708}"/>
              </a:ext>
            </a:extLst>
          </p:cNvPr>
          <p:cNvGrpSpPr>
            <a:grpSpLocks noChangeAspect="1"/>
          </p:cNvGrpSpPr>
          <p:nvPr/>
        </p:nvGrpSpPr>
        <p:grpSpPr>
          <a:xfrm>
            <a:off x="7958942" y="3460962"/>
            <a:ext cx="620175" cy="486000"/>
            <a:chOff x="8470007" y="82268"/>
            <a:chExt cx="551266" cy="432000"/>
          </a:xfrm>
        </p:grpSpPr>
        <p:sp>
          <p:nvSpPr>
            <p:cNvPr id="22" name="Oval 21">
              <a:extLst>
                <a:ext uri="{FF2B5EF4-FFF2-40B4-BE49-F238E27FC236}">
                  <a16:creationId xmlns:a16="http://schemas.microsoft.com/office/drawing/2014/main" id="{AF104A73-4FBF-01DC-1F2C-FDE4A6D4AA8B}"/>
                </a:ext>
              </a:extLst>
            </p:cNvPr>
            <p:cNvSpPr/>
            <p:nvPr/>
          </p:nvSpPr>
          <p:spPr>
            <a:xfrm>
              <a:off x="8529640" y="82268"/>
              <a:ext cx="432000" cy="432000"/>
            </a:xfrm>
            <a:prstGeom prst="ellipse">
              <a:avLst/>
            </a:prstGeom>
            <a:solidFill>
              <a:schemeClr val="bg1"/>
            </a:solidFill>
            <a:ln w="19050">
              <a:solidFill>
                <a:srgbClr val="FF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D58847FB-480A-7E62-53DF-14173F3A702F}"/>
                </a:ext>
              </a:extLst>
            </p:cNvPr>
            <p:cNvGrpSpPr>
              <a:grpSpLocks noChangeAspect="1"/>
            </p:cNvGrpSpPr>
            <p:nvPr/>
          </p:nvGrpSpPr>
          <p:grpSpPr>
            <a:xfrm>
              <a:off x="8470007" y="118268"/>
              <a:ext cx="551266" cy="396000"/>
              <a:chOff x="5359867" y="2583777"/>
              <a:chExt cx="2561473" cy="1840023"/>
            </a:xfrm>
          </p:grpSpPr>
          <p:pic>
            <p:nvPicPr>
              <p:cNvPr id="24" name="Graphic 23">
                <a:extLst>
                  <a:ext uri="{FF2B5EF4-FFF2-40B4-BE49-F238E27FC236}">
                    <a16:creationId xmlns:a16="http://schemas.microsoft.com/office/drawing/2014/main" id="{DCE41897-8BAC-3A49-D2F4-B23AC24D34F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24409"/>
              <a:stretch/>
            </p:blipFill>
            <p:spPr>
              <a:xfrm>
                <a:off x="5359867" y="2583777"/>
                <a:ext cx="2561473" cy="1840023"/>
              </a:xfrm>
              <a:prstGeom prst="rect">
                <a:avLst/>
              </a:prstGeom>
            </p:spPr>
          </p:pic>
          <p:pic>
            <p:nvPicPr>
              <p:cNvPr id="25" name="Graphic 24">
                <a:extLst>
                  <a:ext uri="{FF2B5EF4-FFF2-40B4-BE49-F238E27FC236}">
                    <a16:creationId xmlns:a16="http://schemas.microsoft.com/office/drawing/2014/main" id="{88E7339A-A0B4-43C3-2DD5-22EA7138C2A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20740" t="65438" r="65418" b="14137"/>
              <a:stretch/>
            </p:blipFill>
            <p:spPr>
              <a:xfrm>
                <a:off x="5956852" y="3647047"/>
                <a:ext cx="253977" cy="356145"/>
              </a:xfrm>
              <a:prstGeom prst="ellipse">
                <a:avLst/>
              </a:prstGeom>
            </p:spPr>
          </p:pic>
          <p:pic>
            <p:nvPicPr>
              <p:cNvPr id="27" name="Graphic 26">
                <a:extLst>
                  <a:ext uri="{FF2B5EF4-FFF2-40B4-BE49-F238E27FC236}">
                    <a16:creationId xmlns:a16="http://schemas.microsoft.com/office/drawing/2014/main" id="{B78CF136-0E24-B646-8E45-7B8881F4CF80}"/>
                  </a:ext>
                </a:extLst>
              </p:cNvPr>
              <p:cNvPicPr>
                <a:picLocks noChangeAspect="1"/>
              </p:cNvPicPr>
              <p:nvPr/>
            </p:nvPicPr>
            <p:blipFill rotWithShape="1">
              <a:blip r:embed="rId9">
                <a:extLst>
                  <a:ext uri="{96DAC541-7B7A-43D3-8B79-37D633B846F1}">
                    <asvg:svgBlip xmlns:asvg="http://schemas.microsoft.com/office/drawing/2016/SVG/main" r:embed="rId11"/>
                  </a:ext>
                </a:extLst>
              </a:blip>
              <a:srcRect l="20740" t="65438" r="65418" b="14137"/>
              <a:stretch/>
            </p:blipFill>
            <p:spPr>
              <a:xfrm>
                <a:off x="6031039" y="3309072"/>
                <a:ext cx="205381" cy="288000"/>
              </a:xfrm>
              <a:prstGeom prst="ellipse">
                <a:avLst/>
              </a:prstGeom>
            </p:spPr>
          </p:pic>
        </p:grpSp>
      </p:grpSp>
      <p:grpSp>
        <p:nvGrpSpPr>
          <p:cNvPr id="28" name="Group 27">
            <a:extLst>
              <a:ext uri="{FF2B5EF4-FFF2-40B4-BE49-F238E27FC236}">
                <a16:creationId xmlns:a16="http://schemas.microsoft.com/office/drawing/2014/main" id="{C7BAF3EF-5E63-1B02-A29F-D5F6E63391DF}"/>
              </a:ext>
            </a:extLst>
          </p:cNvPr>
          <p:cNvGrpSpPr>
            <a:grpSpLocks noChangeAspect="1"/>
          </p:cNvGrpSpPr>
          <p:nvPr/>
        </p:nvGrpSpPr>
        <p:grpSpPr>
          <a:xfrm>
            <a:off x="7958942" y="2592986"/>
            <a:ext cx="620175" cy="486000"/>
            <a:chOff x="8470007" y="82268"/>
            <a:chExt cx="551266" cy="432000"/>
          </a:xfrm>
          <a:solidFill>
            <a:srgbClr val="C00000"/>
          </a:solidFill>
        </p:grpSpPr>
        <p:sp>
          <p:nvSpPr>
            <p:cNvPr id="30" name="Oval 29">
              <a:extLst>
                <a:ext uri="{FF2B5EF4-FFF2-40B4-BE49-F238E27FC236}">
                  <a16:creationId xmlns:a16="http://schemas.microsoft.com/office/drawing/2014/main" id="{73FB5C6A-0387-CD41-C69F-5BADEA44A537}"/>
                </a:ext>
              </a:extLst>
            </p:cNvPr>
            <p:cNvSpPr/>
            <p:nvPr/>
          </p:nvSpPr>
          <p:spPr>
            <a:xfrm>
              <a:off x="8529640" y="82268"/>
              <a:ext cx="432000" cy="432000"/>
            </a:xfrm>
            <a:prstGeom prst="ellipse">
              <a:avLst/>
            </a:prstGeom>
            <a:solidFill>
              <a:schemeClr val="bg1"/>
            </a:solidFill>
            <a:ln w="19050">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80D2969C-C4DB-A31B-F02D-7AD41BA2A6A2}"/>
                </a:ext>
              </a:extLst>
            </p:cNvPr>
            <p:cNvGrpSpPr>
              <a:grpSpLocks noChangeAspect="1"/>
            </p:cNvGrpSpPr>
            <p:nvPr/>
          </p:nvGrpSpPr>
          <p:grpSpPr>
            <a:xfrm>
              <a:off x="8470007" y="118268"/>
              <a:ext cx="551266" cy="396000"/>
              <a:chOff x="5359867" y="2583777"/>
              <a:chExt cx="2561473" cy="1840023"/>
            </a:xfrm>
            <a:grpFill/>
          </p:grpSpPr>
          <p:pic>
            <p:nvPicPr>
              <p:cNvPr id="32" name="Graphic 31">
                <a:extLst>
                  <a:ext uri="{FF2B5EF4-FFF2-40B4-BE49-F238E27FC236}">
                    <a16:creationId xmlns:a16="http://schemas.microsoft.com/office/drawing/2014/main" id="{F4B27879-D4F1-9945-2EB9-5C05D2A7CED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t="24409"/>
              <a:stretch/>
            </p:blipFill>
            <p:spPr>
              <a:xfrm>
                <a:off x="5359867" y="2583777"/>
                <a:ext cx="2561473" cy="1840023"/>
              </a:xfrm>
              <a:prstGeom prst="rect">
                <a:avLst/>
              </a:prstGeom>
            </p:spPr>
          </p:pic>
          <p:pic>
            <p:nvPicPr>
              <p:cNvPr id="33" name="Graphic 32">
                <a:extLst>
                  <a:ext uri="{FF2B5EF4-FFF2-40B4-BE49-F238E27FC236}">
                    <a16:creationId xmlns:a16="http://schemas.microsoft.com/office/drawing/2014/main" id="{A1D80919-A585-04A1-5E6E-F6C7520E97E7}"/>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740" t="65438" r="65418" b="14137"/>
              <a:stretch/>
            </p:blipFill>
            <p:spPr>
              <a:xfrm>
                <a:off x="5956852" y="3647047"/>
                <a:ext cx="253977" cy="356145"/>
              </a:xfrm>
              <a:prstGeom prst="ellipse">
                <a:avLst/>
              </a:prstGeom>
            </p:spPr>
          </p:pic>
          <p:pic>
            <p:nvPicPr>
              <p:cNvPr id="34" name="Graphic 33">
                <a:extLst>
                  <a:ext uri="{FF2B5EF4-FFF2-40B4-BE49-F238E27FC236}">
                    <a16:creationId xmlns:a16="http://schemas.microsoft.com/office/drawing/2014/main" id="{474DDB81-2270-C83A-490F-0DA93D244695}"/>
                  </a:ext>
                </a:extLst>
              </p:cNvPr>
              <p:cNvPicPr>
                <a:picLocks noChangeAspect="1"/>
              </p:cNvPicPr>
              <p:nvPr/>
            </p:nvPicPr>
            <p:blipFill rotWithShape="1">
              <a:blip r:embed="rId14">
                <a:extLst>
                  <a:ext uri="{96DAC541-7B7A-43D3-8B79-37D633B846F1}">
                    <asvg:svgBlip xmlns:asvg="http://schemas.microsoft.com/office/drawing/2016/SVG/main" r:embed="rId16"/>
                  </a:ext>
                </a:extLst>
              </a:blip>
              <a:srcRect l="20740" t="65438" r="65418" b="14137"/>
              <a:stretch/>
            </p:blipFill>
            <p:spPr>
              <a:xfrm>
                <a:off x="6031039" y="3309072"/>
                <a:ext cx="205381" cy="288000"/>
              </a:xfrm>
              <a:prstGeom prst="ellipse">
                <a:avLst/>
              </a:prstGeom>
            </p:spPr>
          </p:pic>
        </p:grpSp>
      </p:grpSp>
      <p:pic>
        <p:nvPicPr>
          <p:cNvPr id="8" name="Picture 7" descr="A person in a body paint&#10;&#10;Description automatically generated">
            <a:extLst>
              <a:ext uri="{FF2B5EF4-FFF2-40B4-BE49-F238E27FC236}">
                <a16:creationId xmlns:a16="http://schemas.microsoft.com/office/drawing/2014/main" id="{DECA2C45-1D79-E2D9-071D-744DD605A9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9901" y="1994988"/>
            <a:ext cx="1271016" cy="3012948"/>
          </a:xfrm>
          <a:prstGeom prst="rect">
            <a:avLst/>
          </a:prstGeom>
        </p:spPr>
      </p:pic>
      <p:sp>
        <p:nvSpPr>
          <p:cNvPr id="4" name="Slide Number Placeholder 3">
            <a:extLst>
              <a:ext uri="{FF2B5EF4-FFF2-40B4-BE49-F238E27FC236}">
                <a16:creationId xmlns:a16="http://schemas.microsoft.com/office/drawing/2014/main" id="{030C2281-F343-16B1-918D-41A645E3D668}"/>
              </a:ext>
            </a:extLst>
          </p:cNvPr>
          <p:cNvSpPr>
            <a:spLocks noGrp="1"/>
          </p:cNvSpPr>
          <p:nvPr>
            <p:ph type="sldNum" sz="quarter" idx="12"/>
          </p:nvPr>
        </p:nvSpPr>
        <p:spPr/>
        <p:txBody>
          <a:bodyPr/>
          <a:lstStyle/>
          <a:p>
            <a:fld id="{D8277FC2-D02C-49A0-8F4A-5D4FF85CD43C}" type="slidenum">
              <a:rPr lang="en-GB" smtClean="0"/>
              <a:pPr/>
              <a:t>4</a:t>
            </a:fld>
            <a:endParaRPr lang="en-GB"/>
          </a:p>
        </p:txBody>
      </p:sp>
    </p:spTree>
    <p:extLst>
      <p:ext uri="{BB962C8B-B14F-4D97-AF65-F5344CB8AC3E}">
        <p14:creationId xmlns:p14="http://schemas.microsoft.com/office/powerpoint/2010/main" val="173083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1549-DFBD-C14C-357D-0191A949D4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8DDE56-DE7F-1F41-B7C7-906AF2E7E7E3}"/>
              </a:ext>
            </a:extLst>
          </p:cNvPr>
          <p:cNvSpPr>
            <a:spLocks noGrp="1"/>
          </p:cNvSpPr>
          <p:nvPr>
            <p:ph type="title"/>
          </p:nvPr>
        </p:nvSpPr>
        <p:spPr/>
        <p:txBody>
          <a:bodyPr/>
          <a:lstStyle/>
          <a:p>
            <a:pPr algn="ctr"/>
            <a:r>
              <a:rPr lang="fr-BE" sz="4400" b="0">
                <a:solidFill>
                  <a:schemeClr val="tx2"/>
                </a:solidFill>
                <a:latin typeface="Arial"/>
                <a:cs typeface="Arial"/>
              </a:rPr>
              <a:t>Conclusions</a:t>
            </a:r>
          </a:p>
          <a:p>
            <a:pPr algn="ctr"/>
            <a:endParaRPr lang="fr-BE"/>
          </a:p>
        </p:txBody>
      </p:sp>
      <p:sp>
        <p:nvSpPr>
          <p:cNvPr id="3" name="Espace réservé du contenu 2">
            <a:extLst>
              <a:ext uri="{FF2B5EF4-FFF2-40B4-BE49-F238E27FC236}">
                <a16:creationId xmlns:a16="http://schemas.microsoft.com/office/drawing/2014/main" id="{5675803B-0F69-4406-2EF6-AEA08B63BE7D}"/>
              </a:ext>
            </a:extLst>
          </p:cNvPr>
          <p:cNvSpPr>
            <a:spLocks noGrp="1"/>
          </p:cNvSpPr>
          <p:nvPr>
            <p:ph idx="1"/>
          </p:nvPr>
        </p:nvSpPr>
        <p:spPr/>
        <p:txBody>
          <a:bodyPr vert="horz" lIns="91440" tIns="45720" rIns="91440" bIns="45720" rtlCol="0" anchor="t">
            <a:normAutofit/>
          </a:bodyPr>
          <a:lstStyle/>
          <a:p>
            <a:pPr marL="264795" indent="-264795"/>
            <a:r>
              <a:rPr lang="en-US" dirty="0">
                <a:ea typeface="Calibri"/>
                <a:cs typeface="Calibri"/>
              </a:rPr>
              <a:t>New medications for patients with :</a:t>
            </a:r>
            <a:endParaRPr lang="fr-FR" dirty="0"/>
          </a:p>
          <a:p>
            <a:pPr marL="541020" lvl="1">
              <a:buFont typeface="Courier New" pitchFamily="34" charset="0"/>
              <a:buChar char="o"/>
            </a:pPr>
            <a:r>
              <a:rPr lang="en-US" dirty="0">
                <a:ea typeface="Calibri"/>
                <a:cs typeface="Calibri"/>
              </a:rPr>
              <a:t>Contra-indications to MHT </a:t>
            </a:r>
          </a:p>
          <a:p>
            <a:pPr marL="541020" lvl="1">
              <a:buClr>
                <a:srgbClr val="9BBB59"/>
              </a:buClr>
              <a:buFont typeface="Courier New" pitchFamily="34" charset="0"/>
              <a:buChar char="o"/>
            </a:pPr>
            <a:r>
              <a:rPr lang="en-US" dirty="0">
                <a:ea typeface="Calibri"/>
                <a:cs typeface="Calibri"/>
              </a:rPr>
              <a:t>Unwilling to use MHT</a:t>
            </a:r>
          </a:p>
          <a:p>
            <a:pPr marL="541020" lvl="1">
              <a:buClr>
                <a:srgbClr val="9BBB59"/>
              </a:buClr>
              <a:buFont typeface="Courier New" pitchFamily="34" charset="0"/>
              <a:buChar char="o"/>
            </a:pPr>
            <a:r>
              <a:rPr lang="en-US" dirty="0">
                <a:ea typeface="Calibri"/>
                <a:cs typeface="Calibri"/>
              </a:rPr>
              <a:t>Side effects of MHT </a:t>
            </a:r>
          </a:p>
          <a:p>
            <a:pPr marL="264795" indent="-264795">
              <a:buClr>
                <a:srgbClr val="C0504D"/>
              </a:buClr>
            </a:pPr>
            <a:r>
              <a:rPr lang="en-US" dirty="0">
                <a:ea typeface="Calibri"/>
                <a:cs typeface="Calibri"/>
              </a:rPr>
              <a:t>NK3 -antagonists </a:t>
            </a:r>
            <a:r>
              <a:rPr lang="en-US" sz="2000" err="1">
                <a:latin typeface="Segoe UI"/>
                <a:ea typeface="Calibri"/>
                <a:cs typeface="Segoe UI"/>
              </a:rPr>
              <a:t>Fezolinetant</a:t>
            </a:r>
            <a:r>
              <a:rPr lang="en-US" sz="2000" dirty="0">
                <a:latin typeface="Segoe UI"/>
                <a:ea typeface="Calibri"/>
                <a:cs typeface="Segoe UI"/>
              </a:rPr>
              <a:t>  (Veoza) </a:t>
            </a:r>
            <a:r>
              <a:rPr lang="en-US" sz="2000">
                <a:latin typeface="Segoe UI"/>
                <a:ea typeface="Calibri"/>
                <a:cs typeface="Segoe UI"/>
              </a:rPr>
              <a:t>®</a:t>
            </a:r>
          </a:p>
          <a:p>
            <a:pPr marL="541020" lvl="1">
              <a:buFont typeface="Courier New" pitchFamily="34" charset="0"/>
              <a:buChar char="o"/>
            </a:pPr>
            <a:r>
              <a:rPr lang="en-US" sz="1600" err="1">
                <a:latin typeface="Segoe UI"/>
                <a:ea typeface="Calibri"/>
                <a:cs typeface="Segoe UI"/>
              </a:rPr>
              <a:t>Efficay</a:t>
            </a:r>
            <a:r>
              <a:rPr lang="en-US" sz="1600">
                <a:latin typeface="Segoe UI"/>
                <a:ea typeface="Calibri"/>
                <a:cs typeface="Segoe UI"/>
              </a:rPr>
              <a:t> on VMS </a:t>
            </a:r>
            <a:endParaRPr lang="en-US" sz="1600" dirty="0">
              <a:latin typeface="Segoe UI"/>
              <a:ea typeface="Calibri"/>
              <a:cs typeface="Segoe UI"/>
            </a:endParaRPr>
          </a:p>
          <a:p>
            <a:pPr marL="541020" lvl="1">
              <a:buClr>
                <a:srgbClr val="9BBB59"/>
              </a:buClr>
              <a:buFont typeface="Courier New" pitchFamily="34" charset="0"/>
              <a:buChar char="o"/>
            </a:pPr>
            <a:r>
              <a:rPr lang="en-US" sz="1600" dirty="0">
                <a:latin typeface="Segoe UI"/>
                <a:ea typeface="Calibri"/>
                <a:cs typeface="Segoe UI"/>
              </a:rPr>
              <a:t>To some extent on sleep</a:t>
            </a:r>
          </a:p>
          <a:p>
            <a:pPr marL="541020" lvl="1">
              <a:buClr>
                <a:srgbClr val="9BBB59"/>
              </a:buClr>
              <a:buFont typeface="Courier New" pitchFamily="34" charset="0"/>
              <a:buChar char="o"/>
            </a:pPr>
            <a:r>
              <a:rPr lang="en-US" sz="1600">
                <a:latin typeface="Segoe UI"/>
                <a:ea typeface="Calibri"/>
                <a:cs typeface="Segoe UI"/>
              </a:rPr>
              <a:t>And quality of life</a:t>
            </a:r>
            <a:endParaRPr lang="en-US" sz="1600" dirty="0">
              <a:latin typeface="Segoe UI"/>
              <a:ea typeface="Calibri"/>
              <a:cs typeface="Segoe UI"/>
            </a:endParaRPr>
          </a:p>
          <a:p>
            <a:pPr marL="541020" lvl="1">
              <a:buClr>
                <a:srgbClr val="9BBB59"/>
              </a:buClr>
              <a:buFont typeface="Courier New" pitchFamily="34" charset="0"/>
              <a:buChar char="o"/>
            </a:pPr>
            <a:r>
              <a:rPr lang="en-US" sz="1600" dirty="0">
                <a:latin typeface="Segoe UI"/>
                <a:ea typeface="Calibri"/>
                <a:cs typeface="Segoe UI"/>
              </a:rPr>
              <a:t>Cave hepatic tests </a:t>
            </a:r>
          </a:p>
          <a:p>
            <a:pPr marL="264795" indent="-264795">
              <a:buClr>
                <a:srgbClr val="C0504D"/>
              </a:buClr>
            </a:pPr>
            <a:endParaRPr lang="en-US" dirty="0">
              <a:ea typeface="Calibri"/>
              <a:cs typeface="Calibri"/>
            </a:endParaRPr>
          </a:p>
          <a:p>
            <a:pPr marL="264795" indent="-264795">
              <a:buClr>
                <a:srgbClr val="C0504D"/>
              </a:buClr>
            </a:pPr>
            <a:r>
              <a:rPr lang="en-US" dirty="0">
                <a:ea typeface="Calibri"/>
                <a:cs typeface="Calibri"/>
              </a:rPr>
              <a:t>NK 1,3- antagonists </a:t>
            </a:r>
            <a:r>
              <a:rPr lang="en-US" sz="2000" err="1">
                <a:latin typeface="Segoe UI"/>
                <a:ea typeface="Calibri"/>
                <a:cs typeface="Segoe UI"/>
              </a:rPr>
              <a:t>Elinzanetant</a:t>
            </a:r>
            <a:r>
              <a:rPr lang="en-US" sz="2000">
                <a:latin typeface="Segoe UI"/>
                <a:ea typeface="Calibri"/>
                <a:cs typeface="Segoe UI"/>
              </a:rPr>
              <a:t> (not marketed yet)</a:t>
            </a:r>
          </a:p>
          <a:p>
            <a:pPr marL="0" indent="0">
              <a:buClr>
                <a:srgbClr val="C0504D"/>
              </a:buClr>
              <a:buNone/>
            </a:pPr>
            <a:endParaRPr lang="en-US" dirty="0">
              <a:ea typeface="Calibri"/>
              <a:cs typeface="Calibri"/>
            </a:endParaRPr>
          </a:p>
          <a:p>
            <a:pPr marL="264795" indent="-264795">
              <a:buClr>
                <a:srgbClr val="C0504D"/>
              </a:buClr>
            </a:pPr>
            <a:endParaRPr lang="en-US">
              <a:ea typeface="Calibri"/>
              <a:cs typeface="Calibri"/>
            </a:endParaRPr>
          </a:p>
          <a:p>
            <a:pPr marL="264795" indent="-264795"/>
            <a:endParaRPr lang="en-US">
              <a:ea typeface="Calibri"/>
              <a:cs typeface="Calibri"/>
            </a:endParaRPr>
          </a:p>
        </p:txBody>
      </p:sp>
    </p:spTree>
    <p:extLst>
      <p:ext uri="{BB962C8B-B14F-4D97-AF65-F5344CB8AC3E}">
        <p14:creationId xmlns:p14="http://schemas.microsoft.com/office/powerpoint/2010/main" val="40429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227263" y="0"/>
            <a:ext cx="4686300" cy="6858000"/>
          </a:xfrm>
          <a:prstGeom prst="rect">
            <a:avLst/>
          </a:prstGeom>
          <a:noFill/>
          <a:ln w="9525">
            <a:noFill/>
            <a:miter lim="800000"/>
            <a:headEnd/>
            <a:tailEnd/>
          </a:ln>
        </p:spPr>
      </p:pic>
    </p:spTree>
    <p:extLst>
      <p:ext uri="{BB962C8B-B14F-4D97-AF65-F5344CB8AC3E}">
        <p14:creationId xmlns:p14="http://schemas.microsoft.com/office/powerpoint/2010/main" val="376919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8DCE-0C9D-FDE0-75FA-68AEFC8304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2CFA3A-88A5-9727-1BB6-33E14D7CD27E}"/>
              </a:ext>
            </a:extLst>
          </p:cNvPr>
          <p:cNvSpPr>
            <a:spLocks noGrp="1"/>
          </p:cNvSpPr>
          <p:nvPr>
            <p:ph type="title"/>
          </p:nvPr>
        </p:nvSpPr>
        <p:spPr/>
        <p:txBody>
          <a:bodyPr vert="horz" lIns="91440" tIns="45720" rIns="91440" bIns="45720" rtlCol="0" anchor="ctr">
            <a:noAutofit/>
          </a:bodyPr>
          <a:lstStyle/>
          <a:p>
            <a:r>
              <a:rPr lang="en-GB" sz="3200" spc="0" dirty="0">
                <a:latin typeface="Arial"/>
                <a:cs typeface="Arial"/>
              </a:rPr>
              <a:t>A large proportion of women with moderate to severe VMS are eligible but averse to MHT</a:t>
            </a:r>
            <a:r>
              <a:rPr lang="en-GB" sz="3200" spc="0" baseline="30000" dirty="0">
                <a:latin typeface="Arial"/>
                <a:cs typeface="Arial"/>
              </a:rPr>
              <a:t>1</a:t>
            </a:r>
          </a:p>
        </p:txBody>
      </p:sp>
      <p:sp>
        <p:nvSpPr>
          <p:cNvPr id="5" name="Text Placeholder 4">
            <a:extLst>
              <a:ext uri="{FF2B5EF4-FFF2-40B4-BE49-F238E27FC236}">
                <a16:creationId xmlns:a16="http://schemas.microsoft.com/office/drawing/2014/main" id="{F38DA35B-01E0-FC6E-4091-A57B2E0FC43F}"/>
              </a:ext>
            </a:extLst>
          </p:cNvPr>
          <p:cNvSpPr>
            <a:spLocks noGrp="1"/>
          </p:cNvSpPr>
          <p:nvPr>
            <p:ph type="body" sz="quarter" idx="16"/>
          </p:nvPr>
        </p:nvSpPr>
        <p:spPr>
          <a:xfrm>
            <a:off x="336082" y="5353475"/>
            <a:ext cx="8471836" cy="495293"/>
          </a:xfrm>
        </p:spPr>
        <p:txBody>
          <a:bodyPr>
            <a:normAutofit lnSpcReduction="10000"/>
          </a:bodyPr>
          <a:lstStyle/>
          <a:p>
            <a:r>
              <a:rPr lang="en-GB" sz="788" b="1">
                <a:solidFill>
                  <a:schemeClr val="accent1"/>
                </a:solidFill>
              </a:rPr>
              <a:t>A screening survey was sent to 69,000 women aged 40–65 years in Europe (France, Germany, Italy, Spain and the UK), the US and Japan. </a:t>
            </a:r>
            <a:br>
              <a:rPr lang="en-GB" sz="788" b="1">
                <a:solidFill>
                  <a:schemeClr val="accent1"/>
                </a:solidFill>
              </a:rPr>
            </a:br>
            <a:r>
              <a:rPr lang="en-GB" sz="788" b="1">
                <a:solidFill>
                  <a:schemeClr val="accent1"/>
                </a:solidFill>
              </a:rPr>
              <a:t>11,771 women were identified as post-menopausal and 3460 completed the full questionnaire.</a:t>
            </a:r>
          </a:p>
          <a:p>
            <a:br>
              <a:rPr lang="en-GB" b="1">
                <a:solidFill>
                  <a:schemeClr val="accent1"/>
                </a:solidFill>
              </a:rPr>
            </a:br>
            <a:r>
              <a:rPr lang="en-GB"/>
              <a:t>MHT, menopausal hormone therapy; VMS, vasomotor symptoms.</a:t>
            </a:r>
            <a:br>
              <a:rPr lang="en-GB"/>
            </a:br>
            <a:r>
              <a:rPr lang="en-GB"/>
              <a:t>1. Nappi RE, et al. Menopause. 2021;28(8):875–82. </a:t>
            </a:r>
          </a:p>
        </p:txBody>
      </p:sp>
      <p:sp>
        <p:nvSpPr>
          <p:cNvPr id="11" name="Rectangle 10">
            <a:extLst>
              <a:ext uri="{FF2B5EF4-FFF2-40B4-BE49-F238E27FC236}">
                <a16:creationId xmlns:a16="http://schemas.microsoft.com/office/drawing/2014/main" id="{F51FB866-D56D-EF9C-F7BB-36A13E89874C}"/>
              </a:ext>
            </a:extLst>
          </p:cNvPr>
          <p:cNvSpPr/>
          <p:nvPr/>
        </p:nvSpPr>
        <p:spPr>
          <a:xfrm rot="5400000">
            <a:off x="4304016" y="-1927074"/>
            <a:ext cx="371475" cy="82847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67AB85D-CC15-6FA1-31EE-52EE6AC92097}"/>
              </a:ext>
            </a:extLst>
          </p:cNvPr>
          <p:cNvSpPr txBox="1"/>
          <p:nvPr/>
        </p:nvSpPr>
        <p:spPr>
          <a:xfrm>
            <a:off x="965833" y="2073159"/>
            <a:ext cx="6733703"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Women with moderate to severe VMS in Europe, US and Japan (N=1166)</a:t>
            </a:r>
            <a:r>
              <a:rPr kumimoji="0" lang="en-GB" sz="12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6" name="Rectangle 5">
            <a:extLst>
              <a:ext uri="{FF2B5EF4-FFF2-40B4-BE49-F238E27FC236}">
                <a16:creationId xmlns:a16="http://schemas.microsoft.com/office/drawing/2014/main" id="{DBD4F272-C75C-FA99-28BD-9BFBD237B106}"/>
              </a:ext>
            </a:extLst>
          </p:cNvPr>
          <p:cNvSpPr/>
          <p:nvPr/>
        </p:nvSpPr>
        <p:spPr>
          <a:xfrm>
            <a:off x="1079893" y="2612624"/>
            <a:ext cx="2546837" cy="934859"/>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contraindicated</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e.g., due to breast or endometrial cancers, deep vein thrombosis and </a:t>
            </a:r>
            <a:b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b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acute liver disease</a:t>
            </a:r>
            <a:endParaRPr kumimoji="0" lang="en-GB" sz="1200" b="1" i="0" u="none" strike="noStrike" kern="1200" cap="none" spc="0" normalizeH="0" baseline="0" noProof="0">
              <a:ln>
                <a:noFill/>
              </a:ln>
              <a:solidFill>
                <a:srgbClr val="1F1451"/>
              </a:solidFill>
              <a:effectLst/>
              <a:uLnTx/>
              <a:uFillTx/>
              <a:latin typeface="Arial" panose="020B0604020202020204"/>
              <a:ea typeface="+mn-ea"/>
              <a:cs typeface="+mn-cs"/>
            </a:endParaRPr>
          </a:p>
        </p:txBody>
      </p:sp>
      <p:cxnSp>
        <p:nvCxnSpPr>
          <p:cNvPr id="45" name="Straight Connector 44">
            <a:extLst>
              <a:ext uri="{FF2B5EF4-FFF2-40B4-BE49-F238E27FC236}">
                <a16:creationId xmlns:a16="http://schemas.microsoft.com/office/drawing/2014/main" id="{EB68767C-EF4C-F0EA-39F9-936DDC790D00}"/>
              </a:ext>
            </a:extLst>
          </p:cNvPr>
          <p:cNvCxnSpPr>
            <a:cxnSpLocks/>
          </p:cNvCxnSpPr>
          <p:nvPr/>
        </p:nvCxnSpPr>
        <p:spPr>
          <a:xfrm>
            <a:off x="2335711" y="2467658"/>
            <a:ext cx="3435200" cy="0"/>
          </a:xfrm>
          <a:prstGeom prst="line">
            <a:avLst/>
          </a:prstGeom>
          <a:ln cap="sq"/>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CEE8E3B-06F0-2046-C6BB-0BAD01902D3F}"/>
              </a:ext>
            </a:extLst>
          </p:cNvPr>
          <p:cNvCxnSpPr>
            <a:cxnSpLocks/>
          </p:cNvCxnSpPr>
          <p:nvPr/>
        </p:nvCxnSpPr>
        <p:spPr>
          <a:xfrm>
            <a:off x="2335710" y="2468226"/>
            <a:ext cx="0" cy="132771"/>
          </a:xfrm>
          <a:prstGeom prst="straightConnector1">
            <a:avLst/>
          </a:prstGeom>
          <a:ln cap="sq">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FC11755-BC90-4149-9451-CD2BF59AED0B}"/>
              </a:ext>
            </a:extLst>
          </p:cNvPr>
          <p:cNvCxnSpPr>
            <a:cxnSpLocks/>
            <a:endCxn id="9" idx="0"/>
          </p:cNvCxnSpPr>
          <p:nvPr/>
        </p:nvCxnSpPr>
        <p:spPr>
          <a:xfrm>
            <a:off x="5770910" y="2467658"/>
            <a:ext cx="0" cy="14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CA7450-94B5-454F-5148-EE4953E939E3}"/>
              </a:ext>
            </a:extLst>
          </p:cNvPr>
          <p:cNvCxnSpPr>
            <a:cxnSpLocks/>
            <a:stCxn id="12" idx="2"/>
          </p:cNvCxnSpPr>
          <p:nvPr/>
        </p:nvCxnSpPr>
        <p:spPr>
          <a:xfrm flipV="1">
            <a:off x="3249514" y="2465845"/>
            <a:ext cx="1083170" cy="154024"/>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id="{D3D5A76F-30F7-078D-B8D1-90609A228DCD}"/>
              </a:ext>
            </a:extLst>
          </p:cNvPr>
          <p:cNvGrpSpPr/>
          <p:nvPr/>
        </p:nvGrpSpPr>
        <p:grpSpPr>
          <a:xfrm>
            <a:off x="5876855" y="2833813"/>
            <a:ext cx="3061301" cy="2218187"/>
            <a:chOff x="7835807" y="2635417"/>
            <a:chExt cx="4081734" cy="2957582"/>
          </a:xfrm>
        </p:grpSpPr>
        <p:cxnSp>
          <p:nvCxnSpPr>
            <p:cNvPr id="72" name="Straight Connector 71">
              <a:extLst>
                <a:ext uri="{FF2B5EF4-FFF2-40B4-BE49-F238E27FC236}">
                  <a16:creationId xmlns:a16="http://schemas.microsoft.com/office/drawing/2014/main" id="{E6895709-3B89-84AE-F597-0E11AB6F2DDA}"/>
                </a:ext>
              </a:extLst>
            </p:cNvPr>
            <p:cNvCxnSpPr>
              <a:cxnSpLocks/>
            </p:cNvCxnSpPr>
            <p:nvPr/>
          </p:nvCxnSpPr>
          <p:spPr>
            <a:xfrm>
              <a:off x="9838754" y="4959988"/>
              <a:ext cx="0" cy="739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upo 14">
              <a:extLst>
                <a:ext uri="{FF2B5EF4-FFF2-40B4-BE49-F238E27FC236}">
                  <a16:creationId xmlns:a16="http://schemas.microsoft.com/office/drawing/2014/main" id="{4657AC90-6A29-71BE-260C-23FD462E129A}"/>
                </a:ext>
              </a:extLst>
            </p:cNvPr>
            <p:cNvGrpSpPr/>
            <p:nvPr/>
          </p:nvGrpSpPr>
          <p:grpSpPr>
            <a:xfrm>
              <a:off x="7835807" y="2635417"/>
              <a:ext cx="4081734" cy="2957582"/>
              <a:chOff x="7835807" y="2635417"/>
              <a:chExt cx="4081734" cy="2957582"/>
            </a:xfrm>
          </p:grpSpPr>
          <p:cxnSp>
            <p:nvCxnSpPr>
              <p:cNvPr id="80" name="Straight Arrow Connector 79">
                <a:extLst>
                  <a:ext uri="{FF2B5EF4-FFF2-40B4-BE49-F238E27FC236}">
                    <a16:creationId xmlns:a16="http://schemas.microsoft.com/office/drawing/2014/main" id="{17FA26FE-A3BC-6DC7-91DF-3A91B9F1DD9A}"/>
                  </a:ext>
                </a:extLst>
              </p:cNvPr>
              <p:cNvCxnSpPr>
                <a:cxnSpLocks/>
                <a:endCxn id="21" idx="0"/>
              </p:cNvCxnSpPr>
              <p:nvPr/>
            </p:nvCxnSpPr>
            <p:spPr>
              <a:xfrm>
                <a:off x="10945541" y="5033904"/>
                <a:ext cx="0" cy="12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24629AEB-05A4-9E64-F1E7-AFD18014A3A0}"/>
                  </a:ext>
                </a:extLst>
              </p:cNvPr>
              <p:cNvGrpSpPr/>
              <p:nvPr/>
            </p:nvGrpSpPr>
            <p:grpSpPr>
              <a:xfrm>
                <a:off x="7835807" y="2635417"/>
                <a:ext cx="4081734" cy="2957582"/>
                <a:chOff x="7835807" y="2635417"/>
                <a:chExt cx="4081734" cy="2957582"/>
              </a:xfrm>
            </p:grpSpPr>
            <p:cxnSp>
              <p:nvCxnSpPr>
                <p:cNvPr id="74" name="Straight Arrow Connector 73">
                  <a:extLst>
                    <a:ext uri="{FF2B5EF4-FFF2-40B4-BE49-F238E27FC236}">
                      <a16:creationId xmlns:a16="http://schemas.microsoft.com/office/drawing/2014/main" id="{C6E1E4F9-2CBC-A004-D61B-7C11810AE075}"/>
                    </a:ext>
                  </a:extLst>
                </p:cNvPr>
                <p:cNvCxnSpPr>
                  <a:cxnSpLocks/>
                </p:cNvCxnSpPr>
                <p:nvPr/>
              </p:nvCxnSpPr>
              <p:spPr>
                <a:xfrm>
                  <a:off x="8814795" y="5033904"/>
                  <a:ext cx="0" cy="12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674948E2-F3B0-49CC-2625-4B68D2446A12}"/>
                    </a:ext>
                  </a:extLst>
                </p:cNvPr>
                <p:cNvGrpSpPr/>
                <p:nvPr/>
              </p:nvGrpSpPr>
              <p:grpSpPr>
                <a:xfrm>
                  <a:off x="7835807" y="2635417"/>
                  <a:ext cx="4081734" cy="2957582"/>
                  <a:chOff x="7835807" y="2635417"/>
                  <a:chExt cx="4081734" cy="2957582"/>
                </a:xfrm>
              </p:grpSpPr>
              <p:sp>
                <p:nvSpPr>
                  <p:cNvPr id="20" name="Rectangle 19">
                    <a:extLst>
                      <a:ext uri="{FF2B5EF4-FFF2-40B4-BE49-F238E27FC236}">
                        <a16:creationId xmlns:a16="http://schemas.microsoft.com/office/drawing/2014/main" id="{B7B691C0-3570-507F-8D6D-C92AEE641712}"/>
                      </a:ext>
                    </a:extLst>
                  </p:cNvPr>
                  <p:cNvSpPr/>
                  <p:nvPr/>
                </p:nvSpPr>
                <p:spPr>
                  <a:xfrm>
                    <a:off x="8368600" y="4256056"/>
                    <a:ext cx="2988000" cy="709407"/>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willing</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Prescribed HT and willing to take it</a:t>
                    </a:r>
                  </a:p>
                </p:txBody>
              </p:sp>
              <p:sp>
                <p:nvSpPr>
                  <p:cNvPr id="21" name="Rectangle 20">
                    <a:extLst>
                      <a:ext uri="{FF2B5EF4-FFF2-40B4-BE49-F238E27FC236}">
                        <a16:creationId xmlns:a16="http://schemas.microsoft.com/office/drawing/2014/main" id="{1A508637-9B2E-BC2A-EB35-555B5BF57611}"/>
                      </a:ext>
                    </a:extLst>
                  </p:cNvPr>
                  <p:cNvSpPr/>
                  <p:nvPr/>
                </p:nvSpPr>
                <p:spPr>
                  <a:xfrm>
                    <a:off x="9973541" y="5161426"/>
                    <a:ext cx="1944000" cy="431573"/>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continuer</a:t>
                    </a:r>
                  </a:p>
                </p:txBody>
              </p:sp>
              <p:sp>
                <p:nvSpPr>
                  <p:cNvPr id="22" name="Rectangle 21">
                    <a:extLst>
                      <a:ext uri="{FF2B5EF4-FFF2-40B4-BE49-F238E27FC236}">
                        <a16:creationId xmlns:a16="http://schemas.microsoft.com/office/drawing/2014/main" id="{83C864DA-BADE-46A0-CC9E-5B026A551BEA}"/>
                      </a:ext>
                    </a:extLst>
                  </p:cNvPr>
                  <p:cNvSpPr/>
                  <p:nvPr/>
                </p:nvSpPr>
                <p:spPr>
                  <a:xfrm>
                    <a:off x="7835807" y="5161426"/>
                    <a:ext cx="1939124" cy="431573"/>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stopper</a:t>
                    </a:r>
                  </a:p>
                </p:txBody>
              </p:sp>
              <p:cxnSp>
                <p:nvCxnSpPr>
                  <p:cNvPr id="67" name="Connector: Elbow 66">
                    <a:extLst>
                      <a:ext uri="{FF2B5EF4-FFF2-40B4-BE49-F238E27FC236}">
                        <a16:creationId xmlns:a16="http://schemas.microsoft.com/office/drawing/2014/main" id="{23851597-A7E4-EAD2-1877-186B45064E8B}"/>
                      </a:ext>
                    </a:extLst>
                  </p:cNvPr>
                  <p:cNvCxnSpPr>
                    <a:cxnSpLocks/>
                    <a:stCxn id="9" idx="3"/>
                    <a:endCxn id="20" idx="0"/>
                  </p:cNvCxnSpPr>
                  <p:nvPr/>
                </p:nvCxnSpPr>
                <p:spPr>
                  <a:xfrm>
                    <a:off x="9602564" y="2635417"/>
                    <a:ext cx="260036" cy="16206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C961183-2186-1EBE-D8BF-9B6A6F7C353C}"/>
                      </a:ext>
                    </a:extLst>
                  </p:cNvPr>
                  <p:cNvCxnSpPr>
                    <a:cxnSpLocks/>
                  </p:cNvCxnSpPr>
                  <p:nvPr/>
                </p:nvCxnSpPr>
                <p:spPr>
                  <a:xfrm>
                    <a:off x="8813119" y="5033904"/>
                    <a:ext cx="21324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3D01E01-F090-5CFE-0A0E-81D24BF96554}"/>
                      </a:ext>
                    </a:extLst>
                  </p:cNvPr>
                  <p:cNvCxnSpPr>
                    <a:cxnSpLocks/>
                  </p:cNvCxnSpPr>
                  <p:nvPr/>
                </p:nvCxnSpPr>
                <p:spPr>
                  <a:xfrm>
                    <a:off x="9608914" y="3604826"/>
                    <a:ext cx="25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sp>
        <p:nvSpPr>
          <p:cNvPr id="40" name="Rectangle: Rounded Corners 39">
            <a:extLst>
              <a:ext uri="{FF2B5EF4-FFF2-40B4-BE49-F238E27FC236}">
                <a16:creationId xmlns:a16="http://schemas.microsoft.com/office/drawing/2014/main" id="{DD944F3A-B309-F05D-8945-E00B2583C34F}"/>
              </a:ext>
            </a:extLst>
          </p:cNvPr>
          <p:cNvSpPr/>
          <p:nvPr/>
        </p:nvSpPr>
        <p:spPr>
          <a:xfrm>
            <a:off x="431464" y="3397609"/>
            <a:ext cx="1471220" cy="68593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8% in Japan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9% in the 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12% in Europe</a:t>
            </a:r>
          </a:p>
        </p:txBody>
      </p:sp>
      <p:grpSp>
        <p:nvGrpSpPr>
          <p:cNvPr id="8" name="Grupo 7">
            <a:extLst>
              <a:ext uri="{FF2B5EF4-FFF2-40B4-BE49-F238E27FC236}">
                <a16:creationId xmlns:a16="http://schemas.microsoft.com/office/drawing/2014/main" id="{E0C53337-8E43-525D-ACD4-605E09FC8610}"/>
              </a:ext>
            </a:extLst>
          </p:cNvPr>
          <p:cNvGrpSpPr/>
          <p:nvPr/>
        </p:nvGrpSpPr>
        <p:grpSpPr>
          <a:xfrm>
            <a:off x="1694953" y="2612624"/>
            <a:ext cx="5506970" cy="2392922"/>
            <a:chOff x="2259938" y="2340498"/>
            <a:chExt cx="7342626" cy="3190563"/>
          </a:xfrm>
        </p:grpSpPr>
        <p:cxnSp>
          <p:nvCxnSpPr>
            <p:cNvPr id="62" name="Straight Arrow Connector 61">
              <a:extLst>
                <a:ext uri="{FF2B5EF4-FFF2-40B4-BE49-F238E27FC236}">
                  <a16:creationId xmlns:a16="http://schemas.microsoft.com/office/drawing/2014/main" id="{3BB355BE-685E-C933-B322-37E6A3063B16}"/>
                </a:ext>
              </a:extLst>
            </p:cNvPr>
            <p:cNvCxnSpPr>
              <a:cxnSpLocks/>
              <a:stCxn id="9" idx="2"/>
              <a:endCxn id="17" idx="0"/>
            </p:cNvCxnSpPr>
            <p:nvPr/>
          </p:nvCxnSpPr>
          <p:spPr>
            <a:xfrm>
              <a:off x="7694547" y="2930336"/>
              <a:ext cx="0" cy="188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A71455B2-DFEE-3676-4C2B-F2E461A27D15}"/>
                </a:ext>
              </a:extLst>
            </p:cNvPr>
            <p:cNvGrpSpPr/>
            <p:nvPr/>
          </p:nvGrpSpPr>
          <p:grpSpPr>
            <a:xfrm>
              <a:off x="2259938" y="2340498"/>
              <a:ext cx="7342626" cy="3190563"/>
              <a:chOff x="2259938" y="2340498"/>
              <a:chExt cx="7342626" cy="3190563"/>
            </a:xfrm>
          </p:grpSpPr>
          <p:sp>
            <p:nvSpPr>
              <p:cNvPr id="9" name="Rectangle 8">
                <a:extLst>
                  <a:ext uri="{FF2B5EF4-FFF2-40B4-BE49-F238E27FC236}">
                    <a16:creationId xmlns:a16="http://schemas.microsoft.com/office/drawing/2014/main" id="{25BB7219-EB0C-6248-E42B-3D2E357F297B}"/>
                  </a:ext>
                </a:extLst>
              </p:cNvPr>
              <p:cNvSpPr/>
              <p:nvPr/>
            </p:nvSpPr>
            <p:spPr>
              <a:xfrm>
                <a:off x="5786530" y="2340498"/>
                <a:ext cx="3816034" cy="589838"/>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eligible</a:t>
                </a:r>
              </a:p>
            </p:txBody>
          </p:sp>
          <p:sp>
            <p:nvSpPr>
              <p:cNvPr id="17" name="Rectangle 16">
                <a:extLst>
                  <a:ext uri="{FF2B5EF4-FFF2-40B4-BE49-F238E27FC236}">
                    <a16:creationId xmlns:a16="http://schemas.microsoft.com/office/drawing/2014/main" id="{7A861C65-BE72-0B2E-9275-D76BEBC66680}"/>
                  </a:ext>
                </a:extLst>
              </p:cNvPr>
              <p:cNvSpPr/>
              <p:nvPr/>
            </p:nvSpPr>
            <p:spPr>
              <a:xfrm>
                <a:off x="5786530" y="3118345"/>
                <a:ext cx="3816034" cy="972961"/>
              </a:xfrm>
              <a:prstGeom prst="rect">
                <a:avLst/>
              </a:prstGeom>
              <a:solidFill>
                <a:schemeClr val="accent3">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caution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Women with underlying medical conditions who warrant an additional risk assessment before prescribing MHT</a:t>
                </a:r>
                <a:endParaRPr kumimoji="0" lang="en-GB" sz="1200" b="0" i="0" u="none" strike="noStrike" kern="1200" cap="none" spc="0" normalizeH="0" baseline="0" noProof="0">
                  <a:ln>
                    <a:noFill/>
                  </a:ln>
                  <a:solidFill>
                    <a:srgbClr val="1F1451"/>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3CB4D598-6E26-0497-1957-38647C8F685A}"/>
                  </a:ext>
                </a:extLst>
              </p:cNvPr>
              <p:cNvSpPr/>
              <p:nvPr/>
            </p:nvSpPr>
            <p:spPr>
              <a:xfrm>
                <a:off x="4030911" y="4256056"/>
                <a:ext cx="2988000" cy="1011838"/>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1F1451"/>
                    </a:solidFill>
                    <a:effectLst/>
                    <a:uLnTx/>
                    <a:uFillTx/>
                    <a:latin typeface="Arial" panose="020B0604020202020204"/>
                    <a:ea typeface="+mn-ea"/>
                    <a:cs typeface="+mn-cs"/>
                  </a:rPr>
                  <a:t>MHT averse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Not currently treated with MHT </a:t>
                </a:r>
                <a:b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br>
                <a:r>
                  <a:rPr kumimoji="0" lang="en-GB" sz="900" b="0" i="0" u="none" strike="noStrike" kern="1200" cap="none" spc="0" normalizeH="0" baseline="0" noProof="0">
                    <a:ln>
                      <a:noFill/>
                    </a:ln>
                    <a:solidFill>
                      <a:srgbClr val="1F1451"/>
                    </a:solidFill>
                    <a:effectLst/>
                    <a:uLnTx/>
                    <a:uFillTx/>
                    <a:latin typeface="Arial" panose="020B0604020202020204"/>
                    <a:ea typeface="+mn-ea"/>
                    <a:cs typeface="+mn-cs"/>
                  </a:rPr>
                  <a:t>and not willing to take it</a:t>
                </a:r>
              </a:p>
            </p:txBody>
          </p:sp>
          <p:cxnSp>
            <p:nvCxnSpPr>
              <p:cNvPr id="64" name="Connector: Elbow 63">
                <a:extLst>
                  <a:ext uri="{FF2B5EF4-FFF2-40B4-BE49-F238E27FC236}">
                    <a16:creationId xmlns:a16="http://schemas.microsoft.com/office/drawing/2014/main" id="{BA97FBE7-D272-7F54-D133-DD7EC58B13AD}"/>
                  </a:ext>
                </a:extLst>
              </p:cNvPr>
              <p:cNvCxnSpPr>
                <a:cxnSpLocks/>
                <a:stCxn id="9" idx="1"/>
              </p:cNvCxnSpPr>
              <p:nvPr/>
            </p:nvCxnSpPr>
            <p:spPr>
              <a:xfrm rot="10800000" flipV="1">
                <a:off x="5524912" y="2635416"/>
                <a:ext cx="261618" cy="162063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BDDCDAF-FD5D-3A77-1E6A-45A86ACF8526}"/>
                  </a:ext>
                </a:extLst>
              </p:cNvPr>
              <p:cNvCxnSpPr>
                <a:cxnSpLocks/>
                <a:stCxn id="17" idx="1"/>
              </p:cNvCxnSpPr>
              <p:nvPr/>
            </p:nvCxnSpPr>
            <p:spPr>
              <a:xfrm flipH="1">
                <a:off x="5524912" y="3604826"/>
                <a:ext cx="25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BEB19689-ED65-D779-E79D-FAFB9D1E225A}"/>
                  </a:ext>
                </a:extLst>
              </p:cNvPr>
              <p:cNvSpPr/>
              <p:nvPr/>
            </p:nvSpPr>
            <p:spPr>
              <a:xfrm>
                <a:off x="2259938" y="4616480"/>
                <a:ext cx="1961627" cy="9145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79% in Japan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54% in the 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panose="020B0604020202020204"/>
                    <a:ea typeface="+mn-ea"/>
                    <a:cs typeface="+mn-cs"/>
                  </a:rPr>
                  <a:t>56% in Europe</a:t>
                </a:r>
              </a:p>
            </p:txBody>
          </p:sp>
        </p:grpSp>
      </p:grpSp>
      <p:sp>
        <p:nvSpPr>
          <p:cNvPr id="7" name="Slide Number Placeholder 6">
            <a:extLst>
              <a:ext uri="{FF2B5EF4-FFF2-40B4-BE49-F238E27FC236}">
                <a16:creationId xmlns:a16="http://schemas.microsoft.com/office/drawing/2014/main" id="{87C90FB9-95F6-0B6D-0788-64909C2D6996}"/>
              </a:ext>
            </a:extLst>
          </p:cNvPr>
          <p:cNvSpPr>
            <a:spLocks noGrp="1"/>
          </p:cNvSpPr>
          <p:nvPr>
            <p:ph type="sldNum" sz="quarter" idx="12"/>
          </p:nvPr>
        </p:nvSpPr>
        <p:spPr/>
        <p:txBody>
          <a:bodyPr/>
          <a:lstStyle/>
          <a:p>
            <a:fld id="{D8277FC2-D02C-49A0-8F4A-5D4FF85CD43C}" type="slidenum">
              <a:rPr lang="en-GB" smtClean="0"/>
              <a:pPr/>
              <a:t>5</a:t>
            </a:fld>
            <a:endParaRPr lang="en-GB"/>
          </a:p>
        </p:txBody>
      </p:sp>
    </p:spTree>
    <p:extLst>
      <p:ext uri="{BB962C8B-B14F-4D97-AF65-F5344CB8AC3E}">
        <p14:creationId xmlns:p14="http://schemas.microsoft.com/office/powerpoint/2010/main" val="88232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A5928B03-9D26-4981-A841-9DCDA1C55A99}"/>
              </a:ext>
            </a:extLst>
          </p:cNvPr>
          <p:cNvSpPr>
            <a:spLocks noGrp="1"/>
          </p:cNvSpPr>
          <p:nvPr>
            <p:ph type="title"/>
          </p:nvPr>
        </p:nvSpPr>
        <p:spPr/>
        <p:txBody>
          <a:bodyPr>
            <a:normAutofit/>
          </a:bodyPr>
          <a:lstStyle/>
          <a:p>
            <a:r>
              <a:rPr lang="en-US" sz="2700" err="1"/>
              <a:t>KNDy</a:t>
            </a:r>
            <a:r>
              <a:rPr lang="en-US" sz="2700"/>
              <a:t> neurons and thermoregulation</a:t>
            </a:r>
          </a:p>
        </p:txBody>
      </p:sp>
      <p:sp>
        <p:nvSpPr>
          <p:cNvPr id="17" name="Slide Number Placeholder 3">
            <a:extLst>
              <a:ext uri="{FF2B5EF4-FFF2-40B4-BE49-F238E27FC236}">
                <a16:creationId xmlns:a16="http://schemas.microsoft.com/office/drawing/2014/main" id="{F0DDAAB5-2D98-4470-92BD-D5A44F198462}"/>
              </a:ext>
            </a:extLst>
          </p:cNvPr>
          <p:cNvSpPr>
            <a:spLocks noGrp="1"/>
          </p:cNvSpPr>
          <p:nvPr>
            <p:ph type="sldNum" sz="quarter" idx="12"/>
          </p:nvPr>
        </p:nvSpPr>
        <p:spPr/>
        <p:txBody>
          <a:bodyPr/>
          <a:lstStyle/>
          <a:p>
            <a:fld id="{D8277FC2-D02C-49A0-8F4A-5D4FF85CD43C}" type="slidenum">
              <a:rPr lang="en-GB" smtClean="0"/>
              <a:pPr/>
              <a:t>6</a:t>
            </a:fld>
            <a:endParaRPr lang="en-GB"/>
          </a:p>
        </p:txBody>
      </p:sp>
      <p:sp>
        <p:nvSpPr>
          <p:cNvPr id="14" name="Content Placeholder 11">
            <a:extLst>
              <a:ext uri="{FF2B5EF4-FFF2-40B4-BE49-F238E27FC236}">
                <a16:creationId xmlns:a16="http://schemas.microsoft.com/office/drawing/2014/main" id="{BD198C88-5025-4ED1-96B8-2741F5D5489F}"/>
              </a:ext>
            </a:extLst>
          </p:cNvPr>
          <p:cNvSpPr>
            <a:spLocks noGrp="1"/>
          </p:cNvSpPr>
          <p:nvPr>
            <p:ph sz="half" idx="4294967295"/>
          </p:nvPr>
        </p:nvSpPr>
        <p:spPr>
          <a:xfrm>
            <a:off x="723873" y="2037301"/>
            <a:ext cx="4149329" cy="3263503"/>
          </a:xfrm>
        </p:spPr>
        <p:txBody>
          <a:bodyPr anchor="ctr">
            <a:normAutofit/>
          </a:bodyPr>
          <a:lstStyle/>
          <a:p>
            <a:pPr marL="0" indent="0">
              <a:buNone/>
            </a:pPr>
            <a:r>
              <a:rPr lang="en-US" sz="2400" noProof="0"/>
              <a:t>The thermoregulatory center is innervated by </a:t>
            </a:r>
            <a:r>
              <a:rPr lang="en-US" sz="2400" noProof="0" err="1"/>
              <a:t>KNDy</a:t>
            </a:r>
            <a:r>
              <a:rPr lang="en-US" sz="2400" noProof="0"/>
              <a:t> neurons that coordinate various functions, including thermoregulation</a:t>
            </a:r>
            <a:r>
              <a:rPr lang="en-US" sz="2400" baseline="30000" noProof="0"/>
              <a:t>1,2</a:t>
            </a:r>
            <a:endParaRPr lang="en-US" sz="2400" noProof="0"/>
          </a:p>
          <a:p>
            <a:endParaRPr lang="en-GB" sz="1350"/>
          </a:p>
        </p:txBody>
      </p:sp>
      <p:pic>
        <p:nvPicPr>
          <p:cNvPr id="3" name="Picture 2" descr="A close-up of a human brain&#10;&#10;Description automatically generated">
            <a:extLst>
              <a:ext uri="{FF2B5EF4-FFF2-40B4-BE49-F238E27FC236}">
                <a16:creationId xmlns:a16="http://schemas.microsoft.com/office/drawing/2014/main" id="{812E5654-FDF7-BE63-09CA-9D8B984FA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955" y="2256282"/>
            <a:ext cx="3662172" cy="2345436"/>
          </a:xfrm>
          <a:prstGeom prst="rect">
            <a:avLst/>
          </a:prstGeom>
        </p:spPr>
      </p:pic>
      <p:sp>
        <p:nvSpPr>
          <p:cNvPr id="2" name="Footer Placeholder 2">
            <a:extLst>
              <a:ext uri="{FF2B5EF4-FFF2-40B4-BE49-F238E27FC236}">
                <a16:creationId xmlns:a16="http://schemas.microsoft.com/office/drawing/2014/main" id="{9F3432FF-2780-A978-9480-ECE9EF8F8A6B}"/>
              </a:ext>
            </a:extLst>
          </p:cNvPr>
          <p:cNvSpPr>
            <a:spLocks noGrp="1"/>
          </p:cNvSpPr>
          <p:nvPr>
            <p:ph type="ftr" sz="quarter" idx="11"/>
          </p:nvPr>
        </p:nvSpPr>
        <p:spPr>
          <a:xfrm>
            <a:off x="628650" y="5624512"/>
            <a:ext cx="7406856" cy="273844"/>
          </a:xfrm>
        </p:spPr>
        <p:txBody>
          <a:bodyPr/>
          <a:lstStyle/>
          <a:p>
            <a:pPr lvl="0"/>
            <a:r>
              <a:rPr lang="en-US" err="1"/>
              <a:t>KNDy</a:t>
            </a:r>
            <a:r>
              <a:rPr lang="en-US"/>
              <a:t>, kisspeptin-neurokinin B-dynorphin.</a:t>
            </a:r>
          </a:p>
          <a:p>
            <a:r>
              <a:rPr lang="en-US"/>
              <a:t>1. </a:t>
            </a:r>
            <a:r>
              <a:rPr lang="en-US" err="1"/>
              <a:t>Rance</a:t>
            </a:r>
            <a:r>
              <a:rPr lang="en-US"/>
              <a:t> NE et al. </a:t>
            </a:r>
            <a:r>
              <a:rPr lang="en-US" i="1"/>
              <a:t>Front </a:t>
            </a:r>
            <a:r>
              <a:rPr lang="en-US" i="1" err="1"/>
              <a:t>Neuroendocrinol</a:t>
            </a:r>
            <a:r>
              <a:rPr lang="en-US"/>
              <a:t> 2013;34:211–227. </a:t>
            </a:r>
            <a:r>
              <a:rPr lang="en-US" noProof="0"/>
              <a:t>2. </a:t>
            </a:r>
            <a:r>
              <a:rPr lang="en-GB" noProof="0" err="1"/>
              <a:t>Mittelman</a:t>
            </a:r>
            <a:r>
              <a:rPr lang="en-GB" noProof="0"/>
              <a:t>-Smith MA et al. </a:t>
            </a:r>
            <a:r>
              <a:rPr lang="en-GB" i="1" noProof="0"/>
              <a:t>Proc Natl </a:t>
            </a:r>
            <a:r>
              <a:rPr lang="en-GB" i="1" noProof="0" err="1"/>
              <a:t>Acad</a:t>
            </a:r>
            <a:r>
              <a:rPr lang="en-GB" i="1" noProof="0"/>
              <a:t> Sci U S A </a:t>
            </a:r>
            <a:r>
              <a:rPr lang="en-GB" noProof="0"/>
              <a:t>2012;109(48):19846–19851.</a:t>
            </a:r>
          </a:p>
        </p:txBody>
      </p:sp>
    </p:spTree>
    <p:extLst>
      <p:ext uri="{BB962C8B-B14F-4D97-AF65-F5344CB8AC3E}">
        <p14:creationId xmlns:p14="http://schemas.microsoft.com/office/powerpoint/2010/main" val="165335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FB1BB-B077-059A-2B68-52D6D4ED25BC}"/>
              </a:ext>
            </a:extLst>
          </p:cNvPr>
          <p:cNvSpPr>
            <a:spLocks noGrp="1"/>
          </p:cNvSpPr>
          <p:nvPr>
            <p:ph type="title"/>
          </p:nvPr>
        </p:nvSpPr>
        <p:spPr/>
        <p:txBody>
          <a:bodyPr/>
          <a:lstStyle/>
          <a:p>
            <a:r>
              <a:rPr lang="fr-FR" sz="2000" b="1" dirty="0" err="1">
                <a:solidFill>
                  <a:srgbClr val="FF0000"/>
                </a:solidFill>
                <a:latin typeface="Arial"/>
                <a:cs typeface="Arial"/>
              </a:rPr>
              <a:t>Neurokinin</a:t>
            </a:r>
            <a:r>
              <a:rPr lang="fr-FR" sz="2000" b="1" dirty="0">
                <a:solidFill>
                  <a:srgbClr val="FF0000"/>
                </a:solidFill>
                <a:latin typeface="Arial"/>
                <a:cs typeface="Arial"/>
              </a:rPr>
              <a:t> 3 </a:t>
            </a:r>
            <a:r>
              <a:rPr lang="fr-FR" sz="2000" b="1" dirty="0" err="1">
                <a:solidFill>
                  <a:srgbClr val="FF0000"/>
                </a:solidFill>
                <a:latin typeface="Arial"/>
                <a:cs typeface="Arial"/>
              </a:rPr>
              <a:t>receptor</a:t>
            </a:r>
            <a:r>
              <a:rPr lang="fr-FR" sz="2000" b="1" dirty="0">
                <a:solidFill>
                  <a:srgbClr val="FF0000"/>
                </a:solidFill>
                <a:latin typeface="Arial"/>
                <a:cs typeface="Arial"/>
              </a:rPr>
              <a:t> </a:t>
            </a:r>
            <a:r>
              <a:rPr lang="fr-FR" sz="2000" b="1" dirty="0" err="1">
                <a:solidFill>
                  <a:srgbClr val="FF0000"/>
                </a:solidFill>
                <a:latin typeface="Arial"/>
                <a:cs typeface="Arial"/>
              </a:rPr>
              <a:t>antagonism</a:t>
            </a:r>
            <a:r>
              <a:rPr lang="fr-FR" sz="2000" b="1" dirty="0">
                <a:solidFill>
                  <a:srgbClr val="FF0000"/>
                </a:solidFill>
                <a:latin typeface="Arial"/>
                <a:cs typeface="Arial"/>
              </a:rPr>
              <a:t> for </a:t>
            </a:r>
            <a:r>
              <a:rPr lang="fr-FR" sz="2000" b="1" dirty="0" err="1">
                <a:solidFill>
                  <a:srgbClr val="FF0000"/>
                </a:solidFill>
                <a:latin typeface="Arial"/>
                <a:cs typeface="Arial"/>
              </a:rPr>
              <a:t>menopausal</a:t>
            </a:r>
            <a:r>
              <a:rPr lang="fr-FR" sz="2000" b="1" dirty="0">
                <a:solidFill>
                  <a:srgbClr val="FF0000"/>
                </a:solidFill>
                <a:latin typeface="Arial"/>
                <a:cs typeface="Arial"/>
              </a:rPr>
              <a:t> hot flashes</a:t>
            </a:r>
            <a:endParaRPr lang="fr-FR" sz="2000" dirty="0">
              <a:solidFill>
                <a:srgbClr val="FF0000"/>
              </a:solidFill>
              <a:latin typeface="Arial"/>
              <a:cs typeface="Arial"/>
            </a:endParaRPr>
          </a:p>
          <a:p>
            <a:endParaRPr lang="fr-FR"/>
          </a:p>
        </p:txBody>
      </p:sp>
      <p:pic>
        <p:nvPicPr>
          <p:cNvPr id="4" name="Espace réservé du contenu 3" descr="Une image contenant texte, diagramme, capture d’écran, Police&#10;&#10;Description générée automatiquement">
            <a:extLst>
              <a:ext uri="{FF2B5EF4-FFF2-40B4-BE49-F238E27FC236}">
                <a16:creationId xmlns:a16="http://schemas.microsoft.com/office/drawing/2014/main" id="{36451E9F-89E4-C03C-247F-AB6A274E04C2}"/>
              </a:ext>
            </a:extLst>
          </p:cNvPr>
          <p:cNvPicPr>
            <a:picLocks noGrp="1" noChangeAspect="1"/>
          </p:cNvPicPr>
          <p:nvPr>
            <p:ph idx="1"/>
          </p:nvPr>
        </p:nvPicPr>
        <p:blipFill>
          <a:blip r:embed="rId2"/>
          <a:stretch>
            <a:fillRect/>
          </a:stretch>
        </p:blipFill>
        <p:spPr>
          <a:xfrm>
            <a:off x="2335695" y="989792"/>
            <a:ext cx="4898266" cy="5434963"/>
          </a:xfrm>
        </p:spPr>
      </p:pic>
      <p:sp>
        <p:nvSpPr>
          <p:cNvPr id="5" name="ZoneTexte 4">
            <a:extLst>
              <a:ext uri="{FF2B5EF4-FFF2-40B4-BE49-F238E27FC236}">
                <a16:creationId xmlns:a16="http://schemas.microsoft.com/office/drawing/2014/main" id="{6BA16383-DFFF-DD8A-27BD-2F00370F28D2}"/>
              </a:ext>
            </a:extLst>
          </p:cNvPr>
          <p:cNvSpPr txBox="1"/>
          <p:nvPr/>
        </p:nvSpPr>
        <p:spPr>
          <a:xfrm>
            <a:off x="711000" y="6488999"/>
            <a:ext cx="8359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err="1">
                <a:solidFill>
                  <a:srgbClr val="212121"/>
                </a:solidFill>
                <a:latin typeface="Arial"/>
                <a:cs typeface="Arial"/>
              </a:rPr>
              <a:t>Comninos</a:t>
            </a:r>
            <a:r>
              <a:rPr lang="fr-FR" sz="1200" dirty="0">
                <a:solidFill>
                  <a:srgbClr val="212121"/>
                </a:solidFill>
                <a:latin typeface="Arial"/>
                <a:cs typeface="Arial"/>
              </a:rPr>
              <a:t> AN, </a:t>
            </a:r>
            <a:r>
              <a:rPr lang="fr-FR" sz="1200" dirty="0" err="1">
                <a:solidFill>
                  <a:srgbClr val="212121"/>
                </a:solidFill>
                <a:latin typeface="Arial"/>
                <a:cs typeface="Arial"/>
              </a:rPr>
              <a:t>Dhillo</a:t>
            </a:r>
            <a:r>
              <a:rPr lang="fr-FR" sz="1200" dirty="0">
                <a:solidFill>
                  <a:srgbClr val="212121"/>
                </a:solidFill>
                <a:latin typeface="Arial"/>
                <a:cs typeface="Arial"/>
              </a:rPr>
              <a:t> WS.  </a:t>
            </a:r>
            <a:r>
              <a:rPr lang="fr-FR" sz="1200" dirty="0" err="1">
                <a:solidFill>
                  <a:srgbClr val="212121"/>
                </a:solidFill>
                <a:latin typeface="Arial"/>
                <a:cs typeface="Arial"/>
              </a:rPr>
              <a:t>Cell</a:t>
            </a:r>
            <a:r>
              <a:rPr lang="fr-FR" sz="1200" dirty="0">
                <a:solidFill>
                  <a:srgbClr val="212121"/>
                </a:solidFill>
                <a:latin typeface="Arial"/>
                <a:cs typeface="Arial"/>
              </a:rPr>
              <a:t>. 2023 </a:t>
            </a:r>
            <a:r>
              <a:rPr lang="fr-FR" sz="1200" dirty="0" err="1">
                <a:solidFill>
                  <a:srgbClr val="212121"/>
                </a:solidFill>
                <a:latin typeface="Arial"/>
                <a:cs typeface="Arial"/>
              </a:rPr>
              <a:t>Aug</a:t>
            </a:r>
            <a:r>
              <a:rPr lang="fr-FR" sz="1200" dirty="0">
                <a:solidFill>
                  <a:srgbClr val="212121"/>
                </a:solidFill>
                <a:latin typeface="Arial"/>
                <a:cs typeface="Arial"/>
              </a:rPr>
              <a:t> 3;186(16):3332-3332.e1. </a:t>
            </a:r>
            <a:r>
              <a:rPr lang="fr-FR" sz="1200" dirty="0" err="1">
                <a:solidFill>
                  <a:srgbClr val="212121"/>
                </a:solidFill>
                <a:latin typeface="Arial"/>
                <a:cs typeface="Arial"/>
              </a:rPr>
              <a:t>doi</a:t>
            </a:r>
            <a:r>
              <a:rPr lang="fr-FR" sz="1200" dirty="0">
                <a:solidFill>
                  <a:srgbClr val="212121"/>
                </a:solidFill>
                <a:latin typeface="Arial"/>
                <a:cs typeface="Arial"/>
              </a:rPr>
              <a:t>: 10.1016/j.cell.2023.07.011. PMID: 37541194.</a:t>
            </a:r>
            <a:endParaRPr lang="fr-FR" dirty="0">
              <a:latin typeface="Arial"/>
            </a:endParaRPr>
          </a:p>
        </p:txBody>
      </p:sp>
    </p:spTree>
    <p:extLst>
      <p:ext uri="{BB962C8B-B14F-4D97-AF65-F5344CB8AC3E}">
        <p14:creationId xmlns:p14="http://schemas.microsoft.com/office/powerpoint/2010/main" val="192643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54921A05-5739-44F5-A4BD-95A3F616EDFA}"/>
              </a:ext>
            </a:extLst>
          </p:cNvPr>
          <p:cNvSpPr>
            <a:spLocks noGrp="1"/>
          </p:cNvSpPr>
          <p:nvPr>
            <p:ph type="title"/>
          </p:nvPr>
        </p:nvSpPr>
        <p:spPr/>
        <p:txBody>
          <a:bodyPr>
            <a:normAutofit/>
          </a:bodyPr>
          <a:lstStyle/>
          <a:p>
            <a:r>
              <a:rPr lang="en-US" sz="2700"/>
              <a:t>Overstimulation of the thermoregulatory center</a:t>
            </a:r>
          </a:p>
        </p:txBody>
      </p:sp>
      <p:sp>
        <p:nvSpPr>
          <p:cNvPr id="19" name="Slide Number Placeholder 8">
            <a:extLst>
              <a:ext uri="{FF2B5EF4-FFF2-40B4-BE49-F238E27FC236}">
                <a16:creationId xmlns:a16="http://schemas.microsoft.com/office/drawing/2014/main" id="{38EE73C8-7B91-44FD-9F54-6AB2846215C9}"/>
              </a:ext>
            </a:extLst>
          </p:cNvPr>
          <p:cNvSpPr>
            <a:spLocks noGrp="1"/>
          </p:cNvSpPr>
          <p:nvPr>
            <p:ph type="sldNum" sz="quarter" idx="12"/>
          </p:nvPr>
        </p:nvSpPr>
        <p:spPr/>
        <p:txBody>
          <a:bodyPr/>
          <a:lstStyle/>
          <a:p>
            <a:fld id="{D8277FC2-D02C-49A0-8F4A-5D4FF85CD43C}" type="slidenum">
              <a:rPr lang="en-GB" smtClean="0"/>
              <a:pPr/>
              <a:t>8</a:t>
            </a:fld>
            <a:endParaRPr lang="en-GB"/>
          </a:p>
        </p:txBody>
      </p:sp>
      <p:sp>
        <p:nvSpPr>
          <p:cNvPr id="16" name="Content Placeholder 3">
            <a:extLst>
              <a:ext uri="{FF2B5EF4-FFF2-40B4-BE49-F238E27FC236}">
                <a16:creationId xmlns:a16="http://schemas.microsoft.com/office/drawing/2014/main" id="{61EB8B1B-6146-4B5E-8E6F-F4FDC2BFC75E}"/>
              </a:ext>
            </a:extLst>
          </p:cNvPr>
          <p:cNvSpPr txBox="1">
            <a:spLocks/>
          </p:cNvSpPr>
          <p:nvPr/>
        </p:nvSpPr>
        <p:spPr>
          <a:xfrm>
            <a:off x="4695424" y="1422332"/>
            <a:ext cx="4149329" cy="3263504"/>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t>During menopause, estrogen levels decline and signaling from NKB increases</a:t>
            </a:r>
            <a:r>
              <a:rPr lang="en-US" sz="1800" b="1" baseline="30000"/>
              <a:t>1–4</a:t>
            </a:r>
            <a:endParaRPr lang="en-US" sz="1800" b="1"/>
          </a:p>
          <a:p>
            <a:pPr>
              <a:lnSpc>
                <a:spcPct val="100000"/>
              </a:lnSpc>
            </a:pPr>
            <a:r>
              <a:rPr lang="en-US" sz="1500"/>
              <a:t>No longer counterbalanced by estrogen, </a:t>
            </a:r>
            <a:br>
              <a:rPr lang="en-US" sz="1500"/>
            </a:br>
            <a:r>
              <a:rPr lang="en-US" sz="1500"/>
              <a:t>the increased NKB signaling overstimulates </a:t>
            </a:r>
            <a:r>
              <a:rPr lang="en-US" sz="1500" err="1"/>
              <a:t>KNDy</a:t>
            </a:r>
            <a:r>
              <a:rPr lang="en-US" sz="1500"/>
              <a:t> neurons to increase activity on the thermoregulatory center (median preoptic nucleus)</a:t>
            </a:r>
          </a:p>
          <a:p>
            <a:pPr>
              <a:lnSpc>
                <a:spcPct val="100000"/>
              </a:lnSpc>
            </a:pPr>
            <a:r>
              <a:rPr lang="en-US" sz="1500"/>
              <a:t>The thermoregulatory center becomes hypersensitive to heat-sensitive peripheral sensors, activating heat dissipation effectors, including sweating and vasodilation, experienced as hot flashes</a:t>
            </a:r>
          </a:p>
        </p:txBody>
      </p:sp>
      <p:pic>
        <p:nvPicPr>
          <p:cNvPr id="3" name="Picture 2" descr="A diagram of a neuron&#10;&#10;Description automatically generated">
            <a:extLst>
              <a:ext uri="{FF2B5EF4-FFF2-40B4-BE49-F238E27FC236}">
                <a16:creationId xmlns:a16="http://schemas.microsoft.com/office/drawing/2014/main" id="{C5AE441B-51E9-FFBC-588B-E76D85F3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53" y="1415077"/>
            <a:ext cx="3857105" cy="3036224"/>
          </a:xfrm>
          <a:prstGeom prst="rect">
            <a:avLst/>
          </a:prstGeom>
        </p:spPr>
      </p:pic>
      <p:sp>
        <p:nvSpPr>
          <p:cNvPr id="2" name="Footer Placeholder 4">
            <a:extLst>
              <a:ext uri="{FF2B5EF4-FFF2-40B4-BE49-F238E27FC236}">
                <a16:creationId xmlns:a16="http://schemas.microsoft.com/office/drawing/2014/main" id="{4EAC19CB-D34F-224B-41A2-87065E844952}"/>
              </a:ext>
            </a:extLst>
          </p:cNvPr>
          <p:cNvSpPr>
            <a:spLocks noGrp="1"/>
          </p:cNvSpPr>
          <p:nvPr>
            <p:ph type="ftr" sz="quarter" idx="11"/>
          </p:nvPr>
        </p:nvSpPr>
        <p:spPr>
          <a:xfrm>
            <a:off x="628651" y="4899147"/>
            <a:ext cx="5617028" cy="273844"/>
          </a:xfrm>
        </p:spPr>
        <p:txBody>
          <a:bodyPr/>
          <a:lstStyle/>
          <a:p>
            <a:pPr lvl="0"/>
            <a:r>
              <a:rPr lang="en-US" err="1"/>
              <a:t>KNDy</a:t>
            </a:r>
            <a:r>
              <a:rPr lang="en-US"/>
              <a:t>, kisspeptin-neurokinin B-dynorphin; </a:t>
            </a:r>
            <a:r>
              <a:rPr lang="en-US" err="1"/>
              <a:t>NKB</a:t>
            </a:r>
            <a:r>
              <a:rPr lang="en-US"/>
              <a:t>, neurokinin B.</a:t>
            </a:r>
          </a:p>
          <a:p>
            <a:r>
              <a:rPr lang="en-US"/>
              <a:t>1. </a:t>
            </a:r>
            <a:r>
              <a:rPr lang="en-US" err="1"/>
              <a:t>Rance</a:t>
            </a:r>
            <a:r>
              <a:rPr lang="en-US"/>
              <a:t> NE et al. </a:t>
            </a:r>
            <a:r>
              <a:rPr lang="en-US" i="1"/>
              <a:t>Front </a:t>
            </a:r>
            <a:r>
              <a:rPr lang="en-US" i="1" err="1"/>
              <a:t>Neuroendocrinol</a:t>
            </a:r>
            <a:r>
              <a:rPr lang="en-US" i="1"/>
              <a:t> </a:t>
            </a:r>
            <a:r>
              <a:rPr lang="en-US"/>
              <a:t>2013;34:211–227. </a:t>
            </a:r>
            <a:r>
              <a:rPr lang="en-US" noProof="0"/>
              <a:t>2. </a:t>
            </a:r>
            <a:r>
              <a:rPr lang="en-GB" noProof="0" err="1"/>
              <a:t>Mittelman</a:t>
            </a:r>
            <a:r>
              <a:rPr lang="en-GB" noProof="0"/>
              <a:t>-Smith MA et al. </a:t>
            </a:r>
            <a:r>
              <a:rPr lang="en-GB" i="1" noProof="0"/>
              <a:t>Proc Natl </a:t>
            </a:r>
            <a:r>
              <a:rPr lang="en-GB" i="1" noProof="0" err="1"/>
              <a:t>Acad</a:t>
            </a:r>
            <a:r>
              <a:rPr lang="en-GB" i="1" noProof="0"/>
              <a:t> Sci U S A </a:t>
            </a:r>
            <a:r>
              <a:rPr lang="en-GB" noProof="0"/>
              <a:t>2012;109(48):19846–19851. </a:t>
            </a:r>
            <a:r>
              <a:rPr lang="en-US" noProof="0"/>
              <a:t>3. Padilla SL et al. </a:t>
            </a:r>
            <a:r>
              <a:rPr lang="en-US" i="1" noProof="0"/>
              <a:t>Cell Rep </a:t>
            </a:r>
            <a:r>
              <a:rPr lang="en-US" noProof="0"/>
              <a:t>2018;24(2):271–277. 4. </a:t>
            </a:r>
            <a:r>
              <a:rPr lang="sv-SE" noProof="0"/>
              <a:t>Jayasena CN et al. </a:t>
            </a:r>
            <a:r>
              <a:rPr lang="sv-SE" i="1" noProof="0"/>
              <a:t>Sci Rep </a:t>
            </a:r>
            <a:r>
              <a:rPr lang="sv-SE" noProof="0"/>
              <a:t>2015;5:8466.</a:t>
            </a:r>
            <a:endParaRPr lang="fr-FR"/>
          </a:p>
        </p:txBody>
      </p:sp>
    </p:spTree>
    <p:extLst>
      <p:ext uri="{BB962C8B-B14F-4D97-AF65-F5344CB8AC3E}">
        <p14:creationId xmlns:p14="http://schemas.microsoft.com/office/powerpoint/2010/main" val="21208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216">
            <a:extLst>
              <a:ext uri="{FF2B5EF4-FFF2-40B4-BE49-F238E27FC236}">
                <a16:creationId xmlns:a16="http://schemas.microsoft.com/office/drawing/2014/main" id="{0866DEEA-49E0-4ED9-AD6C-36E351EDE12C}"/>
              </a:ext>
            </a:extLst>
          </p:cNvPr>
          <p:cNvSpPr txBox="1"/>
          <p:nvPr/>
        </p:nvSpPr>
        <p:spPr>
          <a:xfrm>
            <a:off x="629839" y="3642270"/>
            <a:ext cx="8293664" cy="532773"/>
          </a:xfrm>
          <a:prstGeom prst="roundRect">
            <a:avLst/>
          </a:prstGeom>
          <a:solidFill>
            <a:schemeClr val="accent5">
              <a:lumMod val="40000"/>
              <a:lumOff val="60000"/>
            </a:schemeClr>
          </a:solidFill>
          <a:ln>
            <a:solidFill>
              <a:schemeClr val="bg1"/>
            </a:solidFill>
          </a:ln>
          <a:effectLst>
            <a:outerShdw blurRad="152400" algn="ctr" rotWithShape="0">
              <a:prstClr val="black">
                <a:alpha val="28000"/>
              </a:prstClr>
            </a:outerShdw>
          </a:effectLst>
          <a:scene3d>
            <a:camera prst="orthographicFront"/>
            <a:lightRig rig="threePt" dir="t"/>
          </a:scene3d>
          <a:sp3d>
            <a:bevelT w="44450" h="12700" prst="softRound"/>
          </a:sp3d>
        </p:spPr>
        <p:txBody>
          <a:bodyPr wrap="square" rtlCol="0" anchor="ctr">
            <a:noAutofit/>
          </a:bodyPr>
          <a:lstStyle/>
          <a:p>
            <a:pPr algn="ctr"/>
            <a:r>
              <a:rPr lang="en-GB" sz="1350">
                <a:solidFill>
                  <a:prstClr val="black"/>
                </a:solidFill>
                <a:latin typeface="Arial" panose="020B0604020202020204" pitchFamily="34" charset="0"/>
                <a:cs typeface="Arial" panose="020B0604020202020204" pitchFamily="34" charset="0"/>
              </a:rPr>
              <a:t>The thermoregulatory </a:t>
            </a:r>
            <a:r>
              <a:rPr lang="en-GB" sz="1350" err="1">
                <a:solidFill>
                  <a:prstClr val="black"/>
                </a:solidFill>
                <a:latin typeface="Arial" panose="020B0604020202020204" pitchFamily="34" charset="0"/>
                <a:cs typeface="Arial" panose="020B0604020202020204" pitchFamily="34" charset="0"/>
              </a:rPr>
              <a:t>center</a:t>
            </a:r>
            <a:r>
              <a:rPr lang="en-GB" sz="1350">
                <a:solidFill>
                  <a:prstClr val="black"/>
                </a:solidFill>
                <a:latin typeface="Arial" panose="020B0604020202020204" pitchFamily="34" charset="0"/>
                <a:cs typeface="Arial" panose="020B0604020202020204" pitchFamily="34" charset="0"/>
              </a:rPr>
              <a:t> of the hypothalamus is innervated by </a:t>
            </a:r>
            <a:r>
              <a:rPr lang="en-GB" sz="1350" err="1">
                <a:solidFill>
                  <a:prstClr val="black"/>
                </a:solidFill>
                <a:latin typeface="Arial" panose="020B0604020202020204" pitchFamily="34" charset="0"/>
                <a:cs typeface="Arial" panose="020B0604020202020204" pitchFamily="34" charset="0"/>
              </a:rPr>
              <a:t>KNDy</a:t>
            </a:r>
            <a:r>
              <a:rPr lang="en-GB" sz="1350">
                <a:solidFill>
                  <a:prstClr val="black"/>
                </a:solidFill>
                <a:latin typeface="Arial" panose="020B0604020202020204" pitchFamily="34" charset="0"/>
                <a:cs typeface="Arial" panose="020B0604020202020204" pitchFamily="34" charset="0"/>
              </a:rPr>
              <a:t> </a:t>
            </a:r>
            <a:r>
              <a:rPr lang="en-GB" sz="1350" err="1">
                <a:solidFill>
                  <a:prstClr val="black"/>
                </a:solidFill>
                <a:latin typeface="Arial" panose="020B0604020202020204" pitchFamily="34" charset="0"/>
                <a:cs typeface="Arial" panose="020B0604020202020204" pitchFamily="34" charset="0"/>
              </a:rPr>
              <a:t>neurons</a:t>
            </a:r>
            <a:r>
              <a:rPr lang="en-GB" sz="1350" baseline="30000" err="1">
                <a:solidFill>
                  <a:prstClr val="black"/>
                </a:solidFill>
                <a:latin typeface="Arial" panose="020B0604020202020204" pitchFamily="34" charset="0"/>
                <a:cs typeface="Arial" panose="020B0604020202020204" pitchFamily="34" charset="0"/>
              </a:rPr>
              <a:t>2,3</a:t>
            </a:r>
            <a:r>
              <a:rPr lang="en-GB" sz="1350">
                <a:solidFill>
                  <a:prstClr val="black"/>
                </a:solidFill>
                <a:latin typeface="Arial" panose="020B0604020202020204" pitchFamily="34" charset="0"/>
                <a:cs typeface="Arial" panose="020B0604020202020204" pitchFamily="34" charset="0"/>
              </a:rPr>
              <a:t> which are </a:t>
            </a:r>
            <a:br>
              <a:rPr lang="en-GB" sz="1350">
                <a:solidFill>
                  <a:prstClr val="black"/>
                </a:solidFill>
                <a:latin typeface="Arial" panose="020B0604020202020204" pitchFamily="34" charset="0"/>
                <a:cs typeface="Arial" panose="020B0604020202020204" pitchFamily="34" charset="0"/>
              </a:rPr>
            </a:br>
            <a:r>
              <a:rPr lang="en-GB" sz="1350">
                <a:solidFill>
                  <a:prstClr val="black"/>
                </a:solidFill>
                <a:latin typeface="Arial" panose="020B0604020202020204" pitchFamily="34" charset="0"/>
                <a:cs typeface="Arial" panose="020B0604020202020204" pitchFamily="34" charset="0"/>
              </a:rPr>
              <a:t>stimulated by </a:t>
            </a:r>
            <a:r>
              <a:rPr lang="en-GB" sz="1350" err="1">
                <a:solidFill>
                  <a:prstClr val="black"/>
                </a:solidFill>
                <a:latin typeface="Arial" panose="020B0604020202020204" pitchFamily="34" charset="0"/>
                <a:cs typeface="Arial" panose="020B0604020202020204" pitchFamily="34" charset="0"/>
              </a:rPr>
              <a:t>NKB</a:t>
            </a:r>
            <a:r>
              <a:rPr lang="en-GB" sz="1350">
                <a:solidFill>
                  <a:prstClr val="black"/>
                </a:solidFill>
                <a:latin typeface="Arial" panose="020B0604020202020204" pitchFamily="34" charset="0"/>
                <a:cs typeface="Arial" panose="020B0604020202020204" pitchFamily="34" charset="0"/>
              </a:rPr>
              <a:t> (  ) via </a:t>
            </a:r>
            <a:r>
              <a:rPr lang="en-GB" sz="1350" err="1">
                <a:solidFill>
                  <a:prstClr val="black"/>
                </a:solidFill>
                <a:latin typeface="Arial" panose="020B0604020202020204" pitchFamily="34" charset="0"/>
                <a:cs typeface="Arial" panose="020B0604020202020204" pitchFamily="34" charset="0"/>
              </a:rPr>
              <a:t>NK3R</a:t>
            </a:r>
            <a:r>
              <a:rPr lang="en-GB" sz="1350" baseline="30000" err="1">
                <a:solidFill>
                  <a:prstClr val="black"/>
                </a:solidFill>
                <a:latin typeface="Arial" panose="020B0604020202020204" pitchFamily="34" charset="0"/>
                <a:cs typeface="Arial" panose="020B0604020202020204" pitchFamily="34" charset="0"/>
              </a:rPr>
              <a:t>4,5</a:t>
            </a:r>
            <a:r>
              <a:rPr lang="en-GB" sz="1350">
                <a:solidFill>
                  <a:prstClr val="black"/>
                </a:solidFill>
                <a:latin typeface="Arial" panose="020B0604020202020204" pitchFamily="34" charset="0"/>
                <a:cs typeface="Arial" panose="020B0604020202020204" pitchFamily="34" charset="0"/>
              </a:rPr>
              <a:t> and inhibited by </a:t>
            </a:r>
            <a:r>
              <a:rPr lang="en-GB" sz="1350" err="1">
                <a:solidFill>
                  <a:prstClr val="black"/>
                </a:solidFill>
                <a:latin typeface="Arial" panose="020B0604020202020204" pitchFamily="34" charset="0"/>
                <a:cs typeface="Arial" panose="020B0604020202020204" pitchFamily="34" charset="0"/>
              </a:rPr>
              <a:t>estrogen</a:t>
            </a:r>
            <a:r>
              <a:rPr lang="en-GB" sz="1350">
                <a:solidFill>
                  <a:prstClr val="black"/>
                </a:solidFill>
                <a:latin typeface="Arial" panose="020B0604020202020204" pitchFamily="34" charset="0"/>
                <a:cs typeface="Arial" panose="020B0604020202020204" pitchFamily="34" charset="0"/>
              </a:rPr>
              <a:t> (  ) in a delicate </a:t>
            </a:r>
            <a:r>
              <a:rPr lang="en-GB" sz="1350" err="1">
                <a:solidFill>
                  <a:prstClr val="black"/>
                </a:solidFill>
                <a:latin typeface="Arial" panose="020B0604020202020204" pitchFamily="34" charset="0"/>
                <a:cs typeface="Arial" panose="020B0604020202020204" pitchFamily="34" charset="0"/>
              </a:rPr>
              <a:t>balance</a:t>
            </a:r>
            <a:r>
              <a:rPr lang="en-GB" sz="1350" baseline="30000" err="1">
                <a:solidFill>
                  <a:prstClr val="black"/>
                </a:solidFill>
                <a:latin typeface="Arial" panose="020B0604020202020204" pitchFamily="34" charset="0"/>
                <a:cs typeface="Arial" panose="020B0604020202020204" pitchFamily="34" charset="0"/>
              </a:rPr>
              <a:t>6</a:t>
            </a:r>
            <a:r>
              <a:rPr lang="en-GB" sz="1350" baseline="30000">
                <a:solidFill>
                  <a:prstClr val="black"/>
                </a:solidFill>
                <a:latin typeface="Arial" panose="020B0604020202020204" pitchFamily="34" charset="0"/>
                <a:cs typeface="Arial" panose="020B0604020202020204" pitchFamily="34" charset="0"/>
              </a:rPr>
              <a:t>–</a:t>
            </a:r>
            <a:r>
              <a:rPr lang="en-GB" sz="1350" baseline="30000" err="1">
                <a:solidFill>
                  <a:prstClr val="black"/>
                </a:solidFill>
                <a:latin typeface="Arial" panose="020B0604020202020204" pitchFamily="34" charset="0"/>
                <a:cs typeface="Arial" panose="020B0604020202020204" pitchFamily="34" charset="0"/>
              </a:rPr>
              <a:t>8,a</a:t>
            </a:r>
            <a:endParaRPr lang="en-GB" sz="1350" baseline="30000">
              <a:solidFill>
                <a:prstClr val="black"/>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0CD3F91-5C4E-4B83-8081-FC9471E8816F}"/>
              </a:ext>
            </a:extLst>
          </p:cNvPr>
          <p:cNvGrpSpPr/>
          <p:nvPr/>
        </p:nvGrpSpPr>
        <p:grpSpPr>
          <a:xfrm>
            <a:off x="791007" y="1117658"/>
            <a:ext cx="7889199" cy="2314955"/>
            <a:chOff x="834868" y="2579311"/>
            <a:chExt cx="10518932" cy="3086606"/>
          </a:xfrm>
        </p:grpSpPr>
        <p:pic>
          <p:nvPicPr>
            <p:cNvPr id="215" name="Picture 214">
              <a:extLst>
                <a:ext uri="{FF2B5EF4-FFF2-40B4-BE49-F238E27FC236}">
                  <a16:creationId xmlns:a16="http://schemas.microsoft.com/office/drawing/2014/main" id="{9B3BA135-0A47-48D0-A554-BE941270E029}"/>
                </a:ext>
              </a:extLst>
            </p:cNvPr>
            <p:cNvPicPr>
              <a:picLocks noChangeAspect="1"/>
            </p:cNvPicPr>
            <p:nvPr/>
          </p:nvPicPr>
          <p:blipFill>
            <a:blip r:embed="rId3"/>
            <a:stretch>
              <a:fillRect/>
            </a:stretch>
          </p:blipFill>
          <p:spPr>
            <a:xfrm>
              <a:off x="8738070" y="2889629"/>
              <a:ext cx="2206432" cy="2599200"/>
            </a:xfrm>
            <a:prstGeom prst="rect">
              <a:avLst/>
            </a:prstGeom>
          </p:spPr>
        </p:pic>
        <p:sp>
          <p:nvSpPr>
            <p:cNvPr id="212" name="Rectangle 211">
              <a:extLst>
                <a:ext uri="{FF2B5EF4-FFF2-40B4-BE49-F238E27FC236}">
                  <a16:creationId xmlns:a16="http://schemas.microsoft.com/office/drawing/2014/main" id="{CF55EB8D-C3A4-4829-ACBD-63292A277961}"/>
                </a:ext>
              </a:extLst>
            </p:cNvPr>
            <p:cNvSpPr/>
            <p:nvPr/>
          </p:nvSpPr>
          <p:spPr>
            <a:xfrm>
              <a:off x="5141474" y="2765192"/>
              <a:ext cx="2790364" cy="2897187"/>
            </a:xfrm>
            <a:prstGeom prst="rect">
              <a:avLst/>
            </a:prstGeom>
            <a:solidFill>
              <a:srgbClr val="EEEEEE"/>
            </a:solidFill>
            <a:ln w="9525">
              <a:noFill/>
            </a:ln>
          </p:spPr>
          <p:style>
            <a:lnRef idx="1">
              <a:schemeClr val="accent2"/>
            </a:lnRef>
            <a:fillRef idx="2">
              <a:schemeClr val="accent2"/>
            </a:fillRef>
            <a:effectRef idx="1">
              <a:schemeClr val="accent2"/>
            </a:effectRef>
            <a:fontRef idx="minor">
              <a:schemeClr val="dk1"/>
            </a:fontRef>
          </p:style>
          <p:txBody>
            <a:bodyPr wrap="square" lIns="0" tIns="0" rIns="0" bIns="68580" rtlCol="0" anchor="b">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srgbClr val="4C4D4F"/>
                  </a:solidFill>
                  <a:effectLst/>
                  <a:uLnTx/>
                  <a:uFillTx/>
                  <a:latin typeface="Arial" panose="020B0604020202020204" pitchFamily="34" charset="0"/>
                  <a:ea typeface="+mn-ea"/>
                  <a:cs typeface="Arial" panose="020B0604020202020204" pitchFamily="34" charset="0"/>
                </a:rPr>
                <a:t>Thermoregulatory center</a:t>
              </a:r>
            </a:p>
          </p:txBody>
        </p:sp>
        <p:grpSp>
          <p:nvGrpSpPr>
            <p:cNvPr id="219" name="Group 218">
              <a:extLst>
                <a:ext uri="{FF2B5EF4-FFF2-40B4-BE49-F238E27FC236}">
                  <a16:creationId xmlns:a16="http://schemas.microsoft.com/office/drawing/2014/main" id="{0CA9E62E-A79A-41FF-BF95-04F04895AE20}"/>
                </a:ext>
              </a:extLst>
            </p:cNvPr>
            <p:cNvGrpSpPr/>
            <p:nvPr/>
          </p:nvGrpSpPr>
          <p:grpSpPr>
            <a:xfrm>
              <a:off x="1135063" y="3331234"/>
              <a:ext cx="4726516" cy="2334683"/>
              <a:chOff x="1548284" y="1789749"/>
              <a:chExt cx="3544887" cy="1751012"/>
            </a:xfrm>
            <a:effectLst/>
          </p:grpSpPr>
          <p:grpSp>
            <p:nvGrpSpPr>
              <p:cNvPr id="220" name="Group 219">
                <a:extLst>
                  <a:ext uri="{FF2B5EF4-FFF2-40B4-BE49-F238E27FC236}">
                    <a16:creationId xmlns:a16="http://schemas.microsoft.com/office/drawing/2014/main" id="{27BC0B54-7B1E-4839-946F-478CB50EE041}"/>
                  </a:ext>
                </a:extLst>
              </p:cNvPr>
              <p:cNvGrpSpPr/>
              <p:nvPr/>
            </p:nvGrpSpPr>
            <p:grpSpPr>
              <a:xfrm>
                <a:off x="1548284" y="1789749"/>
                <a:ext cx="3484562" cy="1751012"/>
                <a:chOff x="1548284" y="1789749"/>
                <a:chExt cx="3484562" cy="1751012"/>
              </a:xfrm>
            </p:grpSpPr>
            <p:sp>
              <p:nvSpPr>
                <p:cNvPr id="243" name="Freeform 9">
                  <a:extLst>
                    <a:ext uri="{FF2B5EF4-FFF2-40B4-BE49-F238E27FC236}">
                      <a16:creationId xmlns:a16="http://schemas.microsoft.com/office/drawing/2014/main" id="{6BE3B477-C134-47D8-BE4B-E6F59B6633D9}"/>
                    </a:ext>
                  </a:extLst>
                </p:cNvPr>
                <p:cNvSpPr>
                  <a:spLocks/>
                </p:cNvSpPr>
                <p:nvPr/>
              </p:nvSpPr>
              <p:spPr bwMode="auto">
                <a:xfrm>
                  <a:off x="4110509" y="2635886"/>
                  <a:ext cx="76200" cy="76200"/>
                </a:xfrm>
                <a:custGeom>
                  <a:avLst/>
                  <a:gdLst>
                    <a:gd name="T0" fmla="*/ 1 w 29"/>
                    <a:gd name="T1" fmla="*/ 21 h 29"/>
                    <a:gd name="T2" fmla="*/ 0 w 29"/>
                    <a:gd name="T3" fmla="*/ 21 h 29"/>
                    <a:gd name="T4" fmla="*/ 12 w 29"/>
                    <a:gd name="T5" fmla="*/ 0 h 29"/>
                    <a:gd name="T6" fmla="*/ 21 w 29"/>
                    <a:gd name="T7" fmla="*/ 7 h 29"/>
                    <a:gd name="T8" fmla="*/ 29 w 29"/>
                    <a:gd name="T9" fmla="*/ 9 h 29"/>
                    <a:gd name="T10" fmla="*/ 18 w 29"/>
                    <a:gd name="T11" fmla="*/ 29 h 29"/>
                    <a:gd name="T12" fmla="*/ 1 w 2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1"/>
                      </a:moveTo>
                      <a:cubicBezTo>
                        <a:pt x="1" y="21"/>
                        <a:pt x="0" y="21"/>
                        <a:pt x="0" y="21"/>
                      </a:cubicBezTo>
                      <a:cubicBezTo>
                        <a:pt x="4" y="13"/>
                        <a:pt x="7" y="6"/>
                        <a:pt x="12" y="0"/>
                      </a:cubicBezTo>
                      <a:cubicBezTo>
                        <a:pt x="14" y="3"/>
                        <a:pt x="18" y="5"/>
                        <a:pt x="21" y="7"/>
                      </a:cubicBezTo>
                      <a:cubicBezTo>
                        <a:pt x="24" y="8"/>
                        <a:pt x="26" y="9"/>
                        <a:pt x="29" y="9"/>
                      </a:cubicBezTo>
                      <a:cubicBezTo>
                        <a:pt x="25" y="16"/>
                        <a:pt x="21" y="22"/>
                        <a:pt x="18" y="29"/>
                      </a:cubicBezTo>
                      <a:cubicBezTo>
                        <a:pt x="13" y="25"/>
                        <a:pt x="7" y="22"/>
                        <a:pt x="1" y="2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4" name="Freeform 10">
                  <a:extLst>
                    <a:ext uri="{FF2B5EF4-FFF2-40B4-BE49-F238E27FC236}">
                      <a16:creationId xmlns:a16="http://schemas.microsoft.com/office/drawing/2014/main" id="{8DC74B44-C24F-4045-A334-B3EF02BA94E4}"/>
                    </a:ext>
                  </a:extLst>
                </p:cNvPr>
                <p:cNvSpPr>
                  <a:spLocks noEditPoints="1"/>
                </p:cNvSpPr>
                <p:nvPr/>
              </p:nvSpPr>
              <p:spPr bwMode="auto">
                <a:xfrm>
                  <a:off x="2275359" y="1789749"/>
                  <a:ext cx="1619250" cy="1406525"/>
                </a:xfrm>
                <a:custGeom>
                  <a:avLst/>
                  <a:gdLst>
                    <a:gd name="T0" fmla="*/ 247 w 613"/>
                    <a:gd name="T1" fmla="*/ 514 h 531"/>
                    <a:gd name="T2" fmla="*/ 251 w 613"/>
                    <a:gd name="T3" fmla="*/ 523 h 531"/>
                    <a:gd name="T4" fmla="*/ 330 w 613"/>
                    <a:gd name="T5" fmla="*/ 390 h 531"/>
                    <a:gd name="T6" fmla="*/ 424 w 613"/>
                    <a:gd name="T7" fmla="*/ 417 h 531"/>
                    <a:gd name="T8" fmla="*/ 378 w 613"/>
                    <a:gd name="T9" fmla="*/ 385 h 531"/>
                    <a:gd name="T10" fmla="*/ 440 w 613"/>
                    <a:gd name="T11" fmla="*/ 310 h 531"/>
                    <a:gd name="T12" fmla="*/ 534 w 613"/>
                    <a:gd name="T13" fmla="*/ 361 h 531"/>
                    <a:gd name="T14" fmla="*/ 578 w 613"/>
                    <a:gd name="T15" fmla="*/ 369 h 531"/>
                    <a:gd name="T16" fmla="*/ 585 w 613"/>
                    <a:gd name="T17" fmla="*/ 378 h 531"/>
                    <a:gd name="T18" fmla="*/ 601 w 613"/>
                    <a:gd name="T19" fmla="*/ 372 h 531"/>
                    <a:gd name="T20" fmla="*/ 575 w 613"/>
                    <a:gd name="T21" fmla="*/ 345 h 531"/>
                    <a:gd name="T22" fmla="*/ 578 w 613"/>
                    <a:gd name="T23" fmla="*/ 318 h 531"/>
                    <a:gd name="T24" fmla="*/ 577 w 613"/>
                    <a:gd name="T25" fmla="*/ 316 h 531"/>
                    <a:gd name="T26" fmla="*/ 508 w 613"/>
                    <a:gd name="T27" fmla="*/ 298 h 531"/>
                    <a:gd name="T28" fmla="*/ 531 w 613"/>
                    <a:gd name="T29" fmla="*/ 247 h 531"/>
                    <a:gd name="T30" fmla="*/ 491 w 613"/>
                    <a:gd name="T31" fmla="*/ 295 h 531"/>
                    <a:gd name="T32" fmla="*/ 497 w 613"/>
                    <a:gd name="T33" fmla="*/ 198 h 531"/>
                    <a:gd name="T34" fmla="*/ 461 w 613"/>
                    <a:gd name="T35" fmla="*/ 220 h 531"/>
                    <a:gd name="T36" fmla="*/ 476 w 613"/>
                    <a:gd name="T37" fmla="*/ 257 h 531"/>
                    <a:gd name="T38" fmla="*/ 378 w 613"/>
                    <a:gd name="T39" fmla="*/ 216 h 531"/>
                    <a:gd name="T40" fmla="*/ 494 w 613"/>
                    <a:gd name="T41" fmla="*/ 161 h 531"/>
                    <a:gd name="T42" fmla="*/ 482 w 613"/>
                    <a:gd name="T43" fmla="*/ 157 h 531"/>
                    <a:gd name="T44" fmla="*/ 466 w 613"/>
                    <a:gd name="T45" fmla="*/ 163 h 531"/>
                    <a:gd name="T46" fmla="*/ 422 w 613"/>
                    <a:gd name="T47" fmla="*/ 102 h 531"/>
                    <a:gd name="T48" fmla="*/ 436 w 613"/>
                    <a:gd name="T49" fmla="*/ 67 h 531"/>
                    <a:gd name="T50" fmla="*/ 416 w 613"/>
                    <a:gd name="T51" fmla="*/ 96 h 531"/>
                    <a:gd name="T52" fmla="*/ 410 w 613"/>
                    <a:gd name="T53" fmla="*/ 95 h 531"/>
                    <a:gd name="T54" fmla="*/ 415 w 613"/>
                    <a:gd name="T55" fmla="*/ 141 h 531"/>
                    <a:gd name="T56" fmla="*/ 328 w 613"/>
                    <a:gd name="T57" fmla="*/ 219 h 531"/>
                    <a:gd name="T58" fmla="*/ 307 w 613"/>
                    <a:gd name="T59" fmla="*/ 69 h 531"/>
                    <a:gd name="T60" fmla="*/ 316 w 613"/>
                    <a:gd name="T61" fmla="*/ 41 h 531"/>
                    <a:gd name="T62" fmla="*/ 326 w 613"/>
                    <a:gd name="T63" fmla="*/ 7 h 531"/>
                    <a:gd name="T64" fmla="*/ 312 w 613"/>
                    <a:gd name="T65" fmla="*/ 37 h 531"/>
                    <a:gd name="T66" fmla="*/ 296 w 613"/>
                    <a:gd name="T67" fmla="*/ 40 h 531"/>
                    <a:gd name="T68" fmla="*/ 266 w 613"/>
                    <a:gd name="T69" fmla="*/ 18 h 531"/>
                    <a:gd name="T70" fmla="*/ 299 w 613"/>
                    <a:gd name="T71" fmla="*/ 59 h 531"/>
                    <a:gd name="T72" fmla="*/ 239 w 613"/>
                    <a:gd name="T73" fmla="*/ 144 h 531"/>
                    <a:gd name="T74" fmla="*/ 228 w 613"/>
                    <a:gd name="T75" fmla="*/ 70 h 531"/>
                    <a:gd name="T76" fmla="*/ 226 w 613"/>
                    <a:gd name="T77" fmla="*/ 0 h 531"/>
                    <a:gd name="T78" fmla="*/ 213 w 613"/>
                    <a:gd name="T79" fmla="*/ 53 h 531"/>
                    <a:gd name="T80" fmla="*/ 192 w 613"/>
                    <a:gd name="T81" fmla="*/ 41 h 531"/>
                    <a:gd name="T82" fmla="*/ 158 w 613"/>
                    <a:gd name="T83" fmla="*/ 21 h 531"/>
                    <a:gd name="T84" fmla="*/ 195 w 613"/>
                    <a:gd name="T85" fmla="*/ 48 h 531"/>
                    <a:gd name="T86" fmla="*/ 221 w 613"/>
                    <a:gd name="T87" fmla="*/ 121 h 531"/>
                    <a:gd name="T88" fmla="*/ 154 w 613"/>
                    <a:gd name="T89" fmla="*/ 225 h 531"/>
                    <a:gd name="T90" fmla="*/ 116 w 613"/>
                    <a:gd name="T91" fmla="*/ 157 h 531"/>
                    <a:gd name="T92" fmla="*/ 135 w 613"/>
                    <a:gd name="T93" fmla="*/ 139 h 531"/>
                    <a:gd name="T94" fmla="*/ 115 w 613"/>
                    <a:gd name="T95" fmla="*/ 120 h 531"/>
                    <a:gd name="T96" fmla="*/ 103 w 613"/>
                    <a:gd name="T97" fmla="*/ 202 h 531"/>
                    <a:gd name="T98" fmla="*/ 0 w 613"/>
                    <a:gd name="T99" fmla="*/ 222 h 531"/>
                    <a:gd name="T100" fmla="*/ 103 w 613"/>
                    <a:gd name="T101" fmla="*/ 211 h 531"/>
                    <a:gd name="T102" fmla="*/ 191 w 613"/>
                    <a:gd name="T103" fmla="*/ 287 h 531"/>
                    <a:gd name="T104" fmla="*/ 118 w 613"/>
                    <a:gd name="T105" fmla="*/ 404 h 531"/>
                    <a:gd name="T106" fmla="*/ 127 w 613"/>
                    <a:gd name="T107" fmla="*/ 387 h 531"/>
                    <a:gd name="T108" fmla="*/ 484 w 613"/>
                    <a:gd name="T109" fmla="*/ 301 h 531"/>
                    <a:gd name="T110" fmla="*/ 89 w 613"/>
                    <a:gd name="T111" fmla="*/ 39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531">
                      <a:moveTo>
                        <a:pt x="138" y="384"/>
                      </a:moveTo>
                      <a:cubicBezTo>
                        <a:pt x="142" y="383"/>
                        <a:pt x="146" y="383"/>
                        <a:pt x="150" y="382"/>
                      </a:cubicBezTo>
                      <a:cubicBezTo>
                        <a:pt x="167" y="379"/>
                        <a:pt x="183" y="378"/>
                        <a:pt x="198" y="384"/>
                      </a:cubicBezTo>
                      <a:cubicBezTo>
                        <a:pt x="214" y="391"/>
                        <a:pt x="227" y="402"/>
                        <a:pt x="237" y="416"/>
                      </a:cubicBezTo>
                      <a:cubicBezTo>
                        <a:pt x="256" y="446"/>
                        <a:pt x="255" y="481"/>
                        <a:pt x="247" y="514"/>
                      </a:cubicBezTo>
                      <a:cubicBezTo>
                        <a:pt x="246" y="517"/>
                        <a:pt x="246" y="517"/>
                        <a:pt x="246" y="517"/>
                      </a:cubicBezTo>
                      <a:cubicBezTo>
                        <a:pt x="246" y="517"/>
                        <a:pt x="246" y="517"/>
                        <a:pt x="246" y="517"/>
                      </a:cubicBezTo>
                      <a:cubicBezTo>
                        <a:pt x="246" y="517"/>
                        <a:pt x="246" y="517"/>
                        <a:pt x="246" y="517"/>
                      </a:cubicBezTo>
                      <a:cubicBezTo>
                        <a:pt x="246" y="518"/>
                        <a:pt x="247" y="521"/>
                        <a:pt x="247" y="521"/>
                      </a:cubicBezTo>
                      <a:cubicBezTo>
                        <a:pt x="247" y="521"/>
                        <a:pt x="252" y="524"/>
                        <a:pt x="251" y="523"/>
                      </a:cubicBezTo>
                      <a:cubicBezTo>
                        <a:pt x="257" y="527"/>
                        <a:pt x="255" y="525"/>
                        <a:pt x="261" y="530"/>
                      </a:cubicBezTo>
                      <a:cubicBezTo>
                        <a:pt x="261" y="530"/>
                        <a:pt x="260" y="531"/>
                        <a:pt x="261" y="530"/>
                      </a:cubicBezTo>
                      <a:cubicBezTo>
                        <a:pt x="272" y="509"/>
                        <a:pt x="270" y="490"/>
                        <a:pt x="274" y="470"/>
                      </a:cubicBezTo>
                      <a:cubicBezTo>
                        <a:pt x="278" y="451"/>
                        <a:pt x="284" y="431"/>
                        <a:pt x="295" y="415"/>
                      </a:cubicBezTo>
                      <a:cubicBezTo>
                        <a:pt x="303" y="403"/>
                        <a:pt x="316" y="393"/>
                        <a:pt x="330" y="390"/>
                      </a:cubicBezTo>
                      <a:cubicBezTo>
                        <a:pt x="346" y="386"/>
                        <a:pt x="361" y="392"/>
                        <a:pt x="373" y="401"/>
                      </a:cubicBezTo>
                      <a:cubicBezTo>
                        <a:pt x="379" y="406"/>
                        <a:pt x="385" y="411"/>
                        <a:pt x="391" y="416"/>
                      </a:cubicBezTo>
                      <a:cubicBezTo>
                        <a:pt x="393" y="417"/>
                        <a:pt x="394" y="419"/>
                        <a:pt x="396" y="420"/>
                      </a:cubicBezTo>
                      <a:cubicBezTo>
                        <a:pt x="400" y="426"/>
                        <a:pt x="404" y="432"/>
                        <a:pt x="407" y="438"/>
                      </a:cubicBezTo>
                      <a:cubicBezTo>
                        <a:pt x="410" y="444"/>
                        <a:pt x="433" y="424"/>
                        <a:pt x="424" y="417"/>
                      </a:cubicBezTo>
                      <a:cubicBezTo>
                        <a:pt x="421" y="414"/>
                        <a:pt x="418" y="412"/>
                        <a:pt x="415" y="410"/>
                      </a:cubicBezTo>
                      <a:cubicBezTo>
                        <a:pt x="412" y="407"/>
                        <a:pt x="408" y="405"/>
                        <a:pt x="405" y="403"/>
                      </a:cubicBezTo>
                      <a:cubicBezTo>
                        <a:pt x="402" y="401"/>
                        <a:pt x="399" y="399"/>
                        <a:pt x="397" y="397"/>
                      </a:cubicBezTo>
                      <a:cubicBezTo>
                        <a:pt x="396" y="397"/>
                        <a:pt x="395" y="397"/>
                        <a:pt x="395" y="397"/>
                      </a:cubicBezTo>
                      <a:cubicBezTo>
                        <a:pt x="389" y="393"/>
                        <a:pt x="383" y="390"/>
                        <a:pt x="378" y="385"/>
                      </a:cubicBezTo>
                      <a:cubicBezTo>
                        <a:pt x="367" y="375"/>
                        <a:pt x="360" y="361"/>
                        <a:pt x="368" y="347"/>
                      </a:cubicBezTo>
                      <a:cubicBezTo>
                        <a:pt x="377" y="333"/>
                        <a:pt x="394" y="326"/>
                        <a:pt x="408" y="318"/>
                      </a:cubicBezTo>
                      <a:cubicBezTo>
                        <a:pt x="410" y="317"/>
                        <a:pt x="413" y="315"/>
                        <a:pt x="415" y="314"/>
                      </a:cubicBezTo>
                      <a:cubicBezTo>
                        <a:pt x="420" y="311"/>
                        <a:pt x="426" y="310"/>
                        <a:pt x="431" y="310"/>
                      </a:cubicBezTo>
                      <a:cubicBezTo>
                        <a:pt x="434" y="311"/>
                        <a:pt x="437" y="311"/>
                        <a:pt x="440" y="310"/>
                      </a:cubicBezTo>
                      <a:cubicBezTo>
                        <a:pt x="451" y="310"/>
                        <a:pt x="461" y="308"/>
                        <a:pt x="471" y="308"/>
                      </a:cubicBezTo>
                      <a:cubicBezTo>
                        <a:pt x="483" y="307"/>
                        <a:pt x="495" y="308"/>
                        <a:pt x="506" y="312"/>
                      </a:cubicBezTo>
                      <a:cubicBezTo>
                        <a:pt x="506" y="312"/>
                        <a:pt x="506" y="312"/>
                        <a:pt x="506" y="312"/>
                      </a:cubicBezTo>
                      <a:cubicBezTo>
                        <a:pt x="513" y="316"/>
                        <a:pt x="519" y="322"/>
                        <a:pt x="523" y="329"/>
                      </a:cubicBezTo>
                      <a:cubicBezTo>
                        <a:pt x="529" y="338"/>
                        <a:pt x="533" y="350"/>
                        <a:pt x="534" y="361"/>
                      </a:cubicBezTo>
                      <a:cubicBezTo>
                        <a:pt x="534" y="350"/>
                        <a:pt x="531" y="338"/>
                        <a:pt x="525" y="327"/>
                      </a:cubicBezTo>
                      <a:cubicBezTo>
                        <a:pt x="523" y="323"/>
                        <a:pt x="520" y="319"/>
                        <a:pt x="517" y="315"/>
                      </a:cubicBezTo>
                      <a:cubicBezTo>
                        <a:pt x="525" y="318"/>
                        <a:pt x="534" y="322"/>
                        <a:pt x="541" y="326"/>
                      </a:cubicBezTo>
                      <a:cubicBezTo>
                        <a:pt x="551" y="331"/>
                        <a:pt x="561" y="338"/>
                        <a:pt x="568" y="347"/>
                      </a:cubicBezTo>
                      <a:cubicBezTo>
                        <a:pt x="573" y="354"/>
                        <a:pt x="577" y="361"/>
                        <a:pt x="578" y="369"/>
                      </a:cubicBezTo>
                      <a:cubicBezTo>
                        <a:pt x="578" y="370"/>
                        <a:pt x="578" y="370"/>
                        <a:pt x="578" y="370"/>
                      </a:cubicBezTo>
                      <a:cubicBezTo>
                        <a:pt x="578" y="371"/>
                        <a:pt x="579" y="372"/>
                        <a:pt x="579" y="373"/>
                      </a:cubicBezTo>
                      <a:cubicBezTo>
                        <a:pt x="579" y="375"/>
                        <a:pt x="579" y="376"/>
                        <a:pt x="579" y="378"/>
                      </a:cubicBezTo>
                      <a:cubicBezTo>
                        <a:pt x="579" y="379"/>
                        <a:pt x="580" y="394"/>
                        <a:pt x="578" y="401"/>
                      </a:cubicBezTo>
                      <a:cubicBezTo>
                        <a:pt x="581" y="395"/>
                        <a:pt x="585" y="379"/>
                        <a:pt x="585" y="378"/>
                      </a:cubicBezTo>
                      <a:cubicBezTo>
                        <a:pt x="585" y="374"/>
                        <a:pt x="585" y="370"/>
                        <a:pt x="584" y="366"/>
                      </a:cubicBezTo>
                      <a:cubicBezTo>
                        <a:pt x="586" y="367"/>
                        <a:pt x="587" y="368"/>
                        <a:pt x="589" y="369"/>
                      </a:cubicBezTo>
                      <a:cubicBezTo>
                        <a:pt x="593" y="371"/>
                        <a:pt x="597" y="373"/>
                        <a:pt x="601" y="373"/>
                      </a:cubicBezTo>
                      <a:cubicBezTo>
                        <a:pt x="604" y="374"/>
                        <a:pt x="609" y="374"/>
                        <a:pt x="613" y="374"/>
                      </a:cubicBezTo>
                      <a:cubicBezTo>
                        <a:pt x="609" y="374"/>
                        <a:pt x="605" y="373"/>
                        <a:pt x="601" y="372"/>
                      </a:cubicBezTo>
                      <a:cubicBezTo>
                        <a:pt x="597" y="371"/>
                        <a:pt x="594" y="369"/>
                        <a:pt x="590" y="367"/>
                      </a:cubicBezTo>
                      <a:cubicBezTo>
                        <a:pt x="587" y="364"/>
                        <a:pt x="584" y="361"/>
                        <a:pt x="582" y="358"/>
                      </a:cubicBezTo>
                      <a:cubicBezTo>
                        <a:pt x="581" y="355"/>
                        <a:pt x="579" y="352"/>
                        <a:pt x="577" y="348"/>
                      </a:cubicBezTo>
                      <a:cubicBezTo>
                        <a:pt x="577" y="348"/>
                        <a:pt x="577" y="348"/>
                        <a:pt x="577" y="347"/>
                      </a:cubicBezTo>
                      <a:cubicBezTo>
                        <a:pt x="576" y="346"/>
                        <a:pt x="575" y="345"/>
                        <a:pt x="575" y="345"/>
                      </a:cubicBezTo>
                      <a:cubicBezTo>
                        <a:pt x="574" y="344"/>
                        <a:pt x="574" y="343"/>
                        <a:pt x="573" y="342"/>
                      </a:cubicBezTo>
                      <a:cubicBezTo>
                        <a:pt x="568" y="336"/>
                        <a:pt x="563" y="331"/>
                        <a:pt x="556" y="326"/>
                      </a:cubicBezTo>
                      <a:cubicBezTo>
                        <a:pt x="565" y="323"/>
                        <a:pt x="565" y="323"/>
                        <a:pt x="565" y="323"/>
                      </a:cubicBezTo>
                      <a:cubicBezTo>
                        <a:pt x="571" y="320"/>
                        <a:pt x="571" y="320"/>
                        <a:pt x="571" y="320"/>
                      </a:cubicBezTo>
                      <a:cubicBezTo>
                        <a:pt x="573" y="320"/>
                        <a:pt x="575" y="319"/>
                        <a:pt x="578" y="318"/>
                      </a:cubicBezTo>
                      <a:cubicBezTo>
                        <a:pt x="582" y="317"/>
                        <a:pt x="586" y="316"/>
                        <a:pt x="591" y="316"/>
                      </a:cubicBezTo>
                      <a:cubicBezTo>
                        <a:pt x="595" y="316"/>
                        <a:pt x="600" y="317"/>
                        <a:pt x="603" y="320"/>
                      </a:cubicBezTo>
                      <a:cubicBezTo>
                        <a:pt x="602" y="318"/>
                        <a:pt x="600" y="317"/>
                        <a:pt x="597" y="316"/>
                      </a:cubicBezTo>
                      <a:cubicBezTo>
                        <a:pt x="595" y="315"/>
                        <a:pt x="593" y="315"/>
                        <a:pt x="591" y="314"/>
                      </a:cubicBezTo>
                      <a:cubicBezTo>
                        <a:pt x="586" y="314"/>
                        <a:pt x="581" y="315"/>
                        <a:pt x="577" y="316"/>
                      </a:cubicBezTo>
                      <a:cubicBezTo>
                        <a:pt x="575" y="316"/>
                        <a:pt x="572" y="317"/>
                        <a:pt x="570" y="317"/>
                      </a:cubicBezTo>
                      <a:cubicBezTo>
                        <a:pt x="564" y="319"/>
                        <a:pt x="564" y="319"/>
                        <a:pt x="564" y="319"/>
                      </a:cubicBezTo>
                      <a:cubicBezTo>
                        <a:pt x="552" y="322"/>
                        <a:pt x="552" y="322"/>
                        <a:pt x="552" y="322"/>
                      </a:cubicBezTo>
                      <a:cubicBezTo>
                        <a:pt x="549" y="320"/>
                        <a:pt x="546" y="318"/>
                        <a:pt x="543" y="316"/>
                      </a:cubicBezTo>
                      <a:cubicBezTo>
                        <a:pt x="532" y="309"/>
                        <a:pt x="521" y="302"/>
                        <a:pt x="508" y="298"/>
                      </a:cubicBezTo>
                      <a:cubicBezTo>
                        <a:pt x="506" y="297"/>
                        <a:pt x="504" y="296"/>
                        <a:pt x="502" y="296"/>
                      </a:cubicBezTo>
                      <a:cubicBezTo>
                        <a:pt x="504" y="295"/>
                        <a:pt x="506" y="293"/>
                        <a:pt x="508" y="291"/>
                      </a:cubicBezTo>
                      <a:cubicBezTo>
                        <a:pt x="512" y="287"/>
                        <a:pt x="515" y="282"/>
                        <a:pt x="518" y="277"/>
                      </a:cubicBezTo>
                      <a:cubicBezTo>
                        <a:pt x="520" y="272"/>
                        <a:pt x="522" y="267"/>
                        <a:pt x="524" y="262"/>
                      </a:cubicBezTo>
                      <a:cubicBezTo>
                        <a:pt x="526" y="256"/>
                        <a:pt x="529" y="251"/>
                        <a:pt x="531" y="247"/>
                      </a:cubicBezTo>
                      <a:cubicBezTo>
                        <a:pt x="528" y="251"/>
                        <a:pt x="525" y="256"/>
                        <a:pt x="523" y="261"/>
                      </a:cubicBezTo>
                      <a:cubicBezTo>
                        <a:pt x="520" y="266"/>
                        <a:pt x="518" y="271"/>
                        <a:pt x="515" y="276"/>
                      </a:cubicBezTo>
                      <a:cubicBezTo>
                        <a:pt x="512" y="280"/>
                        <a:pt x="509" y="285"/>
                        <a:pt x="505" y="288"/>
                      </a:cubicBezTo>
                      <a:cubicBezTo>
                        <a:pt x="501" y="291"/>
                        <a:pt x="496" y="294"/>
                        <a:pt x="491" y="295"/>
                      </a:cubicBezTo>
                      <a:cubicBezTo>
                        <a:pt x="491" y="295"/>
                        <a:pt x="491" y="295"/>
                        <a:pt x="491" y="295"/>
                      </a:cubicBezTo>
                      <a:cubicBezTo>
                        <a:pt x="485" y="295"/>
                        <a:pt x="478" y="295"/>
                        <a:pt x="471" y="296"/>
                      </a:cubicBezTo>
                      <a:cubicBezTo>
                        <a:pt x="463" y="296"/>
                        <a:pt x="454" y="297"/>
                        <a:pt x="445" y="298"/>
                      </a:cubicBezTo>
                      <a:cubicBezTo>
                        <a:pt x="450" y="295"/>
                        <a:pt x="471" y="274"/>
                        <a:pt x="477" y="266"/>
                      </a:cubicBezTo>
                      <a:cubicBezTo>
                        <a:pt x="488" y="252"/>
                        <a:pt x="494" y="236"/>
                        <a:pt x="497" y="219"/>
                      </a:cubicBezTo>
                      <a:cubicBezTo>
                        <a:pt x="498" y="215"/>
                        <a:pt x="499" y="196"/>
                        <a:pt x="497" y="198"/>
                      </a:cubicBezTo>
                      <a:cubicBezTo>
                        <a:pt x="496" y="198"/>
                        <a:pt x="488" y="235"/>
                        <a:pt x="481" y="249"/>
                      </a:cubicBezTo>
                      <a:cubicBezTo>
                        <a:pt x="480" y="250"/>
                        <a:pt x="480" y="251"/>
                        <a:pt x="479" y="252"/>
                      </a:cubicBezTo>
                      <a:cubicBezTo>
                        <a:pt x="478" y="249"/>
                        <a:pt x="476" y="246"/>
                        <a:pt x="475" y="243"/>
                      </a:cubicBezTo>
                      <a:cubicBezTo>
                        <a:pt x="473" y="239"/>
                        <a:pt x="470" y="236"/>
                        <a:pt x="468" y="232"/>
                      </a:cubicBezTo>
                      <a:cubicBezTo>
                        <a:pt x="465" y="228"/>
                        <a:pt x="463" y="224"/>
                        <a:pt x="461" y="220"/>
                      </a:cubicBezTo>
                      <a:cubicBezTo>
                        <a:pt x="459" y="217"/>
                        <a:pt x="458" y="212"/>
                        <a:pt x="457" y="208"/>
                      </a:cubicBezTo>
                      <a:cubicBezTo>
                        <a:pt x="457" y="212"/>
                        <a:pt x="458" y="217"/>
                        <a:pt x="460" y="221"/>
                      </a:cubicBezTo>
                      <a:cubicBezTo>
                        <a:pt x="461" y="225"/>
                        <a:pt x="463" y="229"/>
                        <a:pt x="465" y="233"/>
                      </a:cubicBezTo>
                      <a:cubicBezTo>
                        <a:pt x="467" y="237"/>
                        <a:pt x="469" y="241"/>
                        <a:pt x="471" y="245"/>
                      </a:cubicBezTo>
                      <a:cubicBezTo>
                        <a:pt x="472" y="249"/>
                        <a:pt x="476" y="257"/>
                        <a:pt x="476" y="257"/>
                      </a:cubicBezTo>
                      <a:cubicBezTo>
                        <a:pt x="466" y="268"/>
                        <a:pt x="451" y="278"/>
                        <a:pt x="441" y="285"/>
                      </a:cubicBezTo>
                      <a:cubicBezTo>
                        <a:pt x="435" y="287"/>
                        <a:pt x="413" y="305"/>
                        <a:pt x="383" y="288"/>
                      </a:cubicBezTo>
                      <a:cubicBezTo>
                        <a:pt x="371" y="281"/>
                        <a:pt x="364" y="267"/>
                        <a:pt x="363" y="253"/>
                      </a:cubicBezTo>
                      <a:cubicBezTo>
                        <a:pt x="362" y="246"/>
                        <a:pt x="363" y="239"/>
                        <a:pt x="366" y="233"/>
                      </a:cubicBezTo>
                      <a:cubicBezTo>
                        <a:pt x="369" y="227"/>
                        <a:pt x="373" y="221"/>
                        <a:pt x="378" y="216"/>
                      </a:cubicBezTo>
                      <a:cubicBezTo>
                        <a:pt x="383" y="210"/>
                        <a:pt x="389" y="204"/>
                        <a:pt x="393" y="196"/>
                      </a:cubicBezTo>
                      <a:cubicBezTo>
                        <a:pt x="404" y="186"/>
                        <a:pt x="419" y="182"/>
                        <a:pt x="433" y="179"/>
                      </a:cubicBezTo>
                      <a:cubicBezTo>
                        <a:pt x="450" y="175"/>
                        <a:pt x="467" y="172"/>
                        <a:pt x="481" y="161"/>
                      </a:cubicBezTo>
                      <a:cubicBezTo>
                        <a:pt x="481" y="161"/>
                        <a:pt x="481" y="161"/>
                        <a:pt x="481" y="161"/>
                      </a:cubicBezTo>
                      <a:cubicBezTo>
                        <a:pt x="486" y="160"/>
                        <a:pt x="490" y="160"/>
                        <a:pt x="494" y="161"/>
                      </a:cubicBezTo>
                      <a:cubicBezTo>
                        <a:pt x="499" y="162"/>
                        <a:pt x="504" y="164"/>
                        <a:pt x="508" y="166"/>
                      </a:cubicBezTo>
                      <a:cubicBezTo>
                        <a:pt x="513" y="169"/>
                        <a:pt x="517" y="172"/>
                        <a:pt x="522" y="175"/>
                      </a:cubicBezTo>
                      <a:cubicBezTo>
                        <a:pt x="518" y="171"/>
                        <a:pt x="514" y="168"/>
                        <a:pt x="509" y="165"/>
                      </a:cubicBezTo>
                      <a:cubicBezTo>
                        <a:pt x="505" y="162"/>
                        <a:pt x="500" y="160"/>
                        <a:pt x="495" y="158"/>
                      </a:cubicBezTo>
                      <a:cubicBezTo>
                        <a:pt x="491" y="157"/>
                        <a:pt x="486" y="157"/>
                        <a:pt x="482" y="157"/>
                      </a:cubicBezTo>
                      <a:cubicBezTo>
                        <a:pt x="482" y="157"/>
                        <a:pt x="482" y="157"/>
                        <a:pt x="482" y="157"/>
                      </a:cubicBezTo>
                      <a:cubicBezTo>
                        <a:pt x="491" y="146"/>
                        <a:pt x="500" y="135"/>
                        <a:pt x="510" y="124"/>
                      </a:cubicBezTo>
                      <a:cubicBezTo>
                        <a:pt x="498" y="135"/>
                        <a:pt x="486" y="147"/>
                        <a:pt x="474" y="158"/>
                      </a:cubicBezTo>
                      <a:cubicBezTo>
                        <a:pt x="473" y="159"/>
                        <a:pt x="472" y="159"/>
                        <a:pt x="471" y="160"/>
                      </a:cubicBezTo>
                      <a:cubicBezTo>
                        <a:pt x="469" y="161"/>
                        <a:pt x="468" y="162"/>
                        <a:pt x="466" y="163"/>
                      </a:cubicBezTo>
                      <a:cubicBezTo>
                        <a:pt x="449" y="171"/>
                        <a:pt x="428" y="172"/>
                        <a:pt x="411" y="178"/>
                      </a:cubicBezTo>
                      <a:cubicBezTo>
                        <a:pt x="415" y="174"/>
                        <a:pt x="418" y="169"/>
                        <a:pt x="420" y="162"/>
                      </a:cubicBezTo>
                      <a:cubicBezTo>
                        <a:pt x="420" y="161"/>
                        <a:pt x="421" y="159"/>
                        <a:pt x="422" y="157"/>
                      </a:cubicBezTo>
                      <a:cubicBezTo>
                        <a:pt x="427" y="141"/>
                        <a:pt x="422" y="123"/>
                        <a:pt x="422" y="106"/>
                      </a:cubicBezTo>
                      <a:cubicBezTo>
                        <a:pt x="422" y="105"/>
                        <a:pt x="422" y="103"/>
                        <a:pt x="422" y="102"/>
                      </a:cubicBezTo>
                      <a:cubicBezTo>
                        <a:pt x="423" y="100"/>
                        <a:pt x="423" y="97"/>
                        <a:pt x="424" y="95"/>
                      </a:cubicBezTo>
                      <a:cubicBezTo>
                        <a:pt x="425" y="90"/>
                        <a:pt x="426" y="85"/>
                        <a:pt x="428" y="81"/>
                      </a:cubicBezTo>
                      <a:cubicBezTo>
                        <a:pt x="430" y="76"/>
                        <a:pt x="433" y="72"/>
                        <a:pt x="437" y="68"/>
                      </a:cubicBezTo>
                      <a:cubicBezTo>
                        <a:pt x="440" y="64"/>
                        <a:pt x="444" y="61"/>
                        <a:pt x="449" y="59"/>
                      </a:cubicBezTo>
                      <a:cubicBezTo>
                        <a:pt x="444" y="61"/>
                        <a:pt x="439" y="64"/>
                        <a:pt x="436" y="67"/>
                      </a:cubicBezTo>
                      <a:cubicBezTo>
                        <a:pt x="432" y="71"/>
                        <a:pt x="429" y="75"/>
                        <a:pt x="426" y="79"/>
                      </a:cubicBezTo>
                      <a:cubicBezTo>
                        <a:pt x="424" y="84"/>
                        <a:pt x="422" y="89"/>
                        <a:pt x="420" y="94"/>
                      </a:cubicBezTo>
                      <a:cubicBezTo>
                        <a:pt x="420" y="95"/>
                        <a:pt x="419" y="97"/>
                        <a:pt x="419" y="98"/>
                      </a:cubicBezTo>
                      <a:cubicBezTo>
                        <a:pt x="419" y="98"/>
                        <a:pt x="419" y="98"/>
                        <a:pt x="419" y="98"/>
                      </a:cubicBezTo>
                      <a:cubicBezTo>
                        <a:pt x="418" y="97"/>
                        <a:pt x="417" y="97"/>
                        <a:pt x="416" y="96"/>
                      </a:cubicBezTo>
                      <a:cubicBezTo>
                        <a:pt x="415" y="94"/>
                        <a:pt x="413" y="93"/>
                        <a:pt x="412" y="92"/>
                      </a:cubicBezTo>
                      <a:cubicBezTo>
                        <a:pt x="408" y="89"/>
                        <a:pt x="408" y="89"/>
                        <a:pt x="408" y="89"/>
                      </a:cubicBezTo>
                      <a:cubicBezTo>
                        <a:pt x="394" y="77"/>
                        <a:pt x="394" y="77"/>
                        <a:pt x="394" y="77"/>
                      </a:cubicBezTo>
                      <a:cubicBezTo>
                        <a:pt x="407" y="91"/>
                        <a:pt x="407" y="91"/>
                        <a:pt x="407" y="91"/>
                      </a:cubicBezTo>
                      <a:cubicBezTo>
                        <a:pt x="410" y="95"/>
                        <a:pt x="410" y="95"/>
                        <a:pt x="410" y="95"/>
                      </a:cubicBezTo>
                      <a:cubicBezTo>
                        <a:pt x="411" y="96"/>
                        <a:pt x="412" y="97"/>
                        <a:pt x="413" y="98"/>
                      </a:cubicBezTo>
                      <a:cubicBezTo>
                        <a:pt x="414" y="99"/>
                        <a:pt x="415" y="101"/>
                        <a:pt x="415" y="102"/>
                      </a:cubicBezTo>
                      <a:cubicBezTo>
                        <a:pt x="415" y="102"/>
                        <a:pt x="415" y="102"/>
                        <a:pt x="415" y="102"/>
                      </a:cubicBezTo>
                      <a:cubicBezTo>
                        <a:pt x="415" y="104"/>
                        <a:pt x="415" y="105"/>
                        <a:pt x="415" y="107"/>
                      </a:cubicBezTo>
                      <a:cubicBezTo>
                        <a:pt x="415" y="118"/>
                        <a:pt x="415" y="129"/>
                        <a:pt x="415" y="141"/>
                      </a:cubicBezTo>
                      <a:cubicBezTo>
                        <a:pt x="415" y="148"/>
                        <a:pt x="415" y="154"/>
                        <a:pt x="413" y="161"/>
                      </a:cubicBezTo>
                      <a:cubicBezTo>
                        <a:pt x="410" y="167"/>
                        <a:pt x="405" y="171"/>
                        <a:pt x="399" y="175"/>
                      </a:cubicBezTo>
                      <a:cubicBezTo>
                        <a:pt x="394" y="179"/>
                        <a:pt x="389" y="183"/>
                        <a:pt x="384" y="187"/>
                      </a:cubicBezTo>
                      <a:cubicBezTo>
                        <a:pt x="372" y="194"/>
                        <a:pt x="359" y="201"/>
                        <a:pt x="347" y="208"/>
                      </a:cubicBezTo>
                      <a:cubicBezTo>
                        <a:pt x="341" y="212"/>
                        <a:pt x="335" y="216"/>
                        <a:pt x="328" y="219"/>
                      </a:cubicBezTo>
                      <a:cubicBezTo>
                        <a:pt x="322" y="222"/>
                        <a:pt x="315" y="222"/>
                        <a:pt x="308" y="219"/>
                      </a:cubicBezTo>
                      <a:cubicBezTo>
                        <a:pt x="298" y="213"/>
                        <a:pt x="290" y="204"/>
                        <a:pt x="284" y="195"/>
                      </a:cubicBezTo>
                      <a:cubicBezTo>
                        <a:pt x="275" y="178"/>
                        <a:pt x="271" y="158"/>
                        <a:pt x="275" y="140"/>
                      </a:cubicBezTo>
                      <a:cubicBezTo>
                        <a:pt x="280" y="127"/>
                        <a:pt x="289" y="115"/>
                        <a:pt x="295" y="104"/>
                      </a:cubicBezTo>
                      <a:cubicBezTo>
                        <a:pt x="301" y="93"/>
                        <a:pt x="305" y="81"/>
                        <a:pt x="307" y="69"/>
                      </a:cubicBezTo>
                      <a:cubicBezTo>
                        <a:pt x="308" y="66"/>
                        <a:pt x="308" y="62"/>
                        <a:pt x="308" y="59"/>
                      </a:cubicBezTo>
                      <a:cubicBezTo>
                        <a:pt x="309" y="55"/>
                        <a:pt x="309" y="55"/>
                        <a:pt x="309" y="55"/>
                      </a:cubicBezTo>
                      <a:cubicBezTo>
                        <a:pt x="309" y="54"/>
                        <a:pt x="309" y="54"/>
                        <a:pt x="309" y="54"/>
                      </a:cubicBezTo>
                      <a:cubicBezTo>
                        <a:pt x="309" y="53"/>
                        <a:pt x="311" y="48"/>
                        <a:pt x="311" y="47"/>
                      </a:cubicBezTo>
                      <a:cubicBezTo>
                        <a:pt x="313" y="45"/>
                        <a:pt x="314" y="43"/>
                        <a:pt x="316" y="41"/>
                      </a:cubicBezTo>
                      <a:cubicBezTo>
                        <a:pt x="317" y="39"/>
                        <a:pt x="319" y="37"/>
                        <a:pt x="321" y="35"/>
                      </a:cubicBezTo>
                      <a:cubicBezTo>
                        <a:pt x="323" y="33"/>
                        <a:pt x="324" y="31"/>
                        <a:pt x="326" y="29"/>
                      </a:cubicBezTo>
                      <a:cubicBezTo>
                        <a:pt x="327" y="27"/>
                        <a:pt x="328" y="24"/>
                        <a:pt x="329" y="22"/>
                      </a:cubicBezTo>
                      <a:cubicBezTo>
                        <a:pt x="329" y="19"/>
                        <a:pt x="329" y="16"/>
                        <a:pt x="328" y="14"/>
                      </a:cubicBezTo>
                      <a:cubicBezTo>
                        <a:pt x="328" y="11"/>
                        <a:pt x="327" y="9"/>
                        <a:pt x="326" y="7"/>
                      </a:cubicBezTo>
                      <a:cubicBezTo>
                        <a:pt x="326" y="9"/>
                        <a:pt x="327" y="12"/>
                        <a:pt x="327" y="14"/>
                      </a:cubicBezTo>
                      <a:cubicBezTo>
                        <a:pt x="328" y="17"/>
                        <a:pt x="327" y="19"/>
                        <a:pt x="327" y="21"/>
                      </a:cubicBezTo>
                      <a:cubicBezTo>
                        <a:pt x="326" y="24"/>
                        <a:pt x="325" y="26"/>
                        <a:pt x="323" y="27"/>
                      </a:cubicBezTo>
                      <a:cubicBezTo>
                        <a:pt x="322" y="29"/>
                        <a:pt x="320" y="31"/>
                        <a:pt x="318" y="33"/>
                      </a:cubicBezTo>
                      <a:cubicBezTo>
                        <a:pt x="316" y="34"/>
                        <a:pt x="314" y="36"/>
                        <a:pt x="312" y="37"/>
                      </a:cubicBezTo>
                      <a:cubicBezTo>
                        <a:pt x="310" y="39"/>
                        <a:pt x="308" y="41"/>
                        <a:pt x="307" y="43"/>
                      </a:cubicBezTo>
                      <a:cubicBezTo>
                        <a:pt x="306" y="44"/>
                        <a:pt x="305" y="45"/>
                        <a:pt x="304" y="47"/>
                      </a:cubicBezTo>
                      <a:cubicBezTo>
                        <a:pt x="304" y="47"/>
                        <a:pt x="304" y="47"/>
                        <a:pt x="304" y="47"/>
                      </a:cubicBezTo>
                      <a:cubicBezTo>
                        <a:pt x="302" y="45"/>
                        <a:pt x="300" y="42"/>
                        <a:pt x="297" y="41"/>
                      </a:cubicBezTo>
                      <a:cubicBezTo>
                        <a:pt x="296" y="40"/>
                        <a:pt x="296" y="40"/>
                        <a:pt x="296" y="40"/>
                      </a:cubicBezTo>
                      <a:cubicBezTo>
                        <a:pt x="292" y="38"/>
                        <a:pt x="288" y="35"/>
                        <a:pt x="284" y="33"/>
                      </a:cubicBezTo>
                      <a:cubicBezTo>
                        <a:pt x="280" y="30"/>
                        <a:pt x="275" y="27"/>
                        <a:pt x="272" y="23"/>
                      </a:cubicBezTo>
                      <a:cubicBezTo>
                        <a:pt x="270" y="22"/>
                        <a:pt x="268" y="20"/>
                        <a:pt x="267" y="17"/>
                      </a:cubicBezTo>
                      <a:cubicBezTo>
                        <a:pt x="265" y="15"/>
                        <a:pt x="264" y="13"/>
                        <a:pt x="264" y="10"/>
                      </a:cubicBezTo>
                      <a:cubicBezTo>
                        <a:pt x="264" y="13"/>
                        <a:pt x="265" y="15"/>
                        <a:pt x="266" y="18"/>
                      </a:cubicBezTo>
                      <a:cubicBezTo>
                        <a:pt x="267" y="20"/>
                        <a:pt x="269" y="23"/>
                        <a:pt x="270" y="25"/>
                      </a:cubicBezTo>
                      <a:cubicBezTo>
                        <a:pt x="274" y="29"/>
                        <a:pt x="278" y="32"/>
                        <a:pt x="282" y="36"/>
                      </a:cubicBezTo>
                      <a:cubicBezTo>
                        <a:pt x="286" y="39"/>
                        <a:pt x="289" y="42"/>
                        <a:pt x="293" y="45"/>
                      </a:cubicBezTo>
                      <a:cubicBezTo>
                        <a:pt x="293" y="45"/>
                        <a:pt x="293" y="45"/>
                        <a:pt x="293" y="45"/>
                      </a:cubicBezTo>
                      <a:cubicBezTo>
                        <a:pt x="295" y="50"/>
                        <a:pt x="298" y="54"/>
                        <a:pt x="299" y="59"/>
                      </a:cubicBezTo>
                      <a:cubicBezTo>
                        <a:pt x="301" y="64"/>
                        <a:pt x="299" y="69"/>
                        <a:pt x="297" y="74"/>
                      </a:cubicBezTo>
                      <a:cubicBezTo>
                        <a:pt x="292" y="85"/>
                        <a:pt x="287" y="96"/>
                        <a:pt x="280" y="106"/>
                      </a:cubicBezTo>
                      <a:cubicBezTo>
                        <a:pt x="274" y="116"/>
                        <a:pt x="268" y="126"/>
                        <a:pt x="264" y="137"/>
                      </a:cubicBezTo>
                      <a:cubicBezTo>
                        <a:pt x="257" y="145"/>
                        <a:pt x="253" y="156"/>
                        <a:pt x="255" y="167"/>
                      </a:cubicBezTo>
                      <a:cubicBezTo>
                        <a:pt x="244" y="167"/>
                        <a:pt x="241" y="153"/>
                        <a:pt x="239" y="144"/>
                      </a:cubicBezTo>
                      <a:cubicBezTo>
                        <a:pt x="238" y="131"/>
                        <a:pt x="237" y="117"/>
                        <a:pt x="236" y="103"/>
                      </a:cubicBezTo>
                      <a:cubicBezTo>
                        <a:pt x="236" y="103"/>
                        <a:pt x="236" y="103"/>
                        <a:pt x="236" y="103"/>
                      </a:cubicBezTo>
                      <a:cubicBezTo>
                        <a:pt x="236" y="103"/>
                        <a:pt x="236" y="103"/>
                        <a:pt x="236" y="102"/>
                      </a:cubicBezTo>
                      <a:cubicBezTo>
                        <a:pt x="236" y="91"/>
                        <a:pt x="235" y="81"/>
                        <a:pt x="229" y="71"/>
                      </a:cubicBezTo>
                      <a:cubicBezTo>
                        <a:pt x="229" y="71"/>
                        <a:pt x="228" y="70"/>
                        <a:pt x="228" y="70"/>
                      </a:cubicBezTo>
                      <a:cubicBezTo>
                        <a:pt x="228" y="70"/>
                        <a:pt x="228" y="70"/>
                        <a:pt x="228" y="70"/>
                      </a:cubicBezTo>
                      <a:cubicBezTo>
                        <a:pt x="225" y="65"/>
                        <a:pt x="222" y="60"/>
                        <a:pt x="220" y="54"/>
                      </a:cubicBezTo>
                      <a:cubicBezTo>
                        <a:pt x="218" y="48"/>
                        <a:pt x="217" y="42"/>
                        <a:pt x="216" y="36"/>
                      </a:cubicBezTo>
                      <a:cubicBezTo>
                        <a:pt x="216" y="30"/>
                        <a:pt x="217" y="23"/>
                        <a:pt x="218" y="17"/>
                      </a:cubicBezTo>
                      <a:cubicBezTo>
                        <a:pt x="220" y="11"/>
                        <a:pt x="223" y="5"/>
                        <a:pt x="226" y="0"/>
                      </a:cubicBezTo>
                      <a:cubicBezTo>
                        <a:pt x="222" y="5"/>
                        <a:pt x="219" y="11"/>
                        <a:pt x="217" y="17"/>
                      </a:cubicBezTo>
                      <a:cubicBezTo>
                        <a:pt x="215" y="23"/>
                        <a:pt x="214" y="29"/>
                        <a:pt x="214" y="36"/>
                      </a:cubicBezTo>
                      <a:cubicBezTo>
                        <a:pt x="214" y="42"/>
                        <a:pt x="214" y="49"/>
                        <a:pt x="216" y="55"/>
                      </a:cubicBezTo>
                      <a:cubicBezTo>
                        <a:pt x="216" y="55"/>
                        <a:pt x="216" y="56"/>
                        <a:pt x="216" y="56"/>
                      </a:cubicBezTo>
                      <a:cubicBezTo>
                        <a:pt x="215" y="55"/>
                        <a:pt x="214" y="54"/>
                        <a:pt x="213" y="53"/>
                      </a:cubicBezTo>
                      <a:cubicBezTo>
                        <a:pt x="211" y="51"/>
                        <a:pt x="209" y="49"/>
                        <a:pt x="206" y="47"/>
                      </a:cubicBezTo>
                      <a:cubicBezTo>
                        <a:pt x="205" y="46"/>
                        <a:pt x="205" y="46"/>
                        <a:pt x="204" y="45"/>
                      </a:cubicBezTo>
                      <a:cubicBezTo>
                        <a:pt x="203" y="45"/>
                        <a:pt x="202" y="44"/>
                        <a:pt x="201" y="44"/>
                      </a:cubicBezTo>
                      <a:cubicBezTo>
                        <a:pt x="200" y="43"/>
                        <a:pt x="198" y="43"/>
                        <a:pt x="196" y="42"/>
                      </a:cubicBezTo>
                      <a:cubicBezTo>
                        <a:pt x="195" y="42"/>
                        <a:pt x="193" y="41"/>
                        <a:pt x="192" y="41"/>
                      </a:cubicBezTo>
                      <a:cubicBezTo>
                        <a:pt x="187" y="40"/>
                        <a:pt x="187" y="40"/>
                        <a:pt x="187" y="40"/>
                      </a:cubicBezTo>
                      <a:cubicBezTo>
                        <a:pt x="184" y="40"/>
                        <a:pt x="181" y="39"/>
                        <a:pt x="178" y="38"/>
                      </a:cubicBezTo>
                      <a:cubicBezTo>
                        <a:pt x="175" y="37"/>
                        <a:pt x="172" y="36"/>
                        <a:pt x="169" y="35"/>
                      </a:cubicBezTo>
                      <a:cubicBezTo>
                        <a:pt x="167" y="33"/>
                        <a:pt x="164" y="31"/>
                        <a:pt x="162" y="29"/>
                      </a:cubicBezTo>
                      <a:cubicBezTo>
                        <a:pt x="160" y="27"/>
                        <a:pt x="159" y="24"/>
                        <a:pt x="158" y="21"/>
                      </a:cubicBezTo>
                      <a:cubicBezTo>
                        <a:pt x="159" y="24"/>
                        <a:pt x="160" y="27"/>
                        <a:pt x="162" y="30"/>
                      </a:cubicBezTo>
                      <a:cubicBezTo>
                        <a:pt x="163" y="32"/>
                        <a:pt x="166" y="35"/>
                        <a:pt x="168" y="37"/>
                      </a:cubicBezTo>
                      <a:cubicBezTo>
                        <a:pt x="171" y="39"/>
                        <a:pt x="174" y="40"/>
                        <a:pt x="177" y="41"/>
                      </a:cubicBezTo>
                      <a:cubicBezTo>
                        <a:pt x="180" y="43"/>
                        <a:pt x="183" y="44"/>
                        <a:pt x="186" y="45"/>
                      </a:cubicBezTo>
                      <a:cubicBezTo>
                        <a:pt x="189" y="46"/>
                        <a:pt x="192" y="47"/>
                        <a:pt x="195" y="48"/>
                      </a:cubicBezTo>
                      <a:cubicBezTo>
                        <a:pt x="196" y="48"/>
                        <a:pt x="197" y="49"/>
                        <a:pt x="198" y="49"/>
                      </a:cubicBezTo>
                      <a:cubicBezTo>
                        <a:pt x="199" y="50"/>
                        <a:pt x="200" y="50"/>
                        <a:pt x="200" y="51"/>
                      </a:cubicBezTo>
                      <a:cubicBezTo>
                        <a:pt x="200" y="51"/>
                        <a:pt x="211" y="63"/>
                        <a:pt x="214" y="65"/>
                      </a:cubicBezTo>
                      <a:cubicBezTo>
                        <a:pt x="221" y="77"/>
                        <a:pt x="221" y="94"/>
                        <a:pt x="221" y="108"/>
                      </a:cubicBezTo>
                      <a:cubicBezTo>
                        <a:pt x="221" y="112"/>
                        <a:pt x="221" y="117"/>
                        <a:pt x="221" y="121"/>
                      </a:cubicBezTo>
                      <a:cubicBezTo>
                        <a:pt x="218" y="133"/>
                        <a:pt x="219" y="147"/>
                        <a:pt x="224" y="159"/>
                      </a:cubicBezTo>
                      <a:cubicBezTo>
                        <a:pt x="230" y="179"/>
                        <a:pt x="242" y="198"/>
                        <a:pt x="240" y="220"/>
                      </a:cubicBezTo>
                      <a:cubicBezTo>
                        <a:pt x="238" y="229"/>
                        <a:pt x="235" y="239"/>
                        <a:pt x="226" y="245"/>
                      </a:cubicBezTo>
                      <a:cubicBezTo>
                        <a:pt x="219" y="250"/>
                        <a:pt x="211" y="251"/>
                        <a:pt x="203" y="249"/>
                      </a:cubicBezTo>
                      <a:cubicBezTo>
                        <a:pt x="185" y="247"/>
                        <a:pt x="169" y="234"/>
                        <a:pt x="154" y="225"/>
                      </a:cubicBezTo>
                      <a:cubicBezTo>
                        <a:pt x="144" y="218"/>
                        <a:pt x="134" y="211"/>
                        <a:pt x="124" y="205"/>
                      </a:cubicBezTo>
                      <a:cubicBezTo>
                        <a:pt x="121" y="204"/>
                        <a:pt x="118" y="202"/>
                        <a:pt x="115" y="201"/>
                      </a:cubicBezTo>
                      <a:cubicBezTo>
                        <a:pt x="112" y="197"/>
                        <a:pt x="107" y="183"/>
                        <a:pt x="108" y="178"/>
                      </a:cubicBezTo>
                      <a:cubicBezTo>
                        <a:pt x="111" y="170"/>
                        <a:pt x="111" y="167"/>
                        <a:pt x="114" y="159"/>
                      </a:cubicBezTo>
                      <a:cubicBezTo>
                        <a:pt x="115" y="158"/>
                        <a:pt x="115" y="157"/>
                        <a:pt x="116" y="157"/>
                      </a:cubicBezTo>
                      <a:cubicBezTo>
                        <a:pt x="117" y="156"/>
                        <a:pt x="119" y="154"/>
                        <a:pt x="120" y="153"/>
                      </a:cubicBezTo>
                      <a:cubicBezTo>
                        <a:pt x="123" y="151"/>
                        <a:pt x="125" y="148"/>
                        <a:pt x="127" y="146"/>
                      </a:cubicBezTo>
                      <a:cubicBezTo>
                        <a:pt x="130" y="144"/>
                        <a:pt x="132" y="142"/>
                        <a:pt x="135" y="140"/>
                      </a:cubicBezTo>
                      <a:cubicBezTo>
                        <a:pt x="138" y="139"/>
                        <a:pt x="141" y="138"/>
                        <a:pt x="144" y="138"/>
                      </a:cubicBezTo>
                      <a:cubicBezTo>
                        <a:pt x="141" y="137"/>
                        <a:pt x="138" y="138"/>
                        <a:pt x="135" y="139"/>
                      </a:cubicBezTo>
                      <a:cubicBezTo>
                        <a:pt x="131" y="141"/>
                        <a:pt x="129" y="142"/>
                        <a:pt x="126" y="144"/>
                      </a:cubicBezTo>
                      <a:cubicBezTo>
                        <a:pt x="123" y="146"/>
                        <a:pt x="120" y="149"/>
                        <a:pt x="117" y="150"/>
                      </a:cubicBezTo>
                      <a:cubicBezTo>
                        <a:pt x="117" y="150"/>
                        <a:pt x="117" y="150"/>
                        <a:pt x="117" y="150"/>
                      </a:cubicBezTo>
                      <a:cubicBezTo>
                        <a:pt x="120" y="137"/>
                        <a:pt x="124" y="111"/>
                        <a:pt x="115" y="100"/>
                      </a:cubicBezTo>
                      <a:cubicBezTo>
                        <a:pt x="112" y="97"/>
                        <a:pt x="115" y="116"/>
                        <a:pt x="115" y="120"/>
                      </a:cubicBezTo>
                      <a:cubicBezTo>
                        <a:pt x="115" y="128"/>
                        <a:pt x="112" y="133"/>
                        <a:pt x="110" y="143"/>
                      </a:cubicBezTo>
                      <a:cubicBezTo>
                        <a:pt x="110" y="148"/>
                        <a:pt x="108" y="152"/>
                        <a:pt x="106" y="156"/>
                      </a:cubicBezTo>
                      <a:cubicBezTo>
                        <a:pt x="104" y="161"/>
                        <a:pt x="103" y="168"/>
                        <a:pt x="101" y="172"/>
                      </a:cubicBezTo>
                      <a:cubicBezTo>
                        <a:pt x="96" y="183"/>
                        <a:pt x="98" y="192"/>
                        <a:pt x="103" y="201"/>
                      </a:cubicBezTo>
                      <a:cubicBezTo>
                        <a:pt x="103" y="201"/>
                        <a:pt x="103" y="201"/>
                        <a:pt x="103" y="202"/>
                      </a:cubicBezTo>
                      <a:cubicBezTo>
                        <a:pt x="97" y="201"/>
                        <a:pt x="91" y="201"/>
                        <a:pt x="86" y="202"/>
                      </a:cubicBezTo>
                      <a:cubicBezTo>
                        <a:pt x="80" y="203"/>
                        <a:pt x="74" y="205"/>
                        <a:pt x="68" y="207"/>
                      </a:cubicBezTo>
                      <a:cubicBezTo>
                        <a:pt x="57" y="210"/>
                        <a:pt x="46" y="215"/>
                        <a:pt x="35" y="218"/>
                      </a:cubicBezTo>
                      <a:cubicBezTo>
                        <a:pt x="29" y="219"/>
                        <a:pt x="23" y="221"/>
                        <a:pt x="18" y="221"/>
                      </a:cubicBezTo>
                      <a:cubicBezTo>
                        <a:pt x="12" y="222"/>
                        <a:pt x="6" y="222"/>
                        <a:pt x="0" y="222"/>
                      </a:cubicBezTo>
                      <a:cubicBezTo>
                        <a:pt x="6" y="223"/>
                        <a:pt x="12" y="223"/>
                        <a:pt x="18" y="223"/>
                      </a:cubicBezTo>
                      <a:cubicBezTo>
                        <a:pt x="24" y="223"/>
                        <a:pt x="30" y="222"/>
                        <a:pt x="35" y="221"/>
                      </a:cubicBezTo>
                      <a:cubicBezTo>
                        <a:pt x="47" y="218"/>
                        <a:pt x="58" y="215"/>
                        <a:pt x="70" y="212"/>
                      </a:cubicBezTo>
                      <a:cubicBezTo>
                        <a:pt x="75" y="211"/>
                        <a:pt x="81" y="210"/>
                        <a:pt x="86" y="210"/>
                      </a:cubicBezTo>
                      <a:cubicBezTo>
                        <a:pt x="92" y="209"/>
                        <a:pt x="98" y="210"/>
                        <a:pt x="103" y="211"/>
                      </a:cubicBezTo>
                      <a:cubicBezTo>
                        <a:pt x="108" y="212"/>
                        <a:pt x="112" y="215"/>
                        <a:pt x="117" y="218"/>
                      </a:cubicBezTo>
                      <a:cubicBezTo>
                        <a:pt x="118" y="219"/>
                        <a:pt x="120" y="220"/>
                        <a:pt x="121" y="221"/>
                      </a:cubicBezTo>
                      <a:cubicBezTo>
                        <a:pt x="132" y="231"/>
                        <a:pt x="143" y="241"/>
                        <a:pt x="154" y="251"/>
                      </a:cubicBezTo>
                      <a:cubicBezTo>
                        <a:pt x="161" y="257"/>
                        <a:pt x="168" y="263"/>
                        <a:pt x="175" y="269"/>
                      </a:cubicBezTo>
                      <a:cubicBezTo>
                        <a:pt x="181" y="275"/>
                        <a:pt x="186" y="280"/>
                        <a:pt x="191" y="287"/>
                      </a:cubicBezTo>
                      <a:cubicBezTo>
                        <a:pt x="195" y="293"/>
                        <a:pt x="198" y="301"/>
                        <a:pt x="198" y="309"/>
                      </a:cubicBezTo>
                      <a:cubicBezTo>
                        <a:pt x="198" y="316"/>
                        <a:pt x="195" y="323"/>
                        <a:pt x="191" y="329"/>
                      </a:cubicBezTo>
                      <a:cubicBezTo>
                        <a:pt x="182" y="344"/>
                        <a:pt x="167" y="352"/>
                        <a:pt x="151" y="359"/>
                      </a:cubicBezTo>
                      <a:cubicBezTo>
                        <a:pt x="138" y="365"/>
                        <a:pt x="123" y="371"/>
                        <a:pt x="109" y="376"/>
                      </a:cubicBezTo>
                      <a:moveTo>
                        <a:pt x="118" y="404"/>
                      </a:moveTo>
                      <a:cubicBezTo>
                        <a:pt x="118" y="404"/>
                        <a:pt x="118" y="404"/>
                        <a:pt x="118" y="404"/>
                      </a:cubicBezTo>
                      <a:moveTo>
                        <a:pt x="74" y="414"/>
                      </a:moveTo>
                      <a:cubicBezTo>
                        <a:pt x="79" y="409"/>
                        <a:pt x="85" y="404"/>
                        <a:pt x="91" y="401"/>
                      </a:cubicBezTo>
                      <a:cubicBezTo>
                        <a:pt x="100" y="396"/>
                        <a:pt x="109" y="391"/>
                        <a:pt x="118" y="388"/>
                      </a:cubicBezTo>
                      <a:cubicBezTo>
                        <a:pt x="121" y="388"/>
                        <a:pt x="124" y="387"/>
                        <a:pt x="127" y="387"/>
                      </a:cubicBezTo>
                      <a:cubicBezTo>
                        <a:pt x="125" y="389"/>
                        <a:pt x="123" y="392"/>
                        <a:pt x="121" y="395"/>
                      </a:cubicBezTo>
                      <a:cubicBezTo>
                        <a:pt x="119" y="398"/>
                        <a:pt x="118" y="402"/>
                        <a:pt x="116" y="405"/>
                      </a:cubicBezTo>
                      <a:moveTo>
                        <a:pt x="482" y="301"/>
                      </a:moveTo>
                      <a:cubicBezTo>
                        <a:pt x="482" y="301"/>
                        <a:pt x="483" y="301"/>
                        <a:pt x="484" y="301"/>
                      </a:cubicBezTo>
                      <a:cubicBezTo>
                        <a:pt x="484" y="301"/>
                        <a:pt x="484" y="301"/>
                        <a:pt x="484" y="301"/>
                      </a:cubicBezTo>
                      <a:cubicBezTo>
                        <a:pt x="483" y="301"/>
                        <a:pt x="482" y="301"/>
                        <a:pt x="482" y="301"/>
                      </a:cubicBezTo>
                      <a:close/>
                      <a:moveTo>
                        <a:pt x="88" y="391"/>
                      </a:moveTo>
                      <a:cubicBezTo>
                        <a:pt x="88" y="391"/>
                        <a:pt x="89" y="391"/>
                        <a:pt x="89" y="391"/>
                      </a:cubicBezTo>
                      <a:cubicBezTo>
                        <a:pt x="89" y="391"/>
                        <a:pt x="89" y="391"/>
                        <a:pt x="89" y="391"/>
                      </a:cubicBezTo>
                      <a:cubicBezTo>
                        <a:pt x="89" y="391"/>
                        <a:pt x="89" y="391"/>
                        <a:pt x="89" y="391"/>
                      </a:cubicBezTo>
                      <a:cubicBezTo>
                        <a:pt x="89" y="391"/>
                        <a:pt x="89" y="391"/>
                        <a:pt x="88" y="391"/>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5" name="Freeform 11">
                  <a:extLst>
                    <a:ext uri="{FF2B5EF4-FFF2-40B4-BE49-F238E27FC236}">
                      <a16:creationId xmlns:a16="http://schemas.microsoft.com/office/drawing/2014/main" id="{64C21A41-1934-415F-ACDD-0D2986A17C16}"/>
                    </a:ext>
                  </a:extLst>
                </p:cNvPr>
                <p:cNvSpPr>
                  <a:spLocks/>
                </p:cNvSpPr>
                <p:nvPr/>
              </p:nvSpPr>
              <p:spPr bwMode="auto">
                <a:xfrm>
                  <a:off x="3748559" y="2978786"/>
                  <a:ext cx="71437" cy="58738"/>
                </a:xfrm>
                <a:custGeom>
                  <a:avLst/>
                  <a:gdLst>
                    <a:gd name="T0" fmla="*/ 1 w 27"/>
                    <a:gd name="T1" fmla="*/ 4 h 22"/>
                    <a:gd name="T2" fmla="*/ 0 w 27"/>
                    <a:gd name="T3" fmla="*/ 3 h 22"/>
                    <a:gd name="T4" fmla="*/ 24 w 27"/>
                    <a:gd name="T5" fmla="*/ 0 h 22"/>
                    <a:gd name="T6" fmla="*/ 24 w 27"/>
                    <a:gd name="T7" fmla="*/ 12 h 22"/>
                    <a:gd name="T8" fmla="*/ 27 w 27"/>
                    <a:gd name="T9" fmla="*/ 19 h 22"/>
                    <a:gd name="T10" fmla="*/ 4 w 27"/>
                    <a:gd name="T11" fmla="*/ 22 h 22"/>
                    <a:gd name="T12" fmla="*/ 1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 y="4"/>
                      </a:moveTo>
                      <a:cubicBezTo>
                        <a:pt x="1" y="4"/>
                        <a:pt x="1" y="4"/>
                        <a:pt x="0" y="3"/>
                      </a:cubicBezTo>
                      <a:cubicBezTo>
                        <a:pt x="8" y="2"/>
                        <a:pt x="16" y="1"/>
                        <a:pt x="24" y="0"/>
                      </a:cubicBezTo>
                      <a:cubicBezTo>
                        <a:pt x="23" y="4"/>
                        <a:pt x="24" y="8"/>
                        <a:pt x="24" y="12"/>
                      </a:cubicBezTo>
                      <a:cubicBezTo>
                        <a:pt x="25" y="14"/>
                        <a:pt x="26" y="16"/>
                        <a:pt x="27" y="19"/>
                      </a:cubicBezTo>
                      <a:cubicBezTo>
                        <a:pt x="20" y="20"/>
                        <a:pt x="12" y="21"/>
                        <a:pt x="4" y="22"/>
                      </a:cubicBezTo>
                      <a:cubicBezTo>
                        <a:pt x="5" y="16"/>
                        <a:pt x="4" y="10"/>
                        <a:pt x="1" y="4"/>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6" name="Freeform 12">
                  <a:extLst>
                    <a:ext uri="{FF2B5EF4-FFF2-40B4-BE49-F238E27FC236}">
                      <a16:creationId xmlns:a16="http://schemas.microsoft.com/office/drawing/2014/main" id="{723682AB-4ABE-41BA-B4D2-A13F082893CE}"/>
                    </a:ext>
                  </a:extLst>
                </p:cNvPr>
                <p:cNvSpPr>
                  <a:spLocks/>
                </p:cNvSpPr>
                <p:nvPr/>
              </p:nvSpPr>
              <p:spPr bwMode="auto">
                <a:xfrm>
                  <a:off x="3210396" y="2778761"/>
                  <a:ext cx="560387" cy="325438"/>
                </a:xfrm>
                <a:custGeom>
                  <a:avLst/>
                  <a:gdLst>
                    <a:gd name="T0" fmla="*/ 44 w 212"/>
                    <a:gd name="T1" fmla="*/ 26 h 123"/>
                    <a:gd name="T2" fmla="*/ 33 w 212"/>
                    <a:gd name="T3" fmla="*/ 43 h 123"/>
                    <a:gd name="T4" fmla="*/ 93 w 212"/>
                    <a:gd name="T5" fmla="*/ 74 h 123"/>
                    <a:gd name="T6" fmla="*/ 212 w 212"/>
                    <a:gd name="T7" fmla="*/ 98 h 123"/>
                    <a:gd name="T8" fmla="*/ 204 w 212"/>
                    <a:gd name="T9" fmla="*/ 114 h 123"/>
                    <a:gd name="T10" fmla="*/ 197 w 212"/>
                    <a:gd name="T11" fmla="*/ 119 h 123"/>
                    <a:gd name="T12" fmla="*/ 182 w 212"/>
                    <a:gd name="T13" fmla="*/ 122 h 123"/>
                    <a:gd name="T14" fmla="*/ 135 w 212"/>
                    <a:gd name="T15" fmla="*/ 117 h 123"/>
                    <a:gd name="T16" fmla="*/ 88 w 212"/>
                    <a:gd name="T17" fmla="*/ 99 h 123"/>
                    <a:gd name="T18" fmla="*/ 26 w 212"/>
                    <a:gd name="T19" fmla="*/ 63 h 123"/>
                    <a:gd name="T20" fmla="*/ 15 w 212"/>
                    <a:gd name="T21" fmla="*/ 54 h 123"/>
                    <a:gd name="T22" fmla="*/ 6 w 212"/>
                    <a:gd name="T23" fmla="*/ 46 h 123"/>
                    <a:gd name="T24" fmla="*/ 1 w 212"/>
                    <a:gd name="T25" fmla="*/ 36 h 123"/>
                    <a:gd name="T26" fmla="*/ 5 w 212"/>
                    <a:gd name="T27" fmla="*/ 15 h 123"/>
                    <a:gd name="T28" fmla="*/ 23 w 212"/>
                    <a:gd name="T29" fmla="*/ 2 h 123"/>
                    <a:gd name="T30" fmla="*/ 45 w 212"/>
                    <a:gd name="T31" fmla="*/ 5 h 123"/>
                    <a:gd name="T32" fmla="*/ 94 w 212"/>
                    <a:gd name="T33" fmla="*/ 37 h 123"/>
                    <a:gd name="T34" fmla="*/ 117 w 212"/>
                    <a:gd name="T35" fmla="*/ 49 h 123"/>
                    <a:gd name="T36" fmla="*/ 113 w 212"/>
                    <a:gd name="T37" fmla="*/ 47 h 123"/>
                    <a:gd name="T38" fmla="*/ 120 w 212"/>
                    <a:gd name="T39" fmla="*/ 50 h 123"/>
                    <a:gd name="T40" fmla="*/ 117 w 212"/>
                    <a:gd name="T41" fmla="*/ 49 h 123"/>
                    <a:gd name="T42" fmla="*/ 160 w 212"/>
                    <a:gd name="T43" fmla="*/ 63 h 123"/>
                    <a:gd name="T44" fmla="*/ 156 w 212"/>
                    <a:gd name="T45" fmla="*/ 62 h 123"/>
                    <a:gd name="T46" fmla="*/ 163 w 212"/>
                    <a:gd name="T47" fmla="*/ 64 h 123"/>
                    <a:gd name="T48" fmla="*/ 160 w 212"/>
                    <a:gd name="T49" fmla="*/ 63 h 123"/>
                    <a:gd name="T50" fmla="*/ 185 w 212"/>
                    <a:gd name="T51" fmla="*/ 64 h 123"/>
                    <a:gd name="T52" fmla="*/ 205 w 212"/>
                    <a:gd name="T53" fmla="*/ 73 h 123"/>
                    <a:gd name="T54" fmla="*/ 208 w 212"/>
                    <a:gd name="T55" fmla="*/ 78 h 123"/>
                    <a:gd name="T56" fmla="*/ 44 w 212"/>
                    <a:gd name="T57"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23">
                      <a:moveTo>
                        <a:pt x="44" y="26"/>
                      </a:moveTo>
                      <a:cubicBezTo>
                        <a:pt x="33" y="43"/>
                        <a:pt x="33" y="43"/>
                        <a:pt x="33" y="43"/>
                      </a:cubicBezTo>
                      <a:cubicBezTo>
                        <a:pt x="34" y="43"/>
                        <a:pt x="58" y="60"/>
                        <a:pt x="93" y="74"/>
                      </a:cubicBezTo>
                      <a:cubicBezTo>
                        <a:pt x="137" y="93"/>
                        <a:pt x="177" y="101"/>
                        <a:pt x="212" y="98"/>
                      </a:cubicBezTo>
                      <a:cubicBezTo>
                        <a:pt x="211" y="104"/>
                        <a:pt x="208" y="110"/>
                        <a:pt x="204" y="114"/>
                      </a:cubicBezTo>
                      <a:cubicBezTo>
                        <a:pt x="201" y="116"/>
                        <a:pt x="199" y="117"/>
                        <a:pt x="197" y="119"/>
                      </a:cubicBezTo>
                      <a:cubicBezTo>
                        <a:pt x="193" y="121"/>
                        <a:pt x="188" y="122"/>
                        <a:pt x="182" y="122"/>
                      </a:cubicBezTo>
                      <a:cubicBezTo>
                        <a:pt x="167" y="123"/>
                        <a:pt x="150" y="120"/>
                        <a:pt x="135" y="117"/>
                      </a:cubicBezTo>
                      <a:cubicBezTo>
                        <a:pt x="118" y="113"/>
                        <a:pt x="103" y="106"/>
                        <a:pt x="88" y="99"/>
                      </a:cubicBezTo>
                      <a:cubicBezTo>
                        <a:pt x="66" y="89"/>
                        <a:pt x="46" y="77"/>
                        <a:pt x="26" y="63"/>
                      </a:cubicBezTo>
                      <a:cubicBezTo>
                        <a:pt x="22" y="60"/>
                        <a:pt x="18" y="57"/>
                        <a:pt x="15" y="54"/>
                      </a:cubicBezTo>
                      <a:cubicBezTo>
                        <a:pt x="11" y="53"/>
                        <a:pt x="8" y="50"/>
                        <a:pt x="6" y="46"/>
                      </a:cubicBezTo>
                      <a:cubicBezTo>
                        <a:pt x="4" y="43"/>
                        <a:pt x="2" y="40"/>
                        <a:pt x="1" y="36"/>
                      </a:cubicBezTo>
                      <a:cubicBezTo>
                        <a:pt x="0" y="29"/>
                        <a:pt x="1" y="20"/>
                        <a:pt x="5" y="15"/>
                      </a:cubicBezTo>
                      <a:cubicBezTo>
                        <a:pt x="9" y="8"/>
                        <a:pt x="16" y="3"/>
                        <a:pt x="23" y="2"/>
                      </a:cubicBezTo>
                      <a:cubicBezTo>
                        <a:pt x="30" y="0"/>
                        <a:pt x="39" y="1"/>
                        <a:pt x="45" y="5"/>
                      </a:cubicBezTo>
                      <a:cubicBezTo>
                        <a:pt x="60" y="17"/>
                        <a:pt x="77" y="28"/>
                        <a:pt x="94" y="37"/>
                      </a:cubicBezTo>
                      <a:cubicBezTo>
                        <a:pt x="101" y="41"/>
                        <a:pt x="109" y="46"/>
                        <a:pt x="117" y="49"/>
                      </a:cubicBezTo>
                      <a:cubicBezTo>
                        <a:pt x="116" y="49"/>
                        <a:pt x="114" y="48"/>
                        <a:pt x="113" y="47"/>
                      </a:cubicBezTo>
                      <a:cubicBezTo>
                        <a:pt x="115" y="48"/>
                        <a:pt x="117" y="49"/>
                        <a:pt x="120" y="50"/>
                      </a:cubicBezTo>
                      <a:cubicBezTo>
                        <a:pt x="119" y="50"/>
                        <a:pt x="118" y="50"/>
                        <a:pt x="117" y="49"/>
                      </a:cubicBezTo>
                      <a:cubicBezTo>
                        <a:pt x="131" y="55"/>
                        <a:pt x="145" y="60"/>
                        <a:pt x="160" y="63"/>
                      </a:cubicBezTo>
                      <a:cubicBezTo>
                        <a:pt x="159" y="63"/>
                        <a:pt x="157" y="63"/>
                        <a:pt x="156" y="62"/>
                      </a:cubicBezTo>
                      <a:cubicBezTo>
                        <a:pt x="159" y="63"/>
                        <a:pt x="161" y="63"/>
                        <a:pt x="163" y="64"/>
                      </a:cubicBezTo>
                      <a:cubicBezTo>
                        <a:pt x="162" y="64"/>
                        <a:pt x="161" y="63"/>
                        <a:pt x="160" y="63"/>
                      </a:cubicBezTo>
                      <a:cubicBezTo>
                        <a:pt x="168" y="64"/>
                        <a:pt x="176" y="65"/>
                        <a:pt x="185" y="64"/>
                      </a:cubicBezTo>
                      <a:cubicBezTo>
                        <a:pt x="192" y="64"/>
                        <a:pt x="200" y="68"/>
                        <a:pt x="205" y="73"/>
                      </a:cubicBezTo>
                      <a:cubicBezTo>
                        <a:pt x="206" y="75"/>
                        <a:pt x="207" y="76"/>
                        <a:pt x="208" y="78"/>
                      </a:cubicBezTo>
                      <a:cubicBezTo>
                        <a:pt x="130" y="84"/>
                        <a:pt x="45" y="27"/>
                        <a:pt x="44" y="2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7" name="Freeform 13">
                  <a:extLst>
                    <a:ext uri="{FF2B5EF4-FFF2-40B4-BE49-F238E27FC236}">
                      <a16:creationId xmlns:a16="http://schemas.microsoft.com/office/drawing/2014/main" id="{229A904F-9EB2-4CF0-9D53-8D370E6FC298}"/>
                    </a:ext>
                  </a:extLst>
                </p:cNvPr>
                <p:cNvSpPr>
                  <a:spLocks/>
                </p:cNvSpPr>
                <p:nvPr/>
              </p:nvSpPr>
              <p:spPr bwMode="auto">
                <a:xfrm>
                  <a:off x="3297709" y="2847024"/>
                  <a:ext cx="474662" cy="198438"/>
                </a:xfrm>
                <a:custGeom>
                  <a:avLst/>
                  <a:gdLst>
                    <a:gd name="T0" fmla="*/ 180 w 180"/>
                    <a:gd name="T1" fmla="*/ 68 h 75"/>
                    <a:gd name="T2" fmla="*/ 179 w 180"/>
                    <a:gd name="T3" fmla="*/ 71 h 75"/>
                    <a:gd name="T4" fmla="*/ 60 w 180"/>
                    <a:gd name="T5" fmla="*/ 48 h 75"/>
                    <a:gd name="T6" fmla="*/ 0 w 180"/>
                    <a:gd name="T7" fmla="*/ 16 h 75"/>
                    <a:gd name="T8" fmla="*/ 11 w 180"/>
                    <a:gd name="T9" fmla="*/ 0 h 75"/>
                    <a:gd name="T10" fmla="*/ 175 w 180"/>
                    <a:gd name="T11" fmla="*/ 52 h 75"/>
                    <a:gd name="T12" fmla="*/ 180 w 180"/>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180" h="75">
                      <a:moveTo>
                        <a:pt x="180" y="68"/>
                      </a:moveTo>
                      <a:cubicBezTo>
                        <a:pt x="180" y="69"/>
                        <a:pt x="179" y="70"/>
                        <a:pt x="179" y="71"/>
                      </a:cubicBezTo>
                      <a:cubicBezTo>
                        <a:pt x="144" y="75"/>
                        <a:pt x="104" y="67"/>
                        <a:pt x="60" y="48"/>
                      </a:cubicBezTo>
                      <a:cubicBezTo>
                        <a:pt x="25" y="33"/>
                        <a:pt x="1" y="17"/>
                        <a:pt x="0" y="16"/>
                      </a:cubicBezTo>
                      <a:cubicBezTo>
                        <a:pt x="11" y="0"/>
                        <a:pt x="11" y="0"/>
                        <a:pt x="11" y="0"/>
                      </a:cubicBezTo>
                      <a:cubicBezTo>
                        <a:pt x="12" y="0"/>
                        <a:pt x="98" y="58"/>
                        <a:pt x="175" y="52"/>
                      </a:cubicBezTo>
                      <a:cubicBezTo>
                        <a:pt x="178" y="57"/>
                        <a:pt x="180" y="62"/>
                        <a:pt x="180" y="68"/>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8" name="Freeform 14">
                  <a:extLst>
                    <a:ext uri="{FF2B5EF4-FFF2-40B4-BE49-F238E27FC236}">
                      <a16:creationId xmlns:a16="http://schemas.microsoft.com/office/drawing/2014/main" id="{BEE2296E-7E11-44E1-89AC-5A3CE347FDF3}"/>
                    </a:ext>
                  </a:extLst>
                </p:cNvPr>
                <p:cNvSpPr>
                  <a:spLocks/>
                </p:cNvSpPr>
                <p:nvPr/>
              </p:nvSpPr>
              <p:spPr bwMode="auto">
                <a:xfrm>
                  <a:off x="3780309" y="2675574"/>
                  <a:ext cx="338137" cy="306388"/>
                </a:xfrm>
                <a:custGeom>
                  <a:avLst/>
                  <a:gdLst>
                    <a:gd name="T0" fmla="*/ 2 w 128"/>
                    <a:gd name="T1" fmla="*/ 116 h 116"/>
                    <a:gd name="T2" fmla="*/ 22 w 128"/>
                    <a:gd name="T3" fmla="*/ 84 h 116"/>
                    <a:gd name="T4" fmla="*/ 29 w 128"/>
                    <a:gd name="T5" fmla="*/ 82 h 116"/>
                    <a:gd name="T6" fmla="*/ 26 w 128"/>
                    <a:gd name="T7" fmla="*/ 83 h 116"/>
                    <a:gd name="T8" fmla="*/ 33 w 128"/>
                    <a:gd name="T9" fmla="*/ 80 h 116"/>
                    <a:gd name="T10" fmla="*/ 29 w 128"/>
                    <a:gd name="T11" fmla="*/ 82 h 116"/>
                    <a:gd name="T12" fmla="*/ 59 w 128"/>
                    <a:gd name="T13" fmla="*/ 65 h 116"/>
                    <a:gd name="T14" fmla="*/ 56 w 128"/>
                    <a:gd name="T15" fmla="*/ 67 h 116"/>
                    <a:gd name="T16" fmla="*/ 62 w 128"/>
                    <a:gd name="T17" fmla="*/ 63 h 116"/>
                    <a:gd name="T18" fmla="*/ 59 w 128"/>
                    <a:gd name="T19" fmla="*/ 65 h 116"/>
                    <a:gd name="T20" fmla="*/ 83 w 128"/>
                    <a:gd name="T21" fmla="*/ 41 h 116"/>
                    <a:gd name="T22" fmla="*/ 81 w 128"/>
                    <a:gd name="T23" fmla="*/ 44 h 116"/>
                    <a:gd name="T24" fmla="*/ 85 w 128"/>
                    <a:gd name="T25" fmla="*/ 38 h 116"/>
                    <a:gd name="T26" fmla="*/ 83 w 128"/>
                    <a:gd name="T27" fmla="*/ 41 h 116"/>
                    <a:gd name="T28" fmla="*/ 99 w 128"/>
                    <a:gd name="T29" fmla="*/ 15 h 116"/>
                    <a:gd name="T30" fmla="*/ 116 w 128"/>
                    <a:gd name="T31" fmla="*/ 2 h 116"/>
                    <a:gd name="T32" fmla="*/ 128 w 128"/>
                    <a:gd name="T33" fmla="*/ 1 h 116"/>
                    <a:gd name="T34" fmla="*/ 125 w 128"/>
                    <a:gd name="T35" fmla="*/ 6 h 116"/>
                    <a:gd name="T36" fmla="*/ 2 w 128"/>
                    <a:gd name="T3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16">
                      <a:moveTo>
                        <a:pt x="2" y="116"/>
                      </a:moveTo>
                      <a:cubicBezTo>
                        <a:pt x="0" y="102"/>
                        <a:pt x="8" y="88"/>
                        <a:pt x="22" y="84"/>
                      </a:cubicBezTo>
                      <a:cubicBezTo>
                        <a:pt x="25" y="84"/>
                        <a:pt x="27" y="83"/>
                        <a:pt x="29" y="82"/>
                      </a:cubicBezTo>
                      <a:cubicBezTo>
                        <a:pt x="28" y="83"/>
                        <a:pt x="27" y="83"/>
                        <a:pt x="26" y="83"/>
                      </a:cubicBezTo>
                      <a:cubicBezTo>
                        <a:pt x="28" y="83"/>
                        <a:pt x="31" y="81"/>
                        <a:pt x="33" y="80"/>
                      </a:cubicBezTo>
                      <a:cubicBezTo>
                        <a:pt x="32" y="81"/>
                        <a:pt x="30" y="82"/>
                        <a:pt x="29" y="82"/>
                      </a:cubicBezTo>
                      <a:cubicBezTo>
                        <a:pt x="39" y="78"/>
                        <a:pt x="49" y="72"/>
                        <a:pt x="59" y="65"/>
                      </a:cubicBezTo>
                      <a:cubicBezTo>
                        <a:pt x="58" y="66"/>
                        <a:pt x="57" y="66"/>
                        <a:pt x="56" y="67"/>
                      </a:cubicBezTo>
                      <a:cubicBezTo>
                        <a:pt x="58" y="66"/>
                        <a:pt x="60" y="64"/>
                        <a:pt x="62" y="63"/>
                      </a:cubicBezTo>
                      <a:cubicBezTo>
                        <a:pt x="61" y="64"/>
                        <a:pt x="60" y="64"/>
                        <a:pt x="59" y="65"/>
                      </a:cubicBezTo>
                      <a:cubicBezTo>
                        <a:pt x="68" y="58"/>
                        <a:pt x="76" y="50"/>
                        <a:pt x="83" y="41"/>
                      </a:cubicBezTo>
                      <a:cubicBezTo>
                        <a:pt x="82" y="42"/>
                        <a:pt x="82" y="43"/>
                        <a:pt x="81" y="44"/>
                      </a:cubicBezTo>
                      <a:cubicBezTo>
                        <a:pt x="82" y="42"/>
                        <a:pt x="84" y="40"/>
                        <a:pt x="85" y="38"/>
                      </a:cubicBezTo>
                      <a:cubicBezTo>
                        <a:pt x="85" y="39"/>
                        <a:pt x="84" y="40"/>
                        <a:pt x="83" y="41"/>
                      </a:cubicBezTo>
                      <a:cubicBezTo>
                        <a:pt x="89" y="33"/>
                        <a:pt x="94" y="24"/>
                        <a:pt x="99" y="15"/>
                      </a:cubicBezTo>
                      <a:cubicBezTo>
                        <a:pt x="102" y="9"/>
                        <a:pt x="110" y="3"/>
                        <a:pt x="116" y="2"/>
                      </a:cubicBezTo>
                      <a:cubicBezTo>
                        <a:pt x="120" y="1"/>
                        <a:pt x="124" y="0"/>
                        <a:pt x="128" y="1"/>
                      </a:cubicBezTo>
                      <a:cubicBezTo>
                        <a:pt x="126" y="4"/>
                        <a:pt x="126" y="5"/>
                        <a:pt x="125" y="6"/>
                      </a:cubicBezTo>
                      <a:cubicBezTo>
                        <a:pt x="91" y="63"/>
                        <a:pt x="50" y="100"/>
                        <a:pt x="2" y="1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9" name="Freeform 15">
                  <a:extLst>
                    <a:ext uri="{FF2B5EF4-FFF2-40B4-BE49-F238E27FC236}">
                      <a16:creationId xmlns:a16="http://schemas.microsoft.com/office/drawing/2014/main" id="{C7F741AC-CB6E-49CC-92AF-14B85717110A}"/>
                    </a:ext>
                  </a:extLst>
                </p:cNvPr>
                <p:cNvSpPr>
                  <a:spLocks/>
                </p:cNvSpPr>
                <p:nvPr/>
              </p:nvSpPr>
              <p:spPr bwMode="auto">
                <a:xfrm>
                  <a:off x="3807296" y="2700974"/>
                  <a:ext cx="379412" cy="349250"/>
                </a:xfrm>
                <a:custGeom>
                  <a:avLst/>
                  <a:gdLst>
                    <a:gd name="T0" fmla="*/ 57 w 144"/>
                    <a:gd name="T1" fmla="*/ 93 h 132"/>
                    <a:gd name="T2" fmla="*/ 133 w 144"/>
                    <a:gd name="T3" fmla="*/ 6 h 132"/>
                    <a:gd name="T4" fmla="*/ 133 w 144"/>
                    <a:gd name="T5" fmla="*/ 6 h 132"/>
                    <a:gd name="T6" fmla="*/ 133 w 144"/>
                    <a:gd name="T7" fmla="*/ 6 h 132"/>
                    <a:gd name="T8" fmla="*/ 135 w 144"/>
                    <a:gd name="T9" fmla="*/ 0 h 132"/>
                    <a:gd name="T10" fmla="*/ 142 w 144"/>
                    <a:gd name="T11" fmla="*/ 12 h 132"/>
                    <a:gd name="T12" fmla="*/ 139 w 144"/>
                    <a:gd name="T13" fmla="*/ 34 h 132"/>
                    <a:gd name="T14" fmla="*/ 113 w 144"/>
                    <a:gd name="T15" fmla="*/ 73 h 132"/>
                    <a:gd name="T16" fmla="*/ 88 w 144"/>
                    <a:gd name="T17" fmla="*/ 97 h 132"/>
                    <a:gd name="T18" fmla="*/ 60 w 144"/>
                    <a:gd name="T19" fmla="*/ 117 h 132"/>
                    <a:gd name="T20" fmla="*/ 35 w 144"/>
                    <a:gd name="T21" fmla="*/ 128 h 132"/>
                    <a:gd name="T22" fmla="*/ 27 w 144"/>
                    <a:gd name="T23" fmla="*/ 131 h 132"/>
                    <a:gd name="T24" fmla="*/ 5 w 144"/>
                    <a:gd name="T25" fmla="*/ 128 h 132"/>
                    <a:gd name="T26" fmla="*/ 0 w 144"/>
                    <a:gd name="T27" fmla="*/ 124 h 132"/>
                    <a:gd name="T28" fmla="*/ 57 w 144"/>
                    <a:gd name="T2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2">
                      <a:moveTo>
                        <a:pt x="57" y="93"/>
                      </a:moveTo>
                      <a:cubicBezTo>
                        <a:pt x="85" y="72"/>
                        <a:pt x="111" y="43"/>
                        <a:pt x="133" y="6"/>
                      </a:cubicBezTo>
                      <a:cubicBezTo>
                        <a:pt x="133" y="6"/>
                        <a:pt x="133" y="6"/>
                        <a:pt x="133" y="6"/>
                      </a:cubicBezTo>
                      <a:cubicBezTo>
                        <a:pt x="133" y="6"/>
                        <a:pt x="133" y="6"/>
                        <a:pt x="133" y="6"/>
                      </a:cubicBezTo>
                      <a:cubicBezTo>
                        <a:pt x="133" y="5"/>
                        <a:pt x="134" y="4"/>
                        <a:pt x="135" y="0"/>
                      </a:cubicBezTo>
                      <a:cubicBezTo>
                        <a:pt x="138" y="4"/>
                        <a:pt x="141" y="8"/>
                        <a:pt x="142" y="12"/>
                      </a:cubicBezTo>
                      <a:cubicBezTo>
                        <a:pt x="144" y="20"/>
                        <a:pt x="142" y="27"/>
                        <a:pt x="139" y="34"/>
                      </a:cubicBezTo>
                      <a:cubicBezTo>
                        <a:pt x="132" y="49"/>
                        <a:pt x="123" y="61"/>
                        <a:pt x="113" y="73"/>
                      </a:cubicBezTo>
                      <a:cubicBezTo>
                        <a:pt x="106" y="82"/>
                        <a:pt x="97" y="90"/>
                        <a:pt x="88" y="97"/>
                      </a:cubicBezTo>
                      <a:cubicBezTo>
                        <a:pt x="80" y="104"/>
                        <a:pt x="70" y="111"/>
                        <a:pt x="60" y="117"/>
                      </a:cubicBezTo>
                      <a:cubicBezTo>
                        <a:pt x="52" y="121"/>
                        <a:pt x="44" y="124"/>
                        <a:pt x="35" y="128"/>
                      </a:cubicBezTo>
                      <a:cubicBezTo>
                        <a:pt x="33" y="129"/>
                        <a:pt x="30" y="130"/>
                        <a:pt x="27" y="131"/>
                      </a:cubicBezTo>
                      <a:cubicBezTo>
                        <a:pt x="20" y="132"/>
                        <a:pt x="11" y="131"/>
                        <a:pt x="5" y="128"/>
                      </a:cubicBezTo>
                      <a:cubicBezTo>
                        <a:pt x="3" y="127"/>
                        <a:pt x="2" y="125"/>
                        <a:pt x="0" y="124"/>
                      </a:cubicBezTo>
                      <a:cubicBezTo>
                        <a:pt x="20" y="117"/>
                        <a:pt x="40" y="107"/>
                        <a:pt x="57" y="93"/>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56" name="Freeform 16">
                  <a:extLst>
                    <a:ext uri="{FF2B5EF4-FFF2-40B4-BE49-F238E27FC236}">
                      <a16:creationId xmlns:a16="http://schemas.microsoft.com/office/drawing/2014/main" id="{F68E4B5B-CC71-4E03-BD80-AD4CFAEA25A6}"/>
                    </a:ext>
                  </a:extLst>
                </p:cNvPr>
                <p:cNvSpPr>
                  <a:spLocks/>
                </p:cNvSpPr>
                <p:nvPr/>
              </p:nvSpPr>
              <p:spPr bwMode="auto">
                <a:xfrm>
                  <a:off x="3783484" y="2677161"/>
                  <a:ext cx="379412" cy="352425"/>
                </a:xfrm>
                <a:custGeom>
                  <a:avLst/>
                  <a:gdLst>
                    <a:gd name="T0" fmla="*/ 1 w 144"/>
                    <a:gd name="T1" fmla="*/ 119 h 133"/>
                    <a:gd name="T2" fmla="*/ 0 w 144"/>
                    <a:gd name="T3" fmla="*/ 116 h 133"/>
                    <a:gd name="T4" fmla="*/ 124 w 144"/>
                    <a:gd name="T5" fmla="*/ 5 h 133"/>
                    <a:gd name="T6" fmla="*/ 126 w 144"/>
                    <a:gd name="T7" fmla="*/ 0 h 133"/>
                    <a:gd name="T8" fmla="*/ 137 w 144"/>
                    <a:gd name="T9" fmla="*/ 4 h 133"/>
                    <a:gd name="T10" fmla="*/ 144 w 144"/>
                    <a:gd name="T11" fmla="*/ 9 h 133"/>
                    <a:gd name="T12" fmla="*/ 142 w 144"/>
                    <a:gd name="T13" fmla="*/ 14 h 133"/>
                    <a:gd name="T14" fmla="*/ 142 w 144"/>
                    <a:gd name="T15" fmla="*/ 15 h 133"/>
                    <a:gd name="T16" fmla="*/ 141 w 144"/>
                    <a:gd name="T17" fmla="*/ 15 h 133"/>
                    <a:gd name="T18" fmla="*/ 66 w 144"/>
                    <a:gd name="T19" fmla="*/ 102 h 133"/>
                    <a:gd name="T20" fmla="*/ 10 w 144"/>
                    <a:gd name="T21" fmla="*/ 133 h 133"/>
                    <a:gd name="T22" fmla="*/ 1 w 144"/>
                    <a:gd name="T23"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3">
                      <a:moveTo>
                        <a:pt x="1" y="119"/>
                      </a:moveTo>
                      <a:cubicBezTo>
                        <a:pt x="1" y="118"/>
                        <a:pt x="0" y="117"/>
                        <a:pt x="0" y="116"/>
                      </a:cubicBezTo>
                      <a:cubicBezTo>
                        <a:pt x="48" y="99"/>
                        <a:pt x="90" y="62"/>
                        <a:pt x="124" y="5"/>
                      </a:cubicBezTo>
                      <a:cubicBezTo>
                        <a:pt x="124" y="5"/>
                        <a:pt x="125" y="3"/>
                        <a:pt x="126" y="0"/>
                      </a:cubicBezTo>
                      <a:cubicBezTo>
                        <a:pt x="130" y="0"/>
                        <a:pt x="134" y="2"/>
                        <a:pt x="137" y="4"/>
                      </a:cubicBezTo>
                      <a:cubicBezTo>
                        <a:pt x="140" y="5"/>
                        <a:pt x="142" y="7"/>
                        <a:pt x="144" y="9"/>
                      </a:cubicBezTo>
                      <a:cubicBezTo>
                        <a:pt x="143" y="12"/>
                        <a:pt x="142" y="14"/>
                        <a:pt x="142" y="14"/>
                      </a:cubicBezTo>
                      <a:cubicBezTo>
                        <a:pt x="142" y="15"/>
                        <a:pt x="142" y="15"/>
                        <a:pt x="142" y="15"/>
                      </a:cubicBezTo>
                      <a:cubicBezTo>
                        <a:pt x="141" y="15"/>
                        <a:pt x="141" y="15"/>
                        <a:pt x="141" y="15"/>
                      </a:cubicBezTo>
                      <a:cubicBezTo>
                        <a:pt x="119" y="52"/>
                        <a:pt x="94" y="81"/>
                        <a:pt x="66" y="102"/>
                      </a:cubicBezTo>
                      <a:cubicBezTo>
                        <a:pt x="49" y="116"/>
                        <a:pt x="30" y="126"/>
                        <a:pt x="10" y="133"/>
                      </a:cubicBezTo>
                      <a:cubicBezTo>
                        <a:pt x="6" y="130"/>
                        <a:pt x="2" y="124"/>
                        <a:pt x="1" y="119"/>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58" name="Freeform 17">
                  <a:extLst>
                    <a:ext uri="{FF2B5EF4-FFF2-40B4-BE49-F238E27FC236}">
                      <a16:creationId xmlns:a16="http://schemas.microsoft.com/office/drawing/2014/main" id="{260AB0C4-8B62-4834-985E-6977C1DFCEA1}"/>
                    </a:ext>
                  </a:extLst>
                </p:cNvPr>
                <p:cNvSpPr>
                  <a:spLocks/>
                </p:cNvSpPr>
                <p:nvPr/>
              </p:nvSpPr>
              <p:spPr bwMode="auto">
                <a:xfrm>
                  <a:off x="3218334" y="2791461"/>
                  <a:ext cx="112712" cy="98425"/>
                </a:xfrm>
                <a:custGeom>
                  <a:avLst/>
                  <a:gdLst>
                    <a:gd name="T0" fmla="*/ 31 w 43"/>
                    <a:gd name="T1" fmla="*/ 37 h 37"/>
                    <a:gd name="T2" fmla="*/ 0 w 43"/>
                    <a:gd name="T3" fmla="*/ 18 h 37"/>
                    <a:gd name="T4" fmla="*/ 12 w 43"/>
                    <a:gd name="T5" fmla="*/ 0 h 37"/>
                    <a:gd name="T6" fmla="*/ 43 w 43"/>
                    <a:gd name="T7" fmla="*/ 22 h 37"/>
                    <a:gd name="T8" fmla="*/ 31 w 43"/>
                    <a:gd name="T9" fmla="*/ 37 h 37"/>
                    <a:gd name="T10" fmla="*/ 31 w 43"/>
                    <a:gd name="T11" fmla="*/ 37 h 37"/>
                  </a:gdLst>
                  <a:ahLst/>
                  <a:cxnLst>
                    <a:cxn ang="0">
                      <a:pos x="T0" y="T1"/>
                    </a:cxn>
                    <a:cxn ang="0">
                      <a:pos x="T2" y="T3"/>
                    </a:cxn>
                    <a:cxn ang="0">
                      <a:pos x="T4" y="T5"/>
                    </a:cxn>
                    <a:cxn ang="0">
                      <a:pos x="T6" y="T7"/>
                    </a:cxn>
                    <a:cxn ang="0">
                      <a:pos x="T8" y="T9"/>
                    </a:cxn>
                    <a:cxn ang="0">
                      <a:pos x="T10" y="T11"/>
                    </a:cxn>
                  </a:cxnLst>
                  <a:rect l="0" t="0" r="r" b="b"/>
                  <a:pathLst>
                    <a:path w="43" h="37">
                      <a:moveTo>
                        <a:pt x="31" y="37"/>
                      </a:moveTo>
                      <a:cubicBezTo>
                        <a:pt x="0" y="18"/>
                        <a:pt x="0" y="18"/>
                        <a:pt x="0" y="18"/>
                      </a:cubicBezTo>
                      <a:cubicBezTo>
                        <a:pt x="0" y="18"/>
                        <a:pt x="1" y="3"/>
                        <a:pt x="12" y="0"/>
                      </a:cubicBezTo>
                      <a:cubicBezTo>
                        <a:pt x="43" y="22"/>
                        <a:pt x="43" y="22"/>
                        <a:pt x="43" y="22"/>
                      </a:cubicBezTo>
                      <a:cubicBezTo>
                        <a:pt x="31" y="37"/>
                        <a:pt x="31" y="37"/>
                        <a:pt x="31" y="37"/>
                      </a:cubicBezTo>
                      <a:cubicBezTo>
                        <a:pt x="31" y="37"/>
                        <a:pt x="31" y="37"/>
                        <a:pt x="31" y="37"/>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6" name="Freeform 18">
                  <a:extLst>
                    <a:ext uri="{FF2B5EF4-FFF2-40B4-BE49-F238E27FC236}">
                      <a16:creationId xmlns:a16="http://schemas.microsoft.com/office/drawing/2014/main" id="{6142FB0E-5FB8-494B-94B9-68078FD5136F}"/>
                    </a:ext>
                  </a:extLst>
                </p:cNvPr>
                <p:cNvSpPr>
                  <a:spLocks/>
                </p:cNvSpPr>
                <p:nvPr/>
              </p:nvSpPr>
              <p:spPr bwMode="auto">
                <a:xfrm>
                  <a:off x="2999259" y="2237424"/>
                  <a:ext cx="136525" cy="165100"/>
                </a:xfrm>
                <a:custGeom>
                  <a:avLst/>
                  <a:gdLst>
                    <a:gd name="T0" fmla="*/ 0 w 52"/>
                    <a:gd name="T1" fmla="*/ 0 h 62"/>
                    <a:gd name="T2" fmla="*/ 11 w 52"/>
                    <a:gd name="T3" fmla="*/ 38 h 62"/>
                    <a:gd name="T4" fmla="*/ 52 w 52"/>
                    <a:gd name="T5" fmla="*/ 51 h 62"/>
                    <a:gd name="T6" fmla="*/ 0 w 52"/>
                    <a:gd name="T7" fmla="*/ 0 h 62"/>
                  </a:gdLst>
                  <a:ahLst/>
                  <a:cxnLst>
                    <a:cxn ang="0">
                      <a:pos x="T0" y="T1"/>
                    </a:cxn>
                    <a:cxn ang="0">
                      <a:pos x="T2" y="T3"/>
                    </a:cxn>
                    <a:cxn ang="0">
                      <a:pos x="T4" y="T5"/>
                    </a:cxn>
                    <a:cxn ang="0">
                      <a:pos x="T6" y="T7"/>
                    </a:cxn>
                  </a:cxnLst>
                  <a:rect l="0" t="0" r="r" b="b"/>
                  <a:pathLst>
                    <a:path w="52" h="62">
                      <a:moveTo>
                        <a:pt x="0" y="0"/>
                      </a:moveTo>
                      <a:cubicBezTo>
                        <a:pt x="0" y="0"/>
                        <a:pt x="1" y="27"/>
                        <a:pt x="11" y="38"/>
                      </a:cubicBezTo>
                      <a:cubicBezTo>
                        <a:pt x="20" y="48"/>
                        <a:pt x="32" y="62"/>
                        <a:pt x="52" y="51"/>
                      </a:cubicBezTo>
                      <a:cubicBezTo>
                        <a:pt x="52" y="51"/>
                        <a:pt x="11" y="55"/>
                        <a:pt x="0"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7" name="Freeform 19">
                  <a:extLst>
                    <a:ext uri="{FF2B5EF4-FFF2-40B4-BE49-F238E27FC236}">
                      <a16:creationId xmlns:a16="http://schemas.microsoft.com/office/drawing/2014/main" id="{9E24CAF2-3FD5-434D-A438-949D6792724B}"/>
                    </a:ext>
                  </a:extLst>
                </p:cNvPr>
                <p:cNvSpPr>
                  <a:spLocks/>
                </p:cNvSpPr>
                <p:nvPr/>
              </p:nvSpPr>
              <p:spPr bwMode="auto">
                <a:xfrm>
                  <a:off x="3194521" y="2608899"/>
                  <a:ext cx="206375" cy="201613"/>
                </a:xfrm>
                <a:custGeom>
                  <a:avLst/>
                  <a:gdLst>
                    <a:gd name="T0" fmla="*/ 78 w 78"/>
                    <a:gd name="T1" fmla="*/ 0 h 76"/>
                    <a:gd name="T2" fmla="*/ 15 w 78"/>
                    <a:gd name="T3" fmla="*/ 36 h 76"/>
                    <a:gd name="T4" fmla="*/ 29 w 78"/>
                    <a:gd name="T5" fmla="*/ 76 h 76"/>
                    <a:gd name="T6" fmla="*/ 34 w 78"/>
                    <a:gd name="T7" fmla="*/ 25 h 76"/>
                    <a:gd name="T8" fmla="*/ 78 w 78"/>
                    <a:gd name="T9" fmla="*/ 0 h 76"/>
                  </a:gdLst>
                  <a:ahLst/>
                  <a:cxnLst>
                    <a:cxn ang="0">
                      <a:pos x="T0" y="T1"/>
                    </a:cxn>
                    <a:cxn ang="0">
                      <a:pos x="T2" y="T3"/>
                    </a:cxn>
                    <a:cxn ang="0">
                      <a:pos x="T4" y="T5"/>
                    </a:cxn>
                    <a:cxn ang="0">
                      <a:pos x="T6" y="T7"/>
                    </a:cxn>
                    <a:cxn ang="0">
                      <a:pos x="T8" y="T9"/>
                    </a:cxn>
                  </a:cxnLst>
                  <a:rect l="0" t="0" r="r" b="b"/>
                  <a:pathLst>
                    <a:path w="78" h="76">
                      <a:moveTo>
                        <a:pt x="78" y="0"/>
                      </a:moveTo>
                      <a:cubicBezTo>
                        <a:pt x="78" y="0"/>
                        <a:pt x="23" y="14"/>
                        <a:pt x="15" y="36"/>
                      </a:cubicBezTo>
                      <a:cubicBezTo>
                        <a:pt x="6" y="59"/>
                        <a:pt x="29" y="76"/>
                        <a:pt x="29" y="76"/>
                      </a:cubicBezTo>
                      <a:cubicBezTo>
                        <a:pt x="29" y="76"/>
                        <a:pt x="0" y="50"/>
                        <a:pt x="34" y="25"/>
                      </a:cubicBezTo>
                      <a:cubicBezTo>
                        <a:pt x="34" y="25"/>
                        <a:pt x="56" y="10"/>
                        <a:pt x="78"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8" name="Freeform 20">
                  <a:extLst>
                    <a:ext uri="{FF2B5EF4-FFF2-40B4-BE49-F238E27FC236}">
                      <a16:creationId xmlns:a16="http://schemas.microsoft.com/office/drawing/2014/main" id="{4A942EB1-A454-4096-9CDE-11CC4456F4D2}"/>
                    </a:ext>
                  </a:extLst>
                </p:cNvPr>
                <p:cNvSpPr>
                  <a:spLocks/>
                </p:cNvSpPr>
                <p:nvPr/>
              </p:nvSpPr>
              <p:spPr bwMode="auto">
                <a:xfrm>
                  <a:off x="2723034" y="2291399"/>
                  <a:ext cx="217487" cy="206375"/>
                </a:xfrm>
                <a:custGeom>
                  <a:avLst/>
                  <a:gdLst>
                    <a:gd name="T0" fmla="*/ 65 w 82"/>
                    <a:gd name="T1" fmla="*/ 0 h 78"/>
                    <a:gd name="T2" fmla="*/ 68 w 82"/>
                    <a:gd name="T3" fmla="*/ 52 h 78"/>
                    <a:gd name="T4" fmla="*/ 0 w 82"/>
                    <a:gd name="T5" fmla="*/ 46 h 78"/>
                    <a:gd name="T6" fmla="*/ 61 w 82"/>
                    <a:gd name="T7" fmla="*/ 49 h 78"/>
                    <a:gd name="T8" fmla="*/ 65 w 82"/>
                    <a:gd name="T9" fmla="*/ 0 h 78"/>
                  </a:gdLst>
                  <a:ahLst/>
                  <a:cxnLst>
                    <a:cxn ang="0">
                      <a:pos x="T0" y="T1"/>
                    </a:cxn>
                    <a:cxn ang="0">
                      <a:pos x="T2" y="T3"/>
                    </a:cxn>
                    <a:cxn ang="0">
                      <a:pos x="T4" y="T5"/>
                    </a:cxn>
                    <a:cxn ang="0">
                      <a:pos x="T6" y="T7"/>
                    </a:cxn>
                    <a:cxn ang="0">
                      <a:pos x="T8" y="T9"/>
                    </a:cxn>
                  </a:cxnLst>
                  <a:rect l="0" t="0" r="r" b="b"/>
                  <a:pathLst>
                    <a:path w="82" h="78">
                      <a:moveTo>
                        <a:pt x="65" y="0"/>
                      </a:moveTo>
                      <a:cubicBezTo>
                        <a:pt x="65" y="0"/>
                        <a:pt x="82" y="32"/>
                        <a:pt x="68" y="52"/>
                      </a:cubicBezTo>
                      <a:cubicBezTo>
                        <a:pt x="55" y="71"/>
                        <a:pt x="38" y="72"/>
                        <a:pt x="0" y="46"/>
                      </a:cubicBezTo>
                      <a:cubicBezTo>
                        <a:pt x="0" y="46"/>
                        <a:pt x="43" y="78"/>
                        <a:pt x="61" y="49"/>
                      </a:cubicBezTo>
                      <a:cubicBezTo>
                        <a:pt x="61" y="49"/>
                        <a:pt x="77" y="34"/>
                        <a:pt x="65"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69" name="Freeform 21">
                  <a:extLst>
                    <a:ext uri="{FF2B5EF4-FFF2-40B4-BE49-F238E27FC236}">
                      <a16:creationId xmlns:a16="http://schemas.microsoft.com/office/drawing/2014/main" id="{171B3BD2-F7A7-43A4-BDE6-6516E04A5AB3}"/>
                    </a:ext>
                  </a:extLst>
                </p:cNvPr>
                <p:cNvSpPr>
                  <a:spLocks/>
                </p:cNvSpPr>
                <p:nvPr/>
              </p:nvSpPr>
              <p:spPr bwMode="auto">
                <a:xfrm>
                  <a:off x="2645246" y="2494599"/>
                  <a:ext cx="195262" cy="257175"/>
                </a:xfrm>
                <a:custGeom>
                  <a:avLst/>
                  <a:gdLst>
                    <a:gd name="T0" fmla="*/ 32 w 74"/>
                    <a:gd name="T1" fmla="*/ 0 h 97"/>
                    <a:gd name="T2" fmla="*/ 63 w 74"/>
                    <a:gd name="T3" fmla="*/ 53 h 97"/>
                    <a:gd name="T4" fmla="*/ 0 w 74"/>
                    <a:gd name="T5" fmla="*/ 97 h 97"/>
                    <a:gd name="T6" fmla="*/ 55 w 74"/>
                    <a:gd name="T7" fmla="*/ 43 h 97"/>
                    <a:gd name="T8" fmla="*/ 32 w 74"/>
                    <a:gd name="T9" fmla="*/ 0 h 97"/>
                  </a:gdLst>
                  <a:ahLst/>
                  <a:cxnLst>
                    <a:cxn ang="0">
                      <a:pos x="T0" y="T1"/>
                    </a:cxn>
                    <a:cxn ang="0">
                      <a:pos x="T2" y="T3"/>
                    </a:cxn>
                    <a:cxn ang="0">
                      <a:pos x="T4" y="T5"/>
                    </a:cxn>
                    <a:cxn ang="0">
                      <a:pos x="T6" y="T7"/>
                    </a:cxn>
                    <a:cxn ang="0">
                      <a:pos x="T8" y="T9"/>
                    </a:cxn>
                  </a:cxnLst>
                  <a:rect l="0" t="0" r="r" b="b"/>
                  <a:pathLst>
                    <a:path w="74" h="97">
                      <a:moveTo>
                        <a:pt x="32" y="0"/>
                      </a:moveTo>
                      <a:cubicBezTo>
                        <a:pt x="32" y="0"/>
                        <a:pt x="74" y="25"/>
                        <a:pt x="63" y="53"/>
                      </a:cubicBezTo>
                      <a:cubicBezTo>
                        <a:pt x="51" y="82"/>
                        <a:pt x="0" y="97"/>
                        <a:pt x="0" y="97"/>
                      </a:cubicBezTo>
                      <a:cubicBezTo>
                        <a:pt x="0" y="97"/>
                        <a:pt x="59" y="78"/>
                        <a:pt x="55" y="43"/>
                      </a:cubicBezTo>
                      <a:cubicBezTo>
                        <a:pt x="55" y="43"/>
                        <a:pt x="59" y="25"/>
                        <a:pt x="32"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0" name="Freeform 22">
                  <a:extLst>
                    <a:ext uri="{FF2B5EF4-FFF2-40B4-BE49-F238E27FC236}">
                      <a16:creationId xmlns:a16="http://schemas.microsoft.com/office/drawing/2014/main" id="{1E833659-E981-4DD9-A301-8CCA0925FDD1}"/>
                    </a:ext>
                  </a:extLst>
                </p:cNvPr>
                <p:cNvSpPr>
                  <a:spLocks/>
                </p:cNvSpPr>
                <p:nvPr/>
              </p:nvSpPr>
              <p:spPr bwMode="auto">
                <a:xfrm>
                  <a:off x="3140546" y="2300924"/>
                  <a:ext cx="193675" cy="268288"/>
                </a:xfrm>
                <a:custGeom>
                  <a:avLst/>
                  <a:gdLst>
                    <a:gd name="T0" fmla="*/ 66 w 73"/>
                    <a:gd name="T1" fmla="*/ 0 h 101"/>
                    <a:gd name="T2" fmla="*/ 28 w 73"/>
                    <a:gd name="T3" fmla="*/ 68 h 101"/>
                    <a:gd name="T4" fmla="*/ 73 w 73"/>
                    <a:gd name="T5" fmla="*/ 101 h 101"/>
                    <a:gd name="T6" fmla="*/ 66 w 73"/>
                    <a:gd name="T7" fmla="*/ 0 h 101"/>
                  </a:gdLst>
                  <a:ahLst/>
                  <a:cxnLst>
                    <a:cxn ang="0">
                      <a:pos x="T0" y="T1"/>
                    </a:cxn>
                    <a:cxn ang="0">
                      <a:pos x="T2" y="T3"/>
                    </a:cxn>
                    <a:cxn ang="0">
                      <a:pos x="T4" y="T5"/>
                    </a:cxn>
                    <a:cxn ang="0">
                      <a:pos x="T6" y="T7"/>
                    </a:cxn>
                  </a:cxnLst>
                  <a:rect l="0" t="0" r="r" b="b"/>
                  <a:pathLst>
                    <a:path w="73" h="101">
                      <a:moveTo>
                        <a:pt x="66" y="0"/>
                      </a:moveTo>
                      <a:cubicBezTo>
                        <a:pt x="66" y="0"/>
                        <a:pt x="19" y="39"/>
                        <a:pt x="28" y="68"/>
                      </a:cubicBezTo>
                      <a:cubicBezTo>
                        <a:pt x="37" y="97"/>
                        <a:pt x="73" y="101"/>
                        <a:pt x="73" y="101"/>
                      </a:cubicBezTo>
                      <a:cubicBezTo>
                        <a:pt x="73" y="101"/>
                        <a:pt x="0" y="86"/>
                        <a:pt x="66" y="0"/>
                      </a:cubicBezTo>
                      <a:close/>
                    </a:path>
                  </a:pathLst>
                </a:custGeom>
                <a:solidFill>
                  <a:srgbClr val="AA90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1" name="Freeform 23">
                  <a:extLst>
                    <a:ext uri="{FF2B5EF4-FFF2-40B4-BE49-F238E27FC236}">
                      <a16:creationId xmlns:a16="http://schemas.microsoft.com/office/drawing/2014/main" id="{C6D036AE-66C1-48ED-BE25-887B22FB866B}"/>
                    </a:ext>
                  </a:extLst>
                </p:cNvPr>
                <p:cNvSpPr>
                  <a:spLocks/>
                </p:cNvSpPr>
                <p:nvPr/>
              </p:nvSpPr>
              <p:spPr bwMode="auto">
                <a:xfrm>
                  <a:off x="2824634" y="2415224"/>
                  <a:ext cx="387350" cy="407988"/>
                </a:xfrm>
                <a:custGeom>
                  <a:avLst/>
                  <a:gdLst>
                    <a:gd name="T0" fmla="*/ 8 w 147"/>
                    <a:gd name="T1" fmla="*/ 65 h 154"/>
                    <a:gd name="T2" fmla="*/ 37 w 147"/>
                    <a:gd name="T3" fmla="*/ 19 h 154"/>
                    <a:gd name="T4" fmla="*/ 76 w 147"/>
                    <a:gd name="T5" fmla="*/ 5 h 154"/>
                    <a:gd name="T6" fmla="*/ 108 w 147"/>
                    <a:gd name="T7" fmla="*/ 17 h 154"/>
                    <a:gd name="T8" fmla="*/ 139 w 147"/>
                    <a:gd name="T9" fmla="*/ 49 h 154"/>
                    <a:gd name="T10" fmla="*/ 141 w 147"/>
                    <a:gd name="T11" fmla="*/ 89 h 154"/>
                    <a:gd name="T12" fmla="*/ 113 w 147"/>
                    <a:gd name="T13" fmla="*/ 126 h 154"/>
                    <a:gd name="T14" fmla="*/ 95 w 147"/>
                    <a:gd name="T15" fmla="*/ 144 h 154"/>
                    <a:gd name="T16" fmla="*/ 76 w 147"/>
                    <a:gd name="T17" fmla="*/ 151 h 154"/>
                    <a:gd name="T18" fmla="*/ 36 w 147"/>
                    <a:gd name="T19" fmla="*/ 144 h 154"/>
                    <a:gd name="T20" fmla="*/ 8 w 147"/>
                    <a:gd name="T21" fmla="*/ 6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4">
                      <a:moveTo>
                        <a:pt x="8" y="65"/>
                      </a:moveTo>
                      <a:cubicBezTo>
                        <a:pt x="13" y="47"/>
                        <a:pt x="23" y="31"/>
                        <a:pt x="37" y="19"/>
                      </a:cubicBezTo>
                      <a:cubicBezTo>
                        <a:pt x="47" y="10"/>
                        <a:pt x="62" y="0"/>
                        <a:pt x="76" y="5"/>
                      </a:cubicBezTo>
                      <a:cubicBezTo>
                        <a:pt x="87" y="5"/>
                        <a:pt x="99" y="11"/>
                        <a:pt x="108" y="17"/>
                      </a:cubicBezTo>
                      <a:cubicBezTo>
                        <a:pt x="120" y="26"/>
                        <a:pt x="132" y="37"/>
                        <a:pt x="139" y="49"/>
                      </a:cubicBezTo>
                      <a:cubicBezTo>
                        <a:pt x="146" y="62"/>
                        <a:pt x="147" y="76"/>
                        <a:pt x="141" y="89"/>
                      </a:cubicBezTo>
                      <a:cubicBezTo>
                        <a:pt x="135" y="103"/>
                        <a:pt x="123" y="114"/>
                        <a:pt x="113" y="126"/>
                      </a:cubicBezTo>
                      <a:cubicBezTo>
                        <a:pt x="108" y="132"/>
                        <a:pt x="102" y="139"/>
                        <a:pt x="95" y="144"/>
                      </a:cubicBezTo>
                      <a:cubicBezTo>
                        <a:pt x="89" y="147"/>
                        <a:pt x="83" y="150"/>
                        <a:pt x="76" y="151"/>
                      </a:cubicBezTo>
                      <a:cubicBezTo>
                        <a:pt x="63" y="154"/>
                        <a:pt x="48" y="151"/>
                        <a:pt x="36" y="144"/>
                      </a:cubicBezTo>
                      <a:cubicBezTo>
                        <a:pt x="10" y="128"/>
                        <a:pt x="0" y="93"/>
                        <a:pt x="8" y="65"/>
                      </a:cubicBezTo>
                      <a:close/>
                    </a:path>
                  </a:pathLst>
                </a:custGeom>
                <a:solidFill>
                  <a:srgbClr val="A78C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2" name="Freeform 24">
                  <a:extLst>
                    <a:ext uri="{FF2B5EF4-FFF2-40B4-BE49-F238E27FC236}">
                      <a16:creationId xmlns:a16="http://schemas.microsoft.com/office/drawing/2014/main" id="{A2E18B10-4BBE-4144-AC9B-23E9ABCE01FE}"/>
                    </a:ext>
                  </a:extLst>
                </p:cNvPr>
                <p:cNvSpPr>
                  <a:spLocks/>
                </p:cNvSpPr>
                <p:nvPr/>
              </p:nvSpPr>
              <p:spPr bwMode="auto">
                <a:xfrm>
                  <a:off x="3045296" y="2473961"/>
                  <a:ext cx="125412" cy="198438"/>
                </a:xfrm>
                <a:custGeom>
                  <a:avLst/>
                  <a:gdLst>
                    <a:gd name="T0" fmla="*/ 28 w 47"/>
                    <a:gd name="T1" fmla="*/ 71 h 75"/>
                    <a:gd name="T2" fmla="*/ 28 w 47"/>
                    <a:gd name="T3" fmla="*/ 54 h 75"/>
                    <a:gd name="T4" fmla="*/ 29 w 47"/>
                    <a:gd name="T5" fmla="*/ 38 h 75"/>
                    <a:gd name="T6" fmla="*/ 20 w 47"/>
                    <a:gd name="T7" fmla="*/ 19 h 75"/>
                    <a:gd name="T8" fmla="*/ 11 w 47"/>
                    <a:gd name="T9" fmla="*/ 12 h 75"/>
                    <a:gd name="T10" fmla="*/ 1 w 47"/>
                    <a:gd name="T11" fmla="*/ 7 h 75"/>
                    <a:gd name="T12" fmla="*/ 1 w 47"/>
                    <a:gd name="T13" fmla="*/ 2 h 75"/>
                    <a:gd name="T14" fmla="*/ 5 w 47"/>
                    <a:gd name="T15" fmla="*/ 0 h 75"/>
                    <a:gd name="T16" fmla="*/ 7 w 47"/>
                    <a:gd name="T17" fmla="*/ 0 h 75"/>
                    <a:gd name="T18" fmla="*/ 47 w 47"/>
                    <a:gd name="T19" fmla="*/ 57 h 75"/>
                    <a:gd name="T20" fmla="*/ 42 w 47"/>
                    <a:gd name="T21" fmla="*/ 72 h 75"/>
                    <a:gd name="T22" fmla="*/ 28 w 47"/>
                    <a:gd name="T23"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8" y="71"/>
                      </a:moveTo>
                      <a:cubicBezTo>
                        <a:pt x="24" y="66"/>
                        <a:pt x="27" y="60"/>
                        <a:pt x="28" y="54"/>
                      </a:cubicBezTo>
                      <a:cubicBezTo>
                        <a:pt x="30" y="49"/>
                        <a:pt x="30" y="43"/>
                        <a:pt x="29" y="38"/>
                      </a:cubicBezTo>
                      <a:cubicBezTo>
                        <a:pt x="28" y="31"/>
                        <a:pt x="25" y="24"/>
                        <a:pt x="20" y="19"/>
                      </a:cubicBezTo>
                      <a:cubicBezTo>
                        <a:pt x="17" y="16"/>
                        <a:pt x="14" y="14"/>
                        <a:pt x="11" y="12"/>
                      </a:cubicBezTo>
                      <a:cubicBezTo>
                        <a:pt x="8" y="10"/>
                        <a:pt x="4" y="9"/>
                        <a:pt x="1" y="7"/>
                      </a:cubicBezTo>
                      <a:cubicBezTo>
                        <a:pt x="0" y="5"/>
                        <a:pt x="0" y="3"/>
                        <a:pt x="1" y="2"/>
                      </a:cubicBezTo>
                      <a:cubicBezTo>
                        <a:pt x="3" y="1"/>
                        <a:pt x="4" y="0"/>
                        <a:pt x="5" y="0"/>
                      </a:cubicBezTo>
                      <a:cubicBezTo>
                        <a:pt x="6" y="0"/>
                        <a:pt x="6" y="0"/>
                        <a:pt x="7" y="0"/>
                      </a:cubicBezTo>
                      <a:cubicBezTo>
                        <a:pt x="32" y="7"/>
                        <a:pt x="47" y="31"/>
                        <a:pt x="47" y="57"/>
                      </a:cubicBezTo>
                      <a:cubicBezTo>
                        <a:pt x="47" y="62"/>
                        <a:pt x="46" y="68"/>
                        <a:pt x="42" y="72"/>
                      </a:cubicBezTo>
                      <a:cubicBezTo>
                        <a:pt x="38" y="75"/>
                        <a:pt x="32" y="75"/>
                        <a:pt x="28" y="71"/>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3" name="Freeform 25">
                  <a:extLst>
                    <a:ext uri="{FF2B5EF4-FFF2-40B4-BE49-F238E27FC236}">
                      <a16:creationId xmlns:a16="http://schemas.microsoft.com/office/drawing/2014/main" id="{7FC5AD06-2DC0-4E1F-903A-C050BA6904E4}"/>
                    </a:ext>
                  </a:extLst>
                </p:cNvPr>
                <p:cNvSpPr>
                  <a:spLocks/>
                </p:cNvSpPr>
                <p:nvPr/>
              </p:nvSpPr>
              <p:spPr bwMode="auto">
                <a:xfrm>
                  <a:off x="2980209" y="2454911"/>
                  <a:ext cx="36512" cy="42863"/>
                </a:xfrm>
                <a:custGeom>
                  <a:avLst/>
                  <a:gdLst>
                    <a:gd name="T0" fmla="*/ 14 w 14"/>
                    <a:gd name="T1" fmla="*/ 9 h 16"/>
                    <a:gd name="T2" fmla="*/ 11 w 14"/>
                    <a:gd name="T3" fmla="*/ 15 h 16"/>
                    <a:gd name="T4" fmla="*/ 4 w 14"/>
                    <a:gd name="T5" fmla="*/ 15 h 16"/>
                    <a:gd name="T6" fmla="*/ 0 w 14"/>
                    <a:gd name="T7" fmla="*/ 10 h 16"/>
                    <a:gd name="T8" fmla="*/ 1 w 14"/>
                    <a:gd name="T9" fmla="*/ 6 h 16"/>
                    <a:gd name="T10" fmla="*/ 10 w 14"/>
                    <a:gd name="T11" fmla="*/ 2 h 16"/>
                    <a:gd name="T12" fmla="*/ 11 w 14"/>
                    <a:gd name="T13" fmla="*/ 3 h 16"/>
                    <a:gd name="T14" fmla="*/ 14 w 14"/>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14" y="9"/>
                      </a:moveTo>
                      <a:cubicBezTo>
                        <a:pt x="14" y="11"/>
                        <a:pt x="13" y="13"/>
                        <a:pt x="11" y="15"/>
                      </a:cubicBezTo>
                      <a:cubicBezTo>
                        <a:pt x="9" y="16"/>
                        <a:pt x="6" y="16"/>
                        <a:pt x="4" y="15"/>
                      </a:cubicBezTo>
                      <a:cubicBezTo>
                        <a:pt x="2" y="14"/>
                        <a:pt x="0" y="12"/>
                        <a:pt x="0" y="10"/>
                      </a:cubicBezTo>
                      <a:cubicBezTo>
                        <a:pt x="0" y="8"/>
                        <a:pt x="0" y="7"/>
                        <a:pt x="1" y="6"/>
                      </a:cubicBezTo>
                      <a:cubicBezTo>
                        <a:pt x="2" y="2"/>
                        <a:pt x="6" y="0"/>
                        <a:pt x="10" y="2"/>
                      </a:cubicBezTo>
                      <a:cubicBezTo>
                        <a:pt x="10" y="2"/>
                        <a:pt x="11" y="3"/>
                        <a:pt x="11" y="3"/>
                      </a:cubicBezTo>
                      <a:cubicBezTo>
                        <a:pt x="13" y="4"/>
                        <a:pt x="14" y="6"/>
                        <a:pt x="14" y="9"/>
                      </a:cubicBezTo>
                      <a:close/>
                    </a:path>
                  </a:pathLst>
                </a:custGeom>
                <a:solidFill>
                  <a:srgbClr val="AA92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4" name="Freeform 26">
                  <a:extLst>
                    <a:ext uri="{FF2B5EF4-FFF2-40B4-BE49-F238E27FC236}">
                      <a16:creationId xmlns:a16="http://schemas.microsoft.com/office/drawing/2014/main" id="{37643D75-D75D-48C3-BED8-D9B6BF8CC84F}"/>
                    </a:ext>
                  </a:extLst>
                </p:cNvPr>
                <p:cNvSpPr>
                  <a:spLocks/>
                </p:cNvSpPr>
                <p:nvPr/>
              </p:nvSpPr>
              <p:spPr bwMode="auto">
                <a:xfrm>
                  <a:off x="2897659" y="2566036"/>
                  <a:ext cx="179387" cy="165100"/>
                </a:xfrm>
                <a:custGeom>
                  <a:avLst/>
                  <a:gdLst>
                    <a:gd name="T0" fmla="*/ 13 w 68"/>
                    <a:gd name="T1" fmla="*/ 9 h 62"/>
                    <a:gd name="T2" fmla="*/ 30 w 68"/>
                    <a:gd name="T3" fmla="*/ 1 h 62"/>
                    <a:gd name="T4" fmla="*/ 59 w 68"/>
                    <a:gd name="T5" fmla="*/ 13 h 62"/>
                    <a:gd name="T6" fmla="*/ 63 w 68"/>
                    <a:gd name="T7" fmla="*/ 45 h 62"/>
                    <a:gd name="T8" fmla="*/ 36 w 68"/>
                    <a:gd name="T9" fmla="*/ 61 h 62"/>
                    <a:gd name="T10" fmla="*/ 22 w 68"/>
                    <a:gd name="T11" fmla="*/ 57 h 62"/>
                    <a:gd name="T12" fmla="*/ 2 w 68"/>
                    <a:gd name="T13" fmla="*/ 34 h 62"/>
                    <a:gd name="T14" fmla="*/ 17 w 68"/>
                    <a:gd name="T15" fmla="*/ 6 h 62"/>
                    <a:gd name="T16" fmla="*/ 13 w 68"/>
                    <a:gd name="T17" fmla="*/ 9 h 62"/>
                    <a:gd name="T18" fmla="*/ 13 w 68"/>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2">
                      <a:moveTo>
                        <a:pt x="13" y="9"/>
                      </a:moveTo>
                      <a:cubicBezTo>
                        <a:pt x="19" y="5"/>
                        <a:pt x="24" y="2"/>
                        <a:pt x="30" y="1"/>
                      </a:cubicBezTo>
                      <a:cubicBezTo>
                        <a:pt x="41" y="0"/>
                        <a:pt x="52" y="5"/>
                        <a:pt x="59" y="13"/>
                      </a:cubicBezTo>
                      <a:cubicBezTo>
                        <a:pt x="66" y="22"/>
                        <a:pt x="68" y="35"/>
                        <a:pt x="63" y="45"/>
                      </a:cubicBezTo>
                      <a:cubicBezTo>
                        <a:pt x="58" y="55"/>
                        <a:pt x="47" y="62"/>
                        <a:pt x="36" y="61"/>
                      </a:cubicBezTo>
                      <a:cubicBezTo>
                        <a:pt x="31" y="61"/>
                        <a:pt x="26" y="59"/>
                        <a:pt x="22" y="57"/>
                      </a:cubicBezTo>
                      <a:cubicBezTo>
                        <a:pt x="13" y="52"/>
                        <a:pt x="4" y="44"/>
                        <a:pt x="2" y="34"/>
                      </a:cubicBezTo>
                      <a:cubicBezTo>
                        <a:pt x="0" y="22"/>
                        <a:pt x="5" y="12"/>
                        <a:pt x="17" y="6"/>
                      </a:cubicBezTo>
                      <a:cubicBezTo>
                        <a:pt x="13" y="9"/>
                        <a:pt x="13" y="9"/>
                        <a:pt x="13" y="9"/>
                      </a:cubicBezTo>
                      <a:cubicBezTo>
                        <a:pt x="13" y="9"/>
                        <a:pt x="13" y="9"/>
                        <a:pt x="13" y="9"/>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5" name="Freeform 27">
                  <a:extLst>
                    <a:ext uri="{FF2B5EF4-FFF2-40B4-BE49-F238E27FC236}">
                      <a16:creationId xmlns:a16="http://schemas.microsoft.com/office/drawing/2014/main" id="{BB772094-D148-47BA-BBF7-17CF9E42B5B7}"/>
                    </a:ext>
                  </a:extLst>
                </p:cNvPr>
                <p:cNvSpPr>
                  <a:spLocks/>
                </p:cNvSpPr>
                <p:nvPr/>
              </p:nvSpPr>
              <p:spPr bwMode="auto">
                <a:xfrm>
                  <a:off x="2897659" y="2561274"/>
                  <a:ext cx="182562" cy="171450"/>
                </a:xfrm>
                <a:custGeom>
                  <a:avLst/>
                  <a:gdLst>
                    <a:gd name="T0" fmla="*/ 13 w 69"/>
                    <a:gd name="T1" fmla="*/ 10 h 65"/>
                    <a:gd name="T2" fmla="*/ 51 w 69"/>
                    <a:gd name="T3" fmla="*/ 7 h 65"/>
                    <a:gd name="T4" fmla="*/ 67 w 69"/>
                    <a:gd name="T5" fmla="*/ 40 h 65"/>
                    <a:gd name="T6" fmla="*/ 40 w 69"/>
                    <a:gd name="T7" fmla="*/ 64 h 65"/>
                    <a:gd name="T8" fmla="*/ 5 w 69"/>
                    <a:gd name="T9" fmla="*/ 45 h 65"/>
                    <a:gd name="T10" fmla="*/ 2 w 69"/>
                    <a:gd name="T11" fmla="*/ 24 h 65"/>
                    <a:gd name="T12" fmla="*/ 17 w 69"/>
                    <a:gd name="T13" fmla="*/ 8 h 65"/>
                    <a:gd name="T14" fmla="*/ 18 w 69"/>
                    <a:gd name="T15" fmla="*/ 10 h 65"/>
                    <a:gd name="T16" fmla="*/ 5 w 69"/>
                    <a:gd name="T17" fmla="*/ 40 h 65"/>
                    <a:gd name="T18" fmla="*/ 36 w 69"/>
                    <a:gd name="T19" fmla="*/ 62 h 65"/>
                    <a:gd name="T20" fmla="*/ 63 w 69"/>
                    <a:gd name="T21" fmla="*/ 43 h 65"/>
                    <a:gd name="T22" fmla="*/ 53 w 69"/>
                    <a:gd name="T23" fmla="*/ 12 h 65"/>
                    <a:gd name="T24" fmla="*/ 33 w 69"/>
                    <a:gd name="T25" fmla="*/ 5 h 65"/>
                    <a:gd name="T26" fmla="*/ 14 w 69"/>
                    <a:gd name="T27" fmla="*/ 12 h 65"/>
                    <a:gd name="T28" fmla="*/ 13 w 69"/>
                    <a:gd name="T2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3" y="10"/>
                      </a:moveTo>
                      <a:cubicBezTo>
                        <a:pt x="24" y="2"/>
                        <a:pt x="39" y="0"/>
                        <a:pt x="51" y="7"/>
                      </a:cubicBezTo>
                      <a:cubicBezTo>
                        <a:pt x="63" y="14"/>
                        <a:pt x="69" y="27"/>
                        <a:pt x="67" y="40"/>
                      </a:cubicBezTo>
                      <a:cubicBezTo>
                        <a:pt x="64" y="53"/>
                        <a:pt x="53" y="63"/>
                        <a:pt x="40" y="64"/>
                      </a:cubicBezTo>
                      <a:cubicBezTo>
                        <a:pt x="27" y="65"/>
                        <a:pt x="12" y="56"/>
                        <a:pt x="5" y="45"/>
                      </a:cubicBezTo>
                      <a:cubicBezTo>
                        <a:pt x="1" y="39"/>
                        <a:pt x="0" y="31"/>
                        <a:pt x="2" y="24"/>
                      </a:cubicBezTo>
                      <a:cubicBezTo>
                        <a:pt x="4" y="16"/>
                        <a:pt x="10" y="11"/>
                        <a:pt x="17" y="8"/>
                      </a:cubicBezTo>
                      <a:cubicBezTo>
                        <a:pt x="18" y="7"/>
                        <a:pt x="20" y="9"/>
                        <a:pt x="18" y="10"/>
                      </a:cubicBezTo>
                      <a:cubicBezTo>
                        <a:pt x="7" y="15"/>
                        <a:pt x="0" y="27"/>
                        <a:pt x="5" y="40"/>
                      </a:cubicBezTo>
                      <a:cubicBezTo>
                        <a:pt x="10" y="52"/>
                        <a:pt x="24" y="60"/>
                        <a:pt x="36" y="62"/>
                      </a:cubicBezTo>
                      <a:cubicBezTo>
                        <a:pt x="48" y="63"/>
                        <a:pt x="60" y="55"/>
                        <a:pt x="63" y="43"/>
                      </a:cubicBezTo>
                      <a:cubicBezTo>
                        <a:pt x="67" y="32"/>
                        <a:pt x="63" y="19"/>
                        <a:pt x="53" y="12"/>
                      </a:cubicBezTo>
                      <a:cubicBezTo>
                        <a:pt x="47" y="7"/>
                        <a:pt x="40" y="5"/>
                        <a:pt x="33" y="5"/>
                      </a:cubicBezTo>
                      <a:cubicBezTo>
                        <a:pt x="26" y="5"/>
                        <a:pt x="20" y="8"/>
                        <a:pt x="14" y="12"/>
                      </a:cubicBezTo>
                      <a:cubicBezTo>
                        <a:pt x="13" y="13"/>
                        <a:pt x="12" y="11"/>
                        <a:pt x="13" y="10"/>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6" name="Freeform 28">
                  <a:extLst>
                    <a:ext uri="{FF2B5EF4-FFF2-40B4-BE49-F238E27FC236}">
                      <a16:creationId xmlns:a16="http://schemas.microsoft.com/office/drawing/2014/main" id="{A2BF0081-168C-47CE-804D-9D069CD22869}"/>
                    </a:ext>
                  </a:extLst>
                </p:cNvPr>
                <p:cNvSpPr>
                  <a:spLocks/>
                </p:cNvSpPr>
                <p:nvPr/>
              </p:nvSpPr>
              <p:spPr bwMode="auto">
                <a:xfrm>
                  <a:off x="2983384" y="2643824"/>
                  <a:ext cx="41275" cy="41275"/>
                </a:xfrm>
                <a:custGeom>
                  <a:avLst/>
                  <a:gdLst>
                    <a:gd name="T0" fmla="*/ 3 w 16"/>
                    <a:gd name="T1" fmla="*/ 14 h 16"/>
                    <a:gd name="T2" fmla="*/ 14 w 16"/>
                    <a:gd name="T3" fmla="*/ 13 h 16"/>
                    <a:gd name="T4" fmla="*/ 13 w 16"/>
                    <a:gd name="T5" fmla="*/ 3 h 16"/>
                    <a:gd name="T6" fmla="*/ 2 w 16"/>
                    <a:gd name="T7" fmla="*/ 3 h 16"/>
                    <a:gd name="T8" fmla="*/ 3 w 16"/>
                    <a:gd name="T9" fmla="*/ 14 h 16"/>
                  </a:gdLst>
                  <a:ahLst/>
                  <a:cxnLst>
                    <a:cxn ang="0">
                      <a:pos x="T0" y="T1"/>
                    </a:cxn>
                    <a:cxn ang="0">
                      <a:pos x="T2" y="T3"/>
                    </a:cxn>
                    <a:cxn ang="0">
                      <a:pos x="T4" y="T5"/>
                    </a:cxn>
                    <a:cxn ang="0">
                      <a:pos x="T6" y="T7"/>
                    </a:cxn>
                    <a:cxn ang="0">
                      <a:pos x="T8" y="T9"/>
                    </a:cxn>
                  </a:cxnLst>
                  <a:rect l="0" t="0" r="r" b="b"/>
                  <a:pathLst>
                    <a:path w="16" h="16">
                      <a:moveTo>
                        <a:pt x="3" y="14"/>
                      </a:moveTo>
                      <a:cubicBezTo>
                        <a:pt x="6" y="16"/>
                        <a:pt x="11" y="16"/>
                        <a:pt x="14" y="13"/>
                      </a:cubicBezTo>
                      <a:cubicBezTo>
                        <a:pt x="16" y="10"/>
                        <a:pt x="16" y="5"/>
                        <a:pt x="13" y="3"/>
                      </a:cubicBezTo>
                      <a:cubicBezTo>
                        <a:pt x="10" y="0"/>
                        <a:pt x="5" y="0"/>
                        <a:pt x="2" y="3"/>
                      </a:cubicBezTo>
                      <a:cubicBezTo>
                        <a:pt x="0" y="6"/>
                        <a:pt x="0" y="11"/>
                        <a:pt x="3" y="14"/>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7" name="Freeform 29">
                  <a:extLst>
                    <a:ext uri="{FF2B5EF4-FFF2-40B4-BE49-F238E27FC236}">
                      <a16:creationId xmlns:a16="http://schemas.microsoft.com/office/drawing/2014/main" id="{B35C7474-8699-4C1B-80D7-CBC47A36608B}"/>
                    </a:ext>
                  </a:extLst>
                </p:cNvPr>
                <p:cNvSpPr>
                  <a:spLocks/>
                </p:cNvSpPr>
                <p:nvPr/>
              </p:nvSpPr>
              <p:spPr bwMode="auto">
                <a:xfrm>
                  <a:off x="3088159" y="2423161"/>
                  <a:ext cx="42862" cy="36513"/>
                </a:xfrm>
                <a:custGeom>
                  <a:avLst/>
                  <a:gdLst>
                    <a:gd name="T0" fmla="*/ 2 w 16"/>
                    <a:gd name="T1" fmla="*/ 4 h 14"/>
                    <a:gd name="T2" fmla="*/ 2 w 16"/>
                    <a:gd name="T3" fmla="*/ 4 h 14"/>
                    <a:gd name="T4" fmla="*/ 0 w 16"/>
                    <a:gd name="T5" fmla="*/ 3 h 14"/>
                    <a:gd name="T6" fmla="*/ 0 w 16"/>
                    <a:gd name="T7" fmla="*/ 3 h 14"/>
                    <a:gd name="T8" fmla="*/ 1 w 16"/>
                    <a:gd name="T9" fmla="*/ 1 h 14"/>
                    <a:gd name="T10" fmla="*/ 7 w 16"/>
                    <a:gd name="T11" fmla="*/ 4 h 14"/>
                    <a:gd name="T12" fmla="*/ 15 w 16"/>
                    <a:gd name="T13" fmla="*/ 11 h 14"/>
                    <a:gd name="T14" fmla="*/ 13 w 16"/>
                    <a:gd name="T15" fmla="*/ 13 h 14"/>
                    <a:gd name="T16" fmla="*/ 1 w 16"/>
                    <a:gd name="T17" fmla="*/ 4 h 14"/>
                    <a:gd name="T18" fmla="*/ 3 w 16"/>
                    <a:gd name="T19" fmla="*/ 2 h 14"/>
                    <a:gd name="T20" fmla="*/ 13 w 16"/>
                    <a:gd name="T21" fmla="*/ 9 h 14"/>
                    <a:gd name="T22" fmla="*/ 10 w 16"/>
                    <a:gd name="T23" fmla="*/ 12 h 14"/>
                    <a:gd name="T24" fmla="*/ 2 w 16"/>
                    <a:gd name="T25" fmla="*/ 5 h 14"/>
                    <a:gd name="T26" fmla="*/ 3 w 16"/>
                    <a:gd name="T27" fmla="*/ 2 h 14"/>
                    <a:gd name="T28" fmla="*/ 14 w 16"/>
                    <a:gd name="T29" fmla="*/ 11 h 14"/>
                    <a:gd name="T30" fmla="*/ 12 w 16"/>
                    <a:gd name="T31" fmla="*/ 13 h 14"/>
                    <a:gd name="T32" fmla="*/ 7 w 16"/>
                    <a:gd name="T33" fmla="*/ 8 h 14"/>
                    <a:gd name="T34" fmla="*/ 3 w 16"/>
                    <a:gd name="T35" fmla="*/ 5 h 14"/>
                    <a:gd name="T36" fmla="*/ 2 w 16"/>
                    <a:gd name="T37" fmla="*/ 4 h 14"/>
                    <a:gd name="T38" fmla="*/ 3 w 16"/>
                    <a:gd name="T39" fmla="*/ 2 h 14"/>
                    <a:gd name="T40" fmla="*/ 3 w 16"/>
                    <a:gd name="T41" fmla="*/ 2 h 14"/>
                    <a:gd name="T42" fmla="*/ 1 w 16"/>
                    <a:gd name="T43" fmla="*/ 1 h 14"/>
                    <a:gd name="T44" fmla="*/ 2 w 16"/>
                    <a:gd name="T45" fmla="*/ 1 h 14"/>
                    <a:gd name="T46" fmla="*/ 2 w 16"/>
                    <a:gd name="T4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2" y="4"/>
                      </a:moveTo>
                      <a:cubicBezTo>
                        <a:pt x="2" y="4"/>
                        <a:pt x="2" y="4"/>
                        <a:pt x="2" y="4"/>
                      </a:cubicBezTo>
                      <a:cubicBezTo>
                        <a:pt x="1" y="4"/>
                        <a:pt x="0" y="4"/>
                        <a:pt x="0" y="3"/>
                      </a:cubicBezTo>
                      <a:cubicBezTo>
                        <a:pt x="0" y="3"/>
                        <a:pt x="0" y="3"/>
                        <a:pt x="0" y="3"/>
                      </a:cubicBezTo>
                      <a:cubicBezTo>
                        <a:pt x="0" y="2"/>
                        <a:pt x="0" y="1"/>
                        <a:pt x="1" y="1"/>
                      </a:cubicBezTo>
                      <a:cubicBezTo>
                        <a:pt x="3" y="0"/>
                        <a:pt x="5" y="3"/>
                        <a:pt x="7" y="4"/>
                      </a:cubicBezTo>
                      <a:cubicBezTo>
                        <a:pt x="10" y="6"/>
                        <a:pt x="13" y="8"/>
                        <a:pt x="15" y="11"/>
                      </a:cubicBezTo>
                      <a:cubicBezTo>
                        <a:pt x="16" y="12"/>
                        <a:pt x="14" y="14"/>
                        <a:pt x="13" y="13"/>
                      </a:cubicBezTo>
                      <a:cubicBezTo>
                        <a:pt x="9" y="11"/>
                        <a:pt x="5" y="8"/>
                        <a:pt x="1" y="4"/>
                      </a:cubicBezTo>
                      <a:cubicBezTo>
                        <a:pt x="0" y="3"/>
                        <a:pt x="1" y="1"/>
                        <a:pt x="3" y="2"/>
                      </a:cubicBezTo>
                      <a:cubicBezTo>
                        <a:pt x="7" y="4"/>
                        <a:pt x="10" y="6"/>
                        <a:pt x="13" y="9"/>
                      </a:cubicBezTo>
                      <a:cubicBezTo>
                        <a:pt x="14" y="11"/>
                        <a:pt x="12" y="13"/>
                        <a:pt x="10" y="12"/>
                      </a:cubicBezTo>
                      <a:cubicBezTo>
                        <a:pt x="8" y="9"/>
                        <a:pt x="5" y="6"/>
                        <a:pt x="2" y="5"/>
                      </a:cubicBezTo>
                      <a:cubicBezTo>
                        <a:pt x="2" y="4"/>
                        <a:pt x="3" y="3"/>
                        <a:pt x="3" y="2"/>
                      </a:cubicBezTo>
                      <a:cubicBezTo>
                        <a:pt x="7" y="5"/>
                        <a:pt x="10" y="8"/>
                        <a:pt x="14" y="11"/>
                      </a:cubicBezTo>
                      <a:cubicBezTo>
                        <a:pt x="14" y="11"/>
                        <a:pt x="13" y="12"/>
                        <a:pt x="12" y="13"/>
                      </a:cubicBezTo>
                      <a:cubicBezTo>
                        <a:pt x="11" y="11"/>
                        <a:pt x="9" y="9"/>
                        <a:pt x="7" y="8"/>
                      </a:cubicBezTo>
                      <a:cubicBezTo>
                        <a:pt x="6" y="7"/>
                        <a:pt x="5" y="6"/>
                        <a:pt x="3" y="5"/>
                      </a:cubicBezTo>
                      <a:cubicBezTo>
                        <a:pt x="3" y="5"/>
                        <a:pt x="1" y="4"/>
                        <a:pt x="2" y="4"/>
                      </a:cubicBezTo>
                      <a:cubicBezTo>
                        <a:pt x="2" y="3"/>
                        <a:pt x="3" y="3"/>
                        <a:pt x="3" y="2"/>
                      </a:cubicBezTo>
                      <a:cubicBezTo>
                        <a:pt x="3" y="2"/>
                        <a:pt x="3" y="2"/>
                        <a:pt x="3" y="2"/>
                      </a:cubicBezTo>
                      <a:cubicBezTo>
                        <a:pt x="2" y="2"/>
                        <a:pt x="2" y="2"/>
                        <a:pt x="1" y="1"/>
                      </a:cubicBezTo>
                      <a:cubicBezTo>
                        <a:pt x="2" y="1"/>
                        <a:pt x="2" y="1"/>
                        <a:pt x="2" y="1"/>
                      </a:cubicBezTo>
                      <a:cubicBezTo>
                        <a:pt x="4" y="1"/>
                        <a:pt x="4" y="4"/>
                        <a:pt x="2"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8" name="Freeform 30">
                  <a:extLst>
                    <a:ext uri="{FF2B5EF4-FFF2-40B4-BE49-F238E27FC236}">
                      <a16:creationId xmlns:a16="http://schemas.microsoft.com/office/drawing/2014/main" id="{87B1E1AD-B3A8-4A5D-84E1-AB3CD51DBDC3}"/>
                    </a:ext>
                  </a:extLst>
                </p:cNvPr>
                <p:cNvSpPr>
                  <a:spLocks/>
                </p:cNvSpPr>
                <p:nvPr/>
              </p:nvSpPr>
              <p:spPr bwMode="auto">
                <a:xfrm>
                  <a:off x="3156421" y="2502536"/>
                  <a:ext cx="19050" cy="42863"/>
                </a:xfrm>
                <a:custGeom>
                  <a:avLst/>
                  <a:gdLst>
                    <a:gd name="T0" fmla="*/ 5 w 7"/>
                    <a:gd name="T1" fmla="*/ 2 h 16"/>
                    <a:gd name="T2" fmla="*/ 6 w 7"/>
                    <a:gd name="T3" fmla="*/ 14 h 16"/>
                    <a:gd name="T4" fmla="*/ 3 w 7"/>
                    <a:gd name="T5" fmla="*/ 14 h 16"/>
                    <a:gd name="T6" fmla="*/ 2 w 7"/>
                    <a:gd name="T7" fmla="*/ 3 h 16"/>
                    <a:gd name="T8" fmla="*/ 5 w 7"/>
                    <a:gd name="T9" fmla="*/ 3 h 16"/>
                    <a:gd name="T10" fmla="*/ 6 w 7"/>
                    <a:gd name="T11" fmla="*/ 12 h 16"/>
                    <a:gd name="T12" fmla="*/ 3 w 7"/>
                    <a:gd name="T13" fmla="*/ 12 h 16"/>
                    <a:gd name="T14" fmla="*/ 2 w 7"/>
                    <a:gd name="T15" fmla="*/ 7 h 16"/>
                    <a:gd name="T16" fmla="*/ 5 w 7"/>
                    <a:gd name="T17" fmla="*/ 6 h 16"/>
                    <a:gd name="T18" fmla="*/ 6 w 7"/>
                    <a:gd name="T19" fmla="*/ 13 h 16"/>
                    <a:gd name="T20" fmla="*/ 3 w 7"/>
                    <a:gd name="T21" fmla="*/ 14 h 16"/>
                    <a:gd name="T22" fmla="*/ 2 w 7"/>
                    <a:gd name="T23" fmla="*/ 2 h 16"/>
                    <a:gd name="T24" fmla="*/ 5 w 7"/>
                    <a:gd name="T25" fmla="*/ 2 h 16"/>
                    <a:gd name="T26" fmla="*/ 6 w 7"/>
                    <a:gd name="T27" fmla="*/ 15 h 16"/>
                    <a:gd name="T28" fmla="*/ 3 w 7"/>
                    <a:gd name="T29" fmla="*/ 15 h 16"/>
                    <a:gd name="T30" fmla="*/ 2 w 7"/>
                    <a:gd name="T31" fmla="*/ 2 h 16"/>
                    <a:gd name="T32" fmla="*/ 5 w 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5" y="2"/>
                      </a:moveTo>
                      <a:cubicBezTo>
                        <a:pt x="4" y="6"/>
                        <a:pt x="4" y="10"/>
                        <a:pt x="6" y="14"/>
                      </a:cubicBezTo>
                      <a:cubicBezTo>
                        <a:pt x="5" y="14"/>
                        <a:pt x="4" y="14"/>
                        <a:pt x="3" y="14"/>
                      </a:cubicBezTo>
                      <a:cubicBezTo>
                        <a:pt x="4" y="10"/>
                        <a:pt x="3" y="7"/>
                        <a:pt x="2" y="3"/>
                      </a:cubicBezTo>
                      <a:cubicBezTo>
                        <a:pt x="3" y="3"/>
                        <a:pt x="4" y="3"/>
                        <a:pt x="5" y="3"/>
                      </a:cubicBezTo>
                      <a:cubicBezTo>
                        <a:pt x="4" y="6"/>
                        <a:pt x="4" y="9"/>
                        <a:pt x="6" y="12"/>
                      </a:cubicBezTo>
                      <a:cubicBezTo>
                        <a:pt x="5" y="12"/>
                        <a:pt x="4" y="12"/>
                        <a:pt x="3" y="12"/>
                      </a:cubicBezTo>
                      <a:cubicBezTo>
                        <a:pt x="3" y="11"/>
                        <a:pt x="3" y="9"/>
                        <a:pt x="2" y="7"/>
                      </a:cubicBezTo>
                      <a:cubicBezTo>
                        <a:pt x="1" y="6"/>
                        <a:pt x="4" y="4"/>
                        <a:pt x="5" y="6"/>
                      </a:cubicBezTo>
                      <a:cubicBezTo>
                        <a:pt x="6" y="8"/>
                        <a:pt x="6" y="11"/>
                        <a:pt x="6" y="13"/>
                      </a:cubicBezTo>
                      <a:cubicBezTo>
                        <a:pt x="6" y="14"/>
                        <a:pt x="4" y="15"/>
                        <a:pt x="3" y="14"/>
                      </a:cubicBezTo>
                      <a:cubicBezTo>
                        <a:pt x="1" y="10"/>
                        <a:pt x="0" y="6"/>
                        <a:pt x="2" y="2"/>
                      </a:cubicBezTo>
                      <a:cubicBezTo>
                        <a:pt x="3" y="1"/>
                        <a:pt x="5" y="1"/>
                        <a:pt x="5" y="2"/>
                      </a:cubicBezTo>
                      <a:cubicBezTo>
                        <a:pt x="6" y="6"/>
                        <a:pt x="7" y="10"/>
                        <a:pt x="6" y="15"/>
                      </a:cubicBezTo>
                      <a:cubicBezTo>
                        <a:pt x="6" y="16"/>
                        <a:pt x="4" y="16"/>
                        <a:pt x="3" y="15"/>
                      </a:cubicBezTo>
                      <a:cubicBezTo>
                        <a:pt x="1" y="11"/>
                        <a:pt x="0" y="6"/>
                        <a:pt x="2" y="2"/>
                      </a:cubicBezTo>
                      <a:cubicBezTo>
                        <a:pt x="2" y="0"/>
                        <a:pt x="5" y="0"/>
                        <a:pt x="5"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79" name="Freeform 31">
                  <a:extLst>
                    <a:ext uri="{FF2B5EF4-FFF2-40B4-BE49-F238E27FC236}">
                      <a16:creationId xmlns:a16="http://schemas.microsoft.com/office/drawing/2014/main" id="{DAF7C8EB-2F99-472D-88EE-AB023A9E0B23}"/>
                    </a:ext>
                  </a:extLst>
                </p:cNvPr>
                <p:cNvSpPr>
                  <a:spLocks/>
                </p:cNvSpPr>
                <p:nvPr/>
              </p:nvSpPr>
              <p:spPr bwMode="auto">
                <a:xfrm>
                  <a:off x="2905596" y="2515236"/>
                  <a:ext cx="42862" cy="30163"/>
                </a:xfrm>
                <a:custGeom>
                  <a:avLst/>
                  <a:gdLst>
                    <a:gd name="T0" fmla="*/ 4 w 16"/>
                    <a:gd name="T1" fmla="*/ 6 h 11"/>
                    <a:gd name="T2" fmla="*/ 13 w 16"/>
                    <a:gd name="T3" fmla="*/ 1 h 11"/>
                    <a:gd name="T4" fmla="*/ 15 w 16"/>
                    <a:gd name="T5" fmla="*/ 1 h 11"/>
                    <a:gd name="T6" fmla="*/ 12 w 16"/>
                    <a:gd name="T7" fmla="*/ 6 h 11"/>
                    <a:gd name="T8" fmla="*/ 3 w 16"/>
                    <a:gd name="T9" fmla="*/ 11 h 11"/>
                    <a:gd name="T10" fmla="*/ 1 w 16"/>
                    <a:gd name="T11" fmla="*/ 8 h 11"/>
                    <a:gd name="T12" fmla="*/ 11 w 16"/>
                    <a:gd name="T13" fmla="*/ 1 h 11"/>
                    <a:gd name="T14" fmla="*/ 13 w 16"/>
                    <a:gd name="T15" fmla="*/ 3 h 11"/>
                    <a:gd name="T16" fmla="*/ 11 w 16"/>
                    <a:gd name="T17" fmla="*/ 5 h 11"/>
                    <a:gd name="T18" fmla="*/ 9 w 16"/>
                    <a:gd name="T19" fmla="*/ 3 h 11"/>
                    <a:gd name="T20" fmla="*/ 10 w 16"/>
                    <a:gd name="T21" fmla="*/ 1 h 11"/>
                    <a:gd name="T22" fmla="*/ 12 w 16"/>
                    <a:gd name="T23" fmla="*/ 4 h 11"/>
                    <a:gd name="T24" fmla="*/ 4 w 16"/>
                    <a:gd name="T25" fmla="*/ 10 h 11"/>
                    <a:gd name="T26" fmla="*/ 2 w 16"/>
                    <a:gd name="T27" fmla="*/ 8 h 11"/>
                    <a:gd name="T28" fmla="*/ 8 w 16"/>
                    <a:gd name="T29" fmla="*/ 5 h 11"/>
                    <a:gd name="T30" fmla="*/ 12 w 16"/>
                    <a:gd name="T31" fmla="*/ 3 h 11"/>
                    <a:gd name="T32" fmla="*/ 14 w 16"/>
                    <a:gd name="T33" fmla="*/ 4 h 11"/>
                    <a:gd name="T34" fmla="*/ 7 w 16"/>
                    <a:gd name="T35" fmla="*/ 8 h 11"/>
                    <a:gd name="T36" fmla="*/ 4 w 16"/>
                    <a:gd name="T3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1">
                      <a:moveTo>
                        <a:pt x="4" y="6"/>
                      </a:moveTo>
                      <a:cubicBezTo>
                        <a:pt x="7" y="3"/>
                        <a:pt x="9" y="1"/>
                        <a:pt x="13" y="1"/>
                      </a:cubicBezTo>
                      <a:cubicBezTo>
                        <a:pt x="14" y="0"/>
                        <a:pt x="14" y="1"/>
                        <a:pt x="15" y="1"/>
                      </a:cubicBezTo>
                      <a:cubicBezTo>
                        <a:pt x="16" y="3"/>
                        <a:pt x="14" y="5"/>
                        <a:pt x="12" y="6"/>
                      </a:cubicBezTo>
                      <a:cubicBezTo>
                        <a:pt x="9" y="8"/>
                        <a:pt x="6" y="9"/>
                        <a:pt x="3" y="11"/>
                      </a:cubicBezTo>
                      <a:cubicBezTo>
                        <a:pt x="2" y="11"/>
                        <a:pt x="0" y="10"/>
                        <a:pt x="1" y="8"/>
                      </a:cubicBezTo>
                      <a:cubicBezTo>
                        <a:pt x="3" y="5"/>
                        <a:pt x="6" y="2"/>
                        <a:pt x="11" y="1"/>
                      </a:cubicBezTo>
                      <a:cubicBezTo>
                        <a:pt x="12" y="0"/>
                        <a:pt x="13" y="2"/>
                        <a:pt x="13" y="3"/>
                      </a:cubicBezTo>
                      <a:cubicBezTo>
                        <a:pt x="12" y="4"/>
                        <a:pt x="12" y="4"/>
                        <a:pt x="11" y="5"/>
                      </a:cubicBezTo>
                      <a:cubicBezTo>
                        <a:pt x="10" y="6"/>
                        <a:pt x="8" y="4"/>
                        <a:pt x="9" y="3"/>
                      </a:cubicBezTo>
                      <a:cubicBezTo>
                        <a:pt x="9" y="2"/>
                        <a:pt x="10" y="2"/>
                        <a:pt x="10" y="1"/>
                      </a:cubicBezTo>
                      <a:cubicBezTo>
                        <a:pt x="11" y="2"/>
                        <a:pt x="11" y="3"/>
                        <a:pt x="12" y="4"/>
                      </a:cubicBezTo>
                      <a:cubicBezTo>
                        <a:pt x="8" y="5"/>
                        <a:pt x="5" y="7"/>
                        <a:pt x="4" y="10"/>
                      </a:cubicBezTo>
                      <a:cubicBezTo>
                        <a:pt x="3" y="9"/>
                        <a:pt x="2" y="8"/>
                        <a:pt x="2" y="8"/>
                      </a:cubicBezTo>
                      <a:cubicBezTo>
                        <a:pt x="4" y="7"/>
                        <a:pt x="6" y="6"/>
                        <a:pt x="8" y="5"/>
                      </a:cubicBezTo>
                      <a:cubicBezTo>
                        <a:pt x="8" y="5"/>
                        <a:pt x="12" y="3"/>
                        <a:pt x="12" y="3"/>
                      </a:cubicBezTo>
                      <a:cubicBezTo>
                        <a:pt x="13" y="3"/>
                        <a:pt x="13" y="3"/>
                        <a:pt x="14" y="4"/>
                      </a:cubicBezTo>
                      <a:cubicBezTo>
                        <a:pt x="11" y="4"/>
                        <a:pt x="9" y="6"/>
                        <a:pt x="7" y="8"/>
                      </a:cubicBezTo>
                      <a:cubicBezTo>
                        <a:pt x="5" y="9"/>
                        <a:pt x="3" y="7"/>
                        <a:pt x="4" y="6"/>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0" name="Freeform 32">
                  <a:extLst>
                    <a:ext uri="{FF2B5EF4-FFF2-40B4-BE49-F238E27FC236}">
                      <a16:creationId xmlns:a16="http://schemas.microsoft.com/office/drawing/2014/main" id="{D2BF44AB-061B-4B81-8866-A32FAC621911}"/>
                    </a:ext>
                  </a:extLst>
                </p:cNvPr>
                <p:cNvSpPr>
                  <a:spLocks/>
                </p:cNvSpPr>
                <p:nvPr/>
              </p:nvSpPr>
              <p:spPr bwMode="auto">
                <a:xfrm>
                  <a:off x="2834159" y="2534286"/>
                  <a:ext cx="38100" cy="26988"/>
                </a:xfrm>
                <a:custGeom>
                  <a:avLst/>
                  <a:gdLst>
                    <a:gd name="T0" fmla="*/ 4 w 14"/>
                    <a:gd name="T1" fmla="*/ 2 h 10"/>
                    <a:gd name="T2" fmla="*/ 13 w 14"/>
                    <a:gd name="T3" fmla="*/ 7 h 10"/>
                    <a:gd name="T4" fmla="*/ 11 w 14"/>
                    <a:gd name="T5" fmla="*/ 9 h 10"/>
                    <a:gd name="T6" fmla="*/ 4 w 14"/>
                    <a:gd name="T7" fmla="*/ 4 h 10"/>
                    <a:gd name="T8" fmla="*/ 5 w 14"/>
                    <a:gd name="T9" fmla="*/ 1 h 10"/>
                    <a:gd name="T10" fmla="*/ 10 w 14"/>
                    <a:gd name="T11" fmla="*/ 5 h 10"/>
                    <a:gd name="T12" fmla="*/ 8 w 14"/>
                    <a:gd name="T13" fmla="*/ 6 h 10"/>
                    <a:gd name="T14" fmla="*/ 8 w 14"/>
                    <a:gd name="T15" fmla="*/ 6 h 10"/>
                    <a:gd name="T16" fmla="*/ 7 w 14"/>
                    <a:gd name="T17" fmla="*/ 3 h 10"/>
                    <a:gd name="T18" fmla="*/ 11 w 14"/>
                    <a:gd name="T19" fmla="*/ 7 h 10"/>
                    <a:gd name="T20" fmla="*/ 9 w 14"/>
                    <a:gd name="T21" fmla="*/ 8 h 10"/>
                    <a:gd name="T22" fmla="*/ 3 w 14"/>
                    <a:gd name="T23" fmla="*/ 3 h 10"/>
                    <a:gd name="T24" fmla="*/ 4 w 14"/>
                    <a:gd name="T25" fmla="*/ 0 h 10"/>
                    <a:gd name="T26" fmla="*/ 14 w 14"/>
                    <a:gd name="T27" fmla="*/ 7 h 10"/>
                    <a:gd name="T28" fmla="*/ 11 w 14"/>
                    <a:gd name="T29" fmla="*/ 10 h 10"/>
                    <a:gd name="T30" fmla="*/ 2 w 14"/>
                    <a:gd name="T31" fmla="*/ 4 h 10"/>
                    <a:gd name="T32" fmla="*/ 4 w 14"/>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4" y="2"/>
                      </a:moveTo>
                      <a:cubicBezTo>
                        <a:pt x="7" y="4"/>
                        <a:pt x="10" y="5"/>
                        <a:pt x="13" y="7"/>
                      </a:cubicBezTo>
                      <a:cubicBezTo>
                        <a:pt x="12" y="7"/>
                        <a:pt x="11" y="8"/>
                        <a:pt x="11" y="9"/>
                      </a:cubicBezTo>
                      <a:cubicBezTo>
                        <a:pt x="9" y="6"/>
                        <a:pt x="7" y="4"/>
                        <a:pt x="4" y="4"/>
                      </a:cubicBezTo>
                      <a:cubicBezTo>
                        <a:pt x="4" y="3"/>
                        <a:pt x="5" y="2"/>
                        <a:pt x="5" y="1"/>
                      </a:cubicBezTo>
                      <a:cubicBezTo>
                        <a:pt x="6" y="3"/>
                        <a:pt x="8" y="4"/>
                        <a:pt x="10" y="5"/>
                      </a:cubicBezTo>
                      <a:cubicBezTo>
                        <a:pt x="9" y="5"/>
                        <a:pt x="8" y="6"/>
                        <a:pt x="8" y="6"/>
                      </a:cubicBezTo>
                      <a:cubicBezTo>
                        <a:pt x="8" y="6"/>
                        <a:pt x="8" y="6"/>
                        <a:pt x="8" y="6"/>
                      </a:cubicBezTo>
                      <a:cubicBezTo>
                        <a:pt x="6" y="7"/>
                        <a:pt x="5" y="4"/>
                        <a:pt x="7" y="3"/>
                      </a:cubicBezTo>
                      <a:cubicBezTo>
                        <a:pt x="9" y="3"/>
                        <a:pt x="12" y="4"/>
                        <a:pt x="11" y="7"/>
                      </a:cubicBezTo>
                      <a:cubicBezTo>
                        <a:pt x="11" y="7"/>
                        <a:pt x="10" y="8"/>
                        <a:pt x="9" y="8"/>
                      </a:cubicBezTo>
                      <a:cubicBezTo>
                        <a:pt x="6" y="7"/>
                        <a:pt x="4" y="5"/>
                        <a:pt x="3" y="3"/>
                      </a:cubicBezTo>
                      <a:cubicBezTo>
                        <a:pt x="2" y="2"/>
                        <a:pt x="3" y="0"/>
                        <a:pt x="4" y="0"/>
                      </a:cubicBezTo>
                      <a:cubicBezTo>
                        <a:pt x="8" y="1"/>
                        <a:pt x="12" y="4"/>
                        <a:pt x="14" y="7"/>
                      </a:cubicBezTo>
                      <a:cubicBezTo>
                        <a:pt x="14" y="9"/>
                        <a:pt x="13" y="10"/>
                        <a:pt x="11" y="10"/>
                      </a:cubicBezTo>
                      <a:cubicBezTo>
                        <a:pt x="8" y="8"/>
                        <a:pt x="5" y="6"/>
                        <a:pt x="2" y="4"/>
                      </a:cubicBezTo>
                      <a:cubicBezTo>
                        <a:pt x="0" y="3"/>
                        <a:pt x="2"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1" name="Freeform 33">
                  <a:extLst>
                    <a:ext uri="{FF2B5EF4-FFF2-40B4-BE49-F238E27FC236}">
                      <a16:creationId xmlns:a16="http://schemas.microsoft.com/office/drawing/2014/main" id="{BB935874-D1C5-4950-ABDF-1070AD7EB2E8}"/>
                    </a:ext>
                  </a:extLst>
                </p:cNvPr>
                <p:cNvSpPr>
                  <a:spLocks/>
                </p:cNvSpPr>
                <p:nvPr/>
              </p:nvSpPr>
              <p:spPr bwMode="auto">
                <a:xfrm>
                  <a:off x="2857971" y="2667636"/>
                  <a:ext cx="14287" cy="20638"/>
                </a:xfrm>
                <a:custGeom>
                  <a:avLst/>
                  <a:gdLst>
                    <a:gd name="T0" fmla="*/ 3 w 5"/>
                    <a:gd name="T1" fmla="*/ 4 h 8"/>
                    <a:gd name="T2" fmla="*/ 3 w 5"/>
                    <a:gd name="T3" fmla="*/ 5 h 8"/>
                    <a:gd name="T4" fmla="*/ 2 w 5"/>
                    <a:gd name="T5" fmla="*/ 4 h 8"/>
                    <a:gd name="T6" fmla="*/ 1 w 5"/>
                    <a:gd name="T7" fmla="*/ 2 h 8"/>
                    <a:gd name="T8" fmla="*/ 4 w 5"/>
                    <a:gd name="T9" fmla="*/ 2 h 8"/>
                    <a:gd name="T10" fmla="*/ 4 w 5"/>
                    <a:gd name="T11" fmla="*/ 6 h 8"/>
                    <a:gd name="T12" fmla="*/ 1 w 5"/>
                    <a:gd name="T13" fmla="*/ 6 h 8"/>
                    <a:gd name="T14" fmla="*/ 1 w 5"/>
                    <a:gd name="T15" fmla="*/ 1 h 8"/>
                    <a:gd name="T16" fmla="*/ 4 w 5"/>
                    <a:gd name="T17" fmla="*/ 1 h 8"/>
                    <a:gd name="T18" fmla="*/ 5 w 5"/>
                    <a:gd name="T19" fmla="*/ 4 h 8"/>
                    <a:gd name="T20" fmla="*/ 3 w 5"/>
                    <a:gd name="T21" fmla="*/ 7 h 8"/>
                    <a:gd name="T22" fmla="*/ 1 w 5"/>
                    <a:gd name="T23" fmla="*/ 7 h 8"/>
                    <a:gd name="T24" fmla="*/ 1 w 5"/>
                    <a:gd name="T25" fmla="*/ 2 h 8"/>
                    <a:gd name="T26" fmla="*/ 3 w 5"/>
                    <a:gd name="T27" fmla="*/ 2 h 8"/>
                    <a:gd name="T28" fmla="*/ 3 w 5"/>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4"/>
                      </a:moveTo>
                      <a:cubicBezTo>
                        <a:pt x="3" y="4"/>
                        <a:pt x="3" y="5"/>
                        <a:pt x="3" y="5"/>
                      </a:cubicBezTo>
                      <a:cubicBezTo>
                        <a:pt x="3" y="5"/>
                        <a:pt x="2" y="4"/>
                        <a:pt x="2" y="4"/>
                      </a:cubicBezTo>
                      <a:cubicBezTo>
                        <a:pt x="2" y="4"/>
                        <a:pt x="2" y="3"/>
                        <a:pt x="1" y="2"/>
                      </a:cubicBezTo>
                      <a:cubicBezTo>
                        <a:pt x="2" y="2"/>
                        <a:pt x="3" y="2"/>
                        <a:pt x="4" y="2"/>
                      </a:cubicBezTo>
                      <a:cubicBezTo>
                        <a:pt x="4" y="3"/>
                        <a:pt x="4" y="5"/>
                        <a:pt x="4" y="6"/>
                      </a:cubicBezTo>
                      <a:cubicBezTo>
                        <a:pt x="4" y="8"/>
                        <a:pt x="1" y="8"/>
                        <a:pt x="1" y="6"/>
                      </a:cubicBezTo>
                      <a:cubicBezTo>
                        <a:pt x="1" y="5"/>
                        <a:pt x="1" y="3"/>
                        <a:pt x="1" y="1"/>
                      </a:cubicBezTo>
                      <a:cubicBezTo>
                        <a:pt x="1" y="0"/>
                        <a:pt x="3" y="0"/>
                        <a:pt x="4" y="1"/>
                      </a:cubicBezTo>
                      <a:cubicBezTo>
                        <a:pt x="5" y="2"/>
                        <a:pt x="5" y="3"/>
                        <a:pt x="5" y="4"/>
                      </a:cubicBezTo>
                      <a:cubicBezTo>
                        <a:pt x="5" y="6"/>
                        <a:pt x="4" y="7"/>
                        <a:pt x="3" y="7"/>
                      </a:cubicBezTo>
                      <a:cubicBezTo>
                        <a:pt x="2" y="7"/>
                        <a:pt x="1" y="7"/>
                        <a:pt x="1" y="7"/>
                      </a:cubicBezTo>
                      <a:cubicBezTo>
                        <a:pt x="0" y="5"/>
                        <a:pt x="0" y="4"/>
                        <a:pt x="1" y="2"/>
                      </a:cubicBezTo>
                      <a:cubicBezTo>
                        <a:pt x="2" y="2"/>
                        <a:pt x="3" y="2"/>
                        <a:pt x="3" y="2"/>
                      </a:cubicBezTo>
                      <a:cubicBezTo>
                        <a:pt x="4" y="3"/>
                        <a:pt x="4" y="4"/>
                        <a:pt x="3"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2" name="Freeform 34">
                  <a:extLst>
                    <a:ext uri="{FF2B5EF4-FFF2-40B4-BE49-F238E27FC236}">
                      <a16:creationId xmlns:a16="http://schemas.microsoft.com/office/drawing/2014/main" id="{ABDDA2FA-9010-408B-8BB2-D4E960DAE23C}"/>
                    </a:ext>
                  </a:extLst>
                </p:cNvPr>
                <p:cNvSpPr>
                  <a:spLocks/>
                </p:cNvSpPr>
                <p:nvPr/>
              </p:nvSpPr>
              <p:spPr bwMode="auto">
                <a:xfrm>
                  <a:off x="2956396" y="2788286"/>
                  <a:ext cx="42862" cy="34925"/>
                </a:xfrm>
                <a:custGeom>
                  <a:avLst/>
                  <a:gdLst>
                    <a:gd name="T0" fmla="*/ 4 w 16"/>
                    <a:gd name="T1" fmla="*/ 1 h 13"/>
                    <a:gd name="T2" fmla="*/ 15 w 16"/>
                    <a:gd name="T3" fmla="*/ 10 h 13"/>
                    <a:gd name="T4" fmla="*/ 13 w 16"/>
                    <a:gd name="T5" fmla="*/ 13 h 13"/>
                    <a:gd name="T6" fmla="*/ 2 w 16"/>
                    <a:gd name="T7" fmla="*/ 2 h 13"/>
                    <a:gd name="T8" fmla="*/ 4 w 16"/>
                    <a:gd name="T9" fmla="*/ 0 h 13"/>
                    <a:gd name="T10" fmla="*/ 15 w 16"/>
                    <a:gd name="T11" fmla="*/ 9 h 13"/>
                    <a:gd name="T12" fmla="*/ 13 w 16"/>
                    <a:gd name="T13" fmla="*/ 11 h 13"/>
                    <a:gd name="T14" fmla="*/ 6 w 16"/>
                    <a:gd name="T15" fmla="*/ 7 h 13"/>
                    <a:gd name="T16" fmla="*/ 9 w 16"/>
                    <a:gd name="T17" fmla="*/ 5 h 13"/>
                    <a:gd name="T18" fmla="*/ 14 w 16"/>
                    <a:gd name="T19" fmla="*/ 8 h 13"/>
                    <a:gd name="T20" fmla="*/ 12 w 16"/>
                    <a:gd name="T21" fmla="*/ 11 h 13"/>
                    <a:gd name="T22" fmla="*/ 3 w 16"/>
                    <a:gd name="T23" fmla="*/ 3 h 13"/>
                    <a:gd name="T24" fmla="*/ 5 w 16"/>
                    <a:gd name="T25" fmla="*/ 1 h 13"/>
                    <a:gd name="T26" fmla="*/ 14 w 16"/>
                    <a:gd name="T27" fmla="*/ 9 h 13"/>
                    <a:gd name="T28" fmla="*/ 12 w 16"/>
                    <a:gd name="T29" fmla="*/ 12 h 13"/>
                    <a:gd name="T30" fmla="*/ 2 w 16"/>
                    <a:gd name="T31" fmla="*/ 5 h 13"/>
                    <a:gd name="T32" fmla="*/ 4 w 16"/>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3">
                      <a:moveTo>
                        <a:pt x="4" y="1"/>
                      </a:moveTo>
                      <a:cubicBezTo>
                        <a:pt x="8" y="3"/>
                        <a:pt x="12" y="6"/>
                        <a:pt x="15" y="10"/>
                      </a:cubicBezTo>
                      <a:cubicBezTo>
                        <a:pt x="16" y="11"/>
                        <a:pt x="15" y="13"/>
                        <a:pt x="13" y="13"/>
                      </a:cubicBezTo>
                      <a:cubicBezTo>
                        <a:pt x="8" y="11"/>
                        <a:pt x="4" y="7"/>
                        <a:pt x="2" y="2"/>
                      </a:cubicBezTo>
                      <a:cubicBezTo>
                        <a:pt x="1" y="1"/>
                        <a:pt x="3" y="0"/>
                        <a:pt x="4" y="0"/>
                      </a:cubicBezTo>
                      <a:cubicBezTo>
                        <a:pt x="8" y="2"/>
                        <a:pt x="12" y="5"/>
                        <a:pt x="15" y="9"/>
                      </a:cubicBezTo>
                      <a:cubicBezTo>
                        <a:pt x="16" y="10"/>
                        <a:pt x="14" y="12"/>
                        <a:pt x="13" y="11"/>
                      </a:cubicBezTo>
                      <a:cubicBezTo>
                        <a:pt x="10" y="11"/>
                        <a:pt x="7" y="9"/>
                        <a:pt x="6" y="7"/>
                      </a:cubicBezTo>
                      <a:cubicBezTo>
                        <a:pt x="5" y="5"/>
                        <a:pt x="8" y="3"/>
                        <a:pt x="9" y="5"/>
                      </a:cubicBezTo>
                      <a:cubicBezTo>
                        <a:pt x="10" y="7"/>
                        <a:pt x="11" y="8"/>
                        <a:pt x="14" y="8"/>
                      </a:cubicBezTo>
                      <a:cubicBezTo>
                        <a:pt x="13" y="9"/>
                        <a:pt x="12" y="10"/>
                        <a:pt x="12" y="11"/>
                      </a:cubicBezTo>
                      <a:cubicBezTo>
                        <a:pt x="10" y="7"/>
                        <a:pt x="6" y="5"/>
                        <a:pt x="3" y="3"/>
                      </a:cubicBezTo>
                      <a:cubicBezTo>
                        <a:pt x="3" y="3"/>
                        <a:pt x="4" y="2"/>
                        <a:pt x="5" y="1"/>
                      </a:cubicBezTo>
                      <a:cubicBezTo>
                        <a:pt x="6" y="5"/>
                        <a:pt x="10" y="8"/>
                        <a:pt x="14" y="9"/>
                      </a:cubicBezTo>
                      <a:cubicBezTo>
                        <a:pt x="13" y="10"/>
                        <a:pt x="13" y="11"/>
                        <a:pt x="12" y="12"/>
                      </a:cubicBezTo>
                      <a:cubicBezTo>
                        <a:pt x="10" y="9"/>
                        <a:pt x="6" y="6"/>
                        <a:pt x="2" y="5"/>
                      </a:cubicBezTo>
                      <a:cubicBezTo>
                        <a:pt x="0" y="4"/>
                        <a:pt x="2" y="1"/>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3" name="Freeform 35">
                  <a:extLst>
                    <a:ext uri="{FF2B5EF4-FFF2-40B4-BE49-F238E27FC236}">
                      <a16:creationId xmlns:a16="http://schemas.microsoft.com/office/drawing/2014/main" id="{725B1EC5-831D-4B73-81D1-03F6F394166F}"/>
                    </a:ext>
                  </a:extLst>
                </p:cNvPr>
                <p:cNvSpPr>
                  <a:spLocks/>
                </p:cNvSpPr>
                <p:nvPr/>
              </p:nvSpPr>
              <p:spPr bwMode="auto">
                <a:xfrm>
                  <a:off x="3045296" y="2770824"/>
                  <a:ext cx="22225" cy="17463"/>
                </a:xfrm>
                <a:custGeom>
                  <a:avLst/>
                  <a:gdLst>
                    <a:gd name="T0" fmla="*/ 5 w 8"/>
                    <a:gd name="T1" fmla="*/ 4 h 7"/>
                    <a:gd name="T2" fmla="*/ 5 w 8"/>
                    <a:gd name="T3" fmla="*/ 4 h 7"/>
                    <a:gd name="T4" fmla="*/ 5 w 8"/>
                    <a:gd name="T5" fmla="*/ 4 h 7"/>
                    <a:gd name="T6" fmla="*/ 5 w 8"/>
                    <a:gd name="T7" fmla="*/ 4 h 7"/>
                    <a:gd name="T8" fmla="*/ 5 w 8"/>
                    <a:gd name="T9" fmla="*/ 4 h 7"/>
                    <a:gd name="T10" fmla="*/ 5 w 8"/>
                    <a:gd name="T11" fmla="*/ 4 h 7"/>
                    <a:gd name="T12" fmla="*/ 5 w 8"/>
                    <a:gd name="T13" fmla="*/ 4 h 7"/>
                    <a:gd name="T14" fmla="*/ 5 w 8"/>
                    <a:gd name="T15" fmla="*/ 4 h 7"/>
                    <a:gd name="T16" fmla="*/ 5 w 8"/>
                    <a:gd name="T17" fmla="*/ 4 h 7"/>
                    <a:gd name="T18" fmla="*/ 5 w 8"/>
                    <a:gd name="T19" fmla="*/ 4 h 7"/>
                    <a:gd name="T20" fmla="*/ 5 w 8"/>
                    <a:gd name="T21" fmla="*/ 4 h 7"/>
                    <a:gd name="T22" fmla="*/ 5 w 8"/>
                    <a:gd name="T23" fmla="*/ 4 h 7"/>
                    <a:gd name="T24" fmla="*/ 5 w 8"/>
                    <a:gd name="T25" fmla="*/ 3 h 7"/>
                    <a:gd name="T26" fmla="*/ 5 w 8"/>
                    <a:gd name="T27" fmla="*/ 3 h 7"/>
                    <a:gd name="T28" fmla="*/ 5 w 8"/>
                    <a:gd name="T29" fmla="*/ 3 h 7"/>
                    <a:gd name="T30" fmla="*/ 5 w 8"/>
                    <a:gd name="T31" fmla="*/ 3 h 7"/>
                    <a:gd name="T32" fmla="*/ 4 w 8"/>
                    <a:gd name="T33" fmla="*/ 3 h 7"/>
                    <a:gd name="T34" fmla="*/ 4 w 8"/>
                    <a:gd name="T35" fmla="*/ 3 h 7"/>
                    <a:gd name="T36" fmla="*/ 4 w 8"/>
                    <a:gd name="T37" fmla="*/ 3 h 7"/>
                    <a:gd name="T38" fmla="*/ 4 w 8"/>
                    <a:gd name="T39" fmla="*/ 3 h 7"/>
                    <a:gd name="T40" fmla="*/ 4 w 8"/>
                    <a:gd name="T41" fmla="*/ 3 h 7"/>
                    <a:gd name="T42" fmla="*/ 4 w 8"/>
                    <a:gd name="T43" fmla="*/ 3 h 7"/>
                    <a:gd name="T44" fmla="*/ 4 w 8"/>
                    <a:gd name="T45" fmla="*/ 3 h 7"/>
                    <a:gd name="T46" fmla="*/ 4 w 8"/>
                    <a:gd name="T47" fmla="*/ 4 h 7"/>
                    <a:gd name="T48" fmla="*/ 4 w 8"/>
                    <a:gd name="T49" fmla="*/ 4 h 7"/>
                    <a:gd name="T50" fmla="*/ 5 w 8"/>
                    <a:gd name="T51" fmla="*/ 2 h 7"/>
                    <a:gd name="T52" fmla="*/ 7 w 8"/>
                    <a:gd name="T53" fmla="*/ 2 h 7"/>
                    <a:gd name="T54" fmla="*/ 6 w 8"/>
                    <a:gd name="T55" fmla="*/ 5 h 7"/>
                    <a:gd name="T56" fmla="*/ 3 w 8"/>
                    <a:gd name="T57" fmla="*/ 6 h 7"/>
                    <a:gd name="T58" fmla="*/ 6 w 8"/>
                    <a:gd name="T59" fmla="*/ 1 h 7"/>
                    <a:gd name="T60" fmla="*/ 7 w 8"/>
                    <a:gd name="T61" fmla="*/ 3 h 7"/>
                    <a:gd name="T62" fmla="*/ 5 w 8"/>
                    <a:gd name="T6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7">
                      <a:moveTo>
                        <a:pt x="5" y="4"/>
                      </a:moveTo>
                      <a:cubicBezTo>
                        <a:pt x="4" y="4"/>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5" y="3"/>
                        <a:pt x="5" y="3"/>
                        <a:pt x="5" y="3"/>
                      </a:cubicBezTo>
                      <a:cubicBezTo>
                        <a:pt x="5" y="3"/>
                        <a:pt x="4" y="3"/>
                        <a:pt x="5" y="3"/>
                      </a:cubicBezTo>
                      <a:cubicBezTo>
                        <a:pt x="5" y="3"/>
                        <a:pt x="5" y="3"/>
                        <a:pt x="4" y="3"/>
                      </a:cubicBezTo>
                      <a:cubicBezTo>
                        <a:pt x="4" y="3"/>
                        <a:pt x="4" y="3"/>
                        <a:pt x="4" y="3"/>
                      </a:cubicBezTo>
                      <a:cubicBezTo>
                        <a:pt x="5" y="3"/>
                        <a:pt x="4" y="3"/>
                        <a:pt x="4" y="3"/>
                      </a:cubicBezTo>
                      <a:cubicBezTo>
                        <a:pt x="4" y="3"/>
                        <a:pt x="4" y="4"/>
                        <a:pt x="4" y="3"/>
                      </a:cubicBezTo>
                      <a:cubicBezTo>
                        <a:pt x="4" y="3"/>
                        <a:pt x="4" y="3"/>
                        <a:pt x="4" y="3"/>
                      </a:cubicBezTo>
                      <a:cubicBezTo>
                        <a:pt x="4" y="3"/>
                        <a:pt x="4" y="3"/>
                        <a:pt x="4" y="3"/>
                      </a:cubicBezTo>
                      <a:cubicBezTo>
                        <a:pt x="4" y="3"/>
                        <a:pt x="4" y="4"/>
                        <a:pt x="4" y="3"/>
                      </a:cubicBezTo>
                      <a:cubicBezTo>
                        <a:pt x="4" y="4"/>
                        <a:pt x="4" y="4"/>
                        <a:pt x="4" y="4"/>
                      </a:cubicBezTo>
                      <a:cubicBezTo>
                        <a:pt x="4" y="4"/>
                        <a:pt x="4" y="4"/>
                        <a:pt x="4" y="4"/>
                      </a:cubicBezTo>
                      <a:cubicBezTo>
                        <a:pt x="4" y="3"/>
                        <a:pt x="4" y="2"/>
                        <a:pt x="5" y="2"/>
                      </a:cubicBezTo>
                      <a:cubicBezTo>
                        <a:pt x="5" y="1"/>
                        <a:pt x="6" y="1"/>
                        <a:pt x="7" y="2"/>
                      </a:cubicBezTo>
                      <a:cubicBezTo>
                        <a:pt x="8" y="3"/>
                        <a:pt x="7" y="4"/>
                        <a:pt x="6" y="5"/>
                      </a:cubicBezTo>
                      <a:cubicBezTo>
                        <a:pt x="6" y="6"/>
                        <a:pt x="4" y="7"/>
                        <a:pt x="3" y="6"/>
                      </a:cubicBezTo>
                      <a:cubicBezTo>
                        <a:pt x="0" y="4"/>
                        <a:pt x="3" y="0"/>
                        <a:pt x="6" y="1"/>
                      </a:cubicBezTo>
                      <a:cubicBezTo>
                        <a:pt x="7" y="2"/>
                        <a:pt x="7" y="3"/>
                        <a:pt x="7" y="3"/>
                      </a:cubicBezTo>
                      <a:cubicBezTo>
                        <a:pt x="6" y="4"/>
                        <a:pt x="5" y="4"/>
                        <a:pt x="5" y="4"/>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4" name="Freeform 36">
                  <a:extLst>
                    <a:ext uri="{FF2B5EF4-FFF2-40B4-BE49-F238E27FC236}">
                      <a16:creationId xmlns:a16="http://schemas.microsoft.com/office/drawing/2014/main" id="{812363F5-0B78-4839-B7EC-39D19D286D90}"/>
                    </a:ext>
                  </a:extLst>
                </p:cNvPr>
                <p:cNvSpPr>
                  <a:spLocks/>
                </p:cNvSpPr>
                <p:nvPr/>
              </p:nvSpPr>
              <p:spPr bwMode="auto">
                <a:xfrm>
                  <a:off x="2864321" y="2764474"/>
                  <a:ext cx="28575" cy="23813"/>
                </a:xfrm>
                <a:custGeom>
                  <a:avLst/>
                  <a:gdLst>
                    <a:gd name="T0" fmla="*/ 4 w 11"/>
                    <a:gd name="T1" fmla="*/ 2 h 9"/>
                    <a:gd name="T2" fmla="*/ 10 w 11"/>
                    <a:gd name="T3" fmla="*/ 5 h 9"/>
                    <a:gd name="T4" fmla="*/ 8 w 11"/>
                    <a:gd name="T5" fmla="*/ 8 h 9"/>
                    <a:gd name="T6" fmla="*/ 2 w 11"/>
                    <a:gd name="T7" fmla="*/ 4 h 9"/>
                    <a:gd name="T8" fmla="*/ 4 w 11"/>
                    <a:gd name="T9" fmla="*/ 2 h 9"/>
                    <a:gd name="T10" fmla="*/ 6 w 11"/>
                    <a:gd name="T11" fmla="*/ 4 h 9"/>
                    <a:gd name="T12" fmla="*/ 4 w 11"/>
                    <a:gd name="T13" fmla="*/ 6 h 9"/>
                    <a:gd name="T14" fmla="*/ 1 w 11"/>
                    <a:gd name="T15" fmla="*/ 3 h 9"/>
                    <a:gd name="T16" fmla="*/ 3 w 11"/>
                    <a:gd name="T17" fmla="*/ 1 h 9"/>
                    <a:gd name="T18" fmla="*/ 11 w 11"/>
                    <a:gd name="T19" fmla="*/ 6 h 9"/>
                    <a:gd name="T20" fmla="*/ 9 w 11"/>
                    <a:gd name="T21" fmla="*/ 9 h 9"/>
                    <a:gd name="T22" fmla="*/ 1 w 11"/>
                    <a:gd name="T23" fmla="*/ 3 h 9"/>
                    <a:gd name="T24" fmla="*/ 4 w 11"/>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4" y="2"/>
                      </a:moveTo>
                      <a:cubicBezTo>
                        <a:pt x="5" y="4"/>
                        <a:pt x="7" y="5"/>
                        <a:pt x="10" y="5"/>
                      </a:cubicBezTo>
                      <a:cubicBezTo>
                        <a:pt x="9" y="6"/>
                        <a:pt x="8" y="7"/>
                        <a:pt x="8" y="8"/>
                      </a:cubicBezTo>
                      <a:cubicBezTo>
                        <a:pt x="6" y="6"/>
                        <a:pt x="4" y="4"/>
                        <a:pt x="2" y="4"/>
                      </a:cubicBezTo>
                      <a:cubicBezTo>
                        <a:pt x="3" y="3"/>
                        <a:pt x="3" y="2"/>
                        <a:pt x="4" y="2"/>
                      </a:cubicBezTo>
                      <a:cubicBezTo>
                        <a:pt x="4" y="3"/>
                        <a:pt x="5" y="3"/>
                        <a:pt x="6" y="4"/>
                      </a:cubicBezTo>
                      <a:cubicBezTo>
                        <a:pt x="8" y="4"/>
                        <a:pt x="6" y="7"/>
                        <a:pt x="4" y="6"/>
                      </a:cubicBezTo>
                      <a:cubicBezTo>
                        <a:pt x="3" y="6"/>
                        <a:pt x="1" y="4"/>
                        <a:pt x="1" y="3"/>
                      </a:cubicBezTo>
                      <a:cubicBezTo>
                        <a:pt x="0" y="2"/>
                        <a:pt x="1" y="0"/>
                        <a:pt x="3" y="1"/>
                      </a:cubicBezTo>
                      <a:cubicBezTo>
                        <a:pt x="6" y="2"/>
                        <a:pt x="9" y="3"/>
                        <a:pt x="11" y="6"/>
                      </a:cubicBezTo>
                      <a:cubicBezTo>
                        <a:pt x="11" y="7"/>
                        <a:pt x="10" y="9"/>
                        <a:pt x="9" y="9"/>
                      </a:cubicBezTo>
                      <a:cubicBezTo>
                        <a:pt x="5" y="8"/>
                        <a:pt x="2" y="6"/>
                        <a:pt x="1" y="3"/>
                      </a:cubicBezTo>
                      <a:cubicBezTo>
                        <a:pt x="0" y="1"/>
                        <a:pt x="3" y="0"/>
                        <a:pt x="4"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5" name="Freeform 37">
                  <a:extLst>
                    <a:ext uri="{FF2B5EF4-FFF2-40B4-BE49-F238E27FC236}">
                      <a16:creationId xmlns:a16="http://schemas.microsoft.com/office/drawing/2014/main" id="{93C18C11-60B3-4697-BD84-01B3D8CDBDD7}"/>
                    </a:ext>
                  </a:extLst>
                </p:cNvPr>
                <p:cNvSpPr>
                  <a:spLocks/>
                </p:cNvSpPr>
                <p:nvPr/>
              </p:nvSpPr>
              <p:spPr bwMode="auto">
                <a:xfrm>
                  <a:off x="3140546" y="2754949"/>
                  <a:ext cx="15875" cy="25400"/>
                </a:xfrm>
                <a:custGeom>
                  <a:avLst/>
                  <a:gdLst>
                    <a:gd name="T0" fmla="*/ 4 w 6"/>
                    <a:gd name="T1" fmla="*/ 3 h 10"/>
                    <a:gd name="T2" fmla="*/ 3 w 6"/>
                    <a:gd name="T3" fmla="*/ 9 h 10"/>
                    <a:gd name="T4" fmla="*/ 1 w 6"/>
                    <a:gd name="T5" fmla="*/ 7 h 10"/>
                    <a:gd name="T6" fmla="*/ 3 w 6"/>
                    <a:gd name="T7" fmla="*/ 4 h 10"/>
                    <a:gd name="T8" fmla="*/ 6 w 6"/>
                    <a:gd name="T9" fmla="*/ 5 h 10"/>
                    <a:gd name="T10" fmla="*/ 3 w 6"/>
                    <a:gd name="T11" fmla="*/ 7 h 10"/>
                    <a:gd name="T12" fmla="*/ 1 w 6"/>
                    <a:gd name="T13" fmla="*/ 7 h 10"/>
                    <a:gd name="T14" fmla="*/ 1 w 6"/>
                    <a:gd name="T15" fmla="*/ 5 h 10"/>
                    <a:gd name="T16" fmla="*/ 3 w 6"/>
                    <a:gd name="T17" fmla="*/ 3 h 10"/>
                    <a:gd name="T18" fmla="*/ 6 w 6"/>
                    <a:gd name="T19" fmla="*/ 4 h 10"/>
                    <a:gd name="T20" fmla="*/ 2 w 6"/>
                    <a:gd name="T21" fmla="*/ 10 h 10"/>
                    <a:gd name="T22" fmla="*/ 0 w 6"/>
                    <a:gd name="T23" fmla="*/ 8 h 10"/>
                    <a:gd name="T24" fmla="*/ 2 w 6"/>
                    <a:gd name="T25" fmla="*/ 2 h 10"/>
                    <a:gd name="T26" fmla="*/ 4 w 6"/>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0">
                      <a:moveTo>
                        <a:pt x="4" y="3"/>
                      </a:moveTo>
                      <a:cubicBezTo>
                        <a:pt x="3" y="5"/>
                        <a:pt x="3" y="7"/>
                        <a:pt x="3" y="9"/>
                      </a:cubicBezTo>
                      <a:cubicBezTo>
                        <a:pt x="2" y="8"/>
                        <a:pt x="1" y="7"/>
                        <a:pt x="1" y="7"/>
                      </a:cubicBezTo>
                      <a:cubicBezTo>
                        <a:pt x="2" y="6"/>
                        <a:pt x="3" y="5"/>
                        <a:pt x="3" y="4"/>
                      </a:cubicBezTo>
                      <a:cubicBezTo>
                        <a:pt x="4" y="4"/>
                        <a:pt x="5" y="4"/>
                        <a:pt x="6" y="5"/>
                      </a:cubicBezTo>
                      <a:cubicBezTo>
                        <a:pt x="5" y="6"/>
                        <a:pt x="4" y="6"/>
                        <a:pt x="3" y="7"/>
                      </a:cubicBezTo>
                      <a:cubicBezTo>
                        <a:pt x="3" y="8"/>
                        <a:pt x="2" y="8"/>
                        <a:pt x="1" y="7"/>
                      </a:cubicBezTo>
                      <a:cubicBezTo>
                        <a:pt x="0" y="7"/>
                        <a:pt x="0" y="6"/>
                        <a:pt x="1" y="5"/>
                      </a:cubicBezTo>
                      <a:cubicBezTo>
                        <a:pt x="2" y="4"/>
                        <a:pt x="3" y="3"/>
                        <a:pt x="3" y="3"/>
                      </a:cubicBezTo>
                      <a:cubicBezTo>
                        <a:pt x="4" y="2"/>
                        <a:pt x="6" y="2"/>
                        <a:pt x="6" y="4"/>
                      </a:cubicBezTo>
                      <a:cubicBezTo>
                        <a:pt x="6" y="6"/>
                        <a:pt x="4" y="9"/>
                        <a:pt x="2" y="10"/>
                      </a:cubicBezTo>
                      <a:cubicBezTo>
                        <a:pt x="0" y="10"/>
                        <a:pt x="0" y="9"/>
                        <a:pt x="0" y="8"/>
                      </a:cubicBezTo>
                      <a:cubicBezTo>
                        <a:pt x="0" y="6"/>
                        <a:pt x="0" y="4"/>
                        <a:pt x="2" y="2"/>
                      </a:cubicBezTo>
                      <a:cubicBezTo>
                        <a:pt x="3" y="0"/>
                        <a:pt x="5" y="2"/>
                        <a:pt x="4"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6" name="Freeform 38">
                  <a:extLst>
                    <a:ext uri="{FF2B5EF4-FFF2-40B4-BE49-F238E27FC236}">
                      <a16:creationId xmlns:a16="http://schemas.microsoft.com/office/drawing/2014/main" id="{56BA23A0-29BB-48FF-827F-A995EE5DE809}"/>
                    </a:ext>
                  </a:extLst>
                </p:cNvPr>
                <p:cNvSpPr>
                  <a:spLocks/>
                </p:cNvSpPr>
                <p:nvPr/>
              </p:nvSpPr>
              <p:spPr bwMode="auto">
                <a:xfrm>
                  <a:off x="3027834" y="2739074"/>
                  <a:ext cx="12700" cy="12700"/>
                </a:xfrm>
                <a:custGeom>
                  <a:avLst/>
                  <a:gdLst>
                    <a:gd name="T0" fmla="*/ 4 w 5"/>
                    <a:gd name="T1" fmla="*/ 1 h 5"/>
                    <a:gd name="T2" fmla="*/ 5 w 5"/>
                    <a:gd name="T3" fmla="*/ 3 h 5"/>
                    <a:gd name="T4" fmla="*/ 2 w 5"/>
                    <a:gd name="T5" fmla="*/ 5 h 5"/>
                    <a:gd name="T6" fmla="*/ 0 w 5"/>
                    <a:gd name="T7" fmla="*/ 3 h 5"/>
                    <a:gd name="T8" fmla="*/ 2 w 5"/>
                    <a:gd name="T9" fmla="*/ 0 h 5"/>
                    <a:gd name="T10" fmla="*/ 4 w 5"/>
                    <a:gd name="T11" fmla="*/ 1 h 5"/>
                    <a:gd name="T12" fmla="*/ 3 w 5"/>
                    <a:gd name="T13" fmla="*/ 4 h 5"/>
                    <a:gd name="T14" fmla="*/ 4 w 5"/>
                    <a:gd name="T15" fmla="*/ 3 h 5"/>
                    <a:gd name="T16" fmla="*/ 4 w 5"/>
                    <a:gd name="T17" fmla="*/ 3 h 5"/>
                    <a:gd name="T18" fmla="*/ 4 w 5"/>
                    <a:gd name="T19" fmla="*/ 2 h 5"/>
                    <a:gd name="T20" fmla="*/ 4 w 5"/>
                    <a:gd name="T21" fmla="*/ 2 h 5"/>
                    <a:gd name="T22" fmla="*/ 3 w 5"/>
                    <a:gd name="T23" fmla="*/ 1 h 5"/>
                    <a:gd name="T24" fmla="*/ 2 w 5"/>
                    <a:gd name="T25" fmla="*/ 1 h 5"/>
                    <a:gd name="T26" fmla="*/ 2 w 5"/>
                    <a:gd name="T27" fmla="*/ 2 h 5"/>
                    <a:gd name="T28" fmla="*/ 1 w 5"/>
                    <a:gd name="T29" fmla="*/ 2 h 5"/>
                    <a:gd name="T30" fmla="*/ 2 w 5"/>
                    <a:gd name="T31" fmla="*/ 3 h 5"/>
                    <a:gd name="T32" fmla="*/ 2 w 5"/>
                    <a:gd name="T33" fmla="*/ 1 h 5"/>
                    <a:gd name="T34" fmla="*/ 4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4" y="1"/>
                      </a:moveTo>
                      <a:cubicBezTo>
                        <a:pt x="5" y="1"/>
                        <a:pt x="5" y="2"/>
                        <a:pt x="5" y="3"/>
                      </a:cubicBezTo>
                      <a:cubicBezTo>
                        <a:pt x="4" y="4"/>
                        <a:pt x="3" y="5"/>
                        <a:pt x="2" y="5"/>
                      </a:cubicBezTo>
                      <a:cubicBezTo>
                        <a:pt x="1" y="4"/>
                        <a:pt x="0" y="4"/>
                        <a:pt x="0" y="3"/>
                      </a:cubicBezTo>
                      <a:cubicBezTo>
                        <a:pt x="0" y="1"/>
                        <a:pt x="1" y="1"/>
                        <a:pt x="2" y="0"/>
                      </a:cubicBezTo>
                      <a:cubicBezTo>
                        <a:pt x="3" y="0"/>
                        <a:pt x="4" y="0"/>
                        <a:pt x="4" y="1"/>
                      </a:cubicBezTo>
                      <a:cubicBezTo>
                        <a:pt x="4" y="2"/>
                        <a:pt x="4" y="3"/>
                        <a:pt x="3" y="4"/>
                      </a:cubicBezTo>
                      <a:cubicBezTo>
                        <a:pt x="3" y="3"/>
                        <a:pt x="4" y="3"/>
                        <a:pt x="4" y="3"/>
                      </a:cubicBezTo>
                      <a:cubicBezTo>
                        <a:pt x="4" y="3"/>
                        <a:pt x="4" y="2"/>
                        <a:pt x="4" y="3"/>
                      </a:cubicBezTo>
                      <a:cubicBezTo>
                        <a:pt x="4" y="3"/>
                        <a:pt x="4" y="2"/>
                        <a:pt x="4" y="2"/>
                      </a:cubicBezTo>
                      <a:cubicBezTo>
                        <a:pt x="4" y="2"/>
                        <a:pt x="4" y="2"/>
                        <a:pt x="4" y="2"/>
                      </a:cubicBezTo>
                      <a:cubicBezTo>
                        <a:pt x="3" y="1"/>
                        <a:pt x="3" y="1"/>
                        <a:pt x="3" y="1"/>
                      </a:cubicBezTo>
                      <a:cubicBezTo>
                        <a:pt x="3" y="1"/>
                        <a:pt x="2" y="2"/>
                        <a:pt x="2" y="1"/>
                      </a:cubicBezTo>
                      <a:cubicBezTo>
                        <a:pt x="2" y="1"/>
                        <a:pt x="2" y="2"/>
                        <a:pt x="2" y="2"/>
                      </a:cubicBezTo>
                      <a:cubicBezTo>
                        <a:pt x="1" y="2"/>
                        <a:pt x="1" y="2"/>
                        <a:pt x="1" y="2"/>
                      </a:cubicBezTo>
                      <a:cubicBezTo>
                        <a:pt x="1" y="2"/>
                        <a:pt x="1" y="3"/>
                        <a:pt x="2" y="3"/>
                      </a:cubicBezTo>
                      <a:cubicBezTo>
                        <a:pt x="1" y="3"/>
                        <a:pt x="1" y="2"/>
                        <a:pt x="2" y="1"/>
                      </a:cubicBezTo>
                      <a:cubicBezTo>
                        <a:pt x="2" y="0"/>
                        <a:pt x="3" y="0"/>
                        <a:pt x="4"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7" name="Freeform 39">
                  <a:extLst>
                    <a:ext uri="{FF2B5EF4-FFF2-40B4-BE49-F238E27FC236}">
                      <a16:creationId xmlns:a16="http://schemas.microsoft.com/office/drawing/2014/main" id="{C1966674-CE73-4F81-9734-F621FC907F8A}"/>
                    </a:ext>
                  </a:extLst>
                </p:cNvPr>
                <p:cNvSpPr>
                  <a:spLocks/>
                </p:cNvSpPr>
                <p:nvPr/>
              </p:nvSpPr>
              <p:spPr bwMode="auto">
                <a:xfrm>
                  <a:off x="3077046" y="2566036"/>
                  <a:ext cx="34925" cy="26988"/>
                </a:xfrm>
                <a:custGeom>
                  <a:avLst/>
                  <a:gdLst>
                    <a:gd name="T0" fmla="*/ 3 w 13"/>
                    <a:gd name="T1" fmla="*/ 1 h 10"/>
                    <a:gd name="T2" fmla="*/ 6 w 13"/>
                    <a:gd name="T3" fmla="*/ 3 h 10"/>
                    <a:gd name="T4" fmla="*/ 9 w 13"/>
                    <a:gd name="T5" fmla="*/ 6 h 10"/>
                    <a:gd name="T6" fmla="*/ 10 w 13"/>
                    <a:gd name="T7" fmla="*/ 6 h 10"/>
                    <a:gd name="T8" fmla="*/ 9 w 13"/>
                    <a:gd name="T9" fmla="*/ 6 h 10"/>
                    <a:gd name="T10" fmla="*/ 8 w 13"/>
                    <a:gd name="T11" fmla="*/ 5 h 10"/>
                    <a:gd name="T12" fmla="*/ 5 w 13"/>
                    <a:gd name="T13" fmla="*/ 4 h 10"/>
                    <a:gd name="T14" fmla="*/ 6 w 13"/>
                    <a:gd name="T15" fmla="*/ 1 h 10"/>
                    <a:gd name="T16" fmla="*/ 8 w 13"/>
                    <a:gd name="T17" fmla="*/ 4 h 10"/>
                    <a:gd name="T18" fmla="*/ 6 w 13"/>
                    <a:gd name="T19" fmla="*/ 6 h 10"/>
                    <a:gd name="T20" fmla="*/ 4 w 13"/>
                    <a:gd name="T21" fmla="*/ 4 h 10"/>
                    <a:gd name="T22" fmla="*/ 6 w 13"/>
                    <a:gd name="T23" fmla="*/ 2 h 10"/>
                    <a:gd name="T24" fmla="*/ 6 w 13"/>
                    <a:gd name="T25" fmla="*/ 2 h 10"/>
                    <a:gd name="T26" fmla="*/ 4 w 13"/>
                    <a:gd name="T27" fmla="*/ 5 h 10"/>
                    <a:gd name="T28" fmla="*/ 2 w 13"/>
                    <a:gd name="T29" fmla="*/ 2 h 10"/>
                    <a:gd name="T30" fmla="*/ 4 w 13"/>
                    <a:gd name="T31" fmla="*/ 0 h 10"/>
                    <a:gd name="T32" fmla="*/ 9 w 13"/>
                    <a:gd name="T33" fmla="*/ 4 h 10"/>
                    <a:gd name="T34" fmla="*/ 7 w 13"/>
                    <a:gd name="T35" fmla="*/ 6 h 10"/>
                    <a:gd name="T36" fmla="*/ 3 w 13"/>
                    <a:gd name="T37" fmla="*/ 2 h 10"/>
                    <a:gd name="T38" fmla="*/ 5 w 13"/>
                    <a:gd name="T39" fmla="*/ 0 h 10"/>
                    <a:gd name="T40" fmla="*/ 10 w 13"/>
                    <a:gd name="T41" fmla="*/ 3 h 10"/>
                    <a:gd name="T42" fmla="*/ 12 w 13"/>
                    <a:gd name="T43" fmla="*/ 8 h 10"/>
                    <a:gd name="T44" fmla="*/ 7 w 13"/>
                    <a:gd name="T45" fmla="*/ 8 h 10"/>
                    <a:gd name="T46" fmla="*/ 1 w 13"/>
                    <a:gd name="T47" fmla="*/ 4 h 10"/>
                    <a:gd name="T48" fmla="*/ 3 w 13"/>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0">
                      <a:moveTo>
                        <a:pt x="3" y="1"/>
                      </a:moveTo>
                      <a:cubicBezTo>
                        <a:pt x="4" y="2"/>
                        <a:pt x="5" y="3"/>
                        <a:pt x="6" y="3"/>
                      </a:cubicBezTo>
                      <a:cubicBezTo>
                        <a:pt x="7" y="4"/>
                        <a:pt x="8" y="5"/>
                        <a:pt x="9" y="6"/>
                      </a:cubicBezTo>
                      <a:cubicBezTo>
                        <a:pt x="9" y="6"/>
                        <a:pt x="9" y="6"/>
                        <a:pt x="10" y="6"/>
                      </a:cubicBezTo>
                      <a:cubicBezTo>
                        <a:pt x="9" y="6"/>
                        <a:pt x="9" y="6"/>
                        <a:pt x="9" y="6"/>
                      </a:cubicBezTo>
                      <a:cubicBezTo>
                        <a:pt x="8" y="6"/>
                        <a:pt x="8" y="5"/>
                        <a:pt x="8" y="5"/>
                      </a:cubicBezTo>
                      <a:cubicBezTo>
                        <a:pt x="7" y="4"/>
                        <a:pt x="6" y="4"/>
                        <a:pt x="5" y="4"/>
                      </a:cubicBezTo>
                      <a:cubicBezTo>
                        <a:pt x="5" y="3"/>
                        <a:pt x="6" y="2"/>
                        <a:pt x="6" y="1"/>
                      </a:cubicBezTo>
                      <a:cubicBezTo>
                        <a:pt x="7" y="3"/>
                        <a:pt x="7" y="3"/>
                        <a:pt x="8" y="4"/>
                      </a:cubicBezTo>
                      <a:cubicBezTo>
                        <a:pt x="8" y="4"/>
                        <a:pt x="7" y="5"/>
                        <a:pt x="6" y="6"/>
                      </a:cubicBezTo>
                      <a:cubicBezTo>
                        <a:pt x="6" y="5"/>
                        <a:pt x="5" y="4"/>
                        <a:pt x="4" y="4"/>
                      </a:cubicBezTo>
                      <a:cubicBezTo>
                        <a:pt x="5" y="3"/>
                        <a:pt x="5" y="2"/>
                        <a:pt x="6" y="2"/>
                      </a:cubicBezTo>
                      <a:cubicBezTo>
                        <a:pt x="6" y="2"/>
                        <a:pt x="6" y="2"/>
                        <a:pt x="6" y="2"/>
                      </a:cubicBezTo>
                      <a:cubicBezTo>
                        <a:pt x="8" y="4"/>
                        <a:pt x="5" y="6"/>
                        <a:pt x="4" y="5"/>
                      </a:cubicBezTo>
                      <a:cubicBezTo>
                        <a:pt x="3" y="4"/>
                        <a:pt x="3" y="3"/>
                        <a:pt x="2" y="2"/>
                      </a:cubicBezTo>
                      <a:cubicBezTo>
                        <a:pt x="2" y="1"/>
                        <a:pt x="3" y="0"/>
                        <a:pt x="4" y="0"/>
                      </a:cubicBezTo>
                      <a:cubicBezTo>
                        <a:pt x="7" y="1"/>
                        <a:pt x="8" y="2"/>
                        <a:pt x="9" y="4"/>
                      </a:cubicBezTo>
                      <a:cubicBezTo>
                        <a:pt x="10" y="6"/>
                        <a:pt x="8" y="7"/>
                        <a:pt x="7" y="6"/>
                      </a:cubicBezTo>
                      <a:cubicBezTo>
                        <a:pt x="5" y="6"/>
                        <a:pt x="4" y="4"/>
                        <a:pt x="3" y="2"/>
                      </a:cubicBezTo>
                      <a:cubicBezTo>
                        <a:pt x="3" y="1"/>
                        <a:pt x="4" y="0"/>
                        <a:pt x="5" y="0"/>
                      </a:cubicBezTo>
                      <a:cubicBezTo>
                        <a:pt x="7" y="1"/>
                        <a:pt x="9" y="2"/>
                        <a:pt x="10" y="3"/>
                      </a:cubicBezTo>
                      <a:cubicBezTo>
                        <a:pt x="12" y="5"/>
                        <a:pt x="13" y="7"/>
                        <a:pt x="12" y="8"/>
                      </a:cubicBezTo>
                      <a:cubicBezTo>
                        <a:pt x="11" y="10"/>
                        <a:pt x="9" y="9"/>
                        <a:pt x="7" y="8"/>
                      </a:cubicBezTo>
                      <a:cubicBezTo>
                        <a:pt x="5" y="7"/>
                        <a:pt x="3" y="5"/>
                        <a:pt x="1" y="4"/>
                      </a:cubicBezTo>
                      <a:cubicBezTo>
                        <a:pt x="0" y="2"/>
                        <a:pt x="2" y="0"/>
                        <a:pt x="3" y="1"/>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8" name="Freeform 40">
                  <a:extLst>
                    <a:ext uri="{FF2B5EF4-FFF2-40B4-BE49-F238E27FC236}">
                      <a16:creationId xmlns:a16="http://schemas.microsoft.com/office/drawing/2014/main" id="{15F9B8D3-167A-4709-B286-CD5C3BBFD34E}"/>
                    </a:ext>
                  </a:extLst>
                </p:cNvPr>
                <p:cNvSpPr>
                  <a:spLocks/>
                </p:cNvSpPr>
                <p:nvPr/>
              </p:nvSpPr>
              <p:spPr bwMode="auto">
                <a:xfrm>
                  <a:off x="2967509" y="2402524"/>
                  <a:ext cx="23812" cy="17463"/>
                </a:xfrm>
                <a:custGeom>
                  <a:avLst/>
                  <a:gdLst>
                    <a:gd name="T0" fmla="*/ 6 w 9"/>
                    <a:gd name="T1" fmla="*/ 5 h 7"/>
                    <a:gd name="T2" fmla="*/ 4 w 9"/>
                    <a:gd name="T3" fmla="*/ 6 h 7"/>
                    <a:gd name="T4" fmla="*/ 2 w 9"/>
                    <a:gd name="T5" fmla="*/ 4 h 7"/>
                    <a:gd name="T6" fmla="*/ 6 w 9"/>
                    <a:gd name="T7" fmla="*/ 1 h 7"/>
                    <a:gd name="T8" fmla="*/ 8 w 9"/>
                    <a:gd name="T9" fmla="*/ 3 h 7"/>
                    <a:gd name="T10" fmla="*/ 7 w 9"/>
                    <a:gd name="T11" fmla="*/ 4 h 7"/>
                    <a:gd name="T12" fmla="*/ 4 w 9"/>
                    <a:gd name="T13" fmla="*/ 4 h 7"/>
                    <a:gd name="T14" fmla="*/ 7 w 9"/>
                    <a:gd name="T15" fmla="*/ 1 h 7"/>
                    <a:gd name="T16" fmla="*/ 8 w 9"/>
                    <a:gd name="T17" fmla="*/ 3 h 7"/>
                    <a:gd name="T18" fmla="*/ 3 w 9"/>
                    <a:gd name="T19" fmla="*/ 7 h 7"/>
                    <a:gd name="T20" fmla="*/ 1 w 9"/>
                    <a:gd name="T21" fmla="*/ 5 h 7"/>
                    <a:gd name="T22" fmla="*/ 6 w 9"/>
                    <a:gd name="T23" fmla="*/ 2 h 7"/>
                    <a:gd name="T24" fmla="*/ 8 w 9"/>
                    <a:gd name="T25" fmla="*/ 4 h 7"/>
                    <a:gd name="T26" fmla="*/ 6 w 9"/>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6" y="5"/>
                      </a:moveTo>
                      <a:cubicBezTo>
                        <a:pt x="5" y="5"/>
                        <a:pt x="4" y="5"/>
                        <a:pt x="4" y="6"/>
                      </a:cubicBezTo>
                      <a:cubicBezTo>
                        <a:pt x="3" y="6"/>
                        <a:pt x="2" y="5"/>
                        <a:pt x="2" y="4"/>
                      </a:cubicBezTo>
                      <a:cubicBezTo>
                        <a:pt x="4" y="4"/>
                        <a:pt x="5" y="3"/>
                        <a:pt x="6" y="1"/>
                      </a:cubicBezTo>
                      <a:cubicBezTo>
                        <a:pt x="7" y="2"/>
                        <a:pt x="8" y="3"/>
                        <a:pt x="8" y="3"/>
                      </a:cubicBezTo>
                      <a:cubicBezTo>
                        <a:pt x="8" y="4"/>
                        <a:pt x="8" y="4"/>
                        <a:pt x="7" y="4"/>
                      </a:cubicBezTo>
                      <a:cubicBezTo>
                        <a:pt x="7" y="6"/>
                        <a:pt x="4" y="6"/>
                        <a:pt x="4" y="4"/>
                      </a:cubicBezTo>
                      <a:cubicBezTo>
                        <a:pt x="5" y="2"/>
                        <a:pt x="5" y="1"/>
                        <a:pt x="7" y="1"/>
                      </a:cubicBezTo>
                      <a:cubicBezTo>
                        <a:pt x="8" y="0"/>
                        <a:pt x="9" y="2"/>
                        <a:pt x="8" y="3"/>
                      </a:cubicBezTo>
                      <a:cubicBezTo>
                        <a:pt x="7" y="5"/>
                        <a:pt x="5" y="6"/>
                        <a:pt x="3" y="7"/>
                      </a:cubicBezTo>
                      <a:cubicBezTo>
                        <a:pt x="1" y="7"/>
                        <a:pt x="0" y="6"/>
                        <a:pt x="1" y="5"/>
                      </a:cubicBezTo>
                      <a:cubicBezTo>
                        <a:pt x="2" y="3"/>
                        <a:pt x="4" y="2"/>
                        <a:pt x="6" y="2"/>
                      </a:cubicBezTo>
                      <a:cubicBezTo>
                        <a:pt x="7" y="3"/>
                        <a:pt x="8" y="3"/>
                        <a:pt x="8" y="4"/>
                      </a:cubicBezTo>
                      <a:cubicBezTo>
                        <a:pt x="7" y="5"/>
                        <a:pt x="7" y="6"/>
                        <a:pt x="6" y="5"/>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89" name="Freeform 41">
                  <a:extLst>
                    <a:ext uri="{FF2B5EF4-FFF2-40B4-BE49-F238E27FC236}">
                      <a16:creationId xmlns:a16="http://schemas.microsoft.com/office/drawing/2014/main" id="{3A7DF11F-E081-4689-92C9-E3E68C7E4FAA}"/>
                    </a:ext>
                  </a:extLst>
                </p:cNvPr>
                <p:cNvSpPr>
                  <a:spLocks/>
                </p:cNvSpPr>
                <p:nvPr/>
              </p:nvSpPr>
              <p:spPr bwMode="auto">
                <a:xfrm>
                  <a:off x="3204046" y="2635886"/>
                  <a:ext cx="19050" cy="28575"/>
                </a:xfrm>
                <a:custGeom>
                  <a:avLst/>
                  <a:gdLst>
                    <a:gd name="T0" fmla="*/ 5 w 7"/>
                    <a:gd name="T1" fmla="*/ 3 h 11"/>
                    <a:gd name="T2" fmla="*/ 4 w 7"/>
                    <a:gd name="T3" fmla="*/ 8 h 11"/>
                    <a:gd name="T4" fmla="*/ 2 w 7"/>
                    <a:gd name="T5" fmla="*/ 8 h 11"/>
                    <a:gd name="T6" fmla="*/ 3 w 7"/>
                    <a:gd name="T7" fmla="*/ 4 h 11"/>
                    <a:gd name="T8" fmla="*/ 6 w 7"/>
                    <a:gd name="T9" fmla="*/ 4 h 11"/>
                    <a:gd name="T10" fmla="*/ 5 w 7"/>
                    <a:gd name="T11" fmla="*/ 6 h 11"/>
                    <a:gd name="T12" fmla="*/ 2 w 7"/>
                    <a:gd name="T13" fmla="*/ 6 h 11"/>
                    <a:gd name="T14" fmla="*/ 3 w 7"/>
                    <a:gd name="T15" fmla="*/ 2 h 11"/>
                    <a:gd name="T16" fmla="*/ 6 w 7"/>
                    <a:gd name="T17" fmla="*/ 3 h 11"/>
                    <a:gd name="T18" fmla="*/ 4 w 7"/>
                    <a:gd name="T19" fmla="*/ 10 h 11"/>
                    <a:gd name="T20" fmla="*/ 2 w 7"/>
                    <a:gd name="T21" fmla="*/ 10 h 11"/>
                    <a:gd name="T22" fmla="*/ 3 w 7"/>
                    <a:gd name="T23" fmla="*/ 1 h 11"/>
                    <a:gd name="T24" fmla="*/ 5 w 7"/>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5" y="3"/>
                      </a:moveTo>
                      <a:cubicBezTo>
                        <a:pt x="4" y="5"/>
                        <a:pt x="4" y="6"/>
                        <a:pt x="4" y="8"/>
                      </a:cubicBezTo>
                      <a:cubicBezTo>
                        <a:pt x="4" y="8"/>
                        <a:pt x="3" y="8"/>
                        <a:pt x="2" y="8"/>
                      </a:cubicBezTo>
                      <a:cubicBezTo>
                        <a:pt x="3" y="7"/>
                        <a:pt x="3" y="5"/>
                        <a:pt x="3" y="4"/>
                      </a:cubicBezTo>
                      <a:cubicBezTo>
                        <a:pt x="4" y="4"/>
                        <a:pt x="5" y="4"/>
                        <a:pt x="6" y="4"/>
                      </a:cubicBezTo>
                      <a:cubicBezTo>
                        <a:pt x="5" y="5"/>
                        <a:pt x="5" y="5"/>
                        <a:pt x="5" y="6"/>
                      </a:cubicBezTo>
                      <a:cubicBezTo>
                        <a:pt x="4" y="8"/>
                        <a:pt x="1" y="8"/>
                        <a:pt x="2" y="6"/>
                      </a:cubicBezTo>
                      <a:cubicBezTo>
                        <a:pt x="2" y="4"/>
                        <a:pt x="3" y="3"/>
                        <a:pt x="3" y="2"/>
                      </a:cubicBezTo>
                      <a:cubicBezTo>
                        <a:pt x="4" y="1"/>
                        <a:pt x="6" y="2"/>
                        <a:pt x="6" y="3"/>
                      </a:cubicBezTo>
                      <a:cubicBezTo>
                        <a:pt x="7" y="5"/>
                        <a:pt x="6" y="8"/>
                        <a:pt x="4" y="10"/>
                      </a:cubicBezTo>
                      <a:cubicBezTo>
                        <a:pt x="4" y="10"/>
                        <a:pt x="2" y="11"/>
                        <a:pt x="2" y="10"/>
                      </a:cubicBezTo>
                      <a:cubicBezTo>
                        <a:pt x="0" y="7"/>
                        <a:pt x="1" y="4"/>
                        <a:pt x="3" y="1"/>
                      </a:cubicBezTo>
                      <a:cubicBezTo>
                        <a:pt x="4" y="0"/>
                        <a:pt x="6"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0" name="Freeform 42">
                  <a:extLst>
                    <a:ext uri="{FF2B5EF4-FFF2-40B4-BE49-F238E27FC236}">
                      <a16:creationId xmlns:a16="http://schemas.microsoft.com/office/drawing/2014/main" id="{F7BC1610-C630-4C02-95DE-676A02BB26A1}"/>
                    </a:ext>
                  </a:extLst>
                </p:cNvPr>
                <p:cNvSpPr>
                  <a:spLocks/>
                </p:cNvSpPr>
                <p:nvPr/>
              </p:nvSpPr>
              <p:spPr bwMode="auto">
                <a:xfrm>
                  <a:off x="3107209" y="2704149"/>
                  <a:ext cx="12700" cy="12700"/>
                </a:xfrm>
                <a:custGeom>
                  <a:avLst/>
                  <a:gdLst>
                    <a:gd name="T0" fmla="*/ 5 w 5"/>
                    <a:gd name="T1" fmla="*/ 3 h 5"/>
                    <a:gd name="T2" fmla="*/ 3 w 5"/>
                    <a:gd name="T3" fmla="*/ 4 h 5"/>
                    <a:gd name="T4" fmla="*/ 2 w 5"/>
                    <a:gd name="T5" fmla="*/ 2 h 5"/>
                    <a:gd name="T6" fmla="*/ 2 w 5"/>
                    <a:gd name="T7" fmla="*/ 2 h 5"/>
                    <a:gd name="T8" fmla="*/ 2 w 5"/>
                    <a:gd name="T9" fmla="*/ 2 h 5"/>
                    <a:gd name="T10" fmla="*/ 2 w 5"/>
                    <a:gd name="T11" fmla="*/ 2 h 5"/>
                    <a:gd name="T12" fmla="*/ 2 w 5"/>
                    <a:gd name="T13" fmla="*/ 2 h 5"/>
                    <a:gd name="T14" fmla="*/ 4 w 5"/>
                    <a:gd name="T15" fmla="*/ 4 h 5"/>
                    <a:gd name="T16" fmla="*/ 4 w 5"/>
                    <a:gd name="T17" fmla="*/ 4 h 5"/>
                    <a:gd name="T18" fmla="*/ 2 w 5"/>
                    <a:gd name="T19" fmla="*/ 4 h 5"/>
                    <a:gd name="T20" fmla="*/ 2 w 5"/>
                    <a:gd name="T21" fmla="*/ 2 h 5"/>
                    <a:gd name="T22" fmla="*/ 2 w 5"/>
                    <a:gd name="T23" fmla="*/ 2 h 5"/>
                    <a:gd name="T24" fmla="*/ 4 w 5"/>
                    <a:gd name="T25" fmla="*/ 1 h 5"/>
                    <a:gd name="T26" fmla="*/ 5 w 5"/>
                    <a:gd name="T27" fmla="*/ 3 h 5"/>
                    <a:gd name="T28" fmla="*/ 2 w 5"/>
                    <a:gd name="T29" fmla="*/ 5 h 5"/>
                    <a:gd name="T30" fmla="*/ 1 w 5"/>
                    <a:gd name="T31" fmla="*/ 2 h 5"/>
                    <a:gd name="T32" fmla="*/ 2 w 5"/>
                    <a:gd name="T33" fmla="*/ 1 h 5"/>
                    <a:gd name="T34" fmla="*/ 5 w 5"/>
                    <a:gd name="T35" fmla="*/ 1 h 5"/>
                    <a:gd name="T36" fmla="*/ 5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3"/>
                      </a:moveTo>
                      <a:cubicBezTo>
                        <a:pt x="4" y="3"/>
                        <a:pt x="4" y="4"/>
                        <a:pt x="3" y="4"/>
                      </a:cubicBezTo>
                      <a:cubicBezTo>
                        <a:pt x="3" y="3"/>
                        <a:pt x="3" y="3"/>
                        <a:pt x="2" y="2"/>
                      </a:cubicBezTo>
                      <a:cubicBezTo>
                        <a:pt x="2" y="2"/>
                        <a:pt x="2" y="2"/>
                        <a:pt x="2" y="2"/>
                      </a:cubicBezTo>
                      <a:cubicBezTo>
                        <a:pt x="2" y="2"/>
                        <a:pt x="2" y="2"/>
                        <a:pt x="2" y="2"/>
                      </a:cubicBezTo>
                      <a:cubicBezTo>
                        <a:pt x="2" y="2"/>
                        <a:pt x="2" y="2"/>
                        <a:pt x="2" y="2"/>
                      </a:cubicBezTo>
                      <a:cubicBezTo>
                        <a:pt x="2" y="2"/>
                        <a:pt x="2" y="2"/>
                        <a:pt x="2" y="2"/>
                      </a:cubicBezTo>
                      <a:cubicBezTo>
                        <a:pt x="3" y="3"/>
                        <a:pt x="4" y="3"/>
                        <a:pt x="4" y="4"/>
                      </a:cubicBezTo>
                      <a:cubicBezTo>
                        <a:pt x="4" y="4"/>
                        <a:pt x="4" y="4"/>
                        <a:pt x="4" y="4"/>
                      </a:cubicBezTo>
                      <a:cubicBezTo>
                        <a:pt x="4" y="4"/>
                        <a:pt x="3" y="4"/>
                        <a:pt x="2" y="4"/>
                      </a:cubicBezTo>
                      <a:cubicBezTo>
                        <a:pt x="1" y="3"/>
                        <a:pt x="1" y="3"/>
                        <a:pt x="2" y="2"/>
                      </a:cubicBezTo>
                      <a:cubicBezTo>
                        <a:pt x="2" y="2"/>
                        <a:pt x="2" y="2"/>
                        <a:pt x="2" y="2"/>
                      </a:cubicBezTo>
                      <a:cubicBezTo>
                        <a:pt x="3" y="1"/>
                        <a:pt x="3" y="1"/>
                        <a:pt x="4" y="1"/>
                      </a:cubicBezTo>
                      <a:cubicBezTo>
                        <a:pt x="5" y="2"/>
                        <a:pt x="5" y="3"/>
                        <a:pt x="5" y="3"/>
                      </a:cubicBezTo>
                      <a:cubicBezTo>
                        <a:pt x="4" y="4"/>
                        <a:pt x="3" y="5"/>
                        <a:pt x="2" y="5"/>
                      </a:cubicBezTo>
                      <a:cubicBezTo>
                        <a:pt x="1" y="5"/>
                        <a:pt x="0" y="3"/>
                        <a:pt x="1" y="2"/>
                      </a:cubicBezTo>
                      <a:cubicBezTo>
                        <a:pt x="1" y="2"/>
                        <a:pt x="2" y="1"/>
                        <a:pt x="2" y="1"/>
                      </a:cubicBezTo>
                      <a:cubicBezTo>
                        <a:pt x="3" y="0"/>
                        <a:pt x="4" y="0"/>
                        <a:pt x="5" y="1"/>
                      </a:cubicBezTo>
                      <a:cubicBezTo>
                        <a:pt x="5" y="1"/>
                        <a:pt x="5" y="2"/>
                        <a:pt x="5" y="3"/>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1" name="Freeform 43">
                  <a:extLst>
                    <a:ext uri="{FF2B5EF4-FFF2-40B4-BE49-F238E27FC236}">
                      <a16:creationId xmlns:a16="http://schemas.microsoft.com/office/drawing/2014/main" id="{60CBD33C-BCA9-44E5-9B82-76CF3658428C}"/>
                    </a:ext>
                  </a:extLst>
                </p:cNvPr>
                <p:cNvSpPr>
                  <a:spLocks/>
                </p:cNvSpPr>
                <p:nvPr/>
              </p:nvSpPr>
              <p:spPr bwMode="auto">
                <a:xfrm>
                  <a:off x="3064346" y="2507299"/>
                  <a:ext cx="12700" cy="23813"/>
                </a:xfrm>
                <a:custGeom>
                  <a:avLst/>
                  <a:gdLst>
                    <a:gd name="T0" fmla="*/ 3 w 5"/>
                    <a:gd name="T1" fmla="*/ 2 h 9"/>
                    <a:gd name="T2" fmla="*/ 4 w 5"/>
                    <a:gd name="T3" fmla="*/ 6 h 9"/>
                    <a:gd name="T4" fmla="*/ 1 w 5"/>
                    <a:gd name="T5" fmla="*/ 7 h 9"/>
                    <a:gd name="T6" fmla="*/ 2 w 5"/>
                    <a:gd name="T7" fmla="*/ 4 h 9"/>
                    <a:gd name="T8" fmla="*/ 2 w 5"/>
                    <a:gd name="T9" fmla="*/ 3 h 9"/>
                    <a:gd name="T10" fmla="*/ 2 w 5"/>
                    <a:gd name="T11" fmla="*/ 3 h 9"/>
                    <a:gd name="T12" fmla="*/ 4 w 5"/>
                    <a:gd name="T13" fmla="*/ 3 h 9"/>
                    <a:gd name="T14" fmla="*/ 4 w 5"/>
                    <a:gd name="T15" fmla="*/ 2 h 9"/>
                    <a:gd name="T16" fmla="*/ 4 w 5"/>
                    <a:gd name="T17" fmla="*/ 2 h 9"/>
                    <a:gd name="T18" fmla="*/ 3 w 5"/>
                    <a:gd name="T19" fmla="*/ 1 h 9"/>
                    <a:gd name="T20" fmla="*/ 3 w 5"/>
                    <a:gd name="T21" fmla="*/ 1 h 9"/>
                    <a:gd name="T22" fmla="*/ 3 w 5"/>
                    <a:gd name="T23" fmla="*/ 5 h 9"/>
                    <a:gd name="T24" fmla="*/ 1 w 5"/>
                    <a:gd name="T25" fmla="*/ 2 h 9"/>
                    <a:gd name="T26" fmla="*/ 4 w 5"/>
                    <a:gd name="T27" fmla="*/ 0 h 9"/>
                    <a:gd name="T28" fmla="*/ 5 w 5"/>
                    <a:gd name="T29" fmla="*/ 4 h 9"/>
                    <a:gd name="T30" fmla="*/ 4 w 5"/>
                    <a:gd name="T31" fmla="*/ 5 h 9"/>
                    <a:gd name="T32" fmla="*/ 4 w 5"/>
                    <a:gd name="T33" fmla="*/ 6 h 9"/>
                    <a:gd name="T34" fmla="*/ 4 w 5"/>
                    <a:gd name="T35" fmla="*/ 6 h 9"/>
                    <a:gd name="T36" fmla="*/ 1 w 5"/>
                    <a:gd name="T37" fmla="*/ 7 h 9"/>
                    <a:gd name="T38" fmla="*/ 0 w 5"/>
                    <a:gd name="T39" fmla="*/ 2 h 9"/>
                    <a:gd name="T40" fmla="*/ 3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3" y="2"/>
                      </a:moveTo>
                      <a:cubicBezTo>
                        <a:pt x="3" y="4"/>
                        <a:pt x="4" y="5"/>
                        <a:pt x="4" y="6"/>
                      </a:cubicBezTo>
                      <a:cubicBezTo>
                        <a:pt x="4" y="8"/>
                        <a:pt x="1" y="9"/>
                        <a:pt x="1" y="7"/>
                      </a:cubicBezTo>
                      <a:cubicBezTo>
                        <a:pt x="0" y="6"/>
                        <a:pt x="1" y="5"/>
                        <a:pt x="2" y="4"/>
                      </a:cubicBezTo>
                      <a:cubicBezTo>
                        <a:pt x="2" y="3"/>
                        <a:pt x="2" y="3"/>
                        <a:pt x="2" y="3"/>
                      </a:cubicBezTo>
                      <a:cubicBezTo>
                        <a:pt x="2" y="3"/>
                        <a:pt x="2" y="3"/>
                        <a:pt x="2" y="3"/>
                      </a:cubicBezTo>
                      <a:cubicBezTo>
                        <a:pt x="2" y="3"/>
                        <a:pt x="4" y="4"/>
                        <a:pt x="4" y="3"/>
                      </a:cubicBezTo>
                      <a:cubicBezTo>
                        <a:pt x="4" y="2"/>
                        <a:pt x="4" y="2"/>
                        <a:pt x="4" y="2"/>
                      </a:cubicBezTo>
                      <a:cubicBezTo>
                        <a:pt x="4" y="2"/>
                        <a:pt x="4" y="2"/>
                        <a:pt x="4" y="2"/>
                      </a:cubicBezTo>
                      <a:cubicBezTo>
                        <a:pt x="3" y="2"/>
                        <a:pt x="3" y="2"/>
                        <a:pt x="3" y="1"/>
                      </a:cubicBezTo>
                      <a:cubicBezTo>
                        <a:pt x="3" y="1"/>
                        <a:pt x="3" y="1"/>
                        <a:pt x="3" y="1"/>
                      </a:cubicBezTo>
                      <a:cubicBezTo>
                        <a:pt x="5" y="1"/>
                        <a:pt x="5" y="4"/>
                        <a:pt x="3" y="5"/>
                      </a:cubicBezTo>
                      <a:cubicBezTo>
                        <a:pt x="2" y="5"/>
                        <a:pt x="1" y="3"/>
                        <a:pt x="1" y="2"/>
                      </a:cubicBezTo>
                      <a:cubicBezTo>
                        <a:pt x="2" y="1"/>
                        <a:pt x="3" y="0"/>
                        <a:pt x="4" y="0"/>
                      </a:cubicBezTo>
                      <a:cubicBezTo>
                        <a:pt x="5" y="1"/>
                        <a:pt x="5" y="3"/>
                        <a:pt x="5" y="4"/>
                      </a:cubicBezTo>
                      <a:cubicBezTo>
                        <a:pt x="5" y="5"/>
                        <a:pt x="4" y="5"/>
                        <a:pt x="4" y="5"/>
                      </a:cubicBezTo>
                      <a:cubicBezTo>
                        <a:pt x="4" y="6"/>
                        <a:pt x="4" y="6"/>
                        <a:pt x="4" y="6"/>
                      </a:cubicBezTo>
                      <a:cubicBezTo>
                        <a:pt x="3" y="6"/>
                        <a:pt x="4" y="6"/>
                        <a:pt x="4" y="6"/>
                      </a:cubicBezTo>
                      <a:cubicBezTo>
                        <a:pt x="3" y="6"/>
                        <a:pt x="2" y="6"/>
                        <a:pt x="1" y="7"/>
                      </a:cubicBezTo>
                      <a:cubicBezTo>
                        <a:pt x="0" y="5"/>
                        <a:pt x="0" y="4"/>
                        <a:pt x="0" y="2"/>
                      </a:cubicBezTo>
                      <a:cubicBezTo>
                        <a:pt x="0" y="0"/>
                        <a:pt x="3" y="0"/>
                        <a:pt x="3" y="2"/>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2" name="Freeform 44">
                  <a:extLst>
                    <a:ext uri="{FF2B5EF4-FFF2-40B4-BE49-F238E27FC236}">
                      <a16:creationId xmlns:a16="http://schemas.microsoft.com/office/drawing/2014/main" id="{020731EB-810E-4113-BE4E-5D5F2EE31BE0}"/>
                    </a:ext>
                  </a:extLst>
                </p:cNvPr>
                <p:cNvSpPr>
                  <a:spLocks/>
                </p:cNvSpPr>
                <p:nvPr/>
              </p:nvSpPr>
              <p:spPr bwMode="auto">
                <a:xfrm>
                  <a:off x="3016721" y="2427924"/>
                  <a:ext cx="15875" cy="11113"/>
                </a:xfrm>
                <a:custGeom>
                  <a:avLst/>
                  <a:gdLst>
                    <a:gd name="T0" fmla="*/ 2 w 6"/>
                    <a:gd name="T1" fmla="*/ 0 h 4"/>
                    <a:gd name="T2" fmla="*/ 5 w 6"/>
                    <a:gd name="T3" fmla="*/ 0 h 4"/>
                    <a:gd name="T4" fmla="*/ 6 w 6"/>
                    <a:gd name="T5" fmla="*/ 2 h 4"/>
                    <a:gd name="T6" fmla="*/ 5 w 6"/>
                    <a:gd name="T7" fmla="*/ 4 h 4"/>
                    <a:gd name="T8" fmla="*/ 2 w 6"/>
                    <a:gd name="T9" fmla="*/ 4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3" y="0"/>
                        <a:pt x="4" y="0"/>
                        <a:pt x="5" y="0"/>
                      </a:cubicBezTo>
                      <a:cubicBezTo>
                        <a:pt x="5" y="0"/>
                        <a:pt x="6" y="1"/>
                        <a:pt x="6" y="2"/>
                      </a:cubicBezTo>
                      <a:cubicBezTo>
                        <a:pt x="6" y="3"/>
                        <a:pt x="6" y="4"/>
                        <a:pt x="5" y="4"/>
                      </a:cubicBezTo>
                      <a:cubicBezTo>
                        <a:pt x="4" y="4"/>
                        <a:pt x="3" y="4"/>
                        <a:pt x="2" y="4"/>
                      </a:cubicBezTo>
                      <a:cubicBezTo>
                        <a:pt x="1" y="4"/>
                        <a:pt x="0" y="3"/>
                        <a:pt x="0" y="2"/>
                      </a:cubicBezTo>
                      <a:cubicBezTo>
                        <a:pt x="0" y="1"/>
                        <a:pt x="1" y="0"/>
                        <a:pt x="2" y="0"/>
                      </a:cubicBezTo>
                      <a:close/>
                    </a:path>
                  </a:pathLst>
                </a:custGeom>
                <a:solidFill>
                  <a:srgbClr val="9F83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3" name="Freeform 45">
                  <a:extLst>
                    <a:ext uri="{FF2B5EF4-FFF2-40B4-BE49-F238E27FC236}">
                      <a16:creationId xmlns:a16="http://schemas.microsoft.com/office/drawing/2014/main" id="{77220434-A941-4498-9617-04093965840E}"/>
                    </a:ext>
                  </a:extLst>
                </p:cNvPr>
                <p:cNvSpPr>
                  <a:spLocks/>
                </p:cNvSpPr>
                <p:nvPr/>
              </p:nvSpPr>
              <p:spPr bwMode="auto">
                <a:xfrm>
                  <a:off x="2945284" y="2589849"/>
                  <a:ext cx="26987" cy="26988"/>
                </a:xfrm>
                <a:custGeom>
                  <a:avLst/>
                  <a:gdLst>
                    <a:gd name="T0" fmla="*/ 4 w 10"/>
                    <a:gd name="T1" fmla="*/ 4 h 10"/>
                    <a:gd name="T2" fmla="*/ 4 w 10"/>
                    <a:gd name="T3" fmla="*/ 5 h 10"/>
                    <a:gd name="T4" fmla="*/ 6 w 10"/>
                    <a:gd name="T5" fmla="*/ 5 h 10"/>
                    <a:gd name="T6" fmla="*/ 6 w 10"/>
                    <a:gd name="T7" fmla="*/ 4 h 10"/>
                    <a:gd name="T8" fmla="*/ 5 w 10"/>
                    <a:gd name="T9" fmla="*/ 4 h 10"/>
                    <a:gd name="T10" fmla="*/ 4 w 10"/>
                    <a:gd name="T11" fmla="*/ 5 h 10"/>
                    <a:gd name="T12" fmla="*/ 4 w 10"/>
                    <a:gd name="T13" fmla="*/ 5 h 10"/>
                    <a:gd name="T14" fmla="*/ 4 w 10"/>
                    <a:gd name="T15" fmla="*/ 4 h 10"/>
                    <a:gd name="T16" fmla="*/ 4 w 10"/>
                    <a:gd name="T17" fmla="*/ 6 h 10"/>
                    <a:gd name="T18" fmla="*/ 5 w 10"/>
                    <a:gd name="T19" fmla="*/ 5 h 10"/>
                    <a:gd name="T20" fmla="*/ 5 w 10"/>
                    <a:gd name="T21" fmla="*/ 5 h 10"/>
                    <a:gd name="T22" fmla="*/ 5 w 10"/>
                    <a:gd name="T23" fmla="*/ 4 h 10"/>
                    <a:gd name="T24" fmla="*/ 5 w 10"/>
                    <a:gd name="T25" fmla="*/ 6 h 10"/>
                    <a:gd name="T26" fmla="*/ 2 w 10"/>
                    <a:gd name="T27" fmla="*/ 6 h 10"/>
                    <a:gd name="T28" fmla="*/ 2 w 10"/>
                    <a:gd name="T29" fmla="*/ 3 h 10"/>
                    <a:gd name="T30" fmla="*/ 4 w 10"/>
                    <a:gd name="T31" fmla="*/ 3 h 10"/>
                    <a:gd name="T32" fmla="*/ 6 w 10"/>
                    <a:gd name="T33" fmla="*/ 6 h 10"/>
                    <a:gd name="T34" fmla="*/ 2 w 10"/>
                    <a:gd name="T35" fmla="*/ 7 h 10"/>
                    <a:gd name="T36" fmla="*/ 2 w 10"/>
                    <a:gd name="T37" fmla="*/ 2 h 10"/>
                    <a:gd name="T38" fmla="*/ 9 w 10"/>
                    <a:gd name="T39" fmla="*/ 5 h 10"/>
                    <a:gd name="T40" fmla="*/ 2 w 10"/>
                    <a:gd name="T41" fmla="*/ 8 h 10"/>
                    <a:gd name="T42" fmla="*/ 1 w 10"/>
                    <a:gd name="T43" fmla="*/ 3 h 10"/>
                    <a:gd name="T44" fmla="*/ 5 w 10"/>
                    <a:gd name="T45" fmla="*/ 1 h 10"/>
                    <a:gd name="T46" fmla="*/ 4 w 10"/>
                    <a:gd name="T4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4" y="4"/>
                      </a:moveTo>
                      <a:cubicBezTo>
                        <a:pt x="4" y="4"/>
                        <a:pt x="4" y="5"/>
                        <a:pt x="4" y="5"/>
                      </a:cubicBezTo>
                      <a:cubicBezTo>
                        <a:pt x="4" y="6"/>
                        <a:pt x="5" y="6"/>
                        <a:pt x="6" y="5"/>
                      </a:cubicBezTo>
                      <a:cubicBezTo>
                        <a:pt x="6" y="5"/>
                        <a:pt x="6" y="4"/>
                        <a:pt x="6" y="4"/>
                      </a:cubicBezTo>
                      <a:cubicBezTo>
                        <a:pt x="5" y="4"/>
                        <a:pt x="5" y="4"/>
                        <a:pt x="5" y="4"/>
                      </a:cubicBezTo>
                      <a:cubicBezTo>
                        <a:pt x="4" y="5"/>
                        <a:pt x="4" y="5"/>
                        <a:pt x="4" y="5"/>
                      </a:cubicBezTo>
                      <a:cubicBezTo>
                        <a:pt x="4" y="5"/>
                        <a:pt x="4" y="5"/>
                        <a:pt x="4" y="5"/>
                      </a:cubicBezTo>
                      <a:cubicBezTo>
                        <a:pt x="4" y="4"/>
                        <a:pt x="4" y="4"/>
                        <a:pt x="4" y="4"/>
                      </a:cubicBezTo>
                      <a:cubicBezTo>
                        <a:pt x="3" y="5"/>
                        <a:pt x="3" y="6"/>
                        <a:pt x="4" y="6"/>
                      </a:cubicBezTo>
                      <a:cubicBezTo>
                        <a:pt x="4" y="6"/>
                        <a:pt x="5" y="5"/>
                        <a:pt x="5" y="5"/>
                      </a:cubicBezTo>
                      <a:cubicBezTo>
                        <a:pt x="5" y="5"/>
                        <a:pt x="5" y="5"/>
                        <a:pt x="5" y="5"/>
                      </a:cubicBezTo>
                      <a:cubicBezTo>
                        <a:pt x="5" y="5"/>
                        <a:pt x="5" y="5"/>
                        <a:pt x="5" y="4"/>
                      </a:cubicBezTo>
                      <a:cubicBezTo>
                        <a:pt x="5" y="5"/>
                        <a:pt x="5" y="6"/>
                        <a:pt x="5" y="6"/>
                      </a:cubicBezTo>
                      <a:cubicBezTo>
                        <a:pt x="6" y="8"/>
                        <a:pt x="2" y="9"/>
                        <a:pt x="2" y="6"/>
                      </a:cubicBezTo>
                      <a:cubicBezTo>
                        <a:pt x="2" y="5"/>
                        <a:pt x="2" y="4"/>
                        <a:pt x="2" y="3"/>
                      </a:cubicBezTo>
                      <a:cubicBezTo>
                        <a:pt x="3" y="3"/>
                        <a:pt x="4" y="2"/>
                        <a:pt x="4" y="3"/>
                      </a:cubicBezTo>
                      <a:cubicBezTo>
                        <a:pt x="6" y="3"/>
                        <a:pt x="7" y="5"/>
                        <a:pt x="6" y="6"/>
                      </a:cubicBezTo>
                      <a:cubicBezTo>
                        <a:pt x="6" y="8"/>
                        <a:pt x="3" y="8"/>
                        <a:pt x="2" y="7"/>
                      </a:cubicBezTo>
                      <a:cubicBezTo>
                        <a:pt x="1" y="6"/>
                        <a:pt x="1" y="3"/>
                        <a:pt x="2" y="2"/>
                      </a:cubicBezTo>
                      <a:cubicBezTo>
                        <a:pt x="5" y="0"/>
                        <a:pt x="10" y="1"/>
                        <a:pt x="9" y="5"/>
                      </a:cubicBezTo>
                      <a:cubicBezTo>
                        <a:pt x="9" y="9"/>
                        <a:pt x="5" y="10"/>
                        <a:pt x="2" y="8"/>
                      </a:cubicBezTo>
                      <a:cubicBezTo>
                        <a:pt x="1" y="7"/>
                        <a:pt x="0" y="5"/>
                        <a:pt x="1" y="3"/>
                      </a:cubicBezTo>
                      <a:cubicBezTo>
                        <a:pt x="1" y="2"/>
                        <a:pt x="3" y="1"/>
                        <a:pt x="5" y="1"/>
                      </a:cubicBezTo>
                      <a:cubicBezTo>
                        <a:pt x="7" y="2"/>
                        <a:pt x="6" y="5"/>
                        <a:pt x="4" y="4"/>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4" name="Freeform 46">
                  <a:extLst>
                    <a:ext uri="{FF2B5EF4-FFF2-40B4-BE49-F238E27FC236}">
                      <a16:creationId xmlns:a16="http://schemas.microsoft.com/office/drawing/2014/main" id="{CCEAB9DF-D2EC-4956-B05A-5B360529931A}"/>
                    </a:ext>
                  </a:extLst>
                </p:cNvPr>
                <p:cNvSpPr>
                  <a:spLocks/>
                </p:cNvSpPr>
                <p:nvPr/>
              </p:nvSpPr>
              <p:spPr bwMode="auto">
                <a:xfrm>
                  <a:off x="2919884" y="2621599"/>
                  <a:ext cx="39687" cy="69850"/>
                </a:xfrm>
                <a:custGeom>
                  <a:avLst/>
                  <a:gdLst>
                    <a:gd name="T0" fmla="*/ 7 w 15"/>
                    <a:gd name="T1" fmla="*/ 3 h 26"/>
                    <a:gd name="T2" fmla="*/ 7 w 15"/>
                    <a:gd name="T3" fmla="*/ 14 h 26"/>
                    <a:gd name="T4" fmla="*/ 13 w 15"/>
                    <a:gd name="T5" fmla="*/ 22 h 26"/>
                    <a:gd name="T6" fmla="*/ 12 w 15"/>
                    <a:gd name="T7" fmla="*/ 24 h 26"/>
                    <a:gd name="T8" fmla="*/ 7 w 15"/>
                    <a:gd name="T9" fmla="*/ 19 h 26"/>
                    <a:gd name="T10" fmla="*/ 5 w 15"/>
                    <a:gd name="T11" fmla="*/ 14 h 26"/>
                    <a:gd name="T12" fmla="*/ 4 w 15"/>
                    <a:gd name="T13" fmla="*/ 9 h 26"/>
                    <a:gd name="T14" fmla="*/ 5 w 15"/>
                    <a:gd name="T15" fmla="*/ 3 h 26"/>
                    <a:gd name="T16" fmla="*/ 7 w 15"/>
                    <a:gd name="T17" fmla="*/ 3 h 26"/>
                    <a:gd name="T18" fmla="*/ 11 w 15"/>
                    <a:gd name="T19" fmla="*/ 21 h 26"/>
                    <a:gd name="T20" fmla="*/ 8 w 15"/>
                    <a:gd name="T21" fmla="*/ 23 h 26"/>
                    <a:gd name="T22" fmla="*/ 4 w 15"/>
                    <a:gd name="T23" fmla="*/ 1 h 26"/>
                    <a:gd name="T24" fmla="*/ 7 w 15"/>
                    <a:gd name="T25" fmla="*/ 1 h 26"/>
                    <a:gd name="T26" fmla="*/ 8 w 15"/>
                    <a:gd name="T27" fmla="*/ 5 h 26"/>
                    <a:gd name="T28" fmla="*/ 8 w 15"/>
                    <a:gd name="T29" fmla="*/ 13 h 26"/>
                    <a:gd name="T30" fmla="*/ 12 w 15"/>
                    <a:gd name="T31" fmla="*/ 19 h 26"/>
                    <a:gd name="T32" fmla="*/ 15 w 15"/>
                    <a:gd name="T33" fmla="*/ 23 h 26"/>
                    <a:gd name="T34" fmla="*/ 13 w 15"/>
                    <a:gd name="T35" fmla="*/ 25 h 26"/>
                    <a:gd name="T36" fmla="*/ 4 w 15"/>
                    <a:gd name="T37" fmla="*/ 16 h 26"/>
                    <a:gd name="T38" fmla="*/ 4 w 15"/>
                    <a:gd name="T39" fmla="*/ 2 h 26"/>
                    <a:gd name="T40" fmla="*/ 7 w 15"/>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7" y="3"/>
                      </a:moveTo>
                      <a:cubicBezTo>
                        <a:pt x="5" y="6"/>
                        <a:pt x="6" y="10"/>
                        <a:pt x="7" y="14"/>
                      </a:cubicBezTo>
                      <a:cubicBezTo>
                        <a:pt x="8" y="17"/>
                        <a:pt x="10" y="22"/>
                        <a:pt x="13" y="22"/>
                      </a:cubicBezTo>
                      <a:cubicBezTo>
                        <a:pt x="13" y="23"/>
                        <a:pt x="12" y="24"/>
                        <a:pt x="12" y="24"/>
                      </a:cubicBezTo>
                      <a:cubicBezTo>
                        <a:pt x="11" y="22"/>
                        <a:pt x="9" y="21"/>
                        <a:pt x="7" y="19"/>
                      </a:cubicBezTo>
                      <a:cubicBezTo>
                        <a:pt x="6" y="18"/>
                        <a:pt x="5" y="16"/>
                        <a:pt x="5" y="14"/>
                      </a:cubicBezTo>
                      <a:cubicBezTo>
                        <a:pt x="4" y="13"/>
                        <a:pt x="4" y="11"/>
                        <a:pt x="4" y="9"/>
                      </a:cubicBezTo>
                      <a:cubicBezTo>
                        <a:pt x="4" y="7"/>
                        <a:pt x="5" y="4"/>
                        <a:pt x="5" y="3"/>
                      </a:cubicBezTo>
                      <a:cubicBezTo>
                        <a:pt x="5" y="3"/>
                        <a:pt x="6" y="3"/>
                        <a:pt x="7" y="3"/>
                      </a:cubicBezTo>
                      <a:cubicBezTo>
                        <a:pt x="4" y="9"/>
                        <a:pt x="5" y="16"/>
                        <a:pt x="11" y="21"/>
                      </a:cubicBezTo>
                      <a:cubicBezTo>
                        <a:pt x="12" y="22"/>
                        <a:pt x="10" y="24"/>
                        <a:pt x="8" y="23"/>
                      </a:cubicBezTo>
                      <a:cubicBezTo>
                        <a:pt x="2" y="18"/>
                        <a:pt x="0" y="9"/>
                        <a:pt x="4" y="1"/>
                      </a:cubicBezTo>
                      <a:cubicBezTo>
                        <a:pt x="5" y="0"/>
                        <a:pt x="7" y="0"/>
                        <a:pt x="7" y="1"/>
                      </a:cubicBezTo>
                      <a:cubicBezTo>
                        <a:pt x="8" y="3"/>
                        <a:pt x="8" y="4"/>
                        <a:pt x="8" y="5"/>
                      </a:cubicBezTo>
                      <a:cubicBezTo>
                        <a:pt x="7" y="8"/>
                        <a:pt x="7" y="10"/>
                        <a:pt x="8" y="13"/>
                      </a:cubicBezTo>
                      <a:cubicBezTo>
                        <a:pt x="8" y="15"/>
                        <a:pt x="10" y="17"/>
                        <a:pt x="12" y="19"/>
                      </a:cubicBezTo>
                      <a:cubicBezTo>
                        <a:pt x="13" y="20"/>
                        <a:pt x="14" y="22"/>
                        <a:pt x="15" y="23"/>
                      </a:cubicBezTo>
                      <a:cubicBezTo>
                        <a:pt x="15" y="24"/>
                        <a:pt x="14" y="26"/>
                        <a:pt x="13" y="25"/>
                      </a:cubicBezTo>
                      <a:cubicBezTo>
                        <a:pt x="8" y="24"/>
                        <a:pt x="6" y="20"/>
                        <a:pt x="4" y="16"/>
                      </a:cubicBezTo>
                      <a:cubicBezTo>
                        <a:pt x="3" y="11"/>
                        <a:pt x="2" y="6"/>
                        <a:pt x="4" y="2"/>
                      </a:cubicBezTo>
                      <a:cubicBezTo>
                        <a:pt x="5" y="0"/>
                        <a:pt x="8" y="1"/>
                        <a:pt x="7"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5" name="Freeform 47">
                  <a:extLst>
                    <a:ext uri="{FF2B5EF4-FFF2-40B4-BE49-F238E27FC236}">
                      <a16:creationId xmlns:a16="http://schemas.microsoft.com/office/drawing/2014/main" id="{AA494957-94FB-454B-9CD9-D1ED3B36A0A9}"/>
                    </a:ext>
                  </a:extLst>
                </p:cNvPr>
                <p:cNvSpPr>
                  <a:spLocks/>
                </p:cNvSpPr>
                <p:nvPr/>
              </p:nvSpPr>
              <p:spPr bwMode="auto">
                <a:xfrm>
                  <a:off x="4454996" y="2126299"/>
                  <a:ext cx="577850" cy="233363"/>
                </a:xfrm>
                <a:custGeom>
                  <a:avLst/>
                  <a:gdLst>
                    <a:gd name="T0" fmla="*/ 8 w 219"/>
                    <a:gd name="T1" fmla="*/ 88 h 88"/>
                    <a:gd name="T2" fmla="*/ 9 w 219"/>
                    <a:gd name="T3" fmla="*/ 74 h 88"/>
                    <a:gd name="T4" fmla="*/ 49 w 219"/>
                    <a:gd name="T5" fmla="*/ 63 h 88"/>
                    <a:gd name="T6" fmla="*/ 84 w 219"/>
                    <a:gd name="T7" fmla="*/ 44 h 88"/>
                    <a:gd name="T8" fmla="*/ 122 w 219"/>
                    <a:gd name="T9" fmla="*/ 20 h 88"/>
                    <a:gd name="T10" fmla="*/ 215 w 219"/>
                    <a:gd name="T11" fmla="*/ 10 h 88"/>
                    <a:gd name="T12" fmla="*/ 218 w 219"/>
                    <a:gd name="T13" fmla="*/ 16 h 88"/>
                    <a:gd name="T14" fmla="*/ 212 w 219"/>
                    <a:gd name="T15" fmla="*/ 18 h 88"/>
                    <a:gd name="T16" fmla="*/ 129 w 219"/>
                    <a:gd name="T17" fmla="*/ 27 h 88"/>
                    <a:gd name="T18" fmla="*/ 91 w 219"/>
                    <a:gd name="T19" fmla="*/ 51 h 88"/>
                    <a:gd name="T20" fmla="*/ 57 w 219"/>
                    <a:gd name="T21" fmla="*/ 74 h 88"/>
                    <a:gd name="T22" fmla="*/ 8 w 219"/>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8">
                      <a:moveTo>
                        <a:pt x="8" y="88"/>
                      </a:moveTo>
                      <a:cubicBezTo>
                        <a:pt x="0" y="87"/>
                        <a:pt x="3" y="78"/>
                        <a:pt x="9" y="74"/>
                      </a:cubicBezTo>
                      <a:cubicBezTo>
                        <a:pt x="16" y="70"/>
                        <a:pt x="36" y="70"/>
                        <a:pt x="49" y="63"/>
                      </a:cubicBezTo>
                      <a:cubicBezTo>
                        <a:pt x="61" y="56"/>
                        <a:pt x="72" y="51"/>
                        <a:pt x="84" y="44"/>
                      </a:cubicBezTo>
                      <a:cubicBezTo>
                        <a:pt x="96" y="37"/>
                        <a:pt x="108" y="27"/>
                        <a:pt x="122" y="20"/>
                      </a:cubicBezTo>
                      <a:cubicBezTo>
                        <a:pt x="150" y="6"/>
                        <a:pt x="184" y="0"/>
                        <a:pt x="215" y="10"/>
                      </a:cubicBezTo>
                      <a:cubicBezTo>
                        <a:pt x="218" y="10"/>
                        <a:pt x="219" y="14"/>
                        <a:pt x="218" y="16"/>
                      </a:cubicBezTo>
                      <a:cubicBezTo>
                        <a:pt x="217" y="19"/>
                        <a:pt x="214" y="19"/>
                        <a:pt x="212" y="18"/>
                      </a:cubicBezTo>
                      <a:cubicBezTo>
                        <a:pt x="184" y="10"/>
                        <a:pt x="154" y="16"/>
                        <a:pt x="129" y="27"/>
                      </a:cubicBezTo>
                      <a:cubicBezTo>
                        <a:pt x="116" y="34"/>
                        <a:pt x="103" y="43"/>
                        <a:pt x="91" y="51"/>
                      </a:cubicBezTo>
                      <a:cubicBezTo>
                        <a:pt x="79" y="58"/>
                        <a:pt x="71" y="68"/>
                        <a:pt x="57" y="74"/>
                      </a:cubicBezTo>
                      <a:cubicBezTo>
                        <a:pt x="44" y="80"/>
                        <a:pt x="27" y="83"/>
                        <a:pt x="8" y="88"/>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6" name="Freeform 48">
                  <a:extLst>
                    <a:ext uri="{FF2B5EF4-FFF2-40B4-BE49-F238E27FC236}">
                      <a16:creationId xmlns:a16="http://schemas.microsoft.com/office/drawing/2014/main" id="{38F56483-DF14-4191-9AF8-B03AC0FC1E88}"/>
                    </a:ext>
                  </a:extLst>
                </p:cNvPr>
                <p:cNvSpPr>
                  <a:spLocks/>
                </p:cNvSpPr>
                <p:nvPr/>
              </p:nvSpPr>
              <p:spPr bwMode="auto">
                <a:xfrm>
                  <a:off x="4583584" y="2292986"/>
                  <a:ext cx="274637" cy="114300"/>
                </a:xfrm>
                <a:custGeom>
                  <a:avLst/>
                  <a:gdLst>
                    <a:gd name="T0" fmla="*/ 6 w 104"/>
                    <a:gd name="T1" fmla="*/ 2 h 43"/>
                    <a:gd name="T2" fmla="*/ 100 w 104"/>
                    <a:gd name="T3" fmla="*/ 32 h 43"/>
                    <a:gd name="T4" fmla="*/ 94 w 104"/>
                    <a:gd name="T5" fmla="*/ 39 h 43"/>
                    <a:gd name="T6" fmla="*/ 7 w 104"/>
                    <a:gd name="T7" fmla="*/ 12 h 43"/>
                    <a:gd name="T8" fmla="*/ 6 w 104"/>
                    <a:gd name="T9" fmla="*/ 2 h 43"/>
                  </a:gdLst>
                  <a:ahLst/>
                  <a:cxnLst>
                    <a:cxn ang="0">
                      <a:pos x="T0" y="T1"/>
                    </a:cxn>
                    <a:cxn ang="0">
                      <a:pos x="T2" y="T3"/>
                    </a:cxn>
                    <a:cxn ang="0">
                      <a:pos x="T4" y="T5"/>
                    </a:cxn>
                    <a:cxn ang="0">
                      <a:pos x="T6" y="T7"/>
                    </a:cxn>
                    <a:cxn ang="0">
                      <a:pos x="T8" y="T9"/>
                    </a:cxn>
                  </a:cxnLst>
                  <a:rect l="0" t="0" r="r" b="b"/>
                  <a:pathLst>
                    <a:path w="104" h="43">
                      <a:moveTo>
                        <a:pt x="6" y="2"/>
                      </a:moveTo>
                      <a:cubicBezTo>
                        <a:pt x="40" y="0"/>
                        <a:pt x="73" y="10"/>
                        <a:pt x="100" y="32"/>
                      </a:cubicBezTo>
                      <a:cubicBezTo>
                        <a:pt x="104" y="35"/>
                        <a:pt x="98" y="43"/>
                        <a:pt x="94" y="39"/>
                      </a:cubicBezTo>
                      <a:cubicBezTo>
                        <a:pt x="69" y="20"/>
                        <a:pt x="38" y="10"/>
                        <a:pt x="7" y="12"/>
                      </a:cubicBezTo>
                      <a:cubicBezTo>
                        <a:pt x="1" y="12"/>
                        <a:pt x="0" y="3"/>
                        <a:pt x="6" y="2"/>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7" name="Freeform 59">
                  <a:extLst>
                    <a:ext uri="{FF2B5EF4-FFF2-40B4-BE49-F238E27FC236}">
                      <a16:creationId xmlns:a16="http://schemas.microsoft.com/office/drawing/2014/main" id="{E1D9BAB5-4629-431C-B866-DAE482E8492A}"/>
                    </a:ext>
                  </a:extLst>
                </p:cNvPr>
                <p:cNvSpPr>
                  <a:spLocks/>
                </p:cNvSpPr>
                <p:nvPr/>
              </p:nvSpPr>
              <p:spPr bwMode="auto">
                <a:xfrm>
                  <a:off x="1548284" y="2145349"/>
                  <a:ext cx="15875" cy="11113"/>
                </a:xfrm>
                <a:custGeom>
                  <a:avLst/>
                  <a:gdLst>
                    <a:gd name="T0" fmla="*/ 6 w 6"/>
                    <a:gd name="T1" fmla="*/ 0 h 4"/>
                    <a:gd name="T2" fmla="*/ 4 w 6"/>
                    <a:gd name="T3" fmla="*/ 2 h 4"/>
                    <a:gd name="T4" fmla="*/ 0 w 6"/>
                    <a:gd name="T5" fmla="*/ 4 h 4"/>
                    <a:gd name="T6" fmla="*/ 6 w 6"/>
                    <a:gd name="T7" fmla="*/ 0 h 4"/>
                  </a:gdLst>
                  <a:ahLst/>
                  <a:cxnLst>
                    <a:cxn ang="0">
                      <a:pos x="T0" y="T1"/>
                    </a:cxn>
                    <a:cxn ang="0">
                      <a:pos x="T2" y="T3"/>
                    </a:cxn>
                    <a:cxn ang="0">
                      <a:pos x="T4" y="T5"/>
                    </a:cxn>
                    <a:cxn ang="0">
                      <a:pos x="T6" y="T7"/>
                    </a:cxn>
                  </a:cxnLst>
                  <a:rect l="0" t="0" r="r" b="b"/>
                  <a:pathLst>
                    <a:path w="6" h="4">
                      <a:moveTo>
                        <a:pt x="6" y="0"/>
                      </a:moveTo>
                      <a:cubicBezTo>
                        <a:pt x="5" y="0"/>
                        <a:pt x="4" y="1"/>
                        <a:pt x="4" y="2"/>
                      </a:cubicBezTo>
                      <a:cubicBezTo>
                        <a:pt x="2" y="2"/>
                        <a:pt x="1" y="3"/>
                        <a:pt x="0" y="4"/>
                      </a:cubicBezTo>
                      <a:cubicBezTo>
                        <a:pt x="2" y="3"/>
                        <a:pt x="4" y="1"/>
                        <a:pt x="6"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8" name="Freeform 72">
                  <a:extLst>
                    <a:ext uri="{FF2B5EF4-FFF2-40B4-BE49-F238E27FC236}">
                      <a16:creationId xmlns:a16="http://schemas.microsoft.com/office/drawing/2014/main" id="{C45D3A4C-9CFC-4EBD-9B07-529F2E56C49A}"/>
                    </a:ext>
                  </a:extLst>
                </p:cNvPr>
                <p:cNvSpPr>
                  <a:spLocks/>
                </p:cNvSpPr>
                <p:nvPr/>
              </p:nvSpPr>
              <p:spPr bwMode="auto">
                <a:xfrm>
                  <a:off x="1707034" y="2883536"/>
                  <a:ext cx="15875" cy="7938"/>
                </a:xfrm>
                <a:custGeom>
                  <a:avLst/>
                  <a:gdLst>
                    <a:gd name="T0" fmla="*/ 0 w 6"/>
                    <a:gd name="T1" fmla="*/ 0 h 3"/>
                    <a:gd name="T2" fmla="*/ 2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1" y="1"/>
                        <a:pt x="2" y="1"/>
                      </a:cubicBezTo>
                      <a:cubicBezTo>
                        <a:pt x="4" y="2"/>
                        <a:pt x="5" y="2"/>
                        <a:pt x="6" y="3"/>
                      </a:cubicBezTo>
                      <a:cubicBezTo>
                        <a:pt x="4" y="2"/>
                        <a:pt x="2" y="1"/>
                        <a:pt x="0" y="0"/>
                      </a:cubicBezTo>
                      <a:close/>
                    </a:path>
                  </a:pathLst>
                </a:custGeom>
                <a:solidFill>
                  <a:srgbClr val="FFF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99" name="Freeform 78">
                  <a:extLst>
                    <a:ext uri="{FF2B5EF4-FFF2-40B4-BE49-F238E27FC236}">
                      <a16:creationId xmlns:a16="http://schemas.microsoft.com/office/drawing/2014/main" id="{860C8CE2-442F-4DDB-8A7D-C08A1C68E1BA}"/>
                    </a:ext>
                  </a:extLst>
                </p:cNvPr>
                <p:cNvSpPr>
                  <a:spLocks/>
                </p:cNvSpPr>
                <p:nvPr/>
              </p:nvSpPr>
              <p:spPr bwMode="auto">
                <a:xfrm>
                  <a:off x="4181946" y="2354899"/>
                  <a:ext cx="328612" cy="317500"/>
                </a:xfrm>
                <a:custGeom>
                  <a:avLst/>
                  <a:gdLst>
                    <a:gd name="T0" fmla="*/ 122 w 124"/>
                    <a:gd name="T1" fmla="*/ 0 h 120"/>
                    <a:gd name="T2" fmla="*/ 102 w 124"/>
                    <a:gd name="T3" fmla="*/ 32 h 120"/>
                    <a:gd name="T4" fmla="*/ 96 w 124"/>
                    <a:gd name="T5" fmla="*/ 35 h 120"/>
                    <a:gd name="T6" fmla="*/ 99 w 124"/>
                    <a:gd name="T7" fmla="*/ 34 h 120"/>
                    <a:gd name="T8" fmla="*/ 92 w 124"/>
                    <a:gd name="T9" fmla="*/ 37 h 120"/>
                    <a:gd name="T10" fmla="*/ 96 w 124"/>
                    <a:gd name="T11" fmla="*/ 35 h 120"/>
                    <a:gd name="T12" fmla="*/ 67 w 124"/>
                    <a:gd name="T13" fmla="*/ 53 h 120"/>
                    <a:gd name="T14" fmla="*/ 69 w 124"/>
                    <a:gd name="T15" fmla="*/ 51 h 120"/>
                    <a:gd name="T16" fmla="*/ 64 w 124"/>
                    <a:gd name="T17" fmla="*/ 55 h 120"/>
                    <a:gd name="T18" fmla="*/ 67 w 124"/>
                    <a:gd name="T19" fmla="*/ 53 h 120"/>
                    <a:gd name="T20" fmla="*/ 43 w 124"/>
                    <a:gd name="T21" fmla="*/ 77 h 120"/>
                    <a:gd name="T22" fmla="*/ 45 w 124"/>
                    <a:gd name="T23" fmla="*/ 75 h 120"/>
                    <a:gd name="T24" fmla="*/ 41 w 124"/>
                    <a:gd name="T25" fmla="*/ 81 h 120"/>
                    <a:gd name="T26" fmla="*/ 43 w 124"/>
                    <a:gd name="T27" fmla="*/ 77 h 120"/>
                    <a:gd name="T28" fmla="*/ 28 w 124"/>
                    <a:gd name="T29" fmla="*/ 105 h 120"/>
                    <a:gd name="T30" fmla="*/ 11 w 124"/>
                    <a:gd name="T31" fmla="*/ 118 h 120"/>
                    <a:gd name="T32" fmla="*/ 0 w 124"/>
                    <a:gd name="T33" fmla="*/ 119 h 120"/>
                    <a:gd name="T34" fmla="*/ 2 w 124"/>
                    <a:gd name="T35" fmla="*/ 114 h 120"/>
                    <a:gd name="T36" fmla="*/ 122 w 12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122" y="0"/>
                      </a:moveTo>
                      <a:cubicBezTo>
                        <a:pt x="124" y="14"/>
                        <a:pt x="117" y="28"/>
                        <a:pt x="102" y="32"/>
                      </a:cubicBezTo>
                      <a:cubicBezTo>
                        <a:pt x="100" y="33"/>
                        <a:pt x="98" y="34"/>
                        <a:pt x="96" y="35"/>
                      </a:cubicBezTo>
                      <a:cubicBezTo>
                        <a:pt x="97" y="34"/>
                        <a:pt x="98" y="34"/>
                        <a:pt x="99" y="34"/>
                      </a:cubicBezTo>
                      <a:cubicBezTo>
                        <a:pt x="97" y="35"/>
                        <a:pt x="94" y="36"/>
                        <a:pt x="92" y="37"/>
                      </a:cubicBezTo>
                      <a:cubicBezTo>
                        <a:pt x="93" y="36"/>
                        <a:pt x="95" y="35"/>
                        <a:pt x="96" y="35"/>
                      </a:cubicBezTo>
                      <a:cubicBezTo>
                        <a:pt x="86" y="40"/>
                        <a:pt x="76" y="46"/>
                        <a:pt x="67" y="53"/>
                      </a:cubicBezTo>
                      <a:cubicBezTo>
                        <a:pt x="68" y="52"/>
                        <a:pt x="68" y="52"/>
                        <a:pt x="69" y="51"/>
                      </a:cubicBezTo>
                      <a:cubicBezTo>
                        <a:pt x="68" y="52"/>
                        <a:pt x="66" y="54"/>
                        <a:pt x="64" y="55"/>
                      </a:cubicBezTo>
                      <a:cubicBezTo>
                        <a:pt x="65" y="55"/>
                        <a:pt x="66" y="54"/>
                        <a:pt x="67" y="53"/>
                      </a:cubicBezTo>
                      <a:cubicBezTo>
                        <a:pt x="58" y="60"/>
                        <a:pt x="50" y="68"/>
                        <a:pt x="43" y="77"/>
                      </a:cubicBezTo>
                      <a:cubicBezTo>
                        <a:pt x="44" y="76"/>
                        <a:pt x="45" y="76"/>
                        <a:pt x="45" y="75"/>
                      </a:cubicBezTo>
                      <a:cubicBezTo>
                        <a:pt x="44" y="77"/>
                        <a:pt x="42" y="79"/>
                        <a:pt x="41" y="81"/>
                      </a:cubicBezTo>
                      <a:cubicBezTo>
                        <a:pt x="42" y="80"/>
                        <a:pt x="42" y="78"/>
                        <a:pt x="43" y="77"/>
                      </a:cubicBezTo>
                      <a:cubicBezTo>
                        <a:pt x="37" y="86"/>
                        <a:pt x="32" y="95"/>
                        <a:pt x="28" y="105"/>
                      </a:cubicBezTo>
                      <a:cubicBezTo>
                        <a:pt x="25" y="111"/>
                        <a:pt x="17" y="116"/>
                        <a:pt x="11" y="118"/>
                      </a:cubicBezTo>
                      <a:cubicBezTo>
                        <a:pt x="8" y="119"/>
                        <a:pt x="4" y="120"/>
                        <a:pt x="0" y="119"/>
                      </a:cubicBezTo>
                      <a:cubicBezTo>
                        <a:pt x="1" y="116"/>
                        <a:pt x="2" y="115"/>
                        <a:pt x="2" y="114"/>
                      </a:cubicBezTo>
                      <a:cubicBezTo>
                        <a:pt x="34" y="56"/>
                        <a:pt x="75" y="18"/>
                        <a:pt x="122"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0" name="Freeform 79">
                  <a:extLst>
                    <a:ext uri="{FF2B5EF4-FFF2-40B4-BE49-F238E27FC236}">
                      <a16:creationId xmlns:a16="http://schemas.microsoft.com/office/drawing/2014/main" id="{B7D268FD-D93B-456A-8FAF-EA63AF15ACF3}"/>
                    </a:ext>
                  </a:extLst>
                </p:cNvPr>
                <p:cNvSpPr>
                  <a:spLocks/>
                </p:cNvSpPr>
                <p:nvPr/>
              </p:nvSpPr>
              <p:spPr bwMode="auto">
                <a:xfrm>
                  <a:off x="4110509" y="2291399"/>
                  <a:ext cx="381000" cy="357188"/>
                </a:xfrm>
                <a:custGeom>
                  <a:avLst/>
                  <a:gdLst>
                    <a:gd name="T0" fmla="*/ 90 w 144"/>
                    <a:gd name="T1" fmla="*/ 46 h 135"/>
                    <a:gd name="T2" fmla="*/ 12 w 144"/>
                    <a:gd name="T3" fmla="*/ 129 h 135"/>
                    <a:gd name="T4" fmla="*/ 11 w 144"/>
                    <a:gd name="T5" fmla="*/ 130 h 135"/>
                    <a:gd name="T6" fmla="*/ 11 w 144"/>
                    <a:gd name="T7" fmla="*/ 130 h 135"/>
                    <a:gd name="T8" fmla="*/ 9 w 144"/>
                    <a:gd name="T9" fmla="*/ 135 h 135"/>
                    <a:gd name="T10" fmla="*/ 2 w 144"/>
                    <a:gd name="T11" fmla="*/ 124 h 135"/>
                    <a:gd name="T12" fmla="*/ 5 w 144"/>
                    <a:gd name="T13" fmla="*/ 101 h 135"/>
                    <a:gd name="T14" fmla="*/ 29 w 144"/>
                    <a:gd name="T15" fmla="*/ 62 h 135"/>
                    <a:gd name="T16" fmla="*/ 53 w 144"/>
                    <a:gd name="T17" fmla="*/ 37 h 135"/>
                    <a:gd name="T18" fmla="*/ 81 w 144"/>
                    <a:gd name="T19" fmla="*/ 17 h 135"/>
                    <a:gd name="T20" fmla="*/ 105 w 144"/>
                    <a:gd name="T21" fmla="*/ 5 h 135"/>
                    <a:gd name="T22" fmla="*/ 113 w 144"/>
                    <a:gd name="T23" fmla="*/ 2 h 135"/>
                    <a:gd name="T24" fmla="*/ 135 w 144"/>
                    <a:gd name="T25" fmla="*/ 4 h 135"/>
                    <a:gd name="T26" fmla="*/ 144 w 144"/>
                    <a:gd name="T27" fmla="*/ 14 h 135"/>
                    <a:gd name="T28" fmla="*/ 90 w 144"/>
                    <a:gd name="T29"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35">
                      <a:moveTo>
                        <a:pt x="90" y="46"/>
                      </a:moveTo>
                      <a:cubicBezTo>
                        <a:pt x="62" y="69"/>
                        <a:pt x="32" y="92"/>
                        <a:pt x="12" y="129"/>
                      </a:cubicBezTo>
                      <a:cubicBezTo>
                        <a:pt x="11" y="130"/>
                        <a:pt x="11" y="130"/>
                        <a:pt x="11" y="130"/>
                      </a:cubicBezTo>
                      <a:cubicBezTo>
                        <a:pt x="11" y="130"/>
                        <a:pt x="11" y="130"/>
                        <a:pt x="11" y="130"/>
                      </a:cubicBezTo>
                      <a:cubicBezTo>
                        <a:pt x="11" y="130"/>
                        <a:pt x="10" y="132"/>
                        <a:pt x="9" y="135"/>
                      </a:cubicBezTo>
                      <a:cubicBezTo>
                        <a:pt x="6" y="132"/>
                        <a:pt x="4" y="128"/>
                        <a:pt x="2" y="124"/>
                      </a:cubicBezTo>
                      <a:cubicBezTo>
                        <a:pt x="0" y="116"/>
                        <a:pt x="1" y="109"/>
                        <a:pt x="5" y="101"/>
                      </a:cubicBezTo>
                      <a:cubicBezTo>
                        <a:pt x="11" y="87"/>
                        <a:pt x="20" y="74"/>
                        <a:pt x="29" y="62"/>
                      </a:cubicBezTo>
                      <a:cubicBezTo>
                        <a:pt x="36" y="53"/>
                        <a:pt x="44" y="44"/>
                        <a:pt x="53" y="37"/>
                      </a:cubicBezTo>
                      <a:cubicBezTo>
                        <a:pt x="62" y="30"/>
                        <a:pt x="71" y="23"/>
                        <a:pt x="81" y="17"/>
                      </a:cubicBezTo>
                      <a:cubicBezTo>
                        <a:pt x="88" y="12"/>
                        <a:pt x="97" y="8"/>
                        <a:pt x="105" y="5"/>
                      </a:cubicBezTo>
                      <a:cubicBezTo>
                        <a:pt x="108" y="4"/>
                        <a:pt x="110" y="3"/>
                        <a:pt x="113" y="2"/>
                      </a:cubicBezTo>
                      <a:cubicBezTo>
                        <a:pt x="120" y="0"/>
                        <a:pt x="129" y="0"/>
                        <a:pt x="135" y="4"/>
                      </a:cubicBezTo>
                      <a:cubicBezTo>
                        <a:pt x="137" y="5"/>
                        <a:pt x="142" y="13"/>
                        <a:pt x="144" y="14"/>
                      </a:cubicBezTo>
                      <a:cubicBezTo>
                        <a:pt x="124" y="22"/>
                        <a:pt x="107" y="32"/>
                        <a:pt x="90" y="4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1" name="Freeform 80">
                  <a:extLst>
                    <a:ext uri="{FF2B5EF4-FFF2-40B4-BE49-F238E27FC236}">
                      <a16:creationId xmlns:a16="http://schemas.microsoft.com/office/drawing/2014/main" id="{F69D188F-1E5D-4E72-83B4-B2C4D00FE9A5}"/>
                    </a:ext>
                  </a:extLst>
                </p:cNvPr>
                <p:cNvSpPr>
                  <a:spLocks/>
                </p:cNvSpPr>
                <p:nvPr/>
              </p:nvSpPr>
              <p:spPr bwMode="auto">
                <a:xfrm>
                  <a:off x="4134321" y="2316799"/>
                  <a:ext cx="373062" cy="352425"/>
                </a:xfrm>
                <a:custGeom>
                  <a:avLst/>
                  <a:gdLst>
                    <a:gd name="T0" fmla="*/ 140 w 141"/>
                    <a:gd name="T1" fmla="*/ 10 h 133"/>
                    <a:gd name="T2" fmla="*/ 141 w 141"/>
                    <a:gd name="T3" fmla="*/ 14 h 133"/>
                    <a:gd name="T4" fmla="*/ 20 w 141"/>
                    <a:gd name="T5" fmla="*/ 128 h 133"/>
                    <a:gd name="T6" fmla="*/ 18 w 141"/>
                    <a:gd name="T7" fmla="*/ 133 h 133"/>
                    <a:gd name="T8" fmla="*/ 7 w 141"/>
                    <a:gd name="T9" fmla="*/ 130 h 133"/>
                    <a:gd name="T10" fmla="*/ 0 w 141"/>
                    <a:gd name="T11" fmla="*/ 125 h 133"/>
                    <a:gd name="T12" fmla="*/ 2 w 141"/>
                    <a:gd name="T13" fmla="*/ 119 h 133"/>
                    <a:gd name="T14" fmla="*/ 6 w 141"/>
                    <a:gd name="T15" fmla="*/ 114 h 133"/>
                    <a:gd name="T16" fmla="*/ 15 w 141"/>
                    <a:gd name="T17" fmla="*/ 101 h 133"/>
                    <a:gd name="T18" fmla="*/ 69 w 141"/>
                    <a:gd name="T19" fmla="*/ 37 h 133"/>
                    <a:gd name="T20" fmla="*/ 133 w 141"/>
                    <a:gd name="T21" fmla="*/ 0 h 133"/>
                    <a:gd name="T22" fmla="*/ 140 w 141"/>
                    <a:gd name="T23"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3">
                      <a:moveTo>
                        <a:pt x="140" y="10"/>
                      </a:moveTo>
                      <a:cubicBezTo>
                        <a:pt x="140" y="11"/>
                        <a:pt x="141" y="13"/>
                        <a:pt x="141" y="14"/>
                      </a:cubicBezTo>
                      <a:cubicBezTo>
                        <a:pt x="93" y="32"/>
                        <a:pt x="52" y="70"/>
                        <a:pt x="20" y="128"/>
                      </a:cubicBezTo>
                      <a:cubicBezTo>
                        <a:pt x="20" y="129"/>
                        <a:pt x="19" y="130"/>
                        <a:pt x="18" y="133"/>
                      </a:cubicBezTo>
                      <a:cubicBezTo>
                        <a:pt x="14" y="133"/>
                        <a:pt x="10" y="132"/>
                        <a:pt x="7" y="130"/>
                      </a:cubicBezTo>
                      <a:cubicBezTo>
                        <a:pt x="4" y="128"/>
                        <a:pt x="2" y="127"/>
                        <a:pt x="0" y="125"/>
                      </a:cubicBezTo>
                      <a:cubicBezTo>
                        <a:pt x="1" y="121"/>
                        <a:pt x="2" y="120"/>
                        <a:pt x="2" y="119"/>
                      </a:cubicBezTo>
                      <a:cubicBezTo>
                        <a:pt x="2" y="119"/>
                        <a:pt x="3" y="117"/>
                        <a:pt x="6" y="114"/>
                      </a:cubicBezTo>
                      <a:cubicBezTo>
                        <a:pt x="8" y="111"/>
                        <a:pt x="5" y="114"/>
                        <a:pt x="15" y="101"/>
                      </a:cubicBezTo>
                      <a:cubicBezTo>
                        <a:pt x="25" y="86"/>
                        <a:pt x="42" y="59"/>
                        <a:pt x="69" y="37"/>
                      </a:cubicBezTo>
                      <a:cubicBezTo>
                        <a:pt x="86" y="23"/>
                        <a:pt x="113" y="7"/>
                        <a:pt x="133" y="0"/>
                      </a:cubicBezTo>
                      <a:cubicBezTo>
                        <a:pt x="137" y="3"/>
                        <a:pt x="139" y="5"/>
                        <a:pt x="140" y="10"/>
                      </a:cubicBezTo>
                      <a:close/>
                    </a:path>
                  </a:pathLst>
                </a:custGeom>
                <a:solidFill>
                  <a:srgbClr val="BFAB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2" name="Freeform 82">
                  <a:extLst>
                    <a:ext uri="{FF2B5EF4-FFF2-40B4-BE49-F238E27FC236}">
                      <a16:creationId xmlns:a16="http://schemas.microsoft.com/office/drawing/2014/main" id="{AE4D4AD0-1A2A-4AE9-A4B7-05A58669C6A5}"/>
                    </a:ext>
                  </a:extLst>
                </p:cNvPr>
                <p:cNvSpPr>
                  <a:spLocks/>
                </p:cNvSpPr>
                <p:nvPr/>
              </p:nvSpPr>
              <p:spPr bwMode="auto">
                <a:xfrm>
                  <a:off x="2778596" y="3137536"/>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3" name="Freeform 83">
                  <a:extLst>
                    <a:ext uri="{FF2B5EF4-FFF2-40B4-BE49-F238E27FC236}">
                      <a16:creationId xmlns:a16="http://schemas.microsoft.com/office/drawing/2014/main" id="{628E2369-EC01-419E-99A6-F5480A8A25B1}"/>
                    </a:ext>
                  </a:extLst>
                </p:cNvPr>
                <p:cNvSpPr>
                  <a:spLocks/>
                </p:cNvSpPr>
                <p:nvPr/>
              </p:nvSpPr>
              <p:spPr bwMode="auto">
                <a:xfrm>
                  <a:off x="2967509" y="2977199"/>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4" name="AutoShape 136">
                  <a:extLst>
                    <a:ext uri="{FF2B5EF4-FFF2-40B4-BE49-F238E27FC236}">
                      <a16:creationId xmlns:a16="http://schemas.microsoft.com/office/drawing/2014/main" id="{B9313D9B-53D8-4821-9A10-20A9112559F5}"/>
                    </a:ext>
                  </a:extLst>
                </p:cNvPr>
                <p:cNvSpPr>
                  <a:spLocks noChangeAspect="1" noChangeArrowheads="1" noTextEdit="1"/>
                </p:cNvSpPr>
                <p:nvPr/>
              </p:nvSpPr>
              <p:spPr bwMode="auto">
                <a:xfrm>
                  <a:off x="3192944" y="2732723"/>
                  <a:ext cx="252413"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241" name="Freeform 49">
                <a:extLst>
                  <a:ext uri="{FF2B5EF4-FFF2-40B4-BE49-F238E27FC236}">
                    <a16:creationId xmlns:a16="http://schemas.microsoft.com/office/drawing/2014/main" id="{F5546ED7-FD88-4A69-84BE-A0F11F5CDE24}"/>
                  </a:ext>
                </a:extLst>
              </p:cNvPr>
              <p:cNvSpPr>
                <a:spLocks/>
              </p:cNvSpPr>
              <p:nvPr/>
            </p:nvSpPr>
            <p:spPr bwMode="auto">
              <a:xfrm>
                <a:off x="5005859" y="2142174"/>
                <a:ext cx="87312" cy="95250"/>
              </a:xfrm>
              <a:custGeom>
                <a:avLst/>
                <a:gdLst>
                  <a:gd name="T0" fmla="*/ 2 w 33"/>
                  <a:gd name="T1" fmla="*/ 23 h 36"/>
                  <a:gd name="T2" fmla="*/ 3 w 33"/>
                  <a:gd name="T3" fmla="*/ 10 h 36"/>
                  <a:gd name="T4" fmla="*/ 12 w 33"/>
                  <a:gd name="T5" fmla="*/ 1 h 36"/>
                  <a:gd name="T6" fmla="*/ 29 w 33"/>
                  <a:gd name="T7" fmla="*/ 3 h 36"/>
                  <a:gd name="T8" fmla="*/ 32 w 33"/>
                  <a:gd name="T9" fmla="*/ 7 h 36"/>
                  <a:gd name="T10" fmla="*/ 22 w 33"/>
                  <a:gd name="T11" fmla="*/ 33 h 36"/>
                  <a:gd name="T12" fmla="*/ 17 w 33"/>
                  <a:gd name="T13" fmla="*/ 34 h 36"/>
                  <a:gd name="T14" fmla="*/ 2 w 33"/>
                  <a:gd name="T15" fmla="*/ 2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6">
                    <a:moveTo>
                      <a:pt x="2" y="23"/>
                    </a:moveTo>
                    <a:cubicBezTo>
                      <a:pt x="0" y="19"/>
                      <a:pt x="1" y="15"/>
                      <a:pt x="3" y="10"/>
                    </a:cubicBezTo>
                    <a:cubicBezTo>
                      <a:pt x="6" y="5"/>
                      <a:pt x="7" y="2"/>
                      <a:pt x="12" y="1"/>
                    </a:cubicBezTo>
                    <a:cubicBezTo>
                      <a:pt x="16" y="0"/>
                      <a:pt x="23" y="2"/>
                      <a:pt x="29" y="3"/>
                    </a:cubicBezTo>
                    <a:cubicBezTo>
                      <a:pt x="32" y="4"/>
                      <a:pt x="33" y="6"/>
                      <a:pt x="32" y="7"/>
                    </a:cubicBezTo>
                    <a:cubicBezTo>
                      <a:pt x="22" y="33"/>
                      <a:pt x="22" y="33"/>
                      <a:pt x="22" y="33"/>
                    </a:cubicBezTo>
                    <a:cubicBezTo>
                      <a:pt x="21" y="35"/>
                      <a:pt x="19" y="36"/>
                      <a:pt x="17" y="34"/>
                    </a:cubicBezTo>
                    <a:cubicBezTo>
                      <a:pt x="12" y="31"/>
                      <a:pt x="5" y="27"/>
                      <a:pt x="2" y="23"/>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242" name="Freeform 50">
                <a:extLst>
                  <a:ext uri="{FF2B5EF4-FFF2-40B4-BE49-F238E27FC236}">
                    <a16:creationId xmlns:a16="http://schemas.microsoft.com/office/drawing/2014/main" id="{3BC8FDAC-597C-48A6-8F0B-7E6DDE78A26D}"/>
                  </a:ext>
                </a:extLst>
              </p:cNvPr>
              <p:cNvSpPr>
                <a:spLocks/>
              </p:cNvSpPr>
              <p:nvPr/>
            </p:nvSpPr>
            <p:spPr bwMode="auto">
              <a:xfrm>
                <a:off x="4810596" y="2359661"/>
                <a:ext cx="92075" cy="95250"/>
              </a:xfrm>
              <a:custGeom>
                <a:avLst/>
                <a:gdLst>
                  <a:gd name="T0" fmla="*/ 1 w 35"/>
                  <a:gd name="T1" fmla="*/ 19 h 36"/>
                  <a:gd name="T2" fmla="*/ 5 w 35"/>
                  <a:gd name="T3" fmla="*/ 7 h 36"/>
                  <a:gd name="T4" fmla="*/ 16 w 35"/>
                  <a:gd name="T5" fmla="*/ 1 h 36"/>
                  <a:gd name="T6" fmla="*/ 32 w 35"/>
                  <a:gd name="T7" fmla="*/ 8 h 36"/>
                  <a:gd name="T8" fmla="*/ 34 w 35"/>
                  <a:gd name="T9" fmla="*/ 13 h 36"/>
                  <a:gd name="T10" fmla="*/ 16 w 35"/>
                  <a:gd name="T11" fmla="*/ 35 h 36"/>
                  <a:gd name="T12" fmla="*/ 11 w 35"/>
                  <a:gd name="T13" fmla="*/ 34 h 36"/>
                  <a:gd name="T14" fmla="*/ 1 w 35"/>
                  <a:gd name="T15" fmla="*/ 1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1" y="19"/>
                    </a:moveTo>
                    <a:cubicBezTo>
                      <a:pt x="0" y="14"/>
                      <a:pt x="2" y="11"/>
                      <a:pt x="5" y="7"/>
                    </a:cubicBezTo>
                    <a:cubicBezTo>
                      <a:pt x="9" y="3"/>
                      <a:pt x="12" y="0"/>
                      <a:pt x="16" y="1"/>
                    </a:cubicBezTo>
                    <a:cubicBezTo>
                      <a:pt x="21" y="1"/>
                      <a:pt x="27" y="5"/>
                      <a:pt x="32" y="8"/>
                    </a:cubicBezTo>
                    <a:cubicBezTo>
                      <a:pt x="34" y="9"/>
                      <a:pt x="35" y="12"/>
                      <a:pt x="34" y="13"/>
                    </a:cubicBezTo>
                    <a:cubicBezTo>
                      <a:pt x="16" y="35"/>
                      <a:pt x="16" y="35"/>
                      <a:pt x="16" y="35"/>
                    </a:cubicBezTo>
                    <a:cubicBezTo>
                      <a:pt x="15" y="36"/>
                      <a:pt x="13" y="36"/>
                      <a:pt x="11" y="34"/>
                    </a:cubicBezTo>
                    <a:cubicBezTo>
                      <a:pt x="8" y="29"/>
                      <a:pt x="2" y="23"/>
                      <a:pt x="1" y="19"/>
                    </a:cubicBezTo>
                    <a:close/>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05" name="Group 304">
              <a:extLst>
                <a:ext uri="{FF2B5EF4-FFF2-40B4-BE49-F238E27FC236}">
                  <a16:creationId xmlns:a16="http://schemas.microsoft.com/office/drawing/2014/main" id="{435D5BCC-66D3-44DC-BDDB-EC0854D8096C}"/>
                </a:ext>
              </a:extLst>
            </p:cNvPr>
            <p:cNvGrpSpPr/>
            <p:nvPr/>
          </p:nvGrpSpPr>
          <p:grpSpPr>
            <a:xfrm rot="21180000">
              <a:off x="5559028" y="3089974"/>
              <a:ext cx="3230218" cy="2338917"/>
              <a:chOff x="4710584" y="1607186"/>
              <a:chExt cx="2239962" cy="1754188"/>
            </a:xfrm>
          </p:grpSpPr>
          <p:sp>
            <p:nvSpPr>
              <p:cNvPr id="306" name="Freeform 5">
                <a:extLst>
                  <a:ext uri="{FF2B5EF4-FFF2-40B4-BE49-F238E27FC236}">
                    <a16:creationId xmlns:a16="http://schemas.microsoft.com/office/drawing/2014/main" id="{D0BC7AFC-C663-4C3C-96A8-510AD1A9835C}"/>
                  </a:ext>
                </a:extLst>
              </p:cNvPr>
              <p:cNvSpPr>
                <a:spLocks/>
              </p:cNvSpPr>
              <p:nvPr/>
            </p:nvSpPr>
            <p:spPr bwMode="auto">
              <a:xfrm>
                <a:off x="6610821" y="2458086"/>
                <a:ext cx="295275" cy="80963"/>
              </a:xfrm>
              <a:custGeom>
                <a:avLst/>
                <a:gdLst>
                  <a:gd name="T0" fmla="*/ 8 w 112"/>
                  <a:gd name="T1" fmla="*/ 9 h 31"/>
                  <a:gd name="T2" fmla="*/ 106 w 112"/>
                  <a:gd name="T3" fmla="*/ 19 h 31"/>
                  <a:gd name="T4" fmla="*/ 102 w 112"/>
                  <a:gd name="T5" fmla="*/ 28 h 31"/>
                  <a:gd name="T6" fmla="*/ 6 w 112"/>
                  <a:gd name="T7" fmla="*/ 20 h 31"/>
                  <a:gd name="T8" fmla="*/ 8 w 112"/>
                  <a:gd name="T9" fmla="*/ 9 h 31"/>
                </a:gdLst>
                <a:ahLst/>
                <a:cxnLst>
                  <a:cxn ang="0">
                    <a:pos x="T0" y="T1"/>
                  </a:cxn>
                  <a:cxn ang="0">
                    <a:pos x="T2" y="T3"/>
                  </a:cxn>
                  <a:cxn ang="0">
                    <a:pos x="T4" y="T5"/>
                  </a:cxn>
                  <a:cxn ang="0">
                    <a:pos x="T6" y="T7"/>
                  </a:cxn>
                  <a:cxn ang="0">
                    <a:pos x="T8" y="T9"/>
                  </a:cxn>
                </a:cxnLst>
                <a:rect l="0" t="0" r="r" b="b"/>
                <a:pathLst>
                  <a:path w="112" h="31">
                    <a:moveTo>
                      <a:pt x="8" y="9"/>
                    </a:moveTo>
                    <a:cubicBezTo>
                      <a:pt x="41" y="0"/>
                      <a:pt x="76" y="4"/>
                      <a:pt x="106" y="19"/>
                    </a:cubicBezTo>
                    <a:cubicBezTo>
                      <a:pt x="112" y="22"/>
                      <a:pt x="107" y="31"/>
                      <a:pt x="102" y="28"/>
                    </a:cubicBezTo>
                    <a:cubicBezTo>
                      <a:pt x="74" y="13"/>
                      <a:pt x="36" y="12"/>
                      <a:pt x="6" y="20"/>
                    </a:cubicBezTo>
                    <a:cubicBezTo>
                      <a:pt x="0" y="22"/>
                      <a:pt x="3" y="10"/>
                      <a:pt x="8" y="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7" name="Freeform 6">
                <a:extLst>
                  <a:ext uri="{FF2B5EF4-FFF2-40B4-BE49-F238E27FC236}">
                    <a16:creationId xmlns:a16="http://schemas.microsoft.com/office/drawing/2014/main" id="{FFF93C9A-F676-4F42-8121-6C0E31CC9EFD}"/>
                  </a:ext>
                </a:extLst>
              </p:cNvPr>
              <p:cNvSpPr>
                <a:spLocks/>
              </p:cNvSpPr>
              <p:nvPr/>
            </p:nvSpPr>
            <p:spPr bwMode="auto">
              <a:xfrm>
                <a:off x="6869584" y="2478724"/>
                <a:ext cx="73025" cy="90488"/>
              </a:xfrm>
              <a:custGeom>
                <a:avLst/>
                <a:gdLst>
                  <a:gd name="T0" fmla="*/ 3 w 28"/>
                  <a:gd name="T1" fmla="*/ 26 h 34"/>
                  <a:gd name="T2" fmla="*/ 1 w 28"/>
                  <a:gd name="T3" fmla="*/ 13 h 34"/>
                  <a:gd name="T4" fmla="*/ 6 w 28"/>
                  <a:gd name="T5" fmla="*/ 2 h 34"/>
                  <a:gd name="T6" fmla="*/ 24 w 28"/>
                  <a:gd name="T7" fmla="*/ 0 h 34"/>
                  <a:gd name="T8" fmla="*/ 28 w 28"/>
                  <a:gd name="T9" fmla="*/ 3 h 34"/>
                  <a:gd name="T10" fmla="*/ 24 w 28"/>
                  <a:gd name="T11" fmla="*/ 31 h 34"/>
                  <a:gd name="T12" fmla="*/ 20 w 28"/>
                  <a:gd name="T13" fmla="*/ 33 h 34"/>
                  <a:gd name="T14" fmla="*/ 3 w 28"/>
                  <a:gd name="T15" fmla="*/ 2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4">
                    <a:moveTo>
                      <a:pt x="3" y="26"/>
                    </a:moveTo>
                    <a:cubicBezTo>
                      <a:pt x="0" y="22"/>
                      <a:pt x="0" y="19"/>
                      <a:pt x="1" y="13"/>
                    </a:cubicBezTo>
                    <a:cubicBezTo>
                      <a:pt x="1" y="8"/>
                      <a:pt x="2" y="4"/>
                      <a:pt x="6" y="2"/>
                    </a:cubicBezTo>
                    <a:cubicBezTo>
                      <a:pt x="10" y="0"/>
                      <a:pt x="18" y="1"/>
                      <a:pt x="24" y="0"/>
                    </a:cubicBezTo>
                    <a:cubicBezTo>
                      <a:pt x="27" y="0"/>
                      <a:pt x="28" y="2"/>
                      <a:pt x="28" y="3"/>
                    </a:cubicBezTo>
                    <a:cubicBezTo>
                      <a:pt x="24" y="31"/>
                      <a:pt x="24" y="31"/>
                      <a:pt x="24" y="31"/>
                    </a:cubicBezTo>
                    <a:cubicBezTo>
                      <a:pt x="24" y="32"/>
                      <a:pt x="22" y="34"/>
                      <a:pt x="20" y="33"/>
                    </a:cubicBezTo>
                    <a:cubicBezTo>
                      <a:pt x="14" y="31"/>
                      <a:pt x="6" y="29"/>
                      <a:pt x="3" y="26"/>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8" name="Freeform 7">
                <a:extLst>
                  <a:ext uri="{FF2B5EF4-FFF2-40B4-BE49-F238E27FC236}">
                    <a16:creationId xmlns:a16="http://schemas.microsoft.com/office/drawing/2014/main" id="{E3271B9A-4533-42D0-AC5E-E91450983443}"/>
                  </a:ext>
                </a:extLst>
              </p:cNvPr>
              <p:cNvSpPr>
                <a:spLocks/>
              </p:cNvSpPr>
              <p:nvPr/>
            </p:nvSpPr>
            <p:spPr bwMode="auto">
              <a:xfrm>
                <a:off x="6599709" y="2277111"/>
                <a:ext cx="349250" cy="233363"/>
              </a:xfrm>
              <a:custGeom>
                <a:avLst/>
                <a:gdLst>
                  <a:gd name="T0" fmla="*/ 2 w 132"/>
                  <a:gd name="T1" fmla="*/ 76 h 88"/>
                  <a:gd name="T2" fmla="*/ 46 w 132"/>
                  <a:gd name="T3" fmla="*/ 50 h 88"/>
                  <a:gd name="T4" fmla="*/ 93 w 132"/>
                  <a:gd name="T5" fmla="*/ 11 h 88"/>
                  <a:gd name="T6" fmla="*/ 126 w 132"/>
                  <a:gd name="T7" fmla="*/ 1 h 88"/>
                  <a:gd name="T8" fmla="*/ 131 w 132"/>
                  <a:gd name="T9" fmla="*/ 4 h 88"/>
                  <a:gd name="T10" fmla="*/ 128 w 132"/>
                  <a:gd name="T11" fmla="*/ 10 h 88"/>
                  <a:gd name="T12" fmla="*/ 73 w 132"/>
                  <a:gd name="T13" fmla="*/ 38 h 88"/>
                  <a:gd name="T14" fmla="*/ 51 w 132"/>
                  <a:gd name="T15" fmla="*/ 59 h 88"/>
                  <a:gd name="T16" fmla="*/ 18 w 132"/>
                  <a:gd name="T17" fmla="*/ 82 h 88"/>
                  <a:gd name="T18" fmla="*/ 5 w 132"/>
                  <a:gd name="T19" fmla="*/ 84 h 88"/>
                  <a:gd name="T20" fmla="*/ 6 w 132"/>
                  <a:gd name="T21" fmla="*/ 74 h 88"/>
                  <a:gd name="T22" fmla="*/ 2 w 132"/>
                  <a:gd name="T2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8">
                    <a:moveTo>
                      <a:pt x="2" y="76"/>
                    </a:moveTo>
                    <a:cubicBezTo>
                      <a:pt x="6" y="72"/>
                      <a:pt x="33" y="63"/>
                      <a:pt x="46" y="50"/>
                    </a:cubicBezTo>
                    <a:cubicBezTo>
                      <a:pt x="61" y="36"/>
                      <a:pt x="75" y="21"/>
                      <a:pt x="93" y="11"/>
                    </a:cubicBezTo>
                    <a:cubicBezTo>
                      <a:pt x="103" y="6"/>
                      <a:pt x="114" y="2"/>
                      <a:pt x="126" y="1"/>
                    </a:cubicBezTo>
                    <a:cubicBezTo>
                      <a:pt x="128" y="0"/>
                      <a:pt x="131" y="2"/>
                      <a:pt x="131" y="4"/>
                    </a:cubicBezTo>
                    <a:cubicBezTo>
                      <a:pt x="132" y="7"/>
                      <a:pt x="130" y="10"/>
                      <a:pt x="128" y="10"/>
                    </a:cubicBezTo>
                    <a:cubicBezTo>
                      <a:pt x="107" y="12"/>
                      <a:pt x="89" y="24"/>
                      <a:pt x="73" y="38"/>
                    </a:cubicBezTo>
                    <a:cubicBezTo>
                      <a:pt x="66" y="45"/>
                      <a:pt x="58" y="52"/>
                      <a:pt x="51" y="59"/>
                    </a:cubicBezTo>
                    <a:cubicBezTo>
                      <a:pt x="43" y="67"/>
                      <a:pt x="28" y="77"/>
                      <a:pt x="18" y="82"/>
                    </a:cubicBezTo>
                    <a:cubicBezTo>
                      <a:pt x="8" y="88"/>
                      <a:pt x="11" y="74"/>
                      <a:pt x="5" y="84"/>
                    </a:cubicBezTo>
                    <a:cubicBezTo>
                      <a:pt x="4" y="84"/>
                      <a:pt x="0" y="72"/>
                      <a:pt x="6" y="74"/>
                    </a:cubicBezTo>
                    <a:lnTo>
                      <a:pt x="2" y="76"/>
                    </a:ln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09" name="Freeform 8">
                <a:extLst>
                  <a:ext uri="{FF2B5EF4-FFF2-40B4-BE49-F238E27FC236}">
                    <a16:creationId xmlns:a16="http://schemas.microsoft.com/office/drawing/2014/main" id="{E74AF9C6-B286-4CFA-A1C1-0230D3725991}"/>
                  </a:ext>
                </a:extLst>
              </p:cNvPr>
              <p:cNvSpPr>
                <a:spLocks/>
              </p:cNvSpPr>
              <p:nvPr/>
            </p:nvSpPr>
            <p:spPr bwMode="auto">
              <a:xfrm>
                <a:off x="6879109" y="2253299"/>
                <a:ext cx="71437" cy="90488"/>
              </a:xfrm>
              <a:custGeom>
                <a:avLst/>
                <a:gdLst>
                  <a:gd name="T0" fmla="*/ 5 w 27"/>
                  <a:gd name="T1" fmla="*/ 29 h 34"/>
                  <a:gd name="T2" fmla="*/ 1 w 27"/>
                  <a:gd name="T3" fmla="*/ 18 h 34"/>
                  <a:gd name="T4" fmla="*/ 4 w 27"/>
                  <a:gd name="T5" fmla="*/ 6 h 34"/>
                  <a:gd name="T6" fmla="*/ 21 w 27"/>
                  <a:gd name="T7" fmla="*/ 1 h 34"/>
                  <a:gd name="T8" fmla="*/ 26 w 27"/>
                  <a:gd name="T9" fmla="*/ 3 h 34"/>
                  <a:gd name="T10" fmla="*/ 27 w 27"/>
                  <a:gd name="T11" fmla="*/ 31 h 34"/>
                  <a:gd name="T12" fmla="*/ 23 w 27"/>
                  <a:gd name="T13" fmla="*/ 34 h 34"/>
                  <a:gd name="T14" fmla="*/ 5 w 27"/>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5" y="29"/>
                    </a:moveTo>
                    <a:cubicBezTo>
                      <a:pt x="1" y="27"/>
                      <a:pt x="1" y="23"/>
                      <a:pt x="1" y="18"/>
                    </a:cubicBezTo>
                    <a:cubicBezTo>
                      <a:pt x="0" y="12"/>
                      <a:pt x="1" y="9"/>
                      <a:pt x="4" y="6"/>
                    </a:cubicBezTo>
                    <a:cubicBezTo>
                      <a:pt x="8" y="3"/>
                      <a:pt x="16" y="2"/>
                      <a:pt x="21" y="1"/>
                    </a:cubicBezTo>
                    <a:cubicBezTo>
                      <a:pt x="24" y="0"/>
                      <a:pt x="26" y="2"/>
                      <a:pt x="26" y="3"/>
                    </a:cubicBezTo>
                    <a:cubicBezTo>
                      <a:pt x="27" y="31"/>
                      <a:pt x="27" y="31"/>
                      <a:pt x="27" y="31"/>
                    </a:cubicBezTo>
                    <a:cubicBezTo>
                      <a:pt x="27" y="33"/>
                      <a:pt x="26" y="34"/>
                      <a:pt x="23" y="34"/>
                    </a:cubicBezTo>
                    <a:cubicBezTo>
                      <a:pt x="17" y="33"/>
                      <a:pt x="9" y="32"/>
                      <a:pt x="5" y="2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0" name="Freeform 84">
                <a:extLst>
                  <a:ext uri="{FF2B5EF4-FFF2-40B4-BE49-F238E27FC236}">
                    <a16:creationId xmlns:a16="http://schemas.microsoft.com/office/drawing/2014/main" id="{853C1494-9351-439E-9E85-13EE1E12D173}"/>
                  </a:ext>
                </a:extLst>
              </p:cNvPr>
              <p:cNvSpPr>
                <a:spLocks/>
              </p:cNvSpPr>
              <p:nvPr/>
            </p:nvSpPr>
            <p:spPr bwMode="auto">
              <a:xfrm>
                <a:off x="5994871" y="2388236"/>
                <a:ext cx="15875" cy="7938"/>
              </a:xfrm>
              <a:custGeom>
                <a:avLst/>
                <a:gdLst>
                  <a:gd name="T0" fmla="*/ 0 w 6"/>
                  <a:gd name="T1" fmla="*/ 0 h 3"/>
                  <a:gd name="T2" fmla="*/ 3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1" y="0"/>
                      <a:pt x="2" y="1"/>
                      <a:pt x="3" y="1"/>
                    </a:cubicBezTo>
                    <a:cubicBezTo>
                      <a:pt x="4" y="2"/>
                      <a:pt x="5" y="2"/>
                      <a:pt x="6" y="3"/>
                    </a:cubicBezTo>
                    <a:cubicBezTo>
                      <a:pt x="4" y="2"/>
                      <a:pt x="2" y="1"/>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1" name="Freeform 85">
                <a:extLst>
                  <a:ext uri="{FF2B5EF4-FFF2-40B4-BE49-F238E27FC236}">
                    <a16:creationId xmlns:a16="http://schemas.microsoft.com/office/drawing/2014/main" id="{6260F239-E02D-4EB8-974C-24B3B9E9F957}"/>
                  </a:ext>
                </a:extLst>
              </p:cNvPr>
              <p:cNvSpPr>
                <a:spLocks noEditPoints="1"/>
              </p:cNvSpPr>
              <p:nvPr/>
            </p:nvSpPr>
            <p:spPr bwMode="auto">
              <a:xfrm>
                <a:off x="4710584" y="1607186"/>
                <a:ext cx="1577975" cy="1406525"/>
              </a:xfrm>
              <a:custGeom>
                <a:avLst/>
                <a:gdLst>
                  <a:gd name="T0" fmla="*/ 376 w 597"/>
                  <a:gd name="T1" fmla="*/ 513 h 531"/>
                  <a:gd name="T2" fmla="*/ 373 w 597"/>
                  <a:gd name="T3" fmla="*/ 523 h 531"/>
                  <a:gd name="T4" fmla="*/ 283 w 597"/>
                  <a:gd name="T5" fmla="*/ 397 h 531"/>
                  <a:gd name="T6" fmla="*/ 192 w 597"/>
                  <a:gd name="T7" fmla="*/ 432 h 531"/>
                  <a:gd name="T8" fmla="*/ 199 w 597"/>
                  <a:gd name="T9" fmla="*/ 332 h 531"/>
                  <a:gd name="T10" fmla="*/ 101 w 597"/>
                  <a:gd name="T11" fmla="*/ 334 h 531"/>
                  <a:gd name="T12" fmla="*/ 90 w 597"/>
                  <a:gd name="T13" fmla="*/ 339 h 531"/>
                  <a:gd name="T14" fmla="*/ 34 w 597"/>
                  <a:gd name="T15" fmla="*/ 402 h 531"/>
                  <a:gd name="T16" fmla="*/ 23 w 597"/>
                  <a:gd name="T17" fmla="*/ 399 h 531"/>
                  <a:gd name="T18" fmla="*/ 29 w 597"/>
                  <a:gd name="T19" fmla="*/ 387 h 531"/>
                  <a:gd name="T20" fmla="*/ 52 w 597"/>
                  <a:gd name="T21" fmla="*/ 353 h 531"/>
                  <a:gd name="T22" fmla="*/ 5 w 597"/>
                  <a:gd name="T23" fmla="*/ 351 h 531"/>
                  <a:gd name="T24" fmla="*/ 44 w 597"/>
                  <a:gd name="T25" fmla="*/ 347 h 531"/>
                  <a:gd name="T26" fmla="*/ 134 w 597"/>
                  <a:gd name="T27" fmla="*/ 315 h 531"/>
                  <a:gd name="T28" fmla="*/ 123 w 597"/>
                  <a:gd name="T29" fmla="*/ 273 h 531"/>
                  <a:gd name="T30" fmla="*/ 221 w 597"/>
                  <a:gd name="T31" fmla="*/ 300 h 531"/>
                  <a:gd name="T32" fmla="*/ 162 w 597"/>
                  <a:gd name="T33" fmla="*/ 196 h 531"/>
                  <a:gd name="T34" fmla="*/ 123 w 597"/>
                  <a:gd name="T35" fmla="*/ 180 h 531"/>
                  <a:gd name="T36" fmla="*/ 167 w 597"/>
                  <a:gd name="T37" fmla="*/ 122 h 531"/>
                  <a:gd name="T38" fmla="*/ 136 w 597"/>
                  <a:gd name="T39" fmla="*/ 78 h 531"/>
                  <a:gd name="T40" fmla="*/ 170 w 597"/>
                  <a:gd name="T41" fmla="*/ 114 h 531"/>
                  <a:gd name="T42" fmla="*/ 181 w 597"/>
                  <a:gd name="T43" fmla="*/ 106 h 531"/>
                  <a:gd name="T44" fmla="*/ 174 w 597"/>
                  <a:gd name="T45" fmla="*/ 122 h 531"/>
                  <a:gd name="T46" fmla="*/ 250 w 597"/>
                  <a:gd name="T47" fmla="*/ 218 h 531"/>
                  <a:gd name="T48" fmla="*/ 293 w 597"/>
                  <a:gd name="T49" fmla="*/ 109 h 531"/>
                  <a:gd name="T50" fmla="*/ 272 w 597"/>
                  <a:gd name="T51" fmla="*/ 54 h 531"/>
                  <a:gd name="T52" fmla="*/ 253 w 597"/>
                  <a:gd name="T53" fmla="*/ 22 h 531"/>
                  <a:gd name="T54" fmla="*/ 264 w 597"/>
                  <a:gd name="T55" fmla="*/ 40 h 531"/>
                  <a:gd name="T56" fmla="*/ 286 w 597"/>
                  <a:gd name="T57" fmla="*/ 46 h 531"/>
                  <a:gd name="T58" fmla="*/ 316 w 597"/>
                  <a:gd name="T59" fmla="*/ 13 h 531"/>
                  <a:gd name="T60" fmla="*/ 291 w 597"/>
                  <a:gd name="T61" fmla="*/ 51 h 531"/>
                  <a:gd name="T62" fmla="*/ 339 w 597"/>
                  <a:gd name="T63" fmla="*/ 168 h 531"/>
                  <a:gd name="T64" fmla="*/ 356 w 597"/>
                  <a:gd name="T65" fmla="*/ 71 h 531"/>
                  <a:gd name="T66" fmla="*/ 362 w 597"/>
                  <a:gd name="T67" fmla="*/ 17 h 531"/>
                  <a:gd name="T68" fmla="*/ 368 w 597"/>
                  <a:gd name="T69" fmla="*/ 55 h 531"/>
                  <a:gd name="T70" fmla="*/ 386 w 597"/>
                  <a:gd name="T71" fmla="*/ 39 h 531"/>
                  <a:gd name="T72" fmla="*/ 419 w 597"/>
                  <a:gd name="T73" fmla="*/ 23 h 531"/>
                  <a:gd name="T74" fmla="*/ 397 w 597"/>
                  <a:gd name="T75" fmla="*/ 41 h 531"/>
                  <a:gd name="T76" fmla="*/ 367 w 597"/>
                  <a:gd name="T77" fmla="*/ 107 h 531"/>
                  <a:gd name="T78" fmla="*/ 398 w 597"/>
                  <a:gd name="T79" fmla="*/ 246 h 531"/>
                  <a:gd name="T80" fmla="*/ 478 w 597"/>
                  <a:gd name="T81" fmla="*/ 148 h 531"/>
                  <a:gd name="T82" fmla="*/ 446 w 597"/>
                  <a:gd name="T83" fmla="*/ 130 h 531"/>
                  <a:gd name="T84" fmla="*/ 482 w 597"/>
                  <a:gd name="T85" fmla="*/ 91 h 531"/>
                  <a:gd name="T86" fmla="*/ 493 w 597"/>
                  <a:gd name="T87" fmla="*/ 189 h 531"/>
                  <a:gd name="T88" fmla="*/ 580 w 597"/>
                  <a:gd name="T89" fmla="*/ 203 h 531"/>
                  <a:gd name="T90" fmla="*/ 510 w 597"/>
                  <a:gd name="T91" fmla="*/ 197 h 531"/>
                  <a:gd name="T92" fmla="*/ 427 w 597"/>
                  <a:gd name="T93" fmla="*/ 264 h 531"/>
                  <a:gd name="T94" fmla="*/ 502 w 597"/>
                  <a:gd name="T95" fmla="*/ 365 h 531"/>
                  <a:gd name="T96" fmla="*/ 494 w 597"/>
                  <a:gd name="T97" fmla="*/ 377 h 531"/>
                  <a:gd name="T98" fmla="*/ 122 w 597"/>
                  <a:gd name="T99" fmla="*/ 322 h 531"/>
                  <a:gd name="T100" fmla="*/ 523 w 597"/>
                  <a:gd name="T101" fmla="*/ 37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7" h="531">
                    <a:moveTo>
                      <a:pt x="474" y="375"/>
                    </a:moveTo>
                    <a:cubicBezTo>
                      <a:pt x="470" y="374"/>
                      <a:pt x="466" y="374"/>
                      <a:pt x="461" y="374"/>
                    </a:cubicBezTo>
                    <a:cubicBezTo>
                      <a:pt x="445" y="372"/>
                      <a:pt x="429" y="373"/>
                      <a:pt x="414" y="380"/>
                    </a:cubicBezTo>
                    <a:cubicBezTo>
                      <a:pt x="398" y="388"/>
                      <a:pt x="386" y="401"/>
                      <a:pt x="378" y="416"/>
                    </a:cubicBezTo>
                    <a:cubicBezTo>
                      <a:pt x="362" y="447"/>
                      <a:pt x="366" y="481"/>
                      <a:pt x="376" y="513"/>
                    </a:cubicBezTo>
                    <a:cubicBezTo>
                      <a:pt x="377" y="517"/>
                      <a:pt x="377" y="517"/>
                      <a:pt x="377" y="517"/>
                    </a:cubicBezTo>
                    <a:cubicBezTo>
                      <a:pt x="377" y="517"/>
                      <a:pt x="377" y="517"/>
                      <a:pt x="377" y="517"/>
                    </a:cubicBezTo>
                    <a:cubicBezTo>
                      <a:pt x="377" y="517"/>
                      <a:pt x="377" y="517"/>
                      <a:pt x="377" y="517"/>
                    </a:cubicBezTo>
                    <a:cubicBezTo>
                      <a:pt x="377" y="517"/>
                      <a:pt x="377" y="520"/>
                      <a:pt x="377" y="520"/>
                    </a:cubicBezTo>
                    <a:cubicBezTo>
                      <a:pt x="377" y="521"/>
                      <a:pt x="372" y="524"/>
                      <a:pt x="373" y="523"/>
                    </a:cubicBezTo>
                    <a:cubicBezTo>
                      <a:pt x="368" y="528"/>
                      <a:pt x="369" y="525"/>
                      <a:pt x="364" y="530"/>
                    </a:cubicBezTo>
                    <a:cubicBezTo>
                      <a:pt x="364" y="530"/>
                      <a:pt x="365" y="531"/>
                      <a:pt x="364" y="530"/>
                    </a:cubicBezTo>
                    <a:cubicBezTo>
                      <a:pt x="351" y="511"/>
                      <a:pt x="351" y="492"/>
                      <a:pt x="345" y="473"/>
                    </a:cubicBezTo>
                    <a:cubicBezTo>
                      <a:pt x="340" y="454"/>
                      <a:pt x="333" y="435"/>
                      <a:pt x="320" y="419"/>
                    </a:cubicBezTo>
                    <a:cubicBezTo>
                      <a:pt x="311" y="408"/>
                      <a:pt x="298" y="399"/>
                      <a:pt x="283" y="397"/>
                    </a:cubicBezTo>
                    <a:cubicBezTo>
                      <a:pt x="267" y="395"/>
                      <a:pt x="253" y="402"/>
                      <a:pt x="241" y="412"/>
                    </a:cubicBezTo>
                    <a:cubicBezTo>
                      <a:pt x="235" y="417"/>
                      <a:pt x="230" y="423"/>
                      <a:pt x="224" y="428"/>
                    </a:cubicBezTo>
                    <a:cubicBezTo>
                      <a:pt x="223" y="430"/>
                      <a:pt x="222" y="432"/>
                      <a:pt x="220" y="433"/>
                    </a:cubicBezTo>
                    <a:cubicBezTo>
                      <a:pt x="185" y="461"/>
                      <a:pt x="193" y="443"/>
                      <a:pt x="187" y="436"/>
                    </a:cubicBezTo>
                    <a:cubicBezTo>
                      <a:pt x="190" y="433"/>
                      <a:pt x="183" y="440"/>
                      <a:pt x="192" y="432"/>
                    </a:cubicBezTo>
                    <a:cubicBezTo>
                      <a:pt x="194" y="429"/>
                      <a:pt x="197" y="427"/>
                      <a:pt x="200" y="424"/>
                    </a:cubicBezTo>
                    <a:cubicBezTo>
                      <a:pt x="203" y="421"/>
                      <a:pt x="206" y="419"/>
                      <a:pt x="210" y="416"/>
                    </a:cubicBezTo>
                    <a:cubicBezTo>
                      <a:pt x="212" y="414"/>
                      <a:pt x="230" y="402"/>
                      <a:pt x="235" y="397"/>
                    </a:cubicBezTo>
                    <a:cubicBezTo>
                      <a:pt x="245" y="386"/>
                      <a:pt x="251" y="371"/>
                      <a:pt x="241" y="358"/>
                    </a:cubicBezTo>
                    <a:cubicBezTo>
                      <a:pt x="232" y="344"/>
                      <a:pt x="214" y="339"/>
                      <a:pt x="199" y="332"/>
                    </a:cubicBezTo>
                    <a:cubicBezTo>
                      <a:pt x="197" y="331"/>
                      <a:pt x="194" y="330"/>
                      <a:pt x="191" y="329"/>
                    </a:cubicBezTo>
                    <a:cubicBezTo>
                      <a:pt x="186" y="327"/>
                      <a:pt x="181" y="326"/>
                      <a:pt x="175" y="327"/>
                    </a:cubicBezTo>
                    <a:cubicBezTo>
                      <a:pt x="172" y="327"/>
                      <a:pt x="169" y="327"/>
                      <a:pt x="166" y="327"/>
                    </a:cubicBezTo>
                    <a:cubicBezTo>
                      <a:pt x="156" y="328"/>
                      <a:pt x="146" y="327"/>
                      <a:pt x="136" y="327"/>
                    </a:cubicBezTo>
                    <a:cubicBezTo>
                      <a:pt x="124" y="328"/>
                      <a:pt x="112" y="330"/>
                      <a:pt x="101" y="334"/>
                    </a:cubicBezTo>
                    <a:cubicBezTo>
                      <a:pt x="101" y="334"/>
                      <a:pt x="101" y="334"/>
                      <a:pt x="101" y="334"/>
                    </a:cubicBezTo>
                    <a:cubicBezTo>
                      <a:pt x="95" y="340"/>
                      <a:pt x="89" y="346"/>
                      <a:pt x="86" y="353"/>
                    </a:cubicBezTo>
                    <a:cubicBezTo>
                      <a:pt x="80" y="363"/>
                      <a:pt x="77" y="374"/>
                      <a:pt x="77" y="386"/>
                    </a:cubicBezTo>
                    <a:cubicBezTo>
                      <a:pt x="76" y="374"/>
                      <a:pt x="78" y="362"/>
                      <a:pt x="83" y="352"/>
                    </a:cubicBezTo>
                    <a:cubicBezTo>
                      <a:pt x="85" y="347"/>
                      <a:pt x="87" y="343"/>
                      <a:pt x="90" y="339"/>
                    </a:cubicBezTo>
                    <a:cubicBezTo>
                      <a:pt x="82" y="343"/>
                      <a:pt x="74" y="347"/>
                      <a:pt x="67" y="352"/>
                    </a:cubicBezTo>
                    <a:cubicBezTo>
                      <a:pt x="57" y="358"/>
                      <a:pt x="48" y="365"/>
                      <a:pt x="42" y="375"/>
                    </a:cubicBezTo>
                    <a:cubicBezTo>
                      <a:pt x="37" y="382"/>
                      <a:pt x="34" y="390"/>
                      <a:pt x="34" y="398"/>
                    </a:cubicBezTo>
                    <a:cubicBezTo>
                      <a:pt x="34" y="398"/>
                      <a:pt x="34" y="398"/>
                      <a:pt x="34" y="398"/>
                    </a:cubicBezTo>
                    <a:cubicBezTo>
                      <a:pt x="34" y="399"/>
                      <a:pt x="34" y="401"/>
                      <a:pt x="34" y="402"/>
                    </a:cubicBezTo>
                    <a:cubicBezTo>
                      <a:pt x="34" y="403"/>
                      <a:pt x="34" y="405"/>
                      <a:pt x="34" y="407"/>
                    </a:cubicBezTo>
                    <a:cubicBezTo>
                      <a:pt x="34" y="408"/>
                      <a:pt x="35" y="423"/>
                      <a:pt x="37" y="429"/>
                    </a:cubicBezTo>
                    <a:cubicBezTo>
                      <a:pt x="33" y="423"/>
                      <a:pt x="28" y="408"/>
                      <a:pt x="28" y="407"/>
                    </a:cubicBezTo>
                    <a:cubicBezTo>
                      <a:pt x="27" y="403"/>
                      <a:pt x="27" y="399"/>
                      <a:pt x="28" y="395"/>
                    </a:cubicBezTo>
                    <a:cubicBezTo>
                      <a:pt x="26" y="397"/>
                      <a:pt x="25" y="398"/>
                      <a:pt x="23" y="399"/>
                    </a:cubicBezTo>
                    <a:cubicBezTo>
                      <a:pt x="20" y="401"/>
                      <a:pt x="16" y="403"/>
                      <a:pt x="12" y="404"/>
                    </a:cubicBezTo>
                    <a:cubicBezTo>
                      <a:pt x="8" y="405"/>
                      <a:pt x="4" y="406"/>
                      <a:pt x="0" y="405"/>
                    </a:cubicBezTo>
                    <a:cubicBezTo>
                      <a:pt x="4" y="405"/>
                      <a:pt x="8" y="404"/>
                      <a:pt x="12" y="403"/>
                    </a:cubicBezTo>
                    <a:cubicBezTo>
                      <a:pt x="15" y="401"/>
                      <a:pt x="19" y="399"/>
                      <a:pt x="21" y="396"/>
                    </a:cubicBezTo>
                    <a:cubicBezTo>
                      <a:pt x="25" y="394"/>
                      <a:pt x="27" y="391"/>
                      <a:pt x="29" y="387"/>
                    </a:cubicBezTo>
                    <a:cubicBezTo>
                      <a:pt x="30" y="384"/>
                      <a:pt x="32" y="380"/>
                      <a:pt x="33" y="377"/>
                    </a:cubicBezTo>
                    <a:cubicBezTo>
                      <a:pt x="33" y="377"/>
                      <a:pt x="33" y="376"/>
                      <a:pt x="34" y="376"/>
                    </a:cubicBezTo>
                    <a:cubicBezTo>
                      <a:pt x="34" y="375"/>
                      <a:pt x="35" y="374"/>
                      <a:pt x="35" y="373"/>
                    </a:cubicBezTo>
                    <a:cubicBezTo>
                      <a:pt x="36" y="372"/>
                      <a:pt x="36" y="371"/>
                      <a:pt x="37" y="370"/>
                    </a:cubicBezTo>
                    <a:cubicBezTo>
                      <a:pt x="41" y="364"/>
                      <a:pt x="46" y="358"/>
                      <a:pt x="52" y="353"/>
                    </a:cubicBezTo>
                    <a:cubicBezTo>
                      <a:pt x="43" y="350"/>
                      <a:pt x="43" y="350"/>
                      <a:pt x="43" y="350"/>
                    </a:cubicBezTo>
                    <a:cubicBezTo>
                      <a:pt x="37" y="349"/>
                      <a:pt x="37" y="349"/>
                      <a:pt x="37" y="349"/>
                    </a:cubicBezTo>
                    <a:cubicBezTo>
                      <a:pt x="35" y="348"/>
                      <a:pt x="32" y="347"/>
                      <a:pt x="30" y="347"/>
                    </a:cubicBezTo>
                    <a:cubicBezTo>
                      <a:pt x="26" y="346"/>
                      <a:pt x="21" y="345"/>
                      <a:pt x="17" y="346"/>
                    </a:cubicBezTo>
                    <a:cubicBezTo>
                      <a:pt x="13" y="346"/>
                      <a:pt x="8" y="348"/>
                      <a:pt x="5" y="351"/>
                    </a:cubicBezTo>
                    <a:cubicBezTo>
                      <a:pt x="6" y="349"/>
                      <a:pt x="8" y="348"/>
                      <a:pt x="10" y="347"/>
                    </a:cubicBezTo>
                    <a:cubicBezTo>
                      <a:pt x="12" y="345"/>
                      <a:pt x="14" y="345"/>
                      <a:pt x="17" y="344"/>
                    </a:cubicBezTo>
                    <a:cubicBezTo>
                      <a:pt x="21" y="343"/>
                      <a:pt x="26" y="344"/>
                      <a:pt x="31" y="344"/>
                    </a:cubicBezTo>
                    <a:cubicBezTo>
                      <a:pt x="33" y="345"/>
                      <a:pt x="35" y="345"/>
                      <a:pt x="37" y="345"/>
                    </a:cubicBezTo>
                    <a:cubicBezTo>
                      <a:pt x="44" y="347"/>
                      <a:pt x="44" y="347"/>
                      <a:pt x="44" y="347"/>
                    </a:cubicBezTo>
                    <a:cubicBezTo>
                      <a:pt x="56" y="349"/>
                      <a:pt x="56" y="349"/>
                      <a:pt x="56" y="349"/>
                    </a:cubicBezTo>
                    <a:cubicBezTo>
                      <a:pt x="59" y="346"/>
                      <a:pt x="62" y="344"/>
                      <a:pt x="65" y="342"/>
                    </a:cubicBezTo>
                    <a:cubicBezTo>
                      <a:pt x="75" y="334"/>
                      <a:pt x="86" y="325"/>
                      <a:pt x="98" y="320"/>
                    </a:cubicBezTo>
                    <a:cubicBezTo>
                      <a:pt x="100" y="320"/>
                      <a:pt x="109" y="316"/>
                      <a:pt x="114" y="316"/>
                    </a:cubicBezTo>
                    <a:cubicBezTo>
                      <a:pt x="114" y="316"/>
                      <a:pt x="127" y="315"/>
                      <a:pt x="134" y="315"/>
                    </a:cubicBezTo>
                    <a:cubicBezTo>
                      <a:pt x="143" y="315"/>
                      <a:pt x="152" y="315"/>
                      <a:pt x="160" y="315"/>
                    </a:cubicBezTo>
                    <a:cubicBezTo>
                      <a:pt x="156" y="313"/>
                      <a:pt x="133" y="293"/>
                      <a:pt x="126" y="286"/>
                    </a:cubicBezTo>
                    <a:cubicBezTo>
                      <a:pt x="114" y="273"/>
                      <a:pt x="107" y="258"/>
                      <a:pt x="102" y="241"/>
                    </a:cubicBezTo>
                    <a:cubicBezTo>
                      <a:pt x="100" y="237"/>
                      <a:pt x="112" y="257"/>
                      <a:pt x="120" y="270"/>
                    </a:cubicBezTo>
                    <a:cubicBezTo>
                      <a:pt x="121" y="271"/>
                      <a:pt x="122" y="272"/>
                      <a:pt x="123" y="273"/>
                    </a:cubicBezTo>
                    <a:cubicBezTo>
                      <a:pt x="124" y="270"/>
                      <a:pt x="125" y="267"/>
                      <a:pt x="126" y="263"/>
                    </a:cubicBezTo>
                    <a:cubicBezTo>
                      <a:pt x="128" y="259"/>
                      <a:pt x="130" y="255"/>
                      <a:pt x="132" y="251"/>
                    </a:cubicBezTo>
                    <a:cubicBezTo>
                      <a:pt x="134" y="248"/>
                      <a:pt x="127" y="277"/>
                      <a:pt x="127" y="277"/>
                    </a:cubicBezTo>
                    <a:cubicBezTo>
                      <a:pt x="137" y="287"/>
                      <a:pt x="153" y="296"/>
                      <a:pt x="163" y="303"/>
                    </a:cubicBezTo>
                    <a:cubicBezTo>
                      <a:pt x="170" y="303"/>
                      <a:pt x="193" y="319"/>
                      <a:pt x="221" y="300"/>
                    </a:cubicBezTo>
                    <a:cubicBezTo>
                      <a:pt x="233" y="292"/>
                      <a:pt x="239" y="278"/>
                      <a:pt x="239" y="264"/>
                    </a:cubicBezTo>
                    <a:cubicBezTo>
                      <a:pt x="239" y="257"/>
                      <a:pt x="237" y="250"/>
                      <a:pt x="234" y="244"/>
                    </a:cubicBezTo>
                    <a:cubicBezTo>
                      <a:pt x="231" y="238"/>
                      <a:pt x="226" y="233"/>
                      <a:pt x="221" y="228"/>
                    </a:cubicBezTo>
                    <a:cubicBezTo>
                      <a:pt x="215" y="222"/>
                      <a:pt x="208" y="217"/>
                      <a:pt x="204" y="210"/>
                    </a:cubicBezTo>
                    <a:cubicBezTo>
                      <a:pt x="192" y="200"/>
                      <a:pt x="177" y="198"/>
                      <a:pt x="162" y="196"/>
                    </a:cubicBezTo>
                    <a:cubicBezTo>
                      <a:pt x="141" y="193"/>
                      <a:pt x="129" y="189"/>
                      <a:pt x="121" y="185"/>
                    </a:cubicBezTo>
                    <a:cubicBezTo>
                      <a:pt x="117" y="183"/>
                      <a:pt x="112" y="178"/>
                      <a:pt x="112" y="178"/>
                    </a:cubicBezTo>
                    <a:cubicBezTo>
                      <a:pt x="102" y="168"/>
                      <a:pt x="91" y="158"/>
                      <a:pt x="81" y="148"/>
                    </a:cubicBezTo>
                    <a:cubicBezTo>
                      <a:pt x="94" y="158"/>
                      <a:pt x="107" y="168"/>
                      <a:pt x="119" y="179"/>
                    </a:cubicBezTo>
                    <a:cubicBezTo>
                      <a:pt x="120" y="179"/>
                      <a:pt x="121" y="180"/>
                      <a:pt x="123" y="180"/>
                    </a:cubicBezTo>
                    <a:cubicBezTo>
                      <a:pt x="124" y="181"/>
                      <a:pt x="126" y="182"/>
                      <a:pt x="128" y="183"/>
                    </a:cubicBezTo>
                    <a:cubicBezTo>
                      <a:pt x="146" y="189"/>
                      <a:pt x="166" y="189"/>
                      <a:pt x="185" y="193"/>
                    </a:cubicBezTo>
                    <a:cubicBezTo>
                      <a:pt x="180" y="189"/>
                      <a:pt x="177" y="184"/>
                      <a:pt x="174" y="178"/>
                    </a:cubicBezTo>
                    <a:cubicBezTo>
                      <a:pt x="173" y="177"/>
                      <a:pt x="173" y="175"/>
                      <a:pt x="172" y="173"/>
                    </a:cubicBezTo>
                    <a:cubicBezTo>
                      <a:pt x="165" y="157"/>
                      <a:pt x="168" y="139"/>
                      <a:pt x="167" y="122"/>
                    </a:cubicBezTo>
                    <a:cubicBezTo>
                      <a:pt x="167" y="121"/>
                      <a:pt x="167" y="120"/>
                      <a:pt x="167" y="118"/>
                    </a:cubicBezTo>
                    <a:cubicBezTo>
                      <a:pt x="166" y="116"/>
                      <a:pt x="165" y="114"/>
                      <a:pt x="164" y="111"/>
                    </a:cubicBezTo>
                    <a:cubicBezTo>
                      <a:pt x="163" y="106"/>
                      <a:pt x="161" y="102"/>
                      <a:pt x="159" y="97"/>
                    </a:cubicBezTo>
                    <a:cubicBezTo>
                      <a:pt x="156" y="93"/>
                      <a:pt x="153" y="89"/>
                      <a:pt x="149" y="86"/>
                    </a:cubicBezTo>
                    <a:cubicBezTo>
                      <a:pt x="146" y="82"/>
                      <a:pt x="141" y="79"/>
                      <a:pt x="136" y="78"/>
                    </a:cubicBezTo>
                    <a:cubicBezTo>
                      <a:pt x="141" y="79"/>
                      <a:pt x="146" y="81"/>
                      <a:pt x="150" y="85"/>
                    </a:cubicBezTo>
                    <a:cubicBezTo>
                      <a:pt x="154" y="88"/>
                      <a:pt x="158" y="92"/>
                      <a:pt x="161" y="96"/>
                    </a:cubicBezTo>
                    <a:cubicBezTo>
                      <a:pt x="164" y="100"/>
                      <a:pt x="166" y="105"/>
                      <a:pt x="168" y="110"/>
                    </a:cubicBezTo>
                    <a:cubicBezTo>
                      <a:pt x="169" y="111"/>
                      <a:pt x="169" y="113"/>
                      <a:pt x="170" y="114"/>
                    </a:cubicBezTo>
                    <a:cubicBezTo>
                      <a:pt x="170" y="114"/>
                      <a:pt x="170" y="114"/>
                      <a:pt x="170" y="114"/>
                    </a:cubicBezTo>
                    <a:cubicBezTo>
                      <a:pt x="171" y="113"/>
                      <a:pt x="171" y="112"/>
                      <a:pt x="172" y="111"/>
                    </a:cubicBezTo>
                    <a:cubicBezTo>
                      <a:pt x="173" y="110"/>
                      <a:pt x="175" y="109"/>
                      <a:pt x="176" y="108"/>
                    </a:cubicBezTo>
                    <a:cubicBezTo>
                      <a:pt x="179" y="104"/>
                      <a:pt x="179" y="104"/>
                      <a:pt x="179" y="104"/>
                    </a:cubicBezTo>
                    <a:cubicBezTo>
                      <a:pt x="193" y="91"/>
                      <a:pt x="193" y="91"/>
                      <a:pt x="193" y="91"/>
                    </a:cubicBezTo>
                    <a:cubicBezTo>
                      <a:pt x="181" y="106"/>
                      <a:pt x="181" y="106"/>
                      <a:pt x="181" y="106"/>
                    </a:cubicBezTo>
                    <a:cubicBezTo>
                      <a:pt x="178" y="110"/>
                      <a:pt x="178" y="110"/>
                      <a:pt x="178" y="110"/>
                    </a:cubicBezTo>
                    <a:cubicBezTo>
                      <a:pt x="177" y="111"/>
                      <a:pt x="176" y="113"/>
                      <a:pt x="175" y="114"/>
                    </a:cubicBezTo>
                    <a:cubicBezTo>
                      <a:pt x="174" y="115"/>
                      <a:pt x="174" y="116"/>
                      <a:pt x="173" y="118"/>
                    </a:cubicBezTo>
                    <a:cubicBezTo>
                      <a:pt x="173" y="118"/>
                      <a:pt x="173" y="118"/>
                      <a:pt x="173" y="118"/>
                    </a:cubicBezTo>
                    <a:cubicBezTo>
                      <a:pt x="173" y="119"/>
                      <a:pt x="174" y="121"/>
                      <a:pt x="174" y="122"/>
                    </a:cubicBezTo>
                    <a:cubicBezTo>
                      <a:pt x="175" y="134"/>
                      <a:pt x="176" y="145"/>
                      <a:pt x="177" y="156"/>
                    </a:cubicBezTo>
                    <a:cubicBezTo>
                      <a:pt x="177" y="163"/>
                      <a:pt x="178" y="170"/>
                      <a:pt x="181" y="176"/>
                    </a:cubicBezTo>
                    <a:cubicBezTo>
                      <a:pt x="184" y="182"/>
                      <a:pt x="190" y="186"/>
                      <a:pt x="196" y="189"/>
                    </a:cubicBezTo>
                    <a:cubicBezTo>
                      <a:pt x="201" y="193"/>
                      <a:pt x="207" y="196"/>
                      <a:pt x="212" y="200"/>
                    </a:cubicBezTo>
                    <a:cubicBezTo>
                      <a:pt x="225" y="206"/>
                      <a:pt x="238" y="212"/>
                      <a:pt x="250" y="218"/>
                    </a:cubicBezTo>
                    <a:cubicBezTo>
                      <a:pt x="257" y="221"/>
                      <a:pt x="263" y="224"/>
                      <a:pt x="270" y="227"/>
                    </a:cubicBezTo>
                    <a:cubicBezTo>
                      <a:pt x="277" y="230"/>
                      <a:pt x="283" y="229"/>
                      <a:pt x="290" y="225"/>
                    </a:cubicBezTo>
                    <a:cubicBezTo>
                      <a:pt x="299" y="218"/>
                      <a:pt x="307" y="209"/>
                      <a:pt x="312" y="199"/>
                    </a:cubicBezTo>
                    <a:cubicBezTo>
                      <a:pt x="320" y="182"/>
                      <a:pt x="322" y="161"/>
                      <a:pt x="316" y="143"/>
                    </a:cubicBezTo>
                    <a:cubicBezTo>
                      <a:pt x="310" y="131"/>
                      <a:pt x="301" y="120"/>
                      <a:pt x="293" y="109"/>
                    </a:cubicBezTo>
                    <a:cubicBezTo>
                      <a:pt x="287" y="99"/>
                      <a:pt x="281" y="88"/>
                      <a:pt x="278" y="76"/>
                    </a:cubicBezTo>
                    <a:cubicBezTo>
                      <a:pt x="277" y="72"/>
                      <a:pt x="277" y="69"/>
                      <a:pt x="277" y="65"/>
                    </a:cubicBezTo>
                    <a:cubicBezTo>
                      <a:pt x="275" y="62"/>
                      <a:pt x="275" y="62"/>
                      <a:pt x="275" y="62"/>
                    </a:cubicBezTo>
                    <a:cubicBezTo>
                      <a:pt x="275" y="61"/>
                      <a:pt x="275" y="61"/>
                      <a:pt x="275" y="61"/>
                    </a:cubicBezTo>
                    <a:cubicBezTo>
                      <a:pt x="275" y="60"/>
                      <a:pt x="273" y="54"/>
                      <a:pt x="272" y="54"/>
                    </a:cubicBezTo>
                    <a:cubicBezTo>
                      <a:pt x="271" y="52"/>
                      <a:pt x="269" y="50"/>
                      <a:pt x="268" y="48"/>
                    </a:cubicBezTo>
                    <a:cubicBezTo>
                      <a:pt x="266" y="47"/>
                      <a:pt x="264" y="45"/>
                      <a:pt x="262" y="43"/>
                    </a:cubicBezTo>
                    <a:cubicBezTo>
                      <a:pt x="260" y="41"/>
                      <a:pt x="258" y="40"/>
                      <a:pt x="257" y="37"/>
                    </a:cubicBezTo>
                    <a:cubicBezTo>
                      <a:pt x="255" y="35"/>
                      <a:pt x="254" y="33"/>
                      <a:pt x="253" y="30"/>
                    </a:cubicBezTo>
                    <a:cubicBezTo>
                      <a:pt x="252" y="28"/>
                      <a:pt x="252" y="25"/>
                      <a:pt x="253" y="22"/>
                    </a:cubicBezTo>
                    <a:cubicBezTo>
                      <a:pt x="253" y="20"/>
                      <a:pt x="254" y="18"/>
                      <a:pt x="255" y="15"/>
                    </a:cubicBezTo>
                    <a:cubicBezTo>
                      <a:pt x="254" y="18"/>
                      <a:pt x="254" y="20"/>
                      <a:pt x="254" y="23"/>
                    </a:cubicBezTo>
                    <a:cubicBezTo>
                      <a:pt x="254" y="25"/>
                      <a:pt x="254" y="28"/>
                      <a:pt x="255" y="30"/>
                    </a:cubicBezTo>
                    <a:cubicBezTo>
                      <a:pt x="256" y="32"/>
                      <a:pt x="257" y="34"/>
                      <a:pt x="259" y="36"/>
                    </a:cubicBezTo>
                    <a:cubicBezTo>
                      <a:pt x="260" y="37"/>
                      <a:pt x="262" y="39"/>
                      <a:pt x="264" y="40"/>
                    </a:cubicBezTo>
                    <a:cubicBezTo>
                      <a:pt x="266" y="42"/>
                      <a:pt x="268" y="43"/>
                      <a:pt x="270" y="45"/>
                    </a:cubicBezTo>
                    <a:cubicBezTo>
                      <a:pt x="273" y="46"/>
                      <a:pt x="275" y="48"/>
                      <a:pt x="277" y="50"/>
                    </a:cubicBezTo>
                    <a:cubicBezTo>
                      <a:pt x="278" y="51"/>
                      <a:pt x="278" y="52"/>
                      <a:pt x="279" y="53"/>
                    </a:cubicBezTo>
                    <a:cubicBezTo>
                      <a:pt x="279" y="53"/>
                      <a:pt x="280" y="53"/>
                      <a:pt x="280" y="54"/>
                    </a:cubicBezTo>
                    <a:cubicBezTo>
                      <a:pt x="281" y="51"/>
                      <a:pt x="283" y="48"/>
                      <a:pt x="286" y="46"/>
                    </a:cubicBezTo>
                    <a:cubicBezTo>
                      <a:pt x="287" y="46"/>
                      <a:pt x="287" y="46"/>
                      <a:pt x="287" y="46"/>
                    </a:cubicBezTo>
                    <a:cubicBezTo>
                      <a:pt x="291" y="43"/>
                      <a:pt x="295" y="40"/>
                      <a:pt x="298" y="37"/>
                    </a:cubicBezTo>
                    <a:cubicBezTo>
                      <a:pt x="302" y="34"/>
                      <a:pt x="306" y="31"/>
                      <a:pt x="310" y="27"/>
                    </a:cubicBezTo>
                    <a:cubicBezTo>
                      <a:pt x="311" y="25"/>
                      <a:pt x="313" y="23"/>
                      <a:pt x="314" y="21"/>
                    </a:cubicBezTo>
                    <a:cubicBezTo>
                      <a:pt x="315" y="18"/>
                      <a:pt x="316" y="16"/>
                      <a:pt x="316" y="13"/>
                    </a:cubicBezTo>
                    <a:cubicBezTo>
                      <a:pt x="317" y="16"/>
                      <a:pt x="316" y="19"/>
                      <a:pt x="315" y="21"/>
                    </a:cubicBezTo>
                    <a:cubicBezTo>
                      <a:pt x="314" y="24"/>
                      <a:pt x="313" y="26"/>
                      <a:pt x="311" y="28"/>
                    </a:cubicBezTo>
                    <a:cubicBezTo>
                      <a:pt x="308" y="33"/>
                      <a:pt x="305" y="37"/>
                      <a:pt x="301" y="40"/>
                    </a:cubicBezTo>
                    <a:cubicBezTo>
                      <a:pt x="297" y="44"/>
                      <a:pt x="294" y="47"/>
                      <a:pt x="291" y="50"/>
                    </a:cubicBezTo>
                    <a:cubicBezTo>
                      <a:pt x="291" y="51"/>
                      <a:pt x="291" y="51"/>
                      <a:pt x="291" y="51"/>
                    </a:cubicBezTo>
                    <a:cubicBezTo>
                      <a:pt x="288" y="55"/>
                      <a:pt x="286" y="60"/>
                      <a:pt x="285" y="64"/>
                    </a:cubicBezTo>
                    <a:cubicBezTo>
                      <a:pt x="284" y="70"/>
                      <a:pt x="286" y="75"/>
                      <a:pt x="289" y="80"/>
                    </a:cubicBezTo>
                    <a:cubicBezTo>
                      <a:pt x="294" y="90"/>
                      <a:pt x="301" y="100"/>
                      <a:pt x="308" y="110"/>
                    </a:cubicBezTo>
                    <a:cubicBezTo>
                      <a:pt x="315" y="119"/>
                      <a:pt x="322" y="129"/>
                      <a:pt x="327" y="140"/>
                    </a:cubicBezTo>
                    <a:cubicBezTo>
                      <a:pt x="335" y="147"/>
                      <a:pt x="339" y="157"/>
                      <a:pt x="339" y="168"/>
                    </a:cubicBezTo>
                    <a:cubicBezTo>
                      <a:pt x="349" y="167"/>
                      <a:pt x="352" y="153"/>
                      <a:pt x="352" y="145"/>
                    </a:cubicBezTo>
                    <a:cubicBezTo>
                      <a:pt x="353" y="131"/>
                      <a:pt x="352" y="117"/>
                      <a:pt x="352" y="103"/>
                    </a:cubicBezTo>
                    <a:cubicBezTo>
                      <a:pt x="352" y="103"/>
                      <a:pt x="352" y="103"/>
                      <a:pt x="353" y="103"/>
                    </a:cubicBezTo>
                    <a:cubicBezTo>
                      <a:pt x="352" y="103"/>
                      <a:pt x="352" y="103"/>
                      <a:pt x="352" y="103"/>
                    </a:cubicBezTo>
                    <a:cubicBezTo>
                      <a:pt x="351" y="92"/>
                      <a:pt x="352" y="81"/>
                      <a:pt x="356" y="71"/>
                    </a:cubicBezTo>
                    <a:cubicBezTo>
                      <a:pt x="357" y="71"/>
                      <a:pt x="357" y="70"/>
                      <a:pt x="357" y="70"/>
                    </a:cubicBezTo>
                    <a:cubicBezTo>
                      <a:pt x="357" y="70"/>
                      <a:pt x="357" y="70"/>
                      <a:pt x="357" y="70"/>
                    </a:cubicBezTo>
                    <a:cubicBezTo>
                      <a:pt x="360" y="65"/>
                      <a:pt x="363" y="59"/>
                      <a:pt x="364" y="53"/>
                    </a:cubicBezTo>
                    <a:cubicBezTo>
                      <a:pt x="366" y="47"/>
                      <a:pt x="366" y="41"/>
                      <a:pt x="366" y="35"/>
                    </a:cubicBezTo>
                    <a:cubicBezTo>
                      <a:pt x="366" y="29"/>
                      <a:pt x="364" y="22"/>
                      <a:pt x="362" y="17"/>
                    </a:cubicBezTo>
                    <a:cubicBezTo>
                      <a:pt x="360" y="11"/>
                      <a:pt x="357" y="5"/>
                      <a:pt x="353" y="0"/>
                    </a:cubicBezTo>
                    <a:cubicBezTo>
                      <a:pt x="357" y="5"/>
                      <a:pt x="361" y="10"/>
                      <a:pt x="364" y="16"/>
                    </a:cubicBezTo>
                    <a:cubicBezTo>
                      <a:pt x="366" y="22"/>
                      <a:pt x="368" y="28"/>
                      <a:pt x="369" y="35"/>
                    </a:cubicBezTo>
                    <a:cubicBezTo>
                      <a:pt x="369" y="41"/>
                      <a:pt x="369" y="47"/>
                      <a:pt x="368" y="54"/>
                    </a:cubicBezTo>
                    <a:cubicBezTo>
                      <a:pt x="368" y="54"/>
                      <a:pt x="368" y="55"/>
                      <a:pt x="368" y="55"/>
                    </a:cubicBezTo>
                    <a:cubicBezTo>
                      <a:pt x="369" y="54"/>
                      <a:pt x="370" y="53"/>
                      <a:pt x="371" y="52"/>
                    </a:cubicBezTo>
                    <a:cubicBezTo>
                      <a:pt x="373" y="50"/>
                      <a:pt x="375" y="47"/>
                      <a:pt x="377" y="45"/>
                    </a:cubicBezTo>
                    <a:cubicBezTo>
                      <a:pt x="378" y="44"/>
                      <a:pt x="379" y="44"/>
                      <a:pt x="379" y="43"/>
                    </a:cubicBezTo>
                    <a:cubicBezTo>
                      <a:pt x="380" y="42"/>
                      <a:pt x="381" y="42"/>
                      <a:pt x="382" y="42"/>
                    </a:cubicBezTo>
                    <a:cubicBezTo>
                      <a:pt x="383" y="41"/>
                      <a:pt x="385" y="40"/>
                      <a:pt x="386" y="39"/>
                    </a:cubicBezTo>
                    <a:cubicBezTo>
                      <a:pt x="388" y="39"/>
                      <a:pt x="390" y="38"/>
                      <a:pt x="391" y="38"/>
                    </a:cubicBezTo>
                    <a:cubicBezTo>
                      <a:pt x="396" y="37"/>
                      <a:pt x="396" y="37"/>
                      <a:pt x="396" y="37"/>
                    </a:cubicBezTo>
                    <a:cubicBezTo>
                      <a:pt x="399" y="36"/>
                      <a:pt x="402" y="35"/>
                      <a:pt x="404" y="34"/>
                    </a:cubicBezTo>
                    <a:cubicBezTo>
                      <a:pt x="407" y="33"/>
                      <a:pt x="410" y="31"/>
                      <a:pt x="413" y="30"/>
                    </a:cubicBezTo>
                    <a:cubicBezTo>
                      <a:pt x="415" y="28"/>
                      <a:pt x="417" y="26"/>
                      <a:pt x="419" y="23"/>
                    </a:cubicBezTo>
                    <a:cubicBezTo>
                      <a:pt x="421" y="21"/>
                      <a:pt x="422" y="18"/>
                      <a:pt x="422" y="15"/>
                    </a:cubicBezTo>
                    <a:cubicBezTo>
                      <a:pt x="423" y="18"/>
                      <a:pt x="422" y="21"/>
                      <a:pt x="420" y="24"/>
                    </a:cubicBezTo>
                    <a:cubicBezTo>
                      <a:pt x="419" y="27"/>
                      <a:pt x="416" y="29"/>
                      <a:pt x="414" y="31"/>
                    </a:cubicBezTo>
                    <a:cubicBezTo>
                      <a:pt x="412" y="34"/>
                      <a:pt x="409" y="35"/>
                      <a:pt x="406" y="37"/>
                    </a:cubicBezTo>
                    <a:cubicBezTo>
                      <a:pt x="403" y="39"/>
                      <a:pt x="400" y="40"/>
                      <a:pt x="397" y="41"/>
                    </a:cubicBezTo>
                    <a:cubicBezTo>
                      <a:pt x="394" y="42"/>
                      <a:pt x="391" y="43"/>
                      <a:pt x="389" y="45"/>
                    </a:cubicBezTo>
                    <a:cubicBezTo>
                      <a:pt x="387" y="45"/>
                      <a:pt x="386" y="46"/>
                      <a:pt x="385" y="47"/>
                    </a:cubicBezTo>
                    <a:cubicBezTo>
                      <a:pt x="384" y="47"/>
                      <a:pt x="384" y="48"/>
                      <a:pt x="383" y="48"/>
                    </a:cubicBezTo>
                    <a:cubicBezTo>
                      <a:pt x="383" y="48"/>
                      <a:pt x="373" y="61"/>
                      <a:pt x="371" y="64"/>
                    </a:cubicBezTo>
                    <a:cubicBezTo>
                      <a:pt x="365" y="76"/>
                      <a:pt x="366" y="93"/>
                      <a:pt x="367" y="107"/>
                    </a:cubicBezTo>
                    <a:cubicBezTo>
                      <a:pt x="368" y="111"/>
                      <a:pt x="369" y="116"/>
                      <a:pt x="369" y="120"/>
                    </a:cubicBezTo>
                    <a:cubicBezTo>
                      <a:pt x="373" y="132"/>
                      <a:pt x="372" y="146"/>
                      <a:pt x="369" y="158"/>
                    </a:cubicBezTo>
                    <a:cubicBezTo>
                      <a:pt x="364" y="178"/>
                      <a:pt x="354" y="199"/>
                      <a:pt x="359" y="220"/>
                    </a:cubicBezTo>
                    <a:cubicBezTo>
                      <a:pt x="360" y="229"/>
                      <a:pt x="365" y="239"/>
                      <a:pt x="374" y="244"/>
                    </a:cubicBezTo>
                    <a:cubicBezTo>
                      <a:pt x="381" y="248"/>
                      <a:pt x="390" y="249"/>
                      <a:pt x="398" y="246"/>
                    </a:cubicBezTo>
                    <a:cubicBezTo>
                      <a:pt x="415" y="242"/>
                      <a:pt x="430" y="229"/>
                      <a:pt x="444" y="218"/>
                    </a:cubicBezTo>
                    <a:cubicBezTo>
                      <a:pt x="454" y="210"/>
                      <a:pt x="463" y="203"/>
                      <a:pt x="472" y="195"/>
                    </a:cubicBezTo>
                    <a:cubicBezTo>
                      <a:pt x="475" y="194"/>
                      <a:pt x="478" y="192"/>
                      <a:pt x="481" y="191"/>
                    </a:cubicBezTo>
                    <a:cubicBezTo>
                      <a:pt x="484" y="186"/>
                      <a:pt x="488" y="172"/>
                      <a:pt x="486" y="167"/>
                    </a:cubicBezTo>
                    <a:cubicBezTo>
                      <a:pt x="483" y="159"/>
                      <a:pt x="482" y="156"/>
                      <a:pt x="478" y="148"/>
                    </a:cubicBezTo>
                    <a:cubicBezTo>
                      <a:pt x="478" y="148"/>
                      <a:pt x="477" y="147"/>
                      <a:pt x="477" y="147"/>
                    </a:cubicBezTo>
                    <a:cubicBezTo>
                      <a:pt x="475" y="146"/>
                      <a:pt x="473" y="144"/>
                      <a:pt x="472" y="143"/>
                    </a:cubicBezTo>
                    <a:cubicBezTo>
                      <a:pt x="469" y="141"/>
                      <a:pt x="467" y="139"/>
                      <a:pt x="464" y="137"/>
                    </a:cubicBezTo>
                    <a:cubicBezTo>
                      <a:pt x="462" y="135"/>
                      <a:pt x="459" y="133"/>
                      <a:pt x="456" y="132"/>
                    </a:cubicBezTo>
                    <a:cubicBezTo>
                      <a:pt x="453" y="131"/>
                      <a:pt x="450" y="130"/>
                      <a:pt x="446" y="130"/>
                    </a:cubicBezTo>
                    <a:cubicBezTo>
                      <a:pt x="450" y="129"/>
                      <a:pt x="453" y="130"/>
                      <a:pt x="456" y="131"/>
                    </a:cubicBezTo>
                    <a:cubicBezTo>
                      <a:pt x="460" y="132"/>
                      <a:pt x="463" y="133"/>
                      <a:pt x="465" y="135"/>
                    </a:cubicBezTo>
                    <a:cubicBezTo>
                      <a:pt x="469" y="137"/>
                      <a:pt x="472" y="139"/>
                      <a:pt x="475" y="140"/>
                    </a:cubicBezTo>
                    <a:cubicBezTo>
                      <a:pt x="475" y="140"/>
                      <a:pt x="475" y="140"/>
                      <a:pt x="475" y="140"/>
                    </a:cubicBezTo>
                    <a:cubicBezTo>
                      <a:pt x="470" y="127"/>
                      <a:pt x="473" y="103"/>
                      <a:pt x="482" y="91"/>
                    </a:cubicBezTo>
                    <a:cubicBezTo>
                      <a:pt x="484" y="88"/>
                      <a:pt x="479" y="105"/>
                      <a:pt x="478" y="108"/>
                    </a:cubicBezTo>
                    <a:cubicBezTo>
                      <a:pt x="474" y="117"/>
                      <a:pt x="479" y="123"/>
                      <a:pt x="481" y="133"/>
                    </a:cubicBezTo>
                    <a:cubicBezTo>
                      <a:pt x="482" y="137"/>
                      <a:pt x="484" y="142"/>
                      <a:pt x="486" y="146"/>
                    </a:cubicBezTo>
                    <a:cubicBezTo>
                      <a:pt x="489" y="150"/>
                      <a:pt x="490" y="156"/>
                      <a:pt x="493" y="161"/>
                    </a:cubicBezTo>
                    <a:cubicBezTo>
                      <a:pt x="498" y="171"/>
                      <a:pt x="497" y="180"/>
                      <a:pt x="493" y="189"/>
                    </a:cubicBezTo>
                    <a:cubicBezTo>
                      <a:pt x="493" y="190"/>
                      <a:pt x="493" y="190"/>
                      <a:pt x="493" y="191"/>
                    </a:cubicBezTo>
                    <a:cubicBezTo>
                      <a:pt x="499" y="189"/>
                      <a:pt x="505" y="189"/>
                      <a:pt x="510" y="189"/>
                    </a:cubicBezTo>
                    <a:cubicBezTo>
                      <a:pt x="517" y="190"/>
                      <a:pt x="522" y="191"/>
                      <a:pt x="528" y="192"/>
                    </a:cubicBezTo>
                    <a:cubicBezTo>
                      <a:pt x="540" y="195"/>
                      <a:pt x="551" y="198"/>
                      <a:pt x="563" y="200"/>
                    </a:cubicBezTo>
                    <a:cubicBezTo>
                      <a:pt x="568" y="201"/>
                      <a:pt x="574" y="202"/>
                      <a:pt x="580" y="203"/>
                    </a:cubicBezTo>
                    <a:cubicBezTo>
                      <a:pt x="586" y="203"/>
                      <a:pt x="591" y="203"/>
                      <a:pt x="597" y="202"/>
                    </a:cubicBezTo>
                    <a:cubicBezTo>
                      <a:pt x="592" y="203"/>
                      <a:pt x="586" y="204"/>
                      <a:pt x="580" y="204"/>
                    </a:cubicBezTo>
                    <a:cubicBezTo>
                      <a:pt x="574" y="204"/>
                      <a:pt x="568" y="204"/>
                      <a:pt x="562" y="203"/>
                    </a:cubicBezTo>
                    <a:cubicBezTo>
                      <a:pt x="550" y="202"/>
                      <a:pt x="539" y="200"/>
                      <a:pt x="527" y="198"/>
                    </a:cubicBezTo>
                    <a:cubicBezTo>
                      <a:pt x="521" y="197"/>
                      <a:pt x="516" y="197"/>
                      <a:pt x="510" y="197"/>
                    </a:cubicBezTo>
                    <a:cubicBezTo>
                      <a:pt x="505" y="197"/>
                      <a:pt x="499" y="198"/>
                      <a:pt x="494" y="199"/>
                    </a:cubicBezTo>
                    <a:cubicBezTo>
                      <a:pt x="489" y="201"/>
                      <a:pt x="485" y="204"/>
                      <a:pt x="481" y="208"/>
                    </a:cubicBezTo>
                    <a:cubicBezTo>
                      <a:pt x="479" y="209"/>
                      <a:pt x="478" y="210"/>
                      <a:pt x="477" y="211"/>
                    </a:cubicBezTo>
                    <a:cubicBezTo>
                      <a:pt x="467" y="222"/>
                      <a:pt x="456" y="233"/>
                      <a:pt x="446" y="243"/>
                    </a:cubicBezTo>
                    <a:cubicBezTo>
                      <a:pt x="440" y="250"/>
                      <a:pt x="434" y="257"/>
                      <a:pt x="427" y="264"/>
                    </a:cubicBezTo>
                    <a:cubicBezTo>
                      <a:pt x="422" y="270"/>
                      <a:pt x="417" y="275"/>
                      <a:pt x="413" y="282"/>
                    </a:cubicBezTo>
                    <a:cubicBezTo>
                      <a:pt x="409" y="289"/>
                      <a:pt x="407" y="297"/>
                      <a:pt x="408" y="305"/>
                    </a:cubicBezTo>
                    <a:cubicBezTo>
                      <a:pt x="409" y="312"/>
                      <a:pt x="412" y="319"/>
                      <a:pt x="416" y="325"/>
                    </a:cubicBezTo>
                    <a:cubicBezTo>
                      <a:pt x="426" y="339"/>
                      <a:pt x="442" y="346"/>
                      <a:pt x="458" y="351"/>
                    </a:cubicBezTo>
                    <a:cubicBezTo>
                      <a:pt x="473" y="356"/>
                      <a:pt x="487" y="360"/>
                      <a:pt x="502" y="365"/>
                    </a:cubicBezTo>
                    <a:moveTo>
                      <a:pt x="496" y="393"/>
                    </a:moveTo>
                    <a:cubicBezTo>
                      <a:pt x="496" y="393"/>
                      <a:pt x="496" y="393"/>
                      <a:pt x="496" y="393"/>
                    </a:cubicBezTo>
                    <a:moveTo>
                      <a:pt x="540" y="399"/>
                    </a:moveTo>
                    <a:cubicBezTo>
                      <a:pt x="535" y="394"/>
                      <a:pt x="529" y="390"/>
                      <a:pt x="522" y="387"/>
                    </a:cubicBezTo>
                    <a:cubicBezTo>
                      <a:pt x="513" y="383"/>
                      <a:pt x="503" y="380"/>
                      <a:pt x="494" y="377"/>
                    </a:cubicBezTo>
                    <a:cubicBezTo>
                      <a:pt x="491" y="377"/>
                      <a:pt x="488" y="377"/>
                      <a:pt x="485" y="377"/>
                    </a:cubicBezTo>
                    <a:cubicBezTo>
                      <a:pt x="487" y="379"/>
                      <a:pt x="490" y="382"/>
                      <a:pt x="492" y="385"/>
                    </a:cubicBezTo>
                    <a:cubicBezTo>
                      <a:pt x="494" y="388"/>
                      <a:pt x="496" y="391"/>
                      <a:pt x="497" y="394"/>
                    </a:cubicBezTo>
                    <a:moveTo>
                      <a:pt x="124" y="322"/>
                    </a:moveTo>
                    <a:cubicBezTo>
                      <a:pt x="124" y="322"/>
                      <a:pt x="123" y="322"/>
                      <a:pt x="122" y="322"/>
                    </a:cubicBezTo>
                    <a:cubicBezTo>
                      <a:pt x="122" y="322"/>
                      <a:pt x="122" y="322"/>
                      <a:pt x="122" y="322"/>
                    </a:cubicBezTo>
                    <a:cubicBezTo>
                      <a:pt x="123" y="322"/>
                      <a:pt x="124" y="322"/>
                      <a:pt x="124" y="322"/>
                    </a:cubicBezTo>
                    <a:close/>
                    <a:moveTo>
                      <a:pt x="524" y="378"/>
                    </a:moveTo>
                    <a:cubicBezTo>
                      <a:pt x="524" y="378"/>
                      <a:pt x="524" y="378"/>
                      <a:pt x="524" y="378"/>
                    </a:cubicBezTo>
                    <a:cubicBezTo>
                      <a:pt x="524" y="377"/>
                      <a:pt x="523" y="377"/>
                      <a:pt x="523" y="377"/>
                    </a:cubicBezTo>
                    <a:cubicBezTo>
                      <a:pt x="523" y="377"/>
                      <a:pt x="523" y="377"/>
                      <a:pt x="523" y="377"/>
                    </a:cubicBezTo>
                    <a:cubicBezTo>
                      <a:pt x="523" y="378"/>
                      <a:pt x="524" y="378"/>
                      <a:pt x="524" y="378"/>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2" name="Freeform 86">
                <a:extLst>
                  <a:ext uri="{FF2B5EF4-FFF2-40B4-BE49-F238E27FC236}">
                    <a16:creationId xmlns:a16="http://schemas.microsoft.com/office/drawing/2014/main" id="{B6251E59-001F-4BD6-85B5-ABCFF5A53D19}"/>
                  </a:ext>
                </a:extLst>
              </p:cNvPr>
              <p:cNvSpPr>
                <a:spLocks/>
              </p:cNvSpPr>
              <p:nvPr/>
            </p:nvSpPr>
            <p:spPr bwMode="auto">
              <a:xfrm>
                <a:off x="5431309" y="2065974"/>
                <a:ext cx="127000" cy="169863"/>
              </a:xfrm>
              <a:custGeom>
                <a:avLst/>
                <a:gdLst>
                  <a:gd name="T0" fmla="*/ 47 w 48"/>
                  <a:gd name="T1" fmla="*/ 0 h 64"/>
                  <a:gd name="T2" fmla="*/ 40 w 48"/>
                  <a:gd name="T3" fmla="*/ 38 h 64"/>
                  <a:gd name="T4" fmla="*/ 0 w 48"/>
                  <a:gd name="T5" fmla="*/ 55 h 64"/>
                  <a:gd name="T6" fmla="*/ 47 w 48"/>
                  <a:gd name="T7" fmla="*/ 0 h 64"/>
                </a:gdLst>
                <a:ahLst/>
                <a:cxnLst>
                  <a:cxn ang="0">
                    <a:pos x="T0" y="T1"/>
                  </a:cxn>
                  <a:cxn ang="0">
                    <a:pos x="T2" y="T3"/>
                  </a:cxn>
                  <a:cxn ang="0">
                    <a:pos x="T4" y="T5"/>
                  </a:cxn>
                  <a:cxn ang="0">
                    <a:pos x="T6" y="T7"/>
                  </a:cxn>
                </a:cxnLst>
                <a:rect l="0" t="0" r="r" b="b"/>
                <a:pathLst>
                  <a:path w="48" h="64">
                    <a:moveTo>
                      <a:pt x="47" y="0"/>
                    </a:moveTo>
                    <a:cubicBezTo>
                      <a:pt x="47" y="0"/>
                      <a:pt x="48" y="26"/>
                      <a:pt x="40" y="38"/>
                    </a:cubicBezTo>
                    <a:cubicBezTo>
                      <a:pt x="31" y="49"/>
                      <a:pt x="20" y="64"/>
                      <a:pt x="0" y="55"/>
                    </a:cubicBezTo>
                    <a:cubicBezTo>
                      <a:pt x="0" y="55"/>
                      <a:pt x="40" y="55"/>
                      <a:pt x="47"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3" name="Freeform 87">
                <a:extLst>
                  <a:ext uri="{FF2B5EF4-FFF2-40B4-BE49-F238E27FC236}">
                    <a16:creationId xmlns:a16="http://schemas.microsoft.com/office/drawing/2014/main" id="{E132A57F-097B-4C0C-BB6E-72B53E4E396A}"/>
                  </a:ext>
                </a:extLst>
              </p:cNvPr>
              <p:cNvSpPr>
                <a:spLocks/>
              </p:cNvSpPr>
              <p:nvPr/>
            </p:nvSpPr>
            <p:spPr bwMode="auto">
              <a:xfrm>
                <a:off x="5188421" y="2467611"/>
                <a:ext cx="214312" cy="188913"/>
              </a:xfrm>
              <a:custGeom>
                <a:avLst/>
                <a:gdLst>
                  <a:gd name="T0" fmla="*/ 0 w 81"/>
                  <a:gd name="T1" fmla="*/ 0 h 71"/>
                  <a:gd name="T2" fmla="*/ 66 w 81"/>
                  <a:gd name="T3" fmla="*/ 31 h 71"/>
                  <a:gd name="T4" fmla="*/ 55 w 81"/>
                  <a:gd name="T5" fmla="*/ 71 h 71"/>
                  <a:gd name="T6" fmla="*/ 46 w 81"/>
                  <a:gd name="T7" fmla="*/ 21 h 71"/>
                  <a:gd name="T8" fmla="*/ 0 w 81"/>
                  <a:gd name="T9" fmla="*/ 0 h 71"/>
                </a:gdLst>
                <a:ahLst/>
                <a:cxnLst>
                  <a:cxn ang="0">
                    <a:pos x="T0" y="T1"/>
                  </a:cxn>
                  <a:cxn ang="0">
                    <a:pos x="T2" y="T3"/>
                  </a:cxn>
                  <a:cxn ang="0">
                    <a:pos x="T4" y="T5"/>
                  </a:cxn>
                  <a:cxn ang="0">
                    <a:pos x="T6" y="T7"/>
                  </a:cxn>
                  <a:cxn ang="0">
                    <a:pos x="T8" y="T9"/>
                  </a:cxn>
                </a:cxnLst>
                <a:rect l="0" t="0" r="r" b="b"/>
                <a:pathLst>
                  <a:path w="81" h="71">
                    <a:moveTo>
                      <a:pt x="0" y="0"/>
                    </a:moveTo>
                    <a:cubicBezTo>
                      <a:pt x="0" y="0"/>
                      <a:pt x="55" y="9"/>
                      <a:pt x="66" y="31"/>
                    </a:cubicBezTo>
                    <a:cubicBezTo>
                      <a:pt x="76" y="52"/>
                      <a:pt x="55" y="71"/>
                      <a:pt x="55" y="71"/>
                    </a:cubicBezTo>
                    <a:cubicBezTo>
                      <a:pt x="55" y="71"/>
                      <a:pt x="81" y="43"/>
                      <a:pt x="46" y="21"/>
                    </a:cubicBezTo>
                    <a:cubicBezTo>
                      <a:pt x="46" y="21"/>
                      <a:pt x="23" y="7"/>
                      <a:pt x="0"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4" name="Freeform 88">
                <a:extLst>
                  <a:ext uri="{FF2B5EF4-FFF2-40B4-BE49-F238E27FC236}">
                    <a16:creationId xmlns:a16="http://schemas.microsoft.com/office/drawing/2014/main" id="{9950EFF7-8C42-4D31-BD2C-FCE5E4E77F51}"/>
                  </a:ext>
                </a:extLst>
              </p:cNvPr>
              <p:cNvSpPr>
                <a:spLocks/>
              </p:cNvSpPr>
              <p:nvPr/>
            </p:nvSpPr>
            <p:spPr bwMode="auto">
              <a:xfrm>
                <a:off x="5624984" y="2108836"/>
                <a:ext cx="222250" cy="200025"/>
              </a:xfrm>
              <a:custGeom>
                <a:avLst/>
                <a:gdLst>
                  <a:gd name="T0" fmla="*/ 14 w 84"/>
                  <a:gd name="T1" fmla="*/ 0 h 76"/>
                  <a:gd name="T2" fmla="*/ 16 w 84"/>
                  <a:gd name="T3" fmla="*/ 52 h 76"/>
                  <a:gd name="T4" fmla="*/ 84 w 84"/>
                  <a:gd name="T5" fmla="*/ 40 h 76"/>
                  <a:gd name="T6" fmla="*/ 23 w 84"/>
                  <a:gd name="T7" fmla="*/ 49 h 76"/>
                  <a:gd name="T8" fmla="*/ 14 w 84"/>
                  <a:gd name="T9" fmla="*/ 0 h 76"/>
                </a:gdLst>
                <a:ahLst/>
                <a:cxnLst>
                  <a:cxn ang="0">
                    <a:pos x="T0" y="T1"/>
                  </a:cxn>
                  <a:cxn ang="0">
                    <a:pos x="T2" y="T3"/>
                  </a:cxn>
                  <a:cxn ang="0">
                    <a:pos x="T4" y="T5"/>
                  </a:cxn>
                  <a:cxn ang="0">
                    <a:pos x="T6" y="T7"/>
                  </a:cxn>
                  <a:cxn ang="0">
                    <a:pos x="T8" y="T9"/>
                  </a:cxn>
                </a:cxnLst>
                <a:rect l="0" t="0" r="r" b="b"/>
                <a:pathLst>
                  <a:path w="84" h="76">
                    <a:moveTo>
                      <a:pt x="14" y="0"/>
                    </a:moveTo>
                    <a:cubicBezTo>
                      <a:pt x="14" y="0"/>
                      <a:pt x="0" y="33"/>
                      <a:pt x="16" y="52"/>
                    </a:cubicBezTo>
                    <a:cubicBezTo>
                      <a:pt x="31" y="70"/>
                      <a:pt x="48" y="69"/>
                      <a:pt x="84" y="40"/>
                    </a:cubicBezTo>
                    <a:cubicBezTo>
                      <a:pt x="84" y="40"/>
                      <a:pt x="43" y="76"/>
                      <a:pt x="23" y="49"/>
                    </a:cubicBezTo>
                    <a:cubicBezTo>
                      <a:pt x="23" y="49"/>
                      <a:pt x="5" y="35"/>
                      <a:pt x="1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5" name="Freeform 89">
                <a:extLst>
                  <a:ext uri="{FF2B5EF4-FFF2-40B4-BE49-F238E27FC236}">
                    <a16:creationId xmlns:a16="http://schemas.microsoft.com/office/drawing/2014/main" id="{C621D1AB-54F4-4C19-899B-1C100A8FDABA}"/>
                  </a:ext>
                </a:extLst>
              </p:cNvPr>
              <p:cNvSpPr>
                <a:spLocks/>
              </p:cNvSpPr>
              <p:nvPr/>
            </p:nvSpPr>
            <p:spPr bwMode="auto">
              <a:xfrm>
                <a:off x="5740871" y="2299336"/>
                <a:ext cx="211137" cy="246063"/>
              </a:xfrm>
              <a:custGeom>
                <a:avLst/>
                <a:gdLst>
                  <a:gd name="T0" fmla="*/ 39 w 80"/>
                  <a:gd name="T1" fmla="*/ 0 h 93"/>
                  <a:gd name="T2" fmla="*/ 14 w 80"/>
                  <a:gd name="T3" fmla="*/ 55 h 93"/>
                  <a:gd name="T4" fmla="*/ 80 w 80"/>
                  <a:gd name="T5" fmla="*/ 93 h 93"/>
                  <a:gd name="T6" fmla="*/ 20 w 80"/>
                  <a:gd name="T7" fmla="*/ 45 h 93"/>
                  <a:gd name="T8" fmla="*/ 39 w 80"/>
                  <a:gd name="T9" fmla="*/ 0 h 93"/>
                </a:gdLst>
                <a:ahLst/>
                <a:cxnLst>
                  <a:cxn ang="0">
                    <a:pos x="T0" y="T1"/>
                  </a:cxn>
                  <a:cxn ang="0">
                    <a:pos x="T2" y="T3"/>
                  </a:cxn>
                  <a:cxn ang="0">
                    <a:pos x="T4" y="T5"/>
                  </a:cxn>
                  <a:cxn ang="0">
                    <a:pos x="T6" y="T7"/>
                  </a:cxn>
                  <a:cxn ang="0">
                    <a:pos x="T8" y="T9"/>
                  </a:cxn>
                </a:cxnLst>
                <a:rect l="0" t="0" r="r" b="b"/>
                <a:pathLst>
                  <a:path w="80" h="93">
                    <a:moveTo>
                      <a:pt x="39" y="0"/>
                    </a:moveTo>
                    <a:cubicBezTo>
                      <a:pt x="39" y="0"/>
                      <a:pt x="0" y="28"/>
                      <a:pt x="14" y="55"/>
                    </a:cubicBezTo>
                    <a:cubicBezTo>
                      <a:pt x="27" y="83"/>
                      <a:pt x="80" y="93"/>
                      <a:pt x="80" y="93"/>
                    </a:cubicBezTo>
                    <a:cubicBezTo>
                      <a:pt x="80" y="93"/>
                      <a:pt x="20" y="79"/>
                      <a:pt x="20" y="45"/>
                    </a:cubicBezTo>
                    <a:cubicBezTo>
                      <a:pt x="20" y="45"/>
                      <a:pt x="15" y="27"/>
                      <a:pt x="39"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6" name="Freeform 90">
                <a:extLst>
                  <a:ext uri="{FF2B5EF4-FFF2-40B4-BE49-F238E27FC236}">
                    <a16:creationId xmlns:a16="http://schemas.microsoft.com/office/drawing/2014/main" id="{17A36000-AF88-4A6A-A939-F23320F8CBA8}"/>
                  </a:ext>
                </a:extLst>
              </p:cNvPr>
              <p:cNvSpPr>
                <a:spLocks/>
              </p:cNvSpPr>
              <p:nvPr/>
            </p:nvSpPr>
            <p:spPr bwMode="auto">
              <a:xfrm>
                <a:off x="5247159" y="2156461"/>
                <a:ext cx="190500" cy="263525"/>
              </a:xfrm>
              <a:custGeom>
                <a:avLst/>
                <a:gdLst>
                  <a:gd name="T0" fmla="*/ 0 w 72"/>
                  <a:gd name="T1" fmla="*/ 0 h 100"/>
                  <a:gd name="T2" fmla="*/ 43 w 72"/>
                  <a:gd name="T3" fmla="*/ 64 h 100"/>
                  <a:gd name="T4" fmla="*/ 1 w 72"/>
                  <a:gd name="T5" fmla="*/ 100 h 100"/>
                  <a:gd name="T6" fmla="*/ 0 w 72"/>
                  <a:gd name="T7" fmla="*/ 0 h 100"/>
                </a:gdLst>
                <a:ahLst/>
                <a:cxnLst>
                  <a:cxn ang="0">
                    <a:pos x="T0" y="T1"/>
                  </a:cxn>
                  <a:cxn ang="0">
                    <a:pos x="T2" y="T3"/>
                  </a:cxn>
                  <a:cxn ang="0">
                    <a:pos x="T4" y="T5"/>
                  </a:cxn>
                  <a:cxn ang="0">
                    <a:pos x="T6" y="T7"/>
                  </a:cxn>
                </a:cxnLst>
                <a:rect l="0" t="0" r="r" b="b"/>
                <a:pathLst>
                  <a:path w="72" h="100">
                    <a:moveTo>
                      <a:pt x="0" y="0"/>
                    </a:moveTo>
                    <a:cubicBezTo>
                      <a:pt x="0" y="0"/>
                      <a:pt x="50" y="35"/>
                      <a:pt x="43" y="64"/>
                    </a:cubicBezTo>
                    <a:cubicBezTo>
                      <a:pt x="37" y="94"/>
                      <a:pt x="1" y="100"/>
                      <a:pt x="1" y="100"/>
                    </a:cubicBezTo>
                    <a:cubicBezTo>
                      <a:pt x="1" y="100"/>
                      <a:pt x="72" y="80"/>
                      <a:pt x="0" y="0"/>
                    </a:cubicBezTo>
                    <a:close/>
                  </a:path>
                </a:pathLst>
              </a:custGeom>
              <a:solidFill>
                <a:srgbClr val="F78B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7" name="Freeform 91">
                <a:extLst>
                  <a:ext uri="{FF2B5EF4-FFF2-40B4-BE49-F238E27FC236}">
                    <a16:creationId xmlns:a16="http://schemas.microsoft.com/office/drawing/2014/main" id="{8FA071E2-8743-480C-AEDC-F39D279B0B79}"/>
                  </a:ext>
                </a:extLst>
              </p:cNvPr>
              <p:cNvSpPr>
                <a:spLocks/>
              </p:cNvSpPr>
              <p:nvPr/>
            </p:nvSpPr>
            <p:spPr bwMode="auto">
              <a:xfrm>
                <a:off x="5374159" y="2240599"/>
                <a:ext cx="390525" cy="404813"/>
              </a:xfrm>
              <a:custGeom>
                <a:avLst/>
                <a:gdLst>
                  <a:gd name="T0" fmla="*/ 138 w 148"/>
                  <a:gd name="T1" fmla="*/ 60 h 153"/>
                  <a:gd name="T2" fmla="*/ 105 w 148"/>
                  <a:gd name="T3" fmla="*/ 17 h 153"/>
                  <a:gd name="T4" fmla="*/ 65 w 148"/>
                  <a:gd name="T5" fmla="*/ 6 h 153"/>
                  <a:gd name="T6" fmla="*/ 34 w 148"/>
                  <a:gd name="T7" fmla="*/ 21 h 153"/>
                  <a:gd name="T8" fmla="*/ 6 w 148"/>
                  <a:gd name="T9" fmla="*/ 56 h 153"/>
                  <a:gd name="T10" fmla="*/ 7 w 148"/>
                  <a:gd name="T11" fmla="*/ 95 h 153"/>
                  <a:gd name="T12" fmla="*/ 38 w 148"/>
                  <a:gd name="T13" fmla="*/ 129 h 153"/>
                  <a:gd name="T14" fmla="*/ 58 w 148"/>
                  <a:gd name="T15" fmla="*/ 146 h 153"/>
                  <a:gd name="T16" fmla="*/ 77 w 148"/>
                  <a:gd name="T17" fmla="*/ 151 h 153"/>
                  <a:gd name="T18" fmla="*/ 117 w 148"/>
                  <a:gd name="T19" fmla="*/ 140 h 153"/>
                  <a:gd name="T20" fmla="*/ 138 w 148"/>
                  <a:gd name="T21"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3">
                    <a:moveTo>
                      <a:pt x="138" y="60"/>
                    </a:moveTo>
                    <a:cubicBezTo>
                      <a:pt x="131" y="43"/>
                      <a:pt x="120" y="28"/>
                      <a:pt x="105" y="17"/>
                    </a:cubicBezTo>
                    <a:cubicBezTo>
                      <a:pt x="94" y="8"/>
                      <a:pt x="78" y="0"/>
                      <a:pt x="65" y="6"/>
                    </a:cubicBezTo>
                    <a:cubicBezTo>
                      <a:pt x="54" y="7"/>
                      <a:pt x="43" y="14"/>
                      <a:pt x="34" y="21"/>
                    </a:cubicBezTo>
                    <a:cubicBezTo>
                      <a:pt x="23" y="30"/>
                      <a:pt x="12" y="42"/>
                      <a:pt x="6" y="56"/>
                    </a:cubicBezTo>
                    <a:cubicBezTo>
                      <a:pt x="0" y="68"/>
                      <a:pt x="0" y="83"/>
                      <a:pt x="7" y="95"/>
                    </a:cubicBezTo>
                    <a:cubicBezTo>
                      <a:pt x="15" y="109"/>
                      <a:pt x="27" y="119"/>
                      <a:pt x="38" y="129"/>
                    </a:cubicBezTo>
                    <a:cubicBezTo>
                      <a:pt x="44" y="135"/>
                      <a:pt x="51" y="142"/>
                      <a:pt x="58" y="146"/>
                    </a:cubicBezTo>
                    <a:cubicBezTo>
                      <a:pt x="64" y="149"/>
                      <a:pt x="70" y="151"/>
                      <a:pt x="77" y="151"/>
                    </a:cubicBezTo>
                    <a:cubicBezTo>
                      <a:pt x="91" y="153"/>
                      <a:pt x="105" y="149"/>
                      <a:pt x="117" y="140"/>
                    </a:cubicBezTo>
                    <a:cubicBezTo>
                      <a:pt x="141" y="122"/>
                      <a:pt x="148" y="87"/>
                      <a:pt x="138" y="6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8" name="Freeform 92">
                <a:extLst>
                  <a:ext uri="{FF2B5EF4-FFF2-40B4-BE49-F238E27FC236}">
                    <a16:creationId xmlns:a16="http://schemas.microsoft.com/office/drawing/2014/main" id="{2DEC1302-6B29-44B5-8573-AD410CE5FEE7}"/>
                  </a:ext>
                </a:extLst>
              </p:cNvPr>
              <p:cNvSpPr>
                <a:spLocks/>
              </p:cNvSpPr>
              <p:nvPr/>
            </p:nvSpPr>
            <p:spPr bwMode="auto">
              <a:xfrm>
                <a:off x="5413846" y="2304099"/>
                <a:ext cx="115887" cy="203200"/>
              </a:xfrm>
              <a:custGeom>
                <a:avLst/>
                <a:gdLst>
                  <a:gd name="T0" fmla="*/ 21 w 44"/>
                  <a:gd name="T1" fmla="*/ 73 h 77"/>
                  <a:gd name="T2" fmla="*/ 20 w 44"/>
                  <a:gd name="T3" fmla="*/ 56 h 77"/>
                  <a:gd name="T4" fmla="*/ 18 w 44"/>
                  <a:gd name="T5" fmla="*/ 39 h 77"/>
                  <a:gd name="T6" fmla="*/ 26 w 44"/>
                  <a:gd name="T7" fmla="*/ 20 h 77"/>
                  <a:gd name="T8" fmla="*/ 34 w 44"/>
                  <a:gd name="T9" fmla="*/ 12 h 77"/>
                  <a:gd name="T10" fmla="*/ 43 w 44"/>
                  <a:gd name="T11" fmla="*/ 6 h 77"/>
                  <a:gd name="T12" fmla="*/ 42 w 44"/>
                  <a:gd name="T13" fmla="*/ 1 h 77"/>
                  <a:gd name="T14" fmla="*/ 38 w 44"/>
                  <a:gd name="T15" fmla="*/ 0 h 77"/>
                  <a:gd name="T16" fmla="*/ 36 w 44"/>
                  <a:gd name="T17" fmla="*/ 0 h 77"/>
                  <a:gd name="T18" fmla="*/ 2 w 44"/>
                  <a:gd name="T19" fmla="*/ 60 h 77"/>
                  <a:gd name="T20" fmla="*/ 8 w 44"/>
                  <a:gd name="T21" fmla="*/ 75 h 77"/>
                  <a:gd name="T22" fmla="*/ 21 w 44"/>
                  <a:gd name="T2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7">
                    <a:moveTo>
                      <a:pt x="21" y="73"/>
                    </a:moveTo>
                    <a:cubicBezTo>
                      <a:pt x="25" y="67"/>
                      <a:pt x="22" y="61"/>
                      <a:pt x="20" y="56"/>
                    </a:cubicBezTo>
                    <a:cubicBezTo>
                      <a:pt x="18" y="51"/>
                      <a:pt x="17" y="45"/>
                      <a:pt x="18" y="39"/>
                    </a:cubicBezTo>
                    <a:cubicBezTo>
                      <a:pt x="18" y="32"/>
                      <a:pt x="21" y="25"/>
                      <a:pt x="26" y="20"/>
                    </a:cubicBezTo>
                    <a:cubicBezTo>
                      <a:pt x="28" y="17"/>
                      <a:pt x="31" y="14"/>
                      <a:pt x="34" y="12"/>
                    </a:cubicBezTo>
                    <a:cubicBezTo>
                      <a:pt x="37" y="10"/>
                      <a:pt x="41" y="9"/>
                      <a:pt x="43" y="6"/>
                    </a:cubicBezTo>
                    <a:cubicBezTo>
                      <a:pt x="44" y="5"/>
                      <a:pt x="44" y="2"/>
                      <a:pt x="42" y="1"/>
                    </a:cubicBezTo>
                    <a:cubicBezTo>
                      <a:pt x="41" y="1"/>
                      <a:pt x="40" y="0"/>
                      <a:pt x="38" y="0"/>
                    </a:cubicBezTo>
                    <a:cubicBezTo>
                      <a:pt x="38" y="0"/>
                      <a:pt x="37" y="0"/>
                      <a:pt x="36" y="0"/>
                    </a:cubicBezTo>
                    <a:cubicBezTo>
                      <a:pt x="12" y="9"/>
                      <a:pt x="0" y="35"/>
                      <a:pt x="2" y="60"/>
                    </a:cubicBezTo>
                    <a:cubicBezTo>
                      <a:pt x="2" y="65"/>
                      <a:pt x="3" y="71"/>
                      <a:pt x="8" y="75"/>
                    </a:cubicBezTo>
                    <a:cubicBezTo>
                      <a:pt x="12" y="77"/>
                      <a:pt x="18" y="77"/>
                      <a:pt x="21" y="73"/>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19" name="Freeform 93">
                <a:extLst>
                  <a:ext uri="{FF2B5EF4-FFF2-40B4-BE49-F238E27FC236}">
                    <a16:creationId xmlns:a16="http://schemas.microsoft.com/office/drawing/2014/main" id="{80FA729E-8F0F-4159-9634-4335A92F412F}"/>
                  </a:ext>
                </a:extLst>
              </p:cNvPr>
              <p:cNvSpPr>
                <a:spLocks/>
              </p:cNvSpPr>
              <p:nvPr/>
            </p:nvSpPr>
            <p:spPr bwMode="auto">
              <a:xfrm>
                <a:off x="5556721" y="2280286"/>
                <a:ext cx="39687" cy="42863"/>
              </a:xfrm>
              <a:custGeom>
                <a:avLst/>
                <a:gdLst>
                  <a:gd name="T0" fmla="*/ 1 w 15"/>
                  <a:gd name="T1" fmla="*/ 9 h 16"/>
                  <a:gd name="T2" fmla="*/ 4 w 15"/>
                  <a:gd name="T3" fmla="*/ 15 h 16"/>
                  <a:gd name="T4" fmla="*/ 11 w 15"/>
                  <a:gd name="T5" fmla="*/ 15 h 16"/>
                  <a:gd name="T6" fmla="*/ 15 w 15"/>
                  <a:gd name="T7" fmla="*/ 9 h 16"/>
                  <a:gd name="T8" fmla="*/ 14 w 15"/>
                  <a:gd name="T9" fmla="*/ 6 h 16"/>
                  <a:gd name="T10" fmla="*/ 4 w 15"/>
                  <a:gd name="T11" fmla="*/ 3 h 16"/>
                  <a:gd name="T12" fmla="*/ 3 w 15"/>
                  <a:gd name="T13" fmla="*/ 3 h 16"/>
                  <a:gd name="T14" fmla="*/ 1 w 15"/>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9"/>
                    </a:moveTo>
                    <a:cubicBezTo>
                      <a:pt x="1" y="12"/>
                      <a:pt x="2" y="14"/>
                      <a:pt x="4" y="15"/>
                    </a:cubicBezTo>
                    <a:cubicBezTo>
                      <a:pt x="6" y="16"/>
                      <a:pt x="9" y="16"/>
                      <a:pt x="11" y="15"/>
                    </a:cubicBezTo>
                    <a:cubicBezTo>
                      <a:pt x="13" y="14"/>
                      <a:pt x="15" y="12"/>
                      <a:pt x="15" y="9"/>
                    </a:cubicBezTo>
                    <a:cubicBezTo>
                      <a:pt x="15" y="8"/>
                      <a:pt x="14" y="7"/>
                      <a:pt x="14" y="6"/>
                    </a:cubicBezTo>
                    <a:cubicBezTo>
                      <a:pt x="12" y="2"/>
                      <a:pt x="7" y="0"/>
                      <a:pt x="4" y="3"/>
                    </a:cubicBezTo>
                    <a:cubicBezTo>
                      <a:pt x="4" y="3"/>
                      <a:pt x="3" y="3"/>
                      <a:pt x="3" y="3"/>
                    </a:cubicBezTo>
                    <a:cubicBezTo>
                      <a:pt x="1" y="5"/>
                      <a:pt x="0" y="7"/>
                      <a:pt x="1" y="9"/>
                    </a:cubicBezTo>
                    <a:close/>
                  </a:path>
                </a:pathLst>
              </a:custGeom>
              <a:solidFill>
                <a:srgbClr val="F498C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0" name="Freeform 94">
                <a:extLst>
                  <a:ext uri="{FF2B5EF4-FFF2-40B4-BE49-F238E27FC236}">
                    <a16:creationId xmlns:a16="http://schemas.microsoft.com/office/drawing/2014/main" id="{6985DE75-8199-47AD-B2F9-867B7B8F0476}"/>
                  </a:ext>
                </a:extLst>
              </p:cNvPr>
              <p:cNvSpPr>
                <a:spLocks/>
              </p:cNvSpPr>
              <p:nvPr/>
            </p:nvSpPr>
            <p:spPr bwMode="auto">
              <a:xfrm>
                <a:off x="5513859" y="2391411"/>
                <a:ext cx="174625" cy="163513"/>
              </a:xfrm>
              <a:custGeom>
                <a:avLst/>
                <a:gdLst>
                  <a:gd name="T0" fmla="*/ 52 w 66"/>
                  <a:gd name="T1" fmla="*/ 6 h 62"/>
                  <a:gd name="T2" fmla="*/ 35 w 66"/>
                  <a:gd name="T3" fmla="*/ 1 h 62"/>
                  <a:gd name="T4" fmla="*/ 7 w 66"/>
                  <a:gd name="T5" fmla="*/ 15 h 62"/>
                  <a:gd name="T6" fmla="*/ 6 w 66"/>
                  <a:gd name="T7" fmla="*/ 47 h 62"/>
                  <a:gd name="T8" fmla="*/ 33 w 66"/>
                  <a:gd name="T9" fmla="*/ 61 h 62"/>
                  <a:gd name="T10" fmla="*/ 47 w 66"/>
                  <a:gd name="T11" fmla="*/ 55 h 62"/>
                  <a:gd name="T12" fmla="*/ 65 w 66"/>
                  <a:gd name="T13" fmla="*/ 31 h 62"/>
                  <a:gd name="T14" fmla="*/ 47 w 66"/>
                  <a:gd name="T15" fmla="*/ 4 h 62"/>
                  <a:gd name="T16" fmla="*/ 52 w 66"/>
                  <a:gd name="T17" fmla="*/ 6 h 62"/>
                  <a:gd name="T18" fmla="*/ 52 w 66"/>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2">
                    <a:moveTo>
                      <a:pt x="52" y="6"/>
                    </a:moveTo>
                    <a:cubicBezTo>
                      <a:pt x="46" y="3"/>
                      <a:pt x="41" y="1"/>
                      <a:pt x="35" y="1"/>
                    </a:cubicBezTo>
                    <a:cubicBezTo>
                      <a:pt x="24" y="0"/>
                      <a:pt x="13" y="6"/>
                      <a:pt x="7" y="15"/>
                    </a:cubicBezTo>
                    <a:cubicBezTo>
                      <a:pt x="1" y="24"/>
                      <a:pt x="0" y="37"/>
                      <a:pt x="6" y="47"/>
                    </a:cubicBezTo>
                    <a:cubicBezTo>
                      <a:pt x="11" y="56"/>
                      <a:pt x="22" y="62"/>
                      <a:pt x="33" y="61"/>
                    </a:cubicBezTo>
                    <a:cubicBezTo>
                      <a:pt x="38" y="60"/>
                      <a:pt x="43" y="58"/>
                      <a:pt x="47" y="55"/>
                    </a:cubicBezTo>
                    <a:cubicBezTo>
                      <a:pt x="56" y="49"/>
                      <a:pt x="64" y="41"/>
                      <a:pt x="65" y="31"/>
                    </a:cubicBezTo>
                    <a:cubicBezTo>
                      <a:pt x="66" y="19"/>
                      <a:pt x="60" y="9"/>
                      <a:pt x="47" y="4"/>
                    </a:cubicBezTo>
                    <a:cubicBezTo>
                      <a:pt x="52" y="6"/>
                      <a:pt x="52" y="6"/>
                      <a:pt x="52" y="6"/>
                    </a:cubicBezTo>
                    <a:cubicBezTo>
                      <a:pt x="52" y="6"/>
                      <a:pt x="52" y="6"/>
                      <a:pt x="52" y="6"/>
                    </a:cubicBezTo>
                    <a:close/>
                  </a:path>
                </a:pathLst>
              </a:custGeom>
              <a:solidFill>
                <a:srgbClr val="1CC1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1" name="Freeform 95">
                <a:extLst>
                  <a:ext uri="{FF2B5EF4-FFF2-40B4-BE49-F238E27FC236}">
                    <a16:creationId xmlns:a16="http://schemas.microsoft.com/office/drawing/2014/main" id="{F50FA380-2D03-4CA8-A7BA-77DEFD83FC85}"/>
                  </a:ext>
                </a:extLst>
              </p:cNvPr>
              <p:cNvSpPr>
                <a:spLocks/>
              </p:cNvSpPr>
              <p:nvPr/>
            </p:nvSpPr>
            <p:spPr bwMode="auto">
              <a:xfrm>
                <a:off x="5509096" y="2386649"/>
                <a:ext cx="180975" cy="168275"/>
              </a:xfrm>
              <a:custGeom>
                <a:avLst/>
                <a:gdLst>
                  <a:gd name="T0" fmla="*/ 54 w 69"/>
                  <a:gd name="T1" fmla="*/ 8 h 64"/>
                  <a:gd name="T2" fmla="*/ 16 w 69"/>
                  <a:gd name="T3" fmla="*/ 8 h 64"/>
                  <a:gd name="T4" fmla="*/ 3 w 69"/>
                  <a:gd name="T5" fmla="*/ 42 h 64"/>
                  <a:gd name="T6" fmla="*/ 31 w 69"/>
                  <a:gd name="T7" fmla="*/ 64 h 64"/>
                  <a:gd name="T8" fmla="*/ 65 w 69"/>
                  <a:gd name="T9" fmla="*/ 42 h 64"/>
                  <a:gd name="T10" fmla="*/ 66 w 69"/>
                  <a:gd name="T11" fmla="*/ 21 h 64"/>
                  <a:gd name="T12" fmla="*/ 50 w 69"/>
                  <a:gd name="T13" fmla="*/ 5 h 64"/>
                  <a:gd name="T14" fmla="*/ 49 w 69"/>
                  <a:gd name="T15" fmla="*/ 8 h 64"/>
                  <a:gd name="T16" fmla="*/ 65 w 69"/>
                  <a:gd name="T17" fmla="*/ 37 h 64"/>
                  <a:gd name="T18" fmla="*/ 36 w 69"/>
                  <a:gd name="T19" fmla="*/ 61 h 64"/>
                  <a:gd name="T20" fmla="*/ 7 w 69"/>
                  <a:gd name="T21" fmla="*/ 45 h 64"/>
                  <a:gd name="T22" fmla="*/ 14 w 69"/>
                  <a:gd name="T23" fmla="*/ 12 h 64"/>
                  <a:gd name="T24" fmla="*/ 34 w 69"/>
                  <a:gd name="T25" fmla="*/ 4 h 64"/>
                  <a:gd name="T26" fmla="*/ 53 w 69"/>
                  <a:gd name="T27" fmla="*/ 10 h 64"/>
                  <a:gd name="T28" fmla="*/ 54 w 69"/>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4">
                    <a:moveTo>
                      <a:pt x="54" y="8"/>
                    </a:moveTo>
                    <a:cubicBezTo>
                      <a:pt x="42" y="0"/>
                      <a:pt x="28" y="0"/>
                      <a:pt x="16" y="8"/>
                    </a:cubicBezTo>
                    <a:cubicBezTo>
                      <a:pt x="5" y="16"/>
                      <a:pt x="0" y="29"/>
                      <a:pt x="3" y="42"/>
                    </a:cubicBezTo>
                    <a:cubicBezTo>
                      <a:pt x="7" y="55"/>
                      <a:pt x="18" y="64"/>
                      <a:pt x="31" y="64"/>
                    </a:cubicBezTo>
                    <a:cubicBezTo>
                      <a:pt x="45" y="64"/>
                      <a:pt x="59" y="54"/>
                      <a:pt x="65" y="42"/>
                    </a:cubicBezTo>
                    <a:cubicBezTo>
                      <a:pt x="68" y="35"/>
                      <a:pt x="69" y="27"/>
                      <a:pt x="66" y="21"/>
                    </a:cubicBezTo>
                    <a:cubicBezTo>
                      <a:pt x="63" y="13"/>
                      <a:pt x="57" y="8"/>
                      <a:pt x="50" y="5"/>
                    </a:cubicBezTo>
                    <a:cubicBezTo>
                      <a:pt x="48" y="5"/>
                      <a:pt x="47" y="7"/>
                      <a:pt x="49" y="8"/>
                    </a:cubicBezTo>
                    <a:cubicBezTo>
                      <a:pt x="61" y="12"/>
                      <a:pt x="68" y="24"/>
                      <a:pt x="65" y="37"/>
                    </a:cubicBezTo>
                    <a:cubicBezTo>
                      <a:pt x="61" y="49"/>
                      <a:pt x="48" y="59"/>
                      <a:pt x="36" y="61"/>
                    </a:cubicBezTo>
                    <a:cubicBezTo>
                      <a:pt x="24" y="63"/>
                      <a:pt x="11" y="56"/>
                      <a:pt x="7" y="45"/>
                    </a:cubicBezTo>
                    <a:cubicBezTo>
                      <a:pt x="2" y="34"/>
                      <a:pt x="5" y="20"/>
                      <a:pt x="14" y="12"/>
                    </a:cubicBezTo>
                    <a:cubicBezTo>
                      <a:pt x="20" y="8"/>
                      <a:pt x="27" y="5"/>
                      <a:pt x="34" y="4"/>
                    </a:cubicBezTo>
                    <a:cubicBezTo>
                      <a:pt x="41" y="4"/>
                      <a:pt x="47" y="6"/>
                      <a:pt x="53" y="10"/>
                    </a:cubicBezTo>
                    <a:cubicBezTo>
                      <a:pt x="54" y="11"/>
                      <a:pt x="56" y="8"/>
                      <a:pt x="54" y="8"/>
                    </a:cubicBezTo>
                    <a:close/>
                  </a:path>
                </a:pathLst>
              </a:custGeom>
              <a:solidFill>
                <a:srgbClr val="00AEE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2" name="Freeform 96">
                <a:extLst>
                  <a:ext uri="{FF2B5EF4-FFF2-40B4-BE49-F238E27FC236}">
                    <a16:creationId xmlns:a16="http://schemas.microsoft.com/office/drawing/2014/main" id="{E832604A-2A09-4F46-8C7C-0F9F551D87FF}"/>
                  </a:ext>
                </a:extLst>
              </p:cNvPr>
              <p:cNvSpPr>
                <a:spLocks/>
              </p:cNvSpPr>
              <p:nvPr/>
            </p:nvSpPr>
            <p:spPr bwMode="auto">
              <a:xfrm>
                <a:off x="5566246" y="2467611"/>
                <a:ext cx="42862" cy="42863"/>
              </a:xfrm>
              <a:custGeom>
                <a:avLst/>
                <a:gdLst>
                  <a:gd name="T0" fmla="*/ 13 w 16"/>
                  <a:gd name="T1" fmla="*/ 13 h 16"/>
                  <a:gd name="T2" fmla="*/ 3 w 16"/>
                  <a:gd name="T3" fmla="*/ 13 h 16"/>
                  <a:gd name="T4" fmla="*/ 2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0" y="16"/>
                      <a:pt x="6" y="16"/>
                      <a:pt x="3" y="13"/>
                    </a:cubicBezTo>
                    <a:cubicBezTo>
                      <a:pt x="0" y="10"/>
                      <a:pt x="0" y="6"/>
                      <a:pt x="2" y="3"/>
                    </a:cubicBezTo>
                    <a:cubicBezTo>
                      <a:pt x="5" y="0"/>
                      <a:pt x="10" y="0"/>
                      <a:pt x="13" y="3"/>
                    </a:cubicBezTo>
                    <a:cubicBezTo>
                      <a:pt x="16" y="5"/>
                      <a:pt x="16" y="10"/>
                      <a:pt x="13" y="13"/>
                    </a:cubicBezTo>
                    <a:close/>
                  </a:path>
                </a:pathLst>
              </a:custGeom>
              <a:solidFill>
                <a:srgbClr val="05AAD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3" name="Freeform 97">
                <a:extLst>
                  <a:ext uri="{FF2B5EF4-FFF2-40B4-BE49-F238E27FC236}">
                    <a16:creationId xmlns:a16="http://schemas.microsoft.com/office/drawing/2014/main" id="{B9FDDDE8-0423-40F7-AE9E-8B0C8690DD24}"/>
                  </a:ext>
                </a:extLst>
              </p:cNvPr>
              <p:cNvSpPr>
                <a:spLocks/>
              </p:cNvSpPr>
              <p:nvPr/>
            </p:nvSpPr>
            <p:spPr bwMode="auto">
              <a:xfrm>
                <a:off x="5442421" y="2256474"/>
                <a:ext cx="39687" cy="39688"/>
              </a:xfrm>
              <a:custGeom>
                <a:avLst/>
                <a:gdLst>
                  <a:gd name="T0" fmla="*/ 13 w 15"/>
                  <a:gd name="T1" fmla="*/ 4 h 15"/>
                  <a:gd name="T2" fmla="*/ 14 w 15"/>
                  <a:gd name="T3" fmla="*/ 4 h 15"/>
                  <a:gd name="T4" fmla="*/ 15 w 15"/>
                  <a:gd name="T5" fmla="*/ 3 h 15"/>
                  <a:gd name="T6" fmla="*/ 15 w 15"/>
                  <a:gd name="T7" fmla="*/ 3 h 15"/>
                  <a:gd name="T8" fmla="*/ 14 w 15"/>
                  <a:gd name="T9" fmla="*/ 1 h 15"/>
                  <a:gd name="T10" fmla="*/ 8 w 15"/>
                  <a:gd name="T11" fmla="*/ 4 h 15"/>
                  <a:gd name="T12" fmla="*/ 1 w 15"/>
                  <a:gd name="T13" fmla="*/ 12 h 15"/>
                  <a:gd name="T14" fmla="*/ 3 w 15"/>
                  <a:gd name="T15" fmla="*/ 14 h 15"/>
                  <a:gd name="T16" fmla="*/ 14 w 15"/>
                  <a:gd name="T17" fmla="*/ 4 h 15"/>
                  <a:gd name="T18" fmla="*/ 12 w 15"/>
                  <a:gd name="T19" fmla="*/ 2 h 15"/>
                  <a:gd name="T20" fmla="*/ 3 w 15"/>
                  <a:gd name="T21" fmla="*/ 10 h 15"/>
                  <a:gd name="T22" fmla="*/ 5 w 15"/>
                  <a:gd name="T23" fmla="*/ 12 h 15"/>
                  <a:gd name="T24" fmla="*/ 14 w 15"/>
                  <a:gd name="T25" fmla="*/ 5 h 15"/>
                  <a:gd name="T26" fmla="*/ 12 w 15"/>
                  <a:gd name="T27" fmla="*/ 2 h 15"/>
                  <a:gd name="T28" fmla="*/ 2 w 15"/>
                  <a:gd name="T29" fmla="*/ 12 h 15"/>
                  <a:gd name="T30" fmla="*/ 4 w 15"/>
                  <a:gd name="T31" fmla="*/ 14 h 15"/>
                  <a:gd name="T32" fmla="*/ 9 w 15"/>
                  <a:gd name="T33" fmla="*/ 8 h 15"/>
                  <a:gd name="T34" fmla="*/ 12 w 15"/>
                  <a:gd name="T35" fmla="*/ 5 h 15"/>
                  <a:gd name="T36" fmla="*/ 13 w 15"/>
                  <a:gd name="T37" fmla="*/ 4 h 15"/>
                  <a:gd name="T38" fmla="*/ 12 w 15"/>
                  <a:gd name="T39" fmla="*/ 2 h 15"/>
                  <a:gd name="T40" fmla="*/ 12 w 15"/>
                  <a:gd name="T41" fmla="*/ 2 h 15"/>
                  <a:gd name="T42" fmla="*/ 14 w 15"/>
                  <a:gd name="T43" fmla="*/ 1 h 15"/>
                  <a:gd name="T44" fmla="*/ 13 w 15"/>
                  <a:gd name="T45" fmla="*/ 1 h 15"/>
                  <a:gd name="T46" fmla="*/ 13 w 15"/>
                  <a:gd name="T4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5">
                    <a:moveTo>
                      <a:pt x="13" y="4"/>
                    </a:moveTo>
                    <a:cubicBezTo>
                      <a:pt x="14" y="4"/>
                      <a:pt x="14" y="4"/>
                      <a:pt x="14" y="4"/>
                    </a:cubicBezTo>
                    <a:cubicBezTo>
                      <a:pt x="14" y="4"/>
                      <a:pt x="15" y="4"/>
                      <a:pt x="15" y="3"/>
                    </a:cubicBezTo>
                    <a:cubicBezTo>
                      <a:pt x="15" y="3"/>
                      <a:pt x="15" y="3"/>
                      <a:pt x="15" y="3"/>
                    </a:cubicBezTo>
                    <a:cubicBezTo>
                      <a:pt x="15" y="2"/>
                      <a:pt x="15" y="1"/>
                      <a:pt x="14" y="1"/>
                    </a:cubicBezTo>
                    <a:cubicBezTo>
                      <a:pt x="12" y="0"/>
                      <a:pt x="10" y="3"/>
                      <a:pt x="8" y="4"/>
                    </a:cubicBezTo>
                    <a:cubicBezTo>
                      <a:pt x="6" y="7"/>
                      <a:pt x="3" y="9"/>
                      <a:pt x="1" y="12"/>
                    </a:cubicBezTo>
                    <a:cubicBezTo>
                      <a:pt x="0" y="14"/>
                      <a:pt x="2" y="15"/>
                      <a:pt x="3" y="14"/>
                    </a:cubicBezTo>
                    <a:cubicBezTo>
                      <a:pt x="7" y="12"/>
                      <a:pt x="11" y="8"/>
                      <a:pt x="14" y="4"/>
                    </a:cubicBezTo>
                    <a:cubicBezTo>
                      <a:pt x="15" y="3"/>
                      <a:pt x="14" y="1"/>
                      <a:pt x="12" y="2"/>
                    </a:cubicBezTo>
                    <a:cubicBezTo>
                      <a:pt x="9" y="4"/>
                      <a:pt x="6" y="7"/>
                      <a:pt x="3" y="10"/>
                    </a:cubicBezTo>
                    <a:cubicBezTo>
                      <a:pt x="2" y="12"/>
                      <a:pt x="4" y="14"/>
                      <a:pt x="5" y="12"/>
                    </a:cubicBezTo>
                    <a:cubicBezTo>
                      <a:pt x="8" y="9"/>
                      <a:pt x="10" y="7"/>
                      <a:pt x="14" y="5"/>
                    </a:cubicBezTo>
                    <a:cubicBezTo>
                      <a:pt x="13" y="4"/>
                      <a:pt x="12" y="3"/>
                      <a:pt x="12" y="2"/>
                    </a:cubicBezTo>
                    <a:cubicBezTo>
                      <a:pt x="9" y="6"/>
                      <a:pt x="5" y="9"/>
                      <a:pt x="2" y="12"/>
                    </a:cubicBezTo>
                    <a:cubicBezTo>
                      <a:pt x="2" y="12"/>
                      <a:pt x="3" y="13"/>
                      <a:pt x="4" y="14"/>
                    </a:cubicBezTo>
                    <a:cubicBezTo>
                      <a:pt x="5" y="12"/>
                      <a:pt x="7" y="10"/>
                      <a:pt x="9" y="8"/>
                    </a:cubicBezTo>
                    <a:cubicBezTo>
                      <a:pt x="10" y="7"/>
                      <a:pt x="11" y="6"/>
                      <a:pt x="12" y="5"/>
                    </a:cubicBezTo>
                    <a:cubicBezTo>
                      <a:pt x="13" y="5"/>
                      <a:pt x="14" y="4"/>
                      <a:pt x="13" y="4"/>
                    </a:cubicBezTo>
                    <a:cubicBezTo>
                      <a:pt x="13" y="3"/>
                      <a:pt x="12" y="3"/>
                      <a:pt x="12" y="2"/>
                    </a:cubicBezTo>
                    <a:cubicBezTo>
                      <a:pt x="12" y="2"/>
                      <a:pt x="12" y="2"/>
                      <a:pt x="12" y="2"/>
                    </a:cubicBezTo>
                    <a:cubicBezTo>
                      <a:pt x="13" y="2"/>
                      <a:pt x="13" y="2"/>
                      <a:pt x="14" y="1"/>
                    </a:cubicBezTo>
                    <a:cubicBezTo>
                      <a:pt x="14" y="1"/>
                      <a:pt x="13" y="1"/>
                      <a:pt x="13" y="1"/>
                    </a:cubicBezTo>
                    <a:cubicBezTo>
                      <a:pt x="11" y="1"/>
                      <a:pt x="11" y="4"/>
                      <a:pt x="13"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4" name="Freeform 98">
                <a:extLst>
                  <a:ext uri="{FF2B5EF4-FFF2-40B4-BE49-F238E27FC236}">
                    <a16:creationId xmlns:a16="http://schemas.microsoft.com/office/drawing/2014/main" id="{5AC668C2-E485-44E6-82D0-E44C86083893}"/>
                  </a:ext>
                </a:extLst>
              </p:cNvPr>
              <p:cNvSpPr>
                <a:spLocks/>
              </p:cNvSpPr>
              <p:nvPr/>
            </p:nvSpPr>
            <p:spPr bwMode="auto">
              <a:xfrm>
                <a:off x="5405909" y="2340611"/>
                <a:ext cx="15875" cy="46038"/>
              </a:xfrm>
              <a:custGeom>
                <a:avLst/>
                <a:gdLst>
                  <a:gd name="T0" fmla="*/ 1 w 6"/>
                  <a:gd name="T1" fmla="*/ 3 h 17"/>
                  <a:gd name="T2" fmla="*/ 1 w 6"/>
                  <a:gd name="T3" fmla="*/ 14 h 17"/>
                  <a:gd name="T4" fmla="*/ 4 w 6"/>
                  <a:gd name="T5" fmla="*/ 14 h 17"/>
                  <a:gd name="T6" fmla="*/ 4 w 6"/>
                  <a:gd name="T7" fmla="*/ 3 h 17"/>
                  <a:gd name="T8" fmla="*/ 1 w 6"/>
                  <a:gd name="T9" fmla="*/ 4 h 17"/>
                  <a:gd name="T10" fmla="*/ 1 w 6"/>
                  <a:gd name="T11" fmla="*/ 12 h 17"/>
                  <a:gd name="T12" fmla="*/ 4 w 6"/>
                  <a:gd name="T13" fmla="*/ 12 h 17"/>
                  <a:gd name="T14" fmla="*/ 4 w 6"/>
                  <a:gd name="T15" fmla="*/ 8 h 17"/>
                  <a:gd name="T16" fmla="*/ 1 w 6"/>
                  <a:gd name="T17" fmla="*/ 7 h 17"/>
                  <a:gd name="T18" fmla="*/ 1 w 6"/>
                  <a:gd name="T19" fmla="*/ 13 h 17"/>
                  <a:gd name="T20" fmla="*/ 4 w 6"/>
                  <a:gd name="T21" fmla="*/ 14 h 17"/>
                  <a:gd name="T22" fmla="*/ 4 w 6"/>
                  <a:gd name="T23" fmla="*/ 2 h 17"/>
                  <a:gd name="T24" fmla="*/ 1 w 6"/>
                  <a:gd name="T25" fmla="*/ 3 h 17"/>
                  <a:gd name="T26" fmla="*/ 1 w 6"/>
                  <a:gd name="T27" fmla="*/ 15 h 17"/>
                  <a:gd name="T28" fmla="*/ 4 w 6"/>
                  <a:gd name="T29" fmla="*/ 15 h 17"/>
                  <a:gd name="T30" fmla="*/ 4 w 6"/>
                  <a:gd name="T31" fmla="*/ 2 h 17"/>
                  <a:gd name="T32" fmla="*/ 1 w 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1" y="3"/>
                    </a:moveTo>
                    <a:cubicBezTo>
                      <a:pt x="3" y="6"/>
                      <a:pt x="2" y="10"/>
                      <a:pt x="1" y="14"/>
                    </a:cubicBezTo>
                    <a:cubicBezTo>
                      <a:pt x="2" y="14"/>
                      <a:pt x="3" y="14"/>
                      <a:pt x="4" y="14"/>
                    </a:cubicBezTo>
                    <a:cubicBezTo>
                      <a:pt x="3" y="11"/>
                      <a:pt x="3" y="7"/>
                      <a:pt x="4" y="3"/>
                    </a:cubicBezTo>
                    <a:cubicBezTo>
                      <a:pt x="3" y="4"/>
                      <a:pt x="2" y="4"/>
                      <a:pt x="1" y="4"/>
                    </a:cubicBezTo>
                    <a:cubicBezTo>
                      <a:pt x="2" y="7"/>
                      <a:pt x="2" y="10"/>
                      <a:pt x="1" y="12"/>
                    </a:cubicBezTo>
                    <a:cubicBezTo>
                      <a:pt x="2" y="12"/>
                      <a:pt x="3" y="12"/>
                      <a:pt x="4" y="12"/>
                    </a:cubicBezTo>
                    <a:cubicBezTo>
                      <a:pt x="3" y="11"/>
                      <a:pt x="4" y="9"/>
                      <a:pt x="4" y="8"/>
                    </a:cubicBezTo>
                    <a:cubicBezTo>
                      <a:pt x="5" y="6"/>
                      <a:pt x="2" y="5"/>
                      <a:pt x="1" y="7"/>
                    </a:cubicBezTo>
                    <a:cubicBezTo>
                      <a:pt x="0" y="9"/>
                      <a:pt x="0" y="11"/>
                      <a:pt x="1" y="13"/>
                    </a:cubicBezTo>
                    <a:cubicBezTo>
                      <a:pt x="1" y="15"/>
                      <a:pt x="3" y="15"/>
                      <a:pt x="4" y="14"/>
                    </a:cubicBezTo>
                    <a:cubicBezTo>
                      <a:pt x="6" y="10"/>
                      <a:pt x="6" y="6"/>
                      <a:pt x="4" y="2"/>
                    </a:cubicBezTo>
                    <a:cubicBezTo>
                      <a:pt x="3" y="1"/>
                      <a:pt x="1" y="1"/>
                      <a:pt x="1" y="3"/>
                    </a:cubicBezTo>
                    <a:cubicBezTo>
                      <a:pt x="0" y="7"/>
                      <a:pt x="0" y="11"/>
                      <a:pt x="1" y="15"/>
                    </a:cubicBezTo>
                    <a:cubicBezTo>
                      <a:pt x="1" y="16"/>
                      <a:pt x="3" y="17"/>
                      <a:pt x="4" y="15"/>
                    </a:cubicBezTo>
                    <a:cubicBezTo>
                      <a:pt x="6" y="11"/>
                      <a:pt x="6" y="6"/>
                      <a:pt x="4" y="2"/>
                    </a:cubicBezTo>
                    <a:cubicBezTo>
                      <a:pt x="3" y="0"/>
                      <a:pt x="0" y="1"/>
                      <a:pt x="1" y="3"/>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5" name="Freeform 99">
                <a:extLst>
                  <a:ext uri="{FF2B5EF4-FFF2-40B4-BE49-F238E27FC236}">
                    <a16:creationId xmlns:a16="http://schemas.microsoft.com/office/drawing/2014/main" id="{EEB4768C-C2CF-47DC-AF96-9C589152AF8C}"/>
                  </a:ext>
                </a:extLst>
              </p:cNvPr>
              <p:cNvSpPr>
                <a:spLocks/>
              </p:cNvSpPr>
              <p:nvPr/>
            </p:nvSpPr>
            <p:spPr bwMode="auto">
              <a:xfrm>
                <a:off x="5629746" y="2335849"/>
                <a:ext cx="42862" cy="26988"/>
              </a:xfrm>
              <a:custGeom>
                <a:avLst/>
                <a:gdLst>
                  <a:gd name="T0" fmla="*/ 12 w 16"/>
                  <a:gd name="T1" fmla="*/ 5 h 10"/>
                  <a:gd name="T2" fmla="*/ 3 w 16"/>
                  <a:gd name="T3" fmla="*/ 1 h 10"/>
                  <a:gd name="T4" fmla="*/ 1 w 16"/>
                  <a:gd name="T5" fmla="*/ 1 h 10"/>
                  <a:gd name="T6" fmla="*/ 4 w 16"/>
                  <a:gd name="T7" fmla="*/ 6 h 10"/>
                  <a:gd name="T8" fmla="*/ 14 w 16"/>
                  <a:gd name="T9" fmla="*/ 10 h 10"/>
                  <a:gd name="T10" fmla="*/ 15 w 16"/>
                  <a:gd name="T11" fmla="*/ 7 h 10"/>
                  <a:gd name="T12" fmla="*/ 5 w 16"/>
                  <a:gd name="T13" fmla="*/ 1 h 10"/>
                  <a:gd name="T14" fmla="*/ 3 w 16"/>
                  <a:gd name="T15" fmla="*/ 3 h 10"/>
                  <a:gd name="T16" fmla="*/ 5 w 16"/>
                  <a:gd name="T17" fmla="*/ 5 h 10"/>
                  <a:gd name="T18" fmla="*/ 7 w 16"/>
                  <a:gd name="T19" fmla="*/ 2 h 10"/>
                  <a:gd name="T20" fmla="*/ 6 w 16"/>
                  <a:gd name="T21" fmla="*/ 1 h 10"/>
                  <a:gd name="T22" fmla="*/ 4 w 16"/>
                  <a:gd name="T23" fmla="*/ 4 h 10"/>
                  <a:gd name="T24" fmla="*/ 13 w 16"/>
                  <a:gd name="T25" fmla="*/ 9 h 10"/>
                  <a:gd name="T26" fmla="*/ 15 w 16"/>
                  <a:gd name="T27" fmla="*/ 7 h 10"/>
                  <a:gd name="T28" fmla="*/ 8 w 16"/>
                  <a:gd name="T29" fmla="*/ 5 h 10"/>
                  <a:gd name="T30" fmla="*/ 4 w 16"/>
                  <a:gd name="T31" fmla="*/ 3 h 10"/>
                  <a:gd name="T32" fmla="*/ 2 w 16"/>
                  <a:gd name="T33" fmla="*/ 4 h 10"/>
                  <a:gd name="T34" fmla="*/ 10 w 16"/>
                  <a:gd name="T35" fmla="*/ 7 h 10"/>
                  <a:gd name="T36" fmla="*/ 12 w 1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0">
                    <a:moveTo>
                      <a:pt x="12" y="5"/>
                    </a:moveTo>
                    <a:cubicBezTo>
                      <a:pt x="9" y="3"/>
                      <a:pt x="6" y="1"/>
                      <a:pt x="3" y="1"/>
                    </a:cubicBezTo>
                    <a:cubicBezTo>
                      <a:pt x="2" y="1"/>
                      <a:pt x="1" y="1"/>
                      <a:pt x="1" y="1"/>
                    </a:cubicBezTo>
                    <a:cubicBezTo>
                      <a:pt x="0" y="4"/>
                      <a:pt x="2" y="5"/>
                      <a:pt x="4" y="6"/>
                    </a:cubicBezTo>
                    <a:cubicBezTo>
                      <a:pt x="7" y="8"/>
                      <a:pt x="10" y="9"/>
                      <a:pt x="14" y="10"/>
                    </a:cubicBezTo>
                    <a:cubicBezTo>
                      <a:pt x="15" y="10"/>
                      <a:pt x="16" y="8"/>
                      <a:pt x="15" y="7"/>
                    </a:cubicBezTo>
                    <a:cubicBezTo>
                      <a:pt x="13" y="4"/>
                      <a:pt x="9" y="1"/>
                      <a:pt x="5" y="1"/>
                    </a:cubicBezTo>
                    <a:cubicBezTo>
                      <a:pt x="3" y="0"/>
                      <a:pt x="2" y="2"/>
                      <a:pt x="3" y="3"/>
                    </a:cubicBezTo>
                    <a:cubicBezTo>
                      <a:pt x="4" y="4"/>
                      <a:pt x="4" y="4"/>
                      <a:pt x="5" y="5"/>
                    </a:cubicBezTo>
                    <a:cubicBezTo>
                      <a:pt x="6" y="6"/>
                      <a:pt x="8" y="4"/>
                      <a:pt x="7" y="2"/>
                    </a:cubicBezTo>
                    <a:cubicBezTo>
                      <a:pt x="6" y="2"/>
                      <a:pt x="6" y="1"/>
                      <a:pt x="6" y="1"/>
                    </a:cubicBezTo>
                    <a:cubicBezTo>
                      <a:pt x="5" y="2"/>
                      <a:pt x="5" y="3"/>
                      <a:pt x="4" y="4"/>
                    </a:cubicBezTo>
                    <a:cubicBezTo>
                      <a:pt x="8" y="4"/>
                      <a:pt x="11" y="6"/>
                      <a:pt x="13" y="9"/>
                    </a:cubicBezTo>
                    <a:cubicBezTo>
                      <a:pt x="13" y="8"/>
                      <a:pt x="14" y="7"/>
                      <a:pt x="15" y="7"/>
                    </a:cubicBezTo>
                    <a:cubicBezTo>
                      <a:pt x="12" y="6"/>
                      <a:pt x="10" y="6"/>
                      <a:pt x="8" y="5"/>
                    </a:cubicBezTo>
                    <a:cubicBezTo>
                      <a:pt x="8" y="5"/>
                      <a:pt x="4" y="2"/>
                      <a:pt x="4" y="3"/>
                    </a:cubicBezTo>
                    <a:cubicBezTo>
                      <a:pt x="3" y="3"/>
                      <a:pt x="3" y="3"/>
                      <a:pt x="2" y="4"/>
                    </a:cubicBezTo>
                    <a:cubicBezTo>
                      <a:pt x="5" y="4"/>
                      <a:pt x="8" y="5"/>
                      <a:pt x="10" y="7"/>
                    </a:cubicBezTo>
                    <a:cubicBezTo>
                      <a:pt x="11" y="9"/>
                      <a:pt x="13" y="6"/>
                      <a:pt x="1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6" name="Freeform 100">
                <a:extLst>
                  <a:ext uri="{FF2B5EF4-FFF2-40B4-BE49-F238E27FC236}">
                    <a16:creationId xmlns:a16="http://schemas.microsoft.com/office/drawing/2014/main" id="{D9B2BF85-E6B9-4ADB-8991-80D74E6DA531}"/>
                  </a:ext>
                </a:extLst>
              </p:cNvPr>
              <p:cNvSpPr>
                <a:spLocks/>
              </p:cNvSpPr>
              <p:nvPr/>
            </p:nvSpPr>
            <p:spPr bwMode="auto">
              <a:xfrm>
                <a:off x="5709121" y="2346961"/>
                <a:ext cx="34925" cy="28575"/>
              </a:xfrm>
              <a:custGeom>
                <a:avLst/>
                <a:gdLst>
                  <a:gd name="T0" fmla="*/ 9 w 13"/>
                  <a:gd name="T1" fmla="*/ 2 h 11"/>
                  <a:gd name="T2" fmla="*/ 1 w 13"/>
                  <a:gd name="T3" fmla="*/ 7 h 11"/>
                  <a:gd name="T4" fmla="*/ 3 w 13"/>
                  <a:gd name="T5" fmla="*/ 9 h 11"/>
                  <a:gd name="T6" fmla="*/ 10 w 13"/>
                  <a:gd name="T7" fmla="*/ 3 h 11"/>
                  <a:gd name="T8" fmla="*/ 8 w 13"/>
                  <a:gd name="T9" fmla="*/ 1 h 11"/>
                  <a:gd name="T10" fmla="*/ 4 w 13"/>
                  <a:gd name="T11" fmla="*/ 5 h 11"/>
                  <a:gd name="T12" fmla="*/ 6 w 13"/>
                  <a:gd name="T13" fmla="*/ 6 h 11"/>
                  <a:gd name="T14" fmla="*/ 5 w 13"/>
                  <a:gd name="T15" fmla="*/ 7 h 11"/>
                  <a:gd name="T16" fmla="*/ 6 w 13"/>
                  <a:gd name="T17" fmla="*/ 3 h 11"/>
                  <a:gd name="T18" fmla="*/ 3 w 13"/>
                  <a:gd name="T19" fmla="*/ 7 h 11"/>
                  <a:gd name="T20" fmla="*/ 5 w 13"/>
                  <a:gd name="T21" fmla="*/ 8 h 11"/>
                  <a:gd name="T22" fmla="*/ 11 w 13"/>
                  <a:gd name="T23" fmla="*/ 2 h 11"/>
                  <a:gd name="T24" fmla="*/ 9 w 13"/>
                  <a:gd name="T25" fmla="*/ 0 h 11"/>
                  <a:gd name="T26" fmla="*/ 0 w 13"/>
                  <a:gd name="T27" fmla="*/ 8 h 11"/>
                  <a:gd name="T28" fmla="*/ 3 w 13"/>
                  <a:gd name="T29" fmla="*/ 10 h 11"/>
                  <a:gd name="T30" fmla="*/ 11 w 13"/>
                  <a:gd name="T31" fmla="*/ 4 h 11"/>
                  <a:gd name="T32" fmla="*/ 9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9" y="2"/>
                    </a:moveTo>
                    <a:cubicBezTo>
                      <a:pt x="7" y="4"/>
                      <a:pt x="4" y="6"/>
                      <a:pt x="1" y="7"/>
                    </a:cubicBezTo>
                    <a:cubicBezTo>
                      <a:pt x="2" y="8"/>
                      <a:pt x="3" y="9"/>
                      <a:pt x="3" y="9"/>
                    </a:cubicBezTo>
                    <a:cubicBezTo>
                      <a:pt x="5" y="6"/>
                      <a:pt x="7" y="4"/>
                      <a:pt x="10" y="3"/>
                    </a:cubicBezTo>
                    <a:cubicBezTo>
                      <a:pt x="9" y="3"/>
                      <a:pt x="9" y="2"/>
                      <a:pt x="8" y="1"/>
                    </a:cubicBezTo>
                    <a:cubicBezTo>
                      <a:pt x="7" y="3"/>
                      <a:pt x="6" y="4"/>
                      <a:pt x="4" y="5"/>
                    </a:cubicBezTo>
                    <a:cubicBezTo>
                      <a:pt x="5" y="5"/>
                      <a:pt x="5" y="6"/>
                      <a:pt x="6" y="6"/>
                    </a:cubicBezTo>
                    <a:cubicBezTo>
                      <a:pt x="6" y="6"/>
                      <a:pt x="6" y="6"/>
                      <a:pt x="5" y="7"/>
                    </a:cubicBezTo>
                    <a:cubicBezTo>
                      <a:pt x="7" y="7"/>
                      <a:pt x="8" y="4"/>
                      <a:pt x="6" y="3"/>
                    </a:cubicBezTo>
                    <a:cubicBezTo>
                      <a:pt x="4" y="3"/>
                      <a:pt x="2" y="5"/>
                      <a:pt x="3" y="7"/>
                    </a:cubicBezTo>
                    <a:cubicBezTo>
                      <a:pt x="3" y="8"/>
                      <a:pt x="4" y="8"/>
                      <a:pt x="5" y="8"/>
                    </a:cubicBezTo>
                    <a:cubicBezTo>
                      <a:pt x="8" y="7"/>
                      <a:pt x="10" y="5"/>
                      <a:pt x="11" y="2"/>
                    </a:cubicBezTo>
                    <a:cubicBezTo>
                      <a:pt x="11" y="1"/>
                      <a:pt x="10" y="0"/>
                      <a:pt x="9" y="0"/>
                    </a:cubicBezTo>
                    <a:cubicBezTo>
                      <a:pt x="5" y="1"/>
                      <a:pt x="2" y="4"/>
                      <a:pt x="0" y="8"/>
                    </a:cubicBezTo>
                    <a:cubicBezTo>
                      <a:pt x="0" y="9"/>
                      <a:pt x="1" y="11"/>
                      <a:pt x="3" y="10"/>
                    </a:cubicBezTo>
                    <a:cubicBezTo>
                      <a:pt x="6" y="8"/>
                      <a:pt x="9" y="6"/>
                      <a:pt x="11" y="4"/>
                    </a:cubicBezTo>
                    <a:cubicBezTo>
                      <a:pt x="13" y="2"/>
                      <a:pt x="11"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7" name="Freeform 101">
                <a:extLst>
                  <a:ext uri="{FF2B5EF4-FFF2-40B4-BE49-F238E27FC236}">
                    <a16:creationId xmlns:a16="http://schemas.microsoft.com/office/drawing/2014/main" id="{309DAA7B-CD32-46CD-8C8B-0B389CEC7AE2}"/>
                  </a:ext>
                </a:extLst>
              </p:cNvPr>
              <p:cNvSpPr>
                <a:spLocks/>
              </p:cNvSpPr>
              <p:nvPr/>
            </p:nvSpPr>
            <p:spPr bwMode="auto">
              <a:xfrm>
                <a:off x="5720234" y="2478724"/>
                <a:ext cx="12700" cy="23813"/>
              </a:xfrm>
              <a:custGeom>
                <a:avLst/>
                <a:gdLst>
                  <a:gd name="T0" fmla="*/ 2 w 5"/>
                  <a:gd name="T1" fmla="*/ 5 h 9"/>
                  <a:gd name="T2" fmla="*/ 2 w 5"/>
                  <a:gd name="T3" fmla="*/ 5 h 9"/>
                  <a:gd name="T4" fmla="*/ 3 w 5"/>
                  <a:gd name="T5" fmla="*/ 5 h 9"/>
                  <a:gd name="T6" fmla="*/ 3 w 5"/>
                  <a:gd name="T7" fmla="*/ 3 h 9"/>
                  <a:gd name="T8" fmla="*/ 1 w 5"/>
                  <a:gd name="T9" fmla="*/ 2 h 9"/>
                  <a:gd name="T10" fmla="*/ 1 w 5"/>
                  <a:gd name="T11" fmla="*/ 7 h 9"/>
                  <a:gd name="T12" fmla="*/ 4 w 5"/>
                  <a:gd name="T13" fmla="*/ 7 h 9"/>
                  <a:gd name="T14" fmla="*/ 4 w 5"/>
                  <a:gd name="T15" fmla="*/ 2 h 9"/>
                  <a:gd name="T16" fmla="*/ 1 w 5"/>
                  <a:gd name="T17" fmla="*/ 1 h 9"/>
                  <a:gd name="T18" fmla="*/ 0 w 5"/>
                  <a:gd name="T19" fmla="*/ 5 h 9"/>
                  <a:gd name="T20" fmla="*/ 3 w 5"/>
                  <a:gd name="T21" fmla="*/ 8 h 9"/>
                  <a:gd name="T22" fmla="*/ 4 w 5"/>
                  <a:gd name="T23" fmla="*/ 7 h 9"/>
                  <a:gd name="T24" fmla="*/ 4 w 5"/>
                  <a:gd name="T25" fmla="*/ 3 h 9"/>
                  <a:gd name="T26" fmla="*/ 2 w 5"/>
                  <a:gd name="T27" fmla="*/ 3 h 9"/>
                  <a:gd name="T28" fmla="*/ 2 w 5"/>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2" y="5"/>
                    </a:moveTo>
                    <a:cubicBezTo>
                      <a:pt x="2" y="5"/>
                      <a:pt x="2" y="5"/>
                      <a:pt x="2" y="5"/>
                    </a:cubicBezTo>
                    <a:cubicBezTo>
                      <a:pt x="2" y="5"/>
                      <a:pt x="3" y="5"/>
                      <a:pt x="3" y="5"/>
                    </a:cubicBezTo>
                    <a:cubicBezTo>
                      <a:pt x="3" y="5"/>
                      <a:pt x="3" y="3"/>
                      <a:pt x="3" y="3"/>
                    </a:cubicBezTo>
                    <a:cubicBezTo>
                      <a:pt x="2" y="3"/>
                      <a:pt x="2" y="3"/>
                      <a:pt x="1" y="2"/>
                    </a:cubicBezTo>
                    <a:cubicBezTo>
                      <a:pt x="1" y="4"/>
                      <a:pt x="1" y="5"/>
                      <a:pt x="1" y="7"/>
                    </a:cubicBezTo>
                    <a:cubicBezTo>
                      <a:pt x="1" y="9"/>
                      <a:pt x="4" y="9"/>
                      <a:pt x="4" y="7"/>
                    </a:cubicBezTo>
                    <a:cubicBezTo>
                      <a:pt x="4" y="5"/>
                      <a:pt x="4" y="3"/>
                      <a:pt x="4" y="2"/>
                    </a:cubicBezTo>
                    <a:cubicBezTo>
                      <a:pt x="3" y="0"/>
                      <a:pt x="1" y="0"/>
                      <a:pt x="1" y="1"/>
                    </a:cubicBezTo>
                    <a:cubicBezTo>
                      <a:pt x="0" y="2"/>
                      <a:pt x="0" y="4"/>
                      <a:pt x="0" y="5"/>
                    </a:cubicBezTo>
                    <a:cubicBezTo>
                      <a:pt x="0" y="6"/>
                      <a:pt x="1" y="7"/>
                      <a:pt x="3" y="8"/>
                    </a:cubicBezTo>
                    <a:cubicBezTo>
                      <a:pt x="3" y="8"/>
                      <a:pt x="4" y="8"/>
                      <a:pt x="4" y="7"/>
                    </a:cubicBezTo>
                    <a:cubicBezTo>
                      <a:pt x="5" y="6"/>
                      <a:pt x="5" y="4"/>
                      <a:pt x="4" y="3"/>
                    </a:cubicBezTo>
                    <a:cubicBezTo>
                      <a:pt x="3" y="2"/>
                      <a:pt x="2" y="2"/>
                      <a:pt x="2" y="3"/>
                    </a:cubicBezTo>
                    <a:cubicBezTo>
                      <a:pt x="1" y="3"/>
                      <a:pt x="1" y="4"/>
                      <a:pt x="2"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8" name="Freeform 102">
                <a:extLst>
                  <a:ext uri="{FF2B5EF4-FFF2-40B4-BE49-F238E27FC236}">
                    <a16:creationId xmlns:a16="http://schemas.microsoft.com/office/drawing/2014/main" id="{214C1727-2F67-4C13-86A0-CD508E50352A}"/>
                  </a:ext>
                </a:extLst>
              </p:cNvPr>
              <p:cNvSpPr>
                <a:spLocks/>
              </p:cNvSpPr>
              <p:nvPr/>
            </p:nvSpPr>
            <p:spPr bwMode="auto">
              <a:xfrm>
                <a:off x="5605934" y="2608899"/>
                <a:ext cx="39687" cy="36513"/>
              </a:xfrm>
              <a:custGeom>
                <a:avLst/>
                <a:gdLst>
                  <a:gd name="T0" fmla="*/ 11 w 15"/>
                  <a:gd name="T1" fmla="*/ 2 h 14"/>
                  <a:gd name="T2" fmla="*/ 1 w 15"/>
                  <a:gd name="T3" fmla="*/ 11 h 14"/>
                  <a:gd name="T4" fmla="*/ 3 w 15"/>
                  <a:gd name="T5" fmla="*/ 14 h 14"/>
                  <a:gd name="T6" fmla="*/ 13 w 15"/>
                  <a:gd name="T7" fmla="*/ 3 h 14"/>
                  <a:gd name="T8" fmla="*/ 11 w 15"/>
                  <a:gd name="T9" fmla="*/ 1 h 14"/>
                  <a:gd name="T10" fmla="*/ 1 w 15"/>
                  <a:gd name="T11" fmla="*/ 10 h 14"/>
                  <a:gd name="T12" fmla="*/ 3 w 15"/>
                  <a:gd name="T13" fmla="*/ 13 h 14"/>
                  <a:gd name="T14" fmla="*/ 10 w 15"/>
                  <a:gd name="T15" fmla="*/ 7 h 14"/>
                  <a:gd name="T16" fmla="*/ 7 w 15"/>
                  <a:gd name="T17" fmla="*/ 6 h 14"/>
                  <a:gd name="T18" fmla="*/ 2 w 15"/>
                  <a:gd name="T19" fmla="*/ 9 h 14"/>
                  <a:gd name="T20" fmla="*/ 4 w 15"/>
                  <a:gd name="T21" fmla="*/ 12 h 14"/>
                  <a:gd name="T22" fmla="*/ 12 w 15"/>
                  <a:gd name="T23" fmla="*/ 4 h 14"/>
                  <a:gd name="T24" fmla="*/ 10 w 15"/>
                  <a:gd name="T25" fmla="*/ 2 h 14"/>
                  <a:gd name="T26" fmla="*/ 2 w 15"/>
                  <a:gd name="T27" fmla="*/ 11 h 14"/>
                  <a:gd name="T28" fmla="*/ 4 w 15"/>
                  <a:gd name="T29" fmla="*/ 13 h 14"/>
                  <a:gd name="T30" fmla="*/ 13 w 15"/>
                  <a:gd name="T31" fmla="*/ 5 h 14"/>
                  <a:gd name="T32" fmla="*/ 11 w 15"/>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4">
                    <a:moveTo>
                      <a:pt x="11" y="2"/>
                    </a:moveTo>
                    <a:cubicBezTo>
                      <a:pt x="7" y="4"/>
                      <a:pt x="4" y="8"/>
                      <a:pt x="1" y="11"/>
                    </a:cubicBezTo>
                    <a:cubicBezTo>
                      <a:pt x="0" y="13"/>
                      <a:pt x="1" y="14"/>
                      <a:pt x="3" y="14"/>
                    </a:cubicBezTo>
                    <a:cubicBezTo>
                      <a:pt x="8" y="12"/>
                      <a:pt x="12" y="8"/>
                      <a:pt x="13" y="3"/>
                    </a:cubicBezTo>
                    <a:cubicBezTo>
                      <a:pt x="13" y="1"/>
                      <a:pt x="12" y="0"/>
                      <a:pt x="11" y="1"/>
                    </a:cubicBezTo>
                    <a:cubicBezTo>
                      <a:pt x="7" y="3"/>
                      <a:pt x="3" y="6"/>
                      <a:pt x="1" y="10"/>
                    </a:cubicBezTo>
                    <a:cubicBezTo>
                      <a:pt x="0" y="12"/>
                      <a:pt x="1" y="13"/>
                      <a:pt x="3" y="13"/>
                    </a:cubicBezTo>
                    <a:cubicBezTo>
                      <a:pt x="6" y="12"/>
                      <a:pt x="8" y="10"/>
                      <a:pt x="10" y="7"/>
                    </a:cubicBezTo>
                    <a:cubicBezTo>
                      <a:pt x="10" y="5"/>
                      <a:pt x="8" y="4"/>
                      <a:pt x="7" y="6"/>
                    </a:cubicBezTo>
                    <a:cubicBezTo>
                      <a:pt x="6" y="8"/>
                      <a:pt x="4" y="9"/>
                      <a:pt x="2" y="9"/>
                    </a:cubicBezTo>
                    <a:cubicBezTo>
                      <a:pt x="2" y="10"/>
                      <a:pt x="3" y="11"/>
                      <a:pt x="4" y="12"/>
                    </a:cubicBezTo>
                    <a:cubicBezTo>
                      <a:pt x="6" y="8"/>
                      <a:pt x="9" y="6"/>
                      <a:pt x="12" y="4"/>
                    </a:cubicBezTo>
                    <a:cubicBezTo>
                      <a:pt x="12" y="3"/>
                      <a:pt x="11" y="2"/>
                      <a:pt x="10" y="2"/>
                    </a:cubicBezTo>
                    <a:cubicBezTo>
                      <a:pt x="9" y="6"/>
                      <a:pt x="6" y="9"/>
                      <a:pt x="2" y="11"/>
                    </a:cubicBezTo>
                    <a:cubicBezTo>
                      <a:pt x="2" y="11"/>
                      <a:pt x="3" y="12"/>
                      <a:pt x="4" y="13"/>
                    </a:cubicBezTo>
                    <a:cubicBezTo>
                      <a:pt x="6" y="10"/>
                      <a:pt x="9" y="7"/>
                      <a:pt x="13" y="5"/>
                    </a:cubicBezTo>
                    <a:cubicBezTo>
                      <a:pt x="15" y="4"/>
                      <a:pt x="13" y="1"/>
                      <a:pt x="1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29" name="Freeform 103">
                <a:extLst>
                  <a:ext uri="{FF2B5EF4-FFF2-40B4-BE49-F238E27FC236}">
                    <a16:creationId xmlns:a16="http://schemas.microsoft.com/office/drawing/2014/main" id="{540570D5-CCD4-4BBD-B1CA-7B55B824FA73}"/>
                  </a:ext>
                </a:extLst>
              </p:cNvPr>
              <p:cNvSpPr>
                <a:spLocks/>
              </p:cNvSpPr>
              <p:nvPr/>
            </p:nvSpPr>
            <p:spPr bwMode="auto">
              <a:xfrm>
                <a:off x="5534496" y="2597786"/>
                <a:ext cx="19050" cy="19050"/>
              </a:xfrm>
              <a:custGeom>
                <a:avLst/>
                <a:gdLst>
                  <a:gd name="T0" fmla="*/ 3 w 7"/>
                  <a:gd name="T1" fmla="*/ 5 h 7"/>
                  <a:gd name="T2" fmla="*/ 3 w 7"/>
                  <a:gd name="T3" fmla="*/ 5 h 7"/>
                  <a:gd name="T4" fmla="*/ 3 w 7"/>
                  <a:gd name="T5" fmla="*/ 5 h 7"/>
                  <a:gd name="T6" fmla="*/ 2 w 7"/>
                  <a:gd name="T7" fmla="*/ 5 h 7"/>
                  <a:gd name="T8" fmla="*/ 2 w 7"/>
                  <a:gd name="T9" fmla="*/ 5 h 7"/>
                  <a:gd name="T10" fmla="*/ 2 w 7"/>
                  <a:gd name="T11" fmla="*/ 5 h 7"/>
                  <a:gd name="T12" fmla="*/ 2 w 7"/>
                  <a:gd name="T13" fmla="*/ 5 h 7"/>
                  <a:gd name="T14" fmla="*/ 2 w 7"/>
                  <a:gd name="T15" fmla="*/ 5 h 7"/>
                  <a:gd name="T16" fmla="*/ 2 w 7"/>
                  <a:gd name="T17" fmla="*/ 5 h 7"/>
                  <a:gd name="T18" fmla="*/ 2 w 7"/>
                  <a:gd name="T19" fmla="*/ 5 h 7"/>
                  <a:gd name="T20" fmla="*/ 2 w 7"/>
                  <a:gd name="T21" fmla="*/ 5 h 7"/>
                  <a:gd name="T22" fmla="*/ 2 w 7"/>
                  <a:gd name="T23" fmla="*/ 4 h 7"/>
                  <a:gd name="T24" fmla="*/ 2 w 7"/>
                  <a:gd name="T25" fmla="*/ 4 h 7"/>
                  <a:gd name="T26" fmla="*/ 2 w 7"/>
                  <a:gd name="T27" fmla="*/ 4 h 7"/>
                  <a:gd name="T28" fmla="*/ 3 w 7"/>
                  <a:gd name="T29" fmla="*/ 4 h 7"/>
                  <a:gd name="T30" fmla="*/ 3 w 7"/>
                  <a:gd name="T31" fmla="*/ 4 h 7"/>
                  <a:gd name="T32" fmla="*/ 3 w 7"/>
                  <a:gd name="T33" fmla="*/ 4 h 7"/>
                  <a:gd name="T34" fmla="*/ 3 w 7"/>
                  <a:gd name="T35" fmla="*/ 4 h 7"/>
                  <a:gd name="T36" fmla="*/ 3 w 7"/>
                  <a:gd name="T37" fmla="*/ 4 h 7"/>
                  <a:gd name="T38" fmla="*/ 3 w 7"/>
                  <a:gd name="T39" fmla="*/ 4 h 7"/>
                  <a:gd name="T40" fmla="*/ 3 w 7"/>
                  <a:gd name="T41" fmla="*/ 4 h 7"/>
                  <a:gd name="T42" fmla="*/ 3 w 7"/>
                  <a:gd name="T43" fmla="*/ 4 h 7"/>
                  <a:gd name="T44" fmla="*/ 3 w 7"/>
                  <a:gd name="T45" fmla="*/ 4 h 7"/>
                  <a:gd name="T46" fmla="*/ 3 w 7"/>
                  <a:gd name="T47" fmla="*/ 4 h 7"/>
                  <a:gd name="T48" fmla="*/ 3 w 7"/>
                  <a:gd name="T49" fmla="*/ 4 h 7"/>
                  <a:gd name="T50" fmla="*/ 3 w 7"/>
                  <a:gd name="T51" fmla="*/ 2 h 7"/>
                  <a:gd name="T52" fmla="*/ 1 w 7"/>
                  <a:gd name="T53" fmla="*/ 3 h 7"/>
                  <a:gd name="T54" fmla="*/ 1 w 7"/>
                  <a:gd name="T55" fmla="*/ 6 h 7"/>
                  <a:gd name="T56" fmla="*/ 5 w 7"/>
                  <a:gd name="T57" fmla="*/ 6 h 7"/>
                  <a:gd name="T58" fmla="*/ 1 w 7"/>
                  <a:gd name="T59" fmla="*/ 2 h 7"/>
                  <a:gd name="T60" fmla="*/ 1 w 7"/>
                  <a:gd name="T61" fmla="*/ 4 h 7"/>
                  <a:gd name="T62" fmla="*/ 3 w 7"/>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5"/>
                    </a:moveTo>
                    <a:cubicBezTo>
                      <a:pt x="3" y="5"/>
                      <a:pt x="3" y="5"/>
                      <a:pt x="3" y="5"/>
                    </a:cubicBezTo>
                    <a:cubicBezTo>
                      <a:pt x="3" y="5"/>
                      <a:pt x="3" y="5"/>
                      <a:pt x="3" y="5"/>
                    </a:cubicBezTo>
                    <a:cubicBezTo>
                      <a:pt x="3" y="5"/>
                      <a:pt x="3" y="5"/>
                      <a:pt x="2" y="5"/>
                    </a:cubicBezTo>
                    <a:cubicBezTo>
                      <a:pt x="3" y="5"/>
                      <a:pt x="3" y="5"/>
                      <a:pt x="2" y="5"/>
                    </a:cubicBezTo>
                    <a:cubicBezTo>
                      <a:pt x="2" y="4"/>
                      <a:pt x="2" y="5"/>
                      <a:pt x="2" y="5"/>
                    </a:cubicBezTo>
                    <a:cubicBezTo>
                      <a:pt x="2" y="5"/>
                      <a:pt x="2" y="5"/>
                      <a:pt x="2" y="5"/>
                    </a:cubicBezTo>
                    <a:cubicBezTo>
                      <a:pt x="2" y="5"/>
                      <a:pt x="2" y="5"/>
                      <a:pt x="2" y="5"/>
                    </a:cubicBezTo>
                    <a:cubicBezTo>
                      <a:pt x="2" y="5"/>
                      <a:pt x="2" y="4"/>
                      <a:pt x="2" y="5"/>
                    </a:cubicBezTo>
                    <a:cubicBezTo>
                      <a:pt x="2" y="5"/>
                      <a:pt x="2" y="4"/>
                      <a:pt x="2" y="5"/>
                    </a:cubicBezTo>
                    <a:cubicBezTo>
                      <a:pt x="2" y="4"/>
                      <a:pt x="2" y="4"/>
                      <a:pt x="2" y="5"/>
                    </a:cubicBezTo>
                    <a:cubicBezTo>
                      <a:pt x="2" y="4"/>
                      <a:pt x="2" y="4"/>
                      <a:pt x="2" y="4"/>
                    </a:cubicBezTo>
                    <a:cubicBezTo>
                      <a:pt x="2" y="4"/>
                      <a:pt x="2" y="4"/>
                      <a:pt x="2" y="4"/>
                    </a:cubicBezTo>
                    <a:cubicBezTo>
                      <a:pt x="3" y="4"/>
                      <a:pt x="3"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3" y="4"/>
                    </a:cubicBezTo>
                    <a:cubicBezTo>
                      <a:pt x="3" y="4"/>
                      <a:pt x="3" y="3"/>
                      <a:pt x="3" y="4"/>
                    </a:cubicBezTo>
                    <a:cubicBezTo>
                      <a:pt x="3" y="4"/>
                      <a:pt x="3" y="4"/>
                      <a:pt x="3" y="4"/>
                    </a:cubicBezTo>
                    <a:cubicBezTo>
                      <a:pt x="3" y="4"/>
                      <a:pt x="3" y="4"/>
                      <a:pt x="3" y="4"/>
                    </a:cubicBezTo>
                    <a:cubicBezTo>
                      <a:pt x="3" y="4"/>
                      <a:pt x="3" y="4"/>
                      <a:pt x="3" y="4"/>
                    </a:cubicBezTo>
                    <a:cubicBezTo>
                      <a:pt x="3" y="4"/>
                      <a:pt x="3" y="4"/>
                      <a:pt x="3" y="4"/>
                    </a:cubicBezTo>
                    <a:cubicBezTo>
                      <a:pt x="4" y="4"/>
                      <a:pt x="3" y="2"/>
                      <a:pt x="3" y="2"/>
                    </a:cubicBezTo>
                    <a:cubicBezTo>
                      <a:pt x="2" y="2"/>
                      <a:pt x="1" y="2"/>
                      <a:pt x="1" y="3"/>
                    </a:cubicBezTo>
                    <a:cubicBezTo>
                      <a:pt x="0" y="4"/>
                      <a:pt x="0" y="5"/>
                      <a:pt x="1" y="6"/>
                    </a:cubicBezTo>
                    <a:cubicBezTo>
                      <a:pt x="2" y="7"/>
                      <a:pt x="4" y="7"/>
                      <a:pt x="5" y="6"/>
                    </a:cubicBezTo>
                    <a:cubicBezTo>
                      <a:pt x="7" y="4"/>
                      <a:pt x="4" y="0"/>
                      <a:pt x="1" y="2"/>
                    </a:cubicBezTo>
                    <a:cubicBezTo>
                      <a:pt x="1" y="2"/>
                      <a:pt x="0" y="3"/>
                      <a:pt x="1" y="4"/>
                    </a:cubicBezTo>
                    <a:cubicBezTo>
                      <a:pt x="1" y="5"/>
                      <a:pt x="2" y="5"/>
                      <a:pt x="3"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0" name="Freeform 104">
                <a:extLst>
                  <a:ext uri="{FF2B5EF4-FFF2-40B4-BE49-F238E27FC236}">
                    <a16:creationId xmlns:a16="http://schemas.microsoft.com/office/drawing/2014/main" id="{A41F69BA-DFAA-439A-8295-051C9F201EBC}"/>
                  </a:ext>
                </a:extLst>
              </p:cNvPr>
              <p:cNvSpPr>
                <a:spLocks/>
              </p:cNvSpPr>
              <p:nvPr/>
            </p:nvSpPr>
            <p:spPr bwMode="auto">
              <a:xfrm>
                <a:off x="5705946" y="2577149"/>
                <a:ext cx="30162" cy="25400"/>
              </a:xfrm>
              <a:custGeom>
                <a:avLst/>
                <a:gdLst>
                  <a:gd name="T0" fmla="*/ 7 w 11"/>
                  <a:gd name="T1" fmla="*/ 2 h 10"/>
                  <a:gd name="T2" fmla="*/ 2 w 11"/>
                  <a:gd name="T3" fmla="*/ 6 h 10"/>
                  <a:gd name="T4" fmla="*/ 4 w 11"/>
                  <a:gd name="T5" fmla="*/ 9 h 10"/>
                  <a:gd name="T6" fmla="*/ 9 w 11"/>
                  <a:gd name="T7" fmla="*/ 4 h 10"/>
                  <a:gd name="T8" fmla="*/ 7 w 11"/>
                  <a:gd name="T9" fmla="*/ 2 h 10"/>
                  <a:gd name="T10" fmla="*/ 5 w 11"/>
                  <a:gd name="T11" fmla="*/ 4 h 10"/>
                  <a:gd name="T12" fmla="*/ 7 w 11"/>
                  <a:gd name="T13" fmla="*/ 7 h 10"/>
                  <a:gd name="T14" fmla="*/ 10 w 11"/>
                  <a:gd name="T15" fmla="*/ 3 h 10"/>
                  <a:gd name="T16" fmla="*/ 8 w 11"/>
                  <a:gd name="T17" fmla="*/ 1 h 10"/>
                  <a:gd name="T18" fmla="*/ 1 w 11"/>
                  <a:gd name="T19" fmla="*/ 7 h 10"/>
                  <a:gd name="T20" fmla="*/ 2 w 11"/>
                  <a:gd name="T21" fmla="*/ 10 h 10"/>
                  <a:gd name="T22" fmla="*/ 10 w 11"/>
                  <a:gd name="T23" fmla="*/ 3 h 10"/>
                  <a:gd name="T24" fmla="*/ 7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7" y="2"/>
                    </a:moveTo>
                    <a:cubicBezTo>
                      <a:pt x="6" y="5"/>
                      <a:pt x="4" y="6"/>
                      <a:pt x="2" y="6"/>
                    </a:cubicBezTo>
                    <a:cubicBezTo>
                      <a:pt x="2" y="7"/>
                      <a:pt x="3" y="8"/>
                      <a:pt x="4" y="9"/>
                    </a:cubicBezTo>
                    <a:cubicBezTo>
                      <a:pt x="5" y="7"/>
                      <a:pt x="7" y="5"/>
                      <a:pt x="9" y="4"/>
                    </a:cubicBezTo>
                    <a:cubicBezTo>
                      <a:pt x="8" y="4"/>
                      <a:pt x="8" y="3"/>
                      <a:pt x="7" y="2"/>
                    </a:cubicBezTo>
                    <a:cubicBezTo>
                      <a:pt x="7" y="3"/>
                      <a:pt x="6" y="4"/>
                      <a:pt x="5" y="4"/>
                    </a:cubicBezTo>
                    <a:cubicBezTo>
                      <a:pt x="3" y="5"/>
                      <a:pt x="5" y="8"/>
                      <a:pt x="7" y="7"/>
                    </a:cubicBezTo>
                    <a:cubicBezTo>
                      <a:pt x="9" y="6"/>
                      <a:pt x="10" y="5"/>
                      <a:pt x="10" y="3"/>
                    </a:cubicBezTo>
                    <a:cubicBezTo>
                      <a:pt x="10" y="2"/>
                      <a:pt x="9" y="1"/>
                      <a:pt x="8" y="1"/>
                    </a:cubicBezTo>
                    <a:cubicBezTo>
                      <a:pt x="5" y="2"/>
                      <a:pt x="2" y="4"/>
                      <a:pt x="1" y="7"/>
                    </a:cubicBezTo>
                    <a:cubicBezTo>
                      <a:pt x="0" y="9"/>
                      <a:pt x="1" y="10"/>
                      <a:pt x="2" y="10"/>
                    </a:cubicBezTo>
                    <a:cubicBezTo>
                      <a:pt x="6" y="9"/>
                      <a:pt x="9" y="6"/>
                      <a:pt x="10" y="3"/>
                    </a:cubicBezTo>
                    <a:cubicBezTo>
                      <a:pt x="11" y="1"/>
                      <a:pt x="8" y="0"/>
                      <a:pt x="7"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1" name="Freeform 105">
                <a:extLst>
                  <a:ext uri="{FF2B5EF4-FFF2-40B4-BE49-F238E27FC236}">
                    <a16:creationId xmlns:a16="http://schemas.microsoft.com/office/drawing/2014/main" id="{F8C78867-0DC0-454D-AAF4-D7E59DB73D37}"/>
                  </a:ext>
                </a:extLst>
              </p:cNvPr>
              <p:cNvSpPr>
                <a:spLocks/>
              </p:cNvSpPr>
              <p:nvPr/>
            </p:nvSpPr>
            <p:spPr bwMode="auto">
              <a:xfrm>
                <a:off x="5442421" y="2589849"/>
                <a:ext cx="19050" cy="26988"/>
              </a:xfrm>
              <a:custGeom>
                <a:avLst/>
                <a:gdLst>
                  <a:gd name="T0" fmla="*/ 2 w 7"/>
                  <a:gd name="T1" fmla="*/ 4 h 10"/>
                  <a:gd name="T2" fmla="*/ 4 w 7"/>
                  <a:gd name="T3" fmla="*/ 9 h 10"/>
                  <a:gd name="T4" fmla="*/ 6 w 7"/>
                  <a:gd name="T5" fmla="*/ 7 h 10"/>
                  <a:gd name="T6" fmla="*/ 3 w 7"/>
                  <a:gd name="T7" fmla="*/ 4 h 10"/>
                  <a:gd name="T8" fmla="*/ 0 w 7"/>
                  <a:gd name="T9" fmla="*/ 5 h 10"/>
                  <a:gd name="T10" fmla="*/ 3 w 7"/>
                  <a:gd name="T11" fmla="*/ 7 h 10"/>
                  <a:gd name="T12" fmla="*/ 5 w 7"/>
                  <a:gd name="T13" fmla="*/ 7 h 10"/>
                  <a:gd name="T14" fmla="*/ 5 w 7"/>
                  <a:gd name="T15" fmla="*/ 5 h 10"/>
                  <a:gd name="T16" fmla="*/ 3 w 7"/>
                  <a:gd name="T17" fmla="*/ 3 h 10"/>
                  <a:gd name="T18" fmla="*/ 0 w 7"/>
                  <a:gd name="T19" fmla="*/ 4 h 10"/>
                  <a:gd name="T20" fmla="*/ 5 w 7"/>
                  <a:gd name="T21" fmla="*/ 10 h 10"/>
                  <a:gd name="T22" fmla="*/ 7 w 7"/>
                  <a:gd name="T23" fmla="*/ 8 h 10"/>
                  <a:gd name="T24" fmla="*/ 5 w 7"/>
                  <a:gd name="T25" fmla="*/ 2 h 10"/>
                  <a:gd name="T26" fmla="*/ 2 w 7"/>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2" y="4"/>
                    </a:moveTo>
                    <a:cubicBezTo>
                      <a:pt x="3" y="5"/>
                      <a:pt x="4" y="7"/>
                      <a:pt x="4" y="9"/>
                    </a:cubicBezTo>
                    <a:cubicBezTo>
                      <a:pt x="5" y="8"/>
                      <a:pt x="5" y="8"/>
                      <a:pt x="6" y="7"/>
                    </a:cubicBezTo>
                    <a:cubicBezTo>
                      <a:pt x="4" y="7"/>
                      <a:pt x="3" y="6"/>
                      <a:pt x="3" y="4"/>
                    </a:cubicBezTo>
                    <a:cubicBezTo>
                      <a:pt x="2" y="5"/>
                      <a:pt x="1" y="5"/>
                      <a:pt x="0" y="5"/>
                    </a:cubicBezTo>
                    <a:cubicBezTo>
                      <a:pt x="1" y="6"/>
                      <a:pt x="2" y="7"/>
                      <a:pt x="3" y="7"/>
                    </a:cubicBezTo>
                    <a:cubicBezTo>
                      <a:pt x="4" y="8"/>
                      <a:pt x="5" y="8"/>
                      <a:pt x="5" y="7"/>
                    </a:cubicBezTo>
                    <a:cubicBezTo>
                      <a:pt x="6" y="7"/>
                      <a:pt x="6" y="6"/>
                      <a:pt x="5" y="5"/>
                    </a:cubicBezTo>
                    <a:cubicBezTo>
                      <a:pt x="4" y="4"/>
                      <a:pt x="4" y="4"/>
                      <a:pt x="3" y="3"/>
                    </a:cubicBezTo>
                    <a:cubicBezTo>
                      <a:pt x="1" y="2"/>
                      <a:pt x="0" y="3"/>
                      <a:pt x="0" y="4"/>
                    </a:cubicBezTo>
                    <a:cubicBezTo>
                      <a:pt x="0" y="7"/>
                      <a:pt x="2" y="10"/>
                      <a:pt x="5" y="10"/>
                    </a:cubicBezTo>
                    <a:cubicBezTo>
                      <a:pt x="6" y="10"/>
                      <a:pt x="7" y="9"/>
                      <a:pt x="7" y="8"/>
                    </a:cubicBezTo>
                    <a:cubicBezTo>
                      <a:pt x="7" y="6"/>
                      <a:pt x="6" y="4"/>
                      <a:pt x="5" y="2"/>
                    </a:cubicBezTo>
                    <a:cubicBezTo>
                      <a:pt x="3" y="0"/>
                      <a:pt x="1" y="2"/>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2" name="Freeform 106">
                <a:extLst>
                  <a:ext uri="{FF2B5EF4-FFF2-40B4-BE49-F238E27FC236}">
                    <a16:creationId xmlns:a16="http://schemas.microsoft.com/office/drawing/2014/main" id="{EA8A46F9-07C4-4CA1-8AB5-97A36D97EAD8}"/>
                  </a:ext>
                </a:extLst>
              </p:cNvPr>
              <p:cNvSpPr>
                <a:spLocks/>
              </p:cNvSpPr>
              <p:nvPr/>
            </p:nvSpPr>
            <p:spPr bwMode="auto">
              <a:xfrm>
                <a:off x="5556721" y="2566036"/>
                <a:ext cx="12700" cy="12700"/>
              </a:xfrm>
              <a:custGeom>
                <a:avLst/>
                <a:gdLst>
                  <a:gd name="T0" fmla="*/ 1 w 5"/>
                  <a:gd name="T1" fmla="*/ 0 h 5"/>
                  <a:gd name="T2" fmla="*/ 1 w 5"/>
                  <a:gd name="T3" fmla="*/ 3 h 5"/>
                  <a:gd name="T4" fmla="*/ 3 w 5"/>
                  <a:gd name="T5" fmla="*/ 4 h 5"/>
                  <a:gd name="T6" fmla="*/ 5 w 5"/>
                  <a:gd name="T7" fmla="*/ 2 h 5"/>
                  <a:gd name="T8" fmla="*/ 3 w 5"/>
                  <a:gd name="T9" fmla="*/ 0 h 5"/>
                  <a:gd name="T10" fmla="*/ 1 w 5"/>
                  <a:gd name="T11" fmla="*/ 1 h 5"/>
                  <a:gd name="T12" fmla="*/ 3 w 5"/>
                  <a:gd name="T13" fmla="*/ 3 h 5"/>
                  <a:gd name="T14" fmla="*/ 2 w 5"/>
                  <a:gd name="T15" fmla="*/ 3 h 5"/>
                  <a:gd name="T16" fmla="*/ 2 w 5"/>
                  <a:gd name="T17" fmla="*/ 2 h 5"/>
                  <a:gd name="T18" fmla="*/ 2 w 5"/>
                  <a:gd name="T19" fmla="*/ 2 h 5"/>
                  <a:gd name="T20" fmla="*/ 2 w 5"/>
                  <a:gd name="T21" fmla="*/ 1 h 5"/>
                  <a:gd name="T22" fmla="*/ 3 w 5"/>
                  <a:gd name="T23" fmla="*/ 1 h 5"/>
                  <a:gd name="T24" fmla="*/ 3 w 5"/>
                  <a:gd name="T25" fmla="*/ 1 h 5"/>
                  <a:gd name="T26" fmla="*/ 4 w 5"/>
                  <a:gd name="T27" fmla="*/ 1 h 5"/>
                  <a:gd name="T28" fmla="*/ 4 w 5"/>
                  <a:gd name="T29" fmla="*/ 1 h 5"/>
                  <a:gd name="T30" fmla="*/ 4 w 5"/>
                  <a:gd name="T31" fmla="*/ 3 h 5"/>
                  <a:gd name="T32" fmla="*/ 4 w 5"/>
                  <a:gd name="T33" fmla="*/ 0 h 5"/>
                  <a:gd name="T34" fmla="*/ 1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0"/>
                    </a:moveTo>
                    <a:cubicBezTo>
                      <a:pt x="1" y="1"/>
                      <a:pt x="0" y="2"/>
                      <a:pt x="1" y="3"/>
                    </a:cubicBezTo>
                    <a:cubicBezTo>
                      <a:pt x="1" y="4"/>
                      <a:pt x="2" y="5"/>
                      <a:pt x="3" y="4"/>
                    </a:cubicBezTo>
                    <a:cubicBezTo>
                      <a:pt x="4" y="4"/>
                      <a:pt x="5" y="3"/>
                      <a:pt x="5" y="2"/>
                    </a:cubicBezTo>
                    <a:cubicBezTo>
                      <a:pt x="5" y="1"/>
                      <a:pt x="4" y="0"/>
                      <a:pt x="3" y="0"/>
                    </a:cubicBezTo>
                    <a:cubicBezTo>
                      <a:pt x="3" y="0"/>
                      <a:pt x="1" y="0"/>
                      <a:pt x="1" y="1"/>
                    </a:cubicBezTo>
                    <a:cubicBezTo>
                      <a:pt x="1" y="2"/>
                      <a:pt x="2" y="3"/>
                      <a:pt x="3" y="3"/>
                    </a:cubicBezTo>
                    <a:cubicBezTo>
                      <a:pt x="2" y="3"/>
                      <a:pt x="2" y="3"/>
                      <a:pt x="2" y="3"/>
                    </a:cubicBezTo>
                    <a:cubicBezTo>
                      <a:pt x="2" y="2"/>
                      <a:pt x="2" y="2"/>
                      <a:pt x="2" y="2"/>
                    </a:cubicBezTo>
                    <a:cubicBezTo>
                      <a:pt x="2" y="2"/>
                      <a:pt x="2" y="2"/>
                      <a:pt x="2" y="2"/>
                    </a:cubicBezTo>
                    <a:cubicBezTo>
                      <a:pt x="2" y="2"/>
                      <a:pt x="2" y="2"/>
                      <a:pt x="2" y="1"/>
                    </a:cubicBezTo>
                    <a:cubicBezTo>
                      <a:pt x="2" y="1"/>
                      <a:pt x="3" y="1"/>
                      <a:pt x="3" y="1"/>
                    </a:cubicBezTo>
                    <a:cubicBezTo>
                      <a:pt x="3" y="1"/>
                      <a:pt x="4" y="1"/>
                      <a:pt x="3" y="1"/>
                    </a:cubicBezTo>
                    <a:cubicBezTo>
                      <a:pt x="4" y="1"/>
                      <a:pt x="4" y="1"/>
                      <a:pt x="4" y="1"/>
                    </a:cubicBezTo>
                    <a:cubicBezTo>
                      <a:pt x="4" y="2"/>
                      <a:pt x="4" y="2"/>
                      <a:pt x="4" y="1"/>
                    </a:cubicBezTo>
                    <a:cubicBezTo>
                      <a:pt x="4" y="2"/>
                      <a:pt x="4" y="2"/>
                      <a:pt x="4" y="3"/>
                    </a:cubicBezTo>
                    <a:cubicBezTo>
                      <a:pt x="4" y="2"/>
                      <a:pt x="5" y="1"/>
                      <a:pt x="4" y="0"/>
                    </a:cubicBezTo>
                    <a:cubicBezTo>
                      <a:pt x="3" y="0"/>
                      <a:pt x="2" y="0"/>
                      <a:pt x="1"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3" name="Freeform 107">
                <a:extLst>
                  <a:ext uri="{FF2B5EF4-FFF2-40B4-BE49-F238E27FC236}">
                    <a16:creationId xmlns:a16="http://schemas.microsoft.com/office/drawing/2014/main" id="{C76AB626-48BD-4575-8BF4-16F53EC76F25}"/>
                  </a:ext>
                </a:extLst>
              </p:cNvPr>
              <p:cNvSpPr>
                <a:spLocks/>
              </p:cNvSpPr>
              <p:nvPr/>
            </p:nvSpPr>
            <p:spPr bwMode="auto">
              <a:xfrm>
                <a:off x="5474171" y="2396174"/>
                <a:ext cx="31750" cy="30163"/>
              </a:xfrm>
              <a:custGeom>
                <a:avLst/>
                <a:gdLst>
                  <a:gd name="T0" fmla="*/ 9 w 12"/>
                  <a:gd name="T1" fmla="*/ 2 h 11"/>
                  <a:gd name="T2" fmla="*/ 6 w 12"/>
                  <a:gd name="T3" fmla="*/ 4 h 11"/>
                  <a:gd name="T4" fmla="*/ 3 w 12"/>
                  <a:gd name="T5" fmla="*/ 7 h 11"/>
                  <a:gd name="T6" fmla="*/ 3 w 12"/>
                  <a:gd name="T7" fmla="*/ 7 h 11"/>
                  <a:gd name="T8" fmla="*/ 4 w 12"/>
                  <a:gd name="T9" fmla="*/ 8 h 11"/>
                  <a:gd name="T10" fmla="*/ 5 w 12"/>
                  <a:gd name="T11" fmla="*/ 6 h 11"/>
                  <a:gd name="T12" fmla="*/ 7 w 12"/>
                  <a:gd name="T13" fmla="*/ 4 h 11"/>
                  <a:gd name="T14" fmla="*/ 5 w 12"/>
                  <a:gd name="T15" fmla="*/ 3 h 11"/>
                  <a:gd name="T16" fmla="*/ 4 w 12"/>
                  <a:gd name="T17" fmla="*/ 5 h 11"/>
                  <a:gd name="T18" fmla="*/ 6 w 12"/>
                  <a:gd name="T19" fmla="*/ 7 h 11"/>
                  <a:gd name="T20" fmla="*/ 8 w 12"/>
                  <a:gd name="T21" fmla="*/ 4 h 11"/>
                  <a:gd name="T22" fmla="*/ 6 w 12"/>
                  <a:gd name="T23" fmla="*/ 3 h 11"/>
                  <a:gd name="T24" fmla="*/ 6 w 12"/>
                  <a:gd name="T25" fmla="*/ 3 h 11"/>
                  <a:gd name="T26" fmla="*/ 8 w 12"/>
                  <a:gd name="T27" fmla="*/ 6 h 11"/>
                  <a:gd name="T28" fmla="*/ 9 w 12"/>
                  <a:gd name="T29" fmla="*/ 3 h 11"/>
                  <a:gd name="T30" fmla="*/ 7 w 12"/>
                  <a:gd name="T31" fmla="*/ 1 h 11"/>
                  <a:gd name="T32" fmla="*/ 3 w 12"/>
                  <a:gd name="T33" fmla="*/ 6 h 11"/>
                  <a:gd name="T34" fmla="*/ 5 w 12"/>
                  <a:gd name="T35" fmla="*/ 8 h 11"/>
                  <a:gd name="T36" fmla="*/ 9 w 12"/>
                  <a:gd name="T37" fmla="*/ 3 h 11"/>
                  <a:gd name="T38" fmla="*/ 7 w 12"/>
                  <a:gd name="T39" fmla="*/ 1 h 11"/>
                  <a:gd name="T40" fmla="*/ 2 w 12"/>
                  <a:gd name="T41" fmla="*/ 5 h 11"/>
                  <a:gd name="T42" fmla="*/ 1 w 12"/>
                  <a:gd name="T43" fmla="*/ 10 h 11"/>
                  <a:gd name="T44" fmla="*/ 5 w 12"/>
                  <a:gd name="T45" fmla="*/ 9 h 11"/>
                  <a:gd name="T46" fmla="*/ 11 w 12"/>
                  <a:gd name="T47" fmla="*/ 4 h 11"/>
                  <a:gd name="T48" fmla="*/ 9 w 12"/>
                  <a:gd name="T4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1">
                    <a:moveTo>
                      <a:pt x="9" y="2"/>
                    </a:moveTo>
                    <a:cubicBezTo>
                      <a:pt x="8" y="3"/>
                      <a:pt x="7" y="4"/>
                      <a:pt x="6" y="4"/>
                    </a:cubicBezTo>
                    <a:cubicBezTo>
                      <a:pt x="5" y="5"/>
                      <a:pt x="4" y="6"/>
                      <a:pt x="3" y="7"/>
                    </a:cubicBezTo>
                    <a:cubicBezTo>
                      <a:pt x="3" y="7"/>
                      <a:pt x="3" y="7"/>
                      <a:pt x="3" y="7"/>
                    </a:cubicBezTo>
                    <a:cubicBezTo>
                      <a:pt x="3" y="7"/>
                      <a:pt x="3" y="8"/>
                      <a:pt x="4" y="8"/>
                    </a:cubicBezTo>
                    <a:cubicBezTo>
                      <a:pt x="4" y="8"/>
                      <a:pt x="4" y="7"/>
                      <a:pt x="5" y="6"/>
                    </a:cubicBezTo>
                    <a:cubicBezTo>
                      <a:pt x="5" y="5"/>
                      <a:pt x="6" y="5"/>
                      <a:pt x="7" y="4"/>
                    </a:cubicBezTo>
                    <a:cubicBezTo>
                      <a:pt x="7" y="4"/>
                      <a:pt x="6" y="3"/>
                      <a:pt x="5" y="3"/>
                    </a:cubicBezTo>
                    <a:cubicBezTo>
                      <a:pt x="5" y="4"/>
                      <a:pt x="5" y="4"/>
                      <a:pt x="4" y="5"/>
                    </a:cubicBezTo>
                    <a:cubicBezTo>
                      <a:pt x="5" y="5"/>
                      <a:pt x="5" y="6"/>
                      <a:pt x="6" y="7"/>
                    </a:cubicBezTo>
                    <a:cubicBezTo>
                      <a:pt x="7" y="6"/>
                      <a:pt x="7" y="5"/>
                      <a:pt x="8" y="4"/>
                    </a:cubicBezTo>
                    <a:cubicBezTo>
                      <a:pt x="7" y="4"/>
                      <a:pt x="7" y="3"/>
                      <a:pt x="6" y="3"/>
                    </a:cubicBezTo>
                    <a:cubicBezTo>
                      <a:pt x="6" y="3"/>
                      <a:pt x="6" y="3"/>
                      <a:pt x="6" y="3"/>
                    </a:cubicBezTo>
                    <a:cubicBezTo>
                      <a:pt x="5" y="5"/>
                      <a:pt x="7" y="7"/>
                      <a:pt x="8" y="6"/>
                    </a:cubicBezTo>
                    <a:cubicBezTo>
                      <a:pt x="9" y="5"/>
                      <a:pt x="9" y="4"/>
                      <a:pt x="9" y="3"/>
                    </a:cubicBezTo>
                    <a:cubicBezTo>
                      <a:pt x="9" y="2"/>
                      <a:pt x="8" y="1"/>
                      <a:pt x="7" y="1"/>
                    </a:cubicBezTo>
                    <a:cubicBezTo>
                      <a:pt x="5" y="2"/>
                      <a:pt x="4" y="4"/>
                      <a:pt x="3" y="6"/>
                    </a:cubicBezTo>
                    <a:cubicBezTo>
                      <a:pt x="3" y="7"/>
                      <a:pt x="4" y="8"/>
                      <a:pt x="5" y="8"/>
                    </a:cubicBezTo>
                    <a:cubicBezTo>
                      <a:pt x="7" y="7"/>
                      <a:pt x="8" y="5"/>
                      <a:pt x="9" y="3"/>
                    </a:cubicBezTo>
                    <a:cubicBezTo>
                      <a:pt x="9" y="2"/>
                      <a:pt x="8" y="1"/>
                      <a:pt x="7" y="1"/>
                    </a:cubicBezTo>
                    <a:cubicBezTo>
                      <a:pt x="5" y="2"/>
                      <a:pt x="3" y="3"/>
                      <a:pt x="2" y="5"/>
                    </a:cubicBezTo>
                    <a:cubicBezTo>
                      <a:pt x="1" y="6"/>
                      <a:pt x="0" y="8"/>
                      <a:pt x="1" y="10"/>
                    </a:cubicBezTo>
                    <a:cubicBezTo>
                      <a:pt x="2" y="11"/>
                      <a:pt x="4" y="10"/>
                      <a:pt x="5" y="9"/>
                    </a:cubicBezTo>
                    <a:cubicBezTo>
                      <a:pt x="7" y="8"/>
                      <a:pt x="9" y="6"/>
                      <a:pt x="11" y="4"/>
                    </a:cubicBezTo>
                    <a:cubicBezTo>
                      <a:pt x="12" y="3"/>
                      <a:pt x="10" y="0"/>
                      <a:pt x="9"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4" name="Freeform 108">
                <a:extLst>
                  <a:ext uri="{FF2B5EF4-FFF2-40B4-BE49-F238E27FC236}">
                    <a16:creationId xmlns:a16="http://schemas.microsoft.com/office/drawing/2014/main" id="{678AE692-1342-4F85-8686-A9A9D2A3C720}"/>
                  </a:ext>
                </a:extLst>
              </p:cNvPr>
              <p:cNvSpPr>
                <a:spLocks/>
              </p:cNvSpPr>
              <p:nvPr/>
            </p:nvSpPr>
            <p:spPr bwMode="auto">
              <a:xfrm>
                <a:off x="5577359" y="2227899"/>
                <a:ext cx="23812" cy="15875"/>
              </a:xfrm>
              <a:custGeom>
                <a:avLst/>
                <a:gdLst>
                  <a:gd name="T0" fmla="*/ 4 w 9"/>
                  <a:gd name="T1" fmla="*/ 5 h 6"/>
                  <a:gd name="T2" fmla="*/ 6 w 9"/>
                  <a:gd name="T3" fmla="*/ 5 h 6"/>
                  <a:gd name="T4" fmla="*/ 8 w 9"/>
                  <a:gd name="T5" fmla="*/ 3 h 6"/>
                  <a:gd name="T6" fmla="*/ 3 w 9"/>
                  <a:gd name="T7" fmla="*/ 1 h 6"/>
                  <a:gd name="T8" fmla="*/ 1 w 9"/>
                  <a:gd name="T9" fmla="*/ 3 h 6"/>
                  <a:gd name="T10" fmla="*/ 2 w 9"/>
                  <a:gd name="T11" fmla="*/ 4 h 6"/>
                  <a:gd name="T12" fmla="*/ 5 w 9"/>
                  <a:gd name="T13" fmla="*/ 3 h 6"/>
                  <a:gd name="T14" fmla="*/ 3 w 9"/>
                  <a:gd name="T15" fmla="*/ 0 h 6"/>
                  <a:gd name="T16" fmla="*/ 1 w 9"/>
                  <a:gd name="T17" fmla="*/ 3 h 6"/>
                  <a:gd name="T18" fmla="*/ 7 w 9"/>
                  <a:gd name="T19" fmla="*/ 6 h 6"/>
                  <a:gd name="T20" fmla="*/ 9 w 9"/>
                  <a:gd name="T21" fmla="*/ 4 h 6"/>
                  <a:gd name="T22" fmla="*/ 3 w 9"/>
                  <a:gd name="T23" fmla="*/ 2 h 6"/>
                  <a:gd name="T24" fmla="*/ 2 w 9"/>
                  <a:gd name="T25" fmla="*/ 4 h 6"/>
                  <a:gd name="T26" fmla="*/ 4 w 9"/>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4" y="5"/>
                    </a:moveTo>
                    <a:cubicBezTo>
                      <a:pt x="5" y="4"/>
                      <a:pt x="6" y="5"/>
                      <a:pt x="6" y="5"/>
                    </a:cubicBezTo>
                    <a:cubicBezTo>
                      <a:pt x="7" y="5"/>
                      <a:pt x="7" y="4"/>
                      <a:pt x="8" y="3"/>
                    </a:cubicBezTo>
                    <a:cubicBezTo>
                      <a:pt x="6" y="3"/>
                      <a:pt x="4" y="2"/>
                      <a:pt x="3" y="1"/>
                    </a:cubicBezTo>
                    <a:cubicBezTo>
                      <a:pt x="2" y="1"/>
                      <a:pt x="2" y="2"/>
                      <a:pt x="1" y="3"/>
                    </a:cubicBezTo>
                    <a:cubicBezTo>
                      <a:pt x="2" y="3"/>
                      <a:pt x="2" y="3"/>
                      <a:pt x="2" y="4"/>
                    </a:cubicBezTo>
                    <a:cubicBezTo>
                      <a:pt x="3" y="6"/>
                      <a:pt x="6" y="5"/>
                      <a:pt x="5" y="3"/>
                    </a:cubicBezTo>
                    <a:cubicBezTo>
                      <a:pt x="5" y="2"/>
                      <a:pt x="4" y="1"/>
                      <a:pt x="3" y="0"/>
                    </a:cubicBezTo>
                    <a:cubicBezTo>
                      <a:pt x="1" y="0"/>
                      <a:pt x="0" y="2"/>
                      <a:pt x="1" y="3"/>
                    </a:cubicBezTo>
                    <a:cubicBezTo>
                      <a:pt x="2" y="5"/>
                      <a:pt x="5" y="6"/>
                      <a:pt x="7" y="6"/>
                    </a:cubicBezTo>
                    <a:cubicBezTo>
                      <a:pt x="8" y="6"/>
                      <a:pt x="9" y="5"/>
                      <a:pt x="9" y="4"/>
                    </a:cubicBezTo>
                    <a:cubicBezTo>
                      <a:pt x="8" y="2"/>
                      <a:pt x="5" y="1"/>
                      <a:pt x="3" y="2"/>
                    </a:cubicBezTo>
                    <a:cubicBezTo>
                      <a:pt x="2" y="2"/>
                      <a:pt x="2" y="3"/>
                      <a:pt x="2" y="4"/>
                    </a:cubicBezTo>
                    <a:cubicBezTo>
                      <a:pt x="2" y="5"/>
                      <a:pt x="3" y="5"/>
                      <a:pt x="4" y="5"/>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5" name="Freeform 109">
                <a:extLst>
                  <a:ext uri="{FF2B5EF4-FFF2-40B4-BE49-F238E27FC236}">
                    <a16:creationId xmlns:a16="http://schemas.microsoft.com/office/drawing/2014/main" id="{8E1BD9AB-03BB-44F2-9708-4A5C51FEE2FC}"/>
                  </a:ext>
                </a:extLst>
              </p:cNvPr>
              <p:cNvSpPr>
                <a:spLocks/>
              </p:cNvSpPr>
              <p:nvPr/>
            </p:nvSpPr>
            <p:spPr bwMode="auto">
              <a:xfrm>
                <a:off x="5367809" y="2475549"/>
                <a:ext cx="15875" cy="30163"/>
              </a:xfrm>
              <a:custGeom>
                <a:avLst/>
                <a:gdLst>
                  <a:gd name="T0" fmla="*/ 2 w 6"/>
                  <a:gd name="T1" fmla="*/ 4 h 11"/>
                  <a:gd name="T2" fmla="*/ 3 w 6"/>
                  <a:gd name="T3" fmla="*/ 9 h 11"/>
                  <a:gd name="T4" fmla="*/ 5 w 6"/>
                  <a:gd name="T5" fmla="*/ 8 h 11"/>
                  <a:gd name="T6" fmla="*/ 4 w 6"/>
                  <a:gd name="T7" fmla="*/ 4 h 11"/>
                  <a:gd name="T8" fmla="*/ 1 w 6"/>
                  <a:gd name="T9" fmla="*/ 5 h 11"/>
                  <a:gd name="T10" fmla="*/ 2 w 6"/>
                  <a:gd name="T11" fmla="*/ 7 h 11"/>
                  <a:gd name="T12" fmla="*/ 5 w 6"/>
                  <a:gd name="T13" fmla="*/ 6 h 11"/>
                  <a:gd name="T14" fmla="*/ 3 w 6"/>
                  <a:gd name="T15" fmla="*/ 3 h 11"/>
                  <a:gd name="T16" fmla="*/ 1 w 6"/>
                  <a:gd name="T17" fmla="*/ 4 h 11"/>
                  <a:gd name="T18" fmla="*/ 3 w 6"/>
                  <a:gd name="T19" fmla="*/ 11 h 11"/>
                  <a:gd name="T20" fmla="*/ 5 w 6"/>
                  <a:gd name="T21" fmla="*/ 10 h 11"/>
                  <a:gd name="T22" fmla="*/ 4 w 6"/>
                  <a:gd name="T23" fmla="*/ 2 h 11"/>
                  <a:gd name="T24" fmla="*/ 2 w 6"/>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4"/>
                    </a:moveTo>
                    <a:cubicBezTo>
                      <a:pt x="3" y="5"/>
                      <a:pt x="3" y="7"/>
                      <a:pt x="3" y="9"/>
                    </a:cubicBezTo>
                    <a:cubicBezTo>
                      <a:pt x="3" y="9"/>
                      <a:pt x="4" y="8"/>
                      <a:pt x="5" y="8"/>
                    </a:cubicBezTo>
                    <a:cubicBezTo>
                      <a:pt x="4" y="7"/>
                      <a:pt x="3" y="6"/>
                      <a:pt x="4" y="4"/>
                    </a:cubicBezTo>
                    <a:cubicBezTo>
                      <a:pt x="3" y="5"/>
                      <a:pt x="2" y="5"/>
                      <a:pt x="1" y="5"/>
                    </a:cubicBezTo>
                    <a:cubicBezTo>
                      <a:pt x="1" y="6"/>
                      <a:pt x="2" y="6"/>
                      <a:pt x="2" y="7"/>
                    </a:cubicBezTo>
                    <a:cubicBezTo>
                      <a:pt x="3" y="9"/>
                      <a:pt x="5" y="8"/>
                      <a:pt x="5" y="6"/>
                    </a:cubicBezTo>
                    <a:cubicBezTo>
                      <a:pt x="5" y="5"/>
                      <a:pt x="4" y="4"/>
                      <a:pt x="3" y="3"/>
                    </a:cubicBezTo>
                    <a:cubicBezTo>
                      <a:pt x="2" y="2"/>
                      <a:pt x="1" y="3"/>
                      <a:pt x="1" y="4"/>
                    </a:cubicBezTo>
                    <a:cubicBezTo>
                      <a:pt x="0" y="6"/>
                      <a:pt x="1" y="9"/>
                      <a:pt x="3" y="11"/>
                    </a:cubicBezTo>
                    <a:cubicBezTo>
                      <a:pt x="4" y="11"/>
                      <a:pt x="5" y="11"/>
                      <a:pt x="5" y="10"/>
                    </a:cubicBezTo>
                    <a:cubicBezTo>
                      <a:pt x="6" y="7"/>
                      <a:pt x="6" y="4"/>
                      <a:pt x="4" y="2"/>
                    </a:cubicBezTo>
                    <a:cubicBezTo>
                      <a:pt x="2" y="0"/>
                      <a:pt x="0" y="3"/>
                      <a:pt x="2" y="4"/>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6" name="Freeform 110">
                <a:extLst>
                  <a:ext uri="{FF2B5EF4-FFF2-40B4-BE49-F238E27FC236}">
                    <a16:creationId xmlns:a16="http://schemas.microsoft.com/office/drawing/2014/main" id="{50F6CD43-ACC1-4B0D-AED7-E48243F25044}"/>
                  </a:ext>
                </a:extLst>
              </p:cNvPr>
              <p:cNvSpPr>
                <a:spLocks/>
              </p:cNvSpPr>
              <p:nvPr/>
            </p:nvSpPr>
            <p:spPr bwMode="auto">
              <a:xfrm>
                <a:off x="5474171" y="2539049"/>
                <a:ext cx="12700" cy="11113"/>
              </a:xfrm>
              <a:custGeom>
                <a:avLst/>
                <a:gdLst>
                  <a:gd name="T0" fmla="*/ 1 w 5"/>
                  <a:gd name="T1" fmla="*/ 2 h 4"/>
                  <a:gd name="T2" fmla="*/ 2 w 5"/>
                  <a:gd name="T3" fmla="*/ 4 h 4"/>
                  <a:gd name="T4" fmla="*/ 3 w 5"/>
                  <a:gd name="T5" fmla="*/ 1 h 4"/>
                  <a:gd name="T6" fmla="*/ 3 w 5"/>
                  <a:gd name="T7" fmla="*/ 1 h 4"/>
                  <a:gd name="T8" fmla="*/ 3 w 5"/>
                  <a:gd name="T9" fmla="*/ 1 h 4"/>
                  <a:gd name="T10" fmla="*/ 4 w 5"/>
                  <a:gd name="T11" fmla="*/ 1 h 4"/>
                  <a:gd name="T12" fmla="*/ 4 w 5"/>
                  <a:gd name="T13" fmla="*/ 1 h 4"/>
                  <a:gd name="T14" fmla="*/ 1 w 5"/>
                  <a:gd name="T15" fmla="*/ 3 h 4"/>
                  <a:gd name="T16" fmla="*/ 1 w 5"/>
                  <a:gd name="T17" fmla="*/ 3 h 4"/>
                  <a:gd name="T18" fmla="*/ 4 w 5"/>
                  <a:gd name="T19" fmla="*/ 4 h 4"/>
                  <a:gd name="T20" fmla="*/ 4 w 5"/>
                  <a:gd name="T21" fmla="*/ 1 h 4"/>
                  <a:gd name="T22" fmla="*/ 3 w 5"/>
                  <a:gd name="T23" fmla="*/ 1 h 4"/>
                  <a:gd name="T24" fmla="*/ 1 w 5"/>
                  <a:gd name="T25" fmla="*/ 1 h 4"/>
                  <a:gd name="T26" fmla="*/ 1 w 5"/>
                  <a:gd name="T27" fmla="*/ 3 h 4"/>
                  <a:gd name="T28" fmla="*/ 3 w 5"/>
                  <a:gd name="T29" fmla="*/ 4 h 4"/>
                  <a:gd name="T30" fmla="*/ 4 w 5"/>
                  <a:gd name="T31" fmla="*/ 2 h 4"/>
                  <a:gd name="T32" fmla="*/ 3 w 5"/>
                  <a:gd name="T33" fmla="*/ 0 h 4"/>
                  <a:gd name="T34" fmla="*/ 1 w 5"/>
                  <a:gd name="T35" fmla="*/ 0 h 4"/>
                  <a:gd name="T36" fmla="*/ 1 w 5"/>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1" y="2"/>
                    </a:moveTo>
                    <a:cubicBezTo>
                      <a:pt x="1" y="3"/>
                      <a:pt x="2" y="3"/>
                      <a:pt x="2" y="4"/>
                    </a:cubicBezTo>
                    <a:cubicBezTo>
                      <a:pt x="3" y="3"/>
                      <a:pt x="3" y="2"/>
                      <a:pt x="3" y="1"/>
                    </a:cubicBezTo>
                    <a:cubicBezTo>
                      <a:pt x="3" y="1"/>
                      <a:pt x="3" y="1"/>
                      <a:pt x="3" y="1"/>
                    </a:cubicBezTo>
                    <a:cubicBezTo>
                      <a:pt x="4" y="1"/>
                      <a:pt x="4" y="1"/>
                      <a:pt x="3" y="1"/>
                    </a:cubicBezTo>
                    <a:cubicBezTo>
                      <a:pt x="3" y="1"/>
                      <a:pt x="3" y="1"/>
                      <a:pt x="4" y="1"/>
                    </a:cubicBezTo>
                    <a:cubicBezTo>
                      <a:pt x="4" y="2"/>
                      <a:pt x="4" y="2"/>
                      <a:pt x="4" y="1"/>
                    </a:cubicBezTo>
                    <a:cubicBezTo>
                      <a:pt x="3" y="2"/>
                      <a:pt x="2" y="3"/>
                      <a:pt x="1" y="3"/>
                    </a:cubicBezTo>
                    <a:cubicBezTo>
                      <a:pt x="1" y="3"/>
                      <a:pt x="1" y="3"/>
                      <a:pt x="1" y="3"/>
                    </a:cubicBezTo>
                    <a:cubicBezTo>
                      <a:pt x="2" y="4"/>
                      <a:pt x="3" y="4"/>
                      <a:pt x="4" y="4"/>
                    </a:cubicBezTo>
                    <a:cubicBezTo>
                      <a:pt x="4" y="3"/>
                      <a:pt x="4" y="2"/>
                      <a:pt x="4" y="1"/>
                    </a:cubicBezTo>
                    <a:cubicBezTo>
                      <a:pt x="4" y="1"/>
                      <a:pt x="3" y="1"/>
                      <a:pt x="3" y="1"/>
                    </a:cubicBezTo>
                    <a:cubicBezTo>
                      <a:pt x="3" y="1"/>
                      <a:pt x="2" y="1"/>
                      <a:pt x="1" y="1"/>
                    </a:cubicBezTo>
                    <a:cubicBezTo>
                      <a:pt x="1" y="2"/>
                      <a:pt x="1" y="2"/>
                      <a:pt x="1" y="3"/>
                    </a:cubicBezTo>
                    <a:cubicBezTo>
                      <a:pt x="1" y="4"/>
                      <a:pt x="2" y="4"/>
                      <a:pt x="3" y="4"/>
                    </a:cubicBezTo>
                    <a:cubicBezTo>
                      <a:pt x="5" y="4"/>
                      <a:pt x="5" y="3"/>
                      <a:pt x="4" y="2"/>
                    </a:cubicBezTo>
                    <a:cubicBezTo>
                      <a:pt x="4" y="1"/>
                      <a:pt x="3" y="1"/>
                      <a:pt x="3" y="0"/>
                    </a:cubicBezTo>
                    <a:cubicBezTo>
                      <a:pt x="2" y="0"/>
                      <a:pt x="1" y="0"/>
                      <a:pt x="1" y="0"/>
                    </a:cubicBezTo>
                    <a:cubicBezTo>
                      <a:pt x="0" y="1"/>
                      <a:pt x="0" y="2"/>
                      <a:pt x="1"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7" name="Freeform 111">
                <a:extLst>
                  <a:ext uri="{FF2B5EF4-FFF2-40B4-BE49-F238E27FC236}">
                    <a16:creationId xmlns:a16="http://schemas.microsoft.com/office/drawing/2014/main" id="{A48BD251-7CDF-402B-B92A-53519C4A2FAE}"/>
                  </a:ext>
                </a:extLst>
              </p:cNvPr>
              <p:cNvSpPr>
                <a:spLocks/>
              </p:cNvSpPr>
              <p:nvPr/>
            </p:nvSpPr>
            <p:spPr bwMode="auto">
              <a:xfrm>
                <a:off x="5501159" y="2339024"/>
                <a:ext cx="12700" cy="23813"/>
              </a:xfrm>
              <a:custGeom>
                <a:avLst/>
                <a:gdLst>
                  <a:gd name="T0" fmla="*/ 2 w 5"/>
                  <a:gd name="T1" fmla="*/ 2 h 9"/>
                  <a:gd name="T2" fmla="*/ 2 w 5"/>
                  <a:gd name="T3" fmla="*/ 7 h 9"/>
                  <a:gd name="T4" fmla="*/ 5 w 5"/>
                  <a:gd name="T5" fmla="*/ 7 h 9"/>
                  <a:gd name="T6" fmla="*/ 4 w 5"/>
                  <a:gd name="T7" fmla="*/ 4 h 9"/>
                  <a:gd name="T8" fmla="*/ 3 w 5"/>
                  <a:gd name="T9" fmla="*/ 3 h 9"/>
                  <a:gd name="T10" fmla="*/ 3 w 5"/>
                  <a:gd name="T11" fmla="*/ 3 h 9"/>
                  <a:gd name="T12" fmla="*/ 1 w 5"/>
                  <a:gd name="T13" fmla="*/ 3 h 9"/>
                  <a:gd name="T14" fmla="*/ 1 w 5"/>
                  <a:gd name="T15" fmla="*/ 2 h 9"/>
                  <a:gd name="T16" fmla="*/ 1 w 5"/>
                  <a:gd name="T17" fmla="*/ 2 h 9"/>
                  <a:gd name="T18" fmla="*/ 2 w 5"/>
                  <a:gd name="T19" fmla="*/ 1 h 9"/>
                  <a:gd name="T20" fmla="*/ 2 w 5"/>
                  <a:gd name="T21" fmla="*/ 1 h 9"/>
                  <a:gd name="T22" fmla="*/ 2 w 5"/>
                  <a:gd name="T23" fmla="*/ 5 h 9"/>
                  <a:gd name="T24" fmla="*/ 4 w 5"/>
                  <a:gd name="T25" fmla="*/ 2 h 9"/>
                  <a:gd name="T26" fmla="*/ 1 w 5"/>
                  <a:gd name="T27" fmla="*/ 1 h 9"/>
                  <a:gd name="T28" fmla="*/ 0 w 5"/>
                  <a:gd name="T29" fmla="*/ 4 h 9"/>
                  <a:gd name="T30" fmla="*/ 1 w 5"/>
                  <a:gd name="T31" fmla="*/ 6 h 9"/>
                  <a:gd name="T32" fmla="*/ 2 w 5"/>
                  <a:gd name="T33" fmla="*/ 6 h 9"/>
                  <a:gd name="T34" fmla="*/ 2 w 5"/>
                  <a:gd name="T35" fmla="*/ 6 h 9"/>
                  <a:gd name="T36" fmla="*/ 5 w 5"/>
                  <a:gd name="T37" fmla="*/ 7 h 9"/>
                  <a:gd name="T38" fmla="*/ 5 w 5"/>
                  <a:gd name="T39" fmla="*/ 2 h 9"/>
                  <a:gd name="T40" fmla="*/ 2 w 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2" y="2"/>
                    </a:moveTo>
                    <a:cubicBezTo>
                      <a:pt x="2" y="4"/>
                      <a:pt x="2" y="5"/>
                      <a:pt x="2" y="7"/>
                    </a:cubicBezTo>
                    <a:cubicBezTo>
                      <a:pt x="2" y="9"/>
                      <a:pt x="4" y="9"/>
                      <a:pt x="5" y="7"/>
                    </a:cubicBezTo>
                    <a:cubicBezTo>
                      <a:pt x="5" y="6"/>
                      <a:pt x="4" y="4"/>
                      <a:pt x="4" y="4"/>
                    </a:cubicBezTo>
                    <a:cubicBezTo>
                      <a:pt x="3" y="3"/>
                      <a:pt x="3" y="3"/>
                      <a:pt x="3" y="3"/>
                    </a:cubicBezTo>
                    <a:cubicBezTo>
                      <a:pt x="3" y="3"/>
                      <a:pt x="3" y="3"/>
                      <a:pt x="3" y="3"/>
                    </a:cubicBezTo>
                    <a:cubicBezTo>
                      <a:pt x="3" y="3"/>
                      <a:pt x="1" y="4"/>
                      <a:pt x="1" y="3"/>
                    </a:cubicBezTo>
                    <a:cubicBezTo>
                      <a:pt x="1" y="3"/>
                      <a:pt x="1" y="2"/>
                      <a:pt x="1" y="2"/>
                    </a:cubicBezTo>
                    <a:cubicBezTo>
                      <a:pt x="1" y="2"/>
                      <a:pt x="1" y="2"/>
                      <a:pt x="1" y="2"/>
                    </a:cubicBezTo>
                    <a:cubicBezTo>
                      <a:pt x="1" y="2"/>
                      <a:pt x="2" y="2"/>
                      <a:pt x="2" y="1"/>
                    </a:cubicBezTo>
                    <a:cubicBezTo>
                      <a:pt x="2" y="1"/>
                      <a:pt x="2" y="1"/>
                      <a:pt x="2" y="1"/>
                    </a:cubicBezTo>
                    <a:cubicBezTo>
                      <a:pt x="0" y="1"/>
                      <a:pt x="0" y="5"/>
                      <a:pt x="2" y="5"/>
                    </a:cubicBezTo>
                    <a:cubicBezTo>
                      <a:pt x="4" y="5"/>
                      <a:pt x="4" y="3"/>
                      <a:pt x="4" y="2"/>
                    </a:cubicBezTo>
                    <a:cubicBezTo>
                      <a:pt x="3" y="1"/>
                      <a:pt x="2" y="0"/>
                      <a:pt x="1" y="1"/>
                    </a:cubicBezTo>
                    <a:cubicBezTo>
                      <a:pt x="0" y="1"/>
                      <a:pt x="0" y="3"/>
                      <a:pt x="0" y="4"/>
                    </a:cubicBezTo>
                    <a:cubicBezTo>
                      <a:pt x="0" y="5"/>
                      <a:pt x="1" y="5"/>
                      <a:pt x="1" y="6"/>
                    </a:cubicBezTo>
                    <a:cubicBezTo>
                      <a:pt x="1" y="6"/>
                      <a:pt x="1" y="6"/>
                      <a:pt x="2" y="6"/>
                    </a:cubicBezTo>
                    <a:cubicBezTo>
                      <a:pt x="2" y="6"/>
                      <a:pt x="2" y="6"/>
                      <a:pt x="2" y="6"/>
                    </a:cubicBezTo>
                    <a:cubicBezTo>
                      <a:pt x="3" y="6"/>
                      <a:pt x="4" y="6"/>
                      <a:pt x="5" y="7"/>
                    </a:cubicBezTo>
                    <a:cubicBezTo>
                      <a:pt x="5" y="5"/>
                      <a:pt x="5" y="4"/>
                      <a:pt x="5" y="2"/>
                    </a:cubicBezTo>
                    <a:cubicBezTo>
                      <a:pt x="5" y="0"/>
                      <a:pt x="2" y="0"/>
                      <a:pt x="2" y="2"/>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8" name="Freeform 112">
                <a:extLst>
                  <a:ext uri="{FF2B5EF4-FFF2-40B4-BE49-F238E27FC236}">
                    <a16:creationId xmlns:a16="http://schemas.microsoft.com/office/drawing/2014/main" id="{1ED9132A-54A6-456A-8E0D-A60F8368ACC8}"/>
                  </a:ext>
                </a:extLst>
              </p:cNvPr>
              <p:cNvSpPr>
                <a:spLocks/>
              </p:cNvSpPr>
              <p:nvPr/>
            </p:nvSpPr>
            <p:spPr bwMode="auto">
              <a:xfrm>
                <a:off x="5537671" y="2256474"/>
                <a:ext cx="15875" cy="11113"/>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3" y="0"/>
                      <a:pt x="2" y="0"/>
                      <a:pt x="2" y="0"/>
                    </a:cubicBezTo>
                    <a:cubicBezTo>
                      <a:pt x="1" y="0"/>
                      <a:pt x="0" y="1"/>
                      <a:pt x="0" y="2"/>
                    </a:cubicBezTo>
                    <a:cubicBezTo>
                      <a:pt x="0" y="3"/>
                      <a:pt x="1" y="4"/>
                      <a:pt x="2" y="4"/>
                    </a:cubicBezTo>
                    <a:cubicBezTo>
                      <a:pt x="2" y="4"/>
                      <a:pt x="3" y="4"/>
                      <a:pt x="4" y="4"/>
                    </a:cubicBezTo>
                    <a:cubicBezTo>
                      <a:pt x="5" y="4"/>
                      <a:pt x="6" y="3"/>
                      <a:pt x="6" y="2"/>
                    </a:cubicBezTo>
                    <a:cubicBezTo>
                      <a:pt x="6" y="1"/>
                      <a:pt x="5" y="0"/>
                      <a:pt x="4" y="0"/>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39" name="Freeform 113">
                <a:extLst>
                  <a:ext uri="{FF2B5EF4-FFF2-40B4-BE49-F238E27FC236}">
                    <a16:creationId xmlns:a16="http://schemas.microsoft.com/office/drawing/2014/main" id="{19483C11-4ED2-4C35-95A7-781D0582185F}"/>
                  </a:ext>
                </a:extLst>
              </p:cNvPr>
              <p:cNvSpPr>
                <a:spLocks/>
              </p:cNvSpPr>
              <p:nvPr/>
            </p:nvSpPr>
            <p:spPr bwMode="auto">
              <a:xfrm>
                <a:off x="5613871" y="2410461"/>
                <a:ext cx="26987" cy="25400"/>
              </a:xfrm>
              <a:custGeom>
                <a:avLst/>
                <a:gdLst>
                  <a:gd name="T0" fmla="*/ 6 w 10"/>
                  <a:gd name="T1" fmla="*/ 5 h 10"/>
                  <a:gd name="T2" fmla="*/ 6 w 10"/>
                  <a:gd name="T3" fmla="*/ 5 h 10"/>
                  <a:gd name="T4" fmla="*/ 4 w 10"/>
                  <a:gd name="T5" fmla="*/ 6 h 10"/>
                  <a:gd name="T6" fmla="*/ 4 w 10"/>
                  <a:gd name="T7" fmla="*/ 5 h 10"/>
                  <a:gd name="T8" fmla="*/ 5 w 10"/>
                  <a:gd name="T9" fmla="*/ 5 h 10"/>
                  <a:gd name="T10" fmla="*/ 5 w 10"/>
                  <a:gd name="T11" fmla="*/ 5 h 10"/>
                  <a:gd name="T12" fmla="*/ 5 w 10"/>
                  <a:gd name="T13" fmla="*/ 5 h 10"/>
                  <a:gd name="T14" fmla="*/ 6 w 10"/>
                  <a:gd name="T15" fmla="*/ 4 h 10"/>
                  <a:gd name="T16" fmla="*/ 6 w 10"/>
                  <a:gd name="T17" fmla="*/ 6 h 10"/>
                  <a:gd name="T18" fmla="*/ 5 w 10"/>
                  <a:gd name="T19" fmla="*/ 6 h 10"/>
                  <a:gd name="T20" fmla="*/ 5 w 10"/>
                  <a:gd name="T21" fmla="*/ 6 h 10"/>
                  <a:gd name="T22" fmla="*/ 5 w 10"/>
                  <a:gd name="T23" fmla="*/ 5 h 10"/>
                  <a:gd name="T24" fmla="*/ 5 w 10"/>
                  <a:gd name="T25" fmla="*/ 7 h 10"/>
                  <a:gd name="T26" fmla="*/ 8 w 10"/>
                  <a:gd name="T27" fmla="*/ 6 h 10"/>
                  <a:gd name="T28" fmla="*/ 8 w 10"/>
                  <a:gd name="T29" fmla="*/ 4 h 10"/>
                  <a:gd name="T30" fmla="*/ 5 w 10"/>
                  <a:gd name="T31" fmla="*/ 3 h 10"/>
                  <a:gd name="T32" fmla="*/ 4 w 10"/>
                  <a:gd name="T33" fmla="*/ 6 h 10"/>
                  <a:gd name="T34" fmla="*/ 8 w 10"/>
                  <a:gd name="T35" fmla="*/ 7 h 10"/>
                  <a:gd name="T36" fmla="*/ 7 w 10"/>
                  <a:gd name="T37" fmla="*/ 2 h 10"/>
                  <a:gd name="T38" fmla="*/ 0 w 10"/>
                  <a:gd name="T39" fmla="*/ 6 h 10"/>
                  <a:gd name="T40" fmla="*/ 8 w 10"/>
                  <a:gd name="T41" fmla="*/ 8 h 10"/>
                  <a:gd name="T42" fmla="*/ 9 w 10"/>
                  <a:gd name="T43" fmla="*/ 3 h 10"/>
                  <a:gd name="T44" fmla="*/ 5 w 10"/>
                  <a:gd name="T45" fmla="*/ 2 h 10"/>
                  <a:gd name="T46" fmla="*/ 6 w 10"/>
                  <a:gd name="T4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6" y="5"/>
                    </a:moveTo>
                    <a:cubicBezTo>
                      <a:pt x="6" y="5"/>
                      <a:pt x="6" y="5"/>
                      <a:pt x="6" y="5"/>
                    </a:cubicBezTo>
                    <a:cubicBezTo>
                      <a:pt x="6" y="6"/>
                      <a:pt x="5" y="6"/>
                      <a:pt x="4" y="6"/>
                    </a:cubicBezTo>
                    <a:cubicBezTo>
                      <a:pt x="4" y="6"/>
                      <a:pt x="3" y="5"/>
                      <a:pt x="4" y="5"/>
                    </a:cubicBezTo>
                    <a:cubicBezTo>
                      <a:pt x="5" y="4"/>
                      <a:pt x="5" y="5"/>
                      <a:pt x="5" y="5"/>
                    </a:cubicBezTo>
                    <a:cubicBezTo>
                      <a:pt x="5" y="5"/>
                      <a:pt x="5" y="5"/>
                      <a:pt x="5" y="5"/>
                    </a:cubicBezTo>
                    <a:cubicBezTo>
                      <a:pt x="5" y="5"/>
                      <a:pt x="5" y="5"/>
                      <a:pt x="5" y="5"/>
                    </a:cubicBezTo>
                    <a:cubicBezTo>
                      <a:pt x="5" y="5"/>
                      <a:pt x="5" y="4"/>
                      <a:pt x="6" y="4"/>
                    </a:cubicBezTo>
                    <a:cubicBezTo>
                      <a:pt x="7" y="6"/>
                      <a:pt x="7" y="6"/>
                      <a:pt x="6" y="6"/>
                    </a:cubicBezTo>
                    <a:cubicBezTo>
                      <a:pt x="5" y="6"/>
                      <a:pt x="5" y="6"/>
                      <a:pt x="5" y="6"/>
                    </a:cubicBezTo>
                    <a:cubicBezTo>
                      <a:pt x="5" y="6"/>
                      <a:pt x="5" y="6"/>
                      <a:pt x="5" y="6"/>
                    </a:cubicBezTo>
                    <a:cubicBezTo>
                      <a:pt x="5" y="5"/>
                      <a:pt x="5" y="5"/>
                      <a:pt x="5" y="5"/>
                    </a:cubicBezTo>
                    <a:cubicBezTo>
                      <a:pt x="5" y="5"/>
                      <a:pt x="5" y="6"/>
                      <a:pt x="5" y="7"/>
                    </a:cubicBezTo>
                    <a:cubicBezTo>
                      <a:pt x="5" y="9"/>
                      <a:pt x="8" y="9"/>
                      <a:pt x="8" y="6"/>
                    </a:cubicBezTo>
                    <a:cubicBezTo>
                      <a:pt x="8" y="6"/>
                      <a:pt x="8" y="4"/>
                      <a:pt x="8" y="4"/>
                    </a:cubicBezTo>
                    <a:cubicBezTo>
                      <a:pt x="7" y="3"/>
                      <a:pt x="6" y="3"/>
                      <a:pt x="5" y="3"/>
                    </a:cubicBezTo>
                    <a:cubicBezTo>
                      <a:pt x="4" y="3"/>
                      <a:pt x="3" y="5"/>
                      <a:pt x="4" y="6"/>
                    </a:cubicBezTo>
                    <a:cubicBezTo>
                      <a:pt x="5" y="8"/>
                      <a:pt x="7" y="8"/>
                      <a:pt x="8" y="7"/>
                    </a:cubicBezTo>
                    <a:cubicBezTo>
                      <a:pt x="9" y="6"/>
                      <a:pt x="9" y="3"/>
                      <a:pt x="7" y="2"/>
                    </a:cubicBezTo>
                    <a:cubicBezTo>
                      <a:pt x="5" y="0"/>
                      <a:pt x="0" y="2"/>
                      <a:pt x="0" y="6"/>
                    </a:cubicBezTo>
                    <a:cubicBezTo>
                      <a:pt x="1" y="9"/>
                      <a:pt x="5" y="10"/>
                      <a:pt x="8" y="8"/>
                    </a:cubicBezTo>
                    <a:cubicBezTo>
                      <a:pt x="9" y="7"/>
                      <a:pt x="10" y="5"/>
                      <a:pt x="9" y="3"/>
                    </a:cubicBezTo>
                    <a:cubicBezTo>
                      <a:pt x="8" y="2"/>
                      <a:pt x="7" y="1"/>
                      <a:pt x="5" y="2"/>
                    </a:cubicBezTo>
                    <a:cubicBezTo>
                      <a:pt x="3" y="2"/>
                      <a:pt x="4" y="5"/>
                      <a:pt x="6" y="5"/>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0" name="Freeform 114">
                <a:extLst>
                  <a:ext uri="{FF2B5EF4-FFF2-40B4-BE49-F238E27FC236}">
                    <a16:creationId xmlns:a16="http://schemas.microsoft.com/office/drawing/2014/main" id="{F0C78DA2-27BE-4D6D-91DE-F9D934A92475}"/>
                  </a:ext>
                </a:extLst>
              </p:cNvPr>
              <p:cNvSpPr>
                <a:spLocks/>
              </p:cNvSpPr>
              <p:nvPr/>
            </p:nvSpPr>
            <p:spPr bwMode="auto">
              <a:xfrm>
                <a:off x="5636096" y="2442211"/>
                <a:ext cx="30162" cy="68263"/>
              </a:xfrm>
              <a:custGeom>
                <a:avLst/>
                <a:gdLst>
                  <a:gd name="T0" fmla="*/ 5 w 12"/>
                  <a:gd name="T1" fmla="*/ 3 h 26"/>
                  <a:gd name="T2" fmla="*/ 6 w 12"/>
                  <a:gd name="T3" fmla="*/ 14 h 26"/>
                  <a:gd name="T4" fmla="*/ 1 w 12"/>
                  <a:gd name="T5" fmla="*/ 23 h 26"/>
                  <a:gd name="T6" fmla="*/ 3 w 12"/>
                  <a:gd name="T7" fmla="*/ 25 h 26"/>
                  <a:gd name="T8" fmla="*/ 7 w 12"/>
                  <a:gd name="T9" fmla="*/ 19 h 26"/>
                  <a:gd name="T10" fmla="*/ 9 w 12"/>
                  <a:gd name="T11" fmla="*/ 14 h 26"/>
                  <a:gd name="T12" fmla="*/ 9 w 12"/>
                  <a:gd name="T13" fmla="*/ 8 h 26"/>
                  <a:gd name="T14" fmla="*/ 8 w 12"/>
                  <a:gd name="T15" fmla="*/ 3 h 26"/>
                  <a:gd name="T16" fmla="*/ 5 w 12"/>
                  <a:gd name="T17" fmla="*/ 3 h 26"/>
                  <a:gd name="T18" fmla="*/ 3 w 12"/>
                  <a:gd name="T19" fmla="*/ 21 h 26"/>
                  <a:gd name="T20" fmla="*/ 6 w 12"/>
                  <a:gd name="T21" fmla="*/ 23 h 26"/>
                  <a:gd name="T22" fmla="*/ 8 w 12"/>
                  <a:gd name="T23" fmla="*/ 1 h 26"/>
                  <a:gd name="T24" fmla="*/ 5 w 12"/>
                  <a:gd name="T25" fmla="*/ 1 h 26"/>
                  <a:gd name="T26" fmla="*/ 5 w 12"/>
                  <a:gd name="T27" fmla="*/ 5 h 26"/>
                  <a:gd name="T28" fmla="*/ 6 w 12"/>
                  <a:gd name="T29" fmla="*/ 13 h 26"/>
                  <a:gd name="T30" fmla="*/ 2 w 12"/>
                  <a:gd name="T31" fmla="*/ 19 h 26"/>
                  <a:gd name="T32" fmla="*/ 0 w 12"/>
                  <a:gd name="T33" fmla="*/ 24 h 26"/>
                  <a:gd name="T34" fmla="*/ 2 w 12"/>
                  <a:gd name="T35" fmla="*/ 26 h 26"/>
                  <a:gd name="T36" fmla="*/ 9 w 12"/>
                  <a:gd name="T37" fmla="*/ 16 h 26"/>
                  <a:gd name="T38" fmla="*/ 8 w 12"/>
                  <a:gd name="T39" fmla="*/ 1 h 26"/>
                  <a:gd name="T40" fmla="*/ 5 w 12"/>
                  <a:gd name="T4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6">
                    <a:moveTo>
                      <a:pt x="5" y="3"/>
                    </a:moveTo>
                    <a:cubicBezTo>
                      <a:pt x="8" y="6"/>
                      <a:pt x="7" y="10"/>
                      <a:pt x="6" y="14"/>
                    </a:cubicBezTo>
                    <a:cubicBezTo>
                      <a:pt x="5" y="17"/>
                      <a:pt x="5" y="22"/>
                      <a:pt x="1" y="23"/>
                    </a:cubicBezTo>
                    <a:cubicBezTo>
                      <a:pt x="2" y="23"/>
                      <a:pt x="2" y="24"/>
                      <a:pt x="3" y="25"/>
                    </a:cubicBezTo>
                    <a:cubicBezTo>
                      <a:pt x="3" y="22"/>
                      <a:pt x="5" y="21"/>
                      <a:pt x="7" y="19"/>
                    </a:cubicBezTo>
                    <a:cubicBezTo>
                      <a:pt x="8" y="18"/>
                      <a:pt x="8" y="16"/>
                      <a:pt x="9" y="14"/>
                    </a:cubicBezTo>
                    <a:cubicBezTo>
                      <a:pt x="9" y="12"/>
                      <a:pt x="9" y="10"/>
                      <a:pt x="9" y="8"/>
                    </a:cubicBezTo>
                    <a:cubicBezTo>
                      <a:pt x="9" y="7"/>
                      <a:pt x="7" y="4"/>
                      <a:pt x="8" y="3"/>
                    </a:cubicBezTo>
                    <a:cubicBezTo>
                      <a:pt x="7" y="3"/>
                      <a:pt x="6" y="3"/>
                      <a:pt x="5" y="3"/>
                    </a:cubicBezTo>
                    <a:cubicBezTo>
                      <a:pt x="9" y="8"/>
                      <a:pt x="8" y="16"/>
                      <a:pt x="3" y="21"/>
                    </a:cubicBezTo>
                    <a:cubicBezTo>
                      <a:pt x="2" y="22"/>
                      <a:pt x="4" y="24"/>
                      <a:pt x="6" y="23"/>
                    </a:cubicBezTo>
                    <a:cubicBezTo>
                      <a:pt x="11" y="17"/>
                      <a:pt x="12" y="8"/>
                      <a:pt x="8" y="1"/>
                    </a:cubicBezTo>
                    <a:cubicBezTo>
                      <a:pt x="7" y="0"/>
                      <a:pt x="6" y="0"/>
                      <a:pt x="5" y="1"/>
                    </a:cubicBezTo>
                    <a:cubicBezTo>
                      <a:pt x="4" y="3"/>
                      <a:pt x="5" y="4"/>
                      <a:pt x="5" y="5"/>
                    </a:cubicBezTo>
                    <a:cubicBezTo>
                      <a:pt x="6" y="8"/>
                      <a:pt x="6" y="10"/>
                      <a:pt x="6" y="13"/>
                    </a:cubicBezTo>
                    <a:cubicBezTo>
                      <a:pt x="5" y="15"/>
                      <a:pt x="4" y="17"/>
                      <a:pt x="2" y="19"/>
                    </a:cubicBezTo>
                    <a:cubicBezTo>
                      <a:pt x="1" y="21"/>
                      <a:pt x="0" y="22"/>
                      <a:pt x="0" y="24"/>
                    </a:cubicBezTo>
                    <a:cubicBezTo>
                      <a:pt x="0" y="25"/>
                      <a:pt x="1" y="26"/>
                      <a:pt x="2" y="26"/>
                    </a:cubicBezTo>
                    <a:cubicBezTo>
                      <a:pt x="6" y="24"/>
                      <a:pt x="8" y="20"/>
                      <a:pt x="9" y="16"/>
                    </a:cubicBezTo>
                    <a:cubicBezTo>
                      <a:pt x="11" y="11"/>
                      <a:pt x="11" y="5"/>
                      <a:pt x="8" y="1"/>
                    </a:cubicBezTo>
                    <a:cubicBezTo>
                      <a:pt x="7" y="0"/>
                      <a:pt x="4" y="1"/>
                      <a:pt x="5" y="3"/>
                    </a:cubicBezTo>
                    <a:close/>
                  </a:path>
                </a:pathLst>
              </a:custGeom>
              <a:solidFill>
                <a:srgbClr val="2BC9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1" name="Freeform 115">
                <a:extLst>
                  <a:ext uri="{FF2B5EF4-FFF2-40B4-BE49-F238E27FC236}">
                    <a16:creationId xmlns:a16="http://schemas.microsoft.com/office/drawing/2014/main" id="{ABB3DD61-13CC-4698-A989-FC2BF91F11E4}"/>
                  </a:ext>
                </a:extLst>
              </p:cNvPr>
              <p:cNvSpPr>
                <a:spLocks/>
              </p:cNvSpPr>
              <p:nvPr/>
            </p:nvSpPr>
            <p:spPr bwMode="auto">
              <a:xfrm>
                <a:off x="5934546" y="2545399"/>
                <a:ext cx="73025" cy="63500"/>
              </a:xfrm>
              <a:custGeom>
                <a:avLst/>
                <a:gdLst>
                  <a:gd name="T0" fmla="*/ 27 w 28"/>
                  <a:gd name="T1" fmla="*/ 6 h 24"/>
                  <a:gd name="T2" fmla="*/ 28 w 28"/>
                  <a:gd name="T3" fmla="*/ 5 h 24"/>
                  <a:gd name="T4" fmla="*/ 5 w 28"/>
                  <a:gd name="T5" fmla="*/ 0 h 24"/>
                  <a:gd name="T6" fmla="*/ 4 w 28"/>
                  <a:gd name="T7" fmla="*/ 12 h 24"/>
                  <a:gd name="T8" fmla="*/ 0 w 28"/>
                  <a:gd name="T9" fmla="*/ 19 h 24"/>
                  <a:gd name="T10" fmla="*/ 23 w 28"/>
                  <a:gd name="T11" fmla="*/ 24 h 24"/>
                  <a:gd name="T12" fmla="*/ 27 w 28"/>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7" y="6"/>
                    </a:moveTo>
                    <a:cubicBezTo>
                      <a:pt x="28" y="6"/>
                      <a:pt x="28" y="6"/>
                      <a:pt x="28" y="5"/>
                    </a:cubicBezTo>
                    <a:cubicBezTo>
                      <a:pt x="20" y="3"/>
                      <a:pt x="13" y="2"/>
                      <a:pt x="5" y="0"/>
                    </a:cubicBezTo>
                    <a:cubicBezTo>
                      <a:pt x="5" y="4"/>
                      <a:pt x="5" y="8"/>
                      <a:pt x="4" y="12"/>
                    </a:cubicBezTo>
                    <a:cubicBezTo>
                      <a:pt x="3" y="15"/>
                      <a:pt x="2" y="17"/>
                      <a:pt x="0" y="19"/>
                    </a:cubicBezTo>
                    <a:cubicBezTo>
                      <a:pt x="8" y="20"/>
                      <a:pt x="15" y="22"/>
                      <a:pt x="23" y="24"/>
                    </a:cubicBezTo>
                    <a:cubicBezTo>
                      <a:pt x="22" y="18"/>
                      <a:pt x="24" y="12"/>
                      <a:pt x="27" y="6"/>
                    </a:cubicBezTo>
                    <a:close/>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2" name="Freeform 116">
                <a:extLst>
                  <a:ext uri="{FF2B5EF4-FFF2-40B4-BE49-F238E27FC236}">
                    <a16:creationId xmlns:a16="http://schemas.microsoft.com/office/drawing/2014/main" id="{3CB0D205-9074-4271-B03F-E4D31CE628CB}"/>
                  </a:ext>
                </a:extLst>
              </p:cNvPr>
              <p:cNvSpPr>
                <a:spLocks/>
              </p:cNvSpPr>
              <p:nvPr/>
            </p:nvSpPr>
            <p:spPr bwMode="auto">
              <a:xfrm>
                <a:off x="5648796" y="2958149"/>
                <a:ext cx="234950" cy="403225"/>
              </a:xfrm>
              <a:custGeom>
                <a:avLst/>
                <a:gdLst>
                  <a:gd name="T0" fmla="*/ 21 w 89"/>
                  <a:gd name="T1" fmla="*/ 4 h 152"/>
                  <a:gd name="T2" fmla="*/ 41 w 89"/>
                  <a:gd name="T3" fmla="*/ 40 h 152"/>
                  <a:gd name="T4" fmla="*/ 41 w 89"/>
                  <a:gd name="T5" fmla="*/ 41 h 152"/>
                  <a:gd name="T6" fmla="*/ 41 w 89"/>
                  <a:gd name="T7" fmla="*/ 41 h 152"/>
                  <a:gd name="T8" fmla="*/ 52 w 89"/>
                  <a:gd name="T9" fmla="*/ 71 h 152"/>
                  <a:gd name="T10" fmla="*/ 52 w 89"/>
                  <a:gd name="T11" fmla="*/ 72 h 152"/>
                  <a:gd name="T12" fmla="*/ 53 w 89"/>
                  <a:gd name="T13" fmla="*/ 72 h 152"/>
                  <a:gd name="T14" fmla="*/ 54 w 89"/>
                  <a:gd name="T15" fmla="*/ 90 h 152"/>
                  <a:gd name="T16" fmla="*/ 61 w 89"/>
                  <a:gd name="T17" fmla="*/ 107 h 152"/>
                  <a:gd name="T18" fmla="*/ 73 w 89"/>
                  <a:gd name="T19" fmla="*/ 121 h 152"/>
                  <a:gd name="T20" fmla="*/ 89 w 89"/>
                  <a:gd name="T21" fmla="*/ 131 h 152"/>
                  <a:gd name="T22" fmla="*/ 72 w 89"/>
                  <a:gd name="T23" fmla="*/ 122 h 152"/>
                  <a:gd name="T24" fmla="*/ 59 w 89"/>
                  <a:gd name="T25" fmla="*/ 109 h 152"/>
                  <a:gd name="T26" fmla="*/ 50 w 89"/>
                  <a:gd name="T27" fmla="*/ 91 h 152"/>
                  <a:gd name="T28" fmla="*/ 50 w 89"/>
                  <a:gd name="T29" fmla="*/ 90 h 152"/>
                  <a:gd name="T30" fmla="*/ 49 w 89"/>
                  <a:gd name="T31" fmla="*/ 94 h 152"/>
                  <a:gd name="T32" fmla="*/ 47 w 89"/>
                  <a:gd name="T33" fmla="*/ 104 h 152"/>
                  <a:gd name="T34" fmla="*/ 46 w 89"/>
                  <a:gd name="T35" fmla="*/ 106 h 152"/>
                  <a:gd name="T36" fmla="*/ 44 w 89"/>
                  <a:gd name="T37" fmla="*/ 109 h 152"/>
                  <a:gd name="T38" fmla="*/ 41 w 89"/>
                  <a:gd name="T39" fmla="*/ 113 h 152"/>
                  <a:gd name="T40" fmla="*/ 37 w 89"/>
                  <a:gd name="T41" fmla="*/ 116 h 152"/>
                  <a:gd name="T42" fmla="*/ 34 w 89"/>
                  <a:gd name="T43" fmla="*/ 119 h 152"/>
                  <a:gd name="T44" fmla="*/ 28 w 89"/>
                  <a:gd name="T45" fmla="*/ 126 h 152"/>
                  <a:gd name="T46" fmla="*/ 23 w 89"/>
                  <a:gd name="T47" fmla="*/ 134 h 152"/>
                  <a:gd name="T48" fmla="*/ 20 w 89"/>
                  <a:gd name="T49" fmla="*/ 142 h 152"/>
                  <a:gd name="T50" fmla="*/ 21 w 89"/>
                  <a:gd name="T51" fmla="*/ 152 h 152"/>
                  <a:gd name="T52" fmla="*/ 19 w 89"/>
                  <a:gd name="T53" fmla="*/ 142 h 152"/>
                  <a:gd name="T54" fmla="*/ 20 w 89"/>
                  <a:gd name="T55" fmla="*/ 133 h 152"/>
                  <a:gd name="T56" fmla="*/ 25 w 89"/>
                  <a:gd name="T57" fmla="*/ 124 h 152"/>
                  <a:gd name="T58" fmla="*/ 31 w 89"/>
                  <a:gd name="T59" fmla="*/ 116 h 152"/>
                  <a:gd name="T60" fmla="*/ 37 w 89"/>
                  <a:gd name="T61" fmla="*/ 109 h 152"/>
                  <a:gd name="T62" fmla="*/ 39 w 89"/>
                  <a:gd name="T63" fmla="*/ 105 h 152"/>
                  <a:gd name="T64" fmla="*/ 40 w 89"/>
                  <a:gd name="T65" fmla="*/ 104 h 152"/>
                  <a:gd name="T66" fmla="*/ 43 w 89"/>
                  <a:gd name="T67" fmla="*/ 84 h 152"/>
                  <a:gd name="T68" fmla="*/ 26 w 89"/>
                  <a:gd name="T69" fmla="*/ 45 h 152"/>
                  <a:gd name="T70" fmla="*/ 18 w 89"/>
                  <a:gd name="T71" fmla="*/ 33 h 152"/>
                  <a:gd name="T72" fmla="*/ 0 w 89"/>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21" y="4"/>
                    </a:moveTo>
                    <a:cubicBezTo>
                      <a:pt x="27" y="16"/>
                      <a:pt x="34" y="28"/>
                      <a:pt x="41" y="40"/>
                    </a:cubicBezTo>
                    <a:cubicBezTo>
                      <a:pt x="41" y="40"/>
                      <a:pt x="41" y="40"/>
                      <a:pt x="41" y="41"/>
                    </a:cubicBezTo>
                    <a:cubicBezTo>
                      <a:pt x="41" y="41"/>
                      <a:pt x="41" y="41"/>
                      <a:pt x="41" y="41"/>
                    </a:cubicBezTo>
                    <a:cubicBezTo>
                      <a:pt x="47" y="50"/>
                      <a:pt x="52" y="59"/>
                      <a:pt x="52" y="71"/>
                    </a:cubicBezTo>
                    <a:cubicBezTo>
                      <a:pt x="52" y="71"/>
                      <a:pt x="52" y="72"/>
                      <a:pt x="52" y="72"/>
                    </a:cubicBezTo>
                    <a:cubicBezTo>
                      <a:pt x="53" y="72"/>
                      <a:pt x="53" y="72"/>
                      <a:pt x="53" y="72"/>
                    </a:cubicBezTo>
                    <a:cubicBezTo>
                      <a:pt x="52" y="78"/>
                      <a:pt x="53" y="84"/>
                      <a:pt x="54" y="90"/>
                    </a:cubicBezTo>
                    <a:cubicBezTo>
                      <a:pt x="56" y="96"/>
                      <a:pt x="58" y="102"/>
                      <a:pt x="61" y="107"/>
                    </a:cubicBezTo>
                    <a:cubicBezTo>
                      <a:pt x="64" y="112"/>
                      <a:pt x="69" y="117"/>
                      <a:pt x="73" y="121"/>
                    </a:cubicBezTo>
                    <a:cubicBezTo>
                      <a:pt x="78" y="126"/>
                      <a:pt x="83" y="129"/>
                      <a:pt x="89" y="131"/>
                    </a:cubicBezTo>
                    <a:cubicBezTo>
                      <a:pt x="83" y="129"/>
                      <a:pt x="77" y="126"/>
                      <a:pt x="72" y="122"/>
                    </a:cubicBezTo>
                    <a:cubicBezTo>
                      <a:pt x="67" y="119"/>
                      <a:pt x="63" y="114"/>
                      <a:pt x="59" y="109"/>
                    </a:cubicBezTo>
                    <a:cubicBezTo>
                      <a:pt x="55" y="103"/>
                      <a:pt x="52" y="97"/>
                      <a:pt x="50" y="91"/>
                    </a:cubicBezTo>
                    <a:cubicBezTo>
                      <a:pt x="50" y="91"/>
                      <a:pt x="50" y="91"/>
                      <a:pt x="50" y="90"/>
                    </a:cubicBezTo>
                    <a:cubicBezTo>
                      <a:pt x="50" y="91"/>
                      <a:pt x="49" y="93"/>
                      <a:pt x="49" y="94"/>
                    </a:cubicBezTo>
                    <a:cubicBezTo>
                      <a:pt x="48" y="97"/>
                      <a:pt x="48" y="100"/>
                      <a:pt x="47" y="104"/>
                    </a:cubicBezTo>
                    <a:cubicBezTo>
                      <a:pt x="46" y="104"/>
                      <a:pt x="46" y="105"/>
                      <a:pt x="46" y="106"/>
                    </a:cubicBezTo>
                    <a:cubicBezTo>
                      <a:pt x="45" y="107"/>
                      <a:pt x="45" y="108"/>
                      <a:pt x="44" y="109"/>
                    </a:cubicBezTo>
                    <a:cubicBezTo>
                      <a:pt x="43" y="110"/>
                      <a:pt x="42" y="111"/>
                      <a:pt x="41" y="113"/>
                    </a:cubicBezTo>
                    <a:cubicBezTo>
                      <a:pt x="40" y="114"/>
                      <a:pt x="39" y="115"/>
                      <a:pt x="37" y="116"/>
                    </a:cubicBezTo>
                    <a:cubicBezTo>
                      <a:pt x="34" y="119"/>
                      <a:pt x="34" y="119"/>
                      <a:pt x="34" y="119"/>
                    </a:cubicBezTo>
                    <a:cubicBezTo>
                      <a:pt x="32" y="122"/>
                      <a:pt x="30" y="124"/>
                      <a:pt x="28" y="126"/>
                    </a:cubicBezTo>
                    <a:cubicBezTo>
                      <a:pt x="26" y="128"/>
                      <a:pt x="24" y="131"/>
                      <a:pt x="23" y="134"/>
                    </a:cubicBezTo>
                    <a:cubicBezTo>
                      <a:pt x="21" y="136"/>
                      <a:pt x="20" y="139"/>
                      <a:pt x="20" y="142"/>
                    </a:cubicBezTo>
                    <a:cubicBezTo>
                      <a:pt x="19" y="145"/>
                      <a:pt x="20" y="149"/>
                      <a:pt x="21" y="152"/>
                    </a:cubicBezTo>
                    <a:cubicBezTo>
                      <a:pt x="19" y="149"/>
                      <a:pt x="19" y="146"/>
                      <a:pt x="19" y="142"/>
                    </a:cubicBezTo>
                    <a:cubicBezTo>
                      <a:pt x="19" y="139"/>
                      <a:pt x="19" y="136"/>
                      <a:pt x="20" y="133"/>
                    </a:cubicBezTo>
                    <a:cubicBezTo>
                      <a:pt x="22" y="130"/>
                      <a:pt x="23" y="127"/>
                      <a:pt x="25" y="124"/>
                    </a:cubicBezTo>
                    <a:cubicBezTo>
                      <a:pt x="27" y="121"/>
                      <a:pt x="29" y="119"/>
                      <a:pt x="31" y="116"/>
                    </a:cubicBezTo>
                    <a:cubicBezTo>
                      <a:pt x="33" y="114"/>
                      <a:pt x="35" y="112"/>
                      <a:pt x="37" y="109"/>
                    </a:cubicBezTo>
                    <a:cubicBezTo>
                      <a:pt x="37" y="108"/>
                      <a:pt x="38" y="107"/>
                      <a:pt x="39" y="105"/>
                    </a:cubicBezTo>
                    <a:cubicBezTo>
                      <a:pt x="39" y="105"/>
                      <a:pt x="39" y="104"/>
                      <a:pt x="40" y="104"/>
                    </a:cubicBezTo>
                    <a:cubicBezTo>
                      <a:pt x="40" y="103"/>
                      <a:pt x="42" y="87"/>
                      <a:pt x="43" y="84"/>
                    </a:cubicBezTo>
                    <a:cubicBezTo>
                      <a:pt x="42" y="70"/>
                      <a:pt x="34" y="56"/>
                      <a:pt x="26" y="45"/>
                    </a:cubicBezTo>
                    <a:cubicBezTo>
                      <a:pt x="23" y="41"/>
                      <a:pt x="21" y="37"/>
                      <a:pt x="18" y="33"/>
                    </a:cubicBezTo>
                    <a:cubicBezTo>
                      <a:pt x="9" y="20"/>
                      <a:pt x="3" y="12"/>
                      <a:pt x="0"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3" name="Freeform 117">
                <a:extLst>
                  <a:ext uri="{FF2B5EF4-FFF2-40B4-BE49-F238E27FC236}">
                    <a16:creationId xmlns:a16="http://schemas.microsoft.com/office/drawing/2014/main" id="{3FE0FFFB-65F0-4B4B-8805-EE79E3EEF7EF}"/>
                  </a:ext>
                </a:extLst>
              </p:cNvPr>
              <p:cNvSpPr>
                <a:spLocks/>
              </p:cNvSpPr>
              <p:nvPr/>
            </p:nvSpPr>
            <p:spPr bwMode="auto">
              <a:xfrm>
                <a:off x="5434484" y="2799399"/>
                <a:ext cx="230187" cy="463550"/>
              </a:xfrm>
              <a:custGeom>
                <a:avLst/>
                <a:gdLst>
                  <a:gd name="T0" fmla="*/ 87 w 87"/>
                  <a:gd name="T1" fmla="*/ 67 h 175"/>
                  <a:gd name="T2" fmla="*/ 81 w 87"/>
                  <a:gd name="T3" fmla="*/ 85 h 175"/>
                  <a:gd name="T4" fmla="*/ 79 w 87"/>
                  <a:gd name="T5" fmla="*/ 90 h 175"/>
                  <a:gd name="T6" fmla="*/ 41 w 87"/>
                  <a:gd name="T7" fmla="*/ 124 h 175"/>
                  <a:gd name="T8" fmla="*/ 38 w 87"/>
                  <a:gd name="T9" fmla="*/ 127 h 175"/>
                  <a:gd name="T10" fmla="*/ 34 w 87"/>
                  <a:gd name="T11" fmla="*/ 133 h 175"/>
                  <a:gd name="T12" fmla="*/ 26 w 87"/>
                  <a:gd name="T13" fmla="*/ 146 h 175"/>
                  <a:gd name="T14" fmla="*/ 22 w 87"/>
                  <a:gd name="T15" fmla="*/ 160 h 175"/>
                  <a:gd name="T16" fmla="*/ 24 w 87"/>
                  <a:gd name="T17" fmla="*/ 175 h 175"/>
                  <a:gd name="T18" fmla="*/ 21 w 87"/>
                  <a:gd name="T19" fmla="*/ 160 h 175"/>
                  <a:gd name="T20" fmla="*/ 24 w 87"/>
                  <a:gd name="T21" fmla="*/ 145 h 175"/>
                  <a:gd name="T22" fmla="*/ 30 w 87"/>
                  <a:gd name="T23" fmla="*/ 131 h 175"/>
                  <a:gd name="T24" fmla="*/ 33 w 87"/>
                  <a:gd name="T25" fmla="*/ 126 h 175"/>
                  <a:gd name="T26" fmla="*/ 33 w 87"/>
                  <a:gd name="T27" fmla="*/ 126 h 175"/>
                  <a:gd name="T28" fmla="*/ 29 w 87"/>
                  <a:gd name="T29" fmla="*/ 126 h 175"/>
                  <a:gd name="T30" fmla="*/ 24 w 87"/>
                  <a:gd name="T31" fmla="*/ 126 h 175"/>
                  <a:gd name="T32" fmla="*/ 19 w 87"/>
                  <a:gd name="T33" fmla="*/ 125 h 175"/>
                  <a:gd name="T34" fmla="*/ 0 w 87"/>
                  <a:gd name="T35" fmla="*/ 122 h 175"/>
                  <a:gd name="T36" fmla="*/ 20 w 87"/>
                  <a:gd name="T37" fmla="*/ 122 h 175"/>
                  <a:gd name="T38" fmla="*/ 24 w 87"/>
                  <a:gd name="T39" fmla="*/ 122 h 175"/>
                  <a:gd name="T40" fmla="*/ 29 w 87"/>
                  <a:gd name="T41" fmla="*/ 122 h 175"/>
                  <a:gd name="T42" fmla="*/ 34 w 87"/>
                  <a:gd name="T43" fmla="*/ 122 h 175"/>
                  <a:gd name="T44" fmla="*/ 34 w 87"/>
                  <a:gd name="T45" fmla="*/ 122 h 175"/>
                  <a:gd name="T46" fmla="*/ 37 w 87"/>
                  <a:gd name="T47" fmla="*/ 119 h 175"/>
                  <a:gd name="T48" fmla="*/ 62 w 87"/>
                  <a:gd name="T49" fmla="*/ 96 h 175"/>
                  <a:gd name="T50" fmla="*/ 76 w 87"/>
                  <a:gd name="T51" fmla="*/ 81 h 175"/>
                  <a:gd name="T52" fmla="*/ 77 w 87"/>
                  <a:gd name="T53" fmla="*/ 61 h 175"/>
                  <a:gd name="T54" fmla="*/ 76 w 87"/>
                  <a:gd name="T55" fmla="*/ 42 h 175"/>
                  <a:gd name="T56" fmla="*/ 68 w 87"/>
                  <a:gd name="T5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75">
                    <a:moveTo>
                      <a:pt x="87" y="67"/>
                    </a:moveTo>
                    <a:cubicBezTo>
                      <a:pt x="87" y="73"/>
                      <a:pt x="85" y="79"/>
                      <a:pt x="81" y="85"/>
                    </a:cubicBezTo>
                    <a:cubicBezTo>
                      <a:pt x="81" y="86"/>
                      <a:pt x="80" y="88"/>
                      <a:pt x="79" y="90"/>
                    </a:cubicBezTo>
                    <a:cubicBezTo>
                      <a:pt x="70" y="105"/>
                      <a:pt x="54" y="113"/>
                      <a:pt x="41" y="124"/>
                    </a:cubicBezTo>
                    <a:cubicBezTo>
                      <a:pt x="40" y="124"/>
                      <a:pt x="39" y="126"/>
                      <a:pt x="38" y="127"/>
                    </a:cubicBezTo>
                    <a:cubicBezTo>
                      <a:pt x="37" y="129"/>
                      <a:pt x="35" y="131"/>
                      <a:pt x="34" y="133"/>
                    </a:cubicBezTo>
                    <a:cubicBezTo>
                      <a:pt x="31" y="137"/>
                      <a:pt x="28" y="141"/>
                      <a:pt x="26" y="146"/>
                    </a:cubicBezTo>
                    <a:cubicBezTo>
                      <a:pt x="24" y="150"/>
                      <a:pt x="23" y="155"/>
                      <a:pt x="22" y="160"/>
                    </a:cubicBezTo>
                    <a:cubicBezTo>
                      <a:pt x="22" y="165"/>
                      <a:pt x="22" y="170"/>
                      <a:pt x="24" y="175"/>
                    </a:cubicBezTo>
                    <a:cubicBezTo>
                      <a:pt x="21" y="170"/>
                      <a:pt x="21" y="165"/>
                      <a:pt x="21" y="160"/>
                    </a:cubicBezTo>
                    <a:cubicBezTo>
                      <a:pt x="21" y="155"/>
                      <a:pt x="22" y="150"/>
                      <a:pt x="24" y="145"/>
                    </a:cubicBezTo>
                    <a:cubicBezTo>
                      <a:pt x="25" y="140"/>
                      <a:pt x="28" y="135"/>
                      <a:pt x="30" y="131"/>
                    </a:cubicBezTo>
                    <a:cubicBezTo>
                      <a:pt x="31" y="129"/>
                      <a:pt x="32" y="128"/>
                      <a:pt x="33" y="126"/>
                    </a:cubicBezTo>
                    <a:cubicBezTo>
                      <a:pt x="33" y="126"/>
                      <a:pt x="33" y="126"/>
                      <a:pt x="33" y="126"/>
                    </a:cubicBezTo>
                    <a:cubicBezTo>
                      <a:pt x="32" y="126"/>
                      <a:pt x="30" y="126"/>
                      <a:pt x="29" y="126"/>
                    </a:cubicBezTo>
                    <a:cubicBezTo>
                      <a:pt x="27" y="126"/>
                      <a:pt x="26" y="126"/>
                      <a:pt x="24" y="126"/>
                    </a:cubicBezTo>
                    <a:cubicBezTo>
                      <a:pt x="19" y="125"/>
                      <a:pt x="19" y="125"/>
                      <a:pt x="19" y="125"/>
                    </a:cubicBezTo>
                    <a:cubicBezTo>
                      <a:pt x="0" y="122"/>
                      <a:pt x="0" y="122"/>
                      <a:pt x="0" y="122"/>
                    </a:cubicBezTo>
                    <a:cubicBezTo>
                      <a:pt x="20" y="122"/>
                      <a:pt x="20" y="122"/>
                      <a:pt x="20" y="122"/>
                    </a:cubicBezTo>
                    <a:cubicBezTo>
                      <a:pt x="24" y="122"/>
                      <a:pt x="24" y="122"/>
                      <a:pt x="24" y="122"/>
                    </a:cubicBezTo>
                    <a:cubicBezTo>
                      <a:pt x="26" y="122"/>
                      <a:pt x="28" y="122"/>
                      <a:pt x="29" y="122"/>
                    </a:cubicBezTo>
                    <a:cubicBezTo>
                      <a:pt x="31" y="122"/>
                      <a:pt x="32" y="122"/>
                      <a:pt x="34" y="122"/>
                    </a:cubicBezTo>
                    <a:cubicBezTo>
                      <a:pt x="34" y="122"/>
                      <a:pt x="34" y="122"/>
                      <a:pt x="34" y="122"/>
                    </a:cubicBezTo>
                    <a:cubicBezTo>
                      <a:pt x="35" y="121"/>
                      <a:pt x="36" y="120"/>
                      <a:pt x="37" y="119"/>
                    </a:cubicBezTo>
                    <a:cubicBezTo>
                      <a:pt x="46" y="111"/>
                      <a:pt x="54" y="103"/>
                      <a:pt x="62" y="96"/>
                    </a:cubicBezTo>
                    <a:cubicBezTo>
                      <a:pt x="67" y="91"/>
                      <a:pt x="72" y="87"/>
                      <a:pt x="76" y="81"/>
                    </a:cubicBezTo>
                    <a:cubicBezTo>
                      <a:pt x="78" y="75"/>
                      <a:pt x="78" y="68"/>
                      <a:pt x="77" y="61"/>
                    </a:cubicBezTo>
                    <a:cubicBezTo>
                      <a:pt x="77" y="54"/>
                      <a:pt x="76" y="48"/>
                      <a:pt x="76" y="42"/>
                    </a:cubicBezTo>
                    <a:cubicBezTo>
                      <a:pt x="73" y="28"/>
                      <a:pt x="70" y="14"/>
                      <a:pt x="68" y="0"/>
                    </a:cubicBezTo>
                  </a:path>
                </a:pathLst>
              </a:custGeom>
              <a:solidFill>
                <a:srgbClr val="F490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4" name="Freeform 118">
                <a:extLst>
                  <a:ext uri="{FF2B5EF4-FFF2-40B4-BE49-F238E27FC236}">
                    <a16:creationId xmlns:a16="http://schemas.microsoft.com/office/drawing/2014/main" id="{C46DF851-8DEC-46D2-A9B2-57F194A93A3D}"/>
                  </a:ext>
                </a:extLst>
              </p:cNvPr>
              <p:cNvSpPr>
                <a:spLocks/>
              </p:cNvSpPr>
              <p:nvPr/>
            </p:nvSpPr>
            <p:spPr bwMode="auto">
              <a:xfrm>
                <a:off x="5931371" y="2546986"/>
                <a:ext cx="34925" cy="50800"/>
              </a:xfrm>
              <a:custGeom>
                <a:avLst/>
                <a:gdLst>
                  <a:gd name="T0" fmla="*/ 11 w 13"/>
                  <a:gd name="T1" fmla="*/ 19 h 19"/>
                  <a:gd name="T2" fmla="*/ 0 w 13"/>
                  <a:gd name="T3" fmla="*/ 16 h 19"/>
                  <a:gd name="T4" fmla="*/ 2 w 13"/>
                  <a:gd name="T5" fmla="*/ 12 h 19"/>
                  <a:gd name="T6" fmla="*/ 4 w 13"/>
                  <a:gd name="T7" fmla="*/ 1 h 19"/>
                  <a:gd name="T8" fmla="*/ 4 w 13"/>
                  <a:gd name="T9" fmla="*/ 0 h 19"/>
                  <a:gd name="T10" fmla="*/ 13 w 13"/>
                  <a:gd name="T11" fmla="*/ 3 h 19"/>
                  <a:gd name="T12" fmla="*/ 11 w 13"/>
                  <a:gd name="T13" fmla="*/ 10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7" y="18"/>
                      <a:pt x="3" y="17"/>
                      <a:pt x="0" y="16"/>
                    </a:cubicBezTo>
                    <a:cubicBezTo>
                      <a:pt x="1" y="15"/>
                      <a:pt x="1" y="13"/>
                      <a:pt x="2" y="12"/>
                    </a:cubicBezTo>
                    <a:cubicBezTo>
                      <a:pt x="4" y="8"/>
                      <a:pt x="5" y="5"/>
                      <a:pt x="4" y="1"/>
                    </a:cubicBezTo>
                    <a:cubicBezTo>
                      <a:pt x="4" y="1"/>
                      <a:pt x="4" y="1"/>
                      <a:pt x="4" y="0"/>
                    </a:cubicBezTo>
                    <a:cubicBezTo>
                      <a:pt x="7" y="1"/>
                      <a:pt x="10" y="2"/>
                      <a:pt x="13" y="3"/>
                    </a:cubicBezTo>
                    <a:cubicBezTo>
                      <a:pt x="12" y="5"/>
                      <a:pt x="11" y="8"/>
                      <a:pt x="11" y="10"/>
                    </a:cubicBezTo>
                    <a:cubicBezTo>
                      <a:pt x="10" y="13"/>
                      <a:pt x="10" y="16"/>
                      <a:pt x="11" y="19"/>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5" name="Freeform 119">
                <a:extLst>
                  <a:ext uri="{FF2B5EF4-FFF2-40B4-BE49-F238E27FC236}">
                    <a16:creationId xmlns:a16="http://schemas.microsoft.com/office/drawing/2014/main" id="{3CF0E87B-C244-4C81-8792-0AB72F55814D}"/>
                  </a:ext>
                </a:extLst>
              </p:cNvPr>
              <p:cNvSpPr>
                <a:spLocks/>
              </p:cNvSpPr>
              <p:nvPr/>
            </p:nvSpPr>
            <p:spPr bwMode="auto">
              <a:xfrm>
                <a:off x="6288559" y="2553336"/>
                <a:ext cx="44450" cy="44450"/>
              </a:xfrm>
              <a:custGeom>
                <a:avLst/>
                <a:gdLst>
                  <a:gd name="T0" fmla="*/ 17 w 17"/>
                  <a:gd name="T1" fmla="*/ 15 h 17"/>
                  <a:gd name="T2" fmla="*/ 3 w 17"/>
                  <a:gd name="T3" fmla="*/ 17 h 17"/>
                  <a:gd name="T4" fmla="*/ 3 w 17"/>
                  <a:gd name="T5" fmla="*/ 10 h 17"/>
                  <a:gd name="T6" fmla="*/ 0 w 17"/>
                  <a:gd name="T7" fmla="*/ 2 h 17"/>
                  <a:gd name="T8" fmla="*/ 12 w 17"/>
                  <a:gd name="T9" fmla="*/ 0 h 17"/>
                  <a:gd name="T10" fmla="*/ 14 w 17"/>
                  <a:gd name="T11" fmla="*/ 9 h 17"/>
                  <a:gd name="T12" fmla="*/ 17 w 17"/>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7" y="15"/>
                    </a:moveTo>
                    <a:cubicBezTo>
                      <a:pt x="12" y="16"/>
                      <a:pt x="7" y="16"/>
                      <a:pt x="3" y="17"/>
                    </a:cubicBezTo>
                    <a:cubicBezTo>
                      <a:pt x="3" y="15"/>
                      <a:pt x="3" y="12"/>
                      <a:pt x="3" y="10"/>
                    </a:cubicBezTo>
                    <a:cubicBezTo>
                      <a:pt x="3" y="7"/>
                      <a:pt x="2" y="4"/>
                      <a:pt x="0" y="2"/>
                    </a:cubicBezTo>
                    <a:cubicBezTo>
                      <a:pt x="4" y="1"/>
                      <a:pt x="8" y="0"/>
                      <a:pt x="12" y="0"/>
                    </a:cubicBezTo>
                    <a:cubicBezTo>
                      <a:pt x="12" y="3"/>
                      <a:pt x="13" y="6"/>
                      <a:pt x="14" y="9"/>
                    </a:cubicBezTo>
                    <a:cubicBezTo>
                      <a:pt x="15" y="11"/>
                      <a:pt x="16" y="13"/>
                      <a:pt x="17" y="15"/>
                    </a:cubicBezTo>
                    <a:close/>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6" name="Freeform 120">
                <a:extLst>
                  <a:ext uri="{FF2B5EF4-FFF2-40B4-BE49-F238E27FC236}">
                    <a16:creationId xmlns:a16="http://schemas.microsoft.com/office/drawing/2014/main" id="{A6E2CBED-A24E-4621-99C2-6D819377E957}"/>
                  </a:ext>
                </a:extLst>
              </p:cNvPr>
              <p:cNvSpPr>
                <a:spLocks/>
              </p:cNvSpPr>
              <p:nvPr/>
            </p:nvSpPr>
            <p:spPr bwMode="auto">
              <a:xfrm>
                <a:off x="6094884" y="2523174"/>
                <a:ext cx="19050" cy="0"/>
              </a:xfrm>
              <a:custGeom>
                <a:avLst/>
                <a:gdLst>
                  <a:gd name="T0" fmla="*/ 0 w 7"/>
                  <a:gd name="T1" fmla="*/ 3 w 7"/>
                  <a:gd name="T2" fmla="*/ 7 w 7"/>
                  <a:gd name="T3" fmla="*/ 0 w 7"/>
                </a:gdLst>
                <a:ahLst/>
                <a:cxnLst>
                  <a:cxn ang="0">
                    <a:pos x="T0" y="0"/>
                  </a:cxn>
                  <a:cxn ang="0">
                    <a:pos x="T1" y="0"/>
                  </a:cxn>
                  <a:cxn ang="0">
                    <a:pos x="T2" y="0"/>
                  </a:cxn>
                  <a:cxn ang="0">
                    <a:pos x="T3" y="0"/>
                  </a:cxn>
                </a:cxnLst>
                <a:rect l="0" t="0" r="r" b="b"/>
                <a:pathLst>
                  <a:path w="7">
                    <a:moveTo>
                      <a:pt x="0" y="0"/>
                    </a:moveTo>
                    <a:cubicBezTo>
                      <a:pt x="1" y="0"/>
                      <a:pt x="2" y="0"/>
                      <a:pt x="3" y="0"/>
                    </a:cubicBezTo>
                    <a:cubicBezTo>
                      <a:pt x="4" y="0"/>
                      <a:pt x="5" y="0"/>
                      <a:pt x="7" y="0"/>
                    </a:cubicBezTo>
                    <a:cubicBezTo>
                      <a:pt x="4" y="0"/>
                      <a:pt x="2" y="0"/>
                      <a:pt x="0"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7" name="Freeform 121">
                <a:extLst>
                  <a:ext uri="{FF2B5EF4-FFF2-40B4-BE49-F238E27FC236}">
                    <a16:creationId xmlns:a16="http://schemas.microsoft.com/office/drawing/2014/main" id="{650274D0-199B-4108-B693-A7E990DCDEA4}"/>
                  </a:ext>
                </a:extLst>
              </p:cNvPr>
              <p:cNvSpPr>
                <a:spLocks/>
              </p:cNvSpPr>
              <p:nvPr/>
            </p:nvSpPr>
            <p:spPr bwMode="auto">
              <a:xfrm>
                <a:off x="5966296" y="2513649"/>
                <a:ext cx="322262" cy="57150"/>
              </a:xfrm>
              <a:custGeom>
                <a:avLst/>
                <a:gdLst>
                  <a:gd name="T0" fmla="*/ 0 w 122"/>
                  <a:gd name="T1" fmla="*/ 16 h 22"/>
                  <a:gd name="T2" fmla="*/ 9 w 122"/>
                  <a:gd name="T3" fmla="*/ 6 h 22"/>
                  <a:gd name="T4" fmla="*/ 28 w 122"/>
                  <a:gd name="T5" fmla="*/ 1 h 22"/>
                  <a:gd name="T6" fmla="*/ 52 w 122"/>
                  <a:gd name="T7" fmla="*/ 4 h 22"/>
                  <a:gd name="T8" fmla="*/ 49 w 122"/>
                  <a:gd name="T9" fmla="*/ 4 h 22"/>
                  <a:gd name="T10" fmla="*/ 56 w 122"/>
                  <a:gd name="T11" fmla="*/ 4 h 22"/>
                  <a:gd name="T12" fmla="*/ 52 w 122"/>
                  <a:gd name="T13" fmla="*/ 4 h 22"/>
                  <a:gd name="T14" fmla="*/ 96 w 122"/>
                  <a:gd name="T15" fmla="*/ 1 h 22"/>
                  <a:gd name="T16" fmla="*/ 106 w 122"/>
                  <a:gd name="T17" fmla="*/ 3 h 22"/>
                  <a:gd name="T18" fmla="*/ 116 w 122"/>
                  <a:gd name="T19" fmla="*/ 7 h 22"/>
                  <a:gd name="T20" fmla="*/ 122 w 122"/>
                  <a:gd name="T21" fmla="*/ 15 h 22"/>
                  <a:gd name="T22" fmla="*/ 122 w 122"/>
                  <a:gd name="T23" fmla="*/ 16 h 22"/>
                  <a:gd name="T24" fmla="*/ 49 w 122"/>
                  <a:gd name="T25" fmla="*/ 22 h 22"/>
                  <a:gd name="T26" fmla="*/ 0 w 122"/>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2">
                    <a:moveTo>
                      <a:pt x="0" y="16"/>
                    </a:moveTo>
                    <a:cubicBezTo>
                      <a:pt x="2" y="12"/>
                      <a:pt x="5" y="8"/>
                      <a:pt x="9" y="6"/>
                    </a:cubicBezTo>
                    <a:cubicBezTo>
                      <a:pt x="14" y="2"/>
                      <a:pt x="21" y="0"/>
                      <a:pt x="28" y="1"/>
                    </a:cubicBezTo>
                    <a:cubicBezTo>
                      <a:pt x="36" y="3"/>
                      <a:pt x="44" y="3"/>
                      <a:pt x="52" y="4"/>
                    </a:cubicBezTo>
                    <a:cubicBezTo>
                      <a:pt x="51" y="4"/>
                      <a:pt x="50" y="4"/>
                      <a:pt x="49" y="4"/>
                    </a:cubicBezTo>
                    <a:cubicBezTo>
                      <a:pt x="51" y="4"/>
                      <a:pt x="54" y="4"/>
                      <a:pt x="56" y="4"/>
                    </a:cubicBezTo>
                    <a:cubicBezTo>
                      <a:pt x="55" y="4"/>
                      <a:pt x="53" y="4"/>
                      <a:pt x="52" y="4"/>
                    </a:cubicBezTo>
                    <a:cubicBezTo>
                      <a:pt x="67" y="4"/>
                      <a:pt x="81" y="3"/>
                      <a:pt x="96" y="1"/>
                    </a:cubicBezTo>
                    <a:cubicBezTo>
                      <a:pt x="99" y="1"/>
                      <a:pt x="103" y="1"/>
                      <a:pt x="106" y="3"/>
                    </a:cubicBezTo>
                    <a:cubicBezTo>
                      <a:pt x="110" y="3"/>
                      <a:pt x="113" y="5"/>
                      <a:pt x="116" y="7"/>
                    </a:cubicBezTo>
                    <a:cubicBezTo>
                      <a:pt x="118" y="10"/>
                      <a:pt x="120" y="12"/>
                      <a:pt x="122" y="15"/>
                    </a:cubicBezTo>
                    <a:cubicBezTo>
                      <a:pt x="122" y="16"/>
                      <a:pt x="122" y="16"/>
                      <a:pt x="122" y="16"/>
                    </a:cubicBezTo>
                    <a:cubicBezTo>
                      <a:pt x="98" y="20"/>
                      <a:pt x="74" y="22"/>
                      <a:pt x="49" y="22"/>
                    </a:cubicBezTo>
                    <a:cubicBezTo>
                      <a:pt x="33" y="21"/>
                      <a:pt x="16" y="19"/>
                      <a:pt x="0" y="16"/>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8" name="Freeform 122">
                <a:extLst>
                  <a:ext uri="{FF2B5EF4-FFF2-40B4-BE49-F238E27FC236}">
                    <a16:creationId xmlns:a16="http://schemas.microsoft.com/office/drawing/2014/main" id="{A93BAB0E-AC80-49A5-A483-84CD9BB8FA86}"/>
                  </a:ext>
                </a:extLst>
              </p:cNvPr>
              <p:cNvSpPr>
                <a:spLocks/>
              </p:cNvSpPr>
              <p:nvPr/>
            </p:nvSpPr>
            <p:spPr bwMode="auto">
              <a:xfrm>
                <a:off x="5959946" y="2597786"/>
                <a:ext cx="336550" cy="66675"/>
              </a:xfrm>
              <a:custGeom>
                <a:avLst/>
                <a:gdLst>
                  <a:gd name="T0" fmla="*/ 85 w 127"/>
                  <a:gd name="T1" fmla="*/ 5 h 25"/>
                  <a:gd name="T2" fmla="*/ 127 w 127"/>
                  <a:gd name="T3" fmla="*/ 0 h 25"/>
                  <a:gd name="T4" fmla="*/ 121 w 127"/>
                  <a:gd name="T5" fmla="*/ 13 h 25"/>
                  <a:gd name="T6" fmla="*/ 103 w 127"/>
                  <a:gd name="T7" fmla="*/ 23 h 25"/>
                  <a:gd name="T8" fmla="*/ 58 w 127"/>
                  <a:gd name="T9" fmla="*/ 25 h 25"/>
                  <a:gd name="T10" fmla="*/ 26 w 127"/>
                  <a:gd name="T11" fmla="*/ 23 h 25"/>
                  <a:gd name="T12" fmla="*/ 22 w 127"/>
                  <a:gd name="T13" fmla="*/ 22 h 25"/>
                  <a:gd name="T14" fmla="*/ 4 w 127"/>
                  <a:gd name="T15" fmla="*/ 11 h 25"/>
                  <a:gd name="T16" fmla="*/ 0 w 127"/>
                  <a:gd name="T17" fmla="*/ 2 h 25"/>
                  <a:gd name="T18" fmla="*/ 0 w 127"/>
                  <a:gd name="T19" fmla="*/ 0 h 25"/>
                  <a:gd name="T20" fmla="*/ 85 w 127"/>
                  <a:gd name="T21"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85" y="5"/>
                    </a:moveTo>
                    <a:cubicBezTo>
                      <a:pt x="99" y="4"/>
                      <a:pt x="113" y="2"/>
                      <a:pt x="127" y="0"/>
                    </a:cubicBezTo>
                    <a:cubicBezTo>
                      <a:pt x="126" y="5"/>
                      <a:pt x="124" y="9"/>
                      <a:pt x="121" y="13"/>
                    </a:cubicBezTo>
                    <a:cubicBezTo>
                      <a:pt x="116" y="18"/>
                      <a:pt x="110" y="22"/>
                      <a:pt x="103" y="23"/>
                    </a:cubicBezTo>
                    <a:cubicBezTo>
                      <a:pt x="88" y="24"/>
                      <a:pt x="73" y="25"/>
                      <a:pt x="58" y="25"/>
                    </a:cubicBezTo>
                    <a:cubicBezTo>
                      <a:pt x="47" y="25"/>
                      <a:pt x="36" y="24"/>
                      <a:pt x="26" y="23"/>
                    </a:cubicBezTo>
                    <a:cubicBezTo>
                      <a:pt x="24" y="23"/>
                      <a:pt x="23" y="22"/>
                      <a:pt x="22" y="22"/>
                    </a:cubicBezTo>
                    <a:cubicBezTo>
                      <a:pt x="15" y="21"/>
                      <a:pt x="9" y="17"/>
                      <a:pt x="4" y="11"/>
                    </a:cubicBezTo>
                    <a:cubicBezTo>
                      <a:pt x="2" y="9"/>
                      <a:pt x="1" y="5"/>
                      <a:pt x="0" y="2"/>
                    </a:cubicBezTo>
                    <a:cubicBezTo>
                      <a:pt x="0" y="1"/>
                      <a:pt x="0" y="0"/>
                      <a:pt x="0" y="0"/>
                    </a:cubicBezTo>
                    <a:cubicBezTo>
                      <a:pt x="28" y="6"/>
                      <a:pt x="57" y="7"/>
                      <a:pt x="85" y="5"/>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49" name="Freeform 123">
                <a:extLst>
                  <a:ext uri="{FF2B5EF4-FFF2-40B4-BE49-F238E27FC236}">
                    <a16:creationId xmlns:a16="http://schemas.microsoft.com/office/drawing/2014/main" id="{72708EBB-8F3E-47B6-9893-0F701CCAA24F}"/>
                  </a:ext>
                </a:extLst>
              </p:cNvPr>
              <p:cNvSpPr>
                <a:spLocks/>
              </p:cNvSpPr>
              <p:nvPr/>
            </p:nvSpPr>
            <p:spPr bwMode="auto">
              <a:xfrm>
                <a:off x="5958359" y="2554924"/>
                <a:ext cx="338137" cy="61913"/>
              </a:xfrm>
              <a:custGeom>
                <a:avLst/>
                <a:gdLst>
                  <a:gd name="T0" fmla="*/ 128 w 128"/>
                  <a:gd name="T1" fmla="*/ 16 h 23"/>
                  <a:gd name="T2" fmla="*/ 86 w 128"/>
                  <a:gd name="T3" fmla="*/ 21 h 23"/>
                  <a:gd name="T4" fmla="*/ 1 w 128"/>
                  <a:gd name="T5" fmla="*/ 16 h 23"/>
                  <a:gd name="T6" fmla="*/ 1 w 128"/>
                  <a:gd name="T7" fmla="*/ 7 h 23"/>
                  <a:gd name="T8" fmla="*/ 3 w 128"/>
                  <a:gd name="T9" fmla="*/ 0 h 23"/>
                  <a:gd name="T10" fmla="*/ 52 w 128"/>
                  <a:gd name="T11" fmla="*/ 6 h 23"/>
                  <a:gd name="T12" fmla="*/ 125 w 128"/>
                  <a:gd name="T13" fmla="*/ 1 h 23"/>
                  <a:gd name="T14" fmla="*/ 128 w 128"/>
                  <a:gd name="T15" fmla="*/ 9 h 23"/>
                  <a:gd name="T16" fmla="*/ 128 w 128"/>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3">
                    <a:moveTo>
                      <a:pt x="128" y="16"/>
                    </a:moveTo>
                    <a:cubicBezTo>
                      <a:pt x="114" y="18"/>
                      <a:pt x="100" y="20"/>
                      <a:pt x="86" y="21"/>
                    </a:cubicBezTo>
                    <a:cubicBezTo>
                      <a:pt x="57" y="23"/>
                      <a:pt x="28" y="22"/>
                      <a:pt x="1" y="16"/>
                    </a:cubicBezTo>
                    <a:cubicBezTo>
                      <a:pt x="0" y="13"/>
                      <a:pt x="0" y="10"/>
                      <a:pt x="1" y="7"/>
                    </a:cubicBezTo>
                    <a:cubicBezTo>
                      <a:pt x="1" y="5"/>
                      <a:pt x="2" y="2"/>
                      <a:pt x="3" y="0"/>
                    </a:cubicBezTo>
                    <a:cubicBezTo>
                      <a:pt x="19" y="3"/>
                      <a:pt x="36" y="5"/>
                      <a:pt x="52" y="6"/>
                    </a:cubicBezTo>
                    <a:cubicBezTo>
                      <a:pt x="77" y="7"/>
                      <a:pt x="101" y="4"/>
                      <a:pt x="125" y="1"/>
                    </a:cubicBezTo>
                    <a:cubicBezTo>
                      <a:pt x="127" y="3"/>
                      <a:pt x="128" y="6"/>
                      <a:pt x="128" y="9"/>
                    </a:cubicBezTo>
                    <a:cubicBezTo>
                      <a:pt x="128" y="11"/>
                      <a:pt x="128" y="14"/>
                      <a:pt x="128" y="1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0" name="Freeform 124">
                <a:extLst>
                  <a:ext uri="{FF2B5EF4-FFF2-40B4-BE49-F238E27FC236}">
                    <a16:creationId xmlns:a16="http://schemas.microsoft.com/office/drawing/2014/main" id="{1E9D25E2-5990-42C4-BECF-447AD06F9414}"/>
                  </a:ext>
                </a:extLst>
              </p:cNvPr>
              <p:cNvSpPr>
                <a:spLocks/>
              </p:cNvSpPr>
              <p:nvPr/>
            </p:nvSpPr>
            <p:spPr bwMode="auto">
              <a:xfrm>
                <a:off x="6333009" y="2507299"/>
                <a:ext cx="303212" cy="114300"/>
              </a:xfrm>
              <a:custGeom>
                <a:avLst/>
                <a:gdLst>
                  <a:gd name="T0" fmla="*/ 115 w 115"/>
                  <a:gd name="T1" fmla="*/ 0 h 43"/>
                  <a:gd name="T2" fmla="*/ 112 w 115"/>
                  <a:gd name="T3" fmla="*/ 12 h 43"/>
                  <a:gd name="T4" fmla="*/ 109 w 115"/>
                  <a:gd name="T5" fmla="*/ 17 h 43"/>
                  <a:gd name="T6" fmla="*/ 98 w 115"/>
                  <a:gd name="T7" fmla="*/ 25 h 43"/>
                  <a:gd name="T8" fmla="*/ 75 w 115"/>
                  <a:gd name="T9" fmla="*/ 31 h 43"/>
                  <a:gd name="T10" fmla="*/ 40 w 115"/>
                  <a:gd name="T11" fmla="*/ 39 h 43"/>
                  <a:gd name="T12" fmla="*/ 31 w 115"/>
                  <a:gd name="T13" fmla="*/ 41 h 43"/>
                  <a:gd name="T14" fmla="*/ 21 w 115"/>
                  <a:gd name="T15" fmla="*/ 43 h 43"/>
                  <a:gd name="T16" fmla="*/ 11 w 115"/>
                  <a:gd name="T17" fmla="*/ 41 h 43"/>
                  <a:gd name="T18" fmla="*/ 3 w 115"/>
                  <a:gd name="T19" fmla="*/ 34 h 43"/>
                  <a:gd name="T20" fmla="*/ 0 w 115"/>
                  <a:gd name="T21" fmla="*/ 32 h 43"/>
                  <a:gd name="T22" fmla="*/ 57 w 115"/>
                  <a:gd name="T23" fmla="*/ 18 h 43"/>
                  <a:gd name="T24" fmla="*/ 115 w 115"/>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43">
                    <a:moveTo>
                      <a:pt x="115" y="0"/>
                    </a:moveTo>
                    <a:cubicBezTo>
                      <a:pt x="115" y="4"/>
                      <a:pt x="114" y="8"/>
                      <a:pt x="112" y="12"/>
                    </a:cubicBezTo>
                    <a:cubicBezTo>
                      <a:pt x="111" y="14"/>
                      <a:pt x="110" y="15"/>
                      <a:pt x="109" y="17"/>
                    </a:cubicBezTo>
                    <a:cubicBezTo>
                      <a:pt x="106" y="21"/>
                      <a:pt x="102" y="24"/>
                      <a:pt x="98" y="25"/>
                    </a:cubicBezTo>
                    <a:cubicBezTo>
                      <a:pt x="90" y="27"/>
                      <a:pt x="83" y="29"/>
                      <a:pt x="75" y="31"/>
                    </a:cubicBezTo>
                    <a:cubicBezTo>
                      <a:pt x="63" y="34"/>
                      <a:pt x="52" y="36"/>
                      <a:pt x="40" y="39"/>
                    </a:cubicBezTo>
                    <a:cubicBezTo>
                      <a:pt x="37" y="40"/>
                      <a:pt x="34" y="41"/>
                      <a:pt x="31" y="41"/>
                    </a:cubicBezTo>
                    <a:cubicBezTo>
                      <a:pt x="28" y="43"/>
                      <a:pt x="25" y="43"/>
                      <a:pt x="21" y="43"/>
                    </a:cubicBezTo>
                    <a:cubicBezTo>
                      <a:pt x="18" y="43"/>
                      <a:pt x="14" y="42"/>
                      <a:pt x="11" y="41"/>
                    </a:cubicBezTo>
                    <a:cubicBezTo>
                      <a:pt x="8" y="39"/>
                      <a:pt x="5" y="37"/>
                      <a:pt x="3" y="34"/>
                    </a:cubicBezTo>
                    <a:cubicBezTo>
                      <a:pt x="2" y="33"/>
                      <a:pt x="1" y="33"/>
                      <a:pt x="0" y="32"/>
                    </a:cubicBezTo>
                    <a:cubicBezTo>
                      <a:pt x="19" y="28"/>
                      <a:pt x="38" y="23"/>
                      <a:pt x="57" y="18"/>
                    </a:cubicBezTo>
                    <a:cubicBezTo>
                      <a:pt x="76" y="13"/>
                      <a:pt x="96" y="7"/>
                      <a:pt x="115" y="0"/>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1" name="Freeform 125">
                <a:extLst>
                  <a:ext uri="{FF2B5EF4-FFF2-40B4-BE49-F238E27FC236}">
                    <a16:creationId xmlns:a16="http://schemas.microsoft.com/office/drawing/2014/main" id="{57CB59DB-5D5C-40C5-AAD8-69EBD577EE97}"/>
                  </a:ext>
                </a:extLst>
              </p:cNvPr>
              <p:cNvSpPr>
                <a:spLocks/>
              </p:cNvSpPr>
              <p:nvPr/>
            </p:nvSpPr>
            <p:spPr bwMode="auto">
              <a:xfrm>
                <a:off x="6320309" y="2435861"/>
                <a:ext cx="303212" cy="117475"/>
              </a:xfrm>
              <a:custGeom>
                <a:avLst/>
                <a:gdLst>
                  <a:gd name="T0" fmla="*/ 3 w 115"/>
                  <a:gd name="T1" fmla="*/ 32 h 44"/>
                  <a:gd name="T2" fmla="*/ 7 w 115"/>
                  <a:gd name="T3" fmla="*/ 27 h 44"/>
                  <a:gd name="T4" fmla="*/ 18 w 115"/>
                  <a:gd name="T5" fmla="*/ 19 h 44"/>
                  <a:gd name="T6" fmla="*/ 40 w 115"/>
                  <a:gd name="T7" fmla="*/ 13 h 44"/>
                  <a:gd name="T8" fmla="*/ 76 w 115"/>
                  <a:gd name="T9" fmla="*/ 4 h 44"/>
                  <a:gd name="T10" fmla="*/ 84 w 115"/>
                  <a:gd name="T11" fmla="*/ 2 h 44"/>
                  <a:gd name="T12" fmla="*/ 94 w 115"/>
                  <a:gd name="T13" fmla="*/ 1 h 44"/>
                  <a:gd name="T14" fmla="*/ 104 w 115"/>
                  <a:gd name="T15" fmla="*/ 3 h 44"/>
                  <a:gd name="T16" fmla="*/ 113 w 115"/>
                  <a:gd name="T17" fmla="*/ 9 h 44"/>
                  <a:gd name="T18" fmla="*/ 115 w 115"/>
                  <a:gd name="T19" fmla="*/ 12 h 44"/>
                  <a:gd name="T20" fmla="*/ 1 w 115"/>
                  <a:gd name="T21" fmla="*/ 44 h 44"/>
                  <a:gd name="T22" fmla="*/ 3 w 115"/>
                  <a:gd name="T23"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44">
                    <a:moveTo>
                      <a:pt x="3" y="32"/>
                    </a:moveTo>
                    <a:cubicBezTo>
                      <a:pt x="4" y="31"/>
                      <a:pt x="5" y="29"/>
                      <a:pt x="7" y="27"/>
                    </a:cubicBezTo>
                    <a:cubicBezTo>
                      <a:pt x="10" y="23"/>
                      <a:pt x="13" y="20"/>
                      <a:pt x="18" y="19"/>
                    </a:cubicBezTo>
                    <a:cubicBezTo>
                      <a:pt x="25" y="17"/>
                      <a:pt x="32" y="15"/>
                      <a:pt x="40" y="13"/>
                    </a:cubicBezTo>
                    <a:cubicBezTo>
                      <a:pt x="52" y="10"/>
                      <a:pt x="64" y="7"/>
                      <a:pt x="76" y="4"/>
                    </a:cubicBezTo>
                    <a:cubicBezTo>
                      <a:pt x="78" y="4"/>
                      <a:pt x="81" y="3"/>
                      <a:pt x="84" y="2"/>
                    </a:cubicBezTo>
                    <a:cubicBezTo>
                      <a:pt x="87" y="1"/>
                      <a:pt x="90" y="0"/>
                      <a:pt x="94" y="1"/>
                    </a:cubicBezTo>
                    <a:cubicBezTo>
                      <a:pt x="98" y="1"/>
                      <a:pt x="101" y="1"/>
                      <a:pt x="104" y="3"/>
                    </a:cubicBezTo>
                    <a:cubicBezTo>
                      <a:pt x="108" y="4"/>
                      <a:pt x="110" y="6"/>
                      <a:pt x="113" y="9"/>
                    </a:cubicBezTo>
                    <a:cubicBezTo>
                      <a:pt x="113" y="10"/>
                      <a:pt x="114" y="11"/>
                      <a:pt x="115" y="12"/>
                    </a:cubicBezTo>
                    <a:cubicBezTo>
                      <a:pt x="78" y="24"/>
                      <a:pt x="39" y="36"/>
                      <a:pt x="1" y="44"/>
                    </a:cubicBezTo>
                    <a:cubicBezTo>
                      <a:pt x="0" y="40"/>
                      <a:pt x="1" y="36"/>
                      <a:pt x="3" y="32"/>
                    </a:cubicBezTo>
                    <a:close/>
                  </a:path>
                </a:pathLst>
              </a:custGeom>
              <a:solidFill>
                <a:srgbClr val="D1D3D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2" name="Freeform 126">
                <a:extLst>
                  <a:ext uri="{FF2B5EF4-FFF2-40B4-BE49-F238E27FC236}">
                    <a16:creationId xmlns:a16="http://schemas.microsoft.com/office/drawing/2014/main" id="{43E9000D-B6E2-4A70-BF96-27CD419A2082}"/>
                  </a:ext>
                </a:extLst>
              </p:cNvPr>
              <p:cNvSpPr>
                <a:spLocks/>
              </p:cNvSpPr>
              <p:nvPr/>
            </p:nvSpPr>
            <p:spPr bwMode="auto">
              <a:xfrm>
                <a:off x="6320309" y="2467611"/>
                <a:ext cx="315912" cy="125413"/>
              </a:xfrm>
              <a:custGeom>
                <a:avLst/>
                <a:gdLst>
                  <a:gd name="T0" fmla="*/ 118 w 120"/>
                  <a:gd name="T1" fmla="*/ 6 h 47"/>
                  <a:gd name="T2" fmla="*/ 120 w 120"/>
                  <a:gd name="T3" fmla="*/ 15 h 47"/>
                  <a:gd name="T4" fmla="*/ 62 w 120"/>
                  <a:gd name="T5" fmla="*/ 33 h 47"/>
                  <a:gd name="T6" fmla="*/ 5 w 120"/>
                  <a:gd name="T7" fmla="*/ 47 h 47"/>
                  <a:gd name="T8" fmla="*/ 2 w 120"/>
                  <a:gd name="T9" fmla="*/ 41 h 47"/>
                  <a:gd name="T10" fmla="*/ 0 w 120"/>
                  <a:gd name="T11" fmla="*/ 31 h 47"/>
                  <a:gd name="T12" fmla="*/ 115 w 120"/>
                  <a:gd name="T13" fmla="*/ 0 h 47"/>
                  <a:gd name="T14" fmla="*/ 118 w 120"/>
                  <a:gd name="T15" fmla="*/ 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7">
                    <a:moveTo>
                      <a:pt x="118" y="6"/>
                    </a:moveTo>
                    <a:cubicBezTo>
                      <a:pt x="119" y="9"/>
                      <a:pt x="120" y="12"/>
                      <a:pt x="120" y="15"/>
                    </a:cubicBezTo>
                    <a:cubicBezTo>
                      <a:pt x="100" y="21"/>
                      <a:pt x="81" y="28"/>
                      <a:pt x="62" y="33"/>
                    </a:cubicBezTo>
                    <a:cubicBezTo>
                      <a:pt x="43" y="38"/>
                      <a:pt x="24" y="43"/>
                      <a:pt x="5" y="47"/>
                    </a:cubicBezTo>
                    <a:cubicBezTo>
                      <a:pt x="4" y="45"/>
                      <a:pt x="3" y="43"/>
                      <a:pt x="2" y="41"/>
                    </a:cubicBezTo>
                    <a:cubicBezTo>
                      <a:pt x="1" y="38"/>
                      <a:pt x="0" y="35"/>
                      <a:pt x="0" y="31"/>
                    </a:cubicBezTo>
                    <a:cubicBezTo>
                      <a:pt x="39" y="24"/>
                      <a:pt x="77" y="12"/>
                      <a:pt x="115" y="0"/>
                    </a:cubicBezTo>
                    <a:cubicBezTo>
                      <a:pt x="116" y="2"/>
                      <a:pt x="117" y="4"/>
                      <a:pt x="118" y="6"/>
                    </a:cubicBezTo>
                    <a:close/>
                  </a:path>
                </a:pathLst>
              </a:custGeom>
              <a:solidFill>
                <a:srgbClr val="F9A2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3" name="Freeform 127">
                <a:extLst>
                  <a:ext uri="{FF2B5EF4-FFF2-40B4-BE49-F238E27FC236}">
                    <a16:creationId xmlns:a16="http://schemas.microsoft.com/office/drawing/2014/main" id="{F302EBA2-ECE6-440F-93C5-1F6FFCB50FF0}"/>
                  </a:ext>
                </a:extLst>
              </p:cNvPr>
              <p:cNvSpPr>
                <a:spLocks/>
              </p:cNvSpPr>
              <p:nvPr/>
            </p:nvSpPr>
            <p:spPr bwMode="auto">
              <a:xfrm>
                <a:off x="5123334" y="2723199"/>
                <a:ext cx="139700" cy="112713"/>
              </a:xfrm>
              <a:custGeom>
                <a:avLst/>
                <a:gdLst>
                  <a:gd name="T0" fmla="*/ 49 w 53"/>
                  <a:gd name="T1" fmla="*/ 0 h 43"/>
                  <a:gd name="T2" fmla="*/ 6 w 53"/>
                  <a:gd name="T3" fmla="*/ 26 h 43"/>
                  <a:gd name="T4" fmla="*/ 3 w 53"/>
                  <a:gd name="T5" fmla="*/ 27 h 43"/>
                  <a:gd name="T6" fmla="*/ 3 w 53"/>
                  <a:gd name="T7" fmla="*/ 27 h 43"/>
                  <a:gd name="T8" fmla="*/ 3 w 53"/>
                  <a:gd name="T9" fmla="*/ 27 h 43"/>
                  <a:gd name="T10" fmla="*/ 1 w 53"/>
                  <a:gd name="T11" fmla="*/ 29 h 43"/>
                  <a:gd name="T12" fmla="*/ 1 w 53"/>
                  <a:gd name="T13" fmla="*/ 33 h 43"/>
                  <a:gd name="T14" fmla="*/ 1 w 53"/>
                  <a:gd name="T15" fmla="*/ 43 h 43"/>
                  <a:gd name="T16" fmla="*/ 1 w 53"/>
                  <a:gd name="T17" fmla="*/ 43 h 43"/>
                  <a:gd name="T18" fmla="*/ 53 w 53"/>
                  <a:gd name="T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3">
                    <a:moveTo>
                      <a:pt x="49" y="0"/>
                    </a:moveTo>
                    <a:cubicBezTo>
                      <a:pt x="26" y="18"/>
                      <a:pt x="32" y="16"/>
                      <a:pt x="6" y="26"/>
                    </a:cubicBezTo>
                    <a:cubicBezTo>
                      <a:pt x="3" y="27"/>
                      <a:pt x="3" y="27"/>
                      <a:pt x="3" y="27"/>
                    </a:cubicBezTo>
                    <a:cubicBezTo>
                      <a:pt x="3" y="27"/>
                      <a:pt x="3" y="27"/>
                      <a:pt x="3" y="27"/>
                    </a:cubicBezTo>
                    <a:cubicBezTo>
                      <a:pt x="3" y="27"/>
                      <a:pt x="3" y="27"/>
                      <a:pt x="3" y="27"/>
                    </a:cubicBezTo>
                    <a:cubicBezTo>
                      <a:pt x="3" y="27"/>
                      <a:pt x="1" y="29"/>
                      <a:pt x="1" y="29"/>
                    </a:cubicBezTo>
                    <a:cubicBezTo>
                      <a:pt x="1" y="30"/>
                      <a:pt x="1" y="35"/>
                      <a:pt x="1" y="33"/>
                    </a:cubicBezTo>
                    <a:cubicBezTo>
                      <a:pt x="1" y="39"/>
                      <a:pt x="2" y="37"/>
                      <a:pt x="1" y="43"/>
                    </a:cubicBezTo>
                    <a:cubicBezTo>
                      <a:pt x="1" y="43"/>
                      <a:pt x="0" y="43"/>
                      <a:pt x="1" y="43"/>
                    </a:cubicBezTo>
                    <a:cubicBezTo>
                      <a:pt x="21" y="41"/>
                      <a:pt x="39" y="30"/>
                      <a:pt x="53" y="20"/>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4" name="Freeform 128">
                <a:extLst>
                  <a:ext uri="{FF2B5EF4-FFF2-40B4-BE49-F238E27FC236}">
                    <a16:creationId xmlns:a16="http://schemas.microsoft.com/office/drawing/2014/main" id="{89FBA5AD-7435-48A3-B2E0-2E8720F9334E}"/>
                  </a:ext>
                </a:extLst>
              </p:cNvPr>
              <p:cNvSpPr>
                <a:spLocks/>
              </p:cNvSpPr>
              <p:nvPr/>
            </p:nvSpPr>
            <p:spPr bwMode="auto">
              <a:xfrm>
                <a:off x="4824884" y="2794636"/>
                <a:ext cx="347662" cy="203200"/>
              </a:xfrm>
              <a:custGeom>
                <a:avLst/>
                <a:gdLst>
                  <a:gd name="T0" fmla="*/ 119 w 132"/>
                  <a:gd name="T1" fmla="*/ 0 h 77"/>
                  <a:gd name="T2" fmla="*/ 85 w 132"/>
                  <a:gd name="T3" fmla="*/ 6 h 77"/>
                  <a:gd name="T4" fmla="*/ 84 w 132"/>
                  <a:gd name="T5" fmla="*/ 6 h 77"/>
                  <a:gd name="T6" fmla="*/ 84 w 132"/>
                  <a:gd name="T7" fmla="*/ 6 h 77"/>
                  <a:gd name="T8" fmla="*/ 59 w 132"/>
                  <a:gd name="T9" fmla="*/ 14 h 77"/>
                  <a:gd name="T10" fmla="*/ 58 w 132"/>
                  <a:gd name="T11" fmla="*/ 15 h 77"/>
                  <a:gd name="T12" fmla="*/ 57 w 132"/>
                  <a:gd name="T13" fmla="*/ 15 h 77"/>
                  <a:gd name="T14" fmla="*/ 45 w 132"/>
                  <a:gd name="T15" fmla="*/ 23 h 77"/>
                  <a:gd name="T16" fmla="*/ 30 w 132"/>
                  <a:gd name="T17" fmla="*/ 28 h 77"/>
                  <a:gd name="T18" fmla="*/ 15 w 132"/>
                  <a:gd name="T19" fmla="*/ 27 h 77"/>
                  <a:gd name="T20" fmla="*/ 0 w 132"/>
                  <a:gd name="T21" fmla="*/ 22 h 77"/>
                  <a:gd name="T22" fmla="*/ 15 w 132"/>
                  <a:gd name="T23" fmla="*/ 28 h 77"/>
                  <a:gd name="T24" fmla="*/ 30 w 132"/>
                  <a:gd name="T25" fmla="*/ 30 h 77"/>
                  <a:gd name="T26" fmla="*/ 46 w 132"/>
                  <a:gd name="T27" fmla="*/ 26 h 77"/>
                  <a:gd name="T28" fmla="*/ 47 w 132"/>
                  <a:gd name="T29" fmla="*/ 26 h 77"/>
                  <a:gd name="T30" fmla="*/ 45 w 132"/>
                  <a:gd name="T31" fmla="*/ 29 h 77"/>
                  <a:gd name="T32" fmla="*/ 40 w 132"/>
                  <a:gd name="T33" fmla="*/ 35 h 77"/>
                  <a:gd name="T34" fmla="*/ 39 w 132"/>
                  <a:gd name="T35" fmla="*/ 37 h 77"/>
                  <a:gd name="T36" fmla="*/ 38 w 132"/>
                  <a:gd name="T37" fmla="*/ 40 h 77"/>
                  <a:gd name="T38" fmla="*/ 37 w 132"/>
                  <a:gd name="T39" fmla="*/ 44 h 77"/>
                  <a:gd name="T40" fmla="*/ 37 w 132"/>
                  <a:gd name="T41" fmla="*/ 48 h 77"/>
                  <a:gd name="T42" fmla="*/ 36 w 132"/>
                  <a:gd name="T43" fmla="*/ 52 h 77"/>
                  <a:gd name="T44" fmla="*/ 35 w 132"/>
                  <a:gd name="T45" fmla="*/ 60 h 77"/>
                  <a:gd name="T46" fmla="*/ 33 w 132"/>
                  <a:gd name="T47" fmla="*/ 67 h 77"/>
                  <a:gd name="T48" fmla="*/ 29 w 132"/>
                  <a:gd name="T49" fmla="*/ 73 h 77"/>
                  <a:gd name="T50" fmla="*/ 23 w 132"/>
                  <a:gd name="T51" fmla="*/ 77 h 77"/>
                  <a:gd name="T52" fmla="*/ 30 w 132"/>
                  <a:gd name="T53" fmla="*/ 74 h 77"/>
                  <a:gd name="T54" fmla="*/ 35 w 132"/>
                  <a:gd name="T55" fmla="*/ 68 h 77"/>
                  <a:gd name="T56" fmla="*/ 38 w 132"/>
                  <a:gd name="T57" fmla="*/ 60 h 77"/>
                  <a:gd name="T58" fmla="*/ 40 w 132"/>
                  <a:gd name="T59" fmla="*/ 52 h 77"/>
                  <a:gd name="T60" fmla="*/ 42 w 132"/>
                  <a:gd name="T61" fmla="*/ 45 h 77"/>
                  <a:gd name="T62" fmla="*/ 43 w 132"/>
                  <a:gd name="T63" fmla="*/ 41 h 77"/>
                  <a:gd name="T64" fmla="*/ 44 w 132"/>
                  <a:gd name="T65" fmla="*/ 40 h 77"/>
                  <a:gd name="T66" fmla="*/ 55 w 132"/>
                  <a:gd name="T67" fmla="*/ 28 h 77"/>
                  <a:gd name="T68" fmla="*/ 89 w 132"/>
                  <a:gd name="T69" fmla="*/ 18 h 77"/>
                  <a:gd name="T70" fmla="*/ 101 w 132"/>
                  <a:gd name="T71" fmla="*/ 17 h 77"/>
                  <a:gd name="T72" fmla="*/ 132 w 132"/>
                  <a:gd name="T7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77">
                    <a:moveTo>
                      <a:pt x="119" y="0"/>
                    </a:moveTo>
                    <a:cubicBezTo>
                      <a:pt x="107" y="2"/>
                      <a:pt x="96" y="4"/>
                      <a:pt x="85" y="6"/>
                    </a:cubicBezTo>
                    <a:cubicBezTo>
                      <a:pt x="85" y="6"/>
                      <a:pt x="85" y="6"/>
                      <a:pt x="84" y="6"/>
                    </a:cubicBezTo>
                    <a:cubicBezTo>
                      <a:pt x="84" y="6"/>
                      <a:pt x="84" y="6"/>
                      <a:pt x="84" y="6"/>
                    </a:cubicBezTo>
                    <a:cubicBezTo>
                      <a:pt x="75" y="7"/>
                      <a:pt x="66" y="9"/>
                      <a:pt x="59" y="14"/>
                    </a:cubicBezTo>
                    <a:cubicBezTo>
                      <a:pt x="58" y="15"/>
                      <a:pt x="58" y="15"/>
                      <a:pt x="58" y="15"/>
                    </a:cubicBezTo>
                    <a:cubicBezTo>
                      <a:pt x="57" y="15"/>
                      <a:pt x="57" y="15"/>
                      <a:pt x="57" y="15"/>
                    </a:cubicBezTo>
                    <a:cubicBezTo>
                      <a:pt x="54" y="18"/>
                      <a:pt x="50" y="21"/>
                      <a:pt x="45" y="23"/>
                    </a:cubicBezTo>
                    <a:cubicBezTo>
                      <a:pt x="40" y="26"/>
                      <a:pt x="35" y="27"/>
                      <a:pt x="30" y="28"/>
                    </a:cubicBezTo>
                    <a:cubicBezTo>
                      <a:pt x="25" y="28"/>
                      <a:pt x="20" y="28"/>
                      <a:pt x="15" y="27"/>
                    </a:cubicBezTo>
                    <a:cubicBezTo>
                      <a:pt x="10" y="27"/>
                      <a:pt x="5" y="25"/>
                      <a:pt x="0" y="22"/>
                    </a:cubicBezTo>
                    <a:cubicBezTo>
                      <a:pt x="4" y="25"/>
                      <a:pt x="9" y="27"/>
                      <a:pt x="15" y="28"/>
                    </a:cubicBezTo>
                    <a:cubicBezTo>
                      <a:pt x="20" y="30"/>
                      <a:pt x="25" y="30"/>
                      <a:pt x="30" y="30"/>
                    </a:cubicBezTo>
                    <a:cubicBezTo>
                      <a:pt x="36" y="29"/>
                      <a:pt x="41" y="28"/>
                      <a:pt x="46" y="26"/>
                    </a:cubicBezTo>
                    <a:cubicBezTo>
                      <a:pt x="46" y="26"/>
                      <a:pt x="47" y="26"/>
                      <a:pt x="47" y="26"/>
                    </a:cubicBezTo>
                    <a:cubicBezTo>
                      <a:pt x="47" y="27"/>
                      <a:pt x="46" y="28"/>
                      <a:pt x="45" y="29"/>
                    </a:cubicBezTo>
                    <a:cubicBezTo>
                      <a:pt x="44" y="31"/>
                      <a:pt x="42" y="33"/>
                      <a:pt x="40" y="35"/>
                    </a:cubicBezTo>
                    <a:cubicBezTo>
                      <a:pt x="40" y="36"/>
                      <a:pt x="39" y="37"/>
                      <a:pt x="39" y="37"/>
                    </a:cubicBezTo>
                    <a:cubicBezTo>
                      <a:pt x="39" y="38"/>
                      <a:pt x="39" y="39"/>
                      <a:pt x="38" y="40"/>
                    </a:cubicBezTo>
                    <a:cubicBezTo>
                      <a:pt x="38" y="41"/>
                      <a:pt x="37" y="42"/>
                      <a:pt x="37" y="44"/>
                    </a:cubicBezTo>
                    <a:cubicBezTo>
                      <a:pt x="37" y="45"/>
                      <a:pt x="37" y="47"/>
                      <a:pt x="37" y="48"/>
                    </a:cubicBezTo>
                    <a:cubicBezTo>
                      <a:pt x="36" y="52"/>
                      <a:pt x="36" y="52"/>
                      <a:pt x="36" y="52"/>
                    </a:cubicBezTo>
                    <a:cubicBezTo>
                      <a:pt x="36" y="54"/>
                      <a:pt x="36" y="57"/>
                      <a:pt x="35" y="60"/>
                    </a:cubicBezTo>
                    <a:cubicBezTo>
                      <a:pt x="35" y="62"/>
                      <a:pt x="34" y="64"/>
                      <a:pt x="33" y="67"/>
                    </a:cubicBezTo>
                    <a:cubicBezTo>
                      <a:pt x="32" y="69"/>
                      <a:pt x="31" y="71"/>
                      <a:pt x="29" y="73"/>
                    </a:cubicBezTo>
                    <a:cubicBezTo>
                      <a:pt x="27" y="75"/>
                      <a:pt x="25" y="77"/>
                      <a:pt x="23" y="77"/>
                    </a:cubicBezTo>
                    <a:cubicBezTo>
                      <a:pt x="25" y="77"/>
                      <a:pt x="28" y="76"/>
                      <a:pt x="30" y="74"/>
                    </a:cubicBezTo>
                    <a:cubicBezTo>
                      <a:pt x="32" y="72"/>
                      <a:pt x="33" y="70"/>
                      <a:pt x="35" y="68"/>
                    </a:cubicBezTo>
                    <a:cubicBezTo>
                      <a:pt x="36" y="65"/>
                      <a:pt x="37" y="63"/>
                      <a:pt x="38" y="60"/>
                    </a:cubicBezTo>
                    <a:cubicBezTo>
                      <a:pt x="39" y="58"/>
                      <a:pt x="40" y="55"/>
                      <a:pt x="40" y="52"/>
                    </a:cubicBezTo>
                    <a:cubicBezTo>
                      <a:pt x="41" y="50"/>
                      <a:pt x="41" y="47"/>
                      <a:pt x="42" y="45"/>
                    </a:cubicBezTo>
                    <a:cubicBezTo>
                      <a:pt x="42" y="44"/>
                      <a:pt x="43" y="42"/>
                      <a:pt x="43" y="41"/>
                    </a:cubicBezTo>
                    <a:cubicBezTo>
                      <a:pt x="43" y="41"/>
                      <a:pt x="44" y="41"/>
                      <a:pt x="44" y="40"/>
                    </a:cubicBezTo>
                    <a:cubicBezTo>
                      <a:pt x="44" y="40"/>
                      <a:pt x="53" y="30"/>
                      <a:pt x="55" y="28"/>
                    </a:cubicBezTo>
                    <a:cubicBezTo>
                      <a:pt x="64" y="20"/>
                      <a:pt x="78" y="19"/>
                      <a:pt x="89" y="18"/>
                    </a:cubicBezTo>
                    <a:cubicBezTo>
                      <a:pt x="93" y="18"/>
                      <a:pt x="97" y="17"/>
                      <a:pt x="101" y="17"/>
                    </a:cubicBezTo>
                    <a:cubicBezTo>
                      <a:pt x="114" y="16"/>
                      <a:pt x="123" y="16"/>
                      <a:pt x="132" y="12"/>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55" name="Freeform 129">
                <a:extLst>
                  <a:ext uri="{FF2B5EF4-FFF2-40B4-BE49-F238E27FC236}">
                    <a16:creationId xmlns:a16="http://schemas.microsoft.com/office/drawing/2014/main" id="{A37C993D-9912-4018-8476-ED903B2D09AA}"/>
                  </a:ext>
                </a:extLst>
              </p:cNvPr>
              <p:cNvSpPr>
                <a:spLocks/>
              </p:cNvSpPr>
              <p:nvPr/>
            </p:nvSpPr>
            <p:spPr bwMode="auto">
              <a:xfrm>
                <a:off x="5067771" y="2812099"/>
                <a:ext cx="120650" cy="260350"/>
              </a:xfrm>
              <a:custGeom>
                <a:avLst/>
                <a:gdLst>
                  <a:gd name="T0" fmla="*/ 36 w 46"/>
                  <a:gd name="T1" fmla="*/ 0 h 98"/>
                  <a:gd name="T2" fmla="*/ 28 w 46"/>
                  <a:gd name="T3" fmla="*/ 13 h 98"/>
                  <a:gd name="T4" fmla="*/ 26 w 46"/>
                  <a:gd name="T5" fmla="*/ 17 h 98"/>
                  <a:gd name="T6" fmla="*/ 24 w 46"/>
                  <a:gd name="T7" fmla="*/ 60 h 98"/>
                  <a:gd name="T8" fmla="*/ 23 w 46"/>
                  <a:gd name="T9" fmla="*/ 63 h 98"/>
                  <a:gd name="T10" fmla="*/ 22 w 46"/>
                  <a:gd name="T11" fmla="*/ 69 h 98"/>
                  <a:gd name="T12" fmla="*/ 17 w 46"/>
                  <a:gd name="T13" fmla="*/ 81 h 98"/>
                  <a:gd name="T14" fmla="*/ 10 w 46"/>
                  <a:gd name="T15" fmla="*/ 91 h 98"/>
                  <a:gd name="T16" fmla="*/ 0 w 46"/>
                  <a:gd name="T17" fmla="*/ 98 h 98"/>
                  <a:gd name="T18" fmla="*/ 11 w 46"/>
                  <a:gd name="T19" fmla="*/ 92 h 98"/>
                  <a:gd name="T20" fmla="*/ 19 w 46"/>
                  <a:gd name="T21" fmla="*/ 82 h 98"/>
                  <a:gd name="T22" fmla="*/ 25 w 46"/>
                  <a:gd name="T23" fmla="*/ 70 h 98"/>
                  <a:gd name="T24" fmla="*/ 26 w 46"/>
                  <a:gd name="T25" fmla="*/ 66 h 98"/>
                  <a:gd name="T26" fmla="*/ 26 w 46"/>
                  <a:gd name="T27" fmla="*/ 66 h 98"/>
                  <a:gd name="T28" fmla="*/ 28 w 46"/>
                  <a:gd name="T29" fmla="*/ 69 h 98"/>
                  <a:gd name="T30" fmla="*/ 31 w 46"/>
                  <a:gd name="T31" fmla="*/ 72 h 98"/>
                  <a:gd name="T32" fmla="*/ 34 w 46"/>
                  <a:gd name="T33" fmla="*/ 74 h 98"/>
                  <a:gd name="T34" fmla="*/ 46 w 46"/>
                  <a:gd name="T35" fmla="*/ 85 h 98"/>
                  <a:gd name="T36" fmla="*/ 36 w 46"/>
                  <a:gd name="T37" fmla="*/ 73 h 98"/>
                  <a:gd name="T38" fmla="*/ 33 w 46"/>
                  <a:gd name="T39" fmla="*/ 70 h 98"/>
                  <a:gd name="T40" fmla="*/ 31 w 46"/>
                  <a:gd name="T41" fmla="*/ 67 h 98"/>
                  <a:gd name="T42" fmla="*/ 29 w 46"/>
                  <a:gd name="T43" fmla="*/ 64 h 98"/>
                  <a:gd name="T44" fmla="*/ 29 w 46"/>
                  <a:gd name="T45" fmla="*/ 64 h 98"/>
                  <a:gd name="T46" fmla="*/ 29 w 46"/>
                  <a:gd name="T47" fmla="*/ 60 h 98"/>
                  <a:gd name="T48" fmla="*/ 31 w 46"/>
                  <a:gd name="T49" fmla="*/ 31 h 98"/>
                  <a:gd name="T50" fmla="*/ 33 w 46"/>
                  <a:gd name="T51" fmla="*/ 15 h 98"/>
                  <a:gd name="T52" fmla="*/ 45 w 46"/>
                  <a:gd name="T5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8">
                    <a:moveTo>
                      <a:pt x="36" y="0"/>
                    </a:moveTo>
                    <a:cubicBezTo>
                      <a:pt x="33" y="4"/>
                      <a:pt x="30" y="8"/>
                      <a:pt x="28" y="13"/>
                    </a:cubicBezTo>
                    <a:cubicBezTo>
                      <a:pt x="27" y="14"/>
                      <a:pt x="26" y="16"/>
                      <a:pt x="26" y="17"/>
                    </a:cubicBezTo>
                    <a:cubicBezTo>
                      <a:pt x="21" y="31"/>
                      <a:pt x="24" y="45"/>
                      <a:pt x="24" y="60"/>
                    </a:cubicBezTo>
                    <a:cubicBezTo>
                      <a:pt x="24" y="61"/>
                      <a:pt x="23" y="62"/>
                      <a:pt x="23" y="63"/>
                    </a:cubicBezTo>
                    <a:cubicBezTo>
                      <a:pt x="23" y="65"/>
                      <a:pt x="22" y="67"/>
                      <a:pt x="22" y="69"/>
                    </a:cubicBezTo>
                    <a:cubicBezTo>
                      <a:pt x="21" y="73"/>
                      <a:pt x="19" y="77"/>
                      <a:pt x="17" y="81"/>
                    </a:cubicBezTo>
                    <a:cubicBezTo>
                      <a:pt x="15" y="85"/>
                      <a:pt x="13" y="88"/>
                      <a:pt x="10" y="91"/>
                    </a:cubicBezTo>
                    <a:cubicBezTo>
                      <a:pt x="7" y="94"/>
                      <a:pt x="4" y="97"/>
                      <a:pt x="0" y="98"/>
                    </a:cubicBezTo>
                    <a:cubicBezTo>
                      <a:pt x="4" y="97"/>
                      <a:pt x="7" y="95"/>
                      <a:pt x="11" y="92"/>
                    </a:cubicBezTo>
                    <a:cubicBezTo>
                      <a:pt x="14" y="89"/>
                      <a:pt x="17" y="86"/>
                      <a:pt x="19" y="82"/>
                    </a:cubicBezTo>
                    <a:cubicBezTo>
                      <a:pt x="22" y="78"/>
                      <a:pt x="23" y="74"/>
                      <a:pt x="25" y="70"/>
                    </a:cubicBezTo>
                    <a:cubicBezTo>
                      <a:pt x="25" y="69"/>
                      <a:pt x="26" y="68"/>
                      <a:pt x="26" y="66"/>
                    </a:cubicBezTo>
                    <a:cubicBezTo>
                      <a:pt x="26" y="66"/>
                      <a:pt x="26" y="66"/>
                      <a:pt x="26" y="66"/>
                    </a:cubicBezTo>
                    <a:cubicBezTo>
                      <a:pt x="27" y="67"/>
                      <a:pt x="28" y="68"/>
                      <a:pt x="28" y="69"/>
                    </a:cubicBezTo>
                    <a:cubicBezTo>
                      <a:pt x="29" y="70"/>
                      <a:pt x="30" y="71"/>
                      <a:pt x="31" y="72"/>
                    </a:cubicBezTo>
                    <a:cubicBezTo>
                      <a:pt x="34" y="74"/>
                      <a:pt x="34" y="74"/>
                      <a:pt x="34" y="74"/>
                    </a:cubicBezTo>
                    <a:cubicBezTo>
                      <a:pt x="46" y="85"/>
                      <a:pt x="46" y="85"/>
                      <a:pt x="46" y="85"/>
                    </a:cubicBezTo>
                    <a:cubicBezTo>
                      <a:pt x="36" y="73"/>
                      <a:pt x="36" y="73"/>
                      <a:pt x="36" y="73"/>
                    </a:cubicBezTo>
                    <a:cubicBezTo>
                      <a:pt x="33" y="70"/>
                      <a:pt x="33" y="70"/>
                      <a:pt x="33" y="70"/>
                    </a:cubicBezTo>
                    <a:cubicBezTo>
                      <a:pt x="32" y="69"/>
                      <a:pt x="32" y="68"/>
                      <a:pt x="31" y="67"/>
                    </a:cubicBezTo>
                    <a:cubicBezTo>
                      <a:pt x="30" y="66"/>
                      <a:pt x="29" y="65"/>
                      <a:pt x="29" y="64"/>
                    </a:cubicBezTo>
                    <a:cubicBezTo>
                      <a:pt x="29" y="64"/>
                      <a:pt x="29" y="64"/>
                      <a:pt x="29" y="64"/>
                    </a:cubicBezTo>
                    <a:cubicBezTo>
                      <a:pt x="29" y="62"/>
                      <a:pt x="29" y="61"/>
                      <a:pt x="29" y="60"/>
                    </a:cubicBezTo>
                    <a:cubicBezTo>
                      <a:pt x="30" y="50"/>
                      <a:pt x="30" y="41"/>
                      <a:pt x="31" y="31"/>
                    </a:cubicBezTo>
                    <a:cubicBezTo>
                      <a:pt x="31" y="26"/>
                      <a:pt x="31" y="20"/>
                      <a:pt x="33" y="15"/>
                    </a:cubicBezTo>
                    <a:cubicBezTo>
                      <a:pt x="36" y="10"/>
                      <a:pt x="40" y="6"/>
                      <a:pt x="45" y="3"/>
                    </a:cubicBezTo>
                  </a:path>
                </a:pathLst>
              </a:custGeom>
              <a:solidFill>
                <a:srgbClr val="ED80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56" name="Oval 355">
              <a:extLst>
                <a:ext uri="{FF2B5EF4-FFF2-40B4-BE49-F238E27FC236}">
                  <a16:creationId xmlns:a16="http://schemas.microsoft.com/office/drawing/2014/main" id="{6C525146-F613-427D-BE92-1EB2E578E552}"/>
                </a:ext>
              </a:extLst>
            </p:cNvPr>
            <p:cNvSpPr/>
            <p:nvPr/>
          </p:nvSpPr>
          <p:spPr>
            <a:xfrm rot="3676983">
              <a:off x="2280532" y="392674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7" name="Oval 356">
              <a:extLst>
                <a:ext uri="{FF2B5EF4-FFF2-40B4-BE49-F238E27FC236}">
                  <a16:creationId xmlns:a16="http://schemas.microsoft.com/office/drawing/2014/main" id="{F5B19F16-3710-4D34-B292-9B296E31D65F}"/>
                </a:ext>
              </a:extLst>
            </p:cNvPr>
            <p:cNvSpPr/>
            <p:nvPr/>
          </p:nvSpPr>
          <p:spPr>
            <a:xfrm rot="3676983">
              <a:off x="2334062" y="381138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8" name="Oval 357">
              <a:extLst>
                <a:ext uri="{FF2B5EF4-FFF2-40B4-BE49-F238E27FC236}">
                  <a16:creationId xmlns:a16="http://schemas.microsoft.com/office/drawing/2014/main" id="{3513E01F-FDD9-4D12-8932-9892D9EF57A3}"/>
                </a:ext>
              </a:extLst>
            </p:cNvPr>
            <p:cNvSpPr/>
            <p:nvPr/>
          </p:nvSpPr>
          <p:spPr>
            <a:xfrm rot="3676983">
              <a:off x="2389909" y="372604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9" name="Oval 358">
              <a:extLst>
                <a:ext uri="{FF2B5EF4-FFF2-40B4-BE49-F238E27FC236}">
                  <a16:creationId xmlns:a16="http://schemas.microsoft.com/office/drawing/2014/main" id="{8B081A2A-6774-453D-A4B0-F09E1FA158AB}"/>
                </a:ext>
              </a:extLst>
            </p:cNvPr>
            <p:cNvSpPr/>
            <p:nvPr/>
          </p:nvSpPr>
          <p:spPr>
            <a:xfrm rot="3676983">
              <a:off x="2131411" y="3933821"/>
              <a:ext cx="45719" cy="45719"/>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0" name="Oval 359">
              <a:extLst>
                <a:ext uri="{FF2B5EF4-FFF2-40B4-BE49-F238E27FC236}">
                  <a16:creationId xmlns:a16="http://schemas.microsoft.com/office/drawing/2014/main" id="{72A7B8D6-EC77-4D48-92F3-3F58AF24471D}"/>
                </a:ext>
              </a:extLst>
            </p:cNvPr>
            <p:cNvSpPr/>
            <p:nvPr/>
          </p:nvSpPr>
          <p:spPr>
            <a:xfrm rot="3676983">
              <a:off x="2208397" y="3822603"/>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1" name="Oval 360">
              <a:extLst>
                <a:ext uri="{FF2B5EF4-FFF2-40B4-BE49-F238E27FC236}">
                  <a16:creationId xmlns:a16="http://schemas.microsoft.com/office/drawing/2014/main" id="{E06B7ABE-CE0E-490B-88AA-2AD87EDAE11E}"/>
                </a:ext>
              </a:extLst>
            </p:cNvPr>
            <p:cNvSpPr/>
            <p:nvPr/>
          </p:nvSpPr>
          <p:spPr>
            <a:xfrm rot="3676983">
              <a:off x="2376940" y="3644318"/>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2" name="Freeform 5254">
              <a:extLst>
                <a:ext uri="{FF2B5EF4-FFF2-40B4-BE49-F238E27FC236}">
                  <a16:creationId xmlns:a16="http://schemas.microsoft.com/office/drawing/2014/main" id="{1D2C5CAB-B5EA-47B7-8727-86BE525404AD}"/>
                </a:ext>
              </a:extLst>
            </p:cNvPr>
            <p:cNvSpPr/>
            <p:nvPr/>
          </p:nvSpPr>
          <p:spPr>
            <a:xfrm>
              <a:off x="3363017" y="3812099"/>
              <a:ext cx="2383028" cy="1133728"/>
            </a:xfrm>
            <a:custGeom>
              <a:avLst/>
              <a:gdLst>
                <a:gd name="connsiteX0" fmla="*/ 0 w 1743456"/>
                <a:gd name="connsiteY0" fmla="*/ 658774 h 853846"/>
                <a:gd name="connsiteX1" fmla="*/ 30480 w 1743456"/>
                <a:gd name="connsiteY1" fmla="*/ 646582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43456"/>
                <a:gd name="connsiteY0" fmla="*/ 658774 h 853846"/>
                <a:gd name="connsiteX1" fmla="*/ 17145 w 1743456"/>
                <a:gd name="connsiteY1" fmla="*/ 675157 h 853846"/>
                <a:gd name="connsiteX2" fmla="*/ 54864 w 1743456"/>
                <a:gd name="connsiteY2" fmla="*/ 683158 h 853846"/>
                <a:gd name="connsiteX3" fmla="*/ 85344 w 1743456"/>
                <a:gd name="connsiteY3" fmla="*/ 738022 h 853846"/>
                <a:gd name="connsiteX4" fmla="*/ 140208 w 1743456"/>
                <a:gd name="connsiteY4" fmla="*/ 762406 h 853846"/>
                <a:gd name="connsiteX5" fmla="*/ 158496 w 1743456"/>
                <a:gd name="connsiteY5" fmla="*/ 768502 h 853846"/>
                <a:gd name="connsiteX6" fmla="*/ 195072 w 1743456"/>
                <a:gd name="connsiteY6" fmla="*/ 786790 h 853846"/>
                <a:gd name="connsiteX7" fmla="*/ 256032 w 1743456"/>
                <a:gd name="connsiteY7" fmla="*/ 811174 h 853846"/>
                <a:gd name="connsiteX8" fmla="*/ 292608 w 1743456"/>
                <a:gd name="connsiteY8" fmla="*/ 823366 h 853846"/>
                <a:gd name="connsiteX9" fmla="*/ 377952 w 1743456"/>
                <a:gd name="connsiteY9" fmla="*/ 823366 h 853846"/>
                <a:gd name="connsiteX10" fmla="*/ 414528 w 1743456"/>
                <a:gd name="connsiteY10" fmla="*/ 841654 h 853846"/>
                <a:gd name="connsiteX11" fmla="*/ 457200 w 1743456"/>
                <a:gd name="connsiteY11" fmla="*/ 853846 h 853846"/>
                <a:gd name="connsiteX12" fmla="*/ 518160 w 1743456"/>
                <a:gd name="connsiteY12" fmla="*/ 841654 h 853846"/>
                <a:gd name="connsiteX13" fmla="*/ 554736 w 1743456"/>
                <a:gd name="connsiteY13" fmla="*/ 823366 h 853846"/>
                <a:gd name="connsiteX14" fmla="*/ 633984 w 1743456"/>
                <a:gd name="connsiteY14" fmla="*/ 811174 h 853846"/>
                <a:gd name="connsiteX15" fmla="*/ 652272 w 1743456"/>
                <a:gd name="connsiteY15" fmla="*/ 798982 h 853846"/>
                <a:gd name="connsiteX16" fmla="*/ 670560 w 1743456"/>
                <a:gd name="connsiteY16" fmla="*/ 792886 h 853846"/>
                <a:gd name="connsiteX17" fmla="*/ 682752 w 1743456"/>
                <a:gd name="connsiteY17" fmla="*/ 774598 h 853846"/>
                <a:gd name="connsiteX18" fmla="*/ 725424 w 1743456"/>
                <a:gd name="connsiteY18" fmla="*/ 756310 h 853846"/>
                <a:gd name="connsiteX19" fmla="*/ 743712 w 1743456"/>
                <a:gd name="connsiteY19" fmla="*/ 744118 h 853846"/>
                <a:gd name="connsiteX20" fmla="*/ 768096 w 1743456"/>
                <a:gd name="connsiteY20" fmla="*/ 731926 h 853846"/>
                <a:gd name="connsiteX21" fmla="*/ 780288 w 1743456"/>
                <a:gd name="connsiteY21" fmla="*/ 689254 h 853846"/>
                <a:gd name="connsiteX22" fmla="*/ 810768 w 1743456"/>
                <a:gd name="connsiteY22" fmla="*/ 652678 h 853846"/>
                <a:gd name="connsiteX23" fmla="*/ 829056 w 1743456"/>
                <a:gd name="connsiteY23" fmla="*/ 640486 h 853846"/>
                <a:gd name="connsiteX24" fmla="*/ 841248 w 1743456"/>
                <a:gd name="connsiteY24" fmla="*/ 622198 h 853846"/>
                <a:gd name="connsiteX25" fmla="*/ 847344 w 1743456"/>
                <a:gd name="connsiteY25" fmla="*/ 597814 h 853846"/>
                <a:gd name="connsiteX26" fmla="*/ 853440 w 1743456"/>
                <a:gd name="connsiteY26" fmla="*/ 579526 h 853846"/>
                <a:gd name="connsiteX27" fmla="*/ 871728 w 1743456"/>
                <a:gd name="connsiteY27" fmla="*/ 518566 h 853846"/>
                <a:gd name="connsiteX28" fmla="*/ 896112 w 1743456"/>
                <a:gd name="connsiteY28" fmla="*/ 512470 h 853846"/>
                <a:gd name="connsiteX29" fmla="*/ 908304 w 1743456"/>
                <a:gd name="connsiteY29" fmla="*/ 494182 h 853846"/>
                <a:gd name="connsiteX30" fmla="*/ 914400 w 1743456"/>
                <a:gd name="connsiteY30" fmla="*/ 469798 h 853846"/>
                <a:gd name="connsiteX31" fmla="*/ 920496 w 1743456"/>
                <a:gd name="connsiteY31" fmla="*/ 451510 h 853846"/>
                <a:gd name="connsiteX32" fmla="*/ 950976 w 1743456"/>
                <a:gd name="connsiteY32" fmla="*/ 390550 h 853846"/>
                <a:gd name="connsiteX33" fmla="*/ 975360 w 1743456"/>
                <a:gd name="connsiteY33" fmla="*/ 366166 h 853846"/>
                <a:gd name="connsiteX34" fmla="*/ 1011936 w 1743456"/>
                <a:gd name="connsiteY34" fmla="*/ 341782 h 853846"/>
                <a:gd name="connsiteX35" fmla="*/ 1024128 w 1743456"/>
                <a:gd name="connsiteY35" fmla="*/ 323494 h 853846"/>
                <a:gd name="connsiteX36" fmla="*/ 1060704 w 1743456"/>
                <a:gd name="connsiteY36" fmla="*/ 311302 h 853846"/>
                <a:gd name="connsiteX37" fmla="*/ 1091184 w 1743456"/>
                <a:gd name="connsiteY37" fmla="*/ 274726 h 853846"/>
                <a:gd name="connsiteX38" fmla="*/ 1097280 w 1743456"/>
                <a:gd name="connsiteY38" fmla="*/ 256438 h 853846"/>
                <a:gd name="connsiteX39" fmla="*/ 1115568 w 1743456"/>
                <a:gd name="connsiteY39" fmla="*/ 244246 h 853846"/>
                <a:gd name="connsiteX40" fmla="*/ 1133856 w 1743456"/>
                <a:gd name="connsiteY40" fmla="*/ 225958 h 853846"/>
                <a:gd name="connsiteX41" fmla="*/ 1152144 w 1743456"/>
                <a:gd name="connsiteY41" fmla="*/ 213766 h 853846"/>
                <a:gd name="connsiteX42" fmla="*/ 1213104 w 1743456"/>
                <a:gd name="connsiteY42" fmla="*/ 201574 h 853846"/>
                <a:gd name="connsiteX43" fmla="*/ 1298448 w 1743456"/>
                <a:gd name="connsiteY43" fmla="*/ 183286 h 853846"/>
                <a:gd name="connsiteX44" fmla="*/ 1353312 w 1743456"/>
                <a:gd name="connsiteY44" fmla="*/ 158902 h 853846"/>
                <a:gd name="connsiteX45" fmla="*/ 1371600 w 1743456"/>
                <a:gd name="connsiteY45" fmla="*/ 152806 h 853846"/>
                <a:gd name="connsiteX46" fmla="*/ 1408176 w 1743456"/>
                <a:gd name="connsiteY46" fmla="*/ 134518 h 853846"/>
                <a:gd name="connsiteX47" fmla="*/ 1426464 w 1743456"/>
                <a:gd name="connsiteY47" fmla="*/ 122326 h 853846"/>
                <a:gd name="connsiteX48" fmla="*/ 1438656 w 1743456"/>
                <a:gd name="connsiteY48" fmla="*/ 104038 h 853846"/>
                <a:gd name="connsiteX49" fmla="*/ 1456944 w 1743456"/>
                <a:gd name="connsiteY49" fmla="*/ 91846 h 853846"/>
                <a:gd name="connsiteX50" fmla="*/ 1463040 w 1743456"/>
                <a:gd name="connsiteY50" fmla="*/ 73558 h 853846"/>
                <a:gd name="connsiteX51" fmla="*/ 1481328 w 1743456"/>
                <a:gd name="connsiteY51" fmla="*/ 67462 h 853846"/>
                <a:gd name="connsiteX52" fmla="*/ 1499616 w 1743456"/>
                <a:gd name="connsiteY52" fmla="*/ 55270 h 853846"/>
                <a:gd name="connsiteX53" fmla="*/ 1517904 w 1743456"/>
                <a:gd name="connsiteY53" fmla="*/ 49174 h 853846"/>
                <a:gd name="connsiteX54" fmla="*/ 1536192 w 1743456"/>
                <a:gd name="connsiteY54" fmla="*/ 36982 h 853846"/>
                <a:gd name="connsiteX55" fmla="*/ 1584960 w 1743456"/>
                <a:gd name="connsiteY55" fmla="*/ 30886 h 853846"/>
                <a:gd name="connsiteX56" fmla="*/ 1603248 w 1743456"/>
                <a:gd name="connsiteY56" fmla="*/ 24790 h 853846"/>
                <a:gd name="connsiteX57" fmla="*/ 1670304 w 1743456"/>
                <a:gd name="connsiteY57" fmla="*/ 12598 h 853846"/>
                <a:gd name="connsiteX58" fmla="*/ 1743456 w 1743456"/>
                <a:gd name="connsiteY58" fmla="*/ 406 h 853846"/>
                <a:gd name="connsiteX0" fmla="*/ 0 w 1770126"/>
                <a:gd name="connsiteY0" fmla="*/ 656869 h 853846"/>
                <a:gd name="connsiteX1" fmla="*/ 43815 w 1770126"/>
                <a:gd name="connsiteY1" fmla="*/ 675157 h 853846"/>
                <a:gd name="connsiteX2" fmla="*/ 81534 w 1770126"/>
                <a:gd name="connsiteY2" fmla="*/ 68315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70126"/>
                <a:gd name="connsiteY0" fmla="*/ 656869 h 853846"/>
                <a:gd name="connsiteX1" fmla="*/ 43815 w 1770126"/>
                <a:gd name="connsiteY1" fmla="*/ 675157 h 853846"/>
                <a:gd name="connsiteX2" fmla="*/ 72009 w 1770126"/>
                <a:gd name="connsiteY2" fmla="*/ 698398 h 853846"/>
                <a:gd name="connsiteX3" fmla="*/ 112014 w 1770126"/>
                <a:gd name="connsiteY3" fmla="*/ 738022 h 853846"/>
                <a:gd name="connsiteX4" fmla="*/ 166878 w 1770126"/>
                <a:gd name="connsiteY4" fmla="*/ 762406 h 853846"/>
                <a:gd name="connsiteX5" fmla="*/ 185166 w 1770126"/>
                <a:gd name="connsiteY5" fmla="*/ 768502 h 853846"/>
                <a:gd name="connsiteX6" fmla="*/ 221742 w 1770126"/>
                <a:gd name="connsiteY6" fmla="*/ 786790 h 853846"/>
                <a:gd name="connsiteX7" fmla="*/ 282702 w 1770126"/>
                <a:gd name="connsiteY7" fmla="*/ 811174 h 853846"/>
                <a:gd name="connsiteX8" fmla="*/ 319278 w 1770126"/>
                <a:gd name="connsiteY8" fmla="*/ 823366 h 853846"/>
                <a:gd name="connsiteX9" fmla="*/ 404622 w 1770126"/>
                <a:gd name="connsiteY9" fmla="*/ 823366 h 853846"/>
                <a:gd name="connsiteX10" fmla="*/ 441198 w 1770126"/>
                <a:gd name="connsiteY10" fmla="*/ 841654 h 853846"/>
                <a:gd name="connsiteX11" fmla="*/ 483870 w 1770126"/>
                <a:gd name="connsiteY11" fmla="*/ 853846 h 853846"/>
                <a:gd name="connsiteX12" fmla="*/ 544830 w 1770126"/>
                <a:gd name="connsiteY12" fmla="*/ 841654 h 853846"/>
                <a:gd name="connsiteX13" fmla="*/ 581406 w 1770126"/>
                <a:gd name="connsiteY13" fmla="*/ 823366 h 853846"/>
                <a:gd name="connsiteX14" fmla="*/ 660654 w 1770126"/>
                <a:gd name="connsiteY14" fmla="*/ 811174 h 853846"/>
                <a:gd name="connsiteX15" fmla="*/ 678942 w 1770126"/>
                <a:gd name="connsiteY15" fmla="*/ 798982 h 853846"/>
                <a:gd name="connsiteX16" fmla="*/ 697230 w 1770126"/>
                <a:gd name="connsiteY16" fmla="*/ 792886 h 853846"/>
                <a:gd name="connsiteX17" fmla="*/ 709422 w 1770126"/>
                <a:gd name="connsiteY17" fmla="*/ 774598 h 853846"/>
                <a:gd name="connsiteX18" fmla="*/ 752094 w 1770126"/>
                <a:gd name="connsiteY18" fmla="*/ 756310 h 853846"/>
                <a:gd name="connsiteX19" fmla="*/ 770382 w 1770126"/>
                <a:gd name="connsiteY19" fmla="*/ 744118 h 853846"/>
                <a:gd name="connsiteX20" fmla="*/ 794766 w 1770126"/>
                <a:gd name="connsiteY20" fmla="*/ 731926 h 853846"/>
                <a:gd name="connsiteX21" fmla="*/ 806958 w 1770126"/>
                <a:gd name="connsiteY21" fmla="*/ 689254 h 853846"/>
                <a:gd name="connsiteX22" fmla="*/ 837438 w 1770126"/>
                <a:gd name="connsiteY22" fmla="*/ 652678 h 853846"/>
                <a:gd name="connsiteX23" fmla="*/ 855726 w 1770126"/>
                <a:gd name="connsiteY23" fmla="*/ 640486 h 853846"/>
                <a:gd name="connsiteX24" fmla="*/ 867918 w 1770126"/>
                <a:gd name="connsiteY24" fmla="*/ 622198 h 853846"/>
                <a:gd name="connsiteX25" fmla="*/ 874014 w 1770126"/>
                <a:gd name="connsiteY25" fmla="*/ 597814 h 853846"/>
                <a:gd name="connsiteX26" fmla="*/ 880110 w 1770126"/>
                <a:gd name="connsiteY26" fmla="*/ 579526 h 853846"/>
                <a:gd name="connsiteX27" fmla="*/ 898398 w 1770126"/>
                <a:gd name="connsiteY27" fmla="*/ 518566 h 853846"/>
                <a:gd name="connsiteX28" fmla="*/ 922782 w 1770126"/>
                <a:gd name="connsiteY28" fmla="*/ 512470 h 853846"/>
                <a:gd name="connsiteX29" fmla="*/ 934974 w 1770126"/>
                <a:gd name="connsiteY29" fmla="*/ 494182 h 853846"/>
                <a:gd name="connsiteX30" fmla="*/ 941070 w 1770126"/>
                <a:gd name="connsiteY30" fmla="*/ 469798 h 853846"/>
                <a:gd name="connsiteX31" fmla="*/ 947166 w 1770126"/>
                <a:gd name="connsiteY31" fmla="*/ 451510 h 853846"/>
                <a:gd name="connsiteX32" fmla="*/ 977646 w 1770126"/>
                <a:gd name="connsiteY32" fmla="*/ 390550 h 853846"/>
                <a:gd name="connsiteX33" fmla="*/ 1002030 w 1770126"/>
                <a:gd name="connsiteY33" fmla="*/ 366166 h 853846"/>
                <a:gd name="connsiteX34" fmla="*/ 1038606 w 1770126"/>
                <a:gd name="connsiteY34" fmla="*/ 341782 h 853846"/>
                <a:gd name="connsiteX35" fmla="*/ 1050798 w 1770126"/>
                <a:gd name="connsiteY35" fmla="*/ 323494 h 853846"/>
                <a:gd name="connsiteX36" fmla="*/ 1087374 w 1770126"/>
                <a:gd name="connsiteY36" fmla="*/ 311302 h 853846"/>
                <a:gd name="connsiteX37" fmla="*/ 1117854 w 1770126"/>
                <a:gd name="connsiteY37" fmla="*/ 274726 h 853846"/>
                <a:gd name="connsiteX38" fmla="*/ 1123950 w 1770126"/>
                <a:gd name="connsiteY38" fmla="*/ 256438 h 853846"/>
                <a:gd name="connsiteX39" fmla="*/ 1142238 w 1770126"/>
                <a:gd name="connsiteY39" fmla="*/ 244246 h 853846"/>
                <a:gd name="connsiteX40" fmla="*/ 1160526 w 1770126"/>
                <a:gd name="connsiteY40" fmla="*/ 225958 h 853846"/>
                <a:gd name="connsiteX41" fmla="*/ 1178814 w 1770126"/>
                <a:gd name="connsiteY41" fmla="*/ 213766 h 853846"/>
                <a:gd name="connsiteX42" fmla="*/ 1239774 w 1770126"/>
                <a:gd name="connsiteY42" fmla="*/ 201574 h 853846"/>
                <a:gd name="connsiteX43" fmla="*/ 1325118 w 1770126"/>
                <a:gd name="connsiteY43" fmla="*/ 183286 h 853846"/>
                <a:gd name="connsiteX44" fmla="*/ 1379982 w 1770126"/>
                <a:gd name="connsiteY44" fmla="*/ 158902 h 853846"/>
                <a:gd name="connsiteX45" fmla="*/ 1398270 w 1770126"/>
                <a:gd name="connsiteY45" fmla="*/ 152806 h 853846"/>
                <a:gd name="connsiteX46" fmla="*/ 1434846 w 1770126"/>
                <a:gd name="connsiteY46" fmla="*/ 134518 h 853846"/>
                <a:gd name="connsiteX47" fmla="*/ 1453134 w 1770126"/>
                <a:gd name="connsiteY47" fmla="*/ 122326 h 853846"/>
                <a:gd name="connsiteX48" fmla="*/ 1465326 w 1770126"/>
                <a:gd name="connsiteY48" fmla="*/ 104038 h 853846"/>
                <a:gd name="connsiteX49" fmla="*/ 1483614 w 1770126"/>
                <a:gd name="connsiteY49" fmla="*/ 91846 h 853846"/>
                <a:gd name="connsiteX50" fmla="*/ 1489710 w 1770126"/>
                <a:gd name="connsiteY50" fmla="*/ 73558 h 853846"/>
                <a:gd name="connsiteX51" fmla="*/ 1507998 w 1770126"/>
                <a:gd name="connsiteY51" fmla="*/ 67462 h 853846"/>
                <a:gd name="connsiteX52" fmla="*/ 1526286 w 1770126"/>
                <a:gd name="connsiteY52" fmla="*/ 55270 h 853846"/>
                <a:gd name="connsiteX53" fmla="*/ 1544574 w 1770126"/>
                <a:gd name="connsiteY53" fmla="*/ 49174 h 853846"/>
                <a:gd name="connsiteX54" fmla="*/ 1562862 w 1770126"/>
                <a:gd name="connsiteY54" fmla="*/ 36982 h 853846"/>
                <a:gd name="connsiteX55" fmla="*/ 1611630 w 1770126"/>
                <a:gd name="connsiteY55" fmla="*/ 30886 h 853846"/>
                <a:gd name="connsiteX56" fmla="*/ 1629918 w 1770126"/>
                <a:gd name="connsiteY56" fmla="*/ 24790 h 853846"/>
                <a:gd name="connsiteX57" fmla="*/ 1696974 w 1770126"/>
                <a:gd name="connsiteY57" fmla="*/ 12598 h 853846"/>
                <a:gd name="connsiteX58" fmla="*/ 1770126 w 1770126"/>
                <a:gd name="connsiteY58" fmla="*/ 406 h 853846"/>
                <a:gd name="connsiteX0" fmla="*/ 0 w 1787271"/>
                <a:gd name="connsiteY0" fmla="*/ 644583 h 841560"/>
                <a:gd name="connsiteX1" fmla="*/ 43815 w 1787271"/>
                <a:gd name="connsiteY1" fmla="*/ 662871 h 841560"/>
                <a:gd name="connsiteX2" fmla="*/ 72009 w 1787271"/>
                <a:gd name="connsiteY2" fmla="*/ 686112 h 841560"/>
                <a:gd name="connsiteX3" fmla="*/ 112014 w 1787271"/>
                <a:gd name="connsiteY3" fmla="*/ 725736 h 841560"/>
                <a:gd name="connsiteX4" fmla="*/ 166878 w 1787271"/>
                <a:gd name="connsiteY4" fmla="*/ 750120 h 841560"/>
                <a:gd name="connsiteX5" fmla="*/ 185166 w 1787271"/>
                <a:gd name="connsiteY5" fmla="*/ 756216 h 841560"/>
                <a:gd name="connsiteX6" fmla="*/ 221742 w 1787271"/>
                <a:gd name="connsiteY6" fmla="*/ 774504 h 841560"/>
                <a:gd name="connsiteX7" fmla="*/ 282702 w 1787271"/>
                <a:gd name="connsiteY7" fmla="*/ 798888 h 841560"/>
                <a:gd name="connsiteX8" fmla="*/ 319278 w 1787271"/>
                <a:gd name="connsiteY8" fmla="*/ 811080 h 841560"/>
                <a:gd name="connsiteX9" fmla="*/ 404622 w 1787271"/>
                <a:gd name="connsiteY9" fmla="*/ 811080 h 841560"/>
                <a:gd name="connsiteX10" fmla="*/ 441198 w 1787271"/>
                <a:gd name="connsiteY10" fmla="*/ 829368 h 841560"/>
                <a:gd name="connsiteX11" fmla="*/ 483870 w 1787271"/>
                <a:gd name="connsiteY11" fmla="*/ 841560 h 841560"/>
                <a:gd name="connsiteX12" fmla="*/ 544830 w 1787271"/>
                <a:gd name="connsiteY12" fmla="*/ 829368 h 841560"/>
                <a:gd name="connsiteX13" fmla="*/ 581406 w 1787271"/>
                <a:gd name="connsiteY13" fmla="*/ 811080 h 841560"/>
                <a:gd name="connsiteX14" fmla="*/ 660654 w 1787271"/>
                <a:gd name="connsiteY14" fmla="*/ 798888 h 841560"/>
                <a:gd name="connsiteX15" fmla="*/ 678942 w 1787271"/>
                <a:gd name="connsiteY15" fmla="*/ 786696 h 841560"/>
                <a:gd name="connsiteX16" fmla="*/ 697230 w 1787271"/>
                <a:gd name="connsiteY16" fmla="*/ 780600 h 841560"/>
                <a:gd name="connsiteX17" fmla="*/ 709422 w 1787271"/>
                <a:gd name="connsiteY17" fmla="*/ 762312 h 841560"/>
                <a:gd name="connsiteX18" fmla="*/ 752094 w 1787271"/>
                <a:gd name="connsiteY18" fmla="*/ 744024 h 841560"/>
                <a:gd name="connsiteX19" fmla="*/ 770382 w 1787271"/>
                <a:gd name="connsiteY19" fmla="*/ 731832 h 841560"/>
                <a:gd name="connsiteX20" fmla="*/ 794766 w 1787271"/>
                <a:gd name="connsiteY20" fmla="*/ 719640 h 841560"/>
                <a:gd name="connsiteX21" fmla="*/ 806958 w 1787271"/>
                <a:gd name="connsiteY21" fmla="*/ 676968 h 841560"/>
                <a:gd name="connsiteX22" fmla="*/ 837438 w 1787271"/>
                <a:gd name="connsiteY22" fmla="*/ 640392 h 841560"/>
                <a:gd name="connsiteX23" fmla="*/ 855726 w 1787271"/>
                <a:gd name="connsiteY23" fmla="*/ 628200 h 841560"/>
                <a:gd name="connsiteX24" fmla="*/ 867918 w 1787271"/>
                <a:gd name="connsiteY24" fmla="*/ 609912 h 841560"/>
                <a:gd name="connsiteX25" fmla="*/ 874014 w 1787271"/>
                <a:gd name="connsiteY25" fmla="*/ 585528 h 841560"/>
                <a:gd name="connsiteX26" fmla="*/ 880110 w 1787271"/>
                <a:gd name="connsiteY26" fmla="*/ 567240 h 841560"/>
                <a:gd name="connsiteX27" fmla="*/ 898398 w 1787271"/>
                <a:gd name="connsiteY27" fmla="*/ 506280 h 841560"/>
                <a:gd name="connsiteX28" fmla="*/ 922782 w 1787271"/>
                <a:gd name="connsiteY28" fmla="*/ 500184 h 841560"/>
                <a:gd name="connsiteX29" fmla="*/ 934974 w 1787271"/>
                <a:gd name="connsiteY29" fmla="*/ 481896 h 841560"/>
                <a:gd name="connsiteX30" fmla="*/ 941070 w 1787271"/>
                <a:gd name="connsiteY30" fmla="*/ 457512 h 841560"/>
                <a:gd name="connsiteX31" fmla="*/ 947166 w 1787271"/>
                <a:gd name="connsiteY31" fmla="*/ 439224 h 841560"/>
                <a:gd name="connsiteX32" fmla="*/ 977646 w 1787271"/>
                <a:gd name="connsiteY32" fmla="*/ 378264 h 841560"/>
                <a:gd name="connsiteX33" fmla="*/ 1002030 w 1787271"/>
                <a:gd name="connsiteY33" fmla="*/ 353880 h 841560"/>
                <a:gd name="connsiteX34" fmla="*/ 1038606 w 1787271"/>
                <a:gd name="connsiteY34" fmla="*/ 329496 h 841560"/>
                <a:gd name="connsiteX35" fmla="*/ 1050798 w 1787271"/>
                <a:gd name="connsiteY35" fmla="*/ 311208 h 841560"/>
                <a:gd name="connsiteX36" fmla="*/ 1087374 w 1787271"/>
                <a:gd name="connsiteY36" fmla="*/ 299016 h 841560"/>
                <a:gd name="connsiteX37" fmla="*/ 1117854 w 1787271"/>
                <a:gd name="connsiteY37" fmla="*/ 262440 h 841560"/>
                <a:gd name="connsiteX38" fmla="*/ 1123950 w 1787271"/>
                <a:gd name="connsiteY38" fmla="*/ 244152 h 841560"/>
                <a:gd name="connsiteX39" fmla="*/ 1142238 w 1787271"/>
                <a:gd name="connsiteY39" fmla="*/ 231960 h 841560"/>
                <a:gd name="connsiteX40" fmla="*/ 1160526 w 1787271"/>
                <a:gd name="connsiteY40" fmla="*/ 213672 h 841560"/>
                <a:gd name="connsiteX41" fmla="*/ 1178814 w 1787271"/>
                <a:gd name="connsiteY41" fmla="*/ 201480 h 841560"/>
                <a:gd name="connsiteX42" fmla="*/ 1239774 w 1787271"/>
                <a:gd name="connsiteY42" fmla="*/ 189288 h 841560"/>
                <a:gd name="connsiteX43" fmla="*/ 1325118 w 1787271"/>
                <a:gd name="connsiteY43" fmla="*/ 171000 h 841560"/>
                <a:gd name="connsiteX44" fmla="*/ 1379982 w 1787271"/>
                <a:gd name="connsiteY44" fmla="*/ 146616 h 841560"/>
                <a:gd name="connsiteX45" fmla="*/ 1398270 w 1787271"/>
                <a:gd name="connsiteY45" fmla="*/ 140520 h 841560"/>
                <a:gd name="connsiteX46" fmla="*/ 1434846 w 1787271"/>
                <a:gd name="connsiteY46" fmla="*/ 122232 h 841560"/>
                <a:gd name="connsiteX47" fmla="*/ 1453134 w 1787271"/>
                <a:gd name="connsiteY47" fmla="*/ 110040 h 841560"/>
                <a:gd name="connsiteX48" fmla="*/ 1465326 w 1787271"/>
                <a:gd name="connsiteY48" fmla="*/ 91752 h 841560"/>
                <a:gd name="connsiteX49" fmla="*/ 1483614 w 1787271"/>
                <a:gd name="connsiteY49" fmla="*/ 79560 h 841560"/>
                <a:gd name="connsiteX50" fmla="*/ 1489710 w 1787271"/>
                <a:gd name="connsiteY50" fmla="*/ 61272 h 841560"/>
                <a:gd name="connsiteX51" fmla="*/ 1507998 w 1787271"/>
                <a:gd name="connsiteY51" fmla="*/ 55176 h 841560"/>
                <a:gd name="connsiteX52" fmla="*/ 1526286 w 1787271"/>
                <a:gd name="connsiteY52" fmla="*/ 42984 h 841560"/>
                <a:gd name="connsiteX53" fmla="*/ 1544574 w 1787271"/>
                <a:gd name="connsiteY53" fmla="*/ 36888 h 841560"/>
                <a:gd name="connsiteX54" fmla="*/ 1562862 w 1787271"/>
                <a:gd name="connsiteY54" fmla="*/ 24696 h 841560"/>
                <a:gd name="connsiteX55" fmla="*/ 1611630 w 1787271"/>
                <a:gd name="connsiteY55" fmla="*/ 18600 h 841560"/>
                <a:gd name="connsiteX56" fmla="*/ 1629918 w 1787271"/>
                <a:gd name="connsiteY56" fmla="*/ 12504 h 841560"/>
                <a:gd name="connsiteX57" fmla="*/ 1696974 w 1787271"/>
                <a:gd name="connsiteY57" fmla="*/ 312 h 841560"/>
                <a:gd name="connsiteX58" fmla="*/ 1787271 w 1787271"/>
                <a:gd name="connsiteY58" fmla="*/ 3360 h 841560"/>
                <a:gd name="connsiteX0" fmla="*/ 0 w 1787271"/>
                <a:gd name="connsiteY0" fmla="*/ 650969 h 847946"/>
                <a:gd name="connsiteX1" fmla="*/ 43815 w 1787271"/>
                <a:gd name="connsiteY1" fmla="*/ 669257 h 847946"/>
                <a:gd name="connsiteX2" fmla="*/ 72009 w 1787271"/>
                <a:gd name="connsiteY2" fmla="*/ 692498 h 847946"/>
                <a:gd name="connsiteX3" fmla="*/ 112014 w 1787271"/>
                <a:gd name="connsiteY3" fmla="*/ 732122 h 847946"/>
                <a:gd name="connsiteX4" fmla="*/ 166878 w 1787271"/>
                <a:gd name="connsiteY4" fmla="*/ 756506 h 847946"/>
                <a:gd name="connsiteX5" fmla="*/ 185166 w 1787271"/>
                <a:gd name="connsiteY5" fmla="*/ 762602 h 847946"/>
                <a:gd name="connsiteX6" fmla="*/ 221742 w 1787271"/>
                <a:gd name="connsiteY6" fmla="*/ 780890 h 847946"/>
                <a:gd name="connsiteX7" fmla="*/ 282702 w 1787271"/>
                <a:gd name="connsiteY7" fmla="*/ 805274 h 847946"/>
                <a:gd name="connsiteX8" fmla="*/ 319278 w 1787271"/>
                <a:gd name="connsiteY8" fmla="*/ 817466 h 847946"/>
                <a:gd name="connsiteX9" fmla="*/ 404622 w 1787271"/>
                <a:gd name="connsiteY9" fmla="*/ 817466 h 847946"/>
                <a:gd name="connsiteX10" fmla="*/ 441198 w 1787271"/>
                <a:gd name="connsiteY10" fmla="*/ 835754 h 847946"/>
                <a:gd name="connsiteX11" fmla="*/ 483870 w 1787271"/>
                <a:gd name="connsiteY11" fmla="*/ 847946 h 847946"/>
                <a:gd name="connsiteX12" fmla="*/ 544830 w 1787271"/>
                <a:gd name="connsiteY12" fmla="*/ 835754 h 847946"/>
                <a:gd name="connsiteX13" fmla="*/ 581406 w 1787271"/>
                <a:gd name="connsiteY13" fmla="*/ 817466 h 847946"/>
                <a:gd name="connsiteX14" fmla="*/ 660654 w 1787271"/>
                <a:gd name="connsiteY14" fmla="*/ 805274 h 847946"/>
                <a:gd name="connsiteX15" fmla="*/ 678942 w 1787271"/>
                <a:gd name="connsiteY15" fmla="*/ 793082 h 847946"/>
                <a:gd name="connsiteX16" fmla="*/ 697230 w 1787271"/>
                <a:gd name="connsiteY16" fmla="*/ 786986 h 847946"/>
                <a:gd name="connsiteX17" fmla="*/ 709422 w 1787271"/>
                <a:gd name="connsiteY17" fmla="*/ 768698 h 847946"/>
                <a:gd name="connsiteX18" fmla="*/ 752094 w 1787271"/>
                <a:gd name="connsiteY18" fmla="*/ 750410 h 847946"/>
                <a:gd name="connsiteX19" fmla="*/ 770382 w 1787271"/>
                <a:gd name="connsiteY19" fmla="*/ 738218 h 847946"/>
                <a:gd name="connsiteX20" fmla="*/ 794766 w 1787271"/>
                <a:gd name="connsiteY20" fmla="*/ 726026 h 847946"/>
                <a:gd name="connsiteX21" fmla="*/ 806958 w 1787271"/>
                <a:gd name="connsiteY21" fmla="*/ 683354 h 847946"/>
                <a:gd name="connsiteX22" fmla="*/ 837438 w 1787271"/>
                <a:gd name="connsiteY22" fmla="*/ 646778 h 847946"/>
                <a:gd name="connsiteX23" fmla="*/ 855726 w 1787271"/>
                <a:gd name="connsiteY23" fmla="*/ 634586 h 847946"/>
                <a:gd name="connsiteX24" fmla="*/ 867918 w 1787271"/>
                <a:gd name="connsiteY24" fmla="*/ 616298 h 847946"/>
                <a:gd name="connsiteX25" fmla="*/ 874014 w 1787271"/>
                <a:gd name="connsiteY25" fmla="*/ 591914 h 847946"/>
                <a:gd name="connsiteX26" fmla="*/ 880110 w 1787271"/>
                <a:gd name="connsiteY26" fmla="*/ 573626 h 847946"/>
                <a:gd name="connsiteX27" fmla="*/ 898398 w 1787271"/>
                <a:gd name="connsiteY27" fmla="*/ 512666 h 847946"/>
                <a:gd name="connsiteX28" fmla="*/ 922782 w 1787271"/>
                <a:gd name="connsiteY28" fmla="*/ 506570 h 847946"/>
                <a:gd name="connsiteX29" fmla="*/ 934974 w 1787271"/>
                <a:gd name="connsiteY29" fmla="*/ 488282 h 847946"/>
                <a:gd name="connsiteX30" fmla="*/ 941070 w 1787271"/>
                <a:gd name="connsiteY30" fmla="*/ 463898 h 847946"/>
                <a:gd name="connsiteX31" fmla="*/ 947166 w 1787271"/>
                <a:gd name="connsiteY31" fmla="*/ 445610 h 847946"/>
                <a:gd name="connsiteX32" fmla="*/ 977646 w 1787271"/>
                <a:gd name="connsiteY32" fmla="*/ 384650 h 847946"/>
                <a:gd name="connsiteX33" fmla="*/ 1002030 w 1787271"/>
                <a:gd name="connsiteY33" fmla="*/ 360266 h 847946"/>
                <a:gd name="connsiteX34" fmla="*/ 1038606 w 1787271"/>
                <a:gd name="connsiteY34" fmla="*/ 335882 h 847946"/>
                <a:gd name="connsiteX35" fmla="*/ 1050798 w 1787271"/>
                <a:gd name="connsiteY35" fmla="*/ 317594 h 847946"/>
                <a:gd name="connsiteX36" fmla="*/ 1087374 w 1787271"/>
                <a:gd name="connsiteY36" fmla="*/ 305402 h 847946"/>
                <a:gd name="connsiteX37" fmla="*/ 1117854 w 1787271"/>
                <a:gd name="connsiteY37" fmla="*/ 268826 h 847946"/>
                <a:gd name="connsiteX38" fmla="*/ 1123950 w 1787271"/>
                <a:gd name="connsiteY38" fmla="*/ 250538 h 847946"/>
                <a:gd name="connsiteX39" fmla="*/ 1142238 w 1787271"/>
                <a:gd name="connsiteY39" fmla="*/ 238346 h 847946"/>
                <a:gd name="connsiteX40" fmla="*/ 1160526 w 1787271"/>
                <a:gd name="connsiteY40" fmla="*/ 220058 h 847946"/>
                <a:gd name="connsiteX41" fmla="*/ 1178814 w 1787271"/>
                <a:gd name="connsiteY41" fmla="*/ 207866 h 847946"/>
                <a:gd name="connsiteX42" fmla="*/ 1239774 w 1787271"/>
                <a:gd name="connsiteY42" fmla="*/ 195674 h 847946"/>
                <a:gd name="connsiteX43" fmla="*/ 1325118 w 1787271"/>
                <a:gd name="connsiteY43" fmla="*/ 177386 h 847946"/>
                <a:gd name="connsiteX44" fmla="*/ 1379982 w 1787271"/>
                <a:gd name="connsiteY44" fmla="*/ 153002 h 847946"/>
                <a:gd name="connsiteX45" fmla="*/ 1398270 w 1787271"/>
                <a:gd name="connsiteY45" fmla="*/ 146906 h 847946"/>
                <a:gd name="connsiteX46" fmla="*/ 1434846 w 1787271"/>
                <a:gd name="connsiteY46" fmla="*/ 128618 h 847946"/>
                <a:gd name="connsiteX47" fmla="*/ 1453134 w 1787271"/>
                <a:gd name="connsiteY47" fmla="*/ 116426 h 847946"/>
                <a:gd name="connsiteX48" fmla="*/ 1465326 w 1787271"/>
                <a:gd name="connsiteY48" fmla="*/ 98138 h 847946"/>
                <a:gd name="connsiteX49" fmla="*/ 1483614 w 1787271"/>
                <a:gd name="connsiteY49" fmla="*/ 85946 h 847946"/>
                <a:gd name="connsiteX50" fmla="*/ 1489710 w 1787271"/>
                <a:gd name="connsiteY50" fmla="*/ 67658 h 847946"/>
                <a:gd name="connsiteX51" fmla="*/ 1507998 w 1787271"/>
                <a:gd name="connsiteY51" fmla="*/ 61562 h 847946"/>
                <a:gd name="connsiteX52" fmla="*/ 1526286 w 1787271"/>
                <a:gd name="connsiteY52" fmla="*/ 49370 h 847946"/>
                <a:gd name="connsiteX53" fmla="*/ 1544574 w 1787271"/>
                <a:gd name="connsiteY53" fmla="*/ 43274 h 847946"/>
                <a:gd name="connsiteX54" fmla="*/ 1562862 w 1787271"/>
                <a:gd name="connsiteY54" fmla="*/ 31082 h 847946"/>
                <a:gd name="connsiteX55" fmla="*/ 1611630 w 1787271"/>
                <a:gd name="connsiteY55" fmla="*/ 24986 h 847946"/>
                <a:gd name="connsiteX56" fmla="*/ 1629918 w 1787271"/>
                <a:gd name="connsiteY56" fmla="*/ 18890 h 847946"/>
                <a:gd name="connsiteX57" fmla="*/ 1696974 w 1787271"/>
                <a:gd name="connsiteY57" fmla="*/ 6698 h 847946"/>
                <a:gd name="connsiteX58" fmla="*/ 1787271 w 1787271"/>
                <a:gd name="connsiteY58" fmla="*/ 9746 h 847946"/>
                <a:gd name="connsiteX0" fmla="*/ 0 w 1787271"/>
                <a:gd name="connsiteY0" fmla="*/ 653319 h 850296"/>
                <a:gd name="connsiteX1" fmla="*/ 43815 w 1787271"/>
                <a:gd name="connsiteY1" fmla="*/ 671607 h 850296"/>
                <a:gd name="connsiteX2" fmla="*/ 72009 w 1787271"/>
                <a:gd name="connsiteY2" fmla="*/ 694848 h 850296"/>
                <a:gd name="connsiteX3" fmla="*/ 112014 w 1787271"/>
                <a:gd name="connsiteY3" fmla="*/ 734472 h 850296"/>
                <a:gd name="connsiteX4" fmla="*/ 166878 w 1787271"/>
                <a:gd name="connsiteY4" fmla="*/ 758856 h 850296"/>
                <a:gd name="connsiteX5" fmla="*/ 185166 w 1787271"/>
                <a:gd name="connsiteY5" fmla="*/ 764952 h 850296"/>
                <a:gd name="connsiteX6" fmla="*/ 221742 w 1787271"/>
                <a:gd name="connsiteY6" fmla="*/ 783240 h 850296"/>
                <a:gd name="connsiteX7" fmla="*/ 282702 w 1787271"/>
                <a:gd name="connsiteY7" fmla="*/ 807624 h 850296"/>
                <a:gd name="connsiteX8" fmla="*/ 319278 w 1787271"/>
                <a:gd name="connsiteY8" fmla="*/ 819816 h 850296"/>
                <a:gd name="connsiteX9" fmla="*/ 404622 w 1787271"/>
                <a:gd name="connsiteY9" fmla="*/ 819816 h 850296"/>
                <a:gd name="connsiteX10" fmla="*/ 441198 w 1787271"/>
                <a:gd name="connsiteY10" fmla="*/ 838104 h 850296"/>
                <a:gd name="connsiteX11" fmla="*/ 483870 w 1787271"/>
                <a:gd name="connsiteY11" fmla="*/ 850296 h 850296"/>
                <a:gd name="connsiteX12" fmla="*/ 544830 w 1787271"/>
                <a:gd name="connsiteY12" fmla="*/ 838104 h 850296"/>
                <a:gd name="connsiteX13" fmla="*/ 581406 w 1787271"/>
                <a:gd name="connsiteY13" fmla="*/ 819816 h 850296"/>
                <a:gd name="connsiteX14" fmla="*/ 660654 w 1787271"/>
                <a:gd name="connsiteY14" fmla="*/ 807624 h 850296"/>
                <a:gd name="connsiteX15" fmla="*/ 678942 w 1787271"/>
                <a:gd name="connsiteY15" fmla="*/ 795432 h 850296"/>
                <a:gd name="connsiteX16" fmla="*/ 697230 w 1787271"/>
                <a:gd name="connsiteY16" fmla="*/ 789336 h 850296"/>
                <a:gd name="connsiteX17" fmla="*/ 709422 w 1787271"/>
                <a:gd name="connsiteY17" fmla="*/ 771048 h 850296"/>
                <a:gd name="connsiteX18" fmla="*/ 752094 w 1787271"/>
                <a:gd name="connsiteY18" fmla="*/ 752760 h 850296"/>
                <a:gd name="connsiteX19" fmla="*/ 770382 w 1787271"/>
                <a:gd name="connsiteY19" fmla="*/ 740568 h 850296"/>
                <a:gd name="connsiteX20" fmla="*/ 794766 w 1787271"/>
                <a:gd name="connsiteY20" fmla="*/ 728376 h 850296"/>
                <a:gd name="connsiteX21" fmla="*/ 806958 w 1787271"/>
                <a:gd name="connsiteY21" fmla="*/ 685704 h 850296"/>
                <a:gd name="connsiteX22" fmla="*/ 837438 w 1787271"/>
                <a:gd name="connsiteY22" fmla="*/ 649128 h 850296"/>
                <a:gd name="connsiteX23" fmla="*/ 855726 w 1787271"/>
                <a:gd name="connsiteY23" fmla="*/ 636936 h 850296"/>
                <a:gd name="connsiteX24" fmla="*/ 867918 w 1787271"/>
                <a:gd name="connsiteY24" fmla="*/ 618648 h 850296"/>
                <a:gd name="connsiteX25" fmla="*/ 874014 w 1787271"/>
                <a:gd name="connsiteY25" fmla="*/ 594264 h 850296"/>
                <a:gd name="connsiteX26" fmla="*/ 880110 w 1787271"/>
                <a:gd name="connsiteY26" fmla="*/ 575976 h 850296"/>
                <a:gd name="connsiteX27" fmla="*/ 898398 w 1787271"/>
                <a:gd name="connsiteY27" fmla="*/ 515016 h 850296"/>
                <a:gd name="connsiteX28" fmla="*/ 922782 w 1787271"/>
                <a:gd name="connsiteY28" fmla="*/ 508920 h 850296"/>
                <a:gd name="connsiteX29" fmla="*/ 934974 w 1787271"/>
                <a:gd name="connsiteY29" fmla="*/ 490632 h 850296"/>
                <a:gd name="connsiteX30" fmla="*/ 941070 w 1787271"/>
                <a:gd name="connsiteY30" fmla="*/ 466248 h 850296"/>
                <a:gd name="connsiteX31" fmla="*/ 947166 w 1787271"/>
                <a:gd name="connsiteY31" fmla="*/ 447960 h 850296"/>
                <a:gd name="connsiteX32" fmla="*/ 977646 w 1787271"/>
                <a:gd name="connsiteY32" fmla="*/ 387000 h 850296"/>
                <a:gd name="connsiteX33" fmla="*/ 1002030 w 1787271"/>
                <a:gd name="connsiteY33" fmla="*/ 362616 h 850296"/>
                <a:gd name="connsiteX34" fmla="*/ 1038606 w 1787271"/>
                <a:gd name="connsiteY34" fmla="*/ 338232 h 850296"/>
                <a:gd name="connsiteX35" fmla="*/ 1050798 w 1787271"/>
                <a:gd name="connsiteY35" fmla="*/ 319944 h 850296"/>
                <a:gd name="connsiteX36" fmla="*/ 1087374 w 1787271"/>
                <a:gd name="connsiteY36" fmla="*/ 307752 h 850296"/>
                <a:gd name="connsiteX37" fmla="*/ 1117854 w 1787271"/>
                <a:gd name="connsiteY37" fmla="*/ 271176 h 850296"/>
                <a:gd name="connsiteX38" fmla="*/ 1123950 w 1787271"/>
                <a:gd name="connsiteY38" fmla="*/ 252888 h 850296"/>
                <a:gd name="connsiteX39" fmla="*/ 1142238 w 1787271"/>
                <a:gd name="connsiteY39" fmla="*/ 240696 h 850296"/>
                <a:gd name="connsiteX40" fmla="*/ 1160526 w 1787271"/>
                <a:gd name="connsiteY40" fmla="*/ 222408 h 850296"/>
                <a:gd name="connsiteX41" fmla="*/ 1178814 w 1787271"/>
                <a:gd name="connsiteY41" fmla="*/ 210216 h 850296"/>
                <a:gd name="connsiteX42" fmla="*/ 1239774 w 1787271"/>
                <a:gd name="connsiteY42" fmla="*/ 198024 h 850296"/>
                <a:gd name="connsiteX43" fmla="*/ 1325118 w 1787271"/>
                <a:gd name="connsiteY43" fmla="*/ 179736 h 850296"/>
                <a:gd name="connsiteX44" fmla="*/ 1379982 w 1787271"/>
                <a:gd name="connsiteY44" fmla="*/ 155352 h 850296"/>
                <a:gd name="connsiteX45" fmla="*/ 1398270 w 1787271"/>
                <a:gd name="connsiteY45" fmla="*/ 149256 h 850296"/>
                <a:gd name="connsiteX46" fmla="*/ 1434846 w 1787271"/>
                <a:gd name="connsiteY46" fmla="*/ 130968 h 850296"/>
                <a:gd name="connsiteX47" fmla="*/ 1453134 w 1787271"/>
                <a:gd name="connsiteY47" fmla="*/ 118776 h 850296"/>
                <a:gd name="connsiteX48" fmla="*/ 1465326 w 1787271"/>
                <a:gd name="connsiteY48" fmla="*/ 100488 h 850296"/>
                <a:gd name="connsiteX49" fmla="*/ 1483614 w 1787271"/>
                <a:gd name="connsiteY49" fmla="*/ 88296 h 850296"/>
                <a:gd name="connsiteX50" fmla="*/ 1489710 w 1787271"/>
                <a:gd name="connsiteY50" fmla="*/ 70008 h 850296"/>
                <a:gd name="connsiteX51" fmla="*/ 1507998 w 1787271"/>
                <a:gd name="connsiteY51" fmla="*/ 63912 h 850296"/>
                <a:gd name="connsiteX52" fmla="*/ 1526286 w 1787271"/>
                <a:gd name="connsiteY52" fmla="*/ 51720 h 850296"/>
                <a:gd name="connsiteX53" fmla="*/ 1544574 w 1787271"/>
                <a:gd name="connsiteY53" fmla="*/ 45624 h 850296"/>
                <a:gd name="connsiteX54" fmla="*/ 1562862 w 1787271"/>
                <a:gd name="connsiteY54" fmla="*/ 33432 h 850296"/>
                <a:gd name="connsiteX55" fmla="*/ 1611630 w 1787271"/>
                <a:gd name="connsiteY55" fmla="*/ 27336 h 850296"/>
                <a:gd name="connsiteX56" fmla="*/ 1629918 w 1787271"/>
                <a:gd name="connsiteY56" fmla="*/ 21240 h 850296"/>
                <a:gd name="connsiteX57" fmla="*/ 1672209 w 1787271"/>
                <a:gd name="connsiteY57" fmla="*/ 3333 h 850296"/>
                <a:gd name="connsiteX58" fmla="*/ 1787271 w 1787271"/>
                <a:gd name="connsiteY58" fmla="*/ 12096 h 85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87271" h="850296">
                  <a:moveTo>
                    <a:pt x="0" y="653319"/>
                  </a:moveTo>
                  <a:cubicBezTo>
                    <a:pt x="10160" y="649255"/>
                    <a:pt x="31814" y="664686"/>
                    <a:pt x="43815" y="671607"/>
                  </a:cubicBezTo>
                  <a:cubicBezTo>
                    <a:pt x="55817" y="678529"/>
                    <a:pt x="60643" y="684371"/>
                    <a:pt x="72009" y="694848"/>
                  </a:cubicBezTo>
                  <a:cubicBezTo>
                    <a:pt x="83375" y="705325"/>
                    <a:pt x="96203" y="723804"/>
                    <a:pt x="112014" y="734472"/>
                  </a:cubicBezTo>
                  <a:cubicBezTo>
                    <a:pt x="127825" y="745140"/>
                    <a:pt x="123351" y="744347"/>
                    <a:pt x="166878" y="758856"/>
                  </a:cubicBezTo>
                  <a:cubicBezTo>
                    <a:pt x="172974" y="760888"/>
                    <a:pt x="179819" y="761388"/>
                    <a:pt x="185166" y="764952"/>
                  </a:cubicBezTo>
                  <a:cubicBezTo>
                    <a:pt x="208801" y="780708"/>
                    <a:pt x="196503" y="774827"/>
                    <a:pt x="221742" y="783240"/>
                  </a:cubicBezTo>
                  <a:cubicBezTo>
                    <a:pt x="244762" y="817770"/>
                    <a:pt x="222773" y="794782"/>
                    <a:pt x="282702" y="807624"/>
                  </a:cubicBezTo>
                  <a:cubicBezTo>
                    <a:pt x="295268" y="810317"/>
                    <a:pt x="319278" y="819816"/>
                    <a:pt x="319278" y="819816"/>
                  </a:cubicBezTo>
                  <a:cubicBezTo>
                    <a:pt x="366691" y="813043"/>
                    <a:pt x="357209" y="810333"/>
                    <a:pt x="404622" y="819816"/>
                  </a:cubicBezTo>
                  <a:cubicBezTo>
                    <a:pt x="430159" y="824923"/>
                    <a:pt x="417223" y="826116"/>
                    <a:pt x="441198" y="838104"/>
                  </a:cubicBezTo>
                  <a:cubicBezTo>
                    <a:pt x="449943" y="842477"/>
                    <a:pt x="476057" y="848343"/>
                    <a:pt x="483870" y="850296"/>
                  </a:cubicBezTo>
                  <a:cubicBezTo>
                    <a:pt x="499596" y="848049"/>
                    <a:pt x="527806" y="846616"/>
                    <a:pt x="544830" y="838104"/>
                  </a:cubicBezTo>
                  <a:cubicBezTo>
                    <a:pt x="574629" y="823205"/>
                    <a:pt x="550761" y="827477"/>
                    <a:pt x="581406" y="819816"/>
                  </a:cubicBezTo>
                  <a:cubicBezTo>
                    <a:pt x="609333" y="812834"/>
                    <a:pt x="631042" y="811325"/>
                    <a:pt x="660654" y="807624"/>
                  </a:cubicBezTo>
                  <a:cubicBezTo>
                    <a:pt x="666750" y="803560"/>
                    <a:pt x="672389" y="798709"/>
                    <a:pt x="678942" y="795432"/>
                  </a:cubicBezTo>
                  <a:cubicBezTo>
                    <a:pt x="684689" y="792558"/>
                    <a:pt x="692212" y="793350"/>
                    <a:pt x="697230" y="789336"/>
                  </a:cubicBezTo>
                  <a:cubicBezTo>
                    <a:pt x="702951" y="784759"/>
                    <a:pt x="703794" y="775738"/>
                    <a:pt x="709422" y="771048"/>
                  </a:cubicBezTo>
                  <a:cubicBezTo>
                    <a:pt x="728450" y="755192"/>
                    <a:pt x="733037" y="762289"/>
                    <a:pt x="752094" y="752760"/>
                  </a:cubicBezTo>
                  <a:cubicBezTo>
                    <a:pt x="758647" y="749483"/>
                    <a:pt x="764021" y="744203"/>
                    <a:pt x="770382" y="740568"/>
                  </a:cubicBezTo>
                  <a:cubicBezTo>
                    <a:pt x="778272" y="736059"/>
                    <a:pt x="786638" y="732440"/>
                    <a:pt x="794766" y="728376"/>
                  </a:cubicBezTo>
                  <a:cubicBezTo>
                    <a:pt x="796719" y="720563"/>
                    <a:pt x="802585" y="694449"/>
                    <a:pt x="806958" y="685704"/>
                  </a:cubicBezTo>
                  <a:cubicBezTo>
                    <a:pt x="813808" y="672003"/>
                    <a:pt x="825882" y="658758"/>
                    <a:pt x="837438" y="649128"/>
                  </a:cubicBezTo>
                  <a:cubicBezTo>
                    <a:pt x="843066" y="644438"/>
                    <a:pt x="849630" y="641000"/>
                    <a:pt x="855726" y="636936"/>
                  </a:cubicBezTo>
                  <a:cubicBezTo>
                    <a:pt x="859790" y="630840"/>
                    <a:pt x="865032" y="625382"/>
                    <a:pt x="867918" y="618648"/>
                  </a:cubicBezTo>
                  <a:cubicBezTo>
                    <a:pt x="871218" y="610947"/>
                    <a:pt x="871712" y="602320"/>
                    <a:pt x="874014" y="594264"/>
                  </a:cubicBezTo>
                  <a:cubicBezTo>
                    <a:pt x="875779" y="588085"/>
                    <a:pt x="878078" y="582072"/>
                    <a:pt x="880110" y="575976"/>
                  </a:cubicBezTo>
                  <a:cubicBezTo>
                    <a:pt x="882039" y="562471"/>
                    <a:pt x="880889" y="526689"/>
                    <a:pt x="898398" y="515016"/>
                  </a:cubicBezTo>
                  <a:cubicBezTo>
                    <a:pt x="905369" y="510369"/>
                    <a:pt x="914654" y="510952"/>
                    <a:pt x="922782" y="508920"/>
                  </a:cubicBezTo>
                  <a:cubicBezTo>
                    <a:pt x="926846" y="502824"/>
                    <a:pt x="932088" y="497366"/>
                    <a:pt x="934974" y="490632"/>
                  </a:cubicBezTo>
                  <a:cubicBezTo>
                    <a:pt x="938274" y="482931"/>
                    <a:pt x="938768" y="474304"/>
                    <a:pt x="941070" y="466248"/>
                  </a:cubicBezTo>
                  <a:cubicBezTo>
                    <a:pt x="942835" y="460069"/>
                    <a:pt x="945401" y="454139"/>
                    <a:pt x="947166" y="447960"/>
                  </a:cubicBezTo>
                  <a:cubicBezTo>
                    <a:pt x="955426" y="419050"/>
                    <a:pt x="951045" y="413601"/>
                    <a:pt x="977646" y="387000"/>
                  </a:cubicBezTo>
                  <a:cubicBezTo>
                    <a:pt x="985774" y="378872"/>
                    <a:pt x="993054" y="369797"/>
                    <a:pt x="1002030" y="362616"/>
                  </a:cubicBezTo>
                  <a:cubicBezTo>
                    <a:pt x="1013472" y="353462"/>
                    <a:pt x="1038606" y="338232"/>
                    <a:pt x="1038606" y="338232"/>
                  </a:cubicBezTo>
                  <a:cubicBezTo>
                    <a:pt x="1042670" y="332136"/>
                    <a:pt x="1044585" y="323827"/>
                    <a:pt x="1050798" y="319944"/>
                  </a:cubicBezTo>
                  <a:cubicBezTo>
                    <a:pt x="1061696" y="313133"/>
                    <a:pt x="1087374" y="307752"/>
                    <a:pt x="1087374" y="307752"/>
                  </a:cubicBezTo>
                  <a:cubicBezTo>
                    <a:pt x="1100856" y="294270"/>
                    <a:pt x="1109367" y="288150"/>
                    <a:pt x="1117854" y="271176"/>
                  </a:cubicBezTo>
                  <a:cubicBezTo>
                    <a:pt x="1120728" y="265429"/>
                    <a:pt x="1119936" y="257906"/>
                    <a:pt x="1123950" y="252888"/>
                  </a:cubicBezTo>
                  <a:cubicBezTo>
                    <a:pt x="1128527" y="247167"/>
                    <a:pt x="1136610" y="245386"/>
                    <a:pt x="1142238" y="240696"/>
                  </a:cubicBezTo>
                  <a:cubicBezTo>
                    <a:pt x="1148861" y="235177"/>
                    <a:pt x="1153903" y="227927"/>
                    <a:pt x="1160526" y="222408"/>
                  </a:cubicBezTo>
                  <a:cubicBezTo>
                    <a:pt x="1166154" y="217718"/>
                    <a:pt x="1172261" y="213493"/>
                    <a:pt x="1178814" y="210216"/>
                  </a:cubicBezTo>
                  <a:cubicBezTo>
                    <a:pt x="1195838" y="201704"/>
                    <a:pt x="1224048" y="200271"/>
                    <a:pt x="1239774" y="198024"/>
                  </a:cubicBezTo>
                  <a:cubicBezTo>
                    <a:pt x="1291892" y="180651"/>
                    <a:pt x="1263598" y="187426"/>
                    <a:pt x="1325118" y="179736"/>
                  </a:cubicBezTo>
                  <a:cubicBezTo>
                    <a:pt x="1354099" y="160415"/>
                    <a:pt x="1336455" y="169861"/>
                    <a:pt x="1379982" y="155352"/>
                  </a:cubicBezTo>
                  <a:cubicBezTo>
                    <a:pt x="1386078" y="153320"/>
                    <a:pt x="1392923" y="152820"/>
                    <a:pt x="1398270" y="149256"/>
                  </a:cubicBezTo>
                  <a:cubicBezTo>
                    <a:pt x="1450681" y="114315"/>
                    <a:pt x="1384369" y="156207"/>
                    <a:pt x="1434846" y="130968"/>
                  </a:cubicBezTo>
                  <a:cubicBezTo>
                    <a:pt x="1441399" y="127691"/>
                    <a:pt x="1447038" y="122840"/>
                    <a:pt x="1453134" y="118776"/>
                  </a:cubicBezTo>
                  <a:cubicBezTo>
                    <a:pt x="1457198" y="112680"/>
                    <a:pt x="1460145" y="105669"/>
                    <a:pt x="1465326" y="100488"/>
                  </a:cubicBezTo>
                  <a:cubicBezTo>
                    <a:pt x="1470507" y="95307"/>
                    <a:pt x="1479037" y="94017"/>
                    <a:pt x="1483614" y="88296"/>
                  </a:cubicBezTo>
                  <a:cubicBezTo>
                    <a:pt x="1487628" y="83278"/>
                    <a:pt x="1485166" y="74552"/>
                    <a:pt x="1489710" y="70008"/>
                  </a:cubicBezTo>
                  <a:cubicBezTo>
                    <a:pt x="1494254" y="65464"/>
                    <a:pt x="1502251" y="66786"/>
                    <a:pt x="1507998" y="63912"/>
                  </a:cubicBezTo>
                  <a:cubicBezTo>
                    <a:pt x="1514551" y="60635"/>
                    <a:pt x="1519733" y="54997"/>
                    <a:pt x="1526286" y="51720"/>
                  </a:cubicBezTo>
                  <a:cubicBezTo>
                    <a:pt x="1532033" y="48846"/>
                    <a:pt x="1538827" y="48498"/>
                    <a:pt x="1544574" y="45624"/>
                  </a:cubicBezTo>
                  <a:cubicBezTo>
                    <a:pt x="1551127" y="42347"/>
                    <a:pt x="1555794" y="35360"/>
                    <a:pt x="1562862" y="33432"/>
                  </a:cubicBezTo>
                  <a:cubicBezTo>
                    <a:pt x="1578667" y="29121"/>
                    <a:pt x="1595374" y="29368"/>
                    <a:pt x="1611630" y="27336"/>
                  </a:cubicBezTo>
                  <a:cubicBezTo>
                    <a:pt x="1617726" y="25304"/>
                    <a:pt x="1619822" y="25240"/>
                    <a:pt x="1629918" y="21240"/>
                  </a:cubicBezTo>
                  <a:cubicBezTo>
                    <a:pt x="1640014" y="17240"/>
                    <a:pt x="1645984" y="4857"/>
                    <a:pt x="1672209" y="3333"/>
                  </a:cubicBezTo>
                  <a:cubicBezTo>
                    <a:pt x="1698434" y="1809"/>
                    <a:pt x="1725789" y="-6954"/>
                    <a:pt x="1787271" y="12096"/>
                  </a:cubicBezTo>
                </a:path>
              </a:pathLst>
            </a:custGeom>
            <a:noFill/>
            <a:ln w="571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3" name="Freeform 5256">
              <a:extLst>
                <a:ext uri="{FF2B5EF4-FFF2-40B4-BE49-F238E27FC236}">
                  <a16:creationId xmlns:a16="http://schemas.microsoft.com/office/drawing/2014/main" id="{D5911CC3-CEA9-4176-BA0A-4E9C6A36A419}"/>
                </a:ext>
              </a:extLst>
            </p:cNvPr>
            <p:cNvSpPr/>
            <p:nvPr/>
          </p:nvSpPr>
          <p:spPr>
            <a:xfrm>
              <a:off x="3364977" y="3788608"/>
              <a:ext cx="2438400" cy="1145788"/>
            </a:xfrm>
            <a:custGeom>
              <a:avLst/>
              <a:gdLst>
                <a:gd name="connsiteX0" fmla="*/ 0 w 1828800"/>
                <a:gd name="connsiteY0" fmla="*/ 666301 h 859341"/>
                <a:gd name="connsiteX1" fmla="*/ 81280 w 1828800"/>
                <a:gd name="connsiteY1" fmla="*/ 676461 h 859341"/>
                <a:gd name="connsiteX2" fmla="*/ 96520 w 1828800"/>
                <a:gd name="connsiteY2" fmla="*/ 686621 h 859341"/>
                <a:gd name="connsiteX3" fmla="*/ 106680 w 1828800"/>
                <a:gd name="connsiteY3" fmla="*/ 701861 h 859341"/>
                <a:gd name="connsiteX4" fmla="*/ 121920 w 1828800"/>
                <a:gd name="connsiteY4" fmla="*/ 732341 h 859341"/>
                <a:gd name="connsiteX5" fmla="*/ 137160 w 1828800"/>
                <a:gd name="connsiteY5" fmla="*/ 742501 h 859341"/>
                <a:gd name="connsiteX6" fmla="*/ 152400 w 1828800"/>
                <a:gd name="connsiteY6" fmla="*/ 757741 h 859341"/>
                <a:gd name="connsiteX7" fmla="*/ 157480 w 1828800"/>
                <a:gd name="connsiteY7" fmla="*/ 783141 h 859341"/>
                <a:gd name="connsiteX8" fmla="*/ 187960 w 1828800"/>
                <a:gd name="connsiteY8" fmla="*/ 798381 h 859341"/>
                <a:gd name="connsiteX9" fmla="*/ 233680 w 1828800"/>
                <a:gd name="connsiteY9" fmla="*/ 778061 h 859341"/>
                <a:gd name="connsiteX10" fmla="*/ 264160 w 1828800"/>
                <a:gd name="connsiteY10" fmla="*/ 793301 h 859341"/>
                <a:gd name="connsiteX11" fmla="*/ 274320 w 1828800"/>
                <a:gd name="connsiteY11" fmla="*/ 823781 h 859341"/>
                <a:gd name="connsiteX12" fmla="*/ 279400 w 1828800"/>
                <a:gd name="connsiteY12" fmla="*/ 839021 h 859341"/>
                <a:gd name="connsiteX13" fmla="*/ 294640 w 1828800"/>
                <a:gd name="connsiteY13" fmla="*/ 849181 h 859341"/>
                <a:gd name="connsiteX14" fmla="*/ 309880 w 1828800"/>
                <a:gd name="connsiteY14" fmla="*/ 854261 h 859341"/>
                <a:gd name="connsiteX15" fmla="*/ 360680 w 1828800"/>
                <a:gd name="connsiteY15" fmla="*/ 849181 h 859341"/>
                <a:gd name="connsiteX16" fmla="*/ 375920 w 1828800"/>
                <a:gd name="connsiteY16" fmla="*/ 844101 h 859341"/>
                <a:gd name="connsiteX17" fmla="*/ 447040 w 1828800"/>
                <a:gd name="connsiteY17" fmla="*/ 849181 h 859341"/>
                <a:gd name="connsiteX18" fmla="*/ 558800 w 1828800"/>
                <a:gd name="connsiteY18" fmla="*/ 849181 h 859341"/>
                <a:gd name="connsiteX19" fmla="*/ 574040 w 1828800"/>
                <a:gd name="connsiteY19" fmla="*/ 839021 h 859341"/>
                <a:gd name="connsiteX20" fmla="*/ 619760 w 1828800"/>
                <a:gd name="connsiteY20" fmla="*/ 849181 h 859341"/>
                <a:gd name="connsiteX21" fmla="*/ 635000 w 1828800"/>
                <a:gd name="connsiteY21" fmla="*/ 859341 h 859341"/>
                <a:gd name="connsiteX22" fmla="*/ 660400 w 1828800"/>
                <a:gd name="connsiteY22" fmla="*/ 854261 h 859341"/>
                <a:gd name="connsiteX23" fmla="*/ 675640 w 1828800"/>
                <a:gd name="connsiteY23" fmla="*/ 823781 h 859341"/>
                <a:gd name="connsiteX24" fmla="*/ 690880 w 1828800"/>
                <a:gd name="connsiteY24" fmla="*/ 818701 h 859341"/>
                <a:gd name="connsiteX25" fmla="*/ 751840 w 1828800"/>
                <a:gd name="connsiteY25" fmla="*/ 803461 h 859341"/>
                <a:gd name="connsiteX26" fmla="*/ 767080 w 1828800"/>
                <a:gd name="connsiteY26" fmla="*/ 772981 h 859341"/>
                <a:gd name="connsiteX27" fmla="*/ 782320 w 1828800"/>
                <a:gd name="connsiteY27" fmla="*/ 762821 h 859341"/>
                <a:gd name="connsiteX28" fmla="*/ 802640 w 1828800"/>
                <a:gd name="connsiteY28" fmla="*/ 732341 h 859341"/>
                <a:gd name="connsiteX29" fmla="*/ 807720 w 1828800"/>
                <a:gd name="connsiteY29" fmla="*/ 717101 h 859341"/>
                <a:gd name="connsiteX30" fmla="*/ 822960 w 1828800"/>
                <a:gd name="connsiteY30" fmla="*/ 706941 h 859341"/>
                <a:gd name="connsiteX31" fmla="*/ 899160 w 1828800"/>
                <a:gd name="connsiteY31" fmla="*/ 696781 h 859341"/>
                <a:gd name="connsiteX32" fmla="*/ 894080 w 1828800"/>
                <a:gd name="connsiteY32" fmla="*/ 681541 h 859341"/>
                <a:gd name="connsiteX33" fmla="*/ 899160 w 1828800"/>
                <a:gd name="connsiteY33" fmla="*/ 651061 h 859341"/>
                <a:gd name="connsiteX34" fmla="*/ 924560 w 1828800"/>
                <a:gd name="connsiteY34" fmla="*/ 620581 h 859341"/>
                <a:gd name="connsiteX35" fmla="*/ 934720 w 1828800"/>
                <a:gd name="connsiteY35" fmla="*/ 569781 h 859341"/>
                <a:gd name="connsiteX36" fmla="*/ 955040 w 1828800"/>
                <a:gd name="connsiteY36" fmla="*/ 468181 h 859341"/>
                <a:gd name="connsiteX37" fmla="*/ 965200 w 1828800"/>
                <a:gd name="connsiteY37" fmla="*/ 452941 h 859341"/>
                <a:gd name="connsiteX38" fmla="*/ 980440 w 1828800"/>
                <a:gd name="connsiteY38" fmla="*/ 437701 h 859341"/>
                <a:gd name="connsiteX39" fmla="*/ 985520 w 1828800"/>
                <a:gd name="connsiteY39" fmla="*/ 422461 h 859341"/>
                <a:gd name="connsiteX40" fmla="*/ 990600 w 1828800"/>
                <a:gd name="connsiteY40" fmla="*/ 402141 h 859341"/>
                <a:gd name="connsiteX41" fmla="*/ 1031240 w 1828800"/>
                <a:gd name="connsiteY41" fmla="*/ 397061 h 859341"/>
                <a:gd name="connsiteX42" fmla="*/ 1061720 w 1828800"/>
                <a:gd name="connsiteY42" fmla="*/ 386901 h 859341"/>
                <a:gd name="connsiteX43" fmla="*/ 1071880 w 1828800"/>
                <a:gd name="connsiteY43" fmla="*/ 371661 h 859341"/>
                <a:gd name="connsiteX44" fmla="*/ 1087120 w 1828800"/>
                <a:gd name="connsiteY44" fmla="*/ 341181 h 859341"/>
                <a:gd name="connsiteX45" fmla="*/ 1102360 w 1828800"/>
                <a:gd name="connsiteY45" fmla="*/ 280221 h 859341"/>
                <a:gd name="connsiteX46" fmla="*/ 1122680 w 1828800"/>
                <a:gd name="connsiteY46" fmla="*/ 275141 h 859341"/>
                <a:gd name="connsiteX47" fmla="*/ 1173480 w 1828800"/>
                <a:gd name="connsiteY47" fmla="*/ 264981 h 859341"/>
                <a:gd name="connsiteX48" fmla="*/ 1193800 w 1828800"/>
                <a:gd name="connsiteY48" fmla="*/ 249741 h 859341"/>
                <a:gd name="connsiteX49" fmla="*/ 1209040 w 1828800"/>
                <a:gd name="connsiteY49" fmla="*/ 239581 h 859341"/>
                <a:gd name="connsiteX50" fmla="*/ 1234440 w 1828800"/>
                <a:gd name="connsiteY50" fmla="*/ 219261 h 859341"/>
                <a:gd name="connsiteX51" fmla="*/ 1290320 w 1828800"/>
                <a:gd name="connsiteY51" fmla="*/ 219261 h 859341"/>
                <a:gd name="connsiteX52" fmla="*/ 1305560 w 1828800"/>
                <a:gd name="connsiteY52" fmla="*/ 209101 h 859341"/>
                <a:gd name="connsiteX53" fmla="*/ 1341120 w 1828800"/>
                <a:gd name="connsiteY53" fmla="*/ 173541 h 859341"/>
                <a:gd name="connsiteX54" fmla="*/ 1366520 w 1828800"/>
                <a:gd name="connsiteY54" fmla="*/ 178621 h 859341"/>
                <a:gd name="connsiteX55" fmla="*/ 1381760 w 1828800"/>
                <a:gd name="connsiteY55" fmla="*/ 183701 h 859341"/>
                <a:gd name="connsiteX56" fmla="*/ 1407160 w 1828800"/>
                <a:gd name="connsiteY56" fmla="*/ 178621 h 859341"/>
                <a:gd name="connsiteX57" fmla="*/ 1417320 w 1828800"/>
                <a:gd name="connsiteY57" fmla="*/ 163381 h 859341"/>
                <a:gd name="connsiteX58" fmla="*/ 1442720 w 1828800"/>
                <a:gd name="connsiteY58" fmla="*/ 122741 h 859341"/>
                <a:gd name="connsiteX59" fmla="*/ 1483360 w 1828800"/>
                <a:gd name="connsiteY59" fmla="*/ 117661 h 859341"/>
                <a:gd name="connsiteX60" fmla="*/ 1498600 w 1828800"/>
                <a:gd name="connsiteY60" fmla="*/ 112581 h 859341"/>
                <a:gd name="connsiteX61" fmla="*/ 1508760 w 1828800"/>
                <a:gd name="connsiteY61" fmla="*/ 97341 h 859341"/>
                <a:gd name="connsiteX62" fmla="*/ 1539240 w 1828800"/>
                <a:gd name="connsiteY62" fmla="*/ 87181 h 859341"/>
                <a:gd name="connsiteX63" fmla="*/ 1579880 w 1828800"/>
                <a:gd name="connsiteY63" fmla="*/ 51621 h 859341"/>
                <a:gd name="connsiteX64" fmla="*/ 1610360 w 1828800"/>
                <a:gd name="connsiteY64" fmla="*/ 41461 h 859341"/>
                <a:gd name="connsiteX65" fmla="*/ 1640840 w 1828800"/>
                <a:gd name="connsiteY65" fmla="*/ 21141 h 859341"/>
                <a:gd name="connsiteX66" fmla="*/ 1722120 w 1828800"/>
                <a:gd name="connsiteY66" fmla="*/ 10981 h 859341"/>
                <a:gd name="connsiteX67" fmla="*/ 1757680 w 1828800"/>
                <a:gd name="connsiteY67" fmla="*/ 21141 h 859341"/>
                <a:gd name="connsiteX68" fmla="*/ 1772920 w 1828800"/>
                <a:gd name="connsiteY68" fmla="*/ 31301 h 859341"/>
                <a:gd name="connsiteX69" fmla="*/ 1813560 w 1828800"/>
                <a:gd name="connsiteY69" fmla="*/ 41461 h 859341"/>
                <a:gd name="connsiteX70" fmla="*/ 1828800 w 1828800"/>
                <a:gd name="connsiteY70" fmla="*/ 61781 h 8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8800" h="859341">
                  <a:moveTo>
                    <a:pt x="0" y="666301"/>
                  </a:moveTo>
                  <a:cubicBezTo>
                    <a:pt x="12605" y="667271"/>
                    <a:pt x="59349" y="665496"/>
                    <a:pt x="81280" y="676461"/>
                  </a:cubicBezTo>
                  <a:cubicBezTo>
                    <a:pt x="86741" y="679191"/>
                    <a:pt x="91440" y="683234"/>
                    <a:pt x="96520" y="686621"/>
                  </a:cubicBezTo>
                  <a:cubicBezTo>
                    <a:pt x="99907" y="691701"/>
                    <a:pt x="103950" y="696400"/>
                    <a:pt x="106680" y="701861"/>
                  </a:cubicBezTo>
                  <a:cubicBezTo>
                    <a:pt x="114943" y="718388"/>
                    <a:pt x="107361" y="717782"/>
                    <a:pt x="121920" y="732341"/>
                  </a:cubicBezTo>
                  <a:cubicBezTo>
                    <a:pt x="126237" y="736658"/>
                    <a:pt x="132470" y="738592"/>
                    <a:pt x="137160" y="742501"/>
                  </a:cubicBezTo>
                  <a:cubicBezTo>
                    <a:pt x="142679" y="747100"/>
                    <a:pt x="147320" y="752661"/>
                    <a:pt x="152400" y="757741"/>
                  </a:cubicBezTo>
                  <a:cubicBezTo>
                    <a:pt x="154093" y="766208"/>
                    <a:pt x="153196" y="775644"/>
                    <a:pt x="157480" y="783141"/>
                  </a:cubicBezTo>
                  <a:cubicBezTo>
                    <a:pt x="162114" y="791251"/>
                    <a:pt x="180137" y="795773"/>
                    <a:pt x="187960" y="798381"/>
                  </a:cubicBezTo>
                  <a:cubicBezTo>
                    <a:pt x="224232" y="786290"/>
                    <a:pt x="209529" y="794162"/>
                    <a:pt x="233680" y="778061"/>
                  </a:cubicBezTo>
                  <a:cubicBezTo>
                    <a:pt x="241984" y="780829"/>
                    <a:pt x="258977" y="785008"/>
                    <a:pt x="264160" y="793301"/>
                  </a:cubicBezTo>
                  <a:cubicBezTo>
                    <a:pt x="269836" y="802383"/>
                    <a:pt x="270933" y="813621"/>
                    <a:pt x="274320" y="823781"/>
                  </a:cubicBezTo>
                  <a:cubicBezTo>
                    <a:pt x="276013" y="828861"/>
                    <a:pt x="274945" y="836051"/>
                    <a:pt x="279400" y="839021"/>
                  </a:cubicBezTo>
                  <a:cubicBezTo>
                    <a:pt x="284480" y="842408"/>
                    <a:pt x="289179" y="846451"/>
                    <a:pt x="294640" y="849181"/>
                  </a:cubicBezTo>
                  <a:cubicBezTo>
                    <a:pt x="299429" y="851576"/>
                    <a:pt x="304800" y="852568"/>
                    <a:pt x="309880" y="854261"/>
                  </a:cubicBezTo>
                  <a:cubicBezTo>
                    <a:pt x="326813" y="852568"/>
                    <a:pt x="343860" y="851769"/>
                    <a:pt x="360680" y="849181"/>
                  </a:cubicBezTo>
                  <a:cubicBezTo>
                    <a:pt x="365973" y="848367"/>
                    <a:pt x="370565" y="844101"/>
                    <a:pt x="375920" y="844101"/>
                  </a:cubicBezTo>
                  <a:cubicBezTo>
                    <a:pt x="399687" y="844101"/>
                    <a:pt x="423333" y="847488"/>
                    <a:pt x="447040" y="849181"/>
                  </a:cubicBezTo>
                  <a:cubicBezTo>
                    <a:pt x="489826" y="863443"/>
                    <a:pt x="475092" y="860596"/>
                    <a:pt x="558800" y="849181"/>
                  </a:cubicBezTo>
                  <a:cubicBezTo>
                    <a:pt x="564849" y="848356"/>
                    <a:pt x="568960" y="842408"/>
                    <a:pt x="574040" y="839021"/>
                  </a:cubicBezTo>
                  <a:cubicBezTo>
                    <a:pt x="578561" y="839925"/>
                    <a:pt x="613483" y="846491"/>
                    <a:pt x="619760" y="849181"/>
                  </a:cubicBezTo>
                  <a:cubicBezTo>
                    <a:pt x="625372" y="851586"/>
                    <a:pt x="629920" y="855954"/>
                    <a:pt x="635000" y="859341"/>
                  </a:cubicBezTo>
                  <a:cubicBezTo>
                    <a:pt x="643467" y="857648"/>
                    <a:pt x="652903" y="858545"/>
                    <a:pt x="660400" y="854261"/>
                  </a:cubicBezTo>
                  <a:cubicBezTo>
                    <a:pt x="682384" y="841699"/>
                    <a:pt x="660864" y="838557"/>
                    <a:pt x="675640" y="823781"/>
                  </a:cubicBezTo>
                  <a:cubicBezTo>
                    <a:pt x="679426" y="819995"/>
                    <a:pt x="686091" y="821096"/>
                    <a:pt x="690880" y="818701"/>
                  </a:cubicBezTo>
                  <a:cubicBezTo>
                    <a:pt x="730878" y="798702"/>
                    <a:pt x="669915" y="812564"/>
                    <a:pt x="751840" y="803461"/>
                  </a:cubicBezTo>
                  <a:cubicBezTo>
                    <a:pt x="755972" y="791066"/>
                    <a:pt x="757232" y="782829"/>
                    <a:pt x="767080" y="772981"/>
                  </a:cubicBezTo>
                  <a:cubicBezTo>
                    <a:pt x="771397" y="768664"/>
                    <a:pt x="777240" y="766208"/>
                    <a:pt x="782320" y="762821"/>
                  </a:cubicBezTo>
                  <a:cubicBezTo>
                    <a:pt x="789093" y="752661"/>
                    <a:pt x="798779" y="743925"/>
                    <a:pt x="802640" y="732341"/>
                  </a:cubicBezTo>
                  <a:cubicBezTo>
                    <a:pt x="804333" y="727261"/>
                    <a:pt x="804375" y="721282"/>
                    <a:pt x="807720" y="717101"/>
                  </a:cubicBezTo>
                  <a:cubicBezTo>
                    <a:pt x="811534" y="712333"/>
                    <a:pt x="817348" y="709346"/>
                    <a:pt x="822960" y="706941"/>
                  </a:cubicBezTo>
                  <a:cubicBezTo>
                    <a:pt x="841083" y="699174"/>
                    <a:pt x="890821" y="697539"/>
                    <a:pt x="899160" y="696781"/>
                  </a:cubicBezTo>
                  <a:cubicBezTo>
                    <a:pt x="897467" y="691701"/>
                    <a:pt x="894080" y="686896"/>
                    <a:pt x="894080" y="681541"/>
                  </a:cubicBezTo>
                  <a:cubicBezTo>
                    <a:pt x="894080" y="671241"/>
                    <a:pt x="895903" y="660833"/>
                    <a:pt x="899160" y="651061"/>
                  </a:cubicBezTo>
                  <a:cubicBezTo>
                    <a:pt x="902696" y="640452"/>
                    <a:pt x="917486" y="627655"/>
                    <a:pt x="924560" y="620581"/>
                  </a:cubicBezTo>
                  <a:cubicBezTo>
                    <a:pt x="931915" y="598516"/>
                    <a:pt x="932262" y="600504"/>
                    <a:pt x="934720" y="569781"/>
                  </a:cubicBezTo>
                  <a:cubicBezTo>
                    <a:pt x="942657" y="470566"/>
                    <a:pt x="913896" y="495610"/>
                    <a:pt x="955040" y="468181"/>
                  </a:cubicBezTo>
                  <a:cubicBezTo>
                    <a:pt x="958427" y="463101"/>
                    <a:pt x="961291" y="457631"/>
                    <a:pt x="965200" y="452941"/>
                  </a:cubicBezTo>
                  <a:cubicBezTo>
                    <a:pt x="969799" y="447422"/>
                    <a:pt x="976455" y="443679"/>
                    <a:pt x="980440" y="437701"/>
                  </a:cubicBezTo>
                  <a:cubicBezTo>
                    <a:pt x="983410" y="433246"/>
                    <a:pt x="984049" y="427610"/>
                    <a:pt x="985520" y="422461"/>
                  </a:cubicBezTo>
                  <a:cubicBezTo>
                    <a:pt x="987438" y="415748"/>
                    <a:pt x="984497" y="405532"/>
                    <a:pt x="990600" y="402141"/>
                  </a:cubicBezTo>
                  <a:cubicBezTo>
                    <a:pt x="1002534" y="395511"/>
                    <a:pt x="1017693" y="398754"/>
                    <a:pt x="1031240" y="397061"/>
                  </a:cubicBezTo>
                  <a:cubicBezTo>
                    <a:pt x="1041400" y="393674"/>
                    <a:pt x="1055779" y="395812"/>
                    <a:pt x="1061720" y="386901"/>
                  </a:cubicBezTo>
                  <a:cubicBezTo>
                    <a:pt x="1065107" y="381821"/>
                    <a:pt x="1069150" y="377122"/>
                    <a:pt x="1071880" y="371661"/>
                  </a:cubicBezTo>
                  <a:cubicBezTo>
                    <a:pt x="1092912" y="329597"/>
                    <a:pt x="1058003" y="384857"/>
                    <a:pt x="1087120" y="341181"/>
                  </a:cubicBezTo>
                  <a:cubicBezTo>
                    <a:pt x="1088186" y="331584"/>
                    <a:pt x="1085561" y="291420"/>
                    <a:pt x="1102360" y="280221"/>
                  </a:cubicBezTo>
                  <a:cubicBezTo>
                    <a:pt x="1108169" y="276348"/>
                    <a:pt x="1115853" y="276604"/>
                    <a:pt x="1122680" y="275141"/>
                  </a:cubicBezTo>
                  <a:cubicBezTo>
                    <a:pt x="1139565" y="271523"/>
                    <a:pt x="1173480" y="264981"/>
                    <a:pt x="1173480" y="264981"/>
                  </a:cubicBezTo>
                  <a:cubicBezTo>
                    <a:pt x="1180253" y="259901"/>
                    <a:pt x="1186910" y="254662"/>
                    <a:pt x="1193800" y="249741"/>
                  </a:cubicBezTo>
                  <a:cubicBezTo>
                    <a:pt x="1198768" y="246192"/>
                    <a:pt x="1204723" y="243898"/>
                    <a:pt x="1209040" y="239581"/>
                  </a:cubicBezTo>
                  <a:cubicBezTo>
                    <a:pt x="1232018" y="216603"/>
                    <a:pt x="1204771" y="229151"/>
                    <a:pt x="1234440" y="219261"/>
                  </a:cubicBezTo>
                  <a:cubicBezTo>
                    <a:pt x="1259755" y="223480"/>
                    <a:pt x="1266289" y="228273"/>
                    <a:pt x="1290320" y="219261"/>
                  </a:cubicBezTo>
                  <a:cubicBezTo>
                    <a:pt x="1296037" y="217117"/>
                    <a:pt x="1300480" y="212488"/>
                    <a:pt x="1305560" y="209101"/>
                  </a:cubicBezTo>
                  <a:cubicBezTo>
                    <a:pt x="1328850" y="174166"/>
                    <a:pt x="1314296" y="182482"/>
                    <a:pt x="1341120" y="173541"/>
                  </a:cubicBezTo>
                  <a:cubicBezTo>
                    <a:pt x="1349587" y="175234"/>
                    <a:pt x="1358143" y="176527"/>
                    <a:pt x="1366520" y="178621"/>
                  </a:cubicBezTo>
                  <a:cubicBezTo>
                    <a:pt x="1371715" y="179920"/>
                    <a:pt x="1376405" y="183701"/>
                    <a:pt x="1381760" y="183701"/>
                  </a:cubicBezTo>
                  <a:cubicBezTo>
                    <a:pt x="1390394" y="183701"/>
                    <a:pt x="1398693" y="180314"/>
                    <a:pt x="1407160" y="178621"/>
                  </a:cubicBezTo>
                  <a:cubicBezTo>
                    <a:pt x="1410547" y="173541"/>
                    <a:pt x="1414840" y="168960"/>
                    <a:pt x="1417320" y="163381"/>
                  </a:cubicBezTo>
                  <a:cubicBezTo>
                    <a:pt x="1425557" y="144849"/>
                    <a:pt x="1420766" y="128728"/>
                    <a:pt x="1442720" y="122741"/>
                  </a:cubicBezTo>
                  <a:cubicBezTo>
                    <a:pt x="1455891" y="119149"/>
                    <a:pt x="1469813" y="119354"/>
                    <a:pt x="1483360" y="117661"/>
                  </a:cubicBezTo>
                  <a:cubicBezTo>
                    <a:pt x="1488440" y="115968"/>
                    <a:pt x="1494419" y="115926"/>
                    <a:pt x="1498600" y="112581"/>
                  </a:cubicBezTo>
                  <a:cubicBezTo>
                    <a:pt x="1503368" y="108767"/>
                    <a:pt x="1503583" y="100577"/>
                    <a:pt x="1508760" y="97341"/>
                  </a:cubicBezTo>
                  <a:cubicBezTo>
                    <a:pt x="1517842" y="91665"/>
                    <a:pt x="1539240" y="87181"/>
                    <a:pt x="1539240" y="87181"/>
                  </a:cubicBezTo>
                  <a:cubicBezTo>
                    <a:pt x="1551093" y="69401"/>
                    <a:pt x="1554480" y="60088"/>
                    <a:pt x="1579880" y="51621"/>
                  </a:cubicBezTo>
                  <a:cubicBezTo>
                    <a:pt x="1590040" y="48234"/>
                    <a:pt x="1601449" y="47402"/>
                    <a:pt x="1610360" y="41461"/>
                  </a:cubicBezTo>
                  <a:lnTo>
                    <a:pt x="1640840" y="21141"/>
                  </a:lnTo>
                  <a:cubicBezTo>
                    <a:pt x="1663695" y="-13142"/>
                    <a:pt x="1646812" y="2613"/>
                    <a:pt x="1722120" y="10981"/>
                  </a:cubicBezTo>
                  <a:cubicBezTo>
                    <a:pt x="1726305" y="11446"/>
                    <a:pt x="1752176" y="18389"/>
                    <a:pt x="1757680" y="21141"/>
                  </a:cubicBezTo>
                  <a:cubicBezTo>
                    <a:pt x="1763141" y="23871"/>
                    <a:pt x="1767459" y="28571"/>
                    <a:pt x="1772920" y="31301"/>
                  </a:cubicBezTo>
                  <a:cubicBezTo>
                    <a:pt x="1783334" y="36508"/>
                    <a:pt x="1803899" y="39529"/>
                    <a:pt x="1813560" y="41461"/>
                  </a:cubicBezTo>
                  <a:cubicBezTo>
                    <a:pt x="1819837" y="60293"/>
                    <a:pt x="1813851" y="54306"/>
                    <a:pt x="1828800" y="61781"/>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4" name="Oval 363">
              <a:extLst>
                <a:ext uri="{FF2B5EF4-FFF2-40B4-BE49-F238E27FC236}">
                  <a16:creationId xmlns:a16="http://schemas.microsoft.com/office/drawing/2014/main" id="{B3D0DACE-3CD5-47E7-A355-420C400AEFF6}"/>
                </a:ext>
              </a:extLst>
            </p:cNvPr>
            <p:cNvSpPr/>
            <p:nvPr/>
          </p:nvSpPr>
          <p:spPr>
            <a:xfrm rot="3128544">
              <a:off x="5789202" y="4216929"/>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5" name="Oval 364">
              <a:extLst>
                <a:ext uri="{FF2B5EF4-FFF2-40B4-BE49-F238E27FC236}">
                  <a16:creationId xmlns:a16="http://schemas.microsoft.com/office/drawing/2014/main" id="{DFC9084C-E68A-470F-B334-96FD144AB3F7}"/>
                </a:ext>
              </a:extLst>
            </p:cNvPr>
            <p:cNvSpPr/>
            <p:nvPr/>
          </p:nvSpPr>
          <p:spPr>
            <a:xfrm rot="3128544">
              <a:off x="6067106" y="4083578"/>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6" name="Oval 365">
              <a:extLst>
                <a:ext uri="{FF2B5EF4-FFF2-40B4-BE49-F238E27FC236}">
                  <a16:creationId xmlns:a16="http://schemas.microsoft.com/office/drawing/2014/main" id="{4FA6F5F2-BB85-4615-B0CA-AA4143E5AA41}"/>
                </a:ext>
              </a:extLst>
            </p:cNvPr>
            <p:cNvSpPr/>
            <p:nvPr/>
          </p:nvSpPr>
          <p:spPr>
            <a:xfrm rot="3128544">
              <a:off x="5947161" y="3928889"/>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7" name="Oval 366">
              <a:extLst>
                <a:ext uri="{FF2B5EF4-FFF2-40B4-BE49-F238E27FC236}">
                  <a16:creationId xmlns:a16="http://schemas.microsoft.com/office/drawing/2014/main" id="{A7E89316-0DFF-4982-B93C-0934D05C6A88}"/>
                </a:ext>
              </a:extLst>
            </p:cNvPr>
            <p:cNvSpPr/>
            <p:nvPr/>
          </p:nvSpPr>
          <p:spPr>
            <a:xfrm rot="3128544">
              <a:off x="6135638" y="3918667"/>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8" name="Oval 367">
              <a:extLst>
                <a:ext uri="{FF2B5EF4-FFF2-40B4-BE49-F238E27FC236}">
                  <a16:creationId xmlns:a16="http://schemas.microsoft.com/office/drawing/2014/main" id="{1D173EA9-3EDE-44D2-B7B1-C57ED91334FE}"/>
                </a:ext>
              </a:extLst>
            </p:cNvPr>
            <p:cNvSpPr/>
            <p:nvPr/>
          </p:nvSpPr>
          <p:spPr>
            <a:xfrm rot="3128544">
              <a:off x="5667409" y="4255193"/>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9" name="Freeform 196">
              <a:extLst>
                <a:ext uri="{FF2B5EF4-FFF2-40B4-BE49-F238E27FC236}">
                  <a16:creationId xmlns:a16="http://schemas.microsoft.com/office/drawing/2014/main" id="{9F39C913-F4C3-443A-AF10-A984AC3DFB93}"/>
                </a:ext>
              </a:extLst>
            </p:cNvPr>
            <p:cNvSpPr/>
            <p:nvPr/>
          </p:nvSpPr>
          <p:spPr>
            <a:xfrm>
              <a:off x="3371751" y="4009531"/>
              <a:ext cx="2174240" cy="931639"/>
            </a:xfrm>
            <a:custGeom>
              <a:avLst/>
              <a:gdLst>
                <a:gd name="connsiteX0" fmla="*/ 0 w 1630680"/>
                <a:gd name="connsiteY0" fmla="*/ 531089 h 698729"/>
                <a:gd name="connsiteX1" fmla="*/ 40640 w 1630680"/>
                <a:gd name="connsiteY1" fmla="*/ 541249 h 698729"/>
                <a:gd name="connsiteX2" fmla="*/ 55880 w 1630680"/>
                <a:gd name="connsiteY2" fmla="*/ 551409 h 698729"/>
                <a:gd name="connsiteX3" fmla="*/ 81280 w 1630680"/>
                <a:gd name="connsiteY3" fmla="*/ 571729 h 698729"/>
                <a:gd name="connsiteX4" fmla="*/ 96520 w 1630680"/>
                <a:gd name="connsiteY4" fmla="*/ 586969 h 698729"/>
                <a:gd name="connsiteX5" fmla="*/ 106680 w 1630680"/>
                <a:gd name="connsiteY5" fmla="*/ 602209 h 698729"/>
                <a:gd name="connsiteX6" fmla="*/ 121920 w 1630680"/>
                <a:gd name="connsiteY6" fmla="*/ 607289 h 698729"/>
                <a:gd name="connsiteX7" fmla="*/ 152400 w 1630680"/>
                <a:gd name="connsiteY7" fmla="*/ 627609 h 698729"/>
                <a:gd name="connsiteX8" fmla="*/ 182880 w 1630680"/>
                <a:gd name="connsiteY8" fmla="*/ 637769 h 698729"/>
                <a:gd name="connsiteX9" fmla="*/ 198120 w 1630680"/>
                <a:gd name="connsiteY9" fmla="*/ 642849 h 698729"/>
                <a:gd name="connsiteX10" fmla="*/ 228600 w 1630680"/>
                <a:gd name="connsiteY10" fmla="*/ 647929 h 698729"/>
                <a:gd name="connsiteX11" fmla="*/ 284480 w 1630680"/>
                <a:gd name="connsiteY11" fmla="*/ 658089 h 698729"/>
                <a:gd name="connsiteX12" fmla="*/ 314960 w 1630680"/>
                <a:gd name="connsiteY12" fmla="*/ 668249 h 698729"/>
                <a:gd name="connsiteX13" fmla="*/ 330200 w 1630680"/>
                <a:gd name="connsiteY13" fmla="*/ 678409 h 698729"/>
                <a:gd name="connsiteX14" fmla="*/ 360680 w 1630680"/>
                <a:gd name="connsiteY14" fmla="*/ 688569 h 698729"/>
                <a:gd name="connsiteX15" fmla="*/ 375920 w 1630680"/>
                <a:gd name="connsiteY15" fmla="*/ 693649 h 698729"/>
                <a:gd name="connsiteX16" fmla="*/ 391160 w 1630680"/>
                <a:gd name="connsiteY16" fmla="*/ 698729 h 698729"/>
                <a:gd name="connsiteX17" fmla="*/ 523240 w 1630680"/>
                <a:gd name="connsiteY17" fmla="*/ 688569 h 698729"/>
                <a:gd name="connsiteX18" fmla="*/ 538480 w 1630680"/>
                <a:gd name="connsiteY18" fmla="*/ 683489 h 698729"/>
                <a:gd name="connsiteX19" fmla="*/ 553720 w 1630680"/>
                <a:gd name="connsiteY19" fmla="*/ 673329 h 698729"/>
                <a:gd name="connsiteX20" fmla="*/ 645160 w 1630680"/>
                <a:gd name="connsiteY20" fmla="*/ 668249 h 698729"/>
                <a:gd name="connsiteX21" fmla="*/ 690880 w 1630680"/>
                <a:gd name="connsiteY21" fmla="*/ 658089 h 698729"/>
                <a:gd name="connsiteX22" fmla="*/ 706120 w 1630680"/>
                <a:gd name="connsiteY22" fmla="*/ 647929 h 698729"/>
                <a:gd name="connsiteX23" fmla="*/ 711200 w 1630680"/>
                <a:gd name="connsiteY23" fmla="*/ 632689 h 698729"/>
                <a:gd name="connsiteX24" fmla="*/ 716280 w 1630680"/>
                <a:gd name="connsiteY24" fmla="*/ 612369 h 698729"/>
                <a:gd name="connsiteX25" fmla="*/ 731520 w 1630680"/>
                <a:gd name="connsiteY25" fmla="*/ 602209 h 698729"/>
                <a:gd name="connsiteX26" fmla="*/ 802640 w 1630680"/>
                <a:gd name="connsiteY26" fmla="*/ 592049 h 698729"/>
                <a:gd name="connsiteX27" fmla="*/ 828040 w 1630680"/>
                <a:gd name="connsiteY27" fmla="*/ 551409 h 698729"/>
                <a:gd name="connsiteX28" fmla="*/ 833120 w 1630680"/>
                <a:gd name="connsiteY28" fmla="*/ 536169 h 698729"/>
                <a:gd name="connsiteX29" fmla="*/ 828040 w 1630680"/>
                <a:gd name="connsiteY29" fmla="*/ 520929 h 698729"/>
                <a:gd name="connsiteX30" fmla="*/ 833120 w 1630680"/>
                <a:gd name="connsiteY30" fmla="*/ 505689 h 698729"/>
                <a:gd name="connsiteX31" fmla="*/ 868680 w 1630680"/>
                <a:gd name="connsiteY31" fmla="*/ 459969 h 698729"/>
                <a:gd name="connsiteX32" fmla="*/ 883920 w 1630680"/>
                <a:gd name="connsiteY32" fmla="*/ 449809 h 698729"/>
                <a:gd name="connsiteX33" fmla="*/ 894080 w 1630680"/>
                <a:gd name="connsiteY33" fmla="*/ 434569 h 698729"/>
                <a:gd name="connsiteX34" fmla="*/ 909320 w 1630680"/>
                <a:gd name="connsiteY34" fmla="*/ 419329 h 698729"/>
                <a:gd name="connsiteX35" fmla="*/ 914400 w 1630680"/>
                <a:gd name="connsiteY35" fmla="*/ 404089 h 698729"/>
                <a:gd name="connsiteX36" fmla="*/ 924560 w 1630680"/>
                <a:gd name="connsiteY36" fmla="*/ 388849 h 698729"/>
                <a:gd name="connsiteX37" fmla="*/ 929640 w 1630680"/>
                <a:gd name="connsiteY37" fmla="*/ 368529 h 698729"/>
                <a:gd name="connsiteX38" fmla="*/ 934720 w 1630680"/>
                <a:gd name="connsiteY38" fmla="*/ 338049 h 698729"/>
                <a:gd name="connsiteX39" fmla="*/ 944880 w 1630680"/>
                <a:gd name="connsiteY39" fmla="*/ 307569 h 698729"/>
                <a:gd name="connsiteX40" fmla="*/ 960120 w 1630680"/>
                <a:gd name="connsiteY40" fmla="*/ 292329 h 698729"/>
                <a:gd name="connsiteX41" fmla="*/ 990600 w 1630680"/>
                <a:gd name="connsiteY41" fmla="*/ 272009 h 698729"/>
                <a:gd name="connsiteX42" fmla="*/ 1005840 w 1630680"/>
                <a:gd name="connsiteY42" fmla="*/ 216129 h 698729"/>
                <a:gd name="connsiteX43" fmla="*/ 1010920 w 1630680"/>
                <a:gd name="connsiteY43" fmla="*/ 195809 h 698729"/>
                <a:gd name="connsiteX44" fmla="*/ 1041400 w 1630680"/>
                <a:gd name="connsiteY44" fmla="*/ 180569 h 698729"/>
                <a:gd name="connsiteX45" fmla="*/ 1056640 w 1630680"/>
                <a:gd name="connsiteY45" fmla="*/ 170409 h 698729"/>
                <a:gd name="connsiteX46" fmla="*/ 1087120 w 1630680"/>
                <a:gd name="connsiteY46" fmla="*/ 145009 h 698729"/>
                <a:gd name="connsiteX47" fmla="*/ 1117600 w 1630680"/>
                <a:gd name="connsiteY47" fmla="*/ 129769 h 698729"/>
                <a:gd name="connsiteX48" fmla="*/ 1148080 w 1630680"/>
                <a:gd name="connsiteY48" fmla="*/ 109449 h 698729"/>
                <a:gd name="connsiteX49" fmla="*/ 1178560 w 1630680"/>
                <a:gd name="connsiteY49" fmla="*/ 78969 h 698729"/>
                <a:gd name="connsiteX50" fmla="*/ 1209040 w 1630680"/>
                <a:gd name="connsiteY50" fmla="*/ 68809 h 698729"/>
                <a:gd name="connsiteX51" fmla="*/ 1224280 w 1630680"/>
                <a:gd name="connsiteY51" fmla="*/ 63729 h 698729"/>
                <a:gd name="connsiteX52" fmla="*/ 1244600 w 1630680"/>
                <a:gd name="connsiteY52" fmla="*/ 58649 h 698729"/>
                <a:gd name="connsiteX53" fmla="*/ 1270000 w 1630680"/>
                <a:gd name="connsiteY53" fmla="*/ 53569 h 698729"/>
                <a:gd name="connsiteX54" fmla="*/ 1285240 w 1630680"/>
                <a:gd name="connsiteY54" fmla="*/ 48489 h 698729"/>
                <a:gd name="connsiteX55" fmla="*/ 1315720 w 1630680"/>
                <a:gd name="connsiteY55" fmla="*/ 28169 h 698729"/>
                <a:gd name="connsiteX56" fmla="*/ 1325880 w 1630680"/>
                <a:gd name="connsiteY56" fmla="*/ 12929 h 698729"/>
                <a:gd name="connsiteX57" fmla="*/ 1412240 w 1630680"/>
                <a:gd name="connsiteY57" fmla="*/ 7849 h 698729"/>
                <a:gd name="connsiteX58" fmla="*/ 1427480 w 1630680"/>
                <a:gd name="connsiteY58" fmla="*/ 12929 h 698729"/>
                <a:gd name="connsiteX59" fmla="*/ 1447800 w 1630680"/>
                <a:gd name="connsiteY59" fmla="*/ 18009 h 698729"/>
                <a:gd name="connsiteX60" fmla="*/ 1463040 w 1630680"/>
                <a:gd name="connsiteY60" fmla="*/ 28169 h 698729"/>
                <a:gd name="connsiteX61" fmla="*/ 1503680 w 1630680"/>
                <a:gd name="connsiteY61" fmla="*/ 38329 h 698729"/>
                <a:gd name="connsiteX62" fmla="*/ 1534160 w 1630680"/>
                <a:gd name="connsiteY62" fmla="*/ 48489 h 698729"/>
                <a:gd name="connsiteX63" fmla="*/ 1549400 w 1630680"/>
                <a:gd name="connsiteY63" fmla="*/ 53569 h 698729"/>
                <a:gd name="connsiteX64" fmla="*/ 1595120 w 1630680"/>
                <a:gd name="connsiteY64" fmla="*/ 63729 h 698729"/>
                <a:gd name="connsiteX65" fmla="*/ 1615440 w 1630680"/>
                <a:gd name="connsiteY65" fmla="*/ 84049 h 698729"/>
                <a:gd name="connsiteX66" fmla="*/ 1630680 w 1630680"/>
                <a:gd name="connsiteY66" fmla="*/ 94209 h 69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30680" h="698729">
                  <a:moveTo>
                    <a:pt x="0" y="531089"/>
                  </a:moveTo>
                  <a:cubicBezTo>
                    <a:pt x="9661" y="533021"/>
                    <a:pt x="30226" y="536042"/>
                    <a:pt x="40640" y="541249"/>
                  </a:cubicBezTo>
                  <a:cubicBezTo>
                    <a:pt x="46101" y="543979"/>
                    <a:pt x="50800" y="548022"/>
                    <a:pt x="55880" y="551409"/>
                  </a:cubicBezTo>
                  <a:cubicBezTo>
                    <a:pt x="78602" y="585493"/>
                    <a:pt x="51835" y="552099"/>
                    <a:pt x="81280" y="571729"/>
                  </a:cubicBezTo>
                  <a:cubicBezTo>
                    <a:pt x="87258" y="575714"/>
                    <a:pt x="91921" y="581450"/>
                    <a:pt x="96520" y="586969"/>
                  </a:cubicBezTo>
                  <a:cubicBezTo>
                    <a:pt x="100429" y="591659"/>
                    <a:pt x="101912" y="598395"/>
                    <a:pt x="106680" y="602209"/>
                  </a:cubicBezTo>
                  <a:cubicBezTo>
                    <a:pt x="110861" y="605554"/>
                    <a:pt x="116840" y="605596"/>
                    <a:pt x="121920" y="607289"/>
                  </a:cubicBezTo>
                  <a:cubicBezTo>
                    <a:pt x="136909" y="629773"/>
                    <a:pt x="125063" y="619408"/>
                    <a:pt x="152400" y="627609"/>
                  </a:cubicBezTo>
                  <a:cubicBezTo>
                    <a:pt x="162658" y="630686"/>
                    <a:pt x="172720" y="634382"/>
                    <a:pt x="182880" y="637769"/>
                  </a:cubicBezTo>
                  <a:cubicBezTo>
                    <a:pt x="187960" y="639462"/>
                    <a:pt x="192838" y="641969"/>
                    <a:pt x="198120" y="642849"/>
                  </a:cubicBezTo>
                  <a:lnTo>
                    <a:pt x="228600" y="647929"/>
                  </a:lnTo>
                  <a:cubicBezTo>
                    <a:pt x="255528" y="652072"/>
                    <a:pt x="261607" y="651227"/>
                    <a:pt x="284480" y="658089"/>
                  </a:cubicBezTo>
                  <a:cubicBezTo>
                    <a:pt x="294738" y="661166"/>
                    <a:pt x="306049" y="662308"/>
                    <a:pt x="314960" y="668249"/>
                  </a:cubicBezTo>
                  <a:cubicBezTo>
                    <a:pt x="320040" y="671636"/>
                    <a:pt x="324621" y="675929"/>
                    <a:pt x="330200" y="678409"/>
                  </a:cubicBezTo>
                  <a:cubicBezTo>
                    <a:pt x="339987" y="682759"/>
                    <a:pt x="350520" y="685182"/>
                    <a:pt x="360680" y="688569"/>
                  </a:cubicBezTo>
                  <a:lnTo>
                    <a:pt x="375920" y="693649"/>
                  </a:lnTo>
                  <a:lnTo>
                    <a:pt x="391160" y="698729"/>
                  </a:lnTo>
                  <a:cubicBezTo>
                    <a:pt x="435187" y="695342"/>
                    <a:pt x="481349" y="702533"/>
                    <a:pt x="523240" y="688569"/>
                  </a:cubicBezTo>
                  <a:cubicBezTo>
                    <a:pt x="528320" y="686876"/>
                    <a:pt x="533691" y="685884"/>
                    <a:pt x="538480" y="683489"/>
                  </a:cubicBezTo>
                  <a:cubicBezTo>
                    <a:pt x="543941" y="680759"/>
                    <a:pt x="547676" y="674192"/>
                    <a:pt x="553720" y="673329"/>
                  </a:cubicBezTo>
                  <a:cubicBezTo>
                    <a:pt x="583940" y="669012"/>
                    <a:pt x="614680" y="669942"/>
                    <a:pt x="645160" y="668249"/>
                  </a:cubicBezTo>
                  <a:cubicBezTo>
                    <a:pt x="656867" y="666298"/>
                    <a:pt x="678374" y="664342"/>
                    <a:pt x="690880" y="658089"/>
                  </a:cubicBezTo>
                  <a:cubicBezTo>
                    <a:pt x="696341" y="655359"/>
                    <a:pt x="701040" y="651316"/>
                    <a:pt x="706120" y="647929"/>
                  </a:cubicBezTo>
                  <a:cubicBezTo>
                    <a:pt x="707813" y="642849"/>
                    <a:pt x="709729" y="637838"/>
                    <a:pt x="711200" y="632689"/>
                  </a:cubicBezTo>
                  <a:cubicBezTo>
                    <a:pt x="713118" y="625976"/>
                    <a:pt x="712407" y="618178"/>
                    <a:pt x="716280" y="612369"/>
                  </a:cubicBezTo>
                  <a:cubicBezTo>
                    <a:pt x="719667" y="607289"/>
                    <a:pt x="725803" y="604353"/>
                    <a:pt x="731520" y="602209"/>
                  </a:cubicBezTo>
                  <a:cubicBezTo>
                    <a:pt x="745141" y="597101"/>
                    <a:pt x="795960" y="592791"/>
                    <a:pt x="802640" y="592049"/>
                  </a:cubicBezTo>
                  <a:cubicBezTo>
                    <a:pt x="826791" y="575948"/>
                    <a:pt x="815949" y="587681"/>
                    <a:pt x="828040" y="551409"/>
                  </a:cubicBezTo>
                  <a:lnTo>
                    <a:pt x="833120" y="536169"/>
                  </a:lnTo>
                  <a:cubicBezTo>
                    <a:pt x="831427" y="531089"/>
                    <a:pt x="828040" y="526284"/>
                    <a:pt x="828040" y="520929"/>
                  </a:cubicBezTo>
                  <a:cubicBezTo>
                    <a:pt x="828040" y="515574"/>
                    <a:pt x="830519" y="510370"/>
                    <a:pt x="833120" y="505689"/>
                  </a:cubicBezTo>
                  <a:cubicBezTo>
                    <a:pt x="842886" y="488111"/>
                    <a:pt x="853360" y="472736"/>
                    <a:pt x="868680" y="459969"/>
                  </a:cubicBezTo>
                  <a:cubicBezTo>
                    <a:pt x="873370" y="456060"/>
                    <a:pt x="878840" y="453196"/>
                    <a:pt x="883920" y="449809"/>
                  </a:cubicBezTo>
                  <a:cubicBezTo>
                    <a:pt x="887307" y="444729"/>
                    <a:pt x="890171" y="439259"/>
                    <a:pt x="894080" y="434569"/>
                  </a:cubicBezTo>
                  <a:cubicBezTo>
                    <a:pt x="898679" y="429050"/>
                    <a:pt x="905335" y="425307"/>
                    <a:pt x="909320" y="419329"/>
                  </a:cubicBezTo>
                  <a:cubicBezTo>
                    <a:pt x="912290" y="414874"/>
                    <a:pt x="912005" y="408878"/>
                    <a:pt x="914400" y="404089"/>
                  </a:cubicBezTo>
                  <a:cubicBezTo>
                    <a:pt x="917130" y="398628"/>
                    <a:pt x="921173" y="393929"/>
                    <a:pt x="924560" y="388849"/>
                  </a:cubicBezTo>
                  <a:cubicBezTo>
                    <a:pt x="926253" y="382076"/>
                    <a:pt x="928271" y="375375"/>
                    <a:pt x="929640" y="368529"/>
                  </a:cubicBezTo>
                  <a:cubicBezTo>
                    <a:pt x="931660" y="358429"/>
                    <a:pt x="932222" y="348042"/>
                    <a:pt x="934720" y="338049"/>
                  </a:cubicBezTo>
                  <a:cubicBezTo>
                    <a:pt x="937317" y="327659"/>
                    <a:pt x="937307" y="315142"/>
                    <a:pt x="944880" y="307569"/>
                  </a:cubicBezTo>
                  <a:cubicBezTo>
                    <a:pt x="949960" y="302489"/>
                    <a:pt x="954449" y="296740"/>
                    <a:pt x="960120" y="292329"/>
                  </a:cubicBezTo>
                  <a:cubicBezTo>
                    <a:pt x="969759" y="284832"/>
                    <a:pt x="990600" y="272009"/>
                    <a:pt x="990600" y="272009"/>
                  </a:cubicBezTo>
                  <a:cubicBezTo>
                    <a:pt x="1006459" y="224432"/>
                    <a:pt x="996266" y="259211"/>
                    <a:pt x="1005840" y="216129"/>
                  </a:cubicBezTo>
                  <a:cubicBezTo>
                    <a:pt x="1007355" y="209313"/>
                    <a:pt x="1007047" y="201618"/>
                    <a:pt x="1010920" y="195809"/>
                  </a:cubicBezTo>
                  <a:cubicBezTo>
                    <a:pt x="1018199" y="184890"/>
                    <a:pt x="1031258" y="185640"/>
                    <a:pt x="1041400" y="180569"/>
                  </a:cubicBezTo>
                  <a:cubicBezTo>
                    <a:pt x="1046861" y="177839"/>
                    <a:pt x="1051950" y="174318"/>
                    <a:pt x="1056640" y="170409"/>
                  </a:cubicBezTo>
                  <a:cubicBezTo>
                    <a:pt x="1073492" y="156365"/>
                    <a:pt x="1068201" y="154469"/>
                    <a:pt x="1087120" y="145009"/>
                  </a:cubicBezTo>
                  <a:cubicBezTo>
                    <a:pt x="1110031" y="133553"/>
                    <a:pt x="1095762" y="147967"/>
                    <a:pt x="1117600" y="129769"/>
                  </a:cubicBezTo>
                  <a:cubicBezTo>
                    <a:pt x="1142969" y="108629"/>
                    <a:pt x="1121297" y="118377"/>
                    <a:pt x="1148080" y="109449"/>
                  </a:cubicBezTo>
                  <a:cubicBezTo>
                    <a:pt x="1158240" y="99289"/>
                    <a:pt x="1164929" y="83513"/>
                    <a:pt x="1178560" y="78969"/>
                  </a:cubicBezTo>
                  <a:lnTo>
                    <a:pt x="1209040" y="68809"/>
                  </a:lnTo>
                  <a:cubicBezTo>
                    <a:pt x="1214120" y="67116"/>
                    <a:pt x="1219085" y="65028"/>
                    <a:pt x="1224280" y="63729"/>
                  </a:cubicBezTo>
                  <a:cubicBezTo>
                    <a:pt x="1231053" y="62036"/>
                    <a:pt x="1237784" y="60164"/>
                    <a:pt x="1244600" y="58649"/>
                  </a:cubicBezTo>
                  <a:cubicBezTo>
                    <a:pt x="1253029" y="56776"/>
                    <a:pt x="1261623" y="55663"/>
                    <a:pt x="1270000" y="53569"/>
                  </a:cubicBezTo>
                  <a:cubicBezTo>
                    <a:pt x="1275195" y="52270"/>
                    <a:pt x="1280559" y="51090"/>
                    <a:pt x="1285240" y="48489"/>
                  </a:cubicBezTo>
                  <a:cubicBezTo>
                    <a:pt x="1295914" y="42559"/>
                    <a:pt x="1315720" y="28169"/>
                    <a:pt x="1315720" y="28169"/>
                  </a:cubicBezTo>
                  <a:cubicBezTo>
                    <a:pt x="1319107" y="23089"/>
                    <a:pt x="1321563" y="17246"/>
                    <a:pt x="1325880" y="12929"/>
                  </a:cubicBezTo>
                  <a:cubicBezTo>
                    <a:pt x="1350002" y="-11193"/>
                    <a:pt x="1377437" y="5363"/>
                    <a:pt x="1412240" y="7849"/>
                  </a:cubicBezTo>
                  <a:cubicBezTo>
                    <a:pt x="1417320" y="9542"/>
                    <a:pt x="1422331" y="11458"/>
                    <a:pt x="1427480" y="12929"/>
                  </a:cubicBezTo>
                  <a:cubicBezTo>
                    <a:pt x="1434193" y="14847"/>
                    <a:pt x="1441383" y="15259"/>
                    <a:pt x="1447800" y="18009"/>
                  </a:cubicBezTo>
                  <a:cubicBezTo>
                    <a:pt x="1453412" y="20414"/>
                    <a:pt x="1457302" y="26083"/>
                    <a:pt x="1463040" y="28169"/>
                  </a:cubicBezTo>
                  <a:cubicBezTo>
                    <a:pt x="1476163" y="32941"/>
                    <a:pt x="1490433" y="33913"/>
                    <a:pt x="1503680" y="38329"/>
                  </a:cubicBezTo>
                  <a:lnTo>
                    <a:pt x="1534160" y="48489"/>
                  </a:lnTo>
                  <a:cubicBezTo>
                    <a:pt x="1539240" y="50182"/>
                    <a:pt x="1544118" y="52689"/>
                    <a:pt x="1549400" y="53569"/>
                  </a:cubicBezTo>
                  <a:cubicBezTo>
                    <a:pt x="1585162" y="59529"/>
                    <a:pt x="1570108" y="55392"/>
                    <a:pt x="1595120" y="63729"/>
                  </a:cubicBezTo>
                  <a:cubicBezTo>
                    <a:pt x="1603248" y="88113"/>
                    <a:pt x="1593765" y="73212"/>
                    <a:pt x="1615440" y="84049"/>
                  </a:cubicBezTo>
                  <a:cubicBezTo>
                    <a:pt x="1620901" y="86779"/>
                    <a:pt x="1630680" y="94209"/>
                    <a:pt x="1630680" y="94209"/>
                  </a:cubicBezTo>
                </a:path>
              </a:pathLst>
            </a:custGeom>
            <a:noFill/>
            <a:ln w="44450" cap="rnd">
              <a:solidFill>
                <a:schemeClr val="bg1"/>
              </a:solidFill>
            </a:ln>
            <a:effectLst>
              <a:glow rad="38100">
                <a:schemeClr val="accent6">
                  <a:lumMod val="60000"/>
                  <a:lumOff val="40000"/>
                  <a:alpha val="29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0" name="Freeform 5274">
              <a:extLst>
                <a:ext uri="{FF2B5EF4-FFF2-40B4-BE49-F238E27FC236}">
                  <a16:creationId xmlns:a16="http://schemas.microsoft.com/office/drawing/2014/main" id="{04218258-598B-4637-BFE7-D2F04F1F6500}"/>
                </a:ext>
              </a:extLst>
            </p:cNvPr>
            <p:cNvSpPr/>
            <p:nvPr/>
          </p:nvSpPr>
          <p:spPr>
            <a:xfrm rot="21190422">
              <a:off x="7045940" y="3918706"/>
              <a:ext cx="1690857" cy="414536"/>
            </a:xfrm>
            <a:custGeom>
              <a:avLst/>
              <a:gdLst>
                <a:gd name="connsiteX0" fmla="*/ 0 w 1092200"/>
                <a:gd name="connsiteY0" fmla="*/ 234393 h 335993"/>
                <a:gd name="connsiteX1" fmla="*/ 25400 w 1092200"/>
                <a:gd name="connsiteY1" fmla="*/ 249633 h 335993"/>
                <a:gd name="connsiteX2" fmla="*/ 40640 w 1092200"/>
                <a:gd name="connsiteY2" fmla="*/ 259793 h 335993"/>
                <a:gd name="connsiteX3" fmla="*/ 66040 w 1092200"/>
                <a:gd name="connsiteY3" fmla="*/ 264873 h 335993"/>
                <a:gd name="connsiteX4" fmla="*/ 137160 w 1092200"/>
                <a:gd name="connsiteY4" fmla="*/ 275033 h 335993"/>
                <a:gd name="connsiteX5" fmla="*/ 152400 w 1092200"/>
                <a:gd name="connsiteY5" fmla="*/ 285193 h 335993"/>
                <a:gd name="connsiteX6" fmla="*/ 167640 w 1092200"/>
                <a:gd name="connsiteY6" fmla="*/ 315673 h 335993"/>
                <a:gd name="connsiteX7" fmla="*/ 182880 w 1092200"/>
                <a:gd name="connsiteY7" fmla="*/ 320753 h 335993"/>
                <a:gd name="connsiteX8" fmla="*/ 213360 w 1092200"/>
                <a:gd name="connsiteY8" fmla="*/ 315673 h 335993"/>
                <a:gd name="connsiteX9" fmla="*/ 259080 w 1092200"/>
                <a:gd name="connsiteY9" fmla="*/ 325833 h 335993"/>
                <a:gd name="connsiteX10" fmla="*/ 274320 w 1092200"/>
                <a:gd name="connsiteY10" fmla="*/ 335993 h 335993"/>
                <a:gd name="connsiteX11" fmla="*/ 314960 w 1092200"/>
                <a:gd name="connsiteY11" fmla="*/ 330913 h 335993"/>
                <a:gd name="connsiteX12" fmla="*/ 330200 w 1092200"/>
                <a:gd name="connsiteY12" fmla="*/ 315673 h 335993"/>
                <a:gd name="connsiteX13" fmla="*/ 345440 w 1092200"/>
                <a:gd name="connsiteY13" fmla="*/ 310593 h 335993"/>
                <a:gd name="connsiteX14" fmla="*/ 370840 w 1092200"/>
                <a:gd name="connsiteY14" fmla="*/ 315673 h 335993"/>
                <a:gd name="connsiteX15" fmla="*/ 391160 w 1092200"/>
                <a:gd name="connsiteY15" fmla="*/ 305513 h 335993"/>
                <a:gd name="connsiteX16" fmla="*/ 421640 w 1092200"/>
                <a:gd name="connsiteY16" fmla="*/ 295353 h 335993"/>
                <a:gd name="connsiteX17" fmla="*/ 436880 w 1092200"/>
                <a:gd name="connsiteY17" fmla="*/ 290273 h 335993"/>
                <a:gd name="connsiteX18" fmla="*/ 492760 w 1092200"/>
                <a:gd name="connsiteY18" fmla="*/ 280113 h 335993"/>
                <a:gd name="connsiteX19" fmla="*/ 543560 w 1092200"/>
                <a:gd name="connsiteY19" fmla="*/ 285193 h 335993"/>
                <a:gd name="connsiteX20" fmla="*/ 563880 w 1092200"/>
                <a:gd name="connsiteY20" fmla="*/ 275033 h 335993"/>
                <a:gd name="connsiteX21" fmla="*/ 579120 w 1092200"/>
                <a:gd name="connsiteY21" fmla="*/ 259793 h 335993"/>
                <a:gd name="connsiteX22" fmla="*/ 599440 w 1092200"/>
                <a:gd name="connsiteY22" fmla="*/ 254713 h 335993"/>
                <a:gd name="connsiteX23" fmla="*/ 670560 w 1092200"/>
                <a:gd name="connsiteY23" fmla="*/ 249633 h 335993"/>
                <a:gd name="connsiteX24" fmla="*/ 746760 w 1092200"/>
                <a:gd name="connsiteY24" fmla="*/ 234393 h 335993"/>
                <a:gd name="connsiteX25" fmla="*/ 762000 w 1092200"/>
                <a:gd name="connsiteY25" fmla="*/ 229313 h 335993"/>
                <a:gd name="connsiteX26" fmla="*/ 797560 w 1092200"/>
                <a:gd name="connsiteY26" fmla="*/ 198833 h 335993"/>
                <a:gd name="connsiteX27" fmla="*/ 828040 w 1092200"/>
                <a:gd name="connsiteY27" fmla="*/ 188673 h 335993"/>
                <a:gd name="connsiteX28" fmla="*/ 868680 w 1092200"/>
                <a:gd name="connsiteY28" fmla="*/ 178513 h 335993"/>
                <a:gd name="connsiteX29" fmla="*/ 904240 w 1092200"/>
                <a:gd name="connsiteY29" fmla="*/ 148033 h 335993"/>
                <a:gd name="connsiteX30" fmla="*/ 914400 w 1092200"/>
                <a:gd name="connsiteY30" fmla="*/ 132793 h 335993"/>
                <a:gd name="connsiteX31" fmla="*/ 944880 w 1092200"/>
                <a:gd name="connsiteY31" fmla="*/ 92153 h 335993"/>
                <a:gd name="connsiteX32" fmla="*/ 970280 w 1092200"/>
                <a:gd name="connsiteY32" fmla="*/ 66753 h 335993"/>
                <a:gd name="connsiteX33" fmla="*/ 985520 w 1092200"/>
                <a:gd name="connsiteY33" fmla="*/ 61673 h 335993"/>
                <a:gd name="connsiteX34" fmla="*/ 1016000 w 1092200"/>
                <a:gd name="connsiteY34" fmla="*/ 41353 h 335993"/>
                <a:gd name="connsiteX35" fmla="*/ 1046480 w 1092200"/>
                <a:gd name="connsiteY35" fmla="*/ 31193 h 335993"/>
                <a:gd name="connsiteX36" fmla="*/ 1076960 w 1092200"/>
                <a:gd name="connsiteY36" fmla="*/ 713 h 335993"/>
                <a:gd name="connsiteX37" fmla="*/ 1092200 w 1092200"/>
                <a:gd name="connsiteY37" fmla="*/ 713 h 3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2200" h="335993">
                  <a:moveTo>
                    <a:pt x="0" y="234393"/>
                  </a:moveTo>
                  <a:cubicBezTo>
                    <a:pt x="8467" y="239473"/>
                    <a:pt x="17027" y="244400"/>
                    <a:pt x="25400" y="249633"/>
                  </a:cubicBezTo>
                  <a:cubicBezTo>
                    <a:pt x="30577" y="252869"/>
                    <a:pt x="34923" y="257649"/>
                    <a:pt x="40640" y="259793"/>
                  </a:cubicBezTo>
                  <a:cubicBezTo>
                    <a:pt x="48725" y="262825"/>
                    <a:pt x="57611" y="263000"/>
                    <a:pt x="66040" y="264873"/>
                  </a:cubicBezTo>
                  <a:cubicBezTo>
                    <a:pt x="111240" y="274917"/>
                    <a:pt x="59010" y="267218"/>
                    <a:pt x="137160" y="275033"/>
                  </a:cubicBezTo>
                  <a:cubicBezTo>
                    <a:pt x="142240" y="278420"/>
                    <a:pt x="148586" y="280425"/>
                    <a:pt x="152400" y="285193"/>
                  </a:cubicBezTo>
                  <a:cubicBezTo>
                    <a:pt x="168761" y="305644"/>
                    <a:pt x="143849" y="296640"/>
                    <a:pt x="167640" y="315673"/>
                  </a:cubicBezTo>
                  <a:cubicBezTo>
                    <a:pt x="171821" y="319018"/>
                    <a:pt x="177800" y="319060"/>
                    <a:pt x="182880" y="320753"/>
                  </a:cubicBezTo>
                  <a:cubicBezTo>
                    <a:pt x="193040" y="319060"/>
                    <a:pt x="203060" y="315673"/>
                    <a:pt x="213360" y="315673"/>
                  </a:cubicBezTo>
                  <a:cubicBezTo>
                    <a:pt x="221164" y="315673"/>
                    <a:pt x="248603" y="320594"/>
                    <a:pt x="259080" y="325833"/>
                  </a:cubicBezTo>
                  <a:cubicBezTo>
                    <a:pt x="264541" y="328563"/>
                    <a:pt x="269240" y="332606"/>
                    <a:pt x="274320" y="335993"/>
                  </a:cubicBezTo>
                  <a:cubicBezTo>
                    <a:pt x="287867" y="334300"/>
                    <a:pt x="302130" y="335579"/>
                    <a:pt x="314960" y="330913"/>
                  </a:cubicBezTo>
                  <a:cubicBezTo>
                    <a:pt x="321712" y="328458"/>
                    <a:pt x="324222" y="319658"/>
                    <a:pt x="330200" y="315673"/>
                  </a:cubicBezTo>
                  <a:cubicBezTo>
                    <a:pt x="334655" y="312703"/>
                    <a:pt x="340360" y="312286"/>
                    <a:pt x="345440" y="310593"/>
                  </a:cubicBezTo>
                  <a:cubicBezTo>
                    <a:pt x="353907" y="312286"/>
                    <a:pt x="362258" y="316627"/>
                    <a:pt x="370840" y="315673"/>
                  </a:cubicBezTo>
                  <a:cubicBezTo>
                    <a:pt x="378366" y="314837"/>
                    <a:pt x="384129" y="308325"/>
                    <a:pt x="391160" y="305513"/>
                  </a:cubicBezTo>
                  <a:cubicBezTo>
                    <a:pt x="401104" y="301536"/>
                    <a:pt x="411480" y="298740"/>
                    <a:pt x="421640" y="295353"/>
                  </a:cubicBezTo>
                  <a:cubicBezTo>
                    <a:pt x="426720" y="293660"/>
                    <a:pt x="431579" y="291030"/>
                    <a:pt x="436880" y="290273"/>
                  </a:cubicBezTo>
                  <a:cubicBezTo>
                    <a:pt x="479352" y="284206"/>
                    <a:pt x="460824" y="288097"/>
                    <a:pt x="492760" y="280113"/>
                  </a:cubicBezTo>
                  <a:cubicBezTo>
                    <a:pt x="521551" y="289710"/>
                    <a:pt x="518270" y="294677"/>
                    <a:pt x="543560" y="285193"/>
                  </a:cubicBezTo>
                  <a:cubicBezTo>
                    <a:pt x="550651" y="282534"/>
                    <a:pt x="557718" y="279435"/>
                    <a:pt x="563880" y="275033"/>
                  </a:cubicBezTo>
                  <a:cubicBezTo>
                    <a:pt x="569726" y="270857"/>
                    <a:pt x="572882" y="263357"/>
                    <a:pt x="579120" y="259793"/>
                  </a:cubicBezTo>
                  <a:cubicBezTo>
                    <a:pt x="585182" y="256329"/>
                    <a:pt x="592501" y="255484"/>
                    <a:pt x="599440" y="254713"/>
                  </a:cubicBezTo>
                  <a:cubicBezTo>
                    <a:pt x="623062" y="252088"/>
                    <a:pt x="646853" y="251326"/>
                    <a:pt x="670560" y="249633"/>
                  </a:cubicBezTo>
                  <a:cubicBezTo>
                    <a:pt x="713798" y="220807"/>
                    <a:pt x="688904" y="227965"/>
                    <a:pt x="746760" y="234393"/>
                  </a:cubicBezTo>
                  <a:cubicBezTo>
                    <a:pt x="751840" y="232700"/>
                    <a:pt x="757643" y="232425"/>
                    <a:pt x="762000" y="229313"/>
                  </a:cubicBezTo>
                  <a:cubicBezTo>
                    <a:pt x="782735" y="214503"/>
                    <a:pt x="776837" y="208043"/>
                    <a:pt x="797560" y="198833"/>
                  </a:cubicBezTo>
                  <a:cubicBezTo>
                    <a:pt x="807347" y="194483"/>
                    <a:pt x="817880" y="192060"/>
                    <a:pt x="828040" y="188673"/>
                  </a:cubicBezTo>
                  <a:cubicBezTo>
                    <a:pt x="851471" y="180863"/>
                    <a:pt x="838029" y="184643"/>
                    <a:pt x="868680" y="178513"/>
                  </a:cubicBezTo>
                  <a:cubicBezTo>
                    <a:pt x="883629" y="167301"/>
                    <a:pt x="892447" y="162184"/>
                    <a:pt x="904240" y="148033"/>
                  </a:cubicBezTo>
                  <a:cubicBezTo>
                    <a:pt x="908149" y="143343"/>
                    <a:pt x="910809" y="137731"/>
                    <a:pt x="914400" y="132793"/>
                  </a:cubicBezTo>
                  <a:cubicBezTo>
                    <a:pt x="924360" y="119098"/>
                    <a:pt x="935487" y="106242"/>
                    <a:pt x="944880" y="92153"/>
                  </a:cubicBezTo>
                  <a:cubicBezTo>
                    <a:pt x="955040" y="76913"/>
                    <a:pt x="953347" y="75220"/>
                    <a:pt x="970280" y="66753"/>
                  </a:cubicBezTo>
                  <a:cubicBezTo>
                    <a:pt x="975069" y="64358"/>
                    <a:pt x="980839" y="64274"/>
                    <a:pt x="985520" y="61673"/>
                  </a:cubicBezTo>
                  <a:cubicBezTo>
                    <a:pt x="996194" y="55743"/>
                    <a:pt x="1004416" y="45214"/>
                    <a:pt x="1016000" y="41353"/>
                  </a:cubicBezTo>
                  <a:lnTo>
                    <a:pt x="1046480" y="31193"/>
                  </a:lnTo>
                  <a:cubicBezTo>
                    <a:pt x="1055082" y="19723"/>
                    <a:pt x="1062104" y="5665"/>
                    <a:pt x="1076960" y="713"/>
                  </a:cubicBezTo>
                  <a:cubicBezTo>
                    <a:pt x="1081779" y="-893"/>
                    <a:pt x="1087120" y="713"/>
                    <a:pt x="1092200" y="713"/>
                  </a:cubicBezTo>
                </a:path>
              </a:pathLst>
            </a:custGeom>
            <a:noFill/>
            <a:ln w="44450"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1" name="Freeform 5275">
              <a:extLst>
                <a:ext uri="{FF2B5EF4-FFF2-40B4-BE49-F238E27FC236}">
                  <a16:creationId xmlns:a16="http://schemas.microsoft.com/office/drawing/2014/main" id="{2FBE5E0B-2F03-411A-AD61-E6DDB7947362}"/>
                </a:ext>
              </a:extLst>
            </p:cNvPr>
            <p:cNvSpPr/>
            <p:nvPr/>
          </p:nvSpPr>
          <p:spPr>
            <a:xfrm rot="21214771">
              <a:off x="7031156" y="4164655"/>
              <a:ext cx="1682994" cy="144153"/>
            </a:xfrm>
            <a:custGeom>
              <a:avLst/>
              <a:gdLst>
                <a:gd name="connsiteX0" fmla="*/ 0 w 1087120"/>
                <a:gd name="connsiteY0" fmla="*/ 96520 h 116840"/>
                <a:gd name="connsiteX1" fmla="*/ 86360 w 1087120"/>
                <a:gd name="connsiteY1" fmla="*/ 91440 h 116840"/>
                <a:gd name="connsiteX2" fmla="*/ 106680 w 1087120"/>
                <a:gd name="connsiteY2" fmla="*/ 96520 h 116840"/>
                <a:gd name="connsiteX3" fmla="*/ 142240 w 1087120"/>
                <a:gd name="connsiteY3" fmla="*/ 116840 h 116840"/>
                <a:gd name="connsiteX4" fmla="*/ 167640 w 1087120"/>
                <a:gd name="connsiteY4" fmla="*/ 106680 h 116840"/>
                <a:gd name="connsiteX5" fmla="*/ 187960 w 1087120"/>
                <a:gd name="connsiteY5" fmla="*/ 86360 h 116840"/>
                <a:gd name="connsiteX6" fmla="*/ 203200 w 1087120"/>
                <a:gd name="connsiteY6" fmla="*/ 76200 h 116840"/>
                <a:gd name="connsiteX7" fmla="*/ 228600 w 1087120"/>
                <a:gd name="connsiteY7" fmla="*/ 86360 h 116840"/>
                <a:gd name="connsiteX8" fmla="*/ 243840 w 1087120"/>
                <a:gd name="connsiteY8" fmla="*/ 91440 h 116840"/>
                <a:gd name="connsiteX9" fmla="*/ 274320 w 1087120"/>
                <a:gd name="connsiteY9" fmla="*/ 86360 h 116840"/>
                <a:gd name="connsiteX10" fmla="*/ 289560 w 1087120"/>
                <a:gd name="connsiteY10" fmla="*/ 76200 h 116840"/>
                <a:gd name="connsiteX11" fmla="*/ 320040 w 1087120"/>
                <a:gd name="connsiteY11" fmla="*/ 106680 h 116840"/>
                <a:gd name="connsiteX12" fmla="*/ 350520 w 1087120"/>
                <a:gd name="connsiteY12" fmla="*/ 101600 h 116840"/>
                <a:gd name="connsiteX13" fmla="*/ 381000 w 1087120"/>
                <a:gd name="connsiteY13" fmla="*/ 91440 h 116840"/>
                <a:gd name="connsiteX14" fmla="*/ 416560 w 1087120"/>
                <a:gd name="connsiteY14" fmla="*/ 111760 h 116840"/>
                <a:gd name="connsiteX15" fmla="*/ 436880 w 1087120"/>
                <a:gd name="connsiteY15" fmla="*/ 106680 h 116840"/>
                <a:gd name="connsiteX16" fmla="*/ 467360 w 1087120"/>
                <a:gd name="connsiteY16" fmla="*/ 91440 h 116840"/>
                <a:gd name="connsiteX17" fmla="*/ 487680 w 1087120"/>
                <a:gd name="connsiteY17" fmla="*/ 81280 h 116840"/>
                <a:gd name="connsiteX18" fmla="*/ 548640 w 1087120"/>
                <a:gd name="connsiteY18" fmla="*/ 106680 h 116840"/>
                <a:gd name="connsiteX19" fmla="*/ 579120 w 1087120"/>
                <a:gd name="connsiteY19" fmla="*/ 116840 h 116840"/>
                <a:gd name="connsiteX20" fmla="*/ 614680 w 1087120"/>
                <a:gd name="connsiteY20" fmla="*/ 106680 h 116840"/>
                <a:gd name="connsiteX21" fmla="*/ 680720 w 1087120"/>
                <a:gd name="connsiteY21" fmla="*/ 71120 h 116840"/>
                <a:gd name="connsiteX22" fmla="*/ 721360 w 1087120"/>
                <a:gd name="connsiteY22" fmla="*/ 45720 h 116840"/>
                <a:gd name="connsiteX23" fmla="*/ 736600 w 1087120"/>
                <a:gd name="connsiteY23" fmla="*/ 35560 h 116840"/>
                <a:gd name="connsiteX24" fmla="*/ 807720 w 1087120"/>
                <a:gd name="connsiteY24" fmla="*/ 30480 h 116840"/>
                <a:gd name="connsiteX25" fmla="*/ 822960 w 1087120"/>
                <a:gd name="connsiteY25" fmla="*/ 20320 h 116840"/>
                <a:gd name="connsiteX26" fmla="*/ 833120 w 1087120"/>
                <a:gd name="connsiteY26" fmla="*/ 5080 h 116840"/>
                <a:gd name="connsiteX27" fmla="*/ 853440 w 1087120"/>
                <a:gd name="connsiteY27" fmla="*/ 0 h 116840"/>
                <a:gd name="connsiteX28" fmla="*/ 883920 w 1087120"/>
                <a:gd name="connsiteY28" fmla="*/ 5080 h 116840"/>
                <a:gd name="connsiteX29" fmla="*/ 955040 w 1087120"/>
                <a:gd name="connsiteY29" fmla="*/ 20320 h 116840"/>
                <a:gd name="connsiteX30" fmla="*/ 1031240 w 1087120"/>
                <a:gd name="connsiteY30" fmla="*/ 25400 h 116840"/>
                <a:gd name="connsiteX31" fmla="*/ 1046480 w 1087120"/>
                <a:gd name="connsiteY31" fmla="*/ 30480 h 116840"/>
                <a:gd name="connsiteX32" fmla="*/ 1066800 w 1087120"/>
                <a:gd name="connsiteY32" fmla="*/ 35560 h 116840"/>
                <a:gd name="connsiteX33" fmla="*/ 1087120 w 1087120"/>
                <a:gd name="connsiteY33" fmla="*/ 45720 h 1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120" h="116840">
                  <a:moveTo>
                    <a:pt x="0" y="96520"/>
                  </a:moveTo>
                  <a:cubicBezTo>
                    <a:pt x="28787" y="94827"/>
                    <a:pt x="57524" y="91440"/>
                    <a:pt x="86360" y="91440"/>
                  </a:cubicBezTo>
                  <a:cubicBezTo>
                    <a:pt x="93342" y="91440"/>
                    <a:pt x="100143" y="94069"/>
                    <a:pt x="106680" y="96520"/>
                  </a:cubicBezTo>
                  <a:cubicBezTo>
                    <a:pt x="121412" y="102044"/>
                    <a:pt x="129607" y="108418"/>
                    <a:pt x="142240" y="116840"/>
                  </a:cubicBezTo>
                  <a:cubicBezTo>
                    <a:pt x="150707" y="113453"/>
                    <a:pt x="160053" y="111738"/>
                    <a:pt x="167640" y="106680"/>
                  </a:cubicBezTo>
                  <a:cubicBezTo>
                    <a:pt x="175610" y="101367"/>
                    <a:pt x="180687" y="92594"/>
                    <a:pt x="187960" y="86360"/>
                  </a:cubicBezTo>
                  <a:cubicBezTo>
                    <a:pt x="192596" y="82387"/>
                    <a:pt x="198120" y="79587"/>
                    <a:pt x="203200" y="76200"/>
                  </a:cubicBezTo>
                  <a:cubicBezTo>
                    <a:pt x="211667" y="79587"/>
                    <a:pt x="220062" y="83158"/>
                    <a:pt x="228600" y="86360"/>
                  </a:cubicBezTo>
                  <a:cubicBezTo>
                    <a:pt x="233614" y="88240"/>
                    <a:pt x="238485" y="91440"/>
                    <a:pt x="243840" y="91440"/>
                  </a:cubicBezTo>
                  <a:cubicBezTo>
                    <a:pt x="254140" y="91440"/>
                    <a:pt x="264160" y="88053"/>
                    <a:pt x="274320" y="86360"/>
                  </a:cubicBezTo>
                  <a:cubicBezTo>
                    <a:pt x="279400" y="82973"/>
                    <a:pt x="283981" y="73720"/>
                    <a:pt x="289560" y="76200"/>
                  </a:cubicBezTo>
                  <a:cubicBezTo>
                    <a:pt x="302690" y="82036"/>
                    <a:pt x="320040" y="106680"/>
                    <a:pt x="320040" y="106680"/>
                  </a:cubicBezTo>
                  <a:cubicBezTo>
                    <a:pt x="330200" y="104987"/>
                    <a:pt x="340527" y="104098"/>
                    <a:pt x="350520" y="101600"/>
                  </a:cubicBezTo>
                  <a:cubicBezTo>
                    <a:pt x="360910" y="99003"/>
                    <a:pt x="381000" y="91440"/>
                    <a:pt x="381000" y="91440"/>
                  </a:cubicBezTo>
                  <a:cubicBezTo>
                    <a:pt x="389250" y="97627"/>
                    <a:pt x="403631" y="111760"/>
                    <a:pt x="416560" y="111760"/>
                  </a:cubicBezTo>
                  <a:cubicBezTo>
                    <a:pt x="423542" y="111760"/>
                    <a:pt x="430167" y="108598"/>
                    <a:pt x="436880" y="106680"/>
                  </a:cubicBezTo>
                  <a:cubicBezTo>
                    <a:pt x="460165" y="100027"/>
                    <a:pt x="445096" y="104162"/>
                    <a:pt x="467360" y="91440"/>
                  </a:cubicBezTo>
                  <a:cubicBezTo>
                    <a:pt x="473935" y="87683"/>
                    <a:pt x="480907" y="84667"/>
                    <a:pt x="487680" y="81280"/>
                  </a:cubicBezTo>
                  <a:cubicBezTo>
                    <a:pt x="558236" y="91359"/>
                    <a:pt x="491919" y="75741"/>
                    <a:pt x="548640" y="106680"/>
                  </a:cubicBezTo>
                  <a:cubicBezTo>
                    <a:pt x="558042" y="111808"/>
                    <a:pt x="579120" y="116840"/>
                    <a:pt x="579120" y="116840"/>
                  </a:cubicBezTo>
                  <a:cubicBezTo>
                    <a:pt x="587742" y="114684"/>
                    <a:pt x="605773" y="110729"/>
                    <a:pt x="614680" y="106680"/>
                  </a:cubicBezTo>
                  <a:cubicBezTo>
                    <a:pt x="631000" y="99262"/>
                    <a:pt x="663944" y="82863"/>
                    <a:pt x="680720" y="71120"/>
                  </a:cubicBezTo>
                  <a:cubicBezTo>
                    <a:pt x="768164" y="9909"/>
                    <a:pt x="667257" y="72771"/>
                    <a:pt x="721360" y="45720"/>
                  </a:cubicBezTo>
                  <a:cubicBezTo>
                    <a:pt x="726821" y="42990"/>
                    <a:pt x="730588" y="36621"/>
                    <a:pt x="736600" y="35560"/>
                  </a:cubicBezTo>
                  <a:cubicBezTo>
                    <a:pt x="760005" y="31430"/>
                    <a:pt x="784013" y="32173"/>
                    <a:pt x="807720" y="30480"/>
                  </a:cubicBezTo>
                  <a:cubicBezTo>
                    <a:pt x="812800" y="27093"/>
                    <a:pt x="818643" y="24637"/>
                    <a:pt x="822960" y="20320"/>
                  </a:cubicBezTo>
                  <a:cubicBezTo>
                    <a:pt x="827277" y="16003"/>
                    <a:pt x="828040" y="8467"/>
                    <a:pt x="833120" y="5080"/>
                  </a:cubicBezTo>
                  <a:cubicBezTo>
                    <a:pt x="838929" y="1207"/>
                    <a:pt x="846667" y="1693"/>
                    <a:pt x="853440" y="0"/>
                  </a:cubicBezTo>
                  <a:cubicBezTo>
                    <a:pt x="863600" y="1693"/>
                    <a:pt x="873820" y="3060"/>
                    <a:pt x="883920" y="5080"/>
                  </a:cubicBezTo>
                  <a:cubicBezTo>
                    <a:pt x="911589" y="10614"/>
                    <a:pt x="920654" y="18028"/>
                    <a:pt x="955040" y="20320"/>
                  </a:cubicBezTo>
                  <a:lnTo>
                    <a:pt x="1031240" y="25400"/>
                  </a:lnTo>
                  <a:cubicBezTo>
                    <a:pt x="1036320" y="27093"/>
                    <a:pt x="1041331" y="29009"/>
                    <a:pt x="1046480" y="30480"/>
                  </a:cubicBezTo>
                  <a:cubicBezTo>
                    <a:pt x="1053193" y="32398"/>
                    <a:pt x="1060383" y="32810"/>
                    <a:pt x="1066800" y="35560"/>
                  </a:cubicBezTo>
                  <a:cubicBezTo>
                    <a:pt x="1092698" y="46659"/>
                    <a:pt x="1073369" y="45720"/>
                    <a:pt x="1087120" y="45720"/>
                  </a:cubicBezTo>
                </a:path>
              </a:pathLst>
            </a:custGeom>
            <a:noFill/>
            <a:ln w="47625" cap="rnd">
              <a:solidFill>
                <a:schemeClr val="bg1"/>
              </a:solidFill>
            </a:ln>
            <a:effectLst>
              <a:glow rad="38100">
                <a:srgbClr val="F78BBC">
                  <a:alpha val="29000"/>
                </a:srgb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2" name="Oval 371">
              <a:extLst>
                <a:ext uri="{FF2B5EF4-FFF2-40B4-BE49-F238E27FC236}">
                  <a16:creationId xmlns:a16="http://schemas.microsoft.com/office/drawing/2014/main" id="{13CCF3F1-286E-4E9C-BB9B-F60D5D31FBCF}"/>
                </a:ext>
              </a:extLst>
            </p:cNvPr>
            <p:cNvSpPr/>
            <p:nvPr/>
          </p:nvSpPr>
          <p:spPr>
            <a:xfrm rot="3128544">
              <a:off x="8972729" y="4012276"/>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3" name="Oval 372">
              <a:extLst>
                <a:ext uri="{FF2B5EF4-FFF2-40B4-BE49-F238E27FC236}">
                  <a16:creationId xmlns:a16="http://schemas.microsoft.com/office/drawing/2014/main" id="{C3971911-5C36-45D3-A874-0F7740BB290B}"/>
                </a:ext>
              </a:extLst>
            </p:cNvPr>
            <p:cNvSpPr/>
            <p:nvPr/>
          </p:nvSpPr>
          <p:spPr>
            <a:xfrm rot="3128544">
              <a:off x="8971627" y="4258560"/>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4" name="Oval 373">
              <a:extLst>
                <a:ext uri="{FF2B5EF4-FFF2-40B4-BE49-F238E27FC236}">
                  <a16:creationId xmlns:a16="http://schemas.microsoft.com/office/drawing/2014/main" id="{52B5A0A2-3DFC-4CB9-8E82-1F84A66DBB94}"/>
                </a:ext>
              </a:extLst>
            </p:cNvPr>
            <p:cNvSpPr/>
            <p:nvPr/>
          </p:nvSpPr>
          <p:spPr>
            <a:xfrm rot="3128544">
              <a:off x="8835289" y="3983715"/>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5" name="Oval 374">
              <a:extLst>
                <a:ext uri="{FF2B5EF4-FFF2-40B4-BE49-F238E27FC236}">
                  <a16:creationId xmlns:a16="http://schemas.microsoft.com/office/drawing/2014/main" id="{37C65E15-D3BA-4E68-8CC1-D4459B01337D}"/>
                </a:ext>
              </a:extLst>
            </p:cNvPr>
            <p:cNvSpPr/>
            <p:nvPr/>
          </p:nvSpPr>
          <p:spPr>
            <a:xfrm rot="3128544">
              <a:off x="8800455" y="3747231"/>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6" name="Oval 375">
              <a:extLst>
                <a:ext uri="{FF2B5EF4-FFF2-40B4-BE49-F238E27FC236}">
                  <a16:creationId xmlns:a16="http://schemas.microsoft.com/office/drawing/2014/main" id="{0F36A69F-C81B-4FC1-A132-9F5CFCF27865}"/>
                </a:ext>
              </a:extLst>
            </p:cNvPr>
            <p:cNvSpPr/>
            <p:nvPr/>
          </p:nvSpPr>
          <p:spPr>
            <a:xfrm rot="3128544">
              <a:off x="8971629" y="3786613"/>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7" name="Oval 376">
              <a:extLst>
                <a:ext uri="{FF2B5EF4-FFF2-40B4-BE49-F238E27FC236}">
                  <a16:creationId xmlns:a16="http://schemas.microsoft.com/office/drawing/2014/main" id="{69C44967-2814-4745-AF68-48B0C99EF764}"/>
                </a:ext>
              </a:extLst>
            </p:cNvPr>
            <p:cNvSpPr/>
            <p:nvPr/>
          </p:nvSpPr>
          <p:spPr>
            <a:xfrm rot="3128544">
              <a:off x="8839310" y="4175169"/>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8" name="Oval 377">
              <a:extLst>
                <a:ext uri="{FF2B5EF4-FFF2-40B4-BE49-F238E27FC236}">
                  <a16:creationId xmlns:a16="http://schemas.microsoft.com/office/drawing/2014/main" id="{77172E67-D61C-4B2F-BADA-66FDBBD62FED}"/>
                </a:ext>
              </a:extLst>
            </p:cNvPr>
            <p:cNvSpPr/>
            <p:nvPr/>
          </p:nvSpPr>
          <p:spPr>
            <a:xfrm rot="3128544">
              <a:off x="8935445" y="3557624"/>
              <a:ext cx="46800" cy="46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9" name="Rectangle 378">
              <a:extLst>
                <a:ext uri="{FF2B5EF4-FFF2-40B4-BE49-F238E27FC236}">
                  <a16:creationId xmlns:a16="http://schemas.microsoft.com/office/drawing/2014/main" id="{595D6EB1-6719-4F3E-9997-CCDCDDD3FA75}"/>
                </a:ext>
              </a:extLst>
            </p:cNvPr>
            <p:cNvSpPr>
              <a:spLocks/>
            </p:cNvSpPr>
            <p:nvPr/>
          </p:nvSpPr>
          <p:spPr>
            <a:xfrm>
              <a:off x="2401782" y="3899982"/>
              <a:ext cx="609600" cy="24384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380" name="Group 379">
              <a:extLst>
                <a:ext uri="{FF2B5EF4-FFF2-40B4-BE49-F238E27FC236}">
                  <a16:creationId xmlns:a16="http://schemas.microsoft.com/office/drawing/2014/main" id="{8A926095-E540-4BEA-B0F4-E572266CD2B7}"/>
                </a:ext>
              </a:extLst>
            </p:cNvPr>
            <p:cNvGrpSpPr/>
            <p:nvPr/>
          </p:nvGrpSpPr>
          <p:grpSpPr>
            <a:xfrm rot="234169">
              <a:off x="5706528" y="4400964"/>
              <a:ext cx="100800" cy="86400"/>
              <a:chOff x="4336112" y="2392753"/>
              <a:chExt cx="107512" cy="91678"/>
            </a:xfrm>
            <a:solidFill>
              <a:schemeClr val="accent6">
                <a:lumMod val="50000"/>
              </a:schemeClr>
            </a:solidFill>
          </p:grpSpPr>
          <p:sp>
            <p:nvSpPr>
              <p:cNvPr id="381" name="Block Arc 380">
                <a:extLst>
                  <a:ext uri="{FF2B5EF4-FFF2-40B4-BE49-F238E27FC236}">
                    <a16:creationId xmlns:a16="http://schemas.microsoft.com/office/drawing/2014/main" id="{2A99020D-7C19-4A74-B1D1-AEFB6D3EDB76}"/>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2" name="Rounded Rectangle 13">
                <a:extLst>
                  <a:ext uri="{FF2B5EF4-FFF2-40B4-BE49-F238E27FC236}">
                    <a16:creationId xmlns:a16="http://schemas.microsoft.com/office/drawing/2014/main" id="{CFC38F08-B111-4455-961A-9636B8806B1A}"/>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83" name="Group 382">
              <a:extLst>
                <a:ext uri="{FF2B5EF4-FFF2-40B4-BE49-F238E27FC236}">
                  <a16:creationId xmlns:a16="http://schemas.microsoft.com/office/drawing/2014/main" id="{5A3460A7-DA23-471E-9B24-41AB0CE406F6}"/>
                </a:ext>
              </a:extLst>
            </p:cNvPr>
            <p:cNvGrpSpPr/>
            <p:nvPr/>
          </p:nvGrpSpPr>
          <p:grpSpPr>
            <a:xfrm rot="3561623">
              <a:off x="6057508" y="4150427"/>
              <a:ext cx="100800" cy="86400"/>
              <a:chOff x="4336112" y="2392753"/>
              <a:chExt cx="107512" cy="91678"/>
            </a:xfrm>
            <a:solidFill>
              <a:schemeClr val="accent6">
                <a:lumMod val="50000"/>
              </a:schemeClr>
            </a:solidFill>
          </p:grpSpPr>
          <p:sp>
            <p:nvSpPr>
              <p:cNvPr id="384" name="Block Arc 383">
                <a:extLst>
                  <a:ext uri="{FF2B5EF4-FFF2-40B4-BE49-F238E27FC236}">
                    <a16:creationId xmlns:a16="http://schemas.microsoft.com/office/drawing/2014/main" id="{278BD07E-5225-440B-8383-DE1818B4EE24}"/>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5" name="Rounded Rectangle 202">
                <a:extLst>
                  <a:ext uri="{FF2B5EF4-FFF2-40B4-BE49-F238E27FC236}">
                    <a16:creationId xmlns:a16="http://schemas.microsoft.com/office/drawing/2014/main" id="{CF08708F-32A1-45A5-BF88-9EF88C602C60}"/>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386" name="Group 385">
              <a:extLst>
                <a:ext uri="{FF2B5EF4-FFF2-40B4-BE49-F238E27FC236}">
                  <a16:creationId xmlns:a16="http://schemas.microsoft.com/office/drawing/2014/main" id="{9D08A88A-679F-47C5-97B5-FB4C5CB1913D}"/>
                </a:ext>
              </a:extLst>
            </p:cNvPr>
            <p:cNvGrpSpPr/>
            <p:nvPr/>
          </p:nvGrpSpPr>
          <p:grpSpPr>
            <a:xfrm rot="16499137">
              <a:off x="6242931" y="3958269"/>
              <a:ext cx="100800" cy="86400"/>
              <a:chOff x="4336112" y="2392753"/>
              <a:chExt cx="107512" cy="91678"/>
            </a:xfrm>
            <a:solidFill>
              <a:schemeClr val="accent6">
                <a:lumMod val="50000"/>
              </a:schemeClr>
            </a:solidFill>
          </p:grpSpPr>
          <p:sp>
            <p:nvSpPr>
              <p:cNvPr id="387" name="Block Arc 386">
                <a:extLst>
                  <a:ext uri="{FF2B5EF4-FFF2-40B4-BE49-F238E27FC236}">
                    <a16:creationId xmlns:a16="http://schemas.microsoft.com/office/drawing/2014/main" id="{82FD34E1-ED19-4547-8BA3-113958C1573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88" name="Rounded Rectangle 205">
                <a:extLst>
                  <a:ext uri="{FF2B5EF4-FFF2-40B4-BE49-F238E27FC236}">
                    <a16:creationId xmlns:a16="http://schemas.microsoft.com/office/drawing/2014/main" id="{B60DC822-E891-4253-ADB4-ECF9E75761F8}"/>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389" name="Isosceles Triangle 388">
              <a:extLst>
                <a:ext uri="{FF2B5EF4-FFF2-40B4-BE49-F238E27FC236}">
                  <a16:creationId xmlns:a16="http://schemas.microsoft.com/office/drawing/2014/main" id="{70F4C00A-4D97-4997-A0FE-3C7962B44A97}"/>
                </a:ext>
              </a:extLst>
            </p:cNvPr>
            <p:cNvSpPr/>
            <p:nvPr/>
          </p:nvSpPr>
          <p:spPr>
            <a:xfrm rot="16200000" flipV="1">
              <a:off x="8875743" y="3884397"/>
              <a:ext cx="650956" cy="118932"/>
            </a:xfrm>
            <a:prstGeom prst="triangle">
              <a:avLst/>
            </a:prstGeom>
            <a:solidFill>
              <a:schemeClr val="bg1">
                <a:lumMod val="85000"/>
              </a:schemeClr>
            </a:solidFill>
            <a:ln w="9525">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0" name="Rectangle 1">
              <a:extLst>
                <a:ext uri="{FF2B5EF4-FFF2-40B4-BE49-F238E27FC236}">
                  <a16:creationId xmlns:a16="http://schemas.microsoft.com/office/drawing/2014/main" id="{88C57AD0-FCD5-4B2B-A162-025AEC0E4ABD}"/>
                </a:ext>
              </a:extLst>
            </p:cNvPr>
            <p:cNvSpPr txBox="1"/>
            <p:nvPr/>
          </p:nvSpPr>
          <p:spPr>
            <a:xfrm>
              <a:off x="1600183" y="3506315"/>
              <a:ext cx="498211" cy="1695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391" name="Freeform 134">
              <a:extLst>
                <a:ext uri="{FF2B5EF4-FFF2-40B4-BE49-F238E27FC236}">
                  <a16:creationId xmlns:a16="http://schemas.microsoft.com/office/drawing/2014/main" id="{DA0A9788-A29A-4BE2-99DA-F521903ABA07}"/>
                </a:ext>
              </a:extLst>
            </p:cNvPr>
            <p:cNvSpPr>
              <a:spLocks noEditPoints="1"/>
            </p:cNvSpPr>
            <p:nvPr/>
          </p:nvSpPr>
          <p:spPr bwMode="auto">
            <a:xfrm>
              <a:off x="3387195" y="5095801"/>
              <a:ext cx="180000" cy="180000"/>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92" name="Oval 391">
              <a:extLst>
                <a:ext uri="{FF2B5EF4-FFF2-40B4-BE49-F238E27FC236}">
                  <a16:creationId xmlns:a16="http://schemas.microsoft.com/office/drawing/2014/main" id="{192D3B6E-73A5-4692-9C54-F0BF384586BE}"/>
                </a:ext>
              </a:extLst>
            </p:cNvPr>
            <p:cNvSpPr/>
            <p:nvPr/>
          </p:nvSpPr>
          <p:spPr>
            <a:xfrm rot="3676983">
              <a:off x="3286736" y="5100584"/>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3" name="Oval 392">
              <a:extLst>
                <a:ext uri="{FF2B5EF4-FFF2-40B4-BE49-F238E27FC236}">
                  <a16:creationId xmlns:a16="http://schemas.microsoft.com/office/drawing/2014/main" id="{688BE7B9-8B0D-4B75-89C3-3BF168DEB352}"/>
                </a:ext>
              </a:extLst>
            </p:cNvPr>
            <p:cNvSpPr/>
            <p:nvPr/>
          </p:nvSpPr>
          <p:spPr>
            <a:xfrm rot="3676983">
              <a:off x="3298398" y="4992960"/>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4" name="Oval 393">
              <a:extLst>
                <a:ext uri="{FF2B5EF4-FFF2-40B4-BE49-F238E27FC236}">
                  <a16:creationId xmlns:a16="http://schemas.microsoft.com/office/drawing/2014/main" id="{CC42E7F5-60C0-4FBE-86A5-99F65C75A9E4}"/>
                </a:ext>
              </a:extLst>
            </p:cNvPr>
            <p:cNvSpPr/>
            <p:nvPr/>
          </p:nvSpPr>
          <p:spPr>
            <a:xfrm rot="3676983">
              <a:off x="3389782" y="4968021"/>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5" name="Oval 394">
              <a:extLst>
                <a:ext uri="{FF2B5EF4-FFF2-40B4-BE49-F238E27FC236}">
                  <a16:creationId xmlns:a16="http://schemas.microsoft.com/office/drawing/2014/main" id="{39E53BFE-55C3-41F6-AB19-D8F28893B8D2}"/>
                </a:ext>
              </a:extLst>
            </p:cNvPr>
            <p:cNvSpPr/>
            <p:nvPr/>
          </p:nvSpPr>
          <p:spPr>
            <a:xfrm rot="3676983">
              <a:off x="3178869" y="5023416"/>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6" name="Oval 395">
              <a:extLst>
                <a:ext uri="{FF2B5EF4-FFF2-40B4-BE49-F238E27FC236}">
                  <a16:creationId xmlns:a16="http://schemas.microsoft.com/office/drawing/2014/main" id="{728244C3-889A-4CF5-B3CA-08ACD95587B5}"/>
                </a:ext>
              </a:extLst>
            </p:cNvPr>
            <p:cNvSpPr/>
            <p:nvPr/>
          </p:nvSpPr>
          <p:spPr>
            <a:xfrm rot="3676983">
              <a:off x="3221476" y="4922866"/>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7" name="Oval 396">
              <a:extLst>
                <a:ext uri="{FF2B5EF4-FFF2-40B4-BE49-F238E27FC236}">
                  <a16:creationId xmlns:a16="http://schemas.microsoft.com/office/drawing/2014/main" id="{A6BD5984-B5FE-4634-B25F-2EC01C8FF57A}"/>
                </a:ext>
              </a:extLst>
            </p:cNvPr>
            <p:cNvSpPr/>
            <p:nvPr/>
          </p:nvSpPr>
          <p:spPr>
            <a:xfrm rot="3676983">
              <a:off x="3297708" y="4815242"/>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8" name="Rectangle 397">
              <a:extLst>
                <a:ext uri="{FF2B5EF4-FFF2-40B4-BE49-F238E27FC236}">
                  <a16:creationId xmlns:a16="http://schemas.microsoft.com/office/drawing/2014/main" id="{0E3FB953-8C34-4254-AC7A-A6875B487764}"/>
                </a:ext>
              </a:extLst>
            </p:cNvPr>
            <p:cNvSpPr>
              <a:spLocks/>
            </p:cNvSpPr>
            <p:nvPr/>
          </p:nvSpPr>
          <p:spPr>
            <a:xfrm>
              <a:off x="2488941" y="4864189"/>
              <a:ext cx="609600" cy="243840"/>
            </a:xfrm>
            <a:prstGeom prst="rect">
              <a:avLst/>
            </a:prstGeom>
          </p:spPr>
          <p:txBody>
            <a:bodyPr wrap="none" lIns="0" tIns="0" rIns="0" bIns="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ER</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Symbol"/>
                </a:rPr>
                <a:t></a:t>
              </a:r>
              <a:endPar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 name="TextBox 14">
              <a:extLst>
                <a:ext uri="{FF2B5EF4-FFF2-40B4-BE49-F238E27FC236}">
                  <a16:creationId xmlns:a16="http://schemas.microsoft.com/office/drawing/2014/main" id="{2A7954FF-119F-4944-9F71-AC2D41B29BEF}"/>
                </a:ext>
              </a:extLst>
            </p:cNvPr>
            <p:cNvSpPr txBox="1"/>
            <p:nvPr/>
          </p:nvSpPr>
          <p:spPr>
            <a:xfrm>
              <a:off x="834868" y="2916625"/>
              <a:ext cx="4303274" cy="6096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KNDy neuron</a:t>
              </a:r>
            </a:p>
          </p:txBody>
        </p:sp>
        <p:sp>
          <p:nvSpPr>
            <p:cNvPr id="400" name="TextBox 110">
              <a:extLst>
                <a:ext uri="{FF2B5EF4-FFF2-40B4-BE49-F238E27FC236}">
                  <a16:creationId xmlns:a16="http://schemas.microsoft.com/office/drawing/2014/main" id="{AD8A26B8-D336-4D4C-B14D-68110C22FA0A}"/>
                </a:ext>
              </a:extLst>
            </p:cNvPr>
            <p:cNvSpPr txBox="1"/>
            <p:nvPr/>
          </p:nvSpPr>
          <p:spPr>
            <a:xfrm>
              <a:off x="5141474" y="2916625"/>
              <a:ext cx="2787032" cy="6096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Median preoptic nucleus</a:t>
              </a:r>
            </a:p>
          </p:txBody>
        </p:sp>
        <p:grpSp>
          <p:nvGrpSpPr>
            <p:cNvPr id="401" name="Group 400">
              <a:extLst>
                <a:ext uri="{FF2B5EF4-FFF2-40B4-BE49-F238E27FC236}">
                  <a16:creationId xmlns:a16="http://schemas.microsoft.com/office/drawing/2014/main" id="{97A67AE3-4C64-4883-A08F-A7D1141D89D0}"/>
                </a:ext>
              </a:extLst>
            </p:cNvPr>
            <p:cNvGrpSpPr/>
            <p:nvPr/>
          </p:nvGrpSpPr>
          <p:grpSpPr>
            <a:xfrm rot="10342063">
              <a:off x="3102019" y="4838683"/>
              <a:ext cx="100800" cy="86400"/>
              <a:chOff x="4336112" y="2392753"/>
              <a:chExt cx="107512" cy="91678"/>
            </a:xfrm>
            <a:solidFill>
              <a:schemeClr val="accent6">
                <a:lumMod val="50000"/>
              </a:schemeClr>
            </a:solidFill>
          </p:grpSpPr>
          <p:sp>
            <p:nvSpPr>
              <p:cNvPr id="402" name="Block Arc 401">
                <a:extLst>
                  <a:ext uri="{FF2B5EF4-FFF2-40B4-BE49-F238E27FC236}">
                    <a16:creationId xmlns:a16="http://schemas.microsoft.com/office/drawing/2014/main" id="{AC0BAB1E-DE0D-489E-AF24-1E4A7B5794C5}"/>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3" name="Rounded Rectangle 251">
                <a:extLst>
                  <a:ext uri="{FF2B5EF4-FFF2-40B4-BE49-F238E27FC236}">
                    <a16:creationId xmlns:a16="http://schemas.microsoft.com/office/drawing/2014/main" id="{661DC944-EAD9-4F33-8CA0-9AF2E7DCD502}"/>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04" name="Group 403">
              <a:extLst>
                <a:ext uri="{FF2B5EF4-FFF2-40B4-BE49-F238E27FC236}">
                  <a16:creationId xmlns:a16="http://schemas.microsoft.com/office/drawing/2014/main" id="{4AA287F0-5F91-4F5C-A070-893F36B3D504}"/>
                </a:ext>
              </a:extLst>
            </p:cNvPr>
            <p:cNvGrpSpPr/>
            <p:nvPr/>
          </p:nvGrpSpPr>
          <p:grpSpPr>
            <a:xfrm rot="11545229">
              <a:off x="3185440" y="4735914"/>
              <a:ext cx="100800" cy="86400"/>
              <a:chOff x="4336112" y="2392753"/>
              <a:chExt cx="107512" cy="91678"/>
            </a:xfrm>
            <a:solidFill>
              <a:schemeClr val="accent6">
                <a:lumMod val="50000"/>
              </a:schemeClr>
            </a:solidFill>
          </p:grpSpPr>
          <p:sp>
            <p:nvSpPr>
              <p:cNvPr id="405" name="Block Arc 404">
                <a:extLst>
                  <a:ext uri="{FF2B5EF4-FFF2-40B4-BE49-F238E27FC236}">
                    <a16:creationId xmlns:a16="http://schemas.microsoft.com/office/drawing/2014/main" id="{0CBE7164-1EC2-4AD6-A635-246D5520719D}"/>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06" name="Rounded Rectangle 256">
                <a:extLst>
                  <a:ext uri="{FF2B5EF4-FFF2-40B4-BE49-F238E27FC236}">
                    <a16:creationId xmlns:a16="http://schemas.microsoft.com/office/drawing/2014/main" id="{023A002F-7922-4C2F-8CD8-C21369BAECE7}"/>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07" name="Group 406">
              <a:extLst>
                <a:ext uri="{FF2B5EF4-FFF2-40B4-BE49-F238E27FC236}">
                  <a16:creationId xmlns:a16="http://schemas.microsoft.com/office/drawing/2014/main" id="{E13B70CA-E03F-4DDE-A0BB-AA752E76110B}"/>
                </a:ext>
              </a:extLst>
            </p:cNvPr>
            <p:cNvGrpSpPr>
              <a:grpSpLocks noChangeAspect="1"/>
            </p:cNvGrpSpPr>
            <p:nvPr/>
          </p:nvGrpSpPr>
          <p:grpSpPr>
            <a:xfrm rot="1055421">
              <a:off x="2294391" y="3967176"/>
              <a:ext cx="101100" cy="86210"/>
              <a:chOff x="4336112" y="2392753"/>
              <a:chExt cx="107512" cy="91678"/>
            </a:xfrm>
            <a:solidFill>
              <a:schemeClr val="accent6">
                <a:lumMod val="50000"/>
              </a:schemeClr>
            </a:solidFill>
          </p:grpSpPr>
          <p:sp>
            <p:nvSpPr>
              <p:cNvPr id="408" name="Block Arc 407">
                <a:extLst>
                  <a:ext uri="{FF2B5EF4-FFF2-40B4-BE49-F238E27FC236}">
                    <a16:creationId xmlns:a16="http://schemas.microsoft.com/office/drawing/2014/main" id="{1DC44C14-8DA8-4701-BD8B-6F70AF0D9AB0}"/>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9" name="Rounded Rectangle 260">
                <a:extLst>
                  <a:ext uri="{FF2B5EF4-FFF2-40B4-BE49-F238E27FC236}">
                    <a16:creationId xmlns:a16="http://schemas.microsoft.com/office/drawing/2014/main" id="{5DB8F881-128D-4684-83A5-90CF36C0663E}"/>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410" name="Group 409">
              <a:extLst>
                <a:ext uri="{FF2B5EF4-FFF2-40B4-BE49-F238E27FC236}">
                  <a16:creationId xmlns:a16="http://schemas.microsoft.com/office/drawing/2014/main" id="{AC981D60-DF34-45EA-88A7-67D449BBF260}"/>
                </a:ext>
              </a:extLst>
            </p:cNvPr>
            <p:cNvGrpSpPr/>
            <p:nvPr/>
          </p:nvGrpSpPr>
          <p:grpSpPr>
            <a:xfrm rot="21119956">
              <a:off x="2422570" y="3709614"/>
              <a:ext cx="100800" cy="86400"/>
              <a:chOff x="4336112" y="2392753"/>
              <a:chExt cx="107512" cy="91678"/>
            </a:xfrm>
            <a:solidFill>
              <a:schemeClr val="accent6">
                <a:lumMod val="50000"/>
              </a:schemeClr>
            </a:solidFill>
          </p:grpSpPr>
          <p:sp>
            <p:nvSpPr>
              <p:cNvPr id="411" name="Block Arc 410">
                <a:extLst>
                  <a:ext uri="{FF2B5EF4-FFF2-40B4-BE49-F238E27FC236}">
                    <a16:creationId xmlns:a16="http://schemas.microsoft.com/office/drawing/2014/main" id="{594F6924-C148-4E21-B612-865378A63510}"/>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2" name="Rounded Rectangle 263">
                <a:extLst>
                  <a:ext uri="{FF2B5EF4-FFF2-40B4-BE49-F238E27FC236}">
                    <a16:creationId xmlns:a16="http://schemas.microsoft.com/office/drawing/2014/main" id="{CBB8F822-19B1-49DA-A0BA-7B1C388D5A8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3" name="TextBox 83">
              <a:extLst>
                <a:ext uri="{FF2B5EF4-FFF2-40B4-BE49-F238E27FC236}">
                  <a16:creationId xmlns:a16="http://schemas.microsoft.com/office/drawing/2014/main" id="{0AF13478-20C9-4935-85D1-E44BA554F301}"/>
                </a:ext>
              </a:extLst>
            </p:cNvPr>
            <p:cNvSpPr txBox="1"/>
            <p:nvPr/>
          </p:nvSpPr>
          <p:spPr>
            <a:xfrm>
              <a:off x="3373734" y="5109426"/>
              <a:ext cx="1066988" cy="15275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lgn="ctr">
                <a:defRPr sz="1400">
                  <a:solidFill>
                    <a:srgbClr val="595959"/>
                  </a:solidFill>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Estrogen</a:t>
              </a:r>
              <a:r>
                <a:rPr kumimoji="0" lang="en-US"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rPr>
                <a:t>a</a:t>
              </a:r>
              <a:endParaRPr kumimoji="0" sz="75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14" name="Freeform 235">
              <a:extLst>
                <a:ext uri="{FF2B5EF4-FFF2-40B4-BE49-F238E27FC236}">
                  <a16:creationId xmlns:a16="http://schemas.microsoft.com/office/drawing/2014/main" id="{F90793DE-1085-40A6-8A05-227B138BF3CA}"/>
                </a:ext>
              </a:extLst>
            </p:cNvPr>
            <p:cNvSpPr/>
            <p:nvPr/>
          </p:nvSpPr>
          <p:spPr>
            <a:xfrm>
              <a:off x="2249571" y="4698023"/>
              <a:ext cx="340360" cy="137160"/>
            </a:xfrm>
            <a:custGeom>
              <a:avLst/>
              <a:gdLst>
                <a:gd name="connsiteX0" fmla="*/ 0 w 255270"/>
                <a:gd name="connsiteY0" fmla="*/ 70485 h 102870"/>
                <a:gd name="connsiteX1" fmla="*/ 142875 w 255270"/>
                <a:gd name="connsiteY1" fmla="*/ 13335 h 102870"/>
                <a:gd name="connsiteX2" fmla="*/ 222885 w 255270"/>
                <a:gd name="connsiteY2" fmla="*/ 0 h 102870"/>
                <a:gd name="connsiteX3" fmla="*/ 255270 w 255270"/>
                <a:gd name="connsiteY3" fmla="*/ 64770 h 102870"/>
                <a:gd name="connsiteX4" fmla="*/ 156210 w 255270"/>
                <a:gd name="connsiteY4" fmla="*/ 102870 h 102870"/>
                <a:gd name="connsiteX5" fmla="*/ 0 w 255270"/>
                <a:gd name="connsiteY5" fmla="*/ 70485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 h="102870">
                  <a:moveTo>
                    <a:pt x="0" y="70485"/>
                  </a:moveTo>
                  <a:lnTo>
                    <a:pt x="142875" y="13335"/>
                  </a:lnTo>
                  <a:lnTo>
                    <a:pt x="222885" y="0"/>
                  </a:lnTo>
                  <a:lnTo>
                    <a:pt x="255270" y="64770"/>
                  </a:lnTo>
                  <a:lnTo>
                    <a:pt x="156210" y="102870"/>
                  </a:lnTo>
                  <a:lnTo>
                    <a:pt x="0" y="70485"/>
                  </a:lnTo>
                  <a:close/>
                </a:path>
              </a:pathLst>
            </a:custGeom>
            <a:solidFill>
              <a:srgbClr val="F5F5F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415" name="Group 414">
              <a:extLst>
                <a:ext uri="{FF2B5EF4-FFF2-40B4-BE49-F238E27FC236}">
                  <a16:creationId xmlns:a16="http://schemas.microsoft.com/office/drawing/2014/main" id="{23B0D75D-5E0B-4E24-9C95-530D2548224B}"/>
                </a:ext>
              </a:extLst>
            </p:cNvPr>
            <p:cNvGrpSpPr/>
            <p:nvPr/>
          </p:nvGrpSpPr>
          <p:grpSpPr>
            <a:xfrm rot="3458344">
              <a:off x="2168574" y="4414058"/>
              <a:ext cx="575733" cy="751416"/>
              <a:chOff x="1514455" y="2744764"/>
              <a:chExt cx="431800" cy="563562"/>
            </a:xfrm>
          </p:grpSpPr>
          <p:sp>
            <p:nvSpPr>
              <p:cNvPr id="416" name="Freeform 82">
                <a:extLst>
                  <a:ext uri="{FF2B5EF4-FFF2-40B4-BE49-F238E27FC236}">
                    <a16:creationId xmlns:a16="http://schemas.microsoft.com/office/drawing/2014/main" id="{96DFD6C8-45C8-427A-80EC-F4B4C06950D3}"/>
                  </a:ext>
                </a:extLst>
              </p:cNvPr>
              <p:cNvSpPr>
                <a:spLocks/>
              </p:cNvSpPr>
              <p:nvPr/>
            </p:nvSpPr>
            <p:spPr bwMode="auto">
              <a:xfrm>
                <a:off x="1514455" y="2905101"/>
                <a:ext cx="204787" cy="403225"/>
              </a:xfrm>
              <a:custGeom>
                <a:avLst/>
                <a:gdLst>
                  <a:gd name="T0" fmla="*/ 57 w 77"/>
                  <a:gd name="T1" fmla="*/ 5 h 152"/>
                  <a:gd name="T2" fmla="*/ 40 w 77"/>
                  <a:gd name="T3" fmla="*/ 43 h 152"/>
                  <a:gd name="T4" fmla="*/ 40 w 77"/>
                  <a:gd name="T5" fmla="*/ 43 h 152"/>
                  <a:gd name="T6" fmla="*/ 40 w 77"/>
                  <a:gd name="T7" fmla="*/ 44 h 152"/>
                  <a:gd name="T8" fmla="*/ 31 w 77"/>
                  <a:gd name="T9" fmla="*/ 74 h 152"/>
                  <a:gd name="T10" fmla="*/ 31 w 77"/>
                  <a:gd name="T11" fmla="*/ 76 h 152"/>
                  <a:gd name="T12" fmla="*/ 31 w 77"/>
                  <a:gd name="T13" fmla="*/ 76 h 152"/>
                  <a:gd name="T14" fmla="*/ 31 w 77"/>
                  <a:gd name="T15" fmla="*/ 94 h 152"/>
                  <a:gd name="T16" fmla="*/ 25 w 77"/>
                  <a:gd name="T17" fmla="*/ 111 h 152"/>
                  <a:gd name="T18" fmla="*/ 15 w 77"/>
                  <a:gd name="T19" fmla="*/ 127 h 152"/>
                  <a:gd name="T20" fmla="*/ 0 w 77"/>
                  <a:gd name="T21" fmla="*/ 138 h 152"/>
                  <a:gd name="T22" fmla="*/ 15 w 77"/>
                  <a:gd name="T23" fmla="*/ 128 h 152"/>
                  <a:gd name="T24" fmla="*/ 28 w 77"/>
                  <a:gd name="T25" fmla="*/ 113 h 152"/>
                  <a:gd name="T26" fmla="*/ 35 w 77"/>
                  <a:gd name="T27" fmla="*/ 95 h 152"/>
                  <a:gd name="T28" fmla="*/ 35 w 77"/>
                  <a:gd name="T29" fmla="*/ 94 h 152"/>
                  <a:gd name="T30" fmla="*/ 36 w 77"/>
                  <a:gd name="T31" fmla="*/ 97 h 152"/>
                  <a:gd name="T32" fmla="*/ 40 w 77"/>
                  <a:gd name="T33" fmla="*/ 107 h 152"/>
                  <a:gd name="T34" fmla="*/ 41 w 77"/>
                  <a:gd name="T35" fmla="*/ 109 h 152"/>
                  <a:gd name="T36" fmla="*/ 42 w 77"/>
                  <a:gd name="T37" fmla="*/ 111 h 152"/>
                  <a:gd name="T38" fmla="*/ 46 w 77"/>
                  <a:gd name="T39" fmla="*/ 115 h 152"/>
                  <a:gd name="T40" fmla="*/ 50 w 77"/>
                  <a:gd name="T41" fmla="*/ 118 h 152"/>
                  <a:gd name="T42" fmla="*/ 53 w 77"/>
                  <a:gd name="T43" fmla="*/ 121 h 152"/>
                  <a:gd name="T44" fmla="*/ 60 w 77"/>
                  <a:gd name="T45" fmla="*/ 128 h 152"/>
                  <a:gd name="T46" fmla="*/ 66 w 77"/>
                  <a:gd name="T47" fmla="*/ 135 h 152"/>
                  <a:gd name="T48" fmla="*/ 69 w 77"/>
                  <a:gd name="T49" fmla="*/ 143 h 152"/>
                  <a:gd name="T50" fmla="*/ 69 w 77"/>
                  <a:gd name="T51" fmla="*/ 152 h 152"/>
                  <a:gd name="T52" fmla="*/ 71 w 77"/>
                  <a:gd name="T53" fmla="*/ 143 h 152"/>
                  <a:gd name="T54" fmla="*/ 68 w 77"/>
                  <a:gd name="T55" fmla="*/ 134 h 152"/>
                  <a:gd name="T56" fmla="*/ 63 w 77"/>
                  <a:gd name="T57" fmla="*/ 125 h 152"/>
                  <a:gd name="T58" fmla="*/ 56 w 77"/>
                  <a:gd name="T59" fmla="*/ 118 h 152"/>
                  <a:gd name="T60" fmla="*/ 50 w 77"/>
                  <a:gd name="T61" fmla="*/ 111 h 152"/>
                  <a:gd name="T62" fmla="*/ 47 w 77"/>
                  <a:gd name="T63" fmla="*/ 108 h 152"/>
                  <a:gd name="T64" fmla="*/ 46 w 77"/>
                  <a:gd name="T65" fmla="*/ 106 h 152"/>
                  <a:gd name="T66" fmla="*/ 41 w 77"/>
                  <a:gd name="T67" fmla="*/ 87 h 152"/>
                  <a:gd name="T68" fmla="*/ 55 w 77"/>
                  <a:gd name="T69" fmla="*/ 46 h 152"/>
                  <a:gd name="T70" fmla="*/ 62 w 77"/>
                  <a:gd name="T71" fmla="*/ 34 h 152"/>
                  <a:gd name="T72" fmla="*/ 77 w 77"/>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52">
                    <a:moveTo>
                      <a:pt x="57" y="5"/>
                    </a:moveTo>
                    <a:cubicBezTo>
                      <a:pt x="52" y="18"/>
                      <a:pt x="46" y="31"/>
                      <a:pt x="40" y="43"/>
                    </a:cubicBezTo>
                    <a:cubicBezTo>
                      <a:pt x="40" y="43"/>
                      <a:pt x="40" y="43"/>
                      <a:pt x="40" y="43"/>
                    </a:cubicBezTo>
                    <a:cubicBezTo>
                      <a:pt x="40" y="43"/>
                      <a:pt x="40" y="44"/>
                      <a:pt x="40" y="44"/>
                    </a:cubicBezTo>
                    <a:cubicBezTo>
                      <a:pt x="34" y="53"/>
                      <a:pt x="30" y="63"/>
                      <a:pt x="31" y="74"/>
                    </a:cubicBezTo>
                    <a:cubicBezTo>
                      <a:pt x="31" y="75"/>
                      <a:pt x="31" y="75"/>
                      <a:pt x="31" y="76"/>
                    </a:cubicBezTo>
                    <a:cubicBezTo>
                      <a:pt x="31" y="76"/>
                      <a:pt x="31" y="76"/>
                      <a:pt x="31" y="76"/>
                    </a:cubicBezTo>
                    <a:cubicBezTo>
                      <a:pt x="32" y="82"/>
                      <a:pt x="32" y="88"/>
                      <a:pt x="31" y="94"/>
                    </a:cubicBezTo>
                    <a:cubicBezTo>
                      <a:pt x="30" y="100"/>
                      <a:pt x="28" y="106"/>
                      <a:pt x="25" y="111"/>
                    </a:cubicBezTo>
                    <a:cubicBezTo>
                      <a:pt x="22" y="117"/>
                      <a:pt x="19" y="122"/>
                      <a:pt x="15" y="127"/>
                    </a:cubicBezTo>
                    <a:cubicBezTo>
                      <a:pt x="10" y="131"/>
                      <a:pt x="5" y="135"/>
                      <a:pt x="0" y="138"/>
                    </a:cubicBezTo>
                    <a:cubicBezTo>
                      <a:pt x="6" y="135"/>
                      <a:pt x="11" y="132"/>
                      <a:pt x="15" y="128"/>
                    </a:cubicBezTo>
                    <a:cubicBezTo>
                      <a:pt x="20" y="123"/>
                      <a:pt x="24" y="118"/>
                      <a:pt x="28" y="113"/>
                    </a:cubicBezTo>
                    <a:cubicBezTo>
                      <a:pt x="31" y="107"/>
                      <a:pt x="33" y="101"/>
                      <a:pt x="35" y="95"/>
                    </a:cubicBezTo>
                    <a:cubicBezTo>
                      <a:pt x="35" y="94"/>
                      <a:pt x="35" y="94"/>
                      <a:pt x="35" y="94"/>
                    </a:cubicBezTo>
                    <a:cubicBezTo>
                      <a:pt x="35" y="95"/>
                      <a:pt x="36" y="96"/>
                      <a:pt x="36" y="97"/>
                    </a:cubicBezTo>
                    <a:cubicBezTo>
                      <a:pt x="37" y="100"/>
                      <a:pt x="38" y="103"/>
                      <a:pt x="40" y="107"/>
                    </a:cubicBezTo>
                    <a:cubicBezTo>
                      <a:pt x="40" y="108"/>
                      <a:pt x="40" y="108"/>
                      <a:pt x="41" y="109"/>
                    </a:cubicBezTo>
                    <a:cubicBezTo>
                      <a:pt x="41" y="110"/>
                      <a:pt x="42" y="111"/>
                      <a:pt x="42" y="111"/>
                    </a:cubicBezTo>
                    <a:cubicBezTo>
                      <a:pt x="43" y="113"/>
                      <a:pt x="45" y="114"/>
                      <a:pt x="46" y="115"/>
                    </a:cubicBezTo>
                    <a:cubicBezTo>
                      <a:pt x="47" y="116"/>
                      <a:pt x="48" y="117"/>
                      <a:pt x="50" y="118"/>
                    </a:cubicBezTo>
                    <a:cubicBezTo>
                      <a:pt x="53" y="121"/>
                      <a:pt x="53" y="121"/>
                      <a:pt x="53" y="121"/>
                    </a:cubicBezTo>
                    <a:cubicBezTo>
                      <a:pt x="56" y="123"/>
                      <a:pt x="58" y="125"/>
                      <a:pt x="60" y="128"/>
                    </a:cubicBezTo>
                    <a:cubicBezTo>
                      <a:pt x="62" y="130"/>
                      <a:pt x="64" y="132"/>
                      <a:pt x="66" y="135"/>
                    </a:cubicBezTo>
                    <a:cubicBezTo>
                      <a:pt x="68" y="137"/>
                      <a:pt x="69" y="140"/>
                      <a:pt x="69" y="143"/>
                    </a:cubicBezTo>
                    <a:cubicBezTo>
                      <a:pt x="70" y="146"/>
                      <a:pt x="70" y="149"/>
                      <a:pt x="69" y="152"/>
                    </a:cubicBezTo>
                    <a:cubicBezTo>
                      <a:pt x="70" y="149"/>
                      <a:pt x="71" y="146"/>
                      <a:pt x="71" y="143"/>
                    </a:cubicBezTo>
                    <a:cubicBezTo>
                      <a:pt x="70" y="140"/>
                      <a:pt x="69" y="137"/>
                      <a:pt x="68" y="134"/>
                    </a:cubicBezTo>
                    <a:cubicBezTo>
                      <a:pt x="67" y="131"/>
                      <a:pt x="65" y="128"/>
                      <a:pt x="63" y="125"/>
                    </a:cubicBezTo>
                    <a:cubicBezTo>
                      <a:pt x="61" y="123"/>
                      <a:pt x="58" y="120"/>
                      <a:pt x="56" y="118"/>
                    </a:cubicBezTo>
                    <a:cubicBezTo>
                      <a:pt x="54" y="116"/>
                      <a:pt x="52" y="114"/>
                      <a:pt x="50" y="111"/>
                    </a:cubicBezTo>
                    <a:cubicBezTo>
                      <a:pt x="49" y="110"/>
                      <a:pt x="48" y="109"/>
                      <a:pt x="47" y="108"/>
                    </a:cubicBezTo>
                    <a:cubicBezTo>
                      <a:pt x="47" y="107"/>
                      <a:pt x="47" y="107"/>
                      <a:pt x="46" y="106"/>
                    </a:cubicBezTo>
                    <a:cubicBezTo>
                      <a:pt x="46" y="106"/>
                      <a:pt x="43" y="90"/>
                      <a:pt x="41" y="87"/>
                    </a:cubicBezTo>
                    <a:cubicBezTo>
                      <a:pt x="41" y="73"/>
                      <a:pt x="48" y="58"/>
                      <a:pt x="55" y="46"/>
                    </a:cubicBezTo>
                    <a:cubicBezTo>
                      <a:pt x="57" y="42"/>
                      <a:pt x="60" y="38"/>
                      <a:pt x="62" y="34"/>
                    </a:cubicBezTo>
                    <a:cubicBezTo>
                      <a:pt x="70" y="20"/>
                      <a:pt x="75" y="12"/>
                      <a:pt x="77"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17" name="Freeform 83">
                <a:extLst>
                  <a:ext uri="{FF2B5EF4-FFF2-40B4-BE49-F238E27FC236}">
                    <a16:creationId xmlns:a16="http://schemas.microsoft.com/office/drawing/2014/main" id="{22912033-2FCC-458B-930B-C34A352B2A62}"/>
                  </a:ext>
                </a:extLst>
              </p:cNvPr>
              <p:cNvSpPr>
                <a:spLocks/>
              </p:cNvSpPr>
              <p:nvPr/>
            </p:nvSpPr>
            <p:spPr bwMode="auto">
              <a:xfrm>
                <a:off x="1703368" y="2744764"/>
                <a:ext cx="242887" cy="449263"/>
              </a:xfrm>
              <a:custGeom>
                <a:avLst/>
                <a:gdLst>
                  <a:gd name="T0" fmla="*/ 0 w 92"/>
                  <a:gd name="T1" fmla="*/ 68 h 170"/>
                  <a:gd name="T2" fmla="*/ 8 w 92"/>
                  <a:gd name="T3" fmla="*/ 85 h 170"/>
                  <a:gd name="T4" fmla="*/ 11 w 92"/>
                  <a:gd name="T5" fmla="*/ 90 h 170"/>
                  <a:gd name="T6" fmla="*/ 51 w 92"/>
                  <a:gd name="T7" fmla="*/ 120 h 170"/>
                  <a:gd name="T8" fmla="*/ 54 w 92"/>
                  <a:gd name="T9" fmla="*/ 123 h 170"/>
                  <a:gd name="T10" fmla="*/ 59 w 92"/>
                  <a:gd name="T11" fmla="*/ 129 h 170"/>
                  <a:gd name="T12" fmla="*/ 68 w 92"/>
                  <a:gd name="T13" fmla="*/ 141 h 170"/>
                  <a:gd name="T14" fmla="*/ 73 w 92"/>
                  <a:gd name="T15" fmla="*/ 155 h 170"/>
                  <a:gd name="T16" fmla="*/ 73 w 92"/>
                  <a:gd name="T17" fmla="*/ 170 h 170"/>
                  <a:gd name="T18" fmla="*/ 75 w 92"/>
                  <a:gd name="T19" fmla="*/ 155 h 170"/>
                  <a:gd name="T20" fmla="*/ 70 w 92"/>
                  <a:gd name="T21" fmla="*/ 140 h 170"/>
                  <a:gd name="T22" fmla="*/ 63 w 92"/>
                  <a:gd name="T23" fmla="*/ 126 h 170"/>
                  <a:gd name="T24" fmla="*/ 60 w 92"/>
                  <a:gd name="T25" fmla="*/ 122 h 170"/>
                  <a:gd name="T26" fmla="*/ 60 w 92"/>
                  <a:gd name="T27" fmla="*/ 122 h 170"/>
                  <a:gd name="T28" fmla="*/ 63 w 92"/>
                  <a:gd name="T29" fmla="*/ 122 h 170"/>
                  <a:gd name="T30" fmla="*/ 68 w 92"/>
                  <a:gd name="T31" fmla="*/ 121 h 170"/>
                  <a:gd name="T32" fmla="*/ 73 w 92"/>
                  <a:gd name="T33" fmla="*/ 120 h 170"/>
                  <a:gd name="T34" fmla="*/ 92 w 92"/>
                  <a:gd name="T35" fmla="*/ 115 h 170"/>
                  <a:gd name="T36" fmla="*/ 73 w 92"/>
                  <a:gd name="T37" fmla="*/ 117 h 170"/>
                  <a:gd name="T38" fmla="*/ 68 w 92"/>
                  <a:gd name="T39" fmla="*/ 118 h 170"/>
                  <a:gd name="T40" fmla="*/ 63 w 92"/>
                  <a:gd name="T41" fmla="*/ 118 h 170"/>
                  <a:gd name="T42" fmla="*/ 59 w 92"/>
                  <a:gd name="T43" fmla="*/ 118 h 170"/>
                  <a:gd name="T44" fmla="*/ 59 w 92"/>
                  <a:gd name="T45" fmla="*/ 118 h 170"/>
                  <a:gd name="T46" fmla="*/ 55 w 92"/>
                  <a:gd name="T47" fmla="*/ 115 h 170"/>
                  <a:gd name="T48" fmla="*/ 28 w 92"/>
                  <a:gd name="T49" fmla="*/ 95 h 170"/>
                  <a:gd name="T50" fmla="*/ 13 w 92"/>
                  <a:gd name="T51" fmla="*/ 81 h 170"/>
                  <a:gd name="T52" fmla="*/ 10 w 92"/>
                  <a:gd name="T53" fmla="*/ 61 h 170"/>
                  <a:gd name="T54" fmla="*/ 9 w 92"/>
                  <a:gd name="T55" fmla="*/ 42 h 170"/>
                  <a:gd name="T56" fmla="*/ 14 w 92"/>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70">
                    <a:moveTo>
                      <a:pt x="0" y="68"/>
                    </a:moveTo>
                    <a:cubicBezTo>
                      <a:pt x="2" y="74"/>
                      <a:pt x="4" y="80"/>
                      <a:pt x="8" y="85"/>
                    </a:cubicBezTo>
                    <a:cubicBezTo>
                      <a:pt x="9" y="87"/>
                      <a:pt x="10" y="88"/>
                      <a:pt x="11" y="90"/>
                    </a:cubicBezTo>
                    <a:cubicBezTo>
                      <a:pt x="21" y="104"/>
                      <a:pt x="38" y="111"/>
                      <a:pt x="51" y="120"/>
                    </a:cubicBezTo>
                    <a:cubicBezTo>
                      <a:pt x="52" y="121"/>
                      <a:pt x="54" y="122"/>
                      <a:pt x="54" y="123"/>
                    </a:cubicBezTo>
                    <a:cubicBezTo>
                      <a:pt x="56" y="125"/>
                      <a:pt x="58" y="127"/>
                      <a:pt x="59" y="129"/>
                    </a:cubicBezTo>
                    <a:cubicBezTo>
                      <a:pt x="63" y="133"/>
                      <a:pt x="66" y="137"/>
                      <a:pt x="68" y="141"/>
                    </a:cubicBezTo>
                    <a:cubicBezTo>
                      <a:pt x="71" y="145"/>
                      <a:pt x="72" y="150"/>
                      <a:pt x="73" y="155"/>
                    </a:cubicBezTo>
                    <a:cubicBezTo>
                      <a:pt x="74" y="160"/>
                      <a:pt x="74" y="165"/>
                      <a:pt x="73" y="170"/>
                    </a:cubicBezTo>
                    <a:cubicBezTo>
                      <a:pt x="75" y="165"/>
                      <a:pt x="75" y="160"/>
                      <a:pt x="75" y="155"/>
                    </a:cubicBezTo>
                    <a:cubicBezTo>
                      <a:pt x="74" y="150"/>
                      <a:pt x="73" y="145"/>
                      <a:pt x="70" y="140"/>
                    </a:cubicBezTo>
                    <a:cubicBezTo>
                      <a:pt x="68" y="135"/>
                      <a:pt x="65" y="131"/>
                      <a:pt x="63" y="126"/>
                    </a:cubicBezTo>
                    <a:cubicBezTo>
                      <a:pt x="62" y="125"/>
                      <a:pt x="61" y="124"/>
                      <a:pt x="60" y="122"/>
                    </a:cubicBezTo>
                    <a:cubicBezTo>
                      <a:pt x="60" y="122"/>
                      <a:pt x="60" y="122"/>
                      <a:pt x="60" y="122"/>
                    </a:cubicBezTo>
                    <a:cubicBezTo>
                      <a:pt x="61" y="122"/>
                      <a:pt x="62" y="122"/>
                      <a:pt x="63" y="122"/>
                    </a:cubicBezTo>
                    <a:cubicBezTo>
                      <a:pt x="65" y="122"/>
                      <a:pt x="67" y="121"/>
                      <a:pt x="68" y="121"/>
                    </a:cubicBezTo>
                    <a:cubicBezTo>
                      <a:pt x="73" y="120"/>
                      <a:pt x="73" y="120"/>
                      <a:pt x="73" y="120"/>
                    </a:cubicBezTo>
                    <a:cubicBezTo>
                      <a:pt x="92" y="115"/>
                      <a:pt x="92" y="115"/>
                      <a:pt x="92" y="115"/>
                    </a:cubicBezTo>
                    <a:cubicBezTo>
                      <a:pt x="73" y="117"/>
                      <a:pt x="73" y="117"/>
                      <a:pt x="73" y="117"/>
                    </a:cubicBezTo>
                    <a:cubicBezTo>
                      <a:pt x="68" y="118"/>
                      <a:pt x="68" y="118"/>
                      <a:pt x="68" y="118"/>
                    </a:cubicBezTo>
                    <a:cubicBezTo>
                      <a:pt x="66" y="118"/>
                      <a:pt x="65" y="118"/>
                      <a:pt x="63" y="118"/>
                    </a:cubicBezTo>
                    <a:cubicBezTo>
                      <a:pt x="61" y="118"/>
                      <a:pt x="60" y="118"/>
                      <a:pt x="59" y="118"/>
                    </a:cubicBezTo>
                    <a:cubicBezTo>
                      <a:pt x="59" y="118"/>
                      <a:pt x="59" y="118"/>
                      <a:pt x="59" y="118"/>
                    </a:cubicBezTo>
                    <a:cubicBezTo>
                      <a:pt x="57" y="117"/>
                      <a:pt x="56" y="116"/>
                      <a:pt x="55" y="115"/>
                    </a:cubicBezTo>
                    <a:cubicBezTo>
                      <a:pt x="46" y="108"/>
                      <a:pt x="37" y="101"/>
                      <a:pt x="28" y="95"/>
                    </a:cubicBezTo>
                    <a:cubicBezTo>
                      <a:pt x="22" y="91"/>
                      <a:pt x="17" y="86"/>
                      <a:pt x="13" y="81"/>
                    </a:cubicBezTo>
                    <a:cubicBezTo>
                      <a:pt x="10" y="75"/>
                      <a:pt x="10" y="68"/>
                      <a:pt x="10" y="61"/>
                    </a:cubicBezTo>
                    <a:cubicBezTo>
                      <a:pt x="10" y="55"/>
                      <a:pt x="9" y="48"/>
                      <a:pt x="9" y="42"/>
                    </a:cubicBezTo>
                    <a:cubicBezTo>
                      <a:pt x="11" y="28"/>
                      <a:pt x="13" y="14"/>
                      <a:pt x="14" y="0"/>
                    </a:cubicBezTo>
                  </a:path>
                </a:pathLst>
              </a:custGeom>
              <a:solidFill>
                <a:srgbClr val="AA89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18" name="Round Same Side Corner Rectangle 206">
              <a:extLst>
                <a:ext uri="{FF2B5EF4-FFF2-40B4-BE49-F238E27FC236}">
                  <a16:creationId xmlns:a16="http://schemas.microsoft.com/office/drawing/2014/main" id="{38686B09-377E-4C0F-958D-81D583B7FDE7}"/>
                </a:ext>
              </a:extLst>
            </p:cNvPr>
            <p:cNvSpPr/>
            <p:nvPr/>
          </p:nvSpPr>
          <p:spPr>
            <a:xfrm>
              <a:off x="838199" y="2579311"/>
              <a:ext cx="7093639" cy="310445"/>
            </a:xfrm>
            <a:prstGeom prst="round2SameRect">
              <a:avLst>
                <a:gd name="adj1" fmla="val 31202"/>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Hypothalamus</a:t>
              </a:r>
            </a:p>
          </p:txBody>
        </p:sp>
        <p:sp>
          <p:nvSpPr>
            <p:cNvPr id="420" name="TextBox 419">
              <a:extLst>
                <a:ext uri="{FF2B5EF4-FFF2-40B4-BE49-F238E27FC236}">
                  <a16:creationId xmlns:a16="http://schemas.microsoft.com/office/drawing/2014/main" id="{95795CF1-2638-4C54-8586-E9B10B6FDEC7}"/>
                </a:ext>
              </a:extLst>
            </p:cNvPr>
            <p:cNvSpPr txBox="1"/>
            <p:nvPr/>
          </p:nvSpPr>
          <p:spPr>
            <a:xfrm>
              <a:off x="8328772" y="2916625"/>
              <a:ext cx="3025028" cy="311589"/>
            </a:xfrm>
            <a:prstGeom prst="rect">
              <a:avLst/>
            </a:prstGeom>
            <a:ln w="12700">
              <a:miter lim="400000"/>
            </a:ln>
          </p:spPr>
          <p:txBody>
            <a:bodyPr wrap="square" lIns="0" tIns="0" rIns="0" bIns="0" anchor="t" anchorCtr="0">
              <a:noAutofit/>
            </a:bodyPr>
            <a:lstStyle>
              <a:defPPr>
                <a:defRPr lang="en-US"/>
              </a:defPPr>
              <a:lvl1pPr algn="ctr">
                <a:lnSpc>
                  <a:spcPct val="95000"/>
                </a:lnSpc>
                <a:defRPr sz="1400" b="1" i="1">
                  <a:solidFill>
                    <a:prstClr val="black"/>
                  </a:solidFill>
                  <a:latin typeface="Arial" panose="020B0604020202020204" pitchFamily="34" charset="0"/>
                  <a:ea typeface="Arial"/>
                  <a:cs typeface="Arial" panose="020B0604020202020204" pitchFamily="34" charset="0"/>
                </a:defRPr>
              </a:lvl1p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Normal cooling</a:t>
              </a:r>
            </a:p>
          </p:txBody>
        </p:sp>
        <p:sp>
          <p:nvSpPr>
            <p:cNvPr id="421" name="Rounded Rectangle 3">
              <a:extLst>
                <a:ext uri="{FF2B5EF4-FFF2-40B4-BE49-F238E27FC236}">
                  <a16:creationId xmlns:a16="http://schemas.microsoft.com/office/drawing/2014/main" id="{7772C05B-B454-4A1A-BC48-A3E32F7AB025}"/>
                </a:ext>
              </a:extLst>
            </p:cNvPr>
            <p:cNvSpPr/>
            <p:nvPr/>
          </p:nvSpPr>
          <p:spPr>
            <a:xfrm>
              <a:off x="8388562" y="4819160"/>
              <a:ext cx="2905448" cy="843220"/>
            </a:xfrm>
            <a:prstGeom prst="roundRect">
              <a:avLst/>
            </a:prstGeom>
            <a:solidFill>
              <a:srgbClr val="EEEEEE"/>
            </a:solidFill>
            <a:ln w="12700">
              <a:solidFill>
                <a:schemeClr val="tx1">
                  <a:lumMod val="50000"/>
                  <a:lumOff val="50000"/>
                </a:schemeClr>
              </a:solidFill>
            </a:ln>
            <a:effectLst/>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The thermoregulatory </a:t>
              </a:r>
              <a:r>
                <a:rPr kumimoji="0" lang="en-GB" sz="900" b="0" i="0" u="none" strike="noStrike" kern="1200" cap="none" spc="0" normalizeH="0" baseline="0" noProof="0" err="1">
                  <a:ln>
                    <a:noFill/>
                  </a:ln>
                  <a:solidFill>
                    <a:srgbClr val="4C4D4F"/>
                  </a:solidFill>
                  <a:effectLst/>
                  <a:uLnTx/>
                  <a:uFillTx/>
                  <a:latin typeface="Arial" panose="020B0604020202020204" pitchFamily="34" charset="0"/>
                  <a:cs typeface="Arial" panose="020B0604020202020204" pitchFamily="34" charset="0"/>
                </a:rPr>
                <a:t>center</a:t>
              </a:r>
              <a:r>
                <a:rPr kumimoji="0" lang="en-GB" sz="900" b="0" i="0" u="none" strike="noStrike" kern="1200" cap="none" spc="0" normalizeH="0" baseline="0" noProof="0">
                  <a:ln>
                    <a:noFill/>
                  </a:ln>
                  <a:solidFill>
                    <a:srgbClr val="4C4D4F"/>
                  </a:solidFill>
                  <a:effectLst/>
                  <a:uLnTx/>
                  <a:uFillTx/>
                  <a:latin typeface="Arial" panose="020B0604020202020204" pitchFamily="34" charset="0"/>
                  <a:cs typeface="Arial" panose="020B0604020202020204" pitchFamily="34" charset="0"/>
                </a:rPr>
                <a:t> triggers heat dissipation effectors (characterized by sweating and peripheral vasodilation) in response to changes in temperature</a:t>
              </a:r>
            </a:p>
          </p:txBody>
        </p:sp>
        <p:sp>
          <p:nvSpPr>
            <p:cNvPr id="422" name="Round Same Side Corner Rectangle 207">
              <a:extLst>
                <a:ext uri="{FF2B5EF4-FFF2-40B4-BE49-F238E27FC236}">
                  <a16:creationId xmlns:a16="http://schemas.microsoft.com/office/drawing/2014/main" id="{A3F40A84-3CA3-4D23-A9BC-41A0CBAED20E}"/>
                </a:ext>
              </a:extLst>
            </p:cNvPr>
            <p:cNvSpPr/>
            <p:nvPr/>
          </p:nvSpPr>
          <p:spPr>
            <a:xfrm>
              <a:off x="8328772" y="2579311"/>
              <a:ext cx="3025028" cy="310445"/>
            </a:xfrm>
            <a:prstGeom prst="round2SameRect">
              <a:avLst>
                <a:gd name="adj1" fmla="val 20301"/>
                <a:gd name="adj2" fmla="val 0"/>
              </a:avLst>
            </a:prstGeom>
            <a:solidFill>
              <a:schemeClr val="tx1">
                <a:lumMod val="75000"/>
                <a:lumOff val="25000"/>
              </a:schemeClr>
            </a:solidFill>
            <a:ln w="9525">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Periphery</a:t>
              </a:r>
            </a:p>
          </p:txBody>
        </p:sp>
        <p:grpSp>
          <p:nvGrpSpPr>
            <p:cNvPr id="423" name="Group 422">
              <a:extLst>
                <a:ext uri="{FF2B5EF4-FFF2-40B4-BE49-F238E27FC236}">
                  <a16:creationId xmlns:a16="http://schemas.microsoft.com/office/drawing/2014/main" id="{05613071-F2C4-4EE4-B66F-0ED84B12A136}"/>
                </a:ext>
              </a:extLst>
            </p:cNvPr>
            <p:cNvGrpSpPr/>
            <p:nvPr/>
          </p:nvGrpSpPr>
          <p:grpSpPr>
            <a:xfrm>
              <a:off x="1337707" y="5046280"/>
              <a:ext cx="895415" cy="379806"/>
              <a:chOff x="695907" y="1738454"/>
              <a:chExt cx="895415" cy="482292"/>
            </a:xfrm>
          </p:grpSpPr>
          <p:sp>
            <p:nvSpPr>
              <p:cNvPr id="424" name="Rectangle 1">
                <a:extLst>
                  <a:ext uri="{FF2B5EF4-FFF2-40B4-BE49-F238E27FC236}">
                    <a16:creationId xmlns:a16="http://schemas.microsoft.com/office/drawing/2014/main" id="{FBAD69D2-0F16-4D8F-91C5-ED080A19D2D8}"/>
                  </a:ext>
                </a:extLst>
              </p:cNvPr>
              <p:cNvSpPr txBox="1"/>
              <p:nvPr/>
            </p:nvSpPr>
            <p:spPr>
              <a:xfrm>
                <a:off x="820970" y="1738454"/>
                <a:ext cx="438901" cy="2677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NKB</a:t>
                </a:r>
              </a:p>
            </p:txBody>
          </p:sp>
          <p:sp>
            <p:nvSpPr>
              <p:cNvPr id="425" name="Oval 424">
                <a:extLst>
                  <a:ext uri="{FF2B5EF4-FFF2-40B4-BE49-F238E27FC236}">
                    <a16:creationId xmlns:a16="http://schemas.microsoft.com/office/drawing/2014/main" id="{AD19C0DA-DD2E-445D-A9AC-38C043819C44}"/>
                  </a:ext>
                </a:extLst>
              </p:cNvPr>
              <p:cNvSpPr/>
              <p:nvPr/>
            </p:nvSpPr>
            <p:spPr>
              <a:xfrm rot="3676983">
                <a:off x="689593" y="1834881"/>
                <a:ext cx="59428"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6" name="Rectangle 1">
                <a:extLst>
                  <a:ext uri="{FF2B5EF4-FFF2-40B4-BE49-F238E27FC236}">
                    <a16:creationId xmlns:a16="http://schemas.microsoft.com/office/drawing/2014/main" id="{B811A57D-1867-4411-A8BC-4C1979F159D3}"/>
                  </a:ext>
                </a:extLst>
              </p:cNvPr>
              <p:cNvSpPr txBox="1"/>
              <p:nvPr/>
            </p:nvSpPr>
            <p:spPr>
              <a:xfrm>
                <a:off x="827012" y="1964201"/>
                <a:ext cx="764310" cy="2565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nchorCtr="0">
                <a:noAutofit/>
              </a:bodyPr>
              <a:lstStyle>
                <a:defPPr>
                  <a:defRPr lang="en-US"/>
                </a:defPPr>
                <a:lvl1pPr>
                  <a:lnSpc>
                    <a:spcPct val="95000"/>
                  </a:lnSpc>
                  <a:defRPr sz="1200">
                    <a:solidFill>
                      <a:prstClr val="black"/>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5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Estrogen</a:t>
                </a:r>
                <a:r>
                  <a:rPr kumimoji="0" lang="en-US"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rPr>
                  <a:t>a</a:t>
                </a:r>
                <a:endParaRPr kumimoji="0" sz="600" b="1" i="0" u="none" strike="noStrike" kern="1200" cap="none" spc="0" normalizeH="0" baseline="30000" noProof="0">
                  <a:ln>
                    <a:noFill/>
                  </a:ln>
                  <a:solidFill>
                    <a:prstClr val="black"/>
                  </a:solidFill>
                  <a:effectLst/>
                  <a:uLnTx/>
                  <a:uFillTx/>
                  <a:latin typeface="Arial" panose="020B0604020202020204"/>
                  <a:ea typeface="+mn-ea"/>
                  <a:cs typeface="Arial" panose="020B0604020202020204" pitchFamily="34" charset="0"/>
                </a:endParaRPr>
              </a:p>
            </p:txBody>
          </p:sp>
          <p:sp>
            <p:nvSpPr>
              <p:cNvPr id="427" name="Oval 426">
                <a:extLst>
                  <a:ext uri="{FF2B5EF4-FFF2-40B4-BE49-F238E27FC236}">
                    <a16:creationId xmlns:a16="http://schemas.microsoft.com/office/drawing/2014/main" id="{9C8CE9E0-7D26-4BC0-B7BC-B8841DB45C26}"/>
                  </a:ext>
                </a:extLst>
              </p:cNvPr>
              <p:cNvSpPr/>
              <p:nvPr/>
            </p:nvSpPr>
            <p:spPr>
              <a:xfrm rot="3676983">
                <a:off x="689593" y="2055018"/>
                <a:ext cx="59428"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30" name="Freeform 133">
              <a:extLst>
                <a:ext uri="{FF2B5EF4-FFF2-40B4-BE49-F238E27FC236}">
                  <a16:creationId xmlns:a16="http://schemas.microsoft.com/office/drawing/2014/main" id="{98B7773A-47FA-4AE9-A9B1-0ECD7ECCA004}"/>
                </a:ext>
              </a:extLst>
            </p:cNvPr>
            <p:cNvSpPr>
              <a:spLocks noChangeAspect="1" noEditPoints="1"/>
            </p:cNvSpPr>
            <p:nvPr/>
          </p:nvSpPr>
          <p:spPr bwMode="auto">
            <a:xfrm>
              <a:off x="2033359" y="3495647"/>
              <a:ext cx="179795" cy="180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431" name="Group 430">
              <a:extLst>
                <a:ext uri="{FF2B5EF4-FFF2-40B4-BE49-F238E27FC236}">
                  <a16:creationId xmlns:a16="http://schemas.microsoft.com/office/drawing/2014/main" id="{432905FF-7EE3-49A5-A492-E990D38CCD1A}"/>
                </a:ext>
              </a:extLst>
            </p:cNvPr>
            <p:cNvGrpSpPr/>
            <p:nvPr/>
          </p:nvGrpSpPr>
          <p:grpSpPr>
            <a:xfrm rot="21331442">
              <a:off x="2378024" y="3852744"/>
              <a:ext cx="100800" cy="86400"/>
              <a:chOff x="4336112" y="2392753"/>
              <a:chExt cx="107512" cy="91678"/>
            </a:xfrm>
            <a:solidFill>
              <a:schemeClr val="accent6">
                <a:lumMod val="50000"/>
              </a:schemeClr>
            </a:solidFill>
          </p:grpSpPr>
          <p:sp>
            <p:nvSpPr>
              <p:cNvPr id="432" name="Block Arc 431">
                <a:extLst>
                  <a:ext uri="{FF2B5EF4-FFF2-40B4-BE49-F238E27FC236}">
                    <a16:creationId xmlns:a16="http://schemas.microsoft.com/office/drawing/2014/main" id="{C31630AC-E8C9-4489-AD87-FBF3BA8C5C58}"/>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3" name="Rounded Rectangle 263">
                <a:extLst>
                  <a:ext uri="{FF2B5EF4-FFF2-40B4-BE49-F238E27FC236}">
                    <a16:creationId xmlns:a16="http://schemas.microsoft.com/office/drawing/2014/main" id="{8FA0B909-9C66-4056-9D0E-B78642C75846}"/>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434" name="Group 433">
              <a:extLst>
                <a:ext uri="{FF2B5EF4-FFF2-40B4-BE49-F238E27FC236}">
                  <a16:creationId xmlns:a16="http://schemas.microsoft.com/office/drawing/2014/main" id="{F760C0BC-6BF0-460B-B27D-EB6EDDB34C6B}"/>
                </a:ext>
              </a:extLst>
            </p:cNvPr>
            <p:cNvGrpSpPr>
              <a:grpSpLocks noChangeAspect="1"/>
            </p:cNvGrpSpPr>
            <p:nvPr/>
          </p:nvGrpSpPr>
          <p:grpSpPr>
            <a:xfrm rot="1450336">
              <a:off x="2171616" y="4004833"/>
              <a:ext cx="101100" cy="86210"/>
              <a:chOff x="4336112" y="2392753"/>
              <a:chExt cx="107512" cy="91678"/>
            </a:xfrm>
            <a:solidFill>
              <a:schemeClr val="accent6">
                <a:lumMod val="50000"/>
              </a:schemeClr>
            </a:solidFill>
          </p:grpSpPr>
          <p:sp>
            <p:nvSpPr>
              <p:cNvPr id="435" name="Block Arc 434">
                <a:extLst>
                  <a:ext uri="{FF2B5EF4-FFF2-40B4-BE49-F238E27FC236}">
                    <a16:creationId xmlns:a16="http://schemas.microsoft.com/office/drawing/2014/main" id="{0E939214-8050-4DAC-A96B-550B26A8412F}"/>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6" name="Rounded Rectangle 260">
                <a:extLst>
                  <a:ext uri="{FF2B5EF4-FFF2-40B4-BE49-F238E27FC236}">
                    <a16:creationId xmlns:a16="http://schemas.microsoft.com/office/drawing/2014/main" id="{E5F1ABEA-8961-4050-B7BE-B09A0BF2E504}"/>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437" name="Group 436">
              <a:extLst>
                <a:ext uri="{FF2B5EF4-FFF2-40B4-BE49-F238E27FC236}">
                  <a16:creationId xmlns:a16="http://schemas.microsoft.com/office/drawing/2014/main" id="{DD78FB11-E305-4C7A-B82D-E9971E19FC13}"/>
                </a:ext>
              </a:extLst>
            </p:cNvPr>
            <p:cNvGrpSpPr/>
            <p:nvPr/>
          </p:nvGrpSpPr>
          <p:grpSpPr>
            <a:xfrm rot="9163737">
              <a:off x="3065040" y="4984965"/>
              <a:ext cx="100800" cy="86400"/>
              <a:chOff x="4336112" y="2392753"/>
              <a:chExt cx="107512" cy="91678"/>
            </a:xfrm>
            <a:solidFill>
              <a:schemeClr val="accent6">
                <a:lumMod val="50000"/>
              </a:schemeClr>
            </a:solidFill>
          </p:grpSpPr>
          <p:sp>
            <p:nvSpPr>
              <p:cNvPr id="438" name="Block Arc 437">
                <a:extLst>
                  <a:ext uri="{FF2B5EF4-FFF2-40B4-BE49-F238E27FC236}">
                    <a16:creationId xmlns:a16="http://schemas.microsoft.com/office/drawing/2014/main" id="{40B9E68F-5ED8-4FA6-8555-2C26D04971FA}"/>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39" name="Rounded Rectangle 251">
                <a:extLst>
                  <a:ext uri="{FF2B5EF4-FFF2-40B4-BE49-F238E27FC236}">
                    <a16:creationId xmlns:a16="http://schemas.microsoft.com/office/drawing/2014/main" id="{31CD491F-E5BA-4982-AEDE-A735AB617AFE}"/>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40" name="Group 439">
              <a:extLst>
                <a:ext uri="{FF2B5EF4-FFF2-40B4-BE49-F238E27FC236}">
                  <a16:creationId xmlns:a16="http://schemas.microsoft.com/office/drawing/2014/main" id="{A97E6AA1-6CDD-4512-87C8-CC7F2F5A9317}"/>
                </a:ext>
              </a:extLst>
            </p:cNvPr>
            <p:cNvGrpSpPr/>
            <p:nvPr/>
          </p:nvGrpSpPr>
          <p:grpSpPr>
            <a:xfrm rot="7256125">
              <a:off x="3074328" y="5140424"/>
              <a:ext cx="100800" cy="86400"/>
              <a:chOff x="4336112" y="2392753"/>
              <a:chExt cx="107512" cy="91678"/>
            </a:xfrm>
            <a:solidFill>
              <a:schemeClr val="accent6">
                <a:lumMod val="50000"/>
              </a:schemeClr>
            </a:solidFill>
          </p:grpSpPr>
          <p:sp>
            <p:nvSpPr>
              <p:cNvPr id="441" name="Block Arc 440">
                <a:extLst>
                  <a:ext uri="{FF2B5EF4-FFF2-40B4-BE49-F238E27FC236}">
                    <a16:creationId xmlns:a16="http://schemas.microsoft.com/office/drawing/2014/main" id="{2E175B70-334B-497A-BAD9-FC9231F45AD9}"/>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2" name="Rounded Rectangle 251">
                <a:extLst>
                  <a:ext uri="{FF2B5EF4-FFF2-40B4-BE49-F238E27FC236}">
                    <a16:creationId xmlns:a16="http://schemas.microsoft.com/office/drawing/2014/main" id="{7F36727D-9AB4-4F04-B518-D27AB5A08E09}"/>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43" name="Oval 442">
              <a:extLst>
                <a:ext uri="{FF2B5EF4-FFF2-40B4-BE49-F238E27FC236}">
                  <a16:creationId xmlns:a16="http://schemas.microsoft.com/office/drawing/2014/main" id="{66069BFB-348E-49C7-8C1D-C7D0911322EB}"/>
                </a:ext>
              </a:extLst>
            </p:cNvPr>
            <p:cNvSpPr/>
            <p:nvPr/>
          </p:nvSpPr>
          <p:spPr>
            <a:xfrm rot="3676983">
              <a:off x="3190661" y="5171072"/>
              <a:ext cx="46800" cy="468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4" name="Rectangle 1">
              <a:extLst>
                <a:ext uri="{FF2B5EF4-FFF2-40B4-BE49-F238E27FC236}">
                  <a16:creationId xmlns:a16="http://schemas.microsoft.com/office/drawing/2014/main" id="{BC6CA8AD-FEB0-411E-83EE-D87ABBA1B280}"/>
                </a:ext>
              </a:extLst>
            </p:cNvPr>
            <p:cNvSpPr txBox="1"/>
            <p:nvPr/>
          </p:nvSpPr>
          <p:spPr>
            <a:xfrm>
              <a:off x="5304713" y="3506315"/>
              <a:ext cx="498211" cy="1695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defRPr sz="1400">
                  <a:latin typeface="Arial"/>
                  <a:ea typeface="Arial"/>
                  <a:cs typeface="Arial"/>
                  <a:sym typeface="Aria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NKB</a:t>
              </a: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sz="7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a:endParaRPr>
            </a:p>
          </p:txBody>
        </p:sp>
        <p:sp>
          <p:nvSpPr>
            <p:cNvPr id="445" name="Freeform 133">
              <a:extLst>
                <a:ext uri="{FF2B5EF4-FFF2-40B4-BE49-F238E27FC236}">
                  <a16:creationId xmlns:a16="http://schemas.microsoft.com/office/drawing/2014/main" id="{1CB41DDF-4A99-4C9C-9B53-2A1809B0D435}"/>
                </a:ext>
              </a:extLst>
            </p:cNvPr>
            <p:cNvSpPr>
              <a:spLocks noChangeAspect="1" noEditPoints="1"/>
            </p:cNvSpPr>
            <p:nvPr/>
          </p:nvSpPr>
          <p:spPr bwMode="auto">
            <a:xfrm>
              <a:off x="5737889" y="3495647"/>
              <a:ext cx="179795" cy="180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6" name="Rectangle 445">
              <a:extLst>
                <a:ext uri="{FF2B5EF4-FFF2-40B4-BE49-F238E27FC236}">
                  <a16:creationId xmlns:a16="http://schemas.microsoft.com/office/drawing/2014/main" id="{64EC130F-B1A9-4447-9C1F-A011C8ECCE99}"/>
                </a:ext>
              </a:extLst>
            </p:cNvPr>
            <p:cNvSpPr>
              <a:spLocks/>
            </p:cNvSpPr>
            <p:nvPr/>
          </p:nvSpPr>
          <p:spPr>
            <a:xfrm>
              <a:off x="5835087" y="4410990"/>
              <a:ext cx="609600" cy="243840"/>
            </a:xfrm>
            <a:prstGeom prst="rect">
              <a:avLst/>
            </a:prstGeom>
          </p:spPr>
          <p:txBody>
            <a:bodyPr wrap="square" lIns="0" tIns="0" rIns="0" bIns="0"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NK3R</a:t>
              </a:r>
            </a:p>
          </p:txBody>
        </p:sp>
        <p:grpSp>
          <p:nvGrpSpPr>
            <p:cNvPr id="447" name="Group 446">
              <a:extLst>
                <a:ext uri="{FF2B5EF4-FFF2-40B4-BE49-F238E27FC236}">
                  <a16:creationId xmlns:a16="http://schemas.microsoft.com/office/drawing/2014/main" id="{41502B04-07BF-412B-AA16-A4D72FFDC3C0}"/>
                </a:ext>
              </a:extLst>
            </p:cNvPr>
            <p:cNvGrpSpPr/>
            <p:nvPr/>
          </p:nvGrpSpPr>
          <p:grpSpPr>
            <a:xfrm rot="1391772">
              <a:off x="5885980" y="4266079"/>
              <a:ext cx="100800" cy="86400"/>
              <a:chOff x="4336112" y="2392753"/>
              <a:chExt cx="107512" cy="91678"/>
            </a:xfrm>
            <a:solidFill>
              <a:schemeClr val="accent6">
                <a:lumMod val="50000"/>
              </a:schemeClr>
            </a:solidFill>
          </p:grpSpPr>
          <p:sp>
            <p:nvSpPr>
              <p:cNvPr id="448" name="Block Arc 447">
                <a:extLst>
                  <a:ext uri="{FF2B5EF4-FFF2-40B4-BE49-F238E27FC236}">
                    <a16:creationId xmlns:a16="http://schemas.microsoft.com/office/drawing/2014/main" id="{1EA65E49-A882-4822-A2A3-4892820885BA}"/>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49" name="Rounded Rectangle 13">
                <a:extLst>
                  <a:ext uri="{FF2B5EF4-FFF2-40B4-BE49-F238E27FC236}">
                    <a16:creationId xmlns:a16="http://schemas.microsoft.com/office/drawing/2014/main" id="{50F9008B-389D-4E9B-9259-4193D7F08B52}"/>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50" name="Group 449">
              <a:extLst>
                <a:ext uri="{FF2B5EF4-FFF2-40B4-BE49-F238E27FC236}">
                  <a16:creationId xmlns:a16="http://schemas.microsoft.com/office/drawing/2014/main" id="{0573FB90-C4BA-4C75-A8AE-47EAC0D9889E}"/>
                </a:ext>
              </a:extLst>
            </p:cNvPr>
            <p:cNvGrpSpPr/>
            <p:nvPr/>
          </p:nvGrpSpPr>
          <p:grpSpPr>
            <a:xfrm rot="19186841">
              <a:off x="6334167" y="4080235"/>
              <a:ext cx="100800" cy="86400"/>
              <a:chOff x="4336112" y="2392753"/>
              <a:chExt cx="107512" cy="91678"/>
            </a:xfrm>
            <a:solidFill>
              <a:schemeClr val="accent6">
                <a:lumMod val="50000"/>
              </a:schemeClr>
            </a:solidFill>
          </p:grpSpPr>
          <p:sp>
            <p:nvSpPr>
              <p:cNvPr id="451" name="Block Arc 450">
                <a:extLst>
                  <a:ext uri="{FF2B5EF4-FFF2-40B4-BE49-F238E27FC236}">
                    <a16:creationId xmlns:a16="http://schemas.microsoft.com/office/drawing/2014/main" id="{233E4DE7-3AF4-449D-93CA-93DFFB6EF7EB}"/>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2" name="Rounded Rectangle 205">
                <a:extLst>
                  <a:ext uri="{FF2B5EF4-FFF2-40B4-BE49-F238E27FC236}">
                    <a16:creationId xmlns:a16="http://schemas.microsoft.com/office/drawing/2014/main" id="{0DEDAEB6-AB7B-4E56-88A7-9BC093B12E93}"/>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grpSp>
          <p:nvGrpSpPr>
            <p:cNvPr id="453" name="Group 452">
              <a:extLst>
                <a:ext uri="{FF2B5EF4-FFF2-40B4-BE49-F238E27FC236}">
                  <a16:creationId xmlns:a16="http://schemas.microsoft.com/office/drawing/2014/main" id="{31E490E2-729A-4B59-894C-259C1547C502}"/>
                </a:ext>
              </a:extLst>
            </p:cNvPr>
            <p:cNvGrpSpPr/>
            <p:nvPr/>
          </p:nvGrpSpPr>
          <p:grpSpPr>
            <a:xfrm rot="1391772">
              <a:off x="6244186" y="4197764"/>
              <a:ext cx="100800" cy="86400"/>
              <a:chOff x="4336112" y="2392753"/>
              <a:chExt cx="107512" cy="91678"/>
            </a:xfrm>
            <a:solidFill>
              <a:schemeClr val="accent6">
                <a:lumMod val="50000"/>
              </a:schemeClr>
            </a:solidFill>
          </p:grpSpPr>
          <p:sp>
            <p:nvSpPr>
              <p:cNvPr id="454" name="Block Arc 453">
                <a:extLst>
                  <a:ext uri="{FF2B5EF4-FFF2-40B4-BE49-F238E27FC236}">
                    <a16:creationId xmlns:a16="http://schemas.microsoft.com/office/drawing/2014/main" id="{54061A26-C27C-44A9-AD00-8382E847D5AA}"/>
                  </a:ext>
                </a:extLst>
              </p:cNvPr>
              <p:cNvSpPr/>
              <p:nvPr/>
            </p:nvSpPr>
            <p:spPr>
              <a:xfrm rot="7550703">
                <a:off x="4339232" y="2389633"/>
                <a:ext cx="80546" cy="86786"/>
              </a:xfrm>
              <a:prstGeom prst="blockArc">
                <a:avLst>
                  <a:gd name="adj1" fmla="val 10800000"/>
                  <a:gd name="adj2" fmla="val 426661"/>
                  <a:gd name="adj3" fmla="val 2565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55" name="Rounded Rectangle 13">
                <a:extLst>
                  <a:ext uri="{FF2B5EF4-FFF2-40B4-BE49-F238E27FC236}">
                    <a16:creationId xmlns:a16="http://schemas.microsoft.com/office/drawing/2014/main" id="{1E3EF833-51DE-46A1-95C9-FC4DF52D87FF}"/>
                  </a:ext>
                </a:extLst>
              </p:cNvPr>
              <p:cNvSpPr/>
              <p:nvPr/>
            </p:nvSpPr>
            <p:spPr>
              <a:xfrm rot="2249912">
                <a:off x="4397904" y="2456999"/>
                <a:ext cx="45720" cy="2743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sp>
          <p:nvSpPr>
            <p:cNvPr id="456" name="Oval 455">
              <a:extLst>
                <a:ext uri="{FF2B5EF4-FFF2-40B4-BE49-F238E27FC236}">
                  <a16:creationId xmlns:a16="http://schemas.microsoft.com/office/drawing/2014/main" id="{FD7D47DE-7047-4116-8D64-1A4A14AEEC11}"/>
                </a:ext>
              </a:extLst>
            </p:cNvPr>
            <p:cNvSpPr/>
            <p:nvPr/>
          </p:nvSpPr>
          <p:spPr>
            <a:xfrm rot="3128544">
              <a:off x="5781474" y="4086172"/>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7" name="Oval 456">
              <a:extLst>
                <a:ext uri="{FF2B5EF4-FFF2-40B4-BE49-F238E27FC236}">
                  <a16:creationId xmlns:a16="http://schemas.microsoft.com/office/drawing/2014/main" id="{5565AE1E-3EFB-4CBC-9D9C-7CC9D11D51DA}"/>
                </a:ext>
              </a:extLst>
            </p:cNvPr>
            <p:cNvSpPr/>
            <p:nvPr/>
          </p:nvSpPr>
          <p:spPr>
            <a:xfrm rot="3128544">
              <a:off x="5926177" y="4037156"/>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8" name="Oval 457">
              <a:extLst>
                <a:ext uri="{FF2B5EF4-FFF2-40B4-BE49-F238E27FC236}">
                  <a16:creationId xmlns:a16="http://schemas.microsoft.com/office/drawing/2014/main" id="{283C4078-8087-4696-8E2B-C52A67B296FB}"/>
                </a:ext>
              </a:extLst>
            </p:cNvPr>
            <p:cNvSpPr/>
            <p:nvPr/>
          </p:nvSpPr>
          <p:spPr>
            <a:xfrm rot="3128544">
              <a:off x="6069635" y="3984140"/>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9" name="Oval 458">
              <a:extLst>
                <a:ext uri="{FF2B5EF4-FFF2-40B4-BE49-F238E27FC236}">
                  <a16:creationId xmlns:a16="http://schemas.microsoft.com/office/drawing/2014/main" id="{5DDEB51F-833C-47BF-B575-0F394AF77568}"/>
                </a:ext>
              </a:extLst>
            </p:cNvPr>
            <p:cNvSpPr/>
            <p:nvPr/>
          </p:nvSpPr>
          <p:spPr>
            <a:xfrm rot="3128544">
              <a:off x="5668364" y="4366450"/>
              <a:ext cx="46800" cy="46800"/>
            </a:xfrm>
            <a:prstGeom prst="ellipse">
              <a:avLst/>
            </a:prstGeom>
            <a:solidFill>
              <a:srgbClr val="1BB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92" name="Title 4">
            <a:extLst>
              <a:ext uri="{FF2B5EF4-FFF2-40B4-BE49-F238E27FC236}">
                <a16:creationId xmlns:a16="http://schemas.microsoft.com/office/drawing/2014/main" id="{7E9EE328-2819-420A-A1AB-9BFC34BC95BC}"/>
              </a:ext>
            </a:extLst>
          </p:cNvPr>
          <p:cNvSpPr>
            <a:spLocks noGrp="1"/>
          </p:cNvSpPr>
          <p:nvPr>
            <p:ph type="title"/>
          </p:nvPr>
        </p:nvSpPr>
        <p:spPr>
          <a:xfrm>
            <a:off x="457200" y="-122"/>
            <a:ext cx="8229600" cy="1143000"/>
          </a:xfrm>
        </p:spPr>
        <p:txBody>
          <a:bodyPr>
            <a:normAutofit/>
          </a:bodyPr>
          <a:lstStyle/>
          <a:p>
            <a:r>
              <a:rPr lang="en-US" sz="2700" err="1"/>
              <a:t>KNDy</a:t>
            </a:r>
            <a:r>
              <a:rPr lang="en-US" altLang="ja-JP" sz="2700"/>
              <a:t> neurons in thermoregulatory homeostasis</a:t>
            </a:r>
            <a:r>
              <a:rPr lang="en-US" altLang="ja-JP" sz="2700" baseline="30000"/>
              <a:t>1</a:t>
            </a:r>
            <a:endParaRPr lang="en-US" sz="2700"/>
          </a:p>
        </p:txBody>
      </p:sp>
      <p:sp>
        <p:nvSpPr>
          <p:cNvPr id="198" name="Slide Number Placeholder 15">
            <a:extLst>
              <a:ext uri="{FF2B5EF4-FFF2-40B4-BE49-F238E27FC236}">
                <a16:creationId xmlns:a16="http://schemas.microsoft.com/office/drawing/2014/main" id="{1D002BC4-CBD2-4150-B3A6-6D1597462890}"/>
              </a:ext>
            </a:extLst>
          </p:cNvPr>
          <p:cNvSpPr>
            <a:spLocks noGrp="1"/>
          </p:cNvSpPr>
          <p:nvPr>
            <p:ph type="sldNum" sz="quarter" idx="12"/>
          </p:nvPr>
        </p:nvSpPr>
        <p:spPr/>
        <p:txBody>
          <a:bodyPr/>
          <a:lstStyle/>
          <a:p>
            <a:fld id="{D8277FC2-D02C-49A0-8F4A-5D4FF85CD43C}" type="slidenum">
              <a:rPr lang="en-GB" smtClean="0"/>
              <a:pPr/>
              <a:t>9</a:t>
            </a:fld>
            <a:endParaRPr lang="en-GB"/>
          </a:p>
        </p:txBody>
      </p:sp>
      <p:sp>
        <p:nvSpPr>
          <p:cNvPr id="199" name="Rectangle 93">
            <a:extLst>
              <a:ext uri="{FF2B5EF4-FFF2-40B4-BE49-F238E27FC236}">
                <a16:creationId xmlns:a16="http://schemas.microsoft.com/office/drawing/2014/main" id="{D8483561-62EB-4718-8EFB-8176A4D2A813}"/>
              </a:ext>
            </a:extLst>
          </p:cNvPr>
          <p:cNvSpPr txBox="1"/>
          <p:nvPr/>
        </p:nvSpPr>
        <p:spPr>
          <a:xfrm>
            <a:off x="175870" y="5695375"/>
            <a:ext cx="7839318" cy="176924"/>
          </a:xfrm>
          <a:prstGeom prst="rect">
            <a:avLst/>
          </a:prstGeom>
          <a:ln w="12700">
            <a:miter lim="400000"/>
          </a:ln>
          <a:extLst>
            <a:ext uri="{C572A759-6A51-4108-AA02-DFA0A04FC94B}">
              <ma14:wrappingTextBoxFlag xmlns="" xmlns:ma14="http://schemas.microsoft.com/office/mac/drawingml/2011/main" val="1"/>
            </a:ext>
          </a:extLst>
        </p:spPr>
        <p:txBody>
          <a:bodyPr wrap="square" lIns="45720" rIns="45720" anchor="b">
            <a:spAutoFit/>
          </a:bodyPr>
          <a:lstStyle>
            <a:lvl1pPr>
              <a:defRPr sz="1000">
                <a:latin typeface="Arial"/>
                <a:ea typeface="Arial"/>
                <a:cs typeface="Arial"/>
                <a:sym typeface="Aria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a:ln>
                <a:noFill/>
              </a:ln>
              <a:solidFill>
                <a:srgbClr val="000000"/>
              </a:solidFill>
              <a:effectLst/>
              <a:uLnTx/>
              <a:uFillTx/>
              <a:latin typeface="Arial"/>
              <a:cs typeface="Arial"/>
              <a:sym typeface="Arial"/>
            </a:endParaRPr>
          </a:p>
        </p:txBody>
      </p:sp>
      <p:sp>
        <p:nvSpPr>
          <p:cNvPr id="428" name="Freeform 134">
            <a:extLst>
              <a:ext uri="{FF2B5EF4-FFF2-40B4-BE49-F238E27FC236}">
                <a16:creationId xmlns:a16="http://schemas.microsoft.com/office/drawing/2014/main" id="{7AFD3F19-1D3B-481B-BC89-30DF97EB6773}"/>
              </a:ext>
            </a:extLst>
          </p:cNvPr>
          <p:cNvSpPr>
            <a:spLocks noChangeAspect="1" noEditPoints="1"/>
          </p:cNvSpPr>
          <p:nvPr/>
        </p:nvSpPr>
        <p:spPr bwMode="auto">
          <a:xfrm>
            <a:off x="6109742" y="4786593"/>
            <a:ext cx="135000" cy="135000"/>
          </a:xfrm>
          <a:custGeom>
            <a:avLst/>
            <a:gdLst>
              <a:gd name="T0" fmla="*/ 734 w 1469"/>
              <a:gd name="T1" fmla="*/ 0 h 1469"/>
              <a:gd name="T2" fmla="*/ 0 w 1469"/>
              <a:gd name="T3" fmla="*/ 734 h 1469"/>
              <a:gd name="T4" fmla="*/ 734 w 1469"/>
              <a:gd name="T5" fmla="*/ 1469 h 1469"/>
              <a:gd name="T6" fmla="*/ 1469 w 1469"/>
              <a:gd name="T7" fmla="*/ 734 h 1469"/>
              <a:gd name="T8" fmla="*/ 734 w 1469"/>
              <a:gd name="T9" fmla="*/ 0 h 1469"/>
              <a:gd name="T10" fmla="*/ 1078 w 1469"/>
              <a:gd name="T11" fmla="*/ 827 h 1469"/>
              <a:gd name="T12" fmla="*/ 390 w 1469"/>
              <a:gd name="T13" fmla="*/ 827 h 1469"/>
              <a:gd name="T14" fmla="*/ 298 w 1469"/>
              <a:gd name="T15" fmla="*/ 734 h 1469"/>
              <a:gd name="T16" fmla="*/ 390 w 1469"/>
              <a:gd name="T17" fmla="*/ 642 h 1469"/>
              <a:gd name="T18" fmla="*/ 1078 w 1469"/>
              <a:gd name="T19" fmla="*/ 642 h 1469"/>
              <a:gd name="T20" fmla="*/ 1171 w 1469"/>
              <a:gd name="T21" fmla="*/ 734 h 1469"/>
              <a:gd name="T22" fmla="*/ 1078 w 1469"/>
              <a:gd name="T2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9" h="1469">
                <a:moveTo>
                  <a:pt x="734" y="0"/>
                </a:moveTo>
                <a:cubicBezTo>
                  <a:pt x="329" y="0"/>
                  <a:pt x="0" y="329"/>
                  <a:pt x="0" y="734"/>
                </a:cubicBezTo>
                <a:cubicBezTo>
                  <a:pt x="0" y="1139"/>
                  <a:pt x="329" y="1469"/>
                  <a:pt x="734" y="1469"/>
                </a:cubicBezTo>
                <a:cubicBezTo>
                  <a:pt x="1139" y="1469"/>
                  <a:pt x="1469" y="1139"/>
                  <a:pt x="1469" y="734"/>
                </a:cubicBezTo>
                <a:cubicBezTo>
                  <a:pt x="1469" y="329"/>
                  <a:pt x="1139" y="0"/>
                  <a:pt x="734" y="0"/>
                </a:cubicBezTo>
                <a:close/>
                <a:moveTo>
                  <a:pt x="1078" y="827"/>
                </a:moveTo>
                <a:cubicBezTo>
                  <a:pt x="390" y="827"/>
                  <a:pt x="390" y="827"/>
                  <a:pt x="390" y="827"/>
                </a:cubicBezTo>
                <a:cubicBezTo>
                  <a:pt x="339" y="827"/>
                  <a:pt x="298" y="785"/>
                  <a:pt x="298" y="734"/>
                </a:cubicBezTo>
                <a:cubicBezTo>
                  <a:pt x="298" y="683"/>
                  <a:pt x="339" y="642"/>
                  <a:pt x="390" y="642"/>
                </a:cubicBezTo>
                <a:cubicBezTo>
                  <a:pt x="1078" y="642"/>
                  <a:pt x="1078" y="642"/>
                  <a:pt x="1078" y="642"/>
                </a:cubicBezTo>
                <a:cubicBezTo>
                  <a:pt x="1129" y="642"/>
                  <a:pt x="1171" y="683"/>
                  <a:pt x="1171" y="734"/>
                </a:cubicBezTo>
                <a:cubicBezTo>
                  <a:pt x="1171" y="785"/>
                  <a:pt x="1129" y="827"/>
                  <a:pt x="1078" y="827"/>
                </a:cubicBez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429" name="Freeform 133">
            <a:extLst>
              <a:ext uri="{FF2B5EF4-FFF2-40B4-BE49-F238E27FC236}">
                <a16:creationId xmlns:a16="http://schemas.microsoft.com/office/drawing/2014/main" id="{662F23E5-F01C-4414-82BD-E1374CA8F679}"/>
              </a:ext>
            </a:extLst>
          </p:cNvPr>
          <p:cNvSpPr>
            <a:spLocks noChangeAspect="1" noEditPoints="1"/>
          </p:cNvSpPr>
          <p:nvPr/>
        </p:nvSpPr>
        <p:spPr bwMode="auto">
          <a:xfrm>
            <a:off x="2967171" y="4787755"/>
            <a:ext cx="134846" cy="135000"/>
          </a:xfrm>
          <a:custGeom>
            <a:avLst/>
            <a:gdLst>
              <a:gd name="T0" fmla="*/ 735 w 1469"/>
              <a:gd name="T1" fmla="*/ 0 h 1469"/>
              <a:gd name="T2" fmla="*/ 0 w 1469"/>
              <a:gd name="T3" fmla="*/ 734 h 1469"/>
              <a:gd name="T4" fmla="*/ 735 w 1469"/>
              <a:gd name="T5" fmla="*/ 1469 h 1469"/>
              <a:gd name="T6" fmla="*/ 1469 w 1469"/>
              <a:gd name="T7" fmla="*/ 734 h 1469"/>
              <a:gd name="T8" fmla="*/ 735 w 1469"/>
              <a:gd name="T9" fmla="*/ 0 h 1469"/>
              <a:gd name="T10" fmla="*/ 1079 w 1469"/>
              <a:gd name="T11" fmla="*/ 827 h 1469"/>
              <a:gd name="T12" fmla="*/ 827 w 1469"/>
              <a:gd name="T13" fmla="*/ 827 h 1469"/>
              <a:gd name="T14" fmla="*/ 827 w 1469"/>
              <a:gd name="T15" fmla="*/ 1078 h 1469"/>
              <a:gd name="T16" fmla="*/ 735 w 1469"/>
              <a:gd name="T17" fmla="*/ 1170 h 1469"/>
              <a:gd name="T18" fmla="*/ 642 w 1469"/>
              <a:gd name="T19" fmla="*/ 1078 h 1469"/>
              <a:gd name="T20" fmla="*/ 642 w 1469"/>
              <a:gd name="T21" fmla="*/ 827 h 1469"/>
              <a:gd name="T22" fmla="*/ 391 w 1469"/>
              <a:gd name="T23" fmla="*/ 827 h 1469"/>
              <a:gd name="T24" fmla="*/ 298 w 1469"/>
              <a:gd name="T25" fmla="*/ 734 h 1469"/>
              <a:gd name="T26" fmla="*/ 391 w 1469"/>
              <a:gd name="T27" fmla="*/ 642 h 1469"/>
              <a:gd name="T28" fmla="*/ 642 w 1469"/>
              <a:gd name="T29" fmla="*/ 642 h 1469"/>
              <a:gd name="T30" fmla="*/ 642 w 1469"/>
              <a:gd name="T31" fmla="*/ 390 h 1469"/>
              <a:gd name="T32" fmla="*/ 735 w 1469"/>
              <a:gd name="T33" fmla="*/ 298 h 1469"/>
              <a:gd name="T34" fmla="*/ 827 w 1469"/>
              <a:gd name="T35" fmla="*/ 390 h 1469"/>
              <a:gd name="T36" fmla="*/ 827 w 1469"/>
              <a:gd name="T37" fmla="*/ 642 h 1469"/>
              <a:gd name="T38" fmla="*/ 1079 w 1469"/>
              <a:gd name="T39" fmla="*/ 642 h 1469"/>
              <a:gd name="T40" fmla="*/ 1171 w 1469"/>
              <a:gd name="T41" fmla="*/ 734 h 1469"/>
              <a:gd name="T42" fmla="*/ 1079 w 1469"/>
              <a:gd name="T43" fmla="*/ 827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9" h="1469">
                <a:moveTo>
                  <a:pt x="735" y="0"/>
                </a:moveTo>
                <a:cubicBezTo>
                  <a:pt x="330" y="0"/>
                  <a:pt x="0" y="329"/>
                  <a:pt x="0" y="734"/>
                </a:cubicBezTo>
                <a:cubicBezTo>
                  <a:pt x="0" y="1139"/>
                  <a:pt x="330" y="1469"/>
                  <a:pt x="735" y="1469"/>
                </a:cubicBezTo>
                <a:cubicBezTo>
                  <a:pt x="1140" y="1469"/>
                  <a:pt x="1469" y="1139"/>
                  <a:pt x="1469" y="734"/>
                </a:cubicBezTo>
                <a:cubicBezTo>
                  <a:pt x="1469" y="329"/>
                  <a:pt x="1140" y="0"/>
                  <a:pt x="735" y="0"/>
                </a:cubicBezTo>
                <a:close/>
                <a:moveTo>
                  <a:pt x="1079" y="827"/>
                </a:moveTo>
                <a:cubicBezTo>
                  <a:pt x="827" y="827"/>
                  <a:pt x="827" y="827"/>
                  <a:pt x="827" y="827"/>
                </a:cubicBezTo>
                <a:cubicBezTo>
                  <a:pt x="827" y="1078"/>
                  <a:pt x="827" y="1078"/>
                  <a:pt x="827" y="1078"/>
                </a:cubicBezTo>
                <a:cubicBezTo>
                  <a:pt x="827" y="1129"/>
                  <a:pt x="786" y="1170"/>
                  <a:pt x="735" y="1170"/>
                </a:cubicBezTo>
                <a:cubicBezTo>
                  <a:pt x="684" y="1170"/>
                  <a:pt x="642" y="1129"/>
                  <a:pt x="642" y="1078"/>
                </a:cubicBezTo>
                <a:cubicBezTo>
                  <a:pt x="642" y="827"/>
                  <a:pt x="642" y="827"/>
                  <a:pt x="642" y="827"/>
                </a:cubicBezTo>
                <a:cubicBezTo>
                  <a:pt x="391" y="827"/>
                  <a:pt x="391" y="827"/>
                  <a:pt x="391" y="827"/>
                </a:cubicBezTo>
                <a:cubicBezTo>
                  <a:pt x="340" y="827"/>
                  <a:pt x="298" y="785"/>
                  <a:pt x="298" y="734"/>
                </a:cubicBezTo>
                <a:cubicBezTo>
                  <a:pt x="298" y="683"/>
                  <a:pt x="340" y="642"/>
                  <a:pt x="391" y="642"/>
                </a:cubicBezTo>
                <a:cubicBezTo>
                  <a:pt x="642" y="642"/>
                  <a:pt x="642" y="642"/>
                  <a:pt x="642" y="642"/>
                </a:cubicBezTo>
                <a:cubicBezTo>
                  <a:pt x="642" y="390"/>
                  <a:pt x="642" y="390"/>
                  <a:pt x="642" y="390"/>
                </a:cubicBezTo>
                <a:cubicBezTo>
                  <a:pt x="642" y="339"/>
                  <a:pt x="684" y="298"/>
                  <a:pt x="735" y="298"/>
                </a:cubicBezTo>
                <a:cubicBezTo>
                  <a:pt x="786" y="298"/>
                  <a:pt x="827" y="339"/>
                  <a:pt x="827" y="390"/>
                </a:cubicBezTo>
                <a:cubicBezTo>
                  <a:pt x="827" y="642"/>
                  <a:pt x="827" y="642"/>
                  <a:pt x="827" y="642"/>
                </a:cubicBezTo>
                <a:cubicBezTo>
                  <a:pt x="1079" y="642"/>
                  <a:pt x="1079" y="642"/>
                  <a:pt x="1079" y="642"/>
                </a:cubicBezTo>
                <a:cubicBezTo>
                  <a:pt x="1130" y="642"/>
                  <a:pt x="1171" y="683"/>
                  <a:pt x="1171" y="734"/>
                </a:cubicBezTo>
                <a:cubicBezTo>
                  <a:pt x="1171" y="785"/>
                  <a:pt x="1130" y="827"/>
                  <a:pt x="1079" y="827"/>
                </a:cubicBezTo>
                <a:close/>
              </a:path>
            </a:pathLst>
          </a:custGeom>
          <a:solidFill>
            <a:srgbClr val="1BB5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D4F"/>
              </a:solidFill>
              <a:effectLst/>
              <a:uLnTx/>
              <a:uFillTx/>
              <a:latin typeface="Arial" panose="020B0604020202020204"/>
              <a:ea typeface="+mn-ea"/>
              <a:cs typeface="+mn-cs"/>
            </a:endParaRPr>
          </a:p>
        </p:txBody>
      </p:sp>
      <p:sp>
        <p:nvSpPr>
          <p:cNvPr id="3" name="Footer Placeholder 1">
            <a:extLst>
              <a:ext uri="{FF2B5EF4-FFF2-40B4-BE49-F238E27FC236}">
                <a16:creationId xmlns:a16="http://schemas.microsoft.com/office/drawing/2014/main" id="{D9FFF3A9-8131-9F14-E90A-AF1E5E891C59}"/>
              </a:ext>
            </a:extLst>
          </p:cNvPr>
          <p:cNvSpPr>
            <a:spLocks noGrp="1"/>
          </p:cNvSpPr>
          <p:nvPr>
            <p:ph type="ftr" sz="quarter" idx="11"/>
          </p:nvPr>
        </p:nvSpPr>
        <p:spPr>
          <a:xfrm>
            <a:off x="628650" y="4305666"/>
            <a:ext cx="7651483" cy="273844"/>
          </a:xfrm>
        </p:spPr>
        <p:txBody>
          <a:bodyPr lIns="91440" tIns="45720" rIns="91440" bIns="45720" anchor="t"/>
          <a:lstStyle/>
          <a:p>
            <a:r>
              <a:rPr lang="en-US" baseline="30000" dirty="0" err="1"/>
              <a:t>a</a:t>
            </a:r>
            <a:r>
              <a:rPr lang="en-US" dirty="0" err="1"/>
              <a:t>Available</a:t>
            </a:r>
            <a:r>
              <a:rPr lang="en-US" dirty="0"/>
              <a:t> data support an inhibitory effect of estradiol, specifically, on </a:t>
            </a:r>
            <a:r>
              <a:rPr lang="en-US" dirty="0" err="1"/>
              <a:t>KNDy</a:t>
            </a:r>
            <a:r>
              <a:rPr lang="en-US" dirty="0"/>
              <a:t> neurons. </a:t>
            </a:r>
          </a:p>
          <a:p>
            <a:r>
              <a:rPr lang="en-US" baseline="30000" dirty="0" err="1"/>
              <a:t>b</a:t>
            </a:r>
            <a:r>
              <a:rPr lang="en-US" dirty="0" err="1"/>
              <a:t>Characterized</a:t>
            </a:r>
            <a:r>
              <a:rPr lang="en-US" dirty="0"/>
              <a:t> by vasodilatation and sweating.</a:t>
            </a:r>
            <a:endParaRPr lang="en-US" dirty="0">
              <a:ea typeface="Calibri"/>
              <a:cs typeface="Calibri"/>
            </a:endParaRPr>
          </a:p>
          <a:p>
            <a:r>
              <a:rPr lang="en-US" dirty="0"/>
              <a:t>ER</a:t>
            </a:r>
            <a:r>
              <a:rPr lang="el-GR" dirty="0"/>
              <a:t>α, </a:t>
            </a:r>
            <a:r>
              <a:rPr lang="en-US" dirty="0"/>
              <a:t>estrogen receptor alpha; </a:t>
            </a:r>
            <a:r>
              <a:rPr lang="en-US" dirty="0" err="1"/>
              <a:t>KNDy</a:t>
            </a:r>
            <a:r>
              <a:rPr lang="en-US" dirty="0"/>
              <a:t>, kisspeptin-neurokinin B-dynorphin; NK3R, neurokinin 3 receptor; NKB, neurokinin B.</a:t>
            </a:r>
            <a:endParaRPr lang="en-US" dirty="0">
              <a:ea typeface="Calibri"/>
              <a:cs typeface="Calibri"/>
            </a:endParaRPr>
          </a:p>
          <a:p>
            <a:r>
              <a:rPr lang="en-US" sz="1200" dirty="0"/>
              <a:t>1. </a:t>
            </a:r>
            <a:r>
              <a:rPr lang="en-US" sz="1200" noProof="0" dirty="0" err="1"/>
              <a:t>Depypere</a:t>
            </a:r>
            <a:r>
              <a:rPr lang="en-US" sz="1200" noProof="0" dirty="0"/>
              <a:t> H et al</a:t>
            </a:r>
            <a:r>
              <a:rPr lang="en-US" sz="1200" i="1" noProof="0" dirty="0"/>
              <a:t>. Expert </a:t>
            </a:r>
            <a:r>
              <a:rPr lang="en-US" sz="1200" i="1" noProof="0" dirty="0" err="1"/>
              <a:t>Opin</a:t>
            </a:r>
            <a:r>
              <a:rPr lang="en-US" sz="1200" i="1" noProof="0" dirty="0"/>
              <a:t> </a:t>
            </a:r>
            <a:r>
              <a:rPr lang="en-US" sz="1200" i="1" noProof="0" dirty="0" err="1"/>
              <a:t>Investig</a:t>
            </a:r>
            <a:r>
              <a:rPr lang="en-US" sz="1200" i="1" noProof="0" dirty="0"/>
              <a:t> Drugs </a:t>
            </a:r>
            <a:r>
              <a:rPr lang="en-US" sz="1200" noProof="0" dirty="0"/>
              <a:t>2021;30(7):681–694.</a:t>
            </a:r>
            <a:r>
              <a:rPr lang="en-US" sz="1200" dirty="0"/>
              <a:t> 2. Krajewski SJ et al. </a:t>
            </a:r>
            <a:r>
              <a:rPr lang="en-US" sz="1200" i="1" dirty="0"/>
              <a:t>Neuroscience </a:t>
            </a:r>
            <a:r>
              <a:rPr lang="en-US" sz="1200" dirty="0"/>
              <a:t>2010;166(2):680–697. 3. Padilla SL et al. </a:t>
            </a:r>
            <a:r>
              <a:rPr lang="en-US" sz="1200" i="1" dirty="0"/>
              <a:t>Cell Rep </a:t>
            </a:r>
            <a:r>
              <a:rPr lang="en-US" sz="1200" dirty="0"/>
              <a:t>2018;24(2):271–277. 4. </a:t>
            </a:r>
            <a:r>
              <a:rPr lang="en-US" sz="1200" dirty="0" err="1"/>
              <a:t>Dacks</a:t>
            </a:r>
            <a:r>
              <a:rPr lang="en-US" sz="1200" dirty="0"/>
              <a:t> PA et al. </a:t>
            </a:r>
            <a:r>
              <a:rPr lang="en-US" sz="1200" i="1" dirty="0"/>
              <a:t>Endocrinology </a:t>
            </a:r>
            <a:r>
              <a:rPr lang="en-US" sz="1200" dirty="0"/>
              <a:t>2011;152(12):4894–4905. 5. Jayasena CN et al. </a:t>
            </a:r>
            <a:r>
              <a:rPr lang="en-US" sz="1200" i="1" dirty="0"/>
              <a:t>Sci Rep </a:t>
            </a:r>
            <a:r>
              <a:rPr lang="en-US" sz="1200" dirty="0"/>
              <a:t>2015;5:8466. 6. Krajewski-Hall SJ et al. </a:t>
            </a:r>
            <a:r>
              <a:rPr lang="en-US" sz="1200" i="1" dirty="0"/>
              <a:t>Temperature (Austin)</a:t>
            </a:r>
            <a:r>
              <a:rPr lang="en-US" sz="1200" dirty="0"/>
              <a:t> 2017;5(1):56–69. 7. Ruka KA et al. </a:t>
            </a:r>
            <a:r>
              <a:rPr lang="en-US" sz="1200" i="1" dirty="0"/>
              <a:t>Endocrinology </a:t>
            </a:r>
            <a:r>
              <a:rPr lang="en-US" sz="1200" dirty="0"/>
              <a:t>2016;157(2):752–763. 8. Mittelman-Smith MA et al. </a:t>
            </a:r>
            <a:r>
              <a:rPr lang="en-US" sz="1200" i="1" dirty="0"/>
              <a:t>Proc Natl </a:t>
            </a:r>
            <a:r>
              <a:rPr lang="en-US" sz="1200" i="1" dirty="0" err="1"/>
              <a:t>Acad</a:t>
            </a:r>
            <a:r>
              <a:rPr lang="en-US" sz="1200" i="1" dirty="0"/>
              <a:t> Sci U S A </a:t>
            </a:r>
            <a:r>
              <a:rPr lang="en-US" sz="1200" dirty="0"/>
              <a:t>2012;109(48):19846–19851.</a:t>
            </a:r>
            <a:endParaRPr lang="en-US" sz="1200" dirty="0">
              <a:ea typeface="Calibri"/>
              <a:cs typeface="Calibri"/>
            </a:endParaRPr>
          </a:p>
        </p:txBody>
      </p:sp>
    </p:spTree>
    <p:extLst>
      <p:ext uri="{BB962C8B-B14F-4D97-AF65-F5344CB8AC3E}">
        <p14:creationId xmlns:p14="http://schemas.microsoft.com/office/powerpoint/2010/main" val="2806661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10.xml><?xml version="1.0" encoding="utf-8"?>
<p:tagLst xmlns:a="http://schemas.openxmlformats.org/drawingml/2006/main" xmlns:r="http://schemas.openxmlformats.org/officeDocument/2006/relationships" xmlns:p="http://schemas.openxmlformats.org/presentationml/2006/main">
  <p:tag name="AS_UNIQUEID" val="89"/>
</p:tagLst>
</file>

<file path=ppt/tags/tag11.xml><?xml version="1.0" encoding="utf-8"?>
<p:tagLst xmlns:a="http://schemas.openxmlformats.org/drawingml/2006/main" xmlns:r="http://schemas.openxmlformats.org/officeDocument/2006/relationships" xmlns:p="http://schemas.openxmlformats.org/presentationml/2006/main">
  <p:tag name="AS_UNIQUEID" val="90"/>
</p:tagLst>
</file>

<file path=ppt/tags/tag12.xml><?xml version="1.0" encoding="utf-8"?>
<p:tagLst xmlns:a="http://schemas.openxmlformats.org/drawingml/2006/main" xmlns:r="http://schemas.openxmlformats.org/officeDocument/2006/relationships" xmlns:p="http://schemas.openxmlformats.org/presentationml/2006/main">
  <p:tag name="AS_UNIQUEID" val="81"/>
</p:tagLst>
</file>

<file path=ppt/tags/tag13.xml><?xml version="1.0" encoding="utf-8"?>
<p:tagLst xmlns:a="http://schemas.openxmlformats.org/drawingml/2006/main" xmlns:r="http://schemas.openxmlformats.org/officeDocument/2006/relationships" xmlns:p="http://schemas.openxmlformats.org/presentationml/2006/main">
  <p:tag name="AS_UNIQUEID" val="83"/>
</p:tagLst>
</file>

<file path=ppt/tags/tag14.xml><?xml version="1.0" encoding="utf-8"?>
<p:tagLst xmlns:a="http://schemas.openxmlformats.org/drawingml/2006/main" xmlns:r="http://schemas.openxmlformats.org/officeDocument/2006/relationships" xmlns:p="http://schemas.openxmlformats.org/presentationml/2006/main">
  <p:tag name="AS_UNIQUEID" val="85"/>
</p:tagLst>
</file>

<file path=ppt/tags/tag15.xml><?xml version="1.0" encoding="utf-8"?>
<p:tagLst xmlns:a="http://schemas.openxmlformats.org/drawingml/2006/main" xmlns:r="http://schemas.openxmlformats.org/officeDocument/2006/relationships" xmlns:p="http://schemas.openxmlformats.org/presentationml/2006/main">
  <p:tag name="AS_UNIQUEID" val="90"/>
</p:tagLst>
</file>

<file path=ppt/tags/tag16.xml><?xml version="1.0" encoding="utf-8"?>
<p:tagLst xmlns:a="http://schemas.openxmlformats.org/drawingml/2006/main" xmlns:r="http://schemas.openxmlformats.org/officeDocument/2006/relationships" xmlns:p="http://schemas.openxmlformats.org/presentationml/2006/main">
  <p:tag name="AS_UNIQUEID" val="81"/>
</p:tagLst>
</file>

<file path=ppt/tags/tag17.xml><?xml version="1.0" encoding="utf-8"?>
<p:tagLst xmlns:a="http://schemas.openxmlformats.org/drawingml/2006/main" xmlns:r="http://schemas.openxmlformats.org/officeDocument/2006/relationships" xmlns:p="http://schemas.openxmlformats.org/presentationml/2006/main">
  <p:tag name="AS_UNIQUEID" val="82"/>
</p:tagLst>
</file>

<file path=ppt/tags/tag18.xml><?xml version="1.0" encoding="utf-8"?>
<p:tagLst xmlns:a="http://schemas.openxmlformats.org/drawingml/2006/main" xmlns:r="http://schemas.openxmlformats.org/officeDocument/2006/relationships" xmlns:p="http://schemas.openxmlformats.org/presentationml/2006/main">
  <p:tag name="AS_UNIQUEID" val="83"/>
</p:tagLst>
</file>

<file path=ppt/tags/tag19.xml><?xml version="1.0" encoding="utf-8"?>
<p:tagLst xmlns:a="http://schemas.openxmlformats.org/drawingml/2006/main" xmlns:r="http://schemas.openxmlformats.org/officeDocument/2006/relationships" xmlns:p="http://schemas.openxmlformats.org/presentationml/2006/main">
  <p:tag name="AS_UNIQUEID" val="84"/>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20.xml><?xml version="1.0" encoding="utf-8"?>
<p:tagLst xmlns:a="http://schemas.openxmlformats.org/drawingml/2006/main" xmlns:r="http://schemas.openxmlformats.org/officeDocument/2006/relationships" xmlns:p="http://schemas.openxmlformats.org/presentationml/2006/main">
  <p:tag name="AS_UNIQUEID" val="85"/>
</p:tagLst>
</file>

<file path=ppt/tags/tag21.xml><?xml version="1.0" encoding="utf-8"?>
<p:tagLst xmlns:a="http://schemas.openxmlformats.org/drawingml/2006/main" xmlns:r="http://schemas.openxmlformats.org/officeDocument/2006/relationships" xmlns:p="http://schemas.openxmlformats.org/presentationml/2006/main">
  <p:tag name="AS_UNIQUEID" val="86"/>
</p:tagLst>
</file>

<file path=ppt/tags/tag22.xml><?xml version="1.0" encoding="utf-8"?>
<p:tagLst xmlns:a="http://schemas.openxmlformats.org/drawingml/2006/main" xmlns:r="http://schemas.openxmlformats.org/officeDocument/2006/relationships" xmlns:p="http://schemas.openxmlformats.org/presentationml/2006/main">
  <p:tag name="AS_UNIQUEID" val="87"/>
</p:tagLst>
</file>

<file path=ppt/tags/tag23.xml><?xml version="1.0" encoding="utf-8"?>
<p:tagLst xmlns:a="http://schemas.openxmlformats.org/drawingml/2006/main" xmlns:r="http://schemas.openxmlformats.org/officeDocument/2006/relationships" xmlns:p="http://schemas.openxmlformats.org/presentationml/2006/main">
  <p:tag name="AS_UNIQUEID" val="90"/>
</p:tagLst>
</file>

<file path=ppt/tags/tag24.xml><?xml version="1.0" encoding="utf-8"?>
<p:tagLst xmlns:a="http://schemas.openxmlformats.org/drawingml/2006/main" xmlns:r="http://schemas.openxmlformats.org/officeDocument/2006/relationships" xmlns:p="http://schemas.openxmlformats.org/presentationml/2006/main">
  <p:tag name="AS_UNIQUEID" val="81"/>
</p:tagLst>
</file>

<file path=ppt/tags/tag25.xml><?xml version="1.0" encoding="utf-8"?>
<p:tagLst xmlns:a="http://schemas.openxmlformats.org/drawingml/2006/main" xmlns:r="http://schemas.openxmlformats.org/officeDocument/2006/relationships" xmlns:p="http://schemas.openxmlformats.org/presentationml/2006/main">
  <p:tag name="AS_UNIQUEID" val="83"/>
</p:tagLst>
</file>

<file path=ppt/tags/tag26.xml><?xml version="1.0" encoding="utf-8"?>
<p:tagLst xmlns:a="http://schemas.openxmlformats.org/drawingml/2006/main" xmlns:r="http://schemas.openxmlformats.org/officeDocument/2006/relationships" xmlns:p="http://schemas.openxmlformats.org/presentationml/2006/main">
  <p:tag name="AS_UNIQUEID" val="85"/>
</p:tagLst>
</file>

<file path=ppt/tags/tag27.xml><?xml version="1.0" encoding="utf-8"?>
<p:tagLst xmlns:a="http://schemas.openxmlformats.org/drawingml/2006/main" xmlns:r="http://schemas.openxmlformats.org/officeDocument/2006/relationships" xmlns:p="http://schemas.openxmlformats.org/presentationml/2006/main">
  <p:tag name="AS_UNIQUEID" val="87"/>
</p:tagLst>
</file>

<file path=ppt/tags/tag28.xml><?xml version="1.0" encoding="utf-8"?>
<p:tagLst xmlns:a="http://schemas.openxmlformats.org/drawingml/2006/main" xmlns:r="http://schemas.openxmlformats.org/officeDocument/2006/relationships" xmlns:p="http://schemas.openxmlformats.org/presentationml/2006/main">
  <p:tag name="AS_UNIQUEID" val="90"/>
</p:tagLst>
</file>

<file path=ppt/tags/tag3.xml><?xml version="1.0" encoding="utf-8"?>
<p:tagLst xmlns:a="http://schemas.openxmlformats.org/drawingml/2006/main" xmlns:r="http://schemas.openxmlformats.org/officeDocument/2006/relationships" xmlns:p="http://schemas.openxmlformats.org/presentationml/2006/main">
  <p:tag name="AS_UNIQUEID" val="82"/>
</p:tagLst>
</file>

<file path=ppt/tags/tag4.xml><?xml version="1.0" encoding="utf-8"?>
<p:tagLst xmlns:a="http://schemas.openxmlformats.org/drawingml/2006/main" xmlns:r="http://schemas.openxmlformats.org/officeDocument/2006/relationships" xmlns:p="http://schemas.openxmlformats.org/presentationml/2006/main">
  <p:tag name="AS_UNIQUEID" val="83"/>
</p:tagLst>
</file>

<file path=ppt/tags/tag5.xml><?xml version="1.0" encoding="utf-8"?>
<p:tagLst xmlns:a="http://schemas.openxmlformats.org/drawingml/2006/main" xmlns:r="http://schemas.openxmlformats.org/officeDocument/2006/relationships" xmlns:p="http://schemas.openxmlformats.org/presentationml/2006/main">
  <p:tag name="AS_UNIQUEID" val="84"/>
</p:tagLst>
</file>

<file path=ppt/tags/tag6.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86"/>
</p:tagLst>
</file>

<file path=ppt/tags/tag8.xml><?xml version="1.0" encoding="utf-8"?>
<p:tagLst xmlns:a="http://schemas.openxmlformats.org/drawingml/2006/main" xmlns:r="http://schemas.openxmlformats.org/officeDocument/2006/relationships" xmlns:p="http://schemas.openxmlformats.org/presentationml/2006/main">
  <p:tag name="AS_UNIQUEID" val="87"/>
</p:tagLst>
</file>

<file path=ppt/tags/tag9.xml><?xml version="1.0" encoding="utf-8"?>
<p:tagLst xmlns:a="http://schemas.openxmlformats.org/drawingml/2006/main" xmlns:r="http://schemas.openxmlformats.org/officeDocument/2006/relationships" xmlns:p="http://schemas.openxmlformats.org/presentationml/2006/main">
  <p:tag name="AS_UNIQUEID" val="8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rgbClr val="1F1451"/>
    </a:dk1>
    <a:lt1>
      <a:srgbClr val="FFFFFF"/>
    </a:lt1>
    <a:dk2>
      <a:srgbClr val="44546A"/>
    </a:dk2>
    <a:lt2>
      <a:srgbClr val="E7E6E6"/>
    </a:lt2>
    <a:accent1>
      <a:srgbClr val="5667AE"/>
    </a:accent1>
    <a:accent2>
      <a:srgbClr val="822864"/>
    </a:accent2>
    <a:accent3>
      <a:srgbClr val="D4C048"/>
    </a:accent3>
    <a:accent4>
      <a:srgbClr val="1F1451"/>
    </a:accent4>
    <a:accent5>
      <a:srgbClr val="AD825E"/>
    </a:accent5>
    <a:accent6>
      <a:srgbClr val="44546B"/>
    </a:accent6>
    <a:hlink>
      <a:srgbClr val="5667A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8">
    <a:dk1>
      <a:srgbClr val="1F1451"/>
    </a:dk1>
    <a:lt1>
      <a:srgbClr val="FFFFFF"/>
    </a:lt1>
    <a:dk2>
      <a:srgbClr val="44546A"/>
    </a:dk2>
    <a:lt2>
      <a:srgbClr val="E7E6E6"/>
    </a:lt2>
    <a:accent1>
      <a:srgbClr val="5667AE"/>
    </a:accent1>
    <a:accent2>
      <a:srgbClr val="822864"/>
    </a:accent2>
    <a:accent3>
      <a:srgbClr val="D4C048"/>
    </a:accent3>
    <a:accent4>
      <a:srgbClr val="1F1451"/>
    </a:accent4>
    <a:accent5>
      <a:srgbClr val="AD825E"/>
    </a:accent5>
    <a:accent6>
      <a:srgbClr val="44546B"/>
    </a:accent6>
    <a:hlink>
      <a:srgbClr val="5667A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5">
    <a:dk1>
      <a:srgbClr val="000000"/>
    </a:dk1>
    <a:lt1>
      <a:srgbClr val="FFFFFF"/>
    </a:lt1>
    <a:dk2>
      <a:srgbClr val="231556"/>
    </a:dk2>
    <a:lt2>
      <a:srgbClr val="8E2067"/>
    </a:lt2>
    <a:accent1>
      <a:srgbClr val="6F1549"/>
    </a:accent1>
    <a:accent2>
      <a:srgbClr val="B58158"/>
    </a:accent2>
    <a:accent3>
      <a:srgbClr val="5769B0"/>
    </a:accent3>
    <a:accent4>
      <a:srgbClr val="636A74"/>
    </a:accent4>
    <a:accent5>
      <a:srgbClr val="CFD2D3"/>
    </a:accent5>
    <a:accent6>
      <a:srgbClr val="E9E8EE"/>
    </a:accent6>
    <a:hlink>
      <a:srgbClr val="293689"/>
    </a:hlink>
    <a:folHlink>
      <a:srgbClr val="6F15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20</Notes>
  <HiddenSlides>6</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Thème Office</vt:lpstr>
      <vt:lpstr>Conception personnalisée</vt:lpstr>
      <vt:lpstr> NK1,3 antagonists  17.01.26 Brussels </vt:lpstr>
      <vt:lpstr>Conflict of interest &amp; Disclosure </vt:lpstr>
      <vt:lpstr>PowerPoint Presentation</vt:lpstr>
      <vt:lpstr>Hot flushes and night sweats (VMS) are often considered the hallmark symptoms of menopause1,2 </vt:lpstr>
      <vt:lpstr>A large proportion of women with moderate to severe VMS are eligible but averse to MHT1</vt:lpstr>
      <vt:lpstr>KNDy neurons and thermoregulation</vt:lpstr>
      <vt:lpstr>Neurokinin 3 receptor antagonism for menopausal hot flashes </vt:lpstr>
      <vt:lpstr>Overstimulation of the thermoregulatory center</vt:lpstr>
      <vt:lpstr>KNDy neurons in thermoregulatory homeostasis1</vt:lpstr>
      <vt:lpstr>Altered thermoregulatory activity in KNDy neurons1</vt:lpstr>
      <vt:lpstr>Mechanism of action: fezolinetant moderates neuronal activity to treat VMS</vt:lpstr>
      <vt:lpstr>Fezolinetant efficacy and safety profile were evaluated in two phase 3 pivotal studies1,2</vt:lpstr>
      <vt:lpstr>Assessing VMS frequency and severity in the fezolinetant phase 3 trials</vt:lpstr>
      <vt:lpstr>Fezolinetant significantly reduced both the frequency of moderate to severe VMS and severity of remaining episodes vs placebo1</vt:lpstr>
      <vt:lpstr>Fezolinetant reduced the frequency of moderate to severe VMS by 63% from baseline to 12 weeks1</vt:lpstr>
      <vt:lpstr>The severity of any remaining VMS episodes was reduced from moderate to severe at baseline to mild to moderate by Week 41</vt:lpstr>
      <vt:lpstr>Severity of any remaining VMS episodes was reduced from moderate to severe at baseline to mild to moderate1-3</vt:lpstr>
      <vt:lpstr>The effect of fezolinetant on moderate to severe VMS frequency was sustained through 52 weeks1,2</vt:lpstr>
      <vt:lpstr>In the SKYLIGHT 1 &amp; 2 trials and their pooled analysis, a greater decrease in patient-reported sleep disturbance was observed at week 12 with Fezolinetant vs placebo1–3,*</vt:lpstr>
      <vt:lpstr>69% of women treated with fezolinetant felt their VMS was much or moderately better at Week 12 vs 40% of women on placebo1</vt:lpstr>
      <vt:lpstr>Frequency of TEAEs in SKYLIGHT 11</vt:lpstr>
      <vt:lpstr>Frequency of TEAEs in SKYLIGHT 21</vt:lpstr>
      <vt:lpstr>The safety profile of fezolinetant was assessed in the SKYLIGHT 4 trial1</vt:lpstr>
      <vt:lpstr>SKYLIGHT 4 evaluated the long-term safety profile, tolerability and effect of fezolinetant on endometrial health1</vt:lpstr>
      <vt:lpstr>SKYLIGHT 4 included women aged 40–65 years with moderate to severe VMS due to menopause1</vt:lpstr>
      <vt:lpstr>Frequency of TEAEs in the SKYLIGHT 4 trial1</vt:lpstr>
      <vt:lpstr>The safety profile of fezolinetant has been studied in 2,203 women during phase 3 clinical studies1</vt:lpstr>
      <vt:lpstr>Fezolinetant was assessed for hepatic safety profile1-4</vt:lpstr>
      <vt:lpstr>Recommendations for liver monitoring 1</vt:lpstr>
      <vt:lpstr>PowerPoint Presentation</vt:lpstr>
      <vt:lpstr>PowerPoint Presentation</vt:lpstr>
      <vt:lpstr>PowerPoint Presentation</vt:lpstr>
      <vt:lpstr>PowerPoint Presentation</vt:lpstr>
      <vt:lpstr>PowerPoint Presentation</vt:lpstr>
      <vt:lpstr>PowerPoint Presentation</vt:lpstr>
      <vt:lpstr>Fig. 2.</vt:lpstr>
      <vt:lpstr>Fig. 3.</vt:lpstr>
      <vt:lpstr>Elinzanetant for Vasomotor Symptoms from Endocrine Therapy for Breast Cancer </vt:lpstr>
      <vt:lpstr>Fezolinetant compared with elinzanetant for the treatment of vasomotor symptoms associated with menopause: A matching-adjusted indirect comparison </vt:lpstr>
      <vt:lpstr>Conclusions </vt:lpstr>
      <vt:lpstr>PowerPoint Presentation</vt:lpstr>
    </vt:vector>
  </TitlesOfParts>
  <Company>SPBK24F5J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argyraa</dc:creator>
  <cp:revision>160</cp:revision>
  <dcterms:created xsi:type="dcterms:W3CDTF">2012-12-17T08:21:38Z</dcterms:created>
  <dcterms:modified xsi:type="dcterms:W3CDTF">2026-01-15T08:42:29Z</dcterms:modified>
</cp:coreProperties>
</file>